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0"/>
  </p:notesMasterIdLst>
  <p:sldIdLst>
    <p:sldId id="494" r:id="rId2"/>
    <p:sldId id="497" r:id="rId3"/>
    <p:sldId id="555" r:id="rId4"/>
    <p:sldId id="498" r:id="rId5"/>
    <p:sldId id="499" r:id="rId6"/>
    <p:sldId id="500" r:id="rId7"/>
    <p:sldId id="501" r:id="rId8"/>
    <p:sldId id="502" r:id="rId9"/>
    <p:sldId id="503" r:id="rId10"/>
    <p:sldId id="504" r:id="rId11"/>
    <p:sldId id="505" r:id="rId12"/>
    <p:sldId id="506" r:id="rId13"/>
    <p:sldId id="509" r:id="rId14"/>
    <p:sldId id="510" r:id="rId15"/>
    <p:sldId id="511" r:id="rId16"/>
    <p:sldId id="512" r:id="rId17"/>
    <p:sldId id="513" r:id="rId18"/>
    <p:sldId id="516" r:id="rId19"/>
    <p:sldId id="517" r:id="rId20"/>
    <p:sldId id="518" r:id="rId21"/>
    <p:sldId id="519" r:id="rId22"/>
    <p:sldId id="520" r:id="rId23"/>
    <p:sldId id="521" r:id="rId24"/>
    <p:sldId id="526" r:id="rId25"/>
    <p:sldId id="525" r:id="rId26"/>
    <p:sldId id="529" r:id="rId27"/>
    <p:sldId id="530" r:id="rId28"/>
    <p:sldId id="531" r:id="rId29"/>
    <p:sldId id="532" r:id="rId30"/>
    <p:sldId id="534" r:id="rId31"/>
    <p:sldId id="535" r:id="rId32"/>
    <p:sldId id="536" r:id="rId33"/>
    <p:sldId id="533" r:id="rId34"/>
    <p:sldId id="537" r:id="rId35"/>
    <p:sldId id="538" r:id="rId36"/>
    <p:sldId id="541" r:id="rId37"/>
    <p:sldId id="542" r:id="rId38"/>
    <p:sldId id="544" r:id="rId39"/>
    <p:sldId id="545" r:id="rId40"/>
    <p:sldId id="336" r:id="rId41"/>
    <p:sldId id="548" r:id="rId42"/>
    <p:sldId id="549" r:id="rId43"/>
    <p:sldId id="550" r:id="rId44"/>
    <p:sldId id="551" r:id="rId45"/>
    <p:sldId id="552" r:id="rId46"/>
    <p:sldId id="553" r:id="rId47"/>
    <p:sldId id="554" r:id="rId48"/>
    <p:sldId id="496"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ection>
        <p14:section name="Default Section" id="{08B93FFA-9AD7-3842-8B78-3455B2E310C8}">
          <p14:sldIdLst>
            <p14:sldId id="494"/>
            <p14:sldId id="497"/>
            <p14:sldId id="555"/>
            <p14:sldId id="498"/>
            <p14:sldId id="499"/>
            <p14:sldId id="500"/>
            <p14:sldId id="501"/>
            <p14:sldId id="502"/>
            <p14:sldId id="503"/>
            <p14:sldId id="504"/>
            <p14:sldId id="505"/>
            <p14:sldId id="506"/>
            <p14:sldId id="509"/>
            <p14:sldId id="510"/>
            <p14:sldId id="511"/>
            <p14:sldId id="512"/>
            <p14:sldId id="513"/>
            <p14:sldId id="516"/>
            <p14:sldId id="517"/>
            <p14:sldId id="518"/>
            <p14:sldId id="519"/>
            <p14:sldId id="520"/>
            <p14:sldId id="521"/>
            <p14:sldId id="526"/>
            <p14:sldId id="525"/>
            <p14:sldId id="529"/>
            <p14:sldId id="530"/>
            <p14:sldId id="531"/>
            <p14:sldId id="532"/>
            <p14:sldId id="534"/>
            <p14:sldId id="535"/>
            <p14:sldId id="536"/>
            <p14:sldId id="533"/>
            <p14:sldId id="537"/>
            <p14:sldId id="538"/>
            <p14:sldId id="541"/>
            <p14:sldId id="542"/>
            <p14:sldId id="544"/>
            <p14:sldId id="545"/>
            <p14:sldId id="336"/>
            <p14:sldId id="548"/>
            <p14:sldId id="549"/>
            <p14:sldId id="550"/>
            <p14:sldId id="551"/>
            <p14:sldId id="552"/>
            <p14:sldId id="553"/>
            <p14:sldId id="554"/>
            <p14:sldId id="496"/>
          </p14:sldIdLst>
        </p14:section>
        <p14:section name="Untitled Section" id="{460A3ED7-C0B0-5045-B6E1-A04626BDBA3B}">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201"/>
    <p:restoredTop sz="93741" autoAdjust="0"/>
  </p:normalViewPr>
  <p:slideViewPr>
    <p:cSldViewPr snapToGrid="0">
      <p:cViewPr varScale="1">
        <p:scale>
          <a:sx n="120" d="100"/>
          <a:sy n="120" d="100"/>
        </p:scale>
        <p:origin x="888"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3/7/24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normAutofit/>
          </a:bodyPr>
          <a:lstStyle>
            <a:lvl1pPr algn="ctr">
              <a:defRPr sz="24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3/7/24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000" b="1">
                <a:latin typeface="Alexandria" pitchFamily="2" charset="-78"/>
                <a:cs typeface="Alexandria" pitchFamily="2" charset="-78"/>
              </a:defRPr>
            </a:lvl1pPr>
          </a:lstStyle>
          <a:p>
            <a:r>
              <a:rPr lang="en-US" dirty="0"/>
              <a:t>Click to edit Master title style</a:t>
            </a:r>
          </a:p>
        </p:txBody>
      </p:sp>
      <p:sp>
        <p:nvSpPr>
          <p:cNvPr id="3" name="Content Placeholder 2"/>
          <p:cNvSpPr>
            <a:spLocks noGrp="1"/>
          </p:cNvSpPr>
          <p:nvPr>
            <p:ph idx="1"/>
          </p:nvPr>
        </p:nvSpPr>
        <p:spPr/>
        <p:txBody>
          <a:bodyPr>
            <a:normAutofit/>
          </a:bodyPr>
          <a:lstStyle>
            <a:lvl1pPr algn="just">
              <a:defRPr sz="1600">
                <a:latin typeface="Alexandria" pitchFamily="2" charset="-78"/>
                <a:cs typeface="Alexandria" pitchFamily="2" charset="-78"/>
              </a:defRPr>
            </a:lvl1pPr>
            <a:lvl2pPr algn="just">
              <a:defRPr sz="1600">
                <a:latin typeface="Alexandria" pitchFamily="2" charset="-78"/>
                <a:cs typeface="Alexandria" pitchFamily="2" charset="-78"/>
              </a:defRPr>
            </a:lvl2pPr>
            <a:lvl3pPr algn="just">
              <a:defRPr sz="1600">
                <a:latin typeface="Alexandria" pitchFamily="2" charset="-78"/>
                <a:cs typeface="Alexandria" pitchFamily="2" charset="-78"/>
              </a:defRPr>
            </a:lvl3pPr>
            <a:lvl4pPr algn="just">
              <a:defRPr sz="1600">
                <a:latin typeface="Alexandria" pitchFamily="2" charset="-78"/>
                <a:cs typeface="Alexandria" pitchFamily="2" charset="-78"/>
              </a:defRPr>
            </a:lvl4pPr>
            <a:lvl5pPr algn="just">
              <a:defRPr sz="1600">
                <a:latin typeface="Alexandria" pitchFamily="2" charset="-78"/>
                <a:cs typeface="Alexandria" pitchFamily="2" charset="-78"/>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3/7/24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3/7/24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3/7/24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3/7/24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3/7/24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3/7/24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3/7/24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3/7/24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txStyles>
    <p:titleStyle>
      <a:lvl1pPr algn="l" defTabSz="914400" rtl="0" eaLnBrk="1" latinLnBrk="0" hangingPunct="1">
        <a:lnSpc>
          <a:spcPct val="90000"/>
        </a:lnSpc>
        <a:spcBef>
          <a:spcPct val="0"/>
        </a:spcBef>
        <a:buNone/>
        <a:defRPr sz="2000" kern="1200">
          <a:solidFill>
            <a:schemeClr val="tx1"/>
          </a:solidFill>
          <a:latin typeface="Alexandria" pitchFamily="2" charset="-78"/>
          <a:ea typeface="+mj-ea"/>
          <a:cs typeface="Alexandria" pitchFamily="2" charset="-78"/>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4.sv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70224" y="3200348"/>
            <a:ext cx="2476384"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Lecture 6</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7" y="4253049"/>
            <a:ext cx="4472765" cy="137876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accent5">
                    <a:lumMod val="50000"/>
                  </a:schemeClr>
                </a:solidFill>
                <a:latin typeface="Times New Roman" panose="02020603050405020304" pitchFamily="18" charset="0"/>
                <a:cs typeface="Times New Roman" panose="02020603050405020304" pitchFamily="18" charset="0"/>
              </a:rPr>
              <a:t>FNT 628 </a:t>
            </a:r>
          </a:p>
          <a:p>
            <a:pPr algn="ctr"/>
            <a:r>
              <a:rPr lang="en-US" sz="2000" b="1" dirty="0">
                <a:solidFill>
                  <a:schemeClr val="accent5">
                    <a:lumMod val="50000"/>
                  </a:schemeClr>
                </a:solidFill>
                <a:latin typeface="Times New Roman" panose="02020603050405020304" pitchFamily="18" charset="0"/>
                <a:cs typeface="Times New Roman" panose="02020603050405020304" pitchFamily="18" charset="0"/>
              </a:rPr>
              <a:t>Blockchain and Cryptocurrencies</a:t>
            </a:r>
            <a:r>
              <a:rPr lang="en-EG" sz="2000" b="1">
                <a:solidFill>
                  <a:schemeClr val="accent5">
                    <a:lumMod val="50000"/>
                  </a:schemeClr>
                </a:solidFill>
                <a:latin typeface="Times New Roman" panose="02020603050405020304" pitchFamily="18" charset="0"/>
                <a:cs typeface="Times New Roman" panose="02020603050405020304" pitchFamily="18" charset="0"/>
              </a:rPr>
              <a:t> </a:t>
            </a:r>
            <a:endParaRPr lang="en-US" sz="2000" b="1" dirty="0">
              <a:solidFill>
                <a:schemeClr val="accent5">
                  <a:lumMod val="50000"/>
                </a:schemeClr>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372325"/>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B5BFC683-45CB-4D51-17B3-8D812F6A9BE8}"/>
              </a:ext>
            </a:extLst>
          </p:cNvPr>
          <p:cNvSpPr txBox="1"/>
          <p:nvPr/>
        </p:nvSpPr>
        <p:spPr>
          <a:xfrm>
            <a:off x="647996" y="603102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Yara Ibrahim</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3E5C2AD-7E98-B72E-89B0-DF1BCBD36621}"/>
              </a:ext>
            </a:extLst>
          </p:cNvPr>
          <p:cNvSpPr>
            <a:spLocks noGrp="1"/>
          </p:cNvSpPr>
          <p:nvPr>
            <p:ph type="ctrTitle"/>
          </p:nvPr>
        </p:nvSpPr>
        <p:spPr/>
        <p:txBody>
          <a:bodyPr>
            <a:normAutofit/>
          </a:bodyPr>
          <a:lstStyle/>
          <a:p>
            <a:r>
              <a:rPr lang="en-US" sz="3200" dirty="0">
                <a:effectLst/>
                <a:ea typeface="Times New Roman" panose="02020603050405020304" pitchFamily="18" charset="0"/>
              </a:rPr>
              <a:t>Crypto Currency and Traditional Banking System</a:t>
            </a:r>
            <a:endParaRPr lang="en-EG" sz="4400" dirty="0"/>
          </a:p>
        </p:txBody>
      </p:sp>
    </p:spTree>
    <p:extLst>
      <p:ext uri="{BB962C8B-B14F-4D97-AF65-F5344CB8AC3E}">
        <p14:creationId xmlns:p14="http://schemas.microsoft.com/office/powerpoint/2010/main" val="18782074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29B7523-3AC3-6AF8-54B5-B724A77C51EB}"/>
              </a:ext>
            </a:extLst>
          </p:cNvPr>
          <p:cNvSpPr>
            <a:spLocks noGrp="1"/>
          </p:cNvSpPr>
          <p:nvPr>
            <p:ph type="ctrTitle"/>
          </p:nvPr>
        </p:nvSpPr>
        <p:spPr/>
        <p:txBody>
          <a:bodyPr>
            <a:normAutofit/>
          </a:bodyPr>
          <a:lstStyle/>
          <a:p>
            <a:r>
              <a:rPr lang="en-US" sz="3200" b="1" dirty="0">
                <a:solidFill>
                  <a:srgbClr val="2D2D2D"/>
                </a:solidFill>
                <a:effectLst/>
                <a:latin typeface="Times New Roman" panose="02020603050405020304" pitchFamily="18" charset="0"/>
                <a:cs typeface="Times New Roman" panose="02020603050405020304" pitchFamily="18" charset="0"/>
              </a:rPr>
              <a:t>Section I</a:t>
            </a:r>
            <a:endParaRPr lang="en-EG" sz="3200" b="1" dirty="0">
              <a:latin typeface="Times New Roman" panose="02020603050405020304" pitchFamily="18" charset="0"/>
              <a:cs typeface="Times New Roman" panose="02020603050405020304" pitchFamily="18" charset="0"/>
            </a:endParaRPr>
          </a:p>
        </p:txBody>
      </p:sp>
      <p:sp>
        <p:nvSpPr>
          <p:cNvPr id="5" name="Subtitle 4">
            <a:extLst>
              <a:ext uri="{FF2B5EF4-FFF2-40B4-BE49-F238E27FC236}">
                <a16:creationId xmlns:a16="http://schemas.microsoft.com/office/drawing/2014/main" id="{063D4048-24FF-F3EC-E0E3-E322D27E841B}"/>
              </a:ext>
            </a:extLst>
          </p:cNvPr>
          <p:cNvSpPr>
            <a:spLocks noGrp="1"/>
          </p:cNvSpPr>
          <p:nvPr>
            <p:ph type="subTitle" idx="1"/>
          </p:nvPr>
        </p:nvSpPr>
        <p:spPr/>
        <p:txBody>
          <a:bodyPr>
            <a:normAutofit/>
          </a:bodyPr>
          <a:lstStyle/>
          <a:p>
            <a:r>
              <a:rPr lang="en-US" sz="3200" dirty="0">
                <a:solidFill>
                  <a:srgbClr val="2D2D2D"/>
                </a:solidFill>
                <a:effectLst/>
                <a:latin typeface="Times New Roman" panose="02020603050405020304" pitchFamily="18" charset="0"/>
                <a:cs typeface="Times New Roman" panose="02020603050405020304" pitchFamily="18" charset="0"/>
              </a:rPr>
              <a:t>An Introduction and History of the Modern Banking Industry and Monetary Policy </a:t>
            </a:r>
            <a:br>
              <a:rPr lang="en-US" sz="3200" dirty="0">
                <a:latin typeface="Times New Roman" panose="02020603050405020304" pitchFamily="18" charset="0"/>
                <a:cs typeface="Times New Roman" panose="02020603050405020304" pitchFamily="18" charset="0"/>
              </a:rPr>
            </a:br>
            <a:endParaRPr lang="en-EG"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25219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5FEC57-3397-FE28-5DF9-02348B8C1B5F}"/>
              </a:ext>
            </a:extLst>
          </p:cNvPr>
          <p:cNvSpPr>
            <a:spLocks noGrp="1"/>
          </p:cNvSpPr>
          <p:nvPr>
            <p:ph type="title"/>
          </p:nvPr>
        </p:nvSpPr>
        <p:spPr/>
        <p:txBody>
          <a:bodyPr/>
          <a:lstStyle/>
          <a:p>
            <a:r>
              <a:rPr lang="en-US" sz="1800" dirty="0">
                <a:solidFill>
                  <a:srgbClr val="2D2D2D"/>
                </a:solidFill>
                <a:effectLst/>
                <a:latin typeface="*Times New Roman-Bold-15530-Identity-H"/>
              </a:rPr>
              <a:t>An Introduction and History of the Modern Banking Industry</a:t>
            </a:r>
            <a:br>
              <a:rPr lang="en-US" dirty="0"/>
            </a:br>
            <a:endParaRPr lang="en-EG" dirty="0"/>
          </a:p>
        </p:txBody>
      </p:sp>
      <p:sp>
        <p:nvSpPr>
          <p:cNvPr id="3" name="Content Placeholder 2">
            <a:extLst>
              <a:ext uri="{FF2B5EF4-FFF2-40B4-BE49-F238E27FC236}">
                <a16:creationId xmlns:a16="http://schemas.microsoft.com/office/drawing/2014/main" id="{3023F277-D433-9675-E640-80EFA1DA5CB3}"/>
              </a:ext>
            </a:extLst>
          </p:cNvPr>
          <p:cNvSpPr>
            <a:spLocks noGrp="1"/>
          </p:cNvSpPr>
          <p:nvPr>
            <p:ph idx="1"/>
          </p:nvPr>
        </p:nvSpPr>
        <p:spPr/>
        <p:txBody>
          <a:bodyPr>
            <a:normAutofit/>
          </a:bodyPr>
          <a:lstStyle/>
          <a:p>
            <a:r>
              <a:rPr lang="en-US" dirty="0">
                <a:solidFill>
                  <a:srgbClr val="2D2D2D"/>
                </a:solidFill>
                <a:effectLst/>
              </a:rPr>
              <a:t>The modern banking system has a rich and complex history. The idea of what banking should be, compared to what it actually is, has gone through many transformations for better and for worse over the centuries. This section will be a brief history of what the banking system is and why it is this way, as well as about monetary policy and how it has evolved over time. </a:t>
            </a:r>
          </a:p>
          <a:p>
            <a:r>
              <a:rPr lang="en-US" dirty="0">
                <a:solidFill>
                  <a:srgbClr val="2D2D2D"/>
                </a:solidFill>
                <a:effectLst/>
              </a:rPr>
              <a:t>This section will also go into some of the pitfalls of the banking industry with special focus on the Federal Reserve. </a:t>
            </a:r>
          </a:p>
          <a:p>
            <a:r>
              <a:rPr lang="en-US" dirty="0">
                <a:solidFill>
                  <a:srgbClr val="2D2D2D"/>
                </a:solidFill>
                <a:effectLst/>
              </a:rPr>
              <a:t>It's important to understand that entire national economies and their citizen's social well-being are balanced on the foundational need for a strong financial system (Beck, T. &amp; Levine, R. 2008). </a:t>
            </a:r>
          </a:p>
          <a:p>
            <a:r>
              <a:rPr lang="en-US" dirty="0">
                <a:solidFill>
                  <a:srgbClr val="2D2D2D"/>
                </a:solidFill>
                <a:effectLst/>
              </a:rPr>
              <a:t>If these systems are threatened or are faced with extreme change, those economies can be rearranged and either create new levels of prosperity or new levels of ruin for every entity involved in the economy. </a:t>
            </a:r>
            <a:endParaRPr lang="en-US" dirty="0"/>
          </a:p>
          <a:p>
            <a:endParaRPr lang="en-EG" dirty="0"/>
          </a:p>
        </p:txBody>
      </p:sp>
    </p:spTree>
    <p:extLst>
      <p:ext uri="{BB962C8B-B14F-4D97-AF65-F5344CB8AC3E}">
        <p14:creationId xmlns:p14="http://schemas.microsoft.com/office/powerpoint/2010/main" val="28021275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C51AF9-68A0-2309-84A6-D1D28BE7CC6F}"/>
              </a:ext>
            </a:extLst>
          </p:cNvPr>
          <p:cNvSpPr>
            <a:spLocks noGrp="1"/>
          </p:cNvSpPr>
          <p:nvPr>
            <p:ph type="title"/>
          </p:nvPr>
        </p:nvSpPr>
        <p:spPr/>
        <p:txBody>
          <a:bodyPr/>
          <a:lstStyle/>
          <a:p>
            <a:r>
              <a:rPr lang="en-US" sz="2000" dirty="0">
                <a:solidFill>
                  <a:srgbClr val="2D2D2D"/>
                </a:solidFill>
                <a:effectLst/>
                <a:latin typeface="*Times New Roman-Bold-15530-Identity-H"/>
              </a:rPr>
              <a:t>Original Purpose of a Bank </a:t>
            </a:r>
            <a:br>
              <a:rPr lang="en-US" dirty="0"/>
            </a:br>
            <a:endParaRPr lang="en-EG" dirty="0"/>
          </a:p>
        </p:txBody>
      </p:sp>
      <p:sp>
        <p:nvSpPr>
          <p:cNvPr id="3" name="Content Placeholder 2">
            <a:extLst>
              <a:ext uri="{FF2B5EF4-FFF2-40B4-BE49-F238E27FC236}">
                <a16:creationId xmlns:a16="http://schemas.microsoft.com/office/drawing/2014/main" id="{8952EDDD-0264-0FC7-02BD-AC1A3E0A2D21}"/>
              </a:ext>
            </a:extLst>
          </p:cNvPr>
          <p:cNvSpPr>
            <a:spLocks noGrp="1"/>
          </p:cNvSpPr>
          <p:nvPr>
            <p:ph idx="1"/>
          </p:nvPr>
        </p:nvSpPr>
        <p:spPr/>
        <p:txBody>
          <a:bodyPr/>
          <a:lstStyle/>
          <a:p>
            <a:r>
              <a:rPr lang="en-US" sz="1800" dirty="0">
                <a:solidFill>
                  <a:srgbClr val="2D2D2D"/>
                </a:solidFill>
                <a:effectLst/>
                <a:latin typeface="*Minion Pro-15532-Identity-H"/>
              </a:rPr>
              <a:t>Before the Gramm-Leach-Bliley Act of 1999 there was two types of banks that served two distinct purposes: commercial banks and investment banks.</a:t>
            </a:r>
          </a:p>
          <a:p>
            <a:r>
              <a:rPr lang="en-US" sz="1800" dirty="0">
                <a:solidFill>
                  <a:srgbClr val="2D2D2D"/>
                </a:solidFill>
                <a:effectLst/>
                <a:latin typeface="*Minion Pro-15532-Identity-H"/>
              </a:rPr>
              <a:t> This distinction was mandated by the Glass-Steagall Act of 1933 making it so that large banks had to split into separate entities to specialize and only do one of the two distinct jobs based on the individual banks' business model.</a:t>
            </a:r>
          </a:p>
          <a:p>
            <a:r>
              <a:rPr lang="en-US" sz="1800" dirty="0">
                <a:solidFill>
                  <a:srgbClr val="2D2D2D"/>
                </a:solidFill>
                <a:effectLst/>
                <a:latin typeface="*Minion Pro-15532-Identity-H"/>
              </a:rPr>
              <a:t> First, let's break down what these two types of banks are and what they do. A commercial bank is what most people think of as a traditional or normal bank that functions to accept deposits and proved loans (Singh, J. 2014). </a:t>
            </a:r>
          </a:p>
          <a:p>
            <a:r>
              <a:rPr lang="en-US" sz="1800" dirty="0">
                <a:solidFill>
                  <a:srgbClr val="2D2D2D"/>
                </a:solidFill>
                <a:effectLst/>
                <a:latin typeface="*Minion Pro-15532-Identity-H"/>
              </a:rPr>
              <a:t>These banks make loans, take in deposits by offering checking and saving accounts, they</a:t>
            </a:r>
            <a:r>
              <a:rPr lang="en-US" dirty="0"/>
              <a:t> </a:t>
            </a:r>
            <a:r>
              <a:rPr lang="en-US" sz="1800" dirty="0">
                <a:solidFill>
                  <a:srgbClr val="333333"/>
                </a:solidFill>
                <a:effectLst/>
                <a:latin typeface="*Cambria-21111-Identity-H"/>
              </a:rPr>
              <a:t>generally use deposits to make loans, and offer other traditional banking services. </a:t>
            </a:r>
          </a:p>
          <a:p>
            <a:r>
              <a:rPr lang="en-US" sz="1800" dirty="0">
                <a:solidFill>
                  <a:srgbClr val="333333"/>
                </a:solidFill>
                <a:effectLst/>
                <a:latin typeface="*Cambria-21111-Identity-H"/>
              </a:rPr>
              <a:t>An investment bank doesn't deal with traditional banking but instead is limited to capital markets. </a:t>
            </a:r>
          </a:p>
          <a:p>
            <a:r>
              <a:rPr lang="en-US" sz="1800" dirty="0">
                <a:solidFill>
                  <a:srgbClr val="333333"/>
                </a:solidFill>
                <a:effectLst/>
                <a:latin typeface="*Cambria-21111-Identity-H"/>
              </a:rPr>
              <a:t>Capital markets are financial markets for buying and selling long-term debt or equity backed securities. These banks are great at channeling the wealth of many savers and lending it to entrepreneurs, governments, and corporations who can put those savings to long term productive use. </a:t>
            </a:r>
            <a:endParaRPr lang="en-US" dirty="0"/>
          </a:p>
          <a:p>
            <a:endParaRPr lang="en-US" dirty="0"/>
          </a:p>
          <a:p>
            <a:endParaRPr lang="en-EG" dirty="0"/>
          </a:p>
        </p:txBody>
      </p:sp>
    </p:spTree>
    <p:extLst>
      <p:ext uri="{BB962C8B-B14F-4D97-AF65-F5344CB8AC3E}">
        <p14:creationId xmlns:p14="http://schemas.microsoft.com/office/powerpoint/2010/main" val="42734661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5FB53-8DE8-4D32-E097-6964959713ED}"/>
              </a:ext>
            </a:extLst>
          </p:cNvPr>
          <p:cNvSpPr>
            <a:spLocks noGrp="1"/>
          </p:cNvSpPr>
          <p:nvPr>
            <p:ph type="title"/>
          </p:nvPr>
        </p:nvSpPr>
        <p:spPr/>
        <p:txBody>
          <a:bodyPr/>
          <a:lstStyle/>
          <a:p>
            <a:r>
              <a:rPr lang="en-US" sz="2000" dirty="0">
                <a:solidFill>
                  <a:srgbClr val="2D2D2D"/>
                </a:solidFill>
                <a:effectLst/>
                <a:latin typeface="*Times New Roman-Bold-15530-Identity-H"/>
              </a:rPr>
              <a:t>Original Purpose of a Bank </a:t>
            </a:r>
            <a:br>
              <a:rPr lang="en-US" dirty="0"/>
            </a:br>
            <a:endParaRPr lang="en-EG" dirty="0"/>
          </a:p>
        </p:txBody>
      </p:sp>
      <p:sp>
        <p:nvSpPr>
          <p:cNvPr id="3" name="Content Placeholder 2">
            <a:extLst>
              <a:ext uri="{FF2B5EF4-FFF2-40B4-BE49-F238E27FC236}">
                <a16:creationId xmlns:a16="http://schemas.microsoft.com/office/drawing/2014/main" id="{93909707-176B-7553-05EF-BA8A287A870C}"/>
              </a:ext>
            </a:extLst>
          </p:cNvPr>
          <p:cNvSpPr>
            <a:spLocks noGrp="1"/>
          </p:cNvSpPr>
          <p:nvPr>
            <p:ph idx="1"/>
          </p:nvPr>
        </p:nvSpPr>
        <p:spPr/>
        <p:txBody>
          <a:bodyPr/>
          <a:lstStyle/>
          <a:p>
            <a:r>
              <a:rPr lang="en-US" sz="1800" dirty="0">
                <a:solidFill>
                  <a:srgbClr val="2D2D2D"/>
                </a:solidFill>
                <a:effectLst/>
                <a:latin typeface="*Cambria-21111-Identity-H"/>
              </a:rPr>
              <a:t>The reason these banks were forced to form separate business identities is because otherwise the banks would be allowed to take in an individual's money, money that those individuals thought was safe and secure in a checking or savings account, and take greater risks with that money in the capital markets. </a:t>
            </a:r>
          </a:p>
          <a:p>
            <a:r>
              <a:rPr lang="en-US" sz="1800" dirty="0">
                <a:solidFill>
                  <a:srgbClr val="2D2D2D"/>
                </a:solidFill>
                <a:effectLst/>
                <a:latin typeface="*Cambria-21111-Identity-H"/>
              </a:rPr>
              <a:t>If a bank made too many risky investments and over leveraged themselves, all the people who thought their money was safe in the bank suddenly found themselves broke or outright bankrupt. </a:t>
            </a:r>
          </a:p>
          <a:p>
            <a:r>
              <a:rPr lang="en-US" sz="1800" dirty="0">
                <a:solidFill>
                  <a:srgbClr val="2D2D2D"/>
                </a:solidFill>
                <a:effectLst/>
                <a:latin typeface="*Cambria-21111-Identity-H"/>
              </a:rPr>
              <a:t>To help further </a:t>
            </a:r>
            <a:r>
              <a:rPr lang="en-US" dirty="0"/>
              <a:t> </a:t>
            </a:r>
            <a:r>
              <a:rPr lang="en-US" sz="1800" dirty="0">
                <a:solidFill>
                  <a:srgbClr val="2D2D2D"/>
                </a:solidFill>
                <a:effectLst/>
                <a:latin typeface="*Cambria-21111-Identity-H"/>
              </a:rPr>
              <a:t>protect American's savings, F.D. Roosevelt also signed the Banking Act in 1933 creating </a:t>
            </a:r>
            <a:r>
              <a:rPr lang="en-US" sz="1800" dirty="0">
                <a:solidFill>
                  <a:srgbClr val="2D2D2D"/>
                </a:solidFill>
                <a:latin typeface="*Cambria-21111-Identity-H"/>
              </a:rPr>
              <a:t>Federal Deposit Insurance Corporation (</a:t>
            </a:r>
            <a:r>
              <a:rPr lang="en-US" sz="1800" dirty="0">
                <a:solidFill>
                  <a:srgbClr val="2D2D2D"/>
                </a:solidFill>
                <a:effectLst/>
                <a:latin typeface="*Cambria-21111-Identity-H"/>
              </a:rPr>
              <a:t>FDIC) to help safely guarantee up to two thousand five hundred dollars in deposits and the number has grown to two hundred and fifty thousand as of 2016. </a:t>
            </a:r>
          </a:p>
          <a:p>
            <a:r>
              <a:rPr lang="en-US" sz="1800" dirty="0">
                <a:solidFill>
                  <a:srgbClr val="2D2D2D"/>
                </a:solidFill>
                <a:effectLst/>
                <a:latin typeface="*Cambria-21111-Identity-H"/>
              </a:rPr>
              <a:t>However, this only protected citizens who put money into insured banks. </a:t>
            </a:r>
          </a:p>
          <a:p>
            <a:r>
              <a:rPr lang="en-US" sz="1800" dirty="0">
                <a:solidFill>
                  <a:srgbClr val="2D2D2D"/>
                </a:solidFill>
                <a:effectLst/>
                <a:latin typeface="*Cambria-21111-Identity-H"/>
              </a:rPr>
              <a:t>To put it simply, investment banks are for people who want to store their money with the goal of seeing a larger return on investment, in exchange for the guaranteed safety of their money that they would expect from a commercial bank with FDIC insurance. </a:t>
            </a:r>
            <a:endParaRPr lang="en-US" dirty="0"/>
          </a:p>
          <a:p>
            <a:endParaRPr lang="en-EG" dirty="0"/>
          </a:p>
        </p:txBody>
      </p:sp>
    </p:spTree>
    <p:extLst>
      <p:ext uri="{BB962C8B-B14F-4D97-AF65-F5344CB8AC3E}">
        <p14:creationId xmlns:p14="http://schemas.microsoft.com/office/powerpoint/2010/main" val="37222435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30F37-758E-5BC3-0BE3-EA3325563F9B}"/>
              </a:ext>
            </a:extLst>
          </p:cNvPr>
          <p:cNvSpPr>
            <a:spLocks noGrp="1"/>
          </p:cNvSpPr>
          <p:nvPr>
            <p:ph type="title"/>
          </p:nvPr>
        </p:nvSpPr>
        <p:spPr/>
        <p:txBody>
          <a:bodyPr/>
          <a:lstStyle/>
          <a:p>
            <a:r>
              <a:rPr lang="en-US" sz="2000" dirty="0">
                <a:solidFill>
                  <a:srgbClr val="2D2D2D"/>
                </a:solidFill>
                <a:effectLst/>
                <a:latin typeface="*Times New Roman-Bold-15530-Identity-H"/>
              </a:rPr>
              <a:t>Original Purpose of a Bank </a:t>
            </a:r>
            <a:br>
              <a:rPr lang="en-US" dirty="0"/>
            </a:br>
            <a:endParaRPr lang="en-EG" dirty="0"/>
          </a:p>
        </p:txBody>
      </p:sp>
      <p:sp>
        <p:nvSpPr>
          <p:cNvPr id="3" name="Content Placeholder 2">
            <a:extLst>
              <a:ext uri="{FF2B5EF4-FFF2-40B4-BE49-F238E27FC236}">
                <a16:creationId xmlns:a16="http://schemas.microsoft.com/office/drawing/2014/main" id="{F989E209-16F5-5371-68DC-05A7A8A72F5D}"/>
              </a:ext>
            </a:extLst>
          </p:cNvPr>
          <p:cNvSpPr>
            <a:spLocks noGrp="1"/>
          </p:cNvSpPr>
          <p:nvPr>
            <p:ph idx="1"/>
          </p:nvPr>
        </p:nvSpPr>
        <p:spPr/>
        <p:txBody>
          <a:bodyPr/>
          <a:lstStyle/>
          <a:p>
            <a:r>
              <a:rPr lang="en-US" sz="1800" dirty="0">
                <a:solidFill>
                  <a:srgbClr val="333333"/>
                </a:solidFill>
                <a:effectLst/>
                <a:latin typeface="*Cambria-21111-Identity-H"/>
              </a:rPr>
              <a:t>Commercial banks do offer some loans to businesses and individuals, but these loans are relatively small compared to the large volume loans investment banks deal with. </a:t>
            </a:r>
            <a:endParaRPr lang="en-US" dirty="0"/>
          </a:p>
          <a:p>
            <a:r>
              <a:rPr lang="en-US" sz="1800" dirty="0">
                <a:solidFill>
                  <a:srgbClr val="333333"/>
                </a:solidFill>
                <a:effectLst/>
                <a:latin typeface="*Minion Pro-15532-Identity-H"/>
              </a:rPr>
              <a:t>To put this into perspective, commercial banks would generally have their larger loans be a couple hundred thousand for mortgages and less than a hundred thousand for car loans or personal loans. Compare that to an investment banks that might make loans that are as large a couple hundred million. </a:t>
            </a:r>
          </a:p>
          <a:p>
            <a:r>
              <a:rPr lang="en-US" sz="1800" dirty="0">
                <a:solidFill>
                  <a:srgbClr val="333333"/>
                </a:solidFill>
                <a:effectLst/>
                <a:latin typeface="*Minion Pro-15532-Identity-H"/>
              </a:rPr>
              <a:t>Commercial banks get the money needed to offer their loans by using the savings of other customers that the bank guards. Not only do commercial banks offer loans to people like aspiring homeowners and car owners but this bank will offer a warehouse function for all of its customers (Donaldson. J. 20 I 6). </a:t>
            </a:r>
          </a:p>
          <a:p>
            <a:r>
              <a:rPr lang="en-US" sz="1800" dirty="0">
                <a:solidFill>
                  <a:srgbClr val="333333"/>
                </a:solidFill>
                <a:effectLst/>
                <a:latin typeface="*Minion Pro-15532-Identity-H"/>
              </a:rPr>
              <a:t>A warehouse function is the function of the bank safely store and guarding your money in </a:t>
            </a:r>
            <a:r>
              <a:rPr lang="en-US" dirty="0"/>
              <a:t> </a:t>
            </a:r>
            <a:r>
              <a:rPr lang="en-US" sz="1800" dirty="0">
                <a:solidFill>
                  <a:srgbClr val="333333"/>
                </a:solidFill>
                <a:effectLst/>
                <a:latin typeface="*Minion Pro-15532-Identity-H"/>
              </a:rPr>
              <a:t>their vault and offer convenience services like online banking, checking and savings accounts, checks, and ATMs. </a:t>
            </a:r>
          </a:p>
          <a:p>
            <a:r>
              <a:rPr lang="en-US" sz="1800" dirty="0">
                <a:solidFill>
                  <a:srgbClr val="333333"/>
                </a:solidFill>
                <a:effectLst/>
                <a:latin typeface="*Minion Pro-15532-Identity-H"/>
              </a:rPr>
              <a:t>Many of these services may cost a fee.</a:t>
            </a:r>
          </a:p>
          <a:p>
            <a:r>
              <a:rPr lang="en-US" sz="1800" dirty="0">
                <a:solidFill>
                  <a:srgbClr val="333333"/>
                </a:solidFill>
                <a:effectLst/>
                <a:latin typeface="*Minion Pro-15532-Identity-H"/>
              </a:rPr>
              <a:t> So, customers are giving up on the ability to earn a higher return on their money in exchange for the safety and convenience of their money. </a:t>
            </a:r>
            <a:endParaRPr lang="en-US" dirty="0"/>
          </a:p>
          <a:p>
            <a:endParaRPr lang="en-EG" dirty="0"/>
          </a:p>
        </p:txBody>
      </p:sp>
    </p:spTree>
    <p:extLst>
      <p:ext uri="{BB962C8B-B14F-4D97-AF65-F5344CB8AC3E}">
        <p14:creationId xmlns:p14="http://schemas.microsoft.com/office/powerpoint/2010/main" val="32661372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7CEC1-B760-E00E-B880-D3A81057A077}"/>
              </a:ext>
            </a:extLst>
          </p:cNvPr>
          <p:cNvSpPr>
            <a:spLocks noGrp="1"/>
          </p:cNvSpPr>
          <p:nvPr>
            <p:ph type="title"/>
          </p:nvPr>
        </p:nvSpPr>
        <p:spPr/>
        <p:txBody>
          <a:bodyPr/>
          <a:lstStyle/>
          <a:p>
            <a:r>
              <a:rPr lang="en-US" sz="2000" dirty="0">
                <a:solidFill>
                  <a:srgbClr val="2D2D2D"/>
                </a:solidFill>
                <a:effectLst/>
                <a:latin typeface="*Times New Roman-Bold-15530-Identity-H"/>
              </a:rPr>
              <a:t>Original Purpose of a Bank </a:t>
            </a:r>
            <a:br>
              <a:rPr lang="en-US" dirty="0"/>
            </a:br>
            <a:endParaRPr lang="en-EG" dirty="0"/>
          </a:p>
        </p:txBody>
      </p:sp>
      <p:sp>
        <p:nvSpPr>
          <p:cNvPr id="3" name="Content Placeholder 2">
            <a:extLst>
              <a:ext uri="{FF2B5EF4-FFF2-40B4-BE49-F238E27FC236}">
                <a16:creationId xmlns:a16="http://schemas.microsoft.com/office/drawing/2014/main" id="{64E820C5-8DD5-919E-44AC-619D45756BA6}"/>
              </a:ext>
            </a:extLst>
          </p:cNvPr>
          <p:cNvSpPr>
            <a:spLocks noGrp="1"/>
          </p:cNvSpPr>
          <p:nvPr>
            <p:ph idx="1"/>
          </p:nvPr>
        </p:nvSpPr>
        <p:spPr/>
        <p:txBody>
          <a:bodyPr>
            <a:normAutofit fontScale="92500" lnSpcReduction="10000"/>
          </a:bodyPr>
          <a:lstStyle/>
          <a:p>
            <a:r>
              <a:rPr lang="en-US" sz="1800" dirty="0">
                <a:solidFill>
                  <a:srgbClr val="333333"/>
                </a:solidFill>
                <a:effectLst/>
                <a:latin typeface="*Minion Pro-15532-Identity-H"/>
              </a:rPr>
              <a:t>All of this changed in 1999 when the Glass-Steagall Act was overturned and individual banks were able to merge and perform both functions of being an investment and commercial bank (Barth, J. et al, 2000). </a:t>
            </a:r>
          </a:p>
          <a:p>
            <a:r>
              <a:rPr lang="en-US" sz="1800" dirty="0">
                <a:solidFill>
                  <a:srgbClr val="333333"/>
                </a:solidFill>
                <a:effectLst/>
                <a:latin typeface="*Minion Pro-15532-Identity-H"/>
              </a:rPr>
              <a:t>Suddenly one single bank could offer the perceived safety and security of putting money into a commercial bank and highly leverage themselves in the capital markets.</a:t>
            </a:r>
          </a:p>
          <a:p>
            <a:r>
              <a:rPr lang="en-US" sz="1800" dirty="0">
                <a:solidFill>
                  <a:srgbClr val="333333"/>
                </a:solidFill>
                <a:effectLst/>
                <a:latin typeface="*Minion Pro-15532-Identity-H"/>
              </a:rPr>
              <a:t> A bank that customer thought was safe and thus trusted their money to the bank, may not be as safe as the customer thought.</a:t>
            </a:r>
          </a:p>
          <a:p>
            <a:r>
              <a:rPr lang="en-US" sz="1800" dirty="0">
                <a:solidFill>
                  <a:srgbClr val="333333"/>
                </a:solidFill>
                <a:effectLst/>
                <a:latin typeface="*Minion Pro-15532-Identity-H"/>
              </a:rPr>
              <a:t> These banks are able to take far larger and riskier gambles with consumer's savings than just offering relatively small loans to people who want to buy a house or car. </a:t>
            </a:r>
          </a:p>
          <a:p>
            <a:r>
              <a:rPr lang="en-US" sz="1800" dirty="0">
                <a:solidFill>
                  <a:srgbClr val="333333"/>
                </a:solidFill>
                <a:effectLst/>
                <a:latin typeface="*Minion Pro-15532-Identity-H"/>
              </a:rPr>
              <a:t>Now people’s </a:t>
            </a:r>
            <a:r>
              <a:rPr lang="en-US" dirty="0"/>
              <a:t> </a:t>
            </a:r>
            <a:r>
              <a:rPr lang="en-US" sz="1800" dirty="0">
                <a:solidFill>
                  <a:srgbClr val="333333"/>
                </a:solidFill>
                <a:effectLst/>
                <a:latin typeface="*Minion Pro-15532-Identity-H"/>
              </a:rPr>
              <a:t>savings are in capital markets. Banks are able to advertise that consumers can have safety with their money and earn higher interest on it as well. Once it was legal for these banks to perform both functions, "too big to fail" was born (Sorkin, A. R. 2010).</a:t>
            </a:r>
          </a:p>
          <a:p>
            <a:r>
              <a:rPr lang="en-US" sz="1800" dirty="0">
                <a:solidFill>
                  <a:srgbClr val="333333"/>
                </a:solidFill>
                <a:effectLst/>
                <a:latin typeface="*Minion Pro-15532-Identity-H"/>
              </a:rPr>
              <a:t> If banks lose big in the capital markets, the tax payers would bail them out and protect consumer savings with FDIC insurance. </a:t>
            </a:r>
          </a:p>
          <a:p>
            <a:r>
              <a:rPr lang="en-US" sz="1800" dirty="0">
                <a:solidFill>
                  <a:srgbClr val="333333"/>
                </a:solidFill>
                <a:effectLst/>
                <a:latin typeface="*Minion Pro-15532-Identity-H"/>
              </a:rPr>
              <a:t>There was no incentive for these banks to rein in risky lending. If they won these gambles in capital markets and risky personal loans, they won big. If the lost, the tax payers would protect them and their customers deposits thanks to  FDIC insurance. This created a moral hazard. </a:t>
            </a:r>
            <a:endParaRPr lang="en-US" dirty="0"/>
          </a:p>
          <a:p>
            <a:endParaRPr lang="en-US" dirty="0"/>
          </a:p>
          <a:p>
            <a:endParaRPr lang="en-EG" dirty="0"/>
          </a:p>
        </p:txBody>
      </p:sp>
    </p:spTree>
    <p:extLst>
      <p:ext uri="{BB962C8B-B14F-4D97-AF65-F5344CB8AC3E}">
        <p14:creationId xmlns:p14="http://schemas.microsoft.com/office/powerpoint/2010/main" val="19319596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00041-065F-F2B8-32C8-0734F037313E}"/>
              </a:ext>
            </a:extLst>
          </p:cNvPr>
          <p:cNvSpPr>
            <a:spLocks noGrp="1"/>
          </p:cNvSpPr>
          <p:nvPr>
            <p:ph type="title"/>
          </p:nvPr>
        </p:nvSpPr>
        <p:spPr/>
        <p:txBody>
          <a:bodyPr/>
          <a:lstStyle/>
          <a:p>
            <a:r>
              <a:rPr lang="en-US" sz="2000" dirty="0">
                <a:solidFill>
                  <a:srgbClr val="2D2D2D"/>
                </a:solidFill>
                <a:effectLst/>
                <a:latin typeface="*Times New Roman-Bold-15530-Identity-H"/>
              </a:rPr>
              <a:t>Original Purpose of a Bank </a:t>
            </a:r>
            <a:br>
              <a:rPr lang="en-US" dirty="0"/>
            </a:br>
            <a:endParaRPr lang="en-EG" dirty="0"/>
          </a:p>
        </p:txBody>
      </p:sp>
      <p:sp>
        <p:nvSpPr>
          <p:cNvPr id="3" name="Content Placeholder 2">
            <a:extLst>
              <a:ext uri="{FF2B5EF4-FFF2-40B4-BE49-F238E27FC236}">
                <a16:creationId xmlns:a16="http://schemas.microsoft.com/office/drawing/2014/main" id="{29C606CE-8D34-B82D-358E-5A27A7BC7959}"/>
              </a:ext>
            </a:extLst>
          </p:cNvPr>
          <p:cNvSpPr>
            <a:spLocks noGrp="1"/>
          </p:cNvSpPr>
          <p:nvPr>
            <p:ph idx="1"/>
          </p:nvPr>
        </p:nvSpPr>
        <p:spPr/>
        <p:txBody>
          <a:bodyPr/>
          <a:lstStyle/>
          <a:p>
            <a:r>
              <a:rPr lang="en-US" sz="1800" dirty="0">
                <a:solidFill>
                  <a:srgbClr val="333333"/>
                </a:solidFill>
                <a:effectLst/>
                <a:latin typeface="*Minion Pro-15532-Identity-H"/>
              </a:rPr>
              <a:t>Some people might feel that since consumers are protected by FDIC insurance and too big to fail banks have the Federal Reserve, aka the Fed, as a lender of last resort, then why is there a problem? The problem is that, like any firm in an economy, incentives will drive their behavior. </a:t>
            </a:r>
          </a:p>
          <a:p>
            <a:r>
              <a:rPr lang="en-US" sz="1800" dirty="0">
                <a:solidFill>
                  <a:srgbClr val="333333"/>
                </a:solidFill>
                <a:effectLst/>
                <a:latin typeface="*Minion Pro-15532-Identity-H"/>
              </a:rPr>
              <a:t>If the government tolerates banks having high-risk behavior because of tax payer backed insurance on customer deposits, then the banks will push that tolerance to the max. If the government wants banks to act fiscally responsible, they </a:t>
            </a:r>
            <a:r>
              <a:rPr lang="en-US" dirty="0"/>
              <a:t> </a:t>
            </a:r>
            <a:r>
              <a:rPr lang="en-US" sz="1800" dirty="0">
                <a:solidFill>
                  <a:srgbClr val="333333"/>
                </a:solidFill>
                <a:effectLst/>
                <a:latin typeface="*Minion Pro-15532-Identity-H"/>
              </a:rPr>
              <a:t>don't need to regulate banks, they need to change the banks incentives (Leonard, T. C. 2008). </a:t>
            </a:r>
          </a:p>
          <a:p>
            <a:r>
              <a:rPr lang="en-US" sz="1800" dirty="0">
                <a:solidFill>
                  <a:srgbClr val="333333"/>
                </a:solidFill>
                <a:effectLst/>
                <a:latin typeface="*Minion Pro-15532-Identity-H"/>
              </a:rPr>
              <a:t>FDIC insurance robs the tax coffers. The funds go into the pockets of banks that took on massive risk and thus it takes away from other programs that could have used those funds to better help tax payers. The Fed can be a lender of last resort but if it continually has to keep bailing out banks, how and when will it even gain the money </a:t>
            </a:r>
            <a:r>
              <a:rPr lang="en-US" dirty="0"/>
              <a:t> </a:t>
            </a:r>
            <a:r>
              <a:rPr lang="en-US" sz="1800" dirty="0">
                <a:solidFill>
                  <a:srgbClr val="333333"/>
                </a:solidFill>
                <a:effectLst/>
                <a:latin typeface="*Minion Pro-15532-Identity-H"/>
              </a:rPr>
              <a:t>back it loaned out? The Fed will have to tum to the printing press and causes an increase in inflation that harms everyone in the entire economy. </a:t>
            </a:r>
          </a:p>
          <a:p>
            <a:r>
              <a:rPr lang="en-US" sz="1800" dirty="0">
                <a:solidFill>
                  <a:srgbClr val="333333"/>
                </a:solidFill>
                <a:effectLst/>
                <a:latin typeface="*Minion Pro-15532-Identity-H"/>
              </a:rPr>
              <a:t>The Fed is a massive drag on the U.S economy, on citizen's prosperity, and arguably not worth the cost for what few perceived benefits it provides to big banks (Rothbard, M. N. 1994). </a:t>
            </a:r>
          </a:p>
          <a:p>
            <a:r>
              <a:rPr lang="en-US" sz="1800" dirty="0">
                <a:solidFill>
                  <a:srgbClr val="333333"/>
                </a:solidFill>
                <a:effectLst/>
                <a:latin typeface="*Minion Pro-15532-Identity-H"/>
              </a:rPr>
              <a:t>Before getting too far, let's break down the history and role of the Federal Reserve. </a:t>
            </a:r>
            <a:endParaRPr lang="en-US" dirty="0"/>
          </a:p>
          <a:p>
            <a:endParaRPr lang="en-EG" dirty="0"/>
          </a:p>
        </p:txBody>
      </p:sp>
    </p:spTree>
    <p:extLst>
      <p:ext uri="{BB962C8B-B14F-4D97-AF65-F5344CB8AC3E}">
        <p14:creationId xmlns:p14="http://schemas.microsoft.com/office/powerpoint/2010/main" val="20293122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CCB969-C39A-2684-5D6C-E9D6DDD5F6B5}"/>
              </a:ext>
            </a:extLst>
          </p:cNvPr>
          <p:cNvSpPr>
            <a:spLocks noGrp="1"/>
          </p:cNvSpPr>
          <p:nvPr>
            <p:ph type="title"/>
          </p:nvPr>
        </p:nvSpPr>
        <p:spPr/>
        <p:txBody>
          <a:bodyPr/>
          <a:lstStyle/>
          <a:p>
            <a:r>
              <a:rPr lang="en-US" sz="2000" dirty="0">
                <a:solidFill>
                  <a:srgbClr val="2D2D2D"/>
                </a:solidFill>
                <a:effectLst/>
                <a:latin typeface="*Minion Pro-Bold-15532-Identity-H"/>
              </a:rPr>
              <a:t>The Federal Reserve </a:t>
            </a:r>
            <a:br>
              <a:rPr lang="en-US" dirty="0"/>
            </a:br>
            <a:endParaRPr lang="en-EG" dirty="0"/>
          </a:p>
        </p:txBody>
      </p:sp>
      <p:sp>
        <p:nvSpPr>
          <p:cNvPr id="3" name="Content Placeholder 2">
            <a:extLst>
              <a:ext uri="{FF2B5EF4-FFF2-40B4-BE49-F238E27FC236}">
                <a16:creationId xmlns:a16="http://schemas.microsoft.com/office/drawing/2014/main" id="{2B31F321-8493-5331-F779-5748E56BA823}"/>
              </a:ext>
            </a:extLst>
          </p:cNvPr>
          <p:cNvSpPr>
            <a:spLocks noGrp="1"/>
          </p:cNvSpPr>
          <p:nvPr>
            <p:ph idx="1"/>
          </p:nvPr>
        </p:nvSpPr>
        <p:spPr/>
        <p:txBody>
          <a:bodyPr/>
          <a:lstStyle/>
          <a:p>
            <a:r>
              <a:rPr lang="en-US" sz="1800" dirty="0">
                <a:solidFill>
                  <a:srgbClr val="333333"/>
                </a:solidFill>
                <a:effectLst/>
                <a:latin typeface="*Minion Pro-15532-Identity-H"/>
              </a:rPr>
              <a:t>The Fed was established through The Federal Reserve Act of 1913. </a:t>
            </a:r>
          </a:p>
          <a:p>
            <a:r>
              <a:rPr lang="en-US" sz="1800" dirty="0">
                <a:solidFill>
                  <a:srgbClr val="333333"/>
                </a:solidFill>
                <a:effectLst/>
                <a:latin typeface="*Minion Pro-15532-Identity-H"/>
              </a:rPr>
              <a:t>This however was not the first incarnation of the Fed. </a:t>
            </a:r>
          </a:p>
          <a:p>
            <a:r>
              <a:rPr lang="en-US" sz="1800" dirty="0">
                <a:solidFill>
                  <a:srgbClr val="333333"/>
                </a:solidFill>
                <a:effectLst/>
                <a:latin typeface="*Minion Pro-15532-Identity-H"/>
              </a:rPr>
              <a:t>The first idea of a centralized bank was immediately after America's founding after the revolutionary war called the First Bank of the United States (Cowen, D. J. 2000). </a:t>
            </a:r>
          </a:p>
          <a:p>
            <a:r>
              <a:rPr lang="en-US" sz="1800" dirty="0">
                <a:solidFill>
                  <a:srgbClr val="333333"/>
                </a:solidFill>
                <a:effectLst/>
                <a:latin typeface="*Minion Pro-15532-Identity-H"/>
              </a:rPr>
              <a:t>Jefferson was opposed to a central bank and Alexander Hamilton was in favor of one. Hamilton was in favor </a:t>
            </a:r>
            <a:r>
              <a:rPr lang="en-US" sz="1800" dirty="0" err="1">
                <a:solidFill>
                  <a:srgbClr val="333333"/>
                </a:solidFill>
                <a:effectLst/>
                <a:latin typeface="*Minion Pro-15532-Identity-H"/>
              </a:rPr>
              <a:t>ofa</a:t>
            </a:r>
            <a:r>
              <a:rPr lang="en-US" sz="1800" dirty="0">
                <a:solidFill>
                  <a:srgbClr val="333333"/>
                </a:solidFill>
                <a:effectLst/>
                <a:latin typeface="*Minion Pro-15532-Identity-H"/>
              </a:rPr>
              <a:t> bank because he felt the U.S needed a strong central force to help handle the post-war economy, which was nearly in shambles from war debt (</a:t>
            </a:r>
            <a:r>
              <a:rPr lang="en-US" sz="1800" dirty="0" err="1">
                <a:solidFill>
                  <a:srgbClr val="333333"/>
                </a:solidFill>
                <a:effectLst/>
                <a:latin typeface="*Minion Pro-15532-Identity-H"/>
              </a:rPr>
              <a:t>Sylla</a:t>
            </a:r>
            <a:r>
              <a:rPr lang="en-US" sz="1800" dirty="0" err="1">
                <a:solidFill>
                  <a:srgbClr val="333333"/>
                </a:solidFill>
                <a:effectLst/>
                <a:latin typeface="*Minion Pro-39636-Identity-H"/>
              </a:rPr>
              <a:t>t</a:t>
            </a:r>
            <a:r>
              <a:rPr lang="en-US" sz="1800" dirty="0">
                <a:solidFill>
                  <a:srgbClr val="333333"/>
                </a:solidFill>
                <a:effectLst/>
                <a:latin typeface="*Minion Pro-39636-Identity-H"/>
              </a:rPr>
              <a:t> </a:t>
            </a:r>
            <a:r>
              <a:rPr lang="en-US" sz="1800" dirty="0">
                <a:solidFill>
                  <a:srgbClr val="333333"/>
                </a:solidFill>
                <a:effectLst/>
                <a:latin typeface="*Minion Pro-15532-Identity-H"/>
              </a:rPr>
              <a:t>R. 2009). </a:t>
            </a:r>
          </a:p>
          <a:p>
            <a:r>
              <a:rPr lang="en-US" sz="1800" dirty="0">
                <a:solidFill>
                  <a:srgbClr val="333333"/>
                </a:solidFill>
                <a:effectLst/>
                <a:latin typeface="*Minion Pro-15532-Identity-H"/>
              </a:rPr>
              <a:t>He felt it could bring stability to the country's new monetary system through being a credit provider to both private and public needs. </a:t>
            </a:r>
          </a:p>
          <a:p>
            <a:r>
              <a:rPr lang="en-US" sz="1800" dirty="0">
                <a:solidFill>
                  <a:srgbClr val="333333"/>
                </a:solidFill>
                <a:effectLst/>
                <a:latin typeface="*Minion Pro-15532-Identity-H"/>
              </a:rPr>
              <a:t>Jefferson was opposed because he felt a central bank would undermine democracy (Flaherty, E. 20 10). </a:t>
            </a:r>
          </a:p>
          <a:p>
            <a:r>
              <a:rPr lang="en-US" sz="1800" dirty="0">
                <a:solidFill>
                  <a:srgbClr val="333333"/>
                </a:solidFill>
                <a:effectLst/>
                <a:latin typeface="*Minion Pro-15532-Identity-H"/>
              </a:rPr>
              <a:t>The First Bank was established in 1791 and only charted for a twenty year period during this time Jacksonian supporters, of soon to be President Andrew Jackson, maintained a high level of hostility towards the bank and in 1811 thanks to their efforts the bank failed to be renewed. </a:t>
            </a:r>
            <a:endParaRPr lang="en-US" dirty="0"/>
          </a:p>
          <a:p>
            <a:endParaRPr lang="en-EG" dirty="0"/>
          </a:p>
        </p:txBody>
      </p:sp>
    </p:spTree>
    <p:extLst>
      <p:ext uri="{BB962C8B-B14F-4D97-AF65-F5344CB8AC3E}">
        <p14:creationId xmlns:p14="http://schemas.microsoft.com/office/powerpoint/2010/main" val="38368129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D91F5-A7A2-3411-1B8A-258F60FE3EC5}"/>
              </a:ext>
            </a:extLst>
          </p:cNvPr>
          <p:cNvSpPr>
            <a:spLocks noGrp="1"/>
          </p:cNvSpPr>
          <p:nvPr>
            <p:ph type="title"/>
          </p:nvPr>
        </p:nvSpPr>
        <p:spPr/>
        <p:txBody>
          <a:bodyPr/>
          <a:lstStyle/>
          <a:p>
            <a:r>
              <a:rPr lang="en-US" sz="2000" dirty="0">
                <a:solidFill>
                  <a:srgbClr val="2D2D2D"/>
                </a:solidFill>
                <a:effectLst/>
                <a:latin typeface="*Minion Pro-Bold-15532-Identity-H"/>
              </a:rPr>
              <a:t>The Federal Reserve </a:t>
            </a:r>
            <a:br>
              <a:rPr lang="en-US" dirty="0"/>
            </a:br>
            <a:endParaRPr lang="en-EG" dirty="0"/>
          </a:p>
        </p:txBody>
      </p:sp>
      <p:sp>
        <p:nvSpPr>
          <p:cNvPr id="3" name="Content Placeholder 2">
            <a:extLst>
              <a:ext uri="{FF2B5EF4-FFF2-40B4-BE49-F238E27FC236}">
                <a16:creationId xmlns:a16="http://schemas.microsoft.com/office/drawing/2014/main" id="{FDFEDE36-B42F-5EC5-8E27-7BEBAD1C069F}"/>
              </a:ext>
            </a:extLst>
          </p:cNvPr>
          <p:cNvSpPr>
            <a:spLocks noGrp="1"/>
          </p:cNvSpPr>
          <p:nvPr>
            <p:ph idx="1"/>
          </p:nvPr>
        </p:nvSpPr>
        <p:spPr/>
        <p:txBody>
          <a:bodyPr>
            <a:normAutofit lnSpcReduction="10000"/>
          </a:bodyPr>
          <a:lstStyle/>
          <a:p>
            <a:r>
              <a:rPr lang="en-US" sz="1800" dirty="0">
                <a:solidFill>
                  <a:srgbClr val="333333"/>
                </a:solidFill>
                <a:effectLst/>
                <a:latin typeface="*Minion Pro-15532-Identity-H"/>
              </a:rPr>
              <a:t>There was one more predecessor before the Federal Reserve called the Second National Bank of the United States. </a:t>
            </a:r>
          </a:p>
          <a:p>
            <a:r>
              <a:rPr lang="en-US" sz="1800" dirty="0">
                <a:solidFill>
                  <a:srgbClr val="333333"/>
                </a:solidFill>
                <a:effectLst/>
                <a:latin typeface="*Minion Pro-15532-Identity-H"/>
              </a:rPr>
              <a:t>Like the First Bank </a:t>
            </a:r>
            <a:r>
              <a:rPr lang="en-US" sz="1800" dirty="0" err="1">
                <a:solidFill>
                  <a:srgbClr val="333333"/>
                </a:solidFill>
                <a:effectLst/>
                <a:latin typeface="*Minion Pro-15532-Identity-H"/>
              </a:rPr>
              <a:t>ofthe</a:t>
            </a:r>
            <a:r>
              <a:rPr lang="en-US" sz="1800" dirty="0">
                <a:solidFill>
                  <a:srgbClr val="333333"/>
                </a:solidFill>
                <a:effectLst/>
                <a:latin typeface="*Minion Pro-15532-Identity-H"/>
              </a:rPr>
              <a:t> U.S. the Second Bank was born out of the war debt and inflation from the war of 1812 (Paul, R. 2009). Due to the unstable economic times and war debt, nationalists wanted a strong central banking force to help the economy. So in 1816 the Second Bank of the United States was charted for twenty years. The Second Bank would be modeled and perform much like the First Bank.</a:t>
            </a:r>
          </a:p>
          <a:p>
            <a:r>
              <a:rPr lang="en-US" sz="1800" dirty="0">
                <a:solidFill>
                  <a:srgbClr val="333333"/>
                </a:solidFill>
                <a:effectLst/>
                <a:latin typeface="*Minion Pro-15532-Identity-H"/>
              </a:rPr>
              <a:t> Also like the First Bank, the Second Bank would fail to renew its charter at the end of the </a:t>
            </a:r>
            <a:r>
              <a:rPr lang="en-US" sz="1800" dirty="0">
                <a:solidFill>
                  <a:srgbClr val="2D2D2D"/>
                </a:solidFill>
                <a:effectLst/>
                <a:latin typeface="*Cambria-21111-Identity-H"/>
              </a:rPr>
              <a:t>twenties years largely thanks to Andrew Jackson. This put a brief end to the pursuit of a centralized bank until The Federal Reserve Act of 1913. </a:t>
            </a:r>
          </a:p>
          <a:p>
            <a:r>
              <a:rPr lang="en-US" sz="1800" dirty="0">
                <a:solidFill>
                  <a:srgbClr val="333333"/>
                </a:solidFill>
                <a:effectLst/>
                <a:latin typeface="*Cambria-21111-Identity-H"/>
              </a:rPr>
              <a:t>Also like both of its predecessors, The Fed was created because of war.  Except this time the central bank was made before the war began instead of in the aftermath of a post-war economy. World War I was started in 1914 and the Fed was instrumental in America being able to finance and join the war that was looming over Europe (Koning, J. P. 2009). </a:t>
            </a:r>
          </a:p>
          <a:p>
            <a:r>
              <a:rPr lang="en-US" sz="1800" dirty="0">
                <a:solidFill>
                  <a:srgbClr val="333333"/>
                </a:solidFill>
                <a:effectLst/>
                <a:latin typeface="*Cambria-21111-Identity-H"/>
              </a:rPr>
              <a:t>The reason for this is that war is very costly because it could only be financed </a:t>
            </a:r>
            <a:endParaRPr lang="en-US" dirty="0"/>
          </a:p>
          <a:p>
            <a:r>
              <a:rPr lang="en-US" sz="1800" dirty="0">
                <a:solidFill>
                  <a:srgbClr val="333333"/>
                </a:solidFill>
                <a:effectLst/>
                <a:latin typeface="*Cambria-21111-Identity-H"/>
              </a:rPr>
              <a:t>through bonds, borrowing, and direct taxation. Using a central bank to utilize inflation makes it politically easier to finance a war.</a:t>
            </a:r>
            <a:endParaRPr lang="en-US" dirty="0"/>
          </a:p>
          <a:p>
            <a:endParaRPr lang="en-EG" dirty="0"/>
          </a:p>
        </p:txBody>
      </p:sp>
    </p:spTree>
    <p:extLst>
      <p:ext uri="{BB962C8B-B14F-4D97-AF65-F5344CB8AC3E}">
        <p14:creationId xmlns:p14="http://schemas.microsoft.com/office/powerpoint/2010/main" val="9573208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E540E-8B1D-CC7A-C475-410512E32045}"/>
              </a:ext>
            </a:extLst>
          </p:cNvPr>
          <p:cNvSpPr>
            <a:spLocks noGrp="1"/>
          </p:cNvSpPr>
          <p:nvPr>
            <p:ph type="title"/>
          </p:nvPr>
        </p:nvSpPr>
        <p:spPr/>
        <p:txBody>
          <a:bodyPr/>
          <a:lstStyle/>
          <a:p>
            <a:r>
              <a:rPr lang="en-US" sz="2000" dirty="0">
                <a:solidFill>
                  <a:srgbClr val="2D2D2D"/>
                </a:solidFill>
                <a:effectLst/>
                <a:latin typeface="*Minion Pro-Bold-15532-Identity-H"/>
              </a:rPr>
              <a:t>The Federal Reserve </a:t>
            </a:r>
            <a:br>
              <a:rPr lang="en-US" dirty="0"/>
            </a:br>
            <a:endParaRPr lang="en-EG" dirty="0"/>
          </a:p>
        </p:txBody>
      </p:sp>
      <p:sp>
        <p:nvSpPr>
          <p:cNvPr id="3" name="Content Placeholder 2">
            <a:extLst>
              <a:ext uri="{FF2B5EF4-FFF2-40B4-BE49-F238E27FC236}">
                <a16:creationId xmlns:a16="http://schemas.microsoft.com/office/drawing/2014/main" id="{835EDEDA-9DC5-D4E7-65AE-9A2D274D947C}"/>
              </a:ext>
            </a:extLst>
          </p:cNvPr>
          <p:cNvSpPr>
            <a:spLocks noGrp="1"/>
          </p:cNvSpPr>
          <p:nvPr>
            <p:ph idx="1"/>
          </p:nvPr>
        </p:nvSpPr>
        <p:spPr/>
        <p:txBody>
          <a:bodyPr/>
          <a:lstStyle/>
          <a:p>
            <a:r>
              <a:rPr lang="en-US" sz="1800" dirty="0">
                <a:solidFill>
                  <a:srgbClr val="2D2D2D"/>
                </a:solidFill>
                <a:effectLst/>
                <a:latin typeface="*Cambria-21111-Identity-H"/>
              </a:rPr>
              <a:t>The Fed's mission per its congressional mandate from 1977 is to maximize employment output, stabilize prices (fight inflation), and moderate long term interest rates. </a:t>
            </a:r>
          </a:p>
          <a:p>
            <a:r>
              <a:rPr lang="en-US" sz="1800" dirty="0">
                <a:solidFill>
                  <a:srgbClr val="2D2D2D"/>
                </a:solidFill>
                <a:effectLst/>
                <a:latin typeface="*Cambria-21111-Identity-H"/>
              </a:rPr>
              <a:t>The Fed fulfills its duties in four ways as listed on the Fed's official website (2016). </a:t>
            </a:r>
          </a:p>
          <a:p>
            <a:r>
              <a:rPr lang="en-US" sz="1800" dirty="0">
                <a:solidFill>
                  <a:srgbClr val="2D2D2D"/>
                </a:solidFill>
                <a:effectLst/>
                <a:latin typeface="*Cambria-21111-Identity-H"/>
              </a:rPr>
              <a:t>Firstly, by conducting the nation's monetary policy by influencing the monetary and </a:t>
            </a:r>
            <a:r>
              <a:rPr lang="en-US" dirty="0"/>
              <a:t> </a:t>
            </a:r>
            <a:r>
              <a:rPr lang="en-US" sz="1800" dirty="0">
                <a:solidFill>
                  <a:srgbClr val="2D2D2D"/>
                </a:solidFill>
                <a:effectLst/>
                <a:latin typeface="*Cambria-21111-Identity-H"/>
              </a:rPr>
              <a:t>credit conditions in the economy. </a:t>
            </a:r>
          </a:p>
          <a:p>
            <a:r>
              <a:rPr lang="en-US" sz="1800" dirty="0">
                <a:solidFill>
                  <a:srgbClr val="2D2D2D"/>
                </a:solidFill>
                <a:effectLst/>
                <a:latin typeface="*Cambria-21111-Identity-H"/>
              </a:rPr>
              <a:t>Secondly, by supervising and regulating banking institutions to ensure the safety and soundness of the nation's banking and financial system and to protect the credit rights of consumers. </a:t>
            </a:r>
          </a:p>
          <a:p>
            <a:r>
              <a:rPr lang="en-US" sz="1800" dirty="0">
                <a:solidFill>
                  <a:srgbClr val="2D2D2D"/>
                </a:solidFill>
                <a:effectLst/>
                <a:latin typeface="*Cambria-21111-Identity-H"/>
              </a:rPr>
              <a:t>Thirdly, by maintaining the stability of the financial system and containing systemic risk that may arise in financial markets. </a:t>
            </a:r>
          </a:p>
          <a:p>
            <a:r>
              <a:rPr lang="en-US" sz="1800" dirty="0">
                <a:solidFill>
                  <a:srgbClr val="2D2D2D"/>
                </a:solidFill>
                <a:effectLst/>
                <a:latin typeface="*Cambria-21111-Identity-H"/>
              </a:rPr>
              <a:t>Lastly, by providing financial services to depository institutions, the U.S government, and foreign official institutions, including playing a major role in operating the nation's payments system. </a:t>
            </a:r>
            <a:endParaRPr lang="en-US" dirty="0"/>
          </a:p>
          <a:p>
            <a:endParaRPr lang="en-EG" dirty="0"/>
          </a:p>
        </p:txBody>
      </p:sp>
    </p:spTree>
    <p:extLst>
      <p:ext uri="{BB962C8B-B14F-4D97-AF65-F5344CB8AC3E}">
        <p14:creationId xmlns:p14="http://schemas.microsoft.com/office/powerpoint/2010/main" val="22544137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E6824-8954-BE30-F0B9-C142621D5D56}"/>
              </a:ext>
            </a:extLst>
          </p:cNvPr>
          <p:cNvSpPr>
            <a:spLocks noGrp="1"/>
          </p:cNvSpPr>
          <p:nvPr>
            <p:ph type="title"/>
          </p:nvPr>
        </p:nvSpPr>
        <p:spPr/>
        <p:txBody>
          <a:bodyPr/>
          <a:lstStyle/>
          <a:p>
            <a:r>
              <a:rPr lang="en-US" sz="2000" dirty="0">
                <a:solidFill>
                  <a:srgbClr val="2D2D2D"/>
                </a:solidFill>
                <a:effectLst/>
                <a:latin typeface="*Times New Roman-Bold-15530-Identity-H"/>
              </a:rPr>
              <a:t>The Gold Standard </a:t>
            </a:r>
            <a:endParaRPr lang="en-US" dirty="0"/>
          </a:p>
        </p:txBody>
      </p:sp>
      <p:sp>
        <p:nvSpPr>
          <p:cNvPr id="3" name="Content Placeholder 2">
            <a:extLst>
              <a:ext uri="{FF2B5EF4-FFF2-40B4-BE49-F238E27FC236}">
                <a16:creationId xmlns:a16="http://schemas.microsoft.com/office/drawing/2014/main" id="{BFC703A6-2790-9B01-DF53-3188F5831F7A}"/>
              </a:ext>
            </a:extLst>
          </p:cNvPr>
          <p:cNvSpPr>
            <a:spLocks noGrp="1"/>
          </p:cNvSpPr>
          <p:nvPr>
            <p:ph idx="1"/>
          </p:nvPr>
        </p:nvSpPr>
        <p:spPr/>
        <p:txBody>
          <a:bodyPr>
            <a:normAutofit lnSpcReduction="10000"/>
          </a:bodyPr>
          <a:lstStyle/>
          <a:p>
            <a:r>
              <a:rPr lang="en-US" sz="1800" dirty="0">
                <a:solidFill>
                  <a:srgbClr val="2D2D2D"/>
                </a:solidFill>
                <a:effectLst/>
                <a:latin typeface="*Minion Pro-15532-Identity-H"/>
              </a:rPr>
              <a:t>The traditional alternative to fiat money is what is commonly called the gold standard. There are three types of gold standards that have been used in different stages of history (Paul, R. 2009). </a:t>
            </a:r>
          </a:p>
          <a:p>
            <a:r>
              <a:rPr lang="en-US" sz="1800" dirty="0">
                <a:solidFill>
                  <a:srgbClr val="2D2D2D"/>
                </a:solidFill>
                <a:effectLst/>
                <a:latin typeface="*Minion Pro-15532-Identity-H"/>
              </a:rPr>
              <a:t>The first is the gold specie standard which is when actual gold </a:t>
            </a:r>
            <a:r>
              <a:rPr lang="en-US" dirty="0"/>
              <a:t> </a:t>
            </a:r>
            <a:r>
              <a:rPr lang="en-US" sz="1800" dirty="0">
                <a:solidFill>
                  <a:srgbClr val="333333"/>
                </a:solidFill>
                <a:effectLst/>
                <a:latin typeface="*Minion Pro-15532-Identity-H"/>
              </a:rPr>
              <a:t>coins or monetary units are used and exchanged. </a:t>
            </a:r>
          </a:p>
          <a:p>
            <a:r>
              <a:rPr lang="en-US" sz="1800" dirty="0">
                <a:solidFill>
                  <a:srgbClr val="333333"/>
                </a:solidFill>
                <a:effectLst/>
                <a:latin typeface="*Minion Pro-15532-Identity-H"/>
              </a:rPr>
              <a:t>This gold standard is what America was using prior to President F.D. Roosevelt doing away with and switching the U.S to the gold exchange standard in 1932 (</a:t>
            </a:r>
            <a:r>
              <a:rPr lang="en-US" sz="1800" dirty="0" err="1">
                <a:solidFill>
                  <a:srgbClr val="333333"/>
                </a:solidFill>
                <a:effectLst/>
                <a:latin typeface="*Minion Pro-15532-Identity-H"/>
              </a:rPr>
              <a:t>Rauchway</a:t>
            </a:r>
            <a:r>
              <a:rPr lang="en-US" sz="1800" dirty="0">
                <a:solidFill>
                  <a:srgbClr val="333333"/>
                </a:solidFill>
                <a:effectLst/>
                <a:latin typeface="*Minion Pro-15532-Identity-H"/>
              </a:rPr>
              <a:t>, E. 2013). The gold exchange standard doesn't involve the circulation of gold coins but makes it so that government guarantees a fixed exchange rate to the currency for gold. This creates a de facto gold standard. However, President F.D. Roosevelt confiscated all US citizens' gold through the Gold </a:t>
            </a:r>
            <a:r>
              <a:rPr lang="en-US" sz="1800" dirty="0"/>
              <a:t> </a:t>
            </a:r>
            <a:r>
              <a:rPr lang="en-US" sz="1800" dirty="0">
                <a:solidFill>
                  <a:srgbClr val="333333"/>
                </a:solidFill>
                <a:effectLst/>
                <a:latin typeface="*Minion Pro-15532-Identity-H"/>
              </a:rPr>
              <a:t>Reserve Act of1934 at $20 an ounce and then made the fixed exchange rate $35 an ounce, creating a $15 per ounce profit for the U.S government essentially out of thin air at the expense of the citizens who could no longer legally own gold (Richardson, G. 2013). The third gold standard option is gold bullion standard in which gold coins don't </a:t>
            </a:r>
            <a:endParaRPr lang="en-US" sz="1800" dirty="0"/>
          </a:p>
          <a:p>
            <a:r>
              <a:rPr lang="en-US" sz="1800" dirty="0">
                <a:solidFill>
                  <a:srgbClr val="333333"/>
                </a:solidFill>
                <a:effectLst/>
                <a:latin typeface="*Minion Pro-15532-Identity-H"/>
              </a:rPr>
              <a:t>circulate, but government agrees to sell gold bullion at a fixed price for currency. It wasn't until 1975 when President Ford signed bill </a:t>
            </a:r>
            <a:r>
              <a:rPr lang="en-US" sz="1800" dirty="0" err="1">
                <a:solidFill>
                  <a:srgbClr val="333333"/>
                </a:solidFill>
                <a:effectLst/>
                <a:latin typeface="*Minion Pro-15532-Identity-H"/>
              </a:rPr>
              <a:t>Pub.L</a:t>
            </a:r>
            <a:r>
              <a:rPr lang="en-US" sz="1800" dirty="0">
                <a:solidFill>
                  <a:srgbClr val="333333"/>
                </a:solidFill>
                <a:effectLst/>
                <a:latin typeface="*Minion Pro-15532-Identity-H"/>
              </a:rPr>
              <a:t>. 93-373 allowing U.S citizens to purchase, hold, sell and deal with gold. Now the average citizen could at least own gold again, even though the dollar was no longer connected to gold but instead to the trust and credit of the United States government. </a:t>
            </a:r>
            <a:endParaRPr lang="en-US" sz="1800" dirty="0"/>
          </a:p>
          <a:p>
            <a:endParaRPr lang="en-US" sz="1800" dirty="0">
              <a:solidFill>
                <a:srgbClr val="333333"/>
              </a:solidFill>
              <a:effectLst/>
              <a:latin typeface="*Minion Pro-15532-Identity-H"/>
            </a:endParaRPr>
          </a:p>
          <a:p>
            <a:endParaRPr lang="en-EG" dirty="0"/>
          </a:p>
        </p:txBody>
      </p:sp>
    </p:spTree>
    <p:extLst>
      <p:ext uri="{BB962C8B-B14F-4D97-AF65-F5344CB8AC3E}">
        <p14:creationId xmlns:p14="http://schemas.microsoft.com/office/powerpoint/2010/main" val="34263651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4324B-AD08-D8A2-EF0B-DB998D806526}"/>
              </a:ext>
            </a:extLst>
          </p:cNvPr>
          <p:cNvSpPr>
            <a:spLocks noGrp="1"/>
          </p:cNvSpPr>
          <p:nvPr>
            <p:ph type="title"/>
          </p:nvPr>
        </p:nvSpPr>
        <p:spPr/>
        <p:txBody>
          <a:bodyPr/>
          <a:lstStyle/>
          <a:p>
            <a:r>
              <a:rPr lang="en-US" sz="2000" dirty="0">
                <a:solidFill>
                  <a:srgbClr val="2D2D2D"/>
                </a:solidFill>
                <a:effectLst/>
                <a:latin typeface="*Times New Roman-Bold-15530-Identity-H"/>
              </a:rPr>
              <a:t>The Gold Standard </a:t>
            </a:r>
            <a:endParaRPr lang="en-EG" dirty="0"/>
          </a:p>
        </p:txBody>
      </p:sp>
      <p:sp>
        <p:nvSpPr>
          <p:cNvPr id="3" name="Content Placeholder 2">
            <a:extLst>
              <a:ext uri="{FF2B5EF4-FFF2-40B4-BE49-F238E27FC236}">
                <a16:creationId xmlns:a16="http://schemas.microsoft.com/office/drawing/2014/main" id="{24140158-3AC4-1130-3B91-9F6BEFEC02A0}"/>
              </a:ext>
            </a:extLst>
          </p:cNvPr>
          <p:cNvSpPr>
            <a:spLocks noGrp="1"/>
          </p:cNvSpPr>
          <p:nvPr>
            <p:ph idx="1"/>
          </p:nvPr>
        </p:nvSpPr>
        <p:spPr/>
        <p:txBody>
          <a:bodyPr/>
          <a:lstStyle/>
          <a:p>
            <a:r>
              <a:rPr lang="en-US" sz="1800" dirty="0">
                <a:solidFill>
                  <a:srgbClr val="2D2D2D"/>
                </a:solidFill>
                <a:effectLst/>
                <a:latin typeface="*Minion Pro-15532-Identity-H"/>
              </a:rPr>
              <a:t>It was President Nixon in 1971 that officially and completely took the American dollar off of the quasi-gold standard that Bretton-Woods system had created. No longer was the dollar redeemable for any amount of gold at all. It was just paper backed by trust in the U.S. Government and nothing more. While President Lincoln had taken the United </a:t>
            </a:r>
            <a:endParaRPr lang="en-US" dirty="0"/>
          </a:p>
          <a:p>
            <a:r>
              <a:rPr lang="en-US" sz="1800" dirty="0">
                <a:solidFill>
                  <a:srgbClr val="2D2D2D"/>
                </a:solidFill>
                <a:effectLst/>
                <a:latin typeface="*Minion Pro-15532-Identity-H"/>
              </a:rPr>
              <a:t>States off the gold standard during the civil war and created greenbacks, they were abolished and American switch from a fiat currency back to the gold standard with no major issues ensuing (Bye, J. 0. 1963). Roosevelt's damage to the gold standard through </a:t>
            </a:r>
            <a:endParaRPr lang="en-US" dirty="0"/>
          </a:p>
          <a:p>
            <a:r>
              <a:rPr lang="en-US" sz="1800" dirty="0">
                <a:solidFill>
                  <a:srgbClr val="333333"/>
                </a:solidFill>
                <a:effectLst/>
                <a:latin typeface="*Cambria-21111-Identity-H"/>
              </a:rPr>
              <a:t>confiscation was the second major blow to the gold standard, but Nixon put the final nail in the coffin. This act was completely unconstitutional and was known as the Nixon shock (Paul, R. 2009). This was unconstitutional because it clearly states in the U.S Constitution Article I, Section l 0: "No state shall... make anything but gold and silver coin a tender in payment of debts." The effects of the Nixon shock caused the US to initiate price controls for ten days through Executive Order 11615.</a:t>
            </a:r>
          </a:p>
          <a:p>
            <a:r>
              <a:rPr lang="en-US" sz="1800" dirty="0">
                <a:solidFill>
                  <a:srgbClr val="333333"/>
                </a:solidFill>
                <a:effectLst/>
                <a:latin typeface="*Cambria-21111-Identity-H"/>
              </a:rPr>
              <a:t> Price controls were something the U. S. hadn't used since World War 11. As well the Nixon shock was a primary cause of the stagflation that occurred in the l 970's and causing the dollar to lose a third of its value just within the decade (</a:t>
            </a:r>
            <a:r>
              <a:rPr lang="en-US" sz="1800" dirty="0" err="1">
                <a:solidFill>
                  <a:srgbClr val="333333"/>
                </a:solidFill>
                <a:effectLst/>
                <a:latin typeface="*Cambria-21111-Identity-H"/>
              </a:rPr>
              <a:t>Ghizoni</a:t>
            </a:r>
            <a:r>
              <a:rPr lang="en-US" sz="1800" dirty="0">
                <a:solidFill>
                  <a:srgbClr val="333333"/>
                </a:solidFill>
                <a:effectLst/>
                <a:latin typeface="*Cambria-21111-Identity-H"/>
              </a:rPr>
              <a:t>, S. 2013). </a:t>
            </a:r>
            <a:endParaRPr lang="en-US" dirty="0"/>
          </a:p>
          <a:p>
            <a:endParaRPr lang="en-EG" dirty="0"/>
          </a:p>
        </p:txBody>
      </p:sp>
    </p:spTree>
    <p:extLst>
      <p:ext uri="{BB962C8B-B14F-4D97-AF65-F5344CB8AC3E}">
        <p14:creationId xmlns:p14="http://schemas.microsoft.com/office/powerpoint/2010/main" val="12469154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18A33-14B4-D069-340B-DD7FF09AACEF}"/>
              </a:ext>
            </a:extLst>
          </p:cNvPr>
          <p:cNvSpPr>
            <a:spLocks noGrp="1"/>
          </p:cNvSpPr>
          <p:nvPr>
            <p:ph type="title"/>
          </p:nvPr>
        </p:nvSpPr>
        <p:spPr/>
        <p:txBody>
          <a:bodyPr/>
          <a:lstStyle/>
          <a:p>
            <a:r>
              <a:rPr lang="en-US" sz="2000" dirty="0">
                <a:solidFill>
                  <a:srgbClr val="2D2D2D"/>
                </a:solidFill>
                <a:effectLst/>
                <a:latin typeface="*Times New Roman-Bold-15530-Identity-H"/>
              </a:rPr>
              <a:t>The Gold Standard </a:t>
            </a:r>
            <a:endParaRPr lang="en-EG" dirty="0"/>
          </a:p>
        </p:txBody>
      </p:sp>
      <p:sp>
        <p:nvSpPr>
          <p:cNvPr id="3" name="Content Placeholder 2">
            <a:extLst>
              <a:ext uri="{FF2B5EF4-FFF2-40B4-BE49-F238E27FC236}">
                <a16:creationId xmlns:a16="http://schemas.microsoft.com/office/drawing/2014/main" id="{263B4017-92AC-4D8C-21CF-FF5435B4D813}"/>
              </a:ext>
            </a:extLst>
          </p:cNvPr>
          <p:cNvSpPr>
            <a:spLocks noGrp="1"/>
          </p:cNvSpPr>
          <p:nvPr>
            <p:ph idx="1"/>
          </p:nvPr>
        </p:nvSpPr>
        <p:spPr/>
        <p:txBody>
          <a:bodyPr/>
          <a:lstStyle/>
          <a:p>
            <a:r>
              <a:rPr lang="en-US" sz="1800" dirty="0">
                <a:solidFill>
                  <a:srgbClr val="333333"/>
                </a:solidFill>
                <a:effectLst/>
                <a:latin typeface="*Cambria-21111-Identity-H"/>
              </a:rPr>
              <a:t>Why is the gold standard so powerful and so important? It primarily comes down to inflation.</a:t>
            </a:r>
          </a:p>
          <a:p>
            <a:r>
              <a:rPr lang="en-US" sz="1800" dirty="0">
                <a:solidFill>
                  <a:srgbClr val="333333"/>
                </a:solidFill>
                <a:effectLst/>
                <a:latin typeface="*Cambria-21111-Identity-H"/>
              </a:rPr>
              <a:t> A stable money supply that is backed by gold cannot be inflated in the way that fiat money can be inflated. </a:t>
            </a:r>
          </a:p>
          <a:p>
            <a:r>
              <a:rPr lang="en-US" sz="1800" dirty="0">
                <a:solidFill>
                  <a:srgbClr val="333333"/>
                </a:solidFill>
                <a:effectLst/>
                <a:latin typeface="*Cambria-21111-Identity-H"/>
              </a:rPr>
              <a:t>Currently the Fed doesn't even need a printing press, everything is done digitally, with a few strokes of some keys, and trillions of dollars can be created. </a:t>
            </a:r>
          </a:p>
          <a:p>
            <a:r>
              <a:rPr lang="en-US" sz="1800" dirty="0">
                <a:solidFill>
                  <a:srgbClr val="333333"/>
                </a:solidFill>
                <a:effectLst/>
                <a:latin typeface="*Cambria-21111-Identity-H"/>
              </a:rPr>
              <a:t>In fact this was done for quantitative easing after the Great Recession of 2009 up to 2014 when the Fed was printing tens of billions of dollars a month (Finger, R. 2013). </a:t>
            </a:r>
          </a:p>
          <a:p>
            <a:r>
              <a:rPr lang="en-US" sz="1800" dirty="0">
                <a:solidFill>
                  <a:srgbClr val="333333"/>
                </a:solidFill>
                <a:effectLst/>
                <a:latin typeface="*Cambria-21111-Identity-H"/>
              </a:rPr>
              <a:t>With a gold standard, the Fed cannot create money out of thin air. It forces countries, banks, corporations, and politicians to have financial discipline because they cannot use inflation to create money to bail their way out of bad situations. </a:t>
            </a:r>
            <a:endParaRPr lang="en-US" dirty="0"/>
          </a:p>
          <a:p>
            <a:endParaRPr lang="en-EG" dirty="0"/>
          </a:p>
        </p:txBody>
      </p:sp>
    </p:spTree>
    <p:extLst>
      <p:ext uri="{BB962C8B-B14F-4D97-AF65-F5344CB8AC3E}">
        <p14:creationId xmlns:p14="http://schemas.microsoft.com/office/powerpoint/2010/main" val="27037037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4365F-7D1F-E3BD-0ECE-558A0A1E82B5}"/>
              </a:ext>
            </a:extLst>
          </p:cNvPr>
          <p:cNvSpPr>
            <a:spLocks noGrp="1"/>
          </p:cNvSpPr>
          <p:nvPr>
            <p:ph type="title"/>
          </p:nvPr>
        </p:nvSpPr>
        <p:spPr/>
        <p:txBody>
          <a:bodyPr/>
          <a:lstStyle/>
          <a:p>
            <a:r>
              <a:rPr lang="en-US" sz="2000" dirty="0">
                <a:solidFill>
                  <a:srgbClr val="2D2D2D"/>
                </a:solidFill>
                <a:effectLst/>
                <a:latin typeface="*Times New Roman-Bold-15530-Identity-H"/>
              </a:rPr>
              <a:t>Moral Hazard Created by Central Banks </a:t>
            </a:r>
            <a:br>
              <a:rPr lang="en-US" dirty="0"/>
            </a:br>
            <a:endParaRPr lang="en-EG" dirty="0"/>
          </a:p>
        </p:txBody>
      </p:sp>
      <p:sp>
        <p:nvSpPr>
          <p:cNvPr id="3" name="Content Placeholder 2">
            <a:extLst>
              <a:ext uri="{FF2B5EF4-FFF2-40B4-BE49-F238E27FC236}">
                <a16:creationId xmlns:a16="http://schemas.microsoft.com/office/drawing/2014/main" id="{FC1A5B14-8817-5B63-A133-E7D9030833F5}"/>
              </a:ext>
            </a:extLst>
          </p:cNvPr>
          <p:cNvSpPr>
            <a:spLocks noGrp="1"/>
          </p:cNvSpPr>
          <p:nvPr>
            <p:ph idx="1"/>
          </p:nvPr>
        </p:nvSpPr>
        <p:spPr/>
        <p:txBody>
          <a:bodyPr>
            <a:normAutofit/>
          </a:bodyPr>
          <a:lstStyle/>
          <a:p>
            <a:r>
              <a:rPr lang="en-US" sz="1800" dirty="0">
                <a:solidFill>
                  <a:srgbClr val="2D2D2D"/>
                </a:solidFill>
                <a:effectLst/>
                <a:latin typeface="*Cambria-21111-Identity-H"/>
              </a:rPr>
              <a:t>The term moral hazard, according to </a:t>
            </a:r>
            <a:r>
              <a:rPr lang="en-US" sz="1800" dirty="0" err="1">
                <a:solidFill>
                  <a:srgbClr val="2D2D2D"/>
                </a:solidFill>
                <a:effectLst/>
                <a:latin typeface="*Cambria-21111-Identity-H"/>
              </a:rPr>
              <a:t>dictionary.com</a:t>
            </a:r>
            <a:r>
              <a:rPr lang="en-US" sz="1800" dirty="0">
                <a:solidFill>
                  <a:srgbClr val="2D2D2D"/>
                </a:solidFill>
                <a:effectLst/>
                <a:latin typeface="*Cambria-21111-Identity-H"/>
              </a:rPr>
              <a:t>, means "the risk that an individual or organization will act irresponsibly or recklessly if protected or exempt from  </a:t>
            </a:r>
            <a:r>
              <a:rPr lang="en-US" sz="1800" dirty="0">
                <a:solidFill>
                  <a:srgbClr val="333333"/>
                </a:solidFill>
                <a:effectLst/>
                <a:latin typeface="*Minion Pro-15532-Identity-H"/>
              </a:rPr>
              <a:t>the consequences of an action". </a:t>
            </a:r>
          </a:p>
          <a:p>
            <a:r>
              <a:rPr lang="en-US" sz="1800" dirty="0">
                <a:solidFill>
                  <a:srgbClr val="333333"/>
                </a:solidFill>
                <a:effectLst/>
                <a:latin typeface="*Minion Pro-15532-Identity-H"/>
              </a:rPr>
              <a:t>Having the Fed act as a lender of last resort for banks motivates banks to make riskier and riskier loans because they know they will be bailed out and their customers deposits protected thanks to FDIC. </a:t>
            </a:r>
          </a:p>
          <a:p>
            <a:r>
              <a:rPr lang="en-US" sz="1800" dirty="0">
                <a:solidFill>
                  <a:srgbClr val="333333"/>
                </a:solidFill>
                <a:effectLst/>
                <a:latin typeface="*Minion Pro-15532-Identity-H"/>
              </a:rPr>
              <a:t>The Fed is technically an independent organization that is not officially part of the Federal Government. </a:t>
            </a:r>
          </a:p>
          <a:p>
            <a:r>
              <a:rPr lang="en-US" sz="1800" dirty="0">
                <a:solidFill>
                  <a:srgbClr val="333333"/>
                </a:solidFill>
                <a:effectLst/>
                <a:latin typeface="*Minion Pro-15532-Identity-H"/>
              </a:rPr>
              <a:t>However, all of the Feds "profits" go into the treasury and all of its board members are hand  selected by the President and approved of by the Senate. </a:t>
            </a:r>
          </a:p>
          <a:p>
            <a:r>
              <a:rPr lang="en-US" sz="1800" dirty="0">
                <a:solidFill>
                  <a:srgbClr val="333333"/>
                </a:solidFill>
                <a:effectLst/>
                <a:latin typeface="*Minion Pro-15532-Identity-H"/>
              </a:rPr>
              <a:t>Also the Fed must report twice annually to congress and at technically any moment congress could vote to abolish the Fed, the Fed is as "independent" as a five year old child is independent of adults (</a:t>
            </a:r>
            <a:r>
              <a:rPr lang="en-US" sz="1800" dirty="0" err="1">
                <a:solidFill>
                  <a:srgbClr val="333333"/>
                </a:solidFill>
                <a:effectLst/>
                <a:latin typeface="*Minion Pro-15532-Identity-H"/>
              </a:rPr>
              <a:t>Zarlenga</a:t>
            </a:r>
            <a:r>
              <a:rPr lang="en-US" sz="1800" dirty="0">
                <a:solidFill>
                  <a:srgbClr val="333333"/>
                </a:solidFill>
                <a:effectLst/>
                <a:latin typeface="*Minion Pro-15532-Identity-H"/>
              </a:rPr>
              <a:t>, S. 2008). </a:t>
            </a:r>
          </a:p>
          <a:p>
            <a:endParaRPr lang="en-US" dirty="0"/>
          </a:p>
          <a:p>
            <a:endParaRPr lang="en-EG" dirty="0"/>
          </a:p>
        </p:txBody>
      </p:sp>
    </p:spTree>
    <p:extLst>
      <p:ext uri="{BB962C8B-B14F-4D97-AF65-F5344CB8AC3E}">
        <p14:creationId xmlns:p14="http://schemas.microsoft.com/office/powerpoint/2010/main" val="41721371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4365F-7D1F-E3BD-0ECE-558A0A1E82B5}"/>
              </a:ext>
            </a:extLst>
          </p:cNvPr>
          <p:cNvSpPr>
            <a:spLocks noGrp="1"/>
          </p:cNvSpPr>
          <p:nvPr>
            <p:ph type="title"/>
          </p:nvPr>
        </p:nvSpPr>
        <p:spPr/>
        <p:txBody>
          <a:bodyPr/>
          <a:lstStyle/>
          <a:p>
            <a:r>
              <a:rPr lang="en-US" sz="2000" dirty="0">
                <a:solidFill>
                  <a:srgbClr val="2D2D2D"/>
                </a:solidFill>
                <a:effectLst/>
                <a:latin typeface="*Times New Roman-Bold-15530-Identity-H"/>
              </a:rPr>
              <a:t>Moral Hazard Created by Central Banks </a:t>
            </a:r>
            <a:br>
              <a:rPr lang="en-US" dirty="0"/>
            </a:br>
            <a:endParaRPr lang="en-EG" dirty="0"/>
          </a:p>
        </p:txBody>
      </p:sp>
      <p:sp>
        <p:nvSpPr>
          <p:cNvPr id="3" name="Content Placeholder 2">
            <a:extLst>
              <a:ext uri="{FF2B5EF4-FFF2-40B4-BE49-F238E27FC236}">
                <a16:creationId xmlns:a16="http://schemas.microsoft.com/office/drawing/2014/main" id="{FC1A5B14-8817-5B63-A133-E7D9030833F5}"/>
              </a:ext>
            </a:extLst>
          </p:cNvPr>
          <p:cNvSpPr>
            <a:spLocks noGrp="1"/>
          </p:cNvSpPr>
          <p:nvPr>
            <p:ph idx="1"/>
          </p:nvPr>
        </p:nvSpPr>
        <p:spPr/>
        <p:txBody>
          <a:bodyPr>
            <a:normAutofit/>
          </a:bodyPr>
          <a:lstStyle/>
          <a:p>
            <a:r>
              <a:rPr lang="en-US" sz="1800" dirty="0">
                <a:solidFill>
                  <a:srgbClr val="333333"/>
                </a:solidFill>
                <a:effectLst/>
                <a:latin typeface="*Minion Pro-15532-Identity-H"/>
              </a:rPr>
              <a:t>The Fed allows the government to expand, offer welfare programs, and enter into wars, more easily because the government can use inflation to pay for </a:t>
            </a:r>
            <a:r>
              <a:rPr lang="en-US" dirty="0"/>
              <a:t> </a:t>
            </a:r>
            <a:r>
              <a:rPr lang="en-US" sz="1800" dirty="0">
                <a:solidFill>
                  <a:srgbClr val="333333"/>
                </a:solidFill>
                <a:effectLst/>
                <a:latin typeface="*Minion Pro-15532-Identity-H"/>
              </a:rPr>
              <a:t>everything and not direct taxation.</a:t>
            </a:r>
          </a:p>
          <a:p>
            <a:r>
              <a:rPr lang="en-US" sz="1800" dirty="0">
                <a:solidFill>
                  <a:srgbClr val="333333"/>
                </a:solidFill>
                <a:effectLst/>
                <a:latin typeface="*Minion Pro-15532-Identity-H"/>
              </a:rPr>
              <a:t> While congress doesn't explicitly ask the Fed to do such things, the underlying effects of the Fed purposefully creating inflation has this effect for politicians. </a:t>
            </a:r>
          </a:p>
          <a:p>
            <a:r>
              <a:rPr lang="en-US" sz="1800" dirty="0">
                <a:solidFill>
                  <a:srgbClr val="333333"/>
                </a:solidFill>
                <a:effectLst/>
                <a:latin typeface="*Minion Pro-15532-Identity-H"/>
              </a:rPr>
              <a:t>Remember that inflation is bad for the economy but greatly benefits the first spenders of newly minted money. </a:t>
            </a:r>
          </a:p>
          <a:p>
            <a:r>
              <a:rPr lang="en-US" sz="1800" dirty="0">
                <a:solidFill>
                  <a:srgbClr val="333333"/>
                </a:solidFill>
                <a:effectLst/>
                <a:latin typeface="*Minion Pro-15532-Identity-H"/>
              </a:rPr>
              <a:t>Since the Fed's "profits" go to the treasury first, government is one of the first spenders. </a:t>
            </a:r>
          </a:p>
          <a:p>
            <a:r>
              <a:rPr lang="en-US" sz="1800" dirty="0">
                <a:solidFill>
                  <a:srgbClr val="333333"/>
                </a:solidFill>
                <a:effectLst/>
                <a:latin typeface="*Minion Pro-15532-Identity-H"/>
              </a:rPr>
              <a:t>The Fed allows politicians to make more  promises for social welfare programs that don't require explicit taxation or bonds to pay for. This allows politicians to essential "bribe" the public for votes by offering favorable programs and projects to the demographics that vote them in. </a:t>
            </a:r>
          </a:p>
          <a:p>
            <a:r>
              <a:rPr lang="en-US" sz="1800" dirty="0">
                <a:solidFill>
                  <a:srgbClr val="333333"/>
                </a:solidFill>
                <a:effectLst/>
                <a:latin typeface="*Minion Pro-15532-Identity-H"/>
              </a:rPr>
              <a:t>This process weakens everyone's dollars instead of directly and overtly confiscating those dollars from them in the form of traditional taxes. Allowing moral hazards to create mat-investments is what </a:t>
            </a:r>
            <a:r>
              <a:rPr lang="en-US" dirty="0"/>
              <a:t> </a:t>
            </a:r>
            <a:r>
              <a:rPr lang="en-US" sz="1800" dirty="0">
                <a:solidFill>
                  <a:srgbClr val="333333"/>
                </a:solidFill>
                <a:effectLst/>
                <a:latin typeface="*Minion Pro-15532-Identity-H"/>
              </a:rPr>
              <a:t>caused the financial crash of 2008 and nearly all crashes that have come before (Mises, L. V . 2007). </a:t>
            </a:r>
            <a:endParaRPr lang="en-US" dirty="0"/>
          </a:p>
          <a:p>
            <a:endParaRPr lang="en-US" dirty="0"/>
          </a:p>
          <a:p>
            <a:endParaRPr lang="en-EG" dirty="0"/>
          </a:p>
        </p:txBody>
      </p:sp>
    </p:spTree>
    <p:extLst>
      <p:ext uri="{BB962C8B-B14F-4D97-AF65-F5344CB8AC3E}">
        <p14:creationId xmlns:p14="http://schemas.microsoft.com/office/powerpoint/2010/main" val="22558358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26C98-C5A4-D8C1-3598-DECEA18BA372}"/>
              </a:ext>
            </a:extLst>
          </p:cNvPr>
          <p:cNvSpPr>
            <a:spLocks noGrp="1"/>
          </p:cNvSpPr>
          <p:nvPr>
            <p:ph type="title"/>
          </p:nvPr>
        </p:nvSpPr>
        <p:spPr/>
        <p:txBody>
          <a:bodyPr/>
          <a:lstStyle/>
          <a:p>
            <a:r>
              <a:rPr lang="en-US" sz="2000" dirty="0">
                <a:solidFill>
                  <a:srgbClr val="333333"/>
                </a:solidFill>
                <a:effectLst/>
                <a:latin typeface="*Times New Roman-Bold-15530-Identity-H"/>
              </a:rPr>
              <a:t>Inflation and Money </a:t>
            </a:r>
            <a:r>
              <a:rPr lang="en-US" sz="2000" dirty="0">
                <a:solidFill>
                  <a:srgbClr val="333333"/>
                </a:solidFill>
                <a:effectLst/>
                <a:latin typeface="*Tahoma-Bold-83601-Identity-H"/>
              </a:rPr>
              <a:t>Vs Wealth</a:t>
            </a:r>
            <a:endParaRPr lang="en-EG" dirty="0"/>
          </a:p>
        </p:txBody>
      </p:sp>
      <p:sp>
        <p:nvSpPr>
          <p:cNvPr id="3" name="Content Placeholder 2">
            <a:extLst>
              <a:ext uri="{FF2B5EF4-FFF2-40B4-BE49-F238E27FC236}">
                <a16:creationId xmlns:a16="http://schemas.microsoft.com/office/drawing/2014/main" id="{5905FB0E-ECEB-78CF-2C46-C57C0FB9AE58}"/>
              </a:ext>
            </a:extLst>
          </p:cNvPr>
          <p:cNvSpPr>
            <a:spLocks noGrp="1"/>
          </p:cNvSpPr>
          <p:nvPr>
            <p:ph idx="1"/>
          </p:nvPr>
        </p:nvSpPr>
        <p:spPr/>
        <p:txBody>
          <a:bodyPr/>
          <a:lstStyle/>
          <a:p>
            <a:r>
              <a:rPr lang="en-US" sz="1800" dirty="0">
                <a:solidFill>
                  <a:srgbClr val="333333"/>
                </a:solidFill>
                <a:effectLst/>
                <a:latin typeface="*Minion Pro-15532-Identity-H"/>
              </a:rPr>
              <a:t>There is a very important distinction to make between money and wealth. </a:t>
            </a:r>
            <a:endParaRPr lang="en-US" dirty="0"/>
          </a:p>
          <a:p>
            <a:r>
              <a:rPr lang="en-US" sz="1800" dirty="0">
                <a:solidFill>
                  <a:srgbClr val="333333"/>
                </a:solidFill>
                <a:latin typeface="*Minion Pro-15532-Identity-H"/>
              </a:rPr>
              <a:t>M</a:t>
            </a:r>
            <a:r>
              <a:rPr lang="en-US" sz="1800" dirty="0">
                <a:solidFill>
                  <a:srgbClr val="333333"/>
                </a:solidFill>
                <a:effectLst/>
                <a:latin typeface="*Minion Pro-15532-Identity-H"/>
              </a:rPr>
              <a:t>oney is simply a medium of exchange, meaning it's a unit of measurement and has value that people are willing to exchange goods and services for.</a:t>
            </a:r>
          </a:p>
          <a:p>
            <a:r>
              <a:rPr lang="en-US" sz="1800" dirty="0">
                <a:solidFill>
                  <a:srgbClr val="333333"/>
                </a:solidFill>
                <a:effectLst/>
                <a:latin typeface="*Minion Pro-15532-Identity-H"/>
              </a:rPr>
              <a:t> There is nothing intrinsically valuable about money. Having all the money in the world and nothing to spend it on makes having trillions of dollars not only useless but </a:t>
            </a:r>
            <a:r>
              <a:rPr lang="en-US" dirty="0"/>
              <a:t> </a:t>
            </a:r>
            <a:r>
              <a:rPr lang="en-US" sz="1800" dirty="0">
                <a:solidFill>
                  <a:srgbClr val="333333"/>
                </a:solidFill>
                <a:effectLst/>
                <a:latin typeface="*Minion Pro-15532-Identity-H"/>
              </a:rPr>
              <a:t>also pointless. </a:t>
            </a:r>
          </a:p>
          <a:p>
            <a:r>
              <a:rPr lang="en-US" sz="1800" dirty="0">
                <a:solidFill>
                  <a:srgbClr val="333333"/>
                </a:solidFill>
                <a:effectLst/>
                <a:latin typeface="*Minion Pro-15532-Identity-H"/>
              </a:rPr>
              <a:t>Wealth is simply stuff. Wealth is a bed, a car, a book, anything of value to the owner. It's very easy, and very dangerous to confuse money for wealth. </a:t>
            </a:r>
          </a:p>
          <a:p>
            <a:r>
              <a:rPr lang="en-US" sz="1800" dirty="0">
                <a:solidFill>
                  <a:srgbClr val="333333"/>
                </a:solidFill>
                <a:effectLst/>
                <a:latin typeface="*Minion Pro-15532-Identity-H"/>
              </a:rPr>
              <a:t>This confusion can cause bankers, politicians and bureaucrats to try and manipulate money, thinking they will change wealth. </a:t>
            </a:r>
          </a:p>
          <a:p>
            <a:r>
              <a:rPr lang="en-US" sz="1800" dirty="0">
                <a:solidFill>
                  <a:srgbClr val="333333"/>
                </a:solidFill>
                <a:effectLst/>
                <a:latin typeface="*Minion Pro-15532-Identity-H"/>
              </a:rPr>
              <a:t>They are only changing the units of what valuable things are worth, not actually creating any new wealth. </a:t>
            </a:r>
          </a:p>
          <a:p>
            <a:r>
              <a:rPr lang="en-US" sz="1800" dirty="0">
                <a:solidFill>
                  <a:srgbClr val="333333"/>
                </a:solidFill>
                <a:effectLst/>
                <a:latin typeface="*Minion Pro-15532-Identity-H"/>
              </a:rPr>
              <a:t>New wealth is only created by </a:t>
            </a:r>
            <a:r>
              <a:rPr lang="en-US" dirty="0"/>
              <a:t> </a:t>
            </a:r>
            <a:r>
              <a:rPr lang="en-US" sz="1800" dirty="0">
                <a:solidFill>
                  <a:srgbClr val="333333"/>
                </a:solidFill>
                <a:effectLst/>
                <a:latin typeface="*Minion Pro-15532-Identity-H"/>
              </a:rPr>
              <a:t>entrepreneurs in the market who build businesses that sell products or services that other people in the market find valuable (Dom, J. 2007). </a:t>
            </a:r>
            <a:endParaRPr lang="en-US" dirty="0"/>
          </a:p>
          <a:p>
            <a:endParaRPr lang="en-EG" dirty="0"/>
          </a:p>
        </p:txBody>
      </p:sp>
    </p:spTree>
    <p:extLst>
      <p:ext uri="{BB962C8B-B14F-4D97-AF65-F5344CB8AC3E}">
        <p14:creationId xmlns:p14="http://schemas.microsoft.com/office/powerpoint/2010/main" val="16434703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E400C-A52E-4C9E-DCF6-2C4E541083BD}"/>
              </a:ext>
            </a:extLst>
          </p:cNvPr>
          <p:cNvSpPr>
            <a:spLocks noGrp="1"/>
          </p:cNvSpPr>
          <p:nvPr>
            <p:ph type="title"/>
          </p:nvPr>
        </p:nvSpPr>
        <p:spPr/>
        <p:txBody>
          <a:bodyPr/>
          <a:lstStyle/>
          <a:p>
            <a:r>
              <a:rPr lang="en-US" sz="2000" dirty="0">
                <a:solidFill>
                  <a:srgbClr val="333333"/>
                </a:solidFill>
                <a:effectLst/>
                <a:latin typeface="*Times New Roman-Bold-15530-Identity-H"/>
              </a:rPr>
              <a:t>Inflation and Money </a:t>
            </a:r>
            <a:r>
              <a:rPr lang="en-US" sz="2000" dirty="0">
                <a:solidFill>
                  <a:srgbClr val="333333"/>
                </a:solidFill>
                <a:effectLst/>
                <a:latin typeface="*Tahoma-Bold-83601-Identity-H"/>
              </a:rPr>
              <a:t>Vs Wealth</a:t>
            </a:r>
            <a:endParaRPr lang="en-EG" dirty="0"/>
          </a:p>
        </p:txBody>
      </p:sp>
      <p:sp>
        <p:nvSpPr>
          <p:cNvPr id="3" name="Content Placeholder 2">
            <a:extLst>
              <a:ext uri="{FF2B5EF4-FFF2-40B4-BE49-F238E27FC236}">
                <a16:creationId xmlns:a16="http://schemas.microsoft.com/office/drawing/2014/main" id="{F346B2CF-8960-644D-8212-73D80A0C0062}"/>
              </a:ext>
            </a:extLst>
          </p:cNvPr>
          <p:cNvSpPr>
            <a:spLocks noGrp="1"/>
          </p:cNvSpPr>
          <p:nvPr>
            <p:ph idx="1"/>
          </p:nvPr>
        </p:nvSpPr>
        <p:spPr/>
        <p:txBody>
          <a:bodyPr>
            <a:normAutofit/>
          </a:bodyPr>
          <a:lstStyle/>
          <a:p>
            <a:r>
              <a:rPr lang="en-US" sz="1800" dirty="0">
                <a:solidFill>
                  <a:srgbClr val="333333"/>
                </a:solidFill>
                <a:effectLst/>
                <a:latin typeface="*Minion Pro-15532-Identity-H"/>
              </a:rPr>
              <a:t>By printing or creating more money, a nation does not create more wealth. Having stable money however, helps entrepreneurs and citizens to more easily create wealth; by creating new innovations, products, and better services. </a:t>
            </a:r>
          </a:p>
          <a:p>
            <a:r>
              <a:rPr lang="en-US" sz="1800" dirty="0">
                <a:solidFill>
                  <a:srgbClr val="333333"/>
                </a:solidFill>
                <a:effectLst/>
                <a:latin typeface="*Minion Pro-15532-Identity-H"/>
              </a:rPr>
              <a:t>The question is often asked "why </a:t>
            </a:r>
            <a:r>
              <a:rPr lang="en-US" sz="1800" dirty="0" err="1">
                <a:solidFill>
                  <a:srgbClr val="333333"/>
                </a:solidFill>
                <a:effectLst/>
                <a:latin typeface="*Minion Pro-15532-Identity-H"/>
              </a:rPr>
              <a:t>goldT</a:t>
            </a:r>
            <a:r>
              <a:rPr lang="en-US" sz="1800" dirty="0">
                <a:solidFill>
                  <a:srgbClr val="333333"/>
                </a:solidFill>
                <a:effectLst/>
                <a:latin typeface="*Minion Pro-15532-Identity-H"/>
              </a:rPr>
              <a:t>' of all the elements and things on the planet why is gold chosen as the so called "right" standard to use for money? The answer is that through voluntary </a:t>
            </a:r>
            <a:r>
              <a:rPr lang="en-US" dirty="0"/>
              <a:t> </a:t>
            </a:r>
            <a:r>
              <a:rPr lang="en-US" sz="1800" dirty="0">
                <a:solidFill>
                  <a:srgbClr val="333333"/>
                </a:solidFill>
                <a:effectLst/>
                <a:latin typeface="*Minion Pro-15532-Identity-H"/>
              </a:rPr>
              <a:t>exchange over time, gold evolved into money. The market chose. No international government or specific bank mandated it, the people chose it. Anything could have been picked: sea shells, salt, gems or jewels, silks, or even animals. </a:t>
            </a:r>
          </a:p>
          <a:p>
            <a:r>
              <a:rPr lang="en-US" sz="1800" dirty="0">
                <a:solidFill>
                  <a:srgbClr val="333333"/>
                </a:solidFill>
                <a:effectLst/>
                <a:latin typeface="*Minion Pro-15532-Identity-H"/>
              </a:rPr>
              <a:t>The reason is that gold was chosen over everything else was because gold has all the qualities that is associated with good money: it's divisible, portable, high value per unit of weight, durable and has uniform quality. (</a:t>
            </a:r>
            <a:r>
              <a:rPr lang="en-US" sz="1800" dirty="0" err="1">
                <a:solidFill>
                  <a:srgbClr val="333333"/>
                </a:solidFill>
                <a:effectLst/>
                <a:latin typeface="*Minion Pro-15532-Identity-H"/>
              </a:rPr>
              <a:t>Rowlat</a:t>
            </a:r>
            <a:r>
              <a:rPr lang="en-US" sz="1800" dirty="0">
                <a:solidFill>
                  <a:srgbClr val="333333"/>
                </a:solidFill>
                <a:effectLst/>
                <a:latin typeface="*Minion Pro-15532-Identity-H"/>
              </a:rPr>
              <a:t>, J.2013) Rather gold is used for money directly, like for gold coins, or indirectly through currency that is "good-as-gold", people trust in gold over other commodities. While other commodities like silver have also been used, gold has always been the most valued. </a:t>
            </a:r>
          </a:p>
          <a:p>
            <a:r>
              <a:rPr lang="en-US" sz="1800" dirty="0">
                <a:solidFill>
                  <a:srgbClr val="333333"/>
                </a:solidFill>
                <a:effectLst/>
                <a:latin typeface="*Minion Pro-15532-Identity-H"/>
              </a:rPr>
              <a:t>Also because there is a set amount of gold in the world and therefore cannot be artificially inflated. </a:t>
            </a:r>
          </a:p>
          <a:p>
            <a:r>
              <a:rPr lang="en-US" sz="1800" dirty="0">
                <a:solidFill>
                  <a:srgbClr val="333333"/>
                </a:solidFill>
                <a:effectLst/>
                <a:latin typeface="*Minion Pro-15532-Identity-H"/>
              </a:rPr>
              <a:t>Even if more is mined, it cannot be inflated because no one entity in particular controls the supply of gold, unlike fiat money where the entire money supply could theoretically be double at the flick of a switch.  </a:t>
            </a:r>
            <a:endParaRPr lang="en-US" dirty="0"/>
          </a:p>
          <a:p>
            <a:endParaRPr lang="en-EG" dirty="0"/>
          </a:p>
        </p:txBody>
      </p:sp>
    </p:spTree>
    <p:extLst>
      <p:ext uri="{BB962C8B-B14F-4D97-AF65-F5344CB8AC3E}">
        <p14:creationId xmlns:p14="http://schemas.microsoft.com/office/powerpoint/2010/main" val="25880962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179A31-098F-C7A3-4CC7-27449E8364E6}"/>
              </a:ext>
            </a:extLst>
          </p:cNvPr>
          <p:cNvSpPr>
            <a:spLocks noGrp="1"/>
          </p:cNvSpPr>
          <p:nvPr>
            <p:ph type="title"/>
          </p:nvPr>
        </p:nvSpPr>
        <p:spPr/>
        <p:txBody>
          <a:bodyPr/>
          <a:lstStyle/>
          <a:p>
            <a:r>
              <a:rPr lang="en-US" sz="2000" dirty="0">
                <a:solidFill>
                  <a:srgbClr val="333333"/>
                </a:solidFill>
                <a:effectLst/>
                <a:latin typeface="*Times New Roman-Bold-15530-Identity-H"/>
              </a:rPr>
              <a:t>Inflation and Money </a:t>
            </a:r>
            <a:r>
              <a:rPr lang="en-US" sz="2000" dirty="0">
                <a:solidFill>
                  <a:srgbClr val="333333"/>
                </a:solidFill>
                <a:effectLst/>
                <a:latin typeface="*Tahoma-Bold-83601-Identity-H"/>
              </a:rPr>
              <a:t>Vs Wealth</a:t>
            </a:r>
            <a:endParaRPr lang="en-EG" dirty="0"/>
          </a:p>
        </p:txBody>
      </p:sp>
      <p:sp>
        <p:nvSpPr>
          <p:cNvPr id="3" name="Content Placeholder 2">
            <a:extLst>
              <a:ext uri="{FF2B5EF4-FFF2-40B4-BE49-F238E27FC236}">
                <a16:creationId xmlns:a16="http://schemas.microsoft.com/office/drawing/2014/main" id="{DBD6267F-BD53-7EE4-860F-18F179E5F534}"/>
              </a:ext>
            </a:extLst>
          </p:cNvPr>
          <p:cNvSpPr>
            <a:spLocks noGrp="1"/>
          </p:cNvSpPr>
          <p:nvPr>
            <p:ph idx="1"/>
          </p:nvPr>
        </p:nvSpPr>
        <p:spPr/>
        <p:txBody>
          <a:bodyPr>
            <a:normAutofit lnSpcReduction="10000"/>
          </a:bodyPr>
          <a:lstStyle/>
          <a:p>
            <a:r>
              <a:rPr lang="en-US" sz="1800" dirty="0">
                <a:solidFill>
                  <a:srgbClr val="333333"/>
                </a:solidFill>
                <a:effectLst/>
                <a:latin typeface="*Minion Pro-15532-Identity-H"/>
              </a:rPr>
              <a:t>Knowing the difference between wealth and money is critical. Doubling the money supply doesn't double economic prosperity, allowing the Fed to tinker with the money supply and purposefully cause inflation is legal theft from every currency holding citizen. </a:t>
            </a:r>
          </a:p>
          <a:p>
            <a:r>
              <a:rPr lang="en-US" sz="1800" dirty="0">
                <a:solidFill>
                  <a:srgbClr val="333333"/>
                </a:solidFill>
                <a:effectLst/>
                <a:latin typeface="*Minion Pro-15532-Identity-H"/>
              </a:rPr>
              <a:t>It allows the Fed to "tax" every citizen, poor and rich, by weakening the purchasing power of each dollar in their pockets. </a:t>
            </a:r>
          </a:p>
          <a:p>
            <a:r>
              <a:rPr lang="en-US" sz="1800" dirty="0">
                <a:solidFill>
                  <a:srgbClr val="333333"/>
                </a:solidFill>
                <a:effectLst/>
                <a:latin typeface="*Minion Pro-15532-Identity-H"/>
              </a:rPr>
              <a:t>The graph on the next page shows, using data from the Bureau of Labor Statistics, the weakening of the dollar since the Fed was founded in 1913 up to I00 years later in 2013. The dollar has lost 95% of its purchasing power. </a:t>
            </a:r>
          </a:p>
          <a:p>
            <a:r>
              <a:rPr lang="en-US" sz="1800" dirty="0">
                <a:solidFill>
                  <a:srgbClr val="333333"/>
                </a:solidFill>
                <a:effectLst/>
                <a:latin typeface="*Minion Pro-15532-Identity-H"/>
              </a:rPr>
              <a:t>Meaning $100 dollars of groceries in 2013 would cost $5 before the Fed and Presidents Nixon and Roosevelt inflated the dollar and removed it from the gold standard. </a:t>
            </a:r>
          </a:p>
          <a:p>
            <a:r>
              <a:rPr lang="en-US" sz="1800" dirty="0">
                <a:solidFill>
                  <a:srgbClr val="333333"/>
                </a:solidFill>
                <a:effectLst/>
                <a:latin typeface="*Minion Pro-15532-Identity-H"/>
              </a:rPr>
              <a:t>The Fed was so damaging that even while </a:t>
            </a:r>
            <a:r>
              <a:rPr lang="en-US" sz="1800" dirty="0">
                <a:solidFill>
                  <a:srgbClr val="2D2D2D"/>
                </a:solidFill>
                <a:effectLst/>
                <a:latin typeface="*Minion Pro-15532-Identity-H"/>
              </a:rPr>
              <a:t>the U.S. was still on the gold standard the Fed was able to shatter a lot of the dollar's value because it was tampering with the economy and caused the often unspoken of recession of 1920-1921 (Grant, J. 2015). </a:t>
            </a:r>
          </a:p>
          <a:p>
            <a:r>
              <a:rPr lang="en-US" sz="1800" dirty="0">
                <a:solidFill>
                  <a:srgbClr val="2D2D2D"/>
                </a:solidFill>
                <a:effectLst/>
                <a:latin typeface="*Minion Pro-15532-Identity-H"/>
              </a:rPr>
              <a:t>Once the U.S. was completely off the gold standard, the downward spiral never went back up and has landed the U.S. in the position that it is in today with its 95% loss of purchasing power. </a:t>
            </a:r>
            <a:endParaRPr lang="en-US" dirty="0"/>
          </a:p>
          <a:p>
            <a:endParaRPr lang="en-US" dirty="0"/>
          </a:p>
          <a:p>
            <a:endParaRPr lang="en-US" dirty="0"/>
          </a:p>
          <a:p>
            <a:endParaRPr lang="en-EG" dirty="0"/>
          </a:p>
        </p:txBody>
      </p:sp>
    </p:spTree>
    <p:extLst>
      <p:ext uri="{BB962C8B-B14F-4D97-AF65-F5344CB8AC3E}">
        <p14:creationId xmlns:p14="http://schemas.microsoft.com/office/powerpoint/2010/main" val="4469701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57C867-AB0C-955F-A693-45EC3B5EBF60}"/>
              </a:ext>
            </a:extLst>
          </p:cNvPr>
          <p:cNvSpPr>
            <a:spLocks noGrp="1"/>
          </p:cNvSpPr>
          <p:nvPr>
            <p:ph type="title"/>
          </p:nvPr>
        </p:nvSpPr>
        <p:spPr/>
        <p:txBody>
          <a:bodyPr/>
          <a:lstStyle/>
          <a:p>
            <a:endParaRPr lang="en-EG"/>
          </a:p>
        </p:txBody>
      </p:sp>
      <p:pic>
        <p:nvPicPr>
          <p:cNvPr id="1025" name="Picture 1" descr="page18image3185180896">
            <a:extLst>
              <a:ext uri="{FF2B5EF4-FFF2-40B4-BE49-F238E27FC236}">
                <a16:creationId xmlns:a16="http://schemas.microsoft.com/office/drawing/2014/main" id="{669CDB24-EF09-CEA5-D4C5-C6390E1F4F7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38144" y="198843"/>
            <a:ext cx="11374628" cy="6294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8393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7FD37-94C7-BBFF-B458-4E2BF2AE36C2}"/>
              </a:ext>
            </a:extLst>
          </p:cNvPr>
          <p:cNvSpPr>
            <a:spLocks noGrp="1"/>
          </p:cNvSpPr>
          <p:nvPr>
            <p:ph type="title"/>
          </p:nvPr>
        </p:nvSpPr>
        <p:spPr/>
        <p:txBody>
          <a:bodyPr/>
          <a:lstStyle/>
          <a:p>
            <a:r>
              <a:rPr lang="en-US" sz="2000" dirty="0">
                <a:solidFill>
                  <a:srgbClr val="333333"/>
                </a:solidFill>
                <a:effectLst/>
                <a:latin typeface="*Times New Roman-Bold-15530-Identity-H"/>
              </a:rPr>
              <a:t>Inflation and Money </a:t>
            </a:r>
            <a:r>
              <a:rPr lang="en-US" sz="2000" dirty="0">
                <a:solidFill>
                  <a:srgbClr val="333333"/>
                </a:solidFill>
                <a:effectLst/>
                <a:latin typeface="*Tahoma-Bold-83601-Identity-H"/>
              </a:rPr>
              <a:t>Vs Wealth</a:t>
            </a:r>
            <a:endParaRPr lang="en-EG" dirty="0"/>
          </a:p>
        </p:txBody>
      </p:sp>
      <p:sp>
        <p:nvSpPr>
          <p:cNvPr id="3" name="Content Placeholder 2">
            <a:extLst>
              <a:ext uri="{FF2B5EF4-FFF2-40B4-BE49-F238E27FC236}">
                <a16:creationId xmlns:a16="http://schemas.microsoft.com/office/drawing/2014/main" id="{C265744B-E436-E978-44A4-5A3BD30298E5}"/>
              </a:ext>
            </a:extLst>
          </p:cNvPr>
          <p:cNvSpPr>
            <a:spLocks noGrp="1"/>
          </p:cNvSpPr>
          <p:nvPr>
            <p:ph idx="1"/>
          </p:nvPr>
        </p:nvSpPr>
        <p:spPr/>
        <p:txBody>
          <a:bodyPr/>
          <a:lstStyle/>
          <a:p>
            <a:r>
              <a:rPr lang="en-US" sz="1800" dirty="0">
                <a:solidFill>
                  <a:srgbClr val="333333"/>
                </a:solidFill>
                <a:effectLst/>
                <a:latin typeface="*Minion Pro-15532-Identity-H"/>
              </a:rPr>
              <a:t>By stealing citizens' purchasing power through the use of inflation, the Fed is robbing citizens of their ability to accumulate wealth. </a:t>
            </a:r>
          </a:p>
          <a:p>
            <a:r>
              <a:rPr lang="en-US" sz="1800" dirty="0">
                <a:solidFill>
                  <a:srgbClr val="333333"/>
                </a:solidFill>
                <a:effectLst/>
                <a:latin typeface="*Minion Pro-15532-Identity-H"/>
              </a:rPr>
              <a:t>Inflation doesn't speed up or stimulate an economy as Fed supporters often claim; it simply creates an illusion by increasing nominal numbers instead of real numbers of economic prosperity and instead destroys the country's currency (Paul, R. 2009). </a:t>
            </a:r>
          </a:p>
          <a:p>
            <a:r>
              <a:rPr lang="en-US" sz="1800" dirty="0">
                <a:solidFill>
                  <a:srgbClr val="333333"/>
                </a:solidFill>
                <a:effectLst/>
                <a:latin typeface="*Minion Pro-15532-Identity-H"/>
              </a:rPr>
              <a:t>Inflation is deceptive and causes delusions of grandeur with regards to wealth and knowledge. The people who ''win" from </a:t>
            </a:r>
            <a:r>
              <a:rPr lang="en-US" sz="1800" dirty="0">
                <a:solidFill>
                  <a:srgbClr val="333333"/>
                </a:solidFill>
                <a:effectLst/>
                <a:latin typeface="*Cambria-21111-Identity-H"/>
              </a:rPr>
              <a:t>inflation are people and nations that are in debt (</a:t>
            </a:r>
            <a:r>
              <a:rPr lang="en-US" sz="1800" dirty="0" err="1">
                <a:solidFill>
                  <a:srgbClr val="333333"/>
                </a:solidFill>
                <a:effectLst/>
                <a:latin typeface="*Cambria-21111-Identity-H"/>
              </a:rPr>
              <a:t>Aizenman</a:t>
            </a:r>
            <a:r>
              <a:rPr lang="en-US" sz="1800" dirty="0">
                <a:solidFill>
                  <a:srgbClr val="333333"/>
                </a:solidFill>
                <a:effectLst/>
                <a:latin typeface="*Cambria-21111-Identity-H"/>
              </a:rPr>
              <a:t>, J. &amp; Marion, N. 201 1 ). </a:t>
            </a:r>
          </a:p>
          <a:p>
            <a:r>
              <a:rPr lang="en-US" sz="1800" dirty="0">
                <a:solidFill>
                  <a:srgbClr val="333333"/>
                </a:solidFill>
                <a:effectLst/>
                <a:latin typeface="*Cambria-21111-Identity-H"/>
              </a:rPr>
              <a:t>This is why central banks were created after times of war and why inflation peaks around times war. By weakening the dollar, the government is able to cheat soldiers and contractors by paying them in weaker dollars. The people who spend first win first. </a:t>
            </a:r>
          </a:p>
          <a:p>
            <a:r>
              <a:rPr lang="en-US" sz="1800" dirty="0">
                <a:solidFill>
                  <a:srgbClr val="333333"/>
                </a:solidFill>
                <a:effectLst/>
                <a:latin typeface="*Cambria-21111-Identity-H"/>
              </a:rPr>
              <a:t>The person who saves money is being robbed right under their nose. </a:t>
            </a:r>
          </a:p>
          <a:p>
            <a:r>
              <a:rPr lang="en-US" sz="1800" dirty="0">
                <a:solidFill>
                  <a:srgbClr val="333333"/>
                </a:solidFill>
                <a:effectLst/>
                <a:latin typeface="*Cambria-21111-Identity-H"/>
              </a:rPr>
              <a:t>Alan Greenspan, one of the most legendary Fed chairman even acknowledged in his article </a:t>
            </a:r>
            <a:r>
              <a:rPr lang="en-US" sz="1800" dirty="0">
                <a:solidFill>
                  <a:srgbClr val="333333"/>
                </a:solidFill>
                <a:effectLst/>
                <a:latin typeface="*Cambria-Italic-21111-Identity-H"/>
              </a:rPr>
              <a:t>Gold and Economic Freedom </a:t>
            </a:r>
            <a:r>
              <a:rPr lang="en-US" sz="1800" dirty="0">
                <a:solidFill>
                  <a:srgbClr val="333333"/>
                </a:solidFill>
                <a:effectLst/>
                <a:latin typeface="*Cambria-21111-Identity-H"/>
              </a:rPr>
              <a:t>( 1 966) stating "In the absence of the gold standard, there is no way to protect savings from confiscation through inflation. There is no safe store of value." </a:t>
            </a:r>
            <a:endParaRPr lang="en-US" dirty="0"/>
          </a:p>
          <a:p>
            <a:endParaRPr lang="en-US" dirty="0"/>
          </a:p>
          <a:p>
            <a:endParaRPr lang="en-EG" dirty="0"/>
          </a:p>
        </p:txBody>
      </p:sp>
    </p:spTree>
    <p:extLst>
      <p:ext uri="{BB962C8B-B14F-4D97-AF65-F5344CB8AC3E}">
        <p14:creationId xmlns:p14="http://schemas.microsoft.com/office/powerpoint/2010/main" val="24133114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DB5E7-272A-DF36-B287-5DD6BD574D43}"/>
              </a:ext>
            </a:extLst>
          </p:cNvPr>
          <p:cNvSpPr>
            <a:spLocks noGrp="1"/>
          </p:cNvSpPr>
          <p:nvPr>
            <p:ph type="title"/>
          </p:nvPr>
        </p:nvSpPr>
        <p:spPr/>
        <p:txBody>
          <a:bodyPr/>
          <a:lstStyle/>
          <a:p>
            <a:r>
              <a:rPr lang="en-US" sz="2000" dirty="0">
                <a:solidFill>
                  <a:srgbClr val="333333"/>
                </a:solidFill>
                <a:effectLst/>
                <a:latin typeface="*Times New Roman-Bold-15530-Identity-H"/>
              </a:rPr>
              <a:t>Inflation and Money </a:t>
            </a:r>
            <a:r>
              <a:rPr lang="en-US" sz="2000" dirty="0">
                <a:solidFill>
                  <a:srgbClr val="333333"/>
                </a:solidFill>
                <a:effectLst/>
                <a:latin typeface="*Tahoma-Bold-83601-Identity-H"/>
              </a:rPr>
              <a:t>Vs Wealth</a:t>
            </a:r>
            <a:endParaRPr lang="en-EG" dirty="0"/>
          </a:p>
        </p:txBody>
      </p:sp>
      <p:sp>
        <p:nvSpPr>
          <p:cNvPr id="3" name="Content Placeholder 2">
            <a:extLst>
              <a:ext uri="{FF2B5EF4-FFF2-40B4-BE49-F238E27FC236}">
                <a16:creationId xmlns:a16="http://schemas.microsoft.com/office/drawing/2014/main" id="{6C13629B-98A3-2B82-562D-9FE09BC8A483}"/>
              </a:ext>
            </a:extLst>
          </p:cNvPr>
          <p:cNvSpPr>
            <a:spLocks noGrp="1"/>
          </p:cNvSpPr>
          <p:nvPr>
            <p:ph idx="1"/>
          </p:nvPr>
        </p:nvSpPr>
        <p:spPr/>
        <p:txBody>
          <a:bodyPr/>
          <a:lstStyle/>
          <a:p>
            <a:r>
              <a:rPr lang="en-US" sz="1800" dirty="0">
                <a:solidFill>
                  <a:srgbClr val="333333"/>
                </a:solidFill>
                <a:effectLst/>
                <a:latin typeface="*Cambria-21111-Identity-H"/>
              </a:rPr>
              <a:t>A healthy economy needs and depends on savers. </a:t>
            </a:r>
          </a:p>
          <a:p>
            <a:r>
              <a:rPr lang="en-US" sz="1800" dirty="0">
                <a:solidFill>
                  <a:srgbClr val="333333"/>
                </a:solidFill>
                <a:effectLst/>
                <a:latin typeface="*Cambria-21111-Identity-H"/>
              </a:rPr>
              <a:t>It's people who save their money and thusly allow banks to loan the money to entrepreneurs that create real economic prosperity and help country to flourish. </a:t>
            </a:r>
          </a:p>
          <a:p>
            <a:r>
              <a:rPr lang="en-US" sz="1800" dirty="0">
                <a:solidFill>
                  <a:srgbClr val="333333"/>
                </a:solidFill>
                <a:effectLst/>
                <a:latin typeface="*Cambria-21111-Identity-H"/>
              </a:rPr>
              <a:t>When central banks like the Fed eliminates the incentives to save because of destructive inflation, more people spend money on consumer goods or try to invest in riskier ventures because they need to outpace inflation for a real return on investment. </a:t>
            </a:r>
          </a:p>
          <a:p>
            <a:r>
              <a:rPr lang="en-US" sz="1800" dirty="0">
                <a:solidFill>
                  <a:srgbClr val="333333"/>
                </a:solidFill>
                <a:effectLst/>
                <a:latin typeface="*Cambria-21111-Identity-H"/>
              </a:rPr>
              <a:t>Fed policy causes a circle of accumulating debt and risky leveraging that eats away and rips apart at a country and when everyone begins to realize that all the money that is being spent is being spent for the wrong reasons then bubbles begin to build, and soon after burst, causing recessions and depressions (Mises, L. V. 2007). </a:t>
            </a:r>
            <a:endParaRPr lang="en-US" dirty="0"/>
          </a:p>
          <a:p>
            <a:endParaRPr lang="en-EG" dirty="0"/>
          </a:p>
        </p:txBody>
      </p:sp>
    </p:spTree>
    <p:extLst>
      <p:ext uri="{BB962C8B-B14F-4D97-AF65-F5344CB8AC3E}">
        <p14:creationId xmlns:p14="http://schemas.microsoft.com/office/powerpoint/2010/main" val="19686114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527CC9B-1776-22A6-0C4B-37FCFC44F3D5}"/>
              </a:ext>
            </a:extLst>
          </p:cNvPr>
          <p:cNvSpPr>
            <a:spLocks noGrp="1"/>
          </p:cNvSpPr>
          <p:nvPr>
            <p:ph type="ctrTitle"/>
          </p:nvPr>
        </p:nvSpPr>
        <p:spPr/>
        <p:txBody>
          <a:bodyPr/>
          <a:lstStyle/>
          <a:p>
            <a:r>
              <a:rPr lang="en-EG" dirty="0"/>
              <a:t>Section 2</a:t>
            </a:r>
          </a:p>
        </p:txBody>
      </p:sp>
      <p:sp>
        <p:nvSpPr>
          <p:cNvPr id="5" name="Subtitle 4">
            <a:extLst>
              <a:ext uri="{FF2B5EF4-FFF2-40B4-BE49-F238E27FC236}">
                <a16:creationId xmlns:a16="http://schemas.microsoft.com/office/drawing/2014/main" id="{A1A790DA-3BE8-D870-9221-370A3DBE5D9D}"/>
              </a:ext>
            </a:extLst>
          </p:cNvPr>
          <p:cNvSpPr>
            <a:spLocks noGrp="1"/>
          </p:cNvSpPr>
          <p:nvPr>
            <p:ph type="subTitle" idx="1"/>
          </p:nvPr>
        </p:nvSpPr>
        <p:spPr/>
        <p:txBody>
          <a:bodyPr/>
          <a:lstStyle/>
          <a:p>
            <a:r>
              <a:rPr lang="en-US" sz="2400" dirty="0">
                <a:solidFill>
                  <a:srgbClr val="333333"/>
                </a:solidFill>
                <a:effectLst/>
                <a:latin typeface="*Microsoft Sans Serif-Bold-113184-Identity-H"/>
              </a:rPr>
              <a:t>An Introduction to Cryptocurrency </a:t>
            </a:r>
            <a:endParaRPr lang="en-US" dirty="0"/>
          </a:p>
          <a:p>
            <a:endParaRPr lang="en-EG" dirty="0"/>
          </a:p>
        </p:txBody>
      </p:sp>
    </p:spTree>
    <p:extLst>
      <p:ext uri="{BB962C8B-B14F-4D97-AF65-F5344CB8AC3E}">
        <p14:creationId xmlns:p14="http://schemas.microsoft.com/office/powerpoint/2010/main" val="8042756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8A364C-4710-2B40-F978-76737164F004}"/>
              </a:ext>
            </a:extLst>
          </p:cNvPr>
          <p:cNvSpPr>
            <a:spLocks noGrp="1"/>
          </p:cNvSpPr>
          <p:nvPr>
            <p:ph type="title"/>
          </p:nvPr>
        </p:nvSpPr>
        <p:spPr/>
        <p:txBody>
          <a:bodyPr/>
          <a:lstStyle/>
          <a:p>
            <a:r>
              <a:rPr lang="en-US" sz="2000" dirty="0">
                <a:solidFill>
                  <a:srgbClr val="333333"/>
                </a:solidFill>
                <a:effectLst/>
                <a:latin typeface="*Microsoft Sans Serif-Bold-113184-Identity-H"/>
              </a:rPr>
              <a:t>An Introduction to Cryptocurrency</a:t>
            </a:r>
            <a:endParaRPr lang="en-EG" dirty="0"/>
          </a:p>
        </p:txBody>
      </p:sp>
      <p:sp>
        <p:nvSpPr>
          <p:cNvPr id="3" name="Content Placeholder 2">
            <a:extLst>
              <a:ext uri="{FF2B5EF4-FFF2-40B4-BE49-F238E27FC236}">
                <a16:creationId xmlns:a16="http://schemas.microsoft.com/office/drawing/2014/main" id="{A3CD0572-CFA5-C5DB-E160-2002F11F8725}"/>
              </a:ext>
            </a:extLst>
          </p:cNvPr>
          <p:cNvSpPr>
            <a:spLocks noGrp="1"/>
          </p:cNvSpPr>
          <p:nvPr>
            <p:ph idx="1"/>
          </p:nvPr>
        </p:nvSpPr>
        <p:spPr/>
        <p:txBody>
          <a:bodyPr>
            <a:normAutofit/>
          </a:bodyPr>
          <a:lstStyle/>
          <a:p>
            <a:r>
              <a:rPr lang="en-US" sz="1800" dirty="0">
                <a:solidFill>
                  <a:srgbClr val="333333"/>
                </a:solidFill>
                <a:effectLst/>
                <a:latin typeface="*Minion Pro-15532-Identity-H"/>
              </a:rPr>
              <a:t>What is cryptocurrency? The technical definition according to the Oxford Dictionary is "a digital currency in which encryption techniques are used to regulate the generation of units of currency and verify the transfer of funds, operating independently of  a central bank.</a:t>
            </a:r>
          </a:p>
          <a:p>
            <a:r>
              <a:rPr lang="en-US" sz="1800" dirty="0">
                <a:solidFill>
                  <a:srgbClr val="333333"/>
                </a:solidFill>
                <a:effectLst/>
                <a:latin typeface="*Minion Pro-15532-Identity-H"/>
              </a:rPr>
              <a:t>" What exactly does this mean though? It means that cryptocurrency is online money that, because of a mathematic algorithm, cannot be inflated or tampered with from any single institution like a central bank. In fact, cryptocurrencies are not backed by any government or central bank in the world. </a:t>
            </a:r>
          </a:p>
          <a:p>
            <a:r>
              <a:rPr lang="en-US" sz="1800" dirty="0">
                <a:solidFill>
                  <a:srgbClr val="333333"/>
                </a:solidFill>
                <a:effectLst/>
                <a:latin typeface="*Minion Pro-15532-Identity-H"/>
              </a:rPr>
              <a:t>They are an alternative private currency developed out of the free market and new digital technologies. </a:t>
            </a:r>
            <a:endParaRPr lang="en-US" dirty="0"/>
          </a:p>
          <a:p>
            <a:r>
              <a:rPr lang="en-US" sz="1800" dirty="0">
                <a:solidFill>
                  <a:srgbClr val="333333"/>
                </a:solidFill>
                <a:effectLst/>
                <a:latin typeface="*Minion Pro-15532-Identity-H"/>
              </a:rPr>
              <a:t>This is what Nobel laureate F.A Hayek theorized in his famous pamphlet </a:t>
            </a:r>
            <a:r>
              <a:rPr lang="en-US" sz="1800" dirty="0">
                <a:solidFill>
                  <a:srgbClr val="333333"/>
                </a:solidFill>
                <a:effectLst/>
                <a:latin typeface="*Cambria-BoldItalic-119403-Identity-H"/>
              </a:rPr>
              <a:t>Denationalization of Money </a:t>
            </a:r>
            <a:r>
              <a:rPr lang="en-US" sz="1800" dirty="0">
                <a:solidFill>
                  <a:srgbClr val="333333"/>
                </a:solidFill>
                <a:effectLst/>
                <a:latin typeface="*Minion Pro-15532-Identity-H"/>
              </a:rPr>
              <a:t>(1978). He argues that if government removed itself as an obstacle from the free market, individuals and monetary entrepreneurs would provide the optimal quantity and variety of monetary products. </a:t>
            </a:r>
          </a:p>
          <a:p>
            <a:r>
              <a:rPr lang="en-US" sz="1800" dirty="0">
                <a:solidFill>
                  <a:srgbClr val="333333"/>
                </a:solidFill>
                <a:effectLst/>
                <a:latin typeface="*Minion Pro-15532-Identity-H"/>
              </a:rPr>
              <a:t>If the forces of competition can make virtually all other products and services into better quality products and for a lower price, </a:t>
            </a:r>
            <a:endParaRPr lang="en-US" dirty="0"/>
          </a:p>
          <a:p>
            <a:r>
              <a:rPr lang="en-US" sz="1800" dirty="0">
                <a:solidFill>
                  <a:srgbClr val="333333"/>
                </a:solidFill>
                <a:effectLst/>
                <a:latin typeface="*Minion Pro-15532-Identity-H"/>
              </a:rPr>
              <a:t>why not have that work for the monetary industry as well? What kind of benefits can come from alternative currencies according to Hayek. </a:t>
            </a:r>
          </a:p>
          <a:p>
            <a:endParaRPr lang="en-US" dirty="0"/>
          </a:p>
          <a:p>
            <a:endParaRPr lang="en-EG" dirty="0"/>
          </a:p>
        </p:txBody>
      </p:sp>
    </p:spTree>
    <p:extLst>
      <p:ext uri="{BB962C8B-B14F-4D97-AF65-F5344CB8AC3E}">
        <p14:creationId xmlns:p14="http://schemas.microsoft.com/office/powerpoint/2010/main" val="4681423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F46A0-40C7-3333-D0D9-E3087DD7BC92}"/>
              </a:ext>
            </a:extLst>
          </p:cNvPr>
          <p:cNvSpPr>
            <a:spLocks noGrp="1"/>
          </p:cNvSpPr>
          <p:nvPr>
            <p:ph type="title"/>
          </p:nvPr>
        </p:nvSpPr>
        <p:spPr/>
        <p:txBody>
          <a:bodyPr/>
          <a:lstStyle/>
          <a:p>
            <a:r>
              <a:rPr lang="en-US" sz="2000" dirty="0">
                <a:solidFill>
                  <a:srgbClr val="333333"/>
                </a:solidFill>
                <a:effectLst/>
                <a:latin typeface="*Microsoft Sans Serif-Bold-113184-Identity-H"/>
              </a:rPr>
              <a:t>An Introduction to Cryptocurrency</a:t>
            </a:r>
            <a:endParaRPr lang="en-EG" dirty="0"/>
          </a:p>
        </p:txBody>
      </p:sp>
      <p:sp>
        <p:nvSpPr>
          <p:cNvPr id="3" name="Content Placeholder 2">
            <a:extLst>
              <a:ext uri="{FF2B5EF4-FFF2-40B4-BE49-F238E27FC236}">
                <a16:creationId xmlns:a16="http://schemas.microsoft.com/office/drawing/2014/main" id="{559FE93B-D8F5-175C-7664-8FD9D461CDE4}"/>
              </a:ext>
            </a:extLst>
          </p:cNvPr>
          <p:cNvSpPr>
            <a:spLocks noGrp="1"/>
          </p:cNvSpPr>
          <p:nvPr>
            <p:ph idx="1"/>
          </p:nvPr>
        </p:nvSpPr>
        <p:spPr/>
        <p:txBody>
          <a:bodyPr>
            <a:normAutofit fontScale="92500" lnSpcReduction="20000"/>
          </a:bodyPr>
          <a:lstStyle/>
          <a:p>
            <a:r>
              <a:rPr lang="en-US" sz="1800" dirty="0">
                <a:solidFill>
                  <a:srgbClr val="333333"/>
                </a:solidFill>
                <a:effectLst/>
                <a:latin typeface="*Arial-106905-Identity-H"/>
              </a:rPr>
              <a:t>What would happen is that the US dollar and Russian ruble would depreciate, due to inflationary practices of their governments and central banks, via real goods and services over time. </a:t>
            </a:r>
          </a:p>
          <a:p>
            <a:r>
              <a:rPr lang="en-US" sz="1800" dirty="0">
                <a:solidFill>
                  <a:srgbClr val="333333"/>
                </a:solidFill>
                <a:effectLst/>
                <a:latin typeface="*Arial-106905-Identity-H"/>
              </a:rPr>
              <a:t>So the price of that commodity basket would increase in US dollars and Russian rubles. If the private firm stuck to their word and kept the value of Freedom </a:t>
            </a:r>
            <a:endParaRPr lang="en-US" dirty="0"/>
          </a:p>
          <a:p>
            <a:r>
              <a:rPr lang="en-US" sz="1800" dirty="0">
                <a:solidFill>
                  <a:srgbClr val="333333"/>
                </a:solidFill>
                <a:effectLst/>
                <a:latin typeface="*Arial-106905-Identity-H"/>
              </a:rPr>
              <a:t>Coins stable, which using the mathematical algorithm mentioned above would force them to do so, then the monetary market would see Freedom Coins as being the more stable currency that retains value and start to use it more often, making it the dominant currency. </a:t>
            </a:r>
          </a:p>
          <a:p>
            <a:r>
              <a:rPr lang="en-US" sz="1800" dirty="0">
                <a:solidFill>
                  <a:srgbClr val="333333"/>
                </a:solidFill>
                <a:effectLst/>
                <a:latin typeface="*Arial-106905-Identity-H"/>
              </a:rPr>
              <a:t>Even if the firm was capable of devaluing the Freedom Coins, because they </a:t>
            </a:r>
            <a:r>
              <a:rPr lang="en-US" dirty="0"/>
              <a:t> </a:t>
            </a:r>
            <a:r>
              <a:rPr lang="en-US" sz="1800" dirty="0">
                <a:solidFill>
                  <a:srgbClr val="333333"/>
                </a:solidFill>
                <a:effectLst/>
                <a:latin typeface="*Arial-106905-Identity-H"/>
              </a:rPr>
              <a:t>made the contractual agreement to always exchange Freedom Coins for the set amount of fiat currencies, they have every incentive to keep the value of Freedom Coins as high as possible compared to the two currencies to keep and gain real comparative value. </a:t>
            </a:r>
          </a:p>
          <a:p>
            <a:r>
              <a:rPr lang="en-US" sz="1800" dirty="0">
                <a:solidFill>
                  <a:srgbClr val="333333"/>
                </a:solidFill>
                <a:effectLst/>
                <a:latin typeface="*Arial-106905-Identity-H"/>
              </a:rPr>
              <a:t>Also, If they break this contract the firm opens themselves up to massive lawsuits, which is another economic incentive to keep their promise. </a:t>
            </a:r>
          </a:p>
          <a:p>
            <a:r>
              <a:rPr lang="en-US" sz="1800" dirty="0">
                <a:solidFill>
                  <a:srgbClr val="333333"/>
                </a:solidFill>
                <a:effectLst/>
                <a:latin typeface="*Arial-106905-Identity-H"/>
              </a:rPr>
              <a:t>Over time, the exchange rates would change (because governments inflate their currencies) and suddenly one Freedom Coin  might be worth 1 50 Russian rubles instead of 1 00 or be worth $30 US dollars instead of $20.  Making the Freedom Coins a stronger, more stable, and more desirable currency for consumers in the market to hold and use. </a:t>
            </a:r>
          </a:p>
          <a:p>
            <a:r>
              <a:rPr lang="en-US" sz="1800" dirty="0">
                <a:solidFill>
                  <a:srgbClr val="333333"/>
                </a:solidFill>
                <a:effectLst/>
                <a:latin typeface="*Arial-106905-Identity-H"/>
              </a:rPr>
              <a:t>The above example would continue with different firms and different currencies in a way so that only the best currency comes out on top. </a:t>
            </a:r>
            <a:endParaRPr lang="en-US" dirty="0"/>
          </a:p>
          <a:p>
            <a:endParaRPr lang="en-EG" dirty="0"/>
          </a:p>
        </p:txBody>
      </p:sp>
    </p:spTree>
    <p:extLst>
      <p:ext uri="{BB962C8B-B14F-4D97-AF65-F5344CB8AC3E}">
        <p14:creationId xmlns:p14="http://schemas.microsoft.com/office/powerpoint/2010/main" val="19146690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F60FF-11BD-BFC7-C9C0-D2E912A19FBB}"/>
              </a:ext>
            </a:extLst>
          </p:cNvPr>
          <p:cNvSpPr>
            <a:spLocks noGrp="1"/>
          </p:cNvSpPr>
          <p:nvPr>
            <p:ph type="title"/>
          </p:nvPr>
        </p:nvSpPr>
        <p:spPr/>
        <p:txBody>
          <a:bodyPr/>
          <a:lstStyle/>
          <a:p>
            <a:r>
              <a:rPr lang="en-US" sz="2000" dirty="0">
                <a:solidFill>
                  <a:srgbClr val="333333"/>
                </a:solidFill>
                <a:effectLst/>
                <a:latin typeface="*Microsoft Sans Serif-Bold-113184-Identity-H"/>
              </a:rPr>
              <a:t>An Introduction to Cryptocurrency</a:t>
            </a:r>
            <a:endParaRPr lang="en-EG" dirty="0"/>
          </a:p>
        </p:txBody>
      </p:sp>
      <p:sp>
        <p:nvSpPr>
          <p:cNvPr id="3" name="Content Placeholder 2">
            <a:extLst>
              <a:ext uri="{FF2B5EF4-FFF2-40B4-BE49-F238E27FC236}">
                <a16:creationId xmlns:a16="http://schemas.microsoft.com/office/drawing/2014/main" id="{13A163F9-BA75-C519-0AF4-C8E3E3D08804}"/>
              </a:ext>
            </a:extLst>
          </p:cNvPr>
          <p:cNvSpPr>
            <a:spLocks noGrp="1"/>
          </p:cNvSpPr>
          <p:nvPr>
            <p:ph idx="1"/>
          </p:nvPr>
        </p:nvSpPr>
        <p:spPr/>
        <p:txBody>
          <a:bodyPr>
            <a:normAutofit lnSpcReduction="10000"/>
          </a:bodyPr>
          <a:lstStyle/>
          <a:p>
            <a:r>
              <a:rPr lang="en-US" sz="1800" dirty="0">
                <a:solidFill>
                  <a:srgbClr val="2D2D2D"/>
                </a:solidFill>
                <a:effectLst/>
                <a:latin typeface="*Arial-106905-Identity-H"/>
              </a:rPr>
              <a:t>Some critics point out that this competition amongst currencies would defeat the original purpose of money; using money as a convenient medium of exchange.</a:t>
            </a:r>
          </a:p>
          <a:p>
            <a:r>
              <a:rPr lang="en-US" sz="1800" dirty="0">
                <a:solidFill>
                  <a:srgbClr val="2D2D2D"/>
                </a:solidFill>
                <a:effectLst/>
                <a:latin typeface="*Arial-106905-Identity-H"/>
              </a:rPr>
              <a:t> If individuals are too busy trying to figure out what the value of one private currency is over </a:t>
            </a:r>
            <a:r>
              <a:rPr lang="en-US" sz="1800" dirty="0">
                <a:solidFill>
                  <a:srgbClr val="333333"/>
                </a:solidFill>
                <a:effectLst/>
                <a:latin typeface="*Cambria-21111-Identity-H"/>
              </a:rPr>
              <a:t>another and trying to manage different accounts full of different currencies then this information burden can really drag down an economy. </a:t>
            </a:r>
          </a:p>
          <a:p>
            <a:r>
              <a:rPr lang="en-US" sz="1800" dirty="0">
                <a:solidFill>
                  <a:srgbClr val="333333"/>
                </a:solidFill>
                <a:effectLst/>
                <a:latin typeface="*Cambria-21111-Identity-H"/>
              </a:rPr>
              <a:t>Digital currency however can conquer this issue with easy. </a:t>
            </a:r>
          </a:p>
          <a:p>
            <a:r>
              <a:rPr lang="en-US" sz="1800" dirty="0">
                <a:solidFill>
                  <a:srgbClr val="333333"/>
                </a:solidFill>
                <a:effectLst/>
                <a:latin typeface="*Cambria-21111-Identity-H"/>
              </a:rPr>
              <a:t>A real life example is a website called </a:t>
            </a:r>
            <a:r>
              <a:rPr lang="en-US" sz="1800" dirty="0" err="1">
                <a:solidFill>
                  <a:srgbClr val="333333"/>
                </a:solidFill>
                <a:effectLst/>
                <a:latin typeface="*Cambria-21111-Identity-H"/>
              </a:rPr>
              <a:t>CryptoCompare.com</a:t>
            </a:r>
            <a:r>
              <a:rPr lang="en-US" sz="1800" dirty="0">
                <a:solidFill>
                  <a:srgbClr val="333333"/>
                </a:solidFill>
                <a:effectLst/>
                <a:latin typeface="*Cambria-21111-Identity-H"/>
              </a:rPr>
              <a:t> that lists the up to the minute prices of competitive cryptocurrencies and their relative exchange rates for free online. </a:t>
            </a:r>
          </a:p>
          <a:p>
            <a:r>
              <a:rPr lang="en-US" sz="1800" dirty="0">
                <a:solidFill>
                  <a:srgbClr val="333333"/>
                </a:solidFill>
                <a:effectLst/>
                <a:latin typeface="*Cambria-21111-Identity-H"/>
              </a:rPr>
              <a:t>This dramatically reduces confusion amongst businesses and consumers on the value of one currency over another without adding any costs. </a:t>
            </a:r>
          </a:p>
          <a:p>
            <a:r>
              <a:rPr lang="en-US" sz="1800" dirty="0">
                <a:solidFill>
                  <a:srgbClr val="333333"/>
                </a:solidFill>
                <a:effectLst/>
                <a:latin typeface="*Cambria-21111-Identity-H"/>
              </a:rPr>
              <a:t>Also, programs already exist that will automatically convert one currency into another currency  after making a purchase so that businesses don't need to keep accounts of dozens of different currencies. </a:t>
            </a:r>
          </a:p>
          <a:p>
            <a:r>
              <a:rPr lang="en-US" sz="1800" dirty="0">
                <a:solidFill>
                  <a:srgbClr val="333333"/>
                </a:solidFill>
                <a:effectLst/>
                <a:latin typeface="*Cambria-21111-Identity-H"/>
              </a:rPr>
              <a:t>In fact, websites like </a:t>
            </a:r>
            <a:r>
              <a:rPr lang="en-US" sz="1800" dirty="0" err="1">
                <a:solidFill>
                  <a:srgbClr val="333333"/>
                </a:solidFill>
                <a:effectLst/>
                <a:latin typeface="*Cambria-21111-Identity-H"/>
              </a:rPr>
              <a:t>Coinbase.com</a:t>
            </a:r>
            <a:r>
              <a:rPr lang="en-US" sz="1800" dirty="0">
                <a:solidFill>
                  <a:srgbClr val="333333"/>
                </a:solidFill>
                <a:effectLst/>
                <a:latin typeface="*Cambria-21111-Identity-H"/>
              </a:rPr>
              <a:t> are already providing this service and are currently being used by both big and small companies around the world such as Intuit, </a:t>
            </a:r>
            <a:r>
              <a:rPr lang="en-US" sz="1800" dirty="0" err="1">
                <a:solidFill>
                  <a:srgbClr val="333333"/>
                </a:solidFill>
                <a:effectLst/>
                <a:latin typeface="*Cambria-21111-Identity-H"/>
              </a:rPr>
              <a:t>Overstock.com</a:t>
            </a:r>
            <a:r>
              <a:rPr lang="en-US" sz="1800" dirty="0">
                <a:solidFill>
                  <a:srgbClr val="333333"/>
                </a:solidFill>
                <a:effectLst/>
                <a:latin typeface="*Cambria-21111-Identity-H"/>
              </a:rPr>
              <a:t>, Virgin Airlines, Expedia, Dell, Google and hundreds more. </a:t>
            </a:r>
            <a:endParaRPr lang="en-US" dirty="0"/>
          </a:p>
          <a:p>
            <a:endParaRPr lang="en-US" dirty="0"/>
          </a:p>
          <a:p>
            <a:endParaRPr lang="en-EG" dirty="0"/>
          </a:p>
        </p:txBody>
      </p:sp>
    </p:spTree>
    <p:extLst>
      <p:ext uri="{BB962C8B-B14F-4D97-AF65-F5344CB8AC3E}">
        <p14:creationId xmlns:p14="http://schemas.microsoft.com/office/powerpoint/2010/main" val="16759396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603A4-8453-00D9-14DE-B5089766BD9E}"/>
              </a:ext>
            </a:extLst>
          </p:cNvPr>
          <p:cNvSpPr>
            <a:spLocks noGrp="1"/>
          </p:cNvSpPr>
          <p:nvPr>
            <p:ph type="title"/>
          </p:nvPr>
        </p:nvSpPr>
        <p:spPr/>
        <p:txBody>
          <a:bodyPr/>
          <a:lstStyle/>
          <a:p>
            <a:r>
              <a:rPr lang="en-US" sz="2000" dirty="0">
                <a:solidFill>
                  <a:srgbClr val="333333"/>
                </a:solidFill>
                <a:effectLst/>
                <a:latin typeface="*Microsoft Sans Serif-Bold-113184-Identity-H"/>
              </a:rPr>
              <a:t>An Introduction to Cryptocurrency</a:t>
            </a:r>
            <a:endParaRPr lang="en-EG" dirty="0"/>
          </a:p>
        </p:txBody>
      </p:sp>
      <p:sp>
        <p:nvSpPr>
          <p:cNvPr id="3" name="Content Placeholder 2">
            <a:extLst>
              <a:ext uri="{FF2B5EF4-FFF2-40B4-BE49-F238E27FC236}">
                <a16:creationId xmlns:a16="http://schemas.microsoft.com/office/drawing/2014/main" id="{C6B941BD-B60D-11A5-794E-FD75860CCC5F}"/>
              </a:ext>
            </a:extLst>
          </p:cNvPr>
          <p:cNvSpPr>
            <a:spLocks noGrp="1"/>
          </p:cNvSpPr>
          <p:nvPr>
            <p:ph idx="1"/>
          </p:nvPr>
        </p:nvSpPr>
        <p:spPr/>
        <p:txBody>
          <a:bodyPr>
            <a:normAutofit lnSpcReduction="10000"/>
          </a:bodyPr>
          <a:lstStyle/>
          <a:p>
            <a:r>
              <a:rPr lang="en-US" sz="1800" dirty="0">
                <a:solidFill>
                  <a:srgbClr val="333333"/>
                </a:solidFill>
                <a:effectLst/>
                <a:latin typeface="*Cambria-21111-Identity-H"/>
              </a:rPr>
              <a:t>Another fear that some individuals might hold is that of a nefarious and fraudulent private currency provider trying to take advantage of people. </a:t>
            </a:r>
          </a:p>
          <a:p>
            <a:r>
              <a:rPr lang="en-US" sz="1800" dirty="0">
                <a:solidFill>
                  <a:srgbClr val="333333"/>
                </a:solidFill>
                <a:effectLst/>
                <a:latin typeface="*Cambria-21111-Identity-H"/>
              </a:rPr>
              <a:t>Inflation is overall harmful to an economy but it does benefit the first initial people who get the newly created money before the market prices adjust. </a:t>
            </a:r>
          </a:p>
          <a:p>
            <a:r>
              <a:rPr lang="en-US" sz="1800" dirty="0">
                <a:solidFill>
                  <a:srgbClr val="333333"/>
                </a:solidFill>
                <a:effectLst/>
                <a:latin typeface="*Cambria-21111-Identity-H"/>
              </a:rPr>
              <a:t>A private company could create a currency, attach it to a basket of goods, then hyper-inflate the currency to buy as many commodity assets as possible. </a:t>
            </a:r>
          </a:p>
          <a:p>
            <a:r>
              <a:rPr lang="en-US" sz="1800" dirty="0">
                <a:solidFill>
                  <a:srgbClr val="333333"/>
                </a:solidFill>
                <a:effectLst/>
                <a:latin typeface="*Cambria-21111-Identity-H"/>
              </a:rPr>
              <a:t>Leaving the sellers of those commodities without their goods and holding nothing but a now worthless currency, essentially theft. </a:t>
            </a:r>
          </a:p>
          <a:p>
            <a:r>
              <a:rPr lang="en-US" sz="1800" dirty="0">
                <a:solidFill>
                  <a:srgbClr val="333333"/>
                </a:solidFill>
                <a:effectLst/>
                <a:latin typeface="*Cambria-21111-Identity-H"/>
              </a:rPr>
              <a:t>However this fear is conquered by the fact that, in our example, the Freedom Coins are always legally redeemable for $20 US dollars or l 00 Russian rubles. </a:t>
            </a:r>
          </a:p>
          <a:p>
            <a:r>
              <a:rPr lang="en-US" sz="1800" dirty="0">
                <a:solidFill>
                  <a:srgbClr val="333333"/>
                </a:solidFill>
                <a:effectLst/>
                <a:latin typeface="*Cambria-21111-Identity-H"/>
              </a:rPr>
              <a:t>Similar to how the U S dollar use to be legally backed by and redeemable in a set amount of gold. </a:t>
            </a:r>
          </a:p>
          <a:p>
            <a:r>
              <a:rPr lang="en-US" sz="1800" dirty="0">
                <a:solidFill>
                  <a:srgbClr val="333333"/>
                </a:solidFill>
                <a:effectLst/>
                <a:latin typeface="*Cambria-21111-Identity-H"/>
              </a:rPr>
              <a:t>The difference is that governments </a:t>
            </a:r>
            <a:r>
              <a:rPr lang="en-US" sz="1800" dirty="0">
                <a:solidFill>
                  <a:srgbClr val="333333"/>
                </a:solidFill>
                <a:effectLst/>
                <a:latin typeface="*Minion Pro-15532-Identity-H"/>
              </a:rPr>
              <a:t>can change laws to suit their needs but companies entering contracts with customers cannot do this unjust act without exposing themselves to massive legal liabilities. </a:t>
            </a:r>
          </a:p>
          <a:p>
            <a:r>
              <a:rPr lang="en-US" sz="1800" dirty="0">
                <a:solidFill>
                  <a:srgbClr val="333333"/>
                </a:solidFill>
                <a:effectLst/>
                <a:latin typeface="*Minion Pro-15532-Identity-H"/>
              </a:rPr>
              <a:t>So contract laws would make this a virtually non-existent threat. </a:t>
            </a:r>
            <a:endParaRPr lang="en-US" dirty="0"/>
          </a:p>
          <a:p>
            <a:endParaRPr lang="en-US" dirty="0"/>
          </a:p>
          <a:p>
            <a:endParaRPr lang="en-EG" dirty="0"/>
          </a:p>
        </p:txBody>
      </p:sp>
    </p:spTree>
    <p:extLst>
      <p:ext uri="{BB962C8B-B14F-4D97-AF65-F5344CB8AC3E}">
        <p14:creationId xmlns:p14="http://schemas.microsoft.com/office/powerpoint/2010/main" val="9713787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796FA-A427-4DBF-4DDE-499F63E8DA70}"/>
              </a:ext>
            </a:extLst>
          </p:cNvPr>
          <p:cNvSpPr>
            <a:spLocks noGrp="1"/>
          </p:cNvSpPr>
          <p:nvPr>
            <p:ph type="title"/>
          </p:nvPr>
        </p:nvSpPr>
        <p:spPr/>
        <p:txBody>
          <a:bodyPr/>
          <a:lstStyle/>
          <a:p>
            <a:r>
              <a:rPr lang="en-US" sz="2000" dirty="0">
                <a:solidFill>
                  <a:srgbClr val="333333"/>
                </a:solidFill>
                <a:effectLst/>
                <a:latin typeface="*Microsoft Sans Serif-Bold-113184-Identity-H"/>
              </a:rPr>
              <a:t>An Introduction to Cryptocurrency</a:t>
            </a:r>
            <a:endParaRPr lang="en-EG" dirty="0"/>
          </a:p>
        </p:txBody>
      </p:sp>
      <p:sp>
        <p:nvSpPr>
          <p:cNvPr id="3" name="Content Placeholder 2">
            <a:extLst>
              <a:ext uri="{FF2B5EF4-FFF2-40B4-BE49-F238E27FC236}">
                <a16:creationId xmlns:a16="http://schemas.microsoft.com/office/drawing/2014/main" id="{6865BDB4-CEAB-BC4E-8034-04AF703F3167}"/>
              </a:ext>
            </a:extLst>
          </p:cNvPr>
          <p:cNvSpPr>
            <a:spLocks noGrp="1"/>
          </p:cNvSpPr>
          <p:nvPr>
            <p:ph idx="1"/>
          </p:nvPr>
        </p:nvSpPr>
        <p:spPr/>
        <p:txBody>
          <a:bodyPr/>
          <a:lstStyle/>
          <a:p>
            <a:r>
              <a:rPr lang="en-US" sz="1800" dirty="0">
                <a:solidFill>
                  <a:srgbClr val="333333"/>
                </a:solidFill>
                <a:effectLst/>
                <a:latin typeface="*Minion Pro-15532-Identity-H"/>
              </a:rPr>
              <a:t>Cryptocurrency doesn't need to rely on private organizations either though. In fact, the world's most powerful, valuable, and popular cryptocurrency, called bitcoin, was invented for free by a still unknown creator.</a:t>
            </a:r>
          </a:p>
          <a:p>
            <a:r>
              <a:rPr lang="en-US" sz="1800" dirty="0">
                <a:solidFill>
                  <a:srgbClr val="333333"/>
                </a:solidFill>
                <a:effectLst/>
                <a:latin typeface="*Minion Pro-15532-Identity-H"/>
              </a:rPr>
              <a:t> It's a self-regulating, peer-to-peer system that is not backed by any bank, firm, institution, or government. </a:t>
            </a:r>
          </a:p>
          <a:p>
            <a:r>
              <a:rPr lang="en-US" sz="1800" dirty="0">
                <a:solidFill>
                  <a:srgbClr val="333333"/>
                </a:solidFill>
                <a:effectLst/>
                <a:latin typeface="*Minion Pro-15532-Identity-H"/>
              </a:rPr>
              <a:t>Although a few companies have been created that involve bitcoin (companies help people buy, sell, and trade bitcoin), none of them control bitcoin itself. </a:t>
            </a:r>
          </a:p>
          <a:p>
            <a:r>
              <a:rPr lang="en-US" sz="1800" dirty="0">
                <a:solidFill>
                  <a:srgbClr val="333333"/>
                </a:solidFill>
                <a:effectLst/>
                <a:latin typeface="*Minion Pro-15532-Identity-H"/>
              </a:rPr>
              <a:t>But if bitcoin isn't owned or managed by anyone or any single entity like every other currency, then what is bitcoin and what does it mean in the world of cryptocurrency, banking, and monetary policy? </a:t>
            </a:r>
            <a:endParaRPr lang="en-US" dirty="0"/>
          </a:p>
          <a:p>
            <a:endParaRPr lang="en-EG" dirty="0"/>
          </a:p>
        </p:txBody>
      </p:sp>
    </p:spTree>
    <p:extLst>
      <p:ext uri="{BB962C8B-B14F-4D97-AF65-F5344CB8AC3E}">
        <p14:creationId xmlns:p14="http://schemas.microsoft.com/office/powerpoint/2010/main" val="23750193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EBBC48E-22E0-C1F3-9C83-22ACE5174C28}"/>
              </a:ext>
            </a:extLst>
          </p:cNvPr>
          <p:cNvSpPr>
            <a:spLocks noGrp="1"/>
          </p:cNvSpPr>
          <p:nvPr>
            <p:ph type="ctrTitle"/>
          </p:nvPr>
        </p:nvSpPr>
        <p:spPr/>
        <p:txBody>
          <a:bodyPr>
            <a:normAutofit/>
          </a:bodyPr>
          <a:lstStyle/>
          <a:p>
            <a:r>
              <a:rPr lang="en-EG" sz="2800" dirty="0"/>
              <a:t>Section 3</a:t>
            </a:r>
          </a:p>
        </p:txBody>
      </p:sp>
      <p:sp>
        <p:nvSpPr>
          <p:cNvPr id="5" name="Subtitle 4">
            <a:extLst>
              <a:ext uri="{FF2B5EF4-FFF2-40B4-BE49-F238E27FC236}">
                <a16:creationId xmlns:a16="http://schemas.microsoft.com/office/drawing/2014/main" id="{92652B4B-3E81-E788-F37C-2F56044BD8BD}"/>
              </a:ext>
            </a:extLst>
          </p:cNvPr>
          <p:cNvSpPr>
            <a:spLocks noGrp="1"/>
          </p:cNvSpPr>
          <p:nvPr>
            <p:ph type="subTitle" idx="1"/>
          </p:nvPr>
        </p:nvSpPr>
        <p:spPr>
          <a:xfrm>
            <a:off x="1524000" y="3842670"/>
            <a:ext cx="9144000" cy="1655762"/>
          </a:xfrm>
        </p:spPr>
        <p:txBody>
          <a:bodyPr>
            <a:normAutofit/>
          </a:bodyPr>
          <a:lstStyle/>
          <a:p>
            <a:r>
              <a:rPr lang="en-US" sz="2800" dirty="0">
                <a:solidFill>
                  <a:srgbClr val="333333"/>
                </a:solidFill>
                <a:effectLst/>
                <a:latin typeface="*Times New Roman-Bold-15530-Identity-H"/>
              </a:rPr>
              <a:t>Predictions on Cryptocurrencies and Its Future Effects </a:t>
            </a:r>
            <a:endParaRPr lang="en-US" sz="3600" dirty="0"/>
          </a:p>
          <a:p>
            <a:endParaRPr lang="en-EG" sz="3600" dirty="0"/>
          </a:p>
        </p:txBody>
      </p:sp>
    </p:spTree>
    <p:extLst>
      <p:ext uri="{BB962C8B-B14F-4D97-AF65-F5344CB8AC3E}">
        <p14:creationId xmlns:p14="http://schemas.microsoft.com/office/powerpoint/2010/main" val="30220697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B3A05A-E9A8-984C-6F09-7CB75128DD92}"/>
              </a:ext>
            </a:extLst>
          </p:cNvPr>
          <p:cNvSpPr>
            <a:spLocks noGrp="1"/>
          </p:cNvSpPr>
          <p:nvPr>
            <p:ph type="title"/>
          </p:nvPr>
        </p:nvSpPr>
        <p:spPr/>
        <p:txBody>
          <a:bodyPr/>
          <a:lstStyle/>
          <a:p>
            <a:r>
              <a:rPr lang="en-US" sz="2000" dirty="0">
                <a:solidFill>
                  <a:srgbClr val="333333"/>
                </a:solidFill>
                <a:effectLst/>
                <a:latin typeface="*Times New Roman-Bold-15530-Identity-H"/>
              </a:rPr>
              <a:t>Predictions on Cryptocurrencies and Its Future Effects </a:t>
            </a:r>
            <a:endParaRPr lang="en-EG" dirty="0"/>
          </a:p>
        </p:txBody>
      </p:sp>
      <p:sp>
        <p:nvSpPr>
          <p:cNvPr id="3" name="Content Placeholder 2">
            <a:extLst>
              <a:ext uri="{FF2B5EF4-FFF2-40B4-BE49-F238E27FC236}">
                <a16:creationId xmlns:a16="http://schemas.microsoft.com/office/drawing/2014/main" id="{9AD991FD-C8EA-7C7D-1F02-888BB5774A75}"/>
              </a:ext>
            </a:extLst>
          </p:cNvPr>
          <p:cNvSpPr>
            <a:spLocks noGrp="1"/>
          </p:cNvSpPr>
          <p:nvPr>
            <p:ph idx="1"/>
          </p:nvPr>
        </p:nvSpPr>
        <p:spPr/>
        <p:txBody>
          <a:bodyPr>
            <a:normAutofit lnSpcReduction="10000"/>
          </a:bodyPr>
          <a:lstStyle/>
          <a:p>
            <a:r>
              <a:rPr lang="en-US" sz="1800" dirty="0">
                <a:solidFill>
                  <a:srgbClr val="333333"/>
                </a:solidFill>
                <a:effectLst/>
                <a:latin typeface="*Minion Pro-15532-Identity-H"/>
              </a:rPr>
              <a:t>To help put the future into perspective, let's first look to the past for an example. </a:t>
            </a:r>
          </a:p>
          <a:p>
            <a:r>
              <a:rPr lang="en-US" sz="1800" dirty="0">
                <a:solidFill>
                  <a:srgbClr val="333333"/>
                </a:solidFill>
                <a:effectLst/>
                <a:latin typeface="*Minion Pro-15532-Identity-H"/>
              </a:rPr>
              <a:t>Two hundred years ago in the 1800's over 90% of the U.S workforce was in agriculture (Craig, L. A., &amp; Weiss, T. 1998). </a:t>
            </a:r>
          </a:p>
          <a:p>
            <a:r>
              <a:rPr lang="en-US" sz="1800" dirty="0">
                <a:solidFill>
                  <a:srgbClr val="333333"/>
                </a:solidFill>
                <a:effectLst/>
                <a:latin typeface="*Minion Pro-15532-Identity-H"/>
              </a:rPr>
              <a:t>Today however, less than 2% of workers are in </a:t>
            </a:r>
            <a:r>
              <a:rPr lang="en-US" dirty="0"/>
              <a:t> </a:t>
            </a:r>
            <a:r>
              <a:rPr lang="en-US" sz="1800" dirty="0">
                <a:solidFill>
                  <a:srgbClr val="333333"/>
                </a:solidFill>
                <a:effectLst/>
                <a:latin typeface="*Minion Pro-15532-Identity-H"/>
              </a:rPr>
              <a:t>agriculture according to The World Bank (2010). </a:t>
            </a:r>
          </a:p>
          <a:p>
            <a:r>
              <a:rPr lang="en-US" sz="1800" dirty="0">
                <a:solidFill>
                  <a:srgbClr val="333333"/>
                </a:solidFill>
                <a:effectLst/>
                <a:latin typeface="*Minion Pro-15532-Identity-H"/>
              </a:rPr>
              <a:t>How did an exodus of 88% of the labor force leaving the agriculture industry not cause horrific food shortages over time? How did the economy survive and citizens' standards of living not plummet due to such a decreasing amount of farmers? It's due to the process of creative destruction. </a:t>
            </a:r>
          </a:p>
          <a:p>
            <a:r>
              <a:rPr lang="en-US" sz="1800" dirty="0">
                <a:solidFill>
                  <a:srgbClr val="333333"/>
                </a:solidFill>
                <a:effectLst/>
                <a:latin typeface="*Minion Pro-15532-Identity-H"/>
              </a:rPr>
              <a:t>The term creative destruction was made famous by economist Joseph Schumpeter in his famous work title </a:t>
            </a:r>
            <a:r>
              <a:rPr lang="en-US" sz="1800" dirty="0">
                <a:solidFill>
                  <a:srgbClr val="333333"/>
                </a:solidFill>
                <a:effectLst/>
                <a:latin typeface="*Arial-Italic-106905-Identity-H"/>
              </a:rPr>
              <a:t>Capitalism, Socialism, and Democracy </a:t>
            </a:r>
            <a:r>
              <a:rPr lang="en-US" sz="1800" dirty="0">
                <a:solidFill>
                  <a:srgbClr val="333333"/>
                </a:solidFill>
                <a:effectLst/>
                <a:latin typeface="*Minion Pro-15532-Identity-H"/>
              </a:rPr>
              <a:t>( 1950). What it means is that innovations in the market cause the old and ineffective to die out and the new, more effective, and more efficient to replace them. </a:t>
            </a:r>
          </a:p>
          <a:p>
            <a:r>
              <a:rPr lang="en-US" sz="1800" dirty="0">
                <a:solidFill>
                  <a:srgbClr val="333333"/>
                </a:solidFill>
                <a:effectLst/>
                <a:latin typeface="*Minion Pro-15532-Identity-H"/>
              </a:rPr>
              <a:t>In terms of the fanning example, the use of  genetically modified crops that have exponentially larger crop yields than traditional crops yields, the higher levels of capital investments into advance machinery fanners can now purchase to more quickly harvest the larger crop yields, all lead to the destruction of  jobs for the super majority of the farm hands and field laborers (Dimitri, C., </a:t>
            </a:r>
            <a:r>
              <a:rPr lang="en-US" sz="1800" dirty="0" err="1">
                <a:solidFill>
                  <a:srgbClr val="333333"/>
                </a:solidFill>
                <a:effectLst/>
                <a:latin typeface="*Minion Pro-15532-Identity-H"/>
              </a:rPr>
              <a:t>Effland</a:t>
            </a:r>
            <a:r>
              <a:rPr lang="en-US" sz="1800" dirty="0">
                <a:solidFill>
                  <a:srgbClr val="333333"/>
                </a:solidFill>
                <a:effectLst/>
                <a:latin typeface="*Minion Pro-15532-Identity-H"/>
              </a:rPr>
              <a:t>, A., &amp; Conklin, N. 2005) and (Council for Economic Education. 2015). </a:t>
            </a:r>
            <a:endParaRPr lang="en-US" dirty="0"/>
          </a:p>
          <a:p>
            <a:endParaRPr lang="en-EG" dirty="0"/>
          </a:p>
        </p:txBody>
      </p:sp>
    </p:spTree>
    <p:extLst>
      <p:ext uri="{BB962C8B-B14F-4D97-AF65-F5344CB8AC3E}">
        <p14:creationId xmlns:p14="http://schemas.microsoft.com/office/powerpoint/2010/main" val="12080670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825A7-F557-A379-958F-1C56608EF0E3}"/>
              </a:ext>
            </a:extLst>
          </p:cNvPr>
          <p:cNvSpPr>
            <a:spLocks noGrp="1"/>
          </p:cNvSpPr>
          <p:nvPr>
            <p:ph type="title"/>
          </p:nvPr>
        </p:nvSpPr>
        <p:spPr/>
        <p:txBody>
          <a:bodyPr/>
          <a:lstStyle/>
          <a:p>
            <a:r>
              <a:rPr lang="en-US" sz="2000" dirty="0">
                <a:solidFill>
                  <a:srgbClr val="333333"/>
                </a:solidFill>
                <a:effectLst/>
                <a:latin typeface="*Times New Roman-Bold-15530-Identity-H"/>
              </a:rPr>
              <a:t>Predictions on Cryptocurrencies and Its Future Effects </a:t>
            </a:r>
            <a:endParaRPr lang="en-EG" dirty="0"/>
          </a:p>
        </p:txBody>
      </p:sp>
      <p:sp>
        <p:nvSpPr>
          <p:cNvPr id="3" name="Content Placeholder 2">
            <a:extLst>
              <a:ext uri="{FF2B5EF4-FFF2-40B4-BE49-F238E27FC236}">
                <a16:creationId xmlns:a16="http://schemas.microsoft.com/office/drawing/2014/main" id="{FB3EE094-AB8F-B711-26A1-20311662F56A}"/>
              </a:ext>
            </a:extLst>
          </p:cNvPr>
          <p:cNvSpPr>
            <a:spLocks noGrp="1"/>
          </p:cNvSpPr>
          <p:nvPr>
            <p:ph idx="1"/>
          </p:nvPr>
        </p:nvSpPr>
        <p:spPr/>
        <p:txBody>
          <a:bodyPr/>
          <a:lstStyle/>
          <a:p>
            <a:r>
              <a:rPr lang="en-US" sz="1800" dirty="0">
                <a:solidFill>
                  <a:srgbClr val="333333"/>
                </a:solidFill>
                <a:effectLst/>
                <a:latin typeface="*Minion Pro-15532-Identity-H"/>
              </a:rPr>
              <a:t>There is no need to start a revolt for the individuals whose jobs go existent due to creative destruction. 88% of the workforce didn't die in a ditch or choose to endure unemployment indefinitely. </a:t>
            </a:r>
          </a:p>
          <a:p>
            <a:r>
              <a:rPr lang="en-US" sz="1800" dirty="0">
                <a:solidFill>
                  <a:srgbClr val="333333"/>
                </a:solidFill>
                <a:effectLst/>
                <a:latin typeface="*Minion Pro-15532-Identity-H"/>
              </a:rPr>
              <a:t>They learned new skills for new jobs or applied their labor to different sectors of the economy (</a:t>
            </a:r>
            <a:r>
              <a:rPr lang="en-US" sz="1800" dirty="0" err="1">
                <a:solidFill>
                  <a:srgbClr val="333333"/>
                </a:solidFill>
                <a:effectLst/>
                <a:latin typeface="*Minion Pro-15532-Identity-H"/>
              </a:rPr>
              <a:t>Grennes</a:t>
            </a:r>
            <a:r>
              <a:rPr lang="en-US" sz="1800" dirty="0">
                <a:solidFill>
                  <a:srgbClr val="333333"/>
                </a:solidFill>
                <a:effectLst/>
                <a:latin typeface="*Minion Pro-15532-Identity-H"/>
              </a:rPr>
              <a:t>, T. 2003). </a:t>
            </a:r>
          </a:p>
          <a:p>
            <a:r>
              <a:rPr lang="en-US" sz="1800" dirty="0">
                <a:solidFill>
                  <a:srgbClr val="333333"/>
                </a:solidFill>
                <a:effectLst/>
                <a:latin typeface="*Minion Pro-15532-Identity-H"/>
              </a:rPr>
              <a:t>Some may have become business owners and entrepreneurs adding new products and services to the economy and new jobs. </a:t>
            </a:r>
          </a:p>
          <a:p>
            <a:r>
              <a:rPr lang="en-US" sz="1800" dirty="0">
                <a:solidFill>
                  <a:srgbClr val="333333"/>
                </a:solidFill>
                <a:effectLst/>
                <a:latin typeface="*Minion Pro-15532-Identity-H"/>
              </a:rPr>
              <a:t>In the end, everyone wins because the economy is growing and becoming more efficient. </a:t>
            </a:r>
          </a:p>
          <a:p>
            <a:r>
              <a:rPr lang="en-US" sz="1800" dirty="0">
                <a:solidFill>
                  <a:srgbClr val="333333"/>
                </a:solidFill>
                <a:effectLst/>
                <a:latin typeface="*Minion Pro-15532-Identity-H"/>
              </a:rPr>
              <a:t>Food is now more affordable and plentiful, workers are learning new skills and developing new products and services, the economy grows and standard of living increases. All thanks to creative destruction. </a:t>
            </a:r>
            <a:endParaRPr lang="en-US" dirty="0"/>
          </a:p>
          <a:p>
            <a:endParaRPr lang="en-EG" dirty="0"/>
          </a:p>
        </p:txBody>
      </p:sp>
    </p:spTree>
    <p:extLst>
      <p:ext uri="{BB962C8B-B14F-4D97-AF65-F5344CB8AC3E}">
        <p14:creationId xmlns:p14="http://schemas.microsoft.com/office/powerpoint/2010/main" val="28403265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9F3FF6-698B-EF87-78FF-975B0DC24C54}"/>
              </a:ext>
            </a:extLst>
          </p:cNvPr>
          <p:cNvSpPr>
            <a:spLocks noGrp="1"/>
          </p:cNvSpPr>
          <p:nvPr>
            <p:ph type="title"/>
          </p:nvPr>
        </p:nvSpPr>
        <p:spPr/>
        <p:txBody>
          <a:bodyPr/>
          <a:lstStyle/>
          <a:p>
            <a:r>
              <a:rPr lang="en-US" sz="2000" dirty="0">
                <a:solidFill>
                  <a:srgbClr val="333333"/>
                </a:solidFill>
                <a:effectLst/>
                <a:latin typeface="*Times New Roman-Bold-15530-Identity-H"/>
              </a:rPr>
              <a:t>Predictions on Cryptocurrencies and Its Future Effects </a:t>
            </a:r>
            <a:endParaRPr lang="en-EG" dirty="0"/>
          </a:p>
        </p:txBody>
      </p:sp>
      <p:sp>
        <p:nvSpPr>
          <p:cNvPr id="3" name="Content Placeholder 2">
            <a:extLst>
              <a:ext uri="{FF2B5EF4-FFF2-40B4-BE49-F238E27FC236}">
                <a16:creationId xmlns:a16="http://schemas.microsoft.com/office/drawing/2014/main" id="{006427C1-6294-18F0-D281-B68AA21DB38E}"/>
              </a:ext>
            </a:extLst>
          </p:cNvPr>
          <p:cNvSpPr>
            <a:spLocks noGrp="1"/>
          </p:cNvSpPr>
          <p:nvPr>
            <p:ph idx="1"/>
          </p:nvPr>
        </p:nvSpPr>
        <p:spPr/>
        <p:txBody>
          <a:bodyPr/>
          <a:lstStyle/>
          <a:p>
            <a:r>
              <a:rPr lang="en-US" sz="1800" dirty="0">
                <a:solidFill>
                  <a:srgbClr val="333333"/>
                </a:solidFill>
                <a:effectLst/>
                <a:latin typeface="*Minion Pro-15532-Identity-H"/>
              </a:rPr>
              <a:t>Now look to the future. Bitcoin is the harbinger of the creative destruction of central banking, high transaction and exchange fees, and currency exchanges around the world.</a:t>
            </a:r>
          </a:p>
          <a:p>
            <a:r>
              <a:rPr lang="en-US" sz="1800" dirty="0">
                <a:solidFill>
                  <a:srgbClr val="333333"/>
                </a:solidFill>
                <a:effectLst/>
                <a:latin typeface="*Minion Pro-15532-Identity-H"/>
              </a:rPr>
              <a:t> Imagine the family or business traveler, not needing to account for the 3%-5% fees of using credit or debit cards overseas, of not needing to carefully count how much of a foreign currency they have on hand before they need to go to an exchange and buy more of the foreign currency at the cost of a flat rate fee and percentage fee, or if they travel to multiple countries that use different types of currency each and not needing to re-do the exchange process every time they cross a boarder. </a:t>
            </a:r>
          </a:p>
          <a:p>
            <a:r>
              <a:rPr lang="en-US" sz="1800" dirty="0">
                <a:solidFill>
                  <a:srgbClr val="333333"/>
                </a:solidFill>
                <a:effectLst/>
                <a:latin typeface="*Minion Pro-15532-Identity-H"/>
              </a:rPr>
              <a:t>The potential for bitcoin is unprecedented and with the blockchain involved, that potential is nearly unlimited. But first let's focus on how bitcoin will be the creative detection of central banks. </a:t>
            </a:r>
            <a:endParaRPr lang="en-US" dirty="0"/>
          </a:p>
          <a:p>
            <a:endParaRPr lang="en-EG" dirty="0"/>
          </a:p>
        </p:txBody>
      </p:sp>
    </p:spTree>
    <p:extLst>
      <p:ext uri="{BB962C8B-B14F-4D97-AF65-F5344CB8AC3E}">
        <p14:creationId xmlns:p14="http://schemas.microsoft.com/office/powerpoint/2010/main" val="21456909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FB3790-6825-132D-BDA7-328434E8F54F}"/>
              </a:ext>
            </a:extLst>
          </p:cNvPr>
          <p:cNvSpPr>
            <a:spLocks noGrp="1"/>
          </p:cNvSpPr>
          <p:nvPr>
            <p:ph type="title"/>
          </p:nvPr>
        </p:nvSpPr>
        <p:spPr/>
        <p:txBody>
          <a:bodyPr/>
          <a:lstStyle/>
          <a:p>
            <a:r>
              <a:rPr lang="en-US" sz="1800" dirty="0">
                <a:solidFill>
                  <a:srgbClr val="232323"/>
                </a:solidFill>
                <a:effectLst/>
                <a:latin typeface="*Microsoft Sans Serif-Bold-208466-Identity-H"/>
              </a:rPr>
              <a:t>Bitcoin and Central Banking </a:t>
            </a:r>
            <a:endParaRPr lang="en-EG" dirty="0"/>
          </a:p>
        </p:txBody>
      </p:sp>
      <p:sp>
        <p:nvSpPr>
          <p:cNvPr id="3" name="Content Placeholder 2">
            <a:extLst>
              <a:ext uri="{FF2B5EF4-FFF2-40B4-BE49-F238E27FC236}">
                <a16:creationId xmlns:a16="http://schemas.microsoft.com/office/drawing/2014/main" id="{098F6369-6241-08B5-B3C6-ADA0E6DE3793}"/>
              </a:ext>
            </a:extLst>
          </p:cNvPr>
          <p:cNvSpPr>
            <a:spLocks noGrp="1"/>
          </p:cNvSpPr>
          <p:nvPr>
            <p:ph idx="1"/>
          </p:nvPr>
        </p:nvSpPr>
        <p:spPr/>
        <p:txBody>
          <a:bodyPr>
            <a:normAutofit fontScale="92500" lnSpcReduction="20000"/>
          </a:bodyPr>
          <a:lstStyle/>
          <a:p>
            <a:r>
              <a:rPr lang="en-US" sz="1800" dirty="0">
                <a:solidFill>
                  <a:srgbClr val="333333"/>
                </a:solidFill>
                <a:effectLst/>
                <a:latin typeface="*Minion Pro-15532-Identity-H"/>
              </a:rPr>
              <a:t>The negative impact of central banking was made clear in the previous sections: the cause of destructive inflation to the currency, the decrease in purchasing power and thus standard of living for citizens, an invisible tax on all citizens to help fund wars and social welfare programs and float the bill to later generations, the cause of too big to fail, and a host of other economic atrocities. Bitcoin can bring all of that crashing down. </a:t>
            </a:r>
          </a:p>
          <a:p>
            <a:r>
              <a:rPr lang="en-US" sz="1800" dirty="0">
                <a:solidFill>
                  <a:srgbClr val="333333"/>
                </a:solidFill>
                <a:effectLst/>
                <a:latin typeface="*Minion Pro-15532-Identity-H"/>
              </a:rPr>
              <a:t>As of </a:t>
            </a:r>
            <a:r>
              <a:rPr lang="en-US" dirty="0"/>
              <a:t> </a:t>
            </a:r>
            <a:r>
              <a:rPr lang="en-US" sz="1800" dirty="0">
                <a:solidFill>
                  <a:srgbClr val="333333"/>
                </a:solidFill>
                <a:effectLst/>
                <a:latin typeface="*Minion Pro-15532-Identity-H"/>
              </a:rPr>
              <a:t>2016, most individuals in the central banking industry are dismissive of bitcoin and cryptocurrency. Alan Greenspan has publicly announced that he doesn't understand how or where bitcoin gains its value from to satisfy the regression theorem; he also views bitcoins high prices as a speculative bubble (</a:t>
            </a:r>
            <a:r>
              <a:rPr lang="en-US" sz="1800" dirty="0" err="1">
                <a:solidFill>
                  <a:srgbClr val="333333"/>
                </a:solidFill>
                <a:effectLst/>
                <a:latin typeface="*Minion Pro-15532-Identity-H"/>
              </a:rPr>
              <a:t>Tadeo</a:t>
            </a:r>
            <a:r>
              <a:rPr lang="en-US" sz="1800" dirty="0">
                <a:solidFill>
                  <a:srgbClr val="333333"/>
                </a:solidFill>
                <a:effectLst/>
                <a:latin typeface="*Minion Pro-15532-Identity-H"/>
              </a:rPr>
              <a:t>, M. 2013). Mark Williams, a senior </a:t>
            </a:r>
            <a:endParaRPr lang="en-US" dirty="0"/>
          </a:p>
          <a:p>
            <a:r>
              <a:rPr lang="en-US" sz="1800" dirty="0">
                <a:solidFill>
                  <a:srgbClr val="333333"/>
                </a:solidFill>
                <a:effectLst/>
                <a:latin typeface="*Minion Pro-15532-Identity-H"/>
              </a:rPr>
              <a:t>executive Federal Reserve Bank examiner and a contributor for Business Insider thought that bitcoins would plummet to $10 </a:t>
            </a:r>
            <a:r>
              <a:rPr lang="en-US" sz="1800" dirty="0">
                <a:solidFill>
                  <a:srgbClr val="333333"/>
                </a:solidFill>
                <a:effectLst/>
                <a:latin typeface="*Cambria-Bold-214741-Identity-H"/>
              </a:rPr>
              <a:t>by </a:t>
            </a:r>
            <a:r>
              <a:rPr lang="en-US" sz="1800" dirty="0">
                <a:solidFill>
                  <a:srgbClr val="333333"/>
                </a:solidFill>
                <a:effectLst/>
                <a:latin typeface="*Minion Pro-15532-Identity-H"/>
              </a:rPr>
              <a:t>mid-2014 (Williams, M. 2013) yet bitcoin was instead worth between $660 and $550 between June 2014 and August 2014 according to </a:t>
            </a:r>
            <a:r>
              <a:rPr lang="en-US" sz="1800" dirty="0" err="1">
                <a:solidFill>
                  <a:srgbClr val="333333"/>
                </a:solidFill>
                <a:effectLst/>
                <a:latin typeface="*Minion Pro-15532-Identity-H"/>
              </a:rPr>
              <a:t>CoinDesk.com</a:t>
            </a:r>
            <a:r>
              <a:rPr lang="en-US" sz="1800" dirty="0">
                <a:solidFill>
                  <a:srgbClr val="333333"/>
                </a:solidFill>
                <a:effectLst/>
                <a:latin typeface="*Minion Pro-15532-Identity-H"/>
              </a:rPr>
              <a:t> (Wong, J. </a:t>
            </a:r>
            <a:r>
              <a:rPr lang="en-US" sz="1800" dirty="0">
                <a:solidFill>
                  <a:srgbClr val="333333"/>
                </a:solidFill>
                <a:effectLst/>
                <a:latin typeface="*Cambria-Bold-214741-Identity-H"/>
              </a:rPr>
              <a:t>I. </a:t>
            </a:r>
            <a:r>
              <a:rPr lang="en-US" sz="1800" dirty="0">
                <a:solidFill>
                  <a:srgbClr val="333333"/>
                </a:solidFill>
                <a:effectLst/>
                <a:latin typeface="*Minion Pro-15532-Identity-H"/>
              </a:rPr>
              <a:t>2014). </a:t>
            </a:r>
          </a:p>
          <a:p>
            <a:r>
              <a:rPr lang="en-US" sz="1800" dirty="0">
                <a:solidFill>
                  <a:srgbClr val="333333"/>
                </a:solidFill>
                <a:effectLst/>
                <a:latin typeface="*Minion Pro-15532-Identity-H"/>
              </a:rPr>
              <a:t>The Federal Government is getting to the point that they are not just dismissive of bitcoin, but are actually becoming afraid of bitcoin and </a:t>
            </a:r>
            <a:endParaRPr lang="en-US" dirty="0"/>
          </a:p>
          <a:p>
            <a:r>
              <a:rPr lang="en-US" sz="1800" dirty="0">
                <a:solidFill>
                  <a:srgbClr val="333333"/>
                </a:solidFill>
                <a:effectLst/>
                <a:latin typeface="*Minion Pro-15532-Identity-H"/>
              </a:rPr>
              <a:t>trying to fight back. The Consumer Financial Protection Bureau has gone as far as issuing warnings about the risks associated with bitcoin to help warn and scare people away from the cryptocurrency (2014). </a:t>
            </a:r>
          </a:p>
          <a:p>
            <a:r>
              <a:rPr lang="en-US" sz="1800" dirty="0">
                <a:solidFill>
                  <a:srgbClr val="333333"/>
                </a:solidFill>
                <a:effectLst/>
                <a:latin typeface="*Minion Pro-15532-Identity-H"/>
              </a:rPr>
              <a:t>So despite how much Fed supporters and the federal government attempt to down play the significance and potential of bitcoin, the market is ripping apart their predictions and assumptions and favoring bitcoin more and more every </a:t>
            </a:r>
            <a:r>
              <a:rPr lang="en-US" dirty="0"/>
              <a:t> </a:t>
            </a:r>
            <a:r>
              <a:rPr lang="en-US" sz="1800" dirty="0">
                <a:solidFill>
                  <a:srgbClr val="333333"/>
                </a:solidFill>
                <a:effectLst/>
                <a:latin typeface="*Minion Pro-15532-Identity-H"/>
              </a:rPr>
              <a:t>day by maintaining bitcoins high value and continued and growing use. </a:t>
            </a:r>
            <a:endParaRPr lang="en-US" dirty="0"/>
          </a:p>
          <a:p>
            <a:endParaRPr lang="en-EG" dirty="0"/>
          </a:p>
        </p:txBody>
      </p:sp>
    </p:spTree>
    <p:extLst>
      <p:ext uri="{BB962C8B-B14F-4D97-AF65-F5344CB8AC3E}">
        <p14:creationId xmlns:p14="http://schemas.microsoft.com/office/powerpoint/2010/main" val="9952404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07B93-A374-94E2-5FCC-C4C45BEBC333}"/>
              </a:ext>
            </a:extLst>
          </p:cNvPr>
          <p:cNvSpPr>
            <a:spLocks noGrp="1"/>
          </p:cNvSpPr>
          <p:nvPr>
            <p:ph type="title"/>
          </p:nvPr>
        </p:nvSpPr>
        <p:spPr/>
        <p:txBody>
          <a:bodyPr/>
          <a:lstStyle/>
          <a:p>
            <a:r>
              <a:rPr lang="en-US" sz="2000" dirty="0">
                <a:solidFill>
                  <a:srgbClr val="232323"/>
                </a:solidFill>
                <a:effectLst/>
                <a:latin typeface="*Microsoft Sans Serif-Bold-208466-Identity-H"/>
              </a:rPr>
              <a:t>Bitcoin and Central Banking </a:t>
            </a:r>
            <a:endParaRPr lang="en-EG" dirty="0"/>
          </a:p>
        </p:txBody>
      </p:sp>
      <p:sp>
        <p:nvSpPr>
          <p:cNvPr id="3" name="Content Placeholder 2">
            <a:extLst>
              <a:ext uri="{FF2B5EF4-FFF2-40B4-BE49-F238E27FC236}">
                <a16:creationId xmlns:a16="http://schemas.microsoft.com/office/drawing/2014/main" id="{55D1D22D-ABB1-333D-6F73-A155B4D8F166}"/>
              </a:ext>
            </a:extLst>
          </p:cNvPr>
          <p:cNvSpPr>
            <a:spLocks noGrp="1"/>
          </p:cNvSpPr>
          <p:nvPr>
            <p:ph idx="1"/>
          </p:nvPr>
        </p:nvSpPr>
        <p:spPr/>
        <p:txBody>
          <a:bodyPr/>
          <a:lstStyle/>
          <a:p>
            <a:r>
              <a:rPr lang="en-US" sz="1800" dirty="0">
                <a:solidFill>
                  <a:srgbClr val="333333"/>
                </a:solidFill>
                <a:effectLst/>
                <a:latin typeface="*Minion Pro-15532-Identity-H"/>
              </a:rPr>
              <a:t>The Fed will take a long to be end. The first step in this process has occurred. People are beginning to question the Fed and its role in our economy, largely thanks to </a:t>
            </a:r>
            <a:r>
              <a:rPr lang="en-US" sz="1800" dirty="0">
                <a:solidFill>
                  <a:srgbClr val="333333"/>
                </a:solidFill>
                <a:effectLst/>
                <a:latin typeface="*Minion Pro-9118-Identity-H"/>
              </a:rPr>
              <a:t>Dr. Ron Paul's 2008 and 2012 presidential campaigns (Blodget, H. 2012). </a:t>
            </a:r>
          </a:p>
          <a:p>
            <a:r>
              <a:rPr lang="en-US" sz="1800" dirty="0">
                <a:solidFill>
                  <a:srgbClr val="333333"/>
                </a:solidFill>
                <a:effectLst/>
                <a:latin typeface="*Minion Pro-9118-Identity-H"/>
              </a:rPr>
              <a:t>The second step is where society currently is; looking for a possible replacement to the Fed. The market has produced an answer to replace and undermine the Fed; bitcoin. </a:t>
            </a:r>
          </a:p>
          <a:p>
            <a:r>
              <a:rPr lang="en-US" sz="1800" dirty="0">
                <a:solidFill>
                  <a:srgbClr val="333333"/>
                </a:solidFill>
                <a:effectLst/>
                <a:latin typeface="*Minion Pro-9118-Identity-H"/>
              </a:rPr>
              <a:t>The third step is the slow process of replacing and eventually disbanding the Fed once it's clearly shown how ineffective and unnecessary the Fed is and how the alternatives (bitcoin) are more efficient and chosen by the market as the preferred option. </a:t>
            </a:r>
            <a:endParaRPr lang="en-US" dirty="0"/>
          </a:p>
          <a:p>
            <a:endParaRPr lang="en-US" dirty="0"/>
          </a:p>
          <a:p>
            <a:endParaRPr lang="en-EG" dirty="0"/>
          </a:p>
        </p:txBody>
      </p:sp>
    </p:spTree>
    <p:extLst>
      <p:ext uri="{BB962C8B-B14F-4D97-AF65-F5344CB8AC3E}">
        <p14:creationId xmlns:p14="http://schemas.microsoft.com/office/powerpoint/2010/main" val="11639022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E8686-A9C0-9F47-E1C3-9243B03090E2}"/>
              </a:ext>
            </a:extLst>
          </p:cNvPr>
          <p:cNvSpPr>
            <a:spLocks noGrp="1"/>
          </p:cNvSpPr>
          <p:nvPr>
            <p:ph type="title"/>
          </p:nvPr>
        </p:nvSpPr>
        <p:spPr/>
        <p:txBody>
          <a:bodyPr/>
          <a:lstStyle/>
          <a:p>
            <a:r>
              <a:rPr lang="en-US" sz="2000" dirty="0">
                <a:solidFill>
                  <a:srgbClr val="333333"/>
                </a:solidFill>
                <a:effectLst/>
                <a:latin typeface="*Microsoft Sans Serif-Bold-113184-Identity-H"/>
              </a:rPr>
              <a:t>Bitcoin at the Present </a:t>
            </a:r>
            <a:endParaRPr lang="en-EG" dirty="0"/>
          </a:p>
        </p:txBody>
      </p:sp>
      <p:sp>
        <p:nvSpPr>
          <p:cNvPr id="3" name="Content Placeholder 2">
            <a:extLst>
              <a:ext uri="{FF2B5EF4-FFF2-40B4-BE49-F238E27FC236}">
                <a16:creationId xmlns:a16="http://schemas.microsoft.com/office/drawing/2014/main" id="{9A68595B-3E50-A659-68B1-CBC658CDB865}"/>
              </a:ext>
            </a:extLst>
          </p:cNvPr>
          <p:cNvSpPr>
            <a:spLocks noGrp="1"/>
          </p:cNvSpPr>
          <p:nvPr>
            <p:ph idx="1"/>
          </p:nvPr>
        </p:nvSpPr>
        <p:spPr/>
        <p:txBody>
          <a:bodyPr/>
          <a:lstStyle/>
          <a:p>
            <a:r>
              <a:rPr lang="en-US" sz="1800" dirty="0">
                <a:solidFill>
                  <a:srgbClr val="333333"/>
                </a:solidFill>
                <a:effectLst/>
                <a:latin typeface="*Minion Pro-15532-Identity-H"/>
              </a:rPr>
              <a:t>So just how widely accepted is bitcoin currently then? Its acceptance is growing almost exponentially. </a:t>
            </a:r>
          </a:p>
          <a:p>
            <a:r>
              <a:rPr lang="en-US" sz="1800" dirty="0">
                <a:solidFill>
                  <a:srgbClr val="333333"/>
                </a:solidFill>
                <a:effectLst/>
                <a:latin typeface="*Minion Pro-15532-Identity-H"/>
              </a:rPr>
              <a:t>At first it was predominately used amongst individuals and small business owners that operated their own small scale websites that sold goods like T­ shirts, books or other small goods. </a:t>
            </a:r>
          </a:p>
          <a:p>
            <a:r>
              <a:rPr lang="en-US" sz="1800" dirty="0">
                <a:solidFill>
                  <a:srgbClr val="333333"/>
                </a:solidFill>
                <a:effectLst/>
                <a:latin typeface="*Minion Pro-15532-Identity-H"/>
              </a:rPr>
              <a:t>However bitcoins acceptance has not only spread further than ever, but to big name companies such as Dell computers, Virgin Airlines, </a:t>
            </a:r>
            <a:r>
              <a:rPr lang="en-US" dirty="0"/>
              <a:t> </a:t>
            </a:r>
            <a:r>
              <a:rPr lang="en-US" sz="1800" dirty="0" err="1">
                <a:solidFill>
                  <a:srgbClr val="333333"/>
                </a:solidFill>
                <a:effectLst/>
                <a:latin typeface="*Minion Pro-15532-Identity-H"/>
              </a:rPr>
              <a:t>Overstock.com</a:t>
            </a:r>
            <a:r>
              <a:rPr lang="en-US" sz="1800" dirty="0">
                <a:solidFill>
                  <a:srgbClr val="333333"/>
                </a:solidFill>
                <a:effectLst/>
                <a:latin typeface="*Minion Pro-15532-Identity-H"/>
              </a:rPr>
              <a:t>, Expedia, PayPal, and Google just name a handful of the hundreds of companies. </a:t>
            </a:r>
          </a:p>
          <a:p>
            <a:r>
              <a:rPr lang="en-US" sz="1800" dirty="0">
                <a:solidFill>
                  <a:srgbClr val="333333"/>
                </a:solidFill>
                <a:effectLst/>
                <a:latin typeface="*Minion Pro-15532-Identity-H"/>
              </a:rPr>
              <a:t>Non-Profits also have been accepting bitcoin as donations. </a:t>
            </a:r>
          </a:p>
          <a:p>
            <a:r>
              <a:rPr lang="en-US" sz="1800" dirty="0">
                <a:solidFill>
                  <a:srgbClr val="333333"/>
                </a:solidFill>
                <a:effectLst/>
                <a:latin typeface="*Minion Pro-15532-Identity-H"/>
              </a:rPr>
              <a:t>Organizations like Khan Academy, Students For Liberty, and Foundation for Economic Education which was the first non-profit to be given a million-dollar donation in bitcoin (Oberg, C. 2013). </a:t>
            </a:r>
            <a:endParaRPr lang="en-US" dirty="0"/>
          </a:p>
          <a:p>
            <a:endParaRPr lang="en-EG" dirty="0"/>
          </a:p>
        </p:txBody>
      </p:sp>
    </p:spTree>
    <p:extLst>
      <p:ext uri="{BB962C8B-B14F-4D97-AF65-F5344CB8AC3E}">
        <p14:creationId xmlns:p14="http://schemas.microsoft.com/office/powerpoint/2010/main" val="1953231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88E84-5457-A98C-C6BB-726D1F7581A3}"/>
              </a:ext>
            </a:extLst>
          </p:cNvPr>
          <p:cNvSpPr>
            <a:spLocks noGrp="1"/>
          </p:cNvSpPr>
          <p:nvPr>
            <p:ph type="title"/>
          </p:nvPr>
        </p:nvSpPr>
        <p:spPr/>
        <p:txBody>
          <a:bodyPr/>
          <a:lstStyle/>
          <a:p>
            <a:r>
              <a:rPr lang="en-US" sz="2000" dirty="0">
                <a:solidFill>
                  <a:srgbClr val="333333"/>
                </a:solidFill>
                <a:effectLst/>
                <a:latin typeface="*Microsoft Sans Serif-Bold-113184-Identity-H"/>
              </a:rPr>
              <a:t>Bitcoin at the Present </a:t>
            </a:r>
            <a:endParaRPr lang="en-EG" dirty="0"/>
          </a:p>
        </p:txBody>
      </p:sp>
      <p:sp>
        <p:nvSpPr>
          <p:cNvPr id="3" name="Content Placeholder 2">
            <a:extLst>
              <a:ext uri="{FF2B5EF4-FFF2-40B4-BE49-F238E27FC236}">
                <a16:creationId xmlns:a16="http://schemas.microsoft.com/office/drawing/2014/main" id="{5A52A045-5D90-0DAD-88FE-A5AF13F9C753}"/>
              </a:ext>
            </a:extLst>
          </p:cNvPr>
          <p:cNvSpPr>
            <a:spLocks noGrp="1"/>
          </p:cNvSpPr>
          <p:nvPr>
            <p:ph idx="1"/>
          </p:nvPr>
        </p:nvSpPr>
        <p:spPr>
          <a:xfrm>
            <a:off x="838200" y="1488558"/>
            <a:ext cx="10515600" cy="4688405"/>
          </a:xfrm>
        </p:spPr>
        <p:txBody>
          <a:bodyPr>
            <a:normAutofit lnSpcReduction="10000"/>
          </a:bodyPr>
          <a:lstStyle/>
          <a:p>
            <a:r>
              <a:rPr lang="en-US" sz="1800" dirty="0">
                <a:solidFill>
                  <a:srgbClr val="333333"/>
                </a:solidFill>
                <a:effectLst/>
                <a:latin typeface="*Minion Pro-15532-Identity-H"/>
              </a:rPr>
              <a:t>A big reason many people have criticisms of bitcoin and other cryptocurrencies are because of how volatile prices are currently.</a:t>
            </a:r>
          </a:p>
          <a:p>
            <a:r>
              <a:rPr lang="en-US" sz="1800" dirty="0">
                <a:solidFill>
                  <a:srgbClr val="333333"/>
                </a:solidFill>
                <a:effectLst/>
                <a:latin typeface="*Minion Pro-15532-Identity-H"/>
              </a:rPr>
              <a:t> A large reason for this is because cryptocurrencies are still a relatively new phenomena that's going through its initial growing pains but will stabilize as time goes on (Lee, T. B. 2014). </a:t>
            </a:r>
          </a:p>
          <a:p>
            <a:r>
              <a:rPr lang="en-US" sz="1800" dirty="0">
                <a:solidFill>
                  <a:srgbClr val="333333"/>
                </a:solidFill>
                <a:effectLst/>
                <a:latin typeface="*Minion Pro-15532-Identity-H"/>
              </a:rPr>
              <a:t>Bitcoin has gained its massive value at a nearly incomprehensibly speed from a historical perspective. </a:t>
            </a:r>
            <a:r>
              <a:rPr lang="en-US" sz="1800" dirty="0" err="1">
                <a:solidFill>
                  <a:srgbClr val="333333"/>
                </a:solidFill>
                <a:effectLst/>
                <a:latin typeface="*Minion Pro-15532-Identity-H"/>
              </a:rPr>
              <a:t>CoinDesk.com</a:t>
            </a:r>
            <a:r>
              <a:rPr lang="en-US" sz="1800" dirty="0">
                <a:solidFill>
                  <a:srgbClr val="333333"/>
                </a:solidFill>
                <a:effectLst/>
                <a:latin typeface="*Minion Pro-15532-Identity-H"/>
              </a:rPr>
              <a:t> tracks the history of bitcoins value and from their data we can see that bitcoin was started in January 2009 and for months was valued at $0.00. </a:t>
            </a:r>
          </a:p>
          <a:p>
            <a:r>
              <a:rPr lang="en-US" sz="1800" dirty="0">
                <a:solidFill>
                  <a:srgbClr val="333333"/>
                </a:solidFill>
                <a:effectLst/>
                <a:latin typeface="*Minion Pro-15532-Identity-H"/>
              </a:rPr>
              <a:t>Then people started to see its potential and first wave innovators began to experiment with bitcoins. Bitcoin achieved real value in July of 2010 valued at $0.05. </a:t>
            </a:r>
          </a:p>
          <a:p>
            <a:r>
              <a:rPr lang="en-US" sz="1800" dirty="0">
                <a:solidFill>
                  <a:srgbClr val="333333"/>
                </a:solidFill>
                <a:effectLst/>
                <a:latin typeface="*Minion Pro-15532-Identity-H"/>
              </a:rPr>
              <a:t>It then only took until February of 20 1 1 that bitcoin was equal to and then surpassed the US dollar in value. By August of 2012 bitcoin had increased in value by 1000% up to $10 per bitcoin. Then quickly by March of 2013 bitcoin increased in value by another 1000% up to $100 per bitcoin. </a:t>
            </a:r>
          </a:p>
          <a:p>
            <a:r>
              <a:rPr lang="en-US" sz="1800" dirty="0">
                <a:solidFill>
                  <a:srgbClr val="333333"/>
                </a:solidFill>
                <a:effectLst/>
                <a:latin typeface="*Minion Pro-15532-Identity-H"/>
              </a:rPr>
              <a:t>Finally, by November 2013 bitcoin again increased 1000% in value up to $1,000 per bitcoin. Bitcoin hit an all-time high of $1,145.46 on November 29th 2013. </a:t>
            </a:r>
          </a:p>
          <a:p>
            <a:r>
              <a:rPr lang="en-US" sz="1800" dirty="0">
                <a:solidFill>
                  <a:srgbClr val="333333"/>
                </a:solidFill>
                <a:effectLst/>
                <a:latin typeface="*Minion Pro-15532-Identity-H"/>
              </a:rPr>
              <a:t>As of writing this paper July 2016 bitcoin has been maintaining value between $600-$700 over the past few months and is showing more and more gradual price changes in overtime.  </a:t>
            </a:r>
            <a:endParaRPr lang="en-US" dirty="0"/>
          </a:p>
          <a:p>
            <a:endParaRPr lang="en-EG" dirty="0"/>
          </a:p>
        </p:txBody>
      </p:sp>
    </p:spTree>
    <p:extLst>
      <p:ext uri="{BB962C8B-B14F-4D97-AF65-F5344CB8AC3E}">
        <p14:creationId xmlns:p14="http://schemas.microsoft.com/office/powerpoint/2010/main" val="36471625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F5377-9129-2651-9AA6-89005A2F6DD8}"/>
              </a:ext>
            </a:extLst>
          </p:cNvPr>
          <p:cNvSpPr>
            <a:spLocks noGrp="1"/>
          </p:cNvSpPr>
          <p:nvPr>
            <p:ph type="title"/>
          </p:nvPr>
        </p:nvSpPr>
        <p:spPr/>
        <p:txBody>
          <a:bodyPr/>
          <a:lstStyle/>
          <a:p>
            <a:r>
              <a:rPr lang="en-US" sz="2000" dirty="0">
                <a:solidFill>
                  <a:srgbClr val="333333"/>
                </a:solidFill>
                <a:effectLst/>
                <a:latin typeface="*Times New Roman-Bold-15530-Identity-H"/>
              </a:rPr>
              <a:t>Future of the Blockchain </a:t>
            </a:r>
            <a:endParaRPr lang="en-EG" dirty="0"/>
          </a:p>
        </p:txBody>
      </p:sp>
      <p:sp>
        <p:nvSpPr>
          <p:cNvPr id="3" name="Content Placeholder 2">
            <a:extLst>
              <a:ext uri="{FF2B5EF4-FFF2-40B4-BE49-F238E27FC236}">
                <a16:creationId xmlns:a16="http://schemas.microsoft.com/office/drawing/2014/main" id="{7DE68AC1-17E3-41C1-7968-25E8459D8573}"/>
              </a:ext>
            </a:extLst>
          </p:cNvPr>
          <p:cNvSpPr>
            <a:spLocks noGrp="1"/>
          </p:cNvSpPr>
          <p:nvPr>
            <p:ph idx="1"/>
          </p:nvPr>
        </p:nvSpPr>
        <p:spPr>
          <a:xfrm>
            <a:off x="838200" y="1690688"/>
            <a:ext cx="10515600" cy="4486275"/>
          </a:xfrm>
        </p:spPr>
        <p:txBody>
          <a:bodyPr>
            <a:normAutofit/>
          </a:bodyPr>
          <a:lstStyle/>
          <a:p>
            <a:r>
              <a:rPr lang="en-US" sz="1800" dirty="0">
                <a:solidFill>
                  <a:srgbClr val="333333"/>
                </a:solidFill>
                <a:effectLst/>
                <a:latin typeface="*Cambria-21111-Identity-H"/>
              </a:rPr>
              <a:t>The use of the blockchain, while it's connected with bitcoin, is not limited to just bitcoin transactions. </a:t>
            </a:r>
          </a:p>
          <a:p>
            <a:r>
              <a:rPr lang="en-US" sz="1800" dirty="0">
                <a:solidFill>
                  <a:srgbClr val="333333"/>
                </a:solidFill>
                <a:effectLst/>
                <a:latin typeface="*Cambria-21111-Identity-H"/>
              </a:rPr>
              <a:t>On August 5th, 2014, a couple made history by having the world's first </a:t>
            </a:r>
            <a:r>
              <a:rPr lang="en-US" sz="1800" dirty="0" err="1">
                <a:solidFill>
                  <a:srgbClr val="333333"/>
                </a:solidFill>
                <a:effectLst/>
                <a:latin typeface="*Cambria-21111-Identity-H"/>
              </a:rPr>
              <a:t>bitcojn</a:t>
            </a:r>
            <a:r>
              <a:rPr lang="en-US" sz="1800" dirty="0">
                <a:solidFill>
                  <a:srgbClr val="333333"/>
                </a:solidFill>
                <a:effectLst/>
                <a:latin typeface="*Cambria-21111-Identity-H"/>
              </a:rPr>
              <a:t> wedding. It was registered not with any government or organization but submitted to the blockchain (Marty, B. 2014). </a:t>
            </a:r>
          </a:p>
          <a:p>
            <a:r>
              <a:rPr lang="en-US" sz="1800" dirty="0">
                <a:solidFill>
                  <a:srgbClr val="333333"/>
                </a:solidFill>
                <a:effectLst/>
                <a:latin typeface="*Cambria-21111-Identity-H"/>
              </a:rPr>
              <a:t>The couple displayed a QR code of a 0. 1 bitcoin transaction as the permanence of their vows that will exist forever. </a:t>
            </a:r>
            <a:endParaRPr lang="en-US" dirty="0"/>
          </a:p>
          <a:p>
            <a:r>
              <a:rPr lang="en-US" sz="1800" dirty="0">
                <a:solidFill>
                  <a:srgbClr val="333333"/>
                </a:solidFill>
                <a:effectLst/>
                <a:latin typeface="*Cambria-21111-Identity-H"/>
              </a:rPr>
              <a:t>It's important to remember that the blockchain is the weight behind bitcoins value. </a:t>
            </a:r>
          </a:p>
          <a:p>
            <a:r>
              <a:rPr lang="en-US" sz="1800" dirty="0">
                <a:solidFill>
                  <a:srgbClr val="333333"/>
                </a:solidFill>
                <a:effectLst/>
                <a:latin typeface="*Cambria-21111-Identity-H"/>
              </a:rPr>
              <a:t>The blockchain is the solution for the threat of double count in the digital age. </a:t>
            </a:r>
          </a:p>
          <a:p>
            <a:r>
              <a:rPr lang="en-US" sz="1800" dirty="0">
                <a:solidFill>
                  <a:srgbClr val="333333"/>
                </a:solidFill>
                <a:effectLst/>
                <a:latin typeface="*Cambria-21111-Identity-H"/>
              </a:rPr>
              <a:t>It's the way for two complete strangers to be able to exchange in commerce over the internet as if they were doing so with cash. No need for a third-party vendor, no massive fees, just free trade. One example of the blockchain being used is with a website called </a:t>
            </a:r>
            <a:r>
              <a:rPr lang="en-US" dirty="0"/>
              <a:t> </a:t>
            </a:r>
            <a:r>
              <a:rPr lang="en-US" sz="1800" dirty="0" err="1">
                <a:solidFill>
                  <a:srgbClr val="333333"/>
                </a:solidFill>
                <a:effectLst/>
                <a:latin typeface="*Cambria-21111-Identity-H"/>
              </a:rPr>
              <a:t>Proofof'Existence.com</a:t>
            </a:r>
            <a:r>
              <a:rPr lang="en-US" sz="1800" dirty="0">
                <a:solidFill>
                  <a:srgbClr val="333333"/>
                </a:solidFill>
                <a:effectLst/>
                <a:latin typeface="*Cambria-21111-Identity-H"/>
              </a:rPr>
              <a:t>. </a:t>
            </a:r>
          </a:p>
          <a:p>
            <a:r>
              <a:rPr lang="en-US" sz="1800" dirty="0">
                <a:solidFill>
                  <a:srgbClr val="333333"/>
                </a:solidFill>
                <a:effectLst/>
                <a:latin typeface="*Cambria-21111-Identity-H"/>
              </a:rPr>
              <a:t>The site allows individuals to upload files to certify custody of the file at a given time without exposing any personal information or the contents of the file itself. </a:t>
            </a:r>
          </a:p>
          <a:p>
            <a:r>
              <a:rPr lang="en-US" sz="1800" dirty="0">
                <a:solidFill>
                  <a:srgbClr val="333333"/>
                </a:solidFill>
                <a:effectLst/>
                <a:latin typeface="*Cambria-21111-Identity-H"/>
              </a:rPr>
              <a:t>This could be massive in the world of intellectual property rights. The future possibilities are massive, from stock exchanges, music distribution, and to even voting. </a:t>
            </a:r>
            <a:endParaRPr lang="en-US" dirty="0"/>
          </a:p>
          <a:p>
            <a:endParaRPr lang="en-EG" dirty="0"/>
          </a:p>
        </p:txBody>
      </p:sp>
    </p:spTree>
    <p:extLst>
      <p:ext uri="{BB962C8B-B14F-4D97-AF65-F5344CB8AC3E}">
        <p14:creationId xmlns:p14="http://schemas.microsoft.com/office/powerpoint/2010/main" val="37821217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4BA38D-4185-E54B-F6BE-F050032BD329}"/>
              </a:ext>
            </a:extLst>
          </p:cNvPr>
          <p:cNvSpPr>
            <a:spLocks noGrp="1"/>
          </p:cNvSpPr>
          <p:nvPr>
            <p:ph type="title"/>
          </p:nvPr>
        </p:nvSpPr>
        <p:spPr/>
        <p:txBody>
          <a:bodyPr/>
          <a:lstStyle/>
          <a:p>
            <a:r>
              <a:rPr lang="en-US" sz="2000" dirty="0">
                <a:solidFill>
                  <a:srgbClr val="2D2D2D"/>
                </a:solidFill>
                <a:effectLst/>
                <a:latin typeface="*Times New Roman-Bold-15530-Identity-H"/>
              </a:rPr>
              <a:t>Conclusions and Future Study </a:t>
            </a:r>
            <a:br>
              <a:rPr lang="en-US" dirty="0"/>
            </a:br>
            <a:endParaRPr lang="en-EG" dirty="0"/>
          </a:p>
        </p:txBody>
      </p:sp>
      <p:sp>
        <p:nvSpPr>
          <p:cNvPr id="3" name="Content Placeholder 2">
            <a:extLst>
              <a:ext uri="{FF2B5EF4-FFF2-40B4-BE49-F238E27FC236}">
                <a16:creationId xmlns:a16="http://schemas.microsoft.com/office/drawing/2014/main" id="{4A795A3D-7514-7109-D6A1-EF775FA7FA54}"/>
              </a:ext>
            </a:extLst>
          </p:cNvPr>
          <p:cNvSpPr>
            <a:spLocks noGrp="1"/>
          </p:cNvSpPr>
          <p:nvPr>
            <p:ph idx="1"/>
          </p:nvPr>
        </p:nvSpPr>
        <p:spPr/>
        <p:txBody>
          <a:bodyPr>
            <a:normAutofit fontScale="92500" lnSpcReduction="10000"/>
          </a:bodyPr>
          <a:lstStyle/>
          <a:p>
            <a:r>
              <a:rPr lang="en-US" sz="1800" dirty="0">
                <a:solidFill>
                  <a:srgbClr val="2D2D2D"/>
                </a:solidFill>
                <a:effectLst/>
                <a:latin typeface="*Cambria-21111-Identity-H"/>
              </a:rPr>
              <a:t>Bitcoin and cryptocurrencies cannot be inflated because of the mathematical algorithms that restrict and track how much currency there is at any given moment in </a:t>
            </a:r>
            <a:r>
              <a:rPr lang="en-US" sz="1800" dirty="0">
                <a:solidFill>
                  <a:srgbClr val="333333"/>
                </a:solidFill>
                <a:effectLst/>
                <a:latin typeface="*Minion Pro-15532-Identity-H"/>
              </a:rPr>
              <a:t>existence. </a:t>
            </a:r>
          </a:p>
          <a:p>
            <a:r>
              <a:rPr lang="en-US" sz="1800" dirty="0">
                <a:solidFill>
                  <a:srgbClr val="333333"/>
                </a:solidFill>
                <a:effectLst/>
                <a:latin typeface="*Minion Pro-15532-Identity-H"/>
              </a:rPr>
              <a:t>Central banks, as previously mentioned by Ben Bernanke are trying to purposefully cause inflation. </a:t>
            </a:r>
          </a:p>
          <a:p>
            <a:r>
              <a:rPr lang="en-US" sz="1800" dirty="0">
                <a:solidFill>
                  <a:srgbClr val="333333"/>
                </a:solidFill>
                <a:effectLst/>
                <a:latin typeface="*Minion Pro-15532-Identity-H"/>
              </a:rPr>
              <a:t>In fact the Fed has a very precise amount of inflation that they aim for. </a:t>
            </a:r>
          </a:p>
          <a:p>
            <a:r>
              <a:rPr lang="en-US" sz="1800" dirty="0">
                <a:solidFill>
                  <a:srgbClr val="333333"/>
                </a:solidFill>
                <a:effectLst/>
                <a:latin typeface="*Minion Pro-15532-Identity-H"/>
              </a:rPr>
              <a:t>The Fed wants to cause, on average, 2% inflation every year according to their website. </a:t>
            </a:r>
          </a:p>
          <a:p>
            <a:r>
              <a:rPr lang="en-US" sz="1800" dirty="0">
                <a:solidFill>
                  <a:srgbClr val="333333"/>
                </a:solidFill>
                <a:effectLst/>
                <a:latin typeface="*Minion Pro-15532-Identity-H"/>
              </a:rPr>
              <a:t>They feel it's for economic growth, while in reality it's simply destroying every citizen's purchasing power and lowering their standard of living. </a:t>
            </a:r>
            <a:endParaRPr lang="en-US" dirty="0"/>
          </a:p>
          <a:p>
            <a:r>
              <a:rPr lang="en-US" sz="1800" dirty="0">
                <a:solidFill>
                  <a:srgbClr val="333333"/>
                </a:solidFill>
                <a:effectLst/>
                <a:latin typeface="*Minion Pro-15532-Identity-H"/>
              </a:rPr>
              <a:t>Bitcoin can destroy "too big to fail" and end much of the moral hazard seen on Wall Street and the big banks because without a Fed to inflate the currency and bailout banks and companies, it will force financial and economic discipline. </a:t>
            </a:r>
          </a:p>
          <a:p>
            <a:r>
              <a:rPr lang="en-US" sz="1800" dirty="0">
                <a:solidFill>
                  <a:srgbClr val="333333"/>
                </a:solidFill>
                <a:effectLst/>
                <a:latin typeface="*Minion Pro-15532-Identity-H"/>
              </a:rPr>
              <a:t>When put on a currency that cannot be manipulated and without a lender of last resort, banks and companies will actually have answer for over leveraging themselves and making bad businesses decisions. </a:t>
            </a:r>
          </a:p>
          <a:p>
            <a:r>
              <a:rPr lang="en-US" sz="1800" dirty="0">
                <a:solidFill>
                  <a:srgbClr val="333333"/>
                </a:solidFill>
                <a:effectLst/>
                <a:latin typeface="*Minion Pro-15532-Identity-H"/>
              </a:rPr>
              <a:t>They will be responsible for their losses and no longer be able to pass it off to tax payers.</a:t>
            </a:r>
          </a:p>
          <a:p>
            <a:r>
              <a:rPr lang="en-US" sz="1800" dirty="0">
                <a:solidFill>
                  <a:srgbClr val="333333"/>
                </a:solidFill>
                <a:effectLst/>
                <a:latin typeface="*Minion Pro-15532-Identity-H"/>
              </a:rPr>
              <a:t> To stay alive, they will change how they do business. The economy will strengthen and grow at a natural rate that will promote long term prosperity because of these changes. </a:t>
            </a:r>
            <a:endParaRPr lang="en-US" dirty="0"/>
          </a:p>
          <a:p>
            <a:endParaRPr lang="en-US" dirty="0"/>
          </a:p>
          <a:p>
            <a:endParaRPr lang="en-EG" dirty="0"/>
          </a:p>
        </p:txBody>
      </p:sp>
    </p:spTree>
    <p:extLst>
      <p:ext uri="{BB962C8B-B14F-4D97-AF65-F5344CB8AC3E}">
        <p14:creationId xmlns:p14="http://schemas.microsoft.com/office/powerpoint/2010/main" val="19350047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F0DB65-B3E9-A32C-FAAD-87531B24349B}"/>
              </a:ext>
            </a:extLst>
          </p:cNvPr>
          <p:cNvSpPr>
            <a:spLocks noGrp="1"/>
          </p:cNvSpPr>
          <p:nvPr>
            <p:ph type="title"/>
          </p:nvPr>
        </p:nvSpPr>
        <p:spPr/>
        <p:txBody>
          <a:bodyPr/>
          <a:lstStyle/>
          <a:p>
            <a:r>
              <a:rPr lang="en-EG" dirty="0"/>
              <a:t>References</a:t>
            </a:r>
          </a:p>
        </p:txBody>
      </p:sp>
      <p:sp>
        <p:nvSpPr>
          <p:cNvPr id="5" name="Content Placeholder 4">
            <a:extLst>
              <a:ext uri="{FF2B5EF4-FFF2-40B4-BE49-F238E27FC236}">
                <a16:creationId xmlns:a16="http://schemas.microsoft.com/office/drawing/2014/main" id="{02FF207D-E5FB-1687-77F5-04AF290FB02D}"/>
              </a:ext>
            </a:extLst>
          </p:cNvPr>
          <p:cNvSpPr>
            <a:spLocks noGrp="1"/>
          </p:cNvSpPr>
          <p:nvPr>
            <p:ph idx="1"/>
          </p:nvPr>
        </p:nvSpPr>
        <p:spPr/>
        <p:txBody>
          <a:bodyPr>
            <a:normAutofit fontScale="85000" lnSpcReduction="10000"/>
          </a:bodyPr>
          <a:lstStyle/>
          <a:p>
            <a:r>
              <a:rPr lang="en-US" sz="1800" dirty="0" err="1">
                <a:solidFill>
                  <a:srgbClr val="333333"/>
                </a:solidFill>
                <a:effectLst/>
                <a:latin typeface="*Minion Pro-9118-Identity-H"/>
              </a:rPr>
              <a:t>Aizenrnan</a:t>
            </a:r>
            <a:r>
              <a:rPr lang="en-US" sz="1800" dirty="0">
                <a:solidFill>
                  <a:srgbClr val="333333"/>
                </a:solidFill>
                <a:effectLst/>
                <a:latin typeface="*Minion Pro-9118-Identity-H"/>
              </a:rPr>
              <a:t>, J., &amp; Marion, N. (2011). Using Inflation to Erode the US Public Debt. </a:t>
            </a:r>
            <a:r>
              <a:rPr lang="en-US" sz="1800" dirty="0">
                <a:solidFill>
                  <a:srgbClr val="333333"/>
                </a:solidFill>
                <a:effectLst/>
                <a:latin typeface="*Cambria-Italic-21111-Identity-H"/>
              </a:rPr>
              <a:t>Journal  of Macroeconomics, </a:t>
            </a:r>
            <a:r>
              <a:rPr lang="en-US" sz="1800" dirty="0">
                <a:solidFill>
                  <a:srgbClr val="333333"/>
                </a:solidFill>
                <a:effectLst/>
                <a:latin typeface="*Minion Pro-9118-Identity-H"/>
              </a:rPr>
              <a:t>33(4), 524-541. </a:t>
            </a:r>
            <a:endParaRPr lang="en-US" dirty="0"/>
          </a:p>
          <a:p>
            <a:r>
              <a:rPr lang="en-US" sz="1800" dirty="0">
                <a:solidFill>
                  <a:srgbClr val="333333"/>
                </a:solidFill>
                <a:effectLst/>
                <a:latin typeface="*Minion Pro-9118-Identity-H"/>
              </a:rPr>
              <a:t>Appelbaum, B. (2012, October 26). In Fed and Out, Many Now Think Inflation Helps. Retrieved July 2, 2016, from http://</a:t>
            </a:r>
            <a:r>
              <a:rPr lang="en-US" sz="1800" dirty="0" err="1">
                <a:solidFill>
                  <a:srgbClr val="333333"/>
                </a:solidFill>
                <a:effectLst/>
                <a:latin typeface="*Minion Pro-9118-Identity-H"/>
              </a:rPr>
              <a:t>www.nytimes.com</a:t>
            </a:r>
            <a:r>
              <a:rPr lang="en-US" sz="1800" dirty="0">
                <a:solidFill>
                  <a:srgbClr val="333333"/>
                </a:solidFill>
                <a:effectLst/>
                <a:latin typeface="*Minion Pro-9118-Identity-H"/>
              </a:rPr>
              <a:t>/2013/10/27/business/economy/in­ </a:t>
            </a:r>
            <a:r>
              <a:rPr lang="en-US" sz="1800" dirty="0" err="1">
                <a:solidFill>
                  <a:srgbClr val="333333"/>
                </a:solidFill>
                <a:effectLst/>
                <a:latin typeface="*Minion Pro-9118-Identity-H"/>
              </a:rPr>
              <a:t>fed-and-out-many-now-think-inflation-helps.html?</a:t>
            </a:r>
            <a:r>
              <a:rPr lang="en-US" sz="1800" dirty="0" err="1">
                <a:solidFill>
                  <a:srgbClr val="6D6D6D"/>
                </a:solidFill>
                <a:effectLst/>
                <a:latin typeface="*Minion Pro-9118-Identity-H"/>
              </a:rPr>
              <a:t>_r</a:t>
            </a:r>
            <a:r>
              <a:rPr lang="en-US" sz="1800" dirty="0">
                <a:solidFill>
                  <a:srgbClr val="6D6D6D"/>
                </a:solidFill>
                <a:effectLst/>
                <a:latin typeface="*Minion Pro-9118-Identity-H"/>
              </a:rPr>
              <a:t>=</a:t>
            </a:r>
            <a:r>
              <a:rPr lang="en-US" sz="1800" dirty="0">
                <a:solidFill>
                  <a:srgbClr val="333333"/>
                </a:solidFill>
                <a:effectLst/>
                <a:latin typeface="*Minion Pro-9118-Identity-H"/>
              </a:rPr>
              <a:t>1 </a:t>
            </a:r>
            <a:endParaRPr lang="en-US" dirty="0"/>
          </a:p>
          <a:p>
            <a:r>
              <a:rPr lang="en-US" sz="1800" dirty="0" err="1">
                <a:solidFill>
                  <a:srgbClr val="333333"/>
                </a:solidFill>
                <a:effectLst/>
                <a:latin typeface="*Minion Pro-9118-Identity-H"/>
              </a:rPr>
              <a:t>Bardhan</a:t>
            </a:r>
            <a:r>
              <a:rPr lang="en-US" sz="1800" dirty="0">
                <a:solidFill>
                  <a:srgbClr val="333333"/>
                </a:solidFill>
                <a:effectLst/>
                <a:latin typeface="*Minion Pro-9118-Identity-H"/>
              </a:rPr>
              <a:t>, P. (2006, March 26). Does Globalization Help or Hurt the World's Poor?: </a:t>
            </a:r>
            <a:endParaRPr lang="en-US" dirty="0"/>
          </a:p>
          <a:p>
            <a:r>
              <a:rPr lang="en-US" sz="1800" dirty="0">
                <a:solidFill>
                  <a:srgbClr val="303030"/>
                </a:solidFill>
                <a:effectLst/>
                <a:latin typeface="*Minion Pro-9118-Identity-H"/>
              </a:rPr>
              <a:t>Overview/Globalization and Poverty. Retrieved July 16, 2016, from http:/</a:t>
            </a:r>
            <a:r>
              <a:rPr lang="en-US" sz="1800" dirty="0">
                <a:solidFill>
                  <a:srgbClr val="828282"/>
                </a:solidFill>
                <a:effectLst/>
                <a:latin typeface="*Minion Pro-9118-Identity-H"/>
              </a:rPr>
              <a:t>/</a:t>
            </a:r>
            <a:r>
              <a:rPr lang="en-US" sz="1800" dirty="0" err="1">
                <a:solidFill>
                  <a:srgbClr val="303030"/>
                </a:solidFill>
                <a:effectLst/>
                <a:latin typeface="*Minion Pro-9118-Identity-H"/>
              </a:rPr>
              <a:t>www.scientificamerican.com</a:t>
            </a:r>
            <a:r>
              <a:rPr lang="en-US" sz="1800" dirty="0">
                <a:solidFill>
                  <a:srgbClr val="303030"/>
                </a:solidFill>
                <a:effectLst/>
                <a:latin typeface="*Minion Pro-9118-Identity-H"/>
              </a:rPr>
              <a:t>/article/does-globalization-help-o-2006-04/ </a:t>
            </a:r>
            <a:endParaRPr lang="en-US" dirty="0"/>
          </a:p>
          <a:p>
            <a:r>
              <a:rPr lang="en-US" sz="1800" dirty="0">
                <a:solidFill>
                  <a:srgbClr val="333333"/>
                </a:solidFill>
                <a:effectLst/>
                <a:latin typeface="*Minion Pro-9118-Identity-H"/>
              </a:rPr>
              <a:t>Barth, J., Brumbaugh, R., &amp; Wilcox, J. (2000). Policy Watch: The Repeal of Glass­ SteagallandtheAdventofBroadBanking.</a:t>
            </a:r>
            <a:r>
              <a:rPr lang="en-US" sz="1800" dirty="0">
                <a:solidFill>
                  <a:srgbClr val="333333"/>
                </a:solidFill>
                <a:effectLst/>
                <a:latin typeface="*Cambria-Italic-21111-Identity-H"/>
              </a:rPr>
              <a:t>TheJournalofEconomicPerspectives, 14 </a:t>
            </a:r>
            <a:r>
              <a:rPr lang="en-US" sz="1800" dirty="0">
                <a:solidFill>
                  <a:srgbClr val="333333"/>
                </a:solidFill>
                <a:effectLst/>
                <a:latin typeface="*Minion Pro-9118-Identity-H"/>
              </a:rPr>
              <a:t>(2), 191-204. Retrieved from</a:t>
            </a:r>
            <a:br>
              <a:rPr lang="en-US" sz="1800" dirty="0">
                <a:solidFill>
                  <a:srgbClr val="333333"/>
                </a:solidFill>
                <a:effectLst/>
                <a:latin typeface="*Minion Pro-9118-Identity-H"/>
              </a:rPr>
            </a:br>
            <a:r>
              <a:rPr lang="en-US" sz="1800" dirty="0">
                <a:solidFill>
                  <a:srgbClr val="333333"/>
                </a:solidFill>
                <a:effectLst/>
                <a:latin typeface="*Minion Pro-9118-Identity-H"/>
              </a:rPr>
              <a:t>http://</a:t>
            </a:r>
            <a:r>
              <a:rPr lang="en-US" sz="1800" dirty="0" err="1">
                <a:solidFill>
                  <a:srgbClr val="333333"/>
                </a:solidFill>
                <a:effectLst/>
                <a:latin typeface="*Minion Pro-9118-Identity-H"/>
              </a:rPr>
              <a:t>www.j</a:t>
            </a:r>
            <a:r>
              <a:rPr lang="en-US" sz="1800" dirty="0">
                <a:solidFill>
                  <a:srgbClr val="333333"/>
                </a:solidFill>
                <a:effectLst/>
                <a:latin typeface="*Minion Pro-9118-Identity-H"/>
              </a:rPr>
              <a:t> </a:t>
            </a:r>
            <a:r>
              <a:rPr lang="en-US" sz="1800" dirty="0" err="1">
                <a:solidFill>
                  <a:srgbClr val="333333"/>
                </a:solidFill>
                <a:effectLst/>
                <a:latin typeface="*Minion Pro-9118-Identity-H"/>
              </a:rPr>
              <a:t>star.org</a:t>
            </a:r>
            <a:r>
              <a:rPr lang="en-US" sz="1800" dirty="0">
                <a:solidFill>
                  <a:srgbClr val="333333"/>
                </a:solidFill>
                <a:effectLst/>
                <a:latin typeface="*Minion Pro-9118-Identity-H"/>
              </a:rPr>
              <a:t>/stable/2647102?seq</a:t>
            </a:r>
            <a:r>
              <a:rPr lang="en-US" sz="1800" dirty="0">
                <a:solidFill>
                  <a:srgbClr val="A0A0A0"/>
                </a:solidFill>
                <a:effectLst/>
                <a:latin typeface="*Minion Pro-9118-Identity-H"/>
              </a:rPr>
              <a:t>=</a:t>
            </a:r>
            <a:r>
              <a:rPr lang="en-US" sz="1800" dirty="0">
                <a:solidFill>
                  <a:srgbClr val="333333"/>
                </a:solidFill>
                <a:effectLst/>
                <a:latin typeface="*Minion Pro-9118-Identity-H"/>
              </a:rPr>
              <a:t>1#page</a:t>
            </a:r>
            <a:r>
              <a:rPr lang="en-US" sz="1800" dirty="0">
                <a:solidFill>
                  <a:srgbClr val="898989"/>
                </a:solidFill>
                <a:effectLst/>
                <a:latin typeface="*Minion Pro-9118-Identity-H"/>
              </a:rPr>
              <a:t>_</a:t>
            </a:r>
            <a:r>
              <a:rPr lang="en-US" sz="1800" dirty="0">
                <a:solidFill>
                  <a:srgbClr val="333333"/>
                </a:solidFill>
                <a:effectLst/>
                <a:latin typeface="*Minion Pro-9118-Identity-H"/>
              </a:rPr>
              <a:t>scan</a:t>
            </a:r>
            <a:r>
              <a:rPr lang="en-US" sz="1800" dirty="0">
                <a:solidFill>
                  <a:srgbClr val="898989"/>
                </a:solidFill>
                <a:effectLst/>
                <a:latin typeface="*Minion Pro-9118-Identity-H"/>
              </a:rPr>
              <a:t>_</a:t>
            </a:r>
            <a:r>
              <a:rPr lang="en-US" sz="1800" dirty="0">
                <a:solidFill>
                  <a:srgbClr val="333333"/>
                </a:solidFill>
                <a:effectLst/>
                <a:latin typeface="*Minion Pro-9118-Identity-H"/>
              </a:rPr>
              <a:t>tab</a:t>
            </a:r>
            <a:r>
              <a:rPr lang="en-US" sz="1800" dirty="0">
                <a:solidFill>
                  <a:srgbClr val="898989"/>
                </a:solidFill>
                <a:effectLst/>
                <a:latin typeface="*Minion Pro-9118-Identity-H"/>
              </a:rPr>
              <a:t>_</a:t>
            </a:r>
            <a:r>
              <a:rPr lang="en-US" sz="1800" dirty="0">
                <a:solidFill>
                  <a:srgbClr val="333333"/>
                </a:solidFill>
                <a:effectLst/>
                <a:latin typeface="*Minion Pro-9118-Identity-H"/>
              </a:rPr>
              <a:t>contents </a:t>
            </a:r>
            <a:endParaRPr lang="en-US" dirty="0"/>
          </a:p>
          <a:p>
            <a:r>
              <a:rPr lang="en-US" sz="1800" dirty="0">
                <a:solidFill>
                  <a:srgbClr val="333333"/>
                </a:solidFill>
                <a:effectLst/>
                <a:latin typeface="*Minion Pro-9118-Identity-H"/>
              </a:rPr>
              <a:t>Beck, T. &amp; Levine, R. (2008) Legal Institutions and Financial Development. </a:t>
            </a:r>
            <a:r>
              <a:rPr lang="en-US" sz="1800" dirty="0">
                <a:solidFill>
                  <a:srgbClr val="333333"/>
                </a:solidFill>
                <a:effectLst/>
                <a:latin typeface="*Cambria-Italic-21111-Identity-H"/>
              </a:rPr>
              <a:t>Handbook </a:t>
            </a:r>
            <a:r>
              <a:rPr lang="en-US" sz="1800" dirty="0" err="1">
                <a:solidFill>
                  <a:srgbClr val="333333"/>
                </a:solidFill>
                <a:effectLst/>
                <a:latin typeface="*Cambria-Italic-21111-Identity-H"/>
              </a:rPr>
              <a:t>ofNew</a:t>
            </a:r>
            <a:r>
              <a:rPr lang="en-US" sz="1800" dirty="0">
                <a:solidFill>
                  <a:srgbClr val="333333"/>
                </a:solidFill>
                <a:effectLst/>
                <a:latin typeface="*Cambria-Italic-21111-Identity-H"/>
              </a:rPr>
              <a:t> Institutional Economic, III, </a:t>
            </a:r>
            <a:r>
              <a:rPr lang="en-US" sz="1800" dirty="0">
                <a:solidFill>
                  <a:srgbClr val="333333"/>
                </a:solidFill>
                <a:effectLst/>
                <a:latin typeface="*Minion Pro-9118-Identity-H"/>
              </a:rPr>
              <a:t>251-278. Doi: 10.1007</a:t>
            </a:r>
            <a:r>
              <a:rPr lang="en-US" sz="1800" dirty="0">
                <a:solidFill>
                  <a:srgbClr val="878787"/>
                </a:solidFill>
                <a:effectLst/>
                <a:latin typeface="*Minion Pro-9118-Identity-H"/>
              </a:rPr>
              <a:t>/</a:t>
            </a:r>
            <a:r>
              <a:rPr lang="en-US" sz="1800" dirty="0">
                <a:solidFill>
                  <a:srgbClr val="333333"/>
                </a:solidFill>
                <a:effectLst/>
                <a:latin typeface="*Minion Pro-9118-Identity-H"/>
              </a:rPr>
              <a:t>978-3-540-69305-5</a:t>
            </a:r>
            <a:r>
              <a:rPr lang="en-US" sz="1800" dirty="0">
                <a:solidFill>
                  <a:srgbClr val="727272"/>
                </a:solidFill>
                <a:effectLst/>
                <a:latin typeface="*Minion Pro-9118-Identity-H"/>
              </a:rPr>
              <a:t>_</a:t>
            </a:r>
            <a:r>
              <a:rPr lang="en-US" sz="1800" dirty="0">
                <a:solidFill>
                  <a:srgbClr val="333333"/>
                </a:solidFill>
                <a:effectLst/>
                <a:latin typeface="*Minion Pro-9118-Identity-H"/>
              </a:rPr>
              <a:t>12 </a:t>
            </a:r>
            <a:endParaRPr lang="en-US" dirty="0"/>
          </a:p>
          <a:p>
            <a:r>
              <a:rPr lang="en-US" sz="1800" dirty="0">
                <a:solidFill>
                  <a:srgbClr val="333333"/>
                </a:solidFill>
                <a:effectLst/>
                <a:latin typeface="*Minion Pro-9118-Identity-H"/>
              </a:rPr>
              <a:t>Blodget, H. (2012, January 12). Hey, America, </a:t>
            </a:r>
            <a:r>
              <a:rPr lang="en-US" sz="1800" dirty="0" err="1">
                <a:solidFill>
                  <a:srgbClr val="333333"/>
                </a:solidFill>
                <a:effectLst/>
                <a:latin typeface="*Minion Pro-9118-Identity-H"/>
              </a:rPr>
              <a:t>HalfofYoung</a:t>
            </a:r>
            <a:r>
              <a:rPr lang="en-US" sz="1800" dirty="0">
                <a:solidFill>
                  <a:srgbClr val="333333"/>
                </a:solidFill>
                <a:effectLst/>
                <a:latin typeface="*Minion Pro-9118-Identity-H"/>
              </a:rPr>
              <a:t> Voters Just Voted For Ron Paul </a:t>
            </a:r>
            <a:r>
              <a:rPr lang="en-US" sz="1800" dirty="0">
                <a:solidFill>
                  <a:srgbClr val="848484"/>
                </a:solidFill>
                <a:effectLst/>
                <a:latin typeface="*Minion Pro-9118-Identity-H"/>
              </a:rPr>
              <a:t>- </a:t>
            </a:r>
            <a:r>
              <a:rPr lang="en-US" sz="1800" dirty="0">
                <a:solidFill>
                  <a:srgbClr val="333333"/>
                </a:solidFill>
                <a:effectLst/>
                <a:latin typeface="*Minion Pro-9118-Identity-H"/>
              </a:rPr>
              <a:t>Half! Retrieved July 16, 2016, from http:</a:t>
            </a:r>
            <a:r>
              <a:rPr lang="en-US" sz="1800" dirty="0">
                <a:solidFill>
                  <a:srgbClr val="848484"/>
                </a:solidFill>
                <a:effectLst/>
                <a:latin typeface="*Minion Pro-9118-Identity-H"/>
              </a:rPr>
              <a:t>//</a:t>
            </a:r>
            <a:r>
              <a:rPr lang="en-US" sz="1800" dirty="0" err="1">
                <a:solidFill>
                  <a:srgbClr val="333333"/>
                </a:solidFill>
                <a:effectLst/>
                <a:latin typeface="*Minion Pro-9118-Identity-H"/>
              </a:rPr>
              <a:t>www.businessinsider.com</a:t>
            </a:r>
            <a:r>
              <a:rPr lang="en-US" sz="1800" dirty="0">
                <a:solidFill>
                  <a:srgbClr val="333333"/>
                </a:solidFill>
                <a:effectLst/>
                <a:latin typeface="*Minion Pro-9118-Identity-H"/>
              </a:rPr>
              <a:t>/young­ voters-ron-paul-2012-1 </a:t>
            </a:r>
            <a:endParaRPr lang="en-US" dirty="0"/>
          </a:p>
          <a:p>
            <a:r>
              <a:rPr lang="en-US" sz="1800" dirty="0">
                <a:solidFill>
                  <a:srgbClr val="333333"/>
                </a:solidFill>
                <a:effectLst/>
                <a:latin typeface="*Minion Pro-9118-Identity-H"/>
              </a:rPr>
              <a:t>Bradford, H. (2013, April 17). United States Postal Service is Losing $25 Million A Day. Retrieved July 16, 2016, from http://</a:t>
            </a:r>
            <a:r>
              <a:rPr lang="en-US" sz="1800" dirty="0" err="1">
                <a:solidFill>
                  <a:srgbClr val="333333"/>
                </a:solidFill>
                <a:effectLst/>
                <a:latin typeface="*Minion Pro-9118-Identity-H"/>
              </a:rPr>
              <a:t>www.huffingtonpost.com</a:t>
            </a:r>
            <a:r>
              <a:rPr lang="en-US" sz="1800" dirty="0">
                <a:solidFill>
                  <a:srgbClr val="333333"/>
                </a:solidFill>
                <a:effectLst/>
                <a:latin typeface="*Minion Pro-9118-Identity-H"/>
              </a:rPr>
              <a:t>/2013/04/17/postal-service­ losing-money-united-states</a:t>
            </a:r>
            <a:r>
              <a:rPr lang="en-US" sz="1800" dirty="0">
                <a:solidFill>
                  <a:srgbClr val="9B9B9B"/>
                </a:solidFill>
                <a:effectLst/>
                <a:latin typeface="*Minion Pro-9118-Identity-H"/>
              </a:rPr>
              <a:t>_</a:t>
            </a:r>
            <a:r>
              <a:rPr lang="en-US" sz="1800" dirty="0">
                <a:solidFill>
                  <a:srgbClr val="333333"/>
                </a:solidFill>
                <a:effectLst/>
                <a:latin typeface="*Minion Pro-9118-Identity-H"/>
              </a:rPr>
              <a:t>n</a:t>
            </a:r>
            <a:r>
              <a:rPr lang="en-US" sz="1800" dirty="0">
                <a:solidFill>
                  <a:srgbClr val="8E8E8E"/>
                </a:solidFill>
                <a:effectLst/>
                <a:latin typeface="*Minion Pro-9118-Identity-H"/>
              </a:rPr>
              <a:t>_</a:t>
            </a:r>
            <a:r>
              <a:rPr lang="en-US" sz="1800" dirty="0">
                <a:solidFill>
                  <a:srgbClr val="333333"/>
                </a:solidFill>
                <a:effectLst/>
                <a:latin typeface="*Minion Pro-9118-Identity-H"/>
              </a:rPr>
              <a:t>3 104513.html </a:t>
            </a:r>
          </a:p>
          <a:p>
            <a:r>
              <a:rPr lang="en-US" sz="1800" dirty="0">
                <a:solidFill>
                  <a:srgbClr val="333333"/>
                </a:solidFill>
                <a:effectLst/>
                <a:latin typeface="*Minion Pro-9118-Identity-H"/>
              </a:rPr>
              <a:t>Burton, D. R., &amp; Michel, N. J. (2016, April 14). Financial Institutions: Necessary for Prosperity. Retrieved July 16, 2016, from http://</a:t>
            </a:r>
            <a:r>
              <a:rPr lang="en-US" sz="1800" dirty="0" err="1">
                <a:solidFill>
                  <a:srgbClr val="333333"/>
                </a:solidFill>
                <a:effectLst/>
                <a:latin typeface="*Minion Pro-9118-Identity-H"/>
              </a:rPr>
              <a:t>www.heritage.org</a:t>
            </a:r>
            <a:r>
              <a:rPr lang="en-US" sz="1800" dirty="0">
                <a:solidFill>
                  <a:srgbClr val="333333"/>
                </a:solidFill>
                <a:effectLst/>
                <a:latin typeface="*Minion Pro-9118-Identity-H"/>
              </a:rPr>
              <a:t>/research/reports</a:t>
            </a:r>
            <a:r>
              <a:rPr lang="en-US" sz="1800" dirty="0">
                <a:solidFill>
                  <a:srgbClr val="6B6B6B"/>
                </a:solidFill>
                <a:effectLst/>
                <a:latin typeface="*Minion Pro-9118-Identity-H"/>
              </a:rPr>
              <a:t>/</a:t>
            </a:r>
            <a:r>
              <a:rPr lang="en-US" sz="1800" dirty="0">
                <a:solidFill>
                  <a:srgbClr val="333333"/>
                </a:solidFill>
                <a:effectLst/>
                <a:latin typeface="*Minion Pro-9118-Identity-H"/>
              </a:rPr>
              <a:t>2016</a:t>
            </a:r>
            <a:r>
              <a:rPr lang="en-US" sz="1800" dirty="0">
                <a:solidFill>
                  <a:srgbClr val="878787"/>
                </a:solidFill>
                <a:effectLst/>
                <a:latin typeface="*Minion Pro-9118-Identity-H"/>
              </a:rPr>
              <a:t>/</a:t>
            </a:r>
            <a:r>
              <a:rPr lang="en-US" sz="1800" dirty="0">
                <a:solidFill>
                  <a:srgbClr val="333333"/>
                </a:solidFill>
                <a:effectLst/>
                <a:latin typeface="*Minion Pro-9118-Identity-H"/>
              </a:rPr>
              <a:t>04</a:t>
            </a:r>
            <a:r>
              <a:rPr lang="en-US" sz="1800" dirty="0">
                <a:solidFill>
                  <a:srgbClr val="878787"/>
                </a:solidFill>
                <a:effectLst/>
                <a:latin typeface="*Minion Pro-9118-Identity-H"/>
              </a:rPr>
              <a:t>/</a:t>
            </a:r>
            <a:r>
              <a:rPr lang="en-US" sz="1800" dirty="0">
                <a:solidFill>
                  <a:srgbClr val="333333"/>
                </a:solidFill>
                <a:effectLst/>
                <a:latin typeface="*Minion Pro-9118-Identity-H"/>
              </a:rPr>
              <a:t>financial-institutions-necessary-for­ prosperity </a:t>
            </a:r>
            <a:endParaRPr lang="en-US" dirty="0"/>
          </a:p>
          <a:p>
            <a:endParaRPr lang="en-US" dirty="0"/>
          </a:p>
          <a:p>
            <a:endParaRPr lang="en-EG" dirty="0"/>
          </a:p>
        </p:txBody>
      </p:sp>
    </p:spTree>
    <p:extLst>
      <p:ext uri="{BB962C8B-B14F-4D97-AF65-F5344CB8AC3E}">
        <p14:creationId xmlns:p14="http://schemas.microsoft.com/office/powerpoint/2010/main" val="32881397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22842D-1627-F115-F15D-12C899A939FC}"/>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A866E776-B21F-0A9D-1E6A-743B4C3C2AA3}"/>
              </a:ext>
            </a:extLst>
          </p:cNvPr>
          <p:cNvSpPr>
            <a:spLocks noGrp="1"/>
          </p:cNvSpPr>
          <p:nvPr>
            <p:ph idx="1"/>
          </p:nvPr>
        </p:nvSpPr>
        <p:spPr/>
        <p:txBody>
          <a:bodyPr>
            <a:normAutofit fontScale="85000" lnSpcReduction="10000"/>
          </a:bodyPr>
          <a:lstStyle/>
          <a:p>
            <a:r>
              <a:rPr lang="en-US" sz="1800" dirty="0">
                <a:solidFill>
                  <a:srgbClr val="333333"/>
                </a:solidFill>
                <a:effectLst/>
                <a:latin typeface="*Minion Pro-9118-Identity-H"/>
              </a:rPr>
              <a:t>Bye, J. 0. (1963). </a:t>
            </a:r>
            <a:r>
              <a:rPr lang="en-US" sz="1800" dirty="0">
                <a:solidFill>
                  <a:srgbClr val="333333"/>
                </a:solidFill>
                <a:effectLst/>
                <a:latin typeface="*Cambria-Italic-21111-Identity-H"/>
              </a:rPr>
              <a:t>Lincoln 's Greenback Currency. </a:t>
            </a:r>
            <a:r>
              <a:rPr lang="en-US" sz="1800" dirty="0">
                <a:solidFill>
                  <a:srgbClr val="333333"/>
                </a:solidFill>
                <a:effectLst/>
                <a:latin typeface="*Minion Pro-9118-Identity-H"/>
              </a:rPr>
              <a:t>Ann Arbor: University </a:t>
            </a:r>
            <a:r>
              <a:rPr lang="en-US" sz="1800" dirty="0" err="1">
                <a:solidFill>
                  <a:srgbClr val="333333"/>
                </a:solidFill>
                <a:effectLst/>
                <a:latin typeface="*Minion Pro-9118-Identity-H"/>
              </a:rPr>
              <a:t>ofMichigan</a:t>
            </a:r>
            <a:r>
              <a:rPr lang="en-US" sz="1800" dirty="0">
                <a:solidFill>
                  <a:srgbClr val="333333"/>
                </a:solidFill>
                <a:effectLst/>
                <a:latin typeface="*Minion Pro-9118-Identity-H"/>
              </a:rPr>
              <a:t>. </a:t>
            </a:r>
            <a:r>
              <a:rPr lang="en-US" sz="1800" dirty="0" err="1">
                <a:solidFill>
                  <a:srgbClr val="333333"/>
                </a:solidFill>
                <a:effectLst/>
                <a:latin typeface="*Minion Pro-9118-Identity-H"/>
              </a:rPr>
              <a:t>Coindesk</a:t>
            </a:r>
            <a:r>
              <a:rPr lang="en-US" sz="1800" dirty="0">
                <a:solidFill>
                  <a:srgbClr val="333333"/>
                </a:solidFill>
                <a:effectLst/>
                <a:latin typeface="*Minion Pro-9118-Identity-H"/>
              </a:rPr>
              <a:t>. (2015, March 20). How Do Bitcoin Transactions Work? Retrieved July 01, 2016, from http://</a:t>
            </a:r>
            <a:r>
              <a:rPr lang="en-US" sz="1800" dirty="0" err="1">
                <a:solidFill>
                  <a:srgbClr val="333333"/>
                </a:solidFill>
                <a:effectLst/>
                <a:latin typeface="*Minion Pro-9118-Identity-H"/>
              </a:rPr>
              <a:t>www.coindesk.com</a:t>
            </a:r>
            <a:r>
              <a:rPr lang="en-US" sz="1800" dirty="0">
                <a:solidFill>
                  <a:srgbClr val="333333"/>
                </a:solidFill>
                <a:effectLst/>
                <a:latin typeface="*Minion Pro-9118-Identity-H"/>
              </a:rPr>
              <a:t>/</a:t>
            </a:r>
            <a:r>
              <a:rPr lang="en-US" sz="1800" dirty="0" err="1">
                <a:solidFill>
                  <a:srgbClr val="333333"/>
                </a:solidFill>
                <a:effectLst/>
                <a:latin typeface="*Minion Pro-9118-Identity-H"/>
              </a:rPr>
              <a:t>inforrnation</a:t>
            </a:r>
            <a:r>
              <a:rPr lang="en-US" sz="1800" dirty="0">
                <a:solidFill>
                  <a:srgbClr val="333333"/>
                </a:solidFill>
                <a:effectLst/>
                <a:latin typeface="*Minion Pro-9118-Identity-H"/>
              </a:rPr>
              <a:t>/how-do-bitcoin-transactions-work/ Council for Economic Education. (2015) The Mystery </a:t>
            </a:r>
            <a:r>
              <a:rPr lang="en-US" sz="1800" dirty="0" err="1">
                <a:solidFill>
                  <a:srgbClr val="333333"/>
                </a:solidFill>
                <a:effectLst/>
                <a:latin typeface="*Minion Pro-9118-Identity-H"/>
              </a:rPr>
              <a:t>ofthe</a:t>
            </a:r>
            <a:r>
              <a:rPr lang="en-US" sz="1800" dirty="0">
                <a:solidFill>
                  <a:srgbClr val="333333"/>
                </a:solidFill>
                <a:effectLst/>
                <a:latin typeface="*Minion Pro-9118-Identity-H"/>
              </a:rPr>
              <a:t> Amazing Farmer. Retrieved </a:t>
            </a:r>
            <a:r>
              <a:rPr lang="en-US" dirty="0"/>
              <a:t> </a:t>
            </a:r>
            <a:r>
              <a:rPr lang="en-US" sz="1800" dirty="0">
                <a:solidFill>
                  <a:srgbClr val="333333"/>
                </a:solidFill>
                <a:effectLst/>
                <a:latin typeface="*Minion Pro-9118-Identity-H"/>
              </a:rPr>
              <a:t>July O1, 2016, from http://</a:t>
            </a:r>
            <a:r>
              <a:rPr lang="en-US" sz="1800" dirty="0" err="1">
                <a:solidFill>
                  <a:srgbClr val="333333"/>
                </a:solidFill>
                <a:effectLst/>
                <a:latin typeface="*Minion Pro-9118-Identity-H"/>
              </a:rPr>
              <a:t>www.econedlink.org</a:t>
            </a:r>
            <a:r>
              <a:rPr lang="en-US" sz="1800" dirty="0">
                <a:solidFill>
                  <a:srgbClr val="333333"/>
                </a:solidFill>
                <a:effectLst/>
                <a:latin typeface="*Minion Pro-9118-Identity-H"/>
              </a:rPr>
              <a:t>/lesson/206</a:t>
            </a:r>
            <a:r>
              <a:rPr lang="en-US" sz="1800" dirty="0">
                <a:solidFill>
                  <a:srgbClr val="878787"/>
                </a:solidFill>
                <a:effectLst/>
                <a:latin typeface="*Minion Pro-9118-Identity-H"/>
              </a:rPr>
              <a:t>/</a:t>
            </a:r>
            <a:br>
              <a:rPr lang="en-US" sz="1800" dirty="0">
                <a:solidFill>
                  <a:srgbClr val="878787"/>
                </a:solidFill>
                <a:effectLst/>
                <a:latin typeface="*Minion Pro-9118-Identity-H"/>
              </a:rPr>
            </a:br>
            <a:r>
              <a:rPr lang="en-US" sz="1800" dirty="0">
                <a:solidFill>
                  <a:srgbClr val="333333"/>
                </a:solidFill>
                <a:effectLst/>
                <a:latin typeface="*Minion Pro-9118-Identity-H"/>
              </a:rPr>
              <a:t>Cowen, D. J. (2000). </a:t>
            </a:r>
            <a:r>
              <a:rPr lang="en-US" sz="1800" dirty="0">
                <a:solidFill>
                  <a:srgbClr val="333333"/>
                </a:solidFill>
                <a:effectLst/>
                <a:latin typeface="*Cambria-Italic-21111-Identity-H"/>
              </a:rPr>
              <a:t>The Origins and Economic Impact </a:t>
            </a:r>
            <a:r>
              <a:rPr lang="en-US" sz="1800" dirty="0" err="1">
                <a:solidFill>
                  <a:srgbClr val="333333"/>
                </a:solidFill>
                <a:effectLst/>
                <a:latin typeface="*Cambria-Italic-21111-Identity-H"/>
              </a:rPr>
              <a:t>ofthe</a:t>
            </a:r>
            <a:r>
              <a:rPr lang="en-US" sz="1800" dirty="0">
                <a:solidFill>
                  <a:srgbClr val="333333"/>
                </a:solidFill>
                <a:effectLst/>
                <a:latin typeface="*Cambria-Italic-21111-Identity-H"/>
              </a:rPr>
              <a:t> First Bank </a:t>
            </a:r>
            <a:r>
              <a:rPr lang="en-US" sz="1800" dirty="0" err="1">
                <a:solidFill>
                  <a:srgbClr val="333333"/>
                </a:solidFill>
                <a:effectLst/>
                <a:latin typeface="*Cambria-Italic-21111-Identity-H"/>
              </a:rPr>
              <a:t>ofthe</a:t>
            </a:r>
            <a:r>
              <a:rPr lang="en-US" sz="1800" dirty="0">
                <a:solidFill>
                  <a:srgbClr val="333333"/>
                </a:solidFill>
                <a:effectLst/>
                <a:latin typeface="*Cambria-Italic-21111-Identity-H"/>
              </a:rPr>
              <a:t> United  States, 1 791-1 797. </a:t>
            </a:r>
            <a:r>
              <a:rPr lang="en-US" sz="1800" dirty="0">
                <a:solidFill>
                  <a:srgbClr val="333333"/>
                </a:solidFill>
                <a:effectLst/>
                <a:latin typeface="*Minion Pro-9118-Identity-H"/>
              </a:rPr>
              <a:t>New York: Garland Pub.</a:t>
            </a:r>
            <a:br>
              <a:rPr lang="en-US" sz="1800" dirty="0">
                <a:solidFill>
                  <a:srgbClr val="333333"/>
                </a:solidFill>
                <a:effectLst/>
                <a:latin typeface="*Minion Pro-9118-Identity-H"/>
              </a:rPr>
            </a:br>
            <a:endParaRPr lang="en-US" sz="1800" dirty="0">
              <a:solidFill>
                <a:srgbClr val="333333"/>
              </a:solidFill>
              <a:effectLst/>
              <a:latin typeface="*Minion Pro-9118-Identity-H"/>
            </a:endParaRPr>
          </a:p>
          <a:p>
            <a:r>
              <a:rPr lang="en-US" sz="1800" dirty="0">
                <a:solidFill>
                  <a:srgbClr val="333333"/>
                </a:solidFill>
                <a:effectLst/>
                <a:latin typeface="*Minion Pro-9118-Identity-H"/>
              </a:rPr>
              <a:t>Craig, L. A., &amp; Weiss, T. (1998). U.S. Agriculture Workforce. 1800-1900. Retrieved July  16, 2016, from http://</a:t>
            </a:r>
            <a:r>
              <a:rPr lang="en-US" sz="1800" dirty="0" err="1">
                <a:solidFill>
                  <a:srgbClr val="333333"/>
                </a:solidFill>
                <a:effectLst/>
                <a:latin typeface="*Minion Pro-9118-Identity-H"/>
              </a:rPr>
              <a:t>eh.net</a:t>
            </a:r>
            <a:r>
              <a:rPr lang="en-US" sz="1800" dirty="0">
                <a:solidFill>
                  <a:srgbClr val="333333"/>
                </a:solidFill>
                <a:effectLst/>
                <a:latin typeface="*Minion Pro-9118-Identity-H"/>
              </a:rPr>
              <a:t>/database/u-s-agricultural-workforce1800-1900/ </a:t>
            </a:r>
            <a:endParaRPr lang="en-US" dirty="0"/>
          </a:p>
          <a:p>
            <a:r>
              <a:rPr lang="en-US" sz="1800" dirty="0">
                <a:solidFill>
                  <a:srgbClr val="333333"/>
                </a:solidFill>
                <a:effectLst/>
                <a:latin typeface="*Minion Pro-9118-Identity-H"/>
              </a:rPr>
              <a:t>Dimitri, C., </a:t>
            </a:r>
            <a:r>
              <a:rPr lang="en-US" sz="1800" dirty="0" err="1">
                <a:solidFill>
                  <a:srgbClr val="333333"/>
                </a:solidFill>
                <a:effectLst/>
                <a:latin typeface="*Minion Pro-9118-Identity-H"/>
              </a:rPr>
              <a:t>Effland</a:t>
            </a:r>
            <a:r>
              <a:rPr lang="en-US" sz="1800" dirty="0">
                <a:solidFill>
                  <a:srgbClr val="333333"/>
                </a:solidFill>
                <a:effectLst/>
                <a:latin typeface="*Minion Pro-9118-Identity-H"/>
              </a:rPr>
              <a:t>, A., &amp; Conklin, N. (2005, June). </a:t>
            </a:r>
            <a:r>
              <a:rPr lang="en-US" sz="1800" dirty="0">
                <a:solidFill>
                  <a:srgbClr val="333333"/>
                </a:solidFill>
                <a:effectLst/>
                <a:latin typeface="*Cambria-Italic-21111-Identity-H"/>
              </a:rPr>
              <a:t>The 20</a:t>
            </a:r>
            <a:r>
              <a:rPr lang="en-US" sz="1800" dirty="0">
                <a:solidFill>
                  <a:srgbClr val="333333"/>
                </a:solidFill>
                <a:effectLst/>
                <a:latin typeface="*Minion Pro-BoldItalic-39636-Identity-H"/>
              </a:rPr>
              <a:t>1</a:t>
            </a:r>
            <a:r>
              <a:rPr lang="en-US" sz="1800" dirty="0">
                <a:solidFill>
                  <a:srgbClr val="333333"/>
                </a:solidFill>
                <a:effectLst/>
                <a:latin typeface="*Cambria-BoldItalic-267297-Identity-H"/>
              </a:rPr>
              <a:t>h </a:t>
            </a:r>
            <a:r>
              <a:rPr lang="en-US" sz="1800" dirty="0" err="1">
                <a:solidFill>
                  <a:srgbClr val="333333"/>
                </a:solidFill>
                <a:effectLst/>
                <a:latin typeface="*Cambria-Italic-21111-Identity-H"/>
              </a:rPr>
              <a:t>Centwy</a:t>
            </a:r>
            <a:r>
              <a:rPr lang="en-US" sz="1800" dirty="0">
                <a:solidFill>
                  <a:srgbClr val="333333"/>
                </a:solidFill>
                <a:effectLst/>
                <a:latin typeface="*Cambria-Italic-21111-Identity-H"/>
              </a:rPr>
              <a:t> Transformation of U.S. Agriculture and Farm Policy. [PDF </a:t>
            </a:r>
            <a:r>
              <a:rPr lang="en-US" sz="1800" dirty="0">
                <a:solidFill>
                  <a:srgbClr val="333333"/>
                </a:solidFill>
                <a:effectLst/>
                <a:latin typeface="*Minion Pro-9118-Identity-H"/>
              </a:rPr>
              <a:t>document] Retrieved July 16, 2016, from http://</a:t>
            </a:r>
            <a:r>
              <a:rPr lang="en-US" sz="1800" dirty="0" err="1">
                <a:solidFill>
                  <a:srgbClr val="333333"/>
                </a:solidFill>
                <a:effectLst/>
                <a:latin typeface="*Minion Pro-9118-Identity-H"/>
              </a:rPr>
              <a:t>www.ers.usda.gov</a:t>
            </a:r>
            <a:r>
              <a:rPr lang="en-US" sz="1800" dirty="0">
                <a:solidFill>
                  <a:srgbClr val="333333"/>
                </a:solidFill>
                <a:effectLst/>
                <a:latin typeface="*Minion Pro-9118-Identity-H"/>
              </a:rPr>
              <a:t>/media/259572/eib3_l_.pdf </a:t>
            </a:r>
            <a:endParaRPr lang="en-US" dirty="0"/>
          </a:p>
          <a:p>
            <a:r>
              <a:rPr lang="en-US" sz="1800" dirty="0">
                <a:solidFill>
                  <a:srgbClr val="333333"/>
                </a:solidFill>
                <a:effectLst/>
                <a:latin typeface="*Minion Pro-9118-Identity-H"/>
              </a:rPr>
              <a:t>Dom, J. (2015, April 21). Monetary Stimulus Creates Only Pseudo Wealth. Retrieved July 02, 2016, from http://</a:t>
            </a:r>
            <a:r>
              <a:rPr lang="en-US" sz="1800" dirty="0" err="1">
                <a:solidFill>
                  <a:srgbClr val="333333"/>
                </a:solidFill>
                <a:effectLst/>
                <a:latin typeface="*Minion Pro-9118-Identity-H"/>
              </a:rPr>
              <a:t>www.cato.org</a:t>
            </a:r>
            <a:r>
              <a:rPr lang="en-US" sz="1800" dirty="0">
                <a:solidFill>
                  <a:srgbClr val="333333"/>
                </a:solidFill>
                <a:effectLst/>
                <a:latin typeface="*Minion Pro-9118-Identity-H"/>
              </a:rPr>
              <a:t>/publications/commentary/monetary-stimulus­ creates-only-pseudo-wealth </a:t>
            </a:r>
            <a:endParaRPr lang="en-US" dirty="0"/>
          </a:p>
          <a:p>
            <a:r>
              <a:rPr lang="en-US" sz="1800" dirty="0">
                <a:solidFill>
                  <a:srgbClr val="333333"/>
                </a:solidFill>
                <a:effectLst/>
                <a:latin typeface="*Minion Pro-9118-Identity-H"/>
              </a:rPr>
              <a:t>Donaldson, J., </a:t>
            </a:r>
            <a:r>
              <a:rPr lang="en-US" sz="1800" dirty="0" err="1">
                <a:solidFill>
                  <a:srgbClr val="333333"/>
                </a:solidFill>
                <a:effectLst/>
                <a:latin typeface="*Minion Pro-9118-Identity-H"/>
              </a:rPr>
              <a:t>Piacentino</a:t>
            </a:r>
            <a:r>
              <a:rPr lang="en-US" sz="1800" dirty="0">
                <a:solidFill>
                  <a:srgbClr val="333333"/>
                </a:solidFill>
                <a:effectLst/>
                <a:latin typeface="*Minion Pro-9118-Identity-H"/>
              </a:rPr>
              <a:t>, G., &amp; </a:t>
            </a:r>
            <a:r>
              <a:rPr lang="en-US" sz="1800" dirty="0" err="1">
                <a:solidFill>
                  <a:srgbClr val="333333"/>
                </a:solidFill>
                <a:effectLst/>
                <a:latin typeface="*Minion Pro-9118-Identity-H"/>
              </a:rPr>
              <a:t>Thakor</a:t>
            </a:r>
            <a:r>
              <a:rPr lang="en-US" sz="1800" dirty="0">
                <a:solidFill>
                  <a:srgbClr val="333333"/>
                </a:solidFill>
                <a:effectLst/>
                <a:latin typeface="*Minion Pro-9118-Identity-H"/>
              </a:rPr>
              <a:t>, A. (2016) </a:t>
            </a:r>
            <a:r>
              <a:rPr lang="en-US" sz="1800" dirty="0">
                <a:solidFill>
                  <a:srgbClr val="333333"/>
                </a:solidFill>
                <a:effectLst/>
                <a:latin typeface="*Cambria-Italic-21111-Identity-H"/>
              </a:rPr>
              <a:t>Warehouse Banking </a:t>
            </a:r>
            <a:r>
              <a:rPr lang="en-US" sz="1800" dirty="0">
                <a:solidFill>
                  <a:srgbClr val="333333"/>
                </a:solidFill>
                <a:effectLst/>
                <a:latin typeface="*Minion Pro-9118-Identity-H"/>
              </a:rPr>
              <a:t>[PDF document]. Retrieved July 8, 2016, from https://</a:t>
            </a:r>
            <a:r>
              <a:rPr lang="en-US" sz="1800" dirty="0" err="1">
                <a:solidFill>
                  <a:srgbClr val="333333"/>
                </a:solidFill>
                <a:effectLst/>
                <a:latin typeface="*Minion Pro-9118-Identity-H"/>
              </a:rPr>
              <a:t>www.princeton.edu</a:t>
            </a:r>
            <a:r>
              <a:rPr lang="en-US" sz="1800" dirty="0">
                <a:solidFill>
                  <a:srgbClr val="333333"/>
                </a:solidFill>
                <a:effectLst/>
                <a:latin typeface="*Minion Pro-9118-Identity-H"/>
              </a:rPr>
              <a:t>/</a:t>
            </a:r>
            <a:r>
              <a:rPr lang="en-US" sz="1800" dirty="0" err="1">
                <a:solidFill>
                  <a:srgbClr val="333333"/>
                </a:solidFill>
                <a:effectLst/>
                <a:latin typeface="*Minion Pro-9118-Identity-H"/>
              </a:rPr>
              <a:t>bcf</a:t>
            </a:r>
            <a:r>
              <a:rPr lang="en-US" sz="1800" dirty="0">
                <a:solidFill>
                  <a:srgbClr val="333333"/>
                </a:solidFill>
                <a:effectLst/>
                <a:latin typeface="*Minion Pro-9118-Identity-H"/>
              </a:rPr>
              <a:t>/</a:t>
            </a:r>
            <a:r>
              <a:rPr lang="en-US" sz="1800" dirty="0" err="1">
                <a:solidFill>
                  <a:srgbClr val="333333"/>
                </a:solidFill>
                <a:effectLst/>
                <a:latin typeface="*Minion Pro-9118-Identity-H"/>
              </a:rPr>
              <a:t>newsevents</a:t>
            </a:r>
            <a:r>
              <a:rPr lang="en-US" sz="1800" dirty="0">
                <a:solidFill>
                  <a:srgbClr val="333333"/>
                </a:solidFill>
                <a:effectLst/>
                <a:latin typeface="*Minion Pro-9118-Identity-H"/>
              </a:rPr>
              <a:t>/events/seminar/Warehouse-</a:t>
            </a:r>
            <a:r>
              <a:rPr lang="en-US" sz="1800" dirty="0" err="1">
                <a:solidFill>
                  <a:srgbClr val="333333"/>
                </a:solidFill>
                <a:effectLst/>
                <a:latin typeface="*Minion Pro-9118-Identity-H"/>
              </a:rPr>
              <a:t>Banking.pdf</a:t>
            </a:r>
            <a:r>
              <a:rPr lang="en-US" sz="1800" dirty="0">
                <a:solidFill>
                  <a:srgbClr val="333333"/>
                </a:solidFill>
                <a:effectLst/>
                <a:latin typeface="*Minion Pro-9118-Identity-H"/>
              </a:rPr>
              <a:t> </a:t>
            </a:r>
            <a:endParaRPr lang="en-US" dirty="0"/>
          </a:p>
          <a:p>
            <a:r>
              <a:rPr lang="en-US" sz="1800" dirty="0">
                <a:solidFill>
                  <a:srgbClr val="333333"/>
                </a:solidFill>
                <a:effectLst/>
                <a:latin typeface="*Minion Pro-9118-Identity-H"/>
              </a:rPr>
              <a:t>FDIC, (2006, July 27). FDIC: The First Fifty Years. Retrieved July O1, 2016, from https://</a:t>
            </a:r>
            <a:r>
              <a:rPr lang="en-US" sz="1800" dirty="0" err="1">
                <a:solidFill>
                  <a:srgbClr val="333333"/>
                </a:solidFill>
                <a:effectLst/>
                <a:latin typeface="*Minion Pro-9118-Identity-H"/>
              </a:rPr>
              <a:t>www.fdic.gov</a:t>
            </a:r>
            <a:r>
              <a:rPr lang="en-US" sz="1800" dirty="0">
                <a:solidFill>
                  <a:srgbClr val="333333"/>
                </a:solidFill>
                <a:effectLst/>
                <a:latin typeface="*Minion Pro-9118-Identity-H"/>
              </a:rPr>
              <a:t>/bank/analytical/</a:t>
            </a:r>
            <a:r>
              <a:rPr lang="en-US" sz="1800" dirty="0" err="1">
                <a:solidFill>
                  <a:srgbClr val="333333"/>
                </a:solidFill>
                <a:effectLst/>
                <a:latin typeface="*Minion Pro-9118-Identity-H"/>
              </a:rPr>
              <a:t>firstfifty</a:t>
            </a:r>
            <a:r>
              <a:rPr lang="en-US" sz="1800" dirty="0">
                <a:solidFill>
                  <a:srgbClr val="333333"/>
                </a:solidFill>
                <a:effectLst/>
                <a:latin typeface="*Minion Pro-9118-Identity-H"/>
              </a:rPr>
              <a:t>/chapter5 .html </a:t>
            </a:r>
            <a:endParaRPr lang="en-US" dirty="0"/>
          </a:p>
          <a:p>
            <a:r>
              <a:rPr lang="en-US" sz="1800" dirty="0">
                <a:solidFill>
                  <a:srgbClr val="333333"/>
                </a:solidFill>
                <a:effectLst/>
                <a:latin typeface="*Minion Pro-9118-Identity-H"/>
              </a:rPr>
              <a:t>Finger, R. (2013, September 20). The Federal Reserve Is Making A Big Mistake. Retrieved July 02, 2016, from http:/</a:t>
            </a:r>
            <a:r>
              <a:rPr lang="en-US" sz="1800" dirty="0" err="1">
                <a:solidFill>
                  <a:srgbClr val="333333"/>
                </a:solidFill>
                <a:effectLst/>
                <a:latin typeface="*Minion Pro-9118-Identity-H"/>
              </a:rPr>
              <a:t>h,vww.forbes.com</a:t>
            </a:r>
            <a:r>
              <a:rPr lang="en-US" sz="1800" dirty="0">
                <a:solidFill>
                  <a:srgbClr val="848484"/>
                </a:solidFill>
                <a:effectLst/>
                <a:latin typeface="*Minion Pro-9118-Identity-H"/>
              </a:rPr>
              <a:t>/</a:t>
            </a:r>
            <a:r>
              <a:rPr lang="en-US" sz="1800" dirty="0">
                <a:solidFill>
                  <a:srgbClr val="333333"/>
                </a:solidFill>
                <a:effectLst/>
                <a:latin typeface="*Minion Pro-9118-Identity-H"/>
              </a:rPr>
              <a:t>sites</a:t>
            </a:r>
            <a:r>
              <a:rPr lang="en-US" sz="1800" dirty="0">
                <a:solidFill>
                  <a:srgbClr val="848484"/>
                </a:solidFill>
                <a:effectLst/>
                <a:latin typeface="*Minion Pro-9118-Identity-H"/>
              </a:rPr>
              <a:t>/</a:t>
            </a:r>
            <a:r>
              <a:rPr lang="en-US" sz="1800" dirty="0" err="1">
                <a:solidFill>
                  <a:srgbClr val="333333"/>
                </a:solidFill>
                <a:effectLst/>
                <a:latin typeface="*Minion Pro-9118-Identity-H"/>
              </a:rPr>
              <a:t>richardfinger</a:t>
            </a:r>
            <a:r>
              <a:rPr lang="en-US" sz="1800" dirty="0">
                <a:solidFill>
                  <a:srgbClr val="848484"/>
                </a:solidFill>
                <a:effectLst/>
                <a:latin typeface="*Minion Pro-9118-Identity-H"/>
              </a:rPr>
              <a:t>/</a:t>
            </a:r>
            <a:r>
              <a:rPr lang="en-US" sz="1800" dirty="0">
                <a:solidFill>
                  <a:srgbClr val="333333"/>
                </a:solidFill>
                <a:effectLst/>
                <a:latin typeface="*Minion Pro-9118-Identity-H"/>
              </a:rPr>
              <a:t>2013</a:t>
            </a:r>
            <a:r>
              <a:rPr lang="en-US" sz="1800" dirty="0">
                <a:solidFill>
                  <a:srgbClr val="848484"/>
                </a:solidFill>
                <a:effectLst/>
                <a:latin typeface="*Minion Pro-9118-Identity-H"/>
              </a:rPr>
              <a:t>/</a:t>
            </a:r>
            <a:r>
              <a:rPr lang="en-US" sz="1800" dirty="0">
                <a:solidFill>
                  <a:srgbClr val="333333"/>
                </a:solidFill>
                <a:effectLst/>
                <a:latin typeface="*Minion Pro-9118-Identity-H"/>
              </a:rPr>
              <a:t>09</a:t>
            </a:r>
            <a:r>
              <a:rPr lang="en-US" sz="1800" dirty="0">
                <a:solidFill>
                  <a:srgbClr val="848484"/>
                </a:solidFill>
                <a:effectLst/>
                <a:latin typeface="*Minion Pro-9118-Identity-H"/>
              </a:rPr>
              <a:t>/</a:t>
            </a:r>
            <a:r>
              <a:rPr lang="en-US" sz="1800" dirty="0">
                <a:solidFill>
                  <a:srgbClr val="333333"/>
                </a:solidFill>
                <a:effectLst/>
                <a:latin typeface="*Minion Pro-9118-Identity-H"/>
              </a:rPr>
              <a:t>20</a:t>
            </a:r>
            <a:r>
              <a:rPr lang="en-US" sz="1800" dirty="0">
                <a:solidFill>
                  <a:srgbClr val="494949"/>
                </a:solidFill>
                <a:effectLst/>
                <a:latin typeface="*Minion Pro-9118-Identity-H"/>
              </a:rPr>
              <a:t>/t</a:t>
            </a:r>
            <a:r>
              <a:rPr lang="en-US" sz="1800" dirty="0">
                <a:solidFill>
                  <a:srgbClr val="333333"/>
                </a:solidFill>
                <a:effectLst/>
                <a:latin typeface="*Minion Pro-9118-Identity-H"/>
              </a:rPr>
              <a:t>he­ federal-reserve-is-making-a-big-mistake/#7c4ba6fc7eOb </a:t>
            </a:r>
            <a:endParaRPr lang="en-US" dirty="0"/>
          </a:p>
          <a:p>
            <a:endParaRPr lang="en-EG" dirty="0"/>
          </a:p>
        </p:txBody>
      </p:sp>
    </p:spTree>
    <p:extLst>
      <p:ext uri="{BB962C8B-B14F-4D97-AF65-F5344CB8AC3E}">
        <p14:creationId xmlns:p14="http://schemas.microsoft.com/office/powerpoint/2010/main" val="42518740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E6E3B6-0F59-5816-8CF0-A52219C137A5}"/>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B10A56EA-0305-7B39-51D5-5EBBC8EEB264}"/>
              </a:ext>
            </a:extLst>
          </p:cNvPr>
          <p:cNvSpPr>
            <a:spLocks noGrp="1"/>
          </p:cNvSpPr>
          <p:nvPr>
            <p:ph idx="1"/>
          </p:nvPr>
        </p:nvSpPr>
        <p:spPr/>
        <p:txBody>
          <a:bodyPr>
            <a:normAutofit fontScale="92500" lnSpcReduction="20000"/>
          </a:bodyPr>
          <a:lstStyle/>
          <a:p>
            <a:r>
              <a:rPr lang="en-US" sz="1800" dirty="0">
                <a:solidFill>
                  <a:srgbClr val="383838"/>
                </a:solidFill>
                <a:effectLst/>
                <a:latin typeface="*Minion Pro-9118-Identity-H"/>
              </a:rPr>
              <a:t>Flaherty, E. (2010). A </a:t>
            </a:r>
            <a:r>
              <a:rPr lang="en-US" sz="1800" dirty="0" err="1">
                <a:solidFill>
                  <a:srgbClr val="383838"/>
                </a:solidFill>
                <a:effectLst/>
                <a:latin typeface="*Minion Pro-9118-Identity-H"/>
              </a:rPr>
              <a:t>BriefHistory</a:t>
            </a:r>
            <a:r>
              <a:rPr lang="en-US" sz="1800" dirty="0">
                <a:solidFill>
                  <a:srgbClr val="383838"/>
                </a:solidFill>
                <a:effectLst/>
                <a:latin typeface="*Minion Pro-9118-Identity-H"/>
              </a:rPr>
              <a:t> </a:t>
            </a:r>
            <a:r>
              <a:rPr lang="en-US" sz="1800" dirty="0" err="1">
                <a:solidFill>
                  <a:srgbClr val="383838"/>
                </a:solidFill>
                <a:effectLst/>
                <a:latin typeface="*Minion Pro-9118-Identity-H"/>
              </a:rPr>
              <a:t>ofCentral</a:t>
            </a:r>
            <a:r>
              <a:rPr lang="en-US" sz="1800" dirty="0">
                <a:solidFill>
                  <a:srgbClr val="383838"/>
                </a:solidFill>
                <a:effectLst/>
                <a:latin typeface="*Minion Pro-9118-Identity-H"/>
              </a:rPr>
              <a:t> Banking in the United States. Retrieved July 7, 2016, from http://</a:t>
            </a:r>
            <a:r>
              <a:rPr lang="en-US" sz="1800" dirty="0" err="1">
                <a:solidFill>
                  <a:srgbClr val="383838"/>
                </a:solidFill>
                <a:effectLst/>
                <a:latin typeface="*Minion Pro-9118-Identity-H"/>
              </a:rPr>
              <a:t>www.let.rug.nl</a:t>
            </a:r>
            <a:r>
              <a:rPr lang="en-US" sz="1800" dirty="0">
                <a:solidFill>
                  <a:srgbClr val="383838"/>
                </a:solidFill>
                <a:effectLst/>
                <a:latin typeface="*Minion Pro-9118-Identity-H"/>
              </a:rPr>
              <a:t>/</a:t>
            </a:r>
            <a:r>
              <a:rPr lang="en-US" sz="1800" dirty="0" err="1">
                <a:solidFill>
                  <a:srgbClr val="383838"/>
                </a:solidFill>
                <a:effectLst/>
                <a:latin typeface="*Minion Pro-9118-Identity-H"/>
              </a:rPr>
              <a:t>usa</a:t>
            </a:r>
            <a:r>
              <a:rPr lang="en-US" sz="1800" dirty="0">
                <a:solidFill>
                  <a:srgbClr val="383838"/>
                </a:solidFill>
                <a:effectLst/>
                <a:latin typeface="*Minion Pro-9118-Identity-H"/>
              </a:rPr>
              <a:t>/essays/general/a-brief-history-of-central­ banking/ </a:t>
            </a:r>
            <a:endParaRPr lang="en-US" dirty="0"/>
          </a:p>
          <a:p>
            <a:r>
              <a:rPr lang="en-US" sz="1800" dirty="0">
                <a:solidFill>
                  <a:srgbClr val="383838"/>
                </a:solidFill>
                <a:effectLst/>
                <a:latin typeface="*Minion Pro-9118-Identity-H"/>
              </a:rPr>
              <a:t>Fukuyama, F. (1995). </a:t>
            </a:r>
            <a:r>
              <a:rPr lang="en-US" sz="1800" dirty="0">
                <a:solidFill>
                  <a:srgbClr val="383838"/>
                </a:solidFill>
                <a:effectLst/>
                <a:latin typeface="*Minion Pro-Italic-15532-Identity-H"/>
              </a:rPr>
              <a:t>Trust: The Social Virtues and the Creation </a:t>
            </a:r>
            <a:r>
              <a:rPr lang="en-US" sz="1800" dirty="0" err="1">
                <a:solidFill>
                  <a:srgbClr val="383838"/>
                </a:solidFill>
                <a:effectLst/>
                <a:latin typeface="*Minion Pro-Italic-15532-Identity-H"/>
              </a:rPr>
              <a:t>ofProsperity</a:t>
            </a:r>
            <a:r>
              <a:rPr lang="en-US" sz="1800" dirty="0">
                <a:solidFill>
                  <a:srgbClr val="383838"/>
                </a:solidFill>
                <a:effectLst/>
                <a:latin typeface="*Minion Pro-Italic-15532-Identity-H"/>
              </a:rPr>
              <a:t> </a:t>
            </a:r>
            <a:r>
              <a:rPr lang="en-US" sz="1800" dirty="0">
                <a:solidFill>
                  <a:srgbClr val="383838"/>
                </a:solidFill>
                <a:effectLst/>
                <a:latin typeface="*Minion Pro-9118-Identity-H"/>
              </a:rPr>
              <a:t>(No. D10 301 c. 1/c. 2) New York: Free Press. </a:t>
            </a:r>
            <a:endParaRPr lang="en-US" dirty="0"/>
          </a:p>
          <a:p>
            <a:r>
              <a:rPr lang="en-US" sz="1800" dirty="0" err="1">
                <a:solidFill>
                  <a:srgbClr val="383838"/>
                </a:solidFill>
                <a:effectLst/>
                <a:latin typeface="*Minion Pro-9118-Identity-H"/>
              </a:rPr>
              <a:t>Ghizoni</a:t>
            </a:r>
            <a:r>
              <a:rPr lang="en-US" sz="1800" dirty="0">
                <a:solidFill>
                  <a:srgbClr val="383838"/>
                </a:solidFill>
                <a:effectLst/>
                <a:latin typeface="*Minion Pro-9118-Identity-H"/>
              </a:rPr>
              <a:t>, S. (2013, November 22). Nixon Ends Convertibility of US Dollars to Gold and Announces Wage/Price Controls - A detailed essay on an important event in the history of the Federal Reserve. Retrieved July 02, 2016 from http://</a:t>
            </a:r>
            <a:r>
              <a:rPr lang="en-US" sz="1800" dirty="0" err="1">
                <a:solidFill>
                  <a:srgbClr val="383838"/>
                </a:solidFill>
                <a:effectLst/>
                <a:latin typeface="*Minion Pro-9118-Identity-H"/>
              </a:rPr>
              <a:t>www.federalreservehistory.org</a:t>
            </a:r>
            <a:r>
              <a:rPr lang="en-US" sz="1800" dirty="0">
                <a:solidFill>
                  <a:srgbClr val="383838"/>
                </a:solidFill>
                <a:effectLst/>
                <a:latin typeface="*Minion Pro-9118-Identity-H"/>
              </a:rPr>
              <a:t>/Events/</a:t>
            </a:r>
            <a:r>
              <a:rPr lang="en-US" sz="1800" dirty="0" err="1">
                <a:solidFill>
                  <a:srgbClr val="383838"/>
                </a:solidFill>
                <a:effectLst/>
                <a:latin typeface="*Minion Pro-9118-Identity-H"/>
              </a:rPr>
              <a:t>DetailView</a:t>
            </a:r>
            <a:r>
              <a:rPr lang="en-US" sz="1800" dirty="0">
                <a:solidFill>
                  <a:srgbClr val="878787"/>
                </a:solidFill>
                <a:effectLst/>
                <a:latin typeface="*Minion Pro-9118-Identity-H"/>
              </a:rPr>
              <a:t>/</a:t>
            </a:r>
            <a:r>
              <a:rPr lang="en-US" sz="1800" dirty="0">
                <a:solidFill>
                  <a:srgbClr val="383838"/>
                </a:solidFill>
                <a:effectLst/>
                <a:latin typeface="*Minion Pro-9118-Identity-H"/>
              </a:rPr>
              <a:t>33 </a:t>
            </a:r>
            <a:endParaRPr lang="en-US" dirty="0"/>
          </a:p>
          <a:p>
            <a:r>
              <a:rPr lang="en-US" sz="1800" dirty="0">
                <a:solidFill>
                  <a:srgbClr val="383838"/>
                </a:solidFill>
                <a:effectLst/>
                <a:latin typeface="*Minion Pro-9118-Identity-H"/>
              </a:rPr>
              <a:t>Grant, J. (2015, May 22). The Forgotten Depression of1920. Retrieved July 15, 2016, from https://</a:t>
            </a:r>
            <a:r>
              <a:rPr lang="en-US" sz="1800" dirty="0" err="1">
                <a:solidFill>
                  <a:srgbClr val="383838"/>
                </a:solidFill>
                <a:effectLst/>
                <a:latin typeface="*Minion Pro-9118-Identity-H"/>
              </a:rPr>
              <a:t>mises.org</a:t>
            </a:r>
            <a:r>
              <a:rPr lang="en-US" sz="1800" dirty="0">
                <a:solidFill>
                  <a:srgbClr val="383838"/>
                </a:solidFill>
                <a:effectLst/>
                <a:latin typeface="*Minion Pro-9118-Identity-H"/>
              </a:rPr>
              <a:t>/1ibrary/</a:t>
            </a:r>
            <a:r>
              <a:rPr lang="en-US" sz="1800" dirty="0" err="1">
                <a:solidFill>
                  <a:srgbClr val="383838"/>
                </a:solidFill>
                <a:effectLst/>
                <a:latin typeface="*Minion Pro-9118-Identity-H"/>
              </a:rPr>
              <a:t>james</a:t>
            </a:r>
            <a:r>
              <a:rPr lang="en-US" sz="1800" dirty="0">
                <a:solidFill>
                  <a:srgbClr val="383838"/>
                </a:solidFill>
                <a:effectLst/>
                <a:latin typeface="*Minion Pro-9118-Identity-H"/>
              </a:rPr>
              <a:t>-grant-forgotten-depression </a:t>
            </a:r>
            <a:endParaRPr lang="en-US" dirty="0"/>
          </a:p>
          <a:p>
            <a:r>
              <a:rPr lang="en-US" sz="1800" dirty="0">
                <a:solidFill>
                  <a:srgbClr val="383838"/>
                </a:solidFill>
                <a:effectLst/>
                <a:latin typeface="*Minion Pro-9118-Identity-H"/>
              </a:rPr>
              <a:t>Greenspan, A. (1966) Gold and Economic Freedom. </a:t>
            </a:r>
            <a:r>
              <a:rPr lang="en-US" sz="1800" dirty="0">
                <a:solidFill>
                  <a:srgbClr val="383838"/>
                </a:solidFill>
                <a:effectLst/>
                <a:latin typeface="*Minion Pro-Italic-15532-Identity-H"/>
              </a:rPr>
              <a:t>The Objectivist, </a:t>
            </a:r>
            <a:r>
              <a:rPr lang="en-US" sz="1800" dirty="0">
                <a:solidFill>
                  <a:srgbClr val="383838"/>
                </a:solidFill>
                <a:effectLst/>
                <a:latin typeface="*Minion Pro-9118-Identity-H"/>
              </a:rPr>
              <a:t>5(7). Retrieved July 01, 2016, from http://w\</a:t>
            </a:r>
            <a:r>
              <a:rPr lang="en-US" sz="1800" dirty="0" err="1">
                <a:solidFill>
                  <a:srgbClr val="383838"/>
                </a:solidFill>
                <a:effectLst/>
                <a:latin typeface="*Minion Pro-9118-Identity-H"/>
              </a:rPr>
              <a:t>vw.constitution.org</a:t>
            </a:r>
            <a:r>
              <a:rPr lang="en-US" sz="1800" dirty="0">
                <a:solidFill>
                  <a:srgbClr val="383838"/>
                </a:solidFill>
                <a:effectLst/>
                <a:latin typeface="*Minion Pro-9118-Identity-H"/>
              </a:rPr>
              <a:t>/</a:t>
            </a:r>
            <a:r>
              <a:rPr lang="en-US" sz="1800" dirty="0" err="1">
                <a:solidFill>
                  <a:srgbClr val="383838"/>
                </a:solidFill>
                <a:effectLst/>
                <a:latin typeface="*Minion Pro-9118-Identity-H"/>
              </a:rPr>
              <a:t>mon</a:t>
            </a:r>
            <a:r>
              <a:rPr lang="en-US" sz="1800" dirty="0">
                <a:solidFill>
                  <a:srgbClr val="383838"/>
                </a:solidFill>
                <a:effectLst/>
                <a:latin typeface="*Minion Pro-9118-Identity-H"/>
              </a:rPr>
              <a:t>/</a:t>
            </a:r>
            <a:r>
              <a:rPr lang="en-US" sz="1800" dirty="0" err="1">
                <a:solidFill>
                  <a:srgbClr val="383838"/>
                </a:solidFill>
                <a:effectLst/>
                <a:latin typeface="*Minion Pro-9118-Identity-H"/>
              </a:rPr>
              <a:t>greenspan</a:t>
            </a:r>
            <a:r>
              <a:rPr lang="en-US" sz="1800" dirty="0" err="1">
                <a:solidFill>
                  <a:srgbClr val="8E8E8E"/>
                </a:solidFill>
                <a:effectLst/>
                <a:latin typeface="*Minion Pro-9118-Identity-H"/>
              </a:rPr>
              <a:t>_</a:t>
            </a:r>
            <a:r>
              <a:rPr lang="en-US" sz="1800" dirty="0" err="1">
                <a:solidFill>
                  <a:srgbClr val="383838"/>
                </a:solidFill>
                <a:effectLst/>
                <a:latin typeface="*Minion Pro-9118-Identity-H"/>
              </a:rPr>
              <a:t>gold.htm</a:t>
            </a:r>
            <a:r>
              <a:rPr lang="en-US" sz="1800" dirty="0">
                <a:solidFill>
                  <a:srgbClr val="383838"/>
                </a:solidFill>
                <a:effectLst/>
                <a:latin typeface="*Minion Pro-9118-Identity-H"/>
              </a:rPr>
              <a:t> </a:t>
            </a:r>
            <a:endParaRPr lang="en-US" dirty="0"/>
          </a:p>
          <a:p>
            <a:r>
              <a:rPr lang="en-US" sz="1800" dirty="0" err="1">
                <a:solidFill>
                  <a:srgbClr val="383838"/>
                </a:solidFill>
                <a:effectLst/>
                <a:latin typeface="*Minion Pro-9118-Identity-H"/>
              </a:rPr>
              <a:t>Grennes</a:t>
            </a:r>
            <a:r>
              <a:rPr lang="en-US" sz="1800" dirty="0">
                <a:solidFill>
                  <a:srgbClr val="383838"/>
                </a:solidFill>
                <a:effectLst/>
                <a:latin typeface="*Minion Pro-9118-Identity-H"/>
              </a:rPr>
              <a:t>, T. (2003, Winter). Creative Destruction and Globalization. </a:t>
            </a:r>
            <a:r>
              <a:rPr lang="en-US" sz="1800" dirty="0">
                <a:solidFill>
                  <a:srgbClr val="383838"/>
                </a:solidFill>
                <a:effectLst/>
                <a:latin typeface="*Minion Pro-Italic-15532-Identity-H"/>
              </a:rPr>
              <a:t>Cato Journal, </a:t>
            </a:r>
            <a:r>
              <a:rPr lang="en-US" sz="1800" dirty="0">
                <a:solidFill>
                  <a:srgbClr val="383838"/>
                </a:solidFill>
                <a:effectLst/>
                <a:latin typeface="*Minion Pro-9118-Identity-H"/>
              </a:rPr>
              <a:t>22(3), 543-558 [PDF document]. Retrieved June 30, 2016, from h t t p : /</a:t>
            </a:r>
            <a:r>
              <a:rPr lang="en-US" sz="1800" dirty="0">
                <a:solidFill>
                  <a:srgbClr val="383838"/>
                </a:solidFill>
                <a:effectLst/>
                <a:latin typeface="*Microsoft Sans Serif-BoldItalic-275875-Identity-H"/>
              </a:rPr>
              <a:t>l o </a:t>
            </a:r>
            <a:r>
              <a:rPr lang="en-US" sz="1800" dirty="0">
                <a:solidFill>
                  <a:srgbClr val="383838"/>
                </a:solidFill>
                <a:effectLst/>
                <a:latin typeface="*Minion Pro-9118-Identity-H"/>
              </a:rPr>
              <a:t>b j e c t . c a t o . o r g / s </a:t>
            </a:r>
            <a:r>
              <a:rPr lang="en-US" sz="1800" dirty="0" err="1">
                <a:solidFill>
                  <a:srgbClr val="383838"/>
                </a:solidFill>
                <a:effectLst/>
                <a:latin typeface="*Minion Pro-9118-Identity-H"/>
              </a:rPr>
              <a:t>i</a:t>
            </a:r>
            <a:r>
              <a:rPr lang="en-US" sz="1800" dirty="0">
                <a:solidFill>
                  <a:srgbClr val="383838"/>
                </a:solidFill>
                <a:effectLst/>
                <a:latin typeface="*Minion Pro-9118-Identity-H"/>
              </a:rPr>
              <a:t> t e s / c a t o . o r g / f </a:t>
            </a:r>
            <a:r>
              <a:rPr lang="en-US" sz="1800" dirty="0" err="1">
                <a:solidFill>
                  <a:srgbClr val="383838"/>
                </a:solidFill>
                <a:effectLst/>
                <a:latin typeface="*Minion Pro-9118-Identity-H"/>
              </a:rPr>
              <a:t>i</a:t>
            </a:r>
            <a:r>
              <a:rPr lang="en-US" sz="1800" dirty="0">
                <a:solidFill>
                  <a:srgbClr val="383838"/>
                </a:solidFill>
                <a:effectLst/>
                <a:latin typeface="*Minion Pro-9118-Identity-H"/>
              </a:rPr>
              <a:t> l e s / s e r </a:t>
            </a:r>
            <a:r>
              <a:rPr lang="en-US" sz="1800" dirty="0" err="1">
                <a:solidFill>
                  <a:srgbClr val="383838"/>
                </a:solidFill>
                <a:effectLst/>
                <a:latin typeface="*Minion Pro-9118-Identity-H"/>
              </a:rPr>
              <a:t>i</a:t>
            </a:r>
            <a:r>
              <a:rPr lang="en-US" sz="1800" dirty="0">
                <a:solidFill>
                  <a:srgbClr val="383838"/>
                </a:solidFill>
                <a:effectLst/>
                <a:latin typeface="*Minion Pro-9118-Identity-H"/>
              </a:rPr>
              <a:t> a l s / fi l e s / c a t o - j o u m a l / 2 0 0 3 / l / c j 2 2 n 3 - l O . p d f </a:t>
            </a:r>
            <a:endParaRPr lang="en-US" dirty="0"/>
          </a:p>
          <a:p>
            <a:r>
              <a:rPr lang="en-US" sz="1800" dirty="0">
                <a:solidFill>
                  <a:srgbClr val="383838"/>
                </a:solidFill>
                <a:effectLst/>
                <a:latin typeface="*Minion Pro-9118-Identity-H"/>
              </a:rPr>
              <a:t>Hayek, F. A. (1978). </a:t>
            </a:r>
            <a:r>
              <a:rPr lang="en-US" sz="1800" dirty="0">
                <a:solidFill>
                  <a:srgbClr val="383838"/>
                </a:solidFill>
                <a:effectLst/>
                <a:latin typeface="*Minion Pro-Italic-15532-Identity-H"/>
              </a:rPr>
              <a:t>Denationalization </a:t>
            </a:r>
            <a:r>
              <a:rPr lang="en-US" sz="1800" dirty="0" err="1">
                <a:solidFill>
                  <a:srgbClr val="383838"/>
                </a:solidFill>
                <a:effectLst/>
                <a:latin typeface="*Minion Pro-Italic-15532-Identity-H"/>
              </a:rPr>
              <a:t>oJMoney</a:t>
            </a:r>
            <a:r>
              <a:rPr lang="en-US" sz="1800" dirty="0">
                <a:solidFill>
                  <a:srgbClr val="383838"/>
                </a:solidFill>
                <a:effectLst/>
                <a:latin typeface="*Minion Pro-Italic-15532-Identity-H"/>
              </a:rPr>
              <a:t>: The </a:t>
            </a:r>
            <a:r>
              <a:rPr lang="en-US" sz="1800" dirty="0" err="1">
                <a:solidFill>
                  <a:srgbClr val="383838"/>
                </a:solidFill>
                <a:effectLst/>
                <a:latin typeface="*Minion Pro-Italic-15532-Identity-H"/>
              </a:rPr>
              <a:t>Argumenl</a:t>
            </a:r>
            <a:r>
              <a:rPr lang="en-US" sz="1800" dirty="0">
                <a:solidFill>
                  <a:srgbClr val="383838"/>
                </a:solidFill>
                <a:effectLst/>
                <a:latin typeface="*Minion Pro-Italic-15532-Identity-H"/>
              </a:rPr>
              <a:t> Refined. </a:t>
            </a:r>
            <a:r>
              <a:rPr lang="en-US" sz="1800" dirty="0">
                <a:solidFill>
                  <a:srgbClr val="383838"/>
                </a:solidFill>
                <a:effectLst/>
                <a:latin typeface="*Minion Pro-9118-Identity-H"/>
              </a:rPr>
              <a:t>London: Inst. Of Economic Affairs. </a:t>
            </a:r>
            <a:endParaRPr lang="en-US" dirty="0"/>
          </a:p>
          <a:p>
            <a:r>
              <a:rPr lang="en-US" sz="1800" dirty="0">
                <a:solidFill>
                  <a:srgbClr val="383838"/>
                </a:solidFill>
                <a:effectLst/>
                <a:latin typeface="*Minion Pro-9118-Identity-H"/>
              </a:rPr>
              <a:t>Hayek, F. (1945, September). The Use </a:t>
            </a:r>
            <a:r>
              <a:rPr lang="en-US" sz="1800" dirty="0" err="1">
                <a:solidFill>
                  <a:srgbClr val="383838"/>
                </a:solidFill>
                <a:effectLst/>
                <a:latin typeface="*Minion Pro-9118-Identity-H"/>
              </a:rPr>
              <a:t>ofKnowledge</a:t>
            </a:r>
            <a:r>
              <a:rPr lang="en-US" sz="1800" dirty="0">
                <a:solidFill>
                  <a:srgbClr val="383838"/>
                </a:solidFill>
                <a:effectLst/>
                <a:latin typeface="*Minion Pro-9118-Identity-H"/>
              </a:rPr>
              <a:t> in Society. </a:t>
            </a:r>
            <a:r>
              <a:rPr lang="en-US" sz="1800" dirty="0">
                <a:solidFill>
                  <a:srgbClr val="383838"/>
                </a:solidFill>
                <a:effectLst/>
                <a:latin typeface="*Minion Pro-Italic-15532-Identity-H"/>
              </a:rPr>
              <a:t>The American EconomicReview,35(4),</a:t>
            </a:r>
            <a:r>
              <a:rPr lang="en-US" sz="1800" dirty="0">
                <a:solidFill>
                  <a:srgbClr val="383838"/>
                </a:solidFill>
                <a:effectLst/>
                <a:latin typeface="*Minion Pro-9118-Identity-H"/>
              </a:rPr>
              <a:t>519-530.[</a:t>
            </a:r>
            <a:r>
              <a:rPr lang="en-US" sz="1800" dirty="0" err="1">
                <a:solidFill>
                  <a:srgbClr val="383838"/>
                </a:solidFill>
                <a:effectLst/>
                <a:latin typeface="*Minion Pro-9118-Identity-H"/>
              </a:rPr>
              <a:t>PDFdocument</a:t>
            </a:r>
            <a:r>
              <a:rPr lang="en-US" sz="1800" dirty="0">
                <a:solidFill>
                  <a:srgbClr val="383838"/>
                </a:solidFill>
                <a:effectLst/>
                <a:latin typeface="*Minion Pro-9118-Identity-H"/>
              </a:rPr>
              <a:t>] RetrievedJuly2,2016,from http://</a:t>
            </a:r>
            <a:r>
              <a:rPr lang="en-US" sz="1800" dirty="0" err="1">
                <a:solidFill>
                  <a:srgbClr val="383838"/>
                </a:solidFill>
                <a:effectLst/>
                <a:latin typeface="*Minion Pro-9118-Identity-H"/>
              </a:rPr>
              <a:t>www.kysq.org</a:t>
            </a:r>
            <a:r>
              <a:rPr lang="en-US" sz="1800" dirty="0">
                <a:solidFill>
                  <a:srgbClr val="383838"/>
                </a:solidFill>
                <a:effectLst/>
                <a:latin typeface="*Minion Pro-9118-Identity-H"/>
              </a:rPr>
              <a:t>/docs/Hayek_45.pdf </a:t>
            </a:r>
            <a:endParaRPr lang="en-US" dirty="0"/>
          </a:p>
          <a:p>
            <a:endParaRPr lang="en-EG" dirty="0"/>
          </a:p>
        </p:txBody>
      </p:sp>
    </p:spTree>
    <p:extLst>
      <p:ext uri="{BB962C8B-B14F-4D97-AF65-F5344CB8AC3E}">
        <p14:creationId xmlns:p14="http://schemas.microsoft.com/office/powerpoint/2010/main" val="5466485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EED42-B376-1026-ADEE-0F358B7C7039}"/>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3668BDFE-76E8-7804-3AB1-75A80755B8FF}"/>
              </a:ext>
            </a:extLst>
          </p:cNvPr>
          <p:cNvSpPr>
            <a:spLocks noGrp="1"/>
          </p:cNvSpPr>
          <p:nvPr>
            <p:ph idx="1"/>
          </p:nvPr>
        </p:nvSpPr>
        <p:spPr/>
        <p:txBody>
          <a:bodyPr>
            <a:normAutofit fontScale="92500" lnSpcReduction="20000"/>
          </a:bodyPr>
          <a:lstStyle/>
          <a:p>
            <a:pPr algn="l"/>
            <a:r>
              <a:rPr lang="en-US" sz="1800" dirty="0" err="1">
                <a:solidFill>
                  <a:srgbClr val="333333"/>
                </a:solidFill>
                <a:effectLst/>
                <a:latin typeface="Times New Roman" panose="02020603050405020304" pitchFamily="18" charset="0"/>
                <a:cs typeface="Times New Roman" panose="02020603050405020304" pitchFamily="18" charset="0"/>
              </a:rPr>
              <a:t>Heggestuen</a:t>
            </a:r>
            <a:r>
              <a:rPr lang="en-US" sz="1800" dirty="0">
                <a:solidFill>
                  <a:srgbClr val="333333"/>
                </a:solidFill>
                <a:effectLst/>
                <a:latin typeface="Times New Roman" panose="02020603050405020304" pitchFamily="18" charset="0"/>
                <a:cs typeface="Times New Roman" panose="02020603050405020304" pitchFamily="18" charset="0"/>
              </a:rPr>
              <a:t>, J. (2014, April 11). Bitcoin's Price Fluctuations Shouldn't Obscure its Value as A Payments System. Retrieved July 19, 2016, from http://</a:t>
            </a:r>
            <a:r>
              <a:rPr lang="en-US" sz="1800" dirty="0" err="1">
                <a:solidFill>
                  <a:srgbClr val="333333"/>
                </a:solidFill>
                <a:effectLst/>
                <a:latin typeface="Times New Roman" panose="02020603050405020304" pitchFamily="18" charset="0"/>
                <a:cs typeface="Times New Roman" panose="02020603050405020304" pitchFamily="18" charset="0"/>
              </a:rPr>
              <a:t>www.businessinsider.com</a:t>
            </a:r>
            <a:r>
              <a:rPr lang="en-US" sz="1800" dirty="0">
                <a:solidFill>
                  <a:srgbClr val="333333"/>
                </a:solidFill>
                <a:effectLst/>
                <a:latin typeface="Times New Roman" panose="02020603050405020304" pitchFamily="18" charset="0"/>
                <a:cs typeface="Times New Roman" panose="02020603050405020304" pitchFamily="18" charset="0"/>
              </a:rPr>
              <a:t>/bitcoins-price-fluctuations-</a:t>
            </a:r>
            <a:r>
              <a:rPr lang="en-US" sz="1800" dirty="0" err="1">
                <a:solidFill>
                  <a:srgbClr val="333333"/>
                </a:solidFill>
                <a:effectLst/>
                <a:latin typeface="Times New Roman" panose="02020603050405020304" pitchFamily="18" charset="0"/>
                <a:cs typeface="Times New Roman" panose="02020603050405020304" pitchFamily="18" charset="0"/>
              </a:rPr>
              <a:t>shouldnt</a:t>
            </a:r>
            <a:r>
              <a:rPr lang="en-US" sz="1800" dirty="0">
                <a:solidFill>
                  <a:srgbClr val="333333"/>
                </a:solidFill>
                <a:effectLst/>
                <a:latin typeface="Times New Roman" panose="02020603050405020304" pitchFamily="18" charset="0"/>
                <a:cs typeface="Times New Roman" panose="02020603050405020304" pitchFamily="18" charset="0"/>
              </a:rPr>
              <a:t>-obscure-its-value­ as-a-payments-system-2014-4 </a:t>
            </a:r>
            <a:endParaRPr lang="en-US" dirty="0">
              <a:latin typeface="Times New Roman" panose="02020603050405020304" pitchFamily="18" charset="0"/>
              <a:cs typeface="Times New Roman" panose="02020603050405020304" pitchFamily="18" charset="0"/>
            </a:endParaRPr>
          </a:p>
          <a:p>
            <a:pPr algn="l"/>
            <a:r>
              <a:rPr lang="en-US" sz="1800" dirty="0">
                <a:solidFill>
                  <a:srgbClr val="353535"/>
                </a:solidFill>
                <a:effectLst/>
                <a:latin typeface="Times New Roman" panose="02020603050405020304" pitchFamily="18" charset="0"/>
                <a:cs typeface="Times New Roman" panose="02020603050405020304" pitchFamily="18" charset="0"/>
              </a:rPr>
              <a:t>Higgs, R. ( 1 997, Spring). Regime Uncertainty: Why the Great Depression Lasted So Long and Why Prosperity Resumed After the War. The Independent Review, 1(4), 561- 590. [PDF document]. Retrieved July 2, 2016, from http:</a:t>
            </a:r>
            <a:r>
              <a:rPr lang="en-US" sz="1800" dirty="0">
                <a:solidFill>
                  <a:srgbClr val="727272"/>
                </a:solidFill>
                <a:effectLst/>
                <a:latin typeface="Times New Roman" panose="02020603050405020304" pitchFamily="18" charset="0"/>
                <a:cs typeface="Times New Roman" panose="02020603050405020304" pitchFamily="18" charset="0"/>
              </a:rPr>
              <a:t>/</a:t>
            </a:r>
            <a:r>
              <a:rPr lang="en-US" sz="1800" dirty="0">
                <a:solidFill>
                  <a:srgbClr val="353535"/>
                </a:solidFill>
                <a:effectLst/>
                <a:latin typeface="Times New Roman" panose="02020603050405020304" pitchFamily="18" charset="0"/>
                <a:cs typeface="Times New Roman" panose="02020603050405020304" pitchFamily="18" charset="0"/>
              </a:rPr>
              <a:t>/</a:t>
            </a:r>
            <a:r>
              <a:rPr lang="en-US" sz="1800" dirty="0" err="1">
                <a:solidFill>
                  <a:srgbClr val="353535"/>
                </a:solidFill>
                <a:effectLst/>
                <a:latin typeface="Times New Roman" panose="02020603050405020304" pitchFamily="18" charset="0"/>
                <a:cs typeface="Times New Roman" panose="02020603050405020304" pitchFamily="18" charset="0"/>
              </a:rPr>
              <a:t>www.independent.org</a:t>
            </a:r>
            <a:r>
              <a:rPr lang="en-US" sz="1800" dirty="0">
                <a:solidFill>
                  <a:srgbClr val="353535"/>
                </a:solidFill>
                <a:effectLst/>
                <a:latin typeface="Times New Roman" panose="02020603050405020304" pitchFamily="18" charset="0"/>
                <a:cs typeface="Times New Roman" panose="02020603050405020304" pitchFamily="18" charset="0"/>
              </a:rPr>
              <a:t>/pdf/</a:t>
            </a:r>
            <a:r>
              <a:rPr lang="en-US" sz="1800" dirty="0" err="1">
                <a:solidFill>
                  <a:srgbClr val="353535"/>
                </a:solidFill>
                <a:effectLst/>
                <a:latin typeface="Times New Roman" panose="02020603050405020304" pitchFamily="18" charset="0"/>
                <a:cs typeface="Times New Roman" panose="02020603050405020304" pitchFamily="18" charset="0"/>
              </a:rPr>
              <a:t>tir</a:t>
            </a:r>
            <a:r>
              <a:rPr lang="en-US" sz="1800" dirty="0">
                <a:solidFill>
                  <a:srgbClr val="353535"/>
                </a:solidFill>
                <a:effectLst/>
                <a:latin typeface="Times New Roman" panose="02020603050405020304" pitchFamily="18" charset="0"/>
                <a:cs typeface="Times New Roman" panose="02020603050405020304" pitchFamily="18" charset="0"/>
              </a:rPr>
              <a:t>/tir</a:t>
            </a:r>
            <a:r>
              <a:rPr lang="en-US" sz="1800" dirty="0">
                <a:solidFill>
                  <a:srgbClr val="A3A3A3"/>
                </a:solidFill>
                <a:effectLst/>
                <a:latin typeface="Times New Roman" panose="02020603050405020304" pitchFamily="18" charset="0"/>
                <a:cs typeface="Times New Roman" panose="02020603050405020304" pitchFamily="18" charset="0"/>
              </a:rPr>
              <a:t>_</a:t>
            </a:r>
            <a:r>
              <a:rPr lang="en-US" sz="1800" dirty="0">
                <a:solidFill>
                  <a:srgbClr val="353535"/>
                </a:solidFill>
                <a:effectLst/>
                <a:latin typeface="Times New Roman" panose="02020603050405020304" pitchFamily="18" charset="0"/>
                <a:cs typeface="Times New Roman" panose="02020603050405020304" pitchFamily="18" charset="0"/>
              </a:rPr>
              <a:t>O1</a:t>
            </a:r>
            <a:r>
              <a:rPr lang="en-US" sz="1800" dirty="0">
                <a:solidFill>
                  <a:srgbClr val="939393"/>
                </a:solidFill>
                <a:effectLst/>
                <a:latin typeface="Times New Roman" panose="02020603050405020304" pitchFamily="18" charset="0"/>
                <a:cs typeface="Times New Roman" panose="02020603050405020304" pitchFamily="18" charset="0"/>
              </a:rPr>
              <a:t>_</a:t>
            </a:r>
            <a:r>
              <a:rPr lang="en-US" sz="1800" dirty="0">
                <a:solidFill>
                  <a:srgbClr val="353535"/>
                </a:solidFill>
                <a:effectLst/>
                <a:latin typeface="Times New Roman" panose="02020603050405020304" pitchFamily="18" charset="0"/>
                <a:cs typeface="Times New Roman" panose="02020603050405020304" pitchFamily="18" charset="0"/>
              </a:rPr>
              <a:t>4</a:t>
            </a:r>
            <a:r>
              <a:rPr lang="en-US" sz="1800" dirty="0">
                <a:solidFill>
                  <a:srgbClr val="878787"/>
                </a:solidFill>
                <a:effectLst/>
                <a:latin typeface="Times New Roman" panose="02020603050405020304" pitchFamily="18" charset="0"/>
                <a:cs typeface="Times New Roman" panose="02020603050405020304" pitchFamily="18" charset="0"/>
              </a:rPr>
              <a:t>_</a:t>
            </a:r>
            <a:r>
              <a:rPr lang="en-US" sz="1800" dirty="0">
                <a:solidFill>
                  <a:srgbClr val="353535"/>
                </a:solidFill>
                <a:effectLst/>
                <a:latin typeface="Times New Roman" panose="02020603050405020304" pitchFamily="18" charset="0"/>
                <a:cs typeface="Times New Roman" panose="02020603050405020304" pitchFamily="18" charset="0"/>
              </a:rPr>
              <a:t>higgs.pdf </a:t>
            </a:r>
            <a:endParaRPr lang="en-US" dirty="0">
              <a:latin typeface="Times New Roman" panose="02020603050405020304" pitchFamily="18" charset="0"/>
              <a:cs typeface="Times New Roman" panose="02020603050405020304" pitchFamily="18" charset="0"/>
            </a:endParaRPr>
          </a:p>
          <a:p>
            <a:pPr algn="l"/>
            <a:r>
              <a:rPr lang="en-US" sz="1800" dirty="0">
                <a:solidFill>
                  <a:srgbClr val="333333"/>
                </a:solidFill>
                <a:effectLst/>
                <a:latin typeface="Times New Roman" panose="02020603050405020304" pitchFamily="18" charset="0"/>
                <a:cs typeface="Times New Roman" panose="02020603050405020304" pitchFamily="18" charset="0"/>
              </a:rPr>
              <a:t>Independence Hall Association (2008) War Against The Bank, The. Retrieved July 02, 2016, from http://</a:t>
            </a:r>
            <a:r>
              <a:rPr lang="en-US" sz="1800" dirty="0" err="1">
                <a:solidFill>
                  <a:srgbClr val="333333"/>
                </a:solidFill>
                <a:effectLst/>
                <a:latin typeface="Times New Roman" panose="02020603050405020304" pitchFamily="18" charset="0"/>
                <a:cs typeface="Times New Roman" panose="02020603050405020304" pitchFamily="18" charset="0"/>
              </a:rPr>
              <a:t>www.ushistory.org</a:t>
            </a:r>
            <a:r>
              <a:rPr lang="en-US" sz="1800" dirty="0">
                <a:solidFill>
                  <a:srgbClr val="333333"/>
                </a:solidFill>
                <a:effectLst/>
                <a:latin typeface="Times New Roman" panose="02020603050405020304" pitchFamily="18" charset="0"/>
                <a:cs typeface="Times New Roman" panose="02020603050405020304" pitchFamily="18" charset="0"/>
              </a:rPr>
              <a:t>/us/24d.asp </a:t>
            </a:r>
            <a:endParaRPr lang="en-US" dirty="0">
              <a:latin typeface="Times New Roman" panose="02020603050405020304" pitchFamily="18" charset="0"/>
              <a:cs typeface="Times New Roman" panose="02020603050405020304" pitchFamily="18" charset="0"/>
            </a:endParaRPr>
          </a:p>
          <a:p>
            <a:pPr algn="l"/>
            <a:r>
              <a:rPr lang="en-US" sz="1800" dirty="0">
                <a:solidFill>
                  <a:srgbClr val="333333"/>
                </a:solidFill>
                <a:effectLst/>
                <a:latin typeface="Times New Roman" panose="02020603050405020304" pitchFamily="18" charset="0"/>
                <a:cs typeface="Times New Roman" panose="02020603050405020304" pitchFamily="18" charset="0"/>
              </a:rPr>
              <a:t>Keynes, J. M. (1920). The Economic Consequences </a:t>
            </a:r>
            <a:r>
              <a:rPr lang="en-US" sz="1800" dirty="0" err="1">
                <a:solidFill>
                  <a:srgbClr val="333333"/>
                </a:solidFill>
                <a:effectLst/>
                <a:latin typeface="Times New Roman" panose="02020603050405020304" pitchFamily="18" charset="0"/>
                <a:cs typeface="Times New Roman" panose="02020603050405020304" pitchFamily="18" charset="0"/>
              </a:rPr>
              <a:t>ofthe</a:t>
            </a:r>
            <a:r>
              <a:rPr lang="en-US" sz="1800" dirty="0">
                <a:solidFill>
                  <a:srgbClr val="333333"/>
                </a:solidFill>
                <a:effectLst/>
                <a:latin typeface="Times New Roman" panose="02020603050405020304" pitchFamily="18" charset="0"/>
                <a:cs typeface="Times New Roman" panose="02020603050405020304" pitchFamily="18" charset="0"/>
              </a:rPr>
              <a:t> Peace. New York: Harcourt Koning, J. P. (2009, December 11). How the Fed Helped Pay for World War I. Retrieved  July 20, 2016, from https://</a:t>
            </a:r>
            <a:r>
              <a:rPr lang="en-US" sz="1800" dirty="0" err="1">
                <a:solidFill>
                  <a:srgbClr val="333333"/>
                </a:solidFill>
                <a:effectLst/>
                <a:latin typeface="Times New Roman" panose="02020603050405020304" pitchFamily="18" charset="0"/>
                <a:cs typeface="Times New Roman" panose="02020603050405020304" pitchFamily="18" charset="0"/>
              </a:rPr>
              <a:t>mises.org</a:t>
            </a:r>
            <a:r>
              <a:rPr lang="en-US" sz="1800" dirty="0">
                <a:solidFill>
                  <a:srgbClr val="333333"/>
                </a:solidFill>
                <a:effectLst/>
                <a:latin typeface="Times New Roman" panose="02020603050405020304" pitchFamily="18" charset="0"/>
                <a:cs typeface="Times New Roman" panose="02020603050405020304" pitchFamily="18" charset="0"/>
              </a:rPr>
              <a:t>/library/how-fed-helped-pay-world-war-</a:t>
            </a:r>
            <a:r>
              <a:rPr lang="en-US" sz="1800" dirty="0" err="1">
                <a:solidFill>
                  <a:srgbClr val="333333"/>
                </a:solidFill>
                <a:effectLst/>
                <a:latin typeface="Times New Roman" panose="02020603050405020304" pitchFamily="18" charset="0"/>
                <a:cs typeface="Times New Roman" panose="02020603050405020304" pitchFamily="18" charset="0"/>
              </a:rPr>
              <a:t>i</a:t>
            </a:r>
            <a:r>
              <a:rPr lang="en-US" sz="1800" dirty="0">
                <a:solidFill>
                  <a:srgbClr val="333333"/>
                </a:solidFill>
                <a:effectLst/>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a:p>
            <a:pPr algn="l"/>
            <a:r>
              <a:rPr lang="en-US" sz="1800" dirty="0">
                <a:solidFill>
                  <a:srgbClr val="333333"/>
                </a:solidFill>
                <a:effectLst/>
                <a:latin typeface="Times New Roman" panose="02020603050405020304" pitchFamily="18" charset="0"/>
                <a:cs typeface="Times New Roman" panose="02020603050405020304" pitchFamily="18" charset="0"/>
              </a:rPr>
              <a:t>Lee, T. B. (2014, February 3). These Four Charts Suggest that Bitcoin Will Stabilize in the Future. Retrieved July 16, 2016, from https://</a:t>
            </a:r>
            <a:r>
              <a:rPr lang="en-US" sz="1800" dirty="0" err="1">
                <a:solidFill>
                  <a:srgbClr val="333333"/>
                </a:solidFill>
                <a:effectLst/>
                <a:latin typeface="Times New Roman" panose="02020603050405020304" pitchFamily="18" charset="0"/>
                <a:cs typeface="Times New Roman" panose="02020603050405020304" pitchFamily="18" charset="0"/>
              </a:rPr>
              <a:t>www.washingtonpost.com</a:t>
            </a:r>
            <a:r>
              <a:rPr lang="en-US" sz="1800" dirty="0">
                <a:solidFill>
                  <a:srgbClr val="333333"/>
                </a:solidFill>
                <a:effectLst/>
                <a:latin typeface="Times New Roman" panose="02020603050405020304" pitchFamily="18" charset="0"/>
                <a:cs typeface="Times New Roman" panose="02020603050405020304" pitchFamily="18" charset="0"/>
              </a:rPr>
              <a:t>/news/the­ switch/wp/2014/02/03/these-four-charts-suggest-that-bitcoin-wi11-stabilize-in-the-future/ </a:t>
            </a:r>
            <a:endParaRPr lang="en-US" dirty="0">
              <a:latin typeface="Times New Roman" panose="02020603050405020304" pitchFamily="18" charset="0"/>
              <a:cs typeface="Times New Roman" panose="02020603050405020304" pitchFamily="18" charset="0"/>
            </a:endParaRPr>
          </a:p>
          <a:p>
            <a:pPr algn="l"/>
            <a:r>
              <a:rPr lang="en-US" sz="1800" dirty="0">
                <a:solidFill>
                  <a:srgbClr val="333333"/>
                </a:solidFill>
                <a:effectLst/>
                <a:latin typeface="Times New Roman" panose="02020603050405020304" pitchFamily="18" charset="0"/>
                <a:cs typeface="Times New Roman" panose="02020603050405020304" pitchFamily="18" charset="0"/>
              </a:rPr>
              <a:t>Lehman, J. (2014). A </a:t>
            </a:r>
            <a:r>
              <a:rPr lang="en-US" sz="1800" dirty="0" err="1">
                <a:solidFill>
                  <a:srgbClr val="333333"/>
                </a:solidFill>
                <a:effectLst/>
                <a:latin typeface="Times New Roman" panose="02020603050405020304" pitchFamily="18" charset="0"/>
                <a:cs typeface="Times New Roman" panose="02020603050405020304" pitchFamily="18" charset="0"/>
              </a:rPr>
              <a:t>BriefExplanation</a:t>
            </a:r>
            <a:r>
              <a:rPr lang="en-US" sz="1800" dirty="0">
                <a:solidFill>
                  <a:srgbClr val="333333"/>
                </a:solidFill>
                <a:effectLst/>
                <a:latin typeface="Times New Roman" panose="02020603050405020304" pitchFamily="18" charset="0"/>
                <a:cs typeface="Times New Roman" panose="02020603050405020304" pitchFamily="18" charset="0"/>
              </a:rPr>
              <a:t> </a:t>
            </a:r>
            <a:r>
              <a:rPr lang="en-US" sz="1800" dirty="0" err="1">
                <a:solidFill>
                  <a:srgbClr val="333333"/>
                </a:solidFill>
                <a:effectLst/>
                <a:latin typeface="Times New Roman" panose="02020603050405020304" pitchFamily="18" charset="0"/>
                <a:cs typeface="Times New Roman" panose="02020603050405020304" pitchFamily="18" charset="0"/>
              </a:rPr>
              <a:t>ofthe</a:t>
            </a:r>
            <a:r>
              <a:rPr lang="en-US" sz="1800" dirty="0">
                <a:solidFill>
                  <a:srgbClr val="333333"/>
                </a:solidFill>
                <a:effectLst/>
                <a:latin typeface="Times New Roman" panose="02020603050405020304" pitchFamily="18" charset="0"/>
                <a:cs typeface="Times New Roman" panose="02020603050405020304" pitchFamily="18" charset="0"/>
              </a:rPr>
              <a:t> Overton Window. Mackinac </a:t>
            </a:r>
            <a:r>
              <a:rPr lang="en-US" sz="1800" dirty="0" err="1">
                <a:solidFill>
                  <a:srgbClr val="333333"/>
                </a:solidFill>
                <a:effectLst/>
                <a:latin typeface="Times New Roman" panose="02020603050405020304" pitchFamily="18" charset="0"/>
                <a:cs typeface="Times New Roman" panose="02020603050405020304" pitchFamily="18" charset="0"/>
              </a:rPr>
              <a:t>Centerfor</a:t>
            </a:r>
            <a:r>
              <a:rPr lang="en-US" sz="1800" dirty="0">
                <a:solidFill>
                  <a:srgbClr val="333333"/>
                </a:solidFill>
                <a:effectLst/>
                <a:latin typeface="Times New Roman" panose="02020603050405020304" pitchFamily="18" charset="0"/>
                <a:cs typeface="Times New Roman" panose="02020603050405020304" pitchFamily="18" charset="0"/>
              </a:rPr>
              <a:t> </a:t>
            </a:r>
            <a:r>
              <a:rPr lang="en-US" sz="1800" dirty="0" err="1">
                <a:solidFill>
                  <a:srgbClr val="333333"/>
                </a:solidFill>
                <a:effectLst/>
                <a:latin typeface="Times New Roman" panose="02020603050405020304" pitchFamily="18" charset="0"/>
                <a:cs typeface="Times New Roman" panose="02020603050405020304" pitchFamily="18" charset="0"/>
              </a:rPr>
              <a:t>PublicPolicy</a:t>
            </a:r>
            <a:r>
              <a:rPr lang="en-US" sz="1800" dirty="0">
                <a:solidFill>
                  <a:srgbClr val="333333"/>
                </a:solidFill>
                <a:effectLst/>
                <a:latin typeface="Times New Roman" panose="02020603050405020304" pitchFamily="18" charset="0"/>
                <a:cs typeface="Times New Roman" panose="02020603050405020304" pitchFamily="18" charset="0"/>
              </a:rPr>
              <a:t>. Retrieved July 14, 2016, from </a:t>
            </a:r>
            <a:r>
              <a:rPr lang="en-US" dirty="0">
                <a:latin typeface="Times New Roman" panose="02020603050405020304" pitchFamily="18" charset="0"/>
                <a:cs typeface="Times New Roman" panose="02020603050405020304" pitchFamily="18" charset="0"/>
              </a:rPr>
              <a:t> </a:t>
            </a:r>
            <a:r>
              <a:rPr lang="en-US" sz="1800" dirty="0">
                <a:solidFill>
                  <a:srgbClr val="333333"/>
                </a:solidFill>
                <a:effectLst/>
                <a:latin typeface="Times New Roman" panose="02020603050405020304" pitchFamily="18" charset="0"/>
                <a:cs typeface="Times New Roman" panose="02020603050405020304" pitchFamily="18" charset="0"/>
              </a:rPr>
              <a:t>http://</a:t>
            </a:r>
            <a:r>
              <a:rPr lang="en-US" sz="1800" dirty="0" err="1">
                <a:solidFill>
                  <a:srgbClr val="333333"/>
                </a:solidFill>
                <a:effectLst/>
                <a:latin typeface="Times New Roman" panose="02020603050405020304" pitchFamily="18" charset="0"/>
                <a:cs typeface="Times New Roman" panose="02020603050405020304" pitchFamily="18" charset="0"/>
              </a:rPr>
              <a:t>www.mackinac.org</a:t>
            </a:r>
            <a:r>
              <a:rPr lang="en-US" sz="1800" dirty="0">
                <a:solidFill>
                  <a:srgbClr val="333333"/>
                </a:solidFill>
                <a:effectLst/>
                <a:latin typeface="Times New Roman" panose="02020603050405020304" pitchFamily="18" charset="0"/>
                <a:cs typeface="Times New Roman" panose="02020603050405020304" pitchFamily="18" charset="0"/>
              </a:rPr>
              <a:t>/</a:t>
            </a:r>
            <a:r>
              <a:rPr lang="en-US" sz="1800" dirty="0" err="1">
                <a:solidFill>
                  <a:srgbClr val="333333"/>
                </a:solidFill>
                <a:effectLst/>
                <a:latin typeface="Times New Roman" panose="02020603050405020304" pitchFamily="18" charset="0"/>
                <a:cs typeface="Times New Roman" panose="02020603050405020304" pitchFamily="18" charset="0"/>
              </a:rPr>
              <a:t>OvertonWindow#top</a:t>
            </a:r>
            <a:r>
              <a:rPr lang="en-US" sz="1800" dirty="0">
                <a:solidFill>
                  <a:srgbClr val="333333"/>
                </a:solidFill>
                <a:effectLst/>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a:p>
            <a:pPr algn="l"/>
            <a:r>
              <a:rPr lang="en-US" sz="1800" dirty="0">
                <a:solidFill>
                  <a:srgbClr val="333333"/>
                </a:solidFill>
                <a:effectLst/>
                <a:latin typeface="Times New Roman" panose="02020603050405020304" pitchFamily="18" charset="0"/>
                <a:cs typeface="Times New Roman" panose="02020603050405020304" pitchFamily="18" charset="0"/>
              </a:rPr>
              <a:t>Leonard, T. C. (2008). "Richard H. Thaler, Cass R. Sunstein, Nudge: Improving Decisions About Health, Wealth, and Happiness." Constitutional Political Economy, 19(4), 356-360 </a:t>
            </a:r>
            <a:endParaRPr lang="en-US" dirty="0">
              <a:latin typeface="Times New Roman" panose="02020603050405020304" pitchFamily="18" charset="0"/>
              <a:cs typeface="Times New Roman" panose="02020603050405020304" pitchFamily="18" charset="0"/>
            </a:endParaRPr>
          </a:p>
          <a:p>
            <a:pPr algn="l"/>
            <a:endParaRPr lang="en-E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776020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17FD2-A244-8E47-BC79-3708ACD8CD9D}"/>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DB8A153F-9330-88B6-88E8-28B296C08367}"/>
              </a:ext>
            </a:extLst>
          </p:cNvPr>
          <p:cNvSpPr>
            <a:spLocks noGrp="1"/>
          </p:cNvSpPr>
          <p:nvPr>
            <p:ph idx="1"/>
          </p:nvPr>
        </p:nvSpPr>
        <p:spPr/>
        <p:txBody>
          <a:bodyPr>
            <a:normAutofit fontScale="92500" lnSpcReduction="10000"/>
          </a:bodyPr>
          <a:lstStyle/>
          <a:p>
            <a:r>
              <a:rPr lang="en-US" sz="1800" dirty="0" err="1">
                <a:solidFill>
                  <a:srgbClr val="333333"/>
                </a:solidFill>
                <a:effectLst/>
                <a:latin typeface="*Cambria-21111-Identity-H"/>
              </a:rPr>
              <a:t>LeRoux</a:t>
            </a:r>
            <a:r>
              <a:rPr lang="en-US" sz="1800" dirty="0">
                <a:solidFill>
                  <a:srgbClr val="333333"/>
                </a:solidFill>
                <a:effectLst/>
                <a:latin typeface="*Cambria-21111-Identity-H"/>
              </a:rPr>
              <a:t>, C. (2014, June 11). The Inability of Bitcoin to Serve for Rational Economic Calculation. Retrieved July 15· 2016, from http://</a:t>
            </a:r>
            <a:r>
              <a:rPr lang="en-US" sz="1800" dirty="0" err="1">
                <a:solidFill>
                  <a:srgbClr val="333333"/>
                </a:solidFill>
                <a:effectLst/>
                <a:latin typeface="*Cambria-21111-Identity-H"/>
              </a:rPr>
              <a:t>peacefreedomprosperity.com</a:t>
            </a:r>
            <a:r>
              <a:rPr lang="en-US" sz="1800" dirty="0">
                <a:solidFill>
                  <a:srgbClr val="333333"/>
                </a:solidFill>
                <a:effectLst/>
                <a:latin typeface="*Cambria-21111-Identity-H"/>
              </a:rPr>
              <a:t>/7776/inability-bitcoin-serve-rational-economic­ calculation/ </a:t>
            </a:r>
            <a:endParaRPr lang="en-US" dirty="0"/>
          </a:p>
          <a:p>
            <a:r>
              <a:rPr lang="en-US" sz="1800" dirty="0">
                <a:solidFill>
                  <a:srgbClr val="333333"/>
                </a:solidFill>
                <a:effectLst/>
                <a:latin typeface="*Cambria-21111-Identity-H"/>
              </a:rPr>
              <a:t>Marty, B. (2014, October 07). Couple Make History with World's First Bitcoin Wedding. Retrieved July 16, 2016, from https://</a:t>
            </a:r>
            <a:r>
              <a:rPr lang="en-US" sz="1800" dirty="0" err="1">
                <a:solidFill>
                  <a:srgbClr val="333333"/>
                </a:solidFill>
                <a:effectLst/>
                <a:latin typeface="*Cambria-21111-Identity-H"/>
              </a:rPr>
              <a:t>panampost.com</a:t>
            </a:r>
            <a:r>
              <a:rPr lang="en-US" sz="1800" dirty="0">
                <a:solidFill>
                  <a:srgbClr val="333333"/>
                </a:solidFill>
                <a:effectLst/>
                <a:latin typeface="*Cambria-21111-Identity-H"/>
              </a:rPr>
              <a:t>/</a:t>
            </a:r>
            <a:r>
              <a:rPr lang="en-US" sz="1800" dirty="0" err="1">
                <a:solidFill>
                  <a:srgbClr val="333333"/>
                </a:solidFill>
                <a:effectLst/>
                <a:latin typeface="*Cambria-21111-Identity-H"/>
              </a:rPr>
              <a:t>belen-marty</a:t>
            </a:r>
            <a:r>
              <a:rPr lang="en-US" sz="1800" dirty="0">
                <a:solidFill>
                  <a:srgbClr val="333333"/>
                </a:solidFill>
                <a:effectLst/>
                <a:latin typeface="*Cambria-21111-Identity-H"/>
              </a:rPr>
              <a:t>/2014/10/07/couple­ make-history-with-worlds-first-bitcoin-wedding/ </a:t>
            </a:r>
            <a:endParaRPr lang="en-US" dirty="0"/>
          </a:p>
          <a:p>
            <a:r>
              <a:rPr lang="en-US" sz="1800" dirty="0">
                <a:solidFill>
                  <a:srgbClr val="333333"/>
                </a:solidFill>
                <a:effectLst/>
                <a:latin typeface="*Cambria-21111-Identity-H"/>
              </a:rPr>
              <a:t>Marx, K., &amp; Engels, F. (2002) </a:t>
            </a:r>
            <a:r>
              <a:rPr lang="en-US" sz="1800" dirty="0">
                <a:solidFill>
                  <a:srgbClr val="333333"/>
                </a:solidFill>
                <a:effectLst/>
                <a:latin typeface="*Times New Roman-Italic-113181-Identity-H"/>
              </a:rPr>
              <a:t>The Communist Manifesto. </a:t>
            </a:r>
            <a:r>
              <a:rPr lang="en-US" sz="1800" dirty="0">
                <a:solidFill>
                  <a:srgbClr val="333333"/>
                </a:solidFill>
                <a:effectLst/>
                <a:latin typeface="*Cambria-21111-Identity-H"/>
              </a:rPr>
              <a:t>New York: Penguin.</a:t>
            </a:r>
            <a:br>
              <a:rPr lang="en-US" sz="1800" dirty="0">
                <a:solidFill>
                  <a:srgbClr val="333333"/>
                </a:solidFill>
                <a:effectLst/>
                <a:latin typeface="*Cambria-21111-Identity-H"/>
              </a:rPr>
            </a:br>
            <a:r>
              <a:rPr lang="en-US" sz="1800" dirty="0" err="1">
                <a:solidFill>
                  <a:srgbClr val="333333"/>
                </a:solidFill>
                <a:effectLst/>
                <a:latin typeface="*Cambria-21111-Identity-H"/>
              </a:rPr>
              <a:t>Menger</a:t>
            </a:r>
            <a:r>
              <a:rPr lang="en-US" sz="1800" dirty="0">
                <a:solidFill>
                  <a:srgbClr val="333333"/>
                </a:solidFill>
                <a:effectLst/>
                <a:latin typeface="*Cambria-21111-Identity-H"/>
              </a:rPr>
              <a:t>, K. (1892, June). On the Origin of Money. </a:t>
            </a:r>
            <a:r>
              <a:rPr lang="en-US" sz="1800" dirty="0">
                <a:solidFill>
                  <a:srgbClr val="333333"/>
                </a:solidFill>
                <a:effectLst/>
                <a:latin typeface="*Times New Roman-Italic-113181-Identity-H"/>
              </a:rPr>
              <a:t>The Economic Journal, </a:t>
            </a:r>
            <a:r>
              <a:rPr lang="en-US" sz="1800" dirty="0">
                <a:solidFill>
                  <a:srgbClr val="333333"/>
                </a:solidFill>
                <a:effectLst/>
                <a:latin typeface="*Cambria-21111-Identity-H"/>
              </a:rPr>
              <a:t>2(6), 239-255.  Doi: 10.2307/2956146 </a:t>
            </a:r>
            <a:endParaRPr lang="en-US" dirty="0"/>
          </a:p>
          <a:p>
            <a:r>
              <a:rPr lang="en-US" sz="1800" dirty="0">
                <a:solidFill>
                  <a:srgbClr val="333333"/>
                </a:solidFill>
                <a:effectLst/>
                <a:latin typeface="*Cambria-21111-Identity-H"/>
              </a:rPr>
              <a:t>Mises, L. V. (2007). </a:t>
            </a:r>
            <a:r>
              <a:rPr lang="en-US" sz="1800" dirty="0">
                <a:solidFill>
                  <a:srgbClr val="333333"/>
                </a:solidFill>
                <a:effectLst/>
                <a:latin typeface="*Times New Roman-Italic-113181-Identity-H"/>
              </a:rPr>
              <a:t>Human Action: A Treatise on Economics. </a:t>
            </a:r>
            <a:r>
              <a:rPr lang="en-US" sz="1800" dirty="0">
                <a:solidFill>
                  <a:srgbClr val="333333"/>
                </a:solidFill>
                <a:effectLst/>
                <a:latin typeface="*Cambria-21111-Identity-H"/>
              </a:rPr>
              <a:t>Indianapolis, IN. Liberty Fund. </a:t>
            </a:r>
            <a:endParaRPr lang="en-US" dirty="0"/>
          </a:p>
          <a:p>
            <a:r>
              <a:rPr lang="en-US" sz="1800" dirty="0">
                <a:solidFill>
                  <a:srgbClr val="333333"/>
                </a:solidFill>
                <a:effectLst/>
                <a:latin typeface="*Cambria-21111-Identity-H"/>
              </a:rPr>
              <a:t>Mises, L. V. (1953). </a:t>
            </a:r>
            <a:r>
              <a:rPr lang="en-US" sz="1800" dirty="0">
                <a:solidFill>
                  <a:srgbClr val="333333"/>
                </a:solidFill>
                <a:effectLst/>
                <a:latin typeface="*Times New Roman-Italic-113181-Identity-H"/>
              </a:rPr>
              <a:t>The </a:t>
            </a:r>
            <a:r>
              <a:rPr lang="en-US" sz="1800" dirty="0" err="1">
                <a:solidFill>
                  <a:srgbClr val="333333"/>
                </a:solidFill>
                <a:effectLst/>
                <a:latin typeface="*Times New Roman-Italic-113181-Identity-H"/>
              </a:rPr>
              <a:t>Theo,y</a:t>
            </a:r>
            <a:r>
              <a:rPr lang="en-US" sz="1800" dirty="0">
                <a:solidFill>
                  <a:srgbClr val="333333"/>
                </a:solidFill>
                <a:effectLst/>
                <a:latin typeface="*Times New Roman-Italic-113181-Identity-H"/>
              </a:rPr>
              <a:t> </a:t>
            </a:r>
            <a:r>
              <a:rPr lang="en-US" sz="1800" dirty="0" err="1">
                <a:solidFill>
                  <a:srgbClr val="333333"/>
                </a:solidFill>
                <a:effectLst/>
                <a:latin typeface="*Times New Roman-Italic-113181-Identity-H"/>
              </a:rPr>
              <a:t>ofMoney</a:t>
            </a:r>
            <a:r>
              <a:rPr lang="en-US" sz="1800" dirty="0">
                <a:solidFill>
                  <a:srgbClr val="333333"/>
                </a:solidFill>
                <a:effectLst/>
                <a:latin typeface="*Times New Roman-Italic-113181-Identity-H"/>
              </a:rPr>
              <a:t> and Credit. </a:t>
            </a:r>
            <a:r>
              <a:rPr lang="en-US" sz="1800" dirty="0">
                <a:solidFill>
                  <a:srgbClr val="333333"/>
                </a:solidFill>
                <a:effectLst/>
                <a:latin typeface="*Cambria-21111-Identity-H"/>
              </a:rPr>
              <a:t>New Haven: Yale University Press. </a:t>
            </a:r>
            <a:endParaRPr lang="en-US" dirty="0"/>
          </a:p>
          <a:p>
            <a:r>
              <a:rPr lang="en-US" sz="1800" dirty="0">
                <a:solidFill>
                  <a:srgbClr val="333333"/>
                </a:solidFill>
                <a:effectLst/>
                <a:latin typeface="*Cambria-21111-Identity-H"/>
              </a:rPr>
              <a:t>National Bureau of Economic Research. (2010, September 20). US Business Cycle Expansions and Contractions. Retrieved July 02, 2016, from</a:t>
            </a:r>
            <a:br>
              <a:rPr lang="en-US" sz="1800" dirty="0">
                <a:solidFill>
                  <a:srgbClr val="333333"/>
                </a:solidFill>
                <a:effectLst/>
                <a:latin typeface="*Cambria-21111-Identity-H"/>
              </a:rPr>
            </a:br>
            <a:r>
              <a:rPr lang="en-US" sz="1800" dirty="0">
                <a:solidFill>
                  <a:srgbClr val="333333"/>
                </a:solidFill>
                <a:effectLst/>
                <a:latin typeface="*Cambria-21111-Identity-H"/>
              </a:rPr>
              <a:t>http :</a:t>
            </a:r>
            <a:r>
              <a:rPr lang="en-US" sz="1800" dirty="0">
                <a:solidFill>
                  <a:srgbClr val="878787"/>
                </a:solidFill>
                <a:effectLst/>
                <a:latin typeface="*Cambria-21111-Identity-H"/>
              </a:rPr>
              <a:t>/</a:t>
            </a:r>
            <a:r>
              <a:rPr lang="en-US" sz="1800" dirty="0">
                <a:solidFill>
                  <a:srgbClr val="7A7A7A"/>
                </a:solidFill>
                <a:effectLst/>
                <a:latin typeface="*Cambria-21111-Identity-H"/>
              </a:rPr>
              <a:t>/</a:t>
            </a:r>
            <a:r>
              <a:rPr lang="en-US" sz="1800" dirty="0" err="1">
                <a:solidFill>
                  <a:srgbClr val="333333"/>
                </a:solidFill>
                <a:effectLst/>
                <a:latin typeface="*Cambria-21111-Identity-H"/>
              </a:rPr>
              <a:t>www.nber</a:t>
            </a:r>
            <a:r>
              <a:rPr lang="en-US" sz="1800" dirty="0">
                <a:solidFill>
                  <a:srgbClr val="333333"/>
                </a:solidFill>
                <a:effectLst/>
                <a:latin typeface="*Cambria-21111-Identity-H"/>
              </a:rPr>
              <a:t>. org/</a:t>
            </a:r>
            <a:r>
              <a:rPr lang="en-US" sz="1800" dirty="0" err="1">
                <a:solidFill>
                  <a:srgbClr val="333333"/>
                </a:solidFill>
                <a:effectLst/>
                <a:latin typeface="*Cambria-21111-Identity-H"/>
              </a:rPr>
              <a:t>cycles.html</a:t>
            </a:r>
            <a:r>
              <a:rPr lang="en-US" sz="1800" dirty="0">
                <a:solidFill>
                  <a:srgbClr val="333333"/>
                </a:solidFill>
                <a:effectLst/>
                <a:latin typeface="*Cambria-21111-Identity-H"/>
              </a:rPr>
              <a:t> </a:t>
            </a:r>
            <a:endParaRPr lang="en-US" dirty="0"/>
          </a:p>
          <a:p>
            <a:r>
              <a:rPr lang="en-US" sz="1800" dirty="0">
                <a:solidFill>
                  <a:srgbClr val="333333"/>
                </a:solidFill>
                <a:effectLst/>
                <a:latin typeface="*Cambria-21111-Identity-H"/>
              </a:rPr>
              <a:t>Oberg, C. (2013, December 1). Roger Ver Gives FEE Highest-Valued Known Bitcoin Donation, Worth About $1 Million. Retrieved July 16, 2016, from </a:t>
            </a:r>
            <a:r>
              <a:rPr lang="en-US" sz="1800" dirty="0">
                <a:solidFill>
                  <a:srgbClr val="3F3F3F"/>
                </a:solidFill>
                <a:effectLst/>
                <a:latin typeface="*Cambria-21111-Identity-H"/>
              </a:rPr>
              <a:t>https:/</a:t>
            </a:r>
            <a:r>
              <a:rPr lang="en-US" sz="1800" dirty="0" err="1">
                <a:solidFill>
                  <a:srgbClr val="333333"/>
                </a:solidFill>
                <a:effectLst/>
                <a:latin typeface="*Cambria-21111-Identity-H"/>
              </a:rPr>
              <a:t>fee.org</a:t>
            </a:r>
            <a:r>
              <a:rPr lang="en-US" sz="1800" dirty="0">
                <a:solidFill>
                  <a:srgbClr val="333333"/>
                </a:solidFill>
                <a:effectLst/>
                <a:latin typeface="*Cambria-21111-Identity-H"/>
              </a:rPr>
              <a:t>/resources</a:t>
            </a:r>
            <a:r>
              <a:rPr lang="en-US" sz="1800" dirty="0">
                <a:solidFill>
                  <a:srgbClr val="828282"/>
                </a:solidFill>
                <a:effectLst/>
                <a:latin typeface="*Cambria-21111-Identity-H"/>
              </a:rPr>
              <a:t>/</a:t>
            </a:r>
            <a:r>
              <a:rPr lang="en-US" sz="1800" dirty="0">
                <a:solidFill>
                  <a:srgbClr val="333333"/>
                </a:solidFill>
                <a:effectLst/>
                <a:latin typeface="*Cambria-21111-Identity-H"/>
              </a:rPr>
              <a:t>roger-</a:t>
            </a:r>
            <a:r>
              <a:rPr lang="en-US" sz="1800" dirty="0" err="1">
                <a:solidFill>
                  <a:srgbClr val="333333"/>
                </a:solidFill>
                <a:effectLst/>
                <a:latin typeface="*Cambria-21111-Identity-H"/>
              </a:rPr>
              <a:t>ver</a:t>
            </a:r>
            <a:r>
              <a:rPr lang="en-US" sz="1800" dirty="0">
                <a:solidFill>
                  <a:srgbClr val="333333"/>
                </a:solidFill>
                <a:effectLst/>
                <a:latin typeface="*Cambria-21111-Identity-H"/>
              </a:rPr>
              <a:t>-gives-fee-highest-valued-known-bitcoin-donation­ worth-about-1-million/ </a:t>
            </a:r>
            <a:endParaRPr lang="en-US" dirty="0"/>
          </a:p>
          <a:p>
            <a:r>
              <a:rPr lang="en-US" sz="1800" dirty="0">
                <a:solidFill>
                  <a:srgbClr val="333333"/>
                </a:solidFill>
                <a:effectLst/>
                <a:latin typeface="*Cambria-21111-Identity-H"/>
              </a:rPr>
              <a:t>Owen, T. (2015) </a:t>
            </a:r>
            <a:r>
              <a:rPr lang="en-US" sz="1800" dirty="0">
                <a:solidFill>
                  <a:srgbClr val="333333"/>
                </a:solidFill>
                <a:effectLst/>
                <a:latin typeface="*Times New Roman-Italic-113181-Identity-H"/>
              </a:rPr>
              <a:t>Disruptive Power: The Crisis </a:t>
            </a:r>
            <a:r>
              <a:rPr lang="en-US" sz="1800" dirty="0" err="1">
                <a:solidFill>
                  <a:srgbClr val="333333"/>
                </a:solidFill>
                <a:effectLst/>
                <a:latin typeface="*Times New Roman-Italic-113181-Identity-H"/>
              </a:rPr>
              <a:t>ofthe</a:t>
            </a:r>
            <a:r>
              <a:rPr lang="en-US" sz="1800" dirty="0">
                <a:solidFill>
                  <a:srgbClr val="333333"/>
                </a:solidFill>
                <a:effectLst/>
                <a:latin typeface="*Times New Roman-Italic-113181-Identity-H"/>
              </a:rPr>
              <a:t> State in the Digital Age. </a:t>
            </a:r>
            <a:r>
              <a:rPr lang="en-US" sz="1800" dirty="0">
                <a:solidFill>
                  <a:srgbClr val="333333"/>
                </a:solidFill>
                <a:effectLst/>
                <a:latin typeface="*Cambria-21111-Identity-H"/>
              </a:rPr>
              <a:t>New York: Oxford University Press, USA. </a:t>
            </a:r>
            <a:endParaRPr lang="en-US" dirty="0"/>
          </a:p>
          <a:p>
            <a:endParaRPr lang="en-EG" dirty="0"/>
          </a:p>
        </p:txBody>
      </p:sp>
    </p:spTree>
    <p:extLst>
      <p:ext uri="{BB962C8B-B14F-4D97-AF65-F5344CB8AC3E}">
        <p14:creationId xmlns:p14="http://schemas.microsoft.com/office/powerpoint/2010/main" val="149545025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E31AD-0408-D99B-B14D-EB3B84A38BDE}"/>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FC88897C-287E-F8A0-54C2-13487BB7E43F}"/>
              </a:ext>
            </a:extLst>
          </p:cNvPr>
          <p:cNvSpPr>
            <a:spLocks noGrp="1"/>
          </p:cNvSpPr>
          <p:nvPr>
            <p:ph idx="1"/>
          </p:nvPr>
        </p:nvSpPr>
        <p:spPr/>
        <p:txBody>
          <a:bodyPr>
            <a:normAutofit fontScale="85000" lnSpcReduction="10000"/>
          </a:bodyPr>
          <a:lstStyle/>
          <a:p>
            <a:r>
              <a:rPr lang="en-US" sz="1800" dirty="0">
                <a:solidFill>
                  <a:srgbClr val="333333"/>
                </a:solidFill>
                <a:effectLst/>
                <a:latin typeface="*Minion Pro-15532-Identity-H"/>
              </a:rPr>
              <a:t>Patterson, S. (2014, October 07). Bitcoin: Currency of Currencies. Retrieved July 15, 2016, from https://</a:t>
            </a:r>
            <a:r>
              <a:rPr lang="en-US" sz="1800" dirty="0" err="1">
                <a:solidFill>
                  <a:srgbClr val="333333"/>
                </a:solidFill>
                <a:effectLst/>
                <a:latin typeface="*Minion Pro-15532-Identity-H"/>
              </a:rPr>
              <a:t>fee.org</a:t>
            </a:r>
            <a:r>
              <a:rPr lang="en-US" sz="1800" dirty="0">
                <a:solidFill>
                  <a:srgbClr val="333333"/>
                </a:solidFill>
                <a:effectLst/>
                <a:latin typeface="*Minion Pro-15532-Identity-H"/>
              </a:rPr>
              <a:t>/articles/bitcoin-currency-of-currencies/ </a:t>
            </a:r>
            <a:endParaRPr lang="en-US" dirty="0"/>
          </a:p>
          <a:p>
            <a:r>
              <a:rPr lang="en-US" sz="1800" dirty="0">
                <a:solidFill>
                  <a:srgbClr val="333333"/>
                </a:solidFill>
                <a:effectLst/>
                <a:latin typeface="*Minion Pro-15532-Identity-H"/>
              </a:rPr>
              <a:t>Paul, R. (2009). </a:t>
            </a:r>
            <a:r>
              <a:rPr lang="en-US" sz="1800" dirty="0">
                <a:solidFill>
                  <a:srgbClr val="333333"/>
                </a:solidFill>
                <a:effectLst/>
                <a:latin typeface="*Cambria-Italic-21111-Identity-H"/>
              </a:rPr>
              <a:t>End The Fed. </a:t>
            </a:r>
            <a:r>
              <a:rPr lang="en-US" sz="1800" dirty="0">
                <a:solidFill>
                  <a:srgbClr val="333333"/>
                </a:solidFill>
                <a:effectLst/>
                <a:latin typeface="*Minion Pro-15532-Identity-H"/>
              </a:rPr>
              <a:t>New York: Grand Central Publishing. </a:t>
            </a:r>
            <a:endParaRPr lang="en-US" dirty="0"/>
          </a:p>
          <a:p>
            <a:r>
              <a:rPr lang="en-US" sz="1800" dirty="0" err="1">
                <a:solidFill>
                  <a:srgbClr val="333333"/>
                </a:solidFill>
                <a:effectLst/>
                <a:latin typeface="*Minion Pro-15532-Identity-H"/>
              </a:rPr>
              <a:t>Rauchway</a:t>
            </a:r>
            <a:r>
              <a:rPr lang="en-US" sz="1800" dirty="0">
                <a:solidFill>
                  <a:srgbClr val="333333"/>
                </a:solidFill>
                <a:effectLst/>
                <a:latin typeface="*Minion Pro-15532-Identity-H"/>
              </a:rPr>
              <a:t>, E. (2013, March 21). How </a:t>
            </a:r>
            <a:r>
              <a:rPr lang="en-US" sz="1800" dirty="0" err="1">
                <a:solidFill>
                  <a:srgbClr val="333333"/>
                </a:solidFill>
                <a:effectLst/>
                <a:latin typeface="*Minion Pro-15532-Identity-H"/>
              </a:rPr>
              <a:t>Frankin</a:t>
            </a:r>
            <a:r>
              <a:rPr lang="en-US" sz="1800" dirty="0">
                <a:solidFill>
                  <a:srgbClr val="333333"/>
                </a:solidFill>
                <a:effectLst/>
                <a:latin typeface="*Minion Pro-15532-Identity-H"/>
              </a:rPr>
              <a:t> Roosevelt Secretly Ended the Gold Standard. </a:t>
            </a:r>
            <a:r>
              <a:rPr lang="en-US" sz="1800" dirty="0" err="1">
                <a:solidFill>
                  <a:srgbClr val="333333"/>
                </a:solidFill>
                <a:effectLst/>
                <a:latin typeface="*Minion Pro-15532-Identity-H"/>
              </a:rPr>
              <a:t>RetrievedJuly</a:t>
            </a:r>
            <a:r>
              <a:rPr lang="en-US" sz="1800" dirty="0">
                <a:solidFill>
                  <a:srgbClr val="333333"/>
                </a:solidFill>
                <a:effectLst/>
                <a:latin typeface="*Minion Pro-15532-Identity-H"/>
              </a:rPr>
              <a:t> I9, 2016, from http://</a:t>
            </a:r>
            <a:r>
              <a:rPr lang="en-US" sz="1800" dirty="0" err="1">
                <a:solidFill>
                  <a:srgbClr val="333333"/>
                </a:solidFill>
                <a:effectLst/>
                <a:latin typeface="*Minion Pro-15532-Identity-H"/>
              </a:rPr>
              <a:t>www.bloomberg.com</a:t>
            </a:r>
            <a:r>
              <a:rPr lang="en-US" sz="1800" dirty="0">
                <a:solidFill>
                  <a:srgbClr val="333333"/>
                </a:solidFill>
                <a:effectLst/>
                <a:latin typeface="*Minion Pro-15532-Identity-H"/>
              </a:rPr>
              <a:t>/view</a:t>
            </a:r>
            <a:r>
              <a:rPr lang="en-US" sz="1800" dirty="0">
                <a:solidFill>
                  <a:srgbClr val="848484"/>
                </a:solidFill>
                <a:effectLst/>
                <a:latin typeface="*Minion Pro-15532-Identity-H"/>
              </a:rPr>
              <a:t>/</a:t>
            </a:r>
            <a:r>
              <a:rPr lang="en-US" sz="1800" dirty="0">
                <a:solidFill>
                  <a:srgbClr val="333333"/>
                </a:solidFill>
                <a:effectLst/>
                <a:latin typeface="*Minion Pro-15532-Identity-H"/>
              </a:rPr>
              <a:t>articles</a:t>
            </a:r>
            <a:r>
              <a:rPr lang="en-US" sz="1800" dirty="0">
                <a:solidFill>
                  <a:srgbClr val="848484"/>
                </a:solidFill>
                <a:effectLst/>
                <a:latin typeface="*Minion Pro-15532-Identity-H"/>
              </a:rPr>
              <a:t>/</a:t>
            </a:r>
            <a:r>
              <a:rPr lang="en-US" sz="1800" dirty="0">
                <a:solidFill>
                  <a:srgbClr val="333333"/>
                </a:solidFill>
                <a:effectLst/>
                <a:latin typeface="*Minion Pro-15532-Identity-H"/>
              </a:rPr>
              <a:t>2013- 03-2I/</a:t>
            </a:r>
            <a:r>
              <a:rPr lang="en-US" sz="1800" dirty="0" err="1">
                <a:solidFill>
                  <a:srgbClr val="333333"/>
                </a:solidFill>
                <a:effectLst/>
                <a:latin typeface="*Minion Pro-15532-Identity-H"/>
              </a:rPr>
              <a:t>how-frank!in-roosevelt-secretly-ended-the-gold-standard</a:t>
            </a:r>
            <a:r>
              <a:rPr lang="en-US" sz="1800" dirty="0">
                <a:solidFill>
                  <a:srgbClr val="333333"/>
                </a:solidFill>
                <a:effectLst/>
                <a:latin typeface="*Minion Pro-15532-Identity-H"/>
              </a:rPr>
              <a:t> </a:t>
            </a:r>
            <a:endParaRPr lang="en-US" dirty="0"/>
          </a:p>
          <a:p>
            <a:r>
              <a:rPr lang="en-US" sz="1800" dirty="0">
                <a:solidFill>
                  <a:srgbClr val="333333"/>
                </a:solidFill>
                <a:effectLst/>
                <a:latin typeface="*Minion Pro-15532-Identity-H"/>
              </a:rPr>
              <a:t>Richardson, G., Komai, A., &amp; Gou, M. (2013) Gold Reserve Act of 1934. </a:t>
            </a:r>
            <a:r>
              <a:rPr lang="en-US" sz="1800" dirty="0">
                <a:solidFill>
                  <a:srgbClr val="333333"/>
                </a:solidFill>
                <a:effectLst/>
                <a:latin typeface="*Cambria-Italic-21111-Identity-H"/>
              </a:rPr>
              <a:t>Federal Reserve History. </a:t>
            </a:r>
            <a:r>
              <a:rPr lang="en-US" sz="1800" dirty="0">
                <a:solidFill>
                  <a:srgbClr val="333333"/>
                </a:solidFill>
                <a:effectLst/>
                <a:latin typeface="*Minion Pro-15532-Identity-H"/>
              </a:rPr>
              <a:t>Retrieved July 12, 2016, from http://</a:t>
            </a:r>
            <a:r>
              <a:rPr lang="en-US" sz="1800" dirty="0" err="1">
                <a:solidFill>
                  <a:srgbClr val="333333"/>
                </a:solidFill>
                <a:effectLst/>
                <a:latin typeface="*Minion Pro-15532-Identity-H"/>
              </a:rPr>
              <a:t>www.federalreservehistory.org</a:t>
            </a:r>
            <a:r>
              <a:rPr lang="en-US" sz="1800" dirty="0">
                <a:solidFill>
                  <a:srgbClr val="333333"/>
                </a:solidFill>
                <a:effectLst/>
                <a:latin typeface="*Minion Pro-15532-Identity-H"/>
              </a:rPr>
              <a:t>/Events/</a:t>
            </a:r>
            <a:r>
              <a:rPr lang="en-US" sz="1800" dirty="0" err="1">
                <a:solidFill>
                  <a:srgbClr val="333333"/>
                </a:solidFill>
                <a:effectLst/>
                <a:latin typeface="*Minion Pro-15532-Identity-H"/>
              </a:rPr>
              <a:t>DetailView</a:t>
            </a:r>
            <a:r>
              <a:rPr lang="en-US" sz="1800" dirty="0">
                <a:solidFill>
                  <a:srgbClr val="333333"/>
                </a:solidFill>
                <a:effectLst/>
                <a:latin typeface="*Minion Pro-15532-Identity-H"/>
              </a:rPr>
              <a:t>/26 </a:t>
            </a:r>
            <a:endParaRPr lang="en-US" dirty="0"/>
          </a:p>
          <a:p>
            <a:r>
              <a:rPr lang="en-US" sz="1800" dirty="0">
                <a:solidFill>
                  <a:srgbClr val="333333"/>
                </a:solidFill>
                <a:effectLst/>
                <a:latin typeface="*Minion Pro-15532-Identity-H"/>
              </a:rPr>
              <a:t>Rogers, K. (2015, April 27). How E-Commerce Helps US Small Businesses Go Global. Retrieved July 16, 2016, from http://</a:t>
            </a:r>
            <a:r>
              <a:rPr lang="en-US" sz="1800" dirty="0" err="1">
                <a:solidFill>
                  <a:srgbClr val="333333"/>
                </a:solidFill>
                <a:effectLst/>
                <a:latin typeface="*Minion Pro-15532-Identity-H"/>
              </a:rPr>
              <a:t>www.cnbc.com</a:t>
            </a:r>
            <a:r>
              <a:rPr lang="en-US" sz="1800" dirty="0">
                <a:solidFill>
                  <a:srgbClr val="333333"/>
                </a:solidFill>
                <a:effectLst/>
                <a:latin typeface="*Minion Pro-15532-Identity-H"/>
              </a:rPr>
              <a:t>/2015</a:t>
            </a:r>
            <a:r>
              <a:rPr lang="en-US" sz="1800" dirty="0">
                <a:solidFill>
                  <a:srgbClr val="898989"/>
                </a:solidFill>
                <a:effectLst/>
                <a:latin typeface="*Minion Pro-15532-Identity-H"/>
              </a:rPr>
              <a:t>/</a:t>
            </a:r>
            <a:r>
              <a:rPr lang="en-US" sz="1800" dirty="0">
                <a:solidFill>
                  <a:srgbClr val="333333"/>
                </a:solidFill>
                <a:effectLst/>
                <a:latin typeface="*Minion Pro-15532-Identity-H"/>
              </a:rPr>
              <a:t>04</a:t>
            </a:r>
            <a:r>
              <a:rPr lang="en-US" sz="1800" dirty="0">
                <a:solidFill>
                  <a:srgbClr val="7A7A7A"/>
                </a:solidFill>
                <a:effectLst/>
                <a:latin typeface="*Minion Pro-15532-Identity-H"/>
              </a:rPr>
              <a:t>/</a:t>
            </a:r>
            <a:r>
              <a:rPr lang="en-US" sz="1800" dirty="0">
                <a:solidFill>
                  <a:srgbClr val="333333"/>
                </a:solidFill>
                <a:effectLst/>
                <a:latin typeface="*Minion Pro-15532-Identity-H"/>
              </a:rPr>
              <a:t>27/how-e-commerce-helps­ us-small-businesses-go-</a:t>
            </a:r>
            <a:r>
              <a:rPr lang="en-US" sz="1800" dirty="0" err="1">
                <a:solidFill>
                  <a:srgbClr val="333333"/>
                </a:solidFill>
                <a:effectLst/>
                <a:latin typeface="*Minion Pro-15532-Identity-H"/>
              </a:rPr>
              <a:t>global.html</a:t>
            </a:r>
            <a:r>
              <a:rPr lang="en-US" sz="1800" dirty="0">
                <a:solidFill>
                  <a:srgbClr val="333333"/>
                </a:solidFill>
                <a:effectLst/>
                <a:latin typeface="*Minion Pro-15532-Identity-H"/>
              </a:rPr>
              <a:t> </a:t>
            </a:r>
            <a:endParaRPr lang="en-US" dirty="0"/>
          </a:p>
          <a:p>
            <a:r>
              <a:rPr lang="en-US" sz="1800" dirty="0">
                <a:solidFill>
                  <a:srgbClr val="333333"/>
                </a:solidFill>
                <a:effectLst/>
                <a:latin typeface="*Minion Pro-15532-Identity-H"/>
              </a:rPr>
              <a:t>Rothbard, M. N. (1994). </a:t>
            </a:r>
            <a:r>
              <a:rPr lang="en-US" sz="1800" dirty="0">
                <a:solidFill>
                  <a:srgbClr val="333333"/>
                </a:solidFill>
                <a:effectLst/>
                <a:latin typeface="*Cambria-Italic-21111-Identity-H"/>
              </a:rPr>
              <a:t>Case Against the Fed, The. </a:t>
            </a:r>
            <a:r>
              <a:rPr lang="en-US" sz="1800" dirty="0">
                <a:solidFill>
                  <a:srgbClr val="333333"/>
                </a:solidFill>
                <a:effectLst/>
                <a:latin typeface="*Minion Pro-15532-Identity-H"/>
              </a:rPr>
              <a:t>Auburn Ala: Ludwig von Mises Institute. </a:t>
            </a:r>
            <a:endParaRPr lang="en-US" dirty="0"/>
          </a:p>
          <a:p>
            <a:r>
              <a:rPr lang="en-US" sz="1800" dirty="0" err="1">
                <a:solidFill>
                  <a:srgbClr val="333333"/>
                </a:solidFill>
                <a:effectLst/>
                <a:latin typeface="*Minion Pro-15532-Identity-H"/>
              </a:rPr>
              <a:t>Rowlatt</a:t>
            </a:r>
            <a:r>
              <a:rPr lang="en-US" sz="1800" dirty="0">
                <a:solidFill>
                  <a:srgbClr val="333333"/>
                </a:solidFill>
                <a:effectLst/>
                <a:latin typeface="*Minion Pro-15532-Identity-H"/>
              </a:rPr>
              <a:t>, J. (2013, December 08). Why Do We Value Gold? Retrieved July 02, 2016, from http://</a:t>
            </a:r>
            <a:r>
              <a:rPr lang="en-US" sz="1800" dirty="0" err="1">
                <a:solidFill>
                  <a:srgbClr val="333333"/>
                </a:solidFill>
                <a:effectLst/>
                <a:latin typeface="*Minion Pro-15532-Identity-H"/>
              </a:rPr>
              <a:t>www.bbc.com</a:t>
            </a:r>
            <a:r>
              <a:rPr lang="en-US" sz="1800" dirty="0">
                <a:solidFill>
                  <a:srgbClr val="333333"/>
                </a:solidFill>
                <a:effectLst/>
                <a:latin typeface="*Minion Pro-15532-Identity-H"/>
              </a:rPr>
              <a:t>/news/magazine-25255957 </a:t>
            </a:r>
            <a:endParaRPr lang="en-US" dirty="0"/>
          </a:p>
          <a:p>
            <a:r>
              <a:rPr lang="en-US" sz="1800" dirty="0" err="1">
                <a:solidFill>
                  <a:srgbClr val="333333"/>
                </a:solidFill>
                <a:effectLst/>
                <a:latin typeface="*Minion Pro-15532-Identity-H"/>
              </a:rPr>
              <a:t>Rykwalder</a:t>
            </a:r>
            <a:r>
              <a:rPr lang="en-US" sz="1800" dirty="0">
                <a:solidFill>
                  <a:srgbClr val="333333"/>
                </a:solidFill>
                <a:effectLst/>
                <a:latin typeface="*Minion Pro-15532-Identity-H"/>
              </a:rPr>
              <a:t>, E. (2014, October 19). The Math Behind Bitcoin. Retrieved July 15, 2016, from </a:t>
            </a:r>
            <a:r>
              <a:rPr lang="en-US" sz="1800" dirty="0">
                <a:solidFill>
                  <a:srgbClr val="333333"/>
                </a:solidFill>
                <a:effectLst/>
                <a:latin typeface="*Microsoft Sans Serif-208466-Identity-H"/>
              </a:rPr>
              <a:t>http://</a:t>
            </a:r>
            <a:r>
              <a:rPr lang="en-US" sz="1800" dirty="0" err="1">
                <a:solidFill>
                  <a:srgbClr val="333333"/>
                </a:solidFill>
                <a:effectLst/>
                <a:latin typeface="*Microsoft Sans Serif-208466-Identity-H"/>
              </a:rPr>
              <a:t>www.coindesk.com</a:t>
            </a:r>
            <a:r>
              <a:rPr lang="en-US" sz="1800" dirty="0">
                <a:solidFill>
                  <a:srgbClr val="333333"/>
                </a:solidFill>
                <a:effectLst/>
                <a:latin typeface="*Microsoft Sans Serif-208466-Identity-H"/>
              </a:rPr>
              <a:t>/math-behind-bitcoin/ </a:t>
            </a:r>
            <a:endParaRPr lang="en-US" dirty="0"/>
          </a:p>
          <a:p>
            <a:r>
              <a:rPr lang="en-US" sz="1800" dirty="0" err="1">
                <a:solidFill>
                  <a:srgbClr val="333333"/>
                </a:solidFill>
                <a:effectLst/>
                <a:latin typeface="*Minion Pro-15532-Identity-H"/>
              </a:rPr>
              <a:t>Santori</a:t>
            </a:r>
            <a:r>
              <a:rPr lang="en-US" sz="1800" dirty="0">
                <a:solidFill>
                  <a:srgbClr val="333333"/>
                </a:solidFill>
                <a:effectLst/>
                <a:latin typeface="*Minion Pro-15532-Identity-H"/>
              </a:rPr>
              <a:t>, M. A., </a:t>
            </a:r>
            <a:r>
              <a:rPr lang="en-US" sz="1800" dirty="0" err="1">
                <a:solidFill>
                  <a:srgbClr val="333333"/>
                </a:solidFill>
                <a:effectLst/>
                <a:latin typeface="*Minion Pro-15532-Identity-H"/>
              </a:rPr>
              <a:t>DeRidder</a:t>
            </a:r>
            <a:r>
              <a:rPr lang="en-US" sz="1800" dirty="0">
                <a:solidFill>
                  <a:srgbClr val="333333"/>
                </a:solidFill>
                <a:effectLst/>
                <a:latin typeface="*Minion Pro-15532-Identity-H"/>
              </a:rPr>
              <a:t>, C. A., &amp; Grosser, J. M. (2016, March 02). Blockchain Basics: A Primer. Retrieved July 15, 2016, [PDF document] from http://</a:t>
            </a:r>
            <a:r>
              <a:rPr lang="en-US" sz="1800" dirty="0" err="1">
                <a:solidFill>
                  <a:srgbClr val="333333"/>
                </a:solidFill>
                <a:effectLst/>
                <a:latin typeface="*Minion Pro-15532-Identity-H"/>
              </a:rPr>
              <a:t>bravenewcoin.com</a:t>
            </a:r>
            <a:r>
              <a:rPr lang="en-US" sz="1800" dirty="0">
                <a:solidFill>
                  <a:srgbClr val="333333"/>
                </a:solidFill>
                <a:effectLst/>
                <a:latin typeface="*Minion Pro-15532-Identity-H"/>
              </a:rPr>
              <a:t>/assets/</a:t>
            </a:r>
            <a:r>
              <a:rPr lang="en-US" sz="1800" dirty="0" err="1">
                <a:solidFill>
                  <a:srgbClr val="333333"/>
                </a:solidFill>
                <a:effectLst/>
                <a:latin typeface="*Minion Pro-15532-Identity-H"/>
              </a:rPr>
              <a:t>lndustry</a:t>
            </a:r>
            <a:r>
              <a:rPr lang="en-US" sz="1800" dirty="0">
                <a:solidFill>
                  <a:srgbClr val="333333"/>
                </a:solidFill>
                <a:effectLst/>
                <a:latin typeface="*Minion Pro-15532-Identity-H"/>
              </a:rPr>
              <a:t>-Reports- 2016/AdvisoryMay2016CSTechBlockchainBasicsAPrimer.pdf </a:t>
            </a:r>
            <a:endParaRPr lang="en-US" dirty="0"/>
          </a:p>
          <a:p>
            <a:r>
              <a:rPr lang="en-US" sz="1800" dirty="0">
                <a:solidFill>
                  <a:srgbClr val="333333"/>
                </a:solidFill>
                <a:effectLst/>
                <a:latin typeface="*Minion Pro-15532-Identity-H"/>
              </a:rPr>
              <a:t>Schumpeter, J. A. (1950) </a:t>
            </a:r>
            <a:r>
              <a:rPr lang="en-US" sz="1800" dirty="0">
                <a:solidFill>
                  <a:srgbClr val="333333"/>
                </a:solidFill>
                <a:effectLst/>
                <a:latin typeface="*Cambria-Italic-21111-Identity-H"/>
              </a:rPr>
              <a:t>Capitalism, Socialism, and Democracy. </a:t>
            </a:r>
            <a:r>
              <a:rPr lang="en-US" sz="1800" dirty="0">
                <a:solidFill>
                  <a:srgbClr val="333333"/>
                </a:solidFill>
                <a:effectLst/>
                <a:latin typeface="*Minion Pro-15532-Identity-H"/>
              </a:rPr>
              <a:t>New York: Harper </a:t>
            </a:r>
            <a:endParaRPr lang="en-US" dirty="0"/>
          </a:p>
          <a:p>
            <a:endParaRPr lang="en-EG" dirty="0"/>
          </a:p>
        </p:txBody>
      </p:sp>
    </p:spTree>
    <p:extLst>
      <p:ext uri="{BB962C8B-B14F-4D97-AF65-F5344CB8AC3E}">
        <p14:creationId xmlns:p14="http://schemas.microsoft.com/office/powerpoint/2010/main" val="36768258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936718-66F4-2555-D540-6FFFBCA3258B}"/>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3C9FCD94-40A3-0D63-48C5-D39F6B535243}"/>
              </a:ext>
            </a:extLst>
          </p:cNvPr>
          <p:cNvSpPr>
            <a:spLocks noGrp="1"/>
          </p:cNvSpPr>
          <p:nvPr>
            <p:ph idx="1"/>
          </p:nvPr>
        </p:nvSpPr>
        <p:spPr/>
        <p:txBody>
          <a:bodyPr>
            <a:normAutofit fontScale="85000" lnSpcReduction="20000"/>
          </a:bodyPr>
          <a:lstStyle/>
          <a:p>
            <a:r>
              <a:rPr lang="en-US" sz="1800" dirty="0">
                <a:solidFill>
                  <a:srgbClr val="333333"/>
                </a:solidFill>
                <a:effectLst/>
                <a:latin typeface="*Cambria-3325-Identity-H"/>
              </a:rPr>
              <a:t>Singh, J. (2014). </a:t>
            </a:r>
            <a:r>
              <a:rPr lang="en-US" sz="1800" dirty="0" err="1">
                <a:solidFill>
                  <a:srgbClr val="333333"/>
                </a:solidFill>
                <a:effectLst/>
                <a:latin typeface="*Cambria-3325-Identity-H"/>
              </a:rPr>
              <a:t>Commerical</a:t>
            </a:r>
            <a:r>
              <a:rPr lang="en-US" sz="1800" dirty="0">
                <a:solidFill>
                  <a:srgbClr val="333333"/>
                </a:solidFill>
                <a:effectLst/>
                <a:latin typeface="*Cambria-3325-Identity-H"/>
              </a:rPr>
              <a:t> Bank: Definition, Function, Credit Creation, and Significances. Retrieved July 01, 2016, from http://</a:t>
            </a:r>
            <a:r>
              <a:rPr lang="en-US" sz="1800" dirty="0" err="1">
                <a:solidFill>
                  <a:srgbClr val="333333"/>
                </a:solidFill>
                <a:effectLst/>
                <a:latin typeface="*Cambria-3325-Identity-H"/>
              </a:rPr>
              <a:t>www.economicsdiscussion.net</a:t>
            </a:r>
            <a:r>
              <a:rPr lang="en-US" sz="1800" dirty="0">
                <a:solidFill>
                  <a:srgbClr val="333333"/>
                </a:solidFill>
                <a:effectLst/>
                <a:latin typeface="*Cambria-3325-Identity-H"/>
              </a:rPr>
              <a:t>/banks/commercial-bank-definition-function-credit­ creation-and-significances/607 </a:t>
            </a:r>
            <a:endParaRPr lang="en-US" dirty="0"/>
          </a:p>
          <a:p>
            <a:r>
              <a:rPr lang="en-US" sz="1800" dirty="0">
                <a:solidFill>
                  <a:srgbClr val="333333"/>
                </a:solidFill>
                <a:effectLst/>
                <a:latin typeface="*Cambria-3325-Identity-H"/>
              </a:rPr>
              <a:t>Solman, P. (2012, April 1 8). Does the Fed </a:t>
            </a:r>
            <a:r>
              <a:rPr lang="en-US" sz="1800" dirty="0" err="1">
                <a:solidFill>
                  <a:srgbClr val="333333"/>
                </a:solidFill>
                <a:effectLst/>
                <a:latin typeface="*Cambria-3325-Identity-H"/>
              </a:rPr>
              <a:t>Creat</a:t>
            </a:r>
            <a:r>
              <a:rPr lang="en-US" sz="1800" dirty="0">
                <a:solidFill>
                  <a:srgbClr val="333333"/>
                </a:solidFill>
                <a:effectLst/>
                <a:latin typeface="*Cambria-3325-Identity-H"/>
              </a:rPr>
              <a:t> Money Out </a:t>
            </a:r>
            <a:r>
              <a:rPr lang="en-US" sz="1800" dirty="0" err="1">
                <a:solidFill>
                  <a:srgbClr val="333333"/>
                </a:solidFill>
                <a:effectLst/>
                <a:latin typeface="*Cambria-3325-Identity-H"/>
              </a:rPr>
              <a:t>ofThin</a:t>
            </a:r>
            <a:r>
              <a:rPr lang="en-US" sz="1800" dirty="0">
                <a:solidFill>
                  <a:srgbClr val="333333"/>
                </a:solidFill>
                <a:effectLst/>
                <a:latin typeface="*Cambria-3325-Identity-H"/>
              </a:rPr>
              <a:t> Air? Retrieved July 22, 2016, from http://</a:t>
            </a:r>
            <a:r>
              <a:rPr lang="en-US" sz="1800" dirty="0" err="1">
                <a:solidFill>
                  <a:srgbClr val="333333"/>
                </a:solidFill>
                <a:effectLst/>
                <a:latin typeface="*Cambria-3325-Identity-H"/>
              </a:rPr>
              <a:t>www.pbs.org</a:t>
            </a:r>
            <a:r>
              <a:rPr lang="en-US" sz="1800" dirty="0">
                <a:solidFill>
                  <a:srgbClr val="333333"/>
                </a:solidFill>
                <a:effectLst/>
                <a:latin typeface="*Cambria-3325-Identity-H"/>
              </a:rPr>
              <a:t>/</a:t>
            </a:r>
            <a:r>
              <a:rPr lang="en-US" sz="1800" dirty="0" err="1">
                <a:solidFill>
                  <a:srgbClr val="333333"/>
                </a:solidFill>
                <a:effectLst/>
                <a:latin typeface="*Cambria-3325-Identity-H"/>
              </a:rPr>
              <a:t>newshour</a:t>
            </a:r>
            <a:r>
              <a:rPr lang="en-US" sz="1800" dirty="0">
                <a:solidFill>
                  <a:srgbClr val="333333"/>
                </a:solidFill>
                <a:effectLst/>
                <a:latin typeface="*Cambria-3325-Identity-H"/>
              </a:rPr>
              <a:t>/rundown/does-the-fed-create-money-out­ of-thin-air/ </a:t>
            </a:r>
            <a:endParaRPr lang="en-US" dirty="0"/>
          </a:p>
          <a:p>
            <a:r>
              <a:rPr lang="en-US" sz="1800" dirty="0">
                <a:solidFill>
                  <a:srgbClr val="333333"/>
                </a:solidFill>
                <a:effectLst/>
                <a:latin typeface="*Cambria-3325-Identity-H"/>
              </a:rPr>
              <a:t>Sorkin, A. R. (2010). </a:t>
            </a:r>
            <a:r>
              <a:rPr lang="en-US" sz="1800" dirty="0">
                <a:solidFill>
                  <a:srgbClr val="333333"/>
                </a:solidFill>
                <a:effectLst/>
                <a:latin typeface="*Cambria-Italic-21111-Identity-H"/>
              </a:rPr>
              <a:t>Too Big to Fail: The Inside Story </a:t>
            </a:r>
            <a:r>
              <a:rPr lang="en-US" sz="1800" dirty="0" err="1">
                <a:solidFill>
                  <a:srgbClr val="333333"/>
                </a:solidFill>
                <a:effectLst/>
                <a:latin typeface="*Cambria-Italic-21111-Identity-H"/>
              </a:rPr>
              <a:t>ofHow</a:t>
            </a:r>
            <a:r>
              <a:rPr lang="en-US" sz="1800" dirty="0">
                <a:solidFill>
                  <a:srgbClr val="333333"/>
                </a:solidFill>
                <a:effectLst/>
                <a:latin typeface="*Cambria-Italic-21111-Identity-H"/>
              </a:rPr>
              <a:t> Wall Street and Washington Fought to Save the Financial System </a:t>
            </a:r>
            <a:r>
              <a:rPr lang="en-US" sz="1800" dirty="0">
                <a:solidFill>
                  <a:srgbClr val="828282"/>
                </a:solidFill>
                <a:effectLst/>
                <a:latin typeface="*Cambria-3325-Identity-H"/>
              </a:rPr>
              <a:t>- </a:t>
            </a:r>
            <a:r>
              <a:rPr lang="en-US" sz="1800" dirty="0">
                <a:solidFill>
                  <a:srgbClr val="333333"/>
                </a:solidFill>
                <a:effectLst/>
                <a:latin typeface="*Cambria-Italic-21111-Identity-H"/>
              </a:rPr>
              <a:t>and Themselves. </a:t>
            </a:r>
            <a:r>
              <a:rPr lang="en-US" sz="1800" dirty="0">
                <a:solidFill>
                  <a:srgbClr val="333333"/>
                </a:solidFill>
                <a:effectLst/>
                <a:latin typeface="*Cambria-3325-Identity-H"/>
              </a:rPr>
              <a:t>New York: Penguin </a:t>
            </a:r>
            <a:endParaRPr lang="en-US" dirty="0"/>
          </a:p>
          <a:p>
            <a:r>
              <a:rPr lang="en-US" sz="1800" dirty="0" err="1">
                <a:solidFill>
                  <a:srgbClr val="333333"/>
                </a:solidFill>
                <a:effectLst/>
                <a:latin typeface="*Cambria-3325-Identity-H"/>
              </a:rPr>
              <a:t>Sylla</a:t>
            </a:r>
            <a:r>
              <a:rPr lang="en-US" sz="1800" dirty="0">
                <a:solidFill>
                  <a:srgbClr val="333333"/>
                </a:solidFill>
                <a:effectLst/>
                <a:latin typeface="*Cambria-3325-Identity-H"/>
              </a:rPr>
              <a:t>, R., Wright, R. E., &amp; Cowen, D. J. (2009). Alexander Hamilton, Central Banker: Crisis Management During the US Financial Panic of 1792. </a:t>
            </a:r>
            <a:r>
              <a:rPr lang="en-US" sz="1800" dirty="0">
                <a:solidFill>
                  <a:srgbClr val="333333"/>
                </a:solidFill>
                <a:effectLst/>
                <a:latin typeface="*Cambria-Italic-21111-Identity-H"/>
              </a:rPr>
              <a:t>Business </a:t>
            </a:r>
            <a:r>
              <a:rPr lang="en-US" sz="1800" dirty="0" err="1">
                <a:solidFill>
                  <a:srgbClr val="333333"/>
                </a:solidFill>
                <a:effectLst/>
                <a:latin typeface="*Cambria-Italic-21111-Identity-H"/>
              </a:rPr>
              <a:t>Histo,y</a:t>
            </a:r>
            <a:r>
              <a:rPr lang="en-US" sz="1800" dirty="0">
                <a:solidFill>
                  <a:srgbClr val="333333"/>
                </a:solidFill>
                <a:effectLst/>
                <a:latin typeface="*Cambria-Italic-21111-Identity-H"/>
              </a:rPr>
              <a:t> Review, </a:t>
            </a:r>
            <a:r>
              <a:rPr lang="en-US" sz="1800" dirty="0">
                <a:solidFill>
                  <a:srgbClr val="333333"/>
                </a:solidFill>
                <a:effectLst/>
                <a:latin typeface="*Times New Roman-Italic-15530-Identity-H"/>
              </a:rPr>
              <a:t>83(01), </a:t>
            </a:r>
            <a:r>
              <a:rPr lang="en-US" sz="1800" dirty="0">
                <a:solidFill>
                  <a:srgbClr val="333333"/>
                </a:solidFill>
                <a:effectLst/>
                <a:latin typeface="*Cambria-3325-Identity-H"/>
              </a:rPr>
              <a:t>61-86. </a:t>
            </a:r>
            <a:endParaRPr lang="en-US" dirty="0"/>
          </a:p>
          <a:p>
            <a:r>
              <a:rPr lang="en-US" sz="1800" dirty="0" err="1">
                <a:solidFill>
                  <a:srgbClr val="333333"/>
                </a:solidFill>
                <a:effectLst/>
                <a:latin typeface="*Cambria-3325-Identity-H"/>
              </a:rPr>
              <a:t>Tadeo</a:t>
            </a:r>
            <a:r>
              <a:rPr lang="en-US" sz="1800" dirty="0">
                <a:solidFill>
                  <a:srgbClr val="333333"/>
                </a:solidFill>
                <a:effectLst/>
                <a:latin typeface="*Cambria-3325-Identity-H"/>
              </a:rPr>
              <a:t>, M. (2013, December 05). Alan Greenspan Blasts Bitcoin as Beijing Moves to Ban the Virtual Currency. Retrieved July 16, 2016, from http://</a:t>
            </a:r>
            <a:r>
              <a:rPr lang="en-US" sz="1800" dirty="0" err="1">
                <a:solidFill>
                  <a:srgbClr val="333333"/>
                </a:solidFill>
                <a:effectLst/>
                <a:latin typeface="*Cambria-3325-Identity-H"/>
              </a:rPr>
              <a:t>www.independent.co.uk</a:t>
            </a:r>
            <a:r>
              <a:rPr lang="en-US" sz="1800" dirty="0">
                <a:solidFill>
                  <a:srgbClr val="333333"/>
                </a:solidFill>
                <a:effectLst/>
                <a:latin typeface="*Cambria-3325-Identity-H"/>
              </a:rPr>
              <a:t>/news/business/news/</a:t>
            </a:r>
            <a:r>
              <a:rPr lang="en-US" sz="1800" dirty="0" err="1">
                <a:solidFill>
                  <a:srgbClr val="333333"/>
                </a:solidFill>
                <a:effectLst/>
                <a:latin typeface="*Cambria-3325-Identity-H"/>
              </a:rPr>
              <a:t>alan</a:t>
            </a:r>
            <a:r>
              <a:rPr lang="en-US" sz="1800" dirty="0">
                <a:solidFill>
                  <a:srgbClr val="333333"/>
                </a:solidFill>
                <a:effectLst/>
                <a:latin typeface="*Cambria-3325-Identity-H"/>
              </a:rPr>
              <a:t>-</a:t>
            </a:r>
            <a:r>
              <a:rPr lang="en-US" sz="1800" dirty="0" err="1">
                <a:solidFill>
                  <a:srgbClr val="333333"/>
                </a:solidFill>
                <a:effectLst/>
                <a:latin typeface="*Cambria-3325-Identity-H"/>
              </a:rPr>
              <a:t>greenspan</a:t>
            </a:r>
            <a:r>
              <a:rPr lang="en-US" sz="1800" dirty="0">
                <a:solidFill>
                  <a:srgbClr val="333333"/>
                </a:solidFill>
                <a:effectLst/>
                <a:latin typeface="*Cambria-3325-Identity-H"/>
              </a:rPr>
              <a:t>-blasts-bitcoin-as­ beijing-moves-to-ban-the-virtual-currency-8984738.html </a:t>
            </a:r>
            <a:endParaRPr lang="en-US" dirty="0"/>
          </a:p>
          <a:p>
            <a:r>
              <a:rPr lang="en-US" sz="1800" dirty="0">
                <a:solidFill>
                  <a:srgbClr val="333333"/>
                </a:solidFill>
                <a:effectLst/>
                <a:latin typeface="*Cambria-3325-Identity-H"/>
              </a:rPr>
              <a:t>Tucker, J. A. (2014, August 27). What Gave Bitcoin its Value? Retrieved July 1 5, 2016, from https://</a:t>
            </a:r>
            <a:r>
              <a:rPr lang="en-US" sz="1800" dirty="0" err="1">
                <a:solidFill>
                  <a:srgbClr val="333333"/>
                </a:solidFill>
                <a:effectLst/>
                <a:latin typeface="*Cambria-3325-Identity-H"/>
              </a:rPr>
              <a:t>fee.org</a:t>
            </a:r>
            <a:r>
              <a:rPr lang="en-US" sz="1800" dirty="0">
                <a:solidFill>
                  <a:srgbClr val="333333"/>
                </a:solidFill>
                <a:effectLst/>
                <a:latin typeface="*Cambria-3325-Identity-H"/>
              </a:rPr>
              <a:t>/articles/what-gave-bitcoin-its-value/ </a:t>
            </a:r>
            <a:endParaRPr lang="en-US" dirty="0"/>
          </a:p>
          <a:p>
            <a:r>
              <a:rPr lang="en-US" sz="1800" dirty="0" err="1">
                <a:solidFill>
                  <a:srgbClr val="333333"/>
                </a:solidFill>
                <a:effectLst/>
                <a:latin typeface="*Cambria-3325-Identity-H"/>
              </a:rPr>
              <a:t>Volastro</a:t>
            </a:r>
            <a:r>
              <a:rPr lang="en-US" sz="1800" dirty="0">
                <a:solidFill>
                  <a:srgbClr val="333333"/>
                </a:solidFill>
                <a:effectLst/>
                <a:latin typeface="*Cambria-3325-Identity-H"/>
              </a:rPr>
              <a:t>, A. (2014, January 23). CNBC Explain: How to Mine Bitcoins on Your Own. Retrieved June 20, 2016, from http://</a:t>
            </a:r>
            <a:r>
              <a:rPr lang="en-US" sz="1800" dirty="0" err="1">
                <a:solidFill>
                  <a:srgbClr val="333333"/>
                </a:solidFill>
                <a:effectLst/>
                <a:latin typeface="*Cambria-3325-Identity-H"/>
              </a:rPr>
              <a:t>www.cnbc.com</a:t>
            </a:r>
            <a:r>
              <a:rPr lang="en-US" sz="1800" dirty="0">
                <a:solidFill>
                  <a:srgbClr val="333333"/>
                </a:solidFill>
                <a:effectLst/>
                <a:latin typeface="*Cambria-3325-Identity-H"/>
              </a:rPr>
              <a:t>/2014/0l/23/</a:t>
            </a:r>
            <a:r>
              <a:rPr lang="en-US" sz="1800" dirty="0" err="1">
                <a:solidFill>
                  <a:srgbClr val="333333"/>
                </a:solidFill>
                <a:effectLst/>
                <a:latin typeface="*Cambria-3325-Identity-H"/>
              </a:rPr>
              <a:t>cnbc</a:t>
            </a:r>
            <a:r>
              <a:rPr lang="en-US" sz="1800" dirty="0">
                <a:solidFill>
                  <a:srgbClr val="333333"/>
                </a:solidFill>
                <a:effectLst/>
                <a:latin typeface="*Cambria-3325-Identity-H"/>
              </a:rPr>
              <a:t>-explains-how-to­ mine-bitcoins-on-your-</a:t>
            </a:r>
            <a:r>
              <a:rPr lang="en-US" sz="1800" dirty="0" err="1">
                <a:solidFill>
                  <a:srgbClr val="333333"/>
                </a:solidFill>
                <a:effectLst/>
                <a:latin typeface="*Cambria-3325-Identity-H"/>
              </a:rPr>
              <a:t>own.html</a:t>
            </a:r>
            <a:r>
              <a:rPr lang="en-US" sz="1800" dirty="0">
                <a:solidFill>
                  <a:srgbClr val="333333"/>
                </a:solidFill>
                <a:effectLst/>
                <a:latin typeface="*Cambria-3325-Identity-H"/>
              </a:rPr>
              <a:t> </a:t>
            </a:r>
            <a:endParaRPr lang="en-US" dirty="0"/>
          </a:p>
          <a:p>
            <a:r>
              <a:rPr lang="en-US" sz="1800" dirty="0">
                <a:solidFill>
                  <a:srgbClr val="333333"/>
                </a:solidFill>
                <a:effectLst/>
                <a:latin typeface="*Cambria-3325-Identity-H"/>
              </a:rPr>
              <a:t>W </a:t>
            </a:r>
            <a:r>
              <a:rPr lang="en-US" sz="1800" dirty="0" err="1">
                <a:solidFill>
                  <a:srgbClr val="333333"/>
                </a:solidFill>
                <a:effectLst/>
                <a:latin typeface="*Cambria-3325-Identity-H"/>
              </a:rPr>
              <a:t>i</a:t>
            </a:r>
            <a:r>
              <a:rPr lang="en-US" sz="1800" dirty="0">
                <a:solidFill>
                  <a:srgbClr val="333333"/>
                </a:solidFill>
                <a:effectLst/>
                <a:latin typeface="*Cambria-3325-Identity-H"/>
              </a:rPr>
              <a:t> l l </a:t>
            </a:r>
            <a:r>
              <a:rPr lang="en-US" sz="1800" dirty="0" err="1">
                <a:solidFill>
                  <a:srgbClr val="333333"/>
                </a:solidFill>
                <a:effectLst/>
                <a:latin typeface="*Cambria-3325-Identity-H"/>
              </a:rPr>
              <a:t>i</a:t>
            </a:r>
            <a:r>
              <a:rPr lang="en-US" sz="1800" dirty="0">
                <a:solidFill>
                  <a:srgbClr val="333333"/>
                </a:solidFill>
                <a:effectLst/>
                <a:latin typeface="*Cambria-3325-Identity-H"/>
              </a:rPr>
              <a:t> a m s , M . T . ( 2 0 1 3 , D e c e m b e r 1 7 ) . F </a:t>
            </a:r>
            <a:r>
              <a:rPr lang="en-US" sz="1800" dirty="0" err="1">
                <a:solidFill>
                  <a:srgbClr val="333333"/>
                </a:solidFill>
                <a:effectLst/>
                <a:latin typeface="*Cambria-3325-Identity-H"/>
              </a:rPr>
              <a:t>i</a:t>
            </a:r>
            <a:r>
              <a:rPr lang="en-US" sz="1800" dirty="0">
                <a:solidFill>
                  <a:srgbClr val="333333"/>
                </a:solidFill>
                <a:effectLst/>
                <a:latin typeface="*Cambria-3325-Identity-H"/>
              </a:rPr>
              <a:t> n a n c e P r o </a:t>
            </a:r>
            <a:r>
              <a:rPr lang="en-US" sz="1800" dirty="0" err="1">
                <a:solidFill>
                  <a:srgbClr val="333333"/>
                </a:solidFill>
                <a:effectLst/>
                <a:latin typeface="*Cambria-3325-Identity-H"/>
              </a:rPr>
              <a:t>fe</a:t>
            </a:r>
            <a:r>
              <a:rPr lang="en-US" sz="1800" dirty="0">
                <a:solidFill>
                  <a:srgbClr val="333333"/>
                </a:solidFill>
                <a:effectLst/>
                <a:latin typeface="*Cambria-3325-Identity-H"/>
              </a:rPr>
              <a:t> s s o r : B </a:t>
            </a:r>
            <a:r>
              <a:rPr lang="en-US" sz="1800" dirty="0" err="1">
                <a:solidFill>
                  <a:srgbClr val="333333"/>
                </a:solidFill>
                <a:effectLst/>
                <a:latin typeface="*Cambria-3325-Identity-H"/>
              </a:rPr>
              <a:t>i</a:t>
            </a:r>
            <a:r>
              <a:rPr lang="en-US" sz="1800" dirty="0">
                <a:solidFill>
                  <a:srgbClr val="333333"/>
                </a:solidFill>
                <a:effectLst/>
                <a:latin typeface="*Cambria-3325-Identity-H"/>
              </a:rPr>
              <a:t> t c o </a:t>
            </a:r>
            <a:r>
              <a:rPr lang="en-US" sz="1800" dirty="0" err="1">
                <a:solidFill>
                  <a:srgbClr val="333333"/>
                </a:solidFill>
                <a:effectLst/>
                <a:latin typeface="*Cambria-3325-Identity-H"/>
              </a:rPr>
              <a:t>i</a:t>
            </a:r>
            <a:r>
              <a:rPr lang="en-US" sz="1800" dirty="0">
                <a:solidFill>
                  <a:srgbClr val="333333"/>
                </a:solidFill>
                <a:effectLst/>
                <a:latin typeface="*Cambria-3325-Identity-H"/>
              </a:rPr>
              <a:t> n W </a:t>
            </a:r>
            <a:r>
              <a:rPr lang="en-US" sz="1800" dirty="0" err="1">
                <a:solidFill>
                  <a:srgbClr val="333333"/>
                </a:solidFill>
                <a:effectLst/>
                <a:latin typeface="*Cambria-3325-Identity-H"/>
              </a:rPr>
              <a:t>i</a:t>
            </a:r>
            <a:r>
              <a:rPr lang="en-US" sz="1800" dirty="0">
                <a:solidFill>
                  <a:srgbClr val="333333"/>
                </a:solidFill>
                <a:effectLst/>
                <a:latin typeface="*Cambria-3325-Identity-H"/>
              </a:rPr>
              <a:t> l l C r a s h t o $ 1 0 b y Mid-2014. Retrieved July 15, 2016, from http://</a:t>
            </a:r>
            <a:r>
              <a:rPr lang="en-US" sz="1800" dirty="0" err="1">
                <a:solidFill>
                  <a:srgbClr val="333333"/>
                </a:solidFill>
                <a:effectLst/>
                <a:latin typeface="*Cambria-3325-Identity-H"/>
              </a:rPr>
              <a:t>www.businessinsider.com</a:t>
            </a:r>
            <a:r>
              <a:rPr lang="en-US" sz="1800" dirty="0">
                <a:solidFill>
                  <a:srgbClr val="333333"/>
                </a:solidFill>
                <a:effectLst/>
                <a:latin typeface="*Cambria-3325-Identity-H"/>
              </a:rPr>
              <a:t>/</a:t>
            </a:r>
            <a:r>
              <a:rPr lang="en-US" sz="1800" dirty="0" err="1">
                <a:solidFill>
                  <a:srgbClr val="333333"/>
                </a:solidFill>
                <a:effectLst/>
                <a:latin typeface="*Cambria-3325-Identity-H"/>
              </a:rPr>
              <a:t>williams­</a:t>
            </a:r>
            <a:r>
              <a:rPr lang="en-US" sz="1800" dirty="0">
                <a:solidFill>
                  <a:srgbClr val="333333"/>
                </a:solidFill>
                <a:effectLst/>
                <a:latin typeface="*Cambria-3325-Identity-H"/>
              </a:rPr>
              <a:t> bitcoin-meltdown-l0-2013-12 </a:t>
            </a:r>
            <a:endParaRPr lang="en-US" dirty="0"/>
          </a:p>
          <a:p>
            <a:r>
              <a:rPr lang="en-US" sz="1800" dirty="0">
                <a:solidFill>
                  <a:srgbClr val="333333"/>
                </a:solidFill>
                <a:effectLst/>
                <a:latin typeface="*Cambria-3325-Identity-H"/>
              </a:rPr>
              <a:t>Wong, J.I. (2014, December 27). Bitcoin Price 2014: A Year in Review. Retrieved July 16, 2016, from http://\</a:t>
            </a:r>
            <a:r>
              <a:rPr lang="en-US" sz="1800" dirty="0" err="1">
                <a:solidFill>
                  <a:srgbClr val="333333"/>
                </a:solidFill>
                <a:effectLst/>
                <a:latin typeface="*Cambria-3325-Identity-H"/>
              </a:rPr>
              <a:t>vww.coindesk.com</a:t>
            </a:r>
            <a:r>
              <a:rPr lang="en-US" sz="1800" dirty="0">
                <a:solidFill>
                  <a:srgbClr val="333333"/>
                </a:solidFill>
                <a:effectLst/>
                <a:latin typeface="*Cambria-3325-Identity-H"/>
              </a:rPr>
              <a:t>/bitcoin-price-2014-year-review/ </a:t>
            </a:r>
            <a:endParaRPr lang="en-US" dirty="0"/>
          </a:p>
          <a:p>
            <a:endParaRPr lang="en-EG" dirty="0"/>
          </a:p>
        </p:txBody>
      </p:sp>
    </p:spTree>
    <p:extLst>
      <p:ext uri="{BB962C8B-B14F-4D97-AF65-F5344CB8AC3E}">
        <p14:creationId xmlns:p14="http://schemas.microsoft.com/office/powerpoint/2010/main" val="254216202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9B4433-6DE1-D87B-BF5D-82E9B45A3712}"/>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D2E9C6CD-A581-75AF-3CB4-E2C3AF83A34B}"/>
              </a:ext>
            </a:extLst>
          </p:cNvPr>
          <p:cNvSpPr>
            <a:spLocks noGrp="1"/>
          </p:cNvSpPr>
          <p:nvPr>
            <p:ph idx="1"/>
          </p:nvPr>
        </p:nvSpPr>
        <p:spPr/>
        <p:txBody>
          <a:bodyPr/>
          <a:lstStyle/>
          <a:p>
            <a:r>
              <a:rPr lang="en-US" sz="1800" dirty="0">
                <a:solidFill>
                  <a:srgbClr val="333333"/>
                </a:solidFill>
                <a:effectLst/>
                <a:latin typeface="*Minion Pro-15532-Identity-H"/>
              </a:rPr>
              <a:t>World Bank, (2012, April 19). </a:t>
            </a:r>
            <a:r>
              <a:rPr lang="en-US" sz="1800" dirty="0" err="1">
                <a:solidFill>
                  <a:srgbClr val="333333"/>
                </a:solidFill>
                <a:effectLst/>
                <a:latin typeface="*Minion Pro-15532-Identity-H"/>
              </a:rPr>
              <a:t>Tluee</a:t>
            </a:r>
            <a:r>
              <a:rPr lang="en-US" sz="1800" dirty="0">
                <a:solidFill>
                  <a:srgbClr val="333333"/>
                </a:solidFill>
                <a:effectLst/>
                <a:latin typeface="*Minion Pro-15532-Identity-H"/>
              </a:rPr>
              <a:t> Quarters of the World's Poor are "Unbanked." Retrieved July 16, 2016, </a:t>
            </a:r>
            <a:endParaRPr lang="en-US" dirty="0"/>
          </a:p>
          <a:p>
            <a:r>
              <a:rPr lang="en-US" sz="1800" dirty="0" err="1">
                <a:solidFill>
                  <a:srgbClr val="333333"/>
                </a:solidFill>
                <a:effectLst/>
                <a:latin typeface="*Minion Pro-15532-Identity-H"/>
              </a:rPr>
              <a:t>Zarlenga</a:t>
            </a:r>
            <a:r>
              <a:rPr lang="en-US" sz="1800" dirty="0">
                <a:solidFill>
                  <a:srgbClr val="333333"/>
                </a:solidFill>
                <a:effectLst/>
                <a:latin typeface="*Minion Pro-15532-Identity-H"/>
              </a:rPr>
              <a:t>, S. (2008, February 11). Is the Federal Reserve System a Governmental or Privately Controlled </a:t>
            </a:r>
            <a:r>
              <a:rPr lang="en-US" sz="1800" dirty="0" err="1">
                <a:solidFill>
                  <a:srgbClr val="333333"/>
                </a:solidFill>
                <a:effectLst/>
                <a:latin typeface="*Minion Pro-15532-Identity-H"/>
              </a:rPr>
              <a:t>Organziation</a:t>
            </a:r>
            <a:r>
              <a:rPr lang="en-US" sz="1800" dirty="0">
                <a:solidFill>
                  <a:srgbClr val="333333"/>
                </a:solidFill>
                <a:effectLst/>
                <a:latin typeface="*Minion Pro-15532-Identity-H"/>
              </a:rPr>
              <a:t>? Retrieved July 02, 2016, from http://</a:t>
            </a:r>
            <a:r>
              <a:rPr lang="en-US" sz="1800" dirty="0" err="1">
                <a:solidFill>
                  <a:srgbClr val="333333"/>
                </a:solidFill>
                <a:effectLst/>
                <a:latin typeface="*Minion Pro-15532-Identity-H"/>
              </a:rPr>
              <a:t>www.monetary.org</a:t>
            </a:r>
            <a:r>
              <a:rPr lang="en-US" sz="1800" dirty="0">
                <a:solidFill>
                  <a:srgbClr val="333333"/>
                </a:solidFill>
                <a:effectLst/>
                <a:latin typeface="*Minion Pro-15532-Identity-H"/>
              </a:rPr>
              <a:t>/is-the-federal-reserve-system-a-governmental-or-a-privately­ controlled-organization/2008/02 </a:t>
            </a:r>
            <a:r>
              <a:rPr lang="en-US" sz="1800" dirty="0">
                <a:solidFill>
                  <a:srgbClr val="2D2D2D"/>
                </a:solidFill>
                <a:effectLst/>
                <a:latin typeface="*Courier New-94477-Identity-H"/>
              </a:rPr>
              <a:t>52 </a:t>
            </a:r>
            <a:endParaRPr lang="en-US" dirty="0"/>
          </a:p>
          <a:p>
            <a:endParaRPr lang="en-EG" dirty="0"/>
          </a:p>
        </p:txBody>
      </p:sp>
    </p:spTree>
    <p:extLst>
      <p:ext uri="{BB962C8B-B14F-4D97-AF65-F5344CB8AC3E}">
        <p14:creationId xmlns:p14="http://schemas.microsoft.com/office/powerpoint/2010/main" val="154426016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40898C9-4FE7-E9CD-C248-0A5B108CD251}"/>
              </a:ext>
            </a:extLst>
          </p:cNvPr>
          <p:cNvSpPr>
            <a:spLocks noGrp="1"/>
          </p:cNvSpPr>
          <p:nvPr>
            <p:ph type="title"/>
          </p:nvPr>
        </p:nvSpPr>
        <p:spPr>
          <a:xfrm>
            <a:off x="831850" y="1044457"/>
            <a:ext cx="10515600" cy="2852737"/>
          </a:xfrm>
        </p:spPr>
        <p:txBody>
          <a:bodyPr>
            <a:normAutofit/>
          </a:bodyPr>
          <a:lstStyle/>
          <a:p>
            <a:pPr algn="ctr"/>
            <a:r>
              <a:rPr lang="en-EG" b="1" dirty="0"/>
              <a:t>Thank You</a:t>
            </a:r>
          </a:p>
        </p:txBody>
      </p:sp>
      <p:pic>
        <p:nvPicPr>
          <p:cNvPr id="6" name="Graphic 22">
            <a:extLst>
              <a:ext uri="{FF2B5EF4-FFF2-40B4-BE49-F238E27FC236}">
                <a16:creationId xmlns:a16="http://schemas.microsoft.com/office/drawing/2014/main" id="{D097AFF9-F1E2-5C02-4202-7543B8A3EDC6}"/>
              </a:ext>
            </a:extLst>
          </p:cNvPr>
          <p:cNvPicPr>
            <a:picLocks noChangeAspect="1"/>
          </p:cNvPicPr>
          <p:nvPr/>
        </p:nvPicPr>
        <p:blipFill>
          <a:blip r:embed="rId2">
            <a:alphaModFix/>
            <a:duotone>
              <a:prstClr val="black"/>
              <a:srgbClr val="4472C4">
                <a:tint val="45000"/>
                <a:satMod val="400000"/>
              </a:srgbClr>
            </a:duotone>
            <a:extLst>
              <a:ext uri="{BEBA8EAE-BF5A-486C-A8C5-ECC9F3942E4B}">
                <a14:imgProps xmlns:a14="http://schemas.microsoft.com/office/drawing/2010/main">
                  <a14:imgLayer r:embed="rId3">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p:blipFill>
        <p:spPr>
          <a:xfrm>
            <a:off x="8877110" y="248758"/>
            <a:ext cx="2470340" cy="1166001"/>
          </a:xfrm>
          <a:prstGeom prst="rect">
            <a:avLst/>
          </a:prstGeom>
        </p:spPr>
      </p:pic>
      <p:pic>
        <p:nvPicPr>
          <p:cNvPr id="7" name="Graphic 6">
            <a:extLst>
              <a:ext uri="{FF2B5EF4-FFF2-40B4-BE49-F238E27FC236}">
                <a16:creationId xmlns:a16="http://schemas.microsoft.com/office/drawing/2014/main" id="{968A308E-4BDA-D557-B4E1-7EDBB9831B4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00176" y="555938"/>
            <a:ext cx="2457656" cy="670874"/>
          </a:xfrm>
          <a:prstGeom prst="rect">
            <a:avLst/>
          </a:prstGeom>
        </p:spPr>
      </p:pic>
    </p:spTree>
    <p:extLst>
      <p:ext uri="{BB962C8B-B14F-4D97-AF65-F5344CB8AC3E}">
        <p14:creationId xmlns:p14="http://schemas.microsoft.com/office/powerpoint/2010/main" val="2237631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1599</TotalTime>
  <Words>9890</Words>
  <Application>Microsoft Macintosh PowerPoint</Application>
  <PresentationFormat>Widescreen</PresentationFormat>
  <Paragraphs>304</Paragraphs>
  <Slides>48</Slides>
  <Notes>1</Notes>
  <HiddenSlides>0</HiddenSlides>
  <MMClips>0</MMClips>
  <ScaleCrop>false</ScaleCrop>
  <HeadingPairs>
    <vt:vector size="6" baseType="variant">
      <vt:variant>
        <vt:lpstr>Fonts Used</vt:lpstr>
      </vt:variant>
      <vt:variant>
        <vt:i4>27</vt:i4>
      </vt:variant>
      <vt:variant>
        <vt:lpstr>Theme</vt:lpstr>
      </vt:variant>
      <vt:variant>
        <vt:i4>1</vt:i4>
      </vt:variant>
      <vt:variant>
        <vt:lpstr>Slide Titles</vt:lpstr>
      </vt:variant>
      <vt:variant>
        <vt:i4>48</vt:i4>
      </vt:variant>
    </vt:vector>
  </HeadingPairs>
  <TitlesOfParts>
    <vt:vector size="76" baseType="lpstr">
      <vt:lpstr>*Arial-106905-Identity-H</vt:lpstr>
      <vt:lpstr>*Arial-Italic-106905-Identity-H</vt:lpstr>
      <vt:lpstr>*Cambria-21111-Identity-H</vt:lpstr>
      <vt:lpstr>*Cambria-3325-Identity-H</vt:lpstr>
      <vt:lpstr>*Cambria-Bold-214741-Identity-H</vt:lpstr>
      <vt:lpstr>*Cambria-BoldItalic-119403-Identity-H</vt:lpstr>
      <vt:lpstr>*Cambria-BoldItalic-267297-Identity-H</vt:lpstr>
      <vt:lpstr>*Cambria-Italic-21111-Identity-H</vt:lpstr>
      <vt:lpstr>*Courier New-94477-Identity-H</vt:lpstr>
      <vt:lpstr>*Microsoft Sans Serif-208466-Identity-H</vt:lpstr>
      <vt:lpstr>*Microsoft Sans Serif-Bold-113184-Identity-H</vt:lpstr>
      <vt:lpstr>*Microsoft Sans Serif-Bold-208466-Identity-H</vt:lpstr>
      <vt:lpstr>*Microsoft Sans Serif-BoldItalic-275875-Identity-H</vt:lpstr>
      <vt:lpstr>*Minion Pro-15532-Identity-H</vt:lpstr>
      <vt:lpstr>*Minion Pro-39636-Identity-H</vt:lpstr>
      <vt:lpstr>*Minion Pro-9118-Identity-H</vt:lpstr>
      <vt:lpstr>*Minion Pro-Bold-15532-Identity-H</vt:lpstr>
      <vt:lpstr>*Minion Pro-BoldItalic-39636-Identity-H</vt:lpstr>
      <vt:lpstr>*Minion Pro-Italic-15532-Identity-H</vt:lpstr>
      <vt:lpstr>*Tahoma-Bold-83601-Identity-H</vt:lpstr>
      <vt:lpstr>*Times New Roman-Bold-15530-Identity-H</vt:lpstr>
      <vt:lpstr>*Times New Roman-Italic-113181-Identity-H</vt:lpstr>
      <vt:lpstr>*Times New Roman-Italic-15530-Identity-H</vt:lpstr>
      <vt:lpstr>Alexandria</vt:lpstr>
      <vt:lpstr>Arial</vt:lpstr>
      <vt:lpstr>Calibri</vt:lpstr>
      <vt:lpstr>Times New Roman</vt:lpstr>
      <vt:lpstr>Office Theme</vt:lpstr>
      <vt:lpstr>PowerPoint Presentation</vt:lpstr>
      <vt:lpstr>Crypto Currency and Traditional Banking System</vt:lpstr>
      <vt:lpstr>Section I</vt:lpstr>
      <vt:lpstr>An Introduction and History of the Modern Banking Industry </vt:lpstr>
      <vt:lpstr>Original Purpose of a Bank  </vt:lpstr>
      <vt:lpstr>Original Purpose of a Bank  </vt:lpstr>
      <vt:lpstr>Original Purpose of a Bank  </vt:lpstr>
      <vt:lpstr>Original Purpose of a Bank  </vt:lpstr>
      <vt:lpstr>Original Purpose of a Bank  </vt:lpstr>
      <vt:lpstr>The Federal Reserve  </vt:lpstr>
      <vt:lpstr>The Federal Reserve  </vt:lpstr>
      <vt:lpstr>The Federal Reserve  </vt:lpstr>
      <vt:lpstr>The Gold Standard </vt:lpstr>
      <vt:lpstr>The Gold Standard </vt:lpstr>
      <vt:lpstr>The Gold Standard </vt:lpstr>
      <vt:lpstr>Moral Hazard Created by Central Banks  </vt:lpstr>
      <vt:lpstr>Moral Hazard Created by Central Banks  </vt:lpstr>
      <vt:lpstr>Inflation and Money Vs Wealth</vt:lpstr>
      <vt:lpstr>Inflation and Money Vs Wealth</vt:lpstr>
      <vt:lpstr>Inflation and Money Vs Wealth</vt:lpstr>
      <vt:lpstr>PowerPoint Presentation</vt:lpstr>
      <vt:lpstr>Inflation and Money Vs Wealth</vt:lpstr>
      <vt:lpstr>Inflation and Money Vs Wealth</vt:lpstr>
      <vt:lpstr>Section 2</vt:lpstr>
      <vt:lpstr>An Introduction to Cryptocurrency</vt:lpstr>
      <vt:lpstr>An Introduction to Cryptocurrency</vt:lpstr>
      <vt:lpstr>An Introduction to Cryptocurrency</vt:lpstr>
      <vt:lpstr>An Introduction to Cryptocurrency</vt:lpstr>
      <vt:lpstr>An Introduction to Cryptocurrency</vt:lpstr>
      <vt:lpstr>Section 3</vt:lpstr>
      <vt:lpstr>Predictions on Cryptocurrencies and Its Future Effects </vt:lpstr>
      <vt:lpstr>Predictions on Cryptocurrencies and Its Future Effects </vt:lpstr>
      <vt:lpstr>Predictions on Cryptocurrencies and Its Future Effects </vt:lpstr>
      <vt:lpstr>Bitcoin and Central Banking </vt:lpstr>
      <vt:lpstr>Bitcoin and Central Banking </vt:lpstr>
      <vt:lpstr>Bitcoin at the Present </vt:lpstr>
      <vt:lpstr>Bitcoin at the Present </vt:lpstr>
      <vt:lpstr>Future of the Blockchain </vt:lpstr>
      <vt:lpstr>Conclusions and Future Study  </vt:lpstr>
      <vt:lpstr>References</vt:lpstr>
      <vt:lpstr>References</vt:lpstr>
      <vt:lpstr>References</vt:lpstr>
      <vt:lpstr>References</vt:lpstr>
      <vt:lpstr>References</vt:lpstr>
      <vt:lpstr>References</vt:lpstr>
      <vt:lpstr>References</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 User</cp:lastModifiedBy>
  <cp:revision>179</cp:revision>
  <dcterms:created xsi:type="dcterms:W3CDTF">2023-04-29T09:08:00Z</dcterms:created>
  <dcterms:modified xsi:type="dcterms:W3CDTF">2024-03-07T11:15:02Z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