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notesSlides/notesSlide24.xml" ContentType="application/vnd.openxmlformats-officedocument.presentationml.notesSlide+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8"/>
  </p:notesMasterIdLst>
  <p:sldIdLst>
    <p:sldId id="480" r:id="rId5"/>
    <p:sldId id="303" r:id="rId6"/>
    <p:sldId id="313" r:id="rId7"/>
    <p:sldId id="271" r:id="rId8"/>
    <p:sldId id="256" r:id="rId9"/>
    <p:sldId id="569" r:id="rId10"/>
    <p:sldId id="497" r:id="rId11"/>
    <p:sldId id="503" r:id="rId12"/>
    <p:sldId id="571" r:id="rId13"/>
    <p:sldId id="507" r:id="rId14"/>
    <p:sldId id="510" r:id="rId15"/>
    <p:sldId id="512" r:id="rId16"/>
    <p:sldId id="573" r:id="rId17"/>
    <p:sldId id="521" r:id="rId18"/>
    <p:sldId id="601" r:id="rId19"/>
    <p:sldId id="523" r:id="rId20"/>
    <p:sldId id="529" r:id="rId21"/>
    <p:sldId id="539" r:id="rId22"/>
    <p:sldId id="545" r:id="rId23"/>
    <p:sldId id="506" r:id="rId24"/>
    <p:sldId id="549" r:id="rId25"/>
    <p:sldId id="551" r:id="rId26"/>
    <p:sldId id="533" r:id="rId27"/>
    <p:sldId id="520" r:id="rId28"/>
    <p:sldId id="525" r:id="rId29"/>
    <p:sldId id="535" r:id="rId30"/>
    <p:sldId id="518" r:id="rId31"/>
    <p:sldId id="531" r:id="rId32"/>
    <p:sldId id="579" r:id="rId33"/>
    <p:sldId id="514" r:id="rId34"/>
    <p:sldId id="537" r:id="rId35"/>
    <p:sldId id="581" r:id="rId36"/>
    <p:sldId id="547" r:id="rId37"/>
    <p:sldId id="553" r:id="rId38"/>
    <p:sldId id="555" r:id="rId39"/>
    <p:sldId id="575" r:id="rId40"/>
    <p:sldId id="557" r:id="rId41"/>
    <p:sldId id="583" r:id="rId42"/>
    <p:sldId id="559" r:id="rId43"/>
    <p:sldId id="561" r:id="rId44"/>
    <p:sldId id="563" r:id="rId45"/>
    <p:sldId id="585" r:id="rId46"/>
    <p:sldId id="587" r:id="rId47"/>
    <p:sldId id="603" r:id="rId48"/>
    <p:sldId id="589" r:id="rId49"/>
    <p:sldId id="595" r:id="rId50"/>
    <p:sldId id="596" r:id="rId51"/>
    <p:sldId id="594" r:id="rId52"/>
    <p:sldId id="599" r:id="rId53"/>
    <p:sldId id="598" r:id="rId54"/>
    <p:sldId id="565" r:id="rId55"/>
    <p:sldId id="591"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1"/>
            <p14:sldId id="256"/>
            <p14:sldId id="569"/>
            <p14:sldId id="497"/>
            <p14:sldId id="503"/>
            <p14:sldId id="571"/>
            <p14:sldId id="507"/>
            <p14:sldId id="510"/>
            <p14:sldId id="512"/>
            <p14:sldId id="573"/>
            <p14:sldId id="521"/>
            <p14:sldId id="601"/>
            <p14:sldId id="523"/>
            <p14:sldId id="529"/>
            <p14:sldId id="539"/>
            <p14:sldId id="545"/>
            <p14:sldId id="506"/>
            <p14:sldId id="549"/>
            <p14:sldId id="551"/>
            <p14:sldId id="533"/>
            <p14:sldId id="520"/>
            <p14:sldId id="525"/>
            <p14:sldId id="535"/>
            <p14:sldId id="518"/>
            <p14:sldId id="531"/>
            <p14:sldId id="579"/>
            <p14:sldId id="514"/>
            <p14:sldId id="537"/>
            <p14:sldId id="581"/>
            <p14:sldId id="547"/>
            <p14:sldId id="553"/>
            <p14:sldId id="555"/>
            <p14:sldId id="575"/>
            <p14:sldId id="557"/>
            <p14:sldId id="583"/>
            <p14:sldId id="559"/>
            <p14:sldId id="561"/>
            <p14:sldId id="563"/>
            <p14:sldId id="585"/>
            <p14:sldId id="587"/>
            <p14:sldId id="603"/>
            <p14:sldId id="589"/>
            <p14:sldId id="595"/>
            <p14:sldId id="596"/>
            <p14:sldId id="594"/>
            <p14:sldId id="599"/>
            <p14:sldId id="598"/>
            <p14:sldId id="565"/>
            <p14:sldId id="59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71AD8EA-3688-455A-9FD2-9B9BFB357283}" v="58" dt="2024-09-19T13:39:22.5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69" autoAdjust="0"/>
    <p:restoredTop sz="94660"/>
  </p:normalViewPr>
  <p:slideViewPr>
    <p:cSldViewPr snapToGrid="0">
      <p:cViewPr varScale="1">
        <p:scale>
          <a:sx n="79" d="100"/>
          <a:sy n="79" d="100"/>
        </p:scale>
        <p:origin x="821"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lek Alkholy" userId="b8ea5062cb0c2681" providerId="LiveId" clId="{F71AD8EA-3688-455A-9FD2-9B9BFB357283}"/>
    <pc:docChg chg="custSel addSld delSld modSld sldOrd modSection">
      <pc:chgData name="Malek Alkholy" userId="b8ea5062cb0c2681" providerId="LiveId" clId="{F71AD8EA-3688-455A-9FD2-9B9BFB357283}" dt="2024-09-19T13:39:33.978" v="2818" actId="478"/>
      <pc:docMkLst>
        <pc:docMk/>
      </pc:docMkLst>
      <pc:sldChg chg="addSp delSp modSp mod delAnim modAnim">
        <pc:chgData name="Malek Alkholy" userId="b8ea5062cb0c2681" providerId="LiveId" clId="{F71AD8EA-3688-455A-9FD2-9B9BFB357283}" dt="2024-09-19T13:39:33.978" v="2818" actId="478"/>
        <pc:sldMkLst>
          <pc:docMk/>
          <pc:sldMk cId="0" sldId="480"/>
        </pc:sldMkLst>
        <pc:picChg chg="add del mod">
          <ac:chgData name="Malek Alkholy" userId="b8ea5062cb0c2681" providerId="LiveId" clId="{F71AD8EA-3688-455A-9FD2-9B9BFB357283}" dt="2024-09-19T13:39:33.978" v="2818" actId="478"/>
          <ac:picMkLst>
            <pc:docMk/>
            <pc:sldMk cId="0" sldId="480"/>
            <ac:picMk id="2" creationId="{2F716DDE-3C9A-3DF6-DBC3-B24F0D1A375E}"/>
          </ac:picMkLst>
        </pc:picChg>
      </pc:sldChg>
      <pc:sldChg chg="addSp delSp modSp mod">
        <pc:chgData name="Malek Alkholy" userId="b8ea5062cb0c2681" providerId="LiveId" clId="{F71AD8EA-3688-455A-9FD2-9B9BFB357283}" dt="2024-09-19T12:37:04.728" v="2666" actId="2710"/>
        <pc:sldMkLst>
          <pc:docMk/>
          <pc:sldMk cId="3886240308" sldId="518"/>
        </pc:sldMkLst>
        <pc:spChg chg="del">
          <ac:chgData name="Malek Alkholy" userId="b8ea5062cb0c2681" providerId="LiveId" clId="{F71AD8EA-3688-455A-9FD2-9B9BFB357283}" dt="2024-09-19T12:19:27.065" v="6" actId="478"/>
          <ac:spMkLst>
            <pc:docMk/>
            <pc:sldMk cId="3886240308" sldId="518"/>
            <ac:spMk id="8" creationId="{7F6FE8FF-948C-BED0-8C96-127CEAD74F9B}"/>
          </ac:spMkLst>
        </pc:spChg>
        <pc:spChg chg="add mod">
          <ac:chgData name="Malek Alkholy" userId="b8ea5062cb0c2681" providerId="LiveId" clId="{F71AD8EA-3688-455A-9FD2-9B9BFB357283}" dt="2024-09-19T12:27:50.021" v="2648" actId="20577"/>
          <ac:spMkLst>
            <pc:docMk/>
            <pc:sldMk cId="3886240308" sldId="518"/>
            <ac:spMk id="9" creationId="{B04AEC57-4513-63F6-7C80-C394792BD488}"/>
          </ac:spMkLst>
        </pc:spChg>
        <pc:graphicFrameChg chg="del">
          <ac:chgData name="Malek Alkholy" userId="b8ea5062cb0c2681" providerId="LiveId" clId="{F71AD8EA-3688-455A-9FD2-9B9BFB357283}" dt="2024-09-19T12:18:21.401" v="0" actId="478"/>
          <ac:graphicFrameMkLst>
            <pc:docMk/>
            <pc:sldMk cId="3886240308" sldId="518"/>
            <ac:graphicFrameMk id="6" creationId="{38DEE189-5E4E-6AA2-1C2A-1818F4D04338}"/>
          </ac:graphicFrameMkLst>
        </pc:graphicFrameChg>
        <pc:graphicFrameChg chg="add mod">
          <ac:chgData name="Malek Alkholy" userId="b8ea5062cb0c2681" providerId="LiveId" clId="{F71AD8EA-3688-455A-9FD2-9B9BFB357283}" dt="2024-09-19T12:37:04.728" v="2666" actId="2710"/>
          <ac:graphicFrameMkLst>
            <pc:docMk/>
            <pc:sldMk cId="3886240308" sldId="518"/>
            <ac:graphicFrameMk id="7" creationId="{A6BD61BC-9467-E308-C785-E8E47D62D00B}"/>
          </ac:graphicFrameMkLst>
        </pc:graphicFrameChg>
      </pc:sldChg>
      <pc:sldChg chg="new del">
        <pc:chgData name="Malek Alkholy" userId="b8ea5062cb0c2681" providerId="LiveId" clId="{F71AD8EA-3688-455A-9FD2-9B9BFB357283}" dt="2024-09-19T12:37:46.717" v="2673" actId="47"/>
        <pc:sldMkLst>
          <pc:docMk/>
          <pc:sldMk cId="3544905655" sldId="519"/>
        </pc:sldMkLst>
      </pc:sldChg>
      <pc:sldChg chg="addSp delSp modSp add mod ord">
        <pc:chgData name="Malek Alkholy" userId="b8ea5062cb0c2681" providerId="LiveId" clId="{F71AD8EA-3688-455A-9FD2-9B9BFB357283}" dt="2024-09-19T12:37:30.614" v="2671" actId="404"/>
        <pc:sldMkLst>
          <pc:docMk/>
          <pc:sldMk cId="90448254" sldId="520"/>
        </pc:sldMkLst>
        <pc:spChg chg="del mod">
          <ac:chgData name="Malek Alkholy" userId="b8ea5062cb0c2681" providerId="LiveId" clId="{F71AD8EA-3688-455A-9FD2-9B9BFB357283}" dt="2024-09-19T12:34:46.533" v="2658" actId="478"/>
          <ac:spMkLst>
            <pc:docMk/>
            <pc:sldMk cId="90448254" sldId="520"/>
            <ac:spMk id="9" creationId="{B04AEC57-4513-63F6-7C80-C394792BD488}"/>
          </ac:spMkLst>
        </pc:spChg>
        <pc:graphicFrameChg chg="add mod modGraphic">
          <ac:chgData name="Malek Alkholy" userId="b8ea5062cb0c2681" providerId="LiveId" clId="{F71AD8EA-3688-455A-9FD2-9B9BFB357283}" dt="2024-09-19T12:37:30.614" v="2671" actId="404"/>
          <ac:graphicFrameMkLst>
            <pc:docMk/>
            <pc:sldMk cId="90448254" sldId="520"/>
            <ac:graphicFrameMk id="6" creationId="{418A6B73-7E97-2C47-FCBE-A225A3E57AAD}"/>
          </ac:graphicFrameMkLst>
        </pc:graphicFrameChg>
        <pc:graphicFrameChg chg="del">
          <ac:chgData name="Malek Alkholy" userId="b8ea5062cb0c2681" providerId="LiveId" clId="{F71AD8EA-3688-455A-9FD2-9B9BFB357283}" dt="2024-09-19T12:34:28.164" v="2653" actId="478"/>
          <ac:graphicFrameMkLst>
            <pc:docMk/>
            <pc:sldMk cId="90448254" sldId="520"/>
            <ac:graphicFrameMk id="7" creationId="{A6BD61BC-9467-E308-C785-E8E47D62D00B}"/>
          </ac:graphicFrameMkLst>
        </pc:graphicFrameChg>
      </pc:sldChg>
      <pc:sldChg chg="addSp delSp modSp add mod">
        <pc:chgData name="Malek Alkholy" userId="b8ea5062cb0c2681" providerId="LiveId" clId="{F71AD8EA-3688-455A-9FD2-9B9BFB357283}" dt="2024-09-19T12:38:11.184" v="2676" actId="1076"/>
        <pc:sldMkLst>
          <pc:docMk/>
          <pc:sldMk cId="2341440292" sldId="521"/>
        </pc:sldMkLst>
        <pc:graphicFrameChg chg="del">
          <ac:chgData name="Malek Alkholy" userId="b8ea5062cb0c2681" providerId="LiveId" clId="{F71AD8EA-3688-455A-9FD2-9B9BFB357283}" dt="2024-09-19T12:38:06.663" v="2674" actId="478"/>
          <ac:graphicFrameMkLst>
            <pc:docMk/>
            <pc:sldMk cId="2341440292" sldId="521"/>
            <ac:graphicFrameMk id="6" creationId="{418A6B73-7E97-2C47-FCBE-A225A3E57AAD}"/>
          </ac:graphicFrameMkLst>
        </pc:graphicFrameChg>
        <pc:graphicFrameChg chg="add mod">
          <ac:chgData name="Malek Alkholy" userId="b8ea5062cb0c2681" providerId="LiveId" clId="{F71AD8EA-3688-455A-9FD2-9B9BFB357283}" dt="2024-09-19T12:38:11.184" v="2676" actId="1076"/>
          <ac:graphicFrameMkLst>
            <pc:docMk/>
            <pc:sldMk cId="2341440292" sldId="521"/>
            <ac:graphicFrameMk id="7" creationId="{56D76D23-33A1-1297-9D1C-EAB390BDD3C9}"/>
          </ac:graphicFrameMkLst>
        </pc:graphicFrameChg>
      </pc:sldChg>
      <pc:sldChg chg="addSp modSp new del">
        <pc:chgData name="Malek Alkholy" userId="b8ea5062cb0c2681" providerId="LiveId" clId="{F71AD8EA-3688-455A-9FD2-9B9BFB357283}" dt="2024-09-19T12:38:35.873" v="2680" actId="47"/>
        <pc:sldMkLst>
          <pc:docMk/>
          <pc:sldMk cId="3753185635" sldId="522"/>
        </pc:sldMkLst>
        <pc:graphicFrameChg chg="add mod">
          <ac:chgData name="Malek Alkholy" userId="b8ea5062cb0c2681" providerId="LiveId" clId="{F71AD8EA-3688-455A-9FD2-9B9BFB357283}" dt="2024-09-19T12:38:21.517" v="2678"/>
          <ac:graphicFrameMkLst>
            <pc:docMk/>
            <pc:sldMk cId="3753185635" sldId="522"/>
            <ac:graphicFrameMk id="2" creationId="{2D197DDB-E6E2-3557-872D-5DA4752D0086}"/>
          </ac:graphicFrameMkLst>
        </pc:graphicFrameChg>
      </pc:sldChg>
      <pc:sldChg chg="addSp delSp modSp add mod">
        <pc:chgData name="Malek Alkholy" userId="b8ea5062cb0c2681" providerId="LiveId" clId="{F71AD8EA-3688-455A-9FD2-9B9BFB357283}" dt="2024-09-19T12:38:59.844" v="2683" actId="1076"/>
        <pc:sldMkLst>
          <pc:docMk/>
          <pc:sldMk cId="1617172121" sldId="523"/>
        </pc:sldMkLst>
        <pc:graphicFrameChg chg="add mod">
          <ac:chgData name="Malek Alkholy" userId="b8ea5062cb0c2681" providerId="LiveId" clId="{F71AD8EA-3688-455A-9FD2-9B9BFB357283}" dt="2024-09-19T12:38:59.844" v="2683" actId="1076"/>
          <ac:graphicFrameMkLst>
            <pc:docMk/>
            <pc:sldMk cId="1617172121" sldId="523"/>
            <ac:graphicFrameMk id="6" creationId="{A0C31D26-780F-31A3-8CE5-44BD4FB3061D}"/>
          </ac:graphicFrameMkLst>
        </pc:graphicFrameChg>
        <pc:graphicFrameChg chg="del">
          <ac:chgData name="Malek Alkholy" userId="b8ea5062cb0c2681" providerId="LiveId" clId="{F71AD8EA-3688-455A-9FD2-9B9BFB357283}" dt="2024-09-19T12:38:53.522" v="2681" actId="478"/>
          <ac:graphicFrameMkLst>
            <pc:docMk/>
            <pc:sldMk cId="1617172121" sldId="523"/>
            <ac:graphicFrameMk id="7" creationId="{56D76D23-33A1-1297-9D1C-EAB390BDD3C9}"/>
          </ac:graphicFrameMkLst>
        </pc:graphicFrameChg>
      </pc:sldChg>
      <pc:sldChg chg="new del">
        <pc:chgData name="Malek Alkholy" userId="b8ea5062cb0c2681" providerId="LiveId" clId="{F71AD8EA-3688-455A-9FD2-9B9BFB357283}" dt="2024-09-19T12:39:18.392" v="2686" actId="47"/>
        <pc:sldMkLst>
          <pc:docMk/>
          <pc:sldMk cId="2634053296" sldId="524"/>
        </pc:sldMkLst>
      </pc:sldChg>
      <pc:sldChg chg="addSp delSp modSp add mod">
        <pc:chgData name="Malek Alkholy" userId="b8ea5062cb0c2681" providerId="LiveId" clId="{F71AD8EA-3688-455A-9FD2-9B9BFB357283}" dt="2024-09-19T12:44:19.270" v="2706" actId="403"/>
        <pc:sldMkLst>
          <pc:docMk/>
          <pc:sldMk cId="303302416" sldId="525"/>
        </pc:sldMkLst>
        <pc:spChg chg="add mod">
          <ac:chgData name="Malek Alkholy" userId="b8ea5062cb0c2681" providerId="LiveId" clId="{F71AD8EA-3688-455A-9FD2-9B9BFB357283}" dt="2024-09-19T12:42:07.891" v="2688"/>
          <ac:spMkLst>
            <pc:docMk/>
            <pc:sldMk cId="303302416" sldId="525"/>
            <ac:spMk id="8" creationId="{89A4816F-DF1F-CFF8-BCD9-30B05A128ED2}"/>
          </ac:spMkLst>
        </pc:spChg>
        <pc:spChg chg="add mod">
          <ac:chgData name="Malek Alkholy" userId="b8ea5062cb0c2681" providerId="LiveId" clId="{F71AD8EA-3688-455A-9FD2-9B9BFB357283}" dt="2024-09-19T12:44:19.270" v="2706" actId="403"/>
          <ac:spMkLst>
            <pc:docMk/>
            <pc:sldMk cId="303302416" sldId="525"/>
            <ac:spMk id="9" creationId="{F44721FD-D026-8BB1-99E2-E76CDCFB1B96}"/>
          </ac:spMkLst>
        </pc:spChg>
        <pc:spChg chg="add mod">
          <ac:chgData name="Malek Alkholy" userId="b8ea5062cb0c2681" providerId="LiveId" clId="{F71AD8EA-3688-455A-9FD2-9B9BFB357283}" dt="2024-09-19T12:43:52.964" v="2702" actId="404"/>
          <ac:spMkLst>
            <pc:docMk/>
            <pc:sldMk cId="303302416" sldId="525"/>
            <ac:spMk id="10" creationId="{E5161F0C-083E-9F7E-ACFE-BD6F4BE76ED7}"/>
          </ac:spMkLst>
        </pc:spChg>
        <pc:grpChg chg="add mod">
          <ac:chgData name="Malek Alkholy" userId="b8ea5062cb0c2681" providerId="LiveId" clId="{F71AD8EA-3688-455A-9FD2-9B9BFB357283}" dt="2024-09-19T12:44:04.706" v="2704" actId="14100"/>
          <ac:grpSpMkLst>
            <pc:docMk/>
            <pc:sldMk cId="303302416" sldId="525"/>
            <ac:grpSpMk id="7" creationId="{B5A960C0-C997-3B80-9D3C-D376D4BA1BCE}"/>
          </ac:grpSpMkLst>
        </pc:grpChg>
        <pc:graphicFrameChg chg="mod">
          <ac:chgData name="Malek Alkholy" userId="b8ea5062cb0c2681" providerId="LiveId" clId="{F71AD8EA-3688-455A-9FD2-9B9BFB357283}" dt="2024-09-19T12:43:06.719" v="2694" actId="14100"/>
          <ac:graphicFrameMkLst>
            <pc:docMk/>
            <pc:sldMk cId="303302416" sldId="525"/>
            <ac:graphicFrameMk id="4" creationId="{CDFA9D79-6274-3B25-A765-BB394A289BAC}"/>
          </ac:graphicFrameMkLst>
        </pc:graphicFrameChg>
        <pc:graphicFrameChg chg="del">
          <ac:chgData name="Malek Alkholy" userId="b8ea5062cb0c2681" providerId="LiveId" clId="{F71AD8EA-3688-455A-9FD2-9B9BFB357283}" dt="2024-09-19T12:42:06.917" v="2687" actId="478"/>
          <ac:graphicFrameMkLst>
            <pc:docMk/>
            <pc:sldMk cId="303302416" sldId="525"/>
            <ac:graphicFrameMk id="6" creationId="{A0C31D26-780F-31A3-8CE5-44BD4FB3061D}"/>
          </ac:graphicFrameMkLst>
        </pc:graphicFrameChg>
      </pc:sldChg>
      <pc:sldChg chg="new del">
        <pc:chgData name="Malek Alkholy" userId="b8ea5062cb0c2681" providerId="LiveId" clId="{F71AD8EA-3688-455A-9FD2-9B9BFB357283}" dt="2024-09-19T12:44:57.445" v="2709" actId="47"/>
        <pc:sldMkLst>
          <pc:docMk/>
          <pc:sldMk cId="3869393501" sldId="526"/>
        </pc:sldMkLst>
      </pc:sldChg>
      <pc:sldChg chg="modSp add mod">
        <pc:chgData name="Malek Alkholy" userId="b8ea5062cb0c2681" providerId="LiveId" clId="{F71AD8EA-3688-455A-9FD2-9B9BFB357283}" dt="2024-09-19T12:47:07.600" v="2748" actId="20577"/>
        <pc:sldMkLst>
          <pc:docMk/>
          <pc:sldMk cId="2827840892" sldId="527"/>
        </pc:sldMkLst>
        <pc:spChg chg="mod">
          <ac:chgData name="Malek Alkholy" userId="b8ea5062cb0c2681" providerId="LiveId" clId="{F71AD8EA-3688-455A-9FD2-9B9BFB357283}" dt="2024-09-19T12:47:07.600" v="2748" actId="20577"/>
          <ac:spMkLst>
            <pc:docMk/>
            <pc:sldMk cId="2827840892" sldId="527"/>
            <ac:spMk id="9" creationId="{F44721FD-D026-8BB1-99E2-E76CDCFB1B96}"/>
          </ac:spMkLst>
        </pc:spChg>
        <pc:spChg chg="mod">
          <ac:chgData name="Malek Alkholy" userId="b8ea5062cb0c2681" providerId="LiveId" clId="{F71AD8EA-3688-455A-9FD2-9B9BFB357283}" dt="2024-09-19T12:45:21.212" v="2737" actId="207"/>
          <ac:spMkLst>
            <pc:docMk/>
            <pc:sldMk cId="2827840892" sldId="527"/>
            <ac:spMk id="10" creationId="{E5161F0C-083E-9F7E-ACFE-BD6F4BE76ED7}"/>
          </ac:spMkLst>
        </pc:spChg>
        <pc:grpChg chg="mod">
          <ac:chgData name="Malek Alkholy" userId="b8ea5062cb0c2681" providerId="LiveId" clId="{F71AD8EA-3688-455A-9FD2-9B9BFB357283}" dt="2024-09-19T12:46:19.214" v="2742" actId="14100"/>
          <ac:grpSpMkLst>
            <pc:docMk/>
            <pc:sldMk cId="2827840892" sldId="527"/>
            <ac:grpSpMk id="7" creationId="{B5A960C0-C997-3B80-9D3C-D376D4BA1BCE}"/>
          </ac:grpSpMkLst>
        </pc:grpChg>
      </pc:sldChg>
      <pc:sldChg chg="new del">
        <pc:chgData name="Malek Alkholy" userId="b8ea5062cb0c2681" providerId="LiveId" clId="{F71AD8EA-3688-455A-9FD2-9B9BFB357283}" dt="2024-09-19T12:50:59.031" v="2751" actId="47"/>
        <pc:sldMkLst>
          <pc:docMk/>
          <pc:sldMk cId="3471318425" sldId="528"/>
        </pc:sldMkLst>
      </pc:sldChg>
      <pc:sldChg chg="addSp delSp modSp add mod">
        <pc:chgData name="Malek Alkholy" userId="b8ea5062cb0c2681" providerId="LiveId" clId="{F71AD8EA-3688-455A-9FD2-9B9BFB357283}" dt="2024-09-19T12:51:18.026" v="2754" actId="1076"/>
        <pc:sldMkLst>
          <pc:docMk/>
          <pc:sldMk cId="3618936436" sldId="529"/>
        </pc:sldMkLst>
        <pc:graphicFrameChg chg="del">
          <ac:chgData name="Malek Alkholy" userId="b8ea5062cb0c2681" providerId="LiveId" clId="{F71AD8EA-3688-455A-9FD2-9B9BFB357283}" dt="2024-09-19T12:51:13.772" v="2752" actId="478"/>
          <ac:graphicFrameMkLst>
            <pc:docMk/>
            <pc:sldMk cId="3618936436" sldId="529"/>
            <ac:graphicFrameMk id="6" creationId="{A0C31D26-780F-31A3-8CE5-44BD4FB3061D}"/>
          </ac:graphicFrameMkLst>
        </pc:graphicFrameChg>
        <pc:graphicFrameChg chg="add mod">
          <ac:chgData name="Malek Alkholy" userId="b8ea5062cb0c2681" providerId="LiveId" clId="{F71AD8EA-3688-455A-9FD2-9B9BFB357283}" dt="2024-09-19T12:51:18.026" v="2754" actId="1076"/>
          <ac:graphicFrameMkLst>
            <pc:docMk/>
            <pc:sldMk cId="3618936436" sldId="529"/>
            <ac:graphicFrameMk id="7" creationId="{DC423DDD-AE3C-C17B-4ACD-A9D41A48CC32}"/>
          </ac:graphicFrameMkLst>
        </pc:graphicFrameChg>
      </pc:sldChg>
      <pc:sldChg chg="new del">
        <pc:chgData name="Malek Alkholy" userId="b8ea5062cb0c2681" providerId="LiveId" clId="{F71AD8EA-3688-455A-9FD2-9B9BFB357283}" dt="2024-09-19T12:51:31.854" v="2757" actId="47"/>
        <pc:sldMkLst>
          <pc:docMk/>
          <pc:sldMk cId="831464084" sldId="530"/>
        </pc:sldMkLst>
      </pc:sldChg>
      <pc:sldChg chg="addSp delSp modSp add mod">
        <pc:chgData name="Malek Alkholy" userId="b8ea5062cb0c2681" providerId="LiveId" clId="{F71AD8EA-3688-455A-9FD2-9B9BFB357283}" dt="2024-09-19T12:52:45.528" v="2760"/>
        <pc:sldMkLst>
          <pc:docMk/>
          <pc:sldMk cId="3769827549" sldId="531"/>
        </pc:sldMkLst>
        <pc:spChg chg="add mod">
          <ac:chgData name="Malek Alkholy" userId="b8ea5062cb0c2681" providerId="LiveId" clId="{F71AD8EA-3688-455A-9FD2-9B9BFB357283}" dt="2024-09-19T12:52:30.450" v="2759"/>
          <ac:spMkLst>
            <pc:docMk/>
            <pc:sldMk cId="3769827549" sldId="531"/>
            <ac:spMk id="6" creationId="{86B26C76-5C28-520D-5DD3-3EAE03DD417F}"/>
          </ac:spMkLst>
        </pc:spChg>
        <pc:graphicFrameChg chg="del">
          <ac:chgData name="Malek Alkholy" userId="b8ea5062cb0c2681" providerId="LiveId" clId="{F71AD8EA-3688-455A-9FD2-9B9BFB357283}" dt="2024-09-19T12:52:29.399" v="2758" actId="478"/>
          <ac:graphicFrameMkLst>
            <pc:docMk/>
            <pc:sldMk cId="3769827549" sldId="531"/>
            <ac:graphicFrameMk id="7" creationId="{DC423DDD-AE3C-C17B-4ACD-A9D41A48CC32}"/>
          </ac:graphicFrameMkLst>
        </pc:graphicFrameChg>
        <pc:picChg chg="add mod">
          <ac:chgData name="Malek Alkholy" userId="b8ea5062cb0c2681" providerId="LiveId" clId="{F71AD8EA-3688-455A-9FD2-9B9BFB357283}" dt="2024-09-19T12:52:45.528" v="2760"/>
          <ac:picMkLst>
            <pc:docMk/>
            <pc:sldMk cId="3769827549" sldId="531"/>
            <ac:picMk id="8" creationId="{08AA3326-B1BD-E8E1-8058-1ED68E76576F}"/>
          </ac:picMkLst>
        </pc:picChg>
      </pc:sldChg>
      <pc:sldChg chg="new del">
        <pc:chgData name="Malek Alkholy" userId="b8ea5062cb0c2681" providerId="LiveId" clId="{F71AD8EA-3688-455A-9FD2-9B9BFB357283}" dt="2024-09-19T12:53:17.945" v="2763" actId="47"/>
        <pc:sldMkLst>
          <pc:docMk/>
          <pc:sldMk cId="2807941728" sldId="532"/>
        </pc:sldMkLst>
      </pc:sldChg>
      <pc:sldChg chg="addSp delSp modSp add mod">
        <pc:chgData name="Malek Alkholy" userId="b8ea5062cb0c2681" providerId="LiveId" clId="{F71AD8EA-3688-455A-9FD2-9B9BFB357283}" dt="2024-09-19T12:56:36.437" v="2779" actId="20577"/>
        <pc:sldMkLst>
          <pc:docMk/>
          <pc:sldMk cId="3488515117" sldId="533"/>
        </pc:sldMkLst>
        <pc:spChg chg="add mod">
          <ac:chgData name="Malek Alkholy" userId="b8ea5062cb0c2681" providerId="LiveId" clId="{F71AD8EA-3688-455A-9FD2-9B9BFB357283}" dt="2024-09-19T12:56:13.383" v="2777" actId="14100"/>
          <ac:spMkLst>
            <pc:docMk/>
            <pc:sldMk cId="3488515117" sldId="533"/>
            <ac:spMk id="6" creationId="{7A9B70A5-DE98-19BD-A606-872C61232307}"/>
          </ac:spMkLst>
        </pc:spChg>
        <pc:spChg chg="mod">
          <ac:chgData name="Malek Alkholy" userId="b8ea5062cb0c2681" providerId="LiveId" clId="{F71AD8EA-3688-455A-9FD2-9B9BFB357283}" dt="2024-09-19T12:56:36.437" v="2779" actId="20577"/>
          <ac:spMkLst>
            <pc:docMk/>
            <pc:sldMk cId="3488515117" sldId="533"/>
            <ac:spMk id="9" creationId="{F44721FD-D026-8BB1-99E2-E76CDCFB1B96}"/>
          </ac:spMkLst>
        </pc:spChg>
        <pc:spChg chg="del">
          <ac:chgData name="Malek Alkholy" userId="b8ea5062cb0c2681" providerId="LiveId" clId="{F71AD8EA-3688-455A-9FD2-9B9BFB357283}" dt="2024-09-19T12:55:44.844" v="2770" actId="478"/>
          <ac:spMkLst>
            <pc:docMk/>
            <pc:sldMk cId="3488515117" sldId="533"/>
            <ac:spMk id="10" creationId="{E5161F0C-083E-9F7E-ACFE-BD6F4BE76ED7}"/>
          </ac:spMkLst>
        </pc:spChg>
      </pc:sldChg>
      <pc:sldChg chg="new del">
        <pc:chgData name="Malek Alkholy" userId="b8ea5062cb0c2681" providerId="LiveId" clId="{F71AD8EA-3688-455A-9FD2-9B9BFB357283}" dt="2024-09-19T12:57:10.388" v="2782" actId="47"/>
        <pc:sldMkLst>
          <pc:docMk/>
          <pc:sldMk cId="3880177009" sldId="534"/>
        </pc:sldMkLst>
      </pc:sldChg>
      <pc:sldChg chg="addSp delSp modSp add mod">
        <pc:chgData name="Malek Alkholy" userId="b8ea5062cb0c2681" providerId="LiveId" clId="{F71AD8EA-3688-455A-9FD2-9B9BFB357283}" dt="2024-09-19T12:58:21.293" v="2790" actId="2710"/>
        <pc:sldMkLst>
          <pc:docMk/>
          <pc:sldMk cId="1110628059" sldId="535"/>
        </pc:sldMkLst>
        <pc:spChg chg="add mod">
          <ac:chgData name="Malek Alkholy" userId="b8ea5062cb0c2681" providerId="LiveId" clId="{F71AD8EA-3688-455A-9FD2-9B9BFB357283}" dt="2024-09-19T12:58:02.890" v="2787" actId="2711"/>
          <ac:spMkLst>
            <pc:docMk/>
            <pc:sldMk cId="1110628059" sldId="535"/>
            <ac:spMk id="8" creationId="{403E602D-184F-F4B7-7D3E-F580FA5C689B}"/>
          </ac:spMkLst>
        </pc:spChg>
        <pc:graphicFrameChg chg="add mod">
          <ac:chgData name="Malek Alkholy" userId="b8ea5062cb0c2681" providerId="LiveId" clId="{F71AD8EA-3688-455A-9FD2-9B9BFB357283}" dt="2024-09-19T12:58:21.293" v="2790" actId="2710"/>
          <ac:graphicFrameMkLst>
            <pc:docMk/>
            <pc:sldMk cId="1110628059" sldId="535"/>
            <ac:graphicFrameMk id="6" creationId="{6BDDB330-E985-755C-E963-FDAD768C3CED}"/>
          </ac:graphicFrameMkLst>
        </pc:graphicFrameChg>
        <pc:graphicFrameChg chg="del">
          <ac:chgData name="Malek Alkholy" userId="b8ea5062cb0c2681" providerId="LiveId" clId="{F71AD8EA-3688-455A-9FD2-9B9BFB357283}" dt="2024-09-19T12:57:33.673" v="2783" actId="478"/>
          <ac:graphicFrameMkLst>
            <pc:docMk/>
            <pc:sldMk cId="1110628059" sldId="535"/>
            <ac:graphicFrameMk id="7" creationId="{DC423DDD-AE3C-C17B-4ACD-A9D41A48CC32}"/>
          </ac:graphicFrameMkLst>
        </pc:graphicFrameChg>
      </pc:sldChg>
      <pc:sldChg chg="addSp delSp modSp new del mod">
        <pc:chgData name="Malek Alkholy" userId="b8ea5062cb0c2681" providerId="LiveId" clId="{F71AD8EA-3688-455A-9FD2-9B9BFB357283}" dt="2024-09-19T13:32:29.563" v="2796" actId="47"/>
        <pc:sldMkLst>
          <pc:docMk/>
          <pc:sldMk cId="1231176468" sldId="536"/>
        </pc:sldMkLst>
        <pc:spChg chg="add mod">
          <ac:chgData name="Malek Alkholy" userId="b8ea5062cb0c2681" providerId="LiveId" clId="{F71AD8EA-3688-455A-9FD2-9B9BFB357283}" dt="2024-09-19T13:16:47.239" v="2792"/>
          <ac:spMkLst>
            <pc:docMk/>
            <pc:sldMk cId="1231176468" sldId="536"/>
            <ac:spMk id="2" creationId="{36DFC944-45D1-9FA6-7191-F545FA8E6244}"/>
          </ac:spMkLst>
        </pc:spChg>
        <pc:spChg chg="add del mod">
          <ac:chgData name="Malek Alkholy" userId="b8ea5062cb0c2681" providerId="LiveId" clId="{F71AD8EA-3688-455A-9FD2-9B9BFB357283}" dt="2024-09-19T13:32:21.910" v="2794" actId="478"/>
          <ac:spMkLst>
            <pc:docMk/>
            <pc:sldMk cId="1231176468" sldId="536"/>
            <ac:spMk id="3" creationId="{08041D6B-3A01-8313-BEC0-746C6559F6A0}"/>
          </ac:spMkLst>
        </pc:spChg>
      </pc:sldChg>
      <pc:sldChg chg="addSp delSp modSp add mod">
        <pc:chgData name="Malek Alkholy" userId="b8ea5062cb0c2681" providerId="LiveId" clId="{F71AD8EA-3688-455A-9FD2-9B9BFB357283}" dt="2024-09-19T13:34:44.757" v="2803" actId="20577"/>
        <pc:sldMkLst>
          <pc:docMk/>
          <pc:sldMk cId="251659004" sldId="537"/>
        </pc:sldMkLst>
        <pc:spChg chg="mod">
          <ac:chgData name="Malek Alkholy" userId="b8ea5062cb0c2681" providerId="LiveId" clId="{F71AD8EA-3688-455A-9FD2-9B9BFB357283}" dt="2024-09-19T13:34:44.757" v="2803" actId="20577"/>
          <ac:spMkLst>
            <pc:docMk/>
            <pc:sldMk cId="251659004" sldId="537"/>
            <ac:spMk id="8" creationId="{403E602D-184F-F4B7-7D3E-F580FA5C689B}"/>
          </ac:spMkLst>
        </pc:spChg>
        <pc:graphicFrameChg chg="del">
          <ac:chgData name="Malek Alkholy" userId="b8ea5062cb0c2681" providerId="LiveId" clId="{F71AD8EA-3688-455A-9FD2-9B9BFB357283}" dt="2024-09-19T13:32:46.981" v="2797" actId="478"/>
          <ac:graphicFrameMkLst>
            <pc:docMk/>
            <pc:sldMk cId="251659004" sldId="537"/>
            <ac:graphicFrameMk id="6" creationId="{6BDDB330-E985-755C-E963-FDAD768C3CED}"/>
          </ac:graphicFrameMkLst>
        </pc:graphicFrameChg>
        <pc:graphicFrameChg chg="add mod">
          <ac:chgData name="Malek Alkholy" userId="b8ea5062cb0c2681" providerId="LiveId" clId="{F71AD8EA-3688-455A-9FD2-9B9BFB357283}" dt="2024-09-19T13:32:48.067" v="2798"/>
          <ac:graphicFrameMkLst>
            <pc:docMk/>
            <pc:sldMk cId="251659004" sldId="537"/>
            <ac:graphicFrameMk id="7" creationId="{C7382B31-C5F8-205E-A92F-8650A0A0C026}"/>
          </ac:graphicFrameMkLst>
        </pc:graphicFrameChg>
      </pc:sldChg>
      <pc:sldChg chg="new del">
        <pc:chgData name="Malek Alkholy" userId="b8ea5062cb0c2681" providerId="LiveId" clId="{F71AD8EA-3688-455A-9FD2-9B9BFB357283}" dt="2024-09-19T13:35:06.664" v="2806" actId="47"/>
        <pc:sldMkLst>
          <pc:docMk/>
          <pc:sldMk cId="694365191" sldId="538"/>
        </pc:sldMkLst>
      </pc:sldChg>
      <pc:sldChg chg="addSp delSp modSp add mod">
        <pc:chgData name="Malek Alkholy" userId="b8ea5062cb0c2681" providerId="LiveId" clId="{F71AD8EA-3688-455A-9FD2-9B9BFB357283}" dt="2024-09-19T13:38:07.666" v="2815" actId="2711"/>
        <pc:sldMkLst>
          <pc:docMk/>
          <pc:sldMk cId="1692356274" sldId="539"/>
        </pc:sldMkLst>
        <pc:spChg chg="mod">
          <ac:chgData name="Malek Alkholy" userId="b8ea5062cb0c2681" providerId="LiveId" clId="{F71AD8EA-3688-455A-9FD2-9B9BFB357283}" dt="2024-09-19T13:36:32.767" v="2812" actId="20577"/>
          <ac:spMkLst>
            <pc:docMk/>
            <pc:sldMk cId="1692356274" sldId="539"/>
            <ac:spMk id="8" creationId="{403E602D-184F-F4B7-7D3E-F580FA5C689B}"/>
          </ac:spMkLst>
        </pc:spChg>
        <pc:graphicFrameChg chg="add mod">
          <ac:chgData name="Malek Alkholy" userId="b8ea5062cb0c2681" providerId="LiveId" clId="{F71AD8EA-3688-455A-9FD2-9B9BFB357283}" dt="2024-09-19T13:38:07.666" v="2815" actId="2711"/>
          <ac:graphicFrameMkLst>
            <pc:docMk/>
            <pc:sldMk cId="1692356274" sldId="539"/>
            <ac:graphicFrameMk id="6" creationId="{13276F12-113E-F88C-CFCE-3CD4DDDBE2C3}"/>
          </ac:graphicFrameMkLst>
        </pc:graphicFrameChg>
        <pc:graphicFrameChg chg="del">
          <ac:chgData name="Malek Alkholy" userId="b8ea5062cb0c2681" providerId="LiveId" clId="{F71AD8EA-3688-455A-9FD2-9B9BFB357283}" dt="2024-09-19T13:35:25.762" v="2807" actId="478"/>
          <ac:graphicFrameMkLst>
            <pc:docMk/>
            <pc:sldMk cId="1692356274" sldId="539"/>
            <ac:graphicFrameMk id="7" creationId="{C7382B31-C5F8-205E-A92F-8650A0A0C026}"/>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A8898EAB-6A3F-4D69-B872-315B5168F329}"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DFBFD721-6D9C-40C9-B8C7-968B886EEFDB}"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A8898EAB-6A3F-4D69-B872-315B5168F329}"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DFBFD721-6D9C-40C9-B8C7-968B886EEFDB}"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23"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9841AA-4BE9-46A3-8BE4-0A747E25AD16}">
      <dgm:prSet custT="1"/>
      <dgm:spPr/>
      <dgm:t>
        <a:bodyPr/>
        <a:lstStyle/>
        <a:p>
          <a:pPr algn="ctr" rtl="0"/>
          <a:r>
            <a:rPr lang="ar-EG" sz="1800" b="1" dirty="0">
              <a:latin typeface="Alexandria" pitchFamily="2" charset="-78"/>
              <a:cs typeface="Alexandria" pitchFamily="2" charset="-78"/>
            </a:rPr>
            <a:t>4-تطبيقات الحوكمة الالكترونية </a:t>
          </a:r>
          <a:endParaRPr lang="en-US" sz="1800" dirty="0">
            <a:latin typeface="Alexandria" pitchFamily="2" charset="-78"/>
            <a:cs typeface="Alexandria" pitchFamily="2" charset="-78"/>
          </a:endParaRPr>
        </a:p>
      </dgm:t>
    </dgm:pt>
    <dgm:pt modelId="{4F72FA02-C672-47DB-8D53-E809BD267600}" type="parTrans" cxnId="{BA63E33B-4181-48CD-8EE8-E5AC7D37C74F}">
      <dgm:prSet/>
      <dgm:spPr/>
      <dgm:t>
        <a:bodyPr/>
        <a:lstStyle/>
        <a:p>
          <a:endParaRPr lang="en-US"/>
        </a:p>
      </dgm:t>
    </dgm:pt>
    <dgm:pt modelId="{505A0F78-829A-442E-A915-1356BC2C9171}" type="sibTrans" cxnId="{BA63E33B-4181-48CD-8EE8-E5AC7D37C74F}">
      <dgm:prSet/>
      <dgm:spPr/>
      <dgm:t>
        <a:bodyPr/>
        <a:lstStyle/>
        <a:p>
          <a:endParaRPr lang="en-US"/>
        </a:p>
      </dgm:t>
    </dgm:pt>
    <dgm:pt modelId="{3B342737-6303-4830-AC4A-18DC9F11BDA3}">
      <dgm:prSet custT="1"/>
      <dgm:spPr/>
      <dgm:t>
        <a:bodyPr/>
        <a:lstStyle/>
        <a:p>
          <a:pPr algn="ctr" rtl="0"/>
          <a:r>
            <a:rPr lang="ar-EG" sz="1800" b="1" dirty="0">
              <a:latin typeface="Alexandria" pitchFamily="2" charset="-78"/>
              <a:cs typeface="Alexandria" pitchFamily="2" charset="-78"/>
            </a:rPr>
            <a:t>5-توجهات جديدة في مجال</a:t>
          </a:r>
          <a:endParaRPr lang="en-US" sz="1800" b="1" dirty="0">
            <a:latin typeface="Alexandria" pitchFamily="2" charset="-78"/>
            <a:cs typeface="Alexandria" pitchFamily="2" charset="-78"/>
          </a:endParaRPr>
        </a:p>
        <a:p>
          <a:pPr algn="ctr" rtl="0"/>
          <a:r>
            <a:rPr lang="ar-EG" sz="1800" b="1" dirty="0">
              <a:latin typeface="Alexandria" pitchFamily="2" charset="-78"/>
              <a:cs typeface="Alexandria" pitchFamily="2" charset="-78"/>
            </a:rPr>
            <a:t> الحوكمة الالكترونية </a:t>
          </a:r>
          <a:endParaRPr lang="en-US" sz="1800" dirty="0">
            <a:latin typeface="Alexandria" pitchFamily="2" charset="-78"/>
            <a:cs typeface="Alexandria" pitchFamily="2" charset="-78"/>
          </a:endParaRPr>
        </a:p>
      </dgm:t>
    </dgm:pt>
    <dgm:pt modelId="{75202A79-ED9B-48CA-B432-58B913D5A984}" type="parTrans" cxnId="{C468D88B-BC1A-4C8B-89E4-35F38F75AB42}">
      <dgm:prSet/>
      <dgm:spPr/>
      <dgm:t>
        <a:bodyPr/>
        <a:lstStyle/>
        <a:p>
          <a:endParaRPr lang="en-US"/>
        </a:p>
      </dgm:t>
    </dgm:pt>
    <dgm:pt modelId="{2C88DB88-54A7-44CB-9963-C5A4995CE4C9}" type="sibTrans" cxnId="{C468D88B-BC1A-4C8B-89E4-35F38F75AB42}">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 modelId="{8D0E47A7-B8C2-433D-8C14-A37BAB0AEC1F}" type="pres">
      <dgm:prSet presAssocID="{F89841AA-4BE9-46A3-8BE4-0A747E25AD16}" presName="parentText" presStyleLbl="node1" presStyleIdx="0" presStyleCnt="2" custLinFactY="-4308" custLinFactNeighborX="254" custLinFactNeighborY="-100000">
        <dgm:presLayoutVars>
          <dgm:chMax val="0"/>
          <dgm:bulletEnabled val="1"/>
        </dgm:presLayoutVars>
      </dgm:prSet>
      <dgm:spPr/>
    </dgm:pt>
    <dgm:pt modelId="{E65E0E91-3E3E-48E3-806A-058D49FBF8A8}" type="pres">
      <dgm:prSet presAssocID="{505A0F78-829A-442E-A915-1356BC2C9171}" presName="spacer" presStyleCnt="0"/>
      <dgm:spPr/>
    </dgm:pt>
    <dgm:pt modelId="{892D9E84-61A4-4C34-8E51-F26507D0A1F0}" type="pres">
      <dgm:prSet presAssocID="{3B342737-6303-4830-AC4A-18DC9F11BDA3}" presName="parentText" presStyleLbl="node1" presStyleIdx="1" presStyleCnt="2" custLinFactNeighborX="5420" custLinFactNeighborY="1043">
        <dgm:presLayoutVars>
          <dgm:chMax val="0"/>
          <dgm:bulletEnabled val="1"/>
        </dgm:presLayoutVars>
      </dgm:prSet>
      <dgm:spPr/>
    </dgm:pt>
  </dgm:ptLst>
  <dgm:cxnLst>
    <dgm:cxn modelId="{BA63E33B-4181-48CD-8EE8-E5AC7D37C74F}" srcId="{75EFD309-FAEB-4EC9-A256-6B562F90EE6A}" destId="{F89841AA-4BE9-46A3-8BE4-0A747E25AD16}" srcOrd="0" destOrd="0" parTransId="{4F72FA02-C672-47DB-8D53-E809BD267600}" sibTransId="{505A0F78-829A-442E-A915-1356BC2C9171}"/>
    <dgm:cxn modelId="{C468D88B-BC1A-4C8B-89E4-35F38F75AB42}" srcId="{75EFD309-FAEB-4EC9-A256-6B562F90EE6A}" destId="{3B342737-6303-4830-AC4A-18DC9F11BDA3}" srcOrd="1" destOrd="0" parTransId="{75202A79-ED9B-48CA-B432-58B913D5A984}" sibTransId="{2C88DB88-54A7-44CB-9963-C5A4995CE4C9}"/>
    <dgm:cxn modelId="{4D32E6A9-6FF8-46F5-B7EA-7E25B174CA04}" type="presOf" srcId="{F89841AA-4BE9-46A3-8BE4-0A747E25AD16}" destId="{8D0E47A7-B8C2-433D-8C14-A37BAB0AEC1F}" srcOrd="0" destOrd="0" presId="urn:microsoft.com/office/officeart/2005/8/layout/vList2"/>
    <dgm:cxn modelId="{A8898EAB-6A3F-4D69-B872-315B5168F329}" type="presOf" srcId="{75EFD309-FAEB-4EC9-A256-6B562F90EE6A}" destId="{8D6BD308-01C3-4875-BCB7-8BD8744B12FE}" srcOrd="0" destOrd="0" presId="urn:microsoft.com/office/officeart/2005/8/layout/vList2"/>
    <dgm:cxn modelId="{D0E2F9BF-537B-4EF9-8E49-B0F83B7FFC3F}" type="presOf" srcId="{3B342737-6303-4830-AC4A-18DC9F11BDA3}" destId="{892D9E84-61A4-4C34-8E51-F26507D0A1F0}" srcOrd="0" destOrd="0" presId="urn:microsoft.com/office/officeart/2005/8/layout/vList2"/>
    <dgm:cxn modelId="{8B7430F6-4D3E-4C51-AAD3-7DFE4C93907F}" type="presParOf" srcId="{8D6BD308-01C3-4875-BCB7-8BD8744B12FE}" destId="{8D0E47A7-B8C2-433D-8C14-A37BAB0AEC1F}" srcOrd="0" destOrd="0" presId="urn:microsoft.com/office/officeart/2005/8/layout/vList2"/>
    <dgm:cxn modelId="{5ED00CFE-8A12-4D95-A8A3-5B8C0E1743AF}" type="presParOf" srcId="{8D6BD308-01C3-4875-BCB7-8BD8744B12FE}" destId="{E65E0E91-3E3E-48E3-806A-058D49FBF8A8}" srcOrd="1" destOrd="0" presId="urn:microsoft.com/office/officeart/2005/8/layout/vList2"/>
    <dgm:cxn modelId="{73322439-462D-4ABA-B023-2CDEF16B46AB}" type="presParOf" srcId="{8D6BD308-01C3-4875-BCB7-8BD8744B12FE}" destId="{892D9E84-61A4-4C34-8E51-F26507D0A1F0}" srcOrd="2" destOrd="0" presId="urn:microsoft.com/office/officeart/2005/8/layout/vList2"/>
  </dgm:cxnLst>
  <dgm:bg/>
  <dgm:whole/>
  <dgm:extLst>
    <a:ext uri="http://schemas.microsoft.com/office/drawing/2008/diagram">
      <dsp:dataModelExt xmlns:dsp="http://schemas.microsoft.com/office/drawing/2008/diagram" relId="rId2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9841AA-4BE9-46A3-8BE4-0A747E25AD16}">
      <dgm:prSet custT="1"/>
      <dgm:spPr/>
      <dgm:t>
        <a:bodyPr/>
        <a:lstStyle/>
        <a:p>
          <a:pPr algn="ctr" rtl="0"/>
          <a:r>
            <a:rPr lang="ar-EG" sz="1800" b="1" dirty="0">
              <a:latin typeface="Alexandria" pitchFamily="2" charset="-78"/>
              <a:cs typeface="Alexandria" pitchFamily="2" charset="-78"/>
            </a:rPr>
            <a:t>1-ماهية الحوكمة </a:t>
          </a:r>
          <a:endParaRPr lang="en-US" sz="1800" dirty="0">
            <a:latin typeface="Alexandria" pitchFamily="2" charset="-78"/>
            <a:cs typeface="Alexandria" pitchFamily="2" charset="-78"/>
          </a:endParaRPr>
        </a:p>
      </dgm:t>
    </dgm:pt>
    <dgm:pt modelId="{4F72FA02-C672-47DB-8D53-E809BD267600}" type="parTrans" cxnId="{BA63E33B-4181-48CD-8EE8-E5AC7D37C74F}">
      <dgm:prSet/>
      <dgm:spPr/>
      <dgm:t>
        <a:bodyPr/>
        <a:lstStyle/>
        <a:p>
          <a:endParaRPr lang="en-US"/>
        </a:p>
      </dgm:t>
    </dgm:pt>
    <dgm:pt modelId="{505A0F78-829A-442E-A915-1356BC2C9171}" type="sibTrans" cxnId="{BA63E33B-4181-48CD-8EE8-E5AC7D37C74F}">
      <dgm:prSet/>
      <dgm:spPr/>
      <dgm:t>
        <a:bodyPr/>
        <a:lstStyle/>
        <a:p>
          <a:endParaRPr lang="en-US"/>
        </a:p>
      </dgm:t>
    </dgm:pt>
    <dgm:pt modelId="{D837E2C6-ED41-41F8-AEF5-72A35F5F9D3C}">
      <dgm:prSet custT="1"/>
      <dgm:spPr/>
      <dgm:t>
        <a:bodyPr/>
        <a:lstStyle/>
        <a:p>
          <a:pPr algn="ctr" rtl="0"/>
          <a:r>
            <a:rPr lang="ar-EG" sz="1800" b="1" dirty="0">
              <a:latin typeface="Alexandria" pitchFamily="2" charset="-78"/>
              <a:cs typeface="Alexandria" pitchFamily="2" charset="-78"/>
            </a:rPr>
            <a:t>2-مفاهيم أساسية حول الحكومة الالكترونية   </a:t>
          </a:r>
          <a:endParaRPr lang="en-US" sz="1800" dirty="0">
            <a:latin typeface="Alexandria" pitchFamily="2" charset="-78"/>
            <a:cs typeface="Alexandria" pitchFamily="2" charset="-78"/>
          </a:endParaRPr>
        </a:p>
      </dgm:t>
    </dgm:pt>
    <dgm:pt modelId="{3E2601C8-2B38-4F15-A354-A685F61FBCCB}" type="parTrans" cxnId="{9DEC1669-F63A-425C-93A3-960027D6E89E}">
      <dgm:prSet/>
      <dgm:spPr/>
      <dgm:t>
        <a:bodyPr/>
        <a:lstStyle/>
        <a:p>
          <a:endParaRPr lang="en-US"/>
        </a:p>
      </dgm:t>
    </dgm:pt>
    <dgm:pt modelId="{F85862A6-4968-4DAA-9453-181DD74D9463}" type="sibTrans" cxnId="{9DEC1669-F63A-425C-93A3-960027D6E89E}">
      <dgm:prSet/>
      <dgm:spPr/>
      <dgm:t>
        <a:bodyPr/>
        <a:lstStyle/>
        <a:p>
          <a:endParaRPr lang="en-US"/>
        </a:p>
      </dgm:t>
    </dgm:pt>
    <dgm:pt modelId="{3B342737-6303-4830-AC4A-18DC9F11BDA3}">
      <dgm:prSet custT="1"/>
      <dgm:spPr/>
      <dgm:t>
        <a:bodyPr/>
        <a:lstStyle/>
        <a:p>
          <a:pPr algn="ctr" rtl="0"/>
          <a:r>
            <a:rPr lang="ar-EG" sz="1800" b="1" dirty="0">
              <a:latin typeface="Alexandria" pitchFamily="2" charset="-78"/>
              <a:cs typeface="Alexandria" pitchFamily="2" charset="-78"/>
            </a:rPr>
            <a:t>3-التخطيط الاستراتيجي للحكومة الالكترونية و الحوكمة الالكترونية</a:t>
          </a:r>
          <a:endParaRPr lang="en-US" sz="1800" dirty="0">
            <a:latin typeface="Alexandria" pitchFamily="2" charset="-78"/>
            <a:cs typeface="Alexandria" pitchFamily="2" charset="-78"/>
          </a:endParaRPr>
        </a:p>
      </dgm:t>
    </dgm:pt>
    <dgm:pt modelId="{75202A79-ED9B-48CA-B432-58B913D5A984}" type="parTrans" cxnId="{C468D88B-BC1A-4C8B-89E4-35F38F75AB42}">
      <dgm:prSet/>
      <dgm:spPr/>
      <dgm:t>
        <a:bodyPr/>
        <a:lstStyle/>
        <a:p>
          <a:endParaRPr lang="en-US"/>
        </a:p>
      </dgm:t>
    </dgm:pt>
    <dgm:pt modelId="{2C88DB88-54A7-44CB-9963-C5A4995CE4C9}" type="sibTrans" cxnId="{C468D88B-BC1A-4C8B-89E4-35F38F75AB42}">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 modelId="{8D0E47A7-B8C2-433D-8C14-A37BAB0AEC1F}" type="pres">
      <dgm:prSet presAssocID="{F89841AA-4BE9-46A3-8BE4-0A747E25AD16}" presName="parentText" presStyleLbl="node1" presStyleIdx="0" presStyleCnt="3" custLinFactNeighborX="410" custLinFactNeighborY="70916">
        <dgm:presLayoutVars>
          <dgm:chMax val="0"/>
          <dgm:bulletEnabled val="1"/>
        </dgm:presLayoutVars>
      </dgm:prSet>
      <dgm:spPr/>
    </dgm:pt>
    <dgm:pt modelId="{E65E0E91-3E3E-48E3-806A-058D49FBF8A8}" type="pres">
      <dgm:prSet presAssocID="{505A0F78-829A-442E-A915-1356BC2C9171}" presName="spacer" presStyleCnt="0"/>
      <dgm:spPr/>
    </dgm:pt>
    <dgm:pt modelId="{D21F54BA-3824-490C-9893-B73DB43594DB}" type="pres">
      <dgm:prSet presAssocID="{D837E2C6-ED41-41F8-AEF5-72A35F5F9D3C}" presName="parentText" presStyleLbl="node1" presStyleIdx="1" presStyleCnt="3" custLinFactNeighborY="38933">
        <dgm:presLayoutVars>
          <dgm:chMax val="0"/>
          <dgm:bulletEnabled val="1"/>
        </dgm:presLayoutVars>
      </dgm:prSet>
      <dgm:spPr/>
    </dgm:pt>
    <dgm:pt modelId="{C88CFE27-A634-46A6-953D-5CAC624C0D5A}" type="pres">
      <dgm:prSet presAssocID="{F85862A6-4968-4DAA-9453-181DD74D9463}" presName="spacer" presStyleCnt="0"/>
      <dgm:spPr/>
    </dgm:pt>
    <dgm:pt modelId="{892D9E84-61A4-4C34-8E51-F26507D0A1F0}" type="pres">
      <dgm:prSet presAssocID="{3B342737-6303-4830-AC4A-18DC9F11BDA3}" presName="parentText" presStyleLbl="node1" presStyleIdx="2" presStyleCnt="3">
        <dgm:presLayoutVars>
          <dgm:chMax val="0"/>
          <dgm:bulletEnabled val="1"/>
        </dgm:presLayoutVars>
      </dgm:prSet>
      <dgm:spPr/>
    </dgm:pt>
  </dgm:ptLst>
  <dgm:cxnLst>
    <dgm:cxn modelId="{DFBFD721-6D9C-40C9-B8C7-968B886EEFDB}" type="presOf" srcId="{75EFD309-FAEB-4EC9-A256-6B562F90EE6A}" destId="{8D6BD308-01C3-4875-BCB7-8BD8744B12FE}" srcOrd="0" destOrd="0" presId="urn:microsoft.com/office/officeart/2005/8/layout/vList2"/>
    <dgm:cxn modelId="{7BC14E2A-C0F2-48AC-A4DA-B7CE17ED8BFF}" type="presOf" srcId="{3B342737-6303-4830-AC4A-18DC9F11BDA3}" destId="{892D9E84-61A4-4C34-8E51-F26507D0A1F0}" srcOrd="0" destOrd="0" presId="urn:microsoft.com/office/officeart/2005/8/layout/vList2"/>
    <dgm:cxn modelId="{BA63E33B-4181-48CD-8EE8-E5AC7D37C74F}" srcId="{75EFD309-FAEB-4EC9-A256-6B562F90EE6A}" destId="{F89841AA-4BE9-46A3-8BE4-0A747E25AD16}" srcOrd="0" destOrd="0" parTransId="{4F72FA02-C672-47DB-8D53-E809BD267600}" sibTransId="{505A0F78-829A-442E-A915-1356BC2C9171}"/>
    <dgm:cxn modelId="{9DEC1669-F63A-425C-93A3-960027D6E89E}" srcId="{75EFD309-FAEB-4EC9-A256-6B562F90EE6A}" destId="{D837E2C6-ED41-41F8-AEF5-72A35F5F9D3C}" srcOrd="1" destOrd="0" parTransId="{3E2601C8-2B38-4F15-A354-A685F61FBCCB}" sibTransId="{F85862A6-4968-4DAA-9453-181DD74D9463}"/>
    <dgm:cxn modelId="{0822174C-C8D7-4F47-A237-51BDB9317745}" type="presOf" srcId="{F89841AA-4BE9-46A3-8BE4-0A747E25AD16}" destId="{8D0E47A7-B8C2-433D-8C14-A37BAB0AEC1F}" srcOrd="0" destOrd="0" presId="urn:microsoft.com/office/officeart/2005/8/layout/vList2"/>
    <dgm:cxn modelId="{C468D88B-BC1A-4C8B-89E4-35F38F75AB42}" srcId="{75EFD309-FAEB-4EC9-A256-6B562F90EE6A}" destId="{3B342737-6303-4830-AC4A-18DC9F11BDA3}" srcOrd="2" destOrd="0" parTransId="{75202A79-ED9B-48CA-B432-58B913D5A984}" sibTransId="{2C88DB88-54A7-44CB-9963-C5A4995CE4C9}"/>
    <dgm:cxn modelId="{A69D96A1-6C92-4C03-83B2-C82E9B98B2CE}" type="presOf" srcId="{D837E2C6-ED41-41F8-AEF5-72A35F5F9D3C}" destId="{D21F54BA-3824-490C-9893-B73DB43594DB}" srcOrd="0" destOrd="0" presId="urn:microsoft.com/office/officeart/2005/8/layout/vList2"/>
    <dgm:cxn modelId="{0EFFFE58-AB26-44F6-98C2-BF1525E09B65}" type="presParOf" srcId="{8D6BD308-01C3-4875-BCB7-8BD8744B12FE}" destId="{8D0E47A7-B8C2-433D-8C14-A37BAB0AEC1F}" srcOrd="0" destOrd="0" presId="urn:microsoft.com/office/officeart/2005/8/layout/vList2"/>
    <dgm:cxn modelId="{16C756AA-2C47-4421-B972-2F8F31B61EEC}" type="presParOf" srcId="{8D6BD308-01C3-4875-BCB7-8BD8744B12FE}" destId="{E65E0E91-3E3E-48E3-806A-058D49FBF8A8}" srcOrd="1" destOrd="0" presId="urn:microsoft.com/office/officeart/2005/8/layout/vList2"/>
    <dgm:cxn modelId="{25D2457A-00A2-4C8B-8D79-1F480EB17CDB}" type="presParOf" srcId="{8D6BD308-01C3-4875-BCB7-8BD8744B12FE}" destId="{D21F54BA-3824-490C-9893-B73DB43594DB}" srcOrd="2" destOrd="0" presId="urn:microsoft.com/office/officeart/2005/8/layout/vList2"/>
    <dgm:cxn modelId="{B3ED4A5E-37A9-4986-BDBC-4CC21D5FBFBA}" type="presParOf" srcId="{8D6BD308-01C3-4875-BCB7-8BD8744B12FE}" destId="{C88CFE27-A634-46A6-953D-5CAC624C0D5A}" srcOrd="3" destOrd="0" presId="urn:microsoft.com/office/officeart/2005/8/layout/vList2"/>
    <dgm:cxn modelId="{6995DC9A-A978-409B-BADE-E06B1F017409}" type="presParOf" srcId="{8D6BD308-01C3-4875-BCB7-8BD8744B12FE}" destId="{892D9E84-61A4-4C34-8E51-F26507D0A1F0}" srcOrd="4" destOrd="0" presId="urn:microsoft.com/office/officeart/2005/8/layout/vList2"/>
  </dgm:cxnLst>
  <dgm:bg/>
  <dgm:whole/>
  <dgm:extLst>
    <a:ext uri="http://schemas.microsoft.com/office/drawing/2008/diagram">
      <dsp:dataModelExt xmlns:dsp="http://schemas.microsoft.com/office/drawing/2008/diagram" relId="rId33"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1800" b="1" dirty="0">
              <a:latin typeface="Alexandria" pitchFamily="2" charset="-78"/>
              <a:cs typeface="Alexandria" pitchFamily="2" charset="-78"/>
            </a:rPr>
            <a:t>مفهوم الحوكمة</a:t>
          </a:r>
          <a:endParaRPr lang="en-US" sz="1800" b="1" dirty="0">
            <a:latin typeface="Alexandria" pitchFamily="2" charset="-78"/>
            <a:cs typeface="Alexandria" pitchFamily="2" charset="-78"/>
          </a:endParaRPr>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1800" b="1" dirty="0">
              <a:latin typeface="Alexandria" pitchFamily="2" charset="-78"/>
              <a:cs typeface="Alexandria" pitchFamily="2" charset="-78"/>
            </a:rPr>
            <a:t>أهمية الحوكمة </a:t>
          </a:r>
          <a:r>
            <a:rPr lang="en-US" sz="1800" b="1" dirty="0">
              <a:latin typeface="Alexandria" pitchFamily="2" charset="-78"/>
              <a:cs typeface="Alexandria" pitchFamily="2" charset="-78"/>
            </a:rPr>
            <a:t> </a:t>
          </a:r>
          <a:r>
            <a:rPr lang="ar-EG" sz="1800" b="1" dirty="0">
              <a:latin typeface="Alexandria" pitchFamily="2" charset="-78"/>
              <a:cs typeface="Alexandria" pitchFamily="2" charset="-78"/>
            </a:rPr>
            <a:t>و خصائصها</a:t>
          </a:r>
          <a:endParaRPr lang="en-US" sz="1800" dirty="0">
            <a:latin typeface="Alexandria" pitchFamily="2" charset="-78"/>
            <a:cs typeface="Alexandria" pitchFamily="2" charset="-78"/>
          </a:endParaRPr>
        </a:p>
        <a:p>
          <a:pPr marL="0" marR="0" lvl="0" indent="0" defTabSz="914400" rtl="1" eaLnBrk="1" fontAlgn="auto" latinLnBrk="0" hangingPunct="1">
            <a:lnSpc>
              <a:spcPct val="100000"/>
            </a:lnSpc>
            <a:spcBef>
              <a:spcPts val="0"/>
            </a:spcBef>
            <a:spcAft>
              <a:spcPts val="0"/>
            </a:spcAft>
            <a:buClrTx/>
            <a:buSzTx/>
            <a:buFontTx/>
            <a:buNone/>
            <a:tabLst/>
            <a:defRPr/>
          </a:pPr>
          <a:endParaRPr lang="en-US" sz="2000" b="1" dirty="0"/>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44CEFAA9-F6CA-40F6-941F-F08EF0B8BD63}">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1800" b="1" dirty="0">
              <a:latin typeface="Alexandria" pitchFamily="2" charset="-78"/>
              <a:cs typeface="Alexandria" pitchFamily="2" charset="-78"/>
            </a:rPr>
            <a:t>آليات تطبيق الحوكمة في القطاع العام و الخاص </a:t>
          </a:r>
          <a:endParaRPr lang="en-US" sz="1800" b="1" dirty="0">
            <a:latin typeface="Alexandria" pitchFamily="2" charset="-78"/>
            <a:cs typeface="Alexandria" pitchFamily="2" charset="-78"/>
          </a:endParaRPr>
        </a:p>
        <a:p>
          <a:pPr lvl="0" defTabSz="889000" rtl="1">
            <a:lnSpc>
              <a:spcPct val="90000"/>
            </a:lnSpc>
            <a:spcBef>
              <a:spcPct val="0"/>
            </a:spcBef>
            <a:spcAft>
              <a:spcPct val="35000"/>
            </a:spcAft>
          </a:pPr>
          <a:endParaRPr lang="en-US" sz="2000" dirty="0"/>
        </a:p>
      </dgm:t>
    </dgm:pt>
    <dgm:pt modelId="{7D31FC12-DC7B-4AEA-BB0B-FB08EE2D144E}" type="parTrans" cxnId="{F2805BE0-4243-4C09-9F13-AC713683514A}">
      <dgm:prSet/>
      <dgm:spPr/>
      <dgm:t>
        <a:bodyPr/>
        <a:lstStyle/>
        <a:p>
          <a:endParaRPr lang="en-US"/>
        </a:p>
      </dgm:t>
    </dgm:pt>
    <dgm:pt modelId="{FC7BD2B4-E80E-45D0-86DC-07F11F7055FF}" type="sibTrans" cxnId="{F2805BE0-4243-4C09-9F13-AC713683514A}">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pt>
    <dgm:pt modelId="{01A16F23-C45F-4911-85EF-1210632A0A70}" type="pres">
      <dgm:prSet presAssocID="{61CAAD6D-90C6-433C-AA35-9D8694D3D1C7}" presName="circ1" presStyleLbl="vennNode1" presStyleIdx="0" presStyleCnt="3"/>
      <dgm:spPr/>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pt>
    <dgm:pt modelId="{DDF24712-D9AF-4A5D-804A-3CCE3324A2BD}" type="pres">
      <dgm:prSet presAssocID="{AFE247C8-F63A-408C-B736-C6356E496CA1}" presName="circ2" presStyleLbl="vennNode1" presStyleIdx="1" presStyleCnt="3" custScaleX="120462" custLinFactNeighborX="1385" custLinFactNeighborY="4530"/>
      <dgm:spPr/>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pt>
    <dgm:pt modelId="{470DC82F-77F2-4D5D-BB03-617C94233941}" type="pres">
      <dgm:prSet presAssocID="{44CEFAA9-F6CA-40F6-941F-F08EF0B8BD63}" presName="circ3" presStyleLbl="vennNode1" presStyleIdx="2" presStyleCnt="3" custLinFactNeighborX="-9773" custLinFactNeighborY="-3884"/>
      <dgm:spPr/>
    </dgm:pt>
    <dgm:pt modelId="{F6B3EC3E-68BE-4C60-B5FE-C5DEEBAC2FD7}" type="pres">
      <dgm:prSet presAssocID="{44CEFAA9-F6CA-40F6-941F-F08EF0B8BD63}" presName="circ3Tx" presStyleLbl="revTx" presStyleIdx="0" presStyleCnt="0">
        <dgm:presLayoutVars>
          <dgm:chMax val="0"/>
          <dgm:chPref val="0"/>
          <dgm:bulletEnabled val="1"/>
        </dgm:presLayoutVars>
      </dgm:prSet>
      <dgm:spPr/>
    </dgm:pt>
  </dgm:ptLst>
  <dgm:cxnLst>
    <dgm:cxn modelId="{44C03936-4539-4683-AA12-AF1D3E9613A9}" type="presOf" srcId="{AFE247C8-F63A-408C-B736-C6356E496CA1}" destId="{DDF24712-D9AF-4A5D-804A-3CCE3324A2BD}" srcOrd="0" destOrd="0" presId="urn:microsoft.com/office/officeart/2005/8/layout/venn1"/>
    <dgm:cxn modelId="{86EE4937-A098-47C6-8D0D-780043DBD2DA}" srcId="{A2549BC2-D4D1-497E-BCDB-2EA8CC03AB9B}" destId="{AFE247C8-F63A-408C-B736-C6356E496CA1}" srcOrd="1" destOrd="0" parTransId="{C63B5186-557B-4CEB-BC67-B3B0BC851375}" sibTransId="{73605475-5BAE-4139-AD8C-80E5E4D35BF9}"/>
    <dgm:cxn modelId="{BFA6C638-48D3-4A5D-9108-96CA3F5A4192}" type="presOf" srcId="{AFE247C8-F63A-408C-B736-C6356E496CA1}" destId="{6C84E011-640F-4A12-AB04-F1106C28B7AA}" srcOrd="1" destOrd="0" presId="urn:microsoft.com/office/officeart/2005/8/layout/venn1"/>
    <dgm:cxn modelId="{B5AE9F3D-FFF0-4BA9-AC85-88708795E230}" type="presOf" srcId="{44CEFAA9-F6CA-40F6-941F-F08EF0B8BD63}" destId="{F6B3EC3E-68BE-4C60-B5FE-C5DEEBAC2FD7}" srcOrd="1" destOrd="0" presId="urn:microsoft.com/office/officeart/2005/8/layout/venn1"/>
    <dgm:cxn modelId="{6F0C414F-1DFD-4F29-8E78-EB9C46F3B660}" type="presOf" srcId="{44CEFAA9-F6CA-40F6-941F-F08EF0B8BD63}" destId="{470DC82F-77F2-4D5D-BB03-617C94233941}" srcOrd="0" destOrd="0" presId="urn:microsoft.com/office/officeart/2005/8/layout/venn1"/>
    <dgm:cxn modelId="{A70A317A-2EFF-4F38-8847-D67DA00B3DBB}" type="presOf" srcId="{61CAAD6D-90C6-433C-AA35-9D8694D3D1C7}" destId="{DA02A205-EAF4-4316-A5D2-5E9D48150746}" srcOrd="1" destOrd="0" presId="urn:microsoft.com/office/officeart/2005/8/layout/venn1"/>
    <dgm:cxn modelId="{BAC3067F-7182-4CE6-B823-6C3ED04186E7}" type="presOf" srcId="{A2549BC2-D4D1-497E-BCDB-2EA8CC03AB9B}" destId="{8D91F3C3-BE84-42DD-8D72-718221BDD2BB}" srcOrd="0" destOrd="0" presId="urn:microsoft.com/office/officeart/2005/8/layout/venn1"/>
    <dgm:cxn modelId="{B00F5584-5A47-43E0-82ED-A3872D7D0150}" type="presOf" srcId="{61CAAD6D-90C6-433C-AA35-9D8694D3D1C7}" destId="{01A16F23-C45F-4911-85EF-1210632A0A70}" srcOrd="0" destOrd="0" presId="urn:microsoft.com/office/officeart/2005/8/layout/venn1"/>
    <dgm:cxn modelId="{A4CED7BF-90A1-449C-9CA7-EC74CDB11486}" srcId="{A2549BC2-D4D1-497E-BCDB-2EA8CC03AB9B}" destId="{61CAAD6D-90C6-433C-AA35-9D8694D3D1C7}" srcOrd="0" destOrd="0" parTransId="{A0D57A6C-AF6C-4DEF-ADE2-692D06F815A6}" sibTransId="{C4CBA1FD-7B97-41FA-A7F4-7468850B8891}"/>
    <dgm:cxn modelId="{F2805BE0-4243-4C09-9F13-AC713683514A}" srcId="{A2549BC2-D4D1-497E-BCDB-2EA8CC03AB9B}" destId="{44CEFAA9-F6CA-40F6-941F-F08EF0B8BD63}" srcOrd="2" destOrd="0" parTransId="{7D31FC12-DC7B-4AEA-BB0B-FB08EE2D144E}" sibTransId="{FC7BD2B4-E80E-45D0-86DC-07F11F7055FF}"/>
    <dgm:cxn modelId="{345216FA-FCAE-4655-B12A-5725A2B0D910}" type="presParOf" srcId="{8D91F3C3-BE84-42DD-8D72-718221BDD2BB}" destId="{01A16F23-C45F-4911-85EF-1210632A0A70}" srcOrd="0" destOrd="0" presId="urn:microsoft.com/office/officeart/2005/8/layout/venn1"/>
    <dgm:cxn modelId="{9A501045-3003-458A-986A-2FC42AC53242}" type="presParOf" srcId="{8D91F3C3-BE84-42DD-8D72-718221BDD2BB}" destId="{DA02A205-EAF4-4316-A5D2-5E9D48150746}" srcOrd="1" destOrd="0" presId="urn:microsoft.com/office/officeart/2005/8/layout/venn1"/>
    <dgm:cxn modelId="{18483424-4EF4-479B-99F3-944269D9CE62}" type="presParOf" srcId="{8D91F3C3-BE84-42DD-8D72-718221BDD2BB}" destId="{DDF24712-D9AF-4A5D-804A-3CCE3324A2BD}" srcOrd="2" destOrd="0" presId="urn:microsoft.com/office/officeart/2005/8/layout/venn1"/>
    <dgm:cxn modelId="{CA336179-A2D9-4950-9BCE-0BC24A5B247B}" type="presParOf" srcId="{8D91F3C3-BE84-42DD-8D72-718221BDD2BB}" destId="{6C84E011-640F-4A12-AB04-F1106C28B7AA}" srcOrd="3" destOrd="0" presId="urn:microsoft.com/office/officeart/2005/8/layout/venn1"/>
    <dgm:cxn modelId="{428B72CB-A83B-4F5C-81D1-40B6CD1492EA}" type="presParOf" srcId="{8D91F3C3-BE84-42DD-8D72-718221BDD2BB}" destId="{470DC82F-77F2-4D5D-BB03-617C94233941}" srcOrd="4" destOrd="0" presId="urn:microsoft.com/office/officeart/2005/8/layout/venn1"/>
    <dgm:cxn modelId="{F10A9E9A-5D4E-4BDC-A041-9EE7229BD1DA}" type="presParOf" srcId="{8D91F3C3-BE84-42DD-8D72-718221BDD2BB}" destId="{F6B3EC3E-68BE-4C60-B5FE-C5DEEBAC2FD7}"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1105DE83-DE63-4A7E-BACE-2D77D6F44918}"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BB422839-D260-4A29-897F-64AF2B58D748}"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40EB46B4-E173-45EC-9A23-2BE9510BD1D6}">
      <dgm:prSet custT="1"/>
      <dgm:spPr/>
      <dgm:t>
        <a:bodyPr/>
        <a:lstStyle/>
        <a:p>
          <a:pPr rtl="0"/>
          <a:r>
            <a:rPr lang="ar-EG" sz="1800" b="1" dirty="0">
              <a:latin typeface="Alexandria" pitchFamily="2" charset="-78"/>
              <a:cs typeface="Alexandria" pitchFamily="2" charset="-78"/>
            </a:rPr>
            <a:t>الحوكمة الالكترونية </a:t>
          </a:r>
          <a:endParaRPr lang="en-US" sz="1800" dirty="0">
            <a:latin typeface="Alexandria" pitchFamily="2" charset="-78"/>
            <a:cs typeface="Alexandria" pitchFamily="2" charset="-78"/>
          </a:endParaRPr>
        </a:p>
      </dgm:t>
    </dgm:pt>
    <dgm:pt modelId="{EC3587B8-E3C9-44AB-B95A-EFD02E761485}" type="parTrans" cxnId="{ED9B70C2-2953-4457-B47B-E7D411ABB1B5}">
      <dgm:prSet/>
      <dgm:spPr/>
      <dgm:t>
        <a:bodyPr/>
        <a:lstStyle/>
        <a:p>
          <a:pPr rtl="0"/>
          <a:endParaRPr lang="en-US"/>
        </a:p>
      </dgm:t>
    </dgm:pt>
    <dgm:pt modelId="{BF27971D-F582-4838-9F3B-BB00E43F843E}" type="sibTrans" cxnId="{ED9B70C2-2953-4457-B47B-E7D411ABB1B5}">
      <dgm:prSet/>
      <dgm:spPr/>
      <dgm:t>
        <a:bodyPr/>
        <a:lstStyle/>
        <a:p>
          <a:pPr rtl="0"/>
          <a:endParaRPr lang="en-US"/>
        </a:p>
      </dgm:t>
    </dgm:pt>
    <dgm:pt modelId="{F915D182-B6A9-42EB-9353-F00A0207FCF9}">
      <dgm:prSet custT="1"/>
      <dgm:spPr/>
      <dgm:t>
        <a:bodyPr/>
        <a:lstStyle/>
        <a:p>
          <a:pPr rtl="0"/>
          <a:r>
            <a:rPr lang="ar-EG" sz="1800" b="1" dirty="0">
              <a:latin typeface="Alexandria" pitchFamily="2" charset="-78"/>
              <a:cs typeface="Alexandria" pitchFamily="2" charset="-78"/>
            </a:rPr>
            <a:t>عوامل نجاح الحكومة الالكترونية</a:t>
          </a:r>
          <a:endParaRPr lang="en-US" sz="1800" dirty="0">
            <a:latin typeface="Alexandria" pitchFamily="2" charset="-78"/>
            <a:cs typeface="Alexandria" pitchFamily="2" charset="-78"/>
          </a:endParaRPr>
        </a:p>
      </dgm:t>
    </dgm:pt>
    <dgm:pt modelId="{A9A1A7AC-9B94-4C88-98B0-9E25A08B5829}" type="parTrans" cxnId="{0E4F2C0C-1359-4692-A113-0C57107BBA3C}">
      <dgm:prSet/>
      <dgm:spPr/>
      <dgm:t>
        <a:bodyPr/>
        <a:lstStyle/>
        <a:p>
          <a:pPr rtl="0"/>
          <a:endParaRPr lang="en-US"/>
        </a:p>
      </dgm:t>
    </dgm:pt>
    <dgm:pt modelId="{AD4E39E2-B74B-4C32-892B-6DD4335EAEF9}" type="sibTrans" cxnId="{0E4F2C0C-1359-4692-A113-0C57107BBA3C}">
      <dgm:prSet/>
      <dgm:spPr/>
      <dgm:t>
        <a:bodyPr/>
        <a:lstStyle/>
        <a:p>
          <a:pPr rtl="0"/>
          <a:endParaRPr lang="en-US"/>
        </a:p>
      </dgm:t>
    </dgm:pt>
    <dgm:pt modelId="{AFD6C410-D13C-46AB-B5E4-0818F50C8B29}">
      <dgm:prSet custT="1"/>
      <dgm:spPr/>
      <dgm:t>
        <a:bodyPr/>
        <a:lstStyle/>
        <a:p>
          <a:pPr rtl="0"/>
          <a:r>
            <a:rPr lang="ar-EG" sz="1800" b="1" dirty="0">
              <a:latin typeface="Alexandria" pitchFamily="2" charset="-78"/>
              <a:cs typeface="Alexandria" pitchFamily="2" charset="-78"/>
            </a:rPr>
            <a:t>مراحل نضح الحكومة الالكترونية </a:t>
          </a:r>
          <a:endParaRPr lang="en-US" sz="1800" dirty="0">
            <a:latin typeface="Alexandria" pitchFamily="2" charset="-78"/>
            <a:cs typeface="Alexandria" pitchFamily="2" charset="-78"/>
          </a:endParaRPr>
        </a:p>
      </dgm:t>
    </dgm:pt>
    <dgm:pt modelId="{F172FBCC-7884-4472-AE6D-527E4165CD39}" type="parTrans" cxnId="{6D66602C-36AD-459E-9D37-5587D806D419}">
      <dgm:prSet/>
      <dgm:spPr/>
      <dgm:t>
        <a:bodyPr/>
        <a:lstStyle/>
        <a:p>
          <a:pPr rtl="0"/>
          <a:endParaRPr lang="en-US"/>
        </a:p>
      </dgm:t>
    </dgm:pt>
    <dgm:pt modelId="{45B0DE2D-F602-403F-88B1-6A0855DEAFAD}" type="sibTrans" cxnId="{6D66602C-36AD-459E-9D37-5587D806D419}">
      <dgm:prSet/>
      <dgm:spPr/>
      <dgm:t>
        <a:bodyPr/>
        <a:lstStyle/>
        <a:p>
          <a:pPr rtl="0"/>
          <a:endParaRPr lang="en-US"/>
        </a:p>
      </dgm:t>
    </dgm:pt>
    <dgm:pt modelId="{9E1DCD3B-858B-40C9-9F0E-F581E9480ACA}">
      <dgm:prSet custT="1"/>
      <dgm:spPr/>
      <dgm:t>
        <a:bodyPr/>
        <a:lstStyle/>
        <a:p>
          <a:pPr rtl="0"/>
          <a:r>
            <a:rPr lang="ar-EG" sz="1800" b="1" dirty="0">
              <a:latin typeface="Alexandria" pitchFamily="2" charset="-78"/>
              <a:cs typeface="Alexandria" pitchFamily="2" charset="-78"/>
            </a:rPr>
            <a:t>مزايا الحكومة الالكترونية </a:t>
          </a:r>
          <a:endParaRPr lang="en-US" sz="1100" dirty="0">
            <a:latin typeface="Alexandria" pitchFamily="2" charset="-78"/>
            <a:cs typeface="Alexandria" pitchFamily="2" charset="-78"/>
          </a:endParaRPr>
        </a:p>
      </dgm:t>
    </dgm:pt>
    <dgm:pt modelId="{2024609E-3697-4A7A-8838-22F3ECDEEF26}" type="parTrans" cxnId="{0D9E94CE-9258-4A2C-9089-51B9C6972D73}">
      <dgm:prSet/>
      <dgm:spPr/>
      <dgm:t>
        <a:bodyPr/>
        <a:lstStyle/>
        <a:p>
          <a:pPr rtl="0"/>
          <a:endParaRPr lang="en-US"/>
        </a:p>
      </dgm:t>
    </dgm:pt>
    <dgm:pt modelId="{30781D49-ED7B-4E05-A163-ABBA83916358}" type="sibTrans" cxnId="{0D9E94CE-9258-4A2C-9089-51B9C6972D73}">
      <dgm:prSet/>
      <dgm:spPr/>
      <dgm:t>
        <a:bodyPr/>
        <a:lstStyle/>
        <a:p>
          <a:pPr rtl="0"/>
          <a:endParaRPr lang="en-US"/>
        </a:p>
      </dgm:t>
    </dgm:pt>
    <dgm:pt modelId="{9ADE912A-31B7-49C9-A1F7-B93BA278D6F0}">
      <dgm:prSet custT="1"/>
      <dgm:spPr/>
      <dgm:t>
        <a:bodyPr/>
        <a:lstStyle/>
        <a:p>
          <a:pPr rtl="0"/>
          <a:r>
            <a:rPr lang="ar-EG" sz="1800" b="1" dirty="0">
              <a:latin typeface="Alexandria" pitchFamily="2" charset="-78"/>
              <a:cs typeface="Alexandria" pitchFamily="2" charset="-78"/>
            </a:rPr>
            <a:t>الإطار العام للحكومة الالكترونية</a:t>
          </a:r>
          <a:endParaRPr lang="en-US" sz="1800" dirty="0">
            <a:latin typeface="Alexandria" pitchFamily="2" charset="-78"/>
            <a:cs typeface="Alexandria" pitchFamily="2" charset="-78"/>
          </a:endParaRPr>
        </a:p>
      </dgm:t>
    </dgm:pt>
    <dgm:pt modelId="{ED20E2CE-B953-48A3-AF5E-82D32AC59247}" type="parTrans" cxnId="{ABCEF4DB-F84C-41A4-923D-8C8A42DE7E47}">
      <dgm:prSet/>
      <dgm:spPr/>
      <dgm:t>
        <a:bodyPr/>
        <a:lstStyle/>
        <a:p>
          <a:pPr rtl="0"/>
          <a:endParaRPr lang="en-US"/>
        </a:p>
      </dgm:t>
    </dgm:pt>
    <dgm:pt modelId="{F5F22063-BD2F-4A0B-AB13-43D6F361B89C}" type="sibTrans" cxnId="{ABCEF4DB-F84C-41A4-923D-8C8A42DE7E47}">
      <dgm:prSet/>
      <dgm:spPr/>
      <dgm:t>
        <a:bodyPr/>
        <a:lstStyle/>
        <a:p>
          <a:pPr rtl="0"/>
          <a:endParaRPr lang="en-US"/>
        </a:p>
      </dgm:t>
    </dgm:pt>
    <dgm:pt modelId="{5E6EBE3A-08CB-454F-BBEE-558A5B2C42E1}">
      <dgm:prSet custT="1"/>
      <dgm:spPr/>
      <dgm:t>
        <a:bodyPr/>
        <a:lstStyle/>
        <a:p>
          <a:pPr rtl="0"/>
          <a:r>
            <a:rPr lang="ar-EG" sz="1800" b="1" dirty="0">
              <a:latin typeface="Alexandria" pitchFamily="2" charset="-78"/>
              <a:cs typeface="Alexandria" pitchFamily="2" charset="-78"/>
            </a:rPr>
            <a:t>تعريف الحكومة الالكترونية</a:t>
          </a:r>
          <a:endParaRPr lang="en-US" sz="1800" dirty="0">
            <a:latin typeface="Alexandria" pitchFamily="2" charset="-78"/>
            <a:cs typeface="Alexandria" pitchFamily="2" charset="-78"/>
          </a:endParaRPr>
        </a:p>
      </dgm:t>
    </dgm:pt>
    <dgm:pt modelId="{9EEC4ED1-3482-4096-9E5A-2869F669D5F2}" type="parTrans" cxnId="{589FE319-4A20-4EE3-9CFE-7F3B4E7A97F7}">
      <dgm:prSet/>
      <dgm:spPr/>
      <dgm:t>
        <a:bodyPr/>
        <a:lstStyle/>
        <a:p>
          <a:pPr rtl="0"/>
          <a:endParaRPr lang="en-US"/>
        </a:p>
      </dgm:t>
    </dgm:pt>
    <dgm:pt modelId="{E55A8667-5859-4AD0-BB72-076A73286CBA}" type="sibTrans" cxnId="{589FE319-4A20-4EE3-9CFE-7F3B4E7A97F7}">
      <dgm:prSet/>
      <dgm:spPr/>
      <dgm:t>
        <a:bodyPr/>
        <a:lstStyle/>
        <a:p>
          <a:pPr rtl="0"/>
          <a:endParaRPr lang="en-US"/>
        </a:p>
      </dgm:t>
    </dgm:pt>
    <dgm:pt modelId="{96CD0C6A-75D7-4C18-98AE-15C51C3E333E}" type="pres">
      <dgm:prSet presAssocID="{BB422839-D260-4A29-897F-64AF2B58D748}" presName="diagram" presStyleCnt="0">
        <dgm:presLayoutVars>
          <dgm:chPref val="1"/>
          <dgm:dir/>
          <dgm:animOne val="branch"/>
          <dgm:animLvl val="lvl"/>
          <dgm:resizeHandles/>
        </dgm:presLayoutVars>
      </dgm:prSet>
      <dgm:spPr/>
    </dgm:pt>
    <dgm:pt modelId="{C0C37F1C-6FD1-4D2C-AB1A-A2E79B87AD19}" type="pres">
      <dgm:prSet presAssocID="{40EB46B4-E173-45EC-9A23-2BE9510BD1D6}" presName="root" presStyleCnt="0"/>
      <dgm:spPr/>
    </dgm:pt>
    <dgm:pt modelId="{3C239283-82C0-46E4-9C4A-2CDD7F1B3A0C}" type="pres">
      <dgm:prSet presAssocID="{40EB46B4-E173-45EC-9A23-2BE9510BD1D6}" presName="rootComposite" presStyleCnt="0"/>
      <dgm:spPr/>
    </dgm:pt>
    <dgm:pt modelId="{4F161DEA-A0C5-406C-B206-15A3FF5B0D7A}" type="pres">
      <dgm:prSet presAssocID="{40EB46B4-E173-45EC-9A23-2BE9510BD1D6}" presName="rootText" presStyleLbl="node1" presStyleIdx="0" presStyleCnt="6" custScaleX="280944" custScaleY="547322" custLinFactNeighborX="-512" custLinFactNeighborY="-1049"/>
      <dgm:spPr/>
    </dgm:pt>
    <dgm:pt modelId="{A51EBC77-D416-4A34-A237-B808EF5852A8}" type="pres">
      <dgm:prSet presAssocID="{40EB46B4-E173-45EC-9A23-2BE9510BD1D6}" presName="rootConnector" presStyleLbl="node1" presStyleIdx="0" presStyleCnt="6"/>
      <dgm:spPr/>
    </dgm:pt>
    <dgm:pt modelId="{6A649402-4933-4F00-86D8-09D95173B4E9}" type="pres">
      <dgm:prSet presAssocID="{40EB46B4-E173-45EC-9A23-2BE9510BD1D6}" presName="childShape" presStyleCnt="0"/>
      <dgm:spPr/>
    </dgm:pt>
    <dgm:pt modelId="{2C102495-8576-449E-84B8-04C7764CD61F}" type="pres">
      <dgm:prSet presAssocID="{F915D182-B6A9-42EB-9353-F00A0207FCF9}" presName="root" presStyleCnt="0"/>
      <dgm:spPr/>
    </dgm:pt>
    <dgm:pt modelId="{4B074A93-03B8-414B-8055-509461CB5938}" type="pres">
      <dgm:prSet presAssocID="{F915D182-B6A9-42EB-9353-F00A0207FCF9}" presName="rootComposite" presStyleCnt="0"/>
      <dgm:spPr/>
    </dgm:pt>
    <dgm:pt modelId="{85540A58-EC65-4870-86A7-8CF51AB8DD34}" type="pres">
      <dgm:prSet presAssocID="{F915D182-B6A9-42EB-9353-F00A0207FCF9}" presName="rootText" presStyleLbl="node1" presStyleIdx="1" presStyleCnt="6" custScaleX="269960" custScaleY="472579"/>
      <dgm:spPr/>
    </dgm:pt>
    <dgm:pt modelId="{6D02D76D-09E6-40CC-A9C8-708857508318}" type="pres">
      <dgm:prSet presAssocID="{F915D182-B6A9-42EB-9353-F00A0207FCF9}" presName="rootConnector" presStyleLbl="node1" presStyleIdx="1" presStyleCnt="6"/>
      <dgm:spPr/>
    </dgm:pt>
    <dgm:pt modelId="{2CCAF8F3-FFB9-4D69-9A41-18CDD286B43F}" type="pres">
      <dgm:prSet presAssocID="{F915D182-B6A9-42EB-9353-F00A0207FCF9}" presName="childShape" presStyleCnt="0"/>
      <dgm:spPr/>
    </dgm:pt>
    <dgm:pt modelId="{B6D0DCEE-8A3D-4DF2-92A1-94A3CC674884}" type="pres">
      <dgm:prSet presAssocID="{AFD6C410-D13C-46AB-B5E4-0818F50C8B29}" presName="root" presStyleCnt="0"/>
      <dgm:spPr/>
    </dgm:pt>
    <dgm:pt modelId="{E050ECB1-46B5-47A7-8617-AA5D4FBC4866}" type="pres">
      <dgm:prSet presAssocID="{AFD6C410-D13C-46AB-B5E4-0818F50C8B29}" presName="rootComposite" presStyleCnt="0"/>
      <dgm:spPr/>
    </dgm:pt>
    <dgm:pt modelId="{3D1AE17D-FC31-4C22-AA0C-4CC8172E961C}" type="pres">
      <dgm:prSet presAssocID="{AFD6C410-D13C-46AB-B5E4-0818F50C8B29}" presName="rootText" presStyleLbl="node1" presStyleIdx="2" presStyleCnt="6" custScaleX="277105" custScaleY="624109"/>
      <dgm:spPr/>
    </dgm:pt>
    <dgm:pt modelId="{6C5934D2-A705-48C8-BA6A-17FF48900E0B}" type="pres">
      <dgm:prSet presAssocID="{AFD6C410-D13C-46AB-B5E4-0818F50C8B29}" presName="rootConnector" presStyleLbl="node1" presStyleIdx="2" presStyleCnt="6"/>
      <dgm:spPr/>
    </dgm:pt>
    <dgm:pt modelId="{A242D5AE-C9F2-4938-862A-56AAE58B9D77}" type="pres">
      <dgm:prSet presAssocID="{AFD6C410-D13C-46AB-B5E4-0818F50C8B29}" presName="childShape" presStyleCnt="0"/>
      <dgm:spPr/>
    </dgm:pt>
    <dgm:pt modelId="{170418BD-EDAF-4122-928D-F94BFBEBB63B}" type="pres">
      <dgm:prSet presAssocID="{9E1DCD3B-858B-40C9-9F0E-F581E9480ACA}" presName="root" presStyleCnt="0"/>
      <dgm:spPr/>
    </dgm:pt>
    <dgm:pt modelId="{90A5B095-F926-4C76-BFC6-4A40F99E39FC}" type="pres">
      <dgm:prSet presAssocID="{9E1DCD3B-858B-40C9-9F0E-F581E9480ACA}" presName="rootComposite" presStyleCnt="0"/>
      <dgm:spPr/>
    </dgm:pt>
    <dgm:pt modelId="{98307FCE-7655-4F8A-AA26-AA9DB7D95B5A}" type="pres">
      <dgm:prSet presAssocID="{9E1DCD3B-858B-40C9-9F0E-F581E9480ACA}" presName="rootText" presStyleLbl="node1" presStyleIdx="3" presStyleCnt="6" custScaleX="276887" custScaleY="618838"/>
      <dgm:spPr/>
    </dgm:pt>
    <dgm:pt modelId="{8D2A8659-1482-4823-87C8-126D1258A847}" type="pres">
      <dgm:prSet presAssocID="{9E1DCD3B-858B-40C9-9F0E-F581E9480ACA}" presName="rootConnector" presStyleLbl="node1" presStyleIdx="3" presStyleCnt="6"/>
      <dgm:spPr/>
    </dgm:pt>
    <dgm:pt modelId="{30013AF0-D09D-4C1F-B15E-5085B25027E5}" type="pres">
      <dgm:prSet presAssocID="{9E1DCD3B-858B-40C9-9F0E-F581E9480ACA}" presName="childShape" presStyleCnt="0"/>
      <dgm:spPr/>
    </dgm:pt>
    <dgm:pt modelId="{8D97504E-8428-4B8B-9692-B1636F047855}" type="pres">
      <dgm:prSet presAssocID="{9ADE912A-31B7-49C9-A1F7-B93BA278D6F0}" presName="root" presStyleCnt="0"/>
      <dgm:spPr/>
    </dgm:pt>
    <dgm:pt modelId="{04E76201-F778-480D-9422-998AFD7DACB8}" type="pres">
      <dgm:prSet presAssocID="{9ADE912A-31B7-49C9-A1F7-B93BA278D6F0}" presName="rootComposite" presStyleCnt="0"/>
      <dgm:spPr/>
    </dgm:pt>
    <dgm:pt modelId="{8D408CF3-FD67-45A8-859D-1425A7921352}" type="pres">
      <dgm:prSet presAssocID="{9ADE912A-31B7-49C9-A1F7-B93BA278D6F0}" presName="rootText" presStyleLbl="node1" presStyleIdx="4" presStyleCnt="6" custScaleX="273400" custScaleY="464534"/>
      <dgm:spPr/>
    </dgm:pt>
    <dgm:pt modelId="{824EF711-898F-4908-9298-E047D6185B9F}" type="pres">
      <dgm:prSet presAssocID="{9ADE912A-31B7-49C9-A1F7-B93BA278D6F0}" presName="rootConnector" presStyleLbl="node1" presStyleIdx="4" presStyleCnt="6"/>
      <dgm:spPr/>
    </dgm:pt>
    <dgm:pt modelId="{2D95BA6E-7D69-4683-A6D9-F6930AA4C0AC}" type="pres">
      <dgm:prSet presAssocID="{9ADE912A-31B7-49C9-A1F7-B93BA278D6F0}" presName="childShape" presStyleCnt="0"/>
      <dgm:spPr/>
    </dgm:pt>
    <dgm:pt modelId="{3C4268D2-6500-47D3-BAC2-8E9817A6CC42}" type="pres">
      <dgm:prSet presAssocID="{5E6EBE3A-08CB-454F-BBEE-558A5B2C42E1}" presName="root" presStyleCnt="0"/>
      <dgm:spPr/>
    </dgm:pt>
    <dgm:pt modelId="{48224440-C5A7-453E-82E2-530DB64D6ECE}" type="pres">
      <dgm:prSet presAssocID="{5E6EBE3A-08CB-454F-BBEE-558A5B2C42E1}" presName="rootComposite" presStyleCnt="0"/>
      <dgm:spPr/>
    </dgm:pt>
    <dgm:pt modelId="{3149BCDF-92A2-4335-A9B8-2D122B8452EC}" type="pres">
      <dgm:prSet presAssocID="{5E6EBE3A-08CB-454F-BBEE-558A5B2C42E1}" presName="rootText" presStyleLbl="node1" presStyleIdx="5" presStyleCnt="6" custScaleX="282989" custScaleY="387882" custLinFactNeighborX="-8355" custLinFactNeighborY="-7676"/>
      <dgm:spPr/>
    </dgm:pt>
    <dgm:pt modelId="{CD3CC8DD-D084-443E-B5D5-6B2E4C0C3D29}" type="pres">
      <dgm:prSet presAssocID="{5E6EBE3A-08CB-454F-BBEE-558A5B2C42E1}" presName="rootConnector" presStyleLbl="node1" presStyleIdx="5" presStyleCnt="6"/>
      <dgm:spPr/>
    </dgm:pt>
    <dgm:pt modelId="{6340EA72-B616-4C90-BBBB-BDAE7B4FE9B7}" type="pres">
      <dgm:prSet presAssocID="{5E6EBE3A-08CB-454F-BBEE-558A5B2C42E1}" presName="childShape" presStyleCnt="0"/>
      <dgm:spPr/>
    </dgm:pt>
  </dgm:ptLst>
  <dgm:cxnLst>
    <dgm:cxn modelId="{0E4F2C0C-1359-4692-A113-0C57107BBA3C}" srcId="{BB422839-D260-4A29-897F-64AF2B58D748}" destId="{F915D182-B6A9-42EB-9353-F00A0207FCF9}" srcOrd="1" destOrd="0" parTransId="{A9A1A7AC-9B94-4C88-98B0-9E25A08B5829}" sibTransId="{AD4E39E2-B74B-4C32-892B-6DD4335EAEF9}"/>
    <dgm:cxn modelId="{589FE319-4A20-4EE3-9CFE-7F3B4E7A97F7}" srcId="{BB422839-D260-4A29-897F-64AF2B58D748}" destId="{5E6EBE3A-08CB-454F-BBEE-558A5B2C42E1}" srcOrd="5" destOrd="0" parTransId="{9EEC4ED1-3482-4096-9E5A-2869F669D5F2}" sibTransId="{E55A8667-5859-4AD0-BB72-076A73286CBA}"/>
    <dgm:cxn modelId="{459BFD1F-5215-40D1-86E8-DC0FAAD7DCC4}" type="presOf" srcId="{AFD6C410-D13C-46AB-B5E4-0818F50C8B29}" destId="{6C5934D2-A705-48C8-BA6A-17FF48900E0B}" srcOrd="1" destOrd="0" presId="urn:microsoft.com/office/officeart/2005/8/layout/hierarchy3"/>
    <dgm:cxn modelId="{6D66602C-36AD-459E-9D37-5587D806D419}" srcId="{BB422839-D260-4A29-897F-64AF2B58D748}" destId="{AFD6C410-D13C-46AB-B5E4-0818F50C8B29}" srcOrd="2" destOrd="0" parTransId="{F172FBCC-7884-4472-AE6D-527E4165CD39}" sibTransId="{45B0DE2D-F602-403F-88B1-6A0855DEAFAD}"/>
    <dgm:cxn modelId="{3FBC2733-55E3-4409-BC2B-0DAC218AFF88}" type="presOf" srcId="{9ADE912A-31B7-49C9-A1F7-B93BA278D6F0}" destId="{8D408CF3-FD67-45A8-859D-1425A7921352}" srcOrd="0" destOrd="0" presId="urn:microsoft.com/office/officeart/2005/8/layout/hierarchy3"/>
    <dgm:cxn modelId="{892AFB33-11E2-4D92-BF2D-7E7CB4982B27}" type="presOf" srcId="{40EB46B4-E173-45EC-9A23-2BE9510BD1D6}" destId="{4F161DEA-A0C5-406C-B206-15A3FF5B0D7A}" srcOrd="0" destOrd="0" presId="urn:microsoft.com/office/officeart/2005/8/layout/hierarchy3"/>
    <dgm:cxn modelId="{49C44042-160D-4463-90AB-511433F32654}" type="presOf" srcId="{40EB46B4-E173-45EC-9A23-2BE9510BD1D6}" destId="{A51EBC77-D416-4A34-A237-B808EF5852A8}" srcOrd="1" destOrd="0" presId="urn:microsoft.com/office/officeart/2005/8/layout/hierarchy3"/>
    <dgm:cxn modelId="{622D7762-03DA-4085-A394-4677D30EDE6C}" type="presOf" srcId="{9E1DCD3B-858B-40C9-9F0E-F581E9480ACA}" destId="{98307FCE-7655-4F8A-AA26-AA9DB7D95B5A}" srcOrd="0" destOrd="0" presId="urn:microsoft.com/office/officeart/2005/8/layout/hierarchy3"/>
    <dgm:cxn modelId="{62FC6E46-1E4B-4836-9222-83C72AC7B31D}" type="presOf" srcId="{9ADE912A-31B7-49C9-A1F7-B93BA278D6F0}" destId="{824EF711-898F-4908-9298-E047D6185B9F}" srcOrd="1" destOrd="0" presId="urn:microsoft.com/office/officeart/2005/8/layout/hierarchy3"/>
    <dgm:cxn modelId="{52305B4B-5B9D-433F-A835-E02AB9A26852}" type="presOf" srcId="{5E6EBE3A-08CB-454F-BBEE-558A5B2C42E1}" destId="{CD3CC8DD-D084-443E-B5D5-6B2E4C0C3D29}" srcOrd="1" destOrd="0" presId="urn:microsoft.com/office/officeart/2005/8/layout/hierarchy3"/>
    <dgm:cxn modelId="{C3CA267D-1E03-481B-B4E6-92876C77FD06}" type="presOf" srcId="{5E6EBE3A-08CB-454F-BBEE-558A5B2C42E1}" destId="{3149BCDF-92A2-4335-A9B8-2D122B8452EC}" srcOrd="0" destOrd="0" presId="urn:microsoft.com/office/officeart/2005/8/layout/hierarchy3"/>
    <dgm:cxn modelId="{1E837C80-F39C-412B-B4D6-05ACD7BFB262}" type="presOf" srcId="{AFD6C410-D13C-46AB-B5E4-0818F50C8B29}" destId="{3D1AE17D-FC31-4C22-AA0C-4CC8172E961C}" srcOrd="0" destOrd="0" presId="urn:microsoft.com/office/officeart/2005/8/layout/hierarchy3"/>
    <dgm:cxn modelId="{48E0FC84-59E4-466F-BCB7-B1345C5BE0E7}" type="presOf" srcId="{BB422839-D260-4A29-897F-64AF2B58D748}" destId="{96CD0C6A-75D7-4C18-98AE-15C51C3E333E}" srcOrd="0" destOrd="0" presId="urn:microsoft.com/office/officeart/2005/8/layout/hierarchy3"/>
    <dgm:cxn modelId="{53DEB98E-26C9-458B-8E94-CA6757929BAD}" type="presOf" srcId="{F915D182-B6A9-42EB-9353-F00A0207FCF9}" destId="{6D02D76D-09E6-40CC-A9C8-708857508318}" srcOrd="1" destOrd="0" presId="urn:microsoft.com/office/officeart/2005/8/layout/hierarchy3"/>
    <dgm:cxn modelId="{37A350AF-84E3-4A8D-AEC8-DA3EBFE6DA09}" type="presOf" srcId="{9E1DCD3B-858B-40C9-9F0E-F581E9480ACA}" destId="{8D2A8659-1482-4823-87C8-126D1258A847}" srcOrd="1" destOrd="0" presId="urn:microsoft.com/office/officeart/2005/8/layout/hierarchy3"/>
    <dgm:cxn modelId="{ED9B70C2-2953-4457-B47B-E7D411ABB1B5}" srcId="{BB422839-D260-4A29-897F-64AF2B58D748}" destId="{40EB46B4-E173-45EC-9A23-2BE9510BD1D6}" srcOrd="0" destOrd="0" parTransId="{EC3587B8-E3C9-44AB-B95A-EFD02E761485}" sibTransId="{BF27971D-F582-4838-9F3B-BB00E43F843E}"/>
    <dgm:cxn modelId="{0D9E94CE-9258-4A2C-9089-51B9C6972D73}" srcId="{BB422839-D260-4A29-897F-64AF2B58D748}" destId="{9E1DCD3B-858B-40C9-9F0E-F581E9480ACA}" srcOrd="3" destOrd="0" parTransId="{2024609E-3697-4A7A-8838-22F3ECDEEF26}" sibTransId="{30781D49-ED7B-4E05-A163-ABBA83916358}"/>
    <dgm:cxn modelId="{ABCEF4DB-F84C-41A4-923D-8C8A42DE7E47}" srcId="{BB422839-D260-4A29-897F-64AF2B58D748}" destId="{9ADE912A-31B7-49C9-A1F7-B93BA278D6F0}" srcOrd="4" destOrd="0" parTransId="{ED20E2CE-B953-48A3-AF5E-82D32AC59247}" sibTransId="{F5F22063-BD2F-4A0B-AB13-43D6F361B89C}"/>
    <dgm:cxn modelId="{FB26B9FA-BFB4-4F8B-837B-113BDBAC5A25}" type="presOf" srcId="{F915D182-B6A9-42EB-9353-F00A0207FCF9}" destId="{85540A58-EC65-4870-86A7-8CF51AB8DD34}" srcOrd="0" destOrd="0" presId="urn:microsoft.com/office/officeart/2005/8/layout/hierarchy3"/>
    <dgm:cxn modelId="{7C021AD9-1063-41EC-BFB2-40CD50DDD905}" type="presParOf" srcId="{96CD0C6A-75D7-4C18-98AE-15C51C3E333E}" destId="{C0C37F1C-6FD1-4D2C-AB1A-A2E79B87AD19}" srcOrd="0" destOrd="0" presId="urn:microsoft.com/office/officeart/2005/8/layout/hierarchy3"/>
    <dgm:cxn modelId="{F7FB8660-E065-4B85-BBD1-934F04C60511}" type="presParOf" srcId="{C0C37F1C-6FD1-4D2C-AB1A-A2E79B87AD19}" destId="{3C239283-82C0-46E4-9C4A-2CDD7F1B3A0C}" srcOrd="0" destOrd="0" presId="urn:microsoft.com/office/officeart/2005/8/layout/hierarchy3"/>
    <dgm:cxn modelId="{83B05572-F546-44EC-B0EE-FF7BBD9AFB29}" type="presParOf" srcId="{3C239283-82C0-46E4-9C4A-2CDD7F1B3A0C}" destId="{4F161DEA-A0C5-406C-B206-15A3FF5B0D7A}" srcOrd="0" destOrd="0" presId="urn:microsoft.com/office/officeart/2005/8/layout/hierarchy3"/>
    <dgm:cxn modelId="{68B45E05-F252-497A-A01C-9C6B89B29195}" type="presParOf" srcId="{3C239283-82C0-46E4-9C4A-2CDD7F1B3A0C}" destId="{A51EBC77-D416-4A34-A237-B808EF5852A8}" srcOrd="1" destOrd="0" presId="urn:microsoft.com/office/officeart/2005/8/layout/hierarchy3"/>
    <dgm:cxn modelId="{4DB31EEE-660A-4658-B26D-29872FA85232}" type="presParOf" srcId="{C0C37F1C-6FD1-4D2C-AB1A-A2E79B87AD19}" destId="{6A649402-4933-4F00-86D8-09D95173B4E9}" srcOrd="1" destOrd="0" presId="urn:microsoft.com/office/officeart/2005/8/layout/hierarchy3"/>
    <dgm:cxn modelId="{0CED8251-36E7-46E0-BD38-2C9DA6E6D33B}" type="presParOf" srcId="{96CD0C6A-75D7-4C18-98AE-15C51C3E333E}" destId="{2C102495-8576-449E-84B8-04C7764CD61F}" srcOrd="1" destOrd="0" presId="urn:microsoft.com/office/officeart/2005/8/layout/hierarchy3"/>
    <dgm:cxn modelId="{B0E72A66-BD93-4047-91C9-1D9F9ECCC5A1}" type="presParOf" srcId="{2C102495-8576-449E-84B8-04C7764CD61F}" destId="{4B074A93-03B8-414B-8055-509461CB5938}" srcOrd="0" destOrd="0" presId="urn:microsoft.com/office/officeart/2005/8/layout/hierarchy3"/>
    <dgm:cxn modelId="{6214A3FA-61BB-4D64-AC10-615151014F04}" type="presParOf" srcId="{4B074A93-03B8-414B-8055-509461CB5938}" destId="{85540A58-EC65-4870-86A7-8CF51AB8DD34}" srcOrd="0" destOrd="0" presId="urn:microsoft.com/office/officeart/2005/8/layout/hierarchy3"/>
    <dgm:cxn modelId="{4F6779E1-F55B-4819-978C-CCCB9563AD96}" type="presParOf" srcId="{4B074A93-03B8-414B-8055-509461CB5938}" destId="{6D02D76D-09E6-40CC-A9C8-708857508318}" srcOrd="1" destOrd="0" presId="urn:microsoft.com/office/officeart/2005/8/layout/hierarchy3"/>
    <dgm:cxn modelId="{6B9B87B6-89D3-448C-86C0-1144D9C48F84}" type="presParOf" srcId="{2C102495-8576-449E-84B8-04C7764CD61F}" destId="{2CCAF8F3-FFB9-4D69-9A41-18CDD286B43F}" srcOrd="1" destOrd="0" presId="urn:microsoft.com/office/officeart/2005/8/layout/hierarchy3"/>
    <dgm:cxn modelId="{F3B21579-E780-4385-87CD-B1BE35220A04}" type="presParOf" srcId="{96CD0C6A-75D7-4C18-98AE-15C51C3E333E}" destId="{B6D0DCEE-8A3D-4DF2-92A1-94A3CC674884}" srcOrd="2" destOrd="0" presId="urn:microsoft.com/office/officeart/2005/8/layout/hierarchy3"/>
    <dgm:cxn modelId="{49CB1FDE-1822-465E-91ED-106A4CAC9CF1}" type="presParOf" srcId="{B6D0DCEE-8A3D-4DF2-92A1-94A3CC674884}" destId="{E050ECB1-46B5-47A7-8617-AA5D4FBC4866}" srcOrd="0" destOrd="0" presId="urn:microsoft.com/office/officeart/2005/8/layout/hierarchy3"/>
    <dgm:cxn modelId="{F88BD438-A6A9-4DD5-84A0-F6153C758680}" type="presParOf" srcId="{E050ECB1-46B5-47A7-8617-AA5D4FBC4866}" destId="{3D1AE17D-FC31-4C22-AA0C-4CC8172E961C}" srcOrd="0" destOrd="0" presId="urn:microsoft.com/office/officeart/2005/8/layout/hierarchy3"/>
    <dgm:cxn modelId="{EAA1AEEC-2013-49C3-839B-56129E11945E}" type="presParOf" srcId="{E050ECB1-46B5-47A7-8617-AA5D4FBC4866}" destId="{6C5934D2-A705-48C8-BA6A-17FF48900E0B}" srcOrd="1" destOrd="0" presId="urn:microsoft.com/office/officeart/2005/8/layout/hierarchy3"/>
    <dgm:cxn modelId="{CD873935-40F1-4D31-B75F-EB5FFE0CD863}" type="presParOf" srcId="{B6D0DCEE-8A3D-4DF2-92A1-94A3CC674884}" destId="{A242D5AE-C9F2-4938-862A-56AAE58B9D77}" srcOrd="1" destOrd="0" presId="urn:microsoft.com/office/officeart/2005/8/layout/hierarchy3"/>
    <dgm:cxn modelId="{F541E02F-7BAE-48D0-8206-5DAE694E9AB5}" type="presParOf" srcId="{96CD0C6A-75D7-4C18-98AE-15C51C3E333E}" destId="{170418BD-EDAF-4122-928D-F94BFBEBB63B}" srcOrd="3" destOrd="0" presId="urn:microsoft.com/office/officeart/2005/8/layout/hierarchy3"/>
    <dgm:cxn modelId="{5520F5A3-F08D-4038-8BAC-8891570EA049}" type="presParOf" srcId="{170418BD-EDAF-4122-928D-F94BFBEBB63B}" destId="{90A5B095-F926-4C76-BFC6-4A40F99E39FC}" srcOrd="0" destOrd="0" presId="urn:microsoft.com/office/officeart/2005/8/layout/hierarchy3"/>
    <dgm:cxn modelId="{F92CECFA-BDCE-438E-92C2-4372642447AE}" type="presParOf" srcId="{90A5B095-F926-4C76-BFC6-4A40F99E39FC}" destId="{98307FCE-7655-4F8A-AA26-AA9DB7D95B5A}" srcOrd="0" destOrd="0" presId="urn:microsoft.com/office/officeart/2005/8/layout/hierarchy3"/>
    <dgm:cxn modelId="{F8B82F40-BEA0-43F2-9268-62E71F1EB326}" type="presParOf" srcId="{90A5B095-F926-4C76-BFC6-4A40F99E39FC}" destId="{8D2A8659-1482-4823-87C8-126D1258A847}" srcOrd="1" destOrd="0" presId="urn:microsoft.com/office/officeart/2005/8/layout/hierarchy3"/>
    <dgm:cxn modelId="{7282094C-0E98-4435-ADBA-088DC6569D37}" type="presParOf" srcId="{170418BD-EDAF-4122-928D-F94BFBEBB63B}" destId="{30013AF0-D09D-4C1F-B15E-5085B25027E5}" srcOrd="1" destOrd="0" presId="urn:microsoft.com/office/officeart/2005/8/layout/hierarchy3"/>
    <dgm:cxn modelId="{0BB780E7-3D7A-479A-82F2-465F434D4431}" type="presParOf" srcId="{96CD0C6A-75D7-4C18-98AE-15C51C3E333E}" destId="{8D97504E-8428-4B8B-9692-B1636F047855}" srcOrd="4" destOrd="0" presId="urn:microsoft.com/office/officeart/2005/8/layout/hierarchy3"/>
    <dgm:cxn modelId="{53ACB869-0DFD-4B87-87FA-4AFBC4585185}" type="presParOf" srcId="{8D97504E-8428-4B8B-9692-B1636F047855}" destId="{04E76201-F778-480D-9422-998AFD7DACB8}" srcOrd="0" destOrd="0" presId="urn:microsoft.com/office/officeart/2005/8/layout/hierarchy3"/>
    <dgm:cxn modelId="{8CC28871-3A43-4AB5-95A5-675FFE8CFED1}" type="presParOf" srcId="{04E76201-F778-480D-9422-998AFD7DACB8}" destId="{8D408CF3-FD67-45A8-859D-1425A7921352}" srcOrd="0" destOrd="0" presId="urn:microsoft.com/office/officeart/2005/8/layout/hierarchy3"/>
    <dgm:cxn modelId="{95882D13-045F-44F2-BB0C-85FD05BC48F0}" type="presParOf" srcId="{04E76201-F778-480D-9422-998AFD7DACB8}" destId="{824EF711-898F-4908-9298-E047D6185B9F}" srcOrd="1" destOrd="0" presId="urn:microsoft.com/office/officeart/2005/8/layout/hierarchy3"/>
    <dgm:cxn modelId="{42112B39-7AAA-43B7-B9E5-6C3576A0C047}" type="presParOf" srcId="{8D97504E-8428-4B8B-9692-B1636F047855}" destId="{2D95BA6E-7D69-4683-A6D9-F6930AA4C0AC}" srcOrd="1" destOrd="0" presId="urn:microsoft.com/office/officeart/2005/8/layout/hierarchy3"/>
    <dgm:cxn modelId="{83AD95B9-FCAA-4310-B710-83F75D0616F5}" type="presParOf" srcId="{96CD0C6A-75D7-4C18-98AE-15C51C3E333E}" destId="{3C4268D2-6500-47D3-BAC2-8E9817A6CC42}" srcOrd="5" destOrd="0" presId="urn:microsoft.com/office/officeart/2005/8/layout/hierarchy3"/>
    <dgm:cxn modelId="{409FA46B-E36E-4CCD-A343-80428B8B3523}" type="presParOf" srcId="{3C4268D2-6500-47D3-BAC2-8E9817A6CC42}" destId="{48224440-C5A7-453E-82E2-530DB64D6ECE}" srcOrd="0" destOrd="0" presId="urn:microsoft.com/office/officeart/2005/8/layout/hierarchy3"/>
    <dgm:cxn modelId="{36097819-5618-4637-81B2-633C9EAD8260}" type="presParOf" srcId="{48224440-C5A7-453E-82E2-530DB64D6ECE}" destId="{3149BCDF-92A2-4335-A9B8-2D122B8452EC}" srcOrd="0" destOrd="0" presId="urn:microsoft.com/office/officeart/2005/8/layout/hierarchy3"/>
    <dgm:cxn modelId="{9185934A-CE74-4B2C-B801-EE59BFA69AB7}" type="presParOf" srcId="{48224440-C5A7-453E-82E2-530DB64D6ECE}" destId="{CD3CC8DD-D084-443E-B5D5-6B2E4C0C3D29}" srcOrd="1" destOrd="0" presId="urn:microsoft.com/office/officeart/2005/8/layout/hierarchy3"/>
    <dgm:cxn modelId="{7E04B2C4-1AE0-4B9A-8E97-9C1C0E654161}" type="presParOf" srcId="{3C4268D2-6500-47D3-BAC2-8E9817A6CC42}" destId="{6340EA72-B616-4C90-BBBB-BDAE7B4FE9B7}"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BB422839-D260-4A29-897F-64AF2B58D748}"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F915D182-B6A9-42EB-9353-F00A0207FCF9}">
      <dgm:prSet custT="1"/>
      <dgm:spPr/>
      <dgm:t>
        <a:bodyPr/>
        <a:lstStyle/>
        <a:p>
          <a:pPr rtl="1"/>
          <a:r>
            <a:rPr lang="ar-EG" sz="2400" b="1" dirty="0"/>
            <a:t>5 -مرحلة التكامل</a:t>
          </a:r>
          <a:endParaRPr lang="en-US" sz="2400" dirty="0"/>
        </a:p>
      </dgm:t>
    </dgm:pt>
    <dgm:pt modelId="{A9A1A7AC-9B94-4C88-98B0-9E25A08B5829}" type="parTrans" cxnId="{0E4F2C0C-1359-4692-A113-0C57107BBA3C}">
      <dgm:prSet/>
      <dgm:spPr/>
      <dgm:t>
        <a:bodyPr/>
        <a:lstStyle/>
        <a:p>
          <a:endParaRPr lang="en-US"/>
        </a:p>
      </dgm:t>
    </dgm:pt>
    <dgm:pt modelId="{AD4E39E2-B74B-4C32-892B-6DD4335EAEF9}" type="sibTrans" cxnId="{0E4F2C0C-1359-4692-A113-0C57107BBA3C}">
      <dgm:prSet/>
      <dgm:spPr/>
      <dgm:t>
        <a:bodyPr/>
        <a:lstStyle/>
        <a:p>
          <a:endParaRPr lang="en-US"/>
        </a:p>
      </dgm:t>
    </dgm:pt>
    <dgm:pt modelId="{AFD6C410-D13C-46AB-B5E4-0818F50C8B29}">
      <dgm:prSet custT="1"/>
      <dgm:spPr/>
      <dgm:t>
        <a:bodyPr/>
        <a:lstStyle/>
        <a:p>
          <a:pPr rtl="1"/>
          <a:r>
            <a:rPr lang="ar-EG" sz="2400" b="1" dirty="0"/>
            <a:t>4 -مرحلة المعاملات</a:t>
          </a:r>
          <a:endParaRPr lang="en-US" sz="2400" dirty="0"/>
        </a:p>
      </dgm:t>
    </dgm:pt>
    <dgm:pt modelId="{F172FBCC-7884-4472-AE6D-527E4165CD39}" type="parTrans" cxnId="{6D66602C-36AD-459E-9D37-5587D806D419}">
      <dgm:prSet/>
      <dgm:spPr/>
      <dgm:t>
        <a:bodyPr/>
        <a:lstStyle/>
        <a:p>
          <a:endParaRPr lang="en-US"/>
        </a:p>
      </dgm:t>
    </dgm:pt>
    <dgm:pt modelId="{45B0DE2D-F602-403F-88B1-6A0855DEAFAD}" type="sibTrans" cxnId="{6D66602C-36AD-459E-9D37-5587D806D419}">
      <dgm:prSet/>
      <dgm:spPr/>
      <dgm:t>
        <a:bodyPr/>
        <a:lstStyle/>
        <a:p>
          <a:endParaRPr lang="en-US"/>
        </a:p>
      </dgm:t>
    </dgm:pt>
    <dgm:pt modelId="{9E1DCD3B-858B-40C9-9F0E-F581E9480ACA}">
      <dgm:prSet custT="1"/>
      <dgm:spPr/>
      <dgm:t>
        <a:bodyPr/>
        <a:lstStyle/>
        <a:p>
          <a:pPr rtl="1"/>
          <a:r>
            <a:rPr lang="ar-EG" sz="2400" b="1" dirty="0"/>
            <a:t>3 -مرحلة التفاعل</a:t>
          </a:r>
          <a:endParaRPr lang="en-US" sz="1400" dirty="0"/>
        </a:p>
      </dgm:t>
    </dgm:pt>
    <dgm:pt modelId="{2024609E-3697-4A7A-8838-22F3ECDEEF26}" type="parTrans" cxnId="{0D9E94CE-9258-4A2C-9089-51B9C6972D73}">
      <dgm:prSet/>
      <dgm:spPr/>
      <dgm:t>
        <a:bodyPr/>
        <a:lstStyle/>
        <a:p>
          <a:endParaRPr lang="en-US"/>
        </a:p>
      </dgm:t>
    </dgm:pt>
    <dgm:pt modelId="{30781D49-ED7B-4E05-A163-ABBA83916358}" type="sibTrans" cxnId="{0D9E94CE-9258-4A2C-9089-51B9C6972D73}">
      <dgm:prSet/>
      <dgm:spPr/>
      <dgm:t>
        <a:bodyPr/>
        <a:lstStyle/>
        <a:p>
          <a:endParaRPr lang="en-US"/>
        </a:p>
      </dgm:t>
    </dgm:pt>
    <dgm:pt modelId="{9ADE912A-31B7-49C9-A1F7-B93BA278D6F0}">
      <dgm:prSet custT="1"/>
      <dgm:spPr/>
      <dgm:t>
        <a:bodyPr/>
        <a:lstStyle/>
        <a:p>
          <a:pPr rtl="1"/>
          <a:r>
            <a:rPr lang="ar-EG" sz="2400" b="1" dirty="0"/>
            <a:t>2 -مرحلة التحسن</a:t>
          </a:r>
          <a:endParaRPr lang="en-US" sz="2400" dirty="0"/>
        </a:p>
      </dgm:t>
    </dgm:pt>
    <dgm:pt modelId="{ED20E2CE-B953-48A3-AF5E-82D32AC59247}" type="parTrans" cxnId="{ABCEF4DB-F84C-41A4-923D-8C8A42DE7E47}">
      <dgm:prSet/>
      <dgm:spPr/>
      <dgm:t>
        <a:bodyPr/>
        <a:lstStyle/>
        <a:p>
          <a:endParaRPr lang="en-US"/>
        </a:p>
      </dgm:t>
    </dgm:pt>
    <dgm:pt modelId="{F5F22063-BD2F-4A0B-AB13-43D6F361B89C}" type="sibTrans" cxnId="{ABCEF4DB-F84C-41A4-923D-8C8A42DE7E47}">
      <dgm:prSet/>
      <dgm:spPr/>
      <dgm:t>
        <a:bodyPr/>
        <a:lstStyle/>
        <a:p>
          <a:endParaRPr lang="en-US"/>
        </a:p>
      </dgm:t>
    </dgm:pt>
    <dgm:pt modelId="{5E6EBE3A-08CB-454F-BBEE-558A5B2C42E1}">
      <dgm:prSet custT="1"/>
      <dgm:spPr/>
      <dgm:t>
        <a:bodyPr/>
        <a:lstStyle/>
        <a:p>
          <a:pPr rtl="1"/>
          <a:r>
            <a:rPr lang="ar-EG" sz="2400" b="1" dirty="0"/>
            <a:t>1 -مرحلة البزوغ</a:t>
          </a:r>
          <a:endParaRPr lang="en-US" sz="2400" dirty="0"/>
        </a:p>
      </dgm:t>
    </dgm:pt>
    <dgm:pt modelId="{9EEC4ED1-3482-4096-9E5A-2869F669D5F2}" type="parTrans" cxnId="{589FE319-4A20-4EE3-9CFE-7F3B4E7A97F7}">
      <dgm:prSet/>
      <dgm:spPr/>
      <dgm:t>
        <a:bodyPr/>
        <a:lstStyle/>
        <a:p>
          <a:endParaRPr lang="en-US"/>
        </a:p>
      </dgm:t>
    </dgm:pt>
    <dgm:pt modelId="{E55A8667-5859-4AD0-BB72-076A73286CBA}" type="sibTrans" cxnId="{589FE319-4A20-4EE3-9CFE-7F3B4E7A97F7}">
      <dgm:prSet/>
      <dgm:spPr/>
      <dgm:t>
        <a:bodyPr/>
        <a:lstStyle/>
        <a:p>
          <a:endParaRPr lang="en-US"/>
        </a:p>
      </dgm:t>
    </dgm:pt>
    <dgm:pt modelId="{96CD0C6A-75D7-4C18-98AE-15C51C3E333E}" type="pres">
      <dgm:prSet presAssocID="{BB422839-D260-4A29-897F-64AF2B58D748}" presName="diagram" presStyleCnt="0">
        <dgm:presLayoutVars>
          <dgm:chPref val="1"/>
          <dgm:dir/>
          <dgm:animOne val="branch"/>
          <dgm:animLvl val="lvl"/>
          <dgm:resizeHandles/>
        </dgm:presLayoutVars>
      </dgm:prSet>
      <dgm:spPr/>
    </dgm:pt>
    <dgm:pt modelId="{2C102495-8576-449E-84B8-04C7764CD61F}" type="pres">
      <dgm:prSet presAssocID="{F915D182-B6A9-42EB-9353-F00A0207FCF9}" presName="root" presStyleCnt="0"/>
      <dgm:spPr/>
    </dgm:pt>
    <dgm:pt modelId="{4B074A93-03B8-414B-8055-509461CB5938}" type="pres">
      <dgm:prSet presAssocID="{F915D182-B6A9-42EB-9353-F00A0207FCF9}" presName="rootComposite" presStyleCnt="0"/>
      <dgm:spPr/>
    </dgm:pt>
    <dgm:pt modelId="{85540A58-EC65-4870-86A7-8CF51AB8DD34}" type="pres">
      <dgm:prSet presAssocID="{F915D182-B6A9-42EB-9353-F00A0207FCF9}" presName="rootText" presStyleLbl="node1" presStyleIdx="0" presStyleCnt="5" custScaleY="309513" custLinFactNeighborX="1670" custLinFactNeighborY="-81666"/>
      <dgm:spPr/>
    </dgm:pt>
    <dgm:pt modelId="{6D02D76D-09E6-40CC-A9C8-708857508318}" type="pres">
      <dgm:prSet presAssocID="{F915D182-B6A9-42EB-9353-F00A0207FCF9}" presName="rootConnector" presStyleLbl="node1" presStyleIdx="0" presStyleCnt="5"/>
      <dgm:spPr/>
    </dgm:pt>
    <dgm:pt modelId="{2CCAF8F3-FFB9-4D69-9A41-18CDD286B43F}" type="pres">
      <dgm:prSet presAssocID="{F915D182-B6A9-42EB-9353-F00A0207FCF9}" presName="childShape" presStyleCnt="0"/>
      <dgm:spPr/>
    </dgm:pt>
    <dgm:pt modelId="{B6D0DCEE-8A3D-4DF2-92A1-94A3CC674884}" type="pres">
      <dgm:prSet presAssocID="{AFD6C410-D13C-46AB-B5E4-0818F50C8B29}" presName="root" presStyleCnt="0"/>
      <dgm:spPr/>
    </dgm:pt>
    <dgm:pt modelId="{E050ECB1-46B5-47A7-8617-AA5D4FBC4866}" type="pres">
      <dgm:prSet presAssocID="{AFD6C410-D13C-46AB-B5E4-0818F50C8B29}" presName="rootComposite" presStyleCnt="0"/>
      <dgm:spPr/>
    </dgm:pt>
    <dgm:pt modelId="{3D1AE17D-FC31-4C22-AA0C-4CC8172E961C}" type="pres">
      <dgm:prSet presAssocID="{AFD6C410-D13C-46AB-B5E4-0818F50C8B29}" presName="rootText" presStyleLbl="node1" presStyleIdx="1" presStyleCnt="5" custScaleY="300931" custLinFactNeighborX="-185" custLinFactNeighborY="-76922"/>
      <dgm:spPr/>
    </dgm:pt>
    <dgm:pt modelId="{6C5934D2-A705-48C8-BA6A-17FF48900E0B}" type="pres">
      <dgm:prSet presAssocID="{AFD6C410-D13C-46AB-B5E4-0818F50C8B29}" presName="rootConnector" presStyleLbl="node1" presStyleIdx="1" presStyleCnt="5"/>
      <dgm:spPr/>
    </dgm:pt>
    <dgm:pt modelId="{A242D5AE-C9F2-4938-862A-56AAE58B9D77}" type="pres">
      <dgm:prSet presAssocID="{AFD6C410-D13C-46AB-B5E4-0818F50C8B29}" presName="childShape" presStyleCnt="0"/>
      <dgm:spPr/>
    </dgm:pt>
    <dgm:pt modelId="{170418BD-EDAF-4122-928D-F94BFBEBB63B}" type="pres">
      <dgm:prSet presAssocID="{9E1DCD3B-858B-40C9-9F0E-F581E9480ACA}" presName="root" presStyleCnt="0"/>
      <dgm:spPr/>
    </dgm:pt>
    <dgm:pt modelId="{90A5B095-F926-4C76-BFC6-4A40F99E39FC}" type="pres">
      <dgm:prSet presAssocID="{9E1DCD3B-858B-40C9-9F0E-F581E9480ACA}" presName="rootComposite" presStyleCnt="0"/>
      <dgm:spPr/>
    </dgm:pt>
    <dgm:pt modelId="{98307FCE-7655-4F8A-AA26-AA9DB7D95B5A}" type="pres">
      <dgm:prSet presAssocID="{9E1DCD3B-858B-40C9-9F0E-F581E9480ACA}" presName="rootText" presStyleLbl="node1" presStyleIdx="2" presStyleCnt="5" custScaleY="291316" custLinFactNeighborY="-76291"/>
      <dgm:spPr/>
    </dgm:pt>
    <dgm:pt modelId="{8D2A8659-1482-4823-87C8-126D1258A847}" type="pres">
      <dgm:prSet presAssocID="{9E1DCD3B-858B-40C9-9F0E-F581E9480ACA}" presName="rootConnector" presStyleLbl="node1" presStyleIdx="2" presStyleCnt="5"/>
      <dgm:spPr/>
    </dgm:pt>
    <dgm:pt modelId="{30013AF0-D09D-4C1F-B15E-5085B25027E5}" type="pres">
      <dgm:prSet presAssocID="{9E1DCD3B-858B-40C9-9F0E-F581E9480ACA}" presName="childShape" presStyleCnt="0"/>
      <dgm:spPr/>
    </dgm:pt>
    <dgm:pt modelId="{8D97504E-8428-4B8B-9692-B1636F047855}" type="pres">
      <dgm:prSet presAssocID="{9ADE912A-31B7-49C9-A1F7-B93BA278D6F0}" presName="root" presStyleCnt="0"/>
      <dgm:spPr/>
    </dgm:pt>
    <dgm:pt modelId="{04E76201-F778-480D-9422-998AFD7DACB8}" type="pres">
      <dgm:prSet presAssocID="{9ADE912A-31B7-49C9-A1F7-B93BA278D6F0}" presName="rootComposite" presStyleCnt="0"/>
      <dgm:spPr/>
    </dgm:pt>
    <dgm:pt modelId="{8D408CF3-FD67-45A8-859D-1425A7921352}" type="pres">
      <dgm:prSet presAssocID="{9ADE912A-31B7-49C9-A1F7-B93BA278D6F0}" presName="rootText" presStyleLbl="node1" presStyleIdx="3" presStyleCnt="5" custScaleY="293319" custLinFactNeighborX="4926" custLinFactNeighborY="-79038"/>
      <dgm:spPr/>
    </dgm:pt>
    <dgm:pt modelId="{824EF711-898F-4908-9298-E047D6185B9F}" type="pres">
      <dgm:prSet presAssocID="{9ADE912A-31B7-49C9-A1F7-B93BA278D6F0}" presName="rootConnector" presStyleLbl="node1" presStyleIdx="3" presStyleCnt="5"/>
      <dgm:spPr/>
    </dgm:pt>
    <dgm:pt modelId="{2D95BA6E-7D69-4683-A6D9-F6930AA4C0AC}" type="pres">
      <dgm:prSet presAssocID="{9ADE912A-31B7-49C9-A1F7-B93BA278D6F0}" presName="childShape" presStyleCnt="0"/>
      <dgm:spPr/>
    </dgm:pt>
    <dgm:pt modelId="{3C4268D2-6500-47D3-BAC2-8E9817A6CC42}" type="pres">
      <dgm:prSet presAssocID="{5E6EBE3A-08CB-454F-BBEE-558A5B2C42E1}" presName="root" presStyleCnt="0"/>
      <dgm:spPr/>
    </dgm:pt>
    <dgm:pt modelId="{48224440-C5A7-453E-82E2-530DB64D6ECE}" type="pres">
      <dgm:prSet presAssocID="{5E6EBE3A-08CB-454F-BBEE-558A5B2C42E1}" presName="rootComposite" presStyleCnt="0"/>
      <dgm:spPr/>
    </dgm:pt>
    <dgm:pt modelId="{3149BCDF-92A2-4335-A9B8-2D122B8452EC}" type="pres">
      <dgm:prSet presAssocID="{5E6EBE3A-08CB-454F-BBEE-558A5B2C42E1}" presName="rootText" presStyleLbl="node1" presStyleIdx="4" presStyleCnt="5" custScaleY="286738" custLinFactNeighborX="5342" custLinFactNeighborY="-69430"/>
      <dgm:spPr/>
    </dgm:pt>
    <dgm:pt modelId="{CD3CC8DD-D084-443E-B5D5-6B2E4C0C3D29}" type="pres">
      <dgm:prSet presAssocID="{5E6EBE3A-08CB-454F-BBEE-558A5B2C42E1}" presName="rootConnector" presStyleLbl="node1" presStyleIdx="4" presStyleCnt="5"/>
      <dgm:spPr/>
    </dgm:pt>
    <dgm:pt modelId="{6340EA72-B616-4C90-BBBB-BDAE7B4FE9B7}" type="pres">
      <dgm:prSet presAssocID="{5E6EBE3A-08CB-454F-BBEE-558A5B2C42E1}" presName="childShape" presStyleCnt="0"/>
      <dgm:spPr/>
    </dgm:pt>
  </dgm:ptLst>
  <dgm:cxnLst>
    <dgm:cxn modelId="{0E2F4C07-502A-4D35-BC6D-6D6AAD58C45E}" type="presOf" srcId="{9ADE912A-31B7-49C9-A1F7-B93BA278D6F0}" destId="{824EF711-898F-4908-9298-E047D6185B9F}" srcOrd="1" destOrd="0" presId="urn:microsoft.com/office/officeart/2005/8/layout/hierarchy3"/>
    <dgm:cxn modelId="{0E4F2C0C-1359-4692-A113-0C57107BBA3C}" srcId="{BB422839-D260-4A29-897F-64AF2B58D748}" destId="{F915D182-B6A9-42EB-9353-F00A0207FCF9}" srcOrd="0" destOrd="0" parTransId="{A9A1A7AC-9B94-4C88-98B0-9E25A08B5829}" sibTransId="{AD4E39E2-B74B-4C32-892B-6DD4335EAEF9}"/>
    <dgm:cxn modelId="{589FE319-4A20-4EE3-9CFE-7F3B4E7A97F7}" srcId="{BB422839-D260-4A29-897F-64AF2B58D748}" destId="{5E6EBE3A-08CB-454F-BBEE-558A5B2C42E1}" srcOrd="4" destOrd="0" parTransId="{9EEC4ED1-3482-4096-9E5A-2869F669D5F2}" sibTransId="{E55A8667-5859-4AD0-BB72-076A73286CBA}"/>
    <dgm:cxn modelId="{5B515A20-98BE-445E-83C5-D900349FBC9F}" type="presOf" srcId="{BB422839-D260-4A29-897F-64AF2B58D748}" destId="{96CD0C6A-75D7-4C18-98AE-15C51C3E333E}" srcOrd="0" destOrd="0" presId="urn:microsoft.com/office/officeart/2005/8/layout/hierarchy3"/>
    <dgm:cxn modelId="{6D66602C-36AD-459E-9D37-5587D806D419}" srcId="{BB422839-D260-4A29-897F-64AF2B58D748}" destId="{AFD6C410-D13C-46AB-B5E4-0818F50C8B29}" srcOrd="1" destOrd="0" parTransId="{F172FBCC-7884-4472-AE6D-527E4165CD39}" sibTransId="{45B0DE2D-F602-403F-88B1-6A0855DEAFAD}"/>
    <dgm:cxn modelId="{853ED337-B854-4B1B-AB82-3D90D2D5EE94}" type="presOf" srcId="{5E6EBE3A-08CB-454F-BBEE-558A5B2C42E1}" destId="{CD3CC8DD-D084-443E-B5D5-6B2E4C0C3D29}" srcOrd="1" destOrd="0" presId="urn:microsoft.com/office/officeart/2005/8/layout/hierarchy3"/>
    <dgm:cxn modelId="{A1C73648-B205-4EBD-AE55-02A6339DF8F7}" type="presOf" srcId="{F915D182-B6A9-42EB-9353-F00A0207FCF9}" destId="{85540A58-EC65-4870-86A7-8CF51AB8DD34}" srcOrd="0" destOrd="0" presId="urn:microsoft.com/office/officeart/2005/8/layout/hierarchy3"/>
    <dgm:cxn modelId="{1D77EB48-C31D-4544-A46D-D970298C1C1E}" type="presOf" srcId="{9E1DCD3B-858B-40C9-9F0E-F581E9480ACA}" destId="{98307FCE-7655-4F8A-AA26-AA9DB7D95B5A}" srcOrd="0" destOrd="0" presId="urn:microsoft.com/office/officeart/2005/8/layout/hierarchy3"/>
    <dgm:cxn modelId="{698DB896-CF2D-453D-B0C9-8A8533212BE1}" type="presOf" srcId="{AFD6C410-D13C-46AB-B5E4-0818F50C8B29}" destId="{6C5934D2-A705-48C8-BA6A-17FF48900E0B}" srcOrd="1" destOrd="0" presId="urn:microsoft.com/office/officeart/2005/8/layout/hierarchy3"/>
    <dgm:cxn modelId="{0CCB63B5-9FF9-469D-8BC1-F2D16743DC0D}" type="presOf" srcId="{F915D182-B6A9-42EB-9353-F00A0207FCF9}" destId="{6D02D76D-09E6-40CC-A9C8-708857508318}" srcOrd="1" destOrd="0" presId="urn:microsoft.com/office/officeart/2005/8/layout/hierarchy3"/>
    <dgm:cxn modelId="{B4E3C7C1-1EB1-457F-B81D-EDD02851F2EF}" type="presOf" srcId="{9ADE912A-31B7-49C9-A1F7-B93BA278D6F0}" destId="{8D408CF3-FD67-45A8-859D-1425A7921352}" srcOrd="0" destOrd="0" presId="urn:microsoft.com/office/officeart/2005/8/layout/hierarchy3"/>
    <dgm:cxn modelId="{0D9E94CE-9258-4A2C-9089-51B9C6972D73}" srcId="{BB422839-D260-4A29-897F-64AF2B58D748}" destId="{9E1DCD3B-858B-40C9-9F0E-F581E9480ACA}" srcOrd="2" destOrd="0" parTransId="{2024609E-3697-4A7A-8838-22F3ECDEEF26}" sibTransId="{30781D49-ED7B-4E05-A163-ABBA83916358}"/>
    <dgm:cxn modelId="{10459BD5-A897-4AD2-876D-66A4DB9DDEE7}" type="presOf" srcId="{AFD6C410-D13C-46AB-B5E4-0818F50C8B29}" destId="{3D1AE17D-FC31-4C22-AA0C-4CC8172E961C}" srcOrd="0" destOrd="0" presId="urn:microsoft.com/office/officeart/2005/8/layout/hierarchy3"/>
    <dgm:cxn modelId="{ABCEF4DB-F84C-41A4-923D-8C8A42DE7E47}" srcId="{BB422839-D260-4A29-897F-64AF2B58D748}" destId="{9ADE912A-31B7-49C9-A1F7-B93BA278D6F0}" srcOrd="3" destOrd="0" parTransId="{ED20E2CE-B953-48A3-AF5E-82D32AC59247}" sibTransId="{F5F22063-BD2F-4A0B-AB13-43D6F361B89C}"/>
    <dgm:cxn modelId="{0C3F8AED-FE14-4F36-AD6D-73A75C58F341}" type="presOf" srcId="{5E6EBE3A-08CB-454F-BBEE-558A5B2C42E1}" destId="{3149BCDF-92A2-4335-A9B8-2D122B8452EC}" srcOrd="0" destOrd="0" presId="urn:microsoft.com/office/officeart/2005/8/layout/hierarchy3"/>
    <dgm:cxn modelId="{FBABE3F8-B45E-4E7F-A621-D6B9001EE570}" type="presOf" srcId="{9E1DCD3B-858B-40C9-9F0E-F581E9480ACA}" destId="{8D2A8659-1482-4823-87C8-126D1258A847}" srcOrd="1" destOrd="0" presId="urn:microsoft.com/office/officeart/2005/8/layout/hierarchy3"/>
    <dgm:cxn modelId="{6A21D779-76F2-45A7-911E-14CCB1991E27}" type="presParOf" srcId="{96CD0C6A-75D7-4C18-98AE-15C51C3E333E}" destId="{2C102495-8576-449E-84B8-04C7764CD61F}" srcOrd="0" destOrd="0" presId="urn:microsoft.com/office/officeart/2005/8/layout/hierarchy3"/>
    <dgm:cxn modelId="{A144132A-C39D-4EF0-84CC-78E588783856}" type="presParOf" srcId="{2C102495-8576-449E-84B8-04C7764CD61F}" destId="{4B074A93-03B8-414B-8055-509461CB5938}" srcOrd="0" destOrd="0" presId="urn:microsoft.com/office/officeart/2005/8/layout/hierarchy3"/>
    <dgm:cxn modelId="{6D3A31A6-197B-4A41-BBC2-45D5072380A6}" type="presParOf" srcId="{4B074A93-03B8-414B-8055-509461CB5938}" destId="{85540A58-EC65-4870-86A7-8CF51AB8DD34}" srcOrd="0" destOrd="0" presId="urn:microsoft.com/office/officeart/2005/8/layout/hierarchy3"/>
    <dgm:cxn modelId="{5F00CE19-DD00-480D-8A75-0DFAFC824A5D}" type="presParOf" srcId="{4B074A93-03B8-414B-8055-509461CB5938}" destId="{6D02D76D-09E6-40CC-A9C8-708857508318}" srcOrd="1" destOrd="0" presId="urn:microsoft.com/office/officeart/2005/8/layout/hierarchy3"/>
    <dgm:cxn modelId="{AF3431FE-9FD9-4EE6-A297-9839CB9C68A7}" type="presParOf" srcId="{2C102495-8576-449E-84B8-04C7764CD61F}" destId="{2CCAF8F3-FFB9-4D69-9A41-18CDD286B43F}" srcOrd="1" destOrd="0" presId="urn:microsoft.com/office/officeart/2005/8/layout/hierarchy3"/>
    <dgm:cxn modelId="{36D14EB3-7E42-4159-AFAB-2514900FAED2}" type="presParOf" srcId="{96CD0C6A-75D7-4C18-98AE-15C51C3E333E}" destId="{B6D0DCEE-8A3D-4DF2-92A1-94A3CC674884}" srcOrd="1" destOrd="0" presId="urn:microsoft.com/office/officeart/2005/8/layout/hierarchy3"/>
    <dgm:cxn modelId="{A13D58EC-AAF7-4E65-BF24-5D52CC8FA8B7}" type="presParOf" srcId="{B6D0DCEE-8A3D-4DF2-92A1-94A3CC674884}" destId="{E050ECB1-46B5-47A7-8617-AA5D4FBC4866}" srcOrd="0" destOrd="0" presId="urn:microsoft.com/office/officeart/2005/8/layout/hierarchy3"/>
    <dgm:cxn modelId="{8DE550C8-FF4D-447D-A59A-DBD857DB7E99}" type="presParOf" srcId="{E050ECB1-46B5-47A7-8617-AA5D4FBC4866}" destId="{3D1AE17D-FC31-4C22-AA0C-4CC8172E961C}" srcOrd="0" destOrd="0" presId="urn:microsoft.com/office/officeart/2005/8/layout/hierarchy3"/>
    <dgm:cxn modelId="{C72707FF-B245-41A3-838D-429C7A2BC5EF}" type="presParOf" srcId="{E050ECB1-46B5-47A7-8617-AA5D4FBC4866}" destId="{6C5934D2-A705-48C8-BA6A-17FF48900E0B}" srcOrd="1" destOrd="0" presId="urn:microsoft.com/office/officeart/2005/8/layout/hierarchy3"/>
    <dgm:cxn modelId="{017C22CB-FB06-4FD8-B0DC-B8EDBDE41AB7}" type="presParOf" srcId="{B6D0DCEE-8A3D-4DF2-92A1-94A3CC674884}" destId="{A242D5AE-C9F2-4938-862A-56AAE58B9D77}" srcOrd="1" destOrd="0" presId="urn:microsoft.com/office/officeart/2005/8/layout/hierarchy3"/>
    <dgm:cxn modelId="{67BCC166-DE17-43CB-BCAF-1B024C53209E}" type="presParOf" srcId="{96CD0C6A-75D7-4C18-98AE-15C51C3E333E}" destId="{170418BD-EDAF-4122-928D-F94BFBEBB63B}" srcOrd="2" destOrd="0" presId="urn:microsoft.com/office/officeart/2005/8/layout/hierarchy3"/>
    <dgm:cxn modelId="{2F3DC1BC-D7F0-4643-A1C5-FD168F79C2B8}" type="presParOf" srcId="{170418BD-EDAF-4122-928D-F94BFBEBB63B}" destId="{90A5B095-F926-4C76-BFC6-4A40F99E39FC}" srcOrd="0" destOrd="0" presId="urn:microsoft.com/office/officeart/2005/8/layout/hierarchy3"/>
    <dgm:cxn modelId="{8192D5D8-A69D-4A28-B1BA-714C383610EF}" type="presParOf" srcId="{90A5B095-F926-4C76-BFC6-4A40F99E39FC}" destId="{98307FCE-7655-4F8A-AA26-AA9DB7D95B5A}" srcOrd="0" destOrd="0" presId="urn:microsoft.com/office/officeart/2005/8/layout/hierarchy3"/>
    <dgm:cxn modelId="{42BE2F63-3677-4FA4-9B27-99DF780E502C}" type="presParOf" srcId="{90A5B095-F926-4C76-BFC6-4A40F99E39FC}" destId="{8D2A8659-1482-4823-87C8-126D1258A847}" srcOrd="1" destOrd="0" presId="urn:microsoft.com/office/officeart/2005/8/layout/hierarchy3"/>
    <dgm:cxn modelId="{144DA2AE-D374-49E7-AD1B-9B75EE7B4487}" type="presParOf" srcId="{170418BD-EDAF-4122-928D-F94BFBEBB63B}" destId="{30013AF0-D09D-4C1F-B15E-5085B25027E5}" srcOrd="1" destOrd="0" presId="urn:microsoft.com/office/officeart/2005/8/layout/hierarchy3"/>
    <dgm:cxn modelId="{BC10443B-22E3-41E2-BFE5-B6F325AD4979}" type="presParOf" srcId="{96CD0C6A-75D7-4C18-98AE-15C51C3E333E}" destId="{8D97504E-8428-4B8B-9692-B1636F047855}" srcOrd="3" destOrd="0" presId="urn:microsoft.com/office/officeart/2005/8/layout/hierarchy3"/>
    <dgm:cxn modelId="{D925F473-0341-4DEE-96D8-F1234DD54392}" type="presParOf" srcId="{8D97504E-8428-4B8B-9692-B1636F047855}" destId="{04E76201-F778-480D-9422-998AFD7DACB8}" srcOrd="0" destOrd="0" presId="urn:microsoft.com/office/officeart/2005/8/layout/hierarchy3"/>
    <dgm:cxn modelId="{39D058EA-20ED-4625-A53D-190CD1CEA445}" type="presParOf" srcId="{04E76201-F778-480D-9422-998AFD7DACB8}" destId="{8D408CF3-FD67-45A8-859D-1425A7921352}" srcOrd="0" destOrd="0" presId="urn:microsoft.com/office/officeart/2005/8/layout/hierarchy3"/>
    <dgm:cxn modelId="{A170DCE2-36C7-425E-8EE9-FF110A8A60E1}" type="presParOf" srcId="{04E76201-F778-480D-9422-998AFD7DACB8}" destId="{824EF711-898F-4908-9298-E047D6185B9F}" srcOrd="1" destOrd="0" presId="urn:microsoft.com/office/officeart/2005/8/layout/hierarchy3"/>
    <dgm:cxn modelId="{16D7B656-EFA8-4B62-848C-2FA937F3420C}" type="presParOf" srcId="{8D97504E-8428-4B8B-9692-B1636F047855}" destId="{2D95BA6E-7D69-4683-A6D9-F6930AA4C0AC}" srcOrd="1" destOrd="0" presId="urn:microsoft.com/office/officeart/2005/8/layout/hierarchy3"/>
    <dgm:cxn modelId="{B487BDC5-FDFF-4598-9B6E-8D52343CC7ED}" type="presParOf" srcId="{96CD0C6A-75D7-4C18-98AE-15C51C3E333E}" destId="{3C4268D2-6500-47D3-BAC2-8E9817A6CC42}" srcOrd="4" destOrd="0" presId="urn:microsoft.com/office/officeart/2005/8/layout/hierarchy3"/>
    <dgm:cxn modelId="{57ABBF73-8632-4120-BE93-40C8F3B5A1B3}" type="presParOf" srcId="{3C4268D2-6500-47D3-BAC2-8E9817A6CC42}" destId="{48224440-C5A7-453E-82E2-530DB64D6ECE}" srcOrd="0" destOrd="0" presId="urn:microsoft.com/office/officeart/2005/8/layout/hierarchy3"/>
    <dgm:cxn modelId="{55767688-7495-457C-9391-F53739B8FBE3}" type="presParOf" srcId="{48224440-C5A7-453E-82E2-530DB64D6ECE}" destId="{3149BCDF-92A2-4335-A9B8-2D122B8452EC}" srcOrd="0" destOrd="0" presId="urn:microsoft.com/office/officeart/2005/8/layout/hierarchy3"/>
    <dgm:cxn modelId="{6ABEAFC0-2009-48E9-8750-DF6CBE2E22F0}" type="presParOf" srcId="{48224440-C5A7-453E-82E2-530DB64D6ECE}" destId="{CD3CC8DD-D084-443E-B5D5-6B2E4C0C3D29}" srcOrd="1" destOrd="0" presId="urn:microsoft.com/office/officeart/2005/8/layout/hierarchy3"/>
    <dgm:cxn modelId="{4B6BA2C0-DE20-4A34-A8F5-C5720397549E}" type="presParOf" srcId="{3C4268D2-6500-47D3-BAC2-8E9817A6CC42}" destId="{6340EA72-B616-4C90-BBBB-BDAE7B4FE9B7}"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49D38CA8-B838-4540-BFC5-B83663F8184C}"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562C92A4-3D94-48A4-938A-B5AEFADB8317}">
      <dgm:prSet custT="1"/>
      <dgm:spPr/>
      <dgm:t>
        <a:bodyPr/>
        <a:lstStyle/>
        <a:p>
          <a:pPr rtl="0"/>
          <a:r>
            <a:rPr lang="ar-EG" sz="1800" dirty="0">
              <a:latin typeface="Alexandria" pitchFamily="2" charset="-78"/>
              <a:cs typeface="Alexandria" pitchFamily="2" charset="-78"/>
            </a:rPr>
            <a:t>الترتيبات المؤسسية</a:t>
          </a:r>
          <a:endParaRPr lang="en-US" sz="1800" dirty="0">
            <a:latin typeface="Alexandria" pitchFamily="2" charset="-78"/>
            <a:cs typeface="Alexandria" pitchFamily="2" charset="-78"/>
          </a:endParaRPr>
        </a:p>
      </dgm:t>
    </dgm:pt>
    <dgm:pt modelId="{6CD82160-1189-46F1-A323-BE36714B38F5}" type="parTrans" cxnId="{5A13F473-2470-476E-8A87-17AF30F47A37}">
      <dgm:prSet/>
      <dgm:spPr/>
      <dgm:t>
        <a:bodyPr/>
        <a:lstStyle/>
        <a:p>
          <a:endParaRPr lang="en-US"/>
        </a:p>
      </dgm:t>
    </dgm:pt>
    <dgm:pt modelId="{DC15AC81-FACC-4B41-A32F-9C9251CB1120}" type="sibTrans" cxnId="{5A13F473-2470-476E-8A87-17AF30F47A37}">
      <dgm:prSet/>
      <dgm:spPr/>
      <dgm:t>
        <a:bodyPr/>
        <a:lstStyle/>
        <a:p>
          <a:endParaRPr lang="en-US"/>
        </a:p>
      </dgm:t>
    </dgm:pt>
    <dgm:pt modelId="{FFF3B192-2242-4AE1-8FBB-C5A61776D7E4}">
      <dgm:prSet custT="1"/>
      <dgm:spPr/>
      <dgm:t>
        <a:bodyPr/>
        <a:lstStyle/>
        <a:p>
          <a:pPr rtl="0"/>
          <a:r>
            <a:rPr lang="ar-EG" sz="1800" dirty="0">
              <a:latin typeface="Alexandria" pitchFamily="2" charset="-78"/>
              <a:cs typeface="Alexandria" pitchFamily="2" charset="-78"/>
            </a:rPr>
            <a:t>القوانين       و التشريعات</a:t>
          </a:r>
          <a:endParaRPr lang="en-US" sz="1800" dirty="0">
            <a:latin typeface="Alexandria" pitchFamily="2" charset="-78"/>
            <a:cs typeface="Alexandria" pitchFamily="2" charset="-78"/>
          </a:endParaRPr>
        </a:p>
      </dgm:t>
    </dgm:pt>
    <dgm:pt modelId="{2FEF3524-A3F4-44D6-8B83-0D73AE5E5DD5}" type="parTrans" cxnId="{48744748-47B4-4F20-AD40-0F5F56379213}">
      <dgm:prSet/>
      <dgm:spPr/>
      <dgm:t>
        <a:bodyPr/>
        <a:lstStyle/>
        <a:p>
          <a:endParaRPr lang="en-US"/>
        </a:p>
      </dgm:t>
    </dgm:pt>
    <dgm:pt modelId="{1CDBD1C3-78E7-4EA9-8D40-DC1D15CF3F52}" type="sibTrans" cxnId="{48744748-47B4-4F20-AD40-0F5F56379213}">
      <dgm:prSet/>
      <dgm:spPr/>
      <dgm:t>
        <a:bodyPr/>
        <a:lstStyle/>
        <a:p>
          <a:endParaRPr lang="en-US"/>
        </a:p>
      </dgm:t>
    </dgm:pt>
    <dgm:pt modelId="{8F89242F-8EF7-41A3-A1C9-9DCAE7CEB37C}">
      <dgm:prSet custT="1"/>
      <dgm:spPr/>
      <dgm:t>
        <a:bodyPr/>
        <a:lstStyle/>
        <a:p>
          <a:pPr rtl="0"/>
          <a:r>
            <a:rPr lang="ar-EG" sz="1800" dirty="0">
              <a:latin typeface="Alexandria" pitchFamily="2" charset="-78"/>
              <a:cs typeface="Alexandria" pitchFamily="2" charset="-78"/>
            </a:rPr>
            <a:t>إجراءات العمل</a:t>
          </a:r>
          <a:endParaRPr lang="en-US" sz="1800" dirty="0">
            <a:latin typeface="Alexandria" pitchFamily="2" charset="-78"/>
            <a:cs typeface="Alexandria" pitchFamily="2" charset="-78"/>
          </a:endParaRPr>
        </a:p>
      </dgm:t>
    </dgm:pt>
    <dgm:pt modelId="{EAD206A0-1ED9-4C2C-8088-C64317675C93}" type="parTrans" cxnId="{9686CA4C-C37E-4A4F-B7C8-0E25E087D49B}">
      <dgm:prSet/>
      <dgm:spPr/>
      <dgm:t>
        <a:bodyPr/>
        <a:lstStyle/>
        <a:p>
          <a:endParaRPr lang="en-US"/>
        </a:p>
      </dgm:t>
    </dgm:pt>
    <dgm:pt modelId="{9EE3F424-660A-43F9-A989-773ED9C5D1B8}" type="sibTrans" cxnId="{9686CA4C-C37E-4A4F-B7C8-0E25E087D49B}">
      <dgm:prSet/>
      <dgm:spPr/>
      <dgm:t>
        <a:bodyPr/>
        <a:lstStyle/>
        <a:p>
          <a:endParaRPr lang="en-US" dirty="0"/>
        </a:p>
      </dgm:t>
    </dgm:pt>
    <dgm:pt modelId="{012308AE-77FA-4A87-BBB3-A9C27F593AAA}">
      <dgm:prSet custT="1"/>
      <dgm:spPr/>
      <dgm:t>
        <a:bodyPr/>
        <a:lstStyle/>
        <a:p>
          <a:pPr rtl="0"/>
          <a:r>
            <a:rPr lang="ar-EG" sz="1800" dirty="0">
              <a:latin typeface="Alexandria" pitchFamily="2" charset="-78"/>
              <a:cs typeface="Alexandria" pitchFamily="2" charset="-78"/>
            </a:rPr>
            <a:t>تكنولوجيا المعلومات</a:t>
          </a:r>
          <a:endParaRPr lang="en-US" sz="1800" dirty="0">
            <a:latin typeface="Alexandria" pitchFamily="2" charset="-78"/>
            <a:cs typeface="Alexandria" pitchFamily="2" charset="-78"/>
          </a:endParaRPr>
        </a:p>
      </dgm:t>
    </dgm:pt>
    <dgm:pt modelId="{603EADA8-1970-481A-95E7-D7ED4B2F4A6A}" type="parTrans" cxnId="{4D14A63F-E973-43C1-ADDE-211F3543C522}">
      <dgm:prSet/>
      <dgm:spPr/>
      <dgm:t>
        <a:bodyPr/>
        <a:lstStyle/>
        <a:p>
          <a:endParaRPr lang="en-US"/>
        </a:p>
      </dgm:t>
    </dgm:pt>
    <dgm:pt modelId="{FB818A4B-D4B8-47EC-978C-FCEE572419B6}" type="sibTrans" cxnId="{4D14A63F-E973-43C1-ADDE-211F3543C522}">
      <dgm:prSet/>
      <dgm:spPr/>
      <dgm:t>
        <a:bodyPr/>
        <a:lstStyle/>
        <a:p>
          <a:endParaRPr lang="en-US"/>
        </a:p>
      </dgm:t>
    </dgm:pt>
    <dgm:pt modelId="{D5887D9D-3402-48B4-99C6-DB19F06F5246}">
      <dgm:prSet custT="1"/>
      <dgm:spPr/>
      <dgm:t>
        <a:bodyPr/>
        <a:lstStyle/>
        <a:p>
          <a:pPr rtl="0"/>
          <a:r>
            <a:rPr lang="ar-EG" sz="1800" dirty="0">
              <a:latin typeface="Alexandria" pitchFamily="2" charset="-78"/>
              <a:cs typeface="Alexandria" pitchFamily="2" charset="-78"/>
            </a:rPr>
            <a:t>الرؤية              و الأهداف          و الاستراتيجية</a:t>
          </a:r>
          <a:endParaRPr lang="en-US" sz="1800" dirty="0">
            <a:latin typeface="Alexandria" pitchFamily="2" charset="-78"/>
            <a:cs typeface="Alexandria" pitchFamily="2" charset="-78"/>
          </a:endParaRPr>
        </a:p>
      </dgm:t>
    </dgm:pt>
    <dgm:pt modelId="{80B16E54-9F7A-47B2-8A34-5E8041691FA2}" type="parTrans" cxnId="{4B3D1579-F871-4C1E-A3E9-A82C42476759}">
      <dgm:prSet/>
      <dgm:spPr/>
      <dgm:t>
        <a:bodyPr/>
        <a:lstStyle/>
        <a:p>
          <a:endParaRPr lang="en-US"/>
        </a:p>
      </dgm:t>
    </dgm:pt>
    <dgm:pt modelId="{CEA4B478-3197-46E2-8844-DEF6CCB05B40}" type="sibTrans" cxnId="{4B3D1579-F871-4C1E-A3E9-A82C42476759}">
      <dgm:prSet/>
      <dgm:spPr/>
      <dgm:t>
        <a:bodyPr/>
        <a:lstStyle/>
        <a:p>
          <a:endParaRPr lang="en-US"/>
        </a:p>
      </dgm:t>
    </dgm:pt>
    <dgm:pt modelId="{624E2E7A-DB1E-4E21-BEA2-66C11887BE62}" type="pres">
      <dgm:prSet presAssocID="{49D38CA8-B838-4540-BFC5-B83663F8184C}" presName="cycle" presStyleCnt="0">
        <dgm:presLayoutVars>
          <dgm:dir/>
          <dgm:resizeHandles val="exact"/>
        </dgm:presLayoutVars>
      </dgm:prSet>
      <dgm:spPr/>
    </dgm:pt>
    <dgm:pt modelId="{0338535B-9E8A-4087-B96C-4926838935EE}" type="pres">
      <dgm:prSet presAssocID="{562C92A4-3D94-48A4-938A-B5AEFADB8317}" presName="node" presStyleLbl="node1" presStyleIdx="0" presStyleCnt="5" custScaleX="123796" custRadScaleRad="168552" custRadScaleInc="-243648">
        <dgm:presLayoutVars>
          <dgm:bulletEnabled val="1"/>
        </dgm:presLayoutVars>
      </dgm:prSet>
      <dgm:spPr/>
    </dgm:pt>
    <dgm:pt modelId="{C783EAAE-55D1-401D-933E-00FECE273657}" type="pres">
      <dgm:prSet presAssocID="{DC15AC81-FACC-4B41-A32F-9C9251CB1120}" presName="sibTrans" presStyleLbl="sibTrans2D1" presStyleIdx="0" presStyleCnt="5" custAng="1823979" custLinFactX="108271" custLinFactY="51885" custLinFactNeighborX="200000" custLinFactNeighborY="100000"/>
      <dgm:spPr/>
    </dgm:pt>
    <dgm:pt modelId="{22784DE3-98D0-4BEF-B318-1EB28FEF9CAC}" type="pres">
      <dgm:prSet presAssocID="{DC15AC81-FACC-4B41-A32F-9C9251CB1120}" presName="connectorText" presStyleLbl="sibTrans2D1" presStyleIdx="0" presStyleCnt="5"/>
      <dgm:spPr/>
    </dgm:pt>
    <dgm:pt modelId="{380298BB-7B8E-4579-8710-BC5D834A553F}" type="pres">
      <dgm:prSet presAssocID="{FFF3B192-2242-4AE1-8FBB-C5A61776D7E4}" presName="node" presStyleLbl="node1" presStyleIdx="1" presStyleCnt="5" custScaleX="129295" custScaleY="91894" custRadScaleRad="108502" custRadScaleInc="-213010">
        <dgm:presLayoutVars>
          <dgm:bulletEnabled val="1"/>
        </dgm:presLayoutVars>
      </dgm:prSet>
      <dgm:spPr/>
    </dgm:pt>
    <dgm:pt modelId="{0159613C-20DF-4886-9637-4AA19E9D09F6}" type="pres">
      <dgm:prSet presAssocID="{1CDBD1C3-78E7-4EA9-8D40-DC1D15CF3F52}" presName="sibTrans" presStyleLbl="sibTrans2D1" presStyleIdx="1" presStyleCnt="5" custAng="3708309" custScaleX="65346" custLinFactX="-60971" custLinFactNeighborX="-100000" custLinFactNeighborY="24537"/>
      <dgm:spPr/>
    </dgm:pt>
    <dgm:pt modelId="{EF056FD8-638A-4D3C-9C29-C8AEA65C9C22}" type="pres">
      <dgm:prSet presAssocID="{1CDBD1C3-78E7-4EA9-8D40-DC1D15CF3F52}" presName="connectorText" presStyleLbl="sibTrans2D1" presStyleIdx="1" presStyleCnt="5"/>
      <dgm:spPr/>
    </dgm:pt>
    <dgm:pt modelId="{72A40069-B885-4CF7-99FF-F7DD6C786C7D}" type="pres">
      <dgm:prSet presAssocID="{8F89242F-8EF7-41A3-A1C9-9DCAE7CEB37C}" presName="node" presStyleLbl="node1" presStyleIdx="2" presStyleCnt="5" custScaleX="117898" custScaleY="87296" custRadScaleRad="146140" custRadScaleInc="-168865">
        <dgm:presLayoutVars>
          <dgm:bulletEnabled val="1"/>
        </dgm:presLayoutVars>
      </dgm:prSet>
      <dgm:spPr/>
    </dgm:pt>
    <dgm:pt modelId="{B38085A9-EC26-4B3D-B4A9-059803C5732D}" type="pres">
      <dgm:prSet presAssocID="{9EE3F424-660A-43F9-A989-773ED9C5D1B8}" presName="sibTrans" presStyleLbl="sibTrans2D1" presStyleIdx="2" presStyleCnt="5" custAng="1881094" custScaleY="18967" custLinFactX="190931" custLinFactY="-300000" custLinFactNeighborX="200000" custLinFactNeighborY="-393499"/>
      <dgm:spPr/>
    </dgm:pt>
    <dgm:pt modelId="{AF1AB627-0CD6-45F6-A9F9-9761CD268FBC}" type="pres">
      <dgm:prSet presAssocID="{9EE3F424-660A-43F9-A989-773ED9C5D1B8}" presName="connectorText" presStyleLbl="sibTrans2D1" presStyleIdx="2" presStyleCnt="5"/>
      <dgm:spPr/>
    </dgm:pt>
    <dgm:pt modelId="{228EC002-D437-44CD-9511-1405FFDF01AF}" type="pres">
      <dgm:prSet presAssocID="{012308AE-77FA-4A87-BBB3-A9C27F593AAA}" presName="node" presStyleLbl="node1" presStyleIdx="3" presStyleCnt="5" custScaleX="121070" custScaleY="89745" custRadScaleRad="77037" custRadScaleInc="-81656">
        <dgm:presLayoutVars>
          <dgm:bulletEnabled val="1"/>
        </dgm:presLayoutVars>
      </dgm:prSet>
      <dgm:spPr/>
    </dgm:pt>
    <dgm:pt modelId="{64CBE8A1-D82D-4B9F-AA21-D72051DE2F41}" type="pres">
      <dgm:prSet presAssocID="{FB818A4B-D4B8-47EC-978C-FCEE572419B6}" presName="sibTrans" presStyleLbl="sibTrans2D1" presStyleIdx="3" presStyleCnt="5" custScaleX="211505"/>
      <dgm:spPr/>
    </dgm:pt>
    <dgm:pt modelId="{3A2B6157-0D04-4D56-88A0-4E85985AD9ED}" type="pres">
      <dgm:prSet presAssocID="{FB818A4B-D4B8-47EC-978C-FCEE572419B6}" presName="connectorText" presStyleLbl="sibTrans2D1" presStyleIdx="3" presStyleCnt="5"/>
      <dgm:spPr/>
    </dgm:pt>
    <dgm:pt modelId="{ECC83962-B0A3-4EE9-A2CB-1DE1BE8AAF49}" type="pres">
      <dgm:prSet presAssocID="{D5887D9D-3402-48B4-99C6-DB19F06F5246}" presName="node" presStyleLbl="node1" presStyleIdx="4" presStyleCnt="5" custScaleX="138348" custScaleY="84882" custRadScaleRad="10146" custRadScaleInc="31020">
        <dgm:presLayoutVars>
          <dgm:bulletEnabled val="1"/>
        </dgm:presLayoutVars>
      </dgm:prSet>
      <dgm:spPr/>
    </dgm:pt>
    <dgm:pt modelId="{E9471F06-764E-4D3D-921C-6FA2091C676F}" type="pres">
      <dgm:prSet presAssocID="{CEA4B478-3197-46E2-8844-DEF6CCB05B40}" presName="sibTrans" presStyleLbl="sibTrans2D1" presStyleIdx="4" presStyleCnt="5"/>
      <dgm:spPr/>
    </dgm:pt>
    <dgm:pt modelId="{F6AEE85B-EF73-456E-A17F-CFDF4A5DF9DB}" type="pres">
      <dgm:prSet presAssocID="{CEA4B478-3197-46E2-8844-DEF6CCB05B40}" presName="connectorText" presStyleLbl="sibTrans2D1" presStyleIdx="4" presStyleCnt="5"/>
      <dgm:spPr/>
    </dgm:pt>
  </dgm:ptLst>
  <dgm:cxnLst>
    <dgm:cxn modelId="{60197B06-A4EC-42FA-BCD0-5C4D8D7A1011}" type="presOf" srcId="{DC15AC81-FACC-4B41-A32F-9C9251CB1120}" destId="{C783EAAE-55D1-401D-933E-00FECE273657}" srcOrd="0" destOrd="0" presId="urn:microsoft.com/office/officeart/2005/8/layout/cycle2"/>
    <dgm:cxn modelId="{012B6414-F85E-49D8-BCB5-594D87DC8451}" type="presOf" srcId="{012308AE-77FA-4A87-BBB3-A9C27F593AAA}" destId="{228EC002-D437-44CD-9511-1405FFDF01AF}" srcOrd="0" destOrd="0" presId="urn:microsoft.com/office/officeart/2005/8/layout/cycle2"/>
    <dgm:cxn modelId="{4ACF6215-2B7E-42AD-B807-FBDD67AF275D}" type="presOf" srcId="{CEA4B478-3197-46E2-8844-DEF6CCB05B40}" destId="{F6AEE85B-EF73-456E-A17F-CFDF4A5DF9DB}" srcOrd="1" destOrd="0" presId="urn:microsoft.com/office/officeart/2005/8/layout/cycle2"/>
    <dgm:cxn modelId="{7DB05F1C-7222-4F57-84DF-274DFA6F1516}" type="presOf" srcId="{1CDBD1C3-78E7-4EA9-8D40-DC1D15CF3F52}" destId="{0159613C-20DF-4886-9637-4AA19E9D09F6}" srcOrd="0" destOrd="0" presId="urn:microsoft.com/office/officeart/2005/8/layout/cycle2"/>
    <dgm:cxn modelId="{4D14A63F-E973-43C1-ADDE-211F3543C522}" srcId="{49D38CA8-B838-4540-BFC5-B83663F8184C}" destId="{012308AE-77FA-4A87-BBB3-A9C27F593AAA}" srcOrd="3" destOrd="0" parTransId="{603EADA8-1970-481A-95E7-D7ED4B2F4A6A}" sibTransId="{FB818A4B-D4B8-47EC-978C-FCEE572419B6}"/>
    <dgm:cxn modelId="{48744748-47B4-4F20-AD40-0F5F56379213}" srcId="{49D38CA8-B838-4540-BFC5-B83663F8184C}" destId="{FFF3B192-2242-4AE1-8FBB-C5A61776D7E4}" srcOrd="1" destOrd="0" parTransId="{2FEF3524-A3F4-44D6-8B83-0D73AE5E5DD5}" sibTransId="{1CDBD1C3-78E7-4EA9-8D40-DC1D15CF3F52}"/>
    <dgm:cxn modelId="{9686CA4C-C37E-4A4F-B7C8-0E25E087D49B}" srcId="{49D38CA8-B838-4540-BFC5-B83663F8184C}" destId="{8F89242F-8EF7-41A3-A1C9-9DCAE7CEB37C}" srcOrd="2" destOrd="0" parTransId="{EAD206A0-1ED9-4C2C-8088-C64317675C93}" sibTransId="{9EE3F424-660A-43F9-A989-773ED9C5D1B8}"/>
    <dgm:cxn modelId="{E9BC7E6E-BF5D-479F-8D06-901BFAF03A44}" type="presOf" srcId="{FB818A4B-D4B8-47EC-978C-FCEE572419B6}" destId="{3A2B6157-0D04-4D56-88A0-4E85985AD9ED}" srcOrd="1" destOrd="0" presId="urn:microsoft.com/office/officeart/2005/8/layout/cycle2"/>
    <dgm:cxn modelId="{C0E5814F-9D8E-47BD-BC25-AD6F05ABF2F6}" type="presOf" srcId="{49D38CA8-B838-4540-BFC5-B83663F8184C}" destId="{624E2E7A-DB1E-4E21-BEA2-66C11887BE62}" srcOrd="0" destOrd="0" presId="urn:microsoft.com/office/officeart/2005/8/layout/cycle2"/>
    <dgm:cxn modelId="{583CE74F-7CE5-4D57-A99B-B2E7BFF21FBB}" type="presOf" srcId="{9EE3F424-660A-43F9-A989-773ED9C5D1B8}" destId="{B38085A9-EC26-4B3D-B4A9-059803C5732D}" srcOrd="0" destOrd="0" presId="urn:microsoft.com/office/officeart/2005/8/layout/cycle2"/>
    <dgm:cxn modelId="{5A13F473-2470-476E-8A87-17AF30F47A37}" srcId="{49D38CA8-B838-4540-BFC5-B83663F8184C}" destId="{562C92A4-3D94-48A4-938A-B5AEFADB8317}" srcOrd="0" destOrd="0" parTransId="{6CD82160-1189-46F1-A323-BE36714B38F5}" sibTransId="{DC15AC81-FACC-4B41-A32F-9C9251CB1120}"/>
    <dgm:cxn modelId="{4B3D1579-F871-4C1E-A3E9-A82C42476759}" srcId="{49D38CA8-B838-4540-BFC5-B83663F8184C}" destId="{D5887D9D-3402-48B4-99C6-DB19F06F5246}" srcOrd="4" destOrd="0" parTransId="{80B16E54-9F7A-47B2-8A34-5E8041691FA2}" sibTransId="{CEA4B478-3197-46E2-8844-DEF6CCB05B40}"/>
    <dgm:cxn modelId="{FD74687D-AECD-4BEE-9953-631D5DFB51F8}" type="presOf" srcId="{DC15AC81-FACC-4B41-A32F-9C9251CB1120}" destId="{22784DE3-98D0-4BEF-B318-1EB28FEF9CAC}" srcOrd="1" destOrd="0" presId="urn:microsoft.com/office/officeart/2005/8/layout/cycle2"/>
    <dgm:cxn modelId="{C194F895-1057-4ED7-B950-27A1BCF7BFCB}" type="presOf" srcId="{1CDBD1C3-78E7-4EA9-8D40-DC1D15CF3F52}" destId="{EF056FD8-638A-4D3C-9C29-C8AEA65C9C22}" srcOrd="1" destOrd="0" presId="urn:microsoft.com/office/officeart/2005/8/layout/cycle2"/>
    <dgm:cxn modelId="{0ACDF096-9B04-40F8-8CB8-AA70F6C80567}" type="presOf" srcId="{CEA4B478-3197-46E2-8844-DEF6CCB05B40}" destId="{E9471F06-764E-4D3D-921C-6FA2091C676F}" srcOrd="0" destOrd="0" presId="urn:microsoft.com/office/officeart/2005/8/layout/cycle2"/>
    <dgm:cxn modelId="{C5F48CA7-1317-43AF-8E81-9E1FE6BF54B6}" type="presOf" srcId="{9EE3F424-660A-43F9-A989-773ED9C5D1B8}" destId="{AF1AB627-0CD6-45F6-A9F9-9761CD268FBC}" srcOrd="1" destOrd="0" presId="urn:microsoft.com/office/officeart/2005/8/layout/cycle2"/>
    <dgm:cxn modelId="{F096B3B7-155B-49FE-A07A-B8EBE821409F}" type="presOf" srcId="{8F89242F-8EF7-41A3-A1C9-9DCAE7CEB37C}" destId="{72A40069-B885-4CF7-99FF-F7DD6C786C7D}" srcOrd="0" destOrd="0" presId="urn:microsoft.com/office/officeart/2005/8/layout/cycle2"/>
    <dgm:cxn modelId="{C3E92ABA-943A-4969-99A2-A493B44C7A80}" type="presOf" srcId="{562C92A4-3D94-48A4-938A-B5AEFADB8317}" destId="{0338535B-9E8A-4087-B96C-4926838935EE}" srcOrd="0" destOrd="0" presId="urn:microsoft.com/office/officeart/2005/8/layout/cycle2"/>
    <dgm:cxn modelId="{EE89AFD5-5A72-4516-A709-92D837C175E2}" type="presOf" srcId="{FB818A4B-D4B8-47EC-978C-FCEE572419B6}" destId="{64CBE8A1-D82D-4B9F-AA21-D72051DE2F41}" srcOrd="0" destOrd="0" presId="urn:microsoft.com/office/officeart/2005/8/layout/cycle2"/>
    <dgm:cxn modelId="{7CE646D6-92CF-4C99-BBC3-6F27A8825C09}" type="presOf" srcId="{D5887D9D-3402-48B4-99C6-DB19F06F5246}" destId="{ECC83962-B0A3-4EE9-A2CB-1DE1BE8AAF49}" srcOrd="0" destOrd="0" presId="urn:microsoft.com/office/officeart/2005/8/layout/cycle2"/>
    <dgm:cxn modelId="{9CFAE5ED-5998-4D5A-9ED6-82E22AAB9685}" type="presOf" srcId="{FFF3B192-2242-4AE1-8FBB-C5A61776D7E4}" destId="{380298BB-7B8E-4579-8710-BC5D834A553F}" srcOrd="0" destOrd="0" presId="urn:microsoft.com/office/officeart/2005/8/layout/cycle2"/>
    <dgm:cxn modelId="{4FED6B73-3CB9-41EF-B8C5-C391AC29391C}" type="presParOf" srcId="{624E2E7A-DB1E-4E21-BEA2-66C11887BE62}" destId="{0338535B-9E8A-4087-B96C-4926838935EE}" srcOrd="0" destOrd="0" presId="urn:microsoft.com/office/officeart/2005/8/layout/cycle2"/>
    <dgm:cxn modelId="{D9017EB8-3A2B-4C52-A965-26F1B226E1F1}" type="presParOf" srcId="{624E2E7A-DB1E-4E21-BEA2-66C11887BE62}" destId="{C783EAAE-55D1-401D-933E-00FECE273657}" srcOrd="1" destOrd="0" presId="urn:microsoft.com/office/officeart/2005/8/layout/cycle2"/>
    <dgm:cxn modelId="{0AA29D1A-B039-41CF-96B0-117B9477E5C6}" type="presParOf" srcId="{C783EAAE-55D1-401D-933E-00FECE273657}" destId="{22784DE3-98D0-4BEF-B318-1EB28FEF9CAC}" srcOrd="0" destOrd="0" presId="urn:microsoft.com/office/officeart/2005/8/layout/cycle2"/>
    <dgm:cxn modelId="{9838AE84-80F6-4B53-A4C1-E075FE006191}" type="presParOf" srcId="{624E2E7A-DB1E-4E21-BEA2-66C11887BE62}" destId="{380298BB-7B8E-4579-8710-BC5D834A553F}" srcOrd="2" destOrd="0" presId="urn:microsoft.com/office/officeart/2005/8/layout/cycle2"/>
    <dgm:cxn modelId="{58C107D6-9E49-4EA2-9FC4-F3EF8AB28DB7}" type="presParOf" srcId="{624E2E7A-DB1E-4E21-BEA2-66C11887BE62}" destId="{0159613C-20DF-4886-9637-4AA19E9D09F6}" srcOrd="3" destOrd="0" presId="urn:microsoft.com/office/officeart/2005/8/layout/cycle2"/>
    <dgm:cxn modelId="{096290E1-58D5-444A-8B6D-D9C0B7331B44}" type="presParOf" srcId="{0159613C-20DF-4886-9637-4AA19E9D09F6}" destId="{EF056FD8-638A-4D3C-9C29-C8AEA65C9C22}" srcOrd="0" destOrd="0" presId="urn:microsoft.com/office/officeart/2005/8/layout/cycle2"/>
    <dgm:cxn modelId="{708D9A29-D66C-45EA-ACC7-A2960F9339C8}" type="presParOf" srcId="{624E2E7A-DB1E-4E21-BEA2-66C11887BE62}" destId="{72A40069-B885-4CF7-99FF-F7DD6C786C7D}" srcOrd="4" destOrd="0" presId="urn:microsoft.com/office/officeart/2005/8/layout/cycle2"/>
    <dgm:cxn modelId="{92165C2F-A6E1-4FA6-BC96-CF9F89475577}" type="presParOf" srcId="{624E2E7A-DB1E-4E21-BEA2-66C11887BE62}" destId="{B38085A9-EC26-4B3D-B4A9-059803C5732D}" srcOrd="5" destOrd="0" presId="urn:microsoft.com/office/officeart/2005/8/layout/cycle2"/>
    <dgm:cxn modelId="{54A6AEA8-A4D6-4043-BBB3-F3E08D273570}" type="presParOf" srcId="{B38085A9-EC26-4B3D-B4A9-059803C5732D}" destId="{AF1AB627-0CD6-45F6-A9F9-9761CD268FBC}" srcOrd="0" destOrd="0" presId="urn:microsoft.com/office/officeart/2005/8/layout/cycle2"/>
    <dgm:cxn modelId="{E117E624-3E3B-4076-8AB3-E5952E8DE6F0}" type="presParOf" srcId="{624E2E7A-DB1E-4E21-BEA2-66C11887BE62}" destId="{228EC002-D437-44CD-9511-1405FFDF01AF}" srcOrd="6" destOrd="0" presId="urn:microsoft.com/office/officeart/2005/8/layout/cycle2"/>
    <dgm:cxn modelId="{B78A3FCF-AA84-4032-B6A9-7CBF126AC446}" type="presParOf" srcId="{624E2E7A-DB1E-4E21-BEA2-66C11887BE62}" destId="{64CBE8A1-D82D-4B9F-AA21-D72051DE2F41}" srcOrd="7" destOrd="0" presId="urn:microsoft.com/office/officeart/2005/8/layout/cycle2"/>
    <dgm:cxn modelId="{6B02E616-6B10-47BA-B659-6AFB9C903A28}" type="presParOf" srcId="{64CBE8A1-D82D-4B9F-AA21-D72051DE2F41}" destId="{3A2B6157-0D04-4D56-88A0-4E85985AD9ED}" srcOrd="0" destOrd="0" presId="urn:microsoft.com/office/officeart/2005/8/layout/cycle2"/>
    <dgm:cxn modelId="{ED536117-AD04-4E4E-BF31-288E38D45279}" type="presParOf" srcId="{624E2E7A-DB1E-4E21-BEA2-66C11887BE62}" destId="{ECC83962-B0A3-4EE9-A2CB-1DE1BE8AAF49}" srcOrd="8" destOrd="0" presId="urn:microsoft.com/office/officeart/2005/8/layout/cycle2"/>
    <dgm:cxn modelId="{CCB56D44-A0F8-4005-85E0-0E5E932A6FCC}" type="presParOf" srcId="{624E2E7A-DB1E-4E21-BEA2-66C11887BE62}" destId="{E9471F06-764E-4D3D-921C-6FA2091C676F}" srcOrd="9" destOrd="0" presId="urn:microsoft.com/office/officeart/2005/8/layout/cycle2"/>
    <dgm:cxn modelId="{9DCBEE5F-6D22-43C1-A899-7B1B758FAD9F}" type="presParOf" srcId="{E9471F06-764E-4D3D-921C-6FA2091C676F}" destId="{F6AEE85B-EF73-456E-A17F-CFDF4A5DF9DB}" srcOrd="0" destOrd="0" presId="urn:microsoft.com/office/officeart/2005/8/layout/cycle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custT="1"/>
      <dgm:spPr/>
      <dgm:t>
        <a:bodyPr/>
        <a:lstStyle/>
        <a:p>
          <a:pPr rtl="1">
            <a:lnSpc>
              <a:spcPct val="150000"/>
            </a:lnSpc>
          </a:pPr>
          <a:r>
            <a:rPr lang="ar-EG" sz="2000" b="1" dirty="0">
              <a:latin typeface="Alexandria" pitchFamily="2" charset="-78"/>
              <a:cs typeface="Alexandria" pitchFamily="2" charset="-78"/>
            </a:rPr>
            <a:t>تعريف الحوكمة الالكترونية </a:t>
          </a:r>
          <a:endParaRPr lang="en-US" sz="2000" b="1" dirty="0">
            <a:latin typeface="Alexandria" pitchFamily="2" charset="-78"/>
            <a:cs typeface="Alexandria" pitchFamily="2" charset="-78"/>
          </a:endParaRPr>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custT="1"/>
      <dgm:spPr/>
      <dgm:t>
        <a:bodyPr/>
        <a:lstStyle/>
        <a:p>
          <a:pPr marL="0" marR="0" lvl="0" indent="0" defTabSz="914400" rtl="1" eaLnBrk="1" fontAlgn="auto" latinLnBrk="0" hangingPunct="1">
            <a:lnSpc>
              <a:spcPct val="150000"/>
            </a:lnSpc>
            <a:spcBef>
              <a:spcPts val="0"/>
            </a:spcBef>
            <a:spcAft>
              <a:spcPts val="0"/>
            </a:spcAft>
            <a:buClrTx/>
            <a:buSzTx/>
            <a:buFontTx/>
            <a:buNone/>
            <a:tabLst/>
            <a:defRPr/>
          </a:pPr>
          <a:r>
            <a:rPr lang="ar-EG" sz="1800" b="1" dirty="0">
              <a:latin typeface="Alexandria" pitchFamily="2" charset="-78"/>
              <a:cs typeface="Alexandria" pitchFamily="2" charset="-78"/>
            </a:rPr>
            <a:t>مكونات الحوكمة الاكترونية</a:t>
          </a:r>
          <a:endParaRPr lang="en-US" sz="1800" b="1" dirty="0">
            <a:latin typeface="Alexandria" pitchFamily="2" charset="-78"/>
            <a:cs typeface="Alexandria" pitchFamily="2" charset="-78"/>
          </a:endParaRPr>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44CEFAA9-F6CA-40F6-941F-F08EF0B8BD63}">
      <dgm:prSet custT="1"/>
      <dgm:spPr/>
      <dgm:t>
        <a:bodyPr/>
        <a:lstStyle/>
        <a:p>
          <a:pPr rtl="1">
            <a:lnSpc>
              <a:spcPct val="150000"/>
            </a:lnSpc>
          </a:pPr>
          <a:r>
            <a:rPr lang="ar-EG" sz="1800" b="1" dirty="0">
              <a:latin typeface="Alexandria" pitchFamily="2" charset="-78"/>
              <a:cs typeface="Alexandria" pitchFamily="2" charset="-78"/>
            </a:rPr>
            <a:t>التحول من الحكومة الالكترونية إلى الحوكمة الالكترونية</a:t>
          </a:r>
          <a:endParaRPr lang="en-US" sz="1800" b="1" dirty="0">
            <a:latin typeface="Alexandria" pitchFamily="2" charset="-78"/>
            <a:cs typeface="Alexandria" pitchFamily="2" charset="-78"/>
          </a:endParaRPr>
        </a:p>
      </dgm:t>
    </dgm:pt>
    <dgm:pt modelId="{7D31FC12-DC7B-4AEA-BB0B-FB08EE2D144E}" type="parTrans" cxnId="{F2805BE0-4243-4C09-9F13-AC713683514A}">
      <dgm:prSet/>
      <dgm:spPr/>
      <dgm:t>
        <a:bodyPr/>
        <a:lstStyle/>
        <a:p>
          <a:endParaRPr lang="en-US"/>
        </a:p>
      </dgm:t>
    </dgm:pt>
    <dgm:pt modelId="{FC7BD2B4-E80E-45D0-86DC-07F11F7055FF}" type="sibTrans" cxnId="{F2805BE0-4243-4C09-9F13-AC713683514A}">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pt>
    <dgm:pt modelId="{01A16F23-C45F-4911-85EF-1210632A0A70}" type="pres">
      <dgm:prSet presAssocID="{61CAAD6D-90C6-433C-AA35-9D8694D3D1C7}" presName="circ1" presStyleLbl="vennNode1" presStyleIdx="0" presStyleCnt="3"/>
      <dgm:spPr/>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pt>
    <dgm:pt modelId="{DDF24712-D9AF-4A5D-804A-3CCE3324A2BD}" type="pres">
      <dgm:prSet presAssocID="{AFE247C8-F63A-408C-B736-C6356E496CA1}" presName="circ2" presStyleLbl="vennNode1" presStyleIdx="1" presStyleCnt="3" custScaleX="97080" custLinFactNeighborX="9974" custLinFactNeighborY="2428"/>
      <dgm:spPr/>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pt>
    <dgm:pt modelId="{675D76CE-734E-4A59-BAC3-0A339FC97911}" type="pres">
      <dgm:prSet presAssocID="{44CEFAA9-F6CA-40F6-941F-F08EF0B8BD63}" presName="circ3" presStyleLbl="vennNode1" presStyleIdx="2" presStyleCnt="3" custScaleX="123411" custLinFactNeighborX="-13276" custLinFactNeighborY="-368"/>
      <dgm:spPr/>
    </dgm:pt>
    <dgm:pt modelId="{6633B13A-B932-4491-A27F-F3D76EC0ED84}" type="pres">
      <dgm:prSet presAssocID="{44CEFAA9-F6CA-40F6-941F-F08EF0B8BD63}" presName="circ3Tx" presStyleLbl="revTx" presStyleIdx="0" presStyleCnt="0">
        <dgm:presLayoutVars>
          <dgm:chMax val="0"/>
          <dgm:chPref val="0"/>
          <dgm:bulletEnabled val="1"/>
        </dgm:presLayoutVars>
      </dgm:prSet>
      <dgm:spPr/>
    </dgm:pt>
  </dgm:ptLst>
  <dgm:cxnLst>
    <dgm:cxn modelId="{9630C400-A749-4F50-9F58-B23CA9B0A31E}" type="presOf" srcId="{61CAAD6D-90C6-433C-AA35-9D8694D3D1C7}" destId="{01A16F23-C45F-4911-85EF-1210632A0A70}" srcOrd="0" destOrd="0" presId="urn:microsoft.com/office/officeart/2005/8/layout/venn1"/>
    <dgm:cxn modelId="{86EE4937-A098-47C6-8D0D-780043DBD2DA}" srcId="{A2549BC2-D4D1-497E-BCDB-2EA8CC03AB9B}" destId="{AFE247C8-F63A-408C-B736-C6356E496CA1}" srcOrd="1" destOrd="0" parTransId="{C63B5186-557B-4CEB-BC67-B3B0BC851375}" sibTransId="{73605475-5BAE-4139-AD8C-80E5E4D35BF9}"/>
    <dgm:cxn modelId="{34E31D6E-F45C-45EC-BA7D-1C213D7D43D3}" type="presOf" srcId="{AFE247C8-F63A-408C-B736-C6356E496CA1}" destId="{DDF24712-D9AF-4A5D-804A-3CCE3324A2BD}" srcOrd="0" destOrd="0" presId="urn:microsoft.com/office/officeart/2005/8/layout/venn1"/>
    <dgm:cxn modelId="{F47EFB83-D05A-4B08-8DC2-2E98291B2FEA}" type="presOf" srcId="{AFE247C8-F63A-408C-B736-C6356E496CA1}" destId="{6C84E011-640F-4A12-AB04-F1106C28B7AA}" srcOrd="1" destOrd="0" presId="urn:microsoft.com/office/officeart/2005/8/layout/venn1"/>
    <dgm:cxn modelId="{521CB0AA-2694-4119-9A0C-C724751E44F2}" type="presOf" srcId="{A2549BC2-D4D1-497E-BCDB-2EA8CC03AB9B}" destId="{8D91F3C3-BE84-42DD-8D72-718221BDD2BB}" srcOrd="0" destOrd="0" presId="urn:microsoft.com/office/officeart/2005/8/layout/venn1"/>
    <dgm:cxn modelId="{55DFC2B7-B870-4DB8-AD5B-A04B4579A699}" type="presOf" srcId="{44CEFAA9-F6CA-40F6-941F-F08EF0B8BD63}" destId="{6633B13A-B932-4491-A27F-F3D76EC0ED84}" srcOrd="1" destOrd="0" presId="urn:microsoft.com/office/officeart/2005/8/layout/venn1"/>
    <dgm:cxn modelId="{A4CED7BF-90A1-449C-9CA7-EC74CDB11486}" srcId="{A2549BC2-D4D1-497E-BCDB-2EA8CC03AB9B}" destId="{61CAAD6D-90C6-433C-AA35-9D8694D3D1C7}" srcOrd="0" destOrd="0" parTransId="{A0D57A6C-AF6C-4DEF-ADE2-692D06F815A6}" sibTransId="{C4CBA1FD-7B97-41FA-A7F4-7468850B8891}"/>
    <dgm:cxn modelId="{FD73E9CA-09AF-4221-8904-4B9C3BC1B647}" type="presOf" srcId="{61CAAD6D-90C6-433C-AA35-9D8694D3D1C7}" destId="{DA02A205-EAF4-4316-A5D2-5E9D48150746}" srcOrd="1" destOrd="0" presId="urn:microsoft.com/office/officeart/2005/8/layout/venn1"/>
    <dgm:cxn modelId="{F2805BE0-4243-4C09-9F13-AC713683514A}" srcId="{A2549BC2-D4D1-497E-BCDB-2EA8CC03AB9B}" destId="{44CEFAA9-F6CA-40F6-941F-F08EF0B8BD63}" srcOrd="2" destOrd="0" parTransId="{7D31FC12-DC7B-4AEA-BB0B-FB08EE2D144E}" sibTransId="{FC7BD2B4-E80E-45D0-86DC-07F11F7055FF}"/>
    <dgm:cxn modelId="{4B08B6F3-AC1E-417C-8E41-7EFA4403E1DC}" type="presOf" srcId="{44CEFAA9-F6CA-40F6-941F-F08EF0B8BD63}" destId="{675D76CE-734E-4A59-BAC3-0A339FC97911}" srcOrd="0" destOrd="0" presId="urn:microsoft.com/office/officeart/2005/8/layout/venn1"/>
    <dgm:cxn modelId="{9D929556-1E98-486B-A8C3-19E64691D85B}" type="presParOf" srcId="{8D91F3C3-BE84-42DD-8D72-718221BDD2BB}" destId="{01A16F23-C45F-4911-85EF-1210632A0A70}" srcOrd="0" destOrd="0" presId="urn:microsoft.com/office/officeart/2005/8/layout/venn1"/>
    <dgm:cxn modelId="{DCE4F7F5-9312-4747-B49D-EC8B9752166E}" type="presParOf" srcId="{8D91F3C3-BE84-42DD-8D72-718221BDD2BB}" destId="{DA02A205-EAF4-4316-A5D2-5E9D48150746}" srcOrd="1" destOrd="0" presId="urn:microsoft.com/office/officeart/2005/8/layout/venn1"/>
    <dgm:cxn modelId="{5D58B630-D34E-48D8-83D9-6D2CC275F2F8}" type="presParOf" srcId="{8D91F3C3-BE84-42DD-8D72-718221BDD2BB}" destId="{DDF24712-D9AF-4A5D-804A-3CCE3324A2BD}" srcOrd="2" destOrd="0" presId="urn:microsoft.com/office/officeart/2005/8/layout/venn1"/>
    <dgm:cxn modelId="{D959516A-D2C6-456F-8C3B-56F59D072E5C}" type="presParOf" srcId="{8D91F3C3-BE84-42DD-8D72-718221BDD2BB}" destId="{6C84E011-640F-4A12-AB04-F1106C28B7AA}" srcOrd="3" destOrd="0" presId="urn:microsoft.com/office/officeart/2005/8/layout/venn1"/>
    <dgm:cxn modelId="{0C770393-6F8D-4FDD-AE58-19A6607A47EF}" type="presParOf" srcId="{8D91F3C3-BE84-42DD-8D72-718221BDD2BB}" destId="{675D76CE-734E-4A59-BAC3-0A339FC97911}" srcOrd="4" destOrd="0" presId="urn:microsoft.com/office/officeart/2005/8/layout/venn1"/>
    <dgm:cxn modelId="{522E600C-C839-4F09-B94E-6F0564A96870}" type="presParOf" srcId="{8D91F3C3-BE84-42DD-8D72-718221BDD2BB}" destId="{6633B13A-B932-4491-A27F-F3D76EC0ED84}" srcOrd="5" destOrd="0" presId="urn:microsoft.com/office/officeart/2005/8/layout/venn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pt>
  </dgm:ptLst>
  <dgm:cxnLst>
    <dgm:cxn modelId="{872A8A23-C837-4344-B8F1-5555B596A11F}" type="presOf" srcId="{C0E71189-7A27-4A7E-9448-D6F77B12BE36}" destId="{EE23EB31-054C-4CA6-91D3-20D5537DFDAB}" srcOrd="0" destOrd="0" presId="urn:microsoft.com/office/officeart/2005/8/layout/pyramid2"/>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BB422839-D260-4A29-897F-64AF2B58D748}"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F915D182-B6A9-42EB-9353-F00A0207FCF9}">
      <dgm:prSet custT="1"/>
      <dgm:spPr/>
      <dgm:t>
        <a:bodyPr/>
        <a:lstStyle/>
        <a:p>
          <a:pPr rtl="1"/>
          <a:r>
            <a:rPr lang="ar-EG" sz="2000" b="1" dirty="0">
              <a:latin typeface="Alexandria" pitchFamily="2" charset="-78"/>
              <a:cs typeface="Alexandria" pitchFamily="2" charset="-78"/>
            </a:rPr>
            <a:t>5 –البنية التحتية و الخدمات المشتركة</a:t>
          </a:r>
          <a:endParaRPr lang="en-US" sz="2000" dirty="0">
            <a:latin typeface="Alexandria" pitchFamily="2" charset="-78"/>
            <a:cs typeface="Alexandria" pitchFamily="2" charset="-78"/>
          </a:endParaRPr>
        </a:p>
      </dgm:t>
    </dgm:pt>
    <dgm:pt modelId="{A9A1A7AC-9B94-4C88-98B0-9E25A08B5829}" type="parTrans" cxnId="{0E4F2C0C-1359-4692-A113-0C57107BBA3C}">
      <dgm:prSet/>
      <dgm:spPr/>
      <dgm:t>
        <a:bodyPr/>
        <a:lstStyle/>
        <a:p>
          <a:endParaRPr lang="en-US"/>
        </a:p>
      </dgm:t>
    </dgm:pt>
    <dgm:pt modelId="{AD4E39E2-B74B-4C32-892B-6DD4335EAEF9}" type="sibTrans" cxnId="{0E4F2C0C-1359-4692-A113-0C57107BBA3C}">
      <dgm:prSet/>
      <dgm:spPr/>
      <dgm:t>
        <a:bodyPr/>
        <a:lstStyle/>
        <a:p>
          <a:endParaRPr lang="en-US"/>
        </a:p>
      </dgm:t>
    </dgm:pt>
    <dgm:pt modelId="{AFD6C410-D13C-46AB-B5E4-0818F50C8B29}">
      <dgm:prSet custT="1"/>
      <dgm:spPr/>
      <dgm:t>
        <a:bodyPr/>
        <a:lstStyle/>
        <a:p>
          <a:pPr rtl="1"/>
          <a:r>
            <a:rPr lang="ar-EG" sz="2000" b="1" dirty="0">
              <a:latin typeface="Alexandria" pitchFamily="2" charset="-78"/>
              <a:cs typeface="Alexandria" pitchFamily="2" charset="-78"/>
            </a:rPr>
            <a:t>4 -خدمات حكومة إلى موظفين</a:t>
          </a:r>
          <a:endParaRPr lang="en-US" sz="2000" dirty="0">
            <a:latin typeface="Alexandria" pitchFamily="2" charset="-78"/>
            <a:cs typeface="Alexandria" pitchFamily="2" charset="-78"/>
          </a:endParaRPr>
        </a:p>
      </dgm:t>
    </dgm:pt>
    <dgm:pt modelId="{F172FBCC-7884-4472-AE6D-527E4165CD39}" type="parTrans" cxnId="{6D66602C-36AD-459E-9D37-5587D806D419}">
      <dgm:prSet/>
      <dgm:spPr/>
      <dgm:t>
        <a:bodyPr/>
        <a:lstStyle/>
        <a:p>
          <a:endParaRPr lang="en-US"/>
        </a:p>
      </dgm:t>
    </dgm:pt>
    <dgm:pt modelId="{45B0DE2D-F602-403F-88B1-6A0855DEAFAD}" type="sibTrans" cxnId="{6D66602C-36AD-459E-9D37-5587D806D419}">
      <dgm:prSet/>
      <dgm:spPr/>
      <dgm:t>
        <a:bodyPr/>
        <a:lstStyle/>
        <a:p>
          <a:endParaRPr lang="en-US"/>
        </a:p>
      </dgm:t>
    </dgm:pt>
    <dgm:pt modelId="{9E1DCD3B-858B-40C9-9F0E-F581E9480ACA}">
      <dgm:prSet custT="1"/>
      <dgm:spPr/>
      <dgm:t>
        <a:bodyPr/>
        <a:lstStyle/>
        <a:p>
          <a:pPr rtl="1"/>
          <a:r>
            <a:rPr lang="ar-EG" sz="2000" b="1" dirty="0">
              <a:latin typeface="Alexandria" pitchFamily="2" charset="-78"/>
              <a:cs typeface="Alexandria" pitchFamily="2" charset="-78"/>
            </a:rPr>
            <a:t>3 -خدمات حكومة إلى حكومة</a:t>
          </a:r>
          <a:endParaRPr lang="en-US" sz="1200" dirty="0">
            <a:latin typeface="Alexandria" pitchFamily="2" charset="-78"/>
            <a:cs typeface="Alexandria" pitchFamily="2" charset="-78"/>
          </a:endParaRPr>
        </a:p>
      </dgm:t>
    </dgm:pt>
    <dgm:pt modelId="{2024609E-3697-4A7A-8838-22F3ECDEEF26}" type="parTrans" cxnId="{0D9E94CE-9258-4A2C-9089-51B9C6972D73}">
      <dgm:prSet/>
      <dgm:spPr/>
      <dgm:t>
        <a:bodyPr/>
        <a:lstStyle/>
        <a:p>
          <a:endParaRPr lang="en-US"/>
        </a:p>
      </dgm:t>
    </dgm:pt>
    <dgm:pt modelId="{30781D49-ED7B-4E05-A163-ABBA83916358}" type="sibTrans" cxnId="{0D9E94CE-9258-4A2C-9089-51B9C6972D73}">
      <dgm:prSet/>
      <dgm:spPr/>
      <dgm:t>
        <a:bodyPr/>
        <a:lstStyle/>
        <a:p>
          <a:endParaRPr lang="en-US"/>
        </a:p>
      </dgm:t>
    </dgm:pt>
    <dgm:pt modelId="{9ADE912A-31B7-49C9-A1F7-B93BA278D6F0}">
      <dgm:prSet custT="1"/>
      <dgm:spPr/>
      <dgm:t>
        <a:bodyPr/>
        <a:lstStyle/>
        <a:p>
          <a:pPr rtl="1"/>
          <a:r>
            <a:rPr lang="ar-EG" sz="2000" b="1" dirty="0">
              <a:latin typeface="Alexandria" pitchFamily="2" charset="-78"/>
              <a:cs typeface="Alexandria" pitchFamily="2" charset="-78"/>
            </a:rPr>
            <a:t>2 -خدمات حكومة إلى أعمال</a:t>
          </a:r>
          <a:endParaRPr lang="en-US" sz="2000" dirty="0">
            <a:latin typeface="Alexandria" pitchFamily="2" charset="-78"/>
            <a:cs typeface="Alexandria" pitchFamily="2" charset="-78"/>
          </a:endParaRPr>
        </a:p>
      </dgm:t>
    </dgm:pt>
    <dgm:pt modelId="{ED20E2CE-B953-48A3-AF5E-82D32AC59247}" type="parTrans" cxnId="{ABCEF4DB-F84C-41A4-923D-8C8A42DE7E47}">
      <dgm:prSet/>
      <dgm:spPr/>
      <dgm:t>
        <a:bodyPr/>
        <a:lstStyle/>
        <a:p>
          <a:endParaRPr lang="en-US"/>
        </a:p>
      </dgm:t>
    </dgm:pt>
    <dgm:pt modelId="{F5F22063-BD2F-4A0B-AB13-43D6F361B89C}" type="sibTrans" cxnId="{ABCEF4DB-F84C-41A4-923D-8C8A42DE7E47}">
      <dgm:prSet/>
      <dgm:spPr/>
      <dgm:t>
        <a:bodyPr/>
        <a:lstStyle/>
        <a:p>
          <a:endParaRPr lang="en-US"/>
        </a:p>
      </dgm:t>
    </dgm:pt>
    <dgm:pt modelId="{5E6EBE3A-08CB-454F-BBEE-558A5B2C42E1}">
      <dgm:prSet custT="1"/>
      <dgm:spPr/>
      <dgm:t>
        <a:bodyPr/>
        <a:lstStyle/>
        <a:p>
          <a:pPr rtl="1"/>
          <a:r>
            <a:rPr lang="ar-EG" sz="2000" b="1" dirty="0">
              <a:latin typeface="Alexandria" pitchFamily="2" charset="-78"/>
              <a:cs typeface="Alexandria" pitchFamily="2" charset="-78"/>
            </a:rPr>
            <a:t>1 –خدمات حكومة إلى مواطن </a:t>
          </a:r>
          <a:endParaRPr lang="en-US" sz="2000" dirty="0">
            <a:latin typeface="Alexandria" pitchFamily="2" charset="-78"/>
            <a:cs typeface="Alexandria" pitchFamily="2" charset="-78"/>
          </a:endParaRPr>
        </a:p>
      </dgm:t>
    </dgm:pt>
    <dgm:pt modelId="{9EEC4ED1-3482-4096-9E5A-2869F669D5F2}" type="parTrans" cxnId="{589FE319-4A20-4EE3-9CFE-7F3B4E7A97F7}">
      <dgm:prSet/>
      <dgm:spPr/>
      <dgm:t>
        <a:bodyPr/>
        <a:lstStyle/>
        <a:p>
          <a:endParaRPr lang="en-US"/>
        </a:p>
      </dgm:t>
    </dgm:pt>
    <dgm:pt modelId="{E55A8667-5859-4AD0-BB72-076A73286CBA}" type="sibTrans" cxnId="{589FE319-4A20-4EE3-9CFE-7F3B4E7A97F7}">
      <dgm:prSet/>
      <dgm:spPr/>
      <dgm:t>
        <a:bodyPr/>
        <a:lstStyle/>
        <a:p>
          <a:endParaRPr lang="en-US"/>
        </a:p>
      </dgm:t>
    </dgm:pt>
    <dgm:pt modelId="{96CD0C6A-75D7-4C18-98AE-15C51C3E333E}" type="pres">
      <dgm:prSet presAssocID="{BB422839-D260-4A29-897F-64AF2B58D748}" presName="diagram" presStyleCnt="0">
        <dgm:presLayoutVars>
          <dgm:chPref val="1"/>
          <dgm:dir/>
          <dgm:animOne val="branch"/>
          <dgm:animLvl val="lvl"/>
          <dgm:resizeHandles/>
        </dgm:presLayoutVars>
      </dgm:prSet>
      <dgm:spPr/>
    </dgm:pt>
    <dgm:pt modelId="{2C102495-8576-449E-84B8-04C7764CD61F}" type="pres">
      <dgm:prSet presAssocID="{F915D182-B6A9-42EB-9353-F00A0207FCF9}" presName="root" presStyleCnt="0"/>
      <dgm:spPr/>
    </dgm:pt>
    <dgm:pt modelId="{4B074A93-03B8-414B-8055-509461CB5938}" type="pres">
      <dgm:prSet presAssocID="{F915D182-B6A9-42EB-9353-F00A0207FCF9}" presName="rootComposite" presStyleCnt="0"/>
      <dgm:spPr/>
    </dgm:pt>
    <dgm:pt modelId="{85540A58-EC65-4870-86A7-8CF51AB8DD34}" type="pres">
      <dgm:prSet presAssocID="{F915D182-B6A9-42EB-9353-F00A0207FCF9}" presName="rootText" presStyleLbl="node1" presStyleIdx="0" presStyleCnt="5" custScaleX="142737" custScaleY="309513" custLinFactNeighborX="54469" custLinFactNeighborY="-16615"/>
      <dgm:spPr/>
    </dgm:pt>
    <dgm:pt modelId="{6D02D76D-09E6-40CC-A9C8-708857508318}" type="pres">
      <dgm:prSet presAssocID="{F915D182-B6A9-42EB-9353-F00A0207FCF9}" presName="rootConnector" presStyleLbl="node1" presStyleIdx="0" presStyleCnt="5"/>
      <dgm:spPr/>
    </dgm:pt>
    <dgm:pt modelId="{2CCAF8F3-FFB9-4D69-9A41-18CDD286B43F}" type="pres">
      <dgm:prSet presAssocID="{F915D182-B6A9-42EB-9353-F00A0207FCF9}" presName="childShape" presStyleCnt="0"/>
      <dgm:spPr/>
    </dgm:pt>
    <dgm:pt modelId="{B6D0DCEE-8A3D-4DF2-92A1-94A3CC674884}" type="pres">
      <dgm:prSet presAssocID="{AFD6C410-D13C-46AB-B5E4-0818F50C8B29}" presName="root" presStyleCnt="0"/>
      <dgm:spPr/>
    </dgm:pt>
    <dgm:pt modelId="{E050ECB1-46B5-47A7-8617-AA5D4FBC4866}" type="pres">
      <dgm:prSet presAssocID="{AFD6C410-D13C-46AB-B5E4-0818F50C8B29}" presName="rootComposite" presStyleCnt="0"/>
      <dgm:spPr/>
    </dgm:pt>
    <dgm:pt modelId="{3D1AE17D-FC31-4C22-AA0C-4CC8172E961C}" type="pres">
      <dgm:prSet presAssocID="{AFD6C410-D13C-46AB-B5E4-0818F50C8B29}" presName="rootText" presStyleLbl="node1" presStyleIdx="1" presStyleCnt="5" custScaleX="117345" custScaleY="300931" custLinFactNeighborX="36758" custLinFactNeighborY="-14445"/>
      <dgm:spPr/>
    </dgm:pt>
    <dgm:pt modelId="{6C5934D2-A705-48C8-BA6A-17FF48900E0B}" type="pres">
      <dgm:prSet presAssocID="{AFD6C410-D13C-46AB-B5E4-0818F50C8B29}" presName="rootConnector" presStyleLbl="node1" presStyleIdx="1" presStyleCnt="5"/>
      <dgm:spPr/>
    </dgm:pt>
    <dgm:pt modelId="{A242D5AE-C9F2-4938-862A-56AAE58B9D77}" type="pres">
      <dgm:prSet presAssocID="{AFD6C410-D13C-46AB-B5E4-0818F50C8B29}" presName="childShape" presStyleCnt="0"/>
      <dgm:spPr/>
    </dgm:pt>
    <dgm:pt modelId="{170418BD-EDAF-4122-928D-F94BFBEBB63B}" type="pres">
      <dgm:prSet presAssocID="{9E1DCD3B-858B-40C9-9F0E-F581E9480ACA}" presName="root" presStyleCnt="0"/>
      <dgm:spPr/>
    </dgm:pt>
    <dgm:pt modelId="{90A5B095-F926-4C76-BFC6-4A40F99E39FC}" type="pres">
      <dgm:prSet presAssocID="{9E1DCD3B-858B-40C9-9F0E-F581E9480ACA}" presName="rootComposite" presStyleCnt="0"/>
      <dgm:spPr/>
    </dgm:pt>
    <dgm:pt modelId="{98307FCE-7655-4F8A-AA26-AA9DB7D95B5A}" type="pres">
      <dgm:prSet presAssocID="{9E1DCD3B-858B-40C9-9F0E-F581E9480ACA}" presName="rootText" presStyleLbl="node1" presStyleIdx="2" presStyleCnt="5" custScaleY="291316" custLinFactNeighborX="24699" custLinFactNeighborY="-12229"/>
      <dgm:spPr/>
    </dgm:pt>
    <dgm:pt modelId="{8D2A8659-1482-4823-87C8-126D1258A847}" type="pres">
      <dgm:prSet presAssocID="{9E1DCD3B-858B-40C9-9F0E-F581E9480ACA}" presName="rootConnector" presStyleLbl="node1" presStyleIdx="2" presStyleCnt="5"/>
      <dgm:spPr/>
    </dgm:pt>
    <dgm:pt modelId="{30013AF0-D09D-4C1F-B15E-5085B25027E5}" type="pres">
      <dgm:prSet presAssocID="{9E1DCD3B-858B-40C9-9F0E-F581E9480ACA}" presName="childShape" presStyleCnt="0"/>
      <dgm:spPr/>
    </dgm:pt>
    <dgm:pt modelId="{8D97504E-8428-4B8B-9692-B1636F047855}" type="pres">
      <dgm:prSet presAssocID="{9ADE912A-31B7-49C9-A1F7-B93BA278D6F0}" presName="root" presStyleCnt="0"/>
      <dgm:spPr/>
    </dgm:pt>
    <dgm:pt modelId="{04E76201-F778-480D-9422-998AFD7DACB8}" type="pres">
      <dgm:prSet presAssocID="{9ADE912A-31B7-49C9-A1F7-B93BA278D6F0}" presName="rootComposite" presStyleCnt="0"/>
      <dgm:spPr/>
    </dgm:pt>
    <dgm:pt modelId="{8D408CF3-FD67-45A8-859D-1425A7921352}" type="pres">
      <dgm:prSet presAssocID="{9ADE912A-31B7-49C9-A1F7-B93BA278D6F0}" presName="rootText" presStyleLbl="node1" presStyleIdx="3" presStyleCnt="5" custScaleY="293319" custLinFactNeighborX="16088" custLinFactNeighborY="-22939"/>
      <dgm:spPr/>
    </dgm:pt>
    <dgm:pt modelId="{824EF711-898F-4908-9298-E047D6185B9F}" type="pres">
      <dgm:prSet presAssocID="{9ADE912A-31B7-49C9-A1F7-B93BA278D6F0}" presName="rootConnector" presStyleLbl="node1" presStyleIdx="3" presStyleCnt="5"/>
      <dgm:spPr/>
    </dgm:pt>
    <dgm:pt modelId="{2D95BA6E-7D69-4683-A6D9-F6930AA4C0AC}" type="pres">
      <dgm:prSet presAssocID="{9ADE912A-31B7-49C9-A1F7-B93BA278D6F0}" presName="childShape" presStyleCnt="0"/>
      <dgm:spPr/>
    </dgm:pt>
    <dgm:pt modelId="{3C4268D2-6500-47D3-BAC2-8E9817A6CC42}" type="pres">
      <dgm:prSet presAssocID="{5E6EBE3A-08CB-454F-BBEE-558A5B2C42E1}" presName="root" presStyleCnt="0"/>
      <dgm:spPr/>
    </dgm:pt>
    <dgm:pt modelId="{48224440-C5A7-453E-82E2-530DB64D6ECE}" type="pres">
      <dgm:prSet presAssocID="{5E6EBE3A-08CB-454F-BBEE-558A5B2C42E1}" presName="rootComposite" presStyleCnt="0"/>
      <dgm:spPr/>
    </dgm:pt>
    <dgm:pt modelId="{3149BCDF-92A2-4335-A9B8-2D122B8452EC}" type="pres">
      <dgm:prSet presAssocID="{5E6EBE3A-08CB-454F-BBEE-558A5B2C42E1}" presName="rootText" presStyleLbl="node1" presStyleIdx="4" presStyleCnt="5" custScaleY="286738" custLinFactNeighborX="-1482" custLinFactNeighborY="-18857"/>
      <dgm:spPr/>
    </dgm:pt>
    <dgm:pt modelId="{CD3CC8DD-D084-443E-B5D5-6B2E4C0C3D29}" type="pres">
      <dgm:prSet presAssocID="{5E6EBE3A-08CB-454F-BBEE-558A5B2C42E1}" presName="rootConnector" presStyleLbl="node1" presStyleIdx="4" presStyleCnt="5"/>
      <dgm:spPr/>
    </dgm:pt>
    <dgm:pt modelId="{6340EA72-B616-4C90-BBBB-BDAE7B4FE9B7}" type="pres">
      <dgm:prSet presAssocID="{5E6EBE3A-08CB-454F-BBEE-558A5B2C42E1}" presName="childShape" presStyleCnt="0"/>
      <dgm:spPr/>
    </dgm:pt>
  </dgm:ptLst>
  <dgm:cxnLst>
    <dgm:cxn modelId="{4C42DC03-CBBF-456A-996A-4626F10B643D}" type="presOf" srcId="{F915D182-B6A9-42EB-9353-F00A0207FCF9}" destId="{6D02D76D-09E6-40CC-A9C8-708857508318}" srcOrd="1" destOrd="0" presId="urn:microsoft.com/office/officeart/2005/8/layout/hierarchy3"/>
    <dgm:cxn modelId="{79A3EF0B-7C7C-4C8D-8768-88E19FDB5B6C}" type="presOf" srcId="{9E1DCD3B-858B-40C9-9F0E-F581E9480ACA}" destId="{8D2A8659-1482-4823-87C8-126D1258A847}" srcOrd="1" destOrd="0" presId="urn:microsoft.com/office/officeart/2005/8/layout/hierarchy3"/>
    <dgm:cxn modelId="{0E4F2C0C-1359-4692-A113-0C57107BBA3C}" srcId="{BB422839-D260-4A29-897F-64AF2B58D748}" destId="{F915D182-B6A9-42EB-9353-F00A0207FCF9}" srcOrd="0" destOrd="0" parTransId="{A9A1A7AC-9B94-4C88-98B0-9E25A08B5829}" sibTransId="{AD4E39E2-B74B-4C32-892B-6DD4335EAEF9}"/>
    <dgm:cxn modelId="{589FE319-4A20-4EE3-9CFE-7F3B4E7A97F7}" srcId="{BB422839-D260-4A29-897F-64AF2B58D748}" destId="{5E6EBE3A-08CB-454F-BBEE-558A5B2C42E1}" srcOrd="4" destOrd="0" parTransId="{9EEC4ED1-3482-4096-9E5A-2869F669D5F2}" sibTransId="{E55A8667-5859-4AD0-BB72-076A73286CBA}"/>
    <dgm:cxn modelId="{6D66602C-36AD-459E-9D37-5587D806D419}" srcId="{BB422839-D260-4A29-897F-64AF2B58D748}" destId="{AFD6C410-D13C-46AB-B5E4-0818F50C8B29}" srcOrd="1" destOrd="0" parTransId="{F172FBCC-7884-4472-AE6D-527E4165CD39}" sibTransId="{45B0DE2D-F602-403F-88B1-6A0855DEAFAD}"/>
    <dgm:cxn modelId="{65C5593F-FEF3-4C10-8D25-F08B6C8E20A8}" type="presOf" srcId="{5E6EBE3A-08CB-454F-BBEE-558A5B2C42E1}" destId="{CD3CC8DD-D084-443E-B5D5-6B2E4C0C3D29}" srcOrd="1" destOrd="0" presId="urn:microsoft.com/office/officeart/2005/8/layout/hierarchy3"/>
    <dgm:cxn modelId="{37B56E5D-9DD3-4E0B-A97A-712F31977F19}" type="presOf" srcId="{F915D182-B6A9-42EB-9353-F00A0207FCF9}" destId="{85540A58-EC65-4870-86A7-8CF51AB8DD34}" srcOrd="0" destOrd="0" presId="urn:microsoft.com/office/officeart/2005/8/layout/hierarchy3"/>
    <dgm:cxn modelId="{77436D65-BB81-428F-A0A4-DE37C1941C75}" type="presOf" srcId="{AFD6C410-D13C-46AB-B5E4-0818F50C8B29}" destId="{3D1AE17D-FC31-4C22-AA0C-4CC8172E961C}" srcOrd="0" destOrd="0" presId="urn:microsoft.com/office/officeart/2005/8/layout/hierarchy3"/>
    <dgm:cxn modelId="{FC3C557A-3D11-40BB-9069-B28BCCF1CCCB}" type="presOf" srcId="{9ADE912A-31B7-49C9-A1F7-B93BA278D6F0}" destId="{8D408CF3-FD67-45A8-859D-1425A7921352}" srcOrd="0" destOrd="0" presId="urn:microsoft.com/office/officeart/2005/8/layout/hierarchy3"/>
    <dgm:cxn modelId="{E0625E90-A97F-408F-B6C7-C5655B3956CA}" type="presOf" srcId="{9E1DCD3B-858B-40C9-9F0E-F581E9480ACA}" destId="{98307FCE-7655-4F8A-AA26-AA9DB7D95B5A}" srcOrd="0" destOrd="0" presId="urn:microsoft.com/office/officeart/2005/8/layout/hierarchy3"/>
    <dgm:cxn modelId="{FBDFAC95-3848-41B7-BAA5-36B950B4EB0C}" type="presOf" srcId="{5E6EBE3A-08CB-454F-BBEE-558A5B2C42E1}" destId="{3149BCDF-92A2-4335-A9B8-2D122B8452EC}" srcOrd="0" destOrd="0" presId="urn:microsoft.com/office/officeart/2005/8/layout/hierarchy3"/>
    <dgm:cxn modelId="{41918BA4-0767-4DD9-93E0-A2FD0A886C89}" type="presOf" srcId="{BB422839-D260-4A29-897F-64AF2B58D748}" destId="{96CD0C6A-75D7-4C18-98AE-15C51C3E333E}" srcOrd="0" destOrd="0" presId="urn:microsoft.com/office/officeart/2005/8/layout/hierarchy3"/>
    <dgm:cxn modelId="{0D9E94CE-9258-4A2C-9089-51B9C6972D73}" srcId="{BB422839-D260-4A29-897F-64AF2B58D748}" destId="{9E1DCD3B-858B-40C9-9F0E-F581E9480ACA}" srcOrd="2" destOrd="0" parTransId="{2024609E-3697-4A7A-8838-22F3ECDEEF26}" sibTransId="{30781D49-ED7B-4E05-A163-ABBA83916358}"/>
    <dgm:cxn modelId="{E83FC0D1-1E31-40FE-8885-0AC3477BA2BF}" type="presOf" srcId="{AFD6C410-D13C-46AB-B5E4-0818F50C8B29}" destId="{6C5934D2-A705-48C8-BA6A-17FF48900E0B}" srcOrd="1" destOrd="0" presId="urn:microsoft.com/office/officeart/2005/8/layout/hierarchy3"/>
    <dgm:cxn modelId="{ABCEF4DB-F84C-41A4-923D-8C8A42DE7E47}" srcId="{BB422839-D260-4A29-897F-64AF2B58D748}" destId="{9ADE912A-31B7-49C9-A1F7-B93BA278D6F0}" srcOrd="3" destOrd="0" parTransId="{ED20E2CE-B953-48A3-AF5E-82D32AC59247}" sibTransId="{F5F22063-BD2F-4A0B-AB13-43D6F361B89C}"/>
    <dgm:cxn modelId="{4F8816DC-9909-4540-9EC1-E0B73DE9736E}" type="presOf" srcId="{9ADE912A-31B7-49C9-A1F7-B93BA278D6F0}" destId="{824EF711-898F-4908-9298-E047D6185B9F}" srcOrd="1" destOrd="0" presId="urn:microsoft.com/office/officeart/2005/8/layout/hierarchy3"/>
    <dgm:cxn modelId="{B88C0AA1-EFE3-4103-82FA-AAFE8DD0A7A6}" type="presParOf" srcId="{96CD0C6A-75D7-4C18-98AE-15C51C3E333E}" destId="{2C102495-8576-449E-84B8-04C7764CD61F}" srcOrd="0" destOrd="0" presId="urn:microsoft.com/office/officeart/2005/8/layout/hierarchy3"/>
    <dgm:cxn modelId="{8FCEDD45-F92C-489E-A41C-AF5A26B4D9B8}" type="presParOf" srcId="{2C102495-8576-449E-84B8-04C7764CD61F}" destId="{4B074A93-03B8-414B-8055-509461CB5938}" srcOrd="0" destOrd="0" presId="urn:microsoft.com/office/officeart/2005/8/layout/hierarchy3"/>
    <dgm:cxn modelId="{38206DD7-EC76-490D-A2A3-91BA073D8C6F}" type="presParOf" srcId="{4B074A93-03B8-414B-8055-509461CB5938}" destId="{85540A58-EC65-4870-86A7-8CF51AB8DD34}" srcOrd="0" destOrd="0" presId="urn:microsoft.com/office/officeart/2005/8/layout/hierarchy3"/>
    <dgm:cxn modelId="{8D03CACE-3F33-4AD9-8431-14ECF900187D}" type="presParOf" srcId="{4B074A93-03B8-414B-8055-509461CB5938}" destId="{6D02D76D-09E6-40CC-A9C8-708857508318}" srcOrd="1" destOrd="0" presId="urn:microsoft.com/office/officeart/2005/8/layout/hierarchy3"/>
    <dgm:cxn modelId="{2FA2BA53-B3FA-4F9F-A9C1-2D12CDACC88F}" type="presParOf" srcId="{2C102495-8576-449E-84B8-04C7764CD61F}" destId="{2CCAF8F3-FFB9-4D69-9A41-18CDD286B43F}" srcOrd="1" destOrd="0" presId="urn:microsoft.com/office/officeart/2005/8/layout/hierarchy3"/>
    <dgm:cxn modelId="{32F6760A-4153-4C18-B69C-6C53C7F3B063}" type="presParOf" srcId="{96CD0C6A-75D7-4C18-98AE-15C51C3E333E}" destId="{B6D0DCEE-8A3D-4DF2-92A1-94A3CC674884}" srcOrd="1" destOrd="0" presId="urn:microsoft.com/office/officeart/2005/8/layout/hierarchy3"/>
    <dgm:cxn modelId="{40E5564F-4BF4-438B-B93F-E5DB9F6B2412}" type="presParOf" srcId="{B6D0DCEE-8A3D-4DF2-92A1-94A3CC674884}" destId="{E050ECB1-46B5-47A7-8617-AA5D4FBC4866}" srcOrd="0" destOrd="0" presId="urn:microsoft.com/office/officeart/2005/8/layout/hierarchy3"/>
    <dgm:cxn modelId="{0A2FD9FB-C307-4A58-91BB-8331D88797D9}" type="presParOf" srcId="{E050ECB1-46B5-47A7-8617-AA5D4FBC4866}" destId="{3D1AE17D-FC31-4C22-AA0C-4CC8172E961C}" srcOrd="0" destOrd="0" presId="urn:microsoft.com/office/officeart/2005/8/layout/hierarchy3"/>
    <dgm:cxn modelId="{B5C8C270-178C-4B7C-8930-0C4C02975AEB}" type="presParOf" srcId="{E050ECB1-46B5-47A7-8617-AA5D4FBC4866}" destId="{6C5934D2-A705-48C8-BA6A-17FF48900E0B}" srcOrd="1" destOrd="0" presId="urn:microsoft.com/office/officeart/2005/8/layout/hierarchy3"/>
    <dgm:cxn modelId="{9F2A6709-5FE5-4538-9076-0097C883F2F8}" type="presParOf" srcId="{B6D0DCEE-8A3D-4DF2-92A1-94A3CC674884}" destId="{A242D5AE-C9F2-4938-862A-56AAE58B9D77}" srcOrd="1" destOrd="0" presId="urn:microsoft.com/office/officeart/2005/8/layout/hierarchy3"/>
    <dgm:cxn modelId="{F88CDAA0-AD1E-438A-B52D-60A2A098F7F3}" type="presParOf" srcId="{96CD0C6A-75D7-4C18-98AE-15C51C3E333E}" destId="{170418BD-EDAF-4122-928D-F94BFBEBB63B}" srcOrd="2" destOrd="0" presId="urn:microsoft.com/office/officeart/2005/8/layout/hierarchy3"/>
    <dgm:cxn modelId="{A5994645-DD09-4BCB-9950-5202522B1E17}" type="presParOf" srcId="{170418BD-EDAF-4122-928D-F94BFBEBB63B}" destId="{90A5B095-F926-4C76-BFC6-4A40F99E39FC}" srcOrd="0" destOrd="0" presId="urn:microsoft.com/office/officeart/2005/8/layout/hierarchy3"/>
    <dgm:cxn modelId="{D7D719A4-9DCB-4447-8A96-C4BDAF2E14BA}" type="presParOf" srcId="{90A5B095-F926-4C76-BFC6-4A40F99E39FC}" destId="{98307FCE-7655-4F8A-AA26-AA9DB7D95B5A}" srcOrd="0" destOrd="0" presId="urn:microsoft.com/office/officeart/2005/8/layout/hierarchy3"/>
    <dgm:cxn modelId="{2017E0D4-B43E-4122-B0F2-F620F56E4E60}" type="presParOf" srcId="{90A5B095-F926-4C76-BFC6-4A40F99E39FC}" destId="{8D2A8659-1482-4823-87C8-126D1258A847}" srcOrd="1" destOrd="0" presId="urn:microsoft.com/office/officeart/2005/8/layout/hierarchy3"/>
    <dgm:cxn modelId="{4EC10DEA-300F-4E98-8FC9-70791DBF7B0E}" type="presParOf" srcId="{170418BD-EDAF-4122-928D-F94BFBEBB63B}" destId="{30013AF0-D09D-4C1F-B15E-5085B25027E5}" srcOrd="1" destOrd="0" presId="urn:microsoft.com/office/officeart/2005/8/layout/hierarchy3"/>
    <dgm:cxn modelId="{2FCDA972-9AF1-45A3-97ED-9F4409F43303}" type="presParOf" srcId="{96CD0C6A-75D7-4C18-98AE-15C51C3E333E}" destId="{8D97504E-8428-4B8B-9692-B1636F047855}" srcOrd="3" destOrd="0" presId="urn:microsoft.com/office/officeart/2005/8/layout/hierarchy3"/>
    <dgm:cxn modelId="{9FE04E06-ACE2-4DDD-B9FA-0A9EC492DF38}" type="presParOf" srcId="{8D97504E-8428-4B8B-9692-B1636F047855}" destId="{04E76201-F778-480D-9422-998AFD7DACB8}" srcOrd="0" destOrd="0" presId="urn:microsoft.com/office/officeart/2005/8/layout/hierarchy3"/>
    <dgm:cxn modelId="{67D10047-0E4E-45C6-8D79-9E93314FCF96}" type="presParOf" srcId="{04E76201-F778-480D-9422-998AFD7DACB8}" destId="{8D408CF3-FD67-45A8-859D-1425A7921352}" srcOrd="0" destOrd="0" presId="urn:microsoft.com/office/officeart/2005/8/layout/hierarchy3"/>
    <dgm:cxn modelId="{55B62D8B-0F4E-41D5-A844-984F246B04F7}" type="presParOf" srcId="{04E76201-F778-480D-9422-998AFD7DACB8}" destId="{824EF711-898F-4908-9298-E047D6185B9F}" srcOrd="1" destOrd="0" presId="urn:microsoft.com/office/officeart/2005/8/layout/hierarchy3"/>
    <dgm:cxn modelId="{A01A8BFE-F32B-4986-B8BE-3B8CD1323452}" type="presParOf" srcId="{8D97504E-8428-4B8B-9692-B1636F047855}" destId="{2D95BA6E-7D69-4683-A6D9-F6930AA4C0AC}" srcOrd="1" destOrd="0" presId="urn:microsoft.com/office/officeart/2005/8/layout/hierarchy3"/>
    <dgm:cxn modelId="{BEFE0FDC-5F51-4DE4-9918-38520D54AACF}" type="presParOf" srcId="{96CD0C6A-75D7-4C18-98AE-15C51C3E333E}" destId="{3C4268D2-6500-47D3-BAC2-8E9817A6CC42}" srcOrd="4" destOrd="0" presId="urn:microsoft.com/office/officeart/2005/8/layout/hierarchy3"/>
    <dgm:cxn modelId="{79393BBA-9C17-48C6-A31D-D7EDFCBF2B7D}" type="presParOf" srcId="{3C4268D2-6500-47D3-BAC2-8E9817A6CC42}" destId="{48224440-C5A7-453E-82E2-530DB64D6ECE}" srcOrd="0" destOrd="0" presId="urn:microsoft.com/office/officeart/2005/8/layout/hierarchy3"/>
    <dgm:cxn modelId="{C18D72D3-EF47-4417-949D-04B8932AC519}" type="presParOf" srcId="{48224440-C5A7-453E-82E2-530DB64D6ECE}" destId="{3149BCDF-92A2-4335-A9B8-2D122B8452EC}" srcOrd="0" destOrd="0" presId="urn:microsoft.com/office/officeart/2005/8/layout/hierarchy3"/>
    <dgm:cxn modelId="{47C92B3E-80CC-45CF-8963-D4679A7A7A89}" type="presParOf" srcId="{48224440-C5A7-453E-82E2-530DB64D6ECE}" destId="{CD3CC8DD-D084-443E-B5D5-6B2E4C0C3D29}" srcOrd="1" destOrd="0" presId="urn:microsoft.com/office/officeart/2005/8/layout/hierarchy3"/>
    <dgm:cxn modelId="{4A235879-C98C-449F-9C65-DA50BFFA1197}" type="presParOf" srcId="{3C4268D2-6500-47D3-BAC2-8E9817A6CC42}" destId="{6340EA72-B616-4C90-BBBB-BDAE7B4FE9B7}" srcOrd="1" destOrd="0" presId="urn:microsoft.com/office/officeart/2005/8/layout/hierarchy3"/>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BB422839-D260-4A29-897F-64AF2B58D748}"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9ADE912A-31B7-49C9-A1F7-B93BA278D6F0}">
      <dgm:prSet custT="1"/>
      <dgm:spPr/>
      <dgm:t>
        <a:bodyPr/>
        <a:lstStyle/>
        <a:p>
          <a:pPr rtl="1"/>
          <a:r>
            <a:rPr lang="ar-EG" sz="2000" b="1" dirty="0">
              <a:latin typeface="Alexandria" pitchFamily="2" charset="-78"/>
              <a:cs typeface="Alexandria" pitchFamily="2" charset="-78"/>
            </a:rPr>
            <a:t>2 –الحوكمة النقالة</a:t>
          </a:r>
          <a:endParaRPr lang="en-US" sz="2000" dirty="0">
            <a:latin typeface="Alexandria" pitchFamily="2" charset="-78"/>
            <a:cs typeface="Alexandria" pitchFamily="2" charset="-78"/>
          </a:endParaRPr>
        </a:p>
      </dgm:t>
    </dgm:pt>
    <dgm:pt modelId="{ED20E2CE-B953-48A3-AF5E-82D32AC59247}" type="parTrans" cxnId="{ABCEF4DB-F84C-41A4-923D-8C8A42DE7E47}">
      <dgm:prSet/>
      <dgm:spPr/>
      <dgm:t>
        <a:bodyPr/>
        <a:lstStyle/>
        <a:p>
          <a:endParaRPr lang="en-US"/>
        </a:p>
      </dgm:t>
    </dgm:pt>
    <dgm:pt modelId="{F5F22063-BD2F-4A0B-AB13-43D6F361B89C}" type="sibTrans" cxnId="{ABCEF4DB-F84C-41A4-923D-8C8A42DE7E47}">
      <dgm:prSet/>
      <dgm:spPr/>
      <dgm:t>
        <a:bodyPr/>
        <a:lstStyle/>
        <a:p>
          <a:endParaRPr lang="en-US"/>
        </a:p>
      </dgm:t>
    </dgm:pt>
    <dgm:pt modelId="{5E6EBE3A-08CB-454F-BBEE-558A5B2C42E1}">
      <dgm:prSet custT="1"/>
      <dgm:spPr/>
      <dgm:t>
        <a:bodyPr/>
        <a:lstStyle/>
        <a:p>
          <a:pPr rtl="1"/>
          <a:r>
            <a:rPr lang="ar-EG" sz="2000" b="1" dirty="0">
              <a:latin typeface="Alexandria" pitchFamily="2" charset="-78"/>
              <a:cs typeface="Alexandria" pitchFamily="2" charset="-78"/>
            </a:rPr>
            <a:t>1 –الحوكمة الذكية </a:t>
          </a:r>
          <a:endParaRPr lang="en-US" sz="2000" dirty="0">
            <a:latin typeface="Alexandria" pitchFamily="2" charset="-78"/>
            <a:cs typeface="Alexandria" pitchFamily="2" charset="-78"/>
          </a:endParaRPr>
        </a:p>
      </dgm:t>
    </dgm:pt>
    <dgm:pt modelId="{9EEC4ED1-3482-4096-9E5A-2869F669D5F2}" type="parTrans" cxnId="{589FE319-4A20-4EE3-9CFE-7F3B4E7A97F7}">
      <dgm:prSet/>
      <dgm:spPr/>
      <dgm:t>
        <a:bodyPr/>
        <a:lstStyle/>
        <a:p>
          <a:endParaRPr lang="en-US"/>
        </a:p>
      </dgm:t>
    </dgm:pt>
    <dgm:pt modelId="{E55A8667-5859-4AD0-BB72-076A73286CBA}" type="sibTrans" cxnId="{589FE319-4A20-4EE3-9CFE-7F3B4E7A97F7}">
      <dgm:prSet/>
      <dgm:spPr/>
      <dgm:t>
        <a:bodyPr/>
        <a:lstStyle/>
        <a:p>
          <a:endParaRPr lang="en-US"/>
        </a:p>
      </dgm:t>
    </dgm:pt>
    <dgm:pt modelId="{96CD0C6A-75D7-4C18-98AE-15C51C3E333E}" type="pres">
      <dgm:prSet presAssocID="{BB422839-D260-4A29-897F-64AF2B58D748}" presName="diagram" presStyleCnt="0">
        <dgm:presLayoutVars>
          <dgm:chPref val="1"/>
          <dgm:dir/>
          <dgm:animOne val="branch"/>
          <dgm:animLvl val="lvl"/>
          <dgm:resizeHandles/>
        </dgm:presLayoutVars>
      </dgm:prSet>
      <dgm:spPr/>
    </dgm:pt>
    <dgm:pt modelId="{8D97504E-8428-4B8B-9692-B1636F047855}" type="pres">
      <dgm:prSet presAssocID="{9ADE912A-31B7-49C9-A1F7-B93BA278D6F0}" presName="root" presStyleCnt="0"/>
      <dgm:spPr/>
    </dgm:pt>
    <dgm:pt modelId="{04E76201-F778-480D-9422-998AFD7DACB8}" type="pres">
      <dgm:prSet presAssocID="{9ADE912A-31B7-49C9-A1F7-B93BA278D6F0}" presName="rootComposite" presStyleCnt="0"/>
      <dgm:spPr/>
    </dgm:pt>
    <dgm:pt modelId="{8D408CF3-FD67-45A8-859D-1425A7921352}" type="pres">
      <dgm:prSet presAssocID="{9ADE912A-31B7-49C9-A1F7-B93BA278D6F0}" presName="rootText" presStyleLbl="node1" presStyleIdx="0" presStyleCnt="2" custScaleY="293319" custLinFactNeighborX="-10705" custLinFactNeighborY="3485"/>
      <dgm:spPr/>
    </dgm:pt>
    <dgm:pt modelId="{824EF711-898F-4908-9298-E047D6185B9F}" type="pres">
      <dgm:prSet presAssocID="{9ADE912A-31B7-49C9-A1F7-B93BA278D6F0}" presName="rootConnector" presStyleLbl="node1" presStyleIdx="0" presStyleCnt="2"/>
      <dgm:spPr/>
    </dgm:pt>
    <dgm:pt modelId="{2D95BA6E-7D69-4683-A6D9-F6930AA4C0AC}" type="pres">
      <dgm:prSet presAssocID="{9ADE912A-31B7-49C9-A1F7-B93BA278D6F0}" presName="childShape" presStyleCnt="0"/>
      <dgm:spPr/>
    </dgm:pt>
    <dgm:pt modelId="{3C4268D2-6500-47D3-BAC2-8E9817A6CC42}" type="pres">
      <dgm:prSet presAssocID="{5E6EBE3A-08CB-454F-BBEE-558A5B2C42E1}" presName="root" presStyleCnt="0"/>
      <dgm:spPr/>
    </dgm:pt>
    <dgm:pt modelId="{48224440-C5A7-453E-82E2-530DB64D6ECE}" type="pres">
      <dgm:prSet presAssocID="{5E6EBE3A-08CB-454F-BBEE-558A5B2C42E1}" presName="rootComposite" presStyleCnt="0"/>
      <dgm:spPr/>
    </dgm:pt>
    <dgm:pt modelId="{3149BCDF-92A2-4335-A9B8-2D122B8452EC}" type="pres">
      <dgm:prSet presAssocID="{5E6EBE3A-08CB-454F-BBEE-558A5B2C42E1}" presName="rootText" presStyleLbl="node1" presStyleIdx="1" presStyleCnt="2" custScaleY="286738" custLinFactNeighborX="17681" custLinFactNeighborY="-169"/>
      <dgm:spPr/>
    </dgm:pt>
    <dgm:pt modelId="{CD3CC8DD-D084-443E-B5D5-6B2E4C0C3D29}" type="pres">
      <dgm:prSet presAssocID="{5E6EBE3A-08CB-454F-BBEE-558A5B2C42E1}" presName="rootConnector" presStyleLbl="node1" presStyleIdx="1" presStyleCnt="2"/>
      <dgm:spPr/>
    </dgm:pt>
    <dgm:pt modelId="{6340EA72-B616-4C90-BBBB-BDAE7B4FE9B7}" type="pres">
      <dgm:prSet presAssocID="{5E6EBE3A-08CB-454F-BBEE-558A5B2C42E1}" presName="childShape" presStyleCnt="0"/>
      <dgm:spPr/>
    </dgm:pt>
  </dgm:ptLst>
  <dgm:cxnLst>
    <dgm:cxn modelId="{589FE319-4A20-4EE3-9CFE-7F3B4E7A97F7}" srcId="{BB422839-D260-4A29-897F-64AF2B58D748}" destId="{5E6EBE3A-08CB-454F-BBEE-558A5B2C42E1}" srcOrd="1" destOrd="0" parTransId="{9EEC4ED1-3482-4096-9E5A-2869F669D5F2}" sibTransId="{E55A8667-5859-4AD0-BB72-076A73286CBA}"/>
    <dgm:cxn modelId="{B0E7EC64-E313-4B04-B907-C296671C5208}" type="presOf" srcId="{5E6EBE3A-08CB-454F-BBEE-558A5B2C42E1}" destId="{CD3CC8DD-D084-443E-B5D5-6B2E4C0C3D29}" srcOrd="1" destOrd="0" presId="urn:microsoft.com/office/officeart/2005/8/layout/hierarchy3"/>
    <dgm:cxn modelId="{88E971B9-F60D-47EB-B549-00C2FEA1BA93}" type="presOf" srcId="{9ADE912A-31B7-49C9-A1F7-B93BA278D6F0}" destId="{824EF711-898F-4908-9298-E047D6185B9F}" srcOrd="1" destOrd="0" presId="urn:microsoft.com/office/officeart/2005/8/layout/hierarchy3"/>
    <dgm:cxn modelId="{41FD92C0-10E4-4CFE-9FC8-6CC3B80A35ED}" type="presOf" srcId="{5E6EBE3A-08CB-454F-BBEE-558A5B2C42E1}" destId="{3149BCDF-92A2-4335-A9B8-2D122B8452EC}" srcOrd="0" destOrd="0" presId="urn:microsoft.com/office/officeart/2005/8/layout/hierarchy3"/>
    <dgm:cxn modelId="{4CD04DD1-D946-4FA3-BCA8-BD5DFC4DE7C2}" type="presOf" srcId="{9ADE912A-31B7-49C9-A1F7-B93BA278D6F0}" destId="{8D408CF3-FD67-45A8-859D-1425A7921352}" srcOrd="0" destOrd="0" presId="urn:microsoft.com/office/officeart/2005/8/layout/hierarchy3"/>
    <dgm:cxn modelId="{ABCEF4DB-F84C-41A4-923D-8C8A42DE7E47}" srcId="{BB422839-D260-4A29-897F-64AF2B58D748}" destId="{9ADE912A-31B7-49C9-A1F7-B93BA278D6F0}" srcOrd="0" destOrd="0" parTransId="{ED20E2CE-B953-48A3-AF5E-82D32AC59247}" sibTransId="{F5F22063-BD2F-4A0B-AB13-43D6F361B89C}"/>
    <dgm:cxn modelId="{E7728FEC-171B-4D95-927E-6C9F11E96BFD}" type="presOf" srcId="{BB422839-D260-4A29-897F-64AF2B58D748}" destId="{96CD0C6A-75D7-4C18-98AE-15C51C3E333E}" srcOrd="0" destOrd="0" presId="urn:microsoft.com/office/officeart/2005/8/layout/hierarchy3"/>
    <dgm:cxn modelId="{6F02E326-A326-4CF2-B5BB-E9E190BDD4CE}" type="presParOf" srcId="{96CD0C6A-75D7-4C18-98AE-15C51C3E333E}" destId="{8D97504E-8428-4B8B-9692-B1636F047855}" srcOrd="0" destOrd="0" presId="urn:microsoft.com/office/officeart/2005/8/layout/hierarchy3"/>
    <dgm:cxn modelId="{BFD04ED3-75F3-4EA4-A240-E5F6016E97CA}" type="presParOf" srcId="{8D97504E-8428-4B8B-9692-B1636F047855}" destId="{04E76201-F778-480D-9422-998AFD7DACB8}" srcOrd="0" destOrd="0" presId="urn:microsoft.com/office/officeart/2005/8/layout/hierarchy3"/>
    <dgm:cxn modelId="{83A49668-FD39-428A-90B8-DCF440CA2B15}" type="presParOf" srcId="{04E76201-F778-480D-9422-998AFD7DACB8}" destId="{8D408CF3-FD67-45A8-859D-1425A7921352}" srcOrd="0" destOrd="0" presId="urn:microsoft.com/office/officeart/2005/8/layout/hierarchy3"/>
    <dgm:cxn modelId="{6AB4AEE3-31E2-4B4F-8298-D0ACB7C10B36}" type="presParOf" srcId="{04E76201-F778-480D-9422-998AFD7DACB8}" destId="{824EF711-898F-4908-9298-E047D6185B9F}" srcOrd="1" destOrd="0" presId="urn:microsoft.com/office/officeart/2005/8/layout/hierarchy3"/>
    <dgm:cxn modelId="{A0AA24FC-FA4C-4077-B7D5-1E33410DAE42}" type="presParOf" srcId="{8D97504E-8428-4B8B-9692-B1636F047855}" destId="{2D95BA6E-7D69-4683-A6D9-F6930AA4C0AC}" srcOrd="1" destOrd="0" presId="urn:microsoft.com/office/officeart/2005/8/layout/hierarchy3"/>
    <dgm:cxn modelId="{EDD11348-CE1E-4748-84B7-76E8F641E667}" type="presParOf" srcId="{96CD0C6A-75D7-4C18-98AE-15C51C3E333E}" destId="{3C4268D2-6500-47D3-BAC2-8E9817A6CC42}" srcOrd="1" destOrd="0" presId="urn:microsoft.com/office/officeart/2005/8/layout/hierarchy3"/>
    <dgm:cxn modelId="{F32FCD3A-F7AA-4E53-BB67-E78468A60AE5}" type="presParOf" srcId="{3C4268D2-6500-47D3-BAC2-8E9817A6CC42}" destId="{48224440-C5A7-453E-82E2-530DB64D6ECE}" srcOrd="0" destOrd="0" presId="urn:microsoft.com/office/officeart/2005/8/layout/hierarchy3"/>
    <dgm:cxn modelId="{D852734F-7CFF-4F4A-A601-3393FAD5480D}" type="presParOf" srcId="{48224440-C5A7-453E-82E2-530DB64D6ECE}" destId="{3149BCDF-92A2-4335-A9B8-2D122B8452EC}" srcOrd="0" destOrd="0" presId="urn:microsoft.com/office/officeart/2005/8/layout/hierarchy3"/>
    <dgm:cxn modelId="{3BDD3DC4-89A6-4C8E-8EC2-9A2705A0B64E}" type="presParOf" srcId="{48224440-C5A7-453E-82E2-530DB64D6ECE}" destId="{CD3CC8DD-D084-443E-B5D5-6B2E4C0C3D29}" srcOrd="1" destOrd="0" presId="urn:microsoft.com/office/officeart/2005/8/layout/hierarchy3"/>
    <dgm:cxn modelId="{2A456C53-2963-45B1-944F-245001EF6A0B}" type="presParOf" srcId="{3C4268D2-6500-47D3-BAC2-8E9817A6CC42}" destId="{6340EA72-B616-4C90-BBBB-BDAE7B4FE9B7}" srcOrd="1"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0E47A7-B8C2-433D-8C14-A37BAB0AEC1F}">
      <dsp:nvSpPr>
        <dsp:cNvPr id="0" name=""/>
        <dsp:cNvSpPr/>
      </dsp:nvSpPr>
      <dsp:spPr>
        <a:xfrm>
          <a:off x="0" y="0"/>
          <a:ext cx="6357582" cy="7716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ar-EG" sz="1800" b="1" kern="1200" dirty="0">
              <a:latin typeface="Alexandria" pitchFamily="2" charset="-78"/>
              <a:cs typeface="Alexandria" pitchFamily="2" charset="-78"/>
            </a:rPr>
            <a:t>4-تطبيقات الحوكمة الالكترونية </a:t>
          </a:r>
          <a:endParaRPr lang="en-US" sz="1800" kern="1200" dirty="0">
            <a:latin typeface="Alexandria" pitchFamily="2" charset="-78"/>
            <a:cs typeface="Alexandria" pitchFamily="2" charset="-78"/>
          </a:endParaRPr>
        </a:p>
      </dsp:txBody>
      <dsp:txXfrm>
        <a:off x="37667" y="37667"/>
        <a:ext cx="6282248" cy="696271"/>
      </dsp:txXfrm>
    </dsp:sp>
    <dsp:sp modelId="{892D9E84-61A4-4C34-8E51-F26507D0A1F0}">
      <dsp:nvSpPr>
        <dsp:cNvPr id="0" name=""/>
        <dsp:cNvSpPr/>
      </dsp:nvSpPr>
      <dsp:spPr>
        <a:xfrm>
          <a:off x="0" y="786527"/>
          <a:ext cx="6357582" cy="7716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ar-EG" sz="1800" b="1" kern="1200" dirty="0">
              <a:latin typeface="Alexandria" pitchFamily="2" charset="-78"/>
              <a:cs typeface="Alexandria" pitchFamily="2" charset="-78"/>
            </a:rPr>
            <a:t>5-توجهات جديدة في مجال</a:t>
          </a:r>
          <a:endParaRPr lang="en-US" sz="1800" b="1" kern="1200" dirty="0">
            <a:latin typeface="Alexandria" pitchFamily="2" charset="-78"/>
            <a:cs typeface="Alexandria" pitchFamily="2" charset="-78"/>
          </a:endParaRPr>
        </a:p>
        <a:p>
          <a:pPr marL="0" lvl="0" indent="0" algn="ctr" defTabSz="800100" rtl="0">
            <a:lnSpc>
              <a:spcPct val="90000"/>
            </a:lnSpc>
            <a:spcBef>
              <a:spcPct val="0"/>
            </a:spcBef>
            <a:spcAft>
              <a:spcPct val="35000"/>
            </a:spcAft>
            <a:buNone/>
          </a:pPr>
          <a:r>
            <a:rPr lang="ar-EG" sz="1800" b="1" kern="1200" dirty="0">
              <a:latin typeface="Alexandria" pitchFamily="2" charset="-78"/>
              <a:cs typeface="Alexandria" pitchFamily="2" charset="-78"/>
            </a:rPr>
            <a:t> الحوكمة الالكترونية </a:t>
          </a:r>
          <a:endParaRPr lang="en-US" sz="1800" kern="1200" dirty="0">
            <a:latin typeface="Alexandria" pitchFamily="2" charset="-78"/>
            <a:cs typeface="Alexandria" pitchFamily="2" charset="-78"/>
          </a:endParaRPr>
        </a:p>
      </dsp:txBody>
      <dsp:txXfrm>
        <a:off x="37667" y="824194"/>
        <a:ext cx="6282248" cy="69627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0E47A7-B8C2-433D-8C14-A37BAB0AEC1F}">
      <dsp:nvSpPr>
        <dsp:cNvPr id="0" name=""/>
        <dsp:cNvSpPr/>
      </dsp:nvSpPr>
      <dsp:spPr>
        <a:xfrm>
          <a:off x="0" y="10275"/>
          <a:ext cx="5680600" cy="50352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ar-EG" sz="1800" b="1" kern="1200" dirty="0">
              <a:latin typeface="Alexandria" pitchFamily="2" charset="-78"/>
              <a:cs typeface="Alexandria" pitchFamily="2" charset="-78"/>
            </a:rPr>
            <a:t>1-ماهية الحوكمة </a:t>
          </a:r>
          <a:endParaRPr lang="en-US" sz="1800" kern="1200" dirty="0">
            <a:latin typeface="Alexandria" pitchFamily="2" charset="-78"/>
            <a:cs typeface="Alexandria" pitchFamily="2" charset="-78"/>
          </a:endParaRPr>
        </a:p>
      </dsp:txBody>
      <dsp:txXfrm>
        <a:off x="24580" y="34855"/>
        <a:ext cx="5631440" cy="454366"/>
      </dsp:txXfrm>
    </dsp:sp>
    <dsp:sp modelId="{D21F54BA-3824-490C-9893-B73DB43594DB}">
      <dsp:nvSpPr>
        <dsp:cNvPr id="0" name=""/>
        <dsp:cNvSpPr/>
      </dsp:nvSpPr>
      <dsp:spPr>
        <a:xfrm>
          <a:off x="0" y="523395"/>
          <a:ext cx="5680600" cy="50352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ar-EG" sz="1800" b="1" kern="1200" dirty="0">
              <a:latin typeface="Alexandria" pitchFamily="2" charset="-78"/>
              <a:cs typeface="Alexandria" pitchFamily="2" charset="-78"/>
            </a:rPr>
            <a:t>2-مفاهيم أساسية حول الحكومة الالكترونية   </a:t>
          </a:r>
          <a:endParaRPr lang="en-US" sz="1800" kern="1200" dirty="0">
            <a:latin typeface="Alexandria" pitchFamily="2" charset="-78"/>
            <a:cs typeface="Alexandria" pitchFamily="2" charset="-78"/>
          </a:endParaRPr>
        </a:p>
      </dsp:txBody>
      <dsp:txXfrm>
        <a:off x="24580" y="547975"/>
        <a:ext cx="5631440" cy="454366"/>
      </dsp:txXfrm>
    </dsp:sp>
    <dsp:sp modelId="{892D9E84-61A4-4C34-8E51-F26507D0A1F0}">
      <dsp:nvSpPr>
        <dsp:cNvPr id="0" name=""/>
        <dsp:cNvSpPr/>
      </dsp:nvSpPr>
      <dsp:spPr>
        <a:xfrm>
          <a:off x="0" y="1035535"/>
          <a:ext cx="5680600" cy="50352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ar-EG" sz="1800" b="1" kern="1200" dirty="0">
              <a:latin typeface="Alexandria" pitchFamily="2" charset="-78"/>
              <a:cs typeface="Alexandria" pitchFamily="2" charset="-78"/>
            </a:rPr>
            <a:t>3-التخطيط الاستراتيجي للحكومة الالكترونية و الحوكمة الالكترونية</a:t>
          </a:r>
          <a:endParaRPr lang="en-US" sz="1800" kern="1200" dirty="0">
            <a:latin typeface="Alexandria" pitchFamily="2" charset="-78"/>
            <a:cs typeface="Alexandria" pitchFamily="2" charset="-78"/>
          </a:endParaRPr>
        </a:p>
      </dsp:txBody>
      <dsp:txXfrm>
        <a:off x="24580" y="1060115"/>
        <a:ext cx="5631440" cy="45436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A16F23-C45F-4911-85EF-1210632A0A70}">
      <dsp:nvSpPr>
        <dsp:cNvPr id="0" name=""/>
        <dsp:cNvSpPr/>
      </dsp:nvSpPr>
      <dsp:spPr>
        <a:xfrm>
          <a:off x="3174990" y="61184"/>
          <a:ext cx="2936874" cy="293687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1800" b="1" kern="1200" dirty="0">
              <a:latin typeface="Alexandria" pitchFamily="2" charset="-78"/>
              <a:cs typeface="Alexandria" pitchFamily="2" charset="-78"/>
            </a:rPr>
            <a:t>مفهوم الحوكمة</a:t>
          </a:r>
          <a:endParaRPr lang="en-US" sz="1800" b="1" kern="1200" dirty="0">
            <a:latin typeface="Alexandria" pitchFamily="2" charset="-78"/>
            <a:cs typeface="Alexandria" pitchFamily="2" charset="-78"/>
          </a:endParaRPr>
        </a:p>
      </dsp:txBody>
      <dsp:txXfrm>
        <a:off x="3566573" y="575137"/>
        <a:ext cx="2153707" cy="1321593"/>
      </dsp:txXfrm>
    </dsp:sp>
    <dsp:sp modelId="{DDF24712-D9AF-4A5D-804A-3CCE3324A2BD}">
      <dsp:nvSpPr>
        <dsp:cNvPr id="0" name=""/>
        <dsp:cNvSpPr/>
      </dsp:nvSpPr>
      <dsp:spPr>
        <a:xfrm>
          <a:off x="3974916" y="1957915"/>
          <a:ext cx="3537817" cy="293687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1800" b="1" kern="1200" dirty="0">
              <a:latin typeface="Alexandria" pitchFamily="2" charset="-78"/>
              <a:cs typeface="Alexandria" pitchFamily="2" charset="-78"/>
            </a:rPr>
            <a:t>أهمية الحوكمة </a:t>
          </a:r>
          <a:r>
            <a:rPr lang="en-US" sz="1800" b="1" kern="1200" dirty="0">
              <a:latin typeface="Alexandria" pitchFamily="2" charset="-78"/>
              <a:cs typeface="Alexandria" pitchFamily="2" charset="-78"/>
            </a:rPr>
            <a:t> </a:t>
          </a:r>
          <a:r>
            <a:rPr lang="ar-EG" sz="1800" b="1" kern="1200" dirty="0">
              <a:latin typeface="Alexandria" pitchFamily="2" charset="-78"/>
              <a:cs typeface="Alexandria" pitchFamily="2" charset="-78"/>
            </a:rPr>
            <a:t>و خصائصها</a:t>
          </a:r>
          <a:endParaRPr lang="en-US" sz="1800" kern="1200" dirty="0">
            <a:latin typeface="Alexandria" pitchFamily="2" charset="-78"/>
            <a:cs typeface="Alexandria" pitchFamily="2" charset="-78"/>
          </a:endParaRPr>
        </a:p>
        <a:p>
          <a:pPr marL="0" marR="0" lvl="0" indent="0" algn="ctr" defTabSz="914400" rtl="1" eaLnBrk="1" fontAlgn="auto" latinLnBrk="0" hangingPunct="1">
            <a:lnSpc>
              <a:spcPct val="100000"/>
            </a:lnSpc>
            <a:spcBef>
              <a:spcPct val="0"/>
            </a:spcBef>
            <a:spcAft>
              <a:spcPts val="0"/>
            </a:spcAft>
            <a:buClrTx/>
            <a:buSzTx/>
            <a:buFontTx/>
            <a:buNone/>
            <a:tabLst/>
            <a:defRPr/>
          </a:pPr>
          <a:endParaRPr lang="en-US" sz="2000" b="1" kern="1200" dirty="0"/>
        </a:p>
      </dsp:txBody>
      <dsp:txXfrm>
        <a:off x="5056898" y="2716608"/>
        <a:ext cx="2122690" cy="1615280"/>
      </dsp:txXfrm>
    </dsp:sp>
    <dsp:sp modelId="{470DC82F-77F2-4D5D-BB03-617C94233941}">
      <dsp:nvSpPr>
        <dsp:cNvPr id="0" name=""/>
        <dsp:cNvSpPr/>
      </dsp:nvSpPr>
      <dsp:spPr>
        <a:xfrm>
          <a:off x="1828247" y="1782662"/>
          <a:ext cx="2936874" cy="293687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1800" b="1" kern="1200" dirty="0">
              <a:latin typeface="Alexandria" pitchFamily="2" charset="-78"/>
              <a:cs typeface="Alexandria" pitchFamily="2" charset="-78"/>
            </a:rPr>
            <a:t>آليات تطبيق الحوكمة في القطاع العام و الخاص </a:t>
          </a:r>
          <a:endParaRPr lang="en-US" sz="1800" b="1" kern="1200" dirty="0">
            <a:latin typeface="Alexandria" pitchFamily="2" charset="-78"/>
            <a:cs typeface="Alexandria" pitchFamily="2" charset="-78"/>
          </a:endParaRPr>
        </a:p>
        <a:p>
          <a:pPr lvl="0" algn="ctr" defTabSz="889000" rtl="1">
            <a:lnSpc>
              <a:spcPct val="90000"/>
            </a:lnSpc>
            <a:spcBef>
              <a:spcPct val="0"/>
            </a:spcBef>
            <a:spcAft>
              <a:spcPct val="35000"/>
            </a:spcAft>
            <a:buNone/>
          </a:pPr>
          <a:endParaRPr lang="en-US" sz="2000" kern="1200" dirty="0"/>
        </a:p>
      </dsp:txBody>
      <dsp:txXfrm>
        <a:off x="2104803" y="2541355"/>
        <a:ext cx="1762124" cy="161528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161DEA-A0C5-406C-B206-15A3FF5B0D7A}">
      <dsp:nvSpPr>
        <dsp:cNvPr id="0" name=""/>
        <dsp:cNvSpPr/>
      </dsp:nvSpPr>
      <dsp:spPr>
        <a:xfrm>
          <a:off x="0" y="1413565"/>
          <a:ext cx="1328993" cy="129454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rtl="0">
            <a:lnSpc>
              <a:spcPct val="90000"/>
            </a:lnSpc>
            <a:spcBef>
              <a:spcPct val="0"/>
            </a:spcBef>
            <a:spcAft>
              <a:spcPct val="35000"/>
            </a:spcAft>
            <a:buNone/>
          </a:pPr>
          <a:r>
            <a:rPr lang="ar-EG" sz="1800" b="1" kern="1200" dirty="0">
              <a:latin typeface="Alexandria" pitchFamily="2" charset="-78"/>
              <a:cs typeface="Alexandria" pitchFamily="2" charset="-78"/>
            </a:rPr>
            <a:t>الحوكمة الالكترونية </a:t>
          </a:r>
          <a:endParaRPr lang="en-US" sz="1800" kern="1200" dirty="0">
            <a:latin typeface="Alexandria" pitchFamily="2" charset="-78"/>
            <a:cs typeface="Alexandria" pitchFamily="2" charset="-78"/>
          </a:endParaRPr>
        </a:p>
      </dsp:txBody>
      <dsp:txXfrm>
        <a:off x="37916" y="1451481"/>
        <a:ext cx="1253161" cy="1218709"/>
      </dsp:txXfrm>
    </dsp:sp>
    <dsp:sp modelId="{85540A58-EC65-4870-86A7-8CF51AB8DD34}">
      <dsp:nvSpPr>
        <dsp:cNvPr id="0" name=""/>
        <dsp:cNvSpPr/>
      </dsp:nvSpPr>
      <dsp:spPr>
        <a:xfrm>
          <a:off x="1448226" y="1416046"/>
          <a:ext cx="1277034" cy="111775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rtl="0">
            <a:lnSpc>
              <a:spcPct val="90000"/>
            </a:lnSpc>
            <a:spcBef>
              <a:spcPct val="0"/>
            </a:spcBef>
            <a:spcAft>
              <a:spcPct val="35000"/>
            </a:spcAft>
            <a:buNone/>
          </a:pPr>
          <a:r>
            <a:rPr lang="ar-EG" sz="1800" b="1" kern="1200" dirty="0">
              <a:latin typeface="Alexandria" pitchFamily="2" charset="-78"/>
              <a:cs typeface="Alexandria" pitchFamily="2" charset="-78"/>
            </a:rPr>
            <a:t>عوامل نجاح الحكومة الالكترونية</a:t>
          </a:r>
          <a:endParaRPr lang="en-US" sz="1800" kern="1200" dirty="0">
            <a:latin typeface="Alexandria" pitchFamily="2" charset="-78"/>
            <a:cs typeface="Alexandria" pitchFamily="2" charset="-78"/>
          </a:endParaRPr>
        </a:p>
      </dsp:txBody>
      <dsp:txXfrm>
        <a:off x="1480964" y="1448784"/>
        <a:ext cx="1211558" cy="1052281"/>
      </dsp:txXfrm>
    </dsp:sp>
    <dsp:sp modelId="{3D1AE17D-FC31-4C22-AA0C-4CC8172E961C}">
      <dsp:nvSpPr>
        <dsp:cNvPr id="0" name=""/>
        <dsp:cNvSpPr/>
      </dsp:nvSpPr>
      <dsp:spPr>
        <a:xfrm>
          <a:off x="2843522" y="1416046"/>
          <a:ext cx="1310833" cy="14761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rtl="0">
            <a:lnSpc>
              <a:spcPct val="90000"/>
            </a:lnSpc>
            <a:spcBef>
              <a:spcPct val="0"/>
            </a:spcBef>
            <a:spcAft>
              <a:spcPct val="35000"/>
            </a:spcAft>
            <a:buNone/>
          </a:pPr>
          <a:r>
            <a:rPr lang="ar-EG" sz="1800" b="1" kern="1200" dirty="0">
              <a:latin typeface="Alexandria" pitchFamily="2" charset="-78"/>
              <a:cs typeface="Alexandria" pitchFamily="2" charset="-78"/>
            </a:rPr>
            <a:t>مراحل نضح الحكومة الالكترونية </a:t>
          </a:r>
          <a:endParaRPr lang="en-US" sz="1800" kern="1200" dirty="0">
            <a:latin typeface="Alexandria" pitchFamily="2" charset="-78"/>
            <a:cs typeface="Alexandria" pitchFamily="2" charset="-78"/>
          </a:endParaRPr>
        </a:p>
      </dsp:txBody>
      <dsp:txXfrm>
        <a:off x="2881915" y="1454439"/>
        <a:ext cx="1234047" cy="1399374"/>
      </dsp:txXfrm>
    </dsp:sp>
    <dsp:sp modelId="{98307FCE-7655-4F8A-AA26-AA9DB7D95B5A}">
      <dsp:nvSpPr>
        <dsp:cNvPr id="0" name=""/>
        <dsp:cNvSpPr/>
      </dsp:nvSpPr>
      <dsp:spPr>
        <a:xfrm>
          <a:off x="4272617" y="1416046"/>
          <a:ext cx="1309802" cy="146369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rtl="0">
            <a:lnSpc>
              <a:spcPct val="90000"/>
            </a:lnSpc>
            <a:spcBef>
              <a:spcPct val="0"/>
            </a:spcBef>
            <a:spcAft>
              <a:spcPct val="35000"/>
            </a:spcAft>
            <a:buNone/>
          </a:pPr>
          <a:r>
            <a:rPr lang="ar-EG" sz="1800" b="1" kern="1200" dirty="0">
              <a:latin typeface="Alexandria" pitchFamily="2" charset="-78"/>
              <a:cs typeface="Alexandria" pitchFamily="2" charset="-78"/>
            </a:rPr>
            <a:t>مزايا الحكومة الالكترونية </a:t>
          </a:r>
          <a:endParaRPr lang="en-US" sz="1100" kern="1200" dirty="0">
            <a:latin typeface="Alexandria" pitchFamily="2" charset="-78"/>
            <a:cs typeface="Alexandria" pitchFamily="2" charset="-78"/>
          </a:endParaRPr>
        </a:p>
      </dsp:txBody>
      <dsp:txXfrm>
        <a:off x="4310980" y="1454409"/>
        <a:ext cx="1233076" cy="1386967"/>
      </dsp:txXfrm>
    </dsp:sp>
    <dsp:sp modelId="{8D408CF3-FD67-45A8-859D-1425A7921352}">
      <dsp:nvSpPr>
        <dsp:cNvPr id="0" name=""/>
        <dsp:cNvSpPr/>
      </dsp:nvSpPr>
      <dsp:spPr>
        <a:xfrm>
          <a:off x="5700681" y="1416046"/>
          <a:ext cx="1293307" cy="10987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rtl="0">
            <a:lnSpc>
              <a:spcPct val="90000"/>
            </a:lnSpc>
            <a:spcBef>
              <a:spcPct val="0"/>
            </a:spcBef>
            <a:spcAft>
              <a:spcPct val="35000"/>
            </a:spcAft>
            <a:buNone/>
          </a:pPr>
          <a:r>
            <a:rPr lang="ar-EG" sz="1800" b="1" kern="1200" dirty="0">
              <a:latin typeface="Alexandria" pitchFamily="2" charset="-78"/>
              <a:cs typeface="Alexandria" pitchFamily="2" charset="-78"/>
            </a:rPr>
            <a:t>الإطار العام للحكومة الالكترونية</a:t>
          </a:r>
          <a:endParaRPr lang="en-US" sz="1800" kern="1200" dirty="0">
            <a:latin typeface="Alexandria" pitchFamily="2" charset="-78"/>
            <a:cs typeface="Alexandria" pitchFamily="2" charset="-78"/>
          </a:endParaRPr>
        </a:p>
      </dsp:txBody>
      <dsp:txXfrm>
        <a:off x="5732862" y="1448227"/>
        <a:ext cx="1228945" cy="1034367"/>
      </dsp:txXfrm>
    </dsp:sp>
    <dsp:sp modelId="{3149BCDF-92A2-4335-A9B8-2D122B8452EC}">
      <dsp:nvSpPr>
        <dsp:cNvPr id="0" name=""/>
        <dsp:cNvSpPr/>
      </dsp:nvSpPr>
      <dsp:spPr>
        <a:xfrm>
          <a:off x="7072726" y="1397890"/>
          <a:ext cx="1338667" cy="9174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rtl="0">
            <a:lnSpc>
              <a:spcPct val="90000"/>
            </a:lnSpc>
            <a:spcBef>
              <a:spcPct val="0"/>
            </a:spcBef>
            <a:spcAft>
              <a:spcPct val="35000"/>
            </a:spcAft>
            <a:buNone/>
          </a:pPr>
          <a:r>
            <a:rPr lang="ar-EG" sz="1800" b="1" kern="1200" dirty="0">
              <a:latin typeface="Alexandria" pitchFamily="2" charset="-78"/>
              <a:cs typeface="Alexandria" pitchFamily="2" charset="-78"/>
            </a:rPr>
            <a:t>تعريف الحكومة الالكترونية</a:t>
          </a:r>
          <a:endParaRPr lang="en-US" sz="1800" kern="1200" dirty="0">
            <a:latin typeface="Alexandria" pitchFamily="2" charset="-78"/>
            <a:cs typeface="Alexandria" pitchFamily="2" charset="-78"/>
          </a:endParaRPr>
        </a:p>
      </dsp:txBody>
      <dsp:txXfrm>
        <a:off x="7099597" y="1424761"/>
        <a:ext cx="1284925" cy="863687"/>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540A58-EC65-4870-86A7-8CF51AB8DD34}">
      <dsp:nvSpPr>
        <dsp:cNvPr id="0" name=""/>
        <dsp:cNvSpPr/>
      </dsp:nvSpPr>
      <dsp:spPr>
        <a:xfrm>
          <a:off x="30108" y="0"/>
          <a:ext cx="1533613" cy="237336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rtl="1">
            <a:lnSpc>
              <a:spcPct val="90000"/>
            </a:lnSpc>
            <a:spcBef>
              <a:spcPct val="0"/>
            </a:spcBef>
            <a:spcAft>
              <a:spcPct val="35000"/>
            </a:spcAft>
            <a:buNone/>
          </a:pPr>
          <a:r>
            <a:rPr lang="ar-EG" sz="2400" b="1" kern="1200" dirty="0"/>
            <a:t>5 -مرحلة التكامل</a:t>
          </a:r>
          <a:endParaRPr lang="en-US" sz="2400" kern="1200" dirty="0"/>
        </a:p>
      </dsp:txBody>
      <dsp:txXfrm>
        <a:off x="75026" y="44918"/>
        <a:ext cx="1443777" cy="2283530"/>
      </dsp:txXfrm>
    </dsp:sp>
    <dsp:sp modelId="{3D1AE17D-FC31-4C22-AA0C-4CC8172E961C}">
      <dsp:nvSpPr>
        <dsp:cNvPr id="0" name=""/>
        <dsp:cNvSpPr/>
      </dsp:nvSpPr>
      <dsp:spPr>
        <a:xfrm>
          <a:off x="1918676" y="0"/>
          <a:ext cx="1533613" cy="230755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rtl="1">
            <a:lnSpc>
              <a:spcPct val="90000"/>
            </a:lnSpc>
            <a:spcBef>
              <a:spcPct val="0"/>
            </a:spcBef>
            <a:spcAft>
              <a:spcPct val="35000"/>
            </a:spcAft>
            <a:buNone/>
          </a:pPr>
          <a:r>
            <a:rPr lang="ar-EG" sz="2400" b="1" kern="1200" dirty="0"/>
            <a:t>4 -مرحلة المعاملات</a:t>
          </a:r>
          <a:endParaRPr lang="en-US" sz="2400" kern="1200" dirty="0"/>
        </a:p>
      </dsp:txBody>
      <dsp:txXfrm>
        <a:off x="1963594" y="44918"/>
        <a:ext cx="1443777" cy="2217723"/>
      </dsp:txXfrm>
    </dsp:sp>
    <dsp:sp modelId="{98307FCE-7655-4F8A-AA26-AA9DB7D95B5A}">
      <dsp:nvSpPr>
        <dsp:cNvPr id="0" name=""/>
        <dsp:cNvSpPr/>
      </dsp:nvSpPr>
      <dsp:spPr>
        <a:xfrm>
          <a:off x="3838530" y="0"/>
          <a:ext cx="1533613" cy="22338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rtl="1">
            <a:lnSpc>
              <a:spcPct val="90000"/>
            </a:lnSpc>
            <a:spcBef>
              <a:spcPct val="0"/>
            </a:spcBef>
            <a:spcAft>
              <a:spcPct val="35000"/>
            </a:spcAft>
            <a:buNone/>
          </a:pPr>
          <a:r>
            <a:rPr lang="ar-EG" sz="2400" b="1" kern="1200" dirty="0"/>
            <a:t>3 -مرحلة التفاعل</a:t>
          </a:r>
          <a:endParaRPr lang="en-US" sz="1400" kern="1200" dirty="0"/>
        </a:p>
      </dsp:txBody>
      <dsp:txXfrm>
        <a:off x="3883448" y="44918"/>
        <a:ext cx="1443777" cy="2143994"/>
      </dsp:txXfrm>
    </dsp:sp>
    <dsp:sp modelId="{8D408CF3-FD67-45A8-859D-1425A7921352}">
      <dsp:nvSpPr>
        <dsp:cNvPr id="0" name=""/>
        <dsp:cNvSpPr/>
      </dsp:nvSpPr>
      <dsp:spPr>
        <a:xfrm>
          <a:off x="5831093" y="0"/>
          <a:ext cx="1533613" cy="224918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rtl="1">
            <a:lnSpc>
              <a:spcPct val="90000"/>
            </a:lnSpc>
            <a:spcBef>
              <a:spcPct val="0"/>
            </a:spcBef>
            <a:spcAft>
              <a:spcPct val="35000"/>
            </a:spcAft>
            <a:buNone/>
          </a:pPr>
          <a:r>
            <a:rPr lang="ar-EG" sz="2400" b="1" kern="1200" dirty="0"/>
            <a:t>2 -مرحلة التحسن</a:t>
          </a:r>
          <a:endParaRPr lang="en-US" sz="2400" kern="1200" dirty="0"/>
        </a:p>
      </dsp:txBody>
      <dsp:txXfrm>
        <a:off x="5876011" y="44918"/>
        <a:ext cx="1443777" cy="2159353"/>
      </dsp:txXfrm>
    </dsp:sp>
    <dsp:sp modelId="{3149BCDF-92A2-4335-A9B8-2D122B8452EC}">
      <dsp:nvSpPr>
        <dsp:cNvPr id="0" name=""/>
        <dsp:cNvSpPr/>
      </dsp:nvSpPr>
      <dsp:spPr>
        <a:xfrm>
          <a:off x="7677061" y="0"/>
          <a:ext cx="1533613" cy="219872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rtl="1">
            <a:lnSpc>
              <a:spcPct val="90000"/>
            </a:lnSpc>
            <a:spcBef>
              <a:spcPct val="0"/>
            </a:spcBef>
            <a:spcAft>
              <a:spcPct val="35000"/>
            </a:spcAft>
            <a:buNone/>
          </a:pPr>
          <a:r>
            <a:rPr lang="ar-EG" sz="2400" b="1" kern="1200" dirty="0"/>
            <a:t>1 -مرحلة البزوغ</a:t>
          </a:r>
          <a:endParaRPr lang="en-US" sz="2400" kern="1200" dirty="0"/>
        </a:p>
      </dsp:txBody>
      <dsp:txXfrm>
        <a:off x="7721979" y="44918"/>
        <a:ext cx="1443777" cy="210889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38535B-9E8A-4087-B96C-4926838935EE}">
      <dsp:nvSpPr>
        <dsp:cNvPr id="0" name=""/>
        <dsp:cNvSpPr/>
      </dsp:nvSpPr>
      <dsp:spPr>
        <a:xfrm>
          <a:off x="1553572" y="1782621"/>
          <a:ext cx="1813232" cy="146469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ar-EG" sz="1800" kern="1200" dirty="0">
              <a:latin typeface="Alexandria" pitchFamily="2" charset="-78"/>
              <a:cs typeface="Alexandria" pitchFamily="2" charset="-78"/>
            </a:rPr>
            <a:t>الترتيبات المؤسسية</a:t>
          </a:r>
          <a:endParaRPr lang="en-US" sz="1800" kern="1200" dirty="0">
            <a:latin typeface="Alexandria" pitchFamily="2" charset="-78"/>
            <a:cs typeface="Alexandria" pitchFamily="2" charset="-78"/>
          </a:endParaRPr>
        </a:p>
      </dsp:txBody>
      <dsp:txXfrm>
        <a:off x="1819114" y="1997120"/>
        <a:ext cx="1282148" cy="1035696"/>
      </dsp:txXfrm>
    </dsp:sp>
    <dsp:sp modelId="{C783EAAE-55D1-401D-933E-00FECE273657}">
      <dsp:nvSpPr>
        <dsp:cNvPr id="0" name=""/>
        <dsp:cNvSpPr/>
      </dsp:nvSpPr>
      <dsp:spPr>
        <a:xfrm rot="21522257">
          <a:off x="6421441" y="2110273"/>
          <a:ext cx="964199" cy="49433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a:off x="6421460" y="2210817"/>
        <a:ext cx="815899" cy="296600"/>
      </dsp:txXfrm>
    </dsp:sp>
    <dsp:sp modelId="{380298BB-7B8E-4579-8710-BC5D834A553F}">
      <dsp:nvSpPr>
        <dsp:cNvPr id="0" name=""/>
        <dsp:cNvSpPr/>
      </dsp:nvSpPr>
      <dsp:spPr>
        <a:xfrm>
          <a:off x="4496269" y="0"/>
          <a:ext cx="1893776" cy="134596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ar-EG" sz="1800" kern="1200" dirty="0">
              <a:latin typeface="Alexandria" pitchFamily="2" charset="-78"/>
              <a:cs typeface="Alexandria" pitchFamily="2" charset="-78"/>
            </a:rPr>
            <a:t>القوانين       و التشريعات</a:t>
          </a:r>
          <a:endParaRPr lang="en-US" sz="1800" kern="1200" dirty="0">
            <a:latin typeface="Alexandria" pitchFamily="2" charset="-78"/>
            <a:cs typeface="Alexandria" pitchFamily="2" charset="-78"/>
          </a:endParaRPr>
        </a:p>
      </dsp:txBody>
      <dsp:txXfrm>
        <a:off x="4773606" y="197112"/>
        <a:ext cx="1339102" cy="951741"/>
      </dsp:txXfrm>
    </dsp:sp>
    <dsp:sp modelId="{0159613C-20DF-4886-9637-4AA19E9D09F6}">
      <dsp:nvSpPr>
        <dsp:cNvPr id="0" name=""/>
        <dsp:cNvSpPr/>
      </dsp:nvSpPr>
      <dsp:spPr>
        <a:xfrm rot="5492760">
          <a:off x="5165619" y="1372485"/>
          <a:ext cx="581157" cy="49433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a:off x="5241770" y="1397229"/>
        <a:ext cx="432857" cy="296600"/>
      </dsp:txXfrm>
    </dsp:sp>
    <dsp:sp modelId="{72A40069-B885-4CF7-99FF-F7DD6C786C7D}">
      <dsp:nvSpPr>
        <dsp:cNvPr id="0" name=""/>
        <dsp:cNvSpPr/>
      </dsp:nvSpPr>
      <dsp:spPr>
        <a:xfrm>
          <a:off x="7458308" y="1678303"/>
          <a:ext cx="1726845" cy="127861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ar-EG" sz="1800" kern="1200" dirty="0">
              <a:latin typeface="Alexandria" pitchFamily="2" charset="-78"/>
              <a:cs typeface="Alexandria" pitchFamily="2" charset="-78"/>
            </a:rPr>
            <a:t>إجراءات العمل</a:t>
          </a:r>
          <a:endParaRPr lang="en-US" sz="1800" kern="1200" dirty="0">
            <a:latin typeface="Alexandria" pitchFamily="2" charset="-78"/>
            <a:cs typeface="Alexandria" pitchFamily="2" charset="-78"/>
          </a:endParaRPr>
        </a:p>
      </dsp:txBody>
      <dsp:txXfrm>
        <a:off x="7711199" y="1865552"/>
        <a:ext cx="1221063" cy="904121"/>
      </dsp:txXfrm>
    </dsp:sp>
    <dsp:sp modelId="{B38085A9-EC26-4B3D-B4A9-059803C5732D}">
      <dsp:nvSpPr>
        <dsp:cNvPr id="0" name=""/>
        <dsp:cNvSpPr/>
      </dsp:nvSpPr>
      <dsp:spPr>
        <a:xfrm rot="10800000">
          <a:off x="10145098" y="-46880"/>
          <a:ext cx="947589" cy="9376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22250">
            <a:lnSpc>
              <a:spcPct val="90000"/>
            </a:lnSpc>
            <a:spcBef>
              <a:spcPct val="0"/>
            </a:spcBef>
            <a:spcAft>
              <a:spcPct val="35000"/>
            </a:spcAft>
            <a:buNone/>
          </a:pPr>
          <a:endParaRPr lang="en-US" sz="500" kern="1200" dirty="0"/>
        </a:p>
      </dsp:txBody>
      <dsp:txXfrm rot="10800000">
        <a:off x="10173226" y="-28128"/>
        <a:ext cx="919461" cy="56256"/>
      </dsp:txXfrm>
    </dsp:sp>
    <dsp:sp modelId="{228EC002-D437-44CD-9511-1405FFDF01AF}">
      <dsp:nvSpPr>
        <dsp:cNvPr id="0" name=""/>
        <dsp:cNvSpPr/>
      </dsp:nvSpPr>
      <dsp:spPr>
        <a:xfrm>
          <a:off x="4556504" y="3414118"/>
          <a:ext cx="1773305" cy="131448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ar-EG" sz="1800" kern="1200" dirty="0">
              <a:latin typeface="Alexandria" pitchFamily="2" charset="-78"/>
              <a:cs typeface="Alexandria" pitchFamily="2" charset="-78"/>
            </a:rPr>
            <a:t>تكنولوجيا المعلومات</a:t>
          </a:r>
          <a:endParaRPr lang="en-US" sz="1800" kern="1200" dirty="0">
            <a:latin typeface="Alexandria" pitchFamily="2" charset="-78"/>
            <a:cs typeface="Alexandria" pitchFamily="2" charset="-78"/>
          </a:endParaRPr>
        </a:p>
      </dsp:txBody>
      <dsp:txXfrm>
        <a:off x="4816199" y="3606620"/>
        <a:ext cx="1253915" cy="929485"/>
      </dsp:txXfrm>
    </dsp:sp>
    <dsp:sp modelId="{64CBE8A1-D82D-4B9F-AA21-D72051DE2F41}">
      <dsp:nvSpPr>
        <dsp:cNvPr id="0" name=""/>
        <dsp:cNvSpPr/>
      </dsp:nvSpPr>
      <dsp:spPr>
        <a:xfrm rot="16200002">
          <a:off x="5306268" y="3048498"/>
          <a:ext cx="273778" cy="49433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a:off x="5347334" y="3188431"/>
        <a:ext cx="191645" cy="296600"/>
      </dsp:txXfrm>
    </dsp:sp>
    <dsp:sp modelId="{ECC83962-B0A3-4EE9-A2CB-1DE1BE8AAF49}">
      <dsp:nvSpPr>
        <dsp:cNvPr id="0" name=""/>
        <dsp:cNvSpPr/>
      </dsp:nvSpPr>
      <dsp:spPr>
        <a:xfrm>
          <a:off x="4429970" y="1926624"/>
          <a:ext cx="2026374" cy="124326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ar-EG" sz="1800" kern="1200" dirty="0">
              <a:latin typeface="Alexandria" pitchFamily="2" charset="-78"/>
              <a:cs typeface="Alexandria" pitchFamily="2" charset="-78"/>
            </a:rPr>
            <a:t>الرؤية              و الأهداف          و الاستراتيجية</a:t>
          </a:r>
          <a:endParaRPr lang="en-US" sz="1800" kern="1200" dirty="0">
            <a:latin typeface="Alexandria" pitchFamily="2" charset="-78"/>
            <a:cs typeface="Alexandria" pitchFamily="2" charset="-78"/>
          </a:endParaRPr>
        </a:p>
      </dsp:txBody>
      <dsp:txXfrm>
        <a:off x="4726726" y="2108695"/>
        <a:ext cx="1432862" cy="879119"/>
      </dsp:txXfrm>
    </dsp:sp>
    <dsp:sp modelId="{E9471F06-764E-4D3D-921C-6FA2091C676F}">
      <dsp:nvSpPr>
        <dsp:cNvPr id="0" name=""/>
        <dsp:cNvSpPr/>
      </dsp:nvSpPr>
      <dsp:spPr>
        <a:xfrm rot="10838360">
          <a:off x="3632555" y="2284028"/>
          <a:ext cx="563647" cy="49433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rot="10800000">
        <a:off x="3780850" y="2383722"/>
        <a:ext cx="415347" cy="296600"/>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A16F23-C45F-4911-85EF-1210632A0A70}">
      <dsp:nvSpPr>
        <dsp:cNvPr id="0" name=""/>
        <dsp:cNvSpPr/>
      </dsp:nvSpPr>
      <dsp:spPr>
        <a:xfrm>
          <a:off x="3109548" y="122337"/>
          <a:ext cx="2531118" cy="253111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rtl="1">
            <a:lnSpc>
              <a:spcPct val="150000"/>
            </a:lnSpc>
            <a:spcBef>
              <a:spcPct val="0"/>
            </a:spcBef>
            <a:spcAft>
              <a:spcPct val="35000"/>
            </a:spcAft>
            <a:buNone/>
          </a:pPr>
          <a:r>
            <a:rPr lang="ar-EG" sz="2000" b="1" kern="1200" dirty="0">
              <a:latin typeface="Alexandria" pitchFamily="2" charset="-78"/>
              <a:cs typeface="Alexandria" pitchFamily="2" charset="-78"/>
            </a:rPr>
            <a:t>تعريف الحوكمة الالكترونية </a:t>
          </a:r>
          <a:endParaRPr lang="en-US" sz="2000" b="1" kern="1200" dirty="0">
            <a:latin typeface="Alexandria" pitchFamily="2" charset="-78"/>
            <a:cs typeface="Alexandria" pitchFamily="2" charset="-78"/>
          </a:endParaRPr>
        </a:p>
      </dsp:txBody>
      <dsp:txXfrm>
        <a:off x="3447030" y="565283"/>
        <a:ext cx="1856153" cy="1139003"/>
      </dsp:txXfrm>
    </dsp:sp>
    <dsp:sp modelId="{DDF24712-D9AF-4A5D-804A-3CCE3324A2BD}">
      <dsp:nvSpPr>
        <dsp:cNvPr id="0" name=""/>
        <dsp:cNvSpPr/>
      </dsp:nvSpPr>
      <dsp:spPr>
        <a:xfrm>
          <a:off x="4312267" y="1765741"/>
          <a:ext cx="2457209" cy="253111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50000"/>
            </a:lnSpc>
            <a:spcBef>
              <a:spcPct val="0"/>
            </a:spcBef>
            <a:spcAft>
              <a:spcPts val="0"/>
            </a:spcAft>
            <a:buClrTx/>
            <a:buSzTx/>
            <a:buFontTx/>
            <a:buNone/>
            <a:tabLst/>
            <a:defRPr/>
          </a:pPr>
          <a:r>
            <a:rPr lang="ar-EG" sz="1800" b="1" kern="1200" dirty="0">
              <a:latin typeface="Alexandria" pitchFamily="2" charset="-78"/>
              <a:cs typeface="Alexandria" pitchFamily="2" charset="-78"/>
            </a:rPr>
            <a:t>مكونات الحوكمة الاكترونية</a:t>
          </a:r>
          <a:endParaRPr lang="en-US" sz="1800" b="1" kern="1200" dirty="0">
            <a:latin typeface="Alexandria" pitchFamily="2" charset="-78"/>
            <a:cs typeface="Alexandria" pitchFamily="2" charset="-78"/>
          </a:endParaRPr>
        </a:p>
      </dsp:txBody>
      <dsp:txXfrm>
        <a:off x="5063764" y="2419614"/>
        <a:ext cx="1474325" cy="1392115"/>
      </dsp:txXfrm>
    </dsp:sp>
    <dsp:sp modelId="{675D76CE-734E-4A59-BAC3-0A339FC97911}">
      <dsp:nvSpPr>
        <dsp:cNvPr id="0" name=""/>
        <dsp:cNvSpPr/>
      </dsp:nvSpPr>
      <dsp:spPr>
        <a:xfrm>
          <a:off x="1563924" y="1694971"/>
          <a:ext cx="3123678" cy="253111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00100" rtl="1">
            <a:lnSpc>
              <a:spcPct val="150000"/>
            </a:lnSpc>
            <a:spcBef>
              <a:spcPct val="0"/>
            </a:spcBef>
            <a:spcAft>
              <a:spcPct val="35000"/>
            </a:spcAft>
            <a:buNone/>
          </a:pPr>
          <a:r>
            <a:rPr lang="ar-EG" sz="1800" b="1" kern="1200" dirty="0">
              <a:latin typeface="Alexandria" pitchFamily="2" charset="-78"/>
              <a:cs typeface="Alexandria" pitchFamily="2" charset="-78"/>
            </a:rPr>
            <a:t>التحول من الحكومة الالكترونية إلى الحوكمة الالكترونية</a:t>
          </a:r>
          <a:endParaRPr lang="en-US" sz="1800" b="1" kern="1200" dirty="0">
            <a:latin typeface="Alexandria" pitchFamily="2" charset="-78"/>
            <a:cs typeface="Alexandria" pitchFamily="2" charset="-78"/>
          </a:endParaRPr>
        </a:p>
      </dsp:txBody>
      <dsp:txXfrm>
        <a:off x="1858071" y="2348844"/>
        <a:ext cx="1874207" cy="1392115"/>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540A58-EC65-4870-86A7-8CF51AB8DD34}">
      <dsp:nvSpPr>
        <dsp:cNvPr id="0" name=""/>
        <dsp:cNvSpPr/>
      </dsp:nvSpPr>
      <dsp:spPr>
        <a:xfrm>
          <a:off x="646790" y="247840"/>
          <a:ext cx="1686209" cy="182820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5 –البنية التحتية و الخدمات المشتركة</a:t>
          </a:r>
          <a:endParaRPr lang="en-US" sz="2000" kern="1200" dirty="0">
            <a:latin typeface="Alexandria" pitchFamily="2" charset="-78"/>
            <a:cs typeface="Alexandria" pitchFamily="2" charset="-78"/>
          </a:endParaRPr>
        </a:p>
      </dsp:txBody>
      <dsp:txXfrm>
        <a:off x="696177" y="297227"/>
        <a:ext cx="1587435" cy="1729426"/>
      </dsp:txXfrm>
    </dsp:sp>
    <dsp:sp modelId="{3D1AE17D-FC31-4C22-AA0C-4CC8172E961C}">
      <dsp:nvSpPr>
        <dsp:cNvPr id="0" name=""/>
        <dsp:cNvSpPr/>
      </dsp:nvSpPr>
      <dsp:spPr>
        <a:xfrm>
          <a:off x="2419107" y="260658"/>
          <a:ext cx="1386243" cy="177750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4 -خدمات حكومة إلى موظفين</a:t>
          </a:r>
          <a:endParaRPr lang="en-US" sz="2000" kern="1200" dirty="0">
            <a:latin typeface="Alexandria" pitchFamily="2" charset="-78"/>
            <a:cs typeface="Alexandria" pitchFamily="2" charset="-78"/>
          </a:endParaRPr>
        </a:p>
      </dsp:txBody>
      <dsp:txXfrm>
        <a:off x="2459709" y="301260"/>
        <a:ext cx="1305039" cy="1696305"/>
      </dsp:txXfrm>
    </dsp:sp>
    <dsp:sp modelId="{98307FCE-7655-4F8A-AA26-AA9DB7D95B5A}">
      <dsp:nvSpPr>
        <dsp:cNvPr id="0" name=""/>
        <dsp:cNvSpPr/>
      </dsp:nvSpPr>
      <dsp:spPr>
        <a:xfrm>
          <a:off x="3958228" y="273747"/>
          <a:ext cx="1181340" cy="172071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3 -خدمات حكومة إلى حكومة</a:t>
          </a:r>
          <a:endParaRPr lang="en-US" sz="1200" kern="1200" dirty="0">
            <a:latin typeface="Alexandria" pitchFamily="2" charset="-78"/>
            <a:cs typeface="Alexandria" pitchFamily="2" charset="-78"/>
          </a:endParaRPr>
        </a:p>
      </dsp:txBody>
      <dsp:txXfrm>
        <a:off x="3992828" y="308347"/>
        <a:ext cx="1112140" cy="1651516"/>
      </dsp:txXfrm>
    </dsp:sp>
    <dsp:sp modelId="{8D408CF3-FD67-45A8-859D-1425A7921352}">
      <dsp:nvSpPr>
        <dsp:cNvPr id="0" name=""/>
        <dsp:cNvSpPr/>
      </dsp:nvSpPr>
      <dsp:spPr>
        <a:xfrm>
          <a:off x="5333178" y="210486"/>
          <a:ext cx="1181340" cy="173254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2 -خدمات حكومة إلى أعمال</a:t>
          </a:r>
          <a:endParaRPr lang="en-US" sz="2000" kern="1200" dirty="0">
            <a:latin typeface="Alexandria" pitchFamily="2" charset="-78"/>
            <a:cs typeface="Alexandria" pitchFamily="2" charset="-78"/>
          </a:endParaRPr>
        </a:p>
      </dsp:txBody>
      <dsp:txXfrm>
        <a:off x="5367778" y="245086"/>
        <a:ext cx="1112140" cy="1663347"/>
      </dsp:txXfrm>
    </dsp:sp>
    <dsp:sp modelId="{3149BCDF-92A2-4335-A9B8-2D122B8452EC}">
      <dsp:nvSpPr>
        <dsp:cNvPr id="0" name=""/>
        <dsp:cNvSpPr/>
      </dsp:nvSpPr>
      <dsp:spPr>
        <a:xfrm>
          <a:off x="6602292" y="234598"/>
          <a:ext cx="1181340" cy="16936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1 –خدمات حكومة إلى مواطن </a:t>
          </a:r>
          <a:endParaRPr lang="en-US" sz="2000" kern="1200" dirty="0">
            <a:latin typeface="Alexandria" pitchFamily="2" charset="-78"/>
            <a:cs typeface="Alexandria" pitchFamily="2" charset="-78"/>
          </a:endParaRPr>
        </a:p>
      </dsp:txBody>
      <dsp:txXfrm>
        <a:off x="6636892" y="269198"/>
        <a:ext cx="1112140" cy="1624475"/>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408CF3-FD67-45A8-859D-1425A7921352}">
      <dsp:nvSpPr>
        <dsp:cNvPr id="0" name=""/>
        <dsp:cNvSpPr/>
      </dsp:nvSpPr>
      <dsp:spPr>
        <a:xfrm>
          <a:off x="1296472" y="3566"/>
          <a:ext cx="2114979" cy="31018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2 –الحوكمة النقالة</a:t>
          </a:r>
          <a:endParaRPr lang="en-US" sz="2000" kern="1200" dirty="0">
            <a:latin typeface="Alexandria" pitchFamily="2" charset="-78"/>
            <a:cs typeface="Alexandria" pitchFamily="2" charset="-78"/>
          </a:endParaRPr>
        </a:p>
      </dsp:txBody>
      <dsp:txXfrm>
        <a:off x="1358418" y="65512"/>
        <a:ext cx="1991087" cy="2977926"/>
      </dsp:txXfrm>
    </dsp:sp>
    <dsp:sp modelId="{3149BCDF-92A2-4335-A9B8-2D122B8452EC}">
      <dsp:nvSpPr>
        <dsp:cNvPr id="0" name=""/>
        <dsp:cNvSpPr/>
      </dsp:nvSpPr>
      <dsp:spPr>
        <a:xfrm>
          <a:off x="4540555" y="0"/>
          <a:ext cx="2114979" cy="30322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1 –الحوكمة الذكية </a:t>
          </a:r>
          <a:endParaRPr lang="en-US" sz="2000" kern="1200" dirty="0">
            <a:latin typeface="Alexandria" pitchFamily="2" charset="-78"/>
            <a:cs typeface="Alexandria" pitchFamily="2" charset="-78"/>
          </a:endParaRPr>
        </a:p>
      </dsp:txBody>
      <dsp:txXfrm>
        <a:off x="4602501" y="61946"/>
        <a:ext cx="1991087" cy="290833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pitchFamily="2" charset="-78"/>
              </a:defRPr>
            </a:lvl1pPr>
          </a:lstStyle>
          <a:p>
            <a:fld id="{7E8DF744-AB4A-4A0F-92CE-6DEBABF2DA97}" type="datetimeFigureOut">
              <a:rPr lang="en-US" smtClean="0"/>
              <a:pPr/>
              <a:t>11/15/2024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pitchFamily="2" charset="-78"/>
              </a:defRPr>
            </a:lvl1pPr>
          </a:lstStyle>
          <a:p>
            <a:fld id="{E88088B5-5D3D-41C5-9929-9FAB3A249D9E}" type="slidenum">
              <a:rPr lang="en-US" smtClean="0"/>
              <a:pPr/>
              <a:t>‹#›</a:t>
            </a:fld>
            <a:endParaRPr lang="en-US" dirty="0"/>
          </a:p>
        </p:txBody>
      </p:sp>
    </p:spTree>
    <p:extLst>
      <p:ext uri="{BB962C8B-B14F-4D97-AF65-F5344CB8AC3E}">
        <p14:creationId xmlns:p14="http://schemas.microsoft.com/office/powerpoint/2010/main" val="23828243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pitchFamily="2" charset="-78"/>
        <a:ea typeface="+mn-ea"/>
        <a:cs typeface="+mn-cs"/>
      </a:defRPr>
    </a:lvl1pPr>
    <a:lvl2pPr marL="457200" algn="l" defTabSz="914400" rtl="0" eaLnBrk="1" latinLnBrk="0" hangingPunct="1">
      <a:defRPr sz="1200" kern="1200">
        <a:solidFill>
          <a:schemeClr val="tx1"/>
        </a:solidFill>
        <a:latin typeface="Alexandria" pitchFamily="2" charset="-78"/>
        <a:ea typeface="+mn-ea"/>
        <a:cs typeface="+mn-cs"/>
      </a:defRPr>
    </a:lvl2pPr>
    <a:lvl3pPr marL="914400" algn="l" defTabSz="914400" rtl="0" eaLnBrk="1" latinLnBrk="0" hangingPunct="1">
      <a:defRPr sz="1200" kern="1200">
        <a:solidFill>
          <a:schemeClr val="tx1"/>
        </a:solidFill>
        <a:latin typeface="Alexandria" pitchFamily="2" charset="-78"/>
        <a:ea typeface="+mn-ea"/>
        <a:cs typeface="+mn-cs"/>
      </a:defRPr>
    </a:lvl3pPr>
    <a:lvl4pPr marL="1371600" algn="l" defTabSz="914400" rtl="0" eaLnBrk="1" latinLnBrk="0" hangingPunct="1">
      <a:defRPr sz="1200" kern="1200">
        <a:solidFill>
          <a:schemeClr val="tx1"/>
        </a:solidFill>
        <a:latin typeface="Alexandria" pitchFamily="2" charset="-78"/>
        <a:ea typeface="+mn-ea"/>
        <a:cs typeface="+mn-cs"/>
      </a:defRPr>
    </a:lvl4pPr>
    <a:lvl5pPr marL="1828800" algn="l" defTabSz="914400" rtl="0" eaLnBrk="1" latinLnBrk="0" hangingPunct="1">
      <a:defRPr sz="1200" kern="1200">
        <a:solidFill>
          <a:schemeClr val="tx1"/>
        </a:solidFill>
        <a:latin typeface="Alexandria"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505157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897066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496323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5278526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CA20F7-A9FA-95BD-3E2E-2569DAD983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BCF6C9-94C2-81A8-99D4-99089DACE1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B45141-D41D-0B5F-24A9-B19293A457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5F841E-C796-9003-F074-451ABA3386FF}"/>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6766878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9417C9-C647-3787-C44B-E0975B7FA9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E12C82-FA78-1ED0-CEC5-1174D77CAD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B7C94E-EF5E-61D9-9DF2-CCD0C7CDF1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A327FD-3FA7-4286-61CF-2727F35D1092}"/>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3493248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1BE8AD-3FFF-B748-A82A-F389D47EC4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D1A07B-4880-0CB4-B3DC-4BF77A7DF0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24A2FB-3C44-71C7-2609-7D92021DCB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3399685-6070-90A5-3DDE-FF2472183CCB}"/>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0618059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2676061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2785082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FB4DC-1E5C-8ABC-7919-BA97DA0F1F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FFCEAF-CF27-CC8F-F371-974DCFCF0F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2246D1-DA31-AB77-A53E-7698D26B2C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A805ADA-66B4-573E-F9A0-32A9EFFDC155}"/>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2073806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9C3F15-0EA1-4032-A771-CB71060E62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E6F0CD-C382-A10D-10E2-083384A513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F6BBEC-9C16-5239-0A5A-CD1F0FCFA9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62062A5-CE7B-E6F5-201E-30999137AD9F}"/>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7555050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C1AD8-DC2C-1E4B-C7E3-60987D7D6B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36833E-FADE-962A-AEFE-4BBC277F86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DD17AE-4C07-7FE7-3C2D-E6414A1AC9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673B6DF-BADA-989F-68BC-7562660F2CEE}"/>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5447657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15B47-931B-B757-4D30-A940A63209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6F2083-7C90-90FF-9AA0-DDDAC28928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45C98F-2306-BA6D-512B-ACD2A41B45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6B9E34-F7EC-3BB5-D744-80F90A2E1D81}"/>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2312064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41355F-3793-70F7-783E-CD3DC19605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1A7C56-5CFB-2416-AB2C-8837C85F53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0629EE-0B97-DB27-E3B9-EF9FFCEACB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F70F6E4-2503-2C15-3E6C-ACA7136263D7}"/>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5410570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41A98-D672-1950-A541-41CBBB3956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CA2D77-DE76-1247-45C6-C233043A25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CA0CAD-44E4-6386-796D-424752E4CE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B2BBA-DBF6-A7F2-A29E-962DD90E2C7C}"/>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0258719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0BB9E-769A-13C3-99CD-2D542BBA10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091CF1-6C5A-C025-D574-916B36A421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EBBB6C-1595-4974-0650-2358CE2C39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39A62B8-F45E-89EA-B7ED-55C120245DC6}"/>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0760586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65884-080D-1ECA-512E-E2D4777B3F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F51301-DF79-C44E-CF27-B1449BD9CD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C925F1-601E-136C-EA6E-B58ACDB2FB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878888-2F9D-7503-B068-36939F68A970}"/>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756361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109C7-280A-510E-A8C5-5C5D19A163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C2BF57-EBEA-5B9D-71FF-20DE70701D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E45C4A-5274-203A-2AFE-D1BC0B9582E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DAD1F0-5704-3621-1E09-1A893ECAB6A2}"/>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5051427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6FD0A6-4316-CA1A-40EE-01D89044AE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706B8B-E1CC-178F-7A7D-BA34925C31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8B032D-7959-B7FC-6AEC-30B44C0A73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FE2F649-17ED-49DA-91EB-26497AFDF4CD}"/>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5019543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6A3A69-35B0-D770-8F97-AC2B7456CA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978FA8-4E39-1B75-ED34-A90D17DC1C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FF1FEE-534D-E766-6268-E3762C20F1B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021C001-A9F5-EE0D-B5B9-C1A34FFD6203}"/>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0028174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378B3C-A7F9-0CBF-458A-92E36BAE88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EB26CB-6C7B-86EB-AFF1-9CB40221CB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6EA8A2-50F8-E0D2-7F92-55B23561080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A6E740B-B0DC-45EF-A9CF-108382AA8D26}"/>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5196082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45163B-B909-A2AC-7CFB-708674B689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D383FC-DCAA-2E0D-BC83-D6DDA31C3A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5780FE-DA1B-783B-653C-445696CCDD1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09B830A-42F2-EEE1-BB6E-1603BEFE3D5C}"/>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1130817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131E9-C88F-4AA6-7882-B9085BFEF4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ABF2DC-35E5-7B53-6D2C-D7EFC385BB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9E6D04-56E8-5B5A-477D-57E8F49A87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E216F1-7DA2-515C-DBD3-6DEFF0DE5500}"/>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3919733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D7659D-4E4E-98C9-705C-56A5301584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6C7FA6-300F-F4E4-4E2E-A7C822CC4E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BEA120-E035-4B2F-A368-0D97D38F218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BAFB7CD-8C2E-5C5F-AF41-2475E812DF03}"/>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2626210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5B1AF4-D7CE-9350-F154-1E9132A121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F0431B-08FE-8372-C34F-2F6372C82A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148BAF-6296-47DE-8C78-2D08FF317D2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0E62A37-86FE-7967-1217-5C1A896D4033}"/>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3706096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853B2-6039-8737-E0CA-6F3C92DCBA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5B4D29-D69E-86C7-55D4-5769750FC4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729645-2950-35A4-F805-5D6CA9DF60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B5D55A-33CD-BF77-96A7-C2A622CAC44E}"/>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40220481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998D22-8FA6-ACCB-508E-E070809793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216451-4523-9AB6-C46E-84F4C248B1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216D7F-303E-9725-6303-59EAB541A8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723749-C307-211C-250B-2D171C7A4E20}"/>
              </a:ext>
            </a:extLst>
          </p:cNvPr>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5907993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ACA57-6A3C-CC98-5A5B-8A509CB268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F3311A-9335-CCAD-FFB0-8F0280C16C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E078F8-05A5-E45A-0A4F-68339848A2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F1884E-25C2-0773-4215-3396C0B17D3A}"/>
              </a:ext>
            </a:extLst>
          </p:cNvPr>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10664649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8065BB-2537-0AB3-63B3-07095B0BCA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828321-EDA3-7F60-6E7F-AE858B2927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DCA807-C9D1-EFEA-655B-204CD82E73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01A7490-198D-C7E7-9864-8F1DE13A215C}"/>
              </a:ext>
            </a:extLst>
          </p:cNvPr>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36183188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defRPr>
            </a:lvl1pPr>
          </a:lstStyle>
          <a:p>
            <a:fld id="{7AD86B2E-B702-4422-B277-3A08C7449694}" type="datetimeFigureOut">
              <a:rPr lang="en-US" smtClean="0"/>
              <a:pPr/>
              <a:t>11/15/2024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3" Type="http://schemas.microsoft.com/office/2007/relationships/diagramDrawing" Target="../diagrams/drawing2.xml"/><Relationship Id="rId18" Type="http://schemas.microsoft.com/office/2007/relationships/diagramDrawing" Target="../diagrams/drawing3.xml"/><Relationship Id="rId26" Type="http://schemas.openxmlformats.org/officeDocument/2006/relationships/diagramQuickStyle" Target="../diagrams/quickStyle5.xml"/><Relationship Id="rId3" Type="http://schemas.openxmlformats.org/officeDocument/2006/relationships/image" Target="../media/image6.png"/><Relationship Id="rId21" Type="http://schemas.openxmlformats.org/officeDocument/2006/relationships/diagramQuickStyle" Target="../diagrams/quickStyle4.xml"/><Relationship Id="rId7" Type="http://schemas.openxmlformats.org/officeDocument/2006/relationships/diagramColors" Target="../diagrams/colors1.xml"/><Relationship Id="rId12" Type="http://schemas.openxmlformats.org/officeDocument/2006/relationships/diagramColors" Target="../diagrams/colors2.xml"/><Relationship Id="rId17" Type="http://schemas.openxmlformats.org/officeDocument/2006/relationships/diagramColors" Target="../diagrams/colors3.xml"/><Relationship Id="rId25" Type="http://schemas.openxmlformats.org/officeDocument/2006/relationships/diagramLayout" Target="../diagrams/layout5.xml"/><Relationship Id="rId33" Type="http://schemas.microsoft.com/office/2007/relationships/diagramDrawing" Target="../diagrams/drawing6.xml"/><Relationship Id="rId2" Type="http://schemas.openxmlformats.org/officeDocument/2006/relationships/image" Target="../media/image7.jpeg"/><Relationship Id="rId16" Type="http://schemas.openxmlformats.org/officeDocument/2006/relationships/diagramQuickStyle" Target="../diagrams/quickStyle3.xml"/><Relationship Id="rId20" Type="http://schemas.openxmlformats.org/officeDocument/2006/relationships/diagramLayout" Target="../diagrams/layout4.xml"/><Relationship Id="rId29" Type="http://schemas.openxmlformats.org/officeDocument/2006/relationships/diagramData" Target="../diagrams/data6.xml"/><Relationship Id="rId1" Type="http://schemas.openxmlformats.org/officeDocument/2006/relationships/slideLayout" Target="../slideLayouts/slideLayout14.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24" Type="http://schemas.openxmlformats.org/officeDocument/2006/relationships/diagramData" Target="../diagrams/data5.xml"/><Relationship Id="rId32" Type="http://schemas.openxmlformats.org/officeDocument/2006/relationships/diagramColors" Target="../diagrams/colors6.xml"/><Relationship Id="rId5" Type="http://schemas.openxmlformats.org/officeDocument/2006/relationships/diagramLayout" Target="../diagrams/layout1.xml"/><Relationship Id="rId15" Type="http://schemas.openxmlformats.org/officeDocument/2006/relationships/diagramLayout" Target="../diagrams/layout3.xml"/><Relationship Id="rId23" Type="http://schemas.microsoft.com/office/2007/relationships/diagramDrawing" Target="../diagrams/drawing4.xml"/><Relationship Id="rId28" Type="http://schemas.microsoft.com/office/2007/relationships/diagramDrawing" Target="../diagrams/drawing5.xml"/><Relationship Id="rId10" Type="http://schemas.openxmlformats.org/officeDocument/2006/relationships/diagramLayout" Target="../diagrams/layout2.xml"/><Relationship Id="rId19" Type="http://schemas.openxmlformats.org/officeDocument/2006/relationships/diagramData" Target="../diagrams/data4.xml"/><Relationship Id="rId31" Type="http://schemas.openxmlformats.org/officeDocument/2006/relationships/diagramQuickStyle" Target="../diagrams/quickStyle6.xml"/><Relationship Id="rId4" Type="http://schemas.openxmlformats.org/officeDocument/2006/relationships/diagramData" Target="../diagrams/data1.xml"/><Relationship Id="rId9" Type="http://schemas.openxmlformats.org/officeDocument/2006/relationships/diagramData" Target="../diagrams/data2.xml"/><Relationship Id="rId14" Type="http://schemas.openxmlformats.org/officeDocument/2006/relationships/diagramData" Target="../diagrams/data3.xml"/><Relationship Id="rId22" Type="http://schemas.openxmlformats.org/officeDocument/2006/relationships/diagramColors" Target="../diagrams/colors4.xml"/><Relationship Id="rId27" Type="http://schemas.openxmlformats.org/officeDocument/2006/relationships/diagramColors" Target="../diagrams/colors5.xml"/><Relationship Id="rId30" Type="http://schemas.openxmlformats.org/officeDocument/2006/relationships/diagramLayout" Target="../diagrams/layout6.xml"/><Relationship Id="rId8" Type="http://schemas.microsoft.com/office/2007/relationships/diagramDrawing" Target="../diagrams/drawing1.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9.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5.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6.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7.xml.rels><?xml version="1.0" encoding="UTF-8" standalone="yes"?>
<Relationships xmlns="http://schemas.openxmlformats.org/package/2006/relationships"><Relationship Id="rId8" Type="http://schemas.openxmlformats.org/officeDocument/2006/relationships/diagramData" Target="../diagrams/data14.xml"/><Relationship Id="rId3" Type="http://schemas.openxmlformats.org/officeDocument/2006/relationships/diagramData" Target="../diagrams/data13.xml"/><Relationship Id="rId7" Type="http://schemas.microsoft.com/office/2007/relationships/diagramDrawing" Target="../diagrams/drawing13.xml"/><Relationship Id="rId12" Type="http://schemas.microsoft.com/office/2007/relationships/diagramDrawing" Target="../diagrams/drawing14.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3.xml"/><Relationship Id="rId11" Type="http://schemas.openxmlformats.org/officeDocument/2006/relationships/diagramColors" Target="../diagrams/colors14.xml"/><Relationship Id="rId5" Type="http://schemas.openxmlformats.org/officeDocument/2006/relationships/diagramQuickStyle" Target="../diagrams/quickStyle13.xml"/><Relationship Id="rId10" Type="http://schemas.openxmlformats.org/officeDocument/2006/relationships/diagramQuickStyle" Target="../diagrams/quickStyle14.xml"/><Relationship Id="rId4" Type="http://schemas.openxmlformats.org/officeDocument/2006/relationships/diagramLayout" Target="../diagrams/layout13.xml"/><Relationship Id="rId9" Type="http://schemas.openxmlformats.org/officeDocument/2006/relationships/diagramLayout" Target="../diagrams/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3.jp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4.jp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3.jpg"/></Relationships>
</file>

<file path=ppt/slides/_rels/slide2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8" Type="http://schemas.microsoft.com/office/2007/relationships/diagramDrawing" Target="../diagrams/drawing16.xml"/><Relationship Id="rId3" Type="http://schemas.openxmlformats.org/officeDocument/2006/relationships/image" Target="../media/image6.png"/><Relationship Id="rId7" Type="http://schemas.openxmlformats.org/officeDocument/2006/relationships/diagramColors" Target="../diagrams/colors16.xm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diagramQuickStyle" Target="../diagrams/quickStyle16.xml"/><Relationship Id="rId5" Type="http://schemas.openxmlformats.org/officeDocument/2006/relationships/diagramLayout" Target="../diagrams/layout16.xml"/><Relationship Id="rId4" Type="http://schemas.openxmlformats.org/officeDocument/2006/relationships/diagramData" Target="../diagrams/data16.xml"/><Relationship Id="rId9" Type="http://schemas.openxmlformats.org/officeDocument/2006/relationships/image" Target="../media/image15.jpg"/></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29.xml.rels><?xml version="1.0" encoding="UTF-8" standalone="yes"?>
<Relationships xmlns="http://schemas.openxmlformats.org/package/2006/relationships"><Relationship Id="rId8" Type="http://schemas.openxmlformats.org/officeDocument/2006/relationships/diagramData" Target="../diagrams/data20.xml"/><Relationship Id="rId3" Type="http://schemas.openxmlformats.org/officeDocument/2006/relationships/diagramData" Target="../diagrams/data19.xml"/><Relationship Id="rId7" Type="http://schemas.microsoft.com/office/2007/relationships/diagramDrawing" Target="../diagrams/drawing19.xml"/><Relationship Id="rId12" Type="http://schemas.microsoft.com/office/2007/relationships/diagramDrawing" Target="../diagrams/drawing20.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9.xml"/><Relationship Id="rId11" Type="http://schemas.openxmlformats.org/officeDocument/2006/relationships/diagramColors" Target="../diagrams/colors20.xml"/><Relationship Id="rId5" Type="http://schemas.openxmlformats.org/officeDocument/2006/relationships/diagramQuickStyle" Target="../diagrams/quickStyle19.xml"/><Relationship Id="rId10" Type="http://schemas.openxmlformats.org/officeDocument/2006/relationships/diagramQuickStyle" Target="../diagrams/quickStyle20.xml"/><Relationship Id="rId4" Type="http://schemas.openxmlformats.org/officeDocument/2006/relationships/diagramLayout" Target="../diagrams/layout19.xml"/><Relationship Id="rId9" Type="http://schemas.openxmlformats.org/officeDocument/2006/relationships/diagramLayout" Target="../diagrams/layout20.xml"/></Relationships>
</file>

<file path=ppt/slides/_rels/slide30.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32.xml.rels><?xml version="1.0" encoding="UTF-8" standalone="yes"?>
<Relationships xmlns="http://schemas.openxmlformats.org/package/2006/relationships"><Relationship Id="rId8" Type="http://schemas.openxmlformats.org/officeDocument/2006/relationships/diagramData" Target="../diagrams/data24.xml"/><Relationship Id="rId13" Type="http://schemas.openxmlformats.org/officeDocument/2006/relationships/image" Target="../media/image17.jpg"/><Relationship Id="rId3" Type="http://schemas.openxmlformats.org/officeDocument/2006/relationships/diagramData" Target="../diagrams/data23.xml"/><Relationship Id="rId7" Type="http://schemas.microsoft.com/office/2007/relationships/diagramDrawing" Target="../diagrams/drawing23.xml"/><Relationship Id="rId12" Type="http://schemas.microsoft.com/office/2007/relationships/diagramDrawing" Target="../diagrams/drawing24.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3.xml"/><Relationship Id="rId11" Type="http://schemas.openxmlformats.org/officeDocument/2006/relationships/diagramColors" Target="../diagrams/colors24.xml"/><Relationship Id="rId5" Type="http://schemas.openxmlformats.org/officeDocument/2006/relationships/diagramQuickStyle" Target="../diagrams/quickStyle23.xml"/><Relationship Id="rId10" Type="http://schemas.openxmlformats.org/officeDocument/2006/relationships/diagramQuickStyle" Target="../diagrams/quickStyle24.xml"/><Relationship Id="rId4" Type="http://schemas.openxmlformats.org/officeDocument/2006/relationships/diagramLayout" Target="../diagrams/layout23.xml"/><Relationship Id="rId9" Type="http://schemas.openxmlformats.org/officeDocument/2006/relationships/diagramLayout" Target="../diagrams/layout2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8.jp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1.jp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4.jp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9.jp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8.jp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0.jp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9.jp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9.jp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9.jp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6.jpg"/></Relationships>
</file>

<file path=ppt/slides/_rels/slide46.xml.rels><?xml version="1.0" encoding="UTF-8" standalone="yes"?>
<Relationships xmlns="http://schemas.openxmlformats.org/package/2006/relationships"><Relationship Id="rId8" Type="http://schemas.microsoft.com/office/2007/relationships/diagramDrawing" Target="../diagrams/drawing25.xml"/><Relationship Id="rId13" Type="http://schemas.microsoft.com/office/2007/relationships/diagramDrawing" Target="../diagrams/drawing26.xml"/><Relationship Id="rId3" Type="http://schemas.openxmlformats.org/officeDocument/2006/relationships/image" Target="../media/image6.png"/><Relationship Id="rId7" Type="http://schemas.openxmlformats.org/officeDocument/2006/relationships/diagramColors" Target="../diagrams/colors25.xml"/><Relationship Id="rId12" Type="http://schemas.openxmlformats.org/officeDocument/2006/relationships/diagramColors" Target="../diagrams/colors26.xml"/><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diagramQuickStyle" Target="../diagrams/quickStyle25.xml"/><Relationship Id="rId11" Type="http://schemas.openxmlformats.org/officeDocument/2006/relationships/diagramQuickStyle" Target="../diagrams/quickStyle26.xml"/><Relationship Id="rId5" Type="http://schemas.openxmlformats.org/officeDocument/2006/relationships/diagramLayout" Target="../diagrams/layout25.xml"/><Relationship Id="rId10" Type="http://schemas.openxmlformats.org/officeDocument/2006/relationships/diagramLayout" Target="../diagrams/layout26.xml"/><Relationship Id="rId4" Type="http://schemas.openxmlformats.org/officeDocument/2006/relationships/diagramData" Target="../diagrams/data25.xml"/><Relationship Id="rId9" Type="http://schemas.openxmlformats.org/officeDocument/2006/relationships/diagramData" Target="../diagrams/data26.xml"/><Relationship Id="rId14" Type="http://schemas.openxmlformats.org/officeDocument/2006/relationships/image" Target="../media/image15.jpg"/></Relationships>
</file>

<file path=ppt/slides/_rels/slide47.xml.rels><?xml version="1.0" encoding="UTF-8" standalone="yes"?>
<Relationships xmlns="http://schemas.openxmlformats.org/package/2006/relationships"><Relationship Id="rId8" Type="http://schemas.microsoft.com/office/2007/relationships/diagramDrawing" Target="../diagrams/drawing27.xml"/><Relationship Id="rId3" Type="http://schemas.openxmlformats.org/officeDocument/2006/relationships/image" Target="../media/image6.png"/><Relationship Id="rId7" Type="http://schemas.openxmlformats.org/officeDocument/2006/relationships/diagramColors" Target="../diagrams/colors27.xml"/><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diagramQuickStyle" Target="../diagrams/quickStyle27.xml"/><Relationship Id="rId5" Type="http://schemas.openxmlformats.org/officeDocument/2006/relationships/diagramLayout" Target="../diagrams/layout27.xml"/><Relationship Id="rId4" Type="http://schemas.openxmlformats.org/officeDocument/2006/relationships/diagramData" Target="../diagrams/data27.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1.jpg"/></Relationships>
</file>

<file path=ppt/slides/_rels/slide5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6.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b="1" dirty="0">
                <a:latin typeface="Alexandria" charset="0"/>
                <a:cs typeface="Alexandria" charset="0"/>
              </a:rPr>
              <a:t>Prepared by Dr. Ahmed </a:t>
            </a:r>
            <a:r>
              <a:rPr lang="en-US" sz="2000" b="1" dirty="0" err="1">
                <a:latin typeface="Alexandria" charset="0"/>
                <a:cs typeface="Alexandria" charset="0"/>
              </a:rPr>
              <a:t>Elkhouly</a:t>
            </a:r>
            <a:endParaRPr lang="en-US" sz="2000" b="1" dirty="0">
              <a:latin typeface="Alexandria" charset="0"/>
              <a:cs typeface="Alexandria" charset="0"/>
            </a:endParaRPr>
          </a:p>
          <a:p>
            <a:endParaRPr lang="en-US" sz="2000" dirty="0">
              <a:latin typeface="Alexandria" charset="0"/>
              <a:cs typeface="Alexandria" charset="0"/>
            </a:endParaRPr>
          </a:p>
        </p:txBody>
      </p:sp>
      <p:sp>
        <p:nvSpPr>
          <p:cNvPr id="31" name="TextBox 30"/>
          <p:cNvSpPr txBox="1"/>
          <p:nvPr/>
        </p:nvSpPr>
        <p:spPr>
          <a:xfrm>
            <a:off x="493688" y="2251504"/>
            <a:ext cx="5674951"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34" name="Rectangle: Rounded Corners 33"/>
          <p:cNvSpPr/>
          <p:nvPr/>
        </p:nvSpPr>
        <p:spPr>
          <a:xfrm>
            <a:off x="194617" y="5829941"/>
            <a:ext cx="3516608" cy="8784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Seventh Lecture </a:t>
            </a:r>
          </a:p>
        </p:txBody>
      </p:sp>
      <p:sp>
        <p:nvSpPr>
          <p:cNvPr id="46" name="TextBox 45"/>
          <p:cNvSpPr txBox="1"/>
          <p:nvPr/>
        </p:nvSpPr>
        <p:spPr>
          <a:xfrm>
            <a:off x="696109" y="4976420"/>
            <a:ext cx="2844048" cy="1015663"/>
          </a:xfrm>
          <a:prstGeom prst="rect">
            <a:avLst/>
          </a:prstGeom>
          <a:noFill/>
        </p:spPr>
        <p:txBody>
          <a:bodyPr wrap="none" rtlCol="0">
            <a:spAutoFit/>
          </a:bodyPr>
          <a:lstStyle/>
          <a:p>
            <a:r>
              <a:rPr lang="en-US" sz="2000" b="1" dirty="0">
                <a:latin typeface="Alexandria" charset="0"/>
                <a:cs typeface="Alexandria" charset="0"/>
              </a:rPr>
              <a:t>LAW 601</a:t>
            </a:r>
          </a:p>
          <a:p>
            <a:r>
              <a:rPr lang="ar-EG" sz="2000" b="1" dirty="0">
                <a:latin typeface="Alexandria" charset="0"/>
                <a:cs typeface="Alexandria" charset="0"/>
              </a:rPr>
              <a:t>أسس القانون الرقمي</a:t>
            </a:r>
            <a:endParaRPr lang="en-US" sz="2000" b="1" dirty="0">
              <a:latin typeface="Alexandria" charset="0"/>
              <a:cs typeface="Alexandria" charset="0"/>
            </a:endParaRP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latin typeface="Alexandria" pitchFamily="2" charset="-78"/>
                <a:cs typeface="Alexandria" pitchFamily="2" charset="-78"/>
              </a:rPr>
              <a:t>ش</a:t>
            </a:r>
            <a:endParaRPr lang="en-US" dirty="0">
              <a:latin typeface="Alexandria"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09187" y="2785710"/>
            <a:ext cx="6037007" cy="646331"/>
          </a:xfrm>
          <a:prstGeom prst="rect">
            <a:avLst/>
          </a:prstGeom>
          <a:noFill/>
        </p:spPr>
        <p:txBody>
          <a:bodyPr wrap="squar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10" name="Rectangle: Rounded Corners 9"/>
          <p:cNvSpPr/>
          <p:nvPr/>
        </p:nvSpPr>
        <p:spPr>
          <a:xfrm>
            <a:off x="5909187" y="3579575"/>
            <a:ext cx="5233863" cy="11866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Alexandria" charset="0"/>
              <a:cs typeface="Alexandria" charset="0"/>
            </a:endParaRPr>
          </a:p>
          <a:p>
            <a:pPr algn="ctr"/>
            <a:r>
              <a:rPr lang="ar-EG" sz="2400" b="1" dirty="0">
                <a:solidFill>
                  <a:schemeClr val="tx1"/>
                </a:solidFill>
                <a:latin typeface="Alexandria" charset="0"/>
                <a:cs typeface="Alexandria" charset="0"/>
              </a:rPr>
              <a:t>المحاضرة السابعة</a:t>
            </a:r>
          </a:p>
          <a:p>
            <a:pPr algn="ctr"/>
            <a:r>
              <a:rPr lang="ar-EG" sz="2400" b="1" dirty="0">
                <a:solidFill>
                  <a:schemeClr val="tx1"/>
                </a:solidFill>
                <a:latin typeface="Alexandria" charset="0"/>
                <a:cs typeface="Alexandria" charset="0"/>
              </a:rPr>
              <a:t>الحوكمة الالكترونية</a:t>
            </a:r>
            <a:endParaRPr lang="en-US" sz="2400" b="1" dirty="0">
              <a:solidFill>
                <a:schemeClr val="tx1"/>
              </a:solidFill>
              <a:latin typeface="Alexandria" charset="0"/>
              <a:cs typeface="Alexandria" charset="0"/>
            </a:endParaRPr>
          </a:p>
          <a:p>
            <a:pPr algn="ct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2844048" cy="707886"/>
          </a:xfrm>
          <a:prstGeom prst="rect">
            <a:avLst/>
          </a:prstGeom>
          <a:noFill/>
        </p:spPr>
        <p:txBody>
          <a:bodyPr wrap="none" rtlCol="0">
            <a:spAutoFit/>
          </a:bodyPr>
          <a:lstStyle/>
          <a:p>
            <a:r>
              <a:rPr lang="en-US" sz="2000" b="1" dirty="0">
                <a:latin typeface="Alexandria" charset="0"/>
                <a:cs typeface="Alexandria" charset="0"/>
              </a:rPr>
              <a:t>LAW 601</a:t>
            </a:r>
          </a:p>
          <a:p>
            <a:r>
              <a:rPr lang="ar-EG" sz="2000" b="1" dirty="0">
                <a:latin typeface="Alexandria" charset="0"/>
                <a:cs typeface="Alexandria" charset="0"/>
              </a:rPr>
              <a:t>أسس القانون الرقمي</a:t>
            </a:r>
            <a:endParaRPr lang="en-US" sz="2000" b="1" dirty="0">
              <a:latin typeface="Alexandria" charset="0"/>
              <a:cs typeface="Alexandria" charset="0"/>
            </a:endParaRPr>
          </a:p>
        </p:txBody>
      </p:sp>
      <p:sp>
        <p:nvSpPr>
          <p:cNvPr id="12" name="TextBox 11"/>
          <p:cNvSpPr txBox="1"/>
          <p:nvPr/>
        </p:nvSpPr>
        <p:spPr>
          <a:xfrm>
            <a:off x="459184" y="6213971"/>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 Dr. Ahmed </a:t>
            </a:r>
            <a:r>
              <a:rPr lang="en-US" sz="2800" b="1" dirty="0" err="1">
                <a:solidFill>
                  <a:srgbClr val="00B0F0"/>
                </a:solidFill>
                <a:latin typeface="Alexandria" charset="0"/>
                <a:cs typeface="Alexandria" charset="0"/>
              </a:rPr>
              <a:t>Elkhouly</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p:txBody>
          <a:bodyPr/>
          <a:lstStyle/>
          <a:p>
            <a:pPr algn="ctr"/>
            <a:r>
              <a:rPr lang="ar-EG" sz="3200" b="1" dirty="0">
                <a:solidFill>
                  <a:srgbClr val="00AEEF"/>
                </a:solidFill>
                <a:latin typeface="Alexandria" charset="0"/>
                <a:cs typeface="Alexandria" charset="0"/>
              </a:rPr>
              <a:t>تمهيد</a:t>
            </a:r>
            <a:endParaRPr lang="ar-EG" dirty="0">
              <a:solidFill>
                <a:srgbClr val="00AEEF"/>
              </a:solidFill>
              <a:cs typeface="Alexandria" pitchFamily="2" charset="-78"/>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22768" y="143642"/>
            <a:ext cx="2305141" cy="1076343"/>
          </a:xfrm>
          <a:prstGeom prst="rect">
            <a:avLst/>
          </a:prstGeom>
        </p:spPr>
      </p:pic>
      <p:sp>
        <p:nvSpPr>
          <p:cNvPr id="3" name="Rectangle 2">
            <a:extLst>
              <a:ext uri="{FF2B5EF4-FFF2-40B4-BE49-F238E27FC236}">
                <a16:creationId xmlns:a16="http://schemas.microsoft.com/office/drawing/2014/main" id="{138C5FA3-D525-D28A-B8EA-BB5A0542A1B2}"/>
              </a:ext>
            </a:extLst>
          </p:cNvPr>
          <p:cNvSpPr/>
          <p:nvPr/>
        </p:nvSpPr>
        <p:spPr>
          <a:xfrm>
            <a:off x="1912491" y="62916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15" name="Content Placeholder 14"/>
          <p:cNvSpPr txBox="1">
            <a:spLocks noGrp="1"/>
          </p:cNvSpPr>
          <p:nvPr>
            <p:ph idx="1"/>
          </p:nvPr>
        </p:nvSpPr>
        <p:spPr>
          <a:xfrm>
            <a:off x="1422806" y="1482934"/>
            <a:ext cx="10105103" cy="2523191"/>
          </a:xfrm>
          <a:prstGeom prst="rect">
            <a:avLst/>
          </a:prstGeom>
          <a:noFill/>
        </p:spPr>
        <p:txBody>
          <a:bodyPr wrap="square" rtlCol="0">
            <a:spAutoFit/>
          </a:bodyPr>
          <a:lstStyle/>
          <a:p>
            <a:pPr marL="0" indent="0" algn="justLow" rtl="1">
              <a:lnSpc>
                <a:spcPct val="150000"/>
              </a:lnSpc>
              <a:buNone/>
            </a:pPr>
            <a:endParaRPr lang="ar-EG" sz="1600" dirty="0">
              <a:cs typeface="Alexandria" pitchFamily="2" charset="-78"/>
            </a:endParaRPr>
          </a:p>
          <a:p>
            <a:pPr algn="justLow" rtl="1">
              <a:lnSpc>
                <a:spcPct val="150000"/>
              </a:lnSpc>
            </a:pPr>
            <a:r>
              <a:rPr lang="ar-EG" sz="1600" dirty="0">
                <a:cs typeface="Alexandria" pitchFamily="2" charset="-78"/>
              </a:rPr>
              <a:t>يعد موضوع الحوكمة من أهم موضوعات القانون التجاري كأحد فروع القانون الخاص ، و أضحى مدى التزام الدول و كياناتها الاقتصادية بتطبيق مبادئ الحوكمة هو أحد معايير نجاح الاقتصاد و الاستثمار في تلك الدولة . لذا ، فتناولنا موضوع المحاضرة من خلال زاويتين ؛ أولهما هو ماهية الحوكمة بشكل عام و مبادئها الأساسية ثم انتقلنا في المحور الثاني إلى الحوكمة الالكترونية و ما ارتبط بها من ألفاظ تثير اللبس كالحكومة الالكترونية </a:t>
            </a:r>
            <a:endParaRPr lang="en-US" sz="1600" dirty="0"/>
          </a:p>
          <a:p>
            <a:pPr algn="justLow" rtl="1">
              <a:lnSpc>
                <a:spcPct val="150000"/>
              </a:lnSpc>
            </a:pPr>
            <a:endParaRPr lang="en-US" sz="16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4" name="Rectangle 33"/>
          <p:cNvSpPr/>
          <p:nvPr/>
        </p:nvSpPr>
        <p:spPr>
          <a:xfrm>
            <a:off x="1127760" y="4884389"/>
            <a:ext cx="4747323" cy="1023037"/>
          </a:xfrm>
          <a:prstGeom prst="rect">
            <a:avLst/>
          </a:prstGeom>
          <a:noFill/>
        </p:spPr>
        <p:txBody>
          <a:bodyPr wrap="square">
            <a:spAutoFit/>
          </a:bodyPr>
          <a:lstStyle/>
          <a:p>
            <a:pPr lvl="0" algn="ctr" rtl="0">
              <a:lnSpc>
                <a:spcPct val="150000"/>
              </a:lnSpc>
            </a:pPr>
            <a:endParaRPr lang="en-US" sz="1600" dirty="0">
              <a:latin typeface="Alexandria" pitchFamily="2" charset="-78"/>
            </a:endParaRPr>
          </a:p>
          <a:p>
            <a:pPr>
              <a:lnSpc>
                <a:spcPct val="150000"/>
              </a:lnSpc>
            </a:pPr>
            <a:endParaRPr lang="en-US" sz="1400" dirty="0">
              <a:latin typeface="Alexandria" charset="0"/>
              <a:cs typeface="Alexandria" charset="0"/>
            </a:endParaRP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3013967" cy="954107"/>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 </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0" name="Diagram 9">
            <a:extLst>
              <a:ext uri="{FF2B5EF4-FFF2-40B4-BE49-F238E27FC236}">
                <a16:creationId xmlns:a16="http://schemas.microsoft.com/office/drawing/2014/main" id="{2CD1980E-13CB-7048-A677-699F7F855391}"/>
              </a:ext>
            </a:extLst>
          </p:cNvPr>
          <p:cNvGraphicFramePr/>
          <p:nvPr>
            <p:extLst>
              <p:ext uri="{D42A27DB-BD31-4B8C-83A1-F6EECF244321}">
                <p14:modId xmlns:p14="http://schemas.microsoft.com/office/powerpoint/2010/main" val="239169391"/>
              </p:ext>
            </p:extLst>
          </p:nvPr>
        </p:nvGraphicFramePr>
        <p:xfrm>
          <a:off x="441594" y="4737139"/>
          <a:ext cx="6357582" cy="15585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2" name="Diagram 11">
            <a:extLst>
              <a:ext uri="{FF2B5EF4-FFF2-40B4-BE49-F238E27FC236}">
                <a16:creationId xmlns:a16="http://schemas.microsoft.com/office/drawing/2014/main" id="{73C87D24-79E5-A3C4-1BBE-67DE33F29AF5}"/>
              </a:ext>
            </a:extLst>
          </p:cNvPr>
          <p:cNvGraphicFramePr/>
          <p:nvPr>
            <p:extLst>
              <p:ext uri="{D42A27DB-BD31-4B8C-83A1-F6EECF244321}">
                <p14:modId xmlns:p14="http://schemas.microsoft.com/office/powerpoint/2010/main" val="1076723346"/>
              </p:ext>
            </p:extLst>
          </p:nvPr>
        </p:nvGraphicFramePr>
        <p:xfrm>
          <a:off x="6122194" y="4744324"/>
          <a:ext cx="5680600" cy="1539335"/>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graphicFrame>
        <p:nvGraphicFramePr>
          <p:cNvPr id="2" name="Diagram 1">
            <a:extLst>
              <a:ext uri="{FF2B5EF4-FFF2-40B4-BE49-F238E27FC236}">
                <a16:creationId xmlns:a16="http://schemas.microsoft.com/office/drawing/2014/main" id="{6E9971BC-F370-069C-B3E6-DB52CB7C7324}"/>
              </a:ext>
            </a:extLst>
          </p:cNvPr>
          <p:cNvGraphicFramePr/>
          <p:nvPr>
            <p:extLst>
              <p:ext uri="{D42A27DB-BD31-4B8C-83A1-F6EECF244321}">
                <p14:modId xmlns:p14="http://schemas.microsoft.com/office/powerpoint/2010/main" val="242436947"/>
              </p:ext>
            </p:extLst>
          </p:nvPr>
        </p:nvGraphicFramePr>
        <p:xfrm>
          <a:off x="593994" y="4889539"/>
          <a:ext cx="6357582" cy="1558598"/>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3" name="Diagram 2">
            <a:extLst>
              <a:ext uri="{FF2B5EF4-FFF2-40B4-BE49-F238E27FC236}">
                <a16:creationId xmlns:a16="http://schemas.microsoft.com/office/drawing/2014/main" id="{21BCAFBF-3789-8F91-82B2-7EC34F1E2C2B}"/>
              </a:ext>
            </a:extLst>
          </p:cNvPr>
          <p:cNvGraphicFramePr/>
          <p:nvPr>
            <p:extLst>
              <p:ext uri="{D42A27DB-BD31-4B8C-83A1-F6EECF244321}">
                <p14:modId xmlns:p14="http://schemas.microsoft.com/office/powerpoint/2010/main" val="501805066"/>
              </p:ext>
            </p:extLst>
          </p:nvPr>
        </p:nvGraphicFramePr>
        <p:xfrm>
          <a:off x="6274594" y="4896724"/>
          <a:ext cx="5680600" cy="1539335"/>
        </p:xfrm>
        <a:graphic>
          <a:graphicData uri="http://schemas.openxmlformats.org/drawingml/2006/diagram">
            <dgm:relIds xmlns:dgm="http://schemas.openxmlformats.org/drawingml/2006/diagram" xmlns:r="http://schemas.openxmlformats.org/officeDocument/2006/relationships" r:dm="rId19" r:lo="rId20" r:qs="rId21" r:cs="rId22"/>
          </a:graphicData>
        </a:graphic>
      </p:graphicFrame>
      <p:graphicFrame>
        <p:nvGraphicFramePr>
          <p:cNvPr id="7" name="Diagram 6">
            <a:extLst>
              <a:ext uri="{FF2B5EF4-FFF2-40B4-BE49-F238E27FC236}">
                <a16:creationId xmlns:a16="http://schemas.microsoft.com/office/drawing/2014/main" id="{21375E36-0043-29F1-26AB-BA1E11291DF5}"/>
              </a:ext>
            </a:extLst>
          </p:cNvPr>
          <p:cNvGraphicFramePr/>
          <p:nvPr>
            <p:extLst>
              <p:ext uri="{D42A27DB-BD31-4B8C-83A1-F6EECF244321}">
                <p14:modId xmlns:p14="http://schemas.microsoft.com/office/powerpoint/2010/main" val="4079755504"/>
              </p:ext>
            </p:extLst>
          </p:nvPr>
        </p:nvGraphicFramePr>
        <p:xfrm>
          <a:off x="746394" y="5041939"/>
          <a:ext cx="6357582" cy="1558598"/>
        </p:xfrm>
        <a:graphic>
          <a:graphicData uri="http://schemas.openxmlformats.org/drawingml/2006/diagram">
            <dgm:relIds xmlns:dgm="http://schemas.openxmlformats.org/drawingml/2006/diagram" xmlns:r="http://schemas.openxmlformats.org/officeDocument/2006/relationships" r:dm="rId24" r:lo="rId25" r:qs="rId26" r:cs="rId27"/>
          </a:graphicData>
        </a:graphic>
      </p:graphicFrame>
      <p:graphicFrame>
        <p:nvGraphicFramePr>
          <p:cNvPr id="8" name="Diagram 7">
            <a:extLst>
              <a:ext uri="{FF2B5EF4-FFF2-40B4-BE49-F238E27FC236}">
                <a16:creationId xmlns:a16="http://schemas.microsoft.com/office/drawing/2014/main" id="{13EC78AD-DD8A-06C4-3A4C-F02ABA467F1A}"/>
              </a:ext>
            </a:extLst>
          </p:cNvPr>
          <p:cNvGraphicFramePr/>
          <p:nvPr>
            <p:extLst>
              <p:ext uri="{D42A27DB-BD31-4B8C-83A1-F6EECF244321}">
                <p14:modId xmlns:p14="http://schemas.microsoft.com/office/powerpoint/2010/main" val="3648528744"/>
              </p:ext>
            </p:extLst>
          </p:nvPr>
        </p:nvGraphicFramePr>
        <p:xfrm>
          <a:off x="6426994" y="5049124"/>
          <a:ext cx="5680600" cy="1539335"/>
        </p:xfrm>
        <a:graphic>
          <a:graphicData uri="http://schemas.openxmlformats.org/drawingml/2006/diagram">
            <dgm:relIds xmlns:dgm="http://schemas.openxmlformats.org/drawingml/2006/diagram" xmlns:r="http://schemas.openxmlformats.org/officeDocument/2006/relationships" r:dm="rId29" r:lo="rId30" r:qs="rId31" r:cs="rId32"/>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2704836" y="1325107"/>
            <a:ext cx="9565822" cy="54194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من الجدير بالذكر أن فقهاء القانون قد ربطوا في السنوات القليلة الماضية بين الأزمات المالية العالمية ومدى التزام الشركات و المؤسسات المالية بأفكار و مبادئ الحوكمة . وهو الأمر الذي يدل دلالة قاطعة على أهمية و خطورة موضوع الحوكمة ، و تأثيره على اقتصاديات الدول .</a:t>
            </a:r>
          </a:p>
          <a:p>
            <a:pPr algn="justLow" rtl="1">
              <a:lnSpc>
                <a:spcPct val="150000"/>
              </a:lnSpc>
            </a:pPr>
            <a:r>
              <a:rPr lang="ar-EG" sz="1600" dirty="0">
                <a:solidFill>
                  <a:schemeClr val="tx1"/>
                </a:solidFill>
                <a:cs typeface="Alexandria" pitchFamily="2" charset="-78"/>
              </a:rPr>
              <a:t>و بحلول منتصف عام 2008 ، تأثرت المؤسسات المالية والبنوك في العديد من البلدان بالأزمة في سوق الرهن العقاري في الولايات المتحدة ، وضغط السيولة المرتبط بها. نتيجة لذلك ، اختبرت العديد من البنوك في أوروبا والولايات المتحدة إخفاقًا حادًا ، والذي انتهى بتقديم الحكومات تدابير دعم مباشر وغير مباشر وفي بعض الحالات كان هناك سيطرة حكومية على بعض البنوك. نتيجة لهذه الظروف العالمية ، كان هناك فقدان عام للثقة. كان للأزمة المالية الكثير من الأسباب ، ولكن بالنسبة للقانونيين ، فإن أهم عنصر فيها هو فشل الإطار التنظيمي .</a:t>
            </a:r>
          </a:p>
          <a:p>
            <a:pPr algn="justLow" rtl="1">
              <a:lnSpc>
                <a:spcPct val="150000"/>
              </a:lnSpc>
            </a:pPr>
            <a:r>
              <a:rPr lang="ar-EG" sz="1600" dirty="0">
                <a:solidFill>
                  <a:schemeClr val="tx1"/>
                </a:solidFill>
                <a:cs typeface="Alexandria" pitchFamily="2" charset="-78"/>
              </a:rPr>
              <a:t>لاحظ الكثير من الكيانات الاقتصادية مثل الأونكتاد  </a:t>
            </a:r>
            <a:r>
              <a:rPr lang="en-US" sz="1600" dirty="0">
                <a:solidFill>
                  <a:schemeClr val="tx1"/>
                </a:solidFill>
              </a:rPr>
              <a:t> UNCTAD </a:t>
            </a:r>
            <a:r>
              <a:rPr lang="ar-EG" sz="1600" dirty="0">
                <a:solidFill>
                  <a:schemeClr val="tx1"/>
                </a:solidFill>
                <a:cs typeface="Alexandria" pitchFamily="2" charset="-78"/>
              </a:rPr>
              <a:t>ومجموعة العشرين</a:t>
            </a:r>
            <a:r>
              <a:rPr lang="en-US" sz="1600" dirty="0">
                <a:solidFill>
                  <a:schemeClr val="tx1"/>
                </a:solidFill>
              </a:rPr>
              <a:t> G 20</a:t>
            </a:r>
            <a:r>
              <a:rPr lang="ar-EG" sz="1600" dirty="0">
                <a:solidFill>
                  <a:schemeClr val="tx1"/>
                </a:solidFill>
                <a:cs typeface="Alexandria" pitchFamily="2" charset="-78"/>
              </a:rPr>
              <a:t> أن الممارسات السيئة لإدارة الشركات كانت أحد أسباب الأزمة المالية العالمية. أعلن قادة مجموعة العشرين خلال اجتماعاتهم في عام 2009 عن بعض المبادئ المهمة ؛ الحاجة إلى قواعد أكثر صرامة لتحمل المخاطر ، وشفافية في حوكمة الشركات ، وآليات محسنة لحوكمة الشركات لمواءمة التعويضات مع الأداء طويل الأجل.</a:t>
            </a:r>
            <a:endParaRPr lang="ar-EG" sz="1600" b="1" dirty="0">
              <a:solidFill>
                <a:schemeClr val="tx1"/>
              </a:solidFill>
              <a:cs typeface="Alexandria" pitchFamily="2" charset="-78"/>
            </a:endParaRPr>
          </a:p>
          <a:p>
            <a:pPr algn="r" rtl="1">
              <a:lnSpc>
                <a:spcPct val="150000"/>
              </a:lnSpc>
            </a:pPr>
            <a:endParaRPr lang="ar-EG" sz="1600" b="1" dirty="0">
              <a:solidFill>
                <a:schemeClr val="tx1"/>
              </a:solidFill>
              <a:cs typeface="Alexandria" pitchFamily="2" charset="-78"/>
            </a:endParaRPr>
          </a:p>
          <a:p>
            <a:pPr algn="r" rtl="1">
              <a:lnSpc>
                <a:spcPct val="150000"/>
              </a:lnSpc>
            </a:pPr>
            <a:endParaRPr lang="ar-EG" sz="1600" b="1" dirty="0">
              <a:solidFill>
                <a:schemeClr val="tx1"/>
              </a:solidFill>
              <a:cs typeface="Alexandria" pitchFamily="2" charset="-78"/>
            </a:endParaRPr>
          </a:p>
          <a:p>
            <a:pPr algn="r" rtl="1">
              <a:lnSpc>
                <a:spcPct val="150000"/>
              </a:lnSpc>
            </a:pPr>
            <a:endParaRPr lang="ar-EG" sz="1600" b="1" dirty="0">
              <a:solidFill>
                <a:schemeClr val="tx1"/>
              </a:solidFill>
              <a:cs typeface="Alexandria" pitchFamily="2" charset="-78"/>
            </a:endParaRPr>
          </a:p>
          <a:p>
            <a:pPr algn="r" rtl="1">
              <a:lnSpc>
                <a:spcPct val="150000"/>
              </a:lnSpc>
            </a:pPr>
            <a:endParaRPr lang="ar-EG" sz="1600" b="1" dirty="0">
              <a:solidFill>
                <a:schemeClr val="tx1"/>
              </a:solidFill>
              <a:cs typeface="Alexandria" pitchFamily="2" charset="-78"/>
            </a:endParaRPr>
          </a:p>
          <a:p>
            <a:pPr algn="justLow" rtl="1">
              <a:lnSpc>
                <a:spcPct val="150000"/>
              </a:lnSpc>
            </a:pPr>
            <a:endParaRPr lang="ar-EG" sz="1600" b="1" dirty="0">
              <a:solidFill>
                <a:schemeClr val="tx1"/>
              </a:solidFill>
              <a:cs typeface="Alexandria" pitchFamily="2" charset="-78"/>
            </a:endParaRPr>
          </a:p>
          <a:p>
            <a:pPr algn="justLow" rtl="1">
              <a:lnSpc>
                <a:spcPct val="150000"/>
              </a:lnSpc>
            </a:pPr>
            <a:endParaRPr lang="ar-EG" sz="1600" b="1" dirty="0">
              <a:solidFill>
                <a:schemeClr val="tx1"/>
              </a:solidFill>
              <a:cs typeface="Alexandria" pitchFamily="2" charset="-78"/>
            </a:endParaRPr>
          </a:p>
          <a:p>
            <a:pPr algn="justLow" rtl="1">
              <a:lnSpc>
                <a:spcPct val="150000"/>
              </a:lnSpc>
            </a:pPr>
            <a:endParaRPr lang="ar-EG" sz="1600" b="1" dirty="0">
              <a:solidFill>
                <a:schemeClr val="tx1"/>
              </a:solidFill>
              <a:cs typeface="Alexandria" pitchFamily="2" charset="-78"/>
            </a:endParaRPr>
          </a:p>
          <a:p>
            <a:pPr algn="r" rtl="1">
              <a:lnSpc>
                <a:spcPct val="150000"/>
              </a:lnSpc>
            </a:pPr>
            <a:endParaRPr lang="ar-EG" sz="1600" b="1" dirty="0">
              <a:solidFill>
                <a:schemeClr val="tx1"/>
              </a:solidFill>
              <a:cs typeface="Alexandria" pitchFamily="2" charset="-78"/>
            </a:endParaRPr>
          </a:p>
          <a:p>
            <a:pPr algn="r" rtl="1">
              <a:lnSpc>
                <a:spcPct val="150000"/>
              </a:lnSpc>
            </a:pPr>
            <a:endParaRPr lang="ar-EG" sz="1600" b="1" dirty="0">
              <a:solidFill>
                <a:schemeClr val="tx1"/>
              </a:solidFill>
              <a:cs typeface="Alexandria" pitchFamily="2" charset="-78"/>
            </a:endParaRPr>
          </a:p>
          <a:p>
            <a:pPr algn="r" rtl="1">
              <a:lnSpc>
                <a:spcPct val="150000"/>
              </a:lnSpc>
            </a:pPr>
            <a:endParaRPr lang="ar-EG" sz="1600" b="1" dirty="0">
              <a:solidFill>
                <a:schemeClr val="tx1"/>
              </a:solidFill>
              <a:cs typeface="Alexandria" pitchFamily="2" charset="-78"/>
            </a:endParaRPr>
          </a:p>
          <a:p>
            <a:pPr algn="r" rtl="1">
              <a:lnSpc>
                <a:spcPct val="150000"/>
              </a:lnSpc>
            </a:pPr>
            <a:endParaRPr lang="ar-EG" sz="1600" b="1" dirty="0">
              <a:solidFill>
                <a:schemeClr val="tx1"/>
              </a:solidFill>
              <a:cs typeface="Alexandria" pitchFamily="2" charset="-78"/>
            </a:endParaRPr>
          </a:p>
          <a:p>
            <a:pPr algn="r" rtl="1">
              <a:lnSpc>
                <a:spcPct val="150000"/>
              </a:lnSpc>
            </a:pPr>
            <a:endParaRPr lang="ar-EG" sz="1600" b="1" dirty="0">
              <a:solidFill>
                <a:schemeClr val="tx1"/>
              </a:solidFill>
              <a:cs typeface="Alexandria" pitchFamily="2" charset="-78"/>
            </a:endParaRPr>
          </a:p>
          <a:p>
            <a:pPr algn="r" rtl="1">
              <a:lnSpc>
                <a:spcPct val="150000"/>
              </a:lnSpc>
            </a:pPr>
            <a:endParaRPr lang="ar-EG" sz="1600" b="1"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r>
              <a:rPr lang="ar-EG" sz="1600" dirty="0">
                <a:solidFill>
                  <a:schemeClr val="tx1"/>
                </a:solidFill>
                <a:cs typeface="Alexandria" pitchFamily="2" charset="-78"/>
              </a:rPr>
              <a:t>،</a:t>
            </a: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en-US" sz="1600" dirty="0">
              <a:solidFill>
                <a:schemeClr val="tx1"/>
              </a:solidFill>
            </a:endParaRPr>
          </a:p>
          <a:p>
            <a:pPr algn="r" rtl="1">
              <a:lnSpc>
                <a:spcPct val="150000"/>
              </a:lnSpc>
            </a:pPr>
            <a:r>
              <a:rPr lang="en-US" sz="1600" dirty="0">
                <a:solidFill>
                  <a:schemeClr val="tx1"/>
                </a:solidFill>
                <a:latin typeface="Alexandria" pitchFamily="2" charset="-78"/>
                <a:cs typeface="Alexandria" pitchFamily="2" charset="-78"/>
              </a:rPr>
              <a:t>a</a:t>
            </a: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r>
              <a:rPr lang="ar-EG" sz="1600" dirty="0">
                <a:solidFill>
                  <a:schemeClr val="tx1"/>
                </a:solidFill>
                <a:latin typeface="Alexandria" pitchFamily="2" charset="-78"/>
                <a:cs typeface="Alexandria" pitchFamily="2" charset="-78"/>
              </a:rPr>
              <a:t>،</a:t>
            </a: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en-US" sz="1600" dirty="0">
              <a:solidFill>
                <a:schemeClr val="tx1"/>
              </a:solidFill>
              <a:latin typeface="Alexandria" pitchFamily="2" charset="-78"/>
            </a:endParaRPr>
          </a:p>
          <a:p>
            <a:pPr lvl="0"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3126473" y="232500"/>
            <a:ext cx="5481441" cy="2185214"/>
          </a:xfrm>
          <a:prstGeom prst="rect">
            <a:avLst/>
          </a:prstGeom>
          <a:noFill/>
        </p:spPr>
        <p:txBody>
          <a:bodyPr wrap="square" rtlCol="0">
            <a:spAutoFit/>
          </a:bodyPr>
          <a:lstStyle/>
          <a:p>
            <a:endParaRPr lang="ar-EG" sz="2800" b="1" dirty="0">
              <a:latin typeface="Alexandria" charset="0"/>
              <a:cs typeface="Alexandria" charset="0"/>
            </a:endParaRPr>
          </a:p>
          <a:p>
            <a:pPr algn="ctr"/>
            <a:r>
              <a:rPr lang="ar-EG" sz="2800" b="1" dirty="0">
                <a:solidFill>
                  <a:srgbClr val="00AEEF"/>
                </a:solidFill>
                <a:latin typeface="Alexandria" pitchFamily="2" charset="-78"/>
                <a:cs typeface="Alexandria" pitchFamily="2" charset="-78"/>
              </a:rPr>
              <a:t>المقدمة </a:t>
            </a: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22B9372E-F18B-0A56-3507-CF0D98D4F0FB}"/>
              </a:ext>
            </a:extLst>
          </p:cNvPr>
          <p:cNvSpPr/>
          <p:nvPr/>
        </p:nvSpPr>
        <p:spPr>
          <a:xfrm>
            <a:off x="2368218" y="4715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19A65C3B-420C-4AAA-198B-3E9ACECCD7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161" y="1185208"/>
            <a:ext cx="2153675" cy="5328395"/>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A97515-DAE1-E6A5-548A-41C76D639D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349142B-FF68-7FE9-C2C6-AE2C3E4CA1F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FDE69886-11D3-3769-25E4-85D02784453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5B14D80C-F545-91AC-B2EF-1E36BA3E2620}"/>
              </a:ext>
            </a:extLst>
          </p:cNvPr>
          <p:cNvSpPr/>
          <p:nvPr/>
        </p:nvSpPr>
        <p:spPr>
          <a:xfrm>
            <a:off x="2741211" y="1185208"/>
            <a:ext cx="9270358" cy="5427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يرتبط أحد الأسباب المهمة لنقاط الضعف والفشل في حوكمة الشركات بتكوين وأداء مجالس إدارة الشركات. فيما يتعلق بتكوين مجلس الإدارة ، تجدر الإشارة إلى أنه منذ الثمانينيات في المملكة المتحدة والولايات المتحدة الامريكية ، استبدل أعضاء مجلس الإدارة المعرفة العملية للشركة كمعيار رئيسي لتعيينهم ؛ جلب هذا الفكر قبل الأزمات المالية الكثير من أعضاء مجلس الإدارة الذين يفتقرون إلى المعرفة المالية مثل حالة بنك نورثرن روك في المملكة المتحدة. تبنى المسؤولون التنفيذيون في المؤسسات المالية سياسة عالية المخاطر لتحقيق مكاسب قصيرة الأجل. كان لأنظمة المكافآت والحوافز للمؤسسات المالية الكثير من العيوب التي تشير إلى الأفكار الخاطئة للمجالس. فشل المديرين غير التنفيذيين في أداء دورهم في فحص أداء المديرين التنفيذيين للتأكد من أنه يستهدف ربح المساهمين. بالإضافة إلى ذلك ، فإن القوانين وسبل الانتصاف القانونية في العديد من البلدان مثل المملكة المتحدة لم تنظم حالة التعامل مع بنك متعثر. علاوة على ذلك ، فشلت الأنظمة التنظيمية أيضًا لأنها لم تتمكن من الاستجابة بشكل كافٍ للعلامات الواضحة للمشاكل المالية الكارثية.</a:t>
            </a:r>
            <a:endParaRPr lang="ar-EG" sz="1600" b="1" dirty="0">
              <a:solidFill>
                <a:schemeClr val="tx1"/>
              </a:solidFill>
              <a:cs typeface="Alexandria" pitchFamily="2" charset="-78"/>
            </a:endParaRPr>
          </a:p>
          <a:p>
            <a:pPr algn="r" rtl="1">
              <a:lnSpc>
                <a:spcPct val="150000"/>
              </a:lnSpc>
            </a:pPr>
            <a:r>
              <a:rPr lang="ar-EG" sz="1600" b="1" dirty="0">
                <a:solidFill>
                  <a:schemeClr val="tx1"/>
                </a:solidFill>
                <a:cs typeface="Alexandria" pitchFamily="2" charset="-78"/>
              </a:rPr>
              <a:t>وهناك الكثير من الإخفاقات والضعف الأخرى التي تعود إلى أداء مجالس إدارة المؤسسات المالية ؛ مثل سياسة المخاطر وأنظمة المكافآت والحوافز وضعف دور أعضاء مجلس الإدارة غير التنفيذيين.</a:t>
            </a:r>
          </a:p>
          <a:p>
            <a:pPr algn="r" rtl="1">
              <a:lnSpc>
                <a:spcPct val="150000"/>
              </a:lnSpc>
            </a:pPr>
            <a:endParaRPr lang="ar-EG" sz="1600" b="1" dirty="0">
              <a:solidFill>
                <a:schemeClr val="tx1"/>
              </a:solidFill>
              <a:cs typeface="Alexandria" pitchFamily="2" charset="-78"/>
            </a:endParaRPr>
          </a:p>
          <a:p>
            <a:pPr algn="r" rtl="1">
              <a:lnSpc>
                <a:spcPct val="150000"/>
              </a:lnSpc>
            </a:pPr>
            <a:endParaRPr lang="ar-EG" sz="1600" b="1" dirty="0">
              <a:solidFill>
                <a:schemeClr val="tx1"/>
              </a:solidFill>
              <a:cs typeface="Alexandria" pitchFamily="2" charset="-78"/>
            </a:endParaRPr>
          </a:p>
          <a:p>
            <a:pPr algn="r" rtl="1">
              <a:lnSpc>
                <a:spcPct val="150000"/>
              </a:lnSpc>
            </a:pPr>
            <a:endParaRPr lang="ar-EG" sz="1600" b="1" dirty="0">
              <a:solidFill>
                <a:schemeClr val="tx1"/>
              </a:solidFill>
              <a:cs typeface="Alexandria" pitchFamily="2" charset="-78"/>
            </a:endParaRPr>
          </a:p>
          <a:p>
            <a:pPr algn="r" rtl="1">
              <a:lnSpc>
                <a:spcPct val="150000"/>
              </a:lnSpc>
            </a:pPr>
            <a:endParaRPr lang="ar-EG" sz="1600" b="1" dirty="0">
              <a:solidFill>
                <a:schemeClr val="tx1"/>
              </a:solidFill>
              <a:cs typeface="Alexandria" pitchFamily="2" charset="-78"/>
            </a:endParaRPr>
          </a:p>
          <a:p>
            <a:pPr algn="r" rtl="1">
              <a:lnSpc>
                <a:spcPct val="150000"/>
              </a:lnSpc>
            </a:pPr>
            <a:endParaRPr lang="ar-EG" sz="1600" b="1" dirty="0">
              <a:solidFill>
                <a:schemeClr val="tx1"/>
              </a:solidFill>
              <a:cs typeface="Alexandria" pitchFamily="2" charset="-78"/>
            </a:endParaRPr>
          </a:p>
          <a:p>
            <a:pPr algn="r" rtl="1">
              <a:lnSpc>
                <a:spcPct val="150000"/>
              </a:lnSpc>
            </a:pPr>
            <a:endParaRPr lang="ar-EG" sz="1600" b="1" dirty="0">
              <a:solidFill>
                <a:schemeClr val="tx1"/>
              </a:solidFill>
              <a:cs typeface="Alexandria" pitchFamily="2" charset="-78"/>
            </a:endParaRPr>
          </a:p>
          <a:p>
            <a:pPr algn="r" rtl="1">
              <a:lnSpc>
                <a:spcPct val="150000"/>
              </a:lnSpc>
            </a:pPr>
            <a:endParaRPr lang="ar-EG" sz="1600" b="1"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lvl="0"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C014C79-3CEE-1658-766A-C1F8FBDB51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36070" y="-14413"/>
            <a:ext cx="2305141" cy="1076343"/>
          </a:xfrm>
          <a:prstGeom prst="rect">
            <a:avLst/>
          </a:prstGeom>
        </p:spPr>
      </p:pic>
      <p:sp>
        <p:nvSpPr>
          <p:cNvPr id="3" name="Rectangle 2">
            <a:extLst>
              <a:ext uri="{FF2B5EF4-FFF2-40B4-BE49-F238E27FC236}">
                <a16:creationId xmlns:a16="http://schemas.microsoft.com/office/drawing/2014/main" id="{3380A467-BB5F-0A03-0B1B-F98FE5020EB7}"/>
              </a:ext>
            </a:extLst>
          </p:cNvPr>
          <p:cNvSpPr/>
          <p:nvPr/>
        </p:nvSpPr>
        <p:spPr>
          <a:xfrm>
            <a:off x="2626178" y="1285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215EB1F8-D939-A88A-5166-9F29216BA5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161" y="1185208"/>
            <a:ext cx="2153675" cy="5328395"/>
          </a:xfrm>
          <a:prstGeom prst="rect">
            <a:avLst/>
          </a:prstGeom>
        </p:spPr>
      </p:pic>
    </p:spTree>
    <p:extLst>
      <p:ext uri="{BB962C8B-B14F-4D97-AF65-F5344CB8AC3E}">
        <p14:creationId xmlns:p14="http://schemas.microsoft.com/office/powerpoint/2010/main" val="41755924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1045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1927175" y="104563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6" name="Diagram 5">
            <a:extLst>
              <a:ext uri="{FF2B5EF4-FFF2-40B4-BE49-F238E27FC236}">
                <a16:creationId xmlns:a16="http://schemas.microsoft.com/office/drawing/2014/main" id="{2B7CFDEF-3B5D-F5A8-EA78-AEE4843232B0}"/>
              </a:ext>
            </a:extLst>
          </p:cNvPr>
          <p:cNvGraphicFramePr/>
          <p:nvPr>
            <p:extLst>
              <p:ext uri="{D42A27DB-BD31-4B8C-83A1-F6EECF244321}">
                <p14:modId xmlns:p14="http://schemas.microsoft.com/office/powerpoint/2010/main" val="4089527377"/>
              </p:ext>
            </p:extLst>
          </p:nvPr>
        </p:nvGraphicFramePr>
        <p:xfrm>
          <a:off x="3611979" y="1505898"/>
          <a:ext cx="9587326" cy="48947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9CC1F3A3-84C0-AF69-58EC-E87FEDCE5D38}"/>
              </a:ext>
            </a:extLst>
          </p:cNvPr>
          <p:cNvSpPr txBox="1"/>
          <p:nvPr/>
        </p:nvSpPr>
        <p:spPr>
          <a:xfrm>
            <a:off x="3490753" y="429625"/>
            <a:ext cx="5660739" cy="461665"/>
          </a:xfrm>
          <a:prstGeom prst="rect">
            <a:avLst/>
          </a:prstGeom>
          <a:noFill/>
        </p:spPr>
        <p:txBody>
          <a:bodyPr wrap="square" rtlCol="0">
            <a:spAutoFit/>
          </a:bodyPr>
          <a:lstStyle/>
          <a:p>
            <a:pPr lvl="0" algn="ctr" rtl="1"/>
            <a:r>
              <a:rPr lang="ar-EG" sz="2400" b="1" dirty="0">
                <a:solidFill>
                  <a:srgbClr val="2D3956"/>
                </a:solidFill>
                <a:cs typeface="Alexandria" pitchFamily="2" charset="-78"/>
              </a:rPr>
              <a:t>أولاً: ماهية الحوكمة</a:t>
            </a:r>
            <a:endParaRPr lang="en-US" sz="2400" dirty="0">
              <a:solidFill>
                <a:srgbClr val="2D3956"/>
              </a:solidFill>
            </a:endParaRPr>
          </a:p>
        </p:txBody>
      </p:sp>
      <p:pic>
        <p:nvPicPr>
          <p:cNvPr id="2" name="Picture 1">
            <a:extLst>
              <a:ext uri="{FF2B5EF4-FFF2-40B4-BE49-F238E27FC236}">
                <a16:creationId xmlns:a16="http://schemas.microsoft.com/office/drawing/2014/main" id="{596755FC-14C0-0ABE-D693-1CE7FA0CBDA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85094" y="2057463"/>
            <a:ext cx="3926299" cy="4181861"/>
          </a:xfrm>
          <a:prstGeom prst="rect">
            <a:avLst/>
          </a:prstGeom>
        </p:spPr>
      </p:pic>
    </p:spTree>
    <p:extLst>
      <p:ext uri="{BB962C8B-B14F-4D97-AF65-F5344CB8AC3E}">
        <p14:creationId xmlns:p14="http://schemas.microsoft.com/office/powerpoint/2010/main" val="29384972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7779028" y="86754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1018500" y="1084790"/>
            <a:ext cx="10717072" cy="5005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4914410" y="-418858"/>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236069" y="61769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p:cNvSpPr>
            <a:spLocks noGrp="1"/>
          </p:cNvSpPr>
          <p:nvPr>
            <p:ph idx="1"/>
          </p:nvPr>
        </p:nvSpPr>
        <p:spPr>
          <a:xfrm>
            <a:off x="4375355" y="1191875"/>
            <a:ext cx="7360216" cy="4820050"/>
          </a:xfrm>
        </p:spPr>
        <p:txBody>
          <a:bodyPr>
            <a:noAutofit/>
          </a:bodyPr>
          <a:lstStyle/>
          <a:p>
            <a:pPr algn="justLow" rtl="1"/>
            <a:endParaRPr lang="ar-EG" sz="1600" dirty="0">
              <a:cs typeface="Alexandria" pitchFamily="2" charset="-78"/>
            </a:endParaRPr>
          </a:p>
          <a:p>
            <a:pPr algn="justLow" rtl="1">
              <a:lnSpc>
                <a:spcPct val="150000"/>
              </a:lnSpc>
            </a:pPr>
            <a:r>
              <a:rPr lang="ar-EG" sz="1600" dirty="0">
                <a:cs typeface="Alexandria" pitchFamily="2" charset="-78"/>
              </a:rPr>
              <a:t>يعد مفهوم الحوكمة من المصطلحات الحديثة نسبيا في الأدبيات الاقتصادية والاجتماعية والبيئية، والتي برزت خلال التسعينيات من القرن الماضي، واهتمت بها المقتصدات الناشئة، ويمكن تعريف مفهوم الحوكمة بأنه: أسلوب ممارسة السلطة للإدارة الرشيدة .</a:t>
            </a:r>
          </a:p>
          <a:p>
            <a:pPr algn="justLow" rtl="1">
              <a:lnSpc>
                <a:spcPct val="150000"/>
              </a:lnSpc>
            </a:pPr>
            <a:r>
              <a:rPr lang="ar-EG" sz="1600" dirty="0">
                <a:cs typeface="Alexandria" pitchFamily="2" charset="-78"/>
              </a:rPr>
              <a:t>وقد عرفتها مؤسسة التمويل الدولي </a:t>
            </a:r>
            <a:r>
              <a:rPr lang="en-US" sz="1600" dirty="0"/>
              <a:t>ICF</a:t>
            </a:r>
            <a:r>
              <a:rPr lang="ar-EG" sz="1600" dirty="0">
                <a:cs typeface="Alexandria" pitchFamily="2" charset="-78"/>
              </a:rPr>
              <a:t> بأنها "النظام الذي يتم من خلاله إدارة الشركات، والتحكم في أعمالها . </a:t>
            </a:r>
          </a:p>
          <a:p>
            <a:pPr algn="justLow" rtl="1">
              <a:lnSpc>
                <a:spcPct val="150000"/>
              </a:lnSpc>
            </a:pPr>
            <a:r>
              <a:rPr lang="ar-EG" sz="1600" dirty="0">
                <a:cs typeface="Alexandria" pitchFamily="2" charset="-78"/>
              </a:rPr>
              <a:t>بينما عرفتها منظمة التعاون الاقتصادي والتنمية</a:t>
            </a:r>
            <a:r>
              <a:rPr lang="en-US" sz="1600" dirty="0"/>
              <a:t>OECD </a:t>
            </a:r>
            <a:r>
              <a:rPr lang="ar-EG" sz="1600" dirty="0">
                <a:cs typeface="Alexandria" pitchFamily="2" charset="-78"/>
              </a:rPr>
              <a:t>بأنها "مجموعة من العلاقات فيما بين القائمين على إدارة الشركة ومجلس الإدارة وحملة الأسهم، وغيرهم من المساهمين« .</a:t>
            </a:r>
          </a:p>
          <a:p>
            <a:pPr algn="r" rtl="1"/>
            <a:endParaRPr lang="ar-EG" sz="1100" dirty="0">
              <a:cs typeface="Alexandria" pitchFamily="2" charset="-78"/>
            </a:endParaRPr>
          </a:p>
          <a:p>
            <a:pPr algn="r" rtl="1"/>
            <a:endParaRPr lang="ar-EG" sz="1100" dirty="0">
              <a:cs typeface="Alexandria" pitchFamily="2" charset="-78"/>
            </a:endParaRPr>
          </a:p>
          <a:p>
            <a:pPr algn="r" rtl="1"/>
            <a:endParaRPr lang="en-US" sz="1100" dirty="0"/>
          </a:p>
          <a:p>
            <a:pPr algn="r" rtl="1"/>
            <a:endParaRPr lang="ar-EG" sz="1600" b="1" dirty="0">
              <a:cs typeface="Alexandria" pitchFamily="2" charset="-78"/>
            </a:endParaRPr>
          </a:p>
          <a:p>
            <a:pPr algn="r" rtl="1"/>
            <a:endParaRPr lang="ar-EG" sz="1600" b="1"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100" dirty="0">
              <a:cs typeface="Alexandria" pitchFamily="2" charset="-78"/>
            </a:endParaRPr>
          </a:p>
          <a:p>
            <a:pPr algn="r" rtl="1"/>
            <a:endParaRPr lang="ar-EG" sz="1100" dirty="0">
              <a:cs typeface="Alexandria" pitchFamily="2" charset="-78"/>
            </a:endParaRPr>
          </a:p>
          <a:p>
            <a:pPr algn="r" rtl="1"/>
            <a:endParaRPr lang="ar-EG" sz="1100" dirty="0">
              <a:cs typeface="Alexandria" pitchFamily="2" charset="-78"/>
            </a:endParaRPr>
          </a:p>
          <a:p>
            <a:pPr algn="r" rtl="1"/>
            <a:endParaRPr lang="en-US" sz="1100" dirty="0"/>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en-US" sz="1600" dirty="0"/>
          </a:p>
        </p:txBody>
      </p:sp>
      <p:sp>
        <p:nvSpPr>
          <p:cNvPr id="9" name="TextBox 8">
            <a:extLst>
              <a:ext uri="{FF2B5EF4-FFF2-40B4-BE49-F238E27FC236}">
                <a16:creationId xmlns:a16="http://schemas.microsoft.com/office/drawing/2014/main" id="{37A8B36B-6C7B-5F98-A893-25EA7BECF851}"/>
              </a:ext>
            </a:extLst>
          </p:cNvPr>
          <p:cNvSpPr txBox="1"/>
          <p:nvPr/>
        </p:nvSpPr>
        <p:spPr>
          <a:xfrm>
            <a:off x="3703141" y="512967"/>
            <a:ext cx="3573861" cy="461665"/>
          </a:xfrm>
          <a:prstGeom prst="rect">
            <a:avLst/>
          </a:prstGeom>
          <a:noFill/>
        </p:spPr>
        <p:txBody>
          <a:bodyPr wrap="square" rtlCol="0">
            <a:spAutoFit/>
          </a:bodyPr>
          <a:lstStyle/>
          <a:p>
            <a:pPr algn="r"/>
            <a:r>
              <a:rPr lang="ar-EG" sz="2400" b="1" dirty="0">
                <a:solidFill>
                  <a:srgbClr val="00AEEF"/>
                </a:solidFill>
                <a:latin typeface="Alexandria" pitchFamily="2" charset="-78"/>
                <a:cs typeface="Alexandria" pitchFamily="2" charset="-78"/>
              </a:rPr>
              <a:t>1-مفهوم الحوكمة</a:t>
            </a:r>
            <a:endParaRPr lang="en-US" sz="2400" b="1" dirty="0">
              <a:solidFill>
                <a:srgbClr val="00AEEF"/>
              </a:solidFill>
              <a:latin typeface="Alexandria" pitchFamily="2" charset="-78"/>
              <a:cs typeface="Alexandria" pitchFamily="2" charset="-78"/>
            </a:endParaRPr>
          </a:p>
        </p:txBody>
      </p:sp>
      <p:pic>
        <p:nvPicPr>
          <p:cNvPr id="7" name="Picture 6">
            <a:extLst>
              <a:ext uri="{FF2B5EF4-FFF2-40B4-BE49-F238E27FC236}">
                <a16:creationId xmlns:a16="http://schemas.microsoft.com/office/drawing/2014/main" id="{CF6C9739-CEC0-5BF7-BAFE-1A13CB31519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95535" y="1538130"/>
            <a:ext cx="3261285" cy="4235080"/>
          </a:xfrm>
          <a:prstGeom prst="rect">
            <a:avLst/>
          </a:prstGeom>
        </p:spPr>
      </p:pic>
    </p:spTree>
    <p:extLst>
      <p:ext uri="{BB962C8B-B14F-4D97-AF65-F5344CB8AC3E}">
        <p14:creationId xmlns:p14="http://schemas.microsoft.com/office/powerpoint/2010/main" val="38976456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5F4052-2F22-CE98-276A-0FCD7E8D34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D9B92C0-04D5-C7AA-0B58-68DE83B2445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68AB9213-A82A-7E65-4911-D490B8DB5703}"/>
              </a:ext>
            </a:extLst>
          </p:cNvPr>
          <p:cNvSpPr/>
          <p:nvPr/>
        </p:nvSpPr>
        <p:spPr>
          <a:xfrm>
            <a:off x="7779028" y="11310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512752D0-5C85-5D42-A286-ECCE795BBC47}"/>
              </a:ext>
            </a:extLst>
          </p:cNvPr>
          <p:cNvSpPr/>
          <p:nvPr/>
        </p:nvSpPr>
        <p:spPr>
          <a:xfrm>
            <a:off x="828230" y="1105415"/>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a:extLst>
              <a:ext uri="{FF2B5EF4-FFF2-40B4-BE49-F238E27FC236}">
                <a16:creationId xmlns:a16="http://schemas.microsoft.com/office/drawing/2014/main" id="{F271CF37-2608-9B51-A133-BA5C464304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2BACA41-2478-7685-3449-FA70E36E0C01}"/>
              </a:ext>
            </a:extLst>
          </p:cNvPr>
          <p:cNvSpPr txBox="1"/>
          <p:nvPr/>
        </p:nvSpPr>
        <p:spPr>
          <a:xfrm>
            <a:off x="5130229" y="17997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60DC1EE-3C49-08A9-3E90-8D210A84D0F2}"/>
              </a:ext>
            </a:extLst>
          </p:cNvPr>
          <p:cNvSpPr/>
          <p:nvPr/>
        </p:nvSpPr>
        <p:spPr>
          <a:xfrm>
            <a:off x="2180494" y="73177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3AA16491-268D-484E-848C-B97AFD169E20}"/>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a:extLst>
              <a:ext uri="{FF2B5EF4-FFF2-40B4-BE49-F238E27FC236}">
                <a16:creationId xmlns:a16="http://schemas.microsoft.com/office/drawing/2014/main" id="{CAA2CED6-B34D-014D-73D2-676336864008}"/>
              </a:ext>
            </a:extLst>
          </p:cNvPr>
          <p:cNvSpPr>
            <a:spLocks noGrp="1"/>
          </p:cNvSpPr>
          <p:nvPr>
            <p:ph idx="1"/>
          </p:nvPr>
        </p:nvSpPr>
        <p:spPr>
          <a:xfrm>
            <a:off x="4367657" y="1155869"/>
            <a:ext cx="7291080" cy="5019432"/>
          </a:xfrm>
        </p:spPr>
        <p:txBody>
          <a:bodyPr>
            <a:noAutofit/>
          </a:bodyPr>
          <a:lstStyle/>
          <a:p>
            <a:pPr algn="justLow" rtl="1"/>
            <a:endParaRPr lang="ar-EG" sz="1400" dirty="0">
              <a:cs typeface="Alexandria" pitchFamily="2" charset="-78"/>
            </a:endParaRPr>
          </a:p>
          <a:p>
            <a:pPr algn="justLow" rtl="1">
              <a:lnSpc>
                <a:spcPct val="150000"/>
              </a:lnSpc>
            </a:pPr>
            <a:r>
              <a:rPr lang="ar-EG" sz="1400" dirty="0">
                <a:cs typeface="Alexandria" pitchFamily="2" charset="-78"/>
              </a:rPr>
              <a:t>ومن الملاحظ أنه حتى الآن لا يوجد تعريف متفق عليه عالمياً بين الاقتصاديين والقانونيين والمحللين لمفهوم الحوكمة إلا أن هناك اتفاقا على بعض التعريفات؛ من بينها :</a:t>
            </a:r>
          </a:p>
          <a:p>
            <a:pPr algn="justLow" rtl="1">
              <a:lnSpc>
                <a:spcPct val="150000"/>
              </a:lnSpc>
            </a:pPr>
            <a:r>
              <a:rPr lang="ar-EG" sz="1400" dirty="0">
                <a:cs typeface="Alexandria" pitchFamily="2" charset="-78"/>
              </a:rPr>
              <a:t>* مجموعة من القوانين والقواعد والنظم والمعايير والإجراءات، هدفها تنظيم طبيعة العلاقة بين إدارة الشركة والملاك؛ للوصول إلى تحقيق الجودة والتميز في الأداء .</a:t>
            </a:r>
          </a:p>
          <a:p>
            <a:pPr algn="justLow" rtl="1">
              <a:lnSpc>
                <a:spcPct val="150000"/>
              </a:lnSpc>
            </a:pPr>
            <a:r>
              <a:rPr lang="ar-EG" sz="1400" dirty="0">
                <a:cs typeface="Alexandria" pitchFamily="2" charset="-78"/>
              </a:rPr>
              <a:t>* عبارة عن نظام متكامل للرقابة المالية وغير المالية.</a:t>
            </a:r>
          </a:p>
          <a:p>
            <a:pPr algn="justLow" rtl="1">
              <a:lnSpc>
                <a:spcPct val="150000"/>
              </a:lnSpc>
            </a:pPr>
            <a:r>
              <a:rPr lang="ar-EG" sz="1400" dirty="0">
                <a:cs typeface="Alexandria" pitchFamily="2" charset="-78"/>
              </a:rPr>
              <a:t>* هي عدد من القواعد والتعليمات والحوافز والمراقبة، هدفها خدمة المساهمين.</a:t>
            </a:r>
          </a:p>
          <a:p>
            <a:pPr algn="justLow" rtl="1">
              <a:lnSpc>
                <a:spcPct val="150000"/>
              </a:lnSpc>
            </a:pPr>
            <a:r>
              <a:rPr lang="ar-EG" sz="1400" dirty="0">
                <a:cs typeface="Alexandria" pitchFamily="2" charset="-78"/>
              </a:rPr>
              <a:t>* من المنظور القانوني تعرف الحوكمة بأنها تنظيم لكافة أشكال وأنواع التعامل بين أطراف الشركة مع بعضها البعض . ومن ثم يمكن القول إن الحوكمة هي مجموعة من النظم التي تحكم العلاقات بين الأطراف الأساسية، وتؤثر في الأداء، كما تتضمن مقومات تدعيم المؤسسات على المدى البعيد وتحديد المسئول والمسئولية معا.</a:t>
            </a: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r" rtl="1"/>
            <a:endParaRPr lang="ar-EG" sz="1400" b="1"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050" dirty="0">
              <a:cs typeface="Alexandria" pitchFamily="2" charset="-78"/>
            </a:endParaRPr>
          </a:p>
          <a:p>
            <a:pPr algn="r" rtl="1"/>
            <a:endParaRPr lang="ar-EG" sz="1050" dirty="0">
              <a:cs typeface="Alexandria" pitchFamily="2" charset="-78"/>
            </a:endParaRPr>
          </a:p>
          <a:p>
            <a:pPr algn="r" rtl="1"/>
            <a:endParaRPr lang="ar-EG" sz="1050" dirty="0">
              <a:cs typeface="Alexandria" pitchFamily="2" charset="-78"/>
            </a:endParaRPr>
          </a:p>
          <a:p>
            <a:pPr algn="r" rtl="1"/>
            <a:endParaRPr lang="en-US" sz="1050" dirty="0"/>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b="1"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100" dirty="0">
              <a:cs typeface="Alexandria" pitchFamily="2" charset="-78"/>
            </a:endParaRPr>
          </a:p>
          <a:p>
            <a:pPr algn="r" rtl="1"/>
            <a:endParaRPr lang="ar-EG" sz="1100" dirty="0">
              <a:cs typeface="Alexandria" pitchFamily="2" charset="-78"/>
            </a:endParaRPr>
          </a:p>
          <a:p>
            <a:pPr algn="r" rtl="1"/>
            <a:endParaRPr lang="ar-EG" sz="1100" dirty="0">
              <a:cs typeface="Alexandria" pitchFamily="2" charset="-78"/>
            </a:endParaRPr>
          </a:p>
          <a:p>
            <a:pPr algn="r" rtl="1"/>
            <a:endParaRPr lang="en-US" sz="1100" dirty="0"/>
          </a:p>
          <a:p>
            <a:endParaRPr lang="ar-EG" sz="1800" dirty="0">
              <a:cs typeface="Alexandria" pitchFamily="2" charset="-78"/>
            </a:endParaRPr>
          </a:p>
        </p:txBody>
      </p:sp>
      <p:pic>
        <p:nvPicPr>
          <p:cNvPr id="7" name="Picture 6">
            <a:extLst>
              <a:ext uri="{FF2B5EF4-FFF2-40B4-BE49-F238E27FC236}">
                <a16:creationId xmlns:a16="http://schemas.microsoft.com/office/drawing/2014/main" id="{6135E451-0DE8-73D3-35DA-8F7189E34EF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00054" y="1668053"/>
            <a:ext cx="3395779" cy="4458176"/>
          </a:xfrm>
          <a:prstGeom prst="rect">
            <a:avLst/>
          </a:prstGeom>
        </p:spPr>
      </p:pic>
    </p:spTree>
    <p:extLst>
      <p:ext uri="{BB962C8B-B14F-4D97-AF65-F5344CB8AC3E}">
        <p14:creationId xmlns:p14="http://schemas.microsoft.com/office/powerpoint/2010/main" val="16731147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800" b="1" u="sng" dirty="0">
              <a:solidFill>
                <a:schemeClr val="tx1"/>
              </a:solidFill>
              <a:latin typeface="Alexandria" pitchFamily="2" charset="-78"/>
              <a:cs typeface="Alexandria" pitchFamily="2" charset="-78"/>
            </a:endParaRPr>
          </a:p>
          <a:p>
            <a:pPr algn="r" rtl="1">
              <a:lnSpc>
                <a:spcPct val="150000"/>
              </a:lnSpc>
            </a:pPr>
            <a:endParaRPr lang="ar-EG" b="1" u="sng" dirty="0">
              <a:solidFill>
                <a:schemeClr val="tx1"/>
              </a:solidFill>
              <a:latin typeface="Alexandria" pitchFamily="2" charset="-78"/>
              <a:cs typeface="Alexandria" pitchFamily="2" charset="-78"/>
            </a:endParaRPr>
          </a:p>
          <a:p>
            <a:pPr algn="r" rtl="1">
              <a:lnSpc>
                <a:spcPct val="150000"/>
              </a:lnSpc>
            </a:pPr>
            <a:endParaRPr lang="ar-EG" sz="1800" b="1" u="sng" dirty="0">
              <a:solidFill>
                <a:schemeClr val="tx1"/>
              </a:solidFill>
              <a:latin typeface="Alexandria" pitchFamily="2" charset="-78"/>
              <a:cs typeface="Alexandria" pitchFamily="2" charset="-78"/>
            </a:endParaRPr>
          </a:p>
          <a:p>
            <a:pPr algn="r" rtl="1">
              <a:lnSpc>
                <a:spcPct val="150000"/>
              </a:lnSpc>
            </a:pPr>
            <a:endParaRPr lang="ar-EG" b="1" u="sng" dirty="0">
              <a:solidFill>
                <a:schemeClr val="tx1"/>
              </a:solidFill>
              <a:latin typeface="Alexandria" pitchFamily="2" charset="-78"/>
              <a:cs typeface="Alexandria" pitchFamily="2" charset="-78"/>
            </a:endParaRPr>
          </a:p>
          <a:p>
            <a:pPr algn="r" rtl="1">
              <a:lnSpc>
                <a:spcPct val="150000"/>
              </a:lnSpc>
            </a:pPr>
            <a:endParaRPr lang="ar-EG" sz="1800" b="1" u="sng" dirty="0">
              <a:solidFill>
                <a:schemeClr val="tx1"/>
              </a:solidFill>
              <a:latin typeface="Alexandria" pitchFamily="2" charset="-78"/>
              <a:cs typeface="Alexandria" pitchFamily="2" charset="-78"/>
            </a:endParaRPr>
          </a:p>
          <a:p>
            <a:pPr algn="r" rtl="1">
              <a:lnSpc>
                <a:spcPct val="150000"/>
              </a:lnSpc>
            </a:pPr>
            <a:endParaRPr lang="ar-EG" b="1" u="sng" dirty="0">
              <a:solidFill>
                <a:schemeClr val="tx1"/>
              </a:solidFill>
              <a:latin typeface="Alexandria" pitchFamily="2" charset="-78"/>
              <a:cs typeface="Alexandria" pitchFamily="2" charset="-78"/>
            </a:endParaRPr>
          </a:p>
          <a:p>
            <a:pPr algn="r" rtl="1">
              <a:lnSpc>
                <a:spcPct val="150000"/>
              </a:lnSpc>
            </a:pPr>
            <a:endParaRPr lang="ar-EG" sz="1800" b="1" u="sng" dirty="0">
              <a:solidFill>
                <a:schemeClr val="tx1"/>
              </a:solidFill>
              <a:latin typeface="Alexandria" pitchFamily="2" charset="-78"/>
              <a:cs typeface="Alexandria" pitchFamily="2" charset="-78"/>
            </a:endParaRPr>
          </a:p>
          <a:p>
            <a:pPr algn="r" rtl="1">
              <a:lnSpc>
                <a:spcPct val="150000"/>
              </a:lnSpc>
            </a:pPr>
            <a:endParaRPr lang="ar-EG" b="1" u="sng" dirty="0">
              <a:solidFill>
                <a:schemeClr val="tx1"/>
              </a:solidFill>
              <a:latin typeface="Alexandria" pitchFamily="2" charset="-78"/>
              <a:cs typeface="Alexandria" pitchFamily="2" charset="-78"/>
            </a:endParaRPr>
          </a:p>
          <a:p>
            <a:pPr algn="r" rtl="1">
              <a:lnSpc>
                <a:spcPct val="150000"/>
              </a:lnSpc>
            </a:pPr>
            <a:endParaRPr lang="ar-EG" sz="1800" b="1" u="sng"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تغطى المبادئ خمس مجالات هى حقوق المساهمين ، والمعاملة المتكافئة للمساهمين، ودور أصحاب المصالح ، والإفصاح والشفافية ، ومسئوليات مجلس الادارة. </a:t>
            </a:r>
          </a:p>
          <a:p>
            <a:pPr algn="justLow" rtl="1">
              <a:lnSpc>
                <a:spcPct val="150000"/>
              </a:lnSpc>
            </a:pPr>
            <a:r>
              <a:rPr lang="ar-EG" sz="1600" b="1" u="sng" dirty="0">
                <a:solidFill>
                  <a:srgbClr val="00AEEF"/>
                </a:solidFill>
                <a:cs typeface="Alexandria" pitchFamily="2" charset="-78"/>
              </a:rPr>
              <a:t>المبدأ الأول: حقوق المساهمين :</a:t>
            </a:r>
          </a:p>
          <a:p>
            <a:pPr algn="justLow" rtl="1">
              <a:lnSpc>
                <a:spcPct val="150000"/>
              </a:lnSpc>
            </a:pPr>
            <a:r>
              <a:rPr lang="ar-EG" sz="1600" dirty="0">
                <a:solidFill>
                  <a:schemeClr val="tx1"/>
                </a:solidFill>
                <a:cs typeface="Alexandria" pitchFamily="2" charset="-78"/>
              </a:rPr>
              <a:t>ينبغى أن يكفل إطار حوكمة الشركات حماية حقوق المساهمين أ. تشتمل الحقوق الأساسية للمساهمين على ما يلى: 1) تأمين أساليب تسجيل الملكية، 2) نقل أو تحويل ملكية الأسهم، 3) الحصول على المعلومات الخاصة بالشركة فى الوقت المناسب وبصفة منتظمة، 4) المشاركة والتصويت فى الاجتماعات العامة للمساهمين، 5) انتخاب أعضاء مجلس الادارة، 6) الحصول على حصص من أرباح الشركة. ب. للمساهمين الحق فى المشاركة، وفى الحصول على معلومات كافية عن القرارات المتصلة بالتغيرات الأساسية فى الشركة.</a:t>
            </a:r>
          </a:p>
          <a:p>
            <a:pPr algn="justLow" rtl="1">
              <a:lnSpc>
                <a:spcPct val="150000"/>
              </a:lnSpc>
            </a:pPr>
            <a:r>
              <a:rPr lang="ar-EG" sz="1600" dirty="0">
                <a:solidFill>
                  <a:schemeClr val="tx1"/>
                </a:solidFill>
                <a:cs typeface="Alexandria" pitchFamily="2" charset="-78"/>
              </a:rPr>
              <a:t>ت. ينبغى أن تتاح للمساهمين فرصة المشاركة الفعالة والتصويت فى الاجتماعات العامة للمساهمين، كما ينبغى احاطتهم علمًا بالقواعد، التى تحكم اجتماعات المساهمين، ومن بينها قواعد التصويت: .. </a:t>
            </a:r>
          </a:p>
          <a:p>
            <a:pPr algn="justLow" rtl="1">
              <a:lnSpc>
                <a:spcPct val="150000"/>
              </a:lnSpc>
            </a:pPr>
            <a:r>
              <a:rPr lang="ar-EG" sz="1600" dirty="0">
                <a:solidFill>
                  <a:schemeClr val="tx1"/>
                </a:solidFill>
                <a:cs typeface="Alexandria" pitchFamily="2" charset="-78"/>
              </a:rPr>
              <a:t>ث. يتعين الافصاح عن الهياكل والترتيبات الرأسمالية التى تمكن أعداد معينة من المساهمين ممارسة درجة من الرقابة لا تتناسب مع حقوق الملكية التى يحوزونها.</a:t>
            </a:r>
          </a:p>
          <a:p>
            <a:pPr algn="justLow" rtl="1">
              <a:lnSpc>
                <a:spcPct val="150000"/>
              </a:lnSpc>
            </a:pPr>
            <a:r>
              <a:rPr lang="ar-EG" sz="1600" dirty="0">
                <a:solidFill>
                  <a:schemeClr val="tx1"/>
                </a:solidFill>
                <a:cs typeface="Alexandria" pitchFamily="2" charset="-78"/>
              </a:rPr>
              <a:t> ج. ينبغى السماح لأسواق الرقابة على الشركات بالعمل على نحو فعال ويتسم بالشفافية.</a:t>
            </a:r>
          </a:p>
          <a:p>
            <a:pPr algn="justLow" rtl="1">
              <a:lnSpc>
                <a:spcPct val="150000"/>
              </a:lnSpc>
            </a:pPr>
            <a:endParaRPr lang="ar-EG" sz="1600" dirty="0">
              <a:solidFill>
                <a:schemeClr val="tx1"/>
              </a:solidFill>
              <a:cs typeface="Alexandria" pitchFamily="2" charset="-78"/>
            </a:endParaRPr>
          </a:p>
          <a:p>
            <a:pPr algn="r" rtl="1">
              <a:lnSpc>
                <a:spcPct val="150000"/>
              </a:lnSpc>
            </a:pPr>
            <a:endParaRPr lang="ar-EG" sz="1600" b="1"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en-US" sz="1600" dirty="0">
              <a:solidFill>
                <a:schemeClr val="tx1"/>
              </a:solidFill>
            </a:endParaRPr>
          </a:p>
          <a:p>
            <a:pPr algn="justLow"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lvl="0" algn="r">
              <a:lnSpc>
                <a:spcPct val="150000"/>
              </a:lnSpc>
            </a:pPr>
            <a:endParaRPr lang="ar-EG" sz="1600" b="1" dirty="0">
              <a:solidFill>
                <a:schemeClr val="tx1"/>
              </a:solidFill>
              <a:latin typeface="Alexandria" pitchFamily="2" charset="-78"/>
              <a:cs typeface="Alexandria" pitchFamily="2" charset="-78"/>
            </a:endParaRPr>
          </a:p>
          <a:p>
            <a:pPr lvl="0" algn="r">
              <a:lnSpc>
                <a:spcPct val="150000"/>
              </a:lnSpc>
            </a:pPr>
            <a:endParaRPr lang="ar-EG" sz="1600" b="1" dirty="0">
              <a:solidFill>
                <a:schemeClr val="tx1"/>
              </a:solidFill>
              <a:latin typeface="Alexandria" pitchFamily="2" charset="-78"/>
              <a:cs typeface="Alexandria" pitchFamily="2" charset="-78"/>
            </a:endParaRPr>
          </a:p>
          <a:p>
            <a:pPr lvl="0" algn="r">
              <a:lnSpc>
                <a:spcPct val="150000"/>
              </a:lnSpc>
            </a:pPr>
            <a:endParaRPr lang="ar-EG" sz="1600" b="1" dirty="0">
              <a:solidFill>
                <a:schemeClr val="tx1"/>
              </a:solidFill>
              <a:latin typeface="Alexandria" pitchFamily="2" charset="-78"/>
              <a:cs typeface="Alexandria" pitchFamily="2" charset="-78"/>
            </a:endParaRPr>
          </a:p>
          <a:p>
            <a:pPr lvl="0" algn="r">
              <a:lnSpc>
                <a:spcPct val="150000"/>
              </a:lnSpc>
            </a:pPr>
            <a:endParaRPr lang="ar-EG" sz="1600" b="1" dirty="0">
              <a:solidFill>
                <a:schemeClr val="tx1"/>
              </a:solidFill>
              <a:latin typeface="Alexandria" pitchFamily="2" charset="-78"/>
              <a:cs typeface="Alexandria" pitchFamily="2" charset="-78"/>
            </a:endParaRPr>
          </a:p>
          <a:p>
            <a:pPr lvl="0" algn="r">
              <a:lnSpc>
                <a:spcPct val="150000"/>
              </a:lnSpc>
            </a:pPr>
            <a:endParaRPr lang="ar-EG" sz="1600" b="1" dirty="0">
              <a:solidFill>
                <a:schemeClr val="tx1"/>
              </a:solidFill>
              <a:latin typeface="Alexandria" pitchFamily="2" charset="-78"/>
              <a:cs typeface="Alexandria" pitchFamily="2" charset="-78"/>
            </a:endParaRPr>
          </a:p>
          <a:p>
            <a:pPr lvl="0" algn="r">
              <a:lnSpc>
                <a:spcPct val="150000"/>
              </a:lnSpc>
            </a:pPr>
            <a:r>
              <a:rPr lang="ar-EG" sz="1600" b="1" dirty="0">
                <a:solidFill>
                  <a:schemeClr val="tx1"/>
                </a:solidFill>
                <a:latin typeface="Alexandria" pitchFamily="2" charset="-78"/>
                <a:cs typeface="Alexandria" pitchFamily="2" charset="-78"/>
              </a:rPr>
              <a:t> </a:t>
            </a:r>
            <a:endParaRPr lang="en-US" sz="1600" b="1" dirty="0">
              <a:solidFill>
                <a:schemeClr val="tx1"/>
              </a:solidFill>
              <a:latin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956ABAE2-B20D-FB71-D7D7-9C5A87409C2F}"/>
              </a:ext>
            </a:extLst>
          </p:cNvPr>
          <p:cNvSpPr txBox="1"/>
          <p:nvPr/>
        </p:nvSpPr>
        <p:spPr>
          <a:xfrm>
            <a:off x="3742971" y="396167"/>
            <a:ext cx="4782098" cy="966996"/>
          </a:xfrm>
          <a:prstGeom prst="rect">
            <a:avLst/>
          </a:prstGeom>
          <a:noFill/>
        </p:spPr>
        <p:txBody>
          <a:bodyPr wrap="square" rtlCol="0">
            <a:spAutoFit/>
          </a:bodyPr>
          <a:lstStyle/>
          <a:p>
            <a:pPr algn="justLow" rtl="1">
              <a:lnSpc>
                <a:spcPct val="150000"/>
              </a:lnSpc>
            </a:pPr>
            <a:r>
              <a:rPr lang="ar-EG" sz="2000" b="1" dirty="0">
                <a:solidFill>
                  <a:srgbClr val="00AEEF"/>
                </a:solidFill>
                <a:cs typeface="Alexandria" pitchFamily="2" charset="-78"/>
              </a:rPr>
              <a:t>مبادئ منظمة التعاون الاقتصادى </a:t>
            </a:r>
            <a:endParaRPr lang="en-US" sz="2000" b="1" dirty="0">
              <a:solidFill>
                <a:srgbClr val="00AEEF"/>
              </a:solidFill>
              <a:cs typeface="Alexandria" pitchFamily="2" charset="-78"/>
            </a:endParaRPr>
          </a:p>
          <a:p>
            <a:pPr algn="justLow" rtl="1">
              <a:lnSpc>
                <a:spcPct val="150000"/>
              </a:lnSpc>
            </a:pPr>
            <a:r>
              <a:rPr lang="ar-EG" sz="2000" b="1" dirty="0">
                <a:solidFill>
                  <a:srgbClr val="00AEEF"/>
                </a:solidFill>
                <a:cs typeface="Alexandria" pitchFamily="2" charset="-78"/>
              </a:rPr>
              <a:t>والتنمية فى مجال حوكمة الشركات</a:t>
            </a:r>
            <a:endParaRPr lang="en-US" sz="2000" dirty="0">
              <a:solidFill>
                <a:srgbClr val="00AEEF"/>
              </a:solidFill>
              <a:cs typeface="Alexandria" pitchFamily="2" charset="-78"/>
            </a:endParaRPr>
          </a:p>
        </p:txBody>
      </p:sp>
    </p:spTree>
    <p:extLst>
      <p:ext uri="{BB962C8B-B14F-4D97-AF65-F5344CB8AC3E}">
        <p14:creationId xmlns:p14="http://schemas.microsoft.com/office/powerpoint/2010/main" val="33688358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707923" y="1155869"/>
            <a:ext cx="10618838" cy="5238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b="1" u="sng" dirty="0">
                <a:solidFill>
                  <a:srgbClr val="00AEEF"/>
                </a:solidFill>
                <a:cs typeface="Alexandria" pitchFamily="2" charset="-78"/>
              </a:rPr>
              <a:t>المبدأ الثانى: المعاملة المتكافئة للمساهمين :</a:t>
            </a:r>
          </a:p>
          <a:p>
            <a:pPr algn="justLow" rtl="1">
              <a:lnSpc>
                <a:spcPct val="150000"/>
              </a:lnSpc>
            </a:pPr>
            <a:r>
              <a:rPr lang="ar-EG" sz="1600" dirty="0">
                <a:solidFill>
                  <a:schemeClr val="tx1"/>
                </a:solidFill>
                <a:cs typeface="Alexandria" pitchFamily="2" charset="-78"/>
              </a:rPr>
              <a:t>يجب أن يكفل إطار حوكمة الشركات المعاملة المتكافئة لجميع المساهمين، ومن بينهم صغار المساهمين والمساهمين الأجانب. كما ينبغى أن تتاح لكافة المساهمين فرصة الحصول على تعويض فعلى فى حالة انتهاك حقوقهم.</a:t>
            </a:r>
          </a:p>
          <a:p>
            <a:pPr algn="r" rtl="1">
              <a:lnSpc>
                <a:spcPct val="150000"/>
              </a:lnSpc>
            </a:pPr>
            <a:r>
              <a:rPr lang="ar-EG" sz="1600" b="1" u="sng" dirty="0">
                <a:solidFill>
                  <a:srgbClr val="00AEEF"/>
                </a:solidFill>
                <a:cs typeface="Alexandria" pitchFamily="2" charset="-78"/>
              </a:rPr>
              <a:t>المبدأ الثالث: دور أصحاب المصالح فى حوكمة الشركات :</a:t>
            </a:r>
          </a:p>
          <a:p>
            <a:pPr algn="r" rtl="1">
              <a:lnSpc>
                <a:spcPct val="150000"/>
              </a:lnSpc>
            </a:pPr>
            <a:r>
              <a:rPr lang="ar-EG" sz="1600" dirty="0">
                <a:solidFill>
                  <a:schemeClr val="tx1"/>
                </a:solidFill>
                <a:cs typeface="Alexandria" pitchFamily="2" charset="-78"/>
              </a:rPr>
              <a:t>يجب أن ينطوى إطار حوكمة الشركات على اعتراف بحقوق أصحاب المصلحة كما يرسيها القانون، وأن يعمل أيضًا على تشجيع التعاون بين الشركات وبين أصحاب المصالح فى مجال خلق الثروة وفرص العمل وتحقيق الاستدامة للمشروعات القائمة على أسس مالية سليمة.</a:t>
            </a:r>
            <a:endParaRPr lang="ar-EG" sz="1600" b="1" dirty="0">
              <a:solidFill>
                <a:schemeClr val="tx1"/>
              </a:solidFill>
              <a:cs typeface="Alexandria" pitchFamily="2" charset="-78"/>
            </a:endParaRPr>
          </a:p>
          <a:p>
            <a:pPr algn="r" rtl="1">
              <a:lnSpc>
                <a:spcPct val="150000"/>
              </a:lnSpc>
            </a:pPr>
            <a:r>
              <a:rPr lang="ar-EG" sz="1600" b="1" u="sng" dirty="0">
                <a:solidFill>
                  <a:srgbClr val="00AEEF"/>
                </a:solidFill>
                <a:cs typeface="Alexandria" pitchFamily="2" charset="-78"/>
              </a:rPr>
              <a:t>المبدأ الرابع: الإفصاح والشفافية :</a:t>
            </a:r>
          </a:p>
          <a:p>
            <a:pPr algn="r" rtl="1">
              <a:lnSpc>
                <a:spcPct val="150000"/>
              </a:lnSpc>
            </a:pPr>
            <a:r>
              <a:rPr lang="ar-EG" sz="1600" dirty="0">
                <a:solidFill>
                  <a:schemeClr val="tx1"/>
                </a:solidFill>
                <a:cs typeface="Alexandria" pitchFamily="2" charset="-78"/>
              </a:rPr>
              <a:t>ينبغى أن يكفل إطار حوكمة الشركات تحقق الإفصاح الدقيق – وفى الوقت الملائم بشأن كافة المسائل المتصلة بتأسيس الشركة، ومن بينها الموقف المالى، والأداء، والملكية، وأسلوب ممارسة السلطة. </a:t>
            </a:r>
          </a:p>
          <a:p>
            <a:pPr algn="r" rtl="1">
              <a:lnSpc>
                <a:spcPct val="150000"/>
              </a:lnSpc>
            </a:pPr>
            <a:r>
              <a:rPr lang="ar-EG" sz="1600" b="1" u="sng" dirty="0">
                <a:solidFill>
                  <a:srgbClr val="00AEEF"/>
                </a:solidFill>
                <a:cs typeface="Alexandria" pitchFamily="2" charset="-78"/>
              </a:rPr>
              <a:t>المبدأ الخامس: مسئوليات مجلس الإدارة :</a:t>
            </a:r>
          </a:p>
          <a:p>
            <a:pPr algn="r" rtl="1">
              <a:lnSpc>
                <a:spcPct val="150000"/>
              </a:lnSpc>
            </a:pPr>
            <a:r>
              <a:rPr lang="ar-EG" sz="1600" dirty="0">
                <a:solidFill>
                  <a:schemeClr val="tx1"/>
                </a:solidFill>
                <a:cs typeface="Alexandria" pitchFamily="2" charset="-78"/>
              </a:rPr>
              <a:t>يجب أن يتيح إطار حوكمة الشركات الخطوط الإرشادية الاستراتيجية لتوجيه الشركات، كما يجب أن يكفل المتابعة الفعالة للإدارة التنفيذية من قبل مجلس الإدارة وأن تضمن مساءلة مجلس الإدارة من قبل الشركة والمساهمين.</a:t>
            </a: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8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r>
              <a:rPr lang="ar-EG" sz="1600" b="1" dirty="0">
                <a:solidFill>
                  <a:schemeClr val="tx1"/>
                </a:solidFill>
                <a:latin typeface="Alexandria" pitchFamily="2" charset="-78"/>
                <a:cs typeface="Alexandria" pitchFamily="2" charset="-78"/>
              </a:rPr>
              <a:t> </a:t>
            </a:r>
            <a:endParaRPr lang="en-US" sz="1600" b="1" dirty="0">
              <a:solidFill>
                <a:schemeClr val="tx1"/>
              </a:solidFill>
              <a:latin typeface="Alexandria" pitchFamily="2" charset="-78"/>
            </a:endParaRPr>
          </a:p>
          <a:p>
            <a:pPr algn="justLow" rtl="1"/>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7632977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3795972" y="1349343"/>
            <a:ext cx="7821225" cy="503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تكتسب الحوكمة أهميتها نتيجة لاعتماد النظم الاقتصادية عليها في تحقيق أهدافها، فتحول الكثير من الدول نحو الرأسمالية جعلها تولي اهتماما شديدا بالحوكمة؛ بهدف</a:t>
            </a:r>
            <a:r>
              <a:rPr lang="en-US" sz="1600" dirty="0">
                <a:solidFill>
                  <a:schemeClr val="tx1"/>
                </a:solidFill>
                <a:cs typeface="Alexandria" pitchFamily="2" charset="-78"/>
              </a:rPr>
              <a:t> </a:t>
            </a:r>
            <a:r>
              <a:rPr lang="ar-EG" sz="1600" dirty="0">
                <a:solidFill>
                  <a:schemeClr val="tx1"/>
                </a:solidFill>
                <a:cs typeface="Alexandria" pitchFamily="2" charset="-78"/>
              </a:rPr>
              <a:t>تحقيق معدلات نمو أعلى، وتحقيق استقرار اقتصادي، خاصة من اتساع حجم المشروعات، وإجراءات الفصل بين الملكية والإدارة، ولجوء تلك المشروعات للبحث عن الائتمان الأقل تكلفة عبر أسواق المال .ومن ثم تهدف الضوابط العامة للحوكمة في تحقيق الشفافية والعدالة والحق في المساءلة القانونية لإدارات الشركات والمؤسسات والهيئات العامة بوجه خاص، والخاصة بوجه عام؛ ومن ثم حماية المواطنين، ورعاية مصالح المساهمين، ومصالح العمل والعمال، والحد من استغلال السلطة في غير خدمة العمل العام؛ مما يؤدي لتشجيع الاستثمار، وتعظيم الأرباح وإتاحة فرص عمل جديدة تؤدي لاستقرار اقتصادي وتنمية،وذلك من خلال:</a:t>
            </a: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en-US" sz="1600" dirty="0">
              <a:solidFill>
                <a:schemeClr val="tx1"/>
              </a:solidFill>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8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r>
              <a:rPr lang="ar-EG" sz="1600" b="1" dirty="0">
                <a:solidFill>
                  <a:schemeClr val="tx1"/>
                </a:solidFill>
                <a:latin typeface="Alexandria" pitchFamily="2" charset="-78"/>
                <a:cs typeface="Alexandria" pitchFamily="2" charset="-78"/>
              </a:rPr>
              <a:t> </a:t>
            </a:r>
            <a:endParaRPr lang="en-US" sz="1600" b="1" dirty="0">
              <a:solidFill>
                <a:schemeClr val="tx1"/>
              </a:solidFill>
              <a:latin typeface="Alexandria" pitchFamily="2" charset="-78"/>
            </a:endParaRPr>
          </a:p>
          <a:p>
            <a:pPr algn="justLow" rtl="1"/>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F318AD48-CF89-BAB5-3EA0-73346B7436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1040" y="1907245"/>
            <a:ext cx="3074933" cy="4162006"/>
          </a:xfrm>
          <a:prstGeom prst="rect">
            <a:avLst/>
          </a:prstGeom>
        </p:spPr>
      </p:pic>
      <p:sp>
        <p:nvSpPr>
          <p:cNvPr id="6" name="TextBox 5">
            <a:extLst>
              <a:ext uri="{FF2B5EF4-FFF2-40B4-BE49-F238E27FC236}">
                <a16:creationId xmlns:a16="http://schemas.microsoft.com/office/drawing/2014/main" id="{C7C51277-9BBE-6136-DF76-635D2A35F02F}"/>
              </a:ext>
            </a:extLst>
          </p:cNvPr>
          <p:cNvSpPr txBox="1"/>
          <p:nvPr/>
        </p:nvSpPr>
        <p:spPr>
          <a:xfrm>
            <a:off x="3454848" y="597022"/>
            <a:ext cx="5660739" cy="461665"/>
          </a:xfrm>
          <a:prstGeom prst="rect">
            <a:avLst/>
          </a:prstGeom>
          <a:noFill/>
        </p:spPr>
        <p:txBody>
          <a:bodyPr wrap="square" rtlCol="0">
            <a:spAutoFit/>
          </a:bodyPr>
          <a:lstStyle/>
          <a:p>
            <a:pPr lvl="0" algn="ctr" rtl="1"/>
            <a:r>
              <a:rPr lang="ar-EG" sz="2400" b="1" dirty="0">
                <a:solidFill>
                  <a:srgbClr val="00AEEF"/>
                </a:solidFill>
                <a:latin typeface="Alexandria" pitchFamily="2" charset="-78"/>
                <a:cs typeface="Alexandria" pitchFamily="2" charset="-78"/>
              </a:rPr>
              <a:t>2-أهمية الحوكمة</a:t>
            </a:r>
            <a:endParaRPr lang="en-US" sz="2400"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25433131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88046-9E4B-6EC2-360E-DFDA806778B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672EF9F-8C29-4CE6-9799-749028B1BA4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35337A9E-CC63-E488-234A-C0E1EF6A2A7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F4EF3134-E4A6-5369-F29E-29F35BC049FF}"/>
              </a:ext>
            </a:extLst>
          </p:cNvPr>
          <p:cNvSpPr/>
          <p:nvPr/>
        </p:nvSpPr>
        <p:spPr>
          <a:xfrm>
            <a:off x="3736258" y="891293"/>
            <a:ext cx="7905135" cy="52671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 إعادة التعريف بدور الدولة في إدارة المصالح العامة.</a:t>
            </a:r>
          </a:p>
          <a:p>
            <a:pPr algn="justLow" rtl="1">
              <a:lnSpc>
                <a:spcPct val="150000"/>
              </a:lnSpc>
            </a:pPr>
            <a:r>
              <a:rPr lang="ar-EG" sz="1600" dirty="0">
                <a:solidFill>
                  <a:schemeClr val="tx1"/>
                </a:solidFill>
                <a:cs typeface="Alexandria" pitchFamily="2" charset="-78"/>
              </a:rPr>
              <a:t>• تشجيع سياسات وبرامج جديدة للشراكة داخل الدول برعاية المنظمات الدولية، وفي إطار مجتمع ديمقراطي يحترم حقوق الإنسان .</a:t>
            </a:r>
          </a:p>
          <a:p>
            <a:pPr algn="justLow" rtl="1">
              <a:lnSpc>
                <a:spcPct val="150000"/>
              </a:lnSpc>
            </a:pPr>
            <a:r>
              <a:rPr lang="ar-EG" sz="1600" dirty="0">
                <a:solidFill>
                  <a:schemeClr val="tx1"/>
                </a:solidFill>
                <a:cs typeface="Alexandria" pitchFamily="2" charset="-78"/>
              </a:rPr>
              <a:t>• تعزيز قدرات المواطنين في المشاركة.تمكين منظمات المجتمع المختلفة من مشاركة الحكومة في الأنشطة التنموية والاقتصادية، سواء على مستوى القطاع الخاص، أو منظمات المجتمع المدني، أوعلى مستوى الأفراد.</a:t>
            </a:r>
          </a:p>
          <a:p>
            <a:pPr algn="justLow" rtl="1">
              <a:lnSpc>
                <a:spcPct val="150000"/>
              </a:lnSpc>
            </a:pPr>
            <a:r>
              <a:rPr lang="ar-EG" sz="1600" dirty="0">
                <a:solidFill>
                  <a:schemeClr val="tx1"/>
                </a:solidFill>
                <a:cs typeface="Alexandria" pitchFamily="2" charset="-78"/>
              </a:rPr>
              <a:t>• تحسين مستوى الأداء الاقتصادي، وزيادة قدرة الشركات على استغلال مواردها.</a:t>
            </a:r>
          </a:p>
          <a:p>
            <a:pPr algn="justLow" rtl="1">
              <a:lnSpc>
                <a:spcPct val="150000"/>
              </a:lnSpc>
            </a:pPr>
            <a:r>
              <a:rPr lang="ar-EG" sz="1600" dirty="0">
                <a:solidFill>
                  <a:schemeClr val="tx1"/>
                </a:solidFill>
                <a:cs typeface="Alexandria" pitchFamily="2" charset="-78"/>
              </a:rPr>
              <a:t>• تحسين مناخ الاستثمار؛ مما يؤسس لبناء معيار جيد؛ للحكم على البيئةالاستثمارية .منع إساءة استغلال أموال الشركة أو إساءة إدارتها.</a:t>
            </a:r>
          </a:p>
          <a:p>
            <a:pPr algn="justLow" rtl="1">
              <a:lnSpc>
                <a:spcPct val="150000"/>
              </a:lnSpc>
            </a:pPr>
            <a:r>
              <a:rPr lang="ar-EG" sz="1600" dirty="0">
                <a:solidFill>
                  <a:schemeClr val="tx1"/>
                </a:solidFill>
                <a:cs typeface="Alexandria" pitchFamily="2" charset="-78"/>
              </a:rPr>
              <a:t>• تحسين عملية صنع القرار.</a:t>
            </a:r>
          </a:p>
          <a:p>
            <a:pPr algn="justLow" rtl="1">
              <a:lnSpc>
                <a:spcPct val="150000"/>
              </a:lnSpc>
            </a:pPr>
            <a:r>
              <a:rPr lang="ar-EG" sz="1600" dirty="0">
                <a:solidFill>
                  <a:schemeClr val="tx1"/>
                </a:solidFill>
                <a:cs typeface="Alexandria" pitchFamily="2" charset="-78"/>
              </a:rPr>
              <a:t>• بناء معيار رقابي يعتمد على الرقابة الذاتية في مختلف المستويات الإدارية</a:t>
            </a: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en-US" sz="1600" dirty="0">
              <a:solidFill>
                <a:schemeClr val="tx1"/>
              </a:solidFill>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8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r>
              <a:rPr lang="ar-EG" sz="1600" b="1" dirty="0">
                <a:solidFill>
                  <a:schemeClr val="tx1"/>
                </a:solidFill>
                <a:latin typeface="Alexandria" pitchFamily="2" charset="-78"/>
                <a:cs typeface="Alexandria" pitchFamily="2" charset="-78"/>
              </a:rPr>
              <a:t> </a:t>
            </a:r>
            <a:endParaRPr lang="en-US" sz="1600" b="1" dirty="0">
              <a:solidFill>
                <a:schemeClr val="tx1"/>
              </a:solidFill>
              <a:latin typeface="Alexandria" pitchFamily="2" charset="-78"/>
            </a:endParaRPr>
          </a:p>
          <a:p>
            <a:pPr algn="justLow" rtl="1"/>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7AA0AC8-02F1-40FA-AE70-58EFA9DE38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4BEE31B-AA2D-1F1E-87B6-D0B3ADA5EE3A}"/>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7E548233-7992-F451-2A66-EA7BC5768BF2}"/>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21941DD0-FB5F-0D08-40CF-05CDDB05F9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8311" y="1395062"/>
            <a:ext cx="2794054" cy="4510092"/>
          </a:xfrm>
          <a:prstGeom prst="rect">
            <a:avLst/>
          </a:prstGeom>
        </p:spPr>
      </p:pic>
    </p:spTree>
    <p:extLst>
      <p:ext uri="{BB962C8B-B14F-4D97-AF65-F5344CB8AC3E}">
        <p14:creationId xmlns:p14="http://schemas.microsoft.com/office/powerpoint/2010/main" val="36294683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44506" y="121954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2341841" y="1433929"/>
            <a:ext cx="9169412" cy="5109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341841" y="37417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p:cNvSpPr>
            <a:spLocks noGrp="1"/>
          </p:cNvSpPr>
          <p:nvPr>
            <p:ph idx="1"/>
          </p:nvPr>
        </p:nvSpPr>
        <p:spPr>
          <a:xfrm>
            <a:off x="2626178" y="1336747"/>
            <a:ext cx="8727622" cy="5306631"/>
          </a:xfrm>
        </p:spPr>
        <p:txBody>
          <a:bodyPr>
            <a:noAutofit/>
          </a:bodyPr>
          <a:lstStyle/>
          <a:p>
            <a:pPr algn="r" rtl="1"/>
            <a:endParaRPr lang="ar-EG" sz="1600" b="1" u="sng" dirty="0">
              <a:solidFill>
                <a:srgbClr val="00AEEF"/>
              </a:solidFill>
              <a:cs typeface="Alexandria" pitchFamily="2" charset="-78"/>
            </a:endParaRPr>
          </a:p>
          <a:p>
            <a:pPr marL="457200" indent="-457200" algn="justLow" rtl="1">
              <a:lnSpc>
                <a:spcPct val="150000"/>
              </a:lnSpc>
              <a:buAutoNum type="arabicPeriod"/>
            </a:pPr>
            <a:r>
              <a:rPr lang="ar-EG" sz="1600" dirty="0">
                <a:cs typeface="Alexandria" pitchFamily="2" charset="-78"/>
              </a:rPr>
              <a:t>المرونة في التطبيق: حيث تمتاز الحوكمة بعدم وجود قالب نمطي أو قالب إجرائي متجمد، فهي تتشكل وفقا لطبيعة كل دولة وظروفها ووفقا لكل نشاط.</a:t>
            </a:r>
          </a:p>
          <a:p>
            <a:pPr marL="457200" indent="-457200" algn="justLow" rtl="1">
              <a:lnSpc>
                <a:spcPct val="150000"/>
              </a:lnSpc>
              <a:buAutoNum type="arabicPeriod"/>
            </a:pPr>
            <a:r>
              <a:rPr lang="ar-EG" sz="1600" dirty="0">
                <a:cs typeface="Alexandria" pitchFamily="2" charset="-78"/>
              </a:rPr>
              <a:t>مدخل بشرى: تستند الحوكمة إلى المثل والقيم البشرية؛ مما يتطلب أن يكون القائم بالحوكمة أشخاص لديهم ثقافة تنظيمية وقيم تنظيمية تتفق مع فكر الحوكمة.</a:t>
            </a:r>
          </a:p>
          <a:p>
            <a:pPr marL="457200" indent="-457200" algn="justLow" rtl="1">
              <a:lnSpc>
                <a:spcPct val="150000"/>
              </a:lnSpc>
              <a:buAutoNum type="arabicPeriod"/>
            </a:pPr>
            <a:r>
              <a:rPr lang="ar-EG" sz="1600" dirty="0">
                <a:cs typeface="Alexandria" pitchFamily="2" charset="-78"/>
              </a:rPr>
              <a:t>الانتشار الذاتي: لا يمكن تطبيق الحوكمة على قطاع دون آخر حيث إذا بدأ التطبيق بدأت الحوكمة في الانتشار و</a:t>
            </a:r>
            <a:r>
              <a:rPr lang="en-US" sz="1600" dirty="0">
                <a:cs typeface="Alexandria" pitchFamily="2" charset="-78"/>
              </a:rPr>
              <a:t> </a:t>
            </a:r>
            <a:r>
              <a:rPr lang="ar-EG" sz="1600" dirty="0">
                <a:cs typeface="Alexandria" pitchFamily="2" charset="-78"/>
              </a:rPr>
              <a:t>التوسع ذاتيا، حتى ولو لم يكن ذلك مرغوبا؛مما يتطلب تهيئة المناخ المناسب لهذا الانتشار.</a:t>
            </a:r>
            <a:endParaRPr lang="en-US" sz="1600" dirty="0"/>
          </a:p>
          <a:p>
            <a:pPr marL="457200" indent="-457200" algn="justLow" rtl="1">
              <a:lnSpc>
                <a:spcPct val="150000"/>
              </a:lnSpc>
              <a:buAutoNum type="arabicPeriod"/>
            </a:pPr>
            <a:r>
              <a:rPr lang="ar-EG" sz="1600" dirty="0">
                <a:cs typeface="Alexandria" pitchFamily="2" charset="-78"/>
              </a:rPr>
              <a:t>عملية مستمرة: وهي خاصية ترتبط بالانتشار حيث الحوكمة عملية دائمة ومستمرة</a:t>
            </a:r>
            <a:r>
              <a:rPr lang="en-US" sz="1600" dirty="0">
                <a:cs typeface="Alexandria" pitchFamily="2" charset="-78"/>
              </a:rPr>
              <a:t> </a:t>
            </a:r>
            <a:r>
              <a:rPr lang="ar-EG" sz="1600" dirty="0">
                <a:cs typeface="Alexandria" pitchFamily="2" charset="-78"/>
              </a:rPr>
              <a:t>لا تتوقف.</a:t>
            </a:r>
          </a:p>
          <a:p>
            <a:pPr algn="r" rtl="1"/>
            <a:endParaRPr lang="ar-EG" sz="1600"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a:p>
            <a:pPr algn="r" rtl="1"/>
            <a:endParaRPr lang="ar-EG" sz="1600" dirty="0">
              <a:cs typeface="Alexandria" pitchFamily="2" charset="-78"/>
            </a:endParaRPr>
          </a:p>
          <a:p>
            <a:pPr algn="r" rtl="1"/>
            <a:endParaRPr lang="en-US" sz="1600" i="1" dirty="0"/>
          </a:p>
          <a:p>
            <a:pPr algn="r" rtl="1"/>
            <a:endParaRPr lang="ar-EG" sz="1600" dirty="0">
              <a:cs typeface="Alexandria" pitchFamily="2" charset="-78"/>
            </a:endParaRPr>
          </a:p>
        </p:txBody>
      </p:sp>
      <p:pic>
        <p:nvPicPr>
          <p:cNvPr id="7" name="Picture 6">
            <a:extLst>
              <a:ext uri="{FF2B5EF4-FFF2-40B4-BE49-F238E27FC236}">
                <a16:creationId xmlns:a16="http://schemas.microsoft.com/office/drawing/2014/main" id="{6BB4A0F3-A322-6920-E039-DD57702CFEA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5766" y="1443597"/>
            <a:ext cx="2292012" cy="4558221"/>
          </a:xfrm>
          <a:prstGeom prst="rect">
            <a:avLst/>
          </a:prstGeom>
        </p:spPr>
      </p:pic>
      <p:sp>
        <p:nvSpPr>
          <p:cNvPr id="6" name="TextBox 5">
            <a:extLst>
              <a:ext uri="{FF2B5EF4-FFF2-40B4-BE49-F238E27FC236}">
                <a16:creationId xmlns:a16="http://schemas.microsoft.com/office/drawing/2014/main" id="{3C144EA6-14F2-CB3C-2EC7-E735A3D4EE64}"/>
              </a:ext>
            </a:extLst>
          </p:cNvPr>
          <p:cNvSpPr txBox="1"/>
          <p:nvPr/>
        </p:nvSpPr>
        <p:spPr>
          <a:xfrm>
            <a:off x="3454848" y="597022"/>
            <a:ext cx="5660739" cy="461665"/>
          </a:xfrm>
          <a:prstGeom prst="rect">
            <a:avLst/>
          </a:prstGeom>
          <a:noFill/>
        </p:spPr>
        <p:txBody>
          <a:bodyPr wrap="square" rtlCol="0">
            <a:spAutoFit/>
          </a:bodyPr>
          <a:lstStyle/>
          <a:p>
            <a:pPr lvl="0" algn="ctr" rtl="1"/>
            <a:r>
              <a:rPr lang="ar-EG" sz="2400" b="1" dirty="0">
                <a:solidFill>
                  <a:srgbClr val="00AEEF"/>
                </a:solidFill>
                <a:cs typeface="Alexandria" pitchFamily="2" charset="-78"/>
              </a:rPr>
              <a:t>3-خصائص الحوكمة</a:t>
            </a:r>
            <a:endParaRPr lang="en-US" sz="2400" dirty="0">
              <a:solidFill>
                <a:srgbClr val="00AEEF"/>
              </a:solidFill>
            </a:endParaRPr>
          </a:p>
        </p:txBody>
      </p:sp>
    </p:spTree>
    <p:extLst>
      <p:ext uri="{BB962C8B-B14F-4D97-AF65-F5344CB8AC3E}">
        <p14:creationId xmlns:p14="http://schemas.microsoft.com/office/powerpoint/2010/main" val="23414402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3EB1AF-63EB-F9B2-4553-7372F40DC1F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4931BCF-BCD9-6B49-FE08-431094921AB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DE09E9AE-2860-AEC1-0A77-08FBDD6B7A22}"/>
              </a:ext>
            </a:extLst>
          </p:cNvPr>
          <p:cNvSpPr/>
          <p:nvPr/>
        </p:nvSpPr>
        <p:spPr>
          <a:xfrm>
            <a:off x="8644506" y="121954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9A9E8BF5-CE9B-A303-AF27-E27C1D69F07F}"/>
              </a:ext>
            </a:extLst>
          </p:cNvPr>
          <p:cNvSpPr/>
          <p:nvPr/>
        </p:nvSpPr>
        <p:spPr>
          <a:xfrm>
            <a:off x="2890684" y="1336747"/>
            <a:ext cx="8620569" cy="5020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a:extLst>
              <a:ext uri="{FF2B5EF4-FFF2-40B4-BE49-F238E27FC236}">
                <a16:creationId xmlns:a16="http://schemas.microsoft.com/office/drawing/2014/main" id="{32E65C95-5B7C-6367-24D0-F2B146EFCD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39538CD-A12A-8FDB-F27D-24848D540787}"/>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9110F7E-7346-B31E-9F5B-A1AA34688B4F}"/>
              </a:ext>
            </a:extLst>
          </p:cNvPr>
          <p:cNvSpPr/>
          <p:nvPr/>
        </p:nvSpPr>
        <p:spPr>
          <a:xfrm>
            <a:off x="2341841" y="37417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72E6DA40-EAE0-BAB2-EC63-6E67DFD6C8AB}"/>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a:extLst>
              <a:ext uri="{FF2B5EF4-FFF2-40B4-BE49-F238E27FC236}">
                <a16:creationId xmlns:a16="http://schemas.microsoft.com/office/drawing/2014/main" id="{34BC1865-BB61-2C78-02ED-60FCA19821F4}"/>
              </a:ext>
            </a:extLst>
          </p:cNvPr>
          <p:cNvSpPr>
            <a:spLocks noGrp="1"/>
          </p:cNvSpPr>
          <p:nvPr>
            <p:ph idx="1"/>
          </p:nvPr>
        </p:nvSpPr>
        <p:spPr>
          <a:xfrm>
            <a:off x="3048496" y="1336747"/>
            <a:ext cx="8305304" cy="5306631"/>
          </a:xfrm>
        </p:spPr>
        <p:txBody>
          <a:bodyPr>
            <a:noAutofit/>
          </a:bodyPr>
          <a:lstStyle/>
          <a:p>
            <a:pPr algn="r" rtl="1"/>
            <a:endParaRPr lang="ar-EG" sz="1600" b="1" u="sng" dirty="0">
              <a:solidFill>
                <a:srgbClr val="00AEEF"/>
              </a:solidFill>
              <a:cs typeface="Alexandria" pitchFamily="2" charset="-78"/>
            </a:endParaRPr>
          </a:p>
          <a:p>
            <a:pPr marL="0" indent="0" algn="justLow" rtl="1">
              <a:lnSpc>
                <a:spcPct val="150000"/>
              </a:lnSpc>
              <a:buNone/>
            </a:pPr>
            <a:r>
              <a:rPr lang="ar-EG" sz="1600" dirty="0">
                <a:cs typeface="Alexandria" pitchFamily="2" charset="-78"/>
              </a:rPr>
              <a:t>5. تعبر عن توجه استراتيجي: تعبر الحوكمة عن مدخل أو توجه استراتيجي ؛ مما</a:t>
            </a:r>
            <a:r>
              <a:rPr lang="en-US" sz="1600" dirty="0">
                <a:cs typeface="Alexandria" pitchFamily="2" charset="-78"/>
              </a:rPr>
              <a:t> </a:t>
            </a:r>
            <a:r>
              <a:rPr lang="ar-EG" sz="1600" dirty="0">
                <a:cs typeface="Alexandria" pitchFamily="2" charset="-78"/>
              </a:rPr>
              <a:t>يدعم عملية الاستمرار، ويتطلب ضرورة وضع أهداف وخطط وبدائل استراتيجية؛لضمان تحقيق النجاح المطلوب من تطبيق الحوكمة.</a:t>
            </a:r>
            <a:endParaRPr lang="en-US" sz="1600" dirty="0"/>
          </a:p>
          <a:p>
            <a:pPr marL="0" indent="0" algn="justLow" rtl="1">
              <a:lnSpc>
                <a:spcPct val="150000"/>
              </a:lnSpc>
              <a:buNone/>
            </a:pPr>
            <a:r>
              <a:rPr lang="ar-EG" sz="1600" dirty="0">
                <a:cs typeface="Alexandria" pitchFamily="2" charset="-78"/>
              </a:rPr>
              <a:t>6. المنافع قصيرة الأجل: وهي نتاج تقليص النطاق الزمني والمكاني والإجرائي عند</a:t>
            </a:r>
            <a:r>
              <a:rPr lang="en-US" sz="1600" dirty="0">
                <a:cs typeface="Alexandria" pitchFamily="2" charset="-78"/>
              </a:rPr>
              <a:t> </a:t>
            </a:r>
            <a:r>
              <a:rPr lang="ar-EG" sz="1600" dirty="0">
                <a:cs typeface="Alexandria" pitchFamily="2" charset="-78"/>
              </a:rPr>
              <a:t>تطبيق الحوكمة؛ مما يؤدي للحد من الاختراق؛ ومن ثم يقلل الفاصل الزمني بين</a:t>
            </a:r>
            <a:r>
              <a:rPr lang="en-US" sz="1600" dirty="0">
                <a:cs typeface="Alexandria" pitchFamily="2" charset="-78"/>
              </a:rPr>
              <a:t> </a:t>
            </a:r>
            <a:r>
              <a:rPr lang="ar-EG" sz="1600" dirty="0">
                <a:cs typeface="Alexandria" pitchFamily="2" charset="-78"/>
              </a:rPr>
              <a:t>القرار والنتائج، وبين التنفيذ والمتابعة والمساءلة</a:t>
            </a:r>
            <a:r>
              <a:rPr lang="en-US" sz="1600" dirty="0"/>
              <a:t>.</a:t>
            </a:r>
          </a:p>
          <a:p>
            <a:pPr marL="0" indent="0" algn="justLow" rtl="1">
              <a:lnSpc>
                <a:spcPct val="150000"/>
              </a:lnSpc>
              <a:buNone/>
            </a:pPr>
            <a:r>
              <a:rPr lang="ar-EG" sz="1600" dirty="0">
                <a:cs typeface="Alexandria" pitchFamily="2" charset="-78"/>
              </a:rPr>
              <a:t>7. المنفعة المباشرة: حيث تحقيق الشفافية يؤدي إلى تحقيق المنافع المرجوة</a:t>
            </a:r>
            <a:r>
              <a:rPr lang="en-US" sz="1600" dirty="0">
                <a:cs typeface="Alexandria" pitchFamily="2" charset="-78"/>
              </a:rPr>
              <a:t> </a:t>
            </a:r>
            <a:r>
              <a:rPr lang="ar-EG" sz="1600" dirty="0">
                <a:cs typeface="Alexandria" pitchFamily="2" charset="-78"/>
              </a:rPr>
              <a:t>للأطراف كافة.</a:t>
            </a:r>
            <a:endParaRPr lang="en-US" sz="1600" dirty="0"/>
          </a:p>
          <a:p>
            <a:pPr algn="justLow" rtl="1">
              <a:lnSpc>
                <a:spcPct val="150000"/>
              </a:lnSpc>
            </a:pPr>
            <a:endParaRPr lang="ar-EG" sz="1600" dirty="0">
              <a:cs typeface="Alexandria" pitchFamily="2" charset="-78"/>
            </a:endParaRPr>
          </a:p>
          <a:p>
            <a:pPr algn="justLow" rtl="1">
              <a:lnSpc>
                <a:spcPct val="150000"/>
              </a:lnSpc>
            </a:pPr>
            <a:endParaRPr lang="ar-EG" sz="1600" dirty="0">
              <a:cs typeface="Alexandria" pitchFamily="2" charset="-78"/>
            </a:endParaRPr>
          </a:p>
          <a:p>
            <a:pPr algn="justLow" rtl="1">
              <a:lnSpc>
                <a:spcPct val="150000"/>
              </a:lnSpc>
            </a:pPr>
            <a:endParaRPr lang="ar-EG" sz="1600" dirty="0">
              <a:cs typeface="Alexandria" pitchFamily="2" charset="-78"/>
            </a:endParaRPr>
          </a:p>
          <a:p>
            <a:pPr algn="justLow" rtl="1">
              <a:lnSpc>
                <a:spcPct val="150000"/>
              </a:lnSpc>
            </a:pPr>
            <a:endParaRPr lang="ar-EG" sz="1600" dirty="0">
              <a:cs typeface="Alexandria" pitchFamily="2" charset="-78"/>
            </a:endParaRPr>
          </a:p>
          <a:p>
            <a:pPr algn="justLow" rtl="1">
              <a:lnSpc>
                <a:spcPct val="150000"/>
              </a:lnSpc>
            </a:pPr>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a:p>
            <a:pPr algn="r" rtl="1"/>
            <a:endParaRPr lang="ar-EG" sz="1600" dirty="0">
              <a:cs typeface="Alexandria" pitchFamily="2" charset="-78"/>
            </a:endParaRPr>
          </a:p>
          <a:p>
            <a:pPr algn="r" rtl="1"/>
            <a:endParaRPr lang="en-US" sz="1600" i="1" dirty="0"/>
          </a:p>
          <a:p>
            <a:pPr algn="r" rtl="1"/>
            <a:endParaRPr lang="ar-EG" sz="1600" dirty="0">
              <a:cs typeface="Alexandria" pitchFamily="2" charset="-78"/>
            </a:endParaRPr>
          </a:p>
        </p:txBody>
      </p:sp>
      <p:pic>
        <p:nvPicPr>
          <p:cNvPr id="7" name="Picture 6">
            <a:extLst>
              <a:ext uri="{FF2B5EF4-FFF2-40B4-BE49-F238E27FC236}">
                <a16:creationId xmlns:a16="http://schemas.microsoft.com/office/drawing/2014/main" id="{871CB59B-BFCC-47E4-6576-AFC6F631E9A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98672" y="1416585"/>
            <a:ext cx="2292012" cy="4558221"/>
          </a:xfrm>
          <a:prstGeom prst="rect">
            <a:avLst/>
          </a:prstGeom>
        </p:spPr>
      </p:pic>
    </p:spTree>
    <p:extLst>
      <p:ext uri="{BB962C8B-B14F-4D97-AF65-F5344CB8AC3E}">
        <p14:creationId xmlns:p14="http://schemas.microsoft.com/office/powerpoint/2010/main" val="17097759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96789" y="128557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72902" y="1224471"/>
            <a:ext cx="11115961" cy="5356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p:cNvSpPr>
            <a:spLocks noGrp="1"/>
          </p:cNvSpPr>
          <p:nvPr>
            <p:ph idx="1"/>
          </p:nvPr>
        </p:nvSpPr>
        <p:spPr>
          <a:xfrm>
            <a:off x="4493342" y="1224471"/>
            <a:ext cx="7295522" cy="5633530"/>
          </a:xfrm>
        </p:spPr>
        <p:txBody>
          <a:bodyPr>
            <a:normAutofit fontScale="25000" lnSpcReduction="20000"/>
          </a:bodyPr>
          <a:lstStyle/>
          <a:p>
            <a:pPr marL="0" indent="0" algn="justLow" rtl="1">
              <a:lnSpc>
                <a:spcPct val="170000"/>
              </a:lnSpc>
              <a:buNone/>
            </a:pPr>
            <a:endParaRPr lang="en-US" sz="6400" dirty="0">
              <a:cs typeface="Alexandria" pitchFamily="2" charset="-78"/>
            </a:endParaRPr>
          </a:p>
          <a:p>
            <a:pPr algn="justLow" rtl="1">
              <a:lnSpc>
                <a:spcPct val="170000"/>
              </a:lnSpc>
            </a:pPr>
            <a:r>
              <a:rPr lang="ar-EG" sz="6600" b="1" dirty="0">
                <a:solidFill>
                  <a:srgbClr val="C00000"/>
                </a:solidFill>
                <a:cs typeface="Alexandria" pitchFamily="2" charset="-78"/>
              </a:rPr>
              <a:t>تمهيد</a:t>
            </a:r>
            <a:r>
              <a:rPr lang="ar-EG" sz="6600" dirty="0">
                <a:solidFill>
                  <a:srgbClr val="C00000"/>
                </a:solidFill>
                <a:cs typeface="Alexandria" pitchFamily="2" charset="-78"/>
              </a:rPr>
              <a:t> </a:t>
            </a:r>
            <a:r>
              <a:rPr lang="ar-EG" sz="6600" dirty="0">
                <a:cs typeface="Alexandria" pitchFamily="2" charset="-78"/>
              </a:rPr>
              <a:t>:</a:t>
            </a:r>
            <a:endParaRPr lang="en-US" sz="6400" dirty="0">
              <a:cs typeface="Alexandria" pitchFamily="2" charset="-78"/>
            </a:endParaRPr>
          </a:p>
          <a:p>
            <a:pPr algn="justLow" rtl="1">
              <a:lnSpc>
                <a:spcPct val="170000"/>
              </a:lnSpc>
            </a:pPr>
            <a:r>
              <a:rPr lang="ar-EG" sz="6400" dirty="0">
                <a:cs typeface="Alexandria" pitchFamily="2" charset="-78"/>
              </a:rPr>
              <a:t>ترتبط الحوكمة بالفساد ارتباطا وثيقا، فعدم وجود نظام رقابي منظم للعلاقات داخل التنظيمات الحكومية يؤدي إلى بعض الممارسات الانحرافية، فكانت الحاجة إلى الحوكمة الرشيدة للقضاء على الفساد الإداري ، ولم تختلف آليات الحوكمة في القطاع الحكومي كثيرا عن القطاع الخاص، فكلاهما يقوم على عناصرها الأساسية في النزاهة والشفافية، وقد تعاظمت أهمية الحوكمة بعد الأزمة الاقتصادية التي لحقت بالأسواق الآسيوية عام ١٩٩٧، والتي أدت إلى انهيار كبرى الشركات، واكتشاف التلاعب في قوائمها المالية التي لا تعبر عن الواقع الفعلي؛ مما جعل منظمة التعاون الاقتصادي والتنمية (</a:t>
            </a:r>
            <a:r>
              <a:rPr lang="en-US" sz="6400" dirty="0"/>
              <a:t>OECD) </a:t>
            </a:r>
            <a:r>
              <a:rPr lang="ar-EG" sz="6400" dirty="0">
                <a:cs typeface="Alexandria" pitchFamily="2" charset="-78"/>
              </a:rPr>
              <a:t>تصدر مجموعة من القواعد لحوكمة للشركات في٢٠٠٤، وأخرى تخص شركات الدولة في ٢٠٠٥، وذلك لترسيخ معايير الأداء، وتحقيق الاستقرار سواء في القطاع الحكومي أو الخاص . </a:t>
            </a:r>
          </a:p>
          <a:p>
            <a:pPr algn="justLow" rtl="1">
              <a:lnSpc>
                <a:spcPct val="170000"/>
              </a:lnSpc>
            </a:pPr>
            <a:endParaRPr lang="ar-EG" sz="6400" dirty="0">
              <a:cs typeface="Alexandria" pitchFamily="2" charset="-78"/>
            </a:endParaRPr>
          </a:p>
          <a:p>
            <a:pPr algn="justLow" rtl="1"/>
            <a:endParaRPr lang="ar-EG" sz="6400" dirty="0">
              <a:cs typeface="Alexandria" pitchFamily="2" charset="-78"/>
            </a:endParaRPr>
          </a:p>
          <a:p>
            <a:pPr algn="justLow" rtl="1"/>
            <a:endParaRPr lang="ar-EG" sz="64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p:txBody>
      </p:sp>
      <p:sp>
        <p:nvSpPr>
          <p:cNvPr id="6" name="TextBox 5">
            <a:extLst>
              <a:ext uri="{FF2B5EF4-FFF2-40B4-BE49-F238E27FC236}">
                <a16:creationId xmlns:a16="http://schemas.microsoft.com/office/drawing/2014/main" id="{5A51F901-43AE-2FC9-0C4A-B3A636F3332E}"/>
              </a:ext>
            </a:extLst>
          </p:cNvPr>
          <p:cNvSpPr txBox="1"/>
          <p:nvPr/>
        </p:nvSpPr>
        <p:spPr>
          <a:xfrm>
            <a:off x="3830847" y="508742"/>
            <a:ext cx="5660739" cy="707886"/>
          </a:xfrm>
          <a:prstGeom prst="rect">
            <a:avLst/>
          </a:prstGeom>
          <a:noFill/>
        </p:spPr>
        <p:txBody>
          <a:bodyPr wrap="square" rtlCol="0">
            <a:spAutoFit/>
          </a:bodyPr>
          <a:lstStyle/>
          <a:p>
            <a:pPr lvl="0" algn="ctr" rtl="1"/>
            <a:r>
              <a:rPr lang="ar-EG" sz="2000" b="1" dirty="0">
                <a:solidFill>
                  <a:srgbClr val="00AEEF"/>
                </a:solidFill>
                <a:cs typeface="Alexandria" pitchFamily="2" charset="-78"/>
              </a:rPr>
              <a:t>4-آليات تطبيق الحوكمة في</a:t>
            </a:r>
            <a:endParaRPr lang="en-US" sz="2000" b="1" dirty="0">
              <a:solidFill>
                <a:srgbClr val="00AEEF"/>
              </a:solidFill>
              <a:cs typeface="Alexandria" pitchFamily="2" charset="-78"/>
            </a:endParaRPr>
          </a:p>
          <a:p>
            <a:pPr lvl="0" algn="ctr" rtl="1"/>
            <a:r>
              <a:rPr lang="ar-EG" sz="2000" b="1" dirty="0">
                <a:solidFill>
                  <a:srgbClr val="00AEEF"/>
                </a:solidFill>
                <a:cs typeface="Alexandria" pitchFamily="2" charset="-78"/>
              </a:rPr>
              <a:t> القطاع العام و الخاص </a:t>
            </a:r>
            <a:endParaRPr lang="en-US" sz="2000" dirty="0">
              <a:solidFill>
                <a:srgbClr val="00AEEF"/>
              </a:solidFill>
            </a:endParaRPr>
          </a:p>
        </p:txBody>
      </p:sp>
      <p:pic>
        <p:nvPicPr>
          <p:cNvPr id="2" name="Picture 1">
            <a:extLst>
              <a:ext uri="{FF2B5EF4-FFF2-40B4-BE49-F238E27FC236}">
                <a16:creationId xmlns:a16="http://schemas.microsoft.com/office/drawing/2014/main" id="{9B184940-2BF7-66DF-1811-DFE5315DB60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74020" y="1654270"/>
            <a:ext cx="3261285" cy="4235080"/>
          </a:xfrm>
          <a:prstGeom prst="rect">
            <a:avLst/>
          </a:prstGeom>
        </p:spPr>
      </p:pic>
    </p:spTree>
    <p:extLst>
      <p:ext uri="{BB962C8B-B14F-4D97-AF65-F5344CB8AC3E}">
        <p14:creationId xmlns:p14="http://schemas.microsoft.com/office/powerpoint/2010/main" val="16171721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097771"/>
            <a:ext cx="11330823" cy="5445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53219" y="-362763"/>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 6">
            <a:extLst>
              <a:ext uri="{FF2B5EF4-FFF2-40B4-BE49-F238E27FC236}">
                <a16:creationId xmlns:a16="http://schemas.microsoft.com/office/drawing/2014/main" id="{DC423DDD-AE3C-C17B-4ACD-A9D41A48CC32}"/>
              </a:ext>
            </a:extLst>
          </p:cNvPr>
          <p:cNvGraphicFramePr/>
          <p:nvPr>
            <p:extLst>
              <p:ext uri="{D42A27DB-BD31-4B8C-83A1-F6EECF244321}">
                <p14:modId xmlns:p14="http://schemas.microsoft.com/office/powerpoint/2010/main" val="418031800"/>
              </p:ext>
            </p:extLst>
          </p:nvPr>
        </p:nvGraphicFramePr>
        <p:xfrm>
          <a:off x="2626178" y="1931266"/>
          <a:ext cx="8204544" cy="34853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8" name="Content Placeholder 7"/>
          <p:cNvSpPr>
            <a:spLocks noGrp="1"/>
          </p:cNvSpPr>
          <p:nvPr>
            <p:ph idx="1"/>
          </p:nvPr>
        </p:nvSpPr>
        <p:spPr>
          <a:xfrm>
            <a:off x="973394" y="1381930"/>
            <a:ext cx="10834595" cy="5176829"/>
          </a:xfrm>
        </p:spPr>
        <p:txBody>
          <a:bodyPr>
            <a:noAutofit/>
          </a:bodyPr>
          <a:lstStyle/>
          <a:p>
            <a:pPr algn="justLow" rtl="1">
              <a:lnSpc>
                <a:spcPct val="150000"/>
              </a:lnSpc>
            </a:pPr>
            <a:r>
              <a:rPr lang="ar-EG" sz="1600" dirty="0">
                <a:cs typeface="Alexandria" pitchFamily="2" charset="-78"/>
              </a:rPr>
              <a:t>يتميز القطاع العام بأنه قطاع يمتلك الأطر التشريعية والإجرائية التي تدعم الحوكمة، وتمكنها من تحقيق الأداء الفعال الذي يعزز الثقة بين المتعاملين الدولة ومؤسساتها من المواطنين، فضلًا على تحقيق الحماية اللازمة للملكية العامة مع مراعاة مصالح الأطراف الأخرى، وكذا العمل على تحقيق المصالح الاستراتيجية للدولة،والاستقرار المالي لها، وإنشاء أنظمة فعالة لمواجهة المخاطر وإداراتها داخل الإطار</a:t>
            </a:r>
            <a:r>
              <a:rPr lang="en-US" sz="1600" dirty="0">
                <a:cs typeface="Alexandria" pitchFamily="2" charset="-78"/>
              </a:rPr>
              <a:t> </a:t>
            </a:r>
            <a:r>
              <a:rPr lang="ar-EG" sz="1600" dirty="0">
                <a:cs typeface="Alexandria" pitchFamily="2" charset="-78"/>
              </a:rPr>
              <a:t>المؤسسي. وكل هذا لن يتحقق إلا بوضع أنظمة تحد من تضارب المصالح والملكيات،وتصميم هياكل تنظيمية لتحديد المسئوليات والحقوق كافة.وتركز الحوكمة الحكومية على هدفين أساسين:</a:t>
            </a:r>
          </a:p>
          <a:p>
            <a:pPr algn="justLow" rtl="1"/>
            <a:r>
              <a:rPr lang="ar-EG" sz="1600" b="1" dirty="0">
                <a:solidFill>
                  <a:srgbClr val="00AEEF"/>
                </a:solidFill>
                <a:cs typeface="Alexandria" pitchFamily="2" charset="-78"/>
              </a:rPr>
              <a:t>أولا- تحقيق الكفاءة والفاعلية في إدارة موارد الدولة: </a:t>
            </a:r>
          </a:p>
          <a:p>
            <a:pPr algn="justLow" rtl="1">
              <a:lnSpc>
                <a:spcPct val="150000"/>
              </a:lnSpc>
            </a:pPr>
            <a:r>
              <a:rPr lang="ar-EG" sz="1600" dirty="0">
                <a:cs typeface="Alexandria" pitchFamily="2" charset="-78"/>
              </a:rPr>
              <a:t>وذلك باستخدام الحوكمة لضمان الاستغلال الأمثل للموارد، وتحقيق رقابة فعالة من الإدارة العليا في متابعة</a:t>
            </a:r>
            <a:r>
              <a:rPr lang="en-US" sz="1600" dirty="0">
                <a:cs typeface="Alexandria" pitchFamily="2" charset="-78"/>
              </a:rPr>
              <a:t> </a:t>
            </a:r>
            <a:r>
              <a:rPr lang="ar-EG" sz="1600" dirty="0">
                <a:cs typeface="Alexandria" pitchFamily="2" charset="-78"/>
              </a:rPr>
              <a:t>الإدارات التنفيذية؛ للتأكد من تحقيق أهداف الدولة، ومتابعة مؤشرات الأداء، وسلامة التقارير المالية والإدارية.</a:t>
            </a:r>
          </a:p>
          <a:p>
            <a:pPr algn="justLow" rtl="1"/>
            <a:r>
              <a:rPr lang="ar-EG" sz="1600" b="1" dirty="0">
                <a:solidFill>
                  <a:srgbClr val="00AEEF"/>
                </a:solidFill>
                <a:cs typeface="Alexandria" pitchFamily="2" charset="-78"/>
              </a:rPr>
              <a:t>ثانيا- ضمان حقوق الأطراف</a:t>
            </a:r>
            <a:r>
              <a:rPr lang="ar-EG" sz="1600" dirty="0">
                <a:solidFill>
                  <a:srgbClr val="00AEEF"/>
                </a:solidFill>
                <a:cs typeface="Alexandria" pitchFamily="2" charset="-78"/>
              </a:rPr>
              <a:t>: </a:t>
            </a:r>
          </a:p>
          <a:p>
            <a:pPr algn="justLow" rtl="1">
              <a:lnSpc>
                <a:spcPct val="150000"/>
              </a:lnSpc>
            </a:pPr>
            <a:r>
              <a:rPr lang="ar-EG" sz="1600" dirty="0">
                <a:cs typeface="Alexandria" pitchFamily="2" charset="-78"/>
              </a:rPr>
              <a:t>ويقصد بذلك الأطراف المتعاملين مع القطاع العام</a:t>
            </a:r>
            <a:r>
              <a:rPr lang="en-US" sz="1600" dirty="0">
                <a:cs typeface="Alexandria" pitchFamily="2" charset="-78"/>
              </a:rPr>
              <a:t> </a:t>
            </a:r>
            <a:r>
              <a:rPr lang="ar-EG" sz="1600" dirty="0">
                <a:cs typeface="Alexandria" pitchFamily="2" charset="-78"/>
              </a:rPr>
              <a:t>سواء كانوا مواطنين أو شركات خاصة، يجب أن تقوم المعاملات كافة بينهم ضمن</a:t>
            </a:r>
            <a:r>
              <a:rPr lang="en-US" sz="1600" dirty="0">
                <a:cs typeface="Alexandria" pitchFamily="2" charset="-78"/>
              </a:rPr>
              <a:t> </a:t>
            </a:r>
            <a:r>
              <a:rPr lang="ar-EG" sz="1600" dirty="0">
                <a:cs typeface="Alexandria" pitchFamily="2" charset="-78"/>
              </a:rPr>
              <a:t>معايير النزاهة والقوانين بما يضمن التعاون المتبادل، ويجعل حماية الحقوق هدفا استراتيجيا لجميع الأطراف. </a:t>
            </a:r>
          </a:p>
          <a:p>
            <a:pPr algn="r" rtl="1"/>
            <a:endParaRPr lang="ar-EG" sz="1600" dirty="0">
              <a:cs typeface="Alexandria" pitchFamily="2" charset="-78"/>
            </a:endParaRPr>
          </a:p>
          <a:p>
            <a:pPr algn="r"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en-US" sz="1600" i="1" dirty="0"/>
          </a:p>
          <a:p>
            <a:pPr algn="r" rtl="1"/>
            <a:endParaRPr lang="ar-EG" sz="1600" dirty="0">
              <a:cs typeface="Alexandria" pitchFamily="2" charset="-78"/>
            </a:endParaRPr>
          </a:p>
          <a:p>
            <a:endParaRPr lang="ar-EG" sz="1600" dirty="0">
              <a:cs typeface="Alexandria" pitchFamily="2" charset="-78"/>
            </a:endParaRPr>
          </a:p>
        </p:txBody>
      </p:sp>
      <p:sp>
        <p:nvSpPr>
          <p:cNvPr id="9" name="TextBox 8">
            <a:extLst>
              <a:ext uri="{FF2B5EF4-FFF2-40B4-BE49-F238E27FC236}">
                <a16:creationId xmlns:a16="http://schemas.microsoft.com/office/drawing/2014/main" id="{D710072A-56E3-2AA4-0078-0D9DE39CD192}"/>
              </a:ext>
            </a:extLst>
          </p:cNvPr>
          <p:cNvSpPr txBox="1"/>
          <p:nvPr/>
        </p:nvSpPr>
        <p:spPr>
          <a:xfrm>
            <a:off x="2485572" y="206263"/>
            <a:ext cx="5660739" cy="769441"/>
          </a:xfrm>
          <a:prstGeom prst="rect">
            <a:avLst/>
          </a:prstGeom>
          <a:noFill/>
        </p:spPr>
        <p:txBody>
          <a:bodyPr wrap="square" rtlCol="0">
            <a:spAutoFit/>
          </a:bodyPr>
          <a:lstStyle/>
          <a:p>
            <a:pPr algn="r" rtl="1"/>
            <a:endParaRPr lang="en-US" sz="2400" b="1" u="sng" dirty="0"/>
          </a:p>
          <a:p>
            <a:pPr algn="justLow" rtl="1"/>
            <a:r>
              <a:rPr lang="ar-EG" sz="2000" b="1" u="sng" dirty="0">
                <a:solidFill>
                  <a:srgbClr val="00AEEF"/>
                </a:solidFill>
                <a:cs typeface="Alexandria" pitchFamily="2" charset="-78"/>
              </a:rPr>
              <a:t>مبادئ الحوكمة في القطاع العام</a:t>
            </a:r>
          </a:p>
        </p:txBody>
      </p:sp>
    </p:spTree>
    <p:extLst>
      <p:ext uri="{BB962C8B-B14F-4D97-AF65-F5344CB8AC3E}">
        <p14:creationId xmlns:p14="http://schemas.microsoft.com/office/powerpoint/2010/main" val="36189364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576040" y="1070803"/>
            <a:ext cx="11435529" cy="54004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58D14921-D6CE-085D-3573-6CDACD4DFE3D}"/>
              </a:ext>
            </a:extLst>
          </p:cNvPr>
          <p:cNvSpPr txBox="1"/>
          <p:nvPr/>
        </p:nvSpPr>
        <p:spPr>
          <a:xfrm>
            <a:off x="786577" y="910959"/>
            <a:ext cx="11120288" cy="9356408"/>
          </a:xfrm>
          <a:prstGeom prst="rect">
            <a:avLst/>
          </a:prstGeom>
          <a:noFill/>
        </p:spPr>
        <p:txBody>
          <a:bodyPr wrap="square" rtlCol="0">
            <a:spAutoFit/>
          </a:bodyPr>
          <a:lstStyle/>
          <a:p>
            <a:pPr algn="justLow" rtl="1"/>
            <a:endParaRPr lang="en-US" sz="1600" dirty="0">
              <a:cs typeface="Alexandria" pitchFamily="2" charset="-78"/>
            </a:endParaRPr>
          </a:p>
          <a:p>
            <a:pPr algn="justLow" rtl="1"/>
            <a:r>
              <a:rPr lang="ar-EG" sz="1600" dirty="0">
                <a:cs typeface="Alexandria" pitchFamily="2" charset="-78"/>
              </a:rPr>
              <a:t>حدد بعض الفقهاء عدة آليات للحوكمة؛ للحد من الفساد المالي والإداري في القطاع الخاص، وتم تصنيفها إلى آليات داخلية وخارجية .</a:t>
            </a:r>
          </a:p>
          <a:p>
            <a:pPr algn="justLow" rtl="1"/>
            <a:r>
              <a:rPr lang="ar-EG" sz="1600" b="1" u="sng" dirty="0">
                <a:solidFill>
                  <a:srgbClr val="00AEEF"/>
                </a:solidFill>
                <a:cs typeface="Alexandria" pitchFamily="2" charset="-78"/>
              </a:rPr>
              <a:t> أولا- الآليات الداخلية للحوكمة:</a:t>
            </a:r>
          </a:p>
          <a:p>
            <a:pPr algn="justLow" rtl="1">
              <a:lnSpc>
                <a:spcPct val="150000"/>
              </a:lnSpc>
            </a:pPr>
            <a:r>
              <a:rPr lang="ar-EG" sz="1600" dirty="0">
                <a:solidFill>
                  <a:srgbClr val="00AEEF"/>
                </a:solidFill>
                <a:cs typeface="Alexandria" pitchFamily="2" charset="-78"/>
              </a:rPr>
              <a:t>• </a:t>
            </a:r>
            <a:r>
              <a:rPr lang="ar-EG" sz="1600" b="1" dirty="0">
                <a:solidFill>
                  <a:srgbClr val="00AEEF"/>
                </a:solidFill>
                <a:cs typeface="Alexandria" pitchFamily="2" charset="-78"/>
              </a:rPr>
              <a:t>مجلس الإدارة </a:t>
            </a:r>
            <a:r>
              <a:rPr lang="ar-EG" sz="1600" dirty="0">
                <a:cs typeface="Alexandria" pitchFamily="2" charset="-78"/>
              </a:rPr>
              <a:t>: حيث أوضح الباحثان المهتمان بمجال الحوكمة </a:t>
            </a:r>
            <a:r>
              <a:rPr lang="en-US" sz="1600" dirty="0">
                <a:cs typeface="Alexandria" pitchFamily="2" charset="-78"/>
              </a:rPr>
              <a:t> </a:t>
            </a:r>
            <a:r>
              <a:rPr lang="en-US" sz="1600" dirty="0" err="1">
                <a:latin typeface="Alexandria" pitchFamily="2" charset="-78"/>
                <a:cs typeface="Alexandria" pitchFamily="2" charset="-78"/>
              </a:rPr>
              <a:t>Harianto</a:t>
            </a:r>
            <a:r>
              <a:rPr lang="en-US" sz="1600" dirty="0">
                <a:latin typeface="Alexandria" pitchFamily="2" charset="-78"/>
                <a:cs typeface="Alexandria" pitchFamily="2" charset="-78"/>
              </a:rPr>
              <a:t> and Singh </a:t>
            </a:r>
            <a:r>
              <a:rPr lang="ar-EG" sz="1600" dirty="0">
                <a:cs typeface="Alexandria" pitchFamily="2" charset="-78"/>
              </a:rPr>
              <a:t>أن مجلس الإدارة هو أحسن أداة للرقابة على سلوك الإدارة حيث يحميرأس المال المستثمر في الشركة من سوء الاستخدام؛ وذلك لما يمتلكه المجلس من صلاحيات قانونية في التعيين، والرقابة، والمكافآت، ورسم استراتيجية العمل،والمتابعة، وتقييم الأداء . </a:t>
            </a:r>
          </a:p>
          <a:p>
            <a:pPr algn="justLow" rtl="1">
              <a:lnSpc>
                <a:spcPct val="150000"/>
              </a:lnSpc>
            </a:pPr>
            <a:r>
              <a:rPr lang="ar-EG" sz="1600" dirty="0">
                <a:cs typeface="Alexandria" pitchFamily="2" charset="-78"/>
              </a:rPr>
              <a:t>ولكي يمارس مجلس الإدارة صلاحيته بما يحقق الأهداف المطلوبة منه يجب أن يتبعه عدة لجان تمثل باقي آليات الرقابة الداخلية؛ من أهمها:</a:t>
            </a:r>
          </a:p>
          <a:p>
            <a:pPr algn="justLow" rtl="1">
              <a:lnSpc>
                <a:spcPct val="150000"/>
              </a:lnSpc>
            </a:pPr>
            <a:r>
              <a:rPr lang="ar-EG" sz="1600" b="1" u="sng" dirty="0">
                <a:solidFill>
                  <a:srgbClr val="00AEEF"/>
                </a:solidFill>
                <a:cs typeface="Alexandria" pitchFamily="2" charset="-78"/>
              </a:rPr>
              <a:t> لجنة التدقيق</a:t>
            </a:r>
            <a:r>
              <a:rPr lang="ar-EG" sz="1600" dirty="0">
                <a:solidFill>
                  <a:srgbClr val="00AEEF"/>
                </a:solidFill>
                <a:cs typeface="Alexandria" pitchFamily="2" charset="-78"/>
              </a:rPr>
              <a:t>: </a:t>
            </a:r>
            <a:r>
              <a:rPr lang="ar-EG" sz="1600" dirty="0">
                <a:cs typeface="Alexandria" pitchFamily="2" charset="-78"/>
              </a:rPr>
              <a:t>وهي اللجنة المسئولة عن التأكد من تطبيق قواعد الحوكمة علىأرض الواقع وفقا لآليات الرقابة الداخلية، وترفع اللجنة توصياتها إلى مجلس الإدارة</a:t>
            </a:r>
            <a:r>
              <a:rPr lang="en-US" sz="1600" dirty="0">
                <a:cs typeface="Alexandria" pitchFamily="2" charset="-78"/>
              </a:rPr>
              <a:t> </a:t>
            </a:r>
            <a:r>
              <a:rPr lang="ar-EG" sz="1600" dirty="0">
                <a:cs typeface="Alexandria" pitchFamily="2" charset="-78"/>
              </a:rPr>
              <a:t>حيث تهتم اللجنة بمراجعة السجلات المالية والتوصية بالتعيين أو المكافآت وأولويات الانفاق ومراجعة أعمال المدققين الخارجيين.</a:t>
            </a:r>
          </a:p>
          <a:p>
            <a:pPr algn="justLow" rtl="1">
              <a:lnSpc>
                <a:spcPct val="150000"/>
              </a:lnSpc>
            </a:pPr>
            <a:r>
              <a:rPr lang="ar-EG" sz="1600" b="1" u="sng" dirty="0">
                <a:solidFill>
                  <a:srgbClr val="00AEEF"/>
                </a:solidFill>
                <a:cs typeface="Alexandria" pitchFamily="2" charset="-78"/>
              </a:rPr>
              <a:t>لجنة المكافآت</a:t>
            </a:r>
            <a:r>
              <a:rPr lang="ar-EG" sz="1600" dirty="0">
                <a:cs typeface="Alexandria" pitchFamily="2" charset="-78"/>
              </a:rPr>
              <a:t>: توصي أغلب الدراسات المعنية بالحوكمة بضرورة وجود لجنة للمكافآت مكونة من أعضاء مجلس الإدارة غير التنفيذيين لتقييم الحوافز والمكافآت،وألا تتجاوز حدود معينة، والعمل على جذب الكفاءات للشركة.</a:t>
            </a:r>
          </a:p>
          <a:p>
            <a:pPr algn="justLow" rtl="1">
              <a:lnSpc>
                <a:spcPct val="150000"/>
              </a:lnSpc>
            </a:pPr>
            <a:r>
              <a:rPr lang="ar-EG" sz="1600" b="1" u="sng" dirty="0">
                <a:solidFill>
                  <a:srgbClr val="00AEEF"/>
                </a:solidFill>
                <a:cs typeface="Alexandria" pitchFamily="2" charset="-78"/>
              </a:rPr>
              <a:t>لجنة التعيين</a:t>
            </a:r>
            <a:r>
              <a:rPr lang="ar-EG" sz="1600" b="1" u="sng" dirty="0">
                <a:cs typeface="Alexandria" pitchFamily="2" charset="-78"/>
              </a:rPr>
              <a:t>: </a:t>
            </a:r>
            <a:r>
              <a:rPr lang="ar-EG" sz="1600" dirty="0">
                <a:cs typeface="Alexandria" pitchFamily="2" charset="-78"/>
              </a:rPr>
              <a:t>وهي تعنى بتعيين الأفراد كافة بما فيهم أعضاء مجلس الإدارة،وتستند في اتخاذ قرارتها إلى الكفاءة والخبرة، ويقوم الوزير المختص بالتصديق على أعضاء مجلس الإدارة الذين تم اختيارهم وفقا لمعايير تتسم بالنزاهة والشفافية.</a:t>
            </a:r>
          </a:p>
          <a:p>
            <a:pPr algn="justLow" rtl="1"/>
            <a:endParaRPr lang="ar-EG" sz="2000" dirty="0">
              <a:cs typeface="Alexandria" pitchFamily="2" charset="-78"/>
            </a:endParaRPr>
          </a:p>
          <a:p>
            <a:pPr algn="justLow" rtl="1"/>
            <a:endParaRPr lang="ar-EG" sz="2000" dirty="0">
              <a:cs typeface="Alexandria" pitchFamily="2" charset="-78"/>
            </a:endParaRPr>
          </a:p>
          <a:p>
            <a:pPr algn="justLow" rtl="1"/>
            <a:endParaRPr lang="ar-EG" sz="2000" dirty="0">
              <a:cs typeface="Alexandria" pitchFamily="2" charset="-78"/>
            </a:endParaRPr>
          </a:p>
          <a:p>
            <a:pPr algn="justLow" rtl="1"/>
            <a:endParaRPr lang="ar-EG" sz="2000" dirty="0">
              <a:cs typeface="Alexandria" pitchFamily="2" charset="-78"/>
            </a:endParaRPr>
          </a:p>
          <a:p>
            <a:pPr algn="justLow" rtl="1"/>
            <a:endParaRPr lang="en-US" sz="2000" dirty="0"/>
          </a:p>
          <a:p>
            <a:pPr lvl="0" algn="r">
              <a:lnSpc>
                <a:spcPct val="150000"/>
              </a:lnSpc>
            </a:pPr>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ar-EG" sz="20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8B8E562F-6CB5-1623-359D-32518E5D88AC}"/>
              </a:ext>
            </a:extLst>
          </p:cNvPr>
          <p:cNvSpPr txBox="1"/>
          <p:nvPr/>
        </p:nvSpPr>
        <p:spPr>
          <a:xfrm>
            <a:off x="2485572" y="206263"/>
            <a:ext cx="5660739" cy="769441"/>
          </a:xfrm>
          <a:prstGeom prst="rect">
            <a:avLst/>
          </a:prstGeom>
          <a:noFill/>
        </p:spPr>
        <p:txBody>
          <a:bodyPr wrap="square" rtlCol="0">
            <a:spAutoFit/>
          </a:bodyPr>
          <a:lstStyle/>
          <a:p>
            <a:pPr algn="r" rtl="1"/>
            <a:endParaRPr lang="en-US" sz="2400" b="1" u="sng" dirty="0"/>
          </a:p>
          <a:p>
            <a:pPr algn="justLow" rtl="1"/>
            <a:r>
              <a:rPr lang="ar-EG" sz="2000" b="1" u="sng" dirty="0">
                <a:solidFill>
                  <a:srgbClr val="00AEEF"/>
                </a:solidFill>
                <a:cs typeface="Alexandria" pitchFamily="2" charset="-78"/>
              </a:rPr>
              <a:t>آليات حوكمة الشركات:</a:t>
            </a:r>
          </a:p>
        </p:txBody>
      </p:sp>
    </p:spTree>
    <p:extLst>
      <p:ext uri="{BB962C8B-B14F-4D97-AF65-F5344CB8AC3E}">
        <p14:creationId xmlns:p14="http://schemas.microsoft.com/office/powerpoint/2010/main" val="16923562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E9523-9DA5-2D14-74D9-5A9871FC84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0B74CD-B2E7-1AC6-7D24-1C6EE79FB4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314FD150-0C45-B313-7CAE-B64FC3BD1AC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E4475154-0060-BD21-1A6C-BA8FE4BE85A4}"/>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600" dirty="0">
              <a:solidFill>
                <a:schemeClr val="tx1"/>
              </a:solidFill>
              <a:cs typeface="Alexandria" pitchFamily="2" charset="-78"/>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lnSpc>
                <a:spcPct val="150000"/>
              </a:lnSpc>
            </a:pPr>
            <a:endParaRPr lang="en-US" sz="1600" dirty="0">
              <a:solidFill>
                <a:schemeClr val="tx1"/>
              </a:solidFill>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r>
              <a:rPr lang="ar-EG" sz="1600" dirty="0">
                <a:solidFill>
                  <a:schemeClr val="tx1"/>
                </a:solidFill>
                <a:cs typeface="Alexandria" pitchFamily="2" charset="-78"/>
              </a:rPr>
              <a:t>يمكن إيجاز آليات الحوكمة الخارجية في الرقابة التي يمارسها أصحاب المصالح الخارجين عن الشركة؛ ومن أهم هذه الآليات: </a:t>
            </a:r>
          </a:p>
          <a:p>
            <a:pPr algn="justLow" rtl="1">
              <a:lnSpc>
                <a:spcPct val="150000"/>
              </a:lnSpc>
            </a:pPr>
            <a:r>
              <a:rPr lang="ar-EG" sz="1600" dirty="0">
                <a:solidFill>
                  <a:srgbClr val="00AEEF"/>
                </a:solidFill>
                <a:cs typeface="Alexandria" pitchFamily="2" charset="-78"/>
              </a:rPr>
              <a:t>1. </a:t>
            </a:r>
            <a:r>
              <a:rPr lang="ar-EG" sz="1600" b="1" u="sng" dirty="0">
                <a:solidFill>
                  <a:srgbClr val="00AEEF"/>
                </a:solidFill>
                <a:cs typeface="Alexandria" pitchFamily="2" charset="-78"/>
              </a:rPr>
              <a:t>الاندماجات</a:t>
            </a:r>
            <a:r>
              <a:rPr lang="ar-EG" sz="1600" b="1" u="sng" dirty="0">
                <a:solidFill>
                  <a:schemeClr val="tx1"/>
                </a:solidFill>
                <a:cs typeface="Alexandria" pitchFamily="2" charset="-78"/>
              </a:rPr>
              <a:t>: </a:t>
            </a:r>
            <a:r>
              <a:rPr lang="ar-EG" sz="1600" dirty="0">
                <a:solidFill>
                  <a:schemeClr val="tx1"/>
                </a:solidFill>
                <a:cs typeface="Alexandria" pitchFamily="2" charset="-78"/>
              </a:rPr>
              <a:t>تعد عملية دمج الأقسام أو الوحدات الإدارية داخل المؤسسة من</a:t>
            </a:r>
            <a:r>
              <a:rPr lang="en-US" sz="1600" dirty="0">
                <a:solidFill>
                  <a:schemeClr val="tx1"/>
                </a:solidFill>
                <a:cs typeface="Alexandria" pitchFamily="2" charset="-78"/>
              </a:rPr>
              <a:t> </a:t>
            </a:r>
            <a:r>
              <a:rPr lang="ar-EG" sz="1600" dirty="0">
                <a:solidFill>
                  <a:schemeClr val="tx1"/>
                </a:solidFill>
                <a:cs typeface="Alexandria" pitchFamily="2" charset="-78"/>
              </a:rPr>
              <a:t>الأمور المهمة لتحسين الأداء العام للمؤسسة، بل إن هناك الكثير من الشركات قدحققت أداء جيد نتيجة دمج بعض الأقسام أو حتى اندماج شركات معا، خاصة فيالقطاع العام، وهذا ما تؤكده التجربة الصينية في الحوكمة</a:t>
            </a:r>
          </a:p>
          <a:p>
            <a:pPr algn="justLow" rtl="1">
              <a:lnSpc>
                <a:spcPct val="150000"/>
              </a:lnSpc>
            </a:pPr>
            <a:r>
              <a:rPr lang="ar-EG" sz="1600" dirty="0">
                <a:solidFill>
                  <a:schemeClr val="tx1"/>
                </a:solidFill>
                <a:cs typeface="Alexandria" pitchFamily="2" charset="-78"/>
              </a:rPr>
              <a:t>.</a:t>
            </a:r>
            <a:r>
              <a:rPr lang="ar-EG" sz="1600" dirty="0">
                <a:solidFill>
                  <a:srgbClr val="00AEEF"/>
                </a:solidFill>
                <a:cs typeface="Alexandria" pitchFamily="2" charset="-78"/>
              </a:rPr>
              <a:t>2. </a:t>
            </a:r>
            <a:r>
              <a:rPr lang="ar-EG" sz="1600" b="1" u="sng" dirty="0">
                <a:solidFill>
                  <a:srgbClr val="00AEEF"/>
                </a:solidFill>
                <a:cs typeface="Alexandria" pitchFamily="2" charset="-78"/>
              </a:rPr>
              <a:t>التدقيق الخارجي</a:t>
            </a:r>
            <a:r>
              <a:rPr lang="ar-EG" sz="1600" dirty="0">
                <a:solidFill>
                  <a:schemeClr val="tx1"/>
                </a:solidFill>
                <a:cs typeface="Alexandria" pitchFamily="2" charset="-78"/>
              </a:rPr>
              <a:t>: يعد المدقق الخارجي أمرا مهما في حوكمة الشركات حيث يتابع التدقيق الداخلي؛ مما يسمح له بضبط التجاوزات المالية وغيرها، حتى إن المعنيين بالحوكمة يعدون المدقق الخارجي حجر الزاوية في نجاح الحوكمة.</a:t>
            </a:r>
          </a:p>
          <a:p>
            <a:pPr algn="justLow" rtl="1">
              <a:lnSpc>
                <a:spcPct val="150000"/>
              </a:lnSpc>
            </a:pPr>
            <a:r>
              <a:rPr lang="ar-EG" sz="1600" dirty="0">
                <a:solidFill>
                  <a:srgbClr val="00AEEF"/>
                </a:solidFill>
                <a:cs typeface="Alexandria" pitchFamily="2" charset="-78"/>
              </a:rPr>
              <a:t>3. </a:t>
            </a:r>
            <a:r>
              <a:rPr lang="ar-EG" sz="1600" b="1" u="sng" dirty="0">
                <a:solidFill>
                  <a:srgbClr val="00AEEF"/>
                </a:solidFill>
                <a:cs typeface="Alexandria" pitchFamily="2" charset="-78"/>
              </a:rPr>
              <a:t>التشريع والقانون</a:t>
            </a:r>
            <a:r>
              <a:rPr lang="ar-EG" sz="1600" dirty="0">
                <a:solidFill>
                  <a:schemeClr val="tx1"/>
                </a:solidFill>
                <a:cs typeface="Alexandria" pitchFamily="2" charset="-78"/>
              </a:rPr>
              <a:t>: أصبحت التشريعات المنظمة للحوكمة من الأمور المهمة، ولميعد الغرض منها فقط الرقابة على القائمين بالعمل، وتنظيم شئونهم، بل امتد الأمرإلى ضبط آليات العمل، وكيفية تفاعل العاملين مع بعضهم البعض، بالإضافة</a:t>
            </a:r>
            <a:r>
              <a:rPr lang="en-US" sz="1600" dirty="0">
                <a:solidFill>
                  <a:schemeClr val="tx1"/>
                </a:solidFill>
                <a:cs typeface="Alexandria" pitchFamily="2" charset="-78"/>
              </a:rPr>
              <a:t> </a:t>
            </a:r>
            <a:r>
              <a:rPr lang="ar-EG" sz="1600" dirty="0">
                <a:solidFill>
                  <a:schemeClr val="tx1"/>
                </a:solidFill>
                <a:cs typeface="Alexandria" pitchFamily="2" charset="-78"/>
              </a:rPr>
              <a:t>لمتابعة أعمال التدقيق الداخلي والخارجي</a:t>
            </a:r>
          </a:p>
          <a:p>
            <a:pPr algn="justLow" rtl="1">
              <a:lnSpc>
                <a:spcPct val="150000"/>
              </a:lnSpc>
            </a:pPr>
            <a:r>
              <a:rPr lang="ar-EG" sz="1600" dirty="0">
                <a:solidFill>
                  <a:schemeClr val="tx1"/>
                </a:solidFill>
                <a:cs typeface="Alexandria" pitchFamily="2" charset="-78"/>
              </a:rPr>
              <a:t>.</a:t>
            </a:r>
            <a:r>
              <a:rPr lang="ar-EG" sz="1600" dirty="0">
                <a:solidFill>
                  <a:srgbClr val="00AEEF"/>
                </a:solidFill>
                <a:cs typeface="Alexandria" pitchFamily="2" charset="-78"/>
              </a:rPr>
              <a:t>4 -</a:t>
            </a:r>
            <a:r>
              <a:rPr lang="ar-EG" sz="1600" b="1" u="sng" dirty="0">
                <a:solidFill>
                  <a:srgbClr val="00AEEF"/>
                </a:solidFill>
                <a:cs typeface="Alexandria" pitchFamily="2" charset="-78"/>
              </a:rPr>
              <a:t>آليات أخرى</a:t>
            </a:r>
            <a:r>
              <a:rPr lang="ar-EG" sz="1600" b="1" u="sng" dirty="0">
                <a:solidFill>
                  <a:schemeClr val="tx1"/>
                </a:solidFill>
                <a:cs typeface="Alexandria" pitchFamily="2" charset="-78"/>
              </a:rPr>
              <a:t>: </a:t>
            </a:r>
            <a:r>
              <a:rPr lang="ar-EG" sz="1600" dirty="0">
                <a:solidFill>
                  <a:schemeClr val="tx1"/>
                </a:solidFill>
                <a:cs typeface="Alexandria" pitchFamily="2" charset="-78"/>
              </a:rPr>
              <a:t>لم يعد أمر متابعة تطبيق آليات الحوكمة مقصورا على الشأن</a:t>
            </a:r>
            <a:r>
              <a:rPr lang="en-US" sz="1600" dirty="0">
                <a:solidFill>
                  <a:schemeClr val="tx1"/>
                </a:solidFill>
                <a:cs typeface="Alexandria" pitchFamily="2" charset="-78"/>
              </a:rPr>
              <a:t> </a:t>
            </a:r>
            <a:r>
              <a:rPr lang="ar-EG" sz="1600" dirty="0">
                <a:solidFill>
                  <a:schemeClr val="tx1"/>
                </a:solidFill>
                <a:cs typeface="Alexandria" pitchFamily="2" charset="-78"/>
              </a:rPr>
              <a:t>الداخلي لكل شركة أو هيئة، بل امتد الأمر لخارج الحدود حيث أصبحت المنظمات</a:t>
            </a:r>
            <a:r>
              <a:rPr lang="en-US" sz="1600" dirty="0">
                <a:solidFill>
                  <a:schemeClr val="tx1"/>
                </a:solidFill>
                <a:cs typeface="Alexandria" pitchFamily="2" charset="-78"/>
              </a:rPr>
              <a:t> </a:t>
            </a:r>
            <a:r>
              <a:rPr lang="ar-EG" sz="1600" dirty="0">
                <a:solidFill>
                  <a:schemeClr val="tx1"/>
                </a:solidFill>
                <a:cs typeface="Alexandria" pitchFamily="2" charset="-78"/>
              </a:rPr>
              <a:t>الدولية تمارس ضغوطا على الدول؛ لتحقيق الشفافية، ومحاربة الفساد المالي والإداري؛ مثل: منظمة الشفافية الدولية، ولجنة بازل وغيرها .</a:t>
            </a: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en-US" sz="1600"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r>
              <a:rPr lang="ar-EG" sz="1600" b="1" dirty="0">
                <a:solidFill>
                  <a:schemeClr val="tx1"/>
                </a:solidFill>
                <a:cs typeface="Alexandria" pitchFamily="2" charset="-78"/>
              </a:rPr>
              <a:t> </a:t>
            </a:r>
            <a:endParaRPr lang="en-US" sz="1600" b="1"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659D61F3-1245-5691-CB0F-4AC1E16BD3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AF7391A-FA9A-2573-C054-1F05B4CC5C3F}"/>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15FEDA9B-5D06-0D6D-8744-A03254B867C8}"/>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C428D89B-814A-9FA7-D2DA-9079CF777F8A}"/>
              </a:ext>
            </a:extLst>
          </p:cNvPr>
          <p:cNvSpPr txBox="1"/>
          <p:nvPr/>
        </p:nvSpPr>
        <p:spPr>
          <a:xfrm>
            <a:off x="3142589" y="648974"/>
            <a:ext cx="5660739" cy="400110"/>
          </a:xfrm>
          <a:prstGeom prst="rect">
            <a:avLst/>
          </a:prstGeom>
          <a:noFill/>
        </p:spPr>
        <p:txBody>
          <a:bodyPr wrap="square" rtlCol="0">
            <a:spAutoFit/>
          </a:bodyPr>
          <a:lstStyle/>
          <a:p>
            <a:pPr algn="justLow" rtl="1"/>
            <a:r>
              <a:rPr lang="ar-EG" sz="2000" b="1" u="sng" dirty="0">
                <a:solidFill>
                  <a:srgbClr val="00AEEF"/>
                </a:solidFill>
                <a:cs typeface="Alexandria" pitchFamily="2" charset="-78"/>
              </a:rPr>
              <a:t>ثانيا- الآليات الخارجية لحوكمة الشركات:</a:t>
            </a:r>
          </a:p>
        </p:txBody>
      </p:sp>
    </p:spTree>
    <p:extLst>
      <p:ext uri="{BB962C8B-B14F-4D97-AF65-F5344CB8AC3E}">
        <p14:creationId xmlns:p14="http://schemas.microsoft.com/office/powerpoint/2010/main" val="37525575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7813371" y="7497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7" name="Diagram 6">
            <a:extLst>
              <a:ext uri="{FF2B5EF4-FFF2-40B4-BE49-F238E27FC236}">
                <a16:creationId xmlns:a16="http://schemas.microsoft.com/office/drawing/2014/main" id="{971959A1-55AC-018C-8D76-86AE4EAFE808}"/>
              </a:ext>
            </a:extLst>
          </p:cNvPr>
          <p:cNvGraphicFramePr/>
          <p:nvPr>
            <p:extLst>
              <p:ext uri="{D42A27DB-BD31-4B8C-83A1-F6EECF244321}">
                <p14:modId xmlns:p14="http://schemas.microsoft.com/office/powerpoint/2010/main" val="3703607471"/>
              </p:ext>
            </p:extLst>
          </p:nvPr>
        </p:nvGraphicFramePr>
        <p:xfrm>
          <a:off x="2747054" y="1407598"/>
          <a:ext cx="8451889" cy="43082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F40DA2BE-0EFC-3D27-A934-2946FE6E6FBB}"/>
              </a:ext>
            </a:extLst>
          </p:cNvPr>
          <p:cNvSpPr txBox="1"/>
          <p:nvPr/>
        </p:nvSpPr>
        <p:spPr>
          <a:xfrm>
            <a:off x="3454848" y="597022"/>
            <a:ext cx="4619355" cy="707886"/>
          </a:xfrm>
          <a:prstGeom prst="rect">
            <a:avLst/>
          </a:prstGeom>
          <a:noFill/>
        </p:spPr>
        <p:txBody>
          <a:bodyPr wrap="square" rtlCol="0">
            <a:spAutoFit/>
          </a:bodyPr>
          <a:lstStyle/>
          <a:p>
            <a:pPr lvl="0" algn="ctr" rtl="1"/>
            <a:r>
              <a:rPr lang="ar-EG" sz="2000" b="1" dirty="0">
                <a:solidFill>
                  <a:srgbClr val="00AEEF"/>
                </a:solidFill>
                <a:cs typeface="Alexandria" pitchFamily="2" charset="-78"/>
              </a:rPr>
              <a:t>ثانياً: مفاهيم أساسية حول</a:t>
            </a:r>
          </a:p>
          <a:p>
            <a:pPr lvl="0" algn="ctr" rtl="1"/>
            <a:r>
              <a:rPr lang="ar-EG" sz="2000" b="1" dirty="0">
                <a:solidFill>
                  <a:srgbClr val="00AEEF"/>
                </a:solidFill>
                <a:cs typeface="Alexandria" pitchFamily="2" charset="-78"/>
              </a:rPr>
              <a:t> الحوكمة الالكترونية</a:t>
            </a:r>
            <a:endParaRPr lang="en-US" sz="2000" dirty="0">
              <a:solidFill>
                <a:srgbClr val="00AEEF"/>
              </a:solidFill>
            </a:endParaRPr>
          </a:p>
        </p:txBody>
      </p:sp>
      <p:pic>
        <p:nvPicPr>
          <p:cNvPr id="4" name="Picture 3">
            <a:extLst>
              <a:ext uri="{FF2B5EF4-FFF2-40B4-BE49-F238E27FC236}">
                <a16:creationId xmlns:a16="http://schemas.microsoft.com/office/drawing/2014/main" id="{65CC4226-FD45-4CE2-9F1E-80BD274A3D7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734" y="1407598"/>
            <a:ext cx="1926332" cy="4596347"/>
          </a:xfrm>
          <a:prstGeom prst="rect">
            <a:avLst/>
          </a:prstGeom>
        </p:spPr>
      </p:pic>
    </p:spTree>
    <p:extLst>
      <p:ext uri="{BB962C8B-B14F-4D97-AF65-F5344CB8AC3E}">
        <p14:creationId xmlns:p14="http://schemas.microsoft.com/office/powerpoint/2010/main" val="5179639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608F07-0387-50C3-D13A-BFADAD5A5F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F9DB9E-5233-A518-52D8-09E15EDEF5B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924BB04F-A50A-C35B-D9CB-F512AC0B5D9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ED240D84-BCDF-9453-C6E8-3E4A3F4F5E8F}"/>
              </a:ext>
            </a:extLst>
          </p:cNvPr>
          <p:cNvSpPr/>
          <p:nvPr/>
        </p:nvSpPr>
        <p:spPr>
          <a:xfrm>
            <a:off x="2988456" y="1349343"/>
            <a:ext cx="9203544" cy="52712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800" b="1" u="sng" dirty="0">
              <a:solidFill>
                <a:schemeClr val="tx1"/>
              </a:solidFill>
              <a:cs typeface="Alexandria" pitchFamily="2" charset="-78"/>
            </a:endParaRPr>
          </a:p>
          <a:p>
            <a:pPr algn="justLow" rtl="1"/>
            <a:endParaRPr lang="en-US" sz="1800" dirty="0">
              <a:solidFill>
                <a:schemeClr val="tx1"/>
              </a:solidFill>
            </a:endParaRPr>
          </a:p>
          <a:p>
            <a:pPr algn="justLow" rtl="1"/>
            <a:endParaRPr lang="en-US" dirty="0">
              <a:solidFill>
                <a:schemeClr val="tx1"/>
              </a:solidFill>
            </a:endParaRPr>
          </a:p>
          <a:p>
            <a:pPr algn="justLow" rtl="1"/>
            <a:endParaRPr lang="en-US" sz="1800" dirty="0">
              <a:solidFill>
                <a:schemeClr val="tx1"/>
              </a:solidFill>
            </a:endParaRPr>
          </a:p>
          <a:p>
            <a:pPr algn="justLow" rtl="1"/>
            <a:endParaRPr lang="en-US" dirty="0">
              <a:solidFill>
                <a:schemeClr val="tx1"/>
              </a:solidFill>
            </a:endParaRPr>
          </a:p>
          <a:p>
            <a:pPr algn="justLow" rtl="1"/>
            <a:endParaRPr lang="en-US" sz="1800" dirty="0">
              <a:solidFill>
                <a:schemeClr val="tx1"/>
              </a:solidFill>
            </a:endParaRPr>
          </a:p>
          <a:p>
            <a:pPr algn="justLow" rtl="1"/>
            <a:endParaRPr lang="en-US" dirty="0">
              <a:solidFill>
                <a:schemeClr val="tx1"/>
              </a:solidFill>
            </a:endParaRPr>
          </a:p>
          <a:p>
            <a:pPr algn="justLow" rtl="1"/>
            <a:endParaRPr lang="en-US" sz="1800" dirty="0">
              <a:solidFill>
                <a:schemeClr val="tx1"/>
              </a:solidFill>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هناك تعاريف متعددة للحكومة الإلكترونية )</a:t>
            </a:r>
            <a:r>
              <a:rPr lang="en-US" sz="1600" dirty="0">
                <a:solidFill>
                  <a:schemeClr val="tx1"/>
                </a:solidFill>
              </a:rPr>
              <a:t>e-Government </a:t>
            </a:r>
            <a:r>
              <a:rPr lang="ar-EG" sz="1600" dirty="0">
                <a:solidFill>
                  <a:schemeClr val="tx1"/>
                </a:solidFill>
                <a:cs typeface="Alexandria" pitchFamily="2" charset="-78"/>
              </a:rPr>
              <a:t>.وعموماً، تُعرَّف الحكومة الإلكترونية بأنها استخدام تكنولوجيا المعلومات والاتصالات لتحسين أداء الوظائف والخدمات الحكومية. وبدقة أكبر، تُعرَّف الحكومة الإلكترونية على النحو الآتي: «استخدام التكنولوجيات الرقمية لتحقيق تحوّل في العمليات الحكومية على الوجه الذي يحسِّن الفاعلية ) </a:t>
            </a:r>
            <a:r>
              <a:rPr lang="en-US" sz="1600" dirty="0">
                <a:solidFill>
                  <a:schemeClr val="tx1"/>
                </a:solidFill>
              </a:rPr>
              <a:t>Effectiveness ( </a:t>
            </a:r>
            <a:r>
              <a:rPr lang="ar-EG" sz="1600" dirty="0">
                <a:solidFill>
                  <a:schemeClr val="tx1"/>
                </a:solidFill>
                <a:cs typeface="Alexandria" pitchFamily="2" charset="-78"/>
              </a:rPr>
              <a:t>والفعَّالية ) </a:t>
            </a:r>
            <a:r>
              <a:rPr lang="en-US" sz="1600" dirty="0">
                <a:solidFill>
                  <a:schemeClr val="tx1"/>
                </a:solidFill>
              </a:rPr>
              <a:t>Efficiency ( </a:t>
            </a:r>
            <a:r>
              <a:rPr lang="ar-EG" sz="1600" dirty="0">
                <a:solidFill>
                  <a:schemeClr val="tx1"/>
                </a:solidFill>
                <a:cs typeface="Alexandria" pitchFamily="2" charset="-78"/>
              </a:rPr>
              <a:t>ومستوى تقديم الخدمة» .</a:t>
            </a:r>
          </a:p>
          <a:p>
            <a:pPr algn="justLow" rtl="1">
              <a:lnSpc>
                <a:spcPct val="150000"/>
              </a:lnSpc>
            </a:pPr>
            <a:r>
              <a:rPr lang="ar-EG" sz="1600" dirty="0">
                <a:solidFill>
                  <a:schemeClr val="tx1"/>
                </a:solidFill>
                <a:cs typeface="Alexandria" pitchFamily="2" charset="-78"/>
              </a:rPr>
              <a:t> لذلك تقوم الحكومة الإلكترونية على تسخير تكنولوجيا المعلومات والاتصالات لمساعدة الإدارة الحكومية على العمل بكفاءة أعلى، وتقديم خدمات أفضل للمواطنين ولقطاع الأعمال.</a:t>
            </a:r>
          </a:p>
          <a:p>
            <a:pPr algn="r" rtl="1">
              <a:lnSpc>
                <a:spcPct val="150000"/>
              </a:lnSpc>
            </a:pPr>
            <a:r>
              <a:rPr lang="ar-EG" sz="1600" dirty="0">
                <a:solidFill>
                  <a:schemeClr val="tx1"/>
                </a:solidFill>
                <a:cs typeface="Alexandria" pitchFamily="2" charset="-78"/>
              </a:rPr>
              <a:t>تذكر معظم التعريفات المتداولة للحكومة الإلكترونية </a:t>
            </a:r>
            <a:r>
              <a:rPr lang="ar-EG" sz="1600" b="1" dirty="0">
                <a:solidFill>
                  <a:srgbClr val="00AEEF"/>
                </a:solidFill>
                <a:cs typeface="Alexandria" pitchFamily="2" charset="-78"/>
              </a:rPr>
              <a:t>مكوّناتها الأربعة الأساسية</a:t>
            </a:r>
            <a:r>
              <a:rPr lang="ar-EG" sz="1600" dirty="0">
                <a:solidFill>
                  <a:schemeClr val="tx1"/>
                </a:solidFill>
                <a:cs typeface="Alexandria" pitchFamily="2" charset="-78"/>
              </a:rPr>
              <a:t>، وهي:</a:t>
            </a:r>
          </a:p>
          <a:p>
            <a:pPr algn="r" rtl="1">
              <a:lnSpc>
                <a:spcPct val="150000"/>
              </a:lnSpc>
            </a:pPr>
            <a:r>
              <a:rPr lang="ar-EG" sz="1600" dirty="0">
                <a:solidFill>
                  <a:schemeClr val="tx1"/>
                </a:solidFill>
                <a:cs typeface="Alexandria" pitchFamily="2" charset="-78"/>
              </a:rPr>
              <a:t>1-استخدام تكنولوجيا المعلومات والاتصالات (شبكات الحاسوب – الإنترنت –</a:t>
            </a:r>
          </a:p>
          <a:p>
            <a:pPr algn="r" rtl="1">
              <a:lnSpc>
                <a:spcPct val="150000"/>
              </a:lnSpc>
            </a:pPr>
            <a:r>
              <a:rPr lang="ar-EG" sz="1600" dirty="0">
                <a:solidFill>
                  <a:schemeClr val="tx1"/>
                </a:solidFill>
                <a:cs typeface="Alexandria" pitchFamily="2" charset="-78"/>
              </a:rPr>
              <a:t>أجهزة الفاكس – الهواتف) </a:t>
            </a:r>
          </a:p>
          <a:p>
            <a:pPr algn="r" rtl="1">
              <a:lnSpc>
                <a:spcPct val="150000"/>
              </a:lnSpc>
            </a:pPr>
            <a:r>
              <a:rPr lang="ar-EG" sz="1600" dirty="0">
                <a:solidFill>
                  <a:schemeClr val="tx1"/>
                </a:solidFill>
                <a:cs typeface="Alexandria" pitchFamily="2" charset="-78"/>
              </a:rPr>
              <a:t>2-دعم الأعمال الحكومية )تقديم معلومات – تقديم خدمات – إدارة حكومية داخلية) .</a:t>
            </a:r>
          </a:p>
          <a:p>
            <a:pPr algn="r" rtl="1">
              <a:lnSpc>
                <a:spcPct val="150000"/>
              </a:lnSpc>
            </a:pPr>
            <a:r>
              <a:rPr lang="ar-EG" sz="1600" dirty="0">
                <a:solidFill>
                  <a:schemeClr val="tx1"/>
                </a:solidFill>
                <a:cs typeface="Alexandria" pitchFamily="2" charset="-78"/>
              </a:rPr>
              <a:t>3-تحسين العلاقة بين المواطن والحكومة (عن طريق إيجاد قنوات تواصل جديدة أو تحفيز تفاعل</a:t>
            </a:r>
          </a:p>
          <a:p>
            <a:pPr algn="r" rtl="1">
              <a:lnSpc>
                <a:spcPct val="150000"/>
              </a:lnSpc>
            </a:pPr>
            <a:r>
              <a:rPr lang="ar-EG" sz="1600" dirty="0">
                <a:solidFill>
                  <a:schemeClr val="tx1"/>
                </a:solidFill>
                <a:cs typeface="Alexandria" pitchFamily="2" charset="-78"/>
              </a:rPr>
              <a:t>المواطنين مع العملية السياسية أو الإدارية)</a:t>
            </a:r>
          </a:p>
          <a:p>
            <a:pPr algn="r" rtl="1">
              <a:lnSpc>
                <a:spcPct val="150000"/>
              </a:lnSpc>
            </a:pPr>
            <a:r>
              <a:rPr lang="ar-EG" sz="1600" dirty="0">
                <a:solidFill>
                  <a:schemeClr val="tx1"/>
                </a:solidFill>
                <a:cs typeface="Alexandria" pitchFamily="2" charset="-78"/>
              </a:rPr>
              <a:t>4-اتّباع استراتيجية موجّهة تقدّم قيمة مضافة للمشاركين فيها.</a:t>
            </a: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r" rtl="1"/>
            <a:endParaRPr lang="en-US" i="1" dirty="0">
              <a:solidFill>
                <a:schemeClr val="tx1"/>
              </a:solidFill>
            </a:endParaRPr>
          </a:p>
          <a:p>
            <a:pPr algn="r" rtl="1"/>
            <a:endParaRPr lang="ar-EG" dirty="0">
              <a:solidFill>
                <a:schemeClr val="tx1"/>
              </a:solidFill>
              <a:cs typeface="Alexandria" pitchFamily="2" charset="-78"/>
            </a:endParaRPr>
          </a:p>
        </p:txBody>
      </p:sp>
      <p:pic>
        <p:nvPicPr>
          <p:cNvPr id="5" name="Graphic 21">
            <a:extLst>
              <a:ext uri="{FF2B5EF4-FFF2-40B4-BE49-F238E27FC236}">
                <a16:creationId xmlns:a16="http://schemas.microsoft.com/office/drawing/2014/main" id="{459975DD-43C2-03EA-A5D9-36F18710F4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85D60CE-4032-59E2-2A3F-91E5050E7E4F}"/>
              </a:ext>
            </a:extLst>
          </p:cNvPr>
          <p:cNvSpPr txBox="1"/>
          <p:nvPr/>
        </p:nvSpPr>
        <p:spPr>
          <a:xfrm>
            <a:off x="1634482" y="-317994"/>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C57DBBC-2B9F-9057-7627-D7576A7BD9C3}"/>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68A1D26B-DD1E-7B55-2E01-52DDF98797B3}"/>
              </a:ext>
            </a:extLst>
          </p:cNvPr>
          <p:cNvSpPr txBox="1"/>
          <p:nvPr/>
        </p:nvSpPr>
        <p:spPr>
          <a:xfrm>
            <a:off x="4440288" y="593329"/>
            <a:ext cx="4359207" cy="400110"/>
          </a:xfrm>
          <a:prstGeom prst="rect">
            <a:avLst/>
          </a:prstGeom>
          <a:noFill/>
        </p:spPr>
        <p:txBody>
          <a:bodyPr wrap="square" rtlCol="0">
            <a:spAutoFit/>
          </a:bodyPr>
          <a:lstStyle/>
          <a:p>
            <a:pPr lvl="0" algn="ctr" rtl="1"/>
            <a:r>
              <a:rPr lang="ar-EG" sz="2000" b="1" dirty="0">
                <a:solidFill>
                  <a:srgbClr val="00AEEF"/>
                </a:solidFill>
                <a:cs typeface="Alexandria" pitchFamily="2" charset="-78"/>
              </a:rPr>
              <a:t>1-تعريف الحكومة الالكترونية</a:t>
            </a:r>
            <a:endParaRPr lang="en-US" sz="2000" dirty="0">
              <a:solidFill>
                <a:srgbClr val="00AEEF"/>
              </a:solidFill>
            </a:endParaRPr>
          </a:p>
        </p:txBody>
      </p:sp>
      <p:pic>
        <p:nvPicPr>
          <p:cNvPr id="6" name="Picture 5">
            <a:extLst>
              <a:ext uri="{FF2B5EF4-FFF2-40B4-BE49-F238E27FC236}">
                <a16:creationId xmlns:a16="http://schemas.microsoft.com/office/drawing/2014/main" id="{794FF96F-368C-D545-0C0E-D7B6DBA06D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2315" y="1139248"/>
            <a:ext cx="2082398" cy="5368293"/>
          </a:xfrm>
          <a:prstGeom prst="rect">
            <a:avLst/>
          </a:prstGeom>
        </p:spPr>
      </p:pic>
    </p:spTree>
    <p:extLst>
      <p:ext uri="{BB962C8B-B14F-4D97-AF65-F5344CB8AC3E}">
        <p14:creationId xmlns:p14="http://schemas.microsoft.com/office/powerpoint/2010/main" val="25612156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2C8FE-7A4C-BC05-EFB9-32E7A27868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B73610B-FF69-AE14-6BEA-61C4FA5CAD8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6265089A-617D-0D72-CF1E-C2323C7F807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33E5256D-BB59-A46D-4164-20788C7ECCAA}"/>
              </a:ext>
            </a:extLst>
          </p:cNvPr>
          <p:cNvSpPr/>
          <p:nvPr/>
        </p:nvSpPr>
        <p:spPr>
          <a:xfrm>
            <a:off x="680746" y="1363163"/>
            <a:ext cx="11352369" cy="51080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rgbClr val="00AEEF"/>
              </a:solidFill>
              <a:cs typeface="Alexandria" pitchFamily="2" charset="-78"/>
            </a:endParaRPr>
          </a:p>
          <a:p>
            <a:pPr algn="r" rtl="1"/>
            <a:endParaRPr lang="ar-EG" sz="1600" b="1" dirty="0">
              <a:solidFill>
                <a:srgbClr val="00AEEF"/>
              </a:solidFill>
              <a:cs typeface="Alexandria" pitchFamily="2" charset="-78"/>
            </a:endParaRPr>
          </a:p>
          <a:p>
            <a:pPr algn="r" rtl="1"/>
            <a:r>
              <a:rPr lang="ar-EG" sz="1600" b="1" dirty="0">
                <a:solidFill>
                  <a:srgbClr val="00AEEF"/>
                </a:solidFill>
                <a:cs typeface="Alexandria" pitchFamily="2" charset="-78"/>
              </a:rPr>
              <a:t>تعاريف دولية للحكومة الالكترونية :</a:t>
            </a:r>
          </a:p>
          <a:p>
            <a:pPr algn="r" rtl="1"/>
            <a:r>
              <a:rPr lang="ar-EG" sz="1600" b="1" dirty="0">
                <a:solidFill>
                  <a:srgbClr val="00AEEF"/>
                </a:solidFill>
                <a:cs typeface="Alexandria" pitchFamily="2" charset="-78"/>
              </a:rPr>
              <a:t>الأمم المتحدة :</a:t>
            </a:r>
          </a:p>
          <a:p>
            <a:pPr algn="r" rtl="1"/>
            <a:r>
              <a:rPr lang="ar-EG" sz="1600" dirty="0">
                <a:solidFill>
                  <a:schemeClr val="tx1"/>
                </a:solidFill>
                <a:cs typeface="Alexandria" pitchFamily="2" charset="-78"/>
              </a:rPr>
              <a:t>تعرَّف الحكومة الإلكترونية بأنها استخدام الإنترنت والوبّ لتقديم الخدمات والمعلومات</a:t>
            </a:r>
          </a:p>
          <a:p>
            <a:pPr algn="r" rtl="1"/>
            <a:r>
              <a:rPr lang="ar-EG" sz="1600" dirty="0">
                <a:solidFill>
                  <a:schemeClr val="tx1"/>
                </a:solidFill>
                <a:cs typeface="Alexandria" pitchFamily="2" charset="-78"/>
              </a:rPr>
              <a:t> الحكومية للمواطنين.</a:t>
            </a:r>
          </a:p>
          <a:p>
            <a:pPr algn="r" rtl="1"/>
            <a:r>
              <a:rPr lang="ar-EG" sz="1600" b="1" dirty="0">
                <a:solidFill>
                  <a:srgbClr val="00AEEF"/>
                </a:solidFill>
                <a:cs typeface="Alexandria" pitchFamily="2" charset="-78"/>
              </a:rPr>
              <a:t>البنك الدولي:</a:t>
            </a:r>
          </a:p>
          <a:p>
            <a:pPr algn="justLow" rtl="1">
              <a:lnSpc>
                <a:spcPct val="150000"/>
              </a:lnSpc>
            </a:pPr>
            <a:r>
              <a:rPr lang="ar-EG" sz="1600" dirty="0">
                <a:solidFill>
                  <a:schemeClr val="tx1"/>
                </a:solidFill>
                <a:cs typeface="Alexandria" pitchFamily="2" charset="-78"/>
              </a:rPr>
              <a:t>تعبّر الحكومة الإلكترونية عن استخدام الحكومة لتكنولوجيا المعلومات والاتصالات )مثل</a:t>
            </a:r>
          </a:p>
          <a:p>
            <a:pPr algn="justLow" rtl="1">
              <a:lnSpc>
                <a:spcPct val="150000"/>
              </a:lnSpc>
            </a:pPr>
            <a:r>
              <a:rPr lang="ar-EG" sz="1600" dirty="0">
                <a:solidFill>
                  <a:schemeClr val="tx1"/>
                </a:solidFill>
                <a:cs typeface="Alexandria" pitchFamily="2" charset="-78"/>
              </a:rPr>
              <a:t>الشبكات الواسعة والإنترنت والحوسبة النقالة(، التي لديها إمكانية إحداث تغيير في العلاقة</a:t>
            </a:r>
          </a:p>
          <a:p>
            <a:pPr algn="justLow" rtl="1">
              <a:lnSpc>
                <a:spcPct val="150000"/>
              </a:lnSpc>
            </a:pPr>
            <a:r>
              <a:rPr lang="ar-EG" sz="1600" dirty="0">
                <a:solidFill>
                  <a:schemeClr val="tx1"/>
                </a:solidFill>
                <a:cs typeface="Alexandria" pitchFamily="2" charset="-78"/>
              </a:rPr>
              <a:t>مع المواطنين وقطاع الأعمال وباقي الجهات الحكومية. ويمكن لهذه التكنولوجيا أن تخدم</a:t>
            </a:r>
          </a:p>
          <a:p>
            <a:pPr algn="justLow" rtl="1">
              <a:lnSpc>
                <a:spcPct val="150000"/>
              </a:lnSpc>
            </a:pPr>
            <a:r>
              <a:rPr lang="ar-EG" sz="1600" dirty="0">
                <a:solidFill>
                  <a:schemeClr val="tx1"/>
                </a:solidFill>
                <a:cs typeface="Alexandria" pitchFamily="2" charset="-78"/>
              </a:rPr>
              <a:t>العديد من الأهداف مثل: تقديم خدمات أفضل للمواطنين؛ وتفاعل أفضل مع قطاع</a:t>
            </a:r>
          </a:p>
          <a:p>
            <a:pPr algn="justLow" rtl="1">
              <a:lnSpc>
                <a:spcPct val="150000"/>
              </a:lnSpc>
            </a:pPr>
            <a:r>
              <a:rPr lang="ar-EG" sz="1600" dirty="0">
                <a:solidFill>
                  <a:schemeClr val="tx1"/>
                </a:solidFill>
                <a:cs typeface="Alexandria" pitchFamily="2" charset="-78"/>
              </a:rPr>
              <a:t> الأعمال والصناعة؛ وتمكين المواطنين بفضل النفاذ إلى المعلومات؛ وإدارة حكومية</a:t>
            </a:r>
          </a:p>
          <a:p>
            <a:pPr algn="justLow" rtl="1">
              <a:lnSpc>
                <a:spcPct val="150000"/>
              </a:lnSpc>
            </a:pPr>
            <a:r>
              <a:rPr lang="ar-EG" sz="1600" dirty="0">
                <a:solidFill>
                  <a:schemeClr val="tx1"/>
                </a:solidFill>
                <a:cs typeface="Alexandria" pitchFamily="2" charset="-78"/>
              </a:rPr>
              <a:t> أكثر فعَّالية.</a:t>
            </a:r>
          </a:p>
          <a:p>
            <a:pPr algn="r" rtl="1"/>
            <a:r>
              <a:rPr lang="ar-EG" sz="1600" b="1" dirty="0">
                <a:solidFill>
                  <a:srgbClr val="00AEEF"/>
                </a:solidFill>
                <a:cs typeface="Alexandria" pitchFamily="2" charset="-78"/>
              </a:rPr>
              <a:t>منظمة التعاون الاقتصادي والتنمية</a:t>
            </a:r>
            <a:r>
              <a:rPr lang="en-US" sz="1600" b="1" dirty="0">
                <a:solidFill>
                  <a:srgbClr val="00AEEF"/>
                </a:solidFill>
              </a:rPr>
              <a:t>)OECD(</a:t>
            </a:r>
            <a:r>
              <a:rPr lang="ar-EG" sz="1600" b="1" dirty="0">
                <a:solidFill>
                  <a:srgbClr val="00AEEF"/>
                </a:solidFill>
                <a:cs typeface="Alexandria" pitchFamily="2" charset="-78"/>
              </a:rPr>
              <a:t> :</a:t>
            </a:r>
            <a:endParaRPr lang="ar-EG" sz="1600" dirty="0">
              <a:solidFill>
                <a:srgbClr val="00AEEF"/>
              </a:solidFill>
              <a:cs typeface="Alexandria" pitchFamily="2" charset="-78"/>
            </a:endParaRPr>
          </a:p>
          <a:p>
            <a:pPr algn="justLow" rtl="1">
              <a:lnSpc>
                <a:spcPct val="150000"/>
              </a:lnSpc>
            </a:pPr>
            <a:r>
              <a:rPr lang="ar-EG" sz="1600" dirty="0">
                <a:solidFill>
                  <a:schemeClr val="tx1"/>
                </a:solidFill>
                <a:cs typeface="Alexandria" pitchFamily="2" charset="-78"/>
              </a:rPr>
              <a:t>يركّز مصطلح «الحكومة الإلكترونية » على استخدام الحكومة لتكنولوجيا المعلومات</a:t>
            </a:r>
          </a:p>
          <a:p>
            <a:pPr algn="justLow" rtl="1">
              <a:lnSpc>
                <a:spcPct val="150000"/>
              </a:lnSpc>
            </a:pPr>
            <a:r>
              <a:rPr lang="ar-EG" sz="1600" dirty="0">
                <a:solidFill>
                  <a:schemeClr val="tx1"/>
                </a:solidFill>
                <a:cs typeface="Alexandria" pitchFamily="2" charset="-78"/>
              </a:rPr>
              <a:t> والاتصالات الحديثة وتطبيقها على جميع الوظائف الحكومية. وعلى نحو أكثر دقة، يمكن</a:t>
            </a:r>
          </a:p>
          <a:p>
            <a:pPr algn="justLow" rtl="1">
              <a:lnSpc>
                <a:spcPct val="150000"/>
              </a:lnSpc>
            </a:pPr>
            <a:r>
              <a:rPr lang="ar-EG" sz="1600" dirty="0">
                <a:solidFill>
                  <a:schemeClr val="tx1"/>
                </a:solidFill>
                <a:cs typeface="Alexandria" pitchFamily="2" charset="-78"/>
              </a:rPr>
              <a:t>لتكنولوجيا الإنترنت وما يرتبط بها أن تقدّم إمكانات التشبيك التي تدعم التحوّل في الهيكليات والعمليات الحكومية.</a:t>
            </a: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en-US" sz="1600" dirty="0">
              <a:solidFill>
                <a:schemeClr val="tx1"/>
              </a:solidFill>
            </a:endParaRPr>
          </a:p>
        </p:txBody>
      </p:sp>
      <p:pic>
        <p:nvPicPr>
          <p:cNvPr id="5" name="Graphic 21">
            <a:extLst>
              <a:ext uri="{FF2B5EF4-FFF2-40B4-BE49-F238E27FC236}">
                <a16:creationId xmlns:a16="http://schemas.microsoft.com/office/drawing/2014/main" id="{854B7123-0903-3EC5-4A25-2B692AE420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91B5DF9-6840-6A8A-CDA6-DF88A5D9C0AE}"/>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86161CF4-4BD3-82F2-6078-0FC34B1EF3A8}"/>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4355C91F-63DB-965F-CE5F-7BE573C274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0746" y="1491652"/>
            <a:ext cx="2899033" cy="3992190"/>
          </a:xfrm>
          <a:prstGeom prst="rect">
            <a:avLst/>
          </a:prstGeom>
        </p:spPr>
      </p:pic>
    </p:spTree>
    <p:extLst>
      <p:ext uri="{BB962C8B-B14F-4D97-AF65-F5344CB8AC3E}">
        <p14:creationId xmlns:p14="http://schemas.microsoft.com/office/powerpoint/2010/main" val="7127577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EDEB1E05-C468-429C-0A3E-0C37670622F9}"/>
              </a:ext>
            </a:extLst>
          </p:cNvPr>
          <p:cNvSpPr txBox="1"/>
          <p:nvPr/>
        </p:nvSpPr>
        <p:spPr>
          <a:xfrm>
            <a:off x="3087329" y="1349343"/>
            <a:ext cx="8423923" cy="11746228"/>
          </a:xfrm>
          <a:prstGeom prst="rect">
            <a:avLst/>
          </a:prstGeom>
          <a:noFill/>
        </p:spPr>
        <p:txBody>
          <a:bodyPr wrap="square">
            <a:spAutoFit/>
          </a:bodyPr>
          <a:lstStyle/>
          <a:p>
            <a:pPr algn="justLow" rtl="1"/>
            <a:endParaRPr lang="ar-EG" sz="1600" b="1" dirty="0">
              <a:cs typeface="Alexandria" pitchFamily="2" charset="-78"/>
            </a:endParaRPr>
          </a:p>
          <a:p>
            <a:pPr algn="justLow" rtl="1"/>
            <a:r>
              <a:rPr lang="ar-EG" sz="1600" b="1" dirty="0">
                <a:solidFill>
                  <a:srgbClr val="00AEEF"/>
                </a:solidFill>
                <a:cs typeface="Alexandria" pitchFamily="2" charset="-78"/>
              </a:rPr>
              <a:t>يؤدي التنفيذ الناجح لمشاريع الحكومة الإلكترونية إلى تحقيق الأهداف الأربعة التالية:</a:t>
            </a:r>
          </a:p>
          <a:p>
            <a:pPr algn="justLow" rtl="1">
              <a:lnSpc>
                <a:spcPct val="150000"/>
              </a:lnSpc>
            </a:pPr>
            <a:r>
              <a:rPr lang="ar-EG" sz="1600" dirty="0">
                <a:cs typeface="Alexandria" pitchFamily="2" charset="-78"/>
              </a:rPr>
              <a:t>تقديم الخدمات الحكومية إلكترونياً؛</a:t>
            </a:r>
          </a:p>
          <a:p>
            <a:pPr algn="justLow" rtl="1">
              <a:lnSpc>
                <a:spcPct val="150000"/>
              </a:lnSpc>
            </a:pPr>
            <a:r>
              <a:rPr lang="ar-EG" sz="1600" dirty="0">
                <a:cs typeface="Alexandria" pitchFamily="2" charset="-78"/>
              </a:rPr>
              <a:t>حكومة تعمل بحدٍّ أدنى من الأوراق؛</a:t>
            </a:r>
          </a:p>
          <a:p>
            <a:pPr algn="justLow" rtl="1">
              <a:lnSpc>
                <a:spcPct val="150000"/>
              </a:lnSpc>
            </a:pPr>
            <a:r>
              <a:rPr lang="ar-EG" sz="1600" dirty="0">
                <a:cs typeface="Alexandria" pitchFamily="2" charset="-78"/>
              </a:rPr>
              <a:t>حكومة مبنية على المعرفة ) ؛)</a:t>
            </a:r>
            <a:r>
              <a:rPr lang="en-US" sz="1600" dirty="0"/>
              <a:t>Knowledge-based government</a:t>
            </a:r>
          </a:p>
          <a:p>
            <a:pPr algn="justLow" rtl="1">
              <a:lnSpc>
                <a:spcPct val="150000"/>
              </a:lnSpc>
            </a:pPr>
            <a:r>
              <a:rPr lang="ar-EG" sz="1600" dirty="0">
                <a:cs typeface="Alexandria" pitchFamily="2" charset="-78"/>
              </a:rPr>
              <a:t>حكومة شفافة.</a:t>
            </a:r>
          </a:p>
          <a:p>
            <a:pPr algn="justLow" rtl="1"/>
            <a:r>
              <a:rPr lang="ar-EG" sz="1600" b="1" dirty="0">
                <a:solidFill>
                  <a:srgbClr val="00AEEF"/>
                </a:solidFill>
                <a:cs typeface="Alexandria" pitchFamily="2" charset="-78"/>
              </a:rPr>
              <a:t>وبالتالي للحكومة الإلكترونية عدة أوجه، يمكن التعرف عليها بواسطة المستخدمين وطرق تفاعلهم معها ، وهي:</a:t>
            </a:r>
          </a:p>
          <a:p>
            <a:pPr algn="justLow" rtl="1">
              <a:lnSpc>
                <a:spcPct val="150000"/>
              </a:lnSpc>
            </a:pPr>
            <a:r>
              <a:rPr lang="ar-EG" sz="1600" dirty="0">
                <a:cs typeface="Alexandria" pitchFamily="2" charset="-78"/>
              </a:rPr>
              <a:t>حكومة-إلى-مواطن ) </a:t>
            </a:r>
            <a:r>
              <a:rPr lang="en-US" sz="1600" dirty="0"/>
              <a:t>G2C (: </a:t>
            </a:r>
            <a:r>
              <a:rPr lang="ar-EG" sz="1600" dirty="0">
                <a:cs typeface="Alexandria" pitchFamily="2" charset="-78"/>
              </a:rPr>
              <a:t>تقدّم الخدمات والمعلومات للمواطنين.</a:t>
            </a:r>
          </a:p>
          <a:p>
            <a:pPr algn="justLow" rtl="1">
              <a:lnSpc>
                <a:spcPct val="150000"/>
              </a:lnSpc>
            </a:pPr>
            <a:r>
              <a:rPr lang="ar-EG" sz="1600" dirty="0">
                <a:cs typeface="Alexandria" pitchFamily="2" charset="-78"/>
              </a:rPr>
              <a:t>حكومة-إلى-أعمال: ) </a:t>
            </a:r>
            <a:r>
              <a:rPr lang="en-US" sz="1600" dirty="0"/>
              <a:t>G2B ( </a:t>
            </a:r>
            <a:r>
              <a:rPr lang="ar-EG" sz="1600" dirty="0">
                <a:cs typeface="Alexandria" pitchFamily="2" charset="-78"/>
              </a:rPr>
              <a:t>تبسّط جميع أشكال العلاقة والتواصل بين الحكومة وقطاع الأعمال.</a:t>
            </a:r>
          </a:p>
          <a:p>
            <a:pPr algn="justLow" rtl="1">
              <a:lnSpc>
                <a:spcPct val="150000"/>
              </a:lnSpc>
            </a:pPr>
            <a:r>
              <a:rPr lang="ar-EG" sz="1600" dirty="0">
                <a:cs typeface="Alexandria" pitchFamily="2" charset="-78"/>
              </a:rPr>
              <a:t>حكومة-إلى-حكومة ) </a:t>
            </a:r>
            <a:r>
              <a:rPr lang="en-US" sz="1600" dirty="0"/>
              <a:t>G2G (: </a:t>
            </a:r>
            <a:r>
              <a:rPr lang="ar-EG" sz="1600" dirty="0">
                <a:cs typeface="Alexandria" pitchFamily="2" charset="-78"/>
              </a:rPr>
              <a:t>تدعم تشارك المعلومات والتعاون داخل أي جهة حكومية أو بين الجهات الحكومية المختلفة.</a:t>
            </a:r>
          </a:p>
          <a:p>
            <a:pPr algn="justLow" rtl="1">
              <a:lnSpc>
                <a:spcPct val="150000"/>
              </a:lnSpc>
            </a:pPr>
            <a:r>
              <a:rPr lang="ar-EG" sz="1600" dirty="0">
                <a:cs typeface="Alexandria" pitchFamily="2" charset="-78"/>
              </a:rPr>
              <a:t>حكومة-إلى-موظف ) </a:t>
            </a:r>
            <a:r>
              <a:rPr lang="en-US" sz="1600" dirty="0"/>
              <a:t>G2E (: </a:t>
            </a:r>
            <a:r>
              <a:rPr lang="ar-EG" sz="1600" dirty="0">
                <a:cs typeface="Alexandria" pitchFamily="2" charset="-78"/>
              </a:rPr>
              <a:t>تنسّق الإجراءات الداخلية وتحسّن الإنتاجية عن طريق تطوير الإدارة العامة وتحسين التواصل بين الموظفين الحكوميين.</a:t>
            </a:r>
          </a:p>
          <a:p>
            <a:pPr algn="r"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r>
              <a:rPr lang="ar-EG" sz="1600" dirty="0">
                <a:latin typeface="Alexandria" pitchFamily="2" charset="-78"/>
                <a:cs typeface="Alexandria" pitchFamily="2" charset="-78"/>
              </a:rPr>
              <a:t>ا</a:t>
            </a: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F276D28F-E54A-A217-A3D7-D2F74BBCDC34}"/>
              </a:ext>
            </a:extLst>
          </p:cNvPr>
          <p:cNvSpPr txBox="1"/>
          <p:nvPr/>
        </p:nvSpPr>
        <p:spPr>
          <a:xfrm>
            <a:off x="4230430" y="751266"/>
            <a:ext cx="4359207" cy="400110"/>
          </a:xfrm>
          <a:prstGeom prst="rect">
            <a:avLst/>
          </a:prstGeom>
          <a:noFill/>
        </p:spPr>
        <p:txBody>
          <a:bodyPr wrap="square" rtlCol="0">
            <a:spAutoFit/>
          </a:bodyPr>
          <a:lstStyle/>
          <a:p>
            <a:pPr lvl="0" algn="ctr" rtl="1"/>
            <a:r>
              <a:rPr lang="ar-EG" sz="2000" b="1" dirty="0">
                <a:solidFill>
                  <a:srgbClr val="00AEEF"/>
                </a:solidFill>
                <a:cs typeface="Alexandria" pitchFamily="2" charset="-78"/>
              </a:rPr>
              <a:t>2-الإطار العام للحكومة الالكترونية</a:t>
            </a:r>
            <a:endParaRPr lang="en-US" sz="2000" dirty="0">
              <a:solidFill>
                <a:srgbClr val="00AEEF"/>
              </a:solidFill>
            </a:endParaRPr>
          </a:p>
        </p:txBody>
      </p:sp>
      <p:pic>
        <p:nvPicPr>
          <p:cNvPr id="6" name="Picture 5">
            <a:extLst>
              <a:ext uri="{FF2B5EF4-FFF2-40B4-BE49-F238E27FC236}">
                <a16:creationId xmlns:a16="http://schemas.microsoft.com/office/drawing/2014/main" id="{AE8263C0-7961-ED80-8A3B-6448A1F46B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6888" y="1463118"/>
            <a:ext cx="1951796" cy="5408666"/>
          </a:xfrm>
          <a:prstGeom prst="rect">
            <a:avLst/>
          </a:prstGeom>
        </p:spPr>
      </p:pic>
    </p:spTree>
    <p:extLst>
      <p:ext uri="{BB962C8B-B14F-4D97-AF65-F5344CB8AC3E}">
        <p14:creationId xmlns:p14="http://schemas.microsoft.com/office/powerpoint/2010/main" val="34885151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137574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29265" y="952844"/>
            <a:ext cx="11493909" cy="59051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endParaRPr lang="ar-EG" sz="1600" dirty="0">
              <a:solidFill>
                <a:prstClr val="black"/>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254143" y="41317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3B643165-5F67-B088-66E2-692DF6C06C67}"/>
              </a:ext>
            </a:extLst>
          </p:cNvPr>
          <p:cNvSpPr txBox="1"/>
          <p:nvPr/>
        </p:nvSpPr>
        <p:spPr>
          <a:xfrm>
            <a:off x="3156156" y="952844"/>
            <a:ext cx="8772854" cy="6505971"/>
          </a:xfrm>
          <a:prstGeom prst="rect">
            <a:avLst/>
          </a:prstGeom>
          <a:noFill/>
        </p:spPr>
        <p:txBody>
          <a:bodyPr wrap="square" rtlCol="0">
            <a:spAutoFit/>
          </a:bodyPr>
          <a:lstStyle/>
          <a:p>
            <a:pPr algn="justLow" rtl="1">
              <a:lnSpc>
                <a:spcPct val="150000"/>
              </a:lnSpc>
            </a:pPr>
            <a:r>
              <a:rPr lang="ar-EG" sz="1600" b="1" dirty="0">
                <a:solidFill>
                  <a:srgbClr val="00AEEF"/>
                </a:solidFill>
                <a:cs typeface="Alexandria" pitchFamily="2" charset="-78"/>
              </a:rPr>
              <a:t>فيما يتعلق بالتفاعل مع المواطنين وكيفية النظر إلى الخدمات المقدَّمة، من الممكن منطقياً أن تقسم الخدمة المقدَّمة إلى قسمين هما: </a:t>
            </a:r>
          </a:p>
          <a:p>
            <a:pPr algn="justLow" rtl="1">
              <a:lnSpc>
                <a:spcPct val="150000"/>
              </a:lnSpc>
            </a:pPr>
            <a:r>
              <a:rPr lang="ar-EG" sz="1600" dirty="0">
                <a:cs typeface="Alexandria" pitchFamily="2" charset="-78"/>
              </a:rPr>
              <a:t>المكتب الأمامي ) </a:t>
            </a:r>
            <a:r>
              <a:rPr lang="en-US" sz="1600" dirty="0"/>
              <a:t>Front office ( </a:t>
            </a:r>
            <a:r>
              <a:rPr lang="ar-EG" sz="1600" dirty="0">
                <a:cs typeface="Alexandria" pitchFamily="2" charset="-78"/>
              </a:rPr>
              <a:t>والمكتب الخلفي ) .)</a:t>
            </a:r>
            <a:r>
              <a:rPr lang="en-US" sz="1600" dirty="0"/>
              <a:t>Back office</a:t>
            </a:r>
            <a:r>
              <a:rPr lang="ar-EG" sz="1600" dirty="0">
                <a:cs typeface="Alexandria" pitchFamily="2" charset="-78"/>
              </a:rPr>
              <a:t> المكتب الأمامي يعبّر عن الحكومة كما يراها طالب الخدمة، وكيفية التفاعل بين الحكومة وكل من المواطنين وقطاع الأعمال. تشمل خدمات حكومة-إلى-مواطن تقديم المعلومات والخدمات العامة للمواطن، في حين تشمل خدمات حكومة-إلى-أعمال جميع التعاملات بين قطاع الأعمال والحكومة. يجري تقديم الخدمات إلكترونياً للمواطنين بواسطة أنظمة مخصصة للتشارك في المعلومات ضمن الحكومة، وذلك عن طريق تطبيقات تمكّن المواطن من الوصول إلى المعلومات والخدمات من خلال بوابة إلكترونية تعمل كنافذة واحدة ) </a:t>
            </a:r>
            <a:r>
              <a:rPr lang="en-US" sz="1600" dirty="0"/>
              <a:t>Single window online portal (، </a:t>
            </a:r>
            <a:r>
              <a:rPr lang="ar-EG" sz="1600" dirty="0">
                <a:cs typeface="Alexandria" pitchFamily="2" charset="-78"/>
              </a:rPr>
              <a:t>وتقدم هذه البوابة – على سبيل المثال لا الحصر – الخدمات التالية للمواطنين: </a:t>
            </a:r>
          </a:p>
          <a:p>
            <a:pPr algn="r" rtl="1">
              <a:lnSpc>
                <a:spcPct val="150000"/>
              </a:lnSpc>
            </a:pPr>
            <a:r>
              <a:rPr lang="ar-EG" sz="1600" dirty="0">
                <a:cs typeface="Alexandria" pitchFamily="2" charset="-78"/>
              </a:rPr>
              <a:t>- تقديم الطلبات، واستصدار مختلف الموافقات أو التراخيص أو الإجازات؛</a:t>
            </a:r>
          </a:p>
          <a:p>
            <a:pPr algn="r" rtl="1">
              <a:lnSpc>
                <a:spcPct val="150000"/>
              </a:lnSpc>
            </a:pPr>
            <a:r>
              <a:rPr lang="ar-EG" sz="1600" dirty="0">
                <a:cs typeface="Alexandria" pitchFamily="2" charset="-78"/>
              </a:rPr>
              <a:t>- التزويد بمعلومات حول القواعد الناظمة والقرارات الإدارية والقوانين؛</a:t>
            </a:r>
          </a:p>
          <a:p>
            <a:pPr algn="justLow" rtl="1">
              <a:lnSpc>
                <a:spcPct val="150000"/>
              </a:lnSpc>
            </a:pPr>
            <a:r>
              <a:rPr lang="ar-EG" sz="1600" dirty="0">
                <a:cs typeface="Alexandria" pitchFamily="2" charset="-78"/>
              </a:rPr>
              <a:t>- خدمات الدفع الإلكتروني، ومنها دفع واسترجاع الضرائب والدفعات المتعلقة بالخدمات الاجتماعية؛</a:t>
            </a:r>
          </a:p>
          <a:p>
            <a:pPr algn="justLow" rtl="1">
              <a:lnSpc>
                <a:spcPct val="150000"/>
              </a:lnSpc>
            </a:pPr>
            <a:r>
              <a:rPr lang="ar-EG" sz="1600" dirty="0">
                <a:cs typeface="Alexandria" pitchFamily="2" charset="-78"/>
              </a:rPr>
              <a:t>- إتاحة فرصة المشاركة ) </a:t>
            </a:r>
            <a:r>
              <a:rPr lang="en-US" sz="1600" dirty="0"/>
              <a:t>Participation ( </a:t>
            </a:r>
            <a:r>
              <a:rPr lang="ar-EG" sz="1600" dirty="0">
                <a:cs typeface="Alexandria" pitchFamily="2" charset="-78"/>
              </a:rPr>
              <a:t>في الشأن العام، وذلك عن طريق الاستشارة الإلكترونية</a:t>
            </a:r>
          </a:p>
          <a:p>
            <a:pPr algn="justLow" rtl="1">
              <a:lnSpc>
                <a:spcPct val="150000"/>
              </a:lnSpc>
            </a:pPr>
            <a:r>
              <a:rPr lang="ar-EG" sz="1600" dirty="0">
                <a:cs typeface="Alexandria" pitchFamily="2" charset="-78"/>
              </a:rPr>
              <a:t>والمداولة الإلكترونية والتصويت الإلكتروني.</a:t>
            </a:r>
          </a:p>
          <a:p>
            <a:pPr algn="r" rtl="1"/>
            <a:endParaRPr lang="en-US" sz="1600" b="1" dirty="0">
              <a:latin typeface="Alexandria" pitchFamily="2" charset="-78"/>
            </a:endParaRPr>
          </a:p>
          <a:p>
            <a:pPr algn="justLow" rtl="1"/>
            <a:endParaRPr lang="ar-EG" sz="1600" dirty="0">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7B53D632-17EE-FEE0-0372-E3FCE6717B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7845" y="1349343"/>
            <a:ext cx="1951796" cy="5408666"/>
          </a:xfrm>
          <a:prstGeom prst="rect">
            <a:avLst/>
          </a:prstGeom>
        </p:spPr>
      </p:pic>
    </p:spTree>
    <p:extLst>
      <p:ext uri="{BB962C8B-B14F-4D97-AF65-F5344CB8AC3E}">
        <p14:creationId xmlns:p14="http://schemas.microsoft.com/office/powerpoint/2010/main" val="904482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752167" y="998565"/>
            <a:ext cx="11439833" cy="58874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BD461FC7-95AF-6674-712E-B3158E8CFF68}"/>
              </a:ext>
            </a:extLst>
          </p:cNvPr>
          <p:cNvSpPr txBox="1"/>
          <p:nvPr/>
        </p:nvSpPr>
        <p:spPr>
          <a:xfrm>
            <a:off x="2925776" y="952845"/>
            <a:ext cx="9187566" cy="10218182"/>
          </a:xfrm>
          <a:prstGeom prst="rect">
            <a:avLst/>
          </a:prstGeom>
          <a:noFill/>
        </p:spPr>
        <p:txBody>
          <a:bodyPr wrap="square" rtlCol="0">
            <a:spAutoFit/>
          </a:bodyPr>
          <a:lstStyle/>
          <a:p>
            <a:pPr algn="justLow" rtl="1">
              <a:lnSpc>
                <a:spcPct val="150000"/>
              </a:lnSpc>
            </a:pPr>
            <a:r>
              <a:rPr lang="ar-EG" sz="1600" dirty="0">
                <a:cs typeface="Alexandria" pitchFamily="2" charset="-78"/>
              </a:rPr>
              <a:t>يتطلّب بناء بوابة متمحورة حول المواطن )يقع المواطن في مركز اهتمامها( مع نظام مشاركة في</a:t>
            </a:r>
          </a:p>
          <a:p>
            <a:pPr algn="justLow" rtl="1">
              <a:lnSpc>
                <a:spcPct val="150000"/>
              </a:lnSpc>
            </a:pPr>
            <a:r>
              <a:rPr lang="ar-EG" sz="1600" dirty="0">
                <a:cs typeface="Alexandria" pitchFamily="2" charset="-78"/>
              </a:rPr>
              <a:t>المعلومات، أن يتم ترابط وتكامل قواعد البيانات الأساسية في الإدارة العامة، وأهمها: السجل المدني، وسجل الإقامة، والسجل العقاري، وسجل المركبات، وسجل الضرائب، وسجل التأمين.</a:t>
            </a:r>
          </a:p>
          <a:p>
            <a:pPr algn="justLow" rtl="1">
              <a:lnSpc>
                <a:spcPct val="150000"/>
              </a:lnSpc>
            </a:pPr>
            <a:r>
              <a:rPr lang="ar-EG" sz="1600" dirty="0">
                <a:cs typeface="Alexandria" pitchFamily="2" charset="-78"/>
              </a:rPr>
              <a:t>تتضمن خدمات حكومة-إلى-أعمال خدمات تسجيل الشركات التجارية والصناعية وغيرها من الخدمات المعاملاتية الإلكترونية مثل عمليات التوريد والعطاءات وإرساء المناقصات والدفع الإلكتروني لمختلف الضرائب والرسوم الحكومية. ونبين فيما يلي أهم التطبيقات الضرورية لتقديم خدمات حكومة-إلى- أعمال:</a:t>
            </a:r>
          </a:p>
          <a:p>
            <a:pPr algn="justLow" rtl="1">
              <a:lnSpc>
                <a:spcPct val="150000"/>
              </a:lnSpc>
            </a:pPr>
            <a:r>
              <a:rPr lang="ar-EG" sz="1600" dirty="0">
                <a:cs typeface="Alexandria" pitchFamily="2" charset="-78"/>
              </a:rPr>
              <a:t>*نظام مشتريات إلكترونية متكامل: وهو عبارة عن نافذة واحدة بجميع المشتريات الحكومية يمكن</a:t>
            </a:r>
          </a:p>
          <a:p>
            <a:pPr algn="justLow" rtl="1">
              <a:lnSpc>
                <a:spcPct val="150000"/>
              </a:lnSpc>
            </a:pPr>
            <a:r>
              <a:rPr lang="ar-EG" sz="1600" dirty="0">
                <a:cs typeface="Alexandria" pitchFamily="2" charset="-78"/>
              </a:rPr>
              <a:t>من خلالها القيام بجميع عمليات الشراء إلكترونياً مثل التسجيل وتقديم العروض والتعاقد والدفع.</a:t>
            </a:r>
          </a:p>
          <a:p>
            <a:pPr algn="justLow" rtl="1">
              <a:lnSpc>
                <a:spcPct val="150000"/>
              </a:lnSpc>
            </a:pPr>
            <a:r>
              <a:rPr lang="ar-EG" sz="1600" dirty="0">
                <a:cs typeface="Alexandria" pitchFamily="2" charset="-78"/>
              </a:rPr>
              <a:t>*نظام الإدارة الجمركية الإلكترونية: الذي يمكِّن من القيام بأعمال الإدارة الجمركية من استيراد</a:t>
            </a:r>
          </a:p>
          <a:p>
            <a:pPr algn="justLow" rtl="1">
              <a:lnSpc>
                <a:spcPct val="150000"/>
              </a:lnSpc>
            </a:pPr>
            <a:r>
              <a:rPr lang="ar-EG" sz="1600" dirty="0">
                <a:cs typeface="Alexandria" pitchFamily="2" charset="-78"/>
              </a:rPr>
              <a:t>وتصدير بالشكل الإلكتروني وبلا أوراق، ويساهم في منع التهريب.</a:t>
            </a:r>
          </a:p>
          <a:p>
            <a:pPr algn="r" rtl="1">
              <a:lnSpc>
                <a:spcPct val="150000"/>
              </a:lnSpc>
            </a:pPr>
            <a:r>
              <a:rPr lang="ar-EG" sz="1600" dirty="0">
                <a:cs typeface="Alexandria" pitchFamily="2" charset="-78"/>
              </a:rPr>
              <a:t>*نظام تجارة إلكترونية: الذي يستخدم لبيع وشراء البضائع إلكترونياً.</a:t>
            </a:r>
          </a:p>
          <a:p>
            <a:pPr algn="justLow" rtl="1">
              <a:lnSpc>
                <a:spcPct val="150000"/>
              </a:lnSpc>
            </a:pPr>
            <a:r>
              <a:rPr lang="ar-EG" sz="1600" dirty="0">
                <a:cs typeface="Alexandria" pitchFamily="2" charset="-78"/>
              </a:rPr>
              <a:t>تتضمن المكاتب الخلفية الأعمال الداخلية في الحكومة التي تدعم الإجراءات الحكومية الأساسية، وهذه </a:t>
            </a:r>
            <a:r>
              <a:rPr lang="en-US" sz="1600" dirty="0"/>
              <a:t> </a:t>
            </a:r>
            <a:r>
              <a:rPr lang="ar-EG" sz="1600" dirty="0">
                <a:cs typeface="Alexandria" pitchFamily="2" charset="-78"/>
              </a:rPr>
              <a:t>لعمليات غير منظورة من العموم. ويجب أن يتوازى العمل في تنفيذ الحكومة الإلكترونية مع العمل على إصلاح مجموعة من أعمال المكاتب الخلفية، حيث تدعم الحكومة الإلكترونية عملية الإصلاح المذكورة؛ويعتبر هذا الإصلاح ضرورياً لنجاح الحكومة الإلكترونية.</a:t>
            </a: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r>
              <a:rPr lang="ar-EG" sz="2000" b="1" dirty="0">
                <a:solidFill>
                  <a:srgbClr val="00AEEF"/>
                </a:solidFill>
                <a:latin typeface="Alexandria" pitchFamily="2" charset="-78"/>
                <a:cs typeface="Alexandria" pitchFamily="2" charset="-78"/>
              </a:rPr>
              <a:t> </a:t>
            </a: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en-US" i="1" dirty="0">
              <a:latin typeface="Alexandria" pitchFamily="2" charset="-78"/>
            </a:endParaRPr>
          </a:p>
          <a:p>
            <a:pPr algn="r" rtl="1"/>
            <a:endParaRPr lang="ar-EG" dirty="0">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3B72CA56-7344-4DF2-D3CE-6ACE8DAA70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3988" y="1269994"/>
            <a:ext cx="2041788" cy="5408666"/>
          </a:xfrm>
          <a:prstGeom prst="rect">
            <a:avLst/>
          </a:prstGeom>
        </p:spPr>
      </p:pic>
    </p:spTree>
    <p:extLst>
      <p:ext uri="{BB962C8B-B14F-4D97-AF65-F5344CB8AC3E}">
        <p14:creationId xmlns:p14="http://schemas.microsoft.com/office/powerpoint/2010/main" val="3033024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529663" y="-638917"/>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6DB84C29-5877-D225-7470-C8A16E174533}"/>
              </a:ext>
            </a:extLst>
          </p:cNvPr>
          <p:cNvSpPr txBox="1"/>
          <p:nvPr/>
        </p:nvSpPr>
        <p:spPr>
          <a:xfrm>
            <a:off x="3602365" y="1543130"/>
            <a:ext cx="7724395" cy="11860741"/>
          </a:xfrm>
          <a:prstGeom prst="rect">
            <a:avLst/>
          </a:prstGeom>
          <a:noFill/>
        </p:spPr>
        <p:txBody>
          <a:bodyPr wrap="square">
            <a:spAutoFit/>
          </a:bodyPr>
          <a:lstStyle/>
          <a:p>
            <a:pPr algn="justLow" rtl="1">
              <a:lnSpc>
                <a:spcPct val="150000"/>
              </a:lnSpc>
            </a:pPr>
            <a:r>
              <a:rPr lang="ar-EG" sz="1600" dirty="0">
                <a:cs typeface="Alexandria" pitchFamily="2" charset="-78"/>
              </a:rPr>
              <a:t>هناك العديد من المزايا التي تقدمها الحكومة الإلكترونية، ومنها رفع جودة وكفاءة تقديم الخدمات الحكومية، وتخفيض كلفة تقديمها، وتخفيف العبء الإداري على المواطنين وقطاع الأعمال، وتخفيض زمن تنفيذ الإجراءات، وزيادة مشاركة المواطنين في آلية اتخاذ القرار، والارتقاء بالشفافية. من ناحية أخرى، تساهم الحكومة الإلكترونية في بناء الثقة بين المواطن والحكومة، وذلك بتعزيز التفاعل المباشر وجعل المعلومات متاحة بشكل أفضل وأسهل، علمأً أن الثقة بين المواطن والحكومة تشكِّل أحد أهم مقومات الحوكمة أو الحكم الرشيد ) .)</a:t>
            </a:r>
            <a:r>
              <a:rPr lang="en-US" sz="1600" dirty="0"/>
              <a:t>Good governance</a:t>
            </a:r>
          </a:p>
          <a:p>
            <a:pPr algn="justLow" rtl="1">
              <a:lnSpc>
                <a:spcPct val="150000"/>
              </a:lnSpc>
            </a:pPr>
            <a:r>
              <a:rPr lang="ar-EG" sz="1600" dirty="0">
                <a:cs typeface="Alexandria" pitchFamily="2" charset="-78"/>
              </a:rPr>
              <a:t>تعتبر الحكومة الإلكترونية أحد أهم مرتكزات برامج تحديث العمل الحكومي، ويمكن للحكومة الإلكترونية أن تساهم مساهمة فعالة في تطوير العمل الحكومي. ومع ازدياد تطبيق الحكومة الإلكترونية في بلدان متعددة تزداد المطالب الشعبية )من قبل المواطنين وقطاع الأعمال( للحكومات لتقديم خدمات إلكترونية إضافية. وعموماً، يساهم التطور في مجال الحكومة الإلكترونية في تعزيز نظرة المواطنين وقطاع الأعمال لمدى تطور الحكومة وتقدمها. </a:t>
            </a: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C90FBB8C-9165-5FBC-5D2E-9F26D58D805B}"/>
              </a:ext>
            </a:extLst>
          </p:cNvPr>
          <p:cNvSpPr txBox="1"/>
          <p:nvPr/>
        </p:nvSpPr>
        <p:spPr>
          <a:xfrm>
            <a:off x="3602365" y="707710"/>
            <a:ext cx="4619141" cy="461665"/>
          </a:xfrm>
          <a:prstGeom prst="rect">
            <a:avLst/>
          </a:prstGeom>
          <a:noFill/>
        </p:spPr>
        <p:txBody>
          <a:bodyPr wrap="square" rtlCol="0">
            <a:spAutoFit/>
          </a:bodyPr>
          <a:lstStyle/>
          <a:p>
            <a:pPr algn="ctr"/>
            <a:r>
              <a:rPr lang="ar-EG" sz="2400" b="1" dirty="0">
                <a:solidFill>
                  <a:srgbClr val="00AEEF"/>
                </a:solidFill>
                <a:latin typeface="Alexandria" pitchFamily="2" charset="-78"/>
                <a:cs typeface="Alexandria" pitchFamily="2" charset="-78"/>
              </a:rPr>
              <a:t>3-مزايا الحكومة الالكترونية</a:t>
            </a:r>
            <a:endParaRPr lang="en-US" sz="2400" b="1" dirty="0">
              <a:solidFill>
                <a:srgbClr val="00AEEF"/>
              </a:solidFill>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0992B081-4C6F-3476-8A73-65DFDA25D37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65689" y="1561407"/>
            <a:ext cx="3018398" cy="4539687"/>
          </a:xfrm>
          <a:prstGeom prst="rect">
            <a:avLst/>
          </a:prstGeom>
        </p:spPr>
      </p:pic>
    </p:spTree>
    <p:extLst>
      <p:ext uri="{BB962C8B-B14F-4D97-AF65-F5344CB8AC3E}">
        <p14:creationId xmlns:p14="http://schemas.microsoft.com/office/powerpoint/2010/main" val="11106280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408185"/>
            <a:ext cx="11108117" cy="5135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buFontTx/>
              <a:buChar char="-"/>
            </a:pPr>
            <a:endParaRPr lang="ar-EG" sz="1600" dirty="0">
              <a:solidFill>
                <a:prstClr val="black"/>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774722CC-FCEF-52B0-6310-6F7057001BC5}"/>
              </a:ext>
            </a:extLst>
          </p:cNvPr>
          <p:cNvSpPr txBox="1"/>
          <p:nvPr/>
        </p:nvSpPr>
        <p:spPr>
          <a:xfrm>
            <a:off x="680746" y="1445094"/>
            <a:ext cx="11101006" cy="3333670"/>
          </a:xfrm>
          <a:prstGeom prst="rect">
            <a:avLst/>
          </a:prstGeom>
          <a:noFill/>
        </p:spPr>
        <p:txBody>
          <a:bodyPr wrap="square" rtlCol="0">
            <a:spAutoFit/>
          </a:bodyPr>
          <a:lstStyle/>
          <a:p>
            <a:pPr algn="justLow" rtl="1">
              <a:lnSpc>
                <a:spcPct val="150000"/>
              </a:lnSpc>
            </a:pPr>
            <a:r>
              <a:rPr lang="ar-EG" sz="1600" b="1" u="sng" dirty="0">
                <a:solidFill>
                  <a:srgbClr val="00AEEF"/>
                </a:solidFill>
                <a:cs typeface="Alexandria" pitchFamily="2" charset="-78"/>
              </a:rPr>
              <a:t>تمهيد و تقسيم : </a:t>
            </a:r>
          </a:p>
          <a:p>
            <a:pPr algn="justLow" rtl="1">
              <a:lnSpc>
                <a:spcPct val="150000"/>
              </a:lnSpc>
            </a:pPr>
            <a:r>
              <a:rPr lang="ar-EG" sz="1600" dirty="0">
                <a:cs typeface="Alexandria" pitchFamily="2" charset="-78"/>
              </a:rPr>
              <a:t>إن تنفيذ مبادرة الحكومة الإلكترونية هي عملية مستمرة، ويمكن تحديد مقدار التقدم في مبادرة الحكومة الإلكترونية بتقسيمها إلى مراحل؛ بحيث تتميَّز مرحلة عن أخرى بمقدار التطور في مجال البنى التحتية والقدرات والمعرفة. ويُعدُّ نموذجا النضج المطوران من قبل الأمم المتحدة ومن قبل البنك الدولي من أكثر نماذج نضج الحكومة الإلكترونية انتشاراً، حيث يرى كلا النموذجين في الحكومة الإلكترونية عملية تطوير مستمرة يتم من خلالها إطلاق وتنفيذ مبادرة الحكومة الإلكترونية. وقد أجرت الأمم المتحدة دراسة مقارنة لنضج الحكومة الإلكترونية في جهات متعددة وتمكنت من خلالها من تمييز خمس مراحل لتقدم مبادرة الحكومة الإلكترونية، وذلك من خلال تقييم المحتوى والخدمات الإلكترونية المتاحة عبر المواقع المعتمدة. </a:t>
            </a:r>
          </a:p>
          <a:p>
            <a:pPr algn="justLow" rtl="1">
              <a:lnSpc>
                <a:spcPct val="150000"/>
              </a:lnSpc>
            </a:pPr>
            <a:endParaRPr lang="ar-EG" sz="1600" dirty="0">
              <a:cs typeface="Alexandria" pitchFamily="2" charset="-78"/>
            </a:endParaRPr>
          </a:p>
          <a:p>
            <a:pPr algn="justLow" rtl="1">
              <a:lnSpc>
                <a:spcPct val="150000"/>
              </a:lnSpc>
            </a:pPr>
            <a:endParaRPr lang="ar-EG" sz="1400" dirty="0">
              <a:cs typeface="Alexandria" pitchFamily="2" charset="-78"/>
            </a:endParaRPr>
          </a:p>
        </p:txBody>
      </p:sp>
      <p:graphicFrame>
        <p:nvGraphicFramePr>
          <p:cNvPr id="9" name="Diagram 8">
            <a:extLst>
              <a:ext uri="{FF2B5EF4-FFF2-40B4-BE49-F238E27FC236}">
                <a16:creationId xmlns:a16="http://schemas.microsoft.com/office/drawing/2014/main" id="{31EAA030-C415-21E9-2B3D-5404A2408F36}"/>
              </a:ext>
            </a:extLst>
          </p:cNvPr>
          <p:cNvGraphicFramePr/>
          <p:nvPr>
            <p:extLst>
              <p:ext uri="{D42A27DB-BD31-4B8C-83A1-F6EECF244321}">
                <p14:modId xmlns:p14="http://schemas.microsoft.com/office/powerpoint/2010/main" val="2758045974"/>
              </p:ext>
            </p:extLst>
          </p:nvPr>
        </p:nvGraphicFramePr>
        <p:xfrm>
          <a:off x="2095236" y="4152013"/>
          <a:ext cx="9210675" cy="25956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6BE95E27-D1A6-A3D3-59A5-1C12D4DA3765}"/>
              </a:ext>
            </a:extLst>
          </p:cNvPr>
          <p:cNvSpPr txBox="1"/>
          <p:nvPr/>
        </p:nvSpPr>
        <p:spPr>
          <a:xfrm>
            <a:off x="4025365" y="718850"/>
            <a:ext cx="4619141" cy="400110"/>
          </a:xfrm>
          <a:prstGeom prst="rect">
            <a:avLst/>
          </a:prstGeom>
          <a:noFill/>
        </p:spPr>
        <p:txBody>
          <a:bodyPr wrap="square" rtlCol="0">
            <a:spAutoFit/>
          </a:bodyPr>
          <a:lstStyle/>
          <a:p>
            <a:pPr algn="ctr"/>
            <a:r>
              <a:rPr lang="ar-EG" sz="2000" b="1" dirty="0">
                <a:solidFill>
                  <a:srgbClr val="00AEEF"/>
                </a:solidFill>
                <a:latin typeface="Alexandria" pitchFamily="2" charset="-78"/>
                <a:cs typeface="Alexandria" pitchFamily="2" charset="-78"/>
              </a:rPr>
              <a:t>4-مراحل نضج الحكومة الالكترونية </a:t>
            </a:r>
            <a:endParaRPr lang="en-US"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38862403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155869"/>
            <a:ext cx="11108131" cy="53875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997673B1-A0C1-9FA6-B8B1-BB12F5C614C9}"/>
              </a:ext>
            </a:extLst>
          </p:cNvPr>
          <p:cNvSpPr txBox="1"/>
          <p:nvPr/>
        </p:nvSpPr>
        <p:spPr>
          <a:xfrm>
            <a:off x="855408" y="1163813"/>
            <a:ext cx="10655846" cy="14557831"/>
          </a:xfrm>
          <a:prstGeom prst="rect">
            <a:avLst/>
          </a:prstGeom>
          <a:noFill/>
        </p:spPr>
        <p:txBody>
          <a:bodyPr wrap="square" rtlCol="0">
            <a:spAutoFit/>
          </a:bodyPr>
          <a:lstStyle/>
          <a:p>
            <a:pPr algn="justLow" rtl="1">
              <a:lnSpc>
                <a:spcPct val="150000"/>
              </a:lnSpc>
            </a:pPr>
            <a:r>
              <a:rPr lang="ar-EG" sz="1600" b="1" dirty="0">
                <a:solidFill>
                  <a:srgbClr val="00AEEF"/>
                </a:solidFill>
                <a:cs typeface="Alexandria" pitchFamily="2" charset="-78"/>
              </a:rPr>
              <a:t>1- مرحلة البزوغ</a:t>
            </a:r>
          </a:p>
          <a:p>
            <a:pPr algn="justLow" rtl="1">
              <a:lnSpc>
                <a:spcPct val="150000"/>
              </a:lnSpc>
            </a:pPr>
            <a:r>
              <a:rPr lang="ar-EG" sz="1600" dirty="0">
                <a:cs typeface="Alexandria" pitchFamily="2" charset="-78"/>
              </a:rPr>
              <a:t>في هذه المرحلة، حضور رسمي للحكومة في مجموعة من المواقع الإلكترونية المنعزلة بعضها عن بعض، ويتم من خلالها نشر بعض المعلومات المحدودة التي لا تتغير إلا نادراً.</a:t>
            </a:r>
          </a:p>
          <a:p>
            <a:pPr algn="justLow" rtl="1">
              <a:lnSpc>
                <a:spcPct val="150000"/>
              </a:lnSpc>
            </a:pPr>
            <a:r>
              <a:rPr lang="ar-EG" sz="1600" b="1" dirty="0">
                <a:solidFill>
                  <a:srgbClr val="00AEEF"/>
                </a:solidFill>
                <a:cs typeface="Alexandria" pitchFamily="2" charset="-78"/>
              </a:rPr>
              <a:t>2 -مرحلة التحسن</a:t>
            </a:r>
          </a:p>
          <a:p>
            <a:pPr algn="justLow" rtl="1">
              <a:lnSpc>
                <a:spcPct val="150000"/>
              </a:lnSpc>
            </a:pPr>
            <a:r>
              <a:rPr lang="ar-EG" sz="1600" dirty="0">
                <a:cs typeface="Alexandria" pitchFamily="2" charset="-78"/>
              </a:rPr>
              <a:t>في هذه المرحلة، يزداد عدد المواقع الإلكترونية، ويجري تحديث معلوماتها باستمرار، ويغلب على المحتوى الطابع الديناميكي.</a:t>
            </a:r>
          </a:p>
          <a:p>
            <a:pPr algn="justLow" rtl="1">
              <a:lnSpc>
                <a:spcPct val="150000"/>
              </a:lnSpc>
            </a:pPr>
            <a:r>
              <a:rPr lang="ar-EG" sz="1600" b="1" dirty="0">
                <a:solidFill>
                  <a:srgbClr val="00AEEF"/>
                </a:solidFill>
                <a:cs typeface="Alexandria" pitchFamily="2" charset="-78"/>
              </a:rPr>
              <a:t>3 -مرحلة التفاعل</a:t>
            </a:r>
          </a:p>
          <a:p>
            <a:pPr algn="justLow" rtl="1">
              <a:lnSpc>
                <a:spcPct val="150000"/>
              </a:lnSpc>
            </a:pPr>
            <a:r>
              <a:rPr lang="ar-EG" sz="1600" dirty="0">
                <a:cs typeface="Alexandria" pitchFamily="2" charset="-78"/>
              </a:rPr>
              <a:t>في هذه المرحلة، يتاح للمستخدمين الحصول على النماذج الإلكترونية والتواصل عبر البريد الإلكتروني مع الموظفين والمسؤولين الحكوميين والتفاعل عبر المواقع الإلكترونية وحجز المواعيد وإرسال الطلبات إلى الحكومة.</a:t>
            </a:r>
          </a:p>
          <a:p>
            <a:pPr algn="r" rtl="1">
              <a:lnSpc>
                <a:spcPct val="150000"/>
              </a:lnSpc>
            </a:pPr>
            <a:r>
              <a:rPr lang="ar-EG" sz="1600" b="1" dirty="0">
                <a:solidFill>
                  <a:srgbClr val="00AEEF"/>
                </a:solidFill>
                <a:cs typeface="Alexandria" pitchFamily="2" charset="-78"/>
              </a:rPr>
              <a:t>4 -مرحلة المعاملات</a:t>
            </a:r>
          </a:p>
          <a:p>
            <a:pPr algn="r" rtl="1">
              <a:lnSpc>
                <a:spcPct val="150000"/>
              </a:lnSpc>
            </a:pPr>
            <a:r>
              <a:rPr lang="ar-EG" sz="1600" dirty="0">
                <a:cs typeface="Alexandria" pitchFamily="2" charset="-78"/>
              </a:rPr>
              <a:t>في هذه المرحلة يمكن للمستخدم دفع كلفة المعاملة إلكترونياً وإتمام جميع المعاملات ذات الطابع المالي إلكترونياً.</a:t>
            </a:r>
          </a:p>
          <a:p>
            <a:pPr algn="r" rtl="1">
              <a:lnSpc>
                <a:spcPct val="150000"/>
              </a:lnSpc>
            </a:pPr>
            <a:r>
              <a:rPr lang="ar-EG" sz="1600" b="1" dirty="0">
                <a:solidFill>
                  <a:srgbClr val="00AEEF"/>
                </a:solidFill>
                <a:cs typeface="Alexandria" pitchFamily="2" charset="-78"/>
              </a:rPr>
              <a:t>5 -مرحلة التكامل</a:t>
            </a:r>
          </a:p>
          <a:p>
            <a:pPr algn="justLow" rtl="1">
              <a:lnSpc>
                <a:spcPct val="150000"/>
              </a:lnSpc>
            </a:pPr>
            <a:r>
              <a:rPr lang="ar-EG" sz="1600" dirty="0">
                <a:cs typeface="Alexandria" pitchFamily="2" charset="-78"/>
              </a:rPr>
              <a:t>في هذه المرحلة تتكامل الخدمات الإلكترونية عبر الجهات الحكومية، على نحو يخفي الحدود بين الجهات الحكومية ويمكِّن المستخدم من طلب الخدمات والحصول عليها إلكترونياً دون الحاجة للمتابعة مع كل وزارة على حدة.</a:t>
            </a: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justLow" rtl="1"/>
            <a:endParaRPr lang="ar-EG" sz="18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p:txBody>
      </p:sp>
    </p:spTree>
    <p:extLst>
      <p:ext uri="{BB962C8B-B14F-4D97-AF65-F5344CB8AC3E}">
        <p14:creationId xmlns:p14="http://schemas.microsoft.com/office/powerpoint/2010/main" val="37698275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4ADC2E-1C29-A523-E029-07FAD88F575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43D3ADC-9085-A5B8-38D6-3C84224D20D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4BAFA2FE-CE3A-60D8-F7E6-8BB7652EE58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4BD67DA0-53CF-31A2-24CF-F215B17BC73B}"/>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a:extLst>
              <a:ext uri="{FF2B5EF4-FFF2-40B4-BE49-F238E27FC236}">
                <a16:creationId xmlns:a16="http://schemas.microsoft.com/office/drawing/2014/main" id="{C125239E-1AE0-4FE5-6388-0051CF9E39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809996D-C985-DC88-C977-74132F26C78D}"/>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71EEB02A-493F-BD52-08E3-A9AAB766E750}"/>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09B5C17D-0443-F595-A1DA-A2331F1F8D0D}"/>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9" name="Diagram 8">
            <a:extLst>
              <a:ext uri="{FF2B5EF4-FFF2-40B4-BE49-F238E27FC236}">
                <a16:creationId xmlns:a16="http://schemas.microsoft.com/office/drawing/2014/main" id="{77A90E0F-3964-5878-1058-08A47FA01DAD}"/>
              </a:ext>
            </a:extLst>
          </p:cNvPr>
          <p:cNvGraphicFramePr/>
          <p:nvPr>
            <p:extLst>
              <p:ext uri="{D42A27DB-BD31-4B8C-83A1-F6EECF244321}">
                <p14:modId xmlns:p14="http://schemas.microsoft.com/office/powerpoint/2010/main" val="1619702536"/>
              </p:ext>
            </p:extLst>
          </p:nvPr>
        </p:nvGraphicFramePr>
        <p:xfrm>
          <a:off x="1146205" y="1586389"/>
          <a:ext cx="11151277" cy="484924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0" name="TextBox 9">
            <a:extLst>
              <a:ext uri="{FF2B5EF4-FFF2-40B4-BE49-F238E27FC236}">
                <a16:creationId xmlns:a16="http://schemas.microsoft.com/office/drawing/2014/main" id="{83507144-4055-D813-3E22-AD7BABC538C2}"/>
              </a:ext>
            </a:extLst>
          </p:cNvPr>
          <p:cNvSpPr txBox="1"/>
          <p:nvPr/>
        </p:nvSpPr>
        <p:spPr>
          <a:xfrm>
            <a:off x="3760291" y="727782"/>
            <a:ext cx="4619141" cy="400110"/>
          </a:xfrm>
          <a:prstGeom prst="rect">
            <a:avLst/>
          </a:prstGeom>
          <a:noFill/>
        </p:spPr>
        <p:txBody>
          <a:bodyPr wrap="square" rtlCol="0">
            <a:spAutoFit/>
          </a:bodyPr>
          <a:lstStyle/>
          <a:p>
            <a:pPr algn="ctr"/>
            <a:r>
              <a:rPr lang="ar-EG" sz="2000" b="1" dirty="0">
                <a:solidFill>
                  <a:srgbClr val="00AEEF"/>
                </a:solidFill>
                <a:cs typeface="Alexandria" pitchFamily="2" charset="-78"/>
              </a:rPr>
              <a:t>5-عوامل نجاح الحكومة الإلكترونية</a:t>
            </a:r>
            <a:endParaRPr lang="en-US"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13935630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2"/>
            <a:ext cx="10960648" cy="54153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EF40620C-3786-BF27-29AE-23EC384CB381}"/>
              </a:ext>
            </a:extLst>
          </p:cNvPr>
          <p:cNvSpPr txBox="1"/>
          <p:nvPr/>
        </p:nvSpPr>
        <p:spPr>
          <a:xfrm>
            <a:off x="4960872" y="1491651"/>
            <a:ext cx="6550382" cy="11653896"/>
          </a:xfrm>
          <a:prstGeom prst="rect">
            <a:avLst/>
          </a:prstGeom>
          <a:noFill/>
        </p:spPr>
        <p:txBody>
          <a:bodyPr wrap="square">
            <a:spAutoFit/>
          </a:bodyPr>
          <a:lstStyle/>
          <a:p>
            <a:pPr algn="r" rtl="1"/>
            <a:r>
              <a:rPr lang="ar-EG" sz="1800" b="1" u="sng" dirty="0">
                <a:solidFill>
                  <a:srgbClr val="00AEEF"/>
                </a:solidFill>
                <a:cs typeface="Alexandria" pitchFamily="2" charset="-78"/>
              </a:rPr>
              <a:t>القوانين والتشريعات:</a:t>
            </a:r>
          </a:p>
          <a:p>
            <a:pPr algn="justLow" rtl="1">
              <a:lnSpc>
                <a:spcPct val="150000"/>
              </a:lnSpc>
            </a:pPr>
            <a:r>
              <a:rPr lang="ar-EG" sz="1600" dirty="0">
                <a:cs typeface="Alexandria" pitchFamily="2" charset="-78"/>
              </a:rPr>
              <a:t>تتطلب عمليات التطبيق لمبادرة الحكومة الإلكترونية التعامل مع مجموعة من القضايا القانونية والتشريعية، وذلك كي لا تعرقل القوانين المصممة للتعامل مع بيئة ورقية التعامل مع الخدمات الإلكترونية. لهذا فمن الضروري أن يتم تحديث القوانين الحالية أو وضع قوانين جديدة تسمح بالتعامل مع الوثائق والتعاملات الإلكترونية.</a:t>
            </a:r>
          </a:p>
          <a:p>
            <a:pPr algn="justLow" rtl="1">
              <a:lnSpc>
                <a:spcPct val="150000"/>
              </a:lnSpc>
            </a:pPr>
            <a:r>
              <a:rPr lang="ar-EG" sz="1600" dirty="0">
                <a:cs typeface="Alexandria" pitchFamily="2" charset="-78"/>
              </a:rPr>
              <a:t>يمكن تصنيف التشريعات السيبرانية، تبعاً لموضوعها، في أربعة أنواع: النوع الأول يتضمن القوانين الهادفة إلى حماية المستخدم، مثل حماية الخصوصية والبيانات الشخصية وحماية حقوق المستهلك؛ والنوع الثاني يتعلق بالقانون الجزائي وهو خاص بمعالجة الجرائم والاستخدام السيّئ للفضاء السيبراني؛ والنوع الثالث مرتبط بحماية الملكية الفكرية للمنتجات والبرامج والمعلومات المنشورة على الإنترنت بما يتلاءم مع أوضاع دول المنطقة وتحفيز الإبداع فيها؛ والنوع الرابع يهدف إلى تنظيم النشاطات الإدارية والتجارية على الفضاء السيبراني.</a:t>
            </a: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249CA625-EA1E-9D40-35B4-8335074187D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80746" y="1556637"/>
            <a:ext cx="4280126" cy="5000606"/>
          </a:xfrm>
          <a:prstGeom prst="rect">
            <a:avLst/>
          </a:prstGeom>
        </p:spPr>
      </p:pic>
    </p:spTree>
    <p:extLst>
      <p:ext uri="{BB962C8B-B14F-4D97-AF65-F5344CB8AC3E}">
        <p14:creationId xmlns:p14="http://schemas.microsoft.com/office/powerpoint/2010/main" val="6628921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7" y="1155869"/>
            <a:ext cx="10830506" cy="5407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48166" y="-560929"/>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ECA11CD6-9C11-29E4-E1DA-3C3CB1F2BF7F}"/>
              </a:ext>
            </a:extLst>
          </p:cNvPr>
          <p:cNvSpPr txBox="1"/>
          <p:nvPr/>
        </p:nvSpPr>
        <p:spPr>
          <a:xfrm>
            <a:off x="865239" y="1155870"/>
            <a:ext cx="10646014" cy="6206251"/>
          </a:xfrm>
          <a:prstGeom prst="rect">
            <a:avLst/>
          </a:prstGeom>
          <a:noFill/>
        </p:spPr>
        <p:txBody>
          <a:bodyPr wrap="square">
            <a:spAutoFit/>
          </a:bodyPr>
          <a:lstStyle/>
          <a:p>
            <a:pPr algn="justLow" rtl="1">
              <a:lnSpc>
                <a:spcPct val="150000"/>
              </a:lnSpc>
            </a:pPr>
            <a:r>
              <a:rPr lang="ar-EG" sz="1600" dirty="0">
                <a:cs typeface="Alexandria" pitchFamily="2" charset="-78"/>
              </a:rPr>
              <a:t>أصدرت الإسكوا عام 2009 نموذجاً يحدد المواضيع الهامة لكل قانون من قوانين الفضاء السيبراني، لمساعدة البلدان في وضع تشريعاتها السيبرانية وفي تقييم قوانينها القائمة وتحديد مواضع النقص فيها. وقد طبقت الإسكوا هذا النموذج على عدد من بلدان المنطقة، وأصدرت جداول للبلدان الأعضاء تبين القوانين الصادرة في كل منها استناداً إلى هذا النموذج، ويتضمن النموذج المحاور التشريعية التالية:</a:t>
            </a:r>
          </a:p>
          <a:p>
            <a:pPr algn="justLow" rtl="1">
              <a:lnSpc>
                <a:spcPct val="150000"/>
              </a:lnSpc>
            </a:pPr>
            <a:endParaRPr lang="ar-EG" sz="1600" dirty="0">
              <a:cs typeface="Alexandria" pitchFamily="2" charset="-78"/>
            </a:endParaRPr>
          </a:p>
          <a:p>
            <a:pPr algn="justLow" rtl="1"/>
            <a:r>
              <a:rPr lang="ar-EG" sz="1600" b="1" dirty="0">
                <a:cs typeface="Alexandria" pitchFamily="2" charset="-78"/>
              </a:rPr>
              <a:t>حماية البيانات الشخصية؛</a:t>
            </a:r>
          </a:p>
          <a:p>
            <a:pPr algn="justLow" rtl="1"/>
            <a:r>
              <a:rPr lang="ar-EG" sz="1600" b="1" dirty="0">
                <a:cs typeface="Alexandria" pitchFamily="2" charset="-78"/>
              </a:rPr>
              <a:t>حرية وسرية المعلومات في الاتصالات الإلكترونية؛</a:t>
            </a:r>
          </a:p>
          <a:p>
            <a:pPr algn="justLow" rtl="1"/>
            <a:r>
              <a:rPr lang="ar-EG" sz="1600" b="1" dirty="0">
                <a:cs typeface="Alexandria" pitchFamily="2" charset="-78"/>
              </a:rPr>
              <a:t>حقوق الملكية الفكرية والصناعية؛</a:t>
            </a:r>
          </a:p>
          <a:p>
            <a:pPr algn="justLow" rtl="1"/>
            <a:r>
              <a:rPr lang="ar-EG" sz="1600" b="1" dirty="0">
                <a:cs typeface="Alexandria" pitchFamily="2" charset="-78"/>
              </a:rPr>
              <a:t>التجارة الإلكترونية؛</a:t>
            </a:r>
          </a:p>
          <a:p>
            <a:pPr algn="r" rtl="1"/>
            <a:r>
              <a:rPr lang="ar-EG" sz="1600" b="1" dirty="0">
                <a:cs typeface="Alexandria" pitchFamily="2" charset="-78"/>
              </a:rPr>
              <a:t>المعاملات الإلكترونية؛</a:t>
            </a:r>
          </a:p>
          <a:p>
            <a:pPr algn="r" rtl="1"/>
            <a:r>
              <a:rPr lang="ar-EG" sz="1600" b="1" dirty="0">
                <a:cs typeface="Alexandria" pitchFamily="2" charset="-78"/>
              </a:rPr>
              <a:t>الجرائم السيبرانية.</a:t>
            </a:r>
          </a:p>
          <a:p>
            <a:pPr algn="r" rtl="1"/>
            <a:endParaRPr lang="ar-EG" sz="1600" b="1" dirty="0">
              <a:cs typeface="Alexandria" pitchFamily="2" charset="-78"/>
            </a:endParaRPr>
          </a:p>
          <a:p>
            <a:pPr algn="r" rtl="1">
              <a:lnSpc>
                <a:spcPct val="150000"/>
              </a:lnSpc>
            </a:pPr>
            <a:r>
              <a:rPr lang="ar-EG" sz="1600" dirty="0">
                <a:cs typeface="Alexandria" pitchFamily="2" charset="-78"/>
              </a:rPr>
              <a:t>بالإضافة إلى النقاط السابقة، هناك مواضيع أخرى يجب تغطيتها لضمان أن القوانين المعمول بها تدعم الحكومة الإلكترونية ولا تعرقلها. وبوجه عام يجب أن يتم وضع التشريعات الإضافية التالية لتتمكن الحكومة الإلكترونية من النجاح:</a:t>
            </a:r>
          </a:p>
          <a:p>
            <a:pPr algn="r" rtl="1">
              <a:lnSpc>
                <a:spcPct val="150000"/>
              </a:lnSpc>
            </a:pPr>
            <a:r>
              <a:rPr lang="ar-EG" sz="1600" b="1" dirty="0">
                <a:cs typeface="Alexandria" pitchFamily="2" charset="-78"/>
              </a:rPr>
              <a:t>قوانين/تعليمات متعلقة بالتغيير في سيرورة إجراءات العمل ) </a:t>
            </a:r>
            <a:r>
              <a:rPr lang="en-US" sz="1600" b="1" dirty="0"/>
              <a:t>Business processes ( </a:t>
            </a:r>
            <a:r>
              <a:rPr lang="ar-EG" sz="1600" b="1" dirty="0">
                <a:cs typeface="Alexandria" pitchFamily="2" charset="-78"/>
              </a:rPr>
              <a:t>وفي نظم المعلومات؛</a:t>
            </a:r>
          </a:p>
          <a:p>
            <a:pPr algn="r" rtl="1">
              <a:lnSpc>
                <a:spcPct val="150000"/>
              </a:lnSpc>
            </a:pPr>
            <a:r>
              <a:rPr lang="ar-EG" sz="1600" b="1" dirty="0">
                <a:cs typeface="Alexandria" pitchFamily="2" charset="-78"/>
              </a:rPr>
              <a:t>قوانين/تعليمات متعلقة بالبنيان التقني ( </a:t>
            </a:r>
            <a:r>
              <a:rPr lang="en-US" sz="1600" b="1" dirty="0"/>
              <a:t>IT architecture </a:t>
            </a:r>
            <a:r>
              <a:rPr lang="ar-EG" sz="1600" b="1" dirty="0">
                <a:cs typeface="Alexandria" pitchFamily="2" charset="-78"/>
              </a:rPr>
              <a:t>) للحكومة الإلكترونية، وإنشاء مركز بيانات حكومي متكامل.</a:t>
            </a: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2516590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C78538-4F94-706B-5F07-1FB52F012CD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DF3A65-0442-3059-50BE-38D31F51E20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17C56565-A313-B46A-E493-BB0C4089A53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76917263-342E-BDE1-51C7-E6BCE17C129E}"/>
              </a:ext>
            </a:extLst>
          </p:cNvPr>
          <p:cNvSpPr/>
          <p:nvPr/>
        </p:nvSpPr>
        <p:spPr>
          <a:xfrm>
            <a:off x="680746" y="1093284"/>
            <a:ext cx="10940124" cy="5469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a:extLst>
              <a:ext uri="{FF2B5EF4-FFF2-40B4-BE49-F238E27FC236}">
                <a16:creationId xmlns:a16="http://schemas.microsoft.com/office/drawing/2014/main" id="{02BFD7F3-2DC5-3579-A70D-FC092A224E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77BB5931-0B98-BBFC-F290-120F7047C3D7}"/>
              </a:ext>
            </a:extLst>
          </p:cNvPr>
          <p:cNvSpPr txBox="1"/>
          <p:nvPr/>
        </p:nvSpPr>
        <p:spPr>
          <a:xfrm>
            <a:off x="1648166" y="-560929"/>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9E159F05-A1D3-B6E2-E374-DC88EECBD7C3}"/>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6EB7607B-90EC-AB50-2400-628A3752D32D}"/>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DCD4F5AC-87FB-51EE-46F0-34EB9B09C416}"/>
              </a:ext>
            </a:extLst>
          </p:cNvPr>
          <p:cNvSpPr txBox="1"/>
          <p:nvPr/>
        </p:nvSpPr>
        <p:spPr>
          <a:xfrm>
            <a:off x="894734" y="1155869"/>
            <a:ext cx="10616520" cy="3251596"/>
          </a:xfrm>
          <a:prstGeom prst="rect">
            <a:avLst/>
          </a:prstGeom>
          <a:noFill/>
        </p:spPr>
        <p:txBody>
          <a:bodyPr wrap="square">
            <a:spAutoFit/>
          </a:bodyPr>
          <a:lstStyle/>
          <a:p>
            <a:pPr algn="justLow" rtl="1"/>
            <a:endParaRPr lang="en-US" sz="1600" dirty="0"/>
          </a:p>
          <a:p>
            <a:pPr algn="justLow" rtl="1"/>
            <a:endParaRPr lang="en-US" sz="1600" dirty="0"/>
          </a:p>
          <a:p>
            <a:pPr algn="justLow" rtl="1"/>
            <a:endParaRPr lang="en-US" sz="1600" dirty="0"/>
          </a:p>
          <a:p>
            <a:pPr algn="justLow" rtl="1"/>
            <a:endParaRPr lang="ar-EG" sz="1600" dirty="0">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graphicFrame>
        <p:nvGraphicFramePr>
          <p:cNvPr id="6" name="Diagram 5">
            <a:extLst>
              <a:ext uri="{FF2B5EF4-FFF2-40B4-BE49-F238E27FC236}">
                <a16:creationId xmlns:a16="http://schemas.microsoft.com/office/drawing/2014/main" id="{B3E4C6CD-6BE3-576C-CDC5-92056EC8F45C}"/>
              </a:ext>
            </a:extLst>
          </p:cNvPr>
          <p:cNvGraphicFramePr/>
          <p:nvPr>
            <p:extLst>
              <p:ext uri="{D42A27DB-BD31-4B8C-83A1-F6EECF244321}">
                <p14:modId xmlns:p14="http://schemas.microsoft.com/office/powerpoint/2010/main" val="1837947127"/>
              </p:ext>
            </p:extLst>
          </p:nvPr>
        </p:nvGraphicFramePr>
        <p:xfrm>
          <a:off x="4442481" y="1625314"/>
          <a:ext cx="8416980" cy="435774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7" name="TextBox 6">
            <a:extLst>
              <a:ext uri="{FF2B5EF4-FFF2-40B4-BE49-F238E27FC236}">
                <a16:creationId xmlns:a16="http://schemas.microsoft.com/office/drawing/2014/main" id="{A4F641DA-5B24-2156-600F-1426029ADE53}"/>
              </a:ext>
            </a:extLst>
          </p:cNvPr>
          <p:cNvSpPr txBox="1"/>
          <p:nvPr/>
        </p:nvSpPr>
        <p:spPr>
          <a:xfrm>
            <a:off x="3526956" y="624788"/>
            <a:ext cx="5264201" cy="830997"/>
          </a:xfrm>
          <a:prstGeom prst="rect">
            <a:avLst/>
          </a:prstGeom>
          <a:noFill/>
        </p:spPr>
        <p:txBody>
          <a:bodyPr wrap="square" rtlCol="0">
            <a:spAutoFit/>
          </a:bodyPr>
          <a:lstStyle/>
          <a:p>
            <a:pPr algn="ctr"/>
            <a:r>
              <a:rPr lang="ar-EG" sz="2400" b="1" dirty="0">
                <a:solidFill>
                  <a:srgbClr val="00AEEF"/>
                </a:solidFill>
                <a:latin typeface="Tajawal Medium" panose="00000600000000000000" pitchFamily="2" charset="-78"/>
                <a:cs typeface="Alexandria" pitchFamily="2" charset="-78"/>
              </a:rPr>
              <a:t>6- الحوكمة الالكترونية </a:t>
            </a:r>
            <a:endParaRPr lang="en-US" sz="2400" b="1" dirty="0">
              <a:solidFill>
                <a:srgbClr val="00AEEF"/>
              </a:solidFill>
              <a:latin typeface="Tajawal Medium" panose="00000600000000000000" pitchFamily="2" charset="-78"/>
            </a:endParaRPr>
          </a:p>
          <a:p>
            <a:endParaRPr lang="en-US" sz="2400" b="1" dirty="0">
              <a:solidFill>
                <a:srgbClr val="2D3956"/>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3D96C28-CBAE-AF3B-9092-84F82EEC03A5}"/>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80651" y="1296308"/>
            <a:ext cx="5417026" cy="5174917"/>
          </a:xfrm>
          <a:prstGeom prst="rect">
            <a:avLst/>
          </a:prstGeom>
        </p:spPr>
      </p:pic>
    </p:spTree>
    <p:extLst>
      <p:ext uri="{BB962C8B-B14F-4D97-AF65-F5344CB8AC3E}">
        <p14:creationId xmlns:p14="http://schemas.microsoft.com/office/powerpoint/2010/main" val="39809100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D5722-56A0-7C2F-81E3-56E0702E84A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3B838C-7784-6289-6B9F-6E5A48E3B8B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C37B8713-1D1F-CBF1-E25D-2DA90F8B882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BB714872-D941-90A1-87F9-286A49627059}"/>
              </a:ext>
            </a:extLst>
          </p:cNvPr>
          <p:cNvSpPr/>
          <p:nvPr/>
        </p:nvSpPr>
        <p:spPr>
          <a:xfrm>
            <a:off x="530942" y="1363162"/>
            <a:ext cx="10980311" cy="5494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32BDEE0-39FF-7CCB-613D-64121EF796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1151F35-CBF1-F6DE-CB5F-6AEDD207331C}"/>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F84FDD6-AC61-6210-BFF0-0BEA064E44AC}"/>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53C761F6-26F4-E488-BFC8-741A937F09D8}"/>
              </a:ext>
            </a:extLst>
          </p:cNvPr>
          <p:cNvSpPr txBox="1"/>
          <p:nvPr/>
        </p:nvSpPr>
        <p:spPr>
          <a:xfrm>
            <a:off x="4389147" y="1363162"/>
            <a:ext cx="7006441" cy="9167887"/>
          </a:xfrm>
          <a:prstGeom prst="rect">
            <a:avLst/>
          </a:prstGeom>
          <a:noFill/>
        </p:spPr>
        <p:txBody>
          <a:bodyPr wrap="square">
            <a:spAutoFit/>
          </a:bodyPr>
          <a:lstStyle/>
          <a:p>
            <a:pPr algn="justLow" rtl="1"/>
            <a:r>
              <a:rPr lang="ar-EG" sz="1600" b="1" u="sng" dirty="0">
                <a:solidFill>
                  <a:srgbClr val="C00000"/>
                </a:solidFill>
                <a:cs typeface="Alexandria" pitchFamily="2" charset="-78"/>
              </a:rPr>
              <a:t>تمهيد :</a:t>
            </a:r>
          </a:p>
          <a:p>
            <a:pPr algn="justLow" rtl="1">
              <a:lnSpc>
                <a:spcPct val="150000"/>
              </a:lnSpc>
            </a:pPr>
            <a:r>
              <a:rPr lang="ar-EG" sz="1600" dirty="0">
                <a:cs typeface="Alexandria" pitchFamily="2" charset="-78"/>
              </a:rPr>
              <a:t>تتكون الحكومة من بنية مؤسسية عليا تضع السياسات والتشريعات وتتخذ القرارات. وتشمل عمليات الحكومة العديد من المعاملات الداخلية بين المسؤولين والجهات الحكومية قبل أن تصبح مخرجات هذه القرارات معروفة للعامة ومؤثرة في النظام ككل. أما الحوكمة، فتتعلق بالعلاقة بين الحكومة والمواطنين، وعليه فهي عملية ذات مسارات عدة. وتتكون الحوكمة من وظائف وعمليات وأهداف وأداء وتنسيق، وهي تُرى كعمليات تشاركية بين الحكومة والمواطنين. غالباً ما تستخدم مصطلحات «الحكومة الإلكترونية » و «الحوكمة الإلكترونية » بالتبادل، مما يؤدي إلى بعض اللبس. فالحوكمة موضوع أوسع يعنى بالتعامل مع مجموعة واسعة من العلاقات بين الحكومة والمواطنين، فيما تعنى الحكومة بالتعامل اليومي مع الوظائف المتعلقة بتوفير الخدمات للجمهور في مجالات التعليم والصحة والضرائب وإدارة الأراضي، وما شابه ذلك. فإذا كانت الحكومة هي الجهاز الرسمي لإدارة النظام بفعالية، فالحوكمة هي النتيجة المجربة من قبل أولئك على الطرف المتلقي .</a:t>
            </a:r>
            <a:endParaRPr lang="ar-EG" sz="1600" b="1" u="sng" dirty="0">
              <a:solidFill>
                <a:srgbClr val="C00000"/>
              </a:solidFill>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D7DA132F-EC86-6A93-99B1-10E553D238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680747" y="1547098"/>
            <a:ext cx="3708400" cy="4810002"/>
          </a:xfrm>
          <a:prstGeom prst="rect">
            <a:avLst/>
          </a:prstGeom>
        </p:spPr>
      </p:pic>
    </p:spTree>
    <p:extLst>
      <p:ext uri="{BB962C8B-B14F-4D97-AF65-F5344CB8AC3E}">
        <p14:creationId xmlns:p14="http://schemas.microsoft.com/office/powerpoint/2010/main" val="42092151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0F4BF-214E-3F92-A607-F3AF5A4892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BCD453-805A-D644-29F5-A694B2F337F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A563642-A0D0-CA94-7756-AE88678B503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28841E42-7971-3643-E867-8A9B6AA15EFA}"/>
              </a:ext>
            </a:extLst>
          </p:cNvPr>
          <p:cNvSpPr/>
          <p:nvPr/>
        </p:nvSpPr>
        <p:spPr>
          <a:xfrm>
            <a:off x="4109884" y="500900"/>
            <a:ext cx="7901684" cy="63113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800" b="1" u="sng" dirty="0">
              <a:solidFill>
                <a:schemeClr val="tx1"/>
              </a:solidFill>
              <a:cs typeface="Alexandria" pitchFamily="2" charset="-78"/>
            </a:endParaRPr>
          </a:p>
          <a:p>
            <a:pPr algn="justLow" rtl="1">
              <a:lnSpc>
                <a:spcPct val="150000"/>
              </a:lnSpc>
            </a:pPr>
            <a:endParaRPr lang="ar-EG" b="1" u="sng" dirty="0">
              <a:solidFill>
                <a:schemeClr val="tx1"/>
              </a:solidFill>
              <a:cs typeface="Alexandria" pitchFamily="2" charset="-78"/>
            </a:endParaRPr>
          </a:p>
          <a:p>
            <a:pPr algn="justLow" rtl="1">
              <a:lnSpc>
                <a:spcPct val="150000"/>
              </a:lnSpc>
            </a:pPr>
            <a:endParaRPr lang="ar-EG" sz="1800" b="1" u="sng" dirty="0">
              <a:solidFill>
                <a:schemeClr val="tx1"/>
              </a:solidFill>
              <a:cs typeface="Alexandria" pitchFamily="2" charset="-78"/>
            </a:endParaRPr>
          </a:p>
          <a:p>
            <a:pPr algn="justLow" rtl="1">
              <a:lnSpc>
                <a:spcPct val="150000"/>
              </a:lnSpc>
            </a:pPr>
            <a:endParaRPr lang="ar-EG" b="1" u="sng" dirty="0">
              <a:solidFill>
                <a:schemeClr val="tx1"/>
              </a:solidFill>
              <a:cs typeface="Alexandria" pitchFamily="2" charset="-78"/>
            </a:endParaRPr>
          </a:p>
          <a:p>
            <a:pPr algn="justLow" rtl="1">
              <a:lnSpc>
                <a:spcPct val="150000"/>
              </a:lnSpc>
            </a:pPr>
            <a:endParaRPr lang="ar-EG" sz="1800" b="1" u="sng" dirty="0">
              <a:solidFill>
                <a:srgbClr val="00AEEF"/>
              </a:solidFill>
              <a:cs typeface="Alexandria" pitchFamily="2" charset="-78"/>
            </a:endParaRPr>
          </a:p>
          <a:p>
            <a:pPr algn="r" rtl="1"/>
            <a:r>
              <a:rPr lang="ar-EG" b="1" dirty="0">
                <a:solidFill>
                  <a:srgbClr val="00AEEF"/>
                </a:solidFill>
                <a:cs typeface="Alexandria" pitchFamily="2" charset="-78"/>
              </a:rPr>
              <a:t>1 -تعريف الحوكمة الإلكترونية:</a:t>
            </a:r>
          </a:p>
          <a:p>
            <a:pPr algn="r" rtl="1"/>
            <a:r>
              <a:rPr lang="ar-EG" b="1" dirty="0">
                <a:solidFill>
                  <a:srgbClr val="00AEEF"/>
                </a:solidFill>
                <a:cs typeface="Alexandria" pitchFamily="2" charset="-78"/>
              </a:rPr>
              <a:t>أوردت منظمة الأمم المتحدة للتربية والثقافة والعلم (اليونيسكو) التعريف التالي للحكم والحوكمة الإلكترونية ) :)</a:t>
            </a:r>
            <a:r>
              <a:rPr lang="en-US" b="1" dirty="0">
                <a:solidFill>
                  <a:srgbClr val="00AEEF"/>
                </a:solidFill>
              </a:rPr>
              <a:t>e-governance</a:t>
            </a:r>
            <a:endParaRPr lang="ar-EG" b="1" dirty="0">
              <a:solidFill>
                <a:srgbClr val="00AEEF"/>
              </a:solidFill>
              <a:cs typeface="Alexandria" pitchFamily="2" charset="-78"/>
            </a:endParaRPr>
          </a:p>
          <a:p>
            <a:pPr algn="justLow" rtl="1">
              <a:lnSpc>
                <a:spcPct val="150000"/>
              </a:lnSpc>
            </a:pPr>
            <a:r>
              <a:rPr lang="ar-EG" dirty="0">
                <a:solidFill>
                  <a:schemeClr val="tx1"/>
                </a:solidFill>
                <a:cs typeface="Alexandria" pitchFamily="2" charset="-78"/>
              </a:rPr>
              <a:t>«الحكم هو ممارسة السلطة السياسية والاقتصادية والإدارية بهدف إدارة قضايا الدولة، ومنها حق المواطنين في التعبير عن اهتماماتهم وممارسة حقوقهم والتزاماتهم القانونية.</a:t>
            </a:r>
          </a:p>
          <a:p>
            <a:pPr algn="justLow" rtl="1">
              <a:lnSpc>
                <a:spcPct val="150000"/>
              </a:lnSpc>
            </a:pPr>
            <a:r>
              <a:rPr lang="ar-EG" dirty="0">
                <a:solidFill>
                  <a:schemeClr val="tx1"/>
                </a:solidFill>
                <a:cs typeface="Alexandria" pitchFamily="2" charset="-78"/>
              </a:rPr>
              <a:t>يمكن فهم الحوكمة الإلكترونية بأنها ممارسة الحكم من خلال وسائل إلكترونية لتحقيق كفاءة وسرعة وشفافية في عملية إيصال المعلومات للجمهور ولباقي الجهات الحكومية، ومن أجل قيام الحكومة بمهامها الإدارية ».</a:t>
            </a:r>
          </a:p>
          <a:p>
            <a:pPr algn="r" rtl="1"/>
            <a:r>
              <a:rPr lang="ar-EG" b="1" dirty="0">
                <a:solidFill>
                  <a:srgbClr val="00AEEF"/>
                </a:solidFill>
                <a:cs typeface="Alexandria" pitchFamily="2" charset="-78"/>
              </a:rPr>
              <a:t> أما المجلس الأوروبي فقد أورد التعريف التالي للحوكمة الإلكترونية :</a:t>
            </a:r>
          </a:p>
          <a:p>
            <a:pPr algn="r" rtl="1">
              <a:lnSpc>
                <a:spcPct val="150000"/>
              </a:lnSpc>
            </a:pPr>
            <a:r>
              <a:rPr lang="ar-EG" dirty="0">
                <a:solidFill>
                  <a:schemeClr val="tx1"/>
                </a:solidFill>
                <a:cs typeface="Alexandria" pitchFamily="2" charset="-78"/>
              </a:rPr>
              <a:t>«استخدام التكنولوجيات الإلكترونية في المجالات الثلاثة التالية:</a:t>
            </a:r>
          </a:p>
          <a:p>
            <a:pPr algn="r" rtl="1">
              <a:lnSpc>
                <a:spcPct val="150000"/>
              </a:lnSpc>
            </a:pPr>
            <a:r>
              <a:rPr lang="ar-EG" dirty="0">
                <a:solidFill>
                  <a:schemeClr val="tx1"/>
                </a:solidFill>
                <a:cs typeface="Alexandria" pitchFamily="2" charset="-78"/>
              </a:rPr>
              <a:t>العلاقة بين السلطة والمجتمع المدني؛</a:t>
            </a:r>
          </a:p>
          <a:p>
            <a:pPr algn="r" rtl="1">
              <a:lnSpc>
                <a:spcPct val="150000"/>
              </a:lnSpc>
            </a:pPr>
            <a:r>
              <a:rPr lang="ar-EG" dirty="0">
                <a:solidFill>
                  <a:schemeClr val="tx1"/>
                </a:solidFill>
                <a:cs typeface="Alexandria" pitchFamily="2" charset="-78"/>
              </a:rPr>
              <a:t>قيام السلطة بوظائفها في جميع مراحل العملية الديمقراطية (الديمقراطية الإلكترونية)؛</a:t>
            </a:r>
          </a:p>
          <a:p>
            <a:pPr algn="r" rtl="1">
              <a:lnSpc>
                <a:spcPct val="150000"/>
              </a:lnSpc>
            </a:pPr>
            <a:r>
              <a:rPr lang="ar-EG" dirty="0">
                <a:solidFill>
                  <a:schemeClr val="tx1"/>
                </a:solidFill>
                <a:cs typeface="Alexandria" pitchFamily="2" charset="-78"/>
              </a:rPr>
              <a:t>تقديم الخدمات العامة (الخدمات الإلكترونية).</a:t>
            </a: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r">
              <a:lnSpc>
                <a:spcPct val="150000"/>
              </a:lnSpc>
            </a:pPr>
            <a:endParaRPr lang="ar-EG" sz="1600" b="1"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325BFB6-0DC0-E261-0675-9A32C13AE4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52F2840-884C-6C89-B0E3-C44EB2B4714C}"/>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242FF4B-C203-4693-5F1B-1B729732770C}"/>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0BA99353-7C20-069A-D87D-0A47A325BF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6529" y="1349342"/>
            <a:ext cx="3513355" cy="5121883"/>
          </a:xfrm>
          <a:prstGeom prst="rect">
            <a:avLst/>
          </a:prstGeom>
        </p:spPr>
      </p:pic>
    </p:spTree>
    <p:extLst>
      <p:ext uri="{BB962C8B-B14F-4D97-AF65-F5344CB8AC3E}">
        <p14:creationId xmlns:p14="http://schemas.microsoft.com/office/powerpoint/2010/main" val="39988368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B8704-2B95-6B5C-51BE-56898E3A96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434CBD2-F12F-EB69-7987-F01E0B94988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1084D5EA-E34F-CA11-5B3B-05BE3F9A22F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CE20F7AD-38CE-EB04-F434-3D2FC1794406}"/>
              </a:ext>
            </a:extLst>
          </p:cNvPr>
          <p:cNvSpPr/>
          <p:nvPr/>
        </p:nvSpPr>
        <p:spPr>
          <a:xfrm>
            <a:off x="698090" y="1155869"/>
            <a:ext cx="11218606" cy="53875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r>
              <a:rPr lang="ar-EG" sz="1600" b="1" dirty="0">
                <a:solidFill>
                  <a:srgbClr val="00AEEF"/>
                </a:solidFill>
                <a:cs typeface="Alexandria" pitchFamily="2" charset="-78"/>
              </a:rPr>
              <a:t>2-مكونات الحوكمة الإلكترونية:</a:t>
            </a:r>
          </a:p>
          <a:p>
            <a:pPr algn="justLow" rtl="1">
              <a:lnSpc>
                <a:spcPct val="150000"/>
              </a:lnSpc>
            </a:pPr>
            <a:r>
              <a:rPr lang="ar-EG" sz="1600" dirty="0">
                <a:solidFill>
                  <a:schemeClr val="tx1"/>
                </a:solidFill>
                <a:cs typeface="Alexandria" pitchFamily="2" charset="-78"/>
              </a:rPr>
              <a:t>تتطلب مبادرة الحوكمة الإلكترونية العمل على ثلاثة مكونات مترابطة ترابطاً وثيقاً فيما بينها، كما تحتاج إلى ثلاثة مكونات مساعدة ترتبط بها. بما أن مكونات الحكومة الإلكترونية تشكل بعض مكونات الحوكمة الإلكترونية التي تعتبر المفهوم الأكثر تطوراً، سيتم الاقتصار على استخدام مصطلح الحوكمة الإلكترونية حين مناقشة الاستراتيجيات والسياسات، لأنه قد أصبح من الضروري على المستوى الاستراتيجي أن يتم لحظ كافة مكونات الحوكمة الإلكترونية بدلاً من الاقتصار على الحكومة الإلكترونية فقط .</a:t>
            </a:r>
          </a:p>
          <a:p>
            <a:pPr algn="justLow" rtl="1"/>
            <a:r>
              <a:rPr lang="ar-EG" sz="1600" b="1" dirty="0">
                <a:solidFill>
                  <a:srgbClr val="00AEEF"/>
                </a:solidFill>
                <a:cs typeface="Alexandria" pitchFamily="2" charset="-78"/>
              </a:rPr>
              <a:t>المكونات الأساسية للحوكمة الإلكترونية:</a:t>
            </a:r>
          </a:p>
          <a:p>
            <a:pPr algn="justLow" rtl="1">
              <a:lnSpc>
                <a:spcPct val="150000"/>
              </a:lnSpc>
            </a:pPr>
            <a:r>
              <a:rPr lang="ar-EG" sz="1600" dirty="0">
                <a:solidFill>
                  <a:schemeClr val="tx1"/>
                </a:solidFill>
                <a:cs typeface="Alexandria" pitchFamily="2" charset="-78"/>
              </a:rPr>
              <a:t>الإدارة الإلكترونية ) </a:t>
            </a:r>
            <a:r>
              <a:rPr lang="en-US" sz="1600" dirty="0">
                <a:solidFill>
                  <a:schemeClr val="tx1"/>
                </a:solidFill>
              </a:rPr>
              <a:t>e-administration (: </a:t>
            </a:r>
            <a:r>
              <a:rPr lang="ar-EG" sz="1600" dirty="0">
                <a:solidFill>
                  <a:schemeClr val="tx1"/>
                </a:solidFill>
                <a:cs typeface="Alexandria" pitchFamily="2" charset="-78"/>
              </a:rPr>
              <a:t>الاستثمار الحكومي في مجال تكنولوجيا المعلومات والاتصالات بهدف تعزيز الشفافية والمساءلة في المؤسسات الحكومية المركزية والمحلية، ولتحسين وظائف عملها وكفاءتها؛</a:t>
            </a:r>
          </a:p>
          <a:p>
            <a:pPr algn="justLow" rtl="1">
              <a:lnSpc>
                <a:spcPct val="150000"/>
              </a:lnSpc>
            </a:pPr>
            <a:r>
              <a:rPr lang="ar-EG" sz="1600" dirty="0">
                <a:solidFill>
                  <a:schemeClr val="tx1"/>
                </a:solidFill>
                <a:cs typeface="Alexandria" pitchFamily="2" charset="-78"/>
              </a:rPr>
              <a:t>تقديم الخدمات الإلكترونية ) </a:t>
            </a:r>
            <a:r>
              <a:rPr lang="en-US" sz="1600" dirty="0">
                <a:solidFill>
                  <a:schemeClr val="tx1"/>
                </a:solidFill>
              </a:rPr>
              <a:t>e-services (: </a:t>
            </a:r>
            <a:r>
              <a:rPr lang="ar-EG" sz="1600" dirty="0">
                <a:solidFill>
                  <a:schemeClr val="tx1"/>
                </a:solidFill>
                <a:cs typeface="Alexandria" pitchFamily="2" charset="-78"/>
              </a:rPr>
              <a:t>الاستثمار الحكومي في مجال تقديم الخدمات الحكومية لكترونياً للجميع؛</a:t>
            </a:r>
          </a:p>
          <a:p>
            <a:pPr algn="justLow" rtl="1">
              <a:lnSpc>
                <a:spcPct val="150000"/>
              </a:lnSpc>
            </a:pPr>
            <a:r>
              <a:rPr lang="ar-EG" sz="1600" dirty="0">
                <a:solidFill>
                  <a:schemeClr val="tx1"/>
                </a:solidFill>
                <a:cs typeface="Alexandria" pitchFamily="2" charset="-78"/>
              </a:rPr>
              <a:t>المشاركة الإلكترونية ) </a:t>
            </a:r>
            <a:r>
              <a:rPr lang="en-US" sz="1600" dirty="0">
                <a:solidFill>
                  <a:schemeClr val="tx1"/>
                </a:solidFill>
              </a:rPr>
              <a:t>e-participation (: </a:t>
            </a:r>
            <a:r>
              <a:rPr lang="ar-EG" sz="1600" dirty="0">
                <a:solidFill>
                  <a:schemeClr val="tx1"/>
                </a:solidFill>
                <a:cs typeface="Alexandria" pitchFamily="2" charset="-78"/>
              </a:rPr>
              <a:t>الاستثمار الحكومي في تعزيز التفاعل بين المؤسسات الحكومية والمواطن، وذلك للحصول على سياسات أفضل وخدمات أعلى كفاءة، وعلى أداء حكومي متميز. ويرتبط هذا المكون بالتصويت والمساءلة ودعم مؤسسات المجتمع المدني وتطويرالبرلمانات.</a:t>
            </a: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5E869660-1241-7E3F-4858-A4C27E2032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492DD0E-0C1C-5493-C10D-483D18E0DFE3}"/>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66A81B04-3F8D-4A05-D446-5935BF52F235}"/>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6261971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01AF0-E647-DBA8-8CB3-7D1725FF56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BE24070-E09E-B5F3-184E-9ABF9A12675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3000597B-8902-0747-187A-68420561A7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5F3BAC6E-CC03-EB5B-A8E7-F67D25F56DC5}"/>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r>
              <a:rPr lang="ar-EG" sz="1600" b="1" dirty="0">
                <a:solidFill>
                  <a:srgbClr val="00AEEF"/>
                </a:solidFill>
                <a:cs typeface="Alexandria" pitchFamily="2" charset="-78"/>
              </a:rPr>
              <a:t>المكونات المساعدة للحوكمة الإلكترونية:</a:t>
            </a:r>
          </a:p>
          <a:p>
            <a:pPr algn="justLow" rtl="1">
              <a:lnSpc>
                <a:spcPct val="150000"/>
              </a:lnSpc>
            </a:pPr>
            <a:r>
              <a:rPr lang="ar-EG" sz="1600" b="1" dirty="0">
                <a:solidFill>
                  <a:srgbClr val="00AEEF"/>
                </a:solidFill>
                <a:cs typeface="Alexandria" pitchFamily="2" charset="-78"/>
              </a:rPr>
              <a:t>بيئة السياسات والتشريعات</a:t>
            </a:r>
            <a:r>
              <a:rPr lang="ar-EG" sz="1600" dirty="0">
                <a:solidFill>
                  <a:schemeClr val="tx1"/>
                </a:solidFill>
                <a:cs typeface="Alexandria" pitchFamily="2" charset="-78"/>
              </a:rPr>
              <a:t>: الاستثمار الحكومي لدعم إطلاق وتنفيذ مشاريع في مجال تكنولوجيا المعلومات والاتصالات تساهم في التنمية وفي تعزيز السياسات والتشريعات والقواعد الناظمة للحوكمة الإلكترونية، والاستثمار في بناء القدرات المؤسسية الداخلية للجهات الحكومية المعنية بوضع السياسات ومراقبة تنفيذها.</a:t>
            </a:r>
          </a:p>
          <a:p>
            <a:pPr algn="justLow" rtl="1">
              <a:lnSpc>
                <a:spcPct val="150000"/>
              </a:lnSpc>
            </a:pPr>
            <a:r>
              <a:rPr lang="ar-EG" sz="1600" b="1" dirty="0">
                <a:solidFill>
                  <a:srgbClr val="00AEEF"/>
                </a:solidFill>
                <a:cs typeface="Alexandria" pitchFamily="2" charset="-78"/>
              </a:rPr>
              <a:t>الوصول إلى تكنولوجيا المعلومات والاتصالات</a:t>
            </a:r>
            <a:r>
              <a:rPr lang="ar-EG" sz="1600" dirty="0">
                <a:solidFill>
                  <a:srgbClr val="00AEEF"/>
                </a:solidFill>
                <a:cs typeface="Alexandria" pitchFamily="2" charset="-78"/>
              </a:rPr>
              <a:t>: </a:t>
            </a:r>
            <a:r>
              <a:rPr lang="ar-EG" sz="1600" dirty="0">
                <a:solidFill>
                  <a:schemeClr val="tx1"/>
                </a:solidFill>
                <a:cs typeface="Alexandria" pitchFamily="2" charset="-78"/>
              </a:rPr>
              <a:t>ويتضمن الاستثمار في البنى التحتية لكلا القطاعين العام والخاص، وفي الربط بالإنترنت لتعزيز استخدام المواطنين لتكنولوجيا المعلومات والاتصالات، مثل مراكز التواصل ومنها مراكز النفاذ في المناطق النائية والمحرومة والمراكز العمومية لاستخدام الإنترنت.</a:t>
            </a:r>
          </a:p>
          <a:p>
            <a:pPr algn="justLow" rtl="1">
              <a:lnSpc>
                <a:spcPct val="150000"/>
              </a:lnSpc>
            </a:pPr>
            <a:r>
              <a:rPr lang="ar-EG" sz="1600" b="1" dirty="0">
                <a:solidFill>
                  <a:srgbClr val="00AEEF"/>
                </a:solidFill>
                <a:cs typeface="Alexandria" pitchFamily="2" charset="-78"/>
              </a:rPr>
              <a:t>النفاذ إلى الإنترنت</a:t>
            </a:r>
            <a:r>
              <a:rPr lang="ar-EG" sz="1600" dirty="0">
                <a:solidFill>
                  <a:schemeClr val="tx1"/>
                </a:solidFill>
                <a:cs typeface="Alexandria" pitchFamily="2" charset="-78"/>
              </a:rPr>
              <a:t>: الاستثمار في تكنولوجيا المعلومات والاتصالات لتعزيز الرقمنة واستخدام المعلومات الحكومية بشكلها الرقمي من قبل المواطنين؛ وهي ترتبط بشكل كبير بالتشريعات الوطنية الخاصة بالنفاذ للمعلومات الحكومية )مثل قانون حرية المعلومات(..</a:t>
            </a:r>
          </a:p>
          <a:p>
            <a:pPr algn="justLow" rtl="1"/>
            <a:endParaRPr lang="ar-EG" sz="1600" dirty="0">
              <a:solidFill>
                <a:schemeClr val="tx1"/>
              </a:solidFill>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A3B4A588-BDD1-4BE1-2B10-FC852759EC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AE05DD5D-DE3E-EE92-4FF2-A2926F120530}"/>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F4126384-B798-1835-A0A8-157E899E11B6}"/>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5234609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CCF9B-C412-FD89-2FDB-0AAD62CE831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5254D6-D4BF-8762-D7C8-9B6BBF244AB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C3B3472-626D-39AA-90C1-C3AB8A6C390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155609DC-DD5B-9E52-1882-4ADCEAE9BCAC}"/>
              </a:ext>
            </a:extLst>
          </p:cNvPr>
          <p:cNvSpPr/>
          <p:nvPr/>
        </p:nvSpPr>
        <p:spPr>
          <a:xfrm>
            <a:off x="4231840" y="1491651"/>
            <a:ext cx="7279413" cy="5095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r>
              <a:rPr lang="ar-EG" sz="1600" b="1" dirty="0">
                <a:solidFill>
                  <a:srgbClr val="00AEEF"/>
                </a:solidFill>
                <a:cs typeface="Alexandria" pitchFamily="2" charset="-78"/>
              </a:rPr>
              <a:t>3</a:t>
            </a:r>
            <a:r>
              <a:rPr lang="ar-EG" sz="1600" b="1" dirty="0">
                <a:solidFill>
                  <a:schemeClr val="tx1"/>
                </a:solidFill>
                <a:cs typeface="Alexandria" pitchFamily="2" charset="-78"/>
              </a:rPr>
              <a:t>- التحول من الحكومة الإلكترونية إلى الحوكمة الإلكترونية </a:t>
            </a:r>
            <a:r>
              <a:rPr lang="ar-EG" sz="1600" b="1" dirty="0">
                <a:solidFill>
                  <a:srgbClr val="00AEEF"/>
                </a:solidFill>
                <a:cs typeface="Alexandria" pitchFamily="2" charset="-78"/>
              </a:rPr>
              <a:t>:</a:t>
            </a:r>
          </a:p>
          <a:p>
            <a:pPr algn="justLow" rtl="1">
              <a:lnSpc>
                <a:spcPct val="150000"/>
              </a:lnSpc>
            </a:pPr>
            <a:r>
              <a:rPr lang="ar-EG" sz="1600" dirty="0">
                <a:solidFill>
                  <a:schemeClr val="tx1"/>
                </a:solidFill>
                <a:cs typeface="Alexandria" pitchFamily="2" charset="-78"/>
              </a:rPr>
              <a:t>استثمرت المؤسسات الحكومية خلال العقد الماضي مبالغ ضخمة في التطبيقات التكنولوجية للحكومة الإلكترونية، وذلك كي تتمكن من تقديم خدمات أفضل وتحقيق وفر ناجم عن تقديم الخدمات بكفاءة أعلى. وبالرغم من تحقيق الحكومة الإلكترونية لنتائج هامة في التصدي لبعض التحديات مثل تحسين نفاذ المواطنين إلى المعلومات بشكل إلكتروني عبر أقنية متعددة وتطوير إجراءات العمل وإدارة أداء المؤسسات، إلا أن الحكومة الإلكترونية أدت إلى نتائج محدودة في مجال الإصلاح الإداري وتطوير طرق تقديم الخدمات الحكومية. لقد تغيرت توقعات المواطنين من الحكومة، إذ لم يعد المواطن راضياً بعلاقة وحيدة الاتجاه مع الحكومة، بل أصبح راغباً في المشاركة في تحديد الأولويات والتأثير على القرارات المتخذة وعلى السياسات والمشاركة في تصميم الخدمات ومساءلة الحكومة عن نتائج عملها. وأدى ذلك لتغيير في السياسات الحكومية بحيث أصبحت لا تقتصر على تقديم الخدمات بكفاءة وفعالية أكبر بل أصبحت السياسات تعمل على تمتين العلاقة بين المواطن والحكومة وهو ما يدخل في صلب الحوكمة الإلكترونية .</a:t>
            </a:r>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en-US" sz="1600" b="1" dirty="0">
              <a:solidFill>
                <a:schemeClr val="tx1"/>
              </a:solidFill>
            </a:endParaRPr>
          </a:p>
          <a:p>
            <a:pPr algn="justLow" rtl="1">
              <a:lnSpc>
                <a:spcPct val="150000"/>
              </a:lnSpc>
            </a:pP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F47C758B-A9E9-3188-808B-D0C481E1D6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46E2D24-CB6C-A613-C60C-C1DBCDE3A982}"/>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64F27F2F-271B-910F-B31D-FE619D808767}"/>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793EEC8D-98C2-5A1C-F7B1-FE1FBCA305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4952" y="1398699"/>
            <a:ext cx="3516888" cy="5072526"/>
          </a:xfrm>
          <a:prstGeom prst="rect">
            <a:avLst/>
          </a:prstGeom>
        </p:spPr>
      </p:pic>
    </p:spTree>
    <p:extLst>
      <p:ext uri="{BB962C8B-B14F-4D97-AF65-F5344CB8AC3E}">
        <p14:creationId xmlns:p14="http://schemas.microsoft.com/office/powerpoint/2010/main" val="3304569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D0960-43FD-7658-FE4E-55A9B7C36AB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D3AA3F-A02B-20D4-FC19-6A08A4C1D73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73D0926C-318E-673D-0F42-727117A876A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19E5815E-2CB3-C316-0515-2CAD1DF8F864}"/>
              </a:ext>
            </a:extLst>
          </p:cNvPr>
          <p:cNvSpPr/>
          <p:nvPr/>
        </p:nvSpPr>
        <p:spPr>
          <a:xfrm>
            <a:off x="4296697" y="1491651"/>
            <a:ext cx="7214556" cy="50517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r>
              <a:rPr lang="ar-EG" sz="1600" b="1" dirty="0">
                <a:solidFill>
                  <a:srgbClr val="00AEEF"/>
                </a:solidFill>
                <a:cs typeface="Alexandria" pitchFamily="2" charset="-78"/>
              </a:rPr>
              <a:t>تمهيد : </a:t>
            </a:r>
          </a:p>
          <a:p>
            <a:pPr algn="justLow" rtl="1">
              <a:lnSpc>
                <a:spcPct val="150000"/>
              </a:lnSpc>
            </a:pPr>
            <a:r>
              <a:rPr lang="ar-EG" sz="1600" dirty="0">
                <a:solidFill>
                  <a:schemeClr val="tx1"/>
                </a:solidFill>
                <a:cs typeface="Alexandria" pitchFamily="2" charset="-78"/>
              </a:rPr>
              <a:t>مبادرة الحكومة الإلكترونية هي عملية تغيير طويلة المدى تشارك فيها جهات حكومية متعددة وتحتاج إلى عشرات البرامج والمشاريع المترابطة، التي تنفذ في أوقات متتالية أو متراكبة، من قبل جهات مختلفة.</a:t>
            </a:r>
          </a:p>
          <a:p>
            <a:pPr algn="justLow" rtl="1">
              <a:lnSpc>
                <a:spcPct val="150000"/>
              </a:lnSpc>
            </a:pPr>
            <a:r>
              <a:rPr lang="ar-EG" sz="1600" dirty="0">
                <a:solidFill>
                  <a:schemeClr val="tx1"/>
                </a:solidFill>
                <a:cs typeface="Alexandria" pitchFamily="2" charset="-78"/>
              </a:rPr>
              <a:t>لذلك فمن الضروري أن تكون هناك استراتيجية تضمن انسجام وتناسق البرامج والمشاريع التي سيتم إطلاقها، وأن تساهم جميعها في تحقيق رؤية موحدة. ولما كانت أهداف الحكومة الإلكترونية متضمنة في أهداف الحوكمة الإلكترونية ؛ فإن الاستراتيجيات يجب أن تغطي الإطار الأوسع، أي الحوكمة الإلكترونية، ولهذا فسيتم الاقتصار على مصطلح الحوكمة الإلكترونية أثناء مناقشة وضع الاستراتيجيات.</a:t>
            </a: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algn="justLow" rtl="1"/>
            <a:endParaRPr lang="ar-EG" sz="1600" b="1" u="sng"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8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4D9DAEC0-E34F-FD7F-14B1-9ECFCFB0C5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CA2DB22-1251-464C-A476-94327DBE4CF7}"/>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215A6A7-DCDE-9452-9234-5CCA9C0FD8B2}"/>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C46C5E29-D870-D2BC-DD4B-1B0A50CAFCDB}"/>
              </a:ext>
            </a:extLst>
          </p:cNvPr>
          <p:cNvSpPr txBox="1"/>
          <p:nvPr/>
        </p:nvSpPr>
        <p:spPr>
          <a:xfrm>
            <a:off x="3786428" y="523759"/>
            <a:ext cx="4619141" cy="1077218"/>
          </a:xfrm>
          <a:prstGeom prst="rect">
            <a:avLst/>
          </a:prstGeom>
          <a:noFill/>
        </p:spPr>
        <p:txBody>
          <a:bodyPr wrap="square" rtlCol="0">
            <a:spAutoFit/>
          </a:bodyPr>
          <a:lstStyle/>
          <a:p>
            <a:pPr algn="ctr"/>
            <a:r>
              <a:rPr lang="ar-EG" sz="2000" b="1" dirty="0">
                <a:solidFill>
                  <a:srgbClr val="00AEEF"/>
                </a:solidFill>
                <a:cs typeface="Alexandria" pitchFamily="2" charset="-78"/>
              </a:rPr>
              <a:t>ثالثاً-التخطيط الاستراتيجي للحكومة الالكترونية و الحوكمة الالكترونية</a:t>
            </a:r>
            <a:endParaRPr lang="en-US" sz="2000" dirty="0">
              <a:solidFill>
                <a:srgbClr val="00AEEF"/>
              </a:solidFill>
            </a:endParaRPr>
          </a:p>
          <a:p>
            <a:pPr algn="ctr"/>
            <a:r>
              <a:rPr lang="ar-EG" sz="2400" b="1" dirty="0">
                <a:solidFill>
                  <a:srgbClr val="C00000"/>
                </a:solidFill>
                <a:latin typeface="Alexandria" pitchFamily="2" charset="-78"/>
                <a:cs typeface="Alexandria" pitchFamily="2" charset="-78"/>
              </a:rPr>
              <a:t> </a:t>
            </a:r>
            <a:endParaRPr lang="en-US" sz="2400" b="1" dirty="0">
              <a:solidFill>
                <a:srgbClr val="C00000"/>
              </a:solidFill>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3AD2FF9C-5C41-A56C-A5CD-1983AD811C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7667" y="1899580"/>
            <a:ext cx="3331675" cy="3916341"/>
          </a:xfrm>
          <a:prstGeom prst="rect">
            <a:avLst/>
          </a:prstGeom>
        </p:spPr>
      </p:pic>
    </p:spTree>
    <p:extLst>
      <p:ext uri="{BB962C8B-B14F-4D97-AF65-F5344CB8AC3E}">
        <p14:creationId xmlns:p14="http://schemas.microsoft.com/office/powerpoint/2010/main" val="17754139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4E9185-902E-3C47-F0FF-CBDD3495B16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FE001F-A076-EC87-3FFD-451DA5C135A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C320D83A-1095-4B0F-1DB1-4A2DD67038B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489263D7-14A6-01B0-54B4-C12DD3EBC368}"/>
              </a:ext>
            </a:extLst>
          </p:cNvPr>
          <p:cNvSpPr/>
          <p:nvPr/>
        </p:nvSpPr>
        <p:spPr>
          <a:xfrm>
            <a:off x="3441290" y="1349343"/>
            <a:ext cx="8069963" cy="5194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a:t>
            </a: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endParaRPr lang="ar-EG" sz="1600" b="1" dirty="0">
              <a:solidFill>
                <a:srgbClr val="00AEEF"/>
              </a:solidFill>
              <a:cs typeface="Alexandria" pitchFamily="2" charset="-78"/>
            </a:endParaRPr>
          </a:p>
          <a:p>
            <a:pPr algn="justLow" rtl="1"/>
            <a:endParaRPr lang="ar-EG" sz="1600" b="1" dirty="0">
              <a:solidFill>
                <a:srgbClr val="00AEEF"/>
              </a:solidFill>
              <a:cs typeface="Alexandria" pitchFamily="2" charset="-78"/>
            </a:endParaRPr>
          </a:p>
          <a:p>
            <a:pPr algn="justLow" rtl="1"/>
            <a:r>
              <a:rPr lang="ar-EG" sz="1600" b="1" dirty="0">
                <a:solidFill>
                  <a:srgbClr val="00AEEF"/>
                </a:solidFill>
                <a:cs typeface="Alexandria" pitchFamily="2" charset="-78"/>
              </a:rPr>
              <a:t>تعريف التخطيط الاستراتيجي :</a:t>
            </a:r>
          </a:p>
          <a:p>
            <a:pPr algn="justLow" rtl="1">
              <a:lnSpc>
                <a:spcPct val="150000"/>
              </a:lnSpc>
            </a:pPr>
            <a:r>
              <a:rPr lang="ar-EG" sz="1600" dirty="0">
                <a:solidFill>
                  <a:schemeClr val="tx1"/>
                </a:solidFill>
                <a:cs typeface="Alexandria" pitchFamily="2" charset="-78"/>
              </a:rPr>
              <a:t>التخطيط الاستراتيجي هو عمل منهجي منظّم يهدف إلى اتخاذ مجموعة من القرارات والخطوات التي تحدد شكل المؤسسة واتجاه تطورها المستقبلي. ويعتبر التخطيط الاستراتيجي عملية مستمرة ومنهجية يتم فيها اتخاذ القرارات حول النتائج المراد الوصول إليها خلال بضع سنوات ) 3- 5 سنوات(، والقرارات المتعلقة بكيفية الوصول إلى هذه النتائج )وذلك عن طريق تحليل القدرات الداخلية والتوجهات الخارجية(، كما تشمل كيفية قياس وتقييم النجاح.</a:t>
            </a:r>
          </a:p>
          <a:p>
            <a:pPr algn="justLow" rtl="1">
              <a:lnSpc>
                <a:spcPct val="150000"/>
              </a:lnSpc>
            </a:pPr>
            <a:r>
              <a:rPr lang="ar-EG" sz="1600" dirty="0">
                <a:solidFill>
                  <a:schemeClr val="tx1"/>
                </a:solidFill>
                <a:cs typeface="Alexandria" pitchFamily="2" charset="-78"/>
              </a:rPr>
              <a:t>تعتبر الاستراتيجية الناتجة عن هذا العمل خريطة طريق تقود تحول المؤسسة من وضعها الحالي إلى الوضع المأمول على المديين المتوسط والبعيد، كما تحدد بوضوح الرؤية والرسالة والقيم والغايات والأهداف والسياسات التي يجب اتباعها لتحقيق الأهداف المحددة.</a:t>
            </a:r>
          </a:p>
          <a:p>
            <a:pPr algn="justLow" rtl="1"/>
            <a:endParaRPr lang="ar-EG" sz="1600" b="1" u="sng" dirty="0">
              <a:solidFill>
                <a:schemeClr val="tx1"/>
              </a:solidFill>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D442DCD-DC40-5A54-65BF-036EB10EC0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B99A17C-D0A1-6866-9793-F5E86D51E7A0}"/>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B8F99A60-1CFC-D929-DAC5-869CDF7A0952}"/>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FF92885C-1BF5-16D4-FAB4-328EA88DEE3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5347" y="1817243"/>
            <a:ext cx="2436160" cy="4226671"/>
          </a:xfrm>
          <a:prstGeom prst="rect">
            <a:avLst/>
          </a:prstGeom>
        </p:spPr>
      </p:pic>
    </p:spTree>
    <p:extLst>
      <p:ext uri="{BB962C8B-B14F-4D97-AF65-F5344CB8AC3E}">
        <p14:creationId xmlns:p14="http://schemas.microsoft.com/office/powerpoint/2010/main" val="40998686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F7BD5-3AF2-ACD6-20E8-D72EEC86178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1B96939-63A8-CE1F-EA9F-8EFF1431C3A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487BDD7-641E-FBE3-716C-511E3EF192C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E7AC6B77-AAA7-B994-9189-9EF97104BA1F}"/>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b="1" dirty="0">
              <a:solidFill>
                <a:srgbClr val="00AEEF"/>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3498F85-E0A3-3E43-CFA4-A8D5116FA9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DC27EFF-61F6-2900-75A5-6308294E05FE}"/>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3C05F6AC-B139-210F-39E3-637BB09B8279}"/>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4AFF2527-C9AF-EA8A-D5C7-5530E019918A}"/>
              </a:ext>
            </a:extLst>
          </p:cNvPr>
          <p:cNvSpPr txBox="1"/>
          <p:nvPr/>
        </p:nvSpPr>
        <p:spPr>
          <a:xfrm>
            <a:off x="5257540" y="1349344"/>
            <a:ext cx="6079053" cy="6206251"/>
          </a:xfrm>
          <a:prstGeom prst="rect">
            <a:avLst/>
          </a:prstGeom>
          <a:noFill/>
        </p:spPr>
        <p:txBody>
          <a:bodyPr wrap="square" rtlCol="0">
            <a:spAutoFit/>
          </a:bodyPr>
          <a:lstStyle/>
          <a:p>
            <a:pPr algn="justLow" rtl="1"/>
            <a:r>
              <a:rPr lang="ar-EG" sz="1600" b="1" dirty="0">
                <a:solidFill>
                  <a:srgbClr val="00AEEF"/>
                </a:solidFill>
                <a:cs typeface="Alexandria" pitchFamily="2" charset="-78"/>
              </a:rPr>
              <a:t>مكونات استراتيجية الحوكمة الالكترونية :</a:t>
            </a:r>
          </a:p>
          <a:p>
            <a:pPr algn="justLow" rtl="1">
              <a:lnSpc>
                <a:spcPct val="150000"/>
              </a:lnSpc>
            </a:pPr>
            <a:r>
              <a:rPr lang="ar-EG" sz="1600" dirty="0">
                <a:cs typeface="Alexandria" pitchFamily="2" charset="-78"/>
              </a:rPr>
              <a:t>تتباين استراتيجيات الحوكمة الإلكترونية من دولة إلى أخرى بسبب اختلاف الظروف الخاصة بكل بلد، وبالتالي الخلاف في نوعية ودرجة التغيير الواجب )أو الممكن( تحقيقه عن طريقها، ومع ذلك فإن معظم استراتيجيات الحوكمة الإلكترونية لا تخلو من العناصر الآتية:</a:t>
            </a:r>
          </a:p>
          <a:p>
            <a:pPr algn="justLow" rtl="1">
              <a:lnSpc>
                <a:spcPct val="150000"/>
              </a:lnSpc>
            </a:pPr>
            <a:r>
              <a:rPr lang="ar-EG" sz="1600" dirty="0">
                <a:cs typeface="Alexandria" pitchFamily="2" charset="-78"/>
              </a:rPr>
              <a:t>- تعريف مبادرة الحوكمة الإلكترونية، وتوصيف مخرجاتها المرغوب فيها؛</a:t>
            </a:r>
          </a:p>
          <a:p>
            <a:pPr algn="justLow" rtl="1">
              <a:lnSpc>
                <a:spcPct val="150000"/>
              </a:lnSpc>
            </a:pPr>
            <a:r>
              <a:rPr lang="ar-EG" sz="1600" dirty="0">
                <a:cs typeface="Alexandria" pitchFamily="2" charset="-78"/>
              </a:rPr>
              <a:t>- التحديد الدقيق للمتطلبات السابقة للنجاح )تقييم الجاهزية(؛</a:t>
            </a:r>
          </a:p>
          <a:p>
            <a:pPr algn="justLow" rtl="1">
              <a:lnSpc>
                <a:spcPct val="150000"/>
              </a:lnSpc>
            </a:pPr>
            <a:r>
              <a:rPr lang="ar-EG" sz="1600" dirty="0">
                <a:cs typeface="Alexandria" pitchFamily="2" charset="-78"/>
              </a:rPr>
              <a:t>- خطة التواصل مع أصحاب المصلحة؛</a:t>
            </a:r>
          </a:p>
          <a:p>
            <a:pPr algn="justLow" rtl="1">
              <a:lnSpc>
                <a:spcPct val="150000"/>
              </a:lnSpc>
            </a:pPr>
            <a:r>
              <a:rPr lang="ar-EG" sz="1600" dirty="0">
                <a:cs typeface="Alexandria" pitchFamily="2" charset="-78"/>
              </a:rPr>
              <a:t>- تعريف واضح للأهداف والغايات والاستراتيجيات؛</a:t>
            </a:r>
          </a:p>
          <a:p>
            <a:pPr algn="justLow" rtl="1">
              <a:lnSpc>
                <a:spcPct val="150000"/>
              </a:lnSpc>
            </a:pPr>
            <a:r>
              <a:rPr lang="ar-EG" sz="1600" dirty="0">
                <a:cs typeface="Alexandria" pitchFamily="2" charset="-78"/>
              </a:rPr>
              <a:t>- السياسات الممكِّنة والداعمة؛</a:t>
            </a:r>
          </a:p>
          <a:p>
            <a:pPr algn="justLow" rtl="1">
              <a:lnSpc>
                <a:spcPct val="150000"/>
              </a:lnSpc>
            </a:pPr>
            <a:r>
              <a:rPr lang="ar-EG" sz="1600" dirty="0">
                <a:cs typeface="Alexandria" pitchFamily="2" charset="-78"/>
              </a:rPr>
              <a:t>- محفظة المبادرات ) </a:t>
            </a:r>
            <a:r>
              <a:rPr lang="en-US" sz="1600" dirty="0"/>
              <a:t>Initiative portfolio (، </a:t>
            </a:r>
            <a:r>
              <a:rPr lang="ar-EG" sz="1600" dirty="0">
                <a:cs typeface="Alexandria" pitchFamily="2" charset="-78"/>
              </a:rPr>
              <a:t>وإجراءات تنفيذها؛</a:t>
            </a:r>
          </a:p>
          <a:p>
            <a:pPr algn="justLow" rtl="1">
              <a:lnSpc>
                <a:spcPct val="150000"/>
              </a:lnSpc>
            </a:pPr>
            <a:r>
              <a:rPr lang="ar-EG" sz="1600" dirty="0">
                <a:cs typeface="Alexandria" pitchFamily="2" charset="-78"/>
              </a:rPr>
              <a:t>- نماذج الأعمال لخاصية الاستدامة.</a:t>
            </a:r>
            <a:endParaRPr lang="ar-EG" sz="1600" b="1" u="sng" dirty="0">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740C6015-0212-224A-DB03-A6434DD863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5571" y="1491651"/>
            <a:ext cx="4427145" cy="4771497"/>
          </a:xfrm>
          <a:prstGeom prst="rect">
            <a:avLst/>
          </a:prstGeom>
        </p:spPr>
      </p:pic>
    </p:spTree>
    <p:extLst>
      <p:ext uri="{BB962C8B-B14F-4D97-AF65-F5344CB8AC3E}">
        <p14:creationId xmlns:p14="http://schemas.microsoft.com/office/powerpoint/2010/main" val="20643860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0105A9-8F9E-E35A-C48C-67DA1946DA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090DD0-3EDB-4444-8CBD-FAAA2C8EEFB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ADADF55B-96CE-BEA1-AA9E-F522C9A8AE0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4465F264-A2E9-F9E4-1079-C0F18A665271}"/>
              </a:ext>
            </a:extLst>
          </p:cNvPr>
          <p:cNvSpPr/>
          <p:nvPr/>
        </p:nvSpPr>
        <p:spPr>
          <a:xfrm>
            <a:off x="4412468" y="891293"/>
            <a:ext cx="7346912" cy="6035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b="1" dirty="0">
              <a:solidFill>
                <a:schemeClr val="tx1"/>
              </a:solidFill>
              <a:latin typeface="Alexandria" pitchFamily="2" charset="-78"/>
              <a:cs typeface="Alexandria" pitchFamily="2" charset="-78"/>
            </a:endParaRPr>
          </a:p>
          <a:p>
            <a:pPr algn="r" rtl="1"/>
            <a:endParaRPr lang="ar-EG" sz="1600" b="1" dirty="0">
              <a:solidFill>
                <a:srgbClr val="00AEEF"/>
              </a:solidFill>
              <a:latin typeface="NeoSansArabic"/>
              <a:cs typeface="Alexandria" pitchFamily="2" charset="-78"/>
            </a:endParaRPr>
          </a:p>
          <a:p>
            <a:pPr algn="r" rtl="1"/>
            <a:endParaRPr lang="ar-EG" sz="1600" b="1" dirty="0">
              <a:solidFill>
                <a:srgbClr val="00AEEF"/>
              </a:solidFill>
              <a:latin typeface="NeoSansArabic"/>
              <a:cs typeface="Alexandria" pitchFamily="2" charset="-78"/>
            </a:endParaRPr>
          </a:p>
          <a:p>
            <a:pPr algn="r" rtl="1"/>
            <a:endParaRPr lang="ar-EG" sz="1600" b="1" dirty="0">
              <a:solidFill>
                <a:srgbClr val="00AEEF"/>
              </a:solidFill>
              <a:latin typeface="NeoSansArabic"/>
              <a:cs typeface="Alexandria" pitchFamily="2" charset="-78"/>
            </a:endParaRPr>
          </a:p>
          <a:p>
            <a:pPr algn="r" rtl="1"/>
            <a:endParaRPr lang="ar-EG" sz="1600" b="1" dirty="0">
              <a:solidFill>
                <a:srgbClr val="00AEEF"/>
              </a:solidFill>
              <a:latin typeface="NeoSansArabic"/>
              <a:cs typeface="Alexandria" pitchFamily="2" charset="-78"/>
            </a:endParaRPr>
          </a:p>
          <a:p>
            <a:pPr algn="r" rtl="1"/>
            <a:r>
              <a:rPr lang="ar-EG" sz="1600" b="1" dirty="0">
                <a:solidFill>
                  <a:srgbClr val="00AEEF"/>
                </a:solidFill>
                <a:latin typeface="NeoSansArabic"/>
                <a:cs typeface="Alexandria" pitchFamily="2" charset="-78"/>
              </a:rPr>
              <a:t>خطوات تطوير استراتيجية الحوكمة الإلكترونية</a:t>
            </a:r>
          </a:p>
          <a:p>
            <a:pPr algn="justLow" rtl="1">
              <a:lnSpc>
                <a:spcPct val="150000"/>
              </a:lnSpc>
            </a:pPr>
            <a:r>
              <a:rPr lang="ar-EG" sz="1600" dirty="0">
                <a:solidFill>
                  <a:srgbClr val="000000"/>
                </a:solidFill>
                <a:latin typeface="DroidNaskhArb-Lt"/>
                <a:cs typeface="Alexandria" pitchFamily="2" charset="-78"/>
              </a:rPr>
              <a:t>على الرغم من تشابه الخطوات التي تتبعها الدول المختلفة لتطوير استراتيجيات الحوكمة الإلكترونية، فإن المنطق يقتضي أن تتبنى كل دولة سياسات متباينة تتناسب مع مستوى الجاهزية الخاص بها، ومع ظروفها الداخلية والخارجية. ولهذا، لابد من إيلاء عملية تطوير الاستراتيجية الاهتمام الكافي، وعدم النظر إليها كعملية تطوير وثيقة مكتوبة. إذ إن عملية تطوير الاستراتيجية تشمل على آلية للحوار والنقاش ما بين مختلف أصحاب المصلحة، وبينهم وبين الخبراء والفنيين المشاركين في إعداد الاستراتيجية، وذلك للتوصل إلى رؤية مشتركة حول مختلف القرارات المتعلقة بالاستراتيجية. ومن أهم الأمور الواجب بحثها تقدير نقاط القوة والضعف والفرص والتحديات ) </a:t>
            </a:r>
            <a:r>
              <a:rPr lang="en-US" sz="1600" dirty="0">
                <a:solidFill>
                  <a:srgbClr val="000000"/>
                </a:solidFill>
                <a:latin typeface="DroidNaskhArb-Lt"/>
              </a:rPr>
              <a:t>SWOT ( </a:t>
            </a:r>
            <a:r>
              <a:rPr lang="ar-EG" sz="1600" dirty="0">
                <a:solidFill>
                  <a:srgbClr val="000000"/>
                </a:solidFill>
                <a:latin typeface="DroidNaskhArb-Lt"/>
                <a:cs typeface="Alexandria" pitchFamily="2" charset="-78"/>
              </a:rPr>
              <a:t>المتعلقة بمختلف المجالات التي تتم دراستها، وتبنّي السياسات الملائمة لهذا الفهم، والكفيلة بالبناء على نقاط القوة ومعالجة نقاط الضعف، ومحاولة الاستفادة من الفرص وتجاوز التحديات. لكن هذا لا يعني أن عمليات التنفيذ لن يكون لها تحدياتها أو فرصها التي سيتم اكتشافها خلال التنفيذ، ولهذا تخضع الاستراتيجيات لعمليات مراجعة وتصويب دورية لضمان معالجة المستجدات التي تبرز أثناء التنفيذ.</a:t>
            </a:r>
            <a:endParaRPr lang="ar-EG" sz="1600" dirty="0">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en-US" sz="1600" dirty="0">
              <a:solidFill>
                <a:schemeClr val="tx1"/>
              </a:solidFill>
              <a:latin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A6713C1-B217-5C71-01ED-175C48E4ED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B9A67E4-429F-9BEC-B26E-74BB4287E8C9}"/>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476498E9-A7F0-AFA8-9F3C-44238F3E437D}"/>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D5A74553-E1E8-E7EB-69D3-9E6B770F60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2787" y="1491650"/>
            <a:ext cx="3639681" cy="4865449"/>
          </a:xfrm>
          <a:prstGeom prst="rect">
            <a:avLst/>
          </a:prstGeom>
        </p:spPr>
      </p:pic>
    </p:spTree>
    <p:extLst>
      <p:ext uri="{BB962C8B-B14F-4D97-AF65-F5344CB8AC3E}">
        <p14:creationId xmlns:p14="http://schemas.microsoft.com/office/powerpoint/2010/main" val="248042224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209C9-D07C-43A9-FBF8-5C36486BF25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1C6C9A-626B-3CDC-9BA7-0B013A5C44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52E5417D-3837-7DFE-BBE0-700DCC4B19B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3027C513-433E-82F3-B900-1C8CCFA2BF1A}"/>
              </a:ext>
            </a:extLst>
          </p:cNvPr>
          <p:cNvSpPr/>
          <p:nvPr/>
        </p:nvSpPr>
        <p:spPr>
          <a:xfrm>
            <a:off x="4296696" y="832302"/>
            <a:ext cx="7462683" cy="6093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1600" dirty="0">
                <a:solidFill>
                  <a:schemeClr val="tx1"/>
                </a:solidFill>
                <a:cs typeface="Alexandria" pitchFamily="2" charset="-78"/>
              </a:rPr>
              <a:t> </a:t>
            </a:r>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lnSpc>
                <a:spcPct val="150000"/>
              </a:lnSpc>
            </a:pPr>
            <a:endParaRPr lang="ar-EG" sz="1600" b="1" dirty="0">
              <a:solidFill>
                <a:schemeClr val="tx1"/>
              </a:solidFill>
              <a:cs typeface="Alexandria" pitchFamily="2" charset="-78"/>
            </a:endParaRPr>
          </a:p>
          <a:p>
            <a:pPr algn="justLow" rtl="1">
              <a:lnSpc>
                <a:spcPct val="150000"/>
              </a:lnSpc>
            </a:pPr>
            <a:endParaRPr lang="ar-EG" sz="1600" b="1" dirty="0">
              <a:solidFill>
                <a:schemeClr val="tx1"/>
              </a:solidFill>
              <a:cs typeface="Alexandria" pitchFamily="2" charset="-78"/>
            </a:endParaRPr>
          </a:p>
          <a:p>
            <a:pPr algn="justLow" rtl="1"/>
            <a:endParaRPr lang="ar-EG" sz="1600" b="1" dirty="0">
              <a:solidFill>
                <a:srgbClr val="00AEEF"/>
              </a:solidFill>
              <a:cs typeface="Alexandria" pitchFamily="2" charset="-78"/>
            </a:endParaRPr>
          </a:p>
          <a:p>
            <a:pPr algn="justLow" rtl="1"/>
            <a:endParaRPr lang="ar-EG" sz="1600" b="1" dirty="0">
              <a:solidFill>
                <a:srgbClr val="00AEEF"/>
              </a:solidFill>
              <a:cs typeface="Alexandria" pitchFamily="2" charset="-78"/>
            </a:endParaRPr>
          </a:p>
          <a:p>
            <a:pPr algn="justLow" rtl="1"/>
            <a:endParaRPr lang="ar-EG" sz="1600" b="1" dirty="0">
              <a:solidFill>
                <a:srgbClr val="00AEEF"/>
              </a:solidFill>
              <a:cs typeface="Alexandria" pitchFamily="2" charset="-78"/>
            </a:endParaRPr>
          </a:p>
          <a:p>
            <a:pPr algn="justLow" rtl="1"/>
            <a:endParaRPr lang="ar-EG" sz="1600" b="1" dirty="0">
              <a:solidFill>
                <a:srgbClr val="00AEEF"/>
              </a:solidFill>
              <a:cs typeface="Alexandria" pitchFamily="2" charset="-78"/>
            </a:endParaRPr>
          </a:p>
          <a:p>
            <a:pPr algn="justLow" rtl="1"/>
            <a:r>
              <a:rPr lang="ar-EG" sz="1600" b="1" dirty="0">
                <a:solidFill>
                  <a:srgbClr val="00AEEF"/>
                </a:solidFill>
                <a:cs typeface="Alexandria" pitchFamily="2" charset="-78"/>
              </a:rPr>
              <a:t>مؤشرات قياس الحكومة الإلكترونية</a:t>
            </a:r>
          </a:p>
          <a:p>
            <a:pPr algn="justLow" rtl="1">
              <a:lnSpc>
                <a:spcPct val="150000"/>
              </a:lnSpc>
            </a:pPr>
            <a:r>
              <a:rPr lang="ar-EG" sz="1600" dirty="0">
                <a:solidFill>
                  <a:schemeClr val="tx1"/>
                </a:solidFill>
                <a:cs typeface="Alexandria" pitchFamily="2" charset="-78"/>
              </a:rPr>
              <a:t>تنشر إدارة الشؤون الاقتصادية والاجتماعية في الأمم المتحدة ) </a:t>
            </a:r>
            <a:r>
              <a:rPr lang="en-US" sz="1600" dirty="0">
                <a:solidFill>
                  <a:schemeClr val="tx1"/>
                </a:solidFill>
              </a:rPr>
              <a:t>UNDESA ( </a:t>
            </a:r>
            <a:r>
              <a:rPr lang="ar-EG" sz="1600" dirty="0">
                <a:solidFill>
                  <a:schemeClr val="tx1"/>
                </a:solidFill>
                <a:cs typeface="Alexandria" pitchFamily="2" charset="-78"/>
              </a:rPr>
              <a:t>من خلال شعبة الإدارة العامة وإدارة التنمية ) </a:t>
            </a:r>
            <a:r>
              <a:rPr lang="en-US" sz="1600" dirty="0">
                <a:solidFill>
                  <a:schemeClr val="tx1"/>
                </a:solidFill>
              </a:rPr>
              <a:t>DPADM ( </a:t>
            </a:r>
            <a:r>
              <a:rPr lang="ar-EG" sz="1600" dirty="0">
                <a:solidFill>
                  <a:schemeClr val="tx1"/>
                </a:solidFill>
                <a:cs typeface="Alexandria" pitchFamily="2" charset="-78"/>
              </a:rPr>
              <a:t>استبياناً كل سنتين حول الحكومة الإلكترونية. يقدم الاستبيان ترتيباً نسبياً لمدى تطور الحكومة الإلكترونية بين الدول الأعضاء في الأمم المتحدة. وبفضل هذا الترتيب يقدم الاستبيان معلومات مفيدة لأصحاب القرار تساعدهم في توجيه برامج الحكومة الإلكترونية بما يخدم التنمية. يستخدم المؤشر المركب المقترح لتطور الحكومة الإلكترونية ) </a:t>
            </a:r>
            <a:r>
              <a:rPr lang="en-US" sz="1600" dirty="0">
                <a:solidFill>
                  <a:schemeClr val="tx1"/>
                </a:solidFill>
              </a:rPr>
              <a:t>EGDI ( </a:t>
            </a:r>
            <a:r>
              <a:rPr lang="ar-EG" sz="1600" dirty="0">
                <a:solidFill>
                  <a:schemeClr val="tx1"/>
                </a:solidFill>
                <a:cs typeface="Alexandria" pitchFamily="2" charset="-78"/>
              </a:rPr>
              <a:t>لقياس مدى رغبة وقدرة الإدارة الحكومية لاستخدام تكنولوجيا المعلومات والاتصالات في تقديم الخدمات الحكومية. يفيد هذا المؤشر كلاً من الموظفين الحكوميين وصانعي السياسات والباحثين وممثلي المجتمع المدني للوصول إلى فهم أعمق للقياس المقارن ) </a:t>
            </a:r>
            <a:r>
              <a:rPr lang="en-US" sz="1600" dirty="0">
                <a:solidFill>
                  <a:schemeClr val="tx1"/>
                </a:solidFill>
              </a:rPr>
              <a:t>Comparative benchmarking ( </a:t>
            </a:r>
            <a:r>
              <a:rPr lang="ar-EG" sz="1600" dirty="0">
                <a:solidFill>
                  <a:schemeClr val="tx1"/>
                </a:solidFill>
                <a:cs typeface="Alexandria" pitchFamily="2" charset="-78"/>
              </a:rPr>
              <a:t>ولتحديد الموقع النسبي لدولة ما في مجال استخدام الحكومة الإلكترونية للوصول إلى خدمات حكومية شاملة محورها المواطن.</a:t>
            </a:r>
            <a:endParaRPr lang="ar-EG" sz="1600" b="1" u="sng"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en-US" sz="1600" dirty="0">
              <a:solidFill>
                <a:schemeClr val="tx1"/>
              </a:solidFill>
              <a:latin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9F23202-3744-2CDE-A4BE-84D8B19646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31BEB83-6EA2-2899-07A4-FCDB5CCDDEEC}"/>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E476C1F-6ACF-ACE7-F36B-B128A19ADDA8}"/>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B5E72722-56BB-906C-EA8F-69DF0DD2763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7667" y="1395062"/>
            <a:ext cx="3331675" cy="4962037"/>
          </a:xfrm>
          <a:prstGeom prst="rect">
            <a:avLst/>
          </a:prstGeom>
        </p:spPr>
      </p:pic>
    </p:spTree>
    <p:extLst>
      <p:ext uri="{BB962C8B-B14F-4D97-AF65-F5344CB8AC3E}">
        <p14:creationId xmlns:p14="http://schemas.microsoft.com/office/powerpoint/2010/main" val="120008267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604ED-B093-405C-4E0E-A12AFCEE73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82995A3-F743-DBE5-7A42-8E1352FDF74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C8EE0544-E402-0066-C279-99DB899025C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7F6EC644-6D39-39C0-052A-BA34F24CBDBA}"/>
              </a:ext>
            </a:extLst>
          </p:cNvPr>
          <p:cNvSpPr/>
          <p:nvPr/>
        </p:nvSpPr>
        <p:spPr>
          <a:xfrm>
            <a:off x="3687096" y="1491651"/>
            <a:ext cx="8072283" cy="5548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ar-EG"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endParaRPr lang="ar-EG" sz="1600" dirty="0">
              <a:solidFill>
                <a:schemeClr val="tx1"/>
              </a:solidFill>
            </a:endParaRPr>
          </a:p>
          <a:p>
            <a:pPr algn="justLow" rtl="1">
              <a:lnSpc>
                <a:spcPct val="150000"/>
              </a:lnSpc>
            </a:pPr>
            <a:r>
              <a:rPr lang="ar-EG" sz="1600" dirty="0">
                <a:solidFill>
                  <a:schemeClr val="tx1"/>
                </a:solidFill>
                <a:latin typeface="Alexandria" pitchFamily="2" charset="-78"/>
                <a:cs typeface="Alexandria" pitchFamily="2" charset="-78"/>
              </a:rPr>
              <a:t>وفي عام 2014 نشرت الأمم المتحدة دراستها الاستقصائية السابعة المعنونة «استطلاع الحكومة الإلكترونية 2014 – الحكومة الإلكترونية للمستقبل الذي نريد» . وقد غطى هذا الاستطلاع جميع الدول الأعضاء البالغ عددها 193 بلداً في عام 2014 ، وتم عرض مؤشر تطور الحكومة الإلكترونية، والذي يقيس مدى استعداد الإدارات الوطنية وقدراتها على استخدام تكنولوجيا المعلومات والاتصالات لإيصال الخدمات الحكومية. ويقيّم الاستطلاع الميزات التقنية للمواقع الوطنية على شبكة الإنترنت، وسياسات الحكومة الإلكترونية واستراتيجياتها المطبقة عموماً وبواسطة قطاعات محددة لإيصال خدمات ضرورية أو جوهرية.</a:t>
            </a:r>
          </a:p>
          <a:p>
            <a:pPr algn="justLow" rtl="1"/>
            <a:endParaRPr lang="ar-EG" sz="1600" dirty="0">
              <a:solidFill>
                <a:schemeClr val="tx1"/>
              </a:solidFill>
            </a:endParaRPr>
          </a:p>
          <a:p>
            <a:pPr algn="justLow" rtl="1"/>
            <a:endParaRPr lang="ar-EG" sz="1600" dirty="0">
              <a:solidFill>
                <a:schemeClr val="tx1"/>
              </a:solidFill>
            </a:endParaRPr>
          </a:p>
          <a:p>
            <a:pPr algn="justLow" rtl="1"/>
            <a:endParaRPr lang="ar-EG" sz="1600" dirty="0">
              <a:solidFill>
                <a:schemeClr val="tx1"/>
              </a:solidFill>
            </a:endParaRPr>
          </a:p>
          <a:p>
            <a:pPr algn="justLow" rtl="1"/>
            <a:endParaRPr lang="ar-EG" sz="1600" dirty="0">
              <a:solidFill>
                <a:schemeClr val="tx1"/>
              </a:solidFill>
            </a:endParaRPr>
          </a:p>
          <a:p>
            <a:pPr algn="justLow" rtl="1"/>
            <a:endParaRPr lang="ar-EG"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en-US" sz="1600"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en-US" sz="1600" dirty="0">
              <a:solidFill>
                <a:schemeClr val="tx1"/>
              </a:solidFill>
              <a:latin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00089118-B538-9027-F401-18224C6B55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8AED481-CEDD-2F78-3095-0145C085B681}"/>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D052912-47CA-3013-8ED6-D7BB76A532A0}"/>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BE7BB7D5-8552-E4D6-78DE-6625C19503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0769" y="1679526"/>
            <a:ext cx="2673318" cy="4952308"/>
          </a:xfrm>
          <a:prstGeom prst="rect">
            <a:avLst/>
          </a:prstGeom>
        </p:spPr>
      </p:pic>
    </p:spTree>
    <p:extLst>
      <p:ext uri="{BB962C8B-B14F-4D97-AF65-F5344CB8AC3E}">
        <p14:creationId xmlns:p14="http://schemas.microsoft.com/office/powerpoint/2010/main" val="30683336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E0DCA3-1105-3AB6-2249-DED9AE2568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6DB92DB-21E9-40DC-2B2E-D5CEDE3723D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90D5906A-E0DD-88C1-1709-320CE714728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F11336F1-AB13-8AA6-8722-12612CCAA679}"/>
              </a:ext>
            </a:extLst>
          </p:cNvPr>
          <p:cNvSpPr/>
          <p:nvPr/>
        </p:nvSpPr>
        <p:spPr>
          <a:xfrm>
            <a:off x="3584086" y="1395062"/>
            <a:ext cx="8175293" cy="56453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ar-EG"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وهناك قياس مقارن آخر للحكومة الإلكترونية يعده معهد الحكومة الإلكترونية التابع لجامعة واسيدا اليابانية بالتعاون مع الأكاديمية الدولية للموظفين القياديين للمعلومات ) ،)</a:t>
            </a:r>
            <a:r>
              <a:rPr lang="en-US" sz="1600" dirty="0">
                <a:solidFill>
                  <a:schemeClr val="tx1"/>
                </a:solidFill>
              </a:rPr>
              <a:t>International Academy of CIO’s</a:t>
            </a:r>
            <a:r>
              <a:rPr lang="ar-EG" sz="1600" dirty="0">
                <a:solidFill>
                  <a:schemeClr val="tx1"/>
                </a:solidFill>
                <a:cs typeface="Alexandria" pitchFamily="2" charset="-78"/>
              </a:rPr>
              <a:t> . وقد أصدر المعهد النسخة العاشرة من القياس في عام 2014 . وتستخدم عملية القياس المؤشرات التالية :</a:t>
            </a:r>
          </a:p>
          <a:p>
            <a:pPr algn="r" rtl="1">
              <a:lnSpc>
                <a:spcPct val="150000"/>
              </a:lnSpc>
            </a:pPr>
            <a:r>
              <a:rPr lang="ar-EG" sz="1600" b="1" dirty="0">
                <a:solidFill>
                  <a:schemeClr val="tx1"/>
                </a:solidFill>
                <a:cs typeface="Alexandria" pitchFamily="2" charset="-78"/>
              </a:rPr>
              <a:t>البنية التحتية للشبكات ومدى جاهزيتها؛</a:t>
            </a:r>
          </a:p>
          <a:p>
            <a:pPr algn="r" rtl="1">
              <a:lnSpc>
                <a:spcPct val="150000"/>
              </a:lnSpc>
            </a:pPr>
            <a:r>
              <a:rPr lang="ar-EG" sz="1600" b="1" dirty="0">
                <a:solidFill>
                  <a:schemeClr val="tx1"/>
                </a:solidFill>
                <a:cs typeface="Alexandria" pitchFamily="2" charset="-78"/>
              </a:rPr>
              <a:t>الجاهزية الإدارية؛</a:t>
            </a:r>
          </a:p>
          <a:p>
            <a:pPr algn="r" rtl="1">
              <a:lnSpc>
                <a:spcPct val="150000"/>
              </a:lnSpc>
            </a:pPr>
            <a:r>
              <a:rPr lang="ar-EG" sz="1600" b="1" dirty="0">
                <a:solidFill>
                  <a:schemeClr val="tx1"/>
                </a:solidFill>
                <a:cs typeface="Alexandria" pitchFamily="2" charset="-78"/>
              </a:rPr>
              <a:t>الخدمات الإلكترونية؛</a:t>
            </a:r>
          </a:p>
          <a:p>
            <a:pPr algn="r" rtl="1">
              <a:lnSpc>
                <a:spcPct val="150000"/>
              </a:lnSpc>
            </a:pPr>
            <a:r>
              <a:rPr lang="ar-EG" sz="1600" b="1" dirty="0">
                <a:solidFill>
                  <a:schemeClr val="tx1"/>
                </a:solidFill>
                <a:cs typeface="Alexandria" pitchFamily="2" charset="-78"/>
              </a:rPr>
              <a:t>البوابة الوطنية؛</a:t>
            </a:r>
          </a:p>
          <a:p>
            <a:pPr algn="r" rtl="1">
              <a:lnSpc>
                <a:spcPct val="150000"/>
              </a:lnSpc>
            </a:pPr>
            <a:r>
              <a:rPr lang="ar-EG" sz="1600" b="1" dirty="0">
                <a:solidFill>
                  <a:schemeClr val="tx1"/>
                </a:solidFill>
                <a:cs typeface="Alexandria" pitchFamily="2" charset="-78"/>
              </a:rPr>
              <a:t>دور مسؤول المعلومات الرئيسي) ؛)</a:t>
            </a:r>
            <a:r>
              <a:rPr lang="en-US" sz="1600" b="1" dirty="0">
                <a:solidFill>
                  <a:schemeClr val="tx1"/>
                </a:solidFill>
              </a:rPr>
              <a:t>CIO</a:t>
            </a:r>
          </a:p>
          <a:p>
            <a:pPr algn="r" rtl="1">
              <a:lnSpc>
                <a:spcPct val="150000"/>
              </a:lnSpc>
            </a:pPr>
            <a:r>
              <a:rPr lang="ar-EG" sz="1600" b="1" dirty="0">
                <a:solidFill>
                  <a:schemeClr val="tx1"/>
                </a:solidFill>
                <a:cs typeface="Alexandria" pitchFamily="2" charset="-78"/>
              </a:rPr>
              <a:t>الترويج للحكومة الإلكترونية؛</a:t>
            </a:r>
          </a:p>
          <a:p>
            <a:pPr algn="r" rtl="1">
              <a:lnSpc>
                <a:spcPct val="150000"/>
              </a:lnSpc>
            </a:pPr>
            <a:r>
              <a:rPr lang="ar-EG" sz="1600" b="1" dirty="0">
                <a:solidFill>
                  <a:schemeClr val="tx1"/>
                </a:solidFill>
                <a:cs typeface="Alexandria" pitchFamily="2" charset="-78"/>
              </a:rPr>
              <a:t>المشاركة الإلكترونية؛</a:t>
            </a:r>
          </a:p>
          <a:p>
            <a:pPr algn="r" rtl="1">
              <a:lnSpc>
                <a:spcPct val="150000"/>
              </a:lnSpc>
            </a:pPr>
            <a:r>
              <a:rPr lang="ar-EG" sz="1600" b="1" dirty="0">
                <a:solidFill>
                  <a:schemeClr val="tx1"/>
                </a:solidFill>
                <a:cs typeface="Alexandria" pitchFamily="2" charset="-78"/>
              </a:rPr>
              <a:t>الحكومة المفتوحة؛</a:t>
            </a:r>
          </a:p>
          <a:p>
            <a:pPr algn="r" rtl="1">
              <a:lnSpc>
                <a:spcPct val="150000"/>
              </a:lnSpc>
            </a:pPr>
            <a:r>
              <a:rPr lang="ar-EG" sz="1600" b="1" dirty="0">
                <a:solidFill>
                  <a:schemeClr val="tx1"/>
                </a:solidFill>
                <a:cs typeface="Alexandria" pitchFamily="2" charset="-78"/>
              </a:rPr>
              <a:t>الأمن السيبراني.</a:t>
            </a: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en-US" sz="1600"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en-US" sz="1600" dirty="0">
              <a:solidFill>
                <a:schemeClr val="tx1"/>
              </a:solidFill>
              <a:latin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DCAF6A4-33F6-EFB8-5226-74474C6AA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A683CEF-FDD6-4231-5D8D-B60B99DFC828}"/>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E39606A7-33B0-1DC4-0888-4AA25874425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83921CED-554E-55F7-2A28-6D816A971B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3725" y="1491651"/>
            <a:ext cx="2886627" cy="5201052"/>
          </a:xfrm>
          <a:prstGeom prst="rect">
            <a:avLst/>
          </a:prstGeom>
        </p:spPr>
      </p:pic>
    </p:spTree>
    <p:extLst>
      <p:ext uri="{BB962C8B-B14F-4D97-AF65-F5344CB8AC3E}">
        <p14:creationId xmlns:p14="http://schemas.microsoft.com/office/powerpoint/2010/main" val="35299881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8DFC40-C0BD-D97E-5958-72F0349D291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6A5BA20-3B6C-890F-5B1A-30157371011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81C26CC5-1210-5AE4-56F6-EA5A040B42F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46EFD1D8-650C-A43F-03E8-7D4922B8179F}"/>
              </a:ext>
            </a:extLst>
          </p:cNvPr>
          <p:cNvSpPr/>
          <p:nvPr/>
        </p:nvSpPr>
        <p:spPr>
          <a:xfrm>
            <a:off x="3401960" y="1440781"/>
            <a:ext cx="8357419" cy="5485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الجدير بالذكر أن نتائج استطلاع الحكومة الإلكترونية 2014 الصادر عن إدارة الشؤون الاقتصادية والاجتماعية في الأمم المتحدة بينت تفوقت دول مجلس التعاون الخليجي الست على كافة البلدان العربية، حيث جاء ترتيب جميع دول مجلس التعاون الخليجي ضمن البلدان الخمسين الأولى على مستوى العالم من أصل 193 بلداً شمله الاستطلاع حيث حلت البحرين في المرتبة 18 عالمياً، تلتها الإمارات العربية المتحدة في المرتبة 32 ، فالمملكة العربية السعودية في المرتبة 36 ، تليها قطر في المرتبة44  ، وعمان في المرتبة 48 . بينما اختلف الترتيب بشكل واضح في القياس الصادر في العام نفسه ) 2014 ( عن معهد الحكومة الإلكترونية التابع لجامعة واسيدا اليابانية، حيث جاءت الإمارات العربية المتحدة في المرتبة 33 والمملكة العربية السعودية في المرتبة 37 ، ومن ثم تونس في المرتبة 49 فمصر في المرتبة 56 .</a:t>
            </a: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r>
              <a:rPr lang="ar-EG" sz="1600" dirty="0">
                <a:solidFill>
                  <a:schemeClr val="tx1"/>
                </a:solidFill>
                <a:cs typeface="Alexandria" pitchFamily="2" charset="-78"/>
              </a:rPr>
              <a:t>ا</a:t>
            </a: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p:txBody>
      </p:sp>
      <p:pic>
        <p:nvPicPr>
          <p:cNvPr id="5" name="Graphic 21">
            <a:extLst>
              <a:ext uri="{FF2B5EF4-FFF2-40B4-BE49-F238E27FC236}">
                <a16:creationId xmlns:a16="http://schemas.microsoft.com/office/drawing/2014/main" id="{7C42A251-A476-3697-D29C-CC58A9DA4D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A998D23-086B-86D5-CB00-0FD3F348ACA3}"/>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14C40BB1-37BF-1BAA-7D4E-99FE011DE596}"/>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05CD630F-6B23-9142-126F-0806BBEDF3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5805" y="1518916"/>
            <a:ext cx="2536155" cy="4952309"/>
          </a:xfrm>
          <a:prstGeom prst="rect">
            <a:avLst/>
          </a:prstGeom>
        </p:spPr>
      </p:pic>
    </p:spTree>
    <p:extLst>
      <p:ext uri="{BB962C8B-B14F-4D97-AF65-F5344CB8AC3E}">
        <p14:creationId xmlns:p14="http://schemas.microsoft.com/office/powerpoint/2010/main" val="15247369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990248-1553-B194-A2E4-1282A06BB5F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E3FA374-66AA-5092-7CC8-7C4E0429059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36680073-E64B-7893-2944-B4070AC3D7C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BBD2D079-27C1-0FE4-E2EF-3280FA97C9EF}"/>
              </a:ext>
            </a:extLst>
          </p:cNvPr>
          <p:cNvSpPr/>
          <p:nvPr/>
        </p:nvSpPr>
        <p:spPr>
          <a:xfrm>
            <a:off x="690578" y="1208786"/>
            <a:ext cx="11068802" cy="57175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r>
              <a:rPr lang="ar-EG" sz="1600" dirty="0">
                <a:solidFill>
                  <a:schemeClr val="tx1"/>
                </a:solidFill>
                <a:cs typeface="Alexandria" pitchFamily="2" charset="-78"/>
              </a:rPr>
              <a:t>ا</a:t>
            </a: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p:txBody>
      </p:sp>
      <p:pic>
        <p:nvPicPr>
          <p:cNvPr id="5" name="Graphic 21">
            <a:extLst>
              <a:ext uri="{FF2B5EF4-FFF2-40B4-BE49-F238E27FC236}">
                <a16:creationId xmlns:a16="http://schemas.microsoft.com/office/drawing/2014/main" id="{443C0425-C7DB-FC7F-BCBD-F988B28D52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79D810C-428A-9F40-C414-A015CC92D41A}"/>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787BE62-215D-3717-AB2D-14A87A6BAB36}"/>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4DFAAAE7-4AB2-B77B-2E34-867DC06F6EFD}"/>
              </a:ext>
            </a:extLst>
          </p:cNvPr>
          <p:cNvGraphicFramePr/>
          <p:nvPr>
            <p:extLst>
              <p:ext uri="{D42A27DB-BD31-4B8C-83A1-F6EECF244321}">
                <p14:modId xmlns:p14="http://schemas.microsoft.com/office/powerpoint/2010/main" val="4132803605"/>
              </p:ext>
            </p:extLst>
          </p:nvPr>
        </p:nvGraphicFramePr>
        <p:xfrm>
          <a:off x="3413146" y="1916325"/>
          <a:ext cx="8228393" cy="379668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6" name="Diagram 5">
            <a:extLst>
              <a:ext uri="{FF2B5EF4-FFF2-40B4-BE49-F238E27FC236}">
                <a16:creationId xmlns:a16="http://schemas.microsoft.com/office/drawing/2014/main" id="{3739894D-58EE-5CFA-AF2B-686382314152}"/>
              </a:ext>
            </a:extLst>
          </p:cNvPr>
          <p:cNvGraphicFramePr/>
          <p:nvPr>
            <p:extLst>
              <p:ext uri="{D42A27DB-BD31-4B8C-83A1-F6EECF244321}">
                <p14:modId xmlns:p14="http://schemas.microsoft.com/office/powerpoint/2010/main" val="589062988"/>
              </p:ext>
            </p:extLst>
          </p:nvPr>
        </p:nvGraphicFramePr>
        <p:xfrm>
          <a:off x="2626178" y="2635484"/>
          <a:ext cx="7804466" cy="252016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7" name="TextBox 6">
            <a:extLst>
              <a:ext uri="{FF2B5EF4-FFF2-40B4-BE49-F238E27FC236}">
                <a16:creationId xmlns:a16="http://schemas.microsoft.com/office/drawing/2014/main" id="{652788A8-33E3-FB7C-6048-5A3176EF9774}"/>
              </a:ext>
            </a:extLst>
          </p:cNvPr>
          <p:cNvSpPr txBox="1"/>
          <p:nvPr/>
        </p:nvSpPr>
        <p:spPr>
          <a:xfrm>
            <a:off x="3413147" y="694204"/>
            <a:ext cx="5137387" cy="400110"/>
          </a:xfrm>
          <a:prstGeom prst="rect">
            <a:avLst/>
          </a:prstGeom>
          <a:noFill/>
        </p:spPr>
        <p:txBody>
          <a:bodyPr wrap="square" rtlCol="0">
            <a:spAutoFit/>
          </a:bodyPr>
          <a:lstStyle/>
          <a:p>
            <a:pPr algn="justLow" rtl="1"/>
            <a:r>
              <a:rPr lang="ar-EG" sz="2000" b="1" dirty="0">
                <a:solidFill>
                  <a:srgbClr val="00AEEF"/>
                </a:solidFill>
                <a:cs typeface="Alexandria" pitchFamily="2" charset="-78"/>
              </a:rPr>
              <a:t>رابعاً : تطبيقات الحوكمة الالكترونية </a:t>
            </a:r>
          </a:p>
        </p:txBody>
      </p:sp>
      <p:pic>
        <p:nvPicPr>
          <p:cNvPr id="8" name="Picture 7">
            <a:extLst>
              <a:ext uri="{FF2B5EF4-FFF2-40B4-BE49-F238E27FC236}">
                <a16:creationId xmlns:a16="http://schemas.microsoft.com/office/drawing/2014/main" id="{1B55A8F2-CCD1-B303-F1DC-1737054E0BA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882473" y="1368630"/>
            <a:ext cx="2259086" cy="5447853"/>
          </a:xfrm>
          <a:prstGeom prst="rect">
            <a:avLst/>
          </a:prstGeom>
        </p:spPr>
      </p:pic>
    </p:spTree>
    <p:extLst>
      <p:ext uri="{BB962C8B-B14F-4D97-AF65-F5344CB8AC3E}">
        <p14:creationId xmlns:p14="http://schemas.microsoft.com/office/powerpoint/2010/main" val="27768584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A43DBD-9337-2F4F-AFBF-33F4450E6AE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C08AB4-A90A-9E19-9AF9-83381E0EB78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E06B1C7C-7719-7372-EE2B-82A15DAF819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776FCBF1-7A57-9711-97A1-FF7DC9823A23}"/>
              </a:ext>
            </a:extLst>
          </p:cNvPr>
          <p:cNvSpPr/>
          <p:nvPr/>
        </p:nvSpPr>
        <p:spPr>
          <a:xfrm>
            <a:off x="690578" y="1208786"/>
            <a:ext cx="11068802" cy="57175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en-US" sz="1600" dirty="0">
                <a:solidFill>
                  <a:schemeClr val="tx1"/>
                </a:solidFill>
              </a:rPr>
              <a:t>\</a:t>
            </a:r>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r>
              <a:rPr lang="ar-EG" sz="1600" dirty="0">
                <a:solidFill>
                  <a:schemeClr val="tx1"/>
                </a:solidFill>
                <a:cs typeface="Alexandria" pitchFamily="2" charset="-78"/>
              </a:rPr>
              <a:t>ا</a:t>
            </a: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p:txBody>
      </p:sp>
      <p:pic>
        <p:nvPicPr>
          <p:cNvPr id="5" name="Graphic 21">
            <a:extLst>
              <a:ext uri="{FF2B5EF4-FFF2-40B4-BE49-F238E27FC236}">
                <a16:creationId xmlns:a16="http://schemas.microsoft.com/office/drawing/2014/main" id="{CF696C47-AA21-2717-E86A-7731A6EAE9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47E0D04-F8C3-8FB1-C537-2015428DBD12}"/>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2181BDD8-2D9F-3A42-F8E4-73F7CF75EC90}"/>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30E187EA-B154-F7ED-996D-2CF4357FBAC7}"/>
              </a:ext>
            </a:extLst>
          </p:cNvPr>
          <p:cNvGraphicFramePr/>
          <p:nvPr>
            <p:extLst>
              <p:ext uri="{D42A27DB-BD31-4B8C-83A1-F6EECF244321}">
                <p14:modId xmlns:p14="http://schemas.microsoft.com/office/powerpoint/2010/main" val="3054405606"/>
              </p:ext>
            </p:extLst>
          </p:nvPr>
        </p:nvGraphicFramePr>
        <p:xfrm>
          <a:off x="3301305" y="2123438"/>
          <a:ext cx="7804466" cy="310538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TextBox 5">
            <a:extLst>
              <a:ext uri="{FF2B5EF4-FFF2-40B4-BE49-F238E27FC236}">
                <a16:creationId xmlns:a16="http://schemas.microsoft.com/office/drawing/2014/main" id="{240B7245-4A0E-C497-6D8E-C0CC1EB29416}"/>
              </a:ext>
            </a:extLst>
          </p:cNvPr>
          <p:cNvSpPr txBox="1"/>
          <p:nvPr/>
        </p:nvSpPr>
        <p:spPr>
          <a:xfrm>
            <a:off x="3301305" y="472190"/>
            <a:ext cx="5496588" cy="707886"/>
          </a:xfrm>
          <a:prstGeom prst="rect">
            <a:avLst/>
          </a:prstGeom>
          <a:noFill/>
        </p:spPr>
        <p:txBody>
          <a:bodyPr wrap="square" rtlCol="0">
            <a:spAutoFit/>
          </a:bodyPr>
          <a:lstStyle/>
          <a:p>
            <a:pPr algn="ctr"/>
            <a:r>
              <a:rPr lang="ar-EG" sz="2000" b="1" dirty="0">
                <a:solidFill>
                  <a:srgbClr val="00AEEF"/>
                </a:solidFill>
                <a:latin typeface="Tajawal Medium" panose="00000600000000000000" pitchFamily="2" charset="-78"/>
                <a:cs typeface="Alexandria" pitchFamily="2" charset="-78"/>
              </a:rPr>
              <a:t>خامساً: توجهات جديدة في مجال</a:t>
            </a:r>
          </a:p>
          <a:p>
            <a:pPr algn="ctr"/>
            <a:r>
              <a:rPr lang="ar-EG" sz="2000" b="1" dirty="0">
                <a:solidFill>
                  <a:srgbClr val="00AEEF"/>
                </a:solidFill>
                <a:latin typeface="Tajawal Medium" panose="00000600000000000000" pitchFamily="2" charset="-78"/>
                <a:cs typeface="Alexandria" pitchFamily="2" charset="-78"/>
              </a:rPr>
              <a:t> الحوكمة الالكترونية </a:t>
            </a:r>
            <a:endParaRPr lang="en-US" b="1" dirty="0">
              <a:solidFill>
                <a:srgbClr val="00AEEF"/>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906083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631608-D3E3-FB81-38DE-8EA2426B2D2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D07B4D2-B23B-5D87-050A-E8AEC71672C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BBC947D7-D189-272F-4B09-2643A103309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8563E86C-EA5D-E4FD-99F6-7830DA35FD46}"/>
              </a:ext>
            </a:extLst>
          </p:cNvPr>
          <p:cNvSpPr/>
          <p:nvPr/>
        </p:nvSpPr>
        <p:spPr>
          <a:xfrm>
            <a:off x="690578" y="1208786"/>
            <a:ext cx="11068802" cy="57175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تواجه الحكومات والمجتمعات في مطلع القرن الحادي والعشرين تحديات غير مسبوقة تتجاوز قدرات مؤسسات الحوكمة التقليدية على التدخل. وتتنوع هذه التحديات بين بلد وآخر، ففي الدول الصناعية الغربية – على سبيل المثال – تعتبر تحديات الانتقال إلى مصادر الطاقة المتجددة، والتخفيف من انبعاث غاز ثاني أكسيد الكربون، وتخفيض الإنفاق الحكومي، وضبط العجز في الموازنة، و المواءمة مع التغيرات السريعة في الأسواق، وضرورة الاستجابة بطريقة أسرع مما تقوم به مؤسسات الحوكمة التقليدية للتغيرات المبينة سابقاً، مجالاً خصباً لتطبيقات الحوكمة الذكية .</a:t>
            </a:r>
          </a:p>
          <a:p>
            <a:pPr algn="justLow" rtl="1">
              <a:lnSpc>
                <a:spcPct val="150000"/>
              </a:lnSpc>
            </a:pPr>
            <a:r>
              <a:rPr lang="ar-EG" sz="1600" dirty="0">
                <a:solidFill>
                  <a:schemeClr val="tx1"/>
                </a:solidFill>
                <a:cs typeface="Alexandria" pitchFamily="2" charset="-78"/>
              </a:rPr>
              <a:t>يتبين مما سبق إن الحوكمة الذكية ليست تحدياً تقنياً جديداً بقدر ما هي محاولة للاستفادة من الإنجازات التقنية في مجال تمكين مؤسسات الحوكمة من التصدي لمشكلات تنموية لم يكن ممكناً مواجهتها بالشكل المناسب من قبل المؤسسات التقليدية. لذلك، فإن مجال عمل الحوكمة الذكية يختلف من بلد إلى آخر، وذلك وفقاً للتحديات التي يتم وضعها ضمن الأولويات التنموية. </a:t>
            </a:r>
          </a:p>
          <a:p>
            <a:pPr algn="justLow" rtl="1">
              <a:lnSpc>
                <a:spcPct val="150000"/>
              </a:lnSpc>
            </a:pPr>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r>
              <a:rPr lang="ar-EG" sz="1600" dirty="0">
                <a:solidFill>
                  <a:schemeClr val="tx1"/>
                </a:solidFill>
                <a:cs typeface="Alexandria" pitchFamily="2" charset="-78"/>
              </a:rPr>
              <a:t>ا</a:t>
            </a: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p:txBody>
      </p:sp>
      <p:pic>
        <p:nvPicPr>
          <p:cNvPr id="5" name="Graphic 21">
            <a:extLst>
              <a:ext uri="{FF2B5EF4-FFF2-40B4-BE49-F238E27FC236}">
                <a16:creationId xmlns:a16="http://schemas.microsoft.com/office/drawing/2014/main" id="{8FF33147-5B31-9DA3-2AFF-27400F9AAA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486AF570-5533-F442-80ED-973BEC8CEF5E}"/>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FBAE8F8D-36BB-0AD5-C813-F00E552E66C1}"/>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6D0327BB-B821-D093-AF74-789DDD5339DA}"/>
              </a:ext>
            </a:extLst>
          </p:cNvPr>
          <p:cNvSpPr txBox="1"/>
          <p:nvPr/>
        </p:nvSpPr>
        <p:spPr>
          <a:xfrm>
            <a:off x="3260721" y="683797"/>
            <a:ext cx="5496588" cy="400110"/>
          </a:xfrm>
          <a:prstGeom prst="rect">
            <a:avLst/>
          </a:prstGeom>
          <a:noFill/>
        </p:spPr>
        <p:txBody>
          <a:bodyPr wrap="square" rtlCol="0">
            <a:spAutoFit/>
          </a:bodyPr>
          <a:lstStyle/>
          <a:p>
            <a:pPr algn="ctr"/>
            <a:r>
              <a:rPr lang="ar-EG" sz="2000" b="1" dirty="0">
                <a:solidFill>
                  <a:srgbClr val="00AEEF"/>
                </a:solidFill>
                <a:latin typeface="Tajawal Medium" panose="00000600000000000000" pitchFamily="2" charset="-78"/>
                <a:cs typeface="Alexandria" pitchFamily="2" charset="-78"/>
              </a:rPr>
              <a:t>1-الحوكمة الذكية</a:t>
            </a:r>
            <a:endParaRPr lang="en-US" b="1" dirty="0">
              <a:solidFill>
                <a:srgbClr val="00AEEF"/>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8941955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E8667-1995-35F6-CA09-EBF10F724DE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E33835-0E46-1D75-A39C-8DEF77099A5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2756A2B9-FEFF-4F08-BFD4-E3C344D538C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FC0632F8-7B18-9ED5-591A-75F56FE49FC4}"/>
              </a:ext>
            </a:extLst>
          </p:cNvPr>
          <p:cNvSpPr/>
          <p:nvPr/>
        </p:nvSpPr>
        <p:spPr>
          <a:xfrm>
            <a:off x="690578" y="1208786"/>
            <a:ext cx="11068802" cy="57175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cs typeface="Alexandria" pitchFamily="2" charset="-78"/>
              </a:rPr>
              <a:t>رغم انتشار استخدام الهاتف النقال في الوصول إلى بعض الخدمات الحكومية، إلا أن الإمكانات التي يمكن أن يساهم بها استخدام الهاتف النقال، وبشكل خاص استخدام أجهزة الهاتف النقال الذكية كأحد مقومات الحوكمة الذكية – كما بيّنا سابقاً – ما زالت لم تستخدم بعد. حيث شهد العقد السابق انتشاراَ واسعاً لاستخدامات الهواتف النقالة، وترافق ذلك مع انتشار خدمة الإنترنت بالحزمة العريضة، ونمو كبير في معدلات جاهزية المؤسسات الحكومية للاستفادة من تكنولوجيا المعلومات والاتصالات. إلا أن معدلات النفاذ إلى خدمات الإنترنت بالحزمة العريضة أقل من معدلات انتشار الهاتف النقال، وذلك بسبب الكلفة المرتفعة اللازمة لتطوير البنية التحتية اللازمة لتحقيق معدلات انتشار كبيرة للإنترنت بالحزمة العريضة، بينما يمكن لخدمات الهاتف النقال أن تُستخدم لتحقيق أثر واسع على طريقة انخراط المواطنين مع الحكومة. ويمكن لشبكات الهاتف النقال أن تُستخدم في المناطق التي لا يعتبر تطوير بنيتها التحتية لتقديم خدمات الإنترنت العريضة الحزمة أمراً مجدياً، وبهذا تمنح الحكومات الفرصة للوصول بخدماتها الإلكترونية إلى مناطق لا يمكن الوصول إليها من خلال خدمات الإنترنت التقليدية. كما أنها تقدم للمستخدمين إمكانية الوصول للخدمات والمعلومات في أي مكان وفي أي زمان. إن انتشار الهواتف الذكية بأسعار معتدلة، والتي تحتوي على وظائف ذاتية متقدمة )مثل تحديد الموقع وخدمات الحقل القريب( يسمح بتطوير تطبيقات متميزة ومخصصة لمستخدمي الهواتف الذكية.</a:t>
            </a:r>
          </a:p>
        </p:txBody>
      </p:sp>
      <p:pic>
        <p:nvPicPr>
          <p:cNvPr id="5" name="Graphic 21">
            <a:extLst>
              <a:ext uri="{FF2B5EF4-FFF2-40B4-BE49-F238E27FC236}">
                <a16:creationId xmlns:a16="http://schemas.microsoft.com/office/drawing/2014/main" id="{F61589FE-A210-B3A8-A8C4-7C9F235E96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EE374F3-C428-A5BA-6768-0BA7637D3E48}"/>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01C7C6AB-8C30-B444-06C1-85BE6B0D6173}"/>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BDFF136E-1057-37D5-0858-6C2241EA959C}"/>
              </a:ext>
            </a:extLst>
          </p:cNvPr>
          <p:cNvSpPr txBox="1"/>
          <p:nvPr/>
        </p:nvSpPr>
        <p:spPr>
          <a:xfrm>
            <a:off x="3260721" y="683797"/>
            <a:ext cx="5496588" cy="461665"/>
          </a:xfrm>
          <a:prstGeom prst="rect">
            <a:avLst/>
          </a:prstGeom>
          <a:noFill/>
        </p:spPr>
        <p:txBody>
          <a:bodyPr wrap="square" rtlCol="0">
            <a:spAutoFit/>
          </a:bodyPr>
          <a:lstStyle/>
          <a:p>
            <a:pPr algn="ctr"/>
            <a:r>
              <a:rPr lang="ar-EG" sz="2400" b="1" dirty="0">
                <a:solidFill>
                  <a:srgbClr val="2D3956"/>
                </a:solidFill>
                <a:latin typeface="Tajawal Medium" panose="00000600000000000000" pitchFamily="2" charset="-78"/>
                <a:cs typeface="Alexandria" pitchFamily="2" charset="-78"/>
              </a:rPr>
              <a:t>2-الحوكمة النقالة</a:t>
            </a:r>
            <a:endParaRPr lang="en-US" sz="20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0015530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4D3F90-2856-4C12-5040-7D95D9EAA4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D0C1006-4425-8BBD-8A0E-AD8E611AD9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F104DB3F-F3B6-D372-B50D-C51A63F0D4D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72F29272-240F-0759-6EA9-B9BF7526813D}"/>
              </a:ext>
            </a:extLst>
          </p:cNvPr>
          <p:cNvSpPr/>
          <p:nvPr/>
        </p:nvSpPr>
        <p:spPr>
          <a:xfrm>
            <a:off x="690578" y="1208786"/>
            <a:ext cx="11068802" cy="57175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b="1" dirty="0">
                <a:solidFill>
                  <a:schemeClr val="tx1"/>
                </a:solidFill>
                <a:cs typeface="Alexandria" pitchFamily="2" charset="-78"/>
              </a:rPr>
              <a:t>عرف البنك الدولي خدمات الحكومة النقالة كما يلي :</a:t>
            </a:r>
          </a:p>
          <a:p>
            <a:pPr algn="r" rtl="1">
              <a:lnSpc>
                <a:spcPct val="150000"/>
              </a:lnSpc>
            </a:pPr>
            <a:r>
              <a:rPr lang="ar-EG" sz="1600" dirty="0">
                <a:solidFill>
                  <a:schemeClr val="tx1"/>
                </a:solidFill>
                <a:cs typeface="Alexandria" pitchFamily="2" charset="-78"/>
              </a:rPr>
              <a:t>« خدمات الحكومة النقالة هي جزء من ظاهرة أوسع ترتبط باستخدام الهاتف النقال في التنمية أو التحول نحو تحقيق الأهداف التنموية بالاستفادة من الثورة التي حققها الهاتف النقال، وتعتمد على تحويل الخدمات الإلكترونية وجعلها متاحة عبر الهواتف النقالة أو أجهزة المساعدة الرقمية، وتمتاز هذه الخدمات بكونها تتجاوز شرط وجود بنية تحتية فيزيائية لتحقيق التواصل والتعاون.</a:t>
            </a: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p:txBody>
      </p:sp>
      <p:pic>
        <p:nvPicPr>
          <p:cNvPr id="5" name="Graphic 21">
            <a:extLst>
              <a:ext uri="{FF2B5EF4-FFF2-40B4-BE49-F238E27FC236}">
                <a16:creationId xmlns:a16="http://schemas.microsoft.com/office/drawing/2014/main" id="{5878DC2A-19F5-D470-CF0B-8563C3DECA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5B18DCB-05DD-8038-7A51-96042FB927EC}"/>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87750C36-D645-DAC7-BF22-4E66E6AF5916}"/>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428547755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CAD52-81FE-A83F-AFB6-B2C589CA9A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AE735A-E392-7252-02CF-C91324A79ED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9002BCA-63CB-6B87-960E-2A086979FE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C208D7DB-FEDA-636C-35E0-914EB34FC69B}"/>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1600" dirty="0">
                <a:solidFill>
                  <a:schemeClr val="tx1"/>
                </a:solidFill>
                <a:cs typeface="Alexandria" pitchFamily="2" charset="-78"/>
              </a:rPr>
              <a:t>1- د/ ماجد أحمد   ، الحوكمة الالكترونية و آليات مكافحة الفساد الإداري، المجلة القانونية ، 2023.</a:t>
            </a:r>
          </a:p>
          <a:p>
            <a:pPr algn="justLow" rtl="1"/>
            <a:r>
              <a:rPr lang="ar-EG" sz="1600" dirty="0">
                <a:solidFill>
                  <a:schemeClr val="tx1"/>
                </a:solidFill>
                <a:cs typeface="Alexandria" pitchFamily="2" charset="-78"/>
              </a:rPr>
              <a:t>2- أكاديمية تكنولوجيا المعلومات و الاتصالات من أجل التنمية لقادة القطاع الحكومي في الدول العربية ، الحكومة الاكترونية : السياسات و الاستراتيجيات و التطبيقات ، الأمم المتحدة ، الإسكوا ، 2014 .</a:t>
            </a:r>
          </a:p>
          <a:p>
            <a:r>
              <a:rPr lang="en-US" sz="1600" dirty="0">
                <a:solidFill>
                  <a:schemeClr val="tx1"/>
                </a:solidFill>
              </a:rPr>
              <a:t>3-Supachai </a:t>
            </a:r>
            <a:r>
              <a:rPr lang="en-US" sz="1600" dirty="0" err="1">
                <a:solidFill>
                  <a:schemeClr val="tx1"/>
                </a:solidFill>
              </a:rPr>
              <a:t>Panitchpakdi</a:t>
            </a:r>
            <a:r>
              <a:rPr lang="en-US" sz="1600" dirty="0">
                <a:solidFill>
                  <a:schemeClr val="tx1"/>
                </a:solidFill>
              </a:rPr>
              <a:t> , Secretary general of UNCTAD , United Nations conference on trade and development 2010 , Corporate governance in the wake of the financial crisis- selected international views “ . </a:t>
            </a:r>
          </a:p>
          <a:p>
            <a:r>
              <a:rPr lang="en-US" sz="1600" dirty="0">
                <a:solidFill>
                  <a:schemeClr val="tx1"/>
                </a:solidFill>
              </a:rPr>
              <a:t>4-Grant Kirkpatrick , “The corporate governance lessons from the financial crisis -  Corporate governance in the wake of the financial crisis- selected international views ”, United Nations conference on trade and development 2010 , P.56.</a:t>
            </a:r>
          </a:p>
          <a:p>
            <a:r>
              <a:rPr lang="en-US" sz="1600" dirty="0">
                <a:solidFill>
                  <a:schemeClr val="tx1"/>
                </a:solidFill>
              </a:rPr>
              <a:t>5- Simon Deakin , “ What directors do ( and fail to do ) : Some Comparative notes on board structure and corporate governance “ ,(2010 ) ,  New York law school review , 55 , P. 541.</a:t>
            </a:r>
            <a:endParaRPr lang="ar-EG" sz="1600" dirty="0">
              <a:solidFill>
                <a:schemeClr val="tx1"/>
              </a:solidFill>
              <a:cs typeface="Alexandria" pitchFamily="2" charset="-78"/>
            </a:endParaRPr>
          </a:p>
          <a:p>
            <a:r>
              <a:rPr lang="en-US" sz="1600" dirty="0">
                <a:solidFill>
                  <a:schemeClr val="tx1"/>
                </a:solidFill>
              </a:rPr>
              <a:t>6-Demetra </a:t>
            </a:r>
            <a:r>
              <a:rPr lang="en-US" sz="1600" dirty="0" err="1">
                <a:solidFill>
                  <a:schemeClr val="tx1"/>
                </a:solidFill>
              </a:rPr>
              <a:t>Arsalidou</a:t>
            </a:r>
            <a:r>
              <a:rPr lang="en-US" sz="1600" dirty="0">
                <a:solidFill>
                  <a:schemeClr val="tx1"/>
                </a:solidFill>
              </a:rPr>
              <a:t>  , Corporate governance in the aftermath of the global financial crisis : Issues and action “ , Business law review 38 (2) , 2017 , P.2.</a:t>
            </a:r>
            <a:endParaRPr lang="en-US" sz="1600" baseline="30000" dirty="0">
              <a:solidFill>
                <a:schemeClr val="tx1"/>
              </a:solidFill>
              <a:cs typeface="Alexandria" pitchFamily="2" charset="-78"/>
            </a:endParaRPr>
          </a:p>
          <a:p>
            <a:pPr rtl="1"/>
            <a:r>
              <a:rPr lang="en-US" sz="1600" baseline="30000" dirty="0">
                <a:solidFill>
                  <a:schemeClr val="tx1"/>
                </a:solidFill>
              </a:rPr>
              <a:t>7-</a:t>
            </a:r>
            <a:r>
              <a:rPr lang="en-US" sz="1600" dirty="0">
                <a:solidFill>
                  <a:schemeClr val="tx1"/>
                </a:solidFill>
              </a:rPr>
              <a:t>JC Coffee , ” What went wrong? An  initial inquiry into the causes of the 2008 financial crisis”  , Journal of corporate law studies ,( 2009), 9 (1)  P1- 22. </a:t>
            </a:r>
          </a:p>
          <a:p>
            <a:r>
              <a:rPr lang="en-US" sz="1600" dirty="0">
                <a:solidFill>
                  <a:schemeClr val="tx1"/>
                </a:solidFill>
              </a:rPr>
              <a:t>8- L </a:t>
            </a:r>
            <a:r>
              <a:rPr lang="en-US" sz="1600" dirty="0" err="1">
                <a:solidFill>
                  <a:schemeClr val="tx1"/>
                </a:solidFill>
              </a:rPr>
              <a:t>Bebchuck</a:t>
            </a:r>
            <a:r>
              <a:rPr lang="en-US" sz="1600" dirty="0">
                <a:solidFill>
                  <a:schemeClr val="tx1"/>
                </a:solidFill>
              </a:rPr>
              <a:t> , “ let the good times roll again “ , 15 July 2009 . </a:t>
            </a:r>
            <a:endParaRPr lang="ar-EG" sz="1600" dirty="0">
              <a:solidFill>
                <a:schemeClr val="tx1"/>
              </a:solidFill>
              <a:cs typeface="Alexandria" pitchFamily="2" charset="-78"/>
            </a:endParaRPr>
          </a:p>
          <a:p>
            <a:endParaRPr lang="ar-EG" sz="1600" dirty="0">
              <a:solidFill>
                <a:schemeClr val="tx1"/>
              </a:solidFill>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303D75C-DAF9-6457-FDF5-0C6EB713DA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814BC8E-BD46-13C7-664D-D7B60C626378}"/>
              </a:ext>
            </a:extLst>
          </p:cNvPr>
          <p:cNvSpPr txBox="1"/>
          <p:nvPr/>
        </p:nvSpPr>
        <p:spPr>
          <a:xfrm>
            <a:off x="2695003" y="0"/>
            <a:ext cx="5588631" cy="1692771"/>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809C0DAC-E4BE-0DCD-C872-9CED40599B01}"/>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F1F2DE93-ACD4-59AF-C2AF-5513681D929B}"/>
              </a:ext>
            </a:extLst>
          </p:cNvPr>
          <p:cNvSpPr txBox="1"/>
          <p:nvPr/>
        </p:nvSpPr>
        <p:spPr>
          <a:xfrm>
            <a:off x="2626178" y="717148"/>
            <a:ext cx="7315976" cy="461665"/>
          </a:xfrm>
          <a:prstGeom prst="rect">
            <a:avLst/>
          </a:prstGeom>
          <a:noFill/>
        </p:spPr>
        <p:txBody>
          <a:bodyPr wrap="square" rtlCol="0">
            <a:spAutoFit/>
          </a:bodyPr>
          <a:lstStyle/>
          <a:p>
            <a:pPr algn="ctr" rtl="1"/>
            <a:r>
              <a:rPr lang="ar-EG" sz="2400" b="1" dirty="0">
                <a:solidFill>
                  <a:srgbClr val="00AEEF"/>
                </a:solidFill>
                <a:latin typeface="Alexandria" pitchFamily="2" charset="-78"/>
                <a:cs typeface="Alexandria" pitchFamily="2" charset="-78"/>
              </a:rPr>
              <a:t>قائمة المراجع </a:t>
            </a:r>
          </a:p>
        </p:txBody>
      </p:sp>
    </p:spTree>
    <p:extLst>
      <p:ext uri="{BB962C8B-B14F-4D97-AF65-F5344CB8AC3E}">
        <p14:creationId xmlns:p14="http://schemas.microsoft.com/office/powerpoint/2010/main" val="111269829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43EAA6-EB8B-480E-C1EF-073C901407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8B2B1E-E35B-897E-F05B-94761EC03C5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9DA01AA9-FF34-654F-D1FB-08385CC34D0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C486456E-C107-02F8-47F7-712E35BF3CF7}"/>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BBD49B4-65E0-2FB8-1D46-3BAFD46B53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AD614FE-3A07-2029-98F1-73669CB83DA5}"/>
              </a:ext>
            </a:extLst>
          </p:cNvPr>
          <p:cNvSpPr txBox="1"/>
          <p:nvPr/>
        </p:nvSpPr>
        <p:spPr>
          <a:xfrm>
            <a:off x="2695003" y="0"/>
            <a:ext cx="5588631" cy="1692771"/>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1BCEA93-67EA-7195-682D-802D6BAFD464}"/>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07</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3BC82DAC-392C-B0B3-22F1-605B9D93BF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0746" y="1349343"/>
            <a:ext cx="10697616" cy="5108061"/>
          </a:xfrm>
          <a:prstGeom prst="rect">
            <a:avLst/>
          </a:prstGeom>
        </p:spPr>
      </p:pic>
    </p:spTree>
    <p:extLst>
      <p:ext uri="{BB962C8B-B14F-4D97-AF65-F5344CB8AC3E}">
        <p14:creationId xmlns:p14="http://schemas.microsoft.com/office/powerpoint/2010/main" val="235116812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pitchFamily="2" charset="-78"/>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http://purl.org/dc/terms/"/>
    <ds:schemaRef ds:uri="aca13214-df29-4e3c-a050-857c0bf7bd8e"/>
    <ds:schemaRef ds:uri="http://purl.org/dc/dcmitype/"/>
    <ds:schemaRef ds:uri="http://schemas.microsoft.com/office/infopath/2007/PartnerControls"/>
    <ds:schemaRef ds:uri="http://purl.org/dc/elements/1.1/"/>
    <ds:schemaRef ds:uri="http://schemas.openxmlformats.org/package/2006/metadata/core-properties"/>
    <ds:schemaRef ds:uri="688354b5-287c-4cda-825e-1d7935aea40e"/>
    <ds:schemaRef ds:uri="http://schemas.microsoft.com/office/2006/metadata/propertie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F8662C40-C6F7-4459-960C-E692397DC56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1563</TotalTime>
  <Words>6486</Words>
  <Application>Microsoft Office PowerPoint</Application>
  <PresentationFormat>Widescreen</PresentationFormat>
  <Paragraphs>1579</Paragraphs>
  <Slides>53</Slides>
  <Notes>29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53</vt:i4>
      </vt:variant>
    </vt:vector>
  </HeadingPairs>
  <TitlesOfParts>
    <vt:vector size="59" baseType="lpstr">
      <vt:lpstr>Alexandria</vt:lpstr>
      <vt:lpstr>Arial</vt:lpstr>
      <vt:lpstr>DroidNaskhArb-Lt</vt:lpstr>
      <vt:lpstr>NeoSansArabic</vt:lpstr>
      <vt:lpstr>Tajawal Medium</vt:lpstr>
      <vt:lpstr>Office Theme</vt:lpstr>
      <vt:lpstr>PowerPoint Presentation</vt:lpstr>
      <vt:lpstr>PowerPoint Presentation</vt:lpstr>
      <vt:lpstr>تمهيد</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1112</cp:revision>
  <dcterms:created xsi:type="dcterms:W3CDTF">2023-04-29T09:08:00Z</dcterms:created>
  <dcterms:modified xsi:type="dcterms:W3CDTF">2024-11-15T00:25:00Z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