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tags/tag8.xml" ContentType="application/vnd.openxmlformats-officedocument.presentationml.tag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9.xml" ContentType="application/vnd.openxmlformats-officedocument.presentationml.tags+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43"/>
  </p:notesMasterIdLst>
  <p:sldIdLst>
    <p:sldId id="716" r:id="rId3"/>
    <p:sldId id="817" r:id="rId4"/>
    <p:sldId id="821" r:id="rId5"/>
    <p:sldId id="819" r:id="rId6"/>
    <p:sldId id="824" r:id="rId7"/>
    <p:sldId id="827" r:id="rId8"/>
    <p:sldId id="872" r:id="rId9"/>
    <p:sldId id="873" r:id="rId10"/>
    <p:sldId id="845" r:id="rId11"/>
    <p:sldId id="823" r:id="rId12"/>
    <p:sldId id="847" r:id="rId13"/>
    <p:sldId id="876" r:id="rId14"/>
    <p:sldId id="877" r:id="rId15"/>
    <p:sldId id="875" r:id="rId16"/>
    <p:sldId id="878" r:id="rId17"/>
    <p:sldId id="880" r:id="rId18"/>
    <p:sldId id="879" r:id="rId19"/>
    <p:sldId id="881" r:id="rId20"/>
    <p:sldId id="886" r:id="rId21"/>
    <p:sldId id="882" r:id="rId22"/>
    <p:sldId id="887" r:id="rId23"/>
    <p:sldId id="883" r:id="rId24"/>
    <p:sldId id="884" r:id="rId25"/>
    <p:sldId id="889" r:id="rId26"/>
    <p:sldId id="888" r:id="rId27"/>
    <p:sldId id="885" r:id="rId28"/>
    <p:sldId id="890" r:id="rId29"/>
    <p:sldId id="891" r:id="rId30"/>
    <p:sldId id="892" r:id="rId31"/>
    <p:sldId id="893" r:id="rId32"/>
    <p:sldId id="894" r:id="rId33"/>
    <p:sldId id="895" r:id="rId34"/>
    <p:sldId id="896" r:id="rId35"/>
    <p:sldId id="897" r:id="rId36"/>
    <p:sldId id="867" r:id="rId37"/>
    <p:sldId id="868" r:id="rId38"/>
    <p:sldId id="900" r:id="rId39"/>
    <p:sldId id="869" r:id="rId40"/>
    <p:sldId id="78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4660"/>
  </p:normalViewPr>
  <p:slideViewPr>
    <p:cSldViewPr snapToGrid="0">
      <p:cViewPr varScale="1">
        <p:scale>
          <a:sx n="85" d="100"/>
          <a:sy n="85" d="100"/>
        </p:scale>
        <p:origin x="7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أركان الجريمة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a:t>محاور المحاضرة</a:t>
          </a:r>
          <a:endParaRPr lang="en-US" b="1"/>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الطبيعة القانونية للجريمة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kern="1200" dirty="0"/>
            <a:t>المحور</a:t>
          </a:r>
          <a:r>
            <a:rPr lang="ar-EG" sz="3500" b="1" i="0" kern="1200" baseline="0" dirty="0"/>
            <a:t>ة</a:t>
          </a:r>
          <a:r>
            <a:rPr lang="ar-EG" sz="3500" b="1" kern="1200" dirty="0"/>
            <a:t> الثاني</a:t>
          </a:r>
        </a:p>
        <a:p>
          <a:pPr marL="0" lvl="0" indent="0" algn="ctr" defTabSz="1555750">
            <a:lnSpc>
              <a:spcPct val="90000"/>
            </a:lnSpc>
            <a:spcBef>
              <a:spcPct val="0"/>
            </a:spcBef>
            <a:spcAft>
              <a:spcPct val="35000"/>
            </a:spcAft>
            <a:buNone/>
          </a:pPr>
          <a:r>
            <a:rPr lang="ar-EG" sz="3500" b="1" kern="1200" dirty="0"/>
            <a:t>أركان الجريمة السيبرانية</a:t>
          </a:r>
          <a:endParaRPr lang="en-US" sz="35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i="0" kern="1200" baseline="0"/>
            <a:t>محاور المحاضرة</a:t>
          </a:r>
          <a:endParaRPr lang="en-US" sz="3500" b="1" kern="120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kern="1200" dirty="0"/>
            <a:t>المحور الأول</a:t>
          </a:r>
        </a:p>
        <a:p>
          <a:pPr marL="0" lvl="0" indent="0" algn="ctr" defTabSz="1555750">
            <a:lnSpc>
              <a:spcPct val="90000"/>
            </a:lnSpc>
            <a:spcBef>
              <a:spcPct val="0"/>
            </a:spcBef>
            <a:spcAft>
              <a:spcPct val="35000"/>
            </a:spcAft>
            <a:buNone/>
          </a:pPr>
          <a:r>
            <a:rPr lang="ar-EG" sz="3500" b="1" kern="1200" dirty="0"/>
            <a:t>الطبيعة القانونية للجريمة السيبرانية</a:t>
          </a:r>
          <a:endParaRPr lang="en-US" sz="35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7/28/2023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582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342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3085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6514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7405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32937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0339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554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0206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0769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4937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69218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3588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1188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0463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01731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97709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189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77084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1545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84038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36299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2870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1264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32668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632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32697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9051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16992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96251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48908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83438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3723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7599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9764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2527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3604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5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notesSlide" Target="../notesSlides/notesSlide3.xml"/><Relationship Id="rId7" Type="http://schemas.openxmlformats.org/officeDocument/2006/relationships/diagramData" Target="../diagrams/data1.xml"/><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5.sv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5.sv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5.sv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5.sv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5.sv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5.sv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5.sv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5.sv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notesSlide" Target="../notesSlides/notesSlide34.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0.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9.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805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endPar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51561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السابعة</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51270" y="4304452"/>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B63D937-B95F-4A78-B654-89753A3238A5}"/>
              </a:ext>
            </a:extLst>
          </p:cNvPr>
          <p:cNvSpPr txBox="1"/>
          <p:nvPr/>
        </p:nvSpPr>
        <p:spPr>
          <a:xfrm>
            <a:off x="5065059" y="5922434"/>
            <a:ext cx="7126941" cy="523220"/>
          </a:xfrm>
          <a:prstGeom prst="rect">
            <a:avLst/>
          </a:prstGeom>
          <a:noFill/>
        </p:spPr>
        <p:txBody>
          <a:bodyPr wrap="square" rtlCol="0">
            <a:spAutoFit/>
          </a:bodyPr>
          <a:lstStyle/>
          <a:p>
            <a:pPr algn="ctr"/>
            <a:r>
              <a:rPr lang="ar-EG" sz="2800" b="1" dirty="0"/>
              <a:t>الطبيعة القانونية للجريمة السيبرانية و أركانها </a:t>
            </a:r>
            <a:endParaRPr lang="en-US" sz="2800" b="1" dirty="0"/>
          </a:p>
        </p:txBody>
      </p:sp>
    </p:spTree>
    <p:extLst>
      <p:ext uri="{BB962C8B-B14F-4D97-AF65-F5344CB8AC3E}">
        <p14:creationId xmlns:p14="http://schemas.microsoft.com/office/powerpoint/2010/main" val="3842925687"/>
      </p:ext>
    </p:extLst>
  </p:cSld>
  <p:clrMapOvr>
    <a:masterClrMapping/>
  </p:clrMapOvr>
  <mc:AlternateContent xmlns:mc="http://schemas.openxmlformats.org/markup-compatibility/2006" xmlns:p14="http://schemas.microsoft.com/office/powerpoint/2010/main">
    <mc:Choice Requires="p14">
      <p:transition spd="slow" p14:dur="2000" advTm="48899"/>
    </mc:Choice>
    <mc:Fallback xmlns="">
      <p:transition spd="slow" advTm="488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42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795246"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ربط المحاضرات السابقة</a:t>
            </a:r>
            <a:r>
              <a:rPr lang="ar-EG"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 بالمحاضرة الحالية</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047834082"/>
      </p:ext>
    </p:extLst>
  </p:cSld>
  <p:clrMapOvr>
    <a:masterClrMapping/>
  </p:clrMapOvr>
  <mc:AlternateContent xmlns:mc="http://schemas.openxmlformats.org/markup-compatibility/2006" xmlns:p14="http://schemas.microsoft.com/office/powerpoint/2010/main">
    <mc:Choice Requires="p14">
      <p:transition spd="slow" p14:dur="2000" advTm="489670"/>
    </mc:Choice>
    <mc:Fallback xmlns="">
      <p:transition spd="slow" advTm="4896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4190721908"/>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480417757"/>
      </p:ext>
    </p:extLst>
  </p:cSld>
  <p:clrMapOvr>
    <a:masterClrMapping/>
  </p:clrMapOvr>
  <mc:AlternateContent xmlns:mc="http://schemas.openxmlformats.org/markup-compatibility/2006" xmlns:p14="http://schemas.microsoft.com/office/powerpoint/2010/main">
    <mc:Choice Requires="p14">
      <p:transition spd="slow" p14:dur="2000" advTm="26315"/>
    </mc:Choice>
    <mc:Fallback xmlns="">
      <p:transition spd="slow" advTm="263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3139899"/>
          </a:xfrm>
          <a:prstGeom prst="rect">
            <a:avLst/>
          </a:prstGeom>
          <a:noFill/>
        </p:spPr>
        <p:txBody>
          <a:bodyPr wrap="square" rtlCol="0">
            <a:spAutoFit/>
          </a:bodyPr>
          <a:lstStyle/>
          <a:p>
            <a:pPr algn="r" rtl="1">
              <a:lnSpc>
                <a:spcPct val="107000"/>
              </a:lnSpc>
              <a:spcAft>
                <a:spcPts val="500"/>
              </a:spcAft>
            </a:pPr>
            <a:r>
              <a:rPr lang="ar-EG" sz="24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المحور الأول: الطبيعية القانونية للجريمة السيبرانية.</a:t>
            </a:r>
          </a:p>
          <a:p>
            <a:pPr algn="r" rtl="1">
              <a:lnSpc>
                <a:spcPct val="107000"/>
              </a:lnSpc>
              <a:spcAft>
                <a:spcPts val="500"/>
              </a:spcAft>
            </a:pPr>
            <a:endParaRPr lang="ar-EG" sz="24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lgn="r" rtl="1">
              <a:lnSpc>
                <a:spcPct val="107000"/>
              </a:lnSpc>
              <a:spcAft>
                <a:spcPts val="500"/>
              </a:spcAft>
            </a:pPr>
            <a:r>
              <a:rPr lang="ar-EG" sz="24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المحور الثاني: أركان الجريمة السيبرانية. </a:t>
            </a:r>
            <a:endParaRPr lang="en-US" sz="2400" dirty="0">
              <a:latin typeface="Times New Roman" panose="02020603050405020304" pitchFamily="18" charset="0"/>
              <a:ea typeface="Times New Roman" panose="02020603050405020304" pitchFamily="18" charset="0"/>
            </a:endParaRPr>
          </a:p>
          <a:p>
            <a:pPr marR="0" lvl="0" algn="r" rtl="1">
              <a:spcBef>
                <a:spcPts val="0"/>
              </a:spcBef>
              <a:spcAft>
                <a:spcPts val="500"/>
              </a:spcAft>
            </a:pPr>
            <a:r>
              <a:rPr lang="ar-EG"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   الركن الأول: الركن المادي في الجريمة السيبرانية.</a:t>
            </a:r>
          </a:p>
          <a:p>
            <a:pPr marR="0" lvl="0" algn="r" rtl="1">
              <a:spcBef>
                <a:spcPts val="0"/>
              </a:spcBef>
              <a:spcAft>
                <a:spcPts val="500"/>
              </a:spcAft>
            </a:pPr>
            <a:r>
              <a:rPr lang="ar-EG"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   الركن الثاني: الركن المعنوي في الجريمة السيبرانية.</a:t>
            </a:r>
          </a:p>
          <a:p>
            <a:pPr marR="0" lvl="0" algn="r" rtl="1">
              <a:spcBef>
                <a:spcPts val="0"/>
              </a:spcBef>
              <a:spcAft>
                <a:spcPts val="500"/>
              </a:spcAft>
            </a:pPr>
            <a:r>
              <a:rPr lang="ar-EG"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   الركن الثالث: الركن الشرعي في الجريمة السيبرانية.</a:t>
            </a:r>
          </a:p>
          <a:p>
            <a:pPr marR="0" lvl="0" algn="r" rtl="1">
              <a:spcBef>
                <a:spcPts val="0"/>
              </a:spcBef>
              <a:spcAft>
                <a:spcPts val="500"/>
              </a:spcAft>
            </a:pPr>
            <a:r>
              <a:rPr lang="ar-EG"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   الركن الرابع : ( الركن المفترض).</a:t>
            </a:r>
          </a:p>
        </p:txBody>
      </p:sp>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650076" y="2699483"/>
            <a:ext cx="3962399" cy="246298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8496912"/>
      </p:ext>
    </p:extLst>
  </p:cSld>
  <p:clrMapOvr>
    <a:masterClrMapping/>
  </p:clrMapOvr>
  <mc:AlternateContent xmlns:mc="http://schemas.openxmlformats.org/markup-compatibility/2006" xmlns:p14="http://schemas.microsoft.com/office/powerpoint/2010/main">
    <mc:Choice Requires="p14">
      <p:transition spd="slow" p14:dur="2000" advTm="39732"/>
    </mc:Choice>
    <mc:Fallback xmlns="">
      <p:transition spd="slow" advTm="397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021841" y="1898556"/>
            <a:ext cx="90830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الطبيعة القانونية للجريمة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066160161"/>
      </p:ext>
    </p:extLst>
  </p:cSld>
  <p:clrMapOvr>
    <a:masterClrMapping/>
  </p:clrMapOvr>
  <mc:AlternateContent xmlns:mc="http://schemas.openxmlformats.org/markup-compatibility/2006" xmlns:p14="http://schemas.microsoft.com/office/powerpoint/2010/main">
    <mc:Choice Requires="p14">
      <p:transition spd="slow" p14:dur="2000" advTm="14636"/>
    </mc:Choice>
    <mc:Fallback xmlns="">
      <p:transition spd="slow" advTm="146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79" y="1667436"/>
            <a:ext cx="8820473" cy="361539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3200" b="1" dirty="0">
                <a:solidFill>
                  <a:schemeClr val="tx1"/>
                </a:solidFill>
                <a:latin typeface="Times New Roman" panose="02020603050405020304" pitchFamily="18" charset="0"/>
                <a:ea typeface="Times New Roman" panose="02020603050405020304" pitchFamily="18" charset="0"/>
              </a:rPr>
              <a:t> </a:t>
            </a:r>
            <a:r>
              <a:rPr lang="ar-EG" sz="3200" b="1" dirty="0">
                <a:solidFill>
                  <a:schemeClr val="tx1"/>
                </a:solidFill>
                <a:latin typeface="Times New Roman" panose="02020603050405020304" pitchFamily="18" charset="0"/>
                <a:ea typeface="Times New Roman" panose="02020603050405020304" pitchFamily="18" charset="0"/>
              </a:rPr>
              <a:t>   الإتجاه </a:t>
            </a:r>
            <a:r>
              <a:rPr lang="ar-SA" sz="3200" b="1" dirty="0">
                <a:solidFill>
                  <a:schemeClr val="tx1"/>
                </a:solidFill>
                <a:latin typeface="Times New Roman" panose="02020603050405020304" pitchFamily="18" charset="0"/>
                <a:ea typeface="Times New Roman" panose="02020603050405020304" pitchFamily="18" charset="0"/>
              </a:rPr>
              <a:t>الأول: </a:t>
            </a:r>
            <a:r>
              <a:rPr lang="ar-SA" sz="3200" dirty="0">
                <a:solidFill>
                  <a:schemeClr val="tx1"/>
                </a:solidFill>
                <a:latin typeface="Times New Roman" panose="02020603050405020304" pitchFamily="18" charset="0"/>
                <a:ea typeface="Times New Roman" panose="02020603050405020304" pitchFamily="18" charset="0"/>
              </a:rPr>
              <a:t> يرى أنه وفقا للقواعد العامة </a:t>
            </a:r>
            <a:r>
              <a:rPr lang="ar-SA" sz="3200" dirty="0">
                <a:solidFill>
                  <a:schemeClr val="tx1"/>
                </a:solidFill>
                <a:highlight>
                  <a:srgbClr val="FFFF00"/>
                </a:highlight>
                <a:latin typeface="Times New Roman" panose="02020603050405020304" pitchFamily="18" charset="0"/>
                <a:ea typeface="Times New Roman" panose="02020603050405020304" pitchFamily="18" charset="0"/>
              </a:rPr>
              <a:t>أن الأشياء المادية وحدها هي التي تقبل الحيازة و</a:t>
            </a:r>
            <a:r>
              <a:rPr lang="ar-EG" sz="3200" dirty="0">
                <a:solidFill>
                  <a:schemeClr val="tx1"/>
                </a:solidFill>
                <a:highlight>
                  <a:srgbClr val="FFFF00"/>
                </a:highlight>
                <a:latin typeface="Times New Roman" panose="02020603050405020304" pitchFamily="18" charset="0"/>
                <a:ea typeface="Times New Roman" panose="02020603050405020304" pitchFamily="18" charset="0"/>
              </a:rPr>
              <a:t>ا</a:t>
            </a:r>
            <a:r>
              <a:rPr lang="ar-SA" sz="3200" dirty="0">
                <a:solidFill>
                  <a:schemeClr val="tx1"/>
                </a:solidFill>
                <a:highlight>
                  <a:srgbClr val="FFFF00"/>
                </a:highlight>
                <a:latin typeface="Times New Roman" panose="02020603050405020304" pitchFamily="18" charset="0"/>
                <a:ea typeface="Times New Roman" panose="02020603050405020304" pitchFamily="18" charset="0"/>
              </a:rPr>
              <a:t>ل</a:t>
            </a:r>
            <a:r>
              <a:rPr lang="ar-EG" sz="3200" dirty="0">
                <a:solidFill>
                  <a:schemeClr val="tx1"/>
                </a:solidFill>
                <a:highlight>
                  <a:srgbClr val="FFFF00"/>
                </a:highlight>
                <a:latin typeface="Times New Roman" panose="02020603050405020304" pitchFamily="18" charset="0"/>
                <a:ea typeface="Times New Roman" panose="02020603050405020304" pitchFamily="18" charset="0"/>
              </a:rPr>
              <a:t>إ</a:t>
            </a:r>
            <a:r>
              <a:rPr lang="ar-SA" sz="3200" dirty="0">
                <a:solidFill>
                  <a:schemeClr val="tx1"/>
                </a:solidFill>
                <a:highlight>
                  <a:srgbClr val="FFFF00"/>
                </a:highlight>
                <a:latin typeface="Times New Roman" panose="02020603050405020304" pitchFamily="18" charset="0"/>
                <a:ea typeface="Times New Roman" panose="02020603050405020304" pitchFamily="18" charset="0"/>
              </a:rPr>
              <a:t>ستحواذ،</a:t>
            </a:r>
            <a:r>
              <a:rPr lang="ar-SA" sz="3200" dirty="0">
                <a:solidFill>
                  <a:schemeClr val="tx1"/>
                </a:solidFill>
                <a:latin typeface="Times New Roman" panose="02020603050405020304" pitchFamily="18" charset="0"/>
                <a:ea typeface="Times New Roman" panose="02020603050405020304" pitchFamily="18" charset="0"/>
              </a:rPr>
              <a:t> وأن الشيء موضوع السرقة يجب أن يكون ماديا أي له كيان مادي ملموس حتي يمكن </a:t>
            </a:r>
            <a:r>
              <a:rPr lang="ar-EG" sz="3200" dirty="0">
                <a:solidFill>
                  <a:schemeClr val="tx1"/>
                </a:solidFill>
                <a:latin typeface="Times New Roman" panose="02020603050405020304" pitchFamily="18" charset="0"/>
                <a:ea typeface="Times New Roman" panose="02020603050405020304" pitchFamily="18" charset="0"/>
              </a:rPr>
              <a:t>إ</a:t>
            </a:r>
            <a:r>
              <a:rPr lang="ar-SA" sz="3200" dirty="0">
                <a:solidFill>
                  <a:schemeClr val="tx1"/>
                </a:solidFill>
                <a:latin typeface="Times New Roman" panose="02020603050405020304" pitchFamily="18" charset="0"/>
                <a:ea typeface="Times New Roman" panose="02020603050405020304" pitchFamily="18" charset="0"/>
              </a:rPr>
              <a:t>نتقاله وحيازته عن طريق ال</a:t>
            </a:r>
            <a:r>
              <a:rPr lang="ar-EG" sz="3200" dirty="0">
                <a:solidFill>
                  <a:schemeClr val="tx1"/>
                </a:solidFill>
                <a:latin typeface="Times New Roman" panose="02020603050405020304" pitchFamily="18" charset="0"/>
                <a:ea typeface="Times New Roman" panose="02020603050405020304" pitchFamily="18" charset="0"/>
              </a:rPr>
              <a:t>إ</a:t>
            </a:r>
            <a:r>
              <a:rPr lang="ar-SA" sz="3200" dirty="0">
                <a:solidFill>
                  <a:schemeClr val="tx1"/>
                </a:solidFill>
                <a:latin typeface="Times New Roman" panose="02020603050405020304" pitchFamily="18" charset="0"/>
                <a:ea typeface="Times New Roman" panose="02020603050405020304" pitchFamily="18" charset="0"/>
              </a:rPr>
              <a:t>ختلاس المكون للركن المادي في جريمة السرقة. </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2310053957"/>
      </p:ext>
    </p:extLst>
  </p:cSld>
  <p:clrMapOvr>
    <a:masterClrMapping/>
  </p:clrMapOvr>
  <mc:AlternateContent xmlns:mc="http://schemas.openxmlformats.org/markup-compatibility/2006" xmlns:p14="http://schemas.microsoft.com/office/powerpoint/2010/main">
    <mc:Choice Requires="p14">
      <p:transition spd="slow" p14:dur="2000" advTm="182524"/>
    </mc:Choice>
    <mc:Fallback xmlns="">
      <p:transition spd="slow" advTm="18252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2680" y="1483417"/>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34371" y="1701094"/>
            <a:ext cx="8937811" cy="367348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just" rtl="1">
              <a:spcBef>
                <a:spcPts val="0"/>
              </a:spcBef>
              <a:spcAft>
                <a:spcPts val="500"/>
              </a:spcAft>
            </a:pPr>
            <a:r>
              <a:rPr lang="en-US" sz="3200" b="1" dirty="0">
                <a:solidFill>
                  <a:schemeClr val="tx1"/>
                </a:solidFill>
                <a:latin typeface="Times New Roman" panose="02020603050405020304" pitchFamily="18" charset="0"/>
                <a:ea typeface="Times New Roman" panose="02020603050405020304" pitchFamily="18" charset="0"/>
              </a:rPr>
              <a:t>     </a:t>
            </a:r>
            <a:r>
              <a:rPr lang="ar-SA" sz="3200" b="1" dirty="0">
                <a:solidFill>
                  <a:schemeClr val="tx1"/>
                </a:solidFill>
                <a:latin typeface="Times New Roman" panose="02020603050405020304" pitchFamily="18" charset="0"/>
                <a:ea typeface="Times New Roman" panose="02020603050405020304" pitchFamily="18" charset="0"/>
              </a:rPr>
              <a:t>والإتجاه الثاني</a:t>
            </a:r>
            <a:r>
              <a:rPr lang="ar-SA" sz="3200" dirty="0">
                <a:solidFill>
                  <a:schemeClr val="tx1"/>
                </a:solidFill>
                <a:latin typeface="Times New Roman" panose="02020603050405020304" pitchFamily="18" charset="0"/>
                <a:ea typeface="Times New Roman" panose="02020603050405020304" pitchFamily="18" charset="0"/>
              </a:rPr>
              <a:t> يرى </a:t>
            </a:r>
            <a:r>
              <a:rPr lang="ar-SA" sz="3200" dirty="0">
                <a:solidFill>
                  <a:schemeClr val="tx1"/>
                </a:solidFill>
                <a:highlight>
                  <a:srgbClr val="FFFF00"/>
                </a:highlight>
                <a:latin typeface="Times New Roman" panose="02020603050405020304" pitchFamily="18" charset="0"/>
                <a:ea typeface="Times New Roman" panose="02020603050405020304" pitchFamily="18" charset="0"/>
              </a:rPr>
              <a:t>أن المعلومات ما هي إلا مجموعة مستحدثة من القيم قابلة ل</a:t>
            </a:r>
            <a:r>
              <a:rPr lang="ar-EG" sz="3200" dirty="0">
                <a:solidFill>
                  <a:schemeClr val="tx1"/>
                </a:solidFill>
                <a:highlight>
                  <a:srgbClr val="FFFF00"/>
                </a:highlight>
                <a:latin typeface="Times New Roman" panose="02020603050405020304" pitchFamily="18" charset="0"/>
                <a:ea typeface="Times New Roman" panose="02020603050405020304" pitchFamily="18" charset="0"/>
              </a:rPr>
              <a:t>لإ</a:t>
            </a:r>
            <a:r>
              <a:rPr lang="ar-SA" sz="3200" dirty="0">
                <a:solidFill>
                  <a:schemeClr val="tx1"/>
                </a:solidFill>
                <a:highlight>
                  <a:srgbClr val="FFFF00"/>
                </a:highlight>
                <a:latin typeface="Times New Roman" panose="02020603050405020304" pitchFamily="18" charset="0"/>
                <a:ea typeface="Times New Roman" panose="02020603050405020304" pitchFamily="18" charset="0"/>
              </a:rPr>
              <a:t>ستحواذ مستقلة عن دعامتها المادية،</a:t>
            </a:r>
            <a:r>
              <a:rPr lang="ar-SA" sz="3200" dirty="0">
                <a:solidFill>
                  <a:schemeClr val="tx1"/>
                </a:solidFill>
                <a:latin typeface="Times New Roman" panose="02020603050405020304" pitchFamily="18" charset="0"/>
                <a:ea typeface="Times New Roman" panose="02020603050405020304" pitchFamily="18" charset="0"/>
              </a:rPr>
              <a:t> على سند من القول أن المعلومات لها قيمة اقتصادية قابلة لأن تحاز حيازة غير مشروعة، بمعنى أن المعلومات مال قابل للتملك أو ال</a:t>
            </a:r>
            <a:r>
              <a:rPr lang="ar-EG" sz="3200" dirty="0">
                <a:solidFill>
                  <a:schemeClr val="tx1"/>
                </a:solidFill>
                <a:latin typeface="Times New Roman" panose="02020603050405020304" pitchFamily="18" charset="0"/>
                <a:ea typeface="Times New Roman" panose="02020603050405020304" pitchFamily="18" charset="0"/>
              </a:rPr>
              <a:t>إ</a:t>
            </a:r>
            <a:r>
              <a:rPr lang="ar-SA" sz="3200" dirty="0">
                <a:solidFill>
                  <a:schemeClr val="tx1"/>
                </a:solidFill>
                <a:latin typeface="Times New Roman" panose="02020603050405020304" pitchFamily="18" charset="0"/>
                <a:ea typeface="Times New Roman" panose="02020603050405020304" pitchFamily="18" charset="0"/>
              </a:rPr>
              <a:t>ستغلال على أساس قيمته الأقتصادية وليس على أساس كيانه المادي، ولذلك فهو يستحق الحماية القانونية ومعاملته معاملة المال. </a:t>
            </a:r>
            <a:endParaRPr lang="en-US" sz="28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0351077"/>
      </p:ext>
    </p:extLst>
  </p:cSld>
  <p:clrMapOvr>
    <a:masterClrMapping/>
  </p:clrMapOvr>
  <mc:AlternateContent xmlns:mc="http://schemas.openxmlformats.org/markup-compatibility/2006" xmlns:p14="http://schemas.microsoft.com/office/powerpoint/2010/main">
    <mc:Choice Requires="p14">
      <p:transition spd="slow" p14:dur="2000" advTm="399460"/>
    </mc:Choice>
    <mc:Fallback xmlns="">
      <p:transition spd="slow" advTm="39946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263989" y="2001520"/>
            <a:ext cx="9662160" cy="120867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just" rtl="1">
              <a:spcAft>
                <a:spcPts val="500"/>
              </a:spcAft>
            </a:pPr>
            <a:r>
              <a:rPr lang="en-US" sz="2800" b="1" dirty="0">
                <a:solidFill>
                  <a:schemeClr val="tx1"/>
                </a:solidFill>
                <a:ea typeface="Calibri" panose="020F0502020204030204" pitchFamily="34" charset="0"/>
              </a:rPr>
              <a:t>      </a:t>
            </a:r>
            <a:r>
              <a:rPr lang="ar-SA" sz="2800" b="1" dirty="0">
                <a:solidFill>
                  <a:schemeClr val="tx1"/>
                </a:solidFill>
                <a:ea typeface="Calibri" panose="020F0502020204030204" pitchFamily="34" charset="0"/>
              </a:rPr>
              <a:t>ويرى أصحاب هذا الرأي أنه </a:t>
            </a:r>
            <a:r>
              <a:rPr lang="ar-SA" sz="2800" b="1" dirty="0">
                <a:solidFill>
                  <a:schemeClr val="tx1"/>
                </a:solidFill>
                <a:highlight>
                  <a:srgbClr val="FFFF00"/>
                </a:highlight>
                <a:ea typeface="Calibri" panose="020F0502020204030204" pitchFamily="34" charset="0"/>
              </a:rPr>
              <a:t>يجب الإعتداد بفكرة الكيان المادي للشيء الناتج عنه اختلاس المال المعنوي البرامج والمعلومات</a:t>
            </a:r>
            <a:r>
              <a:rPr lang="en-US" sz="2800" b="1" dirty="0">
                <a:solidFill>
                  <a:schemeClr val="tx1"/>
                </a:solidFill>
                <a:highlight>
                  <a:srgbClr val="FFFF00"/>
                </a:highlight>
                <a:ea typeface="Calibri" panose="020F0502020204030204" pitchFamily="34" charset="0"/>
              </a:rPr>
              <a:t>.</a:t>
            </a:r>
            <a:r>
              <a:rPr lang="ar-SA" sz="2800" b="1" dirty="0">
                <a:solidFill>
                  <a:schemeClr val="tx1"/>
                </a:solidFill>
                <a:ea typeface="Calibri" panose="020F0502020204030204" pitchFamily="34" charset="0"/>
              </a:rPr>
              <a:t> </a:t>
            </a:r>
            <a:endParaRPr kumimoji="0" lang="en-US" sz="2800" b="1" i="0" u="none" strike="noStrike" kern="1200" cap="none" spc="0" normalizeH="0" baseline="0" noProof="0" dirty="0">
              <a:ln>
                <a:noFill/>
              </a:ln>
              <a:solidFill>
                <a:schemeClr val="tx1"/>
              </a:solidFill>
              <a:effectLst/>
              <a:uLnTx/>
              <a:uFillTx/>
              <a:ea typeface="Times New Roman" panose="02020603050405020304" pitchFamily="18" charset="0"/>
            </a:endParaRPr>
          </a:p>
        </p:txBody>
      </p:sp>
    </p:spTree>
    <p:extLst>
      <p:ext uri="{BB962C8B-B14F-4D97-AF65-F5344CB8AC3E}">
        <p14:creationId xmlns:p14="http://schemas.microsoft.com/office/powerpoint/2010/main" val="48069003"/>
      </p:ext>
    </p:extLst>
  </p:cSld>
  <p:clrMapOvr>
    <a:masterClrMapping/>
  </p:clrMapOvr>
  <mc:AlternateContent xmlns:mc="http://schemas.openxmlformats.org/markup-compatibility/2006" xmlns:p14="http://schemas.microsoft.com/office/powerpoint/2010/main">
    <mc:Choice Requires="p14">
      <p:transition spd="slow" p14:dur="2000" advTm="360769"/>
    </mc:Choice>
    <mc:Fallback xmlns="">
      <p:transition spd="slow" advTm="3607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021841" y="1898556"/>
            <a:ext cx="90830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أركان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406227264"/>
      </p:ext>
    </p:extLst>
  </p:cSld>
  <p:clrMapOvr>
    <a:masterClrMapping/>
  </p:clrMapOvr>
  <mc:AlternateContent xmlns:mc="http://schemas.openxmlformats.org/markup-compatibility/2006" xmlns:p14="http://schemas.microsoft.com/office/powerpoint/2010/main">
    <mc:Choice Requires="p14">
      <p:transition spd="slow" p14:dur="2000" advTm="182614"/>
    </mc:Choice>
    <mc:Fallback xmlns="">
      <p:transition spd="slow" advTm="1826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48184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E6B69DA7-4B21-4FAF-ACA6-247A1791CF71}"/>
              </a:ext>
            </a:extLst>
          </p:cNvPr>
          <p:cNvSpPr txBox="1"/>
          <p:nvPr/>
        </p:nvSpPr>
        <p:spPr>
          <a:xfrm>
            <a:off x="1364042" y="1738777"/>
            <a:ext cx="9345750" cy="3662541"/>
          </a:xfrm>
          <a:prstGeom prst="rect">
            <a:avLst/>
          </a:prstGeom>
          <a:noFill/>
        </p:spPr>
        <p:txBody>
          <a:bodyPr wrap="square" rtlCol="0">
            <a:spAutoFit/>
          </a:bodyPr>
          <a:lstStyle/>
          <a:p>
            <a:pPr algn="r" rtl="1"/>
            <a:r>
              <a:rPr lang="ar-EG"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أولا</a:t>
            </a:r>
            <a:r>
              <a:rPr lang="ar-IQ"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a:t>
            </a:r>
            <a:r>
              <a:rPr lang="ar-EG"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 الركن المادي في الجريمة السيبرانية:</a:t>
            </a:r>
          </a:p>
          <a:p>
            <a:pPr algn="r" rtl="1"/>
            <a:endParaRPr lang="ar-EG"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endParaRPr>
          </a:p>
          <a:p>
            <a:pPr algn="just" rtl="1"/>
            <a:r>
              <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أ. السلوك المادي في الجريمة السيبرانية:</a:t>
            </a:r>
          </a:p>
          <a:p>
            <a:pPr algn="just" rtl="1"/>
            <a:r>
              <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1. عناصر السلوك المادي:</a:t>
            </a:r>
          </a:p>
          <a:p>
            <a:pPr algn="just" rtl="1"/>
            <a:r>
              <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2.صور السلوك المادي:</a:t>
            </a:r>
          </a:p>
          <a:p>
            <a:pPr algn="just" rtl="1"/>
            <a:r>
              <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ب. النتيجة الإجرامية في الجريمة السيبرانية:</a:t>
            </a:r>
          </a:p>
          <a:p>
            <a:pPr algn="just" rtl="1"/>
            <a:r>
              <a:rPr lang="ar-EG"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      ج. علاقة السببية في الجريمة السيبرانية:</a:t>
            </a:r>
            <a:endParaRPr lang="en-US" sz="2800" b="1" dirty="0">
              <a:solidFill>
                <a:srgbClr val="44546A"/>
              </a:solidFill>
              <a:latin typeface="Times New Roman" panose="02020603050405020304" pitchFamily="18" charset="0"/>
              <a:ea typeface="Calibri" panose="020F0502020204030204" pitchFamily="34" charset="0"/>
              <a:cs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1026"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1F5FBA60-D648-4812-ACAA-3A5D39DAEB5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28216" y="1864751"/>
            <a:ext cx="3078256" cy="3107059"/>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custDataLst>
      <p:tags r:id="rId1"/>
    </p:custDataLst>
    <p:extLst>
      <p:ext uri="{BB962C8B-B14F-4D97-AF65-F5344CB8AC3E}">
        <p14:creationId xmlns:p14="http://schemas.microsoft.com/office/powerpoint/2010/main" val="879251584"/>
      </p:ext>
    </p:extLst>
  </p:cSld>
  <p:clrMapOvr>
    <a:masterClrMapping/>
  </p:clrMapOvr>
  <mc:AlternateContent xmlns:mc="http://schemas.openxmlformats.org/markup-compatibility/2006" xmlns:p14="http://schemas.microsoft.com/office/powerpoint/2010/main">
    <mc:Choice Requires="p14">
      <p:transition spd="slow" p14:dur="2000" advTm="22464"/>
    </mc:Choice>
    <mc:Fallback xmlns="">
      <p:transition spd="slow" advTm="2246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143788" y="2405275"/>
            <a:ext cx="8111835" cy="129714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r>
              <a:rPr lang="ar-EG" sz="3200" b="1" dirty="0">
                <a:solidFill>
                  <a:srgbClr val="FF0000"/>
                </a:solidFill>
                <a:latin typeface="Calibri" panose="020F0502020204030204"/>
                <a:ea typeface="Calibri" panose="020F0502020204030204" pitchFamily="34" charset="0"/>
                <a:cs typeface="Calibri" panose="020F0502020204030204" pitchFamily="34" charset="0"/>
              </a:rPr>
              <a:t>:</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913112830"/>
      </p:ext>
    </p:extLst>
  </p:cSld>
  <p:clrMapOvr>
    <a:masterClrMapping/>
  </p:clrMapOvr>
  <mc:AlternateContent xmlns:mc="http://schemas.openxmlformats.org/markup-compatibility/2006" xmlns:p14="http://schemas.microsoft.com/office/powerpoint/2010/main">
    <mc:Choice Requires="p14">
      <p:transition spd="slow" p14:dur="2000" advTm="247006"/>
    </mc:Choice>
    <mc:Fallback xmlns="">
      <p:transition spd="slow" advTm="24700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B799CBAE-9B42-4911-B17F-3C27E4179980}"/>
              </a:ext>
            </a:extLst>
          </p:cNvPr>
          <p:cNvSpPr/>
          <p:nvPr/>
        </p:nvSpPr>
        <p:spPr>
          <a:xfrm>
            <a:off x="1434354" y="4006362"/>
            <a:ext cx="4295502" cy="94215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السلوك المعلوماتي التقليدي:</a:t>
            </a:r>
          </a:p>
        </p:txBody>
      </p:sp>
      <p:sp>
        <p:nvSpPr>
          <p:cNvPr id="14" name="Oval 13">
            <a:extLst>
              <a:ext uri="{FF2B5EF4-FFF2-40B4-BE49-F238E27FC236}">
                <a16:creationId xmlns:a16="http://schemas.microsoft.com/office/drawing/2014/main" id="{489F9069-D1A2-418C-9014-51994BBF17FB}"/>
              </a:ext>
            </a:extLst>
          </p:cNvPr>
          <p:cNvSpPr/>
          <p:nvPr/>
        </p:nvSpPr>
        <p:spPr>
          <a:xfrm>
            <a:off x="2645811" y="2563905"/>
            <a:ext cx="8111835" cy="10362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6763502"/>
      </p:ext>
    </p:extLst>
  </p:cSld>
  <p:clrMapOvr>
    <a:masterClrMapping/>
  </p:clrMapOvr>
  <mc:AlternateContent xmlns:mc="http://schemas.openxmlformats.org/markup-compatibility/2006" xmlns:p14="http://schemas.microsoft.com/office/powerpoint/2010/main">
    <mc:Choice Requires="p14">
      <p:transition spd="slow" p14:dur="2000" advTm="175079"/>
    </mc:Choice>
    <mc:Fallback xmlns="">
      <p:transition spd="slow" advTm="1750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48184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E6B69DA7-4B21-4FAF-ACA6-247A1791CF71}"/>
              </a:ext>
            </a:extLst>
          </p:cNvPr>
          <p:cNvSpPr txBox="1"/>
          <p:nvPr/>
        </p:nvSpPr>
        <p:spPr>
          <a:xfrm>
            <a:off x="1364042" y="1738777"/>
            <a:ext cx="9345750" cy="366254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أولا</a:t>
            </a:r>
            <a:r>
              <a:rPr kumimoji="0" lang="ar-IQ"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a:t>
            </a: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الركن المادي في الجريمة السيبرانية: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cs typeface="Calibri" panose="020F0502020204030204" pitchFamily="34" charset="0"/>
              </a:rPr>
              <a:t>      أ. السلوك المادي في الجريمة السيبرانية: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cs typeface="Calibri" panose="020F0502020204030204" pitchFamily="34" charset="0"/>
              </a:rPr>
              <a:t>             1. عناصر السلوك المادي: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cs typeface="Calibri" panose="020F0502020204030204" pitchFamily="34" charset="0"/>
              </a:rPr>
              <a:t>             2.صور السلوك المادي: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cs typeface="Calibri" panose="020F0502020204030204" pitchFamily="34" charset="0"/>
              </a:rPr>
              <a:t>      ب. النتيجة الإجرامية في الجريمة السيبرانية: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cs typeface="Calibri" panose="020F0502020204030204" pitchFamily="34" charset="0"/>
              </a:rPr>
              <a:t>      ج. علاقة السببية في الجريمة السيبرانية:</a:t>
            </a:r>
            <a:endParaRPr kumimoji="0" lang="en-US" sz="28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cs typeface="Calibri" panose="020F050202020403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r" defTabSz="914400" rtl="1" eaLnBrk="1" fontAlgn="auto" latinLnBrk="0" hangingPunct="1">
              <a:lnSpc>
                <a:spcPct val="100000"/>
              </a:lnSpc>
              <a:spcBef>
                <a:spcPts val="0"/>
              </a:spcBef>
              <a:spcAft>
                <a:spcPts val="50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1F5FBA60-D648-4812-ACAA-3A5D39DAEB5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28216" y="1864751"/>
            <a:ext cx="3078256" cy="3107059"/>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custDataLst>
      <p:tags r:id="rId1"/>
    </p:custDataLst>
    <p:extLst>
      <p:ext uri="{BB962C8B-B14F-4D97-AF65-F5344CB8AC3E}">
        <p14:creationId xmlns:p14="http://schemas.microsoft.com/office/powerpoint/2010/main" val="1377659290"/>
      </p:ext>
    </p:extLst>
  </p:cSld>
  <p:clrMapOvr>
    <a:masterClrMapping/>
  </p:clrMapOvr>
  <mc:AlternateContent xmlns:mc="http://schemas.openxmlformats.org/markup-compatibility/2006" xmlns:p14="http://schemas.microsoft.com/office/powerpoint/2010/main">
    <mc:Choice Requires="p14">
      <p:transition spd="slow" p14:dur="2000" advTm="55511"/>
    </mc:Choice>
    <mc:Fallback xmlns="">
      <p:transition spd="slow" advTm="5551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635731" y="1786964"/>
            <a:ext cx="8111835" cy="114662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2743308" y="3246672"/>
            <a:ext cx="5739083" cy="7731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schemeClr val="accent6">
                    <a:lumMod val="50000"/>
                  </a:schemeClr>
                </a:solidFill>
                <a:latin typeface="Times New Roman" panose="02020603050405020304" pitchFamily="18" charset="0"/>
                <a:ea typeface="Calibri" panose="020F0502020204030204" pitchFamily="34" charset="0"/>
                <a:cs typeface="Calibri" panose="020F0502020204030204" pitchFamily="34" charset="0"/>
              </a:rPr>
              <a:t>أ. السلوك المادي في الجريمة السيبرانية:</a:t>
            </a:r>
            <a:endParaRPr kumimoji="0" lang="ar-EG" sz="3200" b="1" i="0" u="none" strike="noStrike" kern="1200" cap="none" spc="0" normalizeH="0" baseline="0" noProof="0" dirty="0">
              <a:ln>
                <a:noFill/>
              </a:ln>
              <a:solidFill>
                <a:schemeClr val="accent6">
                  <a:lumMod val="50000"/>
                </a:schemeClr>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
        <p:nvSpPr>
          <p:cNvPr id="20" name="Rounded Rectangle 12">
            <a:extLst>
              <a:ext uri="{FF2B5EF4-FFF2-40B4-BE49-F238E27FC236}">
                <a16:creationId xmlns:a16="http://schemas.microsoft.com/office/drawing/2014/main" id="{93C424C9-7458-439E-86CC-864F13C3BEF7}"/>
              </a:ext>
            </a:extLst>
          </p:cNvPr>
          <p:cNvSpPr/>
          <p:nvPr/>
        </p:nvSpPr>
        <p:spPr>
          <a:xfrm>
            <a:off x="1459575" y="4460409"/>
            <a:ext cx="4295502" cy="63836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 عناصر السلوك المادي:</a:t>
            </a:r>
          </a:p>
        </p:txBody>
      </p:sp>
    </p:spTree>
    <p:extLst>
      <p:ext uri="{BB962C8B-B14F-4D97-AF65-F5344CB8AC3E}">
        <p14:creationId xmlns:p14="http://schemas.microsoft.com/office/powerpoint/2010/main" val="2292600591"/>
      </p:ext>
    </p:extLst>
  </p:cSld>
  <p:clrMapOvr>
    <a:masterClrMapping/>
  </p:clrMapOvr>
  <mc:AlternateContent xmlns:mc="http://schemas.openxmlformats.org/markup-compatibility/2006" xmlns:p14="http://schemas.microsoft.com/office/powerpoint/2010/main">
    <mc:Choice Requires="p14">
      <p:transition spd="slow" p14:dur="2000" advTm="270569"/>
    </mc:Choice>
    <mc:Fallback xmlns="">
      <p:transition spd="slow" advTm="27056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37030"/>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B799CBAE-9B42-4911-B17F-3C27E4179980}"/>
              </a:ext>
            </a:extLst>
          </p:cNvPr>
          <p:cNvSpPr/>
          <p:nvPr/>
        </p:nvSpPr>
        <p:spPr>
          <a:xfrm>
            <a:off x="4937973" y="2034037"/>
            <a:ext cx="5739083" cy="5352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schemeClr val="accent6">
                    <a:lumMod val="50000"/>
                  </a:schemeClr>
                </a:solidFill>
                <a:effectLst/>
                <a:uLnTx/>
                <a:uFillTx/>
                <a:latin typeface="Times New Roman" panose="02020603050405020304" pitchFamily="18" charset="0"/>
                <a:ea typeface="Calibri" panose="020F0502020204030204" pitchFamily="34" charset="0"/>
                <a:cs typeface="Calibri" panose="020F0502020204030204" pitchFamily="34" charset="0"/>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3269592" y="2873356"/>
            <a:ext cx="4295502" cy="64233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 عناصر السلوك المادي:</a:t>
            </a:r>
          </a:p>
        </p:txBody>
      </p:sp>
      <p:sp>
        <p:nvSpPr>
          <p:cNvPr id="12" name="Rounded Rectangle 12">
            <a:extLst>
              <a:ext uri="{FF2B5EF4-FFF2-40B4-BE49-F238E27FC236}">
                <a16:creationId xmlns:a16="http://schemas.microsoft.com/office/drawing/2014/main" id="{F2349654-CB9A-498A-B2CD-27581C068403}"/>
              </a:ext>
            </a:extLst>
          </p:cNvPr>
          <p:cNvSpPr/>
          <p:nvPr/>
        </p:nvSpPr>
        <p:spPr>
          <a:xfrm>
            <a:off x="1639829" y="4029139"/>
            <a:ext cx="8836901" cy="901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مدي إعتبار شراء كمبيوتر أو حيازة كمبيوتر من قبيل الأعمال التحضرية للجريمة؟</a:t>
            </a: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2996169"/>
      </p:ext>
    </p:extLst>
  </p:cSld>
  <p:clrMapOvr>
    <a:masterClrMapping/>
  </p:clrMapOvr>
  <mc:AlternateContent xmlns:mc="http://schemas.openxmlformats.org/markup-compatibility/2006" xmlns:p14="http://schemas.microsoft.com/office/powerpoint/2010/main">
    <mc:Choice Requires="p14">
      <p:transition spd="slow" p14:dur="2000" advTm="122488"/>
    </mc:Choice>
    <mc:Fallback xmlns="">
      <p:transition spd="slow" advTm="1224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1994790"/>
            <a:ext cx="8820473" cy="30569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en-US"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وبالنسبة للأمر الثاني: فإنه نظراً لخصوصية الجريمة السيبرانية من أن السلوك المادي في تلك الجريمة يبدأ من الكمبيوتر أو </a:t>
            </a:r>
            <a:r>
              <a:rPr lang="ar-EG"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من</a:t>
            </a: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الإنترنت، وذلك حسب الأحوال، وهذا يعني </a:t>
            </a:r>
            <a:r>
              <a:rPr lang="ar-SA" sz="32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أن المجرم الذي يرتكب هذا النوع من الجرائم يجب أن يتمتع بالقدر الكافي من المعرفة التكنولوجية اللازمة في كيفية التعامل من الكمبيوتر والإنترنت لارتكاب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2745003610"/>
      </p:ext>
    </p:extLst>
  </p:cSld>
  <p:clrMapOvr>
    <a:masterClrMapping/>
  </p:clrMapOvr>
  <mc:AlternateContent xmlns:mc="http://schemas.openxmlformats.org/markup-compatibility/2006" xmlns:p14="http://schemas.microsoft.com/office/powerpoint/2010/main">
    <mc:Choice Requires="p14">
      <p:transition spd="slow" p14:dur="2000" advTm="163722"/>
    </mc:Choice>
    <mc:Fallback xmlns="">
      <p:transition spd="slow" advTm="16372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375647"/>
            <a:ext cx="8820473" cy="24384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en-US"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32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خلاصة ما تقدم</a:t>
            </a: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32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أن الركن المادي يبني على العلاقة التقنية</a:t>
            </a: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بين مرتكب الجريمة السيبرانية وبين الأجهزة التقنية الحديثة مثل الكمبيوتر أو الموبايل أو غيرها من الأجهزة التكنولوجية، </a:t>
            </a:r>
            <a:r>
              <a:rPr lang="ar-SA" sz="32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ومثل هذه العلاقة يجب أن تؤخذ في الاعتبار</a:t>
            </a: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عند بناء الركن المادي في الجرائم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1672361107"/>
      </p:ext>
    </p:extLst>
  </p:cSld>
  <p:clrMapOvr>
    <a:masterClrMapping/>
  </p:clrMapOvr>
  <mc:AlternateContent xmlns:mc="http://schemas.openxmlformats.org/markup-compatibility/2006" xmlns:p14="http://schemas.microsoft.com/office/powerpoint/2010/main">
    <mc:Choice Requires="p14">
      <p:transition spd="slow" p14:dur="2000" advTm="37922"/>
    </mc:Choice>
    <mc:Fallback xmlns="">
      <p:transition spd="slow" advTm="3792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35981" y="1733056"/>
            <a:ext cx="8111835" cy="10534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2302207" y="2971658"/>
            <a:ext cx="5739083"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srgbClr val="70AD47">
                    <a:lumMod val="50000"/>
                  </a:srgbClr>
                </a:solidFill>
                <a:effectLst/>
                <a:uLnTx/>
                <a:uFillTx/>
                <a:latin typeface="Times New Roman" panose="02020603050405020304" pitchFamily="18" charset="0"/>
                <a:ea typeface="Calibri" panose="020F0502020204030204" pitchFamily="34" charset="0"/>
                <a:cs typeface="Calibri" panose="020F0502020204030204" pitchFamily="34" charset="0"/>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1504399" y="4193165"/>
            <a:ext cx="3766848" cy="572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2. صور السلوك المادي</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137022073"/>
      </p:ext>
    </p:extLst>
  </p:cSld>
  <p:clrMapOvr>
    <a:masterClrMapping/>
  </p:clrMapOvr>
  <mc:AlternateContent xmlns:mc="http://schemas.openxmlformats.org/markup-compatibility/2006" xmlns:p14="http://schemas.microsoft.com/office/powerpoint/2010/main">
    <mc:Choice Requires="p14">
      <p:transition spd="slow" p14:dur="2000" advTm="19421"/>
    </mc:Choice>
    <mc:Fallback xmlns="">
      <p:transition spd="slow" advTm="194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35981" y="1733056"/>
            <a:ext cx="8111835" cy="10534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2302207" y="2971658"/>
            <a:ext cx="5739083"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srgbClr val="70AD47">
                    <a:lumMod val="50000"/>
                  </a:srgbClr>
                </a:solidFill>
                <a:effectLst/>
                <a:uLnTx/>
                <a:uFillTx/>
                <a:latin typeface="Times New Roman" panose="02020603050405020304" pitchFamily="18" charset="0"/>
                <a:ea typeface="Calibri" panose="020F0502020204030204" pitchFamily="34" charset="0"/>
                <a:cs typeface="Calibri" panose="020F0502020204030204" pitchFamily="34" charset="0"/>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1952635" y="3906743"/>
            <a:ext cx="3766848" cy="572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2. صور السلوك المادي:</a:t>
            </a:r>
          </a:p>
        </p:txBody>
      </p:sp>
      <p:sp>
        <p:nvSpPr>
          <p:cNvPr id="12" name="Rounded Rectangle 12">
            <a:extLst>
              <a:ext uri="{FF2B5EF4-FFF2-40B4-BE49-F238E27FC236}">
                <a16:creationId xmlns:a16="http://schemas.microsoft.com/office/drawing/2014/main" id="{96E2479B-47B6-4CD2-9DC1-2983A2CA7F88}"/>
              </a:ext>
            </a:extLst>
          </p:cNvPr>
          <p:cNvSpPr/>
          <p:nvPr/>
        </p:nvSpPr>
        <p:spPr>
          <a:xfrm>
            <a:off x="1373988" y="4550442"/>
            <a:ext cx="7361746"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spcAft>
                <a:spcPts val="500"/>
              </a:spcAft>
              <a:defRPr/>
            </a:pPr>
            <a:r>
              <a:rPr lang="ar-SA" sz="3200" dirty="0">
                <a:solidFill>
                  <a:schemeClr val="tx1"/>
                </a:solidFill>
                <a:ea typeface="Calibri" panose="020F0502020204030204" pitchFamily="34" charset="0"/>
                <a:cs typeface="Calibri" panose="020F0502020204030204" pitchFamily="34" charset="0"/>
              </a:rPr>
              <a:t>يتخذ السلوك المادي في الجرائم السيبرانية صورتين : </a:t>
            </a:r>
            <a:endPar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3869575"/>
      </p:ext>
    </p:extLst>
  </p:cSld>
  <p:clrMapOvr>
    <a:masterClrMapping/>
  </p:clrMapOvr>
  <mc:AlternateContent xmlns:mc="http://schemas.openxmlformats.org/markup-compatibility/2006" xmlns:p14="http://schemas.microsoft.com/office/powerpoint/2010/main">
    <mc:Choice Requires="p14">
      <p:transition spd="slow" p14:dur="2000" advTm="168140"/>
    </mc:Choice>
    <mc:Fallback xmlns="">
      <p:transition spd="slow" advTm="16814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62875" y="2319106"/>
            <a:ext cx="8111835" cy="98533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1439765" y="4195482"/>
            <a:ext cx="6284259" cy="7648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srgbClr val="70AD47">
                    <a:lumMod val="50000"/>
                  </a:srgbClr>
                </a:solidFill>
                <a:latin typeface="Times New Roman" panose="02020603050405020304" pitchFamily="18" charset="0"/>
                <a:ea typeface="Calibri" panose="020F0502020204030204" pitchFamily="34" charset="0"/>
                <a:cs typeface="Calibri" panose="020F0502020204030204" pitchFamily="34" charset="0"/>
              </a:rPr>
              <a:t>ب. النتيجة الإجرامية في الجريمة السيبرانية</a:t>
            </a:r>
            <a:r>
              <a:rPr kumimoji="0" lang="ar-EG" sz="3200" b="1" i="0" u="none" strike="noStrike" kern="1200" cap="none" spc="0" normalizeH="0" baseline="0" noProof="0" dirty="0">
                <a:ln>
                  <a:noFill/>
                </a:ln>
                <a:solidFill>
                  <a:srgbClr val="70AD47">
                    <a:lumMod val="50000"/>
                  </a:srgbClr>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106690791"/>
      </p:ext>
    </p:extLst>
  </p:cSld>
  <p:clrMapOvr>
    <a:masterClrMapping/>
  </p:clrMapOvr>
  <mc:AlternateContent xmlns:mc="http://schemas.openxmlformats.org/markup-compatibility/2006" xmlns:p14="http://schemas.microsoft.com/office/powerpoint/2010/main">
    <mc:Choice Requires="p14">
      <p:transition spd="slow" p14:dur="2000" advTm="178486"/>
    </mc:Choice>
    <mc:Fallback xmlns="">
      <p:transition spd="slow" advTm="1784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7719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219497"/>
            <a:ext cx="8820473" cy="2653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ت</a:t>
            </a:r>
            <a:r>
              <a:rPr lang="ar-EG"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ث</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ير مسألة النتيجة الإجرامية في </a:t>
            </a:r>
            <a:r>
              <a:rPr lang="ar-EG"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ال</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جرائم ا</a:t>
            </a:r>
            <a:r>
              <a:rPr lang="ar-EG"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لسيبرانية</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 مشاكل عدة فعلى سبيل المثال مكان وزمان تحقق النتيجة الإجرامية،</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فلو قام أحد المجرمين في أمريكا باختراق جهاز خادم أحد البنوك في مصر وهذا الخادم موجود في السعودية، فكيف يمكن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معرفة وقت حدوث الجريمة،</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هل هو توقيت بلد المجرم أم توقيت بلد البنك المسروق أم توقيت الجهاز الخادم الذي يوجد في السعودية ويثور أيضا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إشكاليات القانون الواجب التطبيق </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في هذا الشأن، حيث إن هناك بعد دولي </a:t>
            </a:r>
            <a:r>
              <a:rPr lang="ar-EG"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بإعتبار أن الجريمة في هذه الحالة عابرة للحدود</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en-US" sz="24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2184266"/>
      </p:ext>
    </p:extLst>
  </p:cSld>
  <p:clrMapOvr>
    <a:masterClrMapping/>
  </p:clrMapOvr>
  <mc:AlternateContent xmlns:mc="http://schemas.openxmlformats.org/markup-compatibility/2006" xmlns:p14="http://schemas.microsoft.com/office/powerpoint/2010/main">
    <mc:Choice Requires="p14">
      <p:transition spd="slow" p14:dur="2000" advTm="216840"/>
    </mc:Choice>
    <mc:Fallback xmlns="">
      <p:transition spd="slow" advTm="2168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050" name="Picture 2" descr="180 تحقيقات - 180 News - هلال نصّار يكتب : إنعكاسات الجرائم الإلكترونية على  المجتمع ورؤية قانونية">
            <a:extLst>
              <a:ext uri="{FF2B5EF4-FFF2-40B4-BE49-F238E27FC236}">
                <a16:creationId xmlns:a16="http://schemas.microsoft.com/office/drawing/2014/main" id="{47448308-0E89-4A58-813B-126E33E17A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8518" y="1428065"/>
            <a:ext cx="9839524" cy="41098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62875" y="2319106"/>
            <a:ext cx="8111835" cy="98533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الركن المادي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1439765" y="4195482"/>
            <a:ext cx="6284259" cy="7648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srgbClr val="70AD47">
                    <a:lumMod val="50000"/>
                  </a:srgbClr>
                </a:solidFill>
                <a:latin typeface="Times New Roman" panose="02020603050405020304" pitchFamily="18" charset="0"/>
                <a:ea typeface="Calibri" panose="020F0502020204030204" pitchFamily="34" charset="0"/>
                <a:cs typeface="Calibri" panose="020F0502020204030204" pitchFamily="34" charset="0"/>
              </a:rPr>
              <a:t>ج. علاقة السببية في الجريمة السيبرانية</a:t>
            </a:r>
            <a:r>
              <a:rPr kumimoji="0" lang="ar-EG" sz="3200" b="1" i="0" u="none" strike="noStrike" kern="1200" cap="none" spc="0" normalizeH="0" baseline="0" noProof="0" dirty="0">
                <a:ln>
                  <a:noFill/>
                </a:ln>
                <a:solidFill>
                  <a:srgbClr val="70AD47">
                    <a:lumMod val="50000"/>
                  </a:srgbClr>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285272885"/>
      </p:ext>
    </p:extLst>
  </p:cSld>
  <p:clrMapOvr>
    <a:masterClrMapping/>
  </p:clrMapOvr>
  <mc:AlternateContent xmlns:mc="http://schemas.openxmlformats.org/markup-compatibility/2006" xmlns:p14="http://schemas.microsoft.com/office/powerpoint/2010/main">
    <mc:Choice Requires="p14">
      <p:transition spd="slow" p14:dur="2000" advTm="200300"/>
    </mc:Choice>
    <mc:Fallback xmlns="">
      <p:transition spd="slow" advTm="2003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1026" name="Picture 2" descr="على ماذا تنص المادة السادسة من نظام الجرائم المعلوماتية؟ - أخبار السعودية |  صحيفة عكاظ">
            <a:extLst>
              <a:ext uri="{FF2B5EF4-FFF2-40B4-BE49-F238E27FC236}">
                <a16:creationId xmlns:a16="http://schemas.microsoft.com/office/drawing/2014/main" id="{4CAE8795-119D-4733-B77A-087A536298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7483" y="1410177"/>
            <a:ext cx="9854374" cy="4200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263989" y="2748542"/>
            <a:ext cx="9672826" cy="152400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الركن الثاني: الركن المعنوي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989597779"/>
      </p:ext>
    </p:extLst>
  </p:cSld>
  <p:clrMapOvr>
    <a:masterClrMapping/>
  </p:clrMapOvr>
  <mc:AlternateContent xmlns:mc="http://schemas.openxmlformats.org/markup-compatibility/2006" xmlns:p14="http://schemas.microsoft.com/office/powerpoint/2010/main">
    <mc:Choice Requires="p14">
      <p:transition spd="slow" p14:dur="2000" advTm="132227"/>
    </mc:Choice>
    <mc:Fallback xmlns="">
      <p:transition spd="slow" advTm="1322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1026" name="Picture 2" descr="على ماذا تنص المادة السادسة من نظام الجرائم المعلوماتية؟ - أخبار السعودية |  صحيفة عكاظ">
            <a:extLst>
              <a:ext uri="{FF2B5EF4-FFF2-40B4-BE49-F238E27FC236}">
                <a16:creationId xmlns:a16="http://schemas.microsoft.com/office/drawing/2014/main" id="{4CAE8795-119D-4733-B77A-087A536298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7483" y="1410177"/>
            <a:ext cx="9854374" cy="4200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263989" y="2748542"/>
            <a:ext cx="9672826" cy="152400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الركن الثاني: الركن المعنوي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382000595"/>
      </p:ext>
    </p:extLst>
  </p:cSld>
  <p:clrMapOvr>
    <a:masterClrMapping/>
  </p:clrMapOvr>
  <mc:AlternateContent xmlns:mc="http://schemas.openxmlformats.org/markup-compatibility/2006" xmlns:p14="http://schemas.microsoft.com/office/powerpoint/2010/main">
    <mc:Choice Requires="p14">
      <p:transition spd="slow" p14:dur="2000" advTm="132227"/>
    </mc:Choice>
    <mc:Fallback xmlns="">
      <p:transition spd="slow" advTm="13222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7719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219497"/>
            <a:ext cx="8820473" cy="2653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ويلاحظ مما سبق أن بعض الأفعال في الجرائم ال</a:t>
            </a:r>
            <a:r>
              <a:rPr lang="ar-EG"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سيبرانية</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قد تسبب أضرار مادية وخسائر مالية كبيرة لدي الجهة المجني عليها، ولذلك</a:t>
            </a: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فإن انتقاء القصد الجنائي وركن العمد وأن كان يعفي الجاني من المساءلة الجنائية أو يخفف عنه العقوبة، إلا أن ذلك لا يمنع الجهة المتضررة من الرجوع عليه بالتعويض المدني علي أساس قواعد المسئولية المدنية إذا توافرت شروطها.</a:t>
            </a: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نخلص من ذلك أن تحديد القصد الجنائي على قدر كبير من الأهمية في تحديد نوع الجريمة والجزاء المترتب عليها.</a:t>
            </a:r>
            <a:endParaRPr lang="en-US" sz="20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45418917"/>
      </p:ext>
    </p:extLst>
  </p:cSld>
  <p:clrMapOvr>
    <a:masterClrMapping/>
  </p:clrMapOvr>
  <mc:AlternateContent xmlns:mc="http://schemas.openxmlformats.org/markup-compatibility/2006" xmlns:p14="http://schemas.microsoft.com/office/powerpoint/2010/main">
    <mc:Choice Requires="p14">
      <p:transition spd="slow" p14:dur="2000" advTm="76573"/>
    </mc:Choice>
    <mc:Fallback xmlns="">
      <p:transition spd="slow" advTm="765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1026" name="Picture 2" descr="على ماذا تنص المادة السادسة من نظام الجرائم المعلوماتية؟ - أخبار السعودية |  صحيفة عكاظ">
            <a:extLst>
              <a:ext uri="{FF2B5EF4-FFF2-40B4-BE49-F238E27FC236}">
                <a16:creationId xmlns:a16="http://schemas.microsoft.com/office/drawing/2014/main" id="{4CAE8795-119D-4733-B77A-087A536298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7483" y="1410177"/>
            <a:ext cx="9854374" cy="4200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263989" y="2748542"/>
            <a:ext cx="9672826" cy="152400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الركن الثالث: الركن الشرعي في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412426489"/>
      </p:ext>
    </p:extLst>
  </p:cSld>
  <p:clrMapOvr>
    <a:masterClrMapping/>
  </p:clrMapOvr>
  <mc:AlternateContent xmlns:mc="http://schemas.openxmlformats.org/markup-compatibility/2006" xmlns:p14="http://schemas.microsoft.com/office/powerpoint/2010/main">
    <mc:Choice Requires="p14">
      <p:transition spd="slow" p14:dur="2000" advTm="165092"/>
    </mc:Choice>
    <mc:Fallback xmlns="">
      <p:transition spd="slow" advTm="1650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95012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3539"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3257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9"/>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0824" y="6684308"/>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5439" y="1800993"/>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751116"/>
            <a:ext cx="8820473" cy="24432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solidFill>
                  <a:schemeClr val="tx1"/>
                </a:solidFill>
                <a:latin typeface="Calibri" panose="020F0502020204030204" pitchFamily="34" charset="0"/>
                <a:ea typeface="Times New Roman" panose="02020603050405020304" pitchFamily="18" charset="0"/>
              </a:rPr>
              <a:t> </a:t>
            </a:r>
            <a:r>
              <a:rPr lang="ar-EG" sz="2400" dirty="0">
                <a:solidFill>
                  <a:schemeClr val="tx1"/>
                </a:solidFill>
                <a:latin typeface="Calibri" panose="020F0502020204030204" pitchFamily="34" charset="0"/>
                <a:ea typeface="Times New Roman" panose="02020603050405020304" pitchFamily="18" charset="0"/>
              </a:rPr>
              <a:t>     </a:t>
            </a:r>
            <a:r>
              <a:rPr lang="ar-SA" sz="2400" dirty="0">
                <a:solidFill>
                  <a:schemeClr val="tx1"/>
                </a:solidFill>
                <a:highlight>
                  <a:srgbClr val="FFFF00"/>
                </a:highlight>
                <a:latin typeface="Calibri" panose="020F0502020204030204" pitchFamily="34" charset="0"/>
                <a:ea typeface="Times New Roman" panose="02020603050405020304" pitchFamily="18" charset="0"/>
              </a:rPr>
              <a:t>ولعل هذا المبدأ هو ما دفع غالبية مشرعو العالم إلى وضع قوانين مستقلة تبين ماهية الجرائم السيبرانية وتضع القواعد العقابية لمرتكبيها</a:t>
            </a:r>
            <a:r>
              <a:rPr lang="ar-SA" sz="2400" dirty="0">
                <a:solidFill>
                  <a:schemeClr val="tx1"/>
                </a:solidFill>
                <a:latin typeface="Calibri" panose="020F0502020204030204" pitchFamily="34" charset="0"/>
                <a:ea typeface="Times New Roman" panose="02020603050405020304" pitchFamily="18" charset="0"/>
              </a:rPr>
              <a:t>، باعتبار أن القوانين الجزائية التقليدية جاءت خلوا من بيان مفهوم هذه النوعية من الجرائم الحديثة التي رافقت الثورة التكنولوجية والتطور العلمي في مجال تكنولوجيا الاتصالات والمعلومات، </a:t>
            </a:r>
            <a:r>
              <a:rPr lang="ar-EG" sz="2400" dirty="0">
                <a:solidFill>
                  <a:schemeClr val="tx1"/>
                </a:solidFill>
                <a:latin typeface="Calibri" panose="020F0502020204030204" pitchFamily="34" charset="0"/>
                <a:ea typeface="Times New Roman" panose="02020603050405020304" pitchFamily="18" charset="0"/>
              </a:rPr>
              <a:t>لذلك وضعت العديد من الدول قوانين وتشريعات خاصة، أو</a:t>
            </a:r>
            <a:r>
              <a:rPr lang="ar-SA" sz="2400" dirty="0">
                <a:solidFill>
                  <a:schemeClr val="tx1"/>
                </a:solidFill>
                <a:latin typeface="Calibri" panose="020F0502020204030204" pitchFamily="34" charset="0"/>
                <a:ea typeface="Times New Roman" panose="02020603050405020304" pitchFamily="18" charset="0"/>
              </a:rPr>
              <a:t> العمل على جبهة قوانينها الداخلية لجهة تعديلها من أجل ضمان توفير الحماية القانونية الفاعلة ضد هذه الجرائم.</a:t>
            </a:r>
            <a:endParaRPr lang="en-US" sz="24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9644894"/>
      </p:ext>
    </p:extLst>
  </p:cSld>
  <p:clrMapOvr>
    <a:masterClrMapping/>
  </p:clrMapOvr>
  <mc:AlternateContent xmlns:mc="http://schemas.openxmlformats.org/markup-compatibility/2006" xmlns:p14="http://schemas.microsoft.com/office/powerpoint/2010/main">
    <mc:Choice Requires="p14">
      <p:transition spd="slow" p14:dur="2000" advTm="67381"/>
    </mc:Choice>
    <mc:Fallback xmlns="">
      <p:transition spd="slow" advTm="6738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95012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3539"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3257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9"/>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0824" y="6684308"/>
            <a:ext cx="1879649" cy="309233"/>
          </a:xfrm>
          <a:prstGeom prst="rect">
            <a:avLst/>
          </a:prstGeom>
        </p:spPr>
      </p:pic>
      <p:pic>
        <p:nvPicPr>
          <p:cNvPr id="2050" name="Picture 2" descr="الجريمة الإلكترونية في اليمن">
            <a:extLst>
              <a:ext uri="{FF2B5EF4-FFF2-40B4-BE49-F238E27FC236}">
                <a16:creationId xmlns:a16="http://schemas.microsoft.com/office/drawing/2014/main" id="{9A7C72E7-A64F-4E17-B8B0-9A9EC0C594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0235" y="1945963"/>
            <a:ext cx="9592235" cy="39402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96115" y="3290489"/>
            <a:ext cx="8820473" cy="132212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40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وبغرض مواجهة الجرائم السيبرانية نجد العديد من القوانين العربية والأجنبية والمنظمات الدولية والقارية قد سارعت بإصدار التشريعات المجرمة لهذه الجرائم، نستعرض أهمها على النحو التالي:</a:t>
            </a: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97696347"/>
      </p:ext>
    </p:extLst>
  </p:cSld>
  <p:clrMapOvr>
    <a:masterClrMapping/>
  </p:clrMapOvr>
  <mc:AlternateContent xmlns:mc="http://schemas.openxmlformats.org/markup-compatibility/2006" xmlns:p14="http://schemas.microsoft.com/office/powerpoint/2010/main">
    <mc:Choice Requires="p14">
      <p:transition spd="slow" p14:dur="2000" advTm="30674"/>
    </mc:Choice>
    <mc:Fallback xmlns="">
      <p:transition spd="slow" advTm="3067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950122"/>
            <a:ext cx="9922203" cy="4600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3539" y="0"/>
            <a:ext cx="2036258" cy="181221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33631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0824" y="6684308"/>
            <a:ext cx="1879649" cy="311160"/>
          </a:xfrm>
          <a:prstGeom prst="rect">
            <a:avLst/>
          </a:prstGeom>
        </p:spPr>
      </p:pic>
      <p:pic>
        <p:nvPicPr>
          <p:cNvPr id="2050" name="Picture 2" descr="الجريمة الإلكترونية في اليمن">
            <a:extLst>
              <a:ext uri="{FF2B5EF4-FFF2-40B4-BE49-F238E27FC236}">
                <a16:creationId xmlns:a16="http://schemas.microsoft.com/office/drawing/2014/main" id="{9A7C72E7-A64F-4E17-B8B0-9A9EC0C594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307" y="1381047"/>
            <a:ext cx="11121932" cy="5046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639761" y="1760924"/>
            <a:ext cx="10542494" cy="431861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mj-lt"/>
              <a:buAutoNum type="arabicPeriod"/>
            </a:pPr>
            <a:r>
              <a:rPr lang="ar-SA" sz="2400" b="1" dirty="0">
                <a:solidFill>
                  <a:schemeClr val="tx1"/>
                </a:solidFill>
                <a:highlight>
                  <a:srgbClr val="808000"/>
                </a:highlight>
                <a:latin typeface="Times New Roman" panose="02020603050405020304" pitchFamily="18" charset="0"/>
                <a:ea typeface="Times New Roman" panose="02020603050405020304" pitchFamily="18" charset="0"/>
                <a:cs typeface="Calibri" panose="020F0502020204030204" pitchFamily="34" charset="0"/>
              </a:rPr>
              <a:t>بالنسبة للقوانين العربية:</a:t>
            </a:r>
            <a:endParaRPr lang="en-US" sz="2000" dirty="0">
              <a:solidFill>
                <a:schemeClr val="tx1"/>
              </a:solidFill>
              <a:highlight>
                <a:srgbClr val="808000"/>
              </a:highlight>
              <a:latin typeface="Times New Roman" panose="02020603050405020304" pitchFamily="18" charset="0"/>
              <a:ea typeface="Times New Roman" panose="02020603050405020304" pitchFamily="18" charset="0"/>
            </a:endParaRPr>
          </a:p>
          <a:p>
            <a:pPr algn="just" rtl="1"/>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endParaRPr lang="en-US" sz="2000" dirty="0">
              <a:solidFill>
                <a:schemeClr val="tx1"/>
              </a:solidFill>
              <a:latin typeface="Times New Roman" panose="02020603050405020304" pitchFamily="18" charset="0"/>
              <a:ea typeface="Times New Roman" panose="02020603050405020304" pitchFamily="18" charset="0"/>
            </a:endParaRPr>
          </a:p>
          <a:p>
            <a:pPr algn="just" rtl="1"/>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القانون المصري رقم ١٧٥ لسنه ۲۰۱۸ في شأن مكافحة جرائم تقنية المعلومات، وقانون دولة الامارات العربية المتحدة رقم ٣٤ لسنة ٢٠٢١ في شأن مكافحة الشائعات والجرائم الإلكترونية، ونظام المملكة العربية السعودية رقم ١٧ لسنه ١٤٢٨هـ الموافق سنه ۲۰۰۷م بشأن مكافحة نظم الجرائم المعلوماتية، والقانون الأردني رقم ۲۷ لسنة ٢٠١٥ بشأن قانون الجرائم الالكترونية، وقانون مملكة البحرين رقم ٦٠ لسنة ٢٠١٤ بشأن جرائم تقنية المعلومات، والقانون الكويتي رقم ٦٣ لسنة ۲۰۱٥ في شأن مكافحة جرائم تقنية المعلومات، والقانون السوري رقم ۱۷ لسنه ۲۰۱۲، وقانون قطر رقم ١٤ لسنة ۲۰۱٤ بشأن مكافحة الجرائم الإلكترونية، وقانون سلطنة عمان رقم ١٢ لسنه ۲۰۰۱ بشأن قانون مكافحة جرائم تقنية المعلومات.</a:t>
            </a:r>
            <a:endParaRPr lang="en-US" sz="20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34665292"/>
      </p:ext>
    </p:extLst>
  </p:cSld>
  <p:clrMapOvr>
    <a:masterClrMapping/>
  </p:clrMapOvr>
  <mc:AlternateContent xmlns:mc="http://schemas.openxmlformats.org/markup-compatibility/2006" xmlns:p14="http://schemas.microsoft.com/office/powerpoint/2010/main">
    <mc:Choice Requires="p14">
      <p:transition spd="slow" p14:dur="2000" advTm="95343"/>
    </mc:Choice>
    <mc:Fallback xmlns="">
      <p:transition spd="slow" advTm="953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950122"/>
            <a:ext cx="9922203" cy="4600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3539" y="0"/>
            <a:ext cx="2036258" cy="181221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33631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0824" y="6684308"/>
            <a:ext cx="1879649" cy="311160"/>
          </a:xfrm>
          <a:prstGeom prst="rect">
            <a:avLst/>
          </a:prstGeom>
        </p:spPr>
      </p:pic>
      <p:pic>
        <p:nvPicPr>
          <p:cNvPr id="2050" name="Picture 2" descr="الجريمة الإلكترونية في اليمن">
            <a:extLst>
              <a:ext uri="{FF2B5EF4-FFF2-40B4-BE49-F238E27FC236}">
                <a16:creationId xmlns:a16="http://schemas.microsoft.com/office/drawing/2014/main" id="{9A7C72E7-A64F-4E17-B8B0-9A9EC0C594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307" y="1381047"/>
            <a:ext cx="11121932" cy="5046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824753" y="1946248"/>
            <a:ext cx="10542494" cy="328998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2000" b="1" dirty="0">
                <a:solidFill>
                  <a:schemeClr val="tx1"/>
                </a:solidFill>
                <a:highlight>
                  <a:srgbClr val="808000"/>
                </a:highlight>
                <a:latin typeface="Times New Roman" panose="02020603050405020304" pitchFamily="18" charset="0"/>
                <a:ea typeface="Times New Roman" panose="02020603050405020304" pitchFamily="18" charset="0"/>
                <a:cs typeface="Calibri" panose="020F0502020204030204" pitchFamily="34" charset="0"/>
              </a:rPr>
              <a:t>2. </a:t>
            </a:r>
            <a:r>
              <a:rPr lang="ar-SA" sz="2000" b="1" dirty="0">
                <a:solidFill>
                  <a:schemeClr val="tx1"/>
                </a:solidFill>
                <a:highlight>
                  <a:srgbClr val="808000"/>
                </a:highlight>
                <a:latin typeface="Times New Roman" panose="02020603050405020304" pitchFamily="18" charset="0"/>
                <a:ea typeface="Times New Roman" panose="02020603050405020304" pitchFamily="18" charset="0"/>
                <a:cs typeface="Calibri" panose="020F0502020204030204" pitchFamily="34" charset="0"/>
              </a:rPr>
              <a:t>بالنسبة للقوانين الأجنبية: </a:t>
            </a:r>
            <a:endParaRPr lang="en-US" dirty="0">
              <a:solidFill>
                <a:schemeClr val="tx1"/>
              </a:solidFill>
              <a:highlight>
                <a:srgbClr val="808000"/>
              </a:highlight>
              <a:latin typeface="Times New Roman" panose="02020603050405020304" pitchFamily="18" charset="0"/>
              <a:ea typeface="Times New Roman" panose="02020603050405020304" pitchFamily="18" charset="0"/>
            </a:endParaRPr>
          </a:p>
          <a:p>
            <a:pPr algn="just" rtl="1"/>
            <a:endParaRPr lang="ar-EG" sz="20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0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0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وعلي سبيل المثال أصدرت السويد قانون البيانات سنه 1973 ، كما من المشرع الألماني قانون مكافحة التزوير المعلوماتي سنة ١٩٨٦، كما أصدر المشرع الإنجليزي قانون إساءة استخدام الكمبيوتر عام ۱۹۹۰ والقانون الأمريكي رقم ۱۲۱۳ لسنه ١٩٨٦ الخاص بجرائم الكمبيوتر ، وقانون الهند بشأن تكنولوجيا المعلومات العام 2000.</a:t>
            </a:r>
            <a:endParaRPr lang="en-US" dirty="0">
              <a:solidFill>
                <a:schemeClr val="tx1"/>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000" dirty="0">
                <a:solidFill>
                  <a:schemeClr val="tx1"/>
                </a:solidFill>
                <a:latin typeface="Calibri" panose="020F0502020204030204" pitchFamily="34" charset="0"/>
                <a:ea typeface="Times New Roman" panose="02020603050405020304" pitchFamily="18" charset="0"/>
                <a:cs typeface="Calibri" panose="020F0502020204030204" pitchFamily="34" charset="0"/>
              </a:rPr>
              <a:t> </a:t>
            </a:r>
            <a:endParaRPr lang="en-US" sz="16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000" dirty="0">
                <a:solidFill>
                  <a:schemeClr val="tx1"/>
                </a:solidFill>
                <a:latin typeface="Calibri" panose="020F0502020204030204" pitchFamily="34" charset="0"/>
                <a:ea typeface="Times New Roman" panose="02020603050405020304" pitchFamily="18" charset="0"/>
                <a:cs typeface="Calibri" panose="020F0502020204030204" pitchFamily="34" charset="0"/>
              </a:rPr>
              <a:t>    كما قام المشرع الفرنسي بإصدار قانون " الجرائم في مواد المعلوماتية " عام ١٩٨٦، والذي تم تعديله بقانون " الاعتداءات علي نظم المعالجة الآلية للمعلومات عام ١٩٩٤ وقانون دولة صربيا الخاص بمكافحه جرائم التكنولوجيا الفائقة لسنه ۲۰۱۰.</a:t>
            </a:r>
            <a:endParaRPr lang="en-US" sz="16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2325230"/>
      </p:ext>
    </p:extLst>
  </p:cSld>
  <p:clrMapOvr>
    <a:masterClrMapping/>
  </p:clrMapOvr>
  <mc:AlternateContent xmlns:mc="http://schemas.openxmlformats.org/markup-compatibility/2006" xmlns:p14="http://schemas.microsoft.com/office/powerpoint/2010/main">
    <mc:Choice Requires="p14">
      <p:transition spd="slow" p14:dur="2000" advTm="71389"/>
    </mc:Choice>
    <mc:Fallback xmlns="">
      <p:transition spd="slow" advTm="7138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950122"/>
            <a:ext cx="9922203" cy="4600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3539" y="0"/>
            <a:ext cx="2036258" cy="181221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33631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0824" y="6684308"/>
            <a:ext cx="1879649" cy="311160"/>
          </a:xfrm>
          <a:prstGeom prst="rect">
            <a:avLst/>
          </a:prstGeom>
        </p:spPr>
      </p:pic>
      <p:pic>
        <p:nvPicPr>
          <p:cNvPr id="2050" name="Picture 2" descr="الجريمة الإلكترونية في اليمن">
            <a:extLst>
              <a:ext uri="{FF2B5EF4-FFF2-40B4-BE49-F238E27FC236}">
                <a16:creationId xmlns:a16="http://schemas.microsoft.com/office/drawing/2014/main" id="{9A7C72E7-A64F-4E17-B8B0-9A9EC0C594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307" y="1381047"/>
            <a:ext cx="11121932" cy="5046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668906" y="2100158"/>
            <a:ext cx="10542494" cy="332703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400" dirty="0">
                <a:solidFill>
                  <a:schemeClr val="tx1"/>
                </a:solidFill>
                <a:highlight>
                  <a:srgbClr val="808000"/>
                </a:highlight>
                <a:latin typeface="Calibri" panose="020F0502020204030204" pitchFamily="34" charset="0"/>
                <a:ea typeface="Times New Roman" panose="02020603050405020304" pitchFamily="18" charset="0"/>
                <a:cs typeface="Calibri" panose="020F0502020204030204" pitchFamily="34" charset="0"/>
              </a:rPr>
              <a:t> </a:t>
            </a:r>
            <a:r>
              <a:rPr lang="ar-SA" sz="2400" b="1" dirty="0">
                <a:solidFill>
                  <a:schemeClr val="tx1"/>
                </a:solidFill>
                <a:highlight>
                  <a:srgbClr val="808000"/>
                </a:highlight>
                <a:latin typeface="Calibri" panose="020F0502020204030204" pitchFamily="34" charset="0"/>
                <a:ea typeface="Times New Roman" panose="02020603050405020304" pitchFamily="18" charset="0"/>
                <a:cs typeface="Calibri" panose="020F0502020204030204" pitchFamily="34" charset="0"/>
              </a:rPr>
              <a:t>٣- بالنسبة للاتفاقيات الدولية: </a:t>
            </a:r>
            <a:endParaRPr lang="en-US" sz="2400" dirty="0">
              <a:solidFill>
                <a:schemeClr val="tx1"/>
              </a:solidFill>
              <a:highlight>
                <a:srgbClr val="808000"/>
              </a:highligh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EG"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وفيما يتعلق بالمعاهدات والاتفاقيات على الصعيد الدولي والإقليمي، فقد صدرت اتفاقية الجرائم الإلكترونية عن المجلس الأوربي والمعروفة باسم اتفاقية بودابست لسنه ۲۰۰۱، والقانون النموذجي لدول الكمنولث بشأن الكمبيوتر والجرائم المتصلة به لسنه ۲۰۱۷ ومشروع اتفاقيه الاتحاد الافريقي بشأن إنشاء اطار قانوني موثوق لأمن الفضاء الإلكتروني في أفريقيا لسنه 2011، كما صدر عن جامعة الدول العربية كل من قانون الإمارات العربي الاسترشادي لمكافحة جرائم تقنية المعلومات وما في حكمها لسنه ٢٠٠٣، والقانون العربي الإسترشادي للإثبات بالتقنيات الحديثة لسنه ۲۰۰۸، والاتفاقية العربية لمكافحة جرائم تقنية المعلومات لسنه ۲۰۱۰.</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6594183"/>
      </p:ext>
    </p:extLst>
  </p:cSld>
  <p:clrMapOvr>
    <a:masterClrMapping/>
  </p:clrMapOvr>
  <mc:AlternateContent xmlns:mc="http://schemas.openxmlformats.org/markup-compatibility/2006" xmlns:p14="http://schemas.microsoft.com/office/powerpoint/2010/main">
    <mc:Choice Requires="p14">
      <p:transition spd="slow" p14:dur="2000" advTm="75348"/>
    </mc:Choice>
    <mc:Fallback xmlns="">
      <p:transition spd="slow" advTm="7534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1026" name="Picture 2" descr="على ماذا تنص المادة السادسة من نظام الجرائم المعلوماتية؟ - أخبار السعودية |  صحيفة عكاظ">
            <a:extLst>
              <a:ext uri="{FF2B5EF4-FFF2-40B4-BE49-F238E27FC236}">
                <a16:creationId xmlns:a16="http://schemas.microsoft.com/office/drawing/2014/main" id="{4CAE8795-119D-4733-B77A-087A536298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7483" y="1410177"/>
            <a:ext cx="9854374" cy="4200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078966" y="2748542"/>
            <a:ext cx="6737230" cy="152400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الركن </a:t>
            </a:r>
            <a:r>
              <a:rPr lang="ar-EG" sz="3200" b="1" dirty="0">
                <a:solidFill>
                  <a:srgbClr val="FF0000"/>
                </a:solidFill>
                <a:latin typeface="Calibri" panose="020F0502020204030204"/>
                <a:ea typeface="Calibri" panose="020F0502020204030204" pitchFamily="34" charset="0"/>
                <a:cs typeface="Calibri" panose="020F0502020204030204" pitchFamily="34" charset="0"/>
              </a:rPr>
              <a:t>الرابع </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 الركن المفترض ) :</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896055126"/>
      </p:ext>
    </p:extLst>
  </p:cSld>
  <p:clrMapOvr>
    <a:masterClrMapping/>
  </p:clrMapOvr>
  <mc:AlternateContent xmlns:mc="http://schemas.openxmlformats.org/markup-compatibility/2006" xmlns:p14="http://schemas.microsoft.com/office/powerpoint/2010/main">
    <mc:Choice Requires="p14">
      <p:transition spd="slow" p14:dur="2000" advTm="35131"/>
    </mc:Choice>
    <mc:Fallback xmlns="">
      <p:transition spd="slow" advTm="3513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950122"/>
            <a:ext cx="9922203" cy="4600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3539" y="0"/>
            <a:ext cx="2036258" cy="181221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33631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10824" y="6684308"/>
            <a:ext cx="1879649" cy="311160"/>
          </a:xfrm>
          <a:prstGeom prst="rect">
            <a:avLst/>
          </a:prstGeom>
        </p:spPr>
      </p:pic>
      <p:pic>
        <p:nvPicPr>
          <p:cNvPr id="2050" name="Picture 2" descr="الجريمة الإلكترونية في اليمن">
            <a:extLst>
              <a:ext uri="{FF2B5EF4-FFF2-40B4-BE49-F238E27FC236}">
                <a16:creationId xmlns:a16="http://schemas.microsoft.com/office/drawing/2014/main" id="{9A7C72E7-A64F-4E17-B8B0-9A9EC0C594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307" y="1381047"/>
            <a:ext cx="11121932" cy="5046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668906" y="2941608"/>
            <a:ext cx="10542494" cy="248558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lnSpc>
                <a:spcPct val="107000"/>
              </a:lnSpc>
              <a:spcAft>
                <a:spcPts val="500"/>
              </a:spcAft>
            </a:pPr>
            <a:r>
              <a:rPr lang="ar-EG" sz="2400" dirty="0">
                <a:solidFill>
                  <a:schemeClr val="tx1"/>
                </a:solidFill>
                <a:ea typeface="Calibri" panose="020F0502020204030204" pitchFamily="34" charset="0"/>
                <a:cs typeface="Calibri" panose="020F0502020204030204" pitchFamily="34" charset="0"/>
              </a:rPr>
              <a:t>        </a:t>
            </a:r>
            <a:r>
              <a:rPr lang="ar-SA" sz="2400" dirty="0">
                <a:solidFill>
                  <a:schemeClr val="tx1"/>
                </a:solidFill>
                <a:ea typeface="Calibri" panose="020F0502020204030204" pitchFamily="34" charset="0"/>
                <a:cs typeface="Calibri" panose="020F0502020204030204" pitchFamily="34" charset="0"/>
              </a:rPr>
              <a:t>وقوع الجريمة السيبرانية أثناء المعالجة الآلية يجعل لبيانات الجريمة السيبرانية تحتاج إلي </a:t>
            </a:r>
            <a:r>
              <a:rPr lang="ar-SA" sz="2400" dirty="0">
                <a:solidFill>
                  <a:schemeClr val="tx1"/>
                </a:solidFill>
                <a:highlight>
                  <a:srgbClr val="FFFF00"/>
                </a:highlight>
                <a:ea typeface="Calibri" panose="020F0502020204030204" pitchFamily="34" charset="0"/>
                <a:cs typeface="Calibri" panose="020F0502020204030204" pitchFamily="34" charset="0"/>
              </a:rPr>
              <a:t>ركن مفترض </a:t>
            </a:r>
            <a:r>
              <a:rPr lang="ar-SA" sz="2400" dirty="0">
                <a:solidFill>
                  <a:schemeClr val="tx1"/>
                </a:solidFill>
                <a:ea typeface="Calibri" panose="020F0502020204030204" pitchFamily="34" charset="0"/>
                <a:cs typeface="Calibri" panose="020F0502020204030204" pitchFamily="34" charset="0"/>
              </a:rPr>
              <a:t>شأنها في ذلك شأن بعض الجرائم التقليدية، فإذا كان الركن المفترض في جريمة الرشوة وجود موظف عام، وفي جريمة الإجهاض وجود عنصر الحمل ومن دون توافر هذا العنصر لا يمكن إسناد تهمة الإجهاض للمشكو في حقه، فإن الركن المفترض في الجريمة السيبرانية هو وجود جهاز كمبيوتر </a:t>
            </a:r>
            <a:r>
              <a:rPr lang="ar-EG" sz="2400" dirty="0">
                <a:solidFill>
                  <a:schemeClr val="tx1"/>
                </a:solidFill>
                <a:ea typeface="Calibri" panose="020F0502020204030204" pitchFamily="34" charset="0"/>
                <a:cs typeface="Calibri" panose="020F0502020204030204" pitchFamily="34" charset="0"/>
              </a:rPr>
              <a:t>و</a:t>
            </a:r>
            <a:r>
              <a:rPr lang="ar-SA" sz="2400" dirty="0">
                <a:solidFill>
                  <a:schemeClr val="tx1"/>
                </a:solidFill>
                <a:ea typeface="Calibri" panose="020F0502020204030204" pitchFamily="34" charset="0"/>
                <a:cs typeface="Calibri" panose="020F0502020204030204" pitchFamily="34" charset="0"/>
              </a:rPr>
              <a:t> إنترنت </a:t>
            </a:r>
            <a:r>
              <a:rPr lang="ar-EG" sz="2400" dirty="0">
                <a:solidFill>
                  <a:schemeClr val="tx1"/>
                </a:solidFill>
                <a:ea typeface="Calibri" panose="020F0502020204030204" pitchFamily="34" charset="0"/>
                <a:cs typeface="Calibri" panose="020F0502020204030204" pitchFamily="34" charset="0"/>
              </a:rPr>
              <a:t>إذا كانت الجريمة تتطلب الإتصال بالإنترنت </a:t>
            </a:r>
            <a:r>
              <a:rPr lang="ar-SA" sz="2400" dirty="0">
                <a:solidFill>
                  <a:schemeClr val="tx1"/>
                </a:solidFill>
                <a:ea typeface="Calibri" panose="020F0502020204030204" pitchFamily="34" charset="0"/>
                <a:cs typeface="Calibri" panose="020F0502020204030204" pitchFamily="34" charset="0"/>
              </a:rPr>
              <a:t>ونظام معالجة إلكتروني للبيانات</a:t>
            </a:r>
            <a:r>
              <a:rPr lang="en-US" sz="2400" dirty="0">
                <a:solidFill>
                  <a:schemeClr val="tx1"/>
                </a:solidFill>
                <a:latin typeface="Calibri" panose="020F0502020204030204" pitchFamily="34" charset="0"/>
                <a:ea typeface="Calibri" panose="020F0502020204030204" pitchFamily="34" charset="0"/>
              </a:rPr>
              <a:t>.</a:t>
            </a:r>
            <a:r>
              <a:rPr lang="en-US" sz="2400" b="1" dirty="0">
                <a:solidFill>
                  <a:schemeClr val="tx1"/>
                </a:solidFill>
                <a:latin typeface="Arial" panose="020B0604020202020204" pitchFamily="34" charset="0"/>
                <a:ea typeface="Calibri" panose="020F0502020204030204" pitchFamily="34"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1137001"/>
      </p:ext>
    </p:extLst>
  </p:cSld>
  <p:clrMapOvr>
    <a:masterClrMapping/>
  </p:clrMapOvr>
  <mc:AlternateContent xmlns:mc="http://schemas.openxmlformats.org/markup-compatibility/2006" xmlns:p14="http://schemas.microsoft.com/office/powerpoint/2010/main">
    <mc:Choice Requires="p14">
      <p:transition spd="slow" p14:dur="2000" advTm="82133"/>
    </mc:Choice>
    <mc:Fallback xmlns="">
      <p:transition spd="slow" advTm="8213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 name="Picture 2" descr="الجريمة الإلكترونية في اليمن">
            <a:extLst>
              <a:ext uri="{FF2B5EF4-FFF2-40B4-BE49-F238E27FC236}">
                <a16:creationId xmlns:a16="http://schemas.microsoft.com/office/drawing/2014/main" id="{2012B783-A606-47C5-BBE6-3BBAF92FD4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5340" y="1428064"/>
            <a:ext cx="9135035" cy="39866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0" y="2572871"/>
            <a:ext cx="4034119" cy="2097742"/>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286743394"/>
      </p:ext>
    </p:extLst>
  </p:cSld>
  <p:clrMapOvr>
    <a:masterClrMapping/>
  </p:clrMapOvr>
  <mc:AlternateContent xmlns:mc="http://schemas.openxmlformats.org/markup-compatibility/2006" xmlns:p14="http://schemas.microsoft.com/office/powerpoint/2010/main">
    <mc:Choice Requires="p14">
      <p:transition spd="slow" p14:dur="2000" advTm="88922"/>
    </mc:Choice>
    <mc:Fallback xmlns="">
      <p:transition spd="slow" advTm="8892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5012" y="952845"/>
            <a:ext cx="11269579" cy="548672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IQ" sz="40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Times New Roman" panose="02020603050405020304" pitchFamily="18" charset="0"/>
              </a:rPr>
              <a:t>المراجع</a:t>
            </a:r>
            <a:r>
              <a:rPr kumimoji="0" lang="ar-IQ" sz="28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Times New Roman" panose="02020603050405020304" pitchFamily="18" charset="0"/>
              </a:rPr>
              <a:t>  </a:t>
            </a:r>
            <a:endParaRPr kumimoji="0" lang="en-US" sz="2800" b="1" i="0" u="none" strike="noStrike" kern="1200" cap="none" spc="0" normalizeH="0" baseline="0" noProof="0" dirty="0">
              <a:ln>
                <a:noFill/>
              </a:ln>
              <a:solidFill>
                <a:srgbClr val="FF0000"/>
              </a:solidFill>
              <a:effectLst/>
              <a:uLnTx/>
              <a:uFillTx/>
              <a:latin typeface="Calibri" panose="020F0502020204030204"/>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الكتب</a:t>
            </a:r>
            <a:r>
              <a:rPr kumimoji="0" lang="ar-IQ"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 </a:t>
            </a:r>
            <a:endParaRPr kumimoji="0" lang="ar-EG"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د. أحمد خليفة الملط ، الجرائم المعلوماتية، الطبعة الأولي، دار الفكر الجامعي / الأسكندرية، سنة 2005.   </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د. أحمد حسام طه تمام، الجرائم الناشئة عن إستخدام الحاسب الآلي، الحماية الجنائية للحاسب الآلي، دراسة مقارنة، دار النهضة العربية، 2000م.</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8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8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محمد علي العريان : [ الجرائم المعلوماتية ] – الدار الجامعية الجديدة للنشر الإلكتروني – الطبعة الأولي – سنة 2004م.</a:t>
            </a:r>
            <a:endParaRPr lang="en-US" sz="2800" dirty="0">
              <a:solidFill>
                <a:schemeClr val="tx1"/>
              </a:solidFill>
              <a:latin typeface="Times New Roman" panose="02020603050405020304" pitchFamily="18" charset="0"/>
              <a:ea typeface="Times New Roman" panose="02020603050405020304" pitchFamily="18" charset="0"/>
            </a:endParaRPr>
          </a:p>
          <a:p>
            <a:pPr marR="0" lvl="0" algn="just" rtl="1">
              <a:spcBef>
                <a:spcPts val="0"/>
              </a:spcBef>
              <a:spcAft>
                <a:spcPts val="500"/>
              </a:spcAft>
            </a:pPr>
            <a:endParaRPr kumimoji="0" lang="ar-EG" sz="28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Times New Roman" panose="02020603050405020304" pitchFamily="18"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2460906"/>
      </p:ext>
    </p:extLst>
  </p:cSld>
  <p:clrMapOvr>
    <a:masterClrMapping/>
  </p:clrMapOvr>
  <mc:AlternateContent xmlns:mc="http://schemas.openxmlformats.org/markup-compatibility/2006" xmlns:p14="http://schemas.microsoft.com/office/powerpoint/2010/main">
    <mc:Choice Requires="p14">
      <p:transition spd="slow" p14:dur="2000" advTm="52252"/>
    </mc:Choice>
    <mc:Fallback xmlns="">
      <p:transition spd="slow" advTm="522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spcAft>
                <a:spcPts val="500"/>
              </a:spcAft>
              <a:buFont typeface="Symbol" panose="05050102010706020507" pitchFamily="18" charset="2"/>
              <a:buChar char=""/>
              <a:defRPr/>
            </a:pPr>
            <a:r>
              <a:rPr lang="ar-IQ" sz="4000" b="1" dirty="0">
                <a:solidFill>
                  <a:srgbClr val="4472C4"/>
                </a:solidFill>
                <a:ea typeface="Calibri" panose="020F0502020204030204" pitchFamily="34" charset="0"/>
                <a:cs typeface="Times New Roman" panose="02020603050405020304" pitchFamily="18" charset="0"/>
              </a:rPr>
              <a:t>ال</a:t>
            </a:r>
            <a:r>
              <a:rPr lang="ar-EG" sz="4000" b="1" dirty="0">
                <a:solidFill>
                  <a:srgbClr val="4472C4"/>
                </a:solidFill>
                <a:ea typeface="Calibri" panose="020F0502020204030204" pitchFamily="34" charset="0"/>
                <a:cs typeface="Times New Roman" panose="02020603050405020304" pitchFamily="18" charset="0"/>
              </a:rPr>
              <a:t>رسائل:</a:t>
            </a:r>
            <a:endParaRPr lang="ar-EG" sz="2800" b="1" dirty="0">
              <a:solidFill>
                <a:schemeClr val="tx1"/>
              </a:solidFill>
              <a:latin typeface="Times New Roman" panose="02020603050405020304" pitchFamily="18" charset="0"/>
              <a:ea typeface="Calibri" panose="020F0502020204030204" pitchFamily="34" charset="0"/>
              <a:cs typeface="Calibri" panose="020F0502020204030204" pitchFamily="34" charset="0"/>
            </a:endParaRPr>
          </a:p>
          <a:p>
            <a:pPr lvl="0" algn="just" rtl="1">
              <a:spcAft>
                <a:spcPts val="500"/>
              </a:spcAft>
              <a:defRPr/>
            </a:pPr>
            <a:r>
              <a:rPr lang="ar-EG" sz="2800" dirty="0">
                <a:solidFill>
                  <a:schemeClr val="tx1"/>
                </a:solidFill>
                <a:latin typeface="Times New Roman" panose="02020603050405020304" pitchFamily="18" charset="0"/>
                <a:ea typeface="Calibri" panose="020F0502020204030204" pitchFamily="34" charset="0"/>
                <a:cs typeface="Calibri" panose="020F0502020204030204" pitchFamily="34" charset="0"/>
              </a:rPr>
              <a:t>5. </a:t>
            </a:r>
            <a:r>
              <a:rPr lang="ar-EG"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 </a:t>
            </a:r>
            <a:r>
              <a:rPr lang="ar-IQ"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د. حمام عبد اللطيف عبد الشافي حنفي معوض، الحماية الجنائية للبرامج والبيانات المعالجة إلكترونيا، دراسة مقارنة، رسالة دكتوراة، كلية الحقوق، جامعة القاهرة، 2017م. </a:t>
            </a:r>
            <a:endParaRPr lang="ar-EG" sz="2800" dirty="0">
              <a:solidFill>
                <a:schemeClr val="tx1"/>
              </a:solidFill>
              <a:highlight>
                <a:srgbClr val="FFFF00"/>
              </a:highlight>
              <a:latin typeface="Times New Roman" panose="02020603050405020304" pitchFamily="18" charset="0"/>
              <a:ea typeface="Calibri" panose="020F0502020204030204" pitchFamily="34" charset="0"/>
            </a:endParaRPr>
          </a:p>
          <a:p>
            <a:pPr lvl="0" algn="just" rtl="1">
              <a:spcAft>
                <a:spcPts val="500"/>
              </a:spcAft>
              <a:defRPr/>
            </a:pPr>
            <a:r>
              <a:rPr lang="ar-EG"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6. </a:t>
            </a:r>
            <a:r>
              <a:rPr lang="ar-IQ"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د. محمد خالد ممدوح إبراهيم، الجوانب الموضوعية لجرائم تقنية المعلومات، دراسة مقارنة، رسالة دكتوراة، كلية الحقوق، جامعة القاهرة، 2023م.</a:t>
            </a:r>
            <a:endParaRPr lang="ar-EG" sz="2800" dirty="0">
              <a:solidFill>
                <a:schemeClr val="tx1"/>
              </a:solidFill>
              <a:highlight>
                <a:srgbClr val="FFFF00"/>
              </a:highlight>
              <a:latin typeface="Times New Roman" panose="02020603050405020304" pitchFamily="18" charset="0"/>
              <a:ea typeface="Calibri" panose="020F0502020204030204" pitchFamily="34" charset="0"/>
            </a:endParaRPr>
          </a:p>
          <a:p>
            <a:pPr lvl="0" algn="just" rtl="1">
              <a:spcAft>
                <a:spcPts val="500"/>
              </a:spcAft>
              <a:defRPr/>
            </a:pPr>
            <a:r>
              <a:rPr lang="ar-EG"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7.</a:t>
            </a:r>
            <a:r>
              <a:rPr lang="ar-IQ"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محمد صلاح محمد عبد المنعم</a:t>
            </a:r>
            <a:r>
              <a:rPr lang="ar-EG" sz="28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 الجرائم الإلكترونية وتحدياتها – دراسة مقارنة – رسالة دكتوراة – كلية الحقوق- جامعة المنصورة.</a:t>
            </a:r>
          </a:p>
          <a:p>
            <a:pPr lvl="0" algn="just" rtl="1">
              <a:spcAft>
                <a:spcPts val="500"/>
              </a:spcAft>
              <a:defRPr/>
            </a:pPr>
            <a:r>
              <a:rPr lang="ar-EG" sz="2400" dirty="0">
                <a:solidFill>
                  <a:schemeClr val="tx1"/>
                </a:solidFill>
                <a:highlight>
                  <a:srgbClr val="FFFF00"/>
                </a:highlight>
                <a:ea typeface="Calibri" panose="020F0502020204030204" pitchFamily="34" charset="0"/>
                <a:cs typeface="Calibri" panose="020F0502020204030204" pitchFamily="34" charset="0"/>
              </a:rPr>
              <a:t>8. د. محمد عبيد الكعبي، ( الجرائم الناشئة عن الإستخدام غير المشروع لشبكة الإنترنت) ، رسالة ماجستر، كلية الحقوق، جامعة القاهرة، سنة 2004م.</a:t>
            </a:r>
            <a:endParaRPr lang="en-US" sz="2800" dirty="0">
              <a:solidFill>
                <a:schemeClr val="tx1"/>
              </a:solidFill>
              <a:latin typeface="Times New Roman" panose="02020603050405020304" pitchFamily="18" charset="0"/>
              <a:ea typeface="Times New Roman" panose="02020603050405020304" pitchFamily="18"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74693824"/>
      </p:ext>
    </p:extLst>
  </p:cSld>
  <p:clrMapOvr>
    <a:masterClrMapping/>
  </p:clrMapOvr>
  <mc:AlternateContent xmlns:mc="http://schemas.openxmlformats.org/markup-compatibility/2006" xmlns:p14="http://schemas.microsoft.com/office/powerpoint/2010/main">
    <mc:Choice Requires="p14">
      <p:transition spd="slow" p14:dur="2000" advTm="77736"/>
    </mc:Choice>
    <mc:Fallback xmlns="">
      <p:transition spd="slow" advTm="7773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ال</a:t>
            </a:r>
            <a:r>
              <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رسائل:</a:t>
            </a:r>
          </a:p>
          <a:p>
            <a:pPr marR="0" lvl="0" algn="just" rtl="1">
              <a:spcBef>
                <a:spcPts val="0"/>
              </a:spcBef>
              <a:spcAft>
                <a:spcPts val="500"/>
              </a:spcAft>
            </a:pPr>
            <a:r>
              <a:rPr lang="ar-EG" sz="4000" dirty="0">
                <a:solidFill>
                  <a:schemeClr val="tx1"/>
                </a:solidFill>
                <a:latin typeface="Times New Roman" panose="02020603050405020304" pitchFamily="18" charset="0"/>
                <a:ea typeface="Calibri" panose="020F0502020204030204" pitchFamily="34" charset="0"/>
                <a:cs typeface="Calibri" panose="020F0502020204030204" pitchFamily="34" charset="0"/>
              </a:rPr>
              <a:t>9.</a:t>
            </a:r>
            <a:r>
              <a:rPr lang="ar-IQ" sz="40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مني فتحي أحمد عبد الكريم : ( الجريمة عبر الشبكة الدولية للمعلومات صورها ومشاكل إثباتها ) – رسالة دكتوراة – كلية الحقوق – جامعة القاهرة – 2008 .</a:t>
            </a:r>
            <a:endParaRPr lang="en-US" sz="4000" dirty="0">
              <a:solidFill>
                <a:schemeClr val="tx1"/>
              </a:solidFill>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4000" dirty="0">
                <a:solidFill>
                  <a:schemeClr val="tx1"/>
                </a:solidFill>
                <a:latin typeface="Times New Roman" panose="02020603050405020304" pitchFamily="18" charset="0"/>
                <a:ea typeface="Calibri" panose="020F0502020204030204" pitchFamily="34" charset="0"/>
                <a:cs typeface="Calibri" panose="020F0502020204030204" pitchFamily="34" charset="0"/>
              </a:rPr>
              <a:t>10. </a:t>
            </a:r>
            <a:r>
              <a:rPr lang="ar-IQ" sz="40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نائلة عادل محمد فريد قورة : [ جرائم الحاسب الإقتصادية] – رسالة دكتوراة – جامعة القاهرة – 2003م. </a:t>
            </a:r>
            <a:endParaRPr lang="en-US" sz="4000" dirty="0">
              <a:solidFill>
                <a:schemeClr val="tx1"/>
              </a:solidFill>
              <a:latin typeface="Times New Roman" panose="02020603050405020304" pitchFamily="18" charset="0"/>
              <a:ea typeface="Times New Roman" panose="02020603050405020304" pitchFamily="18" charset="0"/>
            </a:endParaRPr>
          </a:p>
          <a:p>
            <a:pPr marR="0" lvl="0" algn="just" defTabSz="914400" rtl="1" eaLnBrk="1" fontAlgn="auto" latinLnBrk="0" hangingPunct="1">
              <a:lnSpc>
                <a:spcPct val="100000"/>
              </a:lnSpc>
              <a:spcBef>
                <a:spcPts val="0"/>
              </a:spcBef>
              <a:spcAft>
                <a:spcPts val="500"/>
              </a:spcAft>
              <a:buClrTx/>
              <a:buSzTx/>
              <a:tabLst/>
              <a:defRPr/>
            </a:pPr>
            <a:endPar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90682771"/>
      </p:ext>
    </p:extLst>
  </p:cSld>
  <p:clrMapOvr>
    <a:masterClrMapping/>
  </p:clrMapOvr>
  <mc:AlternateContent xmlns:mc="http://schemas.openxmlformats.org/markup-compatibility/2006" xmlns:p14="http://schemas.microsoft.com/office/powerpoint/2010/main">
    <mc:Choice Requires="p14">
      <p:transition spd="slow" p14:dur="2000" advTm="44675"/>
    </mc:Choice>
    <mc:Fallback xmlns="">
      <p:transition spd="slow" advTm="4467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الدوريات:</a:t>
            </a:r>
            <a:endPar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endParaRPr>
          </a:p>
          <a:p>
            <a:pPr marR="0" lvl="0" algn="just" rtl="1">
              <a:lnSpc>
                <a:spcPct val="107000"/>
              </a:lnSpc>
              <a:spcBef>
                <a:spcPts val="0"/>
              </a:spcBef>
              <a:spcAft>
                <a:spcPts val="800"/>
              </a:spcAft>
            </a:pPr>
            <a:r>
              <a:rPr lang="ar-EG" sz="28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11. </a:t>
            </a:r>
            <a:r>
              <a:rPr lang="ar-IQ" sz="28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د. مخلد إبراهيم الزغبي، فاعلية القوانين والتشريعات العربية في مكافحة الجرائم السيبرانية، المجلة العربية للنشر العلمي، العدد سبعة وثلاثون، تاريخ الإصدار 2 – تشرين الثاني – 2021م.</a:t>
            </a:r>
            <a:endParaRPr lang="ar-EG" dirty="0">
              <a:solidFill>
                <a:schemeClr val="tx1"/>
              </a:solidFill>
              <a:highlight>
                <a:srgbClr val="FFFF00"/>
              </a:highlight>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800"/>
              </a:spcAft>
            </a:pPr>
            <a:r>
              <a:rPr lang="ar-EG" sz="2800" dirty="0">
                <a:solidFill>
                  <a:schemeClr val="tx1"/>
                </a:solidFill>
                <a:highlight>
                  <a:srgbClr val="FFFF00"/>
                </a:highlight>
                <a:latin typeface="Calibri" panose="020F0502020204030204" pitchFamily="34" charset="0"/>
                <a:ea typeface="Calibri" panose="020F0502020204030204" pitchFamily="34" charset="0"/>
                <a:cs typeface="Arial" panose="020B0604020202020204" pitchFamily="34" charset="0"/>
              </a:rPr>
              <a:t>12. </a:t>
            </a:r>
            <a:r>
              <a:rPr lang="ar-IQ" sz="28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د. محمد علي سالم، د. حسون عبيد هجيج، الجريمة المعلوماتية، مجلة جامعة بابل للعلوم الإنسانية، المجلد 14، العدد 2، سنة 2007م. </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81512375"/>
      </p:ext>
    </p:extLst>
  </p:cSld>
  <p:clrMapOvr>
    <a:masterClrMapping/>
  </p:clrMapOvr>
  <mc:AlternateContent xmlns:mc="http://schemas.openxmlformats.org/markup-compatibility/2006" xmlns:p14="http://schemas.microsoft.com/office/powerpoint/2010/main">
    <mc:Choice Requires="p14">
      <p:transition spd="slow" p14:dur="2000" advTm="47389"/>
    </mc:Choice>
    <mc:Fallback xmlns="">
      <p:transition spd="slow" advTm="473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الجريمة الإلكترونية في اليمن">
            <a:extLst>
              <a:ext uri="{FF2B5EF4-FFF2-40B4-BE49-F238E27FC236}">
                <a16:creationId xmlns:a16="http://schemas.microsoft.com/office/drawing/2014/main" id="{285419DF-762B-42D2-9341-FBB72D6E5A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45340" y="1428064"/>
            <a:ext cx="9135035" cy="39866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282118" y="2019744"/>
            <a:ext cx="8484645"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تم بحمد الله </a:t>
            </a:r>
            <a:endPar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الإنتهاء من شرح المحاضرة ا</a:t>
            </a:r>
            <a:r>
              <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لسابعة</a:t>
            </a:r>
            <a:endParaRPr lang="en-US" sz="2000" dirty="0">
              <a:latin typeface="Calibri" panose="020F0502020204030204" pitchFamily="34" charset="0"/>
              <a:ea typeface="Calibri" panose="020F0502020204030204" pitchFamily="34" charset="0"/>
              <a:cs typeface="Arial" panose="020B0604020202020204" pitchFamily="34" charset="0"/>
            </a:endParaRPr>
          </a:p>
          <a:p>
            <a:r>
              <a:rPr lang="ar-SA" sz="36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077173944"/>
      </p:ext>
    </p:extLst>
  </p:cSld>
  <p:clrMapOvr>
    <a:masterClrMapping/>
  </p:clrMapOvr>
  <mc:AlternateContent xmlns:mc="http://schemas.openxmlformats.org/markup-compatibility/2006" xmlns:p14="http://schemas.microsoft.com/office/powerpoint/2010/main">
    <mc:Choice Requires="p14">
      <p:transition spd="slow" p14:dur="2000" advTm="13035"/>
    </mc:Choice>
    <mc:Fallback xmlns="">
      <p:transition spd="slow" advTm="1303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6676"/>
    </mc:Choice>
    <mc:Fallback xmlns="">
      <p:transition spd="slow" advTm="1667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a:spPr>
      <a:bodyPr rtlCol="0" anchor="ctr"/>
      <a:lstStyle>
        <a:defPPr marL="0" marR="0" indent="0" algn="just" defTabSz="914400" rtl="1" eaLnBrk="1" fontAlgn="auto" latinLnBrk="0" hangingPunct="1">
          <a:lnSpc>
            <a:spcPct val="100000"/>
          </a:lnSpc>
          <a:spcBef>
            <a:spcPts val="0"/>
          </a:spcBef>
          <a:spcAft>
            <a:spcPts val="0"/>
          </a:spcAft>
          <a:buClrTx/>
          <a:buSzTx/>
          <a:buFontTx/>
          <a:buNone/>
          <a:tabLst/>
          <a:defRPr kumimoji="0"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5096</TotalTime>
  <Words>1395</Words>
  <Application>Microsoft Office PowerPoint</Application>
  <PresentationFormat>Widescreen</PresentationFormat>
  <Paragraphs>269</Paragraphs>
  <Slides>40</Slides>
  <Notes>39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Arial</vt:lpstr>
      <vt:lpstr>Calibri</vt:lpstr>
      <vt:lpstr>Calibri Light</vt:lpstr>
      <vt:lpstr>Cascadia Code</vt:lpstr>
      <vt:lpstr>Helvetica</vt:lpstr>
      <vt:lpstr>Symbol</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298</cp:revision>
  <dcterms:created xsi:type="dcterms:W3CDTF">2023-05-24T11:04:12Z</dcterms:created>
  <dcterms:modified xsi:type="dcterms:W3CDTF">2023-07-28T12:04:58Z</dcterms:modified>
</cp:coreProperties>
</file>