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536" r:id="rId2"/>
    <p:sldId id="566" r:id="rId3"/>
    <p:sldId id="537" r:id="rId4"/>
    <p:sldId id="547" r:id="rId5"/>
    <p:sldId id="628" r:id="rId6"/>
    <p:sldId id="271" r:id="rId7"/>
    <p:sldId id="586" r:id="rId8"/>
    <p:sldId id="313" r:id="rId9"/>
    <p:sldId id="603" r:id="rId10"/>
    <p:sldId id="626" r:id="rId11"/>
    <p:sldId id="627" r:id="rId12"/>
    <p:sldId id="604" r:id="rId13"/>
    <p:sldId id="615" r:id="rId14"/>
    <p:sldId id="639" r:id="rId15"/>
    <p:sldId id="640" r:id="rId16"/>
    <p:sldId id="641" r:id="rId17"/>
    <p:sldId id="634" r:id="rId18"/>
    <p:sldId id="616" r:id="rId19"/>
    <p:sldId id="617" r:id="rId20"/>
    <p:sldId id="618" r:id="rId21"/>
    <p:sldId id="622" r:id="rId22"/>
    <p:sldId id="623" r:id="rId23"/>
    <p:sldId id="605" r:id="rId24"/>
    <p:sldId id="539" r:id="rId25"/>
    <p:sldId id="568" r:id="rId26"/>
    <p:sldId id="620" r:id="rId27"/>
    <p:sldId id="621" r:id="rId28"/>
    <p:sldId id="635" r:id="rId29"/>
    <p:sldId id="636" r:id="rId30"/>
    <p:sldId id="544" r:id="rId31"/>
    <p:sldId id="630" r:id="rId32"/>
    <p:sldId id="589" r:id="rId33"/>
    <p:sldId id="631" r:id="rId34"/>
    <p:sldId id="606" r:id="rId35"/>
    <p:sldId id="582" r:id="rId36"/>
    <p:sldId id="632" r:id="rId37"/>
    <p:sldId id="574" r:id="rId38"/>
    <p:sldId id="633" r:id="rId39"/>
    <p:sldId id="637" r:id="rId40"/>
    <p:sldId id="638" r:id="rId41"/>
    <p:sldId id="600" r:id="rId42"/>
    <p:sldId id="614" r:id="rId43"/>
    <p:sldId id="349" r:id="rId44"/>
  </p:sldIdLst>
  <p:sldSz cx="12192000" cy="6858000"/>
  <p:notesSz cx="6889750" cy="100218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6"/>
            <p14:sldId id="566"/>
            <p14:sldId id="537"/>
            <p14:sldId id="547"/>
            <p14:sldId id="628"/>
            <p14:sldId id="271"/>
            <p14:sldId id="586"/>
            <p14:sldId id="313"/>
            <p14:sldId id="603"/>
            <p14:sldId id="626"/>
            <p14:sldId id="627"/>
            <p14:sldId id="604"/>
            <p14:sldId id="615"/>
            <p14:sldId id="639"/>
            <p14:sldId id="640"/>
            <p14:sldId id="641"/>
            <p14:sldId id="634"/>
            <p14:sldId id="616"/>
            <p14:sldId id="617"/>
            <p14:sldId id="618"/>
            <p14:sldId id="622"/>
            <p14:sldId id="623"/>
            <p14:sldId id="605"/>
            <p14:sldId id="539"/>
            <p14:sldId id="568"/>
            <p14:sldId id="620"/>
            <p14:sldId id="621"/>
            <p14:sldId id="635"/>
            <p14:sldId id="636"/>
            <p14:sldId id="544"/>
            <p14:sldId id="630"/>
            <p14:sldId id="589"/>
            <p14:sldId id="631"/>
            <p14:sldId id="606"/>
            <p14:sldId id="582"/>
            <p14:sldId id="632"/>
            <p14:sldId id="574"/>
            <p14:sldId id="633"/>
            <p14:sldId id="637"/>
            <p14:sldId id="638"/>
            <p14:sldId id="600"/>
            <p14:sldId id="6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669BBC"/>
    <a:srgbClr val="4472C4"/>
    <a:srgbClr val="8E5A6D"/>
    <a:srgbClr val="FFFFFF"/>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956" autoAdjust="0"/>
    <p:restoredTop sz="94434" autoAdjust="0"/>
  </p:normalViewPr>
  <p:slideViewPr>
    <p:cSldViewPr snapToGrid="0">
      <p:cViewPr varScale="1">
        <p:scale>
          <a:sx n="74" d="100"/>
          <a:sy n="74" d="100"/>
        </p:scale>
        <p:origin x="94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B1F2B4E9-981D-423F-A8D4-DA355B0F5F65}"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27D3D1E5-C7D1-4C15-8A6E-B0A402FD237B}"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C25F5D2C-3FBC-473C-A07A-41E25FAD8822}"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E25A1EBC-AE20-40A6-BF13-74318AF101E5}"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3B342737-6303-4830-AC4A-18DC9F11BDA3}">
      <dgm:prSet custT="1"/>
      <dgm:spPr/>
      <dgm:t>
        <a:bodyPr/>
        <a:lstStyle/>
        <a:p>
          <a:pPr algn="ctr" rtl="0"/>
          <a:r>
            <a:rPr lang="ar-EG" sz="2000" b="1" dirty="0" smtClean="0"/>
            <a:t>2-تطبيقات الاقتصاد الرقمي </a:t>
          </a:r>
          <a:endParaRPr lang="en-US" sz="2000" dirty="0"/>
        </a:p>
      </dgm:t>
    </dgm:pt>
    <dgm:pt modelId="{75202A79-ED9B-48CA-B432-58B913D5A984}" type="parTrans" cxnId="{C468D88B-BC1A-4C8B-89E4-35F38F75AB42}">
      <dgm:prSet/>
      <dgm:spPr/>
      <dgm:t>
        <a:bodyPr/>
        <a:lstStyle/>
        <a:p>
          <a:endParaRPr lang="en-US"/>
        </a:p>
      </dgm:t>
    </dgm:pt>
    <dgm:pt modelId="{2C88DB88-54A7-44CB-9963-C5A4995CE4C9}" type="sibTrans" cxnId="{C468D88B-BC1A-4C8B-89E4-35F38F75AB42}">
      <dgm:prSet/>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t>
        <a:bodyPr/>
        <a:lstStyle/>
        <a:p>
          <a:endParaRPr lang="en-US"/>
        </a:p>
      </dgm:t>
    </dgm:pt>
    <dgm:pt modelId="{892D9E84-61A4-4C34-8E51-F26507D0A1F0}" type="pres">
      <dgm:prSet presAssocID="{3B342737-6303-4830-AC4A-18DC9F11BDA3}" presName="parentText" presStyleLbl="node1" presStyleIdx="0" presStyleCnt="1" custLinFactNeighborX="5420" custLinFactNeighborY="1043">
        <dgm:presLayoutVars>
          <dgm:chMax val="0"/>
          <dgm:bulletEnabled val="1"/>
        </dgm:presLayoutVars>
      </dgm:prSet>
      <dgm:spPr/>
      <dgm:t>
        <a:bodyPr/>
        <a:lstStyle/>
        <a:p>
          <a:endParaRPr lang="en-US"/>
        </a:p>
      </dgm:t>
    </dgm:pt>
  </dgm:ptLst>
  <dgm:cxnLst>
    <dgm:cxn modelId="{C468D88B-BC1A-4C8B-89E4-35F38F75AB42}" srcId="{75EFD309-FAEB-4EC9-A256-6B562F90EE6A}" destId="{3B342737-6303-4830-AC4A-18DC9F11BDA3}" srcOrd="0" destOrd="0" parTransId="{75202A79-ED9B-48CA-B432-58B913D5A984}" sibTransId="{2C88DB88-54A7-44CB-9963-C5A4995CE4C9}"/>
    <dgm:cxn modelId="{A8898EAB-6A3F-4D69-B872-315B5168F329}" type="presOf" srcId="{75EFD309-FAEB-4EC9-A256-6B562F90EE6A}" destId="{8D6BD308-01C3-4875-BCB7-8BD8744B12FE}" srcOrd="0" destOrd="0" presId="urn:microsoft.com/office/officeart/2005/8/layout/vList2"/>
    <dgm:cxn modelId="{D0E2F9BF-537B-4EF9-8E49-B0F83B7FFC3F}" type="presOf" srcId="{3B342737-6303-4830-AC4A-18DC9F11BDA3}" destId="{892D9E84-61A4-4C34-8E51-F26507D0A1F0}" srcOrd="0" destOrd="0" presId="urn:microsoft.com/office/officeart/2005/8/layout/vList2"/>
    <dgm:cxn modelId="{73322439-462D-4ABA-B023-2CDEF16B46AB}" type="presParOf" srcId="{8D6BD308-01C3-4875-BCB7-8BD8744B12FE}" destId="{892D9E84-61A4-4C34-8E51-F26507D0A1F0}" srcOrd="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89841AA-4BE9-46A3-8BE4-0A747E25AD16}">
      <dgm:prSet custT="1"/>
      <dgm:spPr/>
      <dgm:t>
        <a:bodyPr/>
        <a:lstStyle/>
        <a:p>
          <a:pPr algn="ctr" rtl="0"/>
          <a:r>
            <a:rPr lang="ar-EG" sz="2000" b="1" dirty="0" smtClean="0"/>
            <a:t>1-ماهية الاقتصاد الرقمي </a:t>
          </a:r>
          <a:endParaRPr lang="en-US" sz="2000" dirty="0"/>
        </a:p>
      </dgm:t>
    </dgm:pt>
    <dgm:pt modelId="{4F72FA02-C672-47DB-8D53-E809BD267600}" type="parTrans" cxnId="{BA63E33B-4181-48CD-8EE8-E5AC7D37C74F}">
      <dgm:prSet/>
      <dgm:spPr/>
      <dgm:t>
        <a:bodyPr/>
        <a:lstStyle/>
        <a:p>
          <a:endParaRPr lang="en-US"/>
        </a:p>
      </dgm:t>
    </dgm:pt>
    <dgm:pt modelId="{505A0F78-829A-442E-A915-1356BC2C9171}" type="sibTrans" cxnId="{BA63E33B-4181-48CD-8EE8-E5AC7D37C74F}">
      <dgm:prSet/>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t>
        <a:bodyPr/>
        <a:lstStyle/>
        <a:p>
          <a:endParaRPr lang="en-US"/>
        </a:p>
      </dgm:t>
    </dgm:pt>
    <dgm:pt modelId="{8D0E47A7-B8C2-433D-8C14-A37BAB0AEC1F}" type="pres">
      <dgm:prSet presAssocID="{F89841AA-4BE9-46A3-8BE4-0A747E25AD16}" presName="parentText" presStyleLbl="node1" presStyleIdx="0" presStyleCnt="1" custLinFactNeighborX="3446" custLinFactNeighborY="201">
        <dgm:presLayoutVars>
          <dgm:chMax val="0"/>
          <dgm:bulletEnabled val="1"/>
        </dgm:presLayoutVars>
      </dgm:prSet>
      <dgm:spPr/>
      <dgm:t>
        <a:bodyPr/>
        <a:lstStyle/>
        <a:p>
          <a:endParaRPr lang="en-US"/>
        </a:p>
      </dgm:t>
    </dgm:pt>
  </dgm:ptLst>
  <dgm:cxnLst>
    <dgm:cxn modelId="{DFBFD721-6D9C-40C9-B8C7-968B886EEFDB}" type="presOf" srcId="{75EFD309-FAEB-4EC9-A256-6B562F90EE6A}" destId="{8D6BD308-01C3-4875-BCB7-8BD8744B12FE}" srcOrd="0" destOrd="0" presId="urn:microsoft.com/office/officeart/2005/8/layout/vList2"/>
    <dgm:cxn modelId="{BA63E33B-4181-48CD-8EE8-E5AC7D37C74F}" srcId="{75EFD309-FAEB-4EC9-A256-6B562F90EE6A}" destId="{F89841AA-4BE9-46A3-8BE4-0A747E25AD16}" srcOrd="0" destOrd="0" parTransId="{4F72FA02-C672-47DB-8D53-E809BD267600}" sibTransId="{505A0F78-829A-442E-A915-1356BC2C9171}"/>
    <dgm:cxn modelId="{0822174C-C8D7-4F47-A237-51BDB9317745}" type="presOf" srcId="{F89841AA-4BE9-46A3-8BE4-0A747E25AD16}" destId="{8D0E47A7-B8C2-433D-8C14-A37BAB0AEC1F}" srcOrd="0" destOrd="0" presId="urn:microsoft.com/office/officeart/2005/8/layout/vList2"/>
    <dgm:cxn modelId="{0EFFFE58-AB26-44F6-98C2-BF1525E09B65}" type="presParOf" srcId="{8D6BD308-01C3-4875-BCB7-8BD8744B12FE}" destId="{8D0E47A7-B8C2-433D-8C14-A37BAB0AEC1F}" srcOrd="0"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AAED62B4-C682-4398-830E-AE0BDCFA9584}"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2549BC2-D4D1-497E-BCDB-2EA8CC03AB9B}"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61CAAD6D-90C6-433C-AA35-9D8694D3D1C7}">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2000" b="1" dirty="0" smtClean="0"/>
            <a:t>تعريف الاقتصاد الرقمي</a:t>
          </a:r>
          <a:endParaRPr lang="en-US" sz="2000" b="1" dirty="0" smtClean="0"/>
        </a:p>
      </dgm:t>
    </dgm:pt>
    <dgm:pt modelId="{A0D57A6C-AF6C-4DEF-ADE2-692D06F815A6}" type="parTrans" cxnId="{A4CED7BF-90A1-449C-9CA7-EC74CDB11486}">
      <dgm:prSet/>
      <dgm:spPr/>
      <dgm:t>
        <a:bodyPr/>
        <a:lstStyle/>
        <a:p>
          <a:endParaRPr lang="en-US"/>
        </a:p>
      </dgm:t>
    </dgm:pt>
    <dgm:pt modelId="{C4CBA1FD-7B97-41FA-A7F4-7468850B8891}" type="sibTrans" cxnId="{A4CED7BF-90A1-449C-9CA7-EC74CDB11486}">
      <dgm:prSet/>
      <dgm:spPr/>
      <dgm:t>
        <a:bodyPr/>
        <a:lstStyle/>
        <a:p>
          <a:endParaRPr lang="en-US"/>
        </a:p>
      </dgm:t>
    </dgm:pt>
    <dgm:pt modelId="{AFE247C8-F63A-408C-B736-C6356E496CA1}">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2000" b="1" dirty="0" smtClean="0"/>
            <a:t>خصائص الاقتصاد الرقمي</a:t>
          </a:r>
          <a:endParaRPr lang="en-US" sz="2000" dirty="0" smtClean="0"/>
        </a:p>
        <a:p>
          <a:pPr marL="0" marR="0" lvl="0" indent="0" defTabSz="914400" rtl="1" eaLnBrk="1" fontAlgn="auto" latinLnBrk="0" hangingPunct="1">
            <a:lnSpc>
              <a:spcPct val="100000"/>
            </a:lnSpc>
            <a:spcBef>
              <a:spcPts val="0"/>
            </a:spcBef>
            <a:spcAft>
              <a:spcPts val="0"/>
            </a:spcAft>
            <a:buClrTx/>
            <a:buSzTx/>
            <a:buFontTx/>
            <a:buNone/>
            <a:tabLst/>
            <a:defRPr/>
          </a:pPr>
          <a:endParaRPr lang="en-US" sz="2000" b="1" dirty="0" smtClean="0"/>
        </a:p>
      </dgm:t>
    </dgm:pt>
    <dgm:pt modelId="{C63B5186-557B-4CEB-BC67-B3B0BC851375}" type="parTrans" cxnId="{86EE4937-A098-47C6-8D0D-780043DBD2DA}">
      <dgm:prSet/>
      <dgm:spPr/>
      <dgm:t>
        <a:bodyPr/>
        <a:lstStyle/>
        <a:p>
          <a:endParaRPr lang="en-US"/>
        </a:p>
      </dgm:t>
    </dgm:pt>
    <dgm:pt modelId="{73605475-5BAE-4139-AD8C-80E5E4D35BF9}" type="sibTrans" cxnId="{86EE4937-A098-47C6-8D0D-780043DBD2DA}">
      <dgm:prSet/>
      <dgm:spPr/>
      <dgm:t>
        <a:bodyPr/>
        <a:lstStyle/>
        <a:p>
          <a:endParaRPr lang="en-US"/>
        </a:p>
      </dgm:t>
    </dgm:pt>
    <dgm:pt modelId="{44CEFAA9-F6CA-40F6-941F-F08EF0B8BD63}">
      <dgm:prSet custT="1"/>
      <dgm:spPr/>
      <dgm:t>
        <a:bodyPr/>
        <a:lstStyle/>
        <a:p>
          <a:pPr lvl="0" defTabSz="889000" rtl="1">
            <a:lnSpc>
              <a:spcPct val="90000"/>
            </a:lnSpc>
            <a:spcBef>
              <a:spcPct val="0"/>
            </a:spcBef>
            <a:spcAft>
              <a:spcPct val="35000"/>
            </a:spcAft>
          </a:pPr>
          <a:r>
            <a:rPr lang="ar-EG" sz="2000" b="1" dirty="0" smtClean="0"/>
            <a:t>مزايا و عيوب الاقتصاد الرقمي </a:t>
          </a:r>
          <a:endParaRPr lang="en-US" sz="2000" b="1" dirty="0"/>
        </a:p>
      </dgm:t>
    </dgm:pt>
    <dgm:pt modelId="{7D31FC12-DC7B-4AEA-BB0B-FB08EE2D144E}" type="parTrans" cxnId="{F2805BE0-4243-4C09-9F13-AC713683514A}">
      <dgm:prSet/>
      <dgm:spPr/>
      <dgm:t>
        <a:bodyPr/>
        <a:lstStyle/>
        <a:p>
          <a:endParaRPr lang="en-US"/>
        </a:p>
      </dgm:t>
    </dgm:pt>
    <dgm:pt modelId="{FC7BD2B4-E80E-45D0-86DC-07F11F7055FF}" type="sibTrans" cxnId="{F2805BE0-4243-4C09-9F13-AC713683514A}">
      <dgm:prSet/>
      <dgm:spPr/>
      <dgm:t>
        <a:bodyPr/>
        <a:lstStyle/>
        <a:p>
          <a:endParaRPr lang="en-US"/>
        </a:p>
      </dgm:t>
    </dgm:pt>
    <dgm:pt modelId="{8D91F3C3-BE84-42DD-8D72-718221BDD2BB}" type="pres">
      <dgm:prSet presAssocID="{A2549BC2-D4D1-497E-BCDB-2EA8CC03AB9B}" presName="compositeShape" presStyleCnt="0">
        <dgm:presLayoutVars>
          <dgm:chMax val="7"/>
          <dgm:dir/>
          <dgm:resizeHandles val="exact"/>
        </dgm:presLayoutVars>
      </dgm:prSet>
      <dgm:spPr/>
      <dgm:t>
        <a:bodyPr/>
        <a:lstStyle/>
        <a:p>
          <a:endParaRPr lang="en-US"/>
        </a:p>
      </dgm:t>
    </dgm:pt>
    <dgm:pt modelId="{01A16F23-C45F-4911-85EF-1210632A0A70}" type="pres">
      <dgm:prSet presAssocID="{61CAAD6D-90C6-433C-AA35-9D8694D3D1C7}" presName="circ1" presStyleLbl="vennNode1" presStyleIdx="0" presStyleCnt="3"/>
      <dgm:spPr/>
      <dgm:t>
        <a:bodyPr/>
        <a:lstStyle/>
        <a:p>
          <a:endParaRPr lang="en-US"/>
        </a:p>
      </dgm:t>
    </dgm:pt>
    <dgm:pt modelId="{DA02A205-EAF4-4316-A5D2-5E9D48150746}" type="pres">
      <dgm:prSet presAssocID="{61CAAD6D-90C6-433C-AA35-9D8694D3D1C7}" presName="circ1Tx" presStyleLbl="revTx" presStyleIdx="0" presStyleCnt="0">
        <dgm:presLayoutVars>
          <dgm:chMax val="0"/>
          <dgm:chPref val="0"/>
          <dgm:bulletEnabled val="1"/>
        </dgm:presLayoutVars>
      </dgm:prSet>
      <dgm:spPr/>
      <dgm:t>
        <a:bodyPr/>
        <a:lstStyle/>
        <a:p>
          <a:endParaRPr lang="en-US"/>
        </a:p>
      </dgm:t>
    </dgm:pt>
    <dgm:pt modelId="{DDF24712-D9AF-4A5D-804A-3CCE3324A2BD}" type="pres">
      <dgm:prSet presAssocID="{AFE247C8-F63A-408C-B736-C6356E496CA1}" presName="circ2" presStyleLbl="vennNode1" presStyleIdx="1" presStyleCnt="3" custScaleX="120462" custLinFactNeighborX="1385" custLinFactNeighborY="4530"/>
      <dgm:spPr/>
      <dgm:t>
        <a:bodyPr/>
        <a:lstStyle/>
        <a:p>
          <a:endParaRPr lang="en-US"/>
        </a:p>
      </dgm:t>
    </dgm:pt>
    <dgm:pt modelId="{6C84E011-640F-4A12-AB04-F1106C28B7AA}" type="pres">
      <dgm:prSet presAssocID="{AFE247C8-F63A-408C-B736-C6356E496CA1}" presName="circ2Tx" presStyleLbl="revTx" presStyleIdx="0" presStyleCnt="0">
        <dgm:presLayoutVars>
          <dgm:chMax val="0"/>
          <dgm:chPref val="0"/>
          <dgm:bulletEnabled val="1"/>
        </dgm:presLayoutVars>
      </dgm:prSet>
      <dgm:spPr/>
      <dgm:t>
        <a:bodyPr/>
        <a:lstStyle/>
        <a:p>
          <a:endParaRPr lang="en-US"/>
        </a:p>
      </dgm:t>
    </dgm:pt>
    <dgm:pt modelId="{470DC82F-77F2-4D5D-BB03-617C94233941}" type="pres">
      <dgm:prSet presAssocID="{44CEFAA9-F6CA-40F6-941F-F08EF0B8BD63}" presName="circ3" presStyleLbl="vennNode1" presStyleIdx="2" presStyleCnt="3"/>
      <dgm:spPr/>
      <dgm:t>
        <a:bodyPr/>
        <a:lstStyle/>
        <a:p>
          <a:endParaRPr lang="en-US"/>
        </a:p>
      </dgm:t>
    </dgm:pt>
    <dgm:pt modelId="{F6B3EC3E-68BE-4C60-B5FE-C5DEEBAC2FD7}" type="pres">
      <dgm:prSet presAssocID="{44CEFAA9-F6CA-40F6-941F-F08EF0B8BD63}" presName="circ3Tx" presStyleLbl="revTx" presStyleIdx="0" presStyleCnt="0">
        <dgm:presLayoutVars>
          <dgm:chMax val="0"/>
          <dgm:chPref val="0"/>
          <dgm:bulletEnabled val="1"/>
        </dgm:presLayoutVars>
      </dgm:prSet>
      <dgm:spPr/>
      <dgm:t>
        <a:bodyPr/>
        <a:lstStyle/>
        <a:p>
          <a:endParaRPr lang="en-US"/>
        </a:p>
      </dgm:t>
    </dgm:pt>
  </dgm:ptLst>
  <dgm:cxnLst>
    <dgm:cxn modelId="{BFA6C638-48D3-4A5D-9108-96CA3F5A4192}" type="presOf" srcId="{AFE247C8-F63A-408C-B736-C6356E496CA1}" destId="{6C84E011-640F-4A12-AB04-F1106C28B7AA}" srcOrd="1" destOrd="0" presId="urn:microsoft.com/office/officeart/2005/8/layout/venn1"/>
    <dgm:cxn modelId="{A4CED7BF-90A1-449C-9CA7-EC74CDB11486}" srcId="{A2549BC2-D4D1-497E-BCDB-2EA8CC03AB9B}" destId="{61CAAD6D-90C6-433C-AA35-9D8694D3D1C7}" srcOrd="0" destOrd="0" parTransId="{A0D57A6C-AF6C-4DEF-ADE2-692D06F815A6}" sibTransId="{C4CBA1FD-7B97-41FA-A7F4-7468850B8891}"/>
    <dgm:cxn modelId="{86EE4937-A098-47C6-8D0D-780043DBD2DA}" srcId="{A2549BC2-D4D1-497E-BCDB-2EA8CC03AB9B}" destId="{AFE247C8-F63A-408C-B736-C6356E496CA1}" srcOrd="1" destOrd="0" parTransId="{C63B5186-557B-4CEB-BC67-B3B0BC851375}" sibTransId="{73605475-5BAE-4139-AD8C-80E5E4D35BF9}"/>
    <dgm:cxn modelId="{BAC3067F-7182-4CE6-B823-6C3ED04186E7}" type="presOf" srcId="{A2549BC2-D4D1-497E-BCDB-2EA8CC03AB9B}" destId="{8D91F3C3-BE84-42DD-8D72-718221BDD2BB}" srcOrd="0" destOrd="0" presId="urn:microsoft.com/office/officeart/2005/8/layout/venn1"/>
    <dgm:cxn modelId="{6F0C414F-1DFD-4F29-8E78-EB9C46F3B660}" type="presOf" srcId="{44CEFAA9-F6CA-40F6-941F-F08EF0B8BD63}" destId="{470DC82F-77F2-4D5D-BB03-617C94233941}" srcOrd="0" destOrd="0" presId="urn:microsoft.com/office/officeart/2005/8/layout/venn1"/>
    <dgm:cxn modelId="{A70A317A-2EFF-4F38-8847-D67DA00B3DBB}" type="presOf" srcId="{61CAAD6D-90C6-433C-AA35-9D8694D3D1C7}" destId="{DA02A205-EAF4-4316-A5D2-5E9D48150746}" srcOrd="1" destOrd="0" presId="urn:microsoft.com/office/officeart/2005/8/layout/venn1"/>
    <dgm:cxn modelId="{B5AE9F3D-FFF0-4BA9-AC85-88708795E230}" type="presOf" srcId="{44CEFAA9-F6CA-40F6-941F-F08EF0B8BD63}" destId="{F6B3EC3E-68BE-4C60-B5FE-C5DEEBAC2FD7}" srcOrd="1" destOrd="0" presId="urn:microsoft.com/office/officeart/2005/8/layout/venn1"/>
    <dgm:cxn modelId="{B00F5584-5A47-43E0-82ED-A3872D7D0150}" type="presOf" srcId="{61CAAD6D-90C6-433C-AA35-9D8694D3D1C7}" destId="{01A16F23-C45F-4911-85EF-1210632A0A70}" srcOrd="0" destOrd="0" presId="urn:microsoft.com/office/officeart/2005/8/layout/venn1"/>
    <dgm:cxn modelId="{44C03936-4539-4683-AA12-AF1D3E9613A9}" type="presOf" srcId="{AFE247C8-F63A-408C-B736-C6356E496CA1}" destId="{DDF24712-D9AF-4A5D-804A-3CCE3324A2BD}" srcOrd="0" destOrd="0" presId="urn:microsoft.com/office/officeart/2005/8/layout/venn1"/>
    <dgm:cxn modelId="{F2805BE0-4243-4C09-9F13-AC713683514A}" srcId="{A2549BC2-D4D1-497E-BCDB-2EA8CC03AB9B}" destId="{44CEFAA9-F6CA-40F6-941F-F08EF0B8BD63}" srcOrd="2" destOrd="0" parTransId="{7D31FC12-DC7B-4AEA-BB0B-FB08EE2D144E}" sibTransId="{FC7BD2B4-E80E-45D0-86DC-07F11F7055FF}"/>
    <dgm:cxn modelId="{345216FA-FCAE-4655-B12A-5725A2B0D910}" type="presParOf" srcId="{8D91F3C3-BE84-42DD-8D72-718221BDD2BB}" destId="{01A16F23-C45F-4911-85EF-1210632A0A70}" srcOrd="0" destOrd="0" presId="urn:microsoft.com/office/officeart/2005/8/layout/venn1"/>
    <dgm:cxn modelId="{9A501045-3003-458A-986A-2FC42AC53242}" type="presParOf" srcId="{8D91F3C3-BE84-42DD-8D72-718221BDD2BB}" destId="{DA02A205-EAF4-4316-A5D2-5E9D48150746}" srcOrd="1" destOrd="0" presId="urn:microsoft.com/office/officeart/2005/8/layout/venn1"/>
    <dgm:cxn modelId="{18483424-4EF4-479B-99F3-944269D9CE62}" type="presParOf" srcId="{8D91F3C3-BE84-42DD-8D72-718221BDD2BB}" destId="{DDF24712-D9AF-4A5D-804A-3CCE3324A2BD}" srcOrd="2" destOrd="0" presId="urn:microsoft.com/office/officeart/2005/8/layout/venn1"/>
    <dgm:cxn modelId="{CA336179-A2D9-4950-9BCE-0BC24A5B247B}" type="presParOf" srcId="{8D91F3C3-BE84-42DD-8D72-718221BDD2BB}" destId="{6C84E011-640F-4A12-AB04-F1106C28B7AA}" srcOrd="3" destOrd="0" presId="urn:microsoft.com/office/officeart/2005/8/layout/venn1"/>
    <dgm:cxn modelId="{428B72CB-A83B-4F5C-81D1-40B6CD1492EA}" type="presParOf" srcId="{8D91F3C3-BE84-42DD-8D72-718221BDD2BB}" destId="{470DC82F-77F2-4D5D-BB03-617C94233941}" srcOrd="4" destOrd="0" presId="urn:microsoft.com/office/officeart/2005/8/layout/venn1"/>
    <dgm:cxn modelId="{F10A9E9A-5D4E-4BDC-A041-9EE7229BD1DA}" type="presParOf" srcId="{8D91F3C3-BE84-42DD-8D72-718221BDD2BB}" destId="{F6B3EC3E-68BE-4C60-B5FE-C5DEEBAC2FD7}" srcOrd="5"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C33353CF-93ED-4CBC-9172-6EF73063A5D6}"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F673836F-42A5-4674-8C1B-32FE5021C1FC}"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879C0D15-C7EB-41EC-887A-D55F38602FA7}"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04A74C5B-B87F-4654-B8D5-D798F0AAAAC9}"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05E03829-E89D-477E-B347-AC138F95CCD8}"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43553DC7-6F53-4107-97D1-BD3C6A9B8BC7}"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4013C044-7F6D-4352-B16C-CCC88D6C448E}"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F336431A-9B8F-4C0B-8C01-13F7F4B5DD4D}"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88DBFA46-E4BA-452A-9211-C4320C2F87D7}"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01A0C335-CBD4-4659-9CD3-A8CFFCA833A2}"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A2549BC2-D4D1-497E-BCDB-2EA8CC03AB9B}"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8D91F3C3-BE84-42DD-8D72-718221BDD2BB}" type="pres">
      <dgm:prSet presAssocID="{A2549BC2-D4D1-497E-BCDB-2EA8CC03AB9B}" presName="compositeShape" presStyleCnt="0">
        <dgm:presLayoutVars>
          <dgm:chMax val="7"/>
          <dgm:dir/>
          <dgm:resizeHandles val="exact"/>
        </dgm:presLayoutVars>
      </dgm:prSet>
      <dgm:spPr/>
      <dgm:t>
        <a:bodyPr/>
        <a:lstStyle/>
        <a:p>
          <a:endParaRPr lang="en-US"/>
        </a:p>
      </dgm:t>
    </dgm:pt>
  </dgm:ptLst>
  <dgm:cxnLst>
    <dgm:cxn modelId="{39B36BAD-CF63-40EA-BB76-8BE4F255C635}" type="presOf" srcId="{A2549BC2-D4D1-497E-BCDB-2EA8CC03AB9B}" destId="{8D91F3C3-BE84-42DD-8D72-718221BDD2BB}" srcOrd="0"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BB422839-D260-4A29-897F-64AF2B58D748}"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F915D182-B6A9-42EB-9353-F00A0207FCF9}">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2400" b="1" dirty="0" smtClean="0"/>
            <a:t>النقود الالكترونية </a:t>
          </a:r>
          <a:endParaRPr lang="en-US" sz="2400" dirty="0" smtClean="0"/>
        </a:p>
      </dgm:t>
    </dgm:pt>
    <dgm:pt modelId="{A9A1A7AC-9B94-4C88-98B0-9E25A08B5829}" type="parTrans" cxnId="{0E4F2C0C-1359-4692-A113-0C57107BBA3C}">
      <dgm:prSet/>
      <dgm:spPr/>
      <dgm:t>
        <a:bodyPr/>
        <a:lstStyle/>
        <a:p>
          <a:endParaRPr lang="en-US"/>
        </a:p>
      </dgm:t>
    </dgm:pt>
    <dgm:pt modelId="{AD4E39E2-B74B-4C32-892B-6DD4335EAEF9}" type="sibTrans" cxnId="{0E4F2C0C-1359-4692-A113-0C57107BBA3C}">
      <dgm:prSet/>
      <dgm:spPr/>
      <dgm:t>
        <a:bodyPr/>
        <a:lstStyle/>
        <a:p>
          <a:endParaRPr lang="en-US"/>
        </a:p>
      </dgm:t>
    </dgm:pt>
    <dgm:pt modelId="{AFD6C410-D13C-46AB-B5E4-0818F50C8B29}">
      <dgm:prSet custT="1"/>
      <dgm:spPr/>
      <dgm:t>
        <a:bodyPr/>
        <a:lstStyle/>
        <a:p>
          <a:pPr rtl="1"/>
          <a:r>
            <a:rPr lang="ar-EG" sz="2400" b="1" dirty="0" smtClean="0"/>
            <a:t>العقود الالكترونية</a:t>
          </a:r>
          <a:endParaRPr lang="en-US" sz="2400" b="1" dirty="0"/>
        </a:p>
      </dgm:t>
    </dgm:pt>
    <dgm:pt modelId="{F172FBCC-7884-4472-AE6D-527E4165CD39}" type="parTrans" cxnId="{6D66602C-36AD-459E-9D37-5587D806D419}">
      <dgm:prSet/>
      <dgm:spPr/>
      <dgm:t>
        <a:bodyPr/>
        <a:lstStyle/>
        <a:p>
          <a:endParaRPr lang="en-US"/>
        </a:p>
      </dgm:t>
    </dgm:pt>
    <dgm:pt modelId="{45B0DE2D-F602-403F-88B1-6A0855DEAFAD}" type="sibTrans" cxnId="{6D66602C-36AD-459E-9D37-5587D806D419}">
      <dgm:prSet/>
      <dgm:spPr/>
      <dgm:t>
        <a:bodyPr/>
        <a:lstStyle/>
        <a:p>
          <a:endParaRPr lang="en-US"/>
        </a:p>
      </dgm:t>
    </dgm:pt>
    <dgm:pt modelId="{9E1DCD3B-858B-40C9-9F0E-F581E9480ACA}">
      <dgm:prSet custT="1"/>
      <dgm:spPr/>
      <dgm:t>
        <a:bodyPr/>
        <a:lstStyle/>
        <a:p>
          <a:pPr rtl="1"/>
          <a:r>
            <a:rPr lang="ar-EG" sz="2400" b="1" dirty="0" smtClean="0"/>
            <a:t>الشركات الالكترونية </a:t>
          </a:r>
          <a:endParaRPr lang="en-US" sz="1400" dirty="0"/>
        </a:p>
      </dgm:t>
    </dgm:pt>
    <dgm:pt modelId="{2024609E-3697-4A7A-8838-22F3ECDEEF26}" type="parTrans" cxnId="{0D9E94CE-9258-4A2C-9089-51B9C6972D73}">
      <dgm:prSet/>
      <dgm:spPr/>
      <dgm:t>
        <a:bodyPr/>
        <a:lstStyle/>
        <a:p>
          <a:endParaRPr lang="en-US"/>
        </a:p>
      </dgm:t>
    </dgm:pt>
    <dgm:pt modelId="{30781D49-ED7B-4E05-A163-ABBA83916358}" type="sibTrans" cxnId="{0D9E94CE-9258-4A2C-9089-51B9C6972D73}">
      <dgm:prSet/>
      <dgm:spPr/>
      <dgm:t>
        <a:bodyPr/>
        <a:lstStyle/>
        <a:p>
          <a:endParaRPr lang="en-US"/>
        </a:p>
      </dgm:t>
    </dgm:pt>
    <dgm:pt modelId="{9ADE912A-31B7-49C9-A1F7-B93BA278D6F0}">
      <dgm:prSet custT="1"/>
      <dgm:spPr/>
      <dgm:t>
        <a:bodyPr/>
        <a:lstStyle/>
        <a:p>
          <a:pPr rtl="1"/>
          <a:r>
            <a:rPr lang="ar-EG" sz="2400" b="1" dirty="0" smtClean="0"/>
            <a:t>التجارة الإلكترونية </a:t>
          </a:r>
          <a:endParaRPr lang="en-US" sz="2400" dirty="0"/>
        </a:p>
      </dgm:t>
    </dgm:pt>
    <dgm:pt modelId="{ED20E2CE-B953-48A3-AF5E-82D32AC59247}" type="parTrans" cxnId="{ABCEF4DB-F84C-41A4-923D-8C8A42DE7E47}">
      <dgm:prSet/>
      <dgm:spPr/>
      <dgm:t>
        <a:bodyPr/>
        <a:lstStyle/>
        <a:p>
          <a:endParaRPr lang="en-US"/>
        </a:p>
      </dgm:t>
    </dgm:pt>
    <dgm:pt modelId="{F5F22063-BD2F-4A0B-AB13-43D6F361B89C}" type="sibTrans" cxnId="{ABCEF4DB-F84C-41A4-923D-8C8A42DE7E47}">
      <dgm:prSet/>
      <dgm:spPr/>
      <dgm:t>
        <a:bodyPr/>
        <a:lstStyle/>
        <a:p>
          <a:endParaRPr lang="en-US"/>
        </a:p>
      </dgm:t>
    </dgm:pt>
    <dgm:pt modelId="{5E6EBE3A-08CB-454F-BBEE-558A5B2C42E1}">
      <dgm:prSet custT="1"/>
      <dgm:spPr/>
      <dgm:t>
        <a:bodyPr/>
        <a:lstStyle/>
        <a:p>
          <a:pPr rtl="1"/>
          <a:r>
            <a:rPr lang="ar-EG" sz="2400" b="1" dirty="0" smtClean="0"/>
            <a:t>الأعمال الالكترونية </a:t>
          </a:r>
          <a:endParaRPr lang="en-US" sz="2400" dirty="0"/>
        </a:p>
      </dgm:t>
    </dgm:pt>
    <dgm:pt modelId="{9EEC4ED1-3482-4096-9E5A-2869F669D5F2}" type="parTrans" cxnId="{589FE319-4A20-4EE3-9CFE-7F3B4E7A97F7}">
      <dgm:prSet/>
      <dgm:spPr/>
      <dgm:t>
        <a:bodyPr/>
        <a:lstStyle/>
        <a:p>
          <a:endParaRPr lang="en-US"/>
        </a:p>
      </dgm:t>
    </dgm:pt>
    <dgm:pt modelId="{E55A8667-5859-4AD0-BB72-076A73286CBA}" type="sibTrans" cxnId="{589FE319-4A20-4EE3-9CFE-7F3B4E7A97F7}">
      <dgm:prSet/>
      <dgm:spPr/>
      <dgm:t>
        <a:bodyPr/>
        <a:lstStyle/>
        <a:p>
          <a:endParaRPr lang="en-US"/>
        </a:p>
      </dgm:t>
    </dgm:pt>
    <dgm:pt modelId="{96CD0C6A-75D7-4C18-98AE-15C51C3E333E}" type="pres">
      <dgm:prSet presAssocID="{BB422839-D260-4A29-897F-64AF2B58D748}" presName="diagram" presStyleCnt="0">
        <dgm:presLayoutVars>
          <dgm:chPref val="1"/>
          <dgm:dir/>
          <dgm:animOne val="branch"/>
          <dgm:animLvl val="lvl"/>
          <dgm:resizeHandles/>
        </dgm:presLayoutVars>
      </dgm:prSet>
      <dgm:spPr/>
      <dgm:t>
        <a:bodyPr/>
        <a:lstStyle/>
        <a:p>
          <a:endParaRPr lang="en-US"/>
        </a:p>
      </dgm:t>
    </dgm:pt>
    <dgm:pt modelId="{2C102495-8576-449E-84B8-04C7764CD61F}" type="pres">
      <dgm:prSet presAssocID="{F915D182-B6A9-42EB-9353-F00A0207FCF9}" presName="root" presStyleCnt="0"/>
      <dgm:spPr/>
    </dgm:pt>
    <dgm:pt modelId="{4B074A93-03B8-414B-8055-509461CB5938}" type="pres">
      <dgm:prSet presAssocID="{F915D182-B6A9-42EB-9353-F00A0207FCF9}" presName="rootComposite" presStyleCnt="0"/>
      <dgm:spPr/>
    </dgm:pt>
    <dgm:pt modelId="{85540A58-EC65-4870-86A7-8CF51AB8DD34}" type="pres">
      <dgm:prSet presAssocID="{F915D182-B6A9-42EB-9353-F00A0207FCF9}" presName="rootText" presStyleLbl="node1" presStyleIdx="0" presStyleCnt="5" custScaleY="390590" custLinFactNeighborX="33732" custLinFactNeighborY="3617"/>
      <dgm:spPr/>
      <dgm:t>
        <a:bodyPr/>
        <a:lstStyle/>
        <a:p>
          <a:endParaRPr lang="en-US"/>
        </a:p>
      </dgm:t>
    </dgm:pt>
    <dgm:pt modelId="{6D02D76D-09E6-40CC-A9C8-708857508318}" type="pres">
      <dgm:prSet presAssocID="{F915D182-B6A9-42EB-9353-F00A0207FCF9}" presName="rootConnector" presStyleLbl="node1" presStyleIdx="0" presStyleCnt="5"/>
      <dgm:spPr/>
      <dgm:t>
        <a:bodyPr/>
        <a:lstStyle/>
        <a:p>
          <a:endParaRPr lang="en-US"/>
        </a:p>
      </dgm:t>
    </dgm:pt>
    <dgm:pt modelId="{2CCAF8F3-FFB9-4D69-9A41-18CDD286B43F}" type="pres">
      <dgm:prSet presAssocID="{F915D182-B6A9-42EB-9353-F00A0207FCF9}" presName="childShape" presStyleCnt="0"/>
      <dgm:spPr/>
    </dgm:pt>
    <dgm:pt modelId="{B6D0DCEE-8A3D-4DF2-92A1-94A3CC674884}" type="pres">
      <dgm:prSet presAssocID="{AFD6C410-D13C-46AB-B5E4-0818F50C8B29}" presName="root" presStyleCnt="0"/>
      <dgm:spPr/>
    </dgm:pt>
    <dgm:pt modelId="{E050ECB1-46B5-47A7-8617-AA5D4FBC4866}" type="pres">
      <dgm:prSet presAssocID="{AFD6C410-D13C-46AB-B5E4-0818F50C8B29}" presName="rootComposite" presStyleCnt="0"/>
      <dgm:spPr/>
    </dgm:pt>
    <dgm:pt modelId="{3D1AE17D-FC31-4C22-AA0C-4CC8172E961C}" type="pres">
      <dgm:prSet presAssocID="{AFD6C410-D13C-46AB-B5E4-0818F50C8B29}" presName="rootText" presStyleLbl="node1" presStyleIdx="1" presStyleCnt="5" custScaleY="374504" custLinFactNeighborX="22595" custLinFactNeighborY="7077"/>
      <dgm:spPr/>
      <dgm:t>
        <a:bodyPr/>
        <a:lstStyle/>
        <a:p>
          <a:endParaRPr lang="en-US"/>
        </a:p>
      </dgm:t>
    </dgm:pt>
    <dgm:pt modelId="{6C5934D2-A705-48C8-BA6A-17FF48900E0B}" type="pres">
      <dgm:prSet presAssocID="{AFD6C410-D13C-46AB-B5E4-0818F50C8B29}" presName="rootConnector" presStyleLbl="node1" presStyleIdx="1" presStyleCnt="5"/>
      <dgm:spPr/>
      <dgm:t>
        <a:bodyPr/>
        <a:lstStyle/>
        <a:p>
          <a:endParaRPr lang="en-US"/>
        </a:p>
      </dgm:t>
    </dgm:pt>
    <dgm:pt modelId="{A242D5AE-C9F2-4938-862A-56AAE58B9D77}" type="pres">
      <dgm:prSet presAssocID="{AFD6C410-D13C-46AB-B5E4-0818F50C8B29}" presName="childShape" presStyleCnt="0"/>
      <dgm:spPr/>
    </dgm:pt>
    <dgm:pt modelId="{170418BD-EDAF-4122-928D-F94BFBEBB63B}" type="pres">
      <dgm:prSet presAssocID="{9E1DCD3B-858B-40C9-9F0E-F581E9480ACA}" presName="root" presStyleCnt="0"/>
      <dgm:spPr/>
    </dgm:pt>
    <dgm:pt modelId="{90A5B095-F926-4C76-BFC6-4A40F99E39FC}" type="pres">
      <dgm:prSet presAssocID="{9E1DCD3B-858B-40C9-9F0E-F581E9480ACA}" presName="rootComposite" presStyleCnt="0"/>
      <dgm:spPr/>
    </dgm:pt>
    <dgm:pt modelId="{98307FCE-7655-4F8A-AA26-AA9DB7D95B5A}" type="pres">
      <dgm:prSet presAssocID="{9E1DCD3B-858B-40C9-9F0E-F581E9480ACA}" presName="rootText" presStyleLbl="node1" presStyleIdx="2" presStyleCnt="5" custScaleY="378739" custLinFactNeighborX="7942" custLinFactNeighborY="3617"/>
      <dgm:spPr/>
      <dgm:t>
        <a:bodyPr/>
        <a:lstStyle/>
        <a:p>
          <a:endParaRPr lang="en-US"/>
        </a:p>
      </dgm:t>
    </dgm:pt>
    <dgm:pt modelId="{8D2A8659-1482-4823-87C8-126D1258A847}" type="pres">
      <dgm:prSet presAssocID="{9E1DCD3B-858B-40C9-9F0E-F581E9480ACA}" presName="rootConnector" presStyleLbl="node1" presStyleIdx="2" presStyleCnt="5"/>
      <dgm:spPr/>
      <dgm:t>
        <a:bodyPr/>
        <a:lstStyle/>
        <a:p>
          <a:endParaRPr lang="en-US"/>
        </a:p>
      </dgm:t>
    </dgm:pt>
    <dgm:pt modelId="{30013AF0-D09D-4C1F-B15E-5085B25027E5}" type="pres">
      <dgm:prSet presAssocID="{9E1DCD3B-858B-40C9-9F0E-F581E9480ACA}" presName="childShape" presStyleCnt="0"/>
      <dgm:spPr/>
    </dgm:pt>
    <dgm:pt modelId="{8D97504E-8428-4B8B-9692-B1636F047855}" type="pres">
      <dgm:prSet presAssocID="{9ADE912A-31B7-49C9-A1F7-B93BA278D6F0}" presName="root" presStyleCnt="0"/>
      <dgm:spPr/>
    </dgm:pt>
    <dgm:pt modelId="{04E76201-F778-480D-9422-998AFD7DACB8}" type="pres">
      <dgm:prSet presAssocID="{9ADE912A-31B7-49C9-A1F7-B93BA278D6F0}" presName="rootComposite" presStyleCnt="0"/>
      <dgm:spPr/>
    </dgm:pt>
    <dgm:pt modelId="{8D408CF3-FD67-45A8-859D-1425A7921352}" type="pres">
      <dgm:prSet presAssocID="{9ADE912A-31B7-49C9-A1F7-B93BA278D6F0}" presName="rootText" presStyleLbl="node1" presStyleIdx="3" presStyleCnt="5" custScaleY="398027" custLinFactNeighborX="-227" custLinFactNeighborY="-2904"/>
      <dgm:spPr/>
      <dgm:t>
        <a:bodyPr/>
        <a:lstStyle/>
        <a:p>
          <a:endParaRPr lang="en-US"/>
        </a:p>
      </dgm:t>
    </dgm:pt>
    <dgm:pt modelId="{824EF711-898F-4908-9298-E047D6185B9F}" type="pres">
      <dgm:prSet presAssocID="{9ADE912A-31B7-49C9-A1F7-B93BA278D6F0}" presName="rootConnector" presStyleLbl="node1" presStyleIdx="3" presStyleCnt="5"/>
      <dgm:spPr/>
      <dgm:t>
        <a:bodyPr/>
        <a:lstStyle/>
        <a:p>
          <a:endParaRPr lang="en-US"/>
        </a:p>
      </dgm:t>
    </dgm:pt>
    <dgm:pt modelId="{2D95BA6E-7D69-4683-A6D9-F6930AA4C0AC}" type="pres">
      <dgm:prSet presAssocID="{9ADE912A-31B7-49C9-A1F7-B93BA278D6F0}" presName="childShape" presStyleCnt="0"/>
      <dgm:spPr/>
    </dgm:pt>
    <dgm:pt modelId="{3C4268D2-6500-47D3-BAC2-8E9817A6CC42}" type="pres">
      <dgm:prSet presAssocID="{5E6EBE3A-08CB-454F-BBEE-558A5B2C42E1}" presName="root" presStyleCnt="0"/>
      <dgm:spPr/>
    </dgm:pt>
    <dgm:pt modelId="{48224440-C5A7-453E-82E2-530DB64D6ECE}" type="pres">
      <dgm:prSet presAssocID="{5E6EBE3A-08CB-454F-BBEE-558A5B2C42E1}" presName="rootComposite" presStyleCnt="0"/>
      <dgm:spPr/>
    </dgm:pt>
    <dgm:pt modelId="{3149BCDF-92A2-4335-A9B8-2D122B8452EC}" type="pres">
      <dgm:prSet presAssocID="{5E6EBE3A-08CB-454F-BBEE-558A5B2C42E1}" presName="rootText" presStyleLbl="node1" presStyleIdx="4" presStyleCnt="5" custScaleY="387882" custLinFactNeighborX="-16775" custLinFactNeighborY="-3115"/>
      <dgm:spPr/>
      <dgm:t>
        <a:bodyPr/>
        <a:lstStyle/>
        <a:p>
          <a:endParaRPr lang="en-US"/>
        </a:p>
      </dgm:t>
    </dgm:pt>
    <dgm:pt modelId="{CD3CC8DD-D084-443E-B5D5-6B2E4C0C3D29}" type="pres">
      <dgm:prSet presAssocID="{5E6EBE3A-08CB-454F-BBEE-558A5B2C42E1}" presName="rootConnector" presStyleLbl="node1" presStyleIdx="4" presStyleCnt="5"/>
      <dgm:spPr/>
      <dgm:t>
        <a:bodyPr/>
        <a:lstStyle/>
        <a:p>
          <a:endParaRPr lang="en-US"/>
        </a:p>
      </dgm:t>
    </dgm:pt>
    <dgm:pt modelId="{6340EA72-B616-4C90-BBBB-BDAE7B4FE9B7}" type="pres">
      <dgm:prSet presAssocID="{5E6EBE3A-08CB-454F-BBEE-558A5B2C42E1}" presName="childShape" presStyleCnt="0"/>
      <dgm:spPr/>
    </dgm:pt>
  </dgm:ptLst>
  <dgm:cxnLst>
    <dgm:cxn modelId="{6D66602C-36AD-459E-9D37-5587D806D419}" srcId="{BB422839-D260-4A29-897F-64AF2B58D748}" destId="{AFD6C410-D13C-46AB-B5E4-0818F50C8B29}" srcOrd="1" destOrd="0" parTransId="{F172FBCC-7884-4472-AE6D-527E4165CD39}" sibTransId="{45B0DE2D-F602-403F-88B1-6A0855DEAFAD}"/>
    <dgm:cxn modelId="{59B22CA1-9482-4654-AB59-C1CB47BAA8C8}" type="presOf" srcId="{9E1DCD3B-858B-40C9-9F0E-F581E9480ACA}" destId="{8D2A8659-1482-4823-87C8-126D1258A847}" srcOrd="1" destOrd="0" presId="urn:microsoft.com/office/officeart/2005/8/layout/hierarchy3"/>
    <dgm:cxn modelId="{C6FF2868-A019-4E10-9046-B6B5FE7A75BE}" type="presOf" srcId="{AFD6C410-D13C-46AB-B5E4-0818F50C8B29}" destId="{3D1AE17D-FC31-4C22-AA0C-4CC8172E961C}" srcOrd="0" destOrd="0" presId="urn:microsoft.com/office/officeart/2005/8/layout/hierarchy3"/>
    <dgm:cxn modelId="{ABCEF4DB-F84C-41A4-923D-8C8A42DE7E47}" srcId="{BB422839-D260-4A29-897F-64AF2B58D748}" destId="{9ADE912A-31B7-49C9-A1F7-B93BA278D6F0}" srcOrd="3" destOrd="0" parTransId="{ED20E2CE-B953-48A3-AF5E-82D32AC59247}" sibTransId="{F5F22063-BD2F-4A0B-AB13-43D6F361B89C}"/>
    <dgm:cxn modelId="{589FE319-4A20-4EE3-9CFE-7F3B4E7A97F7}" srcId="{BB422839-D260-4A29-897F-64AF2B58D748}" destId="{5E6EBE3A-08CB-454F-BBEE-558A5B2C42E1}" srcOrd="4" destOrd="0" parTransId="{9EEC4ED1-3482-4096-9E5A-2869F669D5F2}" sibTransId="{E55A8667-5859-4AD0-BB72-076A73286CBA}"/>
    <dgm:cxn modelId="{B104BC82-22C8-4A37-ADC2-4349AAEC9FCC}" type="presOf" srcId="{F915D182-B6A9-42EB-9353-F00A0207FCF9}" destId="{85540A58-EC65-4870-86A7-8CF51AB8DD34}" srcOrd="0" destOrd="0" presId="urn:microsoft.com/office/officeart/2005/8/layout/hierarchy3"/>
    <dgm:cxn modelId="{2D4110A3-5DD5-4F33-811C-355B61AFF5C2}" type="presOf" srcId="{5E6EBE3A-08CB-454F-BBEE-558A5B2C42E1}" destId="{CD3CC8DD-D084-443E-B5D5-6B2E4C0C3D29}" srcOrd="1" destOrd="0" presId="urn:microsoft.com/office/officeart/2005/8/layout/hierarchy3"/>
    <dgm:cxn modelId="{3FD5EA18-F7D5-44C1-994E-10F52D19C0EE}" type="presOf" srcId="{BB422839-D260-4A29-897F-64AF2B58D748}" destId="{96CD0C6A-75D7-4C18-98AE-15C51C3E333E}" srcOrd="0" destOrd="0" presId="urn:microsoft.com/office/officeart/2005/8/layout/hierarchy3"/>
    <dgm:cxn modelId="{FF3A7D50-FC77-43EE-B4D3-CE5A62B57BD1}" type="presOf" srcId="{5E6EBE3A-08CB-454F-BBEE-558A5B2C42E1}" destId="{3149BCDF-92A2-4335-A9B8-2D122B8452EC}" srcOrd="0" destOrd="0" presId="urn:microsoft.com/office/officeart/2005/8/layout/hierarchy3"/>
    <dgm:cxn modelId="{0E4F2C0C-1359-4692-A113-0C57107BBA3C}" srcId="{BB422839-D260-4A29-897F-64AF2B58D748}" destId="{F915D182-B6A9-42EB-9353-F00A0207FCF9}" srcOrd="0" destOrd="0" parTransId="{A9A1A7AC-9B94-4C88-98B0-9E25A08B5829}" sibTransId="{AD4E39E2-B74B-4C32-892B-6DD4335EAEF9}"/>
    <dgm:cxn modelId="{72F73239-46C4-4C45-91B3-FFE3A4D534C4}" type="presOf" srcId="{9ADE912A-31B7-49C9-A1F7-B93BA278D6F0}" destId="{824EF711-898F-4908-9298-E047D6185B9F}" srcOrd="1" destOrd="0" presId="urn:microsoft.com/office/officeart/2005/8/layout/hierarchy3"/>
    <dgm:cxn modelId="{019D312E-D260-48EC-9076-F641BF79E767}" type="presOf" srcId="{F915D182-B6A9-42EB-9353-F00A0207FCF9}" destId="{6D02D76D-09E6-40CC-A9C8-708857508318}" srcOrd="1" destOrd="0" presId="urn:microsoft.com/office/officeart/2005/8/layout/hierarchy3"/>
    <dgm:cxn modelId="{E9143B3F-F4B2-4D85-8FE6-A6830AC3FE9F}" type="presOf" srcId="{9ADE912A-31B7-49C9-A1F7-B93BA278D6F0}" destId="{8D408CF3-FD67-45A8-859D-1425A7921352}" srcOrd="0" destOrd="0" presId="urn:microsoft.com/office/officeart/2005/8/layout/hierarchy3"/>
    <dgm:cxn modelId="{0D9E94CE-9258-4A2C-9089-51B9C6972D73}" srcId="{BB422839-D260-4A29-897F-64AF2B58D748}" destId="{9E1DCD3B-858B-40C9-9F0E-F581E9480ACA}" srcOrd="2" destOrd="0" parTransId="{2024609E-3697-4A7A-8838-22F3ECDEEF26}" sibTransId="{30781D49-ED7B-4E05-A163-ABBA83916358}"/>
    <dgm:cxn modelId="{EBE3D488-5021-4635-BE86-3394F299F4DB}" type="presOf" srcId="{9E1DCD3B-858B-40C9-9F0E-F581E9480ACA}" destId="{98307FCE-7655-4F8A-AA26-AA9DB7D95B5A}" srcOrd="0" destOrd="0" presId="urn:microsoft.com/office/officeart/2005/8/layout/hierarchy3"/>
    <dgm:cxn modelId="{783F378B-C83A-48F9-941A-FC1322365138}" type="presOf" srcId="{AFD6C410-D13C-46AB-B5E4-0818F50C8B29}" destId="{6C5934D2-A705-48C8-BA6A-17FF48900E0B}" srcOrd="1" destOrd="0" presId="urn:microsoft.com/office/officeart/2005/8/layout/hierarchy3"/>
    <dgm:cxn modelId="{81597250-0648-4D16-999E-055DC9DD9BCF}" type="presParOf" srcId="{96CD0C6A-75D7-4C18-98AE-15C51C3E333E}" destId="{2C102495-8576-449E-84B8-04C7764CD61F}" srcOrd="0" destOrd="0" presId="urn:microsoft.com/office/officeart/2005/8/layout/hierarchy3"/>
    <dgm:cxn modelId="{D32989BF-8173-4A55-AD56-A2D9B041CA48}" type="presParOf" srcId="{2C102495-8576-449E-84B8-04C7764CD61F}" destId="{4B074A93-03B8-414B-8055-509461CB5938}" srcOrd="0" destOrd="0" presId="urn:microsoft.com/office/officeart/2005/8/layout/hierarchy3"/>
    <dgm:cxn modelId="{055FF4D1-75A1-477B-96F0-4E62139F5716}" type="presParOf" srcId="{4B074A93-03B8-414B-8055-509461CB5938}" destId="{85540A58-EC65-4870-86A7-8CF51AB8DD34}" srcOrd="0" destOrd="0" presId="urn:microsoft.com/office/officeart/2005/8/layout/hierarchy3"/>
    <dgm:cxn modelId="{1FD2C8F3-30C4-4E3A-91E4-CC8B18BD872E}" type="presParOf" srcId="{4B074A93-03B8-414B-8055-509461CB5938}" destId="{6D02D76D-09E6-40CC-A9C8-708857508318}" srcOrd="1" destOrd="0" presId="urn:microsoft.com/office/officeart/2005/8/layout/hierarchy3"/>
    <dgm:cxn modelId="{0AB79EC1-A16C-4384-B34A-D11F49FA8EFD}" type="presParOf" srcId="{2C102495-8576-449E-84B8-04C7764CD61F}" destId="{2CCAF8F3-FFB9-4D69-9A41-18CDD286B43F}" srcOrd="1" destOrd="0" presId="urn:microsoft.com/office/officeart/2005/8/layout/hierarchy3"/>
    <dgm:cxn modelId="{84B64E85-376D-4714-83DB-176786ECF3F7}" type="presParOf" srcId="{96CD0C6A-75D7-4C18-98AE-15C51C3E333E}" destId="{B6D0DCEE-8A3D-4DF2-92A1-94A3CC674884}" srcOrd="1" destOrd="0" presId="urn:microsoft.com/office/officeart/2005/8/layout/hierarchy3"/>
    <dgm:cxn modelId="{C74A41C6-06F1-41A1-8B6A-1803C4670BDC}" type="presParOf" srcId="{B6D0DCEE-8A3D-4DF2-92A1-94A3CC674884}" destId="{E050ECB1-46B5-47A7-8617-AA5D4FBC4866}" srcOrd="0" destOrd="0" presId="urn:microsoft.com/office/officeart/2005/8/layout/hierarchy3"/>
    <dgm:cxn modelId="{EDABE1BC-E7B6-412C-8A09-522ECE832555}" type="presParOf" srcId="{E050ECB1-46B5-47A7-8617-AA5D4FBC4866}" destId="{3D1AE17D-FC31-4C22-AA0C-4CC8172E961C}" srcOrd="0" destOrd="0" presId="urn:microsoft.com/office/officeart/2005/8/layout/hierarchy3"/>
    <dgm:cxn modelId="{A8E613CA-FCB9-48B1-8AF7-E3EC57343197}" type="presParOf" srcId="{E050ECB1-46B5-47A7-8617-AA5D4FBC4866}" destId="{6C5934D2-A705-48C8-BA6A-17FF48900E0B}" srcOrd="1" destOrd="0" presId="urn:microsoft.com/office/officeart/2005/8/layout/hierarchy3"/>
    <dgm:cxn modelId="{783A486D-E7BB-4E30-971B-8C02E095870E}" type="presParOf" srcId="{B6D0DCEE-8A3D-4DF2-92A1-94A3CC674884}" destId="{A242D5AE-C9F2-4938-862A-56AAE58B9D77}" srcOrd="1" destOrd="0" presId="urn:microsoft.com/office/officeart/2005/8/layout/hierarchy3"/>
    <dgm:cxn modelId="{C1E52DA1-89EB-45F7-A258-714A5B34D9FE}" type="presParOf" srcId="{96CD0C6A-75D7-4C18-98AE-15C51C3E333E}" destId="{170418BD-EDAF-4122-928D-F94BFBEBB63B}" srcOrd="2" destOrd="0" presId="urn:microsoft.com/office/officeart/2005/8/layout/hierarchy3"/>
    <dgm:cxn modelId="{7C365D69-B4CF-4C2E-A0C6-EB6472A79138}" type="presParOf" srcId="{170418BD-EDAF-4122-928D-F94BFBEBB63B}" destId="{90A5B095-F926-4C76-BFC6-4A40F99E39FC}" srcOrd="0" destOrd="0" presId="urn:microsoft.com/office/officeart/2005/8/layout/hierarchy3"/>
    <dgm:cxn modelId="{AF7D14F3-305C-459C-AC16-2DEA0518417A}" type="presParOf" srcId="{90A5B095-F926-4C76-BFC6-4A40F99E39FC}" destId="{98307FCE-7655-4F8A-AA26-AA9DB7D95B5A}" srcOrd="0" destOrd="0" presId="urn:microsoft.com/office/officeart/2005/8/layout/hierarchy3"/>
    <dgm:cxn modelId="{2126E442-999E-4494-A0B0-188875146B34}" type="presParOf" srcId="{90A5B095-F926-4C76-BFC6-4A40F99E39FC}" destId="{8D2A8659-1482-4823-87C8-126D1258A847}" srcOrd="1" destOrd="0" presId="urn:microsoft.com/office/officeart/2005/8/layout/hierarchy3"/>
    <dgm:cxn modelId="{EF775CC9-28F9-421E-AABB-D2172FF57A63}" type="presParOf" srcId="{170418BD-EDAF-4122-928D-F94BFBEBB63B}" destId="{30013AF0-D09D-4C1F-B15E-5085B25027E5}" srcOrd="1" destOrd="0" presId="urn:microsoft.com/office/officeart/2005/8/layout/hierarchy3"/>
    <dgm:cxn modelId="{ADEC6B83-2A36-4F1B-AC29-0E36888E0A9E}" type="presParOf" srcId="{96CD0C6A-75D7-4C18-98AE-15C51C3E333E}" destId="{8D97504E-8428-4B8B-9692-B1636F047855}" srcOrd="3" destOrd="0" presId="urn:microsoft.com/office/officeart/2005/8/layout/hierarchy3"/>
    <dgm:cxn modelId="{CFEDF9A5-B4FA-4079-B4E8-26F35CFC5A94}" type="presParOf" srcId="{8D97504E-8428-4B8B-9692-B1636F047855}" destId="{04E76201-F778-480D-9422-998AFD7DACB8}" srcOrd="0" destOrd="0" presId="urn:microsoft.com/office/officeart/2005/8/layout/hierarchy3"/>
    <dgm:cxn modelId="{5EEE3E05-0712-495F-BD38-EF25D3D5CE95}" type="presParOf" srcId="{04E76201-F778-480D-9422-998AFD7DACB8}" destId="{8D408CF3-FD67-45A8-859D-1425A7921352}" srcOrd="0" destOrd="0" presId="urn:microsoft.com/office/officeart/2005/8/layout/hierarchy3"/>
    <dgm:cxn modelId="{0F8C75E9-4218-4CCF-9D4F-5F76AF846116}" type="presParOf" srcId="{04E76201-F778-480D-9422-998AFD7DACB8}" destId="{824EF711-898F-4908-9298-E047D6185B9F}" srcOrd="1" destOrd="0" presId="urn:microsoft.com/office/officeart/2005/8/layout/hierarchy3"/>
    <dgm:cxn modelId="{51AF699A-4F00-4D4B-B9F6-29D44EC4EA01}" type="presParOf" srcId="{8D97504E-8428-4B8B-9692-B1636F047855}" destId="{2D95BA6E-7D69-4683-A6D9-F6930AA4C0AC}" srcOrd="1" destOrd="0" presId="urn:microsoft.com/office/officeart/2005/8/layout/hierarchy3"/>
    <dgm:cxn modelId="{7BDABF18-1EC8-42AE-928A-3C8EFD1A4B4B}" type="presParOf" srcId="{96CD0C6A-75D7-4C18-98AE-15C51C3E333E}" destId="{3C4268D2-6500-47D3-BAC2-8E9817A6CC42}" srcOrd="4" destOrd="0" presId="urn:microsoft.com/office/officeart/2005/8/layout/hierarchy3"/>
    <dgm:cxn modelId="{6440FBB3-579F-4E0E-ACA5-959CBF182AC8}" type="presParOf" srcId="{3C4268D2-6500-47D3-BAC2-8E9817A6CC42}" destId="{48224440-C5A7-453E-82E2-530DB64D6ECE}" srcOrd="0" destOrd="0" presId="urn:microsoft.com/office/officeart/2005/8/layout/hierarchy3"/>
    <dgm:cxn modelId="{2669333A-FDB8-4FC3-A576-F58E3FA76B7D}" type="presParOf" srcId="{48224440-C5A7-453E-82E2-530DB64D6ECE}" destId="{3149BCDF-92A2-4335-A9B8-2D122B8452EC}" srcOrd="0" destOrd="0" presId="urn:microsoft.com/office/officeart/2005/8/layout/hierarchy3"/>
    <dgm:cxn modelId="{9A7F1E48-9DDC-494C-ACAC-4E0CC0781FE3}" type="presParOf" srcId="{48224440-C5A7-453E-82E2-530DB64D6ECE}" destId="{CD3CC8DD-D084-443E-B5D5-6B2E4C0C3D29}" srcOrd="1" destOrd="0" presId="urn:microsoft.com/office/officeart/2005/8/layout/hierarchy3"/>
    <dgm:cxn modelId="{27808D8A-6D54-4B25-AFC1-57E527CAC326}" type="presParOf" srcId="{3C4268D2-6500-47D3-BAC2-8E9817A6CC42}" destId="{6340EA72-B616-4C90-BBBB-BDAE7B4FE9B7}" srcOrd="1" destOrd="0" presId="urn:microsoft.com/office/officeart/2005/8/layout/hierarchy3"/>
  </dgm:cxnLst>
  <dgm:bg/>
  <dgm:whole/>
  <dgm:extLst>
    <a:ext uri="http://schemas.microsoft.com/office/drawing/2008/diagram">
      <dsp:dataModelExt xmlns:dsp="http://schemas.microsoft.com/office/drawing/2008/diagram" relId="rId22"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D17CE33D-9867-4232-BA7F-52C2D598452E}"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88D0522B-43A4-4D2F-B486-08ADB87071BC}"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41D72ABD-E5EF-41C3-BE93-6339B280CCA9}"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87A2C86A-64FB-4F79-9466-6FE5833818E6}"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FCAD5C7A-56DE-4335-B00E-643DC5E61675}"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61AB1F2B-B953-4D89-AA85-CEAB91A1CB2A}"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1148BA1F-BE15-4529-8B0A-7949EADFC807}"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BA92EE7A-C093-48FF-A916-4CFA0BD96372}"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7B988916-7535-483B-BE09-DAB456491365}"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91131712-CE14-4B2A-BB0A-5A718A336AA1}"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8A51A807-E47B-4209-9172-785BB4F5852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D70B13BC-15B1-49EC-899D-86A562B94BEE}"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D1F22884-E4FF-44A6-B6A6-2FD25D56DEE6}"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8D9F08E2-52B5-4DCB-8862-139E578522EC}"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D12D4BD9-70FD-417D-AB0A-4D8834180249}"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690AEDE4-2F29-477C-AC6D-B2C43E12A062}"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D6450266-BC69-481A-A8EF-32B92A208136}"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FB5A4E44-8DD6-42FB-9168-5326D7297DC0}"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B8882C6F-22C9-41DE-9B15-13701B01225B}"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EF4B6926-C7BF-47C0-9DCC-5A623469EC34}"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261F2332-5D80-4AF7-8FC7-F929D030177D}"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51672142-4E60-48D3-8514-88CCD9AD765D}"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71A9C1F1-FF2E-4FEC-9D87-C15AA1C68A00}"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DFA0AE6F-8351-479F-8903-FA87D7629166}"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43229880-3672-45B2-8530-16EECBD35174}"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0.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9.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5558" cy="502835"/>
          </a:xfrm>
          <a:prstGeom prst="rect">
            <a:avLst/>
          </a:prstGeom>
        </p:spPr>
        <p:txBody>
          <a:bodyPr vert="horz" lIns="96634" tIns="48317" rIns="96634" bIns="48317" rtlCol="0"/>
          <a:lstStyle>
            <a:lvl1pPr algn="l">
              <a:defRPr sz="1300"/>
            </a:lvl1pPr>
          </a:lstStyle>
          <a:p>
            <a:endParaRPr lang="en-US"/>
          </a:p>
        </p:txBody>
      </p:sp>
      <p:sp>
        <p:nvSpPr>
          <p:cNvPr id="3" name="Date Placeholder 2"/>
          <p:cNvSpPr>
            <a:spLocks noGrp="1"/>
          </p:cNvSpPr>
          <p:nvPr>
            <p:ph type="dt" idx="1"/>
          </p:nvPr>
        </p:nvSpPr>
        <p:spPr>
          <a:xfrm>
            <a:off x="3902597" y="0"/>
            <a:ext cx="2985558" cy="502835"/>
          </a:xfrm>
          <a:prstGeom prst="rect">
            <a:avLst/>
          </a:prstGeom>
        </p:spPr>
        <p:txBody>
          <a:bodyPr vert="horz" lIns="96634" tIns="48317" rIns="96634" bIns="48317" rtlCol="0"/>
          <a:lstStyle>
            <a:lvl1pPr algn="r">
              <a:defRPr sz="1300"/>
            </a:lvl1pPr>
          </a:lstStyle>
          <a:p>
            <a:fld id="{7E8DF744-AB4A-4A0F-92CE-6DEBABF2DA97}" type="datetimeFigureOut">
              <a:rPr lang="en-US" smtClean="0"/>
              <a:t>8/19/2023</a:t>
            </a:fld>
            <a:endParaRPr lang="en-US"/>
          </a:p>
        </p:txBody>
      </p:sp>
      <p:sp>
        <p:nvSpPr>
          <p:cNvPr id="4" name="Slide Image Placeholder 3"/>
          <p:cNvSpPr>
            <a:spLocks noGrp="1" noRot="1" noChangeAspect="1"/>
          </p:cNvSpPr>
          <p:nvPr>
            <p:ph type="sldImg" idx="2"/>
          </p:nvPr>
        </p:nvSpPr>
        <p:spPr>
          <a:xfrm>
            <a:off x="438150" y="1252538"/>
            <a:ext cx="6013450" cy="3382962"/>
          </a:xfrm>
          <a:prstGeom prst="rect">
            <a:avLst/>
          </a:prstGeom>
          <a:noFill/>
          <a:ln w="12700">
            <a:solidFill>
              <a:prstClr val="black"/>
            </a:solidFill>
          </a:ln>
        </p:spPr>
        <p:txBody>
          <a:bodyPr vert="horz" lIns="96634" tIns="48317" rIns="96634" bIns="48317" rtlCol="0" anchor="ctr"/>
          <a:lstStyle/>
          <a:p>
            <a:endParaRPr lang="en-US"/>
          </a:p>
        </p:txBody>
      </p:sp>
      <p:sp>
        <p:nvSpPr>
          <p:cNvPr id="5" name="Notes Placeholder 4"/>
          <p:cNvSpPr>
            <a:spLocks noGrp="1"/>
          </p:cNvSpPr>
          <p:nvPr>
            <p:ph type="body" sz="quarter" idx="3"/>
          </p:nvPr>
        </p:nvSpPr>
        <p:spPr>
          <a:xfrm>
            <a:off x="688975" y="4823034"/>
            <a:ext cx="5511800" cy="3946118"/>
          </a:xfrm>
          <a:prstGeom prst="rect">
            <a:avLst/>
          </a:prstGeom>
        </p:spPr>
        <p:txBody>
          <a:bodyPr vert="horz" lIns="96634" tIns="48317" rIns="96634" bIns="4831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519055"/>
            <a:ext cx="2985558" cy="502834"/>
          </a:xfrm>
          <a:prstGeom prst="rect">
            <a:avLst/>
          </a:prstGeom>
        </p:spPr>
        <p:txBody>
          <a:bodyPr vert="horz" lIns="96634" tIns="48317" rIns="96634" bIns="48317" rtlCol="0" anchor="b"/>
          <a:lstStyle>
            <a:lvl1pPr algn="l">
              <a:defRPr sz="1300"/>
            </a:lvl1pPr>
          </a:lstStyle>
          <a:p>
            <a:endParaRPr lang="en-US"/>
          </a:p>
        </p:txBody>
      </p:sp>
      <p:sp>
        <p:nvSpPr>
          <p:cNvPr id="7" name="Slide Number Placeholder 6"/>
          <p:cNvSpPr>
            <a:spLocks noGrp="1"/>
          </p:cNvSpPr>
          <p:nvPr>
            <p:ph type="sldNum" sz="quarter" idx="5"/>
          </p:nvPr>
        </p:nvSpPr>
        <p:spPr>
          <a:xfrm>
            <a:off x="3902597" y="9519055"/>
            <a:ext cx="2985558" cy="502834"/>
          </a:xfrm>
          <a:prstGeom prst="rect">
            <a:avLst/>
          </a:prstGeom>
        </p:spPr>
        <p:txBody>
          <a:bodyPr vert="horz" lIns="96634" tIns="48317" rIns="96634" bIns="48317" rtlCol="0" anchor="b"/>
          <a:lstStyle>
            <a:lvl1pPr algn="r">
              <a:defRPr sz="13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6139254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8/19/2023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8/19/2023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8/19/2023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8/19/2023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8/19/2023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8/19/2023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8/19/2023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8/19/2023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8/19/2023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8/19/2023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8/19/2023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380560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8/19/2023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5.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diagramLayout" Target="../diagrams/layout1.xml"/><Relationship Id="rId7" Type="http://schemas.openxmlformats.org/officeDocument/2006/relationships/image" Target="../media/image5.png"/><Relationship Id="rId12" Type="http://schemas.openxmlformats.org/officeDocument/2006/relationships/image" Target="../media/image10.sv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11" Type="http://schemas.openxmlformats.org/officeDocument/2006/relationships/image" Target="../media/image7.png"/><Relationship Id="rId5" Type="http://schemas.openxmlformats.org/officeDocument/2006/relationships/diagramColors" Target="../diagrams/colors1.xml"/><Relationship Id="rId10" Type="http://schemas.openxmlformats.org/officeDocument/2006/relationships/image" Target="../media/image8.svg"/><Relationship Id="rId4" Type="http://schemas.openxmlformats.org/officeDocument/2006/relationships/diagramQuickStyle" Target="../diagrams/quickStyle1.xml"/><Relationship Id="rId9"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8.jpg"/><Relationship Id="rId3" Type="http://schemas.openxmlformats.org/officeDocument/2006/relationships/diagramData" Target="../diagrams/data2.xml"/><Relationship Id="rId7" Type="http://schemas.microsoft.com/office/2007/relationships/diagramDrawing" Target="../diagrams/drawing2.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xml"/><Relationship Id="rId11" Type="http://schemas.openxmlformats.org/officeDocument/2006/relationships/image" Target="../media/image6.png"/><Relationship Id="rId5" Type="http://schemas.openxmlformats.org/officeDocument/2006/relationships/diagramQuickStyle" Target="../diagrams/quickStyle2.xml"/><Relationship Id="rId10" Type="http://schemas.openxmlformats.org/officeDocument/2006/relationships/image" Target="../media/image13.svg"/><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8.jpg"/><Relationship Id="rId3" Type="http://schemas.openxmlformats.org/officeDocument/2006/relationships/diagramData" Target="../diagrams/data3.xml"/><Relationship Id="rId7" Type="http://schemas.microsoft.com/office/2007/relationships/diagramDrawing" Target="../diagrams/drawing3.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xml"/><Relationship Id="rId11" Type="http://schemas.openxmlformats.org/officeDocument/2006/relationships/image" Target="../media/image6.png"/><Relationship Id="rId5" Type="http://schemas.openxmlformats.org/officeDocument/2006/relationships/diagramQuickStyle" Target="../diagrams/quickStyle3.xml"/><Relationship Id="rId10" Type="http://schemas.openxmlformats.org/officeDocument/2006/relationships/image" Target="../media/image13.svg"/><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8.jpg"/><Relationship Id="rId3" Type="http://schemas.openxmlformats.org/officeDocument/2006/relationships/diagramData" Target="../diagrams/data4.xml"/><Relationship Id="rId7" Type="http://schemas.microsoft.com/office/2007/relationships/diagramDrawing" Target="../diagrams/drawing4.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4.xml"/><Relationship Id="rId11" Type="http://schemas.openxmlformats.org/officeDocument/2006/relationships/image" Target="../media/image6.png"/><Relationship Id="rId5" Type="http://schemas.openxmlformats.org/officeDocument/2006/relationships/diagramQuickStyle" Target="../diagrams/quickStyle4.xml"/><Relationship Id="rId10" Type="http://schemas.openxmlformats.org/officeDocument/2006/relationships/image" Target="../media/image13.svg"/><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8" Type="http://schemas.microsoft.com/office/2007/relationships/diagramDrawing" Target="../diagrams/drawing5.xml"/><Relationship Id="rId13" Type="http://schemas.openxmlformats.org/officeDocument/2006/relationships/diagramData" Target="../diagrams/data6.xml"/><Relationship Id="rId3" Type="http://schemas.openxmlformats.org/officeDocument/2006/relationships/image" Target="../media/image3.png"/><Relationship Id="rId7" Type="http://schemas.openxmlformats.org/officeDocument/2006/relationships/diagramColors" Target="../diagrams/colors5.xml"/><Relationship Id="rId12" Type="http://schemas.openxmlformats.org/officeDocument/2006/relationships/image" Target="../media/image8.svg"/><Relationship Id="rId17" Type="http://schemas.microsoft.com/office/2007/relationships/diagramDrawing" Target="../diagrams/drawing6.xml"/><Relationship Id="rId2" Type="http://schemas.openxmlformats.org/officeDocument/2006/relationships/image" Target="../media/image9.jpeg"/><Relationship Id="rId16" Type="http://schemas.openxmlformats.org/officeDocument/2006/relationships/diagramColors" Target="../diagrams/colors6.xml"/><Relationship Id="rId1" Type="http://schemas.openxmlformats.org/officeDocument/2006/relationships/slideLayout" Target="../slideLayouts/slideLayout12.xml"/><Relationship Id="rId6" Type="http://schemas.openxmlformats.org/officeDocument/2006/relationships/diagramQuickStyle" Target="../diagrams/quickStyle5.xml"/><Relationship Id="rId11" Type="http://schemas.openxmlformats.org/officeDocument/2006/relationships/image" Target="../media/image6.png"/><Relationship Id="rId5" Type="http://schemas.openxmlformats.org/officeDocument/2006/relationships/diagramLayout" Target="../diagrams/layout5.xml"/><Relationship Id="rId15" Type="http://schemas.openxmlformats.org/officeDocument/2006/relationships/diagramQuickStyle" Target="../diagrams/quickStyle6.xml"/><Relationship Id="rId10" Type="http://schemas.openxmlformats.org/officeDocument/2006/relationships/image" Target="../media/image13.svg"/><Relationship Id="rId4" Type="http://schemas.openxmlformats.org/officeDocument/2006/relationships/diagramData" Target="../diagrams/data5.xml"/><Relationship Id="rId9" Type="http://schemas.openxmlformats.org/officeDocument/2006/relationships/image" Target="../media/image5.png"/><Relationship Id="rId14" Type="http://schemas.openxmlformats.org/officeDocument/2006/relationships/diagramLayout" Target="../diagrams/layout6.xml"/></Relationships>
</file>

<file path=ppt/slides/_rels/slide7.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diagramLayout" Target="../diagrams/layout8.xml"/><Relationship Id="rId3" Type="http://schemas.openxmlformats.org/officeDocument/2006/relationships/diagramData" Target="../diagrams/data7.xml"/><Relationship Id="rId7" Type="http://schemas.microsoft.com/office/2007/relationships/diagramDrawing" Target="../diagrams/drawing7.xml"/><Relationship Id="rId12" Type="http://schemas.openxmlformats.org/officeDocument/2006/relationships/diagramData" Target="../diagrams/data8.xml"/><Relationship Id="rId17" Type="http://schemas.openxmlformats.org/officeDocument/2006/relationships/image" Target="../media/image10.jpg"/><Relationship Id="rId2" Type="http://schemas.openxmlformats.org/officeDocument/2006/relationships/image" Target="../media/image3.png"/><Relationship Id="rId16" Type="http://schemas.microsoft.com/office/2007/relationships/diagramDrawing" Target="../diagrams/drawing8.xml"/><Relationship Id="rId1" Type="http://schemas.openxmlformats.org/officeDocument/2006/relationships/slideLayout" Target="../slideLayouts/slideLayout7.xml"/><Relationship Id="rId6" Type="http://schemas.openxmlformats.org/officeDocument/2006/relationships/diagramColors" Target="../diagrams/colors7.xml"/><Relationship Id="rId11" Type="http://schemas.openxmlformats.org/officeDocument/2006/relationships/image" Target="../media/image8.svg"/><Relationship Id="rId5" Type="http://schemas.openxmlformats.org/officeDocument/2006/relationships/diagramQuickStyle" Target="../diagrams/quickStyle7.xml"/><Relationship Id="rId15" Type="http://schemas.openxmlformats.org/officeDocument/2006/relationships/diagramColors" Target="../diagrams/colors8.xml"/><Relationship Id="rId10" Type="http://schemas.openxmlformats.org/officeDocument/2006/relationships/image" Target="../media/image6.png"/><Relationship Id="rId4" Type="http://schemas.openxmlformats.org/officeDocument/2006/relationships/diagramLayout" Target="../diagrams/layout7.xml"/><Relationship Id="rId9" Type="http://schemas.openxmlformats.org/officeDocument/2006/relationships/image" Target="../media/image13.svg"/><Relationship Id="rId14" Type="http://schemas.openxmlformats.org/officeDocument/2006/relationships/diagramQuickStyle" Target="../diagrams/quickStyle8.xml"/></Relationships>
</file>

<file path=ppt/slides/_rels/slide8.xml.rels><?xml version="1.0" encoding="UTF-8" standalone="yes"?>
<Relationships xmlns="http://schemas.openxmlformats.org/package/2006/relationships"><Relationship Id="rId8" Type="http://schemas.microsoft.com/office/2007/relationships/diagramDrawing" Target="../diagrams/drawing9.xml"/><Relationship Id="rId13" Type="http://schemas.openxmlformats.org/officeDocument/2006/relationships/image" Target="../media/image11.jpg"/><Relationship Id="rId3" Type="http://schemas.openxmlformats.org/officeDocument/2006/relationships/image" Target="../media/image3.png"/><Relationship Id="rId7" Type="http://schemas.openxmlformats.org/officeDocument/2006/relationships/diagramColors" Target="../diagrams/colors9.xml"/><Relationship Id="rId12" Type="http://schemas.openxmlformats.org/officeDocument/2006/relationships/image" Target="../media/image8.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QuickStyle" Target="../diagrams/quickStyle9.xml"/><Relationship Id="rId11" Type="http://schemas.openxmlformats.org/officeDocument/2006/relationships/image" Target="../media/image6.png"/><Relationship Id="rId5" Type="http://schemas.openxmlformats.org/officeDocument/2006/relationships/diagramLayout" Target="../diagrams/layout9.xml"/><Relationship Id="rId10" Type="http://schemas.openxmlformats.org/officeDocument/2006/relationships/image" Target="../media/image13.svg"/><Relationship Id="rId4" Type="http://schemas.openxmlformats.org/officeDocument/2006/relationships/diagramData" Target="../diagrams/data9.xml"/><Relationship Id="rId9" Type="http://schemas.openxmlformats.org/officeDocument/2006/relationships/image" Target="../media/image5.png"/></Relationships>
</file>

<file path=ppt/slides/_rels/slide9.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2.jpg"/><Relationship Id="rId3" Type="http://schemas.openxmlformats.org/officeDocument/2006/relationships/diagramData" Target="../diagrams/data10.xml"/><Relationship Id="rId7" Type="http://schemas.microsoft.com/office/2007/relationships/diagramDrawing" Target="../diagrams/drawing10.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0.xml"/><Relationship Id="rId11" Type="http://schemas.openxmlformats.org/officeDocument/2006/relationships/image" Target="../media/image6.png"/><Relationship Id="rId5" Type="http://schemas.openxmlformats.org/officeDocument/2006/relationships/diagramQuickStyle" Target="../diagrams/quickStyle10.xml"/><Relationship Id="rId10" Type="http://schemas.openxmlformats.org/officeDocument/2006/relationships/image" Target="../media/image13.svg"/><Relationship Id="rId4" Type="http://schemas.openxmlformats.org/officeDocument/2006/relationships/diagramLayout" Target="../diagrams/layout10.xml"/></Relationships>
</file>

<file path=ppt/slides/_rels/slide10.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1.jpg"/><Relationship Id="rId3" Type="http://schemas.openxmlformats.org/officeDocument/2006/relationships/diagramData" Target="../diagrams/data11.xml"/><Relationship Id="rId7" Type="http://schemas.microsoft.com/office/2007/relationships/diagramDrawing" Target="../diagrams/drawing11.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1.xml"/><Relationship Id="rId11" Type="http://schemas.openxmlformats.org/officeDocument/2006/relationships/image" Target="../media/image6.png"/><Relationship Id="rId5" Type="http://schemas.openxmlformats.org/officeDocument/2006/relationships/diagramQuickStyle" Target="../diagrams/quickStyle11.xml"/><Relationship Id="rId10" Type="http://schemas.openxmlformats.org/officeDocument/2006/relationships/image" Target="../media/image13.svg"/><Relationship Id="rId4" Type="http://schemas.openxmlformats.org/officeDocument/2006/relationships/diagramLayout" Target="../diagrams/layout11.xml"/></Relationships>
</file>

<file path=ppt/slides/_rels/slide1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jpg"/><Relationship Id="rId3" Type="http://schemas.openxmlformats.org/officeDocument/2006/relationships/diagramData" Target="../diagrams/data12.xml"/><Relationship Id="rId7" Type="http://schemas.microsoft.com/office/2007/relationships/diagramDrawing" Target="../diagrams/drawing12.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2.xml"/><Relationship Id="rId11" Type="http://schemas.openxmlformats.org/officeDocument/2006/relationships/image" Target="../media/image6.png"/><Relationship Id="rId5" Type="http://schemas.openxmlformats.org/officeDocument/2006/relationships/diagramQuickStyle" Target="../diagrams/quickStyle12.xml"/><Relationship Id="rId10" Type="http://schemas.openxmlformats.org/officeDocument/2006/relationships/image" Target="../media/image13.svg"/><Relationship Id="rId4" Type="http://schemas.openxmlformats.org/officeDocument/2006/relationships/diagramLayout" Target="../diagrams/layout12.xml"/></Relationships>
</file>

<file path=ppt/slides/_rels/slide12.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3.jpg"/><Relationship Id="rId3" Type="http://schemas.openxmlformats.org/officeDocument/2006/relationships/diagramData" Target="../diagrams/data13.xml"/><Relationship Id="rId7" Type="http://schemas.microsoft.com/office/2007/relationships/diagramDrawing" Target="../diagrams/drawing13.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3.xml"/><Relationship Id="rId11" Type="http://schemas.openxmlformats.org/officeDocument/2006/relationships/image" Target="../media/image6.png"/><Relationship Id="rId5" Type="http://schemas.openxmlformats.org/officeDocument/2006/relationships/diagramQuickStyle" Target="../diagrams/quickStyle13.xml"/><Relationship Id="rId10" Type="http://schemas.openxmlformats.org/officeDocument/2006/relationships/image" Target="../media/image13.svg"/><Relationship Id="rId4" Type="http://schemas.openxmlformats.org/officeDocument/2006/relationships/diagramLayout" Target="../diagrams/layout13.xml"/></Relationships>
</file>

<file path=ppt/slides/_rels/slide13.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4.jpg"/><Relationship Id="rId3" Type="http://schemas.openxmlformats.org/officeDocument/2006/relationships/diagramData" Target="../diagrams/data14.xml"/><Relationship Id="rId7" Type="http://schemas.microsoft.com/office/2007/relationships/diagramDrawing" Target="../diagrams/drawing14.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4.xml"/><Relationship Id="rId11" Type="http://schemas.openxmlformats.org/officeDocument/2006/relationships/image" Target="../media/image6.png"/><Relationship Id="rId5" Type="http://schemas.openxmlformats.org/officeDocument/2006/relationships/diagramQuickStyle" Target="../diagrams/quickStyle14.xml"/><Relationship Id="rId10" Type="http://schemas.openxmlformats.org/officeDocument/2006/relationships/image" Target="../media/image13.svg"/><Relationship Id="rId4" Type="http://schemas.openxmlformats.org/officeDocument/2006/relationships/diagramLayout" Target="../diagrams/layout14.xml"/></Relationships>
</file>

<file path=ppt/slides/_rels/slide14.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4.jpg"/><Relationship Id="rId3" Type="http://schemas.openxmlformats.org/officeDocument/2006/relationships/diagramData" Target="../diagrams/data15.xml"/><Relationship Id="rId7" Type="http://schemas.microsoft.com/office/2007/relationships/diagramDrawing" Target="../diagrams/drawing15.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5.xml"/><Relationship Id="rId11" Type="http://schemas.openxmlformats.org/officeDocument/2006/relationships/image" Target="../media/image6.png"/><Relationship Id="rId5" Type="http://schemas.openxmlformats.org/officeDocument/2006/relationships/diagramQuickStyle" Target="../diagrams/quickStyle15.xml"/><Relationship Id="rId10" Type="http://schemas.openxmlformats.org/officeDocument/2006/relationships/image" Target="../media/image13.svg"/><Relationship Id="rId4" Type="http://schemas.openxmlformats.org/officeDocument/2006/relationships/diagramLayout" Target="../diagrams/layout15.xml"/></Relationships>
</file>

<file path=ppt/slides/_rels/slide15.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4.jpg"/><Relationship Id="rId3" Type="http://schemas.openxmlformats.org/officeDocument/2006/relationships/diagramData" Target="../diagrams/data16.xml"/><Relationship Id="rId7" Type="http://schemas.microsoft.com/office/2007/relationships/diagramDrawing" Target="../diagrams/drawing16.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6.xml"/><Relationship Id="rId11" Type="http://schemas.openxmlformats.org/officeDocument/2006/relationships/image" Target="../media/image6.png"/><Relationship Id="rId5" Type="http://schemas.openxmlformats.org/officeDocument/2006/relationships/diagramQuickStyle" Target="../diagrams/quickStyle16.xml"/><Relationship Id="rId10" Type="http://schemas.openxmlformats.org/officeDocument/2006/relationships/image" Target="../media/image13.svg"/><Relationship Id="rId4" Type="http://schemas.openxmlformats.org/officeDocument/2006/relationships/diagramLayout" Target="../diagrams/layout16.xml"/></Relationships>
</file>

<file path=ppt/slides/_rels/slide16.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4.jpg"/><Relationship Id="rId3" Type="http://schemas.openxmlformats.org/officeDocument/2006/relationships/diagramData" Target="../diagrams/data17.xml"/><Relationship Id="rId7" Type="http://schemas.microsoft.com/office/2007/relationships/diagramDrawing" Target="../diagrams/drawing17.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7.xml"/><Relationship Id="rId11" Type="http://schemas.openxmlformats.org/officeDocument/2006/relationships/image" Target="../media/image6.png"/><Relationship Id="rId5" Type="http://schemas.openxmlformats.org/officeDocument/2006/relationships/diagramQuickStyle" Target="../diagrams/quickStyle17.xml"/><Relationship Id="rId10" Type="http://schemas.openxmlformats.org/officeDocument/2006/relationships/image" Target="../media/image13.svg"/><Relationship Id="rId4" Type="http://schemas.openxmlformats.org/officeDocument/2006/relationships/diagramLayout" Target="../diagrams/layout17.xml"/></Relationships>
</file>

<file path=ppt/slides/_rels/slide17.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diagramLayout" Target="../diagrams/layout19.xml"/><Relationship Id="rId18" Type="http://schemas.openxmlformats.org/officeDocument/2006/relationships/diagramData" Target="../diagrams/data20.xml"/><Relationship Id="rId3" Type="http://schemas.openxmlformats.org/officeDocument/2006/relationships/diagramData" Target="../diagrams/data18.xml"/><Relationship Id="rId21" Type="http://schemas.openxmlformats.org/officeDocument/2006/relationships/diagramColors" Target="../diagrams/colors20.xml"/><Relationship Id="rId7" Type="http://schemas.microsoft.com/office/2007/relationships/diagramDrawing" Target="../diagrams/drawing18.xml"/><Relationship Id="rId12" Type="http://schemas.openxmlformats.org/officeDocument/2006/relationships/diagramData" Target="../diagrams/data19.xml"/><Relationship Id="rId17" Type="http://schemas.openxmlformats.org/officeDocument/2006/relationships/image" Target="../media/image10.jpg"/><Relationship Id="rId2" Type="http://schemas.openxmlformats.org/officeDocument/2006/relationships/image" Target="../media/image3.png"/><Relationship Id="rId16" Type="http://schemas.microsoft.com/office/2007/relationships/diagramDrawing" Target="../diagrams/drawing19.xml"/><Relationship Id="rId20" Type="http://schemas.openxmlformats.org/officeDocument/2006/relationships/diagramQuickStyle" Target="../diagrams/quickStyle20.xml"/><Relationship Id="rId1" Type="http://schemas.openxmlformats.org/officeDocument/2006/relationships/slideLayout" Target="../slideLayouts/slideLayout7.xml"/><Relationship Id="rId6" Type="http://schemas.openxmlformats.org/officeDocument/2006/relationships/diagramColors" Target="../diagrams/colors18.xml"/><Relationship Id="rId11" Type="http://schemas.openxmlformats.org/officeDocument/2006/relationships/image" Target="../media/image8.svg"/><Relationship Id="rId5" Type="http://schemas.openxmlformats.org/officeDocument/2006/relationships/diagramQuickStyle" Target="../diagrams/quickStyle18.xml"/><Relationship Id="rId15" Type="http://schemas.openxmlformats.org/officeDocument/2006/relationships/diagramColors" Target="../diagrams/colors19.xml"/><Relationship Id="rId10" Type="http://schemas.openxmlformats.org/officeDocument/2006/relationships/image" Target="../media/image6.png"/><Relationship Id="rId19" Type="http://schemas.openxmlformats.org/officeDocument/2006/relationships/diagramLayout" Target="../diagrams/layout20.xml"/><Relationship Id="rId4" Type="http://schemas.openxmlformats.org/officeDocument/2006/relationships/diagramLayout" Target="../diagrams/layout18.xml"/><Relationship Id="rId9" Type="http://schemas.openxmlformats.org/officeDocument/2006/relationships/image" Target="../media/image13.svg"/><Relationship Id="rId14" Type="http://schemas.openxmlformats.org/officeDocument/2006/relationships/diagramQuickStyle" Target="../diagrams/quickStyle19.xml"/><Relationship Id="rId22" Type="http://schemas.microsoft.com/office/2007/relationships/diagramDrawing" Target="../diagrams/drawing20.xml"/></Relationships>
</file>

<file path=ppt/slides/_rels/slide18.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4.jpg"/><Relationship Id="rId3" Type="http://schemas.openxmlformats.org/officeDocument/2006/relationships/diagramData" Target="../diagrams/data21.xml"/><Relationship Id="rId7" Type="http://schemas.microsoft.com/office/2007/relationships/diagramDrawing" Target="../diagrams/drawing21.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1.xml"/><Relationship Id="rId11" Type="http://schemas.openxmlformats.org/officeDocument/2006/relationships/image" Target="../media/image6.png"/><Relationship Id="rId5" Type="http://schemas.openxmlformats.org/officeDocument/2006/relationships/diagramQuickStyle" Target="../diagrams/quickStyle21.xml"/><Relationship Id="rId10" Type="http://schemas.openxmlformats.org/officeDocument/2006/relationships/image" Target="../media/image13.svg"/><Relationship Id="rId4" Type="http://schemas.openxmlformats.org/officeDocument/2006/relationships/diagramLayout" Target="../diagrams/layout21.xml"/></Relationships>
</file>

<file path=ppt/slides/_rels/slide19.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3.jpg"/><Relationship Id="rId3" Type="http://schemas.openxmlformats.org/officeDocument/2006/relationships/diagramData" Target="../diagrams/data22.xml"/><Relationship Id="rId7" Type="http://schemas.microsoft.com/office/2007/relationships/diagramDrawing" Target="../diagrams/drawing22.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2.xml"/><Relationship Id="rId11" Type="http://schemas.openxmlformats.org/officeDocument/2006/relationships/image" Target="../media/image6.png"/><Relationship Id="rId5" Type="http://schemas.openxmlformats.org/officeDocument/2006/relationships/diagramQuickStyle" Target="../diagrams/quickStyle22.xml"/><Relationship Id="rId10" Type="http://schemas.openxmlformats.org/officeDocument/2006/relationships/image" Target="../media/image13.svg"/><Relationship Id="rId4" Type="http://schemas.openxmlformats.org/officeDocument/2006/relationships/diagramLayout" Target="../diagrams/layout22.xml"/></Relationships>
</file>

<file path=ppt/slides/_rels/slide20.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5.jpg"/><Relationship Id="rId3" Type="http://schemas.openxmlformats.org/officeDocument/2006/relationships/diagramData" Target="../diagrams/data23.xml"/><Relationship Id="rId7" Type="http://schemas.microsoft.com/office/2007/relationships/diagramDrawing" Target="../diagrams/drawing23.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3.xml"/><Relationship Id="rId11" Type="http://schemas.openxmlformats.org/officeDocument/2006/relationships/image" Target="../media/image6.png"/><Relationship Id="rId5" Type="http://schemas.openxmlformats.org/officeDocument/2006/relationships/diagramQuickStyle" Target="../diagrams/quickStyle23.xml"/><Relationship Id="rId10" Type="http://schemas.openxmlformats.org/officeDocument/2006/relationships/image" Target="../media/image13.svg"/><Relationship Id="rId4" Type="http://schemas.openxmlformats.org/officeDocument/2006/relationships/diagramLayout" Target="../diagrams/layout23.xml"/></Relationships>
</file>

<file path=ppt/slides/_rels/slide2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6.jpg"/><Relationship Id="rId3" Type="http://schemas.openxmlformats.org/officeDocument/2006/relationships/diagramData" Target="../diagrams/data24.xml"/><Relationship Id="rId7" Type="http://schemas.microsoft.com/office/2007/relationships/diagramDrawing" Target="../diagrams/drawing24.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4.xml"/><Relationship Id="rId11" Type="http://schemas.openxmlformats.org/officeDocument/2006/relationships/image" Target="../media/image6.png"/><Relationship Id="rId5" Type="http://schemas.openxmlformats.org/officeDocument/2006/relationships/diagramQuickStyle" Target="../diagrams/quickStyle24.xml"/><Relationship Id="rId10" Type="http://schemas.openxmlformats.org/officeDocument/2006/relationships/image" Target="../media/image13.svg"/><Relationship Id="rId4" Type="http://schemas.openxmlformats.org/officeDocument/2006/relationships/diagramLayout" Target="../diagrams/layout24.xml"/></Relationships>
</file>

<file path=ppt/slides/_rels/slide22.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6.jpg"/><Relationship Id="rId3" Type="http://schemas.openxmlformats.org/officeDocument/2006/relationships/diagramData" Target="../diagrams/data25.xml"/><Relationship Id="rId7" Type="http://schemas.microsoft.com/office/2007/relationships/diagramDrawing" Target="../diagrams/drawing25.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5.xml"/><Relationship Id="rId11" Type="http://schemas.openxmlformats.org/officeDocument/2006/relationships/image" Target="../media/image6.png"/><Relationship Id="rId5" Type="http://schemas.openxmlformats.org/officeDocument/2006/relationships/diagramQuickStyle" Target="../diagrams/quickStyle25.xml"/><Relationship Id="rId10" Type="http://schemas.openxmlformats.org/officeDocument/2006/relationships/image" Target="../media/image13.svg"/><Relationship Id="rId4" Type="http://schemas.openxmlformats.org/officeDocument/2006/relationships/diagramLayout" Target="../diagrams/layout25.xml"/></Relationships>
</file>

<file path=ppt/slides/_rels/slide23.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7.jpg"/><Relationship Id="rId3" Type="http://schemas.openxmlformats.org/officeDocument/2006/relationships/diagramData" Target="../diagrams/data26.xml"/><Relationship Id="rId7" Type="http://schemas.microsoft.com/office/2007/relationships/diagramDrawing" Target="../diagrams/drawing26.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6.xml"/><Relationship Id="rId11" Type="http://schemas.openxmlformats.org/officeDocument/2006/relationships/image" Target="../media/image6.png"/><Relationship Id="rId5" Type="http://schemas.openxmlformats.org/officeDocument/2006/relationships/diagramQuickStyle" Target="../diagrams/quickStyle26.xml"/><Relationship Id="rId10" Type="http://schemas.openxmlformats.org/officeDocument/2006/relationships/image" Target="../media/image13.svg"/><Relationship Id="rId4" Type="http://schemas.openxmlformats.org/officeDocument/2006/relationships/diagramLayout" Target="../diagrams/layout26.xml"/></Relationships>
</file>

<file path=ppt/slides/_rels/slide24.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8.jpg"/><Relationship Id="rId3" Type="http://schemas.openxmlformats.org/officeDocument/2006/relationships/diagramData" Target="../diagrams/data27.xml"/><Relationship Id="rId7" Type="http://schemas.microsoft.com/office/2007/relationships/diagramDrawing" Target="../diagrams/drawing27.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7.xml"/><Relationship Id="rId11" Type="http://schemas.openxmlformats.org/officeDocument/2006/relationships/image" Target="../media/image6.png"/><Relationship Id="rId5" Type="http://schemas.openxmlformats.org/officeDocument/2006/relationships/diagramQuickStyle" Target="../diagrams/quickStyle27.xml"/><Relationship Id="rId10" Type="http://schemas.openxmlformats.org/officeDocument/2006/relationships/image" Target="../media/image13.svg"/><Relationship Id="rId4" Type="http://schemas.openxmlformats.org/officeDocument/2006/relationships/diagramLayout" Target="../diagrams/layout27.xml"/></Relationships>
</file>

<file path=ppt/slides/_rels/slide25.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8.jpg"/><Relationship Id="rId3" Type="http://schemas.openxmlformats.org/officeDocument/2006/relationships/diagramData" Target="../diagrams/data28.xml"/><Relationship Id="rId7" Type="http://schemas.microsoft.com/office/2007/relationships/diagramDrawing" Target="../diagrams/drawing28.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8.xml"/><Relationship Id="rId11" Type="http://schemas.openxmlformats.org/officeDocument/2006/relationships/image" Target="../media/image6.png"/><Relationship Id="rId5" Type="http://schemas.openxmlformats.org/officeDocument/2006/relationships/diagramQuickStyle" Target="../diagrams/quickStyle28.xml"/><Relationship Id="rId10" Type="http://schemas.openxmlformats.org/officeDocument/2006/relationships/image" Target="../media/image13.svg"/><Relationship Id="rId4" Type="http://schemas.openxmlformats.org/officeDocument/2006/relationships/diagramLayout" Target="../diagrams/layout28.xml"/></Relationships>
</file>

<file path=ppt/slides/_rels/slide26.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8.jpg"/><Relationship Id="rId3" Type="http://schemas.openxmlformats.org/officeDocument/2006/relationships/diagramData" Target="../diagrams/data29.xml"/><Relationship Id="rId7" Type="http://schemas.microsoft.com/office/2007/relationships/diagramDrawing" Target="../diagrams/drawing29.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9.xml"/><Relationship Id="rId11" Type="http://schemas.openxmlformats.org/officeDocument/2006/relationships/image" Target="../media/image6.png"/><Relationship Id="rId5" Type="http://schemas.openxmlformats.org/officeDocument/2006/relationships/diagramQuickStyle" Target="../diagrams/quickStyle29.xml"/><Relationship Id="rId10" Type="http://schemas.openxmlformats.org/officeDocument/2006/relationships/image" Target="../media/image13.svg"/><Relationship Id="rId4" Type="http://schemas.openxmlformats.org/officeDocument/2006/relationships/diagramLayout" Target="../diagrams/layout29.xml"/></Relationships>
</file>

<file path=ppt/slides/_rels/slide27.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8.jpg"/><Relationship Id="rId3" Type="http://schemas.openxmlformats.org/officeDocument/2006/relationships/diagramData" Target="../diagrams/data30.xml"/><Relationship Id="rId7" Type="http://schemas.microsoft.com/office/2007/relationships/diagramDrawing" Target="../diagrams/drawing30.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0.xml"/><Relationship Id="rId11" Type="http://schemas.openxmlformats.org/officeDocument/2006/relationships/image" Target="../media/image6.png"/><Relationship Id="rId5" Type="http://schemas.openxmlformats.org/officeDocument/2006/relationships/diagramQuickStyle" Target="../diagrams/quickStyle30.xml"/><Relationship Id="rId10" Type="http://schemas.openxmlformats.org/officeDocument/2006/relationships/image" Target="../media/image13.svg"/><Relationship Id="rId4" Type="http://schemas.openxmlformats.org/officeDocument/2006/relationships/diagramLayout" Target="../diagrams/layout30.xml"/></Relationships>
</file>

<file path=ppt/slides/_rels/slide28.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8.jpg"/><Relationship Id="rId3" Type="http://schemas.openxmlformats.org/officeDocument/2006/relationships/diagramData" Target="../diagrams/data31.xml"/><Relationship Id="rId7" Type="http://schemas.microsoft.com/office/2007/relationships/diagramDrawing" Target="../diagrams/drawing31.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1.xml"/><Relationship Id="rId11" Type="http://schemas.openxmlformats.org/officeDocument/2006/relationships/image" Target="../media/image6.png"/><Relationship Id="rId5" Type="http://schemas.openxmlformats.org/officeDocument/2006/relationships/diagramQuickStyle" Target="../diagrams/quickStyle31.xml"/><Relationship Id="rId10" Type="http://schemas.openxmlformats.org/officeDocument/2006/relationships/image" Target="../media/image13.svg"/><Relationship Id="rId4" Type="http://schemas.openxmlformats.org/officeDocument/2006/relationships/diagramLayout" Target="../diagrams/layout31.xml"/></Relationships>
</file>

<file path=ppt/slides/_rels/slide29.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8.jpg"/><Relationship Id="rId3" Type="http://schemas.openxmlformats.org/officeDocument/2006/relationships/diagramData" Target="../diagrams/data32.xml"/><Relationship Id="rId7" Type="http://schemas.microsoft.com/office/2007/relationships/diagramDrawing" Target="../diagrams/drawing32.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2.xml"/><Relationship Id="rId11" Type="http://schemas.openxmlformats.org/officeDocument/2006/relationships/image" Target="../media/image6.png"/><Relationship Id="rId5" Type="http://schemas.openxmlformats.org/officeDocument/2006/relationships/diagramQuickStyle" Target="../diagrams/quickStyle32.xml"/><Relationship Id="rId10" Type="http://schemas.openxmlformats.org/officeDocument/2006/relationships/image" Target="../media/image13.svg"/><Relationship Id="rId4" Type="http://schemas.openxmlformats.org/officeDocument/2006/relationships/diagramLayout" Target="../diagrams/layout32.xml"/></Relationships>
</file>

<file path=ppt/slides/_rels/slide30.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3.xml"/><Relationship Id="rId18" Type="http://schemas.openxmlformats.org/officeDocument/2006/relationships/image" Target="../media/image13.svg"/><Relationship Id="rId21" Type="http://schemas.openxmlformats.org/officeDocument/2006/relationships/image" Target="../media/image19.jpg"/><Relationship Id="rId12" Type="http://schemas.openxmlformats.org/officeDocument/2006/relationships/image" Target="../media/image10.svg"/><Relationship Id="rId17" Type="http://schemas.microsoft.com/office/2007/relationships/diagramDrawing" Target="../diagrams/drawing33.xml"/><Relationship Id="rId2" Type="http://schemas.openxmlformats.org/officeDocument/2006/relationships/image" Target="../media/image5.png"/><Relationship Id="rId16" Type="http://schemas.openxmlformats.org/officeDocument/2006/relationships/diagramColors" Target="../diagrams/colors33.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33.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33.xml"/></Relationships>
</file>

<file path=ppt/slides/_rels/slide31.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4.xml"/><Relationship Id="rId18" Type="http://schemas.openxmlformats.org/officeDocument/2006/relationships/image" Target="../media/image13.svg"/><Relationship Id="rId21" Type="http://schemas.openxmlformats.org/officeDocument/2006/relationships/image" Target="../media/image19.jpg"/><Relationship Id="rId12" Type="http://schemas.openxmlformats.org/officeDocument/2006/relationships/image" Target="../media/image10.svg"/><Relationship Id="rId17" Type="http://schemas.microsoft.com/office/2007/relationships/diagramDrawing" Target="../diagrams/drawing34.xml"/><Relationship Id="rId2" Type="http://schemas.openxmlformats.org/officeDocument/2006/relationships/image" Target="../media/image5.png"/><Relationship Id="rId16" Type="http://schemas.openxmlformats.org/officeDocument/2006/relationships/diagramColors" Target="../diagrams/colors34.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34.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34.xml"/></Relationships>
</file>

<file path=ppt/slides/_rels/slide32.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5.xml"/><Relationship Id="rId18" Type="http://schemas.openxmlformats.org/officeDocument/2006/relationships/image" Target="../media/image13.svg"/><Relationship Id="rId21" Type="http://schemas.openxmlformats.org/officeDocument/2006/relationships/image" Target="../media/image14.jpg"/><Relationship Id="rId12" Type="http://schemas.openxmlformats.org/officeDocument/2006/relationships/image" Target="../media/image10.svg"/><Relationship Id="rId17" Type="http://schemas.microsoft.com/office/2007/relationships/diagramDrawing" Target="../diagrams/drawing35.xml"/><Relationship Id="rId2" Type="http://schemas.openxmlformats.org/officeDocument/2006/relationships/image" Target="../media/image5.png"/><Relationship Id="rId16" Type="http://schemas.openxmlformats.org/officeDocument/2006/relationships/diagramColors" Target="../diagrams/colors35.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35.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35.xml"/></Relationships>
</file>

<file path=ppt/slides/_rels/slide33.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6.xml"/><Relationship Id="rId18" Type="http://schemas.openxmlformats.org/officeDocument/2006/relationships/image" Target="../media/image13.svg"/><Relationship Id="rId21" Type="http://schemas.openxmlformats.org/officeDocument/2006/relationships/image" Target="../media/image20.jpeg"/><Relationship Id="rId12" Type="http://schemas.openxmlformats.org/officeDocument/2006/relationships/image" Target="../media/image10.svg"/><Relationship Id="rId17" Type="http://schemas.microsoft.com/office/2007/relationships/diagramDrawing" Target="../diagrams/drawing36.xml"/><Relationship Id="rId2" Type="http://schemas.openxmlformats.org/officeDocument/2006/relationships/image" Target="../media/image5.png"/><Relationship Id="rId16" Type="http://schemas.openxmlformats.org/officeDocument/2006/relationships/diagramColors" Target="../diagrams/colors36.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36.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36.xml"/></Relationships>
</file>

<file path=ppt/slides/_rels/slide34.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7.xml"/><Relationship Id="rId21" Type="http://schemas.openxmlformats.org/officeDocument/2006/relationships/image" Target="../media/image20.jpeg"/><Relationship Id="rId12" Type="http://schemas.openxmlformats.org/officeDocument/2006/relationships/image" Target="../media/image10.svg"/><Relationship Id="rId17" Type="http://schemas.microsoft.com/office/2007/relationships/diagramDrawing" Target="../diagrams/drawing37.xml"/><Relationship Id="rId2" Type="http://schemas.openxmlformats.org/officeDocument/2006/relationships/image" Target="../media/image5.png"/><Relationship Id="rId16" Type="http://schemas.openxmlformats.org/officeDocument/2006/relationships/diagramColors" Target="../diagrams/colors37.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37.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37.xml"/></Relationships>
</file>

<file path=ppt/slides/_rels/slide3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38.xml"/><Relationship Id="rId7" Type="http://schemas.microsoft.com/office/2007/relationships/diagramDrawing" Target="../diagrams/drawing38.xml"/><Relationship Id="rId12" Type="http://schemas.openxmlformats.org/officeDocument/2006/relationships/image" Target="../media/image21.jpe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8.xml"/><Relationship Id="rId11" Type="http://schemas.openxmlformats.org/officeDocument/2006/relationships/image" Target="../media/image8.svg"/><Relationship Id="rId5" Type="http://schemas.openxmlformats.org/officeDocument/2006/relationships/diagramQuickStyle" Target="../diagrams/quickStyle38.xml"/><Relationship Id="rId10" Type="http://schemas.openxmlformats.org/officeDocument/2006/relationships/image" Target="../media/image6.png"/><Relationship Id="rId4" Type="http://schemas.openxmlformats.org/officeDocument/2006/relationships/diagramLayout" Target="../diagrams/layout38.xml"/><Relationship Id="rId9" Type="http://schemas.openxmlformats.org/officeDocument/2006/relationships/image" Target="../media/image13.svg"/></Relationships>
</file>

<file path=ppt/slides/_rels/slide3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39.xml"/><Relationship Id="rId7" Type="http://schemas.microsoft.com/office/2007/relationships/diagramDrawing" Target="../diagrams/drawing39.xml"/><Relationship Id="rId12" Type="http://schemas.openxmlformats.org/officeDocument/2006/relationships/image" Target="../media/image21.jpe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9.xml"/><Relationship Id="rId11" Type="http://schemas.openxmlformats.org/officeDocument/2006/relationships/image" Target="../media/image8.svg"/><Relationship Id="rId5" Type="http://schemas.openxmlformats.org/officeDocument/2006/relationships/diagramQuickStyle" Target="../diagrams/quickStyle39.xml"/><Relationship Id="rId10" Type="http://schemas.openxmlformats.org/officeDocument/2006/relationships/image" Target="../media/image6.png"/><Relationship Id="rId4" Type="http://schemas.openxmlformats.org/officeDocument/2006/relationships/diagramLayout" Target="../diagrams/layout39.xml"/><Relationship Id="rId9" Type="http://schemas.openxmlformats.org/officeDocument/2006/relationships/image" Target="../media/image13.svg"/></Relationships>
</file>

<file path=ppt/slides/_rels/slide37.xml.rels><?xml version="1.0" encoding="UTF-8" standalone="yes"?>
<Relationships xmlns="http://schemas.openxmlformats.org/package/2006/relationships"><Relationship Id="rId13" Type="http://schemas.openxmlformats.org/officeDocument/2006/relationships/diagramData" Target="../diagrams/data40.xml"/><Relationship Id="rId18" Type="http://schemas.openxmlformats.org/officeDocument/2006/relationships/image" Target="../media/image5.png"/><Relationship Id="rId21" Type="http://schemas.openxmlformats.org/officeDocument/2006/relationships/image" Target="../media/image10.svg"/><Relationship Id="rId12" Type="http://schemas.openxmlformats.org/officeDocument/2006/relationships/image" Target="../media/image10.svg"/><Relationship Id="rId17" Type="http://schemas.microsoft.com/office/2007/relationships/diagramDrawing" Target="../diagrams/drawing40.xml"/><Relationship Id="rId2" Type="http://schemas.openxmlformats.org/officeDocument/2006/relationships/image" Target="../media/image6.png"/><Relationship Id="rId16" Type="http://schemas.openxmlformats.org/officeDocument/2006/relationships/diagramColors" Target="../diagrams/colors40.xml"/><Relationship Id="rId20" Type="http://schemas.openxmlformats.org/officeDocument/2006/relationships/image" Target="../media/image8.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40.xml"/><Relationship Id="rId10" Type="http://schemas.openxmlformats.org/officeDocument/2006/relationships/image" Target="../media/image8.svg"/><Relationship Id="rId19" Type="http://schemas.openxmlformats.org/officeDocument/2006/relationships/image" Target="../media/image13.svg"/><Relationship Id="rId14" Type="http://schemas.openxmlformats.org/officeDocument/2006/relationships/diagramLayout" Target="../diagrams/layout40.xml"/><Relationship Id="rId22" Type="http://schemas.openxmlformats.org/officeDocument/2006/relationships/image" Target="../media/image20.jpeg"/></Relationships>
</file>

<file path=ppt/slides/_rels/slide38.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41.xml"/><Relationship Id="rId18" Type="http://schemas.openxmlformats.org/officeDocument/2006/relationships/image" Target="../media/image13.svg"/><Relationship Id="rId21" Type="http://schemas.openxmlformats.org/officeDocument/2006/relationships/image" Target="../media/image21.jpeg"/><Relationship Id="rId12" Type="http://schemas.openxmlformats.org/officeDocument/2006/relationships/image" Target="../media/image10.svg"/><Relationship Id="rId17" Type="http://schemas.microsoft.com/office/2007/relationships/diagramDrawing" Target="../diagrams/drawing41.xml"/><Relationship Id="rId2" Type="http://schemas.openxmlformats.org/officeDocument/2006/relationships/image" Target="../media/image5.png"/><Relationship Id="rId16" Type="http://schemas.openxmlformats.org/officeDocument/2006/relationships/diagramColors" Target="../diagrams/colors41.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41.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41.xml"/></Relationships>
</file>

<file path=ppt/slides/_rels/slide39.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42.xml"/><Relationship Id="rId18" Type="http://schemas.openxmlformats.org/officeDocument/2006/relationships/image" Target="../media/image13.svg"/><Relationship Id="rId21" Type="http://schemas.openxmlformats.org/officeDocument/2006/relationships/image" Target="../media/image20.jpeg"/><Relationship Id="rId12" Type="http://schemas.openxmlformats.org/officeDocument/2006/relationships/image" Target="../media/image10.svg"/><Relationship Id="rId17" Type="http://schemas.microsoft.com/office/2007/relationships/diagramDrawing" Target="../diagrams/drawing42.xml"/><Relationship Id="rId2" Type="http://schemas.openxmlformats.org/officeDocument/2006/relationships/image" Target="../media/image5.png"/><Relationship Id="rId16" Type="http://schemas.openxmlformats.org/officeDocument/2006/relationships/diagramColors" Target="../diagrams/colors42.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42.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42.xml"/></Relationships>
</file>

<file path=ppt/slides/_rels/slide40.xml.rels><?xml version="1.0" encoding="UTF-8" standalone="yes"?>
<Relationships xmlns="http://schemas.openxmlformats.org/package/2006/relationships"><Relationship Id="rId13" Type="http://schemas.openxmlformats.org/officeDocument/2006/relationships/diagramData" Target="../diagrams/data43.xml"/><Relationship Id="rId18" Type="http://schemas.openxmlformats.org/officeDocument/2006/relationships/image" Target="../media/image5.png"/><Relationship Id="rId21" Type="http://schemas.openxmlformats.org/officeDocument/2006/relationships/image" Target="../media/image10.svg"/><Relationship Id="rId12" Type="http://schemas.openxmlformats.org/officeDocument/2006/relationships/image" Target="../media/image10.svg"/><Relationship Id="rId17" Type="http://schemas.microsoft.com/office/2007/relationships/diagramDrawing" Target="../diagrams/drawing43.xml"/><Relationship Id="rId2" Type="http://schemas.openxmlformats.org/officeDocument/2006/relationships/image" Target="../media/image6.png"/><Relationship Id="rId16" Type="http://schemas.openxmlformats.org/officeDocument/2006/relationships/diagramColors" Target="../diagrams/colors43.xml"/><Relationship Id="rId20" Type="http://schemas.openxmlformats.org/officeDocument/2006/relationships/image" Target="../media/image8.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43.xml"/><Relationship Id="rId10" Type="http://schemas.openxmlformats.org/officeDocument/2006/relationships/image" Target="../media/image8.svg"/><Relationship Id="rId19" Type="http://schemas.openxmlformats.org/officeDocument/2006/relationships/image" Target="../media/image13.svg"/><Relationship Id="rId14" Type="http://schemas.openxmlformats.org/officeDocument/2006/relationships/diagramLayout" Target="../diagrams/layout43.xml"/><Relationship Id="rId22" Type="http://schemas.openxmlformats.org/officeDocument/2006/relationships/image" Target="../media/image20.jpeg"/></Relationships>
</file>

<file path=ppt/slides/_rels/slide41.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44.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44.xml"/><Relationship Id="rId2" Type="http://schemas.openxmlformats.org/officeDocument/2006/relationships/image" Target="../media/image5.png"/><Relationship Id="rId16" Type="http://schemas.openxmlformats.org/officeDocument/2006/relationships/diagramColors" Target="../diagrams/colors44.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44.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44.xml"/></Relationships>
</file>

<file path=ppt/slides/_rels/slide4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45.xml"/><Relationship Id="rId7" Type="http://schemas.microsoft.com/office/2007/relationships/diagramDrawing" Target="../diagrams/drawing45.xml"/><Relationship Id="rId12" Type="http://schemas.openxmlformats.org/officeDocument/2006/relationships/image" Target="../media/image22.jp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45.xml"/><Relationship Id="rId11" Type="http://schemas.openxmlformats.org/officeDocument/2006/relationships/image" Target="../media/image8.svg"/><Relationship Id="rId5" Type="http://schemas.openxmlformats.org/officeDocument/2006/relationships/diagramQuickStyle" Target="../diagrams/quickStyle45.xml"/><Relationship Id="rId10" Type="http://schemas.openxmlformats.org/officeDocument/2006/relationships/image" Target="../media/image6.png"/><Relationship Id="rId4" Type="http://schemas.openxmlformats.org/officeDocument/2006/relationships/diagramLayout" Target="../diagrams/layout45.xml"/><Relationship Id="rId9" Type="http://schemas.openxmlformats.org/officeDocument/2006/relationships/image" Target="../media/image13.svg"/></Relationships>
</file>

<file path=ppt/slides/_rels/slide4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24.png"/><Relationship Id="rId7" Type="http://schemas.openxmlformats.org/officeDocument/2006/relationships/image" Target="../media/image7.png"/><Relationship Id="rId2" Type="http://schemas.openxmlformats.org/officeDocument/2006/relationships/image" Target="../media/image23.jpeg"/><Relationship Id="rId1" Type="http://schemas.openxmlformats.org/officeDocument/2006/relationships/slideLayout" Target="../slideLayouts/slideLayout14.xml"/><Relationship Id="rId6" Type="http://schemas.openxmlformats.org/officeDocument/2006/relationships/image" Target="../media/image20.svg"/><Relationship Id="rId10" Type="http://schemas.openxmlformats.org/officeDocument/2006/relationships/image" Target="../media/image5.sv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xmlns=""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xmlns=""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7305537" y="5525307"/>
            <a:ext cx="4886463" cy="707886"/>
          </a:xfrm>
          <a:prstGeom prst="rect">
            <a:avLst/>
          </a:prstGeom>
          <a:noFill/>
        </p:spPr>
        <p:txBody>
          <a:bodyPr wrap="square" rtlCol="0">
            <a:spAutoFit/>
          </a:bodyPr>
          <a:lstStyle/>
          <a:p>
            <a:r>
              <a:rPr lang="en-US" sz="2000" b="1" smtClean="0">
                <a:solidFill>
                  <a:srgbClr val="2D3956"/>
                </a:solidFill>
                <a:cs typeface="+mj-cs"/>
              </a:rPr>
              <a:t>Prepared </a:t>
            </a:r>
            <a:endParaRPr lang="ar-EG" sz="2000" b="1" dirty="0" smtClean="0">
              <a:solidFill>
                <a:srgbClr val="2D3956"/>
              </a:solidFill>
              <a:cs typeface="+mj-cs"/>
            </a:endParaRPr>
          </a:p>
          <a:p>
            <a:r>
              <a:rPr lang="en-US" sz="2000" b="1" smtClean="0">
                <a:solidFill>
                  <a:srgbClr val="2D3956"/>
                </a:solidFill>
                <a:cs typeface="+mj-cs"/>
              </a:rPr>
              <a:t>by Dr. Ahmed Elkhouly</a:t>
            </a:r>
            <a:endParaRPr lang="en-US" sz="2000" b="1" dirty="0">
              <a:solidFill>
                <a:srgbClr val="2D3956"/>
              </a:solidFill>
              <a:cs typeface="+mj-cs"/>
            </a:endParaRPr>
          </a:p>
        </p:txBody>
      </p:sp>
      <p:sp>
        <p:nvSpPr>
          <p:cNvPr id="44" name="Rectangle 43">
            <a:extLst>
              <a:ext uri="{FF2B5EF4-FFF2-40B4-BE49-F238E27FC236}">
                <a16:creationId xmlns:a16="http://schemas.microsoft.com/office/drawing/2014/main" xmlns=""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7305537" y="4210514"/>
            <a:ext cx="4226540" cy="972336"/>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rgbClr val="2D3956"/>
                </a:solidFill>
                <a:latin typeface="Sitka Banner" panose="02000505000000020004" pitchFamily="2" charset="0"/>
              </a:rPr>
              <a:t>ا</a:t>
            </a:r>
            <a:r>
              <a:rPr lang="ar-EG" sz="2400" b="1" dirty="0" smtClean="0">
                <a:solidFill>
                  <a:srgbClr val="2D3956"/>
                </a:solidFill>
                <a:latin typeface="Sitka Banner" panose="02000505000000020004" pitchFamily="2" charset="0"/>
              </a:rPr>
              <a:t>لمحاضرة العاشرة</a:t>
            </a:r>
          </a:p>
          <a:p>
            <a:pPr algn="ctr"/>
            <a:r>
              <a:rPr lang="ar-EG" sz="2400" b="1" dirty="0" smtClean="0">
                <a:solidFill>
                  <a:srgbClr val="2D3956"/>
                </a:solidFill>
                <a:latin typeface="Sitka Banner" panose="02000505000000020004" pitchFamily="2" charset="0"/>
              </a:rPr>
              <a:t>الاقتصاد الرقمي</a:t>
            </a:r>
            <a:endParaRPr lang="ar-EG" sz="2400" b="1" dirty="0">
              <a:solidFill>
                <a:srgbClr val="2D3956"/>
              </a:solidFill>
              <a:latin typeface="Sitka Banner" panose="02000505000000020004" pitchFamily="2"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xmlns=""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xmlns=""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7762126" y="3070238"/>
            <a:ext cx="1912703" cy="707886"/>
          </a:xfrm>
          <a:prstGeom prst="rect">
            <a:avLst/>
          </a:prstGeom>
          <a:noFill/>
        </p:spPr>
        <p:txBody>
          <a:bodyPr wrap="none" rtlCol="0">
            <a:spAutoFit/>
          </a:bodyPr>
          <a:lstStyle/>
          <a:p>
            <a:r>
              <a:rPr lang="en-US" sz="2000" b="1" dirty="0" smtClean="0">
                <a:solidFill>
                  <a:srgbClr val="2D3956"/>
                </a:solidFill>
                <a:latin typeface="Times New Roman" panose="02020603050405020304" pitchFamily="18" charset="0"/>
                <a:cs typeface="Times New Roman" panose="02020603050405020304" pitchFamily="18" charset="0"/>
              </a:rPr>
              <a:t>     LAW 601</a:t>
            </a:r>
            <a:endParaRPr lang="en-US" sz="2000" b="1" dirty="0">
              <a:solidFill>
                <a:srgbClr val="2D3956"/>
              </a:solidFill>
              <a:latin typeface="Times New Roman" panose="02020603050405020304" pitchFamily="18" charset="0"/>
              <a:cs typeface="Times New Roman" panose="02020603050405020304" pitchFamily="18" charset="0"/>
            </a:endParaRPr>
          </a:p>
          <a:p>
            <a:r>
              <a:rPr lang="ar-EG" sz="2000" b="1" dirty="0" smtClean="0">
                <a:solidFill>
                  <a:srgbClr val="2D3956"/>
                </a:solidFill>
                <a:latin typeface="Tajawal Medium" panose="00000600000000000000" pitchFamily="2" charset="-78"/>
              </a:rPr>
              <a:t>أسس القانون الرقمي</a:t>
            </a:r>
            <a:endParaRPr lang="en-US" sz="2000" b="1" dirty="0">
              <a:solidFill>
                <a:srgbClr val="2D3956"/>
              </a:solidFill>
              <a:latin typeface="Tajawal Medium" panose="00000600000000000000" pitchFamily="2" charset="-78"/>
            </a:endParaRPr>
          </a:p>
        </p:txBody>
      </p:sp>
      <p:pic>
        <p:nvPicPr>
          <p:cNvPr id="47" name="Graphic 46">
            <a:extLst>
              <a:ext uri="{FF2B5EF4-FFF2-40B4-BE49-F238E27FC236}">
                <a16:creationId xmlns:a16="http://schemas.microsoft.com/office/drawing/2014/main" xmlns=""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18" name="TextBox 17">
            <a:extLst>
              <a:ext uri="{FF2B5EF4-FFF2-40B4-BE49-F238E27FC236}">
                <a16:creationId xmlns:a16="http://schemas.microsoft.com/office/drawing/2014/main" xmlns="" id="{25760A6C-566F-B7E3-1EEE-CB29F0CF0113}"/>
              </a:ext>
            </a:extLst>
          </p:cNvPr>
          <p:cNvSpPr txBox="1"/>
          <p:nvPr/>
        </p:nvSpPr>
        <p:spPr>
          <a:xfrm>
            <a:off x="6038677" y="2137077"/>
            <a:ext cx="5661188" cy="769441"/>
          </a:xfrm>
          <a:prstGeom prst="rect">
            <a:avLst/>
          </a:prstGeom>
          <a:noFill/>
        </p:spPr>
        <p:txBody>
          <a:bodyPr wrap="square" rtlCol="0">
            <a:spAutoFit/>
          </a:bodyPr>
          <a:lstStyle/>
          <a:p>
            <a:pPr algn="ctr"/>
            <a:r>
              <a:rPr lang="ar-EG" sz="2800" b="1" smtClean="0">
                <a:solidFill>
                  <a:srgbClr val="8E5A6D"/>
                </a:solidFill>
                <a:latin typeface="Tajawal Medium" panose="00000600000000000000" pitchFamily="2" charset="-78"/>
              </a:rPr>
              <a:t>ماجستير القانون الرقمي</a:t>
            </a:r>
            <a:r>
              <a:rPr lang="ar-EG" sz="4400" b="1" smtClean="0">
                <a:solidFill>
                  <a:srgbClr val="8E5A6D"/>
                </a:solidFill>
                <a:latin typeface="Tajawal Medium" panose="00000600000000000000" pitchFamily="2" charset="-78"/>
              </a:rPr>
              <a:t> </a:t>
            </a:r>
            <a:endParaRPr lang="en-US" sz="4400" b="1" dirty="0">
              <a:solidFill>
                <a:srgbClr val="8E5A6D"/>
              </a:solidFill>
              <a:latin typeface="Tajawal Medium" panose="00000600000000000000" pitchFamily="2" charset="-78"/>
            </a:endParaRPr>
          </a:p>
        </p:txBody>
      </p:sp>
    </p:spTree>
    <p:extLst>
      <p:ext uri="{BB962C8B-B14F-4D97-AF65-F5344CB8AC3E}">
        <p14:creationId xmlns:p14="http://schemas.microsoft.com/office/powerpoint/2010/main" val="36887017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812800" y="1332817"/>
            <a:ext cx="11109748" cy="47884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768335" y="459002"/>
            <a:ext cx="3902032" cy="523220"/>
          </a:xfrm>
          <a:prstGeom prst="rect">
            <a:avLst/>
          </a:prstGeom>
          <a:noFill/>
        </p:spPr>
        <p:txBody>
          <a:bodyPr wrap="square" rtlCol="0">
            <a:spAutoFit/>
          </a:bodyPr>
          <a:lstStyle/>
          <a:p>
            <a:pPr algn="r"/>
            <a:r>
              <a:rPr lang="ar-EG" sz="2800" b="1" dirty="0" smtClean="0">
                <a:solidFill>
                  <a:schemeClr val="bg1"/>
                </a:solidFill>
                <a:latin typeface="Tajawal Medium" panose="00000600000000000000" pitchFamily="2" charset="-78"/>
                <a:cs typeface="Tajawal Medium" panose="00000600000000000000" pitchFamily="2" charset="-78"/>
              </a:rPr>
              <a:t>تمهيد</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06901" y="166817"/>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ea typeface="Roboto Light" panose="02000000000000000000" pitchFamily="2" charset="0"/>
              </a:rPr>
              <a:t>Lecture</a:t>
            </a:r>
          </a:p>
          <a:p>
            <a:pPr algn="ctr"/>
            <a:r>
              <a:rPr lang="ar-EG" sz="2800" b="1" dirty="0" smtClean="0">
                <a:solidFill>
                  <a:schemeClr val="bg1"/>
                </a:solidFill>
                <a:ea typeface="Roboto Light" panose="02000000000000000000" pitchFamily="2" charset="0"/>
              </a:rPr>
              <a:t>10</a:t>
            </a:r>
            <a:endParaRPr lang="en-US" sz="2800" b="1" dirty="0">
              <a:solidFill>
                <a:schemeClr val="bg1"/>
              </a:solidFill>
              <a:ea typeface="Roboto Light" panose="02000000000000000000" pitchFamily="2" charset="0"/>
            </a:endParaRPr>
          </a:p>
        </p:txBody>
      </p:sp>
      <p:graphicFrame>
        <p:nvGraphicFramePr>
          <p:cNvPr id="6" name="Diagram 5"/>
          <p:cNvGraphicFramePr/>
          <p:nvPr>
            <p:extLst>
              <p:ext uri="{D42A27DB-BD31-4B8C-83A1-F6EECF244321}">
                <p14:modId xmlns:p14="http://schemas.microsoft.com/office/powerpoint/2010/main" val="2118005477"/>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Graphic 48">
            <a:extLst>
              <a:ext uri="{FF2B5EF4-FFF2-40B4-BE49-F238E27FC236}">
                <a16:creationId xmlns:a16="http://schemas.microsoft.com/office/drawing/2014/main" xmlns="" id="{8A26B39C-8EEE-33C3-70B5-EA9EF638997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8"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9"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10" name="TextBox 9"/>
          <p:cNvSpPr txBox="1"/>
          <p:nvPr/>
        </p:nvSpPr>
        <p:spPr>
          <a:xfrm>
            <a:off x="1081825" y="1521496"/>
            <a:ext cx="10559715" cy="1323439"/>
          </a:xfrm>
          <a:prstGeom prst="rect">
            <a:avLst/>
          </a:prstGeom>
          <a:noFill/>
        </p:spPr>
        <p:txBody>
          <a:bodyPr wrap="square" rtlCol="0">
            <a:spAutoFit/>
          </a:bodyPr>
          <a:lstStyle/>
          <a:p>
            <a:pPr algn="justLow" rtl="1"/>
            <a:r>
              <a:rPr lang="ar-EG" sz="2000"/>
              <a:t>كان للتحول الرقمي و الثورة التكنولوجية في العصر الحديث أثارها على الاقتصاد أيضاً باعتباره أهم جوانب حياة الإنسان ؛ فأفرزت لنا الأنماط التكنولوجية الحديثة « الاقتصاد الرقمي « ؛ ليواكب الاقتصاد عصر الرقمنة . و إزاء ذلك الأمر ارتأينا أن تكون المحاضرة على محورين ؛ الأول خاص بماهية الاقتصاد الرقمي ، و المحور الثاني خاص بتطبيقات ذلك الاقتصاد ؛ و أخصها التجارة الالكترونية و المعاملات الالكترونية .</a:t>
            </a:r>
            <a:endParaRPr lang="ar-EG" sz="2000" dirty="0"/>
          </a:p>
        </p:txBody>
      </p:sp>
    </p:spTree>
    <p:extLst>
      <p:ext uri="{BB962C8B-B14F-4D97-AF65-F5344CB8AC3E}">
        <p14:creationId xmlns:p14="http://schemas.microsoft.com/office/powerpoint/2010/main" val="21438485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TextBox 3">
            <a:extLst>
              <a:ext uri="{FF2B5EF4-FFF2-40B4-BE49-F238E27FC236}">
                <a16:creationId xmlns:a16="http://schemas.microsoft.com/office/drawing/2014/main" xmlns="" id="{904B7CA6-23A4-2E24-5FFC-ECEA38831F6A}"/>
              </a:ext>
            </a:extLst>
          </p:cNvPr>
          <p:cNvSpPr txBox="1"/>
          <p:nvPr/>
        </p:nvSpPr>
        <p:spPr>
          <a:xfrm>
            <a:off x="5436234" y="846840"/>
            <a:ext cx="4359207" cy="523220"/>
          </a:xfrm>
          <a:prstGeom prst="rect">
            <a:avLst/>
          </a:prstGeom>
          <a:noFill/>
        </p:spPr>
        <p:txBody>
          <a:bodyPr wrap="square" rtlCol="0">
            <a:spAutoFit/>
          </a:bodyPr>
          <a:lstStyle/>
          <a:p>
            <a:pPr algn="ctr"/>
            <a:r>
              <a:rPr lang="ar-EG" sz="2800" b="1" dirty="0" smtClean="0">
                <a:solidFill>
                  <a:srgbClr val="2D3956"/>
                </a:solidFill>
                <a:latin typeface="Tajawal Medium" panose="00000600000000000000" pitchFamily="2" charset="-78"/>
                <a:cs typeface="+mj-cs"/>
              </a:rPr>
              <a:t>مقدمة </a:t>
            </a:r>
            <a:endParaRPr lang="en-US" sz="2800" b="1" dirty="0">
              <a:solidFill>
                <a:srgbClr val="2D3956"/>
              </a:solidFill>
              <a:latin typeface="Tajawal Medium" panose="00000600000000000000" pitchFamily="2" charset="-78"/>
              <a:cs typeface="+mj-cs"/>
            </a:endParaRPr>
          </a:p>
        </p:txBody>
      </p:sp>
      <p:sp>
        <p:nvSpPr>
          <p:cNvPr id="5" name="Rectangle 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284153539"/>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xmlns="" id="{6FE380F3-A68B-26EA-9084-2C15BB9E43F9}"/>
              </a:ext>
            </a:extLst>
          </p:cNvPr>
          <p:cNvSpPr/>
          <p:nvPr/>
        </p:nvSpPr>
        <p:spPr>
          <a:xfrm>
            <a:off x="3382720" y="38160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ea typeface="Roboto Light" panose="02000000000000000000" pitchFamily="2" charset="0"/>
              </a:rPr>
              <a:t>Lecture</a:t>
            </a:r>
          </a:p>
          <a:p>
            <a:pPr algn="ctr"/>
            <a:r>
              <a:rPr lang="ar-EG" sz="2400" b="1" dirty="0" smtClean="0">
                <a:solidFill>
                  <a:schemeClr val="bg1"/>
                </a:solidFill>
                <a:ea typeface="Roboto Light" panose="02000000000000000000" pitchFamily="2" charset="0"/>
              </a:rPr>
              <a:t>10</a:t>
            </a:r>
            <a:endParaRPr lang="en-US" sz="2400" b="1" dirty="0">
              <a:solidFill>
                <a:schemeClr val="bg1"/>
              </a:solidFill>
              <a:ea typeface="Roboto Light" panose="02000000000000000000" pitchFamily="2" charset="0"/>
            </a:endParaRPr>
          </a:p>
        </p:txBody>
      </p:sp>
      <p:pic>
        <p:nvPicPr>
          <p:cNvPr id="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695591" y="6067490"/>
            <a:ext cx="2167470" cy="591661"/>
          </a:xfrm>
          <a:prstGeom prst="rect">
            <a:avLst/>
          </a:prstGeom>
        </p:spPr>
      </p:pic>
      <p:pic>
        <p:nvPicPr>
          <p:cNvPr id="1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1" name="TextBox 10"/>
          <p:cNvSpPr txBox="1"/>
          <p:nvPr/>
        </p:nvSpPr>
        <p:spPr>
          <a:xfrm>
            <a:off x="3457359" y="1370060"/>
            <a:ext cx="8145380" cy="11295400"/>
          </a:xfrm>
          <a:prstGeom prst="rect">
            <a:avLst/>
          </a:prstGeom>
          <a:noFill/>
        </p:spPr>
        <p:txBody>
          <a:bodyPr wrap="square" rtlCol="0">
            <a:spAutoFit/>
          </a:bodyPr>
          <a:lstStyle/>
          <a:p>
            <a:pPr algn="justLow" rtl="1"/>
            <a:r>
              <a:rPr lang="ar-EG" sz="2000" dirty="0"/>
              <a:t>لقد أحدث التقدم الهائل فى التكنولوجيا وما شهده العالم من تطور كبير </a:t>
            </a:r>
            <a:r>
              <a:rPr lang="ar-EG" sz="2000" dirty="0" smtClean="0"/>
              <a:t>فى مجال </a:t>
            </a:r>
            <a:r>
              <a:rPr lang="ar-EG" sz="2000" dirty="0"/>
              <a:t>المعلومات </a:t>
            </a:r>
            <a:r>
              <a:rPr lang="ar-EG" sz="2000" dirty="0" smtClean="0"/>
              <a:t>والاتصالات </a:t>
            </a:r>
            <a:r>
              <a:rPr lang="ar-EG" sz="2000" dirty="0"/>
              <a:t>إلى ظهور أنماط جديدة فى حياة الإنسان </a:t>
            </a:r>
            <a:r>
              <a:rPr lang="ar-EG" sz="2000" dirty="0" smtClean="0"/>
              <a:t>الاقتصادية والاجتماعية </a:t>
            </a:r>
            <a:r>
              <a:rPr lang="ar-EG" sz="2000" dirty="0"/>
              <a:t>والعلمية وحيث أن </a:t>
            </a:r>
            <a:r>
              <a:rPr lang="ar-EG" sz="2000" dirty="0" smtClean="0"/>
              <a:t>الاقتصاد </a:t>
            </a:r>
            <a:r>
              <a:rPr lang="ar-EG" sz="2000" dirty="0"/>
              <a:t>أصبح يعتمد بشكل كبير على </a:t>
            </a:r>
            <a:r>
              <a:rPr lang="ar-EG" sz="2000" dirty="0" smtClean="0"/>
              <a:t>التكنولوجيا فى </a:t>
            </a:r>
            <a:r>
              <a:rPr lang="ar-EG" sz="2000" dirty="0"/>
              <a:t>شتى مجالات الأقتصاد العالمى، هذا الأمر قد أحدث تغيير فى طرق </a:t>
            </a:r>
            <a:r>
              <a:rPr lang="ar-EG" sz="2000" dirty="0" smtClean="0"/>
              <a:t>ووسائل تنفيذ </a:t>
            </a:r>
            <a:r>
              <a:rPr lang="ar-EG" sz="2000" dirty="0"/>
              <a:t>الأنشطة </a:t>
            </a:r>
            <a:r>
              <a:rPr lang="ar-EG" sz="2000" dirty="0" smtClean="0"/>
              <a:t>الاقتصادية</a:t>
            </a:r>
            <a:r>
              <a:rPr lang="ar-EG" sz="2000" dirty="0"/>
              <a:t>، أدى ذلك إلى ظهور نوع جديد من </a:t>
            </a:r>
            <a:r>
              <a:rPr lang="ar-EG" sz="2000" dirty="0" smtClean="0"/>
              <a:t>الاقتصاد </a:t>
            </a:r>
            <a:r>
              <a:rPr lang="ar-EG" sz="2000" dirty="0"/>
              <a:t>وهو </a:t>
            </a:r>
            <a:r>
              <a:rPr lang="ar-EG" sz="2000" dirty="0" smtClean="0"/>
              <a:t>ما يطلق </a:t>
            </a:r>
            <a:r>
              <a:rPr lang="ar-EG" sz="2000" dirty="0"/>
              <a:t>عليه "</a:t>
            </a:r>
            <a:r>
              <a:rPr lang="ar-EG" sz="2000" dirty="0" smtClean="0"/>
              <a:t>الاقتصاد </a:t>
            </a:r>
            <a:r>
              <a:rPr lang="ar-EG" sz="2000" dirty="0"/>
              <a:t>الرقمى" أو اقتصاد المعلومات الذى يعبر عن رؤية </a:t>
            </a:r>
            <a:r>
              <a:rPr lang="ar-EG" sz="2000" dirty="0" smtClean="0"/>
              <a:t>مستقبلية لعالم </a:t>
            </a:r>
            <a:r>
              <a:rPr lang="ar-EG" sz="2000" dirty="0"/>
              <a:t>تكون فيه المعلومة </a:t>
            </a:r>
            <a:r>
              <a:rPr lang="ar-EG" sz="2000" dirty="0" smtClean="0"/>
              <a:t>الاقتصادية </a:t>
            </a:r>
            <a:r>
              <a:rPr lang="ar-EG" sz="2000" dirty="0"/>
              <a:t>الركيزة الأساسية </a:t>
            </a:r>
            <a:r>
              <a:rPr lang="ar-EG" sz="2000" dirty="0" smtClean="0"/>
              <a:t>للاقتصاد.</a:t>
            </a:r>
            <a:endParaRPr lang="ar-EG" sz="2000" b="1" dirty="0"/>
          </a:p>
          <a:p>
            <a:pPr algn="justLow" rtl="1"/>
            <a:r>
              <a:rPr lang="ar-EG" sz="2000" dirty="0"/>
              <a:t>أوضح صندوق النقد الدولي أن عملية التحول الرقمي تغلغلت في الكثير من الأنشطة، وأن المحور الاقتصادي بالكامل يمكن أن يندرج تحت مصطلح "الاقتصاد الرقمي" بالمعنى الأشمل له. وبينما يشير مصطلح "القطاع الرقمي" إلى حدود ثابتة للأنشطة الاقتصادية، فإن مصطلح "الاقتصاد الرقمي" المستخدم كثيراً للإشارة إلى عملية التحول الرقمي (أي استخدام الإنترنت) أصبح أكثر انتشاراً في جميع القطاعات الاقتصادية، بدءاً من الزراعة وحتى أعمال المخازن.</a:t>
            </a:r>
          </a:p>
          <a:p>
            <a:pPr algn="justLow" rtl="1"/>
            <a:r>
              <a:rPr lang="ar-EG" sz="2000" dirty="0" smtClean="0"/>
              <a:t>و قد حددت </a:t>
            </a:r>
            <a:r>
              <a:rPr lang="ar-EG" sz="2000" dirty="0"/>
              <a:t>شبكة ديلويت، المتخصصة في تقديم الخدمات الاستشارية، تعريفاً للاقتصاد الرقمي بأنه نشاط اقتصادي يربط بين ملايين الناس والشركات والأجهزة والبيانات والعمليات يومياً عبر الإنترنت. ويعتبر الاتصال فائق السرعة هو العمود الفقري للاقتصاد الرقمي، بما يعني استمرار الزيادة في الاتصال بين الناس والمؤسسات والآلات عبر الإنترنت والهواتف المحمولة وإنترنت الأشياء.</a:t>
            </a:r>
          </a:p>
          <a:p>
            <a:pPr algn="justLow" rtl="1"/>
            <a:endParaRPr lang="ar-EG" sz="2000" b="1" dirty="0"/>
          </a:p>
          <a:p>
            <a:pPr algn="justLow" rtl="1"/>
            <a:endParaRPr lang="ar-EG" sz="2000" b="1" dirty="0"/>
          </a:p>
          <a:p>
            <a:pPr algn="justLow" rtl="1"/>
            <a:endParaRPr lang="ar-EG" sz="2000" b="1" dirty="0"/>
          </a:p>
          <a:p>
            <a:pPr algn="justLow" rtl="1"/>
            <a:endParaRPr lang="ar-EG" sz="2000" b="1" dirty="0"/>
          </a:p>
          <a:p>
            <a:pPr algn="justLow" rtl="1"/>
            <a:endParaRPr lang="ar-EG" sz="2000" b="1" dirty="0"/>
          </a:p>
          <a:p>
            <a:pPr algn="justLow" rtl="1"/>
            <a:endParaRPr lang="ar-EG" sz="2000" b="1" dirty="0"/>
          </a:p>
          <a:p>
            <a:pPr algn="justLow" rtl="1"/>
            <a:endParaRPr lang="ar-EG" sz="2000" b="1" dirty="0"/>
          </a:p>
          <a:p>
            <a:pPr algn="justLow"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smtClean="0"/>
          </a:p>
          <a:p>
            <a:pPr algn="r" rtl="1"/>
            <a:endParaRPr lang="ar-EG" dirty="0"/>
          </a:p>
          <a:p>
            <a:pPr algn="r" rtl="1"/>
            <a:endParaRPr lang="ar-EG" dirty="0"/>
          </a:p>
          <a:p>
            <a:pPr algn="r" rtl="1"/>
            <a:r>
              <a:rPr lang="ar-EG" dirty="0" smtClean="0"/>
              <a:t>،</a:t>
            </a:r>
            <a:endParaRPr lang="ar-EG" dirty="0"/>
          </a:p>
          <a:p>
            <a:pPr algn="r" rtl="1"/>
            <a:endParaRPr lang="ar-EG" dirty="0" smtClean="0"/>
          </a:p>
          <a:p>
            <a:pPr algn="r" rtl="1"/>
            <a:endParaRPr lang="ar-EG" dirty="0" smtClean="0"/>
          </a:p>
          <a:p>
            <a:pPr algn="r" rtl="1"/>
            <a:endParaRPr lang="en-US" dirty="0"/>
          </a:p>
        </p:txBody>
      </p:sp>
      <p:pic>
        <p:nvPicPr>
          <p:cNvPr id="14" name="Picture 1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175980" y="381607"/>
            <a:ext cx="2153675" cy="5328395"/>
          </a:xfrm>
          <a:prstGeom prst="rect">
            <a:avLst/>
          </a:prstGeom>
        </p:spPr>
      </p:pic>
    </p:spTree>
    <p:extLst>
      <p:ext uri="{BB962C8B-B14F-4D97-AF65-F5344CB8AC3E}">
        <p14:creationId xmlns:p14="http://schemas.microsoft.com/office/powerpoint/2010/main" val="20561379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Rectangle 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3982424976"/>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xmlns="" id="{6FE380F3-A68B-26EA-9084-2C15BB9E43F9}"/>
              </a:ext>
            </a:extLst>
          </p:cNvPr>
          <p:cNvSpPr/>
          <p:nvPr/>
        </p:nvSpPr>
        <p:spPr>
          <a:xfrm>
            <a:off x="3555565" y="48783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ea typeface="Roboto Light" panose="02000000000000000000" pitchFamily="2" charset="0"/>
              </a:rPr>
              <a:t>Lecture</a:t>
            </a:r>
          </a:p>
          <a:p>
            <a:pPr algn="ctr"/>
            <a:r>
              <a:rPr lang="ar-EG" sz="2400" b="1" dirty="0" smtClean="0">
                <a:solidFill>
                  <a:schemeClr val="bg1"/>
                </a:solidFill>
                <a:ea typeface="Roboto Light" panose="02000000000000000000" pitchFamily="2" charset="0"/>
              </a:rPr>
              <a:t>10</a:t>
            </a:r>
            <a:endParaRPr lang="en-US" sz="2400" b="1" dirty="0">
              <a:solidFill>
                <a:schemeClr val="bg1"/>
              </a:solidFill>
              <a:ea typeface="Roboto Light" panose="02000000000000000000" pitchFamily="2" charset="0"/>
            </a:endParaRPr>
          </a:p>
        </p:txBody>
      </p:sp>
      <p:pic>
        <p:nvPicPr>
          <p:cNvPr id="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1063185" y="5911842"/>
            <a:ext cx="2167470" cy="591661"/>
          </a:xfrm>
          <a:prstGeom prst="rect">
            <a:avLst/>
          </a:prstGeom>
        </p:spPr>
      </p:pic>
      <p:pic>
        <p:nvPicPr>
          <p:cNvPr id="1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1" name="TextBox 10"/>
          <p:cNvSpPr txBox="1"/>
          <p:nvPr/>
        </p:nvSpPr>
        <p:spPr>
          <a:xfrm>
            <a:off x="3511455" y="1476290"/>
            <a:ext cx="8017835" cy="5601533"/>
          </a:xfrm>
          <a:prstGeom prst="rect">
            <a:avLst/>
          </a:prstGeom>
          <a:noFill/>
        </p:spPr>
        <p:txBody>
          <a:bodyPr wrap="square" rtlCol="0">
            <a:spAutoFit/>
          </a:bodyPr>
          <a:lstStyle/>
          <a:p>
            <a:pPr algn="justLow" rtl="1"/>
            <a:r>
              <a:rPr lang="ar-EG" sz="2000" dirty="0"/>
              <a:t>الاقتصاد </a:t>
            </a:r>
            <a:r>
              <a:rPr lang="ar-EG" sz="2000" dirty="0" smtClean="0"/>
              <a:t>الرقمي </a:t>
            </a:r>
            <a:r>
              <a:rPr lang="ar-EG" sz="2000" dirty="0"/>
              <a:t>يظن البعض أنه نظام اقتصادي بدأ عام 1995 تقريباً </a:t>
            </a:r>
            <a:r>
              <a:rPr lang="ar-EG" sz="2000" dirty="0" smtClean="0"/>
              <a:t>لربطهم بموضوع </a:t>
            </a:r>
            <a:r>
              <a:rPr lang="ar-EG" sz="2000" dirty="0"/>
              <a:t>الأنترنت، لكن الحقيقة أنه هو ذلك </a:t>
            </a:r>
            <a:r>
              <a:rPr lang="ar-EG" sz="2000" dirty="0" smtClean="0"/>
              <a:t>الاقتصاد </a:t>
            </a:r>
            <a:r>
              <a:rPr lang="ar-EG" sz="2000" dirty="0"/>
              <a:t>الخفي الذى كان يحتاج </a:t>
            </a:r>
            <a:r>
              <a:rPr lang="ar-EG" sz="2000" dirty="0" smtClean="0"/>
              <a:t>إلى المجهر </a:t>
            </a:r>
            <a:r>
              <a:rPr lang="ar-EG" sz="2000" dirty="0"/>
              <a:t>ليستطيعوا رؤيته أو قياسه، حيث كان غير مؤثر رقماً و فهماً، فهو </a:t>
            </a:r>
            <a:r>
              <a:rPr lang="ar-EG" sz="2000" dirty="0" smtClean="0"/>
              <a:t>بشكل ملموس </a:t>
            </a:r>
            <a:r>
              <a:rPr lang="ar-EG" sz="2000" dirty="0"/>
              <a:t>بداية من اختراع الهاتف ثم الفاكس فعندما كان يتحدث </a:t>
            </a:r>
            <a:r>
              <a:rPr lang="ar-EG" sz="2000" dirty="0" smtClean="0"/>
              <a:t>تاجران </a:t>
            </a:r>
            <a:r>
              <a:rPr lang="ar-EG" sz="2000" dirty="0"/>
              <a:t>على </a:t>
            </a:r>
            <a:r>
              <a:rPr lang="ar-EG" sz="2000" dirty="0" smtClean="0"/>
              <a:t>الهاتف ، وكان </a:t>
            </a:r>
            <a:r>
              <a:rPr lang="ar-EG" sz="2000" dirty="0"/>
              <a:t>يجرى الاتفاق على إتمام صفقة معينة فذلك هو الاقتصاد الرقمي إذ ما </a:t>
            </a:r>
            <a:r>
              <a:rPr lang="ar-EG" sz="2000" dirty="0" smtClean="0"/>
              <a:t>تمت عملية </a:t>
            </a:r>
            <a:r>
              <a:rPr lang="ar-EG" sz="2000" dirty="0"/>
              <a:t>التبادل التجاري التى اتفق عليها عبر الهاتف، كما تطورت هذه </a:t>
            </a:r>
            <a:r>
              <a:rPr lang="ar-EG" sz="2000" dirty="0" smtClean="0"/>
              <a:t>التعاملات فى </a:t>
            </a:r>
            <a:r>
              <a:rPr lang="ar-EG" sz="2000" dirty="0"/>
              <a:t>وجود الفاكس وخاصة عند البنوك وذلك بسبب التشريعات المصرفية </a:t>
            </a:r>
            <a:r>
              <a:rPr lang="ar-EG" sz="2000" dirty="0" smtClean="0"/>
              <a:t>العالمية، لكن </a:t>
            </a:r>
            <a:r>
              <a:rPr lang="ar-EG" sz="2000" dirty="0"/>
              <a:t>المقاييس لم تكن موجودة لقياس ناتج هذا الاقتصاد بذلك الوقت .</a:t>
            </a:r>
          </a:p>
          <a:p>
            <a:pPr algn="justLow" rtl="1"/>
            <a:r>
              <a:rPr lang="ar-EG" sz="2000" dirty="0" smtClean="0"/>
              <a:t>إن </a:t>
            </a:r>
            <a:r>
              <a:rPr lang="ar-EG" sz="2000" dirty="0"/>
              <a:t>الاقتصاد </a:t>
            </a:r>
            <a:r>
              <a:rPr lang="ar-EG" sz="2000" dirty="0" smtClean="0"/>
              <a:t>الرقمي </a:t>
            </a:r>
            <a:r>
              <a:rPr lang="ar-EG" sz="2000" dirty="0"/>
              <a:t>هو ذلك الاقتصاد الذى يستخدم </a:t>
            </a:r>
            <a:r>
              <a:rPr lang="ar-EG" sz="2000" dirty="0" smtClean="0"/>
              <a:t>المؤشرات الاقتصادية نفسها </a:t>
            </a:r>
            <a:r>
              <a:rPr lang="ar-EG" sz="2000" dirty="0"/>
              <a:t>والأسس الاقتصادية المتعارف عليها من عرض وطلب للصناعات </a:t>
            </a:r>
            <a:r>
              <a:rPr lang="ar-EG" sz="2000" dirty="0" smtClean="0"/>
              <a:t>الإلكترونية والخدمات </a:t>
            </a:r>
            <a:r>
              <a:rPr lang="ar-EG" sz="2000" dirty="0"/>
              <a:t>الإلكترونية الناتجة عنها وما يترتب عليها من عمليات نقل </a:t>
            </a:r>
            <a:r>
              <a:rPr lang="ar-EG" sz="2000" dirty="0" smtClean="0"/>
              <a:t>المعلومات والمبادلات </a:t>
            </a:r>
            <a:r>
              <a:rPr lang="ar-EG" sz="2000" dirty="0"/>
              <a:t>التجارية من خلال تلك الخدمات الرقمية بشكل تجارة إلكترونية </a:t>
            </a:r>
            <a:r>
              <a:rPr lang="ar-EG" sz="2000" dirty="0" smtClean="0"/>
              <a:t>أو صناعات </a:t>
            </a:r>
            <a:r>
              <a:rPr lang="ar-EG" sz="2000" dirty="0"/>
              <a:t>إلكترونية وما يترتب عليه من زيادة فى الدخل القومى والناتج المحلى.</a:t>
            </a:r>
          </a:p>
          <a:p>
            <a:pPr algn="r" rtl="1"/>
            <a:endParaRPr lang="ar-EG" sz="2000" b="1" dirty="0"/>
          </a:p>
          <a:p>
            <a:pPr algn="r" rtl="1"/>
            <a:endParaRPr lang="ar-EG" sz="2000" b="1" dirty="0"/>
          </a:p>
          <a:p>
            <a:pPr algn="justLow" rtl="1"/>
            <a:endParaRPr lang="ar-EG" sz="2000" b="1" dirty="0"/>
          </a:p>
          <a:p>
            <a:pPr algn="justLow" rtl="1"/>
            <a:endParaRPr lang="ar-EG" sz="2000" b="1" dirty="0"/>
          </a:p>
          <a:p>
            <a:pPr algn="justLow" rtl="1"/>
            <a:endParaRPr lang="ar-EG" sz="2000" b="1" dirty="0" smtClean="0"/>
          </a:p>
          <a:p>
            <a:pPr algn="r" rtl="1"/>
            <a:endParaRPr lang="ar-EG" dirty="0"/>
          </a:p>
        </p:txBody>
      </p:sp>
      <p:pic>
        <p:nvPicPr>
          <p:cNvPr id="4" name="Picture 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240454" y="487837"/>
            <a:ext cx="2153675" cy="5328395"/>
          </a:xfrm>
          <a:prstGeom prst="rect">
            <a:avLst/>
          </a:prstGeom>
        </p:spPr>
      </p:pic>
    </p:spTree>
    <p:extLst>
      <p:ext uri="{BB962C8B-B14F-4D97-AF65-F5344CB8AC3E}">
        <p14:creationId xmlns:p14="http://schemas.microsoft.com/office/powerpoint/2010/main" val="15685471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1318490540"/>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3339895" y="48783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ea typeface="Roboto Light" panose="02000000000000000000" pitchFamily="2" charset="0"/>
              </a:rPr>
              <a:t>Lecture</a:t>
            </a:r>
          </a:p>
          <a:p>
            <a:pPr algn="ctr"/>
            <a:r>
              <a:rPr lang="ar-EG" sz="2400" b="1" dirty="0" smtClean="0">
                <a:solidFill>
                  <a:schemeClr val="bg1"/>
                </a:solidFill>
                <a:ea typeface="Roboto Light" panose="02000000000000000000" pitchFamily="2" charset="0"/>
              </a:rPr>
              <a:t>10</a:t>
            </a:r>
            <a:endParaRPr lang="en-US" sz="2400" b="1" dirty="0">
              <a:solidFill>
                <a:schemeClr val="bg1"/>
              </a:solidFill>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983353" y="6008237"/>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0" name="TextBox 9"/>
          <p:cNvSpPr txBox="1"/>
          <p:nvPr/>
        </p:nvSpPr>
        <p:spPr>
          <a:xfrm>
            <a:off x="3339895" y="1471510"/>
            <a:ext cx="8177772" cy="5324535"/>
          </a:xfrm>
          <a:prstGeom prst="rect">
            <a:avLst/>
          </a:prstGeom>
          <a:noFill/>
        </p:spPr>
        <p:txBody>
          <a:bodyPr wrap="square" rtlCol="0">
            <a:spAutoFit/>
          </a:bodyPr>
          <a:lstStyle/>
          <a:p>
            <a:pPr algn="justLow" rtl="1"/>
            <a:r>
              <a:rPr lang="ar-EG" sz="2000" dirty="0"/>
              <a:t>ولقد ظهر مصطلح الاقتصاد الرقمي لأول مرة فى عام 1995 على لسان الكاتب الكندي "دون تاب سكوت </a:t>
            </a:r>
            <a:r>
              <a:rPr lang="en-US" sz="2000" dirty="0"/>
              <a:t>Don tap Scott " </a:t>
            </a:r>
            <a:r>
              <a:rPr lang="ar-EG" sz="2000" dirty="0"/>
              <a:t> في كتابه المنشور باللغة الإنجليزية بعنوان </a:t>
            </a:r>
            <a:r>
              <a:rPr lang="en-US" sz="2000" dirty="0"/>
              <a:t>The Digital Economy: Promise and Periling the age of Networked Intelligence </a:t>
            </a:r>
            <a:r>
              <a:rPr lang="ar-EG" sz="2000" dirty="0"/>
              <a:t>الاقتصاد الرقمي: الآمال والمخاطر فى عصر الشبكة الذكية.</a:t>
            </a:r>
          </a:p>
          <a:p>
            <a:pPr algn="justLow" rtl="1"/>
            <a:r>
              <a:rPr lang="ar-EG" sz="2000" dirty="0"/>
              <a:t>ثم تناوله </a:t>
            </a:r>
            <a:r>
              <a:rPr lang="ar-EG" sz="2000" dirty="0" smtClean="0"/>
              <a:t>بالدراسة </a:t>
            </a:r>
            <a:r>
              <a:rPr lang="ar-EG" sz="2000" dirty="0"/>
              <a:t>من بعد ذلك العديد من الكتاب والباحثين، الذين اختلفوا </a:t>
            </a:r>
            <a:r>
              <a:rPr lang="ar-EG" sz="2000" dirty="0" smtClean="0"/>
              <a:t>فى تسميته</a:t>
            </a:r>
            <a:r>
              <a:rPr lang="ar-EG" sz="2000" dirty="0"/>
              <a:t>، فمنهم من </a:t>
            </a:r>
            <a:r>
              <a:rPr lang="ar-EG" sz="2000" dirty="0" smtClean="0"/>
              <a:t>أطلق </a:t>
            </a:r>
            <a:r>
              <a:rPr lang="ar-EG" sz="2000" dirty="0"/>
              <a:t>عليه اقتصاد </a:t>
            </a:r>
            <a:r>
              <a:rPr lang="ar-EG" sz="2000" dirty="0" smtClean="0"/>
              <a:t>الانترنت</a:t>
            </a:r>
            <a:r>
              <a:rPr lang="ar-EG" sz="2000" dirty="0"/>
              <a:t>، ومنهم من سماه اقتصاد المعرفة</a:t>
            </a:r>
            <a:r>
              <a:rPr lang="ar-EG" sz="2000" dirty="0" smtClean="0"/>
              <a:t>،</a:t>
            </a:r>
            <a:r>
              <a:rPr lang="ar-EG" sz="2000" dirty="0"/>
              <a:t> ومنهم من عرفه بأنه اقتصاد المعلومات وغير ذلك من المسميات، ومن أهم </a:t>
            </a:r>
            <a:r>
              <a:rPr lang="ar-EG" sz="2000" dirty="0" smtClean="0"/>
              <a:t>مميزاته أن </a:t>
            </a:r>
            <a:r>
              <a:rPr lang="ar-EG" sz="2000" dirty="0"/>
              <a:t>تتحول البضائع والمنتجات من الشكل المادي المحسوس إلى الشكل الرقمي .</a:t>
            </a:r>
          </a:p>
          <a:p>
            <a:pPr algn="justLow" rtl="1"/>
            <a:r>
              <a:rPr lang="ar-EG" sz="2000" dirty="0"/>
              <a:t>ویساعد انتشار مجتمع المعلومات والمعرفة على تشجیع بناء الحكومة </a:t>
            </a:r>
            <a:r>
              <a:rPr lang="ar-EG" sz="2000" dirty="0" smtClean="0"/>
              <a:t>الإلكترونیة</a:t>
            </a:r>
            <a:r>
              <a:rPr lang="en-US" sz="2000" dirty="0" err="1"/>
              <a:t>E.government</a:t>
            </a:r>
            <a:r>
              <a:rPr lang="en-US" sz="2000" dirty="0"/>
              <a:t> </a:t>
            </a:r>
            <a:r>
              <a:rPr lang="ar-EG" sz="2000" dirty="0" smtClean="0"/>
              <a:t> </a:t>
            </a:r>
            <a:r>
              <a:rPr lang="ar-EG" sz="2000" dirty="0"/>
              <a:t>والتجارة </a:t>
            </a:r>
            <a:r>
              <a:rPr lang="ar-EG" sz="2000" dirty="0" smtClean="0"/>
              <a:t>الإلكترونیة</a:t>
            </a:r>
            <a:r>
              <a:rPr lang="en-US" sz="2000" dirty="0" err="1"/>
              <a:t>E.commerce</a:t>
            </a:r>
            <a:r>
              <a:rPr lang="ar-EG" sz="2000" dirty="0" smtClean="0"/>
              <a:t> ، والبنوك الإلكترونیة </a:t>
            </a:r>
            <a:r>
              <a:rPr lang="en-US" sz="2000" dirty="0" err="1" smtClean="0"/>
              <a:t>E.Banking</a:t>
            </a:r>
            <a:r>
              <a:rPr lang="en-US" sz="2000" dirty="0" smtClean="0"/>
              <a:t>، </a:t>
            </a:r>
            <a:r>
              <a:rPr lang="ar-EG" sz="2000" dirty="0"/>
              <a:t>والإدارة الإلكترونیة </a:t>
            </a:r>
            <a:r>
              <a:rPr lang="en-US" sz="2000" dirty="0" err="1" smtClean="0"/>
              <a:t>E.Management</a:t>
            </a:r>
            <a:r>
              <a:rPr lang="en-US" sz="2000" dirty="0" smtClean="0"/>
              <a:t>، </a:t>
            </a:r>
            <a:r>
              <a:rPr lang="ar-EG" sz="2000" dirty="0"/>
              <a:t>وكذا الشركة المساھمة الإلكترونیة </a:t>
            </a:r>
            <a:r>
              <a:rPr lang="en-US" sz="2000" dirty="0" err="1" smtClean="0"/>
              <a:t>E.corporation</a:t>
            </a:r>
            <a:r>
              <a:rPr lang="en-US" sz="2000" dirty="0" smtClean="0"/>
              <a:t>.، </a:t>
            </a:r>
            <a:r>
              <a:rPr lang="ar-EG" sz="2000" dirty="0"/>
              <a:t>ویحتاج كل ذلك إلى التطویر المستمر في مؤشر مجتمع المعلومات والمعرفة عن طریق زیادة أعداد الحواسیب الإلكترونیة ، واستخداماتھا في المعاملات والوظائف وزیادة عدد المشتركین في الشبكة الدولیة للمعلومات </a:t>
            </a:r>
            <a:r>
              <a:rPr lang="en-US" sz="2000" dirty="0"/>
              <a:t>Internet </a:t>
            </a:r>
            <a:r>
              <a:rPr lang="ar-EG" sz="2000" dirty="0"/>
              <a:t>وتطویر استخدام البرمجیات في إدارة الأنشطة الاقتصادیة والتجاریة والإنتاجیة والمالیة المحاضرة الثانیة :مفھوم وخصائص الاقتصاد الرقمي والتسویقیة وإدارة الموارد البشریة والأ نشطة التعلیمیة والتدریبیة</a:t>
            </a:r>
            <a:endParaRPr lang="ar-EG" sz="2000" b="1" dirty="0"/>
          </a:p>
          <a:p>
            <a:pPr algn="justLow" rtl="1"/>
            <a:endParaRPr lang="ar-EG" sz="2000" b="1"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103536" y="487837"/>
            <a:ext cx="2153675" cy="5328395"/>
          </a:xfrm>
          <a:prstGeom prst="rect">
            <a:avLst/>
          </a:prstGeom>
        </p:spPr>
      </p:pic>
    </p:spTree>
    <p:extLst>
      <p:ext uri="{BB962C8B-B14F-4D97-AF65-F5344CB8AC3E}">
        <p14:creationId xmlns:p14="http://schemas.microsoft.com/office/powerpoint/2010/main" val="20151062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9830" y="933664"/>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53954" y="727122"/>
            <a:ext cx="9936480"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2157551" y="849701"/>
            <a:ext cx="1242472"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solidFill>
                  <a:srgbClr val="8E5A6D"/>
                </a:solidFill>
                <a:ea typeface="Roboto Light" panose="02000000000000000000" pitchFamily="2" charset="0"/>
              </a:rPr>
              <a:t>Lecture</a:t>
            </a:r>
          </a:p>
          <a:p>
            <a:pPr algn="ctr"/>
            <a:r>
              <a:rPr lang="ar-EG" sz="2400" b="1" dirty="0" smtClean="0">
                <a:solidFill>
                  <a:srgbClr val="8E5A6D"/>
                </a:solidFill>
                <a:ea typeface="Roboto Light" panose="02000000000000000000" pitchFamily="2" charset="0"/>
              </a:rPr>
              <a:t>10</a:t>
            </a:r>
            <a:endParaRPr lang="en-US" sz="2400" b="1" dirty="0">
              <a:solidFill>
                <a:srgbClr val="8E5A6D"/>
              </a:solidFill>
              <a:ea typeface="Roboto Light" panose="02000000000000000000" pitchFamily="2" charset="0"/>
            </a:endParaRPr>
          </a:p>
        </p:txBody>
      </p:sp>
      <p:grpSp>
        <p:nvGrpSpPr>
          <p:cNvPr id="14" name="Group 13">
            <a:extLst>
              <a:ext uri="{FF2B5EF4-FFF2-40B4-BE49-F238E27FC236}">
                <a16:creationId xmlns:a16="http://schemas.microsoft.com/office/drawing/2014/main" xmlns="" id="{E7353E13-FFD6-46C5-8448-5076604E4CB8}"/>
              </a:ext>
            </a:extLst>
          </p:cNvPr>
          <p:cNvGrpSpPr/>
          <p:nvPr/>
        </p:nvGrpSpPr>
        <p:grpSpPr>
          <a:xfrm flipH="1">
            <a:off x="6977773" y="2866030"/>
            <a:ext cx="4023343" cy="1601388"/>
            <a:chOff x="645649" y="1388017"/>
            <a:chExt cx="4023343" cy="695342"/>
          </a:xfrm>
        </p:grpSpPr>
        <p:sp>
          <p:nvSpPr>
            <p:cNvPr id="15" name="TextBox 14">
              <a:extLst>
                <a:ext uri="{FF2B5EF4-FFF2-40B4-BE49-F238E27FC236}">
                  <a16:creationId xmlns:a16="http://schemas.microsoft.com/office/drawing/2014/main" xmlns="" id="{74ABCF72-DB01-4793-ABF1-B2DC5E906B4B}"/>
                </a:ext>
              </a:extLst>
            </p:cNvPr>
            <p:cNvSpPr txBox="1"/>
            <p:nvPr/>
          </p:nvSpPr>
          <p:spPr>
            <a:xfrm>
              <a:off x="645649" y="1388017"/>
              <a:ext cx="3150722" cy="149677"/>
            </a:xfrm>
            <a:prstGeom prst="rect">
              <a:avLst/>
            </a:prstGeom>
            <a:noFill/>
          </p:spPr>
          <p:txBody>
            <a:bodyPr wrap="square" rtlCol="0">
              <a:spAutoFit/>
            </a:bodyPr>
            <a:lstStyle/>
            <a:p>
              <a:pPr algn="r">
                <a:lnSpc>
                  <a:spcPct val="80000"/>
                </a:lnSpc>
              </a:pPr>
              <a:endParaRPr lang="en-US" sz="2000" dirty="0">
                <a:solidFill>
                  <a:schemeClr val="bg1"/>
                </a:solidFill>
                <a:latin typeface="+mj-lt"/>
              </a:endParaRPr>
            </a:p>
          </p:txBody>
        </p:sp>
        <p:sp>
          <p:nvSpPr>
            <p:cNvPr id="16" name="Rectangle 15">
              <a:extLst>
                <a:ext uri="{FF2B5EF4-FFF2-40B4-BE49-F238E27FC236}">
                  <a16:creationId xmlns:a16="http://schemas.microsoft.com/office/drawing/2014/main" xmlns="" id="{070EAA65-7B3A-46D2-99B0-020F0CF88A82}"/>
                </a:ext>
              </a:extLst>
            </p:cNvPr>
            <p:cNvSpPr/>
            <p:nvPr/>
          </p:nvSpPr>
          <p:spPr>
            <a:xfrm>
              <a:off x="645651" y="1923548"/>
              <a:ext cx="4023341" cy="159811"/>
            </a:xfrm>
            <a:prstGeom prst="rect">
              <a:avLst/>
            </a:prstGeom>
          </p:spPr>
          <p:txBody>
            <a:bodyPr wrap="square">
              <a:spAutoFit/>
            </a:bodyPr>
            <a:lstStyle/>
            <a:p>
              <a:pPr algn="r">
                <a:lnSpc>
                  <a:spcPct val="120000"/>
                </a:lnSpc>
              </a:pPr>
              <a:endParaRPr lang="en-US" sz="1600" dirty="0">
                <a:solidFill>
                  <a:schemeClr val="bg1"/>
                </a:solidFill>
                <a:cs typeface="Segoe UI Light" panose="020B0502040204020203" pitchFamily="34" charset="0"/>
              </a:endParaRPr>
            </a:p>
          </p:txBody>
        </p:sp>
      </p:grpSp>
      <p:sp>
        <p:nvSpPr>
          <p:cNvPr id="6" name="Rectangle 5">
            <a:extLst>
              <a:ext uri="{FF2B5EF4-FFF2-40B4-BE49-F238E27FC236}">
                <a16:creationId xmlns:a16="http://schemas.microsoft.com/office/drawing/2014/main" xmlns="" id="{625A65B4-F2A8-05FC-5604-83D2080647B6}"/>
              </a:ext>
            </a:extLst>
          </p:cNvPr>
          <p:cNvSpPr/>
          <p:nvPr/>
        </p:nvSpPr>
        <p:spPr>
          <a:xfrm>
            <a:off x="2537600" y="459957"/>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graphicFrame>
        <p:nvGraphicFramePr>
          <p:cNvPr id="7" name="Diagram 6"/>
          <p:cNvGraphicFramePr/>
          <p:nvPr>
            <p:extLst>
              <p:ext uri="{D42A27DB-BD31-4B8C-83A1-F6EECF244321}">
                <p14:modId xmlns:p14="http://schemas.microsoft.com/office/powerpoint/2010/main" val="1714502521"/>
              </p:ext>
            </p:extLst>
          </p:nvPr>
        </p:nvGraphicFramePr>
        <p:xfrm>
          <a:off x="441594" y="4737139"/>
          <a:ext cx="6357582" cy="155859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1" name="TextBox 40">
            <a:extLst>
              <a:ext uri="{FF2B5EF4-FFF2-40B4-BE49-F238E27FC236}">
                <a16:creationId xmlns:a16="http://schemas.microsoft.com/office/drawing/2014/main" xmlns="" id="{C7D257D7-D9C6-8F63-F8F8-E2BE53F2E2DB}"/>
              </a:ext>
            </a:extLst>
          </p:cNvPr>
          <p:cNvSpPr txBox="1"/>
          <p:nvPr/>
        </p:nvSpPr>
        <p:spPr>
          <a:xfrm>
            <a:off x="6437816" y="850476"/>
            <a:ext cx="3887603" cy="584775"/>
          </a:xfrm>
          <a:prstGeom prst="rect">
            <a:avLst/>
          </a:prstGeom>
          <a:noFill/>
        </p:spPr>
        <p:txBody>
          <a:bodyPr wrap="none" rtlCol="0">
            <a:spAutoFit/>
          </a:bodyPr>
          <a:lstStyle/>
          <a:p>
            <a:r>
              <a:rPr lang="ar-EG" sz="3200" b="1" smtClean="0">
                <a:solidFill>
                  <a:srgbClr val="8E5A6D"/>
                </a:solidFill>
                <a:latin typeface="Tajawal Medium" panose="00000600000000000000" pitchFamily="2" charset="-78"/>
                <a:cs typeface="Tajawal Medium" panose="00000600000000000000" pitchFamily="2" charset="-78"/>
              </a:rPr>
              <a:t>محاور المحاضرة </a:t>
            </a:r>
            <a:endParaRPr lang="en-US" sz="32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19" y="6347983"/>
            <a:ext cx="2167470"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graphicFrame>
        <p:nvGraphicFramePr>
          <p:cNvPr id="18" name="Diagram 17"/>
          <p:cNvGraphicFramePr/>
          <p:nvPr>
            <p:extLst>
              <p:ext uri="{D42A27DB-BD31-4B8C-83A1-F6EECF244321}">
                <p14:modId xmlns:p14="http://schemas.microsoft.com/office/powerpoint/2010/main" val="2835846996"/>
              </p:ext>
            </p:extLst>
          </p:nvPr>
        </p:nvGraphicFramePr>
        <p:xfrm>
          <a:off x="6122194" y="4744324"/>
          <a:ext cx="5680600" cy="1539335"/>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3848317"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450762" y="1580196"/>
            <a:ext cx="11835015" cy="488580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nvPr>
        </p:nvGraphicFramePr>
        <p:xfrm>
          <a:off x="1632032" y="3136633"/>
          <a:ext cx="10653745" cy="28218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450762" y="6015549"/>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280308" y="1428065"/>
            <a:ext cx="12005469" cy="461665"/>
          </a:xfrm>
          <a:prstGeom prst="rect">
            <a:avLst/>
          </a:prstGeom>
          <a:noFill/>
        </p:spPr>
        <p:txBody>
          <a:bodyPr wrap="square" rtlCol="0">
            <a:spAutoFit/>
          </a:bodyPr>
          <a:lstStyle/>
          <a:p>
            <a:pPr algn="justLow" rtl="1"/>
            <a:r>
              <a:rPr lang="ar-EG" sz="2400" smtClean="0"/>
              <a:t> </a:t>
            </a:r>
            <a:endParaRPr lang="en-US" sz="2000" dirty="0"/>
          </a:p>
        </p:txBody>
      </p:sp>
      <p:sp>
        <p:nvSpPr>
          <p:cNvPr id="10" name="Rectangle 9">
            <a:extLst>
              <a:ext uri="{FF2B5EF4-FFF2-40B4-BE49-F238E27FC236}">
                <a16:creationId xmlns:a16="http://schemas.microsoft.com/office/drawing/2014/main" xmlns="" id="{6FE380F3-A68B-26EA-9084-2C15BB9E43F9}"/>
              </a:ext>
            </a:extLst>
          </p:cNvPr>
          <p:cNvSpPr/>
          <p:nvPr/>
        </p:nvSpPr>
        <p:spPr>
          <a:xfrm>
            <a:off x="2264248" y="31296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10</a:t>
            </a:r>
            <a:endParaRPr lang="en-US" sz="1600" b="1" dirty="0">
              <a:ea typeface="Roboto Light" panose="02000000000000000000" pitchFamily="2" charset="0"/>
            </a:endParaRP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3998515" y="687620"/>
            <a:ext cx="5660739" cy="461665"/>
          </a:xfrm>
          <a:prstGeom prst="rect">
            <a:avLst/>
          </a:prstGeom>
          <a:noFill/>
        </p:spPr>
        <p:txBody>
          <a:bodyPr wrap="square" rtlCol="0">
            <a:spAutoFit/>
          </a:bodyPr>
          <a:lstStyle/>
          <a:p>
            <a:pPr lvl="0" algn="ctr" rtl="1"/>
            <a:r>
              <a:rPr lang="ar-EG" sz="2400" b="1" dirty="0" smtClean="0">
                <a:solidFill>
                  <a:srgbClr val="2D3956"/>
                </a:solidFill>
              </a:rPr>
              <a:t>أولاً: ماهية الاقتصاد الرقمي </a:t>
            </a:r>
            <a:endParaRPr lang="en-US" sz="2400" dirty="0">
              <a:solidFill>
                <a:srgbClr val="2D3956"/>
              </a:solidFill>
            </a:endParaRPr>
          </a:p>
        </p:txBody>
      </p:sp>
      <p:graphicFrame>
        <p:nvGraphicFramePr>
          <p:cNvPr id="12" name="Diagram 11"/>
          <p:cNvGraphicFramePr/>
          <p:nvPr>
            <p:extLst>
              <p:ext uri="{D42A27DB-BD31-4B8C-83A1-F6EECF244321}">
                <p14:modId xmlns:p14="http://schemas.microsoft.com/office/powerpoint/2010/main" val="240450205"/>
              </p:ext>
            </p:extLst>
          </p:nvPr>
        </p:nvGraphicFramePr>
        <p:xfrm>
          <a:off x="723332" y="1834291"/>
          <a:ext cx="12883486" cy="437868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pic>
        <p:nvPicPr>
          <p:cNvPr id="13" name="Picture 12"/>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670001" y="1679674"/>
            <a:ext cx="3547754" cy="4278823"/>
          </a:xfrm>
          <a:prstGeom prst="rect">
            <a:avLst/>
          </a:prstGeom>
        </p:spPr>
      </p:pic>
    </p:spTree>
    <p:extLst>
      <p:ext uri="{BB962C8B-B14F-4D97-AF65-F5344CB8AC3E}">
        <p14:creationId xmlns:p14="http://schemas.microsoft.com/office/powerpoint/2010/main" val="4631527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2349" y="838923"/>
            <a:ext cx="3573861" cy="523220"/>
          </a:xfrm>
          <a:prstGeom prst="rect">
            <a:avLst/>
          </a:prstGeom>
          <a:noFill/>
        </p:spPr>
        <p:txBody>
          <a:bodyPr wrap="square" rtlCol="0">
            <a:spAutoFit/>
          </a:bodyPr>
          <a:lstStyle/>
          <a:p>
            <a:pPr algn="r"/>
            <a:r>
              <a:rPr lang="ar-EG" sz="2800" b="1" dirty="0" smtClean="0">
                <a:solidFill>
                  <a:srgbClr val="2D3956"/>
                </a:solidFill>
                <a:latin typeface="Times New Roman" panose="02020603050405020304" pitchFamily="18" charset="0"/>
                <a:cs typeface="Times New Roman" panose="02020603050405020304" pitchFamily="18" charset="0"/>
              </a:rPr>
              <a:t>1-تعريف الاقتصاد الرقمي</a:t>
            </a: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846874765"/>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2" name="Rectangle 31">
            <a:extLst>
              <a:ext uri="{FF2B5EF4-FFF2-40B4-BE49-F238E27FC236}">
                <a16:creationId xmlns:a16="http://schemas.microsoft.com/office/drawing/2014/main" xmlns="" id="{6FE380F3-A68B-26EA-9084-2C15BB9E43F9}"/>
              </a:ext>
            </a:extLst>
          </p:cNvPr>
          <p:cNvSpPr/>
          <p:nvPr/>
        </p:nvSpPr>
        <p:spPr>
          <a:xfrm>
            <a:off x="2327287" y="697139"/>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10</a:t>
            </a:r>
            <a:endParaRPr lang="en-US" sz="2400" b="1" dirty="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1193693" y="6048069"/>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4" name="TextBox 3"/>
          <p:cNvSpPr txBox="1"/>
          <p:nvPr/>
        </p:nvSpPr>
        <p:spPr>
          <a:xfrm>
            <a:off x="4826000" y="1820709"/>
            <a:ext cx="6706356" cy="4955203"/>
          </a:xfrm>
          <a:prstGeom prst="rect">
            <a:avLst/>
          </a:prstGeom>
          <a:noFill/>
        </p:spPr>
        <p:txBody>
          <a:bodyPr wrap="square" rtlCol="0">
            <a:spAutoFit/>
          </a:bodyPr>
          <a:lstStyle/>
          <a:p>
            <a:pPr algn="justLow" rtl="1"/>
            <a:r>
              <a:rPr lang="ar-EG" sz="2000" dirty="0"/>
              <a:t>الاقتصاد الرقمي </a:t>
            </a:r>
            <a:r>
              <a:rPr lang="ar-EG" sz="2000" dirty="0" smtClean="0"/>
              <a:t>– وفقاً </a:t>
            </a:r>
            <a:r>
              <a:rPr lang="ar-EG" sz="2000" b="1" dirty="0" smtClean="0"/>
              <a:t>للجنة الاقتصادية و الاجتماعية لغربي آسيا بالأمم المتحدة ( الاسكوا )</a:t>
            </a:r>
            <a:r>
              <a:rPr lang="ar-EG" sz="2000" dirty="0" smtClean="0"/>
              <a:t> - هو </a:t>
            </a:r>
            <a:r>
              <a:rPr lang="ar-EG" sz="2000" dirty="0"/>
              <a:t>الاقتصاد القائم على التكنولوجيا الرقمية </a:t>
            </a:r>
            <a:r>
              <a:rPr lang="ar-EG" sz="2000" dirty="0" smtClean="0"/>
              <a:t>ويرتكز على </a:t>
            </a:r>
            <a:r>
              <a:rPr lang="ar-EG" sz="2000" dirty="0"/>
              <a:t>عدة مكونات، منها البنية التحتية التكنولوجية، والأجهزة</a:t>
            </a:r>
            <a:r>
              <a:rPr lang="ar-EG" sz="2000" dirty="0" smtClean="0"/>
              <a:t>،</a:t>
            </a:r>
            <a:r>
              <a:rPr lang="ar-EG" sz="2000" dirty="0"/>
              <a:t> والبرمجيات، والشبكات، بالإضافة إلى الآليات الرقمية التي تتم </a:t>
            </a:r>
            <a:r>
              <a:rPr lang="ar-EG" sz="2000" dirty="0" smtClean="0"/>
              <a:t>من خلالها </a:t>
            </a:r>
            <a:r>
              <a:rPr lang="ar-EG" sz="2000" dirty="0"/>
              <a:t>الأعمال التجارية والاقتصادية، ومنها التجارة الإلكترونية</a:t>
            </a:r>
            <a:r>
              <a:rPr lang="ar-EG" sz="2000" dirty="0" smtClean="0"/>
              <a:t>،</a:t>
            </a:r>
            <a:r>
              <a:rPr lang="ar-EG" sz="2000" dirty="0"/>
              <a:t> والمعاملات الإلكترونية التي تتم بالكامل على شبكة الإنترنت.</a:t>
            </a:r>
          </a:p>
          <a:p>
            <a:pPr algn="justLow" rtl="1"/>
            <a:r>
              <a:rPr lang="ar-EG" sz="2000" dirty="0"/>
              <a:t>وهذا ما يعكس أهمية دور الإنترنت في الاقتصاد العالمي، مما </a:t>
            </a:r>
            <a:r>
              <a:rPr lang="ar-EG" sz="2000" dirty="0" smtClean="0"/>
              <a:t>حمل البعض </a:t>
            </a:r>
            <a:r>
              <a:rPr lang="ar-EG" sz="2000" dirty="0"/>
              <a:t>على تسمية الاقتصاد الرقمي أحيانا باقتصاد الإنترنت، </a:t>
            </a:r>
            <a:r>
              <a:rPr lang="ar-EG" sz="2000" dirty="0" smtClean="0"/>
              <a:t>أو الاقتصاد </a:t>
            </a:r>
            <a:r>
              <a:rPr lang="ar-EG" sz="2000" dirty="0"/>
              <a:t>الجديد، أو اقتصاد الويب</a:t>
            </a:r>
            <a:r>
              <a:rPr lang="ar-EG" sz="2000" dirty="0" smtClean="0"/>
              <a:t>.</a:t>
            </a:r>
            <a:endParaRPr lang="ar-EG" sz="2000" b="1" dirty="0" smtClean="0"/>
          </a:p>
          <a:p>
            <a:pPr algn="justLow" rtl="1"/>
            <a:r>
              <a:rPr lang="ar-EG" sz="2000" dirty="0" smtClean="0"/>
              <a:t>لقد </a:t>
            </a:r>
            <a:r>
              <a:rPr lang="ar-EG" sz="2000" b="1" dirty="0"/>
              <a:t>عرف البعض الاقتصاد الرقمي </a:t>
            </a:r>
            <a:r>
              <a:rPr lang="ar-EG" sz="2000" dirty="0"/>
              <a:t>على أنه: ذلك الاقتصاد الذى يستند </a:t>
            </a:r>
            <a:r>
              <a:rPr lang="ar-EG" sz="2000" dirty="0" smtClean="0"/>
              <a:t>إلى تكنولوجيا </a:t>
            </a:r>
            <a:r>
              <a:rPr lang="ar-EG" sz="2000" dirty="0"/>
              <a:t>المعلومات والاتصالات ودرجة الارتبا ط بشكبة المعلومات </a:t>
            </a:r>
            <a:r>
              <a:rPr lang="ar-EG" sz="2000" dirty="0" smtClean="0"/>
              <a:t>العالمية "الأنترنت</a:t>
            </a:r>
            <a:r>
              <a:rPr lang="ar-EG" sz="2000" dirty="0"/>
              <a:t>" وتوافر طرق المعلومات السريعة والهواتف النقالة وخدمات التبادل الرقمي للمعلومات وهى الأسس التي أصبحت تحكم كافة مناحي الحياة وأسلوب أداء الأعمال .</a:t>
            </a:r>
          </a:p>
          <a:p>
            <a:pPr algn="r" rtl="1"/>
            <a:endParaRPr lang="ar-EG" dirty="0"/>
          </a:p>
          <a:p>
            <a:pPr algn="r" rtl="1"/>
            <a:endParaRPr lang="en-US" dirty="0"/>
          </a:p>
        </p:txBody>
      </p:sp>
      <p:pic>
        <p:nvPicPr>
          <p:cNvPr id="5" name="Picture 4"/>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578059" y="1820709"/>
            <a:ext cx="3145527" cy="4064625"/>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Rectangle 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686596907"/>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xmlns="" id="{6FE380F3-A68B-26EA-9084-2C15BB9E43F9}"/>
              </a:ext>
            </a:extLst>
          </p:cNvPr>
          <p:cNvSpPr/>
          <p:nvPr/>
        </p:nvSpPr>
        <p:spPr>
          <a:xfrm>
            <a:off x="2221035" y="567862"/>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10</a:t>
            </a:r>
            <a:endParaRPr lang="en-US" sz="2400" b="1" dirty="0">
              <a:ea typeface="Roboto Light" panose="02000000000000000000" pitchFamily="2" charset="0"/>
            </a:endParaRPr>
          </a:p>
        </p:txBody>
      </p:sp>
      <p:pic>
        <p:nvPicPr>
          <p:cNvPr id="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1218793" y="6025192"/>
            <a:ext cx="2167470" cy="591661"/>
          </a:xfrm>
          <a:prstGeom prst="rect">
            <a:avLst/>
          </a:prstGeom>
        </p:spPr>
      </p:pic>
      <p:pic>
        <p:nvPicPr>
          <p:cNvPr id="1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1" name="TextBox 10"/>
          <p:cNvSpPr txBox="1"/>
          <p:nvPr/>
        </p:nvSpPr>
        <p:spPr>
          <a:xfrm>
            <a:off x="4321107" y="1522387"/>
            <a:ext cx="7211249" cy="4708981"/>
          </a:xfrm>
          <a:prstGeom prst="rect">
            <a:avLst/>
          </a:prstGeom>
          <a:noFill/>
        </p:spPr>
        <p:txBody>
          <a:bodyPr wrap="square" rtlCol="0">
            <a:spAutoFit/>
          </a:bodyPr>
          <a:lstStyle/>
          <a:p>
            <a:pPr algn="justLow" rtl="1"/>
            <a:endParaRPr lang="ar-EG" sz="2000" dirty="0" smtClean="0"/>
          </a:p>
          <a:p>
            <a:pPr algn="justLow" rtl="1"/>
            <a:r>
              <a:rPr lang="ar-EG" sz="2000" b="1" dirty="0" smtClean="0"/>
              <a:t>وعرف </a:t>
            </a:r>
            <a:r>
              <a:rPr lang="ar-EG" sz="2000" b="1" dirty="0"/>
              <a:t>أيضاً بأنه</a:t>
            </a:r>
            <a:r>
              <a:rPr lang="ar-EG" sz="2000" dirty="0"/>
              <a:t> ذلك النوع من الاقتصاد الذى يقوم فى مجمل </a:t>
            </a:r>
            <a:r>
              <a:rPr lang="ar-EG" sz="2000" dirty="0" smtClean="0"/>
              <a:t>عملياته على </a:t>
            </a:r>
            <a:r>
              <a:rPr lang="ar-EG" sz="2000" dirty="0"/>
              <a:t>المعلومات، ويستند فى أغلب خطواته على استخدام تكنولوجيا </a:t>
            </a:r>
            <a:r>
              <a:rPr lang="ar-EG" sz="2000" dirty="0" smtClean="0"/>
              <a:t>المعلومات والاتصالات </a:t>
            </a:r>
            <a:r>
              <a:rPr lang="ar-EG" sz="2000" dirty="0"/>
              <a:t>التى ألغت كل الحدود والحواجز أمام تدفق المعلومات والسلع </a:t>
            </a:r>
            <a:r>
              <a:rPr lang="ar-EG" sz="2000" dirty="0" smtClean="0"/>
              <a:t>والخدمات وحركة </a:t>
            </a:r>
            <a:r>
              <a:rPr lang="ar-EG" sz="2000" dirty="0"/>
              <a:t>رؤوس الأموال من وإلى أي نقطة فى العالم، وفى أي وقت، ويسمح </a:t>
            </a:r>
            <a:r>
              <a:rPr lang="ar-EG" sz="2000" dirty="0" smtClean="0"/>
              <a:t>بإرسال واستقبال </a:t>
            </a:r>
            <a:r>
              <a:rPr lang="ar-EG" sz="2000" dirty="0"/>
              <a:t>أى مبالغ من العملات الإلكترونية لحظياً فى أى زمان ومكان، وأنه </a:t>
            </a:r>
            <a:r>
              <a:rPr lang="ar-EG" sz="2000" dirty="0" smtClean="0"/>
              <a:t>يوفر ميزة </a:t>
            </a:r>
            <a:r>
              <a:rPr lang="ar-EG" sz="2000" dirty="0"/>
              <a:t>الإفصاح والشفافية والحياد</a:t>
            </a:r>
            <a:r>
              <a:rPr lang="ar-EG" sz="2000" dirty="0" smtClean="0"/>
              <a:t>.</a:t>
            </a:r>
          </a:p>
          <a:p>
            <a:pPr algn="justLow" rtl="1"/>
            <a:endParaRPr lang="ar-EG" sz="2000" dirty="0"/>
          </a:p>
          <a:p>
            <a:pPr algn="justLow" rtl="1"/>
            <a:r>
              <a:rPr lang="ar-EG" sz="2000" dirty="0" smtClean="0"/>
              <a:t>وأشار </a:t>
            </a:r>
            <a:r>
              <a:rPr lang="ar-EG" sz="2000" dirty="0"/>
              <a:t>بعض الكتاب فى هذا المجال إلى أن الاقتصاد الرقمي يقصد </a:t>
            </a:r>
            <a:r>
              <a:rPr lang="ar-EG" sz="2000" dirty="0" smtClean="0"/>
              <a:t>به التفاعل </a:t>
            </a:r>
            <a:r>
              <a:rPr lang="ar-EG" sz="2000" dirty="0"/>
              <a:t>والتكامل والتنسيق المستمر بين تكنولوجيا المعلومات والاتصالات من </a:t>
            </a:r>
            <a:r>
              <a:rPr lang="ar-EG" sz="2000" dirty="0" smtClean="0"/>
              <a:t>جهة الاقتصاد </a:t>
            </a:r>
            <a:r>
              <a:rPr lang="ar-EG" sz="2000" dirty="0"/>
              <a:t>القومي والصناعي والدولي من جهة أخرى بما يحقق الشفافية </a:t>
            </a:r>
            <a:r>
              <a:rPr lang="ar-EG" sz="2000" dirty="0" smtClean="0"/>
              <a:t>والفورية والإتاحة </a:t>
            </a:r>
            <a:r>
              <a:rPr lang="ar-EG" sz="2000" dirty="0"/>
              <a:t>لجميع </a:t>
            </a:r>
            <a:r>
              <a:rPr lang="ar-EG" sz="2000" dirty="0" smtClean="0"/>
              <a:t>المؤشرات </a:t>
            </a:r>
            <a:r>
              <a:rPr lang="ar-EG" sz="2000" dirty="0"/>
              <a:t>الاقتصادية والتجارية والمالية فى الدولة خلال فترة ما</a:t>
            </a:r>
            <a:r>
              <a:rPr lang="ar-EG" sz="2000" dirty="0" smtClean="0"/>
              <a:t>،</a:t>
            </a:r>
            <a:r>
              <a:rPr lang="ar-EG" sz="2000" dirty="0"/>
              <a:t> وبالتحديد تقوم تكنولوجيا المعلومات وأدواتها المختلفة مثل الشبكة </a:t>
            </a:r>
            <a:r>
              <a:rPr lang="ar-EG" sz="2000" dirty="0" smtClean="0"/>
              <a:t>الدولية للمعلومات </a:t>
            </a:r>
            <a:r>
              <a:rPr lang="ar-EG" sz="2000" dirty="0"/>
              <a:t>بتحويل وتغير أنماط الأداء الاقتصادي فى المال والأعمال </a:t>
            </a:r>
            <a:r>
              <a:rPr lang="ar-EG" sz="2000" dirty="0" smtClean="0"/>
              <a:t>والتجارة والاستثمار </a:t>
            </a:r>
            <a:r>
              <a:rPr lang="ar-EG" sz="2000" dirty="0"/>
              <a:t>من الشكل التقليدي إلى الشكل الفوري بما يحقق تحسين </a:t>
            </a:r>
            <a:r>
              <a:rPr lang="ar-EG" sz="2000" dirty="0" smtClean="0"/>
              <a:t>المراكزالتنافسية </a:t>
            </a:r>
            <a:r>
              <a:rPr lang="ar-EG" sz="2000" dirty="0"/>
              <a:t>بعنصر الوقت أى المنافسة بالوقت .</a:t>
            </a:r>
          </a:p>
          <a:p>
            <a:pPr algn="justLow" rtl="1"/>
            <a:endParaRPr lang="ar-EG" sz="2000" dirty="0"/>
          </a:p>
        </p:txBody>
      </p:sp>
      <p:pic>
        <p:nvPicPr>
          <p:cNvPr id="4" name="Picture 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248053" y="1609887"/>
            <a:ext cx="2957064" cy="4254969"/>
          </a:xfrm>
          <a:prstGeom prst="rect">
            <a:avLst/>
          </a:prstGeom>
        </p:spPr>
      </p:pic>
    </p:spTree>
    <p:extLst>
      <p:ext uri="{BB962C8B-B14F-4D97-AF65-F5344CB8AC3E}">
        <p14:creationId xmlns:p14="http://schemas.microsoft.com/office/powerpoint/2010/main" val="17114912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2918006017"/>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2221035" y="567862"/>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10</a:t>
            </a:r>
            <a:endParaRPr lang="en-US" sz="2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1331971" y="6028952"/>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0" name="TextBox 9"/>
          <p:cNvSpPr txBox="1"/>
          <p:nvPr/>
        </p:nvSpPr>
        <p:spPr>
          <a:xfrm>
            <a:off x="4312118" y="1304022"/>
            <a:ext cx="7231709" cy="4935826"/>
          </a:xfrm>
          <a:prstGeom prst="rect">
            <a:avLst/>
          </a:prstGeom>
          <a:noFill/>
        </p:spPr>
        <p:txBody>
          <a:bodyPr wrap="square" rtlCol="0">
            <a:spAutoFit/>
          </a:bodyPr>
          <a:lstStyle/>
          <a:p>
            <a:pPr algn="justLow" rtl="1"/>
            <a:endParaRPr lang="ar-EG" sz="2000" dirty="0" smtClean="0"/>
          </a:p>
          <a:p>
            <a:pPr algn="justLow" rtl="1"/>
            <a:r>
              <a:rPr lang="ar-EG" sz="2000" dirty="0" smtClean="0"/>
              <a:t>ومن </a:t>
            </a:r>
            <a:r>
              <a:rPr lang="ar-EG" sz="2000" dirty="0"/>
              <a:t>خلال هذه التعريفات السابقة يمكننا </a:t>
            </a:r>
            <a:r>
              <a:rPr lang="ar-EG" sz="2000" b="1" dirty="0"/>
              <a:t>تعريف الاقتصاد </a:t>
            </a:r>
            <a:r>
              <a:rPr lang="ar-EG" sz="2000" b="1" dirty="0" smtClean="0"/>
              <a:t>الرقمي </a:t>
            </a:r>
            <a:r>
              <a:rPr lang="ar-EG" sz="2000" dirty="0"/>
              <a:t>على </a:t>
            </a:r>
            <a:r>
              <a:rPr lang="ar-EG" sz="2000" dirty="0" smtClean="0"/>
              <a:t>أنه هو </a:t>
            </a:r>
            <a:r>
              <a:rPr lang="ar-EG" sz="2000" dirty="0"/>
              <a:t>ممارسة الأنشطة الاقتصادية من خلال استخدام تكنولوجيا المعلومات </a:t>
            </a:r>
            <a:r>
              <a:rPr lang="ar-EG" sz="2000" dirty="0" smtClean="0"/>
              <a:t>ووسائل الاتصالات </a:t>
            </a:r>
            <a:r>
              <a:rPr lang="ar-EG" sz="2000" dirty="0"/>
              <a:t>وذلك بإيجاد روابط فعالة فيما بين أطراف النشاط الاقتصادي وذلك </a:t>
            </a:r>
            <a:r>
              <a:rPr lang="ar-EG" sz="2000" dirty="0" smtClean="0"/>
              <a:t>بفتح الحدود </a:t>
            </a:r>
            <a:r>
              <a:rPr lang="ar-EG" sz="2000" dirty="0"/>
              <a:t>والحواجز أمام تدفق المعلومات والسلع والخدمات وحركة رؤوس الأموال </a:t>
            </a:r>
            <a:r>
              <a:rPr lang="ar-EG" sz="2000" dirty="0" smtClean="0"/>
              <a:t>من أجل </a:t>
            </a:r>
            <a:r>
              <a:rPr lang="ar-EG" sz="2000" dirty="0"/>
              <a:t>الوصول إلى الأسواق بغض النظر عن أماكن تواجدها وزمنها .</a:t>
            </a:r>
          </a:p>
          <a:p>
            <a:pPr algn="justLow" rtl="1"/>
            <a:endParaRPr lang="ar-EG" sz="2000" dirty="0"/>
          </a:p>
          <a:p>
            <a:pPr algn="justLow" rtl="1"/>
            <a:endParaRPr lang="ar-EG" sz="2000" dirty="0"/>
          </a:p>
          <a:p>
            <a:pPr algn="r" rtl="1"/>
            <a:endParaRPr lang="ar-EG" sz="2000" b="1" dirty="0"/>
          </a:p>
          <a:p>
            <a:pPr algn="r" rtl="1"/>
            <a:endParaRPr lang="ar-EG" sz="2000" dirty="0" smtClean="0"/>
          </a:p>
          <a:p>
            <a:pPr algn="r" rtl="1"/>
            <a:endParaRPr lang="ar-EG" sz="2000" dirty="0"/>
          </a:p>
          <a:p>
            <a:pPr algn="r" rtl="1"/>
            <a:endParaRPr lang="ar-EG" sz="2000" dirty="0"/>
          </a:p>
          <a:p>
            <a:pPr algn="r" rtl="1"/>
            <a:endParaRPr lang="ar-EG" dirty="0" smtClean="0"/>
          </a:p>
          <a:p>
            <a:pPr algn="r" rtl="1"/>
            <a:endParaRPr lang="ar-EG" dirty="0"/>
          </a:p>
          <a:p>
            <a:pPr algn="r" rtl="1"/>
            <a:endParaRPr lang="ar-EG" dirty="0" smtClean="0"/>
          </a:p>
          <a:p>
            <a:pPr algn="r" rtl="1"/>
            <a:endParaRPr lang="en-US"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533326" y="1624151"/>
            <a:ext cx="2566016" cy="4319449"/>
          </a:xfrm>
          <a:prstGeom prst="rect">
            <a:avLst/>
          </a:prstGeom>
        </p:spPr>
      </p:pic>
    </p:spTree>
    <p:extLst>
      <p:ext uri="{BB962C8B-B14F-4D97-AF65-F5344CB8AC3E}">
        <p14:creationId xmlns:p14="http://schemas.microsoft.com/office/powerpoint/2010/main" val="6108205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3035358428"/>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2221035" y="567862"/>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10</a:t>
            </a:r>
            <a:endParaRPr lang="en-US" sz="2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0" name="TextBox 9"/>
          <p:cNvSpPr txBox="1"/>
          <p:nvPr/>
        </p:nvSpPr>
        <p:spPr>
          <a:xfrm>
            <a:off x="4039195" y="1689759"/>
            <a:ext cx="7530295" cy="7386638"/>
          </a:xfrm>
          <a:prstGeom prst="rect">
            <a:avLst/>
          </a:prstGeom>
          <a:noFill/>
        </p:spPr>
        <p:txBody>
          <a:bodyPr wrap="square" rtlCol="0">
            <a:spAutoFit/>
          </a:bodyPr>
          <a:lstStyle/>
          <a:p>
            <a:pPr algn="justLow" rtl="1"/>
            <a:r>
              <a:rPr lang="ar-EG" sz="2000" dirty="0"/>
              <a:t>الاقتصاد </a:t>
            </a:r>
            <a:r>
              <a:rPr lang="ar-EG" sz="2000" dirty="0" smtClean="0"/>
              <a:t>الرقمي </a:t>
            </a:r>
            <a:r>
              <a:rPr lang="ar-EG" sz="2000" dirty="0"/>
              <a:t>ليس هو ما يتبادر إلى الذهن من بيع </a:t>
            </a:r>
            <a:r>
              <a:rPr lang="ar-EG" sz="2000" dirty="0" smtClean="0"/>
              <a:t>وشراء على الانترنت </a:t>
            </a:r>
            <a:r>
              <a:rPr lang="ar-EG" sz="2000" dirty="0"/>
              <a:t>فقط بل أن بعض الاقتصاديين يخلطونه مع المعرفة ويسمونه </a:t>
            </a:r>
            <a:r>
              <a:rPr lang="ar-EG" sz="2000" dirty="0" smtClean="0"/>
              <a:t>اقتصاد المعرفة</a:t>
            </a:r>
            <a:r>
              <a:rPr lang="ar-EG" sz="2000" dirty="0"/>
              <a:t>، كل هذه الأمور جزء من الاقتصاد الرقمي وذلك بعد نضوج عملية </a:t>
            </a:r>
            <a:r>
              <a:rPr lang="ar-EG" sz="2000" dirty="0" smtClean="0"/>
              <a:t>التجارية الإلكترونية </a:t>
            </a:r>
            <a:r>
              <a:rPr lang="ar-EG" sz="2000" dirty="0"/>
              <a:t>والتبادل المعلوماتي وصناعة الحواسيب والشبكات الإلكترونية .</a:t>
            </a:r>
          </a:p>
          <a:p>
            <a:pPr algn="justLow" rtl="1"/>
            <a:r>
              <a:rPr lang="ar-EG" sz="2000" dirty="0"/>
              <a:t>أن عملية العولمة التي يتحدث عنها الكثير ما هى إلا نتاج هذا </a:t>
            </a:r>
            <a:r>
              <a:rPr lang="ar-EG" sz="2000" dirty="0" smtClean="0"/>
              <a:t>الاقتصاد الرقمي </a:t>
            </a:r>
            <a:r>
              <a:rPr lang="ar-EG" sz="2000" dirty="0"/>
              <a:t>فظهر ما يسمى بالاقتصاد المعرفي الذى يدور حول الحصول على </a:t>
            </a:r>
            <a:r>
              <a:rPr lang="ar-EG" sz="2000" dirty="0" smtClean="0"/>
              <a:t>المعرفة والمشاركة </a:t>
            </a:r>
            <a:r>
              <a:rPr lang="ar-EG" sz="2000" dirty="0"/>
              <a:t>فيها واستخدامها وتوظيفها من خلال التطور التكنولوجي فى </a:t>
            </a:r>
            <a:r>
              <a:rPr lang="ar-EG" sz="2000" dirty="0" smtClean="0"/>
              <a:t>مجال المعلومات </a:t>
            </a:r>
            <a:r>
              <a:rPr lang="ar-EG" sz="2000" dirty="0"/>
              <a:t>والاتصالات وعالمية المعرفة </a:t>
            </a:r>
            <a:r>
              <a:rPr lang="ar-EG" sz="2000" dirty="0" smtClean="0"/>
              <a:t>.</a:t>
            </a:r>
          </a:p>
          <a:p>
            <a:pPr algn="justLow" rtl="1"/>
            <a:endParaRPr lang="ar-EG" sz="2000" dirty="0"/>
          </a:p>
          <a:p>
            <a:pPr algn="justLow" rtl="1"/>
            <a:r>
              <a:rPr lang="ar-EG" sz="2000" b="1" dirty="0"/>
              <a:t>بالتالي </a:t>
            </a:r>
            <a:r>
              <a:rPr lang="ar-EG" sz="2000" b="1" dirty="0" smtClean="0"/>
              <a:t>فإن </a:t>
            </a:r>
            <a:r>
              <a:rPr lang="ar-EG" sz="2000" b="1" dirty="0"/>
              <a:t>هذا الاقتصاد يرتكز على المعلومات ودورها الدافع والمحرك </a:t>
            </a:r>
            <a:r>
              <a:rPr lang="ar-EG" sz="2000" b="1" dirty="0" smtClean="0"/>
              <a:t>عن طريق </a:t>
            </a:r>
            <a:r>
              <a:rPr lang="ar-EG" sz="2000" b="1" dirty="0"/>
              <a:t>تسخير تكنولوجيا المعلومات والاتصالات من أجل تحقيق العديد من </a:t>
            </a:r>
            <a:r>
              <a:rPr lang="ar-EG" sz="2000" b="1" dirty="0" smtClean="0"/>
              <a:t>الأهداف التنموية </a:t>
            </a:r>
            <a:r>
              <a:rPr lang="ar-EG" sz="2000" b="1" dirty="0"/>
              <a:t>وفيما يلي أهم مزايا وخصائص الاقتصاد الرقمي </a:t>
            </a:r>
            <a:r>
              <a:rPr lang="ar-EG" sz="2000" b="1" dirty="0" smtClean="0"/>
              <a:t>:</a:t>
            </a:r>
            <a:endParaRPr lang="ar-EG" sz="2000" b="1" dirty="0"/>
          </a:p>
          <a:p>
            <a:pPr algn="justLow" rtl="1"/>
            <a:r>
              <a:rPr lang="ar-EG" sz="2000" b="1" dirty="0" smtClean="0"/>
              <a:t>1 - </a:t>
            </a:r>
            <a:r>
              <a:rPr lang="ar-EG" sz="2000" dirty="0" smtClean="0"/>
              <a:t>أن </a:t>
            </a:r>
            <a:r>
              <a:rPr lang="ar-EG" sz="2000" dirty="0"/>
              <a:t>المعلومة صارت قوة المجتمعات المعاصرة فى عصر الرقمنة، بحيث </a:t>
            </a:r>
            <a:r>
              <a:rPr lang="ar-EG" sz="2000" dirty="0" smtClean="0"/>
              <a:t>-</a:t>
            </a:r>
            <a:r>
              <a:rPr lang="ar-EG" sz="2000" dirty="0"/>
              <a:t>أن التوجه الاقتصادي الذى أصبح قائم على المعلوماتية يعتمد على الثروة </a:t>
            </a:r>
            <a:r>
              <a:rPr lang="ar-EG" sz="2000" dirty="0" smtClean="0"/>
              <a:t>الفكرية والمعلوماتية </a:t>
            </a:r>
            <a:r>
              <a:rPr lang="ar-EG" sz="2000" dirty="0"/>
              <a:t>كمحرك أساسي للاقتصاد ، ولم تعد الموارد الطبيعية المفتاح </a:t>
            </a:r>
            <a:r>
              <a:rPr lang="ar-EG" sz="2000" dirty="0" smtClean="0"/>
              <a:t>الرئيسي الوحيد </a:t>
            </a:r>
            <a:r>
              <a:rPr lang="ar-EG" sz="2000" dirty="0"/>
              <a:t>للتطور الاقتصادي ولا العدد الكمي للقوى البشرية كذلك.</a:t>
            </a:r>
          </a:p>
          <a:p>
            <a:pPr algn="r" rtl="1"/>
            <a:endParaRPr lang="ar-EG" sz="2000" dirty="0"/>
          </a:p>
          <a:p>
            <a:pPr algn="r" rtl="1"/>
            <a:endParaRPr lang="ar-EG" sz="2000" dirty="0"/>
          </a:p>
          <a:p>
            <a:pPr algn="justLow" rtl="1"/>
            <a:endParaRPr lang="ar-EG" sz="2000" dirty="0"/>
          </a:p>
          <a:p>
            <a:pPr algn="justLow" rtl="1"/>
            <a:endParaRPr lang="ar-EG" sz="2000" b="1" dirty="0"/>
          </a:p>
          <a:p>
            <a:pPr algn="justLow" rtl="1"/>
            <a:endParaRPr lang="ar-EG" sz="2000" b="1" dirty="0"/>
          </a:p>
          <a:p>
            <a:pPr algn="justLow" rtl="1"/>
            <a:endParaRPr lang="ar-EG" sz="2000" b="1" dirty="0"/>
          </a:p>
          <a:p>
            <a:pPr algn="justLow" rtl="1"/>
            <a:endParaRPr lang="ar-EG" dirty="0"/>
          </a:p>
          <a:p>
            <a:pPr algn="r" rtl="1"/>
            <a:endParaRPr lang="ar-EG" dirty="0" smtClean="0"/>
          </a:p>
          <a:p>
            <a:pPr algn="r" rtl="1"/>
            <a:endParaRPr lang="en-US" dirty="0"/>
          </a:p>
        </p:txBody>
      </p:sp>
      <p:pic>
        <p:nvPicPr>
          <p:cNvPr id="12" name="Picture 1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496098" y="1689759"/>
            <a:ext cx="2309793" cy="4064625"/>
          </a:xfrm>
          <a:prstGeom prst="rect">
            <a:avLst/>
          </a:prstGeom>
        </p:spPr>
      </p:pic>
      <p:sp>
        <p:nvSpPr>
          <p:cNvPr id="13" name="TextBox 12">
            <a:extLst>
              <a:ext uri="{FF2B5EF4-FFF2-40B4-BE49-F238E27FC236}">
                <a16:creationId xmlns:a16="http://schemas.microsoft.com/office/drawing/2014/main" xmlns="" id="{904B7CA6-23A4-2E24-5FFC-ECEA38831F6A}"/>
              </a:ext>
            </a:extLst>
          </p:cNvPr>
          <p:cNvSpPr txBox="1"/>
          <p:nvPr/>
        </p:nvSpPr>
        <p:spPr>
          <a:xfrm>
            <a:off x="4622349" y="838923"/>
            <a:ext cx="3573861" cy="523220"/>
          </a:xfrm>
          <a:prstGeom prst="rect">
            <a:avLst/>
          </a:prstGeom>
          <a:noFill/>
        </p:spPr>
        <p:txBody>
          <a:bodyPr wrap="square" rtlCol="0">
            <a:spAutoFit/>
          </a:bodyPr>
          <a:lstStyle/>
          <a:p>
            <a:pPr algn="r"/>
            <a:r>
              <a:rPr lang="ar-EG" sz="2800" b="1" dirty="0" smtClean="0">
                <a:solidFill>
                  <a:srgbClr val="2D3956"/>
                </a:solidFill>
                <a:latin typeface="Times New Roman" panose="02020603050405020304" pitchFamily="18" charset="0"/>
                <a:cs typeface="Times New Roman" panose="02020603050405020304" pitchFamily="18" charset="0"/>
              </a:rPr>
              <a:t>2-خصائص الاقتصاد الرقمي</a:t>
            </a:r>
            <a:endParaRPr lang="en-US" sz="2800" b="1"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30102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1202021674"/>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1636475" y="58154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10</a:t>
            </a:r>
            <a:endParaRPr lang="en-US" sz="2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0" name="TextBox 9"/>
          <p:cNvSpPr txBox="1"/>
          <p:nvPr/>
        </p:nvSpPr>
        <p:spPr>
          <a:xfrm>
            <a:off x="4463550" y="1292146"/>
            <a:ext cx="7054117" cy="6217087"/>
          </a:xfrm>
          <a:prstGeom prst="rect">
            <a:avLst/>
          </a:prstGeom>
          <a:noFill/>
        </p:spPr>
        <p:txBody>
          <a:bodyPr wrap="square" rtlCol="0">
            <a:spAutoFit/>
          </a:bodyPr>
          <a:lstStyle/>
          <a:p>
            <a:pPr algn="r" rtl="1"/>
            <a:endParaRPr lang="ar-EG" sz="2000" dirty="0"/>
          </a:p>
          <a:p>
            <a:pPr algn="justLow" rtl="1"/>
            <a:r>
              <a:rPr lang="ar-EG" sz="2000" b="1" dirty="0"/>
              <a:t>2 </a:t>
            </a:r>
            <a:r>
              <a:rPr lang="ar-EG" sz="2000" b="1" dirty="0" smtClean="0"/>
              <a:t>- تهاوى </a:t>
            </a:r>
            <a:r>
              <a:rPr lang="ar-EG" sz="2000" b="1" dirty="0"/>
              <a:t>القيود والحدود الاقتصادية التقليدية</a:t>
            </a:r>
            <a:r>
              <a:rPr lang="ar-EG" sz="2000" dirty="0"/>
              <a:t>، وصارت السياسة </a:t>
            </a:r>
            <a:r>
              <a:rPr lang="ar-EG" sz="2000" dirty="0" smtClean="0"/>
              <a:t>-</a:t>
            </a:r>
            <a:r>
              <a:rPr lang="ar-EG" sz="2000" dirty="0"/>
              <a:t>الاقتصادية والاجتماعية الحمائية المتمثلة فى التحكم فى العملة وفرض قيود </a:t>
            </a:r>
            <a:r>
              <a:rPr lang="ar-EG" sz="2000" dirty="0" smtClean="0"/>
              <a:t>على الواردات </a:t>
            </a:r>
            <a:r>
              <a:rPr lang="ar-EG" sz="2000" dirty="0"/>
              <a:t>وزيادة التعريفة الجمركية محل نظر وتقييم </a:t>
            </a:r>
            <a:r>
              <a:rPr lang="ar-EG" sz="2000" dirty="0" smtClean="0"/>
              <a:t>.</a:t>
            </a:r>
            <a:endParaRPr lang="ar-EG" sz="2000" dirty="0"/>
          </a:p>
          <a:p>
            <a:pPr algn="justLow" rtl="1"/>
            <a:r>
              <a:rPr lang="ar-EG" sz="2000" b="1" dirty="0" smtClean="0"/>
              <a:t>3 - </a:t>
            </a:r>
            <a:r>
              <a:rPr lang="ar-EG" sz="2000" dirty="0" smtClean="0"/>
              <a:t>يقوم </a:t>
            </a:r>
            <a:r>
              <a:rPr lang="ar-EG" sz="2000" dirty="0"/>
              <a:t>الاقتصاد </a:t>
            </a:r>
            <a:r>
              <a:rPr lang="ar-EG" sz="2000" dirty="0" smtClean="0"/>
              <a:t>الرقمي </a:t>
            </a:r>
            <a:r>
              <a:rPr lang="ar-EG" sz="2000" dirty="0"/>
              <a:t>على نموذجية تنطلق من أهمية قدرة البشر </a:t>
            </a:r>
            <a:r>
              <a:rPr lang="ar-EG" sz="2000" dirty="0" smtClean="0"/>
              <a:t>-</a:t>
            </a:r>
            <a:r>
              <a:rPr lang="ar-EG" sz="2000" dirty="0"/>
              <a:t>وتمكنه من استخدام المعارف والمعلومات وإنتاجها وتطويرها كعامل رئيسي له </a:t>
            </a:r>
            <a:r>
              <a:rPr lang="ar-EG" sz="2000" dirty="0" smtClean="0"/>
              <a:t>قيمة اقتصادية </a:t>
            </a:r>
            <a:r>
              <a:rPr lang="ar-EG" sz="2000" dirty="0"/>
              <a:t>انتاجية، ويركز بالأساس على أهمية الرصيد الفكري والأبداع </a:t>
            </a:r>
            <a:r>
              <a:rPr lang="ar-EG" sz="2000" dirty="0" smtClean="0"/>
              <a:t>للبشر بوصفه قادراً  </a:t>
            </a:r>
            <a:r>
              <a:rPr lang="ar-EG" sz="2000" dirty="0"/>
              <a:t>على زيادة عوائد الاستثمار وخلق الثروات وتحقيق التنمية </a:t>
            </a:r>
            <a:r>
              <a:rPr lang="ar-EG" sz="2000" dirty="0" smtClean="0"/>
              <a:t>المستدامة وأصبح </a:t>
            </a:r>
            <a:r>
              <a:rPr lang="ar-EG" sz="2000" dirty="0"/>
              <a:t>رصيد </a:t>
            </a:r>
            <a:r>
              <a:rPr lang="ar-EG" sz="2000" dirty="0" smtClean="0"/>
              <a:t>المؤسسات </a:t>
            </a:r>
            <a:r>
              <a:rPr lang="ar-EG" sz="2000" dirty="0"/>
              <a:t>الاقتصادية يقوم على أساس مخزونها </a:t>
            </a:r>
            <a:r>
              <a:rPr lang="ar-EG" sz="2000" dirty="0" smtClean="0"/>
              <a:t>المعرفي والمعلوماتي .</a:t>
            </a:r>
            <a:endParaRPr lang="ar-EG" sz="2000" dirty="0"/>
          </a:p>
          <a:p>
            <a:pPr algn="r" rtl="1"/>
            <a:r>
              <a:rPr lang="ar-EG" sz="2000" b="1" dirty="0" smtClean="0"/>
              <a:t>4 - تشغيل </a:t>
            </a:r>
            <a:r>
              <a:rPr lang="ar-EG" sz="2000" b="1" dirty="0"/>
              <a:t>الأنشطة الاقتصادية والمشاريع من خلال الأنترنت </a:t>
            </a:r>
            <a:r>
              <a:rPr lang="ar-EG" sz="2000" dirty="0"/>
              <a:t>دون الحاجة </a:t>
            </a:r>
            <a:r>
              <a:rPr lang="ar-EG" sz="2000" dirty="0" smtClean="0"/>
              <a:t>– إلى التحرك </a:t>
            </a:r>
            <a:r>
              <a:rPr lang="ar-EG" sz="2000" dirty="0"/>
              <a:t>الفعلي سواء </a:t>
            </a:r>
            <a:r>
              <a:rPr lang="ar-EG" sz="2000" dirty="0" smtClean="0"/>
              <a:t>للأفرا د </a:t>
            </a:r>
            <a:r>
              <a:rPr lang="ar-EG" sz="2000" dirty="0"/>
              <a:t>أو الأموال أو المؤسسات.</a:t>
            </a:r>
          </a:p>
          <a:p>
            <a:pPr algn="r" rtl="1"/>
            <a:r>
              <a:rPr lang="ar-EG" sz="2000" b="1" dirty="0" smtClean="0"/>
              <a:t>5- </a:t>
            </a:r>
            <a:r>
              <a:rPr lang="ar-EG" sz="2000" dirty="0" smtClean="0"/>
              <a:t> </a:t>
            </a:r>
            <a:r>
              <a:rPr lang="ar-EG" sz="2000" b="1" dirty="0"/>
              <a:t>تداول العقود الإلكترونية </a:t>
            </a:r>
            <a:r>
              <a:rPr lang="ar-EG" sz="2000" dirty="0"/>
              <a:t>الأمر الذى يستوجب توافر الضمانات والبيئة </a:t>
            </a:r>
            <a:r>
              <a:rPr lang="ar-EG" sz="2000" dirty="0" smtClean="0"/>
              <a:t>- الأمنة للأفراد </a:t>
            </a:r>
            <a:r>
              <a:rPr lang="ar-EG" sz="2000" dirty="0"/>
              <a:t>من أجل اتمام معاملاتهم التجارية المختلفة.</a:t>
            </a:r>
          </a:p>
          <a:p>
            <a:pPr algn="justLow" rtl="1"/>
            <a:r>
              <a:rPr lang="ar-EG" sz="2000" b="1" dirty="0"/>
              <a:t>6 </a:t>
            </a:r>
            <a:r>
              <a:rPr lang="ar-EG" sz="2000" b="1" dirty="0" smtClean="0"/>
              <a:t>- </a:t>
            </a:r>
            <a:r>
              <a:rPr lang="ar-EG" sz="2000" dirty="0" smtClean="0"/>
              <a:t>فى </a:t>
            </a:r>
            <a:r>
              <a:rPr lang="ar-EG" sz="2000" dirty="0"/>
              <a:t>ظل الاقتصاد الرقمي </a:t>
            </a:r>
            <a:r>
              <a:rPr lang="ar-EG" sz="2000" b="1" dirty="0"/>
              <a:t>تتقلص فاعلية وجدوى القوانين والتشريعات </a:t>
            </a:r>
            <a:r>
              <a:rPr lang="ar-EG" sz="2000" b="1" dirty="0" smtClean="0"/>
              <a:t>-</a:t>
            </a:r>
            <a:r>
              <a:rPr lang="ar-EG" sz="2000" b="1" dirty="0"/>
              <a:t>الحالية </a:t>
            </a:r>
            <a:r>
              <a:rPr lang="ar-EG" sz="2000" dirty="0"/>
              <a:t>(النظام القانوني والمصرفي والتجاري ) الأمر الذى يستوجب ايجاد </a:t>
            </a:r>
            <a:r>
              <a:rPr lang="ar-EG" sz="2000" dirty="0" smtClean="0"/>
              <a:t>مجموعة من </a:t>
            </a:r>
            <a:r>
              <a:rPr lang="ar-EG" sz="2000" dirty="0"/>
              <a:t>القوانين المحدثة والتشريعات الملائمة مع المتغي ا رت الخاصة بالاقتصاد الرقمي.</a:t>
            </a:r>
          </a:p>
          <a:p>
            <a:pPr algn="justLow" rtl="1"/>
            <a:endParaRPr lang="ar-EG" sz="2000" dirty="0"/>
          </a:p>
          <a:p>
            <a:pPr algn="justLow" rtl="1"/>
            <a:endParaRPr lang="ar-EG" sz="2000" dirty="0"/>
          </a:p>
          <a:p>
            <a:pPr algn="justLow" rtl="1"/>
            <a:endParaRPr lang="ar-EG" sz="2000" dirty="0" smtClean="0"/>
          </a:p>
          <a:p>
            <a:pPr algn="justLow" rtl="1"/>
            <a:endParaRPr lang="en-US"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244649" y="1652606"/>
            <a:ext cx="3074933" cy="4162006"/>
          </a:xfrm>
          <a:prstGeom prst="rect">
            <a:avLst/>
          </a:prstGeom>
        </p:spPr>
      </p:pic>
    </p:spTree>
    <p:extLst>
      <p:ext uri="{BB962C8B-B14F-4D97-AF65-F5344CB8AC3E}">
        <p14:creationId xmlns:p14="http://schemas.microsoft.com/office/powerpoint/2010/main" val="24999391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1913260628"/>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1762459" y="518349"/>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10</a:t>
            </a:r>
            <a:endParaRPr lang="en-US" sz="2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1063185" y="6053626"/>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0" name="TextBox 9"/>
          <p:cNvSpPr txBox="1"/>
          <p:nvPr/>
        </p:nvSpPr>
        <p:spPr>
          <a:xfrm>
            <a:off x="4004815" y="1506802"/>
            <a:ext cx="7665990" cy="5909310"/>
          </a:xfrm>
          <a:prstGeom prst="rect">
            <a:avLst/>
          </a:prstGeom>
          <a:noFill/>
        </p:spPr>
        <p:txBody>
          <a:bodyPr wrap="square" rtlCol="0">
            <a:spAutoFit/>
          </a:bodyPr>
          <a:lstStyle/>
          <a:p>
            <a:pPr algn="justLow" rtl="1"/>
            <a:r>
              <a:rPr lang="ar-EG" sz="2000" b="1" dirty="0" smtClean="0"/>
              <a:t>7</a:t>
            </a:r>
            <a:r>
              <a:rPr lang="ar-EG" sz="2000" dirty="0" smtClean="0"/>
              <a:t>-</a:t>
            </a:r>
            <a:r>
              <a:rPr lang="ar-EG" sz="2000" b="1" dirty="0" smtClean="0"/>
              <a:t> </a:t>
            </a:r>
            <a:r>
              <a:rPr lang="ar-EG" sz="2000" dirty="0" smtClean="0"/>
              <a:t>يرتبط الاقتصاد الرقمي بالتغيرات الكثيرة التى تجرى فى البيئة -الصناعية، ولاسيما ما يتعلق بتكنولوجيا المعلومات والاتصالات ما يعنى أن </a:t>
            </a:r>
            <a:r>
              <a:rPr lang="ar-EG" sz="2000" b="1" dirty="0" smtClean="0"/>
              <a:t>الإمكانيات التكنولوجية تلعب الدور الأساسي فى بزوغ وتطوير الاقتصاد الرقمي .</a:t>
            </a:r>
          </a:p>
          <a:p>
            <a:pPr algn="justLow" rtl="1"/>
            <a:r>
              <a:rPr lang="ar-EG" sz="2000" b="1" dirty="0" smtClean="0"/>
              <a:t>8 - سهولة التواصل بين المنتج والمستهلك بفعل التكنولوجيا</a:t>
            </a:r>
            <a:r>
              <a:rPr lang="ar-EG" sz="2000" dirty="0" smtClean="0"/>
              <a:t>، الأمر الذى -أدى إلى زيادة التبادل التجاري والاستهلاكي، ما أدى إلى حرية حركة رؤوس الأموال والسلع فأوجدت العولمة اقتصاد بلا حدود، وأصبحت الدول الناهضة حديثاً قادرةعلى تحدى العمالقة الصناعيين فى الوصول إلى المستهلك، والحصول على حصة من السوق فى كل مكان فى العالم.</a:t>
            </a:r>
            <a:endParaRPr lang="ar-EG" sz="2000" b="1" dirty="0"/>
          </a:p>
          <a:p>
            <a:pPr algn="justLow" rtl="1"/>
            <a:r>
              <a:rPr lang="ar-EG" sz="2000" b="1" dirty="0" smtClean="0"/>
              <a:t>9 - توفير </a:t>
            </a:r>
            <a:r>
              <a:rPr lang="ar-EG" sz="2000" b="1" dirty="0"/>
              <a:t>المعلومات </a:t>
            </a:r>
            <a:r>
              <a:rPr lang="ar-EG" sz="2000" b="1" dirty="0" smtClean="0"/>
              <a:t>لاتخاد </a:t>
            </a:r>
            <a:r>
              <a:rPr lang="ar-EG" sz="2000" b="1" dirty="0"/>
              <a:t>القرارات </a:t>
            </a:r>
            <a:r>
              <a:rPr lang="ar-EG" sz="2000" b="1" dirty="0" smtClean="0"/>
              <a:t>الفعالة </a:t>
            </a:r>
            <a:r>
              <a:rPr lang="ar-EG" sz="2000" b="1" dirty="0"/>
              <a:t>للتحكم بالمعلومات وتوظيفها </a:t>
            </a:r>
            <a:r>
              <a:rPr lang="ar-EG" sz="2000" dirty="0" smtClean="0"/>
              <a:t>-</a:t>
            </a:r>
            <a:r>
              <a:rPr lang="ar-EG" sz="2000" dirty="0"/>
              <a:t>لخدمة القرارات والسياسات الاقتصادية، وتساعد </a:t>
            </a:r>
            <a:r>
              <a:rPr lang="ar-EG" sz="2000" dirty="0" smtClean="0"/>
              <a:t>مهارات </a:t>
            </a:r>
            <a:r>
              <a:rPr lang="ar-EG" sz="2000" dirty="0"/>
              <a:t>إدارة المعلومات فى </a:t>
            </a:r>
            <a:r>
              <a:rPr lang="ar-EG" sz="2000" dirty="0" smtClean="0"/>
              <a:t>نجاح اتخاذ </a:t>
            </a:r>
            <a:r>
              <a:rPr lang="ar-EG" sz="2000" dirty="0"/>
              <a:t>القرارات </a:t>
            </a:r>
            <a:r>
              <a:rPr lang="ar-EG" sz="2000" dirty="0" smtClean="0"/>
              <a:t>الاستثمارية </a:t>
            </a:r>
            <a:r>
              <a:rPr lang="ar-EG" sz="2000" dirty="0"/>
              <a:t>بعيدة المدى بدقة، لما يوفره الاقتصاد الرقمي </a:t>
            </a:r>
            <a:r>
              <a:rPr lang="ar-EG" sz="2000" dirty="0" smtClean="0"/>
              <a:t>من معلومات </a:t>
            </a:r>
            <a:r>
              <a:rPr lang="ar-EG" sz="2000" dirty="0"/>
              <a:t>أساسية وهامة </a:t>
            </a:r>
            <a:r>
              <a:rPr lang="ar-EG" sz="2000" dirty="0" smtClean="0"/>
              <a:t>.</a:t>
            </a:r>
            <a:endParaRPr lang="ar-EG" sz="2000" b="1" dirty="0"/>
          </a:p>
          <a:p>
            <a:pPr algn="justLow" rtl="1"/>
            <a:r>
              <a:rPr lang="ar-EG" sz="2000" b="1" dirty="0" smtClean="0"/>
              <a:t>الأمر </a:t>
            </a:r>
            <a:r>
              <a:rPr lang="ar-EG" sz="2000" b="1" dirty="0"/>
              <a:t>الذى يتضح معه أن هذا الاقتصاد يعمل على اندماج الدولة </a:t>
            </a:r>
            <a:r>
              <a:rPr lang="ar-EG" sz="2000" b="1" dirty="0" smtClean="0"/>
              <a:t>فى الاقتصاد </a:t>
            </a:r>
            <a:r>
              <a:rPr lang="ar-EG" sz="2000" b="1" dirty="0"/>
              <a:t>العالمي وزيادة فرص التجارة والوصول إلى الأسواق العالمية </a:t>
            </a:r>
            <a:r>
              <a:rPr lang="ar-EG" sz="2000" b="1" dirty="0" smtClean="0"/>
              <a:t>وتسهيل أتخاذ </a:t>
            </a:r>
            <a:r>
              <a:rPr lang="ar-EG" sz="2000" b="1" dirty="0"/>
              <a:t>القرارات من خلال الحصول على المعلومات بسهولة، مما يسهل </a:t>
            </a:r>
            <a:r>
              <a:rPr lang="ar-EG" sz="2000" b="1" dirty="0" smtClean="0"/>
              <a:t>توظيفها لخدمة </a:t>
            </a:r>
            <a:r>
              <a:rPr lang="ar-EG" sz="2000" b="1" dirty="0"/>
              <a:t>القرارات الاقتصادية بتوظيف تكنولوجيا المعلومات والاتصالات بفاعلية .</a:t>
            </a:r>
            <a:endParaRPr lang="ar-EG" sz="2000" dirty="0"/>
          </a:p>
          <a:p>
            <a:pPr algn="justLow" rtl="1"/>
            <a:endParaRPr lang="ar-EG" sz="2000" b="1" dirty="0"/>
          </a:p>
          <a:p>
            <a:pPr algn="justLow" rtl="1"/>
            <a:endParaRPr lang="ar-EG" sz="2000" b="1" dirty="0"/>
          </a:p>
          <a:p>
            <a:pPr algn="justLow" rtl="1"/>
            <a:endParaRPr lang="ar-EG" sz="2000" dirty="0"/>
          </a:p>
          <a:p>
            <a:pPr algn="justLow" rtl="1"/>
            <a:r>
              <a:rPr lang="ar-EG" sz="2000" dirty="0" smtClean="0"/>
              <a:t> </a:t>
            </a:r>
          </a:p>
          <a:p>
            <a:pPr algn="justLow" rtl="1"/>
            <a:endParaRPr lang="en-US" dirty="0"/>
          </a:p>
        </p:txBody>
      </p:sp>
      <p:pic>
        <p:nvPicPr>
          <p:cNvPr id="12" name="Picture 1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166261" y="1592019"/>
            <a:ext cx="2706624" cy="4220029"/>
          </a:xfrm>
          <a:prstGeom prst="rect">
            <a:avLst/>
          </a:prstGeom>
        </p:spPr>
      </p:pic>
    </p:spTree>
    <p:extLst>
      <p:ext uri="{BB962C8B-B14F-4D97-AF65-F5344CB8AC3E}">
        <p14:creationId xmlns:p14="http://schemas.microsoft.com/office/powerpoint/2010/main" val="22363834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ight Triangle 15">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Parallelogram 16">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8" name="Rectangle 1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20" name="Diagram 19"/>
          <p:cNvGraphicFramePr/>
          <p:nvPr>
            <p:extLst>
              <p:ext uri="{D42A27DB-BD31-4B8C-83A1-F6EECF244321}">
                <p14:modId xmlns:p14="http://schemas.microsoft.com/office/powerpoint/2010/main" val="3824069368"/>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1" name="Rectangle 20">
            <a:extLst>
              <a:ext uri="{FF2B5EF4-FFF2-40B4-BE49-F238E27FC236}">
                <a16:creationId xmlns:a16="http://schemas.microsoft.com/office/drawing/2014/main" xmlns="" id="{6FE380F3-A68B-26EA-9084-2C15BB9E43F9}"/>
              </a:ext>
            </a:extLst>
          </p:cNvPr>
          <p:cNvSpPr/>
          <p:nvPr/>
        </p:nvSpPr>
        <p:spPr>
          <a:xfrm>
            <a:off x="1762459" y="518349"/>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10</a:t>
            </a:r>
            <a:endParaRPr lang="en-US" sz="2400" b="1" dirty="0">
              <a:ea typeface="Roboto Light" panose="02000000000000000000" pitchFamily="2" charset="0"/>
            </a:endParaRPr>
          </a:p>
        </p:txBody>
      </p:sp>
      <p:pic>
        <p:nvPicPr>
          <p:cNvPr id="22"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1063185" y="6053626"/>
            <a:ext cx="2167470" cy="591661"/>
          </a:xfrm>
          <a:prstGeom prst="rect">
            <a:avLst/>
          </a:prstGeom>
        </p:spPr>
      </p:pic>
      <p:pic>
        <p:nvPicPr>
          <p:cNvPr id="23"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24" name="TextBox 23"/>
          <p:cNvSpPr txBox="1"/>
          <p:nvPr/>
        </p:nvSpPr>
        <p:spPr>
          <a:xfrm>
            <a:off x="4004844" y="1388488"/>
            <a:ext cx="7665990" cy="5016758"/>
          </a:xfrm>
          <a:prstGeom prst="rect">
            <a:avLst/>
          </a:prstGeom>
          <a:noFill/>
        </p:spPr>
        <p:txBody>
          <a:bodyPr wrap="square" rtlCol="0">
            <a:spAutoFit/>
          </a:bodyPr>
          <a:lstStyle/>
          <a:p>
            <a:pPr algn="justLow" rtl="1"/>
            <a:r>
              <a:rPr lang="ar-EG" sz="2000" b="1" u="sng" dirty="0" smtClean="0">
                <a:solidFill>
                  <a:srgbClr val="C00000"/>
                </a:solidFill>
              </a:rPr>
              <a:t>المزايا : </a:t>
            </a:r>
          </a:p>
          <a:p>
            <a:pPr algn="justLow" rtl="1"/>
            <a:r>
              <a:rPr lang="ar-EG" sz="2000" dirty="0"/>
              <a:t>1</a:t>
            </a:r>
            <a:r>
              <a:rPr lang="ar-EG" sz="2000" dirty="0" smtClean="0"/>
              <a:t>. </a:t>
            </a:r>
            <a:r>
              <a:rPr lang="ar-EG" sz="2000" dirty="0"/>
              <a:t>تكمن </a:t>
            </a:r>
            <a:r>
              <a:rPr lang="ar-EG" sz="2000" b="1" dirty="0"/>
              <a:t>التكلفة الحقيقية فى البحث والأبتكار</a:t>
            </a:r>
            <a:r>
              <a:rPr lang="ar-EG" sz="2000" dirty="0"/>
              <a:t>، وليس فى الأجهزة </a:t>
            </a:r>
            <a:r>
              <a:rPr lang="ar-EG" sz="2000" dirty="0" smtClean="0"/>
              <a:t>والمعدات، وتتشكل </a:t>
            </a:r>
            <a:r>
              <a:rPr lang="ar-EG" sz="2000" dirty="0"/>
              <a:t>الخبرة التى تأتى من البحث العلمى فى شكل </a:t>
            </a:r>
            <a:r>
              <a:rPr lang="ar-EG" sz="2000" dirty="0" smtClean="0"/>
              <a:t>تراكم </a:t>
            </a:r>
            <a:r>
              <a:rPr lang="ar-EG" sz="2000" dirty="0"/>
              <a:t>معرفى يدفع نحو </a:t>
            </a:r>
            <a:r>
              <a:rPr lang="ar-EG" sz="2000" dirty="0" smtClean="0"/>
              <a:t>تطوير الصناعة </a:t>
            </a:r>
            <a:r>
              <a:rPr lang="ar-EG" sz="2000" dirty="0"/>
              <a:t>لزيادة </a:t>
            </a:r>
            <a:r>
              <a:rPr lang="ar-EG" sz="2000" dirty="0" smtClean="0"/>
              <a:t>برامج </a:t>
            </a:r>
            <a:r>
              <a:rPr lang="ar-EG" sz="2000" dirty="0"/>
              <a:t>تقنية وتطبيقات حديثة تتميز بالقوة والفاعلية </a:t>
            </a:r>
            <a:r>
              <a:rPr lang="ar-EG" sz="2000" dirty="0" smtClean="0"/>
              <a:t>.</a:t>
            </a:r>
            <a:endParaRPr lang="ar-EG" sz="2000" dirty="0"/>
          </a:p>
          <a:p>
            <a:pPr algn="justLow" rtl="1"/>
            <a:r>
              <a:rPr lang="ar-EG" sz="2000" dirty="0"/>
              <a:t>2 . زيادة فرص التعاون بين المؤسسات بوتيرة متسارعة فى أشكال </a:t>
            </a:r>
            <a:r>
              <a:rPr lang="ar-EG" sz="2000" dirty="0" smtClean="0"/>
              <a:t>شراكة مختلفة </a:t>
            </a:r>
            <a:r>
              <a:rPr lang="ar-EG" sz="2000" dirty="0"/>
              <a:t>أدى إلى ظهور المؤسسات الشبكية بالإضافة إلى تغيير طبيعة العمل </a:t>
            </a:r>
            <a:r>
              <a:rPr lang="ar-EG" sz="2000" dirty="0" smtClean="0"/>
              <a:t>وبروز نماذج </a:t>
            </a:r>
            <a:r>
              <a:rPr lang="ar-EG" sz="2000" dirty="0"/>
              <a:t>عمل جديدة تؤدى إلى </a:t>
            </a:r>
            <a:r>
              <a:rPr lang="ar-EG" sz="2000" b="1" dirty="0"/>
              <a:t>زيادة أجور العاملين </a:t>
            </a:r>
            <a:r>
              <a:rPr lang="ar-EG" sz="2000" dirty="0"/>
              <a:t>فى هذا القطاع بصورة كبيرة.</a:t>
            </a:r>
          </a:p>
          <a:p>
            <a:pPr algn="justLow" rtl="1"/>
            <a:r>
              <a:rPr lang="ar-EG" sz="2000" dirty="0"/>
              <a:t>3 . يؤدى الأقتصاد الرقمى إلى </a:t>
            </a:r>
            <a:r>
              <a:rPr lang="ar-EG" sz="2000" b="1" dirty="0"/>
              <a:t>نشر المعرفة </a:t>
            </a:r>
            <a:r>
              <a:rPr lang="ar-EG" sz="2000" dirty="0"/>
              <a:t>أو ما يسمى </a:t>
            </a:r>
            <a:r>
              <a:rPr lang="ar-EG" sz="2000" dirty="0" smtClean="0"/>
              <a:t>بأقتصاد المعرفة ذلك </a:t>
            </a:r>
            <a:r>
              <a:rPr lang="ar-EG" sz="2000" dirty="0"/>
              <a:t>أنه يعتمد على العقول البشرية بشكل رئيسى بأعتبارها </a:t>
            </a:r>
            <a:r>
              <a:rPr lang="ar-EG" sz="2000" dirty="0" smtClean="0"/>
              <a:t>رأس </a:t>
            </a:r>
            <a:r>
              <a:rPr lang="ar-EG" sz="2000" dirty="0"/>
              <a:t>المال </a:t>
            </a:r>
            <a:r>
              <a:rPr lang="ar-EG" sz="2000" dirty="0" smtClean="0"/>
              <a:t>الفكرى والمعرفى </a:t>
            </a:r>
            <a:r>
              <a:rPr lang="ar-EG" sz="2000" dirty="0"/>
              <a:t>وبالتالى يستحدث وظائف جديدة ويوفر العديد من فرص العمل.</a:t>
            </a:r>
          </a:p>
          <a:p>
            <a:pPr algn="justLow" rtl="1"/>
            <a:r>
              <a:rPr lang="ar-EG" sz="2000" dirty="0"/>
              <a:t>4 . </a:t>
            </a:r>
            <a:r>
              <a:rPr lang="ar-EG" sz="2000" b="1" dirty="0"/>
              <a:t>تحسين </a:t>
            </a:r>
            <a:r>
              <a:rPr lang="ar-EG" sz="2000" b="1" dirty="0" smtClean="0"/>
              <a:t>المرا كز </a:t>
            </a:r>
            <a:r>
              <a:rPr lang="ar-EG" sz="2000" b="1" dirty="0"/>
              <a:t>التنافسية </a:t>
            </a:r>
            <a:r>
              <a:rPr lang="ar-EG" sz="2000" dirty="0"/>
              <a:t>حيث تقوم تكنولوجيا المعلومات وأدواتها </a:t>
            </a:r>
            <a:r>
              <a:rPr lang="ar-EG" sz="2000" dirty="0" smtClean="0"/>
              <a:t>المختلفة</a:t>
            </a:r>
            <a:r>
              <a:rPr lang="ar-EG" sz="2000" dirty="0"/>
              <a:t>)الأنترنت( فى تحويل وتغير أنماط الأداء الأقتصادي فى المال والأعمال </a:t>
            </a:r>
            <a:r>
              <a:rPr lang="ar-EG" sz="2000" dirty="0" smtClean="0"/>
              <a:t>والتجارة والاستثمار </a:t>
            </a:r>
            <a:r>
              <a:rPr lang="ar-EG" sz="2000" dirty="0"/>
              <a:t>من الشكل التقليدى إلى الشكل الفورى</a:t>
            </a:r>
            <a:r>
              <a:rPr lang="ar-EG" sz="2000" dirty="0" smtClean="0"/>
              <a:t>.</a:t>
            </a:r>
            <a:endParaRPr lang="ar-EG" sz="2000" dirty="0"/>
          </a:p>
          <a:p>
            <a:pPr algn="justLow" rtl="1"/>
            <a:r>
              <a:rPr lang="ar-EG" sz="2000" dirty="0" smtClean="0"/>
              <a:t>5 </a:t>
            </a:r>
            <a:r>
              <a:rPr lang="ar-EG" sz="2000" dirty="0"/>
              <a:t>. يعمل على </a:t>
            </a:r>
            <a:r>
              <a:rPr lang="ar-EG" sz="2000" b="1" dirty="0"/>
              <a:t>زيادة اندماج اقتصاد الدولة فى الأقتصاد العالمى</a:t>
            </a:r>
            <a:r>
              <a:rPr lang="ar-EG" sz="2000" dirty="0"/>
              <a:t>، مما </a:t>
            </a:r>
            <a:r>
              <a:rPr lang="ar-EG" sz="2000" dirty="0" smtClean="0"/>
              <a:t>يزيد فرص </a:t>
            </a:r>
            <a:r>
              <a:rPr lang="ar-EG" sz="2000" dirty="0"/>
              <a:t>التجارة الدولية ويسهل الوصول إلى الأسواق العالمية والقطاعات </a:t>
            </a:r>
            <a:r>
              <a:rPr lang="ar-EG" sz="2000" dirty="0" smtClean="0"/>
              <a:t>السوقية التى </a:t>
            </a:r>
            <a:r>
              <a:rPr lang="ar-EG" sz="2000" dirty="0"/>
              <a:t>كان من الصعب الوصول إليها</a:t>
            </a:r>
            <a:r>
              <a:rPr lang="ar-EG" sz="2000" dirty="0" smtClean="0"/>
              <a:t>.</a:t>
            </a:r>
            <a:endParaRPr lang="ar-EG" sz="2000" dirty="0"/>
          </a:p>
        </p:txBody>
      </p:sp>
      <p:pic>
        <p:nvPicPr>
          <p:cNvPr id="25" name="Picture 24"/>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166261" y="1592019"/>
            <a:ext cx="2706624" cy="4220029"/>
          </a:xfrm>
          <a:prstGeom prst="rect">
            <a:avLst/>
          </a:prstGeom>
        </p:spPr>
      </p:pic>
      <p:sp>
        <p:nvSpPr>
          <p:cNvPr id="26" name="TextBox 25">
            <a:extLst>
              <a:ext uri="{FF2B5EF4-FFF2-40B4-BE49-F238E27FC236}">
                <a16:creationId xmlns:a16="http://schemas.microsoft.com/office/drawing/2014/main" xmlns="" id="{904B7CA6-23A4-2E24-5FFC-ECEA38831F6A}"/>
              </a:ext>
            </a:extLst>
          </p:cNvPr>
          <p:cNvSpPr txBox="1"/>
          <p:nvPr/>
        </p:nvSpPr>
        <p:spPr>
          <a:xfrm>
            <a:off x="4622349" y="838923"/>
            <a:ext cx="4138689" cy="523220"/>
          </a:xfrm>
          <a:prstGeom prst="rect">
            <a:avLst/>
          </a:prstGeom>
          <a:noFill/>
        </p:spPr>
        <p:txBody>
          <a:bodyPr wrap="square" rtlCol="0">
            <a:spAutoFit/>
          </a:bodyPr>
          <a:lstStyle/>
          <a:p>
            <a:pPr algn="r"/>
            <a:r>
              <a:rPr lang="ar-EG" sz="2800" b="1" dirty="0" smtClean="0">
                <a:solidFill>
                  <a:srgbClr val="2D3956"/>
                </a:solidFill>
                <a:latin typeface="Times New Roman" panose="02020603050405020304" pitchFamily="18" charset="0"/>
                <a:cs typeface="Times New Roman" panose="02020603050405020304" pitchFamily="18" charset="0"/>
              </a:rPr>
              <a:t>3-مزايا و عيوب الاقتصاد الرقمي</a:t>
            </a:r>
            <a:endParaRPr lang="en-US" sz="2800" b="1"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794915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2911311047"/>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1762459" y="518349"/>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10</a:t>
            </a:r>
            <a:endParaRPr lang="en-US" sz="2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1063185" y="6053626"/>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0" name="TextBox 9"/>
          <p:cNvSpPr txBox="1"/>
          <p:nvPr/>
        </p:nvSpPr>
        <p:spPr>
          <a:xfrm>
            <a:off x="4004844" y="1388488"/>
            <a:ext cx="7665990" cy="4985980"/>
          </a:xfrm>
          <a:prstGeom prst="rect">
            <a:avLst/>
          </a:prstGeom>
          <a:noFill/>
        </p:spPr>
        <p:txBody>
          <a:bodyPr wrap="square" rtlCol="0">
            <a:spAutoFit/>
          </a:bodyPr>
          <a:lstStyle/>
          <a:p>
            <a:pPr algn="justLow" rtl="1"/>
            <a:r>
              <a:rPr lang="ar-EG" sz="2000" dirty="0" smtClean="0"/>
              <a:t>6 </a:t>
            </a:r>
            <a:r>
              <a:rPr lang="ar-EG" sz="2000" dirty="0"/>
              <a:t>. </a:t>
            </a:r>
            <a:r>
              <a:rPr lang="ar-EG" sz="2000" b="1" dirty="0"/>
              <a:t>يسهل عملية اتخاذ </a:t>
            </a:r>
            <a:r>
              <a:rPr lang="ar-EG" sz="2000" b="1" dirty="0" smtClean="0"/>
              <a:t>القرارات </a:t>
            </a:r>
            <a:r>
              <a:rPr lang="ar-EG" sz="2000" dirty="0" smtClean="0"/>
              <a:t>لما </a:t>
            </a:r>
            <a:r>
              <a:rPr lang="ar-EG" sz="2000" dirty="0"/>
              <a:t>يحققه الأقتصاد الرقمى من </a:t>
            </a:r>
            <a:r>
              <a:rPr lang="ar-EG" sz="2000" dirty="0" smtClean="0"/>
              <a:t>سهولة الحصول </a:t>
            </a:r>
            <a:r>
              <a:rPr lang="ar-EG" sz="2000" dirty="0"/>
              <a:t>على المعلومات، مما يساعد فى مهارات إدارة المعلومات على </a:t>
            </a:r>
            <a:r>
              <a:rPr lang="ar-EG" sz="2000" dirty="0" smtClean="0"/>
              <a:t>الأستخدام الأمثل </a:t>
            </a:r>
            <a:r>
              <a:rPr lang="ar-EG" sz="2000" dirty="0"/>
              <a:t>لها وتوظيفها الخدمة القرارات الأقتصادية فى مختلف الدول</a:t>
            </a:r>
            <a:r>
              <a:rPr lang="ar-EG" sz="2000" dirty="0" smtClean="0"/>
              <a:t>.</a:t>
            </a:r>
          </a:p>
          <a:p>
            <a:pPr algn="justLow" rtl="1"/>
            <a:r>
              <a:rPr lang="ar-EG" sz="2000" b="1" dirty="0" smtClean="0"/>
              <a:t>7. </a:t>
            </a:r>
            <a:r>
              <a:rPr lang="ar-EG" sz="2000" b="1" dirty="0"/>
              <a:t>يرغم المؤسسات كافة على الأبتكار والتجديد </a:t>
            </a:r>
            <a:r>
              <a:rPr lang="ar-EG" sz="2000" dirty="0"/>
              <a:t>والأستجابة </a:t>
            </a:r>
            <a:r>
              <a:rPr lang="ar-EG" sz="2000" dirty="0" smtClean="0"/>
              <a:t>لإحتياجات المستفيدين </a:t>
            </a:r>
            <a:r>
              <a:rPr lang="ar-EG" sz="2000" dirty="0"/>
              <a:t>من الخدمة، مما يعطى المستهلك ثقة أكبر </a:t>
            </a:r>
            <a:r>
              <a:rPr lang="ar-EG" sz="2000" dirty="0" smtClean="0"/>
              <a:t>وخيارات </a:t>
            </a:r>
            <a:r>
              <a:rPr lang="ar-EG" sz="2000" dirty="0"/>
              <a:t>أوسع حيث </a:t>
            </a:r>
            <a:r>
              <a:rPr lang="ar-EG" sz="2000" dirty="0" smtClean="0"/>
              <a:t>تتغير</a:t>
            </a:r>
            <a:r>
              <a:rPr lang="ar-EG" sz="2000" dirty="0"/>
              <a:t>الصناعة وتتطور المنتجات بطرق جديدة يستفيد منها الزبائن ومقدموا الخدمة </a:t>
            </a:r>
            <a:r>
              <a:rPr lang="ar-EG" sz="2000" dirty="0" smtClean="0"/>
              <a:t>على حد </a:t>
            </a:r>
            <a:r>
              <a:rPr lang="ar-EG" sz="2000" dirty="0"/>
              <a:t>سواء، من خلال تحديد المستهلك لمواصفات المتنج الذى يناسبه، والأنتقال </a:t>
            </a:r>
            <a:r>
              <a:rPr lang="ar-EG" sz="2000" dirty="0" smtClean="0"/>
              <a:t>من الانتاج </a:t>
            </a:r>
            <a:r>
              <a:rPr lang="ar-EG" sz="2000" dirty="0"/>
              <a:t>الكبير إلى الأنتاج بحسب الطلب بالنسبة لمقدمى الخدمة</a:t>
            </a:r>
            <a:r>
              <a:rPr lang="ar-EG" sz="2000" dirty="0" smtClean="0"/>
              <a:t>.</a:t>
            </a:r>
            <a:endParaRPr lang="ar-EG" sz="2000" b="1" dirty="0"/>
          </a:p>
          <a:p>
            <a:pPr algn="justLow" rtl="1"/>
            <a:r>
              <a:rPr lang="ar-EG" sz="2000" b="1" dirty="0" smtClean="0"/>
              <a:t>8 </a:t>
            </a:r>
            <a:r>
              <a:rPr lang="ar-EG" sz="2000" b="1" dirty="0"/>
              <a:t>. </a:t>
            </a:r>
            <a:r>
              <a:rPr lang="ar-EG" sz="2000" dirty="0"/>
              <a:t>أحدث التحول الرقمى </a:t>
            </a:r>
            <a:r>
              <a:rPr lang="ar-EG" sz="2000" dirty="0" smtClean="0"/>
              <a:t>تغييرات </a:t>
            </a:r>
            <a:r>
              <a:rPr lang="ar-EG" sz="2000" dirty="0"/>
              <a:t>كبيرة فى الأعمال المالية والمحاسبية </a:t>
            </a:r>
            <a:r>
              <a:rPr lang="ar-EG" sz="2000" dirty="0" smtClean="0"/>
              <a:t>خاصة المتعلق </a:t>
            </a:r>
            <a:r>
              <a:rPr lang="ar-EG" sz="2000" dirty="0"/>
              <a:t>منها بنظام السداد، فتنفيذ امر إلكترونى يؤدى إلى انجاز العديد </a:t>
            </a:r>
            <a:r>
              <a:rPr lang="ar-EG" sz="2000" dirty="0" smtClean="0"/>
              <a:t>من المعاملات </a:t>
            </a:r>
            <a:r>
              <a:rPr lang="ar-EG" sz="2000" dirty="0"/>
              <a:t>مثل التدقيق على أئتمان المشترى، والتدقيق على توفير المنتج، </a:t>
            </a:r>
            <a:r>
              <a:rPr lang="ar-EG" sz="2000" dirty="0" smtClean="0"/>
              <a:t>وإرسال التأكيدات </a:t>
            </a:r>
            <a:r>
              <a:rPr lang="ar-EG" sz="2000" dirty="0"/>
              <a:t>على عملليات التدقيق، ومتابعة حسابات السداد والمستحقات </a:t>
            </a:r>
            <a:r>
              <a:rPr lang="ar-EG" sz="2000" dirty="0" smtClean="0"/>
              <a:t>وإرسال الفواتير </a:t>
            </a:r>
            <a:r>
              <a:rPr lang="ar-EG" sz="2000" dirty="0"/>
              <a:t>وغيرها </a:t>
            </a:r>
            <a:r>
              <a:rPr lang="ar-EG" sz="2000" dirty="0" smtClean="0"/>
              <a:t>.</a:t>
            </a:r>
            <a:endParaRPr lang="ar-EG" sz="2000" dirty="0"/>
          </a:p>
          <a:p>
            <a:pPr algn="justLow" rtl="1"/>
            <a:endParaRPr lang="ar-EG" sz="2000" dirty="0" smtClean="0"/>
          </a:p>
          <a:p>
            <a:pPr algn="justLow" rtl="1"/>
            <a:endParaRPr lang="ar-EG" sz="2000" dirty="0"/>
          </a:p>
          <a:p>
            <a:pPr algn="justLow" rtl="1"/>
            <a:endParaRPr lang="ar-EG" sz="2000" dirty="0" smtClean="0"/>
          </a:p>
          <a:p>
            <a:pPr algn="justLow" rtl="1"/>
            <a:endParaRPr lang="en-US"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166261" y="1592019"/>
            <a:ext cx="2706624" cy="4220029"/>
          </a:xfrm>
          <a:prstGeom prst="rect">
            <a:avLst/>
          </a:prstGeom>
        </p:spPr>
      </p:pic>
    </p:spTree>
    <p:extLst>
      <p:ext uri="{BB962C8B-B14F-4D97-AF65-F5344CB8AC3E}">
        <p14:creationId xmlns:p14="http://schemas.microsoft.com/office/powerpoint/2010/main" val="29901529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810168445"/>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1762459" y="518349"/>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10</a:t>
            </a:r>
            <a:endParaRPr lang="en-US" sz="2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1063185" y="6053626"/>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0" name="TextBox 9"/>
          <p:cNvSpPr txBox="1"/>
          <p:nvPr/>
        </p:nvSpPr>
        <p:spPr>
          <a:xfrm>
            <a:off x="4004844" y="1344945"/>
            <a:ext cx="7665990" cy="6832640"/>
          </a:xfrm>
          <a:prstGeom prst="rect">
            <a:avLst/>
          </a:prstGeom>
          <a:noFill/>
        </p:spPr>
        <p:txBody>
          <a:bodyPr wrap="square" rtlCol="0">
            <a:spAutoFit/>
          </a:bodyPr>
          <a:lstStyle/>
          <a:p>
            <a:pPr algn="r" rtl="1"/>
            <a:r>
              <a:rPr lang="ar-EG" sz="2000" b="1" dirty="0" smtClean="0">
                <a:solidFill>
                  <a:srgbClr val="C00000"/>
                </a:solidFill>
              </a:rPr>
              <a:t>ثانياً</a:t>
            </a:r>
            <a:r>
              <a:rPr lang="ar-EG" sz="2000" b="1" dirty="0">
                <a:solidFill>
                  <a:srgbClr val="C00000"/>
                </a:solidFill>
              </a:rPr>
              <a:t>: تحديات الأقتصاد </a:t>
            </a:r>
            <a:r>
              <a:rPr lang="ar-EG" sz="2000" b="1" dirty="0" smtClean="0">
                <a:solidFill>
                  <a:srgbClr val="C00000"/>
                </a:solidFill>
              </a:rPr>
              <a:t>الرقمي:</a:t>
            </a:r>
            <a:endParaRPr lang="ar-EG" sz="2000" b="1" dirty="0">
              <a:solidFill>
                <a:srgbClr val="C00000"/>
              </a:solidFill>
            </a:endParaRPr>
          </a:p>
          <a:p>
            <a:pPr algn="r" rtl="1"/>
            <a:r>
              <a:rPr lang="ar-EG" sz="2000" dirty="0"/>
              <a:t>تواجه اقتصاديات العديد من الدول صعوبات خاصة النامية منها </a:t>
            </a:r>
            <a:r>
              <a:rPr lang="ar-EG" sz="2000" dirty="0" smtClean="0"/>
              <a:t>التى تعترض </a:t>
            </a:r>
            <a:r>
              <a:rPr lang="ar-EG" sz="2000" dirty="0"/>
              <a:t>طريقها نحو تبنى الأقتصاد الرقمى ومنها :</a:t>
            </a:r>
          </a:p>
          <a:p>
            <a:pPr algn="justLow" rtl="1"/>
            <a:r>
              <a:rPr lang="ar-EG" sz="2000" dirty="0" smtClean="0"/>
              <a:t>- </a:t>
            </a:r>
            <a:r>
              <a:rPr lang="ar-EG" sz="2000" b="1" dirty="0" smtClean="0"/>
              <a:t>غياب </a:t>
            </a:r>
            <a:r>
              <a:rPr lang="ar-EG" sz="2000" b="1" dirty="0"/>
              <a:t>البنية التحتية </a:t>
            </a:r>
            <a:r>
              <a:rPr lang="ar-EG" sz="2000" dirty="0"/>
              <a:t>الداعمة لقيام الأقتصاد الرقمى فى العديد من الدول </a:t>
            </a:r>
            <a:r>
              <a:rPr lang="ar-EG" sz="2000" dirty="0" smtClean="0"/>
              <a:t>- وخاصة </a:t>
            </a:r>
            <a:r>
              <a:rPr lang="ar-EG" sz="2000" dirty="0"/>
              <a:t>النامية منها.</a:t>
            </a:r>
          </a:p>
          <a:p>
            <a:pPr algn="justLow" rtl="1"/>
            <a:r>
              <a:rPr lang="ar-EG" sz="2000" dirty="0" smtClean="0"/>
              <a:t>- </a:t>
            </a:r>
            <a:r>
              <a:rPr lang="ar-EG" sz="2000" b="1" dirty="0" smtClean="0"/>
              <a:t>انعدام </a:t>
            </a:r>
            <a:r>
              <a:rPr lang="ar-EG" sz="2000" b="1" dirty="0"/>
              <a:t>الثقة فى المعاملات الإلكترونية</a:t>
            </a:r>
            <a:r>
              <a:rPr lang="ar-EG" sz="2000" dirty="0"/>
              <a:t>، مثل السداد عن طريق الوسائل </a:t>
            </a:r>
            <a:r>
              <a:rPr lang="ar-EG" sz="2000" dirty="0" smtClean="0"/>
              <a:t>-الإلكترونية</a:t>
            </a:r>
            <a:r>
              <a:rPr lang="ar-EG" sz="2000" dirty="0"/>
              <a:t>، أو التصديق الإلكترونى للوثائق</a:t>
            </a:r>
            <a:r>
              <a:rPr lang="ar-EG" sz="2000" dirty="0" smtClean="0"/>
              <a:t>.</a:t>
            </a:r>
          </a:p>
          <a:p>
            <a:pPr algn="justLow" rtl="1"/>
            <a:r>
              <a:rPr lang="ar-EG" sz="2000" dirty="0" smtClean="0"/>
              <a:t>- </a:t>
            </a:r>
            <a:r>
              <a:rPr lang="ar-EG" sz="2000" b="1" dirty="0" smtClean="0"/>
              <a:t>ضعف </a:t>
            </a:r>
            <a:r>
              <a:rPr lang="ar-EG" sz="2000" b="1" dirty="0"/>
              <a:t>الموارد البشرية</a:t>
            </a:r>
            <a:r>
              <a:rPr lang="ar-EG" sz="2000" dirty="0"/>
              <a:t>، وغياب </a:t>
            </a:r>
            <a:r>
              <a:rPr lang="ar-EG" sz="2000" dirty="0" smtClean="0"/>
              <a:t>الخبرات </a:t>
            </a:r>
            <a:r>
              <a:rPr lang="ar-EG" sz="2000" dirty="0"/>
              <a:t>التكنولوجية اللازمة لمثل هذا النوع </a:t>
            </a:r>
            <a:r>
              <a:rPr lang="ar-EG" sz="2000" dirty="0" smtClean="0"/>
              <a:t>- من </a:t>
            </a:r>
            <a:r>
              <a:rPr lang="ar-EG" sz="2000" dirty="0"/>
              <a:t>التعاملات التكنولوجية </a:t>
            </a:r>
            <a:r>
              <a:rPr lang="ar-EG" sz="2000" dirty="0" smtClean="0"/>
              <a:t>.</a:t>
            </a:r>
            <a:endParaRPr lang="ar-EG" sz="2000" dirty="0"/>
          </a:p>
          <a:p>
            <a:pPr algn="justLow" rtl="1"/>
            <a:r>
              <a:rPr lang="ar-EG" sz="2000" dirty="0" smtClean="0"/>
              <a:t>- </a:t>
            </a:r>
            <a:r>
              <a:rPr lang="ar-EG" sz="2000" b="1" dirty="0" smtClean="0"/>
              <a:t>ارتفاع </a:t>
            </a:r>
            <a:r>
              <a:rPr lang="ar-EG" sz="2000" b="1" dirty="0"/>
              <a:t>تكلفة استخدام الأنترنت </a:t>
            </a:r>
            <a:r>
              <a:rPr lang="ar-EG" sz="2000" dirty="0"/>
              <a:t>فى الكثير من الدول النامية مقارنة بمتوسط </a:t>
            </a:r>
            <a:r>
              <a:rPr lang="ar-EG" sz="2000" dirty="0" smtClean="0"/>
              <a:t>- دخل الأفراد </a:t>
            </a:r>
            <a:r>
              <a:rPr lang="ar-EG" sz="2000" dirty="0"/>
              <a:t>فيها وضعف الموارد البشرية وغياب </a:t>
            </a:r>
            <a:r>
              <a:rPr lang="ar-EG" sz="2000" dirty="0" smtClean="0"/>
              <a:t>الخبرات </a:t>
            </a:r>
            <a:r>
              <a:rPr lang="ar-EG" sz="2000" dirty="0"/>
              <a:t>التكنولوجية اللازمة </a:t>
            </a:r>
            <a:r>
              <a:rPr lang="ar-EG" sz="2000" dirty="0" smtClean="0"/>
              <a:t>لمثل هذا </a:t>
            </a:r>
            <a:r>
              <a:rPr lang="ar-EG" sz="2000" dirty="0"/>
              <a:t>النوع من التعاملات التكنولوجية .</a:t>
            </a:r>
          </a:p>
          <a:p>
            <a:pPr algn="justLow" rtl="1"/>
            <a:r>
              <a:rPr lang="ar-EG" sz="2000" dirty="0" smtClean="0"/>
              <a:t>- ومن </a:t>
            </a:r>
            <a:r>
              <a:rPr lang="ar-EG" sz="2000" dirty="0"/>
              <a:t>أبرز التحديات الرقمية الفجوة الرقمية ما ببين الواقع والمأمول وفقاً </a:t>
            </a:r>
            <a:r>
              <a:rPr lang="ar-EG" sz="2000" dirty="0" smtClean="0"/>
              <a:t>- لأحتياجات الأفراد </a:t>
            </a:r>
            <a:r>
              <a:rPr lang="ar-EG" sz="2000" dirty="0"/>
              <a:t>والمؤسسات مع مقارنتها بالدول المتقدمة فى هذا المجال، كما </a:t>
            </a:r>
            <a:r>
              <a:rPr lang="ar-EG" sz="2000" dirty="0" smtClean="0"/>
              <a:t>أن </a:t>
            </a:r>
            <a:r>
              <a:rPr lang="ar-EG" sz="2000" b="1" dirty="0" smtClean="0"/>
              <a:t>تهديد </a:t>
            </a:r>
            <a:r>
              <a:rPr lang="ar-EG" sz="2000" b="1" dirty="0"/>
              <a:t>الخصوصية </a:t>
            </a:r>
            <a:r>
              <a:rPr lang="ar-EG" sz="2000" b="1" dirty="0" smtClean="0"/>
              <a:t>والجرائم </a:t>
            </a:r>
            <a:r>
              <a:rPr lang="ar-EG" sz="2000" b="1" dirty="0"/>
              <a:t>المعلوماتية </a:t>
            </a:r>
            <a:r>
              <a:rPr lang="ar-EG" sz="2000" dirty="0"/>
              <a:t>تعد أحد التحديات واللتى تشترك فيها </a:t>
            </a:r>
            <a:r>
              <a:rPr lang="ar-EG" sz="2000" dirty="0" smtClean="0"/>
              <a:t>جميع الأعمال </a:t>
            </a:r>
            <a:r>
              <a:rPr lang="ar-EG" sz="2000" dirty="0"/>
              <a:t>التى تقوم على التكنولوجيا لذلك يجب حماية الأقتصاد الرقمى </a:t>
            </a:r>
            <a:r>
              <a:rPr lang="ar-EG" sz="2000" dirty="0" smtClean="0"/>
              <a:t>والمعلوماتى بما </a:t>
            </a:r>
            <a:r>
              <a:rPr lang="ar-EG" sz="2000" dirty="0"/>
              <a:t>يضمن سرية البيانات </a:t>
            </a:r>
            <a:r>
              <a:rPr lang="ar-EG" sz="2000" dirty="0" smtClean="0"/>
              <a:t>وسلامتها . </a:t>
            </a:r>
            <a:endParaRPr lang="ar-EG" sz="2000" dirty="0"/>
          </a:p>
          <a:p>
            <a:pPr algn="justLow" rtl="1"/>
            <a:endParaRPr lang="ar-EG" sz="2000" dirty="0" smtClean="0"/>
          </a:p>
          <a:p>
            <a:pPr algn="justLow" rtl="1"/>
            <a:endParaRPr lang="ar-EG" sz="2000" dirty="0"/>
          </a:p>
          <a:p>
            <a:pPr algn="justLow" rtl="1"/>
            <a:endParaRPr lang="ar-EG" sz="2000" dirty="0" smtClean="0"/>
          </a:p>
          <a:p>
            <a:pPr algn="justLow" rtl="1"/>
            <a:endParaRPr lang="ar-EG" sz="2000" dirty="0"/>
          </a:p>
          <a:p>
            <a:pPr algn="justLow" rtl="1"/>
            <a:endParaRPr lang="ar-EG" sz="2000" dirty="0" smtClean="0"/>
          </a:p>
          <a:p>
            <a:pPr algn="justLow" rtl="1"/>
            <a:endParaRPr lang="en-US"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166261" y="1592019"/>
            <a:ext cx="2706624" cy="4220029"/>
          </a:xfrm>
          <a:prstGeom prst="rect">
            <a:avLst/>
          </a:prstGeom>
        </p:spPr>
      </p:pic>
    </p:spTree>
    <p:extLst>
      <p:ext uri="{BB962C8B-B14F-4D97-AF65-F5344CB8AC3E}">
        <p14:creationId xmlns:p14="http://schemas.microsoft.com/office/powerpoint/2010/main" val="7698551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3848317"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978793" y="1580196"/>
            <a:ext cx="11037195" cy="46327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nvPr>
        </p:nvGraphicFramePr>
        <p:xfrm>
          <a:off x="1632032" y="3136633"/>
          <a:ext cx="10653745" cy="28218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287378" y="6015549"/>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280308" y="1428065"/>
            <a:ext cx="12005469" cy="461665"/>
          </a:xfrm>
          <a:prstGeom prst="rect">
            <a:avLst/>
          </a:prstGeom>
          <a:noFill/>
        </p:spPr>
        <p:txBody>
          <a:bodyPr wrap="square" rtlCol="0">
            <a:spAutoFit/>
          </a:bodyPr>
          <a:lstStyle/>
          <a:p>
            <a:pPr algn="justLow" rtl="1"/>
            <a:r>
              <a:rPr lang="ar-EG" sz="2400" smtClean="0"/>
              <a:t> </a:t>
            </a:r>
            <a:endParaRPr lang="en-US" sz="2000" dirty="0"/>
          </a:p>
        </p:txBody>
      </p:sp>
      <p:sp>
        <p:nvSpPr>
          <p:cNvPr id="10" name="Rectangle 9">
            <a:extLst>
              <a:ext uri="{FF2B5EF4-FFF2-40B4-BE49-F238E27FC236}">
                <a16:creationId xmlns:a16="http://schemas.microsoft.com/office/drawing/2014/main" xmlns="" id="{6FE380F3-A68B-26EA-9084-2C15BB9E43F9}"/>
              </a:ext>
            </a:extLst>
          </p:cNvPr>
          <p:cNvSpPr/>
          <p:nvPr/>
        </p:nvSpPr>
        <p:spPr>
          <a:xfrm>
            <a:off x="2264248" y="31296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10</a:t>
            </a:r>
            <a:endParaRPr lang="en-US" sz="1600" b="1" dirty="0">
              <a:ea typeface="Roboto Light" panose="02000000000000000000" pitchFamily="2" charset="0"/>
            </a:endParaRP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3998515" y="687620"/>
            <a:ext cx="5660739" cy="461665"/>
          </a:xfrm>
          <a:prstGeom prst="rect">
            <a:avLst/>
          </a:prstGeom>
          <a:noFill/>
        </p:spPr>
        <p:txBody>
          <a:bodyPr wrap="square" rtlCol="0">
            <a:spAutoFit/>
          </a:bodyPr>
          <a:lstStyle/>
          <a:p>
            <a:pPr lvl="0" algn="ctr" rtl="1"/>
            <a:r>
              <a:rPr lang="ar-EG" sz="2400" b="1" dirty="0" smtClean="0">
                <a:solidFill>
                  <a:srgbClr val="2D3956"/>
                </a:solidFill>
              </a:rPr>
              <a:t>ثانياً: تطبيقات الاقتصاد الرقمي </a:t>
            </a:r>
            <a:endParaRPr lang="en-US" sz="2400" dirty="0">
              <a:solidFill>
                <a:srgbClr val="2D3956"/>
              </a:solidFill>
            </a:endParaRPr>
          </a:p>
        </p:txBody>
      </p:sp>
      <p:graphicFrame>
        <p:nvGraphicFramePr>
          <p:cNvPr id="12" name="Diagram 11"/>
          <p:cNvGraphicFramePr/>
          <p:nvPr>
            <p:extLst>
              <p:ext uri="{D42A27DB-BD31-4B8C-83A1-F6EECF244321}">
                <p14:modId xmlns:p14="http://schemas.microsoft.com/office/powerpoint/2010/main" val="4065738999"/>
              </p:ext>
            </p:extLst>
          </p:nvPr>
        </p:nvGraphicFramePr>
        <p:xfrm>
          <a:off x="723332" y="1834291"/>
          <a:ext cx="12883486" cy="437868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pic>
        <p:nvPicPr>
          <p:cNvPr id="13" name="Picture 12"/>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335159" y="1740284"/>
            <a:ext cx="3481734" cy="4199199"/>
          </a:xfrm>
          <a:prstGeom prst="rect">
            <a:avLst/>
          </a:prstGeom>
        </p:spPr>
      </p:pic>
      <p:graphicFrame>
        <p:nvGraphicFramePr>
          <p:cNvPr id="14" name="Diagram 13"/>
          <p:cNvGraphicFramePr/>
          <p:nvPr>
            <p:extLst>
              <p:ext uri="{D42A27DB-BD31-4B8C-83A1-F6EECF244321}">
                <p14:modId xmlns:p14="http://schemas.microsoft.com/office/powerpoint/2010/main" val="616622385"/>
              </p:ext>
            </p:extLst>
          </p:nvPr>
        </p:nvGraphicFramePr>
        <p:xfrm>
          <a:off x="4507606" y="2168510"/>
          <a:ext cx="7616233" cy="3905170"/>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spTree>
    <p:extLst>
      <p:ext uri="{BB962C8B-B14F-4D97-AF65-F5344CB8AC3E}">
        <p14:creationId xmlns:p14="http://schemas.microsoft.com/office/powerpoint/2010/main" val="40839722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3449201082"/>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1636475" y="58154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10</a:t>
            </a:r>
            <a:endParaRPr lang="en-US" sz="2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1063185" y="6028952"/>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0" name="TextBox 9"/>
          <p:cNvSpPr txBox="1"/>
          <p:nvPr/>
        </p:nvSpPr>
        <p:spPr>
          <a:xfrm>
            <a:off x="3937740" y="1680470"/>
            <a:ext cx="7665990" cy="6555641"/>
          </a:xfrm>
          <a:prstGeom prst="rect">
            <a:avLst/>
          </a:prstGeom>
          <a:noFill/>
        </p:spPr>
        <p:txBody>
          <a:bodyPr wrap="square" rtlCol="0">
            <a:spAutoFit/>
          </a:bodyPr>
          <a:lstStyle/>
          <a:p>
            <a:pPr algn="justLow" rtl="1"/>
            <a:r>
              <a:rPr lang="ar-EG" sz="2000" dirty="0"/>
              <a:t>يتكون الاقتصاد الرقمي من مجموعة من المؤسسات الإلكترونية التي تتشابك </a:t>
            </a:r>
            <a:r>
              <a:rPr lang="ar-EG" sz="2000" dirty="0" smtClean="0"/>
              <a:t>مع بعضها </a:t>
            </a:r>
            <a:r>
              <a:rPr lang="ar-EG" sz="2000" dirty="0"/>
              <a:t>البعض من خلال شبكة المعلومات الدولية عن طريق مواقع </a:t>
            </a:r>
            <a:r>
              <a:rPr lang="ar-EG" sz="2000" dirty="0" smtClean="0"/>
              <a:t>الإنترنت والبريد الإلكترونى </a:t>
            </a:r>
            <a:r>
              <a:rPr lang="ar-EG" sz="2000" dirty="0"/>
              <a:t>وذلك لتحقيق التشابكات الأقتصادية بين المؤسسات لتنفيذ </a:t>
            </a:r>
            <a:r>
              <a:rPr lang="ar-EG" sz="2000" dirty="0" smtClean="0"/>
              <a:t>التجارة الإلكترونية</a:t>
            </a:r>
            <a:r>
              <a:rPr lang="ar-EG" sz="2000" dirty="0"/>
              <a:t>، أى تبادل السلع والخدمات والأموال عبر الأنترنت أو تحويل الأموال </a:t>
            </a:r>
            <a:r>
              <a:rPr lang="ar-EG" sz="2000" dirty="0" smtClean="0"/>
              <a:t>بين البائعين </a:t>
            </a:r>
            <a:r>
              <a:rPr lang="ar-EG" sz="2000" dirty="0"/>
              <a:t>والمشتريين والبنوك باستخدام طرق الدفع عن طريق الأنترنت </a:t>
            </a:r>
            <a:r>
              <a:rPr lang="ar-EG" sz="2000" dirty="0" smtClean="0"/>
              <a:t>والأدوات الإلكترونية </a:t>
            </a:r>
            <a:r>
              <a:rPr lang="ar-EG" sz="2000" dirty="0"/>
              <a:t>الأخرى</a:t>
            </a:r>
            <a:r>
              <a:rPr lang="ar-EG" sz="2000" dirty="0" smtClean="0"/>
              <a:t>.</a:t>
            </a:r>
            <a:endParaRPr lang="ar-EG" sz="2000" b="1" dirty="0"/>
          </a:p>
          <a:p>
            <a:pPr algn="justLow" rtl="1"/>
            <a:r>
              <a:rPr lang="ar-EG" sz="2000" b="1" dirty="0" smtClean="0"/>
              <a:t>الأمر </a:t>
            </a:r>
            <a:r>
              <a:rPr lang="ar-EG" sz="2000" b="1" dirty="0"/>
              <a:t>الذى يتضح معه أن </a:t>
            </a:r>
            <a:r>
              <a:rPr lang="ar-EG" sz="2000" b="1" dirty="0" smtClean="0"/>
              <a:t>الاقتصاد </a:t>
            </a:r>
            <a:r>
              <a:rPr lang="ar-EG" sz="2000" b="1" dirty="0"/>
              <a:t>الرقمى يتكون من مكونين </a:t>
            </a:r>
            <a:r>
              <a:rPr lang="ar-EG" sz="2000" b="1" dirty="0" smtClean="0"/>
              <a:t>أساسين ومنهما </a:t>
            </a:r>
            <a:r>
              <a:rPr lang="ar-EG" sz="2000" b="1" dirty="0"/>
              <a:t>تتفرع المكونات الفرعية </a:t>
            </a:r>
            <a:r>
              <a:rPr lang="ar-EG" sz="2000" b="1" dirty="0" smtClean="0"/>
              <a:t>للاقتصاد </a:t>
            </a:r>
            <a:r>
              <a:rPr lang="ar-EG" sz="2000" b="1" dirty="0"/>
              <a:t>الرقمى وهما الأعمال الإلكترونية </a:t>
            </a:r>
            <a:r>
              <a:rPr lang="ar-EG" sz="2000" b="1" dirty="0" smtClean="0"/>
              <a:t>والتجارة الإلكترونية:</a:t>
            </a:r>
          </a:p>
          <a:p>
            <a:pPr algn="justLow" rtl="1"/>
            <a:r>
              <a:rPr lang="ar-EG" sz="2000" b="1" dirty="0" smtClean="0"/>
              <a:t>أ) </a:t>
            </a:r>
            <a:r>
              <a:rPr lang="ar-EG" sz="2000" b="1" dirty="0"/>
              <a:t>الأعمال </a:t>
            </a:r>
            <a:r>
              <a:rPr lang="ar-EG" sz="2000" b="1" dirty="0" smtClean="0"/>
              <a:t>الإلكترونية :</a:t>
            </a:r>
            <a:endParaRPr lang="ar-EG" sz="2000" b="1" dirty="0"/>
          </a:p>
          <a:p>
            <a:pPr algn="justLow" rtl="1"/>
            <a:r>
              <a:rPr lang="ar-EG" sz="2000" dirty="0"/>
              <a:t>تعرف الأعمال الإلكترونية على أنها التحول من الأداء التقليدى إلى </a:t>
            </a:r>
            <a:r>
              <a:rPr lang="ar-EG" sz="2000" dirty="0" smtClean="0"/>
              <a:t>الأداء الإلكترونى </a:t>
            </a:r>
            <a:r>
              <a:rPr lang="ar-EG" sz="2000" dirty="0"/>
              <a:t>ويندرج تحت الأعمال الإلكترونية كلاً من </a:t>
            </a:r>
            <a:r>
              <a:rPr lang="ar-EG" sz="2000" dirty="0" smtClean="0"/>
              <a:t>:</a:t>
            </a:r>
          </a:p>
          <a:p>
            <a:pPr algn="justLow" rtl="1"/>
            <a:r>
              <a:rPr lang="ar-EG" sz="2000" b="1" dirty="0"/>
              <a:t>1 . الإدارة الإلكترونية: وهى وحدة تنيفذ وظائف الإدارة وممارسة </a:t>
            </a:r>
            <a:r>
              <a:rPr lang="ar-EG" sz="2000" b="1" dirty="0" smtClean="0"/>
              <a:t>النشاطات الإدارية </a:t>
            </a:r>
            <a:r>
              <a:rPr lang="ar-EG" sz="2000" b="1" dirty="0"/>
              <a:t>بإستخدام وسائل تكنولوجيا المعلومات بإستخدام المعدات الإلكترونية </a:t>
            </a:r>
            <a:r>
              <a:rPr lang="ar-EG" sz="2000" b="1" dirty="0" smtClean="0"/>
              <a:t>وعلى رأسها </a:t>
            </a:r>
            <a:r>
              <a:rPr lang="ar-EG" sz="2000" b="1" dirty="0"/>
              <a:t>الحاسوب</a:t>
            </a:r>
            <a:r>
              <a:rPr lang="ar-EG" sz="2000" b="1" dirty="0" smtClean="0"/>
              <a:t>.</a:t>
            </a:r>
            <a:endParaRPr lang="ar-EG" sz="2000" b="1" dirty="0"/>
          </a:p>
          <a:p>
            <a:pPr algn="justLow" rtl="1"/>
            <a:r>
              <a:rPr lang="ar-EG" sz="2000" b="1" dirty="0" smtClean="0"/>
              <a:t>2 </a:t>
            </a:r>
            <a:r>
              <a:rPr lang="ar-EG" sz="2000" b="1" dirty="0"/>
              <a:t>. الخدمات الإلكترونية: وهى عملية تبادل المعلومات والبيانات التى لا </a:t>
            </a:r>
            <a:r>
              <a:rPr lang="ar-EG" sz="2000" b="1" dirty="0" smtClean="0"/>
              <a:t>تتعلق مباشرة </a:t>
            </a:r>
            <a:r>
              <a:rPr lang="ar-EG" sz="2000" b="1" dirty="0"/>
              <a:t>ببيع </a:t>
            </a:r>
            <a:r>
              <a:rPr lang="ar-EG" sz="2000" b="1" dirty="0" smtClean="0"/>
              <a:t>وشراء </a:t>
            </a:r>
            <a:r>
              <a:rPr lang="ar-EG" sz="2000" b="1" dirty="0"/>
              <a:t>السلع، فالمؤسسات تستخدمها لتوزيع المعلومات وتقديم </a:t>
            </a:r>
            <a:r>
              <a:rPr lang="ar-EG" sz="2000" b="1" dirty="0" smtClean="0"/>
              <a:t>الدعم للعملاء </a:t>
            </a:r>
            <a:r>
              <a:rPr lang="ar-EG" sz="2000" b="1" dirty="0"/>
              <a:t>وتقديم الخدمات وتنفيذها إلكترونياً وعلى مدار الساعة، ومنها </a:t>
            </a:r>
            <a:r>
              <a:rPr lang="ar-EG" sz="2000" b="1" dirty="0" smtClean="0"/>
              <a:t>الخدمات الحكومية </a:t>
            </a:r>
            <a:r>
              <a:rPr lang="ar-EG" sz="2000" b="1" dirty="0"/>
              <a:t>.</a:t>
            </a:r>
          </a:p>
          <a:p>
            <a:pPr algn="justLow" rtl="1"/>
            <a:endParaRPr lang="ar-EG" sz="2000" b="1" dirty="0"/>
          </a:p>
          <a:p>
            <a:pPr algn="justLow" rtl="1"/>
            <a:endParaRPr lang="ar-EG" sz="2000" b="1" dirty="0"/>
          </a:p>
          <a:p>
            <a:pPr algn="justLow" rtl="1"/>
            <a:endParaRPr lang="ar-EG" sz="2000" b="1" dirty="0"/>
          </a:p>
          <a:p>
            <a:pPr algn="justLow" rtl="1"/>
            <a:endParaRPr lang="ar-EG" sz="2000" b="1" dirty="0" smtClean="0"/>
          </a:p>
          <a:p>
            <a:pPr algn="justLow" rtl="1"/>
            <a:endParaRPr lang="ar-EG" sz="2000" dirty="0"/>
          </a:p>
          <a:p>
            <a:pPr algn="justLow" rtl="1"/>
            <a:endParaRPr lang="en-US" sz="2000" dirty="0"/>
          </a:p>
        </p:txBody>
      </p:sp>
      <p:pic>
        <p:nvPicPr>
          <p:cNvPr id="13" name="Picture 12"/>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18340" y="1680470"/>
            <a:ext cx="2706624" cy="4204147"/>
          </a:xfrm>
          <a:prstGeom prst="rect">
            <a:avLst/>
          </a:prstGeom>
        </p:spPr>
      </p:pic>
      <p:sp>
        <p:nvSpPr>
          <p:cNvPr id="12" name="TextBox 11">
            <a:extLst>
              <a:ext uri="{FF2B5EF4-FFF2-40B4-BE49-F238E27FC236}">
                <a16:creationId xmlns:a16="http://schemas.microsoft.com/office/drawing/2014/main" xmlns="" id="{904B7CA6-23A4-2E24-5FFC-ECEA38831F6A}"/>
              </a:ext>
            </a:extLst>
          </p:cNvPr>
          <p:cNvSpPr txBox="1"/>
          <p:nvPr/>
        </p:nvSpPr>
        <p:spPr>
          <a:xfrm>
            <a:off x="4622349" y="838923"/>
            <a:ext cx="3573861" cy="523220"/>
          </a:xfrm>
          <a:prstGeom prst="rect">
            <a:avLst/>
          </a:prstGeom>
          <a:noFill/>
        </p:spPr>
        <p:txBody>
          <a:bodyPr wrap="square" rtlCol="0">
            <a:spAutoFit/>
          </a:bodyPr>
          <a:lstStyle/>
          <a:p>
            <a:pPr algn="r"/>
            <a:r>
              <a:rPr lang="ar-EG" sz="2800" b="1" dirty="0" smtClean="0">
                <a:solidFill>
                  <a:srgbClr val="2D3956"/>
                </a:solidFill>
                <a:latin typeface="Times New Roman" panose="02020603050405020304" pitchFamily="18" charset="0"/>
                <a:cs typeface="Times New Roman" panose="02020603050405020304" pitchFamily="18" charset="0"/>
              </a:rPr>
              <a:t>1-الأعمال الإلكترونية</a:t>
            </a:r>
            <a:endParaRPr lang="en-US" sz="2800" b="1"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413606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3127027653"/>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1636475" y="58154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10</a:t>
            </a:r>
            <a:endParaRPr lang="en-US" sz="2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1218004" y="6015549"/>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0" name="TextBox 9"/>
          <p:cNvSpPr txBox="1"/>
          <p:nvPr/>
        </p:nvSpPr>
        <p:spPr>
          <a:xfrm>
            <a:off x="4089707" y="1442805"/>
            <a:ext cx="7427960" cy="5293757"/>
          </a:xfrm>
          <a:prstGeom prst="rect">
            <a:avLst/>
          </a:prstGeom>
          <a:noFill/>
        </p:spPr>
        <p:txBody>
          <a:bodyPr wrap="square" rtlCol="0">
            <a:spAutoFit/>
          </a:bodyPr>
          <a:lstStyle/>
          <a:p>
            <a:pPr algn="justLow" rtl="1"/>
            <a:r>
              <a:rPr lang="ar-EG" sz="2000" dirty="0" smtClean="0"/>
              <a:t>تعتبر التجارة الالكترونية أحد صور الاقتصاد الرقمي </a:t>
            </a:r>
            <a:r>
              <a:rPr lang="en-US" sz="2000" dirty="0"/>
              <a:t>Digital Economy - </a:t>
            </a:r>
            <a:endParaRPr lang="ar-EG" sz="2000" dirty="0" smtClean="0"/>
          </a:p>
          <a:p>
            <a:pPr algn="justLow" rtl="1"/>
            <a:r>
              <a:rPr lang="ar-EG" sz="2000" dirty="0" smtClean="0"/>
              <a:t>حيث يقوم الاقتصاد الرقمي على حقيقتين هما التجارة الإلكترونية وتقنية المعلومات</a:t>
            </a:r>
            <a:r>
              <a:rPr lang="en-US" sz="2000" dirty="0"/>
              <a:t>Information Technology- IT </a:t>
            </a:r>
            <a:r>
              <a:rPr lang="ar-EG" sz="2000" dirty="0" smtClean="0"/>
              <a:t> ؛ فتقنية المعلومات أو صناعة المعلومات  في عصر الحوسبة والاتصال هي التي خلقت الوجود الواقعي والحقيقي للتجارة الإلكترونية </a:t>
            </a:r>
            <a:r>
              <a:rPr lang="ar-EG" sz="2000" dirty="0"/>
              <a:t>باعتبارها تعتمد على الحوسبة والاتصال ومختلف الوسائل التقنية </a:t>
            </a:r>
            <a:r>
              <a:rPr lang="ar-EG" sz="2000" dirty="0" smtClean="0"/>
              <a:t>للتنفيذ وإدارة </a:t>
            </a:r>
            <a:r>
              <a:rPr lang="ar-EG" sz="2000" dirty="0"/>
              <a:t>النشاط التجاري </a:t>
            </a:r>
            <a:r>
              <a:rPr lang="ar-EG" sz="2000" dirty="0" smtClean="0"/>
              <a:t>.</a:t>
            </a:r>
          </a:p>
          <a:p>
            <a:pPr algn="justLow" rtl="1"/>
            <a:r>
              <a:rPr lang="ar-EG" sz="2000" b="1" u="sng" dirty="0" smtClean="0">
                <a:solidFill>
                  <a:srgbClr val="C00000"/>
                </a:solidFill>
              </a:rPr>
              <a:t>أولاً : نشأة التجارة الالكترونية :</a:t>
            </a:r>
            <a:endParaRPr lang="ar-EG" sz="2000" b="1" u="sng" dirty="0">
              <a:solidFill>
                <a:srgbClr val="C00000"/>
              </a:solidFill>
            </a:endParaRPr>
          </a:p>
          <a:p>
            <a:pPr algn="justLow" rtl="1"/>
            <a:r>
              <a:rPr lang="ar-EG" sz="2000" dirty="0" smtClean="0"/>
              <a:t>يعود تاريخ ظهور التجارة الإلكترونية إلى شاب يدعى « </a:t>
            </a:r>
            <a:r>
              <a:rPr lang="en-US" sz="2000" dirty="0" smtClean="0"/>
              <a:t>Jeff </a:t>
            </a:r>
            <a:r>
              <a:rPr lang="en-US" sz="2000" dirty="0" err="1" smtClean="0"/>
              <a:t>Beazos</a:t>
            </a:r>
            <a:r>
              <a:rPr lang="en-US" sz="2000" dirty="0" smtClean="0"/>
              <a:t> </a:t>
            </a:r>
            <a:r>
              <a:rPr lang="ar-EG" sz="2000" dirty="0" smtClean="0"/>
              <a:t>« البالغ من العمر حينئذ 29 عام </a:t>
            </a:r>
            <a:r>
              <a:rPr lang="ar-EG" sz="2000" dirty="0"/>
              <a:t>. </a:t>
            </a:r>
            <a:r>
              <a:rPr lang="ar-EG" sz="2000" dirty="0" smtClean="0"/>
              <a:t>كان «</a:t>
            </a:r>
            <a:r>
              <a:rPr lang="en-US" sz="2000" dirty="0" err="1" smtClean="0"/>
              <a:t>Beazos</a:t>
            </a:r>
            <a:r>
              <a:rPr lang="en-US" sz="2000" dirty="0" smtClean="0"/>
              <a:t> </a:t>
            </a:r>
            <a:r>
              <a:rPr lang="ar-EG" sz="2000" dirty="0"/>
              <a:t>« </a:t>
            </a:r>
            <a:r>
              <a:rPr lang="ar-EG" sz="2000" dirty="0" smtClean="0"/>
              <a:t> يعمل محلل و مدير مالي في ذلك الوقت ، </a:t>
            </a:r>
            <a:r>
              <a:rPr lang="ar-EG" sz="2000" dirty="0"/>
              <a:t> </a:t>
            </a:r>
            <a:r>
              <a:rPr lang="ar-EG" sz="2000" dirty="0" smtClean="0"/>
              <a:t>وفي </a:t>
            </a:r>
            <a:r>
              <a:rPr lang="ar-EG" sz="2000" dirty="0"/>
              <a:t>عام 1994 اتجهت إرادته إلى استخدام الإنترنت في تحقيق الربح المادي. قام"</a:t>
            </a:r>
            <a:r>
              <a:rPr lang="en-US" sz="2000" dirty="0" err="1"/>
              <a:t>Beazos</a:t>
            </a:r>
            <a:r>
              <a:rPr lang="en-US" sz="2000" dirty="0"/>
              <a:t>" </a:t>
            </a:r>
            <a:r>
              <a:rPr lang="ar-EG" sz="2000" dirty="0"/>
              <a:t>بوضع قائمة من عشرون منتج يمكن أن تجد لها سوقاً رائجاً على </a:t>
            </a:r>
            <a:r>
              <a:rPr lang="ar-EG" sz="2000" dirty="0" smtClean="0"/>
              <a:t>شبكة الإنترنت</a:t>
            </a:r>
            <a:r>
              <a:rPr lang="ar-EG" sz="2000" dirty="0"/>
              <a:t>، وكنتيجة لتحليل مكثف من قبله وجد أن الكتب تأتي في الأمرتبة </a:t>
            </a:r>
            <a:r>
              <a:rPr lang="ar-EG" sz="2000" dirty="0" smtClean="0"/>
              <a:t>الأولى للمنتجات </a:t>
            </a:r>
            <a:r>
              <a:rPr lang="ar-EG" sz="2000" dirty="0"/>
              <a:t>المعروضه من قبله على الإنترنت.وما قام به "</a:t>
            </a:r>
            <a:r>
              <a:rPr lang="en-US" sz="2000" dirty="0"/>
              <a:t>Jeff </a:t>
            </a:r>
            <a:r>
              <a:rPr lang="en-US" sz="2000" dirty="0" err="1"/>
              <a:t>Beazos</a:t>
            </a:r>
            <a:r>
              <a:rPr lang="en-US" sz="2000" dirty="0"/>
              <a:t>" </a:t>
            </a:r>
            <a:r>
              <a:rPr lang="ar-EG" sz="2000" dirty="0"/>
              <a:t>يعد الخطوة الأولى لانطلاق عملاق في عالم </a:t>
            </a:r>
            <a:r>
              <a:rPr lang="ar-EG" sz="2000" dirty="0" smtClean="0"/>
              <a:t>التجارةا لإلكترونية </a:t>
            </a:r>
            <a:r>
              <a:rPr lang="ar-EG" sz="2000" dirty="0"/>
              <a:t>يدعى شركة أمازون، والتي يرجع الفضل لها في ظهور التجارة </a:t>
            </a:r>
            <a:r>
              <a:rPr lang="ar-EG" sz="2000" dirty="0" smtClean="0"/>
              <a:t>الإلكترونية وتفوقها </a:t>
            </a:r>
            <a:r>
              <a:rPr lang="ar-EG" sz="2000" dirty="0"/>
              <a:t>على نظيرتها التقليدية. وقد بلغ رقم أعمال شركة أمازون لبيع الكتب ٢ </a:t>
            </a:r>
            <a:r>
              <a:rPr lang="ar-EG" sz="2000" dirty="0" smtClean="0"/>
              <a:t>مليون دولار </a:t>
            </a:r>
            <a:r>
              <a:rPr lang="ar-EG" sz="2000" dirty="0"/>
              <a:t>في السنة الواحدة، </a:t>
            </a:r>
          </a:p>
          <a:p>
            <a:pPr algn="justLow" rtl="1"/>
            <a:endParaRPr lang="en-US" dirty="0"/>
          </a:p>
        </p:txBody>
      </p:sp>
      <p:pic>
        <p:nvPicPr>
          <p:cNvPr id="13" name="Picture 12"/>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114124" y="1713782"/>
            <a:ext cx="2769827" cy="4222561"/>
          </a:xfrm>
          <a:prstGeom prst="rect">
            <a:avLst/>
          </a:prstGeom>
        </p:spPr>
      </p:pic>
      <p:sp>
        <p:nvSpPr>
          <p:cNvPr id="12" name="TextBox 11">
            <a:extLst>
              <a:ext uri="{FF2B5EF4-FFF2-40B4-BE49-F238E27FC236}">
                <a16:creationId xmlns:a16="http://schemas.microsoft.com/office/drawing/2014/main" xmlns="" id="{904B7CA6-23A4-2E24-5FFC-ECEA38831F6A}"/>
              </a:ext>
            </a:extLst>
          </p:cNvPr>
          <p:cNvSpPr txBox="1"/>
          <p:nvPr/>
        </p:nvSpPr>
        <p:spPr>
          <a:xfrm>
            <a:off x="4622349" y="838923"/>
            <a:ext cx="3573861" cy="523220"/>
          </a:xfrm>
          <a:prstGeom prst="rect">
            <a:avLst/>
          </a:prstGeom>
          <a:noFill/>
        </p:spPr>
        <p:txBody>
          <a:bodyPr wrap="square" rtlCol="0">
            <a:spAutoFit/>
          </a:bodyPr>
          <a:lstStyle/>
          <a:p>
            <a:pPr algn="r"/>
            <a:r>
              <a:rPr lang="ar-EG" sz="2800" b="1" dirty="0" smtClean="0">
                <a:solidFill>
                  <a:srgbClr val="2D3956"/>
                </a:solidFill>
                <a:latin typeface="Times New Roman" panose="02020603050405020304" pitchFamily="18" charset="0"/>
                <a:cs typeface="Times New Roman" panose="02020603050405020304" pitchFamily="18" charset="0"/>
              </a:rPr>
              <a:t>2-التجارة الإلكترونية</a:t>
            </a:r>
            <a:endParaRPr lang="en-US" sz="2800" b="1"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04099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613878787"/>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1636475" y="58154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10</a:t>
            </a:r>
            <a:endParaRPr lang="en-US" sz="2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1063185" y="6047232"/>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0" name="TextBox 9"/>
          <p:cNvSpPr txBox="1"/>
          <p:nvPr/>
        </p:nvSpPr>
        <p:spPr>
          <a:xfrm>
            <a:off x="4035920" y="1256467"/>
            <a:ext cx="7504135" cy="5601533"/>
          </a:xfrm>
          <a:prstGeom prst="rect">
            <a:avLst/>
          </a:prstGeom>
          <a:noFill/>
        </p:spPr>
        <p:txBody>
          <a:bodyPr wrap="square" rtlCol="0">
            <a:spAutoFit/>
          </a:bodyPr>
          <a:lstStyle/>
          <a:p>
            <a:pPr algn="justLow" rtl="1"/>
            <a:r>
              <a:rPr lang="ar-EG" sz="2000" dirty="0"/>
              <a:t>ومع النمو السريع لشركة أمازون قرر "</a:t>
            </a:r>
            <a:r>
              <a:rPr lang="en-US" sz="2000" dirty="0" err="1"/>
              <a:t>Beazos</a:t>
            </a:r>
            <a:r>
              <a:rPr lang="en-US" sz="2000" dirty="0"/>
              <a:t>" </a:t>
            </a:r>
            <a:r>
              <a:rPr lang="ar-EG" sz="2000" dirty="0"/>
              <a:t>خلق روابط مع شركات بيع الكتب الأخرى من أجل تقاسم الحصة معهم عن طريق مواقعهم. ومع استمرار توسع ونمو الشركة بدأت بحلول عام ١٩٩٨ ببيع الأقراص المضغوطة الخاصة بالموسيقى والفيديو "</a:t>
            </a:r>
            <a:r>
              <a:rPr lang="en-US" sz="2000" dirty="0"/>
              <a:t>DVD"، </a:t>
            </a:r>
            <a:r>
              <a:rPr lang="ar-EG" sz="2000" dirty="0"/>
              <a:t>حينئذ أصبحت شركة أمازون تمثل سلة منتجات متنوعة تشمل الإلكترونيات والبرمجيات والأجهزة المنزلية وغيرها من المنتجات الأخرى </a:t>
            </a:r>
            <a:r>
              <a:rPr lang="ar-EG" sz="2000" dirty="0" smtClean="0"/>
              <a:t>.</a:t>
            </a:r>
            <a:endParaRPr lang="ar-EG" sz="2000" b="1" dirty="0" smtClean="0">
              <a:solidFill>
                <a:srgbClr val="C00000"/>
              </a:solidFill>
            </a:endParaRPr>
          </a:p>
          <a:p>
            <a:pPr algn="justLow" rtl="1"/>
            <a:r>
              <a:rPr lang="ar-EG" sz="2000" b="1" dirty="0" smtClean="0">
                <a:solidFill>
                  <a:srgbClr val="C00000"/>
                </a:solidFill>
              </a:rPr>
              <a:t>ثانياً : </a:t>
            </a:r>
            <a:r>
              <a:rPr lang="ar-EG" sz="2000" b="1" dirty="0">
                <a:solidFill>
                  <a:srgbClr val="C00000"/>
                </a:solidFill>
              </a:rPr>
              <a:t>تعريف التجارة الإلكترونية</a:t>
            </a:r>
            <a:r>
              <a:rPr lang="ar-EG" sz="2000" b="1" dirty="0" smtClean="0">
                <a:solidFill>
                  <a:srgbClr val="C00000"/>
                </a:solidFill>
              </a:rPr>
              <a:t>:</a:t>
            </a:r>
          </a:p>
          <a:p>
            <a:pPr algn="justLow" rtl="1"/>
            <a:r>
              <a:rPr lang="ar-EG" sz="2000" dirty="0" smtClean="0"/>
              <a:t>لم </a:t>
            </a:r>
            <a:r>
              <a:rPr lang="ar-EG" sz="2000" dirty="0"/>
              <a:t>يكن من السهل الوصول إلى تعريف محدد وجامع للتجارة الإلكترونية </a:t>
            </a:r>
            <a:r>
              <a:rPr lang="ar-EG" sz="2000" dirty="0" smtClean="0"/>
              <a:t>بكافة صورها</a:t>
            </a:r>
            <a:r>
              <a:rPr lang="ar-EG" sz="2000" dirty="0"/>
              <a:t>، فوضع تعريف للتجارة الإلكترونية يقتضي وجود إلماماً كبيراً بكافة العناصرالتي تشمل تلك التجارة، فضلاً عن ما تتمتع به من خصائص، مع ضرورة الوقوف </a:t>
            </a:r>
            <a:r>
              <a:rPr lang="ar-EG" sz="2000" dirty="0" smtClean="0"/>
              <a:t>على آلية </a:t>
            </a:r>
            <a:r>
              <a:rPr lang="ar-EG" sz="2000" dirty="0"/>
              <a:t>عملها، والقواعد القانونية المنظمة لها</a:t>
            </a:r>
            <a:r>
              <a:rPr lang="ar-EG" sz="2000" dirty="0" smtClean="0"/>
              <a:t>.  ولقد </a:t>
            </a:r>
            <a:r>
              <a:rPr lang="ar-EG" sz="2000" dirty="0"/>
              <a:t>ترتب على حداثة نشأة التجارة الإلكترونية إلى تعدد التعريفات </a:t>
            </a:r>
            <a:r>
              <a:rPr lang="ar-EG" sz="2000" dirty="0" smtClean="0"/>
              <a:t>الإصطلاحيه لها</a:t>
            </a:r>
            <a:r>
              <a:rPr lang="ar-EG" sz="2000" dirty="0"/>
              <a:t>، كل بحسب وجهة نظره، فقد عرفت </a:t>
            </a:r>
            <a:r>
              <a:rPr lang="ar-EG" sz="2000" b="1" dirty="0"/>
              <a:t>منظمة التجارة </a:t>
            </a:r>
            <a:r>
              <a:rPr lang="ar-EG" sz="2000" b="1" dirty="0" smtClean="0"/>
              <a:t>العالمية </a:t>
            </a:r>
            <a:r>
              <a:rPr lang="ar-EG" sz="2000" dirty="0" smtClean="0"/>
              <a:t>التجارة</a:t>
            </a:r>
            <a:r>
              <a:rPr lang="ar-EG" sz="2000" dirty="0"/>
              <a:t> </a:t>
            </a:r>
            <a:r>
              <a:rPr lang="ar-EG" sz="2000" dirty="0" smtClean="0"/>
              <a:t>الإلكترونية</a:t>
            </a:r>
            <a:r>
              <a:rPr lang="ar-EG" sz="2000" dirty="0"/>
              <a:t> </a:t>
            </a:r>
            <a:r>
              <a:rPr lang="ar-EG" sz="2000" dirty="0" smtClean="0"/>
              <a:t>بأنها </a:t>
            </a:r>
            <a:r>
              <a:rPr lang="ar-EG" sz="2000" dirty="0"/>
              <a:t>"أنشطة إنتاج السلع والخدمات وتوزيعها وتسويقها وبيعها أو تسليمها للمشتري </a:t>
            </a:r>
            <a:r>
              <a:rPr lang="ar-EG" sz="2000" dirty="0" smtClean="0"/>
              <a:t>من خلال </a:t>
            </a:r>
            <a:r>
              <a:rPr lang="ar-EG" sz="2000" dirty="0"/>
              <a:t>الوسائط الإلكترونية". ويتضح لنا من التعريف السابق أن التجارة </a:t>
            </a:r>
            <a:r>
              <a:rPr lang="ar-EG" sz="2000" dirty="0" smtClean="0"/>
              <a:t>الإلكترونية تشمل </a:t>
            </a:r>
            <a:r>
              <a:rPr lang="ar-EG" sz="2000" dirty="0"/>
              <a:t>ثلاث أنواع من المعاملات هما؛ عمليات البحث والإعلان عن المنتج، </a:t>
            </a:r>
            <a:r>
              <a:rPr lang="ar-EG" sz="2000" dirty="0" smtClean="0"/>
              <a:t>عمليات الشراء </a:t>
            </a:r>
            <a:r>
              <a:rPr lang="ar-EG" sz="2000" dirty="0"/>
              <a:t>ودفع الثمن، عمليات تسليم </a:t>
            </a:r>
            <a:r>
              <a:rPr lang="ar-EG" sz="2000" dirty="0" smtClean="0"/>
              <a:t>المشتريات. </a:t>
            </a:r>
          </a:p>
          <a:p>
            <a:pPr algn="justLow" rtl="1"/>
            <a:endParaRPr lang="ar-EG" sz="2000" dirty="0" smtClean="0"/>
          </a:p>
          <a:p>
            <a:pPr algn="justLow" rtl="1"/>
            <a:endParaRPr lang="ar-EG" sz="2000" dirty="0"/>
          </a:p>
          <a:p>
            <a:pPr algn="justLow" rtl="1"/>
            <a:endParaRPr lang="en-US" dirty="0"/>
          </a:p>
        </p:txBody>
      </p:sp>
      <p:pic>
        <p:nvPicPr>
          <p:cNvPr id="12" name="Picture 1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79015" y="1610465"/>
            <a:ext cx="2828129" cy="4276431"/>
          </a:xfrm>
          <a:prstGeom prst="rect">
            <a:avLst/>
          </a:prstGeom>
        </p:spPr>
      </p:pic>
    </p:spTree>
    <p:extLst>
      <p:ext uri="{BB962C8B-B14F-4D97-AF65-F5344CB8AC3E}">
        <p14:creationId xmlns:p14="http://schemas.microsoft.com/office/powerpoint/2010/main" val="25984056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1217976146"/>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1636475" y="58154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10</a:t>
            </a:r>
            <a:endParaRPr lang="en-US" sz="2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0" name="TextBox 9"/>
          <p:cNvSpPr txBox="1"/>
          <p:nvPr/>
        </p:nvSpPr>
        <p:spPr>
          <a:xfrm>
            <a:off x="3256448" y="1120462"/>
            <a:ext cx="8261220" cy="5601533"/>
          </a:xfrm>
          <a:prstGeom prst="rect">
            <a:avLst/>
          </a:prstGeom>
          <a:noFill/>
        </p:spPr>
        <p:txBody>
          <a:bodyPr wrap="square" rtlCol="0">
            <a:spAutoFit/>
          </a:bodyPr>
          <a:lstStyle/>
          <a:p>
            <a:pPr algn="justLow" rtl="1"/>
            <a:r>
              <a:rPr lang="ar-EG" sz="2000" dirty="0"/>
              <a:t>أما </a:t>
            </a:r>
            <a:r>
              <a:rPr lang="ar-EG" sz="2000" b="1" dirty="0"/>
              <a:t>المجلة العالمية للتجارة الإلكترونية </a:t>
            </a:r>
            <a:r>
              <a:rPr lang="ar-EG" sz="2000" dirty="0"/>
              <a:t>فقد عرفتها بأنها "عبارة عن عمليات البيع والشراء التي تتم بين المنتجين والمستهلكين أو الشركات والمستهلكين، أو بين الشركات بعضهم البعض عن طريق استخدام تكنولوجيا المعلومات والإتصالات</a:t>
            </a:r>
            <a:r>
              <a:rPr lang="ar-EG" sz="2000" dirty="0" smtClean="0"/>
              <a:t>«.</a:t>
            </a:r>
          </a:p>
          <a:p>
            <a:pPr algn="justLow" rtl="1"/>
            <a:r>
              <a:rPr lang="ar-EG" sz="2000" dirty="0" smtClean="0"/>
              <a:t>أما </a:t>
            </a:r>
            <a:r>
              <a:rPr lang="ar-EG" sz="2000" dirty="0"/>
              <a:t>عن </a:t>
            </a:r>
            <a:r>
              <a:rPr lang="ar-EG" sz="2000" b="1" dirty="0"/>
              <a:t>الوضع في ظل قانون الأونسيترال النموذجي بشأن التجارة الإلكترونية </a:t>
            </a:r>
            <a:r>
              <a:rPr lang="ar-EG" sz="2000" dirty="0"/>
              <a:t>الذي وضعته لجنة الأمم المتحدة للقانون التجاري الدولي فقد جاء سلبياً، حيث لم يضع قانون الأونسيترال تعريفاً للتجارة الإلكترونية، مكتفياً بتعريف رسائل البيانات في المادة الثانية من القانون حيث نصت على أنه يراد بمصطلح "رسالة بيانات" المعلومات التي يتمإنشاؤها أو ارسالها أو استلامها أو تخزينها بوسائل إلكترونية أو ضوئية أو </a:t>
            </a:r>
            <a:r>
              <a:rPr lang="ar-EG" sz="2000" dirty="0" smtClean="0"/>
              <a:t>بوسائل مشابهة</a:t>
            </a:r>
            <a:r>
              <a:rPr lang="ar-EG" sz="2000" dirty="0"/>
              <a:t>، بما في ذلك على سبيل المثال لا الحصر تبادل البيانات الإلكترونية، أو </a:t>
            </a:r>
            <a:r>
              <a:rPr lang="ar-EG" sz="2000" dirty="0" smtClean="0"/>
              <a:t>البريد الإلكتروني</a:t>
            </a:r>
            <a:r>
              <a:rPr lang="ar-EG" sz="2000" dirty="0"/>
              <a:t>، أو البرق، أو التلكس، أو النسخ </a:t>
            </a:r>
            <a:r>
              <a:rPr lang="ar-EG" sz="2000" dirty="0" smtClean="0"/>
              <a:t>البرقي . ولقد </a:t>
            </a:r>
            <a:r>
              <a:rPr lang="ar-EG" sz="2000" dirty="0"/>
              <a:t>كان الهدف الرئيسي لقانون الأونسيترال النموذجي بشأن التجارة الإلكترونية </a:t>
            </a:r>
            <a:r>
              <a:rPr lang="ar-EG" sz="2000" dirty="0" smtClean="0"/>
              <a:t>هو تطوير </a:t>
            </a:r>
            <a:r>
              <a:rPr lang="ar-EG" sz="2000" dirty="0"/>
              <a:t>القواعد القانونية المتعلقة بالتجارة الإلكترونية، وذلك من خلال توحيد </a:t>
            </a:r>
            <a:r>
              <a:rPr lang="ar-EG" sz="2000" dirty="0" smtClean="0"/>
              <a:t>قواعد القانون </a:t>
            </a:r>
            <a:r>
              <a:rPr lang="ar-EG" sz="2000" dirty="0"/>
              <a:t>التجاري الدولي، رغبة في رفع الحواجز والقيود بين المبادلات التجارية </a:t>
            </a:r>
            <a:r>
              <a:rPr lang="ar-EG" sz="2000" dirty="0" smtClean="0"/>
              <a:t>الدولية . </a:t>
            </a:r>
            <a:endParaRPr lang="ar-EG" sz="2000" dirty="0"/>
          </a:p>
          <a:p>
            <a:pPr algn="justLow" rtl="1"/>
            <a:r>
              <a:rPr lang="ar-EG" sz="2000" dirty="0"/>
              <a:t>أما </a:t>
            </a:r>
            <a:r>
              <a:rPr lang="ar-EG" sz="2000" b="1" dirty="0"/>
              <a:t>منظمة التعاون الإقتصادي والتنمية </a:t>
            </a:r>
            <a:r>
              <a:rPr lang="ar-EG" sz="2000" dirty="0"/>
              <a:t>فقد أشارت إلى أن التجارة الإلكترونية </a:t>
            </a:r>
            <a:r>
              <a:rPr lang="ar-EG" sz="2000" dirty="0" smtClean="0"/>
              <a:t>تشمل كافة </a:t>
            </a:r>
            <a:r>
              <a:rPr lang="ar-EG" sz="2000" dirty="0"/>
              <a:t>المعلومات التجارية التي تمتد بين الشركات والأفراد وتقوم على أساس </a:t>
            </a:r>
            <a:r>
              <a:rPr lang="ar-EG" sz="2000" dirty="0" smtClean="0"/>
              <a:t>التبادل الإلكتروني </a:t>
            </a:r>
            <a:r>
              <a:rPr lang="ar-EG" sz="2000" dirty="0"/>
              <a:t>للبيانات، سواء أكانت مكتوبة، أو مرئية، أو مسموعة، كما تشمل كافة الآثارالمترتبة على عملية تبادل البيانات والمعلومات التجارية إلكترونياً، ومدى تأثيرها </a:t>
            </a:r>
            <a:r>
              <a:rPr lang="ar-EG" sz="2000" dirty="0" smtClean="0"/>
              <a:t>على المؤسسات </a:t>
            </a:r>
            <a:r>
              <a:rPr lang="ar-EG" sz="2000" dirty="0"/>
              <a:t>والعمليات التي تحكم الأنشطة </a:t>
            </a:r>
            <a:r>
              <a:rPr lang="ar-EG" sz="2000" dirty="0" smtClean="0"/>
              <a:t>التجارية .</a:t>
            </a:r>
          </a:p>
          <a:p>
            <a:pPr algn="justLow" rtl="1"/>
            <a:endParaRPr lang="ar-EG" sz="2000" dirty="0"/>
          </a:p>
          <a:p>
            <a:pPr algn="justLow" rtl="1"/>
            <a:endParaRPr lang="en-US" dirty="0"/>
          </a:p>
        </p:txBody>
      </p:sp>
      <p:pic>
        <p:nvPicPr>
          <p:cNvPr id="12" name="Picture 1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08670" y="1610465"/>
            <a:ext cx="2390115" cy="3837222"/>
          </a:xfrm>
          <a:prstGeom prst="rect">
            <a:avLst/>
          </a:prstGeom>
        </p:spPr>
      </p:pic>
    </p:spTree>
    <p:extLst>
      <p:ext uri="{BB962C8B-B14F-4D97-AF65-F5344CB8AC3E}">
        <p14:creationId xmlns:p14="http://schemas.microsoft.com/office/powerpoint/2010/main" val="25857243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391518557"/>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1636475" y="58154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10</a:t>
            </a:r>
            <a:endParaRPr lang="en-US" sz="2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845886" y="6028952"/>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0" name="TextBox 9"/>
          <p:cNvSpPr txBox="1"/>
          <p:nvPr/>
        </p:nvSpPr>
        <p:spPr>
          <a:xfrm>
            <a:off x="3298482" y="1120462"/>
            <a:ext cx="8219186" cy="6217087"/>
          </a:xfrm>
          <a:prstGeom prst="rect">
            <a:avLst/>
          </a:prstGeom>
          <a:noFill/>
        </p:spPr>
        <p:txBody>
          <a:bodyPr wrap="square" rtlCol="0">
            <a:spAutoFit/>
          </a:bodyPr>
          <a:lstStyle/>
          <a:p>
            <a:pPr algn="justLow" rtl="1"/>
            <a:r>
              <a:rPr lang="ar-EG" sz="2000" dirty="0" smtClean="0"/>
              <a:t>أما </a:t>
            </a:r>
            <a:r>
              <a:rPr lang="ar-EG" sz="2000" b="1" dirty="0"/>
              <a:t>الفقه</a:t>
            </a:r>
            <a:r>
              <a:rPr lang="ar-EG" sz="2000" dirty="0"/>
              <a:t> </a:t>
            </a:r>
            <a:r>
              <a:rPr lang="ar-EG" sz="2000" b="1" dirty="0"/>
              <a:t>الفرنسي</a:t>
            </a:r>
            <a:r>
              <a:rPr lang="ar-EG" sz="2000" dirty="0"/>
              <a:t> فقد عرف التجارة الإلكترونية بأنها مجموعة من عمليات </a:t>
            </a:r>
            <a:r>
              <a:rPr lang="ar-EG" sz="2000" dirty="0" smtClean="0"/>
              <a:t>البيع والشراء </a:t>
            </a:r>
            <a:r>
              <a:rPr lang="ar-EG" sz="2000" dirty="0"/>
              <a:t>التي تتم من خلال شبكة الإنترنت، وتتضمن تبادل للمعلومات ولصفقات </a:t>
            </a:r>
            <a:r>
              <a:rPr lang="ar-EG" sz="2000" dirty="0" smtClean="0"/>
              <a:t>السلع الاستهلاكية </a:t>
            </a:r>
            <a:r>
              <a:rPr lang="ar-EG" sz="2000" dirty="0"/>
              <a:t>والتجهيزات، وكذلك خدمات المعلومات المالية والقانونية، مستخدمة </a:t>
            </a:r>
            <a:r>
              <a:rPr lang="ar-EG" sz="2000" dirty="0" smtClean="0"/>
              <a:t>الوسائل التكنولوجية </a:t>
            </a:r>
            <a:r>
              <a:rPr lang="ar-EG" sz="2000" dirty="0"/>
              <a:t>لإتمام الصفقات مثل الفاكس، الهاتف، </a:t>
            </a:r>
            <a:r>
              <a:rPr lang="ar-EG" sz="2000" dirty="0" smtClean="0"/>
              <a:t>الإنترنت .</a:t>
            </a:r>
          </a:p>
          <a:p>
            <a:pPr algn="justLow" rtl="1"/>
            <a:r>
              <a:rPr lang="ar-EG" sz="2000" dirty="0" smtClean="0"/>
              <a:t>أما </a:t>
            </a:r>
            <a:r>
              <a:rPr lang="ar-EG" sz="2000" b="1" dirty="0"/>
              <a:t>قانون الثقة في الإقتصاد الرقمي الفرنسي </a:t>
            </a:r>
            <a:r>
              <a:rPr lang="ar-EG" sz="2000" dirty="0"/>
              <a:t>عرف التجارة الإلكترونية في المادة١٤ منه، حيث نص على أن "التجارة الإلكترونية هي النشاط الاقتصادي الذي يقدم منخلاله الشخص توفير السلع أو الخدمات إلكترونياً وعن بعد. كما يشمل مجال </a:t>
            </a:r>
            <a:r>
              <a:rPr lang="ar-EG" sz="2000" dirty="0" smtClean="0"/>
              <a:t>التجارة الإلكترونية </a:t>
            </a:r>
            <a:r>
              <a:rPr lang="ar-EG" sz="2000" dirty="0"/>
              <a:t>خدمات مثل توفير المعلومات عبر الإنترنت واتصالات الأعمال وأدواتالبحث، والوصول إلى البيانات واستردادها، والوصول إلى شبكة الإتصال أو </a:t>
            </a:r>
            <a:r>
              <a:rPr lang="ar-EG" sz="2000" dirty="0" smtClean="0"/>
              <a:t>استضافة المعلومات</a:t>
            </a:r>
            <a:r>
              <a:rPr lang="ar-EG" sz="2000" dirty="0"/>
              <a:t>، حتى ولو كان ذلك بدون مقابل يتم دفعه من قبل أولئك الذين </a:t>
            </a:r>
            <a:r>
              <a:rPr lang="ar-EG" sz="2000" dirty="0" smtClean="0"/>
              <a:t>يتلقونها«. وبهذا </a:t>
            </a:r>
            <a:r>
              <a:rPr lang="ar-EG" sz="2000" dirty="0"/>
              <a:t>التعريف يكون المشرع الفرنسي قد أعطى للتجارة الإلكترونية مفهوماً موسعاً،فجعل التجارة الإلكترونية لا تضم تلك العقود المبرمة عبر شبكة الإنترنت فحسب، </a:t>
            </a:r>
            <a:r>
              <a:rPr lang="ar-EG" sz="2000" dirty="0" smtClean="0"/>
              <a:t>بل تمتد </a:t>
            </a:r>
            <a:r>
              <a:rPr lang="ar-EG" sz="2000" dirty="0"/>
              <a:t>لتشمل كافة العقود الحديثة التي ظهرت بظهور تكنولوجيا المعلومات، كعقد </a:t>
            </a:r>
            <a:r>
              <a:rPr lang="ar-EG" sz="2000" dirty="0" smtClean="0"/>
              <a:t>الدخول إلى شبكة الانترنت ، دون اشتراط توافر مقابل مادي يتم دفعه من قبل العملاء .</a:t>
            </a:r>
            <a:endParaRPr lang="ar-EG" sz="2000" dirty="0"/>
          </a:p>
          <a:p>
            <a:pPr algn="justLow" rtl="1"/>
            <a:endParaRPr lang="ar-EG" sz="2000" dirty="0"/>
          </a:p>
          <a:p>
            <a:pPr algn="justLow" rtl="1"/>
            <a:endParaRPr lang="ar-EG" sz="2000" dirty="0" smtClean="0"/>
          </a:p>
          <a:p>
            <a:pPr algn="justLow" rtl="1"/>
            <a:endParaRPr lang="ar-EG" sz="2000" dirty="0"/>
          </a:p>
          <a:p>
            <a:pPr algn="justLow" rtl="1"/>
            <a:endParaRPr lang="ar-EG" sz="2000" dirty="0"/>
          </a:p>
          <a:p>
            <a:pPr algn="justLow" rtl="1"/>
            <a:endParaRPr lang="ar-EG" sz="2000" dirty="0" smtClean="0"/>
          </a:p>
          <a:p>
            <a:pPr algn="justLow" rtl="1"/>
            <a:endParaRPr lang="ar-EG" sz="2000" dirty="0"/>
          </a:p>
          <a:p>
            <a:pPr algn="justLow" rtl="1"/>
            <a:endParaRPr lang="en-US"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77126" y="1708407"/>
            <a:ext cx="2390115" cy="4026060"/>
          </a:xfrm>
          <a:prstGeom prst="rect">
            <a:avLst/>
          </a:prstGeom>
        </p:spPr>
      </p:pic>
    </p:spTree>
    <p:extLst>
      <p:ext uri="{BB962C8B-B14F-4D97-AF65-F5344CB8AC3E}">
        <p14:creationId xmlns:p14="http://schemas.microsoft.com/office/powerpoint/2010/main" val="13207299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4166895912"/>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2407650" y="58344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10</a:t>
            </a:r>
            <a:endParaRPr lang="en-US" sz="2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1063185" y="6080823"/>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0" name="TextBox 9"/>
          <p:cNvSpPr txBox="1"/>
          <p:nvPr/>
        </p:nvSpPr>
        <p:spPr>
          <a:xfrm>
            <a:off x="4421253" y="1378858"/>
            <a:ext cx="7160006" cy="10879772"/>
          </a:xfrm>
          <a:prstGeom prst="rect">
            <a:avLst/>
          </a:prstGeom>
          <a:noFill/>
        </p:spPr>
        <p:txBody>
          <a:bodyPr wrap="square" rtlCol="0">
            <a:spAutoFit/>
          </a:bodyPr>
          <a:lstStyle/>
          <a:p>
            <a:pPr algn="justLow" rtl="1"/>
            <a:r>
              <a:rPr lang="ar-EG" sz="2000" dirty="0"/>
              <a:t>أما </a:t>
            </a:r>
            <a:r>
              <a:rPr lang="ar-EG" sz="2000" dirty="0" smtClean="0"/>
              <a:t>عن </a:t>
            </a:r>
            <a:r>
              <a:rPr lang="ar-EG" sz="2000" b="1" dirty="0" smtClean="0"/>
              <a:t>التشريعات العربية كالمشرع </a:t>
            </a:r>
            <a:r>
              <a:rPr lang="ar-EG" sz="2000" b="1" dirty="0"/>
              <a:t>المصري </a:t>
            </a:r>
            <a:r>
              <a:rPr lang="ar-EG" sz="2000" dirty="0"/>
              <a:t>فقد عرف في المادة الأولى من مشروع قانون </a:t>
            </a:r>
            <a:r>
              <a:rPr lang="ar-EG" sz="2000" dirty="0" smtClean="0"/>
              <a:t>التجارة الإلكترونية </a:t>
            </a:r>
            <a:r>
              <a:rPr lang="ar-EG" sz="2000" dirty="0"/>
              <a:t>بأنها "كل معاملة تجارية تتم عن بعد باستخدام وسيلة إلكترونية</a:t>
            </a:r>
            <a:r>
              <a:rPr lang="ar-EG" sz="2000" dirty="0" smtClean="0"/>
              <a:t>".</a:t>
            </a:r>
          </a:p>
          <a:p>
            <a:pPr algn="justLow" rtl="1"/>
            <a:r>
              <a:rPr lang="ar-EG" sz="2000" dirty="0" smtClean="0"/>
              <a:t>أما </a:t>
            </a:r>
            <a:r>
              <a:rPr lang="ar-EG" sz="2000" dirty="0"/>
              <a:t>عن </a:t>
            </a:r>
            <a:r>
              <a:rPr lang="ar-EG" sz="2000" b="1" dirty="0"/>
              <a:t>الفقه القانوني </a:t>
            </a:r>
            <a:r>
              <a:rPr lang="ar-EG" sz="2000" dirty="0"/>
              <a:t>فمنهم من عرف التجارة الإلكترونية بأنها "كل معاملة </a:t>
            </a:r>
            <a:r>
              <a:rPr lang="ar-EG" sz="2000" dirty="0" smtClean="0"/>
              <a:t>تجارية بين </a:t>
            </a:r>
            <a:r>
              <a:rPr lang="ar-EG" sz="2000" dirty="0"/>
              <a:t>بائع ومشتري تمت عبر شبكة الإنترنت، سواء كلياً أو جزئياً، وسواء تم </a:t>
            </a:r>
            <a:r>
              <a:rPr lang="ar-EG" sz="2000" dirty="0" smtClean="0"/>
              <a:t>السداد إلكترونياً </a:t>
            </a:r>
            <a:r>
              <a:rPr lang="ar-EG" sz="2000" dirty="0"/>
              <a:t>أو نقداً عند </a:t>
            </a:r>
            <a:r>
              <a:rPr lang="ar-EG" sz="2000" dirty="0" smtClean="0"/>
              <a:t>التسليم« .</a:t>
            </a:r>
          </a:p>
          <a:p>
            <a:pPr algn="justLow" rtl="1"/>
            <a:r>
              <a:rPr lang="ar-EG" sz="2000" b="1" dirty="0" smtClean="0"/>
              <a:t> </a:t>
            </a:r>
            <a:r>
              <a:rPr lang="ar-EG" sz="2000" b="1" dirty="0"/>
              <a:t>ومن الفقه </a:t>
            </a:r>
            <a:r>
              <a:rPr lang="ar-EG" sz="2000" dirty="0"/>
              <a:t>من عرفها بأنها "مصطلح يطلق </a:t>
            </a:r>
            <a:r>
              <a:rPr lang="ar-EG" sz="2000" dirty="0" smtClean="0"/>
              <a:t>على عمليات </a:t>
            </a:r>
            <a:r>
              <a:rPr lang="ar-EG" sz="2000" dirty="0"/>
              <a:t>البيع والشراء وتبادل السلع والخدمات والمعلومات عبر شبكة </a:t>
            </a:r>
            <a:r>
              <a:rPr lang="ar-EG" sz="2000" dirty="0" smtClean="0"/>
              <a:t>الإنترنت« . </a:t>
            </a:r>
            <a:r>
              <a:rPr lang="ar-EG" sz="2000" dirty="0"/>
              <a:t>كماذهب البعض إلى تعريفها بأنها "عقد معاوضة بين طرفين باستخدام وتطبيق </a:t>
            </a:r>
            <a:r>
              <a:rPr lang="ar-EG" sz="2000" dirty="0" smtClean="0"/>
              <a:t>وسائل تكنولوجيا </a:t>
            </a:r>
            <a:r>
              <a:rPr lang="ar-EG" sz="2000" dirty="0"/>
              <a:t>المعلومات كلياً أو جزئياً تحصيلاً </a:t>
            </a:r>
            <a:r>
              <a:rPr lang="ar-EG" sz="2000" dirty="0" smtClean="0"/>
              <a:t>للأرباح« </a:t>
            </a:r>
          </a:p>
          <a:p>
            <a:pPr algn="justLow" rtl="1"/>
            <a:r>
              <a:rPr lang="ar-EG" sz="2000" b="1" dirty="0" smtClean="0"/>
              <a:t>.ومن </a:t>
            </a:r>
            <a:r>
              <a:rPr lang="ar-EG" sz="2000" b="1" dirty="0"/>
              <a:t>الفقه أيضاً </a:t>
            </a:r>
            <a:r>
              <a:rPr lang="ar-EG" sz="2000" dirty="0"/>
              <a:t>من عرف التجارة الإلكترونية بأنها "عبارة عن شكل من </a:t>
            </a:r>
            <a:r>
              <a:rPr lang="ar-EG" sz="2000" dirty="0" smtClean="0"/>
              <a:t>أشكال التعامل </a:t>
            </a:r>
            <a:r>
              <a:rPr lang="ar-EG" sz="2000" dirty="0"/>
              <a:t>التجاري الذي ينطوي على تعامل الأطراف، بحيث يكون التبادل إلكترونياً بدلاًمنه مادياً أو مادياً </a:t>
            </a:r>
            <a:r>
              <a:rPr lang="ar-EG" sz="2000" dirty="0" smtClean="0"/>
              <a:t>مباشراً.</a:t>
            </a:r>
          </a:p>
          <a:p>
            <a:pPr algn="justLow" rtl="1"/>
            <a:r>
              <a:rPr lang="ar-EG" sz="2000" b="1" dirty="0" smtClean="0"/>
              <a:t>ومنهم </a:t>
            </a:r>
            <a:r>
              <a:rPr lang="ar-EG" sz="2000" b="1" dirty="0"/>
              <a:t>من عرف التجارة الإلكترونية </a:t>
            </a:r>
            <a:r>
              <a:rPr lang="ar-EG" sz="2000" b="1" dirty="0" smtClean="0"/>
              <a:t>بأنها </a:t>
            </a:r>
            <a:r>
              <a:rPr lang="ar-EG" sz="2000" dirty="0" smtClean="0"/>
              <a:t>ممارسة </a:t>
            </a:r>
            <a:r>
              <a:rPr lang="ar-EG" sz="2000" dirty="0"/>
              <a:t>"</a:t>
            </a:r>
            <a:r>
              <a:rPr lang="ar-EG" sz="2000" dirty="0" smtClean="0"/>
              <a:t>كل المعاملات </a:t>
            </a:r>
            <a:r>
              <a:rPr lang="ar-EG" sz="2000" dirty="0"/>
              <a:t>التجارية من شراء وبيع وتبادل للمنتجات والخدمات والمعلومات </a:t>
            </a:r>
            <a:r>
              <a:rPr lang="ar-EG" sz="2000" dirty="0" smtClean="0"/>
              <a:t>والتسوية المالية </a:t>
            </a:r>
            <a:r>
              <a:rPr lang="ar-EG" sz="2000" dirty="0"/>
              <a:t>والتعاملات المصرفية والتسليم باستخدام الوسائط الإلكترونية </a:t>
            </a:r>
            <a:r>
              <a:rPr lang="ar-EG" sz="2000" dirty="0" smtClean="0"/>
              <a:t>والشبكات التجارية» .</a:t>
            </a:r>
            <a:endParaRPr lang="ar-EG" sz="2000" dirty="0"/>
          </a:p>
          <a:p>
            <a:pPr algn="justLow" rtl="1"/>
            <a:endParaRPr lang="ar-EG" sz="2000" dirty="0"/>
          </a:p>
          <a:p>
            <a:pPr algn="justLow" rtl="1"/>
            <a:endParaRPr lang="ar-EG" sz="2000" dirty="0"/>
          </a:p>
          <a:p>
            <a:pPr algn="justLow" rtl="1"/>
            <a:endParaRPr lang="ar-EG" sz="2000" dirty="0"/>
          </a:p>
          <a:p>
            <a:pPr algn="r" rtl="1"/>
            <a:endParaRPr lang="ar-EG" sz="2000" dirty="0"/>
          </a:p>
          <a:p>
            <a:pPr algn="r" rtl="1"/>
            <a:endParaRPr lang="ar-EG" sz="2000" dirty="0"/>
          </a:p>
          <a:p>
            <a:pPr algn="r" rtl="1"/>
            <a:endParaRPr lang="ar-EG" sz="2000" dirty="0"/>
          </a:p>
          <a:p>
            <a:pPr algn="r"/>
            <a:endParaRPr lang="ar-EG" sz="2000" dirty="0"/>
          </a:p>
          <a:p>
            <a:pPr algn="r" rtl="1"/>
            <a:endParaRPr lang="ar-EG" sz="2000" dirty="0"/>
          </a:p>
          <a:p>
            <a:pPr algn="r" rtl="1"/>
            <a:endParaRPr lang="ar-EG" sz="2000" dirty="0"/>
          </a:p>
          <a:p>
            <a:pPr algn="r" rtl="1"/>
            <a:endParaRPr lang="ar-EG" sz="2000" dirty="0"/>
          </a:p>
          <a:p>
            <a:pPr algn="r" rtl="1"/>
            <a:endParaRPr lang="ar-EG" dirty="0"/>
          </a:p>
          <a:p>
            <a:pPr algn="r" rtl="1"/>
            <a:endParaRPr lang="ar-EG" dirty="0"/>
          </a:p>
          <a:p>
            <a:pPr algn="r" rtl="1"/>
            <a:endParaRPr lang="ar-EG" dirty="0"/>
          </a:p>
          <a:p>
            <a:pPr algn="r" rtl="1"/>
            <a:endParaRPr lang="ar-EG" dirty="0"/>
          </a:p>
          <a:p>
            <a:pPr algn="r" rtl="1"/>
            <a:endParaRPr lang="ar-EG" dirty="0"/>
          </a:p>
          <a:p>
            <a:pPr algn="r" rtl="1"/>
            <a:endParaRPr lang="ar-EG" dirty="0" smtClean="0"/>
          </a:p>
          <a:p>
            <a:pPr algn="r" rtl="1"/>
            <a:endParaRPr lang="ar-EG" dirty="0"/>
          </a:p>
          <a:p>
            <a:pPr algn="r" rtl="1"/>
            <a:endParaRPr lang="ar-EG" dirty="0" smtClean="0"/>
          </a:p>
          <a:p>
            <a:pPr algn="r" rtl="1"/>
            <a:endParaRPr lang="ar-EG" dirty="0" smtClean="0"/>
          </a:p>
          <a:p>
            <a:pPr algn="r" rtl="1"/>
            <a:endParaRPr lang="en-US" dirty="0"/>
          </a:p>
        </p:txBody>
      </p:sp>
      <p:pic>
        <p:nvPicPr>
          <p:cNvPr id="12" name="Picture 1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50293" y="1636998"/>
            <a:ext cx="3331675" cy="4142847"/>
          </a:xfrm>
          <a:prstGeom prst="rect">
            <a:avLst/>
          </a:prstGeom>
        </p:spPr>
      </p:pic>
    </p:spTree>
    <p:extLst>
      <p:ext uri="{BB962C8B-B14F-4D97-AF65-F5344CB8AC3E}">
        <p14:creationId xmlns:p14="http://schemas.microsoft.com/office/powerpoint/2010/main" val="14854920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Rectangle 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132149859"/>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xmlns="" id="{6FE380F3-A68B-26EA-9084-2C15BB9E43F9}"/>
              </a:ext>
            </a:extLst>
          </p:cNvPr>
          <p:cNvSpPr/>
          <p:nvPr/>
        </p:nvSpPr>
        <p:spPr>
          <a:xfrm>
            <a:off x="2895415" y="58344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10</a:t>
            </a:r>
            <a:endParaRPr lang="en-US" sz="2400" b="1" dirty="0">
              <a:ea typeface="Roboto Light" panose="02000000000000000000" pitchFamily="2" charset="0"/>
            </a:endParaRPr>
          </a:p>
        </p:txBody>
      </p:sp>
      <p:pic>
        <p:nvPicPr>
          <p:cNvPr id="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770257" y="6104694"/>
            <a:ext cx="2167470" cy="591661"/>
          </a:xfrm>
          <a:prstGeom prst="rect">
            <a:avLst/>
          </a:prstGeom>
        </p:spPr>
      </p:pic>
      <p:pic>
        <p:nvPicPr>
          <p:cNvPr id="1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1" name="TextBox 10"/>
          <p:cNvSpPr txBox="1"/>
          <p:nvPr/>
        </p:nvSpPr>
        <p:spPr>
          <a:xfrm>
            <a:off x="2980487" y="1506802"/>
            <a:ext cx="8590249" cy="7478970"/>
          </a:xfrm>
          <a:prstGeom prst="rect">
            <a:avLst/>
          </a:prstGeom>
          <a:noFill/>
        </p:spPr>
        <p:txBody>
          <a:bodyPr wrap="square" rtlCol="0">
            <a:spAutoFit/>
          </a:bodyPr>
          <a:lstStyle/>
          <a:p>
            <a:pPr algn="justLow" rtl="1"/>
            <a:r>
              <a:rPr lang="ar-EG" sz="2000" b="1" u="sng" dirty="0" smtClean="0">
                <a:solidFill>
                  <a:srgbClr val="C00000"/>
                </a:solidFill>
              </a:rPr>
              <a:t>ثالثاً : </a:t>
            </a:r>
            <a:r>
              <a:rPr lang="ar-EG" sz="2000" b="1" u="sng" dirty="0">
                <a:solidFill>
                  <a:srgbClr val="C00000"/>
                </a:solidFill>
              </a:rPr>
              <a:t>أشكال التجارة </a:t>
            </a:r>
            <a:r>
              <a:rPr lang="ar-EG" sz="2000" b="1" u="sng" dirty="0" smtClean="0">
                <a:solidFill>
                  <a:srgbClr val="C00000"/>
                </a:solidFill>
              </a:rPr>
              <a:t>الإلكترونية: </a:t>
            </a:r>
          </a:p>
          <a:p>
            <a:pPr algn="justLow" rtl="1"/>
            <a:r>
              <a:rPr lang="ar-EG" sz="2000" b="1" dirty="0" smtClean="0"/>
              <a:t>- أشكال </a:t>
            </a:r>
            <a:r>
              <a:rPr lang="ar-EG" sz="2000" b="1" dirty="0"/>
              <a:t>التجارة الإلكترونية وفقاً للأطراف المتعاقدة:تنقسم التجارة الإلكترونية وفقاً للأطراف المتعاقدة القائمين بالعملية </a:t>
            </a:r>
            <a:r>
              <a:rPr lang="ar-EG" sz="2000" b="1" dirty="0" smtClean="0"/>
              <a:t>التجارية الإلكترونية </a:t>
            </a:r>
            <a:r>
              <a:rPr lang="ar-EG" sz="2000" b="1" dirty="0"/>
              <a:t>إلى مستويات أربع </a:t>
            </a:r>
            <a:r>
              <a:rPr lang="ar-EG" sz="2000" b="1" dirty="0" smtClean="0"/>
              <a:t>وهم:</a:t>
            </a:r>
          </a:p>
          <a:p>
            <a:pPr algn="justLow" rtl="1"/>
            <a:r>
              <a:rPr lang="ar-EG" sz="2000" b="1" dirty="0" smtClean="0"/>
              <a:t>1 </a:t>
            </a:r>
            <a:r>
              <a:rPr lang="ar-EG" sz="2000" b="1" dirty="0"/>
              <a:t>- التجارة الإلكترونية بين شركة تجارية وشركة تجارية أخرى:</a:t>
            </a:r>
            <a:r>
              <a:rPr lang="en-US" sz="2000" b="1" dirty="0"/>
              <a:t>Business to </a:t>
            </a:r>
            <a:r>
              <a:rPr lang="en-US" sz="2000" b="1" dirty="0" err="1"/>
              <a:t>Business"BtoB</a:t>
            </a:r>
            <a:r>
              <a:rPr lang="en-US" sz="2000" b="1" dirty="0"/>
              <a:t>".</a:t>
            </a:r>
            <a:r>
              <a:rPr lang="ar-EG" sz="2000" dirty="0"/>
              <a:t>يعد </a:t>
            </a:r>
            <a:r>
              <a:rPr lang="ar-EG" sz="2000" dirty="0" smtClean="0"/>
              <a:t>هذا </a:t>
            </a:r>
            <a:r>
              <a:rPr lang="ar-EG" sz="2000" dirty="0"/>
              <a:t>الشكل الأكثر شيوعاً في الوقت الحالي في معاملات التجارة الإلكترونية،حيث يمثل هذا النوع نحو 80% من إيرادات الشركات. ويتمثل هذا النوع من </a:t>
            </a:r>
            <a:r>
              <a:rPr lang="ar-EG" sz="2000" dirty="0" smtClean="0"/>
              <a:t>التجارة في </a:t>
            </a:r>
            <a:r>
              <a:rPr lang="ar-EG" sz="2000" dirty="0"/>
              <a:t>قيام الشركات بعمليات البيع والشراء من الشركات الأخرى عبر وسائل </a:t>
            </a:r>
            <a:r>
              <a:rPr lang="ar-EG" sz="2000" dirty="0" smtClean="0"/>
              <a:t>الإتصال الإلكترونية</a:t>
            </a:r>
            <a:r>
              <a:rPr lang="ar-EG" sz="2000" dirty="0"/>
              <a:t>. وفي الفرض الغالب تتم تلك المعاملات التجارية بين تلك الشركات </a:t>
            </a:r>
            <a:r>
              <a:rPr lang="ar-EG" sz="2000" dirty="0" smtClean="0"/>
              <a:t>على المستوى </a:t>
            </a:r>
            <a:r>
              <a:rPr lang="ar-EG" sz="2000" dirty="0"/>
              <a:t>الدولي، وهو ما يطلق عليه عمليات الاستيراد والتصديرومن أبرز الأمثلة على هذا النوع من التجارة الإلكترونية قيام الشركة بتبادل </a:t>
            </a:r>
            <a:r>
              <a:rPr lang="ar-EG" sz="2000" dirty="0" smtClean="0"/>
              <a:t>بيانات إلكترونياً</a:t>
            </a:r>
            <a:r>
              <a:rPr lang="ar-EG" sz="2000" dirty="0"/>
              <a:t>، وذلك باستخدام شبكة الإتصالات للحصول على طلبياتها من الموردين). ومن الأمثلة على هذا الشكل </a:t>
            </a:r>
            <a:r>
              <a:rPr lang="ar-EG" sz="2000" dirty="0" smtClean="0"/>
              <a:t>من التجارة الإلكترونية أيضاً </a:t>
            </a:r>
            <a:r>
              <a:rPr lang="ar-EG" sz="2000" dirty="0"/>
              <a:t>المتاجرة المباشرة عبر شبكة الإنترنت في سلع الصلب والبلاستيك والكيماويات</a:t>
            </a:r>
            <a:r>
              <a:rPr lang="ar-EG" sz="2000" dirty="0" smtClean="0"/>
              <a:t> واستلام </a:t>
            </a:r>
            <a:r>
              <a:rPr lang="ar-EG" sz="2000" dirty="0"/>
              <a:t>الفواتير، وكذلك القيام بالسداد </a:t>
            </a:r>
            <a:r>
              <a:rPr lang="ar-EG" sz="2000" dirty="0" smtClean="0"/>
              <a:t>الإلكتروني، </a:t>
            </a:r>
            <a:r>
              <a:rPr lang="ar-EG" sz="2000" dirty="0"/>
              <a:t>كما يشمل هذا الشكل أيضاً التحالفات بين شركات صناعةالسيارات والطائرات </a:t>
            </a:r>
            <a:r>
              <a:rPr lang="ar-EG" sz="2000" dirty="0" smtClean="0"/>
              <a:t>والسفن . </a:t>
            </a:r>
          </a:p>
          <a:p>
            <a:pPr algn="justLow" rtl="1"/>
            <a:r>
              <a:rPr lang="ar-EG" sz="2000" b="1" dirty="0" smtClean="0"/>
              <a:t>.</a:t>
            </a:r>
            <a:r>
              <a:rPr lang="ar-EG" sz="2000" b="1" dirty="0"/>
              <a:t>۲ - التجارة الإلكترونية بين شركة تجارية </a:t>
            </a:r>
            <a:r>
              <a:rPr lang="ar-EG" sz="2000" b="1" dirty="0" smtClean="0"/>
              <a:t>ومستهلك</a:t>
            </a:r>
            <a:r>
              <a:rPr lang="en-US" sz="2000" b="1" dirty="0" smtClean="0"/>
              <a:t>Business </a:t>
            </a:r>
            <a:r>
              <a:rPr lang="en-US" sz="2000" b="1" dirty="0"/>
              <a:t>to </a:t>
            </a:r>
            <a:r>
              <a:rPr lang="en-US" sz="2000" b="1" dirty="0" err="1"/>
              <a:t>Costumer"BtoC</a:t>
            </a:r>
            <a:r>
              <a:rPr lang="en-US" sz="2000" b="1" dirty="0"/>
              <a:t>".</a:t>
            </a:r>
            <a:r>
              <a:rPr lang="ar-EG" sz="2000" dirty="0"/>
              <a:t>يطلق على التجارة الإلكترونية بين شركة تجارية ومستهلك مصطلح تجارة </a:t>
            </a:r>
            <a:r>
              <a:rPr lang="ar-EG" sz="2000" dirty="0" smtClean="0"/>
              <a:t>التجزئة الإلكترونية</a:t>
            </a:r>
            <a:r>
              <a:rPr lang="ar-EG" sz="2000" dirty="0"/>
              <a:t>، وتتميز هذه التجارة بالانتشار الواسع نظراً لظهور الشركات </a:t>
            </a:r>
            <a:r>
              <a:rPr lang="ar-EG" sz="2000" dirty="0" smtClean="0"/>
              <a:t>والمراكزالتجارية </a:t>
            </a:r>
            <a:r>
              <a:rPr lang="ar-EG" sz="2000" dirty="0"/>
              <a:t>الإلكترونية الإفتراضية على شبكة الإنترنت، وإن كانت أقل حجماً </a:t>
            </a:r>
            <a:r>
              <a:rPr lang="ar-EG" sz="2000" dirty="0" smtClean="0"/>
              <a:t>بالمقارنة التعاملات </a:t>
            </a:r>
            <a:r>
              <a:rPr lang="ar-EG" sz="2000" dirty="0"/>
              <a:t>بين الشركات التجارية بعضها البعض. ولقد انتشر هذا الشكل </a:t>
            </a:r>
            <a:r>
              <a:rPr lang="ar-EG" sz="2000" dirty="0" smtClean="0"/>
              <a:t>من التجارة </a:t>
            </a:r>
            <a:r>
              <a:rPr lang="ar-EG" sz="2000" dirty="0"/>
              <a:t>الإلكترونية بشكل كبير، ويقوم المستهلك بشراء المنتجات والسلع والخدمات من</a:t>
            </a:r>
            <a:endParaRPr lang="ar-EG" sz="2000" dirty="0" smtClean="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p:txBody>
      </p:sp>
      <p:pic>
        <p:nvPicPr>
          <p:cNvPr id="23" name="Picture 22"/>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70257" y="583447"/>
            <a:ext cx="2082398" cy="5368293"/>
          </a:xfrm>
          <a:prstGeom prst="rect">
            <a:avLst/>
          </a:prstGeom>
        </p:spPr>
      </p:pic>
    </p:spTree>
    <p:extLst>
      <p:ext uri="{BB962C8B-B14F-4D97-AF65-F5344CB8AC3E}">
        <p14:creationId xmlns:p14="http://schemas.microsoft.com/office/powerpoint/2010/main" val="18687247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Rectangle 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1041811971"/>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xmlns="" id="{6FE380F3-A68B-26EA-9084-2C15BB9E43F9}"/>
              </a:ext>
            </a:extLst>
          </p:cNvPr>
          <p:cNvSpPr/>
          <p:nvPr/>
        </p:nvSpPr>
        <p:spPr>
          <a:xfrm>
            <a:off x="3288536" y="40542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10</a:t>
            </a:r>
            <a:endParaRPr lang="en-US" sz="2400" b="1" dirty="0">
              <a:ea typeface="Roboto Light" panose="02000000000000000000" pitchFamily="2" charset="0"/>
            </a:endParaRPr>
          </a:p>
        </p:txBody>
      </p:sp>
      <p:pic>
        <p:nvPicPr>
          <p:cNvPr id="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1063185" y="6129536"/>
            <a:ext cx="2167470" cy="591661"/>
          </a:xfrm>
          <a:prstGeom prst="rect">
            <a:avLst/>
          </a:prstGeom>
        </p:spPr>
      </p:pic>
      <p:pic>
        <p:nvPicPr>
          <p:cNvPr id="1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1" name="TextBox 10"/>
          <p:cNvSpPr txBox="1"/>
          <p:nvPr/>
        </p:nvSpPr>
        <p:spPr>
          <a:xfrm>
            <a:off x="3130782" y="1391194"/>
            <a:ext cx="8478935" cy="5940088"/>
          </a:xfrm>
          <a:prstGeom prst="rect">
            <a:avLst/>
          </a:prstGeom>
          <a:noFill/>
        </p:spPr>
        <p:txBody>
          <a:bodyPr wrap="square" rtlCol="0">
            <a:spAutoFit/>
          </a:bodyPr>
          <a:lstStyle/>
          <a:p>
            <a:pPr algn="justLow" rtl="1"/>
            <a:r>
              <a:rPr lang="ar-EG" sz="2000" dirty="0"/>
              <a:t>خلال مواقع التسوق على الإنترنت التي تقدم بدورها السلع والخدمات، وتستخدم </a:t>
            </a:r>
            <a:r>
              <a:rPr lang="ar-EG" sz="2000" dirty="0" smtClean="0"/>
              <a:t>الشركات والمنشآت </a:t>
            </a:r>
            <a:r>
              <a:rPr lang="ar-EG" sz="2000" dirty="0"/>
              <a:t>التجارية هذا الشكل رغبة في فتح أسواق جديدة </a:t>
            </a:r>
            <a:r>
              <a:rPr lang="ar-EG" sz="2000" dirty="0" smtClean="0"/>
              <a:t>لها . وتمثل </a:t>
            </a:r>
            <a:r>
              <a:rPr lang="ar-EG" sz="2000" dirty="0"/>
              <a:t>الشركات الإلكترونية في هذا المقام دور التاجر، بينما يمثل المستهلك دورالعميل أو الزبون وهو الفرض الغالب، كما قد يتخذ التعامل التجاري شكلاً معاكساً </a:t>
            </a:r>
            <a:r>
              <a:rPr lang="ar-EG" sz="2000" dirty="0" smtClean="0"/>
              <a:t>بحيث أن </a:t>
            </a:r>
            <a:r>
              <a:rPr lang="ar-EG" sz="2000" dirty="0"/>
              <a:t>يمثل المستهلك دور التاجر، بينما تمثل الشركة دور المستهلك، وذلك في </a:t>
            </a:r>
            <a:r>
              <a:rPr lang="ar-EG" sz="2000" dirty="0" smtClean="0"/>
              <a:t>الأحوال التي </a:t>
            </a:r>
            <a:r>
              <a:rPr lang="ar-EG" sz="2000" dirty="0"/>
              <a:t>يقوم فيها الأفراد ببيع منتجات لهم أو خدمات للشركات التجارية من خلال </a:t>
            </a:r>
            <a:r>
              <a:rPr lang="ar-EG" sz="2000" dirty="0" smtClean="0"/>
              <a:t>شبكةالإنترنت.</a:t>
            </a:r>
          </a:p>
          <a:p>
            <a:pPr algn="justLow" rtl="1"/>
            <a:r>
              <a:rPr lang="ar-EG" sz="2000" b="1" dirty="0" smtClean="0"/>
              <a:t>3- </a:t>
            </a:r>
            <a:r>
              <a:rPr lang="ar-EG" sz="2000" b="1" dirty="0"/>
              <a:t>التجارة الإلكترونية بين شركة تجارية وبين الحكومة:</a:t>
            </a:r>
            <a:r>
              <a:rPr lang="en-US" sz="2000" b="1" dirty="0"/>
              <a:t>Business to </a:t>
            </a:r>
            <a:r>
              <a:rPr lang="en-US" sz="2000" b="1" dirty="0" err="1"/>
              <a:t>governement</a:t>
            </a:r>
            <a:r>
              <a:rPr lang="en-US" sz="2000" b="1" dirty="0"/>
              <a:t> (B </a:t>
            </a:r>
            <a:r>
              <a:rPr lang="en-US" sz="2000" b="1" dirty="0" err="1" smtClean="0"/>
              <a:t>to</a:t>
            </a:r>
            <a:r>
              <a:rPr lang="en-US" sz="2000" b="1" dirty="0" err="1"/>
              <a:t>G</a:t>
            </a:r>
            <a:r>
              <a:rPr lang="en-US" sz="2000" b="1" dirty="0"/>
              <a:t>).</a:t>
            </a:r>
            <a:r>
              <a:rPr lang="en-US" sz="2000" b="1" dirty="0" smtClean="0"/>
              <a:t> </a:t>
            </a:r>
            <a:r>
              <a:rPr lang="ar-EG" sz="2000" dirty="0" smtClean="0"/>
              <a:t>يتضمن </a:t>
            </a:r>
            <a:r>
              <a:rPr lang="ar-EG" sz="2000" dirty="0"/>
              <a:t>هذا الشكل من التجارة الإلكترونية كافة التعاملات التجارية بين </a:t>
            </a:r>
            <a:r>
              <a:rPr lang="ar-EG" sz="2000" dirty="0" smtClean="0"/>
              <a:t>الشركات التجارية </a:t>
            </a:r>
            <a:r>
              <a:rPr lang="ar-EG" sz="2000" dirty="0"/>
              <a:t>من جانب والحكومة من جانب آخر. وتمثل الحكومة في هذا الشكل منالتعامل دور التاجر، بينما تمثل الشركة دور العميل. وتكون كافة المعاملات عبرالوسائل الإلكترونية، حيث تعرض الحكومة لخدماتها التي يستطيع كل من الأفرادوالشركات تلقيها من خلال شبكة الإنترنت، وذلك بوضع جميع الإجراءات </a:t>
            </a:r>
            <a:r>
              <a:rPr lang="ar-EG" sz="2000" dirty="0" smtClean="0"/>
              <a:t>اللازمة للحصول </a:t>
            </a:r>
            <a:r>
              <a:rPr lang="ar-EG" sz="2000" dirty="0"/>
              <a:t>على الخدمات، والإعلان عن الرسوم واللوائح ونماذج المعلومات، دون </a:t>
            </a:r>
            <a:r>
              <a:rPr lang="ar-EG" sz="2000" dirty="0" smtClean="0"/>
              <a:t>الحاجة إلى </a:t>
            </a:r>
            <a:r>
              <a:rPr lang="ar-EG" sz="2000" dirty="0"/>
              <a:t>الإنتقال لمقر الإدارة الحكومية </a:t>
            </a:r>
            <a:r>
              <a:rPr lang="ar-EG" sz="2000" dirty="0" smtClean="0"/>
              <a:t>المختصة .</a:t>
            </a:r>
            <a:endParaRPr lang="ar-EG" sz="2000" dirty="0"/>
          </a:p>
          <a:p>
            <a:pPr algn="justLow" rtl="1"/>
            <a:r>
              <a:rPr lang="ar-EG" sz="2000" dirty="0"/>
              <a:t>وعلى الرغم من أن هذا النوع من التجارة الإلكترونية حديث النشأة، إلا أنه </a:t>
            </a:r>
            <a:r>
              <a:rPr lang="ar-EG" sz="2000" dirty="0" smtClean="0"/>
              <a:t>يحظى باهتماماً </a:t>
            </a:r>
            <a:r>
              <a:rPr lang="ar-EG" sz="2000" dirty="0"/>
              <a:t>كبيراً من قبل مختلف الحكومات، التي تحرص الكثير منها على استخدامالوسائل الإلكترونية في مختلف تعاملاتها في إطار ما يعرف باسم "</a:t>
            </a:r>
            <a:r>
              <a:rPr lang="ar-EG" sz="2000" dirty="0" smtClean="0"/>
              <a:t>الحكومةالإلكترونية« .</a:t>
            </a:r>
          </a:p>
          <a:p>
            <a:pPr algn="r" rtl="1"/>
            <a:endParaRPr lang="ar-EG" sz="2000" dirty="0"/>
          </a:p>
          <a:p>
            <a:pPr algn="r" rtl="1"/>
            <a:endParaRPr lang="ar-EG" sz="2000" dirty="0"/>
          </a:p>
          <a:p>
            <a:pPr algn="justLow" rtl="1"/>
            <a:endParaRPr lang="ar-EG" sz="2000" dirty="0"/>
          </a:p>
          <a:p>
            <a:pPr algn="justLow" rtl="1"/>
            <a:endParaRPr lang="ar-EG" sz="2000" dirty="0"/>
          </a:p>
        </p:txBody>
      </p:sp>
      <p:pic>
        <p:nvPicPr>
          <p:cNvPr id="14" name="Picture 1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178986" y="635248"/>
            <a:ext cx="1951796" cy="5408666"/>
          </a:xfrm>
          <a:prstGeom prst="rect">
            <a:avLst/>
          </a:prstGeom>
        </p:spPr>
      </p:pic>
    </p:spTree>
    <p:extLst>
      <p:ext uri="{BB962C8B-B14F-4D97-AF65-F5344CB8AC3E}">
        <p14:creationId xmlns:p14="http://schemas.microsoft.com/office/powerpoint/2010/main" val="16464649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4088215845"/>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3507155" y="40542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10</a:t>
            </a:r>
            <a:endParaRPr lang="en-US" sz="2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1218004" y="6107985"/>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0" name="TextBox 9"/>
          <p:cNvSpPr txBox="1"/>
          <p:nvPr/>
        </p:nvSpPr>
        <p:spPr>
          <a:xfrm>
            <a:off x="3541765" y="1393878"/>
            <a:ext cx="8068308" cy="7478970"/>
          </a:xfrm>
          <a:prstGeom prst="rect">
            <a:avLst/>
          </a:prstGeom>
          <a:noFill/>
        </p:spPr>
        <p:txBody>
          <a:bodyPr wrap="square" rtlCol="0">
            <a:spAutoFit/>
          </a:bodyPr>
          <a:lstStyle/>
          <a:p>
            <a:pPr algn="justLow" rtl="1"/>
            <a:r>
              <a:rPr lang="ar-EG" sz="2000" b="1" dirty="0" smtClean="0"/>
              <a:t>4 - التجارة </a:t>
            </a:r>
            <a:r>
              <a:rPr lang="ar-EG" sz="2000" b="1" dirty="0"/>
              <a:t>الإلكترونية بين مستهلك ومستهلك آخر:</a:t>
            </a:r>
            <a:r>
              <a:rPr lang="en-US" sz="2000" b="1" dirty="0"/>
              <a:t>Costumer to </a:t>
            </a:r>
            <a:r>
              <a:rPr lang="en-US" sz="2000" b="1" dirty="0" err="1"/>
              <a:t>Costumer"CtoC</a:t>
            </a:r>
            <a:r>
              <a:rPr lang="en-US" sz="2000" dirty="0"/>
              <a:t>".</a:t>
            </a:r>
            <a:r>
              <a:rPr lang="ar-EG" sz="2000" dirty="0"/>
              <a:t>ويمثل المستهلك في هذا النوع من التجارة التاجر والعميل معا، وتتم عملية البيعوالشراء بصورة مباشرة بين مستهلك ومستهلك آخر، وذلك عن طريق وضع إعلان ماعلى موقع إلكتروني معين على شبكة الإنترنت، بهدف بيع سلع أو منتجات، وقد تتمثلتلك السلع في الفرض الغالب في بيع المستهلك لبعض أغراضه الشخصية أو ما يملكهمن خبرة أو معرفة في مجال معين. ولعل أبرز الأمثلة على هذا النوع من التجارةالمعاملات التجارية التي تتم من خلال موقع </a:t>
            </a:r>
            <a:r>
              <a:rPr lang="en-US" sz="2000" dirty="0" err="1"/>
              <a:t>Olx</a:t>
            </a:r>
            <a:r>
              <a:rPr lang="en-US" sz="2000" dirty="0" smtClean="0"/>
              <a:t>.</a:t>
            </a:r>
            <a:endParaRPr lang="ar-EG" sz="2000" dirty="0" smtClean="0"/>
          </a:p>
          <a:p>
            <a:pPr algn="justLow" rtl="1"/>
            <a:r>
              <a:rPr lang="ar-EG" sz="2000" b="1" dirty="0" smtClean="0"/>
              <a:t>ب </a:t>
            </a:r>
            <a:r>
              <a:rPr lang="ar-EG" sz="2000" b="1" dirty="0"/>
              <a:t>- أشكال التجارة الإلكترونية وفقاً لطبيعة المنتج وآلية الدفع والتسليم</a:t>
            </a:r>
            <a:r>
              <a:rPr lang="ar-EG" sz="2000" b="1" dirty="0" smtClean="0"/>
              <a:t>:</a:t>
            </a:r>
          </a:p>
          <a:p>
            <a:pPr algn="justLow" rtl="1"/>
            <a:r>
              <a:rPr lang="ar-EG" sz="2000" b="1" dirty="0" smtClean="0"/>
              <a:t>يتم </a:t>
            </a:r>
            <a:r>
              <a:rPr lang="ar-EG" sz="2000" b="1" dirty="0"/>
              <a:t>تقسيم التجارة الإلكترونية وفقاً لطبيعة المنتج وآلية الدفع والتسليم إلى </a:t>
            </a:r>
            <a:r>
              <a:rPr lang="ar-EG" sz="2000" b="1" dirty="0" smtClean="0"/>
              <a:t>تجارة إلكترونية </a:t>
            </a:r>
            <a:r>
              <a:rPr lang="ar-EG" sz="2000" b="1" dirty="0"/>
              <a:t>بحتة وتجارة إلكترونية </a:t>
            </a:r>
            <a:r>
              <a:rPr lang="ar-EG" sz="2000" b="1" dirty="0" smtClean="0"/>
              <a:t>جزئية .</a:t>
            </a:r>
          </a:p>
          <a:p>
            <a:pPr algn="justLow" rtl="1"/>
            <a:r>
              <a:rPr lang="ar-EG" sz="2000" b="1" dirty="0" smtClean="0"/>
              <a:t>1- </a:t>
            </a:r>
            <a:r>
              <a:rPr lang="ar-EG" sz="2000" b="1" dirty="0"/>
              <a:t>التجارة الإلكترونية البحتة:</a:t>
            </a:r>
            <a:r>
              <a:rPr lang="ar-EG" sz="2000" dirty="0"/>
              <a:t>تكون</a:t>
            </a:r>
            <a:r>
              <a:rPr lang="ar-EG" sz="2000" b="1" dirty="0"/>
              <a:t> </a:t>
            </a:r>
            <a:r>
              <a:rPr lang="ar-EG" sz="2000" dirty="0"/>
              <a:t>التجارة الإلكترونية بحتة في الأحوال التي يتم فيها تسليم البضاعة والمنتج ذوالصفة الرقمية، فضلاً عن سداد ثمنه عن طريق شبكة الإنترنت، وذلك دون الحاجة إلىالإنتقال من أجل الإستلام أو الوفاء بالثمن، الأمر الذي يترتب عليه القضاء على الفترةالزمنية الواجب توافرها من أجل إتمام عملية البيع والشراء </a:t>
            </a:r>
            <a:r>
              <a:rPr lang="ar-EG" sz="2000" dirty="0" smtClean="0"/>
              <a:t>.</a:t>
            </a:r>
          </a:p>
          <a:p>
            <a:pPr algn="justLow" rtl="1"/>
            <a:r>
              <a:rPr lang="ar-EG" sz="2000" b="1" dirty="0" smtClean="0"/>
              <a:t>٢ </a:t>
            </a:r>
            <a:r>
              <a:rPr lang="ar-EG" sz="2000" b="1" dirty="0"/>
              <a:t>- التجارة الإلكترونية الجزئية:</a:t>
            </a:r>
            <a:r>
              <a:rPr lang="ar-EG" sz="2000" dirty="0"/>
              <a:t>وتظهر</a:t>
            </a:r>
            <a:r>
              <a:rPr lang="ar-EG" sz="2000" b="1" dirty="0"/>
              <a:t> </a:t>
            </a:r>
            <a:r>
              <a:rPr lang="ar-EG" sz="2000" dirty="0"/>
              <a:t>لنا التجارة الإلكترونية الجزئية على سطح المعاملات التجارية في </a:t>
            </a:r>
            <a:r>
              <a:rPr lang="ar-EG" sz="2000" dirty="0" smtClean="0"/>
              <a:t>الأحوال التي </a:t>
            </a:r>
            <a:r>
              <a:rPr lang="ar-EG" sz="2000" dirty="0"/>
              <a:t>يكون فيها موضوع المعاملة التجارية خليطاً من الصفة الرقمية والمادية معاً، الأمرالذي تصبح فيه المعاملة التجارية مزيجاً من التجارة التقليدية والإلكترونية. وذلك كما فيالأحوال التي يكون الشراء وسداد الثمن عن طريق شبكة الإنترنت، لكن المنتج </a:t>
            </a:r>
            <a:r>
              <a:rPr lang="ar-EG" sz="2000" dirty="0" smtClean="0"/>
              <a:t>نفسه محل </a:t>
            </a:r>
            <a:r>
              <a:rPr lang="ar-EG" sz="2000" dirty="0"/>
              <a:t>الشراء لا يجوز تسليمه عن طريق الإنترنت أيضاً، بل يتم إرساله وتسليمه </a:t>
            </a:r>
            <a:r>
              <a:rPr lang="ar-EG" sz="2000" dirty="0" smtClean="0"/>
              <a:t>للعميل عن </a:t>
            </a:r>
            <a:r>
              <a:rPr lang="ar-EG" sz="2000" dirty="0"/>
              <a:t>طريق عمليات الشحن والنقل </a:t>
            </a:r>
            <a:r>
              <a:rPr lang="ar-EG" sz="2000" dirty="0" smtClean="0"/>
              <a:t>العادية .</a:t>
            </a:r>
            <a:endParaRPr lang="ar-EG" sz="2000" dirty="0"/>
          </a:p>
          <a:p>
            <a:pPr algn="justLow" rtl="1"/>
            <a:endParaRPr lang="ar-EG" sz="2000" dirty="0"/>
          </a:p>
          <a:p>
            <a:pPr algn="justLow" rtl="1"/>
            <a:endParaRPr lang="ar-EG" sz="2000" dirty="0"/>
          </a:p>
          <a:p>
            <a:pPr algn="justLow" rtl="1"/>
            <a:endParaRPr lang="ar-EG" sz="2000" dirty="0"/>
          </a:p>
          <a:p>
            <a:pPr algn="justLow" rtl="1"/>
            <a:r>
              <a:rPr lang="ar-EG" sz="2000" dirty="0" smtClean="0"/>
              <a:t>. </a:t>
            </a:r>
            <a:endParaRPr lang="ar-EG" sz="2000" dirty="0"/>
          </a:p>
          <a:p>
            <a:pPr algn="justLow" rtl="1"/>
            <a:endParaRPr lang="ar-EG" sz="2000"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377193" y="635248"/>
            <a:ext cx="1951796" cy="5408666"/>
          </a:xfrm>
          <a:prstGeom prst="rect">
            <a:avLst/>
          </a:prstGeom>
        </p:spPr>
      </p:pic>
    </p:spTree>
    <p:extLst>
      <p:ext uri="{BB962C8B-B14F-4D97-AF65-F5344CB8AC3E}">
        <p14:creationId xmlns:p14="http://schemas.microsoft.com/office/powerpoint/2010/main" val="12437808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3219117598"/>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3417598" y="509901"/>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10</a:t>
            </a:r>
            <a:endParaRPr lang="en-US" sz="2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1161193" y="6028952"/>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0" name="TextBox 9"/>
          <p:cNvSpPr txBox="1"/>
          <p:nvPr/>
        </p:nvSpPr>
        <p:spPr>
          <a:xfrm>
            <a:off x="3581489" y="1627927"/>
            <a:ext cx="8068308" cy="4708981"/>
          </a:xfrm>
          <a:prstGeom prst="rect">
            <a:avLst/>
          </a:prstGeom>
          <a:noFill/>
        </p:spPr>
        <p:txBody>
          <a:bodyPr wrap="square" rtlCol="0">
            <a:spAutoFit/>
          </a:bodyPr>
          <a:lstStyle/>
          <a:p>
            <a:pPr algn="justLow" rtl="1"/>
            <a:r>
              <a:rPr lang="ar-EG" sz="2000" b="1" dirty="0" smtClean="0"/>
              <a:t>وتعرف الشركة بصفة</a:t>
            </a:r>
            <a:r>
              <a:rPr lang="ar-EG" sz="2000" dirty="0" smtClean="0"/>
              <a:t> </a:t>
            </a:r>
            <a:r>
              <a:rPr lang="ar-EG" sz="2000" b="1" dirty="0"/>
              <a:t>عامة</a:t>
            </a:r>
            <a:r>
              <a:rPr lang="ar-EG" sz="2000" dirty="0"/>
              <a:t> </a:t>
            </a:r>
            <a:r>
              <a:rPr lang="ar-EG" sz="2000" b="1" dirty="0" smtClean="0"/>
              <a:t> </a:t>
            </a:r>
            <a:r>
              <a:rPr lang="ar-EG" sz="2000" b="1" dirty="0"/>
              <a:t>في </a:t>
            </a:r>
            <a:r>
              <a:rPr lang="ar-EG" sz="2000" b="1" dirty="0" smtClean="0"/>
              <a:t>التشريعات العربية - كالقانون </a:t>
            </a:r>
            <a:r>
              <a:rPr lang="ar-EG" sz="2000" b="1" dirty="0"/>
              <a:t>المصري </a:t>
            </a:r>
            <a:r>
              <a:rPr lang="ar-EG" sz="2000" dirty="0" smtClean="0"/>
              <a:t>- بأنها </a:t>
            </a:r>
            <a:r>
              <a:rPr lang="ar-EG" sz="2000" dirty="0"/>
              <a:t>عقد بمقتضاه يلتزم شخصان أو أكثربأن يساهم كل منهم في مشروع مالي بتقديم حصة من مال أو عمل لإقتسام ما قد ينشأمن ربح أو </a:t>
            </a:r>
            <a:r>
              <a:rPr lang="ar-EG" sz="2000" dirty="0" smtClean="0"/>
              <a:t>خسارة. </a:t>
            </a:r>
          </a:p>
          <a:p>
            <a:pPr algn="justLow" rtl="1"/>
            <a:r>
              <a:rPr lang="ar-EG" sz="2000" dirty="0" smtClean="0"/>
              <a:t>أما </a:t>
            </a:r>
            <a:r>
              <a:rPr lang="ar-EG" sz="2000" b="1" dirty="0"/>
              <a:t>القانون الفرنسي </a:t>
            </a:r>
            <a:r>
              <a:rPr lang="ar-EG" sz="2000" dirty="0"/>
              <a:t>فقد عرف الشركة بأنها عقد يتم بين اثنين أوأكثر يلتزم فيه كل من المتعاقدين بوضع حصة في رأس المال من أجل عمل </a:t>
            </a:r>
            <a:r>
              <a:rPr lang="ar-EG" sz="2000" dirty="0" smtClean="0"/>
              <a:t>مشترك بينهم </a:t>
            </a:r>
            <a:r>
              <a:rPr lang="ar-EG" sz="2000" dirty="0"/>
              <a:t>وتقسيم الأرباح الناشئة عنه فيما </a:t>
            </a:r>
            <a:r>
              <a:rPr lang="ar-EG" sz="2000" dirty="0" smtClean="0"/>
              <a:t>بينهم ومما </a:t>
            </a:r>
            <a:r>
              <a:rPr lang="ar-EG" sz="2000" dirty="0"/>
              <a:t>سبق يتضح لنا أن عقد الشركة هو عبارة عن اتحاد إرادتين أو أكثر </a:t>
            </a:r>
            <a:r>
              <a:rPr lang="ar-EG" sz="2000" dirty="0" smtClean="0"/>
              <a:t>من الأشخاص </a:t>
            </a:r>
            <a:r>
              <a:rPr lang="ar-EG" sz="2000" dirty="0"/>
              <a:t>على هدف واحد ورغبة واحدة، ألا وهي استغلال مشروع مالي يتحدد طبيعةنشاطه على حسب اتفاقهم السابق، طامعين في اقتسام ما ينشأ عن استغلال </a:t>
            </a:r>
            <a:r>
              <a:rPr lang="ar-EG" sz="2000" dirty="0" smtClean="0"/>
              <a:t>ذلك المشروع </a:t>
            </a:r>
            <a:r>
              <a:rPr lang="ar-EG" sz="2000" dirty="0"/>
              <a:t>من ربح، خائفين من تحمل ما ينشأ عن ذلك المشروع من خسارة</a:t>
            </a:r>
            <a:r>
              <a:rPr lang="ar-EG" sz="2000" dirty="0" smtClean="0"/>
              <a:t>.</a:t>
            </a:r>
          </a:p>
          <a:p>
            <a:pPr algn="justLow" rtl="1"/>
            <a:r>
              <a:rPr lang="ar-EG" sz="2000" dirty="0" smtClean="0"/>
              <a:t>أما </a:t>
            </a:r>
            <a:r>
              <a:rPr lang="ar-EG" sz="2000" b="1" dirty="0"/>
              <a:t>الشركة الإلكترونية </a:t>
            </a:r>
            <a:r>
              <a:rPr lang="ar-EG" sz="2000" dirty="0"/>
              <a:t>فلا يوجد لها تعريف </a:t>
            </a:r>
            <a:r>
              <a:rPr lang="ar-EG" sz="2000" dirty="0" smtClean="0"/>
              <a:t>اصطلاحي </a:t>
            </a:r>
            <a:r>
              <a:rPr lang="ar-EG" sz="2000" dirty="0"/>
              <a:t>محدد على الرغم من </a:t>
            </a:r>
            <a:r>
              <a:rPr lang="ar-EG" sz="2000" dirty="0" smtClean="0"/>
              <a:t>وجود قوانین </a:t>
            </a:r>
            <a:r>
              <a:rPr lang="ar-EG" sz="2000" dirty="0"/>
              <a:t>واتفاقيات دولية نظمت عمليات التجارة الإلكترونية والمعاملات </a:t>
            </a:r>
            <a:r>
              <a:rPr lang="ar-EG" sz="2000" dirty="0" smtClean="0"/>
              <a:t>والنقود الإلكترونية</a:t>
            </a:r>
            <a:r>
              <a:rPr lang="ar-EG" sz="2000" dirty="0"/>
              <a:t>، وبعض الفقه يرى أن الشركات الإلكترونية ما هي إلا نظام يدور </a:t>
            </a:r>
            <a:r>
              <a:rPr lang="ar-EG" sz="2000" dirty="0" smtClean="0"/>
              <a:t>في فلك التجارة الإلكترونية. </a:t>
            </a:r>
          </a:p>
          <a:p>
            <a:pPr algn="justLow" rtl="1"/>
            <a:endParaRPr lang="ar-EG" sz="2000" dirty="0"/>
          </a:p>
          <a:p>
            <a:pPr algn="justLow" rtl="1"/>
            <a:endParaRPr lang="ar-EG" sz="2000" dirty="0" smtClean="0"/>
          </a:p>
          <a:p>
            <a:pPr algn="justLow" rtl="1"/>
            <a:endParaRPr lang="ar-EG" sz="2000"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301054" y="583447"/>
            <a:ext cx="2041788" cy="5408666"/>
          </a:xfrm>
          <a:prstGeom prst="rect">
            <a:avLst/>
          </a:prstGeom>
        </p:spPr>
      </p:pic>
      <p:sp>
        <p:nvSpPr>
          <p:cNvPr id="13" name="TextBox 12">
            <a:extLst>
              <a:ext uri="{FF2B5EF4-FFF2-40B4-BE49-F238E27FC236}">
                <a16:creationId xmlns:a16="http://schemas.microsoft.com/office/drawing/2014/main" xmlns="" id="{904B7CA6-23A4-2E24-5FFC-ECEA38831F6A}"/>
              </a:ext>
            </a:extLst>
          </p:cNvPr>
          <p:cNvSpPr txBox="1"/>
          <p:nvPr/>
        </p:nvSpPr>
        <p:spPr>
          <a:xfrm>
            <a:off x="5030980" y="807188"/>
            <a:ext cx="3573861" cy="523220"/>
          </a:xfrm>
          <a:prstGeom prst="rect">
            <a:avLst/>
          </a:prstGeom>
          <a:noFill/>
        </p:spPr>
        <p:txBody>
          <a:bodyPr wrap="square" rtlCol="0">
            <a:spAutoFit/>
          </a:bodyPr>
          <a:lstStyle/>
          <a:p>
            <a:pPr algn="r"/>
            <a:r>
              <a:rPr lang="ar-EG" sz="2800" b="1" dirty="0" smtClean="0">
                <a:solidFill>
                  <a:srgbClr val="2D3956"/>
                </a:solidFill>
                <a:latin typeface="Times New Roman" panose="02020603050405020304" pitchFamily="18" charset="0"/>
                <a:cs typeface="Times New Roman" panose="02020603050405020304" pitchFamily="18" charset="0"/>
              </a:rPr>
              <a:t>3-الشركات الإلكترونية</a:t>
            </a:r>
            <a:endParaRPr lang="en-US" sz="2800" b="1"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94436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3792014069"/>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3417598" y="509901"/>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10</a:t>
            </a:r>
            <a:endParaRPr lang="en-US" sz="2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1161193" y="6028952"/>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0" name="TextBox 9"/>
          <p:cNvSpPr txBox="1"/>
          <p:nvPr/>
        </p:nvSpPr>
        <p:spPr>
          <a:xfrm>
            <a:off x="3581489" y="1627927"/>
            <a:ext cx="8068308" cy="4093428"/>
          </a:xfrm>
          <a:prstGeom prst="rect">
            <a:avLst/>
          </a:prstGeom>
          <a:noFill/>
        </p:spPr>
        <p:txBody>
          <a:bodyPr wrap="square" rtlCol="0">
            <a:spAutoFit/>
          </a:bodyPr>
          <a:lstStyle/>
          <a:p>
            <a:pPr algn="justLow" rtl="1"/>
            <a:r>
              <a:rPr lang="ar-EG" sz="2000" b="1" dirty="0" smtClean="0"/>
              <a:t>ومن الفقه </a:t>
            </a:r>
            <a:r>
              <a:rPr lang="ar-EG" sz="2000" b="1" dirty="0"/>
              <a:t>من عرف الشركة الإلكترونية </a:t>
            </a:r>
            <a:r>
              <a:rPr lang="ar-EG" sz="2000" dirty="0"/>
              <a:t>بأنها تلك الوحدة المكونة من </a:t>
            </a:r>
            <a:r>
              <a:rPr lang="ar-EG" sz="2000" dirty="0" smtClean="0"/>
              <a:t>عاملين موزعين </a:t>
            </a:r>
            <a:r>
              <a:rPr lang="ar-EG" sz="2000" dirty="0"/>
              <a:t>جغرافياً يتقاسمون العمل ويتصلون بوسائل إلكترونية، مع القليل إذا وجد </a:t>
            </a:r>
            <a:r>
              <a:rPr lang="ar-EG" sz="2000" dirty="0" smtClean="0"/>
              <a:t>من الإتصال </a:t>
            </a:r>
            <a:r>
              <a:rPr lang="ar-EG" sz="2000" dirty="0"/>
              <a:t>المباشر وجه </a:t>
            </a:r>
            <a:r>
              <a:rPr lang="ar-EG" sz="2000" dirty="0" smtClean="0"/>
              <a:t>لوجوده« . </a:t>
            </a:r>
            <a:r>
              <a:rPr lang="ar-EG" sz="2000" dirty="0"/>
              <a:t>ومن هذا التعريف تبرز خاصيتين رئيسيتين </a:t>
            </a:r>
            <a:r>
              <a:rPr lang="ar-EG" sz="2000" dirty="0" smtClean="0"/>
              <a:t>للشركة الإلكترونية</a:t>
            </a:r>
            <a:r>
              <a:rPr lang="ar-EG" sz="2000" dirty="0"/>
              <a:t>، أولهما؛ عدم حاجتها لتجميع مجموعة من الأشخاص في موقع واحد، كماهوالحال في الشركات التقليدية، ثانيهما؛ اعتماد تلك الشركات على الوسائل </a:t>
            </a:r>
            <a:r>
              <a:rPr lang="ar-EG" sz="2000" dirty="0" smtClean="0"/>
              <a:t>الإلكترونية بشكل </a:t>
            </a:r>
            <a:r>
              <a:rPr lang="ar-EG" sz="2000" dirty="0"/>
              <a:t>أساسي في عمليات تبادل وتقاسم المعلومات بين المواقع المتعددة</a:t>
            </a:r>
            <a:r>
              <a:rPr lang="ar-EG" sz="2000" dirty="0" smtClean="0"/>
              <a:t>.</a:t>
            </a:r>
          </a:p>
          <a:p>
            <a:pPr algn="justLow" rtl="1"/>
            <a:r>
              <a:rPr lang="ar-EG" sz="2000" b="1" dirty="0" smtClean="0"/>
              <a:t>كما </a:t>
            </a:r>
            <a:r>
              <a:rPr lang="ar-EG" sz="2000" b="1" dirty="0"/>
              <a:t>عرفها جانب آخر من الفقه </a:t>
            </a:r>
            <a:r>
              <a:rPr lang="ar-EG" sz="2000" dirty="0"/>
              <a:t>بأنها تلك الشركة التي تقوم على العمل في </a:t>
            </a:r>
            <a:r>
              <a:rPr lang="ar-EG" sz="2000" dirty="0" smtClean="0"/>
              <a:t>الفضاء الرقمي، </a:t>
            </a:r>
            <a:r>
              <a:rPr lang="ar-EG" sz="2000" dirty="0"/>
              <a:t>حيث أنها تتصل بالعملاء عن طريق الوسائل الإلكترونية بما يجعل </a:t>
            </a:r>
            <a:r>
              <a:rPr lang="ar-EG" sz="2000" dirty="0" smtClean="0"/>
              <a:t>الشركة بدون </a:t>
            </a:r>
            <a:r>
              <a:rPr lang="ar-EG" sz="2000" dirty="0"/>
              <a:t>حدود</a:t>
            </a:r>
            <a:r>
              <a:rPr lang="ar-EG" sz="2000" dirty="0" smtClean="0"/>
              <a:t> .</a:t>
            </a:r>
          </a:p>
          <a:p>
            <a:pPr algn="justLow" rtl="1"/>
            <a:r>
              <a:rPr lang="ar-EG" sz="2000" b="1" dirty="0" smtClean="0"/>
              <a:t>ومن </a:t>
            </a:r>
            <a:r>
              <a:rPr lang="ar-EG" sz="2000" b="1" dirty="0"/>
              <a:t>الفقه أيضاً من عرف الشركة الإلكترونية بأنها "وحدة بلا حدود من </a:t>
            </a:r>
            <a:r>
              <a:rPr lang="ar-EG" sz="2000" b="1" dirty="0" smtClean="0"/>
              <a:t>حيث المكان </a:t>
            </a:r>
            <a:r>
              <a:rPr lang="ar-EG" sz="2000" b="1" dirty="0"/>
              <a:t>والتنظيم والقدرات، تعمل على أساس شبكي لتقاسم المعلومات بما يمكن </a:t>
            </a:r>
            <a:r>
              <a:rPr lang="ar-EG" sz="2000" b="1" dirty="0" smtClean="0"/>
              <a:t>من تحقيق </a:t>
            </a:r>
            <a:r>
              <a:rPr lang="ar-EG" sz="2000" b="1" dirty="0"/>
              <a:t>ميزة تنافسية من خلال بيع وشراء السلع والخدمات أو الإعلان عنها أو </a:t>
            </a:r>
            <a:r>
              <a:rPr lang="ar-EG" sz="2000" b="1" dirty="0" smtClean="0"/>
              <a:t>عمليات التمويل المصرفي.</a:t>
            </a:r>
          </a:p>
          <a:p>
            <a:pPr algn="justLow" rtl="1"/>
            <a:endParaRPr lang="ar-EG" sz="2000" dirty="0" smtClean="0"/>
          </a:p>
          <a:p>
            <a:pPr algn="justLow" rtl="1"/>
            <a:endParaRPr lang="ar-EG" sz="2000"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301054" y="583447"/>
            <a:ext cx="2041788" cy="5408666"/>
          </a:xfrm>
          <a:prstGeom prst="rect">
            <a:avLst/>
          </a:prstGeom>
        </p:spPr>
      </p:pic>
    </p:spTree>
    <p:extLst>
      <p:ext uri="{BB962C8B-B14F-4D97-AF65-F5344CB8AC3E}">
        <p14:creationId xmlns:p14="http://schemas.microsoft.com/office/powerpoint/2010/main" val="454992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630859282"/>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3417598" y="509901"/>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10</a:t>
            </a:r>
            <a:endParaRPr lang="en-US" sz="2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1161193" y="6028952"/>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0" name="TextBox 9"/>
          <p:cNvSpPr txBox="1"/>
          <p:nvPr/>
        </p:nvSpPr>
        <p:spPr>
          <a:xfrm>
            <a:off x="3581489" y="1627927"/>
            <a:ext cx="8068308" cy="2554545"/>
          </a:xfrm>
          <a:prstGeom prst="rect">
            <a:avLst/>
          </a:prstGeom>
          <a:noFill/>
        </p:spPr>
        <p:txBody>
          <a:bodyPr wrap="square" rtlCol="0">
            <a:spAutoFit/>
          </a:bodyPr>
          <a:lstStyle/>
          <a:p>
            <a:pPr algn="justLow" rtl="1"/>
            <a:r>
              <a:rPr lang="ar-EG" sz="2000" dirty="0" smtClean="0"/>
              <a:t>ومن التعريفات الراجحة </a:t>
            </a:r>
            <a:r>
              <a:rPr lang="ar-EG" sz="2000" b="1" dirty="0"/>
              <a:t>ل</a:t>
            </a:r>
            <a:r>
              <a:rPr lang="ar-EG" sz="2000" b="1" dirty="0" smtClean="0"/>
              <a:t>لشركة </a:t>
            </a:r>
            <a:r>
              <a:rPr lang="ar-EG" sz="2000" b="1" dirty="0"/>
              <a:t>الإلكترونية </a:t>
            </a:r>
            <a:r>
              <a:rPr lang="ar-EG" sz="2000" dirty="0"/>
              <a:t>بأنها تلك المؤسسة التي تمارس نشاطاً </a:t>
            </a:r>
            <a:r>
              <a:rPr lang="ar-EG" sz="2000" dirty="0" smtClean="0"/>
              <a:t>تجارياً من </a:t>
            </a:r>
            <a:r>
              <a:rPr lang="ar-EG" sz="2000" dirty="0"/>
              <a:t>خلال موقع إلكتروني خاص بها، تعرض من خلاله العديد من السلع </a:t>
            </a:r>
            <a:r>
              <a:rPr lang="ar-EG" sz="2000" dirty="0" smtClean="0"/>
              <a:t>والخدمات للجمهور</a:t>
            </a:r>
            <a:r>
              <a:rPr lang="ar-EG" sz="2000" dirty="0"/>
              <a:t>، وذلك بقصد </a:t>
            </a:r>
            <a:r>
              <a:rPr lang="ar-EG" sz="2000" dirty="0" smtClean="0"/>
              <a:t>تحقيق </a:t>
            </a:r>
            <a:r>
              <a:rPr lang="ar-EG" sz="2000" dirty="0"/>
              <a:t>ربح، يتم اقتسامه على الشركاء.وبالتالي فإن الشركة الإلكترونية كفكرة تدور حول تجمع أصحاب </a:t>
            </a:r>
            <a:r>
              <a:rPr lang="ar-EG" sz="2000" dirty="0" smtClean="0"/>
              <a:t>المؤسسات التجارية </a:t>
            </a:r>
            <a:r>
              <a:rPr lang="ar-EG" sz="2000" dirty="0"/>
              <a:t>في مركز أو سوق تجاري إفتراضي، ممثل في الموقع الإلكتروني على شبكةالإنترنت، بغرض عرض سلع أو خدمات أو أسهم الشركات أو سندات للجمهور، ويكونالدخول للموقع الإلكتروني متاح </a:t>
            </a:r>
            <a:r>
              <a:rPr lang="ar-EG" sz="2000" dirty="0" smtClean="0"/>
              <a:t>للكافة . </a:t>
            </a:r>
            <a:endParaRPr lang="ar-EG" sz="2000" dirty="0"/>
          </a:p>
          <a:p>
            <a:pPr algn="justLow" rtl="1"/>
            <a:endParaRPr lang="ar-EG" sz="2000" dirty="0" smtClean="0"/>
          </a:p>
          <a:p>
            <a:pPr algn="justLow" rtl="1"/>
            <a:endParaRPr lang="ar-EG" sz="2000"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301054" y="583447"/>
            <a:ext cx="2041788" cy="5408666"/>
          </a:xfrm>
          <a:prstGeom prst="rect">
            <a:avLst/>
          </a:prstGeom>
        </p:spPr>
      </p:pic>
    </p:spTree>
    <p:extLst>
      <p:ext uri="{BB962C8B-B14F-4D97-AF65-F5344CB8AC3E}">
        <p14:creationId xmlns:p14="http://schemas.microsoft.com/office/powerpoint/2010/main" val="20084170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Lecture</a:t>
            </a:r>
          </a:p>
          <a:p>
            <a:pPr algn="ctr"/>
            <a:r>
              <a:rPr lang="ar-EG" sz="2400" b="1" dirty="0" smtClean="0">
                <a:latin typeface="Arial" panose="020B0604020202020204" pitchFamily="34" charset="0"/>
                <a:ea typeface="Roboto Light" panose="02000000000000000000" pitchFamily="2" charset="0"/>
                <a:cs typeface="Arial" panose="020B0604020202020204" pitchFamily="34" charset="0"/>
              </a:rPr>
              <a:t>10</a:t>
            </a:r>
            <a:endParaRPr lang="en-US" sz="2400" b="1" dirty="0">
              <a:latin typeface="Arial" panose="020B0604020202020204" pitchFamily="34" charset="0"/>
              <a:ea typeface="Roboto Light" panose="02000000000000000000" pitchFamily="2" charset="0"/>
              <a:cs typeface="Arial" panose="020B0604020202020204" pitchFamily="34" charset="0"/>
            </a:endParaRPr>
          </a:p>
        </p:txBody>
      </p:sp>
      <p:graphicFrame>
        <p:nvGraphicFramePr>
          <p:cNvPr id="13" name="Diagram 12"/>
          <p:cNvGraphicFramePr/>
          <p:nvPr>
            <p:extLst>
              <p:ext uri="{D42A27DB-BD31-4B8C-83A1-F6EECF244321}">
                <p14:modId xmlns:p14="http://schemas.microsoft.com/office/powerpoint/2010/main" val="2151839032"/>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4"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5"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6"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7" name="TextBox 16"/>
          <p:cNvSpPr txBox="1"/>
          <p:nvPr/>
        </p:nvSpPr>
        <p:spPr>
          <a:xfrm>
            <a:off x="3496070" y="1424375"/>
            <a:ext cx="8350186" cy="8956298"/>
          </a:xfrm>
          <a:prstGeom prst="rect">
            <a:avLst/>
          </a:prstGeom>
          <a:noFill/>
        </p:spPr>
        <p:txBody>
          <a:bodyPr wrap="square" rtlCol="0">
            <a:spAutoFit/>
          </a:bodyPr>
          <a:lstStyle/>
          <a:p>
            <a:pPr algn="justLow" rtl="1"/>
            <a:r>
              <a:rPr lang="ar-EG" sz="2000" b="1" dirty="0" smtClean="0"/>
              <a:t>عرف </a:t>
            </a:r>
            <a:r>
              <a:rPr lang="ar-EG" sz="2000" b="1" dirty="0"/>
              <a:t>البعض العقد الإلكتروني </a:t>
            </a:r>
            <a:r>
              <a:rPr lang="ar-EG" sz="2000" dirty="0"/>
              <a:t>بأنه: "الاتفاق الذي يتم انعقاده بواسائل إلكترونية كليًا أو جزئيًا".</a:t>
            </a:r>
            <a:br>
              <a:rPr lang="ar-EG" sz="2000" dirty="0"/>
            </a:br>
            <a:r>
              <a:rPr lang="ar-EG" sz="2000" dirty="0"/>
              <a:t>وذهب البعض الآخر إلى أنه: " ذلك العقد الذي يتم إبرامه عبر شبكة الإنترنت.. فهو عقد عادي إلا أنه يكتسب الطابع الإلكتروني من الطريقة التي ينعقد بها أو الوسيلة التي يتم إبرامه من خلالها، حيث ينشأ العقد بتلاقي القبول بالإيجاب بفضل التواصل بين الأطراف بوسيلة مسموعة مرئية عبر شبكة دولية مفتوحة للاتصال عن بعد"</a:t>
            </a:r>
          </a:p>
          <a:p>
            <a:pPr algn="justLow" rtl="1"/>
            <a:r>
              <a:rPr lang="ar-EG" sz="2000" dirty="0"/>
              <a:t>فيما </a:t>
            </a:r>
            <a:r>
              <a:rPr lang="ar-EG" sz="2000" b="1" dirty="0"/>
              <a:t>عرفت لجنة الأمم المتحدة للقانون التجاري الدولي – أنسترال – في 16 ديسمبر، 1996 وكذلك البرلمان والمجلس الأوروبي، في الاتحاد الأوروبي – رقم /9727  والصادر في 20 مايو 1997 باسم التعاقد عن بعد</a:t>
            </a:r>
            <a:r>
              <a:rPr lang="ar-EG" sz="2000" dirty="0"/>
              <a:t>، وجاء في المادة الثانية من هذا التوجيه بأن العقد عن بُعد هو "كل عقد يتعلق بالبضائع أو الخدمات، أبرم بين مورد ومستهلك في نطاق نظام لبيع أو تقديم خدمات عن بُعد، نظمه المورد الذي يستخدم لهذا العقد فقط، تقنية أو أكثر للاتصال عن بعد لإبرام العقد وتنفيذه" </a:t>
            </a:r>
          </a:p>
          <a:p>
            <a:pPr algn="justLow" rtl="1"/>
            <a:r>
              <a:rPr lang="ar-EG" sz="2000" dirty="0"/>
              <a:t>هذه هي بعض التعريفات في التشريعات والمنظمات العالمية، وفي المقابل نستعرض </a:t>
            </a:r>
            <a:r>
              <a:rPr lang="ar-EG" sz="2000" dirty="0" smtClean="0"/>
              <a:t>التعريف الوارد </a:t>
            </a:r>
            <a:r>
              <a:rPr lang="ar-EG" sz="2000" b="1" dirty="0" smtClean="0"/>
              <a:t>بمشروع </a:t>
            </a:r>
            <a:r>
              <a:rPr lang="ar-EG" sz="2000" b="1" dirty="0"/>
              <a:t>التجارة الإلكترونية في مصر</a:t>
            </a:r>
            <a:r>
              <a:rPr lang="ar-EG" sz="2000" dirty="0"/>
              <a:t>.</a:t>
            </a:r>
          </a:p>
          <a:p>
            <a:pPr algn="justLow" rtl="1"/>
            <a:r>
              <a:rPr lang="ar-EG" sz="2000" dirty="0"/>
              <a:t>ففي مشروع القانون المصري جاء التعاقد الإلكتروني بأنه "هو كل معاملة تجارية تتم عن بعد باستخدام وسيلة إلكترونية"</a:t>
            </a:r>
          </a:p>
          <a:p>
            <a:pPr algn="justLow" rtl="1"/>
            <a:endParaRPr lang="ar-EG" sz="2000" dirty="0"/>
          </a:p>
          <a:p>
            <a:pPr algn="justLow"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lvl="0" algn="r"/>
            <a:endParaRPr lang="ar-EG" sz="2000" b="1" dirty="0"/>
          </a:p>
          <a:p>
            <a:pPr lvl="0" algn="r"/>
            <a:endParaRPr lang="ar-EG" sz="2000" b="1" dirty="0" smtClean="0"/>
          </a:p>
          <a:p>
            <a:pPr lvl="0" algn="r"/>
            <a:endParaRPr lang="ar-EG" sz="2000" b="1" dirty="0"/>
          </a:p>
          <a:p>
            <a:pPr lvl="0" algn="r"/>
            <a:endParaRPr lang="ar-EG" sz="2000" b="1" dirty="0" smtClean="0"/>
          </a:p>
          <a:p>
            <a:pPr lvl="0" algn="r"/>
            <a:endParaRPr lang="ar-EG" sz="2000" b="1" dirty="0"/>
          </a:p>
          <a:p>
            <a:pPr lvl="0" algn="r"/>
            <a:r>
              <a:rPr lang="ar-EG" sz="2000" b="1" dirty="0" smtClean="0"/>
              <a:t> </a:t>
            </a:r>
            <a:endParaRPr lang="en-US" sz="2000" b="1" dirty="0"/>
          </a:p>
          <a:p>
            <a:pPr algn="justLow" rtl="1"/>
            <a:endParaRPr lang="ar-EG" sz="2000" dirty="0"/>
          </a:p>
        </p:txBody>
      </p:sp>
      <p:pic>
        <p:nvPicPr>
          <p:cNvPr id="11" name="Picture 10"/>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414070" y="1462131"/>
            <a:ext cx="3018398" cy="4539687"/>
          </a:xfrm>
          <a:prstGeom prst="rect">
            <a:avLst/>
          </a:prstGeom>
        </p:spPr>
      </p:pic>
      <p:sp>
        <p:nvSpPr>
          <p:cNvPr id="18" name="TextBox 17">
            <a:extLst>
              <a:ext uri="{FF2B5EF4-FFF2-40B4-BE49-F238E27FC236}">
                <a16:creationId xmlns:a16="http://schemas.microsoft.com/office/drawing/2014/main" xmlns="" id="{904B7CA6-23A4-2E24-5FFC-ECEA38831F6A}"/>
              </a:ext>
            </a:extLst>
          </p:cNvPr>
          <p:cNvSpPr txBox="1"/>
          <p:nvPr/>
        </p:nvSpPr>
        <p:spPr>
          <a:xfrm>
            <a:off x="3942408" y="598657"/>
            <a:ext cx="3573861" cy="523220"/>
          </a:xfrm>
          <a:prstGeom prst="rect">
            <a:avLst/>
          </a:prstGeom>
          <a:noFill/>
        </p:spPr>
        <p:txBody>
          <a:bodyPr wrap="square" rtlCol="0">
            <a:spAutoFit/>
          </a:bodyPr>
          <a:lstStyle/>
          <a:p>
            <a:pPr algn="r"/>
            <a:r>
              <a:rPr lang="ar-EG" sz="2800" b="1" dirty="0" smtClean="0">
                <a:solidFill>
                  <a:schemeClr val="bg1"/>
                </a:solidFill>
                <a:latin typeface="Times New Roman" panose="02020603050405020304" pitchFamily="18" charset="0"/>
                <a:cs typeface="Times New Roman" panose="02020603050405020304" pitchFamily="18" charset="0"/>
              </a:rPr>
              <a:t>4-العقود الإلكترونية</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07251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Lecture</a:t>
            </a:r>
          </a:p>
          <a:p>
            <a:pPr algn="ctr"/>
            <a:r>
              <a:rPr lang="ar-EG" sz="2400" b="1" dirty="0" smtClean="0">
                <a:latin typeface="Arial" panose="020B0604020202020204" pitchFamily="34" charset="0"/>
                <a:ea typeface="Roboto Light" panose="02000000000000000000" pitchFamily="2" charset="0"/>
                <a:cs typeface="Arial" panose="020B0604020202020204" pitchFamily="34" charset="0"/>
              </a:rPr>
              <a:t>10</a:t>
            </a:r>
            <a:endParaRPr lang="en-US" sz="2400" b="1" dirty="0">
              <a:latin typeface="Arial" panose="020B0604020202020204" pitchFamily="34" charset="0"/>
              <a:ea typeface="Roboto Light" panose="02000000000000000000" pitchFamily="2" charset="0"/>
              <a:cs typeface="Arial" panose="020B0604020202020204" pitchFamily="34" charset="0"/>
            </a:endParaRPr>
          </a:p>
        </p:txBody>
      </p:sp>
      <p:graphicFrame>
        <p:nvGraphicFramePr>
          <p:cNvPr id="12" name="Diagram 11"/>
          <p:cNvGraphicFramePr/>
          <p:nvPr>
            <p:extLst>
              <p:ext uri="{D42A27DB-BD31-4B8C-83A1-F6EECF244321}">
                <p14:modId xmlns:p14="http://schemas.microsoft.com/office/powerpoint/2010/main" val="1447068267"/>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6" name="TextBox 15"/>
          <p:cNvSpPr txBox="1"/>
          <p:nvPr/>
        </p:nvSpPr>
        <p:spPr>
          <a:xfrm>
            <a:off x="3496070" y="1424375"/>
            <a:ext cx="8350186" cy="5016758"/>
          </a:xfrm>
          <a:prstGeom prst="rect">
            <a:avLst/>
          </a:prstGeom>
          <a:noFill/>
        </p:spPr>
        <p:txBody>
          <a:bodyPr wrap="square" rtlCol="0">
            <a:spAutoFit/>
          </a:bodyPr>
          <a:lstStyle/>
          <a:p>
            <a:pPr algn="r" rtl="1"/>
            <a:r>
              <a:rPr lang="ar-EG" sz="2000" b="1" dirty="0" smtClean="0">
                <a:solidFill>
                  <a:srgbClr val="C00000"/>
                </a:solidFill>
              </a:rPr>
              <a:t>العقود الذكية : </a:t>
            </a:r>
          </a:p>
          <a:p>
            <a:pPr algn="r" rtl="1"/>
            <a:r>
              <a:rPr lang="ar-EG" sz="2000" dirty="0" smtClean="0"/>
              <a:t>يمكن </a:t>
            </a:r>
            <a:r>
              <a:rPr lang="ar-EG" sz="2000" dirty="0"/>
              <a:t>تعريف العقود الذكية بأنها عقود رقمية، يتم استخدامها لتبادل الأصول المختلفة بين طرفي البيع والشراء، دون الحاجة إلى أي وسيط أو سلطة مركزية أو نظام قانوني. وبمجرد استيفاء شروط العقد يتم تنفيذه ذاتيًا، وهو ما يلغي الحاجة إلى التدخل اليدوي.</a:t>
            </a:r>
          </a:p>
          <a:p>
            <a:pPr algn="r" rtl="1"/>
            <a:r>
              <a:rPr lang="ar-EG" sz="2000" dirty="0"/>
              <a:t>ويتم تخزين هذه العقود في شكل سطور من التعليمات البرمجية على تقنية البلوكتشين – </a:t>
            </a:r>
            <a:r>
              <a:rPr lang="en-US" sz="2000" dirty="0" err="1"/>
              <a:t>Blockchain</a:t>
            </a:r>
            <a:r>
              <a:rPr lang="en-US" sz="2000" dirty="0"/>
              <a:t>. </a:t>
            </a:r>
            <a:r>
              <a:rPr lang="ar-EG" sz="2000" dirty="0"/>
              <a:t>وبسبب اعتماد هذه العقود على تقنية البلوكتشين، فإنها توفر مستويات غير مسبوقة من الأمان والكفاءة والثبات</a:t>
            </a:r>
            <a:r>
              <a:rPr lang="ar-EG" sz="2000" dirty="0" smtClean="0"/>
              <a:t>.</a:t>
            </a:r>
          </a:p>
          <a:p>
            <a:pPr algn="justLow" rtl="1"/>
            <a:r>
              <a:rPr lang="ar-EG" sz="2000" dirty="0" smtClean="0"/>
              <a:t>تم </a:t>
            </a:r>
            <a:r>
              <a:rPr lang="ar-EG" sz="2000" dirty="0"/>
              <a:t>طرح فكرة هذه العقود لأول مرة في منتصف التسعينيات وبالتحديد عام 1994، من خلال عالم الكمبيوتر والباحث القانوني الأمريكي، نيك زابو – </a:t>
            </a:r>
            <a:r>
              <a:rPr lang="en-US" sz="2000" dirty="0"/>
              <a:t>Nick Szabo؛ </a:t>
            </a:r>
            <a:r>
              <a:rPr lang="ar-EG" sz="2000" dirty="0"/>
              <a:t>وذلك بهدف إحداث ثورة في مجال إبرام العقود.</a:t>
            </a:r>
          </a:p>
          <a:p>
            <a:pPr algn="justLow" rtl="1"/>
            <a:r>
              <a:rPr lang="ar-EG" sz="2000" dirty="0"/>
              <a:t>وعرّف نيك زابو العقود الذكية وقتها بأنها بروتوكولات رقمية لنقل المعلومات باستخدام خوارزميات رياضية؛ لتنفيذ المعاملات تلقائيًا بمجرد استيفاء الشروط المحددة.</a:t>
            </a:r>
          </a:p>
          <a:p>
            <a:pPr algn="justLow" rtl="1"/>
            <a:endParaRPr lang="ar-EG" sz="2000" b="1" dirty="0" smtClean="0"/>
          </a:p>
          <a:p>
            <a:pPr algn="justLow" rtl="1"/>
            <a:endParaRPr lang="ar-EG" sz="2000" b="1" dirty="0" smtClean="0"/>
          </a:p>
          <a:p>
            <a:pPr algn="justLow" rtl="1"/>
            <a:endParaRPr lang="ar-EG" sz="2000" b="1" dirty="0"/>
          </a:p>
          <a:p>
            <a:pPr algn="justLow" rtl="1"/>
            <a:endParaRPr lang="ar-EG" sz="2000" b="1" dirty="0" smtClean="0"/>
          </a:p>
        </p:txBody>
      </p:sp>
      <p:pic>
        <p:nvPicPr>
          <p:cNvPr id="17" name="Picture 16"/>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414070" y="1462131"/>
            <a:ext cx="3018398" cy="4539687"/>
          </a:xfrm>
          <a:prstGeom prst="rect">
            <a:avLst/>
          </a:prstGeom>
        </p:spPr>
      </p:pic>
    </p:spTree>
    <p:extLst>
      <p:ext uri="{BB962C8B-B14F-4D97-AF65-F5344CB8AC3E}">
        <p14:creationId xmlns:p14="http://schemas.microsoft.com/office/powerpoint/2010/main" val="2853368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xmlns="" id="{3985EAE6-BFA6-766D-A032-077E4DCB399E}"/>
              </a:ext>
            </a:extLst>
          </p:cNvPr>
          <p:cNvSpPr/>
          <p:nvPr/>
        </p:nvSpPr>
        <p:spPr>
          <a:xfrm>
            <a:off x="661814" y="91782"/>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Lecture</a:t>
            </a:r>
          </a:p>
          <a:p>
            <a:pPr algn="ctr"/>
            <a:r>
              <a:rPr lang="ar-EG" sz="2400" b="1" dirty="0" smtClean="0">
                <a:latin typeface="Arial" panose="020B0604020202020204" pitchFamily="34" charset="0"/>
                <a:ea typeface="Roboto Light" panose="02000000000000000000" pitchFamily="2" charset="0"/>
                <a:cs typeface="Arial" panose="020B0604020202020204" pitchFamily="34" charset="0"/>
              </a:rPr>
              <a:t>10</a:t>
            </a:r>
            <a:endParaRPr lang="en-US" sz="2400" b="1" dirty="0">
              <a:latin typeface="Arial" panose="020B0604020202020204" pitchFamily="34" charset="0"/>
              <a:ea typeface="Roboto Light" panose="02000000000000000000" pitchFamily="2" charset="0"/>
              <a:cs typeface="Arial" panose="020B0604020202020204" pitchFamily="34" charset="0"/>
            </a:endParaRPr>
          </a:p>
        </p:txBody>
      </p:sp>
      <p:graphicFrame>
        <p:nvGraphicFramePr>
          <p:cNvPr id="12" name="Diagram 11"/>
          <p:cNvGraphicFramePr/>
          <p:nvPr>
            <p:extLst>
              <p:ext uri="{D42A27DB-BD31-4B8C-83A1-F6EECF244321}">
                <p14:modId xmlns:p14="http://schemas.microsoft.com/office/powerpoint/2010/main" val="2150351166"/>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6" name="TextBox 15"/>
          <p:cNvSpPr txBox="1"/>
          <p:nvPr/>
        </p:nvSpPr>
        <p:spPr>
          <a:xfrm>
            <a:off x="2824173" y="1692840"/>
            <a:ext cx="9153391" cy="2862322"/>
          </a:xfrm>
          <a:prstGeom prst="rect">
            <a:avLst/>
          </a:prstGeom>
          <a:noFill/>
        </p:spPr>
        <p:txBody>
          <a:bodyPr wrap="square" rtlCol="0">
            <a:spAutoFit/>
          </a:bodyPr>
          <a:lstStyle/>
          <a:p>
            <a:pPr algn="justLow" rtl="1"/>
            <a:r>
              <a:rPr lang="ar-EG" sz="2000" dirty="0"/>
              <a:t>يمكننا القول بأن فكرة العقود الرقمية تقوم بالأساس على تقنية البلوكتشين. فكما سبق وأن أشرنا، فإن العقود الذكية هي ببساطة برامج مخزنة على شبكات البلوك تشين، يتم تشغيلها أو تنفيذها ذاتيًا عند استيفاء شروط محددة.</a:t>
            </a:r>
          </a:p>
          <a:p>
            <a:pPr algn="justLow" rtl="1"/>
            <a:r>
              <a:rPr lang="ar-EG" sz="2000" dirty="0"/>
              <a:t>ويتم تخزين هذه العقود في شكل كتل مرتبطة إلكترونيًا ببعضها البعض في شبكة البلوكتشين، ويكون لدى جميع المستخدمين نسخة من العقود المخزنة. لذلك إذا حاول أي مستخدم تغيير معاملة، فسيتم اكتشافها من قبل جميع المستخدمين الآخرين.</a:t>
            </a:r>
          </a:p>
          <a:p>
            <a:pPr algn="justLow" rtl="1"/>
            <a:r>
              <a:rPr lang="ar-EG" sz="2000" dirty="0"/>
              <a:t>لذلك فإن تقنية البلوكتشين، تمنح هذه العقود قدرًا كبيرًا من الأمان والثقة، وخاصة أنها تعتمد على مبدأ </a:t>
            </a:r>
            <a:r>
              <a:rPr lang="ar-EG" sz="2000" dirty="0" smtClean="0"/>
              <a:t>اللامركزية. </a:t>
            </a:r>
            <a:endParaRPr lang="ar-EG" sz="2000" dirty="0"/>
          </a:p>
          <a:p>
            <a:pPr algn="justLow" rtl="1"/>
            <a:endParaRPr lang="ar-EG" sz="2000" dirty="0"/>
          </a:p>
          <a:p>
            <a:pPr algn="justLow" rtl="1"/>
            <a:endParaRPr lang="ar-EG" sz="2000" dirty="0"/>
          </a:p>
          <a:p>
            <a:pPr algn="justLow" rtl="1"/>
            <a:endParaRPr lang="ar-EG" sz="2000" dirty="0"/>
          </a:p>
        </p:txBody>
      </p:sp>
      <p:pic>
        <p:nvPicPr>
          <p:cNvPr id="17" name="Picture 16"/>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378990" y="1323730"/>
            <a:ext cx="2200096" cy="4587046"/>
          </a:xfrm>
          <a:prstGeom prst="rect">
            <a:avLst/>
          </a:prstGeom>
        </p:spPr>
      </p:pic>
    </p:spTree>
    <p:extLst>
      <p:ext uri="{BB962C8B-B14F-4D97-AF65-F5344CB8AC3E}">
        <p14:creationId xmlns:p14="http://schemas.microsoft.com/office/powerpoint/2010/main" val="10131282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661814" y="1313511"/>
            <a:ext cx="11389159" cy="480779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5"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6"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7"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8" name="Rectangle 7">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9" name="Rectangle: Rounded Corners 24">
            <a:extLst>
              <a:ext uri="{FF2B5EF4-FFF2-40B4-BE49-F238E27FC236}">
                <a16:creationId xmlns:a16="http://schemas.microsoft.com/office/drawing/2014/main" xmlns="" id="{2BC869EB-5623-4AA1-9123-4AF9DF916049}"/>
              </a:ext>
            </a:extLst>
          </p:cNvPr>
          <p:cNvSpPr/>
          <p:nvPr/>
        </p:nvSpPr>
        <p:spPr>
          <a:xfrm>
            <a:off x="906901" y="1411299"/>
            <a:ext cx="11144072" cy="471000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661814" y="91782"/>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Lecture</a:t>
            </a:r>
          </a:p>
          <a:p>
            <a:pPr algn="ctr"/>
            <a:r>
              <a:rPr lang="ar-EG" sz="2400" b="1" dirty="0" smtClean="0">
                <a:latin typeface="Arial" panose="020B0604020202020204" pitchFamily="34" charset="0"/>
                <a:ea typeface="Roboto Light" panose="02000000000000000000" pitchFamily="2" charset="0"/>
                <a:cs typeface="Arial" panose="020B0604020202020204" pitchFamily="34" charset="0"/>
              </a:rPr>
              <a:t>10</a:t>
            </a:r>
            <a:endParaRPr lang="en-US" sz="2400" b="1" dirty="0">
              <a:latin typeface="Arial" panose="020B0604020202020204" pitchFamily="34" charset="0"/>
              <a:ea typeface="Roboto Light" panose="02000000000000000000" pitchFamily="2" charset="0"/>
              <a:cs typeface="Arial" panose="020B0604020202020204" pitchFamily="34" charset="0"/>
            </a:endParaRPr>
          </a:p>
        </p:txBody>
      </p:sp>
      <p:graphicFrame>
        <p:nvGraphicFramePr>
          <p:cNvPr id="11" name="Diagram 10"/>
          <p:cNvGraphicFramePr/>
          <p:nvPr>
            <p:extLst>
              <p:ext uri="{D42A27DB-BD31-4B8C-83A1-F6EECF244321}">
                <p14:modId xmlns:p14="http://schemas.microsoft.com/office/powerpoint/2010/main" val="4111114907"/>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2"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3"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5" name="TextBox 14"/>
          <p:cNvSpPr txBox="1"/>
          <p:nvPr/>
        </p:nvSpPr>
        <p:spPr>
          <a:xfrm>
            <a:off x="4615542" y="1604586"/>
            <a:ext cx="7276183" cy="4113357"/>
          </a:xfrm>
          <a:prstGeom prst="rect">
            <a:avLst/>
          </a:prstGeom>
          <a:noFill/>
        </p:spPr>
        <p:txBody>
          <a:bodyPr wrap="square" rtlCol="0">
            <a:spAutoFit/>
          </a:bodyPr>
          <a:lstStyle/>
          <a:p>
            <a:pPr algn="justLow" rtl="1"/>
            <a:r>
              <a:rPr lang="ar-EG" sz="2000" dirty="0"/>
              <a:t>مما لا شک فيه أن النقود أهم شاهد على التاريخ، بداية من النقود السلعية مرورا بالنقود المعدنية والورقية وأخير </a:t>
            </a:r>
            <a:r>
              <a:rPr lang="ar-EG" sz="2000" dirty="0" smtClean="0"/>
              <a:t>النقود الالکترونية</a:t>
            </a:r>
            <a:r>
              <a:rPr lang="ar-EG" sz="2000" dirty="0"/>
              <a:t>، التى تعد الأکثر ملائمة مع واقع المعاملات الالکترونية حيث استدعت الأخيرة ضرورة وجود وسيلة تتناسب </a:t>
            </a:r>
            <a:r>
              <a:rPr lang="ar-EG" sz="2000" dirty="0" smtClean="0"/>
              <a:t>مع تسوية </a:t>
            </a:r>
            <a:r>
              <a:rPr lang="ar-EG" sz="2000" dirty="0"/>
              <a:t>المعاملات الناشئة عنها</a:t>
            </a:r>
            <a:r>
              <a:rPr lang="ar-EG" sz="2000" dirty="0" smtClean="0"/>
              <a:t>.</a:t>
            </a:r>
            <a:endParaRPr lang="ar-EG" sz="2000" dirty="0"/>
          </a:p>
          <a:p>
            <a:pPr algn="justLow" rtl="1"/>
            <a:r>
              <a:rPr lang="ar-EG" sz="2000" dirty="0" smtClean="0"/>
              <a:t>فهذه </a:t>
            </a:r>
            <a:r>
              <a:rPr lang="ar-EG" sz="2000" dirty="0"/>
              <a:t>المعاملات تتم مع اشخاص غائبين، ومن ثم من غير المناسب تسوية المدفوعات الناشئة عنها من خلال العملات </a:t>
            </a:r>
            <a:r>
              <a:rPr lang="ar-EG" sz="2000" dirty="0" smtClean="0"/>
              <a:t>الورقية أو </a:t>
            </a:r>
            <a:r>
              <a:rPr lang="ar-EG" sz="2000" dirty="0"/>
              <a:t>المعدنية، ولا حتى التحويلات البنکية التى تتم من خلال بطاقات الدفع الالکترونى نظرا لما تحتاج إليه هذه التحويلات </a:t>
            </a:r>
            <a:r>
              <a:rPr lang="ar-EG" sz="2000" dirty="0" smtClean="0"/>
              <a:t>من وقت </a:t>
            </a:r>
            <a:r>
              <a:rPr lang="ar-EG" sz="2000" dirty="0"/>
              <a:t>کبير لوصول أوامر التحويل وتعامل البنک معها، کما أن العميل يتکبد مصاريف اضافية لاتمام عملية الدفع من خلالها </a:t>
            </a:r>
            <a:r>
              <a:rPr lang="ar-EG" sz="2000" dirty="0" smtClean="0"/>
              <a:t>کما أن </a:t>
            </a:r>
            <a:r>
              <a:rPr lang="ar-EG" sz="2000" dirty="0"/>
              <a:t>هذه الوسيلة محفوفة بالمخاطر ولا تتسم بالسرية، حيث تتداول أرقام حسابات المحول والمستفيد بطريقة غير مشفرة. </a:t>
            </a:r>
            <a:r>
              <a:rPr lang="ar-EG" sz="2000" dirty="0" smtClean="0"/>
              <a:t>وقد دفعت </a:t>
            </a:r>
            <a:r>
              <a:rPr lang="ar-EG" sz="2000" dirty="0"/>
              <a:t>جميع هذه العوامل الى ضرورة ظهور شکل جديد من أشکال النقود يتلائم وواقع هذه التجارة وخصوصية معاملاتها </a:t>
            </a:r>
            <a:r>
              <a:rPr lang="ar-EG" sz="2000" dirty="0" smtClean="0"/>
              <a:t>عرف باسم </a:t>
            </a:r>
            <a:r>
              <a:rPr lang="ar-EG" sz="2000" dirty="0"/>
              <a:t>النقود </a:t>
            </a:r>
            <a:r>
              <a:rPr lang="ar-EG" sz="2000" dirty="0" smtClean="0"/>
              <a:t>الالکترونية. </a:t>
            </a:r>
            <a:endParaRPr lang="ar-EG" sz="2000" dirty="0"/>
          </a:p>
          <a:p>
            <a:pPr algn="justLow" rtl="1"/>
            <a:endParaRPr lang="ar-EG" sz="2000" dirty="0"/>
          </a:p>
        </p:txBody>
      </p:sp>
      <p:sp>
        <p:nvSpPr>
          <p:cNvPr id="17" name="TextBox 16">
            <a:extLst>
              <a:ext uri="{FF2B5EF4-FFF2-40B4-BE49-F238E27FC236}">
                <a16:creationId xmlns:a16="http://schemas.microsoft.com/office/drawing/2014/main" xmlns="" id="{904B7CA6-23A4-2E24-5FFC-ECEA38831F6A}"/>
              </a:ext>
            </a:extLst>
          </p:cNvPr>
          <p:cNvSpPr txBox="1"/>
          <p:nvPr/>
        </p:nvSpPr>
        <p:spPr>
          <a:xfrm>
            <a:off x="4082139" y="759558"/>
            <a:ext cx="4359207" cy="461665"/>
          </a:xfrm>
          <a:prstGeom prst="rect">
            <a:avLst/>
          </a:prstGeom>
          <a:noFill/>
        </p:spPr>
        <p:txBody>
          <a:bodyPr wrap="square" rtlCol="0">
            <a:spAutoFit/>
          </a:bodyPr>
          <a:lstStyle/>
          <a:p>
            <a:pPr lvl="0" rtl="1"/>
            <a:r>
              <a:rPr lang="ar-EG" sz="2400" b="1" dirty="0" smtClean="0">
                <a:solidFill>
                  <a:schemeClr val="bg1"/>
                </a:solidFill>
              </a:rPr>
              <a:t>خامساً –النقود الالكترونية </a:t>
            </a:r>
            <a:endParaRPr lang="en-US" sz="2400" dirty="0">
              <a:solidFill>
                <a:schemeClr val="bg1"/>
              </a:solidFill>
            </a:endParaRPr>
          </a:p>
        </p:txBody>
      </p:sp>
      <p:pic>
        <p:nvPicPr>
          <p:cNvPr id="18" name="Picture 17"/>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1037529" y="1556679"/>
            <a:ext cx="3447385" cy="4229100"/>
          </a:xfrm>
          <a:prstGeom prst="rect">
            <a:avLst/>
          </a:prstGeom>
        </p:spPr>
      </p:pic>
    </p:spTree>
    <p:extLst>
      <p:ext uri="{BB962C8B-B14F-4D97-AF65-F5344CB8AC3E}">
        <p14:creationId xmlns:p14="http://schemas.microsoft.com/office/powerpoint/2010/main" val="9579296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477672" y="1313511"/>
            <a:ext cx="11573301" cy="480779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816443" y="6146296"/>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557977" y="1313511"/>
            <a:ext cx="11492996" cy="480779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xmlns="" id="{3985EAE6-BFA6-766D-A032-077E4DCB399E}"/>
              </a:ext>
            </a:extLst>
          </p:cNvPr>
          <p:cNvSpPr/>
          <p:nvPr/>
        </p:nvSpPr>
        <p:spPr>
          <a:xfrm>
            <a:off x="722160" y="165420"/>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Lecture</a:t>
            </a:r>
          </a:p>
          <a:p>
            <a:pPr algn="ctr"/>
            <a:r>
              <a:rPr lang="ar-EG" sz="2400" b="1" dirty="0" smtClean="0">
                <a:latin typeface="Arial" panose="020B0604020202020204" pitchFamily="34" charset="0"/>
                <a:ea typeface="Roboto Light" panose="02000000000000000000" pitchFamily="2" charset="0"/>
                <a:cs typeface="Arial" panose="020B0604020202020204" pitchFamily="34" charset="0"/>
              </a:rPr>
              <a:t>10</a:t>
            </a:r>
            <a:endParaRPr lang="en-US" sz="2400" b="1" dirty="0">
              <a:latin typeface="Arial" panose="020B0604020202020204" pitchFamily="34" charset="0"/>
              <a:ea typeface="Roboto Light" panose="02000000000000000000" pitchFamily="2" charset="0"/>
              <a:cs typeface="Arial" panose="020B0604020202020204" pitchFamily="34" charset="0"/>
            </a:endParaRPr>
          </a:p>
        </p:txBody>
      </p:sp>
      <p:graphicFrame>
        <p:nvGraphicFramePr>
          <p:cNvPr id="12" name="Diagram 11"/>
          <p:cNvGraphicFramePr/>
          <p:nvPr>
            <p:extLst>
              <p:ext uri="{D42A27DB-BD31-4B8C-83A1-F6EECF244321}">
                <p14:modId xmlns:p14="http://schemas.microsoft.com/office/powerpoint/2010/main" val="3660128451"/>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4"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6" name="TextBox 15"/>
          <p:cNvSpPr txBox="1"/>
          <p:nvPr/>
        </p:nvSpPr>
        <p:spPr>
          <a:xfrm>
            <a:off x="4417884" y="1521497"/>
            <a:ext cx="7428371" cy="4093428"/>
          </a:xfrm>
          <a:prstGeom prst="rect">
            <a:avLst/>
          </a:prstGeom>
          <a:noFill/>
        </p:spPr>
        <p:txBody>
          <a:bodyPr wrap="square" rtlCol="0">
            <a:spAutoFit/>
          </a:bodyPr>
          <a:lstStyle/>
          <a:p>
            <a:pPr algn="justLow" rtl="1"/>
            <a:r>
              <a:rPr lang="ar-EG" sz="2000" dirty="0"/>
              <a:t>ويعد التعامل بالنقود الالكترونية أحد أهم مقومات منظومة الشمول المالى. فالتطور السريع في وسائل الاتصال وما واكبه </a:t>
            </a:r>
            <a:r>
              <a:rPr lang="ar-EG" sz="2000" dirty="0" smtClean="0"/>
              <a:t>من تطور </a:t>
            </a:r>
            <a:r>
              <a:rPr lang="ar-EG" sz="2000" dirty="0"/>
              <a:t>في المعاملات التجارية، أدى إلى تغيير النقود من كونها ورقية أو معدنية ذات مقياس موحد للقيم، إلى نقود </a:t>
            </a:r>
            <a:r>
              <a:rPr lang="ar-EG" sz="2000" dirty="0" smtClean="0"/>
              <a:t>الكترونية ، لا يمكن </a:t>
            </a:r>
            <a:r>
              <a:rPr lang="ar-EG" sz="2000" dirty="0"/>
              <a:t>لمسها ولا ثقل ولا زنة لها ولا تحتاج إلى خزائن لحفظها، حيث يمكن عرضها على شاشات الحاسبات. وقد حظيت هذه </a:t>
            </a:r>
            <a:r>
              <a:rPr lang="ar-EG" sz="2000" dirty="0" smtClean="0"/>
              <a:t>النقود بقبول </a:t>
            </a:r>
            <a:r>
              <a:rPr lang="ar-EG" sz="2000" dirty="0"/>
              <a:t>دولي على مستوى الأشخاص والمؤسسات المالية التي تتعامل </a:t>
            </a:r>
            <a:r>
              <a:rPr lang="ar-EG" sz="2000" dirty="0" smtClean="0"/>
              <a:t>بها </a:t>
            </a:r>
          </a:p>
          <a:p>
            <a:pPr algn="justLow" rtl="1"/>
            <a:r>
              <a:rPr lang="ar-EG" sz="2000" dirty="0" smtClean="0"/>
              <a:t>.</a:t>
            </a:r>
            <a:endParaRPr lang="ar-EG" sz="2000" dirty="0"/>
          </a:p>
          <a:p>
            <a:pPr algn="justLow" rtl="1"/>
            <a:r>
              <a:rPr lang="ar-EG" sz="2000" dirty="0"/>
              <a:t>وتعد الولايات المتحدة الأمريكية من أوائل الدول التي عرفت النقود الإلكترونية، وذلك بعد سلسلة من التطورات التي </a:t>
            </a:r>
            <a:r>
              <a:rPr lang="ar-EG" sz="2000" dirty="0" smtClean="0"/>
              <a:t>شهدتها وسائل </a:t>
            </a:r>
            <a:r>
              <a:rPr lang="ar-EG" sz="2000" dirty="0"/>
              <a:t>الدفع الإلكتروني، لتكون النقود الإلكترونية هي أحدث هذه </a:t>
            </a:r>
            <a:r>
              <a:rPr lang="ar-EG" sz="2000" dirty="0" smtClean="0"/>
              <a:t>الوسائل. </a:t>
            </a:r>
            <a:endParaRPr lang="ar-EG" sz="2000" dirty="0"/>
          </a:p>
          <a:p>
            <a:pPr lvl="0" algn="r"/>
            <a:endParaRPr lang="ar-EG" sz="2000" b="1" dirty="0" smtClean="0"/>
          </a:p>
          <a:p>
            <a:pPr lvl="0" algn="r"/>
            <a:endParaRPr lang="ar-EG" sz="2000" b="1" dirty="0"/>
          </a:p>
          <a:p>
            <a:pPr lvl="0" algn="r"/>
            <a:r>
              <a:rPr lang="ar-EG" sz="2000" b="1" dirty="0" smtClean="0"/>
              <a:t> </a:t>
            </a:r>
            <a:endParaRPr lang="en-US" sz="2000" b="1" dirty="0"/>
          </a:p>
          <a:p>
            <a:pPr algn="justLow" rtl="1"/>
            <a:endParaRPr lang="ar-EG" sz="2000" dirty="0"/>
          </a:p>
        </p:txBody>
      </p:sp>
      <p:pic>
        <p:nvPicPr>
          <p:cNvPr id="5" name="Picture 4"/>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906901" y="1464645"/>
            <a:ext cx="3296369" cy="4229100"/>
          </a:xfrm>
          <a:prstGeom prst="rect">
            <a:avLst/>
          </a:prstGeom>
        </p:spPr>
      </p:pic>
    </p:spTree>
    <p:extLst>
      <p:ext uri="{BB962C8B-B14F-4D97-AF65-F5344CB8AC3E}">
        <p14:creationId xmlns:p14="http://schemas.microsoft.com/office/powerpoint/2010/main" val="28056216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216028" y="89950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758304" y="1780948"/>
            <a:ext cx="11303068" cy="430243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3103992386"/>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3874102" y="1834291"/>
            <a:ext cx="8056642" cy="4985980"/>
          </a:xfrm>
          <a:prstGeom prst="rect">
            <a:avLst/>
          </a:prstGeom>
          <a:noFill/>
        </p:spPr>
        <p:txBody>
          <a:bodyPr wrap="square" rtlCol="0">
            <a:spAutoFit/>
          </a:bodyPr>
          <a:lstStyle/>
          <a:p>
            <a:pPr algn="justLow" rtl="1"/>
            <a:r>
              <a:rPr lang="ar-EG" sz="2000" b="1" dirty="0" smtClean="0">
                <a:solidFill>
                  <a:srgbClr val="C00000"/>
                </a:solidFill>
              </a:rPr>
              <a:t>أولاً : تعريف </a:t>
            </a:r>
            <a:r>
              <a:rPr lang="ar-EG" sz="2000" b="1" dirty="0">
                <a:solidFill>
                  <a:srgbClr val="C00000"/>
                </a:solidFill>
              </a:rPr>
              <a:t>النقود </a:t>
            </a:r>
            <a:r>
              <a:rPr lang="ar-EG" sz="2000" b="1" dirty="0" smtClean="0">
                <a:solidFill>
                  <a:srgbClr val="C00000"/>
                </a:solidFill>
              </a:rPr>
              <a:t>الإلكترونية :</a:t>
            </a:r>
            <a:endParaRPr lang="ar-EG" sz="2000" b="1" dirty="0">
              <a:solidFill>
                <a:srgbClr val="C00000"/>
              </a:solidFill>
            </a:endParaRPr>
          </a:p>
          <a:p>
            <a:pPr algn="justLow" rtl="1"/>
            <a:r>
              <a:rPr lang="ar-EG" sz="2000" dirty="0" smtClean="0"/>
              <a:t>يستخدم </a:t>
            </a:r>
            <a:r>
              <a:rPr lang="ar-EG" sz="2000" dirty="0"/>
              <a:t>مصطلح النقود الإلكترونية للإشارة إلى النظم الإلكترونية المؤمنة لتبادل المعلومات</a:t>
            </a:r>
          </a:p>
          <a:p>
            <a:pPr algn="justLow" rtl="1"/>
            <a:r>
              <a:rPr lang="ar-EG" sz="2000" dirty="0"/>
              <a:t>والوحدات النقدية الإلكترونية بشكل رقمي. وقد استخدمت العديد من المصطلحات للإشارة </a:t>
            </a:r>
            <a:r>
              <a:rPr lang="ar-EG" sz="2000" dirty="0" smtClean="0"/>
              <a:t>إلى اصطلاح </a:t>
            </a:r>
            <a:r>
              <a:rPr lang="ar-EG" sz="2000" dirty="0"/>
              <a:t>النقود الإلكترونية، مثل العملة الرقمية </a:t>
            </a:r>
            <a:r>
              <a:rPr lang="en-US" sz="2000" dirty="0" smtClean="0"/>
              <a:t>Digital Currency )</a:t>
            </a:r>
            <a:r>
              <a:rPr lang="ar-EG" sz="2000" dirty="0" smtClean="0"/>
              <a:t>)</a:t>
            </a:r>
            <a:r>
              <a:rPr lang="en-US" sz="2000" dirty="0" smtClean="0"/>
              <a:t>، </a:t>
            </a:r>
            <a:r>
              <a:rPr lang="ar-EG" sz="2000" dirty="0"/>
              <a:t>أو النقدية </a:t>
            </a:r>
            <a:r>
              <a:rPr lang="ar-EG" sz="2000" dirty="0" smtClean="0"/>
              <a:t>الإلكترونية</a:t>
            </a:r>
            <a:r>
              <a:rPr lang="en-US" sz="2000" dirty="0"/>
              <a:t>E </a:t>
            </a:r>
            <a:r>
              <a:rPr lang="en-US" sz="2000" dirty="0" smtClean="0"/>
              <a:t>Cash) </a:t>
            </a:r>
            <a:r>
              <a:rPr lang="ar-EG" sz="2000" dirty="0" smtClean="0"/>
              <a:t>)</a:t>
            </a:r>
            <a:r>
              <a:rPr lang="en-US" sz="2000" dirty="0" smtClean="0"/>
              <a:t>، </a:t>
            </a:r>
            <a:r>
              <a:rPr lang="ar-EG" sz="2000" dirty="0"/>
              <a:t>أو نقود الإنترنت </a:t>
            </a:r>
            <a:r>
              <a:rPr lang="ar-EG" sz="2000" dirty="0" smtClean="0"/>
              <a:t>( </a:t>
            </a:r>
            <a:r>
              <a:rPr lang="en-US" sz="2000" dirty="0" smtClean="0"/>
              <a:t>(Cyber Money، </a:t>
            </a:r>
            <a:r>
              <a:rPr lang="ar-EG" sz="2000" dirty="0"/>
              <a:t>أو نقود الشبكة </a:t>
            </a:r>
            <a:r>
              <a:rPr lang="ar-EG" sz="2000" dirty="0" smtClean="0"/>
              <a:t>( </a:t>
            </a:r>
            <a:r>
              <a:rPr lang="en-US" sz="2000" dirty="0"/>
              <a:t>Net  </a:t>
            </a:r>
            <a:r>
              <a:rPr lang="en-US" sz="2000" dirty="0" smtClean="0"/>
              <a:t>Money، </a:t>
            </a:r>
            <a:r>
              <a:rPr lang="ar-EG" sz="2000" dirty="0"/>
              <a:t>أو النقود الرقمية ) </a:t>
            </a:r>
            <a:r>
              <a:rPr lang="ar-EG" sz="2000" dirty="0" smtClean="0"/>
              <a:t>.(</a:t>
            </a:r>
            <a:r>
              <a:rPr lang="en-US" sz="2000" dirty="0" smtClean="0"/>
              <a:t>Digital Cash</a:t>
            </a:r>
            <a:r>
              <a:rPr lang="ar-EG" sz="2000" dirty="0" smtClean="0"/>
              <a:t>).</a:t>
            </a:r>
            <a:endParaRPr lang="ar-EG" sz="2000" dirty="0"/>
          </a:p>
          <a:p>
            <a:pPr algn="justLow" rtl="1"/>
            <a:r>
              <a:rPr lang="ar-EG" sz="2000" dirty="0" smtClean="0"/>
              <a:t>وقد </a:t>
            </a:r>
            <a:r>
              <a:rPr lang="ar-EG" sz="2000" b="1" dirty="0"/>
              <a:t>عرف جانب من </a:t>
            </a:r>
            <a:r>
              <a:rPr lang="ar-EG" sz="2000" b="1" dirty="0" smtClean="0"/>
              <a:t>الفقه </a:t>
            </a:r>
            <a:r>
              <a:rPr lang="ar-EG" sz="2000" b="1" dirty="0"/>
              <a:t>النقود الإلكترونية </a:t>
            </a:r>
            <a:r>
              <a:rPr lang="ar-EG" sz="2000" dirty="0"/>
              <a:t>بأنها « تلك الوحدات التي يتم تداولها عبر الوسائل </a:t>
            </a:r>
            <a:r>
              <a:rPr lang="ar-EG" sz="2000" dirty="0" smtClean="0"/>
              <a:t>الإلكترونية» . </a:t>
            </a:r>
            <a:endParaRPr lang="ar-EG" sz="2000" dirty="0"/>
          </a:p>
          <a:p>
            <a:pPr algn="justLow" rtl="1"/>
            <a:r>
              <a:rPr lang="ar-EG" sz="2000" dirty="0"/>
              <a:t>لكن يؤخذ على هذا التعريف أنه خلط بين وسائل الدفع الإلكترونية كلها </a:t>
            </a:r>
            <a:r>
              <a:rPr lang="ar-EG" sz="2000" dirty="0" smtClean="0"/>
              <a:t>(بطاقات </a:t>
            </a:r>
            <a:r>
              <a:rPr lang="ar-EG" sz="2000" dirty="0"/>
              <a:t>الائتمان- الشيك الإلكتروني – النقود </a:t>
            </a:r>
            <a:r>
              <a:rPr lang="ar-EG" sz="2000" dirty="0" smtClean="0"/>
              <a:t>الإلكترونية) وإحدى </a:t>
            </a:r>
            <a:r>
              <a:rPr lang="ar-EG" sz="2000" dirty="0"/>
              <a:t>صورها وهى النقود الإلكترونية، بمعنى آخر قد توسع في تعريف النقود الإلكترونية على نحو يجعلها تشمل كل </a:t>
            </a:r>
            <a:r>
              <a:rPr lang="ar-EG" sz="2000" dirty="0" smtClean="0"/>
              <a:t>وسائل الدفع </a:t>
            </a:r>
            <a:r>
              <a:rPr lang="ar-EG" sz="2000" dirty="0"/>
              <a:t>الإلكترونية.</a:t>
            </a:r>
          </a:p>
          <a:p>
            <a:pPr algn="justLow" rtl="1"/>
            <a:endParaRPr lang="ar-EG" sz="2000" dirty="0"/>
          </a:p>
          <a:p>
            <a:pPr algn="justLow" rtl="1"/>
            <a:endParaRPr lang="ar-EG" sz="2000" b="1" u="sng" dirty="0">
              <a:solidFill>
                <a:srgbClr val="C00000"/>
              </a:solidFill>
            </a:endParaRPr>
          </a:p>
          <a:p>
            <a:pPr algn="justLow" rtl="1"/>
            <a:endParaRPr lang="ar-EG" sz="2000" b="1" u="sng" dirty="0" smtClean="0">
              <a:solidFill>
                <a:srgbClr val="C00000"/>
              </a:solidFill>
            </a:endParaRPr>
          </a:p>
          <a:p>
            <a:pPr algn="justLow" rtl="1"/>
            <a:endParaRPr lang="ar-EG" sz="2000" b="1" u="sng" dirty="0">
              <a:solidFill>
                <a:srgbClr val="C00000"/>
              </a:solidFill>
            </a:endParaRPr>
          </a:p>
          <a:p>
            <a:pPr algn="r" rtl="1"/>
            <a:endParaRPr lang="ar-EG" dirty="0"/>
          </a:p>
        </p:txBody>
      </p:sp>
      <p:sp>
        <p:nvSpPr>
          <p:cNvPr id="11" name="Rectangle 10">
            <a:extLst>
              <a:ext uri="{FF2B5EF4-FFF2-40B4-BE49-F238E27FC236}">
                <a16:creationId xmlns:a16="http://schemas.microsoft.com/office/drawing/2014/main" xmlns=""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10</a:t>
            </a:r>
            <a:endParaRPr lang="en-US" sz="1400" b="1" dirty="0">
              <a:ea typeface="Roboto Light" panose="02000000000000000000" pitchFamily="2" charset="0"/>
            </a:endParaRPr>
          </a:p>
        </p:txBody>
      </p:sp>
      <p:pic>
        <p:nvPicPr>
          <p:cNvPr id="12" name="Picture 11"/>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938601" y="1985218"/>
            <a:ext cx="2935500" cy="3903899"/>
          </a:xfrm>
          <a:prstGeom prst="rect">
            <a:avLst/>
          </a:prstGeom>
        </p:spPr>
      </p:pic>
    </p:spTree>
    <p:extLst>
      <p:ext uri="{BB962C8B-B14F-4D97-AF65-F5344CB8AC3E}">
        <p14:creationId xmlns:p14="http://schemas.microsoft.com/office/powerpoint/2010/main" val="22728493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353184" y="948840"/>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1001486" y="1780947"/>
            <a:ext cx="11059885" cy="430243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1183044133"/>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01486" y="6140437"/>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4231592" y="2018303"/>
            <a:ext cx="7728179" cy="2246769"/>
          </a:xfrm>
          <a:prstGeom prst="rect">
            <a:avLst/>
          </a:prstGeom>
          <a:noFill/>
        </p:spPr>
        <p:txBody>
          <a:bodyPr wrap="square" rtlCol="0">
            <a:spAutoFit/>
          </a:bodyPr>
          <a:lstStyle/>
          <a:p>
            <a:pPr algn="justLow" rtl="1"/>
            <a:r>
              <a:rPr lang="ar-EG" sz="2000" dirty="0"/>
              <a:t>وقد عرفها </a:t>
            </a:r>
            <a:r>
              <a:rPr lang="ar-EG" sz="2000" b="1" dirty="0"/>
              <a:t>التوجيه الأوربي ) 18 سبتمبر 2000 </a:t>
            </a:r>
            <a:r>
              <a:rPr lang="ar-EG" sz="2000" dirty="0"/>
              <a:t>( في المادة الثانية منه بأنها عبارة عن قيمة نقدية مخزنة الكترونيا على جهاز الكتروني وتصدر بقيمة نقدية لا تقل عن المقابل الذي دفع للحصول عليها، وتكون مقبولة كوسيلة للدفع من غير من أصدرها </a:t>
            </a:r>
            <a:r>
              <a:rPr lang="ar-EG" sz="2000" dirty="0" smtClean="0"/>
              <a:t>.</a:t>
            </a:r>
            <a:endParaRPr lang="ar-EG" sz="2000" b="1" dirty="0" smtClean="0"/>
          </a:p>
          <a:p>
            <a:pPr algn="justLow" rtl="1"/>
            <a:endParaRPr lang="ar-EG" sz="2000" b="1" dirty="0"/>
          </a:p>
          <a:p>
            <a:pPr algn="justLow" rtl="1"/>
            <a:r>
              <a:rPr lang="ar-EG" sz="2000" b="1" dirty="0" smtClean="0"/>
              <a:t>ومن </a:t>
            </a:r>
            <a:r>
              <a:rPr lang="ar-EG" sz="2000" b="1" dirty="0"/>
              <a:t>الناحية القانونية، </a:t>
            </a:r>
            <a:r>
              <a:rPr lang="ar-EG" sz="2000" b="1" dirty="0" smtClean="0"/>
              <a:t>فالتعريف الراجح </a:t>
            </a:r>
            <a:r>
              <a:rPr lang="ar-EG" sz="2000" dirty="0" smtClean="0"/>
              <a:t>هو أنها  </a:t>
            </a:r>
            <a:r>
              <a:rPr lang="ar-EG" sz="2000" dirty="0"/>
              <a:t>عبارة عن وحدات إلكترونية ذات قيمة </a:t>
            </a:r>
            <a:r>
              <a:rPr lang="ar-EG" sz="2000" dirty="0" smtClean="0"/>
              <a:t>مالية</a:t>
            </a:r>
          </a:p>
          <a:p>
            <a:pPr algn="justLow" rtl="1"/>
            <a:r>
              <a:rPr lang="ar-EG" sz="2000" dirty="0" smtClean="0"/>
              <a:t> ( بحيث </a:t>
            </a:r>
            <a:r>
              <a:rPr lang="ar-EG" sz="2000" dirty="0"/>
              <a:t>تمثل كل وحدة قيمة مالية </a:t>
            </a:r>
            <a:r>
              <a:rPr lang="ar-EG" sz="2000" dirty="0" smtClean="0"/>
              <a:t>معينة)، مقبولة كوسيلة </a:t>
            </a:r>
            <a:r>
              <a:rPr lang="ar-EG" sz="2000" dirty="0"/>
              <a:t>دفع في المعاملات لما لها من قوة إبراء، مصدرها اتفاق الأطراف المتعاملة </a:t>
            </a:r>
            <a:r>
              <a:rPr lang="ar-EG" sz="2000" dirty="0" smtClean="0"/>
              <a:t>(وليس </a:t>
            </a:r>
            <a:r>
              <a:rPr lang="ar-EG" sz="2000" dirty="0"/>
              <a:t>القانون كالنقود </a:t>
            </a:r>
            <a:r>
              <a:rPr lang="ar-EG" sz="2000" dirty="0" smtClean="0"/>
              <a:t>التقليدية) .</a:t>
            </a:r>
            <a:endParaRPr lang="ar-EG" sz="2000" dirty="0"/>
          </a:p>
        </p:txBody>
      </p:sp>
      <p:sp>
        <p:nvSpPr>
          <p:cNvPr id="10" name="Rectangle 9">
            <a:extLst>
              <a:ext uri="{FF2B5EF4-FFF2-40B4-BE49-F238E27FC236}">
                <a16:creationId xmlns:a16="http://schemas.microsoft.com/office/drawing/2014/main" xmlns=""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10</a:t>
            </a:r>
            <a:endParaRPr lang="en-US" sz="1400" b="1" dirty="0">
              <a:ea typeface="Roboto Light" panose="02000000000000000000" pitchFamily="2" charset="0"/>
            </a:endParaRPr>
          </a:p>
        </p:txBody>
      </p:sp>
      <p:pic>
        <p:nvPicPr>
          <p:cNvPr id="12" name="Picture 11"/>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263989" y="2018303"/>
            <a:ext cx="2705100" cy="3882846"/>
          </a:xfrm>
          <a:prstGeom prst="rect">
            <a:avLst/>
          </a:prstGeom>
        </p:spPr>
      </p:pic>
    </p:spTree>
    <p:extLst>
      <p:ext uri="{BB962C8B-B14F-4D97-AF65-F5344CB8AC3E}">
        <p14:creationId xmlns:p14="http://schemas.microsoft.com/office/powerpoint/2010/main" val="20297848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2">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624831" y="1313511"/>
            <a:ext cx="11199703" cy="480779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xmlns="" id="{3985EAE6-BFA6-766D-A032-077E4DCB399E}"/>
              </a:ext>
            </a:extLst>
          </p:cNvPr>
          <p:cNvSpPr/>
          <p:nvPr/>
        </p:nvSpPr>
        <p:spPr>
          <a:xfrm>
            <a:off x="796695" y="2866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10</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893734081"/>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a16="http://schemas.microsoft.com/office/drawing/2014/main" xmlns="" id="{8A26B39C-8EEE-33C3-70B5-EA9EF638997E}"/>
              </a:ext>
            </a:extLst>
          </p:cNvPr>
          <p:cNvPicPr>
            <a:picLocks noChangeAspect="1"/>
          </p:cNvPicPr>
          <p:nvPr/>
        </p:nvPicPr>
        <p:blipFill>
          <a:blip r:embed="rId18">
            <a:extLst>
              <a:ext uri="{96DAC541-7B7A-43D3-8B79-37D633B846F1}">
                <asvg:svgBlip xmlns:asvg="http://schemas.microsoft.com/office/drawing/2016/SVG/main" xmlns="" r:embed="rId19"/>
              </a:ext>
            </a:extLst>
          </a:blip>
          <a:stretch>
            <a:fillRect/>
          </a:stretch>
        </p:blipFill>
        <p:spPr>
          <a:xfrm>
            <a:off x="796695" y="6131169"/>
            <a:ext cx="2167470" cy="591661"/>
          </a:xfrm>
          <a:prstGeom prst="rect">
            <a:avLst/>
          </a:prstGeom>
        </p:spPr>
      </p:pic>
      <p:pic>
        <p:nvPicPr>
          <p:cNvPr id="14" name="Graphic 49">
            <a:extLst>
              <a:ext uri="{FF2B5EF4-FFF2-40B4-BE49-F238E27FC236}">
                <a16:creationId xmlns:a16="http://schemas.microsoft.com/office/drawing/2014/main" xmlns="" id="{581C5057-C7BD-4A2A-C8D2-792FA9789B73}"/>
              </a:ext>
            </a:extLst>
          </p:cNvPr>
          <p:cNvPicPr>
            <a:picLocks noChangeAspect="1"/>
          </p:cNvPicPr>
          <p:nvPr/>
        </p:nvPicPr>
        <p:blipFill>
          <a:blip r:embed="rId2">
            <a:extLst>
              <a:ext uri="{96DAC541-7B7A-43D3-8B79-37D633B846F1}">
                <asvg:svgBlip xmlns:asvg="http://schemas.microsoft.com/office/drawing/2016/SVG/main" xmlns="" r:embed="rId20"/>
              </a:ext>
            </a:extLst>
          </a:blip>
          <a:stretch>
            <a:fillRect/>
          </a:stretch>
        </p:blipFill>
        <p:spPr>
          <a:xfrm>
            <a:off x="9923145" y="6311380"/>
            <a:ext cx="1879649" cy="309233"/>
          </a:xfrm>
          <a:prstGeom prst="rect">
            <a:avLst/>
          </a:prstGeom>
        </p:spPr>
      </p:pic>
      <p:pic>
        <p:nvPicPr>
          <p:cNvPr id="15"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1"/>
              </a:ext>
            </a:extLst>
          </a:blip>
          <a:stretch>
            <a:fillRect/>
          </a:stretch>
        </p:blipFill>
        <p:spPr>
          <a:xfrm>
            <a:off x="9175057" y="248508"/>
            <a:ext cx="2649477" cy="1166001"/>
          </a:xfrm>
          <a:prstGeom prst="rect">
            <a:avLst/>
          </a:prstGeom>
        </p:spPr>
      </p:pic>
      <p:sp>
        <p:nvSpPr>
          <p:cNvPr id="16" name="TextBox 15"/>
          <p:cNvSpPr txBox="1"/>
          <p:nvPr/>
        </p:nvSpPr>
        <p:spPr>
          <a:xfrm>
            <a:off x="3626017" y="1521497"/>
            <a:ext cx="8177253" cy="1631216"/>
          </a:xfrm>
          <a:prstGeom prst="rect">
            <a:avLst/>
          </a:prstGeom>
          <a:noFill/>
        </p:spPr>
        <p:txBody>
          <a:bodyPr wrap="square" rtlCol="0">
            <a:spAutoFit/>
          </a:bodyPr>
          <a:lstStyle/>
          <a:p>
            <a:pPr algn="justLow" rtl="1"/>
            <a:endParaRPr lang="ar-EG" sz="2000" dirty="0" smtClean="0"/>
          </a:p>
          <a:p>
            <a:pPr algn="justLow" rtl="1"/>
            <a:endParaRPr lang="ar-EG" sz="2000" dirty="0"/>
          </a:p>
          <a:p>
            <a:pPr algn="justLow" rtl="1"/>
            <a:endParaRPr lang="ar-EG" sz="2000" dirty="0" smtClean="0"/>
          </a:p>
          <a:p>
            <a:pPr algn="justLow" rtl="1"/>
            <a:endParaRPr lang="ar-EG" sz="2000" dirty="0"/>
          </a:p>
          <a:p>
            <a:pPr algn="justLow" rtl="1"/>
            <a:endParaRPr lang="ar-EG" sz="2000" dirty="0"/>
          </a:p>
        </p:txBody>
      </p:sp>
      <p:pic>
        <p:nvPicPr>
          <p:cNvPr id="3" name="Picture 2"/>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906900" y="1532848"/>
            <a:ext cx="2623813" cy="4398014"/>
          </a:xfrm>
          <a:prstGeom prst="rect">
            <a:avLst/>
          </a:prstGeom>
        </p:spPr>
      </p:pic>
      <p:sp>
        <p:nvSpPr>
          <p:cNvPr id="19" name="TextBox 18"/>
          <p:cNvSpPr txBox="1"/>
          <p:nvPr/>
        </p:nvSpPr>
        <p:spPr>
          <a:xfrm>
            <a:off x="3746062" y="1426520"/>
            <a:ext cx="7863123" cy="5016758"/>
          </a:xfrm>
          <a:prstGeom prst="rect">
            <a:avLst/>
          </a:prstGeom>
          <a:noFill/>
        </p:spPr>
        <p:txBody>
          <a:bodyPr wrap="square" rtlCol="0">
            <a:spAutoFit/>
          </a:bodyPr>
          <a:lstStyle/>
          <a:p>
            <a:pPr algn="justLow" rtl="1"/>
            <a:r>
              <a:rPr lang="ar-EG" sz="2000" b="1" dirty="0" smtClean="0">
                <a:solidFill>
                  <a:srgbClr val="C00000"/>
                </a:solidFill>
              </a:rPr>
              <a:t>ثانياً : خصائص النقود الإلكترونية:</a:t>
            </a:r>
          </a:p>
          <a:p>
            <a:pPr algn="justLow" rtl="1"/>
            <a:r>
              <a:rPr lang="ar-EG" sz="2000" dirty="0" smtClean="0"/>
              <a:t>وتتمتع النقود الإلكترونية بالمعنى السابق بخصائص معينة على التفصيل التالي:</a:t>
            </a:r>
          </a:p>
          <a:p>
            <a:pPr algn="justLow" rtl="1"/>
            <a:r>
              <a:rPr lang="ar-EG" sz="2000" b="1" u="sng" dirty="0" smtClean="0"/>
              <a:t>1</a:t>
            </a:r>
            <a:r>
              <a:rPr lang="ar-EG" sz="2000" b="1" u="sng" dirty="0"/>
              <a:t>(- ذات قيمة نقدية مخزنة إلكترونيا:</a:t>
            </a:r>
          </a:p>
          <a:p>
            <a:pPr algn="justLow" rtl="1"/>
            <a:r>
              <a:rPr lang="ar-EG" sz="2000" dirty="0"/>
              <a:t>النقود الإلكترونية نقود ذات قيمة نقدية </a:t>
            </a:r>
            <a:r>
              <a:rPr lang="ar-EG" sz="2000" dirty="0" smtClean="0"/>
              <a:t>حقيقية</a:t>
            </a:r>
            <a:r>
              <a:rPr lang="ar-EG" sz="2000" dirty="0"/>
              <a:t> </a:t>
            </a:r>
            <a:r>
              <a:rPr lang="ar-EG" sz="2000" dirty="0" smtClean="0"/>
              <a:t>، </a:t>
            </a:r>
            <a:r>
              <a:rPr lang="ar-EG" sz="2000" dirty="0"/>
              <a:t>يقبلها الأفراد في التعامل مقابل التنازل عن سلعهم وخدماتهم، أو </a:t>
            </a:r>
            <a:r>
              <a:rPr lang="ar-EG" sz="2000" dirty="0" smtClean="0"/>
              <a:t>حتى مقابل </a:t>
            </a:r>
            <a:r>
              <a:rPr lang="ar-EG" sz="2000" dirty="0"/>
              <a:t>تحويلاتهم </a:t>
            </a:r>
            <a:r>
              <a:rPr lang="ar-EG" sz="2000" dirty="0" smtClean="0"/>
              <a:t>المالية</a:t>
            </a:r>
            <a:r>
              <a:rPr lang="ar-EG" sz="2000" dirty="0"/>
              <a:t> </a:t>
            </a:r>
            <a:r>
              <a:rPr lang="ar-EG" sz="2000" dirty="0" smtClean="0"/>
              <a:t>، </a:t>
            </a:r>
            <a:r>
              <a:rPr lang="ar-EG" sz="2000" dirty="0"/>
              <a:t>وذلك دون حاجة للتأكد من وجود وكفاية حساباتهم المصرفية </a:t>
            </a:r>
            <a:r>
              <a:rPr lang="ar-EG" sz="2000" dirty="0" smtClean="0"/>
              <a:t>(على </a:t>
            </a:r>
            <a:r>
              <a:rPr lang="ar-EG" sz="2000" dirty="0"/>
              <a:t>خلاف بطاقات </a:t>
            </a:r>
            <a:r>
              <a:rPr lang="ar-EG" sz="2000" dirty="0" smtClean="0"/>
              <a:t>الائتمان)، حيث إنها </a:t>
            </a:r>
            <a:r>
              <a:rPr lang="ar-EG" sz="2000" dirty="0"/>
              <a:t>تتمتع بقوة إبراء في التعامل مثل النقود التقليدية </a:t>
            </a:r>
            <a:r>
              <a:rPr lang="ar-EG" sz="2000" dirty="0" smtClean="0"/>
              <a:t>(الورقية والمعدنية)، </a:t>
            </a:r>
            <a:r>
              <a:rPr lang="ar-EG" sz="2000" dirty="0"/>
              <a:t>لكنها خلافا لهذه النقود، عبارة عن بيانات مشفرة </a:t>
            </a:r>
            <a:r>
              <a:rPr lang="ar-EG" sz="2000" dirty="0" smtClean="0"/>
              <a:t>يتم وضعها </a:t>
            </a:r>
            <a:r>
              <a:rPr lang="ar-EG" sz="2000" dirty="0"/>
              <a:t>على وسائل إلكترونية في شكل بطاقات بلاستيكية أو على ذاكرة الكمبيوتر </a:t>
            </a:r>
            <a:r>
              <a:rPr lang="ar-EG" sz="2000" dirty="0" smtClean="0"/>
              <a:t>الشخصي</a:t>
            </a:r>
            <a:r>
              <a:rPr lang="ar-EG" sz="2000" dirty="0"/>
              <a:t> </a:t>
            </a:r>
            <a:r>
              <a:rPr lang="ar-EG" sz="2000" dirty="0" smtClean="0"/>
              <a:t>. </a:t>
            </a:r>
          </a:p>
          <a:p>
            <a:pPr algn="justLow" rtl="1"/>
            <a:r>
              <a:rPr lang="ar-EG" sz="2000" b="1" u="sng" dirty="0"/>
              <a:t>2(- النقود الإلكترونية ليست متجانسة:</a:t>
            </a:r>
          </a:p>
          <a:p>
            <a:pPr algn="justLow" rtl="1"/>
            <a:r>
              <a:rPr lang="ar-EG" sz="2000" dirty="0"/>
              <a:t>وهذه الخاصية يكتسبها النقد الإلكتروني نتيجة قابليته للتجزئة، وهي خاصية تميز النقود الإلكترونية عن العملة </a:t>
            </a:r>
            <a:r>
              <a:rPr lang="ar-EG" sz="2000" dirty="0" smtClean="0"/>
              <a:t>التقليدية (الورقية </a:t>
            </a:r>
            <a:r>
              <a:rPr lang="ar-EG" sz="2000" dirty="0"/>
              <a:t>والمعدنية </a:t>
            </a:r>
            <a:r>
              <a:rPr lang="ar-EG" sz="2000" dirty="0" smtClean="0"/>
              <a:t>)، </a:t>
            </a:r>
            <a:r>
              <a:rPr lang="ar-EG" sz="2000" dirty="0"/>
              <a:t>وهذه الخاصية تعنى إمكانية تحديد حجم وحدات السداد، وعدد وحدات النقد الإلكتروني وقيمتها </a:t>
            </a:r>
            <a:r>
              <a:rPr lang="ar-EG" sz="2000" dirty="0" smtClean="0"/>
              <a:t>بشكل مستقل . </a:t>
            </a:r>
            <a:r>
              <a:rPr lang="ar-EG" sz="2000" dirty="0"/>
              <a:t>فمثلا المشاركون في صفقات نقد إلكتروني في مصر يمكنهم تقرير أن الوحدة الأصغر من النقد التي يرغبون في </a:t>
            </a:r>
            <a:r>
              <a:rPr lang="ar-EG" sz="2000" dirty="0" smtClean="0"/>
              <a:t>التعامل بها </a:t>
            </a:r>
            <a:r>
              <a:rPr lang="ar-EG" sz="2000" dirty="0"/>
              <a:t>تكون )جنيه واحد( والوحدة التالية قد تكون 1.5 جنيه، وهكذا، وهذا التحديد يكون وفقا لرغبات المشاركين في عملية </a:t>
            </a:r>
            <a:r>
              <a:rPr lang="ar-EG" sz="2000" dirty="0" smtClean="0"/>
              <a:t>الدفع، وليس </a:t>
            </a:r>
            <a:r>
              <a:rPr lang="ar-EG" sz="2000" dirty="0"/>
              <a:t>مقصورا على التجزئة التقليدية لنظام النقد العادي) </a:t>
            </a:r>
            <a:endParaRPr lang="ar-EG" sz="2000" dirty="0" smtClean="0"/>
          </a:p>
          <a:p>
            <a:pPr algn="justLow" rtl="1"/>
            <a:endParaRPr lang="ar-EG" sz="2000" dirty="0"/>
          </a:p>
        </p:txBody>
      </p:sp>
    </p:spTree>
    <p:extLst>
      <p:ext uri="{BB962C8B-B14F-4D97-AF65-F5344CB8AC3E}">
        <p14:creationId xmlns:p14="http://schemas.microsoft.com/office/powerpoint/2010/main" val="29900578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4"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5"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6"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7" name="Rectangle 6">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8" name="Rectangle: Rounded Corners 24">
            <a:extLst>
              <a:ext uri="{FF2B5EF4-FFF2-40B4-BE49-F238E27FC236}">
                <a16:creationId xmlns:a16="http://schemas.microsoft.com/office/drawing/2014/main" xmlns="" id="{2BC869EB-5623-4AA1-9123-4AF9DF916049}"/>
              </a:ext>
            </a:extLst>
          </p:cNvPr>
          <p:cNvSpPr/>
          <p:nvPr/>
        </p:nvSpPr>
        <p:spPr>
          <a:xfrm>
            <a:off x="624831" y="1303645"/>
            <a:ext cx="11426142"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xmlns="" id="{3985EAE6-BFA6-766D-A032-077E4DCB399E}"/>
              </a:ext>
            </a:extLst>
          </p:cNvPr>
          <p:cNvSpPr/>
          <p:nvPr/>
        </p:nvSpPr>
        <p:spPr>
          <a:xfrm>
            <a:off x="796695" y="2866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10</a:t>
            </a:r>
            <a:endParaRPr lang="en-US" sz="2400" b="1" dirty="0">
              <a:ea typeface="Roboto Light" panose="02000000000000000000" pitchFamily="2" charset="0"/>
            </a:endParaRPr>
          </a:p>
        </p:txBody>
      </p:sp>
      <p:graphicFrame>
        <p:nvGraphicFramePr>
          <p:cNvPr id="10" name="Diagram 9"/>
          <p:cNvGraphicFramePr/>
          <p:nvPr>
            <p:extLst>
              <p:ext uri="{D42A27DB-BD31-4B8C-83A1-F6EECF244321}">
                <p14:modId xmlns:p14="http://schemas.microsoft.com/office/powerpoint/2010/main" val="1645226767"/>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1"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2"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3"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4" name="TextBox 13"/>
          <p:cNvSpPr txBox="1"/>
          <p:nvPr/>
        </p:nvSpPr>
        <p:spPr>
          <a:xfrm>
            <a:off x="3626017" y="1521497"/>
            <a:ext cx="8177253" cy="5016758"/>
          </a:xfrm>
          <a:prstGeom prst="rect">
            <a:avLst/>
          </a:prstGeom>
          <a:noFill/>
        </p:spPr>
        <p:txBody>
          <a:bodyPr wrap="square" rtlCol="0">
            <a:spAutoFit/>
          </a:bodyPr>
          <a:lstStyle/>
          <a:p>
            <a:pPr algn="justLow" rtl="1"/>
            <a:endParaRPr lang="ar-EG" sz="2000" dirty="0"/>
          </a:p>
          <a:p>
            <a:pPr algn="justLow" rtl="1"/>
            <a:r>
              <a:rPr lang="ar-EG" sz="2000" b="1" u="sng" dirty="0" smtClean="0"/>
              <a:t>3- </a:t>
            </a:r>
            <a:r>
              <a:rPr lang="ar-EG" sz="2000" b="1" u="sng" dirty="0"/>
              <a:t>مقبولة كوسيلة للدفع من غير البنك الذي أصدرها:</a:t>
            </a:r>
          </a:p>
          <a:p>
            <a:pPr algn="justLow" rtl="1"/>
            <a:r>
              <a:rPr lang="ar-EG" sz="2000" dirty="0"/>
              <a:t>تتميز النقود الإلكترونية بأنها مقبولة كوسيلة للدفع والوفاء في مواجهة أشخاص غير البنك الإلكتروني الذي </a:t>
            </a:r>
            <a:r>
              <a:rPr lang="ar-EG" sz="2000" dirty="0" smtClean="0"/>
              <a:t>أصدرها</a:t>
            </a:r>
            <a:r>
              <a:rPr lang="ar-EG" sz="2000" dirty="0"/>
              <a:t> </a:t>
            </a:r>
            <a:r>
              <a:rPr lang="ar-EG" sz="2000" dirty="0" smtClean="0"/>
              <a:t>، فهي تختلف </a:t>
            </a:r>
            <a:r>
              <a:rPr lang="ar-EG" sz="2000" dirty="0"/>
              <a:t>بذلك عن الكوبونات التي تصدرها بعض الجهات لتسهل على عملائها التعامل معها بموجب هذه الكوبونات. </a:t>
            </a:r>
            <a:r>
              <a:rPr lang="ar-EG" sz="2000" dirty="0" smtClean="0"/>
              <a:t>فحائز النقود </a:t>
            </a:r>
            <a:r>
              <a:rPr lang="ar-EG" sz="2000" dirty="0"/>
              <a:t>الإلكترونية يستطيع استعمالها للحصول على متطلباته المختلفة لدى جهات غير البنك الذي </a:t>
            </a:r>
            <a:r>
              <a:rPr lang="ar-EG" sz="2000" dirty="0" smtClean="0"/>
              <a:t>أصدرها</a:t>
            </a:r>
            <a:r>
              <a:rPr lang="ar-EG" sz="2000" dirty="0"/>
              <a:t> </a:t>
            </a:r>
            <a:r>
              <a:rPr lang="ar-EG" sz="2000" dirty="0" smtClean="0"/>
              <a:t>، </a:t>
            </a:r>
            <a:r>
              <a:rPr lang="ar-EG" sz="2000" dirty="0"/>
              <a:t>هذا وإن </a:t>
            </a:r>
            <a:r>
              <a:rPr lang="ar-EG" sz="2000" dirty="0" smtClean="0"/>
              <a:t>كان مصدر </a:t>
            </a:r>
            <a:r>
              <a:rPr lang="ar-EG" sz="2000" dirty="0"/>
              <a:t>قبولها في التعامل هو اتفاق الأطراف المتعاملة بها.</a:t>
            </a:r>
          </a:p>
          <a:p>
            <a:pPr algn="justLow" rtl="1"/>
            <a:endParaRPr lang="ar-EG" sz="2000" dirty="0"/>
          </a:p>
          <a:p>
            <a:pPr algn="justLow" rtl="1"/>
            <a:r>
              <a:rPr lang="ar-EG" sz="2000" b="1" u="sng" dirty="0" smtClean="0"/>
              <a:t>4- </a:t>
            </a:r>
            <a:r>
              <a:rPr lang="ar-EG" sz="2000" b="1" u="sng" dirty="0"/>
              <a:t>وجود النقود الإلكترونية واستخدامها كوسيلة وفاء يتطلب وجود ثلاثة أشخاص:</a:t>
            </a:r>
          </a:p>
          <a:p>
            <a:pPr algn="justLow" rtl="1"/>
            <a:r>
              <a:rPr lang="ar-EG" sz="2000" dirty="0"/>
              <a:t>هؤلاء الأشخاص هم المصدر )البنك الإلكتروني(، والعميل </a:t>
            </a:r>
            <a:r>
              <a:rPr lang="en-US" sz="2000" dirty="0"/>
              <a:t>The Payer ، </a:t>
            </a:r>
            <a:r>
              <a:rPr lang="ar-EG" sz="2000" dirty="0"/>
              <a:t>والتاجر المدفوع له </a:t>
            </a:r>
            <a:r>
              <a:rPr lang="en-US" sz="2000" dirty="0" smtClean="0"/>
              <a:t>The </a:t>
            </a:r>
            <a:r>
              <a:rPr lang="en-US" sz="2000" dirty="0"/>
              <a:t>Payee . </a:t>
            </a:r>
            <a:r>
              <a:rPr lang="ar-EG" sz="2000" dirty="0"/>
              <a:t>ولا يتماثل دور </a:t>
            </a:r>
            <a:r>
              <a:rPr lang="ar-EG" sz="2000" dirty="0" smtClean="0"/>
              <a:t>البنك الإلكتروني </a:t>
            </a:r>
            <a:r>
              <a:rPr lang="ar-EG" sz="2000" dirty="0"/>
              <a:t>المصدر لهذه النقود الإلكترونية مع دور البنك المركزي الذي يصدر النقود الورقية التي تتمتع بقوة الإبراء </a:t>
            </a:r>
            <a:r>
              <a:rPr lang="ar-EG" sz="2000" dirty="0" smtClean="0"/>
              <a:t>القانونية</a:t>
            </a:r>
            <a:r>
              <a:rPr lang="en-US" sz="2000" dirty="0"/>
              <a:t>.Legal </a:t>
            </a:r>
            <a:r>
              <a:rPr lang="en-US" sz="2000" dirty="0" smtClean="0"/>
              <a:t>Tender</a:t>
            </a:r>
            <a:r>
              <a:rPr lang="ar-EG" sz="2000" dirty="0" smtClean="0"/>
              <a:t> </a:t>
            </a:r>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p:txBody>
      </p:sp>
      <p:pic>
        <p:nvPicPr>
          <p:cNvPr id="16" name="Picture 15"/>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821317" y="1611571"/>
            <a:ext cx="2705100" cy="4111305"/>
          </a:xfrm>
          <a:prstGeom prst="rect">
            <a:avLst/>
          </a:prstGeom>
        </p:spPr>
      </p:pic>
    </p:spTree>
    <p:extLst>
      <p:ext uri="{BB962C8B-B14F-4D97-AF65-F5344CB8AC3E}">
        <p14:creationId xmlns:p14="http://schemas.microsoft.com/office/powerpoint/2010/main" val="17865117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4"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5"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6"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7" name="Rectangle 6">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8" name="Rectangle: Rounded Corners 24">
            <a:extLst>
              <a:ext uri="{FF2B5EF4-FFF2-40B4-BE49-F238E27FC236}">
                <a16:creationId xmlns:a16="http://schemas.microsoft.com/office/drawing/2014/main" xmlns="" id="{2BC869EB-5623-4AA1-9123-4AF9DF916049}"/>
              </a:ext>
            </a:extLst>
          </p:cNvPr>
          <p:cNvSpPr/>
          <p:nvPr/>
        </p:nvSpPr>
        <p:spPr>
          <a:xfrm>
            <a:off x="624831" y="1303645"/>
            <a:ext cx="11426142"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xmlns="" id="{3985EAE6-BFA6-766D-A032-077E4DCB399E}"/>
              </a:ext>
            </a:extLst>
          </p:cNvPr>
          <p:cNvSpPr/>
          <p:nvPr/>
        </p:nvSpPr>
        <p:spPr>
          <a:xfrm>
            <a:off x="796695" y="2866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10</a:t>
            </a:r>
            <a:endParaRPr lang="en-US" sz="2400" b="1" dirty="0">
              <a:ea typeface="Roboto Light" panose="02000000000000000000" pitchFamily="2" charset="0"/>
            </a:endParaRPr>
          </a:p>
        </p:txBody>
      </p:sp>
      <p:graphicFrame>
        <p:nvGraphicFramePr>
          <p:cNvPr id="10" name="Diagram 9"/>
          <p:cNvGraphicFramePr/>
          <p:nvPr>
            <p:extLst>
              <p:ext uri="{D42A27DB-BD31-4B8C-83A1-F6EECF244321}">
                <p14:modId xmlns:p14="http://schemas.microsoft.com/office/powerpoint/2010/main" val="2185875090"/>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1"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2"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3"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4" name="TextBox 13"/>
          <p:cNvSpPr txBox="1"/>
          <p:nvPr/>
        </p:nvSpPr>
        <p:spPr>
          <a:xfrm>
            <a:off x="3915200" y="1303645"/>
            <a:ext cx="7887594" cy="5016758"/>
          </a:xfrm>
          <a:prstGeom prst="rect">
            <a:avLst/>
          </a:prstGeom>
          <a:noFill/>
        </p:spPr>
        <p:txBody>
          <a:bodyPr wrap="square" rtlCol="0">
            <a:spAutoFit/>
          </a:bodyPr>
          <a:lstStyle/>
          <a:p>
            <a:pPr algn="justLow" rtl="1"/>
            <a:endParaRPr lang="ar-EG" sz="2000" b="1" dirty="0" smtClean="0">
              <a:solidFill>
                <a:srgbClr val="C00000"/>
              </a:solidFill>
            </a:endParaRPr>
          </a:p>
          <a:p>
            <a:pPr algn="justLow" rtl="1"/>
            <a:r>
              <a:rPr lang="ar-EG" sz="2000" b="1" dirty="0" smtClean="0">
                <a:solidFill>
                  <a:srgbClr val="C00000"/>
                </a:solidFill>
              </a:rPr>
              <a:t>ثالثا: أشكال النقود الالكترونية الصادرة من البنوك الالكترونية :</a:t>
            </a:r>
          </a:p>
          <a:p>
            <a:pPr algn="justLow" rtl="1"/>
            <a:r>
              <a:rPr lang="ar-EG" sz="2000" dirty="0"/>
              <a:t>وإصدار النقود الإلكترونية من قبل البنك الإلكتروني بهذا المعنى يمكن أن يظهر على أحد شكلين) </a:t>
            </a:r>
            <a:r>
              <a:rPr lang="ar-EG" sz="2000" b="1" dirty="0" smtClean="0"/>
              <a:t>النقود </a:t>
            </a:r>
            <a:r>
              <a:rPr lang="ar-EG" sz="2000" b="1" dirty="0"/>
              <a:t>الإلكترونية السائلة</a:t>
            </a:r>
            <a:r>
              <a:rPr lang="ar-EG" sz="2000" dirty="0" smtClean="0"/>
              <a:t>،</a:t>
            </a:r>
            <a:r>
              <a:rPr lang="ar-EG" sz="2000" dirty="0"/>
              <a:t> والتي تدار بواسطة برنامج للحاسب الإلكتروني، </a:t>
            </a:r>
            <a:r>
              <a:rPr lang="ar-EG" sz="2000" b="1" dirty="0"/>
              <a:t>والنقود الإلكترونية المدمجة ببطاقة </a:t>
            </a:r>
            <a:r>
              <a:rPr lang="ar-EG" sz="2000" dirty="0"/>
              <a:t>لدائنيه، أو ما يسمى المحفظة الإلكترونية.</a:t>
            </a:r>
            <a:endParaRPr lang="ar-EG" sz="2000" b="1" dirty="0">
              <a:solidFill>
                <a:srgbClr val="C00000"/>
              </a:solidFill>
            </a:endParaRPr>
          </a:p>
          <a:p>
            <a:pPr algn="justLow" rtl="1"/>
            <a:endParaRPr lang="ar-EG" sz="2000" b="1" dirty="0" smtClean="0">
              <a:solidFill>
                <a:srgbClr val="C00000"/>
              </a:solidFill>
            </a:endParaRPr>
          </a:p>
          <a:p>
            <a:pPr algn="justLow" rtl="1"/>
            <a:r>
              <a:rPr lang="ar-EG" sz="2000" b="1" dirty="0" smtClean="0">
                <a:solidFill>
                  <a:srgbClr val="C00000"/>
                </a:solidFill>
              </a:rPr>
              <a:t>رابعاً : التزام البنك الالكتروني بتحويل النقود الالكترونية إلى نقود عادية : </a:t>
            </a:r>
            <a:endParaRPr lang="ar-EG" sz="2000" dirty="0"/>
          </a:p>
          <a:p>
            <a:pPr algn="justLow" rtl="1"/>
            <a:r>
              <a:rPr lang="ar-EG" sz="2000" dirty="0" smtClean="0"/>
              <a:t>ويقصد </a:t>
            </a:r>
            <a:r>
              <a:rPr lang="ar-EG" sz="2000" dirty="0"/>
              <a:t>بهذا الالتزام تعهد البنك الإلكتروني بالاستجابة لمطلب العميل بتحويل ما في حوزته من وحدات النقد الإلكتروني </a:t>
            </a:r>
            <a:r>
              <a:rPr lang="ar-EG" sz="2000" dirty="0" smtClean="0"/>
              <a:t>إلى نقود </a:t>
            </a:r>
            <a:r>
              <a:rPr lang="ar-EG" sz="2000" dirty="0"/>
              <a:t>تقليدية )معدنية أو ورقية( مكافئة لها في القيمة، وهو ما يطلق عليه عملية الاسترداد </a:t>
            </a:r>
            <a:r>
              <a:rPr lang="ar-EG" sz="2000" dirty="0" smtClean="0"/>
              <a:t>.</a:t>
            </a:r>
            <a:endParaRPr lang="ar-EG" sz="2000" dirty="0"/>
          </a:p>
          <a:p>
            <a:pPr algn="justLow" rtl="1"/>
            <a:r>
              <a:rPr lang="ar-EG" sz="2000" dirty="0"/>
              <a:t>فقد </a:t>
            </a:r>
            <a:r>
              <a:rPr lang="ar-EG" sz="2000" dirty="0" smtClean="0"/>
              <a:t>نظم هذا </a:t>
            </a:r>
            <a:r>
              <a:rPr lang="ar-EG" sz="2000" dirty="0"/>
              <a:t>الالتزام </a:t>
            </a:r>
            <a:r>
              <a:rPr lang="ar-EG" sz="2000" b="1" dirty="0"/>
              <a:t>التوجيه الأوربي الخاص بتنظيم النقود الإلكترونية الصادر سنة </a:t>
            </a:r>
            <a:r>
              <a:rPr lang="ar-EG" sz="2000" dirty="0"/>
              <a:t>2000 في المادة </a:t>
            </a:r>
            <a:r>
              <a:rPr lang="ar-EG" sz="2000" dirty="0" smtClean="0"/>
              <a:t>الثالثة</a:t>
            </a:r>
            <a:r>
              <a:rPr lang="ar-EG" sz="2000" dirty="0"/>
              <a:t> </a:t>
            </a:r>
            <a:r>
              <a:rPr lang="ar-EG" sz="2000" dirty="0" smtClean="0"/>
              <a:t>، </a:t>
            </a:r>
            <a:r>
              <a:rPr lang="ar-EG" sz="2000" dirty="0"/>
              <a:t>حيث ذهب إلى أن </a:t>
            </a:r>
            <a:r>
              <a:rPr lang="ar-EG" sz="2000" dirty="0" smtClean="0"/>
              <a:t>حامل النقود </a:t>
            </a:r>
            <a:r>
              <a:rPr lang="ar-EG" sz="2000" dirty="0"/>
              <a:t>الإلكترونية أن يطلب من مصدرها أن يحولها إلى نقود قانونية عند سعر التعادل أو أن يحولها إلى حسابه الخاص، </a:t>
            </a:r>
            <a:r>
              <a:rPr lang="ar-EG" sz="2000" dirty="0" smtClean="0"/>
              <a:t>وذلك دون </a:t>
            </a:r>
            <a:r>
              <a:rPr lang="ar-EG" sz="2000" dirty="0"/>
              <a:t>تحمل مصاريف أو رسوم غير تلك التي تكون ضرورية لتنفيذ هذه العملية.</a:t>
            </a:r>
          </a:p>
          <a:p>
            <a:pPr algn="justLow" rtl="1"/>
            <a:endParaRPr lang="ar-EG" sz="2000" dirty="0"/>
          </a:p>
          <a:p>
            <a:pPr algn="justLow" rtl="1"/>
            <a:endParaRPr lang="ar-EG" sz="2000" dirty="0"/>
          </a:p>
        </p:txBody>
      </p:sp>
      <p:pic>
        <p:nvPicPr>
          <p:cNvPr id="16" name="Picture 15"/>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68829" y="1590341"/>
            <a:ext cx="3023978" cy="4191491"/>
          </a:xfrm>
          <a:prstGeom prst="rect">
            <a:avLst/>
          </a:prstGeom>
        </p:spPr>
      </p:pic>
    </p:spTree>
    <p:extLst>
      <p:ext uri="{BB962C8B-B14F-4D97-AF65-F5344CB8AC3E}">
        <p14:creationId xmlns:p14="http://schemas.microsoft.com/office/powerpoint/2010/main" val="41967602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5" name="Graphic 49">
            <a:extLst>
              <a:ext uri="{FF2B5EF4-FFF2-40B4-BE49-F238E27FC236}">
                <a16:creationId xmlns:a16="http://schemas.microsoft.com/office/drawing/2014/main" xmlns="" id="{581C5057-C7BD-4A2A-C8D2-792FA9789B73}"/>
              </a:ext>
            </a:extLst>
          </p:cNvPr>
          <p:cNvPicPr>
            <a:picLocks noChangeAspect="1"/>
          </p:cNvPicPr>
          <p:nvPr/>
        </p:nvPicPr>
        <p:blipFill>
          <a:blip r:embed="rId2">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6"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7" name="Rectangle 6">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8" name="Rectangle: Rounded Corners 24">
            <a:extLst>
              <a:ext uri="{FF2B5EF4-FFF2-40B4-BE49-F238E27FC236}">
                <a16:creationId xmlns:a16="http://schemas.microsoft.com/office/drawing/2014/main" xmlns="" id="{2BC869EB-5623-4AA1-9123-4AF9DF916049}"/>
              </a:ext>
            </a:extLst>
          </p:cNvPr>
          <p:cNvSpPr/>
          <p:nvPr/>
        </p:nvSpPr>
        <p:spPr>
          <a:xfrm>
            <a:off x="710325" y="1325691"/>
            <a:ext cx="11340647" cy="479561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xmlns="" id="{3985EAE6-BFA6-766D-A032-077E4DCB399E}"/>
              </a:ext>
            </a:extLst>
          </p:cNvPr>
          <p:cNvSpPr/>
          <p:nvPr/>
        </p:nvSpPr>
        <p:spPr>
          <a:xfrm>
            <a:off x="796695" y="2866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10</a:t>
            </a:r>
            <a:endParaRPr lang="en-US" sz="2400" b="1" dirty="0">
              <a:ea typeface="Roboto Light" panose="02000000000000000000" pitchFamily="2" charset="0"/>
            </a:endParaRPr>
          </a:p>
        </p:txBody>
      </p:sp>
      <p:graphicFrame>
        <p:nvGraphicFramePr>
          <p:cNvPr id="10" name="Diagram 9"/>
          <p:cNvGraphicFramePr/>
          <p:nvPr>
            <p:extLst>
              <p:ext uri="{D42A27DB-BD31-4B8C-83A1-F6EECF244321}">
                <p14:modId xmlns:p14="http://schemas.microsoft.com/office/powerpoint/2010/main" val="3795497662"/>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1" name="Graphic 48">
            <a:extLst>
              <a:ext uri="{FF2B5EF4-FFF2-40B4-BE49-F238E27FC236}">
                <a16:creationId xmlns:a16="http://schemas.microsoft.com/office/drawing/2014/main" xmlns="" id="{8A26B39C-8EEE-33C3-70B5-EA9EF638997E}"/>
              </a:ext>
            </a:extLst>
          </p:cNvPr>
          <p:cNvPicPr>
            <a:picLocks noChangeAspect="1"/>
          </p:cNvPicPr>
          <p:nvPr/>
        </p:nvPicPr>
        <p:blipFill>
          <a:blip r:embed="rId18">
            <a:extLst>
              <a:ext uri="{96DAC541-7B7A-43D3-8B79-37D633B846F1}">
                <asvg:svgBlip xmlns:asvg="http://schemas.microsoft.com/office/drawing/2016/SVG/main" xmlns="" r:embed="rId19"/>
              </a:ext>
            </a:extLst>
          </a:blip>
          <a:stretch>
            <a:fillRect/>
          </a:stretch>
        </p:blipFill>
        <p:spPr>
          <a:xfrm>
            <a:off x="710326" y="6143349"/>
            <a:ext cx="2167470" cy="591661"/>
          </a:xfrm>
          <a:prstGeom prst="rect">
            <a:avLst/>
          </a:prstGeom>
        </p:spPr>
      </p:pic>
      <p:pic>
        <p:nvPicPr>
          <p:cNvPr id="12" name="Graphic 49">
            <a:extLst>
              <a:ext uri="{FF2B5EF4-FFF2-40B4-BE49-F238E27FC236}">
                <a16:creationId xmlns:a16="http://schemas.microsoft.com/office/drawing/2014/main" xmlns="" id="{581C5057-C7BD-4A2A-C8D2-792FA9789B73}"/>
              </a:ext>
            </a:extLst>
          </p:cNvPr>
          <p:cNvPicPr>
            <a:picLocks noChangeAspect="1"/>
          </p:cNvPicPr>
          <p:nvPr/>
        </p:nvPicPr>
        <p:blipFill>
          <a:blip r:embed="rId2">
            <a:extLst>
              <a:ext uri="{96DAC541-7B7A-43D3-8B79-37D633B846F1}">
                <asvg:svgBlip xmlns:asvg="http://schemas.microsoft.com/office/drawing/2016/SVG/main" xmlns="" r:embed="rId20"/>
              </a:ext>
            </a:extLst>
          </a:blip>
          <a:stretch>
            <a:fillRect/>
          </a:stretch>
        </p:blipFill>
        <p:spPr>
          <a:xfrm>
            <a:off x="9923145" y="6311380"/>
            <a:ext cx="1879649" cy="309233"/>
          </a:xfrm>
          <a:prstGeom prst="rect">
            <a:avLst/>
          </a:prstGeom>
        </p:spPr>
      </p:pic>
      <p:pic>
        <p:nvPicPr>
          <p:cNvPr id="13"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1"/>
              </a:ext>
            </a:extLst>
          </a:blip>
          <a:stretch>
            <a:fillRect/>
          </a:stretch>
        </p:blipFill>
        <p:spPr>
          <a:xfrm>
            <a:off x="9175057" y="248508"/>
            <a:ext cx="2649477" cy="1166001"/>
          </a:xfrm>
          <a:prstGeom prst="rect">
            <a:avLst/>
          </a:prstGeom>
        </p:spPr>
      </p:pic>
      <p:sp>
        <p:nvSpPr>
          <p:cNvPr id="14" name="TextBox 13"/>
          <p:cNvSpPr txBox="1"/>
          <p:nvPr/>
        </p:nvSpPr>
        <p:spPr>
          <a:xfrm>
            <a:off x="4041084" y="1303645"/>
            <a:ext cx="7761709" cy="3785652"/>
          </a:xfrm>
          <a:prstGeom prst="rect">
            <a:avLst/>
          </a:prstGeom>
          <a:noFill/>
        </p:spPr>
        <p:txBody>
          <a:bodyPr wrap="square" rtlCol="0">
            <a:spAutoFit/>
          </a:bodyPr>
          <a:lstStyle/>
          <a:p>
            <a:pPr algn="justLow" rtl="1"/>
            <a:endParaRPr lang="ar-EG" sz="2000" b="1" dirty="0" smtClean="0">
              <a:solidFill>
                <a:srgbClr val="C00000"/>
              </a:solidFill>
            </a:endParaRPr>
          </a:p>
          <a:p>
            <a:pPr algn="justLow" rtl="1"/>
            <a:r>
              <a:rPr lang="ar-EG" sz="2000" dirty="0" smtClean="0"/>
              <a:t>وهذا </a:t>
            </a:r>
            <a:r>
              <a:rPr lang="ar-EG" sz="2000" dirty="0"/>
              <a:t>الالتزام من قبل البنك يبرز خصوصية النقود الإلكترونية في مواجهة النقود التقليدية. فالأخيرة لا يوجد التزام بتحويلها </a:t>
            </a:r>
            <a:r>
              <a:rPr lang="ar-EG" sz="2000" dirty="0" smtClean="0"/>
              <a:t>إلى أي </a:t>
            </a:r>
            <a:r>
              <a:rPr lang="ar-EG" sz="2000" dirty="0"/>
              <a:t>شكل آخر مكافئ لها في القيمة، وذلك على عكس النقود الإلكترونية التي يلتزم فيها البنك بهذا الالتزام. ويقف وراء تبرير </a:t>
            </a:r>
            <a:r>
              <a:rPr lang="ar-EG" sz="2000" dirty="0" smtClean="0"/>
              <a:t>هذا الالتزام </a:t>
            </a:r>
            <a:r>
              <a:rPr lang="ar-EG" sz="2000" dirty="0"/>
              <a:t>أسباب عدة، منها ما يتعلق بحماية الاقتصاد </a:t>
            </a:r>
            <a:r>
              <a:rPr lang="ar-EG" sz="2000" dirty="0" smtClean="0"/>
              <a:t>القومي</a:t>
            </a:r>
            <a:r>
              <a:rPr lang="ar-EG" sz="2000" dirty="0"/>
              <a:t> </a:t>
            </a:r>
            <a:r>
              <a:rPr lang="ar-EG" sz="2000" dirty="0" smtClean="0"/>
              <a:t>، </a:t>
            </a:r>
            <a:r>
              <a:rPr lang="ar-EG" sz="2000" dirty="0"/>
              <a:t>ومنها ما تقتضيه طبيعة النقود الإلكترونية. فقبول هذه </a:t>
            </a:r>
            <a:r>
              <a:rPr lang="ar-EG" sz="2000" dirty="0" smtClean="0"/>
              <a:t>النقود في </a:t>
            </a:r>
            <a:r>
              <a:rPr lang="ar-EG" sz="2000" dirty="0"/>
              <a:t>التعامل مستمد من ضمان البنك لها، الأمر الذي يدفعه إلى تشجيع التجار على قبول الوفاء من خلالها )حيث على قدر </a:t>
            </a:r>
            <a:r>
              <a:rPr lang="ar-EG" sz="2000" dirty="0" smtClean="0"/>
              <a:t>التزام البنك </a:t>
            </a:r>
            <a:r>
              <a:rPr lang="ar-EG" sz="2000" dirty="0"/>
              <a:t>الإلكتروني بهذا الالتزام سيكون قبولهم للتعامل مع النقد الإلكتروني( بما يدفع البنك إلى الالتزام بتحويلها إلى نقود عادية.</a:t>
            </a:r>
          </a:p>
          <a:p>
            <a:pPr algn="justLow" rtl="1"/>
            <a:r>
              <a:rPr lang="ar-EG" sz="2000" dirty="0"/>
              <a:t>علاوة على كل ذلك فإن عملية التحويل هذه ما هي إلا استرداد التاجر لأموال سبق أن دفعها العميل من قبل إلى </a:t>
            </a:r>
            <a:r>
              <a:rPr lang="ar-EG" sz="2000" dirty="0" smtClean="0"/>
              <a:t>البنك. </a:t>
            </a:r>
            <a:endParaRPr lang="ar-EG" sz="2000" dirty="0"/>
          </a:p>
          <a:p>
            <a:pPr algn="justLow" rtl="1"/>
            <a:endParaRPr lang="ar-EG" sz="2000" dirty="0"/>
          </a:p>
          <a:p>
            <a:pPr algn="justLow" rtl="1"/>
            <a:endParaRPr lang="ar-EG" sz="2000" dirty="0"/>
          </a:p>
        </p:txBody>
      </p:sp>
      <p:pic>
        <p:nvPicPr>
          <p:cNvPr id="15" name="Picture 14"/>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906901" y="1585451"/>
            <a:ext cx="3023978" cy="4191491"/>
          </a:xfrm>
          <a:prstGeom prst="rect">
            <a:avLst/>
          </a:prstGeom>
        </p:spPr>
      </p:pic>
    </p:spTree>
    <p:extLst>
      <p:ext uri="{BB962C8B-B14F-4D97-AF65-F5344CB8AC3E}">
        <p14:creationId xmlns:p14="http://schemas.microsoft.com/office/powerpoint/2010/main" val="224891153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10</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3673213057"/>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6" name="TextBox 15"/>
          <p:cNvSpPr txBox="1"/>
          <p:nvPr/>
        </p:nvSpPr>
        <p:spPr>
          <a:xfrm>
            <a:off x="570993" y="1424375"/>
            <a:ext cx="11275264" cy="2862322"/>
          </a:xfrm>
          <a:prstGeom prst="rect">
            <a:avLst/>
          </a:prstGeom>
          <a:noFill/>
        </p:spPr>
        <p:txBody>
          <a:bodyPr wrap="square" rtlCol="0">
            <a:spAutoFit/>
          </a:bodyPr>
          <a:lstStyle/>
          <a:p>
            <a:pPr algn="justLow" rtl="1"/>
            <a:r>
              <a:rPr lang="ar-EG" sz="2000" dirty="0" smtClean="0"/>
              <a:t>1- د/ السيد محمد ذكي، الاقتصاد الرقمي، مجلة روح القوانين – كلية الحقوق جامعة طنطا ، 2019 .</a:t>
            </a:r>
            <a:endParaRPr lang="ar-EG" dirty="0" smtClean="0"/>
          </a:p>
          <a:p>
            <a:pPr algn="justLow" rtl="1"/>
            <a:r>
              <a:rPr lang="ar-EG" dirty="0" smtClean="0"/>
              <a:t>2-</a:t>
            </a:r>
            <a:r>
              <a:rPr lang="ar-EG" sz="2000" dirty="0" smtClean="0"/>
              <a:t>د/ أيمن عبدالحفيظ  ، الاتجاهات التشريعية و الأمنية و الرقابية في مواجهة جرائم التجارة الالكترونية ، مجلة البحوث الفقهية و القانونية، أكتوبر  2022.</a:t>
            </a:r>
          </a:p>
          <a:p>
            <a:pPr algn="justLow" rtl="1"/>
            <a:r>
              <a:rPr lang="ar-EG" sz="2000" dirty="0" smtClean="0"/>
              <a:t>3- د/ إيهاب عبدالرحمن ، النظام القانوني للشركات الالكترونية في ظل تكنولوجيا المعلومات و الذكاء الاصطناعي ، المجلة القانونية  ، 2021 . </a:t>
            </a:r>
          </a:p>
          <a:p>
            <a:pPr algn="justLow" rtl="1"/>
            <a:r>
              <a:rPr lang="ar-EG" sz="2000" dirty="0" smtClean="0"/>
              <a:t>4-د.علاء التميمي ، التنظيم القانوني للدفع بالنقود الالكترونية ، المجلة الدولية للفقه و القضاء و التشريع ، 2021. </a:t>
            </a:r>
          </a:p>
          <a:p>
            <a:pPr algn="justLow" rtl="1"/>
            <a:r>
              <a:rPr lang="ar-EG" sz="2000" dirty="0" smtClean="0"/>
              <a:t>5-اللجنة الاقتصادية و الاجتماعية لغربي آسيا التابعة للأمم المتحدة « الاسكوا « ، الاقتصاد الرقمي و التحول نحو المجتمعات الذكية في المنطقة العربية ، دبي ، 2017 . </a:t>
            </a:r>
            <a:endParaRPr lang="ar-EG" sz="2000" dirty="0"/>
          </a:p>
          <a:p>
            <a:pPr algn="justLow" rtl="1"/>
            <a:endParaRPr lang="ar-EG" sz="2000" dirty="0"/>
          </a:p>
        </p:txBody>
      </p:sp>
      <p:sp>
        <p:nvSpPr>
          <p:cNvPr id="17" name="TextBox 16"/>
          <p:cNvSpPr txBox="1"/>
          <p:nvPr/>
        </p:nvSpPr>
        <p:spPr>
          <a:xfrm>
            <a:off x="1859081" y="401140"/>
            <a:ext cx="7315976" cy="461665"/>
          </a:xfrm>
          <a:prstGeom prst="rect">
            <a:avLst/>
          </a:prstGeom>
          <a:noFill/>
        </p:spPr>
        <p:txBody>
          <a:bodyPr wrap="square" rtlCol="0">
            <a:spAutoFit/>
          </a:bodyPr>
          <a:lstStyle/>
          <a:p>
            <a:pPr algn="ctr" rtl="1"/>
            <a:r>
              <a:rPr lang="ar-EG" sz="2400" b="1" dirty="0" smtClean="0">
                <a:solidFill>
                  <a:schemeClr val="bg1"/>
                </a:solidFill>
              </a:rPr>
              <a:t>قائمة المراجع </a:t>
            </a:r>
            <a:endParaRPr lang="ar-EG" sz="2400" b="1" dirty="0">
              <a:solidFill>
                <a:schemeClr val="bg1"/>
              </a:solidFill>
            </a:endParaRPr>
          </a:p>
        </p:txBody>
      </p:sp>
    </p:spTree>
    <p:extLst>
      <p:ext uri="{BB962C8B-B14F-4D97-AF65-F5344CB8AC3E}">
        <p14:creationId xmlns:p14="http://schemas.microsoft.com/office/powerpoint/2010/main" val="333506872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962698" y="1714668"/>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1318898308"/>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1263988" y="1785495"/>
            <a:ext cx="10928011" cy="3908762"/>
          </a:xfrm>
          <a:prstGeom prst="rect">
            <a:avLst/>
          </a:prstGeom>
          <a:noFill/>
        </p:spPr>
        <p:txBody>
          <a:bodyPr wrap="square" rtlCol="0">
            <a:spAutoFit/>
          </a:bodyPr>
          <a:lstStyle/>
          <a:p>
            <a:pPr algn="r" rtl="1"/>
            <a:endParaRPr lang="ar-EG" sz="2000" dirty="0" smtClean="0"/>
          </a:p>
          <a:p>
            <a:pPr algn="r" rtl="1"/>
            <a:endParaRPr lang="ar-EG" sz="2000" dirty="0"/>
          </a:p>
          <a:p>
            <a:pPr algn="r" rtl="1"/>
            <a:endParaRPr lang="ar-EG" sz="2000" dirty="0" smtClean="0"/>
          </a:p>
          <a:p>
            <a:pPr algn="r" rtl="1"/>
            <a:endParaRPr lang="ar-EG" sz="2000" dirty="0"/>
          </a:p>
          <a:p>
            <a:pPr algn="r" rtl="1"/>
            <a:endParaRPr lang="ar-EG" sz="2000" dirty="0" smtClean="0"/>
          </a:p>
          <a:p>
            <a:pPr algn="r" rtl="1"/>
            <a:endParaRPr lang="ar-EG" sz="2000" dirty="0"/>
          </a:p>
          <a:p>
            <a:pPr algn="r" rtl="1"/>
            <a:endParaRPr lang="ar-EG" sz="2000" dirty="0"/>
          </a:p>
          <a:p>
            <a:pPr algn="justLow" rtl="1"/>
            <a:endParaRPr lang="ar-EG" dirty="0"/>
          </a:p>
          <a:p>
            <a:pPr algn="justLow" rtl="1"/>
            <a:endParaRPr lang="ar-EG" dirty="0" smtClean="0"/>
          </a:p>
          <a:p>
            <a:pPr algn="justLow" rtl="1"/>
            <a:endParaRPr lang="ar-EG" dirty="0"/>
          </a:p>
          <a:p>
            <a:pPr algn="justLow" rtl="1"/>
            <a:endParaRPr lang="ar-EG" dirty="0" smtClean="0"/>
          </a:p>
          <a:p>
            <a:pPr algn="justLow" rtl="1"/>
            <a:endParaRPr lang="ar-EG" dirty="0"/>
          </a:p>
          <a:p>
            <a:pPr algn="justLow" rtl="1"/>
            <a:endParaRPr lang="en-US" dirty="0"/>
          </a:p>
        </p:txBody>
      </p:sp>
      <p:sp>
        <p:nvSpPr>
          <p:cNvPr id="10" name="Rectangle 9">
            <a:extLst>
              <a:ext uri="{FF2B5EF4-FFF2-40B4-BE49-F238E27FC236}">
                <a16:creationId xmlns:a16="http://schemas.microsoft.com/office/drawing/2014/main" xmlns="" id="{6FE380F3-A68B-26EA-9084-2C15BB9E43F9}"/>
              </a:ext>
            </a:extLst>
          </p:cNvPr>
          <p:cNvSpPr/>
          <p:nvPr/>
        </p:nvSpPr>
        <p:spPr>
          <a:xfrm>
            <a:off x="1632032" y="927385"/>
            <a:ext cx="1190600" cy="821489"/>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10</a:t>
            </a:r>
            <a:endParaRPr lang="en-US" sz="1400" b="1" dirty="0">
              <a:ea typeface="Roboto Light" panose="02000000000000000000" pitchFamily="2" charset="0"/>
            </a:endParaRPr>
          </a:p>
        </p:txBody>
      </p:sp>
      <p:pic>
        <p:nvPicPr>
          <p:cNvPr id="11" name="Picture 10"/>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904449" y="1808830"/>
            <a:ext cx="11549490" cy="4162873"/>
          </a:xfrm>
          <a:prstGeom prst="rect">
            <a:avLst/>
          </a:prstGeom>
        </p:spPr>
      </p:pic>
    </p:spTree>
    <p:extLst>
      <p:ext uri="{BB962C8B-B14F-4D97-AF65-F5344CB8AC3E}">
        <p14:creationId xmlns:p14="http://schemas.microsoft.com/office/powerpoint/2010/main" val="341425310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1883392" y="548510"/>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smtClean="0">
                <a:solidFill>
                  <a:schemeClr val="bg1"/>
                </a:solidFill>
                <a:latin typeface="Tajawal Medium" panose="00000600000000000000" pitchFamily="2" charset="-78"/>
                <a:cs typeface="Tajawal Medium" panose="00000600000000000000" pitchFamily="2" charset="-78"/>
              </a:rPr>
              <a:t>Thank You</a:t>
            </a:r>
            <a:endParaRPr lang="en-US" sz="5400" b="1" dirty="0">
              <a:solidFill>
                <a:schemeClr val="bg1"/>
              </a:solidFill>
              <a:latin typeface="Tajawal Medium" panose="00000600000000000000" pitchFamily="2" charset="-78"/>
              <a:cs typeface="Tajawal Medium" panose="00000600000000000000" pitchFamily="2" charset="-78"/>
            </a:endParaRP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9405</TotalTime>
  <Words>6403</Words>
  <Application>Microsoft Office PowerPoint</Application>
  <PresentationFormat>Widescreen</PresentationFormat>
  <Paragraphs>454</Paragraphs>
  <Slides>43</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Arial</vt:lpstr>
      <vt:lpstr>Calibri</vt:lpstr>
      <vt:lpstr>Calibri Light</vt:lpstr>
      <vt:lpstr>Roboto Light</vt:lpstr>
      <vt:lpstr>Segoe UI Light</vt:lpstr>
      <vt:lpstr>Sitka Banner</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5297</cp:revision>
  <cp:lastPrinted>2023-07-29T18:41:54Z</cp:lastPrinted>
  <dcterms:created xsi:type="dcterms:W3CDTF">2023-04-29T09:08:23Z</dcterms:created>
  <dcterms:modified xsi:type="dcterms:W3CDTF">2023-08-19T20:06:04Z</dcterms:modified>
</cp:coreProperties>
</file>