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notesSlides/notesSlide8.xml" ContentType="application/vnd.openxmlformats-officedocument.presentationml.notesSlide+xml"/>
  <Override PartName="/ppt/tags/tag4.xml" ContentType="application/vnd.openxmlformats-officedocument.presentationml.tags+xml"/>
  <Override PartName="/ppt/notesSlides/notesSlide9.xml" ContentType="application/vnd.openxmlformats-officedocument.presentationml.notesSlide+xml"/>
  <Override PartName="/ppt/tags/tag5.xml" ContentType="application/vnd.openxmlformats-officedocument.presentationml.tags+xml"/>
  <Override PartName="/ppt/notesSlides/notesSlide10.xml" ContentType="application/vnd.openxmlformats-officedocument.presentationml.notesSlide+xml"/>
  <Override PartName="/ppt/tags/tag6.xml" ContentType="application/vnd.openxmlformats-officedocument.presentationml.tags+xml"/>
  <Override PartName="/ppt/notesSlides/notesSlide11.xml" ContentType="application/vnd.openxmlformats-officedocument.presentationml.notesSlide+xml"/>
  <Override PartName="/ppt/tags/tag7.xml" ContentType="application/vnd.openxmlformats-officedocument.presentationml.tags+xml"/>
  <Override PartName="/ppt/notesSlides/notesSlide12.xml" ContentType="application/vnd.openxmlformats-officedocument.presentationml.notesSlide+xml"/>
  <Override PartName="/ppt/tags/tag8.xml" ContentType="application/vnd.openxmlformats-officedocument.presentationml.tags+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9.xml" ContentType="application/vnd.openxmlformats-officedocument.presentationml.tags+xml"/>
  <Override PartName="/ppt/notesSlides/notesSlide14.xml" ContentType="application/vnd.openxmlformats-officedocument.presentationml.notesSlide+xml"/>
  <Override PartName="/ppt/tags/tag10.xml" ContentType="application/vnd.openxmlformats-officedocument.presentationml.tags+xml"/>
  <Override PartName="/ppt/notesSlides/notesSlide15.xml" ContentType="application/vnd.openxmlformats-officedocument.presentationml.notesSlide+xml"/>
  <Override PartName="/ppt/tags/tag11.xml" ContentType="application/vnd.openxmlformats-officedocument.presentationml.tags+xml"/>
  <Override PartName="/ppt/notesSlides/notesSlide16.xml" ContentType="application/vnd.openxmlformats-officedocument.presentationml.notesSlide+xml"/>
  <Override PartName="/ppt/tags/tag12.xml" ContentType="application/vnd.openxmlformats-officedocument.presentationml.tags+xml"/>
  <Override PartName="/ppt/notesSlides/notesSlide17.xml" ContentType="application/vnd.openxmlformats-officedocument.presentationml.notesSlide+xml"/>
  <Override PartName="/ppt/tags/tag13.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8"/>
  </p:notesMasterIdLst>
  <p:sldIdLst>
    <p:sldId id="480" r:id="rId5"/>
    <p:sldId id="303" r:id="rId6"/>
    <p:sldId id="497" r:id="rId7"/>
    <p:sldId id="256" r:id="rId8"/>
    <p:sldId id="496" r:id="rId9"/>
    <p:sldId id="500" r:id="rId10"/>
    <p:sldId id="559" r:id="rId11"/>
    <p:sldId id="560" r:id="rId12"/>
    <p:sldId id="561" r:id="rId13"/>
    <p:sldId id="562" r:id="rId14"/>
    <p:sldId id="563" r:id="rId15"/>
    <p:sldId id="564" r:id="rId16"/>
    <p:sldId id="565" r:id="rId17"/>
    <p:sldId id="566" r:id="rId18"/>
    <p:sldId id="567" r:id="rId19"/>
    <p:sldId id="568" r:id="rId20"/>
    <p:sldId id="569" r:id="rId21"/>
    <p:sldId id="570" r:id="rId22"/>
    <p:sldId id="571" r:id="rId23"/>
    <p:sldId id="572" r:id="rId24"/>
    <p:sldId id="499" r:id="rId25"/>
    <p:sldId id="313" r:id="rId26"/>
    <p:sldId id="34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7"/>
            <p14:sldId id="256"/>
            <p14:sldId id="496"/>
            <p14:sldId id="500"/>
            <p14:sldId id="559"/>
            <p14:sldId id="560"/>
            <p14:sldId id="561"/>
            <p14:sldId id="562"/>
            <p14:sldId id="563"/>
            <p14:sldId id="564"/>
            <p14:sldId id="565"/>
            <p14:sldId id="566"/>
            <p14:sldId id="567"/>
            <p14:sldId id="568"/>
            <p14:sldId id="569"/>
            <p14:sldId id="570"/>
            <p14:sldId id="571"/>
            <p14:sldId id="572"/>
            <p14:sldId id="499"/>
            <p14:sldId id="3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723E46-78FE-4336-957A-2597826C5646}" v="2" dt="2024-05-25T11:20:03.5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59804" autoAdjust="0"/>
  </p:normalViewPr>
  <p:slideViewPr>
    <p:cSldViewPr snapToGrid="0">
      <p:cViewPr varScale="1">
        <p:scale>
          <a:sx n="54" d="100"/>
          <a:sy n="54" d="100"/>
        </p:scale>
        <p:origin x="1488"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6F723E46-78FE-4336-957A-2597826C5646}"/>
    <pc:docChg chg="addSld delSld modSld modSection">
      <pc:chgData name="ِAwatef B" userId="4c3a533462edbdd8" providerId="LiveId" clId="{6F723E46-78FE-4336-957A-2597826C5646}" dt="2024-05-25T11:20:19.322" v="2" actId="2696"/>
      <pc:docMkLst>
        <pc:docMk/>
      </pc:docMkLst>
      <pc:sldChg chg="add del">
        <pc:chgData name="ِAwatef B" userId="4c3a533462edbdd8" providerId="LiveId" clId="{6F723E46-78FE-4336-957A-2597826C5646}" dt="2024-05-25T11:20:19.322" v="2" actId="2696"/>
        <pc:sldMkLst>
          <pc:docMk/>
          <pc:sldMk cId="0" sldId="501"/>
        </pc:sldMkLst>
      </pc:sldChg>
      <pc:sldChg chg="add del">
        <pc:chgData name="ِAwatef B" userId="4c3a533462edbdd8" providerId="LiveId" clId="{6F723E46-78FE-4336-957A-2597826C5646}" dt="2024-05-25T11:20:19.322" v="2" actId="2696"/>
        <pc:sldMkLst>
          <pc:docMk/>
          <pc:sldMk cId="2385212197" sldId="538"/>
        </pc:sldMkLst>
      </pc:sldChg>
      <pc:sldChg chg="add del">
        <pc:chgData name="ِAwatef B" userId="4c3a533462edbdd8" providerId="LiveId" clId="{6F723E46-78FE-4336-957A-2597826C5646}" dt="2024-05-25T11:20:19.322" v="2" actId="2696"/>
        <pc:sldMkLst>
          <pc:docMk/>
          <pc:sldMk cId="494588108" sldId="541"/>
        </pc:sldMkLst>
      </pc:sldChg>
      <pc:sldChg chg="add del">
        <pc:chgData name="ِAwatef B" userId="4c3a533462edbdd8" providerId="LiveId" clId="{6F723E46-78FE-4336-957A-2597826C5646}" dt="2024-05-25T11:20:19.322" v="2" actId="2696"/>
        <pc:sldMkLst>
          <pc:docMk/>
          <pc:sldMk cId="743058972" sldId="545"/>
        </pc:sldMkLst>
      </pc:sldChg>
      <pc:sldChg chg="add del">
        <pc:chgData name="ِAwatef B" userId="4c3a533462edbdd8" providerId="LiveId" clId="{6F723E46-78FE-4336-957A-2597826C5646}" dt="2024-05-25T11:20:19.322" v="2" actId="2696"/>
        <pc:sldMkLst>
          <pc:docMk/>
          <pc:sldMk cId="4154923090" sldId="546"/>
        </pc:sldMkLst>
      </pc:sldChg>
      <pc:sldChg chg="add del">
        <pc:chgData name="ِAwatef B" userId="4c3a533462edbdd8" providerId="LiveId" clId="{6F723E46-78FE-4336-957A-2597826C5646}" dt="2024-05-25T11:20:19.322" v="2" actId="2696"/>
        <pc:sldMkLst>
          <pc:docMk/>
          <pc:sldMk cId="1798960127" sldId="548"/>
        </pc:sldMkLst>
      </pc:sldChg>
      <pc:sldChg chg="add del">
        <pc:chgData name="ِAwatef B" userId="4c3a533462edbdd8" providerId="LiveId" clId="{6F723E46-78FE-4336-957A-2597826C5646}" dt="2024-05-25T11:20:19.322" v="2" actId="2696"/>
        <pc:sldMkLst>
          <pc:docMk/>
          <pc:sldMk cId="2823457177" sldId="549"/>
        </pc:sldMkLst>
      </pc:sldChg>
      <pc:sldChg chg="add del">
        <pc:chgData name="ِAwatef B" userId="4c3a533462edbdd8" providerId="LiveId" clId="{6F723E46-78FE-4336-957A-2597826C5646}" dt="2024-05-25T11:20:19.322" v="2" actId="2696"/>
        <pc:sldMkLst>
          <pc:docMk/>
          <pc:sldMk cId="2895327364" sldId="551"/>
        </pc:sldMkLst>
      </pc:sldChg>
      <pc:sldChg chg="add del">
        <pc:chgData name="ِAwatef B" userId="4c3a533462edbdd8" providerId="LiveId" clId="{6F723E46-78FE-4336-957A-2597826C5646}" dt="2024-05-25T11:20:19.322" v="2" actId="2696"/>
        <pc:sldMkLst>
          <pc:docMk/>
          <pc:sldMk cId="3252158936" sldId="552"/>
        </pc:sldMkLst>
      </pc:sldChg>
      <pc:sldChg chg="add del">
        <pc:chgData name="ِAwatef B" userId="4c3a533462edbdd8" providerId="LiveId" clId="{6F723E46-78FE-4336-957A-2597826C5646}" dt="2024-05-25T11:20:19.322" v="2" actId="2696"/>
        <pc:sldMkLst>
          <pc:docMk/>
          <pc:sldMk cId="2218561501" sldId="553"/>
        </pc:sldMkLst>
      </pc:sldChg>
      <pc:sldChg chg="add del">
        <pc:chgData name="ِAwatef B" userId="4c3a533462edbdd8" providerId="LiveId" clId="{6F723E46-78FE-4336-957A-2597826C5646}" dt="2024-05-25T11:20:19.322" v="2" actId="2696"/>
        <pc:sldMkLst>
          <pc:docMk/>
          <pc:sldMk cId="0" sldId="554"/>
        </pc:sldMkLst>
      </pc:sldChg>
      <pc:sldChg chg="add del">
        <pc:chgData name="ِAwatef B" userId="4c3a533462edbdd8" providerId="LiveId" clId="{6F723E46-78FE-4336-957A-2597826C5646}" dt="2024-05-25T11:20:19.322" v="2" actId="2696"/>
        <pc:sldMkLst>
          <pc:docMk/>
          <pc:sldMk cId="3463742931" sldId="555"/>
        </pc:sldMkLst>
      </pc:sldChg>
      <pc:sldChg chg="add del">
        <pc:chgData name="ِAwatef B" userId="4c3a533462edbdd8" providerId="LiveId" clId="{6F723E46-78FE-4336-957A-2597826C5646}" dt="2024-05-25T11:20:19.322" v="2" actId="2696"/>
        <pc:sldMkLst>
          <pc:docMk/>
          <pc:sldMk cId="1577747598" sldId="557"/>
        </pc:sldMkLst>
      </pc:sldChg>
      <pc:sldChg chg="add del">
        <pc:chgData name="ِAwatef B" userId="4c3a533462edbdd8" providerId="LiveId" clId="{6F723E46-78FE-4336-957A-2597826C5646}" dt="2024-05-25T11:20:19.322" v="2" actId="2696"/>
        <pc:sldMkLst>
          <pc:docMk/>
          <pc:sldMk cId="4163258123" sldId="558"/>
        </pc:sldMkLst>
      </pc:sldChg>
      <pc:sldChg chg="add">
        <pc:chgData name="ِAwatef B" userId="4c3a533462edbdd8" providerId="LiveId" clId="{6F723E46-78FE-4336-957A-2597826C5646}" dt="2024-05-25T11:20:03.578" v="1"/>
        <pc:sldMkLst>
          <pc:docMk/>
          <pc:sldMk cId="0" sldId="559"/>
        </pc:sldMkLst>
      </pc:sldChg>
      <pc:sldChg chg="add">
        <pc:chgData name="ِAwatef B" userId="4c3a533462edbdd8" providerId="LiveId" clId="{6F723E46-78FE-4336-957A-2597826C5646}" dt="2024-05-25T11:20:03.578" v="1"/>
        <pc:sldMkLst>
          <pc:docMk/>
          <pc:sldMk cId="3277340367" sldId="560"/>
        </pc:sldMkLst>
      </pc:sldChg>
      <pc:sldChg chg="add">
        <pc:chgData name="ِAwatef B" userId="4c3a533462edbdd8" providerId="LiveId" clId="{6F723E46-78FE-4336-957A-2597826C5646}" dt="2024-05-25T11:20:03.578" v="1"/>
        <pc:sldMkLst>
          <pc:docMk/>
          <pc:sldMk cId="580774774" sldId="561"/>
        </pc:sldMkLst>
      </pc:sldChg>
      <pc:sldChg chg="add">
        <pc:chgData name="ِAwatef B" userId="4c3a533462edbdd8" providerId="LiveId" clId="{6F723E46-78FE-4336-957A-2597826C5646}" dt="2024-05-25T11:20:03.578" v="1"/>
        <pc:sldMkLst>
          <pc:docMk/>
          <pc:sldMk cId="0" sldId="562"/>
        </pc:sldMkLst>
      </pc:sldChg>
      <pc:sldChg chg="add">
        <pc:chgData name="ِAwatef B" userId="4c3a533462edbdd8" providerId="LiveId" clId="{6F723E46-78FE-4336-957A-2597826C5646}" dt="2024-05-25T11:20:03.578" v="1"/>
        <pc:sldMkLst>
          <pc:docMk/>
          <pc:sldMk cId="4029797621" sldId="563"/>
        </pc:sldMkLst>
      </pc:sldChg>
      <pc:sldChg chg="add">
        <pc:chgData name="ِAwatef B" userId="4c3a533462edbdd8" providerId="LiveId" clId="{6F723E46-78FE-4336-957A-2597826C5646}" dt="2024-05-25T11:20:03.578" v="1"/>
        <pc:sldMkLst>
          <pc:docMk/>
          <pc:sldMk cId="3038508955" sldId="564"/>
        </pc:sldMkLst>
      </pc:sldChg>
      <pc:sldChg chg="add">
        <pc:chgData name="ِAwatef B" userId="4c3a533462edbdd8" providerId="LiveId" clId="{6F723E46-78FE-4336-957A-2597826C5646}" dt="2024-05-25T11:20:03.578" v="1"/>
        <pc:sldMkLst>
          <pc:docMk/>
          <pc:sldMk cId="3421652878" sldId="565"/>
        </pc:sldMkLst>
      </pc:sldChg>
      <pc:sldChg chg="add">
        <pc:chgData name="ِAwatef B" userId="4c3a533462edbdd8" providerId="LiveId" clId="{6F723E46-78FE-4336-957A-2597826C5646}" dt="2024-05-25T11:20:03.578" v="1"/>
        <pc:sldMkLst>
          <pc:docMk/>
          <pc:sldMk cId="2355280181" sldId="566"/>
        </pc:sldMkLst>
      </pc:sldChg>
      <pc:sldChg chg="add">
        <pc:chgData name="ِAwatef B" userId="4c3a533462edbdd8" providerId="LiveId" clId="{6F723E46-78FE-4336-957A-2597826C5646}" dt="2024-05-25T11:20:03.578" v="1"/>
        <pc:sldMkLst>
          <pc:docMk/>
          <pc:sldMk cId="2260873110" sldId="567"/>
        </pc:sldMkLst>
      </pc:sldChg>
      <pc:sldChg chg="add">
        <pc:chgData name="ِAwatef B" userId="4c3a533462edbdd8" providerId="LiveId" clId="{6F723E46-78FE-4336-957A-2597826C5646}" dt="2024-05-25T11:20:03.578" v="1"/>
        <pc:sldMkLst>
          <pc:docMk/>
          <pc:sldMk cId="2459248615" sldId="568"/>
        </pc:sldMkLst>
      </pc:sldChg>
      <pc:sldChg chg="add">
        <pc:chgData name="ِAwatef B" userId="4c3a533462edbdd8" providerId="LiveId" clId="{6F723E46-78FE-4336-957A-2597826C5646}" dt="2024-05-25T11:20:03.578" v="1"/>
        <pc:sldMkLst>
          <pc:docMk/>
          <pc:sldMk cId="2093362389" sldId="569"/>
        </pc:sldMkLst>
      </pc:sldChg>
      <pc:sldChg chg="add">
        <pc:chgData name="ِAwatef B" userId="4c3a533462edbdd8" providerId="LiveId" clId="{6F723E46-78FE-4336-957A-2597826C5646}" dt="2024-05-25T11:20:03.578" v="1"/>
        <pc:sldMkLst>
          <pc:docMk/>
          <pc:sldMk cId="900307735" sldId="570"/>
        </pc:sldMkLst>
      </pc:sldChg>
      <pc:sldChg chg="add">
        <pc:chgData name="ِAwatef B" userId="4c3a533462edbdd8" providerId="LiveId" clId="{6F723E46-78FE-4336-957A-2597826C5646}" dt="2024-05-25T11:20:03.578" v="1"/>
        <pc:sldMkLst>
          <pc:docMk/>
          <pc:sldMk cId="3457608220" sldId="571"/>
        </pc:sldMkLst>
      </pc:sldChg>
      <pc:sldChg chg="add">
        <pc:chgData name="ِAwatef B" userId="4c3a533462edbdd8" providerId="LiveId" clId="{6F723E46-78FE-4336-957A-2597826C5646}" dt="2024-05-25T11:20:03.578" v="1"/>
        <pc:sldMkLst>
          <pc:docMk/>
          <pc:sldMk cId="1348274282" sldId="572"/>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4D7950-DB96-487A-912E-C5F1E9F4FAB0}" type="doc">
      <dgm:prSet loTypeId="urn:microsoft.com/office/officeart/2005/8/layout/radial3" loCatId="cycle" qsTypeId="urn:microsoft.com/office/officeart/2005/8/quickstyle/simple1" qsCatId="simple" csTypeId="urn:microsoft.com/office/officeart/2005/8/colors/accent3_3" csCatId="accent3" phldr="1"/>
      <dgm:spPr/>
      <dgm:t>
        <a:bodyPr/>
        <a:lstStyle/>
        <a:p>
          <a:pPr rtl="1"/>
          <a:endParaRPr lang="ar-SA"/>
        </a:p>
      </dgm:t>
    </dgm:pt>
    <dgm:pt modelId="{687C856D-1B75-4167-ACF0-461153C12B71}">
      <dgm:prSet phldrT="[Text]" custT="1"/>
      <dgm:spPr>
        <a:solidFill>
          <a:schemeClr val="accent5">
            <a:lumMod val="20000"/>
            <a:lumOff val="80000"/>
            <a:alpha val="50000"/>
          </a:schemeClr>
        </a:solidFill>
        <a:ln>
          <a:solidFill>
            <a:schemeClr val="accent4"/>
          </a:solidFill>
        </a:ln>
      </dgm:spPr>
      <dgm:t>
        <a:bodyPr/>
        <a:lstStyle/>
        <a:p>
          <a:pPr rtl="1">
            <a:lnSpc>
              <a:spcPts val="2040"/>
            </a:lnSpc>
            <a:spcAft>
              <a:spcPts val="1800"/>
            </a:spcAft>
          </a:pPr>
          <a:r>
            <a:rPr lang="ar-SA" sz="1700" b="1" dirty="0">
              <a:latin typeface="Alexandria ExtraLight" pitchFamily="2" charset="-78"/>
              <a:cs typeface="Alexandria ExtraLight" pitchFamily="2" charset="-78"/>
            </a:rPr>
            <a:t>تكنولوجيا التعليم</a:t>
          </a:r>
        </a:p>
        <a:p>
          <a:pPr rtl="1">
            <a:lnSpc>
              <a:spcPct val="90000"/>
            </a:lnSpc>
            <a:spcAft>
              <a:spcPct val="35000"/>
            </a:spcAft>
          </a:pPr>
          <a:endParaRPr lang="ar-SA" sz="1700" b="0" dirty="0">
            <a:latin typeface="Alexandria ExtraLight" pitchFamily="2" charset="-78"/>
            <a:cs typeface="Alexandria ExtraLight" pitchFamily="2" charset="-78"/>
          </a:endParaRPr>
        </a:p>
      </dgm:t>
    </dgm:pt>
    <dgm:pt modelId="{62670F52-E9E1-4C74-8FF8-F73F08350C0A}" type="parTrans" cxnId="{EB392A27-6449-489C-AACA-505BC31CD55A}">
      <dgm:prSet/>
      <dgm:spPr/>
      <dgm:t>
        <a:bodyPr/>
        <a:lstStyle/>
        <a:p>
          <a:pPr rtl="1"/>
          <a:endParaRPr lang="ar-SA"/>
        </a:p>
      </dgm:t>
    </dgm:pt>
    <dgm:pt modelId="{1D30476B-8E6B-4854-B5CB-68313F05E4B1}" type="sibTrans" cxnId="{EB392A27-6449-489C-AACA-505BC31CD55A}">
      <dgm:prSet/>
      <dgm:spPr/>
      <dgm:t>
        <a:bodyPr/>
        <a:lstStyle/>
        <a:p>
          <a:pPr rtl="1"/>
          <a:endParaRPr lang="ar-SA"/>
        </a:p>
      </dgm:t>
    </dgm:pt>
    <dgm:pt modelId="{BD26EDAA-70A5-45A0-917A-262DF42E483C}">
      <dgm:prSet custT="1"/>
      <dgm:spPr>
        <a:solidFill>
          <a:srgbClr val="00B0F0">
            <a:alpha val="50000"/>
          </a:srgbClr>
        </a:solidFill>
      </dgm:spPr>
      <dgm:t>
        <a:bodyPr/>
        <a:lstStyle/>
        <a:p>
          <a:pPr rtl="1">
            <a:spcBef>
              <a:spcPts val="600"/>
            </a:spcBef>
          </a:pPr>
          <a:r>
            <a:rPr lang="ar-SA" sz="1050" b="1" dirty="0">
              <a:solidFill>
                <a:srgbClr val="FFFFFF"/>
              </a:solidFill>
              <a:latin typeface="Alexandria Light" pitchFamily="2" charset="-78"/>
              <a:cs typeface="Alexandria Light" pitchFamily="2" charset="-78"/>
            </a:rPr>
            <a:t>الأثر السلبي   للتكنولوحيا </a:t>
          </a:r>
          <a:endParaRPr lang="ar-SA" sz="1050" b="1" dirty="0">
            <a:solidFill>
              <a:srgbClr val="FFFFFF"/>
            </a:solidFill>
          </a:endParaRPr>
        </a:p>
      </dgm:t>
    </dgm:pt>
    <dgm:pt modelId="{306E51B4-98A7-4347-AE56-FE76614C9AAF}" type="parTrans" cxnId="{BEE7F245-1DE9-409A-A3C5-E3ACF916A93C}">
      <dgm:prSet/>
      <dgm:spPr/>
      <dgm:t>
        <a:bodyPr/>
        <a:lstStyle/>
        <a:p>
          <a:pPr rtl="1"/>
          <a:endParaRPr lang="ar-SA"/>
        </a:p>
      </dgm:t>
    </dgm:pt>
    <dgm:pt modelId="{6F52C5FE-55A6-4472-B2C7-09C225A109F4}" type="sibTrans" cxnId="{BEE7F245-1DE9-409A-A3C5-E3ACF916A93C}">
      <dgm:prSet/>
      <dgm:spPr/>
      <dgm:t>
        <a:bodyPr/>
        <a:lstStyle/>
        <a:p>
          <a:pPr rtl="1"/>
          <a:endParaRPr lang="ar-SA"/>
        </a:p>
      </dgm:t>
    </dgm:pt>
    <dgm:pt modelId="{823B3922-8C6C-41F5-AA65-0C2B54E60946}">
      <dgm:prSet custT="1"/>
      <dgm:spPr>
        <a:solidFill>
          <a:srgbClr val="00B0F0">
            <a:alpha val="50000"/>
          </a:srgbClr>
        </a:solidFill>
      </dgm:spPr>
      <dgm:t>
        <a:bodyPr/>
        <a:lstStyle/>
        <a:p>
          <a:pPr rtl="1"/>
          <a:r>
            <a:rPr lang="ar-SA" sz="1100" b="1" dirty="0">
              <a:solidFill>
                <a:srgbClr val="FFFFFF"/>
              </a:solidFill>
              <a:latin typeface="Alexandria Light" pitchFamily="2" charset="-78"/>
              <a:cs typeface="Alexandria Light" pitchFamily="2" charset="-78"/>
            </a:rPr>
            <a:t>مفهومها</a:t>
          </a:r>
          <a:endParaRPr lang="ar-SA" sz="1200" b="1" dirty="0">
            <a:solidFill>
              <a:srgbClr val="FFFFFF"/>
            </a:solidFill>
          </a:endParaRPr>
        </a:p>
      </dgm:t>
    </dgm:pt>
    <dgm:pt modelId="{6D6D840C-4EA7-4147-9B4C-7275F1FB9188}" type="parTrans" cxnId="{871DFE3E-09C8-46EF-A0F4-F39D7A3495B4}">
      <dgm:prSet/>
      <dgm:spPr/>
      <dgm:t>
        <a:bodyPr/>
        <a:lstStyle/>
        <a:p>
          <a:pPr rtl="1"/>
          <a:endParaRPr lang="ar-SA"/>
        </a:p>
      </dgm:t>
    </dgm:pt>
    <dgm:pt modelId="{C413973B-9D8E-4B7A-97E3-A365C3D8964D}" type="sibTrans" cxnId="{871DFE3E-09C8-46EF-A0F4-F39D7A3495B4}">
      <dgm:prSet/>
      <dgm:spPr/>
      <dgm:t>
        <a:bodyPr/>
        <a:lstStyle/>
        <a:p>
          <a:pPr rtl="1"/>
          <a:endParaRPr lang="ar-SA"/>
        </a:p>
      </dgm:t>
    </dgm:pt>
    <dgm:pt modelId="{6EA55903-1F4F-4716-91ED-79B79A9D892C}">
      <dgm:prSet/>
      <dgm:spPr>
        <a:solidFill>
          <a:srgbClr val="00B0F0">
            <a:alpha val="50000"/>
          </a:srgbClr>
        </a:solidFill>
      </dgm:spPr>
      <dgm:t>
        <a:bodyPr/>
        <a:lstStyle/>
        <a:p>
          <a:pPr rtl="1"/>
          <a:r>
            <a:rPr lang="ar-SA" b="1" dirty="0">
              <a:solidFill>
                <a:srgbClr val="FFFFFF"/>
              </a:solidFill>
              <a:latin typeface="Alexandria Light" pitchFamily="2" charset="-78"/>
              <a:cs typeface="Alexandria Light" pitchFamily="2" charset="-78"/>
            </a:rPr>
            <a:t>أدوات تطبيق التكنولوجيا</a:t>
          </a:r>
          <a:endParaRPr lang="ar-SA" b="1" dirty="0">
            <a:solidFill>
              <a:srgbClr val="FFFFFF"/>
            </a:solidFill>
          </a:endParaRPr>
        </a:p>
      </dgm:t>
    </dgm:pt>
    <dgm:pt modelId="{593E543F-A1E4-40B6-80FE-6A034473864B}" type="parTrans" cxnId="{02BC0A63-1973-4417-B692-B3E030FB8CCD}">
      <dgm:prSet/>
      <dgm:spPr/>
      <dgm:t>
        <a:bodyPr/>
        <a:lstStyle/>
        <a:p>
          <a:pPr rtl="1"/>
          <a:endParaRPr lang="ar-SA"/>
        </a:p>
      </dgm:t>
    </dgm:pt>
    <dgm:pt modelId="{B9E66AF3-2FF8-4D74-9A55-23908048DFD5}" type="sibTrans" cxnId="{02BC0A63-1973-4417-B692-B3E030FB8CCD}">
      <dgm:prSet/>
      <dgm:spPr/>
      <dgm:t>
        <a:bodyPr/>
        <a:lstStyle/>
        <a:p>
          <a:pPr rtl="1"/>
          <a:endParaRPr lang="ar-SA"/>
        </a:p>
      </dgm:t>
    </dgm:pt>
    <dgm:pt modelId="{B00444A2-584E-4AD1-8BA3-1851BF7AC3DB}">
      <dgm:prSet custT="1"/>
      <dgm:spPr>
        <a:solidFill>
          <a:srgbClr val="00B0F0">
            <a:alpha val="50000"/>
          </a:srgbClr>
        </a:solidFill>
      </dgm:spPr>
      <dgm:t>
        <a:bodyPr/>
        <a:lstStyle/>
        <a:p>
          <a:pPr rtl="1"/>
          <a:r>
            <a:rPr lang="ar-SA" sz="1200" b="1" dirty="0">
              <a:solidFill>
                <a:srgbClr val="FFFFFF"/>
              </a:solidFill>
              <a:latin typeface="Alexandria Light" pitchFamily="2" charset="-78"/>
              <a:cs typeface="Alexandria Light" pitchFamily="2" charset="-78"/>
            </a:rPr>
            <a:t>أهميتها</a:t>
          </a:r>
          <a:endParaRPr lang="ar-SA" sz="1200" b="1" dirty="0">
            <a:solidFill>
              <a:srgbClr val="FFFFFF"/>
            </a:solidFill>
          </a:endParaRPr>
        </a:p>
      </dgm:t>
    </dgm:pt>
    <dgm:pt modelId="{06F9F7B8-42F4-49CB-B802-83D95E296A92}" type="parTrans" cxnId="{771B085F-B01C-4586-A511-724468290AB2}">
      <dgm:prSet/>
      <dgm:spPr/>
      <dgm:t>
        <a:bodyPr/>
        <a:lstStyle/>
        <a:p>
          <a:pPr rtl="1"/>
          <a:endParaRPr lang="ar-SA"/>
        </a:p>
      </dgm:t>
    </dgm:pt>
    <dgm:pt modelId="{495691A0-DCD7-44C6-B40D-B86693EB322F}" type="sibTrans" cxnId="{771B085F-B01C-4586-A511-724468290AB2}">
      <dgm:prSet/>
      <dgm:spPr/>
      <dgm:t>
        <a:bodyPr/>
        <a:lstStyle/>
        <a:p>
          <a:pPr rtl="1"/>
          <a:endParaRPr lang="ar-SA"/>
        </a:p>
      </dgm:t>
    </dgm:pt>
    <dgm:pt modelId="{A3A21524-F6B2-4792-87D1-670157844ED5}">
      <dgm:prSet custT="1"/>
      <dgm:spPr>
        <a:solidFill>
          <a:srgbClr val="00B0F0">
            <a:alpha val="50000"/>
          </a:srgbClr>
        </a:solidFill>
      </dgm:spPr>
      <dgm:t>
        <a:bodyPr/>
        <a:lstStyle/>
        <a:p>
          <a:pPr rtl="1"/>
          <a:r>
            <a:rPr lang="ar-SA" sz="1200" b="1" dirty="0">
              <a:solidFill>
                <a:srgbClr val="FFFFFF"/>
              </a:solidFill>
              <a:latin typeface="Alexandria Light" pitchFamily="2" charset="-78"/>
              <a:cs typeface="Alexandria Light" pitchFamily="2" charset="-78"/>
            </a:rPr>
            <a:t>ريادة </a:t>
          </a:r>
          <a:r>
            <a:rPr lang="ar-SA" sz="1050" b="1" dirty="0">
              <a:solidFill>
                <a:srgbClr val="FFFFFF"/>
              </a:solidFill>
              <a:latin typeface="Alexandria Light" pitchFamily="2" charset="-78"/>
              <a:cs typeface="Alexandria Light" pitchFamily="2" charset="-78"/>
            </a:rPr>
            <a:t>التكنولوجيا </a:t>
          </a:r>
          <a:endParaRPr lang="ar-SA" sz="1200" b="1" dirty="0">
            <a:solidFill>
              <a:srgbClr val="FFFFFF"/>
            </a:solidFill>
          </a:endParaRPr>
        </a:p>
      </dgm:t>
    </dgm:pt>
    <dgm:pt modelId="{7E8D5E03-431D-4144-8684-775FC327B71C}" type="parTrans" cxnId="{231C4876-6014-4C54-9A16-50FB05EC3A89}">
      <dgm:prSet/>
      <dgm:spPr/>
      <dgm:t>
        <a:bodyPr/>
        <a:lstStyle/>
        <a:p>
          <a:pPr rtl="1"/>
          <a:endParaRPr lang="ar-SA"/>
        </a:p>
      </dgm:t>
    </dgm:pt>
    <dgm:pt modelId="{E3E5217B-AA1A-4657-BE80-64D228D4C407}" type="sibTrans" cxnId="{231C4876-6014-4C54-9A16-50FB05EC3A89}">
      <dgm:prSet/>
      <dgm:spPr/>
      <dgm:t>
        <a:bodyPr/>
        <a:lstStyle/>
        <a:p>
          <a:pPr rtl="1"/>
          <a:endParaRPr lang="ar-SA"/>
        </a:p>
      </dgm:t>
    </dgm:pt>
    <dgm:pt modelId="{D12CA92D-6349-4BB7-BCB6-390EAA8186FD}">
      <dgm:prSet custT="1"/>
      <dgm:spPr>
        <a:solidFill>
          <a:srgbClr val="00B0F0">
            <a:alpha val="50000"/>
          </a:srgbClr>
        </a:solidFill>
      </dgm:spPr>
      <dgm:t>
        <a:bodyPr/>
        <a:lstStyle/>
        <a:p>
          <a:pPr rtl="1"/>
          <a:r>
            <a:rPr lang="ar-SA" sz="1050" b="1" dirty="0">
              <a:solidFill>
                <a:srgbClr val="FFFFFF"/>
              </a:solidFill>
              <a:latin typeface="Alexandria Light" pitchFamily="2" charset="-78"/>
              <a:cs typeface="Alexandria Light" pitchFamily="2" charset="-78"/>
            </a:rPr>
            <a:t>الأثر الإيجابي للتكنولوحيا </a:t>
          </a:r>
          <a:endParaRPr lang="ar-SA" sz="1050" b="1" dirty="0">
            <a:solidFill>
              <a:srgbClr val="FFFFFF"/>
            </a:solidFill>
          </a:endParaRPr>
        </a:p>
      </dgm:t>
    </dgm:pt>
    <dgm:pt modelId="{D3F4C0DD-CBD6-41AD-A4C3-4E4747D272DB}" type="parTrans" cxnId="{88C47386-184B-4D77-9355-45875CA7552B}">
      <dgm:prSet/>
      <dgm:spPr/>
      <dgm:t>
        <a:bodyPr/>
        <a:lstStyle/>
        <a:p>
          <a:pPr rtl="1"/>
          <a:endParaRPr lang="ar-SA"/>
        </a:p>
      </dgm:t>
    </dgm:pt>
    <dgm:pt modelId="{DD3E0CBA-169D-4449-B205-0F51A3A09766}" type="sibTrans" cxnId="{88C47386-184B-4D77-9355-45875CA7552B}">
      <dgm:prSet/>
      <dgm:spPr/>
      <dgm:t>
        <a:bodyPr/>
        <a:lstStyle/>
        <a:p>
          <a:pPr rtl="1"/>
          <a:endParaRPr lang="ar-SA"/>
        </a:p>
      </dgm:t>
    </dgm:pt>
    <dgm:pt modelId="{F693D7E3-4CCD-4740-891D-6261A6D532C9}" type="pres">
      <dgm:prSet presAssocID="{FD4D7950-DB96-487A-912E-C5F1E9F4FAB0}" presName="composite" presStyleCnt="0">
        <dgm:presLayoutVars>
          <dgm:chMax val="1"/>
          <dgm:dir/>
          <dgm:resizeHandles val="exact"/>
        </dgm:presLayoutVars>
      </dgm:prSet>
      <dgm:spPr/>
    </dgm:pt>
    <dgm:pt modelId="{C2F20C03-B6D2-423D-AAAA-9D7EB27E12D9}" type="pres">
      <dgm:prSet presAssocID="{FD4D7950-DB96-487A-912E-C5F1E9F4FAB0}" presName="radial" presStyleCnt="0">
        <dgm:presLayoutVars>
          <dgm:animLvl val="ctr"/>
        </dgm:presLayoutVars>
      </dgm:prSet>
      <dgm:spPr/>
    </dgm:pt>
    <dgm:pt modelId="{326A7292-1E67-4FC2-8B0C-70419221E2D7}" type="pres">
      <dgm:prSet presAssocID="{687C856D-1B75-4167-ACF0-461153C12B71}" presName="centerShape" presStyleLbl="vennNode1" presStyleIdx="0" presStyleCnt="7"/>
      <dgm:spPr/>
    </dgm:pt>
    <dgm:pt modelId="{B8BAD2A6-A56C-42DB-8E6B-D3CD8C8F89C9}" type="pres">
      <dgm:prSet presAssocID="{823B3922-8C6C-41F5-AA65-0C2B54E60946}" presName="node" presStyleLbl="vennNode1" presStyleIdx="1" presStyleCnt="7" custRadScaleRad="97917">
        <dgm:presLayoutVars>
          <dgm:bulletEnabled val="1"/>
        </dgm:presLayoutVars>
      </dgm:prSet>
      <dgm:spPr/>
    </dgm:pt>
    <dgm:pt modelId="{8F223109-2CB7-4149-B944-93A00CF1BB2D}" type="pres">
      <dgm:prSet presAssocID="{B00444A2-584E-4AD1-8BA3-1851BF7AC3DB}" presName="node" presStyleLbl="vennNode1" presStyleIdx="2" presStyleCnt="7">
        <dgm:presLayoutVars>
          <dgm:bulletEnabled val="1"/>
        </dgm:presLayoutVars>
      </dgm:prSet>
      <dgm:spPr/>
    </dgm:pt>
    <dgm:pt modelId="{724B067E-200F-4973-8CFF-4A6215736505}" type="pres">
      <dgm:prSet presAssocID="{A3A21524-F6B2-4792-87D1-670157844ED5}" presName="node" presStyleLbl="vennNode1" presStyleIdx="3" presStyleCnt="7">
        <dgm:presLayoutVars>
          <dgm:bulletEnabled val="1"/>
        </dgm:presLayoutVars>
      </dgm:prSet>
      <dgm:spPr/>
    </dgm:pt>
    <dgm:pt modelId="{0319DE9B-5DB6-43EA-9E0C-533173A2C9DE}" type="pres">
      <dgm:prSet presAssocID="{D12CA92D-6349-4BB7-BCB6-390EAA8186FD}" presName="node" presStyleLbl="vennNode1" presStyleIdx="4" presStyleCnt="7">
        <dgm:presLayoutVars>
          <dgm:bulletEnabled val="1"/>
        </dgm:presLayoutVars>
      </dgm:prSet>
      <dgm:spPr/>
    </dgm:pt>
    <dgm:pt modelId="{D01659D4-3A4D-42A1-9F35-C93C9FEEBDE7}" type="pres">
      <dgm:prSet presAssocID="{BD26EDAA-70A5-45A0-917A-262DF42E483C}" presName="node" presStyleLbl="vennNode1" presStyleIdx="5" presStyleCnt="7">
        <dgm:presLayoutVars>
          <dgm:bulletEnabled val="1"/>
        </dgm:presLayoutVars>
      </dgm:prSet>
      <dgm:spPr/>
    </dgm:pt>
    <dgm:pt modelId="{8628943B-2AF5-40F8-A792-4C47364BC457}" type="pres">
      <dgm:prSet presAssocID="{6EA55903-1F4F-4716-91ED-79B79A9D892C}" presName="node" presStyleLbl="vennNode1" presStyleIdx="6" presStyleCnt="7">
        <dgm:presLayoutVars>
          <dgm:bulletEnabled val="1"/>
        </dgm:presLayoutVars>
      </dgm:prSet>
      <dgm:spPr/>
    </dgm:pt>
  </dgm:ptLst>
  <dgm:cxnLst>
    <dgm:cxn modelId="{EB392A27-6449-489C-AACA-505BC31CD55A}" srcId="{FD4D7950-DB96-487A-912E-C5F1E9F4FAB0}" destId="{687C856D-1B75-4167-ACF0-461153C12B71}" srcOrd="0" destOrd="0" parTransId="{62670F52-E9E1-4C74-8FF8-F73F08350C0A}" sibTransId="{1D30476B-8E6B-4854-B5CB-68313F05E4B1}"/>
    <dgm:cxn modelId="{F7B4F030-D97A-487D-B3C4-F26E4942E30C}" type="presOf" srcId="{D12CA92D-6349-4BB7-BCB6-390EAA8186FD}" destId="{0319DE9B-5DB6-43EA-9E0C-533173A2C9DE}" srcOrd="0" destOrd="0" presId="urn:microsoft.com/office/officeart/2005/8/layout/radial3"/>
    <dgm:cxn modelId="{871DFE3E-09C8-46EF-A0F4-F39D7A3495B4}" srcId="{687C856D-1B75-4167-ACF0-461153C12B71}" destId="{823B3922-8C6C-41F5-AA65-0C2B54E60946}" srcOrd="0" destOrd="0" parTransId="{6D6D840C-4EA7-4147-9B4C-7275F1FB9188}" sibTransId="{C413973B-9D8E-4B7A-97E3-A365C3D8964D}"/>
    <dgm:cxn modelId="{771B085F-B01C-4586-A511-724468290AB2}" srcId="{687C856D-1B75-4167-ACF0-461153C12B71}" destId="{B00444A2-584E-4AD1-8BA3-1851BF7AC3DB}" srcOrd="1" destOrd="0" parTransId="{06F9F7B8-42F4-49CB-B802-83D95E296A92}" sibTransId="{495691A0-DCD7-44C6-B40D-B86693EB322F}"/>
    <dgm:cxn modelId="{02BC0A63-1973-4417-B692-B3E030FB8CCD}" srcId="{687C856D-1B75-4167-ACF0-461153C12B71}" destId="{6EA55903-1F4F-4716-91ED-79B79A9D892C}" srcOrd="5" destOrd="0" parTransId="{593E543F-A1E4-40B6-80FE-6A034473864B}" sibTransId="{B9E66AF3-2FF8-4D74-9A55-23908048DFD5}"/>
    <dgm:cxn modelId="{BEE7F245-1DE9-409A-A3C5-E3ACF916A93C}" srcId="{687C856D-1B75-4167-ACF0-461153C12B71}" destId="{BD26EDAA-70A5-45A0-917A-262DF42E483C}" srcOrd="4" destOrd="0" parTransId="{306E51B4-98A7-4347-AE56-FE76614C9AAF}" sibTransId="{6F52C5FE-55A6-4472-B2C7-09C225A109F4}"/>
    <dgm:cxn modelId="{231C4876-6014-4C54-9A16-50FB05EC3A89}" srcId="{687C856D-1B75-4167-ACF0-461153C12B71}" destId="{A3A21524-F6B2-4792-87D1-670157844ED5}" srcOrd="2" destOrd="0" parTransId="{7E8D5E03-431D-4144-8684-775FC327B71C}" sibTransId="{E3E5217B-AA1A-4657-BE80-64D228D4C407}"/>
    <dgm:cxn modelId="{88C47386-184B-4D77-9355-45875CA7552B}" srcId="{687C856D-1B75-4167-ACF0-461153C12B71}" destId="{D12CA92D-6349-4BB7-BCB6-390EAA8186FD}" srcOrd="3" destOrd="0" parTransId="{D3F4C0DD-CBD6-41AD-A4C3-4E4747D272DB}" sibTransId="{DD3E0CBA-169D-4449-B205-0F51A3A09766}"/>
    <dgm:cxn modelId="{FF954CA8-935F-492F-AB35-CB566DA73770}" type="presOf" srcId="{A3A21524-F6B2-4792-87D1-670157844ED5}" destId="{724B067E-200F-4973-8CFF-4A6215736505}" srcOrd="0" destOrd="0" presId="urn:microsoft.com/office/officeart/2005/8/layout/radial3"/>
    <dgm:cxn modelId="{DD9835C1-063D-4710-943A-E89C07458D1E}" type="presOf" srcId="{6EA55903-1F4F-4716-91ED-79B79A9D892C}" destId="{8628943B-2AF5-40F8-A792-4C47364BC457}" srcOrd="0" destOrd="0" presId="urn:microsoft.com/office/officeart/2005/8/layout/radial3"/>
    <dgm:cxn modelId="{0C6C1AC8-725A-4674-83B5-580E10AE81E8}" type="presOf" srcId="{823B3922-8C6C-41F5-AA65-0C2B54E60946}" destId="{B8BAD2A6-A56C-42DB-8E6B-D3CD8C8F89C9}" srcOrd="0" destOrd="0" presId="urn:microsoft.com/office/officeart/2005/8/layout/radial3"/>
    <dgm:cxn modelId="{F2FAFFCC-B1F8-4957-82EB-4932E28F9D67}" type="presOf" srcId="{BD26EDAA-70A5-45A0-917A-262DF42E483C}" destId="{D01659D4-3A4D-42A1-9F35-C93C9FEEBDE7}" srcOrd="0" destOrd="0" presId="urn:microsoft.com/office/officeart/2005/8/layout/radial3"/>
    <dgm:cxn modelId="{BA7F86D0-D6C0-4EEE-8D8F-FBF58A5090A4}" type="presOf" srcId="{FD4D7950-DB96-487A-912E-C5F1E9F4FAB0}" destId="{F693D7E3-4CCD-4740-891D-6261A6D532C9}" srcOrd="0" destOrd="0" presId="urn:microsoft.com/office/officeart/2005/8/layout/radial3"/>
    <dgm:cxn modelId="{AA8A91D9-CABB-455D-8778-486B7723D8B8}" type="presOf" srcId="{B00444A2-584E-4AD1-8BA3-1851BF7AC3DB}" destId="{8F223109-2CB7-4149-B944-93A00CF1BB2D}" srcOrd="0" destOrd="0" presId="urn:microsoft.com/office/officeart/2005/8/layout/radial3"/>
    <dgm:cxn modelId="{76559DEE-D45E-4732-B4DD-43291A9C9AC6}" type="presOf" srcId="{687C856D-1B75-4167-ACF0-461153C12B71}" destId="{326A7292-1E67-4FC2-8B0C-70419221E2D7}" srcOrd="0" destOrd="0" presId="urn:microsoft.com/office/officeart/2005/8/layout/radial3"/>
    <dgm:cxn modelId="{34CEE1CA-9F0C-410F-919D-0EF82BD6E02A}" type="presParOf" srcId="{F693D7E3-4CCD-4740-891D-6261A6D532C9}" destId="{C2F20C03-B6D2-423D-AAAA-9D7EB27E12D9}" srcOrd="0" destOrd="0" presId="urn:microsoft.com/office/officeart/2005/8/layout/radial3"/>
    <dgm:cxn modelId="{A69D5024-FF57-49C4-9803-6BF49211E7A2}" type="presParOf" srcId="{C2F20C03-B6D2-423D-AAAA-9D7EB27E12D9}" destId="{326A7292-1E67-4FC2-8B0C-70419221E2D7}" srcOrd="0" destOrd="0" presId="urn:microsoft.com/office/officeart/2005/8/layout/radial3"/>
    <dgm:cxn modelId="{35E047A1-3315-4B3F-9290-BC34E43BB3D6}" type="presParOf" srcId="{C2F20C03-B6D2-423D-AAAA-9D7EB27E12D9}" destId="{B8BAD2A6-A56C-42DB-8E6B-D3CD8C8F89C9}" srcOrd="1" destOrd="0" presId="urn:microsoft.com/office/officeart/2005/8/layout/radial3"/>
    <dgm:cxn modelId="{C60DBA28-11FC-41E1-9AFD-0679B57881E5}" type="presParOf" srcId="{C2F20C03-B6D2-423D-AAAA-9D7EB27E12D9}" destId="{8F223109-2CB7-4149-B944-93A00CF1BB2D}" srcOrd="2" destOrd="0" presId="urn:microsoft.com/office/officeart/2005/8/layout/radial3"/>
    <dgm:cxn modelId="{0D7C03DD-3936-42E9-9F90-50487E9FC3D0}" type="presParOf" srcId="{C2F20C03-B6D2-423D-AAAA-9D7EB27E12D9}" destId="{724B067E-200F-4973-8CFF-4A6215736505}" srcOrd="3" destOrd="0" presId="urn:microsoft.com/office/officeart/2005/8/layout/radial3"/>
    <dgm:cxn modelId="{2C353CA6-0E61-4792-B6B9-8F18AD64E86D}" type="presParOf" srcId="{C2F20C03-B6D2-423D-AAAA-9D7EB27E12D9}" destId="{0319DE9B-5DB6-43EA-9E0C-533173A2C9DE}" srcOrd="4" destOrd="0" presId="urn:microsoft.com/office/officeart/2005/8/layout/radial3"/>
    <dgm:cxn modelId="{680EF275-75A8-4BB6-B6DE-CA9CC03F1229}" type="presParOf" srcId="{C2F20C03-B6D2-423D-AAAA-9D7EB27E12D9}" destId="{D01659D4-3A4D-42A1-9F35-C93C9FEEBDE7}" srcOrd="5" destOrd="0" presId="urn:microsoft.com/office/officeart/2005/8/layout/radial3"/>
    <dgm:cxn modelId="{C90045C5-D134-469B-B4E4-9CDDB62E677A}" type="presParOf" srcId="{C2F20C03-B6D2-423D-AAAA-9D7EB27E12D9}" destId="{8628943B-2AF5-40F8-A792-4C47364BC457}" srcOrd="6" destOrd="0" presId="urn:microsoft.com/office/officeart/2005/8/layout/radial3"/>
  </dgm:cxnLst>
  <dgm:bg/>
  <dgm:whole>
    <a:ln>
      <a:solidFill>
        <a:srgbClr val="00B0F0"/>
      </a:solidFill>
    </a:ln>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dgm:spPr>
      <dgm:t>
        <a:bodyPr/>
        <a:lstStyle/>
        <a:p>
          <a:pPr rtl="1"/>
          <a:r>
            <a:rPr lang="ar-SA" sz="1600" b="1" dirty="0">
              <a:latin typeface="Alexandria Light" pitchFamily="2" charset="-78"/>
              <a:cs typeface="Alexandria Light" pitchFamily="2" charset="-78"/>
            </a:rPr>
            <a:t>الفصول الذكية</a:t>
          </a:r>
          <a:endParaRPr lang="ar-SA" sz="1400" b="1"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dgm:spPr>
      <dgm:t>
        <a:bodyPr/>
        <a:lstStyle/>
        <a:p>
          <a:pPr rtl="1"/>
          <a:r>
            <a:rPr lang="ar-SA" sz="1600" b="1" kern="1200" dirty="0">
              <a:latin typeface="Alexandria Light" pitchFamily="2" charset="-78"/>
              <a:ea typeface="+mn-ea"/>
              <a:cs typeface="Alexandria Light" pitchFamily="2" charset="-78"/>
            </a:rPr>
            <a:t>المنصات التعليميّة</a:t>
          </a:r>
          <a:endParaRPr lang="ar-SA" sz="1400" b="1" kern="1200" dirty="0">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2" custLinFactNeighborX="2011" custLinFactNeighborY="-54">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1" presStyleCnt="2">
        <dgm:presLayoutVars>
          <dgm:bulletEnabled val="1"/>
        </dgm:presLayoutVars>
      </dgm:prSet>
      <dgm:spPr/>
    </dgm:pt>
  </dgm:ptLst>
  <dgm:cxnLst>
    <dgm:cxn modelId="{86482037-4E6D-4A8E-A219-02450C7115F2}" srcId="{775E222A-5CB0-4D83-9082-AD20C3100211}" destId="{A3560186-D370-4F8F-90E4-EC4CE6BA21CD}" srcOrd="1"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A7292-1E67-4FC2-8B0C-70419221E2D7}">
      <dsp:nvSpPr>
        <dsp:cNvPr id="0" name=""/>
        <dsp:cNvSpPr/>
      </dsp:nvSpPr>
      <dsp:spPr>
        <a:xfrm>
          <a:off x="1792070" y="729389"/>
          <a:ext cx="1817076" cy="1817076"/>
        </a:xfrm>
        <a:prstGeom prst="ellipse">
          <a:avLst/>
        </a:prstGeom>
        <a:solidFill>
          <a:schemeClr val="accent5">
            <a:lumMod val="20000"/>
            <a:lumOff val="80000"/>
            <a:alpha val="50000"/>
          </a:scheme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rtl="1">
            <a:lnSpc>
              <a:spcPts val="2040"/>
            </a:lnSpc>
            <a:spcBef>
              <a:spcPct val="0"/>
            </a:spcBef>
            <a:spcAft>
              <a:spcPts val="1800"/>
            </a:spcAft>
            <a:buNone/>
          </a:pPr>
          <a:r>
            <a:rPr lang="ar-SA" sz="1700" b="1" kern="1200" dirty="0">
              <a:latin typeface="Alexandria ExtraLight" pitchFamily="2" charset="-78"/>
              <a:cs typeface="Alexandria ExtraLight" pitchFamily="2" charset="-78"/>
            </a:rPr>
            <a:t>تكنولوجيا التعليم</a:t>
          </a:r>
        </a:p>
        <a:p>
          <a:pPr marL="0" lvl="0" indent="0" algn="ctr" defTabSz="755650" rtl="1">
            <a:lnSpc>
              <a:spcPct val="90000"/>
            </a:lnSpc>
            <a:spcBef>
              <a:spcPct val="0"/>
            </a:spcBef>
            <a:spcAft>
              <a:spcPct val="35000"/>
            </a:spcAft>
            <a:buNone/>
          </a:pPr>
          <a:endParaRPr lang="ar-SA" sz="1700" b="0" kern="1200" dirty="0">
            <a:latin typeface="Alexandria ExtraLight" pitchFamily="2" charset="-78"/>
            <a:cs typeface="Alexandria ExtraLight" pitchFamily="2" charset="-78"/>
          </a:endParaRPr>
        </a:p>
      </dsp:txBody>
      <dsp:txXfrm>
        <a:off x="2058175" y="995494"/>
        <a:ext cx="1284866" cy="1284866"/>
      </dsp:txXfrm>
    </dsp:sp>
    <dsp:sp modelId="{B8BAD2A6-A56C-42DB-8E6B-D3CD8C8F89C9}">
      <dsp:nvSpPr>
        <dsp:cNvPr id="0" name=""/>
        <dsp:cNvSpPr/>
      </dsp:nvSpPr>
      <dsp:spPr>
        <a:xfrm>
          <a:off x="2246339" y="24973"/>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88950" rtl="1">
            <a:lnSpc>
              <a:spcPct val="90000"/>
            </a:lnSpc>
            <a:spcBef>
              <a:spcPct val="0"/>
            </a:spcBef>
            <a:spcAft>
              <a:spcPct val="35000"/>
            </a:spcAft>
            <a:buNone/>
          </a:pPr>
          <a:r>
            <a:rPr lang="ar-SA" sz="1100" b="1" kern="1200" dirty="0">
              <a:solidFill>
                <a:srgbClr val="FFFFFF"/>
              </a:solidFill>
              <a:latin typeface="Alexandria Light" pitchFamily="2" charset="-78"/>
              <a:cs typeface="Alexandria Light" pitchFamily="2" charset="-78"/>
            </a:rPr>
            <a:t>مفهومها</a:t>
          </a:r>
          <a:endParaRPr lang="ar-SA" sz="1200" b="1" kern="1200" dirty="0">
            <a:solidFill>
              <a:srgbClr val="FFFFFF"/>
            </a:solidFill>
          </a:endParaRPr>
        </a:p>
      </dsp:txBody>
      <dsp:txXfrm>
        <a:off x="2379391" y="158025"/>
        <a:ext cx="642434" cy="642434"/>
      </dsp:txXfrm>
    </dsp:sp>
    <dsp:sp modelId="{8F223109-2CB7-4149-B944-93A00CF1BB2D}">
      <dsp:nvSpPr>
        <dsp:cNvPr id="0" name=""/>
        <dsp:cNvSpPr/>
      </dsp:nvSpPr>
      <dsp:spPr>
        <a:xfrm>
          <a:off x="3271137" y="591991"/>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rgbClr val="FFFFFF"/>
              </a:solidFill>
              <a:latin typeface="Alexandria Light" pitchFamily="2" charset="-78"/>
              <a:cs typeface="Alexandria Light" pitchFamily="2" charset="-78"/>
            </a:rPr>
            <a:t>أهميتها</a:t>
          </a:r>
          <a:endParaRPr lang="ar-SA" sz="1200" b="1" kern="1200" dirty="0">
            <a:solidFill>
              <a:srgbClr val="FFFFFF"/>
            </a:solidFill>
          </a:endParaRPr>
        </a:p>
      </dsp:txBody>
      <dsp:txXfrm>
        <a:off x="3404189" y="725043"/>
        <a:ext cx="642434" cy="642434"/>
      </dsp:txXfrm>
    </dsp:sp>
    <dsp:sp modelId="{724B067E-200F-4973-8CFF-4A6215736505}">
      <dsp:nvSpPr>
        <dsp:cNvPr id="0" name=""/>
        <dsp:cNvSpPr/>
      </dsp:nvSpPr>
      <dsp:spPr>
        <a:xfrm>
          <a:off x="3271137" y="1775326"/>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rgbClr val="FFFFFF"/>
              </a:solidFill>
              <a:latin typeface="Alexandria Light" pitchFamily="2" charset="-78"/>
              <a:cs typeface="Alexandria Light" pitchFamily="2" charset="-78"/>
            </a:rPr>
            <a:t>ريادة </a:t>
          </a:r>
          <a:r>
            <a:rPr lang="ar-SA" sz="1050" b="1" kern="1200" dirty="0">
              <a:solidFill>
                <a:srgbClr val="FFFFFF"/>
              </a:solidFill>
              <a:latin typeface="Alexandria Light" pitchFamily="2" charset="-78"/>
              <a:cs typeface="Alexandria Light" pitchFamily="2" charset="-78"/>
            </a:rPr>
            <a:t>التكنولوجيا </a:t>
          </a:r>
          <a:endParaRPr lang="ar-SA" sz="1200" b="1" kern="1200" dirty="0">
            <a:solidFill>
              <a:srgbClr val="FFFFFF"/>
            </a:solidFill>
          </a:endParaRPr>
        </a:p>
      </dsp:txBody>
      <dsp:txXfrm>
        <a:off x="3404189" y="1908378"/>
        <a:ext cx="642434" cy="642434"/>
      </dsp:txXfrm>
    </dsp:sp>
    <dsp:sp modelId="{0319DE9B-5DB6-43EA-9E0C-533173A2C9DE}">
      <dsp:nvSpPr>
        <dsp:cNvPr id="0" name=""/>
        <dsp:cNvSpPr/>
      </dsp:nvSpPr>
      <dsp:spPr>
        <a:xfrm>
          <a:off x="2246339" y="2366993"/>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rtl="1">
            <a:lnSpc>
              <a:spcPct val="90000"/>
            </a:lnSpc>
            <a:spcBef>
              <a:spcPct val="0"/>
            </a:spcBef>
            <a:spcAft>
              <a:spcPct val="35000"/>
            </a:spcAft>
            <a:buNone/>
          </a:pPr>
          <a:r>
            <a:rPr lang="ar-SA" sz="1050" b="1" kern="1200" dirty="0">
              <a:solidFill>
                <a:srgbClr val="FFFFFF"/>
              </a:solidFill>
              <a:latin typeface="Alexandria Light" pitchFamily="2" charset="-78"/>
              <a:cs typeface="Alexandria Light" pitchFamily="2" charset="-78"/>
            </a:rPr>
            <a:t>الأثر الإيجابي للتكنولوحيا </a:t>
          </a:r>
          <a:endParaRPr lang="ar-SA" sz="1050" b="1" kern="1200" dirty="0">
            <a:solidFill>
              <a:srgbClr val="FFFFFF"/>
            </a:solidFill>
          </a:endParaRPr>
        </a:p>
      </dsp:txBody>
      <dsp:txXfrm>
        <a:off x="2379391" y="2500045"/>
        <a:ext cx="642434" cy="642434"/>
      </dsp:txXfrm>
    </dsp:sp>
    <dsp:sp modelId="{D01659D4-3A4D-42A1-9F35-C93C9FEEBDE7}">
      <dsp:nvSpPr>
        <dsp:cNvPr id="0" name=""/>
        <dsp:cNvSpPr/>
      </dsp:nvSpPr>
      <dsp:spPr>
        <a:xfrm>
          <a:off x="1221542" y="1775326"/>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3970" tIns="13970" rIns="13970" bIns="13970" numCol="1" spcCol="1270" anchor="ctr" anchorCtr="0">
          <a:noAutofit/>
        </a:bodyPr>
        <a:lstStyle/>
        <a:p>
          <a:pPr marL="0" lvl="0" indent="0" algn="ctr" defTabSz="466725" rtl="1">
            <a:lnSpc>
              <a:spcPct val="90000"/>
            </a:lnSpc>
            <a:spcBef>
              <a:spcPts val="600"/>
            </a:spcBef>
            <a:spcAft>
              <a:spcPct val="35000"/>
            </a:spcAft>
            <a:buNone/>
          </a:pPr>
          <a:r>
            <a:rPr lang="ar-SA" sz="1050" b="1" kern="1200" dirty="0">
              <a:solidFill>
                <a:srgbClr val="FFFFFF"/>
              </a:solidFill>
              <a:latin typeface="Alexandria Light" pitchFamily="2" charset="-78"/>
              <a:cs typeface="Alexandria Light" pitchFamily="2" charset="-78"/>
            </a:rPr>
            <a:t>الأثر السلبي   للتكنولوحيا </a:t>
          </a:r>
          <a:endParaRPr lang="ar-SA" sz="1050" b="1" kern="1200" dirty="0">
            <a:solidFill>
              <a:srgbClr val="FFFFFF"/>
            </a:solidFill>
          </a:endParaRPr>
        </a:p>
      </dsp:txBody>
      <dsp:txXfrm>
        <a:off x="1354594" y="1908378"/>
        <a:ext cx="642434" cy="642434"/>
      </dsp:txXfrm>
    </dsp:sp>
    <dsp:sp modelId="{8628943B-2AF5-40F8-A792-4C47364BC457}">
      <dsp:nvSpPr>
        <dsp:cNvPr id="0" name=""/>
        <dsp:cNvSpPr/>
      </dsp:nvSpPr>
      <dsp:spPr>
        <a:xfrm>
          <a:off x="1221542" y="591991"/>
          <a:ext cx="908538" cy="908538"/>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2700" tIns="12700" rIns="12700" bIns="12700" numCol="1" spcCol="1270" anchor="ctr" anchorCtr="0">
          <a:noAutofit/>
        </a:bodyPr>
        <a:lstStyle/>
        <a:p>
          <a:pPr marL="0" lvl="0" indent="0" algn="ctr" defTabSz="444500" rtl="1">
            <a:lnSpc>
              <a:spcPct val="90000"/>
            </a:lnSpc>
            <a:spcBef>
              <a:spcPct val="0"/>
            </a:spcBef>
            <a:spcAft>
              <a:spcPct val="35000"/>
            </a:spcAft>
            <a:buNone/>
          </a:pPr>
          <a:r>
            <a:rPr lang="ar-SA" sz="1000" b="1" kern="1200" dirty="0">
              <a:solidFill>
                <a:srgbClr val="FFFFFF"/>
              </a:solidFill>
              <a:latin typeface="Alexandria Light" pitchFamily="2" charset="-78"/>
              <a:cs typeface="Alexandria Light" pitchFamily="2" charset="-78"/>
            </a:rPr>
            <a:t>أدوات تطبيق التكنولوجيا</a:t>
          </a:r>
          <a:endParaRPr lang="ar-SA" sz="1000" b="1" kern="1200" dirty="0">
            <a:solidFill>
              <a:srgbClr val="FFFFFF"/>
            </a:solidFill>
          </a:endParaRPr>
        </a:p>
      </dsp:txBody>
      <dsp:txXfrm>
        <a:off x="1354594" y="725043"/>
        <a:ext cx="642434" cy="6424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41039" y="158111"/>
          <a:ext cx="2015052" cy="1209031"/>
        </a:xfrm>
        <a:prstGeom prst="rect">
          <a:avLst/>
        </a:prstGeom>
        <a:solidFill>
          <a:srgbClr val="00B0F0">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ea typeface="+mn-ea"/>
              <a:cs typeface="Alexandria Light" pitchFamily="2" charset="-78"/>
            </a:rPr>
            <a:t>المنصات التعليميّة</a:t>
          </a:r>
          <a:endParaRPr lang="ar-SA" sz="1400" b="1" kern="1200" dirty="0">
            <a:latin typeface="Alexandria Light" pitchFamily="2" charset="-78"/>
            <a:ea typeface="+mn-ea"/>
            <a:cs typeface="Alexandria Light" pitchFamily="2" charset="-78"/>
          </a:endParaRPr>
        </a:p>
      </dsp:txBody>
      <dsp:txXfrm>
        <a:off x="41039" y="158111"/>
        <a:ext cx="2015052" cy="1209031"/>
      </dsp:txXfrm>
    </dsp:sp>
    <dsp:sp modelId="{15BDEB04-706A-4BB5-9189-18D0A74BB248}">
      <dsp:nvSpPr>
        <dsp:cNvPr id="0" name=""/>
        <dsp:cNvSpPr/>
      </dsp:nvSpPr>
      <dsp:spPr>
        <a:xfrm>
          <a:off x="2217074" y="158764"/>
          <a:ext cx="2015052" cy="1209031"/>
        </a:xfrm>
        <a:prstGeom prst="rect">
          <a:avLst/>
        </a:prstGeom>
        <a:solidFill>
          <a:srgbClr val="00B0F0">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Light" pitchFamily="2" charset="-78"/>
              <a:cs typeface="Alexandria Light" pitchFamily="2" charset="-78"/>
            </a:rPr>
            <a:t>الفصول الذكية</a:t>
          </a:r>
          <a:endParaRPr lang="ar-SA" sz="1400" b="1"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2217074" y="158764"/>
        <a:ext cx="2015052" cy="1209031"/>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470465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7658233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baseline="0"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8690483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166808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11436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858153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888420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2278069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21715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134038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960908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0299449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7568505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640484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709659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4547046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11.jpe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1.jpe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5.xml"/><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7.xml"/><Relationship Id="rId7" Type="http://schemas.openxmlformats.org/officeDocument/2006/relationships/diagramQuickStyle" Target="../diagrams/quickStyle1.xml"/><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png"/><Relationship Id="rId9" Type="http://schemas.microsoft.com/office/2007/relationships/diagramDrawing" Target="../diagrams/drawing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5.xml"/><Relationship Id="rId1" Type="http://schemas.openxmlformats.org/officeDocument/2006/relationships/tags" Target="../tags/tag3.xml"/><Relationship Id="rId5" Type="http://schemas.openxmlformats.org/officeDocument/2006/relationships/image" Target="../media/image6.png"/><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audio" Target="../media/media1.m4a"/><Relationship Id="rId7" Type="http://schemas.openxmlformats.org/officeDocument/2006/relationships/image" Target="../media/image6.png"/><Relationship Id="rId2" Type="http://schemas.microsoft.com/office/2007/relationships/media" Target="../media/media1.m4a"/><Relationship Id="rId1" Type="http://schemas.openxmlformats.org/officeDocument/2006/relationships/tags" Target="../tags/tag4.xml"/><Relationship Id="rId6" Type="http://schemas.openxmlformats.org/officeDocument/2006/relationships/image" Target="../media/image14.jpeg"/><Relationship Id="rId5" Type="http://schemas.openxmlformats.org/officeDocument/2006/relationships/notesSlide" Target="../notesSlides/notesSlide9.xml"/><Relationship Id="rId4"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5.xml"/><Relationship Id="rId1" Type="http://schemas.openxmlformats.org/officeDocument/2006/relationships/tags" Target="../tags/tag6.xml"/><Relationship Id="rId5" Type="http://schemas.openxmlformats.org/officeDocument/2006/relationships/image" Target="../media/image6.pn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5.xml"/><Relationship Id="rId1" Type="http://schemas.openxmlformats.org/officeDocument/2006/relationships/tags" Target="../tags/tag7.xml"/><Relationship Id="rId5" Type="http://schemas.openxmlformats.org/officeDocument/2006/relationships/image" Target="../media/image6.png"/><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notesSlide" Target="../notesSlides/notesSlide13.xml"/><Relationship Id="rId7" Type="http://schemas.openxmlformats.org/officeDocument/2006/relationships/diagramLayout" Target="../diagrams/layout2.xml"/><Relationship Id="rId2" Type="http://schemas.openxmlformats.org/officeDocument/2006/relationships/slideLayout" Target="../slideLayouts/slideLayout15.xml"/><Relationship Id="rId1" Type="http://schemas.openxmlformats.org/officeDocument/2006/relationships/tags" Target="../tags/tag8.xml"/><Relationship Id="rId6" Type="http://schemas.openxmlformats.org/officeDocument/2006/relationships/diagramData" Target="../diagrams/data2.xml"/><Relationship Id="rId5" Type="http://schemas.openxmlformats.org/officeDocument/2006/relationships/image" Target="../media/image6.png"/><Relationship Id="rId10" Type="http://schemas.microsoft.com/office/2007/relationships/diagramDrawing" Target="../diagrams/drawing2.xml"/><Relationship Id="rId4" Type="http://schemas.openxmlformats.org/officeDocument/2006/relationships/image" Target="../media/image14.jpeg"/><Relationship Id="rId9" Type="http://schemas.openxmlformats.org/officeDocument/2006/relationships/diagramColors" Target="../diagrams/colors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5.xml"/><Relationship Id="rId1" Type="http://schemas.openxmlformats.org/officeDocument/2006/relationships/tags" Target="../tags/tag10.xml"/><Relationship Id="rId6" Type="http://schemas.openxmlformats.org/officeDocument/2006/relationships/image" Target="../media/image6.png"/><Relationship Id="rId5" Type="http://schemas.openxmlformats.org/officeDocument/2006/relationships/hyperlink" Target="https://www.ultra-vision.net/ar/%d8%a7%d9%84%d8%b3%d8%a8%d9%88%d8%b1%d8%a9-%d8%a7%d9%84%d8%b0%d9%83%d9%8a%d8%a9-%d8%a7%d9%84%d8%aa%d9%81%d8%a7%d8%b9%d9%84%d9%8a%d8%a9/" TargetMode="Externa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5.xml"/><Relationship Id="rId1" Type="http://schemas.openxmlformats.org/officeDocument/2006/relationships/tags" Target="../tags/tag11.xml"/><Relationship Id="rId5" Type="http://schemas.openxmlformats.org/officeDocument/2006/relationships/image" Target="../media/image6.png"/><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5.xml"/><Relationship Id="rId1" Type="http://schemas.openxmlformats.org/officeDocument/2006/relationships/tags" Target="../tags/tag12.xml"/><Relationship Id="rId5" Type="http://schemas.openxmlformats.org/officeDocument/2006/relationships/image" Target="../media/image6.png"/><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5.xml"/><Relationship Id="rId1" Type="http://schemas.openxmlformats.org/officeDocument/2006/relationships/tags" Target="../tags/tag13.xml"/><Relationship Id="rId5" Type="http://schemas.openxmlformats.org/officeDocument/2006/relationships/image" Target="../media/image6.png"/><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jpe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6.png"/><Relationship Id="rId9"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16.xml"/><Relationship Id="rId6" Type="http://schemas.openxmlformats.org/officeDocument/2006/relationships/image" Target="../media/image29.png"/><Relationship Id="rId5" Type="http://schemas.openxmlformats.org/officeDocument/2006/relationships/image" Target="../media/image28.sv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0" y="1755630"/>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91136" y="5910635"/>
            <a:ext cx="4250355" cy="338554"/>
          </a:xfrm>
          <a:prstGeom prst="rect">
            <a:avLst/>
          </a:prstGeom>
          <a:noFill/>
        </p:spPr>
        <p:txBody>
          <a:bodyPr wrap="square" rtlCol="0">
            <a:spAutoFit/>
          </a:bodyPr>
          <a:lstStyle/>
          <a:p>
            <a:pPr algn="ct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4994446" y="1387069"/>
            <a:ext cx="5432898" cy="1261884"/>
          </a:xfrm>
          <a:prstGeom prst="rect">
            <a:avLst/>
          </a:prstGeom>
          <a:noFill/>
        </p:spPr>
        <p:txBody>
          <a:bodyPr wrap="none" rtlCol="0">
            <a:spAutoFit/>
          </a:bodyPr>
          <a:lstStyle/>
          <a:p>
            <a:pPr algn="ctr" rtl="1"/>
            <a:r>
              <a:rPr lang="ar-SA" sz="2800" b="1" dirty="0">
                <a:solidFill>
                  <a:srgbClr val="00B0F0"/>
                </a:solidFill>
                <a:latin typeface="Alexandria" charset="0"/>
                <a:cs typeface="Alexandria" charset="0"/>
              </a:rPr>
              <a:t>مقرر</a:t>
            </a:r>
          </a:p>
          <a:p>
            <a:pPr algn="r" rtl="1"/>
            <a:r>
              <a:rPr lang="ar-SA" sz="4800" b="1" dirty="0">
                <a:solidFill>
                  <a:srgbClr val="00B0F0"/>
                </a:solidFill>
                <a:latin typeface="Alexandria" charset="0"/>
                <a:cs typeface="Alexandria" charset="0"/>
              </a:rPr>
              <a:t>تكنولوجيا التعليم </a:t>
            </a:r>
            <a:endParaRPr lang="en-US" sz="4800" b="1" dirty="0">
              <a:solidFill>
                <a:srgbClr val="00B0F0"/>
              </a:solidFill>
              <a:latin typeface="Alexandria" charset="0"/>
              <a:cs typeface="Alexandria" charset="0"/>
            </a:endParaRPr>
          </a:p>
        </p:txBody>
      </p:sp>
      <p:sp>
        <p:nvSpPr>
          <p:cNvPr id="34" name="Rectangle: Rounded Corners 33"/>
          <p:cNvSpPr/>
          <p:nvPr/>
        </p:nvSpPr>
        <p:spPr>
          <a:xfrm>
            <a:off x="5774924" y="5024128"/>
            <a:ext cx="436656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د. عواطف بطاح المطيري</a:t>
            </a:r>
            <a:endParaRPr lang="en-US" sz="2000" b="1" dirty="0">
              <a:solidFill>
                <a:schemeClr val="bg1"/>
              </a:solidFill>
              <a:latin typeface="Alexandria" charset="0"/>
              <a:cs typeface="Alexandria" charset="0"/>
            </a:endParaRPr>
          </a:p>
        </p:txBody>
      </p:sp>
      <p:sp>
        <p:nvSpPr>
          <p:cNvPr id="46" name="TextBox 45"/>
          <p:cNvSpPr txBox="1"/>
          <p:nvPr/>
        </p:nvSpPr>
        <p:spPr>
          <a:xfrm>
            <a:off x="6232380" y="2990047"/>
            <a:ext cx="3591047" cy="1338187"/>
          </a:xfrm>
          <a:prstGeom prst="rect">
            <a:avLst/>
          </a:prstGeom>
          <a:noFill/>
        </p:spPr>
        <p:txBody>
          <a:bodyPr wrap="none" rtlCol="0">
            <a:spAutoFit/>
          </a:bodyPr>
          <a:lstStyle/>
          <a:p>
            <a:pPr algn="ctr" rtl="1">
              <a:lnSpc>
                <a:spcPct val="150000"/>
              </a:lnSpc>
            </a:pPr>
            <a:r>
              <a:rPr lang="ar-SA" sz="2000" dirty="0">
                <a:latin typeface="Alexandria" charset="0"/>
                <a:cs typeface="Alexandria" charset="0"/>
              </a:rPr>
              <a:t>برنامج ماجستير القيادة التربوية</a:t>
            </a:r>
          </a:p>
          <a:p>
            <a:pPr algn="ctr" rtl="1">
              <a:lnSpc>
                <a:spcPct val="150000"/>
              </a:lnSpc>
            </a:pPr>
            <a:r>
              <a:rPr lang="ar-SA" dirty="0">
                <a:latin typeface="Alexandria" charset="0"/>
                <a:cs typeface="Alexandria" charset="0"/>
              </a:rPr>
              <a:t>قسم القيادة التربوية</a:t>
            </a:r>
          </a:p>
          <a:p>
            <a:pPr algn="ctr" rtl="1">
              <a:lnSpc>
                <a:spcPct val="150000"/>
              </a:lnSpc>
            </a:pPr>
            <a:r>
              <a:rPr lang="ar-SA" dirty="0">
                <a:latin typeface="Alexandria" charset="0"/>
                <a:cs typeface="Alexandria" charset="0"/>
              </a:rPr>
              <a:t>كلية العلوم الإنسانية</a:t>
            </a:r>
            <a:endParaRPr lang="en-US" dirty="0">
              <a:latin typeface="Alexandria" charset="0"/>
              <a:cs typeface="Alexandria" charset="0"/>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2">
            <a:extLst>
              <a:ext uri="{FF2B5EF4-FFF2-40B4-BE49-F238E27FC236}">
                <a16:creationId xmlns:a16="http://schemas.microsoft.com/office/drawing/2014/main" id="{96A93BCB-ED62-D099-8919-3B66A1FF24C0}"/>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65303"/>
    </mc:Choice>
    <mc:Fallback xmlns="">
      <p:transition spd="slow" advTm="6530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2523096"/>
            <a:ext cx="5536140" cy="1323439"/>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مخطط مادة تكنولوجيا التعليم</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الوصف – الأهداف – المحتوى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2">
            <a:extLst>
              <a:ext uri="{FF2B5EF4-FFF2-40B4-BE49-F238E27FC236}">
                <a16:creationId xmlns:a16="http://schemas.microsoft.com/office/drawing/2014/main" id="{196E868E-788F-EB4B-8222-EA2E5C3D44FD}"/>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solidFill>
                  <a:schemeClr val="bg1"/>
                </a:solidFill>
              </a:rPr>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14011"/>
    </mc:Choice>
    <mc:Fallback xmlns="">
      <p:transition spd="slow" advTm="1401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8154522" y="1291533"/>
            <a:ext cx="2620150" cy="7281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8274572" y="1414262"/>
            <a:ext cx="25001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وصف المادة: </a:t>
            </a:r>
            <a:endParaRPr lang="en-US" sz="24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ight Triangle 1">
            <a:extLst>
              <a:ext uri="{FF2B5EF4-FFF2-40B4-BE49-F238E27FC236}">
                <a16:creationId xmlns:a16="http://schemas.microsoft.com/office/drawing/2014/main" id="{4C31E33D-8681-DA65-86F3-0C2994A9B849}"/>
              </a:ext>
            </a:extLst>
          </p:cNvPr>
          <p:cNvSpPr/>
          <p:nvPr/>
        </p:nvSpPr>
        <p:spPr>
          <a:xfrm flipH="1">
            <a:off x="6512645"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3" name="Parallelogram 13">
            <a:extLst>
              <a:ext uri="{FF2B5EF4-FFF2-40B4-BE49-F238E27FC236}">
                <a16:creationId xmlns:a16="http://schemas.microsoft.com/office/drawing/2014/main" id="{47330B26-C5A6-9633-691F-6A1EF386F62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0" name="صورة 9">
            <a:extLst>
              <a:ext uri="{FF2B5EF4-FFF2-40B4-BE49-F238E27FC236}">
                <a16:creationId xmlns:a16="http://schemas.microsoft.com/office/drawing/2014/main" id="{A033B866-1AE1-8723-BDBE-322231BF137F}"/>
              </a:ext>
            </a:extLst>
          </p:cNvPr>
          <p:cNvPicPr>
            <a:picLocks noChangeAspect="1"/>
          </p:cNvPicPr>
          <p:nvPr/>
        </p:nvPicPr>
        <p:blipFill rotWithShape="1">
          <a:blip r:embed="rId4"/>
          <a:srcRect l="30492" t="24207" r="29549" b="60912"/>
          <a:stretch/>
        </p:blipFill>
        <p:spPr>
          <a:xfrm>
            <a:off x="1807698" y="2106413"/>
            <a:ext cx="8966974" cy="3254291"/>
          </a:xfrm>
          <a:prstGeom prst="rect">
            <a:avLst/>
          </a:prstGeom>
        </p:spPr>
      </p:pic>
      <p:pic>
        <p:nvPicPr>
          <p:cNvPr id="15" name="Picture Placeholder 3">
            <a:extLst>
              <a:ext uri="{FF2B5EF4-FFF2-40B4-BE49-F238E27FC236}">
                <a16:creationId xmlns:a16="http://schemas.microsoft.com/office/drawing/2014/main" id="{25BB7C00-F617-19CF-9EE0-C8F433F66BF4}"/>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t="8679" b="8679"/>
          <a:stretch>
            <a:fillRect/>
          </a:stretch>
        </p:blipFill>
        <p:spPr>
          <a:xfrm>
            <a:off x="427984" y="4751455"/>
            <a:ext cx="3974170" cy="1843844"/>
          </a:xfrm>
        </p:spPr>
      </p:pic>
      <p:sp>
        <p:nvSpPr>
          <p:cNvPr id="3" name="TextBox 2">
            <a:extLst>
              <a:ext uri="{FF2B5EF4-FFF2-40B4-BE49-F238E27FC236}">
                <a16:creationId xmlns:a16="http://schemas.microsoft.com/office/drawing/2014/main" id="{08160C85-17F9-080C-2EDF-1260FA6C77EA}"/>
              </a:ext>
            </a:extLst>
          </p:cNvPr>
          <p:cNvSpPr txBox="1"/>
          <p:nvPr/>
        </p:nvSpPr>
        <p:spPr>
          <a:xfrm>
            <a:off x="9417132" y="648263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3157535585"/>
      </p:ext>
    </p:extLst>
  </p:cSld>
  <p:clrMapOvr>
    <a:masterClrMapping/>
  </p:clrMapOvr>
  <mc:AlternateContent xmlns:mc="http://schemas.openxmlformats.org/markup-compatibility/2006" xmlns:p14="http://schemas.microsoft.com/office/powerpoint/2010/main">
    <mc:Choice Requires="p14">
      <p:transition spd="slow" p14:dur="2000" advTm="35562"/>
    </mc:Choice>
    <mc:Fallback xmlns="">
      <p:transition spd="slow" advTm="3556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36291" y="809469"/>
            <a:ext cx="10661165" cy="5923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451" y="-85364"/>
            <a:ext cx="2305141" cy="1076343"/>
          </a:xfrm>
          <a:prstGeom prst="rect">
            <a:avLst/>
          </a:prstGeom>
        </p:spPr>
      </p:pic>
      <p:pic>
        <p:nvPicPr>
          <p:cNvPr id="3" name="صورة 2">
            <a:extLst>
              <a:ext uri="{FF2B5EF4-FFF2-40B4-BE49-F238E27FC236}">
                <a16:creationId xmlns:a16="http://schemas.microsoft.com/office/drawing/2014/main" id="{2020D26B-10F1-D223-DA95-D40E0645D733}"/>
              </a:ext>
            </a:extLst>
          </p:cNvPr>
          <p:cNvPicPr>
            <a:picLocks noChangeAspect="1"/>
          </p:cNvPicPr>
          <p:nvPr/>
        </p:nvPicPr>
        <p:blipFill rotWithShape="1">
          <a:blip r:embed="rId3"/>
          <a:srcRect l="29569" t="42454" r="30472" b="8850"/>
          <a:stretch/>
        </p:blipFill>
        <p:spPr>
          <a:xfrm>
            <a:off x="1004341" y="952846"/>
            <a:ext cx="10351368" cy="5448202"/>
          </a:xfrm>
          <a:prstGeom prst="rect">
            <a:avLst/>
          </a:prstGeom>
        </p:spPr>
      </p:pic>
      <p:sp>
        <p:nvSpPr>
          <p:cNvPr id="6" name="Parallelogram 13">
            <a:extLst>
              <a:ext uri="{FF2B5EF4-FFF2-40B4-BE49-F238E27FC236}">
                <a16:creationId xmlns:a16="http://schemas.microsoft.com/office/drawing/2014/main" id="{C627D417-5199-D7C9-C564-8BFB6DA63C36}"/>
              </a:ext>
            </a:extLst>
          </p:cNvPr>
          <p:cNvSpPr/>
          <p:nvPr/>
        </p:nvSpPr>
        <p:spPr>
          <a:xfrm rot="16200000" flipV="1">
            <a:off x="-196900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Picture Placeholder 3">
            <a:extLst>
              <a:ext uri="{FF2B5EF4-FFF2-40B4-BE49-F238E27FC236}">
                <a16:creationId xmlns:a16="http://schemas.microsoft.com/office/drawing/2014/main" id="{8FCC4E05-0B77-15BF-EF85-F53A0725A369}"/>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276517" y="2503011"/>
            <a:ext cx="2802376" cy="1300182"/>
          </a:xfrm>
          <a:prstGeom prst="rect">
            <a:avLst/>
          </a:prstGeom>
        </p:spPr>
      </p:pic>
      <p:sp>
        <p:nvSpPr>
          <p:cNvPr id="4" name="TextBox 2">
            <a:extLst>
              <a:ext uri="{FF2B5EF4-FFF2-40B4-BE49-F238E27FC236}">
                <a16:creationId xmlns:a16="http://schemas.microsoft.com/office/drawing/2014/main" id="{14E1987A-C198-28DC-5A52-4BF8D6DA1D9A}"/>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73458"/>
    </mc:Choice>
    <mc:Fallback xmlns="">
      <p:transition spd="slow" advTm="734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853973" y="1034592"/>
            <a:ext cx="599786" cy="62531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157835" y="1076730"/>
            <a:ext cx="772679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محتوى المادة الدراسية والجدول الزمني لها: </a:t>
            </a:r>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صورة 6">
            <a:extLst>
              <a:ext uri="{FF2B5EF4-FFF2-40B4-BE49-F238E27FC236}">
                <a16:creationId xmlns:a16="http://schemas.microsoft.com/office/drawing/2014/main" id="{AFF5F2F5-6664-BBF6-993D-7D2CD1BF41BE}"/>
              </a:ext>
            </a:extLst>
          </p:cNvPr>
          <p:cNvPicPr>
            <a:picLocks noChangeAspect="1"/>
          </p:cNvPicPr>
          <p:nvPr/>
        </p:nvPicPr>
        <p:blipFill rotWithShape="1">
          <a:blip r:embed="rId4"/>
          <a:srcRect l="24982" t="26318" r="24011" b="57668"/>
          <a:stretch/>
        </p:blipFill>
        <p:spPr>
          <a:xfrm>
            <a:off x="2794133" y="2059534"/>
            <a:ext cx="7726794" cy="1917365"/>
          </a:xfrm>
          <a:prstGeom prst="rect">
            <a:avLst/>
          </a:prstGeom>
        </p:spPr>
      </p:pic>
      <p:pic>
        <p:nvPicPr>
          <p:cNvPr id="8" name="صورة 7">
            <a:extLst>
              <a:ext uri="{FF2B5EF4-FFF2-40B4-BE49-F238E27FC236}">
                <a16:creationId xmlns:a16="http://schemas.microsoft.com/office/drawing/2014/main" id="{C50EF19C-DF8A-6D19-0E13-3038F169E780}"/>
              </a:ext>
            </a:extLst>
          </p:cNvPr>
          <p:cNvPicPr>
            <a:picLocks noChangeAspect="1"/>
          </p:cNvPicPr>
          <p:nvPr/>
        </p:nvPicPr>
        <p:blipFill rotWithShape="1">
          <a:blip r:embed="rId4"/>
          <a:srcRect l="24925" t="71543" r="24590" b="8889"/>
          <a:stretch/>
        </p:blipFill>
        <p:spPr>
          <a:xfrm>
            <a:off x="2794133" y="3933127"/>
            <a:ext cx="7651542" cy="2194244"/>
          </a:xfrm>
          <a:prstGeom prst="rect">
            <a:avLst/>
          </a:prstGeom>
        </p:spPr>
      </p:pic>
      <p:pic>
        <p:nvPicPr>
          <p:cNvPr id="4" name="Picture Placeholder 3"/>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t="8679" b="8679"/>
          <a:stretch>
            <a:fillRect/>
          </a:stretch>
        </p:blipFill>
        <p:spPr>
          <a:xfrm rot="982463">
            <a:off x="-490913" y="4400544"/>
            <a:ext cx="4942824" cy="2293258"/>
          </a:xfrm>
        </p:spPr>
      </p:pic>
      <p:sp>
        <p:nvSpPr>
          <p:cNvPr id="10" name="Right Triangle 1">
            <a:extLst>
              <a:ext uri="{FF2B5EF4-FFF2-40B4-BE49-F238E27FC236}">
                <a16:creationId xmlns:a16="http://schemas.microsoft.com/office/drawing/2014/main" id="{6CE121CC-610C-3581-F273-2EE5A794B626}"/>
              </a:ext>
            </a:extLst>
          </p:cNvPr>
          <p:cNvSpPr/>
          <p:nvPr/>
        </p:nvSpPr>
        <p:spPr>
          <a:xfrm flipH="1">
            <a:off x="8259580" y="4616421"/>
            <a:ext cx="3932420" cy="222851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2" name="Parallelogram 13">
            <a:extLst>
              <a:ext uri="{FF2B5EF4-FFF2-40B4-BE49-F238E27FC236}">
                <a16:creationId xmlns:a16="http://schemas.microsoft.com/office/drawing/2014/main" id="{DCF9AD30-C91F-90D2-6BC2-D22DE534241A}"/>
              </a:ext>
            </a:extLst>
          </p:cNvPr>
          <p:cNvSpPr/>
          <p:nvPr/>
        </p:nvSpPr>
        <p:spPr>
          <a:xfrm rot="16200000" flipV="1">
            <a:off x="-1493520" y="2326062"/>
            <a:ext cx="3263320" cy="9229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9" name="TextBox 2">
            <a:extLst>
              <a:ext uri="{FF2B5EF4-FFF2-40B4-BE49-F238E27FC236}">
                <a16:creationId xmlns:a16="http://schemas.microsoft.com/office/drawing/2014/main" id="{9ED7F5A2-106D-8225-C03A-68BB8CFD4296}"/>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4136534261"/>
      </p:ext>
    </p:extLst>
  </p:cSld>
  <p:clrMapOvr>
    <a:masterClrMapping/>
  </p:clrMapOvr>
  <mc:AlternateContent xmlns:mc="http://schemas.openxmlformats.org/markup-compatibility/2006" xmlns:p14="http://schemas.microsoft.com/office/powerpoint/2010/main">
    <mc:Choice Requires="p14">
      <p:transition spd="slow" p14:dur="2000" advTm="118526"/>
    </mc:Choice>
    <mc:Fallback xmlns="">
      <p:transition spd="slow" advTm="11852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0853973" y="1034592"/>
            <a:ext cx="599786" cy="62531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3157835" y="1076730"/>
            <a:ext cx="772679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محتوى المادة الدراسية والجدول الزمني لها: </a:t>
            </a:r>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Parallelogram 13">
            <a:extLst>
              <a:ext uri="{FF2B5EF4-FFF2-40B4-BE49-F238E27FC236}">
                <a16:creationId xmlns:a16="http://schemas.microsoft.com/office/drawing/2014/main" id="{DCF9AD30-C91F-90D2-6BC2-D22DE534241A}"/>
              </a:ext>
            </a:extLst>
          </p:cNvPr>
          <p:cNvSpPr/>
          <p:nvPr/>
        </p:nvSpPr>
        <p:spPr>
          <a:xfrm rot="16200000" flipV="1">
            <a:off x="-1493520" y="2326062"/>
            <a:ext cx="3263320" cy="92293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9" name="صورة 8">
            <a:extLst>
              <a:ext uri="{FF2B5EF4-FFF2-40B4-BE49-F238E27FC236}">
                <a16:creationId xmlns:a16="http://schemas.microsoft.com/office/drawing/2014/main" id="{88740AA5-BCF4-B1F8-A734-A6B69FFA40D0}"/>
              </a:ext>
            </a:extLst>
          </p:cNvPr>
          <p:cNvPicPr>
            <a:picLocks noChangeAspect="1"/>
          </p:cNvPicPr>
          <p:nvPr/>
        </p:nvPicPr>
        <p:blipFill rotWithShape="1">
          <a:blip r:embed="rId4"/>
          <a:srcRect l="24958" t="29564" r="24819" b="31136"/>
          <a:stretch/>
        </p:blipFill>
        <p:spPr>
          <a:xfrm>
            <a:off x="2626178" y="1919489"/>
            <a:ext cx="8258452" cy="4373141"/>
          </a:xfrm>
          <a:prstGeom prst="rect">
            <a:avLst/>
          </a:prstGeom>
        </p:spPr>
      </p:pic>
      <p:sp>
        <p:nvSpPr>
          <p:cNvPr id="10" name="Right Triangle 1">
            <a:extLst>
              <a:ext uri="{FF2B5EF4-FFF2-40B4-BE49-F238E27FC236}">
                <a16:creationId xmlns:a16="http://schemas.microsoft.com/office/drawing/2014/main" id="{6CE121CC-610C-3581-F273-2EE5A794B626}"/>
              </a:ext>
            </a:extLst>
          </p:cNvPr>
          <p:cNvSpPr/>
          <p:nvPr/>
        </p:nvSpPr>
        <p:spPr>
          <a:xfrm flipH="1">
            <a:off x="8259580" y="4589806"/>
            <a:ext cx="3932420" cy="222851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4" name="Picture Placeholder 3"/>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t="8679" b="8679"/>
          <a:stretch>
            <a:fillRect/>
          </a:stretch>
        </p:blipFill>
        <p:spPr>
          <a:xfrm rot="982463">
            <a:off x="-490913" y="4400544"/>
            <a:ext cx="4942824" cy="2293258"/>
          </a:xfrm>
        </p:spPr>
      </p:pic>
      <p:sp>
        <p:nvSpPr>
          <p:cNvPr id="7" name="TextBox 2">
            <a:extLst>
              <a:ext uri="{FF2B5EF4-FFF2-40B4-BE49-F238E27FC236}">
                <a16:creationId xmlns:a16="http://schemas.microsoft.com/office/drawing/2014/main" id="{A4C04989-413F-EECF-9CA3-6BBE02164473}"/>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2107233680"/>
      </p:ext>
    </p:extLst>
  </p:cSld>
  <p:clrMapOvr>
    <a:masterClrMapping/>
  </p:clrMapOvr>
  <mc:AlternateContent xmlns:mc="http://schemas.openxmlformats.org/markup-compatibility/2006" xmlns:p14="http://schemas.microsoft.com/office/powerpoint/2010/main">
    <mc:Choice Requires="p14">
      <p:transition spd="slow" p14:dur="2000" advTm="54106"/>
    </mc:Choice>
    <mc:Fallback xmlns="">
      <p:transition spd="slow" advTm="5410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989734" cy="1290866"/>
          </a:xfrm>
          <a:prstGeom prst="rect">
            <a:avLst/>
          </a:prstGeom>
          <a:noFill/>
        </p:spPr>
        <p:txBody>
          <a:bodyPr wrap="square">
            <a:spAutoFit/>
          </a:bodyPr>
          <a:lstStyle/>
          <a:p>
            <a:pPr algn="justLow" rtl="1">
              <a:lnSpc>
                <a:spcPts val="2430"/>
              </a:lnSpc>
              <a:spcAft>
                <a:spcPts val="600"/>
              </a:spcAft>
            </a:pPr>
            <a:r>
              <a:rPr lang="ar-SA" sz="1600" dirty="0">
                <a:latin typeface="Simplified Arabic" panose="02020603050405020304" pitchFamily="18" charset="-78"/>
                <a:ea typeface="Times New Roman" panose="02020603050405020304" pitchFamily="18" charset="0"/>
                <a:cs typeface="Simplified Arabic" panose="02020603050405020304" pitchFamily="18" charset="-78"/>
              </a:rPr>
              <a:t> </a:t>
            </a:r>
            <a:r>
              <a:rPr lang="ar-SA" sz="1400" dirty="0">
                <a:latin typeface="Alexandria Light" pitchFamily="2" charset="-78"/>
                <a:cs typeface="Alexandria Light" pitchFamily="2" charset="-78"/>
              </a:rPr>
              <a:t>بعد أن تحدثتُ عن هدف مقرر تكنولوجيا التعليم، وموضوعات المحاضرات كاملةً، والأهداف التعليميّة لهذه المحاضرات، ونتاجات تعلم مقرر تكنولوجيا التعليم، سأتطرق لمواضيع المحاضرات كل محاضرة على حدة مع لمحة بسيطة عن موضوع المحاضرة،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2">
            <a:extLst>
              <a:ext uri="{FF2B5EF4-FFF2-40B4-BE49-F238E27FC236}">
                <a16:creationId xmlns:a16="http://schemas.microsoft.com/office/drawing/2014/main" id="{232E083A-283F-D348-48A5-B731ABC592E6}"/>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22815"/>
    </mc:Choice>
    <mc:Fallback xmlns="">
      <p:transition spd="slow" advTm="22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الأولى</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32320"/>
            <a:ext cx="8417320" cy="2852191"/>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a:t>
            </a:r>
            <a:r>
              <a:rPr lang="ar-SA" sz="1400" dirty="0">
                <a:latin typeface="Alexandria Light" pitchFamily="2" charset="-78"/>
                <a:ea typeface="Times New Roman" panose="02020603050405020304" pitchFamily="18" charset="0"/>
                <a:cs typeface="Alexandria Light" pitchFamily="2" charset="-78"/>
              </a:rPr>
              <a:t>يشهد عصرنا الحالي ثورة تكنولوجية هائلة، إذ تشغل التكنولوجيا حيزاً كبيراً من حياتنا اليومية في مختلف جوانبها العلمية والعملية، </a:t>
            </a:r>
          </a:p>
          <a:p>
            <a:pPr algn="just" rtl="1">
              <a:lnSpc>
                <a:spcPts val="2980"/>
              </a:lnSpc>
              <a:spcAft>
                <a:spcPts val="2000"/>
              </a:spcAft>
            </a:pPr>
            <a:r>
              <a:rPr lang="ar-SA" sz="1400" dirty="0">
                <a:latin typeface="Alexandria Light" pitchFamily="2" charset="-78"/>
                <a:ea typeface="Times New Roman" panose="02020603050405020304" pitchFamily="18" charset="0"/>
                <a:cs typeface="Alexandria Light" pitchFamily="2" charset="-78"/>
              </a:rPr>
              <a:t>     و</a:t>
            </a:r>
            <a:r>
              <a:rPr lang="ar-SA" sz="1400" dirty="0">
                <a:latin typeface="Alexandria Light" pitchFamily="2" charset="-78"/>
                <a:cs typeface="Alexandria Light" pitchFamily="2" charset="-78"/>
              </a:rPr>
              <a:t>سنتحدث في المحاضرة الأولى عن مفهوم التّكنولوجيا </a:t>
            </a:r>
            <a:r>
              <a:rPr lang="en-US" sz="1400" dirty="0">
                <a:latin typeface="Alexandria Light" pitchFamily="2" charset="-78"/>
                <a:ea typeface="Calibri" panose="020F0502020204030204" pitchFamily="34" charset="0"/>
                <a:cs typeface="Alexandria Light" pitchFamily="2" charset="-78"/>
              </a:rPr>
              <a:t>Technology</a:t>
            </a:r>
            <a:r>
              <a:rPr lang="ar-SA" sz="1400" dirty="0">
                <a:latin typeface="Alexandria Light" pitchFamily="2" charset="-78"/>
                <a:cs typeface="Alexandria Light" pitchFamily="2" charset="-78"/>
              </a:rPr>
              <a:t> وأهمية التكنولوجيا، وماهية التكنولوجيا، وريادة التكنولوجيا في المجتمع، وأثرها الإيجابي وأثرها السلبي على الفرد والمجتمع، وذلك من عدة محاور كما يبينها الشكل رقم (1) الآتي، </a:t>
            </a:r>
            <a:r>
              <a:rPr lang="ar-SY" sz="1400" dirty="0">
                <a:latin typeface="Alexandria Light" pitchFamily="2" charset="-78"/>
                <a:cs typeface="Alexandria Light" pitchFamily="2" charset="-78"/>
              </a:rPr>
              <a:t> </a:t>
            </a:r>
            <a:r>
              <a:rPr lang="ar-SA" sz="1400" dirty="0">
                <a:latin typeface="Alexandria Light" pitchFamily="2" charset="-78"/>
                <a:cs typeface="Alexandria Light" pitchFamily="2" charset="-78"/>
              </a:rPr>
              <a:t> </a:t>
            </a:r>
            <a:endParaRPr lang="en-US" sz="1400" dirty="0">
              <a:latin typeface="Alexandria Light" pitchFamily="2" charset="-78"/>
              <a:cs typeface="Alexandria Light" pitchFamily="2" charset="-78"/>
            </a:endParaRPr>
          </a:p>
          <a:p>
            <a:pPr algn="just" rtl="1">
              <a:lnSpc>
                <a:spcPts val="2930"/>
              </a:lnSpc>
              <a:spcAft>
                <a:spcPts val="2095"/>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2">
            <a:extLst>
              <a:ext uri="{FF2B5EF4-FFF2-40B4-BE49-F238E27FC236}">
                <a16:creationId xmlns:a16="http://schemas.microsoft.com/office/drawing/2014/main" id="{278E908E-39C3-CF18-67C7-BE292F619DB1}"/>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ustDataLst>
      <p:tags r:id="rId1"/>
    </p:custDataLst>
    <p:extLst>
      <p:ext uri="{BB962C8B-B14F-4D97-AF65-F5344CB8AC3E}">
        <p14:creationId xmlns:p14="http://schemas.microsoft.com/office/powerpoint/2010/main" val="3277340367"/>
      </p:ext>
    </p:extLst>
  </p:cSld>
  <p:clrMapOvr>
    <a:masterClrMapping/>
  </p:clrMapOvr>
  <mc:AlternateContent xmlns:mc="http://schemas.openxmlformats.org/markup-compatibility/2006" xmlns:p14="http://schemas.microsoft.com/office/powerpoint/2010/main">
    <mc:Choice Requires="p14">
      <p:transition spd="slow" p14:dur="2000" advTm="34704"/>
    </mc:Choice>
    <mc:Fallback xmlns="">
      <p:transition spd="slow" advTm="347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1395254"/>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a:t>
            </a:r>
            <a:endParaRPr lang="en-US" sz="1400" dirty="0">
              <a:latin typeface="Alexandria Light" pitchFamily="2" charset="-78"/>
              <a:cs typeface="Alexandria Light" pitchFamily="2" charset="-78"/>
            </a:endParaRPr>
          </a:p>
          <a:p>
            <a:pPr lvl="0" algn="just" rtl="1">
              <a:spcBef>
                <a:spcPts val="600"/>
              </a:spcBef>
              <a:spcAft>
                <a:spcPts val="600"/>
              </a:spcAft>
            </a:pPr>
            <a:r>
              <a:rPr lang="ar-SA" sz="1400" dirty="0">
                <a:latin typeface="Alexandria Light" pitchFamily="2" charset="-78"/>
                <a:cs typeface="Alexandria Light" pitchFamily="2" charset="-78"/>
              </a:rPr>
              <a:t> </a:t>
            </a:r>
            <a:endParaRPr lang="en-US" sz="1400" dirty="0">
              <a:latin typeface="Alexandria Light" pitchFamily="2" charset="-78"/>
              <a:cs typeface="Alexandria Light" pitchFamily="2" charset="-78"/>
            </a:endParaRPr>
          </a:p>
          <a:p>
            <a:pPr algn="just" rtl="1">
              <a:spcBef>
                <a:spcPts val="600"/>
              </a:spcBef>
              <a:spcAft>
                <a:spcPts val="600"/>
              </a:spcAft>
            </a:pP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4C6AC67E-07E0-4B98-9EDC-D9C16A5D6AC8}"/>
              </a:ext>
            </a:extLst>
          </p:cNvPr>
          <p:cNvGraphicFramePr/>
          <p:nvPr/>
        </p:nvGraphicFramePr>
        <p:xfrm>
          <a:off x="2846134" y="1669476"/>
          <a:ext cx="5401218" cy="327585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 name="TextBox 5">
            <a:extLst>
              <a:ext uri="{FF2B5EF4-FFF2-40B4-BE49-F238E27FC236}">
                <a16:creationId xmlns:a16="http://schemas.microsoft.com/office/drawing/2014/main" id="{1E10C3BF-DC77-45DE-9269-BF72A8E43886}"/>
              </a:ext>
            </a:extLst>
          </p:cNvPr>
          <p:cNvSpPr txBox="1"/>
          <p:nvPr/>
        </p:nvSpPr>
        <p:spPr>
          <a:xfrm>
            <a:off x="3820425" y="5074404"/>
            <a:ext cx="4128422" cy="461665"/>
          </a:xfrm>
          <a:prstGeom prst="rect">
            <a:avLst/>
          </a:prstGeom>
          <a:noFill/>
        </p:spPr>
        <p:txBody>
          <a:bodyPr wrap="square" rtlCol="1">
            <a:spAutoFit/>
          </a:bodyPr>
          <a:lstStyle/>
          <a:p>
            <a:pPr algn="ctr" rtl="1"/>
            <a:r>
              <a:rPr lang="ar-SA" sz="1200" dirty="0">
                <a:latin typeface="Alexandria Light" pitchFamily="2" charset="-78"/>
                <a:cs typeface="Alexandria Light" pitchFamily="2" charset="-78"/>
              </a:rPr>
              <a:t>الشكل (</a:t>
            </a:r>
            <a:r>
              <a:rPr lang="en-US" sz="1200" dirty="0">
                <a:latin typeface="Alexandria Light" pitchFamily="2" charset="-78"/>
                <a:cs typeface="Alexandria Light" pitchFamily="2" charset="-78"/>
              </a:rPr>
              <a:t>1</a:t>
            </a:r>
            <a:r>
              <a:rPr lang="ar-SA" sz="1200" dirty="0">
                <a:latin typeface="Alexandria Light" pitchFamily="2" charset="-78"/>
                <a:cs typeface="Alexandria Light" pitchFamily="2" charset="-78"/>
              </a:rPr>
              <a:t>) يبين محاور محاضرة تكنولوجيا التعليم</a:t>
            </a:r>
          </a:p>
          <a:p>
            <a:pPr algn="ctr" rtl="1"/>
            <a:r>
              <a:rPr lang="ar-SA" sz="1200" dirty="0">
                <a:latin typeface="Alexandria Light" pitchFamily="2" charset="-78"/>
                <a:cs typeface="Alexandria Light" pitchFamily="2" charset="-78"/>
              </a:rPr>
              <a:t> </a:t>
            </a:r>
          </a:p>
        </p:txBody>
      </p:sp>
      <p:sp>
        <p:nvSpPr>
          <p:cNvPr id="7" name="TextBox 2">
            <a:extLst>
              <a:ext uri="{FF2B5EF4-FFF2-40B4-BE49-F238E27FC236}">
                <a16:creationId xmlns:a16="http://schemas.microsoft.com/office/drawing/2014/main" id="{E89E1181-9090-6203-40B6-72B4A5EE1E69}"/>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ustDataLst>
      <p:tags r:id="rId1"/>
    </p:custDataLst>
    <p:extLst>
      <p:ext uri="{BB962C8B-B14F-4D97-AF65-F5344CB8AC3E}">
        <p14:creationId xmlns:p14="http://schemas.microsoft.com/office/powerpoint/2010/main" val="580774774"/>
      </p:ext>
    </p:extLst>
  </p:cSld>
  <p:clrMapOvr>
    <a:masterClrMapping/>
  </p:clrMapOvr>
  <mc:AlternateContent xmlns:mc="http://schemas.openxmlformats.org/markup-compatibility/2006" xmlns:p14="http://schemas.microsoft.com/office/powerpoint/2010/main">
    <mc:Choice Requires="p14">
      <p:transition spd="slow" p14:dur="2000" advTm="21133"/>
    </mc:Choice>
    <mc:Fallback xmlns="">
      <p:transition spd="slow" advTm="211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الثانية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01583"/>
            <a:ext cx="8417320" cy="4262834"/>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الثانية عن مفهوم </a:t>
            </a:r>
            <a:r>
              <a:rPr lang="ar-SY" sz="1400" dirty="0">
                <a:solidFill>
                  <a:schemeClr val="accent5">
                    <a:lumMod val="75000"/>
                  </a:schemeClr>
                </a:solidFill>
                <a:latin typeface="Alexandria Light" pitchFamily="2" charset="-78"/>
                <a:cs typeface="Alexandria Light" pitchFamily="2" charset="-78"/>
              </a:rPr>
              <a:t>التصميم التعليميّ </a:t>
            </a:r>
            <a:r>
              <a:rPr lang="ar-SA" sz="1400" dirty="0">
                <a:solidFill>
                  <a:schemeClr val="accent5">
                    <a:lumMod val="75000"/>
                  </a:schemeClr>
                </a:solidFill>
                <a:latin typeface="Alexandria Light" pitchFamily="2" charset="-78"/>
                <a:cs typeface="Alexandria Light" pitchFamily="2" charset="-78"/>
              </a:rPr>
              <a:t>ومدخل النطم </a:t>
            </a:r>
            <a:r>
              <a:rPr lang="ar-SA" sz="1400" dirty="0">
                <a:latin typeface="Alexandria Light" pitchFamily="2" charset="-78"/>
                <a:cs typeface="Alexandria Light" pitchFamily="2" charset="-78"/>
              </a:rPr>
              <a:t>وذلك من عدة محاور، منها السمات المميزة للنظام من سمات عامة وسمات خاصة، ودواعي توظيف منحى النظم في مجال التصمبم التعليمي، ومزاياه، وحدوده،  وهذه لمحة عن موضوع المحاضرة:</a:t>
            </a:r>
          </a:p>
          <a:p>
            <a:pPr algn="just" rtl="1">
              <a:lnSpc>
                <a:spcPts val="2980"/>
              </a:lnSpc>
              <a:spcAft>
                <a:spcPts val="2000"/>
              </a:spcAft>
            </a:pPr>
            <a:r>
              <a:rPr lang="ar-SA" sz="1400" dirty="0">
                <a:solidFill>
                  <a:srgbClr val="111111"/>
                </a:solidFill>
                <a:latin typeface="Alexandria Light" pitchFamily="2" charset="-78"/>
                <a:cs typeface="Alexandria Light" pitchFamily="2" charset="-78"/>
              </a:rPr>
              <a:t>     إن مدخل النظم لتصميم وتحليل مواقف التعليم والتعلم هو الأساس لمعظم التطورات التعليميّة الحديثة المرتبطة بالتكنولوجيا، وهو </a:t>
            </a:r>
            <a:r>
              <a:rPr lang="ar-SA" sz="1400" dirty="0">
                <a:latin typeface="Alexandria Light" pitchFamily="2" charset="-78"/>
                <a:cs typeface="Alexandria Light" pitchFamily="2" charset="-78"/>
              </a:rPr>
              <a:t>لا يستلزم اية طرائق تدريس معينة انما هو وسيلة تساعد المعلمين في التفكير بشكل منظم ومنطقي في.الأهداف التي تكون ذات صلة بطلابهم ووسائل إنجاز وتقييم هذه الأهداف.</a:t>
            </a:r>
            <a:endParaRPr lang="ar-SA" sz="1400" b="1" dirty="0">
              <a:latin typeface="Alexandria Light" pitchFamily="2" charset="-78"/>
              <a:cs typeface="Alexandria Light" pitchFamily="2" charset="-78"/>
            </a:endParaRPr>
          </a:p>
          <a:p>
            <a:pPr algn="just" rtl="1">
              <a:lnSpc>
                <a:spcPts val="2980"/>
              </a:lnSpc>
              <a:spcAft>
                <a:spcPts val="2000"/>
              </a:spcAft>
            </a:pPr>
            <a:r>
              <a:rPr lang="ar-SA" sz="1400" dirty="0">
                <a:latin typeface="Alexandria Light" pitchFamily="2" charset="-78"/>
                <a:cs typeface="Alexandria Light" pitchFamily="2" charset="-78"/>
              </a:rPr>
              <a:t>     أما </a:t>
            </a:r>
            <a:r>
              <a:rPr lang="ar-SY" sz="1400" dirty="0">
                <a:latin typeface="Alexandria Light" pitchFamily="2" charset="-78"/>
                <a:cs typeface="Alexandria Light" pitchFamily="2" charset="-78"/>
              </a:rPr>
              <a:t>التصميم التعليميّ</a:t>
            </a:r>
            <a:r>
              <a:rPr lang="en-US" sz="1400" dirty="0">
                <a:latin typeface="Alexandria Light" pitchFamily="2" charset="-78"/>
                <a:cs typeface="Alexandria Light" pitchFamily="2" charset="-78"/>
              </a:rPr>
              <a:t>Instructional Design) </a:t>
            </a:r>
            <a:r>
              <a:rPr lang="ar-SY" sz="1400" dirty="0">
                <a:latin typeface="Alexandria Light" pitchFamily="2" charset="-78"/>
                <a:cs typeface="Alexandria Light" pitchFamily="2" charset="-78"/>
              </a:rPr>
              <a:t>)</a:t>
            </a:r>
            <a:r>
              <a:rPr lang="en-US" sz="1400" dirty="0">
                <a:latin typeface="Alexandria Light" pitchFamily="2" charset="-78"/>
                <a:cs typeface="Alexandria Light" pitchFamily="2" charset="-78"/>
              </a:rPr>
              <a:t> </a:t>
            </a:r>
            <a:r>
              <a:rPr lang="ar-SA" sz="1400" dirty="0">
                <a:latin typeface="Alexandria Light" pitchFamily="2" charset="-78"/>
                <a:cs typeface="Alexandria Light" pitchFamily="2" charset="-78"/>
              </a:rPr>
              <a:t>فهو </a:t>
            </a:r>
            <a:r>
              <a:rPr lang="ar-SY" sz="1400" dirty="0">
                <a:latin typeface="Alexandria Light" pitchFamily="2" charset="-78"/>
                <a:cs typeface="Alexandria Light" pitchFamily="2" charset="-78"/>
              </a:rPr>
              <a:t>مجموعة من الخطوات المنظّمة، التي تطبّق من خلالها المعرفة العلميّة في مجال التعلّم الإنسانيّ لتحديد الشروط والمواصفات التعليميّة الكاملة للمنظومة التعليميّ</a:t>
            </a:r>
            <a:r>
              <a:rPr lang="ar-SA" sz="1400" dirty="0">
                <a:latin typeface="Alexandria Light" pitchFamily="2" charset="-78"/>
                <a:cs typeface="Alexandria Light" pitchFamily="2" charset="-78"/>
              </a:rPr>
              <a:t>ة.</a:t>
            </a:r>
            <a:endParaRPr lang="en-US" sz="1400" dirty="0">
              <a:latin typeface="Alexandria Light" pitchFamily="2" charset="-78"/>
              <a:cs typeface="Alexandria Light" pitchFamily="2" charset="-78"/>
            </a:endParaRPr>
          </a:p>
          <a:p>
            <a:pPr algn="just" rtl="1">
              <a:lnSpc>
                <a:spcPts val="2930"/>
              </a:lnSpc>
              <a:spcAft>
                <a:spcPts val="2095"/>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2">
            <a:extLst>
              <a:ext uri="{FF2B5EF4-FFF2-40B4-BE49-F238E27FC236}">
                <a16:creationId xmlns:a16="http://schemas.microsoft.com/office/drawing/2014/main" id="{EBCD06C7-AF1C-EEC3-A4E0-6935D7EADA64}"/>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79439"/>
    </mc:Choice>
    <mc:Fallback xmlns="">
      <p:transition spd="slow" advTm="794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1">
                                            <p:txEl>
                                              <p:pRg st="2" end="2"/>
                                            </p:txEl>
                                          </p:spTgt>
                                        </p:tgtEl>
                                        <p:attrNameLst>
                                          <p:attrName>style.visibility</p:attrName>
                                        </p:attrNameLst>
                                      </p:cBhvr>
                                      <p:to>
                                        <p:strVal val="visible"/>
                                      </p:to>
                                    </p:set>
                                    <p:animEffect transition="in" filter="barn(inVertical)">
                                      <p:cBhvr>
                                        <p:cTn id="13" dur="500"/>
                                        <p:tgtEl>
                                          <p:spTgt spid="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الثالثة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22914" y="2645843"/>
            <a:ext cx="8033657" cy="2605329"/>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الثالثة عن </a:t>
            </a:r>
            <a:r>
              <a:rPr lang="ar-SY" sz="1400" dirty="0">
                <a:solidFill>
                  <a:schemeClr val="accent5">
                    <a:lumMod val="75000"/>
                  </a:schemeClr>
                </a:solidFill>
                <a:latin typeface="Alexandria Light" pitchFamily="2" charset="-78"/>
                <a:cs typeface="Alexandria Light" pitchFamily="2" charset="-78"/>
              </a:rPr>
              <a:t>تصميم </a:t>
            </a:r>
            <a:r>
              <a:rPr lang="ar-SA" sz="1400" dirty="0">
                <a:solidFill>
                  <a:schemeClr val="accent5">
                    <a:lumMod val="75000"/>
                  </a:schemeClr>
                </a:solidFill>
                <a:latin typeface="Alexandria Light" pitchFamily="2" charset="-78"/>
                <a:cs typeface="Alexandria Light" pitchFamily="2" charset="-78"/>
              </a:rPr>
              <a:t>وإنتاج البرامج </a:t>
            </a:r>
            <a:r>
              <a:rPr lang="ar-SY" sz="1400" dirty="0">
                <a:solidFill>
                  <a:schemeClr val="accent5">
                    <a:lumMod val="75000"/>
                  </a:schemeClr>
                </a:solidFill>
                <a:latin typeface="Alexandria Light" pitchFamily="2" charset="-78"/>
                <a:cs typeface="Alexandria Light" pitchFamily="2" charset="-78"/>
              </a:rPr>
              <a:t>التعليميّة</a:t>
            </a:r>
            <a:r>
              <a:rPr lang="ar-SA" sz="1400" dirty="0">
                <a:solidFill>
                  <a:schemeClr val="accent5">
                    <a:lumMod val="75000"/>
                  </a:schemeClr>
                </a:solidFill>
                <a:latin typeface="Alexandria Light" pitchFamily="2" charset="-78"/>
                <a:cs typeface="Alexandria Light" pitchFamily="2" charset="-78"/>
              </a:rPr>
              <a:t> والدروس الإلكترونيّة التفاعليّة </a:t>
            </a:r>
            <a:r>
              <a:rPr lang="ar-SA" sz="1400" dirty="0">
                <a:latin typeface="Alexandria Light" pitchFamily="2" charset="-78"/>
                <a:cs typeface="Alexandria Light" pitchFamily="2" charset="-78"/>
              </a:rPr>
              <a:t>وذلك من محاور عدة منها التعريف بالبرامج التعليميّة والدروس الإلكترونية التفاعلية، وخصائصها، ومراحل تصميمها، وأنماط التفاعلية ومستوياتها، ووسنشرح عن خطوات تصميم الدروس </a:t>
            </a:r>
            <a:r>
              <a:rPr lang="ar-SA" sz="1400" dirty="0">
                <a:latin typeface="Alexandria Light" pitchFamily="2" charset="-78"/>
                <a:ea typeface="Calibri" panose="020F0502020204030204" pitchFamily="34" charset="0"/>
                <a:cs typeface="Alexandria Light" pitchFamily="2" charset="-78"/>
              </a:rPr>
              <a:t>الإلكترونية</a:t>
            </a:r>
            <a:r>
              <a:rPr lang="ar-SA" sz="1400" dirty="0">
                <a:latin typeface="Alexandria Light" pitchFamily="2" charset="-78"/>
                <a:cs typeface="Alexandria Light" pitchFamily="2" charset="-78"/>
              </a:rPr>
              <a:t> التفاعلية، و</a:t>
            </a:r>
            <a:r>
              <a:rPr lang="ar-SA" sz="1400" dirty="0">
                <a:latin typeface="Alexandria Light" pitchFamily="2" charset="-78"/>
                <a:ea typeface="Calibri" panose="020F0502020204030204" pitchFamily="34" charset="0"/>
                <a:cs typeface="Alexandria Light" pitchFamily="2" charset="-78"/>
              </a:rPr>
              <a:t>الفوائد التربوية من استخدامها.</a:t>
            </a:r>
            <a:r>
              <a:rPr lang="ar-SY" sz="1400" dirty="0">
                <a:latin typeface="Alexandria Light" pitchFamily="2" charset="-78"/>
                <a:ea typeface="Calibri" panose="020F0502020204030204" pitchFamily="34" charset="0"/>
                <a:cs typeface="Alexandria Light" pitchFamily="2" charset="-78"/>
              </a:rPr>
              <a:t> </a:t>
            </a:r>
            <a:r>
              <a:rPr lang="ar-SA" sz="1400" dirty="0">
                <a:latin typeface="Alexandria Light" pitchFamily="2" charset="-78"/>
                <a:ea typeface="Calibri" panose="020F0502020204030204" pitchFamily="34" charset="0"/>
                <a:cs typeface="Alexandria Light" pitchFamily="2" charset="-78"/>
              </a:rPr>
              <a:t>وسنتطرق أيضاً إلى بعض البرامج الحاسوبيّة المستخدمة في التصميم التعليميّ من تصميم برامج ودروس إلكترونيّة، بالإضافة إلى تعرّف </a:t>
            </a:r>
            <a:r>
              <a:rPr lang="ar-SY" sz="1400" dirty="0">
                <a:latin typeface="Alexandria Light" pitchFamily="2" charset="-78"/>
                <a:ea typeface="Calibri" panose="020F0502020204030204" pitchFamily="34" charset="0"/>
                <a:cs typeface="Alexandria Light" pitchFamily="2" charset="-78"/>
              </a:rPr>
              <a:t>صفات الدرس التعليميّ الإلكترونيّ الفع</a:t>
            </a:r>
            <a:r>
              <a:rPr lang="ar-SA" sz="1400" dirty="0">
                <a:latin typeface="Alexandria Light" pitchFamily="2" charset="-78"/>
                <a:ea typeface="Calibri" panose="020F0502020204030204" pitchFamily="34" charset="0"/>
                <a:cs typeface="Alexandria Light" pitchFamily="2" charset="-78"/>
              </a:rPr>
              <a:t>ّ</a:t>
            </a:r>
            <a:r>
              <a:rPr lang="ar-SY" sz="1400" dirty="0">
                <a:latin typeface="Alexandria Light" pitchFamily="2" charset="-78"/>
                <a:ea typeface="Calibri" panose="020F0502020204030204" pitchFamily="34" charset="0"/>
                <a:cs typeface="Alexandria Light" pitchFamily="2" charset="-78"/>
              </a:rPr>
              <a:t>ال</a:t>
            </a:r>
            <a:r>
              <a:rPr lang="ar-SA" sz="1400" dirty="0">
                <a:latin typeface="Alexandria Light" pitchFamily="2" charset="-78"/>
                <a:ea typeface="Calibri" panose="020F0502020204030204" pitchFamily="34" charset="0"/>
                <a:cs typeface="Alexandria Light" pitchFamily="2" charset="-78"/>
              </a:rPr>
              <a:t>. </a:t>
            </a:r>
          </a:p>
          <a:p>
            <a:pPr algn="just" rtl="1">
              <a:lnSpc>
                <a:spcPts val="2980"/>
              </a:lnSpc>
              <a:spcAft>
                <a:spcPts val="2000"/>
              </a:spcAft>
            </a:pPr>
            <a:r>
              <a:rPr lang="ar-SA" sz="1400" dirty="0">
                <a:latin typeface="Alexandria Light" pitchFamily="2" charset="-78"/>
                <a:cs typeface="Alexandria Light" pitchFamily="2" charset="-78"/>
              </a:rPr>
              <a:t>وهذه لمحة بسيطة عن موضوع المحاضرة:</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صوت مسجّل">
            <a:hlinkClick r:id="" action="ppaction://media"/>
            <a:extLst>
              <a:ext uri="{FF2B5EF4-FFF2-40B4-BE49-F238E27FC236}">
                <a16:creationId xmlns:a16="http://schemas.microsoft.com/office/drawing/2014/main" id="{9206B87D-A91A-67D9-E2DA-8B17EED82A34}"/>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5892800" y="3225800"/>
            <a:ext cx="406400" cy="406400"/>
          </a:xfrm>
          <a:prstGeom prst="rect">
            <a:avLst/>
          </a:prstGeom>
        </p:spPr>
      </p:pic>
      <p:sp>
        <p:nvSpPr>
          <p:cNvPr id="7" name="TextBox 2">
            <a:extLst>
              <a:ext uri="{FF2B5EF4-FFF2-40B4-BE49-F238E27FC236}">
                <a16:creationId xmlns:a16="http://schemas.microsoft.com/office/drawing/2014/main" id="{5541CE2D-F45A-51C6-174A-F37B44D2D43B}"/>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ustDataLst>
      <p:tags r:id="rId1"/>
    </p:custDataLst>
    <p:extLst>
      <p:ext uri="{BB962C8B-B14F-4D97-AF65-F5344CB8AC3E}">
        <p14:creationId xmlns:p14="http://schemas.microsoft.com/office/powerpoint/2010/main" val="4029797621"/>
      </p:ext>
    </p:extLst>
  </p:cSld>
  <p:clrMapOvr>
    <a:masterClrMapping/>
  </p:clrMapOvr>
  <mc:AlternateContent xmlns:mc="http://schemas.openxmlformats.org/markup-compatibility/2006" xmlns:p14="http://schemas.microsoft.com/office/powerpoint/2010/main">
    <mc:Choice Requires="p14">
      <p:transition spd="slow" p14:dur="2000" advTm="54988"/>
    </mc:Choice>
    <mc:Fallback xmlns="">
      <p:transition spd="slow" advTm="549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childTnLst>
                          </p:cTn>
                        </p:par>
                        <p:par>
                          <p:cTn id="11" fill="hold">
                            <p:stCondLst>
                              <p:cond delay="500"/>
                            </p:stCondLst>
                            <p:childTnLst>
                              <p:par>
                                <p:cTn id="12" presetID="1" presetClass="mediacall" presetSubtype="0" fill="hold" nodeType="afterEffect">
                                  <p:stCondLst>
                                    <p:cond delay="0"/>
                                  </p:stCondLst>
                                  <p:childTnLst>
                                    <p:cmd type="call" cmd="playFrom(0.0)">
                                      <p:cBhvr>
                                        <p:cTn id="13" dur="4478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4"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b="1" dirty="0">
                <a:ea typeface="Calibri" panose="020F0502020204030204" pitchFamily="34" charset="0"/>
                <a:cs typeface="Simplified Arabic" panose="02020603050405020304" pitchFamily="18" charset="-78"/>
              </a:rPr>
              <a:t>التصميم التعليميّ</a:t>
            </a:r>
            <a:r>
              <a:rPr lang="en-US" b="1" dirty="0">
                <a:latin typeface="Times New Roman" panose="02020603050405020304" pitchFamily="18" charset="0"/>
                <a:ea typeface="Calibri" panose="020F0502020204030204" pitchFamily="34" charset="0"/>
              </a:rPr>
              <a:t>Instructional Design) </a:t>
            </a:r>
            <a:r>
              <a:rPr lang="ar-SY" dirty="0">
                <a:ea typeface="Calibri" panose="020F0502020204030204" pitchFamily="34" charset="0"/>
                <a:cs typeface="Simplified Arabic" panose="02020603050405020304" pitchFamily="18" charset="-78"/>
              </a:rPr>
              <a:t>): يعرّفه خميس (2006) بأنه "مجموعة من الخطوات والإجراءات المنهجيّة المنظّمة، التي تطبّق من خلالها المعرفة العلميّة في مجال التعلّم الإنسانيّ لتحديد الشروط والمواصفات التعليميّة الكاملة للمنظومة التعليميّة (مصادر، مواقف، برامج ودروس، مقررات على الورق)" (ص 23). </a:t>
            </a:r>
            <a:endParaRPr lang="en-US" dirty="0"/>
          </a:p>
        </p:txBody>
      </p:sp>
      <p:sp>
        <p:nvSpPr>
          <p:cNvPr id="24" name="TextBox 23"/>
          <p:cNvSpPr txBox="1"/>
          <p:nvPr/>
        </p:nvSpPr>
        <p:spPr>
          <a:xfrm>
            <a:off x="1436914" y="1468531"/>
            <a:ext cx="8656382" cy="307777"/>
          </a:xfrm>
          <a:prstGeom prst="rect">
            <a:avLst/>
          </a:prstGeom>
          <a:noFill/>
        </p:spPr>
        <p:txBody>
          <a:bodyPr wrap="square" rtlCol="0">
            <a:spAutoFit/>
          </a:bodyPr>
          <a:lstStyle/>
          <a:p>
            <a:pPr algn="just" rtl="1">
              <a:spcBef>
                <a:spcPts val="600"/>
              </a:spcBef>
              <a:spcAft>
                <a:spcPts val="600"/>
              </a:spcAft>
            </a:pP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B9F9ECDC-47E3-47AA-8665-FB52397E9747}"/>
              </a:ext>
            </a:extLst>
          </p:cNvPr>
          <p:cNvSpPr/>
          <p:nvPr/>
        </p:nvSpPr>
        <p:spPr>
          <a:xfrm>
            <a:off x="1436914" y="1959647"/>
            <a:ext cx="8412480" cy="2990049"/>
          </a:xfrm>
          <a:prstGeom prst="rect">
            <a:avLst/>
          </a:prstGeom>
        </p:spPr>
        <p:txBody>
          <a:bodyPr wrap="square">
            <a:spAutoFit/>
          </a:bodyPr>
          <a:lstStyle/>
          <a:p>
            <a:pPr algn="just" rtl="1">
              <a:lnSpc>
                <a:spcPts val="2980"/>
              </a:lnSpc>
              <a:spcAft>
                <a:spcPts val="2000"/>
              </a:spcAft>
            </a:pPr>
            <a:r>
              <a:rPr lang="ar-SA" dirty="0">
                <a:latin typeface="Alexandria Light" pitchFamily="2" charset="-78"/>
                <a:ea typeface="Calibri" panose="020F0502020204030204" pitchFamily="34" charset="0"/>
                <a:cs typeface="Alexandria Light" pitchFamily="2" charset="-78"/>
              </a:rPr>
              <a:t>     </a:t>
            </a:r>
            <a:r>
              <a:rPr lang="ar-SA" sz="1400" dirty="0">
                <a:latin typeface="Alexandria Light" pitchFamily="2" charset="-78"/>
                <a:ea typeface="Calibri" panose="020F0502020204030204" pitchFamily="34" charset="0"/>
                <a:cs typeface="Alexandria Light" pitchFamily="2" charset="-78"/>
              </a:rPr>
              <a:t>تركز البرامج التعليميّة على عمليّة التميّز في التعلّم والاستعانة بالتغذية الراجعة لدعم عمليّة التعلّم، ويركّز مصمّموا هذا النوع من البرامج على دورها في تحسين عمليّة التعلّم وجعله فعّالاً، من حيث القدرة في برامج الحاسوب على زيادة مستوى تحصيل المتعلمين، وتنمية قدراتهم ومهاراتهم.</a:t>
            </a:r>
          </a:p>
          <a:p>
            <a:pPr algn="just" rtl="1">
              <a:lnSpc>
                <a:spcPts val="2980"/>
              </a:lnSpc>
              <a:spcAft>
                <a:spcPts val="2000"/>
              </a:spcAft>
            </a:pPr>
            <a:r>
              <a:rPr lang="ar-SA" sz="1400" dirty="0">
                <a:latin typeface="Alexandria Light" pitchFamily="2" charset="-78"/>
                <a:ea typeface="Calibri" panose="020F0502020204030204" pitchFamily="34" charset="0"/>
                <a:cs typeface="Alexandria Light" pitchFamily="2" charset="-78"/>
              </a:rPr>
              <a:t>     أما الدروس الإلكترونية التفاعليّة فقد أصبحت هذه الدروس من سمات العصر الحديث، ولها قدرة على مواكبة التقدم المعرفي، ومعالجة مشكلات عدة من مثل: بطء التعلم لدى بعض المتعلمين ذوي القدرات المحدودة، والبعد الزماني، والمكاني، والفروق الفردية لدى المتعلمين. وإنّ استخدامها في العملية التعليميّة هي محاولة لنقل الواقع إلى أذهان المتعلمين، ومخاطبة أكثر من حاسة لديهم.</a:t>
            </a:r>
            <a:endParaRPr lang="ar-SA" sz="1400" dirty="0">
              <a:latin typeface="Alexandria Light" pitchFamily="2" charset="-78"/>
              <a:cs typeface="Alexandria Light" pitchFamily="2" charset="-78"/>
            </a:endParaRPr>
          </a:p>
        </p:txBody>
      </p:sp>
      <p:sp>
        <p:nvSpPr>
          <p:cNvPr id="6" name="TextBox 2">
            <a:extLst>
              <a:ext uri="{FF2B5EF4-FFF2-40B4-BE49-F238E27FC236}">
                <a16:creationId xmlns:a16="http://schemas.microsoft.com/office/drawing/2014/main" id="{FE30A2AB-77A7-C789-6C01-DBBB41F3AC5C}"/>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ustDataLst>
      <p:tags r:id="rId1"/>
    </p:custDataLst>
    <p:extLst>
      <p:ext uri="{BB962C8B-B14F-4D97-AF65-F5344CB8AC3E}">
        <p14:creationId xmlns:p14="http://schemas.microsoft.com/office/powerpoint/2010/main" val="3038508955"/>
      </p:ext>
    </p:extLst>
  </p:cSld>
  <p:clrMapOvr>
    <a:masterClrMapping/>
  </p:clrMapOvr>
  <mc:AlternateContent xmlns:mc="http://schemas.openxmlformats.org/markup-compatibility/2006" xmlns:p14="http://schemas.microsoft.com/office/powerpoint/2010/main">
    <mc:Choice Requires="p14">
      <p:transition spd="slow" p14:dur="2000" advTm="67034"/>
    </mc:Choice>
    <mc:Fallback xmlns="">
      <p:transition spd="slow" advTm="670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arn(inVertical)">
                                      <p:cBhvr>
                                        <p:cTn id="1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الرابعة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61840" y="2437246"/>
            <a:ext cx="7962379" cy="3374770"/>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الرابعة عن </a:t>
            </a:r>
            <a:r>
              <a:rPr lang="ar-SA" sz="1400" dirty="0">
                <a:solidFill>
                  <a:schemeClr val="accent5">
                    <a:lumMod val="75000"/>
                  </a:schemeClr>
                </a:solidFill>
                <a:latin typeface="Alexandria Light" pitchFamily="2" charset="-78"/>
                <a:cs typeface="Alexandria Light" pitchFamily="2" charset="-78"/>
              </a:rPr>
              <a:t>التعليم الإلكتروني وأنظمة إدارته </a:t>
            </a:r>
            <a:r>
              <a:rPr lang="ar-SA" sz="1400" dirty="0">
                <a:latin typeface="Alexandria Light" pitchFamily="2" charset="-78"/>
                <a:cs typeface="Alexandria Light" pitchFamily="2" charset="-78"/>
              </a:rPr>
              <a:t>وذلك من محاور عدة منها التعريف بالتعليم الإلكترونيّ وأهميّته، وأنواعه، وعقبات تطبيقه من جوانب عدة منها عقبات مادية، وعقبات بشرية، وعقبات خاصة بالمناهج الدراسية، وعقبات خاصة بإعداد المعلمين وتدريبيهم، .وسنشرح عن أشكال أنظمة إدارة التعليم والتعلّم، وخصائصها. وهذه لمحة بسيطة عن موضوع المحاضرة:</a:t>
            </a:r>
          </a:p>
          <a:p>
            <a:pPr algn="just" rtl="1">
              <a:lnSpc>
                <a:spcPts val="2980"/>
              </a:lnSpc>
              <a:spcAft>
                <a:spcPts val="2000"/>
              </a:spcAft>
            </a:pPr>
            <a:r>
              <a:rPr lang="ar-SA" sz="1400" dirty="0">
                <a:latin typeface="Alexandria Light" pitchFamily="2" charset="-78"/>
                <a:cs typeface="Alexandria Light" pitchFamily="2" charset="-78"/>
              </a:rPr>
              <a:t>   تتضح أهمية التعليم الإلكتروني من خلال فاعليته في  جوانب العملية التعليميّة التعلمية المختلفة، فهو علمٌ نظريّ تطبيقيّ، ونظامٌ تقنيّ تعليميّ وعملية تعلم مقصودة ومحكمة، يمرّ فيها المتعلم بخبراتٍ مخطّطةٍ ومدروسةٍ من خلال تفاعله مع مصادر تعلم قائمة على الحاسوب والشبكات لتدعم عملية التعلّم، وتسهل حدوثه في أي وقتٍ ومكانٍ.</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2">
            <a:extLst>
              <a:ext uri="{FF2B5EF4-FFF2-40B4-BE49-F238E27FC236}">
                <a16:creationId xmlns:a16="http://schemas.microsoft.com/office/drawing/2014/main" id="{A9FDB96D-85D4-A3FE-89F2-63D2FDEC6BC9}"/>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ustDataLst>
      <p:tags r:id="rId1"/>
    </p:custDataLst>
    <p:extLst>
      <p:ext uri="{BB962C8B-B14F-4D97-AF65-F5344CB8AC3E}">
        <p14:creationId xmlns:p14="http://schemas.microsoft.com/office/powerpoint/2010/main" val="3421652878"/>
      </p:ext>
    </p:extLst>
  </p:cSld>
  <p:clrMapOvr>
    <a:masterClrMapping/>
  </p:clrMapOvr>
  <mc:AlternateContent xmlns:mc="http://schemas.openxmlformats.org/markup-compatibility/2006" xmlns:p14="http://schemas.microsoft.com/office/powerpoint/2010/main">
    <mc:Choice Requires="p14">
      <p:transition spd="slow" p14:dur="2000" advTm="69463"/>
    </mc:Choice>
    <mc:Fallback xmlns="">
      <p:transition spd="slow" advTm="694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الخامسة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645843"/>
            <a:ext cx="8417320" cy="3631250"/>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الخامسة عن </a:t>
            </a:r>
            <a:r>
              <a:rPr lang="ar-SA" sz="1400" dirty="0">
                <a:solidFill>
                  <a:schemeClr val="accent5">
                    <a:lumMod val="75000"/>
                  </a:schemeClr>
                </a:solidFill>
                <a:latin typeface="Alexandria Light" pitchFamily="2" charset="-78"/>
                <a:cs typeface="Alexandria Light" pitchFamily="2" charset="-78"/>
              </a:rPr>
              <a:t>التعليم الذكي </a:t>
            </a:r>
            <a:r>
              <a:rPr lang="ar-SA" sz="1400" dirty="0">
                <a:latin typeface="Alexandria Light" pitchFamily="2" charset="-78"/>
                <a:cs typeface="Alexandria Light" pitchFamily="2" charset="-78"/>
              </a:rPr>
              <a:t>وذلك من محاور عدّة منها التعريف بالتعليم الذكي وأهميته، وأدواته من مثل الذكاء الاصطناعي (</a:t>
            </a:r>
            <a:r>
              <a:rPr lang="en-US" sz="1400" dirty="0">
                <a:latin typeface="Alexandria Light" pitchFamily="2" charset="-78"/>
                <a:cs typeface="Alexandria Light" pitchFamily="2" charset="-78"/>
              </a:rPr>
              <a:t>AI</a:t>
            </a:r>
            <a:r>
              <a:rPr lang="ar-SA" sz="1400" dirty="0">
                <a:latin typeface="Alexandria Light" pitchFamily="2" charset="-78"/>
                <a:cs typeface="Alexandria Light" pitchFamily="2" charset="-78"/>
              </a:rPr>
              <a:t>)، والواقع الافتراضي والواقع المعزز، والروبوتات التعليميّة، وتطبيقات التعليم الإلكترونيّ من برامج ومنصّات تعليميّة، ومزايا استخدام التعليم الذكيّ، وعوامل نجاح تطبيق استراتيجيّة التعلّم الذكي، وهذه لمحة بسيطة عن الموضوع :</a:t>
            </a:r>
          </a:p>
          <a:p>
            <a:pPr algn="just" rtl="1">
              <a:lnSpc>
                <a:spcPts val="2980"/>
              </a:lnSpc>
              <a:spcAft>
                <a:spcPts val="2000"/>
              </a:spcAft>
            </a:pPr>
            <a:r>
              <a:rPr lang="ar-SA" sz="1400" dirty="0">
                <a:latin typeface="Alexandria Light" pitchFamily="2" charset="-78"/>
                <a:cs typeface="Alexandria Light" pitchFamily="2" charset="-78"/>
              </a:rPr>
              <a:t>التعلّم الذكيّ هو التعلّم الذي يعتمد على استخدام التكنولوجيا والذكاء الاصطناعيّ في تحسين عمليّة التعليم وتعزيز فعالية التعلّم. ويهدف إلى توفير تجارب تعليميّة شخصيّة ومخصّصة لكل طالب، مع التركيز على تلبية احتياجاته الفرديّة وتعزيز قدراته ومواهبه.</a:t>
            </a:r>
            <a:endParaRPr lang="en-US"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2">
            <a:extLst>
              <a:ext uri="{FF2B5EF4-FFF2-40B4-BE49-F238E27FC236}">
                <a16:creationId xmlns:a16="http://schemas.microsoft.com/office/drawing/2014/main" id="{8F34033D-C475-EC8A-A1AB-D409A0FCF30A}"/>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ustDataLst>
      <p:tags r:id="rId1"/>
    </p:custDataLst>
    <p:extLst>
      <p:ext uri="{BB962C8B-B14F-4D97-AF65-F5344CB8AC3E}">
        <p14:creationId xmlns:p14="http://schemas.microsoft.com/office/powerpoint/2010/main" val="2355280181"/>
      </p:ext>
    </p:extLst>
  </p:cSld>
  <p:clrMapOvr>
    <a:masterClrMapping/>
  </p:clrMapOvr>
  <mc:AlternateContent xmlns:mc="http://schemas.openxmlformats.org/markup-compatibility/2006" xmlns:p14="http://schemas.microsoft.com/office/powerpoint/2010/main">
    <mc:Choice Requires="p14">
      <p:transition spd="slow" p14:dur="2000" advTm="57308"/>
    </mc:Choice>
    <mc:Fallback xmlns="">
      <p:transition spd="slow" advTm="573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barn(inVertical)">
                                      <p:cBhvr>
                                        <p:cTn id="7" dur="500"/>
                                        <p:tgtEl>
                                          <p:spTgt spid="31">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barn(inVertical)">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السادسة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2220608"/>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السادسة عن </a:t>
            </a:r>
            <a:r>
              <a:rPr lang="ar-SA" sz="1400" dirty="0">
                <a:solidFill>
                  <a:schemeClr val="accent5">
                    <a:lumMod val="75000"/>
                  </a:schemeClr>
                </a:solidFill>
                <a:latin typeface="Alexandria Light" pitchFamily="2" charset="-78"/>
                <a:cs typeface="Alexandria Light" pitchFamily="2" charset="-78"/>
              </a:rPr>
              <a:t>الفصول الذكية والمنصات التعليميّة </a:t>
            </a:r>
            <a:r>
              <a:rPr lang="ar-SA" sz="1400" dirty="0">
                <a:latin typeface="Alexandria Light" pitchFamily="2" charset="-78"/>
                <a:cs typeface="Alexandria Light" pitchFamily="2" charset="-78"/>
              </a:rPr>
              <a:t>وذلك من محاور عدة منها التعريف بالفصول الذكيّة والمنصّات التعليميّة، وأهميّة كل منهما، ومزاياهما، وأسس تصميم الفصول الذكيّة، ومحتوياتها من أجهزة العرض والحواسيب المكتبيّة أو المحمولة، ومكبر الصوت، والألواح الذكيّة، و شبكة الإنترنت، والكاميرا، بالإضافة إلى أننا سنتطرق إلى مهام المعلّم ومهام المتعلّم في الفصول الذكيّة.</a:t>
            </a: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4" name="رسم تخطيطي 3">
            <a:extLst>
              <a:ext uri="{FF2B5EF4-FFF2-40B4-BE49-F238E27FC236}">
                <a16:creationId xmlns:a16="http://schemas.microsoft.com/office/drawing/2014/main" id="{88043977-7CF1-4ABA-9A70-99B4154585FD}"/>
              </a:ext>
            </a:extLst>
          </p:cNvPr>
          <p:cNvGraphicFramePr/>
          <p:nvPr/>
        </p:nvGraphicFramePr>
        <p:xfrm>
          <a:off x="5435093" y="4340106"/>
          <a:ext cx="4232644" cy="1526561"/>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7" name="TextBox 2">
            <a:extLst>
              <a:ext uri="{FF2B5EF4-FFF2-40B4-BE49-F238E27FC236}">
                <a16:creationId xmlns:a16="http://schemas.microsoft.com/office/drawing/2014/main" id="{9F3C7031-832C-EB0B-3C64-FDEEEBF040E5}"/>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ustDataLst>
      <p:tags r:id="rId1"/>
    </p:custDataLst>
    <p:extLst>
      <p:ext uri="{BB962C8B-B14F-4D97-AF65-F5344CB8AC3E}">
        <p14:creationId xmlns:p14="http://schemas.microsoft.com/office/powerpoint/2010/main" val="2260873110"/>
      </p:ext>
    </p:extLst>
  </p:cSld>
  <p:clrMapOvr>
    <a:masterClrMapping/>
  </p:clrMapOvr>
  <mc:AlternateContent xmlns:mc="http://schemas.openxmlformats.org/markup-compatibility/2006" xmlns:p14="http://schemas.microsoft.com/office/powerpoint/2010/main">
    <mc:Choice Requires="p14">
      <p:transition spd="slow" p14:dur="2000" advTm="47063"/>
    </mc:Choice>
    <mc:Fallback xmlns="">
      <p:transition spd="slow" advTm="470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b="1" dirty="0">
                <a:ea typeface="Calibri" panose="020F0502020204030204" pitchFamily="34" charset="0"/>
                <a:cs typeface="Simplified Arabic" panose="02020603050405020304" pitchFamily="18" charset="-78"/>
              </a:rPr>
              <a:t>التصميم التعليميّ</a:t>
            </a:r>
            <a:r>
              <a:rPr lang="en-US" b="1" dirty="0">
                <a:latin typeface="Times New Roman" panose="02020603050405020304" pitchFamily="18" charset="0"/>
                <a:ea typeface="Calibri" panose="020F0502020204030204" pitchFamily="34" charset="0"/>
              </a:rPr>
              <a:t>Instructional Design) </a:t>
            </a:r>
            <a:r>
              <a:rPr lang="ar-SY" dirty="0">
                <a:ea typeface="Calibri" panose="020F0502020204030204" pitchFamily="34" charset="0"/>
                <a:cs typeface="Simplified Arabic" panose="02020603050405020304" pitchFamily="18" charset="-78"/>
              </a:rPr>
              <a:t>): يعرّفه خميس (2006) بأنه "مجموعة من الخطوات والإجراءات المنهجيّة المنظّمة، التي تطبّق من خلالها المعرفة العلميّة في مجال التعلّم الإنسانيّ لتحديد الشروط والمواصفات التعليميّة الكاملة للمنظومة التعليميّة (مصادر، مواقف، برامج ودروس، مقررات على الورق)" (ص 23). </a:t>
            </a:r>
            <a:endParaRPr lang="en-US" dirty="0"/>
          </a:p>
        </p:txBody>
      </p:sp>
      <p:sp>
        <p:nvSpPr>
          <p:cNvPr id="24" name="TextBox 23"/>
          <p:cNvSpPr txBox="1"/>
          <p:nvPr/>
        </p:nvSpPr>
        <p:spPr>
          <a:xfrm>
            <a:off x="1436914" y="1468531"/>
            <a:ext cx="8656382" cy="307777"/>
          </a:xfrm>
          <a:prstGeom prst="rect">
            <a:avLst/>
          </a:prstGeom>
          <a:noFill/>
        </p:spPr>
        <p:txBody>
          <a:bodyPr wrap="square" rtlCol="0">
            <a:spAutoFit/>
          </a:bodyPr>
          <a:lstStyle/>
          <a:p>
            <a:pPr algn="just" rtl="1">
              <a:spcBef>
                <a:spcPts val="600"/>
              </a:spcBef>
              <a:spcAft>
                <a:spcPts val="600"/>
              </a:spcAft>
            </a:pP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B9F9ECDC-47E3-47AA-8665-FB52397E9747}"/>
              </a:ext>
            </a:extLst>
          </p:cNvPr>
          <p:cNvSpPr/>
          <p:nvPr/>
        </p:nvSpPr>
        <p:spPr>
          <a:xfrm>
            <a:off x="1436914" y="1622419"/>
            <a:ext cx="8412480" cy="3631250"/>
          </a:xfrm>
          <a:prstGeom prst="rect">
            <a:avLst/>
          </a:prstGeom>
        </p:spPr>
        <p:txBody>
          <a:bodyPr wrap="square">
            <a:spAutoFit/>
          </a:bodyPr>
          <a:lstStyle/>
          <a:p>
            <a:pPr algn="just" rtl="1">
              <a:lnSpc>
                <a:spcPts val="2980"/>
              </a:lnSpc>
              <a:spcAft>
                <a:spcPts val="2000"/>
              </a:spcAft>
            </a:pPr>
            <a:r>
              <a:rPr lang="ar-SA" dirty="0">
                <a:latin typeface="Alexandria Light" pitchFamily="2" charset="-78"/>
                <a:ea typeface="Calibri" panose="020F0502020204030204" pitchFamily="34" charset="0"/>
                <a:cs typeface="Alexandria Light" pitchFamily="2" charset="-78"/>
              </a:rPr>
              <a:t>     </a:t>
            </a:r>
            <a:r>
              <a:rPr lang="ar-SA" sz="1400" dirty="0">
                <a:latin typeface="Alexandria Light" pitchFamily="2" charset="-78"/>
                <a:cs typeface="Alexandria Light" pitchFamily="2" charset="-78"/>
              </a:rPr>
              <a:t>وهذه لمحة بسيطة عن موضوع المحاضرة السادسة:</a:t>
            </a:r>
          </a:p>
          <a:p>
            <a:pPr algn="just" rtl="1">
              <a:lnSpc>
                <a:spcPts val="2980"/>
              </a:lnSpc>
              <a:spcAft>
                <a:spcPts val="2000"/>
              </a:spcAft>
            </a:pPr>
            <a:r>
              <a:rPr lang="ar-SA" sz="1400" dirty="0">
                <a:latin typeface="Alexandria Light" pitchFamily="2" charset="-78"/>
                <a:cs typeface="Alexandria Light" pitchFamily="2" charset="-78"/>
              </a:rPr>
              <a:t>     الفصول الذكيّة هي مظهر آخر من مظاهر الاستفادة من التقدّم التكنولوجيّ واعتماده في المؤسّسات التعليميّة، ويُطلق على الفصول الذكيّة أيضا اسم الفصول المُعتمِدِة على التكنولوجيا أو التقنيّة، وهي فصول اعتياديّة، إلّا أنها مُجهزة ومُعزّزة بوسائل تكنولوجيّة تخدم العمليّة التعليميّة التعلميّة، </a:t>
            </a:r>
          </a:p>
          <a:p>
            <a:pPr algn="just" rtl="1">
              <a:lnSpc>
                <a:spcPts val="2980"/>
              </a:lnSpc>
              <a:spcAft>
                <a:spcPts val="2000"/>
              </a:spcAft>
            </a:pPr>
            <a:r>
              <a:rPr lang="ar-SA" sz="1400" dirty="0">
                <a:latin typeface="Alexandria Light" pitchFamily="2" charset="-78"/>
                <a:cs typeface="Alexandria Light" pitchFamily="2" charset="-78"/>
              </a:rPr>
              <a:t>     أما المنصات التعليميّة فهي تعدُّ من أشهر المستحدثات التكنولوجيّة التي وفّرت للمعلّم والمتعلّم خصائص عدّة يسرت العمليّة التعليميّة، ما أدى الى ظهور أنماط تعليميّة أكثر تفاعليّة، والمنصّات التعليميّة باعتبارها مجموعة متكاملة من الأدوات على شبكة الإنترنت تركز بشكل خاص على الدعم التعليميّ لتقديم المحتوى، وتمكين التواصل، والتنظيم والدعم التربويّ ضمن المقرّرات الدراسيّة. </a:t>
            </a:r>
          </a:p>
        </p:txBody>
      </p:sp>
      <p:sp>
        <p:nvSpPr>
          <p:cNvPr id="6" name="TextBox 2">
            <a:extLst>
              <a:ext uri="{FF2B5EF4-FFF2-40B4-BE49-F238E27FC236}">
                <a16:creationId xmlns:a16="http://schemas.microsoft.com/office/drawing/2014/main" id="{86CE4042-118D-0ECD-6CCC-B30FFB85A690}"/>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ustDataLst>
      <p:tags r:id="rId1"/>
    </p:custDataLst>
    <p:extLst>
      <p:ext uri="{BB962C8B-B14F-4D97-AF65-F5344CB8AC3E}">
        <p14:creationId xmlns:p14="http://schemas.microsoft.com/office/powerpoint/2010/main" val="2459248615"/>
      </p:ext>
    </p:extLst>
  </p:cSld>
  <p:clrMapOvr>
    <a:masterClrMapping/>
  </p:clrMapOvr>
  <mc:AlternateContent xmlns:mc="http://schemas.openxmlformats.org/markup-compatibility/2006" xmlns:p14="http://schemas.microsoft.com/office/powerpoint/2010/main">
    <mc:Choice Requires="p14">
      <p:transition spd="slow" p14:dur="2000" advTm="67292"/>
    </mc:Choice>
    <mc:Fallback xmlns="">
      <p:transition spd="slow" advTm="672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barn(inVertical)">
                                      <p:cBhvr>
                                        <p:cTn id="10" dur="500"/>
                                        <p:tgtEl>
                                          <p:spTgt spid="4">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barn(inVertical)">
                                      <p:cBhvr>
                                        <p:cTn id="13"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السابعة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4913653"/>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السابعة عن </a:t>
            </a:r>
            <a:r>
              <a:rPr lang="ar-SA" sz="1400" dirty="0">
                <a:solidFill>
                  <a:srgbClr val="00B0F0"/>
                </a:solidFill>
                <a:latin typeface="Alexandria Light" pitchFamily="2" charset="-78"/>
                <a:cs typeface="Alexandria Light" pitchFamily="2" charset="-78"/>
              </a:rPr>
              <a:t>تطبيقات الفصول الدراسية الذكية كالسبورة التفاعلية، و الكاميرا الذكية</a:t>
            </a:r>
            <a:r>
              <a:rPr lang="ar-SA" sz="1400" dirty="0"/>
              <a:t>.</a:t>
            </a:r>
            <a:r>
              <a:rPr lang="ar-SA" sz="1400" dirty="0">
                <a:solidFill>
                  <a:schemeClr val="accent5">
                    <a:lumMod val="75000"/>
                  </a:schemeClr>
                </a:solidFill>
                <a:latin typeface="Alexandria Light" pitchFamily="2" charset="-78"/>
                <a:cs typeface="Alexandria Light" pitchFamily="2" charset="-78"/>
              </a:rPr>
              <a:t> </a:t>
            </a:r>
            <a:r>
              <a:rPr lang="ar-SA" sz="1400" dirty="0">
                <a:latin typeface="Alexandria Light" pitchFamily="2" charset="-78"/>
                <a:cs typeface="Alexandria Light" pitchFamily="2" charset="-78"/>
              </a:rPr>
              <a:t>وذلك من محاور عدّة منها مزايا السبورة الذكيّة، وخصائصها، ومكوناتها،، وبيان الفرق بين السبورة الذكيّة والسبورة التفاعليّة ، وهذه لمحة بسيطة عن موضوع المحاضرة:</a:t>
            </a:r>
          </a:p>
          <a:p>
            <a:pPr algn="just" rtl="1">
              <a:lnSpc>
                <a:spcPts val="2980"/>
              </a:lnSpc>
              <a:spcAft>
                <a:spcPts val="2000"/>
              </a:spcAft>
            </a:pPr>
            <a:r>
              <a:rPr lang="ar-SA" sz="1400" dirty="0">
                <a:latin typeface="Alexandria Light" pitchFamily="2" charset="-78"/>
                <a:cs typeface="Alexandria Light" pitchFamily="2" charset="-78"/>
              </a:rPr>
              <a:t>    الفصول الدراسيّة الذكيّة ممكن أن تكون مزيج من الأجهزة، وتطبيقات البرامج، والتطوير المهنيّ للمعلمين لتوفير مجموعة متنوعة من الأساليب والطرائق للتعلّم. </a:t>
            </a:r>
          </a:p>
          <a:p>
            <a:pPr algn="just" rtl="1">
              <a:lnSpc>
                <a:spcPts val="2980"/>
              </a:lnSpc>
              <a:spcAft>
                <a:spcPts val="2000"/>
              </a:spcAft>
            </a:pPr>
            <a:r>
              <a:rPr lang="ar-SA" dirty="0"/>
              <a:t>    و</a:t>
            </a:r>
            <a:r>
              <a:rPr lang="ar-SA" sz="1400" dirty="0">
                <a:latin typeface="Alexandria Light" pitchFamily="2" charset="-78"/>
                <a:cs typeface="Alexandria Light" pitchFamily="2" charset="-78"/>
              </a:rPr>
              <a:t>تعدّ </a:t>
            </a:r>
            <a:r>
              <a:rPr lang="ar-SA" sz="1400" u="sng" dirty="0">
                <a:latin typeface="Alexandria Light" pitchFamily="2" charset="-78"/>
                <a:cs typeface="Alexandria Light" pitchFamily="2" charset="-78"/>
                <a:hlinkClick r:id="rId5"/>
              </a:rPr>
              <a:t>السبورة التفاعلية</a:t>
            </a:r>
            <a:r>
              <a:rPr lang="ar-SA" sz="1400" dirty="0">
                <a:latin typeface="Alexandria Light" pitchFamily="2" charset="-78"/>
                <a:cs typeface="Alexandria Light" pitchFamily="2" charset="-78"/>
              </a:rPr>
              <a:t> من أحدث الطرائق المستخدمة فى العمليّة التفاعليّة ، وهى نوع خاص من السبورات الحساسة البيضاء التفاعليّة التي يتم التعامل معها باللمس، والبعض الآخر بالقلم الإلكترونيّ حيث يُكتب عليها بصيغة إلكترونيّة كما يمكن الاستفادة منها وعرضها على شاشات الكمبيوتر من تطبيقات مختلفة ومتنوّعة  .</a:t>
            </a:r>
            <a:endParaRPr lang="en-US"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2">
            <a:extLst>
              <a:ext uri="{FF2B5EF4-FFF2-40B4-BE49-F238E27FC236}">
                <a16:creationId xmlns:a16="http://schemas.microsoft.com/office/drawing/2014/main" id="{E636A4BC-B66B-98CA-3F83-E27B1AB9C89E}"/>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ustDataLst>
      <p:tags r:id="rId1"/>
    </p:custDataLst>
    <p:extLst>
      <p:ext uri="{BB962C8B-B14F-4D97-AF65-F5344CB8AC3E}">
        <p14:creationId xmlns:p14="http://schemas.microsoft.com/office/powerpoint/2010/main" val="2093362389"/>
      </p:ext>
    </p:extLst>
  </p:cSld>
  <p:clrMapOvr>
    <a:masterClrMapping/>
  </p:clrMapOvr>
  <mc:AlternateContent xmlns:mc="http://schemas.openxmlformats.org/markup-compatibility/2006" xmlns:p14="http://schemas.microsoft.com/office/powerpoint/2010/main">
    <mc:Choice Requires="p14">
      <p:transition spd="slow" p14:dur="2000" advTm="65655"/>
    </mc:Choice>
    <mc:Fallback xmlns="">
      <p:transition spd="slow" advTm="656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1000"/>
                                        <p:tgtEl>
                                          <p:spTgt spid="31">
                                            <p:txEl>
                                              <p:pRg st="0" end="0"/>
                                            </p:txEl>
                                          </p:spTgt>
                                        </p:tgtEl>
                                      </p:cBhvr>
                                    </p:animEffect>
                                    <p:anim calcmode="lin" valueType="num">
                                      <p:cBhvr>
                                        <p:cTn id="8" dur="1000" fill="hold"/>
                                        <p:tgtEl>
                                          <p:spTgt spid="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1">
                                            <p:txEl>
                                              <p:pRg st="1" end="1"/>
                                            </p:txEl>
                                          </p:spTgt>
                                        </p:tgtEl>
                                        <p:attrNameLst>
                                          <p:attrName>style.visibility</p:attrName>
                                        </p:attrNameLst>
                                      </p:cBhvr>
                                      <p:to>
                                        <p:strVal val="visible"/>
                                      </p:to>
                                    </p:set>
                                    <p:animEffect transition="in" filter="fade">
                                      <p:cBhvr>
                                        <p:cTn id="12" dur="1000"/>
                                        <p:tgtEl>
                                          <p:spTgt spid="31">
                                            <p:txEl>
                                              <p:pRg st="1" end="1"/>
                                            </p:txEl>
                                          </p:spTgt>
                                        </p:tgtEl>
                                      </p:cBhvr>
                                    </p:animEffect>
                                    <p:anim calcmode="lin" valueType="num">
                                      <p:cBhvr>
                                        <p:cTn id="13" dur="1000" fill="hold"/>
                                        <p:tgtEl>
                                          <p:spTgt spid="3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1">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1">
                                            <p:txEl>
                                              <p:pRg st="2" end="2"/>
                                            </p:txEl>
                                          </p:spTgt>
                                        </p:tgtEl>
                                        <p:attrNameLst>
                                          <p:attrName>style.visibility</p:attrName>
                                        </p:attrNameLst>
                                      </p:cBhvr>
                                      <p:to>
                                        <p:strVal val="visible"/>
                                      </p:to>
                                    </p:set>
                                    <p:animEffect transition="in" filter="fade">
                                      <p:cBhvr>
                                        <p:cTn id="17" dur="1000"/>
                                        <p:tgtEl>
                                          <p:spTgt spid="31">
                                            <p:txEl>
                                              <p:pRg st="2" end="2"/>
                                            </p:txEl>
                                          </p:spTgt>
                                        </p:tgtEl>
                                      </p:cBhvr>
                                    </p:animEffect>
                                    <p:anim calcmode="lin" valueType="num">
                                      <p:cBhvr>
                                        <p:cTn id="18" dur="1000" fill="hold"/>
                                        <p:tgtEl>
                                          <p:spTgt spid="31">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1">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الثامنة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4528932"/>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الثامنة عن </a:t>
            </a:r>
            <a:r>
              <a:rPr lang="ar-SA" sz="1400" dirty="0">
                <a:solidFill>
                  <a:srgbClr val="00B0F0"/>
                </a:solidFill>
                <a:latin typeface="Alexandria Light" pitchFamily="2" charset="-78"/>
                <a:cs typeface="Alexandria Light" pitchFamily="2" charset="-78"/>
              </a:rPr>
              <a:t>مدخلات تكنولوجيا المعلومات في تعليم المعلمين</a:t>
            </a:r>
            <a:r>
              <a:rPr lang="ar-SA" sz="1400" dirty="0"/>
              <a:t>.</a:t>
            </a:r>
            <a:r>
              <a:rPr lang="ar-SA" sz="1400" dirty="0">
                <a:solidFill>
                  <a:schemeClr val="accent5">
                    <a:lumMod val="75000"/>
                  </a:schemeClr>
                </a:solidFill>
                <a:latin typeface="Alexandria Light" pitchFamily="2" charset="-78"/>
                <a:cs typeface="Alexandria Light" pitchFamily="2" charset="-78"/>
              </a:rPr>
              <a:t> </a:t>
            </a:r>
            <a:r>
              <a:rPr lang="ar-SA" sz="1400" dirty="0">
                <a:latin typeface="Alexandria Light" pitchFamily="2" charset="-78"/>
                <a:cs typeface="Alexandria Light" pitchFamily="2" charset="-78"/>
              </a:rPr>
              <a:t>وذلك من محاور عدّة، وهذه لمحة بسيطة عن موضوع المحاضرة الثامنة</a:t>
            </a:r>
          </a:p>
          <a:p>
            <a:pPr algn="just" rtl="1">
              <a:lnSpc>
                <a:spcPts val="2980"/>
              </a:lnSpc>
              <a:spcAft>
                <a:spcPts val="2000"/>
              </a:spcAft>
            </a:pPr>
            <a:r>
              <a:rPr lang="ar-SA" sz="1400" dirty="0">
                <a:latin typeface="Alexandria Light" pitchFamily="2" charset="-78"/>
                <a:cs typeface="Alexandria Light" pitchFamily="2" charset="-78"/>
              </a:rPr>
              <a:t>      التكنولوجيا طريقة نظامية تسير على وفق المعارف المنظمة و تستخدم جميع الإمكانيات المتاحة مادية أم غير مادية بأسلوب فعال لإنجاز العمل المرغوب فيه الى درجة عالية من الإتقان.</a:t>
            </a:r>
          </a:p>
          <a:p>
            <a:pPr algn="just" rtl="1">
              <a:lnSpc>
                <a:spcPts val="2980"/>
              </a:lnSpc>
              <a:spcAft>
                <a:spcPts val="2000"/>
              </a:spcAft>
            </a:pPr>
            <a:r>
              <a:rPr lang="ar-SA" dirty="0"/>
              <a:t>      </a:t>
            </a:r>
            <a:r>
              <a:rPr lang="ar-SA" sz="1400" dirty="0">
                <a:latin typeface="Alexandria Light" pitchFamily="2" charset="-78"/>
                <a:cs typeface="Alexandria Light" pitchFamily="2" charset="-78"/>
              </a:rPr>
              <a:t>وتعد الإمكانات التي توفرها تكنولوجيا المعلومات والاتصالات </a:t>
            </a:r>
            <a:r>
              <a:rPr lang="ar-SA" sz="1400" dirty="0">
                <a:solidFill>
                  <a:srgbClr val="000000"/>
                </a:solidFill>
                <a:latin typeface="Alexandria Light" pitchFamily="2" charset="-78"/>
                <a:cs typeface="Alexandria Light" pitchFamily="2" charset="-78"/>
              </a:rPr>
              <a:t>ضرورية لتعليم المعلمين وذلك لأن هذه التقنيات تسمح بتدريب المعلمين والتطوير المهني المستمر  سواء على أساس الحضور أو من خلال التدريب عن بعد،   .</a:t>
            </a:r>
            <a:endParaRPr lang="en-US" sz="1400" dirty="0">
              <a:solidFill>
                <a:srgbClr val="000000"/>
              </a:solidFill>
              <a:latin typeface="Alexandria Light" pitchFamily="2" charset="-78"/>
              <a:cs typeface="Alexandria Light" pitchFamily="2" charset="-78"/>
            </a:endParaRPr>
          </a:p>
          <a:p>
            <a:pPr algn="just" rtl="1">
              <a:lnSpc>
                <a:spcPts val="2980"/>
              </a:lnSpc>
              <a:spcAft>
                <a:spcPts val="2000"/>
              </a:spcAft>
            </a:pPr>
            <a:endParaRPr lang="ar-SA" sz="1400" dirty="0">
              <a:solidFill>
                <a:srgbClr val="000000"/>
              </a:solidFill>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2">
            <a:extLst>
              <a:ext uri="{FF2B5EF4-FFF2-40B4-BE49-F238E27FC236}">
                <a16:creationId xmlns:a16="http://schemas.microsoft.com/office/drawing/2014/main" id="{9421C5D5-7185-4C33-E26C-5507E377AACE}"/>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ustDataLst>
      <p:tags r:id="rId1"/>
    </p:custDataLst>
    <p:extLst>
      <p:ext uri="{BB962C8B-B14F-4D97-AF65-F5344CB8AC3E}">
        <p14:creationId xmlns:p14="http://schemas.microsoft.com/office/powerpoint/2010/main" val="900307735"/>
      </p:ext>
    </p:extLst>
  </p:cSld>
  <p:clrMapOvr>
    <a:masterClrMapping/>
  </p:clrMapOvr>
  <mc:AlternateContent xmlns:mc="http://schemas.openxmlformats.org/markup-compatibility/2006" xmlns:p14="http://schemas.microsoft.com/office/powerpoint/2010/main">
    <mc:Choice Requires="p14">
      <p:transition spd="slow" p14:dur="2000" advTm="44474"/>
    </mc:Choice>
    <mc:Fallback xmlns="">
      <p:transition spd="slow" advTm="444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500"/>
                                        <p:tgtEl>
                                          <p:spTgt spid="3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fade">
                                      <p:cBhvr>
                                        <p:cTn id="10" dur="500"/>
                                        <p:tgtEl>
                                          <p:spTgt spid="31">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1">
                                            <p:txEl>
                                              <p:pRg st="2" end="2"/>
                                            </p:txEl>
                                          </p:spTgt>
                                        </p:tgtEl>
                                        <p:attrNameLst>
                                          <p:attrName>style.visibility</p:attrName>
                                        </p:attrNameLst>
                                      </p:cBhvr>
                                      <p:to>
                                        <p:strVal val="visible"/>
                                      </p:to>
                                    </p:set>
                                    <p:animEffect transition="in" filter="fade">
                                      <p:cBhvr>
                                        <p:cTn id="13" dur="500"/>
                                        <p:tgtEl>
                                          <p:spTgt spid="3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التاسعة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4272452"/>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التاسعة عن </a:t>
            </a:r>
            <a:r>
              <a:rPr lang="ar-SA" sz="1400" dirty="0">
                <a:solidFill>
                  <a:schemeClr val="accent5"/>
                </a:solidFill>
                <a:latin typeface="Alexandria Light" pitchFamily="2" charset="-78"/>
                <a:ea typeface="Times New Roman" panose="02020603050405020304" pitchFamily="18" charset="0"/>
                <a:cs typeface="Alexandria Light" pitchFamily="2" charset="-78"/>
              </a:rPr>
              <a:t>النمو المهني في تكنولوجيا التعليم</a:t>
            </a:r>
            <a:r>
              <a:rPr lang="ar-SA" sz="1400" dirty="0">
                <a:solidFill>
                  <a:schemeClr val="accent5"/>
                </a:solidFill>
                <a:latin typeface="Alexandria Light" pitchFamily="2" charset="-78"/>
                <a:cs typeface="Alexandria Light" pitchFamily="2" charset="-78"/>
              </a:rPr>
              <a:t> </a:t>
            </a:r>
            <a:r>
              <a:rPr lang="ar-SA" sz="1400" dirty="0">
                <a:latin typeface="Alexandria Light" pitchFamily="2" charset="-78"/>
                <a:cs typeface="Alexandria Light" pitchFamily="2" charset="-78"/>
              </a:rPr>
              <a:t>وذلك من محاور عدّة، وهذه لمحة بسيطة عن موضوع المحاضرة</a:t>
            </a:r>
          </a:p>
          <a:p>
            <a:pPr algn="just" rtl="1">
              <a:lnSpc>
                <a:spcPts val="2980"/>
              </a:lnSpc>
              <a:spcAft>
                <a:spcPts val="2000"/>
              </a:spcAft>
            </a:pPr>
            <a:r>
              <a:rPr lang="ar-SA" sz="1400" dirty="0">
                <a:latin typeface="Alexandria Light" pitchFamily="2" charset="-78"/>
                <a:cs typeface="Alexandria Light" pitchFamily="2" charset="-78"/>
              </a:rPr>
              <a:t>    إن إعداد المعلم من الأولويات التي تهتم بها الأمم لما له من أثر بالغ في مستقبل الأجيال، فقد شغلت هذه القضية مكاناً مهمّاً في الفكر التربويِّ المعاصر؛ إذ إنّ هناك أدواراً ووظائفَ جديدةً يجب أن يتقنها المعلّم لكي يؤدي مهمّته على أكملِ وجهٍ، ويسهم بدوره في تحسين نوعية التعليم، وهو</a:t>
            </a:r>
            <a:r>
              <a:rPr lang="ar-SY" sz="1400" dirty="0">
                <a:latin typeface="Alexandria Light" pitchFamily="2" charset="-78"/>
                <a:cs typeface="Alexandria Light" pitchFamily="2" charset="-78"/>
              </a:rPr>
              <a:t> اليوم لم يعد محصوراً بمكان أو زمان معيّن، إذ فسحت التكنولوجيا المجال للتعلّم والإبداع من خلال ما وفّرته من برامج وتقنيّات ومختلف الأدوات فاليوم أصبح تعلم الجانب العمليّ أو المهاريّ أمراً ممكناً وليس فقط الجانب المعرفيّ عبر مختلف التطبيقات</a:t>
            </a:r>
            <a:r>
              <a:rPr lang="ar-SA" sz="1400" dirty="0">
                <a:latin typeface="Alexandria Light" pitchFamily="2" charset="-78"/>
                <a:cs typeface="Alexandria Light" pitchFamily="2" charset="-78"/>
              </a:rPr>
              <a:t>.</a:t>
            </a:r>
            <a:endParaRPr lang="en-US"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2">
            <a:extLst>
              <a:ext uri="{FF2B5EF4-FFF2-40B4-BE49-F238E27FC236}">
                <a16:creationId xmlns:a16="http://schemas.microsoft.com/office/drawing/2014/main" id="{FD3C074F-956C-B1DE-AF6C-5A6F7F2E9B78}"/>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ustDataLst>
      <p:tags r:id="rId1"/>
    </p:custDataLst>
    <p:extLst>
      <p:ext uri="{BB962C8B-B14F-4D97-AF65-F5344CB8AC3E}">
        <p14:creationId xmlns:p14="http://schemas.microsoft.com/office/powerpoint/2010/main" val="3457608220"/>
      </p:ext>
    </p:extLst>
  </p:cSld>
  <p:clrMapOvr>
    <a:masterClrMapping/>
  </p:clrMapOvr>
  <mc:AlternateContent xmlns:mc="http://schemas.openxmlformats.org/markup-compatibility/2006" xmlns:p14="http://schemas.microsoft.com/office/powerpoint/2010/main">
    <mc:Choice Requires="p14">
      <p:transition spd="slow" p14:dur="2000" advTm="75009"/>
    </mc:Choice>
    <mc:Fallback xmlns="">
      <p:transition spd="slow" advTm="750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500"/>
                                        <p:tgtEl>
                                          <p:spTgt spid="3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fade">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00110"/>
          </a:xfrm>
          <a:prstGeom prst="rect">
            <a:avLst/>
          </a:prstGeom>
          <a:noFill/>
        </p:spPr>
        <p:txBody>
          <a:bodyPr wrap="square" rtlCol="0">
            <a:spAutoFit/>
          </a:bodyPr>
          <a:lstStyle/>
          <a:p>
            <a:pPr algn="ctr"/>
            <a:r>
              <a:rPr lang="ar-SA" sz="2000" b="1" dirty="0">
                <a:solidFill>
                  <a:srgbClr val="00B0F0"/>
                </a:solidFill>
                <a:latin typeface="Alexandria Black" pitchFamily="2" charset="-78"/>
                <a:cs typeface="Alexandria Black" pitchFamily="2" charset="-78"/>
              </a:rPr>
              <a:t>موضوع المحاضرة العاشرة</a:t>
            </a:r>
            <a:endParaRPr lang="en-US" sz="2800" b="1" dirty="0">
              <a:solidFill>
                <a:srgbClr val="00B0F0"/>
              </a:solidFill>
              <a:latin typeface="Alexandria Black" pitchFamily="2" charset="-78"/>
              <a:cs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12677"/>
            <a:ext cx="8417320" cy="3631250"/>
          </a:xfrm>
          <a:prstGeom prst="rect">
            <a:avLst/>
          </a:prstGeom>
          <a:noFill/>
        </p:spPr>
        <p:txBody>
          <a:bodyPr wrap="square" rtlCol="0">
            <a:spAutoFit/>
          </a:bodyPr>
          <a:lstStyle/>
          <a:p>
            <a:pPr algn="just" rtl="1">
              <a:lnSpc>
                <a:spcPts val="2980"/>
              </a:lnSpc>
              <a:spcAft>
                <a:spcPts val="2000"/>
              </a:spcAft>
            </a:pPr>
            <a:r>
              <a:rPr lang="ar-SA" sz="1400" dirty="0">
                <a:latin typeface="Alexandria Light" pitchFamily="2" charset="-78"/>
                <a:cs typeface="Alexandria Light" pitchFamily="2" charset="-78"/>
              </a:rPr>
              <a:t>     سنتحدث في المحاضرة العاشرة عن </a:t>
            </a:r>
            <a:r>
              <a:rPr lang="ar-SA" sz="1400" dirty="0">
                <a:solidFill>
                  <a:schemeClr val="accent5"/>
                </a:solidFill>
                <a:latin typeface="Alexandria Light" pitchFamily="2" charset="-78"/>
                <a:cs typeface="Alexandria Light" pitchFamily="2" charset="-78"/>
              </a:rPr>
              <a:t>نماذج للمستحدثات التكنولوجية</a:t>
            </a:r>
            <a:r>
              <a:rPr lang="ar-SA" sz="1400" dirty="0">
                <a:solidFill>
                  <a:schemeClr val="dk1"/>
                </a:solidFill>
                <a:latin typeface="Alexandria Light" pitchFamily="2" charset="-78"/>
                <a:cs typeface="Alexandria Light" pitchFamily="2" charset="-78"/>
              </a:rPr>
              <a:t>.</a:t>
            </a:r>
            <a:r>
              <a:rPr lang="ar-SA" sz="1400" dirty="0">
                <a:latin typeface="Alexandria Light" pitchFamily="2" charset="-78"/>
                <a:cs typeface="Alexandria Light" pitchFamily="2" charset="-78"/>
              </a:rPr>
              <a:t>وذلك ضمن محاور عدّة، وهذه لمحة بسيطة عن موضوع المحاضرة العاشرة.</a:t>
            </a:r>
          </a:p>
          <a:p>
            <a:pPr algn="just" rtl="1">
              <a:lnSpc>
                <a:spcPts val="2980"/>
              </a:lnSpc>
              <a:spcAft>
                <a:spcPts val="2000"/>
              </a:spcAft>
            </a:pPr>
            <a:r>
              <a:rPr lang="ar-SA" sz="1400" dirty="0">
                <a:latin typeface="Alexandria Light" pitchFamily="2" charset="-78"/>
                <a:cs typeface="Alexandria Light" pitchFamily="2" charset="-78"/>
              </a:rPr>
              <a:t>    عرُّفت مستحدثات تكنولوجيا التعليم بأنها كل جديد في مجال توظيف الوسائل التكنولوجيّة في العمليّة التعليميّة، من أجهزة وآلات حديثة وأساليب تدريسيّة مبتكرة, بهدف زيادة قدرة المعلّم والمتعلّم على التعامل مع العمليّة التعليميّة وحل مشكلاتها, لرفع كفاءتها وزيادة فاعليّتها بصورة تواكب التطوّرات التكنولوجيّة المعاصرة.</a:t>
            </a:r>
            <a:br>
              <a:rPr lang="ar-SA" sz="1400" dirty="0">
                <a:latin typeface="Alexandria Light" pitchFamily="2" charset="-78"/>
                <a:cs typeface="Alexandria Light" pitchFamily="2" charset="-78"/>
              </a:rPr>
            </a:br>
            <a:r>
              <a:rPr lang="ar-SA" sz="1400" dirty="0">
                <a:latin typeface="Alexandria Light" pitchFamily="2" charset="-78"/>
                <a:cs typeface="Alexandria Light" pitchFamily="2" charset="-78"/>
              </a:rPr>
              <a:t>ومن هذه المستحدثات </a:t>
            </a:r>
            <a:r>
              <a:rPr lang="ar-SA" sz="1400" dirty="0">
                <a:solidFill>
                  <a:srgbClr val="000000"/>
                </a:solidFill>
                <a:latin typeface="Alexandria Light" pitchFamily="2" charset="-78"/>
                <a:cs typeface="Alexandria Light" pitchFamily="2" charset="-78"/>
              </a:rPr>
              <a:t>التكنولوجيّة</a:t>
            </a:r>
            <a:r>
              <a:rPr lang="ar-SA" sz="1400" dirty="0">
                <a:latin typeface="Alexandria Light" pitchFamily="2" charset="-78"/>
                <a:cs typeface="Alexandria Light" pitchFamily="2" charset="-78"/>
              </a:rPr>
              <a:t>؛ التعليم الإلكتروني، والتعليم من بعد، والذكاء الاصطناعي، والتعلم المقلوب، والفيديو التفاعلي، والحوسبة السحابية.</a:t>
            </a:r>
          </a:p>
          <a:p>
            <a:pPr algn="just" rtl="1">
              <a:lnSpc>
                <a:spcPts val="2980"/>
              </a:lnSpc>
              <a:spcAft>
                <a:spcPts val="2000"/>
              </a:spcAft>
            </a:pPr>
            <a:endParaRPr lang="ar-SA"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2">
            <a:extLst>
              <a:ext uri="{FF2B5EF4-FFF2-40B4-BE49-F238E27FC236}">
                <a16:creationId xmlns:a16="http://schemas.microsoft.com/office/drawing/2014/main" id="{4106ED72-D8AC-8C74-4488-34BDC8D2A199}"/>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ustDataLst>
      <p:tags r:id="rId1"/>
    </p:custDataLst>
    <p:extLst>
      <p:ext uri="{BB962C8B-B14F-4D97-AF65-F5344CB8AC3E}">
        <p14:creationId xmlns:p14="http://schemas.microsoft.com/office/powerpoint/2010/main" val="1348274282"/>
      </p:ext>
    </p:extLst>
  </p:cSld>
  <p:clrMapOvr>
    <a:masterClrMapping/>
  </p:clrMapOvr>
  <mc:AlternateContent xmlns:mc="http://schemas.openxmlformats.org/markup-compatibility/2006" xmlns:p14="http://schemas.microsoft.com/office/powerpoint/2010/main">
    <mc:Choice Requires="p14">
      <p:transition spd="slow" p14:dur="2000" advTm="64767"/>
    </mc:Choice>
    <mc:Fallback xmlns="">
      <p:transition spd="slow" advTm="647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500"/>
                                        <p:tgtEl>
                                          <p:spTgt spid="3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1">
                                            <p:txEl>
                                              <p:pRg st="1" end="1"/>
                                            </p:txEl>
                                          </p:spTgt>
                                        </p:tgtEl>
                                        <p:attrNameLst>
                                          <p:attrName>style.visibility</p:attrName>
                                        </p:attrNameLst>
                                      </p:cBhvr>
                                      <p:to>
                                        <p:strVal val="visible"/>
                                      </p:to>
                                    </p:set>
                                    <p:animEffect transition="in" filter="fade">
                                      <p:cBhvr>
                                        <p:cTn id="10" dur="500"/>
                                        <p:tgtEl>
                                          <p:spTgt spid="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صورة 9">
            <a:extLst>
              <a:ext uri="{FF2B5EF4-FFF2-40B4-BE49-F238E27FC236}">
                <a16:creationId xmlns:a16="http://schemas.microsoft.com/office/drawing/2014/main" id="{C2595775-25D1-3C1E-D162-15116C24972C}"/>
              </a:ext>
            </a:extLst>
          </p:cNvPr>
          <p:cNvPicPr>
            <a:picLocks noChangeAspect="1"/>
          </p:cNvPicPr>
          <p:nvPr/>
        </p:nvPicPr>
        <p:blipFill rotWithShape="1">
          <a:blip r:embed="rId4"/>
          <a:srcRect l="18158" t="38655" r="19079" b="16597"/>
          <a:stretch/>
        </p:blipFill>
        <p:spPr>
          <a:xfrm>
            <a:off x="1" y="817162"/>
            <a:ext cx="12172508" cy="4965214"/>
          </a:xfrm>
          <a:prstGeom prst="rect">
            <a:avLst/>
          </a:prstGeom>
        </p:spPr>
      </p:pic>
      <p:sp>
        <p:nvSpPr>
          <p:cNvPr id="3" name="TextBox 2">
            <a:extLst>
              <a:ext uri="{FF2B5EF4-FFF2-40B4-BE49-F238E27FC236}">
                <a16:creationId xmlns:a16="http://schemas.microsoft.com/office/drawing/2014/main" id="{29E541AA-2538-B4EC-906A-93B8319F763E}"/>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extLst>
      <p:ext uri="{BB962C8B-B14F-4D97-AF65-F5344CB8AC3E}">
        <p14:creationId xmlns:p14="http://schemas.microsoft.com/office/powerpoint/2010/main" val="2584080371"/>
      </p:ext>
    </p:extLst>
  </p:cSld>
  <p:clrMapOvr>
    <a:masterClrMapping/>
  </p:clrMapOvr>
  <mc:AlternateContent xmlns:mc="http://schemas.openxmlformats.org/markup-compatibility/2006" xmlns:p14="http://schemas.microsoft.com/office/powerpoint/2010/main">
    <mc:Choice Requires="p14">
      <p:transition spd="slow" p14:dur="2000" advTm="33082"/>
    </mc:Choice>
    <mc:Fallback xmlns="">
      <p:transition spd="slow" advTm="3308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4"/>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8174637" y="1020359"/>
            <a:ext cx="2760932" cy="64169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699" y="1072347"/>
            <a:ext cx="2588301"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6" y="4446871"/>
            <a:ext cx="1588486"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499" y="4476395"/>
            <a:ext cx="1539501"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49" y="1845164"/>
            <a:ext cx="1539501" cy="234031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1" y="1861678"/>
            <a:ext cx="1529046"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8"/>
            <a:ext cx="1518275"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0"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TextBox 2">
            <a:extLst>
              <a:ext uri="{FF2B5EF4-FFF2-40B4-BE49-F238E27FC236}">
                <a16:creationId xmlns:a16="http://schemas.microsoft.com/office/drawing/2014/main" id="{1450CE66-E362-1F79-8DC8-A97D7C35D162}"/>
              </a:ext>
            </a:extLst>
          </p:cNvPr>
          <p:cNvSpPr txBox="1"/>
          <p:nvPr/>
        </p:nvSpPr>
        <p:spPr>
          <a:xfrm>
            <a:off x="9464632" y="6506384"/>
            <a:ext cx="2998082" cy="338554"/>
          </a:xfrm>
          <a:prstGeom prst="rect">
            <a:avLst/>
          </a:prstGeom>
          <a:noFill/>
        </p:spPr>
        <p:txBody>
          <a:bodyPr wrap="square" rtlCol="0">
            <a:spAutoFit/>
          </a:bodyPr>
          <a:lstStyle/>
          <a:p>
            <a:pPr algn="ctr"/>
            <a:r>
              <a:rPr lang="en-US" sz="1600" b="1"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13378"/>
    </mc:Choice>
    <mc:Fallback xmlns="">
      <p:transition spd="slow" advTm="1337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582"/>
    </mc:Choice>
    <mc:Fallback xmlns="">
      <p:transition spd="slow" advTm="758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9"/>
</p:tagLst>
</file>

<file path=ppt/tags/tag2.xml><?xml version="1.0" encoding="utf-8"?>
<p:tagLst xmlns:a="http://schemas.openxmlformats.org/drawingml/2006/main" xmlns:r="http://schemas.openxmlformats.org/officeDocument/2006/relationships" xmlns:p="http://schemas.openxmlformats.org/presentationml/2006/main">
  <p:tag name="TIMING" val="|0.7|18"/>
</p:tagLst>
</file>

<file path=ppt/tags/tag3.xml><?xml version="1.0" encoding="utf-8"?>
<p:tagLst xmlns:a="http://schemas.openxmlformats.org/drawingml/2006/main" xmlns:r="http://schemas.openxmlformats.org/officeDocument/2006/relationships" xmlns:p="http://schemas.openxmlformats.org/presentationml/2006/main">
  <p:tag name="TIMING" val="|3.7"/>
</p:tagLst>
</file>

<file path=ppt/tags/tag4.xml><?xml version="1.0" encoding="utf-8"?>
<p:tagLst xmlns:a="http://schemas.openxmlformats.org/drawingml/2006/main" xmlns:r="http://schemas.openxmlformats.org/officeDocument/2006/relationships" xmlns:p="http://schemas.openxmlformats.org/presentationml/2006/main">
  <p:tag name="TIMING" val="|2.1"/>
</p:tagLst>
</file>

<file path=ppt/tags/tag5.xml><?xml version="1.0" encoding="utf-8"?>
<p:tagLst xmlns:a="http://schemas.openxmlformats.org/drawingml/2006/main" xmlns:r="http://schemas.openxmlformats.org/officeDocument/2006/relationships" xmlns:p="http://schemas.openxmlformats.org/presentationml/2006/main">
  <p:tag name="TIMING" val="|2.1"/>
</p:tagLst>
</file>

<file path=ppt/tags/tag6.xml><?xml version="1.0" encoding="utf-8"?>
<p:tagLst xmlns:a="http://schemas.openxmlformats.org/drawingml/2006/main" xmlns:r="http://schemas.openxmlformats.org/officeDocument/2006/relationships" xmlns:p="http://schemas.openxmlformats.org/presentationml/2006/main">
  <p:tag name="TIMING" val="|0"/>
</p:tagLst>
</file>

<file path=ppt/tags/tag7.xml><?xml version="1.0" encoding="utf-8"?>
<p:tagLst xmlns:a="http://schemas.openxmlformats.org/drawingml/2006/main" xmlns:r="http://schemas.openxmlformats.org/officeDocument/2006/relationships" xmlns:p="http://schemas.openxmlformats.org/presentationml/2006/main">
  <p:tag name="TIMING" val="|4.4"/>
</p:tagLst>
</file>

<file path=ppt/tags/tag8.xml><?xml version="1.0" encoding="utf-8"?>
<p:tagLst xmlns:a="http://schemas.openxmlformats.org/drawingml/2006/main" xmlns:r="http://schemas.openxmlformats.org/officeDocument/2006/relationships" xmlns:p="http://schemas.openxmlformats.org/presentationml/2006/main">
  <p:tag name="TIMING" val="|42.9"/>
</p:tagLst>
</file>

<file path=ppt/tags/tag9.xml><?xml version="1.0" encoding="utf-8"?>
<p:tagLst xmlns:a="http://schemas.openxmlformats.org/drawingml/2006/main" xmlns:r="http://schemas.openxmlformats.org/officeDocument/2006/relationships" xmlns:p="http://schemas.openxmlformats.org/presentationml/2006/main">
  <p:tag name="TIMING" val="|2.7"/>
</p:tagLst>
</file>

<file path=ppt/tags/tag10.xml><?xml version="1.0" encoding="utf-8"?>
<p:tagLst xmlns:a="http://schemas.openxmlformats.org/drawingml/2006/main" xmlns:r="http://schemas.openxmlformats.org/officeDocument/2006/relationships" xmlns:p="http://schemas.openxmlformats.org/presentationml/2006/main">
  <p:tag name="TIMING" val="|2"/>
</p:tagLst>
</file>

<file path=ppt/tags/tag11.xml><?xml version="1.0" encoding="utf-8"?>
<p:tagLst xmlns:a="http://schemas.openxmlformats.org/drawingml/2006/main" xmlns:r="http://schemas.openxmlformats.org/officeDocument/2006/relationships" xmlns:p="http://schemas.openxmlformats.org/presentationml/2006/main">
  <p:tag name="TIMING" val="|1.4"/>
</p:tagLst>
</file>

<file path=ppt/tags/tag12.xml><?xml version="1.0" encoding="utf-8"?>
<p:tagLst xmlns:a="http://schemas.openxmlformats.org/drawingml/2006/main" xmlns:r="http://schemas.openxmlformats.org/officeDocument/2006/relationships" xmlns:p="http://schemas.openxmlformats.org/presentationml/2006/main">
  <p:tag name="TIMING" val="|1.9"/>
</p:tagLst>
</file>

<file path=ppt/tags/tag13.xml><?xml version="1.0" encoding="utf-8"?>
<p:tagLst xmlns:a="http://schemas.openxmlformats.org/drawingml/2006/main" xmlns:r="http://schemas.openxmlformats.org/officeDocument/2006/relationships" xmlns:p="http://schemas.openxmlformats.org/presentationml/2006/main">
  <p:tag name="TIMING" val="|1.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aca13214-df29-4e3c-a050-857c0bf7bd8e"/>
    <ds:schemaRef ds:uri="http://schemas.openxmlformats.org/package/2006/metadata/core-properties"/>
    <ds:schemaRef ds:uri="http://purl.org/dc/elements/1.1/"/>
    <ds:schemaRef ds:uri="http://schemas.microsoft.com/office/2006/metadata/properties"/>
    <ds:schemaRef ds:uri="http://schemas.microsoft.com/office/2006/documentManagement/types"/>
    <ds:schemaRef ds:uri="http://purl.org/dc/dcmitype/"/>
    <ds:schemaRef ds:uri="http://www.w3.org/XML/1998/namespace"/>
    <ds:schemaRef ds:uri="http://schemas.microsoft.com/office/infopath/2007/PartnerControls"/>
    <ds:schemaRef ds:uri="688354b5-287c-4cda-825e-1d7935aea40e"/>
  </ds:schemaRefs>
</ds:datastoreItem>
</file>

<file path=customXml/itemProps3.xml><?xml version="1.0" encoding="utf-8"?>
<ds:datastoreItem xmlns:ds="http://schemas.openxmlformats.org/officeDocument/2006/customXml" ds:itemID="{EE64E44A-9BEF-4D88-8A0B-BDDF421BEA87}"/>
</file>

<file path=docProps/app.xml><?xml version="1.0" encoding="utf-8"?>
<Properties xmlns="http://schemas.openxmlformats.org/officeDocument/2006/extended-properties" xmlns:vt="http://schemas.openxmlformats.org/officeDocument/2006/docPropsVTypes">
  <TotalTime>1208</TotalTime>
  <Words>1666</Words>
  <Application>Microsoft Office PowerPoint</Application>
  <PresentationFormat>شاشة عريضة</PresentationFormat>
  <Paragraphs>137</Paragraphs>
  <Slides>23</Slides>
  <Notes>21</Notes>
  <HiddenSlides>0</HiddenSlides>
  <MMClips>1</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23</vt:i4>
      </vt:variant>
    </vt:vector>
  </HeadingPairs>
  <TitlesOfParts>
    <vt:vector size="34" baseType="lpstr">
      <vt:lpstr>Alexandria</vt:lpstr>
      <vt:lpstr>Alexandria Black</vt:lpstr>
      <vt:lpstr>Alexandria ExtraLight</vt:lpstr>
      <vt:lpstr>Alexandria Light</vt:lpstr>
      <vt:lpstr>Arial</vt:lpstr>
      <vt:lpstr>Calibri</vt:lpstr>
      <vt:lpstr>Calibri Light</vt:lpstr>
      <vt:lpstr>Roboto Light</vt:lpstr>
      <vt:lpstr>Simplified Arabic</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39</cp:revision>
  <dcterms:created xsi:type="dcterms:W3CDTF">2023-04-29T09:08:00Z</dcterms:created>
  <dcterms:modified xsi:type="dcterms:W3CDTF">2026-01-12T18:33:01Z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