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handoutMasterIdLst>
    <p:handoutMasterId r:id="rId58"/>
  </p:handoutMasterIdLst>
  <p:sldIdLst>
    <p:sldId id="1037" r:id="rId2"/>
    <p:sldId id="1038" r:id="rId3"/>
    <p:sldId id="1123" r:id="rId4"/>
    <p:sldId id="1124" r:id="rId5"/>
    <p:sldId id="1126" r:id="rId6"/>
    <p:sldId id="906" r:id="rId7"/>
    <p:sldId id="821" r:id="rId8"/>
    <p:sldId id="1075" r:id="rId9"/>
    <p:sldId id="1076" r:id="rId10"/>
    <p:sldId id="1077" r:id="rId11"/>
    <p:sldId id="1078" r:id="rId12"/>
    <p:sldId id="914" r:id="rId13"/>
    <p:sldId id="1084" r:id="rId14"/>
    <p:sldId id="1085" r:id="rId15"/>
    <p:sldId id="1086" r:id="rId16"/>
    <p:sldId id="1087" r:id="rId17"/>
    <p:sldId id="1088" r:id="rId18"/>
    <p:sldId id="1089" r:id="rId19"/>
    <p:sldId id="1090" r:id="rId20"/>
    <p:sldId id="1091" r:id="rId21"/>
    <p:sldId id="1092" r:id="rId22"/>
    <p:sldId id="1093" r:id="rId23"/>
    <p:sldId id="1079" r:id="rId24"/>
    <p:sldId id="1094" r:id="rId25"/>
    <p:sldId id="1095" r:id="rId26"/>
    <p:sldId id="1096" r:id="rId27"/>
    <p:sldId id="1097" r:id="rId28"/>
    <p:sldId id="1098" r:id="rId29"/>
    <p:sldId id="1099" r:id="rId30"/>
    <p:sldId id="1100" r:id="rId31"/>
    <p:sldId id="1101" r:id="rId32"/>
    <p:sldId id="1102" r:id="rId33"/>
    <p:sldId id="1103" r:id="rId34"/>
    <p:sldId id="1080" r:id="rId35"/>
    <p:sldId id="1104" r:id="rId36"/>
    <p:sldId id="1105" r:id="rId37"/>
    <p:sldId id="1106" r:id="rId38"/>
    <p:sldId id="1107" r:id="rId39"/>
    <p:sldId id="1108" r:id="rId40"/>
    <p:sldId id="1109" r:id="rId41"/>
    <p:sldId id="1110" r:id="rId42"/>
    <p:sldId id="1111" r:id="rId43"/>
    <p:sldId id="1112" r:id="rId44"/>
    <p:sldId id="1113" r:id="rId45"/>
    <p:sldId id="1114" r:id="rId46"/>
    <p:sldId id="1115" r:id="rId47"/>
    <p:sldId id="1116" r:id="rId48"/>
    <p:sldId id="1117" r:id="rId49"/>
    <p:sldId id="1118" r:id="rId50"/>
    <p:sldId id="1119" r:id="rId51"/>
    <p:sldId id="555" r:id="rId52"/>
    <p:sldId id="556" r:id="rId53"/>
    <p:sldId id="833" r:id="rId54"/>
    <p:sldId id="49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038"/>
            <p14:sldId id="1123"/>
            <p14:sldId id="1124"/>
            <p14:sldId id="1126"/>
            <p14:sldId id="906"/>
            <p14:sldId id="821"/>
            <p14:sldId id="1075"/>
            <p14:sldId id="1076"/>
            <p14:sldId id="1077"/>
            <p14:sldId id="1078"/>
            <p14:sldId id="914"/>
            <p14:sldId id="1084"/>
            <p14:sldId id="1085"/>
            <p14:sldId id="1086"/>
            <p14:sldId id="1087"/>
            <p14:sldId id="1088"/>
            <p14:sldId id="1089"/>
            <p14:sldId id="1090"/>
            <p14:sldId id="1091"/>
            <p14:sldId id="1092"/>
            <p14:sldId id="1093"/>
            <p14:sldId id="1079"/>
            <p14:sldId id="1094"/>
            <p14:sldId id="1095"/>
            <p14:sldId id="1096"/>
            <p14:sldId id="1097"/>
            <p14:sldId id="1098"/>
            <p14:sldId id="1099"/>
            <p14:sldId id="1100"/>
            <p14:sldId id="1101"/>
            <p14:sldId id="1102"/>
            <p14:sldId id="1103"/>
            <p14:sldId id="1080"/>
            <p14:sldId id="1104"/>
            <p14:sldId id="1105"/>
            <p14:sldId id="1106"/>
            <p14:sldId id="1107"/>
            <p14:sldId id="1108"/>
            <p14:sldId id="1109"/>
            <p14:sldId id="1110"/>
            <p14:sldId id="1111"/>
            <p14:sldId id="1112"/>
            <p14:sldId id="1113"/>
            <p14:sldId id="1114"/>
            <p14:sldId id="1115"/>
            <p14:sldId id="1116"/>
            <p14:sldId id="1117"/>
            <p14:sldId id="1118"/>
            <p14:sldId id="1119"/>
            <p14:sldId id="555"/>
            <p14:sldId id="556"/>
            <p14:sldId id="833"/>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022"/>
    <a:srgbClr val="0000FF"/>
    <a:srgbClr val="D9E6F1"/>
    <a:srgbClr val="669BBC"/>
    <a:srgbClr val="528F9C"/>
    <a:srgbClr val="9BE5EF"/>
    <a:srgbClr val="5285A8"/>
    <a:srgbClr val="2E75B6"/>
    <a:srgbClr val="E1E2E5"/>
    <a:srgbClr val="DAD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932" autoAdjust="0"/>
  </p:normalViewPr>
  <p:slideViewPr>
    <p:cSldViewPr snapToGrid="0">
      <p:cViewPr varScale="1">
        <p:scale>
          <a:sx n="85" d="100"/>
          <a:sy n="85" d="100"/>
        </p:scale>
        <p:origin x="629"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8/1/2024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28971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5930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64438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570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302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552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2908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891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4293216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3871299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8/1/2024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8/1/2024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8/1/2024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8/1/2024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8/1/2024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0.png"/><Relationship Id="rId4" Type="http://schemas.openxmlformats.org/officeDocument/2006/relationships/image" Target="../media/image19.gif"/></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0.png"/><Relationship Id="rId4" Type="http://schemas.openxmlformats.org/officeDocument/2006/relationships/image" Target="../media/image21.png"/></Relationships>
</file>

<file path=ppt/slides/_rels/slide53.xml.rels><?xml version="1.0" encoding="UTF-8" standalone="yes"?>
<Relationships xmlns="http://schemas.openxmlformats.org/package/2006/relationships"><Relationship Id="rId8" Type="http://schemas.openxmlformats.org/officeDocument/2006/relationships/hyperlink" Target="https://images.app.goo.gl/JwsxpRPKqoqTBUwM8" TargetMode="External"/><Relationship Id="rId13" Type="http://schemas.openxmlformats.org/officeDocument/2006/relationships/hyperlink" Target="https://images.app.goo.gl/pkDHNrxFd4Jrru3i6" TargetMode="External"/><Relationship Id="rId3" Type="http://schemas.openxmlformats.org/officeDocument/2006/relationships/audio" Target="../media/media3.m4a"/><Relationship Id="rId7" Type="http://schemas.openxmlformats.org/officeDocument/2006/relationships/hyperlink" Target="https://images.app.goo.gl/kwLw5Vtw242muPUw6" TargetMode="External"/><Relationship Id="rId12" Type="http://schemas.openxmlformats.org/officeDocument/2006/relationships/hyperlink" Target="https://images.app.goo.gl/JPEVpMHkQJz72ELo7" TargetMode="External"/><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hyperlink" Target="http://www.soutalomma.com/" TargetMode="External"/><Relationship Id="rId11" Type="http://schemas.openxmlformats.org/officeDocument/2006/relationships/hyperlink" Target="https://images.app.goo.gl/wiLq7LQWTVALjUD1A" TargetMode="External"/><Relationship Id="rId5" Type="http://schemas.openxmlformats.org/officeDocument/2006/relationships/notesSlide" Target="../notesSlides/notesSlide13.xml"/><Relationship Id="rId10" Type="http://schemas.openxmlformats.org/officeDocument/2006/relationships/hyperlink" Target="https://images.app.goo.gl/M8TZ2M5R7jithpjU7" TargetMode="External"/><Relationship Id="rId4" Type="http://schemas.openxmlformats.org/officeDocument/2006/relationships/slideLayout" Target="../slideLayouts/slideLayout1.xml"/><Relationship Id="rId9" Type="http://schemas.openxmlformats.org/officeDocument/2006/relationships/hyperlink" Target="https://images.app.goo.gl/oeUXRrWq7rbYk7nN8" TargetMode="External"/><Relationship Id="rId14" Type="http://schemas.openxmlformats.org/officeDocument/2006/relationships/image" Target="../media/image20.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22.jpeg"/></Relationships>
</file>

<file path=ppt/slides/_rels/slide5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13.xml"/><Relationship Id="rId7" Type="http://schemas.openxmlformats.org/officeDocument/2006/relationships/image" Target="../media/image2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646331"/>
          </a:xfrm>
          <a:prstGeom prst="rect">
            <a:avLst/>
          </a:prstGeom>
          <a:noFill/>
        </p:spPr>
        <p:txBody>
          <a:bodyPr wrap="square" rtlCol="0">
            <a:spAutoFit/>
          </a:bodyPr>
          <a:lstStyle/>
          <a:p>
            <a:pPr algn="ctr" rtl="1">
              <a:lnSpc>
                <a:spcPct val="150000"/>
              </a:lnSpc>
            </a:pP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435157"/>
            <a:ext cx="4679244" cy="999183"/>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الثامنة</a:t>
            </a:r>
          </a:p>
          <a:p>
            <a:pPr algn="ctr" rtl="1">
              <a:lnSpc>
                <a:spcPct val="150000"/>
              </a:lnSpc>
            </a:pPr>
            <a:r>
              <a:rPr lang="ar-EG" b="1" dirty="0">
                <a:solidFill>
                  <a:srgbClr val="0000FF"/>
                </a:solidFill>
                <a:latin typeface="Alexandria" pitchFamily="2" charset="-78"/>
              </a:rPr>
              <a:t>مبادئ حماية الخصوصية المعلوماتية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1158651"/>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endParaRPr lang="en-US" sz="1600" b="1" dirty="0">
              <a:latin typeface="Alexandria" pitchFamily="2" charset="-78"/>
            </a:endParaRPr>
          </a:p>
          <a:p>
            <a:pPr algn="ctr" rtl="1">
              <a:lnSpc>
                <a:spcPct val="150000"/>
              </a:lnSpc>
            </a:pP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19203445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4026739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21604536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164701" y="1931437"/>
            <a:ext cx="7688425" cy="3536301"/>
          </a:xfrm>
          <a:prstGeom prst="roundRect">
            <a:avLst/>
          </a:prstGeom>
          <a:solidFill>
            <a:srgbClr val="669BBC"/>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304661" y="1834753"/>
            <a:ext cx="7548465" cy="3785652"/>
          </a:xfrm>
          <a:prstGeom prst="rect">
            <a:avLst/>
          </a:prstGeom>
          <a:noFill/>
        </p:spPr>
        <p:txBody>
          <a:bodyPr wrap="square" rtlCol="0">
            <a:spAutoFit/>
          </a:bodyPr>
          <a:lstStyle/>
          <a:p>
            <a:pPr lvl="0" algn="ctr" rtl="1">
              <a:lnSpc>
                <a:spcPct val="150000"/>
              </a:lnSpc>
            </a:pPr>
            <a:r>
              <a:rPr lang="ar-EG" sz="2800" b="1" dirty="0">
                <a:solidFill>
                  <a:srgbClr val="FF0000"/>
                </a:solidFill>
              </a:rPr>
              <a:t>عناصر المحاضرة</a:t>
            </a:r>
            <a:endParaRPr lang="ar-EG" sz="2800" b="1" dirty="0">
              <a:solidFill>
                <a:srgbClr val="FF0000"/>
              </a:solidFill>
              <a:ea typeface="Times New Roman" panose="02020603050405020304" pitchFamily="18" charset="0"/>
            </a:endParaRPr>
          </a:p>
          <a:p>
            <a:pPr lvl="0" algn="ctr" rtl="1">
              <a:lnSpc>
                <a:spcPct val="150000"/>
              </a:lnSpc>
            </a:pPr>
            <a:r>
              <a:rPr lang="ar-EG" sz="2000" b="1" dirty="0">
                <a:solidFill>
                  <a:srgbClr val="FF0000"/>
                </a:solidFill>
                <a:ea typeface="Times New Roman" panose="02020603050405020304" pitchFamily="18" charset="0"/>
              </a:rPr>
              <a:t>المحور الأول</a:t>
            </a:r>
          </a:p>
          <a:p>
            <a:pPr lvl="0" algn="ctr" rtl="1">
              <a:lnSpc>
                <a:spcPct val="150000"/>
              </a:lnSpc>
            </a:pPr>
            <a:r>
              <a:rPr lang="ar-SA" sz="2000" b="1" dirty="0">
                <a:solidFill>
                  <a:srgbClr val="000000"/>
                </a:solidFill>
                <a:ea typeface="Times New Roman" panose="02020603050405020304" pitchFamily="18" charset="0"/>
              </a:rPr>
              <a:t>حظر تخزين بعض أنواع المعلومات الشخصية</a:t>
            </a:r>
            <a:endParaRPr lang="ar-EG" sz="2000" b="1" dirty="0">
              <a:solidFill>
                <a:schemeClr val="bg1"/>
              </a:solidFill>
              <a:latin typeface="Calibri" panose="020F0502020204030204" pitchFamily="34" charset="0"/>
              <a:ea typeface="Times New Roman" panose="02020603050405020304" pitchFamily="18" charset="0"/>
            </a:endParaRPr>
          </a:p>
          <a:p>
            <a:pPr lvl="0" algn="ctr" rtl="1">
              <a:lnSpc>
                <a:spcPct val="150000"/>
              </a:lnSpc>
            </a:pPr>
            <a:r>
              <a:rPr lang="ar-EG" sz="2000" b="1" dirty="0">
                <a:solidFill>
                  <a:srgbClr val="FF0000"/>
                </a:solidFill>
                <a:latin typeface="Calibri" panose="020F0502020204030204" pitchFamily="34" charset="0"/>
                <a:ea typeface="Times New Roman" panose="02020603050405020304" pitchFamily="18" charset="0"/>
              </a:rPr>
              <a:t>المحور الثاني</a:t>
            </a:r>
          </a:p>
          <a:p>
            <a:pPr lvl="0" algn="ctr" rtl="1">
              <a:lnSpc>
                <a:spcPct val="150000"/>
              </a:lnSpc>
            </a:pPr>
            <a:r>
              <a:rPr lang="ar-SA" sz="2000" b="1" dirty="0">
                <a:solidFill>
                  <a:srgbClr val="000000"/>
                </a:solidFill>
                <a:latin typeface="Calibri" panose="020F0502020204030204" pitchFamily="34" charset="0"/>
                <a:ea typeface="Times New Roman" panose="02020603050405020304" pitchFamily="18" charset="0"/>
              </a:rPr>
              <a:t>مبادئ تخزين ومعالجة المعلومات الشخصية</a:t>
            </a:r>
            <a:endParaRPr lang="ar-EG" sz="2000" b="1" dirty="0">
              <a:solidFill>
                <a:srgbClr val="000000"/>
              </a:solidFill>
              <a:latin typeface="Calibri" panose="020F0502020204030204" pitchFamily="34" charset="0"/>
              <a:ea typeface="Times New Roman" panose="02020603050405020304" pitchFamily="18" charset="0"/>
            </a:endParaRPr>
          </a:p>
          <a:p>
            <a:pPr lvl="0" algn="ctr" rtl="1">
              <a:lnSpc>
                <a:spcPct val="150000"/>
              </a:lnSpc>
            </a:pPr>
            <a:r>
              <a:rPr lang="ar-EG" sz="2000" b="1" dirty="0">
                <a:solidFill>
                  <a:srgbClr val="FF0000"/>
                </a:solidFill>
              </a:rPr>
              <a:t>المحور الثالث</a:t>
            </a:r>
          </a:p>
          <a:p>
            <a:pPr lvl="0" algn="ctr" rtl="1">
              <a:lnSpc>
                <a:spcPct val="150000"/>
              </a:lnSpc>
            </a:pPr>
            <a:r>
              <a:rPr lang="ar-SA" sz="2000" b="1" dirty="0">
                <a:solidFill>
                  <a:srgbClr val="000000"/>
                </a:solidFill>
                <a:ea typeface="Times New Roman" panose="02020603050405020304" pitchFamily="18" charset="0"/>
              </a:rPr>
              <a:t>حقوق الشخص الذي سجلت المعلومات الشخصية المتعلقة به</a:t>
            </a:r>
            <a:endParaRPr lang="en-US" sz="2000" dirty="0">
              <a:latin typeface="Calibri" panose="020F0502020204030204" pitchFamily="34" charset="0"/>
              <a:ea typeface="Calibri" panose="020F0502020204030204" pitchFamily="34" charset="0"/>
            </a:endParaRPr>
          </a:p>
          <a:p>
            <a:pPr algn="ct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126" y="698102"/>
            <a:ext cx="2222731" cy="1669177"/>
          </a:xfrm>
          <a:prstGeom prst="rect">
            <a:avLst/>
          </a:prstGeom>
          <a:ln>
            <a:noFill/>
          </a:ln>
          <a:effectLst>
            <a:softEdge rad="112500"/>
          </a:effectLst>
        </p:spPr>
      </p:pic>
    </p:spTree>
    <p:extLst>
      <p:ext uri="{BB962C8B-B14F-4D97-AF65-F5344CB8AC3E}">
        <p14:creationId xmlns:p14="http://schemas.microsoft.com/office/powerpoint/2010/main" val="257022325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982550" y="2777353"/>
            <a:ext cx="4879910" cy="718457"/>
            <a:chOff x="6941977" y="2509935"/>
            <a:chExt cx="4879910" cy="718457"/>
          </a:xfrm>
        </p:grpSpPr>
        <p:sp>
          <p:nvSpPr>
            <p:cNvPr id="2" name="Flowchart: Terminator 1"/>
            <p:cNvSpPr/>
            <p:nvPr/>
          </p:nvSpPr>
          <p:spPr>
            <a:xfrm>
              <a:off x="6941977" y="2509935"/>
              <a:ext cx="4879910"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 name="TextBox 2"/>
            <p:cNvSpPr txBox="1"/>
            <p:nvPr/>
          </p:nvSpPr>
          <p:spPr>
            <a:xfrm>
              <a:off x="7113214" y="2625410"/>
              <a:ext cx="4640068" cy="487506"/>
            </a:xfrm>
            <a:prstGeom prst="rect">
              <a:avLst/>
            </a:prstGeom>
            <a:noFill/>
          </p:spPr>
          <p:txBody>
            <a:bodyPr wrap="square" rtlCol="0">
              <a:spAutoFit/>
            </a:bodyPr>
            <a:lstStyle/>
            <a:p>
              <a:pPr lvl="0" algn="ctr"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1.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9" name="Group 8"/>
          <p:cNvGrpSpPr/>
          <p:nvPr/>
        </p:nvGrpSpPr>
        <p:grpSpPr>
          <a:xfrm>
            <a:off x="6432560" y="3622860"/>
            <a:ext cx="5324490" cy="718457"/>
            <a:chOff x="6586036" y="3865984"/>
            <a:chExt cx="5324490" cy="718457"/>
          </a:xfrm>
        </p:grpSpPr>
        <p:sp>
          <p:nvSpPr>
            <p:cNvPr id="8" name="Flowchart: Terminator 7"/>
            <p:cNvSpPr/>
            <p:nvPr/>
          </p:nvSpPr>
          <p:spPr>
            <a:xfrm>
              <a:off x="6652727" y="3865984"/>
              <a:ext cx="5257799"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6" name="TextBox 5"/>
            <p:cNvSpPr txBox="1"/>
            <p:nvPr/>
          </p:nvSpPr>
          <p:spPr>
            <a:xfrm>
              <a:off x="6586036" y="3981459"/>
              <a:ext cx="5324490" cy="487506"/>
            </a:xfrm>
            <a:prstGeom prst="rect">
              <a:avLst/>
            </a:prstGeom>
            <a:noFill/>
          </p:spPr>
          <p:txBody>
            <a:bodyPr wrap="square" rtlCol="0">
              <a:spAutoFit/>
            </a:bodyPr>
            <a:lstStyle/>
            <a:p>
              <a:pPr algn="ctr"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2.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الجهات الدينية والفلسفية و السياسية و النقابية. </a:t>
              </a:r>
              <a:endParaRPr lang="en-US"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grpSp>
      <p:grpSp>
        <p:nvGrpSpPr>
          <p:cNvPr id="23" name="Group 22"/>
          <p:cNvGrpSpPr/>
          <p:nvPr/>
        </p:nvGrpSpPr>
        <p:grpSpPr>
          <a:xfrm>
            <a:off x="2667810" y="3766007"/>
            <a:ext cx="3730867" cy="509801"/>
            <a:chOff x="8115986" y="4207928"/>
            <a:chExt cx="3730867" cy="718457"/>
          </a:xfrm>
        </p:grpSpPr>
        <p:sp>
          <p:nvSpPr>
            <p:cNvPr id="19" name="Flowchart: Terminator 18"/>
            <p:cNvSpPr/>
            <p:nvPr/>
          </p:nvSpPr>
          <p:spPr>
            <a:xfrm>
              <a:off x="9395926" y="4207928"/>
              <a:ext cx="2450927"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10" name="TextBox 9"/>
            <p:cNvSpPr txBox="1"/>
            <p:nvPr/>
          </p:nvSpPr>
          <p:spPr>
            <a:xfrm>
              <a:off x="8115986" y="4238056"/>
              <a:ext cx="3610947" cy="469999"/>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3.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الحق في الإعلام. </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45" name="Group 44"/>
          <p:cNvGrpSpPr/>
          <p:nvPr/>
        </p:nvGrpSpPr>
        <p:grpSpPr>
          <a:xfrm>
            <a:off x="-420352" y="3743647"/>
            <a:ext cx="4248182" cy="568270"/>
            <a:chOff x="7357453" y="4978422"/>
            <a:chExt cx="4248182" cy="568270"/>
          </a:xfrm>
        </p:grpSpPr>
        <p:sp>
          <p:nvSpPr>
            <p:cNvPr id="21" name="Flowchart: Terminator 20"/>
            <p:cNvSpPr/>
            <p:nvPr/>
          </p:nvSpPr>
          <p:spPr>
            <a:xfrm>
              <a:off x="8395639" y="4978422"/>
              <a:ext cx="3209996" cy="547639"/>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4" name="TextBox 23"/>
            <p:cNvSpPr txBox="1"/>
            <p:nvPr/>
          </p:nvSpPr>
          <p:spPr>
            <a:xfrm>
              <a:off x="7357453" y="5059186"/>
              <a:ext cx="4248182"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4.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ضرورات المصلحة العامة.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29" name="Group 28"/>
          <p:cNvGrpSpPr/>
          <p:nvPr/>
        </p:nvGrpSpPr>
        <p:grpSpPr>
          <a:xfrm>
            <a:off x="5057650" y="4423577"/>
            <a:ext cx="6937309" cy="669273"/>
            <a:chOff x="4702629" y="5546692"/>
            <a:chExt cx="6937309" cy="669273"/>
          </a:xfrm>
        </p:grpSpPr>
        <p:sp>
          <p:nvSpPr>
            <p:cNvPr id="22" name="Flowchart: Terminator 21"/>
            <p:cNvSpPr/>
            <p:nvPr/>
          </p:nvSpPr>
          <p:spPr>
            <a:xfrm>
              <a:off x="4702629" y="5546692"/>
              <a:ext cx="6937309" cy="669273"/>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8" name="TextBox 27"/>
            <p:cNvSpPr txBox="1"/>
            <p:nvPr/>
          </p:nvSpPr>
          <p:spPr>
            <a:xfrm>
              <a:off x="4702630" y="5662168"/>
              <a:ext cx="6786108"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5.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لإثبات أو الممارسة أو الدفاع عن حق في القضاء.</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33" name="Group 32"/>
          <p:cNvGrpSpPr/>
          <p:nvPr/>
        </p:nvGrpSpPr>
        <p:grpSpPr>
          <a:xfrm>
            <a:off x="151913" y="5109540"/>
            <a:ext cx="6395312" cy="895466"/>
            <a:chOff x="4208107" y="3966669"/>
            <a:chExt cx="6395312" cy="895466"/>
          </a:xfrm>
        </p:grpSpPr>
        <p:sp>
          <p:nvSpPr>
            <p:cNvPr id="27" name="Flowchart: Terminator 26"/>
            <p:cNvSpPr/>
            <p:nvPr/>
          </p:nvSpPr>
          <p:spPr>
            <a:xfrm>
              <a:off x="4432041" y="3966669"/>
              <a:ext cx="6171378" cy="626924"/>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2" name="TextBox 31"/>
            <p:cNvSpPr txBox="1"/>
            <p:nvPr/>
          </p:nvSpPr>
          <p:spPr>
            <a:xfrm>
              <a:off x="4208107" y="4033510"/>
              <a:ext cx="6120882" cy="828625"/>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6.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المعلومات الضرورية للطب الوقائي و للتشخيص الطبي. </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grpSp>
      <p:grpSp>
        <p:nvGrpSpPr>
          <p:cNvPr id="35" name="Group 34"/>
          <p:cNvGrpSpPr/>
          <p:nvPr/>
        </p:nvGrpSpPr>
        <p:grpSpPr>
          <a:xfrm>
            <a:off x="6505290" y="5360260"/>
            <a:ext cx="5247992" cy="718457"/>
            <a:chOff x="4175449" y="806230"/>
            <a:chExt cx="5247992" cy="718457"/>
          </a:xfrm>
        </p:grpSpPr>
        <p:sp>
          <p:nvSpPr>
            <p:cNvPr id="26" name="Flowchart: Terminator 25"/>
            <p:cNvSpPr/>
            <p:nvPr/>
          </p:nvSpPr>
          <p:spPr>
            <a:xfrm>
              <a:off x="4310743" y="806230"/>
              <a:ext cx="5112698"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4" name="TextBox 33"/>
            <p:cNvSpPr txBox="1"/>
            <p:nvPr/>
          </p:nvSpPr>
          <p:spPr>
            <a:xfrm>
              <a:off x="4175449" y="913570"/>
              <a:ext cx="5169159"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7.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الإحصائية للبيانات الشخصية.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37" name="Group 36"/>
          <p:cNvGrpSpPr/>
          <p:nvPr/>
        </p:nvGrpSpPr>
        <p:grpSpPr>
          <a:xfrm>
            <a:off x="156734" y="5818067"/>
            <a:ext cx="6265771" cy="714474"/>
            <a:chOff x="1357685" y="856641"/>
            <a:chExt cx="6265771" cy="714474"/>
          </a:xfrm>
        </p:grpSpPr>
        <p:sp>
          <p:nvSpPr>
            <p:cNvPr id="25" name="Flowchart: Terminator 24"/>
            <p:cNvSpPr/>
            <p:nvPr/>
          </p:nvSpPr>
          <p:spPr>
            <a:xfrm>
              <a:off x="1483567" y="856641"/>
              <a:ext cx="6139889" cy="714474"/>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6" name="TextBox 35"/>
            <p:cNvSpPr txBox="1"/>
            <p:nvPr/>
          </p:nvSpPr>
          <p:spPr>
            <a:xfrm>
              <a:off x="1357685" y="972116"/>
              <a:ext cx="6265771"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8.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للبيانات الضرورية للبحث في مجال الصحة.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sp>
        <p:nvSpPr>
          <p:cNvPr id="40" name="Rectangle 39"/>
          <p:cNvSpPr/>
          <p:nvPr/>
        </p:nvSpPr>
        <p:spPr>
          <a:xfrm>
            <a:off x="3032150" y="659492"/>
            <a:ext cx="6096000" cy="886397"/>
          </a:xfrm>
          <a:prstGeom prst="rect">
            <a:avLst/>
          </a:prstGeom>
          <a:solidFill>
            <a:schemeClr val="accent5">
              <a:lumMod val="20000"/>
              <a:lumOff val="80000"/>
            </a:schemeClr>
          </a:solidFill>
          <a:ln w="38100">
            <a:solidFill>
              <a:schemeClr val="tx1"/>
            </a:solidFill>
            <a:prstDash val="dash"/>
          </a:ln>
        </p:spPr>
        <p:txBody>
          <a:bodyPr>
            <a:spAutoFit/>
          </a:bodyPr>
          <a:lstStyle/>
          <a:p>
            <a:pPr lvl="0" algn="ctr" defTabSz="977900">
              <a:lnSpc>
                <a:spcPct val="90000"/>
              </a:lnSpc>
              <a:spcBef>
                <a:spcPct val="0"/>
              </a:spcBef>
              <a:spcAft>
                <a:spcPct val="35000"/>
              </a:spcAft>
            </a:pPr>
            <a:r>
              <a:rPr lang="ar-EG" sz="2400" b="1" dirty="0">
                <a:solidFill>
                  <a:srgbClr val="FF0000"/>
                </a:solidFill>
              </a:rPr>
              <a:t>المحور الأول</a:t>
            </a:r>
          </a:p>
          <a:p>
            <a:pPr lvl="0" algn="ctr" defTabSz="977900">
              <a:lnSpc>
                <a:spcPct val="90000"/>
              </a:lnSpc>
              <a:spcBef>
                <a:spcPct val="0"/>
              </a:spcBef>
              <a:spcAft>
                <a:spcPct val="35000"/>
              </a:spcAft>
            </a:pPr>
            <a:r>
              <a:rPr lang="ar-SA" sz="2400" b="1" dirty="0">
                <a:solidFill>
                  <a:srgbClr val="0000FF"/>
                </a:solidFill>
                <a:ea typeface="Times New Roman" panose="02020603050405020304" pitchFamily="18" charset="0"/>
                <a:cs typeface="Calibri" panose="020F0502020204030204" pitchFamily="34" charset="0"/>
              </a:rPr>
              <a:t>حظر تخزين بعض أنواع المعلومات الشخصية</a:t>
            </a:r>
            <a:endParaRPr lang="ar-EG" sz="2400" b="1" dirty="0">
              <a:solidFill>
                <a:srgbClr val="0000FF"/>
              </a:solidFill>
            </a:endParaRPr>
          </a:p>
        </p:txBody>
      </p:sp>
      <p:grpSp>
        <p:nvGrpSpPr>
          <p:cNvPr id="44" name="Group 43"/>
          <p:cNvGrpSpPr/>
          <p:nvPr/>
        </p:nvGrpSpPr>
        <p:grpSpPr>
          <a:xfrm>
            <a:off x="5402425" y="1385483"/>
            <a:ext cx="6615404" cy="1496521"/>
            <a:chOff x="5757633" y="1594930"/>
            <a:chExt cx="6118869" cy="1580479"/>
          </a:xfrm>
        </p:grpSpPr>
        <p:sp>
          <p:nvSpPr>
            <p:cNvPr id="41" name="Down Arrow Callout 40"/>
            <p:cNvSpPr/>
            <p:nvPr/>
          </p:nvSpPr>
          <p:spPr>
            <a:xfrm>
              <a:off x="7100596" y="1859528"/>
              <a:ext cx="4775906" cy="1315881"/>
            </a:xfrm>
            <a:prstGeom prst="downArrowCallout">
              <a:avLst/>
            </a:prstGeom>
            <a:solidFill>
              <a:schemeClr val="accent5">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5757633" y="1594930"/>
              <a:ext cx="6096000" cy="946798"/>
            </a:xfrm>
            <a:prstGeom prst="rect">
              <a:avLst/>
            </a:prstGeom>
          </p:spPr>
          <p:txBody>
            <a:bodyPr>
              <a:spAutoFit/>
            </a:bodyPr>
            <a:lstStyle/>
            <a:p>
              <a:pPr lvl="0" algn="just" rtl="1">
                <a:lnSpc>
                  <a:spcPct val="107000"/>
                </a:lnSpc>
                <a:spcAft>
                  <a:spcPts val="500"/>
                </a:spcAft>
              </a:pPr>
              <a:endParaRPr lang="ar-EG" sz="2400" b="1" dirty="0">
                <a:solidFill>
                  <a:srgbClr val="002060"/>
                </a:solidFill>
                <a:latin typeface="Calibri" panose="020F0502020204030204" pitchFamily="34" charset="0"/>
                <a:ea typeface="Calibri" panose="020F0502020204030204" pitchFamily="34" charset="0"/>
              </a:endParaRPr>
            </a:p>
            <a:p>
              <a:pPr lvl="0" algn="just" rtl="1">
                <a:lnSpc>
                  <a:spcPct val="107000"/>
                </a:lnSpc>
                <a:spcAft>
                  <a:spcPts val="500"/>
                </a:spcAft>
              </a:pPr>
              <a:r>
                <a:rPr lang="ar-EG" sz="2400" b="1" dirty="0">
                  <a:solidFill>
                    <a:srgbClr val="002060"/>
                  </a:solidFill>
                  <a:latin typeface="Calibri" panose="020F0502020204030204" pitchFamily="34" charset="0"/>
                  <a:ea typeface="Calibri" panose="020F0502020204030204" pitchFamily="34" charset="0"/>
                </a:rPr>
                <a:t>1. </a:t>
              </a:r>
              <a:r>
                <a:rPr lang="ar-SA"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grpSp>
      <p:pic>
        <p:nvPicPr>
          <p:cNvPr id="1026" name="Picture 2" descr="Data Protection client by Mark_Animation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616" y="1625172"/>
            <a:ext cx="2749534" cy="20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885590"/>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268963" y="1470772"/>
            <a:ext cx="9853126" cy="4683966"/>
          </a:xfrm>
          <a:prstGeom prst="flowChartAlternateProcess">
            <a:avLst/>
          </a:prstGeom>
          <a:solidFill>
            <a:schemeClr val="accent5">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 المعلومات المتصلة بمسلك الشخص في مجال الائتمان. </a:t>
            </a:r>
            <a:endParaRPr lang="en-US"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ثالثا : المعلومات المتصلة بالجرائم والعقوبات.</a:t>
            </a:r>
            <a:endParaRPr lang="en-US"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رابعا : المعلومات التي تقادمت.</a:t>
            </a:r>
            <a:endParaRPr lang="ar-EG"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ea typeface="Times New Roman" panose="02020603050405020304" pitchFamily="18" charset="0"/>
              </a:rPr>
              <a:t>خامسا: المعلومات التي تستبعد بناء علي اعتراض صاحب الشأن. </a:t>
            </a:r>
            <a:endParaRPr lang="en-US" sz="2400" b="1" dirty="0">
              <a:solidFill>
                <a:schemeClr val="tx1"/>
              </a:solidFill>
              <a:latin typeface="Calibri" panose="020F0502020204030204" pitchFamily="34" charset="0"/>
              <a:ea typeface="Calibri" panose="020F0502020204030204" pitchFamily="34" charset="0"/>
            </a:endParaRPr>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3" name="TextBox 2"/>
          <p:cNvSpPr txBox="1"/>
          <p:nvPr/>
        </p:nvSpPr>
        <p:spPr>
          <a:xfrm>
            <a:off x="2430624" y="1694764"/>
            <a:ext cx="7529804" cy="1735860"/>
          </a:xfrm>
          <a:prstGeom prst="rect">
            <a:avLst/>
          </a:prstGeom>
          <a:no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400" b="1" dirty="0">
                <a:solidFill>
                  <a:srgbClr val="FF0000"/>
                </a:solidFill>
              </a:rPr>
              <a:t>المحور الأول</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حظر تخزين بعض أنواع المعلومات الشخصية</a:t>
            </a:r>
            <a:endParaRPr lang="ar-EG" sz="2400" b="1" dirty="0">
              <a:solidFill>
                <a:srgbClr val="0000FF"/>
              </a:solidFill>
            </a:endParaRPr>
          </a:p>
          <a:p>
            <a:endParaRPr lang="en-US" dirty="0"/>
          </a:p>
        </p:txBody>
      </p:sp>
    </p:spTree>
    <p:extLst>
      <p:ext uri="{BB962C8B-B14F-4D97-AF65-F5344CB8AC3E}">
        <p14:creationId xmlns:p14="http://schemas.microsoft.com/office/powerpoint/2010/main" val="3666476452"/>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788697" y="1343608"/>
            <a:ext cx="11187403" cy="47399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أولا: مبدأ صحة المعلومات</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ثانيا: مبدأ مشروعية المعلومات</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ثالثا: مبدأ ضرورة التناسب بين المعلومات والغرض الذي من أجله يراد تسجيلها علي الكمبيوتر</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رابعا: مبدأ توقيت الاحتفاظ بالمعلومات الشخصية</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p:txBody>
      </p:sp>
      <p:sp>
        <p:nvSpPr>
          <p:cNvPr id="3" name="TextBox 2"/>
          <p:cNvSpPr txBox="1"/>
          <p:nvPr/>
        </p:nvSpPr>
        <p:spPr>
          <a:xfrm>
            <a:off x="2575248" y="1614196"/>
            <a:ext cx="7100596" cy="1849737"/>
          </a:xfrm>
          <a:prstGeom prst="rect">
            <a:avLst/>
          </a:prstGeom>
          <a:no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800" b="1" dirty="0">
                <a:solidFill>
                  <a:srgbClr val="FF0000"/>
                </a:solidFill>
              </a:rPr>
              <a:t>المحور الثاني</a:t>
            </a:r>
          </a:p>
          <a:p>
            <a:pPr lvl="0" algn="ctr" defTabSz="977900" rtl="1">
              <a:lnSpc>
                <a:spcPct val="150000"/>
              </a:lnSpc>
              <a:spcBef>
                <a:spcPct val="0"/>
              </a:spcBef>
              <a:spcAft>
                <a:spcPct val="35000"/>
              </a:spcAft>
            </a:pPr>
            <a:r>
              <a:rPr lang="ar-EG" sz="2400" b="1" dirty="0">
                <a:solidFill>
                  <a:srgbClr val="0000FF"/>
                </a:solidFill>
              </a:rPr>
              <a:t>مبادئ تخزين ومعالجة المعلومات الشخصية</a:t>
            </a:r>
          </a:p>
          <a:p>
            <a:endParaRPr lang="en-US" dirty="0"/>
          </a:p>
        </p:txBody>
      </p:sp>
    </p:spTree>
    <p:extLst>
      <p:ext uri="{BB962C8B-B14F-4D97-AF65-F5344CB8AC3E}">
        <p14:creationId xmlns:p14="http://schemas.microsoft.com/office/powerpoint/2010/main" val="400964307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5" name="Flowchart: Alternate Process 4">
            <a:extLst>
              <a:ext uri="{FF2B5EF4-FFF2-40B4-BE49-F238E27FC236}">
                <a16:creationId xmlns:a16="http://schemas.microsoft.com/office/drawing/2014/main" id="{76BF0C65-C04D-42A7-B432-CC62C934AA5C}"/>
              </a:ext>
            </a:extLst>
          </p:cNvPr>
          <p:cNvSpPr/>
          <p:nvPr/>
        </p:nvSpPr>
        <p:spPr>
          <a:xfrm>
            <a:off x="558800" y="1546709"/>
            <a:ext cx="11048381" cy="460803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EG" sz="2000" b="1" dirty="0">
                <a:solidFill>
                  <a:srgbClr val="000000"/>
                </a:solidFill>
                <a:latin typeface="Calibri" panose="020F0502020204030204" pitchFamily="34" charset="0"/>
                <a:ea typeface="Times New Roman" panose="02020603050405020304" pitchFamily="18" charset="0"/>
              </a:rPr>
              <a:t> </a:t>
            </a:r>
            <a:r>
              <a:rPr lang="ar-SA" sz="2000" b="1" dirty="0">
                <a:solidFill>
                  <a:srgbClr val="000000"/>
                </a:solidFill>
                <a:latin typeface="Calibri" panose="020F0502020204030204" pitchFamily="34" charset="0"/>
                <a:ea typeface="Times New Roman" panose="02020603050405020304" pitchFamily="18" charset="0"/>
              </a:rPr>
              <a:t>أولا: الحق في ال</a:t>
            </a:r>
            <a:r>
              <a:rPr lang="ar-EG" sz="2000" b="1" dirty="0">
                <a:solidFill>
                  <a:srgbClr val="000000"/>
                </a:solidFill>
                <a:latin typeface="Calibri" panose="020F0502020204030204" pitchFamily="34" charset="0"/>
                <a:ea typeface="Times New Roman" panose="02020603050405020304" pitchFamily="18" charset="0"/>
              </a:rPr>
              <a:t>ا</a:t>
            </a:r>
            <a:r>
              <a:rPr lang="ar-SA" sz="2000" b="1" dirty="0">
                <a:solidFill>
                  <a:srgbClr val="000000"/>
                </a:solidFill>
                <a:latin typeface="Calibri" panose="020F0502020204030204" pitchFamily="34" charset="0"/>
                <a:ea typeface="Times New Roman" panose="02020603050405020304" pitchFamily="18" charset="0"/>
              </a:rPr>
              <a:t>طلاع.</a:t>
            </a:r>
            <a:endParaRPr lang="en-US"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ثانيا: الحق في التصحيح</a:t>
            </a:r>
            <a:r>
              <a:rPr lang="ar-EG" sz="2000" b="1" dirty="0">
                <a:solidFill>
                  <a:srgbClr val="000000"/>
                </a:solidFill>
                <a:latin typeface="Calibri" panose="020F0502020204030204" pitchFamily="34" charset="0"/>
                <a:ea typeface="Times New Roman" panose="02020603050405020304" pitchFamily="18" charset="0"/>
              </a:rPr>
              <a:t>.</a:t>
            </a:r>
            <a:r>
              <a:rPr lang="ar-SA" sz="2000" b="1" dirty="0">
                <a:solidFill>
                  <a:srgbClr val="000000"/>
                </a:solidFill>
                <a:latin typeface="Calibri" panose="020F0502020204030204" pitchFamily="34" charset="0"/>
                <a:ea typeface="Times New Roman" panose="02020603050405020304" pitchFamily="18" charset="0"/>
              </a:rPr>
              <a:t>       </a:t>
            </a:r>
            <a:endParaRPr lang="ar-EG" sz="2000" b="1" dirty="0">
              <a:solidFill>
                <a:srgbClr val="000000"/>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ثالثا: الحق في المحافظة عل</a:t>
            </a:r>
            <a:r>
              <a:rPr lang="ar-EG" sz="2000" b="1" dirty="0">
                <a:solidFill>
                  <a:srgbClr val="000000"/>
                </a:solidFill>
                <a:latin typeface="Calibri" panose="020F0502020204030204" pitchFamily="34" charset="0"/>
                <a:ea typeface="Times New Roman" panose="02020603050405020304" pitchFamily="18" charset="0"/>
              </a:rPr>
              <a:t>ى</a:t>
            </a:r>
            <a:r>
              <a:rPr lang="ar-SA" sz="2000" b="1" dirty="0">
                <a:solidFill>
                  <a:srgbClr val="000000"/>
                </a:solidFill>
                <a:latin typeface="Calibri" panose="020F0502020204030204" pitchFamily="34" charset="0"/>
                <a:ea typeface="Times New Roman" panose="02020603050405020304" pitchFamily="18" charset="0"/>
              </a:rPr>
              <a:t> خصوصية المعلومات.</a:t>
            </a:r>
            <a:endParaRPr lang="ar-EG"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رابعا: الحق في الإشراف المستقل.</a:t>
            </a:r>
            <a:endParaRPr lang="ar-EG"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خامسا: الحق في الإخطار العام.</a:t>
            </a:r>
            <a:endParaRPr lang="en-US" sz="2000" b="1" dirty="0">
              <a:latin typeface="Calibri" panose="020F0502020204030204" pitchFamily="34" charset="0"/>
              <a:ea typeface="Calibri" panose="020F0502020204030204" pitchFamily="34" charset="0"/>
            </a:endParaRPr>
          </a:p>
        </p:txBody>
      </p:sp>
      <p:sp>
        <p:nvSpPr>
          <p:cNvPr id="4" name="Rectangle 3"/>
          <p:cNvSpPr/>
          <p:nvPr/>
        </p:nvSpPr>
        <p:spPr>
          <a:xfrm>
            <a:off x="1558319" y="1684091"/>
            <a:ext cx="8910320" cy="1381019"/>
          </a:xfrm>
          <a:prstGeom prst="rect">
            <a:avLst/>
          </a:prstGeom>
          <a:ln w="28575">
            <a:solidFill>
              <a:schemeClr val="accent1">
                <a:lumMod val="75000"/>
              </a:schemeClr>
            </a:solidFill>
            <a:prstDash val="dash"/>
          </a:ln>
        </p:spPr>
        <p:txBody>
          <a:bodyPr wrap="square">
            <a:spAutoFit/>
          </a:bodyPr>
          <a:lstStyle/>
          <a:p>
            <a:pPr lvl="0" algn="ctr" defTabSz="977900" rtl="1">
              <a:lnSpc>
                <a:spcPct val="150000"/>
              </a:lnSpc>
              <a:spcBef>
                <a:spcPct val="0"/>
              </a:spcBef>
              <a:spcAft>
                <a:spcPct val="35000"/>
              </a:spcAft>
            </a:pPr>
            <a:r>
              <a:rPr lang="ar-EG" sz="2800" b="1" dirty="0">
                <a:solidFill>
                  <a:srgbClr val="FF0000"/>
                </a:solidFill>
              </a:rPr>
              <a:t>المحور الثالث</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حقوق الشخص الذي سجلت المعلومات الشخصية المتعلقة به</a:t>
            </a:r>
            <a:endParaRPr lang="ar-EG" sz="2400" b="1" dirty="0">
              <a:solidFill>
                <a:srgbClr val="0000FF"/>
              </a:solidFill>
            </a:endParaRPr>
          </a:p>
        </p:txBody>
      </p:sp>
      <p:pic>
        <p:nvPicPr>
          <p:cNvPr id="2050" name="Picture 2" descr="Jira Forms Restrictions for Security &amp; Organizatio... - Atlassian Community"/>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8478" y="3704328"/>
            <a:ext cx="2272867" cy="1704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78944902"/>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27760" y="640080"/>
            <a:ext cx="8910320" cy="1381019"/>
          </a:xfrm>
          <a:prstGeom prst="rect">
            <a:avLst/>
          </a:prstGeom>
          <a:solidFill>
            <a:schemeClr val="accent5">
              <a:lumMod val="20000"/>
              <a:lumOff val="80000"/>
            </a:schemeClr>
          </a:solid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800" b="1" dirty="0">
                <a:solidFill>
                  <a:srgbClr val="FF0000"/>
                </a:solidFill>
              </a:rPr>
              <a:t>المحور الثالث</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حقوق الشخص الذي سجلت المعلومات الشخصية المتعلقة به</a:t>
            </a:r>
            <a:endParaRPr lang="ar-EG" sz="2400" b="1" dirty="0">
              <a:solidFill>
                <a:srgbClr val="0000FF"/>
              </a:solidFill>
            </a:endParaRPr>
          </a:p>
        </p:txBody>
      </p:sp>
      <p:sp>
        <p:nvSpPr>
          <p:cNvPr id="4" name="Down Arrow Callout 3"/>
          <p:cNvSpPr/>
          <p:nvPr/>
        </p:nvSpPr>
        <p:spPr>
          <a:xfrm>
            <a:off x="8310880" y="2170136"/>
            <a:ext cx="3665220" cy="941203"/>
          </a:xfrm>
          <a:prstGeom prst="downArrowCallout">
            <a:avLst/>
          </a:prstGeom>
          <a:solidFill>
            <a:schemeClr val="accent5">
              <a:lumMod val="60000"/>
              <a:lumOff val="40000"/>
            </a:schemeClr>
          </a:solidFill>
          <a:ln w="28575">
            <a:solidFill>
              <a:srgbClr val="002060"/>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321040" y="2056859"/>
            <a:ext cx="3434080" cy="583878"/>
          </a:xfrm>
          <a:prstGeom prst="rect">
            <a:avLst/>
          </a:prstGeom>
          <a:noFill/>
          <a:effectLst>
            <a:outerShdw blurRad="76200" dir="18900000" sy="23000" kx="-1200000" algn="bl" rotWithShape="0">
              <a:prstClr val="black">
                <a:alpha val="20000"/>
              </a:prstClr>
            </a:outerShdw>
          </a:effectLst>
        </p:spPr>
        <p:txBody>
          <a:bodyPr wrap="square" rtlCol="0">
            <a:spAutoFit/>
          </a:bodyPr>
          <a:lstStyle/>
          <a:p>
            <a:pPr lvl="0" algn="just" rtl="1">
              <a:lnSpc>
                <a:spcPct val="150000"/>
              </a:lnSpc>
              <a:spcAft>
                <a:spcPts val="500"/>
              </a:spcAft>
            </a:pPr>
            <a:r>
              <a:rPr lang="ar-EG" sz="2400" b="1" dirty="0">
                <a:solidFill>
                  <a:srgbClr val="C00000"/>
                </a:solidFill>
                <a:latin typeface="Calibri" panose="020F0502020204030204" pitchFamily="34" charset="0"/>
                <a:ea typeface="Times New Roman" panose="02020603050405020304" pitchFamily="18" charset="0"/>
              </a:rPr>
              <a:t> </a:t>
            </a:r>
            <a:r>
              <a:rPr lang="ar-SA" sz="2400" b="1" dirty="0">
                <a:solidFill>
                  <a:srgbClr val="C00000"/>
                </a:solidFill>
                <a:latin typeface="Calibri" panose="020F0502020204030204" pitchFamily="34" charset="0"/>
                <a:ea typeface="Times New Roman" panose="02020603050405020304" pitchFamily="18" charset="0"/>
              </a:rPr>
              <a:t>أولا: الحق في ال</a:t>
            </a:r>
            <a:r>
              <a:rPr lang="ar-EG" sz="2400" b="1" dirty="0">
                <a:solidFill>
                  <a:srgbClr val="C00000"/>
                </a:solidFill>
                <a:latin typeface="Calibri" panose="020F0502020204030204" pitchFamily="34" charset="0"/>
                <a:ea typeface="Times New Roman" panose="02020603050405020304" pitchFamily="18" charset="0"/>
              </a:rPr>
              <a:t>ا</a:t>
            </a:r>
            <a:r>
              <a:rPr lang="ar-SA" sz="2400" b="1" dirty="0">
                <a:solidFill>
                  <a:srgbClr val="C00000"/>
                </a:solidFill>
                <a:latin typeface="Calibri" panose="020F0502020204030204" pitchFamily="34" charset="0"/>
                <a:ea typeface="Times New Roman" panose="02020603050405020304" pitchFamily="18" charset="0"/>
              </a:rPr>
              <a:t>طلاع</a:t>
            </a:r>
            <a:r>
              <a:rPr lang="ar-EG" sz="2400" b="1" dirty="0">
                <a:solidFill>
                  <a:srgbClr val="C00000"/>
                </a:solidFill>
                <a:latin typeface="Calibri" panose="020F0502020204030204" pitchFamily="34" charset="0"/>
                <a:ea typeface="Times New Roman" panose="02020603050405020304" pitchFamily="18" charset="0"/>
              </a:rPr>
              <a:t>:</a:t>
            </a:r>
          </a:p>
        </p:txBody>
      </p:sp>
      <p:sp>
        <p:nvSpPr>
          <p:cNvPr id="6" name="Rounded Rectangle 5"/>
          <p:cNvSpPr/>
          <p:nvPr/>
        </p:nvSpPr>
        <p:spPr>
          <a:xfrm>
            <a:off x="8829041" y="3362960"/>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171821" y="3521130"/>
            <a:ext cx="2225289" cy="1079783"/>
          </a:xfrm>
          <a:prstGeom prst="rect">
            <a:avLst/>
          </a:prstGeom>
        </p:spPr>
        <p:txBody>
          <a:bodyPr wrap="none">
            <a:spAutoFit/>
          </a:bodyPr>
          <a:lstStyle/>
          <a:p>
            <a:pPr marR="0" algn="ctr" rtl="1">
              <a:lnSpc>
                <a:spcPct val="150000"/>
              </a:lnSpc>
              <a:spcBef>
                <a:spcPts val="0"/>
              </a:spcBef>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1.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المقصود بالحق</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marR="0" algn="ctr" rtl="1">
              <a:lnSpc>
                <a:spcPct val="150000"/>
              </a:lnSpc>
              <a:spcBef>
                <a:spcPts val="0"/>
              </a:spcBef>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في الاطلاع</a:t>
            </a: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endParaRPr lang="en-US"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sp>
        <p:nvSpPr>
          <p:cNvPr id="15" name="Rounded Rectangle 14"/>
          <p:cNvSpPr/>
          <p:nvPr/>
        </p:nvSpPr>
        <p:spPr>
          <a:xfrm>
            <a:off x="5354321" y="4027094"/>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879601" y="4795520"/>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831815" y="4227816"/>
            <a:ext cx="1778051" cy="1031116"/>
          </a:xfrm>
          <a:prstGeom prst="rect">
            <a:avLst/>
          </a:prstGeom>
        </p:spPr>
        <p:txBody>
          <a:bodyPr wrap="none">
            <a:spAutoFit/>
          </a:bodyPr>
          <a:lstStyle/>
          <a:p>
            <a:pPr lvl="0" algn="ctr" rtl="1">
              <a:lnSpc>
                <a:spcPct val="150000"/>
              </a:lnSpc>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2.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نطاق الحق </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lvl="0" algn="ctr" rtl="1">
              <a:lnSpc>
                <a:spcPct val="150000"/>
              </a:lnSpc>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في الاطلاع.</a:t>
            </a:r>
            <a:endParaRPr lang="en-US" sz="2000" b="1" dirty="0">
              <a:solidFill>
                <a:prstClr val="white"/>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p:txBody>
      </p:sp>
      <p:sp>
        <p:nvSpPr>
          <p:cNvPr id="18" name="Rectangle 17"/>
          <p:cNvSpPr/>
          <p:nvPr/>
        </p:nvSpPr>
        <p:spPr>
          <a:xfrm>
            <a:off x="1645921" y="4996242"/>
            <a:ext cx="3200400" cy="1031116"/>
          </a:xfrm>
          <a:prstGeom prst="rect">
            <a:avLst/>
          </a:prstGeom>
        </p:spPr>
        <p:txBody>
          <a:bodyPr wrap="square">
            <a:spAutoFit/>
          </a:bodyPr>
          <a:lstStyle/>
          <a:p>
            <a:pPr lvl="0" algn="ctr" rtl="1">
              <a:lnSpc>
                <a:spcPct val="150000"/>
              </a:lnSpc>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3.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ممارسة الحق </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lvl="0" algn="ctr" rtl="1">
              <a:lnSpc>
                <a:spcPct val="150000"/>
              </a:lnSpc>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في الاطلاع.</a:t>
            </a:r>
            <a:endParaRPr lang="en-US"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pic>
        <p:nvPicPr>
          <p:cNvPr id="3074" name="Picture 2" descr="Sharing Sensitive Data by Ana Novakovic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600" y="2640737"/>
            <a:ext cx="2728344" cy="20462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330488"/>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2597177" y="1686560"/>
            <a:ext cx="7926736" cy="32387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800" b="1" kern="0" dirty="0">
                <a:solidFill>
                  <a:srgbClr val="FF0000"/>
                </a:solidFill>
              </a:rPr>
              <a:t>المحور الأول</a:t>
            </a:r>
          </a:p>
          <a:p>
            <a:pPr lvl="0" algn="ctr" rtl="1">
              <a:lnSpc>
                <a:spcPct val="150000"/>
              </a:lnSpc>
            </a:pPr>
            <a:r>
              <a:rPr lang="ar-SA" sz="2400" b="1" kern="0" dirty="0">
                <a:solidFill>
                  <a:srgbClr val="0000FF"/>
                </a:solidFill>
                <a:ea typeface="Times New Roman" panose="02020603050405020304" pitchFamily="18" charset="0"/>
              </a:rPr>
              <a:t>حظر تخزين بعض أنواع المعلومات الشخصية</a:t>
            </a:r>
          </a:p>
          <a:p>
            <a:pPr lvl="0" algn="ctr" rtl="1">
              <a:lnSpc>
                <a:spcPct val="150000"/>
              </a:lnSpc>
            </a:pPr>
            <a:r>
              <a:rPr lang="ar-EG" sz="2000" b="1" kern="0" dirty="0">
                <a:solidFill>
                  <a:sysClr val="windowText" lastClr="000000"/>
                </a:solidFill>
              </a:rPr>
              <a:t>ثانيا : </a:t>
            </a:r>
            <a:r>
              <a:rPr lang="ar-SA" sz="2000" b="1" kern="0" dirty="0">
                <a:solidFill>
                  <a:sysClr val="windowText" lastClr="000000"/>
                </a:solidFill>
              </a:rPr>
              <a:t>المعلومات المتصلة بمسلك الشخص في مجال الائتمان</a:t>
            </a:r>
            <a:r>
              <a:rPr lang="ar-EG" sz="2000" b="1" kern="0" dirty="0">
                <a:solidFill>
                  <a:sysClr val="windowText" lastClr="000000"/>
                </a:solidFill>
              </a:rPr>
              <a:t> :</a:t>
            </a:r>
            <a:endParaRPr lang="en-US" sz="2000" b="1" kern="0" dirty="0">
              <a:solidFill>
                <a:sysClr val="windowText" lastClr="000000"/>
              </a:solidFill>
            </a:endParaRPr>
          </a:p>
        </p:txBody>
      </p:sp>
    </p:spTree>
    <p:extLst>
      <p:ext uri="{BB962C8B-B14F-4D97-AF65-F5344CB8AC3E}">
        <p14:creationId xmlns:p14="http://schemas.microsoft.com/office/powerpoint/2010/main" val="63878562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934269" y="3753643"/>
            <a:ext cx="5894202" cy="2308324"/>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lvl="0" algn="just" rtl="1">
              <a:lnSpc>
                <a:spcPct val="150000"/>
              </a:lnSpc>
            </a:pPr>
            <a:r>
              <a:rPr lang="ar-EG" sz="1600" b="1" dirty="0"/>
              <a:t>            </a:t>
            </a:r>
            <a:r>
              <a:rPr lang="ar-SA" sz="1600" b="1" dirty="0"/>
              <a:t>ولما كان تخزين هذه المعلومات التي تنطوي عل</a:t>
            </a:r>
            <a:r>
              <a:rPr lang="ar-EG" sz="1600" b="1" dirty="0"/>
              <a:t>ى</a:t>
            </a:r>
            <a:r>
              <a:rPr lang="ar-SA" sz="1600" b="1" dirty="0"/>
              <a:t> تقدير المسلك الشخصي في مجال الائتمان يهدد بانتشارها، مما يؤدي إلى الإضرار إضرارا جسيما بالشخص الذي يفاجأ بإغلاق باب الائتمان في مواجهته ولذلك </a:t>
            </a:r>
            <a:r>
              <a:rPr lang="ar-SA" sz="1600" b="1" dirty="0">
                <a:solidFill>
                  <a:srgbClr val="00B050"/>
                </a:solidFill>
              </a:rPr>
              <a:t>فإن القانون يتجه إل</a:t>
            </a:r>
            <a:r>
              <a:rPr lang="ar-EG" sz="1600" b="1" dirty="0">
                <a:solidFill>
                  <a:srgbClr val="00B050"/>
                </a:solidFill>
              </a:rPr>
              <a:t>ى</a:t>
            </a:r>
            <a:r>
              <a:rPr lang="ar-SA" sz="1600" b="1" dirty="0">
                <a:solidFill>
                  <a:srgbClr val="00B050"/>
                </a:solidFill>
              </a:rPr>
              <a:t> حظر إدخال تقدير البنك لمسلك العميل إل</a:t>
            </a:r>
            <a:r>
              <a:rPr lang="ar-EG" sz="1600" b="1" dirty="0">
                <a:solidFill>
                  <a:srgbClr val="00B050"/>
                </a:solidFill>
              </a:rPr>
              <a:t>ى</a:t>
            </a:r>
            <a:r>
              <a:rPr lang="ar-SA" sz="1600" b="1" dirty="0">
                <a:solidFill>
                  <a:srgbClr val="00B050"/>
                </a:solidFill>
              </a:rPr>
              <a:t> الحاسوب. </a:t>
            </a:r>
            <a:r>
              <a:rPr lang="ar-SA" sz="1600" b="1" dirty="0"/>
              <a:t>فيجب الاقتصار ببيان الوقائع دون إدخال النتائج المستخلصة إل</a:t>
            </a:r>
            <a:r>
              <a:rPr lang="ar-EG" sz="1600" b="1" dirty="0"/>
              <a:t>ى</a:t>
            </a:r>
            <a:r>
              <a:rPr lang="ar-SA" sz="1600" b="1" dirty="0"/>
              <a:t> الحاسوب.</a:t>
            </a:r>
            <a:endParaRPr lang="en-US" sz="1600" b="1" dirty="0">
              <a:latin typeface="Calibri" panose="020F0502020204030204" pitchFamily="34" charset="0"/>
              <a:ea typeface="Calibri" panose="020F0502020204030204" pitchFamily="34" charset="0"/>
            </a:endParaRPr>
          </a:p>
        </p:txBody>
      </p:sp>
      <p:sp>
        <p:nvSpPr>
          <p:cNvPr id="5" name="Rectangle 4"/>
          <p:cNvSpPr/>
          <p:nvPr/>
        </p:nvSpPr>
        <p:spPr>
          <a:xfrm>
            <a:off x="4236098" y="697131"/>
            <a:ext cx="7397102" cy="501932"/>
          </a:xfrm>
          <a:prstGeom prst="rect">
            <a:avLst/>
          </a:prstGeom>
          <a:blipFill>
            <a:blip r:embed="rId2"/>
            <a:tile tx="0" ty="0" sx="100000" sy="100000" flip="none" algn="tl"/>
          </a:blipFill>
          <a:ln w="28575">
            <a:solidFill>
              <a:schemeClr val="tx1"/>
            </a:solidFill>
            <a:prstDash val="dashDot"/>
          </a:ln>
        </p:spPr>
        <p:txBody>
          <a:bodyPr wrap="square">
            <a:spAutoFit/>
          </a:bodyPr>
          <a:lstStyle/>
          <a:p>
            <a:pPr lvl="0" algn="just" rtl="1">
              <a:lnSpc>
                <a:spcPct val="150000"/>
              </a:lnSpc>
              <a:spcAft>
                <a:spcPts val="500"/>
              </a:spcAft>
            </a:pP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ثانيا : المعلومات المتصلة بمسلك الشخص في مجال ال</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ا</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ئتمان</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 </a:t>
            </a:r>
            <a:endPar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endParaRPr>
          </a:p>
        </p:txBody>
      </p:sp>
      <p:sp>
        <p:nvSpPr>
          <p:cNvPr id="4" name="Rectangle 3"/>
          <p:cNvSpPr/>
          <p:nvPr/>
        </p:nvSpPr>
        <p:spPr>
          <a:xfrm>
            <a:off x="401216" y="1506857"/>
            <a:ext cx="11427255" cy="1938992"/>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a:effectLst>
            <a:innerShdw blurRad="63500" dist="50800" dir="16200000">
              <a:prstClr val="black">
                <a:alpha val="50000"/>
              </a:prstClr>
            </a:innerShdw>
          </a:effectLst>
        </p:spPr>
        <p:txBody>
          <a:bodyPr wrap="square">
            <a:spAutoFit/>
          </a:bodyPr>
          <a:lstStyle/>
          <a:p>
            <a:pPr lvl="0" algn="just" rtl="1">
              <a:lnSpc>
                <a:spcPct val="150000"/>
              </a:lnSpc>
              <a:spcAft>
                <a:spcPts val="500"/>
              </a:spcAft>
            </a:pPr>
            <a:r>
              <a:rPr lang="ar-EG" sz="1600" b="1" dirty="0"/>
              <a:t>           </a:t>
            </a:r>
            <a:r>
              <a:rPr lang="ar-SA" sz="1600" b="1" dirty="0"/>
              <a:t>المعلومات المتعلقة بمسلك الشخص في مجال الائتمان نظرا للأهمية القصوى للائتمان باعتباره حجر الزاوية في الاقتصاد، وتحرص البنوك عل</a:t>
            </a:r>
            <a:r>
              <a:rPr lang="ar-EG" sz="1600" b="1" dirty="0"/>
              <a:t>ى</a:t>
            </a:r>
            <a:r>
              <a:rPr lang="ar-SA" sz="1600" b="1" dirty="0"/>
              <a:t> التحري بدقة والحصول عل</a:t>
            </a:r>
            <a:r>
              <a:rPr lang="ar-EG" sz="1600" b="1" dirty="0"/>
              <a:t>ى</a:t>
            </a:r>
            <a:r>
              <a:rPr lang="ar-SA" sz="1600" b="1" dirty="0"/>
              <a:t> أكبر قدر من المعلومات عن طالب الائتمان </a:t>
            </a:r>
            <a:r>
              <a:rPr lang="ar-SA" sz="1600" b="1" dirty="0">
                <a:solidFill>
                  <a:srgbClr val="00B050"/>
                </a:solidFill>
              </a:rPr>
              <a:t>وتنشئ العديد من البنوك إدارات خاصة للتحري والمعلومات</a:t>
            </a:r>
            <a:r>
              <a:rPr lang="ar-SA" sz="1600" b="1" dirty="0"/>
              <a:t>، ويستعين بضعها الآخر ببنوك المعلومات. فالعميل يقدم في طلب الائتمان أكبر قدر من المعلومات عن يساره، وظروفه المالية، ومعاملاته المالية السابقة، ولكن المعلومات التي يقدمها العميل للبنك تتمتع بسرية كاملة، بحيث لا يجوز للبنك أن ينقلها للغير وخصوصا لبنوك أخرى.</a:t>
            </a:r>
            <a:endParaRPr lang="en-US" sz="1600" b="1" dirty="0"/>
          </a:p>
        </p:txBody>
      </p:sp>
      <p:cxnSp>
        <p:nvCxnSpPr>
          <p:cNvPr id="7" name="Straight Connector 6"/>
          <p:cNvCxnSpPr/>
          <p:nvPr/>
        </p:nvCxnSpPr>
        <p:spPr>
          <a:xfrm flipV="1">
            <a:off x="5934269" y="3445849"/>
            <a:ext cx="0" cy="307794"/>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1828471" y="3445849"/>
            <a:ext cx="0" cy="307794"/>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4098" name="Picture 2" descr="Computer Security Animated 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3211" y="3599746"/>
            <a:ext cx="3805510" cy="26638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7369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2259" y="1178570"/>
            <a:ext cx="11572240" cy="4662815"/>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prstClr val="white"/>
                </a:solidFill>
              </a:rPr>
              <a:t>         </a:t>
            </a:r>
            <a:r>
              <a:rPr lang="ar-SA" b="1" dirty="0"/>
              <a:t>ومن ثم </a:t>
            </a:r>
            <a:r>
              <a:rPr lang="ar-SA" b="1" dirty="0">
                <a:solidFill>
                  <a:srgbClr val="00B050"/>
                </a:solidFill>
              </a:rPr>
              <a:t>فإن تكوين فكرة عن مسلك الشخص يكون عن طريق دراسة كل حالة عل</a:t>
            </a:r>
            <a:r>
              <a:rPr lang="ar-EG" b="1" dirty="0">
                <a:solidFill>
                  <a:srgbClr val="00B050"/>
                </a:solidFill>
              </a:rPr>
              <a:t>ى</a:t>
            </a:r>
            <a:r>
              <a:rPr lang="ar-SA" b="1" dirty="0">
                <a:solidFill>
                  <a:srgbClr val="00B050"/>
                </a:solidFill>
              </a:rPr>
              <a:t> حده ودراسة الظروف الإنسانية المختلفة</a:t>
            </a:r>
            <a:r>
              <a:rPr lang="ar-EG" b="1" dirty="0">
                <a:solidFill>
                  <a:srgbClr val="00B050"/>
                </a:solidFill>
              </a:rPr>
              <a:t>،</a:t>
            </a:r>
            <a:r>
              <a:rPr lang="ar-SA" b="1" dirty="0"/>
              <a:t> فقد يسجل الحاسوب التأخر في الوفاء، ولكن لا يجب أن يستخلص من ذلك أن العميل</a:t>
            </a:r>
            <a:r>
              <a:rPr lang="ar-EG" b="1" dirty="0"/>
              <a:t> معسر</a:t>
            </a:r>
            <a:r>
              <a:rPr lang="ar-SA" b="1" dirty="0"/>
              <a:t> أو مراوغ، فقبل تقرير ذلك لابد من مناقشة العميل لمعرفة أسباب التأخر في الوفاء، فقد يرجع ذلك للتأخر في حوالة مصرفية، أو تراخي الوكيل في تنفيذ تعليمات الموكل </a:t>
            </a:r>
            <a:r>
              <a:rPr lang="ar-SA" b="1" u="sng" dirty="0"/>
              <a:t>وبهذا يحظر تقدير مخاطر الائتمان عل</a:t>
            </a:r>
            <a:r>
              <a:rPr lang="ar-EG" b="1" u="sng" dirty="0"/>
              <a:t>ى</a:t>
            </a:r>
            <a:r>
              <a:rPr lang="ar-SA" b="1" u="sng" dirty="0"/>
              <a:t> أساس النقاط،</a:t>
            </a:r>
            <a:r>
              <a:rPr lang="ar-SA" b="1" dirty="0"/>
              <a:t> بمعنى أن يعطي نقاطا للوفاء في الموعد، وتقل النقاط عند التأخر أو المراوغة في الوفاء، بحيث يكون تقدير منح الائتمان عن طريق ضرورة توافر حد أدن</a:t>
            </a:r>
            <a:r>
              <a:rPr lang="ar-EG" b="1" dirty="0"/>
              <a:t>ى</a:t>
            </a:r>
            <a:r>
              <a:rPr lang="ar-SA" b="1" dirty="0"/>
              <a:t> من النقاط في المعاملات المالية السابقة دون دراسة ظروف الشخص وبحث أسباب عدم الوفاء أو التأخر فيه.</a:t>
            </a:r>
            <a:endParaRPr lang="en-US" b="1" dirty="0"/>
          </a:p>
          <a:p>
            <a:pPr lvl="0" algn="just" rtl="1">
              <a:lnSpc>
                <a:spcPct val="150000"/>
              </a:lnSpc>
            </a:pPr>
            <a:r>
              <a:rPr lang="ar-SA" b="1" dirty="0"/>
              <a:t> </a:t>
            </a:r>
            <a:endParaRPr lang="en-US" b="1" dirty="0"/>
          </a:p>
          <a:p>
            <a:pPr lvl="0" algn="just" rtl="1">
              <a:lnSpc>
                <a:spcPct val="150000"/>
              </a:lnSpc>
            </a:pPr>
            <a:r>
              <a:rPr lang="ar-EG" b="1" dirty="0"/>
              <a:t>     </a:t>
            </a:r>
            <a:r>
              <a:rPr lang="ar-SA" b="1" dirty="0"/>
              <a:t>     وبناء عليه فإنه</a:t>
            </a:r>
            <a:r>
              <a:rPr lang="ar-SA" b="1" dirty="0">
                <a:solidFill>
                  <a:srgbClr val="00B050"/>
                </a:solidFill>
              </a:rPr>
              <a:t> يحظر إدخال معلومات تنطوي عل</a:t>
            </a:r>
            <a:r>
              <a:rPr lang="ar-EG" b="1" dirty="0">
                <a:solidFill>
                  <a:srgbClr val="00B050"/>
                </a:solidFill>
              </a:rPr>
              <a:t>ى</a:t>
            </a:r>
            <a:r>
              <a:rPr lang="ar-SA" b="1" dirty="0">
                <a:solidFill>
                  <a:srgbClr val="00B050"/>
                </a:solidFill>
              </a:rPr>
              <a:t> تقدير مسلك الشخص في مجال الائتمان إل</a:t>
            </a:r>
            <a:r>
              <a:rPr lang="ar-EG" b="1" dirty="0">
                <a:solidFill>
                  <a:srgbClr val="00B050"/>
                </a:solidFill>
              </a:rPr>
              <a:t>ى</a:t>
            </a:r>
            <a:r>
              <a:rPr lang="ar-SA" b="1" dirty="0">
                <a:solidFill>
                  <a:srgbClr val="00B050"/>
                </a:solidFill>
              </a:rPr>
              <a:t> الحاسوب؛ </a:t>
            </a:r>
            <a:r>
              <a:rPr lang="ar-SA" b="1" dirty="0"/>
              <a:t>حتى لا تكون عرضة للانتقال إل</a:t>
            </a:r>
            <a:r>
              <a:rPr lang="ar-EG" b="1" dirty="0"/>
              <a:t>ى</a:t>
            </a:r>
            <a:r>
              <a:rPr lang="ar-SA" b="1" dirty="0"/>
              <a:t> جهات مالية أخرى مما يؤدي للإضرار بائتمان الشخص دون وجه حق، فهذا التقدير يدخل في عموم حظر تخزين بيانات تنطوي عل</a:t>
            </a:r>
            <a:r>
              <a:rPr lang="ar-EG" b="1" dirty="0"/>
              <a:t>ى</a:t>
            </a:r>
            <a:r>
              <a:rPr lang="ar-SA" b="1" dirty="0"/>
              <a:t> تقدير للشخصية ، فالذمة المالية من جوانب الشخصية.</a:t>
            </a:r>
            <a:endParaRPr lang="en-US" dirty="0"/>
          </a:p>
        </p:txBody>
      </p:sp>
    </p:spTree>
    <p:extLst>
      <p:ext uri="{BB962C8B-B14F-4D97-AF65-F5344CB8AC3E}">
        <p14:creationId xmlns:p14="http://schemas.microsoft.com/office/powerpoint/2010/main" val="1120888798"/>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560" y="937925"/>
            <a:ext cx="11559540" cy="5216813"/>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srgbClr val="000000"/>
                </a:solidFill>
                <a:ea typeface="Times New Roman" panose="02020603050405020304" pitchFamily="18" charset="0"/>
              </a:rPr>
              <a:t>         </a:t>
            </a:r>
            <a:r>
              <a:rPr lang="ar-SA" b="1" dirty="0">
                <a:solidFill>
                  <a:srgbClr val="000000"/>
                </a:solidFill>
                <a:ea typeface="Times New Roman" panose="02020603050405020304" pitchFamily="18" charset="0"/>
              </a:rPr>
              <a:t>وهذا الحظر </a:t>
            </a:r>
            <a:r>
              <a:rPr lang="ar-SA" b="1" dirty="0">
                <a:solidFill>
                  <a:srgbClr val="000000"/>
                </a:solidFill>
                <a:highlight>
                  <a:srgbClr val="FFFF00"/>
                </a:highlight>
                <a:ea typeface="Times New Roman" panose="02020603050405020304" pitchFamily="18" charset="0"/>
              </a:rPr>
              <a:t>يستهدف في الواقع الحفاظ عل</a:t>
            </a:r>
            <a:r>
              <a:rPr lang="ar-EG" b="1" dirty="0">
                <a:solidFill>
                  <a:srgbClr val="000000"/>
                </a:solidFill>
                <a:highlight>
                  <a:srgbClr val="FFFF00"/>
                </a:highlight>
                <a:ea typeface="Times New Roman" panose="02020603050405020304" pitchFamily="18" charset="0"/>
              </a:rPr>
              <a:t>ى</a:t>
            </a:r>
            <a:r>
              <a:rPr lang="ar-SA" b="1" dirty="0">
                <a:solidFill>
                  <a:srgbClr val="000000"/>
                </a:solidFill>
                <a:highlight>
                  <a:srgbClr val="FFFF00"/>
                </a:highlight>
                <a:ea typeface="Times New Roman" panose="02020603050405020304" pitchFamily="18" charset="0"/>
              </a:rPr>
              <a:t> التوازن في العلاقة بين المصرف والعميل</a:t>
            </a:r>
            <a:r>
              <a:rPr lang="ar-SA" b="1" dirty="0">
                <a:solidFill>
                  <a:srgbClr val="000000"/>
                </a:solidFill>
                <a:ea typeface="Times New Roman" panose="02020603050405020304" pitchFamily="18" charset="0"/>
              </a:rPr>
              <a:t>، وحتى لا يكون الكمبيوتر عنصرا من عناصر الخلل في هذا التوازن</a:t>
            </a:r>
            <a:r>
              <a:rPr lang="ar-EG" b="1" dirty="0">
                <a:ea typeface="Times New Roman" panose="02020603050405020304" pitchFamily="18" charset="0"/>
              </a:rPr>
              <a:t>، </a:t>
            </a:r>
            <a:r>
              <a:rPr lang="ar-SA" b="1" dirty="0"/>
              <a:t>فالخلل يرجع إل</a:t>
            </a:r>
            <a:r>
              <a:rPr lang="ar-EG" b="1" dirty="0"/>
              <a:t>ى</a:t>
            </a:r>
            <a:r>
              <a:rPr lang="ar-SA" b="1" dirty="0"/>
              <a:t> أن المعلومات التي توجد في الكمبيوتر قد تكون عل</a:t>
            </a:r>
            <a:r>
              <a:rPr lang="ar-EG" b="1" dirty="0"/>
              <a:t>ى</a:t>
            </a:r>
            <a:r>
              <a:rPr lang="ar-SA" b="1" dirty="0"/>
              <a:t> قدر كبير من التفاصيل، ويكون من المستحيل عل</a:t>
            </a:r>
            <a:r>
              <a:rPr lang="ar-EG" b="1" dirty="0"/>
              <a:t>ى</a:t>
            </a:r>
            <a:r>
              <a:rPr lang="ar-SA" b="1" dirty="0"/>
              <a:t> الشخص أن يدافع عن نفسه في مواجهة العقيدة التي تكونت عنه لد</a:t>
            </a:r>
            <a:r>
              <a:rPr lang="ar-EG" b="1" dirty="0"/>
              <a:t>ى</a:t>
            </a:r>
            <a:r>
              <a:rPr lang="ar-SA" b="1" dirty="0"/>
              <a:t> البنك من مجرد الاطلاع عل</a:t>
            </a:r>
            <a:r>
              <a:rPr lang="ar-EG" b="1" dirty="0"/>
              <a:t>ى</a:t>
            </a:r>
            <a:r>
              <a:rPr lang="ar-SA" b="1" dirty="0"/>
              <a:t> بيانات الكمبيوتر، بل أحيانا ما يتخذ الكمبيوتر نفسه القرار انطلاقا من البرنامج المعد له.</a:t>
            </a:r>
            <a:endParaRPr lang="en-US" b="1" dirty="0"/>
          </a:p>
          <a:p>
            <a:pPr lvl="0" algn="just" rtl="1"/>
            <a:r>
              <a:rPr lang="ar-SA" b="1" dirty="0"/>
              <a:t> </a:t>
            </a:r>
            <a:endParaRPr lang="en-US" b="1" dirty="0"/>
          </a:p>
          <a:p>
            <a:pPr lvl="0" algn="just" rtl="1">
              <a:lnSpc>
                <a:spcPct val="150000"/>
              </a:lnSpc>
            </a:pPr>
            <a:r>
              <a:rPr lang="ar-SA" b="1" dirty="0">
                <a:solidFill>
                  <a:srgbClr val="00B050"/>
                </a:solidFill>
              </a:rPr>
              <a:t>     </a:t>
            </a:r>
            <a:r>
              <a:rPr lang="ar-EG" b="1" dirty="0">
                <a:solidFill>
                  <a:srgbClr val="00B050"/>
                </a:solidFill>
              </a:rPr>
              <a:t>   </a:t>
            </a:r>
            <a:r>
              <a:rPr lang="ar-SA" b="1" dirty="0">
                <a:solidFill>
                  <a:srgbClr val="00B050"/>
                </a:solidFill>
              </a:rPr>
              <a:t> والتشريعات التي تستهدف توفير حماية للمستهلك بمنحه حرية الرجوع في عقد الائتمان الذي أبرم مع البنك خلال فترة زمنية</a:t>
            </a:r>
            <a:r>
              <a:rPr lang="ar-SA" b="1" dirty="0">
                <a:solidFill>
                  <a:prstClr val="white"/>
                </a:solidFill>
              </a:rPr>
              <a:t>، </a:t>
            </a:r>
            <a:r>
              <a:rPr lang="ar-SA" b="1" dirty="0"/>
              <a:t>تحظر تخزين بيانات تتعلق بحالات الرجوع حتى لا تعطي عن العميل فكرة غير صحيحة نتيجة عدم البحث في أسباب الرجوع مما يهدد ائتمان الشخص.</a:t>
            </a:r>
            <a:endParaRPr lang="en-US" b="1" dirty="0"/>
          </a:p>
          <a:p>
            <a:pPr lvl="0" algn="just" rtl="1"/>
            <a:r>
              <a:rPr lang="ar-SA" b="1" dirty="0"/>
              <a:t> </a:t>
            </a:r>
            <a:endParaRPr lang="en-US" b="1" dirty="0"/>
          </a:p>
          <a:p>
            <a:pPr lvl="0" algn="just" rtl="1">
              <a:lnSpc>
                <a:spcPct val="150000"/>
              </a:lnSpc>
            </a:pPr>
            <a:r>
              <a:rPr lang="ar-SA" b="1" dirty="0"/>
              <a:t>     </a:t>
            </a:r>
            <a:r>
              <a:rPr lang="ar-EG" b="1" dirty="0"/>
              <a:t>    </a:t>
            </a:r>
            <a:r>
              <a:rPr lang="ar-SA" b="1" dirty="0"/>
              <a:t>والخلاصة </a:t>
            </a:r>
            <a:r>
              <a:rPr lang="ar-SA" b="1" dirty="0">
                <a:solidFill>
                  <a:srgbClr val="00B050"/>
                </a:solidFill>
              </a:rPr>
              <a:t>أنه لا يصح أن تكون للمعلومات المخزنة في الحاسوب الدور الرئيسي في رفض إعطاء الشخص ميزة مالية تتمثل في عدم التعاقد معه</a:t>
            </a:r>
            <a:r>
              <a:rPr lang="ar-SA" b="1" dirty="0"/>
              <a:t>، سواء برفض منحه الائتمان أو رفض شركة تأمين مثلا إبرام عقد تأمين عل</a:t>
            </a:r>
            <a:r>
              <a:rPr lang="ar-EG" b="1" dirty="0"/>
              <a:t>ى</a:t>
            </a:r>
            <a:r>
              <a:rPr lang="ar-SA" b="1" dirty="0"/>
              <a:t> الحياة بسبب جسامة الخطر.</a:t>
            </a:r>
            <a:endParaRPr lang="en-US" dirty="0"/>
          </a:p>
        </p:txBody>
      </p:sp>
    </p:spTree>
    <p:extLst>
      <p:ext uri="{BB962C8B-B14F-4D97-AF65-F5344CB8AC3E}">
        <p14:creationId xmlns:p14="http://schemas.microsoft.com/office/powerpoint/2010/main" val="2691100881"/>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4480" y="945669"/>
            <a:ext cx="11772900" cy="5696431"/>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en-US" sz="1600" b="1" dirty="0">
                <a:solidFill>
                  <a:srgbClr val="00B050"/>
                </a:solidFill>
              </a:rPr>
              <a:t>        </a:t>
            </a:r>
            <a:r>
              <a:rPr lang="ar-SA" sz="1600" b="1" dirty="0">
                <a:solidFill>
                  <a:srgbClr val="00B050"/>
                </a:solidFill>
              </a:rPr>
              <a:t>لا يجوز تخزين أو معالجة المعلومات الشخصية المتعلقة بالجرائم والعقوبات إلا بالنسبة للحاسوب الخاص بالجهات القضائية </a:t>
            </a:r>
            <a:endParaRPr lang="ar-EG" sz="1600" b="1" dirty="0">
              <a:solidFill>
                <a:srgbClr val="00B050"/>
              </a:solidFill>
            </a:endParaRPr>
          </a:p>
          <a:p>
            <a:pPr lvl="0" algn="just" rtl="1">
              <a:lnSpc>
                <a:spcPct val="150000"/>
              </a:lnSpc>
            </a:pPr>
            <a:r>
              <a:rPr lang="ar-SA" sz="1600" b="1" dirty="0">
                <a:solidFill>
                  <a:srgbClr val="00B050"/>
                </a:solidFill>
              </a:rPr>
              <a:t>أو السلطات العامة، وذلك في حدود اختصاصاتها القانونية</a:t>
            </a:r>
            <a:r>
              <a:rPr lang="en-US" sz="1600" b="1" dirty="0">
                <a:solidFill>
                  <a:srgbClr val="00B050"/>
                </a:solidFill>
              </a:rPr>
              <a:t>.</a:t>
            </a:r>
            <a:r>
              <a:rPr lang="ar-SA" sz="1600" b="1" dirty="0">
                <a:solidFill>
                  <a:srgbClr val="FFFF00"/>
                </a:solidFill>
              </a:rPr>
              <a:t>.</a:t>
            </a:r>
            <a:endParaRPr lang="en-US" sz="1600" b="1" dirty="0">
              <a:solidFill>
                <a:srgbClr val="FFFF0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white"/>
                </a:solidFill>
              </a:rPr>
              <a:t>     </a:t>
            </a:r>
            <a:r>
              <a:rPr lang="ar-EG" sz="1600" b="1" dirty="0">
                <a:solidFill>
                  <a:prstClr val="white"/>
                </a:solidFill>
              </a:rPr>
              <a:t>  </a:t>
            </a:r>
            <a:r>
              <a:rPr lang="ar-SA" sz="1600" b="1" dirty="0"/>
              <a:t>ولقد تعلقت المادة السادسة من الاتفاقية الأوروبية بحماية الشخص تجاه المعالجة الإلكترونية للمعلومات الشخصية، والتي تتعلق بأحكام الإدانة الجنائية. ويترتب عل</a:t>
            </a:r>
            <a:r>
              <a:rPr lang="ar-EG" sz="1600" b="1" dirty="0"/>
              <a:t>ى</a:t>
            </a:r>
            <a:r>
              <a:rPr lang="ar-SA" sz="1600" b="1" dirty="0">
                <a:solidFill>
                  <a:prstClr val="white"/>
                </a:solidFill>
              </a:rPr>
              <a:t> </a:t>
            </a:r>
            <a:r>
              <a:rPr lang="ar-SA" sz="1600" b="1" dirty="0">
                <a:solidFill>
                  <a:srgbClr val="00B050"/>
                </a:solidFill>
              </a:rPr>
              <a:t>ذلك أن الاحتفاظ بالصحيفة الجنائية تؤول من حيث المبدأ لوزارة العدل وحدها</a:t>
            </a:r>
            <a:endParaRPr lang="en-US" sz="1600" b="1" dirty="0">
              <a:solidFill>
                <a:srgbClr val="FFFF0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t>        ثم نصت المادة 9 من القانون رقم ١۰۸ لسنة ٢٠٠٤ م و الذي صدر تعديلا لقانون المعلوماتية والبطاقات والحريات لسنة ۱۹۷۸م عل</a:t>
            </a:r>
            <a:r>
              <a:rPr lang="ar-EG" sz="1600" b="1" dirty="0"/>
              <a:t>ى</a:t>
            </a:r>
            <a:r>
              <a:rPr lang="ar-SA" sz="1600" b="1" dirty="0"/>
              <a:t> أن: (المعالجة الآلية للبيانات الاسمية والتي تتعلق بالجرائم وبإحكام الإدانة والتدابير الاحترازية لا يمكن أن تتم إلا عن طريق:</a:t>
            </a:r>
            <a:endParaRPr lang="en-US" sz="1600" b="1" dirty="0"/>
          </a:p>
          <a:p>
            <a:pPr lvl="0" algn="just" rtl="1">
              <a:lnSpc>
                <a:spcPct val="150000"/>
              </a:lnSpc>
            </a:pPr>
            <a:r>
              <a:rPr lang="ar-EG" sz="1600" b="1" dirty="0"/>
              <a:t>1.</a:t>
            </a:r>
            <a:r>
              <a:rPr lang="ar-SA" sz="1600" b="1" dirty="0"/>
              <a:t> القضاء، والسلطات العامة، والأشخاص المعنوية التي تدير مرفقا عاما، وذلك في إطار اختصاصاتهم القانونية.</a:t>
            </a:r>
            <a:endParaRPr lang="en-US" sz="1600" b="1" dirty="0"/>
          </a:p>
          <a:p>
            <a:pPr lvl="0" algn="just" rtl="1">
              <a:lnSpc>
                <a:spcPct val="150000"/>
              </a:lnSpc>
            </a:pPr>
            <a:r>
              <a:rPr lang="ar-EG" sz="1600" b="1" dirty="0"/>
              <a:t>2. </a:t>
            </a:r>
            <a:r>
              <a:rPr lang="ar-SA" sz="1600" b="1" dirty="0"/>
              <a:t>معاوني القضاء فقط لاحتياجات ممارسة مهامهم التي يعهدها إليهم القانون .</a:t>
            </a:r>
            <a:endParaRPr lang="en-US" sz="1600" b="1" dirty="0"/>
          </a:p>
          <a:p>
            <a:pPr lvl="0" algn="just" rtl="1">
              <a:lnSpc>
                <a:spcPct val="150000"/>
              </a:lnSpc>
            </a:pPr>
            <a:r>
              <a:rPr lang="ar-EG" sz="1600" b="1" dirty="0"/>
              <a:t>3. </a:t>
            </a:r>
            <a:r>
              <a:rPr lang="en-US" sz="1600" b="1" dirty="0"/>
              <a:t> </a:t>
            </a:r>
            <a:r>
              <a:rPr lang="ar-SA" sz="1600" b="1" dirty="0"/>
              <a:t>.........الأشخاص المعنوية المنصوص عليها في المادة  321 / 1 و 331 / 1 من قانون الملكية الفكرية.....).</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solidFill>
                  <a:srgbClr val="FFFF00"/>
                </a:solidFill>
              </a:rPr>
              <a:t>    </a:t>
            </a:r>
            <a:r>
              <a:rPr lang="ar-SA" sz="1600" b="1" dirty="0">
                <a:solidFill>
                  <a:srgbClr val="FFFF00"/>
                </a:solidFill>
              </a:rPr>
              <a:t>     </a:t>
            </a:r>
            <a:r>
              <a:rPr lang="ar-SA" sz="1600" b="1" dirty="0">
                <a:solidFill>
                  <a:srgbClr val="00B050"/>
                </a:solidFill>
              </a:rPr>
              <a:t>وعل</a:t>
            </a:r>
            <a:r>
              <a:rPr lang="ar-EG" sz="1600" b="1" dirty="0">
                <a:solidFill>
                  <a:srgbClr val="00B050"/>
                </a:solidFill>
              </a:rPr>
              <a:t>ى</a:t>
            </a:r>
            <a:r>
              <a:rPr lang="ar-SA" sz="1600" b="1" dirty="0">
                <a:solidFill>
                  <a:srgbClr val="00B050"/>
                </a:solidFill>
              </a:rPr>
              <a:t> هذا يحظر عل</a:t>
            </a:r>
            <a:r>
              <a:rPr lang="ar-EG" sz="1600" b="1" dirty="0">
                <a:solidFill>
                  <a:srgbClr val="00B050"/>
                </a:solidFill>
              </a:rPr>
              <a:t>ى</a:t>
            </a:r>
            <a:r>
              <a:rPr lang="ar-SA" sz="1600" b="1" dirty="0">
                <a:solidFill>
                  <a:srgbClr val="00B050"/>
                </a:solidFill>
              </a:rPr>
              <a:t> جهات القطاع الخاص وغيرها من الجهات المشار إليها بصفة عامة إدخال مثل هذه البيانات إل</a:t>
            </a:r>
            <a:r>
              <a:rPr lang="ar-EG" sz="1600" b="1" dirty="0">
                <a:solidFill>
                  <a:srgbClr val="00B050"/>
                </a:solidFill>
              </a:rPr>
              <a:t>ى</a:t>
            </a:r>
            <a:r>
              <a:rPr lang="ar-SA" sz="1600" b="1" dirty="0">
                <a:solidFill>
                  <a:srgbClr val="00B050"/>
                </a:solidFill>
              </a:rPr>
              <a:t> الحاسوب الخاص بها</a:t>
            </a:r>
            <a:r>
              <a:rPr lang="ar-SA" sz="1600" b="1" dirty="0">
                <a:solidFill>
                  <a:prstClr val="white"/>
                </a:solidFill>
              </a:rPr>
              <a:t>، </a:t>
            </a:r>
            <a:r>
              <a:rPr lang="ar-SA" sz="1600" b="1" dirty="0"/>
              <a:t>ويستهدف الحظر حماية سمعة واعتبار الشخص.</a:t>
            </a:r>
            <a:endParaRPr lang="en-US" sz="1600" b="1" dirty="0">
              <a:latin typeface="Calibri" panose="020F0502020204030204" pitchFamily="34" charset="0"/>
              <a:ea typeface="Calibri" panose="020F0502020204030204" pitchFamily="34" charset="0"/>
            </a:endParaRPr>
          </a:p>
        </p:txBody>
      </p:sp>
      <p:sp>
        <p:nvSpPr>
          <p:cNvPr id="4" name="Rectangle 3"/>
          <p:cNvSpPr/>
          <p:nvPr/>
        </p:nvSpPr>
        <p:spPr>
          <a:xfrm>
            <a:off x="7017219" y="437838"/>
            <a:ext cx="5040161" cy="507831"/>
          </a:xfrm>
          <a:prstGeom prst="rect">
            <a:avLst/>
          </a:prstGeom>
          <a:solidFill>
            <a:schemeClr val="bg1"/>
          </a:solidFill>
          <a:ln w="28575">
            <a:solidFill>
              <a:schemeClr val="tx1"/>
            </a:solidFill>
          </a:ln>
        </p:spPr>
        <p:txBody>
          <a:bodyPr wrap="none">
            <a:spAutoFit/>
          </a:bodyPr>
          <a:lstStyle/>
          <a:p>
            <a:pPr lvl="0" algn="just" rtl="1">
              <a:lnSpc>
                <a:spcPct val="150000"/>
              </a:lnSpc>
              <a:spcAft>
                <a:spcPts val="500"/>
              </a:spcAft>
            </a:pPr>
            <a:r>
              <a:rPr lang="ar-SA" b="1" dirty="0">
                <a:solidFill>
                  <a:srgbClr val="FF0000"/>
                </a:solidFill>
                <a:ea typeface="Times New Roman" panose="02020603050405020304" pitchFamily="18" charset="0"/>
              </a:rPr>
              <a:t>ثا</a:t>
            </a:r>
            <a:r>
              <a:rPr lang="ar-EG" b="1" dirty="0">
                <a:solidFill>
                  <a:srgbClr val="FF0000"/>
                </a:solidFill>
                <a:ea typeface="Times New Roman" panose="02020603050405020304" pitchFamily="18" charset="0"/>
              </a:rPr>
              <a:t>لثا: </a:t>
            </a:r>
            <a:r>
              <a:rPr lang="ar-SA" b="1" dirty="0">
                <a:solidFill>
                  <a:srgbClr val="FF0000"/>
                </a:solidFill>
                <a:ea typeface="Calibri" panose="020F0502020204030204" pitchFamily="34" charset="0"/>
              </a:rPr>
              <a:t>المعلومات المتعلقة بالجرائم والعقوبات :</a:t>
            </a:r>
            <a:r>
              <a:rPr lang="ar-SA" b="1" dirty="0">
                <a:solidFill>
                  <a:srgbClr val="FF0000"/>
                </a:solidFill>
                <a:ea typeface="Times New Roman" panose="02020603050405020304" pitchFamily="18" charset="0"/>
              </a:rPr>
              <a:t> </a:t>
            </a:r>
            <a:endParaRPr lang="ar-EG" b="1" dirty="0">
              <a:solidFill>
                <a:srgbClr val="FF0000"/>
              </a:solidFill>
              <a:ea typeface="Times New Roman" panose="02020603050405020304" pitchFamily="18" charset="0"/>
            </a:endParaRPr>
          </a:p>
        </p:txBody>
      </p:sp>
    </p:spTree>
    <p:extLst>
      <p:ext uri="{BB962C8B-B14F-4D97-AF65-F5344CB8AC3E}">
        <p14:creationId xmlns:p14="http://schemas.microsoft.com/office/powerpoint/2010/main" val="1251886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a:extLst>
              <a:ext uri="{FF2B5EF4-FFF2-40B4-BE49-F238E27FC236}">
                <a16:creationId xmlns:a16="http://schemas.microsoft.com/office/drawing/2014/main" id="{76BF0C65-C04D-42A7-B432-CC62C934AA5C}"/>
              </a:ext>
            </a:extLst>
          </p:cNvPr>
          <p:cNvSpPr/>
          <p:nvPr/>
        </p:nvSpPr>
        <p:spPr>
          <a:xfrm>
            <a:off x="2153920" y="1036061"/>
            <a:ext cx="9712960" cy="32387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SA" sz="2000" b="1" dirty="0">
                <a:solidFill>
                  <a:srgbClr val="FF0000"/>
                </a:solidFill>
                <a:ea typeface="Times New Roman" panose="02020603050405020304" pitchFamily="18" charset="0"/>
              </a:rPr>
              <a:t>ثا</a:t>
            </a:r>
            <a:r>
              <a:rPr lang="ar-EG" sz="2000" b="1" dirty="0">
                <a:solidFill>
                  <a:srgbClr val="FF0000"/>
                </a:solidFill>
                <a:ea typeface="Times New Roman" panose="02020603050405020304" pitchFamily="18" charset="0"/>
              </a:rPr>
              <a:t>لثا: </a:t>
            </a:r>
            <a:r>
              <a:rPr lang="ar-SA" sz="2000" b="1" dirty="0">
                <a:solidFill>
                  <a:srgbClr val="FF0000"/>
                </a:solidFill>
                <a:ea typeface="Calibri" panose="020F0502020204030204" pitchFamily="34" charset="0"/>
              </a:rPr>
              <a:t>المعلومات المتعلقة بالجرائم والعقوبات :</a:t>
            </a:r>
            <a:r>
              <a:rPr lang="ar-SA" sz="2000" b="1" dirty="0">
                <a:solidFill>
                  <a:srgbClr val="FF0000"/>
                </a:solidFill>
                <a:ea typeface="Times New Roman" panose="02020603050405020304" pitchFamily="18" charset="0"/>
              </a:rPr>
              <a:t> </a:t>
            </a:r>
            <a:endParaRPr lang="ar-EG" sz="2000" b="1" dirty="0">
              <a:solidFill>
                <a:srgbClr val="FF0000"/>
              </a:solidFill>
              <a:latin typeface="Calibri" panose="020F0502020204030204" pitchFamily="34" charset="0"/>
              <a:ea typeface="Calibri" panose="020F0502020204030204" pitchFamily="34" charset="0"/>
            </a:endParaRPr>
          </a:p>
          <a:p>
            <a:pPr lvl="0" algn="just" rtl="1">
              <a:spcAft>
                <a:spcPts val="500"/>
              </a:spcAft>
            </a:pPr>
            <a:endParaRPr lang="ar-EG" b="1" dirty="0">
              <a:solidFill>
                <a:srgbClr val="000000"/>
              </a:solidFill>
              <a:ea typeface="Calibri" panose="020F0502020204030204" pitchFamily="34" charset="0"/>
            </a:endParaRPr>
          </a:p>
          <a:p>
            <a:pPr lvl="0" algn="just" rtl="1">
              <a:lnSpc>
                <a:spcPct val="150000"/>
              </a:lnSpc>
              <a:spcAft>
                <a:spcPts val="500"/>
              </a:spcAft>
            </a:pPr>
            <a:r>
              <a:rPr lang="ar-EG" b="1" dirty="0">
                <a:solidFill>
                  <a:srgbClr val="000000"/>
                </a:solidFill>
                <a:ea typeface="Calibri" panose="020F0502020204030204" pitchFamily="34" charset="0"/>
              </a:rPr>
              <a:t>    </a:t>
            </a:r>
            <a:r>
              <a:rPr lang="ar-SA" b="1" dirty="0">
                <a:solidFill>
                  <a:srgbClr val="000000"/>
                </a:solidFill>
                <a:ea typeface="Calibri" panose="020F0502020204030204" pitchFamily="34" charset="0"/>
              </a:rPr>
              <a:t> </a:t>
            </a:r>
            <a:r>
              <a:rPr lang="ar-EG" b="1" dirty="0">
                <a:solidFill>
                  <a:srgbClr val="000000"/>
                </a:solidFill>
                <a:ea typeface="Calibri" panose="020F0502020204030204" pitchFamily="34" charset="0"/>
              </a:rPr>
              <a:t>  </a:t>
            </a:r>
            <a:r>
              <a:rPr lang="ar-SA" b="1" dirty="0">
                <a:solidFill>
                  <a:srgbClr val="000000"/>
                </a:solidFill>
                <a:ea typeface="Calibri" panose="020F0502020204030204" pitchFamily="34" charset="0"/>
              </a:rPr>
              <a:t>كما </a:t>
            </a:r>
            <a:r>
              <a:rPr lang="ar-SA" b="1" dirty="0">
                <a:solidFill>
                  <a:srgbClr val="000000"/>
                </a:solidFill>
                <a:highlight>
                  <a:srgbClr val="FFFF00"/>
                </a:highlight>
                <a:ea typeface="Calibri" panose="020F0502020204030204" pitchFamily="34" charset="0"/>
              </a:rPr>
              <a:t>أن تلك المعلومات من الخطورة عل</a:t>
            </a:r>
            <a:r>
              <a:rPr lang="ar-EG" b="1" dirty="0">
                <a:solidFill>
                  <a:srgbClr val="000000"/>
                </a:solidFill>
                <a:highlight>
                  <a:srgbClr val="FFFF00"/>
                </a:highlight>
                <a:ea typeface="Calibri" panose="020F0502020204030204" pitchFamily="34" charset="0"/>
              </a:rPr>
              <a:t>ى</a:t>
            </a:r>
            <a:r>
              <a:rPr lang="ar-SA" b="1" dirty="0">
                <a:solidFill>
                  <a:srgbClr val="000000"/>
                </a:solidFill>
                <a:highlight>
                  <a:srgbClr val="FFFF00"/>
                </a:highlight>
                <a:ea typeface="Calibri" panose="020F0502020204030204" pitchFamily="34" charset="0"/>
              </a:rPr>
              <a:t> مستقبل الأفراد</a:t>
            </a:r>
            <a:r>
              <a:rPr lang="ar-SA" b="1" dirty="0">
                <a:solidFill>
                  <a:srgbClr val="000000"/>
                </a:solidFill>
                <a:ea typeface="Calibri" panose="020F0502020204030204" pitchFamily="34" charset="0"/>
              </a:rPr>
              <a:t>، بحيث يجب أن يكون </a:t>
            </a:r>
            <a:r>
              <a:rPr lang="ar-SA" b="1" dirty="0">
                <a:solidFill>
                  <a:schemeClr val="tx1"/>
                </a:solidFill>
                <a:ea typeface="Calibri" panose="020F0502020204030204" pitchFamily="34" charset="0"/>
              </a:rPr>
              <a:t>تسجيلها عن طريق الجهات القائمة عل</a:t>
            </a:r>
            <a:r>
              <a:rPr lang="ar-EG" b="1" dirty="0">
                <a:solidFill>
                  <a:schemeClr val="tx1"/>
                </a:solidFill>
                <a:ea typeface="Calibri" panose="020F0502020204030204" pitchFamily="34" charset="0"/>
              </a:rPr>
              <a:t>ى</a:t>
            </a:r>
            <a:r>
              <a:rPr lang="ar-SA" b="1" dirty="0">
                <a:solidFill>
                  <a:schemeClr val="tx1"/>
                </a:solidFill>
                <a:ea typeface="Calibri" panose="020F0502020204030204" pitchFamily="34" charset="0"/>
              </a:rPr>
              <a:t> العدالة</a:t>
            </a:r>
            <a:r>
              <a:rPr lang="ar-SA" b="1" dirty="0">
                <a:solidFill>
                  <a:schemeClr val="tx1"/>
                </a:solidFill>
              </a:rPr>
              <a:t>، ويحق لمن تكون له مصلحة في معرفة </a:t>
            </a:r>
            <a:r>
              <a:rPr lang="ar-SA" b="1" dirty="0">
                <a:solidFill>
                  <a:prstClr val="black"/>
                </a:solidFill>
              </a:rPr>
              <a:t>بعض البيانات أن يطلب من صاحب الشأن تقديم صحيفة الحالة الجنائية، ويهدف الحظر إل</a:t>
            </a:r>
            <a:r>
              <a:rPr lang="ar-EG" b="1" dirty="0">
                <a:solidFill>
                  <a:prstClr val="black"/>
                </a:solidFill>
              </a:rPr>
              <a:t>ى</a:t>
            </a:r>
            <a:r>
              <a:rPr lang="ar-SA" b="1" dirty="0">
                <a:solidFill>
                  <a:prstClr val="black"/>
                </a:solidFill>
              </a:rPr>
              <a:t> إتاحة المجال أمام الدخول في طي النسيان، الذي يحرص عليه القانون سواء بأحكام التقادم، أو حق العفو، أو رد الاعتبار، أو غيرها.</a:t>
            </a:r>
            <a:endParaRPr lang="en-US" b="1" dirty="0">
              <a:solidFill>
                <a:prstClr val="black"/>
              </a:solidFill>
              <a:latin typeface="Calibri" panose="020F0502020204030204" pitchFamily="34" charset="0"/>
              <a:ea typeface="Calibri" panose="020F0502020204030204" pitchFamily="34" charset="0"/>
            </a:endParaRPr>
          </a:p>
        </p:txBody>
      </p:sp>
      <p:pic>
        <p:nvPicPr>
          <p:cNvPr id="4"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171" y="4476084"/>
            <a:ext cx="3094309" cy="21660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3079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4320" y="799426"/>
            <a:ext cx="11772900" cy="5355312"/>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ea typeface="Times New Roman" panose="02020603050405020304" pitchFamily="18" charset="0"/>
              </a:rPr>
              <a:t>بيد </a:t>
            </a:r>
            <a:r>
              <a:rPr lang="ar-SA" sz="2000" b="1" dirty="0">
                <a:solidFill>
                  <a:srgbClr val="FF0000"/>
                </a:solidFill>
                <a:highlight>
                  <a:srgbClr val="FFFF00"/>
                </a:highlight>
                <a:ea typeface="Times New Roman" panose="02020603050405020304" pitchFamily="18" charset="0"/>
              </a:rPr>
              <a:t>أن هذا الحظر يرد عليه بعض الاستثناءات</a:t>
            </a:r>
            <a:r>
              <a:rPr lang="ar-SA" sz="2000" b="1" dirty="0">
                <a:solidFill>
                  <a:srgbClr val="FF0000"/>
                </a:solidFill>
                <a:ea typeface="Times New Roman" panose="02020603050405020304" pitchFamily="18" charset="0"/>
              </a:rPr>
              <a:t>:</a:t>
            </a:r>
            <a:endParaRPr lang="en-US" sz="2000" b="1" dirty="0">
              <a:solidFill>
                <a:srgbClr val="FF0000"/>
              </a:solidFill>
              <a:ea typeface="Times New Roman" panose="02020603050405020304" pitchFamily="18" charset="0"/>
            </a:endParaRPr>
          </a:p>
          <a:p>
            <a:pPr lvl="0" algn="just" rtl="1">
              <a:lnSpc>
                <a:spcPct val="150000"/>
              </a:lnSpc>
            </a:pPr>
            <a:r>
              <a:rPr lang="ar-SA" sz="1600" b="1" dirty="0">
                <a:solidFill>
                  <a:srgbClr val="000000"/>
                </a:solidFill>
                <a:ea typeface="Times New Roman" panose="02020603050405020304" pitchFamily="18" charset="0"/>
              </a:rPr>
              <a:t> </a:t>
            </a:r>
            <a:endParaRPr lang="en-US" sz="1600" b="1" dirty="0">
              <a:solidFill>
                <a:prstClr val="white"/>
              </a:solidFill>
              <a:ea typeface="Times New Roman" panose="02020603050405020304" pitchFamily="18" charset="0"/>
            </a:endParaRPr>
          </a:p>
          <a:p>
            <a:pPr lvl="0" algn="just" rtl="1">
              <a:lnSpc>
                <a:spcPct val="150000"/>
              </a:lnSpc>
            </a:pPr>
            <a:r>
              <a:rPr lang="ar-SA" sz="1600" b="1" dirty="0">
                <a:solidFill>
                  <a:srgbClr val="000000"/>
                </a:solidFill>
                <a:ea typeface="Calibri" panose="020F0502020204030204" pitchFamily="34" charset="0"/>
              </a:rPr>
              <a:t>      </a:t>
            </a:r>
            <a:r>
              <a:rPr lang="ar-EG" sz="1600" b="1" dirty="0">
                <a:solidFill>
                  <a:srgbClr val="000000"/>
                </a:solidFill>
                <a:ea typeface="Calibri" panose="020F0502020204030204" pitchFamily="34" charset="0"/>
              </a:rPr>
              <a:t>  </a:t>
            </a:r>
            <a:r>
              <a:rPr lang="ar-SA" sz="1600" b="1" dirty="0">
                <a:solidFill>
                  <a:srgbClr val="000000"/>
                </a:solidFill>
                <a:ea typeface="Calibri" panose="020F0502020204030204" pitchFamily="34" charset="0"/>
              </a:rPr>
              <a:t>يتعلق الاستثناء الأول: </a:t>
            </a:r>
            <a:r>
              <a:rPr lang="ar-SA" sz="1600" b="1" dirty="0">
                <a:solidFill>
                  <a:srgbClr val="000000"/>
                </a:solidFill>
                <a:highlight>
                  <a:srgbClr val="FFFF00"/>
                </a:highlight>
                <a:ea typeface="Calibri" panose="020F0502020204030204" pitchFamily="34" charset="0"/>
              </a:rPr>
              <a:t>بالصحافة و أجهزة الأعلام وهذا هو الاستثناء الدائم</a:t>
            </a:r>
            <a:r>
              <a:rPr lang="ar-SA" sz="1600" b="1" dirty="0">
                <a:solidFill>
                  <a:prstClr val="white"/>
                </a:solidFill>
              </a:rPr>
              <a:t>، </a:t>
            </a:r>
            <a:r>
              <a:rPr lang="ar-SA" sz="1600" b="1" dirty="0"/>
              <a:t>فالحظر لا يسري إذا كان من شأنه تقييد ممارسة حرية التعبير، وذلك في حدود القوانين التي تنظم هذه الأجهزة.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لكن يمكن أن ترتكب تلك الأجهزة جريمة القذف إذا نسبت إل</a:t>
            </a:r>
            <a:r>
              <a:rPr lang="ar-EG" sz="1600" b="1" dirty="0"/>
              <a:t>ى</a:t>
            </a:r>
            <a:r>
              <a:rPr lang="ar-SA" sz="1600" b="1" dirty="0"/>
              <a:t> الشخص ارتكاب جريمة تم العفو عنها، أو تقادمت، </a:t>
            </a:r>
            <a:endParaRPr lang="ar-EG" sz="1600" b="1" dirty="0"/>
          </a:p>
          <a:p>
            <a:pPr lvl="0" algn="just" rtl="1">
              <a:lnSpc>
                <a:spcPct val="150000"/>
              </a:lnSpc>
            </a:pPr>
            <a:r>
              <a:rPr lang="ar-SA" sz="1600" b="1" dirty="0"/>
              <a:t>أو رد اعتباره عنها. </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t>     </a:t>
            </a:r>
            <a:r>
              <a:rPr lang="ar-EG" sz="1600" b="1" dirty="0"/>
              <a:t>    </a:t>
            </a:r>
            <a:r>
              <a:rPr lang="ar-SA" sz="1600" b="1" dirty="0"/>
              <a:t>وهذا الاستثناء لا يخل بالقواعد العامة التي تحكم هذه الأجهزة، وخصوصاً قواعد المسئولية فتذكير بجريمة دخلت في طي النسيان قد ينطوي عل</a:t>
            </a:r>
            <a:r>
              <a:rPr lang="ar-EG" sz="1600" b="1" dirty="0"/>
              <a:t>ى</a:t>
            </a:r>
            <a:r>
              <a:rPr lang="ar-SA" sz="1600" b="1" dirty="0"/>
              <a:t> مساس بالخصوصية بالرغم من أنه قد لا ينطوي عل</a:t>
            </a:r>
            <a:r>
              <a:rPr lang="ar-EG" sz="1600" b="1" dirty="0"/>
              <a:t>ى</a:t>
            </a:r>
            <a:r>
              <a:rPr lang="ar-SA" sz="1600" b="1" dirty="0"/>
              <a:t> مخالفة لقوانين تنظيم تخزين ومعالجة المعلومات عن طريق الحاسوب.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والاستثناء من الحظر يستهدف مراعاة الحق في الإعلام، ولهذا يجب أن تتعلق المعلومات بشخص مشهور، أو من أصبح محلا لاهتمام الناس.</a:t>
            </a:r>
            <a:endParaRPr lang="en-US" sz="1600" b="1" dirty="0">
              <a:ea typeface="Calibri" panose="020F0502020204030204" pitchFamily="34" charset="0"/>
            </a:endParaRPr>
          </a:p>
        </p:txBody>
      </p:sp>
    </p:spTree>
    <p:extLst>
      <p:ext uri="{BB962C8B-B14F-4D97-AF65-F5344CB8AC3E}">
        <p14:creationId xmlns:p14="http://schemas.microsoft.com/office/powerpoint/2010/main" val="10915656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95948" y="521841"/>
            <a:ext cx="2596052" cy="1947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Flowchart: Alternate Process 3">
            <a:extLst>
              <a:ext uri="{FF2B5EF4-FFF2-40B4-BE49-F238E27FC236}">
                <a16:creationId xmlns:a16="http://schemas.microsoft.com/office/drawing/2014/main" id="{76BF0C65-C04D-42A7-B432-CC62C934AA5C}"/>
              </a:ext>
            </a:extLst>
          </p:cNvPr>
          <p:cNvSpPr/>
          <p:nvPr/>
        </p:nvSpPr>
        <p:spPr>
          <a:xfrm>
            <a:off x="640080" y="2019459"/>
            <a:ext cx="10117138" cy="26289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sz="2200" b="1" dirty="0">
                <a:solidFill>
                  <a:srgbClr val="000000"/>
                </a:solidFill>
                <a:ea typeface="Calibri" panose="020F0502020204030204" pitchFamily="34" charset="0"/>
              </a:rPr>
              <a:t>         </a:t>
            </a:r>
            <a:r>
              <a:rPr lang="ar-SA" sz="2200" b="1" dirty="0">
                <a:solidFill>
                  <a:srgbClr val="000000"/>
                </a:solidFill>
                <a:ea typeface="Calibri" panose="020F0502020204030204" pitchFamily="34" charset="0"/>
              </a:rPr>
              <a:t>وأما الاستثناء الثاني: فيتعلق </a:t>
            </a:r>
            <a:r>
              <a:rPr lang="ar-SA" sz="2200" b="1" dirty="0">
                <a:solidFill>
                  <a:srgbClr val="000000"/>
                </a:solidFill>
                <a:highlight>
                  <a:srgbClr val="FFFF00"/>
                </a:highlight>
                <a:ea typeface="Calibri" panose="020F0502020204030204" pitchFamily="34" charset="0"/>
              </a:rPr>
              <a:t>بالجرائم التي لا تظهر في صحيفة الحالة الجنائية والتي يهم بعض الجهات معرفتها</a:t>
            </a:r>
            <a:r>
              <a:rPr lang="ar-SA" sz="2200" b="1" dirty="0">
                <a:solidFill>
                  <a:prstClr val="white"/>
                </a:solidFill>
              </a:rPr>
              <a:t>، </a:t>
            </a:r>
            <a:r>
              <a:rPr lang="ar-SA" sz="2200" b="1" dirty="0">
                <a:solidFill>
                  <a:schemeClr val="tx1"/>
                </a:solidFill>
              </a:rPr>
              <a:t>وذلك مثل المخالفات المتعلقة بقانون المرور ، فشركات التأمين يهمها معرفة هذه المخالفات؛ لأنها تلعب دوراً في مجال التأمين خصوصاً بقبول التأمين من عدمه.</a:t>
            </a:r>
            <a:endParaRPr lang="en-US" sz="22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825904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9779" y="1614679"/>
            <a:ext cx="10962640" cy="431143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SA" b="1" dirty="0">
                <a:solidFill>
                  <a:srgbClr val="00B050"/>
                </a:solidFill>
              </a:rPr>
              <a:t>يتجه الفقه المقارن إل</a:t>
            </a:r>
            <a:r>
              <a:rPr lang="ar-EG" b="1" dirty="0">
                <a:solidFill>
                  <a:srgbClr val="00B050"/>
                </a:solidFill>
              </a:rPr>
              <a:t>ى</a:t>
            </a:r>
            <a:r>
              <a:rPr lang="ar-SA" b="1" dirty="0">
                <a:solidFill>
                  <a:srgbClr val="00B050"/>
                </a:solidFill>
              </a:rPr>
              <a:t> حظر تخزين المعلومات التي تقادمت؛</a:t>
            </a:r>
            <a:r>
              <a:rPr lang="ar-SA" b="1" dirty="0">
                <a:solidFill>
                  <a:prstClr val="white"/>
                </a:solidFill>
              </a:rPr>
              <a:t> </a:t>
            </a:r>
            <a:r>
              <a:rPr lang="ar-SA" b="1" dirty="0"/>
              <a:t>وذلك تمشيا مع روح القانون الذي شمل هذه الوقائع بالتقادم، ومراعاة لحق الشخص في أن تدخل هذه المعلومات في طي النسيان. </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t>وعل</a:t>
            </a:r>
            <a:r>
              <a:rPr lang="ar-EG" b="1" dirty="0"/>
              <a:t>ى</a:t>
            </a:r>
            <a:r>
              <a:rPr lang="ar-SA" b="1" dirty="0"/>
              <a:t> هذا الأساس</a:t>
            </a:r>
            <a:r>
              <a:rPr lang="ar-SA" b="1" dirty="0">
                <a:solidFill>
                  <a:prstClr val="white"/>
                </a:solidFill>
              </a:rPr>
              <a:t> </a:t>
            </a:r>
            <a:r>
              <a:rPr lang="ar-SA" b="1" u="sng" dirty="0">
                <a:solidFill>
                  <a:srgbClr val="00B0F0"/>
                </a:solidFill>
              </a:rPr>
              <a:t>لا يجوز تخزين معلومات عن ديون تقادمت</a:t>
            </a:r>
            <a:r>
              <a:rPr lang="ar-SA" b="1" dirty="0">
                <a:solidFill>
                  <a:srgbClr val="00B0F0"/>
                </a:solidFill>
              </a:rPr>
              <a:t> </a:t>
            </a:r>
            <a:r>
              <a:rPr lang="ar-SA" b="1" dirty="0"/>
              <a:t>مثلا ، ومثال عل</a:t>
            </a:r>
            <a:r>
              <a:rPr lang="ar-EG" b="1" dirty="0"/>
              <a:t>ى</a:t>
            </a:r>
            <a:r>
              <a:rPr lang="ar-SA" b="1" dirty="0"/>
              <a:t> ذلك قد تعرضت المادة 226 / 20 من قانون العقوبات الفرنسي ونصت عل</a:t>
            </a:r>
            <a:r>
              <a:rPr lang="ar-EG" b="1" dirty="0"/>
              <a:t>ى</a:t>
            </a:r>
            <a:r>
              <a:rPr lang="ar-SA" b="1" dirty="0"/>
              <a:t> المعاقبة عل</a:t>
            </a:r>
            <a:r>
              <a:rPr lang="ar-EG" b="1" dirty="0"/>
              <a:t>ى</a:t>
            </a:r>
            <a:r>
              <a:rPr lang="ar-SA" b="1" dirty="0"/>
              <a:t> المحافظة على المعلومات خارج المدة المنصوص عليها. </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t> وتجدر الإشارة فيما يتعلق بمدة الحفاظ عل</a:t>
            </a:r>
            <a:r>
              <a:rPr lang="ar-EG" b="1" dirty="0"/>
              <a:t>ى</a:t>
            </a:r>
            <a:r>
              <a:rPr lang="ar-SA" b="1" dirty="0"/>
              <a:t> المعلومات الشخصية، والتي لا ينبغي أن تتجاوز المدة الضرورية للغاية من المعالجة، أن السلطات الأوربية قد حصلت من </a:t>
            </a:r>
            <a:r>
              <a:rPr lang="en-US" b="1" dirty="0"/>
              <a:t>Google</a:t>
            </a:r>
            <a:r>
              <a:rPr lang="ar-SA" b="1" dirty="0"/>
              <a:t> عل</a:t>
            </a:r>
            <a:r>
              <a:rPr lang="ar-EG" b="1" dirty="0"/>
              <a:t>ى</a:t>
            </a:r>
            <a:r>
              <a:rPr lang="ar-SA" b="1" dirty="0"/>
              <a:t> تخفيض مدة الحفاظ عل</a:t>
            </a:r>
            <a:r>
              <a:rPr lang="ar-EG" b="1" dirty="0"/>
              <a:t>ى</a:t>
            </a:r>
            <a:r>
              <a:rPr lang="ar-SA" b="1" dirty="0"/>
              <a:t> المعلومات الشخصية من ۱۸ شهر عام ۲۰۰۷ إلى 9 أشهر عام ۲۰۰۸ .</a:t>
            </a:r>
            <a:r>
              <a:rPr lang="ar-SA" b="1" dirty="0">
                <a:ea typeface="Times New Roman" panose="02020603050405020304" pitchFamily="18" charset="0"/>
              </a:rPr>
              <a:t> </a:t>
            </a:r>
            <a:endParaRPr lang="en-US" b="1" dirty="0">
              <a:latin typeface="Calibri" panose="020F0502020204030204" pitchFamily="34" charset="0"/>
              <a:ea typeface="Calibri" panose="020F0502020204030204" pitchFamily="34" charset="0"/>
            </a:endParaRPr>
          </a:p>
        </p:txBody>
      </p:sp>
      <p:sp>
        <p:nvSpPr>
          <p:cNvPr id="4" name="Rectangle 3"/>
          <p:cNvSpPr/>
          <p:nvPr/>
        </p:nvSpPr>
        <p:spPr>
          <a:xfrm>
            <a:off x="7258117" y="739726"/>
            <a:ext cx="4474302" cy="646331"/>
          </a:xfrm>
          <a:prstGeom prst="rect">
            <a:avLst/>
          </a:prstGeom>
          <a:ln w="28575">
            <a:solidFill>
              <a:schemeClr val="tx1"/>
            </a:solidFill>
          </a:ln>
        </p:spPr>
        <p:txBody>
          <a:bodyPr wrap="none">
            <a:spAutoFit/>
          </a:bodyPr>
          <a:lstStyle/>
          <a:p>
            <a:pPr lvl="0" algn="just" rtl="1">
              <a:lnSpc>
                <a:spcPct val="150000"/>
              </a:lnSpc>
              <a:spcAft>
                <a:spcPts val="500"/>
              </a:spcAft>
            </a:pPr>
            <a:r>
              <a:rPr lang="ar-EG" sz="2400" b="1" dirty="0">
                <a:solidFill>
                  <a:srgbClr val="FF0000"/>
                </a:solidFill>
                <a:ea typeface="Times New Roman" panose="02020603050405020304" pitchFamily="18" charset="0"/>
              </a:rPr>
              <a:t>رابعا: </a:t>
            </a:r>
            <a:r>
              <a:rPr lang="ar-SA" sz="2400" b="1" dirty="0">
                <a:solidFill>
                  <a:srgbClr val="FF0000"/>
                </a:solidFill>
                <a:ea typeface="Calibri" panose="020F0502020204030204" pitchFamily="34" charset="0"/>
              </a:rPr>
              <a:t>المعلومات ال</a:t>
            </a:r>
            <a:r>
              <a:rPr lang="ar-EG" sz="2400" b="1" dirty="0">
                <a:solidFill>
                  <a:srgbClr val="FF0000"/>
                </a:solidFill>
                <a:ea typeface="Calibri" panose="020F0502020204030204" pitchFamily="34" charset="0"/>
              </a:rPr>
              <a:t>تي تقادمت</a:t>
            </a:r>
            <a:r>
              <a:rPr lang="ar-SA" sz="2400" b="1" dirty="0">
                <a:solidFill>
                  <a:srgbClr val="FF0000"/>
                </a:solidFill>
                <a:ea typeface="Calibri" panose="020F0502020204030204" pitchFamily="34" charset="0"/>
              </a:rPr>
              <a:t> :</a:t>
            </a:r>
            <a:endParaRPr lang="ar-EG" sz="2400"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604696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3700" y="1500699"/>
            <a:ext cx="11582400" cy="4524315"/>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prstClr val="white"/>
                </a:solidFill>
                <a:latin typeface="Calibri" panose="020F0502020204030204" pitchFamily="34" charset="0"/>
                <a:ea typeface="Calibri" panose="020F0502020204030204" pitchFamily="34" charset="0"/>
              </a:rPr>
              <a:t>           </a:t>
            </a:r>
            <a:r>
              <a:rPr lang="ar-SA" sz="1600" b="1" dirty="0"/>
              <a:t>تذهب التشريعات المقارنة إلي</a:t>
            </a:r>
            <a:r>
              <a:rPr lang="ar-SA" sz="1600" b="1" dirty="0">
                <a:solidFill>
                  <a:prstClr val="white"/>
                </a:solidFill>
              </a:rPr>
              <a:t> </a:t>
            </a:r>
            <a:r>
              <a:rPr lang="ar-SA" sz="1600" b="1" dirty="0">
                <a:solidFill>
                  <a:srgbClr val="00B050"/>
                </a:solidFill>
              </a:rPr>
              <a:t>أنه يحق للشخص أن يعترض لأسباب مشروعة ومبررة، علي أن تكون بعض المعلومات الشخصية المتعلقة به محلا للمعالجة الآلية، فلا يجوز إدخالها إلى الحاسوب .</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en-US" sz="1600" b="1" dirty="0">
                <a:solidFill>
                  <a:prstClr val="white"/>
                </a:solidFill>
              </a:rPr>
              <a:t>   </a:t>
            </a:r>
            <a:r>
              <a:rPr lang="ar-SA" sz="1600" b="1" dirty="0">
                <a:solidFill>
                  <a:prstClr val="white"/>
                </a:solidFill>
              </a:rPr>
              <a:t>       </a:t>
            </a:r>
            <a:r>
              <a:rPr lang="ar-SA" sz="1600" b="1" dirty="0"/>
              <a:t>فيترك للشخص حرية الاعتراض علي إدخال بيانات معينة في الحاسوب، بالرغم من عدم دخولها في إطار حالة من الحالات المحظورة قانونا، </a:t>
            </a:r>
            <a:r>
              <a:rPr lang="ar-SA" sz="1600" b="1" dirty="0">
                <a:solidFill>
                  <a:srgbClr val="00B050"/>
                </a:solidFill>
              </a:rPr>
              <a:t>ويتم ذلك بطبيعة الحالة تحت رقابة القضاء</a:t>
            </a:r>
            <a:r>
              <a:rPr lang="ar-SA" sz="1600" b="1" dirty="0"/>
              <a:t>، بحيث تكون له الكلمة النهائية في تقدير مدى جواز حظر تخزين البيان الذي اعترض عليه صاحب الشأن، ويلعب التناسب بين البيان والهدف من تخزينه دورا هاما في توافر المبرر من عدمه.</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en-US" sz="1600" b="1" dirty="0">
                <a:solidFill>
                  <a:srgbClr val="00B050"/>
                </a:solidFill>
              </a:rPr>
              <a:t>     </a:t>
            </a:r>
            <a:r>
              <a:rPr lang="ar-SA" sz="1600" b="1" dirty="0">
                <a:solidFill>
                  <a:srgbClr val="00B050"/>
                </a:solidFill>
              </a:rPr>
              <a:t>     ولا يصح الاعتقاد أن هذا يعني أن تخزين المعلومات يخضع كقاعدة عامة لموافقة صاحب الشأن،</a:t>
            </a:r>
            <a:r>
              <a:rPr lang="ar-SA" sz="1600" b="1" dirty="0">
                <a:solidFill>
                  <a:prstClr val="white"/>
                </a:solidFill>
              </a:rPr>
              <a:t> </a:t>
            </a:r>
            <a:r>
              <a:rPr lang="ar-SA" sz="1600" b="1" dirty="0"/>
              <a:t>فمن ضمن الاستثناءات الواردة علي الحظر الوارد في المادة ٨ بند ۱ هذا الاستثناء وهو المادة ٨ بند ۲ رقم ۲ من القانون رقم ١۰۸ لسنة ٢٠٠٤م والذي صدر تعديلا لقانون المعلوماتية والبطاقات و الحريات لسنة ۱۹۷۸م والتي تنص علي أن: (تتم المعالجات الآلية الضرورية للبيانات الاسمية للحفاظ على الحياة الإنسانية، ولكن لا يمكن بصددها أن يعطي الشخص المعني رضائه على اثر عدم أهليته القانونية أو استحالة مادية ) ففي هذه الحالة يكون رضاء الشخص المعني أو عدم رضائه لا يكون له أي أثر قانوني</a:t>
            </a:r>
            <a:r>
              <a:rPr lang="ar-SA" sz="1600" b="1" dirty="0">
                <a:solidFill>
                  <a:prstClr val="white"/>
                </a:solidFill>
              </a:rPr>
              <a:t>.</a:t>
            </a:r>
            <a:endParaRPr lang="en-US" sz="1600" b="1" dirty="0">
              <a:solidFill>
                <a:prstClr val="white"/>
              </a:solidFill>
              <a:latin typeface="Calibri" panose="020F0502020204030204" pitchFamily="34" charset="0"/>
              <a:ea typeface="Calibri" panose="020F0502020204030204" pitchFamily="34" charset="0"/>
            </a:endParaRPr>
          </a:p>
        </p:txBody>
      </p:sp>
      <p:sp>
        <p:nvSpPr>
          <p:cNvPr id="4" name="Rectangle 3"/>
          <p:cNvSpPr/>
          <p:nvPr/>
        </p:nvSpPr>
        <p:spPr>
          <a:xfrm>
            <a:off x="5138420" y="782935"/>
            <a:ext cx="6837680" cy="507831"/>
          </a:xfrm>
          <a:prstGeom prst="rect">
            <a:avLst/>
          </a:prstGeom>
          <a:ln w="28575">
            <a:solidFill>
              <a:schemeClr val="tx1"/>
            </a:solidFill>
          </a:ln>
        </p:spPr>
        <p:txBody>
          <a:bodyPr wrap="square">
            <a:spAutoFit/>
          </a:bodyPr>
          <a:lstStyle/>
          <a:p>
            <a:pPr lvl="0" algn="just" rtl="1">
              <a:lnSpc>
                <a:spcPct val="150000"/>
              </a:lnSpc>
              <a:spcAft>
                <a:spcPts val="500"/>
              </a:spcAft>
            </a:pPr>
            <a:r>
              <a:rPr lang="ar-EG" b="1" dirty="0">
                <a:solidFill>
                  <a:srgbClr val="FF0000"/>
                </a:solidFill>
                <a:ea typeface="Calibri" panose="020F0502020204030204" pitchFamily="34" charset="0"/>
              </a:rPr>
              <a:t>خامسا : </a:t>
            </a:r>
            <a:r>
              <a:rPr lang="ar-SA" b="1" dirty="0">
                <a:solidFill>
                  <a:srgbClr val="FF0000"/>
                </a:solidFill>
                <a:ea typeface="Calibri" panose="020F0502020204030204" pitchFamily="34" charset="0"/>
              </a:rPr>
              <a:t>المعلومات التي تستبعد بناء على اعتراض صاحب الشأن:</a:t>
            </a:r>
            <a:endParaRPr lang="en-US"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801686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546100" y="1259840"/>
            <a:ext cx="11430000" cy="471201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b="1" dirty="0">
                <a:solidFill>
                  <a:srgbClr val="000000"/>
                </a:solidFill>
                <a:latin typeface="Times New Roman" panose="02020603050405020304" pitchFamily="18" charset="0"/>
                <a:ea typeface="Times New Roman" panose="02020603050405020304" pitchFamily="18" charset="0"/>
              </a:rPr>
              <a:t> </a:t>
            </a:r>
            <a:r>
              <a:rPr lang="ar-SA" b="1" dirty="0">
                <a:solidFill>
                  <a:srgbClr val="FF0000"/>
                </a:solidFill>
                <a:latin typeface="Times New Roman" panose="02020603050405020304" pitchFamily="18" charset="0"/>
                <a:ea typeface="Times New Roman" panose="02020603050405020304" pitchFamily="18" charset="0"/>
              </a:rPr>
              <a:t>ويثور التساؤل عما إذا كان حق الاعتراض يمكن ممارسته، في مواجهة السلطات العامة والأفراد عل</a:t>
            </a:r>
            <a:r>
              <a:rPr lang="ar-EG" b="1" dirty="0">
                <a:solidFill>
                  <a:srgbClr val="FF0000"/>
                </a:solidFill>
                <a:latin typeface="Times New Roman" panose="02020603050405020304" pitchFamily="18" charset="0"/>
                <a:ea typeface="Times New Roman" panose="02020603050405020304" pitchFamily="18" charset="0"/>
              </a:rPr>
              <a:t>ى</a:t>
            </a:r>
            <a:r>
              <a:rPr lang="ar-SA" b="1" dirty="0">
                <a:solidFill>
                  <a:srgbClr val="FF0000"/>
                </a:solidFill>
                <a:latin typeface="Times New Roman" panose="02020603050405020304" pitchFamily="18" charset="0"/>
                <a:ea typeface="Times New Roman" panose="02020603050405020304" pitchFamily="18" charset="0"/>
              </a:rPr>
              <a:t> حد سواء؟</a:t>
            </a:r>
            <a:endParaRPr lang="en-US"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pPr>
            <a:r>
              <a:rPr lang="en-US" sz="1600" b="1" dirty="0">
                <a:solidFill>
                  <a:schemeClr val="tx1"/>
                </a:solidFill>
              </a:rPr>
              <a:t>      </a:t>
            </a:r>
            <a:r>
              <a:rPr lang="ar-SA" sz="1600" b="1" dirty="0">
                <a:solidFill>
                  <a:schemeClr val="tx1"/>
                </a:solidFill>
              </a:rPr>
              <a:t> </a:t>
            </a:r>
            <a:endParaRPr lang="en-US" sz="1600" b="1" dirty="0">
              <a:solidFill>
                <a:schemeClr val="tx1"/>
              </a:solidFill>
            </a:endParaRPr>
          </a:p>
          <a:p>
            <a:pPr lvl="0" algn="just" rtl="1">
              <a:lnSpc>
                <a:spcPct val="150000"/>
              </a:lnSpc>
            </a:pPr>
            <a:r>
              <a:rPr lang="en-US" sz="1600" b="1" dirty="0">
                <a:solidFill>
                  <a:schemeClr val="tx1"/>
                </a:solidFill>
              </a:rPr>
              <a:t>    </a:t>
            </a:r>
            <a:r>
              <a:rPr lang="ar-SA" sz="1600" b="1" dirty="0">
                <a:solidFill>
                  <a:schemeClr val="tx1"/>
                </a:solidFill>
              </a:rPr>
              <a:t>        يذهب بعض الفقهاء إل</a:t>
            </a:r>
            <a:r>
              <a:rPr lang="ar-EG" sz="1600" b="1" dirty="0">
                <a:solidFill>
                  <a:schemeClr val="tx1"/>
                </a:solidFill>
              </a:rPr>
              <a:t>ى</a:t>
            </a:r>
            <a:r>
              <a:rPr lang="ar-SA" sz="1600" b="1" dirty="0">
                <a:solidFill>
                  <a:schemeClr val="tx1"/>
                </a:solidFill>
              </a:rPr>
              <a:t> أن الاعتراض قاصر عل</a:t>
            </a:r>
            <a:r>
              <a:rPr lang="ar-EG" sz="1600" b="1" dirty="0">
                <a:solidFill>
                  <a:schemeClr val="tx1"/>
                </a:solidFill>
              </a:rPr>
              <a:t>ى</a:t>
            </a:r>
            <a:r>
              <a:rPr lang="ar-SA" sz="1600" b="1" dirty="0">
                <a:solidFill>
                  <a:schemeClr val="tx1"/>
                </a:solidFill>
              </a:rPr>
              <a:t> الحاسوب الذي يقوم عليه الأفراد </a:t>
            </a:r>
            <a:endParaRPr lang="en-US" sz="1600" b="1" dirty="0">
              <a:solidFill>
                <a:schemeClr val="tx1"/>
              </a:solidFill>
            </a:endParaRPr>
          </a:p>
          <a:p>
            <a:pPr lvl="0" algn="just" rtl="1">
              <a:lnSpc>
                <a:spcPct val="150000"/>
              </a:lnSpc>
            </a:pPr>
            <a:r>
              <a:rPr lang="ar-SA" sz="1600" b="1" dirty="0">
                <a:solidFill>
                  <a:schemeClr val="tx1"/>
                </a:solidFill>
              </a:rPr>
              <a:t>أو القطاع الخاص، ولا يمكن ممارسته في مواجهة الإدارة، فلا يجوز للأفراد الاعتراض عل</a:t>
            </a:r>
            <a:r>
              <a:rPr lang="ar-EG" sz="1600" b="1" dirty="0">
                <a:solidFill>
                  <a:schemeClr val="tx1"/>
                </a:solidFill>
              </a:rPr>
              <a:t>ى</a:t>
            </a:r>
            <a:r>
              <a:rPr lang="ar-SA" sz="1600" b="1" dirty="0">
                <a:solidFill>
                  <a:schemeClr val="tx1"/>
                </a:solidFill>
              </a:rPr>
              <a:t> المعلومات التي تخزنها جهة الإدارة لما تتمتع به من امتیازات السلطة العامة.</a:t>
            </a:r>
            <a:endParaRPr lang="en-US" sz="1600" b="1" dirty="0">
              <a:solidFill>
                <a:schemeClr val="tx1"/>
              </a:solidFill>
            </a:endParaRPr>
          </a:p>
          <a:p>
            <a:pPr lvl="0" algn="just" rtl="1">
              <a:lnSpc>
                <a:spcPct val="150000"/>
              </a:lnSpc>
            </a:pPr>
            <a:r>
              <a:rPr lang="ar-SA" sz="1600" b="1" dirty="0">
                <a:solidFill>
                  <a:schemeClr val="tx1"/>
                </a:solidFill>
              </a:rPr>
              <a:t> </a:t>
            </a:r>
            <a:endParaRPr lang="en-US" sz="1600" b="1" dirty="0">
              <a:solidFill>
                <a:schemeClr val="tx1"/>
              </a:solidFill>
            </a:endParaRPr>
          </a:p>
          <a:p>
            <a:pPr lvl="0" algn="just" rtl="1">
              <a:lnSpc>
                <a:spcPct val="150000"/>
              </a:lnSpc>
            </a:pPr>
            <a:r>
              <a:rPr lang="en-US" sz="1600" b="1" dirty="0">
                <a:solidFill>
                  <a:schemeClr val="tx1"/>
                </a:solidFill>
              </a:rPr>
              <a:t>     </a:t>
            </a:r>
            <a:r>
              <a:rPr lang="ar-SA" sz="1600" b="1" dirty="0">
                <a:solidFill>
                  <a:schemeClr val="tx1"/>
                </a:solidFill>
              </a:rPr>
              <a:t>       ويري البعض الآخر بأنه يمكن ممارسة هذا الحق في مواجهة جهة الإدارة في الأحوال التي لا يلزم فيها القانون الأفراد بتقديم هذه المعلومات، فيجوز ممارسته حق الاعتراض في الحالات التي لا تمارس فيها جهة الإدارة امتيازات السلطة العامة، ونحن نذهب مع هذا الرأي.</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027994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1378" y="1622306"/>
            <a:ext cx="11544722" cy="5016758"/>
          </a:xfrm>
          <a:prstGeom prst="rect">
            <a:avLst/>
          </a:prstGeom>
          <a:solidFill>
            <a:schemeClr val="accent1">
              <a:lumMod val="20000"/>
              <a:lumOff val="80000"/>
            </a:schemeClr>
          </a:solidFill>
          <a:ln w="28575">
            <a:solidFill>
              <a:schemeClr val="tx1"/>
            </a:solidFill>
            <a:prstDash val="lgDash"/>
          </a:ln>
        </p:spPr>
        <p:txBody>
          <a:bodyPr wrap="square">
            <a:spAutoFit/>
          </a:bodyPr>
          <a:lstStyle/>
          <a:p>
            <a:pPr lvl="0" algn="just" rtl="1">
              <a:lnSpc>
                <a:spcPct val="150000"/>
              </a:lnSpc>
            </a:pPr>
            <a:r>
              <a:rPr lang="ar-SA" sz="1600" dirty="0"/>
              <a:t>إذا كانت المعلومات الشخصية من المعلومات الجائز تخزينها ومعالجتها عن طريق الكمبيوتر، فإن التخزين والمعالجة يتعين يراعي المبادئ التالية: </a:t>
            </a:r>
            <a:endParaRPr lang="en-US" sz="1600" dirty="0"/>
          </a:p>
          <a:p>
            <a:pPr lvl="0" algn="just" rtl="1">
              <a:lnSpc>
                <a:spcPct val="150000"/>
              </a:lnSpc>
            </a:pPr>
            <a:endParaRPr lang="en-US" sz="1600" dirty="0"/>
          </a:p>
          <a:p>
            <a:pPr lvl="0" algn="just" rtl="1">
              <a:lnSpc>
                <a:spcPct val="150000"/>
              </a:lnSpc>
            </a:pPr>
            <a:r>
              <a:rPr lang="ar-SA" sz="1600" dirty="0"/>
              <a:t>أولا: يجب أن تكون المعلومات الشخصية التي تجمع ويتم معالجاتها صحيحة.</a:t>
            </a:r>
            <a:endParaRPr lang="en-US" sz="1600" dirty="0"/>
          </a:p>
          <a:p>
            <a:pPr lvl="0" algn="just" rtl="1">
              <a:lnSpc>
                <a:spcPct val="150000"/>
              </a:lnSpc>
            </a:pPr>
            <a:r>
              <a:rPr lang="ar-SA" sz="1600" dirty="0"/>
              <a:t>ثانيا: يتعين أن يكون الحصول عل</a:t>
            </a:r>
            <a:r>
              <a:rPr lang="ar-EG" sz="1600" dirty="0"/>
              <a:t>ى</a:t>
            </a:r>
            <a:r>
              <a:rPr lang="ar-SA" sz="1600" dirty="0"/>
              <a:t> المعلومات ومعالجاتها إلكترونيا بطرق مشروعة وأن تستخدم في الأغراض المشروعة فقط.</a:t>
            </a:r>
            <a:endParaRPr lang="en-US" sz="1600" dirty="0"/>
          </a:p>
          <a:p>
            <a:pPr lvl="0" algn="just" rtl="1">
              <a:lnSpc>
                <a:spcPct val="150000"/>
              </a:lnSpc>
            </a:pPr>
            <a:r>
              <a:rPr lang="ar-SA" sz="1600" dirty="0"/>
              <a:t>ثالثا: ضرورة التناسب بين المعلومات والغرض الذي من أجله يراد تسجلها عل</a:t>
            </a:r>
            <a:r>
              <a:rPr lang="ar-EG" sz="1600" dirty="0"/>
              <a:t>ى</a:t>
            </a:r>
            <a:r>
              <a:rPr lang="ar-SA" sz="1600" dirty="0"/>
              <a:t> الكمبيوتر</a:t>
            </a:r>
            <a:r>
              <a:rPr lang="ar-EG" sz="1600" dirty="0"/>
              <a:t>.</a:t>
            </a:r>
            <a:endParaRPr lang="en-US" sz="1600" dirty="0"/>
          </a:p>
          <a:p>
            <a:pPr lvl="0" algn="just" rtl="1">
              <a:lnSpc>
                <a:spcPct val="150000"/>
              </a:lnSpc>
            </a:pPr>
            <a:r>
              <a:rPr lang="ar-SA" sz="1600" dirty="0"/>
              <a:t>رابعا : توقيت الاحتفاظ بالمعلومات الشخصية</a:t>
            </a:r>
            <a:r>
              <a:rPr lang="ar-EG" sz="1600" dirty="0"/>
              <a:t>.</a:t>
            </a:r>
            <a:endParaRPr lang="en-US" sz="1600" dirty="0"/>
          </a:p>
          <a:p>
            <a:pPr lvl="0" algn="just" rtl="1"/>
            <a:endParaRPr lang="en-US" sz="1600" dirty="0"/>
          </a:p>
          <a:p>
            <a:pPr lvl="0" algn="just" rtl="1">
              <a:lnSpc>
                <a:spcPct val="150000"/>
              </a:lnSpc>
            </a:pPr>
            <a:r>
              <a:rPr lang="ar-SA" sz="1600" dirty="0">
                <a:solidFill>
                  <a:srgbClr val="FF0000"/>
                </a:solidFill>
                <a:effectLst>
                  <a:outerShdw blurRad="38100" dist="38100" dir="2700000" algn="tl">
                    <a:srgbClr val="000000">
                      <a:alpha val="43137"/>
                    </a:srgbClr>
                  </a:outerShdw>
                </a:effectLst>
              </a:rPr>
              <a:t>وستناول دراسة هذه المبادئ عل</a:t>
            </a:r>
            <a:r>
              <a:rPr lang="ar-EG" sz="1600" dirty="0">
                <a:solidFill>
                  <a:srgbClr val="FF0000"/>
                </a:solidFill>
                <a:effectLst>
                  <a:outerShdw blurRad="38100" dist="38100" dir="2700000" algn="tl">
                    <a:srgbClr val="000000">
                      <a:alpha val="43137"/>
                    </a:srgbClr>
                  </a:outerShdw>
                </a:effectLst>
              </a:rPr>
              <a:t>ى</a:t>
            </a:r>
            <a:r>
              <a:rPr lang="ar-SA" sz="1600" dirty="0">
                <a:solidFill>
                  <a:srgbClr val="FF0000"/>
                </a:solidFill>
                <a:effectLst>
                  <a:outerShdw blurRad="38100" dist="38100" dir="2700000" algn="tl">
                    <a:srgbClr val="000000">
                      <a:alpha val="43137"/>
                    </a:srgbClr>
                  </a:outerShdw>
                </a:effectLst>
              </a:rPr>
              <a:t> النحو التالي:</a:t>
            </a:r>
            <a:endParaRPr lang="en-US" sz="1600" dirty="0">
              <a:solidFill>
                <a:srgbClr val="FF0000"/>
              </a:solidFill>
              <a:effectLst>
                <a:outerShdw blurRad="38100" dist="38100" dir="2700000" algn="tl">
                  <a:srgbClr val="000000">
                    <a:alpha val="43137"/>
                  </a:srgbClr>
                </a:outerShdw>
              </a:effectLst>
            </a:endParaRPr>
          </a:p>
          <a:p>
            <a:pPr lvl="0" algn="just" rtl="1"/>
            <a:endParaRPr lang="en-US" sz="1600" dirty="0"/>
          </a:p>
          <a:p>
            <a:pPr lvl="0" algn="just" rtl="1">
              <a:lnSpc>
                <a:spcPct val="150000"/>
              </a:lnSpc>
            </a:pPr>
            <a:r>
              <a:rPr lang="ar-SA" sz="1600" dirty="0"/>
              <a:t>أولا: مبدأ صحة المعلومات</a:t>
            </a:r>
            <a:r>
              <a:rPr lang="ar-EG" sz="1600" dirty="0"/>
              <a:t>.</a:t>
            </a:r>
            <a:endParaRPr lang="en-US" sz="1600" dirty="0"/>
          </a:p>
          <a:p>
            <a:pPr lvl="0" algn="just" rtl="1">
              <a:lnSpc>
                <a:spcPct val="150000"/>
              </a:lnSpc>
            </a:pPr>
            <a:r>
              <a:rPr lang="ar-SA" sz="1600" dirty="0"/>
              <a:t>ثانيا: مبدأ مشروعية المعلومات</a:t>
            </a:r>
            <a:r>
              <a:rPr lang="ar-EG" sz="1600" dirty="0"/>
              <a:t>.</a:t>
            </a:r>
            <a:endParaRPr lang="en-US" sz="1600" dirty="0"/>
          </a:p>
          <a:p>
            <a:pPr lvl="0" algn="just" rtl="1">
              <a:lnSpc>
                <a:spcPct val="150000"/>
              </a:lnSpc>
            </a:pPr>
            <a:r>
              <a:rPr lang="ar-SA" sz="1600" dirty="0"/>
              <a:t>ثالثا: مبدأ ضرورة التناسب بين المعلومات والغرض الذي من أجله يراد تسجيلها عل</a:t>
            </a:r>
            <a:r>
              <a:rPr lang="ar-EG" sz="1600" dirty="0"/>
              <a:t>ى</a:t>
            </a:r>
            <a:r>
              <a:rPr lang="ar-SA" sz="1600" dirty="0"/>
              <a:t> الكمبيوتر</a:t>
            </a:r>
            <a:r>
              <a:rPr lang="ar-EG" sz="1600" dirty="0"/>
              <a:t>.</a:t>
            </a:r>
            <a:endParaRPr lang="en-US" sz="1600" dirty="0"/>
          </a:p>
          <a:p>
            <a:pPr lvl="0" algn="just" rtl="1">
              <a:lnSpc>
                <a:spcPct val="150000"/>
              </a:lnSpc>
            </a:pPr>
            <a:r>
              <a:rPr lang="ar-SA" sz="1600" dirty="0"/>
              <a:t>رابعا: مبدأ توقيت الاحتفاظ بالمعلومات الشخصية</a:t>
            </a:r>
            <a:r>
              <a:rPr lang="ar-EG" sz="1600" dirty="0"/>
              <a:t>.</a:t>
            </a:r>
          </a:p>
        </p:txBody>
      </p:sp>
      <p:sp>
        <p:nvSpPr>
          <p:cNvPr id="4" name="Rectangle 3"/>
          <p:cNvSpPr/>
          <p:nvPr/>
        </p:nvSpPr>
        <p:spPr>
          <a:xfrm>
            <a:off x="3779520" y="575826"/>
            <a:ext cx="5100320" cy="962164"/>
          </a:xfrm>
          <a:prstGeom prst="rect">
            <a:avLst/>
          </a:prstGeom>
          <a:ln w="38100">
            <a:solidFill>
              <a:schemeClr val="tx1"/>
            </a:solidFill>
          </a:ln>
        </p:spPr>
        <p:txBody>
          <a:bodyPr wrap="square">
            <a:spAutoFit/>
          </a:bodyPr>
          <a:lstStyle/>
          <a:p>
            <a:pPr lvl="0" algn="ctr" rtl="1">
              <a:lnSpc>
                <a:spcPct val="150000"/>
              </a:lnSpc>
            </a:pPr>
            <a:r>
              <a:rPr lang="ar-EG" sz="2000" dirty="0">
                <a:solidFill>
                  <a:srgbClr val="FF0000"/>
                </a:solidFill>
              </a:rPr>
              <a:t>المحور الثاني</a:t>
            </a:r>
          </a:p>
          <a:p>
            <a:pPr lvl="0" algn="ctr" rtl="1">
              <a:lnSpc>
                <a:spcPct val="150000"/>
              </a:lnSpc>
            </a:pPr>
            <a:r>
              <a:rPr lang="ar-EG" dirty="0">
                <a:solidFill>
                  <a:srgbClr val="0000FF"/>
                </a:solidFill>
              </a:rPr>
              <a:t>مبادئ تخزين ومعالجة المعلومات الشخصية:</a:t>
            </a:r>
            <a:endParaRPr lang="en-US" dirty="0">
              <a:solidFill>
                <a:srgbClr val="0000FF"/>
              </a:solidFill>
            </a:endParaRPr>
          </a:p>
        </p:txBody>
      </p:sp>
    </p:spTree>
    <p:extLst>
      <p:ext uri="{BB962C8B-B14F-4D97-AF65-F5344CB8AC3E}">
        <p14:creationId xmlns:p14="http://schemas.microsoft.com/office/powerpoint/2010/main" val="348606480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 Same Side Corner Rectangle 4"/>
          <p:cNvSpPr/>
          <p:nvPr/>
        </p:nvSpPr>
        <p:spPr>
          <a:xfrm>
            <a:off x="2269773" y="1109372"/>
            <a:ext cx="8904912" cy="415309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8580" tIns="22860" rIns="68580" bIns="22860" numCol="1" spcCol="1270" anchor="ctr" anchorCtr="0">
            <a:noAutofit/>
          </a:bodyPr>
          <a:lstStyle/>
          <a:p>
            <a:pPr algn="just" rtl="1">
              <a:lnSpc>
                <a:spcPct val="150000"/>
              </a:lnSpc>
            </a:pPr>
            <a:endParaRPr lang="ar-EG" sz="2000" b="1" kern="1200" dirty="0"/>
          </a:p>
        </p:txBody>
      </p:sp>
      <p:sp>
        <p:nvSpPr>
          <p:cNvPr id="6" name="Flowchart: Alternate Process 5">
            <a:extLst>
              <a:ext uri="{FF2B5EF4-FFF2-40B4-BE49-F238E27FC236}">
                <a16:creationId xmlns:a16="http://schemas.microsoft.com/office/drawing/2014/main" id="{76BF0C65-C04D-42A7-B432-CC62C934AA5C}"/>
              </a:ext>
            </a:extLst>
          </p:cNvPr>
          <p:cNvSpPr/>
          <p:nvPr/>
        </p:nvSpPr>
        <p:spPr>
          <a:xfrm>
            <a:off x="3342640" y="1109372"/>
            <a:ext cx="8716634" cy="354361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400" dirty="0">
                <a:solidFill>
                  <a:srgbClr val="FF0000"/>
                </a:solidFill>
              </a:rPr>
              <a:t>مبادئ تخزين ومعالجة المعلومات الشخصية</a:t>
            </a:r>
            <a:endParaRPr lang="en-US" sz="2400" dirty="0">
              <a:solidFill>
                <a:srgbClr val="FF0000"/>
              </a:solidFill>
            </a:endParaRPr>
          </a:p>
          <a:p>
            <a:pPr lvl="0" algn="just" rtl="1">
              <a:lnSpc>
                <a:spcPct val="150000"/>
              </a:lnSpc>
            </a:pPr>
            <a:r>
              <a:rPr lang="ar-SA" sz="2400" b="1" dirty="0">
                <a:solidFill>
                  <a:schemeClr val="tx1"/>
                </a:solidFill>
              </a:rPr>
              <a:t>أولا: مبدأ صحة المعلومات</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ثانيا: مبدأ مشروعية المعلومات</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ثالثا: مبدأ ضرورة التناسب بين المعلومات والغرض الذي من أجله يراد تسجيلها علي الكمبيوتر</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رابعا: مبدأ توقيت الاحتفاظ بالمعلومات الشخصية</a:t>
            </a:r>
            <a:r>
              <a:rPr lang="ar-EG" sz="2400" b="1" dirty="0">
                <a:solidFill>
                  <a:schemeClr val="tx1"/>
                </a:solidFill>
              </a:rPr>
              <a:t>.</a:t>
            </a:r>
            <a:endParaRPr lang="ar-EG" sz="2000" b="1" dirty="0">
              <a:solidFill>
                <a:schemeClr val="tx1"/>
              </a:solidFill>
            </a:endParaRPr>
          </a:p>
        </p:txBody>
      </p:sp>
      <p:pic>
        <p:nvPicPr>
          <p:cNvPr id="5"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5184" y="3681657"/>
            <a:ext cx="3330976" cy="23316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8564968"/>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3538" y="1357273"/>
            <a:ext cx="11650980" cy="4524315"/>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t>         </a:t>
            </a:r>
            <a:r>
              <a:rPr lang="ar-SA" sz="1600" b="1" dirty="0"/>
              <a:t>ويعني هذا المبدأ أنه يتعين أن تكون المعلومات والبيانات الشخصية مجمعة إلكترونيا </a:t>
            </a:r>
            <a:r>
              <a:rPr lang="ar-SA" sz="1600" b="1" dirty="0">
                <a:solidFill>
                  <a:srgbClr val="00B050"/>
                </a:solidFill>
              </a:rPr>
              <a:t>دقيقة وسليمة ومتكاملة وحديثة، وترتبط بموضوع البحث.</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t>   </a:t>
            </a:r>
            <a:r>
              <a:rPr lang="ar-SA" sz="1600" b="1" dirty="0"/>
              <a:t>      وتعلقت المادة السابعة من الاتفاقية الأوربية لحماية الشخص تجاه المعالجة الإلكترونية للمعلومات الشخصية بسلامة المعلومات؛ حيث قضت </a:t>
            </a:r>
            <a:r>
              <a:rPr lang="ar-SA" sz="1600" b="1" dirty="0">
                <a:solidFill>
                  <a:srgbClr val="00B050"/>
                </a:solidFill>
              </a:rPr>
              <a:t>باتخاذ تدابیر سلامة مناسبة </a:t>
            </a:r>
            <a:r>
              <a:rPr lang="ar-SA" sz="1600" b="1" dirty="0"/>
              <a:t>لحماية المعلومات الشخصية المسجلة في بطاقات ضد الإتلاف أو الفقد وكذلك ضد الاطلاع، أو التعديل، أو نشرها بدون تصریح.</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prstClr val="white"/>
                </a:solidFill>
              </a:rPr>
              <a:t>    </a:t>
            </a:r>
            <a:r>
              <a:rPr lang="ar-SA" sz="1600" b="1" dirty="0">
                <a:solidFill>
                  <a:prstClr val="white"/>
                </a:solidFill>
              </a:rPr>
              <a:t>     </a:t>
            </a:r>
            <a:r>
              <a:rPr lang="ar-SA" sz="1600" b="1" dirty="0"/>
              <a:t>وهناك</a:t>
            </a:r>
            <a:r>
              <a:rPr lang="ar-SA" sz="1600" b="1" dirty="0">
                <a:solidFill>
                  <a:prstClr val="white"/>
                </a:solidFill>
              </a:rPr>
              <a:t> </a:t>
            </a:r>
            <a:r>
              <a:rPr lang="ar-SA" sz="1600" b="1" dirty="0">
                <a:solidFill>
                  <a:srgbClr val="00B050"/>
                </a:solidFill>
              </a:rPr>
              <a:t>وسائل أمن تكنولوجية </a:t>
            </a:r>
            <a:r>
              <a:rPr lang="ar-SA" sz="1600" b="1" dirty="0"/>
              <a:t>تتخذ لحماية دقة المعلومات وسلامتها، ولمنع أي تغيير غير جائز ، أو غير مشروع ، أو أي اطلاع غير قانوني علي المعلومات سواء من داخل الجهاز أو من خارجه، ومن بين تلك الوسائل وأولاها ما يسمي</a:t>
            </a:r>
            <a:r>
              <a:rPr lang="ar-SA" sz="1600" b="1" dirty="0">
                <a:solidFill>
                  <a:srgbClr val="00B050"/>
                </a:solidFill>
              </a:rPr>
              <a:t> بضمان سلامة الجهاز</a:t>
            </a:r>
            <a:r>
              <a:rPr lang="ar-SA" sz="1600" b="1" dirty="0">
                <a:solidFill>
                  <a:prstClr val="white"/>
                </a:solidFill>
              </a:rPr>
              <a:t>، </a:t>
            </a:r>
            <a:r>
              <a:rPr lang="ar-SA" sz="1600" b="1" dirty="0"/>
              <a:t>وهذا يعني أن يكون هناك ضمان بأن الجهاز يعمل حسب الغرض المطلوب منه، ولتحقيق هذه الغاية لابد من إجراء اختبار أولي شامل عل</a:t>
            </a:r>
            <a:r>
              <a:rPr lang="ar-EG" sz="1600" b="1" dirty="0"/>
              <a:t>ى</a:t>
            </a:r>
            <a:r>
              <a:rPr lang="ar-SA" sz="1600" b="1" dirty="0"/>
              <a:t> الجهاز بأجزائه الخارجية والداخلية، ثم بعد ذلك تجري دورات تفتيشية من وقت لآخر، كما يجب إجراء بعض العمليات عليه عل</a:t>
            </a:r>
            <a:r>
              <a:rPr lang="ar-EG" sz="1600" b="1" dirty="0"/>
              <a:t>ى</a:t>
            </a:r>
            <a:r>
              <a:rPr lang="ar-SA" sz="1600" b="1" dirty="0"/>
              <a:t> سبيل الاختيار للتأكد من سلامته، وخصوصا عند إدخال أي تعديلات فنية عليه.</a:t>
            </a:r>
            <a:endParaRPr lang="en-US" sz="1600" b="1" dirty="0">
              <a:latin typeface="Calibri" panose="020F0502020204030204" pitchFamily="34" charset="0"/>
              <a:ea typeface="Calibri" panose="020F0502020204030204" pitchFamily="34" charset="0"/>
            </a:endParaRPr>
          </a:p>
        </p:txBody>
      </p:sp>
      <p:sp>
        <p:nvSpPr>
          <p:cNvPr id="4" name="Rectangle 3"/>
          <p:cNvSpPr/>
          <p:nvPr/>
        </p:nvSpPr>
        <p:spPr>
          <a:xfrm>
            <a:off x="8699188" y="666700"/>
            <a:ext cx="3315330" cy="553998"/>
          </a:xfrm>
          <a:prstGeom prst="rect">
            <a:avLst/>
          </a:prstGeom>
          <a:ln w="28575">
            <a:solidFill>
              <a:schemeClr val="tx1"/>
            </a:solidFill>
          </a:ln>
        </p:spPr>
        <p:txBody>
          <a:bodyPr wrap="none">
            <a:spAutoFit/>
          </a:bodyPr>
          <a:lstStyle/>
          <a:p>
            <a:pPr lvl="0" algn="just" rtl="1">
              <a:lnSpc>
                <a:spcPct val="150000"/>
              </a:lnSpc>
              <a:spcAft>
                <a:spcPts val="500"/>
              </a:spcAft>
            </a:pPr>
            <a:r>
              <a:rPr lang="ar-SA" sz="2000" b="1" dirty="0">
                <a:solidFill>
                  <a:srgbClr val="FF0000"/>
                </a:solidFill>
                <a:latin typeface="Calibri" panose="020F0502020204030204" pitchFamily="34" charset="0"/>
                <a:ea typeface="Times New Roman" panose="02020603050405020304" pitchFamily="18" charset="0"/>
              </a:rPr>
              <a:t>أولا: مبدأ صحة المعلومات:</a:t>
            </a:r>
            <a:endParaRPr lang="ar-EG" sz="2000" b="1" dirty="0">
              <a:solidFill>
                <a:srgbClr val="FF0000"/>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2823853638"/>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620" y="1153220"/>
            <a:ext cx="9461500" cy="458843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dirty="0">
                <a:solidFill>
                  <a:prstClr val="white"/>
                </a:solidFill>
                <a:latin typeface="Times New Roman" panose="02020603050405020304" pitchFamily="18" charset="0"/>
                <a:ea typeface="Times New Roman" panose="02020603050405020304" pitchFamily="18" charset="0"/>
              </a:rPr>
              <a:t> </a:t>
            </a:r>
            <a:r>
              <a:rPr lang="ar-SA" sz="1600" dirty="0">
                <a:solidFill>
                  <a:prstClr val="black"/>
                </a:solidFill>
                <a:highlight>
                  <a:srgbClr val="FFFF00"/>
                </a:highlight>
                <a:latin typeface="Times New Roman" panose="02020603050405020304" pitchFamily="18" charset="0"/>
                <a:ea typeface="Times New Roman" panose="02020603050405020304" pitchFamily="18" charset="0"/>
              </a:rPr>
              <a:t>تقع مسئولية ضمان الالتزام بهذا المبدأ عل</a:t>
            </a:r>
            <a:r>
              <a:rPr lang="ar-EG" sz="1600" dirty="0">
                <a:solidFill>
                  <a:prstClr val="black"/>
                </a:solidFill>
                <a:highlight>
                  <a:srgbClr val="FFFF00"/>
                </a:highlight>
                <a:latin typeface="Times New Roman" panose="02020603050405020304" pitchFamily="18" charset="0"/>
                <a:ea typeface="Times New Roman" panose="02020603050405020304" pitchFamily="18" charset="0"/>
              </a:rPr>
              <a:t>ى</a:t>
            </a:r>
            <a:r>
              <a:rPr lang="ar-SA" sz="1600" dirty="0">
                <a:solidFill>
                  <a:prstClr val="black"/>
                </a:solidFill>
                <a:highlight>
                  <a:srgbClr val="FFFF00"/>
                </a:highlight>
                <a:latin typeface="Times New Roman" panose="02020603050405020304" pitchFamily="18" charset="0"/>
                <a:ea typeface="Times New Roman" panose="02020603050405020304" pitchFamily="18" charset="0"/>
              </a:rPr>
              <a:t> المنظمات والهيئات والأشخاص</a:t>
            </a:r>
            <a:r>
              <a:rPr lang="ar-SA" sz="1600" dirty="0">
                <a:solidFill>
                  <a:prstClr val="black"/>
                </a:solidFill>
                <a:latin typeface="Times New Roman" panose="02020603050405020304" pitchFamily="18" charset="0"/>
                <a:ea typeface="Times New Roman" panose="02020603050405020304" pitchFamily="18" charset="0"/>
              </a:rPr>
              <a:t> الذين يقومون عل</a:t>
            </a:r>
            <a:r>
              <a:rPr lang="ar-EG" sz="1600" dirty="0">
                <a:solidFill>
                  <a:prstClr val="black"/>
                </a:solidFill>
                <a:latin typeface="Times New Roman" panose="02020603050405020304" pitchFamily="18" charset="0"/>
                <a:ea typeface="Times New Roman" panose="02020603050405020304" pitchFamily="18" charset="0"/>
              </a:rPr>
              <a:t>ى</a:t>
            </a:r>
            <a:r>
              <a:rPr lang="ar-SA" sz="1600" dirty="0">
                <a:solidFill>
                  <a:prstClr val="black"/>
                </a:solidFill>
                <a:latin typeface="Times New Roman" panose="02020603050405020304" pitchFamily="18" charset="0"/>
                <a:ea typeface="Times New Roman" panose="02020603050405020304" pitchFamily="18" charset="0"/>
              </a:rPr>
              <a:t> نظم جمع المعلومات وما يتطلبه ذلك من ضرورة مراجعة المعلومات بدقة متناهية.</a:t>
            </a:r>
            <a:endParaRPr lang="ar-EG" sz="1600"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EG" sz="1600" dirty="0"/>
              <a:t>         </a:t>
            </a:r>
            <a:r>
              <a:rPr lang="ar-SA" sz="1600" dirty="0"/>
              <a:t>ومن بين الضمانات الموصي بها كذلك في هذا الشأن </a:t>
            </a:r>
            <a:r>
              <a:rPr lang="ar-SA" sz="1600" dirty="0">
                <a:solidFill>
                  <a:srgbClr val="00B050"/>
                </a:solidFill>
              </a:rPr>
              <a:t>وضع البيانات عن شخص واحد متفرقة ومتناثرة </a:t>
            </a:r>
            <a:r>
              <a:rPr lang="ar-SA" sz="1600" dirty="0"/>
              <a:t>بدلا من الاحتفاظ بها مجمعة في حيز واحد، وبهذه الطريقة لا يمكن تتبع المعلومات أو البيانات عن شخص بمفرده بشكل يقيني</a:t>
            </a:r>
            <a:r>
              <a:rPr lang="ar-SA" sz="1600" dirty="0">
                <a:solidFill>
                  <a:prstClr val="white"/>
                </a:solidFill>
              </a:rPr>
              <a:t>.</a:t>
            </a:r>
            <a:endParaRPr lang="en-US" sz="1600" dirty="0">
              <a:solidFill>
                <a:prstClr val="white"/>
              </a:solidFill>
            </a:endParaRPr>
          </a:p>
          <a:p>
            <a:pPr lvl="0" algn="just" rtl="1">
              <a:lnSpc>
                <a:spcPct val="150000"/>
              </a:lnSpc>
            </a:pPr>
            <a:r>
              <a:rPr lang="ar-SA" sz="1600" dirty="0">
                <a:solidFill>
                  <a:prstClr val="white"/>
                </a:solidFill>
              </a:rPr>
              <a:t> </a:t>
            </a:r>
            <a:endParaRPr lang="en-US" sz="1600" dirty="0">
              <a:solidFill>
                <a:prstClr val="white"/>
              </a:solidFill>
            </a:endParaRPr>
          </a:p>
          <a:p>
            <a:pPr lvl="0" algn="just" rtl="1">
              <a:lnSpc>
                <a:spcPct val="150000"/>
              </a:lnSpc>
            </a:pPr>
            <a:r>
              <a:rPr lang="ar-SA" sz="1600" dirty="0"/>
              <a:t>      </a:t>
            </a:r>
            <a:r>
              <a:rPr lang="ar-EG" sz="1600" dirty="0"/>
              <a:t>   </a:t>
            </a:r>
            <a:r>
              <a:rPr lang="ar-SA" sz="1600" dirty="0"/>
              <a:t>ويقال بأن كافة البيانات المختزنة عل</a:t>
            </a:r>
            <a:r>
              <a:rPr lang="ar-EG" sz="1600" dirty="0"/>
              <a:t>ى</a:t>
            </a:r>
            <a:r>
              <a:rPr lang="ar-SA" sz="1600" dirty="0"/>
              <a:t> الكمبيوتر </a:t>
            </a:r>
            <a:r>
              <a:rPr lang="ar-SA" sz="1600" dirty="0">
                <a:solidFill>
                  <a:srgbClr val="00B050"/>
                </a:solidFill>
              </a:rPr>
              <a:t>لا تحتاج إل</a:t>
            </a:r>
            <a:r>
              <a:rPr lang="ar-EG" sz="1600" dirty="0">
                <a:solidFill>
                  <a:srgbClr val="00B050"/>
                </a:solidFill>
              </a:rPr>
              <a:t>ى</a:t>
            </a:r>
            <a:r>
              <a:rPr lang="ar-SA" sz="1600" dirty="0">
                <a:solidFill>
                  <a:srgbClr val="00B050"/>
                </a:solidFill>
              </a:rPr>
              <a:t> نفس الدرجة من القيود المفروضة عل</a:t>
            </a:r>
            <a:r>
              <a:rPr lang="ar-EG" sz="1600" dirty="0">
                <a:solidFill>
                  <a:srgbClr val="00B050"/>
                </a:solidFill>
              </a:rPr>
              <a:t>ى</a:t>
            </a:r>
            <a:r>
              <a:rPr lang="ar-SA" sz="1600" dirty="0">
                <a:solidFill>
                  <a:srgbClr val="00B050"/>
                </a:solidFill>
              </a:rPr>
              <a:t> الحصول عليها </a:t>
            </a:r>
            <a:r>
              <a:rPr lang="ar-SA" sz="1600" dirty="0"/>
              <a:t>(فبعضها يتضمن بيانات عامة يمكن أن يعرفها أي إنسان، وبعضها له طبيعة خاصة، ومن ثم لها استخدام محدود ونوع ثالث عبارة عن معلومات تتعلق بالأمن، وهذه يحظر تداولها ولا يكشف عنها إلا لبعض الجهات الأمنية)، ولهذا الاختلاف في درجة حساسية المعلومات فقد اقترح البعض أن ترتب المعلومات المختزنة داخل جهاز الكمبيوتر عل</a:t>
            </a:r>
            <a:r>
              <a:rPr lang="ar-EG" sz="1600" dirty="0"/>
              <a:t>ى</a:t>
            </a:r>
            <a:r>
              <a:rPr lang="ar-SA" sz="1600" dirty="0"/>
              <a:t> أساس هرمي، وان توضع ضوابط ميكانيكية داخل الجهاز تتدرج في قوتها عل</a:t>
            </a:r>
            <a:r>
              <a:rPr lang="ar-EG" sz="1600" dirty="0"/>
              <a:t>ى</a:t>
            </a:r>
            <a:r>
              <a:rPr lang="ar-SA" sz="1600" dirty="0"/>
              <a:t> حسب تدرج حساسية المعلومات.</a:t>
            </a:r>
            <a:endParaRPr lang="en-US" dirty="0"/>
          </a:p>
        </p:txBody>
      </p:sp>
      <p:pic>
        <p:nvPicPr>
          <p:cNvPr id="4"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23120" y="974497"/>
            <a:ext cx="2468880" cy="18516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685728"/>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162560" y="1026160"/>
            <a:ext cx="11907520" cy="5262879"/>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defRPr/>
            </a:pPr>
            <a:r>
              <a:rPr lang="ar-EG" sz="2000" b="1" dirty="0">
                <a:solidFill>
                  <a:srgbClr val="FF0000"/>
                </a:solidFill>
                <a:latin typeface="Calibri" panose="020F0502020204030204" pitchFamily="34" charset="0"/>
                <a:ea typeface="Times New Roman" panose="02020603050405020304" pitchFamily="18" charset="0"/>
              </a:rPr>
              <a:t>ثانيا </a:t>
            </a:r>
            <a:r>
              <a:rPr lang="ar-SA" sz="2000" b="1" dirty="0">
                <a:solidFill>
                  <a:srgbClr val="FF0000"/>
                </a:solidFill>
                <a:latin typeface="Calibri" panose="020F0502020204030204" pitchFamily="34" charset="0"/>
                <a:ea typeface="Times New Roman" panose="02020603050405020304" pitchFamily="18" charset="0"/>
              </a:rPr>
              <a:t>:</a:t>
            </a:r>
            <a:r>
              <a:rPr lang="ar-EG" sz="2000" b="1" dirty="0">
                <a:solidFill>
                  <a:srgbClr val="FF0000"/>
                </a:solidFill>
                <a:latin typeface="Calibri" panose="020F0502020204030204" pitchFamily="34" charset="0"/>
                <a:ea typeface="Times New Roman" panose="02020603050405020304" pitchFamily="18" charset="0"/>
              </a:rPr>
              <a:t> مبدأ مشروعية المعلومات:</a:t>
            </a:r>
          </a:p>
          <a:p>
            <a:pPr lvl="0" algn="just" rtl="1">
              <a:lnSpc>
                <a:spcPct val="150000"/>
              </a:lnSpc>
            </a:pPr>
            <a:r>
              <a:rPr lang="ar-EG" sz="1600" b="1" dirty="0">
                <a:solidFill>
                  <a:schemeClr val="tx1"/>
                </a:solidFill>
              </a:rPr>
              <a:t>          </a:t>
            </a:r>
            <a:r>
              <a:rPr lang="ar-SA" sz="1600" b="1" dirty="0">
                <a:solidFill>
                  <a:schemeClr val="tx1"/>
                </a:solidFill>
              </a:rPr>
              <a:t>من أهم المبادئ المقررة في مجال الحصول عل</a:t>
            </a:r>
            <a:r>
              <a:rPr lang="ar-EG" sz="1600" b="1" dirty="0">
                <a:solidFill>
                  <a:schemeClr val="tx1"/>
                </a:solidFill>
              </a:rPr>
              <a:t>ى</a:t>
            </a:r>
            <a:r>
              <a:rPr lang="ar-SA" sz="1600" b="1" dirty="0">
                <a:solidFill>
                  <a:schemeClr val="tx1"/>
                </a:solidFill>
              </a:rPr>
              <a:t> المعلومات هو ضرورة أن يكون الحصول عليها قد تم بطريقة مشروعة خالية من الاحتيال والغش، وأيضا أن تستخدم هذه المعلومات الشخصية المعدة إلكترونيا في الأغراض المشروعة فقط .</a:t>
            </a:r>
            <a:endParaRPr lang="en-US" sz="1600" b="1" dirty="0">
              <a:solidFill>
                <a:schemeClr val="tx1"/>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EG" b="1" dirty="0">
                <a:solidFill>
                  <a:srgbClr val="FF0000"/>
                </a:solidFill>
              </a:rPr>
              <a:t>         1.  </a:t>
            </a:r>
            <a:r>
              <a:rPr lang="ar-SA" b="1" u="sng" dirty="0">
                <a:solidFill>
                  <a:srgbClr val="FF0000"/>
                </a:solidFill>
              </a:rPr>
              <a:t>يجب أن يتم الحصول عل</a:t>
            </a:r>
            <a:r>
              <a:rPr lang="ar-EG" b="1" u="sng" dirty="0">
                <a:solidFill>
                  <a:srgbClr val="FF0000"/>
                </a:solidFill>
              </a:rPr>
              <a:t>ى</a:t>
            </a:r>
            <a:r>
              <a:rPr lang="ar-SA" b="1" u="sng" dirty="0">
                <a:solidFill>
                  <a:srgbClr val="FF0000"/>
                </a:solidFill>
              </a:rPr>
              <a:t> المعلومات الشخصية بطريقة مشروعة وصحيحة خالية من الاحتيال والغش</a:t>
            </a:r>
            <a:r>
              <a:rPr lang="ar-SA" b="1" dirty="0">
                <a:solidFill>
                  <a:srgbClr val="FF0000"/>
                </a:solidFill>
              </a:rPr>
              <a:t>:</a:t>
            </a:r>
            <a:endParaRPr lang="en-US" b="1" dirty="0">
              <a:solidFill>
                <a:srgbClr val="FF0000"/>
              </a:solidFill>
            </a:endParaRPr>
          </a:p>
          <a:p>
            <a:pPr lvl="0" algn="just" rtl="1"/>
            <a:r>
              <a:rPr lang="en-US" sz="1600" b="1" dirty="0">
                <a:solidFill>
                  <a:prstClr val="white"/>
                </a:solidFill>
              </a:rPr>
              <a:t> </a:t>
            </a:r>
          </a:p>
          <a:p>
            <a:pPr lvl="0" algn="just" rtl="1">
              <a:lnSpc>
                <a:spcPct val="150000"/>
              </a:lnSpc>
            </a:pPr>
            <a:r>
              <a:rPr lang="en-US" sz="1600" b="1" dirty="0">
                <a:solidFill>
                  <a:prstClr val="white"/>
                </a:solidFill>
              </a:rPr>
              <a:t>     </a:t>
            </a:r>
            <a:r>
              <a:rPr lang="ar-SA" sz="1600" b="1" dirty="0">
                <a:solidFill>
                  <a:schemeClr val="tx1"/>
                </a:solidFill>
              </a:rPr>
              <a:t>تنص المادة ٦ رقم 1 في المبحث الأول من الفصل الثاني الخاص بشروط مشروعية المعالجة الإلكترونية للبيانات ال</a:t>
            </a:r>
            <a:r>
              <a:rPr lang="ar-EG" sz="1600" b="1" dirty="0">
                <a:solidFill>
                  <a:schemeClr val="tx1"/>
                </a:solidFill>
              </a:rPr>
              <a:t>شخصية</a:t>
            </a:r>
            <a:r>
              <a:rPr lang="ar-SA" sz="1600" b="1" dirty="0">
                <a:solidFill>
                  <a:schemeClr val="tx1"/>
                </a:solidFill>
              </a:rPr>
              <a:t> - في القانون رقم ١٠١ لسنة ۲۰۰٤م والذي صدر تعديلا لقانون المعلوماتية والحريات لسنة 1978م عل</a:t>
            </a:r>
            <a:r>
              <a:rPr lang="ar-EG" sz="1600" b="1" dirty="0">
                <a:solidFill>
                  <a:schemeClr val="tx1"/>
                </a:solidFill>
              </a:rPr>
              <a:t>ى</a:t>
            </a:r>
            <a:r>
              <a:rPr lang="ar-SA" sz="1600" b="1" dirty="0">
                <a:solidFill>
                  <a:schemeClr val="tx1"/>
                </a:solidFill>
              </a:rPr>
              <a:t> أنه:  (لا يمكن أن ترد المعالجة الآلية إلا عل</a:t>
            </a:r>
            <a:r>
              <a:rPr lang="ar-EG" sz="1600" b="1" dirty="0">
                <a:solidFill>
                  <a:schemeClr val="tx1"/>
                </a:solidFill>
              </a:rPr>
              <a:t>ى</a:t>
            </a:r>
            <a:r>
              <a:rPr lang="ar-SA" sz="1600" b="1" dirty="0">
                <a:solidFill>
                  <a:schemeClr val="tx1"/>
                </a:solidFill>
              </a:rPr>
              <a:t> البيانات الاسمية التي تجمع وتعامل بصورة مشروعة و صحيحة) .</a:t>
            </a:r>
            <a:endParaRPr lang="en-US" sz="1600" b="1" dirty="0">
              <a:solidFill>
                <a:schemeClr val="tx1"/>
              </a:solidFill>
            </a:endParaRPr>
          </a:p>
          <a:p>
            <a:pPr lvl="0" algn="just" rtl="1"/>
            <a:r>
              <a:rPr lang="ar-SA" sz="1600" b="1" dirty="0">
                <a:solidFill>
                  <a:schemeClr val="tx1"/>
                </a:solidFill>
              </a:rPr>
              <a:t> </a:t>
            </a:r>
            <a:endParaRPr lang="en-US" sz="1600" b="1" dirty="0">
              <a:solidFill>
                <a:schemeClr val="tx1"/>
              </a:solidFill>
            </a:endParaRPr>
          </a:p>
          <a:p>
            <a:pPr lvl="0" algn="just" rtl="1">
              <a:lnSpc>
                <a:spcPct val="150000"/>
              </a:lnSpc>
            </a:pPr>
            <a:r>
              <a:rPr lang="ar-EG" sz="1600" b="1" dirty="0">
                <a:solidFill>
                  <a:schemeClr val="tx1"/>
                </a:solidFill>
              </a:rPr>
              <a:t>      </a:t>
            </a:r>
            <a:r>
              <a:rPr lang="ar-SA" sz="1600" b="1" dirty="0">
                <a:solidFill>
                  <a:schemeClr val="tx1"/>
                </a:solidFill>
              </a:rPr>
              <a:t>     فلا يجوز الحصول عل</a:t>
            </a:r>
            <a:r>
              <a:rPr lang="ar-EG" sz="1600" b="1" dirty="0">
                <a:solidFill>
                  <a:schemeClr val="tx1"/>
                </a:solidFill>
              </a:rPr>
              <a:t>ى</a:t>
            </a:r>
            <a:r>
              <a:rPr lang="ar-SA" sz="1600" b="1" dirty="0">
                <a:solidFill>
                  <a:schemeClr val="tx1"/>
                </a:solidFill>
              </a:rPr>
              <a:t> معلومات تتعلق بالخصوصية إلا بعد موافقة صاحب الشأن، وذلك بصرف النظر عن نشرها </a:t>
            </a:r>
            <a:endParaRPr lang="ar-EG" sz="1600" b="1" dirty="0">
              <a:solidFill>
                <a:schemeClr val="tx1"/>
              </a:solidFill>
            </a:endParaRPr>
          </a:p>
          <a:p>
            <a:pPr lvl="0" algn="just" rtl="1">
              <a:lnSpc>
                <a:spcPct val="150000"/>
              </a:lnSpc>
            </a:pPr>
            <a:r>
              <a:rPr lang="ar-SA" sz="1600" b="1" dirty="0">
                <a:solidFill>
                  <a:schemeClr val="tx1"/>
                </a:solidFill>
              </a:rPr>
              <a:t>أو عدم نشرها </a:t>
            </a:r>
            <a:r>
              <a:rPr lang="ar-SA" sz="1600" b="1" dirty="0">
                <a:solidFill>
                  <a:srgbClr val="00B050"/>
                </a:solidFill>
              </a:rPr>
              <a:t>وللشخص أن يعترض عل</a:t>
            </a:r>
            <a:r>
              <a:rPr lang="ar-EG" sz="1600" b="1" dirty="0">
                <a:solidFill>
                  <a:srgbClr val="00B050"/>
                </a:solidFill>
              </a:rPr>
              <a:t>ى</a:t>
            </a:r>
            <a:r>
              <a:rPr lang="ar-SA" sz="1600" b="1" dirty="0">
                <a:solidFill>
                  <a:srgbClr val="00B050"/>
                </a:solidFill>
              </a:rPr>
              <a:t> إدخال معلومات تم الحصول عليها بطريقة غير مشروعة،</a:t>
            </a:r>
            <a:r>
              <a:rPr lang="ar-SA" sz="1600" b="1" dirty="0">
                <a:solidFill>
                  <a:prstClr val="white"/>
                </a:solidFill>
              </a:rPr>
              <a:t> </a:t>
            </a:r>
            <a:r>
              <a:rPr lang="ar-SA" sz="1600" b="1" dirty="0">
                <a:solidFill>
                  <a:schemeClr val="tx1"/>
                </a:solidFill>
              </a:rPr>
              <a:t>سواء كان ذلك عن طريق التجسس أو التنصت التليفوني أو غير ذلك.</a:t>
            </a:r>
            <a:endParaRPr lang="en-US" sz="16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12627096"/>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182880" y="965200"/>
            <a:ext cx="11549539" cy="5189538"/>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sz="1600" b="1" dirty="0">
                <a:solidFill>
                  <a:schemeClr val="tx1"/>
                </a:solidFill>
                <a:ea typeface="Calibri" panose="020F0502020204030204" pitchFamily="34" charset="0"/>
              </a:rPr>
              <a:t>           </a:t>
            </a:r>
            <a:r>
              <a:rPr lang="ar-SA" sz="1600" b="1" dirty="0">
                <a:solidFill>
                  <a:schemeClr val="tx1"/>
                </a:solidFill>
                <a:ea typeface="Calibri" panose="020F0502020204030204" pitchFamily="34" charset="0"/>
              </a:rPr>
              <a:t>ومن ثم يجب الحصول عل</a:t>
            </a:r>
            <a:r>
              <a:rPr lang="ar-EG" sz="1600" b="1" dirty="0">
                <a:solidFill>
                  <a:schemeClr val="tx1"/>
                </a:solidFill>
                <a:ea typeface="Calibri" panose="020F0502020204030204" pitchFamily="34" charset="0"/>
              </a:rPr>
              <a:t>ى</a:t>
            </a:r>
            <a:r>
              <a:rPr lang="ar-SA" sz="1600" b="1" dirty="0">
                <a:solidFill>
                  <a:schemeClr val="tx1"/>
                </a:solidFill>
                <a:ea typeface="Calibri" panose="020F0502020204030204" pitchFamily="34" charset="0"/>
              </a:rPr>
              <a:t> رضاء صاحب الشأن، وإلا قامت المسئولية المدنية والجنائية للجهة القائمة عل</a:t>
            </a:r>
            <a:r>
              <a:rPr lang="ar-EG" sz="1600" b="1" dirty="0">
                <a:solidFill>
                  <a:schemeClr val="tx1"/>
                </a:solidFill>
                <a:ea typeface="Calibri" panose="020F0502020204030204" pitchFamily="34" charset="0"/>
              </a:rPr>
              <a:t>ى</a:t>
            </a:r>
            <a:r>
              <a:rPr lang="ar-SA" sz="1600" b="1" dirty="0">
                <a:solidFill>
                  <a:schemeClr val="tx1"/>
                </a:solidFill>
                <a:ea typeface="Calibri" panose="020F0502020204030204" pitchFamily="34" charset="0"/>
              </a:rPr>
              <a:t> الكمبيوتر.</a:t>
            </a:r>
            <a:r>
              <a:rPr lang="ar-EG" sz="1600" b="1" dirty="0">
                <a:solidFill>
                  <a:srgbClr val="00B050"/>
                </a:solidFill>
                <a:ea typeface="Calibri" panose="020F0502020204030204" pitchFamily="34" charset="0"/>
              </a:rPr>
              <a:t> </a:t>
            </a:r>
            <a:r>
              <a:rPr lang="ar-SA" sz="1600" b="1" dirty="0">
                <a:solidFill>
                  <a:srgbClr val="00B050"/>
                </a:solidFill>
              </a:rPr>
              <a:t>ولا يتوافر الرضاء إلا إذا كان صحيحا غير معيب ويتوافر الغش إذا كانت المعلومات التي يقدمها الشخص لا تتناسب مع الميزة التي يسعي إليها</a:t>
            </a:r>
            <a:r>
              <a:rPr lang="ar-SA" sz="1600" b="1" dirty="0">
                <a:solidFill>
                  <a:schemeClr val="tx1"/>
                </a:solidFill>
              </a:rPr>
              <a:t>، فعدم التناسب ينطوي عل</a:t>
            </a:r>
            <a:r>
              <a:rPr lang="ar-EG" sz="1600" b="1" dirty="0">
                <a:solidFill>
                  <a:schemeClr val="tx1"/>
                </a:solidFill>
              </a:rPr>
              <a:t>ى</a:t>
            </a:r>
            <a:r>
              <a:rPr lang="ar-SA" sz="1600" b="1" dirty="0">
                <a:solidFill>
                  <a:schemeClr val="tx1"/>
                </a:solidFill>
              </a:rPr>
              <a:t> غش يعيب الرضاء، ويعتبر تدليسا تقديم وعود كاذبة في سبيل الحصول عل</a:t>
            </a:r>
            <a:r>
              <a:rPr lang="ar-EG" sz="1600" b="1" dirty="0">
                <a:solidFill>
                  <a:schemeClr val="tx1"/>
                </a:solidFill>
              </a:rPr>
              <a:t>ى</a:t>
            </a:r>
            <a:r>
              <a:rPr lang="ar-SA" sz="1600" b="1" dirty="0">
                <a:solidFill>
                  <a:schemeClr val="tx1"/>
                </a:solidFill>
              </a:rPr>
              <a:t> المعلومات.</a:t>
            </a:r>
            <a:endParaRPr lang="en-US" sz="1600" b="1" dirty="0">
              <a:solidFill>
                <a:schemeClr val="tx1"/>
              </a:solidFill>
            </a:endParaRPr>
          </a:p>
          <a:p>
            <a:pPr lvl="0" algn="just" rtl="1">
              <a:lnSpc>
                <a:spcPct val="150000"/>
              </a:lnSpc>
            </a:pPr>
            <a:r>
              <a:rPr lang="ar-SA" sz="1600" b="1" dirty="0">
                <a:solidFill>
                  <a:schemeClr val="tx1"/>
                </a:solidFill>
              </a:rPr>
              <a:t> </a:t>
            </a:r>
            <a:endParaRPr lang="en-US" sz="1600" b="1" dirty="0">
              <a:solidFill>
                <a:schemeClr val="tx1"/>
              </a:solidFill>
            </a:endParaRPr>
          </a:p>
          <a:p>
            <a:pPr lvl="0" algn="just" rtl="1">
              <a:lnSpc>
                <a:spcPct val="150000"/>
              </a:lnSpc>
            </a:pPr>
            <a:r>
              <a:rPr lang="ar-EG" sz="1600" b="1" dirty="0">
                <a:solidFill>
                  <a:schemeClr val="tx1"/>
                </a:solidFill>
              </a:rPr>
              <a:t>      </a:t>
            </a:r>
            <a:r>
              <a:rPr lang="ar-SA" sz="1600" b="1" dirty="0">
                <a:solidFill>
                  <a:schemeClr val="tx1"/>
                </a:solidFill>
              </a:rPr>
              <a:t>     ولقد نصت اتفاقية المعالجة الإلكترونية للبيانات ذات الصبغة الشخصية لسنة ١٩٨١م عل</a:t>
            </a:r>
            <a:r>
              <a:rPr lang="ar-EG" sz="1600" b="1" dirty="0">
                <a:solidFill>
                  <a:schemeClr val="tx1"/>
                </a:solidFill>
              </a:rPr>
              <a:t>ى</a:t>
            </a:r>
            <a:r>
              <a:rPr lang="ar-SA" sz="1600" b="1" dirty="0">
                <a:solidFill>
                  <a:schemeClr val="tx1"/>
                </a:solidFill>
              </a:rPr>
              <a:t> هذا المبدأ،</a:t>
            </a:r>
            <a:r>
              <a:rPr lang="ar-SA" sz="1600" b="1" dirty="0">
                <a:solidFill>
                  <a:prstClr val="white"/>
                </a:solidFill>
              </a:rPr>
              <a:t> </a:t>
            </a:r>
            <a:r>
              <a:rPr lang="ar-SA" sz="1600" b="1" dirty="0">
                <a:solidFill>
                  <a:srgbClr val="00B050"/>
                </a:solidFill>
              </a:rPr>
              <a:t>ولقد سمي بمبدأ الأمانة،</a:t>
            </a:r>
            <a:r>
              <a:rPr lang="ar-SA" sz="1600" b="1" dirty="0">
                <a:solidFill>
                  <a:prstClr val="white"/>
                </a:solidFill>
              </a:rPr>
              <a:t> </a:t>
            </a:r>
            <a:r>
              <a:rPr lang="ar-SA" sz="1600" b="1" dirty="0">
                <a:solidFill>
                  <a:schemeClr val="tx1"/>
                </a:solidFill>
              </a:rPr>
              <a:t>فالمعطيات الشخصية ينبغي جمعها بالأمانة. وهذا هو المبدأ الثاني في هذه الاتفاقية.</a:t>
            </a:r>
            <a:endParaRPr lang="en-US" sz="1600" b="1" dirty="0">
              <a:solidFill>
                <a:schemeClr val="tx1"/>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prstClr val="white"/>
                </a:solidFill>
              </a:rPr>
              <a:t>      </a:t>
            </a:r>
            <a:r>
              <a:rPr lang="ar-SA" sz="1600" b="1" dirty="0">
                <a:solidFill>
                  <a:prstClr val="white"/>
                </a:solidFill>
              </a:rPr>
              <a:t>     </a:t>
            </a:r>
            <a:r>
              <a:rPr lang="ar-SA" sz="1600" b="1" dirty="0">
                <a:solidFill>
                  <a:schemeClr val="tx1"/>
                </a:solidFill>
              </a:rPr>
              <a:t>ويجب</a:t>
            </a:r>
            <a:r>
              <a:rPr lang="ar-SA" sz="1600" b="1" dirty="0">
                <a:solidFill>
                  <a:prstClr val="white"/>
                </a:solidFill>
              </a:rPr>
              <a:t> </a:t>
            </a:r>
            <a:r>
              <a:rPr lang="ar-SA" sz="1600" b="1" dirty="0">
                <a:solidFill>
                  <a:srgbClr val="00B050"/>
                </a:solidFill>
              </a:rPr>
              <a:t>أن يكون الرضاء صادرا بناء عل</a:t>
            </a:r>
            <a:r>
              <a:rPr lang="ar-EG" sz="1600" b="1" dirty="0">
                <a:solidFill>
                  <a:srgbClr val="00B050"/>
                </a:solidFill>
              </a:rPr>
              <a:t>ى</a:t>
            </a:r>
            <a:r>
              <a:rPr lang="ar-SA" sz="1600" b="1" dirty="0">
                <a:solidFill>
                  <a:srgbClr val="00B050"/>
                </a:solidFill>
              </a:rPr>
              <a:t> تبصر كامل بالصفة الإجبارية أو الاختيارية للإجابة عل</a:t>
            </a:r>
            <a:r>
              <a:rPr lang="ar-EG" sz="1600" b="1" dirty="0">
                <a:solidFill>
                  <a:srgbClr val="00B050"/>
                </a:solidFill>
              </a:rPr>
              <a:t>ى</a:t>
            </a:r>
            <a:r>
              <a:rPr lang="ar-SA" sz="1600" b="1" dirty="0">
                <a:solidFill>
                  <a:srgbClr val="00B050"/>
                </a:solidFill>
              </a:rPr>
              <a:t> الأسئلة أو الاستبيان، ونتائج عدم الإدلاء، </a:t>
            </a:r>
            <a:r>
              <a:rPr lang="ar-SA" sz="1600" b="1" dirty="0">
                <a:solidFill>
                  <a:schemeClr val="tx1"/>
                </a:solidFill>
              </a:rPr>
              <a:t>كالحرمان من الحصول عل</a:t>
            </a:r>
            <a:r>
              <a:rPr lang="ar-EG" sz="1600" b="1" dirty="0">
                <a:solidFill>
                  <a:schemeClr val="tx1"/>
                </a:solidFill>
              </a:rPr>
              <a:t>ى</a:t>
            </a:r>
            <a:r>
              <a:rPr lang="ar-SA" sz="1600" b="1" dirty="0">
                <a:solidFill>
                  <a:schemeClr val="tx1"/>
                </a:solidFill>
              </a:rPr>
              <a:t> ميزة معينة، كما يجب تحديد الهدف من جمع المعلومات والأشخاص الذين يحق لهم الاطلاع عليها، كما يلزم إيضاح حقوق من يدلي بالبيانات، وخصوصا الحق في الاطلاع والتصحيح، ولهذا يجب عل</a:t>
            </a:r>
            <a:r>
              <a:rPr lang="ar-EG" sz="1600" b="1" dirty="0">
                <a:solidFill>
                  <a:schemeClr val="tx1"/>
                </a:solidFill>
              </a:rPr>
              <a:t>ى</a:t>
            </a:r>
            <a:r>
              <a:rPr lang="ar-SA" sz="1600" b="1" dirty="0">
                <a:solidFill>
                  <a:schemeClr val="tx1"/>
                </a:solidFill>
              </a:rPr>
              <a:t> الجهة القائمة عل</a:t>
            </a:r>
            <a:r>
              <a:rPr lang="ar-EG" sz="1600" b="1" dirty="0">
                <a:solidFill>
                  <a:schemeClr val="tx1"/>
                </a:solidFill>
              </a:rPr>
              <a:t>ى</a:t>
            </a:r>
            <a:r>
              <a:rPr lang="ar-SA" sz="1600" b="1" dirty="0">
                <a:solidFill>
                  <a:schemeClr val="tx1"/>
                </a:solidFill>
              </a:rPr>
              <a:t> جمع المعلومات إيضاح كافة هذه الأمور لصاحب الشأن</a:t>
            </a:r>
            <a:r>
              <a:rPr lang="ar-EG" sz="1600" b="1" dirty="0">
                <a:solidFill>
                  <a:schemeClr val="tx1"/>
                </a:solidFill>
              </a:rPr>
              <a:t>.</a:t>
            </a:r>
            <a:endParaRPr lang="en-US" sz="16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4232399"/>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9920" y="1923325"/>
            <a:ext cx="10858818" cy="542906"/>
          </a:xfrm>
          <a:prstGeom prst="rect">
            <a:avLst/>
          </a:prstGeom>
          <a:ln w="19050">
            <a:solidFill>
              <a:schemeClr val="tx1"/>
            </a:solidFill>
          </a:ln>
        </p:spPr>
        <p:txBody>
          <a:bodyPr wrap="square">
            <a:spAutoFit/>
          </a:bodyPr>
          <a:lstStyle/>
          <a:p>
            <a:pPr lvl="0" algn="just" rtl="1">
              <a:lnSpc>
                <a:spcPct val="150000"/>
              </a:lnSpc>
              <a:spcAft>
                <a:spcPts val="500"/>
              </a:spcAft>
            </a:pPr>
            <a:r>
              <a:rPr lang="ar-EG" sz="2200" b="1" dirty="0">
                <a:solidFill>
                  <a:srgbClr val="FF0000"/>
                </a:solidFill>
                <a:latin typeface="Times New Roman" panose="02020603050405020304" pitchFamily="18" charset="0"/>
                <a:ea typeface="Times New Roman" panose="02020603050405020304" pitchFamily="18" charset="0"/>
              </a:rPr>
              <a:t>2. </a:t>
            </a:r>
            <a:r>
              <a:rPr lang="ar-SA" sz="2200" b="1" dirty="0">
                <a:solidFill>
                  <a:srgbClr val="FF0000"/>
                </a:solidFill>
                <a:latin typeface="Times New Roman" panose="02020603050405020304" pitchFamily="18" charset="0"/>
                <a:ea typeface="Times New Roman" panose="02020603050405020304" pitchFamily="18" charset="0"/>
              </a:rPr>
              <a:t>يجب استخدام المعلومات الشخصية المعدة إلكترونيا في الأغراض المشروعة فقط:</a:t>
            </a:r>
            <a:endParaRPr lang="ar-EG" sz="2200" b="1" dirty="0">
              <a:solidFill>
                <a:srgbClr val="FF0000"/>
              </a:solidFill>
              <a:latin typeface="Times New Roman" panose="02020603050405020304" pitchFamily="18" charset="0"/>
              <a:ea typeface="Times New Roman" panose="02020603050405020304" pitchFamily="18" charset="0"/>
            </a:endParaRPr>
          </a:p>
        </p:txBody>
      </p:sp>
      <p:sp>
        <p:nvSpPr>
          <p:cNvPr id="7" name="Rectangle 6"/>
          <p:cNvSpPr/>
          <p:nvPr/>
        </p:nvSpPr>
        <p:spPr>
          <a:xfrm>
            <a:off x="629920" y="2743597"/>
            <a:ext cx="10858818" cy="2862322"/>
          </a:xfrm>
          <a:prstGeom prst="rect">
            <a:avLst/>
          </a:prstGeom>
          <a:ln w="28575">
            <a:solidFill>
              <a:schemeClr val="tx1"/>
            </a:solidFill>
            <a:prstDash val="dash"/>
          </a:ln>
        </p:spPr>
        <p:txBody>
          <a:bodyPr wrap="square">
            <a:spAutoFit/>
          </a:bodyPr>
          <a:lstStyle/>
          <a:p>
            <a:pPr lvl="0" algn="just" rtl="1">
              <a:lnSpc>
                <a:spcPct val="150000"/>
              </a:lnSpc>
              <a:spcAft>
                <a:spcPts val="500"/>
              </a:spcAft>
            </a:pPr>
            <a:r>
              <a:rPr lang="en-US" sz="2000" b="1" dirty="0">
                <a:solidFill>
                  <a:prstClr val="black"/>
                </a:solidFill>
              </a:rPr>
              <a:t>        </a:t>
            </a:r>
            <a:r>
              <a:rPr lang="ar-SA" sz="2000" b="1" dirty="0">
                <a:solidFill>
                  <a:prstClr val="black"/>
                </a:solidFill>
              </a:rPr>
              <a:t>هذا المبدأ يعتبر من أهم مبادئ حماية خصوصية المعلومات الشخصية، ويستهدف إلى ضرورة استخدام تلك المعلومات التي جمعت إلكترونيا في الأغراض المشروعة فقط، </a:t>
            </a:r>
            <a:r>
              <a:rPr lang="ar-SA" sz="2000" b="1" dirty="0">
                <a:solidFill>
                  <a:srgbClr val="00B050"/>
                </a:solidFill>
              </a:rPr>
              <a:t>بل وفي الغرض الذي أعدت من أجله،</a:t>
            </a:r>
            <a:r>
              <a:rPr lang="ar-SA" sz="2000" b="1" dirty="0">
                <a:solidFill>
                  <a:prstClr val="white"/>
                </a:solidFill>
              </a:rPr>
              <a:t> </a:t>
            </a:r>
            <a:r>
              <a:rPr lang="ar-SA" sz="2000" b="1" dirty="0">
                <a:solidFill>
                  <a:prstClr val="black"/>
                </a:solidFill>
              </a:rPr>
              <a:t>ويتم الاتفاق عل</a:t>
            </a:r>
            <a:r>
              <a:rPr lang="ar-EG" sz="2000" b="1" dirty="0">
                <a:solidFill>
                  <a:prstClr val="black"/>
                </a:solidFill>
              </a:rPr>
              <a:t>ى</a:t>
            </a:r>
            <a:r>
              <a:rPr lang="ar-SA" sz="2000" b="1" dirty="0">
                <a:solidFill>
                  <a:prstClr val="black"/>
                </a:solidFill>
              </a:rPr>
              <a:t> هذا الغرض إما بمقتضي الاتفاق عليه مع صاحب المعلومات، أو بموجب نص قانوني أو عقد، أو أي سند قانوني آخر يربط بين المعالج وصاحب البيانات. ومن المهم طبقا لمبدأ الشرعية أن يعرف صاحب المعلومات الغرض الذي من أجله جمعت ويكون ذلك بطريقة واضحة لا لبس فيها.</a:t>
            </a:r>
            <a:endParaRPr lang="en-US" sz="2000" b="1" dirty="0">
              <a:solidFill>
                <a:prstClr val="black"/>
              </a:solidFill>
              <a:latin typeface="Times New Roman" panose="02020603050405020304" pitchFamily="18" charset="0"/>
              <a:ea typeface="Times New Roman" panose="02020603050405020304" pitchFamily="18" charset="0"/>
            </a:endParaRPr>
          </a:p>
        </p:txBody>
      </p:sp>
      <p:pic>
        <p:nvPicPr>
          <p:cNvPr id="5122"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31679" y="583420"/>
            <a:ext cx="1736249" cy="13021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5258592"/>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1379121"/>
            <a:ext cx="11793220" cy="5262979"/>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en-US" sz="1600" b="1" dirty="0"/>
              <a:t>       </a:t>
            </a:r>
            <a:r>
              <a:rPr lang="ar-SA" sz="1600" b="1" dirty="0"/>
              <a:t>لا يجوز تخزين المعلومات الشخصية إلا بالقدر الذي تكون فيه مرتبطة بالهدف من إقامة نظام المعالجة المقصود، فيجب أن يكون هناك تناسب بين البيان والهدف من المعالجة والبرنامج المستهدف، فيجب أن تكون المعلومات المطلوب تسجيلها متناسبة دون تزيد مع الهدف الذي من أجله يراد تسجيلها.</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ولقد نص عل</a:t>
            </a:r>
            <a:r>
              <a:rPr lang="ar-EG" sz="1600" b="1" dirty="0"/>
              <a:t>ى</a:t>
            </a:r>
            <a:r>
              <a:rPr lang="ar-SA" sz="1600" b="1" dirty="0"/>
              <a:t> شروط مشروعية المعالجة الإلكترونية للبيانات الشخصية في المبحث الأول من الفصل الثاني المادة ٦ رقم ٢ ورقم ٣ من قانون رقم ۸۰۱ لسنة ٢٠٠٤م والذي صدر تعديلا لقانون المعلوماتية والحريات لسنة ۱۹۷۸م - و تنص هذه المادة عل</a:t>
            </a:r>
            <a:r>
              <a:rPr lang="ar-EG" sz="1600" b="1" dirty="0"/>
              <a:t>ى</a:t>
            </a:r>
            <a:r>
              <a:rPr lang="ar-SA" sz="1600" b="1" dirty="0"/>
              <a:t> :</a:t>
            </a:r>
            <a:endParaRPr lang="en-US" sz="1600" b="1" dirty="0"/>
          </a:p>
          <a:p>
            <a:pPr lvl="0" algn="just" rtl="1">
              <a:lnSpc>
                <a:spcPct val="150000"/>
              </a:lnSpc>
            </a:pPr>
            <a:r>
              <a:rPr lang="ar-SA" sz="1600" b="1" dirty="0"/>
              <a:t>( أن البيانات الاسمية التي يتم معالجتها إلكترونيا يجب أن تتوافر فيها الشروط التالية :</a:t>
            </a:r>
            <a:endParaRPr lang="en-US" sz="1600" b="1" dirty="0"/>
          </a:p>
          <a:p>
            <a:pPr lvl="0" algn="just" rtl="1">
              <a:lnSpc>
                <a:spcPct val="150000"/>
              </a:lnSpc>
            </a:pPr>
            <a:r>
              <a:rPr lang="ar-SA" sz="1600" b="1" dirty="0"/>
              <a:t>........</a:t>
            </a:r>
            <a:endParaRPr lang="en-US" sz="1600" b="1" dirty="0"/>
          </a:p>
          <a:p>
            <a:pPr lvl="0" algn="just" rtl="1">
              <a:lnSpc>
                <a:spcPct val="150000"/>
              </a:lnSpc>
            </a:pPr>
            <a:r>
              <a:rPr lang="ar-SA" sz="1600" b="1" dirty="0"/>
              <a:t>2.</a:t>
            </a:r>
            <a:r>
              <a:rPr lang="ar-EG" sz="1600" b="1" dirty="0"/>
              <a:t> </a:t>
            </a:r>
            <a:r>
              <a:rPr lang="ar-SA" sz="1600" b="1" dirty="0"/>
              <a:t>أن تجمع البيانات الاسمية لغايات محددة صريحة ومشروعة، ولا تعامل لاحقا بصورة تتعارض مع هذه الغايات غير أن المعالجة الآلية اللاحقة للمعلومات لأغراض إحصائية أو لأغراض البحث العلمي، أو التاريخي،</a:t>
            </a:r>
            <a:r>
              <a:rPr lang="ar-SA" sz="1600" b="1" dirty="0">
                <a:solidFill>
                  <a:prstClr val="white"/>
                </a:solidFill>
              </a:rPr>
              <a:t> </a:t>
            </a:r>
            <a:r>
              <a:rPr lang="ar-SA" sz="1600" b="1" dirty="0">
                <a:solidFill>
                  <a:srgbClr val="00B050"/>
                </a:solidFill>
              </a:rPr>
              <a:t>يفترض أن هذه المعالجة الآلية تتفق مع الغايات الأصلية لجمع البيانات</a:t>
            </a:r>
            <a:r>
              <a:rPr lang="ar-SA" sz="1600" b="1" dirty="0"/>
              <a:t>، وذلك إذا ما تحقق في إطار احترام المبادئ والإجراءات المنصوص عليها في هذا الفصل (الفصل الثاني الخاص بشروط شرعية المعالجة الآلية للبيانات الاسمية بمقتضى قانون ٦ أغسطس ٢٠٠٤م) ، أو الفصل الرابع والمبحث الأول من الفصل الخامس كذلك في الفصول التاسع والعاشر من ذات القانون . ٣- ألا تكون البيانات الاسمية المعالجة آليا مغال</a:t>
            </a:r>
            <a:r>
              <a:rPr lang="ar-EG" sz="1600" b="1" dirty="0"/>
              <a:t>ى</a:t>
            </a:r>
            <a:r>
              <a:rPr lang="ar-SA" sz="1600" b="1" dirty="0"/>
              <a:t> فيها بالنسبة للغايات التي جمعت من أجلها ولمعاملاتها اللاحقة ..... إلخ ).</a:t>
            </a:r>
            <a:endParaRPr lang="en-US" dirty="0"/>
          </a:p>
        </p:txBody>
      </p:sp>
      <p:sp>
        <p:nvSpPr>
          <p:cNvPr id="4" name="Rectangle 3"/>
          <p:cNvSpPr/>
          <p:nvPr/>
        </p:nvSpPr>
        <p:spPr>
          <a:xfrm>
            <a:off x="1125220" y="825123"/>
            <a:ext cx="10850880" cy="553998"/>
          </a:xfrm>
          <a:prstGeom prst="rect">
            <a:avLst/>
          </a:prstGeom>
          <a:ln w="28575">
            <a:solidFill>
              <a:schemeClr val="tx1"/>
            </a:solidFill>
          </a:ln>
        </p:spPr>
        <p:txBody>
          <a:bodyPr wrap="squar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latin typeface="Times New Roman" panose="02020603050405020304" pitchFamily="18" charset="0"/>
                <a:ea typeface="Times New Roman" panose="02020603050405020304" pitchFamily="18" charset="0"/>
              </a:rPr>
              <a:t>ثالثا: مبدأ ضرورة التناسب بين المعلومات والغرض الذي من أجله يراد تسجيلها على الكمبيوتر:</a:t>
            </a:r>
            <a:endParaRPr lang="ar-EG" sz="2000" b="1"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0842342"/>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860" y="809923"/>
            <a:ext cx="11826240" cy="5960030"/>
          </a:xfrm>
          <a:prstGeom prst="rect">
            <a:avLst/>
          </a:prstGeom>
          <a:solidFill>
            <a:schemeClr val="bg1">
              <a:lumMod val="95000"/>
            </a:schemeClr>
          </a:solidFill>
          <a:ln w="28575">
            <a:solidFill>
              <a:schemeClr val="tx1"/>
            </a:solidFill>
          </a:ln>
        </p:spPr>
        <p:txBody>
          <a:bodyPr wrap="square">
            <a:spAutoFit/>
          </a:bodyPr>
          <a:lstStyle/>
          <a:p>
            <a:pPr lvl="0" algn="just" rtl="1">
              <a:lnSpc>
                <a:spcPct val="150000"/>
              </a:lnSpc>
            </a:pPr>
            <a:r>
              <a:rPr lang="ar-SA"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فيجب البحث في كل حالة عل</a:t>
            </a:r>
            <a:r>
              <a:rPr lang="ar-EG" sz="1600" b="1"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 حده</a:t>
            </a:r>
            <a:r>
              <a:rPr lang="ar-SA" sz="1600" b="1" dirty="0">
                <a:solidFill>
                  <a:srgbClr val="000000"/>
                </a:solidFill>
                <a:latin typeface="Times New Roman" panose="02020603050405020304" pitchFamily="18" charset="0"/>
                <a:ea typeface="Times New Roman" panose="02020603050405020304" pitchFamily="18" charset="0"/>
              </a:rPr>
              <a:t> عما إذا كانت البيانات الشخصية يستلزمها الهدف من النظام، وأنها تتناسب مع الحاجة منه.</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prstClr val="white"/>
                </a:solidFill>
              </a:rPr>
              <a:t>          </a:t>
            </a:r>
            <a:r>
              <a:rPr lang="ar-SA" sz="1600" b="1" dirty="0">
                <a:solidFill>
                  <a:srgbClr val="00B050"/>
                </a:solidFill>
              </a:rPr>
              <a:t>وتثور أهمية هذا الموضوع في مجال المعلومات المتصلة بالحالة الصحية</a:t>
            </a:r>
            <a:r>
              <a:rPr lang="ar-SA" sz="1600" b="1" dirty="0">
                <a:solidFill>
                  <a:prstClr val="black"/>
                </a:solidFill>
              </a:rPr>
              <a:t>، فبالرغم من أنها تتصل بالخصوصية إلا أن تسجيل بعض هذه البيانات يكون ضروريا في مجال التأمين الصحي والاجتماعي، فعند إقامة نظام آلي للمعلومات يجب أن تكون المعلومات المسجلة في حدود الحاجة من التسجيل.</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وكذلك في مجال المعلومات المتصلة بالحياة العائلية، والجنسية؛ حيث لا يجوز تسجيلها إلا إذا اقتضت ضرورات حيوية ذلك، ففي نظام المعلومات الخاص بالمرضى العقليين لا محل لوضع بيان عن الطلاق أو الديانة. وللتحقق من توافر التناسب لابد من أن توضح الجهة الراغبة في إقامة نظام المعلومات</a:t>
            </a:r>
            <a:r>
              <a:rPr lang="ar-SA" sz="1600" b="1" dirty="0">
                <a:solidFill>
                  <a:prstClr val="white"/>
                </a:solidFill>
              </a:rPr>
              <a:t> </a:t>
            </a:r>
            <a:r>
              <a:rPr lang="ar-SA" sz="1600" b="1" dirty="0">
                <a:solidFill>
                  <a:srgbClr val="00B050"/>
                </a:solidFill>
              </a:rPr>
              <a:t>الهدف من إقامته والمدة اللازمة للاحتفاظ بالمعلومات</a:t>
            </a:r>
            <a:r>
              <a:rPr lang="ar-SA" sz="1600" b="1" dirty="0">
                <a:solidFill>
                  <a:prstClr val="black"/>
                </a:solidFill>
              </a:rPr>
              <a:t>. والأصل أن كل نظام يكون له هدف واحد، ويتجه الفقه المقارن إلى التشدد في حالات التوسع في الهدف.</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  ولهذا لقد نصت المادة (۳۳) من القانون الفرنسي رقم ١٠٨ لسنة ٢٠٠٤م، والذي صدر تعديلا لقانون المعلوماتية والبطاقات والحريات لسنة ۱۹۷۸م عل</a:t>
            </a:r>
            <a:r>
              <a:rPr lang="ar-EG" sz="1600" b="1" dirty="0">
                <a:solidFill>
                  <a:prstClr val="black"/>
                </a:solidFill>
              </a:rPr>
              <a:t>ى</a:t>
            </a:r>
            <a:r>
              <a:rPr lang="ar-SA" sz="1600" b="1" dirty="0">
                <a:solidFill>
                  <a:prstClr val="black"/>
                </a:solidFill>
              </a:rPr>
              <a:t>: إذا لم يوجد رضاء صريح من الشخص المعني، فإن المعلومات الاسمية التي يتلقاها مقدمو الخدمات الإلكترونية لاحتياجات تسليم شهادات، أو المحافظة على الشهادات المرتبطة بالتوقيعات الالكترونية</a:t>
            </a:r>
            <a:r>
              <a:rPr lang="ar-SA" sz="1600" b="1" dirty="0">
                <a:solidFill>
                  <a:prstClr val="white"/>
                </a:solidFill>
              </a:rPr>
              <a:t> </a:t>
            </a:r>
            <a:r>
              <a:rPr lang="ar-SA" sz="1600" b="1" dirty="0">
                <a:solidFill>
                  <a:srgbClr val="00B050"/>
                </a:solidFill>
              </a:rPr>
              <a:t>ينبغي أن تكون مباشرة لدي الشخص المعني، ولا يمكن معالجتها إلكترونيا إلا للأغراض التي أخذت من اجلها</a:t>
            </a:r>
            <a:r>
              <a:rPr lang="ar-SA" sz="1600" b="1" dirty="0">
                <a:solidFill>
                  <a:prstClr val="black"/>
                </a:solidFill>
              </a:rPr>
              <a:t>).</a:t>
            </a:r>
            <a:endParaRPr lang="en-US" sz="1600" b="1" dirty="0">
              <a:solidFill>
                <a:prstClr val="black"/>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ونلاحظ مما سبق بأنه</a:t>
            </a:r>
            <a:r>
              <a:rPr lang="ar-SA" sz="1600" b="1" dirty="0">
                <a:solidFill>
                  <a:prstClr val="white"/>
                </a:solidFill>
              </a:rPr>
              <a:t> </a:t>
            </a:r>
            <a:r>
              <a:rPr lang="ar-SA" sz="1600" b="1" dirty="0">
                <a:solidFill>
                  <a:srgbClr val="00B050"/>
                </a:solidFill>
              </a:rPr>
              <a:t>يجب أن يكون البيان المراد تسجيله متناسبا وضروريا للغرض المقصود، كما يجب أن يكون الهدف مرتبطا بمهمة ووظيفة الجهة القائمة علي الكمبيوتر</a:t>
            </a:r>
            <a:r>
              <a:rPr lang="ar-SA" sz="1600" b="1" dirty="0">
                <a:solidFill>
                  <a:prstClr val="black"/>
                </a:solidFill>
              </a:rPr>
              <a:t>، مع مراعاة مقتضيات الحفاظ عل</a:t>
            </a:r>
            <a:r>
              <a:rPr lang="ar-EG" sz="1600" b="1" dirty="0">
                <a:solidFill>
                  <a:prstClr val="black"/>
                </a:solidFill>
              </a:rPr>
              <a:t>ى</a:t>
            </a:r>
            <a:r>
              <a:rPr lang="ar-SA" sz="1600" b="1" dirty="0">
                <a:solidFill>
                  <a:prstClr val="black"/>
                </a:solidFill>
              </a:rPr>
              <a:t> الحق في الخصوصية.</a:t>
            </a:r>
            <a:endParaRPr lang="en-US" dirty="0"/>
          </a:p>
        </p:txBody>
      </p:sp>
    </p:spTree>
    <p:extLst>
      <p:ext uri="{BB962C8B-B14F-4D97-AF65-F5344CB8AC3E}">
        <p14:creationId xmlns:p14="http://schemas.microsoft.com/office/powerpoint/2010/main" val="165593023"/>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Terminator 3"/>
          <p:cNvSpPr/>
          <p:nvPr/>
        </p:nvSpPr>
        <p:spPr>
          <a:xfrm>
            <a:off x="5120640" y="68221"/>
            <a:ext cx="6205218"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241442" y="106182"/>
            <a:ext cx="5976315" cy="553998"/>
          </a:xfrm>
          <a:prstGeom prst="rect">
            <a:avLst/>
          </a:prstGeom>
        </p:spPr>
        <p:txBody>
          <a:bodyPr wrap="non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رابعا</a:t>
            </a:r>
            <a:r>
              <a:rPr lang="ar-SA" sz="2000" b="1" dirty="0">
                <a:solidFill>
                  <a:srgbClr val="FF0000"/>
                </a:solidFill>
                <a:latin typeface="Times New Roman" panose="02020603050405020304" pitchFamily="18" charset="0"/>
                <a:ea typeface="Times New Roman" panose="02020603050405020304" pitchFamily="18" charset="0"/>
              </a:rPr>
              <a:t>:</a:t>
            </a:r>
            <a:r>
              <a:rPr lang="ar-EG" sz="2000" b="1" dirty="0">
                <a:solidFill>
                  <a:srgbClr val="FF0000"/>
                </a:solidFill>
                <a:latin typeface="Times New Roman" panose="02020603050405020304" pitchFamily="18" charset="0"/>
                <a:ea typeface="Times New Roman" panose="02020603050405020304" pitchFamily="18" charset="0"/>
              </a:rPr>
              <a:t> مبدأ توقيت الإحتفاظ بالمعلومات الشخصية:</a:t>
            </a:r>
          </a:p>
        </p:txBody>
      </p:sp>
      <p:sp>
        <p:nvSpPr>
          <p:cNvPr id="6" name="Rectangle 5"/>
          <p:cNvSpPr/>
          <p:nvPr/>
        </p:nvSpPr>
        <p:spPr>
          <a:xfrm>
            <a:off x="243840" y="891759"/>
            <a:ext cx="11732260" cy="5262979"/>
          </a:xfrm>
          <a:prstGeom prst="rect">
            <a:avLst/>
          </a:prstGeom>
          <a:solidFill>
            <a:schemeClr val="bg1">
              <a:lumMod val="95000"/>
            </a:schemeClr>
          </a:solidFill>
          <a:ln w="19050">
            <a:solidFill>
              <a:schemeClr val="tx1"/>
            </a:solidFill>
          </a:ln>
        </p:spPr>
        <p:txBody>
          <a:bodyPr wrap="square">
            <a:spAutoFit/>
          </a:bodyPr>
          <a:lstStyle/>
          <a:p>
            <a:pPr lvl="0" algn="just" rtl="1">
              <a:lnSpc>
                <a:spcPct val="150000"/>
              </a:lnSpc>
            </a:pPr>
            <a:r>
              <a:rPr lang="ar-SA" sz="1600" b="1" dirty="0">
                <a:solidFill>
                  <a:prstClr val="black"/>
                </a:solidFill>
              </a:rPr>
              <a:t>ومن المبادئ الأساسية اللازمة لحماية الحقوق ال</a:t>
            </a:r>
            <a:r>
              <a:rPr lang="ar-EG" sz="1600" b="1" dirty="0">
                <a:solidFill>
                  <a:prstClr val="black"/>
                </a:solidFill>
              </a:rPr>
              <a:t>شخصي</a:t>
            </a:r>
            <a:r>
              <a:rPr lang="ar-SA" sz="1600" b="1" dirty="0">
                <a:solidFill>
                  <a:prstClr val="black"/>
                </a:solidFill>
              </a:rPr>
              <a:t>ة الاحتفاظ بالمعلومات الشخصية لمدة محددة.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SA" sz="1600" b="1" dirty="0">
                <a:solidFill>
                  <a:prstClr val="black"/>
                </a:solidFill>
              </a:rPr>
              <a:t>       وتأكيدا عل</a:t>
            </a:r>
            <a:r>
              <a:rPr lang="ar-EG" sz="1600" b="1" dirty="0">
                <a:solidFill>
                  <a:prstClr val="black"/>
                </a:solidFill>
              </a:rPr>
              <a:t>ى</a:t>
            </a:r>
            <a:r>
              <a:rPr lang="ar-SA" sz="1600" b="1" dirty="0">
                <a:solidFill>
                  <a:prstClr val="black"/>
                </a:solidFill>
              </a:rPr>
              <a:t> ذلك نصت المادة السادسة رقم ٥ من المبحث الأول الفصل الثاني من قانون رقم ۸۰۱ لسنة ۲۰۰٤م - والذي صدر في ٦ أغسطس ٢٠٠٤م والذي صدر تعديلا لقانون المعلوماتية والحريات لسنة ۱۹۷۸م- عل</a:t>
            </a:r>
            <a:r>
              <a:rPr lang="ar-EG" sz="1600" b="1" dirty="0">
                <a:solidFill>
                  <a:prstClr val="black"/>
                </a:solidFill>
              </a:rPr>
              <a:t>ى</a:t>
            </a:r>
            <a:r>
              <a:rPr lang="ar-SA" sz="1600" b="1" dirty="0">
                <a:solidFill>
                  <a:prstClr val="black"/>
                </a:solidFill>
              </a:rPr>
              <a:t> أنه : (تحفظ هذه المعلومات الاسمية في شكل يسمح بالتعرف على الأشخاص المعينة خلال فترة لا تتجاوز المدة الضرورية للغايات التي جمعت وتعاملت من أجلها .</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ولقد نصت المادة ٣٦ من ذات القانون السالف الذكر على: (إن المعلومات الاسمية لا يمكن أن يحتفظ بها فيما يتجاوز المدة المنصوص عليها في رقم ٥ من المادة السادسة - السابق الإشارة إليها - إلا لغرض معاملتها لأهداف تاريخية ، </a:t>
            </a:r>
            <a:endParaRPr lang="ar-EG" sz="1600" b="1" dirty="0">
              <a:solidFill>
                <a:prstClr val="black"/>
              </a:solidFill>
            </a:endParaRPr>
          </a:p>
          <a:p>
            <a:pPr lvl="0" algn="just" rtl="1">
              <a:lnSpc>
                <a:spcPct val="150000"/>
              </a:lnSpc>
            </a:pPr>
            <a:r>
              <a:rPr lang="ar-SA" sz="1600" b="1" dirty="0">
                <a:solidFill>
                  <a:prstClr val="black"/>
                </a:solidFill>
              </a:rPr>
              <a:t>أو إحصائية، أو علمية . واجتياز المعلومات المحتفظ بها يتم وفقا للشروط المنصوص عليها في المادة 212 / 4  من قانون المعاملة المالية.... إلخ).</a:t>
            </a:r>
            <a:endParaRPr lang="en-US" sz="1600" b="1" dirty="0">
              <a:solidFill>
                <a:prstClr val="black"/>
              </a:solidFill>
            </a:endParaRPr>
          </a:p>
          <a:p>
            <a:pPr lvl="0" algn="just" rtl="1"/>
            <a:r>
              <a:rPr lang="en-US" sz="1600" b="1" dirty="0">
                <a:solidFill>
                  <a:prstClr val="black"/>
                </a:solidFill>
              </a:rPr>
              <a:t> </a:t>
            </a:r>
          </a:p>
          <a:p>
            <a:pPr lvl="0" algn="just" rtl="1">
              <a:lnSpc>
                <a:spcPct val="150000"/>
              </a:lnSpc>
            </a:pPr>
            <a:r>
              <a:rPr lang="ar-EG" sz="1600" b="1" dirty="0">
                <a:solidFill>
                  <a:prstClr val="white"/>
                </a:solidFill>
              </a:rPr>
              <a:t>      </a:t>
            </a:r>
            <a:r>
              <a:rPr lang="en-US" sz="1600" b="1" dirty="0">
                <a:solidFill>
                  <a:prstClr val="white"/>
                </a:solidFill>
              </a:rPr>
              <a:t>       </a:t>
            </a:r>
            <a:r>
              <a:rPr lang="ar-SA" sz="1600" b="1" dirty="0">
                <a:solidFill>
                  <a:srgbClr val="00B050"/>
                </a:solidFill>
              </a:rPr>
              <a:t>ولا تحدد عادة مدة ثابتة وإنما يترك ذلك لاعتبارات وظروف عدة</a:t>
            </a:r>
            <a:r>
              <a:rPr lang="ar-SA" sz="1600" b="1" dirty="0">
                <a:solidFill>
                  <a:prstClr val="black"/>
                </a:solidFill>
              </a:rPr>
              <a:t>، فلا يحتفظ بالمعلومات إلا للمدة المحددة في طلب أقامة نظم المعلومات، أو لمدة تزيد عل</a:t>
            </a:r>
            <a:r>
              <a:rPr lang="ar-EG" sz="1600" b="1" dirty="0">
                <a:solidFill>
                  <a:prstClr val="black"/>
                </a:solidFill>
              </a:rPr>
              <a:t>ى</a:t>
            </a:r>
            <a:r>
              <a:rPr lang="ar-SA" sz="1600" b="1" dirty="0">
                <a:solidFill>
                  <a:prstClr val="black"/>
                </a:solidFill>
              </a:rPr>
              <a:t> المدة اللازمة لتحقيق الغرض من تجميع البيانات واحتياجات البرنامج. وتوقيت مدة الاحتفاظ بالمعلومات في الكمبيوتر يبرره حق الشخص في الدخول في طي النسيان، ويعتبر ذلك من الحقوق الطبيعية للإنسان، كما أنه </a:t>
            </a:r>
            <a:r>
              <a:rPr lang="ar-EG" sz="1600" b="1" dirty="0">
                <a:solidFill>
                  <a:prstClr val="black"/>
                </a:solidFill>
              </a:rPr>
              <a:t>يبرر</a:t>
            </a:r>
            <a:r>
              <a:rPr lang="ar-SA" sz="1600" b="1" dirty="0">
                <a:solidFill>
                  <a:prstClr val="black"/>
                </a:solidFill>
              </a:rPr>
              <a:t> ذلك أيضا مراعاة أحكام التقادم المدني والجنائي، فلا يجوز الاحتفاظ بمعلومات عن ديون تقادمت.</a:t>
            </a:r>
            <a:endParaRPr lang="en-US" sz="1600" b="1"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57240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3860" y="950501"/>
            <a:ext cx="11572240" cy="5078313"/>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srgbClr val="FFFFFF"/>
                </a:solidFill>
                <a:ea typeface="Calibri" panose="020F0502020204030204" pitchFamily="34" charset="0"/>
              </a:rPr>
              <a:t> </a:t>
            </a:r>
            <a:r>
              <a:rPr lang="ar-SA" b="1" dirty="0">
                <a:solidFill>
                  <a:srgbClr val="000000"/>
                </a:solidFill>
                <a:highlight>
                  <a:srgbClr val="FFFF00"/>
                </a:highlight>
                <a:ea typeface="Calibri" panose="020F0502020204030204" pitchFamily="34" charset="0"/>
              </a:rPr>
              <a:t>ويسري الحق في النسيان عل</a:t>
            </a:r>
            <a:r>
              <a:rPr lang="ar-EG" b="1" dirty="0">
                <a:solidFill>
                  <a:srgbClr val="000000"/>
                </a:solidFill>
                <a:highlight>
                  <a:srgbClr val="FFFF00"/>
                </a:highlight>
                <a:ea typeface="Calibri" panose="020F0502020204030204" pitchFamily="34" charset="0"/>
              </a:rPr>
              <a:t>ى</a:t>
            </a:r>
            <a:r>
              <a:rPr lang="ar-SA" b="1" dirty="0">
                <a:solidFill>
                  <a:srgbClr val="000000"/>
                </a:solidFill>
                <a:highlight>
                  <a:srgbClr val="FFFF00"/>
                </a:highlight>
                <a:ea typeface="Calibri" panose="020F0502020204030204" pitchFamily="34" charset="0"/>
              </a:rPr>
              <a:t> كافة أنواع المعلومات ال</a:t>
            </a:r>
            <a:r>
              <a:rPr lang="ar-EG" b="1" dirty="0">
                <a:solidFill>
                  <a:srgbClr val="000000"/>
                </a:solidFill>
                <a:highlight>
                  <a:srgbClr val="FFFF00"/>
                </a:highlight>
                <a:ea typeface="Calibri" panose="020F0502020204030204" pitchFamily="34" charset="0"/>
              </a:rPr>
              <a:t>شخصية</a:t>
            </a:r>
            <a:r>
              <a:rPr lang="ar-SA" b="1" dirty="0">
                <a:solidFill>
                  <a:srgbClr val="000000"/>
                </a:solidFill>
                <a:highlight>
                  <a:srgbClr val="FFFF00"/>
                </a:highlight>
                <a:ea typeface="Calibri" panose="020F0502020204030204" pitchFamily="34" charset="0"/>
              </a:rPr>
              <a:t> أيا كانت طبيعتها</a:t>
            </a:r>
            <a:r>
              <a:rPr lang="ar-EG" b="1" dirty="0">
                <a:solidFill>
                  <a:srgbClr val="000000"/>
                </a:solidFill>
                <a:highlight>
                  <a:srgbClr val="FFFF00"/>
                </a:highlight>
                <a:ea typeface="Calibri" panose="020F0502020204030204" pitchFamily="34" charset="0"/>
              </a:rPr>
              <a:t>.</a:t>
            </a:r>
            <a:r>
              <a:rPr lang="en-US" b="1" dirty="0">
                <a:solidFill>
                  <a:srgbClr val="000000"/>
                </a:solidFill>
                <a:highlight>
                  <a:srgbClr val="FFFF00"/>
                </a:highlight>
                <a:ea typeface="Calibri" panose="020F0502020204030204" pitchFamily="34" charset="0"/>
              </a:rPr>
              <a:t> </a:t>
            </a:r>
            <a:r>
              <a:rPr lang="ar-SA" b="1" dirty="0"/>
              <a:t>فلا يجوز الاحتفاظ بفواتير التليفونات التي توضح المكالمات المطلوبة أكثر من مدة مناسبة، ويسري ذلك بطبيعة الحال عل</a:t>
            </a:r>
            <a:r>
              <a:rPr lang="ar-EG" b="1" dirty="0"/>
              <a:t>ى</a:t>
            </a:r>
            <a:r>
              <a:rPr lang="ar-SA" b="1" dirty="0"/>
              <a:t> المعلومات المتعلقة بالجرائم والعقوبات والجزاءات التأديبية.</a:t>
            </a:r>
            <a:endParaRPr lang="en-US" b="1" dirty="0"/>
          </a:p>
          <a:p>
            <a:pPr lvl="0" algn="just" rtl="1">
              <a:lnSpc>
                <a:spcPct val="150000"/>
              </a:lnSpc>
            </a:pPr>
            <a:r>
              <a:rPr lang="ar-SA" b="1" dirty="0">
                <a:solidFill>
                  <a:prstClr val="white"/>
                </a:solidFill>
              </a:rPr>
              <a:t> </a:t>
            </a:r>
            <a:endParaRPr lang="en-US" b="1" dirty="0">
              <a:solidFill>
                <a:prstClr val="white"/>
              </a:solidFill>
            </a:endParaRPr>
          </a:p>
          <a:p>
            <a:pPr lvl="0" algn="just" rtl="1">
              <a:lnSpc>
                <a:spcPct val="150000"/>
              </a:lnSpc>
            </a:pPr>
            <a:r>
              <a:rPr lang="ar-EG" b="1" dirty="0">
                <a:solidFill>
                  <a:srgbClr val="00B050"/>
                </a:solidFill>
              </a:rPr>
              <a:t>    </a:t>
            </a:r>
            <a:r>
              <a:rPr lang="ar-SA" b="1" dirty="0">
                <a:solidFill>
                  <a:srgbClr val="00B050"/>
                </a:solidFill>
              </a:rPr>
              <a:t>      فالحق في النسيان يلزم الجهة القائمة عل</a:t>
            </a:r>
            <a:r>
              <a:rPr lang="ar-EG" b="1" dirty="0">
                <a:solidFill>
                  <a:srgbClr val="00B050"/>
                </a:solidFill>
              </a:rPr>
              <a:t>ى</a:t>
            </a:r>
            <a:r>
              <a:rPr lang="ar-SA" b="1" dirty="0">
                <a:solidFill>
                  <a:srgbClr val="00B050"/>
                </a:solidFill>
              </a:rPr>
              <a:t> الكمبيوتر بمتابعة إجراء التعديلات اللازمة ومحوها عند اللزوم. </a:t>
            </a:r>
            <a:r>
              <a:rPr lang="ar-SA" b="1" dirty="0"/>
              <a:t>ولكن يجوز الاحتفاظ بالمعلومات إذا أصبحت مجهلة، أي غير شخصية، فهذا يعتبر في حد ذاته محوا للمعلومات الشخصية عن طريق تجهيلها.</a:t>
            </a:r>
            <a:r>
              <a:rPr lang="ar-SA" b="1" dirty="0">
                <a:solidFill>
                  <a:srgbClr val="00B050"/>
                </a:solidFill>
              </a:rPr>
              <a:t> والتوقيت لا يسري على المعلومات التي تظل صحيحة إلي ما لا نهاية، کالاسم ، وتاريخ الميلاد،</a:t>
            </a:r>
            <a:r>
              <a:rPr lang="ar-SA" b="1" dirty="0"/>
              <a:t> فالأصل أن القصد من التوقيت هو حماية الشخص في حالة الاحتفاظ مدة طويلة بمعلومات قابلة للتغير والتطور بحسب طبيعتها، بحيث يكون استرجاعها بعد مدة طويلة ضارا به.</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solidFill>
                  <a:prstClr val="white"/>
                </a:solidFill>
              </a:rPr>
              <a:t>  </a:t>
            </a:r>
            <a:r>
              <a:rPr lang="ar-SA" b="1" dirty="0">
                <a:solidFill>
                  <a:srgbClr val="00B050"/>
                </a:solidFill>
              </a:rPr>
              <a:t>والمدة القصوى للاحتفاظ تتمتع بمرونة لمواجهة كل نوع من أنواع المعلومات</a:t>
            </a:r>
            <a:r>
              <a:rPr lang="ar-SA" b="1" dirty="0">
                <a:solidFill>
                  <a:prstClr val="white"/>
                </a:solidFill>
              </a:rPr>
              <a:t>،</a:t>
            </a:r>
            <a:r>
              <a:rPr lang="ar-SA" b="1" dirty="0"/>
              <a:t> وجرى العمل عل</a:t>
            </a:r>
            <a:r>
              <a:rPr lang="ar-EG" b="1" dirty="0"/>
              <a:t>ى</a:t>
            </a:r>
            <a:r>
              <a:rPr lang="ar-SA" b="1" dirty="0"/>
              <a:t> أن تتراوح المدة بين سنتين إلى خمس سنوات.</a:t>
            </a:r>
            <a:endParaRPr lang="en-US" dirty="0"/>
          </a:p>
        </p:txBody>
      </p:sp>
    </p:spTree>
    <p:extLst>
      <p:ext uri="{BB962C8B-B14F-4D97-AF65-F5344CB8AC3E}">
        <p14:creationId xmlns:p14="http://schemas.microsoft.com/office/powerpoint/2010/main" val="626745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966574" y="2190796"/>
            <a:ext cx="6207760" cy="3194003"/>
          </a:xfrm>
          <a:prstGeom prst="ellipse">
            <a:avLst/>
          </a:prstGeom>
          <a:blipFill>
            <a:blip r:embed="rId2"/>
            <a:stretch>
              <a:fillRect/>
            </a:stretch>
          </a:blip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932" b="1"/>
          <a:stretch/>
        </p:blipFill>
        <p:spPr>
          <a:xfrm>
            <a:off x="3023117" y="2106592"/>
            <a:ext cx="6094674" cy="3161065"/>
          </a:xfrm>
          <a:prstGeom prst="ellipse">
            <a:avLst/>
          </a:prstGeom>
        </p:spPr>
      </p:pic>
      <p:sp>
        <p:nvSpPr>
          <p:cNvPr id="5" name="Rectangle 4"/>
          <p:cNvSpPr/>
          <p:nvPr/>
        </p:nvSpPr>
        <p:spPr>
          <a:xfrm>
            <a:off x="2864974" y="2450237"/>
            <a:ext cx="6096000" cy="1958485"/>
          </a:xfrm>
          <a:prstGeom prst="rect">
            <a:avLst/>
          </a:prstGeom>
        </p:spPr>
        <p:txBody>
          <a:bodyPr>
            <a:spAutoFit/>
          </a:bodyPr>
          <a:lstStyle/>
          <a:p>
            <a:pPr lvl="0" algn="ctr" rtl="1">
              <a:lnSpc>
                <a:spcPct val="150000"/>
              </a:lnSpc>
            </a:pPr>
            <a:r>
              <a:rPr lang="ar-EG" sz="2800" b="1" kern="0" dirty="0">
                <a:solidFill>
                  <a:srgbClr val="C00000"/>
                </a:solidFill>
                <a:effectLst>
                  <a:outerShdw blurRad="38100" dist="38100" dir="2700000" algn="tl">
                    <a:srgbClr val="000000">
                      <a:alpha val="43137"/>
                    </a:srgbClr>
                  </a:outerShdw>
                </a:effectLst>
              </a:rPr>
              <a:t>المحور الثالث</a:t>
            </a:r>
          </a:p>
          <a:p>
            <a:pPr lvl="0" algn="ctr" rtl="1">
              <a:lnSpc>
                <a:spcPct val="150000"/>
              </a:lnSpc>
            </a:pPr>
            <a:r>
              <a:rPr lang="ar-SA" sz="2800" b="1" kern="0" dirty="0">
                <a:solidFill>
                  <a:srgbClr val="0000FF"/>
                </a:solidFill>
                <a:ea typeface="Times New Roman" panose="02020603050405020304" pitchFamily="18" charset="0"/>
              </a:rPr>
              <a:t>حقوق الشخص الذي سجلت المعلومات الشخصية المتعلقة به</a:t>
            </a:r>
            <a:endParaRPr lang="ar-EG" sz="2800" b="1" kern="0" dirty="0">
              <a:solidFill>
                <a:srgbClr val="0000FF"/>
              </a:solidFill>
            </a:endParaRPr>
          </a:p>
        </p:txBody>
      </p:sp>
    </p:spTree>
    <p:extLst>
      <p:ext uri="{BB962C8B-B14F-4D97-AF65-F5344CB8AC3E}">
        <p14:creationId xmlns:p14="http://schemas.microsoft.com/office/powerpoint/2010/main" val="425467650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8599518" y="3002941"/>
            <a:ext cx="2986118" cy="700016"/>
            <a:chOff x="6236940" y="3404288"/>
            <a:chExt cx="2986118" cy="700016"/>
          </a:xfrm>
        </p:grpSpPr>
        <p:grpSp>
          <p:nvGrpSpPr>
            <p:cNvPr id="5" name="Group 4"/>
            <p:cNvGrpSpPr/>
            <p:nvPr/>
          </p:nvGrpSpPr>
          <p:grpSpPr>
            <a:xfrm>
              <a:off x="6236940" y="3404288"/>
              <a:ext cx="2986118" cy="700016"/>
              <a:chOff x="3118123" y="3100251"/>
              <a:chExt cx="8631837" cy="1087022"/>
            </a:xfrm>
          </p:grpSpPr>
          <p:sp>
            <p:nvSpPr>
              <p:cNvPr id="6" name="Rectangle 5"/>
              <p:cNvSpPr/>
              <p:nvPr/>
            </p:nvSpPr>
            <p:spPr>
              <a:xfrm>
                <a:off x="3118123" y="3294221"/>
                <a:ext cx="7088322"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p:cNvSpPr/>
            <p:nvPr/>
          </p:nvSpPr>
          <p:spPr>
            <a:xfrm>
              <a:off x="8504592" y="3613031"/>
              <a:ext cx="718466" cy="369332"/>
            </a:xfrm>
            <a:prstGeom prst="rect">
              <a:avLst/>
            </a:prstGeom>
          </p:spPr>
          <p:txBody>
            <a:bodyPr wrap="none">
              <a:spAutoFit/>
            </a:bodyPr>
            <a:lstStyle/>
            <a:p>
              <a:r>
                <a:rPr lang="ar-EG" b="1" dirty="0">
                  <a:solidFill>
                    <a:srgbClr val="FF0000"/>
                  </a:solidFill>
                  <a:latin typeface="Calibri" panose="020F0502020204030204" pitchFamily="34" charset="0"/>
                  <a:ea typeface="Times New Roman" panose="02020603050405020304" pitchFamily="18" charset="0"/>
                </a:rPr>
                <a:t> </a:t>
              </a:r>
              <a:r>
                <a:rPr lang="ar-SA" b="1" dirty="0">
                  <a:solidFill>
                    <a:srgbClr val="FF0000"/>
                  </a:solidFill>
                  <a:latin typeface="Calibri" panose="020F0502020204030204" pitchFamily="34" charset="0"/>
                  <a:ea typeface="Times New Roman" panose="02020603050405020304" pitchFamily="18" charset="0"/>
                </a:rPr>
                <a:t>أولا: </a:t>
              </a:r>
              <a:endParaRPr lang="en-US" dirty="0"/>
            </a:p>
          </p:txBody>
        </p:sp>
        <p:sp>
          <p:nvSpPr>
            <p:cNvPr id="22" name="Rectangle 21"/>
            <p:cNvSpPr/>
            <p:nvPr/>
          </p:nvSpPr>
          <p:spPr>
            <a:xfrm>
              <a:off x="6363633" y="3500380"/>
              <a:ext cx="1968808"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الإطلاع</a:t>
              </a:r>
              <a:r>
                <a:rPr lang="ar-SA" b="1" dirty="0">
                  <a:solidFill>
                    <a:srgbClr val="000000"/>
                  </a:solidFill>
                  <a:latin typeface="Calibri" panose="020F0502020204030204" pitchFamily="34" charset="0"/>
                  <a:ea typeface="Times New Roman" panose="02020603050405020304" pitchFamily="18" charset="0"/>
                </a:rPr>
                <a:t>.</a:t>
              </a:r>
              <a:endParaRPr lang="en-US" b="1" dirty="0">
                <a:solidFill>
                  <a:prstClr val="white"/>
                </a:solidFill>
                <a:latin typeface="Calibri" panose="020F0502020204030204" pitchFamily="34" charset="0"/>
                <a:ea typeface="Calibri" panose="020F0502020204030204" pitchFamily="34" charset="0"/>
              </a:endParaRPr>
            </a:p>
          </p:txBody>
        </p:sp>
      </p:grpSp>
      <p:grpSp>
        <p:nvGrpSpPr>
          <p:cNvPr id="26" name="Group 25"/>
          <p:cNvGrpSpPr/>
          <p:nvPr/>
        </p:nvGrpSpPr>
        <p:grpSpPr>
          <a:xfrm>
            <a:off x="3431230" y="3002941"/>
            <a:ext cx="3352677" cy="700016"/>
            <a:chOff x="1564702" y="3150372"/>
            <a:chExt cx="3352677" cy="700016"/>
          </a:xfrm>
        </p:grpSpPr>
        <p:grpSp>
          <p:nvGrpSpPr>
            <p:cNvPr id="9" name="Group 8"/>
            <p:cNvGrpSpPr/>
            <p:nvPr/>
          </p:nvGrpSpPr>
          <p:grpSpPr>
            <a:xfrm>
              <a:off x="1931261" y="3150372"/>
              <a:ext cx="2986118" cy="700016"/>
              <a:chOff x="3118123" y="3100251"/>
              <a:chExt cx="8631837" cy="1087022"/>
            </a:xfrm>
          </p:grpSpPr>
          <p:sp>
            <p:nvSpPr>
              <p:cNvPr id="10" name="Rectangle 9"/>
              <p:cNvSpPr/>
              <p:nvPr/>
            </p:nvSpPr>
            <p:spPr>
              <a:xfrm>
                <a:off x="3118123" y="3294221"/>
                <a:ext cx="7088322"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p:cNvSpPr/>
            <p:nvPr/>
          </p:nvSpPr>
          <p:spPr>
            <a:xfrm>
              <a:off x="4210388" y="3342733"/>
              <a:ext cx="686406"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ثانيا: </a:t>
              </a:r>
              <a:endParaRPr lang="en-US" dirty="0"/>
            </a:p>
          </p:txBody>
        </p:sp>
        <p:sp>
          <p:nvSpPr>
            <p:cNvPr id="25" name="Rectangle 24"/>
            <p:cNvSpPr/>
            <p:nvPr/>
          </p:nvSpPr>
          <p:spPr>
            <a:xfrm>
              <a:off x="1564702" y="3250827"/>
              <a:ext cx="2552301"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التصحيح</a:t>
              </a:r>
              <a:r>
                <a:rPr lang="ar-EG" b="1" dirty="0">
                  <a:solidFill>
                    <a:srgbClr val="000000"/>
                  </a:solidFill>
                  <a:latin typeface="Calibri" panose="020F0502020204030204" pitchFamily="34" charset="0"/>
                  <a:ea typeface="Times New Roman" panose="02020603050405020304" pitchFamily="18" charset="0"/>
                </a:rPr>
                <a:t>.</a:t>
              </a:r>
              <a:r>
                <a:rPr lang="ar-SA" b="1" dirty="0">
                  <a:solidFill>
                    <a:srgbClr val="000000"/>
                  </a:solidFill>
                  <a:latin typeface="Calibri" panose="020F0502020204030204" pitchFamily="34" charset="0"/>
                  <a:ea typeface="Times New Roman" panose="02020603050405020304" pitchFamily="18" charset="0"/>
                </a:rPr>
                <a:t>       </a:t>
              </a:r>
              <a:endParaRPr lang="ar-EG" b="1" dirty="0">
                <a:solidFill>
                  <a:srgbClr val="000000"/>
                </a:solidFill>
                <a:latin typeface="Calibri" panose="020F0502020204030204" pitchFamily="34" charset="0"/>
                <a:ea typeface="Times New Roman" panose="02020603050405020304" pitchFamily="18" charset="0"/>
              </a:endParaRPr>
            </a:p>
          </p:txBody>
        </p:sp>
      </p:grpSp>
      <p:grpSp>
        <p:nvGrpSpPr>
          <p:cNvPr id="34" name="Group 33"/>
          <p:cNvGrpSpPr/>
          <p:nvPr/>
        </p:nvGrpSpPr>
        <p:grpSpPr>
          <a:xfrm>
            <a:off x="5382307" y="4002465"/>
            <a:ext cx="6203329" cy="700016"/>
            <a:chOff x="1424608" y="4830232"/>
            <a:chExt cx="6203329" cy="700016"/>
          </a:xfrm>
        </p:grpSpPr>
        <p:grpSp>
          <p:nvGrpSpPr>
            <p:cNvPr id="12" name="Group 11"/>
            <p:cNvGrpSpPr/>
            <p:nvPr/>
          </p:nvGrpSpPr>
          <p:grpSpPr>
            <a:xfrm>
              <a:off x="1424608" y="4830232"/>
              <a:ext cx="6203329" cy="700016"/>
              <a:chOff x="163349" y="3100251"/>
              <a:chExt cx="11586611" cy="1087022"/>
            </a:xfrm>
          </p:grpSpPr>
          <p:sp>
            <p:nvSpPr>
              <p:cNvPr id="13" name="Rectangle 12"/>
              <p:cNvSpPr/>
              <p:nvPr/>
            </p:nvSpPr>
            <p:spPr>
              <a:xfrm>
                <a:off x="163349" y="3294221"/>
                <a:ext cx="10043098"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ectangle 28"/>
            <p:cNvSpPr/>
            <p:nvPr/>
          </p:nvSpPr>
          <p:spPr>
            <a:xfrm>
              <a:off x="6691568" y="4995574"/>
              <a:ext cx="757771" cy="369332"/>
            </a:xfrm>
            <a:prstGeom prst="rect">
              <a:avLst/>
            </a:prstGeom>
          </p:spPr>
          <p:txBody>
            <a:bodyPr wrap="square">
              <a:spAutoFit/>
            </a:bodyPr>
            <a:lstStyle/>
            <a:p>
              <a:r>
                <a:rPr lang="ar-SA" b="1" dirty="0">
                  <a:solidFill>
                    <a:srgbClr val="FF0000"/>
                  </a:solidFill>
                  <a:latin typeface="Calibri" panose="020F0502020204030204" pitchFamily="34" charset="0"/>
                  <a:ea typeface="Times New Roman" panose="02020603050405020304" pitchFamily="18" charset="0"/>
                </a:rPr>
                <a:t>ثالثا: </a:t>
              </a:r>
              <a:endParaRPr lang="en-US" dirty="0"/>
            </a:p>
          </p:txBody>
        </p:sp>
        <p:sp>
          <p:nvSpPr>
            <p:cNvPr id="31" name="Rectangle 30"/>
            <p:cNvSpPr/>
            <p:nvPr/>
          </p:nvSpPr>
          <p:spPr>
            <a:xfrm>
              <a:off x="1424608" y="4958434"/>
              <a:ext cx="5085045"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المحافظة عل</a:t>
              </a:r>
              <a:r>
                <a:rPr lang="ar-EG" b="1" dirty="0">
                  <a:solidFill>
                    <a:srgbClr val="0000FF"/>
                  </a:solidFill>
                  <a:latin typeface="Calibri" panose="020F0502020204030204" pitchFamily="34" charset="0"/>
                  <a:ea typeface="Times New Roman" panose="02020603050405020304" pitchFamily="18" charset="0"/>
                </a:rPr>
                <a:t>ى</a:t>
              </a:r>
              <a:r>
                <a:rPr lang="ar-SA" b="1" dirty="0">
                  <a:solidFill>
                    <a:srgbClr val="0000FF"/>
                  </a:solidFill>
                  <a:latin typeface="Calibri" panose="020F0502020204030204" pitchFamily="34" charset="0"/>
                  <a:ea typeface="Times New Roman" panose="02020603050405020304" pitchFamily="18" charset="0"/>
                </a:rPr>
                <a:t> خصوصية المعلومات</a:t>
              </a:r>
              <a:r>
                <a:rPr lang="ar-SA" b="1" dirty="0">
                  <a:solidFill>
                    <a:srgbClr val="000000"/>
                  </a:solidFill>
                  <a:latin typeface="Calibri" panose="020F0502020204030204" pitchFamily="34" charset="0"/>
                  <a:ea typeface="Times New Roman" panose="02020603050405020304" pitchFamily="18" charset="0"/>
                </a:rPr>
                <a:t>.</a:t>
              </a:r>
              <a:endParaRPr lang="ar-EG" b="1" dirty="0">
                <a:solidFill>
                  <a:prstClr val="white"/>
                </a:solidFill>
                <a:latin typeface="Calibri" panose="020F0502020204030204" pitchFamily="34" charset="0"/>
                <a:ea typeface="Calibri" panose="020F0502020204030204" pitchFamily="34" charset="0"/>
              </a:endParaRPr>
            </a:p>
          </p:txBody>
        </p:sp>
      </p:grpSp>
      <p:grpSp>
        <p:nvGrpSpPr>
          <p:cNvPr id="39" name="Group 38"/>
          <p:cNvGrpSpPr/>
          <p:nvPr/>
        </p:nvGrpSpPr>
        <p:grpSpPr>
          <a:xfrm>
            <a:off x="7816170" y="4954152"/>
            <a:ext cx="3769466" cy="700016"/>
            <a:chOff x="5087558" y="3657320"/>
            <a:chExt cx="3769466" cy="700016"/>
          </a:xfrm>
        </p:grpSpPr>
        <p:grpSp>
          <p:nvGrpSpPr>
            <p:cNvPr id="15" name="Group 14"/>
            <p:cNvGrpSpPr/>
            <p:nvPr/>
          </p:nvGrpSpPr>
          <p:grpSpPr>
            <a:xfrm>
              <a:off x="5087558" y="3657320"/>
              <a:ext cx="3756363" cy="700016"/>
              <a:chOff x="901771" y="3100251"/>
              <a:chExt cx="10848189" cy="1087022"/>
            </a:xfrm>
          </p:grpSpPr>
          <p:sp>
            <p:nvSpPr>
              <p:cNvPr id="16" name="Rectangle 15"/>
              <p:cNvSpPr/>
              <p:nvPr/>
            </p:nvSpPr>
            <p:spPr>
              <a:xfrm>
                <a:off x="901771" y="3294221"/>
                <a:ext cx="9304675"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Rectangle 35"/>
            <p:cNvSpPr/>
            <p:nvPr/>
          </p:nvSpPr>
          <p:spPr>
            <a:xfrm>
              <a:off x="8109704" y="3837115"/>
              <a:ext cx="747320"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رابعا: </a:t>
              </a:r>
              <a:endParaRPr lang="en-US" dirty="0"/>
            </a:p>
          </p:txBody>
        </p:sp>
        <p:sp>
          <p:nvSpPr>
            <p:cNvPr id="38" name="Rectangle 37"/>
            <p:cNvSpPr/>
            <p:nvPr/>
          </p:nvSpPr>
          <p:spPr>
            <a:xfrm>
              <a:off x="5087558" y="3763356"/>
              <a:ext cx="3062056"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الإشراف المستقل</a:t>
              </a:r>
              <a:r>
                <a:rPr lang="ar-SA" b="1" dirty="0">
                  <a:solidFill>
                    <a:srgbClr val="000000"/>
                  </a:solidFill>
                  <a:latin typeface="Calibri" panose="020F0502020204030204" pitchFamily="34" charset="0"/>
                  <a:ea typeface="Times New Roman" panose="02020603050405020304" pitchFamily="18" charset="0"/>
                </a:rPr>
                <a:t>.</a:t>
              </a:r>
              <a:endParaRPr lang="ar-EG" b="1" dirty="0">
                <a:solidFill>
                  <a:prstClr val="white"/>
                </a:solidFill>
                <a:latin typeface="Calibri" panose="020F0502020204030204" pitchFamily="34" charset="0"/>
                <a:ea typeface="Calibri" panose="020F0502020204030204" pitchFamily="34" charset="0"/>
              </a:endParaRPr>
            </a:p>
          </p:txBody>
        </p:sp>
      </p:grpSp>
      <p:grpSp>
        <p:nvGrpSpPr>
          <p:cNvPr id="44" name="Group 43"/>
          <p:cNvGrpSpPr/>
          <p:nvPr/>
        </p:nvGrpSpPr>
        <p:grpSpPr>
          <a:xfrm>
            <a:off x="3203064" y="4954152"/>
            <a:ext cx="3590620" cy="700016"/>
            <a:chOff x="7898118" y="5366016"/>
            <a:chExt cx="3590620" cy="700016"/>
          </a:xfrm>
        </p:grpSpPr>
        <p:grpSp>
          <p:nvGrpSpPr>
            <p:cNvPr id="18" name="Group 17"/>
            <p:cNvGrpSpPr/>
            <p:nvPr/>
          </p:nvGrpSpPr>
          <p:grpSpPr>
            <a:xfrm>
              <a:off x="7945120" y="5366016"/>
              <a:ext cx="3543618" cy="700016"/>
              <a:chOff x="1506583" y="3100251"/>
              <a:chExt cx="10243377" cy="1087022"/>
            </a:xfrm>
          </p:grpSpPr>
          <p:sp>
            <p:nvSpPr>
              <p:cNvPr id="19" name="Rectangle 18"/>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a:off x="8922457" y="3100251"/>
                <a:ext cx="2827503"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p:cNvSpPr/>
            <p:nvPr/>
          </p:nvSpPr>
          <p:spPr>
            <a:xfrm>
              <a:off x="10510585" y="5515312"/>
              <a:ext cx="978153"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خامسا: </a:t>
              </a:r>
              <a:endParaRPr lang="en-US" dirty="0"/>
            </a:p>
          </p:txBody>
        </p:sp>
        <p:sp>
          <p:nvSpPr>
            <p:cNvPr id="43" name="Rectangle 42"/>
            <p:cNvSpPr/>
            <p:nvPr/>
          </p:nvSpPr>
          <p:spPr>
            <a:xfrm>
              <a:off x="7898118" y="5454937"/>
              <a:ext cx="2563522"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الإخطار العام</a:t>
              </a:r>
              <a:r>
                <a:rPr lang="ar-SA" b="1" dirty="0">
                  <a:solidFill>
                    <a:srgbClr val="000000"/>
                  </a:solidFill>
                  <a:latin typeface="Calibri" panose="020F0502020204030204" pitchFamily="34" charset="0"/>
                  <a:ea typeface="Times New Roman" panose="02020603050405020304" pitchFamily="18" charset="0"/>
                </a:rPr>
                <a:t>.</a:t>
              </a:r>
              <a:endParaRPr lang="en-US" sz="2000" b="1" kern="0" dirty="0">
                <a:solidFill>
                  <a:sysClr val="windowText" lastClr="000000"/>
                </a:solidFill>
              </a:endParaRPr>
            </a:p>
          </p:txBody>
        </p:sp>
      </p:grpSp>
      <p:sp>
        <p:nvSpPr>
          <p:cNvPr id="46" name="Rectangle 45"/>
          <p:cNvSpPr/>
          <p:nvPr/>
        </p:nvSpPr>
        <p:spPr>
          <a:xfrm>
            <a:off x="439025" y="1115193"/>
            <a:ext cx="11293394" cy="175432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28575">
            <a:solidFill>
              <a:schemeClr val="tx1"/>
            </a:solidFill>
            <a:prstDash val="dash"/>
          </a:ln>
        </p:spPr>
        <p:txBody>
          <a:bodyPr wrap="square">
            <a:spAutoFit/>
          </a:bodyPr>
          <a:lstStyle/>
          <a:p>
            <a:pPr lvl="0" algn="just" rtl="1">
              <a:lnSpc>
                <a:spcPct val="150000"/>
              </a:lnSpc>
              <a:spcAft>
                <a:spcPts val="500"/>
              </a:spcAft>
            </a:pPr>
            <a:r>
              <a:rPr lang="ar-EG" b="1" dirty="0">
                <a:solidFill>
                  <a:prstClr val="black"/>
                </a:solidFill>
              </a:rPr>
              <a:t> </a:t>
            </a:r>
            <a:r>
              <a:rPr lang="en-US" b="1" dirty="0">
                <a:solidFill>
                  <a:prstClr val="black"/>
                </a:solidFill>
              </a:rPr>
              <a:t>      </a:t>
            </a:r>
            <a:r>
              <a:rPr lang="ar-SA" b="1" dirty="0">
                <a:solidFill>
                  <a:prstClr val="black"/>
                </a:solidFill>
              </a:rPr>
              <a:t>تمتد الحماية القانونية للحقوق الشخصية إلى مرحلة بعد تجميع أو تخزين المعلومات الشخصية في الكمبيوتر، فلا تنتهي الحماية بإتمام التخزين وفقا للقانون، وباستقرار القانون المقارن يتضح أن هذه الحقوق تتمثل في الحق في الاطلاع والحق في التصحيح، والحق في المحافظة عل</a:t>
            </a:r>
            <a:r>
              <a:rPr lang="ar-EG" b="1" dirty="0">
                <a:solidFill>
                  <a:prstClr val="black"/>
                </a:solidFill>
              </a:rPr>
              <a:t>ى</a:t>
            </a:r>
            <a:r>
              <a:rPr lang="ar-SA" b="1" dirty="0">
                <a:solidFill>
                  <a:prstClr val="black"/>
                </a:solidFill>
              </a:rPr>
              <a:t> خصوصيات المعلومات والحق في الإشراف المستقل، والحق في الإخطار العام .</a:t>
            </a:r>
            <a:endParaRPr lang="ar-EG" b="1" dirty="0">
              <a:solidFill>
                <a:prstClr val="black"/>
              </a:solidFill>
            </a:endParaRPr>
          </a:p>
        </p:txBody>
      </p:sp>
      <p:pic>
        <p:nvPicPr>
          <p:cNvPr id="11266" name="Picture 2" descr="Data Privacy Education Is Still Lacking—Here's How To Fix 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025" y="3419863"/>
            <a:ext cx="2757315" cy="1838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1598790"/>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Terminator 3"/>
          <p:cNvSpPr/>
          <p:nvPr/>
        </p:nvSpPr>
        <p:spPr>
          <a:xfrm>
            <a:off x="4622798" y="1888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822960" y="303768"/>
            <a:ext cx="2828017" cy="400110"/>
          </a:xfrm>
          <a:prstGeom prst="rect">
            <a:avLst/>
          </a:prstGeom>
        </p:spPr>
        <p:txBody>
          <a:bodyPr wrap="none">
            <a:spAutoFit/>
          </a:bodyPr>
          <a:lstStyle/>
          <a:p>
            <a:pPr lvl="0" algn="just" rtl="1">
              <a:spcAft>
                <a:spcPts val="500"/>
              </a:spcAft>
            </a:pP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أولا: الحق في ال</a:t>
            </a: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طلاع</a:t>
            </a: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p>
        </p:txBody>
      </p:sp>
      <p:sp>
        <p:nvSpPr>
          <p:cNvPr id="7" name="Rectangle 6"/>
          <p:cNvSpPr/>
          <p:nvPr/>
        </p:nvSpPr>
        <p:spPr>
          <a:xfrm>
            <a:off x="146049" y="933688"/>
            <a:ext cx="11917680" cy="581954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28575">
            <a:solidFill>
              <a:srgbClr val="002060"/>
            </a:solidFill>
          </a:ln>
        </p:spPr>
        <p:txBody>
          <a:bodyPr wrap="square">
            <a:spAutoFit/>
          </a:bodyPr>
          <a:lstStyle/>
          <a:p>
            <a:pPr lvl="0" algn="just" rtl="1">
              <a:spcAft>
                <a:spcPts val="500"/>
              </a:spcAft>
            </a:pPr>
            <a:r>
              <a:rPr lang="en-US" sz="1600" b="1" dirty="0">
                <a:solidFill>
                  <a:prstClr val="black"/>
                </a:solidFill>
              </a:rPr>
              <a:t>       </a:t>
            </a:r>
            <a:r>
              <a:rPr lang="ar-SA" sz="1600" b="1" dirty="0">
                <a:solidFill>
                  <a:prstClr val="black"/>
                </a:solidFill>
              </a:rPr>
              <a:t>من أهم أسس حماية الحقوق الشخصية في مواجهة الجرائم السيبرانية،</a:t>
            </a:r>
            <a:r>
              <a:rPr lang="ar-SA" sz="1600" b="1" dirty="0">
                <a:solidFill>
                  <a:prstClr val="white"/>
                </a:solidFill>
              </a:rPr>
              <a:t> </a:t>
            </a:r>
            <a:r>
              <a:rPr lang="ar-SA" sz="1600" b="1" dirty="0">
                <a:solidFill>
                  <a:srgbClr val="00B050"/>
                </a:solidFill>
              </a:rPr>
              <a:t>إعطاء الشخص حق الاطلاع عل</a:t>
            </a:r>
            <a:r>
              <a:rPr lang="ar-EG" sz="1600" b="1" dirty="0">
                <a:solidFill>
                  <a:srgbClr val="00B050"/>
                </a:solidFill>
              </a:rPr>
              <a:t>ى</a:t>
            </a:r>
            <a:r>
              <a:rPr lang="ar-SA" sz="1600" b="1" dirty="0">
                <a:solidFill>
                  <a:srgbClr val="00B050"/>
                </a:solidFill>
              </a:rPr>
              <a:t> المعلومات الشخصية الخاصة به والمسجلة في الكمبيوتر. </a:t>
            </a:r>
            <a:r>
              <a:rPr lang="ar-SA" sz="1600" b="1" dirty="0">
                <a:solidFill>
                  <a:prstClr val="black"/>
                </a:solidFill>
              </a:rPr>
              <a:t>وبناء عل</a:t>
            </a:r>
            <a:r>
              <a:rPr lang="ar-EG" sz="1600" b="1" dirty="0">
                <a:solidFill>
                  <a:prstClr val="black"/>
                </a:solidFill>
              </a:rPr>
              <a:t>ى</a:t>
            </a:r>
            <a:r>
              <a:rPr lang="ar-SA" sz="1600" b="1" dirty="0">
                <a:solidFill>
                  <a:prstClr val="black"/>
                </a:solidFill>
              </a:rPr>
              <a:t> ذلك يمكن القول بأن حق الدخول في المعلوماتية الشخصية المبرمجة معبر للقاعدة التقليدية للاطلاع على الملف، أي أن هذا الحق يعد جيلا ثالثا لحقوق الإنسان.</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EG" sz="1600" b="1" dirty="0">
                <a:solidFill>
                  <a:prstClr val="black"/>
                </a:solidFill>
              </a:rPr>
              <a:t>     </a:t>
            </a:r>
            <a:r>
              <a:rPr lang="ar-SA" sz="1600" b="1" dirty="0">
                <a:solidFill>
                  <a:prstClr val="black"/>
                </a:solidFill>
              </a:rPr>
              <a:t>      فالنظام المعلوماتي يجيز لكل فرد حق الدخول (الاطلاع</a:t>
            </a:r>
            <a:r>
              <a:rPr lang="en-US" sz="1600" b="1" dirty="0">
                <a:solidFill>
                  <a:prstClr val="black"/>
                </a:solidFill>
              </a:rPr>
              <a:t>(</a:t>
            </a:r>
            <a:r>
              <a:rPr lang="ar-SA" sz="1600" b="1" dirty="0">
                <a:solidFill>
                  <a:prstClr val="black"/>
                </a:solidFill>
              </a:rPr>
              <a:t> على ملفاته الشخصية، غير أنه هناك حق آخر للاطلاع المعلوماتي غيـر الشخصي، ألا وهو الاطلاع على المخزون في بنوك المعطيات الاقتصادية، والاجتماعية والثقافية والقانونية، والطبيعية.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SA" sz="1600" b="1" dirty="0">
                <a:solidFill>
                  <a:prstClr val="black"/>
                </a:solidFill>
              </a:rPr>
              <a:t>     </a:t>
            </a:r>
            <a:r>
              <a:rPr lang="ar-EG" sz="1600" b="1" dirty="0">
                <a:solidFill>
                  <a:prstClr val="black"/>
                </a:solidFill>
              </a:rPr>
              <a:t>      </a:t>
            </a:r>
            <a:r>
              <a:rPr lang="ar-SA" sz="1600" b="1" dirty="0">
                <a:solidFill>
                  <a:prstClr val="black"/>
                </a:solidFill>
              </a:rPr>
              <a:t>ونلاحظ</a:t>
            </a:r>
            <a:r>
              <a:rPr lang="ar-SA" sz="1600" b="1" dirty="0">
                <a:solidFill>
                  <a:prstClr val="white"/>
                </a:solidFill>
              </a:rPr>
              <a:t> </a:t>
            </a:r>
            <a:r>
              <a:rPr lang="ar-SA" sz="1600" b="1" u="sng" dirty="0">
                <a:solidFill>
                  <a:srgbClr val="00B0F0"/>
                </a:solidFill>
              </a:rPr>
              <a:t>أن الحصول علي المعلومات بطريقة مشروعة، وإدخالها إلى الكمبيوتر</a:t>
            </a:r>
            <a:r>
              <a:rPr lang="ar-SA" sz="1600" b="1" dirty="0">
                <a:solidFill>
                  <a:prstClr val="black"/>
                </a:solidFill>
              </a:rPr>
              <a:t> وفقا لما يقرره القانون، أو بعد الحصول عل</a:t>
            </a:r>
            <a:r>
              <a:rPr lang="ar-EG" sz="1600" b="1" dirty="0">
                <a:solidFill>
                  <a:prstClr val="black"/>
                </a:solidFill>
              </a:rPr>
              <a:t>ى</a:t>
            </a:r>
            <a:r>
              <a:rPr lang="ar-SA" sz="1600" b="1" dirty="0">
                <a:solidFill>
                  <a:prstClr val="black"/>
                </a:solidFill>
              </a:rPr>
              <a:t> موافقة الشخص في الحالات التي يستلزمها القانون،</a:t>
            </a:r>
            <a:r>
              <a:rPr lang="ar-SA" sz="1600" b="1" dirty="0">
                <a:solidFill>
                  <a:prstClr val="white"/>
                </a:solidFill>
              </a:rPr>
              <a:t> </a:t>
            </a:r>
            <a:r>
              <a:rPr lang="ar-SA" sz="1600" b="1" u="sng" dirty="0">
                <a:solidFill>
                  <a:srgbClr val="00B050"/>
                </a:solidFill>
              </a:rPr>
              <a:t>لا يحول دون ممارسة الشخص للحق في ال</a:t>
            </a:r>
            <a:r>
              <a:rPr lang="ar-EG" sz="1600" b="1" u="sng" dirty="0">
                <a:solidFill>
                  <a:srgbClr val="00B050"/>
                </a:solidFill>
              </a:rPr>
              <a:t>ا</a:t>
            </a:r>
            <a:r>
              <a:rPr lang="ar-SA" sz="1600" b="1" u="sng" dirty="0">
                <a:solidFill>
                  <a:srgbClr val="00B050"/>
                </a:solidFill>
              </a:rPr>
              <a:t>طلاع.</a:t>
            </a:r>
            <a:endParaRPr lang="ar-EG" sz="1600" b="1" u="sng" dirty="0">
              <a:solidFill>
                <a:srgbClr val="00B050"/>
              </a:solidFill>
            </a:endParaRPr>
          </a:p>
          <a:p>
            <a:pPr lvl="0" algn="just" rtl="1"/>
            <a:endParaRPr lang="en-US" sz="1600" b="1" dirty="0">
              <a:solidFill>
                <a:prstClr val="white"/>
              </a:solidFill>
            </a:endParaRPr>
          </a:p>
          <a:p>
            <a:pPr lvl="0" algn="just" rtl="1"/>
            <a:r>
              <a:rPr lang="ar-SA" sz="1600" b="1" dirty="0">
                <a:solidFill>
                  <a:prstClr val="black"/>
                </a:solidFill>
              </a:rPr>
              <a:t>         </a:t>
            </a:r>
            <a:r>
              <a:rPr lang="ar-EG" sz="1600" b="1" dirty="0">
                <a:solidFill>
                  <a:prstClr val="black"/>
                </a:solidFill>
              </a:rPr>
              <a:t>  </a:t>
            </a:r>
            <a:r>
              <a:rPr lang="ar-SA" sz="1600" b="1" dirty="0">
                <a:solidFill>
                  <a:prstClr val="black"/>
                </a:solidFill>
              </a:rPr>
              <a:t>وقد نصت المادة الثامنة من الاتفاقية الأوربية لحماية الشخص تجاه المعالجة الإلكترونية للمعلومات الشخصية على ضمانات تكميلية للشخص صاحب الشأن؛ حيث قضت بضرورة أن يتمكن كل شخص من:</a:t>
            </a:r>
            <a:endParaRPr lang="ar-EG" sz="1600" b="1" dirty="0">
              <a:solidFill>
                <a:prstClr val="black"/>
              </a:solidFill>
            </a:endParaRPr>
          </a:p>
          <a:p>
            <a:pPr lvl="0" algn="just" rtl="1"/>
            <a:endParaRPr lang="en-US" sz="1600" b="1" dirty="0">
              <a:solidFill>
                <a:prstClr val="black"/>
              </a:solidFill>
            </a:endParaRPr>
          </a:p>
          <a:p>
            <a:pPr lvl="0" algn="just" rtl="1"/>
            <a:r>
              <a:rPr lang="ar-EG" sz="1600" b="1" dirty="0">
                <a:solidFill>
                  <a:prstClr val="black"/>
                </a:solidFill>
              </a:rPr>
              <a:t>أ. </a:t>
            </a:r>
            <a:r>
              <a:rPr lang="ar-SA" sz="1600" b="1" dirty="0">
                <a:solidFill>
                  <a:prstClr val="black"/>
                </a:solidFill>
              </a:rPr>
              <a:t>معرفة وجود البطاقة المبرمجة للمعلومات الشخصية، وغاياتها الأساسية، وكذلك الهوية والإقامة المعتادة، ومؤسسة صاحب البطاقة. </a:t>
            </a:r>
            <a:endParaRPr lang="en-US" sz="1600" b="1" dirty="0">
              <a:solidFill>
                <a:prstClr val="black"/>
              </a:solidFill>
            </a:endParaRPr>
          </a:p>
          <a:p>
            <a:pPr lvl="0" algn="just" rtl="1"/>
            <a:r>
              <a:rPr lang="ar-EG" sz="1600" b="1" dirty="0">
                <a:solidFill>
                  <a:prstClr val="black"/>
                </a:solidFill>
              </a:rPr>
              <a:t>ب. </a:t>
            </a:r>
            <a:r>
              <a:rPr lang="ar-SA" sz="1600" b="1" dirty="0">
                <a:solidFill>
                  <a:prstClr val="black"/>
                </a:solidFill>
              </a:rPr>
              <a:t>الحصول دون التقيد بمواعيد أو مصاريف مغالى فيها، وعلى تأكيد وجود أولا البطاقة المبرمجة على معلومات شخصية تتعلق به، والاطلاع على هذه المعلومات في صورة يمكن إدراكها.</a:t>
            </a:r>
            <a:endParaRPr lang="en-US" sz="1600" b="1" dirty="0">
              <a:solidFill>
                <a:prstClr val="black"/>
              </a:solidFill>
            </a:endParaRPr>
          </a:p>
          <a:p>
            <a:pPr lvl="0" algn="just" rtl="1"/>
            <a:r>
              <a:rPr lang="ar-EG" sz="1600" b="1" dirty="0">
                <a:solidFill>
                  <a:prstClr val="black"/>
                </a:solidFill>
              </a:rPr>
              <a:t>ت. </a:t>
            </a:r>
            <a:r>
              <a:rPr lang="ar-SA" sz="1600" b="1" dirty="0">
                <a:solidFill>
                  <a:prstClr val="black"/>
                </a:solidFill>
              </a:rPr>
              <a:t>التمتع بطعن في حالة عدم حصوله على تأكيد أو عند حالة الضرورة على الاطلاع، أو في حالة التصحيح أو محو هذه المعلومات الشخصية.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SA" sz="1600" b="1" dirty="0">
                <a:solidFill>
                  <a:prstClr val="black"/>
                </a:solidFill>
              </a:rPr>
              <a:t>       وبناء عل</a:t>
            </a:r>
            <a:r>
              <a:rPr lang="ar-EG" sz="1600" b="1" dirty="0">
                <a:solidFill>
                  <a:prstClr val="black"/>
                </a:solidFill>
              </a:rPr>
              <a:t>ى</a:t>
            </a:r>
            <a:r>
              <a:rPr lang="ar-SA" sz="1600" b="1" dirty="0">
                <a:solidFill>
                  <a:prstClr val="black"/>
                </a:solidFill>
              </a:rPr>
              <a:t> ما سبق نجد أنه تحرص كافة التشريعات المقارنة وخصوصا القانون الألماني الاتحادي الصادر في ۲۷ يناير ۱۹۷۷م، وكذلك الاتفاقية الصادرة من المجلس الأوربي في ۲۸ يناير سنة ۱۹۸۱م بشأن حماية الحقوق الشخصية في مواجهة المعالجة الآلية للمعلومات عل</a:t>
            </a:r>
            <a:r>
              <a:rPr lang="ar-EG" sz="1600" b="1" dirty="0">
                <a:solidFill>
                  <a:prstClr val="black"/>
                </a:solidFill>
              </a:rPr>
              <a:t>ى</a:t>
            </a:r>
            <a:r>
              <a:rPr lang="ar-SA" sz="1600" b="1" dirty="0">
                <a:solidFill>
                  <a:prstClr val="black"/>
                </a:solidFill>
              </a:rPr>
              <a:t> إعطاء كل شخص طبيعي حق الاطلاع علي المعلومات الشخصية الخاصة به والتي سبق تخزينها عل</a:t>
            </a:r>
            <a:r>
              <a:rPr lang="ar-EG" sz="1600" b="1" dirty="0">
                <a:solidFill>
                  <a:prstClr val="black"/>
                </a:solidFill>
              </a:rPr>
              <a:t>ى</a:t>
            </a:r>
            <a:r>
              <a:rPr lang="ar-SA" sz="1600" b="1" dirty="0">
                <a:solidFill>
                  <a:prstClr val="black"/>
                </a:solidFill>
              </a:rPr>
              <a:t> الكمبيوتر.</a:t>
            </a:r>
            <a:endParaRPr lang="en-US" sz="1600" b="1"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27937020"/>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2740" y="1193195"/>
            <a:ext cx="11643360" cy="465691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2000" b="1" dirty="0"/>
              <a:t>            </a:t>
            </a:r>
            <a:r>
              <a:rPr lang="ar-SA" sz="2000" b="1" dirty="0"/>
              <a:t>ولقد نص القانون الفرنسي رقم ۸۰۱ لسنة ٢٠٠٤م - تعديلا للقانون الخاص بالمعلوماتية والحريات لسنة ۱۹۸۷م - في البند الأول من المادة ٣٢ عل</a:t>
            </a:r>
            <a:r>
              <a:rPr lang="ar-EG" sz="2000" b="1" dirty="0"/>
              <a:t>ى</a:t>
            </a:r>
            <a:r>
              <a:rPr lang="ar-SA" sz="2000" b="1" dirty="0"/>
              <a:t>: (إن الشخص الذي تجمع عنه معلومات شخصية تتعلق به يتم إعلامه، إلا أذا كان قد تم إعلامه مسبقا من جانب المسئول عن المعالجة الإلكترونية </a:t>
            </a:r>
            <a:endParaRPr lang="ar-EG" sz="2000" b="1" dirty="0"/>
          </a:p>
          <a:p>
            <a:pPr lvl="0" algn="just" rtl="1">
              <a:lnSpc>
                <a:spcPct val="150000"/>
              </a:lnSpc>
            </a:pPr>
            <a:r>
              <a:rPr lang="ar-SA" sz="2000" b="1" dirty="0"/>
              <a:t>أو ممثله، ويشمل الإعلام :</a:t>
            </a:r>
            <a:endParaRPr lang="ar-EG" sz="2000" b="1" dirty="0"/>
          </a:p>
          <a:p>
            <a:pPr lvl="0" algn="just" rtl="1">
              <a:lnSpc>
                <a:spcPct val="150000"/>
              </a:lnSpc>
            </a:pPr>
            <a:endParaRPr lang="en-US" sz="2000" b="1" dirty="0"/>
          </a:p>
          <a:p>
            <a:pPr marL="457200" lvl="0" indent="-457200" algn="just" rtl="1">
              <a:lnSpc>
                <a:spcPct val="150000"/>
              </a:lnSpc>
              <a:buAutoNum type="arabicPeriod"/>
            </a:pPr>
            <a:r>
              <a:rPr lang="ar-SA" sz="2000" b="1" dirty="0"/>
              <a:t>هوية المسئول عن المعالجة الإلكترونية للبيانات الشخصية، وعند الضرورة هوية ممثله.</a:t>
            </a:r>
            <a:endParaRPr lang="ar-EG" sz="2000" b="1" dirty="0"/>
          </a:p>
          <a:p>
            <a:pPr marL="457200" lvl="0" indent="-457200" algn="just" rtl="1">
              <a:lnSpc>
                <a:spcPct val="150000"/>
              </a:lnSpc>
              <a:buAutoNum type="arabicPeriod"/>
            </a:pPr>
            <a:r>
              <a:rPr lang="ar-EG" sz="2000" b="1" dirty="0"/>
              <a:t>  </a:t>
            </a:r>
            <a:r>
              <a:rPr lang="ar-SA" sz="2000" b="1" dirty="0"/>
              <a:t>الغاية المرجوة من المعالجة والتي لها توجه البيانات الاسمية.</a:t>
            </a:r>
            <a:endParaRPr lang="ar-EG" sz="2000" b="1" dirty="0"/>
          </a:p>
          <a:p>
            <a:pPr marL="457200" lvl="0" indent="-457200" algn="just" rtl="1">
              <a:lnSpc>
                <a:spcPct val="150000"/>
              </a:lnSpc>
              <a:buAutoNum type="arabicPeriod"/>
            </a:pPr>
            <a:r>
              <a:rPr lang="ar-SA" sz="2000" b="1" dirty="0"/>
              <a:t>الطابع الملزم أو الاختياري للمعلومات.</a:t>
            </a:r>
            <a:endParaRPr lang="ar-EG" sz="2000" b="1" dirty="0"/>
          </a:p>
          <a:p>
            <a:pPr marL="457200" lvl="0" indent="-457200" algn="just" rtl="1">
              <a:lnSpc>
                <a:spcPct val="150000"/>
              </a:lnSpc>
              <a:buAutoNum type="arabicPeriod"/>
            </a:pPr>
            <a:r>
              <a:rPr lang="ar-SA" sz="2000" b="1" dirty="0"/>
              <a:t>النتائج المحتملة لغياب الرد.</a:t>
            </a:r>
            <a:endParaRPr lang="ar-EG" sz="2000" b="1" dirty="0"/>
          </a:p>
          <a:p>
            <a:pPr marL="457200" lvl="0" indent="-457200" algn="just" rtl="1">
              <a:lnSpc>
                <a:spcPct val="150000"/>
              </a:lnSpc>
              <a:buAutoNum type="arabicPeriod"/>
            </a:pPr>
            <a:r>
              <a:rPr lang="ar-SA" sz="2000" b="1" dirty="0"/>
              <a:t>المرسل إليهم أو طائفة المرسل إليهم للمعلومات الاسمية المعالجة إلكترونيا…</a:t>
            </a:r>
            <a:r>
              <a:rPr lang="en-US" sz="2000" b="1" dirty="0"/>
              <a:t>…</a:t>
            </a:r>
            <a:r>
              <a:rPr lang="ar-SA" sz="2000" b="1" dirty="0"/>
              <a:t>).</a:t>
            </a:r>
            <a:endParaRPr lang="en-US" dirty="0"/>
          </a:p>
        </p:txBody>
      </p:sp>
    </p:spTree>
    <p:extLst>
      <p:ext uri="{BB962C8B-B14F-4D97-AF65-F5344CB8AC3E}">
        <p14:creationId xmlns:p14="http://schemas.microsoft.com/office/powerpoint/2010/main" val="4113425084"/>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3300988" y="2067099"/>
            <a:ext cx="7136103" cy="301523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800" b="1" dirty="0">
                <a:solidFill>
                  <a:srgbClr val="FF0000"/>
                </a:solidFill>
                <a:latin typeface="Calibri" panose="020F0502020204030204" pitchFamily="34" charset="0"/>
                <a:ea typeface="Times New Roman" panose="02020603050405020304" pitchFamily="18" charset="0"/>
              </a:rPr>
              <a:t> </a:t>
            </a:r>
            <a:r>
              <a:rPr lang="ar-SA"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أولا: الحق في ال</a:t>
            </a:r>
            <a:r>
              <a:rPr lang="ar-EG"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a:t>
            </a:r>
            <a:r>
              <a:rPr lang="ar-SA"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طلاع</a:t>
            </a:r>
            <a:r>
              <a:rPr lang="ar-EG"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a:t>
            </a: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المقصود بالحق في الاطلاع</a:t>
            </a:r>
            <a:r>
              <a:rPr lang="ar-EG" sz="3200" dirty="0">
                <a:solidFill>
                  <a:srgbClr val="000000"/>
                </a:solidFill>
                <a:latin typeface="Calibri" panose="020F0502020204030204" pitchFamily="34" charset="0"/>
                <a:ea typeface="Times New Roman" panose="02020603050405020304" pitchFamily="18" charset="0"/>
              </a:rPr>
              <a:t>.</a:t>
            </a:r>
            <a:r>
              <a:rPr lang="ar-SA" sz="3200" dirty="0">
                <a:solidFill>
                  <a:srgbClr val="000000"/>
                </a:solidFill>
                <a:latin typeface="Calibri" panose="020F0502020204030204" pitchFamily="34" charset="0"/>
                <a:ea typeface="Times New Roman" panose="02020603050405020304" pitchFamily="18" charset="0"/>
              </a:rPr>
              <a:t> </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نطاق الحق في الاطلاع.</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ممارسة الحق في الاطلاع.</a:t>
            </a:r>
            <a:endParaRPr lang="en-US" sz="2400" dirty="0">
              <a:solidFill>
                <a:prstClr val="white"/>
              </a:solidFill>
              <a:latin typeface="Calibri" panose="020F0502020204030204" pitchFamily="34" charset="0"/>
              <a:ea typeface="Calibri" panose="020F050202020403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59" y="2897505"/>
            <a:ext cx="4562475" cy="2314575"/>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244827048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2240" y="1916099"/>
            <a:ext cx="11833860" cy="4278094"/>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endParaRPr lang="ar-EG" sz="1600" b="1" dirty="0">
              <a:solidFill>
                <a:prstClr val="white"/>
              </a:solidFill>
            </a:endParaRPr>
          </a:p>
          <a:p>
            <a:pPr lvl="0" algn="just" rtl="1"/>
            <a:r>
              <a:rPr lang="ar-EG" sz="1600" b="1" dirty="0">
                <a:solidFill>
                  <a:prstClr val="white"/>
                </a:solidFill>
              </a:rPr>
              <a:t>         </a:t>
            </a:r>
            <a:r>
              <a:rPr lang="ar-SA" sz="1600" b="1" dirty="0">
                <a:solidFill>
                  <a:srgbClr val="C00000"/>
                </a:solidFill>
              </a:rPr>
              <a:t>ويقصد بالحق في الاطلاع</a:t>
            </a:r>
            <a:r>
              <a:rPr lang="ar-SA" sz="1600" b="1" dirty="0">
                <a:solidFill>
                  <a:prstClr val="white"/>
                </a:solidFill>
              </a:rPr>
              <a:t>، </a:t>
            </a:r>
            <a:r>
              <a:rPr lang="ar-SA" sz="1600" b="1" u="sng" dirty="0">
                <a:solidFill>
                  <a:srgbClr val="00B0F0"/>
                </a:solidFill>
              </a:rPr>
              <a:t>حق الشخص في أن يعرف كل مضمون المعلومات المسجلة عنه في الكمبيوتر، وطرق معالجتها.</a:t>
            </a:r>
            <a:endParaRPr lang="en-US" sz="1600" b="1" dirty="0">
              <a:solidFill>
                <a:srgbClr val="00B0F0"/>
              </a:solidFill>
            </a:endParaRPr>
          </a:p>
          <a:p>
            <a:pPr lvl="0" algn="just" rtl="1"/>
            <a:r>
              <a:rPr lang="ar-SA" sz="1600" b="1" dirty="0">
                <a:solidFill>
                  <a:prstClr val="white"/>
                </a:solidFill>
              </a:rPr>
              <a:t> </a:t>
            </a:r>
            <a:endParaRPr lang="en-US" sz="1600" b="1" dirty="0">
              <a:solidFill>
                <a:prstClr val="white"/>
              </a:solidFill>
            </a:endParaRPr>
          </a:p>
          <a:p>
            <a:pPr lvl="0" algn="just" rtl="1"/>
            <a:r>
              <a:rPr lang="ar-SA" sz="1600" b="1" dirty="0"/>
              <a:t>والقصد من تقرير حق الاطلاع هو</a:t>
            </a:r>
            <a:r>
              <a:rPr lang="ar-SA" sz="1600" b="1" dirty="0">
                <a:solidFill>
                  <a:prstClr val="white"/>
                </a:solidFill>
              </a:rPr>
              <a:t> </a:t>
            </a:r>
            <a:r>
              <a:rPr lang="ar-SA" sz="1600" b="1" dirty="0">
                <a:solidFill>
                  <a:srgbClr val="00B050"/>
                </a:solidFill>
              </a:rPr>
              <a:t>إقامة نوع من التوازن في العلاقة بين الفرد والجهات التي تعامل معها وتمسك حاسبا آليا.</a:t>
            </a:r>
            <a:endParaRPr lang="en-US" sz="1600" b="1" dirty="0">
              <a:solidFill>
                <a:srgbClr val="00B050"/>
              </a:solidFill>
            </a:endParaRPr>
          </a:p>
          <a:p>
            <a:pPr lvl="0" algn="just" rtl="1"/>
            <a:r>
              <a:rPr lang="ar-SA" sz="1600" b="1" dirty="0">
                <a:solidFill>
                  <a:srgbClr val="00B050"/>
                </a:solidFill>
              </a:rPr>
              <a:t> </a:t>
            </a:r>
            <a:endParaRPr lang="en-US" sz="1600" b="1" dirty="0">
              <a:solidFill>
                <a:srgbClr val="00B050"/>
              </a:solidFill>
            </a:endParaRPr>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فعدم التوازن واضح في كافة مراحل إقامة نظام المعلومات</a:t>
            </a:r>
            <a:r>
              <a:rPr lang="ar-SA" sz="1600" b="1" dirty="0"/>
              <a:t>. فالفرد يقدم المعلومات بقصد الحصول علي ميزة أو بناء عل</a:t>
            </a:r>
            <a:r>
              <a:rPr lang="ar-EG" sz="1600" b="1" dirty="0"/>
              <a:t>ى</a:t>
            </a:r>
            <a:r>
              <a:rPr lang="ar-SA" sz="1600" b="1" dirty="0"/>
              <a:t> إلزام قانوني، بل وقد يتم الحصول عل</a:t>
            </a:r>
            <a:r>
              <a:rPr lang="ar-EG" sz="1600" b="1" dirty="0"/>
              <a:t>ى</a:t>
            </a:r>
            <a:r>
              <a:rPr lang="ar-SA" sz="1600" b="1" dirty="0"/>
              <a:t> المعلومات دون علمه. كما أن الجهة القائمـة علـ</a:t>
            </a:r>
            <a:r>
              <a:rPr lang="ar-EG" sz="1600" b="1" dirty="0"/>
              <a:t>ى</a:t>
            </a:r>
            <a:r>
              <a:rPr lang="ar-SA" sz="1600" b="1" dirty="0"/>
              <a:t> الكمبيوتر هي التي تقدر قواعد الأمن الملائمة لتلك المعلومات، ولها أن تقوم بنقـل المعلومات إلى الغير.</a:t>
            </a:r>
            <a:endParaRPr lang="en-US" sz="1600" b="1" dirty="0"/>
          </a:p>
          <a:p>
            <a:pPr lvl="0" algn="just" rtl="1"/>
            <a:r>
              <a:rPr lang="ar-SA" sz="1600" b="1" dirty="0"/>
              <a:t> </a:t>
            </a:r>
            <a:endParaRPr lang="en-US" sz="1600" b="1" dirty="0"/>
          </a:p>
          <a:p>
            <a:pPr lvl="0" algn="just" rtl="1"/>
            <a:r>
              <a:rPr lang="ar-EG" sz="1600" b="1" dirty="0">
                <a:solidFill>
                  <a:srgbClr val="00B050"/>
                </a:solidFill>
              </a:rPr>
              <a:t>    </a:t>
            </a:r>
            <a:r>
              <a:rPr lang="ar-SA" sz="1600" b="1" dirty="0">
                <a:solidFill>
                  <a:srgbClr val="00B050"/>
                </a:solidFill>
              </a:rPr>
              <a:t>     وعدم التوازن هذا هو الدافع الأساسي لضرورة وضع نظام </a:t>
            </a:r>
            <a:r>
              <a:rPr lang="ar-SA" sz="1600" b="1" dirty="0"/>
              <a:t>قانوني يقيم توازنا في العلاقة سواء بفرض قيود عل</a:t>
            </a:r>
            <a:r>
              <a:rPr lang="ar-EG" sz="1600" b="1" dirty="0"/>
              <a:t>ى</a:t>
            </a:r>
            <a:r>
              <a:rPr lang="ar-SA" sz="1600" b="1" dirty="0"/>
              <a:t> الجهات القائمة عل</a:t>
            </a:r>
            <a:r>
              <a:rPr lang="ar-EG" sz="1600" b="1" dirty="0"/>
              <a:t>ى</a:t>
            </a:r>
            <a:r>
              <a:rPr lang="ar-SA" sz="1600" b="1" dirty="0"/>
              <a:t> الكمبيوتر، أو تقرير حقوق لمن تتعلق بهم المعلومات الشخصية المختزنة.</a:t>
            </a:r>
            <a:endParaRPr lang="en-US" sz="1600" b="1" dirty="0"/>
          </a:p>
          <a:p>
            <a:pPr lvl="0" algn="just" rtl="1"/>
            <a:r>
              <a:rPr lang="ar-SA" sz="1600" b="1" dirty="0"/>
              <a:t> </a:t>
            </a:r>
            <a:endParaRPr lang="en-US" sz="1600" b="1" dirty="0"/>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وتبدو أهمية ذلك في مجال العلاقات الاقتصادية؛</a:t>
            </a:r>
            <a:r>
              <a:rPr lang="ar-SA" sz="1600" b="1" dirty="0">
                <a:solidFill>
                  <a:prstClr val="white"/>
                </a:solidFill>
              </a:rPr>
              <a:t> </a:t>
            </a:r>
            <a:r>
              <a:rPr lang="ar-SA" sz="1600" b="1" dirty="0"/>
              <a:t>حيث تكون قدرة القائم على المشروع الاقتصادي في اتخاذ القرار مرتبطة بتقدير وضعه الائتماني، وسمعته التجارية، وتحديد قيمة عنصر العملاء والمعلومات المتعلقة بهذه الأمور تسجل عل</a:t>
            </a:r>
            <a:r>
              <a:rPr lang="ar-EG" sz="1600" b="1" dirty="0"/>
              <a:t>ى</a:t>
            </a:r>
            <a:r>
              <a:rPr lang="ar-SA" sz="1600" b="1" dirty="0"/>
              <a:t> الكمبيوتر الخاص بالمصارف وغيرها من الجهات التي يتعامل معها المشروع، ولهذا فإن حماية الحرية الاقتصادية للمشروع ترتبط بإعطائه حق معرفة ما هو مسجل عنه لد</a:t>
            </a:r>
            <a:r>
              <a:rPr lang="ar-EG" sz="1600" b="1" dirty="0"/>
              <a:t>ى</a:t>
            </a:r>
            <a:r>
              <a:rPr lang="ar-SA" sz="1600" b="1" dirty="0"/>
              <a:t> هذه الجهات، ويعتبر الاطلاع الركيزة الأساسية في تحقيق التوازن والعدالة في العلاقات الاقتصادية، ولاسيما حرية التجارة والصناعة .</a:t>
            </a:r>
            <a:endParaRPr lang="en-US" sz="160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7924800" y="1380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159425" y="243707"/>
            <a:ext cx="2759089" cy="400110"/>
          </a:xfrm>
          <a:prstGeom prst="rect">
            <a:avLst/>
          </a:prstGeom>
        </p:spPr>
        <p:txBody>
          <a:bodyPr wrap="none">
            <a:spAutoFit/>
          </a:bodyPr>
          <a:lstStyle/>
          <a:p>
            <a:pPr lvl="0" algn="just" rtl="1">
              <a:spcAft>
                <a:spcPts val="500"/>
              </a:spcAft>
            </a:pPr>
            <a:r>
              <a:rPr lang="ar-EG" sz="2000" b="1" dirty="0">
                <a:solidFill>
                  <a:srgbClr val="FF0000"/>
                </a:solidFill>
                <a:latin typeface="Calibri" panose="020F0502020204030204" pitchFamily="34" charset="0"/>
                <a:ea typeface="Times New Roman" panose="02020603050405020304" pitchFamily="18" charset="0"/>
              </a:rPr>
              <a:t> </a:t>
            </a:r>
            <a:r>
              <a:rPr lang="ar-SA" sz="2000" b="1" dirty="0">
                <a:solidFill>
                  <a:srgbClr val="FF0000"/>
                </a:solidFill>
                <a:latin typeface="Calibri" panose="020F0502020204030204" pitchFamily="34" charset="0"/>
                <a:ea typeface="Times New Roman" panose="02020603050405020304" pitchFamily="18" charset="0"/>
              </a:rPr>
              <a:t>أولا: الحق في ال</a:t>
            </a:r>
            <a:r>
              <a:rPr lang="ar-EG" sz="2000" b="1" dirty="0">
                <a:solidFill>
                  <a:srgbClr val="FF0000"/>
                </a:solidFill>
                <a:latin typeface="Calibri" panose="020F0502020204030204" pitchFamily="34" charset="0"/>
                <a:ea typeface="Times New Roman" panose="02020603050405020304" pitchFamily="18" charset="0"/>
              </a:rPr>
              <a:t>ا</a:t>
            </a:r>
            <a:r>
              <a:rPr lang="ar-SA" sz="2000" b="1" dirty="0">
                <a:solidFill>
                  <a:srgbClr val="FF0000"/>
                </a:solidFill>
                <a:latin typeface="Calibri" panose="020F0502020204030204" pitchFamily="34" charset="0"/>
                <a:ea typeface="Times New Roman" panose="02020603050405020304" pitchFamily="18" charset="0"/>
              </a:rPr>
              <a:t>طلاع</a:t>
            </a:r>
            <a:r>
              <a:rPr lang="ar-EG" sz="2000" b="1" dirty="0">
                <a:solidFill>
                  <a:srgbClr val="FF0000"/>
                </a:solidFill>
                <a:latin typeface="Calibri" panose="020F0502020204030204" pitchFamily="34" charset="0"/>
                <a:ea typeface="Times New Roman" panose="02020603050405020304" pitchFamily="18" charset="0"/>
              </a:rPr>
              <a:t>:</a:t>
            </a:r>
          </a:p>
        </p:txBody>
      </p:sp>
      <p:sp>
        <p:nvSpPr>
          <p:cNvPr id="7" name="Down Arrow Callout 6"/>
          <p:cNvSpPr/>
          <p:nvPr/>
        </p:nvSpPr>
        <p:spPr>
          <a:xfrm>
            <a:off x="8310880" y="873627"/>
            <a:ext cx="3665220" cy="941203"/>
          </a:xfrm>
          <a:prstGeom prst="downArrowCallout">
            <a:avLst/>
          </a:prstGeom>
          <a:solidFill>
            <a:schemeClr val="accent5">
              <a:lumMod val="60000"/>
              <a:lumOff val="40000"/>
            </a:schemeClr>
          </a:solidFill>
          <a:ln w="28575">
            <a:solidFill>
              <a:srgbClr val="002060"/>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505278" y="974896"/>
            <a:ext cx="3470822" cy="369332"/>
          </a:xfrm>
          <a:prstGeom prst="rect">
            <a:avLst/>
          </a:prstGeom>
        </p:spPr>
        <p:txBody>
          <a:bodyPr wrap="none">
            <a:spAutoFit/>
          </a:bodyPr>
          <a:lstStyle/>
          <a:p>
            <a:pPr marL="342900" lvl="0" indent="-342900" algn="just" rtl="1">
              <a:spcAft>
                <a:spcPts val="500"/>
              </a:spcAft>
              <a:buFont typeface="+mj-lt"/>
              <a:buAutoNum type="arabicPeriod"/>
            </a:pPr>
            <a:r>
              <a:rPr lang="ar-SA" b="1" dirty="0">
                <a:solidFill>
                  <a:srgbClr val="000000"/>
                </a:solidFill>
                <a:highlight>
                  <a:srgbClr val="FFFF00"/>
                </a:highlight>
                <a:latin typeface="Calibri" panose="020F0502020204030204" pitchFamily="34" charset="0"/>
                <a:ea typeface="Times New Roman" panose="02020603050405020304" pitchFamily="18" charset="0"/>
              </a:rPr>
              <a:t>المقصود بالحق في الاطلاع</a:t>
            </a:r>
            <a:r>
              <a:rPr lang="en-US" b="1" dirty="0">
                <a:solidFill>
                  <a:srgbClr val="000000"/>
                </a:solidFill>
                <a:highlight>
                  <a:srgbClr val="FFFF00"/>
                </a:highlight>
                <a:latin typeface="Calibri" panose="020F0502020204030204" pitchFamily="34" charset="0"/>
                <a:ea typeface="Times New Roman" panose="02020603050405020304" pitchFamily="18" charset="0"/>
              </a:rPr>
              <a:t>:</a:t>
            </a:r>
            <a:endParaRPr lang="ar-EG"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320803341"/>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199" y="854147"/>
            <a:ext cx="9688945" cy="540859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b="1" dirty="0">
                <a:solidFill>
                  <a:srgbClr val="FF0000"/>
                </a:solidFill>
                <a:ea typeface="Times New Roman" panose="02020603050405020304" pitchFamily="18" charset="0"/>
              </a:rPr>
              <a:t>            </a:t>
            </a:r>
            <a:r>
              <a:rPr lang="ar-SA" sz="1600" b="1" dirty="0">
                <a:solidFill>
                  <a:srgbClr val="FF0000"/>
                </a:solidFill>
                <a:ea typeface="Times New Roman" panose="02020603050405020304" pitchFamily="18" charset="0"/>
              </a:rPr>
              <a:t>ولقد أثيرت الخشية من أن تتمسك الجهات القائمة علي الكمبيوتر، فـي سبيل دفع دعوى المسئولية المدنية عن الأضرار الناشئة عن تخزين معلومات خاطئة بأن عدم ممارسة الشخص لحق الاطلاع، والتصحيح يعني قبوله ما يوجد عنه من معلومات</a:t>
            </a:r>
            <a:r>
              <a:rPr lang="ar-EG" sz="1600" b="1" dirty="0">
                <a:solidFill>
                  <a:srgbClr val="FF0000"/>
                </a:solidFill>
                <a:ea typeface="Times New Roman" panose="02020603050405020304" pitchFamily="18" charset="0"/>
              </a:rPr>
              <a:t>.</a:t>
            </a:r>
            <a:r>
              <a:rPr lang="ar-EG" sz="1600" b="1" dirty="0"/>
              <a:t> </a:t>
            </a:r>
            <a:r>
              <a:rPr lang="ar-SA" sz="1600" b="1" dirty="0"/>
              <a:t>ولكن يرد عل</a:t>
            </a:r>
            <a:r>
              <a:rPr lang="ar-EG" sz="1600" b="1" dirty="0"/>
              <a:t>ى</a:t>
            </a:r>
            <a:r>
              <a:rPr lang="ar-SA" sz="1600" b="1" dirty="0"/>
              <a:t> ذلك بأن الأصل هو أن الرضاء لا يفترض، كما أن الحق في الاطلاع يكون دافعا للجهات القائمة عل</a:t>
            </a:r>
            <a:r>
              <a:rPr lang="ar-EG" sz="1600" b="1" dirty="0"/>
              <a:t>ى</a:t>
            </a:r>
            <a:r>
              <a:rPr lang="ar-SA" sz="1600" b="1" dirty="0"/>
              <a:t> الحاسوب على تحري الدقة فيما تختزنه من معلومات؛ تفاديا للمنازعات وما يستتبعه ذلك من نفقات، ومن ثم فإن هذا الحق بالرغم من قلة اللجوء إليه، لا يخلو إطلاقا من الفائدة.</a:t>
            </a:r>
            <a:endParaRPr lang="en-US" sz="1600" b="1" dirty="0"/>
          </a:p>
          <a:p>
            <a:pPr lvl="0" algn="just" rtl="1"/>
            <a:r>
              <a:rPr lang="ar-SA" sz="1600" b="1" dirty="0"/>
              <a:t> </a:t>
            </a:r>
            <a:endParaRPr lang="en-US" sz="1600" b="1" dirty="0"/>
          </a:p>
          <a:p>
            <a:pPr lvl="0" algn="just" rtl="1">
              <a:lnSpc>
                <a:spcPct val="150000"/>
              </a:lnSpc>
            </a:pPr>
            <a:r>
              <a:rPr lang="ar-EG" sz="1600" b="1" dirty="0"/>
              <a:t>             </a:t>
            </a:r>
            <a:r>
              <a:rPr lang="ar-SA" sz="1600" b="1" dirty="0"/>
              <a:t>ويخشي أنه إذا طلب الشخص الاطلاع عل</a:t>
            </a:r>
            <a:r>
              <a:rPr lang="ar-EG" sz="1600" b="1" dirty="0"/>
              <a:t>ى</a:t>
            </a:r>
            <a:r>
              <a:rPr lang="ar-SA" sz="1600" b="1" dirty="0"/>
              <a:t> المعلومات الخاصة به أن تقوم الجهة القائمة عل</a:t>
            </a:r>
            <a:r>
              <a:rPr lang="ar-EG" sz="1600" b="1" dirty="0"/>
              <a:t>ى</a:t>
            </a:r>
            <a:r>
              <a:rPr lang="ar-SA" sz="1600" b="1" dirty="0"/>
              <a:t> الكمبيوتر بإخفاء بعض المعلومات.</a:t>
            </a:r>
            <a:r>
              <a:rPr lang="ar-SA" sz="1600" b="1" dirty="0">
                <a:solidFill>
                  <a:prstClr val="white"/>
                </a:solidFill>
              </a:rPr>
              <a:t> </a:t>
            </a:r>
            <a:r>
              <a:rPr lang="ar-SA" sz="1600" b="1" dirty="0">
                <a:solidFill>
                  <a:srgbClr val="FF0000"/>
                </a:solidFill>
              </a:rPr>
              <a:t>وتفاديا لهذا الوضع يجوز لصاحب الشأن أن يطالب القضاء اتخاذ الإجراءات الوقائية اللازمة.</a:t>
            </a:r>
            <a:endParaRPr lang="en-US" sz="1600" b="1" dirty="0">
              <a:solidFill>
                <a:srgbClr val="FF0000"/>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t>     </a:t>
            </a:r>
            <a:r>
              <a:rPr lang="ar-EG" sz="1600" b="1" dirty="0"/>
              <a:t>        </a:t>
            </a:r>
            <a:r>
              <a:rPr lang="ar-SA" sz="1600" b="1" dirty="0"/>
              <a:t>والمقدمة الأولى لممارسة حق الاطلاع أن يعلم الشخص بتسجيل معلومات شخصية عل</a:t>
            </a:r>
            <a:r>
              <a:rPr lang="ar-EG" sz="1600" b="1" dirty="0"/>
              <a:t>ى</a:t>
            </a:r>
            <a:r>
              <a:rPr lang="ar-SA" sz="1600" b="1" dirty="0"/>
              <a:t> الكمبيوتر لجهة ما</a:t>
            </a:r>
            <a:r>
              <a:rPr lang="ar-SA" sz="1600" b="1" dirty="0">
                <a:solidFill>
                  <a:srgbClr val="00B050"/>
                </a:solidFill>
              </a:rPr>
              <a:t> والعلم يكون مؤكدا في بعض الأحيان</a:t>
            </a:r>
            <a:r>
              <a:rPr lang="ar-SA" sz="1600" b="1" dirty="0"/>
              <a:t> عندما يدلي الشخص بنفسه بالمعلومات لأجل إدخالها إل</a:t>
            </a:r>
            <a:r>
              <a:rPr lang="ar-EG" sz="1600" b="1" dirty="0"/>
              <a:t>ى</a:t>
            </a:r>
            <a:r>
              <a:rPr lang="ar-SA" sz="1600" b="1" dirty="0"/>
              <a:t> الكمبيوتر، مثل المعلومات المقدمة لجهة التأمينات الاجتماعية، أو شركة التأمين، أو مصلحة الأحوال المدنية، أو لإدارة الجوازات والمرور .</a:t>
            </a:r>
            <a:endParaRPr lang="en-US" dirty="0"/>
          </a:p>
        </p:txBody>
      </p:sp>
      <p:pic>
        <p:nvPicPr>
          <p:cNvPr id="5"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191404" y="2506228"/>
            <a:ext cx="1654044" cy="2515380"/>
          </a:xfrm>
          <a:prstGeom prst="roundRect">
            <a:avLst>
              <a:gd name="adj" fmla="val 8594"/>
            </a:avLst>
          </a:prstGeom>
          <a:solidFill>
            <a:srgbClr val="FFFFFF">
              <a:shade val="85000"/>
            </a:srgbClr>
          </a:solidFill>
          <a:ln>
            <a:noFill/>
          </a:ln>
          <a:effectLst>
            <a:outerShdw blurRad="184150" dist="241300" dir="11520000" sx="110000" sy="110000" algn="ctr">
              <a:srgbClr val="000000">
                <a:alpha val="18000"/>
              </a:srgbClr>
            </a:outerShdw>
            <a:reflection blurRad="12700" stA="38000" endPos="28000" dist="50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1057559657"/>
      </p:ext>
    </p:extLst>
  </p:cSld>
  <p:clrMapOvr>
    <a:masterClrMapping/>
  </p:clrMapOvr>
  <p:transition spd="slow">
    <p:randomBar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5760" y="1015713"/>
            <a:ext cx="11488420" cy="5262979"/>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r>
              <a:rPr lang="ar-EG"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latin typeface="Times New Roman" panose="02020603050405020304" pitchFamily="18" charset="0"/>
                <a:ea typeface="Times New Roman" panose="02020603050405020304" pitchFamily="18" charset="0"/>
              </a:rPr>
              <a:t>ولكن إذا لم يكن الشخص على علم مسبق بوجود معلومات عنه </a:t>
            </a:r>
            <a:r>
              <a:rPr lang="ar-SA" sz="1600" b="1" dirty="0">
                <a:solidFill>
                  <a:srgbClr val="FF0000"/>
                </a:solidFill>
                <a:latin typeface="Times New Roman" panose="02020603050405020304" pitchFamily="18" charset="0"/>
                <a:ea typeface="Times New Roman" panose="02020603050405020304" pitchFamily="18" charset="0"/>
              </a:rPr>
              <a:t>فإن حق الاطلاع يقتضى إعطاء الشخص الحق في أن يستعلم من الجهة القائمة علـى الكمبيوتر عما إذا كانت هناك معلومات شخصية تتعلق به،</a:t>
            </a:r>
            <a:r>
              <a:rPr lang="ar-SA" sz="1600" b="1" dirty="0">
                <a:solidFill>
                  <a:srgbClr val="000000"/>
                </a:solidFill>
                <a:latin typeface="Times New Roman" panose="02020603050405020304" pitchFamily="18" charset="0"/>
                <a:ea typeface="Times New Roman" panose="02020603050405020304" pitchFamily="18" charset="0"/>
              </a:rPr>
              <a:t> ولهذا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فإن الاستعلام يعتبر حقا مستقلا في حد ذاته</a:t>
            </a:r>
            <a:r>
              <a:rPr lang="ar-SA" sz="1600" b="1" dirty="0">
                <a:solidFill>
                  <a:srgbClr val="000000"/>
                </a:solidFill>
                <a:latin typeface="Times New Roman" panose="02020603050405020304" pitchFamily="18" charset="0"/>
                <a:ea typeface="Times New Roman" panose="02020603050405020304" pitchFamily="18" charset="0"/>
              </a:rPr>
              <a:t>، ويعتبر مقدمة لممارسة باقي الحقوق إذا كانت المعلومات الشخصية قد أدخلت إل</a:t>
            </a:r>
            <a:r>
              <a:rPr lang="ar-EG" sz="1600" b="1" dirty="0">
                <a:solidFill>
                  <a:srgbClr val="000000"/>
                </a:solidFill>
                <a:latin typeface="Times New Roman" panose="02020603050405020304" pitchFamily="18" charset="0"/>
                <a:ea typeface="Times New Roman" panose="02020603050405020304" pitchFamily="18" charset="0"/>
              </a:rPr>
              <a:t>ى</a:t>
            </a:r>
            <a:r>
              <a:rPr lang="ar-SA" sz="1600" b="1" dirty="0">
                <a:solidFill>
                  <a:srgbClr val="000000"/>
                </a:solidFill>
                <a:latin typeface="Times New Roman" panose="02020603050405020304" pitchFamily="18" charset="0"/>
                <a:ea typeface="Times New Roman" panose="02020603050405020304" pitchFamily="18" charset="0"/>
              </a:rPr>
              <a:t> الكمبيوتر.</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r>
              <a:rPr lang="ar-EG" sz="1600" b="1" dirty="0"/>
              <a:t>             </a:t>
            </a:r>
            <a:r>
              <a:rPr lang="ar-SA" sz="1600" b="1" dirty="0"/>
              <a:t>و يتم ممارسة الاستعلام عن طريق توجيه سؤال أو استجواب إلـى الجهة القائمة على الكمبيوتر ويضع القانون المقارن التيسيرات اللازمة لممارسة حق الاستعلام ، ومثال عل</a:t>
            </a:r>
            <a:r>
              <a:rPr lang="ar-EG" sz="1600" b="1" dirty="0"/>
              <a:t>ى</a:t>
            </a:r>
            <a:r>
              <a:rPr lang="ar-SA" sz="1600" b="1" dirty="0"/>
              <a:t> ذلك لقد نص البند الأول، المادة ٣٩ من القانون رقم ١۰۸ لسنة ٢٠٠٤م ، </a:t>
            </a:r>
            <a:endParaRPr lang="ar-EG" sz="1600" b="1" dirty="0"/>
          </a:p>
          <a:p>
            <a:pPr lvl="0" algn="just" rtl="1"/>
            <a:r>
              <a:rPr lang="ar-SA" sz="1600" b="1" dirty="0"/>
              <a:t>و الذي صدر تعديلا لقانون المعلوماتية والبطاقات والحريات لسنة ۱۹۷۸م علي أن ( كل شخص طبيعي يبين هويته له الحق في استجواب المسئول عن المعالجة الإلكترونية للمعلومات الاسمية بغرض الحصول على :</a:t>
            </a:r>
            <a:endParaRPr lang="ar-EG" sz="1600" b="1" dirty="0"/>
          </a:p>
          <a:p>
            <a:pPr lvl="0" algn="just" rtl="1"/>
            <a:endParaRPr lang="en-US" sz="1600" b="1" dirty="0"/>
          </a:p>
          <a:p>
            <a:pPr lvl="0" algn="just" rtl="1"/>
            <a:r>
              <a:rPr lang="ar-EG" sz="1600" b="1" dirty="0"/>
              <a:t>1. </a:t>
            </a:r>
            <a:r>
              <a:rPr lang="ar-SA" sz="1600" b="1" dirty="0"/>
              <a:t>تأكيد أن المعلومات الاسمية التي تتعلق به</a:t>
            </a:r>
            <a:r>
              <a:rPr lang="ar-SA" sz="1600" b="1" dirty="0">
                <a:solidFill>
                  <a:prstClr val="white"/>
                </a:solidFill>
              </a:rPr>
              <a:t> </a:t>
            </a:r>
            <a:r>
              <a:rPr lang="ar-SA" sz="1600" b="1" dirty="0">
                <a:solidFill>
                  <a:srgbClr val="00B050"/>
                </a:solidFill>
              </a:rPr>
              <a:t>تشكل أو لا تشكل محلا لهذه المعالجة الإلكترونية .</a:t>
            </a:r>
            <a:endParaRPr lang="en-US" sz="1600" b="1" dirty="0">
              <a:solidFill>
                <a:srgbClr val="00B050"/>
              </a:solidFill>
            </a:endParaRPr>
          </a:p>
          <a:p>
            <a:pPr lvl="0" algn="just" rtl="1"/>
            <a:r>
              <a:rPr lang="ar-EG" sz="1600" b="1" dirty="0"/>
              <a:t>2. </a:t>
            </a:r>
            <a:r>
              <a:rPr lang="ar-SA" sz="1600" b="1" dirty="0"/>
              <a:t>معلومات </a:t>
            </a:r>
            <a:r>
              <a:rPr lang="ar-SA" sz="1600" b="1" dirty="0">
                <a:solidFill>
                  <a:srgbClr val="00B050"/>
                </a:solidFill>
              </a:rPr>
              <a:t>تتعلق بأغراض المعالجة الإلكترونية</a:t>
            </a:r>
            <a:r>
              <a:rPr lang="ar-SA" sz="1600" b="1" dirty="0"/>
              <a:t>، وبطائفة المعلومات الاسمية التي شكلت محلا للمعالجة والأشخاص الموجه إليهم تلك المعلومات أو الطوائف التي اطلعت عليها .</a:t>
            </a:r>
            <a:endParaRPr lang="en-US" sz="1600" b="1" dirty="0"/>
          </a:p>
          <a:p>
            <a:pPr lvl="0" algn="just" rtl="1"/>
            <a:r>
              <a:rPr lang="ar-EG" sz="1600" b="1" dirty="0"/>
              <a:t>3. </a:t>
            </a:r>
            <a:r>
              <a:rPr lang="ar-SA" sz="1600" b="1" dirty="0"/>
              <a:t>وعند الضرورة</a:t>
            </a:r>
            <a:r>
              <a:rPr lang="ar-SA" sz="1600" b="1" dirty="0">
                <a:solidFill>
                  <a:srgbClr val="00B050"/>
                </a:solidFill>
              </a:rPr>
              <a:t> الحصول عل</a:t>
            </a:r>
            <a:r>
              <a:rPr lang="ar-EG" sz="1600" b="1" dirty="0">
                <a:solidFill>
                  <a:srgbClr val="00B050"/>
                </a:solidFill>
              </a:rPr>
              <a:t>ى</a:t>
            </a:r>
            <a:r>
              <a:rPr lang="ar-SA" sz="1600" b="1" dirty="0">
                <a:solidFill>
                  <a:srgbClr val="00B050"/>
                </a:solidFill>
              </a:rPr>
              <a:t> معلومات تتعلق بنقل المعلومات الاسمية</a:t>
            </a:r>
            <a:r>
              <a:rPr lang="ar-SA" sz="1600" b="1" dirty="0">
                <a:solidFill>
                  <a:prstClr val="white"/>
                </a:solidFill>
              </a:rPr>
              <a:t> </a:t>
            </a:r>
            <a:r>
              <a:rPr lang="ar-SA" sz="1600" b="1" dirty="0"/>
              <a:t>والموجهة إلى دولة غير عضو في الجماعة الأوروبية .</a:t>
            </a:r>
            <a:endParaRPr lang="en-US" sz="1600" b="1" dirty="0"/>
          </a:p>
          <a:p>
            <a:pPr lvl="0" algn="just" rtl="1"/>
            <a:r>
              <a:rPr lang="ar-EG" sz="1600" b="1" dirty="0"/>
              <a:t>4. </a:t>
            </a:r>
            <a:r>
              <a:rPr lang="ar-SA" sz="1600" b="1" dirty="0"/>
              <a:t>حق الاطلاع في شكل الدخول على المعلومات الاسمية التي تتعلق بالشخص المعني، وكذلك</a:t>
            </a:r>
            <a:r>
              <a:rPr lang="ar-SA" sz="1600" b="1" dirty="0">
                <a:solidFill>
                  <a:prstClr val="white"/>
                </a:solidFill>
              </a:rPr>
              <a:t> </a:t>
            </a:r>
            <a:r>
              <a:rPr lang="ar-SA" sz="1600" b="1" dirty="0">
                <a:solidFill>
                  <a:srgbClr val="00B050"/>
                </a:solidFill>
              </a:rPr>
              <a:t>حق الاطلاع على أي معلومة بالنسبة لمصدر هذه المعلومات.</a:t>
            </a:r>
            <a:endParaRPr lang="en-US" sz="1600" b="1" dirty="0">
              <a:solidFill>
                <a:srgbClr val="00B050"/>
              </a:solidFill>
            </a:endParaRPr>
          </a:p>
          <a:p>
            <a:pPr lvl="0" algn="just" rtl="1"/>
            <a:r>
              <a:rPr lang="ar-EG" sz="1600" b="1" dirty="0"/>
              <a:t>5.</a:t>
            </a:r>
            <a:r>
              <a:rPr lang="ar-EG" sz="1600" b="1" dirty="0">
                <a:solidFill>
                  <a:srgbClr val="00B050"/>
                </a:solidFill>
              </a:rPr>
              <a:t> </a:t>
            </a:r>
            <a:r>
              <a:rPr lang="ar-SA" sz="1600" b="1" dirty="0">
                <a:solidFill>
                  <a:srgbClr val="00B050"/>
                </a:solidFill>
              </a:rPr>
              <a:t>المعلومات التي تجيز معرفة ومنازعة منطق المعالجة الإلكترونية</a:t>
            </a:r>
            <a:r>
              <a:rPr lang="ar-SA" sz="1600" b="1" dirty="0"/>
              <a:t> للبيانات الاسمية المدمجة في حالة قرار يصدر تأسيسا على ذلك، وينتج آثارا قانونية تجاه صاحب الشأن .</a:t>
            </a:r>
            <a:endParaRPr lang="en-US" sz="1600" b="1" dirty="0"/>
          </a:p>
          <a:p>
            <a:pPr lvl="0" algn="just" rtl="1"/>
            <a:r>
              <a:rPr lang="ar-SA" sz="1600" b="1" dirty="0"/>
              <a:t> </a:t>
            </a:r>
            <a:endParaRPr lang="en-US" sz="1600" b="1" dirty="0"/>
          </a:p>
          <a:p>
            <a:pPr lvl="0" algn="just" rtl="1"/>
            <a:r>
              <a:rPr lang="ar-SA" sz="1600" b="1" dirty="0"/>
              <a:t>   </a:t>
            </a:r>
            <a:r>
              <a:rPr lang="ar-EG" sz="1600" b="1" dirty="0"/>
              <a:t>     </a:t>
            </a:r>
            <a:r>
              <a:rPr lang="ar-SA" sz="1600" b="1" dirty="0"/>
              <a:t> </a:t>
            </a:r>
            <a:r>
              <a:rPr lang="ar-EG" sz="1600" b="1" dirty="0"/>
              <a:t>     </a:t>
            </a:r>
            <a:r>
              <a:rPr lang="ar-SA" sz="1600" b="1" dirty="0"/>
              <a:t>غیر أن المعلومات التي اطلع عليها صاحب الشأن</a:t>
            </a:r>
            <a:r>
              <a:rPr lang="ar-SA" sz="1600" b="1" dirty="0">
                <a:solidFill>
                  <a:prstClr val="white"/>
                </a:solidFill>
              </a:rPr>
              <a:t> </a:t>
            </a:r>
            <a:r>
              <a:rPr lang="ar-SA" sz="1600" b="1" dirty="0">
                <a:solidFill>
                  <a:srgbClr val="00B050"/>
                </a:solidFill>
              </a:rPr>
              <a:t>لا ينبغي أن تشكل اعتداء على حق المؤلف</a:t>
            </a:r>
            <a:r>
              <a:rPr lang="ar-SA" sz="1600" b="1" dirty="0"/>
              <a:t> بمفهوم نصوص الكتاب الأول والباب الرابع من الكتاب الثالث من قانون الملكية الفكرية .....إلخ ). </a:t>
            </a:r>
            <a:endParaRPr lang="en-US" dirty="0"/>
          </a:p>
        </p:txBody>
      </p:sp>
    </p:spTree>
    <p:extLst>
      <p:ext uri="{BB962C8B-B14F-4D97-AF65-F5344CB8AC3E}">
        <p14:creationId xmlns:p14="http://schemas.microsoft.com/office/powerpoint/2010/main" val="2126877839"/>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76BF0C65-C04D-42A7-B432-CC62C934AA5C}"/>
              </a:ext>
            </a:extLst>
          </p:cNvPr>
          <p:cNvSpPr/>
          <p:nvPr/>
        </p:nvSpPr>
        <p:spPr>
          <a:xfrm>
            <a:off x="2252980" y="741680"/>
            <a:ext cx="9723120" cy="3238759"/>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r>
              <a:rPr lang="ar-EG" sz="2400" b="1" dirty="0">
                <a:solidFill>
                  <a:srgbClr val="000000"/>
                </a:solidFill>
                <a:latin typeface="Times New Roman" panose="02020603050405020304" pitchFamily="18" charset="0"/>
                <a:ea typeface="Times New Roman" panose="02020603050405020304" pitchFamily="18" charset="0"/>
              </a:rPr>
              <a:t>        </a:t>
            </a:r>
            <a:r>
              <a:rPr lang="ar-SA" sz="2400" b="1" dirty="0">
                <a:solidFill>
                  <a:srgbClr val="000000"/>
                </a:solidFill>
                <a:highlight>
                  <a:srgbClr val="FFFF00"/>
                </a:highlight>
                <a:latin typeface="Times New Roman" panose="02020603050405020304" pitchFamily="18" charset="0"/>
                <a:ea typeface="Times New Roman" panose="02020603050405020304" pitchFamily="18" charset="0"/>
              </a:rPr>
              <a:t>ومما ييسر الاستعلام، النظام الإداري الذي تضعه التشريعات لعلانية نظام المعلومات</a:t>
            </a:r>
            <a:r>
              <a:rPr lang="ar-SA" sz="2400" b="1" dirty="0">
                <a:solidFill>
                  <a:srgbClr val="000000"/>
                </a:solidFill>
                <a:latin typeface="Times New Roman" panose="02020603050405020304" pitchFamily="18" charset="0"/>
                <a:ea typeface="Times New Roman" panose="02020603050405020304" pitchFamily="18" charset="0"/>
              </a:rPr>
              <a:t>؛ حيث يجب عل</a:t>
            </a:r>
            <a:r>
              <a:rPr lang="ar-EG" sz="2400" b="1" dirty="0">
                <a:solidFill>
                  <a:srgbClr val="000000"/>
                </a:solidFill>
                <a:latin typeface="Times New Roman" panose="02020603050405020304" pitchFamily="18" charset="0"/>
                <a:ea typeface="Times New Roman" panose="02020603050405020304" pitchFamily="18" charset="0"/>
              </a:rPr>
              <a:t>ى</a:t>
            </a:r>
            <a:r>
              <a:rPr lang="ar-SA" sz="2400" b="1" dirty="0">
                <a:solidFill>
                  <a:srgbClr val="000000"/>
                </a:solidFill>
                <a:latin typeface="Times New Roman" panose="02020603050405020304" pitchFamily="18" charset="0"/>
                <a:ea typeface="Times New Roman" panose="02020603050405020304" pitchFamily="18" charset="0"/>
              </a:rPr>
              <a:t> كل جهة تقيم نظاما للمعلومات أن تخطر الجهة الإدارية المختصة بالهدف ووظيفة النظام المزمع إقامته، والجهة التي تمارس في مواجهتها حق الاطلاع، وتقوم اللجنة بوضع قوائم هذا النظام تحت تصرف الجمهور</a:t>
            </a:r>
            <a:r>
              <a:rPr lang="ar-EG" sz="2400" b="1" dirty="0">
                <a:solidFill>
                  <a:srgbClr val="000000"/>
                </a:solidFill>
                <a:latin typeface="Times New Roman" panose="02020603050405020304" pitchFamily="18" charset="0"/>
                <a:ea typeface="Times New Roman" panose="02020603050405020304" pitchFamily="18" charset="0"/>
              </a:rPr>
              <a:t>.</a:t>
            </a:r>
            <a:r>
              <a:rPr lang="ar-SA" sz="2400" b="1" dirty="0">
                <a:solidFill>
                  <a:srgbClr val="000000"/>
                </a:solidFill>
                <a:latin typeface="Times New Roman" panose="02020603050405020304" pitchFamily="18" charset="0"/>
                <a:ea typeface="Times New Roman" panose="02020603050405020304" pitchFamily="18" charset="0"/>
              </a:rPr>
              <a:t>.</a:t>
            </a:r>
            <a:endParaRPr lang="en-US" sz="2000" b="1" kern="0" dirty="0">
              <a:solidFill>
                <a:sysClr val="windowText" lastClr="000000"/>
              </a:solidFill>
            </a:endParaRPr>
          </a:p>
        </p:txBody>
      </p:sp>
      <p:pic>
        <p:nvPicPr>
          <p:cNvPr id="4" name="Picture 2" descr="Data Privacy Education Is Still Lacking—Here's How To Fix 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962" y="4148483"/>
            <a:ext cx="3199838" cy="1838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05254270"/>
      </p:ext>
    </p:extLst>
  </p:cSld>
  <p:clrMapOvr>
    <a:masterClrMapping/>
  </p:clrMapOvr>
  <p:transition spd="slow">
    <p:randomBar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3040" y="699904"/>
            <a:ext cx="11854180" cy="6158096"/>
          </a:xfrm>
          <a:prstGeom prst="rect">
            <a:avLst/>
          </a:prstGeom>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8100000" scaled="1"/>
            <a:tileRect/>
          </a:gradFill>
          <a:ln w="28575">
            <a:solidFill>
              <a:srgbClr val="002060"/>
            </a:solidFill>
            <a:prstDash val="lgDash"/>
          </a:ln>
        </p:spPr>
        <p:txBody>
          <a:bodyPr wrap="square">
            <a:spAutoFit/>
          </a:bodyPr>
          <a:lstStyle/>
          <a:p>
            <a:pPr lvl="0" algn="just" rtl="1">
              <a:spcAft>
                <a:spcPts val="500"/>
              </a:spcAft>
            </a:pPr>
            <a:r>
              <a:rPr lang="ar-EG" sz="1500" dirty="0">
                <a:solidFill>
                  <a:srgbClr val="000000"/>
                </a:solidFill>
                <a:latin typeface="Calibri" panose="020F0502020204030204" pitchFamily="34" charset="0"/>
                <a:ea typeface="Times New Roman" panose="02020603050405020304" pitchFamily="18" charset="0"/>
              </a:rPr>
              <a:t>             </a:t>
            </a:r>
            <a:r>
              <a:rPr lang="ar-SA" sz="1500" dirty="0">
                <a:solidFill>
                  <a:srgbClr val="000000"/>
                </a:solidFill>
                <a:latin typeface="Calibri" panose="020F0502020204030204" pitchFamily="34" charset="0"/>
                <a:ea typeface="Times New Roman" panose="02020603050405020304" pitchFamily="18" charset="0"/>
              </a:rPr>
              <a:t>وإذا كان يحق للشخص أن يستعلم من جهة ما عما إذا كان لديها معلومات عنه</a:t>
            </a:r>
            <a:r>
              <a:rPr lang="ar-SA" sz="1500" b="1" dirty="0">
                <a:solidFill>
                  <a:srgbClr val="FF0000"/>
                </a:solidFill>
                <a:latin typeface="Calibri" panose="020F0502020204030204" pitchFamily="34" charset="0"/>
                <a:ea typeface="Times New Roman" panose="02020603050405020304" pitchFamily="18" charset="0"/>
              </a:rPr>
              <a:t>، فإن التساؤل يثور عما إذا كان يجب علي الجهة القائمة على الكمبيوتر أن تخطر من تلقاء نفسها الأشخاص بوجود معلومات شخصية عنهم لتفتح الباب أمامهم لممارسة الحق في الاطلاع والتصحيح ؟</a:t>
            </a:r>
            <a:endParaRPr lang="ar-EG" sz="1500" b="1" dirty="0">
              <a:solidFill>
                <a:srgbClr val="FF0000"/>
              </a:solidFill>
              <a:latin typeface="Calibri" panose="020F0502020204030204" pitchFamily="34" charset="0"/>
              <a:ea typeface="Times New Roman" panose="02020603050405020304" pitchFamily="18" charset="0"/>
            </a:endParaRPr>
          </a:p>
          <a:p>
            <a:pPr lvl="0" algn="just" rtl="1"/>
            <a:r>
              <a:rPr lang="ar-EG" sz="1500" dirty="0">
                <a:solidFill>
                  <a:prstClr val="white"/>
                </a:solidFill>
              </a:rPr>
              <a:t>          </a:t>
            </a:r>
            <a:r>
              <a:rPr lang="ar-EG" sz="1500" dirty="0">
                <a:solidFill>
                  <a:prstClr val="black"/>
                </a:solidFill>
              </a:rPr>
              <a:t> </a:t>
            </a:r>
            <a:r>
              <a:rPr lang="ar-SA" sz="1500" dirty="0">
                <a:solidFill>
                  <a:prstClr val="black"/>
                </a:solidFill>
              </a:rPr>
              <a:t>ذهب البعض إلى أن الجهة القائمة علي نظام المعلومات الآلية تلتزم بأن تخطر الشخص بأن لديها معلومات تتعلق به؛ حتى يطلبوا الاطلاع واتخاذ ما يرونه لازما بصددها.</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EG" sz="1500" dirty="0">
                <a:solidFill>
                  <a:prstClr val="black"/>
                </a:solidFill>
              </a:rPr>
              <a:t>      </a:t>
            </a:r>
            <a:r>
              <a:rPr lang="ar-SA" sz="1500" dirty="0">
                <a:solidFill>
                  <a:prstClr val="black"/>
                </a:solidFill>
              </a:rPr>
              <a:t>    </a:t>
            </a:r>
            <a:r>
              <a:rPr lang="ar-EG" sz="1500" dirty="0">
                <a:solidFill>
                  <a:prstClr val="black"/>
                </a:solidFill>
              </a:rPr>
              <a:t> </a:t>
            </a:r>
            <a:r>
              <a:rPr lang="ar-SA" sz="1500" dirty="0">
                <a:solidFill>
                  <a:prstClr val="black"/>
                </a:solidFill>
              </a:rPr>
              <a:t> فلا يجب أن يترك العلم بوجود معلومات لمحض الصدفة التي تدفع الشخص للاستعلام عن مدى وجود معلومات عنه، كما أن ترك الأمر لحرية الشخص في الاستعلام يكلف الشخص الحريص عناء التوجه بالاستعلام إلى العديد من بنوك المعلومات التي قد يتلقي من بعضها إجابات سلبية.</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SA" sz="1500" dirty="0">
                <a:solidFill>
                  <a:prstClr val="black"/>
                </a:solidFill>
              </a:rPr>
              <a:t>     </a:t>
            </a:r>
            <a:r>
              <a:rPr lang="ar-EG" sz="1500" dirty="0">
                <a:solidFill>
                  <a:prstClr val="black"/>
                </a:solidFill>
              </a:rPr>
              <a:t>      </a:t>
            </a:r>
            <a:r>
              <a:rPr lang="ar-SA" sz="1500" dirty="0">
                <a:solidFill>
                  <a:prstClr val="black"/>
                </a:solidFill>
              </a:rPr>
              <a:t>ولهذا نص البند الثالث من المادة ۳۲ من القانون رقم ۸۰۱ لسنة ٢٠٠٤م والذي صدر تعديلا لقانون المعلوماتية و البطاقات و الحريات لسنة ۱۹۷۸م علي : ( إذا كانت المعلومات الاسمية لم يتم جمعها من الشخص المعني، فإن المسئول عن المعالجة الإلكترونية للبيانات الاسمية أو من يمثله ينبغي أن يقدما هذه المعلومات المحددة في تقرير للشخص المعني بتلك المعلومات، طالما أن تسجيل البيانات أو اطلاع الغير علـى هـذه المعلومات متاحا على الأقل عند أول إطلاع على هذه المعلومات الاسمية) .</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EG" sz="1500" dirty="0">
                <a:solidFill>
                  <a:prstClr val="white"/>
                </a:solidFill>
              </a:rPr>
              <a:t>     </a:t>
            </a:r>
            <a:r>
              <a:rPr lang="ar-SA" sz="1500" dirty="0">
                <a:solidFill>
                  <a:prstClr val="white"/>
                </a:solidFill>
              </a:rPr>
              <a:t>     </a:t>
            </a:r>
            <a:r>
              <a:rPr lang="ar-EG" sz="1500" dirty="0">
                <a:solidFill>
                  <a:prstClr val="white"/>
                </a:solidFill>
              </a:rPr>
              <a:t> </a:t>
            </a:r>
            <a:r>
              <a:rPr lang="ar-SA" sz="1500" dirty="0">
                <a:solidFill>
                  <a:srgbClr val="FF0000"/>
                </a:solidFill>
              </a:rPr>
              <a:t>ومع هذا فإن الاتجاه الغالب يذهب إلى عدم إلزام بنوك المعلومات بإخطار الأشخاص بوجود معلومات عنهم</a:t>
            </a:r>
            <a:r>
              <a:rPr lang="ar-SA" sz="1500" dirty="0">
                <a:solidFill>
                  <a:prstClr val="black"/>
                </a:solidFill>
              </a:rPr>
              <a:t>، فمن جهة، لا يهتم الكثير من الناس بمعرفة ما يوجد عنهم من معلومات شخصية لـدي بنوك المعلومات، ومن جهة أخرى فإن إخطار كافة الأشخاص بوجود معلومات عنهم يحمل بنوك المعلومات بعبء ثقيل إداريا وماليا مما يعوق تقدم المعلوماتية من ناحية أخري.</a:t>
            </a:r>
            <a:endParaRPr lang="en-US" sz="1500" dirty="0">
              <a:solidFill>
                <a:prstClr val="black"/>
              </a:solidFill>
            </a:endParaRPr>
          </a:p>
          <a:p>
            <a:pPr lvl="0" algn="just" rtl="1"/>
            <a:r>
              <a:rPr lang="ar-SA" sz="1500" dirty="0">
                <a:solidFill>
                  <a:prstClr val="white"/>
                </a:solidFill>
              </a:rPr>
              <a:t> </a:t>
            </a:r>
            <a:endParaRPr lang="en-US" sz="1500" dirty="0">
              <a:solidFill>
                <a:prstClr val="white"/>
              </a:solidFill>
            </a:endParaRPr>
          </a:p>
          <a:p>
            <a:pPr lvl="0" algn="just" rtl="1"/>
            <a:r>
              <a:rPr lang="ar-SA" sz="1500" dirty="0">
                <a:solidFill>
                  <a:srgbClr val="FFFF00"/>
                </a:solidFill>
              </a:rPr>
              <a:t>  </a:t>
            </a:r>
            <a:r>
              <a:rPr lang="ar-SA" sz="1500" dirty="0">
                <a:solidFill>
                  <a:srgbClr val="00B050"/>
                </a:solidFill>
              </a:rPr>
              <a:t>   </a:t>
            </a:r>
            <a:r>
              <a:rPr lang="ar-EG" sz="1500" dirty="0">
                <a:solidFill>
                  <a:srgbClr val="00B050"/>
                </a:solidFill>
              </a:rPr>
              <a:t>      </a:t>
            </a:r>
            <a:r>
              <a:rPr lang="ar-SA" sz="1500" dirty="0">
                <a:solidFill>
                  <a:srgbClr val="00B050"/>
                </a:solidFill>
              </a:rPr>
              <a:t>ولكني لا أتفق مع هذا الرأي</a:t>
            </a:r>
            <a:r>
              <a:rPr lang="ar-SA" sz="1500" dirty="0">
                <a:solidFill>
                  <a:prstClr val="black"/>
                </a:solidFill>
              </a:rPr>
              <a:t>؛ فليس صحيحا أن الكثير من الناس لا تهتم بمعرفة ما يوجد عنهم من معلومات شخصية لدي بنوك المعلومات، فيمكن تقبل هذا القول قبل التقدم العلمي والتكنولوجي لتبادل وتناقل بنوك المعلومات الشخصية الإلكترونية للأشخاص التي من الممكن أن تعرض حياتهم الشخصية للعديد من المخاطر التي لا حصر لها، ومن ناحية أخرى عندما تتحمل بنوك المعلومات العبء الإداري والمالي بإخطار كافة الأشخاص بوجود معلومات عنهم، يكون هذا الافتراض أفضل بكثير من أن يتحمل الأشخاص هذا العبء ، فيكون مضاعفا عليهم في حالة الاستعلام لعدم معرفتهم بالجهة التي تقوم بتجميع ومعالجة البيانات الشخصية لهم كما أن بنوك المعلومات لن تتحمل عبء الإخطار إلا في حالة أن يكون اطلاع الغير عليها هذه المعلومات متاحا على الأقل عند أول إطلاع للغير على هذه المعلومات كما سبق أن بينا ذلك عند المشرع الفرنسي .</a:t>
            </a:r>
            <a:endParaRPr lang="en-US" dirty="0"/>
          </a:p>
        </p:txBody>
      </p:sp>
    </p:spTree>
    <p:extLst>
      <p:ext uri="{BB962C8B-B14F-4D97-AF65-F5344CB8AC3E}">
        <p14:creationId xmlns:p14="http://schemas.microsoft.com/office/powerpoint/2010/main" val="616257724"/>
      </p:ext>
    </p:extLst>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600" y="1070886"/>
            <a:ext cx="11620500" cy="458843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spcAft>
                <a:spcPts val="500"/>
              </a:spcAft>
            </a:pPr>
            <a:r>
              <a:rPr lang="ar-EG" sz="1600" b="1" dirty="0"/>
              <a:t>         </a:t>
            </a:r>
            <a:r>
              <a:rPr lang="ar-SA" sz="1600" b="1" dirty="0"/>
              <a:t>ومن حيث نطاق حق الاطلاع ، فإنه</a:t>
            </a:r>
            <a:r>
              <a:rPr lang="ar-SA" sz="1600" b="1" dirty="0">
                <a:solidFill>
                  <a:prstClr val="white"/>
                </a:solidFill>
              </a:rPr>
              <a:t> </a:t>
            </a:r>
            <a:r>
              <a:rPr lang="ar-SA" sz="1600" b="1" dirty="0">
                <a:solidFill>
                  <a:srgbClr val="00B050"/>
                </a:solidFill>
              </a:rPr>
              <a:t>يسري عل</a:t>
            </a:r>
            <a:r>
              <a:rPr lang="ar-EG" sz="1600" b="1" dirty="0">
                <a:solidFill>
                  <a:srgbClr val="00B050"/>
                </a:solidFill>
              </a:rPr>
              <a:t>ى</a:t>
            </a:r>
            <a:r>
              <a:rPr lang="ar-SA" sz="1600" b="1" dirty="0">
                <a:solidFill>
                  <a:srgbClr val="00B050"/>
                </a:solidFill>
              </a:rPr>
              <a:t> المعلومات الشخصية التي يكون الشخص محلا لها ويشمل المعلومات </a:t>
            </a:r>
            <a:r>
              <a:rPr lang="ar-SA" sz="1600" b="1" dirty="0"/>
              <a:t>الشخصية، وطرق معالجتها آليا، والأسس التي قام عليها البرنامج الذي استخدمت فيه المعلومات الشخصية. وتبدو أهمية نطاق الاطلاع عل</a:t>
            </a:r>
            <a:r>
              <a:rPr lang="ar-EG" sz="1600" b="1" dirty="0"/>
              <a:t>ى</a:t>
            </a:r>
            <a:r>
              <a:rPr lang="ar-SA" sz="1600" b="1" dirty="0"/>
              <a:t> كيفية معالجة المعلومات في حالة المعلومات غير الشخصية التي يترتب على معالجتها استخلاص نتائج يحتج بها في مواجهة الشخص.</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EG" sz="1600" b="1" dirty="0">
                <a:solidFill>
                  <a:srgbClr val="00B050"/>
                </a:solidFill>
              </a:rPr>
              <a:t>     </a:t>
            </a:r>
            <a:r>
              <a:rPr lang="ar-SA" sz="1600" b="1" dirty="0">
                <a:solidFill>
                  <a:srgbClr val="00B050"/>
                </a:solidFill>
              </a:rPr>
              <a:t>      </a:t>
            </a:r>
            <a:r>
              <a:rPr lang="ar-EG" sz="1600" b="1" dirty="0">
                <a:solidFill>
                  <a:srgbClr val="00B050"/>
                </a:solidFill>
              </a:rPr>
              <a:t> </a:t>
            </a:r>
            <a:r>
              <a:rPr lang="ar-SA" sz="1600" b="1" dirty="0">
                <a:solidFill>
                  <a:srgbClr val="00B050"/>
                </a:solidFill>
              </a:rPr>
              <a:t>يذهب التشريع الفرنسي إل</a:t>
            </a:r>
            <a:r>
              <a:rPr lang="ar-EG" sz="1600" b="1" dirty="0">
                <a:solidFill>
                  <a:srgbClr val="00B050"/>
                </a:solidFill>
              </a:rPr>
              <a:t>ى</a:t>
            </a:r>
            <a:r>
              <a:rPr lang="ar-SA" sz="1600" b="1" dirty="0">
                <a:solidFill>
                  <a:srgbClr val="00B050"/>
                </a:solidFill>
              </a:rPr>
              <a:t> إعطاء الشخص الذي يراد الاحتجاج في مواجهته بتلك النتائج، الحق في الاطلاع عل</a:t>
            </a:r>
            <a:r>
              <a:rPr lang="ar-EG" sz="1600" b="1" dirty="0">
                <a:solidFill>
                  <a:srgbClr val="00B050"/>
                </a:solidFill>
              </a:rPr>
              <a:t>ى</a:t>
            </a:r>
            <a:r>
              <a:rPr lang="ar-SA" sz="1600" b="1" dirty="0">
                <a:solidFill>
                  <a:srgbClr val="00B050"/>
                </a:solidFill>
              </a:rPr>
              <a:t> أسس المعالجة</a:t>
            </a:r>
            <a:r>
              <a:rPr lang="ar-SA" sz="1600" b="1" dirty="0"/>
              <a:t>. ويضرب لذلك بأمثلة الاحتجاج في مواجهة ممثلي العمل، بأنه بناء عل</a:t>
            </a:r>
            <a:r>
              <a:rPr lang="ar-EG" sz="1600" b="1" dirty="0"/>
              <a:t>ى</a:t>
            </a:r>
            <a:r>
              <a:rPr lang="ar-SA" sz="1600" b="1" dirty="0"/>
              <a:t> الدراسات التي أجريت عن طريق الكمبيوتر فقد تأكد ضرورة إغلاق المنشأة، أو الاحتجاج في مواجهة سكان منطقة معينة بأن الكمبيوتر قد انتهى إلى أفضلية إقامة مصنع في تلك المنط</a:t>
            </a:r>
            <a:r>
              <a:rPr lang="ar-EG" sz="1600" b="1" dirty="0"/>
              <a:t>ق</a:t>
            </a:r>
            <a:r>
              <a:rPr lang="ar-SA" sz="1600" b="1" dirty="0"/>
              <a:t>ة، بالرغم من أنهم یرون </a:t>
            </a:r>
            <a:r>
              <a:rPr lang="ar-EG" sz="1600" b="1" dirty="0"/>
              <a:t>أنه يسبب </a:t>
            </a:r>
            <a:r>
              <a:rPr lang="ar-SA" sz="1600" b="1" dirty="0"/>
              <a:t>أضرارا للجوار.</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وفي بداية الأمر</a:t>
            </a:r>
            <a:r>
              <a:rPr lang="ar-SA" sz="1600" b="1" dirty="0">
                <a:solidFill>
                  <a:srgbClr val="FFFF00"/>
                </a:solidFill>
              </a:rPr>
              <a:t> </a:t>
            </a:r>
            <a:r>
              <a:rPr lang="ar-SA" sz="1600" b="1" dirty="0"/>
              <a:t>كان الفقه الفرنسي يذهب إلى أن الاطلاع لا يشمل معرفة مصدر المعلومات المختزنة في الكمبيوتر، ولكن تغير هذا الرأي فيما بعد، فلقد نص القانون الفرنسي رقم ١۰۸ لسنة ٢٠٠٤م - والذي صدر تعديلا لقانون المعلوماتية والبطاقات والحريات الصادر في ٦ يناير ۱۹۷۸م في المادة ۳۹ بند ۱ رقم ٤ بأن : ( كل شخص طبيعي يبين هويته له الحق في استجواب المسئول عن معاملة المعلومات الاسمية بغرض الحصول عل</a:t>
            </a:r>
            <a:r>
              <a:rPr lang="ar-EG" sz="1600" b="1" dirty="0"/>
              <a:t>ى</a:t>
            </a:r>
            <a:r>
              <a:rPr lang="ar-SA" sz="1600" b="1" dirty="0"/>
              <a:t> : .........إلخ ٤. </a:t>
            </a:r>
            <a:r>
              <a:rPr lang="ar-SA" sz="1600" b="1" dirty="0">
                <a:solidFill>
                  <a:srgbClr val="00B050"/>
                </a:solidFill>
              </a:rPr>
              <a:t>حق الاطلاع عل</a:t>
            </a:r>
            <a:r>
              <a:rPr lang="ar-EG" sz="1600" b="1" dirty="0">
                <a:solidFill>
                  <a:srgbClr val="00B050"/>
                </a:solidFill>
              </a:rPr>
              <a:t>ى</a:t>
            </a:r>
            <a:r>
              <a:rPr lang="ar-SA" sz="1600" b="1" dirty="0">
                <a:solidFill>
                  <a:srgbClr val="00B050"/>
                </a:solidFill>
              </a:rPr>
              <a:t> أي معلومة بالنسبة لمصدر هذه المعلومات</a:t>
            </a:r>
            <a:r>
              <a:rPr lang="ar-SA" sz="1600" b="1" dirty="0"/>
              <a:t> ).</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SA" sz="1600" b="1" dirty="0"/>
              <a:t>    </a:t>
            </a:r>
            <a:r>
              <a:rPr lang="ar-EG" sz="1600" b="1" dirty="0"/>
              <a:t>         </a:t>
            </a:r>
            <a:r>
              <a:rPr lang="ar-SA" sz="1600" b="1" dirty="0"/>
              <a:t>ونري أن بعض</a:t>
            </a:r>
            <a:r>
              <a:rPr lang="ar-SA" sz="1600" b="1" dirty="0">
                <a:solidFill>
                  <a:prstClr val="white"/>
                </a:solidFill>
              </a:rPr>
              <a:t> </a:t>
            </a:r>
            <a:r>
              <a:rPr lang="ar-SA" sz="1600" b="1" dirty="0">
                <a:solidFill>
                  <a:srgbClr val="00B050"/>
                </a:solidFill>
              </a:rPr>
              <a:t>التشريعات في الولايات المتحدة الأمريكية</a:t>
            </a:r>
            <a:r>
              <a:rPr lang="ar-SA" sz="1600" b="1" dirty="0">
                <a:solidFill>
                  <a:srgbClr val="FFFF00"/>
                </a:solidFill>
              </a:rPr>
              <a:t> </a:t>
            </a:r>
            <a:r>
              <a:rPr lang="ar-SA" sz="1600" b="1" dirty="0"/>
              <a:t>تلزم الجهات القائمة عل</a:t>
            </a:r>
            <a:r>
              <a:rPr lang="ar-EG" sz="1600" b="1" dirty="0"/>
              <a:t>ى</a:t>
            </a:r>
            <a:r>
              <a:rPr lang="ar-SA" sz="1600" b="1" dirty="0"/>
              <a:t> الكمبيوتر في مجالات العمالة والتسهيلات الائتمانية، ووثائق التأمين ببيان مصدر المعلومات.</a:t>
            </a:r>
            <a:endParaRPr lang="en-US" sz="1600" b="1" dirty="0">
              <a:highlight>
                <a:srgbClr val="FFFF00"/>
              </a:highlight>
              <a:latin typeface="Calibri" panose="020F0502020204030204" pitchFamily="34" charset="0"/>
              <a:ea typeface="Calibri" panose="020F0502020204030204" pitchFamily="34" charset="0"/>
            </a:endParaRPr>
          </a:p>
        </p:txBody>
      </p:sp>
      <p:sp>
        <p:nvSpPr>
          <p:cNvPr id="5" name="Flowchart: Terminator 4"/>
          <p:cNvSpPr/>
          <p:nvPr/>
        </p:nvSpPr>
        <p:spPr>
          <a:xfrm>
            <a:off x="7924800" y="1380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147894" y="268357"/>
            <a:ext cx="2845651" cy="369332"/>
          </a:xfrm>
          <a:prstGeom prst="rect">
            <a:avLst/>
          </a:prstGeom>
        </p:spPr>
        <p:txBody>
          <a:bodyPr wrap="none">
            <a:spAutoFit/>
          </a:bodyPr>
          <a:lstStyle/>
          <a:p>
            <a:pPr lvl="0" algn="just" rtl="1">
              <a:spcAft>
                <a:spcPts val="500"/>
              </a:spcAft>
            </a:pPr>
            <a:r>
              <a:rPr lang="ar-EG" b="1" dirty="0">
                <a:solidFill>
                  <a:srgbClr val="000000"/>
                </a:solidFill>
                <a:highlight>
                  <a:srgbClr val="FFFF00"/>
                </a:highlight>
                <a:latin typeface="Calibri" panose="020F0502020204030204" pitchFamily="34" charset="0"/>
                <a:ea typeface="Times New Roman" panose="02020603050405020304" pitchFamily="18" charset="0"/>
              </a:rPr>
              <a:t>2. نطاق الحق في الاطلاع</a:t>
            </a:r>
            <a:r>
              <a:rPr lang="en-US" b="1" dirty="0">
                <a:solidFill>
                  <a:srgbClr val="000000"/>
                </a:solidFill>
                <a:highlight>
                  <a:srgbClr val="FFFF00"/>
                </a:highlight>
                <a:latin typeface="Calibri" panose="020F0502020204030204" pitchFamily="34" charset="0"/>
                <a:ea typeface="Times New Roman" panose="02020603050405020304" pitchFamily="18" charset="0"/>
              </a:rPr>
              <a:t>:</a:t>
            </a:r>
            <a:endParaRPr lang="ar-EG"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091222701"/>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89121" y="1023528"/>
            <a:ext cx="11143298" cy="495776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b="1" dirty="0"/>
              <a:t>       </a:t>
            </a:r>
            <a:r>
              <a:rPr lang="ar-SA" sz="1600" b="1" dirty="0"/>
              <a:t>إذا علم الشخص بوجود معلومات شخصيه متعلقة به، </a:t>
            </a:r>
            <a:r>
              <a:rPr lang="ar-SA" sz="1600" b="1" dirty="0">
                <a:solidFill>
                  <a:srgbClr val="00B050"/>
                </a:solidFill>
              </a:rPr>
              <a:t>فإن من حقه أن يعلم بمضمون هذه المعلومات، </a:t>
            </a:r>
            <a:r>
              <a:rPr lang="ar-SA" sz="1600" b="1" dirty="0"/>
              <a:t>فيجب أن تتصل تلك المعلومات إلى علمه،</a:t>
            </a:r>
            <a:r>
              <a:rPr lang="ar-SA" sz="1600" b="1" dirty="0">
                <a:solidFill>
                  <a:srgbClr val="00B050"/>
                </a:solidFill>
              </a:rPr>
              <a:t> والارتباط وثيق بين الاطلاع والحصول عل</a:t>
            </a:r>
            <a:r>
              <a:rPr lang="ar-EG" sz="1600" b="1" dirty="0">
                <a:solidFill>
                  <a:srgbClr val="00B050"/>
                </a:solidFill>
              </a:rPr>
              <a:t>ى</a:t>
            </a:r>
            <a:r>
              <a:rPr lang="ar-SA" sz="1600" b="1" dirty="0">
                <a:solidFill>
                  <a:srgbClr val="00B050"/>
                </a:solidFill>
              </a:rPr>
              <a:t> بيان بالمعلومات الشخصية. </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srgbClr val="00B050"/>
                </a:solidFill>
              </a:rPr>
              <a:t>    </a:t>
            </a:r>
            <a:r>
              <a:rPr lang="ar-SA" sz="1600" b="1" dirty="0">
                <a:solidFill>
                  <a:srgbClr val="00B050"/>
                </a:solidFill>
              </a:rPr>
              <a:t>     فأحيانا كثيرة يتحقق الاطلاع عن طريق الحصول عل</a:t>
            </a:r>
            <a:r>
              <a:rPr lang="ar-EG" sz="1600" b="1" dirty="0">
                <a:solidFill>
                  <a:srgbClr val="00B050"/>
                </a:solidFill>
              </a:rPr>
              <a:t>ى</a:t>
            </a:r>
            <a:r>
              <a:rPr lang="ar-SA" sz="1600" b="1" dirty="0">
                <a:solidFill>
                  <a:srgbClr val="00B050"/>
                </a:solidFill>
              </a:rPr>
              <a:t> البيان</a:t>
            </a:r>
            <a:r>
              <a:rPr lang="ar-SA" sz="1600" b="1" dirty="0"/>
              <a:t>، فلا يعني الاطلاع دائما وأبدا أنه يحق للشخص الدخول إلى مكان الكمبيوتر واتخاذ الإجراءات اللازمة للاطلاع عل</a:t>
            </a:r>
            <a:r>
              <a:rPr lang="ar-EG" sz="1600" b="1" dirty="0"/>
              <a:t>ى</a:t>
            </a:r>
            <a:r>
              <a:rPr lang="ar-SA" sz="1600" b="1" dirty="0"/>
              <a:t> البيانات الخاصة به مباشرة، وإنما يختلف ذلك بحسب الحالات والظروف. </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solidFill>
                  <a:srgbClr val="00B050"/>
                </a:solidFill>
              </a:rPr>
              <a:t>    </a:t>
            </a:r>
            <a:r>
              <a:rPr lang="ar-EG" sz="1600" b="1" dirty="0">
                <a:solidFill>
                  <a:srgbClr val="00B050"/>
                </a:solidFill>
              </a:rPr>
              <a:t>   </a:t>
            </a:r>
            <a:r>
              <a:rPr lang="ar-SA" sz="1600" b="1" dirty="0">
                <a:solidFill>
                  <a:srgbClr val="00B050"/>
                </a:solidFill>
              </a:rPr>
              <a:t>   فقد يكتفي الشخص بالحصول عل</a:t>
            </a:r>
            <a:r>
              <a:rPr lang="ar-EG" sz="1600" b="1" dirty="0">
                <a:solidFill>
                  <a:srgbClr val="00B050"/>
                </a:solidFill>
              </a:rPr>
              <a:t>ى</a:t>
            </a:r>
            <a:r>
              <a:rPr lang="ar-SA" sz="1600" b="1" dirty="0">
                <a:solidFill>
                  <a:srgbClr val="00B050"/>
                </a:solidFill>
              </a:rPr>
              <a:t> مستخرج من البيانات المسجلة بالكمبيوتر.</a:t>
            </a:r>
            <a:r>
              <a:rPr lang="ar-SA" sz="1600" b="1" dirty="0">
                <a:solidFill>
                  <a:prstClr val="white"/>
                </a:solidFill>
              </a:rPr>
              <a:t> </a:t>
            </a:r>
            <a:r>
              <a:rPr lang="ar-SA" sz="1600" b="1" dirty="0"/>
              <a:t>وإذا شك في أن الجهة القائمة عل</a:t>
            </a:r>
            <a:r>
              <a:rPr lang="ar-EG" sz="1600" b="1" dirty="0"/>
              <a:t>ى</a:t>
            </a:r>
            <a:r>
              <a:rPr lang="ar-SA" sz="1600" b="1" dirty="0"/>
              <a:t> الكمبيوتر لا تستخرج كافة البيانات بل تخفي بعضها فله أن يتخذ الإجراءات القضائية اللازمة لتعيين من يقوم بالاطلاع أو تمكينه من الاطلاع مباشرة عل</a:t>
            </a:r>
            <a:r>
              <a:rPr lang="ar-EG" sz="1600" b="1" dirty="0"/>
              <a:t>ى</a:t>
            </a:r>
            <a:r>
              <a:rPr lang="ar-SA" sz="1600" b="1" dirty="0"/>
              <a:t> المعلومات الخاصة به.</a:t>
            </a:r>
            <a:endParaRPr lang="en-US" sz="1600" b="1" dirty="0"/>
          </a:p>
          <a:p>
            <a:pPr lvl="0" algn="just" rtl="1">
              <a:lnSpc>
                <a:spcPct val="150000"/>
              </a:lnSpc>
            </a:pPr>
            <a:r>
              <a:rPr lang="en-US" sz="1600" b="1" dirty="0"/>
              <a:t> </a:t>
            </a:r>
          </a:p>
          <a:p>
            <a:pPr lvl="0" algn="just" rtl="1">
              <a:lnSpc>
                <a:spcPct val="150000"/>
              </a:lnSpc>
            </a:pPr>
            <a:r>
              <a:rPr lang="ar-SA" sz="1600" b="1" dirty="0"/>
              <a:t>      </a:t>
            </a:r>
            <a:r>
              <a:rPr lang="ar-EG" sz="1600" b="1" dirty="0"/>
              <a:t>     </a:t>
            </a:r>
            <a:r>
              <a:rPr lang="ar-SA" sz="1600" b="1" dirty="0"/>
              <a:t>والاطلاع يكون للشخص ذاته في الأحوال التي يجوز فيها الاطلاع المباشر، أولكن توجد حالات للاطلاع غير المباشر، وذلك على النحو التالي:</a:t>
            </a:r>
            <a:endParaRPr lang="en-US" sz="160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7508240" y="162560"/>
            <a:ext cx="365506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681258" y="162560"/>
            <a:ext cx="3482042" cy="553998"/>
          </a:xfrm>
          <a:prstGeom prst="rect">
            <a:avLst/>
          </a:prstGeom>
        </p:spPr>
        <p:txBody>
          <a:bodyPr wrap="none">
            <a:spAutoFit/>
          </a:bodyPr>
          <a:lstStyle/>
          <a:p>
            <a:pPr lvl="0" algn="just" rtl="1">
              <a:lnSpc>
                <a:spcPct val="150000"/>
              </a:lnSpc>
              <a:spcAft>
                <a:spcPts val="500"/>
              </a:spcAft>
            </a:pPr>
            <a:r>
              <a:rPr lang="ar-EG" sz="2000" b="1" dirty="0">
                <a:solidFill>
                  <a:srgbClr val="000000"/>
                </a:solidFill>
                <a:highlight>
                  <a:srgbClr val="FFFF00"/>
                </a:highlight>
                <a:latin typeface="Calibri" panose="020F0502020204030204" pitchFamily="34" charset="0"/>
                <a:ea typeface="Times New Roman" panose="02020603050405020304" pitchFamily="18" charset="0"/>
              </a:rPr>
              <a:t>3. ممارسة الحق في الاطلاع</a:t>
            </a:r>
            <a:r>
              <a:rPr lang="en-US" sz="2000" b="1"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487072888"/>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 y="971558"/>
            <a:ext cx="11978640" cy="5604868"/>
          </a:xfrm>
          <a:prstGeom prst="rect">
            <a:avLst/>
          </a:prstGeom>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0" scaled="1"/>
            <a:tileRect/>
          </a:gradFill>
          <a:ln w="28575">
            <a:solidFill>
              <a:srgbClr val="002060"/>
            </a:solidFill>
          </a:ln>
          <a:effectLst>
            <a:outerShdw blurRad="50800" dist="38100" dir="2700000" algn="tl" rotWithShape="0">
              <a:prstClr val="black">
                <a:alpha val="40000"/>
              </a:prstClr>
            </a:outerShdw>
          </a:effectLst>
        </p:spPr>
        <p:txBody>
          <a:bodyPr wrap="square">
            <a:spAutoFit/>
          </a:bodyPr>
          <a:lstStyle/>
          <a:p>
            <a:pPr lvl="0" algn="just" rtl="1">
              <a:lnSpc>
                <a:spcPct val="150000"/>
              </a:lnSpc>
              <a:spcAft>
                <a:spcPts val="500"/>
              </a:spcAft>
            </a:pPr>
            <a:r>
              <a:rPr lang="ar-EG" sz="1550" b="1" dirty="0">
                <a:solidFill>
                  <a:srgbClr val="00B050"/>
                </a:solidFill>
              </a:rPr>
              <a:t>        </a:t>
            </a:r>
            <a:r>
              <a:rPr lang="ar-SA" sz="1550" b="1" dirty="0">
                <a:solidFill>
                  <a:srgbClr val="00B050"/>
                </a:solidFill>
              </a:rPr>
              <a:t>ويقصد به أن يقوم الشخص المتعلقة به البيانات بالاطلاع عليها بنفسه، أو الحصول على مستخرج</a:t>
            </a:r>
            <a:r>
              <a:rPr lang="ar-SA" sz="1550" b="1" dirty="0"/>
              <a:t>. والحق في الاطلاع لا يجوز النزول عنه مقدما، ويبطل كل اتفاق مخالف، كما أن هذا الحق حق فردي للشخص وحده ، ولهذا يجب التحقق بدقة من شخصيته عند طلب الاطلاع.</a:t>
            </a:r>
            <a:endParaRPr lang="en-US" sz="1550" b="1" dirty="0"/>
          </a:p>
          <a:p>
            <a:pPr lvl="0" algn="just" rtl="1"/>
            <a:r>
              <a:rPr lang="ar-SA" sz="1550" b="1" dirty="0"/>
              <a:t> </a:t>
            </a:r>
            <a:endParaRPr lang="en-US" sz="1550" b="1" dirty="0"/>
          </a:p>
          <a:p>
            <a:pPr lvl="0" algn="just" rtl="1">
              <a:lnSpc>
                <a:spcPct val="150000"/>
              </a:lnSpc>
            </a:pPr>
            <a:r>
              <a:rPr lang="ar-EG" sz="1550" b="1" dirty="0">
                <a:solidFill>
                  <a:srgbClr val="00B050"/>
                </a:solidFill>
              </a:rPr>
              <a:t>   </a:t>
            </a:r>
            <a:r>
              <a:rPr lang="ar-SA" sz="1550" b="1" dirty="0">
                <a:solidFill>
                  <a:srgbClr val="00B050"/>
                </a:solidFill>
              </a:rPr>
              <a:t>        ولا يجوز أن يمارس عن طريق وكيل</a:t>
            </a:r>
            <a:r>
              <a:rPr lang="ar-SA" sz="1550" b="1" dirty="0"/>
              <a:t>؛ لأن الاطلاع كما أوضحنا حق فردي لا يمارس عن طريق الغير بحسب الأصل،</a:t>
            </a:r>
            <a:r>
              <a:rPr lang="ar-SA" sz="1550" b="1" dirty="0">
                <a:solidFill>
                  <a:srgbClr val="00B050"/>
                </a:solidFill>
              </a:rPr>
              <a:t> أما بالنسبة لناقصي وعديمي الأهلية فإن النائب القانوني هو الذي يمارس حق الاطلاع</a:t>
            </a:r>
            <a:r>
              <a:rPr lang="ar-SA" sz="1550" b="1" dirty="0"/>
              <a:t>، لصاحب الشأن الاستعانة بمستشار يصحبه معه عند الاطلاع. </a:t>
            </a:r>
            <a:r>
              <a:rPr lang="ar-SA" sz="1550" b="1" u="sng" dirty="0">
                <a:solidFill>
                  <a:srgbClr val="00B050"/>
                </a:solidFill>
              </a:rPr>
              <a:t>ولا يلزم صاحب الشأن بتقديم مبررات لممارسة الحق في الاطلاع</a:t>
            </a:r>
            <a:r>
              <a:rPr lang="ar-SA" sz="1550" b="1" dirty="0"/>
              <a:t>، فهذا الحق مكفول له دون إبداء الأسباب، وفي المقابل يستطيع المسئول عن المعالجة الآلية للمعلومات الشخصية أن يعترض عل</a:t>
            </a:r>
            <a:r>
              <a:rPr lang="ar-EG" sz="1550" b="1" dirty="0"/>
              <a:t>ى</a:t>
            </a:r>
            <a:r>
              <a:rPr lang="ar-SA" sz="1550" b="1" dirty="0"/>
              <a:t> طلبات الاطلاع التي تتم بصورة تعسفية ظاهرة .</a:t>
            </a:r>
            <a:endParaRPr lang="en-US" sz="1550" b="1" dirty="0"/>
          </a:p>
          <a:p>
            <a:pPr lvl="0" algn="just" rtl="1"/>
            <a:r>
              <a:rPr lang="ar-SA" sz="1550" b="1" dirty="0"/>
              <a:t> </a:t>
            </a:r>
            <a:endParaRPr lang="en-US" sz="1550" b="1" dirty="0"/>
          </a:p>
          <a:p>
            <a:pPr lvl="0" algn="just" rtl="1">
              <a:lnSpc>
                <a:spcPct val="150000"/>
              </a:lnSpc>
            </a:pPr>
            <a:r>
              <a:rPr lang="ar-SA" sz="1550" b="1" dirty="0"/>
              <a:t>   </a:t>
            </a:r>
            <a:r>
              <a:rPr lang="ar-EG" sz="1550" b="1" dirty="0"/>
              <a:t>      </a:t>
            </a:r>
            <a:r>
              <a:rPr lang="ar-SA" sz="1550" b="1" dirty="0"/>
              <a:t>   وتطبيقا لذلك نصت المادة ۳۹ بند ۲ من القانون الفرنسي رقم ۸۰۱ لسنة ٢٠٠٤م والذي صدر تعديلا لقانون المعلوماتية والبطاقات والحريات لسنة ۱۹۷۸م علي أن : (يمكن للمسئول عن المعالجة أن يعترض على الطلبات التي تتم بصورة تعسفية ظاهرة، ولاسيما عن طريق عددها، أو صفاتها المتكررة . وفي حالة المنازعة </a:t>
            </a:r>
            <a:r>
              <a:rPr lang="ar-SA" sz="1550" b="1" dirty="0">
                <a:solidFill>
                  <a:srgbClr val="C00000"/>
                </a:solidFill>
              </a:rPr>
              <a:t>يقع إثبات الطابع التعسفي بصورة ظاهرة للطلبات عل</a:t>
            </a:r>
            <a:r>
              <a:rPr lang="ar-EG" sz="1550" b="1" dirty="0">
                <a:solidFill>
                  <a:srgbClr val="C00000"/>
                </a:solidFill>
              </a:rPr>
              <a:t>ى</a:t>
            </a:r>
            <a:r>
              <a:rPr lang="ar-SA" sz="1550" b="1" dirty="0">
                <a:solidFill>
                  <a:srgbClr val="C00000"/>
                </a:solidFill>
              </a:rPr>
              <a:t> عاتق المسئول الذي وجهت إليه هذه الطلبات</a:t>
            </a:r>
            <a:r>
              <a:rPr lang="ar-SA" sz="1550" b="1" dirty="0"/>
              <a:t>، ولا تنطبق نصوص هذه المادة عندما تحتفظ المعلومات الاسمية في شكل يستند بصورة ظاهرة إلى مخاطرة للاعتداء على الحياة الخاصة للأشخاص المعنية، وخلال مدة تتجاوز المدة الضرورية لأغراض إقامة الإحصائيات، </a:t>
            </a:r>
            <a:r>
              <a:rPr lang="ar-EG" sz="1550" b="1" dirty="0"/>
              <a:t> </a:t>
            </a:r>
            <a:r>
              <a:rPr lang="ar-SA" sz="1550" b="1" dirty="0"/>
              <a:t>أو للبحث العلمي، أو التاريخي فقط. وفي خارج الحالات المشار إليها في الفقرة الثانية من المادة ٣٦ يشار إلى الاستثناءات التي يطرحها المسئول عن المعاملة في طلب الترخيص، أو في البيان الموجه إلى اللجنة القومية للمعلوماتية والحريات).</a:t>
            </a:r>
            <a:endParaRPr lang="en-US" sz="155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8453120" y="162560"/>
            <a:ext cx="27101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732113" y="162560"/>
            <a:ext cx="2185214" cy="553998"/>
          </a:xfrm>
          <a:prstGeom prst="rect">
            <a:avLst/>
          </a:prstGeom>
        </p:spPr>
        <p:txBody>
          <a:bodyPr wrap="none">
            <a:spAutoFit/>
          </a:bodyPr>
          <a:lstStyle/>
          <a:p>
            <a:pPr lvl="0" algn="just" rtl="1">
              <a:lnSpc>
                <a:spcPct val="150000"/>
              </a:lnSpc>
              <a:spcAft>
                <a:spcPts val="500"/>
              </a:spcAft>
            </a:pPr>
            <a:r>
              <a:rPr lang="ar-EG" sz="2000" b="1" dirty="0">
                <a:solidFill>
                  <a:srgbClr val="000000"/>
                </a:solidFill>
                <a:highlight>
                  <a:srgbClr val="FFFF00"/>
                </a:highlight>
                <a:latin typeface="Calibri" panose="020F0502020204030204" pitchFamily="34" charset="0"/>
                <a:ea typeface="Calibri" panose="020F0502020204030204" pitchFamily="34" charset="0"/>
              </a:rPr>
              <a:t>أ. الاطلاع المباشر:</a:t>
            </a:r>
          </a:p>
        </p:txBody>
      </p:sp>
    </p:spTree>
    <p:extLst>
      <p:ext uri="{BB962C8B-B14F-4D97-AF65-F5344CB8AC3E}">
        <p14:creationId xmlns:p14="http://schemas.microsoft.com/office/powerpoint/2010/main" val="3137027373"/>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201" y="983308"/>
            <a:ext cx="8379619" cy="5760551"/>
          </a:xfrm>
          <a:prstGeom prst="rect">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6200000" scaled="1"/>
            <a:tileRect/>
          </a:gradFill>
          <a:ln w="28575">
            <a:solidFill>
              <a:schemeClr val="tx1"/>
            </a:solidFill>
            <a:prstDash val="lgDash"/>
          </a:ln>
        </p:spPr>
        <p:txBody>
          <a:bodyPr wrap="square">
            <a:spAutoFit/>
          </a:bodyPr>
          <a:lstStyle/>
          <a:p>
            <a:pPr lvl="0" algn="just" rtl="1">
              <a:lnSpc>
                <a:spcPct val="150000"/>
              </a:lnSpc>
              <a:spcAft>
                <a:spcPts val="500"/>
              </a:spcAft>
            </a:pPr>
            <a:r>
              <a:rPr lang="ar-EG"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يجب تقديم المعلومات خلال مدة معقولة ولا يجوز تأجيل الرد عل</a:t>
            </a:r>
            <a:r>
              <a:rPr lang="ar-EG" sz="1600" b="1" dirty="0">
                <a:solidFill>
                  <a:srgbClr val="000000"/>
                </a:solidFill>
                <a:highlight>
                  <a:srgbClr val="FFFF00"/>
                </a:highlight>
                <a:ea typeface="Calibri" panose="020F0502020204030204" pitchFamily="34" charset="0"/>
              </a:rPr>
              <a:t>ى</a:t>
            </a:r>
            <a:r>
              <a:rPr lang="ar-SA" sz="1600" b="1" dirty="0">
                <a:solidFill>
                  <a:srgbClr val="000000"/>
                </a:solidFill>
                <a:highlight>
                  <a:srgbClr val="FFFF00"/>
                </a:highlight>
                <a:ea typeface="Calibri" panose="020F0502020204030204" pitchFamily="34" charset="0"/>
              </a:rPr>
              <a:t> الطلب</a:t>
            </a:r>
            <a:r>
              <a:rPr lang="ar-SA" sz="1600" b="1" dirty="0">
                <a:solidFill>
                  <a:srgbClr val="000000"/>
                </a:solidFill>
                <a:ea typeface="Calibri" panose="020F0502020204030204" pitchFamily="34" charset="0"/>
              </a:rPr>
              <a:t> إلا إذا كانت الجهة القائمة عل</a:t>
            </a:r>
            <a:r>
              <a:rPr lang="ar-EG" sz="1600" b="1" dirty="0">
                <a:solidFill>
                  <a:srgbClr val="000000"/>
                </a:solidFill>
                <a:ea typeface="Calibri" panose="020F0502020204030204" pitchFamily="34" charset="0"/>
              </a:rPr>
              <a:t>ى</a:t>
            </a:r>
            <a:r>
              <a:rPr lang="ar-SA" sz="1600" b="1" dirty="0">
                <a:solidFill>
                  <a:srgbClr val="000000"/>
                </a:solidFill>
                <a:ea typeface="Calibri" panose="020F0502020204030204" pitchFamily="34" charset="0"/>
              </a:rPr>
              <a:t> الكمبيوتر تخطر أصحاب الشأن بصفة دورية بالمعلومات المتعلقة بهم؛ حيث يجوز تأجيل الطلب إل</a:t>
            </a:r>
            <a:r>
              <a:rPr lang="ar-EG" sz="1600" b="1" dirty="0">
                <a:solidFill>
                  <a:srgbClr val="000000"/>
                </a:solidFill>
                <a:ea typeface="Calibri" panose="020F0502020204030204" pitchFamily="34" charset="0"/>
              </a:rPr>
              <a:t>ى</a:t>
            </a:r>
            <a:r>
              <a:rPr lang="ar-SA" sz="1600" b="1" dirty="0">
                <a:solidFill>
                  <a:srgbClr val="000000"/>
                </a:solidFill>
                <a:ea typeface="Calibri" panose="020F0502020204030204" pitchFamily="34" charset="0"/>
              </a:rPr>
              <a:t> حين حلول موعد إرسال المعلومات الدورية، </a:t>
            </a:r>
            <a:r>
              <a:rPr lang="ar-SA" sz="1600" b="1" dirty="0">
                <a:solidFill>
                  <a:srgbClr val="000000"/>
                </a:solidFill>
                <a:highlight>
                  <a:srgbClr val="FFFF00"/>
                </a:highlight>
                <a:ea typeface="Calibri" panose="020F0502020204030204" pitchFamily="34" charset="0"/>
              </a:rPr>
              <a:t>ويلزم أن يكون الرد كاملا وواضحا لا لبس فيه</a:t>
            </a:r>
            <a:r>
              <a:rPr lang="ar-SA" sz="1600" b="1" dirty="0">
                <a:solidFill>
                  <a:srgbClr val="000000"/>
                </a:solidFill>
                <a:ea typeface="Calibri" panose="020F0502020204030204" pitchFamily="34" charset="0"/>
              </a:rPr>
              <a:t>، كما </a:t>
            </a:r>
            <a:r>
              <a:rPr lang="ar-SA" sz="1600" b="1" dirty="0">
                <a:solidFill>
                  <a:srgbClr val="000000"/>
                </a:solidFill>
                <a:highlight>
                  <a:srgbClr val="FFFF00"/>
                </a:highlight>
                <a:ea typeface="Calibri" panose="020F0502020204030204" pitchFamily="34" charset="0"/>
              </a:rPr>
              <a:t>يجب أن يكون كتابيا وفي لغة واضحة</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ومطابقا تماما لما هو مختزن في الكمبيوتر</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والاطلاع يكون بدون مقابل، </a:t>
            </a:r>
            <a:r>
              <a:rPr lang="ar-EG" sz="1600" b="1" dirty="0">
                <a:solidFill>
                  <a:srgbClr val="000000"/>
                </a:solidFill>
                <a:highlight>
                  <a:srgbClr val="FFFF00"/>
                </a:highlight>
                <a:ea typeface="Calibri" panose="020F0502020204030204" pitchFamily="34" charset="0"/>
              </a:rPr>
              <a:t>أ</a:t>
            </a:r>
            <a:r>
              <a:rPr lang="ar-SA" sz="1600" b="1" dirty="0">
                <a:solidFill>
                  <a:srgbClr val="000000"/>
                </a:solidFill>
                <a:highlight>
                  <a:srgbClr val="FFFF00"/>
                </a:highlight>
                <a:ea typeface="Calibri" panose="020F0502020204030204" pitchFamily="34" charset="0"/>
              </a:rPr>
              <a:t>و</a:t>
            </a:r>
            <a:r>
              <a:rPr lang="ar-EG" sz="1600" b="1" dirty="0">
                <a:solidFill>
                  <a:srgbClr val="000000"/>
                </a:solidFill>
                <a:highlight>
                  <a:srgbClr val="FFFF00"/>
                </a:highlight>
                <a:ea typeface="Calibri" panose="020F0502020204030204" pitchFamily="34" charset="0"/>
              </a:rPr>
              <a:t> </a:t>
            </a:r>
            <a:r>
              <a:rPr lang="ar-SA" sz="1600" b="1" dirty="0">
                <a:solidFill>
                  <a:srgbClr val="000000"/>
                </a:solidFill>
                <a:highlight>
                  <a:srgbClr val="FFFF00"/>
                </a:highlight>
                <a:ea typeface="Calibri" panose="020F0502020204030204" pitchFamily="34" charset="0"/>
              </a:rPr>
              <a:t>تفرض رسوم معقولة في حالة طلب صورة من البيانات المختزنة،</a:t>
            </a:r>
            <a:r>
              <a:rPr lang="ar-SA" sz="1600" b="1" dirty="0">
                <a:solidFill>
                  <a:srgbClr val="000000"/>
                </a:solidFill>
                <a:ea typeface="Calibri" panose="020F0502020204030204" pitchFamily="34" charset="0"/>
              </a:rPr>
              <a:t> والهدف من ذلك هو ألا تكون الرسوم عائقا في سبيل ممارسة حق الاطلاع</a:t>
            </a:r>
            <a:r>
              <a:rPr lang="ar-EG" sz="1600" b="1" dirty="0">
                <a:solidFill>
                  <a:srgbClr val="000000"/>
                </a:solidFill>
                <a:ea typeface="Calibri" panose="020F0502020204030204" pitchFamily="34" charset="0"/>
              </a:rPr>
              <a:t>.</a:t>
            </a:r>
          </a:p>
          <a:p>
            <a:pPr lvl="0" algn="just" rtl="1">
              <a:lnSpc>
                <a:spcPct val="150000"/>
              </a:lnSpc>
              <a:spcAft>
                <a:spcPts val="500"/>
              </a:spcAft>
            </a:pPr>
            <a:endParaRPr lang="ar-EG" sz="1600" b="1" dirty="0">
              <a:ea typeface="Calibri" panose="020F0502020204030204" pitchFamily="34" charset="0"/>
            </a:endParaRPr>
          </a:p>
          <a:p>
            <a:pPr lvl="0" algn="just" rtl="1">
              <a:lnSpc>
                <a:spcPct val="150000"/>
              </a:lnSpc>
            </a:pPr>
            <a:r>
              <a:rPr lang="ar-EG" sz="1600" b="1" dirty="0"/>
              <a:t>               </a:t>
            </a:r>
            <a:r>
              <a:rPr lang="ar-SA" sz="1600" b="1" dirty="0"/>
              <a:t>ولقد نص البند الأول من المادة ۳۹ من القانون الفرنسي رقم ۱۰۸ لسنة ٢٠٠٤م، و الذي صدر تعديلا لقانون المعلوماتية والبطاقات والحريات لسنة ۱۹۷۸م : ( وتسلم نسخة من المعلومات الاسمية لصاحب الشأن بناء على طلبه ويمكن للمسئول عن المعالجة أن يقيد تسليم هذه النسخة بدفع مبلغ من المال لا يمكن أن يتجاوز تكلفة النسخ</a:t>
            </a:r>
            <a:r>
              <a:rPr lang="en-US" sz="1600" b="1" dirty="0"/>
              <a:t>.</a:t>
            </a:r>
            <a:endParaRPr lang="ar-EG" sz="1600" b="1" dirty="0"/>
          </a:p>
          <a:p>
            <a:pPr lvl="0" algn="just" rtl="1">
              <a:lnSpc>
                <a:spcPct val="150000"/>
              </a:lnSpc>
            </a:pPr>
            <a:endParaRPr lang="en-US" sz="1600" b="1" dirty="0"/>
          </a:p>
          <a:p>
            <a:pPr lvl="0" algn="just" rtl="1">
              <a:lnSpc>
                <a:spcPct val="150000"/>
              </a:lnSpc>
            </a:pPr>
            <a:r>
              <a:rPr lang="ar-EG" sz="1600" b="1" dirty="0"/>
              <a:t>    </a:t>
            </a:r>
            <a:r>
              <a:rPr lang="ar-SA" sz="1600" b="1" dirty="0"/>
              <a:t>      </a:t>
            </a:r>
            <a:r>
              <a:rPr lang="ar-EG" sz="1600" b="1" dirty="0"/>
              <a:t>      </a:t>
            </a:r>
            <a:r>
              <a:rPr lang="ar-SA" sz="1600" b="1" dirty="0"/>
              <a:t>وفي حالة مخاطرة إخفاء أو تباين المعلومات الاسمية يمكن للقاضي المختص أن يأمر – بما في ذلك إجراء الاستعجال - بكافة التدابير التي تجنب هذا الاختفاء).</a:t>
            </a:r>
            <a:endParaRPr lang="en-US" dirty="0"/>
          </a:p>
        </p:txBody>
      </p:sp>
      <p:pic>
        <p:nvPicPr>
          <p:cNvPr id="5"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91609" y="2506228"/>
            <a:ext cx="3353839" cy="2515380"/>
          </a:xfrm>
          <a:prstGeom prst="roundRect">
            <a:avLst>
              <a:gd name="adj" fmla="val 8594"/>
            </a:avLst>
          </a:prstGeom>
          <a:solidFill>
            <a:srgbClr val="FFFFFF">
              <a:shade val="85000"/>
            </a:srgbClr>
          </a:solidFill>
          <a:ln>
            <a:noFill/>
          </a:ln>
          <a:effectLst>
            <a:outerShdw blurRad="184150" dist="241300" dir="11520000" sx="110000" sy="110000" algn="ctr">
              <a:srgbClr val="000000">
                <a:alpha val="18000"/>
              </a:srgbClr>
            </a:outerShdw>
            <a:reflection blurRad="12700" stA="38000" endPos="28000" dist="50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3977556572"/>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7040" y="1080587"/>
            <a:ext cx="11285379" cy="2713563"/>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SA" b="1" dirty="0"/>
              <a:t>القاعدة العامة أن يكون الاطلاع من قبل الشخص ذاته وهو ما يسمي بالاطلاع المباشر، أما الاطلاع غير المباشر فيقصد به أن يحظر اطلاع الشخص المتعلقة به البيانات شخصيا، وإنما يطلع غيره وفقا لما يحدده القانون، ولما كان الأصل هو الاطلاع المباشر، فإن الاطلاع غير المباشر لا يتقرر إلا عل</a:t>
            </a:r>
            <a:r>
              <a:rPr lang="ar-EG" b="1" dirty="0"/>
              <a:t>ى</a:t>
            </a:r>
            <a:r>
              <a:rPr lang="ar-SA" b="1" dirty="0"/>
              <a:t> سبيل الاستثناء، وبناء عل</a:t>
            </a:r>
            <a:r>
              <a:rPr lang="ar-EG" b="1" dirty="0"/>
              <a:t>ى</a:t>
            </a:r>
            <a:r>
              <a:rPr lang="ar-SA" b="1" dirty="0"/>
              <a:t> نص تشريعي. الاطلاع غير المباشر في القانون المقارن هي :-</a:t>
            </a:r>
            <a:endParaRPr lang="ar-EG" b="1" dirty="0"/>
          </a:p>
          <a:p>
            <a:pPr lvl="0" algn="just" rtl="1">
              <a:lnSpc>
                <a:spcPct val="150000"/>
              </a:lnSpc>
              <a:spcAft>
                <a:spcPts val="500"/>
              </a:spcAft>
            </a:pPr>
            <a:endParaRPr lang="en-US" b="1" dirty="0">
              <a:solidFill>
                <a:prstClr val="white"/>
              </a:solidFill>
            </a:endParaRPr>
          </a:p>
          <a:p>
            <a:pPr lvl="0" algn="just" rtl="1">
              <a:lnSpc>
                <a:spcPct val="150000"/>
              </a:lnSpc>
            </a:pPr>
            <a:r>
              <a:rPr lang="ar-SA" b="1" dirty="0">
                <a:solidFill>
                  <a:srgbClr val="C00000"/>
                </a:solidFill>
              </a:rPr>
              <a:t>وأهم صور الإطلاع غير المباشر في القانون المقارن هي :</a:t>
            </a:r>
            <a:endParaRPr lang="ar-EG" b="1" dirty="0">
              <a:solidFill>
                <a:srgbClr val="C00000"/>
              </a:solidFill>
              <a:latin typeface="Calibri" panose="020F0502020204030204"/>
              <a:ea typeface="Calibri" panose="020F0502020204030204" pitchFamily="34" charset="0"/>
            </a:endParaRPr>
          </a:p>
        </p:txBody>
      </p:sp>
      <p:sp>
        <p:nvSpPr>
          <p:cNvPr id="5" name="Flowchart: Terminator 4"/>
          <p:cNvSpPr/>
          <p:nvPr/>
        </p:nvSpPr>
        <p:spPr>
          <a:xfrm>
            <a:off x="7894320" y="182880"/>
            <a:ext cx="40817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8335944" y="121910"/>
            <a:ext cx="3284874" cy="646331"/>
          </a:xfrm>
          <a:prstGeom prst="rect">
            <a:avLst/>
          </a:prstGeom>
        </p:spPr>
        <p:txBody>
          <a:bodyPr wrap="none">
            <a:spAutoFit/>
          </a:bodyPr>
          <a:lstStyle/>
          <a:p>
            <a:pPr lvl="0" algn="just" rtl="1">
              <a:lnSpc>
                <a:spcPct val="150000"/>
              </a:lnSpc>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rPr>
              <a:t>ب. الاطلاع غير المباشر:</a:t>
            </a:r>
            <a:endParaRPr lang="ar-EG" sz="2400" b="1" dirty="0">
              <a:solidFill>
                <a:prstClr val="black"/>
              </a:solidFill>
              <a:highlight>
                <a:srgbClr val="FFFF00"/>
              </a:highlight>
              <a:latin typeface="Calibri" panose="020F0502020204030204"/>
              <a:ea typeface="Calibri" panose="020F0502020204030204" pitchFamily="34" charset="0"/>
            </a:endParaRPr>
          </a:p>
        </p:txBody>
      </p:sp>
      <p:sp>
        <p:nvSpPr>
          <p:cNvPr id="9" name="Snip Diagonal Corner Rectangle 8"/>
          <p:cNvSpPr/>
          <p:nvPr/>
        </p:nvSpPr>
        <p:spPr>
          <a:xfrm>
            <a:off x="8124396" y="3997020"/>
            <a:ext cx="3563938" cy="977423"/>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nip Diagonal Corner Rectangle 9"/>
          <p:cNvSpPr/>
          <p:nvPr/>
        </p:nvSpPr>
        <p:spPr>
          <a:xfrm>
            <a:off x="5592334" y="5144871"/>
            <a:ext cx="6096000" cy="977423"/>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961836" y="4186381"/>
            <a:ext cx="3770583" cy="507831"/>
          </a:xfrm>
          <a:prstGeom prst="rect">
            <a:avLst/>
          </a:prstGeom>
        </p:spPr>
        <p:txBody>
          <a:bodyPr wrap="none">
            <a:spAutoFit/>
          </a:bodyPr>
          <a:lstStyle/>
          <a:p>
            <a:pPr lvl="0" algn="just" rtl="1">
              <a:lnSpc>
                <a:spcPct val="150000"/>
              </a:lnSpc>
              <a:spcAft>
                <a:spcPts val="500"/>
              </a:spcAft>
            </a:pPr>
            <a:r>
              <a:rPr lang="ar-EG" b="1" dirty="0">
                <a:solidFill>
                  <a:prstClr val="black"/>
                </a:solidFill>
                <a:latin typeface="Calibri" panose="020F0502020204030204"/>
                <a:ea typeface="Calibri" panose="020F0502020204030204" pitchFamily="34" charset="0"/>
              </a:rPr>
              <a:t>1. </a:t>
            </a:r>
            <a:r>
              <a:rPr lang="ar-SA" b="1" dirty="0">
                <a:solidFill>
                  <a:prstClr val="black"/>
                </a:solidFill>
                <a:latin typeface="Calibri" panose="020F0502020204030204"/>
              </a:rPr>
              <a:t>الاطلاع عل</a:t>
            </a:r>
            <a:r>
              <a:rPr lang="ar-EG" b="1" dirty="0">
                <a:solidFill>
                  <a:prstClr val="black"/>
                </a:solidFill>
                <a:latin typeface="Calibri" panose="020F0502020204030204"/>
              </a:rPr>
              <a:t>ى</a:t>
            </a:r>
            <a:r>
              <a:rPr lang="ar-SA" b="1" dirty="0">
                <a:solidFill>
                  <a:prstClr val="black"/>
                </a:solidFill>
                <a:latin typeface="Calibri" panose="020F0502020204030204"/>
              </a:rPr>
              <a:t> المعلومات الطبية</a:t>
            </a:r>
            <a:r>
              <a:rPr lang="ar-EG" b="1" dirty="0">
                <a:solidFill>
                  <a:prstClr val="black"/>
                </a:solidFill>
                <a:latin typeface="Calibri" panose="020F0502020204030204"/>
              </a:rPr>
              <a:t>.  </a:t>
            </a:r>
          </a:p>
        </p:txBody>
      </p:sp>
      <p:sp>
        <p:nvSpPr>
          <p:cNvPr id="8" name="Rectangle 7"/>
          <p:cNvSpPr/>
          <p:nvPr/>
        </p:nvSpPr>
        <p:spPr>
          <a:xfrm>
            <a:off x="5592334" y="5159755"/>
            <a:ext cx="6096000" cy="876522"/>
          </a:xfrm>
          <a:prstGeom prst="rect">
            <a:avLst/>
          </a:prstGeom>
        </p:spPr>
        <p:txBody>
          <a:bodyPr>
            <a:spAutoFit/>
          </a:bodyPr>
          <a:lstStyle/>
          <a:p>
            <a:pPr lvl="0" algn="just" rtl="1">
              <a:lnSpc>
                <a:spcPct val="150000"/>
              </a:lnSpc>
              <a:spcAft>
                <a:spcPts val="500"/>
              </a:spcAft>
            </a:pPr>
            <a:r>
              <a:rPr lang="ar-EG" b="1" dirty="0">
                <a:solidFill>
                  <a:prstClr val="black"/>
                </a:solidFill>
                <a:latin typeface="Calibri" panose="020F0502020204030204"/>
              </a:rPr>
              <a:t>2. </a:t>
            </a:r>
            <a:r>
              <a:rPr lang="ar-SA" b="1" dirty="0">
                <a:solidFill>
                  <a:prstClr val="black"/>
                </a:solidFill>
                <a:latin typeface="Calibri" panose="020F0502020204030204"/>
              </a:rPr>
              <a:t>الاطلاع عل</a:t>
            </a:r>
            <a:r>
              <a:rPr lang="ar-EG" b="1" dirty="0">
                <a:solidFill>
                  <a:prstClr val="black"/>
                </a:solidFill>
                <a:latin typeface="Calibri" panose="020F0502020204030204"/>
              </a:rPr>
              <a:t>ى</a:t>
            </a:r>
            <a:r>
              <a:rPr lang="ar-SA" b="1" dirty="0">
                <a:solidFill>
                  <a:prstClr val="black"/>
                </a:solidFill>
                <a:latin typeface="Calibri" panose="020F0502020204030204"/>
              </a:rPr>
              <a:t> المعلومات المتعلقة بالأمن القومي والأمن العام</a:t>
            </a:r>
            <a:r>
              <a:rPr lang="ar-EG" b="1" dirty="0">
                <a:solidFill>
                  <a:prstClr val="black"/>
                </a:solidFill>
                <a:latin typeface="Calibri" panose="020F0502020204030204"/>
              </a:rPr>
              <a:t>.</a:t>
            </a:r>
            <a:endParaRPr lang="en-US"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040" y="4002467"/>
            <a:ext cx="4562475" cy="2314575"/>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1190440721"/>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98900" y="966031"/>
            <a:ext cx="8077200" cy="5327099"/>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t>           </a:t>
            </a:r>
            <a:r>
              <a:rPr lang="ar-SA" sz="1600" b="1" dirty="0"/>
              <a:t>إن الاطلاع أو النفاذ إلى المعلومات الطبية المتعلقة بالشخص</a:t>
            </a:r>
            <a:r>
              <a:rPr lang="ar-SA" sz="1600" b="1" dirty="0">
                <a:solidFill>
                  <a:srgbClr val="00B050"/>
                </a:solidFill>
              </a:rPr>
              <a:t> تخضع لقواعد خاصة</a:t>
            </a:r>
            <a:r>
              <a:rPr lang="ar-SA" sz="1600" b="1" dirty="0"/>
              <a:t>، فلا يجوز إطلاع المريض مباشرة علي المعلومات المتعلقة بحالته الصحية، </a:t>
            </a:r>
            <a:r>
              <a:rPr lang="ar-SA" sz="1600" b="1" dirty="0">
                <a:solidFill>
                  <a:srgbClr val="00B050"/>
                </a:solidFill>
              </a:rPr>
              <a:t>وإنما يحق فقط للطبيب أن يحدد المريض الذي يحق له الاطلاع عل</a:t>
            </a:r>
            <a:r>
              <a:rPr lang="ar-EG" sz="1600" b="1" dirty="0">
                <a:solidFill>
                  <a:srgbClr val="00B050"/>
                </a:solidFill>
              </a:rPr>
              <a:t>ى</a:t>
            </a:r>
            <a:r>
              <a:rPr lang="ar-SA" sz="1600" b="1" dirty="0">
                <a:solidFill>
                  <a:srgbClr val="00B050"/>
                </a:solidFill>
              </a:rPr>
              <a:t> المعلومات</a:t>
            </a:r>
            <a:r>
              <a:rPr lang="ar-SA" sz="1600" b="1" dirty="0"/>
              <a:t> وبصفة عامة يقوم الطبيب بإطلاع المريض عل</a:t>
            </a:r>
            <a:r>
              <a:rPr lang="ar-EG" sz="1600" b="1" dirty="0"/>
              <a:t>ى</a:t>
            </a:r>
            <a:r>
              <a:rPr lang="ar-SA" sz="1600" b="1" dirty="0"/>
              <a:t> هذه المعلومات وفقا للقواعد العامة في العلاقة بين الطبيب والمريض في مجال التبصير وطبقا لأخلاقيات مهنة الطب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solidFill>
                  <a:prstClr val="white"/>
                </a:solidFill>
              </a:rPr>
              <a:t>      </a:t>
            </a:r>
            <a:r>
              <a:rPr lang="ar-SA" sz="1600" b="1" dirty="0">
                <a:solidFill>
                  <a:prstClr val="white"/>
                </a:solidFill>
              </a:rPr>
              <a:t>     </a:t>
            </a:r>
            <a:r>
              <a:rPr lang="ar-SA" sz="1600" b="1" dirty="0">
                <a:solidFill>
                  <a:srgbClr val="00B050"/>
                </a:solidFill>
              </a:rPr>
              <a:t> فالاطلاع يكون غير مباشر عن طريق الطبيب</a:t>
            </a:r>
            <a:r>
              <a:rPr lang="ar-SA" sz="1600" b="1" dirty="0"/>
              <a:t>، والقصد من ذلك مصلحة المريض إذا قد يحصل عل</a:t>
            </a:r>
            <a:r>
              <a:rPr lang="ar-EG" sz="1600" b="1" dirty="0"/>
              <a:t>ى</a:t>
            </a:r>
            <a:r>
              <a:rPr lang="ar-SA" sz="1600" b="1" dirty="0"/>
              <a:t> معلومات طبية لا يستطيع أن يدرك فحواها، ولهذا فإن حصوله عليها يجب أن يكون من خلال من يبصره في لغة مفهومة له بفحوى هذه المعلومات، حتى لا تكون مصدرا لقلق المريض واضطرابه في الوقت الذي لا يدري فيه بحقيقتها، وتبدو خطورة ذلك عل</a:t>
            </a:r>
            <a:r>
              <a:rPr lang="ar-EG" sz="1600" b="1" dirty="0"/>
              <a:t>ى</a:t>
            </a:r>
            <a:r>
              <a:rPr lang="ar-SA" sz="1600" b="1" dirty="0"/>
              <a:t> المريض إذا كان يعالج من اضطراب أو مرض نفسي أو عقلي.</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white"/>
                </a:solidFill>
              </a:rPr>
              <a:t>     </a:t>
            </a:r>
            <a:r>
              <a:rPr lang="ar-EG" sz="1600" b="1" dirty="0">
                <a:solidFill>
                  <a:prstClr val="white"/>
                </a:solidFill>
              </a:rPr>
              <a:t>       </a:t>
            </a:r>
            <a:r>
              <a:rPr lang="ar-SA" sz="1600" b="1" dirty="0">
                <a:solidFill>
                  <a:srgbClr val="C00000"/>
                </a:solidFill>
              </a:rPr>
              <a:t>ولكن هذا القيد لا يسري إلا عل</a:t>
            </a:r>
            <a:r>
              <a:rPr lang="ar-EG" sz="1600" b="1" dirty="0">
                <a:solidFill>
                  <a:srgbClr val="C00000"/>
                </a:solidFill>
              </a:rPr>
              <a:t>ى</a:t>
            </a:r>
            <a:r>
              <a:rPr lang="ar-SA" sz="1600" b="1" dirty="0">
                <a:solidFill>
                  <a:srgbClr val="C00000"/>
                </a:solidFill>
              </a:rPr>
              <a:t> الاطلاع فقط</a:t>
            </a:r>
            <a:r>
              <a:rPr lang="ar-SA" sz="1600" b="1" dirty="0"/>
              <a:t>، فلا يجوز إعماله بالنسبة للتصحيح، حيث يحق للمريض أن يقوم به مباشرة، وذلك إذا علم من الطبيب بمحتوى المعلومات.</a:t>
            </a:r>
            <a:endParaRPr lang="en-US" sz="1600" b="1" dirty="0">
              <a:latin typeface="Calibri" panose="020F0502020204030204"/>
            </a:endParaRPr>
          </a:p>
        </p:txBody>
      </p:sp>
      <p:sp>
        <p:nvSpPr>
          <p:cNvPr id="5" name="Flowchart: Terminator 4"/>
          <p:cNvSpPr/>
          <p:nvPr/>
        </p:nvSpPr>
        <p:spPr>
          <a:xfrm>
            <a:off x="6929120" y="182880"/>
            <a:ext cx="50469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296565" y="182880"/>
            <a:ext cx="4192173" cy="553998"/>
          </a:xfrm>
          <a:prstGeom prst="rect">
            <a:avLst/>
          </a:prstGeom>
        </p:spPr>
        <p:txBody>
          <a:bodyPr wrap="none">
            <a:spAutoFit/>
          </a:bodyPr>
          <a:lstStyle/>
          <a:p>
            <a:pPr lvl="0" algn="just" rtl="1">
              <a:lnSpc>
                <a:spcPct val="150000"/>
              </a:lnSpc>
              <a:spcAft>
                <a:spcPts val="500"/>
              </a:spcAft>
            </a:pPr>
            <a:r>
              <a:rPr lang="ar-EG" sz="2000" b="1" dirty="0">
                <a:solidFill>
                  <a:prstClr val="black"/>
                </a:solidFill>
                <a:highlight>
                  <a:srgbClr val="FFFF00"/>
                </a:highlight>
                <a:latin typeface="Calibri" panose="020F0502020204030204"/>
                <a:ea typeface="Calibri" panose="020F0502020204030204" pitchFamily="34" charset="0"/>
              </a:rPr>
              <a:t>1. </a:t>
            </a:r>
            <a:r>
              <a:rPr lang="ar-SA" sz="2000" b="1" dirty="0">
                <a:solidFill>
                  <a:prstClr val="black"/>
                </a:solidFill>
                <a:highlight>
                  <a:srgbClr val="FFFF00"/>
                </a:highlight>
                <a:latin typeface="Calibri" panose="020F0502020204030204"/>
              </a:rPr>
              <a:t>الاطلاع عل</a:t>
            </a:r>
            <a:r>
              <a:rPr lang="ar-EG" sz="2000" b="1" dirty="0">
                <a:solidFill>
                  <a:prstClr val="black"/>
                </a:solidFill>
                <a:highlight>
                  <a:srgbClr val="FFFF00"/>
                </a:highlight>
                <a:latin typeface="Calibri" panose="020F0502020204030204"/>
              </a:rPr>
              <a:t>ى</a:t>
            </a:r>
            <a:r>
              <a:rPr lang="ar-SA" sz="2000" b="1" dirty="0">
                <a:solidFill>
                  <a:prstClr val="black"/>
                </a:solidFill>
                <a:highlight>
                  <a:srgbClr val="FFFF00"/>
                </a:highlight>
                <a:latin typeface="Calibri" panose="020F0502020204030204"/>
              </a:rPr>
              <a:t> المعلومات الطبية :-</a:t>
            </a:r>
            <a:endParaRPr lang="ar-EG" sz="2000" b="1" dirty="0">
              <a:solidFill>
                <a:prstClr val="black"/>
              </a:solidFill>
              <a:latin typeface="Calibri" panose="020F0502020204030204"/>
            </a:endParaRPr>
          </a:p>
        </p:txBody>
      </p:sp>
      <p:pic>
        <p:nvPicPr>
          <p:cNvPr id="8" name="Picture 2" descr="Jira Forms Restrictions for Security &amp; Organizatio... - Atlassian Community"/>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238" y="2404375"/>
            <a:ext cx="3268303" cy="24504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481222"/>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 y="894080"/>
            <a:ext cx="11986260" cy="6065763"/>
          </a:xfrm>
          <a:prstGeom prst="rect">
            <a:avLst/>
          </a:prstGeom>
          <a:solidFill>
            <a:schemeClr val="accent1">
              <a:lumMod val="20000"/>
              <a:lumOff val="80000"/>
            </a:schemeClr>
          </a:solidFill>
          <a:ln w="19050">
            <a:solidFill>
              <a:schemeClr val="tx1"/>
            </a:solidFill>
          </a:ln>
        </p:spPr>
        <p:txBody>
          <a:bodyPr wrap="square">
            <a:spAutoFit/>
          </a:bodyPr>
          <a:lstStyle/>
          <a:p>
            <a:pPr lvl="0" algn="just" rtl="1">
              <a:lnSpc>
                <a:spcPct val="150000"/>
              </a:lnSpc>
              <a:spcAft>
                <a:spcPts val="500"/>
              </a:spcAft>
            </a:pPr>
            <a:r>
              <a:rPr lang="ar-EG" sz="1600" b="1" dirty="0"/>
              <a:t>           </a:t>
            </a:r>
            <a:r>
              <a:rPr lang="ar-SA" sz="1600" b="1" dirty="0"/>
              <a:t>ومن أدق المسائل التي أثارها حق الاطلاع أو النفاذ إلى المعلومات الشخصية المختزنة في الكمبيوتر، الإطلاع عل</a:t>
            </a:r>
            <a:r>
              <a:rPr lang="ar-EG" sz="1600" b="1" dirty="0"/>
              <a:t>ى</a:t>
            </a:r>
            <a:r>
              <a:rPr lang="ar-SA" sz="1600" b="1" dirty="0"/>
              <a:t> المعلومات المتعلقة بأمن الدولة والدفاع والأمن القومي والأمن العام والمخابرات، والتي توجد لدى الجهات المأذون لها بتجميع وتخزين مثل هذه البيانات الخاصة بمصالح الدولة العليا.</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srgbClr val="00B050"/>
                </a:solidFill>
              </a:rPr>
              <a:t>    </a:t>
            </a:r>
            <a:r>
              <a:rPr lang="ar-SA" sz="1600" b="1" dirty="0">
                <a:solidFill>
                  <a:srgbClr val="00B050"/>
                </a:solidFill>
              </a:rPr>
              <a:t>      </a:t>
            </a:r>
            <a:r>
              <a:rPr lang="ar-EG" sz="1600" b="1" dirty="0">
                <a:solidFill>
                  <a:srgbClr val="00B050"/>
                </a:solidFill>
              </a:rPr>
              <a:t>  </a:t>
            </a:r>
            <a:r>
              <a:rPr lang="ar-SA" sz="1600" b="1" dirty="0">
                <a:solidFill>
                  <a:srgbClr val="00B050"/>
                </a:solidFill>
              </a:rPr>
              <a:t>واتجه القانون الفرنسي إلى عدم حرمان الشخص من حق الإطلاع في هذه الحالة، ولكن لم يجعل الاطلاع مباشر بواسطة الشخص، وإنما يكون غير مباشر</a:t>
            </a:r>
            <a:r>
              <a:rPr lang="ar-SA" sz="1600" b="1" dirty="0"/>
              <a:t>، فيجب أن يوجه الشخص طلبه إل</a:t>
            </a:r>
            <a:r>
              <a:rPr lang="ar-EG" sz="1600" b="1" dirty="0"/>
              <a:t>ى</a:t>
            </a:r>
            <a:r>
              <a:rPr lang="ar-SA" sz="1600" b="1" dirty="0"/>
              <a:t> الجهة الإدارية المختصة بالإشراف عل</a:t>
            </a:r>
            <a:r>
              <a:rPr lang="ar-EG" sz="1600" b="1" dirty="0"/>
              <a:t>ى</a:t>
            </a:r>
            <a:r>
              <a:rPr lang="ar-SA" sz="1600" b="1" dirty="0"/>
              <a:t> تطبيق القانون التي تقوم بدورها بندب أحد أعضائها من القضاة الحاليين أو السابقين؛ حيث يقوم بإجراء التحريات اللازمة، والاطلاع والتصحيحات اللازمة، ويخطر صاحب الشأن بأن التحقق وإجراء اللازم قد تم.</a:t>
            </a:r>
            <a:endParaRPr lang="en-US" sz="1600" b="1" dirty="0"/>
          </a:p>
          <a:p>
            <a:pPr lvl="0" algn="just" rtl="1">
              <a:lnSpc>
                <a:spcPct val="150000"/>
              </a:lnSpc>
            </a:pPr>
            <a:r>
              <a:rPr lang="en-US" sz="1600" b="1" dirty="0"/>
              <a:t> </a:t>
            </a:r>
          </a:p>
          <a:p>
            <a:pPr lvl="0" algn="just" rtl="1">
              <a:lnSpc>
                <a:spcPct val="150000"/>
              </a:lnSpc>
            </a:pPr>
            <a:r>
              <a:rPr lang="ar-SA" sz="1600" b="1" dirty="0"/>
              <a:t>    </a:t>
            </a:r>
            <a:r>
              <a:rPr lang="ar-EG" sz="1600" b="1" dirty="0"/>
              <a:t>   </a:t>
            </a:r>
            <a:r>
              <a:rPr lang="ar-SA" sz="1600" b="1" dirty="0"/>
              <a:t>    </a:t>
            </a:r>
            <a:r>
              <a:rPr lang="ar-EG" sz="1600" b="1" dirty="0"/>
              <a:t>  </a:t>
            </a:r>
            <a:r>
              <a:rPr lang="ar-SA" sz="1600" b="1" dirty="0"/>
              <a:t>وعل</a:t>
            </a:r>
            <a:r>
              <a:rPr lang="ar-EG" sz="1600" b="1" dirty="0"/>
              <a:t>ى</a:t>
            </a:r>
            <a:r>
              <a:rPr lang="ar-SA" sz="1600" b="1" dirty="0"/>
              <a:t> ذلك فقد رأى المشرع عدم ملاءمة ممارسة حق الإطلاع مباشرة وكان مجلس الدولة الفرنسي قد أباح قبل صدور القانون حق الاطلاع المباشر.</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solidFill>
                  <a:srgbClr val="00B050"/>
                </a:solidFill>
              </a:rPr>
              <a:t>       </a:t>
            </a:r>
            <a:r>
              <a:rPr lang="ar-EG" sz="1600" b="1" dirty="0">
                <a:solidFill>
                  <a:srgbClr val="00B050"/>
                </a:solidFill>
              </a:rPr>
              <a:t>      </a:t>
            </a:r>
            <a:r>
              <a:rPr lang="ar-SA" sz="1600" b="1" dirty="0">
                <a:solidFill>
                  <a:srgbClr val="00B050"/>
                </a:solidFill>
              </a:rPr>
              <a:t>ويلاحظ أنه يسري الاطلاع عل</a:t>
            </a:r>
            <a:r>
              <a:rPr lang="ar-EG" sz="1600" b="1" dirty="0">
                <a:solidFill>
                  <a:srgbClr val="00B050"/>
                </a:solidFill>
              </a:rPr>
              <a:t>ى</a:t>
            </a:r>
            <a:r>
              <a:rPr lang="ar-SA" sz="1600" b="1" dirty="0">
                <a:solidFill>
                  <a:srgbClr val="00B050"/>
                </a:solidFill>
              </a:rPr>
              <a:t> هذه النوعية من المعلومات بصرف النظر عن الجهة القائمة عل</a:t>
            </a:r>
            <a:r>
              <a:rPr lang="ar-EG" sz="1600" b="1" dirty="0">
                <a:solidFill>
                  <a:srgbClr val="00B050"/>
                </a:solidFill>
              </a:rPr>
              <a:t>ى</a:t>
            </a:r>
            <a:r>
              <a:rPr lang="ar-SA" sz="1600" b="1" dirty="0">
                <a:solidFill>
                  <a:srgbClr val="00B050"/>
                </a:solidFill>
              </a:rPr>
              <a:t> الكمبيوتر، فالعبرة بطبيعة المعلومات</a:t>
            </a:r>
            <a:r>
              <a:rPr lang="ar-SA" sz="1600" b="1" dirty="0"/>
              <a:t>، وتختص الجهة الإدارية بتحديد طبيعة المعلومات وبالتالي ما إذا كان الاطلاع مباشرا أو غير مباشر. وإذا كانت المعلومات المختزنة مختلطة فإن ما يتعلق منها فقط بالأمن القومي والأمن العام يكون الاطلاع عليه غير مباشر، أما الباقي فيمكن الاطلاع عليه مباشرة .</a:t>
            </a:r>
            <a:endParaRPr lang="en-US" sz="1600" b="1" dirty="0">
              <a:latin typeface="Calibri" panose="020F0502020204030204"/>
            </a:endParaRPr>
          </a:p>
        </p:txBody>
      </p:sp>
      <p:sp>
        <p:nvSpPr>
          <p:cNvPr id="2" name="Flowchart: Terminator 1"/>
          <p:cNvSpPr/>
          <p:nvPr/>
        </p:nvSpPr>
        <p:spPr>
          <a:xfrm>
            <a:off x="3738721" y="182880"/>
            <a:ext cx="8237379"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238659" y="182880"/>
            <a:ext cx="8493760" cy="553998"/>
          </a:xfrm>
          <a:prstGeom prst="rect">
            <a:avLst/>
          </a:prstGeom>
        </p:spPr>
        <p:txBody>
          <a:bodyPr wrap="square">
            <a:spAutoFit/>
          </a:bodyPr>
          <a:lstStyle/>
          <a:p>
            <a:pPr lvl="0" algn="just" rtl="1">
              <a:lnSpc>
                <a:spcPct val="150000"/>
              </a:lnSpc>
              <a:spcAft>
                <a:spcPts val="500"/>
              </a:spcAft>
            </a:pPr>
            <a:r>
              <a:rPr lang="ar-EG" sz="2000" b="1" dirty="0">
                <a:solidFill>
                  <a:prstClr val="black"/>
                </a:solidFill>
                <a:highlight>
                  <a:srgbClr val="FFFF00"/>
                </a:highlight>
                <a:latin typeface="Calibri" panose="020F0502020204030204"/>
                <a:ea typeface="Calibri" panose="020F0502020204030204" pitchFamily="34" charset="0"/>
              </a:rPr>
              <a:t>2. </a:t>
            </a:r>
            <a:r>
              <a:rPr lang="ar-SA" sz="2000" b="1" dirty="0">
                <a:solidFill>
                  <a:prstClr val="black"/>
                </a:solidFill>
                <a:highlight>
                  <a:srgbClr val="FFFF00"/>
                </a:highlight>
              </a:rPr>
              <a:t>الاطلاع عل</a:t>
            </a:r>
            <a:r>
              <a:rPr lang="ar-EG" sz="2000" b="1" dirty="0">
                <a:solidFill>
                  <a:prstClr val="black"/>
                </a:solidFill>
                <a:highlight>
                  <a:srgbClr val="FFFF00"/>
                </a:highlight>
              </a:rPr>
              <a:t>ى</a:t>
            </a:r>
            <a:r>
              <a:rPr lang="ar-SA" sz="2000" b="1" dirty="0">
                <a:solidFill>
                  <a:prstClr val="black"/>
                </a:solidFill>
                <a:highlight>
                  <a:srgbClr val="FFFF00"/>
                </a:highlight>
              </a:rPr>
              <a:t> المعلومات المتعلقة بالأمن القومي والأمن العام </a:t>
            </a:r>
            <a:r>
              <a:rPr lang="ar-SA" sz="2000" b="1" dirty="0">
                <a:solidFill>
                  <a:prstClr val="black"/>
                </a:solidFill>
                <a:highlight>
                  <a:srgbClr val="FFFF00"/>
                </a:highlight>
                <a:latin typeface="Calibri" panose="020F0502020204030204"/>
              </a:rPr>
              <a:t>:-</a:t>
            </a:r>
            <a:r>
              <a:rPr lang="ar-EG" sz="2000" b="1" dirty="0">
                <a:solidFill>
                  <a:prstClr val="black"/>
                </a:solidFill>
                <a:highlight>
                  <a:srgbClr val="FFFF00"/>
                </a:highlight>
                <a:latin typeface="Calibri" panose="020F0502020204030204"/>
              </a:rPr>
              <a:t> </a:t>
            </a:r>
            <a:r>
              <a:rPr lang="ar-EG" sz="2000" b="1" dirty="0">
                <a:solidFill>
                  <a:prstClr val="black"/>
                </a:solidFill>
                <a:latin typeface="Calibri" panose="020F0502020204030204"/>
              </a:rPr>
              <a:t>  </a:t>
            </a:r>
            <a:r>
              <a:rPr lang="ar-EG" sz="1600" b="1" dirty="0">
                <a:solidFill>
                  <a:prstClr val="black"/>
                </a:solidFill>
                <a:latin typeface="Calibri" panose="020F0502020204030204"/>
              </a:rPr>
              <a:t>     </a:t>
            </a:r>
            <a:r>
              <a:rPr lang="ar-SA" sz="1600" b="1" dirty="0">
                <a:solidFill>
                  <a:prstClr val="black"/>
                </a:solidFill>
                <a:latin typeface="Calibri" panose="020F0502020204030204"/>
              </a:rPr>
              <a:t> </a:t>
            </a:r>
            <a:endParaRPr lang="ar-EG" sz="1600" b="1" dirty="0">
              <a:solidFill>
                <a:prstClr val="black"/>
              </a:solidFill>
              <a:latin typeface="Calibri" panose="020F0502020204030204"/>
            </a:endParaRPr>
          </a:p>
        </p:txBody>
      </p:sp>
    </p:spTree>
    <p:extLst>
      <p:ext uri="{BB962C8B-B14F-4D97-AF65-F5344CB8AC3E}">
        <p14:creationId xmlns:p14="http://schemas.microsoft.com/office/powerpoint/2010/main" val="3637492256"/>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11945" y="967443"/>
            <a:ext cx="11420474" cy="53889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4694956" y="3013801"/>
            <a:ext cx="3259288" cy="1441020"/>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rPr>
              <a:t> </a:t>
            </a:r>
          </a:p>
          <a:p>
            <a:pPr marL="0" marR="0" lvl="0" indent="0" algn="ctr" defTabSz="914400" rtl="1" eaLnBrk="1" fontAlgn="auto" latinLnBrk="0" hangingPunct="1">
              <a:lnSpc>
                <a:spcPct val="150000"/>
              </a:lnSpc>
              <a:spcBef>
                <a:spcPts val="0"/>
              </a:spcBef>
              <a:spcAft>
                <a:spcPts val="0"/>
              </a:spcAft>
              <a:buClrTx/>
              <a:buSzTx/>
              <a:buFontTx/>
              <a:buNone/>
              <a:tabLst/>
              <a:defRPr/>
            </a:pPr>
            <a:r>
              <a:rPr lang="ar-EG" sz="4400" b="1" dirty="0">
                <a:solidFill>
                  <a:schemeClr val="tx1"/>
                </a:solidFill>
                <a:latin typeface="Times New Roman" panose="02020603050405020304" pitchFamily="18" charset="0"/>
                <a:ea typeface="Calibri" panose="020F0502020204030204" pitchFamily="34" charset="0"/>
              </a:rPr>
              <a:t>الخاتمة</a:t>
            </a:r>
            <a:endParaRPr kumimoji="0" lang="ar-EG" sz="4400" b="1" i="0" u="none" strike="noStrike" kern="1200" cap="none" spc="0" normalizeH="0" baseline="0" noProof="0" dirty="0">
              <a:ln>
                <a:noFill/>
              </a:ln>
              <a:solidFill>
                <a:schemeClr val="tx1"/>
              </a:solidFill>
              <a:effectLst/>
              <a:uLnTx/>
              <a:uFillTx/>
              <a:latin typeface="Calibri"/>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51</a:t>
            </a:fld>
            <a:endParaRPr lang="en-US" dirty="0"/>
          </a:p>
        </p:txBody>
      </p:sp>
      <p:pic>
        <p:nvPicPr>
          <p:cNvPr id="3" name="Audio 1">
            <a:hlinkClick r:id="" action="ppaction://media"/>
            <a:extLst>
              <a:ext uri="{FF2B5EF4-FFF2-40B4-BE49-F238E27FC236}">
                <a16:creationId xmlns:a16="http://schemas.microsoft.com/office/drawing/2014/main" id="{4CFA2EE7-F4CE-E7D9-F2C5-B887F4EB08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12669"/>
            <a:ext cx="487362" cy="487362"/>
          </a:xfrm>
          <a:prstGeom prst="rect">
            <a:avLst/>
          </a:prstGeom>
        </p:spPr>
      </p:pic>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8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63090" y="2012441"/>
            <a:ext cx="4852934" cy="2528897"/>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2000" b="1" dirty="0">
                <a:solidFill>
                  <a:srgbClr val="FF0000"/>
                </a:solidFill>
                <a:latin typeface="Calibri" panose="020F0502020204030204" pitchFamily="34" charset="0"/>
                <a:ea typeface="Times New Roman" panose="02020603050405020304" pitchFamily="18" charset="0"/>
              </a:rPr>
              <a:t>المراجع:</a:t>
            </a:r>
            <a:endParaRPr lang="ar-EG" sz="2000" b="1" dirty="0">
              <a:solidFill>
                <a:srgbClr val="FF0000"/>
              </a:solidFill>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endParaRPr lang="en-US" sz="2000" b="1"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000" b="1" dirty="0">
                <a:latin typeface="Calibri" panose="020F0502020204030204" pitchFamily="34" charset="0"/>
                <a:ea typeface="Times New Roman" panose="02020603050405020304" pitchFamily="18" charset="0"/>
              </a:rPr>
              <a:t>د. أسماء رويعي، الحق في حرمة الحياة الخاصة</a:t>
            </a:r>
            <a:r>
              <a:rPr lang="ar-EG" sz="2000" b="1" dirty="0">
                <a:latin typeface="Calibri" panose="020F0502020204030204" pitchFamily="34" charset="0"/>
                <a:ea typeface="Times New Roman" panose="02020603050405020304" pitchFamily="18" charset="0"/>
              </a:rPr>
              <a:t> </a:t>
            </a:r>
            <a:r>
              <a:rPr lang="ar-SA" sz="2000" b="1" dirty="0">
                <a:latin typeface="Calibri" panose="020F0502020204030204" pitchFamily="34" charset="0"/>
                <a:ea typeface="Times New Roman" panose="02020603050405020304" pitchFamily="18" charset="0"/>
              </a:rPr>
              <a:t>في مواجهة الجرائم ال</a:t>
            </a:r>
            <a:r>
              <a:rPr lang="ar-EG" sz="2000" b="1" dirty="0">
                <a:latin typeface="Calibri" panose="020F0502020204030204" pitchFamily="34" charset="0"/>
                <a:ea typeface="Times New Roman" panose="02020603050405020304" pitchFamily="18" charset="0"/>
              </a:rPr>
              <a:t>معلوماتية</a:t>
            </a:r>
            <a:r>
              <a:rPr lang="ar-SA" sz="2000" b="1" dirty="0">
                <a:latin typeface="Calibri" panose="020F0502020204030204" pitchFamily="34" charset="0"/>
                <a:ea typeface="Times New Roman" panose="02020603050405020304" pitchFamily="18" charset="0"/>
              </a:rPr>
              <a:t>، رسالة دكتوراة، جامعة القاهرة، سنة 2013.  </a:t>
            </a:r>
            <a:endParaRPr lang="en-US" sz="2000" b="1"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4"/>
          <a:srcRect l="15883" t="10325" r="17941" b="11710"/>
          <a:stretch/>
        </p:blipFill>
        <p:spPr>
          <a:xfrm>
            <a:off x="1596478" y="1658908"/>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Audio 5">
            <a:hlinkClick r:id="" action="ppaction://media"/>
            <a:extLst>
              <a:ext uri="{FF2B5EF4-FFF2-40B4-BE49-F238E27FC236}">
                <a16:creationId xmlns:a16="http://schemas.microsoft.com/office/drawing/2014/main" id="{53FEAE9C-1FF0-A35C-EF9E-073EC008DFC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0258391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06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889759" y="1879823"/>
            <a:ext cx="8743797" cy="328145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53</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410444" y="798883"/>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2252512" y="2065496"/>
            <a:ext cx="8018289" cy="3693319"/>
          </a:xfrm>
          <a:prstGeom prst="rect">
            <a:avLst/>
          </a:prstGeom>
          <a:noFill/>
        </p:spPr>
        <p:txBody>
          <a:bodyPr wrap="square" rtlCol="0">
            <a:spAutoFit/>
          </a:bodyPr>
          <a:lstStyle/>
          <a:p>
            <a:pPr marL="342900" indent="-342900">
              <a:buAutoNum type="arabicParenR"/>
            </a:pPr>
            <a:r>
              <a:rPr lang="en-US" u="sng" dirty="0">
                <a:solidFill>
                  <a:srgbClr val="0563C1"/>
                </a:solidFill>
                <a:hlinkClick r:id="rId6"/>
              </a:rPr>
              <a:t>http://www.soutalomma.com</a:t>
            </a:r>
            <a:endParaRPr lang="en-US" u="sng" dirty="0">
              <a:solidFill>
                <a:srgbClr val="0563C1"/>
              </a:solidFill>
            </a:endParaRPr>
          </a:p>
          <a:p>
            <a:r>
              <a:rPr lang="en-US" u="sng" dirty="0">
                <a:solidFill>
                  <a:srgbClr val="0563C1"/>
                </a:solidFill>
              </a:rPr>
              <a:t>6) httpsimages.app.goo.glf2sAQHk22jZa56Am6</a:t>
            </a:r>
          </a:p>
          <a:p>
            <a:r>
              <a:rPr lang="en-US" u="sng" dirty="0">
                <a:solidFill>
                  <a:srgbClr val="0563C1"/>
                </a:solidFill>
              </a:rPr>
              <a:t>7) </a:t>
            </a:r>
            <a:r>
              <a:rPr lang="en-US" u="sng" dirty="0">
                <a:solidFill>
                  <a:srgbClr val="0563C1"/>
                </a:solidFill>
                <a:hlinkClick r:id="rId7"/>
              </a:rPr>
              <a:t>https://images.app.goo.gl/kwLw5Vtw242muPUw6</a:t>
            </a:r>
            <a:endParaRPr lang="en-US" u="sng" dirty="0">
              <a:solidFill>
                <a:srgbClr val="0563C1"/>
              </a:solidFill>
            </a:endParaRPr>
          </a:p>
          <a:p>
            <a:r>
              <a:rPr lang="en-US" u="sng" dirty="0">
                <a:solidFill>
                  <a:srgbClr val="0563C1"/>
                </a:solidFill>
              </a:rPr>
              <a:t>(10-49) </a:t>
            </a:r>
            <a:r>
              <a:rPr lang="en-US" u="sng" dirty="0">
                <a:solidFill>
                  <a:srgbClr val="0563C1"/>
                </a:solidFill>
                <a:hlinkClick r:id="rId8"/>
              </a:rPr>
              <a:t>https://images.app.goo.gl/JwsxpRPKqoqTBUwM8</a:t>
            </a:r>
            <a:endParaRPr lang="en-US" u="sng" dirty="0">
              <a:solidFill>
                <a:srgbClr val="0563C1"/>
              </a:solidFill>
            </a:endParaRPr>
          </a:p>
          <a:p>
            <a:r>
              <a:rPr lang="en-US" u="sng" dirty="0">
                <a:solidFill>
                  <a:srgbClr val="0563C1"/>
                </a:solidFill>
              </a:rPr>
              <a:t>(11-19-26) </a:t>
            </a:r>
            <a:r>
              <a:rPr lang="en-US" u="sng" dirty="0">
                <a:solidFill>
                  <a:srgbClr val="0563C1"/>
                </a:solidFill>
                <a:hlinkClick r:id="rId9"/>
              </a:rPr>
              <a:t>https://images.app.goo.gl/oeUXRrWq7rbYk7nN8</a:t>
            </a:r>
            <a:endParaRPr lang="en-US" u="sng" dirty="0">
              <a:solidFill>
                <a:srgbClr val="0563C1"/>
              </a:solidFill>
            </a:endParaRPr>
          </a:p>
          <a:p>
            <a:r>
              <a:rPr lang="en-US" u="sng" dirty="0">
                <a:solidFill>
                  <a:srgbClr val="0563C1"/>
                </a:solidFill>
              </a:rPr>
              <a:t>(13-17-24) </a:t>
            </a:r>
            <a:r>
              <a:rPr lang="en-US" u="sng" dirty="0">
                <a:solidFill>
                  <a:srgbClr val="0563C1"/>
                </a:solidFill>
                <a:hlinkClick r:id="rId10"/>
              </a:rPr>
              <a:t>https://images.app.goo.gl/M8TZ2M5R7jithpjU7</a:t>
            </a:r>
            <a:endParaRPr lang="en-US" u="sng" dirty="0">
              <a:solidFill>
                <a:srgbClr val="0563C1"/>
              </a:solidFill>
            </a:endParaRPr>
          </a:p>
          <a:p>
            <a:r>
              <a:rPr lang="en-US" u="sng" dirty="0">
                <a:solidFill>
                  <a:srgbClr val="0563C1"/>
                </a:solidFill>
              </a:rPr>
              <a:t>(29-40-47) </a:t>
            </a:r>
            <a:r>
              <a:rPr lang="en-US" u="sng" dirty="0">
                <a:solidFill>
                  <a:srgbClr val="0563C1"/>
                </a:solidFill>
                <a:hlinkClick r:id="rId11"/>
              </a:rPr>
              <a:t>https://images.app.goo.gl/wiLq7LQWTVALjUD1A</a:t>
            </a:r>
            <a:endParaRPr lang="en-US" u="sng" dirty="0">
              <a:solidFill>
                <a:srgbClr val="0563C1"/>
              </a:solidFill>
            </a:endParaRPr>
          </a:p>
          <a:p>
            <a:r>
              <a:rPr lang="en-US" u="sng" dirty="0">
                <a:solidFill>
                  <a:srgbClr val="0563C1"/>
                </a:solidFill>
              </a:rPr>
              <a:t>(34) </a:t>
            </a:r>
            <a:r>
              <a:rPr lang="en-US" u="sng" dirty="0">
                <a:solidFill>
                  <a:srgbClr val="0563C1"/>
                </a:solidFill>
                <a:hlinkClick r:id="rId12"/>
              </a:rPr>
              <a:t>https://images.app.goo.gl/JPEVpMHkQJz72ELo7</a:t>
            </a:r>
            <a:endParaRPr lang="en-US" u="sng" dirty="0">
              <a:solidFill>
                <a:srgbClr val="0563C1"/>
              </a:solidFill>
            </a:endParaRPr>
          </a:p>
          <a:p>
            <a:r>
              <a:rPr lang="en-US" u="sng" dirty="0">
                <a:solidFill>
                  <a:srgbClr val="0563C1"/>
                </a:solidFill>
              </a:rPr>
              <a:t>(35-42) </a:t>
            </a:r>
            <a:r>
              <a:rPr lang="en-US" u="sng" dirty="0">
                <a:solidFill>
                  <a:srgbClr val="0563C1"/>
                </a:solidFill>
                <a:hlinkClick r:id="rId13"/>
              </a:rPr>
              <a:t>https://images.app.goo.gl/pkDHNrxFd4Jrru3i6</a:t>
            </a:r>
            <a:endParaRPr lang="en-US" u="sng" dirty="0">
              <a:solidFill>
                <a:srgbClr val="0563C1"/>
              </a:solidFill>
            </a:endParaRPr>
          </a:p>
          <a:p>
            <a:r>
              <a:rPr lang="en-US" u="sng" dirty="0">
                <a:solidFill>
                  <a:srgbClr val="0563C1"/>
                </a:solidFill>
              </a:rPr>
              <a:t>(38-48) https://www.linkedin.com</a:t>
            </a:r>
          </a:p>
          <a:p>
            <a:endParaRPr lang="en-US" u="sng" dirty="0">
              <a:solidFill>
                <a:srgbClr val="0563C1"/>
              </a:solidFill>
            </a:endParaRPr>
          </a:p>
          <a:p>
            <a:endParaRPr lang="en-US" u="sng" dirty="0">
              <a:solidFill>
                <a:srgbClr val="0563C1"/>
              </a:solidFill>
            </a:endParaRPr>
          </a:p>
          <a:p>
            <a:endParaRPr lang="en-US" dirty="0"/>
          </a:p>
        </p:txBody>
      </p:sp>
      <p:pic>
        <p:nvPicPr>
          <p:cNvPr id="2" name="Audio 4">
            <a:hlinkClick r:id="" action="ppaction://media"/>
            <a:extLst>
              <a:ext uri="{FF2B5EF4-FFF2-40B4-BE49-F238E27FC236}">
                <a16:creationId xmlns:a16="http://schemas.microsoft.com/office/drawing/2014/main" id="{8E5C6225-EA68-D114-C60F-576666D0E915}"/>
              </a:ext>
            </a:extLst>
          </p:cNvPr>
          <p:cNvPicPr>
            <a:picLocks noChangeAspect="1"/>
          </p:cNvPicPr>
          <p:nvPr>
            <a:audioFile r:link="rId3"/>
            <p:extLst>
              <p:ext uri="{DAA4B4D4-6D71-4841-9C94-3DE7FCFB9230}">
                <p14:media xmlns:p14="http://schemas.microsoft.com/office/powerpoint/2010/main" r:embed="rId2"/>
              </p:ext>
            </p:extLst>
          </p:nvPr>
        </p:nvPicPr>
        <p:blipFill>
          <a:blip r:embed="rId14"/>
          <a:srcRect l="-262704" t="-125896" r="-262704" b="-125896"/>
          <a:stretch>
            <a:fillRect/>
          </a:stretch>
        </p:blipFill>
        <p:spPr>
          <a:xfrm>
            <a:off x="9144000" y="5152465"/>
            <a:ext cx="3048000" cy="1714500"/>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2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5"/>
          <a:stretch>
            <a:fillRect/>
          </a:stretch>
        </p:blipFill>
        <p:spPr>
          <a:xfrm>
            <a:off x="2892683" y="4399528"/>
            <a:ext cx="5726661" cy="1137504"/>
          </a:xfrm>
          <a:prstGeom prst="rect">
            <a:avLst/>
          </a:prstGeom>
        </p:spPr>
      </p:pic>
      <p:sp>
        <p:nvSpPr>
          <p:cNvPr id="8" name="Rectangle 7"/>
          <p:cNvSpPr/>
          <p:nvPr/>
        </p:nvSpPr>
        <p:spPr>
          <a:xfrm>
            <a:off x="2892684" y="4399528"/>
            <a:ext cx="6096000" cy="940066"/>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a:t>
            </a:r>
            <a:r>
              <a:rPr lang="ar-EG" b="1" dirty="0">
                <a:solidFill>
                  <a:schemeClr val="bg1"/>
                </a:solidFill>
                <a:latin typeface="Calibri" panose="020F0502020204030204" pitchFamily="34" charset="0"/>
                <a:ea typeface="Calibri" panose="020F0502020204030204" pitchFamily="34" charset="0"/>
              </a:rPr>
              <a:t>ا</a:t>
            </a:r>
            <a:r>
              <a:rPr lang="ar-SA" b="1" dirty="0">
                <a:solidFill>
                  <a:schemeClr val="bg1"/>
                </a:solidFill>
                <a:latin typeface="Calibri" panose="020F0502020204030204" pitchFamily="34" charset="0"/>
                <a:ea typeface="Calibri" panose="020F0502020204030204" pitchFamily="34" charset="0"/>
              </a:rPr>
              <a:t>نتهاء من شرح المحاضرة ا</a:t>
            </a:r>
            <a:r>
              <a:rPr lang="ar-EG" b="1" dirty="0">
                <a:solidFill>
                  <a:schemeClr val="bg1"/>
                </a:solidFill>
                <a:latin typeface="Calibri" panose="020F0502020204030204" pitchFamily="34" charset="0"/>
                <a:ea typeface="Calibri" panose="020F0502020204030204" pitchFamily="34" charset="0"/>
              </a:rPr>
              <a:t>لثامنة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pic>
        <p:nvPicPr>
          <p:cNvPr id="3" name="Audio 6">
            <a:hlinkClick r:id="" action="ppaction://media"/>
            <a:extLst>
              <a:ext uri="{FF2B5EF4-FFF2-40B4-BE49-F238E27FC236}">
                <a16:creationId xmlns:a16="http://schemas.microsoft.com/office/drawing/2014/main" id="{3735F83C-E56D-5EC2-A6DF-77956DF75D3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63164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6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1">
            <a:hlinkClick r:id="" action="ppaction://media"/>
            <a:extLst>
              <a:ext uri="{FF2B5EF4-FFF2-40B4-BE49-F238E27FC236}">
                <a16:creationId xmlns:a16="http://schemas.microsoft.com/office/drawing/2014/main" id="{824F7C2A-853A-4176-9C2E-38215F835C5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CFDBA88-5184-41F4-936C-364A6623718E}"/>
</file>

<file path=customXml/itemProps2.xml><?xml version="1.0" encoding="utf-8"?>
<ds:datastoreItem xmlns:ds="http://schemas.openxmlformats.org/officeDocument/2006/customXml" ds:itemID="{475DDF29-BD7C-424F-86D7-C52F4BEDC49A}"/>
</file>

<file path=customXml/itemProps3.xml><?xml version="1.0" encoding="utf-8"?>
<ds:datastoreItem xmlns:ds="http://schemas.openxmlformats.org/officeDocument/2006/customXml" ds:itemID="{AB337DBE-1246-450F-953B-BE73C5DE7B91}"/>
</file>

<file path=docProps/app.xml><?xml version="1.0" encoding="utf-8"?>
<Properties xmlns="http://schemas.openxmlformats.org/officeDocument/2006/extended-properties" xmlns:vt="http://schemas.openxmlformats.org/officeDocument/2006/docPropsVTypes">
  <TotalTime>15486</TotalTime>
  <Words>7132</Words>
  <Application>Microsoft Office PowerPoint</Application>
  <PresentationFormat>Widescreen</PresentationFormat>
  <Paragraphs>374</Paragraphs>
  <Slides>55</Slides>
  <Notes>13</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717</cp:revision>
  <dcterms:created xsi:type="dcterms:W3CDTF">2023-04-29T09:08:00Z</dcterms:created>
  <dcterms:modified xsi:type="dcterms:W3CDTF">2024-08-01T07:45:47Z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