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9"/>
  </p:notesMasterIdLst>
  <p:handoutMasterIdLst>
    <p:handoutMasterId r:id="rId20"/>
  </p:handoutMasterIdLst>
  <p:sldIdLst>
    <p:sldId id="363" r:id="rId2"/>
    <p:sldId id="369" r:id="rId3"/>
    <p:sldId id="364" r:id="rId4"/>
    <p:sldId id="365" r:id="rId5"/>
    <p:sldId id="380" r:id="rId6"/>
    <p:sldId id="371" r:id="rId7"/>
    <p:sldId id="370" r:id="rId8"/>
    <p:sldId id="366" r:id="rId9"/>
    <p:sldId id="367" r:id="rId10"/>
    <p:sldId id="373" r:id="rId11"/>
    <p:sldId id="374" r:id="rId12"/>
    <p:sldId id="375" r:id="rId13"/>
    <p:sldId id="376" r:id="rId14"/>
    <p:sldId id="378" r:id="rId15"/>
    <p:sldId id="377" r:id="rId16"/>
    <p:sldId id="379" r:id="rId17"/>
    <p:sldId id="297" r:id="rId18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6282" autoAdjust="0"/>
  </p:normalViewPr>
  <p:slideViewPr>
    <p:cSldViewPr>
      <p:cViewPr>
        <p:scale>
          <a:sx n="68" d="100"/>
          <a:sy n="68" d="100"/>
        </p:scale>
        <p:origin x="-739" y="-17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9/28/2022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YE" sz="500" dirty="0" smtClean="0"/>
              <a:t>تم تصميم هذه الكورس لمنح الطلاب نظرة شاملة على قضايا الأمن </a:t>
            </a:r>
            <a:r>
              <a:rPr lang="ar-YE" sz="500" dirty="0" err="1" smtClean="0"/>
              <a:t>السيبراني</a:t>
            </a:r>
            <a:r>
              <a:rPr lang="ar-YE" sz="500" dirty="0" smtClean="0"/>
              <a:t> وأدواته وتقنياته الحاسمة في حل المشكلات في مجال الأمن </a:t>
            </a:r>
            <a:r>
              <a:rPr lang="ar-YE" sz="500" dirty="0" err="1" smtClean="0"/>
              <a:t>السيبراني</a:t>
            </a:r>
            <a:r>
              <a:rPr lang="ar-YE" sz="500" dirty="0" smtClean="0"/>
              <a:t>. يهتم هذا الكورس إلى تزويد الطلاب بمفاهيم أمان الكمبيوتر والتشفير والنقود الرقمية والبروتوكولات الآمنة والكشف وتقنيات الأمان الأخرى. سيساعد هذا الكورس الطلاب على قياس الفهم في أساسيات حماية أنظمة المعلومات ،</a:t>
            </a:r>
          </a:p>
          <a:p>
            <a:pPr algn="r" rtl="1"/>
            <a:r>
              <a:rPr lang="ar-YE" sz="500" dirty="0" smtClean="0"/>
              <a:t>البنية التحتية لتكنولوجيا المعلومات منظور التكنولوجيا والقانون</a:t>
            </a:r>
            <a:endParaRPr lang="en-US" sz="500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938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864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17</a:t>
            </a:fld>
            <a:endParaRPr 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9/28/2022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hyperlink" Target="https://www.scopus.com/authid/detail.uri?authorId=5610554560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11" Type="http://schemas.openxmlformats.org/officeDocument/2006/relationships/hyperlink" Target="https://orcid.org/0000-0001-7241-9327" TargetMode="External"/><Relationship Id="rId5" Type="http://schemas.openxmlformats.org/officeDocument/2006/relationships/image" Target="../media/image5.emf"/><Relationship Id="rId10" Type="http://schemas.openxmlformats.org/officeDocument/2006/relationships/hyperlink" Target="https://scholar.google.com.my/citations?user=4CFExCUAAAAJ&amp;hl=en" TargetMode="External"/><Relationship Id="rId4" Type="http://schemas.openxmlformats.org/officeDocument/2006/relationships/image" Target="../media/image4.emf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4.emf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6.emf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5.emf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emf"/><Relationship Id="rId7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14300"/>
            <a:ext cx="8935175" cy="3810000"/>
          </a:xfrm>
          <a:extLst/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CyberSecurity</a:t>
            </a:r>
            <a:r>
              <a:rPr lang="en-US" dirty="0" smtClean="0"/>
              <a:t> Fundamentals</a:t>
            </a:r>
            <a:br>
              <a:rPr lang="en-US" dirty="0" smtClean="0"/>
            </a:br>
            <a:r>
              <a:rPr lang="en-US" sz="2000" dirty="0" smtClean="0"/>
              <a:t>Master of Science in </a:t>
            </a:r>
            <a:r>
              <a:rPr lang="en-US" sz="2000" dirty="0" err="1" smtClean="0"/>
              <a:t>Cybersecurity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</a:t>
            </a:r>
            <a:r>
              <a:rPr lang="en-US" sz="27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</a:t>
            </a:r>
            <a:br>
              <a:rPr lang="en-US" sz="27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27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27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9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1793355" y="4356100"/>
            <a:ext cx="7854950" cy="1752600"/>
          </a:xfrm>
        </p:spPr>
        <p:txBody>
          <a:bodyPr>
            <a:noAutofit/>
          </a:bodyPr>
          <a:lstStyle/>
          <a:p>
            <a:pPr marR="0" algn="ctr" eaLnBrk="1" hangingPunct="1"/>
            <a:r>
              <a:rPr lang="en-US" i="1" dirty="0" smtClean="0"/>
              <a:t>Dr. Redhwan </a:t>
            </a:r>
            <a:r>
              <a:rPr lang="en-US" i="1" dirty="0" err="1" smtClean="0"/>
              <a:t>Saad</a:t>
            </a:r>
            <a:endParaRPr lang="en-US" i="1" dirty="0" smtClean="0"/>
          </a:p>
          <a:p>
            <a:pPr marR="0" algn="ctr" eaLnBrk="1" hangingPunct="1"/>
            <a:endParaRPr lang="en-US" i="1" dirty="0" smtClean="0"/>
          </a:p>
          <a:p>
            <a:pPr marR="0" algn="ctr" eaLnBrk="1" hangingPunct="1"/>
            <a:r>
              <a:rPr lang="en-US" sz="2000" dirty="0" smtClean="0">
                <a:ea typeface="Majalla UI"/>
                <a:cs typeface="Majalla UI"/>
              </a:rPr>
              <a:t>Everyone Smart </a:t>
            </a:r>
            <a:r>
              <a:rPr lang="en-US" sz="2000" dirty="0">
                <a:ea typeface="Majalla UI"/>
                <a:cs typeface="Majalla UI"/>
              </a:rPr>
              <a:t>University </a:t>
            </a:r>
            <a:r>
              <a:rPr lang="en-US" sz="2000" dirty="0" smtClean="0">
                <a:ea typeface="Majalla UI"/>
                <a:cs typeface="Majalla UI"/>
              </a:rPr>
              <a:t> </a:t>
            </a:r>
          </a:p>
          <a:p>
            <a:pPr marR="0" algn="ctr" eaLnBrk="1" hangingPunct="1"/>
            <a:r>
              <a:rPr lang="en-US" sz="2000" dirty="0" smtClean="0">
                <a:ea typeface="Majalla UI"/>
                <a:cs typeface="Majalla UI"/>
              </a:rPr>
              <a:t>Faculty of IT</a:t>
            </a:r>
            <a:endParaRPr lang="en-US" sz="2000" dirty="0"/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29AD7A-7DE9-4247-A582-BC235EEC0C3A}" type="slidenum">
              <a:rPr lang="en-US" smtClean="0">
                <a:solidFill>
                  <a:srgbClr val="D1EAEE"/>
                </a:solidFill>
                <a:latin typeface="Constantia" panose="02030602050306030303" pitchFamily="18" charset="0"/>
              </a:rPr>
              <a:pPr/>
              <a:t>1</a:t>
            </a:fld>
            <a:endParaRPr lang="en-US" smtClean="0">
              <a:solidFill>
                <a:srgbClr val="D1EAE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2400" y="-76200"/>
            <a:ext cx="2819400" cy="1702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76600"/>
            <a:ext cx="2133600" cy="21336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98863" y="1897595"/>
            <a:ext cx="6235438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 smtClean="0">
                <a:solidFill>
                  <a:srgbClr val="FF0000"/>
                </a:solidFill>
              </a:rPr>
              <a:t>Dr. Redhwan Mohammed Ahmed </a:t>
            </a:r>
            <a:r>
              <a:rPr lang="en-US" sz="2400" b="1" i="1" dirty="0" err="1" smtClean="0">
                <a:solidFill>
                  <a:srgbClr val="FF0000"/>
                </a:solidFill>
              </a:rPr>
              <a:t>Saad</a:t>
            </a:r>
            <a:endParaRPr lang="en-US" sz="2400" b="1" i="1" dirty="0" smtClean="0">
              <a:solidFill>
                <a:srgbClr val="FF0000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Assistant </a:t>
            </a:r>
            <a:r>
              <a:rPr lang="en-US" sz="2000" dirty="0">
                <a:solidFill>
                  <a:srgbClr val="0070C0"/>
                </a:solidFill>
              </a:rPr>
              <a:t>Professor in Internet Infrastructure Security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USM, Malaysia, April. 2016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ICMPv6  Echo  Request  </a:t>
            </a:r>
            <a:r>
              <a:rPr lang="en-US" dirty="0" err="1"/>
              <a:t>DDoS</a:t>
            </a:r>
            <a:r>
              <a:rPr lang="en-US" dirty="0"/>
              <a:t>  Attack  Detection  Framework using a Back-propagation Neural Network”.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“LETI”, RUSSIA, Sep.2007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“LETI”, RUSSIA, Sep.2004</a:t>
            </a:r>
          </a:p>
          <a:p>
            <a:pPr marL="914400" lvl="2" indent="0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158" y="322031"/>
            <a:ext cx="3546384" cy="5999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 smtClean="0">
                <a:solidFill>
                  <a:srgbClr val="0B06D0"/>
                </a:solidFill>
              </a:rPr>
              <a:t>redhwan@esu.ac.ae</a:t>
            </a:r>
            <a:r>
              <a:rPr lang="en-US" sz="2000" dirty="0">
                <a:solidFill>
                  <a:srgbClr val="0B06D0"/>
                </a:solidFill>
              </a:rPr>
              <a:t/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</a:t>
            </a:r>
            <a:r>
              <a:rPr lang="en-US" sz="2000" dirty="0" smtClean="0"/>
              <a:t>“</a:t>
            </a:r>
            <a:r>
              <a:rPr lang="en-US" sz="2000" dirty="0" err="1" smtClean="0"/>
              <a:t>Cybersecurity</a:t>
            </a:r>
            <a:r>
              <a:rPr lang="en-US" sz="2000" dirty="0" smtClean="0"/>
              <a:t> Fundamentals” </a:t>
            </a:r>
            <a:r>
              <a:rPr lang="en-US" sz="2000" dirty="0"/>
              <a:t>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smtClean="0"/>
              <a:t>Discussion Time (Tuesday at 9:00 PM) every week</a:t>
            </a:r>
            <a:endParaRPr lang="en-US" sz="2000" dirty="0"/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10"/>
              </a:rPr>
              <a:t>https://scholar.google.com.my/citations?user=4CFExCUAAAAJ&amp;hl=en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11"/>
              </a:rPr>
              <a:t>https://orcid.org/0000-0001-7241-9327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  <a:hlinkClick r:id="rId12"/>
              </a:rPr>
              <a:t>https://www.scopus.com/authid/detail.uri?authorId=56105545600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28674" name="Picture 2" descr="What’s the real Problem with COVID-19 and Cyber Security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507" y="2286000"/>
            <a:ext cx="7235825" cy="28340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Aardvark Cafe" pitchFamily="2" charset="0"/>
              </a:rPr>
              <a:t>Cybersecurity</a:t>
            </a:r>
            <a:r>
              <a:rPr lang="en-US" sz="2400" dirty="0" smtClean="0">
                <a:latin typeface="Aardvark Cafe" pitchFamily="2" charset="0"/>
              </a:rPr>
              <a:t> Fundamentals </a:t>
            </a:r>
            <a:endParaRPr lang="en-US" dirty="0">
              <a:latin typeface="Aardvark Cafe" pitchFamily="2" charset="0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92793" y="462142"/>
            <a:ext cx="7408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  <a:r>
              <a:rPr lang="ar-YE" sz="40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مقدمــــة      </a:t>
            </a:r>
            <a:endParaRPr lang="en-US" sz="4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40" y="28351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399254"/>
            <a:ext cx="2730263" cy="42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مربع نص 8"/>
          <p:cNvSpPr txBox="1"/>
          <p:nvPr/>
        </p:nvSpPr>
        <p:spPr>
          <a:xfrm>
            <a:off x="3962400" y="1983564"/>
            <a:ext cx="58862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YE" b="1" dirty="0">
                <a:latin typeface="Adobe Arabic" pitchFamily="18" charset="-78"/>
                <a:cs typeface="Adobe Arabic" pitchFamily="18" charset="-78"/>
              </a:rPr>
              <a:t>يُعرّف الأمن </a:t>
            </a:r>
            <a:r>
              <a:rPr lang="ar-YE" b="1" dirty="0" err="1">
                <a:latin typeface="Adobe Arabic" pitchFamily="18" charset="-78"/>
                <a:cs typeface="Adobe Arabic" pitchFamily="18" charset="-78"/>
              </a:rPr>
              <a:t>السيبراني</a:t>
            </a:r>
            <a:r>
              <a:rPr lang="ar-YE" b="1" dirty="0">
                <a:latin typeface="Adobe Arabic" pitchFamily="18" charset="-78"/>
                <a:cs typeface="Adobe Arabic" pitchFamily="18" charset="-78"/>
              </a:rPr>
              <a:t> </a:t>
            </a:r>
            <a:r>
              <a:rPr lang="ar-YE" b="1" dirty="0" smtClean="0">
                <a:latin typeface="Adobe Arabic" pitchFamily="18" charset="-78"/>
                <a:cs typeface="Adobe Arabic" pitchFamily="18" charset="-78"/>
              </a:rPr>
              <a:t>بأنّه </a:t>
            </a:r>
            <a:r>
              <a:rPr lang="ar-YE" b="1" dirty="0">
                <a:latin typeface="Adobe Arabic" pitchFamily="18" charset="-78"/>
                <a:cs typeface="Adobe Arabic" pitchFamily="18" charset="-78"/>
              </a:rPr>
              <a:t>عملية حماية الأنظمة، والشبكات، وأجهزة الكمبيوتر، وما تحتويه من برامج من جميع أنواع الهجمات الرقمية والإلكترونية، ومنع الوصول إلى </a:t>
            </a:r>
            <a:r>
              <a:rPr lang="ar-YE" b="1" dirty="0" smtClean="0">
                <a:latin typeface="Adobe Arabic" pitchFamily="18" charset="-78"/>
                <a:cs typeface="Adobe Arabic" pitchFamily="18" charset="-78"/>
              </a:rPr>
              <a:t>البيانات</a:t>
            </a:r>
            <a:r>
              <a:rPr lang="ar-YE" dirty="0" smtClean="0">
                <a:latin typeface="Adobe Arabic" pitchFamily="18" charset="-78"/>
                <a:cs typeface="Adobe Arabic" pitchFamily="18" charset="-78"/>
              </a:rPr>
              <a:t>.</a:t>
            </a:r>
          </a:p>
          <a:p>
            <a:pPr algn="r" rtl="1"/>
            <a:r>
              <a:rPr lang="ar-YE" sz="2400" b="1" i="1" u="sng" dirty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وتكمن أهميته بما يأتي</a:t>
            </a:r>
            <a:r>
              <a:rPr lang="ar-YE" sz="2400" b="1" i="1" u="sng" dirty="0" smtClean="0">
                <a:solidFill>
                  <a:srgbClr val="FF0000"/>
                </a:solidFill>
                <a:latin typeface="Adobe Arabic" pitchFamily="18" charset="-78"/>
                <a:cs typeface="Adobe Arabic" pitchFamily="18" charset="-78"/>
              </a:rPr>
              <a:t>:</a:t>
            </a:r>
            <a:endParaRPr lang="en-US" sz="2400" b="1" i="1" u="sng" dirty="0">
              <a:solidFill>
                <a:srgbClr val="FF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971815"/>
            <a:ext cx="2880041" cy="333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162" y="3364024"/>
            <a:ext cx="2880040" cy="309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666" y="4814122"/>
            <a:ext cx="3606992" cy="291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983" y="3722161"/>
            <a:ext cx="2192684" cy="311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285" y="5193124"/>
            <a:ext cx="2830040" cy="281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181" y="4421400"/>
            <a:ext cx="3075956" cy="23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260" y="4051346"/>
            <a:ext cx="1572175" cy="329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An Introduction to Application Security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35052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992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</a:t>
            </a:r>
            <a:r>
              <a:rPr lang="en-US" sz="2800" b="1" i="1" dirty="0" smtClean="0">
                <a:solidFill>
                  <a:srgbClr val="FF0000"/>
                </a:solidFill>
              </a:rPr>
              <a:t>:</a:t>
            </a:r>
          </a:p>
          <a:p>
            <a:pPr lvl="1">
              <a:lnSpc>
                <a:spcPct val="150000"/>
              </a:lnSpc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Provide </a:t>
            </a:r>
            <a:r>
              <a:rPr lang="en-US" sz="2400" dirty="0">
                <a:solidFill>
                  <a:srgbClr val="0070C0"/>
                </a:solidFill>
              </a:rPr>
              <a:t>students with concepts of </a:t>
            </a:r>
            <a:endParaRPr lang="en-US" sz="2400" dirty="0" smtClean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Computer security,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Cryptography,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Secure  protocols</a:t>
            </a:r>
            <a:r>
              <a:rPr lang="en-US" sz="2400" dirty="0">
                <a:solidFill>
                  <a:srgbClr val="0070C0"/>
                </a:solidFill>
              </a:rPr>
              <a:t>,  </a:t>
            </a:r>
            <a:endParaRPr lang="en-US" sz="2400" dirty="0" smtClean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smtClean="0">
                <a:solidFill>
                  <a:srgbClr val="0070C0"/>
                </a:solidFill>
              </a:rPr>
              <a:t>Detection and Prevention,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and  </a:t>
            </a:r>
            <a:r>
              <a:rPr lang="en-US" sz="2400" dirty="0">
                <a:solidFill>
                  <a:srgbClr val="0070C0"/>
                </a:solidFill>
              </a:rPr>
              <a:t>other  </a:t>
            </a:r>
            <a:r>
              <a:rPr lang="en-US" sz="2400" dirty="0" smtClean="0">
                <a:solidFill>
                  <a:srgbClr val="0070C0"/>
                </a:solidFill>
              </a:rPr>
              <a:t>Security  Techniques.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7" y="1505744"/>
            <a:ext cx="6397594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smtClean="0">
                <a:solidFill>
                  <a:srgbClr val="FF0000"/>
                </a:solidFill>
              </a:rPr>
              <a:t>Credit </a:t>
            </a:r>
            <a:r>
              <a:rPr lang="en-US" sz="2000" b="1" i="1" dirty="0">
                <a:solidFill>
                  <a:srgbClr val="FF0000"/>
                </a:solidFill>
              </a:rPr>
              <a:t>Hours</a:t>
            </a:r>
            <a:r>
              <a:rPr lang="en-US" sz="2000" dirty="0"/>
              <a:t>: </a:t>
            </a:r>
            <a:endParaRPr lang="ar-YE" sz="2000" dirty="0" smtClean="0"/>
          </a:p>
          <a:p>
            <a:endParaRPr lang="ar-YE" sz="1600" dirty="0"/>
          </a:p>
          <a:p>
            <a:pPr marL="446088" indent="-446088"/>
            <a:r>
              <a:rPr lang="en-US" sz="2000" dirty="0" smtClean="0"/>
              <a:t>3 </a:t>
            </a:r>
            <a:r>
              <a:rPr lang="en-US" sz="2000" dirty="0"/>
              <a:t>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 smtClean="0">
              <a:solidFill>
                <a:srgbClr val="FF00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 smtClean="0"/>
              <a:t>ISACA</a:t>
            </a:r>
            <a:r>
              <a:rPr lang="en-US" dirty="0"/>
              <a:t>, C. (2015). </a:t>
            </a:r>
            <a:r>
              <a:rPr lang="en-US" dirty="0" err="1"/>
              <a:t>Cybersecurity</a:t>
            </a:r>
            <a:r>
              <a:rPr lang="en-US" dirty="0"/>
              <a:t> Fundamentals: ISACA Rolling Meadows</a:t>
            </a:r>
            <a:r>
              <a:rPr lang="en-US" dirty="0" smtClean="0"/>
              <a:t>.</a:t>
            </a:r>
          </a:p>
          <a:p>
            <a:pPr marL="514350" lvl="1" indent="-514350">
              <a:buAutoNum type="arabicPeriod"/>
              <a:defRPr/>
            </a:pPr>
            <a:r>
              <a:rPr lang="en-US" dirty="0" smtClean="0"/>
              <a:t>Graham</a:t>
            </a:r>
            <a:r>
              <a:rPr lang="en-US" dirty="0"/>
              <a:t>, J., Olson, R., &amp; Howard, R. (Eds.). (2016). Cyber security essentials. CRC Press.  </a:t>
            </a:r>
            <a:endParaRPr lang="en-US" dirty="0" smtClean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Essential References:</a:t>
            </a: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25918" y="4937452"/>
            <a:ext cx="64129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US" b="1" dirty="0"/>
              <a:t>Thakur, K., &amp; </a:t>
            </a:r>
            <a:r>
              <a:rPr lang="en-US" b="1" dirty="0" err="1"/>
              <a:t>Pathan</a:t>
            </a:r>
            <a:r>
              <a:rPr lang="en-US" b="1" dirty="0"/>
              <a:t>, A. S. K. (2020). </a:t>
            </a:r>
            <a:r>
              <a:rPr lang="en-US" b="1" i="1" dirty="0" err="1"/>
              <a:t>Cybersecurity</a:t>
            </a:r>
            <a:r>
              <a:rPr lang="en-US" b="1" i="1" dirty="0"/>
              <a:t> Fundamentals: A Real-World Perspective</a:t>
            </a:r>
            <a:r>
              <a:rPr lang="en-US" b="1" dirty="0"/>
              <a:t>. CRC Press.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7319" y="1484727"/>
            <a:ext cx="2649449" cy="3996101"/>
          </a:xfrm>
          <a:prstGeom prst="rect">
            <a:avLst/>
          </a:prstGeom>
        </p:spPr>
      </p:pic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2080" y="1688820"/>
            <a:ext cx="9936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students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gauge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in essential techniques in </a:t>
            </a:r>
            <a:endParaRPr lang="en-US" sz="24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Protecting information 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systems,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 infrastructure,  </a:t>
            </a: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Analyzing  and  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  potential threats </a:t>
            </a: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attacks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Devising  security architecture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 Implementing  security  solutions.  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875784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/>
                <a:gridCol w="6966999"/>
                <a:gridCol w="1144947"/>
                <a:gridCol w="1066800"/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Module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Course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Unit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No.of</a:t>
                      </a:r>
                      <a:r>
                        <a:rPr lang="en-US" sz="1800" dirty="0" smtClean="0"/>
                        <a:t>. Weeks</a:t>
                      </a:r>
                      <a:r>
                        <a:rPr lang="en-US" sz="1800" baseline="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Contact Hours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Lecture_1_Introduction to Networks Concepts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r>
                        <a:rPr lang="en-US" sz="1800" baseline="30000" dirty="0" smtClean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Lecture_2_Introduction to Cyber Security Concepts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/>
                        <a:t>2</a:t>
                      </a:r>
                      <a:r>
                        <a:rPr lang="en-US" sz="1800" baseline="30000" dirty="0" smtClean="0"/>
                        <a:t>nd</a:t>
                      </a:r>
                      <a:r>
                        <a:rPr lang="en-US" sz="1800" baseline="0" dirty="0" smtClean="0"/>
                        <a:t>  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Lecture_3_Hackers and Cyber Crime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smtClean="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Lecture_4_Malware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Lecture_5_Attacks Type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Lecture_6 Securing Your Computers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6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Lecture_7_Password Management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Lecture_8_Prevention from </a:t>
                      </a:r>
                      <a:r>
                        <a:rPr lang="en-US" sz="1800" dirty="0" err="1" smtClean="0"/>
                        <a:t>Cyberattacks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9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Lecture_9_Wireless Network Security and Mobile Device Security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9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10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Lecture_10_Secure Online Shopping and </a:t>
                      </a:r>
                      <a:r>
                        <a:rPr lang="en-US" sz="1800" dirty="0" err="1" smtClean="0"/>
                        <a:t>Cybersecurity</a:t>
                      </a:r>
                      <a:r>
                        <a:rPr lang="en-US" sz="1800" dirty="0" smtClean="0"/>
                        <a:t> Standards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10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21473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 smtClean="0"/>
              <a:t>Short Exam</a:t>
            </a: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000" dirty="0" smtClean="0"/>
              <a:t>80</a:t>
            </a:r>
            <a:r>
              <a:rPr lang="en-GB" sz="2000" dirty="0" smtClean="0"/>
              <a:t>% mark</a:t>
            </a:r>
            <a:r>
              <a:rPr lang="en-US" sz="2000" dirty="0" smtClean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Count of short Exam 10 (Weekly)</a:t>
            </a:r>
            <a:endParaRPr lang="en-GB" sz="1800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 smtClean="0"/>
              <a:t>20</a:t>
            </a:r>
            <a:r>
              <a:rPr lang="en-GB" sz="2000" dirty="0" smtClean="0"/>
              <a:t>% Final Examination</a:t>
            </a:r>
            <a:endParaRPr lang="en-GB" sz="2000" dirty="0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=""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7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6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Fall 2022/2023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2150" y="1109132"/>
            <a:ext cx="3179850" cy="5748868"/>
          </a:xfrm>
          <a:prstGeom prst="rect">
            <a:avLst/>
          </a:prstGeom>
        </p:spPr>
      </p:pic>
      <p:sp>
        <p:nvSpPr>
          <p:cNvPr id="16" name="Google Shape;832;p55">
            <a:extLst>
              <a:ext uri="{FF2B5EF4-FFF2-40B4-BE49-F238E27FC236}">
                <a16:creationId xmlns:lc="http://schemas.openxmlformats.org/drawingml/2006/lockedCanvas" xmlns:a16="http://schemas.microsoft.com/office/drawing/2014/main" xmlns="" id="{53773C2C-A101-0D40-BB5B-E4455CD3CB64}"/>
              </a:ext>
            </a:extLst>
          </p:cNvPr>
          <p:cNvSpPr/>
          <p:nvPr/>
        </p:nvSpPr>
        <p:spPr>
          <a:xfrm>
            <a:off x="830168" y="5034391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" name="Picture 16" descr="8,529 Welcome Back Illustrations &amp; Clip Art - iStock">
            <a:extLst>
              <a:ext uri="{FF2B5EF4-FFF2-40B4-BE49-F238E27FC236}">
                <a16:creationId xmlns:lc="http://schemas.openxmlformats.org/drawingml/2006/lockedCanvas" xmlns:a16="http://schemas.microsoft.com/office/drawing/2014/main" xmlns="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03" y="2555521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702" y="2427719"/>
            <a:ext cx="3762375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9420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720" y="1295400"/>
            <a:ext cx="5069269" cy="5069269"/>
          </a:xfrm>
          <a:prstGeom prst="rect">
            <a:avLst/>
          </a:prstGeom>
        </p:spPr>
      </p:pic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3424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1" name="Google Shape;1103;p33">
            <a:extLst>
              <a:ext uri="{FF2B5EF4-FFF2-40B4-BE49-F238E27FC236}">
                <a16:creationId xmlns:lc="http://schemas.openxmlformats.org/drawingml/2006/lockedCanvas" xmlns:a16="http://schemas.microsoft.com/office/drawing/2014/main" xmlns="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الفترة الزمنية التعليمية في الفصل الدراسي </a:t>
            </a:r>
            <a:r>
              <a:rPr lang="ar-YE" sz="2400" b="1" dirty="0" smtClean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الخريف</a:t>
            </a:r>
            <a:r>
              <a:rPr lang="en-US" sz="2400" b="1" dirty="0" smtClean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 </a:t>
            </a:r>
            <a:r>
              <a:rPr lang="ar-SA" sz="2400" b="1" dirty="0" smtClean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مدة </a:t>
            </a:r>
            <a:r>
              <a:rPr lang="ar-SA" sz="2400" b="1" dirty="0" smtClean="0">
                <a:solidFill>
                  <a:srgbClr val="24A9E1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١٣أسبوع</a:t>
            </a:r>
            <a:endParaRPr lang="en-US" sz="2400" b="1" dirty="0" smtClean="0">
              <a:solidFill>
                <a:srgbClr val="24A9E1"/>
              </a:solidFill>
              <a:latin typeface="ae_Ouhod" pitchFamily="34" charset="-78"/>
              <a:ea typeface="Tahoma" panose="020B0604030504040204" pitchFamily="34" charset="0"/>
              <a:cs typeface="ae_Ouhod" pitchFamily="34" charset="-78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 smtClean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   (منهم </a:t>
            </a:r>
            <a:r>
              <a:rPr lang="ar-SA" sz="2400" b="1" dirty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أسبوعين 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lc="http://schemas.openxmlformats.org/drawingml/2006/lockedCanvas"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lc="http://schemas.openxmlformats.org/drawingml/2006/lockedCanvas" xmlns:a16="http://schemas.microsoft.com/office/drawing/2014/main" xmlns="" id="{2DF9CBC4-004F-8D3D-7323-C5AC869700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079" y="1038358"/>
            <a:ext cx="5819641" cy="5819641"/>
          </a:xfrm>
          <a:prstGeom prst="rect">
            <a:avLst/>
          </a:prstGeom>
        </p:spPr>
      </p:pic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31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43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Live session </a:t>
            </a:r>
            <a:r>
              <a:rPr lang="ar-YE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حلقات النقاش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53" name="Picture 52">
            <a:extLst>
              <a:ext uri="{FF2B5EF4-FFF2-40B4-BE49-F238E27FC236}">
                <a16:creationId xmlns:lc="http://schemas.openxmlformats.org/drawingml/2006/lockedCanvas" xmlns:a16="http://schemas.microsoft.com/office/drawing/2014/main" xmlns="" id="{7A9E4BD5-CBFB-815B-D5C7-D603CF4682E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3"/>
          <a:stretch/>
        </p:blipFill>
        <p:spPr>
          <a:xfrm>
            <a:off x="2717115" y="1340582"/>
            <a:ext cx="5599159" cy="4984018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819400" y="3977782"/>
            <a:ext cx="5394591" cy="502920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 smtClean="0">
                <a:cs typeface="Bader" pitchFamily="2" charset="-78"/>
              </a:rPr>
              <a:t>عبر برنامج </a:t>
            </a:r>
            <a:r>
              <a:rPr lang="en-US" sz="2400" b="1" dirty="0" smtClean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ar-YE" sz="2400" dirty="0" smtClean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pic>
        <p:nvPicPr>
          <p:cNvPr id="54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Mohammed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296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54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Assignments </a:t>
            </a:r>
            <a:r>
              <a:rPr lang="ar-YE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الاعمال و توزيع درجات الفصل الدراسي 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lc="http://schemas.openxmlformats.org/drawingml/2006/lockedCanvas" xmlns:a16="http://schemas.microsoft.com/office/drawing/2014/main" xmlns="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704" y="962748"/>
            <a:ext cx="5758727" cy="5758727"/>
          </a:xfrm>
          <a:prstGeom prst="rect">
            <a:avLst/>
          </a:prstGeom>
        </p:spPr>
      </p:pic>
      <p:sp>
        <p:nvSpPr>
          <p:cNvPr id="15" name="Google Shape;1103;p33">
            <a:extLst>
              <a:ext uri="{FF2B5EF4-FFF2-40B4-BE49-F238E27FC236}">
                <a16:creationId xmlns:lc="http://schemas.openxmlformats.org/drawingml/2006/lockedCanvas" xmlns:a16="http://schemas.microsoft.com/office/drawing/2014/main" xmlns="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</a:t>
            </a:r>
            <a:r>
              <a:rPr lang="ar-SA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هي</a:t>
            </a:r>
            <a:r>
              <a:rPr lang="en-US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 smtClean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/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</a:t>
            </a:r>
            <a:r>
              <a:rPr lang="ar-SA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وجود</a:t>
            </a:r>
            <a:endParaRPr lang="ar-YE" sz="2000" b="1" dirty="0" smtClean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17</a:t>
            </a:fld>
            <a:endParaRPr lang="en-US" smtClean="0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lc="http://schemas.openxmlformats.org/drawingml/2006/lockedCanvas" xmlns:a16="http://schemas.microsoft.com/office/drawing/2014/main" xmlns="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5105</TotalTime>
  <Words>653</Words>
  <Application>Microsoft Office PowerPoint</Application>
  <PresentationFormat>مخصص</PresentationFormat>
  <Paragraphs>166</Paragraphs>
  <Slides>17</Slides>
  <Notes>6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17</vt:i4>
      </vt:variant>
    </vt:vector>
  </HeadingPairs>
  <TitlesOfParts>
    <vt:vector size="18" baseType="lpstr">
      <vt:lpstr>Facet</vt:lpstr>
      <vt:lpstr> CyberSecurity Fundamentals Master of Science in Cybersecurity   Orientation show عرض توجيهي </vt:lpstr>
      <vt:lpstr>عرض تقديمي في PowerPoint</vt:lpstr>
      <vt:lpstr>عرض تقديمي في PowerPoint</vt:lpstr>
      <vt:lpstr>عرض تقديمي في PowerPoint</vt:lpstr>
      <vt:lpstr>  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Redhwan</cp:lastModifiedBy>
  <cp:revision>151</cp:revision>
  <dcterms:created xsi:type="dcterms:W3CDTF">2012-10-04T04:34:07Z</dcterms:created>
  <dcterms:modified xsi:type="dcterms:W3CDTF">2022-09-28T21:28:47Z</dcterms:modified>
</cp:coreProperties>
</file>