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49"/>
  </p:notesMasterIdLst>
  <p:sldIdLst>
    <p:sldId id="470" r:id="rId3"/>
    <p:sldId id="594" r:id="rId4"/>
    <p:sldId id="259" r:id="rId5"/>
    <p:sldId id="577" r:id="rId6"/>
    <p:sldId id="578" r:id="rId7"/>
    <p:sldId id="575" r:id="rId8"/>
    <p:sldId id="576" r:id="rId9"/>
    <p:sldId id="579" r:id="rId10"/>
    <p:sldId id="580" r:id="rId11"/>
    <p:sldId id="581" r:id="rId12"/>
    <p:sldId id="582" r:id="rId13"/>
    <p:sldId id="583" r:id="rId14"/>
    <p:sldId id="584" r:id="rId15"/>
    <p:sldId id="586" r:id="rId16"/>
    <p:sldId id="587" r:id="rId17"/>
    <p:sldId id="588" r:id="rId18"/>
    <p:sldId id="585" r:id="rId19"/>
    <p:sldId id="548" r:id="rId20"/>
    <p:sldId id="532" r:id="rId21"/>
    <p:sldId id="533" r:id="rId22"/>
    <p:sldId id="534" r:id="rId23"/>
    <p:sldId id="535" r:id="rId24"/>
    <p:sldId id="541" r:id="rId25"/>
    <p:sldId id="549" r:id="rId26"/>
    <p:sldId id="590" r:id="rId27"/>
    <p:sldId id="552" r:id="rId28"/>
    <p:sldId id="551" r:id="rId29"/>
    <p:sldId id="553" r:id="rId30"/>
    <p:sldId id="554" r:id="rId31"/>
    <p:sldId id="555" r:id="rId32"/>
    <p:sldId id="556" r:id="rId33"/>
    <p:sldId id="589" r:id="rId34"/>
    <p:sldId id="550" r:id="rId35"/>
    <p:sldId id="557" r:id="rId36"/>
    <p:sldId id="558" r:id="rId37"/>
    <p:sldId id="559" r:id="rId38"/>
    <p:sldId id="560" r:id="rId39"/>
    <p:sldId id="562" r:id="rId40"/>
    <p:sldId id="563" r:id="rId41"/>
    <p:sldId id="564" r:id="rId42"/>
    <p:sldId id="591" r:id="rId43"/>
    <p:sldId id="592" r:id="rId44"/>
    <p:sldId id="574" r:id="rId45"/>
    <p:sldId id="507" r:id="rId46"/>
    <p:sldId id="593" r:id="rId47"/>
    <p:sldId id="56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686868"/>
    <a:srgbClr val="0078A2"/>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20" autoAdjust="0"/>
    <p:restoredTop sz="91993" autoAdjust="0"/>
  </p:normalViewPr>
  <p:slideViewPr>
    <p:cSldViewPr snapToGrid="0">
      <p:cViewPr>
        <p:scale>
          <a:sx n="64" d="100"/>
          <a:sy n="64" d="100"/>
        </p:scale>
        <p:origin x="-720" y="-22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EB4F4C-155E-4676-97CF-5D9E4AB40CF2}" type="datetimeFigureOut">
              <a:rPr lang="en-US" smtClean="0"/>
              <a:t>7/15/2022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0C92E-6D71-4F93-8FF9-DA4A7965B5EA}" type="slidenum">
              <a:rPr lang="en-US" smtClean="0"/>
              <a:t>‹#›</a:t>
            </a:fld>
            <a:endParaRPr lang="en-US"/>
          </a:p>
        </p:txBody>
      </p:sp>
    </p:spTree>
    <p:extLst>
      <p:ext uri="{BB962C8B-B14F-4D97-AF65-F5344CB8AC3E}">
        <p14:creationId xmlns:p14="http://schemas.microsoft.com/office/powerpoint/2010/main" val="3298952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61F33C-ABF3-4998-A96E-09CDA5640611}" type="datetime1">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9447C2-0EB4-4377-A465-5B7377BF20BD}" type="datetime1">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A918-0FB2-4261-A260-549ACA799276}" type="datetime1">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ACC2B5-FF9F-4EAA-BBB6-F688FF52C203}" type="datetime1">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710D96-0A51-4F2F-8197-E9E2A068B778}" type="datetime1">
              <a:rPr lang="en-US" smtClean="0"/>
              <a:t>7/15/2022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269F90-2F73-409C-8804-5D92B1705981}" type="datetime1">
              <a:rPr lang="en-US" smtClean="0"/>
              <a:t>7/15/2022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AF2FB-DB4D-4C02-8F5D-3608F8B48F7F}" type="datetime1">
              <a:rPr lang="en-US" smtClean="0"/>
              <a:t>7/15/2022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C39E80-9D78-4180-972A-E24D8D273D60}" type="datetime1">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07C68C-F031-4091-B017-1D1B0623BED2}" type="datetime1">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BE5B7-028D-4BA2-843E-351EE93CF140}" type="datetime1">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1E1E6-697D-42A7-B07C-8C8AA9EC06F0}" type="datetime1">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0015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01482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9498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93637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458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8048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657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7325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79020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4778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870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1F1A5-ACDD-41E3-8616-5BE0254EE2FB}" type="datetime1">
              <a:rPr lang="en-US" smtClean="0"/>
              <a:t>7/15/2022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solidFill>
                  <a:prstClr val="black">
                    <a:tint val="75000"/>
                  </a:prstClr>
                </a:solidFill>
              </a:rPr>
              <a:pPr/>
              <a:t>7/15/2022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479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wmf"/><Relationship Id="rId7" Type="http://schemas.openxmlformats.org/officeDocument/2006/relationships/image" Target="../media/image11.jpeg"/><Relationship Id="rId2" Type="http://schemas.openxmlformats.org/officeDocument/2006/relationships/image" Target="../media/image6.wmf"/><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emf"/><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emf"/><Relationship Id="rId4" Type="http://schemas.openxmlformats.org/officeDocument/2006/relationships/image" Target="../media/image14.emf"/><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13.emf"/><Relationship Id="rId7"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5.emf"/><Relationship Id="rId4" Type="http://schemas.openxmlformats.org/officeDocument/2006/relationships/image" Target="../media/image14.emf"/></Relationships>
</file>

<file path=ppt/slides/_rels/slide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5.emf"/></Relationships>
</file>

<file path=ppt/slides/_rels/slide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5.emf"/><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7"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15.emf"/><Relationship Id="rId4" Type="http://schemas.openxmlformats.org/officeDocument/2006/relationships/image" Target="../media/image14.emf"/></Relationships>
</file>

<file path=ppt/slides/_rels/slide1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1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1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1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emf"/><Relationship Id="rId4" Type="http://schemas.openxmlformats.org/officeDocument/2006/relationships/image" Target="../media/image14.emf"/></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emf"/><Relationship Id="rId4" Type="http://schemas.openxmlformats.org/officeDocument/2006/relationships/image" Target="../media/image14.emf"/></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2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5.emf"/><Relationship Id="rId4" Type="http://schemas.openxmlformats.org/officeDocument/2006/relationships/image" Target="../media/image14.emf"/></Relationships>
</file>

<file path=ppt/slides/_rels/slide20.xml.rels><?xml version="1.0" encoding="UTF-8" standalone="yes"?>
<Relationships xmlns="http://schemas.openxmlformats.org/package/2006/relationships"><Relationship Id="rId8" Type="http://schemas.openxmlformats.org/officeDocument/2006/relationships/hyperlink" Target="https://npcap.com/" TargetMode="External"/><Relationship Id="rId3" Type="http://schemas.openxmlformats.org/officeDocument/2006/relationships/image" Target="../media/image13.emf"/><Relationship Id="rId7" Type="http://schemas.openxmlformats.org/officeDocument/2006/relationships/hyperlink" Target="https://www.wireshark.org/" TargetMode="External"/><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hyperlink" Target="https://nmap.org/" TargetMode="External"/><Relationship Id="rId5" Type="http://schemas.openxmlformats.org/officeDocument/2006/relationships/image" Target="../media/image15.emf"/><Relationship Id="rId4" Type="http://schemas.openxmlformats.org/officeDocument/2006/relationships/image" Target="../media/image14.emf"/><Relationship Id="rId9"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5.emf"/><Relationship Id="rId4" Type="http://schemas.openxmlformats.org/officeDocument/2006/relationships/image" Target="../media/image14.emf"/></Relationships>
</file>

<file path=ppt/slides/_rels/slide22.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24.jpe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5.emf"/><Relationship Id="rId4" Type="http://schemas.openxmlformats.org/officeDocument/2006/relationships/image" Target="../media/image14.emf"/></Relationships>
</file>

<file path=ppt/slides/_rels/slide23.xml.rels><?xml version="1.0" encoding="UTF-8" standalone="yes"?>
<Relationships xmlns="http://schemas.openxmlformats.org/package/2006/relationships"><Relationship Id="rId8" Type="http://schemas.openxmlformats.org/officeDocument/2006/relationships/hyperlink" Target="https://www.python.org/downloads/" TargetMode="External"/><Relationship Id="rId3" Type="http://schemas.openxmlformats.org/officeDocument/2006/relationships/image" Target="../media/image13.emf"/><Relationship Id="rId7" Type="http://schemas.openxmlformats.org/officeDocument/2006/relationships/hyperlink" Target="http://www.python.org/" TargetMode="External"/><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2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2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2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7.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hyperlink" Target="https://packetlife.net/media/library/19/QoS.pdf" TargetMode="External"/><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3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4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4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42.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13.emf"/><Relationship Id="rId7" Type="http://schemas.openxmlformats.org/officeDocument/2006/relationships/image" Target="../media/image2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14.emf"/></Relationships>
</file>

<file path=ppt/slides/_rels/slide43.xml.rels><?xml version="1.0" encoding="UTF-8" standalone="yes"?>
<Relationships xmlns="http://schemas.openxmlformats.org/package/2006/relationships"><Relationship Id="rId3" Type="http://schemas.microsoft.com/office/2007/relationships/hdphoto" Target="../media/hdphoto5.wdp"/><Relationship Id="rId7" Type="http://schemas.openxmlformats.org/officeDocument/2006/relationships/image" Target="../media/image15.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13.emf"/><Relationship Id="rId7" Type="http://schemas.microsoft.com/office/2007/relationships/hdphoto" Target="../media/hdphoto6.wdp"/><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5.emf"/><Relationship Id="rId4" Type="http://schemas.openxmlformats.org/officeDocument/2006/relationships/image" Target="../media/image14.emf"/></Relationships>
</file>

<file path=ppt/slides/_rels/slide45.xml.rels><?xml version="1.0" encoding="UTF-8" standalone="yes"?>
<Relationships xmlns="http://schemas.openxmlformats.org/package/2006/relationships"><Relationship Id="rId3" Type="http://schemas.openxmlformats.org/officeDocument/2006/relationships/image" Target="../media/image13.emf"/><Relationship Id="rId7" Type="http://schemas.microsoft.com/office/2007/relationships/hdphoto" Target="../media/hdphoto7.wdp"/><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5.emf"/><Relationship Id="rId4" Type="http://schemas.openxmlformats.org/officeDocument/2006/relationships/image" Target="../media/image14.emf"/></Relationships>
</file>

<file path=ppt/slides/_rels/slide46.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hyperlink" Target="https://www.cisco.com/c/en/us/td/docs/switches/datacenter/nexus1000/sw/4_0_4_s_v_1_3/qos/configuration/guide/n1000v_qos/n1000v_qos_2classification.html" TargetMode="External"/><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hyperlink" Target="https://networklessons.com/quality-of-service/how-to-configure-queuing-on-cisco-catalyst-3560-and-3750-switch" TargetMode="External"/><Relationship Id="rId5" Type="http://schemas.openxmlformats.org/officeDocument/2006/relationships/image" Target="../media/image15.emf"/><Relationship Id="rId4" Type="http://schemas.openxmlformats.org/officeDocument/2006/relationships/image" Target="../media/image1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4669" y="-14694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309599" y="3168645"/>
            <a:ext cx="5882401" cy="1034667"/>
          </a:xfrm>
          <a:prstGeom prst="rect">
            <a:avLst/>
          </a:prstGeom>
        </p:spPr>
      </p:pic>
      <p:sp>
        <p:nvSpPr>
          <p:cNvPr id="14" name="TextBox 13"/>
          <p:cNvSpPr txBox="1"/>
          <p:nvPr/>
        </p:nvSpPr>
        <p:spPr>
          <a:xfrm>
            <a:off x="170571" y="415790"/>
            <a:ext cx="4253087" cy="2062103"/>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Module 3</a:t>
            </a:r>
          </a:p>
          <a:p>
            <a:r>
              <a:rPr lang="en-US" sz="3200" b="1" dirty="0" smtClean="0">
                <a:solidFill>
                  <a:schemeClr val="bg1"/>
                </a:solidFill>
                <a:latin typeface="Tajawal Medium" panose="00000600000000000000" pitchFamily="2" charset="-78"/>
                <a:cs typeface="Tajawal Medium" panose="00000600000000000000" pitchFamily="2" charset="-78"/>
              </a:rPr>
              <a:t>Quality of Service QoS/Part 3</a:t>
            </a:r>
            <a:endParaRPr lang="en-US" sz="3200" b="1" dirty="0">
              <a:solidFill>
                <a:schemeClr val="bg1"/>
              </a:solidFill>
              <a:latin typeface="Tajawal Medium" panose="00000600000000000000" pitchFamily="2" charset="-78"/>
              <a:cs typeface="Tajawal Medium" panose="00000600000000000000" pitchFamily="2" charset="-78"/>
            </a:endParaRPr>
          </a:p>
          <a:p>
            <a:r>
              <a:rPr lang="en-US" sz="3200" b="1" dirty="0" smtClean="0">
                <a:solidFill>
                  <a:srgbClr val="24A9E1"/>
                </a:solidFill>
                <a:latin typeface="Tajawal Medium" panose="00000600000000000000" pitchFamily="2" charset="-78"/>
                <a:cs typeface="Tajawal Medium" panose="00000600000000000000" pitchFamily="2" charset="-78"/>
              </a:rPr>
              <a:t>Prepared by Dr. </a:t>
            </a:r>
            <a:r>
              <a:rPr lang="en-MY" sz="3200" b="1" dirty="0" smtClean="0">
                <a:solidFill>
                  <a:srgbClr val="24A9E1"/>
                </a:solidFill>
                <a:latin typeface="Tajawal Medium" panose="00000600000000000000" pitchFamily="2" charset="-78"/>
                <a:cs typeface="Tajawal Medium" panose="00000600000000000000" pitchFamily="2" charset="-78"/>
              </a:rPr>
              <a:t>Manal Mizher</a:t>
            </a:r>
            <a:endParaRPr lang="en-US" sz="3200" b="1" dirty="0" smtClean="0">
              <a:solidFill>
                <a:srgbClr val="24A9E1"/>
              </a:solidFill>
              <a:latin typeface="Tajawal Medium" panose="00000600000000000000" pitchFamily="2" charset="-78"/>
              <a:cs typeface="Tajawal Medium" panose="00000600000000000000" pitchFamily="2" charset="-78"/>
            </a:endParaRPr>
          </a:p>
          <a:p>
            <a:r>
              <a:rPr lang="en-US" sz="3200" b="1" dirty="0" smtClean="0">
                <a:solidFill>
                  <a:srgbClr val="FF9518"/>
                </a:solidFill>
                <a:latin typeface="Tajawal Medium" panose="00000600000000000000" pitchFamily="2" charset="-78"/>
                <a:cs typeface="Tajawal Medium" panose="00000600000000000000" pitchFamily="2" charset="-78"/>
              </a:rPr>
              <a:t>Lecture 7</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14451" y="3123849"/>
            <a:ext cx="5477549" cy="1200329"/>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Network programming</a:t>
            </a:r>
          </a:p>
          <a:p>
            <a:r>
              <a:rPr lang="en-MY" sz="3600" b="1" dirty="0" smtClean="0">
                <a:solidFill>
                  <a:schemeClr val="bg1"/>
                </a:solidFill>
                <a:latin typeface="Tajawal Medium" panose="00000600000000000000" pitchFamily="2" charset="-78"/>
                <a:cs typeface="Tajawal Medium" panose="00000600000000000000" pitchFamily="2" charset="-78"/>
              </a:rPr>
              <a:t> Course ID: CYB615</a:t>
            </a:r>
            <a:endParaRPr lang="en-US" sz="36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79860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Program Files (x86)\Microsoft Office\MEDIA\CAGCAT10\j0157995.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4323"/>
            <a:ext cx="12192000" cy="59621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FDED41F8-FC0F-4085-8150-313B6CF05213}" type="slidenum">
              <a:rPr lang="en-US" smtClean="0"/>
              <a:t>2</a:t>
            </a:fld>
            <a:endParaRPr lang="en-US"/>
          </a:p>
        </p:txBody>
      </p:sp>
      <p:sp>
        <p:nvSpPr>
          <p:cNvPr id="3" name="TextBox 2"/>
          <p:cNvSpPr txBox="1"/>
          <p:nvPr/>
        </p:nvSpPr>
        <p:spPr>
          <a:xfrm>
            <a:off x="1" y="588792"/>
            <a:ext cx="12192000" cy="6217087"/>
          </a:xfrm>
          <a:prstGeom prst="rect">
            <a:avLst/>
          </a:prstGeom>
          <a:noFill/>
        </p:spPr>
        <p:txBody>
          <a:bodyPr wrap="square" rtlCol="0">
            <a:spAutoFit/>
          </a:bodyPr>
          <a:lstStyle/>
          <a:p>
            <a:pPr algn="ctr"/>
            <a:r>
              <a:rPr lang="ar-JO" sz="2000" b="1" dirty="0"/>
              <a:t>أعزائي </a:t>
            </a:r>
            <a:r>
              <a:rPr lang="ar-JO" sz="2000" b="1" dirty="0"/>
              <a:t>الطلاب والطالبات</a:t>
            </a:r>
            <a:r>
              <a:rPr lang="ar-JO" b="1" dirty="0"/>
              <a:t/>
            </a:r>
            <a:br>
              <a:rPr lang="ar-JO" b="1" dirty="0"/>
            </a:br>
            <a:endParaRPr lang="ar-JO" b="1" dirty="0"/>
          </a:p>
          <a:p>
            <a:pPr algn="ctr"/>
            <a:r>
              <a:rPr lang="ar-JO" b="1" dirty="0"/>
              <a:t> </a:t>
            </a:r>
            <a:r>
              <a:rPr lang="en-US" b="1" dirty="0"/>
              <a:t>💐 </a:t>
            </a:r>
            <a:r>
              <a:rPr lang="ar-JO" b="1" dirty="0" smtClean="0"/>
              <a:t> كل </a:t>
            </a:r>
            <a:r>
              <a:rPr lang="ar-JO" b="1" dirty="0"/>
              <a:t>عـــــــــــــــــــــــــــــــــــام وأنتم بخير </a:t>
            </a:r>
            <a:r>
              <a:rPr lang="en-US" b="1" dirty="0"/>
              <a:t>💐</a:t>
            </a:r>
            <a:endParaRPr lang="ar-JO" b="1" dirty="0"/>
          </a:p>
          <a:p>
            <a:pPr algn="ctr"/>
            <a:r>
              <a:rPr lang="en-US" b="1" dirty="0"/>
              <a:t/>
            </a:r>
            <a:br>
              <a:rPr lang="en-US" b="1" dirty="0"/>
            </a:br>
            <a:r>
              <a:rPr lang="ar-JO" b="1" dirty="0"/>
              <a:t>تقرر تسليم الواجب المحدد في المحاضرة السابعة المسجلة لهذا الأسبوع</a:t>
            </a:r>
            <a:br>
              <a:rPr lang="ar-JO" b="1" dirty="0"/>
            </a:br>
            <a:r>
              <a:rPr lang="ar-JO" b="1" dirty="0"/>
              <a:t> حيث سيتم احتساب </a:t>
            </a:r>
            <a:r>
              <a:rPr lang="ar-JO" b="1" u="sng" dirty="0"/>
              <a:t>خمس درجات إضافية</a:t>
            </a:r>
            <a:r>
              <a:rPr lang="ar-JO" b="1" dirty="0"/>
              <a:t> لكل طالب أو طالبة يقوم بتسليم الواجب خلال مدة أقصاها أسبوعين من تاريخه </a:t>
            </a:r>
            <a:endParaRPr lang="ar-JO" b="1" dirty="0" smtClean="0"/>
          </a:p>
          <a:p>
            <a:pPr algn="ctr"/>
            <a:r>
              <a:rPr lang="ar-JO" b="1" u="sng" dirty="0" smtClean="0"/>
              <a:t>أي </a:t>
            </a:r>
            <a:r>
              <a:rPr lang="ar-JO" b="1" u="sng" dirty="0"/>
              <a:t>قبل نهاية يوم 30 -7-2022 </a:t>
            </a:r>
            <a:r>
              <a:rPr lang="ar-JO" b="1" u="sng" dirty="0"/>
              <a:t> </a:t>
            </a:r>
            <a:r>
              <a:rPr lang="ar-JO" b="1" u="sng" dirty="0" smtClean="0"/>
              <a:t>بتوقيت </a:t>
            </a:r>
            <a:r>
              <a:rPr lang="ar-JO" b="1" u="sng" dirty="0"/>
              <a:t>مكة </a:t>
            </a:r>
            <a:r>
              <a:rPr lang="ar-JO" b="1" u="sng" dirty="0" smtClean="0"/>
              <a:t>المكرمة</a:t>
            </a:r>
            <a:r>
              <a:rPr lang="ar-JO" b="1" dirty="0"/>
              <a:t/>
            </a:r>
            <a:br>
              <a:rPr lang="ar-JO" b="1" dirty="0"/>
            </a:br>
            <a:endParaRPr lang="ar-JO" b="1" dirty="0"/>
          </a:p>
          <a:p>
            <a:pPr algn="ctr"/>
            <a:r>
              <a:rPr lang="ar-JO" b="1" dirty="0"/>
              <a:t>ملاحظات هامة:</a:t>
            </a:r>
          </a:p>
          <a:p>
            <a:pPr algn="ctr"/>
            <a:r>
              <a:rPr lang="ar-JO" dirty="0"/>
              <a:t/>
            </a:r>
            <a:br>
              <a:rPr lang="ar-JO" dirty="0"/>
            </a:br>
            <a:r>
              <a:rPr lang="ar-JO" dirty="0" smtClean="0"/>
              <a:t>1. </a:t>
            </a:r>
            <a:r>
              <a:rPr lang="ar-JO" b="1" dirty="0" smtClean="0"/>
              <a:t>تسلم </a:t>
            </a:r>
            <a:r>
              <a:rPr lang="ar-JO" b="1" dirty="0"/>
              <a:t>الواجبات بشكل فردي ولا يقبل الواجب الجماعي أو </a:t>
            </a:r>
            <a:r>
              <a:rPr lang="ar-JO" b="1" dirty="0" smtClean="0"/>
              <a:t>التشاركي </a:t>
            </a:r>
            <a:r>
              <a:rPr lang="ar-JO" b="1" dirty="0"/>
              <a:t/>
            </a:r>
            <a:br>
              <a:rPr lang="ar-JO" b="1" dirty="0"/>
            </a:br>
            <a:endParaRPr lang="ar-JO" b="1" dirty="0" smtClean="0"/>
          </a:p>
          <a:p>
            <a:pPr algn="ctr"/>
            <a:r>
              <a:rPr lang="ar-JO" b="1" dirty="0" smtClean="0"/>
              <a:t>2. يمكن </a:t>
            </a:r>
            <a:r>
              <a:rPr lang="ar-JO" b="1" dirty="0"/>
              <a:t>الاستفسار عن الواجبات خلال حلقة النقاش لهذا الأسبوع فقط</a:t>
            </a:r>
            <a:br>
              <a:rPr lang="ar-JO" b="1" dirty="0"/>
            </a:br>
            <a:endParaRPr lang="ar-JO" b="1" dirty="0" smtClean="0"/>
          </a:p>
          <a:p>
            <a:pPr algn="ctr"/>
            <a:r>
              <a:rPr lang="ar-JO" b="1" dirty="0" smtClean="0"/>
              <a:t>3. الواجب </a:t>
            </a:r>
            <a:r>
              <a:rPr lang="ar-JO" b="1" dirty="0"/>
              <a:t>يتكون من </a:t>
            </a:r>
            <a:r>
              <a:rPr lang="ar-JO" b="1" dirty="0" smtClean="0"/>
              <a:t>سؤالين:</a:t>
            </a:r>
            <a:r>
              <a:rPr lang="ar-JO" b="1" dirty="0"/>
              <a:t/>
            </a:r>
            <a:br>
              <a:rPr lang="ar-JO" b="1" dirty="0"/>
            </a:br>
            <a:r>
              <a:rPr lang="ar-JO" b="1" dirty="0" smtClean="0"/>
              <a:t>-</a:t>
            </a:r>
            <a:r>
              <a:rPr lang="ar-JO" b="1" dirty="0"/>
              <a:t> يتم منح خمس درجات إضافية في حال تسليم الواجب كاملا وبدون </a:t>
            </a:r>
            <a:r>
              <a:rPr lang="ar-JO" b="1" dirty="0" smtClean="0"/>
              <a:t>أخطاء</a:t>
            </a:r>
            <a:r>
              <a:rPr lang="ar-JO" b="1" dirty="0"/>
              <a:t/>
            </a:r>
            <a:br>
              <a:rPr lang="ar-JO" b="1" dirty="0"/>
            </a:br>
            <a:r>
              <a:rPr lang="ar-JO" b="1" dirty="0"/>
              <a:t>-</a:t>
            </a:r>
            <a:r>
              <a:rPr lang="ar-JO" b="1" dirty="0"/>
              <a:t> يتم منح ثلاث درجات إضافية في حال تسليم سؤال واحد كاملا بدون </a:t>
            </a:r>
            <a:r>
              <a:rPr lang="ar-JO" b="1" dirty="0" smtClean="0"/>
              <a:t>أخطاء</a:t>
            </a:r>
            <a:r>
              <a:rPr lang="ar-JO" b="1" dirty="0"/>
              <a:t/>
            </a:r>
            <a:br>
              <a:rPr lang="ar-JO" b="1" dirty="0"/>
            </a:br>
            <a:r>
              <a:rPr lang="ar-JO" b="1" dirty="0" smtClean="0"/>
              <a:t>-</a:t>
            </a:r>
            <a:r>
              <a:rPr lang="ar-JO" b="1" dirty="0"/>
              <a:t> يتم منح درجتين لأي محاولة في حل السؤالين معا رغم كونها غير صحيحة بشكل </a:t>
            </a:r>
            <a:r>
              <a:rPr lang="ar-JO" b="1" dirty="0" smtClean="0"/>
              <a:t>كامل</a:t>
            </a:r>
            <a:r>
              <a:rPr lang="ar-JO" b="1" dirty="0"/>
              <a:t/>
            </a:r>
            <a:br>
              <a:rPr lang="ar-JO" b="1" dirty="0"/>
            </a:br>
            <a:endParaRPr lang="ar-JO" b="1" dirty="0" smtClean="0"/>
          </a:p>
          <a:p>
            <a:pPr algn="ctr"/>
            <a:r>
              <a:rPr lang="ar-JO" b="1" dirty="0" smtClean="0"/>
              <a:t>مع </a:t>
            </a:r>
            <a:r>
              <a:rPr lang="ar-JO" b="1" dirty="0"/>
              <a:t>أطيب أمنياتي لكم جميعـــــــــــا بالتفوق والتميز </a:t>
            </a:r>
            <a:r>
              <a:rPr lang="en-US" b="1" dirty="0"/>
              <a:t>🎓</a:t>
            </a:r>
            <a:br>
              <a:rPr lang="en-US" b="1" dirty="0"/>
            </a:br>
            <a:r>
              <a:rPr lang="ar-JO" b="1" dirty="0"/>
              <a:t>د. منــــــــــــال مزهر</a:t>
            </a:r>
            <a:endParaRPr lang="ar-JO" dirty="0"/>
          </a:p>
          <a:p>
            <a:pPr algn="ctr"/>
            <a:endParaRPr lang="en-US" dirty="0"/>
          </a:p>
        </p:txBody>
      </p:sp>
      <p:pic>
        <p:nvPicPr>
          <p:cNvPr id="1026" name="Picture 2" descr="C:\Program Files (x86)\Microsoft Office\MEDIA\CAGCAT10\j02341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424" y="1377397"/>
            <a:ext cx="893138" cy="94973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Program Files (x86)\Microsoft Office\MEDIA\CAGCAT10\j0216588.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583765" y="1624380"/>
            <a:ext cx="804672" cy="9038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Program Files (x86)\Microsoft Office\MEDIA\CAGCAT10\j0195812.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44105" y="2681097"/>
            <a:ext cx="612660" cy="63035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hristmas Bonus Images | Free Vectors, Stock Photos &amp; PS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042821" y="4721547"/>
            <a:ext cx="1886560" cy="155525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Bonus - DDEC 8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773" y="4936699"/>
            <a:ext cx="2345578" cy="1555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53884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    Outlines</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11207"/>
            <a:ext cx="11662826" cy="4524315"/>
          </a:xfrm>
          <a:prstGeom prst="rect">
            <a:avLst/>
          </a:prstGeom>
          <a:noFill/>
        </p:spPr>
        <p:txBody>
          <a:bodyPr wrap="square" rtlCol="0">
            <a:spAutoFit/>
          </a:bodyPr>
          <a:lstStyle/>
          <a:p>
            <a:pPr marL="514350" indent="-514350">
              <a:buFont typeface="+mj-lt"/>
              <a:buAutoNum type="arabicPeriod"/>
            </a:pPr>
            <a:r>
              <a:rPr lang="en-US" sz="3200" b="1" dirty="0">
                <a:solidFill>
                  <a:srgbClr val="0A1F61"/>
                </a:solidFill>
                <a:latin typeface="Tajawal ExtraBold" panose="00000800000000000000" pitchFamily="2" charset="-78"/>
                <a:cs typeface="Tajawal ExtraBold" panose="00000800000000000000" pitchFamily="2" charset="-78"/>
              </a:rPr>
              <a:t>START WITH NETWORK </a:t>
            </a:r>
            <a:r>
              <a:rPr lang="en-US" sz="3200" b="1" dirty="0" smtClean="0">
                <a:solidFill>
                  <a:srgbClr val="0A1F61"/>
                </a:solidFill>
                <a:latin typeface="Tajawal ExtraBold" panose="00000800000000000000" pitchFamily="2" charset="-78"/>
                <a:cs typeface="Tajawal ExtraBold" panose="00000800000000000000" pitchFamily="2" charset="-78"/>
              </a:rPr>
              <a:t>ANALYSIS</a:t>
            </a:r>
          </a:p>
          <a:p>
            <a:pPr marL="914400" lvl="4"/>
            <a:r>
              <a:rPr lang="en-GB" sz="3200" dirty="0" smtClean="0">
                <a:solidFill>
                  <a:srgbClr val="0A1F61"/>
                </a:solidFill>
                <a:latin typeface="Tajawal ExtraBold" panose="00000800000000000000" pitchFamily="2" charset="-78"/>
                <a:cs typeface="Tajawal ExtraBold" panose="00000800000000000000" pitchFamily="2" charset="-78"/>
              </a:rPr>
              <a:t>(</a:t>
            </a:r>
            <a:r>
              <a:rPr lang="en-US" sz="3200" dirty="0">
                <a:solidFill>
                  <a:srgbClr val="0A1F61"/>
                </a:solidFill>
                <a:latin typeface="Tajawal ExtraBold" panose="00000800000000000000" pitchFamily="2" charset="-78"/>
                <a:cs typeface="Tajawal ExtraBold" panose="00000800000000000000" pitchFamily="2" charset="-78"/>
              </a:rPr>
              <a:t>Port Scanner using </a:t>
            </a:r>
            <a:r>
              <a:rPr lang="en-US" sz="3200" dirty="0" smtClean="0">
                <a:solidFill>
                  <a:srgbClr val="0A1F61"/>
                </a:solidFill>
                <a:latin typeface="Tajawal ExtraBold" panose="00000800000000000000" pitchFamily="2" charset="-78"/>
                <a:cs typeface="Tajawal ExtraBold" panose="00000800000000000000" pitchFamily="2" charset="-78"/>
              </a:rPr>
              <a:t>Sockets</a:t>
            </a:r>
            <a:r>
              <a:rPr lang="en-GB" sz="3200" dirty="0" smtClean="0">
                <a:solidFill>
                  <a:srgbClr val="0A1F61"/>
                </a:solidFill>
                <a:latin typeface="Tajawal ExtraBold" panose="00000800000000000000" pitchFamily="2" charset="-78"/>
                <a:cs typeface="Tajawal ExtraBold" panose="00000800000000000000" pitchFamily="2" charset="-78"/>
              </a:rPr>
              <a:t>, </a:t>
            </a:r>
            <a:r>
              <a:rPr lang="en-US" sz="3200" dirty="0">
                <a:solidFill>
                  <a:srgbClr val="0A1F61"/>
                </a:solidFill>
                <a:latin typeface="Tajawal ExtraBold" panose="00000800000000000000" pitchFamily="2" charset="-78"/>
                <a:cs typeface="Tajawal ExtraBold" panose="00000800000000000000" pitchFamily="2" charset="-78"/>
              </a:rPr>
              <a:t>Network Traffic</a:t>
            </a:r>
            <a:r>
              <a:rPr lang="en-GB" sz="3200" dirty="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a:p>
            <a:pPr marL="514350" indent="-514350">
              <a:buFont typeface="+mj-lt"/>
              <a:buAutoNum type="arabicPeriod"/>
            </a:pPr>
            <a:r>
              <a:rPr lang="en-GB" sz="3200" b="1" dirty="0" err="1" smtClean="0">
                <a:solidFill>
                  <a:srgbClr val="0A1F61"/>
                </a:solidFill>
                <a:latin typeface="Tajawal ExtraBold" panose="00000800000000000000" pitchFamily="2" charset="-78"/>
                <a:cs typeface="Tajawal ExtraBold" panose="00000800000000000000" pitchFamily="2" charset="-78"/>
              </a:rPr>
              <a:t>Wireshark</a:t>
            </a:r>
            <a:endParaRPr lang="en-GB" sz="3200" b="1" dirty="0" smtClean="0">
              <a:solidFill>
                <a:srgbClr val="0A1F61"/>
              </a:solidFill>
              <a:latin typeface="Tajawal ExtraBold" panose="00000800000000000000" pitchFamily="2" charset="-78"/>
              <a:cs typeface="Tajawal ExtraBold" panose="00000800000000000000" pitchFamily="2" charset="-78"/>
            </a:endParaRPr>
          </a:p>
          <a:p>
            <a:pPr lvl="2"/>
            <a:r>
              <a:rPr lang="en-GB" sz="3200" dirty="0" smtClean="0">
                <a:solidFill>
                  <a:srgbClr val="0A1F61"/>
                </a:solidFill>
                <a:latin typeface="Tajawal ExtraBold" panose="00000800000000000000" pitchFamily="2" charset="-78"/>
                <a:cs typeface="Tajawal ExtraBold" panose="00000800000000000000" pitchFamily="2" charset="-78"/>
              </a:rPr>
              <a:t>(</a:t>
            </a:r>
            <a:r>
              <a:rPr lang="en-GB" sz="3200" dirty="0">
                <a:solidFill>
                  <a:srgbClr val="0A1F61"/>
                </a:solidFill>
                <a:latin typeface="Tajawal ExtraBold" panose="00000800000000000000" pitchFamily="2" charset="-78"/>
                <a:cs typeface="Tajawal ExtraBold" panose="00000800000000000000" pitchFamily="2" charset="-78"/>
              </a:rPr>
              <a:t>Definition, installation, </a:t>
            </a:r>
            <a:r>
              <a:rPr lang="en-US" sz="3200" dirty="0">
                <a:solidFill>
                  <a:srgbClr val="0A1F61"/>
                </a:solidFill>
                <a:latin typeface="Tajawal ExtraBold" panose="00000800000000000000" pitchFamily="2" charset="-78"/>
                <a:cs typeface="Tajawal ExtraBold" panose="00000800000000000000" pitchFamily="2" charset="-78"/>
              </a:rPr>
              <a:t>Display </a:t>
            </a:r>
            <a:r>
              <a:rPr lang="en-US" sz="3200" dirty="0" smtClean="0">
                <a:solidFill>
                  <a:srgbClr val="0A1F61"/>
                </a:solidFill>
                <a:latin typeface="Tajawal ExtraBold" panose="00000800000000000000" pitchFamily="2" charset="-78"/>
                <a:cs typeface="Tajawal ExtraBold" panose="00000800000000000000" pitchFamily="2" charset="-78"/>
              </a:rPr>
              <a:t>Filters, </a:t>
            </a:r>
            <a:r>
              <a:rPr lang="en-US" sz="3200" dirty="0">
                <a:solidFill>
                  <a:srgbClr val="0A1F61"/>
                </a:solidFill>
                <a:latin typeface="Tajawal ExtraBold" panose="00000800000000000000" pitchFamily="2" charset="-78"/>
                <a:cs typeface="Tajawal ExtraBold" panose="00000800000000000000" pitchFamily="2" charset="-78"/>
              </a:rPr>
              <a:t>PCAP File (.</a:t>
            </a:r>
            <a:r>
              <a:rPr lang="en-US" sz="3200" dirty="0" err="1">
                <a:solidFill>
                  <a:srgbClr val="0A1F61"/>
                </a:solidFill>
                <a:latin typeface="Tajawal ExtraBold" panose="00000800000000000000" pitchFamily="2" charset="-78"/>
                <a:cs typeface="Tajawal ExtraBold" panose="00000800000000000000" pitchFamily="2" charset="-78"/>
              </a:rPr>
              <a:t>pcap</a:t>
            </a:r>
            <a:r>
              <a:rPr lang="en-US" sz="3200" dirty="0">
                <a:solidFill>
                  <a:srgbClr val="0A1F61"/>
                </a:solidFill>
                <a:latin typeface="Tajawal ExtraBold" panose="00000800000000000000" pitchFamily="2" charset="-78"/>
                <a:cs typeface="Tajawal ExtraBold" panose="00000800000000000000" pitchFamily="2" charset="-78"/>
              </a:rPr>
              <a:t>)</a:t>
            </a:r>
            <a:r>
              <a:rPr lang="en-GB" sz="3200" dirty="0">
                <a:solidFill>
                  <a:srgbClr val="0A1F61"/>
                </a:solidFill>
                <a:latin typeface="Tajawal ExtraBold" panose="00000800000000000000" pitchFamily="2" charset="-78"/>
                <a:cs typeface="Tajawal ExtraBold" panose="00000800000000000000" pitchFamily="2" charset="-78"/>
              </a:rPr>
              <a:t>)</a:t>
            </a:r>
          </a:p>
          <a:p>
            <a:pPr marL="514350" indent="-514350">
              <a:buFont typeface="+mj-lt"/>
              <a:buAutoNum type="arabicPeriod"/>
            </a:pPr>
            <a:r>
              <a:rPr lang="en-US" sz="3200" b="1" dirty="0" err="1">
                <a:solidFill>
                  <a:srgbClr val="0A1F61"/>
                </a:solidFill>
                <a:latin typeface="Tajawal ExtraBold" panose="00000800000000000000" pitchFamily="2" charset="-78"/>
                <a:cs typeface="Tajawal ExtraBold" panose="00000800000000000000" pitchFamily="2" charset="-78"/>
              </a:rPr>
              <a:t>Scapy</a:t>
            </a:r>
            <a:r>
              <a:rPr lang="en-US" sz="3200" b="1" dirty="0">
                <a:solidFill>
                  <a:srgbClr val="0A1F61"/>
                </a:solidFill>
                <a:latin typeface="Tajawal ExtraBold" panose="00000800000000000000" pitchFamily="2" charset="-78"/>
                <a:cs typeface="Tajawal ExtraBold" panose="00000800000000000000" pitchFamily="2" charset="-78"/>
              </a:rPr>
              <a:t>   </a:t>
            </a:r>
          </a:p>
          <a:p>
            <a:pPr lvl="2"/>
            <a:r>
              <a:rPr lang="en-GB" sz="3200" dirty="0">
                <a:solidFill>
                  <a:srgbClr val="0A1F61"/>
                </a:solidFill>
                <a:latin typeface="Tajawal ExtraBold" panose="00000800000000000000" pitchFamily="2" charset="-78"/>
                <a:cs typeface="Tajawal ExtraBold" panose="00000800000000000000" pitchFamily="2" charset="-78"/>
              </a:rPr>
              <a:t>(Definition, </a:t>
            </a:r>
            <a:r>
              <a:rPr lang="en-GB" sz="3200" dirty="0" smtClean="0">
                <a:solidFill>
                  <a:srgbClr val="0A1F61"/>
                </a:solidFill>
                <a:latin typeface="Tajawal ExtraBold" panose="00000800000000000000" pitchFamily="2" charset="-78"/>
                <a:cs typeface="Tajawal ExtraBold" panose="00000800000000000000" pitchFamily="2" charset="-78"/>
              </a:rPr>
              <a:t>installation)</a:t>
            </a:r>
            <a:endParaRPr lang="en-US" sz="3200" dirty="0">
              <a:solidFill>
                <a:srgbClr val="0A1F61"/>
              </a:solidFill>
              <a:latin typeface="Tajawal ExtraBold" panose="00000800000000000000" pitchFamily="2" charset="-78"/>
              <a:cs typeface="Tajawal ExtraBold" panose="00000800000000000000" pitchFamily="2" charset="-78"/>
            </a:endParaRPr>
          </a:p>
          <a:p>
            <a:pPr marL="514350" indent="-514350">
              <a:buFont typeface="+mj-lt"/>
              <a:buAutoNum type="arabicPeriod"/>
            </a:pPr>
            <a:r>
              <a:rPr lang="en-US" sz="3200" b="1" dirty="0" err="1">
                <a:solidFill>
                  <a:srgbClr val="0A1F61"/>
                </a:solidFill>
                <a:latin typeface="Tajawal ExtraBold" panose="00000800000000000000" pitchFamily="2" charset="-78"/>
                <a:cs typeface="Tajawal ExtraBold" panose="00000800000000000000" pitchFamily="2" charset="-78"/>
              </a:rPr>
              <a:t>Npcap</a:t>
            </a:r>
            <a:r>
              <a:rPr lang="en-US" sz="3200" b="1" dirty="0">
                <a:solidFill>
                  <a:srgbClr val="0A1F61"/>
                </a:solidFill>
                <a:latin typeface="Tajawal ExtraBold" panose="00000800000000000000" pitchFamily="2" charset="-78"/>
                <a:cs typeface="Tajawal ExtraBold" panose="00000800000000000000" pitchFamily="2" charset="-78"/>
              </a:rPr>
              <a:t>    </a:t>
            </a:r>
          </a:p>
          <a:p>
            <a:pPr lvl="2"/>
            <a:r>
              <a:rPr lang="en-GB" sz="3200" dirty="0">
                <a:solidFill>
                  <a:srgbClr val="0A1F61"/>
                </a:solidFill>
                <a:latin typeface="Tajawal ExtraBold" panose="00000800000000000000" pitchFamily="2" charset="-78"/>
                <a:cs typeface="Tajawal ExtraBold" panose="00000800000000000000" pitchFamily="2" charset="-78"/>
              </a:rPr>
              <a:t>(Definition, </a:t>
            </a:r>
            <a:r>
              <a:rPr lang="en-GB" sz="3200" dirty="0" smtClean="0">
                <a:solidFill>
                  <a:srgbClr val="0A1F61"/>
                </a:solidFill>
                <a:latin typeface="Tajawal ExtraBold" panose="00000800000000000000" pitchFamily="2" charset="-78"/>
                <a:cs typeface="Tajawal ExtraBold" panose="00000800000000000000" pitchFamily="2" charset="-78"/>
              </a:rPr>
              <a:t>installation, Reading and writing .</a:t>
            </a:r>
            <a:r>
              <a:rPr lang="en-GB" sz="3200" dirty="0" err="1" smtClean="0">
                <a:solidFill>
                  <a:srgbClr val="0A1F61"/>
                </a:solidFill>
                <a:latin typeface="Tajawal ExtraBold" panose="00000800000000000000" pitchFamily="2" charset="-78"/>
                <a:cs typeface="Tajawal ExtraBold" panose="00000800000000000000" pitchFamily="2" charset="-78"/>
              </a:rPr>
              <a:t>pcap</a:t>
            </a:r>
            <a:r>
              <a:rPr lang="en-GB" sz="3200" dirty="0" smtClean="0">
                <a:solidFill>
                  <a:srgbClr val="0A1F61"/>
                </a:solidFill>
                <a:latin typeface="Tajawal ExtraBold" panose="00000800000000000000" pitchFamily="2" charset="-78"/>
                <a:cs typeface="Tajawal ExtraBold" panose="00000800000000000000" pitchFamily="2" charset="-78"/>
              </a:rPr>
              <a:t>, Packets[sending, receiving, sniffing], Packets with [ICMP, QoS, ToS, </a:t>
            </a:r>
            <a:r>
              <a:rPr lang="en-GB" sz="3200" dirty="0" err="1" smtClean="0">
                <a:solidFill>
                  <a:srgbClr val="0A1F61"/>
                </a:solidFill>
                <a:latin typeface="Tajawal ExtraBold" panose="00000800000000000000" pitchFamily="2" charset="-78"/>
                <a:cs typeface="Tajawal ExtraBold" panose="00000800000000000000" pitchFamily="2" charset="-78"/>
              </a:rPr>
              <a:t>CoS</a:t>
            </a:r>
            <a:r>
              <a:rPr lang="en-GB" sz="3200" dirty="0" smtClean="0">
                <a:solidFill>
                  <a:srgbClr val="0A1F61"/>
                </a:solidFill>
                <a:latin typeface="Tajawal ExtraBold" panose="00000800000000000000" pitchFamily="2" charset="-78"/>
                <a:cs typeface="Tajawal ExtraBold" panose="00000800000000000000" pitchFamily="2" charset="-78"/>
              </a:rPr>
              <a:t>])</a:t>
            </a:r>
            <a:endParaRPr lang="en-GB" sz="3200" b="1"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a:t>
            </a:fld>
            <a:endParaRPr lang="en-US" dirty="0"/>
          </a:p>
        </p:txBody>
      </p:sp>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29127" y="3714319"/>
            <a:ext cx="473523" cy="518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81636" y="4756387"/>
            <a:ext cx="693125" cy="315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descr="Packet analyzer png images | PNGEgg"/>
          <p:cNvPicPr>
            <a:picLocks noChangeAspect="1" noChangeArrowheads="1"/>
          </p:cNvPicPr>
          <p:nvPr/>
        </p:nvPicPr>
        <p:blipFill>
          <a:blip r:embed="rId8" cstate="print">
            <a:clrChange>
              <a:clrFrom>
                <a:srgbClr val="FFFFFF"/>
              </a:clrFrom>
              <a:clrTo>
                <a:srgbClr val="FFFFFF">
                  <a:alpha val="0"/>
                </a:srgbClr>
              </a:clrTo>
            </a:clrChange>
            <a:extLst>
              <a:ext uri="{BEBA8EAE-BF5A-486C-A8C5-ECC9F3942E4B}">
                <a14:imgProps xmlns:a14="http://schemas.microsoft.com/office/drawing/2010/main">
                  <a14:imgLayer r:embed="rId9">
                    <a14:imgEffect>
                      <a14:colorTemperature colorTemp="47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358352" y="2709580"/>
            <a:ext cx="802995" cy="490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4958" y="5579000"/>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797978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What </a:t>
            </a:r>
            <a:r>
              <a:rPr lang="en-US" sz="4000" dirty="0">
                <a:solidFill>
                  <a:schemeClr val="bg1"/>
                </a:solidFill>
                <a:latin typeface="Tajawal Medium" panose="00000600000000000000" pitchFamily="2" charset="-78"/>
                <a:cs typeface="Tajawal Medium" panose="00000600000000000000" pitchFamily="2" charset="-78"/>
              </a:rPr>
              <a:t>is Network Traffic</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a:t>
            </a:fld>
            <a:endParaRPr lang="en-US" dirty="0"/>
          </a:p>
        </p:txBody>
      </p:sp>
      <p:sp>
        <p:nvSpPr>
          <p:cNvPr id="10" name="Rectangle 1"/>
          <p:cNvSpPr>
            <a:spLocks noChangeArrowheads="1"/>
          </p:cNvSpPr>
          <p:nvPr/>
        </p:nvSpPr>
        <p:spPr bwMode="auto">
          <a:xfrm>
            <a:off x="314958" y="1665620"/>
            <a:ext cx="10934933" cy="16004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800" b="1" dirty="0">
                <a:solidFill>
                  <a:srgbClr val="0A1F61"/>
                </a:solidFill>
                <a:latin typeface="Tajawal ExtraBold" panose="00000800000000000000" pitchFamily="2" charset="-78"/>
                <a:cs typeface="Tajawal ExtraBold" panose="00000800000000000000" pitchFamily="2" charset="-78"/>
              </a:rPr>
              <a:t>Network Traffic or Network </a:t>
            </a:r>
            <a:r>
              <a:rPr lang="en-US" sz="2800" b="1" dirty="0" smtClean="0">
                <a:solidFill>
                  <a:srgbClr val="0A1F61"/>
                </a:solidFill>
                <a:latin typeface="Tajawal ExtraBold" panose="00000800000000000000" pitchFamily="2" charset="-78"/>
                <a:cs typeface="Tajawal ExtraBold" panose="00000800000000000000" pitchFamily="2" charset="-78"/>
              </a:rPr>
              <a:t>Data:</a:t>
            </a:r>
            <a:r>
              <a:rPr lang="en-US" sz="2800" dirty="0">
                <a:solidFill>
                  <a:srgbClr val="0A1F61"/>
                </a:solidFill>
                <a:latin typeface="Tajawal ExtraBold" panose="00000800000000000000" pitchFamily="2" charset="-78"/>
                <a:cs typeface="Tajawal ExtraBold" panose="00000800000000000000" pitchFamily="2" charset="-78"/>
              </a:rPr>
              <a:t> </a:t>
            </a:r>
            <a:endParaRPr lang="en-US" sz="2800" dirty="0" smtClean="0">
              <a:solidFill>
                <a:srgbClr val="0A1F61"/>
              </a:solidFill>
              <a:latin typeface="Tajawal ExtraBold" panose="00000800000000000000" pitchFamily="2" charset="-78"/>
              <a:cs typeface="Tajawal ExtraBold" panose="00000800000000000000" pitchFamily="2" charset="-78"/>
            </a:endParaRPr>
          </a:p>
          <a:p>
            <a:pPr lvl="3" algn="just" fontAlgn="base">
              <a:spcBef>
                <a:spcPct val="0"/>
              </a:spcBef>
              <a:spcAft>
                <a:spcPct val="0"/>
              </a:spcAft>
            </a:pPr>
            <a:r>
              <a:rPr lang="en-US" sz="2800" dirty="0" smtClean="0">
                <a:solidFill>
                  <a:srgbClr val="0A1F61"/>
                </a:solidFill>
                <a:latin typeface="Tajawal ExtraBold" panose="00000800000000000000" pitchFamily="2" charset="-78"/>
                <a:cs typeface="Tajawal ExtraBold" panose="00000800000000000000" pitchFamily="2" charset="-78"/>
              </a:rPr>
              <a:t>is </a:t>
            </a:r>
            <a:r>
              <a:rPr lang="en-US" sz="2800" dirty="0">
                <a:solidFill>
                  <a:srgbClr val="0A1F61"/>
                </a:solidFill>
                <a:latin typeface="Tajawal ExtraBold" panose="00000800000000000000" pitchFamily="2" charset="-78"/>
                <a:cs typeface="Tajawal ExtraBold" panose="00000800000000000000" pitchFamily="2" charset="-78"/>
              </a:rPr>
              <a:t>the amount of data(packets) moving across a network at any given point of time.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D63384"/>
                </a:solidFill>
                <a:effectLst/>
                <a:latin typeface="var(--bs-font-monospace)"/>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D63384"/>
                </a:solidFill>
                <a:effectLst/>
                <a:latin typeface="var(--bs-font-monospace)"/>
                <a:cs typeface="Arial" pitchFamily="34" charset="0"/>
              </a:rPr>
              <a:t> </a:t>
            </a:r>
            <a:r>
              <a:rPr kumimoji="0" lang="en-US" sz="2400" b="0" i="0" u="none" strike="noStrike" cap="none" normalizeH="0" baseline="0" dirty="0" smtClean="0">
                <a:ln>
                  <a:noFill/>
                </a:ln>
                <a:solidFill>
                  <a:srgbClr val="D63384"/>
                </a:solidFill>
                <a:effectLst/>
                <a:latin typeface="Berlin Sans FB" pitchFamily="34" charset="0"/>
                <a:cs typeface="Arial" pitchFamily="34" charset="0"/>
              </a:rPr>
              <a:t>Traffic volume = Traffic Intensity * Time</a:t>
            </a:r>
            <a:r>
              <a:rPr kumimoji="0" lang="en-US" sz="1400" b="0" i="0" u="none" strike="noStrike" cap="none" normalizeH="0" baseline="0" dirty="0" smtClean="0">
                <a:ln>
                  <a:noFill/>
                </a:ln>
                <a:solidFill>
                  <a:schemeClr val="tx1"/>
                </a:solidFill>
                <a:effectLst/>
                <a:latin typeface="Berlin Sans FB" pitchFamily="34" charset="0"/>
                <a:cs typeface="Arial" pitchFamily="34" charset="0"/>
              </a:rPr>
              <a:t> </a:t>
            </a:r>
            <a:endParaRPr kumimoji="0" lang="en-US" sz="1800" b="0" i="0" u="none" strike="noStrike" cap="none" normalizeH="0" baseline="0" dirty="0" smtClean="0">
              <a:ln>
                <a:noFill/>
              </a:ln>
              <a:solidFill>
                <a:schemeClr val="tx1"/>
              </a:solidFill>
              <a:effectLst/>
              <a:latin typeface="Berlin Sans FB" pitchFamily="34" charset="0"/>
              <a:cs typeface="Arial" pitchFamily="34" charset="0"/>
            </a:endParaRPr>
          </a:p>
        </p:txBody>
      </p:sp>
      <p:pic>
        <p:nvPicPr>
          <p:cNvPr id="1027" name="Picture 3" descr="network traffic report"/>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1302330" y="3837710"/>
            <a:ext cx="9829941" cy="13456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7535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02650" y="6400347"/>
            <a:ext cx="9902229" cy="204838"/>
          </a:xfrm>
          <a:prstGeom prst="rect">
            <a:avLst/>
          </a:prstGeom>
        </p:spPr>
      </p:pic>
      <p:pic>
        <p:nvPicPr>
          <p:cNvPr id="4" name="Picture 3"/>
          <p:cNvPicPr>
            <a:picLocks noChangeAspect="1"/>
          </p:cNvPicPr>
          <p:nvPr/>
        </p:nvPicPr>
        <p:blipFill>
          <a:blip r:embed="rId3"/>
          <a:stretch>
            <a:fillRect/>
          </a:stretch>
        </p:blipFill>
        <p:spPr>
          <a:xfrm>
            <a:off x="0" y="2204822"/>
            <a:ext cx="238650" cy="2709534"/>
          </a:xfrm>
          <a:prstGeom prst="rect">
            <a:avLst/>
          </a:prstGeom>
        </p:spPr>
      </p:pic>
      <p:pic>
        <p:nvPicPr>
          <p:cNvPr id="5" name="Picture 4"/>
          <p:cNvPicPr>
            <a:picLocks noChangeAspect="1"/>
          </p:cNvPicPr>
          <p:nvPr/>
        </p:nvPicPr>
        <p:blipFill>
          <a:blip r:embed="rId3"/>
          <a:stretch>
            <a:fillRect/>
          </a:stretch>
        </p:blipFill>
        <p:spPr>
          <a:xfrm>
            <a:off x="11966229" y="2204822"/>
            <a:ext cx="238650" cy="2709534"/>
          </a:xfrm>
          <a:prstGeom prst="rect">
            <a:avLst/>
          </a:prstGeom>
        </p:spPr>
      </p:pic>
      <p:pic>
        <p:nvPicPr>
          <p:cNvPr id="6" name="Picture 5"/>
          <p:cNvPicPr>
            <a:picLocks noChangeAspect="1"/>
          </p:cNvPicPr>
          <p:nvPr/>
        </p:nvPicPr>
        <p:blipFill>
          <a:blip r:embed="rId4"/>
          <a:stretch>
            <a:fillRect/>
          </a:stretch>
        </p:blipFill>
        <p:spPr>
          <a:xfrm>
            <a:off x="-12879" y="0"/>
            <a:ext cx="9533101" cy="1610200"/>
          </a:xfrm>
          <a:prstGeom prst="rect">
            <a:avLst/>
          </a:prstGeom>
        </p:spPr>
      </p:pic>
      <p:sp>
        <p:nvSpPr>
          <p:cNvPr id="7" name="TextBox 6"/>
          <p:cNvSpPr txBox="1"/>
          <p:nvPr/>
        </p:nvSpPr>
        <p:spPr>
          <a:xfrm>
            <a:off x="1981636" y="544753"/>
            <a:ext cx="797978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What </a:t>
            </a:r>
            <a:r>
              <a:rPr lang="en-US" sz="4000" dirty="0">
                <a:solidFill>
                  <a:schemeClr val="bg1"/>
                </a:solidFill>
                <a:latin typeface="Tajawal Medium" panose="00000600000000000000" pitchFamily="2" charset="-78"/>
                <a:cs typeface="Tajawal Medium" panose="00000600000000000000" pitchFamily="2" charset="-78"/>
              </a:rPr>
              <a:t>is Network Traffic</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5</a:t>
            </a:fld>
            <a:endParaRPr lang="en-US" dirty="0"/>
          </a:p>
        </p:txBody>
      </p:sp>
      <p:sp>
        <p:nvSpPr>
          <p:cNvPr id="10" name="Rectangle 1"/>
          <p:cNvSpPr>
            <a:spLocks noChangeArrowheads="1"/>
          </p:cNvSpPr>
          <p:nvPr/>
        </p:nvSpPr>
        <p:spPr bwMode="auto">
          <a:xfrm>
            <a:off x="675175" y="1695649"/>
            <a:ext cx="10934933" cy="397031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2800" dirty="0" smtClean="0">
                <a:solidFill>
                  <a:srgbClr val="0A1F61"/>
                </a:solidFill>
                <a:latin typeface="Tajawal ExtraBold" panose="00000800000000000000" pitchFamily="2" charset="-78"/>
                <a:cs typeface="Tajawal ExtraBold" panose="00000800000000000000" pitchFamily="2" charset="-78"/>
              </a:rPr>
              <a:t>These are all </a:t>
            </a:r>
            <a:r>
              <a:rPr lang="en-US" sz="2800" dirty="0">
                <a:solidFill>
                  <a:srgbClr val="0A1F61"/>
                </a:solidFill>
                <a:latin typeface="Tajawal ExtraBold" panose="00000800000000000000" pitchFamily="2" charset="-78"/>
                <a:cs typeface="Tajawal ExtraBold" panose="00000800000000000000" pitchFamily="2" charset="-78"/>
              </a:rPr>
              <a:t>the information which is sent over along with data packets on a network. It includes several </a:t>
            </a:r>
            <a:r>
              <a:rPr lang="en-US" sz="2800" dirty="0" smtClean="0">
                <a:solidFill>
                  <a:srgbClr val="0A1F61"/>
                </a:solidFill>
                <a:latin typeface="Tajawal ExtraBold" panose="00000800000000000000" pitchFamily="2" charset="-78"/>
                <a:cs typeface="Tajawal ExtraBold" panose="00000800000000000000" pitchFamily="2" charset="-78"/>
              </a:rPr>
              <a:t>information </a:t>
            </a:r>
            <a:r>
              <a:rPr lang="en-US" sz="2800" dirty="0">
                <a:solidFill>
                  <a:srgbClr val="0A1F61"/>
                </a:solidFill>
                <a:latin typeface="Tajawal ExtraBold" panose="00000800000000000000" pitchFamily="2" charset="-78"/>
                <a:cs typeface="Tajawal ExtraBold" panose="00000800000000000000" pitchFamily="2" charset="-78"/>
              </a:rPr>
              <a:t>like:</a:t>
            </a:r>
          </a:p>
          <a:p>
            <a:pPr algn="just"/>
            <a:r>
              <a:rPr lang="en-US" sz="2800" b="1" dirty="0">
                <a:solidFill>
                  <a:srgbClr val="0A1F61"/>
                </a:solidFill>
                <a:latin typeface="Tajawal ExtraBold" panose="00000800000000000000" pitchFamily="2" charset="-78"/>
                <a:cs typeface="Tajawal ExtraBold" panose="00000800000000000000" pitchFamily="2" charset="-78"/>
              </a:rPr>
              <a:t>Time: </a:t>
            </a:r>
            <a:r>
              <a:rPr lang="en-US" sz="2800" dirty="0">
                <a:solidFill>
                  <a:srgbClr val="0A1F61"/>
                </a:solidFill>
                <a:latin typeface="Tajawal ExtraBold" panose="00000800000000000000" pitchFamily="2" charset="-78"/>
                <a:cs typeface="Tajawal ExtraBold" panose="00000800000000000000" pitchFamily="2" charset="-78"/>
              </a:rPr>
              <a:t>Time at which packets are captured.</a:t>
            </a:r>
          </a:p>
          <a:p>
            <a:pPr algn="just"/>
            <a:r>
              <a:rPr lang="en-US" sz="2800" b="1" dirty="0">
                <a:solidFill>
                  <a:srgbClr val="0A1F61"/>
                </a:solidFill>
                <a:latin typeface="Tajawal ExtraBold" panose="00000800000000000000" pitchFamily="2" charset="-78"/>
                <a:cs typeface="Tajawal ExtraBold" panose="00000800000000000000" pitchFamily="2" charset="-78"/>
              </a:rPr>
              <a:t>Source: </a:t>
            </a:r>
            <a:r>
              <a:rPr lang="en-US" sz="2800" dirty="0">
                <a:solidFill>
                  <a:srgbClr val="0A1F61"/>
                </a:solidFill>
                <a:latin typeface="Tajawal ExtraBold" panose="00000800000000000000" pitchFamily="2" charset="-78"/>
                <a:cs typeface="Tajawal ExtraBold" panose="00000800000000000000" pitchFamily="2" charset="-78"/>
              </a:rPr>
              <a:t>Source from which the packet originated.</a:t>
            </a:r>
          </a:p>
          <a:p>
            <a:pPr algn="just"/>
            <a:r>
              <a:rPr lang="en-US" sz="2800" b="1" dirty="0">
                <a:solidFill>
                  <a:srgbClr val="0A1F61"/>
                </a:solidFill>
                <a:latin typeface="Tajawal ExtraBold" panose="00000800000000000000" pitchFamily="2" charset="-78"/>
                <a:cs typeface="Tajawal ExtraBold" panose="00000800000000000000" pitchFamily="2" charset="-78"/>
              </a:rPr>
              <a:t>Destination: </a:t>
            </a:r>
            <a:r>
              <a:rPr lang="en-US" sz="2800" dirty="0">
                <a:solidFill>
                  <a:srgbClr val="0A1F61"/>
                </a:solidFill>
                <a:latin typeface="Tajawal ExtraBold" panose="00000800000000000000" pitchFamily="2" charset="-78"/>
                <a:cs typeface="Tajawal ExtraBold" panose="00000800000000000000" pitchFamily="2" charset="-78"/>
              </a:rPr>
              <a:t>The Sink where packets reach finally.</a:t>
            </a:r>
          </a:p>
          <a:p>
            <a:pPr algn="just"/>
            <a:r>
              <a:rPr lang="en-US" sz="2800" b="1" dirty="0">
                <a:solidFill>
                  <a:srgbClr val="0A1F61"/>
                </a:solidFill>
                <a:latin typeface="Tajawal ExtraBold" panose="00000800000000000000" pitchFamily="2" charset="-78"/>
                <a:cs typeface="Tajawal ExtraBold" panose="00000800000000000000" pitchFamily="2" charset="-78"/>
              </a:rPr>
              <a:t>Protocol: </a:t>
            </a:r>
            <a:r>
              <a:rPr lang="en-US" sz="2800" dirty="0">
                <a:solidFill>
                  <a:srgbClr val="0A1F61"/>
                </a:solidFill>
                <a:latin typeface="Tajawal ExtraBold" panose="00000800000000000000" pitchFamily="2" charset="-78"/>
                <a:cs typeface="Tajawal ExtraBold" panose="00000800000000000000" pitchFamily="2" charset="-78"/>
              </a:rPr>
              <a:t>Type of Internet protocol(or set of rules) the packet followed during its journey </a:t>
            </a:r>
            <a:r>
              <a:rPr lang="en-US" sz="2800" dirty="0" smtClean="0">
                <a:solidFill>
                  <a:srgbClr val="0A1F61"/>
                </a:solidFill>
                <a:latin typeface="Tajawal ExtraBold" panose="00000800000000000000" pitchFamily="2" charset="-78"/>
                <a:cs typeface="Tajawal ExtraBold" panose="00000800000000000000" pitchFamily="2" charset="-78"/>
              </a:rPr>
              <a:t>   like</a:t>
            </a:r>
            <a:r>
              <a:rPr lang="en-US" sz="2800" dirty="0">
                <a:solidFill>
                  <a:srgbClr val="0A1F61"/>
                </a:solidFill>
                <a:latin typeface="Tajawal ExtraBold" panose="00000800000000000000" pitchFamily="2" charset="-78"/>
                <a:cs typeface="Tajawal ExtraBold" panose="00000800000000000000" pitchFamily="2" charset="-78"/>
              </a:rPr>
              <a:t>: TCP, UDP, SMTP, ARP etc.</a:t>
            </a:r>
          </a:p>
          <a:p>
            <a:pPr algn="just"/>
            <a:r>
              <a:rPr lang="en-US" sz="2800" b="1" dirty="0">
                <a:solidFill>
                  <a:srgbClr val="0A1F61"/>
                </a:solidFill>
                <a:latin typeface="Tajawal ExtraBold" panose="00000800000000000000" pitchFamily="2" charset="-78"/>
                <a:cs typeface="Tajawal ExtraBold" panose="00000800000000000000" pitchFamily="2" charset="-78"/>
              </a:rPr>
              <a:t>Info: </a:t>
            </a:r>
            <a:r>
              <a:rPr lang="en-US" sz="2800" dirty="0">
                <a:solidFill>
                  <a:srgbClr val="0A1F61"/>
                </a:solidFill>
                <a:latin typeface="Tajawal ExtraBold" panose="00000800000000000000" pitchFamily="2" charset="-78"/>
                <a:cs typeface="Tajawal ExtraBold" panose="00000800000000000000" pitchFamily="2" charset="-78"/>
              </a:rPr>
              <a:t>The information that packet contains. Generally, the information is encrypted for obvious reasons. But in some cases its unencrypted also, but that is rare.</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4958" y="5579000"/>
            <a:ext cx="1222425" cy="1096206"/>
          </a:xfrm>
          <a:prstGeom prst="rect">
            <a:avLst/>
          </a:prstGeom>
        </p:spPr>
      </p:pic>
    </p:spTree>
    <p:extLst>
      <p:ext uri="{BB962C8B-B14F-4D97-AF65-F5344CB8AC3E}">
        <p14:creationId xmlns:p14="http://schemas.microsoft.com/office/powerpoint/2010/main" val="10966957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57196" y="350593"/>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1323439"/>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                   Port </a:t>
            </a:r>
            <a:r>
              <a:rPr lang="en-US" sz="4000" dirty="0">
                <a:solidFill>
                  <a:schemeClr val="bg1"/>
                </a:solidFill>
                <a:latin typeface="Tajawal Medium" panose="00000600000000000000" pitchFamily="2" charset="-78"/>
                <a:cs typeface="Tajawal Medium" panose="00000600000000000000" pitchFamily="2" charset="-78"/>
              </a:rPr>
              <a:t>Scanner using Sockets</a:t>
            </a:r>
          </a:p>
          <a:p>
            <a:pPr algn="ct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711207"/>
            <a:ext cx="11662826" cy="4524315"/>
          </a:xfrm>
          <a:prstGeom prst="rect">
            <a:avLst/>
          </a:prstGeom>
          <a:noFill/>
        </p:spPr>
        <p:txBody>
          <a:bodyPr wrap="square" rtlCol="0">
            <a:spAutoFit/>
          </a:bodyPr>
          <a:lstStyle/>
          <a:p>
            <a:pPr marL="514350" indent="-514350">
              <a:buFont typeface="Wingdings" pitchFamily="2" charset="2"/>
              <a:buChar char="§"/>
            </a:pPr>
            <a:r>
              <a:rPr lang="en-US" sz="3200" b="1" dirty="0" smtClean="0">
                <a:solidFill>
                  <a:srgbClr val="0A1F61"/>
                </a:solidFill>
                <a:latin typeface="Tajawal ExtraBold" panose="00000800000000000000" pitchFamily="2" charset="-78"/>
                <a:cs typeface="Tajawal ExtraBold" panose="00000800000000000000" pitchFamily="2" charset="-78"/>
              </a:rPr>
              <a:t>What </a:t>
            </a:r>
            <a:r>
              <a:rPr lang="en-US" sz="3200" b="1" dirty="0">
                <a:solidFill>
                  <a:srgbClr val="0A1F61"/>
                </a:solidFill>
                <a:latin typeface="Tajawal ExtraBold" panose="00000800000000000000" pitchFamily="2" charset="-78"/>
                <a:cs typeface="Tajawal ExtraBold" panose="00000800000000000000" pitchFamily="2" charset="-78"/>
              </a:rPr>
              <a:t>is a Port Scanner</a:t>
            </a:r>
            <a:r>
              <a:rPr lang="en-US" sz="3200" b="1" dirty="0" smtClean="0">
                <a:solidFill>
                  <a:srgbClr val="0A1F61"/>
                </a:solidFill>
                <a:latin typeface="Tajawal ExtraBold" panose="00000800000000000000" pitchFamily="2" charset="-78"/>
                <a:cs typeface="Tajawal ExtraBold" panose="00000800000000000000" pitchFamily="2" charset="-78"/>
              </a:rPr>
              <a:t>? What is it used for?</a:t>
            </a:r>
            <a:endParaRPr lang="en-US" sz="3200" b="1" dirty="0">
              <a:solidFill>
                <a:srgbClr val="0A1F61"/>
              </a:solidFill>
              <a:latin typeface="Tajawal ExtraBold" panose="00000800000000000000" pitchFamily="2" charset="-78"/>
              <a:cs typeface="Tajawal ExtraBold" panose="00000800000000000000" pitchFamily="2" charset="-78"/>
            </a:endParaRPr>
          </a:p>
          <a:p>
            <a:pPr lvl="1" algn="just"/>
            <a:r>
              <a:rPr lang="en-US" sz="3200" dirty="0" smtClean="0">
                <a:solidFill>
                  <a:srgbClr val="0A1F61"/>
                </a:solidFill>
                <a:latin typeface="Tajawal ExtraBold" panose="00000800000000000000" pitchFamily="2" charset="-78"/>
                <a:cs typeface="Tajawal ExtraBold" panose="00000800000000000000" pitchFamily="2" charset="-78"/>
              </a:rPr>
              <a:t>A </a:t>
            </a:r>
            <a:r>
              <a:rPr lang="en-US" sz="3200" dirty="0">
                <a:solidFill>
                  <a:srgbClr val="0A1F61"/>
                </a:solidFill>
                <a:latin typeface="Tajawal ExtraBold" panose="00000800000000000000" pitchFamily="2" charset="-78"/>
                <a:cs typeface="Tajawal ExtraBold" panose="00000800000000000000" pitchFamily="2" charset="-78"/>
              </a:rPr>
              <a:t>port scan is a common technique hackers use to discover open doors or weak points in a network. A port scan attack helps cyber criminals find open ports and figure out whether they are receiving or sending data. It can also reveal whether active security devices like firewalls are being used by an organization</a:t>
            </a:r>
            <a:r>
              <a:rPr lang="en-US" sz="3200" dirty="0" smtClean="0">
                <a:solidFill>
                  <a:srgbClr val="0A1F61"/>
                </a:solidFill>
                <a:latin typeface="Tajawal ExtraBold" panose="00000800000000000000" pitchFamily="2" charset="-78"/>
                <a:cs typeface="Tajawal ExtraBold" panose="00000800000000000000" pitchFamily="2" charset="-78"/>
              </a:rPr>
              <a:t>.</a:t>
            </a:r>
          </a:p>
          <a:p>
            <a:pPr marL="1371600" lvl="2" indent="-457200" algn="just">
              <a:buFontTx/>
              <a:buChar char="-"/>
            </a:pPr>
            <a:r>
              <a:rPr lang="en-US" sz="3200" dirty="0">
                <a:solidFill>
                  <a:srgbClr val="0A1F61"/>
                </a:solidFill>
                <a:latin typeface="Tajawal ExtraBold" panose="00000800000000000000" pitchFamily="2" charset="-78"/>
                <a:cs typeface="Tajawal ExtraBold" panose="00000800000000000000" pitchFamily="2" charset="-78"/>
              </a:rPr>
              <a:t>The fundamental step to enter a system is to scan the system for opening ports. </a:t>
            </a:r>
          </a:p>
          <a:p>
            <a:pPr marL="1371600" lvl="2" indent="-457200" algn="just">
              <a:buFontTx/>
              <a:buChar char="-"/>
            </a:pPr>
            <a:r>
              <a:rPr lang="en-US" sz="3200" dirty="0">
                <a:solidFill>
                  <a:srgbClr val="0A1F61"/>
                </a:solidFill>
                <a:latin typeface="Tajawal ExtraBold" panose="00000800000000000000" pitchFamily="2" charset="-78"/>
                <a:cs typeface="Tajawal ExtraBold" panose="00000800000000000000" pitchFamily="2" charset="-78"/>
              </a:rPr>
              <a:t>It is always </a:t>
            </a:r>
            <a:r>
              <a:rPr lang="en-US" sz="3200" dirty="0" err="1">
                <a:solidFill>
                  <a:srgbClr val="0A1F61"/>
                </a:solidFill>
                <a:latin typeface="Tajawal ExtraBold" panose="00000800000000000000" pitchFamily="2" charset="-78"/>
                <a:cs typeface="Tajawal ExtraBold" panose="00000800000000000000" pitchFamily="2" charset="-78"/>
              </a:rPr>
              <a:t>adviced</a:t>
            </a:r>
            <a:r>
              <a:rPr lang="en-US" sz="3200" dirty="0">
                <a:solidFill>
                  <a:srgbClr val="0A1F61"/>
                </a:solidFill>
                <a:latin typeface="Tajawal ExtraBold" panose="00000800000000000000" pitchFamily="2" charset="-78"/>
                <a:cs typeface="Tajawal ExtraBold" panose="00000800000000000000" pitchFamily="2" charset="-78"/>
              </a:rPr>
              <a:t> to close unnecessary ports of your system(server) to avoid any </a:t>
            </a:r>
            <a:r>
              <a:rPr lang="en-US" sz="3200" dirty="0" err="1">
                <a:solidFill>
                  <a:srgbClr val="0A1F61"/>
                </a:solidFill>
                <a:latin typeface="Tajawal ExtraBold" panose="00000800000000000000" pitchFamily="2" charset="-78"/>
                <a:cs typeface="Tajawal ExtraBold" panose="00000800000000000000" pitchFamily="2" charset="-78"/>
              </a:rPr>
              <a:t>mishappening</a:t>
            </a:r>
            <a:r>
              <a:rPr lang="en-US" sz="3200" dirty="0">
                <a:solidFill>
                  <a:srgbClr val="0A1F61"/>
                </a:solidFill>
                <a:latin typeface="Tajawal ExtraBold" panose="00000800000000000000" pitchFamily="2" charset="-78"/>
                <a:cs typeface="Tajawal ExtraBold" panose="00000800000000000000" pitchFamily="2" charset="-78"/>
              </a:rPr>
              <a:t>. </a:t>
            </a:r>
          </a:p>
          <a:p>
            <a:pPr marL="1371600" lvl="2" indent="-457200" algn="just">
              <a:buFontTx/>
              <a:buChar char="-"/>
            </a:pPr>
            <a:r>
              <a:rPr lang="en-US" sz="3200" dirty="0">
                <a:solidFill>
                  <a:srgbClr val="0A1F61"/>
                </a:solidFill>
                <a:latin typeface="Tajawal ExtraBold" panose="00000800000000000000" pitchFamily="2" charset="-78"/>
                <a:cs typeface="Tajawal ExtraBold" panose="00000800000000000000" pitchFamily="2" charset="-78"/>
              </a:rPr>
              <a:t>For a </a:t>
            </a:r>
            <a:r>
              <a:rPr lang="en-US" sz="3200" b="1" dirty="0">
                <a:solidFill>
                  <a:srgbClr val="0A1F61"/>
                </a:solidFill>
                <a:latin typeface="Tajawal ExtraBold" panose="00000800000000000000" pitchFamily="2" charset="-78"/>
                <a:cs typeface="Tajawal ExtraBold" panose="00000800000000000000" pitchFamily="2" charset="-78"/>
              </a:rPr>
              <a:t>web server port 80</a:t>
            </a:r>
            <a:r>
              <a:rPr lang="en-US" sz="3200" dirty="0">
                <a:solidFill>
                  <a:srgbClr val="0A1F61"/>
                </a:solidFill>
                <a:latin typeface="Tajawal ExtraBold" panose="00000800000000000000" pitchFamily="2" charset="-78"/>
                <a:cs typeface="Tajawal ExtraBold" panose="00000800000000000000" pitchFamily="2" charset="-78"/>
              </a:rPr>
              <a:t> is open by default for HTTP request and response.</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6</a:t>
            </a:fld>
            <a:endParaRPr lang="en-US" dirty="0"/>
          </a:p>
        </p:txBody>
      </p:sp>
    </p:spTree>
    <p:extLst>
      <p:ext uri="{BB962C8B-B14F-4D97-AF65-F5344CB8AC3E}">
        <p14:creationId xmlns:p14="http://schemas.microsoft.com/office/powerpoint/2010/main" val="23487573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4958" y="5579000"/>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1323439"/>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                   Port </a:t>
            </a:r>
            <a:r>
              <a:rPr lang="en-US" sz="4000" dirty="0">
                <a:solidFill>
                  <a:schemeClr val="bg1"/>
                </a:solidFill>
                <a:latin typeface="Tajawal Medium" panose="00000600000000000000" pitchFamily="2" charset="-78"/>
                <a:cs typeface="Tajawal Medium" panose="00000600000000000000" pitchFamily="2" charset="-78"/>
              </a:rPr>
              <a:t>Scanner using Sockets</a:t>
            </a:r>
          </a:p>
          <a:p>
            <a:pPr algn="ct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7</a:t>
            </a:fld>
            <a:endParaRPr lang="en-US" dirty="0"/>
          </a:p>
        </p:txBody>
      </p:sp>
      <p:sp>
        <p:nvSpPr>
          <p:cNvPr id="11" name="Rectangle 1"/>
          <p:cNvSpPr>
            <a:spLocks noChangeArrowheads="1"/>
          </p:cNvSpPr>
          <p:nvPr/>
        </p:nvSpPr>
        <p:spPr bwMode="auto">
          <a:xfrm>
            <a:off x="2116411" y="1307023"/>
            <a:ext cx="8929817" cy="535531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CC7832"/>
                </a:solidFill>
                <a:effectLst/>
                <a:latin typeface="JetBrains Mono"/>
                <a:cs typeface="Arial" pitchFamily="34" charset="0"/>
              </a:rPr>
              <a:t>import </a:t>
            </a:r>
            <a:r>
              <a:rPr kumimoji="0" lang="en-US" b="0" i="0" u="none" strike="noStrike" cap="none" normalizeH="0" baseline="0" dirty="0" smtClean="0">
                <a:ln>
                  <a:noFill/>
                </a:ln>
                <a:solidFill>
                  <a:srgbClr val="A9B7C6"/>
                </a:solidFill>
                <a:effectLst/>
                <a:latin typeface="JetBrains Mono"/>
                <a:cs typeface="Arial" pitchFamily="34" charset="0"/>
              </a:rPr>
              <a:t>socket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err="1" smtClean="0">
                <a:ln>
                  <a:noFill/>
                </a:ln>
                <a:solidFill>
                  <a:srgbClr val="A9B7C6"/>
                </a:solidFill>
                <a:effectLst/>
                <a:latin typeface="JetBrains Mono"/>
                <a:cs typeface="Arial" pitchFamily="34" charset="0"/>
              </a:rPr>
              <a:t>t_host</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str</a:t>
            </a:r>
            <a:r>
              <a:rPr kumimoji="0" lang="en-US" b="0" i="0" u="none" strike="noStrike" cap="none" normalizeH="0" baseline="0" dirty="0" smtClean="0">
                <a:ln>
                  <a:noFill/>
                </a:ln>
                <a:solidFill>
                  <a:srgbClr val="A9B7C6"/>
                </a:solidFill>
                <a:effectLst/>
                <a:latin typeface="JetBrains Mono"/>
                <a:cs typeface="Arial" pitchFamily="34" charset="0"/>
              </a:rPr>
              <a:t>(input(</a:t>
            </a:r>
            <a:r>
              <a:rPr kumimoji="0" lang="en-US" b="0" i="0" u="none" strike="noStrike" cap="none" normalizeH="0" baseline="0" dirty="0" smtClean="0">
                <a:ln>
                  <a:noFill/>
                </a:ln>
                <a:solidFill>
                  <a:srgbClr val="6A8759"/>
                </a:solidFill>
                <a:effectLst/>
                <a:latin typeface="JetBrains Mono"/>
                <a:cs typeface="Arial" pitchFamily="34" charset="0"/>
              </a:rPr>
              <a:t>"Enter the host to be scanned: "</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08080"/>
                </a:solidFill>
                <a:effectLst/>
                <a:latin typeface="JetBrains Mono"/>
                <a:cs typeface="Arial" pitchFamily="34" charset="0"/>
              </a:rPr>
              <a:t># Target Host, www.example.com</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err="1" smtClean="0">
                <a:ln>
                  <a:noFill/>
                </a:ln>
                <a:solidFill>
                  <a:srgbClr val="A9B7C6"/>
                </a:solidFill>
                <a:effectLst/>
                <a:latin typeface="JetBrains Mono"/>
                <a:cs typeface="Arial" pitchFamily="34" charset="0"/>
              </a:rPr>
              <a:t>t_ip</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socket.gethostbyname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t_host</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08080"/>
                </a:solidFill>
                <a:effectLst/>
                <a:latin typeface="JetBrains Mono"/>
                <a:cs typeface="Arial" pitchFamily="34" charset="0"/>
              </a:rPr>
              <a:t># Resolve </a:t>
            </a:r>
            <a:r>
              <a:rPr kumimoji="0" lang="en-US" b="0" i="0" u="none" strike="noStrike" cap="none" normalizeH="0" baseline="0" dirty="0" err="1" smtClean="0">
                <a:ln>
                  <a:noFill/>
                </a:ln>
                <a:solidFill>
                  <a:srgbClr val="808080"/>
                </a:solidFill>
                <a:effectLst/>
                <a:latin typeface="JetBrains Mono"/>
                <a:cs typeface="Arial" pitchFamily="34" charset="0"/>
              </a:rPr>
              <a:t>t_host</a:t>
            </a:r>
            <a:r>
              <a:rPr kumimoji="0" lang="en-US" b="0" i="0" u="none" strike="noStrike" cap="none" normalizeH="0" baseline="0" dirty="0" smtClean="0">
                <a:ln>
                  <a:noFill/>
                </a:ln>
                <a:solidFill>
                  <a:srgbClr val="808080"/>
                </a:solidFill>
                <a:effectLst/>
                <a:latin typeface="JetBrains Mono"/>
                <a:cs typeface="Arial" pitchFamily="34" charset="0"/>
              </a:rPr>
              <a:t> to IPv4 address</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err="1" smtClean="0">
                <a:ln>
                  <a:noFill/>
                </a:ln>
                <a:solidFill>
                  <a:srgbClr val="A9B7C6"/>
                </a:solidFill>
                <a:effectLst/>
                <a:latin typeface="JetBrains Mono"/>
                <a:cs typeface="Arial" pitchFamily="34" charset="0"/>
              </a:rPr>
              <a:t>t_ip</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08080"/>
                </a:solidFill>
                <a:effectLst/>
                <a:latin typeface="JetBrains Mono"/>
                <a:cs typeface="Arial" pitchFamily="34" charset="0"/>
              </a:rPr>
              <a:t># Print the IP address</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CC7832"/>
                </a:solidFill>
                <a:effectLst/>
                <a:latin typeface="JetBrains Mono"/>
                <a:cs typeface="Arial" pitchFamily="34" charset="0"/>
              </a:rPr>
              <a:t>while </a:t>
            </a:r>
            <a:r>
              <a:rPr kumimoji="0" lang="en-US" b="0" i="0" u="none" strike="noStrike" cap="none" normalizeH="0" baseline="0" dirty="0" smtClean="0">
                <a:ln>
                  <a:noFill/>
                </a:ln>
                <a:solidFill>
                  <a:srgbClr val="6897BB"/>
                </a:solidFill>
                <a:effectLst/>
                <a:latin typeface="JetBrains Mono"/>
                <a:cs typeface="Arial" pitchFamily="34" charset="0"/>
              </a:rPr>
              <a:t>1</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t_port</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int</a:t>
            </a:r>
            <a:r>
              <a:rPr kumimoji="0" lang="en-US" b="0" i="0" u="none" strike="noStrike" cap="none" normalizeH="0" baseline="0" dirty="0" smtClean="0">
                <a:ln>
                  <a:noFill/>
                </a:ln>
                <a:solidFill>
                  <a:srgbClr val="A9B7C6"/>
                </a:solidFill>
                <a:effectLst/>
                <a:latin typeface="JetBrains Mono"/>
                <a:cs typeface="Arial" pitchFamily="34" charset="0"/>
              </a:rPr>
              <a:t>(input(</a:t>
            </a:r>
            <a:r>
              <a:rPr kumimoji="0" lang="en-US" b="0" i="0" u="none" strike="noStrike" cap="none" normalizeH="0" baseline="0" dirty="0" smtClean="0">
                <a:ln>
                  <a:noFill/>
                </a:ln>
                <a:solidFill>
                  <a:srgbClr val="6A8759"/>
                </a:solidFill>
                <a:effectLst/>
                <a:latin typeface="JetBrains Mono"/>
                <a:cs typeface="Arial" pitchFamily="34" charset="0"/>
              </a:rPr>
              <a:t>"Enter the port: "</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08080"/>
                </a:solidFill>
                <a:effectLst/>
                <a:latin typeface="JetBrains Mono"/>
                <a:cs typeface="Arial" pitchFamily="34" charset="0"/>
              </a:rPr>
              <a:t># Enter the port to be scanned</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try</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sock = </a:t>
            </a:r>
            <a:r>
              <a:rPr kumimoji="0" lang="en-US" b="0" i="0" u="none" strike="noStrike" cap="none" normalizeH="0" baseline="0" dirty="0" err="1" smtClean="0">
                <a:ln>
                  <a:noFill/>
                </a:ln>
                <a:solidFill>
                  <a:srgbClr val="A9B7C6"/>
                </a:solidFill>
                <a:effectLst/>
                <a:latin typeface="JetBrains Mono"/>
                <a:cs typeface="Arial" pitchFamily="34" charset="0"/>
              </a:rPr>
              <a:t>socket.socket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res = </a:t>
            </a:r>
            <a:r>
              <a:rPr kumimoji="0" lang="en-US" b="0" i="0" u="none" strike="noStrike" cap="none" normalizeH="0" baseline="0" dirty="0" err="1" smtClean="0">
                <a:ln>
                  <a:noFill/>
                </a:ln>
                <a:solidFill>
                  <a:srgbClr val="A9B7C6"/>
                </a:solidFill>
                <a:effectLst/>
                <a:latin typeface="JetBrains Mono"/>
                <a:cs typeface="Arial" pitchFamily="34" charset="0"/>
              </a:rPr>
              <a:t>sock.connect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t_ip</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t_port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print(</a:t>
            </a:r>
            <a:r>
              <a:rPr kumimoji="0" lang="en-US" b="0" i="0" u="none" strike="noStrike" cap="none" normalizeH="0" baseline="0" dirty="0" smtClean="0">
                <a:ln>
                  <a:noFill/>
                </a:ln>
                <a:solidFill>
                  <a:srgbClr val="6A8759"/>
                </a:solidFill>
                <a:effectLst/>
                <a:latin typeface="JetBrains Mono"/>
                <a:cs typeface="Arial" pitchFamily="34" charset="0"/>
              </a:rPr>
              <a:t>"Port {}: </a:t>
            </a:r>
            <a:r>
              <a:rPr kumimoji="0" lang="en-US" b="0" i="0" u="none" strike="noStrike" cap="none" normalizeH="0" baseline="0" dirty="0" err="1" smtClean="0">
                <a:ln>
                  <a:noFill/>
                </a:ln>
                <a:solidFill>
                  <a:srgbClr val="6A8759"/>
                </a:solidFill>
                <a:effectLst/>
                <a:latin typeface="JetBrains Mono"/>
                <a:cs typeface="Arial" pitchFamily="34" charset="0"/>
              </a:rPr>
              <a:t>Open"</a:t>
            </a:r>
            <a:r>
              <a:rPr kumimoji="0" lang="en-US" b="0" i="0" u="none" strike="noStrike" cap="none" normalizeH="0" baseline="0" dirty="0" err="1" smtClean="0">
                <a:ln>
                  <a:noFill/>
                </a:ln>
                <a:solidFill>
                  <a:srgbClr val="A9B7C6"/>
                </a:solidFill>
                <a:effectLst/>
                <a:latin typeface="JetBrains Mono"/>
                <a:cs typeface="Arial" pitchFamily="34" charset="0"/>
              </a:rPr>
              <a:t>.format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t_port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sock.close</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except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print(</a:t>
            </a:r>
            <a:r>
              <a:rPr kumimoji="0" lang="en-US" b="0" i="0" u="none" strike="noStrike" cap="none" normalizeH="0" baseline="0" dirty="0" smtClean="0">
                <a:ln>
                  <a:noFill/>
                </a:ln>
                <a:solidFill>
                  <a:srgbClr val="6A8759"/>
                </a:solidFill>
                <a:effectLst/>
                <a:latin typeface="JetBrains Mono"/>
                <a:cs typeface="Arial" pitchFamily="34" charset="0"/>
              </a:rPr>
              <a:t>"Port {}: </a:t>
            </a:r>
            <a:r>
              <a:rPr kumimoji="0" lang="en-US" b="0" i="0" u="none" strike="noStrike" cap="none" normalizeH="0" baseline="0" dirty="0" err="1" smtClean="0">
                <a:ln>
                  <a:noFill/>
                </a:ln>
                <a:solidFill>
                  <a:srgbClr val="6A8759"/>
                </a:solidFill>
                <a:effectLst/>
                <a:latin typeface="JetBrains Mono"/>
                <a:cs typeface="Arial" pitchFamily="34" charset="0"/>
              </a:rPr>
              <a:t>Closed"</a:t>
            </a:r>
            <a:r>
              <a:rPr kumimoji="0" lang="en-US" b="0" i="0" u="none" strike="noStrike" cap="none" normalizeH="0" baseline="0" dirty="0" err="1" smtClean="0">
                <a:ln>
                  <a:noFill/>
                </a:ln>
                <a:solidFill>
                  <a:srgbClr val="A9B7C6"/>
                </a:solidFill>
                <a:effectLst/>
                <a:latin typeface="JetBrains Mono"/>
                <a:cs typeface="Arial" pitchFamily="34" charset="0"/>
              </a:rPr>
              <a:t>.format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t_port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smtClean="0">
                <a:ln>
                  <a:noFill/>
                </a:ln>
                <a:solidFill>
                  <a:srgbClr val="6A8759"/>
                </a:solidFill>
                <a:effectLst/>
                <a:latin typeface="JetBrains Mono"/>
                <a:cs typeface="Arial" pitchFamily="34" charset="0"/>
              </a:rPr>
              <a:t>"Port Scanning complete"</a:t>
            </a:r>
            <a:r>
              <a:rPr kumimoji="0" lang="en-US" b="0" i="0" u="none" strike="noStrike" cap="none" normalizeH="0" baseline="0" dirty="0" smtClean="0">
                <a:ln>
                  <a:noFill/>
                </a:ln>
                <a:solidFill>
                  <a:srgbClr val="A9B7C6"/>
                </a:solidFill>
                <a:effectLst/>
                <a:latin typeface="JetBrains Mono"/>
                <a:cs typeface="Arial" pitchFamily="34" charset="0"/>
              </a:rPr>
              <a:t>)</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958226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4958" y="5579000"/>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792533" y="544753"/>
            <a:ext cx="797978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Captured </a:t>
            </a:r>
            <a:r>
              <a:rPr lang="en-US" sz="4000" dirty="0">
                <a:solidFill>
                  <a:schemeClr val="bg1"/>
                </a:solidFill>
                <a:latin typeface="Tajawal Medium" panose="00000600000000000000" pitchFamily="2" charset="-78"/>
                <a:cs typeface="Tajawal Medium" panose="00000600000000000000" pitchFamily="2" charset="-78"/>
              </a:rPr>
              <a:t>Network Traffic using </a:t>
            </a:r>
            <a:r>
              <a:rPr lang="en-US" sz="4000" dirty="0" err="1">
                <a:solidFill>
                  <a:schemeClr val="bg1"/>
                </a:solidFill>
                <a:latin typeface="Tajawal Medium" panose="00000600000000000000" pitchFamily="2" charset="-78"/>
                <a:cs typeface="Tajawal Medium" panose="00000600000000000000" pitchFamily="2" charset="-78"/>
              </a:rPr>
              <a:t>Wireshark</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8</a:t>
            </a:fld>
            <a:endParaRPr lang="en-US" dirty="0"/>
          </a:p>
        </p:txBody>
      </p:sp>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4438" y="1712919"/>
            <a:ext cx="10071493" cy="37829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692989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err="1" smtClean="0">
                <a:solidFill>
                  <a:schemeClr val="bg1"/>
                </a:solidFill>
                <a:latin typeface="Tajawal Medium" panose="00000600000000000000" pitchFamily="2" charset="-78"/>
                <a:cs typeface="Tajawal Medium" panose="00000600000000000000" pitchFamily="2" charset="-78"/>
              </a:rPr>
              <a:t>Wireshark</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651740" y="1723073"/>
            <a:ext cx="11133860" cy="4339650"/>
          </a:xfrm>
          <a:prstGeom prst="rect">
            <a:avLst/>
          </a:prstGeom>
          <a:noFill/>
        </p:spPr>
        <p:txBody>
          <a:bodyPr wrap="square" rtlCol="0">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Wireshark is a network packet analyzer. A network packet analyzer presents captured packet data in as much detail as possible.</a:t>
            </a: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Measuring </a:t>
            </a:r>
            <a:r>
              <a:rPr lang="en-US" sz="2800" dirty="0">
                <a:solidFill>
                  <a:srgbClr val="0A1F61"/>
                </a:solidFill>
                <a:latin typeface="Tajawal ExtraBold" panose="00000800000000000000" pitchFamily="2" charset="-78"/>
                <a:cs typeface="Tajawal ExtraBold" panose="00000800000000000000" pitchFamily="2" charset="-78"/>
              </a:rPr>
              <a:t>device for examining what’s happening inside a network cable, just like an electrician uses a voltmeter for examining what’s happening inside an electric cable (but at a higher level, of course</a:t>
            </a:r>
            <a:r>
              <a:rPr lang="en-US" sz="2800" dirty="0" smtClean="0">
                <a:solidFill>
                  <a:srgbClr val="0A1F61"/>
                </a:solidFill>
                <a:latin typeface="Tajawal ExtraBold" panose="00000800000000000000" pitchFamily="2" charset="-78"/>
                <a:cs typeface="Tajawal ExtraBold" panose="00000800000000000000" pitchFamily="2" charset="-78"/>
              </a:rPr>
              <a:t>).</a:t>
            </a: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Wireshark </a:t>
            </a:r>
            <a:r>
              <a:rPr lang="en-US" sz="2800" dirty="0">
                <a:solidFill>
                  <a:srgbClr val="0A1F61"/>
                </a:solidFill>
                <a:latin typeface="Tajawal ExtraBold" panose="00000800000000000000" pitchFamily="2" charset="-78"/>
                <a:cs typeface="Tajawal ExtraBold" panose="00000800000000000000" pitchFamily="2" charset="-78"/>
              </a:rPr>
              <a:t>is available for free, is open source, and is one of the best packet analyzers available today</a:t>
            </a:r>
            <a:r>
              <a:rPr lang="en-US" sz="2800" dirty="0" smtClean="0">
                <a:solidFill>
                  <a:srgbClr val="0A1F61"/>
                </a:solidFill>
                <a:latin typeface="Tajawal ExtraBold" panose="00000800000000000000" pitchFamily="2" charset="-78"/>
                <a:cs typeface="Tajawal ExtraBold" panose="00000800000000000000" pitchFamily="2" charset="-78"/>
              </a:rPr>
              <a:t>.</a:t>
            </a:r>
          </a:p>
          <a:p>
            <a:pPr lvl="2" algn="ctr"/>
            <a:r>
              <a:rPr lang="en-GB" sz="2800" b="1" dirty="0">
                <a:solidFill>
                  <a:srgbClr val="0A1F61"/>
                </a:solidFill>
                <a:latin typeface="Tajawal ExtraBold" panose="00000800000000000000" pitchFamily="2" charset="-78"/>
                <a:cs typeface="Tajawal ExtraBold" panose="00000800000000000000" pitchFamily="2" charset="-78"/>
              </a:rPr>
              <a:t>https://www.wireshark.org/</a:t>
            </a:r>
          </a:p>
          <a:p>
            <a:pPr lvl="1" algn="ctr"/>
            <a:r>
              <a:rPr lang="en-US" sz="2800" b="1" dirty="0">
                <a:solidFill>
                  <a:srgbClr val="0A1F61"/>
                </a:solidFill>
                <a:latin typeface="Tajawal ExtraBold" panose="00000800000000000000" pitchFamily="2" charset="-78"/>
                <a:cs typeface="Tajawal ExtraBold" panose="00000800000000000000" pitchFamily="2" charset="-78"/>
              </a:rPr>
              <a:t>https://www.wireshark.org/docs/wsug_html_chunked/ChapterIntroduction.html</a:t>
            </a:r>
          </a:p>
          <a:p>
            <a:pPr lvl="1" algn="just"/>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9</a:t>
            </a:fld>
            <a:endParaRPr lang="en-US" dirty="0"/>
          </a:p>
        </p:txBody>
      </p:sp>
      <p:pic>
        <p:nvPicPr>
          <p:cNvPr id="1026" name="Picture 2" descr="Packet analyzer png images | PNGEgg"/>
          <p:cNvPicPr>
            <a:picLocks noChangeAspect="1" noChangeArrowheads="1"/>
          </p:cNvPicPr>
          <p:nvPr/>
        </p:nvPicPr>
        <p:blipFill>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colorTemperature colorTemp="47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952513" y="439061"/>
            <a:ext cx="1566670" cy="888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4874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01898"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Wireshark</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1262952" y="1770371"/>
            <a:ext cx="10522648" cy="3477875"/>
          </a:xfrm>
          <a:prstGeom prst="rect">
            <a:avLst/>
          </a:prstGeom>
          <a:noFill/>
        </p:spPr>
        <p:txBody>
          <a:bodyPr wrap="square" rtlCol="0">
            <a:spAutoFit/>
          </a:bodyPr>
          <a:lstStyle/>
          <a:p>
            <a:pPr algn="just"/>
            <a:r>
              <a:rPr lang="en-US" sz="2800" b="1" dirty="0" smtClean="0">
                <a:solidFill>
                  <a:srgbClr val="0A1F61"/>
                </a:solidFill>
                <a:latin typeface="Tajawal ExtraBold" panose="00000800000000000000" pitchFamily="2" charset="-78"/>
                <a:cs typeface="Tajawal ExtraBold" panose="00000800000000000000" pitchFamily="2" charset="-78"/>
              </a:rPr>
              <a:t>Some </a:t>
            </a:r>
            <a:r>
              <a:rPr lang="en-US" sz="2800" b="1" dirty="0">
                <a:solidFill>
                  <a:srgbClr val="0A1F61"/>
                </a:solidFill>
                <a:latin typeface="Tajawal ExtraBold" panose="00000800000000000000" pitchFamily="2" charset="-78"/>
                <a:cs typeface="Tajawal ExtraBold" panose="00000800000000000000" pitchFamily="2" charset="-78"/>
              </a:rPr>
              <a:t>reasons </a:t>
            </a:r>
            <a:r>
              <a:rPr lang="en-US" sz="2800" b="1" dirty="0" smtClean="0">
                <a:solidFill>
                  <a:srgbClr val="0A1F61"/>
                </a:solidFill>
                <a:latin typeface="Tajawal ExtraBold" panose="00000800000000000000" pitchFamily="2" charset="-78"/>
                <a:cs typeface="Tajawal ExtraBold" panose="00000800000000000000" pitchFamily="2" charset="-78"/>
              </a:rPr>
              <a:t>for using </a:t>
            </a:r>
            <a:r>
              <a:rPr lang="en-US" sz="2800" b="1" dirty="0">
                <a:solidFill>
                  <a:srgbClr val="0A1F61"/>
                </a:solidFill>
                <a:latin typeface="Tajawal ExtraBold" panose="00000800000000000000" pitchFamily="2" charset="-78"/>
                <a:cs typeface="Tajawal ExtraBold" panose="00000800000000000000" pitchFamily="2" charset="-78"/>
              </a:rPr>
              <a:t>Wireshark</a:t>
            </a:r>
            <a:r>
              <a:rPr lang="en-US" sz="2800" b="1" dirty="0" smtClean="0">
                <a:solidFill>
                  <a:srgbClr val="0A1F61"/>
                </a:solidFill>
                <a:latin typeface="Tajawal ExtraBold" panose="00000800000000000000" pitchFamily="2" charset="-78"/>
                <a:cs typeface="Tajawal ExtraBold" panose="00000800000000000000" pitchFamily="2" charset="-78"/>
              </a:rPr>
              <a:t>:</a:t>
            </a:r>
          </a:p>
          <a:p>
            <a:pPr algn="just"/>
            <a:endParaRPr lang="en-US" sz="2400" b="1"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Network administrators use it to troubleshoot network </a:t>
            </a:r>
            <a:r>
              <a:rPr lang="en-US" sz="2800" dirty="0" smtClean="0">
                <a:solidFill>
                  <a:srgbClr val="0A1F61"/>
                </a:solidFill>
                <a:latin typeface="Tajawal ExtraBold" panose="00000800000000000000" pitchFamily="2" charset="-78"/>
                <a:cs typeface="Tajawal ExtraBold" panose="00000800000000000000" pitchFamily="2" charset="-78"/>
              </a:rPr>
              <a:t>problems.</a:t>
            </a:r>
            <a:endParaRPr lang="en-US" sz="2800"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a:pPr>
            <a:r>
              <a:rPr lang="en-US" sz="2800" u="sng" dirty="0">
                <a:solidFill>
                  <a:srgbClr val="0A1F61"/>
                </a:solidFill>
                <a:latin typeface="Tajawal ExtraBold" panose="00000800000000000000" pitchFamily="2" charset="-78"/>
                <a:cs typeface="Tajawal ExtraBold" panose="00000800000000000000" pitchFamily="2" charset="-78"/>
              </a:rPr>
              <a:t>Network security engineers use it to examine security </a:t>
            </a:r>
            <a:r>
              <a:rPr lang="en-US" sz="2800" u="sng" dirty="0" smtClean="0">
                <a:solidFill>
                  <a:srgbClr val="0A1F61"/>
                </a:solidFill>
                <a:latin typeface="Tajawal ExtraBold" panose="00000800000000000000" pitchFamily="2" charset="-78"/>
                <a:cs typeface="Tajawal ExtraBold" panose="00000800000000000000" pitchFamily="2" charset="-78"/>
              </a:rPr>
              <a:t>problems.</a:t>
            </a:r>
            <a:endParaRPr lang="en-US" sz="2800" u="sng"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a:pPr>
            <a:r>
              <a:rPr lang="en-US" sz="2800" dirty="0" smtClean="0">
                <a:solidFill>
                  <a:srgbClr val="0A1F61"/>
                </a:solidFill>
                <a:latin typeface="Tajawal ExtraBold" panose="00000800000000000000" pitchFamily="2" charset="-78"/>
                <a:cs typeface="Tajawal ExtraBold" panose="00000800000000000000" pitchFamily="2" charset="-78"/>
              </a:rPr>
              <a:t>Quality assurance (QA) </a:t>
            </a:r>
            <a:r>
              <a:rPr lang="en-US" sz="2800" dirty="0">
                <a:solidFill>
                  <a:srgbClr val="0A1F61"/>
                </a:solidFill>
                <a:latin typeface="Tajawal ExtraBold" panose="00000800000000000000" pitchFamily="2" charset="-78"/>
                <a:cs typeface="Tajawal ExtraBold" panose="00000800000000000000" pitchFamily="2" charset="-78"/>
              </a:rPr>
              <a:t>engineers use it to verify network </a:t>
            </a:r>
            <a:r>
              <a:rPr lang="en-US" sz="2800" dirty="0" smtClean="0">
                <a:solidFill>
                  <a:srgbClr val="0A1F61"/>
                </a:solidFill>
                <a:latin typeface="Tajawal ExtraBold" panose="00000800000000000000" pitchFamily="2" charset="-78"/>
                <a:cs typeface="Tajawal ExtraBold" panose="00000800000000000000" pitchFamily="2" charset="-78"/>
              </a:rPr>
              <a:t>applications.</a:t>
            </a:r>
            <a:endParaRPr lang="en-US" sz="2800"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Developers use it to debug protocol </a:t>
            </a:r>
            <a:r>
              <a:rPr lang="en-US" sz="2800" dirty="0" smtClean="0">
                <a:solidFill>
                  <a:srgbClr val="0A1F61"/>
                </a:solidFill>
                <a:latin typeface="Tajawal ExtraBold" panose="00000800000000000000" pitchFamily="2" charset="-78"/>
                <a:cs typeface="Tajawal ExtraBold" panose="00000800000000000000" pitchFamily="2" charset="-78"/>
              </a:rPr>
              <a:t>implementations.</a:t>
            </a:r>
            <a:endParaRPr lang="en-US" sz="2800"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People use it to learn network protocol </a:t>
            </a:r>
            <a:r>
              <a:rPr lang="en-US" sz="2800" dirty="0" smtClean="0">
                <a:solidFill>
                  <a:srgbClr val="0A1F61"/>
                </a:solidFill>
                <a:latin typeface="Tajawal ExtraBold" panose="00000800000000000000" pitchFamily="2" charset="-78"/>
                <a:cs typeface="Tajawal ExtraBold" panose="00000800000000000000" pitchFamily="2" charset="-78"/>
              </a:rPr>
              <a:t>internals.</a:t>
            </a:r>
            <a:endParaRPr lang="en-US" sz="2800" dirty="0">
              <a:solidFill>
                <a:srgbClr val="0A1F61"/>
              </a:solidFill>
              <a:latin typeface="Tajawal ExtraBold" panose="00000800000000000000" pitchFamily="2" charset="-78"/>
              <a:cs typeface="Tajawal ExtraBold" panose="00000800000000000000" pitchFamily="2" charset="-78"/>
            </a:endParaRPr>
          </a:p>
          <a:p>
            <a:pPr lvl="1" algn="just"/>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10</a:t>
            </a:fld>
            <a:endParaRPr lang="en-US" dirty="0"/>
          </a:p>
        </p:txBody>
      </p:sp>
    </p:spTree>
    <p:extLst>
      <p:ext uri="{BB962C8B-B14F-4D97-AF65-F5344CB8AC3E}">
        <p14:creationId xmlns:p14="http://schemas.microsoft.com/office/powerpoint/2010/main" val="2236257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Wireshark</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651740" y="1770370"/>
            <a:ext cx="11133860" cy="3539430"/>
          </a:xfrm>
          <a:prstGeom prst="rect">
            <a:avLst/>
          </a:prstGeom>
          <a:noFill/>
        </p:spPr>
        <p:txBody>
          <a:bodyPr wrap="square" rtlCol="0">
            <a:spAutoFit/>
          </a:bodyPr>
          <a:lstStyle/>
          <a:p>
            <a:r>
              <a:rPr lang="en-US" sz="2800" b="1" dirty="0" smtClean="0">
                <a:solidFill>
                  <a:srgbClr val="0A1F61"/>
                </a:solidFill>
                <a:latin typeface="Tajawal ExtraBold" panose="00000800000000000000" pitchFamily="2" charset="-78"/>
                <a:cs typeface="Tajawal ExtraBold" panose="00000800000000000000" pitchFamily="2" charset="-78"/>
              </a:rPr>
              <a:t>Features provided by Wireshark:</a:t>
            </a:r>
            <a:endParaRPr lang="en-US" sz="2800" b="1"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a:pPr>
            <a:r>
              <a:rPr lang="en-US" sz="2800" dirty="0" smtClean="0">
                <a:solidFill>
                  <a:srgbClr val="0A1F61"/>
                </a:solidFill>
                <a:latin typeface="Tajawal ExtraBold" panose="00000800000000000000" pitchFamily="2" charset="-78"/>
                <a:cs typeface="Tajawal ExtraBold" panose="00000800000000000000" pitchFamily="2" charset="-78"/>
              </a:rPr>
              <a:t>Available </a:t>
            </a:r>
            <a:r>
              <a:rPr lang="en-US" sz="2800" dirty="0">
                <a:solidFill>
                  <a:srgbClr val="0A1F61"/>
                </a:solidFill>
                <a:latin typeface="Tajawal ExtraBold" panose="00000800000000000000" pitchFamily="2" charset="-78"/>
                <a:cs typeface="Tajawal ExtraBold" panose="00000800000000000000" pitchFamily="2" charset="-78"/>
              </a:rPr>
              <a:t>for UNIX and Windows.</a:t>
            </a:r>
          </a:p>
          <a:p>
            <a:pPr marL="971550" lvl="1"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Capture live packet data from a network interface.</a:t>
            </a:r>
          </a:p>
          <a:p>
            <a:pPr marL="971550" lvl="1"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Open files containing packet data captured with </a:t>
            </a:r>
            <a:r>
              <a:rPr lang="en-US" sz="2800" dirty="0" err="1">
                <a:solidFill>
                  <a:srgbClr val="0A1F61"/>
                </a:solidFill>
                <a:latin typeface="Tajawal ExtraBold" panose="00000800000000000000" pitchFamily="2" charset="-78"/>
                <a:cs typeface="Tajawal ExtraBold" panose="00000800000000000000" pitchFamily="2" charset="-78"/>
              </a:rPr>
              <a:t>tcpdump</a:t>
            </a:r>
            <a:r>
              <a:rPr lang="en-US" sz="2800" dirty="0">
                <a:solidFill>
                  <a:srgbClr val="0A1F61"/>
                </a:solidFill>
                <a:latin typeface="Tajawal ExtraBold" panose="00000800000000000000" pitchFamily="2" charset="-78"/>
                <a:cs typeface="Tajawal ExtraBold" panose="00000800000000000000" pitchFamily="2" charset="-78"/>
              </a:rPr>
              <a:t>/</a:t>
            </a:r>
            <a:r>
              <a:rPr lang="en-US" sz="2800" dirty="0" err="1">
                <a:solidFill>
                  <a:srgbClr val="0A1F61"/>
                </a:solidFill>
                <a:latin typeface="Tajawal ExtraBold" panose="00000800000000000000" pitchFamily="2" charset="-78"/>
                <a:cs typeface="Tajawal ExtraBold" panose="00000800000000000000" pitchFamily="2" charset="-78"/>
              </a:rPr>
              <a:t>WinDump</a:t>
            </a:r>
            <a:r>
              <a:rPr lang="en-US" sz="2800" dirty="0">
                <a:solidFill>
                  <a:srgbClr val="0A1F61"/>
                </a:solidFill>
                <a:latin typeface="Tajawal ExtraBold" panose="00000800000000000000" pitchFamily="2" charset="-78"/>
                <a:cs typeface="Tajawal ExtraBold" panose="00000800000000000000" pitchFamily="2" charset="-78"/>
              </a:rPr>
              <a:t>, Wireshark, and many other packet capture programs.</a:t>
            </a:r>
          </a:p>
          <a:p>
            <a:pPr marL="971550" lvl="1"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Import packets from text files containing hex dumps of packet data.</a:t>
            </a:r>
          </a:p>
          <a:p>
            <a:pPr marL="971550" lvl="1"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Display packets with very detailed protocol information</a:t>
            </a:r>
            <a:r>
              <a:rPr lang="en-US" sz="2800" dirty="0" smtClean="0">
                <a:solidFill>
                  <a:srgbClr val="0A1F61"/>
                </a:solidFill>
                <a:latin typeface="Tajawal ExtraBold" panose="00000800000000000000" pitchFamily="2" charset="-78"/>
                <a:cs typeface="Tajawal ExtraBold" panose="00000800000000000000" pitchFamily="2" charset="-78"/>
              </a:rPr>
              <a:t>.</a:t>
            </a:r>
          </a:p>
          <a:p>
            <a:pPr marL="971550" lvl="1"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Save packet data captured</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11</a:t>
            </a:fld>
            <a:endParaRPr lang="en-US" dirty="0"/>
          </a:p>
        </p:txBody>
      </p:sp>
    </p:spTree>
    <p:extLst>
      <p:ext uri="{BB962C8B-B14F-4D97-AF65-F5344CB8AC3E}">
        <p14:creationId xmlns:p14="http://schemas.microsoft.com/office/powerpoint/2010/main" val="11569686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Wireshark</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651740" y="1770370"/>
            <a:ext cx="11133860" cy="3477875"/>
          </a:xfrm>
          <a:prstGeom prst="rect">
            <a:avLst/>
          </a:prstGeom>
          <a:noFill/>
        </p:spPr>
        <p:txBody>
          <a:bodyPr wrap="square" rtlCol="0">
            <a:spAutoFit/>
          </a:bodyPr>
          <a:lstStyle/>
          <a:p>
            <a:r>
              <a:rPr lang="en-US" sz="2800" b="1" dirty="0" smtClean="0">
                <a:solidFill>
                  <a:srgbClr val="0A1F61"/>
                </a:solidFill>
                <a:latin typeface="Tajawal ExtraBold" panose="00000800000000000000" pitchFamily="2" charset="-78"/>
                <a:cs typeface="Tajawal ExtraBold" panose="00000800000000000000" pitchFamily="2" charset="-78"/>
              </a:rPr>
              <a:t>Features:</a:t>
            </a:r>
            <a:endParaRPr lang="en-US" sz="2800" b="1"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startAt="7"/>
            </a:pPr>
            <a:r>
              <a:rPr lang="en-US" sz="2800" dirty="0" smtClean="0">
                <a:solidFill>
                  <a:srgbClr val="0A1F61"/>
                </a:solidFill>
                <a:latin typeface="Tajawal ExtraBold" panose="00000800000000000000" pitchFamily="2" charset="-78"/>
                <a:cs typeface="Tajawal ExtraBold" panose="00000800000000000000" pitchFamily="2" charset="-78"/>
              </a:rPr>
              <a:t>Export</a:t>
            </a:r>
            <a:r>
              <a:rPr lang="en-US" sz="2800" dirty="0">
                <a:solidFill>
                  <a:srgbClr val="0A1F61"/>
                </a:solidFill>
                <a:latin typeface="Tajawal ExtraBold" panose="00000800000000000000" pitchFamily="2" charset="-78"/>
                <a:cs typeface="Tajawal ExtraBold" panose="00000800000000000000" pitchFamily="2" charset="-78"/>
              </a:rPr>
              <a:t> some or all packets in a number of capture file formats.</a:t>
            </a:r>
          </a:p>
          <a:p>
            <a:pPr marL="971550" lvl="1" indent="-514350" algn="just">
              <a:buFont typeface="+mj-lt"/>
              <a:buAutoNum type="arabicParenR" startAt="7"/>
            </a:pPr>
            <a:r>
              <a:rPr lang="en-US" sz="2800" dirty="0">
                <a:solidFill>
                  <a:srgbClr val="0A1F61"/>
                </a:solidFill>
                <a:latin typeface="Tajawal ExtraBold" panose="00000800000000000000" pitchFamily="2" charset="-78"/>
                <a:cs typeface="Tajawal ExtraBold" panose="00000800000000000000" pitchFamily="2" charset="-78"/>
              </a:rPr>
              <a:t>Filter packets on many criteria.</a:t>
            </a:r>
          </a:p>
          <a:p>
            <a:pPr marL="971550" lvl="1" indent="-514350" algn="just">
              <a:buFont typeface="+mj-lt"/>
              <a:buAutoNum type="arabicParenR" startAt="7"/>
            </a:pPr>
            <a:r>
              <a:rPr lang="en-US" sz="2800" dirty="0">
                <a:solidFill>
                  <a:srgbClr val="0A1F61"/>
                </a:solidFill>
                <a:latin typeface="Tajawal ExtraBold" panose="00000800000000000000" pitchFamily="2" charset="-78"/>
                <a:cs typeface="Tajawal ExtraBold" panose="00000800000000000000" pitchFamily="2" charset="-78"/>
              </a:rPr>
              <a:t>Search for packets on many criteria.</a:t>
            </a:r>
          </a:p>
          <a:p>
            <a:pPr marL="971550" lvl="1" indent="-514350" algn="just">
              <a:buFont typeface="+mj-lt"/>
              <a:buAutoNum type="arabicParenR" startAt="7"/>
            </a:pPr>
            <a:r>
              <a:rPr lang="en-US" sz="2800" dirty="0">
                <a:solidFill>
                  <a:srgbClr val="0A1F61"/>
                </a:solidFill>
                <a:latin typeface="Tajawal ExtraBold" panose="00000800000000000000" pitchFamily="2" charset="-78"/>
                <a:cs typeface="Tajawal ExtraBold" panose="00000800000000000000" pitchFamily="2" charset="-78"/>
              </a:rPr>
              <a:t>Colorize packet display based on filters.</a:t>
            </a:r>
          </a:p>
          <a:p>
            <a:pPr marL="971550" lvl="1" indent="-514350" algn="just">
              <a:buFont typeface="+mj-lt"/>
              <a:buAutoNum type="arabicParenR" startAt="7"/>
            </a:pPr>
            <a:r>
              <a:rPr lang="en-US" sz="2800" dirty="0">
                <a:solidFill>
                  <a:srgbClr val="0A1F61"/>
                </a:solidFill>
                <a:latin typeface="Tajawal ExtraBold" panose="00000800000000000000" pitchFamily="2" charset="-78"/>
                <a:cs typeface="Tajawal ExtraBold" panose="00000800000000000000" pitchFamily="2" charset="-78"/>
              </a:rPr>
              <a:t>Create various statistics.</a:t>
            </a:r>
          </a:p>
          <a:p>
            <a:pPr marL="971550" lvl="1" indent="-514350" algn="just">
              <a:buFont typeface="+mj-lt"/>
              <a:buAutoNum type="arabicParenR" startAt="7"/>
            </a:pPr>
            <a:r>
              <a:rPr lang="en-US" sz="2800" dirty="0">
                <a:solidFill>
                  <a:srgbClr val="0A1F61"/>
                </a:solidFill>
                <a:latin typeface="Tajawal ExtraBold" panose="00000800000000000000" pitchFamily="2" charset="-78"/>
                <a:cs typeface="Tajawal ExtraBold" panose="00000800000000000000" pitchFamily="2" charset="-78"/>
              </a:rPr>
              <a:t>…​and a lot more!</a:t>
            </a:r>
          </a:p>
          <a:p>
            <a:pPr lvl="1" algn="just"/>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12</a:t>
            </a:fld>
            <a:endParaRPr lang="en-US" dirty="0"/>
          </a:p>
        </p:txBody>
      </p:sp>
    </p:spTree>
    <p:extLst>
      <p:ext uri="{BB962C8B-B14F-4D97-AF65-F5344CB8AC3E}">
        <p14:creationId xmlns:p14="http://schemas.microsoft.com/office/powerpoint/2010/main" val="5469911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75121" y="50893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Wireshark</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651739" y="1770370"/>
            <a:ext cx="10998977" cy="4070345"/>
          </a:xfrm>
          <a:prstGeom prst="rect">
            <a:avLst/>
          </a:prstGeom>
          <a:noFill/>
        </p:spPr>
        <p:txBody>
          <a:bodyPr wrap="square" rtlCol="0">
            <a:spAutoFit/>
          </a:bodyPr>
          <a:lstStyle/>
          <a:p>
            <a:r>
              <a:rPr lang="en-US" sz="2800" b="1" dirty="0" smtClean="0">
                <a:solidFill>
                  <a:srgbClr val="0A1F61"/>
                </a:solidFill>
                <a:latin typeface="Tajawal ExtraBold" panose="00000800000000000000" pitchFamily="2" charset="-78"/>
                <a:cs typeface="Tajawal ExtraBold" panose="00000800000000000000" pitchFamily="2" charset="-78"/>
              </a:rPr>
              <a:t>Some </a:t>
            </a:r>
            <a:r>
              <a:rPr lang="en-US" sz="2800" b="1" dirty="0">
                <a:solidFill>
                  <a:srgbClr val="0A1F61"/>
                </a:solidFill>
                <a:latin typeface="Tajawal ExtraBold" panose="00000800000000000000" pitchFamily="2" charset="-78"/>
                <a:cs typeface="Tajawal ExtraBold" panose="00000800000000000000" pitchFamily="2" charset="-78"/>
              </a:rPr>
              <a:t>things Wireshark does not provide </a:t>
            </a:r>
            <a:r>
              <a:rPr lang="en-US" sz="2800" b="1" dirty="0" smtClean="0">
                <a:solidFill>
                  <a:srgbClr val="0A1F61"/>
                </a:solidFill>
                <a:latin typeface="Tajawal ExtraBold" panose="00000800000000000000" pitchFamily="2" charset="-78"/>
                <a:cs typeface="Tajawal ExtraBold" panose="00000800000000000000" pitchFamily="2" charset="-78"/>
              </a:rPr>
              <a:t>:</a:t>
            </a:r>
          </a:p>
          <a:p>
            <a:endParaRPr lang="en-US" sz="2400" b="1"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a:pPr>
            <a:r>
              <a:rPr lang="en-US" sz="2800" dirty="0" smtClean="0">
                <a:solidFill>
                  <a:srgbClr val="0A1F61"/>
                </a:solidFill>
                <a:latin typeface="Tajawal ExtraBold" panose="00000800000000000000" pitchFamily="2" charset="-78"/>
                <a:cs typeface="Tajawal ExtraBold" panose="00000800000000000000" pitchFamily="2" charset="-78"/>
              </a:rPr>
              <a:t>Wireshark </a:t>
            </a:r>
            <a:r>
              <a:rPr lang="en-US" sz="2800" dirty="0">
                <a:solidFill>
                  <a:srgbClr val="0A1F61"/>
                </a:solidFill>
                <a:latin typeface="Tajawal ExtraBold" panose="00000800000000000000" pitchFamily="2" charset="-78"/>
                <a:cs typeface="Tajawal ExtraBold" panose="00000800000000000000" pitchFamily="2" charset="-78"/>
              </a:rPr>
              <a:t>isn’t an intrusion detection system. It will not warn you when someone does strange things on your network that he/she isn’t allowed to do. However, if strange things happen, Wireshark might help you figure out what is really going </a:t>
            </a:r>
            <a:r>
              <a:rPr lang="en-US" sz="2800" dirty="0" smtClean="0">
                <a:solidFill>
                  <a:srgbClr val="0A1F61"/>
                </a:solidFill>
                <a:latin typeface="Tajawal ExtraBold" panose="00000800000000000000" pitchFamily="2" charset="-78"/>
                <a:cs typeface="Tajawal ExtraBold" panose="00000800000000000000" pitchFamily="2" charset="-78"/>
              </a:rPr>
              <a:t>on.</a:t>
            </a:r>
          </a:p>
          <a:p>
            <a:pPr marL="971550" lvl="1" indent="-514350" algn="just">
              <a:buFont typeface="+mj-lt"/>
              <a:buAutoNum type="arabicParenR"/>
            </a:pPr>
            <a:endParaRPr lang="en-US" sz="1050" dirty="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a:pPr>
            <a:r>
              <a:rPr lang="en-US" sz="2800" dirty="0" smtClean="0">
                <a:solidFill>
                  <a:srgbClr val="0A1F61"/>
                </a:solidFill>
                <a:latin typeface="Tajawal ExtraBold" panose="00000800000000000000" pitchFamily="2" charset="-78"/>
                <a:cs typeface="Tajawal ExtraBold" panose="00000800000000000000" pitchFamily="2" charset="-78"/>
              </a:rPr>
              <a:t>Wireshark </a:t>
            </a:r>
            <a:r>
              <a:rPr lang="en-US" sz="2800" dirty="0">
                <a:solidFill>
                  <a:srgbClr val="0A1F61"/>
                </a:solidFill>
                <a:latin typeface="Tajawal ExtraBold" panose="00000800000000000000" pitchFamily="2" charset="-78"/>
                <a:cs typeface="Tajawal ExtraBold" panose="00000800000000000000" pitchFamily="2" charset="-78"/>
              </a:rPr>
              <a:t>will </a:t>
            </a:r>
            <a:r>
              <a:rPr lang="en-US" sz="2800" u="sng" dirty="0">
                <a:solidFill>
                  <a:srgbClr val="0A1F61"/>
                </a:solidFill>
                <a:latin typeface="Tajawal ExtraBold" panose="00000800000000000000" pitchFamily="2" charset="-78"/>
                <a:cs typeface="Tajawal ExtraBold" panose="00000800000000000000" pitchFamily="2" charset="-78"/>
              </a:rPr>
              <a:t>not manipulate </a:t>
            </a:r>
            <a:r>
              <a:rPr lang="en-US" sz="2800" dirty="0">
                <a:solidFill>
                  <a:srgbClr val="0A1F61"/>
                </a:solidFill>
                <a:latin typeface="Tajawal ExtraBold" panose="00000800000000000000" pitchFamily="2" charset="-78"/>
                <a:cs typeface="Tajawal ExtraBold" panose="00000800000000000000" pitchFamily="2" charset="-78"/>
              </a:rPr>
              <a:t>things on the network, it will only “measure” things from it. Wireshark doesn’t send packets on the network or do other active things (except domain name resolution, but that can be disabled).</a:t>
            </a:r>
          </a:p>
          <a:p>
            <a:pPr lvl="1" algn="just"/>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13</a:t>
            </a:fld>
            <a:endParaRPr lang="en-US" dirty="0"/>
          </a:p>
        </p:txBody>
      </p:sp>
    </p:spTree>
    <p:extLst>
      <p:ext uri="{BB962C8B-B14F-4D97-AF65-F5344CB8AC3E}">
        <p14:creationId xmlns:p14="http://schemas.microsoft.com/office/powerpoint/2010/main" val="32980564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641376" y="50893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The </a:t>
            </a:r>
            <a:r>
              <a:rPr lang="en-US" sz="4000" dirty="0" err="1">
                <a:solidFill>
                  <a:schemeClr val="bg1"/>
                </a:solidFill>
                <a:latin typeface="Tajawal Medium" panose="00000600000000000000" pitchFamily="2" charset="-78"/>
                <a:cs typeface="Tajawal Medium" panose="00000600000000000000" pitchFamily="2" charset="-78"/>
              </a:rPr>
              <a:t>Wireshark</a:t>
            </a:r>
            <a:r>
              <a:rPr lang="en-US" sz="4000" dirty="0">
                <a:solidFill>
                  <a:schemeClr val="bg1"/>
                </a:solidFill>
                <a:latin typeface="Tajawal Medium" panose="00000600000000000000" pitchFamily="2" charset="-78"/>
                <a:cs typeface="Tajawal Medium" panose="00000600000000000000" pitchFamily="2" charset="-78"/>
              </a:rPr>
              <a:t> Display </a:t>
            </a:r>
            <a:r>
              <a:rPr lang="en-US" sz="4000" dirty="0" smtClean="0">
                <a:solidFill>
                  <a:schemeClr val="bg1"/>
                </a:solidFill>
                <a:latin typeface="Tajawal Medium" panose="00000600000000000000" pitchFamily="2" charset="-78"/>
                <a:cs typeface="Tajawal Medium" panose="00000600000000000000" pitchFamily="2" charset="-78"/>
              </a:rPr>
              <a:t>Filter</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14</a:t>
            </a:fld>
            <a:endParaRPr lang="en-US" dirty="0"/>
          </a:p>
        </p:txBody>
      </p:sp>
      <p:sp>
        <p:nvSpPr>
          <p:cNvPr id="11" name="Rectangle 10"/>
          <p:cNvSpPr/>
          <p:nvPr/>
        </p:nvSpPr>
        <p:spPr>
          <a:xfrm>
            <a:off x="2980252" y="5519016"/>
            <a:ext cx="8547021" cy="707886"/>
          </a:xfrm>
          <a:prstGeom prst="rect">
            <a:avLst/>
          </a:prstGeom>
        </p:spPr>
        <p:txBody>
          <a:bodyPr wrap="square">
            <a:spAutoFit/>
          </a:bodyPr>
          <a:lstStyle/>
          <a:p>
            <a:pPr algn="ctr"/>
            <a:r>
              <a:rPr lang="en-US" sz="2000" b="1" dirty="0">
                <a:solidFill>
                  <a:srgbClr val="C00000"/>
                </a:solidFill>
                <a:latin typeface="Tajawal ExtraBold" panose="00000800000000000000" pitchFamily="2" charset="-78"/>
                <a:cs typeface="Tajawal ExtraBold" panose="00000800000000000000" pitchFamily="2" charset="-78"/>
              </a:rPr>
              <a:t>https://i.pinimg.com/originals/18/92/fe/1892fee1441736b7f5eef640d58e54b7.jpg</a:t>
            </a:r>
          </a:p>
          <a:p>
            <a:pPr algn="ctr"/>
            <a:r>
              <a:rPr lang="en-US" sz="2000" b="1" dirty="0">
                <a:solidFill>
                  <a:srgbClr val="C00000"/>
                </a:solidFill>
                <a:latin typeface="Tajawal ExtraBold" panose="00000800000000000000" pitchFamily="2" charset="-78"/>
                <a:cs typeface="Tajawal ExtraBold" panose="00000800000000000000" pitchFamily="2" charset="-78"/>
              </a:rPr>
              <a:t>https://unit42.paloaltonetworks.com/using-wireshark-display-filter-expressions/</a:t>
            </a:r>
          </a:p>
        </p:txBody>
      </p:sp>
      <p:sp>
        <p:nvSpPr>
          <p:cNvPr id="12" name="Rectangle 11"/>
          <p:cNvSpPr/>
          <p:nvPr/>
        </p:nvSpPr>
        <p:spPr>
          <a:xfrm>
            <a:off x="667744" y="1748182"/>
            <a:ext cx="11094765" cy="3939540"/>
          </a:xfrm>
          <a:prstGeom prst="rect">
            <a:avLst/>
          </a:prstGeom>
        </p:spPr>
        <p:txBody>
          <a:bodyPr wrap="squar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Wireshark's display filter a bar located right above the column display section. This is where you type expressions to filter the frames, IP packets, or TCP segments that </a:t>
            </a:r>
            <a:r>
              <a:rPr lang="en-US" sz="2800" dirty="0" err="1">
                <a:solidFill>
                  <a:srgbClr val="0A1F61"/>
                </a:solidFill>
                <a:latin typeface="Tajawal ExtraBold" panose="00000800000000000000" pitchFamily="2" charset="-78"/>
                <a:cs typeface="Tajawal ExtraBold" panose="00000800000000000000" pitchFamily="2" charset="-78"/>
              </a:rPr>
              <a:t>Wireshark</a:t>
            </a:r>
            <a:r>
              <a:rPr lang="en-US" sz="2800" dirty="0">
                <a:solidFill>
                  <a:srgbClr val="0A1F61"/>
                </a:solidFill>
                <a:latin typeface="Tajawal ExtraBold" panose="00000800000000000000" pitchFamily="2" charset="-78"/>
                <a:cs typeface="Tajawal ExtraBold" panose="00000800000000000000" pitchFamily="2" charset="-78"/>
              </a:rPr>
              <a:t> displays from a </a:t>
            </a:r>
            <a:r>
              <a:rPr lang="en-US" sz="2800" dirty="0" err="1">
                <a:solidFill>
                  <a:srgbClr val="0A1F61"/>
                </a:solidFill>
                <a:latin typeface="Tajawal ExtraBold" panose="00000800000000000000" pitchFamily="2" charset="-78"/>
                <a:cs typeface="Tajawal ExtraBold" panose="00000800000000000000" pitchFamily="2" charset="-78"/>
              </a:rPr>
              <a:t>pcap</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Wireshark's display filter uses Boolean expressions, so you can specify values and chain them together. The following expressions are commonly used</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endParaRPr lang="en-US" sz="2000" dirty="0" smtClean="0">
              <a:solidFill>
                <a:srgbClr val="0A1F61"/>
              </a:solidFill>
              <a:latin typeface="Tajawal ExtraBold" panose="00000800000000000000" pitchFamily="2" charset="-78"/>
              <a:cs typeface="Tajawal ExtraBold" panose="00000800000000000000" pitchFamily="2" charset="-78"/>
            </a:endParaRPr>
          </a:p>
          <a:p>
            <a:pPr algn="ctr"/>
            <a:r>
              <a:rPr lang="en-US" dirty="0"/>
              <a:t>Equals: </a:t>
            </a:r>
            <a:r>
              <a:rPr lang="en-US" b="1" i="1" dirty="0"/>
              <a:t>==</a:t>
            </a:r>
            <a:r>
              <a:rPr lang="en-US" dirty="0"/>
              <a:t> or </a:t>
            </a:r>
            <a:r>
              <a:rPr lang="en-US" b="1" i="1" dirty="0" err="1"/>
              <a:t>eq</a:t>
            </a:r>
            <a:endParaRPr lang="en-US" dirty="0"/>
          </a:p>
          <a:p>
            <a:pPr algn="ctr"/>
            <a:r>
              <a:rPr lang="en-US" dirty="0"/>
              <a:t>And: </a:t>
            </a:r>
            <a:r>
              <a:rPr lang="en-US" b="1" i="1" dirty="0"/>
              <a:t>&amp;&amp;</a:t>
            </a:r>
            <a:r>
              <a:rPr lang="en-US" dirty="0"/>
              <a:t> or </a:t>
            </a:r>
            <a:r>
              <a:rPr lang="en-US" b="1" i="1" dirty="0"/>
              <a:t>and</a:t>
            </a:r>
            <a:endParaRPr lang="en-US" dirty="0"/>
          </a:p>
          <a:p>
            <a:pPr algn="ctr"/>
            <a:r>
              <a:rPr lang="en-US" dirty="0"/>
              <a:t>Or: </a:t>
            </a:r>
            <a:r>
              <a:rPr lang="en-US" b="1" i="1" dirty="0"/>
              <a:t>||</a:t>
            </a:r>
            <a:r>
              <a:rPr lang="en-US" dirty="0"/>
              <a:t> (double pipe) or </a:t>
            </a:r>
            <a:r>
              <a:rPr lang="en-US" b="1" i="1" dirty="0" err="1"/>
              <a:t>or</a:t>
            </a:r>
            <a:endParaRPr lang="en-US" dirty="0"/>
          </a:p>
          <a:p>
            <a:pPr lvl="3" algn="just"/>
            <a:endParaRPr lang="en-US" sz="2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198964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641376" y="50893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The </a:t>
            </a:r>
            <a:r>
              <a:rPr lang="en-US" sz="4000" dirty="0" err="1">
                <a:solidFill>
                  <a:schemeClr val="bg1"/>
                </a:solidFill>
                <a:latin typeface="Tajawal Medium" panose="00000600000000000000" pitchFamily="2" charset="-78"/>
                <a:cs typeface="Tajawal Medium" panose="00000600000000000000" pitchFamily="2" charset="-78"/>
              </a:rPr>
              <a:t>Wireshark</a:t>
            </a:r>
            <a:r>
              <a:rPr lang="en-US" sz="4000" dirty="0">
                <a:solidFill>
                  <a:schemeClr val="bg1"/>
                </a:solidFill>
                <a:latin typeface="Tajawal Medium" panose="00000600000000000000" pitchFamily="2" charset="-78"/>
                <a:cs typeface="Tajawal Medium" panose="00000600000000000000" pitchFamily="2" charset="-78"/>
              </a:rPr>
              <a:t> Display </a:t>
            </a:r>
            <a:r>
              <a:rPr lang="en-US" sz="4000" dirty="0" smtClean="0">
                <a:solidFill>
                  <a:schemeClr val="bg1"/>
                </a:solidFill>
                <a:latin typeface="Tajawal Medium" panose="00000600000000000000" pitchFamily="2" charset="-78"/>
                <a:cs typeface="Tajawal Medium" panose="00000600000000000000" pitchFamily="2" charset="-78"/>
              </a:rPr>
              <a:t>Filter</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15</a:t>
            </a:fld>
            <a:endParaRPr lang="en-US" dirty="0"/>
          </a:p>
        </p:txBody>
      </p:sp>
      <p:sp>
        <p:nvSpPr>
          <p:cNvPr id="12" name="Rectangle 11"/>
          <p:cNvSpPr/>
          <p:nvPr/>
        </p:nvSpPr>
        <p:spPr>
          <a:xfrm>
            <a:off x="667744" y="1748182"/>
            <a:ext cx="11094765" cy="2646878"/>
          </a:xfrm>
          <a:prstGeom prst="rect">
            <a:avLst/>
          </a:prstGeom>
        </p:spPr>
        <p:txBody>
          <a:bodyPr wrap="square">
            <a:spAutoFit/>
          </a:bodyPr>
          <a:lstStyle/>
          <a:p>
            <a:pPr marL="457200" indent="-457200">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Examples of these filter expressions follow</a:t>
            </a:r>
            <a:r>
              <a:rPr lang="en-US" sz="2800" b="1" dirty="0" smtClean="0">
                <a:solidFill>
                  <a:srgbClr val="0A1F61"/>
                </a:solidFill>
                <a:latin typeface="Tajawal ExtraBold" panose="00000800000000000000" pitchFamily="2" charset="-78"/>
                <a:cs typeface="Tajawal ExtraBold" panose="00000800000000000000" pitchFamily="2" charset="-78"/>
              </a:rPr>
              <a:t>:</a:t>
            </a:r>
          </a:p>
          <a:p>
            <a:pPr marL="457200" indent="-457200">
              <a:buFont typeface="Wingdings" pitchFamily="2" charset="2"/>
              <a:buChar char="§"/>
            </a:pPr>
            <a:endParaRPr lang="en-US" sz="1200" dirty="0">
              <a:solidFill>
                <a:srgbClr val="0A1F61"/>
              </a:solidFill>
              <a:latin typeface="Tajawal ExtraBold" panose="00000800000000000000" pitchFamily="2" charset="-78"/>
              <a:cs typeface="Tajawal ExtraBold" panose="00000800000000000000" pitchFamily="2" charset="-78"/>
            </a:endParaRPr>
          </a:p>
          <a:p>
            <a:pPr algn="ctr"/>
            <a:r>
              <a:rPr lang="en-US" dirty="0" err="1">
                <a:solidFill>
                  <a:srgbClr val="0A1F61"/>
                </a:solidFill>
                <a:latin typeface="SimSun" pitchFamily="2" charset="-122"/>
                <a:ea typeface="SimSun" pitchFamily="2" charset="-122"/>
                <a:cs typeface="Tajawal ExtraBold" panose="00000800000000000000" pitchFamily="2" charset="-78"/>
              </a:rPr>
              <a:t>ip.dst</a:t>
            </a:r>
            <a:r>
              <a:rPr lang="en-US" dirty="0">
                <a:solidFill>
                  <a:srgbClr val="0A1F61"/>
                </a:solidFill>
                <a:latin typeface="SimSun" pitchFamily="2" charset="-122"/>
                <a:ea typeface="SimSun" pitchFamily="2" charset="-122"/>
                <a:cs typeface="Tajawal ExtraBold" panose="00000800000000000000" pitchFamily="2" charset="-78"/>
              </a:rPr>
              <a:t> </a:t>
            </a:r>
            <a:r>
              <a:rPr lang="en-US" dirty="0" smtClean="0">
                <a:solidFill>
                  <a:srgbClr val="0A1F61"/>
                </a:solidFill>
                <a:latin typeface="SimSun" pitchFamily="2" charset="-122"/>
                <a:ea typeface="SimSun" pitchFamily="2" charset="-122"/>
                <a:cs typeface="Tajawal ExtraBold" panose="00000800000000000000" pitchFamily="2" charset="-78"/>
              </a:rPr>
              <a:t> </a:t>
            </a:r>
            <a:r>
              <a:rPr lang="en-US" dirty="0" err="1">
                <a:solidFill>
                  <a:srgbClr val="0A1F61"/>
                </a:solidFill>
                <a:latin typeface="SimSun" pitchFamily="2" charset="-122"/>
                <a:ea typeface="SimSun" pitchFamily="2" charset="-122"/>
                <a:cs typeface="Tajawal ExtraBold" panose="00000800000000000000" pitchFamily="2" charset="-78"/>
              </a:rPr>
              <a:t>eq</a:t>
            </a:r>
            <a:r>
              <a:rPr lang="en-US" dirty="0">
                <a:solidFill>
                  <a:srgbClr val="0A1F61"/>
                </a:solidFill>
                <a:latin typeface="SimSun" pitchFamily="2" charset="-122"/>
                <a:ea typeface="SimSun" pitchFamily="2" charset="-122"/>
                <a:cs typeface="Tajawal ExtraBold" panose="00000800000000000000" pitchFamily="2" charset="-78"/>
              </a:rPr>
              <a:t> 192.168.10.195 and </a:t>
            </a:r>
            <a:r>
              <a:rPr lang="en-US" dirty="0" err="1" smtClean="0">
                <a:solidFill>
                  <a:srgbClr val="0A1F61"/>
                </a:solidFill>
                <a:latin typeface="SimSun" pitchFamily="2" charset="-122"/>
                <a:ea typeface="SimSun" pitchFamily="2" charset="-122"/>
                <a:cs typeface="Tajawal ExtraBold" panose="00000800000000000000" pitchFamily="2" charset="-78"/>
              </a:rPr>
              <a:t>ip.src</a:t>
            </a:r>
            <a:r>
              <a:rPr lang="en-US" dirty="0" smtClean="0">
                <a:solidFill>
                  <a:srgbClr val="0A1F61"/>
                </a:solidFill>
                <a:latin typeface="SimSun" pitchFamily="2" charset="-122"/>
                <a:ea typeface="SimSun" pitchFamily="2" charset="-122"/>
                <a:cs typeface="Tajawal ExtraBold" panose="00000800000000000000" pitchFamily="2" charset="-78"/>
              </a:rPr>
              <a:t> </a:t>
            </a:r>
            <a:r>
              <a:rPr lang="en-US" dirty="0">
                <a:solidFill>
                  <a:srgbClr val="0A1F61"/>
                </a:solidFill>
                <a:latin typeface="SimSun" pitchFamily="2" charset="-122"/>
                <a:ea typeface="SimSun" pitchFamily="2" charset="-122"/>
                <a:cs typeface="Tajawal ExtraBold" panose="00000800000000000000" pitchFamily="2" charset="-78"/>
              </a:rPr>
              <a:t>== </a:t>
            </a:r>
            <a:r>
              <a:rPr lang="en-US" dirty="0" smtClean="0">
                <a:solidFill>
                  <a:srgbClr val="0A1F61"/>
                </a:solidFill>
                <a:latin typeface="SimSun" pitchFamily="2" charset="-122"/>
                <a:ea typeface="SimSun" pitchFamily="2" charset="-122"/>
                <a:cs typeface="Tajawal ExtraBold" panose="00000800000000000000" pitchFamily="2" charset="-78"/>
              </a:rPr>
              <a:t>192.168.10.1</a:t>
            </a:r>
          </a:p>
          <a:p>
            <a:pPr algn="ctr"/>
            <a:endParaRPr lang="en-US" dirty="0">
              <a:solidFill>
                <a:srgbClr val="0A1F61"/>
              </a:solidFill>
              <a:latin typeface="SimSun" pitchFamily="2" charset="-122"/>
              <a:ea typeface="SimSun" pitchFamily="2" charset="-122"/>
              <a:cs typeface="Tajawal ExtraBold" panose="00000800000000000000" pitchFamily="2" charset="-78"/>
            </a:endParaRPr>
          </a:p>
          <a:p>
            <a:pPr algn="ctr"/>
            <a:r>
              <a:rPr lang="en-US" dirty="0" err="1">
                <a:solidFill>
                  <a:srgbClr val="0A1F61"/>
                </a:solidFill>
                <a:latin typeface="SimSun" pitchFamily="2" charset="-122"/>
                <a:ea typeface="SimSun" pitchFamily="2" charset="-122"/>
                <a:cs typeface="Tajawal ExtraBold" panose="00000800000000000000" pitchFamily="2" charset="-78"/>
              </a:rPr>
              <a:t>http.request</a:t>
            </a:r>
            <a:r>
              <a:rPr lang="en-US" dirty="0">
                <a:solidFill>
                  <a:srgbClr val="0A1F61"/>
                </a:solidFill>
                <a:latin typeface="SimSun" pitchFamily="2" charset="-122"/>
                <a:ea typeface="SimSun" pitchFamily="2" charset="-122"/>
                <a:cs typeface="Tajawal ExtraBold" panose="00000800000000000000" pitchFamily="2" charset="-78"/>
              </a:rPr>
              <a:t> &amp;&amp; </a:t>
            </a:r>
            <a:r>
              <a:rPr lang="en-US" dirty="0" err="1" smtClean="0">
                <a:solidFill>
                  <a:srgbClr val="0A1F61"/>
                </a:solidFill>
                <a:latin typeface="SimSun" pitchFamily="2" charset="-122"/>
                <a:ea typeface="SimSun" pitchFamily="2" charset="-122"/>
                <a:cs typeface="Tajawal ExtraBold" panose="00000800000000000000" pitchFamily="2" charset="-78"/>
              </a:rPr>
              <a:t>ip.dst</a:t>
            </a:r>
            <a:r>
              <a:rPr lang="en-US" dirty="0" smtClean="0">
                <a:solidFill>
                  <a:srgbClr val="0A1F61"/>
                </a:solidFill>
                <a:latin typeface="SimSun" pitchFamily="2" charset="-122"/>
                <a:ea typeface="SimSun" pitchFamily="2" charset="-122"/>
                <a:cs typeface="Tajawal ExtraBold" panose="00000800000000000000" pitchFamily="2" charset="-78"/>
              </a:rPr>
              <a:t> </a:t>
            </a:r>
            <a:r>
              <a:rPr lang="en-US" dirty="0">
                <a:solidFill>
                  <a:srgbClr val="0A1F61"/>
                </a:solidFill>
                <a:latin typeface="SimSun" pitchFamily="2" charset="-122"/>
                <a:ea typeface="SimSun" pitchFamily="2" charset="-122"/>
                <a:cs typeface="Tajawal ExtraBold" panose="00000800000000000000" pitchFamily="2" charset="-78"/>
              </a:rPr>
              <a:t>== </a:t>
            </a:r>
            <a:r>
              <a:rPr lang="en-US" dirty="0" smtClean="0">
                <a:solidFill>
                  <a:srgbClr val="0A1F61"/>
                </a:solidFill>
                <a:latin typeface="SimSun" pitchFamily="2" charset="-122"/>
                <a:ea typeface="SimSun" pitchFamily="2" charset="-122"/>
                <a:cs typeface="Tajawal ExtraBold" panose="00000800000000000000" pitchFamily="2" charset="-78"/>
              </a:rPr>
              <a:t>192.168.10.195</a:t>
            </a:r>
          </a:p>
          <a:p>
            <a:pPr algn="ctr"/>
            <a:endParaRPr lang="en-US" dirty="0">
              <a:solidFill>
                <a:srgbClr val="0A1F61"/>
              </a:solidFill>
              <a:latin typeface="SimSun" pitchFamily="2" charset="-122"/>
              <a:ea typeface="SimSun" pitchFamily="2" charset="-122"/>
              <a:cs typeface="Tajawal ExtraBold" panose="00000800000000000000" pitchFamily="2" charset="-78"/>
            </a:endParaRPr>
          </a:p>
          <a:p>
            <a:pPr algn="ctr"/>
            <a:r>
              <a:rPr lang="en-US" dirty="0" err="1">
                <a:solidFill>
                  <a:srgbClr val="0A1F61"/>
                </a:solidFill>
                <a:latin typeface="SimSun" pitchFamily="2" charset="-122"/>
                <a:ea typeface="SimSun" pitchFamily="2" charset="-122"/>
                <a:cs typeface="Tajawal ExtraBold" panose="00000800000000000000" pitchFamily="2" charset="-78"/>
              </a:rPr>
              <a:t>http.request</a:t>
            </a:r>
            <a:r>
              <a:rPr lang="en-US" dirty="0">
                <a:solidFill>
                  <a:srgbClr val="0A1F61"/>
                </a:solidFill>
                <a:latin typeface="SimSun" pitchFamily="2" charset="-122"/>
                <a:ea typeface="SimSun" pitchFamily="2" charset="-122"/>
                <a:cs typeface="Tajawal ExtraBold" panose="00000800000000000000" pitchFamily="2" charset="-78"/>
              </a:rPr>
              <a:t> || </a:t>
            </a:r>
            <a:r>
              <a:rPr lang="en-US" dirty="0" err="1" smtClean="0">
                <a:solidFill>
                  <a:srgbClr val="0A1F61"/>
                </a:solidFill>
                <a:latin typeface="SimSun" pitchFamily="2" charset="-122"/>
                <a:ea typeface="SimSun" pitchFamily="2" charset="-122"/>
                <a:cs typeface="Tajawal ExtraBold" panose="00000800000000000000" pitchFamily="2" charset="-78"/>
              </a:rPr>
              <a:t>http.response</a:t>
            </a:r>
            <a:endParaRPr lang="en-US" dirty="0" smtClean="0">
              <a:solidFill>
                <a:srgbClr val="0A1F61"/>
              </a:solidFill>
              <a:latin typeface="SimSun" pitchFamily="2" charset="-122"/>
              <a:ea typeface="SimSun" pitchFamily="2" charset="-122"/>
              <a:cs typeface="Tajawal ExtraBold" panose="00000800000000000000" pitchFamily="2" charset="-78"/>
            </a:endParaRPr>
          </a:p>
          <a:p>
            <a:pPr algn="ctr"/>
            <a:endParaRPr lang="en-US" dirty="0">
              <a:solidFill>
                <a:srgbClr val="0A1F61"/>
              </a:solidFill>
              <a:latin typeface="SimSun" pitchFamily="2" charset="-122"/>
              <a:ea typeface="SimSun" pitchFamily="2" charset="-122"/>
              <a:cs typeface="Tajawal ExtraBold" panose="00000800000000000000" pitchFamily="2" charset="-78"/>
            </a:endParaRPr>
          </a:p>
          <a:p>
            <a:pPr algn="ctr"/>
            <a:r>
              <a:rPr lang="en-US" dirty="0">
                <a:solidFill>
                  <a:srgbClr val="0A1F61"/>
                </a:solidFill>
                <a:latin typeface="SimSun" pitchFamily="2" charset="-122"/>
                <a:ea typeface="SimSun" pitchFamily="2" charset="-122"/>
                <a:cs typeface="Tajawal ExtraBold" panose="00000800000000000000" pitchFamily="2" charset="-78"/>
              </a:rPr>
              <a:t>dns.qry.name contains </a:t>
            </a:r>
            <a:r>
              <a:rPr lang="en-US" dirty="0" err="1">
                <a:solidFill>
                  <a:srgbClr val="0A1F61"/>
                </a:solidFill>
                <a:latin typeface="SimSun" pitchFamily="2" charset="-122"/>
                <a:ea typeface="SimSun" pitchFamily="2" charset="-122"/>
                <a:cs typeface="Tajawal ExtraBold" panose="00000800000000000000" pitchFamily="2" charset="-78"/>
              </a:rPr>
              <a:t>microsoft</a:t>
            </a:r>
            <a:r>
              <a:rPr lang="en-US" dirty="0">
                <a:solidFill>
                  <a:srgbClr val="0A1F61"/>
                </a:solidFill>
                <a:latin typeface="SimSun" pitchFamily="2" charset="-122"/>
                <a:ea typeface="SimSun" pitchFamily="2" charset="-122"/>
                <a:cs typeface="Tajawal ExtraBold" panose="00000800000000000000" pitchFamily="2" charset="-78"/>
              </a:rPr>
              <a:t> or dns.qry.name contains </a:t>
            </a:r>
            <a:r>
              <a:rPr lang="en-US" dirty="0" smtClean="0">
                <a:solidFill>
                  <a:srgbClr val="0A1F61"/>
                </a:solidFill>
                <a:latin typeface="SimSun" pitchFamily="2" charset="-122"/>
                <a:ea typeface="SimSun" pitchFamily="2" charset="-122"/>
                <a:cs typeface="Tajawal ExtraBold" panose="00000800000000000000" pitchFamily="2" charset="-78"/>
              </a:rPr>
              <a:t>windows</a:t>
            </a:r>
            <a:endParaRPr lang="en-US" dirty="0">
              <a:solidFill>
                <a:srgbClr val="0A1F61"/>
              </a:solidFill>
              <a:latin typeface="SimSun" pitchFamily="2" charset="-122"/>
              <a:ea typeface="SimSun" pitchFamily="2" charset="-122"/>
              <a:cs typeface="Tajawal ExtraBold" panose="00000800000000000000" pitchFamily="2" charset="-78"/>
            </a:endParaRPr>
          </a:p>
        </p:txBody>
      </p:sp>
    </p:spTree>
    <p:extLst>
      <p:ext uri="{BB962C8B-B14F-4D97-AF65-F5344CB8AC3E}">
        <p14:creationId xmlns:p14="http://schemas.microsoft.com/office/powerpoint/2010/main" val="9512667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641376" y="508935"/>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PCAP </a:t>
            </a:r>
            <a:r>
              <a:rPr lang="en-US" sz="4000" dirty="0">
                <a:solidFill>
                  <a:schemeClr val="bg1"/>
                </a:solidFill>
                <a:latin typeface="Tajawal Medium" panose="00000600000000000000" pitchFamily="2" charset="-78"/>
                <a:cs typeface="Tajawal Medium" panose="00000600000000000000" pitchFamily="2" charset="-78"/>
              </a:rPr>
              <a:t>File (.</a:t>
            </a:r>
            <a:r>
              <a:rPr lang="en-US" sz="4000" dirty="0" err="1">
                <a:solidFill>
                  <a:schemeClr val="bg1"/>
                </a:solidFill>
                <a:latin typeface="Tajawal Medium" panose="00000600000000000000" pitchFamily="2" charset="-78"/>
                <a:cs typeface="Tajawal Medium" panose="00000600000000000000" pitchFamily="2" charset="-78"/>
              </a:rPr>
              <a:t>pcap</a:t>
            </a:r>
            <a:r>
              <a:rPr lang="en-US" sz="40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16</a:t>
            </a:fld>
            <a:endParaRPr lang="en-US" dirty="0"/>
          </a:p>
        </p:txBody>
      </p:sp>
      <p:sp>
        <p:nvSpPr>
          <p:cNvPr id="10" name="Rectangle 9"/>
          <p:cNvSpPr/>
          <p:nvPr/>
        </p:nvSpPr>
        <p:spPr>
          <a:xfrm>
            <a:off x="1051468" y="1699514"/>
            <a:ext cx="10614059" cy="4401205"/>
          </a:xfrm>
          <a:prstGeom prst="rect">
            <a:avLst/>
          </a:prstGeom>
        </p:spPr>
        <p:txBody>
          <a:bodyPr wrap="square">
            <a:spAutoFit/>
          </a:bodyPr>
          <a:lstStyle/>
          <a:p>
            <a:pPr marL="457200" indent="-457200">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What is </a:t>
            </a:r>
            <a:r>
              <a:rPr lang="en-US" sz="2800" b="1" dirty="0" err="1">
                <a:solidFill>
                  <a:srgbClr val="0A1F61"/>
                </a:solidFill>
                <a:latin typeface="Tajawal ExtraBold" panose="00000800000000000000" pitchFamily="2" charset="-78"/>
                <a:cs typeface="Tajawal ExtraBold" panose="00000800000000000000" pitchFamily="2" charset="-78"/>
              </a:rPr>
              <a:t>pcap</a:t>
            </a:r>
            <a:r>
              <a:rPr lang="en-US" sz="2800" b="1" dirty="0">
                <a:solidFill>
                  <a:srgbClr val="0A1F61"/>
                </a:solidFill>
                <a:latin typeface="Tajawal ExtraBold" panose="00000800000000000000" pitchFamily="2" charset="-78"/>
                <a:cs typeface="Tajawal ExtraBold" panose="00000800000000000000" pitchFamily="2" charset="-78"/>
              </a:rPr>
              <a:t> file? How to open </a:t>
            </a:r>
            <a:r>
              <a:rPr lang="en-US" sz="2800" b="1" dirty="0" err="1">
                <a:solidFill>
                  <a:srgbClr val="0A1F61"/>
                </a:solidFill>
                <a:latin typeface="Tajawal ExtraBold" panose="00000800000000000000" pitchFamily="2" charset="-78"/>
                <a:cs typeface="Tajawal ExtraBold" panose="00000800000000000000" pitchFamily="2" charset="-78"/>
              </a:rPr>
              <a:t>pcap</a:t>
            </a:r>
            <a:r>
              <a:rPr lang="en-US" sz="2800" b="1" dirty="0">
                <a:solidFill>
                  <a:srgbClr val="0A1F61"/>
                </a:solidFill>
                <a:latin typeface="Tajawal ExtraBold" panose="00000800000000000000" pitchFamily="2" charset="-78"/>
                <a:cs typeface="Tajawal ExtraBold" panose="00000800000000000000" pitchFamily="2" charset="-78"/>
              </a:rPr>
              <a:t> files?</a:t>
            </a:r>
          </a:p>
          <a:p>
            <a:pPr lvl="2"/>
            <a:r>
              <a:rPr lang="en-US" sz="2800" dirty="0" smtClean="0">
                <a:solidFill>
                  <a:srgbClr val="0A1F61"/>
                </a:solidFill>
                <a:latin typeface="Tajawal ExtraBold" panose="00000800000000000000" pitchFamily="2" charset="-78"/>
                <a:cs typeface="Tajawal ExtraBold" panose="00000800000000000000" pitchFamily="2" charset="-78"/>
              </a:rPr>
              <a:t>PCAP </a:t>
            </a:r>
            <a:r>
              <a:rPr lang="en-US" sz="2800" dirty="0">
                <a:solidFill>
                  <a:srgbClr val="0A1F61"/>
                </a:solidFill>
                <a:latin typeface="Tajawal ExtraBold" panose="00000800000000000000" pitchFamily="2" charset="-78"/>
                <a:cs typeface="Tajawal ExtraBold" panose="00000800000000000000" pitchFamily="2" charset="-78"/>
              </a:rPr>
              <a:t>file extension - Captured packets</a:t>
            </a: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a:t>
            </a:r>
            <a:r>
              <a:rPr lang="en-US" sz="2800" dirty="0" err="1">
                <a:solidFill>
                  <a:srgbClr val="0A1F61"/>
                </a:solidFill>
                <a:latin typeface="Tajawal ExtraBold" panose="00000800000000000000" pitchFamily="2" charset="-78"/>
                <a:cs typeface="Tajawal ExtraBold" panose="00000800000000000000" pitchFamily="2" charset="-78"/>
              </a:rPr>
              <a:t>pcap</a:t>
            </a:r>
            <a:r>
              <a:rPr lang="en-US" sz="2800" dirty="0">
                <a:solidFill>
                  <a:srgbClr val="0A1F61"/>
                </a:solidFill>
                <a:latin typeface="Tajawal ExtraBold" panose="00000800000000000000" pitchFamily="2" charset="-78"/>
                <a:cs typeface="Tajawal ExtraBold" panose="00000800000000000000" pitchFamily="2" charset="-78"/>
              </a:rPr>
              <a:t> file extension is associated with </a:t>
            </a:r>
            <a:r>
              <a:rPr lang="en-US" sz="2800" dirty="0" err="1" smtClean="0">
                <a:solidFill>
                  <a:srgbClr val="0A1F61"/>
                </a:solidFill>
                <a:latin typeface="Tajawal ExtraBold" panose="00000800000000000000" pitchFamily="2" charset="-78"/>
                <a:cs typeface="Tajawal ExtraBold" panose="00000800000000000000" pitchFamily="2" charset="-78"/>
              </a:rPr>
              <a:t>Wireshark</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err="1" smtClean="0">
                <a:solidFill>
                  <a:srgbClr val="0A1F61"/>
                </a:solidFill>
                <a:latin typeface="Tajawal ExtraBold" panose="00000800000000000000" pitchFamily="2" charset="-78"/>
                <a:cs typeface="Tajawal ExtraBold" panose="00000800000000000000" pitchFamily="2" charset="-78"/>
              </a:rPr>
              <a:t>Wireshark</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err="1">
                <a:solidFill>
                  <a:srgbClr val="0A1F61"/>
                </a:solidFill>
                <a:latin typeface="Tajawal ExtraBold" panose="00000800000000000000" pitchFamily="2" charset="-78"/>
                <a:cs typeface="Tajawal ExtraBold" panose="00000800000000000000" pitchFamily="2" charset="-78"/>
              </a:rPr>
              <a:t>pcap</a:t>
            </a:r>
            <a:r>
              <a:rPr lang="en-US" sz="2800" dirty="0">
                <a:solidFill>
                  <a:srgbClr val="0A1F61"/>
                </a:solidFill>
                <a:latin typeface="Tajawal ExtraBold" panose="00000800000000000000" pitchFamily="2" charset="-78"/>
                <a:cs typeface="Tajawal ExtraBold" panose="00000800000000000000" pitchFamily="2" charset="-78"/>
              </a:rPr>
              <a:t> files contain captured data sniffed from network packets. PCAP data file format is de facto standard file format used by other network </a:t>
            </a:r>
            <a:r>
              <a:rPr lang="en-US" sz="2800" dirty="0" smtClean="0">
                <a:solidFill>
                  <a:srgbClr val="0A1F61"/>
                </a:solidFill>
                <a:latin typeface="Tajawal ExtraBold" panose="00000800000000000000" pitchFamily="2" charset="-78"/>
                <a:cs typeface="Tajawal ExtraBold" panose="00000800000000000000" pitchFamily="2" charset="-78"/>
              </a:rPr>
              <a:t>analyzers.</a:t>
            </a: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Packet </a:t>
            </a:r>
            <a:r>
              <a:rPr lang="en-US" sz="2800" dirty="0">
                <a:solidFill>
                  <a:srgbClr val="0A1F61"/>
                </a:solidFill>
                <a:latin typeface="Tajawal ExtraBold" panose="00000800000000000000" pitchFamily="2" charset="-78"/>
                <a:cs typeface="Tajawal ExtraBold" panose="00000800000000000000" pitchFamily="2" charset="-78"/>
              </a:rPr>
              <a:t>capture data can be checked and viewed by applications, which use </a:t>
            </a:r>
            <a:r>
              <a:rPr lang="en-US" sz="2800" dirty="0" err="1">
                <a:solidFill>
                  <a:srgbClr val="0A1F61"/>
                </a:solidFill>
                <a:latin typeface="Tajawal ExtraBold" panose="00000800000000000000" pitchFamily="2" charset="-78"/>
                <a:cs typeface="Tajawal ExtraBold" panose="00000800000000000000" pitchFamily="2" charset="-78"/>
              </a:rPr>
              <a:t>libpcap</a:t>
            </a:r>
            <a:r>
              <a:rPr lang="en-US" sz="2800" dirty="0">
                <a:solidFill>
                  <a:srgbClr val="0A1F61"/>
                </a:solidFill>
                <a:latin typeface="Tajawal ExtraBold" panose="00000800000000000000" pitchFamily="2" charset="-78"/>
                <a:cs typeface="Tajawal ExtraBold" panose="00000800000000000000" pitchFamily="2" charset="-78"/>
              </a:rPr>
              <a:t> or </a:t>
            </a:r>
            <a:r>
              <a:rPr lang="en-US" sz="2800" b="1" dirty="0" err="1" smtClean="0">
                <a:solidFill>
                  <a:srgbClr val="0A1F61"/>
                </a:solidFill>
                <a:latin typeface="Tajawal ExtraBold" panose="00000800000000000000" pitchFamily="2" charset="-78"/>
                <a:cs typeface="Tajawal ExtraBold" panose="00000800000000000000" pitchFamily="2" charset="-78"/>
              </a:rPr>
              <a:t>Npcap</a:t>
            </a:r>
            <a:r>
              <a:rPr lang="en-US" sz="2800" dirty="0" smtClean="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libraries</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a:t>
            </a:r>
            <a:r>
              <a:rPr lang="en-US" sz="2800" dirty="0" err="1">
                <a:solidFill>
                  <a:srgbClr val="0A1F61"/>
                </a:solidFill>
                <a:latin typeface="Tajawal ExtraBold" panose="00000800000000000000" pitchFamily="2" charset="-78"/>
                <a:cs typeface="Tajawal ExtraBold" panose="00000800000000000000" pitchFamily="2" charset="-78"/>
              </a:rPr>
              <a:t>pcap</a:t>
            </a:r>
            <a:r>
              <a:rPr lang="en-US" sz="2800" dirty="0">
                <a:solidFill>
                  <a:srgbClr val="0A1F61"/>
                </a:solidFill>
                <a:latin typeface="Tajawal ExtraBold" panose="00000800000000000000" pitchFamily="2" charset="-78"/>
                <a:cs typeface="Tajawal ExtraBold" panose="00000800000000000000" pitchFamily="2" charset="-78"/>
              </a:rPr>
              <a:t> files are used to save the captured packets for later use. We can read packets from a </a:t>
            </a:r>
            <a:r>
              <a:rPr lang="en-US" sz="2800" dirty="0" err="1">
                <a:solidFill>
                  <a:srgbClr val="0A1F61"/>
                </a:solidFill>
                <a:latin typeface="Tajawal ExtraBold" panose="00000800000000000000" pitchFamily="2" charset="-78"/>
                <a:cs typeface="Tajawal ExtraBold" panose="00000800000000000000" pitchFamily="2" charset="-78"/>
              </a:rPr>
              <a:t>pcap</a:t>
            </a:r>
            <a:r>
              <a:rPr lang="en-US" sz="2800" dirty="0">
                <a:solidFill>
                  <a:srgbClr val="0A1F61"/>
                </a:solidFill>
                <a:latin typeface="Tajawal ExtraBold" panose="00000800000000000000" pitchFamily="2" charset="-78"/>
                <a:cs typeface="Tajawal ExtraBold" panose="00000800000000000000" pitchFamily="2" charset="-78"/>
              </a:rPr>
              <a:t> file and write them to a </a:t>
            </a:r>
            <a:r>
              <a:rPr lang="en-US" sz="2800" dirty="0" err="1">
                <a:solidFill>
                  <a:srgbClr val="0A1F61"/>
                </a:solidFill>
                <a:latin typeface="Tajawal ExtraBold" panose="00000800000000000000" pitchFamily="2" charset="-78"/>
                <a:cs typeface="Tajawal ExtraBold" panose="00000800000000000000" pitchFamily="2" charset="-78"/>
              </a:rPr>
              <a:t>pcap</a:t>
            </a:r>
            <a:r>
              <a:rPr lang="en-US" sz="2800" dirty="0">
                <a:solidFill>
                  <a:srgbClr val="0A1F61"/>
                </a:solidFill>
                <a:latin typeface="Tajawal ExtraBold" panose="00000800000000000000" pitchFamily="2" charset="-78"/>
                <a:cs typeface="Tajawal ExtraBold" panose="00000800000000000000" pitchFamily="2" charset="-78"/>
              </a:rPr>
              <a:t> file using </a:t>
            </a:r>
            <a:r>
              <a:rPr lang="en-US" sz="2800" b="1" dirty="0" err="1">
                <a:solidFill>
                  <a:srgbClr val="0A1F61"/>
                </a:solidFill>
                <a:latin typeface="Tajawal ExtraBold" panose="00000800000000000000" pitchFamily="2" charset="-78"/>
                <a:cs typeface="Tajawal ExtraBold" panose="00000800000000000000" pitchFamily="2" charset="-78"/>
              </a:rPr>
              <a:t>Scapy</a:t>
            </a:r>
            <a:r>
              <a:rPr lang="en-US" sz="2800" dirty="0"/>
              <a:t>.</a:t>
            </a:r>
            <a:endParaRPr lang="en-US" sz="2800" dirty="0">
              <a:solidFill>
                <a:srgbClr val="0A1F61"/>
              </a:solidFill>
              <a:latin typeface="Tajawal ExtraBold" panose="00000800000000000000" pitchFamily="2" charset="-78"/>
              <a:cs typeface="Tajawal ExtraBold" panose="00000800000000000000" pitchFamily="2" charset="-78"/>
            </a:endParaRPr>
          </a:p>
          <a:p>
            <a:pPr marL="457200" indent="-457200">
              <a:buFont typeface="Wingdings" pitchFamily="2" charset="2"/>
              <a:buChar char="§"/>
            </a:pPr>
            <a:endParaRPr lang="en-US" sz="2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496358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8254" y="327230"/>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75650" y="521390"/>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30" y="1671518"/>
            <a:ext cx="11309270" cy="4462760"/>
          </a:xfrm>
          <a:prstGeom prst="rect">
            <a:avLst/>
          </a:prstGeom>
          <a:noFill/>
        </p:spPr>
        <p:txBody>
          <a:bodyPr wrap="square" rtlCol="0">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Scapy is a Python program that enables the user to send, sniff and dissect and forge network packets. This capability allows construction of tools that can probe, scan or attack networks</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endParaRPr lang="en-US" sz="11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Scapy </a:t>
            </a:r>
            <a:r>
              <a:rPr lang="en-US" sz="2800" dirty="0">
                <a:solidFill>
                  <a:srgbClr val="0A1F61"/>
                </a:solidFill>
                <a:latin typeface="Tajawal ExtraBold" panose="00000800000000000000" pitchFamily="2" charset="-78"/>
                <a:cs typeface="Tajawal ExtraBold" panose="00000800000000000000" pitchFamily="2" charset="-78"/>
              </a:rPr>
              <a:t>is a powerful interactive packet manipulation </a:t>
            </a:r>
            <a:r>
              <a:rPr lang="en-US" sz="2800" dirty="0" smtClean="0">
                <a:solidFill>
                  <a:srgbClr val="0A1F61"/>
                </a:solidFill>
                <a:latin typeface="Tajawal ExtraBold" panose="00000800000000000000" pitchFamily="2" charset="-78"/>
                <a:cs typeface="Tajawal ExtraBold" panose="00000800000000000000" pitchFamily="2" charset="-78"/>
              </a:rPr>
              <a:t>program:</a:t>
            </a: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Forge, decode </a:t>
            </a:r>
            <a:r>
              <a:rPr lang="en-US" sz="2800" dirty="0">
                <a:solidFill>
                  <a:srgbClr val="0A1F61"/>
                </a:solidFill>
                <a:latin typeface="Tajawal ExtraBold" panose="00000800000000000000" pitchFamily="2" charset="-78"/>
                <a:cs typeface="Tajawal ExtraBold" panose="00000800000000000000" pitchFamily="2" charset="-78"/>
              </a:rPr>
              <a:t>packets of a wide number of protocols, send them on the wire, capture them, match requests and replies, and much more.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Scanning</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err="1">
                <a:solidFill>
                  <a:srgbClr val="0A1F61"/>
                </a:solidFill>
                <a:latin typeface="Tajawal ExtraBold" panose="00000800000000000000" pitchFamily="2" charset="-78"/>
                <a:cs typeface="Tajawal ExtraBold" panose="00000800000000000000" pitchFamily="2" charset="-78"/>
              </a:rPr>
              <a:t>tracerouting</a:t>
            </a:r>
            <a:r>
              <a:rPr lang="en-US" sz="2800" dirty="0">
                <a:solidFill>
                  <a:srgbClr val="0A1F61"/>
                </a:solidFill>
                <a:latin typeface="Tajawal ExtraBold" panose="00000800000000000000" pitchFamily="2" charset="-78"/>
                <a:cs typeface="Tajawal ExtraBold" panose="00000800000000000000" pitchFamily="2" charset="-78"/>
              </a:rPr>
              <a:t>, probing, unit tests, attacks or network discovery.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10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Scapy </a:t>
            </a:r>
            <a:r>
              <a:rPr lang="en-US" sz="2800" dirty="0">
                <a:solidFill>
                  <a:srgbClr val="0A1F61"/>
                </a:solidFill>
                <a:latin typeface="Tajawal ExtraBold" panose="00000800000000000000" pitchFamily="2" charset="-78"/>
                <a:cs typeface="Tajawal ExtraBold" panose="00000800000000000000" pitchFamily="2" charset="-78"/>
              </a:rPr>
              <a:t>also performs very well on a lot of other specific tasks that most other tools can’t handle, like sending invalid frames, injecting your own 802.11 frames, combining techniques (VLAN </a:t>
            </a:r>
            <a:r>
              <a:rPr lang="en-US" sz="2800" dirty="0" err="1">
                <a:solidFill>
                  <a:srgbClr val="0A1F61"/>
                </a:solidFill>
                <a:latin typeface="Tajawal ExtraBold" panose="00000800000000000000" pitchFamily="2" charset="-78"/>
                <a:cs typeface="Tajawal ExtraBold" panose="00000800000000000000" pitchFamily="2" charset="-78"/>
              </a:rPr>
              <a:t>hopping+ARP</a:t>
            </a:r>
            <a:r>
              <a:rPr lang="en-US" sz="2800" dirty="0">
                <a:solidFill>
                  <a:srgbClr val="0A1F61"/>
                </a:solidFill>
                <a:latin typeface="Tajawal ExtraBold" panose="00000800000000000000" pitchFamily="2" charset="-78"/>
                <a:cs typeface="Tajawal ExtraBold" panose="00000800000000000000" pitchFamily="2" charset="-78"/>
              </a:rPr>
              <a:t> cache poisoning, VOIP decoding on WEP encrypted channel, …), etc</a:t>
            </a:r>
            <a:r>
              <a:rPr lang="en-US" sz="2800" dirty="0" smtClean="0">
                <a:solidFill>
                  <a:srgbClr val="0A1F61"/>
                </a:solidFill>
                <a:latin typeface="Tajawal ExtraBold" panose="00000800000000000000" pitchFamily="2" charset="-78"/>
                <a:cs typeface="Tajawal ExtraBold" panose="00000800000000000000" pitchFamily="2" charset="-78"/>
              </a:rPr>
              <a:t>.</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17</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08664" y="560114"/>
            <a:ext cx="579436" cy="6339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1824628" y="5979546"/>
            <a:ext cx="8434873" cy="523220"/>
          </a:xfrm>
          <a:prstGeom prst="rect">
            <a:avLst/>
          </a:prstGeom>
        </p:spPr>
        <p:txBody>
          <a:bodyPr wrap="square">
            <a:spAutoFit/>
          </a:bodyPr>
          <a:lstStyle/>
          <a:p>
            <a:pPr lvl="3" algn="ctr"/>
            <a:r>
              <a:rPr lang="en-US" sz="2800" b="1" dirty="0">
                <a:solidFill>
                  <a:srgbClr val="0A1F61"/>
                </a:solidFill>
                <a:latin typeface="Tajawal ExtraBold" panose="00000800000000000000" pitchFamily="2" charset="-78"/>
                <a:cs typeface="Tajawal ExtraBold" panose="00000800000000000000" pitchFamily="2" charset="-78"/>
              </a:rPr>
              <a:t>https://scapy.readthedocs.io/en/latest/index.html</a:t>
            </a:r>
          </a:p>
        </p:txBody>
      </p:sp>
    </p:spTree>
    <p:extLst>
      <p:ext uri="{BB962C8B-B14F-4D97-AF65-F5344CB8AC3E}">
        <p14:creationId xmlns:p14="http://schemas.microsoft.com/office/powerpoint/2010/main" val="17298908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8254" y="327230"/>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75650" y="521390"/>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30" y="1671518"/>
            <a:ext cx="11309270" cy="2123658"/>
          </a:xfrm>
          <a:prstGeom prst="rect">
            <a:avLst/>
          </a:prstGeom>
          <a:noFill/>
        </p:spPr>
        <p:txBody>
          <a:bodyPr wrap="square" rtlCol="0">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Scapy is a library made in Python, with its own command line interpreter (CLI), which allows to create, modify, send and capture network packets</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endParaRPr lang="en-US" sz="16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It can be used interactively through the command line interface or as a library by importing it into Python programs. It can also run on Linux, Mac OS X and Windows systems.</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18</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08664" y="560114"/>
            <a:ext cx="579436" cy="6339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1824628" y="5979546"/>
            <a:ext cx="9104838" cy="523220"/>
          </a:xfrm>
          <a:prstGeom prst="rect">
            <a:avLst/>
          </a:prstGeom>
        </p:spPr>
        <p:txBody>
          <a:bodyPr wrap="square">
            <a:spAutoFit/>
          </a:bodyPr>
          <a:lstStyle/>
          <a:p>
            <a:pPr lvl="3" algn="ctr"/>
            <a:r>
              <a:rPr lang="en-US" sz="2800" b="1" dirty="0">
                <a:solidFill>
                  <a:srgbClr val="0A1F61"/>
                </a:solidFill>
                <a:latin typeface="Tajawal ExtraBold" panose="00000800000000000000" pitchFamily="2" charset="-78"/>
                <a:cs typeface="Tajawal ExtraBold" panose="00000800000000000000" pitchFamily="2" charset="-78"/>
              </a:rPr>
              <a:t>https://santandergto.com/en/guide-using-scapy-with-python/</a:t>
            </a:r>
          </a:p>
        </p:txBody>
      </p:sp>
    </p:spTree>
    <p:extLst>
      <p:ext uri="{BB962C8B-B14F-4D97-AF65-F5344CB8AC3E}">
        <p14:creationId xmlns:p14="http://schemas.microsoft.com/office/powerpoint/2010/main" val="9846960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75650" y="521390"/>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19</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33229" y="285269"/>
            <a:ext cx="1078610" cy="1180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https://scapy.readthedocs.io/en/latest/_images/testing-taxonomy.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606" y="1859250"/>
            <a:ext cx="8776988" cy="40338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04436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302650"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Npcap</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30" y="1707307"/>
            <a:ext cx="11398170" cy="4770537"/>
          </a:xfrm>
          <a:prstGeom prst="rect">
            <a:avLst/>
          </a:prstGeom>
          <a:noFill/>
        </p:spPr>
        <p:txBody>
          <a:bodyPr wrap="square" rtlCol="0">
            <a:spAutoFit/>
          </a:bodyPr>
          <a:lstStyle/>
          <a:p>
            <a:r>
              <a:rPr lang="en-US" sz="2800" b="1" dirty="0">
                <a:solidFill>
                  <a:srgbClr val="0A1F61"/>
                </a:solidFill>
                <a:latin typeface="Tajawal ExtraBold" panose="00000800000000000000" pitchFamily="2" charset="-78"/>
                <a:cs typeface="Tajawal ExtraBold" panose="00000800000000000000" pitchFamily="2" charset="-78"/>
              </a:rPr>
              <a:t>Packet capture library for </a:t>
            </a:r>
            <a:r>
              <a:rPr lang="en-US" sz="2800" b="1" dirty="0" smtClean="0">
                <a:solidFill>
                  <a:srgbClr val="0A1F61"/>
                </a:solidFill>
                <a:latin typeface="Tajawal ExtraBold" panose="00000800000000000000" pitchFamily="2" charset="-78"/>
                <a:cs typeface="Tajawal ExtraBold" panose="00000800000000000000" pitchFamily="2" charset="-78"/>
              </a:rPr>
              <a:t>Windows </a:t>
            </a:r>
            <a:r>
              <a:rPr lang="en-US" sz="2800" b="1" dirty="0">
                <a:solidFill>
                  <a:srgbClr val="0A1F61"/>
                </a:solidFill>
                <a:latin typeface="Tajawal ExtraBold" panose="00000800000000000000" pitchFamily="2" charset="-78"/>
                <a:cs typeface="Tajawal ExtraBold" panose="00000800000000000000" pitchFamily="2" charset="-78"/>
              </a:rPr>
              <a:t>(</a:t>
            </a:r>
            <a:r>
              <a:rPr lang="en-US" sz="2800" b="1" i="1" dirty="0">
                <a:solidFill>
                  <a:srgbClr val="0A1F61"/>
                </a:solidFill>
                <a:latin typeface="Tajawal ExtraBold" panose="00000800000000000000" pitchFamily="2" charset="-78"/>
                <a:cs typeface="Tajawal ExtraBold" panose="00000800000000000000" pitchFamily="2" charset="-78"/>
              </a:rPr>
              <a:t>Nmap Packet Capture</a:t>
            </a:r>
            <a:r>
              <a:rPr lang="en-US" sz="2800" b="1" dirty="0">
                <a:solidFill>
                  <a:srgbClr val="0A1F61"/>
                </a:solidFill>
                <a:latin typeface="Tajawal ExtraBold" panose="00000800000000000000" pitchFamily="2" charset="-78"/>
                <a:cs typeface="Tajawal ExtraBold" panose="00000800000000000000" pitchFamily="2" charset="-78"/>
              </a:rPr>
              <a:t>)</a:t>
            </a:r>
          </a:p>
          <a:p>
            <a:pPr lvl="2" algn="just"/>
            <a:r>
              <a:rPr lang="en-US" sz="2800" dirty="0" smtClean="0">
                <a:solidFill>
                  <a:srgbClr val="0A1F61"/>
                </a:solidFill>
                <a:latin typeface="Tajawal ExtraBold" panose="00000800000000000000" pitchFamily="2" charset="-78"/>
                <a:cs typeface="Tajawal ExtraBold" panose="00000800000000000000" pitchFamily="2" charset="-78"/>
              </a:rPr>
              <a:t>-       Npcap </a:t>
            </a:r>
            <a:r>
              <a:rPr lang="en-US" sz="2800" dirty="0">
                <a:solidFill>
                  <a:srgbClr val="0A1F61"/>
                </a:solidFill>
                <a:latin typeface="Tajawal ExtraBold" panose="00000800000000000000" pitchFamily="2" charset="-78"/>
                <a:cs typeface="Tajawal ExtraBold" panose="00000800000000000000" pitchFamily="2" charset="-78"/>
              </a:rPr>
              <a:t>is the Nmap Project's packet capture (and sending) library for Microsoft Windows.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This </a:t>
            </a:r>
            <a:r>
              <a:rPr lang="en-US" sz="2800" dirty="0">
                <a:solidFill>
                  <a:srgbClr val="0A1F61"/>
                </a:solidFill>
                <a:latin typeface="Tajawal ExtraBold" panose="00000800000000000000" pitchFamily="2" charset="-78"/>
                <a:cs typeface="Tajawal ExtraBold" panose="00000800000000000000" pitchFamily="2" charset="-78"/>
              </a:rPr>
              <a:t>allows Windows software to capture raw network traffic (including wireless networks, wired </a:t>
            </a:r>
            <a:r>
              <a:rPr lang="en-US" sz="2800" dirty="0" err="1">
                <a:solidFill>
                  <a:srgbClr val="0A1F61"/>
                </a:solidFill>
                <a:latin typeface="Tajawal ExtraBold" panose="00000800000000000000" pitchFamily="2" charset="-78"/>
                <a:cs typeface="Tajawal ExtraBold" panose="00000800000000000000" pitchFamily="2" charset="-78"/>
              </a:rPr>
              <a:t>ethernet</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err="1">
                <a:solidFill>
                  <a:srgbClr val="0A1F61"/>
                </a:solidFill>
                <a:latin typeface="Tajawal ExtraBold" panose="00000800000000000000" pitchFamily="2" charset="-78"/>
                <a:cs typeface="Tajawal ExtraBold" panose="00000800000000000000" pitchFamily="2" charset="-78"/>
              </a:rPr>
              <a:t>localhost</a:t>
            </a:r>
            <a:r>
              <a:rPr lang="en-US" sz="2800" dirty="0">
                <a:solidFill>
                  <a:srgbClr val="0A1F61"/>
                </a:solidFill>
                <a:latin typeface="Tajawal ExtraBold" panose="00000800000000000000" pitchFamily="2" charset="-78"/>
                <a:cs typeface="Tajawal ExtraBold" panose="00000800000000000000" pitchFamily="2" charset="-78"/>
              </a:rPr>
              <a:t> traffic, and many VPNs) using a simple, portable API.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Npcap </a:t>
            </a:r>
            <a:r>
              <a:rPr lang="en-US" sz="2800" dirty="0">
                <a:solidFill>
                  <a:srgbClr val="0A1F61"/>
                </a:solidFill>
                <a:latin typeface="Tajawal ExtraBold" panose="00000800000000000000" pitchFamily="2" charset="-78"/>
                <a:cs typeface="Tajawal ExtraBold" panose="00000800000000000000" pitchFamily="2" charset="-78"/>
              </a:rPr>
              <a:t>allows for sending raw packets as well.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Mac </a:t>
            </a:r>
            <a:r>
              <a:rPr lang="en-US" sz="2800" dirty="0">
                <a:solidFill>
                  <a:srgbClr val="0A1F61"/>
                </a:solidFill>
                <a:latin typeface="Tajawal ExtraBold" panose="00000800000000000000" pitchFamily="2" charset="-78"/>
                <a:cs typeface="Tajawal ExtraBold" panose="00000800000000000000" pitchFamily="2" charset="-78"/>
              </a:rPr>
              <a:t>and Linux systems already include the </a:t>
            </a:r>
            <a:r>
              <a:rPr lang="en-US" sz="2800" dirty="0" err="1">
                <a:solidFill>
                  <a:srgbClr val="0A1F61"/>
                </a:solidFill>
                <a:latin typeface="Tajawal ExtraBold" panose="00000800000000000000" pitchFamily="2" charset="-78"/>
                <a:cs typeface="Tajawal ExtraBold" panose="00000800000000000000" pitchFamily="2" charset="-78"/>
              </a:rPr>
              <a:t>Pcap</a:t>
            </a:r>
            <a:r>
              <a:rPr lang="en-US" sz="2800" dirty="0">
                <a:solidFill>
                  <a:srgbClr val="0A1F61"/>
                </a:solidFill>
                <a:latin typeface="Tajawal ExtraBold" panose="00000800000000000000" pitchFamily="2" charset="-78"/>
                <a:cs typeface="Tajawal ExtraBold" panose="00000800000000000000" pitchFamily="2" charset="-78"/>
              </a:rPr>
              <a:t> API, so Npcap allows popular software such as </a:t>
            </a:r>
            <a:r>
              <a:rPr lang="en-US" sz="2800" dirty="0">
                <a:solidFill>
                  <a:srgbClr val="0A1F61"/>
                </a:solidFill>
                <a:latin typeface="Tajawal ExtraBold" panose="00000800000000000000" pitchFamily="2" charset="-78"/>
                <a:cs typeface="Tajawal ExtraBold" panose="00000800000000000000" pitchFamily="2" charset="-78"/>
                <a:hlinkClick r:id="rId6"/>
              </a:rPr>
              <a:t>Nmap</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dirty="0">
                <a:solidFill>
                  <a:srgbClr val="0A1F61"/>
                </a:solidFill>
                <a:latin typeface="Tajawal ExtraBold" panose="00000800000000000000" pitchFamily="2" charset="-78"/>
                <a:cs typeface="Tajawal ExtraBold" panose="00000800000000000000" pitchFamily="2" charset="-78"/>
                <a:hlinkClick r:id="rId7"/>
              </a:rPr>
              <a:t>Wireshark</a:t>
            </a:r>
            <a:r>
              <a:rPr lang="en-US" sz="2800" dirty="0">
                <a:solidFill>
                  <a:srgbClr val="0A1F61"/>
                </a:solidFill>
                <a:latin typeface="Tajawal ExtraBold" panose="00000800000000000000" pitchFamily="2" charset="-78"/>
                <a:cs typeface="Tajawal ExtraBold" panose="00000800000000000000" pitchFamily="2" charset="-78"/>
              </a:rPr>
              <a:t> to run on all these platforms (and more) with a single codebase.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2800" dirty="0">
                <a:solidFill>
                  <a:srgbClr val="0A1F61"/>
                </a:solidFill>
                <a:latin typeface="Tajawal ExtraBold" panose="00000800000000000000" pitchFamily="2" charset="-78"/>
                <a:cs typeface="Tajawal ExtraBold" panose="00000800000000000000" pitchFamily="2" charset="-78"/>
              </a:rPr>
              <a:t>Wireshark uses this library to capture live network data on Windows.</a:t>
            </a:r>
          </a:p>
          <a:p>
            <a:pPr marL="1371600" lvl="2" indent="-457200" algn="just">
              <a:buFontTx/>
              <a:buChar char="-"/>
            </a:pPr>
            <a:endParaRPr lang="en-GB" dirty="0">
              <a:solidFill>
                <a:srgbClr val="0A1F61"/>
              </a:solidFill>
              <a:latin typeface="Tajawal ExtraBold" panose="00000800000000000000" pitchFamily="2" charset="-78"/>
              <a:cs typeface="Tajawal ExtraBold" panose="00000800000000000000" pitchFamily="2" charset="-78"/>
            </a:endParaRPr>
          </a:p>
          <a:p>
            <a:pPr algn="ctr"/>
            <a:r>
              <a:rPr lang="en-GB" sz="2400" b="1" dirty="0" smtClean="0">
                <a:hlinkClick r:id="rId8"/>
              </a:rPr>
              <a:t>https</a:t>
            </a:r>
            <a:r>
              <a:rPr lang="en-GB" sz="2400" b="1" dirty="0">
                <a:hlinkClick r:id="rId8"/>
              </a:rPr>
              <a:t>://npcap.com</a:t>
            </a:r>
            <a:r>
              <a:rPr lang="en-GB" sz="2400" b="1" dirty="0" smtClean="0">
                <a:hlinkClick r:id="rId8"/>
              </a:rPr>
              <a:t>/</a:t>
            </a:r>
            <a:endParaRPr lang="en-GB" sz="2400" b="1" dirty="0" smtClean="0"/>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20</a:t>
            </a:fld>
            <a:endParaRPr lang="en-US" dirty="0"/>
          </a:p>
        </p:txBody>
      </p:sp>
      <p:sp>
        <p:nvSpPr>
          <p:cNvPr id="11" name="AutoShape 2" descr="Npcap: Windows Packet Capture Library &amp; Driv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099"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35495" y="544753"/>
            <a:ext cx="2050105" cy="710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16780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Npcap</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651740" y="1928373"/>
            <a:ext cx="11030508" cy="2185214"/>
          </a:xfrm>
          <a:prstGeom prst="rect">
            <a:avLst/>
          </a:prstGeom>
          <a:noFill/>
        </p:spPr>
        <p:txBody>
          <a:bodyPr wrap="square" rtlCol="0">
            <a:spAutoFit/>
          </a:bodyPr>
          <a:lstStyle/>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check the installation options of an already installed Npcap by reading the registry key:</a:t>
            </a:r>
            <a:endParaRPr lang="en-GB" sz="2800" b="1" dirty="0">
              <a:solidFill>
                <a:srgbClr val="0A1F61"/>
              </a:solidFill>
              <a:latin typeface="Tajawal ExtraBold" panose="00000800000000000000" pitchFamily="2" charset="-78"/>
              <a:cs typeface="Tajawal ExtraBold" panose="00000800000000000000" pitchFamily="2" charset="-78"/>
            </a:endParaRPr>
          </a:p>
          <a:p>
            <a:pPr lvl="1" algn="just"/>
            <a:endParaRPr lang="en-GB" sz="2400" dirty="0">
              <a:solidFill>
                <a:srgbClr val="0A1F61"/>
              </a:solidFill>
              <a:latin typeface="Tajawal ExtraBold" panose="00000800000000000000" pitchFamily="2" charset="-78"/>
              <a:cs typeface="Tajawal ExtraBold" panose="00000800000000000000" pitchFamily="2" charset="-78"/>
            </a:endParaRPr>
          </a:p>
          <a:p>
            <a:pPr lvl="1"/>
            <a:r>
              <a:rPr lang="en-GB" sz="3200" b="1" dirty="0" err="1" smtClean="0">
                <a:solidFill>
                  <a:srgbClr val="0A1F61"/>
                </a:solidFill>
                <a:latin typeface="Tajawal ExtraBold" panose="00000800000000000000" pitchFamily="2" charset="-78"/>
                <a:cs typeface="Tajawal ExtraBold" panose="00000800000000000000" pitchFamily="2" charset="-78"/>
              </a:rPr>
              <a:t>Cmd</a:t>
            </a:r>
            <a:r>
              <a:rPr lang="en-GB" sz="2400" dirty="0" smtClean="0">
                <a:solidFill>
                  <a:srgbClr val="0A1F61"/>
                </a:solidFill>
                <a:latin typeface="Tajawal ExtraBold" panose="00000800000000000000" pitchFamily="2" charset="-78"/>
                <a:cs typeface="Tajawal ExtraBold" panose="00000800000000000000" pitchFamily="2" charset="-78"/>
              </a:rPr>
              <a:t>  </a:t>
            </a:r>
            <a:r>
              <a:rPr lang="en-GB" sz="2400" dirty="0" smtClean="0">
                <a:solidFill>
                  <a:srgbClr val="0A1F61"/>
                </a:solidFill>
                <a:latin typeface="Tajawal ExtraBold" panose="00000800000000000000" pitchFamily="2" charset="-78"/>
                <a:cs typeface="Tajawal ExtraBold" panose="00000800000000000000" pitchFamily="2" charset="-78"/>
                <a:sym typeface="Wingdings" pitchFamily="2" charset="2"/>
              </a:rPr>
              <a:t>    </a:t>
            </a:r>
            <a:r>
              <a:rPr lang="en-GB" sz="2400" dirty="0" smtClean="0">
                <a:solidFill>
                  <a:srgbClr val="0A1F61"/>
                </a:solidFill>
                <a:latin typeface="Tajawal ExtraBold" panose="00000800000000000000" pitchFamily="2" charset="-78"/>
                <a:cs typeface="Tajawal ExtraBold" panose="00000800000000000000" pitchFamily="2" charset="-78"/>
              </a:rPr>
              <a:t>    </a:t>
            </a:r>
            <a:r>
              <a:rPr lang="en-GB" sz="3200" b="1" dirty="0" err="1" smtClean="0">
                <a:solidFill>
                  <a:srgbClr val="0A1F61"/>
                </a:solidFill>
                <a:latin typeface="Tajawal ExtraBold" panose="00000800000000000000" pitchFamily="2" charset="-78"/>
                <a:cs typeface="Tajawal ExtraBold" panose="00000800000000000000" pitchFamily="2" charset="-78"/>
              </a:rPr>
              <a:t>regedit</a:t>
            </a:r>
            <a:r>
              <a:rPr lang="en-GB" sz="3200" b="1" dirty="0" smtClean="0">
                <a:solidFill>
                  <a:srgbClr val="0A1F61"/>
                </a:solidFill>
                <a:latin typeface="Tajawal ExtraBold" panose="00000800000000000000" pitchFamily="2" charset="-78"/>
                <a:cs typeface="Tajawal ExtraBold" panose="00000800000000000000" pitchFamily="2" charset="-78"/>
              </a:rPr>
              <a:t> </a:t>
            </a:r>
            <a:r>
              <a:rPr lang="en-GB" sz="2400" dirty="0" smtClean="0">
                <a:solidFill>
                  <a:srgbClr val="0A1F61"/>
                </a:solidFill>
                <a:latin typeface="Tajawal ExtraBold" panose="00000800000000000000" pitchFamily="2" charset="-78"/>
                <a:cs typeface="Tajawal ExtraBold" panose="00000800000000000000" pitchFamily="2" charset="-78"/>
                <a:sym typeface="Wingdings" pitchFamily="2" charset="2"/>
              </a:rPr>
              <a:t></a:t>
            </a:r>
            <a:endParaRPr lang="en-GB" sz="3200" b="1" dirty="0" smtClean="0">
              <a:solidFill>
                <a:srgbClr val="0A1F61"/>
              </a:solidFill>
              <a:latin typeface="Tajawal ExtraBold" panose="00000800000000000000" pitchFamily="2" charset="-78"/>
              <a:cs typeface="Tajawal ExtraBold" panose="00000800000000000000" pitchFamily="2" charset="-78"/>
            </a:endParaRPr>
          </a:p>
          <a:p>
            <a:pPr lvl="1"/>
            <a:endParaRPr lang="en-US" sz="2400" b="1" dirty="0" smtClean="0"/>
          </a:p>
          <a:p>
            <a:pPr lvl="1" algn="ctr"/>
            <a:r>
              <a:rPr lang="en-US" sz="2400" b="1" i="1" dirty="0">
                <a:solidFill>
                  <a:srgbClr val="0A1F61"/>
                </a:solidFill>
                <a:latin typeface="Tajawal ExtraBold" panose="00000800000000000000" pitchFamily="2" charset="-78"/>
                <a:cs typeface="Tajawal ExtraBold" panose="00000800000000000000" pitchFamily="2" charset="-78"/>
              </a:rPr>
              <a:t>HKEY_LOCAL_MACHINE\SYSTEM\</a:t>
            </a:r>
            <a:r>
              <a:rPr lang="en-US" sz="2400" b="1" i="1" dirty="0" err="1">
                <a:solidFill>
                  <a:srgbClr val="0A1F61"/>
                </a:solidFill>
                <a:latin typeface="Tajawal ExtraBold" panose="00000800000000000000" pitchFamily="2" charset="-78"/>
                <a:cs typeface="Tajawal ExtraBold" panose="00000800000000000000" pitchFamily="2" charset="-78"/>
              </a:rPr>
              <a:t>CurrentControlSet</a:t>
            </a:r>
            <a:r>
              <a:rPr lang="en-US" sz="2400" b="1" i="1" dirty="0">
                <a:solidFill>
                  <a:srgbClr val="0A1F61"/>
                </a:solidFill>
                <a:latin typeface="Tajawal ExtraBold" panose="00000800000000000000" pitchFamily="2" charset="-78"/>
                <a:cs typeface="Tajawal ExtraBold" panose="00000800000000000000" pitchFamily="2" charset="-78"/>
              </a:rPr>
              <a:t>\Services\</a:t>
            </a:r>
            <a:r>
              <a:rPr lang="en-US" sz="2400" b="1" i="1" dirty="0" err="1">
                <a:solidFill>
                  <a:srgbClr val="0A1F61"/>
                </a:solidFill>
                <a:latin typeface="Tajawal ExtraBold" panose="00000800000000000000" pitchFamily="2" charset="-78"/>
                <a:cs typeface="Tajawal ExtraBold" panose="00000800000000000000" pitchFamily="2" charset="-78"/>
              </a:rPr>
              <a:t>npcap</a:t>
            </a:r>
            <a:r>
              <a:rPr lang="en-US" sz="2400" b="1" i="1" dirty="0">
                <a:solidFill>
                  <a:srgbClr val="0A1F61"/>
                </a:solidFill>
                <a:latin typeface="Tajawal ExtraBold" panose="00000800000000000000" pitchFamily="2" charset="-78"/>
                <a:cs typeface="Tajawal ExtraBold" panose="00000800000000000000" pitchFamily="2" charset="-78"/>
              </a:rPr>
              <a:t>\Parameters</a:t>
            </a:r>
            <a:r>
              <a:rPr lang="en-GB" sz="2400" dirty="0" smtClean="0">
                <a:solidFill>
                  <a:srgbClr val="0A1F61"/>
                </a:solidFill>
                <a:latin typeface="Tajawal ExtraBold" panose="00000800000000000000" pitchFamily="2" charset="-78"/>
                <a:cs typeface="Tajawal ExtraBold" panose="00000800000000000000" pitchFamily="2" charset="-78"/>
              </a:rPr>
              <a:t>       </a:t>
            </a:r>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21</a:t>
            </a:fld>
            <a:endParaRPr lang="en-US" dirty="0"/>
          </a:p>
        </p:txBody>
      </p:sp>
      <p:pic>
        <p:nvPicPr>
          <p:cNvPr id="1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35495" y="544753"/>
            <a:ext cx="2050105" cy="710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20440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865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Npcap</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22</a:t>
            </a:fld>
            <a:endParaRPr lang="en-US" dirty="0"/>
          </a:p>
        </p:txBody>
      </p:sp>
      <p:pic>
        <p:nvPicPr>
          <p:cNvPr id="1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35495" y="544753"/>
            <a:ext cx="2050105" cy="710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descr="C:\Users\user\Desktop\regedit.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72274" y="1437053"/>
            <a:ext cx="9519577" cy="474302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981636" y="2204822"/>
            <a:ext cx="1723261" cy="207302"/>
          </a:xfrm>
          <a:prstGeom prst="rect">
            <a:avLst/>
          </a:pr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118272" y="3129731"/>
            <a:ext cx="1586626" cy="429857"/>
          </a:xfrm>
          <a:prstGeom prst="rect">
            <a:avLst/>
          </a:pr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2433581" y="4028367"/>
            <a:ext cx="1271317" cy="207302"/>
          </a:xfrm>
          <a:prstGeom prst="rect">
            <a:avLst/>
          </a:pr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86847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3183344" y="521390"/>
            <a:ext cx="6188823" cy="707886"/>
          </a:xfrm>
          <a:prstGeom prst="rect">
            <a:avLst/>
          </a:prstGeom>
          <a:noFill/>
        </p:spPr>
        <p:txBody>
          <a:bodyPr wrap="square" rtlCol="0">
            <a:spAutoFit/>
          </a:bodyPr>
          <a:lstStyle/>
          <a:p>
            <a:r>
              <a:rPr lang="en-US" sz="4000" dirty="0" smtClean="0">
                <a:solidFill>
                  <a:schemeClr val="bg1"/>
                </a:solidFill>
                <a:latin typeface="Tajawal Medium" panose="00000600000000000000" pitchFamily="2" charset="-78"/>
                <a:cs typeface="Tajawal Medium" panose="00000600000000000000" pitchFamily="2" charset="-78"/>
              </a:rPr>
              <a:t>Download </a:t>
            </a:r>
            <a:r>
              <a:rPr lang="en-US" sz="4000" dirty="0">
                <a:solidFill>
                  <a:schemeClr val="bg1"/>
                </a:solidFill>
                <a:latin typeface="Tajawal Medium" panose="00000600000000000000" pitchFamily="2" charset="-78"/>
                <a:cs typeface="Tajawal Medium" panose="00000600000000000000" pitchFamily="2" charset="-78"/>
              </a:rPr>
              <a:t>and install </a:t>
            </a:r>
            <a:r>
              <a:rPr lang="en-US"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23</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504498" y="1626721"/>
            <a:ext cx="11217728" cy="4155877"/>
          </a:xfrm>
          <a:prstGeom prst="rect">
            <a:avLst/>
          </a:prstGeom>
          <a:noFill/>
          <a:ln>
            <a:noFill/>
          </a:ln>
          <a:effectLst/>
        </p:spPr>
        <p:txBody>
          <a:bodyPr vert="horz" wrap="square" lIns="0" tIns="0" rIns="0" bIns="214245"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buFont typeface="Wingdings" pitchFamily="2" charset="2"/>
              <a:buChar char="§"/>
              <a:tabLst/>
            </a:pPr>
            <a:r>
              <a:rPr lang="en-US" sz="2800" b="1" dirty="0">
                <a:solidFill>
                  <a:srgbClr val="0A1F61"/>
                </a:solidFill>
                <a:latin typeface="Tajawal ExtraBold" panose="00000800000000000000" pitchFamily="2" charset="-78"/>
                <a:cs typeface="Tajawal ExtraBold" panose="00000800000000000000" pitchFamily="2" charset="-78"/>
              </a:rPr>
              <a:t>You need the following software in order to install Scapy on Windows</a:t>
            </a:r>
            <a:r>
              <a:rPr lang="en-US" sz="2800" b="1" dirty="0" smtClean="0">
                <a:solidFill>
                  <a:srgbClr val="0A1F61"/>
                </a:solidFill>
                <a:latin typeface="Tajawal ExtraBold" panose="00000800000000000000" pitchFamily="2" charset="-78"/>
                <a:cs typeface="Tajawal ExtraBold" panose="00000800000000000000" pitchFamily="2" charset="-78"/>
              </a:rPr>
              <a:t>:</a:t>
            </a:r>
            <a:endParaRPr lang="en-US" sz="2400" dirty="0" smtClean="0">
              <a:solidFill>
                <a:srgbClr val="0A1F61"/>
              </a:solidFill>
              <a:latin typeface="Tajawal ExtraBold" panose="00000800000000000000" pitchFamily="2" charset="-78"/>
              <a:cs typeface="Tajawal ExtraBold" panose="00000800000000000000" pitchFamily="2" charset="-78"/>
              <a:hlinkClick r:id="rId7"/>
            </a:endParaRPr>
          </a:p>
          <a:p>
            <a:pPr lvl="2" algn="just" eaLnBrk="0" fontAlgn="base" hangingPunct="0">
              <a:spcBef>
                <a:spcPct val="0"/>
              </a:spcBef>
              <a:spcAft>
                <a:spcPct val="0"/>
              </a:spcAft>
              <a:buFontTx/>
              <a:buChar char="•"/>
            </a:pPr>
            <a:r>
              <a:rPr lang="en-US" sz="2800" dirty="0" smtClean="0">
                <a:solidFill>
                  <a:srgbClr val="0A1F61"/>
                </a:solidFill>
                <a:latin typeface="Tajawal ExtraBold" panose="00000800000000000000" pitchFamily="2" charset="-78"/>
                <a:cs typeface="Tajawal ExtraBold" panose="00000800000000000000" pitchFamily="2" charset="-78"/>
                <a:hlinkClick r:id="rId7"/>
              </a:rPr>
              <a:t>Python</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hlinkClick r:id="rId8"/>
              </a:rPr>
              <a:t>Python 2.7.X or 3.4+</a:t>
            </a:r>
            <a:r>
              <a:rPr lang="en-US" sz="2800" dirty="0">
                <a:solidFill>
                  <a:srgbClr val="0A1F61"/>
                </a:solidFill>
                <a:latin typeface="Tajawal ExtraBold" panose="00000800000000000000" pitchFamily="2" charset="-78"/>
                <a:cs typeface="Tajawal ExtraBold" panose="00000800000000000000" pitchFamily="2" charset="-78"/>
              </a:rPr>
              <a:t>. After installation, add the Python installation directory and its Scripts subdirectory to your PATH. </a:t>
            </a:r>
            <a:endParaRPr lang="en-US" sz="2800" dirty="0" smtClean="0">
              <a:solidFill>
                <a:srgbClr val="0A1F61"/>
              </a:solidFill>
              <a:latin typeface="Tajawal ExtraBold" panose="00000800000000000000" pitchFamily="2" charset="-78"/>
              <a:cs typeface="Tajawal ExtraBold" panose="00000800000000000000" pitchFamily="2" charset="-78"/>
            </a:endParaRPr>
          </a:p>
          <a:p>
            <a:pPr lvl="2" algn="just" eaLnBrk="0" fontAlgn="base" hangingPunct="0">
              <a:spcBef>
                <a:spcPct val="0"/>
              </a:spcBef>
              <a:spcAft>
                <a:spcPct val="0"/>
              </a:spcAft>
              <a:buFontTx/>
              <a:buChar char="•"/>
            </a:pPr>
            <a:r>
              <a:rPr lang="en-GB" sz="2800" dirty="0">
                <a:solidFill>
                  <a:srgbClr val="0A1F61"/>
                </a:solidFill>
                <a:latin typeface="Tajawal ExtraBold" panose="00000800000000000000" pitchFamily="2" charset="-78"/>
                <a:cs typeface="Tajawal ExtraBold" panose="00000800000000000000" pitchFamily="2" charset="-78"/>
              </a:rPr>
              <a:t>Install </a:t>
            </a:r>
            <a:r>
              <a:rPr lang="en-GB" sz="2800" dirty="0" err="1">
                <a:solidFill>
                  <a:srgbClr val="0A1F61"/>
                </a:solidFill>
                <a:latin typeface="Tajawal ExtraBold" panose="00000800000000000000" pitchFamily="2" charset="-78"/>
                <a:cs typeface="Tajawal ExtraBold" panose="00000800000000000000" pitchFamily="2" charset="-78"/>
              </a:rPr>
              <a:t>scapy</a:t>
            </a:r>
            <a:r>
              <a:rPr lang="en-GB" sz="2800" dirty="0">
                <a:solidFill>
                  <a:srgbClr val="0A1F61"/>
                </a:solidFill>
                <a:latin typeface="Tajawal ExtraBold" panose="00000800000000000000" pitchFamily="2" charset="-78"/>
                <a:cs typeface="Tajawal ExtraBold" panose="00000800000000000000" pitchFamily="2" charset="-78"/>
              </a:rPr>
              <a:t> library by:  </a:t>
            </a:r>
            <a:r>
              <a:rPr lang="en-GB" sz="2800" b="1" dirty="0">
                <a:solidFill>
                  <a:srgbClr val="0A1F61"/>
                </a:solidFill>
                <a:latin typeface="Tajawal ExtraBold" panose="00000800000000000000" pitchFamily="2" charset="-78"/>
                <a:cs typeface="Tajawal ExtraBold" panose="00000800000000000000" pitchFamily="2" charset="-78"/>
              </a:rPr>
              <a:t>python –m pip install </a:t>
            </a:r>
            <a:r>
              <a:rPr lang="en-GB" sz="2800" b="1" dirty="0" err="1" smtClean="0">
                <a:solidFill>
                  <a:srgbClr val="0A1F61"/>
                </a:solidFill>
                <a:latin typeface="Tajawal ExtraBold" panose="00000800000000000000" pitchFamily="2" charset="-78"/>
                <a:cs typeface="Tajawal ExtraBold" panose="00000800000000000000" pitchFamily="2" charset="-78"/>
              </a:rPr>
              <a:t>scapy</a:t>
            </a:r>
            <a:endParaRPr lang="en-US" sz="2800" dirty="0" smtClean="0">
              <a:solidFill>
                <a:srgbClr val="0A1F61"/>
              </a:solidFill>
              <a:latin typeface="Tajawal ExtraBold" panose="00000800000000000000" pitchFamily="2" charset="-78"/>
              <a:cs typeface="Tajawal ExtraBold" panose="00000800000000000000" pitchFamily="2" charset="-78"/>
            </a:endParaRPr>
          </a:p>
          <a:p>
            <a:pPr lvl="2" algn="just" eaLnBrk="0" fontAlgn="base" hangingPunct="0">
              <a:spcBef>
                <a:spcPct val="0"/>
              </a:spcBef>
              <a:spcAft>
                <a:spcPct val="0"/>
              </a:spcAft>
              <a:buFontTx/>
              <a:buChar char="•"/>
            </a:pPr>
            <a:r>
              <a:rPr lang="en-GB" sz="2800" dirty="0" smtClean="0">
                <a:solidFill>
                  <a:srgbClr val="0A1F61"/>
                </a:solidFill>
                <a:latin typeface="Tajawal ExtraBold" panose="00000800000000000000" pitchFamily="2" charset="-78"/>
                <a:cs typeface="Tajawal ExtraBold" panose="00000800000000000000" pitchFamily="2" charset="-78"/>
              </a:rPr>
              <a:t>Wireshark          </a:t>
            </a:r>
            <a:endParaRPr lang="en-US" sz="1600" dirty="0">
              <a:solidFill>
                <a:srgbClr val="0A1F61"/>
              </a:solidFill>
              <a:latin typeface="Tajawal ExtraBold" panose="00000800000000000000" pitchFamily="2" charset="-78"/>
              <a:cs typeface="Tajawal ExtraBold" panose="00000800000000000000" pitchFamily="2" charset="-78"/>
            </a:endParaRPr>
          </a:p>
          <a:p>
            <a:pPr lvl="2" algn="just" eaLnBrk="0" fontAlgn="base" hangingPunct="0">
              <a:spcBef>
                <a:spcPct val="0"/>
              </a:spcBef>
              <a:spcAft>
                <a:spcPct val="0"/>
              </a:spcAf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Npcap</a:t>
            </a:r>
            <a:endParaRPr lang="en-US" sz="24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eaLnBrk="0" fontAlgn="base" hangingPunct="0">
              <a:spcBef>
                <a:spcPct val="0"/>
              </a:spcBef>
              <a:spcAft>
                <a:spcPct val="0"/>
              </a:spcAft>
              <a:buFont typeface="Wingdings" pitchFamily="2" charset="2"/>
              <a:buChar char="§"/>
            </a:pPr>
            <a:r>
              <a:rPr lang="en-US" sz="3200" b="1" dirty="0" smtClean="0">
                <a:solidFill>
                  <a:srgbClr val="FF0000"/>
                </a:solidFill>
                <a:latin typeface="Tajawal ExtraBold" panose="00000800000000000000" pitchFamily="2" charset="-78"/>
                <a:cs typeface="Tajawal ExtraBold" panose="00000800000000000000" pitchFamily="2" charset="-78"/>
              </a:rPr>
              <a:t>https</a:t>
            </a:r>
            <a:r>
              <a:rPr lang="en-US" sz="3200" b="1" dirty="0">
                <a:solidFill>
                  <a:srgbClr val="FF0000"/>
                </a:solidFill>
                <a:latin typeface="Tajawal ExtraBold" panose="00000800000000000000" pitchFamily="2" charset="-78"/>
                <a:cs typeface="Tajawal ExtraBold" panose="00000800000000000000" pitchFamily="2" charset="-78"/>
              </a:rPr>
              <a:t>://www.systemconf.com/2021/05/06/how-to-install-wireshark</a:t>
            </a:r>
            <a:r>
              <a:rPr lang="en-US" sz="3200" b="1" dirty="0" smtClean="0">
                <a:solidFill>
                  <a:srgbClr val="FF0000"/>
                </a:solidFill>
                <a:latin typeface="Tajawal ExtraBold" panose="00000800000000000000" pitchFamily="2" charset="-78"/>
                <a:cs typeface="Tajawal ExtraBold" panose="00000800000000000000" pitchFamily="2" charset="-78"/>
              </a:rPr>
              <a:t>/</a:t>
            </a:r>
          </a:p>
          <a:p>
            <a:pPr marL="457200" indent="-457200" algn="just" eaLnBrk="0" fontAlgn="base" hangingPunct="0">
              <a:spcBef>
                <a:spcPct val="0"/>
              </a:spcBef>
              <a:spcAft>
                <a:spcPct val="0"/>
              </a:spcAft>
              <a:buFont typeface="Wingdings" pitchFamily="2" charset="2"/>
              <a:buChar char="§"/>
            </a:pPr>
            <a:r>
              <a:rPr lang="en-US" sz="2800" b="1" dirty="0" smtClean="0">
                <a:solidFill>
                  <a:srgbClr val="0A1F61"/>
                </a:solidFill>
                <a:latin typeface="Tajawal ExtraBold" panose="00000800000000000000" pitchFamily="2" charset="-78"/>
                <a:cs typeface="Tajawal ExtraBold" panose="00000800000000000000" pitchFamily="2" charset="-78"/>
              </a:rPr>
              <a:t>Open </a:t>
            </a:r>
            <a:r>
              <a:rPr lang="en-US" sz="2800" b="1" dirty="0">
                <a:solidFill>
                  <a:srgbClr val="0A1F61"/>
                </a:solidFill>
                <a:latin typeface="Tajawal ExtraBold" panose="00000800000000000000" pitchFamily="2" charset="-78"/>
                <a:cs typeface="Tajawal ExtraBold" panose="00000800000000000000" pitchFamily="2" charset="-78"/>
              </a:rPr>
              <a:t>a command prompt (cmd.exe) and run Scapy by typing </a:t>
            </a:r>
            <a:r>
              <a:rPr lang="en-US" sz="2800" b="1" dirty="0" smtClean="0">
                <a:solidFill>
                  <a:srgbClr val="0A1F61"/>
                </a:solidFill>
                <a:latin typeface="Tajawal ExtraBold" panose="00000800000000000000" pitchFamily="2" charset="-78"/>
                <a:cs typeface="Tajawal ExtraBold" panose="00000800000000000000" pitchFamily="2" charset="-78"/>
              </a:rPr>
              <a:t>scapy</a:t>
            </a:r>
          </a:p>
          <a:p>
            <a:pPr marL="457200" indent="-457200" algn="just" eaLnBrk="0" fontAlgn="base" hangingPunct="0">
              <a:spcBef>
                <a:spcPct val="0"/>
              </a:spcBef>
              <a:spcAft>
                <a:spcPct val="0"/>
              </a:spcAft>
              <a:buFont typeface="Wingdings" pitchFamily="2" charset="2"/>
              <a:buChar char="§"/>
            </a:pPr>
            <a:r>
              <a:rPr lang="en-GB" sz="2800" b="1" dirty="0" smtClean="0">
                <a:solidFill>
                  <a:srgbClr val="0A1F61"/>
                </a:solidFill>
                <a:latin typeface="Tajawal ExtraBold" panose="00000800000000000000" pitchFamily="2" charset="-78"/>
                <a:cs typeface="Tajawal ExtraBold" panose="00000800000000000000" pitchFamily="2" charset="-78"/>
              </a:rPr>
              <a:t>Or, open terminal in </a:t>
            </a:r>
            <a:r>
              <a:rPr lang="en-GB" sz="2800" b="1" dirty="0" err="1" smtClean="0">
                <a:solidFill>
                  <a:srgbClr val="0A1F61"/>
                </a:solidFill>
                <a:latin typeface="Tajawal ExtraBold" panose="00000800000000000000" pitchFamily="2" charset="-78"/>
                <a:cs typeface="Tajawal ExtraBold" panose="00000800000000000000" pitchFamily="2" charset="-78"/>
              </a:rPr>
              <a:t>PyCharm</a:t>
            </a:r>
            <a:r>
              <a:rPr lang="en-GB" sz="2800" b="1" dirty="0" smtClean="0">
                <a:solidFill>
                  <a:srgbClr val="0A1F61"/>
                </a:solidFill>
                <a:latin typeface="Tajawal ExtraBold" panose="00000800000000000000" pitchFamily="2" charset="-78"/>
                <a:cs typeface="Tajawal ExtraBold" panose="00000800000000000000" pitchFamily="2" charset="-78"/>
              </a:rPr>
              <a:t> and </a:t>
            </a:r>
            <a:r>
              <a:rPr lang="en-US" sz="2800" b="1" dirty="0">
                <a:solidFill>
                  <a:srgbClr val="0A1F61"/>
                </a:solidFill>
                <a:latin typeface="Tajawal ExtraBold" panose="00000800000000000000" pitchFamily="2" charset="-78"/>
                <a:cs typeface="Tajawal ExtraBold" panose="00000800000000000000" pitchFamily="2" charset="-78"/>
              </a:rPr>
              <a:t>run Scapy by typing </a:t>
            </a:r>
            <a:r>
              <a:rPr lang="en-US" sz="2800" b="1" dirty="0" smtClean="0">
                <a:solidFill>
                  <a:srgbClr val="0A1F61"/>
                </a:solidFill>
                <a:latin typeface="Tajawal ExtraBold" panose="00000800000000000000" pitchFamily="2" charset="-78"/>
                <a:cs typeface="Tajawal ExtraBold" panose="00000800000000000000" pitchFamily="2" charset="-78"/>
              </a:rPr>
              <a:t>scapy</a:t>
            </a:r>
            <a:endParaRPr lang="en-US" sz="2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821510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Reading to </a:t>
            </a:r>
            <a:r>
              <a:rPr lang="en-US" sz="4000" dirty="0" err="1">
                <a:solidFill>
                  <a:schemeClr val="bg1"/>
                </a:solidFill>
                <a:latin typeface="Tajawal Medium" panose="00000600000000000000" pitchFamily="2" charset="-78"/>
                <a:cs typeface="Tajawal Medium" panose="00000600000000000000" pitchFamily="2" charset="-78"/>
              </a:rPr>
              <a:t>pcap</a:t>
            </a:r>
            <a:r>
              <a:rPr lang="en-US" sz="4000" dirty="0">
                <a:solidFill>
                  <a:schemeClr val="bg1"/>
                </a:solidFill>
                <a:latin typeface="Tajawal Medium" panose="00000600000000000000" pitchFamily="2" charset="-78"/>
                <a:cs typeface="Tajawal Medium" panose="00000600000000000000" pitchFamily="2" charset="-78"/>
              </a:rPr>
              <a:t> </a:t>
            </a:r>
            <a:r>
              <a:rPr lang="en-US" sz="4000" dirty="0" smtClean="0">
                <a:solidFill>
                  <a:schemeClr val="bg1"/>
                </a:solidFill>
                <a:latin typeface="Tajawal Medium" panose="00000600000000000000" pitchFamily="2" charset="-78"/>
                <a:cs typeface="Tajawal Medium" panose="00000600000000000000" pitchFamily="2" charset="-78"/>
              </a:rPr>
              <a:t>files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24</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
          <p:cNvSpPr>
            <a:spLocks noChangeArrowheads="1"/>
          </p:cNvSpPr>
          <p:nvPr/>
        </p:nvSpPr>
        <p:spPr bwMode="auto">
          <a:xfrm>
            <a:off x="3930359" y="2034367"/>
            <a:ext cx="3886000" cy="341632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CC7832"/>
                </a:solidFill>
                <a:effectLst/>
                <a:latin typeface="JetBrains Mono"/>
                <a:cs typeface="Arial" pitchFamily="34" charset="0"/>
              </a:rPr>
              <a:t>from </a:t>
            </a:r>
            <a:r>
              <a:rPr kumimoji="0" lang="en-US" sz="2400" b="0" i="0" u="none" strike="noStrike" cap="none" normalizeH="0" baseline="0" dirty="0" err="1" smtClean="0">
                <a:ln>
                  <a:noFill/>
                </a:ln>
                <a:solidFill>
                  <a:srgbClr val="A9B7C6"/>
                </a:solidFill>
                <a:effectLst/>
                <a:latin typeface="JetBrains Mono"/>
                <a:cs typeface="Arial" pitchFamily="34" charset="0"/>
              </a:rPr>
              <a:t>scapy.all</a:t>
            </a:r>
            <a:r>
              <a:rPr kumimoji="0" lang="en-US" sz="2400" b="0" i="0" u="none" strike="noStrike" cap="none" normalizeH="0" baseline="0" dirty="0" smtClean="0">
                <a:ln>
                  <a:noFill/>
                </a:ln>
                <a:solidFill>
                  <a:srgbClr val="A9B7C6"/>
                </a:solidFill>
                <a:effectLst/>
                <a:latin typeface="JetBrains Mono"/>
                <a:cs typeface="Arial" pitchFamily="34" charset="0"/>
              </a:rPr>
              <a:t> </a:t>
            </a:r>
            <a:r>
              <a:rPr kumimoji="0" lang="en-US" sz="2400" b="0" i="0" u="none" strike="noStrike" cap="none" normalizeH="0" baseline="0" dirty="0" smtClean="0">
                <a:ln>
                  <a:noFill/>
                </a:ln>
                <a:solidFill>
                  <a:srgbClr val="CC7832"/>
                </a:solidFill>
                <a:effectLst/>
                <a:latin typeface="JetBrains Mono"/>
                <a:cs typeface="Arial" pitchFamily="34" charset="0"/>
              </a:rPr>
              <a:t>import </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packets = </a:t>
            </a:r>
            <a:r>
              <a:rPr kumimoji="0" lang="en-US" sz="2400" b="0" i="0" u="none" strike="noStrike" cap="none" normalizeH="0" baseline="0" dirty="0" err="1" smtClean="0">
                <a:ln>
                  <a:noFill/>
                </a:ln>
                <a:solidFill>
                  <a:srgbClr val="A9B7C6"/>
                </a:solidFill>
                <a:effectLst/>
                <a:latin typeface="JetBrains Mono"/>
                <a:cs typeface="Arial" pitchFamily="34" charset="0"/>
              </a:rPr>
              <a:t>rdpcap</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"2.pcap"</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err="1" smtClean="0">
                <a:ln>
                  <a:noFill/>
                </a:ln>
                <a:solidFill>
                  <a:srgbClr val="A9B7C6"/>
                </a:solidFill>
                <a:effectLst/>
                <a:latin typeface="JetBrains Mono"/>
                <a:cs typeface="Arial" pitchFamily="34" charset="0"/>
              </a:rPr>
              <a:t>packets.summary</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err="1" smtClean="0">
                <a:ln>
                  <a:noFill/>
                </a:ln>
                <a:solidFill>
                  <a:srgbClr val="A9B7C6"/>
                </a:solidFill>
                <a:effectLst/>
                <a:latin typeface="JetBrains Mono"/>
                <a:cs typeface="Arial" pitchFamily="34" charset="0"/>
              </a:rPr>
              <a:t>packets.show</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CC7832"/>
                </a:solidFill>
                <a:effectLst/>
                <a:latin typeface="JetBrains Mono"/>
                <a:cs typeface="Arial" pitchFamily="34" charset="0"/>
              </a:rPr>
              <a:t>for </a:t>
            </a:r>
            <a:r>
              <a:rPr kumimoji="0" lang="en-US" sz="2400" b="0" i="0" u="none" strike="noStrike" cap="none" normalizeH="0" baseline="0" dirty="0" smtClean="0">
                <a:ln>
                  <a:noFill/>
                </a:ln>
                <a:solidFill>
                  <a:srgbClr val="A9B7C6"/>
                </a:solidFill>
                <a:effectLst/>
                <a:latin typeface="JetBrains Mono"/>
                <a:cs typeface="Arial" pitchFamily="34" charset="0"/>
              </a:rPr>
              <a:t>packet </a:t>
            </a:r>
            <a:r>
              <a:rPr kumimoji="0" lang="en-US" sz="2400" b="0" i="0" u="none" strike="noStrike" cap="none" normalizeH="0" baseline="0" dirty="0" smtClean="0">
                <a:ln>
                  <a:noFill/>
                </a:ln>
                <a:solidFill>
                  <a:srgbClr val="CC7832"/>
                </a:solidFill>
                <a:effectLst/>
                <a:latin typeface="JetBrains Mono"/>
                <a:cs typeface="Arial" pitchFamily="34" charset="0"/>
              </a:rPr>
              <a:t>in </a:t>
            </a:r>
            <a:r>
              <a:rPr kumimoji="0" lang="en-US" sz="2400" b="0" i="0" u="none" strike="noStrike" cap="none" normalizeH="0" baseline="0" dirty="0" smtClean="0">
                <a:ln>
                  <a:noFill/>
                </a:ln>
                <a:solidFill>
                  <a:srgbClr val="A9B7C6"/>
                </a:solidFill>
                <a:effectLst/>
                <a:latin typeface="JetBrains Mono"/>
                <a:cs typeface="Arial" pitchFamily="34" charset="0"/>
              </a:rPr>
              <a:t>packets:</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t>
            </a:r>
            <a:r>
              <a:rPr kumimoji="0" lang="en-US" sz="2400" b="0" i="0" u="none" strike="noStrike" cap="none" normalizeH="0" baseline="0" dirty="0" smtClean="0">
                <a:ln>
                  <a:noFill/>
                </a:ln>
                <a:solidFill>
                  <a:srgbClr val="CC7832"/>
                </a:solidFill>
                <a:effectLst/>
                <a:latin typeface="JetBrains Mono"/>
                <a:cs typeface="Arial" pitchFamily="34" charset="0"/>
              </a:rPr>
              <a:t>if </a:t>
            </a:r>
            <a:r>
              <a:rPr kumimoji="0" lang="en-US" sz="2400" b="0" i="0" u="none" strike="noStrike" cap="none" normalizeH="0" baseline="0" dirty="0" err="1" smtClean="0">
                <a:ln>
                  <a:noFill/>
                </a:ln>
                <a:solidFill>
                  <a:srgbClr val="A9B7C6"/>
                </a:solidFill>
                <a:effectLst/>
                <a:latin typeface="JetBrains Mono"/>
                <a:cs typeface="Arial" pitchFamily="34" charset="0"/>
              </a:rPr>
              <a:t>packet.haslayer</a:t>
            </a:r>
            <a:r>
              <a:rPr kumimoji="0" lang="en-US" sz="2400" b="0" i="0" u="none" strike="noStrike" cap="none" normalizeH="0" baseline="0" dirty="0" smtClean="0">
                <a:ln>
                  <a:noFill/>
                </a:ln>
                <a:solidFill>
                  <a:srgbClr val="A9B7C6"/>
                </a:solidFill>
                <a:effectLst/>
                <a:latin typeface="JetBrains Mono"/>
                <a:cs typeface="Arial" pitchFamily="34" charset="0"/>
              </a:rPr>
              <a:t>(UDP):</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print(</a:t>
            </a:r>
            <a:r>
              <a:rPr kumimoji="0" lang="en-US" sz="2400" b="0" i="0" u="none" strike="noStrike" cap="none" normalizeH="0" baseline="0" dirty="0" smtClean="0">
                <a:ln>
                  <a:noFill/>
                </a:ln>
                <a:solidFill>
                  <a:srgbClr val="6A8759"/>
                </a:solidFill>
                <a:effectLst/>
                <a:latin typeface="JetBrains Mono"/>
                <a:cs typeface="Arial" pitchFamily="34" charset="0"/>
              </a:rPr>
              <a:t>'It is UDP'</a:t>
            </a:r>
            <a:r>
              <a:rPr kumimoji="0" lang="en-US" sz="2400" b="0" i="0" u="none" strike="noStrike" cap="none" normalizeH="0" baseline="0" dirty="0" smtClean="0">
                <a:ln>
                  <a:noFill/>
                </a:ln>
                <a:solidFill>
                  <a:srgbClr val="A9B7C6"/>
                </a:solidFill>
                <a:effectLst/>
                <a:latin typeface="JetBrains Mono"/>
                <a:cs typeface="Arial" pitchFamily="34" charset="0"/>
              </a:rPr>
              <a:t>)</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3488998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Reading </a:t>
            </a:r>
            <a:r>
              <a:rPr lang="en-US" sz="4000" dirty="0">
                <a:solidFill>
                  <a:schemeClr val="bg1"/>
                </a:solidFill>
                <a:latin typeface="Tajawal Medium" panose="00000600000000000000" pitchFamily="2" charset="-78"/>
                <a:cs typeface="Tajawal Medium" panose="00000600000000000000" pitchFamily="2" charset="-78"/>
              </a:rPr>
              <a:t>and writing to </a:t>
            </a:r>
            <a:r>
              <a:rPr lang="en-US" sz="4000" dirty="0" err="1">
                <a:solidFill>
                  <a:schemeClr val="bg1"/>
                </a:solidFill>
                <a:latin typeface="Tajawal Medium" panose="00000600000000000000" pitchFamily="2" charset="-78"/>
                <a:cs typeface="Tajawal Medium" panose="00000600000000000000" pitchFamily="2" charset="-78"/>
              </a:rPr>
              <a:t>pcap</a:t>
            </a:r>
            <a:r>
              <a:rPr lang="en-US" sz="4000" dirty="0">
                <a:solidFill>
                  <a:schemeClr val="bg1"/>
                </a:solidFill>
                <a:latin typeface="Tajawal Medium" panose="00000600000000000000" pitchFamily="2" charset="-78"/>
                <a:cs typeface="Tajawal Medium" panose="00000600000000000000" pitchFamily="2" charset="-78"/>
              </a:rPr>
              <a:t> </a:t>
            </a:r>
            <a:r>
              <a:rPr lang="en-US" sz="4000" dirty="0" smtClean="0">
                <a:solidFill>
                  <a:schemeClr val="bg1"/>
                </a:solidFill>
                <a:latin typeface="Tajawal Medium" panose="00000600000000000000" pitchFamily="2" charset="-78"/>
                <a:cs typeface="Tajawal Medium" panose="00000600000000000000" pitchFamily="2" charset="-78"/>
              </a:rPr>
              <a:t>files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25</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1874164" y="1643572"/>
            <a:ext cx="8888011" cy="4247317"/>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CC7832"/>
                </a:solidFill>
                <a:effectLst/>
                <a:latin typeface="JetBrains Mono"/>
                <a:cs typeface="Arial" pitchFamily="34" charset="0"/>
              </a:rPr>
              <a:t>from </a:t>
            </a:r>
            <a:r>
              <a:rPr kumimoji="0" lang="en-US" b="0" i="0" u="none" strike="noStrike" cap="none" normalizeH="0" baseline="0" dirty="0" err="1" smtClean="0">
                <a:ln>
                  <a:noFill/>
                </a:ln>
                <a:solidFill>
                  <a:srgbClr val="A9B7C6"/>
                </a:solidFill>
                <a:effectLst/>
                <a:latin typeface="JetBrains Mono"/>
                <a:cs typeface="Arial" pitchFamily="34" charset="0"/>
              </a:rPr>
              <a:t>scapy.all</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import </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capture = input(</a:t>
            </a:r>
            <a:r>
              <a:rPr kumimoji="0" lang="en-US" b="0" i="0" u="none" strike="noStrike" cap="none" normalizeH="0" baseline="0" dirty="0" smtClean="0">
                <a:ln>
                  <a:noFill/>
                </a:ln>
                <a:solidFill>
                  <a:srgbClr val="6A8759"/>
                </a:solidFill>
                <a:effectLst/>
                <a:latin typeface="JetBrains Mono"/>
                <a:cs typeface="Arial" pitchFamily="34" charset="0"/>
              </a:rPr>
              <a:t>"Enter file path of </a:t>
            </a:r>
            <a:r>
              <a:rPr kumimoji="0" lang="en-US" b="0" i="0" u="none" strike="noStrike" cap="none" normalizeH="0" baseline="0" dirty="0" err="1" smtClean="0">
                <a:ln>
                  <a:noFill/>
                </a:ln>
                <a:solidFill>
                  <a:srgbClr val="6A8759"/>
                </a:solidFill>
                <a:effectLst/>
                <a:latin typeface="JetBrains Mono"/>
                <a:cs typeface="Arial" pitchFamily="34" charset="0"/>
              </a:rPr>
              <a:t>pcap</a:t>
            </a:r>
            <a:r>
              <a:rPr kumimoji="0" lang="en-US" b="0" i="0" u="none" strike="noStrike" cap="none" normalizeH="0" baseline="0" dirty="0" smtClean="0">
                <a:ln>
                  <a:noFill/>
                </a:ln>
                <a:solidFill>
                  <a:srgbClr val="6A8759"/>
                </a:solidFill>
                <a:effectLst/>
                <a:latin typeface="JetBrains Mono"/>
                <a:cs typeface="Arial" pitchFamily="34" charset="0"/>
              </a:rPr>
              <a:t> file: "</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err="1" smtClean="0">
                <a:ln>
                  <a:noFill/>
                </a:ln>
                <a:solidFill>
                  <a:srgbClr val="A9B7C6"/>
                </a:solidFill>
                <a:effectLst/>
                <a:latin typeface="JetBrains Mono"/>
                <a:cs typeface="Arial" pitchFamily="34" charset="0"/>
              </a:rPr>
              <a:t>pcap</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rdpcap</a:t>
            </a:r>
            <a:r>
              <a:rPr kumimoji="0" lang="en-US" b="0" i="0" u="none" strike="noStrike" cap="none" normalizeH="0" baseline="0" dirty="0" smtClean="0">
                <a:ln>
                  <a:noFill/>
                </a:ln>
                <a:solidFill>
                  <a:srgbClr val="A9B7C6"/>
                </a:solidFill>
                <a:effectLst/>
                <a:latin typeface="JetBrains Mono"/>
                <a:cs typeface="Arial" pitchFamily="34" charset="0"/>
              </a:rPr>
              <a:t>(capture)</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ports = </a:t>
            </a:r>
            <a:r>
              <a:rPr kumimoji="0" lang="en-US" b="0" i="0" u="none" strike="noStrike" cap="none" normalizeH="0" baseline="0" dirty="0" smtClean="0">
                <a:ln>
                  <a:noFill/>
                </a:ln>
                <a:solidFill>
                  <a:srgbClr val="6897BB"/>
                </a:solidFill>
                <a:effectLst/>
                <a:latin typeface="JetBrains Mono"/>
                <a:cs typeface="Arial" pitchFamily="34" charset="0"/>
              </a:rPr>
              <a:t>53</a:t>
            </a:r>
            <a:br>
              <a:rPr kumimoji="0" lang="en-US" b="0" i="0" u="none" strike="noStrike" cap="none" normalizeH="0" baseline="0" dirty="0" smtClean="0">
                <a:ln>
                  <a:noFill/>
                </a:ln>
                <a:solidFill>
                  <a:srgbClr val="6897BB"/>
                </a:solidFill>
                <a:effectLst/>
                <a:latin typeface="JetBrains Mono"/>
                <a:cs typeface="Arial" pitchFamily="34" charset="0"/>
              </a:rPr>
            </a:br>
            <a:r>
              <a:rPr kumimoji="0" lang="en-US" b="0" i="0" u="none" strike="noStrike" cap="none" normalizeH="0" baseline="0" dirty="0" smtClean="0">
                <a:ln>
                  <a:noFill/>
                </a:ln>
                <a:solidFill>
                  <a:srgbClr val="6897BB"/>
                </a:solidFill>
                <a:effectLst/>
                <a:latin typeface="JetBrains Mono"/>
                <a:cs typeface="Arial" pitchFamily="34" charset="0"/>
              </a:rPr>
              <a:t/>
            </a:r>
            <a:br>
              <a:rPr kumimoji="0" lang="en-US" b="0" i="0" u="none" strike="noStrike" cap="none" normalizeH="0" baseline="0" dirty="0" smtClean="0">
                <a:ln>
                  <a:noFill/>
                </a:ln>
                <a:solidFill>
                  <a:srgbClr val="6897BB"/>
                </a:solidFill>
                <a:effectLst/>
                <a:latin typeface="JetBrains Mono"/>
                <a:cs typeface="Arial" pitchFamily="34" charset="0"/>
              </a:rPr>
            </a:br>
            <a:r>
              <a:rPr kumimoji="0" lang="en-US" b="0" i="0" u="none" strike="noStrike" cap="none" normalizeH="0" baseline="0" dirty="0" err="1" smtClean="0">
                <a:ln>
                  <a:noFill/>
                </a:ln>
                <a:solidFill>
                  <a:srgbClr val="CC7832"/>
                </a:solidFill>
                <a:effectLst/>
                <a:latin typeface="JetBrains Mono"/>
                <a:cs typeface="Arial" pitchFamily="34" charset="0"/>
              </a:rPr>
              <a:t>def</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FFC66D"/>
                </a:solidFill>
                <a:effectLst/>
                <a:latin typeface="JetBrains Mono"/>
                <a:cs typeface="Arial" pitchFamily="34" charset="0"/>
              </a:rPr>
              <a:t>write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wrpcap</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filtered.pcap</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A4926"/>
                </a:solidFill>
                <a:effectLst/>
                <a:latin typeface="JetBrains Mono"/>
                <a:cs typeface="Arial" pitchFamily="34" charset="0"/>
              </a:rPr>
              <a:t>append</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True</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08080"/>
                </a:solidFill>
                <a:effectLst/>
                <a:latin typeface="JetBrains Mono"/>
                <a:cs typeface="Arial" pitchFamily="34" charset="0"/>
              </a:rPr>
              <a:t># appends packet to output file</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CC7832"/>
                </a:solidFill>
                <a:effectLst/>
                <a:latin typeface="JetBrains Mono"/>
                <a:cs typeface="Arial" pitchFamily="34" charset="0"/>
              </a:rPr>
              <a:t>for </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in </a:t>
            </a:r>
            <a:r>
              <a:rPr kumimoji="0" lang="en-US" b="0" i="0" u="none" strike="noStrike" cap="none" normalizeH="0" baseline="0" dirty="0" err="1" smtClean="0">
                <a:ln>
                  <a:noFill/>
                </a:ln>
                <a:solidFill>
                  <a:srgbClr val="A9B7C6"/>
                </a:solidFill>
                <a:effectLst/>
                <a:latin typeface="JetBrains Mono"/>
                <a:cs typeface="Arial" pitchFamily="34" charset="0"/>
              </a:rPr>
              <a:t>pcap</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if </a:t>
            </a:r>
            <a:r>
              <a:rPr kumimoji="0" lang="en-US" b="0" i="0" u="none" strike="noStrike" cap="none" normalizeH="0" baseline="0" dirty="0" err="1" smtClean="0">
                <a:ln>
                  <a:noFill/>
                </a:ln>
                <a:solidFill>
                  <a:srgbClr val="A9B7C6"/>
                </a:solidFill>
                <a:effectLst/>
                <a:latin typeface="JetBrains Mono"/>
                <a:cs typeface="Arial" pitchFamily="34" charset="0"/>
              </a:rPr>
              <a:t>pkt.haslayer</a:t>
            </a:r>
            <a:r>
              <a:rPr kumimoji="0" lang="en-US" b="0" i="0" u="none" strike="noStrike" cap="none" normalizeH="0" baseline="0" dirty="0" smtClean="0">
                <a:ln>
                  <a:noFill/>
                </a:ln>
                <a:solidFill>
                  <a:srgbClr val="A9B7C6"/>
                </a:solidFill>
                <a:effectLst/>
                <a:latin typeface="JetBrains Mono"/>
                <a:cs typeface="Arial" pitchFamily="34" charset="0"/>
              </a:rPr>
              <a:t>(UDP) </a:t>
            </a:r>
            <a:r>
              <a:rPr kumimoji="0" lang="en-US" b="0" i="0" u="none" strike="noStrike" cap="none" normalizeH="0" baseline="0" dirty="0" smtClean="0">
                <a:ln>
                  <a:noFill/>
                </a:ln>
                <a:solidFill>
                  <a:srgbClr val="CC7832"/>
                </a:solidFill>
                <a:effectLst/>
                <a:latin typeface="JetBrains Mono"/>
                <a:cs typeface="Arial" pitchFamily="34" charset="0"/>
              </a:rPr>
              <a:t>and </a:t>
            </a:r>
            <a:r>
              <a:rPr kumimoji="0" lang="en-US" b="0" i="0" u="none" strike="noStrike" cap="none" normalizeH="0" baseline="0" dirty="0" err="1" smtClean="0">
                <a:ln>
                  <a:noFill/>
                </a:ln>
                <a:solidFill>
                  <a:srgbClr val="A9B7C6"/>
                </a:solidFill>
                <a:effectLst/>
                <a:latin typeface="JetBrains Mono"/>
                <a:cs typeface="Arial" pitchFamily="34" charset="0"/>
              </a:rPr>
              <a:t>pkt.getlayer</a:t>
            </a:r>
            <a:r>
              <a:rPr kumimoji="0" lang="en-US" b="0" i="0" u="none" strike="noStrike" cap="none" normalizeH="0" baseline="0" dirty="0" smtClean="0">
                <a:ln>
                  <a:noFill/>
                </a:ln>
                <a:solidFill>
                  <a:srgbClr val="A9B7C6"/>
                </a:solidFill>
                <a:effectLst/>
                <a:latin typeface="JetBrains Mono"/>
                <a:cs typeface="Arial" pitchFamily="34" charset="0"/>
              </a:rPr>
              <a:t>(UDP).sport == ports:  </a:t>
            </a:r>
            <a:r>
              <a:rPr kumimoji="0" lang="en-US" b="0" i="0" u="none" strike="noStrike" cap="none" normalizeH="0" baseline="0" dirty="0" smtClean="0">
                <a:ln>
                  <a:noFill/>
                </a:ln>
                <a:solidFill>
                  <a:srgbClr val="808080"/>
                </a:solidFill>
                <a:effectLst/>
                <a:latin typeface="JetBrains Mono"/>
                <a:cs typeface="Arial" pitchFamily="34" charset="0"/>
              </a:rPr>
              <a:t># checks for UDP layer</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write(</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808080"/>
                </a:solidFill>
                <a:effectLst/>
                <a:latin typeface="JetBrains Mono"/>
                <a:cs typeface="Arial" pitchFamily="34" charset="0"/>
              </a:rPr>
              <a:t># sends the packet to be written if it meets criteria</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pkt</a:t>
            </a:r>
            <a:r>
              <a:rPr kumimoji="0" lang="en-US" b="0" i="0" u="none" strike="noStrike" cap="none" normalizeH="0" baseline="0" dirty="0" smtClean="0">
                <a:ln>
                  <a:noFill/>
                </a:ln>
                <a:solidFill>
                  <a:srgbClr val="6A8759"/>
                </a:solidFill>
                <a:effectLst/>
                <a:latin typeface="JetBrains Mono"/>
                <a:cs typeface="Arial" pitchFamily="34" charset="0"/>
              </a:rPr>
              <a:t> == '</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pkt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else</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pass</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476825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Sniffing </a:t>
            </a:r>
            <a:r>
              <a:rPr lang="en-US" sz="4000" dirty="0">
                <a:solidFill>
                  <a:schemeClr val="bg1"/>
                </a:solidFill>
                <a:latin typeface="Tajawal Medium" panose="00000600000000000000" pitchFamily="2" charset="-78"/>
                <a:cs typeface="Tajawal Medium" panose="00000600000000000000" pitchFamily="2" charset="-78"/>
              </a:rPr>
              <a:t>Packets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26</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387430" y="1985705"/>
            <a:ext cx="11385470" cy="708780"/>
          </a:xfrm>
          <a:prstGeom prst="rect">
            <a:avLst/>
          </a:prstGeom>
          <a:noFill/>
          <a:ln>
            <a:noFill/>
          </a:ln>
          <a:effectLst/>
        </p:spPr>
        <p:txBody>
          <a:bodyPr vert="horz" wrap="square" lIns="0" tIns="0" rIns="0" bIns="214245" numCol="1" anchor="ctr" anchorCtr="0" compatLnSpc="1">
            <a:prstTxWarp prst="textNoShape">
              <a:avLst/>
            </a:prstTxWarp>
            <a:spAutoFit/>
          </a:bodyPr>
          <a:lstStyle/>
          <a:p>
            <a:pPr marL="457200" lvl="0" indent="-457200" algn="just" fontAlgn="base">
              <a:spcBef>
                <a:spcPct val="0"/>
              </a:spcBef>
              <a:spcAft>
                <a:spcPct val="0"/>
              </a:spcAf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Capture up to 10 packets (or stop with ctrl-c)</a:t>
            </a:r>
          </a:p>
        </p:txBody>
      </p:sp>
      <p:sp>
        <p:nvSpPr>
          <p:cNvPr id="12" name="Rectangle 1"/>
          <p:cNvSpPr>
            <a:spLocks noChangeArrowheads="1"/>
          </p:cNvSpPr>
          <p:nvPr/>
        </p:nvSpPr>
        <p:spPr bwMode="auto">
          <a:xfrm>
            <a:off x="760874" y="2868740"/>
            <a:ext cx="10722166" cy="193899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CC7832"/>
                </a:solidFill>
                <a:effectLst/>
                <a:latin typeface="JetBrains Mono"/>
                <a:cs typeface="Arial" pitchFamily="34" charset="0"/>
              </a:rPr>
              <a:t>from </a:t>
            </a:r>
            <a:r>
              <a:rPr kumimoji="0" lang="en-US" sz="2000" b="0" i="0" u="none" strike="noStrike" cap="none" normalizeH="0" baseline="0" dirty="0" err="1" smtClean="0">
                <a:ln>
                  <a:noFill/>
                </a:ln>
                <a:solidFill>
                  <a:srgbClr val="A9B7C6"/>
                </a:solidFill>
                <a:effectLst/>
                <a:latin typeface="JetBrains Mono"/>
                <a:cs typeface="Arial" pitchFamily="34" charset="0"/>
              </a:rPr>
              <a:t>scapy.all</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smtClean="0">
                <a:ln>
                  <a:noFill/>
                </a:ln>
                <a:solidFill>
                  <a:srgbClr val="A9B7C6"/>
                </a:solidFill>
                <a:effectLst/>
                <a:latin typeface="JetBrains Mono"/>
                <a:cs typeface="Arial" pitchFamily="34" charset="0"/>
              </a:rPr>
              <a:t>sys</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err="1" smtClean="0">
                <a:ln>
                  <a:noFill/>
                </a:ln>
                <a:solidFill>
                  <a:srgbClr val="A9B7C6"/>
                </a:solidFill>
                <a:effectLst/>
                <a:latin typeface="JetBrains Mono"/>
                <a:cs typeface="Arial" pitchFamily="34" charset="0"/>
              </a:rPr>
              <a:t>pkts</a:t>
            </a:r>
            <a:r>
              <a:rPr kumimoji="0" lang="en-US" sz="2000" b="0" i="0" u="none" strike="noStrike" cap="none" normalizeH="0" baseline="0" dirty="0" smtClean="0">
                <a:ln>
                  <a:noFill/>
                </a:ln>
                <a:solidFill>
                  <a:srgbClr val="A9B7C6"/>
                </a:solidFill>
                <a:effectLst/>
                <a:latin typeface="JetBrains Mono"/>
                <a:cs typeface="Arial" pitchFamily="34" charset="0"/>
              </a:rPr>
              <a:t> = sniff(</a:t>
            </a:r>
            <a:r>
              <a:rPr kumimoji="0" lang="en-US" sz="2000" b="0" i="0" u="none" strike="noStrike" cap="none" normalizeH="0" baseline="0" dirty="0" smtClean="0">
                <a:ln>
                  <a:noFill/>
                </a:ln>
                <a:solidFill>
                  <a:srgbClr val="AA4926"/>
                </a:solidFill>
                <a:effectLst/>
                <a:latin typeface="JetBrains Mono"/>
                <a:cs typeface="Arial" pitchFamily="34" charset="0"/>
              </a:rPr>
              <a:t>count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10</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err="1" smtClean="0">
                <a:ln>
                  <a:noFill/>
                </a:ln>
                <a:solidFill>
                  <a:srgbClr val="AA4926"/>
                </a:solidFill>
                <a:effectLst/>
                <a:latin typeface="JetBrains Mono"/>
                <a:cs typeface="Arial" pitchFamily="34" charset="0"/>
              </a:rPr>
              <a:t>iface</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A8759"/>
                </a:solidFill>
                <a:effectLst/>
                <a:latin typeface="JetBrains Mono"/>
                <a:cs typeface="Arial" pitchFamily="34" charset="0"/>
              </a:rPr>
              <a:t>"Qualcomm Atheros AR9485WB-EG Wireless Network Adapter"</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8888C6"/>
                </a:solidFill>
                <a:effectLst/>
                <a:latin typeface="JetBrains Mono"/>
                <a:cs typeface="Arial" pitchFamily="34" charset="0"/>
              </a:rPr>
              <a:t>print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err="1" smtClean="0">
                <a:ln>
                  <a:noFill/>
                </a:ln>
                <a:solidFill>
                  <a:srgbClr val="A9B7C6"/>
                </a:solidFill>
                <a:effectLst/>
                <a:latin typeface="JetBrains Mono"/>
                <a:cs typeface="Arial" pitchFamily="34" charset="0"/>
              </a:rPr>
              <a:t>pkts</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err="1" smtClean="0">
                <a:ln>
                  <a:noFill/>
                </a:ln>
                <a:solidFill>
                  <a:srgbClr val="A9B7C6"/>
                </a:solidFill>
                <a:effectLst/>
                <a:latin typeface="JetBrains Mono"/>
                <a:cs typeface="Arial" pitchFamily="34" charset="0"/>
              </a:rPr>
              <a:t>pkts.show</a:t>
            </a:r>
            <a:r>
              <a:rPr kumimoji="0" lang="en-US" sz="2000" b="0" i="0" u="none" strike="noStrike" cap="none" normalizeH="0" baseline="0" dirty="0" smtClean="0">
                <a:ln>
                  <a:noFill/>
                </a:ln>
                <a:solidFill>
                  <a:srgbClr val="A9B7C6"/>
                </a:solidFill>
                <a:effectLst/>
                <a:latin typeface="JetBrains Mono"/>
                <a:cs typeface="Arial" pitchFamily="34" charset="0"/>
              </a:rPr>
              <a:t>()</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052727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27</a:t>
            </a:fld>
            <a:endParaRPr lang="en-US"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7002" y="5526717"/>
            <a:ext cx="1222425" cy="1096206"/>
          </a:xfrm>
          <a:prstGeom prst="rect">
            <a:avLst/>
          </a:prstGeom>
        </p:spPr>
      </p:pic>
    </p:spTree>
    <p:extLst>
      <p:ext uri="{BB962C8B-B14F-4D97-AF65-F5344CB8AC3E}">
        <p14:creationId xmlns:p14="http://schemas.microsoft.com/office/powerpoint/2010/main" val="40390728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Sending </a:t>
            </a:r>
            <a:r>
              <a:rPr lang="en-US" sz="4000" dirty="0">
                <a:solidFill>
                  <a:schemeClr val="bg1"/>
                </a:solidFill>
                <a:latin typeface="Tajawal Medium" panose="00000600000000000000" pitchFamily="2" charset="-78"/>
                <a:cs typeface="Tajawal Medium" panose="00000600000000000000" pitchFamily="2" charset="-78"/>
              </a:rPr>
              <a:t>Packets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28</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1037608" y="1805263"/>
            <a:ext cx="10659092" cy="3046988"/>
          </a:xfrm>
          <a:prstGeom prst="rect">
            <a:avLst/>
          </a:prstGeom>
        </p:spPr>
        <p:txBody>
          <a:bodyPr wrap="square">
            <a:spAutoFit/>
          </a:bodyPr>
          <a:lstStyle/>
          <a:p>
            <a:pPr marL="457200" indent="-457200">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Send </a:t>
            </a:r>
            <a:r>
              <a:rPr lang="en-US" sz="3200" dirty="0">
                <a:solidFill>
                  <a:srgbClr val="0A1F61"/>
                </a:solidFill>
                <a:latin typeface="Tajawal ExtraBold" panose="00000800000000000000" pitchFamily="2" charset="-78"/>
                <a:cs typeface="Tajawal ExtraBold" panose="00000800000000000000" pitchFamily="2" charset="-78"/>
              </a:rPr>
              <a:t>one or more packets at layer </a:t>
            </a:r>
            <a:r>
              <a:rPr lang="en-US" sz="3200" dirty="0" smtClean="0">
                <a:solidFill>
                  <a:srgbClr val="0A1F61"/>
                </a:solidFill>
                <a:latin typeface="Tajawal ExtraBold" panose="00000800000000000000" pitchFamily="2" charset="-78"/>
                <a:cs typeface="Tajawal ExtraBold" panose="00000800000000000000" pitchFamily="2" charset="-78"/>
              </a:rPr>
              <a:t>three</a:t>
            </a:r>
          </a:p>
          <a:p>
            <a:pPr lvl="1" algn="ctr"/>
            <a:r>
              <a:rPr lang="en-US" sz="3200" b="1" dirty="0" smtClean="0">
                <a:solidFill>
                  <a:srgbClr val="0A1F61"/>
                </a:solidFill>
                <a:latin typeface="Tajawal ExtraBold" panose="00000800000000000000" pitchFamily="2" charset="-78"/>
                <a:cs typeface="Tajawal ExtraBold" panose="00000800000000000000" pitchFamily="2" charset="-78"/>
              </a:rPr>
              <a:t>send(</a:t>
            </a:r>
            <a:r>
              <a:rPr lang="en-US" sz="3200" b="1" dirty="0" err="1" smtClean="0">
                <a:solidFill>
                  <a:srgbClr val="0A1F61"/>
                </a:solidFill>
                <a:latin typeface="Tajawal ExtraBold" panose="00000800000000000000" pitchFamily="2" charset="-78"/>
                <a:cs typeface="Tajawal ExtraBold" panose="00000800000000000000" pitchFamily="2" charset="-78"/>
              </a:rPr>
              <a:t>pkt</a:t>
            </a:r>
            <a:r>
              <a:rPr lang="en-US" sz="3200" b="1" dirty="0">
                <a:solidFill>
                  <a:srgbClr val="0A1F61"/>
                </a:solidFill>
                <a:latin typeface="Tajawal ExtraBold" panose="00000800000000000000" pitchFamily="2" charset="-78"/>
                <a:cs typeface="Tajawal ExtraBold" panose="00000800000000000000" pitchFamily="2" charset="-78"/>
              </a:rPr>
              <a:t>, inter=0, loop=0, count=1, </a:t>
            </a:r>
            <a:r>
              <a:rPr lang="en-US" sz="3200" b="1" dirty="0" err="1" smtClean="0">
                <a:solidFill>
                  <a:srgbClr val="0A1F61"/>
                </a:solidFill>
                <a:latin typeface="Tajawal ExtraBold" panose="00000800000000000000" pitchFamily="2" charset="-78"/>
                <a:cs typeface="Tajawal ExtraBold" panose="00000800000000000000" pitchFamily="2" charset="-78"/>
              </a:rPr>
              <a:t>iface</a:t>
            </a:r>
            <a:r>
              <a:rPr lang="en-US" sz="3200" b="1" dirty="0" smtClean="0">
                <a:solidFill>
                  <a:srgbClr val="0A1F61"/>
                </a:solidFill>
                <a:latin typeface="Tajawal ExtraBold" panose="00000800000000000000" pitchFamily="2" charset="-78"/>
                <a:cs typeface="Tajawal ExtraBold" panose="00000800000000000000" pitchFamily="2" charset="-78"/>
              </a:rPr>
              <a:t>=N)</a:t>
            </a:r>
            <a:endParaRPr lang="en-US" sz="3200" dirty="0">
              <a:solidFill>
                <a:srgbClr val="0A1F61"/>
              </a:solidFill>
              <a:latin typeface="Tajawal ExtraBold" panose="00000800000000000000" pitchFamily="2" charset="-78"/>
              <a:cs typeface="Tajawal ExtraBold" panose="00000800000000000000" pitchFamily="2" charset="-78"/>
            </a:endParaRPr>
          </a:p>
          <a:p>
            <a:pPr marL="457200" indent="-457200">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Send </a:t>
            </a:r>
            <a:r>
              <a:rPr lang="en-US" sz="3200" dirty="0">
                <a:solidFill>
                  <a:srgbClr val="0A1F61"/>
                </a:solidFill>
                <a:latin typeface="Tajawal ExtraBold" panose="00000800000000000000" pitchFamily="2" charset="-78"/>
                <a:cs typeface="Tajawal ExtraBold" panose="00000800000000000000" pitchFamily="2" charset="-78"/>
              </a:rPr>
              <a:t>one or more packets at layer </a:t>
            </a:r>
            <a:r>
              <a:rPr lang="en-US" sz="3200" dirty="0" smtClean="0">
                <a:solidFill>
                  <a:srgbClr val="0A1F61"/>
                </a:solidFill>
                <a:latin typeface="Tajawal ExtraBold" panose="00000800000000000000" pitchFamily="2" charset="-78"/>
                <a:cs typeface="Tajawal ExtraBold" panose="00000800000000000000" pitchFamily="2" charset="-78"/>
              </a:rPr>
              <a:t>two</a:t>
            </a:r>
          </a:p>
          <a:p>
            <a:pPr algn="ctr"/>
            <a:r>
              <a:rPr lang="en-US" sz="3200" b="1" dirty="0" smtClean="0">
                <a:solidFill>
                  <a:srgbClr val="0A1F61"/>
                </a:solidFill>
                <a:latin typeface="Tajawal ExtraBold" panose="00000800000000000000" pitchFamily="2" charset="-78"/>
                <a:cs typeface="Tajawal ExtraBold" panose="00000800000000000000" pitchFamily="2" charset="-78"/>
              </a:rPr>
              <a:t>      </a:t>
            </a:r>
            <a:r>
              <a:rPr lang="en-US" sz="3200" b="1" dirty="0" err="1" smtClean="0">
                <a:solidFill>
                  <a:srgbClr val="0A1F61"/>
                </a:solidFill>
                <a:latin typeface="Tajawal ExtraBold" panose="00000800000000000000" pitchFamily="2" charset="-78"/>
                <a:cs typeface="Tajawal ExtraBold" panose="00000800000000000000" pitchFamily="2" charset="-78"/>
              </a:rPr>
              <a:t>sendp</a:t>
            </a:r>
            <a:r>
              <a:rPr lang="en-US" sz="3200" b="1" dirty="0" smtClean="0">
                <a:solidFill>
                  <a:srgbClr val="0A1F61"/>
                </a:solidFill>
                <a:latin typeface="Tajawal ExtraBold" panose="00000800000000000000" pitchFamily="2" charset="-78"/>
                <a:cs typeface="Tajawal ExtraBold" panose="00000800000000000000" pitchFamily="2" charset="-78"/>
              </a:rPr>
              <a:t>(</a:t>
            </a:r>
            <a:r>
              <a:rPr lang="en-US" sz="3200" b="1" dirty="0" err="1" smtClean="0">
                <a:solidFill>
                  <a:srgbClr val="0A1F61"/>
                </a:solidFill>
                <a:latin typeface="Tajawal ExtraBold" panose="00000800000000000000" pitchFamily="2" charset="-78"/>
                <a:cs typeface="Tajawal ExtraBold" panose="00000800000000000000" pitchFamily="2" charset="-78"/>
              </a:rPr>
              <a:t>pkt</a:t>
            </a:r>
            <a:r>
              <a:rPr lang="en-US" sz="3200" b="1" dirty="0">
                <a:solidFill>
                  <a:srgbClr val="0A1F61"/>
                </a:solidFill>
                <a:latin typeface="Tajawal ExtraBold" panose="00000800000000000000" pitchFamily="2" charset="-78"/>
                <a:cs typeface="Tajawal ExtraBold" panose="00000800000000000000" pitchFamily="2" charset="-78"/>
              </a:rPr>
              <a:t>, inter=0, loop=0, count=1, </a:t>
            </a:r>
            <a:r>
              <a:rPr lang="en-US" sz="3200" b="1" dirty="0" err="1">
                <a:solidFill>
                  <a:srgbClr val="0A1F61"/>
                </a:solidFill>
                <a:latin typeface="Tajawal ExtraBold" panose="00000800000000000000" pitchFamily="2" charset="-78"/>
                <a:cs typeface="Tajawal ExtraBold" panose="00000800000000000000" pitchFamily="2" charset="-78"/>
              </a:rPr>
              <a:t>iface</a:t>
            </a:r>
            <a:r>
              <a:rPr lang="en-US" sz="3200" b="1" dirty="0">
                <a:solidFill>
                  <a:srgbClr val="0A1F61"/>
                </a:solidFill>
                <a:latin typeface="Tajawal ExtraBold" panose="00000800000000000000" pitchFamily="2" charset="-78"/>
                <a:cs typeface="Tajawal ExtraBold" panose="00000800000000000000" pitchFamily="2" charset="-78"/>
              </a:rPr>
              <a:t>=N</a:t>
            </a:r>
            <a:r>
              <a:rPr lang="en-US" sz="3200" b="1"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a:p>
            <a:pPr marL="457200" indent="-457200">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Send </a:t>
            </a:r>
            <a:r>
              <a:rPr lang="en-US" sz="3200" dirty="0">
                <a:solidFill>
                  <a:srgbClr val="0A1F61"/>
                </a:solidFill>
                <a:latin typeface="Tajawal ExtraBold" panose="00000800000000000000" pitchFamily="2" charset="-78"/>
                <a:cs typeface="Tajawal ExtraBold" panose="00000800000000000000" pitchFamily="2" charset="-78"/>
              </a:rPr>
              <a:t>packets much faster at layer two using </a:t>
            </a:r>
            <a:r>
              <a:rPr lang="en-US" sz="3200" dirty="0" err="1" smtClean="0">
                <a:solidFill>
                  <a:srgbClr val="0A1F61"/>
                </a:solidFill>
                <a:latin typeface="Tajawal ExtraBold" panose="00000800000000000000" pitchFamily="2" charset="-78"/>
                <a:cs typeface="Tajawal ExtraBold" panose="00000800000000000000" pitchFamily="2" charset="-78"/>
              </a:rPr>
              <a:t>tcpreplay</a:t>
            </a:r>
            <a:endParaRPr lang="en-US" sz="3200" dirty="0" smtClean="0">
              <a:solidFill>
                <a:srgbClr val="0A1F61"/>
              </a:solidFill>
              <a:latin typeface="Tajawal ExtraBold" panose="00000800000000000000" pitchFamily="2" charset="-78"/>
              <a:cs typeface="Tajawal ExtraBold" panose="00000800000000000000" pitchFamily="2" charset="-78"/>
            </a:endParaRPr>
          </a:p>
          <a:p>
            <a:pPr algn="ctr"/>
            <a:r>
              <a:rPr lang="en-US" sz="3200" b="1" dirty="0" smtClean="0">
                <a:solidFill>
                  <a:srgbClr val="0A1F61"/>
                </a:solidFill>
                <a:latin typeface="Tajawal ExtraBold" panose="00000800000000000000" pitchFamily="2" charset="-78"/>
                <a:cs typeface="Tajawal ExtraBold" panose="00000800000000000000" pitchFamily="2" charset="-78"/>
              </a:rPr>
              <a:t>        </a:t>
            </a:r>
            <a:r>
              <a:rPr lang="en-US" sz="3200" b="1" dirty="0" err="1" smtClean="0">
                <a:solidFill>
                  <a:srgbClr val="0A1F61"/>
                </a:solidFill>
                <a:latin typeface="Tajawal ExtraBold" panose="00000800000000000000" pitchFamily="2" charset="-78"/>
                <a:cs typeface="Tajawal ExtraBold" panose="00000800000000000000" pitchFamily="2" charset="-78"/>
              </a:rPr>
              <a:t>sendpfast</a:t>
            </a:r>
            <a:r>
              <a:rPr lang="en-US" sz="3200" b="1" dirty="0" smtClean="0">
                <a:solidFill>
                  <a:srgbClr val="0A1F61"/>
                </a:solidFill>
                <a:latin typeface="Tajawal ExtraBold" panose="00000800000000000000" pitchFamily="2" charset="-78"/>
                <a:cs typeface="Tajawal ExtraBold" panose="00000800000000000000" pitchFamily="2" charset="-78"/>
              </a:rPr>
              <a:t>(</a:t>
            </a:r>
            <a:r>
              <a:rPr lang="en-US" sz="3200" b="1" dirty="0" err="1" smtClean="0">
                <a:solidFill>
                  <a:srgbClr val="0A1F61"/>
                </a:solidFill>
                <a:latin typeface="Tajawal ExtraBold" panose="00000800000000000000" pitchFamily="2" charset="-78"/>
                <a:cs typeface="Tajawal ExtraBold" panose="00000800000000000000" pitchFamily="2" charset="-78"/>
              </a:rPr>
              <a:t>pkt</a:t>
            </a:r>
            <a:r>
              <a:rPr lang="en-US" sz="3200" b="1" dirty="0">
                <a:solidFill>
                  <a:srgbClr val="0A1F61"/>
                </a:solidFill>
                <a:latin typeface="Tajawal ExtraBold" panose="00000800000000000000" pitchFamily="2" charset="-78"/>
                <a:cs typeface="Tajawal ExtraBold" panose="00000800000000000000" pitchFamily="2" charset="-78"/>
              </a:rPr>
              <a:t>, </a:t>
            </a:r>
            <a:r>
              <a:rPr lang="en-US" sz="3200" b="1" dirty="0" err="1">
                <a:solidFill>
                  <a:srgbClr val="0A1F61"/>
                </a:solidFill>
                <a:latin typeface="Tajawal ExtraBold" panose="00000800000000000000" pitchFamily="2" charset="-78"/>
                <a:cs typeface="Tajawal ExtraBold" panose="00000800000000000000" pitchFamily="2" charset="-78"/>
              </a:rPr>
              <a:t>pps</a:t>
            </a:r>
            <a:r>
              <a:rPr lang="en-US" sz="3200" b="1" dirty="0">
                <a:solidFill>
                  <a:srgbClr val="0A1F61"/>
                </a:solidFill>
                <a:latin typeface="Tajawal ExtraBold" panose="00000800000000000000" pitchFamily="2" charset="-78"/>
                <a:cs typeface="Tajawal ExtraBold" panose="00000800000000000000" pitchFamily="2" charset="-78"/>
              </a:rPr>
              <a:t>=N, mbps=N, loop=0, </a:t>
            </a:r>
            <a:r>
              <a:rPr lang="en-US" sz="3200" b="1" dirty="0" err="1">
                <a:solidFill>
                  <a:srgbClr val="0A1F61"/>
                </a:solidFill>
                <a:latin typeface="Tajawal ExtraBold" panose="00000800000000000000" pitchFamily="2" charset="-78"/>
                <a:cs typeface="Tajawal ExtraBold" panose="00000800000000000000" pitchFamily="2" charset="-78"/>
              </a:rPr>
              <a:t>iface</a:t>
            </a:r>
            <a:r>
              <a:rPr lang="en-US" sz="3200" b="1" dirty="0">
                <a:solidFill>
                  <a:srgbClr val="0A1F61"/>
                </a:solidFill>
                <a:latin typeface="Tajawal ExtraBold" panose="00000800000000000000" pitchFamily="2" charset="-78"/>
                <a:cs typeface="Tajawal ExtraBold" panose="00000800000000000000" pitchFamily="2" charset="-78"/>
              </a:rPr>
              <a:t>=N</a:t>
            </a:r>
            <a:r>
              <a:rPr lang="en-US" sz="3200" b="1" dirty="0" smtClean="0">
                <a:solidFill>
                  <a:srgbClr val="0A1F61"/>
                </a:solidFill>
                <a:latin typeface="Tajawal ExtraBold" panose="00000800000000000000" pitchFamily="2" charset="-78"/>
                <a:cs typeface="Tajawal ExtraBold" panose="00000800000000000000" pitchFamily="2" charset="-78"/>
              </a:rPr>
              <a:t>)</a:t>
            </a:r>
            <a:endParaRPr lang="en-US" sz="3200" b="1" dirty="0">
              <a:solidFill>
                <a:srgbClr val="0A1F61"/>
              </a:solidFill>
              <a:latin typeface="Tajawal ExtraBold" panose="00000800000000000000" pitchFamily="2" charset="-78"/>
              <a:cs typeface="Tajawal ExtraBold" panose="00000800000000000000" pitchFamily="2" charset="-78"/>
            </a:endParaRPr>
          </a:p>
        </p:txBody>
      </p:sp>
      <p:sp>
        <p:nvSpPr>
          <p:cNvPr id="13" name="Rectangle 12"/>
          <p:cNvSpPr/>
          <p:nvPr/>
        </p:nvSpPr>
        <p:spPr>
          <a:xfrm>
            <a:off x="1874165" y="4938879"/>
            <a:ext cx="10092064" cy="1384995"/>
          </a:xfrm>
          <a:prstGeom prst="rect">
            <a:avLst/>
          </a:prstGeom>
        </p:spPr>
        <p:txBody>
          <a:bodyPr wrap="square">
            <a:spAutoFit/>
          </a:bodyPr>
          <a:lstStyle/>
          <a:p>
            <a:pPr algn="just"/>
            <a:r>
              <a:rPr lang="en-US" sz="2800" b="1" dirty="0" smtClean="0">
                <a:solidFill>
                  <a:srgbClr val="C00000"/>
                </a:solidFill>
                <a:latin typeface="Tajawal ExtraBold" panose="00000800000000000000" pitchFamily="2" charset="-78"/>
                <a:cs typeface="Tajawal ExtraBold" panose="00000800000000000000" pitchFamily="2" charset="-78"/>
              </a:rPr>
              <a:t>Note: </a:t>
            </a:r>
          </a:p>
          <a:p>
            <a:pPr lvl="2" algn="just"/>
            <a:r>
              <a:rPr lang="en-US" sz="2800" b="1" dirty="0" smtClean="0">
                <a:solidFill>
                  <a:srgbClr val="C00000"/>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Scapy, you have two ways of sending packets. The "layer 3 way", </a:t>
            </a:r>
            <a:r>
              <a:rPr lang="en-US" sz="2800" b="1" dirty="0" smtClean="0">
                <a:solidFill>
                  <a:srgbClr val="C00000"/>
                </a:solidFill>
                <a:latin typeface="Tajawal ExtraBold" panose="00000800000000000000" pitchFamily="2" charset="-78"/>
                <a:cs typeface="Tajawal ExtraBold" panose="00000800000000000000" pitchFamily="2" charset="-78"/>
              </a:rPr>
              <a:t>and </a:t>
            </a:r>
            <a:r>
              <a:rPr lang="en-US" sz="2800" b="1" dirty="0">
                <a:solidFill>
                  <a:srgbClr val="C00000"/>
                </a:solidFill>
                <a:latin typeface="Tajawal ExtraBold" panose="00000800000000000000" pitchFamily="2" charset="-78"/>
                <a:cs typeface="Tajawal ExtraBold" panose="00000800000000000000" pitchFamily="2" charset="-78"/>
              </a:rPr>
              <a:t>the </a:t>
            </a:r>
            <a:endParaRPr lang="en-US" sz="2800" b="1" dirty="0" smtClean="0">
              <a:solidFill>
                <a:srgbClr val="C00000"/>
              </a:solidFill>
              <a:latin typeface="Tajawal ExtraBold" panose="00000800000000000000" pitchFamily="2" charset="-78"/>
              <a:cs typeface="Tajawal ExtraBold" panose="00000800000000000000" pitchFamily="2" charset="-78"/>
            </a:endParaRPr>
          </a:p>
          <a:p>
            <a:pPr lvl="2" algn="just"/>
            <a:r>
              <a:rPr lang="en-US" sz="2800" b="1" dirty="0" smtClean="0">
                <a:solidFill>
                  <a:srgbClr val="C00000"/>
                </a:solidFill>
                <a:latin typeface="Tajawal ExtraBold" panose="00000800000000000000" pitchFamily="2" charset="-78"/>
                <a:cs typeface="Tajawal ExtraBold" panose="00000800000000000000" pitchFamily="2" charset="-78"/>
              </a:rPr>
              <a:t>" layer </a:t>
            </a:r>
            <a:r>
              <a:rPr lang="en-US" sz="2800" b="1" dirty="0">
                <a:solidFill>
                  <a:srgbClr val="C00000"/>
                </a:solidFill>
                <a:latin typeface="Tajawal ExtraBold" panose="00000800000000000000" pitchFamily="2" charset="-78"/>
                <a:cs typeface="Tajawal ExtraBold" panose="00000800000000000000" pitchFamily="2" charset="-78"/>
              </a:rPr>
              <a:t>2 </a:t>
            </a:r>
            <a:r>
              <a:rPr lang="en-US" sz="2800" b="1" dirty="0" smtClean="0">
                <a:solidFill>
                  <a:srgbClr val="C00000"/>
                </a:solidFill>
                <a:latin typeface="Tajawal ExtraBold" panose="00000800000000000000" pitchFamily="2" charset="-78"/>
                <a:cs typeface="Tajawal ExtraBold" panose="00000800000000000000" pitchFamily="2" charset="-78"/>
              </a:rPr>
              <a:t>way”.</a:t>
            </a:r>
            <a:endParaRPr lang="en-US" sz="28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178577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51" y="543558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Sending </a:t>
            </a:r>
            <a:r>
              <a:rPr lang="en-US" sz="4000" dirty="0">
                <a:solidFill>
                  <a:schemeClr val="bg1"/>
                </a:solidFill>
                <a:latin typeface="Tajawal Medium" panose="00000600000000000000" pitchFamily="2" charset="-78"/>
                <a:cs typeface="Tajawal Medium" panose="00000600000000000000" pitchFamily="2" charset="-78"/>
              </a:rPr>
              <a:t>Packets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29</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541877" y="19649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1687786" y="1934228"/>
            <a:ext cx="8392810" cy="347787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CC7832"/>
                </a:solidFill>
                <a:effectLst/>
                <a:latin typeface="JetBrains Mono"/>
                <a:cs typeface="Arial" pitchFamily="34" charset="0"/>
              </a:rPr>
              <a:t>from </a:t>
            </a:r>
            <a:r>
              <a:rPr kumimoji="0" lang="en-US" sz="2000" b="0" i="0" u="none" strike="noStrike" cap="none" normalizeH="0" baseline="0" dirty="0" err="1" smtClean="0">
                <a:ln>
                  <a:noFill/>
                </a:ln>
                <a:solidFill>
                  <a:srgbClr val="A9B7C6"/>
                </a:solidFill>
                <a:effectLst/>
                <a:latin typeface="JetBrains Mono"/>
                <a:cs typeface="Arial" pitchFamily="34" charset="0"/>
              </a:rPr>
              <a:t>scapy.all</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smtClean="0">
                <a:ln>
                  <a:noFill/>
                </a:ln>
                <a:solidFill>
                  <a:srgbClr val="A9B7C6"/>
                </a:solidFill>
                <a:effectLst/>
                <a:latin typeface="JetBrains Mono"/>
                <a:cs typeface="Arial" pitchFamily="34" charset="0"/>
              </a:rPr>
              <a:t>sys</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err="1" smtClean="0">
                <a:ln>
                  <a:noFill/>
                </a:ln>
                <a:solidFill>
                  <a:srgbClr val="A9B7C6"/>
                </a:solidFill>
                <a:effectLst/>
                <a:latin typeface="JetBrains Mono"/>
                <a:cs typeface="Arial" pitchFamily="34" charset="0"/>
              </a:rPr>
              <a:t>NetInf</a:t>
            </a:r>
            <a:r>
              <a:rPr kumimoji="0" lang="en-US" sz="2000" b="0" i="0" u="none" strike="noStrike" cap="none" normalizeH="0" baseline="0" dirty="0" smtClean="0">
                <a:ln>
                  <a:noFill/>
                </a:ln>
                <a:solidFill>
                  <a:srgbClr val="A9B7C6"/>
                </a:solidFill>
                <a:effectLst/>
                <a:latin typeface="JetBrains Mono"/>
                <a:cs typeface="Arial" pitchFamily="34" charset="0"/>
              </a:rPr>
              <a:t> = </a:t>
            </a:r>
            <a:r>
              <a:rPr kumimoji="0" lang="en-US" sz="2000" b="0" i="0" u="none" strike="noStrike" cap="none" normalizeH="0" baseline="0" dirty="0" smtClean="0">
                <a:ln>
                  <a:noFill/>
                </a:ln>
                <a:solidFill>
                  <a:srgbClr val="6A8759"/>
                </a:solidFill>
                <a:effectLst/>
                <a:latin typeface="JetBrains Mono"/>
                <a:cs typeface="Arial" pitchFamily="34" charset="0"/>
              </a:rPr>
              <a:t>"Qualcomm Atheros AR9485WB-EG Wireless Network Adapter"</a:t>
            </a:r>
            <a:br>
              <a:rPr kumimoji="0" lang="en-US" sz="2000" b="0" i="0" u="none" strike="noStrike" cap="none" normalizeH="0" baseline="0" dirty="0" smtClean="0">
                <a:ln>
                  <a:noFill/>
                </a:ln>
                <a:solidFill>
                  <a:srgbClr val="6A8759"/>
                </a:solidFill>
                <a:effectLst/>
                <a:latin typeface="JetBrains Mono"/>
                <a:cs typeface="Arial" pitchFamily="34" charset="0"/>
              </a:rPr>
            </a:br>
            <a:r>
              <a:rPr kumimoji="0" lang="en-US" sz="2000" b="0" i="0" u="none" strike="noStrike" cap="none" normalizeH="0" baseline="0" dirty="0" err="1" smtClean="0">
                <a:ln>
                  <a:noFill/>
                </a:ln>
                <a:solidFill>
                  <a:srgbClr val="A9B7C6"/>
                </a:solidFill>
                <a:effectLst/>
                <a:latin typeface="JetBrains Mono"/>
                <a:cs typeface="Arial" pitchFamily="34" charset="0"/>
              </a:rPr>
              <a:t>pkts</a:t>
            </a:r>
            <a:r>
              <a:rPr kumimoji="0" lang="en-US" sz="2000" b="0" i="0" u="none" strike="noStrike" cap="none" normalizeH="0" baseline="0" dirty="0" smtClean="0">
                <a:ln>
                  <a:noFill/>
                </a:ln>
                <a:solidFill>
                  <a:srgbClr val="A9B7C6"/>
                </a:solidFill>
                <a:effectLst/>
                <a:latin typeface="JetBrains Mono"/>
                <a:cs typeface="Arial" pitchFamily="34" charset="0"/>
              </a:rPr>
              <a:t> = sniff(</a:t>
            </a:r>
            <a:r>
              <a:rPr kumimoji="0" lang="en-US" sz="2000" b="0" i="0" u="none" strike="noStrike" cap="none" normalizeH="0" baseline="0" dirty="0" smtClean="0">
                <a:ln>
                  <a:noFill/>
                </a:ln>
                <a:solidFill>
                  <a:srgbClr val="AA4926"/>
                </a:solidFill>
                <a:effectLst/>
                <a:latin typeface="JetBrains Mono"/>
                <a:cs typeface="Arial" pitchFamily="34" charset="0"/>
              </a:rPr>
              <a:t>count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3</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err="1" smtClean="0">
                <a:ln>
                  <a:noFill/>
                </a:ln>
                <a:solidFill>
                  <a:srgbClr val="AA4926"/>
                </a:solidFill>
                <a:effectLst/>
                <a:latin typeface="JetBrains Mono"/>
                <a:cs typeface="Arial" pitchFamily="34" charset="0"/>
              </a:rPr>
              <a:t>iface</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err="1" smtClean="0">
                <a:ln>
                  <a:noFill/>
                </a:ln>
                <a:solidFill>
                  <a:srgbClr val="A9B7C6"/>
                </a:solidFill>
                <a:effectLst/>
                <a:latin typeface="JetBrains Mono"/>
                <a:cs typeface="Arial" pitchFamily="34" charset="0"/>
              </a:rPr>
              <a:t>NetInf</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send(</a:t>
            </a:r>
            <a:r>
              <a:rPr kumimoji="0" lang="en-US" sz="2000" b="0" i="0" u="none" strike="noStrike" cap="none" normalizeH="0" baseline="0" dirty="0" err="1" smtClean="0">
                <a:ln>
                  <a:noFill/>
                </a:ln>
                <a:solidFill>
                  <a:srgbClr val="A9B7C6"/>
                </a:solidFill>
                <a:effectLst/>
                <a:latin typeface="JetBrains Mono"/>
                <a:cs typeface="Arial" pitchFamily="34" charset="0"/>
              </a:rPr>
              <a:t>pkts</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smtClean="0">
                <a:ln>
                  <a:noFill/>
                </a:ln>
                <a:solidFill>
                  <a:srgbClr val="AA4926"/>
                </a:solidFill>
                <a:effectLst/>
                <a:latin typeface="JetBrains Mono"/>
                <a:cs typeface="Arial" pitchFamily="34" charset="0"/>
              </a:rPr>
              <a:t>inter</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0</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smtClean="0">
                <a:ln>
                  <a:noFill/>
                </a:ln>
                <a:solidFill>
                  <a:srgbClr val="AA4926"/>
                </a:solidFill>
                <a:effectLst/>
                <a:latin typeface="JetBrains Mono"/>
                <a:cs typeface="Arial" pitchFamily="34" charset="0"/>
              </a:rPr>
              <a:t>loop</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0</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smtClean="0">
                <a:ln>
                  <a:noFill/>
                </a:ln>
                <a:solidFill>
                  <a:srgbClr val="AA4926"/>
                </a:solidFill>
                <a:effectLst/>
                <a:latin typeface="JetBrains Mono"/>
                <a:cs typeface="Arial" pitchFamily="34" charset="0"/>
              </a:rPr>
              <a:t>count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1</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err="1" smtClean="0">
                <a:ln>
                  <a:noFill/>
                </a:ln>
                <a:solidFill>
                  <a:srgbClr val="AA4926"/>
                </a:solidFill>
                <a:effectLst/>
                <a:latin typeface="JetBrains Mono"/>
                <a:cs typeface="Arial" pitchFamily="34" charset="0"/>
              </a:rPr>
              <a:t>iface</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err="1" smtClean="0">
                <a:ln>
                  <a:noFill/>
                </a:ln>
                <a:solidFill>
                  <a:srgbClr val="A9B7C6"/>
                </a:solidFill>
                <a:effectLst/>
                <a:latin typeface="JetBrains Mono"/>
                <a:cs typeface="Arial" pitchFamily="34" charset="0"/>
              </a:rPr>
              <a:t>NetInf</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send(IP(</a:t>
            </a:r>
            <a:r>
              <a:rPr kumimoji="0" lang="en-US" sz="2000" b="0" i="0" u="none" strike="noStrike" cap="none" normalizeH="0" baseline="0" dirty="0" err="1" smtClean="0">
                <a:ln>
                  <a:noFill/>
                </a:ln>
                <a:solidFill>
                  <a:srgbClr val="AA4926"/>
                </a:solidFill>
                <a:effectLst/>
                <a:latin typeface="JetBrains Mono"/>
                <a:cs typeface="Arial" pitchFamily="34" charset="0"/>
              </a:rPr>
              <a:t>dst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A8759"/>
                </a:solidFill>
                <a:effectLst/>
                <a:latin typeface="JetBrains Mono"/>
                <a:cs typeface="Arial" pitchFamily="34" charset="0"/>
              </a:rPr>
              <a:t>"192.0.2.1"</a:t>
            </a:r>
            <a:r>
              <a:rPr kumimoji="0" lang="en-US" sz="2000" b="0" i="0" u="none" strike="noStrike" cap="none" normalizeH="0" baseline="0" dirty="0" smtClean="0">
                <a:ln>
                  <a:noFill/>
                </a:ln>
                <a:solidFill>
                  <a:srgbClr val="A9B7C6"/>
                </a:solidFill>
                <a:effectLst/>
                <a:latin typeface="JetBrains Mono"/>
                <a:cs typeface="Arial" pitchFamily="34" charset="0"/>
              </a:rPr>
              <a:t>)/UDP(</a:t>
            </a:r>
            <a:r>
              <a:rPr kumimoji="0" lang="en-US" sz="2000" b="0" i="0" u="none" strike="noStrike" cap="none" normalizeH="0" baseline="0" dirty="0" err="1" smtClean="0">
                <a:ln>
                  <a:noFill/>
                </a:ln>
                <a:solidFill>
                  <a:srgbClr val="AA4926"/>
                </a:solidFill>
                <a:effectLst/>
                <a:latin typeface="JetBrains Mono"/>
                <a:cs typeface="Arial" pitchFamily="34" charset="0"/>
              </a:rPr>
              <a:t>dport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53</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err="1" smtClean="0">
                <a:ln>
                  <a:noFill/>
                </a:ln>
                <a:solidFill>
                  <a:srgbClr val="A9B7C6"/>
                </a:solidFill>
                <a:effectLst/>
                <a:latin typeface="JetBrains Mono"/>
                <a:cs typeface="Arial" pitchFamily="34" charset="0"/>
              </a:rPr>
              <a:t>sendp</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err="1" smtClean="0">
                <a:ln>
                  <a:noFill/>
                </a:ln>
                <a:solidFill>
                  <a:srgbClr val="A9B7C6"/>
                </a:solidFill>
                <a:effectLst/>
                <a:latin typeface="JetBrains Mono"/>
                <a:cs typeface="Arial" pitchFamily="34" charset="0"/>
              </a:rPr>
              <a:t>pkts</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smtClean="0">
                <a:ln>
                  <a:noFill/>
                </a:ln>
                <a:solidFill>
                  <a:srgbClr val="AA4926"/>
                </a:solidFill>
                <a:effectLst/>
                <a:latin typeface="JetBrains Mono"/>
                <a:cs typeface="Arial" pitchFamily="34" charset="0"/>
              </a:rPr>
              <a:t>inter</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0</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smtClean="0">
                <a:ln>
                  <a:noFill/>
                </a:ln>
                <a:solidFill>
                  <a:srgbClr val="AA4926"/>
                </a:solidFill>
                <a:effectLst/>
                <a:latin typeface="JetBrains Mono"/>
                <a:cs typeface="Arial" pitchFamily="34" charset="0"/>
              </a:rPr>
              <a:t>loop</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0</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smtClean="0">
                <a:ln>
                  <a:noFill/>
                </a:ln>
                <a:solidFill>
                  <a:srgbClr val="AA4926"/>
                </a:solidFill>
                <a:effectLst/>
                <a:latin typeface="JetBrains Mono"/>
                <a:cs typeface="Arial" pitchFamily="34" charset="0"/>
              </a:rPr>
              <a:t>count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2</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err="1" smtClean="0">
                <a:ln>
                  <a:noFill/>
                </a:ln>
                <a:solidFill>
                  <a:srgbClr val="AA4926"/>
                </a:solidFill>
                <a:effectLst/>
                <a:latin typeface="JetBrains Mono"/>
                <a:cs typeface="Arial" pitchFamily="34" charset="0"/>
              </a:rPr>
              <a:t>iface</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err="1" smtClean="0">
                <a:ln>
                  <a:noFill/>
                </a:ln>
                <a:solidFill>
                  <a:srgbClr val="A9B7C6"/>
                </a:solidFill>
                <a:effectLst/>
                <a:latin typeface="JetBrains Mono"/>
                <a:cs typeface="Arial" pitchFamily="34" charset="0"/>
              </a:rPr>
              <a:t>NetInf</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err="1" smtClean="0">
                <a:ln>
                  <a:noFill/>
                </a:ln>
                <a:solidFill>
                  <a:srgbClr val="A9B7C6"/>
                </a:solidFill>
                <a:effectLst/>
                <a:latin typeface="JetBrains Mono"/>
                <a:cs typeface="Arial" pitchFamily="34" charset="0"/>
              </a:rPr>
              <a:t>sendp</a:t>
            </a:r>
            <a:r>
              <a:rPr kumimoji="0" lang="en-US" sz="2000" b="0" i="0" u="none" strike="noStrike" cap="none" normalizeH="0" baseline="0" dirty="0" smtClean="0">
                <a:ln>
                  <a:noFill/>
                </a:ln>
                <a:solidFill>
                  <a:srgbClr val="A9B7C6"/>
                </a:solidFill>
                <a:effectLst/>
                <a:latin typeface="JetBrains Mono"/>
                <a:cs typeface="Arial" pitchFamily="34" charset="0"/>
              </a:rPr>
              <a:t>(Ether()/IP(</a:t>
            </a:r>
            <a:r>
              <a:rPr kumimoji="0" lang="en-US" sz="2000" b="0" i="0" u="none" strike="noStrike" cap="none" normalizeH="0" baseline="0" dirty="0" err="1" smtClean="0">
                <a:ln>
                  <a:noFill/>
                </a:ln>
                <a:solidFill>
                  <a:srgbClr val="AA4926"/>
                </a:solidFill>
                <a:effectLst/>
                <a:latin typeface="JetBrains Mono"/>
                <a:cs typeface="Arial" pitchFamily="34" charset="0"/>
              </a:rPr>
              <a:t>dst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A8759"/>
                </a:solidFill>
                <a:effectLst/>
                <a:latin typeface="JetBrains Mono"/>
                <a:cs typeface="Arial" pitchFamily="34" charset="0"/>
              </a:rPr>
              <a:t>"192.0.2.1"</a:t>
            </a:r>
            <a:r>
              <a:rPr kumimoji="0" lang="en-US" sz="2000" b="0" i="0" u="none" strike="noStrike" cap="none" normalizeH="0" baseline="0" dirty="0" smtClean="0">
                <a:ln>
                  <a:noFill/>
                </a:ln>
                <a:solidFill>
                  <a:srgbClr val="A9B7C6"/>
                </a:solidFill>
                <a:effectLst/>
                <a:latin typeface="JetBrains Mono"/>
                <a:cs typeface="Arial" pitchFamily="34" charset="0"/>
              </a:rPr>
              <a:t>)/UDP(</a:t>
            </a:r>
            <a:r>
              <a:rPr kumimoji="0" lang="en-US" sz="2000" b="0" i="0" u="none" strike="noStrike" cap="none" normalizeH="0" baseline="0" dirty="0" err="1" smtClean="0">
                <a:ln>
                  <a:noFill/>
                </a:ln>
                <a:solidFill>
                  <a:srgbClr val="AA4926"/>
                </a:solidFill>
                <a:effectLst/>
                <a:latin typeface="JetBrains Mono"/>
                <a:cs typeface="Arial" pitchFamily="34" charset="0"/>
              </a:rPr>
              <a:t>dport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897BB"/>
                </a:solidFill>
                <a:effectLst/>
                <a:latin typeface="JetBrains Mono"/>
                <a:cs typeface="Arial" pitchFamily="34" charset="0"/>
              </a:rPr>
              <a:t>53</a:t>
            </a:r>
            <a:r>
              <a:rPr kumimoji="0" lang="en-US" sz="2000" b="0" i="0" u="none" strike="noStrike" cap="none" normalizeH="0" baseline="0" dirty="0" smtClean="0">
                <a:ln>
                  <a:noFill/>
                </a:ln>
                <a:solidFill>
                  <a:srgbClr val="A9B7C6"/>
                </a:solidFill>
                <a:effectLst/>
                <a:latin typeface="JetBrains Mono"/>
                <a:cs typeface="Arial" pitchFamily="34" charset="0"/>
              </a:rPr>
              <a:t>))</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1938178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51" y="543558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Sending &amp; Receiving </a:t>
            </a:r>
            <a:r>
              <a:rPr lang="en-US" sz="4000" dirty="0">
                <a:solidFill>
                  <a:schemeClr val="bg1"/>
                </a:solidFill>
                <a:latin typeface="Tajawal Medium" panose="00000600000000000000" pitchFamily="2" charset="-78"/>
                <a:cs typeface="Tajawal Medium" panose="00000600000000000000" pitchFamily="2" charset="-78"/>
              </a:rPr>
              <a:t>Packets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30</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541877" y="19649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387430" y="1928336"/>
            <a:ext cx="11295843" cy="3539430"/>
          </a:xfrm>
          <a:prstGeom prst="rect">
            <a:avLst/>
          </a:prstGeom>
        </p:spPr>
        <p:txBody>
          <a:bodyPr wrap="square">
            <a:spAutoFit/>
          </a:bodyPr>
          <a:lstStyle/>
          <a:p>
            <a:pPr marL="457200"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Send </a:t>
            </a:r>
            <a:r>
              <a:rPr lang="en-US" sz="3200" dirty="0">
                <a:solidFill>
                  <a:srgbClr val="0A1F61"/>
                </a:solidFill>
                <a:latin typeface="Tajawal ExtraBold" panose="00000800000000000000" pitchFamily="2" charset="-78"/>
                <a:cs typeface="Tajawal ExtraBold" panose="00000800000000000000" pitchFamily="2" charset="-78"/>
              </a:rPr>
              <a:t>packets and receive </a:t>
            </a:r>
            <a:r>
              <a:rPr lang="en-US" sz="3200" dirty="0" smtClean="0">
                <a:solidFill>
                  <a:srgbClr val="0A1F61"/>
                </a:solidFill>
                <a:latin typeface="Tajawal ExtraBold" panose="00000800000000000000" pitchFamily="2" charset="-78"/>
                <a:cs typeface="Tajawal ExtraBold" panose="00000800000000000000" pitchFamily="2" charset="-78"/>
              </a:rPr>
              <a:t>replies</a:t>
            </a:r>
          </a:p>
          <a:p>
            <a:pPr algn="ctr"/>
            <a:r>
              <a:rPr lang="en-US" sz="3200" b="1" dirty="0">
                <a:solidFill>
                  <a:srgbClr val="0A1F61"/>
                </a:solidFill>
                <a:latin typeface="Tajawal ExtraBold" panose="00000800000000000000" pitchFamily="2" charset="-78"/>
                <a:cs typeface="Tajawal ExtraBold" panose="00000800000000000000" pitchFamily="2" charset="-78"/>
              </a:rPr>
              <a:t>sr(</a:t>
            </a:r>
            <a:r>
              <a:rPr lang="en-US" sz="3200" b="1" dirty="0" err="1">
                <a:solidFill>
                  <a:srgbClr val="0A1F61"/>
                </a:solidFill>
                <a:latin typeface="Tajawal ExtraBold" panose="00000800000000000000" pitchFamily="2" charset="-78"/>
                <a:cs typeface="Tajawal ExtraBold" panose="00000800000000000000" pitchFamily="2" charset="-78"/>
              </a:rPr>
              <a:t>pkt</a:t>
            </a:r>
            <a:r>
              <a:rPr lang="en-US" sz="3200" b="1" dirty="0">
                <a:solidFill>
                  <a:srgbClr val="0A1F61"/>
                </a:solidFill>
                <a:latin typeface="Tajawal ExtraBold" panose="00000800000000000000" pitchFamily="2" charset="-78"/>
                <a:cs typeface="Tajawal ExtraBold" panose="00000800000000000000" pitchFamily="2" charset="-78"/>
              </a:rPr>
              <a:t>, </a:t>
            </a:r>
            <a:r>
              <a:rPr lang="en-US" sz="3200" b="1" dirty="0" err="1" smtClean="0">
                <a:solidFill>
                  <a:srgbClr val="0A1F61"/>
                </a:solidFill>
                <a:latin typeface="Tajawal ExtraBold" panose="00000800000000000000" pitchFamily="2" charset="-78"/>
                <a:cs typeface="Tajawal ExtraBold" panose="00000800000000000000" pitchFamily="2" charset="-78"/>
              </a:rPr>
              <a:t>iface</a:t>
            </a:r>
            <a:r>
              <a:rPr lang="en-US" sz="3200" b="1" dirty="0" smtClean="0">
                <a:solidFill>
                  <a:srgbClr val="0A1F61"/>
                </a:solidFill>
                <a:latin typeface="Tajawal ExtraBold" panose="00000800000000000000" pitchFamily="2" charset="-78"/>
                <a:cs typeface="Tajawal ExtraBold" panose="00000800000000000000" pitchFamily="2" charset="-78"/>
              </a:rPr>
              <a:t>=N)</a:t>
            </a:r>
          </a:p>
          <a:p>
            <a:pPr algn="ctr"/>
            <a:r>
              <a:rPr lang="en-US" sz="3200" b="1" dirty="0" err="1" smtClean="0">
                <a:solidFill>
                  <a:srgbClr val="0A1F61"/>
                </a:solidFill>
                <a:latin typeface="Tajawal ExtraBold" panose="00000800000000000000" pitchFamily="2" charset="-78"/>
                <a:cs typeface="Tajawal ExtraBold" panose="00000800000000000000" pitchFamily="2" charset="-78"/>
              </a:rPr>
              <a:t>srp</a:t>
            </a:r>
            <a:r>
              <a:rPr lang="en-US" sz="3200" b="1" dirty="0" smtClean="0">
                <a:solidFill>
                  <a:srgbClr val="0A1F61"/>
                </a:solidFill>
                <a:latin typeface="Tajawal ExtraBold" panose="00000800000000000000" pitchFamily="2" charset="-78"/>
                <a:cs typeface="Tajawal ExtraBold" panose="00000800000000000000" pitchFamily="2" charset="-78"/>
              </a:rPr>
              <a:t>(</a:t>
            </a:r>
            <a:r>
              <a:rPr lang="en-US" sz="3200" b="1" dirty="0" err="1">
                <a:solidFill>
                  <a:srgbClr val="0A1F61"/>
                </a:solidFill>
                <a:latin typeface="Tajawal ExtraBold" panose="00000800000000000000" pitchFamily="2" charset="-78"/>
                <a:cs typeface="Tajawal ExtraBold" panose="00000800000000000000" pitchFamily="2" charset="-78"/>
              </a:rPr>
              <a:t>pkt</a:t>
            </a:r>
            <a:r>
              <a:rPr lang="en-US" sz="3200" b="1" dirty="0">
                <a:solidFill>
                  <a:srgbClr val="0A1F61"/>
                </a:solidFill>
                <a:latin typeface="Tajawal ExtraBold" panose="00000800000000000000" pitchFamily="2" charset="-78"/>
                <a:cs typeface="Tajawal ExtraBold" panose="00000800000000000000" pitchFamily="2" charset="-78"/>
              </a:rPr>
              <a:t>, </a:t>
            </a:r>
            <a:r>
              <a:rPr lang="en-US" sz="3200" b="1" dirty="0" err="1" smtClean="0">
                <a:solidFill>
                  <a:srgbClr val="0A1F61"/>
                </a:solidFill>
                <a:latin typeface="Tajawal ExtraBold" panose="00000800000000000000" pitchFamily="2" charset="-78"/>
                <a:cs typeface="Tajawal ExtraBold" panose="00000800000000000000" pitchFamily="2" charset="-78"/>
              </a:rPr>
              <a:t>iface</a:t>
            </a:r>
            <a:r>
              <a:rPr lang="en-US" sz="3200" b="1" dirty="0" smtClean="0">
                <a:solidFill>
                  <a:srgbClr val="0A1F61"/>
                </a:solidFill>
                <a:latin typeface="Tajawal ExtraBold" panose="00000800000000000000" pitchFamily="2" charset="-78"/>
                <a:cs typeface="Tajawal ExtraBold" panose="00000800000000000000" pitchFamily="2" charset="-78"/>
              </a:rPr>
              <a:t>=N)  </a:t>
            </a:r>
          </a:p>
          <a:p>
            <a:pPr marL="457200"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Send </a:t>
            </a:r>
            <a:r>
              <a:rPr lang="en-US" sz="3200" dirty="0">
                <a:solidFill>
                  <a:srgbClr val="0A1F61"/>
                </a:solidFill>
                <a:latin typeface="Tajawal ExtraBold" panose="00000800000000000000" pitchFamily="2" charset="-78"/>
                <a:cs typeface="Tajawal ExtraBold" panose="00000800000000000000" pitchFamily="2" charset="-78"/>
              </a:rPr>
              <a:t>packets and return only the first reply </a:t>
            </a:r>
            <a:endParaRPr lang="en-US" sz="3200" dirty="0" smtClean="0">
              <a:solidFill>
                <a:srgbClr val="0A1F61"/>
              </a:solidFill>
              <a:latin typeface="Tajawal ExtraBold" panose="00000800000000000000" pitchFamily="2" charset="-78"/>
              <a:cs typeface="Tajawal ExtraBold" panose="00000800000000000000" pitchFamily="2" charset="-78"/>
            </a:endParaRPr>
          </a:p>
          <a:p>
            <a:pPr algn="ctr"/>
            <a:r>
              <a:rPr lang="en-US" sz="3200" b="1" dirty="0">
                <a:solidFill>
                  <a:srgbClr val="0A1F61"/>
                </a:solidFill>
                <a:latin typeface="Tajawal ExtraBold" panose="00000800000000000000" pitchFamily="2" charset="-78"/>
                <a:cs typeface="Tajawal ExtraBold" panose="00000800000000000000" pitchFamily="2" charset="-78"/>
              </a:rPr>
              <a:t>sr1(</a:t>
            </a:r>
            <a:r>
              <a:rPr lang="en-US" sz="3200" b="1" dirty="0" err="1">
                <a:solidFill>
                  <a:srgbClr val="0A1F61"/>
                </a:solidFill>
                <a:latin typeface="Tajawal ExtraBold" panose="00000800000000000000" pitchFamily="2" charset="-78"/>
                <a:cs typeface="Tajawal ExtraBold" panose="00000800000000000000" pitchFamily="2" charset="-78"/>
              </a:rPr>
              <a:t>pkt</a:t>
            </a:r>
            <a:r>
              <a:rPr lang="en-US" sz="3200" b="1" dirty="0">
                <a:solidFill>
                  <a:srgbClr val="0A1F61"/>
                </a:solidFill>
                <a:latin typeface="Tajawal ExtraBold" panose="00000800000000000000" pitchFamily="2" charset="-78"/>
                <a:cs typeface="Tajawal ExtraBold" panose="00000800000000000000" pitchFamily="2" charset="-78"/>
              </a:rPr>
              <a:t>, inter=0, loop=0, count=1, </a:t>
            </a:r>
            <a:r>
              <a:rPr lang="en-US" sz="3200" b="1" dirty="0" err="1">
                <a:solidFill>
                  <a:srgbClr val="0A1F61"/>
                </a:solidFill>
                <a:latin typeface="Tajawal ExtraBold" panose="00000800000000000000" pitchFamily="2" charset="-78"/>
                <a:cs typeface="Tajawal ExtraBold" panose="00000800000000000000" pitchFamily="2" charset="-78"/>
              </a:rPr>
              <a:t>iface</a:t>
            </a:r>
            <a:r>
              <a:rPr lang="en-US" sz="3200" b="1" dirty="0">
                <a:solidFill>
                  <a:srgbClr val="0A1F61"/>
                </a:solidFill>
                <a:latin typeface="Tajawal ExtraBold" panose="00000800000000000000" pitchFamily="2" charset="-78"/>
                <a:cs typeface="Tajawal ExtraBold" panose="00000800000000000000" pitchFamily="2" charset="-78"/>
              </a:rPr>
              <a:t>=N), srp1(…)</a:t>
            </a:r>
            <a:endParaRPr lang="en-US" sz="3200" b="1"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Send </a:t>
            </a:r>
            <a:r>
              <a:rPr lang="en-US" sz="3200" dirty="0">
                <a:solidFill>
                  <a:srgbClr val="0A1F61"/>
                </a:solidFill>
                <a:latin typeface="Tajawal ExtraBold" panose="00000800000000000000" pitchFamily="2" charset="-78"/>
                <a:cs typeface="Tajawal ExtraBold" panose="00000800000000000000" pitchFamily="2" charset="-78"/>
              </a:rPr>
              <a:t>packets in a loop and print each </a:t>
            </a:r>
            <a:r>
              <a:rPr lang="en-US" sz="3200" dirty="0" smtClean="0">
                <a:solidFill>
                  <a:srgbClr val="0A1F61"/>
                </a:solidFill>
                <a:latin typeface="Tajawal ExtraBold" panose="00000800000000000000" pitchFamily="2" charset="-78"/>
                <a:cs typeface="Tajawal ExtraBold" panose="00000800000000000000" pitchFamily="2" charset="-78"/>
              </a:rPr>
              <a:t>reply</a:t>
            </a:r>
          </a:p>
          <a:p>
            <a:pPr algn="ctr"/>
            <a:r>
              <a:rPr lang="en-US" sz="3200" b="1" dirty="0" err="1">
                <a:solidFill>
                  <a:srgbClr val="0A1F61"/>
                </a:solidFill>
                <a:latin typeface="Tajawal ExtraBold" panose="00000800000000000000" pitchFamily="2" charset="-78"/>
                <a:cs typeface="Tajawal ExtraBold" panose="00000800000000000000" pitchFamily="2" charset="-78"/>
              </a:rPr>
              <a:t>srloop</a:t>
            </a:r>
            <a:r>
              <a:rPr lang="en-US" sz="3200" b="1" dirty="0">
                <a:solidFill>
                  <a:srgbClr val="0A1F61"/>
                </a:solidFill>
                <a:latin typeface="Tajawal ExtraBold" panose="00000800000000000000" pitchFamily="2" charset="-78"/>
                <a:cs typeface="Tajawal ExtraBold" panose="00000800000000000000" pitchFamily="2" charset="-78"/>
              </a:rPr>
              <a:t>(</a:t>
            </a:r>
            <a:r>
              <a:rPr lang="en-US" sz="3200" b="1" dirty="0" err="1">
                <a:solidFill>
                  <a:srgbClr val="0A1F61"/>
                </a:solidFill>
                <a:latin typeface="Tajawal ExtraBold" panose="00000800000000000000" pitchFamily="2" charset="-78"/>
                <a:cs typeface="Tajawal ExtraBold" panose="00000800000000000000" pitchFamily="2" charset="-78"/>
              </a:rPr>
              <a:t>pkt</a:t>
            </a:r>
            <a:r>
              <a:rPr lang="en-US" sz="3200" b="1" dirty="0">
                <a:solidFill>
                  <a:srgbClr val="0A1F61"/>
                </a:solidFill>
                <a:latin typeface="Tajawal ExtraBold" panose="00000800000000000000" pitchFamily="2" charset="-78"/>
                <a:cs typeface="Tajawal ExtraBold" panose="00000800000000000000" pitchFamily="2" charset="-78"/>
              </a:rPr>
              <a:t>, timeout=N, count=N), </a:t>
            </a:r>
            <a:r>
              <a:rPr lang="en-US" sz="3200" b="1" dirty="0" err="1">
                <a:solidFill>
                  <a:srgbClr val="0A1F61"/>
                </a:solidFill>
                <a:latin typeface="Tajawal ExtraBold" panose="00000800000000000000" pitchFamily="2" charset="-78"/>
                <a:cs typeface="Tajawal ExtraBold" panose="00000800000000000000" pitchFamily="2" charset="-78"/>
              </a:rPr>
              <a:t>srploop</a:t>
            </a:r>
            <a:r>
              <a:rPr lang="en-US" sz="32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42060012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51" y="543558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Sending &amp; Receiving </a:t>
            </a:r>
            <a:r>
              <a:rPr lang="en-US" sz="4000" dirty="0">
                <a:solidFill>
                  <a:schemeClr val="bg1"/>
                </a:solidFill>
                <a:latin typeface="Tajawal Medium" panose="00000600000000000000" pitchFamily="2" charset="-78"/>
                <a:cs typeface="Tajawal Medium" panose="00000600000000000000" pitchFamily="2" charset="-78"/>
              </a:rPr>
              <a:t>Packets </a:t>
            </a:r>
            <a:r>
              <a:rPr lang="en-US" sz="4000" dirty="0" smtClean="0">
                <a:solidFill>
                  <a:schemeClr val="bg1"/>
                </a:solidFill>
                <a:latin typeface="Tajawal Medium" panose="00000600000000000000" pitchFamily="2" charset="-78"/>
                <a:cs typeface="Tajawal Medium" panose="00000600000000000000" pitchFamily="2" charset="-78"/>
              </a:rPr>
              <a:t> with ICMP</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31</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541877" y="19649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2601168" y="2372454"/>
            <a:ext cx="6371296" cy="2308324"/>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CC7832"/>
                </a:solidFill>
                <a:effectLst/>
                <a:latin typeface="JetBrains Mono"/>
                <a:cs typeface="Arial" pitchFamily="34" charset="0"/>
              </a:rPr>
              <a:t>from </a:t>
            </a:r>
            <a:r>
              <a:rPr kumimoji="0" lang="en-US" sz="2400" b="0" i="0" u="none" strike="noStrike" cap="none" normalizeH="0" baseline="0" dirty="0" err="1" smtClean="0">
                <a:ln>
                  <a:noFill/>
                </a:ln>
                <a:solidFill>
                  <a:srgbClr val="A9B7C6"/>
                </a:solidFill>
                <a:effectLst/>
                <a:latin typeface="JetBrains Mono"/>
                <a:cs typeface="Arial" pitchFamily="34" charset="0"/>
              </a:rPr>
              <a:t>scapy.all</a:t>
            </a:r>
            <a:r>
              <a:rPr kumimoji="0" lang="en-US" sz="2400" b="0" i="0" u="none" strike="noStrike" cap="none" normalizeH="0" baseline="0" dirty="0" smtClean="0">
                <a:ln>
                  <a:noFill/>
                </a:ln>
                <a:solidFill>
                  <a:srgbClr val="A9B7C6"/>
                </a:solidFill>
                <a:effectLst/>
                <a:latin typeface="JetBrains Mono"/>
                <a:cs typeface="Arial" pitchFamily="34" charset="0"/>
              </a:rPr>
              <a:t> </a:t>
            </a:r>
            <a:r>
              <a:rPr kumimoji="0" lang="en-US" sz="2400" b="0" i="0" u="none" strike="noStrike" cap="none" normalizeH="0" baseline="0" dirty="0" smtClean="0">
                <a:ln>
                  <a:noFill/>
                </a:ln>
                <a:solidFill>
                  <a:srgbClr val="CC7832"/>
                </a:solidFill>
                <a:effectLst/>
                <a:latin typeface="JetBrains Mono"/>
                <a:cs typeface="Arial" pitchFamily="34" charset="0"/>
              </a:rPr>
              <a:t>import </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CC7832"/>
                </a:solidFill>
                <a:effectLst/>
                <a:latin typeface="JetBrains Mono"/>
                <a:cs typeface="Arial" pitchFamily="34" charset="0"/>
              </a:rPr>
              <a:t>import </a:t>
            </a:r>
            <a:r>
              <a:rPr kumimoji="0" lang="en-US" sz="2400" b="0" i="0" u="none" strike="noStrike" cap="none" normalizeH="0" baseline="0" dirty="0" smtClean="0">
                <a:ln>
                  <a:noFill/>
                </a:ln>
                <a:solidFill>
                  <a:srgbClr val="A9B7C6"/>
                </a:solidFill>
                <a:effectLst/>
                <a:latin typeface="JetBrains Mono"/>
                <a:cs typeface="Arial" pitchFamily="34" charset="0"/>
              </a:rPr>
              <a:t>sys</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a</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smtClean="0">
                <a:ln>
                  <a:noFill/>
                </a:ln>
                <a:solidFill>
                  <a:srgbClr val="A9B7C6"/>
                </a:solidFill>
                <a:effectLst/>
                <a:latin typeface="JetBrains Mono"/>
                <a:cs typeface="Arial" pitchFamily="34" charset="0"/>
              </a:rPr>
              <a:t>b = sr(IP(</a:t>
            </a:r>
            <a:r>
              <a:rPr kumimoji="0" lang="en-US" sz="2400" b="0" i="0" u="none" strike="noStrike" cap="none" normalizeH="0" baseline="0" dirty="0" err="1" smtClean="0">
                <a:ln>
                  <a:noFill/>
                </a:ln>
                <a:solidFill>
                  <a:srgbClr val="AA4926"/>
                </a:solidFill>
                <a:effectLst/>
                <a:latin typeface="JetBrains Mono"/>
                <a:cs typeface="Arial" pitchFamily="34" charset="0"/>
              </a:rPr>
              <a:t>dst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"www.google.com"</a:t>
            </a:r>
            <a:r>
              <a:rPr kumimoji="0" lang="en-US" sz="2400" b="0" i="0" u="none" strike="noStrike" cap="none" normalizeH="0" baseline="0" dirty="0" smtClean="0">
                <a:ln>
                  <a:noFill/>
                </a:ln>
                <a:solidFill>
                  <a:srgbClr val="A9B7C6"/>
                </a:solidFill>
                <a:effectLst/>
                <a:latin typeface="JetBrains Mono"/>
                <a:cs typeface="Arial" pitchFamily="34" charset="0"/>
              </a:rPr>
              <a:t>) / ICMP())</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err="1" smtClean="0">
                <a:ln>
                  <a:noFill/>
                </a:ln>
                <a:solidFill>
                  <a:srgbClr val="A9B7C6"/>
                </a:solidFill>
                <a:effectLst/>
                <a:latin typeface="JetBrains Mono"/>
                <a:cs typeface="Arial" pitchFamily="34" charset="0"/>
              </a:rPr>
              <a:t>a.show</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TextBox 11"/>
          <p:cNvSpPr txBox="1"/>
          <p:nvPr/>
        </p:nvSpPr>
        <p:spPr>
          <a:xfrm>
            <a:off x="1937516" y="5118762"/>
            <a:ext cx="7698600" cy="646331"/>
          </a:xfrm>
          <a:prstGeom prst="rect">
            <a:avLst/>
          </a:prstGeom>
          <a:noFill/>
        </p:spPr>
        <p:txBody>
          <a:bodyPr wrap="square" rtlCol="0">
            <a:spAutoFit/>
          </a:bodyPr>
          <a:lstStyle/>
          <a:p>
            <a:pPr algn="ctr"/>
            <a:r>
              <a:rPr lang="en-US" b="1" dirty="0" smtClean="0"/>
              <a:t>   Note :</a:t>
            </a:r>
          </a:p>
          <a:p>
            <a:pPr algn="ctr"/>
            <a:r>
              <a:rPr lang="en-US" b="1" dirty="0" smtClean="0">
                <a:solidFill>
                  <a:srgbClr val="FF0000"/>
                </a:solidFill>
              </a:rPr>
              <a:t>/</a:t>
            </a:r>
            <a:r>
              <a:rPr lang="en-US" b="1" dirty="0">
                <a:solidFill>
                  <a:srgbClr val="FF0000"/>
                </a:solidFill>
              </a:rPr>
              <a:t> is the encapsulation operator. That means ICMP encapsulated in IP.</a:t>
            </a:r>
          </a:p>
        </p:txBody>
      </p:sp>
    </p:spTree>
    <p:extLst>
      <p:ext uri="{BB962C8B-B14F-4D97-AF65-F5344CB8AC3E}">
        <p14:creationId xmlns:p14="http://schemas.microsoft.com/office/powerpoint/2010/main" val="28220686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Set (ToS</a:t>
            </a:r>
            <a:r>
              <a:rPr lang="en-US" sz="4000" dirty="0">
                <a:solidFill>
                  <a:schemeClr val="bg1"/>
                </a:solidFill>
                <a:latin typeface="Tajawal Medium" panose="00000600000000000000" pitchFamily="2" charset="-78"/>
                <a:cs typeface="Tajawal Medium" panose="00000600000000000000" pitchFamily="2" charset="-78"/>
              </a:rPr>
              <a:t>) </a:t>
            </a:r>
            <a:r>
              <a:rPr lang="en-US" sz="4000" dirty="0" smtClean="0">
                <a:solidFill>
                  <a:schemeClr val="bg1"/>
                </a:solidFill>
                <a:latin typeface="Tajawal Medium" panose="00000600000000000000" pitchFamily="2" charset="-78"/>
                <a:cs typeface="Tajawal Medium" panose="00000600000000000000" pitchFamily="2" charset="-78"/>
              </a:rPr>
              <a:t>with 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32</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562790" y="1976436"/>
            <a:ext cx="3479720" cy="2678550"/>
          </a:xfrm>
          <a:prstGeom prst="rect">
            <a:avLst/>
          </a:prstGeom>
          <a:noFill/>
          <a:ln>
            <a:noFill/>
          </a:ln>
          <a:effectLst/>
        </p:spPr>
        <p:txBody>
          <a:bodyPr vert="horz" wrap="square" lIns="0" tIns="0" rIns="0" bIns="214245" numCol="1" anchor="ctr" anchorCtr="0" compatLnSpc="1">
            <a:prstTxWarp prst="textNoShape">
              <a:avLst/>
            </a:prstTxWarp>
            <a:spAutoFit/>
          </a:bodyPr>
          <a:lstStyle/>
          <a:p>
            <a:pPr marL="457200" lvl="0" indent="-457200" algn="just" fontAlgn="base">
              <a:spcBef>
                <a:spcPct val="0"/>
              </a:spcBef>
              <a:spcAft>
                <a:spcPct val="0"/>
              </a:spcAf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Scapy allows the setting of DSCP or </a:t>
            </a:r>
            <a:r>
              <a:rPr lang="en-US" sz="3200" dirty="0" smtClean="0">
                <a:solidFill>
                  <a:srgbClr val="0A1F61"/>
                </a:solidFill>
                <a:latin typeface="Tajawal ExtraBold" panose="00000800000000000000" pitchFamily="2" charset="-78"/>
                <a:cs typeface="Tajawal ExtraBold" panose="00000800000000000000" pitchFamily="2" charset="-78"/>
              </a:rPr>
              <a:t>ToS </a:t>
            </a:r>
            <a:r>
              <a:rPr lang="en-US" sz="3200" dirty="0">
                <a:solidFill>
                  <a:srgbClr val="0A1F61"/>
                </a:solidFill>
                <a:latin typeface="Tajawal ExtraBold" panose="00000800000000000000" pitchFamily="2" charset="-78"/>
                <a:cs typeface="Tajawal ExtraBold" panose="00000800000000000000" pitchFamily="2" charset="-78"/>
              </a:rPr>
              <a:t>bits in IP packets, using the upper 6 bits of the 8 bit Type of Service field</a:t>
            </a:r>
            <a:r>
              <a:rPr lang="en-US" sz="3200" dirty="0" smtClean="0">
                <a:solidFill>
                  <a:srgbClr val="0A1F61"/>
                </a:solidFill>
                <a:latin typeface="Tajawal ExtraBold" panose="00000800000000000000" pitchFamily="2" charset="-78"/>
                <a:cs typeface="Tajawal ExtraBold" panose="00000800000000000000" pitchFamily="2" charset="-78"/>
              </a:rPr>
              <a:t>.</a:t>
            </a:r>
          </a:p>
        </p:txBody>
      </p:sp>
      <p:sp>
        <p:nvSpPr>
          <p:cNvPr id="11" name="Rectangle 1"/>
          <p:cNvSpPr>
            <a:spLocks noChangeArrowheads="1"/>
          </p:cNvSpPr>
          <p:nvPr/>
        </p:nvSpPr>
        <p:spPr bwMode="auto">
          <a:xfrm>
            <a:off x="4522001" y="1976436"/>
            <a:ext cx="7080785" cy="3970318"/>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CC7832"/>
                </a:solidFill>
                <a:effectLst/>
                <a:latin typeface="JetBrains Mono"/>
                <a:cs typeface="Arial" pitchFamily="34" charset="0"/>
              </a:rPr>
              <a:t>from </a:t>
            </a:r>
            <a:r>
              <a:rPr kumimoji="0" lang="en-US" b="0" i="0" u="none" strike="noStrike" cap="none" normalizeH="0" baseline="0" dirty="0" err="1" smtClean="0">
                <a:ln>
                  <a:noFill/>
                </a:ln>
                <a:solidFill>
                  <a:srgbClr val="A9B7C6"/>
                </a:solidFill>
                <a:effectLst/>
                <a:latin typeface="JetBrains Mono"/>
                <a:cs typeface="Arial" pitchFamily="34" charset="0"/>
              </a:rPr>
              <a:t>scapy.all</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CC7832"/>
                </a:solidFill>
                <a:effectLst/>
                <a:latin typeface="JetBrains Mono"/>
                <a:cs typeface="Arial" pitchFamily="34" charset="0"/>
              </a:rPr>
              <a:t>import </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CC7832"/>
                </a:solidFill>
                <a:effectLst/>
                <a:latin typeface="JetBrains Mono"/>
                <a:cs typeface="Arial" pitchFamily="34" charset="0"/>
              </a:rPr>
              <a:t>import </a:t>
            </a:r>
            <a:r>
              <a:rPr kumimoji="0" lang="en-US" b="0" i="0" u="none" strike="noStrike" cap="none" normalizeH="0" baseline="0" dirty="0" smtClean="0">
                <a:ln>
                  <a:noFill/>
                </a:ln>
                <a:solidFill>
                  <a:srgbClr val="A9B7C6"/>
                </a:solidFill>
                <a:effectLst/>
                <a:latin typeface="JetBrains Mono"/>
                <a:cs typeface="Arial" pitchFamily="34" charset="0"/>
              </a:rPr>
              <a:t>sys</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a = IP(</a:t>
            </a:r>
            <a:r>
              <a:rPr kumimoji="0" lang="en-US" b="0" i="0" u="none" strike="noStrike" cap="none" normalizeH="0" baseline="0" dirty="0" err="1" smtClean="0">
                <a:ln>
                  <a:noFill/>
                </a:ln>
                <a:solidFill>
                  <a:srgbClr val="AA4926"/>
                </a:solidFill>
                <a:effectLst/>
                <a:latin typeface="JetBrains Mono"/>
                <a:cs typeface="Arial" pitchFamily="34" charset="0"/>
              </a:rPr>
              <a:t>dst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"172.0.0.1"</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A4926"/>
                </a:solidFill>
                <a:effectLst/>
                <a:latin typeface="JetBrains Mono"/>
                <a:cs typeface="Arial" pitchFamily="34" charset="0"/>
              </a:rPr>
              <a:t>tos</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184</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'a = '</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a)</a:t>
            </a:r>
          </a:p>
          <a:p>
            <a:pPr lvl="0" fontAlgn="base">
              <a:spcBef>
                <a:spcPct val="0"/>
              </a:spcBef>
              <a:spcAft>
                <a:spcPct val="0"/>
              </a:spcAft>
            </a:pPr>
            <a:r>
              <a:rPr lang="en-US" dirty="0" err="1">
                <a:solidFill>
                  <a:srgbClr val="A9B7C6"/>
                </a:solidFill>
                <a:latin typeface="JetBrains Mono"/>
                <a:cs typeface="Arial" pitchFamily="34" charset="0"/>
              </a:rPr>
              <a:t>a.show</a:t>
            </a:r>
            <a:r>
              <a:rPr lang="en-US" dirty="0">
                <a:solidFill>
                  <a:srgbClr val="A9B7C6"/>
                </a:solidFill>
                <a:latin typeface="JetBrains Mono"/>
                <a:cs typeface="Arial" pitchFamily="34" charset="0"/>
              </a:rPr>
              <a:t>()</a:t>
            </a: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b = IP(</a:t>
            </a:r>
            <a:r>
              <a:rPr kumimoji="0" lang="en-US" b="0" i="0" u="none" strike="noStrike" cap="none" normalizeH="0" baseline="0" dirty="0" err="1" smtClean="0">
                <a:ln>
                  <a:noFill/>
                </a:ln>
                <a:solidFill>
                  <a:srgbClr val="AA4926"/>
                </a:solidFill>
                <a:effectLst/>
                <a:latin typeface="JetBrains Mono"/>
                <a:cs typeface="Arial" pitchFamily="34" charset="0"/>
              </a:rPr>
              <a:t>dst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"172.0.0.1"</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A4926"/>
                </a:solidFill>
                <a:effectLst/>
                <a:latin typeface="JetBrains Mono"/>
                <a:cs typeface="Arial" pitchFamily="34" charset="0"/>
              </a:rPr>
              <a:t>ttl</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4</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6897BB"/>
                </a:solidFill>
                <a:effectLst/>
                <a:latin typeface="JetBrains Mono"/>
                <a:cs typeface="Arial" pitchFamily="34" charset="0"/>
              </a:rPr>
              <a:t>25</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A4926"/>
                </a:solidFill>
                <a:effectLst/>
                <a:latin typeface="JetBrains Mono"/>
                <a:cs typeface="Arial" pitchFamily="34" charset="0"/>
              </a:rPr>
              <a:t>id</a:t>
            </a:r>
            <a:r>
              <a:rPr kumimoji="0" lang="en-US" b="0" i="0" u="none" strike="noStrike" cap="none" normalizeH="0" baseline="0" dirty="0" smtClean="0">
                <a:ln>
                  <a:noFill/>
                </a:ln>
                <a:solidFill>
                  <a:srgbClr val="A9B7C6"/>
                </a:solidFill>
                <a:effectLst/>
                <a:latin typeface="JetBrains Mono"/>
                <a:cs typeface="Arial" pitchFamily="34" charset="0"/>
              </a:rPr>
              <a:t>=100</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A4926"/>
                </a:solidFill>
                <a:effectLst/>
                <a:latin typeface="JetBrains Mono"/>
                <a:cs typeface="Arial" pitchFamily="34" charset="0"/>
              </a:rPr>
              <a:t>tos</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184</a:t>
            </a:r>
            <a:r>
              <a:rPr kumimoji="0" lang="en-US" b="0" i="0" u="none" strike="noStrike" cap="none" normalizeH="0" baseline="0" dirty="0" smtClean="0">
                <a:ln>
                  <a:noFill/>
                </a:ln>
                <a:solidFill>
                  <a:srgbClr val="A9B7C6"/>
                </a:solidFill>
                <a:effectLst/>
                <a:latin typeface="JetBrains Mono"/>
                <a:cs typeface="Arial" pitchFamily="34" charset="0"/>
              </a:rPr>
              <a:t>)/TCP(</a:t>
            </a:r>
            <a:r>
              <a:rPr kumimoji="0" lang="en-US" b="0" i="0" u="none" strike="noStrike" cap="none" normalizeH="0" baseline="0" dirty="0" smtClean="0">
                <a:ln>
                  <a:noFill/>
                </a:ln>
                <a:solidFill>
                  <a:srgbClr val="AA4926"/>
                </a:solidFill>
                <a:effectLst/>
                <a:latin typeface="JetBrains Mono"/>
                <a:cs typeface="Arial" pitchFamily="34" charset="0"/>
              </a:rPr>
              <a:t>flags</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897BB"/>
                </a:solidFill>
                <a:effectLst/>
                <a:latin typeface="JetBrains Mono"/>
                <a:cs typeface="Arial" pitchFamily="34" charset="0"/>
              </a:rPr>
              <a:t>0x2</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888C6"/>
                </a:solidFill>
                <a:effectLst/>
                <a:latin typeface="JetBrains Mono"/>
                <a:cs typeface="Arial" pitchFamily="34" charset="0"/>
              </a:rPr>
              <a:t>print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'b = '</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9B7C6"/>
                </a:solidFill>
                <a:effectLst/>
                <a:latin typeface="JetBrains Mono"/>
                <a:cs typeface="Arial" pitchFamily="34" charset="0"/>
              </a:rPr>
              <a:t>b)</a:t>
            </a:r>
          </a:p>
          <a:p>
            <a:pPr lvl="0" fontAlgn="base">
              <a:spcBef>
                <a:spcPct val="0"/>
              </a:spcBef>
              <a:spcAft>
                <a:spcPct val="0"/>
              </a:spcAft>
            </a:pPr>
            <a:r>
              <a:rPr lang="en-US" dirty="0" err="1">
                <a:solidFill>
                  <a:srgbClr val="A9B7C6"/>
                </a:solidFill>
                <a:latin typeface="JetBrains Mono"/>
                <a:cs typeface="Arial" pitchFamily="34" charset="0"/>
              </a:rPr>
              <a:t>b.show</a:t>
            </a:r>
            <a:r>
              <a:rPr lang="en-US" dirty="0" smtClean="0">
                <a:solidFill>
                  <a:srgbClr val="A9B7C6"/>
                </a:solidFill>
                <a:latin typeface="JetBrains Mono"/>
                <a:cs typeface="Arial" pitchFamily="34" charset="0"/>
              </a:rPr>
              <a:t>()</a:t>
            </a:r>
          </a:p>
          <a:p>
            <a:pPr lvl="0" fontAlgn="base">
              <a:spcBef>
                <a:spcPct val="0"/>
              </a:spcBef>
              <a:spcAft>
                <a:spcPct val="0"/>
              </a:spcAft>
            </a:pPr>
            <a:endParaRPr lang="en-US" dirty="0" smtClean="0">
              <a:solidFill>
                <a:srgbClr val="A9B7C6"/>
              </a:solidFill>
              <a:latin typeface="JetBrains Mono"/>
              <a:cs typeface="Arial" pitchFamily="34" charset="0"/>
            </a:endParaRPr>
          </a:p>
          <a:p>
            <a:pPr fontAlgn="base">
              <a:spcBef>
                <a:spcPct val="0"/>
              </a:spcBef>
              <a:spcAft>
                <a:spcPct val="0"/>
              </a:spcAft>
            </a:pPr>
            <a:r>
              <a:rPr lang="en-US" dirty="0">
                <a:solidFill>
                  <a:srgbClr val="A9B7C6"/>
                </a:solidFill>
                <a:latin typeface="JetBrains Mono"/>
                <a:cs typeface="Arial" pitchFamily="34" charset="0"/>
              </a:rPr>
              <a:t>print(" </a:t>
            </a:r>
            <a:r>
              <a:rPr lang="en-US" dirty="0" err="1">
                <a:solidFill>
                  <a:srgbClr val="A9B7C6"/>
                </a:solidFill>
                <a:latin typeface="JetBrains Mono"/>
                <a:cs typeface="Arial" pitchFamily="34" charset="0"/>
              </a:rPr>
              <a:t>b.dst</a:t>
            </a:r>
            <a:r>
              <a:rPr lang="en-US" dirty="0">
                <a:solidFill>
                  <a:srgbClr val="A9B7C6"/>
                </a:solidFill>
                <a:latin typeface="JetBrains Mono"/>
                <a:cs typeface="Arial" pitchFamily="34" charset="0"/>
              </a:rPr>
              <a:t>= ", </a:t>
            </a:r>
            <a:r>
              <a:rPr lang="en-US" dirty="0" err="1">
                <a:solidFill>
                  <a:srgbClr val="A9B7C6"/>
                </a:solidFill>
                <a:latin typeface="JetBrains Mono"/>
                <a:cs typeface="Arial" pitchFamily="34" charset="0"/>
              </a:rPr>
              <a:t>b.dst</a:t>
            </a:r>
            <a:r>
              <a:rPr lang="en-US" dirty="0">
                <a:solidFill>
                  <a:srgbClr val="A9B7C6"/>
                </a:solidFill>
                <a:latin typeface="JetBrains Mono"/>
                <a:cs typeface="Arial" pitchFamily="34" charset="0"/>
              </a:rPr>
              <a:t>)</a:t>
            </a:r>
            <a:r>
              <a:rPr lang="en-US" dirty="0"/>
              <a:t/>
            </a:r>
            <a:br>
              <a:rPr lang="en-US" dirty="0"/>
            </a:br>
            <a:r>
              <a:rPr lang="en-US" dirty="0">
                <a:solidFill>
                  <a:srgbClr val="A9B7C6"/>
                </a:solidFill>
                <a:latin typeface="JetBrains Mono"/>
                <a:cs typeface="Arial" pitchFamily="34" charset="0"/>
              </a:rPr>
              <a:t>print(" </a:t>
            </a:r>
            <a:r>
              <a:rPr lang="en-US" dirty="0" err="1">
                <a:solidFill>
                  <a:srgbClr val="A9B7C6"/>
                </a:solidFill>
                <a:latin typeface="JetBrains Mono"/>
                <a:cs typeface="Arial" pitchFamily="34" charset="0"/>
              </a:rPr>
              <a:t>b.ttl</a:t>
            </a:r>
            <a:r>
              <a:rPr lang="en-US" dirty="0">
                <a:solidFill>
                  <a:srgbClr val="A9B7C6"/>
                </a:solidFill>
                <a:latin typeface="JetBrains Mono"/>
                <a:cs typeface="Arial" pitchFamily="34" charset="0"/>
              </a:rPr>
              <a:t>= ", </a:t>
            </a:r>
            <a:r>
              <a:rPr lang="en-US" dirty="0" err="1">
                <a:solidFill>
                  <a:srgbClr val="A9B7C6"/>
                </a:solidFill>
                <a:latin typeface="JetBrains Mono"/>
                <a:cs typeface="Arial" pitchFamily="34" charset="0"/>
              </a:rPr>
              <a:t>b.ttl</a:t>
            </a:r>
            <a:r>
              <a:rPr lang="en-US" dirty="0">
                <a:solidFill>
                  <a:srgbClr val="A9B7C6"/>
                </a:solidFill>
                <a:latin typeface="JetBrains Mono"/>
                <a:cs typeface="Arial" pitchFamily="34" charset="0"/>
              </a:rPr>
              <a:t>)</a:t>
            </a:r>
            <a:br>
              <a:rPr lang="en-US" dirty="0">
                <a:solidFill>
                  <a:srgbClr val="A9B7C6"/>
                </a:solidFill>
                <a:latin typeface="JetBrains Mono"/>
                <a:cs typeface="Arial" pitchFamily="34" charset="0"/>
              </a:rPr>
            </a:br>
            <a:r>
              <a:rPr lang="en-US" dirty="0">
                <a:solidFill>
                  <a:srgbClr val="A9B7C6"/>
                </a:solidFill>
                <a:latin typeface="JetBrains Mono"/>
                <a:cs typeface="Arial" pitchFamily="34" charset="0"/>
              </a:rPr>
              <a:t>print(" </a:t>
            </a:r>
            <a:r>
              <a:rPr lang="en-US" dirty="0" err="1">
                <a:solidFill>
                  <a:srgbClr val="A9B7C6"/>
                </a:solidFill>
                <a:latin typeface="JetBrains Mono"/>
                <a:cs typeface="Arial" pitchFamily="34" charset="0"/>
              </a:rPr>
              <a:t>b.tos</a:t>
            </a:r>
            <a:r>
              <a:rPr lang="en-US" dirty="0">
                <a:solidFill>
                  <a:srgbClr val="A9B7C6"/>
                </a:solidFill>
                <a:latin typeface="JetBrains Mono"/>
                <a:cs typeface="Arial" pitchFamily="34" charset="0"/>
              </a:rPr>
              <a:t>= ", </a:t>
            </a:r>
            <a:r>
              <a:rPr lang="en-US" dirty="0" err="1">
                <a:solidFill>
                  <a:srgbClr val="A9B7C6"/>
                </a:solidFill>
                <a:latin typeface="JetBrains Mono"/>
                <a:cs typeface="Arial" pitchFamily="34" charset="0"/>
              </a:rPr>
              <a:t>b.tos</a:t>
            </a:r>
            <a:r>
              <a:rPr lang="en-US" dirty="0">
                <a:solidFill>
                  <a:srgbClr val="A9B7C6"/>
                </a:solidFill>
                <a:latin typeface="JetBrains Mono"/>
                <a:cs typeface="Arial" pitchFamily="34" charset="0"/>
              </a:rPr>
              <a:t>)</a:t>
            </a:r>
          </a:p>
        </p:txBody>
      </p:sp>
    </p:spTree>
    <p:extLst>
      <p:ext uri="{BB962C8B-B14F-4D97-AF65-F5344CB8AC3E}">
        <p14:creationId xmlns:p14="http://schemas.microsoft.com/office/powerpoint/2010/main" val="16998645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33</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387430" y="1727872"/>
            <a:ext cx="11385470" cy="3663435"/>
          </a:xfrm>
          <a:prstGeom prst="rect">
            <a:avLst/>
          </a:prstGeom>
          <a:noFill/>
          <a:ln>
            <a:noFill/>
          </a:ln>
          <a:effectLst/>
        </p:spPr>
        <p:txBody>
          <a:bodyPr vert="horz" wrap="square" lIns="0" tIns="0" rIns="0" bIns="214245" numCol="1" anchor="ctr" anchorCtr="0" compatLnSpc="1">
            <a:prstTxWarp prst="textNoShape">
              <a:avLst/>
            </a:prstTxWarp>
            <a:spAutoFit/>
          </a:bodyPr>
          <a:lstStyle/>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Generate </a:t>
            </a:r>
            <a:r>
              <a:rPr lang="en-US" sz="3200" dirty="0">
                <a:solidFill>
                  <a:srgbClr val="0A1F61"/>
                </a:solidFill>
                <a:latin typeface="Tajawal ExtraBold" panose="00000800000000000000" pitchFamily="2" charset="-78"/>
                <a:cs typeface="Tajawal ExtraBold" panose="00000800000000000000" pitchFamily="2" charset="-78"/>
              </a:rPr>
              <a:t>packets with various QoS markings with scapy.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Mimic </a:t>
            </a:r>
            <a:r>
              <a:rPr lang="en-US" sz="3200" dirty="0">
                <a:solidFill>
                  <a:srgbClr val="0A1F61"/>
                </a:solidFill>
                <a:latin typeface="Tajawal ExtraBold" panose="00000800000000000000" pitchFamily="2" charset="-78"/>
                <a:cs typeface="Tajawal ExtraBold" panose="00000800000000000000" pitchFamily="2" charset="-78"/>
              </a:rPr>
              <a:t>the markings typical to VoIP phones and verify that the markings remain intact on the other end using </a:t>
            </a:r>
            <a:r>
              <a:rPr lang="en-US" sz="3200" dirty="0" err="1" smtClean="0">
                <a:solidFill>
                  <a:srgbClr val="0A1F61"/>
                </a:solidFill>
                <a:latin typeface="Tajawal ExtraBold" panose="00000800000000000000" pitchFamily="2" charset="-78"/>
                <a:cs typeface="Tajawal ExtraBold" panose="00000800000000000000" pitchFamily="2" charset="-78"/>
              </a:rPr>
              <a:t>Wireshark</a:t>
            </a:r>
            <a:r>
              <a:rPr lang="en-US" sz="3200" dirty="0" smtClean="0">
                <a:solidFill>
                  <a:srgbClr val="0A1F61"/>
                </a:solidFill>
                <a:latin typeface="Tajawal ExtraBold" panose="00000800000000000000" pitchFamily="2" charset="-78"/>
                <a:cs typeface="Tajawal ExtraBold" panose="00000800000000000000" pitchFamily="2" charset="-78"/>
              </a:rPr>
              <a:t>.</a:t>
            </a:r>
          </a:p>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There </a:t>
            </a:r>
            <a:r>
              <a:rPr lang="en-US" sz="3200" dirty="0">
                <a:solidFill>
                  <a:srgbClr val="0A1F61"/>
                </a:solidFill>
                <a:latin typeface="Tajawal ExtraBold" panose="00000800000000000000" pitchFamily="2" charset="-78"/>
                <a:cs typeface="Tajawal ExtraBold" panose="00000800000000000000" pitchFamily="2" charset="-78"/>
              </a:rPr>
              <a:t>are two QoS values we need to test: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IEEE </a:t>
            </a:r>
            <a:r>
              <a:rPr lang="en-US" sz="3200" dirty="0">
                <a:solidFill>
                  <a:srgbClr val="0A1F61"/>
                </a:solidFill>
                <a:latin typeface="Tajawal ExtraBold" panose="00000800000000000000" pitchFamily="2" charset="-78"/>
                <a:cs typeface="Tajawal ExtraBold" panose="00000800000000000000" pitchFamily="2" charset="-78"/>
              </a:rPr>
              <a:t>802.1Q priority marking (class of service, or </a:t>
            </a:r>
            <a:r>
              <a:rPr lang="en-US" sz="3200" dirty="0" err="1">
                <a:solidFill>
                  <a:srgbClr val="0A1F61"/>
                </a:solidFill>
                <a:latin typeface="Tajawal ExtraBold" panose="00000800000000000000" pitchFamily="2" charset="-78"/>
                <a:cs typeface="Tajawal ExtraBold" panose="00000800000000000000" pitchFamily="2" charset="-78"/>
              </a:rPr>
              <a:t>CoS</a:t>
            </a:r>
            <a:r>
              <a:rPr lang="en-US" sz="3200" dirty="0">
                <a:solidFill>
                  <a:srgbClr val="0A1F61"/>
                </a:solidFill>
                <a:latin typeface="Tajawal ExtraBold" panose="00000800000000000000" pitchFamily="2" charset="-78"/>
                <a:cs typeface="Tajawal ExtraBold" panose="00000800000000000000" pitchFamily="2" charset="-78"/>
              </a:rPr>
              <a:t>)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IP </a:t>
            </a:r>
            <a:r>
              <a:rPr lang="en-US" sz="3200" dirty="0">
                <a:solidFill>
                  <a:srgbClr val="0A1F61"/>
                </a:solidFill>
                <a:latin typeface="Tajawal ExtraBold" panose="00000800000000000000" pitchFamily="2" charset="-78"/>
                <a:cs typeface="Tajawal ExtraBold" panose="00000800000000000000" pitchFamily="2" charset="-78"/>
              </a:rPr>
              <a:t>differentiated services control point (DSCP) </a:t>
            </a:r>
            <a:r>
              <a:rPr lang="en-US" sz="3200" dirty="0" smtClean="0">
                <a:solidFill>
                  <a:srgbClr val="0A1F61"/>
                </a:solidFill>
                <a:latin typeface="Tajawal ExtraBold" panose="00000800000000000000" pitchFamily="2" charset="-78"/>
                <a:cs typeface="Tajawal ExtraBold" panose="00000800000000000000" pitchFamily="2" charset="-78"/>
              </a:rPr>
              <a:t>field.</a:t>
            </a:r>
          </a:p>
          <a:p>
            <a:pPr lvl="2" algn="just"/>
            <a:r>
              <a:rPr lang="en-US" sz="3200" dirty="0">
                <a:solidFill>
                  <a:srgbClr val="0A1F61"/>
                </a:solidFill>
                <a:latin typeface="Tajawal ExtraBold" panose="00000800000000000000" pitchFamily="2" charset="-78"/>
                <a:cs typeface="Tajawal ExtraBold" panose="00000800000000000000" pitchFamily="2" charset="-78"/>
              </a:rPr>
              <a:t> </a:t>
            </a:r>
            <a:r>
              <a:rPr lang="en-US" sz="3200" dirty="0" smtClean="0">
                <a:solidFill>
                  <a:srgbClr val="0A1F61"/>
                </a:solidFill>
                <a:latin typeface="Tajawal ExtraBold" panose="00000800000000000000" pitchFamily="2" charset="-78"/>
                <a:cs typeface="Tajawal ExtraBold" panose="00000800000000000000" pitchFamily="2" charset="-78"/>
              </a:rPr>
              <a:t>                (</a:t>
            </a:r>
            <a:r>
              <a:rPr lang="en-US" sz="3200" dirty="0" smtClean="0">
                <a:solidFill>
                  <a:srgbClr val="C00000"/>
                </a:solidFill>
                <a:latin typeface="Tajawal ExtraBold" panose="00000800000000000000" pitchFamily="2" charset="-78"/>
                <a:cs typeface="Tajawal ExtraBold" panose="00000800000000000000" pitchFamily="2" charset="-78"/>
              </a:rPr>
              <a:t>Both </a:t>
            </a:r>
            <a:r>
              <a:rPr lang="en-US" sz="3200" dirty="0">
                <a:solidFill>
                  <a:srgbClr val="C00000"/>
                </a:solidFill>
                <a:latin typeface="Tajawal ExtraBold" panose="00000800000000000000" pitchFamily="2" charset="-78"/>
                <a:cs typeface="Tajawal ExtraBold" panose="00000800000000000000" pitchFamily="2" charset="-78"/>
              </a:rPr>
              <a:t>of these have a default value of </a:t>
            </a:r>
            <a:r>
              <a:rPr lang="en-US" sz="3200" dirty="0" smtClean="0">
                <a:solidFill>
                  <a:srgbClr val="C00000"/>
                </a:solidFill>
                <a:latin typeface="Tajawal ExtraBold" panose="00000800000000000000" pitchFamily="2" charset="-78"/>
                <a:cs typeface="Tajawal ExtraBold" panose="00000800000000000000" pitchFamily="2" charset="-78"/>
              </a:rPr>
              <a:t>zero</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9306140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a:solidFill>
                  <a:schemeClr val="bg1"/>
                </a:solidFill>
                <a:latin typeface="Tajawal Medium" panose="00000600000000000000" pitchFamily="2" charset="-78"/>
                <a:cs typeface="Tajawal Medium" panose="00000600000000000000" pitchFamily="2" charset="-78"/>
              </a:rPr>
              <a:t>(</a:t>
            </a:r>
            <a:r>
              <a:rPr lang="en-US" sz="3200" dirty="0">
                <a:solidFill>
                  <a:schemeClr val="bg1"/>
                </a:solidFill>
                <a:latin typeface="Tajawal Medium" panose="00000600000000000000" pitchFamily="2" charset="-78"/>
                <a:cs typeface="Tajawal Medium" panose="00000600000000000000" pitchFamily="2" charset="-78"/>
              </a:rPr>
              <a:t>802.1Q header</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34</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
          <p:cNvSpPr>
            <a:spLocks noChangeArrowheads="1"/>
          </p:cNvSpPr>
          <p:nvPr/>
        </p:nvSpPr>
        <p:spPr bwMode="auto">
          <a:xfrm>
            <a:off x="8367670" y="2236700"/>
            <a:ext cx="3207545" cy="2677656"/>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CC7832"/>
                </a:solidFill>
                <a:effectLst/>
                <a:latin typeface="JetBrains Mono"/>
                <a:cs typeface="Arial" pitchFamily="34" charset="0"/>
              </a:rPr>
              <a:t>from </a:t>
            </a:r>
            <a:r>
              <a:rPr kumimoji="0" lang="en-US" sz="2400" b="0" i="0" u="none" strike="noStrike" cap="none" normalizeH="0" baseline="0" dirty="0" err="1" smtClean="0">
                <a:ln>
                  <a:noFill/>
                </a:ln>
                <a:solidFill>
                  <a:srgbClr val="A9B7C6"/>
                </a:solidFill>
                <a:effectLst/>
                <a:latin typeface="JetBrains Mono"/>
                <a:cs typeface="Arial" pitchFamily="34" charset="0"/>
              </a:rPr>
              <a:t>scapy.all</a:t>
            </a:r>
            <a:r>
              <a:rPr kumimoji="0" lang="en-US" sz="2400" b="0" i="0" u="none" strike="noStrike" cap="none" normalizeH="0" baseline="0" dirty="0" smtClean="0">
                <a:ln>
                  <a:noFill/>
                </a:ln>
                <a:solidFill>
                  <a:srgbClr val="A9B7C6"/>
                </a:solidFill>
                <a:effectLst/>
                <a:latin typeface="JetBrains Mono"/>
                <a:cs typeface="Arial" pitchFamily="34" charset="0"/>
              </a:rPr>
              <a:t> </a:t>
            </a:r>
            <a:r>
              <a:rPr kumimoji="0" lang="en-US" sz="2400" b="0" i="0" u="none" strike="noStrike" cap="none" normalizeH="0" baseline="0" dirty="0" smtClean="0">
                <a:ln>
                  <a:noFill/>
                </a:ln>
                <a:solidFill>
                  <a:srgbClr val="CC7832"/>
                </a:solidFill>
                <a:effectLst/>
                <a:latin typeface="JetBrains Mono"/>
                <a:cs typeface="Arial" pitchFamily="34" charset="0"/>
              </a:rPr>
              <a:t>import </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CC7832"/>
                </a:solidFill>
                <a:effectLst/>
                <a:latin typeface="JetBrains Mono"/>
                <a:cs typeface="Arial" pitchFamily="34" charset="0"/>
              </a:rPr>
              <a:t>import </a:t>
            </a:r>
            <a:r>
              <a:rPr kumimoji="0" lang="en-US" sz="2400" b="0" i="0" u="none" strike="noStrike" cap="none" normalizeH="0" baseline="0" dirty="0" smtClean="0">
                <a:ln>
                  <a:noFill/>
                </a:ln>
                <a:solidFill>
                  <a:srgbClr val="A9B7C6"/>
                </a:solidFill>
                <a:effectLst/>
                <a:latin typeface="JetBrains Mono"/>
                <a:cs typeface="Arial" pitchFamily="34" charset="0"/>
              </a:rPr>
              <a:t>sys</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a = Dot1Q().display()</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IP().display()</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Rectangle 11"/>
          <p:cNvSpPr/>
          <p:nvPr/>
        </p:nvSpPr>
        <p:spPr>
          <a:xfrm>
            <a:off x="651740" y="1775035"/>
            <a:ext cx="7273060" cy="3600986"/>
          </a:xfrm>
          <a:prstGeom prst="rect">
            <a:avLst/>
          </a:prstGeom>
        </p:spPr>
        <p:txBody>
          <a:bodyPr wrap="square">
            <a:spAutoFit/>
          </a:bodyPr>
          <a:lstStyle/>
          <a:p>
            <a:pPr algn="just"/>
            <a:r>
              <a:rPr lang="en-GB" sz="3600" b="1" dirty="0" smtClean="0">
                <a:solidFill>
                  <a:srgbClr val="0A1F61"/>
                </a:solidFill>
                <a:latin typeface="Tajawal ExtraBold" panose="00000800000000000000" pitchFamily="2" charset="-78"/>
                <a:cs typeface="Tajawal ExtraBold" panose="00000800000000000000" pitchFamily="2" charset="-78"/>
              </a:rPr>
              <a:t>Notes:</a:t>
            </a:r>
            <a:endParaRPr lang="en-US" sz="3600" b="1"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An </a:t>
            </a:r>
            <a:r>
              <a:rPr lang="en-US" sz="3200" dirty="0">
                <a:solidFill>
                  <a:srgbClr val="0A1F61"/>
                </a:solidFill>
                <a:latin typeface="Tajawal ExtraBold" panose="00000800000000000000" pitchFamily="2" charset="-78"/>
                <a:cs typeface="Tajawal ExtraBold" panose="00000800000000000000" pitchFamily="2" charset="-78"/>
              </a:rPr>
              <a:t>Ethernet frame can only be marked at layer two if it has an 802.1Q header. </a:t>
            </a:r>
          </a:p>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Packets </a:t>
            </a:r>
            <a:r>
              <a:rPr lang="en-US" sz="3200" dirty="0">
                <a:solidFill>
                  <a:srgbClr val="0A1F61"/>
                </a:solidFill>
                <a:latin typeface="Tajawal ExtraBold" panose="00000800000000000000" pitchFamily="2" charset="-78"/>
                <a:cs typeface="Tajawal ExtraBold" panose="00000800000000000000" pitchFamily="2" charset="-78"/>
              </a:rPr>
              <a:t>traveling out an access port or inside the untagged native VLAN on a trunk don't receive an 802.1Q header and thus have no priority field, and must rely on layer three QoS markings.</a:t>
            </a:r>
          </a:p>
        </p:txBody>
      </p:sp>
    </p:spTree>
    <p:extLst>
      <p:ext uri="{BB962C8B-B14F-4D97-AF65-F5344CB8AC3E}">
        <p14:creationId xmlns:p14="http://schemas.microsoft.com/office/powerpoint/2010/main" val="31543603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a:t>
            </a:r>
            <a:r>
              <a:rPr lang="en-US" sz="3200" dirty="0">
                <a:solidFill>
                  <a:schemeClr val="bg1"/>
                </a:solidFill>
                <a:latin typeface="Tajawal Medium" panose="00000600000000000000" pitchFamily="2" charset="-78"/>
                <a:cs typeface="Tajawal Medium" panose="00000600000000000000" pitchFamily="2" charset="-78"/>
              </a:rPr>
              <a:t>802.1Q header</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35</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
          <p:cNvSpPr>
            <a:spLocks noChangeArrowheads="1"/>
          </p:cNvSpPr>
          <p:nvPr/>
        </p:nvSpPr>
        <p:spPr bwMode="auto">
          <a:xfrm>
            <a:off x="8367670" y="2236700"/>
            <a:ext cx="3207545" cy="2677656"/>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CC7832"/>
                </a:solidFill>
                <a:effectLst/>
                <a:latin typeface="JetBrains Mono"/>
                <a:cs typeface="Arial" pitchFamily="34" charset="0"/>
              </a:rPr>
              <a:t>from </a:t>
            </a:r>
            <a:r>
              <a:rPr kumimoji="0" lang="en-US" sz="2400" b="0" i="0" u="none" strike="noStrike" cap="none" normalizeH="0" baseline="0" dirty="0" err="1" smtClean="0">
                <a:ln>
                  <a:noFill/>
                </a:ln>
                <a:solidFill>
                  <a:srgbClr val="A9B7C6"/>
                </a:solidFill>
                <a:effectLst/>
                <a:latin typeface="JetBrains Mono"/>
                <a:cs typeface="Arial" pitchFamily="34" charset="0"/>
              </a:rPr>
              <a:t>scapy.all</a:t>
            </a:r>
            <a:r>
              <a:rPr kumimoji="0" lang="en-US" sz="2400" b="0" i="0" u="none" strike="noStrike" cap="none" normalizeH="0" baseline="0" dirty="0" smtClean="0">
                <a:ln>
                  <a:noFill/>
                </a:ln>
                <a:solidFill>
                  <a:srgbClr val="A9B7C6"/>
                </a:solidFill>
                <a:effectLst/>
                <a:latin typeface="JetBrains Mono"/>
                <a:cs typeface="Arial" pitchFamily="34" charset="0"/>
              </a:rPr>
              <a:t> </a:t>
            </a:r>
            <a:r>
              <a:rPr kumimoji="0" lang="en-US" sz="2400" b="0" i="0" u="none" strike="noStrike" cap="none" normalizeH="0" baseline="0" dirty="0" smtClean="0">
                <a:ln>
                  <a:noFill/>
                </a:ln>
                <a:solidFill>
                  <a:srgbClr val="CC7832"/>
                </a:solidFill>
                <a:effectLst/>
                <a:latin typeface="JetBrains Mono"/>
                <a:cs typeface="Arial" pitchFamily="34" charset="0"/>
              </a:rPr>
              <a:t>import </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CC7832"/>
                </a:solidFill>
                <a:effectLst/>
                <a:latin typeface="JetBrains Mono"/>
                <a:cs typeface="Arial" pitchFamily="34" charset="0"/>
              </a:rPr>
              <a:t>import </a:t>
            </a:r>
            <a:r>
              <a:rPr kumimoji="0" lang="en-US" sz="2400" b="0" i="0" u="none" strike="noStrike" cap="none" normalizeH="0" baseline="0" dirty="0" smtClean="0">
                <a:ln>
                  <a:noFill/>
                </a:ln>
                <a:solidFill>
                  <a:srgbClr val="A9B7C6"/>
                </a:solidFill>
                <a:effectLst/>
                <a:latin typeface="JetBrains Mono"/>
                <a:cs typeface="Arial" pitchFamily="34" charset="0"/>
              </a:rPr>
              <a:t>sys</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a = Dot1Q().display()</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IP().display()</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Rectangle 11"/>
          <p:cNvSpPr/>
          <p:nvPr/>
        </p:nvSpPr>
        <p:spPr>
          <a:xfrm>
            <a:off x="651740" y="1775035"/>
            <a:ext cx="7273060" cy="3600986"/>
          </a:xfrm>
          <a:prstGeom prst="rect">
            <a:avLst/>
          </a:prstGeom>
        </p:spPr>
        <p:txBody>
          <a:bodyPr wrap="square">
            <a:spAutoFit/>
          </a:bodyPr>
          <a:lstStyle/>
          <a:p>
            <a:pPr algn="just"/>
            <a:r>
              <a:rPr lang="en-GB" sz="3600" b="1" dirty="0" smtClean="0">
                <a:solidFill>
                  <a:srgbClr val="0A1F61"/>
                </a:solidFill>
                <a:latin typeface="Tajawal ExtraBold" panose="00000800000000000000" pitchFamily="2" charset="-78"/>
                <a:cs typeface="Tajawal ExtraBold" panose="00000800000000000000" pitchFamily="2" charset="-78"/>
              </a:rPr>
              <a:t>Notes:</a:t>
            </a:r>
            <a:endParaRPr lang="en-US" sz="3600" b="1"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startAt="3"/>
            </a:pPr>
            <a:r>
              <a:rPr lang="en-US" sz="3200" dirty="0" smtClean="0">
                <a:solidFill>
                  <a:srgbClr val="0A1F61"/>
                </a:solidFill>
                <a:latin typeface="Tajawal ExtraBold" panose="00000800000000000000" pitchFamily="2" charset="-78"/>
                <a:cs typeface="Tajawal ExtraBold" panose="00000800000000000000" pitchFamily="2" charset="-78"/>
              </a:rPr>
              <a:t>An </a:t>
            </a:r>
            <a:r>
              <a:rPr lang="en-US" sz="3200" dirty="0">
                <a:solidFill>
                  <a:srgbClr val="0A1F61"/>
                </a:solidFill>
                <a:latin typeface="Tajawal ExtraBold" panose="00000800000000000000" pitchFamily="2" charset="-78"/>
                <a:cs typeface="Tajawal ExtraBold" panose="00000800000000000000" pitchFamily="2" charset="-78"/>
              </a:rPr>
              <a:t>Ethernet frame can only be marked at layer two if it has an 802.1Q header. </a:t>
            </a:r>
          </a:p>
          <a:p>
            <a:pPr marL="514350" indent="-514350" algn="just">
              <a:buFont typeface="+mj-lt"/>
              <a:buAutoNum type="arabicParenR" startAt="3"/>
            </a:pPr>
            <a:r>
              <a:rPr lang="en-US" sz="3200" dirty="0" smtClean="0">
                <a:solidFill>
                  <a:srgbClr val="0A1F61"/>
                </a:solidFill>
                <a:latin typeface="Tajawal ExtraBold" panose="00000800000000000000" pitchFamily="2" charset="-78"/>
                <a:cs typeface="Tajawal ExtraBold" panose="00000800000000000000" pitchFamily="2" charset="-78"/>
              </a:rPr>
              <a:t>Packets </a:t>
            </a:r>
            <a:r>
              <a:rPr lang="en-US" sz="3200" dirty="0">
                <a:solidFill>
                  <a:srgbClr val="0A1F61"/>
                </a:solidFill>
                <a:latin typeface="Tajawal ExtraBold" panose="00000800000000000000" pitchFamily="2" charset="-78"/>
                <a:cs typeface="Tajawal ExtraBold" panose="00000800000000000000" pitchFamily="2" charset="-78"/>
              </a:rPr>
              <a:t>traveling out an access port or inside the untagged native VLAN on a trunk don't receive an 802.1Q header and thus have no priority field, and must rely on layer three QoS markings.</a:t>
            </a:r>
          </a:p>
        </p:txBody>
      </p:sp>
    </p:spTree>
    <p:extLst>
      <p:ext uri="{BB962C8B-B14F-4D97-AF65-F5344CB8AC3E}">
        <p14:creationId xmlns:p14="http://schemas.microsoft.com/office/powerpoint/2010/main" val="2729601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a:solidFill>
                  <a:schemeClr val="bg1"/>
                </a:solidFill>
                <a:latin typeface="Tajawal Medium" panose="00000600000000000000" pitchFamily="2" charset="-78"/>
                <a:cs typeface="Tajawal Medium" panose="00000600000000000000" pitchFamily="2" charset="-78"/>
              </a:rPr>
              <a:t>(</a:t>
            </a:r>
            <a:r>
              <a:rPr lang="en-US" sz="3200" dirty="0">
                <a:solidFill>
                  <a:schemeClr val="bg1"/>
                </a:solidFill>
                <a:latin typeface="Tajawal Medium" panose="00000600000000000000" pitchFamily="2" charset="-78"/>
                <a:cs typeface="Tajawal Medium" panose="00000600000000000000" pitchFamily="2" charset="-78"/>
              </a:rPr>
              <a:t>802.1Q header</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36</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609256" y="2041735"/>
            <a:ext cx="10706444" cy="1631216"/>
          </a:xfrm>
          <a:prstGeom prst="rect">
            <a:avLst/>
          </a:prstGeom>
        </p:spPr>
        <p:txBody>
          <a:bodyPr wrap="square">
            <a:spAutoFit/>
          </a:bodyPr>
          <a:lstStyle/>
          <a:p>
            <a:pPr algn="just"/>
            <a:r>
              <a:rPr lang="en-GB" sz="3600" b="1" dirty="0" smtClean="0">
                <a:solidFill>
                  <a:srgbClr val="0A1F61"/>
                </a:solidFill>
                <a:latin typeface="Tajawal ExtraBold" panose="00000800000000000000" pitchFamily="2" charset="-78"/>
                <a:cs typeface="Tajawal ExtraBold" panose="00000800000000000000" pitchFamily="2" charset="-78"/>
              </a:rPr>
              <a:t>Notes:</a:t>
            </a:r>
            <a:endParaRPr lang="en-US" sz="3600" b="1" dirty="0" smtClean="0">
              <a:solidFill>
                <a:srgbClr val="0A1F61"/>
              </a:solidFill>
              <a:latin typeface="Tajawal ExtraBold" panose="00000800000000000000" pitchFamily="2" charset="-78"/>
              <a:cs typeface="Tajawal ExtraBold" panose="00000800000000000000" pitchFamily="2" charset="-78"/>
            </a:endParaRPr>
          </a:p>
          <a:p>
            <a:pPr marL="971550" lvl="1" indent="-514350" algn="just">
              <a:buFont typeface="+mj-lt"/>
              <a:buAutoNum type="arabicParenR" startAt="5"/>
            </a:pPr>
            <a:r>
              <a:rPr lang="en-US" sz="3200" dirty="0" smtClean="0">
                <a:solidFill>
                  <a:srgbClr val="0A1F61"/>
                </a:solidFill>
                <a:latin typeface="Tajawal ExtraBold" panose="00000800000000000000" pitchFamily="2" charset="-78"/>
                <a:cs typeface="Tajawal ExtraBold" panose="00000800000000000000" pitchFamily="2" charset="-78"/>
              </a:rPr>
              <a:t>build the </a:t>
            </a:r>
            <a:r>
              <a:rPr lang="en-US" sz="3200" dirty="0">
                <a:solidFill>
                  <a:srgbClr val="0A1F61"/>
                </a:solidFill>
                <a:latin typeface="Tajawal ExtraBold" panose="00000800000000000000" pitchFamily="2" charset="-78"/>
                <a:cs typeface="Tajawal ExtraBold" panose="00000800000000000000" pitchFamily="2" charset="-78"/>
              </a:rPr>
              <a:t>packet with an Ethernet header with a specified destination </a:t>
            </a:r>
            <a:r>
              <a:rPr lang="en-US" sz="3200" u="sng" dirty="0">
                <a:solidFill>
                  <a:srgbClr val="0A1F61"/>
                </a:solidFill>
                <a:latin typeface="Tajawal ExtraBold" panose="00000800000000000000" pitchFamily="2" charset="-78"/>
                <a:cs typeface="Tajawal ExtraBold" panose="00000800000000000000" pitchFamily="2" charset="-78"/>
              </a:rPr>
              <a:t>MAC address </a:t>
            </a:r>
            <a:r>
              <a:rPr lang="en-US" sz="3200" dirty="0">
                <a:solidFill>
                  <a:srgbClr val="0A1F61"/>
                </a:solidFill>
                <a:latin typeface="Tajawal ExtraBold" panose="00000800000000000000" pitchFamily="2" charset="-78"/>
                <a:cs typeface="Tajawal ExtraBold" panose="00000800000000000000" pitchFamily="2" charset="-78"/>
              </a:rPr>
              <a:t>and an </a:t>
            </a:r>
            <a:r>
              <a:rPr lang="en-US" sz="3200" u="sng" dirty="0">
                <a:solidFill>
                  <a:srgbClr val="0A1F61"/>
                </a:solidFill>
                <a:latin typeface="Tajawal ExtraBold" panose="00000800000000000000" pitchFamily="2" charset="-78"/>
                <a:cs typeface="Tajawal ExtraBold" panose="00000800000000000000" pitchFamily="2" charset="-78"/>
              </a:rPr>
              <a:t>802.1Q header</a:t>
            </a:r>
            <a:r>
              <a:rPr lang="en-US" sz="3200" dirty="0">
                <a:solidFill>
                  <a:srgbClr val="0A1F61"/>
                </a:solidFill>
                <a:latin typeface="Tajawal ExtraBold" panose="00000800000000000000" pitchFamily="2" charset="-78"/>
                <a:cs typeface="Tajawal ExtraBold" panose="00000800000000000000" pitchFamily="2" charset="-78"/>
              </a:rPr>
              <a:t> with a </a:t>
            </a:r>
            <a:r>
              <a:rPr lang="en-US" sz="3200" u="sng" dirty="0">
                <a:solidFill>
                  <a:srgbClr val="0A1F61"/>
                </a:solidFill>
                <a:latin typeface="Tajawal ExtraBold" panose="00000800000000000000" pitchFamily="2" charset="-78"/>
                <a:cs typeface="Tajawal ExtraBold" panose="00000800000000000000" pitchFamily="2" charset="-78"/>
              </a:rPr>
              <a:t>VLAN ID and priority (</a:t>
            </a:r>
            <a:r>
              <a:rPr lang="en-US" sz="3200" u="sng" dirty="0" err="1">
                <a:solidFill>
                  <a:srgbClr val="0A1F61"/>
                </a:solidFill>
                <a:latin typeface="Tajawal ExtraBold" panose="00000800000000000000" pitchFamily="2" charset="-78"/>
                <a:cs typeface="Tajawal ExtraBold" panose="00000800000000000000" pitchFamily="2" charset="-78"/>
              </a:rPr>
              <a:t>CoS</a:t>
            </a:r>
            <a:r>
              <a:rPr lang="en-US" sz="3200" u="sng" dirty="0">
                <a:solidFill>
                  <a:srgbClr val="0A1F61"/>
                </a:solidFill>
                <a:latin typeface="Tajawal ExtraBold" panose="00000800000000000000" pitchFamily="2" charset="-78"/>
                <a:cs typeface="Tajawal ExtraBold" panose="00000800000000000000" pitchFamily="2" charset="-78"/>
              </a:rPr>
              <a:t>) of </a:t>
            </a:r>
            <a:r>
              <a:rPr lang="en-US" sz="3200" u="sng" dirty="0" smtClean="0">
                <a:solidFill>
                  <a:srgbClr val="0A1F61"/>
                </a:solidFill>
                <a:latin typeface="Tajawal ExtraBold" panose="00000800000000000000" pitchFamily="2" charset="-78"/>
                <a:cs typeface="Tajawal ExtraBold" panose="00000800000000000000" pitchFamily="2" charset="-78"/>
              </a:rPr>
              <a:t>five</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10" name="Rectangle 1"/>
          <p:cNvSpPr>
            <a:spLocks noChangeArrowheads="1"/>
          </p:cNvSpPr>
          <p:nvPr/>
        </p:nvSpPr>
        <p:spPr bwMode="auto">
          <a:xfrm>
            <a:off x="2079189" y="4245919"/>
            <a:ext cx="8310288" cy="46166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A9B7C6"/>
                </a:solidFill>
                <a:effectLst/>
                <a:latin typeface="JetBrains Mono"/>
                <a:cs typeface="Arial" pitchFamily="34" charset="0"/>
              </a:rPr>
              <a:t>l2 = Ether(</a:t>
            </a:r>
            <a:r>
              <a:rPr kumimoji="0" lang="en-US" sz="2400" b="0" i="0" u="none" strike="noStrike" cap="none" normalizeH="0" baseline="0" dirty="0" err="1" smtClean="0">
                <a:ln>
                  <a:noFill/>
                </a:ln>
                <a:solidFill>
                  <a:srgbClr val="AA4926"/>
                </a:solidFill>
                <a:effectLst/>
                <a:latin typeface="JetBrains Mono"/>
                <a:cs typeface="Arial" pitchFamily="34" charset="0"/>
              </a:rPr>
              <a:t>dst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"00:23:7d:00:d0:a8"</a:t>
            </a:r>
            <a:r>
              <a:rPr kumimoji="0" lang="en-US" sz="2400" b="0" i="0" u="none" strike="noStrike" cap="none" normalizeH="0" baseline="0" dirty="0" smtClean="0">
                <a:ln>
                  <a:noFill/>
                </a:ln>
                <a:solidFill>
                  <a:srgbClr val="A9B7C6"/>
                </a:solidFill>
                <a:effectLst/>
                <a:latin typeface="JetBrains Mono"/>
                <a:cs typeface="Arial" pitchFamily="34" charset="0"/>
              </a:rPr>
              <a:t>)/Dot1Q(</a:t>
            </a:r>
            <a:r>
              <a:rPr kumimoji="0" lang="en-US" sz="2400" b="0" i="0" u="none" strike="noStrike" cap="none" normalizeH="0" baseline="0" dirty="0" err="1" smtClean="0">
                <a:ln>
                  <a:noFill/>
                </a:ln>
                <a:solidFill>
                  <a:srgbClr val="AA4926"/>
                </a:solidFill>
                <a:effectLst/>
                <a:latin typeface="JetBrains Mono"/>
                <a:cs typeface="Arial" pitchFamily="34" charset="0"/>
              </a:rPr>
              <a:t>vlan</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897BB"/>
                </a:solidFill>
                <a:effectLst/>
                <a:latin typeface="JetBrains Mono"/>
                <a:cs typeface="Arial" pitchFamily="34" charset="0"/>
              </a:rPr>
              <a:t>10</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err="1" smtClean="0">
                <a:ln>
                  <a:noFill/>
                </a:ln>
                <a:solidFill>
                  <a:srgbClr val="AA4926"/>
                </a:solidFill>
                <a:effectLst/>
                <a:latin typeface="JetBrains Mono"/>
                <a:cs typeface="Arial" pitchFamily="34" charset="0"/>
              </a:rPr>
              <a:t>prio</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897BB"/>
                </a:solidFill>
                <a:effectLst/>
                <a:latin typeface="JetBrains Mono"/>
                <a:cs typeface="Arial" pitchFamily="34" charset="0"/>
              </a:rPr>
              <a:t>5</a:t>
            </a:r>
            <a:r>
              <a:rPr kumimoji="0" lang="en-US" sz="2400" b="0" i="0" u="none" strike="noStrike" cap="none" normalizeH="0" baseline="0" dirty="0" smtClean="0">
                <a:ln>
                  <a:noFill/>
                </a:ln>
                <a:solidFill>
                  <a:srgbClr val="A9B7C6"/>
                </a:solidFill>
                <a:effectLst/>
                <a:latin typeface="JetBrains Mono"/>
                <a:cs typeface="Arial" pitchFamily="34" charset="0"/>
              </a:rPr>
              <a:t>)</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89337676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565" y="5761794"/>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69441"/>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a:t>
            </a:r>
            <a:r>
              <a:rPr lang="en-US" sz="4400" dirty="0" smtClean="0">
                <a:solidFill>
                  <a:schemeClr val="bg1"/>
                </a:solidFill>
                <a:latin typeface="Tajawal Medium" panose="00000600000000000000" pitchFamily="2" charset="-78"/>
                <a:cs typeface="Tajawal Medium" panose="00000600000000000000" pitchFamily="2" charset="-78"/>
              </a:rPr>
              <a:t>(</a:t>
            </a:r>
            <a:r>
              <a:rPr lang="en-US" sz="3600" dirty="0" smtClean="0">
                <a:solidFill>
                  <a:schemeClr val="bg1"/>
                </a:solidFill>
                <a:latin typeface="Tajawal Medium" panose="00000600000000000000" pitchFamily="2" charset="-78"/>
                <a:cs typeface="Tajawal Medium" panose="00000600000000000000" pitchFamily="2" charset="-78"/>
              </a:rPr>
              <a:t>ToS field</a:t>
            </a:r>
            <a:r>
              <a:rPr lang="en-US" sz="4400" dirty="0" smtClean="0">
                <a:solidFill>
                  <a:schemeClr val="bg1"/>
                </a:solidFill>
                <a:latin typeface="Tajawal Medium" panose="00000600000000000000" pitchFamily="2" charset="-78"/>
                <a:cs typeface="Tajawal Medium" panose="00000600000000000000" pitchFamily="2" charset="-78"/>
              </a:rPr>
              <a:t>)</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37</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651740" y="1759096"/>
            <a:ext cx="10879133" cy="4878259"/>
          </a:xfrm>
          <a:prstGeom prst="rect">
            <a:avLst/>
          </a:prstGeom>
        </p:spPr>
        <p:txBody>
          <a:bodyPr wrap="square">
            <a:spAutoFit/>
          </a:bodyPr>
          <a:lstStyle/>
          <a:p>
            <a:pPr algn="just"/>
            <a:r>
              <a:rPr lang="en-US" sz="3600" b="1" dirty="0" smtClean="0">
                <a:solidFill>
                  <a:srgbClr val="0A1F61"/>
                </a:solidFill>
                <a:latin typeface="Tajawal ExtraBold" panose="00000800000000000000" pitchFamily="2" charset="-78"/>
                <a:cs typeface="Tajawal ExtraBold" panose="00000800000000000000" pitchFamily="2" charset="-78"/>
              </a:rPr>
              <a:t>Notes:</a:t>
            </a:r>
          </a:p>
          <a:p>
            <a:pPr marL="514350" indent="-514350" algn="just">
              <a:buFont typeface="+mj-lt"/>
              <a:buAutoNum type="arabicParenR" startAt="6"/>
            </a:pPr>
            <a:r>
              <a:rPr lang="en-US" sz="3200" dirty="0" smtClean="0">
                <a:solidFill>
                  <a:srgbClr val="0A1F61"/>
                </a:solidFill>
                <a:latin typeface="Tajawal ExtraBold" panose="00000800000000000000" pitchFamily="2" charset="-78"/>
                <a:cs typeface="Tajawal ExtraBold" panose="00000800000000000000" pitchFamily="2" charset="-78"/>
              </a:rPr>
              <a:t>DSCP values usually are referring to only the first six bits of an eight-bit field. This allows for a decimal value range of 0 through 63. A complete list of DSCP values is shown on the QoS </a:t>
            </a:r>
            <a:r>
              <a:rPr lang="en-US" sz="3200" dirty="0">
                <a:solidFill>
                  <a:srgbClr val="0A1F61"/>
                </a:solidFill>
                <a:latin typeface="Tajawal ExtraBold" panose="00000800000000000000" pitchFamily="2" charset="-78"/>
                <a:cs typeface="Tajawal ExtraBold" panose="00000800000000000000" pitchFamily="2" charset="-78"/>
              </a:rPr>
              <a:t>cheat sheet (</a:t>
            </a:r>
            <a:r>
              <a:rPr lang="en-US" sz="3200" dirty="0">
                <a:solidFill>
                  <a:srgbClr val="0A1F61"/>
                </a:solidFill>
                <a:latin typeface="Tajawal ExtraBold" panose="00000800000000000000" pitchFamily="2" charset="-78"/>
                <a:cs typeface="Tajawal ExtraBold" panose="00000800000000000000" pitchFamily="2" charset="-78"/>
                <a:hlinkClick r:id="rId7"/>
              </a:rPr>
              <a:t>https://packetlife.net/media/library/19/QoS.pdf</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startAt="6"/>
            </a:pPr>
            <a:r>
              <a:rPr lang="en-US" sz="3200" dirty="0" smtClean="0">
                <a:solidFill>
                  <a:srgbClr val="0A1F61"/>
                </a:solidFill>
                <a:latin typeface="Tajawal ExtraBold" panose="00000800000000000000" pitchFamily="2" charset="-78"/>
                <a:cs typeface="Tajawal ExtraBold" panose="00000800000000000000" pitchFamily="2" charset="-78"/>
              </a:rPr>
              <a:t>Scapy requires to provide an eight-bit value when setting the field in the packet.</a:t>
            </a:r>
          </a:p>
          <a:p>
            <a:pPr marL="514350" indent="-514350" algn="just">
              <a:buFont typeface="+mj-lt"/>
              <a:buAutoNum type="arabicParenR" startAt="6"/>
            </a:pPr>
            <a:r>
              <a:rPr lang="en-US" sz="3200" dirty="0" smtClean="0">
                <a:solidFill>
                  <a:srgbClr val="0A1F61"/>
                </a:solidFill>
                <a:latin typeface="Tajawal ExtraBold" panose="00000800000000000000" pitchFamily="2" charset="-78"/>
                <a:cs typeface="Tajawal ExtraBold" panose="00000800000000000000" pitchFamily="2" charset="-78"/>
              </a:rPr>
              <a:t>How do we convert our decimal DSCP value of 46 (EF) to an eight-bit value? </a:t>
            </a:r>
          </a:p>
          <a:p>
            <a:pPr lvl="3" algn="just"/>
            <a:r>
              <a:rPr lang="en-US" sz="3200" dirty="0" smtClean="0">
                <a:solidFill>
                  <a:srgbClr val="C00000"/>
                </a:solidFill>
                <a:latin typeface="Tajawal ExtraBold" panose="00000800000000000000" pitchFamily="2" charset="-78"/>
                <a:cs typeface="Tajawal ExtraBold" panose="00000800000000000000" pitchFamily="2" charset="-78"/>
              </a:rPr>
              <a:t>EX: find 46 in binary, add two trailing zeros, and convert it back to decimal.</a:t>
            </a:r>
            <a:endParaRPr lang="en-US" sz="1600" dirty="0" smtClean="0">
              <a:solidFill>
                <a:srgbClr val="C00000"/>
              </a:solidFill>
              <a:latin typeface="Tajawal ExtraBold" panose="00000800000000000000" pitchFamily="2" charset="-78"/>
              <a:cs typeface="Tajawal ExtraBold" panose="00000800000000000000" pitchFamily="2" charset="-78"/>
            </a:endParaRPr>
          </a:p>
          <a:p>
            <a:pPr lvl="3" algn="ctr"/>
            <a:r>
              <a:rPr lang="en-US" sz="2400" dirty="0"/>
              <a:t>46 </a:t>
            </a:r>
            <a:r>
              <a:rPr lang="en-US" sz="2400" dirty="0" smtClean="0"/>
              <a:t>=&gt; 101110</a:t>
            </a:r>
          </a:p>
          <a:p>
            <a:pPr lvl="3" algn="ctr"/>
            <a:r>
              <a:rPr lang="en-US" sz="2400" dirty="0" smtClean="0"/>
              <a:t>101110</a:t>
            </a:r>
            <a:r>
              <a:rPr lang="en-US" sz="2400" b="1" dirty="0" smtClean="0">
                <a:solidFill>
                  <a:srgbClr val="C00000"/>
                </a:solidFill>
              </a:rPr>
              <a:t>00</a:t>
            </a:r>
            <a:r>
              <a:rPr lang="en-US" sz="2400" dirty="0" smtClean="0"/>
              <a:t> =&gt; 184</a:t>
            </a:r>
          </a:p>
          <a:p>
            <a:pPr lvl="3" algn="ctr"/>
            <a:endParaRPr lang="en-US" sz="700" dirty="0" smtClean="0"/>
          </a:p>
          <a:p>
            <a:pPr lvl="3" algn="ctr"/>
            <a:r>
              <a:rPr lang="en-US" sz="2400" b="1" dirty="0">
                <a:solidFill>
                  <a:srgbClr val="002060"/>
                </a:solidFill>
                <a:latin typeface="Tajawal ExtraBold" panose="00000800000000000000" pitchFamily="2" charset="-78"/>
                <a:cs typeface="Tajawal ExtraBold" panose="00000800000000000000" pitchFamily="2" charset="-78"/>
              </a:rPr>
              <a:t>https://www.rapidtables.com/convert/number/binary-to-decimal.html</a:t>
            </a:r>
          </a:p>
        </p:txBody>
      </p:sp>
    </p:spTree>
    <p:extLst>
      <p:ext uri="{BB962C8B-B14F-4D97-AF65-F5344CB8AC3E}">
        <p14:creationId xmlns:p14="http://schemas.microsoft.com/office/powerpoint/2010/main" val="42823765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565" y="5761794"/>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69441"/>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a:t>
            </a:r>
            <a:r>
              <a:rPr lang="en-US" sz="4400" dirty="0">
                <a:solidFill>
                  <a:schemeClr val="bg1"/>
                </a:solidFill>
                <a:latin typeface="Tajawal Medium" panose="00000600000000000000" pitchFamily="2" charset="-78"/>
                <a:cs typeface="Tajawal Medium" panose="00000600000000000000" pitchFamily="2" charset="-78"/>
              </a:rPr>
              <a:t>(</a:t>
            </a:r>
            <a:r>
              <a:rPr lang="en-US" sz="3600" dirty="0">
                <a:solidFill>
                  <a:schemeClr val="bg1"/>
                </a:solidFill>
                <a:latin typeface="Tajawal Medium" panose="00000600000000000000" pitchFamily="2" charset="-78"/>
                <a:cs typeface="Tajawal Medium" panose="00000600000000000000" pitchFamily="2" charset="-78"/>
              </a:rPr>
              <a:t>ToS field</a:t>
            </a:r>
            <a:r>
              <a:rPr lang="en-US" sz="4400" dirty="0" smtClean="0">
                <a:solidFill>
                  <a:schemeClr val="bg1"/>
                </a:solidFill>
                <a:latin typeface="Tajawal Medium" panose="00000600000000000000" pitchFamily="2" charset="-78"/>
                <a:cs typeface="Tajawal Medium" panose="00000600000000000000" pitchFamily="2" charset="-78"/>
              </a:rPr>
              <a:t>)</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38</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651740" y="1578008"/>
            <a:ext cx="10879133" cy="1631216"/>
          </a:xfrm>
          <a:prstGeom prst="rect">
            <a:avLst/>
          </a:prstGeom>
        </p:spPr>
        <p:txBody>
          <a:bodyPr wrap="square">
            <a:spAutoFit/>
          </a:bodyPr>
          <a:lstStyle/>
          <a:p>
            <a:pPr algn="just"/>
            <a:r>
              <a:rPr lang="en-US" sz="3600" b="1" dirty="0" smtClean="0">
                <a:solidFill>
                  <a:srgbClr val="0A1F61"/>
                </a:solidFill>
                <a:latin typeface="Tajawal ExtraBold" panose="00000800000000000000" pitchFamily="2" charset="-78"/>
                <a:cs typeface="Tajawal ExtraBold" panose="00000800000000000000" pitchFamily="2" charset="-78"/>
              </a:rPr>
              <a:t>Notes:</a:t>
            </a:r>
          </a:p>
          <a:p>
            <a:pPr marL="514350" indent="-514350" algn="just">
              <a:buFont typeface="+mj-lt"/>
              <a:buAutoNum type="arabicParenR" startAt="9"/>
            </a:pPr>
            <a:r>
              <a:rPr lang="en-US" sz="3200" dirty="0" smtClean="0">
                <a:solidFill>
                  <a:srgbClr val="0A1F61"/>
                </a:solidFill>
                <a:latin typeface="Tajawal ExtraBold" panose="00000800000000000000" pitchFamily="2" charset="-78"/>
                <a:cs typeface="Tajawal ExtraBold" panose="00000800000000000000" pitchFamily="2" charset="-78"/>
              </a:rPr>
              <a:t>Set the </a:t>
            </a:r>
            <a:r>
              <a:rPr lang="en-US" sz="3200" dirty="0">
                <a:solidFill>
                  <a:srgbClr val="0A1F61"/>
                </a:solidFill>
                <a:latin typeface="Tajawal ExtraBold" panose="00000800000000000000" pitchFamily="2" charset="-78"/>
                <a:cs typeface="Tajawal ExtraBold" panose="00000800000000000000" pitchFamily="2" charset="-78"/>
              </a:rPr>
              <a:t>packet's DSCP field equal to 184 decimal. Scapy displays the DSCP field as a hexadecimal value</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10" name="Rectangle 1"/>
          <p:cNvSpPr>
            <a:spLocks noChangeArrowheads="1"/>
          </p:cNvSpPr>
          <p:nvPr/>
        </p:nvSpPr>
        <p:spPr bwMode="auto">
          <a:xfrm>
            <a:off x="2805350" y="3209224"/>
            <a:ext cx="7584127" cy="830997"/>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A9B7C6"/>
                </a:solidFill>
                <a:effectLst/>
                <a:latin typeface="JetBrains Mono"/>
                <a:cs typeface="Arial" pitchFamily="34" charset="0"/>
              </a:rPr>
              <a:t>l3 = IP(</a:t>
            </a:r>
            <a:r>
              <a:rPr kumimoji="0" lang="en-US" sz="2400" b="0" i="0" u="none" strike="noStrike" cap="none" normalizeH="0" baseline="0" dirty="0" err="1" smtClean="0">
                <a:ln>
                  <a:noFill/>
                </a:ln>
                <a:solidFill>
                  <a:srgbClr val="AA4926"/>
                </a:solidFill>
                <a:effectLst/>
                <a:latin typeface="JetBrains Mono"/>
                <a:cs typeface="Arial" pitchFamily="34" charset="0"/>
              </a:rPr>
              <a:t>dst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"192.168.0.1"</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err="1" smtClean="0">
                <a:ln>
                  <a:noFill/>
                </a:ln>
                <a:solidFill>
                  <a:srgbClr val="AA4926"/>
                </a:solidFill>
                <a:effectLst/>
                <a:latin typeface="JetBrains Mono"/>
                <a:cs typeface="Arial" pitchFamily="34" charset="0"/>
              </a:rPr>
              <a:t>src</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"192.168.0.2"</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err="1" smtClean="0">
                <a:ln>
                  <a:noFill/>
                </a:ln>
                <a:solidFill>
                  <a:srgbClr val="AA4926"/>
                </a:solidFill>
                <a:effectLst/>
                <a:latin typeface="JetBrains Mono"/>
                <a:cs typeface="Arial" pitchFamily="34" charset="0"/>
              </a:rPr>
              <a:t>tos</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897BB"/>
                </a:solidFill>
                <a:effectLst/>
                <a:latin typeface="JetBrains Mono"/>
                <a:cs typeface="Arial" pitchFamily="34" charset="0"/>
              </a:rPr>
              <a:t>184</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"Layer 3 = "</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smtClean="0">
                <a:ln>
                  <a:noFill/>
                </a:ln>
                <a:solidFill>
                  <a:srgbClr val="A9B7C6"/>
                </a:solidFill>
                <a:effectLst/>
                <a:latin typeface="JetBrains Mono"/>
                <a:cs typeface="Arial" pitchFamily="34" charset="0"/>
              </a:rPr>
              <a:t>l3)</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Rectangle 10"/>
          <p:cNvSpPr/>
          <p:nvPr/>
        </p:nvSpPr>
        <p:spPr>
          <a:xfrm>
            <a:off x="820263" y="4079006"/>
            <a:ext cx="10710610" cy="1077218"/>
          </a:xfrm>
          <a:prstGeom prst="rect">
            <a:avLst/>
          </a:prstGeom>
        </p:spPr>
        <p:txBody>
          <a:bodyPr wrap="square">
            <a:spAutoFit/>
          </a:bodyPr>
          <a:lstStyle/>
          <a:p>
            <a:pPr marL="514350" indent="-514350">
              <a:buFont typeface="+mj-lt"/>
              <a:buAutoNum type="arabicParenR" startAt="10"/>
            </a:pPr>
            <a:r>
              <a:rPr lang="en-US" sz="3200" dirty="0" smtClean="0">
                <a:solidFill>
                  <a:srgbClr val="0A1F61"/>
                </a:solidFill>
                <a:latin typeface="Tajawal ExtraBold" panose="00000800000000000000" pitchFamily="2" charset="-78"/>
                <a:cs typeface="Tajawal ExtraBold" panose="00000800000000000000" pitchFamily="2" charset="-78"/>
              </a:rPr>
              <a:t>Top </a:t>
            </a:r>
            <a:r>
              <a:rPr lang="en-US" sz="3200" dirty="0">
                <a:solidFill>
                  <a:srgbClr val="0A1F61"/>
                </a:solidFill>
                <a:latin typeface="Tajawal ExtraBold" panose="00000800000000000000" pitchFamily="2" charset="-78"/>
                <a:cs typeface="Tajawal ExtraBold" panose="00000800000000000000" pitchFamily="2" charset="-78"/>
              </a:rPr>
              <a:t>off </a:t>
            </a: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packet with an empty UDP payload and see what it looks like glued together.</a:t>
            </a:r>
          </a:p>
        </p:txBody>
      </p:sp>
      <p:sp>
        <p:nvSpPr>
          <p:cNvPr id="13" name="Rectangle 2"/>
          <p:cNvSpPr>
            <a:spLocks noChangeArrowheads="1"/>
          </p:cNvSpPr>
          <p:nvPr/>
        </p:nvSpPr>
        <p:spPr bwMode="auto">
          <a:xfrm>
            <a:off x="3978387" y="4774014"/>
            <a:ext cx="4225837" cy="156966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A9B7C6"/>
                </a:solidFill>
                <a:effectLst/>
                <a:latin typeface="JetBrains Mono"/>
                <a:cs typeface="Arial" pitchFamily="34" charset="0"/>
              </a:rPr>
              <a:t>l4 = UDP()</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"Layer 4 = "</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smtClean="0">
                <a:ln>
                  <a:noFill/>
                </a:ln>
                <a:solidFill>
                  <a:srgbClr val="A9B7C6"/>
                </a:solidFill>
                <a:effectLst/>
                <a:latin typeface="JetBrains Mono"/>
                <a:cs typeface="Arial" pitchFamily="34" charset="0"/>
              </a:rPr>
              <a:t>l4)</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b = l2/l3/l4</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"The three Layers = "</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smtClean="0">
                <a:ln>
                  <a:noFill/>
                </a:ln>
                <a:solidFill>
                  <a:srgbClr val="A9B7C6"/>
                </a:solidFill>
                <a:effectLst/>
                <a:latin typeface="JetBrains Mono"/>
                <a:cs typeface="Arial" pitchFamily="34" charset="0"/>
              </a:rPr>
              <a:t>b)</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4315849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565" y="5761794"/>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69441"/>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a:t>
            </a:r>
            <a:r>
              <a:rPr lang="en-US" sz="4400" dirty="0">
                <a:solidFill>
                  <a:schemeClr val="bg1"/>
                </a:solidFill>
                <a:latin typeface="Tajawal Medium" panose="00000600000000000000" pitchFamily="2" charset="-78"/>
                <a:cs typeface="Tajawal Medium" panose="00000600000000000000" pitchFamily="2" charset="-78"/>
              </a:rPr>
              <a:t>(</a:t>
            </a:r>
            <a:r>
              <a:rPr lang="en-US" sz="3600" dirty="0">
                <a:solidFill>
                  <a:schemeClr val="bg1"/>
                </a:solidFill>
                <a:latin typeface="Tajawal Medium" panose="00000600000000000000" pitchFamily="2" charset="-78"/>
                <a:cs typeface="Tajawal Medium" panose="00000600000000000000" pitchFamily="2" charset="-78"/>
              </a:rPr>
              <a:t>ToS field</a:t>
            </a:r>
            <a:r>
              <a:rPr lang="en-US" sz="4400" dirty="0" smtClean="0">
                <a:solidFill>
                  <a:schemeClr val="bg1"/>
                </a:solidFill>
                <a:latin typeface="Tajawal Medium" panose="00000600000000000000" pitchFamily="2" charset="-78"/>
                <a:cs typeface="Tajawal Medium" panose="00000600000000000000" pitchFamily="2" charset="-78"/>
              </a:rPr>
              <a:t>)</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39</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651740" y="1578008"/>
            <a:ext cx="10879133" cy="1631216"/>
          </a:xfrm>
          <a:prstGeom prst="rect">
            <a:avLst/>
          </a:prstGeom>
        </p:spPr>
        <p:txBody>
          <a:bodyPr wrap="square">
            <a:spAutoFit/>
          </a:bodyPr>
          <a:lstStyle/>
          <a:p>
            <a:pPr algn="just"/>
            <a:r>
              <a:rPr lang="en-US" sz="3600" b="1" dirty="0" smtClean="0">
                <a:solidFill>
                  <a:srgbClr val="0A1F61"/>
                </a:solidFill>
                <a:latin typeface="Tajawal ExtraBold" panose="00000800000000000000" pitchFamily="2" charset="-78"/>
                <a:cs typeface="Tajawal ExtraBold" panose="00000800000000000000" pitchFamily="2" charset="-78"/>
              </a:rPr>
              <a:t>Notes:</a:t>
            </a:r>
          </a:p>
          <a:p>
            <a:pPr marL="514350" indent="-514350" algn="just">
              <a:buFont typeface="+mj-lt"/>
              <a:buAutoNum type="arabicParenR" startAt="9"/>
            </a:pPr>
            <a:r>
              <a:rPr lang="en-US" sz="3200" dirty="0" smtClean="0">
                <a:solidFill>
                  <a:srgbClr val="0A1F61"/>
                </a:solidFill>
                <a:latin typeface="Tajawal ExtraBold" panose="00000800000000000000" pitchFamily="2" charset="-78"/>
                <a:cs typeface="Tajawal ExtraBold" panose="00000800000000000000" pitchFamily="2" charset="-78"/>
              </a:rPr>
              <a:t>Set the </a:t>
            </a:r>
            <a:r>
              <a:rPr lang="en-US" sz="3200" dirty="0">
                <a:solidFill>
                  <a:srgbClr val="0A1F61"/>
                </a:solidFill>
                <a:latin typeface="Tajawal ExtraBold" panose="00000800000000000000" pitchFamily="2" charset="-78"/>
                <a:cs typeface="Tajawal ExtraBold" panose="00000800000000000000" pitchFamily="2" charset="-78"/>
              </a:rPr>
              <a:t>packet's DSCP field equal to 184 decimal. Scapy displays the DSCP field as a hexadecimal value</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10" name="Rectangle 1"/>
          <p:cNvSpPr>
            <a:spLocks noChangeArrowheads="1"/>
          </p:cNvSpPr>
          <p:nvPr/>
        </p:nvSpPr>
        <p:spPr bwMode="auto">
          <a:xfrm>
            <a:off x="2805350" y="3209224"/>
            <a:ext cx="7584127" cy="830997"/>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A9B7C6"/>
                </a:solidFill>
                <a:effectLst/>
                <a:latin typeface="JetBrains Mono"/>
                <a:cs typeface="Arial" pitchFamily="34" charset="0"/>
              </a:rPr>
              <a:t>l3 = IP(</a:t>
            </a:r>
            <a:r>
              <a:rPr kumimoji="0" lang="en-US" sz="2400" b="0" i="0" u="none" strike="noStrike" cap="none" normalizeH="0" baseline="0" dirty="0" err="1" smtClean="0">
                <a:ln>
                  <a:noFill/>
                </a:ln>
                <a:solidFill>
                  <a:srgbClr val="AA4926"/>
                </a:solidFill>
                <a:effectLst/>
                <a:latin typeface="JetBrains Mono"/>
                <a:cs typeface="Arial" pitchFamily="34" charset="0"/>
              </a:rPr>
              <a:t>dst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"192.168.0.1"</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err="1" smtClean="0">
                <a:ln>
                  <a:noFill/>
                </a:ln>
                <a:solidFill>
                  <a:srgbClr val="AA4926"/>
                </a:solidFill>
                <a:effectLst/>
                <a:latin typeface="JetBrains Mono"/>
                <a:cs typeface="Arial" pitchFamily="34" charset="0"/>
              </a:rPr>
              <a:t>src</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"192.168.0.2"</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err="1" smtClean="0">
                <a:ln>
                  <a:noFill/>
                </a:ln>
                <a:solidFill>
                  <a:srgbClr val="AA4926"/>
                </a:solidFill>
                <a:effectLst/>
                <a:latin typeface="JetBrains Mono"/>
                <a:cs typeface="Arial" pitchFamily="34" charset="0"/>
              </a:rPr>
              <a:t>tos</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897BB"/>
                </a:solidFill>
                <a:effectLst/>
                <a:latin typeface="JetBrains Mono"/>
                <a:cs typeface="Arial" pitchFamily="34" charset="0"/>
              </a:rPr>
              <a:t>184</a:t>
            </a:r>
            <a:r>
              <a:rPr kumimoji="0" lang="en-US" sz="2400" b="0" i="0" u="none" strike="noStrike" cap="none" normalizeH="0" baseline="0" dirty="0" smtClean="0">
                <a:ln>
                  <a:noFill/>
                </a:ln>
                <a:solidFill>
                  <a:srgbClr val="A9B7C6"/>
                </a:solidFill>
                <a:effectLst/>
                <a:latin typeface="JetBrains Mono"/>
                <a:cs typeface="Arial" pitchFamily="34" charset="0"/>
              </a:rPr>
              <a:t>)</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"Layer 3 = "</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smtClean="0">
                <a:ln>
                  <a:noFill/>
                </a:ln>
                <a:solidFill>
                  <a:srgbClr val="A9B7C6"/>
                </a:solidFill>
                <a:effectLst/>
                <a:latin typeface="JetBrains Mono"/>
                <a:cs typeface="Arial" pitchFamily="34" charset="0"/>
              </a:rPr>
              <a:t>l3)</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Rectangle 10"/>
          <p:cNvSpPr/>
          <p:nvPr/>
        </p:nvSpPr>
        <p:spPr>
          <a:xfrm>
            <a:off x="820263" y="4079006"/>
            <a:ext cx="10710610" cy="1077218"/>
          </a:xfrm>
          <a:prstGeom prst="rect">
            <a:avLst/>
          </a:prstGeom>
        </p:spPr>
        <p:txBody>
          <a:bodyPr wrap="square">
            <a:spAutoFit/>
          </a:bodyPr>
          <a:lstStyle/>
          <a:p>
            <a:pPr marL="514350" indent="-514350">
              <a:buFont typeface="+mj-lt"/>
              <a:buAutoNum type="arabicParenR" startAt="10"/>
            </a:pPr>
            <a:r>
              <a:rPr lang="en-US" sz="3200" dirty="0" smtClean="0">
                <a:solidFill>
                  <a:srgbClr val="0A1F61"/>
                </a:solidFill>
                <a:latin typeface="Tajawal ExtraBold" panose="00000800000000000000" pitchFamily="2" charset="-78"/>
                <a:cs typeface="Tajawal ExtraBold" panose="00000800000000000000" pitchFamily="2" charset="-78"/>
              </a:rPr>
              <a:t>Top </a:t>
            </a:r>
            <a:r>
              <a:rPr lang="en-US" sz="3200" dirty="0">
                <a:solidFill>
                  <a:srgbClr val="0A1F61"/>
                </a:solidFill>
                <a:latin typeface="Tajawal ExtraBold" panose="00000800000000000000" pitchFamily="2" charset="-78"/>
                <a:cs typeface="Tajawal ExtraBold" panose="00000800000000000000" pitchFamily="2" charset="-78"/>
              </a:rPr>
              <a:t>off </a:t>
            </a: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packet with an empty UDP payload and see what it looks like glued together.</a:t>
            </a:r>
          </a:p>
        </p:txBody>
      </p:sp>
      <p:sp>
        <p:nvSpPr>
          <p:cNvPr id="13" name="Rectangle 2"/>
          <p:cNvSpPr>
            <a:spLocks noChangeArrowheads="1"/>
          </p:cNvSpPr>
          <p:nvPr/>
        </p:nvSpPr>
        <p:spPr bwMode="auto">
          <a:xfrm>
            <a:off x="3978387" y="4774014"/>
            <a:ext cx="4225837" cy="156966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A9B7C6"/>
                </a:solidFill>
                <a:effectLst/>
                <a:latin typeface="JetBrains Mono"/>
                <a:cs typeface="Arial" pitchFamily="34" charset="0"/>
              </a:rPr>
              <a:t>l4 = UDP()</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"Layer 4 = "</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smtClean="0">
                <a:ln>
                  <a:noFill/>
                </a:ln>
                <a:solidFill>
                  <a:srgbClr val="A9B7C6"/>
                </a:solidFill>
                <a:effectLst/>
                <a:latin typeface="JetBrains Mono"/>
                <a:cs typeface="Arial" pitchFamily="34" charset="0"/>
              </a:rPr>
              <a:t>l4)</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A9B7C6"/>
                </a:solidFill>
                <a:effectLst/>
                <a:latin typeface="JetBrains Mono"/>
                <a:cs typeface="Arial" pitchFamily="34" charset="0"/>
              </a:rPr>
              <a:t>b = l2/l3/l4</a:t>
            </a:r>
            <a:br>
              <a:rPr kumimoji="0" lang="en-US" sz="2400" b="0" i="0" u="none" strike="noStrike" cap="none" normalizeH="0" baseline="0" dirty="0" smtClean="0">
                <a:ln>
                  <a:noFill/>
                </a:ln>
                <a:solidFill>
                  <a:srgbClr val="A9B7C6"/>
                </a:solidFill>
                <a:effectLst/>
                <a:latin typeface="JetBrains Mono"/>
                <a:cs typeface="Arial" pitchFamily="34" charset="0"/>
              </a:rPr>
            </a:br>
            <a:r>
              <a:rPr kumimoji="0" lang="en-US" sz="2400" b="0" i="0" u="none" strike="noStrike" cap="none" normalizeH="0" baseline="0" dirty="0" smtClean="0">
                <a:ln>
                  <a:noFill/>
                </a:ln>
                <a:solidFill>
                  <a:srgbClr val="8888C6"/>
                </a:solidFill>
                <a:effectLst/>
                <a:latin typeface="JetBrains Mono"/>
                <a:cs typeface="Arial" pitchFamily="34" charset="0"/>
              </a:rPr>
              <a:t>print</a:t>
            </a:r>
            <a:r>
              <a:rPr kumimoji="0" lang="en-US" sz="2400" b="0" i="0" u="none" strike="noStrike" cap="none" normalizeH="0" baseline="0" dirty="0" smtClean="0">
                <a:ln>
                  <a:noFill/>
                </a:ln>
                <a:solidFill>
                  <a:srgbClr val="A9B7C6"/>
                </a:solidFill>
                <a:effectLst/>
                <a:latin typeface="JetBrains Mono"/>
                <a:cs typeface="Arial" pitchFamily="34" charset="0"/>
              </a:rPr>
              <a:t>(</a:t>
            </a:r>
            <a:r>
              <a:rPr kumimoji="0" lang="en-US" sz="2400" b="0" i="0" u="none" strike="noStrike" cap="none" normalizeH="0" baseline="0" dirty="0" smtClean="0">
                <a:ln>
                  <a:noFill/>
                </a:ln>
                <a:solidFill>
                  <a:srgbClr val="6A8759"/>
                </a:solidFill>
                <a:effectLst/>
                <a:latin typeface="JetBrains Mono"/>
                <a:cs typeface="Arial" pitchFamily="34" charset="0"/>
              </a:rPr>
              <a:t>"The three Layers = "</a:t>
            </a:r>
            <a:r>
              <a:rPr kumimoji="0" lang="en-US" sz="2400" b="0" i="0" u="none" strike="noStrike" cap="none" normalizeH="0" baseline="0" dirty="0" smtClean="0">
                <a:ln>
                  <a:noFill/>
                </a:ln>
                <a:solidFill>
                  <a:srgbClr val="CC7832"/>
                </a:solidFill>
                <a:effectLst/>
                <a:latin typeface="JetBrains Mono"/>
                <a:cs typeface="Arial" pitchFamily="34" charset="0"/>
              </a:rPr>
              <a:t>, </a:t>
            </a:r>
            <a:r>
              <a:rPr kumimoji="0" lang="en-US" sz="2400" b="0" i="0" u="none" strike="noStrike" cap="none" normalizeH="0" baseline="0" dirty="0" smtClean="0">
                <a:ln>
                  <a:noFill/>
                </a:ln>
                <a:solidFill>
                  <a:srgbClr val="A9B7C6"/>
                </a:solidFill>
                <a:effectLst/>
                <a:latin typeface="JetBrains Mono"/>
                <a:cs typeface="Arial" pitchFamily="34" charset="0"/>
              </a:rPr>
              <a:t>b)</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0491146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565" y="5761794"/>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40</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651740" y="1578008"/>
            <a:ext cx="10879133" cy="2616101"/>
          </a:xfrm>
          <a:prstGeom prst="rect">
            <a:avLst/>
          </a:prstGeom>
        </p:spPr>
        <p:txBody>
          <a:bodyPr wrap="square">
            <a:spAutoFit/>
          </a:bodyPr>
          <a:lstStyle/>
          <a:p>
            <a:pPr algn="just"/>
            <a:r>
              <a:rPr lang="en-US" sz="3600" b="1" dirty="0" smtClean="0">
                <a:solidFill>
                  <a:srgbClr val="0A1F61"/>
                </a:solidFill>
                <a:latin typeface="Tajawal ExtraBold" panose="00000800000000000000" pitchFamily="2" charset="-78"/>
                <a:cs typeface="Tajawal ExtraBold" panose="00000800000000000000" pitchFamily="2" charset="-78"/>
              </a:rPr>
              <a:t>Notes:</a:t>
            </a:r>
          </a:p>
          <a:p>
            <a:pPr marL="514350" indent="-514350" algn="just">
              <a:buFont typeface="+mj-lt"/>
              <a:buAutoNum type="arabicParenR" startAt="11"/>
            </a:pPr>
            <a:r>
              <a:rPr lang="en-US" sz="3200" dirty="0" smtClean="0">
                <a:solidFill>
                  <a:srgbClr val="0A1F61"/>
                </a:solidFill>
                <a:latin typeface="Tajawal ExtraBold" panose="00000800000000000000" pitchFamily="2" charset="-78"/>
                <a:cs typeface="Tajawal ExtraBold" panose="00000800000000000000" pitchFamily="2" charset="-78"/>
              </a:rPr>
              <a:t>Send the packet </a:t>
            </a:r>
            <a:r>
              <a:rPr lang="en-US" sz="3200" dirty="0">
                <a:solidFill>
                  <a:srgbClr val="0A1F61"/>
                </a:solidFill>
                <a:latin typeface="Tajawal ExtraBold" panose="00000800000000000000" pitchFamily="2" charset="-78"/>
                <a:cs typeface="Tajawal ExtraBold" panose="00000800000000000000" pitchFamily="2" charset="-78"/>
              </a:rPr>
              <a:t>out on the wire.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 typeface="Arial" pitchFamily="34" charset="0"/>
              <a:buChar char="•"/>
            </a:pPr>
            <a:r>
              <a:rPr lang="en-US" sz="3200" dirty="0" smtClean="0">
                <a:solidFill>
                  <a:srgbClr val="0A1F61"/>
                </a:solidFill>
                <a:latin typeface="Tajawal ExtraBold" panose="00000800000000000000" pitchFamily="2" charset="-78"/>
                <a:cs typeface="Tajawal ExtraBold" panose="00000800000000000000" pitchFamily="2" charset="-78"/>
              </a:rPr>
              <a:t>Remember </a:t>
            </a:r>
            <a:r>
              <a:rPr lang="en-US" sz="3200" dirty="0">
                <a:solidFill>
                  <a:srgbClr val="0A1F61"/>
                </a:solidFill>
                <a:latin typeface="Tajawal ExtraBold" panose="00000800000000000000" pitchFamily="2" charset="-78"/>
                <a:cs typeface="Tajawal ExtraBold" panose="00000800000000000000" pitchFamily="2" charset="-78"/>
              </a:rPr>
              <a:t>that since we're working at layer two, we need to use the </a:t>
            </a:r>
            <a:r>
              <a:rPr lang="en-US" sz="3200" dirty="0" err="1">
                <a:solidFill>
                  <a:srgbClr val="0A1F61"/>
                </a:solidFill>
                <a:latin typeface="Tajawal ExtraBold" panose="00000800000000000000" pitchFamily="2" charset="-78"/>
                <a:cs typeface="Tajawal ExtraBold" panose="00000800000000000000" pitchFamily="2" charset="-78"/>
              </a:rPr>
              <a:t>sendp</a:t>
            </a:r>
            <a:r>
              <a:rPr lang="en-US" sz="3200" dirty="0">
                <a:solidFill>
                  <a:srgbClr val="0A1F61"/>
                </a:solidFill>
                <a:latin typeface="Tajawal ExtraBold" panose="00000800000000000000" pitchFamily="2" charset="-78"/>
                <a:cs typeface="Tajawal ExtraBold" panose="00000800000000000000" pitchFamily="2" charset="-78"/>
              </a:rPr>
              <a:t>() function, not send(), to transmit our packet.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 typeface="Arial" pitchFamily="34" charset="0"/>
              <a:buChar char="•"/>
            </a:pPr>
            <a:r>
              <a:rPr lang="en-US" sz="3200" dirty="0" err="1" smtClean="0">
                <a:solidFill>
                  <a:srgbClr val="0A1F61"/>
                </a:solidFill>
                <a:latin typeface="Tajawal ExtraBold" panose="00000800000000000000" pitchFamily="2" charset="-78"/>
                <a:cs typeface="Tajawal ExtraBold" panose="00000800000000000000" pitchFamily="2" charset="-78"/>
              </a:rPr>
              <a:t>Scapy</a:t>
            </a:r>
            <a:r>
              <a:rPr lang="en-US" sz="3200" dirty="0" smtClean="0">
                <a:solidFill>
                  <a:srgbClr val="0A1F61"/>
                </a:solidFill>
                <a:latin typeface="Tajawal ExtraBold" panose="00000800000000000000" pitchFamily="2" charset="-78"/>
                <a:cs typeface="Tajawal ExtraBold" panose="00000800000000000000" pitchFamily="2" charset="-78"/>
              </a:rPr>
              <a:t> </a:t>
            </a:r>
            <a:r>
              <a:rPr lang="en-US" sz="3200" dirty="0">
                <a:solidFill>
                  <a:srgbClr val="0A1F61"/>
                </a:solidFill>
                <a:latin typeface="Tajawal ExtraBold" panose="00000800000000000000" pitchFamily="2" charset="-78"/>
                <a:cs typeface="Tajawal ExtraBold" panose="00000800000000000000" pitchFamily="2" charset="-78"/>
              </a:rPr>
              <a:t>requires root or administrator privileges to send raw packets.</a:t>
            </a:r>
          </a:p>
        </p:txBody>
      </p:sp>
      <p:sp>
        <p:nvSpPr>
          <p:cNvPr id="11" name="Rectangle 10"/>
          <p:cNvSpPr/>
          <p:nvPr/>
        </p:nvSpPr>
        <p:spPr>
          <a:xfrm>
            <a:off x="820263" y="4897612"/>
            <a:ext cx="10710610" cy="1077218"/>
          </a:xfrm>
          <a:prstGeom prst="rect">
            <a:avLst/>
          </a:prstGeom>
        </p:spPr>
        <p:txBody>
          <a:bodyPr wrap="square">
            <a:spAutoFit/>
          </a:bodyPr>
          <a:lstStyle/>
          <a:p>
            <a:pPr marL="514350" indent="-514350" algn="just">
              <a:buFont typeface="+mj-lt"/>
              <a:buAutoNum type="arabicParenR" startAt="12"/>
            </a:pPr>
            <a:r>
              <a:rPr lang="en-US" sz="3200" dirty="0" smtClean="0">
                <a:solidFill>
                  <a:srgbClr val="0A1F61"/>
                </a:solidFill>
                <a:latin typeface="Tajawal ExtraBold" panose="00000800000000000000" pitchFamily="2" charset="-78"/>
                <a:cs typeface="Tajawal ExtraBold" panose="00000800000000000000" pitchFamily="2" charset="-78"/>
              </a:rPr>
              <a:t>Use </a:t>
            </a:r>
            <a:r>
              <a:rPr lang="en-US" sz="3200" dirty="0" err="1">
                <a:solidFill>
                  <a:srgbClr val="0A1F61"/>
                </a:solidFill>
                <a:latin typeface="Tajawal ExtraBold" panose="00000800000000000000" pitchFamily="2" charset="-78"/>
                <a:cs typeface="Tajawal ExtraBold" panose="00000800000000000000" pitchFamily="2" charset="-78"/>
              </a:rPr>
              <a:t>Wireshark</a:t>
            </a:r>
            <a:r>
              <a:rPr lang="en-US" sz="3200" dirty="0">
                <a:solidFill>
                  <a:srgbClr val="0A1F61"/>
                </a:solidFill>
                <a:latin typeface="Tajawal ExtraBold" panose="00000800000000000000" pitchFamily="2" charset="-78"/>
                <a:cs typeface="Tajawal ExtraBold" panose="00000800000000000000" pitchFamily="2" charset="-78"/>
              </a:rPr>
              <a:t> to verify that </a:t>
            </a: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packet has been marked with the appropriate </a:t>
            </a:r>
            <a:r>
              <a:rPr lang="en-US" sz="3200" dirty="0" err="1">
                <a:solidFill>
                  <a:srgbClr val="0A1F61"/>
                </a:solidFill>
                <a:latin typeface="Tajawal ExtraBold" panose="00000800000000000000" pitchFamily="2" charset="-78"/>
                <a:cs typeface="Tajawal ExtraBold" panose="00000800000000000000" pitchFamily="2" charset="-78"/>
              </a:rPr>
              <a:t>CoS</a:t>
            </a:r>
            <a:r>
              <a:rPr lang="en-US" sz="3200" dirty="0">
                <a:solidFill>
                  <a:srgbClr val="0A1F61"/>
                </a:solidFill>
                <a:latin typeface="Tajawal ExtraBold" panose="00000800000000000000" pitchFamily="2" charset="-78"/>
                <a:cs typeface="Tajawal ExtraBold" panose="00000800000000000000" pitchFamily="2" charset="-78"/>
              </a:rPr>
              <a:t> and DSCP values at the receiving end.</a:t>
            </a:r>
          </a:p>
        </p:txBody>
      </p:sp>
      <p:sp>
        <p:nvSpPr>
          <p:cNvPr id="14" name="Rectangle 1"/>
          <p:cNvSpPr>
            <a:spLocks noChangeArrowheads="1"/>
          </p:cNvSpPr>
          <p:nvPr/>
        </p:nvSpPr>
        <p:spPr bwMode="auto">
          <a:xfrm>
            <a:off x="387430" y="4210457"/>
            <a:ext cx="11302325" cy="446276"/>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300" b="0" i="0" u="none" strike="noStrike" cap="none" normalizeH="0" baseline="0" dirty="0" err="1" smtClean="0">
                <a:ln>
                  <a:noFill/>
                </a:ln>
                <a:solidFill>
                  <a:srgbClr val="A9B7C6"/>
                </a:solidFill>
                <a:effectLst/>
                <a:latin typeface="JetBrains Mono"/>
                <a:cs typeface="Arial" pitchFamily="34" charset="0"/>
              </a:rPr>
              <a:t>sendp</a:t>
            </a:r>
            <a:r>
              <a:rPr kumimoji="0" lang="en-US" sz="2300" b="0" i="0" u="none" strike="noStrike" cap="none" normalizeH="0" baseline="0" dirty="0" smtClean="0">
                <a:ln>
                  <a:noFill/>
                </a:ln>
                <a:solidFill>
                  <a:srgbClr val="A9B7C6"/>
                </a:solidFill>
                <a:effectLst/>
                <a:latin typeface="JetBrains Mono"/>
                <a:cs typeface="Arial" pitchFamily="34" charset="0"/>
              </a:rPr>
              <a:t>(l2/l3/l4</a:t>
            </a:r>
            <a:r>
              <a:rPr kumimoji="0" lang="en-US" sz="2300" b="0" i="0" u="none" strike="noStrike" cap="none" normalizeH="0" baseline="0" dirty="0" smtClean="0">
                <a:ln>
                  <a:noFill/>
                </a:ln>
                <a:solidFill>
                  <a:srgbClr val="CC7832"/>
                </a:solidFill>
                <a:effectLst/>
                <a:latin typeface="JetBrains Mono"/>
                <a:cs typeface="Arial" pitchFamily="34" charset="0"/>
              </a:rPr>
              <a:t>, </a:t>
            </a:r>
            <a:r>
              <a:rPr kumimoji="0" lang="en-US" sz="2300" b="0" i="0" u="none" strike="noStrike" cap="none" normalizeH="0" baseline="0" dirty="0" err="1" smtClean="0">
                <a:ln>
                  <a:noFill/>
                </a:ln>
                <a:solidFill>
                  <a:srgbClr val="AA4926"/>
                </a:solidFill>
                <a:effectLst/>
                <a:latin typeface="JetBrains Mono"/>
                <a:cs typeface="Arial" pitchFamily="34" charset="0"/>
              </a:rPr>
              <a:t>iface</a:t>
            </a:r>
            <a:r>
              <a:rPr kumimoji="0" lang="en-US" sz="2300" b="0" i="0" u="none" strike="noStrike" cap="none" normalizeH="0" baseline="0" dirty="0" smtClean="0">
                <a:ln>
                  <a:noFill/>
                </a:ln>
                <a:solidFill>
                  <a:srgbClr val="A9B7C6"/>
                </a:solidFill>
                <a:effectLst/>
                <a:latin typeface="JetBrains Mono"/>
                <a:cs typeface="Arial" pitchFamily="34" charset="0"/>
              </a:rPr>
              <a:t>=</a:t>
            </a:r>
            <a:r>
              <a:rPr kumimoji="0" lang="en-US" sz="2300" b="0" i="0" u="none" strike="noStrike" cap="none" normalizeH="0" baseline="0" dirty="0" smtClean="0">
                <a:ln>
                  <a:noFill/>
                </a:ln>
                <a:solidFill>
                  <a:srgbClr val="6A8759"/>
                </a:solidFill>
                <a:effectLst/>
                <a:latin typeface="JetBrains Mono"/>
                <a:cs typeface="Arial" pitchFamily="34" charset="0"/>
              </a:rPr>
              <a:t>"Qualcomm Atheros AR9485WB-EG Wireless Network Adapter"</a:t>
            </a:r>
            <a:r>
              <a:rPr kumimoji="0" lang="en-US" sz="2300" b="0" i="0" u="none" strike="noStrike" cap="none" normalizeH="0" baseline="0" dirty="0" smtClean="0">
                <a:ln>
                  <a:noFill/>
                </a:ln>
                <a:solidFill>
                  <a:srgbClr val="A9B7C6"/>
                </a:solidFill>
                <a:effectLst/>
                <a:latin typeface="JetBrains Mono"/>
                <a:cs typeface="Arial" pitchFamily="34" charset="0"/>
              </a:rPr>
              <a:t>)</a:t>
            </a:r>
            <a:endParaRPr kumimoji="0" lang="en-US" sz="23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4121382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565" y="5761794"/>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41</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2036618" y="1348559"/>
            <a:ext cx="7928389" cy="5016758"/>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CC7832"/>
                </a:solidFill>
                <a:effectLst/>
                <a:latin typeface="JetBrains Mono"/>
                <a:cs typeface="Arial" pitchFamily="34" charset="0"/>
              </a:rPr>
              <a:t>from </a:t>
            </a:r>
            <a:r>
              <a:rPr kumimoji="0" lang="en-US" sz="1600" b="0" i="0" u="none" strike="noStrike" cap="none" normalizeH="0" baseline="0" dirty="0" err="1" smtClean="0">
                <a:ln>
                  <a:noFill/>
                </a:ln>
                <a:solidFill>
                  <a:srgbClr val="A9B7C6"/>
                </a:solidFill>
                <a:effectLst/>
                <a:latin typeface="JetBrains Mono"/>
                <a:cs typeface="Arial" pitchFamily="34" charset="0"/>
              </a:rPr>
              <a:t>scapy.all</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sys</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a = Dot1Q().display()</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IP().display()</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l2 = Ether(</a:t>
            </a:r>
            <a:r>
              <a:rPr kumimoji="0" lang="en-US" sz="1600" b="0" i="0" u="none" strike="noStrike" cap="none" normalizeH="0" baseline="0" dirty="0" err="1" smtClean="0">
                <a:ln>
                  <a:noFill/>
                </a:ln>
                <a:solidFill>
                  <a:srgbClr val="AA492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"09:10:6c:0b:a0:a0"</a:t>
            </a:r>
            <a:r>
              <a:rPr kumimoji="0" lang="en-US" sz="1600" b="0" i="0" u="none" strike="noStrike" cap="none" normalizeH="0" baseline="0" dirty="0" smtClean="0">
                <a:ln>
                  <a:noFill/>
                </a:ln>
                <a:solidFill>
                  <a:srgbClr val="A9B7C6"/>
                </a:solidFill>
                <a:effectLst/>
                <a:latin typeface="JetBrains Mono"/>
                <a:cs typeface="Arial" pitchFamily="34" charset="0"/>
              </a:rPr>
              <a:t>)/Dot1Q(</a:t>
            </a:r>
            <a:r>
              <a:rPr kumimoji="0" lang="en-US" sz="1600" b="0" i="0" u="none" strike="noStrike" cap="none" normalizeH="0" baseline="0" dirty="0" err="1" smtClean="0">
                <a:ln>
                  <a:noFill/>
                </a:ln>
                <a:solidFill>
                  <a:srgbClr val="AA4926"/>
                </a:solidFill>
                <a:effectLst/>
                <a:latin typeface="JetBrains Mono"/>
                <a:cs typeface="Arial" pitchFamily="34" charset="0"/>
              </a:rPr>
              <a:t>vlan</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10</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prio</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5</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l3 = IP(</a:t>
            </a:r>
            <a:r>
              <a:rPr kumimoji="0" lang="en-US" sz="1600" b="0" i="0" u="none" strike="noStrike" cap="none" normalizeH="0" baseline="0" dirty="0" err="1" smtClean="0">
                <a:ln>
                  <a:noFill/>
                </a:ln>
                <a:solidFill>
                  <a:srgbClr val="AA492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"192.168.0.1"</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src</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"192.168.0.2"</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tos</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128</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"Layer 3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l3)</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l2.show()</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l3.show()</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l4 = UDP()</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"Layer 4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l4)</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l4.show()</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b = l2/l3/l4</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"The three Layers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b)</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sendp</a:t>
            </a:r>
            <a:r>
              <a:rPr kumimoji="0" lang="en-US" sz="1600" b="0" i="0" u="none" strike="noStrike" cap="none" normalizeH="0" baseline="0" dirty="0" smtClean="0">
                <a:ln>
                  <a:noFill/>
                </a:ln>
                <a:solidFill>
                  <a:srgbClr val="A9B7C6"/>
                </a:solidFill>
                <a:effectLst/>
                <a:latin typeface="JetBrains Mono"/>
                <a:cs typeface="Arial" pitchFamily="34" charset="0"/>
              </a:rPr>
              <a:t>(l2/l3/l4</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iface</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"Qualcomm Atheros AR9485WB-EG Wireless Network Adapter"</a:t>
            </a:r>
            <a:r>
              <a:rPr kumimoji="0" lang="en-US" sz="1600" b="0" i="0" u="none" strike="noStrike" cap="none" normalizeH="0" baseline="0" dirty="0" smtClean="0">
                <a:ln>
                  <a:noFill/>
                </a:ln>
                <a:solidFill>
                  <a:srgbClr val="A9B7C6"/>
                </a:solidFill>
                <a:effectLst/>
                <a:latin typeface="JetBrains Mono"/>
                <a:cs typeface="Arial" pitchFamily="34" charset="0"/>
              </a:rPr>
              <a:t>)</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679040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565" y="5761794"/>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651740" y="558445"/>
            <a:ext cx="10270152"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Marking with </a:t>
            </a:r>
            <a:r>
              <a:rPr lang="en-US" sz="4000" dirty="0" smtClean="0">
                <a:solidFill>
                  <a:schemeClr val="bg1"/>
                </a:solidFill>
                <a:latin typeface="Tajawal Medium" panose="00000600000000000000" pitchFamily="2" charset="-78"/>
                <a:cs typeface="Tajawal Medium" panose="00000600000000000000" pitchFamily="2" charset="-78"/>
              </a:rPr>
              <a:t>Scapy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42</a:t>
            </a:fld>
            <a:endParaRPr lang="en-US" dirty="0"/>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9477" y="329845"/>
            <a:ext cx="1141396" cy="124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586647" y="1883053"/>
            <a:ext cx="10944226" cy="34959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52054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517277" y="1639896"/>
            <a:ext cx="11448952" cy="2308324"/>
          </a:xfrm>
          <a:prstGeom prst="rect">
            <a:avLst/>
          </a:prstGeom>
          <a:noFill/>
        </p:spPr>
        <p:txBody>
          <a:bodyPr wrap="square" rtlCol="0">
            <a:spAutoFit/>
          </a:bodyPr>
          <a:lstStyle/>
          <a:p>
            <a:pPr marL="0" lvl="1"/>
            <a:r>
              <a:rPr lang="en-GB" sz="3200" b="1" dirty="0" smtClean="0">
                <a:solidFill>
                  <a:srgbClr val="0A1F61"/>
                </a:solidFill>
                <a:latin typeface="Tajawal ExtraBold" panose="00000800000000000000" pitchFamily="2" charset="-78"/>
                <a:cs typeface="Tajawal ExtraBold" panose="00000800000000000000" pitchFamily="2" charset="-78"/>
              </a:rPr>
              <a:t>Q1: </a:t>
            </a:r>
            <a:r>
              <a:rPr lang="en-US" sz="3200" dirty="0" smtClean="0">
                <a:solidFill>
                  <a:srgbClr val="0A1F61"/>
                </a:solidFill>
                <a:latin typeface="Tajawal ExtraBold" panose="00000800000000000000" pitchFamily="2" charset="-78"/>
                <a:cs typeface="Tajawal ExtraBold" panose="00000800000000000000" pitchFamily="2" charset="-78"/>
              </a:rPr>
              <a:t>Build </a:t>
            </a:r>
            <a:r>
              <a:rPr lang="en-US" sz="3200" dirty="0">
                <a:solidFill>
                  <a:srgbClr val="0A1F61"/>
                </a:solidFill>
                <a:latin typeface="Tajawal ExtraBold" panose="00000800000000000000" pitchFamily="2" charset="-78"/>
                <a:cs typeface="Tajawal ExtraBold" panose="00000800000000000000" pitchFamily="2" charset="-78"/>
              </a:rPr>
              <a:t>the packet with an Ethernet header </a:t>
            </a:r>
            <a:r>
              <a:rPr lang="en-US" sz="3200" dirty="0" smtClean="0">
                <a:solidFill>
                  <a:srgbClr val="0A1F61"/>
                </a:solidFill>
                <a:latin typeface="Tajawal ExtraBold" panose="00000800000000000000" pitchFamily="2" charset="-78"/>
                <a:cs typeface="Tajawal ExtraBold" panose="00000800000000000000" pitchFamily="2" charset="-78"/>
              </a:rPr>
              <a:t>with:</a:t>
            </a:r>
          </a:p>
          <a:p>
            <a:pPr marL="514350" lvl="1" indent="-514350">
              <a:buFont typeface="+mj-lt"/>
              <a:buAutoNum type="arabicParenR"/>
            </a:pPr>
            <a:r>
              <a:rPr lang="en-US" sz="2200" b="1" dirty="0" smtClean="0">
                <a:solidFill>
                  <a:srgbClr val="0A1F61"/>
                </a:solidFill>
                <a:latin typeface="Tajawal ExtraBold" panose="00000800000000000000" pitchFamily="2" charset="-78"/>
                <a:cs typeface="Tajawal ExtraBold" panose="00000800000000000000" pitchFamily="2" charset="-78"/>
              </a:rPr>
              <a:t>Destination </a:t>
            </a:r>
            <a:r>
              <a:rPr lang="en-US" sz="2200" b="1" dirty="0">
                <a:solidFill>
                  <a:srgbClr val="0A1F61"/>
                </a:solidFill>
                <a:latin typeface="Tajawal ExtraBold" panose="00000800000000000000" pitchFamily="2" charset="-78"/>
                <a:cs typeface="Tajawal ExtraBold" panose="00000800000000000000" pitchFamily="2" charset="-78"/>
              </a:rPr>
              <a:t>MAC </a:t>
            </a:r>
            <a:r>
              <a:rPr lang="en-US" sz="2200" b="1" dirty="0" smtClean="0">
                <a:solidFill>
                  <a:srgbClr val="0A1F61"/>
                </a:solidFill>
                <a:latin typeface="Tajawal ExtraBold" panose="00000800000000000000" pitchFamily="2" charset="-78"/>
                <a:cs typeface="Tajawal ExtraBold" panose="00000800000000000000" pitchFamily="2" charset="-78"/>
              </a:rPr>
              <a:t>address = </a:t>
            </a:r>
            <a:r>
              <a:rPr lang="en-US" sz="2000" b="1" dirty="0">
                <a:solidFill>
                  <a:srgbClr val="6A8759"/>
                </a:solidFill>
                <a:latin typeface="JetBrains Mono"/>
                <a:cs typeface="Arial" pitchFamily="34" charset="0"/>
              </a:rPr>
              <a:t>00:23:7d:00:d0:a8</a:t>
            </a:r>
            <a:endParaRPr lang="en-US" sz="2200" b="1" dirty="0" smtClean="0">
              <a:solidFill>
                <a:srgbClr val="0A1F61"/>
              </a:solidFill>
              <a:latin typeface="Tajawal ExtraBold" panose="00000800000000000000" pitchFamily="2" charset="-78"/>
              <a:cs typeface="Tajawal ExtraBold" panose="00000800000000000000" pitchFamily="2" charset="-78"/>
            </a:endParaRPr>
          </a:p>
          <a:p>
            <a:pPr marL="514350" lvl="1" indent="-514350">
              <a:buFont typeface="+mj-lt"/>
              <a:buAutoNum type="arabicParenR"/>
            </a:pPr>
            <a:r>
              <a:rPr lang="en-US" sz="2200" b="1" dirty="0" smtClean="0">
                <a:solidFill>
                  <a:srgbClr val="0A1F61"/>
                </a:solidFill>
                <a:latin typeface="Tajawal ExtraBold" panose="00000800000000000000" pitchFamily="2" charset="-78"/>
                <a:cs typeface="Tajawal ExtraBold" panose="00000800000000000000" pitchFamily="2" charset="-78"/>
              </a:rPr>
              <a:t>802.1Q header </a:t>
            </a:r>
          </a:p>
          <a:p>
            <a:pPr marL="514350" lvl="1" indent="-514350">
              <a:buFont typeface="+mj-lt"/>
              <a:buAutoNum type="arabicParenR"/>
            </a:pPr>
            <a:r>
              <a:rPr lang="en-US" sz="2200" b="1" dirty="0" smtClean="0">
                <a:solidFill>
                  <a:srgbClr val="0A1F61"/>
                </a:solidFill>
                <a:latin typeface="Tajawal ExtraBold" panose="00000800000000000000" pitchFamily="2" charset="-78"/>
                <a:cs typeface="Tajawal ExtraBold" panose="00000800000000000000" pitchFamily="2" charset="-78"/>
              </a:rPr>
              <a:t>VLAN ID: </a:t>
            </a:r>
            <a:r>
              <a:rPr lang="en-US" sz="2200" b="1" i="1" dirty="0" smtClean="0">
                <a:solidFill>
                  <a:srgbClr val="0A1F61"/>
                </a:solidFill>
                <a:latin typeface="Tajawal ExtraBold" panose="00000800000000000000" pitchFamily="2" charset="-78"/>
                <a:cs typeface="Tajawal ExtraBold" panose="00000800000000000000" pitchFamily="2" charset="-78"/>
              </a:rPr>
              <a:t>20</a:t>
            </a:r>
          </a:p>
          <a:p>
            <a:pPr marL="514350" lvl="1" indent="-514350">
              <a:buFont typeface="+mj-lt"/>
              <a:buAutoNum type="arabicParenR"/>
            </a:pPr>
            <a:r>
              <a:rPr lang="en-US" sz="2200" b="1" dirty="0" smtClean="0">
                <a:solidFill>
                  <a:srgbClr val="0A1F61"/>
                </a:solidFill>
                <a:latin typeface="Tajawal ExtraBold" panose="00000800000000000000" pitchFamily="2" charset="-78"/>
                <a:cs typeface="Tajawal ExtraBold" panose="00000800000000000000" pitchFamily="2" charset="-78"/>
              </a:rPr>
              <a:t>Priority </a:t>
            </a:r>
            <a:r>
              <a:rPr lang="en-US" sz="2200" b="1" dirty="0">
                <a:solidFill>
                  <a:srgbClr val="0A1F61"/>
                </a:solidFill>
                <a:latin typeface="Tajawal ExtraBold" panose="00000800000000000000" pitchFamily="2" charset="-78"/>
                <a:cs typeface="Tajawal ExtraBold" panose="00000800000000000000" pitchFamily="2" charset="-78"/>
              </a:rPr>
              <a:t>(</a:t>
            </a:r>
            <a:r>
              <a:rPr lang="en-US" sz="2200" b="1" dirty="0" err="1">
                <a:solidFill>
                  <a:srgbClr val="0A1F61"/>
                </a:solidFill>
                <a:latin typeface="Tajawal ExtraBold" panose="00000800000000000000" pitchFamily="2" charset="-78"/>
                <a:cs typeface="Tajawal ExtraBold" panose="00000800000000000000" pitchFamily="2" charset="-78"/>
              </a:rPr>
              <a:t>CoS</a:t>
            </a:r>
            <a:r>
              <a:rPr lang="en-US" sz="2200" b="1" dirty="0" smtClean="0">
                <a:solidFill>
                  <a:srgbClr val="0A1F61"/>
                </a:solidFill>
                <a:latin typeface="Tajawal ExtraBold" panose="00000800000000000000" pitchFamily="2" charset="-78"/>
                <a:cs typeface="Tajawal ExtraBold" panose="00000800000000000000" pitchFamily="2" charset="-78"/>
              </a:rPr>
              <a:t>): </a:t>
            </a:r>
            <a:r>
              <a:rPr lang="en-US" sz="2200" b="1" i="1" dirty="0" smtClean="0">
                <a:solidFill>
                  <a:srgbClr val="0A1F61"/>
                </a:solidFill>
                <a:latin typeface="Tajawal ExtraBold" panose="00000800000000000000" pitchFamily="2" charset="-78"/>
                <a:cs typeface="Tajawal ExtraBold" panose="00000800000000000000" pitchFamily="2" charset="-78"/>
              </a:rPr>
              <a:t>3</a:t>
            </a:r>
          </a:p>
          <a:p>
            <a:pPr marL="514350" lvl="1" indent="-514350">
              <a:buFont typeface="+mj-lt"/>
              <a:buAutoNum type="arabicParenR"/>
            </a:pPr>
            <a:r>
              <a:rPr lang="en-GB" sz="2200" b="1" dirty="0">
                <a:solidFill>
                  <a:srgbClr val="0A1F61"/>
                </a:solidFill>
                <a:latin typeface="Tajawal ExtraBold" panose="00000800000000000000" pitchFamily="2" charset="-78"/>
                <a:cs typeface="Tajawal ExtraBold" panose="00000800000000000000" pitchFamily="2" charset="-78"/>
              </a:rPr>
              <a:t>DSCP: </a:t>
            </a:r>
            <a:r>
              <a:rPr lang="en-GB" sz="2200" b="1" i="1" dirty="0" smtClean="0">
                <a:solidFill>
                  <a:srgbClr val="0A1F61"/>
                </a:solidFill>
                <a:latin typeface="Tajawal ExtraBold" panose="00000800000000000000" pitchFamily="2" charset="-78"/>
                <a:cs typeface="Tajawal ExtraBold" panose="00000800000000000000" pitchFamily="2" charset="-78"/>
              </a:rPr>
              <a:t>PHB Class: AF21</a:t>
            </a:r>
            <a:endParaRPr lang="en-US" sz="2200" b="1" i="1" dirty="0">
              <a:solidFill>
                <a:srgbClr val="0A1F61"/>
              </a:solidFill>
              <a:latin typeface="Tajawal ExtraBold" panose="00000800000000000000" pitchFamily="2" charset="-78"/>
              <a:cs typeface="Tajawal ExtraBold" panose="00000800000000000000" pitchFamily="2" charset="-78"/>
            </a:endParaRPr>
          </a:p>
        </p:txBody>
      </p:sp>
      <p:pic>
        <p:nvPicPr>
          <p:cNvPr id="8195" name="Picture 3"/>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760876" y="2537198"/>
            <a:ext cx="7106949" cy="3619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38653" y="312022"/>
            <a:ext cx="1222425" cy="1096206"/>
          </a:xfrm>
          <a:prstGeom prst="rect">
            <a:avLst/>
          </a:prstGeom>
        </p:spPr>
      </p:pic>
      <p:pic>
        <p:nvPicPr>
          <p:cNvPr id="3" name="Picture 2"/>
          <p:cNvPicPr>
            <a:picLocks noChangeAspect="1"/>
          </p:cNvPicPr>
          <p:nvPr/>
        </p:nvPicPr>
        <p:blipFill>
          <a:blip r:embed="rId5"/>
          <a:stretch>
            <a:fillRect/>
          </a:stretch>
        </p:blipFill>
        <p:spPr>
          <a:xfrm>
            <a:off x="2302650" y="6400347"/>
            <a:ext cx="9902229" cy="204838"/>
          </a:xfrm>
          <a:prstGeom prst="rect">
            <a:avLst/>
          </a:prstGeom>
        </p:spPr>
      </p:pic>
      <p:pic>
        <p:nvPicPr>
          <p:cNvPr id="4" name="Picture 3"/>
          <p:cNvPicPr>
            <a:picLocks noChangeAspect="1"/>
          </p:cNvPicPr>
          <p:nvPr/>
        </p:nvPicPr>
        <p:blipFill>
          <a:blip r:embed="rId6"/>
          <a:stretch>
            <a:fillRect/>
          </a:stretch>
        </p:blipFill>
        <p:spPr>
          <a:xfrm>
            <a:off x="0" y="2204822"/>
            <a:ext cx="238650" cy="2709534"/>
          </a:xfrm>
          <a:prstGeom prst="rect">
            <a:avLst/>
          </a:prstGeom>
        </p:spPr>
      </p:pic>
      <p:pic>
        <p:nvPicPr>
          <p:cNvPr id="5" name="Picture 4"/>
          <p:cNvPicPr>
            <a:picLocks noChangeAspect="1"/>
          </p:cNvPicPr>
          <p:nvPr/>
        </p:nvPicPr>
        <p:blipFill>
          <a:blip r:embed="rId6"/>
          <a:stretch>
            <a:fillRect/>
          </a:stretch>
        </p:blipFill>
        <p:spPr>
          <a:xfrm>
            <a:off x="11966229" y="2204822"/>
            <a:ext cx="238650" cy="2709534"/>
          </a:xfrm>
          <a:prstGeom prst="rect">
            <a:avLst/>
          </a:prstGeom>
        </p:spPr>
      </p:pic>
      <p:pic>
        <p:nvPicPr>
          <p:cNvPr id="6" name="Picture 5"/>
          <p:cNvPicPr>
            <a:picLocks noChangeAspect="1"/>
          </p:cNvPicPr>
          <p:nvPr/>
        </p:nvPicPr>
        <p:blipFill>
          <a:blip r:embed="rId7"/>
          <a:stretch>
            <a:fillRect/>
          </a:stretch>
        </p:blipFill>
        <p:spPr>
          <a:xfrm>
            <a:off x="-12879" y="0"/>
            <a:ext cx="9533101" cy="1610200"/>
          </a:xfrm>
          <a:prstGeom prst="rect">
            <a:avLst/>
          </a:prstGeom>
        </p:spPr>
      </p:pic>
      <p:sp>
        <p:nvSpPr>
          <p:cNvPr id="7" name="TextBox 6"/>
          <p:cNvSpPr txBox="1"/>
          <p:nvPr/>
        </p:nvSpPr>
        <p:spPr>
          <a:xfrm>
            <a:off x="2564960" y="506182"/>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HW1</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43</a:t>
            </a:fld>
            <a:endParaRPr lang="en-US" dirty="0"/>
          </a:p>
        </p:txBody>
      </p:sp>
      <p:sp>
        <p:nvSpPr>
          <p:cNvPr id="11" name="Rectangle 10"/>
          <p:cNvSpPr/>
          <p:nvPr/>
        </p:nvSpPr>
        <p:spPr>
          <a:xfrm>
            <a:off x="7433788" y="3391230"/>
            <a:ext cx="4034318" cy="195532"/>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148930" y="4532791"/>
            <a:ext cx="4316888" cy="158157"/>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517277" y="4022086"/>
            <a:ext cx="3318328" cy="1569660"/>
          </a:xfrm>
          <a:prstGeom prst="rect">
            <a:avLst/>
          </a:prstGeom>
          <a:noFill/>
        </p:spPr>
        <p:txBody>
          <a:bodyPr wrap="square" rtlCol="0">
            <a:spAutoFit/>
          </a:bodyPr>
          <a:lstStyle/>
          <a:p>
            <a:pPr marL="0" lvl="1" algn="just"/>
            <a:r>
              <a:rPr lang="en-GB" sz="3200" b="1" dirty="0" smtClean="0">
                <a:solidFill>
                  <a:srgbClr val="0A1F61"/>
                </a:solidFill>
                <a:latin typeface="Tajawal ExtraBold" panose="00000800000000000000" pitchFamily="2" charset="-78"/>
                <a:cs typeface="Tajawal ExtraBold" panose="00000800000000000000" pitchFamily="2" charset="-78"/>
              </a:rPr>
              <a:t>Q2: </a:t>
            </a:r>
            <a:r>
              <a:rPr lang="en-GB" sz="3200" dirty="0" smtClean="0">
                <a:solidFill>
                  <a:srgbClr val="0A1F61"/>
                </a:solidFill>
                <a:latin typeface="Tajawal ExtraBold" panose="00000800000000000000" pitchFamily="2" charset="-78"/>
                <a:cs typeface="Tajawal ExtraBold" panose="00000800000000000000" pitchFamily="2" charset="-78"/>
              </a:rPr>
              <a:t>Screenshot your </a:t>
            </a:r>
            <a:r>
              <a:rPr lang="en-GB" sz="3200" dirty="0" err="1" smtClean="0">
                <a:solidFill>
                  <a:srgbClr val="0A1F61"/>
                </a:solidFill>
                <a:latin typeface="Tajawal ExtraBold" panose="00000800000000000000" pitchFamily="2" charset="-78"/>
                <a:cs typeface="Tajawal ExtraBold" panose="00000800000000000000" pitchFamily="2" charset="-78"/>
              </a:rPr>
              <a:t>Wireshark</a:t>
            </a:r>
            <a:r>
              <a:rPr lang="en-GB" sz="3200" dirty="0" smtClean="0">
                <a:solidFill>
                  <a:srgbClr val="0A1F61"/>
                </a:solidFill>
                <a:latin typeface="Tajawal ExtraBold" panose="00000800000000000000" pitchFamily="2" charset="-78"/>
                <a:cs typeface="Tajawal ExtraBold" panose="00000800000000000000" pitchFamily="2" charset="-78"/>
              </a:rPr>
              <a:t> using the filter as in the figure.</a:t>
            </a:r>
            <a:endParaRPr lang="en-US" sz="2200" i="1" dirty="0">
              <a:solidFill>
                <a:srgbClr val="0A1F61"/>
              </a:solidFill>
              <a:latin typeface="Tajawal ExtraBold" panose="00000800000000000000" pitchFamily="2" charset="-78"/>
              <a:cs typeface="Tajawal ExtraBold" panose="00000800000000000000" pitchFamily="2" charset="-78"/>
            </a:endParaRPr>
          </a:p>
        </p:txBody>
      </p:sp>
      <p:sp>
        <p:nvSpPr>
          <p:cNvPr id="17" name="Rectangle 16"/>
          <p:cNvSpPr/>
          <p:nvPr/>
        </p:nvSpPr>
        <p:spPr>
          <a:xfrm>
            <a:off x="9418209" y="3071970"/>
            <a:ext cx="2158444" cy="158157"/>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2251632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38653" y="312022"/>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64960" y="506182"/>
            <a:ext cx="6188823" cy="707886"/>
          </a:xfrm>
          <a:prstGeom prst="rect">
            <a:avLst/>
          </a:prstGeom>
          <a:noFill/>
        </p:spPr>
        <p:txBody>
          <a:bodyPr wrap="square" rtlCol="0">
            <a:spAutoFit/>
          </a:bodyPr>
          <a:lstStyle/>
          <a:p>
            <a:pPr algn="ct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QoS Ping</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44</a:t>
            </a:fld>
            <a:endParaRPr lang="en-US" dirty="0"/>
          </a:p>
        </p:txBody>
      </p:sp>
      <p:sp>
        <p:nvSpPr>
          <p:cNvPr id="13" name="Rectangle 2"/>
          <p:cNvSpPr>
            <a:spLocks noChangeArrowheads="1"/>
          </p:cNvSpPr>
          <p:nvPr/>
        </p:nvSpPr>
        <p:spPr bwMode="auto">
          <a:xfrm>
            <a:off x="2134081" y="1352808"/>
            <a:ext cx="7777642" cy="4031873"/>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CC7832"/>
                </a:solidFill>
                <a:effectLst/>
                <a:latin typeface="JetBrains Mono"/>
                <a:cs typeface="Arial" pitchFamily="34" charset="0"/>
              </a:rPr>
              <a:t>from </a:t>
            </a:r>
            <a:r>
              <a:rPr kumimoji="0" lang="en-US" sz="1600" b="0" i="0" u="none" strike="noStrike" cap="none" normalizeH="0" baseline="0" dirty="0" err="1" smtClean="0">
                <a:ln>
                  <a:noFill/>
                </a:ln>
                <a:solidFill>
                  <a:srgbClr val="A9B7C6"/>
                </a:solidFill>
                <a:effectLst/>
                <a:latin typeface="JetBrains Mono"/>
                <a:cs typeface="Arial" pitchFamily="34" charset="0"/>
              </a:rPr>
              <a:t>scapy.all</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Ether().show()</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IP().display()</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l3 = IP(</a:t>
            </a:r>
            <a:r>
              <a:rPr kumimoji="0" lang="en-US" sz="1600" b="0" i="0" u="none" strike="noStrike" cap="none" normalizeH="0" baseline="0" dirty="0" err="1" smtClean="0">
                <a:ln>
                  <a:noFill/>
                </a:ln>
                <a:solidFill>
                  <a:srgbClr val="AA4926"/>
                </a:solidFill>
                <a:effectLst/>
                <a:latin typeface="JetBrains Mono"/>
                <a:cs typeface="Arial" pitchFamily="34" charset="0"/>
              </a:rPr>
              <a:t>dst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"www.python.org"</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tos</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104</a:t>
            </a:r>
            <a:r>
              <a:rPr kumimoji="0" lang="en-US" sz="1600" b="0" i="0" u="none" strike="noStrike" cap="none" normalizeH="0" baseline="0" dirty="0" smtClean="0">
                <a:ln>
                  <a:noFill/>
                </a:ln>
                <a:solidFill>
                  <a:srgbClr val="A9B7C6"/>
                </a:solidFill>
                <a:effectLst/>
                <a:latin typeface="JetBrains Mono"/>
                <a:cs typeface="Arial" pitchFamily="34" charset="0"/>
              </a:rPr>
              <a:t>) / ICMP()</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"Layer 3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l3)</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l3.show()</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send(l3)</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CC7832"/>
                </a:solidFill>
                <a:effectLst/>
                <a:latin typeface="JetBrains Mono"/>
                <a:cs typeface="Arial" pitchFamily="34" charset="0"/>
              </a:rPr>
              <a:t>def</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FFC66D"/>
                </a:solidFill>
                <a:effectLst/>
                <a:latin typeface="JetBrains Mono"/>
                <a:cs typeface="Arial" pitchFamily="34" charset="0"/>
              </a:rPr>
              <a:t>write</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wrpcap</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ICMPwriteOnly.pcap</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A4926"/>
                </a:solidFill>
                <a:effectLst/>
                <a:latin typeface="JetBrains Mono"/>
                <a:cs typeface="Arial" pitchFamily="34" charset="0"/>
              </a:rPr>
              <a:t>append</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True</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808080"/>
                </a:solidFill>
                <a:effectLst/>
                <a:latin typeface="JetBrains Mono"/>
                <a:cs typeface="Arial" pitchFamily="34" charset="0"/>
              </a:rPr>
              <a:t># appends packet to output file</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for </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in </a:t>
            </a:r>
            <a:r>
              <a:rPr kumimoji="0" lang="en-US" sz="1600" b="0" i="0" u="none" strike="noStrike" cap="none" normalizeH="0" baseline="0" dirty="0" smtClean="0">
                <a:ln>
                  <a:noFill/>
                </a:ln>
                <a:solidFill>
                  <a:srgbClr val="A9B7C6"/>
                </a:solidFill>
                <a:effectLst/>
                <a:latin typeface="JetBrains Mono"/>
                <a:cs typeface="Arial" pitchFamily="34" charset="0"/>
              </a:rPr>
              <a:t>l3:</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write(</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808080"/>
                </a:solidFill>
                <a:effectLst/>
                <a:latin typeface="JetBrains Mono"/>
                <a:cs typeface="Arial" pitchFamily="34" charset="0"/>
              </a:rPr>
              <a:t># sends the packet</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pkt</a:t>
            </a:r>
            <a:r>
              <a:rPr kumimoji="0" lang="en-US" sz="1600" b="0" i="0" u="none" strike="noStrike" cap="none" normalizeH="0" baseline="0" dirty="0" smtClean="0">
                <a:ln>
                  <a:noFill/>
                </a:ln>
                <a:solidFill>
                  <a:srgbClr val="6A8759"/>
                </a:solidFill>
                <a:effectLst/>
                <a:latin typeface="JetBrains Mono"/>
                <a:cs typeface="Arial" pitchFamily="34" charset="0"/>
              </a:rPr>
              <a:t>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pkt</a:t>
            </a:r>
            <a:r>
              <a:rPr kumimoji="0" lang="en-US" sz="1600" b="0" i="0" u="none" strike="noStrike" cap="none" normalizeH="0" baseline="0" dirty="0" smtClean="0">
                <a:ln>
                  <a:noFill/>
                </a:ln>
                <a:solidFill>
                  <a:srgbClr val="A9B7C6"/>
                </a:solidFill>
                <a:effectLst/>
                <a:latin typeface="JetBrains Mono"/>
                <a:cs typeface="Arial" pitchFamily="34" charset="0"/>
              </a:rPr>
              <a:t>)</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219" name="Picture 3"/>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569116" y="5513240"/>
            <a:ext cx="10958945" cy="12477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14"/>
          <p:cNvSpPr/>
          <p:nvPr/>
        </p:nvSpPr>
        <p:spPr>
          <a:xfrm>
            <a:off x="547801" y="5999018"/>
            <a:ext cx="1586280" cy="344362"/>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7933942" y="6012873"/>
            <a:ext cx="1586280" cy="316216"/>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2723036" y="6147848"/>
            <a:ext cx="1253220" cy="181241"/>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8602111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38653" y="312022"/>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64960" y="506182"/>
            <a:ext cx="6188823" cy="707886"/>
          </a:xfrm>
          <a:prstGeom prst="rect">
            <a:avLst/>
          </a:prstGeom>
          <a:noFill/>
        </p:spPr>
        <p:txBody>
          <a:bodyPr wrap="square" rtlCol="0">
            <a:spAutoFit/>
          </a:bodyPr>
          <a:lstStyle/>
          <a:p>
            <a:pPr algn="ctr"/>
            <a:r>
              <a:rPr lang="en-US" sz="4000" dirty="0" err="1" smtClean="0">
                <a:solidFill>
                  <a:schemeClr val="bg1"/>
                </a:solidFill>
                <a:latin typeface="Tajawal Medium" panose="00000600000000000000" pitchFamily="2" charset="-78"/>
                <a:cs typeface="Tajawal Medium" panose="00000600000000000000" pitchFamily="2" charset="-78"/>
              </a:rPr>
              <a:t>Scapy</a:t>
            </a:r>
            <a:r>
              <a:rPr lang="en-US" sz="4000" dirty="0" smtClean="0">
                <a:solidFill>
                  <a:schemeClr val="bg1"/>
                </a:solidFill>
                <a:latin typeface="Tajawal Medium" panose="00000600000000000000" pitchFamily="2" charset="-78"/>
                <a:cs typeface="Tajawal Medium" panose="00000600000000000000" pitchFamily="2" charset="-78"/>
              </a:rPr>
              <a:t> QoS Ping (HW2)</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45</a:t>
            </a:fld>
            <a:endParaRPr lang="en-US" dirty="0"/>
          </a:p>
        </p:txBody>
      </p:sp>
      <p:sp>
        <p:nvSpPr>
          <p:cNvPr id="12" name="TextBox 11"/>
          <p:cNvSpPr txBox="1"/>
          <p:nvPr/>
        </p:nvSpPr>
        <p:spPr>
          <a:xfrm>
            <a:off x="487680" y="1725230"/>
            <a:ext cx="11241024" cy="3108543"/>
          </a:xfrm>
          <a:prstGeom prst="rect">
            <a:avLst/>
          </a:prstGeom>
          <a:noFill/>
        </p:spPr>
        <p:txBody>
          <a:bodyPr wrap="square" rtlCol="0">
            <a:spAutoFit/>
          </a:bodyPr>
          <a:lstStyle/>
          <a:p>
            <a:pPr algn="just" fontAlgn="base"/>
            <a:r>
              <a:rPr lang="en-US" sz="2800" b="1" dirty="0" smtClean="0">
                <a:solidFill>
                  <a:srgbClr val="0A1F61"/>
                </a:solidFill>
                <a:latin typeface="Tajawal ExtraBold" panose="00000800000000000000" pitchFamily="2" charset="-78"/>
                <a:cs typeface="Tajawal ExtraBold" panose="00000800000000000000" pitchFamily="2" charset="-78"/>
              </a:rPr>
              <a:t>Q2  (a ) :  Use Python </a:t>
            </a:r>
            <a:r>
              <a:rPr lang="en-US" sz="2800" b="1" dirty="0" err="1">
                <a:solidFill>
                  <a:srgbClr val="0A1F61"/>
                </a:solidFill>
                <a:latin typeface="Tajawal ExtraBold" panose="00000800000000000000" pitchFamily="2" charset="-78"/>
                <a:cs typeface="Tajawal ExtraBold" panose="00000800000000000000" pitchFamily="2" charset="-78"/>
              </a:rPr>
              <a:t>Scapy</a:t>
            </a:r>
            <a:r>
              <a:rPr lang="en-US" sz="2800" b="1" dirty="0">
                <a:solidFill>
                  <a:srgbClr val="0A1F61"/>
                </a:solidFill>
                <a:latin typeface="Tajawal ExtraBold" panose="00000800000000000000" pitchFamily="2" charset="-78"/>
                <a:cs typeface="Tajawal ExtraBold" panose="00000800000000000000" pitchFamily="2" charset="-78"/>
              </a:rPr>
              <a:t> module to generate an ICMP Request </a:t>
            </a:r>
            <a:r>
              <a:rPr lang="en-US" sz="2800" b="1" dirty="0" smtClean="0">
                <a:solidFill>
                  <a:srgbClr val="0A1F61"/>
                </a:solidFill>
                <a:latin typeface="Tajawal ExtraBold" panose="00000800000000000000" pitchFamily="2" charset="-78"/>
                <a:cs typeface="Tajawal ExtraBold" panose="00000800000000000000" pitchFamily="2" charset="-78"/>
              </a:rPr>
              <a:t>with:</a:t>
            </a:r>
          </a:p>
          <a:p>
            <a:pPr algn="just" fontAlgn="base"/>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smtClean="0">
                <a:solidFill>
                  <a:srgbClr val="0A1F61"/>
                </a:solidFill>
                <a:latin typeface="Tajawal ExtraBold" panose="00000800000000000000" pitchFamily="2" charset="-78"/>
                <a:cs typeface="Tajawal ExtraBold" panose="00000800000000000000" pitchFamily="2" charset="-78"/>
              </a:rPr>
              <a:t>        - ToS </a:t>
            </a:r>
            <a:r>
              <a:rPr lang="en-US" sz="2800" dirty="0">
                <a:solidFill>
                  <a:srgbClr val="0A1F61"/>
                </a:solidFill>
                <a:latin typeface="Tajawal ExtraBold" panose="00000800000000000000" pitchFamily="2" charset="-78"/>
                <a:cs typeface="Tajawal ExtraBold" panose="00000800000000000000" pitchFamily="2" charset="-78"/>
              </a:rPr>
              <a:t>value </a:t>
            </a:r>
            <a:r>
              <a:rPr lang="en-US" sz="2800" dirty="0" smtClean="0">
                <a:solidFill>
                  <a:srgbClr val="C00000"/>
                </a:solidFill>
                <a:latin typeface="Tajawal ExtraBold" panose="00000800000000000000" pitchFamily="2" charset="-78"/>
                <a:cs typeface="Tajawal ExtraBold" panose="00000800000000000000" pitchFamily="2" charset="-78"/>
              </a:rPr>
              <a:t>72</a:t>
            </a:r>
          </a:p>
          <a:p>
            <a:pPr algn="just" fontAlgn="base"/>
            <a:r>
              <a:rPr lang="en-GB" sz="2800" dirty="0">
                <a:solidFill>
                  <a:srgbClr val="0A1F61"/>
                </a:solidFill>
                <a:latin typeface="Tajawal ExtraBold" panose="00000800000000000000" pitchFamily="2" charset="-78"/>
                <a:cs typeface="Tajawal ExtraBold" panose="00000800000000000000" pitchFamily="2" charset="-78"/>
              </a:rPr>
              <a:t> </a:t>
            </a:r>
            <a:r>
              <a:rPr lang="en-GB" sz="2800" dirty="0" smtClean="0">
                <a:solidFill>
                  <a:srgbClr val="0A1F61"/>
                </a:solidFill>
                <a:latin typeface="Tajawal ExtraBold" panose="00000800000000000000" pitchFamily="2" charset="-78"/>
                <a:cs typeface="Tajawal ExtraBold" panose="00000800000000000000" pitchFamily="2" charset="-78"/>
              </a:rPr>
              <a:t>        -</a:t>
            </a:r>
            <a:r>
              <a:rPr lang="en-US" sz="2800" dirty="0"/>
              <a:t> </a:t>
            </a:r>
            <a:r>
              <a:rPr lang="en-US" sz="2800" dirty="0">
                <a:solidFill>
                  <a:srgbClr val="C00000"/>
                </a:solidFill>
                <a:latin typeface="Tajawal ExtraBold" panose="00000800000000000000" pitchFamily="2" charset="-78"/>
                <a:cs typeface="Tajawal ExtraBold" panose="00000800000000000000" pitchFamily="2" charset="-78"/>
              </a:rPr>
              <a:t>ICMP(id=1, length=256, </a:t>
            </a:r>
            <a:r>
              <a:rPr lang="en-US" sz="2800" dirty="0" err="1">
                <a:solidFill>
                  <a:srgbClr val="C00000"/>
                </a:solidFill>
                <a:latin typeface="Tajawal ExtraBold" panose="00000800000000000000" pitchFamily="2" charset="-78"/>
                <a:cs typeface="Tajawal ExtraBold" panose="00000800000000000000" pitchFamily="2" charset="-78"/>
              </a:rPr>
              <a:t>seq</a:t>
            </a:r>
            <a:r>
              <a:rPr lang="en-US" sz="2800" dirty="0">
                <a:solidFill>
                  <a:srgbClr val="C00000"/>
                </a:solidFill>
                <a:latin typeface="Tajawal ExtraBold" panose="00000800000000000000" pitchFamily="2" charset="-78"/>
                <a:cs typeface="Tajawal ExtraBold" panose="00000800000000000000" pitchFamily="2" charset="-78"/>
              </a:rPr>
              <a:t>=57)</a:t>
            </a:r>
          </a:p>
          <a:p>
            <a:pPr algn="just" fontAlgn="base"/>
            <a:r>
              <a:rPr lang="en-GB" sz="2800" dirty="0">
                <a:solidFill>
                  <a:srgbClr val="0A1F61"/>
                </a:solidFill>
                <a:latin typeface="Tajawal ExtraBold" panose="00000800000000000000" pitchFamily="2" charset="-78"/>
                <a:cs typeface="Tajawal ExtraBold" panose="00000800000000000000" pitchFamily="2" charset="-78"/>
              </a:rPr>
              <a:t> </a:t>
            </a:r>
            <a:r>
              <a:rPr lang="en-GB" sz="2800" dirty="0" smtClean="0">
                <a:solidFill>
                  <a:srgbClr val="0A1F61"/>
                </a:solidFill>
                <a:latin typeface="Tajawal ExtraBold" panose="00000800000000000000" pitchFamily="2" charset="-78"/>
                <a:cs typeface="Tajawal ExtraBold" panose="00000800000000000000" pitchFamily="2" charset="-78"/>
              </a:rPr>
              <a:t>        - Destination : </a:t>
            </a:r>
            <a:r>
              <a:rPr lang="en-US" sz="2800" dirty="0">
                <a:solidFill>
                  <a:srgbClr val="C00000"/>
                </a:solidFill>
                <a:latin typeface="Tajawal ExtraBold" panose="00000800000000000000" pitchFamily="2" charset="-78"/>
                <a:cs typeface="Tajawal ExtraBold" panose="00000800000000000000" pitchFamily="2" charset="-78"/>
              </a:rPr>
              <a:t>www.google.com</a:t>
            </a:r>
          </a:p>
          <a:p>
            <a:pPr algn="just" fontAlgn="base"/>
            <a:r>
              <a:rPr lang="en-GB" sz="2800" dirty="0" smtClean="0">
                <a:solidFill>
                  <a:srgbClr val="0A1F61"/>
                </a:solidFill>
                <a:latin typeface="Tajawal ExtraBold" panose="00000800000000000000" pitchFamily="2" charset="-78"/>
                <a:cs typeface="Tajawal ExtraBold" panose="00000800000000000000" pitchFamily="2" charset="-78"/>
              </a:rPr>
              <a:t>        </a:t>
            </a:r>
            <a:r>
              <a:rPr lang="en-GB" sz="2800" b="1" dirty="0">
                <a:solidFill>
                  <a:srgbClr val="0A1F61"/>
                </a:solidFill>
                <a:latin typeface="Tajawal ExtraBold" panose="00000800000000000000" pitchFamily="2" charset="-78"/>
                <a:cs typeface="Tajawal ExtraBold" panose="00000800000000000000" pitchFamily="2" charset="-78"/>
              </a:rPr>
              <a:t>(b) : send and receive ICMP request and reply by using </a:t>
            </a:r>
            <a:r>
              <a:rPr lang="en-US" sz="2800" b="1" dirty="0" err="1">
                <a:solidFill>
                  <a:srgbClr val="0A1F61"/>
                </a:solidFill>
                <a:latin typeface="Tajawal ExtraBold" panose="00000800000000000000" pitchFamily="2" charset="-78"/>
                <a:cs typeface="Tajawal ExtraBold" panose="00000800000000000000" pitchFamily="2" charset="-78"/>
              </a:rPr>
              <a:t>sr</a:t>
            </a: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smtClean="0">
                <a:solidFill>
                  <a:srgbClr val="0A1F61"/>
                </a:solidFill>
                <a:latin typeface="Tajawal ExtraBold" panose="00000800000000000000" pitchFamily="2" charset="-78"/>
                <a:cs typeface="Tajawal ExtraBold" panose="00000800000000000000" pitchFamily="2" charset="-78"/>
              </a:rPr>
              <a:t>command.</a:t>
            </a:r>
            <a:endParaRPr lang="en-US" sz="2800" b="1" dirty="0">
              <a:solidFill>
                <a:srgbClr val="0A1F61"/>
              </a:solidFill>
              <a:latin typeface="Tajawal ExtraBold" panose="00000800000000000000" pitchFamily="2" charset="-78"/>
              <a:cs typeface="Tajawal ExtraBold" panose="00000800000000000000" pitchFamily="2" charset="-78"/>
            </a:endParaRPr>
          </a:p>
          <a:p>
            <a:pPr algn="just" fontAlgn="base"/>
            <a:r>
              <a:rPr lang="en-GB" sz="2800" b="1" dirty="0">
                <a:solidFill>
                  <a:srgbClr val="0A1F61"/>
                </a:solidFill>
                <a:latin typeface="Tajawal ExtraBold" panose="00000800000000000000" pitchFamily="2" charset="-78"/>
                <a:cs typeface="Tajawal ExtraBold" panose="00000800000000000000" pitchFamily="2" charset="-78"/>
              </a:rPr>
              <a:t>        ( c) : write the returned value from </a:t>
            </a:r>
            <a:r>
              <a:rPr lang="en-US" sz="2800" b="1" dirty="0" err="1">
                <a:solidFill>
                  <a:srgbClr val="0A1F61"/>
                </a:solidFill>
                <a:latin typeface="Tajawal ExtraBold" panose="00000800000000000000" pitchFamily="2" charset="-78"/>
                <a:cs typeface="Tajawal ExtraBold" panose="00000800000000000000" pitchFamily="2" charset="-78"/>
              </a:rPr>
              <a:t>sr</a:t>
            </a:r>
            <a:r>
              <a:rPr lang="en-US" sz="2800" b="1" dirty="0">
                <a:solidFill>
                  <a:srgbClr val="0A1F61"/>
                </a:solidFill>
                <a:latin typeface="Tajawal ExtraBold" panose="00000800000000000000" pitchFamily="2" charset="-78"/>
                <a:cs typeface="Tajawal ExtraBold" panose="00000800000000000000" pitchFamily="2" charset="-78"/>
              </a:rPr>
              <a:t>() command to .</a:t>
            </a:r>
            <a:r>
              <a:rPr lang="en-US" sz="2800" b="1" dirty="0" err="1">
                <a:solidFill>
                  <a:srgbClr val="0A1F61"/>
                </a:solidFill>
                <a:latin typeface="Tajawal ExtraBold" panose="00000800000000000000" pitchFamily="2" charset="-78"/>
                <a:cs typeface="Tajawal ExtraBold" panose="00000800000000000000" pitchFamily="2" charset="-78"/>
              </a:rPr>
              <a:t>pcap</a:t>
            </a: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smtClean="0">
                <a:solidFill>
                  <a:srgbClr val="0A1F61"/>
                </a:solidFill>
                <a:latin typeface="Tajawal ExtraBold" panose="00000800000000000000" pitchFamily="2" charset="-78"/>
                <a:cs typeface="Tajawal ExtraBold" panose="00000800000000000000" pitchFamily="2" charset="-78"/>
              </a:rPr>
              <a:t>file.</a:t>
            </a:r>
            <a:endParaRPr lang="en-US" sz="2800" b="1" dirty="0">
              <a:solidFill>
                <a:srgbClr val="0A1F61"/>
              </a:solidFill>
              <a:latin typeface="Tajawal ExtraBold" panose="00000800000000000000" pitchFamily="2" charset="-78"/>
              <a:cs typeface="Tajawal ExtraBold" panose="00000800000000000000" pitchFamily="2" charset="-78"/>
            </a:endParaRPr>
          </a:p>
          <a:p>
            <a:pPr algn="just" fontAlgn="base"/>
            <a:r>
              <a:rPr lang="en-GB" sz="2800" b="1" dirty="0">
                <a:solidFill>
                  <a:srgbClr val="0A1F61"/>
                </a:solidFill>
                <a:latin typeface="Tajawal ExtraBold" panose="00000800000000000000" pitchFamily="2" charset="-78"/>
                <a:cs typeface="Tajawal ExtraBold" panose="00000800000000000000" pitchFamily="2" charset="-78"/>
              </a:rPr>
              <a:t>        (d) : open your .</a:t>
            </a:r>
            <a:r>
              <a:rPr lang="en-GB" sz="2800" b="1" dirty="0" err="1">
                <a:solidFill>
                  <a:srgbClr val="0A1F61"/>
                </a:solidFill>
                <a:latin typeface="Tajawal ExtraBold" panose="00000800000000000000" pitchFamily="2" charset="-78"/>
                <a:cs typeface="Tajawal ExtraBold" panose="00000800000000000000" pitchFamily="2" charset="-78"/>
              </a:rPr>
              <a:t>pcap</a:t>
            </a:r>
            <a:r>
              <a:rPr lang="en-GB" sz="2800" b="1" dirty="0">
                <a:solidFill>
                  <a:srgbClr val="0A1F61"/>
                </a:solidFill>
                <a:latin typeface="Tajawal ExtraBold" panose="00000800000000000000" pitchFamily="2" charset="-78"/>
                <a:cs typeface="Tajawal ExtraBold" panose="00000800000000000000" pitchFamily="2" charset="-78"/>
              </a:rPr>
              <a:t> file in </a:t>
            </a:r>
            <a:r>
              <a:rPr lang="en-GB" sz="2800" b="1" dirty="0" err="1">
                <a:solidFill>
                  <a:srgbClr val="0A1F61"/>
                </a:solidFill>
                <a:latin typeface="Tajawal ExtraBold" panose="00000800000000000000" pitchFamily="2" charset="-78"/>
                <a:cs typeface="Tajawal ExtraBold" panose="00000800000000000000" pitchFamily="2" charset="-78"/>
              </a:rPr>
              <a:t>wireshark</a:t>
            </a:r>
            <a:r>
              <a:rPr lang="en-GB" sz="2800" b="1" dirty="0">
                <a:solidFill>
                  <a:srgbClr val="0A1F61"/>
                </a:solidFill>
                <a:latin typeface="Tajawal ExtraBold" panose="00000800000000000000" pitchFamily="2" charset="-78"/>
                <a:cs typeface="Tajawal ExtraBold" panose="00000800000000000000" pitchFamily="2" charset="-78"/>
              </a:rPr>
              <a:t> and screenshot the </a:t>
            </a:r>
            <a:r>
              <a:rPr lang="en-GB" sz="2800" b="1" dirty="0" err="1">
                <a:solidFill>
                  <a:srgbClr val="0A1F61"/>
                </a:solidFill>
                <a:latin typeface="Tajawal ExtraBold" panose="00000800000000000000" pitchFamily="2" charset="-78"/>
                <a:cs typeface="Tajawal ExtraBold" panose="00000800000000000000" pitchFamily="2" charset="-78"/>
              </a:rPr>
              <a:t>wireshark</a:t>
            </a:r>
            <a:r>
              <a:rPr lang="en-GB" sz="2800" b="1" dirty="0">
                <a:solidFill>
                  <a:srgbClr val="0A1F61"/>
                </a:solidFill>
                <a:latin typeface="Tajawal ExtraBold" panose="00000800000000000000" pitchFamily="2" charset="-78"/>
                <a:cs typeface="Tajawal ExtraBold" panose="00000800000000000000" pitchFamily="2" charset="-78"/>
              </a:rPr>
              <a:t> </a:t>
            </a:r>
            <a:r>
              <a:rPr lang="en-GB" sz="2800" b="1" dirty="0" smtClean="0">
                <a:solidFill>
                  <a:srgbClr val="0A1F61"/>
                </a:solidFill>
                <a:latin typeface="Tajawal ExtraBold" panose="00000800000000000000" pitchFamily="2" charset="-78"/>
                <a:cs typeface="Tajawal ExtraBold" panose="00000800000000000000" pitchFamily="2" charset="-78"/>
              </a:rPr>
              <a:t>window as the Figure.</a:t>
            </a:r>
            <a:endParaRPr lang="en-US" sz="2800" b="1" dirty="0">
              <a:solidFill>
                <a:srgbClr val="0A1F61"/>
              </a:solidFill>
              <a:latin typeface="Tajawal ExtraBold" panose="00000800000000000000" pitchFamily="2" charset="-78"/>
              <a:cs typeface="Tajawal ExtraBold" panose="00000800000000000000" pitchFamily="2" charset="-78"/>
            </a:endParaRPr>
          </a:p>
        </p:txBody>
      </p:sp>
      <p:pic>
        <p:nvPicPr>
          <p:cNvPr id="11265" name="Picture 1"/>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846206" y="4914356"/>
            <a:ext cx="10709564" cy="14426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p:cNvSpPr/>
          <p:nvPr/>
        </p:nvSpPr>
        <p:spPr>
          <a:xfrm>
            <a:off x="873916" y="5491190"/>
            <a:ext cx="1586280" cy="344362"/>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889219" y="5663371"/>
            <a:ext cx="1350272" cy="344362"/>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181655" y="5677226"/>
            <a:ext cx="2264672" cy="344362"/>
          </a:xfrm>
          <a:prstGeom prst="rect">
            <a:avLst/>
          </a:prstGeom>
          <a:noFill/>
          <a:ln w="3810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638267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64960" y="506182"/>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Additional References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30" y="1699213"/>
            <a:ext cx="11398170" cy="3970318"/>
          </a:xfrm>
          <a:prstGeom prst="rect">
            <a:avLst/>
          </a:prstGeom>
          <a:noFill/>
        </p:spPr>
        <p:txBody>
          <a:bodyPr wrap="square" rtlCol="0">
            <a:spAutoFit/>
          </a:bodyPr>
          <a:lstStyle/>
          <a:p>
            <a:pPr marL="514350"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hlinkClick r:id="rId6"/>
              </a:rPr>
              <a:t>https://</a:t>
            </a:r>
            <a:r>
              <a:rPr lang="en-US" sz="2800" dirty="0" smtClean="0">
                <a:solidFill>
                  <a:srgbClr val="0A1F61"/>
                </a:solidFill>
                <a:latin typeface="Tajawal ExtraBold" panose="00000800000000000000" pitchFamily="2" charset="-78"/>
                <a:cs typeface="Tajawal ExtraBold" panose="00000800000000000000" pitchFamily="2" charset="-78"/>
                <a:hlinkClick r:id="rId6"/>
              </a:rPr>
              <a:t>networklessons.com/quality-of-service/how-to-configure-queuing-on-cisco-catalyst-3560-and-3750-switch</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https://www.youtube.com/watch?v=VbqIRBgemnM&amp;ab_channel=KevinWallaceTraining%2CLLC</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https://www.cisco.com/c/en/us/td/docs/switches/datacenter/nexus1000/sw/4_0_4_s_v_1_3/qos/configuration/guide/n1000v_qos.pdf</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hlinkClick r:id="rId7"/>
              </a:rPr>
              <a:t>https://</a:t>
            </a:r>
            <a:r>
              <a:rPr lang="en-US" sz="2800" dirty="0" smtClean="0">
                <a:solidFill>
                  <a:srgbClr val="0A1F61"/>
                </a:solidFill>
                <a:latin typeface="Tajawal ExtraBold" panose="00000800000000000000" pitchFamily="2" charset="-78"/>
                <a:cs typeface="Tajawal ExtraBold" panose="00000800000000000000" pitchFamily="2" charset="-78"/>
                <a:hlinkClick r:id="rId7"/>
              </a:rPr>
              <a:t>www.cisco.com/c/en/us/td/docs/switches/datacenter/nexus1000/sw/4_0_4_s_v_1_3/qos/configuration/guide/n1000v_qos/n1000v_qos_2classification.html</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http://what-when-how.com/ccnp-ont-exam-certification-guide/qos-implementation-methods-ip-quality-of-service/</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46</a:t>
            </a:fld>
            <a:endParaRPr lang="en-US" dirty="0"/>
          </a:p>
        </p:txBody>
      </p:sp>
    </p:spTree>
    <p:extLst>
      <p:ext uri="{BB962C8B-B14F-4D97-AF65-F5344CB8AC3E}">
        <p14:creationId xmlns:p14="http://schemas.microsoft.com/office/powerpoint/2010/main" val="21591166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33121</TotalTime>
  <Words>1822</Words>
  <Application>Microsoft Office PowerPoint</Application>
  <PresentationFormat>Custom</PresentationFormat>
  <Paragraphs>395</Paragraphs>
  <Slides>46</Slides>
  <Notes>0</Notes>
  <HiddenSlides>0</HiddenSlides>
  <MMClips>0</MMClips>
  <ScaleCrop>false</ScaleCrop>
  <HeadingPairs>
    <vt:vector size="4" baseType="variant">
      <vt:variant>
        <vt:lpstr>Theme</vt:lpstr>
      </vt:variant>
      <vt:variant>
        <vt:i4>2</vt:i4>
      </vt:variant>
      <vt:variant>
        <vt:lpstr>Slide Titles</vt:lpstr>
      </vt:variant>
      <vt:variant>
        <vt:i4>46</vt:i4>
      </vt:variant>
    </vt:vector>
  </HeadingPairs>
  <TitlesOfParts>
    <vt:vector size="48"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Mizher</cp:lastModifiedBy>
  <cp:revision>1231</cp:revision>
  <dcterms:created xsi:type="dcterms:W3CDTF">2021-08-03T13:03:26Z</dcterms:created>
  <dcterms:modified xsi:type="dcterms:W3CDTF">2022-07-15T18:12:40Z</dcterms:modified>
</cp:coreProperties>
</file>