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8" r:id="rId3"/>
  </p:sldMasterIdLst>
  <p:notesMasterIdLst>
    <p:notesMasterId r:id="rId22"/>
  </p:notesMasterIdLst>
  <p:sldIdLst>
    <p:sldId id="480" r:id="rId4"/>
    <p:sldId id="303" r:id="rId5"/>
    <p:sldId id="271" r:id="rId6"/>
    <p:sldId id="506" r:id="rId7"/>
    <p:sldId id="313" r:id="rId8"/>
    <p:sldId id="512" r:id="rId9"/>
    <p:sldId id="507" r:id="rId10"/>
    <p:sldId id="508" r:id="rId11"/>
    <p:sldId id="487" r:id="rId12"/>
    <p:sldId id="488" r:id="rId13"/>
    <p:sldId id="513" r:id="rId14"/>
    <p:sldId id="276" r:id="rId15"/>
    <p:sldId id="491" r:id="rId16"/>
    <p:sldId id="489" r:id="rId17"/>
    <p:sldId id="490" r:id="rId18"/>
    <p:sldId id="481" r:id="rId19"/>
    <p:sldId id="509" r:id="rId20"/>
    <p:sldId id="349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303"/>
            <p14:sldId id="271"/>
            <p14:sldId id="506"/>
            <p14:sldId id="313"/>
            <p14:sldId id="512"/>
            <p14:sldId id="507"/>
            <p14:sldId id="508"/>
            <p14:sldId id="487"/>
            <p14:sldId id="488"/>
            <p14:sldId id="513"/>
            <p14:sldId id="276"/>
            <p14:sldId id="491"/>
            <p14:sldId id="489"/>
            <p14:sldId id="490"/>
            <p14:sldId id="481"/>
            <p14:sldId id="509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000000"/>
    <a:srgbClr val="669BBC"/>
    <a:srgbClr val="2D3956"/>
    <a:srgbClr val="8E5A6D"/>
    <a:srgbClr val="FAC748"/>
    <a:srgbClr val="852F4A"/>
    <a:srgbClr val="4472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118" autoAdjust="0"/>
    <p:restoredTop sz="93738" autoAdjust="0"/>
  </p:normalViewPr>
  <p:slideViewPr>
    <p:cSldViewPr snapToGrid="0">
      <p:cViewPr>
        <p:scale>
          <a:sx n="66" d="100"/>
          <a:sy n="66" d="100"/>
        </p:scale>
        <p:origin x="732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ableStyles" Target="tableStyles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5/30/2024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910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6302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4154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55164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6011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9226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705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38812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5/30/2024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44038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5/30/2024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64455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5/30/2024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3347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5/30/2024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72178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5/30/2024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70093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5/30/2024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07563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08881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39177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8451155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098725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/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068429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521360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206424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29852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276407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24060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27896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0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B150257C-F063-4712-86B9-6B30CE114C0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056458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C9C52C9-E1A1-4DAC-AD31-A7ADAED4AB8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30188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D87B024-DF46-4DF2-934F-975B0169D37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378898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905283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5/30/2024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25776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73" r:id="rId5"/>
    <p:sldLayoutId id="2147483674" r:id="rId6"/>
    <p:sldLayoutId id="2147483675" r:id="rId7"/>
    <p:sldLayoutId id="2147483676" r:id="rId8"/>
    <p:sldLayoutId id="2147483677" r:id="rId9"/>
    <p:sldLayoutId id="2147483678" r:id="rId10"/>
    <p:sldLayoutId id="2147483679" r:id="rId11"/>
    <p:sldLayoutId id="2147483680" r:id="rId12"/>
    <p:sldLayoutId id="2147483681" r:id="rId13"/>
    <p:sldLayoutId id="2147483682" r:id="rId14"/>
    <p:sldLayoutId id="2147483683" r:id="rId15"/>
    <p:sldLayoutId id="2147483684" r:id="rId16"/>
    <p:sldLayoutId id="2147483685" r:id="rId17"/>
    <p:sldLayoutId id="2147483686" r:id="rId18"/>
    <p:sldLayoutId id="2147483660" r:id="rId19"/>
    <p:sldLayoutId id="2147483662" r:id="rId20"/>
    <p:sldLayoutId id="2147483664" r:id="rId21"/>
    <p:sldLayoutId id="2147483665" r:id="rId22"/>
    <p:sldLayoutId id="2147483666" r:id="rId23"/>
    <p:sldLayoutId id="2147483667" r:id="rId2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6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12.png"/><Relationship Id="rId7" Type="http://schemas.openxmlformats.org/officeDocument/2006/relationships/image" Target="../media/image16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>
            <a:extLst>
              <a:ext uri="{FF2B5EF4-FFF2-40B4-BE49-F238E27FC236}">
                <a16:creationId xmlns:a16="http://schemas.microsoft.com/office/drawing/2014/main" id="{3DCC2A7E-4E6F-BB97-13D0-0AA6AB2F93D5}"/>
              </a:ext>
            </a:extLst>
          </p:cNvPr>
          <p:cNvSpPr/>
          <p:nvPr/>
        </p:nvSpPr>
        <p:spPr>
          <a:xfrm>
            <a:off x="6054429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15C30772-0DD8-7BE1-E943-20DE696CFBEA}"/>
              </a:ext>
            </a:extLst>
          </p:cNvPr>
          <p:cNvSpPr/>
          <p:nvPr/>
        </p:nvSpPr>
        <p:spPr>
          <a:xfrm>
            <a:off x="31819" y="5843657"/>
            <a:ext cx="384153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Orientation Lecture 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6F3C90B-EB3F-EA91-08C5-03400C278827}"/>
              </a:ext>
            </a:extLst>
          </p:cNvPr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2EF3A80-0DBA-CAE1-F434-4B94E663FDCC}"/>
              </a:ext>
            </a:extLst>
          </p:cNvPr>
          <p:cNvSpPr txBox="1"/>
          <p:nvPr/>
        </p:nvSpPr>
        <p:spPr>
          <a:xfrm>
            <a:off x="128923" y="2134007"/>
            <a:ext cx="5886548" cy="33547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Strategic and Operational</a:t>
            </a:r>
            <a:br>
              <a:rPr lang="en-US" sz="40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40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Management</a:t>
            </a:r>
          </a:p>
          <a:p>
            <a:endParaRPr lang="en-US" sz="44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44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44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5387DEB-BC5F-932F-A846-2D5A800CE481}"/>
              </a:ext>
            </a:extLst>
          </p:cNvPr>
          <p:cNvSpPr txBox="1"/>
          <p:nvPr/>
        </p:nvSpPr>
        <p:spPr>
          <a:xfrm>
            <a:off x="459827" y="5305435"/>
            <a:ext cx="289440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highlight>
                  <a:srgbClr val="FFFFFF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MGM 630  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72802F0-807C-2D46-9575-574917B6271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pic>
        <p:nvPicPr>
          <p:cNvPr id="10" name="Graphic 21">
            <a:extLst>
              <a:ext uri="{FF2B5EF4-FFF2-40B4-BE49-F238E27FC236}">
                <a16:creationId xmlns:a16="http://schemas.microsoft.com/office/drawing/2014/main" id="{42522244-2E35-4902-86EC-2BEB0DB314CF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28923" y="247434"/>
            <a:ext cx="3122277" cy="1457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49847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EF875848-86E8-4CAA-B094-688608BC5D7F}"/>
              </a:ext>
            </a:extLst>
          </p:cNvPr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CEA2981-6362-5745-D4B0-417C013DA89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/>
        </p:blipFill>
        <p:spPr>
          <a:xfrm>
            <a:off x="0" y="-43542"/>
            <a:ext cx="8659664" cy="5300798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5760A6C-566F-B7E3-1EEE-CB29F0CF0113}"/>
              </a:ext>
            </a:extLst>
          </p:cNvPr>
          <p:cNvSpPr txBox="1"/>
          <p:nvPr/>
        </p:nvSpPr>
        <p:spPr>
          <a:xfrm>
            <a:off x="5737989" y="2785710"/>
            <a:ext cx="645400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Strategic and Operational</a:t>
            </a:r>
            <a:br>
              <a:rPr lang="en-US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Management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44810E4-E8A9-2051-4D02-31024B944D7B}"/>
              </a:ext>
            </a:extLst>
          </p:cNvPr>
          <p:cNvSpPr/>
          <p:nvPr/>
        </p:nvSpPr>
        <p:spPr>
          <a:xfrm>
            <a:off x="6384738" y="4232260"/>
            <a:ext cx="4166822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Orientation Lecture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1F72BC-06B8-4FB5-F2D5-D8EA1BFF812E}"/>
              </a:ext>
            </a:extLst>
          </p:cNvPr>
          <p:cNvSpPr txBox="1"/>
          <p:nvPr/>
        </p:nvSpPr>
        <p:spPr>
          <a:xfrm>
            <a:off x="6370223" y="4849402"/>
            <a:ext cx="289440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MGM 630  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C520B7F-7764-8B81-C7C7-A7440DA2CCAF}"/>
              </a:ext>
            </a:extLst>
          </p:cNvPr>
          <p:cNvSpPr txBox="1"/>
          <p:nvPr/>
        </p:nvSpPr>
        <p:spPr>
          <a:xfrm>
            <a:off x="459185" y="6188776"/>
            <a:ext cx="488646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Adam Yagoub</a:t>
            </a:r>
          </a:p>
          <a:p>
            <a:endParaRPr lang="en-US" sz="28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F2D6F91-78DB-C333-FFAC-FF52CB9F2DF3}"/>
              </a:ext>
            </a:extLst>
          </p:cNvPr>
          <p:cNvSpPr txBox="1"/>
          <p:nvPr/>
        </p:nvSpPr>
        <p:spPr>
          <a:xfrm>
            <a:off x="459185" y="5830966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Prepared by</a:t>
            </a:r>
          </a:p>
        </p:txBody>
      </p:sp>
      <p:pic>
        <p:nvPicPr>
          <p:cNvPr id="23" name="Graphic 22">
            <a:extLst>
              <a:ext uri="{FF2B5EF4-FFF2-40B4-BE49-F238E27FC236}">
                <a16:creationId xmlns:a16="http://schemas.microsoft.com/office/drawing/2014/main" id="{ACE76E66-5FF1-83D6-4EAC-3853027A6FD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64625" y="248508"/>
            <a:ext cx="2470340" cy="116600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B300155-BFA8-AFB7-0C9C-58EA6D3D1B5B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7016320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9D0A813-852E-427D-AC34-C1F0054B73D8}"/>
              </a:ext>
            </a:extLst>
          </p:cNvPr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A075604-73CD-4507-8013-424F369DFDEB}"/>
              </a:ext>
            </a:extLst>
          </p:cNvPr>
          <p:cNvSpPr/>
          <p:nvPr/>
        </p:nvSpPr>
        <p:spPr>
          <a:xfrm>
            <a:off x="272629" y="371060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25A65B4-F2A8-05FC-5604-83D2080647B6}"/>
              </a:ext>
            </a:extLst>
          </p:cNvPr>
          <p:cNvSpPr/>
          <p:nvPr/>
        </p:nvSpPr>
        <p:spPr>
          <a:xfrm>
            <a:off x="0" y="203116"/>
            <a:ext cx="9117349" cy="540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C7D257D7-D9C6-8F63-F8F8-E2BE53F2E2DB}"/>
              </a:ext>
            </a:extLst>
          </p:cNvPr>
          <p:cNvSpPr txBox="1"/>
          <p:nvPr/>
        </p:nvSpPr>
        <p:spPr>
          <a:xfrm>
            <a:off x="1769161" y="499894"/>
            <a:ext cx="781579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TITLE OF LECTURE</a:t>
            </a:r>
          </a:p>
          <a:p>
            <a:r>
              <a:rPr lang="en-US" sz="3200" b="1" dirty="0"/>
              <a:t>Basic Model of Strategic Management 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AB738525-DD8E-2E85-F385-345FF64341EB}"/>
              </a:ext>
            </a:extLst>
          </p:cNvPr>
          <p:cNvSpPr txBox="1"/>
          <p:nvPr/>
        </p:nvSpPr>
        <p:spPr>
          <a:xfrm>
            <a:off x="359716" y="448975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183B5688-FE98-684A-8FDB-4023CCDDD82C}"/>
              </a:ext>
            </a:extLst>
          </p:cNvPr>
          <p:cNvSpPr txBox="1"/>
          <p:nvPr/>
        </p:nvSpPr>
        <p:spPr>
          <a:xfrm>
            <a:off x="359716" y="631324"/>
            <a:ext cx="9426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01</a:t>
            </a:r>
            <a:endParaRPr lang="en-US" sz="14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0D19C38-D110-EE5A-C35B-B7A999B6858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B67FFC78-4265-640C-3437-7978EE8632F9}"/>
              </a:ext>
            </a:extLst>
          </p:cNvPr>
          <p:cNvSpPr/>
          <p:nvPr/>
        </p:nvSpPr>
        <p:spPr>
          <a:xfrm>
            <a:off x="1302334" y="1820595"/>
            <a:ext cx="9639048" cy="4128923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What Strategy Is: Gaining and Sustaining Competitive Advantage.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Stakeholders and Competitive Advantage.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AFI Strategy Framework.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>
              <a:ln>
                <a:noFill/>
              </a:ln>
              <a:solidFill>
                <a:srgbClr val="0A1F61"/>
              </a:solidFill>
              <a:effectLst/>
              <a:uLnTx/>
              <a:uFillTx/>
              <a:latin typeface="Tajawal ExtraBold" panose="00000800000000000000" pitchFamily="2" charset="-78"/>
              <a:ea typeface="+mn-ea"/>
              <a:cs typeface="Tajawal ExtraBold" panose="00000800000000000000" pitchFamily="2" charset="-78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0A1F61"/>
              </a:solidFill>
              <a:effectLst/>
              <a:uLnTx/>
              <a:uFillTx/>
              <a:latin typeface="Tajawal ExtraBold" panose="00000800000000000000" pitchFamily="2" charset="-78"/>
              <a:ea typeface="+mn-ea"/>
              <a:cs typeface="Tajawal ExtraBold" panose="00000800000000000000" pitchFamily="2" charset="-78"/>
            </a:endParaRPr>
          </a:p>
        </p:txBody>
      </p:sp>
      <p:pic>
        <p:nvPicPr>
          <p:cNvPr id="12" name="Graphic 21">
            <a:extLst>
              <a:ext uri="{FF2B5EF4-FFF2-40B4-BE49-F238E27FC236}">
                <a16:creationId xmlns:a16="http://schemas.microsoft.com/office/drawing/2014/main" id="{367A45F4-655F-4275-8D19-79E018DCEBD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8811" y="43747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388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C9FFAE9-2D36-5DBC-36DA-823E1936A4CC}"/>
              </a:ext>
            </a:extLst>
          </p:cNvPr>
          <p:cNvSpPr/>
          <p:nvPr/>
        </p:nvSpPr>
        <p:spPr>
          <a:xfrm>
            <a:off x="0" y="613364"/>
            <a:ext cx="9117349" cy="540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AF9D042-F2AF-AE4A-0BB7-52A5E9769D08}"/>
              </a:ext>
            </a:extLst>
          </p:cNvPr>
          <p:cNvSpPr/>
          <p:nvPr/>
        </p:nvSpPr>
        <p:spPr>
          <a:xfrm>
            <a:off x="195516" y="667427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F74DF8-9048-DFD2-9970-1A647C89646B}"/>
              </a:ext>
            </a:extLst>
          </p:cNvPr>
          <p:cNvSpPr txBox="1"/>
          <p:nvPr/>
        </p:nvSpPr>
        <p:spPr>
          <a:xfrm>
            <a:off x="282603" y="854019"/>
            <a:ext cx="9426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02</a:t>
            </a:r>
            <a:endParaRPr lang="en-US" sz="14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DC07139-D437-16F3-1AB8-6A2048C51EB8}"/>
              </a:ext>
            </a:extLst>
          </p:cNvPr>
          <p:cNvSpPr txBox="1"/>
          <p:nvPr/>
        </p:nvSpPr>
        <p:spPr>
          <a:xfrm>
            <a:off x="282783" y="674235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B305646-1CAF-5612-393B-915204FE261B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DB684AAF-494D-A498-20C4-9B390DE2142A}"/>
              </a:ext>
            </a:extLst>
          </p:cNvPr>
          <p:cNvSpPr/>
          <p:nvPr/>
        </p:nvSpPr>
        <p:spPr>
          <a:xfrm>
            <a:off x="1225221" y="1973892"/>
            <a:ext cx="9639048" cy="4128923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Vision, Mission, and Values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AutoNum type="arabicPeriod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Strategic Leadership.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AutoNum type="arabicPeriod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Strategic Management Process.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3E66080-8A54-ECD3-3D90-D5D4846CC301}"/>
              </a:ext>
            </a:extLst>
          </p:cNvPr>
          <p:cNvSpPr txBox="1"/>
          <p:nvPr/>
        </p:nvSpPr>
        <p:spPr>
          <a:xfrm>
            <a:off x="1853640" y="640395"/>
            <a:ext cx="99074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TITLE OF LECTURE</a:t>
            </a:r>
          </a:p>
          <a:p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Strategic Leadership: Managing the Strategy Process</a:t>
            </a:r>
          </a:p>
        </p:txBody>
      </p:sp>
      <p:pic>
        <p:nvPicPr>
          <p:cNvPr id="11" name="Graphic 21">
            <a:extLst>
              <a:ext uri="{FF2B5EF4-FFF2-40B4-BE49-F238E27FC236}">
                <a16:creationId xmlns:a16="http://schemas.microsoft.com/office/drawing/2014/main" id="{CC2BBC7F-F49B-46ED-98FE-02062A65CCB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85622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ight Triangle 1">
            <a:extLst>
              <a:ext uri="{FF2B5EF4-FFF2-40B4-BE49-F238E27FC236}">
                <a16:creationId xmlns:a16="http://schemas.microsoft.com/office/drawing/2014/main" id="{D52E2043-1E7F-4FB3-99FA-88B6CF1F247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04B7CA6-23A4-2E24-5FFC-ECEA38831F6A}"/>
              </a:ext>
            </a:extLst>
          </p:cNvPr>
          <p:cNvSpPr txBox="1"/>
          <p:nvPr/>
        </p:nvSpPr>
        <p:spPr>
          <a:xfrm>
            <a:off x="4643326" y="773113"/>
            <a:ext cx="6745878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TITLE OF LECTURE</a:t>
            </a:r>
          </a:p>
          <a:p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External Analysis: Industry  Structure, Competitive Forces,  and Strategic Groups</a:t>
            </a:r>
          </a:p>
          <a:p>
            <a:endParaRPr lang="en-US" sz="2800" b="1" dirty="0">
              <a:solidFill>
                <a:schemeClr val="bg1"/>
              </a:solidFill>
              <a:cs typeface="Tajawal Medium" panose="00000600000000000000" pitchFamily="2" charset="-78"/>
            </a:endParaRPr>
          </a:p>
          <a:p>
            <a:r>
              <a:rPr lang="en-US" sz="2400" b="1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</a:t>
            </a:r>
          </a:p>
          <a:p>
            <a:endParaRPr lang="en-US" sz="28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4527402C-3F97-690D-9C20-A459E375AEB7}"/>
              </a:ext>
            </a:extLst>
          </p:cNvPr>
          <p:cNvSpPr txBox="1"/>
          <p:nvPr/>
        </p:nvSpPr>
        <p:spPr>
          <a:xfrm>
            <a:off x="1790952" y="2200867"/>
            <a:ext cx="1017844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800" dirty="0">
              <a:solidFill>
                <a:schemeClr val="bg1"/>
              </a:solidFill>
              <a:cs typeface="Times New Roman" panose="02020603050405020304" pitchFamily="18" charset="0"/>
            </a:endParaRPr>
          </a:p>
          <a:p>
            <a:endParaRPr lang="en-US" sz="2800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6FE380F3-A68B-26EA-9084-2C15BB9E43F9}"/>
              </a:ext>
            </a:extLst>
          </p:cNvPr>
          <p:cNvSpPr/>
          <p:nvPr/>
        </p:nvSpPr>
        <p:spPr>
          <a:xfrm>
            <a:off x="3467571" y="823742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C16A569-901B-C6A9-5510-154F90D28A49}"/>
              </a:ext>
            </a:extLst>
          </p:cNvPr>
          <p:cNvSpPr txBox="1"/>
          <p:nvPr/>
        </p:nvSpPr>
        <p:spPr>
          <a:xfrm>
            <a:off x="3467819" y="773113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E819771-40E4-115E-1677-879EF07CAA9A}"/>
              </a:ext>
            </a:extLst>
          </p:cNvPr>
          <p:cNvSpPr txBox="1"/>
          <p:nvPr/>
        </p:nvSpPr>
        <p:spPr>
          <a:xfrm>
            <a:off x="3598250" y="1084288"/>
            <a:ext cx="81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ar-SA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endParaRPr lang="en-US" sz="12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D069A96-5848-FF57-BDAE-6DBEC0AA0DA9}"/>
              </a:ext>
            </a:extLst>
          </p:cNvPr>
          <p:cNvSpPr/>
          <p:nvPr/>
        </p:nvSpPr>
        <p:spPr>
          <a:xfrm>
            <a:off x="3598250" y="650282"/>
            <a:ext cx="5519099" cy="578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2A61C26-2216-E13E-2DAA-FEF4A7305383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pic>
        <p:nvPicPr>
          <p:cNvPr id="8" name="Picture Placeholder 4">
            <a:extLst>
              <a:ext uri="{FF2B5EF4-FFF2-40B4-BE49-F238E27FC236}">
                <a16:creationId xmlns:a16="http://schemas.microsoft.com/office/drawing/2014/main" id="{0BCC4C76-7AB6-04FA-214D-BE3B063AB62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/>
        </p:blipFill>
        <p:spPr>
          <a:xfrm>
            <a:off x="2809" y="-1"/>
            <a:ext cx="3254099" cy="5721865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</p:pic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3667CB46-F0AF-1CE8-33D8-6C8AFAC19A1A}"/>
              </a:ext>
            </a:extLst>
          </p:cNvPr>
          <p:cNvSpPr/>
          <p:nvPr/>
        </p:nvSpPr>
        <p:spPr>
          <a:xfrm>
            <a:off x="2241777" y="2271843"/>
            <a:ext cx="9639048" cy="4128923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PESTEL Framework</a:t>
            </a:r>
            <a:r>
              <a:rPr kumimoji="0" lang="ar-SA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Industry Structure and Firm Strategy: The Five Forces Model.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Changes over Time: Industry Dynamics.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Performance Differences within the Same Industry: Strategic Groups.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3" name="Graphic 21">
            <a:extLst>
              <a:ext uri="{FF2B5EF4-FFF2-40B4-BE49-F238E27FC236}">
                <a16:creationId xmlns:a16="http://schemas.microsoft.com/office/drawing/2014/main" id="{D7AF6673-B43F-4158-8AC4-C0713AAC5303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94081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A649A9D2-4290-305F-7F88-F8BD2D997B02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45719" cy="6857998"/>
          </a:xfrm>
        </p:spPr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DA31084-EF1B-6194-DFF5-C69FA94F4925}"/>
              </a:ext>
            </a:extLst>
          </p:cNvPr>
          <p:cNvSpPr txBox="1"/>
          <p:nvPr/>
        </p:nvSpPr>
        <p:spPr>
          <a:xfrm>
            <a:off x="4136812" y="661024"/>
            <a:ext cx="767389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cs typeface="Times New Roman" panose="02020603050405020304" pitchFamily="18" charset="0"/>
              </a:rPr>
              <a:t>TITLE OF LECTURE</a:t>
            </a:r>
          </a:p>
          <a:p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Internal Analysis: Resources,  Capabilities, and Core Competencies</a:t>
            </a:r>
          </a:p>
          <a:p>
            <a:r>
              <a:rPr lang="en-US" sz="3200" b="1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BAFCFA2-7DB0-8679-F00C-DDE79DEF5C40}"/>
              </a:ext>
            </a:extLst>
          </p:cNvPr>
          <p:cNvSpPr/>
          <p:nvPr/>
        </p:nvSpPr>
        <p:spPr>
          <a:xfrm>
            <a:off x="2827957" y="791085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4AEF99-3275-C51A-9E16-EB747887B69A}"/>
              </a:ext>
            </a:extLst>
          </p:cNvPr>
          <p:cNvSpPr txBox="1"/>
          <p:nvPr/>
        </p:nvSpPr>
        <p:spPr>
          <a:xfrm>
            <a:off x="3058269" y="1136135"/>
            <a:ext cx="81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ar-SA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endParaRPr lang="en-US" sz="12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949C674-DDE1-35D3-2CEE-830F0F43DD59}"/>
              </a:ext>
            </a:extLst>
          </p:cNvPr>
          <p:cNvSpPr txBox="1"/>
          <p:nvPr/>
        </p:nvSpPr>
        <p:spPr>
          <a:xfrm>
            <a:off x="2916081" y="791085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Picture Placeholder 4">
            <a:extLst>
              <a:ext uri="{FF2B5EF4-FFF2-40B4-BE49-F238E27FC236}">
                <a16:creationId xmlns:a16="http://schemas.microsoft.com/office/drawing/2014/main" id="{9F35F802-C413-7E29-5140-C2C12178ED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/>
        </p:blipFill>
        <p:spPr>
          <a:xfrm>
            <a:off x="2809" y="-1"/>
            <a:ext cx="3254099" cy="5721865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2C80A10F-D091-6D19-5122-C67773FCBE83}"/>
              </a:ext>
            </a:extLst>
          </p:cNvPr>
          <p:cNvSpPr/>
          <p:nvPr/>
        </p:nvSpPr>
        <p:spPr>
          <a:xfrm>
            <a:off x="0" y="613364"/>
            <a:ext cx="9117349" cy="540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F8964E8-C7B9-2284-0878-B8D65EF66556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FBB79636-6126-8DC6-4979-FBAAB4A6659E}"/>
              </a:ext>
            </a:extLst>
          </p:cNvPr>
          <p:cNvSpPr/>
          <p:nvPr/>
        </p:nvSpPr>
        <p:spPr>
          <a:xfrm>
            <a:off x="2241777" y="2271843"/>
            <a:ext cx="9639048" cy="4128923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Core Competencies.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Resource-Based View.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Dynamic Capabilities Perspective.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Value Chain Analysis.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Implications for the Strategist.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2" name="Graphic 21">
            <a:extLst>
              <a:ext uri="{FF2B5EF4-FFF2-40B4-BE49-F238E27FC236}">
                <a16:creationId xmlns:a16="http://schemas.microsoft.com/office/drawing/2014/main" id="{3BF4C730-5F32-49FF-A2D2-AEEDF448713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51459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E50E1584-1A5E-CEE9-7351-FFEED7133012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-10273"/>
            <a:ext cx="45719" cy="6857998"/>
          </a:xfrm>
        </p:spPr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E2BDB39-9C3A-1314-128D-10E6140625F4}"/>
              </a:ext>
            </a:extLst>
          </p:cNvPr>
          <p:cNvSpPr/>
          <p:nvPr/>
        </p:nvSpPr>
        <p:spPr>
          <a:xfrm>
            <a:off x="3023080" y="957883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09D46E5-9F22-0CCC-11ED-2396A2C203FE}"/>
              </a:ext>
            </a:extLst>
          </p:cNvPr>
          <p:cNvSpPr txBox="1"/>
          <p:nvPr/>
        </p:nvSpPr>
        <p:spPr>
          <a:xfrm>
            <a:off x="3247595" y="1276379"/>
            <a:ext cx="81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05</a:t>
            </a:r>
            <a:endParaRPr lang="en-US" sz="12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4863F2C-8243-DFE4-38D6-3E88D7AAE813}"/>
              </a:ext>
            </a:extLst>
          </p:cNvPr>
          <p:cNvSpPr txBox="1"/>
          <p:nvPr/>
        </p:nvSpPr>
        <p:spPr>
          <a:xfrm>
            <a:off x="3024659" y="949206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Picture Placeholder 4">
            <a:extLst>
              <a:ext uri="{FF2B5EF4-FFF2-40B4-BE49-F238E27FC236}">
                <a16:creationId xmlns:a16="http://schemas.microsoft.com/office/drawing/2014/main" id="{9DF38E91-F4D7-87A9-D0DA-C48B77CB30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/>
        </p:blipFill>
        <p:spPr>
          <a:xfrm>
            <a:off x="2809" y="0"/>
            <a:ext cx="3595442" cy="557348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19C49E7-3D00-2E6E-BCB3-2BB051A0B07B}"/>
              </a:ext>
            </a:extLst>
          </p:cNvPr>
          <p:cNvSpPr txBox="1"/>
          <p:nvPr/>
        </p:nvSpPr>
        <p:spPr>
          <a:xfrm>
            <a:off x="2230189" y="2347933"/>
            <a:ext cx="932186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9286F9-CA96-CEA5-3DFD-8D8080647804}"/>
              </a:ext>
            </a:extLst>
          </p:cNvPr>
          <p:cNvSpPr/>
          <p:nvPr/>
        </p:nvSpPr>
        <p:spPr>
          <a:xfrm>
            <a:off x="0" y="613364"/>
            <a:ext cx="9117349" cy="540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B256F23-DC48-7DC9-B763-C1E61049837D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CACB2CD-443E-4A55-C7C2-00EC3713ADBA}"/>
              </a:ext>
            </a:extLst>
          </p:cNvPr>
          <p:cNvSpPr txBox="1"/>
          <p:nvPr/>
        </p:nvSpPr>
        <p:spPr>
          <a:xfrm>
            <a:off x="4136812" y="661024"/>
            <a:ext cx="76738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cs typeface="Times New Roman" panose="02020603050405020304" pitchFamily="18" charset="0"/>
              </a:rPr>
              <a:t>TITLE OF LECTURE</a:t>
            </a:r>
          </a:p>
          <a:p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Competitive Advantage, Firm Performance, and Business Models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BF1B209-0711-5C15-84FA-31F1960C4342}"/>
              </a:ext>
            </a:extLst>
          </p:cNvPr>
          <p:cNvSpPr/>
          <p:nvPr/>
        </p:nvSpPr>
        <p:spPr>
          <a:xfrm>
            <a:off x="2241777" y="2271843"/>
            <a:ext cx="9639048" cy="4128923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Competitive Advantage and Firm Performance.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Business Models: Putting Strategy into Action.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0A1F61"/>
              </a:solidFill>
              <a:effectLst/>
              <a:uLnTx/>
              <a:uFillTx/>
              <a:latin typeface="Tajawal ExtraBold" panose="00000800000000000000" pitchFamily="2" charset="-78"/>
              <a:ea typeface="+mn-ea"/>
              <a:cs typeface="Tajawal ExtraBold" panose="00000800000000000000" pitchFamily="2" charset="-78"/>
            </a:endParaRPr>
          </a:p>
        </p:txBody>
      </p:sp>
      <p:pic>
        <p:nvPicPr>
          <p:cNvPr id="13" name="Graphic 21">
            <a:extLst>
              <a:ext uri="{FF2B5EF4-FFF2-40B4-BE49-F238E27FC236}">
                <a16:creationId xmlns:a16="http://schemas.microsoft.com/office/drawing/2014/main" id="{CCE084AF-9DC5-4CD8-8990-F3CBBC330A7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91908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B8F5DE2B-90BE-04EC-33A1-3D40D964424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45719" cy="6857998"/>
          </a:xfrm>
        </p:spPr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E3720E2-5058-03C6-BB2C-48B93C9BC52E}"/>
              </a:ext>
            </a:extLst>
          </p:cNvPr>
          <p:cNvSpPr/>
          <p:nvPr/>
        </p:nvSpPr>
        <p:spPr>
          <a:xfrm>
            <a:off x="2927365" y="786563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3A31E2A-EF66-1F2F-45B5-AE4364785F51}"/>
              </a:ext>
            </a:extLst>
          </p:cNvPr>
          <p:cNvSpPr txBox="1"/>
          <p:nvPr/>
        </p:nvSpPr>
        <p:spPr>
          <a:xfrm>
            <a:off x="3045829" y="1064335"/>
            <a:ext cx="81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12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CB17955-2A97-9DC8-E5BF-61BC2AB82B4F}"/>
              </a:ext>
            </a:extLst>
          </p:cNvPr>
          <p:cNvSpPr txBox="1"/>
          <p:nvPr/>
        </p:nvSpPr>
        <p:spPr>
          <a:xfrm>
            <a:off x="2844597" y="812734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Picture Placeholder 4">
            <a:extLst>
              <a:ext uri="{FF2B5EF4-FFF2-40B4-BE49-F238E27FC236}">
                <a16:creationId xmlns:a16="http://schemas.microsoft.com/office/drawing/2014/main" id="{01C9129F-F8AC-27F9-E60C-B9B7C68E95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/>
        </p:blipFill>
        <p:spPr>
          <a:xfrm>
            <a:off x="2809" y="0"/>
            <a:ext cx="3500679" cy="557348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5F98550D-D24C-D3C3-7BA4-BBFF883B5D38}"/>
              </a:ext>
            </a:extLst>
          </p:cNvPr>
          <p:cNvSpPr/>
          <p:nvPr/>
        </p:nvSpPr>
        <p:spPr>
          <a:xfrm>
            <a:off x="0" y="613364"/>
            <a:ext cx="9117349" cy="540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040A7B7-111F-D722-AD8D-C939ABF4725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DF2C2F1-51BA-3904-5ABB-89CAB7990464}"/>
              </a:ext>
            </a:extLst>
          </p:cNvPr>
          <p:cNvSpPr txBox="1"/>
          <p:nvPr/>
        </p:nvSpPr>
        <p:spPr>
          <a:xfrm>
            <a:off x="4136812" y="661024"/>
            <a:ext cx="767389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cs typeface="Times New Roman" panose="02020603050405020304" pitchFamily="18" charset="0"/>
              </a:rPr>
              <a:t>TITLE OF LECTURE</a:t>
            </a:r>
          </a:p>
          <a:p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Strategy:  Differentiation, Cost Leadership,  and Blue Oceans</a:t>
            </a:r>
          </a:p>
          <a:p>
            <a:r>
              <a:rPr lang="en-US" sz="3200" dirty="0"/>
              <a:t> </a:t>
            </a:r>
          </a:p>
          <a:p>
            <a:endParaRPr lang="en-US" sz="3200" b="1" dirty="0">
              <a:solidFill>
                <a:srgbClr val="2D3956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3BAA85A5-074C-47C2-545F-7B7A83212E66}"/>
              </a:ext>
            </a:extLst>
          </p:cNvPr>
          <p:cNvSpPr/>
          <p:nvPr/>
        </p:nvSpPr>
        <p:spPr>
          <a:xfrm>
            <a:off x="2241777" y="2271843"/>
            <a:ext cx="9639048" cy="4128923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Business-Level Strategy: How to Compete for Advantage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AutoNum type="arabicPeriod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Differentiation Strategy: Understanding Value Drivers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AutoNum type="arabicPeriod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Cost-Leadership Strategy: Understanding Cost Drivers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AutoNum type="arabicPeriod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Business-Level Strategy and the Five Forces: Benefits and Risks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AutoNum type="arabicPeriod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Blue Ocean Strategy: Combining Differentiation and Cost Leadership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2D3956"/>
              </a:solidFill>
              <a:effectLst/>
              <a:uLnTx/>
              <a:uFillTx/>
              <a:latin typeface="Tajawal ExtraBold" panose="00000800000000000000" pitchFamily="2" charset="-78"/>
              <a:ea typeface="+mn-ea"/>
              <a:cs typeface="Tajawal ExtraBold" panose="00000800000000000000" pitchFamily="2" charset="-78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2D3956"/>
              </a:solidFill>
              <a:effectLst/>
              <a:uLnTx/>
              <a:uFillTx/>
              <a:latin typeface="Tajawal ExtraBold" panose="00000800000000000000" pitchFamily="2" charset="-78"/>
              <a:ea typeface="+mn-ea"/>
              <a:cs typeface="Tajawal ExtraBold" panose="00000800000000000000" pitchFamily="2" charset="-78"/>
            </a:endParaRPr>
          </a:p>
        </p:txBody>
      </p:sp>
      <p:pic>
        <p:nvPicPr>
          <p:cNvPr id="13" name="Graphic 21">
            <a:extLst>
              <a:ext uri="{FF2B5EF4-FFF2-40B4-BE49-F238E27FC236}">
                <a16:creationId xmlns:a16="http://schemas.microsoft.com/office/drawing/2014/main" id="{56481A86-282F-4744-9197-2A65D533088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14926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E417F3D8-2BBE-985F-5461-B786C42A6AF2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45719" cy="6857998"/>
          </a:xfrm>
        </p:spPr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C940132-0249-735C-3AD8-AA1A29902360}"/>
              </a:ext>
            </a:extLst>
          </p:cNvPr>
          <p:cNvSpPr/>
          <p:nvPr/>
        </p:nvSpPr>
        <p:spPr>
          <a:xfrm>
            <a:off x="2937735" y="773112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79F3826-9820-F6F9-6C88-C63C6B091D40}"/>
              </a:ext>
            </a:extLst>
          </p:cNvPr>
          <p:cNvSpPr txBox="1"/>
          <p:nvPr/>
        </p:nvSpPr>
        <p:spPr>
          <a:xfrm>
            <a:off x="3166288" y="1061133"/>
            <a:ext cx="81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07</a:t>
            </a:r>
            <a:endParaRPr lang="en-US" sz="12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5D9C7F5-25B6-52DD-A72A-32F06BC677AC}"/>
              </a:ext>
            </a:extLst>
          </p:cNvPr>
          <p:cNvSpPr txBox="1"/>
          <p:nvPr/>
        </p:nvSpPr>
        <p:spPr>
          <a:xfrm>
            <a:off x="2929258" y="773111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Picture Placeholder 4">
            <a:extLst>
              <a:ext uri="{FF2B5EF4-FFF2-40B4-BE49-F238E27FC236}">
                <a16:creationId xmlns:a16="http://schemas.microsoft.com/office/drawing/2014/main" id="{839801EB-4E35-DF49-290E-8DA2DD32C3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/>
        </p:blipFill>
        <p:spPr>
          <a:xfrm>
            <a:off x="2809" y="0"/>
            <a:ext cx="3223941" cy="557348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6F4F1003-360E-80A6-DE93-C87D50E795F7}"/>
              </a:ext>
            </a:extLst>
          </p:cNvPr>
          <p:cNvSpPr/>
          <p:nvPr/>
        </p:nvSpPr>
        <p:spPr>
          <a:xfrm>
            <a:off x="0" y="613364"/>
            <a:ext cx="9117349" cy="540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A681E07-3317-15C3-0E9F-6D574533F744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9E3CDA8-FA9D-1962-9976-874B7B69A6B2}"/>
              </a:ext>
            </a:extLst>
          </p:cNvPr>
          <p:cNvSpPr txBox="1"/>
          <p:nvPr/>
        </p:nvSpPr>
        <p:spPr>
          <a:xfrm>
            <a:off x="4136812" y="661024"/>
            <a:ext cx="7673896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cs typeface="Times New Roman" panose="02020603050405020304" pitchFamily="18" charset="0"/>
              </a:rPr>
              <a:t>TITLE OF LECTURE</a:t>
            </a:r>
          </a:p>
          <a:p>
            <a:r>
              <a:rPr lang="en-US" sz="3200" b="1" dirty="0">
                <a:solidFill>
                  <a:schemeClr val="bg1"/>
                </a:solidFill>
              </a:rPr>
              <a:t>Corporate Strategy: Vertical Integration and Diversification</a:t>
            </a:r>
          </a:p>
          <a:p>
            <a:endParaRPr lang="en-US" sz="3200" dirty="0"/>
          </a:p>
          <a:p>
            <a:endParaRPr lang="en-US" sz="2800" b="1" dirty="0">
              <a:solidFill>
                <a:srgbClr val="2D3956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83B53509-600A-909C-9DD6-FFDEE730FA0D}"/>
              </a:ext>
            </a:extLst>
          </p:cNvPr>
          <p:cNvSpPr/>
          <p:nvPr/>
        </p:nvSpPr>
        <p:spPr>
          <a:xfrm>
            <a:off x="2241777" y="2271843"/>
            <a:ext cx="9639048" cy="4128923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What Is Corporate Strategy?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Boundaries of the Firm: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Vertical Integration along the Industry Value Chain: 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Corporate Diversification: Expanding Beyond a Single Market,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3" name="Graphic 21">
            <a:extLst>
              <a:ext uri="{FF2B5EF4-FFF2-40B4-BE49-F238E27FC236}">
                <a16:creationId xmlns:a16="http://schemas.microsoft.com/office/drawing/2014/main" id="{9EEB8EB8-80E4-4569-A6EC-BAA8A8BB2D1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53645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02A86345-6F18-803D-8B64-F6D14D4144F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20549"/>
            <a:ext cx="45719" cy="6857998"/>
          </a:xfrm>
        </p:spPr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A4C523F-9863-9055-1A6E-6B513B1C1FEB}"/>
              </a:ext>
            </a:extLst>
          </p:cNvPr>
          <p:cNvSpPr/>
          <p:nvPr/>
        </p:nvSpPr>
        <p:spPr>
          <a:xfrm>
            <a:off x="2937735" y="773113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A35B9AB-EBF2-4136-70B5-0A463684D9E8}"/>
              </a:ext>
            </a:extLst>
          </p:cNvPr>
          <p:cNvSpPr txBox="1"/>
          <p:nvPr/>
        </p:nvSpPr>
        <p:spPr>
          <a:xfrm>
            <a:off x="3188700" y="1020868"/>
            <a:ext cx="81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08</a:t>
            </a:r>
            <a:endParaRPr lang="en-US" sz="12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EDD3DB2-C1C9-4D95-9492-AF48F4AE0146}"/>
              </a:ext>
            </a:extLst>
          </p:cNvPr>
          <p:cNvSpPr txBox="1"/>
          <p:nvPr/>
        </p:nvSpPr>
        <p:spPr>
          <a:xfrm>
            <a:off x="2916791" y="815676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Picture Placeholder 4">
            <a:extLst>
              <a:ext uri="{FF2B5EF4-FFF2-40B4-BE49-F238E27FC236}">
                <a16:creationId xmlns:a16="http://schemas.microsoft.com/office/drawing/2014/main" id="{D9E679E5-DBAD-9CC3-5477-CD121C3DEA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/>
        </p:blipFill>
        <p:spPr>
          <a:xfrm>
            <a:off x="2808" y="0"/>
            <a:ext cx="3706163" cy="557348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406249A-C382-AE43-A925-CB6A4772F213}"/>
              </a:ext>
            </a:extLst>
          </p:cNvPr>
          <p:cNvSpPr txBox="1"/>
          <p:nvPr/>
        </p:nvSpPr>
        <p:spPr>
          <a:xfrm>
            <a:off x="2321960" y="2321780"/>
            <a:ext cx="965560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+mj-cs"/>
            </a:endParaRPr>
          </a:p>
          <a:p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+mj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C059314-3522-5498-E191-11BF258AC3F3}"/>
              </a:ext>
            </a:extLst>
          </p:cNvPr>
          <p:cNvSpPr/>
          <p:nvPr/>
        </p:nvSpPr>
        <p:spPr>
          <a:xfrm>
            <a:off x="0" y="613364"/>
            <a:ext cx="9117349" cy="540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D36DC5A-B84F-4A62-3301-97D45D529A1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E77B2CD-6BAE-213E-52E8-D31C6FE5F527}"/>
              </a:ext>
            </a:extLst>
          </p:cNvPr>
          <p:cNvSpPr txBox="1"/>
          <p:nvPr/>
        </p:nvSpPr>
        <p:spPr>
          <a:xfrm>
            <a:off x="4136812" y="661024"/>
            <a:ext cx="76738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cs typeface="Times New Roman" panose="02020603050405020304" pitchFamily="18" charset="0"/>
              </a:rPr>
              <a:t>TITLE OF LECTURE</a:t>
            </a:r>
          </a:p>
          <a:p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Organizational Design: Structure, Culture, and Control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ED10CAF-8356-8599-68FE-9BB5A13E3FA1}"/>
              </a:ext>
            </a:extLst>
          </p:cNvPr>
          <p:cNvSpPr/>
          <p:nvPr/>
        </p:nvSpPr>
        <p:spPr>
          <a:xfrm>
            <a:off x="2241777" y="2271843"/>
            <a:ext cx="9639048" cy="4128923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2800" b="1" dirty="0">
                <a:solidFill>
                  <a:prstClr val="black"/>
                </a:solidFill>
                <a:latin typeface="Calibri" panose="020F0502020204030204"/>
              </a:rPr>
              <a:t>1. Organizational Design and Competitive Advantage.</a:t>
            </a:r>
          </a:p>
          <a:p>
            <a:pPr marL="0" marR="0" lvl="0" indent="0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2800" b="1" dirty="0">
                <a:solidFill>
                  <a:prstClr val="black"/>
                </a:solidFill>
                <a:latin typeface="Calibri" panose="020F0502020204030204"/>
              </a:rPr>
              <a:t>2. Strategy and Structure.</a:t>
            </a:r>
          </a:p>
          <a:p>
            <a:pPr marL="0" marR="0" lvl="0" indent="0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2800" b="1" dirty="0">
                <a:solidFill>
                  <a:prstClr val="black"/>
                </a:solidFill>
                <a:latin typeface="Calibri" panose="020F0502020204030204"/>
              </a:rPr>
              <a:t>3. Organizational Culture: Values, Norms, and Artifacts.</a:t>
            </a:r>
          </a:p>
          <a:p>
            <a:pPr marL="0" marR="0" lvl="0" indent="0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2800" b="1" dirty="0">
                <a:solidFill>
                  <a:prstClr val="black"/>
                </a:solidFill>
                <a:latin typeface="Calibri" panose="020F0502020204030204"/>
              </a:rPr>
              <a:t>4. Strategic Control-and-Reward Systems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.</a:t>
            </a:r>
          </a:p>
        </p:txBody>
      </p:sp>
      <p:pic>
        <p:nvPicPr>
          <p:cNvPr id="13" name="Graphic 21">
            <a:extLst>
              <a:ext uri="{FF2B5EF4-FFF2-40B4-BE49-F238E27FC236}">
                <a16:creationId xmlns:a16="http://schemas.microsoft.com/office/drawing/2014/main" id="{3CFD63F1-70E6-46CF-9E8B-F77C6F2915E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60996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BBDC93F8-83E2-F1C8-5574-E48FB1B3E1F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 flipH="1">
            <a:off x="-126203" y="1"/>
            <a:ext cx="126203" cy="6857998"/>
          </a:xfrm>
        </p:spPr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289A835-C889-E38B-19BD-883266ED4E48}"/>
              </a:ext>
            </a:extLst>
          </p:cNvPr>
          <p:cNvSpPr/>
          <p:nvPr/>
        </p:nvSpPr>
        <p:spPr>
          <a:xfrm>
            <a:off x="2937735" y="773113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47891CC-07B3-46EC-BB09-1FFB8419A093}"/>
              </a:ext>
            </a:extLst>
          </p:cNvPr>
          <p:cNvSpPr txBox="1"/>
          <p:nvPr/>
        </p:nvSpPr>
        <p:spPr>
          <a:xfrm>
            <a:off x="3188700" y="1020868"/>
            <a:ext cx="81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09</a:t>
            </a:r>
            <a:endParaRPr lang="en-US" sz="12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E56C896-ED21-7893-564F-EBE5FDA8B6A3}"/>
              </a:ext>
            </a:extLst>
          </p:cNvPr>
          <p:cNvSpPr txBox="1"/>
          <p:nvPr/>
        </p:nvSpPr>
        <p:spPr>
          <a:xfrm>
            <a:off x="2916791" y="815676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Placeholder 4">
            <a:extLst>
              <a:ext uri="{FF2B5EF4-FFF2-40B4-BE49-F238E27FC236}">
                <a16:creationId xmlns:a16="http://schemas.microsoft.com/office/drawing/2014/main" id="{3A09D14E-A001-4D03-E9AC-558B6CAEEF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/>
        </p:blipFill>
        <p:spPr>
          <a:xfrm>
            <a:off x="2809" y="10274"/>
            <a:ext cx="3788356" cy="557348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D0A11CB-C898-71A8-8B0B-A994D8C9F182}"/>
              </a:ext>
            </a:extLst>
          </p:cNvPr>
          <p:cNvSpPr/>
          <p:nvPr/>
        </p:nvSpPr>
        <p:spPr>
          <a:xfrm>
            <a:off x="0" y="613364"/>
            <a:ext cx="9117349" cy="540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92ACCD2-5513-7C27-9623-91ACC17CCF5E}"/>
              </a:ext>
            </a:extLst>
          </p:cNvPr>
          <p:cNvSpPr txBox="1"/>
          <p:nvPr/>
        </p:nvSpPr>
        <p:spPr>
          <a:xfrm>
            <a:off x="4787900" y="647552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7829536-CCF5-3A26-FF2C-70282B8AD429}"/>
              </a:ext>
            </a:extLst>
          </p:cNvPr>
          <p:cNvSpPr txBox="1"/>
          <p:nvPr/>
        </p:nvSpPr>
        <p:spPr>
          <a:xfrm>
            <a:off x="4136812" y="661024"/>
            <a:ext cx="76738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cs typeface="Times New Roman" panose="02020603050405020304" pitchFamily="18" charset="0"/>
              </a:rPr>
              <a:t>TITLE OF LECTURE</a:t>
            </a:r>
          </a:p>
          <a:p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Corporate Governance and Business Ethics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C9DDF7CA-5327-778B-51D4-56F5E1642792}"/>
              </a:ext>
            </a:extLst>
          </p:cNvPr>
          <p:cNvSpPr/>
          <p:nvPr/>
        </p:nvSpPr>
        <p:spPr>
          <a:xfrm>
            <a:off x="2241777" y="2271843"/>
            <a:ext cx="9639048" cy="4128923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2800" b="1" dirty="0">
                <a:solidFill>
                  <a:prstClr val="black"/>
                </a:solidFill>
                <a:latin typeface="Calibri" panose="020F0502020204030204"/>
              </a:rPr>
              <a:t>1. The Shared Value Creation Framework.</a:t>
            </a:r>
          </a:p>
          <a:p>
            <a:pPr marL="0" marR="0" lvl="0" indent="0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2800" b="1" dirty="0">
                <a:solidFill>
                  <a:prstClr val="black"/>
                </a:solidFill>
                <a:latin typeface="Calibri" panose="020F0502020204030204"/>
              </a:rPr>
              <a:t>2. Corporate Governance.</a:t>
            </a:r>
          </a:p>
          <a:p>
            <a:pPr marL="0" marR="0" lvl="0" indent="0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2800" b="1" dirty="0">
                <a:solidFill>
                  <a:prstClr val="black"/>
                </a:solidFill>
                <a:latin typeface="Calibri" panose="020F0502020204030204"/>
              </a:rPr>
              <a:t>3.  Strategy and Business Ethics.</a:t>
            </a:r>
          </a:p>
          <a:p>
            <a:pPr marL="0" marR="0" lvl="0" indent="0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13" name="Graphic 21">
            <a:extLst>
              <a:ext uri="{FF2B5EF4-FFF2-40B4-BE49-F238E27FC236}">
                <a16:creationId xmlns:a16="http://schemas.microsoft.com/office/drawing/2014/main" id="{071AA8BE-69A2-4A10-94B1-EF907A8CF02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61254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68330" y="353425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99628" y="421947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199628" y="655527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7E1466C-618D-7401-2AD8-53F13CCEC225}"/>
              </a:ext>
            </a:extLst>
          </p:cNvPr>
          <p:cNvSpPr/>
          <p:nvPr/>
        </p:nvSpPr>
        <p:spPr>
          <a:xfrm>
            <a:off x="229225" y="78227"/>
            <a:ext cx="9117349" cy="540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0A9E884-6D7E-EC39-DDCB-70E8704A3C61}"/>
              </a:ext>
            </a:extLst>
          </p:cNvPr>
          <p:cNvSpPr txBox="1"/>
          <p:nvPr/>
        </p:nvSpPr>
        <p:spPr>
          <a:xfrm>
            <a:off x="2604085" y="488312"/>
            <a:ext cx="76738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cs typeface="Times New Roman" panose="02020603050405020304" pitchFamily="18" charset="0"/>
              </a:rPr>
              <a:t>TITLE OF LECTURE</a:t>
            </a:r>
          </a:p>
          <a:p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Operations management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CFDDE53-BC24-5585-6753-C90C9F381A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92522" y="1775867"/>
            <a:ext cx="6164494" cy="4511917"/>
          </a:xfrm>
          <a:prstGeom prst="rect">
            <a:avLst/>
          </a:prstGeom>
        </p:spPr>
      </p:pic>
      <p:pic>
        <p:nvPicPr>
          <p:cNvPr id="12" name="Graphic 21">
            <a:extLst>
              <a:ext uri="{FF2B5EF4-FFF2-40B4-BE49-F238E27FC236}">
                <a16:creationId xmlns:a16="http://schemas.microsoft.com/office/drawing/2014/main" id="{4059DF6F-729E-428D-936F-157BBFCC2C7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9261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E303F352-BA68-31B2-D4CD-81FF60B49247}"/>
              </a:ext>
            </a:extLst>
          </p:cNvPr>
          <p:cNvSpPr/>
          <p:nvPr/>
        </p:nvSpPr>
        <p:spPr>
          <a:xfrm>
            <a:off x="0" y="254559"/>
            <a:ext cx="9117349" cy="540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392AFEC5-5564-8238-94C1-4D1F45FC0835}"/>
              </a:ext>
            </a:extLst>
          </p:cNvPr>
          <p:cNvSpPr/>
          <p:nvPr/>
        </p:nvSpPr>
        <p:spPr>
          <a:xfrm>
            <a:off x="968330" y="2057799"/>
            <a:ext cx="10812720" cy="432419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Varela Round"/>
              </a:rPr>
              <a:t>-  Understand the business process and analyze the operations</a:t>
            </a: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Varela Round"/>
              </a:rPr>
              <a:t>-  Acquire knowledge of production planning and resource management </a:t>
            </a:r>
          </a:p>
          <a:p>
            <a:pPr marL="342900" marR="0" lvl="0" indent="-34290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Tx/>
              <a:buChar char="-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Varela Round"/>
              </a:rPr>
              <a:t>Understand the concept of Corporate Vision - Mission and Objectives </a:t>
            </a: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Varela Round"/>
              </a:rPr>
              <a:t>- Understand the concept of SWOT and Portfolio Analysis </a:t>
            </a: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Varela Round"/>
              </a:rPr>
              <a:t>- Understand the different stages in strategy formulation process </a:t>
            </a: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sym typeface="Varela Round"/>
              </a:rPr>
              <a:t>-  Understand the concept of Strategic Business Unit and Business Process re-engineering.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6E46E79-FE76-E1A5-6550-6177E875752A}"/>
              </a:ext>
            </a:extLst>
          </p:cNvPr>
          <p:cNvSpPr txBox="1"/>
          <p:nvPr/>
        </p:nvSpPr>
        <p:spPr>
          <a:xfrm>
            <a:off x="2259052" y="432584"/>
            <a:ext cx="76738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  <a:cs typeface="Times New Roman" panose="02020603050405020304" pitchFamily="18" charset="0"/>
              </a:rPr>
              <a:t> </a:t>
            </a:r>
          </a:p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Course Learning Outcomes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312250C-6F3D-EEEE-394D-A422BF27E6FC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87C20C3E-21B7-433F-A844-EDF29585284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67945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8E4D62B3-D902-DFAD-B6D0-A9D260C1EE8B}"/>
              </a:ext>
            </a:extLst>
          </p:cNvPr>
          <p:cNvSpPr/>
          <p:nvPr/>
        </p:nvSpPr>
        <p:spPr>
          <a:xfrm>
            <a:off x="0" y="254559"/>
            <a:ext cx="9117349" cy="540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4CA0782-01AB-4CD6-9D03-FCED6EA675E5}"/>
              </a:ext>
            </a:extLst>
          </p:cNvPr>
          <p:cNvSpPr txBox="1"/>
          <p:nvPr/>
        </p:nvSpPr>
        <p:spPr>
          <a:xfrm>
            <a:off x="5065302" y="6433639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D92FC8C-7873-4D48-6008-A2DE13A4ADD9}"/>
              </a:ext>
            </a:extLst>
          </p:cNvPr>
          <p:cNvSpPr txBox="1"/>
          <p:nvPr/>
        </p:nvSpPr>
        <p:spPr>
          <a:xfrm>
            <a:off x="2259052" y="741607"/>
            <a:ext cx="76738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CB905EB2-EEB6-F8B3-DEDA-149B975C18E0}"/>
              </a:ext>
            </a:extLst>
          </p:cNvPr>
          <p:cNvSpPr/>
          <p:nvPr/>
        </p:nvSpPr>
        <p:spPr>
          <a:xfrm>
            <a:off x="668651" y="1695501"/>
            <a:ext cx="5999278" cy="470526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14350" marR="0" lvl="0" indent="-5143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AutoNum type="arabicPeriod"/>
              <a:tabLst/>
              <a:defRPr/>
            </a:pPr>
            <a:r>
              <a:rPr kumimoji="0" lang="en-US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Strategic management, </a:t>
            </a: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third edition</a:t>
            </a:r>
            <a:r>
              <a:rPr kumimoji="0" lang="en-US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 2017 By Frank t. Rothaermel</a:t>
            </a:r>
            <a:br>
              <a:rPr kumimoji="0" lang="en-US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US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Georgia Institute of Technology.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18C736A-2993-EAFB-B378-2085674D96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9288" y="1759366"/>
            <a:ext cx="4563112" cy="4641399"/>
          </a:xfrm>
          <a:prstGeom prst="rect">
            <a:avLst/>
          </a:prstGeom>
        </p:spPr>
      </p:pic>
      <p:pic>
        <p:nvPicPr>
          <p:cNvPr id="8" name="Graphic 21">
            <a:extLst>
              <a:ext uri="{FF2B5EF4-FFF2-40B4-BE49-F238E27FC236}">
                <a16:creationId xmlns:a16="http://schemas.microsoft.com/office/drawing/2014/main" id="{E4EFE520-2F73-4B91-9CD1-6936DF80990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35941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69EC0129-3B58-848D-4ED2-B6C326390856}"/>
              </a:ext>
            </a:extLst>
          </p:cNvPr>
          <p:cNvSpPr/>
          <p:nvPr/>
        </p:nvSpPr>
        <p:spPr>
          <a:xfrm>
            <a:off x="0" y="254559"/>
            <a:ext cx="9117349" cy="540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E98DBE3-8BB6-FB77-BD63-66AD3EEB7FE1}"/>
              </a:ext>
            </a:extLst>
          </p:cNvPr>
          <p:cNvSpPr txBox="1"/>
          <p:nvPr/>
        </p:nvSpPr>
        <p:spPr>
          <a:xfrm>
            <a:off x="4787900" y="6477602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0116615A-C5FD-C36A-F098-E041050FE166}"/>
              </a:ext>
            </a:extLst>
          </p:cNvPr>
          <p:cNvSpPr/>
          <p:nvPr/>
        </p:nvSpPr>
        <p:spPr>
          <a:xfrm>
            <a:off x="266924" y="1833371"/>
            <a:ext cx="6318811" cy="425869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2.  Operations management,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Eighth edition 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By Nigel Slack Alistair Brandon-Jones  Robert Johnston.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3E88463-605C-8E52-060A-98155EEBAE9C}"/>
              </a:ext>
            </a:extLst>
          </p:cNvPr>
          <p:cNvSpPr txBox="1"/>
          <p:nvPr/>
        </p:nvSpPr>
        <p:spPr>
          <a:xfrm>
            <a:off x="2109103" y="498891"/>
            <a:ext cx="76738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39327BB-785E-E5D1-3893-C6595FD861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3137" y="1858711"/>
            <a:ext cx="4777483" cy="4208010"/>
          </a:xfrm>
          <a:prstGeom prst="rect">
            <a:avLst/>
          </a:prstGeom>
        </p:spPr>
      </p:pic>
      <p:pic>
        <p:nvPicPr>
          <p:cNvPr id="8" name="Graphic 21">
            <a:extLst>
              <a:ext uri="{FF2B5EF4-FFF2-40B4-BE49-F238E27FC236}">
                <a16:creationId xmlns:a16="http://schemas.microsoft.com/office/drawing/2014/main" id="{F5626F38-925B-4A86-83D5-F79C3D61451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50161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D3AFF27D-76F2-4464-F1D9-0E91274BD432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3746B8B-18FF-41BD-54D1-70702F6F33A8}"/>
              </a:ext>
            </a:extLst>
          </p:cNvPr>
          <p:cNvSpPr/>
          <p:nvPr/>
        </p:nvSpPr>
        <p:spPr>
          <a:xfrm>
            <a:off x="0" y="254559"/>
            <a:ext cx="9117349" cy="540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7BB9C6D-4EDE-8B9F-501C-FF8BBE6562A2}"/>
              </a:ext>
            </a:extLst>
          </p:cNvPr>
          <p:cNvSpPr txBox="1"/>
          <p:nvPr/>
        </p:nvSpPr>
        <p:spPr>
          <a:xfrm>
            <a:off x="1007272" y="774712"/>
            <a:ext cx="811007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Strategic and Operational Management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3E986BD-32FF-890E-2407-BF90B4E4F6B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17"/>
          <a:stretch/>
        </p:blipFill>
        <p:spPr>
          <a:xfrm>
            <a:off x="1199628" y="2186997"/>
            <a:ext cx="9345750" cy="4138529"/>
          </a:xfrm>
          <a:prstGeom prst="rect">
            <a:avLst/>
          </a:prstGeom>
        </p:spPr>
      </p:pic>
      <p:pic>
        <p:nvPicPr>
          <p:cNvPr id="7" name="Graphic 21">
            <a:extLst>
              <a:ext uri="{FF2B5EF4-FFF2-40B4-BE49-F238E27FC236}">
                <a16:creationId xmlns:a16="http://schemas.microsoft.com/office/drawing/2014/main" id="{53FE3809-D86F-4C2B-AD5E-51C98138AFA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80371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A96207C-A53E-80BC-83E6-AAD6775D4D98}"/>
              </a:ext>
            </a:extLst>
          </p:cNvPr>
          <p:cNvSpPr/>
          <p:nvPr/>
        </p:nvSpPr>
        <p:spPr>
          <a:xfrm>
            <a:off x="0" y="254559"/>
            <a:ext cx="9117349" cy="540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D2024C1-2E8D-6601-84B7-C924AF132F49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543D59B-FFA7-1087-011A-A53022BE438A}"/>
              </a:ext>
            </a:extLst>
          </p:cNvPr>
          <p:cNvSpPr txBox="1"/>
          <p:nvPr/>
        </p:nvSpPr>
        <p:spPr>
          <a:xfrm>
            <a:off x="1623316" y="822758"/>
            <a:ext cx="811007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Strategic and Operational Management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6438D30-15F3-1149-BCF3-FD0AE96F2B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5997" y="1834884"/>
            <a:ext cx="9367646" cy="4138530"/>
          </a:xfrm>
          <a:prstGeom prst="rect">
            <a:avLst/>
          </a:prstGeom>
        </p:spPr>
      </p:pic>
      <p:pic>
        <p:nvPicPr>
          <p:cNvPr id="8" name="Graphic 21">
            <a:extLst>
              <a:ext uri="{FF2B5EF4-FFF2-40B4-BE49-F238E27FC236}">
                <a16:creationId xmlns:a16="http://schemas.microsoft.com/office/drawing/2014/main" id="{10AECE69-A8A6-4787-9285-73C0A992A6B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91637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Graphic 12">
            <a:extLst>
              <a:ext uri="{FF2B5EF4-FFF2-40B4-BE49-F238E27FC236}">
                <a16:creationId xmlns:a16="http://schemas.microsoft.com/office/drawing/2014/main" id="{6632DC9F-5757-0B8A-BF9A-324C5DCF66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pic>
        <p:nvPicPr>
          <p:cNvPr id="23" name="Graphic 22">
            <a:extLst>
              <a:ext uri="{FF2B5EF4-FFF2-40B4-BE49-F238E27FC236}">
                <a16:creationId xmlns:a16="http://schemas.microsoft.com/office/drawing/2014/main" id="{7F2EF6CE-6A19-1FC7-706F-5BC62F62930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67466" y="485415"/>
            <a:ext cx="2758843" cy="75309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C2209B7-A564-4A7C-687E-49DE198161B1}"/>
              </a:ext>
            </a:extLst>
          </p:cNvPr>
          <p:cNvSpPr txBox="1"/>
          <p:nvPr/>
        </p:nvSpPr>
        <p:spPr>
          <a:xfrm>
            <a:off x="534381" y="5945200"/>
            <a:ext cx="452456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BD73658-9ED2-5C09-E85C-0C090C5E47C3}"/>
              </a:ext>
            </a:extLst>
          </p:cNvPr>
          <p:cNvSpPr/>
          <p:nvPr/>
        </p:nvSpPr>
        <p:spPr>
          <a:xfrm>
            <a:off x="1340017" y="1410088"/>
            <a:ext cx="9661358" cy="4312207"/>
          </a:xfrm>
          <a:custGeom>
            <a:avLst/>
            <a:gdLst>
              <a:gd name="connsiteX0" fmla="*/ 0 w 10096121"/>
              <a:gd name="connsiteY0" fmla="*/ 0 h 4414561"/>
              <a:gd name="connsiteX1" fmla="*/ 10096121 w 10096121"/>
              <a:gd name="connsiteY1" fmla="*/ 0 h 4414561"/>
              <a:gd name="connsiteX2" fmla="*/ 10096121 w 10096121"/>
              <a:gd name="connsiteY2" fmla="*/ 4414561 h 4414561"/>
              <a:gd name="connsiteX3" fmla="*/ 0 w 10096121"/>
              <a:gd name="connsiteY3" fmla="*/ 4414561 h 4414561"/>
              <a:gd name="connsiteX4" fmla="*/ 0 w 10096121"/>
              <a:gd name="connsiteY4" fmla="*/ 0 h 4414561"/>
              <a:gd name="connsiteX0" fmla="*/ 0 w 10096121"/>
              <a:gd name="connsiteY0" fmla="*/ 0 h 4414561"/>
              <a:gd name="connsiteX1" fmla="*/ 9924671 w 10096121"/>
              <a:gd name="connsiteY1" fmla="*/ 180975 h 4414561"/>
              <a:gd name="connsiteX2" fmla="*/ 10096121 w 10096121"/>
              <a:gd name="connsiteY2" fmla="*/ 4414561 h 4414561"/>
              <a:gd name="connsiteX3" fmla="*/ 0 w 10096121"/>
              <a:gd name="connsiteY3" fmla="*/ 4414561 h 4414561"/>
              <a:gd name="connsiteX4" fmla="*/ 0 w 10096121"/>
              <a:gd name="connsiteY4" fmla="*/ 0 h 4414561"/>
              <a:gd name="connsiteX0" fmla="*/ 0 w 10096121"/>
              <a:gd name="connsiteY0" fmla="*/ 0 h 4414561"/>
              <a:gd name="connsiteX1" fmla="*/ 9924671 w 10096121"/>
              <a:gd name="connsiteY1" fmla="*/ 180975 h 4414561"/>
              <a:gd name="connsiteX2" fmla="*/ 10096121 w 10096121"/>
              <a:gd name="connsiteY2" fmla="*/ 4414561 h 4414561"/>
              <a:gd name="connsiteX3" fmla="*/ 76200 w 10096121"/>
              <a:gd name="connsiteY3" fmla="*/ 4366936 h 4414561"/>
              <a:gd name="connsiteX4" fmla="*/ 0 w 10096121"/>
              <a:gd name="connsiteY4" fmla="*/ 0 h 4414561"/>
              <a:gd name="connsiteX0" fmla="*/ 0 w 10286621"/>
              <a:gd name="connsiteY0" fmla="*/ 0 h 4385986"/>
              <a:gd name="connsiteX1" fmla="*/ 10115171 w 10286621"/>
              <a:gd name="connsiteY1" fmla="*/ 152400 h 4385986"/>
              <a:gd name="connsiteX2" fmla="*/ 10286621 w 10286621"/>
              <a:gd name="connsiteY2" fmla="*/ 4385986 h 4385986"/>
              <a:gd name="connsiteX3" fmla="*/ 266700 w 10286621"/>
              <a:gd name="connsiteY3" fmla="*/ 4338361 h 4385986"/>
              <a:gd name="connsiteX4" fmla="*/ 0 w 10286621"/>
              <a:gd name="connsiteY4" fmla="*/ 0 h 4385986"/>
              <a:gd name="connsiteX0" fmla="*/ 0 w 10286621"/>
              <a:gd name="connsiteY0" fmla="*/ 0 h 4385986"/>
              <a:gd name="connsiteX1" fmla="*/ 10115171 w 10286621"/>
              <a:gd name="connsiteY1" fmla="*/ 152400 h 4385986"/>
              <a:gd name="connsiteX2" fmla="*/ 10286621 w 10286621"/>
              <a:gd name="connsiteY2" fmla="*/ 4385986 h 4385986"/>
              <a:gd name="connsiteX3" fmla="*/ 333375 w 10286621"/>
              <a:gd name="connsiteY3" fmla="*/ 4138336 h 4385986"/>
              <a:gd name="connsiteX4" fmla="*/ 0 w 10286621"/>
              <a:gd name="connsiteY4" fmla="*/ 0 h 4385986"/>
              <a:gd name="connsiteX0" fmla="*/ 0 w 10324721"/>
              <a:gd name="connsiteY0" fmla="*/ 0 h 4385986"/>
              <a:gd name="connsiteX1" fmla="*/ 10153271 w 10324721"/>
              <a:gd name="connsiteY1" fmla="*/ 152400 h 4385986"/>
              <a:gd name="connsiteX2" fmla="*/ 10324721 w 10324721"/>
              <a:gd name="connsiteY2" fmla="*/ 4385986 h 4385986"/>
              <a:gd name="connsiteX3" fmla="*/ 371475 w 10324721"/>
              <a:gd name="connsiteY3" fmla="*/ 4138336 h 4385986"/>
              <a:gd name="connsiteX4" fmla="*/ 0 w 10324721"/>
              <a:gd name="connsiteY4" fmla="*/ 0 h 4385986"/>
              <a:gd name="connsiteX0" fmla="*/ 0 w 10296146"/>
              <a:gd name="connsiteY0" fmla="*/ 0 h 4138336"/>
              <a:gd name="connsiteX1" fmla="*/ 10153271 w 10296146"/>
              <a:gd name="connsiteY1" fmla="*/ 152400 h 4138336"/>
              <a:gd name="connsiteX2" fmla="*/ 10296146 w 10296146"/>
              <a:gd name="connsiteY2" fmla="*/ 4138336 h 4138336"/>
              <a:gd name="connsiteX3" fmla="*/ 371475 w 10296146"/>
              <a:gd name="connsiteY3" fmla="*/ 4138336 h 4138336"/>
              <a:gd name="connsiteX4" fmla="*/ 0 w 10296146"/>
              <a:gd name="connsiteY4" fmla="*/ 0 h 4138336"/>
              <a:gd name="connsiteX0" fmla="*/ 0 w 10296146"/>
              <a:gd name="connsiteY0" fmla="*/ 0 h 4405036"/>
              <a:gd name="connsiteX1" fmla="*/ 10153271 w 10296146"/>
              <a:gd name="connsiteY1" fmla="*/ 152400 h 4405036"/>
              <a:gd name="connsiteX2" fmla="*/ 10296146 w 10296146"/>
              <a:gd name="connsiteY2" fmla="*/ 4138336 h 4405036"/>
              <a:gd name="connsiteX3" fmla="*/ 438150 w 10296146"/>
              <a:gd name="connsiteY3" fmla="*/ 4405036 h 4405036"/>
              <a:gd name="connsiteX4" fmla="*/ 0 w 10296146"/>
              <a:gd name="connsiteY4" fmla="*/ 0 h 4405036"/>
              <a:gd name="connsiteX0" fmla="*/ 0 w 10296146"/>
              <a:gd name="connsiteY0" fmla="*/ 190500 h 4595536"/>
              <a:gd name="connsiteX1" fmla="*/ 9886571 w 10296146"/>
              <a:gd name="connsiteY1" fmla="*/ 0 h 4595536"/>
              <a:gd name="connsiteX2" fmla="*/ 10296146 w 10296146"/>
              <a:gd name="connsiteY2" fmla="*/ 4328836 h 4595536"/>
              <a:gd name="connsiteX3" fmla="*/ 438150 w 10296146"/>
              <a:gd name="connsiteY3" fmla="*/ 4595536 h 4595536"/>
              <a:gd name="connsiteX4" fmla="*/ 0 w 10296146"/>
              <a:gd name="connsiteY4" fmla="*/ 190500 h 4595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96146" h="4595536">
                <a:moveTo>
                  <a:pt x="0" y="190500"/>
                </a:moveTo>
                <a:lnTo>
                  <a:pt x="9886571" y="0"/>
                </a:lnTo>
                <a:lnTo>
                  <a:pt x="10296146" y="4328836"/>
                </a:lnTo>
                <a:lnTo>
                  <a:pt x="438150" y="4595536"/>
                </a:lnTo>
                <a:lnTo>
                  <a:pt x="0" y="1905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21B20AF-04F0-22A2-15B6-B1C1AE520C9F}"/>
              </a:ext>
            </a:extLst>
          </p:cNvPr>
          <p:cNvSpPr/>
          <p:nvPr/>
        </p:nvSpPr>
        <p:spPr>
          <a:xfrm>
            <a:off x="1468709" y="1526062"/>
            <a:ext cx="9473666" cy="4142390"/>
          </a:xfrm>
          <a:prstGeom prst="rect">
            <a:avLst/>
          </a:prstGeom>
          <a:blipFill dpi="0" rotWithShape="1">
            <a:blip r:embed="rId7"/>
            <a:srcRect/>
            <a:tile tx="0" ty="-381000" sx="99000" sy="98000" flip="none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13ADB0B-0EEC-32B7-C9FB-4035AF64D7FE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C0C3E4B-03CA-15AE-CEBD-48252BE46976}"/>
              </a:ext>
            </a:extLst>
          </p:cNvPr>
          <p:cNvSpPr/>
          <p:nvPr/>
        </p:nvSpPr>
        <p:spPr>
          <a:xfrm>
            <a:off x="252739" y="192560"/>
            <a:ext cx="9117349" cy="540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43F0822-630F-38D5-984D-347F909ABE03}"/>
              </a:ext>
            </a:extLst>
          </p:cNvPr>
          <p:cNvSpPr txBox="1"/>
          <p:nvPr/>
        </p:nvSpPr>
        <p:spPr>
          <a:xfrm>
            <a:off x="2762207" y="597530"/>
            <a:ext cx="811007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Strategic and Operational Management</a:t>
            </a:r>
          </a:p>
        </p:txBody>
      </p:sp>
      <p:pic>
        <p:nvPicPr>
          <p:cNvPr id="11" name="Graphic 21">
            <a:extLst>
              <a:ext uri="{FF2B5EF4-FFF2-40B4-BE49-F238E27FC236}">
                <a16:creationId xmlns:a16="http://schemas.microsoft.com/office/drawing/2014/main" id="{53E93922-EF8B-40D8-B0E4-8615315A960C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687913"/>
      </p:ext>
    </p:extLst>
  </p:cSld>
  <p:clrMapOvr>
    <a:masterClrMapping/>
  </p:clrMapOvr>
</p:sld>
</file>

<file path=ppt/theme/theme1.xml><?xml version="1.0" encoding="utf-8"?>
<a:theme xmlns:a="http://schemas.openxmlformats.org/drawingml/2006/main" name="Presentation Midocean  Whit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4" ma:contentTypeDescription="Create a new document." ma:contentTypeScope="" ma:versionID="0f9785fd1d49e811b461e4a4d070eb6a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7dcd5f44a92ed3da2b367a658c54edbe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777ECC5-48A8-4EEF-BA05-1AC132A6DC7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4E1491A-3E10-4DA2-9D67-69EF7D7E2B3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3aca44-ef33-4cf4-9980-7f0b00e6eeb9"/>
    <ds:schemaRef ds:uri="49100919-8a76-4266-be0c-7dc583902cb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 Midocean  White</Template>
  <TotalTime>1039</TotalTime>
  <Words>590</Words>
  <Application>Microsoft Office PowerPoint</Application>
  <PresentationFormat>Widescreen</PresentationFormat>
  <Paragraphs>125</Paragraphs>
  <Slides>18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Arial</vt:lpstr>
      <vt:lpstr>Calibri</vt:lpstr>
      <vt:lpstr>Calibri Light</vt:lpstr>
      <vt:lpstr>Tajawal ExtraBold</vt:lpstr>
      <vt:lpstr>Tajawal Medium</vt:lpstr>
      <vt:lpstr>Times New Roman</vt:lpstr>
      <vt:lpstr>Presentation Midocean  White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omar wahban</cp:lastModifiedBy>
  <cp:revision>81</cp:revision>
  <dcterms:created xsi:type="dcterms:W3CDTF">2023-04-29T09:08:23Z</dcterms:created>
  <dcterms:modified xsi:type="dcterms:W3CDTF">2024-05-30T17:05:14Z</dcterms:modified>
</cp:coreProperties>
</file>