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41" r:id="rId2"/>
    <p:sldId id="542" r:id="rId3"/>
    <p:sldId id="313" r:id="rId4"/>
    <p:sldId id="484" r:id="rId5"/>
    <p:sldId id="501" r:id="rId6"/>
    <p:sldId id="507" r:id="rId7"/>
    <p:sldId id="508" r:id="rId8"/>
    <p:sldId id="509" r:id="rId9"/>
    <p:sldId id="510" r:id="rId10"/>
    <p:sldId id="512" r:id="rId11"/>
    <p:sldId id="513" r:id="rId12"/>
    <p:sldId id="514" r:id="rId13"/>
    <p:sldId id="515" r:id="rId14"/>
    <p:sldId id="516" r:id="rId15"/>
    <p:sldId id="518" r:id="rId16"/>
    <p:sldId id="519" r:id="rId17"/>
    <p:sldId id="520" r:id="rId18"/>
    <p:sldId id="521" r:id="rId19"/>
    <p:sldId id="522" r:id="rId20"/>
    <p:sldId id="524" r:id="rId21"/>
    <p:sldId id="527" r:id="rId22"/>
    <p:sldId id="530" r:id="rId23"/>
    <p:sldId id="531" r:id="rId24"/>
    <p:sldId id="533" r:id="rId25"/>
    <p:sldId id="544" r:id="rId26"/>
    <p:sldId id="545" r:id="rId27"/>
    <p:sldId id="546" r:id="rId28"/>
    <p:sldId id="547" r:id="rId29"/>
    <p:sldId id="548" r:id="rId30"/>
    <p:sldId id="549" r:id="rId31"/>
    <p:sldId id="550" r:id="rId32"/>
    <p:sldId id="551" r:id="rId33"/>
    <p:sldId id="552" r:id="rId34"/>
    <p:sldId id="553" r:id="rId35"/>
    <p:sldId id="557" r:id="rId36"/>
    <p:sldId id="558" r:id="rId37"/>
    <p:sldId id="559" r:id="rId38"/>
    <p:sldId id="561" r:id="rId39"/>
    <p:sldId id="562" r:id="rId40"/>
    <p:sldId id="539"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833247"/>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619703" cy="960887"/>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0"/>
            <a:ext cx="58295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090660" y="3779485"/>
            <a:ext cx="9101338" cy="492443"/>
          </a:xfrm>
          <a:prstGeom prst="rect">
            <a:avLst/>
          </a:prstGeom>
          <a:noFill/>
        </p:spPr>
        <p:txBody>
          <a:bodyPr wrap="none" rtlCol="0">
            <a:spAutoFit/>
          </a:bodyPr>
          <a:lstStyle/>
          <a:p>
            <a:r>
              <a:rPr lang="en-US" sz="2600" b="1" dirty="0">
                <a:solidFill>
                  <a:srgbClr val="00B0F0"/>
                </a:solidFill>
                <a:latin typeface="Times New Roman" panose="02020603050405020304" pitchFamily="18" charset="0"/>
                <a:cs typeface="Times New Roman" panose="02020603050405020304" pitchFamily="18" charset="0"/>
              </a:rPr>
              <a:t>Understanding the role of supply chain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225034" y="4315472"/>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225034" y="5005658"/>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670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800687" flipV="1">
            <a:off x="-1452622" y="464813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7577" y="89192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4000" y="2419840"/>
            <a:ext cx="9901075"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1-Discuss the way we manage supply chain and explain</a:t>
            </a:r>
          </a:p>
          <a:p>
            <a:pPr lvl="0" algn="just"/>
            <a:r>
              <a:rPr lang="en-US" sz="2800" dirty="0">
                <a:latin typeface="Times New Roman"/>
                <a:ea typeface="Times New Roman"/>
                <a:cs typeface="Times New Roman"/>
                <a:sym typeface="Times New Roman"/>
              </a:rPr>
              <a:t>   the benefits and impact of supply chain decisions on the</a:t>
            </a:r>
          </a:p>
          <a:p>
            <a:pPr lvl="0" algn="just"/>
            <a:r>
              <a:rPr lang="en-US" sz="2800" dirty="0">
                <a:latin typeface="Times New Roman"/>
                <a:ea typeface="Times New Roman"/>
                <a:cs typeface="Times New Roman"/>
                <a:sym typeface="Times New Roman"/>
              </a:rPr>
              <a:t>   success of a firm.</a:t>
            </a:r>
          </a:p>
          <a:p>
            <a:pPr lvl="0" algn="just"/>
            <a:r>
              <a:rPr lang="en-US" sz="2800" dirty="0">
                <a:latin typeface="Times New Roman"/>
                <a:ea typeface="Times New Roman"/>
                <a:cs typeface="Times New Roman"/>
                <a:sym typeface="Times New Roman"/>
              </a:rPr>
              <a:t>2-Identify the critical areas of the supply chain. </a:t>
            </a:r>
          </a:p>
          <a:p>
            <a:pPr lvl="0" algn="just"/>
            <a:r>
              <a:rPr lang="en-US" sz="2800" dirty="0">
                <a:latin typeface="Times New Roman"/>
                <a:ea typeface="Times New Roman"/>
                <a:cs typeface="Times New Roman"/>
                <a:sym typeface="Times New Roman"/>
              </a:rPr>
              <a:t>3-Explain the value drivers in project SCM.</a:t>
            </a:r>
          </a:p>
          <a:p>
            <a:pPr lvl="0" algn="just"/>
            <a:r>
              <a:rPr lang="en-US" sz="2800" dirty="0">
                <a:latin typeface="Times New Roman"/>
                <a:ea typeface="Times New Roman"/>
                <a:cs typeface="Times New Roman"/>
                <a:sym typeface="Times New Roman"/>
              </a:rPr>
              <a:t>4-Describe the project  supply chain process framework. </a:t>
            </a:r>
          </a:p>
          <a:p>
            <a:pPr lvl="0" algn="just"/>
            <a:r>
              <a:rPr lang="en-US" sz="2800" dirty="0">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3284"/>
            <a:ext cx="4128422" cy="52370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18018"/>
            <a:ext cx="11586185"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800" b="1" dirty="0">
              <a:solidFill>
                <a:srgbClr val="00B0F0"/>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Supply chain management </a:t>
            </a:r>
            <a:r>
              <a:rPr lang="en-US" sz="2800" dirty="0">
                <a:solidFill>
                  <a:schemeClr val="dk1"/>
                </a:solidFill>
                <a:latin typeface="Times New Roman"/>
                <a:ea typeface="Times New Roman"/>
                <a:cs typeface="Times New Roman"/>
                <a:sym typeface="Times New Roman"/>
              </a:rPr>
              <a:t>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This definition implies </a:t>
            </a:r>
            <a:r>
              <a:rPr lang="en-US" sz="2800" dirty="0">
                <a:solidFill>
                  <a:schemeClr val="dk1"/>
                </a:solidFill>
                <a:latin typeface="Times New Roman"/>
                <a:ea typeface="Times New Roman"/>
                <a:cs typeface="Times New Roman"/>
                <a:sym typeface="Times New Roman"/>
              </a:rPr>
              <a:t>that a supply chain is composed of a sequence of organizations, beginning with the basic suppliers of raw materials, and extends all the way up to the final customer.</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779" y="15001"/>
            <a:ext cx="2305141" cy="1076343"/>
          </a:xfrm>
          <a:prstGeom prst="rect">
            <a:avLst/>
          </a:prstGeom>
        </p:spPr>
      </p:pic>
      <p:sp>
        <p:nvSpPr>
          <p:cNvPr id="3" name="Rectangle 2"/>
          <p:cNvSpPr/>
          <p:nvPr/>
        </p:nvSpPr>
        <p:spPr>
          <a:xfrm>
            <a:off x="2349920" y="341451"/>
            <a:ext cx="97929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49681"/>
            <a:ext cx="4128422" cy="50993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249681"/>
            <a:ext cx="11586185" cy="5014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chains </a:t>
            </a:r>
            <a:r>
              <a:rPr lang="en-US" sz="2800" kern="0" dirty="0">
                <a:solidFill>
                  <a:srgbClr val="000000"/>
                </a:solidFill>
                <a:latin typeface="Times New Roman"/>
                <a:ea typeface="Times New Roman"/>
                <a:cs typeface="Times New Roman"/>
                <a:sym typeface="Times New Roman"/>
              </a:rPr>
              <a:t>are often referred to as </a:t>
            </a:r>
            <a:r>
              <a:rPr lang="en-US" sz="2800" b="1" kern="0" dirty="0">
                <a:solidFill>
                  <a:srgbClr val="00B0F0"/>
                </a:solidFill>
                <a:latin typeface="Times New Roman"/>
                <a:ea typeface="Times New Roman"/>
                <a:cs typeface="Times New Roman"/>
                <a:sym typeface="Times New Roman"/>
              </a:rPr>
              <a:t>value chains</a:t>
            </a:r>
            <a:r>
              <a:rPr lang="en-US" sz="2800" kern="0" dirty="0">
                <a:solidFill>
                  <a:srgbClr val="000000"/>
                </a:solidFill>
                <a:latin typeface="Times New Roman"/>
                <a:ea typeface="Times New Roman"/>
                <a:cs typeface="Times New Roman"/>
                <a:sym typeface="Times New Roman"/>
              </a:rPr>
              <a:t>, as value is added to the product, service, or project as they progress through the various stages of the chain.</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Each organization in the supply chain has two components: an inbound and an outbound component.</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outbound component begins where the organization delivers its output to its immediate customer.</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54671" y="374710"/>
            <a:ext cx="983732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0512"/>
            <a:ext cx="4128422" cy="52998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18019"/>
            <a:ext cx="11586185" cy="494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This portion of the supply chain may include wholesalers, retailers, distribution centers, and transportation companies, and it ends with the final consumer in the chain.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length of each component of the supply chain depends on the nature of the organization.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traditional make-to-stock manufacturing company, the outbound or the demand component of the chain is longer than the inbound or supply component.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project organization, the inbound component is typically longer than the outbound component.</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084"/>
            <a:ext cx="2305141" cy="1076343"/>
          </a:xfrm>
          <a:prstGeom prst="rect">
            <a:avLst/>
          </a:prstGeom>
        </p:spPr>
      </p:pic>
      <p:sp>
        <p:nvSpPr>
          <p:cNvPr id="3" name="Rectangle 2"/>
          <p:cNvSpPr/>
          <p:nvPr/>
        </p:nvSpPr>
        <p:spPr>
          <a:xfrm>
            <a:off x="2265573" y="385615"/>
            <a:ext cx="9792938"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06133" y="910085"/>
            <a:ext cx="4128422" cy="55107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321393"/>
            <a:ext cx="11576024" cy="4933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Companies that effectively manage their supply chain accrue a number of benefits.</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Companies that manage their total supply chain from suppliers’ supplier to customers’ customer have achieved enormous payoffs, such as 50 percent reduction in inventories and 40 percent increase in on time deliveries.</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Effective SCM has enabled </a:t>
            </a:r>
            <a:r>
              <a:rPr lang="en-US" sz="2800" b="1" dirty="0">
                <a:solidFill>
                  <a:srgbClr val="00B0F0"/>
                </a:solidFill>
                <a:latin typeface="Times New Roman"/>
                <a:ea typeface="Times New Roman"/>
                <a:cs typeface="Times New Roman"/>
                <a:sym typeface="Times New Roman"/>
              </a:rPr>
              <a:t>Campbell Soup </a:t>
            </a:r>
            <a:r>
              <a:rPr lang="en-US" sz="2800" dirty="0">
                <a:solidFill>
                  <a:schemeClr val="dk1"/>
                </a:solidFill>
                <a:latin typeface="Times New Roman"/>
                <a:ea typeface="Times New Roman"/>
                <a:cs typeface="Times New Roman"/>
                <a:sym typeface="Times New Roman"/>
              </a:rPr>
              <a:t>to double its inventory turnover rate, Hewlett-Packard reduced its printer supply costs by 75 percent, profits doubled, and sales increased by 60 percent for Sport Obermeyer in two years, and National Bicycle achieved an increase in its market share from 5 percent to 29 percent.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42083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4264" y="280427"/>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1" y="1391920"/>
            <a:ext cx="11430000" cy="4724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Companies such as </a:t>
            </a:r>
            <a:r>
              <a:rPr lang="en-US" sz="2800" b="1" kern="0" dirty="0">
                <a:solidFill>
                  <a:srgbClr val="00B0F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that have better managed their supply chain have benefited from greater customer loyalty, higher profits, shorter lead times, lower costs, higher productivity, and higher market share. These benefits are not restricted to traditional manufacturing or retail businesses.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Organizations that manage projects can enjoy similar benefits by effectively managing their supply chains.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0904" y="356087"/>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30959"/>
            <a:ext cx="11430001" cy="4961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Effective supply chain management requires companies to focus on the following critical areas: </a:t>
            </a:r>
            <a:r>
              <a:rPr lang="en-US" sz="2600" b="1" dirty="0">
                <a:solidFill>
                  <a:schemeClr val="dk1"/>
                </a:solidFill>
                <a:latin typeface="Times New Roman"/>
                <a:ea typeface="Times New Roman"/>
                <a:cs typeface="Times New Roman"/>
                <a:sym typeface="Times New Roman"/>
              </a:rPr>
              <a:t>customers, suppliers, design and operations, logistics, and inventory.</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Customers</a:t>
            </a:r>
            <a:r>
              <a:rPr lang="en-US" sz="2600" dirty="0">
                <a:solidFill>
                  <a:schemeClr val="dk1"/>
                </a:solidFill>
                <a:latin typeface="Times New Roman"/>
                <a:ea typeface="Times New Roman"/>
                <a:cs typeface="Times New Roman"/>
                <a:sym typeface="Times New Roman"/>
              </a:rPr>
              <a:t> are the driving force behind supply chain management. Effective supply chain management, first and foremost, requires a thorough understanding of what the customers want.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In a project environment, determining customer requirements and integrating the voice of the customer by working with the customer throughout the project will in all likelihood lead to a satisfied customer and project success.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21590" y="289780"/>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270904"/>
            <a:ext cx="11494744" cy="4992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Suppliers</a:t>
            </a:r>
            <a:r>
              <a:rPr lang="en-US" sz="28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The relationship </a:t>
            </a:r>
            <a:r>
              <a:rPr lang="en-US" sz="2800" dirty="0">
                <a:solidFill>
                  <a:schemeClr val="dk1"/>
                </a:solidFill>
                <a:latin typeface="Times New Roman"/>
                <a:ea typeface="Times New Roman"/>
                <a:cs typeface="Times New Roman"/>
                <a:sym typeface="Times New Roman"/>
              </a:rPr>
              <a:t>between suppliers and buyers in the supply chain has been adversarial, as each was interested in their own profits and made decisions with no regard to their impact on other partners in the chain.</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Supplier partnering </a:t>
            </a:r>
            <a:r>
              <a:rPr lang="en-US" sz="2800" dirty="0">
                <a:solidFill>
                  <a:schemeClr val="dk1"/>
                </a:solidFill>
                <a:latin typeface="Times New Roman"/>
                <a:ea typeface="Times New Roman"/>
                <a:cs typeface="Times New Roman"/>
                <a:sym typeface="Times New Roman"/>
              </a:rPr>
              <a:t>is vital for effective supply chain management, and without the involvement, cooperation, and integration of upstream suppliers, value optimization in the total supply chain cannot be a reality</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496" y="2544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27309" y="1016000"/>
            <a:ext cx="3923491" cy="515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343403"/>
            <a:ext cx="11616665" cy="492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example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89016" y="348705"/>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7292"/>
            <a:ext cx="4128422" cy="52730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79" y="1191543"/>
            <a:ext cx="11494745" cy="5164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Design and operations </a:t>
            </a:r>
            <a:r>
              <a:rPr lang="en-US" sz="2600" dirty="0">
                <a:solidFill>
                  <a:schemeClr val="dk1"/>
                </a:solidFill>
                <a:latin typeface="Times New Roman"/>
                <a:ea typeface="Times New Roman"/>
                <a:cs typeface="Times New Roman"/>
                <a:sym typeface="Times New Roman"/>
              </a:rPr>
              <a:t>play several critical roles in a supply chain.</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600" b="1" dirty="0">
                <a:solidFill>
                  <a:srgbClr val="00B0F0"/>
                </a:solidFill>
                <a:latin typeface="Times New Roman"/>
                <a:ea typeface="Times New Roman"/>
                <a:cs typeface="Times New Roman"/>
                <a:sym typeface="Times New Roman"/>
              </a:rPr>
              <a:t>New product designs </a:t>
            </a:r>
            <a:r>
              <a:rPr lang="en-US" sz="2600" dirty="0">
                <a:solidFill>
                  <a:schemeClr val="dk1"/>
                </a:solidFill>
                <a:latin typeface="Times New Roman"/>
                <a:ea typeface="Times New Roman"/>
                <a:cs typeface="Times New Roman"/>
                <a:sym typeface="Times New Roman"/>
              </a:rPr>
              <a:t>often seek new solutions to immensely challenging technical problems. In the face of uncertain customer demand, changes to the existing supply chain may have to be made to</a:t>
            </a: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      take advantage of these new designs.</a:t>
            </a:r>
          </a:p>
          <a:p>
            <a:pPr marL="469900" marR="5080" indent="-457200" algn="just">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lgn="just">
              <a:buClr>
                <a:schemeClr val="dk1"/>
              </a:buClr>
              <a:buSzPts val="2600"/>
              <a:buFont typeface="Wingdings" panose="05000000000000000000" pitchFamily="2" charset="2"/>
              <a:buChar char="q"/>
            </a:pPr>
            <a:r>
              <a:rPr lang="en-US" sz="2600" b="1" dirty="0">
                <a:solidFill>
                  <a:srgbClr val="00B0F0"/>
                </a:solidFill>
                <a:latin typeface="Times New Roman"/>
                <a:ea typeface="Times New Roman"/>
                <a:cs typeface="Times New Roman"/>
                <a:sym typeface="Times New Roman"/>
              </a:rPr>
              <a:t>The operations function </a:t>
            </a:r>
            <a:r>
              <a:rPr lang="en-US" sz="2600" dirty="0">
                <a:solidFill>
                  <a:schemeClr val="dk1"/>
                </a:solidFill>
                <a:latin typeface="Times New Roman"/>
                <a:ea typeface="Times New Roman"/>
                <a:cs typeface="Times New Roman"/>
                <a:sym typeface="Times New Roman"/>
              </a:rPr>
              <a:t>creates value by converting the raw materials and components to a finished product.</a:t>
            </a:r>
          </a:p>
          <a:p>
            <a:pPr marL="469900" marR="5080" indent="-457200" algn="just">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This function </a:t>
            </a:r>
            <a:r>
              <a:rPr lang="en-US" sz="2600" dirty="0">
                <a:solidFill>
                  <a:schemeClr val="dk1"/>
                </a:solidFill>
                <a:latin typeface="Times New Roman"/>
                <a:ea typeface="Times New Roman"/>
                <a:cs typeface="Times New Roman"/>
                <a:sym typeface="Times New Roman"/>
              </a:rPr>
              <a:t>is present in every phase of the supply chain and is responsible for ensuring quality, reducing waste, and shortening process lead times.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202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10935" y="263421"/>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392618"/>
            <a:ext cx="11555704" cy="4803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Logistics</a:t>
            </a:r>
            <a:r>
              <a:rPr lang="en-US" sz="2800" dirty="0">
                <a:solidFill>
                  <a:srgbClr val="00B0F0"/>
                </a:solidFill>
                <a:latin typeface="Times New Roman"/>
                <a:ea typeface="Times New Roman"/>
                <a:cs typeface="Times New Roman"/>
                <a:sym typeface="Times New Roman"/>
              </a:rPr>
              <a:t> </a:t>
            </a:r>
          </a:p>
          <a:p>
            <a:pPr marL="12700" marR="5080" algn="just">
              <a:buClr>
                <a:schemeClr val="dk1"/>
              </a:buClr>
              <a:buSzPts val="2600"/>
            </a:pPr>
            <a:endParaRPr lang="en-US" sz="2800"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9175"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289283"/>
            <a:ext cx="115760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a:t>
            </a:r>
            <a:r>
              <a:rPr lang="en-US" sz="28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First,</a:t>
            </a:r>
            <a:r>
              <a:rPr lang="en-US" sz="2800" b="1"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inventories represent a substantial portion of the supply chain costs for many companies.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Second</a:t>
            </a:r>
            <a:r>
              <a:rPr lang="en-US" sz="28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Third</a:t>
            </a:r>
            <a:r>
              <a:rPr lang="en-US" sz="2800" dirty="0">
                <a:solidFill>
                  <a:schemeClr val="tx1"/>
                </a:solidFill>
                <a:latin typeface="Times New Roman"/>
                <a:ea typeface="Times New Roman"/>
                <a:cs typeface="Times New Roman"/>
                <a:sym typeface="Times New Roman"/>
              </a:rPr>
              <a:t>,</a:t>
            </a:r>
            <a:r>
              <a:rPr lang="en-US" sz="28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 management </a:t>
            </a:r>
            <a:r>
              <a:rPr lang="en-US" sz="28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5504"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4"/>
            <a:ext cx="11494745" cy="4633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70964" y="374358"/>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5"/>
            <a:ext cx="1149474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Effective inventory management </a:t>
            </a:r>
            <a:r>
              <a:rPr lang="en-US" sz="2800" dirty="0">
                <a:solidFill>
                  <a:schemeClr val="dk1"/>
                </a:solidFill>
                <a:latin typeface="Times New Roman"/>
                <a:ea typeface="Times New Roman"/>
                <a:cs typeface="Times New Roman"/>
                <a:sym typeface="Times New Roman"/>
              </a:rPr>
              <a:t>is yet another important supply chain issue in projects.</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In the airline industry</a:t>
            </a:r>
            <a:r>
              <a:rPr lang="en-US" sz="28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lgn="just">
              <a:buClr>
                <a:schemeClr val="dk1"/>
              </a:buClr>
              <a:buSzPts val="26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52244" y="317105"/>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6"/>
            <a:ext cx="11504905"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Value optimization in projects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cannot occur without the joint coordination of activities and communication among the various project participants.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a development project for an aluminum part to be delivered to an airline customer that was originally designed with a certain anodize process specified in the drawing.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7604" y="42052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8674"/>
            <a:ext cx="4128422" cy="52216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7"/>
            <a:ext cx="11504905" cy="5038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419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87833" y="19875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a:xfrm>
            <a:off x="8610600" y="6367777"/>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6328"/>
            <a:ext cx="4128422" cy="51639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382890"/>
            <a:ext cx="1136266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customer is the most important value driver in project supply chain management.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All other upstream supply chain activities in a project are triggered by this concept of customer value.</a:t>
            </a:r>
          </a:p>
        </p:txBody>
      </p:sp>
      <p:sp>
        <p:nvSpPr>
          <p:cNvPr id="2" name="TextBox 1">
            <a:extLst>
              <a:ext uri="{FF2B5EF4-FFF2-40B4-BE49-F238E27FC236}">
                <a16:creationId xmlns:a16="http://schemas.microsoft.com/office/drawing/2014/main" id="{6C96370C-0E93-23F8-01E6-0F65F4C191D2}"/>
              </a:ext>
            </a:extLst>
          </p:cNvPr>
          <p:cNvSpPr txBox="1"/>
          <p:nvPr/>
        </p:nvSpPr>
        <p:spPr>
          <a:xfrm>
            <a:off x="9193505"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1790" y="356087"/>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6724"/>
            <a:ext cx="4128422" cy="52936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05612"/>
            <a:ext cx="1149853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If the customer </a:t>
            </a:r>
            <a:r>
              <a:rPr lang="en-US" sz="2800" b="1" dirty="0">
                <a:solidFill>
                  <a:srgbClr val="00B0F0"/>
                </a:solidFill>
                <a:latin typeface="Times New Roman"/>
                <a:ea typeface="Times New Roman"/>
                <a:cs typeface="Times New Roman"/>
                <a:sym typeface="Times New Roman"/>
              </a:rPr>
              <a:t>values price</a:t>
            </a:r>
            <a:r>
              <a:rPr lang="en-US" sz="28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If the customer values </a:t>
            </a:r>
            <a:r>
              <a:rPr lang="en-US" sz="2800" b="1" dirty="0">
                <a:solidFill>
                  <a:srgbClr val="00B0F0"/>
                </a:solidFill>
                <a:latin typeface="Times New Roman"/>
                <a:ea typeface="Times New Roman"/>
                <a:cs typeface="Times New Roman"/>
                <a:sym typeface="Times New Roman"/>
              </a:rPr>
              <a:t>completion of the project </a:t>
            </a:r>
            <a:r>
              <a:rPr lang="en-US" sz="28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3265" y="21662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4205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080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155869"/>
            <a:ext cx="1162304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Value Drivers Definition</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Cost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Flexibility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Time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Refers to on-time delivery or delivery speed of completed projects to the end customer.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Quality</a:t>
            </a:r>
            <a:r>
              <a:rPr lang="en-US" sz="2800" dirty="0">
                <a:solidFill>
                  <a:srgbClr val="00B0F0"/>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7160" y="278860"/>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53954" y="747035"/>
            <a:ext cx="3967966" cy="57108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4822" y="1010621"/>
            <a:ext cx="11271225" cy="5447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Choosing the Right Supply Chain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A fundamental prerequisite for value optimization in projects is the choice of the right supply chain for the project.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Bad supply chain performance is due to the mismatch between the nature of the product and the type of supply chain chosen to produce that product.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In the context of a project environment, this implies that first and foremost, the nature of the project, whether it is primarily functional or primarily innovative, should be clearly delineated.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The next step is to choose the right supply chain for this project that will directly contribute to its core competencies and provide a distinct competitive advantage.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Without having the right supply chain that is best for a particular project, value optimization in projects cannot be achieved.</a:t>
            </a: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24714"/>
          </a:xfrm>
          <a:prstGeom prst="rect">
            <a:avLst/>
          </a:prstGeom>
        </p:spPr>
      </p:pic>
      <p:sp>
        <p:nvSpPr>
          <p:cNvPr id="3" name="Rectangle 2"/>
          <p:cNvSpPr/>
          <p:nvPr/>
        </p:nvSpPr>
        <p:spPr>
          <a:xfrm>
            <a:off x="2961820" y="193038"/>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391309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38350"/>
            <a:ext cx="4128422" cy="5254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340321"/>
            <a:ext cx="11454105" cy="492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Total Quality Management (TQM)</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Quality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6276" y="288370"/>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1456"/>
            <a:ext cx="4128422" cy="52288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8"/>
            <a:ext cx="11504905" cy="5038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‘‘TQM is a holistic approach </a:t>
            </a: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continuously meeting customer needs and aims at continual increase in customer satisfaction at continually lower real cost.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is a total systems approach (not a separate area or program), and an integral part of high-level strategy.</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It works horizontally across functions and departments, involving all employees, top to bottom, and extends backwards and forwards to include the supply chain and customer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integration of the quality management activities of the project supply chain members through TQM is vital to complete a project in such a way that the multiple objectives of the customer in terms cost, quality, time, and safety can be met.</a:t>
            </a: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61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55476" y="256626"/>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3606"/>
            <a:ext cx="4128422" cy="52067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452880"/>
            <a:ext cx="11484584" cy="4734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 general, an organization should produce a product or component if it directly contributes to its set of core competencies. Otherwise, the product or components should be purchased from outside suppliers.</a:t>
            </a: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75"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568665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41120"/>
            <a:ext cx="11569650" cy="495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identifying and analyzing user requirements and type of purchase, selecting suppliers, negotiating contracts, acting as liaison between the supplier and the user, and evaluating and forging strategic alliances with suppliers.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664" y="288370"/>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64877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3742"/>
            <a:ext cx="4128422" cy="52265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318018"/>
            <a:ext cx="11348720" cy="4859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Kaizen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is a method of bringing the suppliers to the same level of operations as the parent company, through training and improvement projects, to ensure superior performance and nurture the trust that is required for strong partnerships’’.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8808" y="310674"/>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673151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18017"/>
            <a:ext cx="1162304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13120" y="267719"/>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183301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16000"/>
            <a:ext cx="4128422" cy="52766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1" y="1219587"/>
            <a:ext cx="11596344" cy="5136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Through partnering</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all members of the supply chain are involved in translating the design concept into reality and ensuring that the appropriate cost criteria are met.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The suppliers</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4351" y="265480"/>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806751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9522"/>
            <a:ext cx="4128422" cy="52008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9"/>
            <a:ext cx="11504905" cy="497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General Electric Company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2276" y="31067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242178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398824"/>
            <a:ext cx="11494744" cy="479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 in a project context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Strategies</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will significantly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9509"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0256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20470"/>
            <a:ext cx="11504905" cy="472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Conversion</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 like the creation of a new software package, or building an offshore oil-drilling vessel.</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The degree of success, in terms of value, that can be achieved in this area, to a large extent is dictated by the efficiency and effectiveness of the procurement phase of the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4024" y="32606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9626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5124"/>
            <a:ext cx="4128422" cy="516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2560" y="1336073"/>
            <a:ext cx="11866880" cy="503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Delivery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595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8480" y="274431"/>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600"/>
            <a:ext cx="4128422" cy="54067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178171"/>
            <a:ext cx="11653520" cy="5200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First</a:t>
            </a:r>
            <a:r>
              <a:rPr kumimoji="0" lang="en-US" sz="26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development of ‘‘work clusters’’ and the application of concurrent engineering principles can lead to project supply chain integration, which in turn can improve value, eliminate inefficiencies, and reduce project costs.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Second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Third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accelerating information velocity by building an Internet-based supplier network for procurement purposes can further facilitate collaboration and integration in project supply chains</a:t>
            </a:r>
            <a:endPar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833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4515" y="174963"/>
            <a:ext cx="500169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Integrating the Supply Chain</a:t>
            </a:r>
          </a:p>
        </p:txBody>
      </p:sp>
      <p:sp>
        <p:nvSpPr>
          <p:cNvPr id="4" name="Slide Number Placeholder 3"/>
          <p:cNvSpPr>
            <a:spLocks noGrp="1"/>
          </p:cNvSpPr>
          <p:nvPr>
            <p:ph type="sldNum" sz="quarter" idx="12"/>
          </p:nvPr>
        </p:nvSpPr>
        <p:spPr>
          <a:xfrm>
            <a:off x="8773160" y="6479827"/>
            <a:ext cx="2743200" cy="365125"/>
          </a:xfrm>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752840" y="12226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96240" y="1432560"/>
            <a:ext cx="1140968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Flowchart the project supply chain processes before the project is initiated</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Standardize processes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Control process variation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Prequalify suppliers through supplier certification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Audit the project supply chain processes and take corrective and preventive actions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Measure project supply chain performance</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761379" y="301157"/>
            <a:ext cx="53506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to add value to the project</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325119" y="1534160"/>
            <a:ext cx="11555705" cy="4490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v"/>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Time</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project completed and delivered on time?</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project completion times?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completed project operationalized on time to the satisfaction of the customer?</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Were the purchased materials and manufactured components delivered on time by upstream suppliers?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procurement lead times?</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761244" y="310498"/>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769251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406400" y="1463041"/>
            <a:ext cx="11369040" cy="4800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Was the completed project within budget for each of the project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supply chain member?</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What was the total project supply chain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Procurement cost of purchased materials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Manufacturing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Inventory-related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Transportation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Project acceleration costs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 of liquidated damages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Other relevant costs: administrative, etc.</a:t>
            </a: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678628" y="356087"/>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04896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086574"/>
            <a:ext cx="4128422" cy="51837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FC206B-98E7-C279-B687-CD55DF150ED0}"/>
              </a:ext>
            </a:extLst>
          </p:cNvPr>
          <p:cNvSpPr/>
          <p:nvPr/>
        </p:nvSpPr>
        <p:spPr>
          <a:xfrm>
            <a:off x="274319" y="1318018"/>
            <a:ext cx="11737249"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Quality</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678628" y="3639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853645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028A73-2A9E-1AC4-6947-3B71DC98C6C9}"/>
              </a:ext>
            </a:extLst>
          </p:cNvPr>
          <p:cNvSpPr/>
          <p:nvPr/>
        </p:nvSpPr>
        <p:spPr>
          <a:xfrm>
            <a:off x="284481" y="1460491"/>
            <a:ext cx="11596344" cy="4702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Flexibility</a:t>
            </a:r>
          </a:p>
          <a:p>
            <a:pPr marR="0" lvl="0" algn="just" defTabSz="914400" rtl="0" eaLnBrk="1" fontAlgn="auto" latinLnBrk="0" hangingPunct="1">
              <a:lnSpc>
                <a:spcPct val="100000"/>
              </a:lnSpc>
              <a:spcBef>
                <a:spcPts val="0"/>
              </a:spcBef>
              <a:spcAft>
                <a:spcPts val="0"/>
              </a:spcAft>
              <a:buClr>
                <a:srgbClr val="000000"/>
              </a:buClr>
              <a:buSzTx/>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547884" y="3260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94805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83058"/>
            <a:ext cx="448874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51694" y="4414155"/>
            <a:ext cx="5573486" cy="248478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48042" y="1094331"/>
            <a:ext cx="595354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560320" y="2304387"/>
            <a:ext cx="9448800" cy="3108543"/>
          </a:xfrm>
          <a:prstGeom prst="rect">
            <a:avLst/>
          </a:prstGeom>
          <a:noFill/>
        </p:spPr>
        <p:txBody>
          <a:bodyPr wrap="square" rtlCol="0">
            <a:spAutoFit/>
          </a:bodyPr>
          <a:lstStyle/>
          <a:p>
            <a:pPr lvl="0" algn="just"/>
            <a:r>
              <a:rPr lang="en-US" sz="2800" dirty="0">
                <a:solidFill>
                  <a:prstClr val="black"/>
                </a:solidFill>
                <a:latin typeface="Times New Roman"/>
                <a:ea typeface="Times New Roman"/>
                <a:cs typeface="Times New Roman"/>
                <a:sym typeface="Times New Roman"/>
              </a:rPr>
              <a:t>1-Discuss the way we manage supply chain and explain</a:t>
            </a:r>
          </a:p>
          <a:p>
            <a:pPr lvl="0" algn="just"/>
            <a:r>
              <a:rPr lang="en-US" sz="2800" dirty="0">
                <a:solidFill>
                  <a:prstClr val="black"/>
                </a:solidFill>
                <a:latin typeface="Times New Roman"/>
                <a:ea typeface="Times New Roman"/>
                <a:cs typeface="Times New Roman"/>
                <a:sym typeface="Times New Roman"/>
              </a:rPr>
              <a:t>   the benefits and impact of supply chain decisions on the</a:t>
            </a:r>
          </a:p>
          <a:p>
            <a:pPr lvl="0" algn="just"/>
            <a:r>
              <a:rPr lang="en-US" sz="2800" dirty="0">
                <a:solidFill>
                  <a:prstClr val="black"/>
                </a:solidFill>
                <a:latin typeface="Times New Roman"/>
                <a:ea typeface="Times New Roman"/>
                <a:cs typeface="Times New Roman"/>
                <a:sym typeface="Times New Roman"/>
              </a:rPr>
              <a:t>   success of a firm.</a:t>
            </a:r>
          </a:p>
          <a:p>
            <a:pPr lvl="0" algn="just"/>
            <a:r>
              <a:rPr lang="en-US" sz="2800" dirty="0">
                <a:solidFill>
                  <a:prstClr val="black"/>
                </a:solidFill>
                <a:latin typeface="Times New Roman"/>
                <a:ea typeface="Times New Roman"/>
                <a:cs typeface="Times New Roman"/>
                <a:sym typeface="Times New Roman"/>
              </a:rPr>
              <a:t>2-Identify the critical areas of the supply chain. </a:t>
            </a:r>
          </a:p>
          <a:p>
            <a:pPr lvl="0" algn="just"/>
            <a:r>
              <a:rPr lang="en-US" sz="2800" dirty="0">
                <a:solidFill>
                  <a:prstClr val="black"/>
                </a:solidFill>
                <a:latin typeface="Times New Roman"/>
                <a:ea typeface="Times New Roman"/>
                <a:cs typeface="Times New Roman"/>
                <a:sym typeface="Times New Roman"/>
              </a:rPr>
              <a:t>3-Explain the value drivers in project SCM.</a:t>
            </a:r>
          </a:p>
          <a:p>
            <a:pPr lvl="0" algn="just"/>
            <a:r>
              <a:rPr lang="en-US" sz="2800" dirty="0">
                <a:solidFill>
                  <a:prstClr val="black"/>
                </a:solidFill>
                <a:latin typeface="Times New Roman"/>
                <a:ea typeface="Times New Roman"/>
                <a:cs typeface="Times New Roman"/>
                <a:sym typeface="Times New Roman"/>
              </a:rPr>
              <a:t>4-Describe the project  supply chain process framework. </a:t>
            </a:r>
          </a:p>
          <a:p>
            <a:pPr lvl="0" algn="just"/>
            <a:r>
              <a:rPr lang="en-US" sz="2800" dirty="0">
                <a:solidFill>
                  <a:prstClr val="black"/>
                </a:solidFill>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85019"/>
            <a:ext cx="4128422" cy="55639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63210"/>
            <a:ext cx="11474425" cy="5129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 </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Chapter One</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457200" lvl="0" indent="-457200" algn="just">
              <a:buFont typeface="Wingdings" panose="05000000000000000000" pitchFamily="2" charset="2"/>
              <a:buChar char="Ø"/>
              <a:defRPr/>
            </a:pPr>
            <a:endParaRPr lang="en-US" sz="24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136525"/>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7189" y="2617631"/>
            <a:ext cx="3801492" cy="2569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1D3DD3-B2BB-4476-AEC8-B44F32DB09B9}"/>
</file>

<file path=customXml/itemProps2.xml><?xml version="1.0" encoding="utf-8"?>
<ds:datastoreItem xmlns:ds="http://schemas.openxmlformats.org/officeDocument/2006/customXml" ds:itemID="{573F05D0-D9A2-4744-A2DB-4DD985BC0A08}"/>
</file>

<file path=customXml/itemProps3.xml><?xml version="1.0" encoding="utf-8"?>
<ds:datastoreItem xmlns:ds="http://schemas.openxmlformats.org/officeDocument/2006/customXml" ds:itemID="{1F37D8C0-39BE-4D03-9BA1-F1D34B09DC1C}"/>
</file>

<file path=docProps/app.xml><?xml version="1.0" encoding="utf-8"?>
<Properties xmlns="http://schemas.openxmlformats.org/officeDocument/2006/extended-properties" xmlns:vt="http://schemas.openxmlformats.org/officeDocument/2006/docPropsVTypes">
  <TotalTime>3624</TotalTime>
  <Words>4084</Words>
  <Application>Microsoft Office PowerPoint</Application>
  <PresentationFormat>Widescreen</PresentationFormat>
  <Paragraphs>336</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121</cp:revision>
  <dcterms:created xsi:type="dcterms:W3CDTF">2023-04-29T09:08:23Z</dcterms:created>
  <dcterms:modified xsi:type="dcterms:W3CDTF">2025-10-01T12:41:53Z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