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9" r:id="rId2"/>
    <p:sldMasterId id="2147483691" r:id="rId3"/>
  </p:sldMasterIdLst>
  <p:notesMasterIdLst>
    <p:notesMasterId r:id="rId24"/>
  </p:notesMasterIdLst>
  <p:sldIdLst>
    <p:sldId id="480" r:id="rId4"/>
    <p:sldId id="312" r:id="rId5"/>
    <p:sldId id="313" r:id="rId6"/>
    <p:sldId id="340" r:id="rId7"/>
    <p:sldId id="343" r:id="rId8"/>
    <p:sldId id="341" r:id="rId9"/>
    <p:sldId id="315" r:id="rId10"/>
    <p:sldId id="316" r:id="rId11"/>
    <p:sldId id="317" r:id="rId12"/>
    <p:sldId id="318" r:id="rId13"/>
    <p:sldId id="319" r:id="rId14"/>
    <p:sldId id="320" r:id="rId15"/>
    <p:sldId id="322" r:id="rId16"/>
    <p:sldId id="323" r:id="rId17"/>
    <p:sldId id="324" r:id="rId18"/>
    <p:sldId id="328" r:id="rId19"/>
    <p:sldId id="345" r:id="rId20"/>
    <p:sldId id="346" r:id="rId21"/>
    <p:sldId id="347" r:id="rId22"/>
    <p:sldId id="33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6" autoAdjust="0"/>
    <p:restoredTop sz="94660"/>
  </p:normalViewPr>
  <p:slideViewPr>
    <p:cSldViewPr snapToGrid="0">
      <p:cViewPr varScale="1">
        <p:scale>
          <a:sx n="102" d="100"/>
          <a:sy n="102" d="100"/>
        </p:scale>
        <p:origin x="88" y="4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C422F8-14E5-4785-988F-84FCE9D28F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0A22A4-02E1-497B-BC5E-E1374F583854}" type="slidenum">
              <a:rPr lang="en-US" smtClean="0"/>
              <a:t>‹#›</a:t>
            </a:fld>
            <a:endParaRPr lang="en-US"/>
          </a:p>
        </p:txBody>
      </p:sp>
    </p:spTree>
    <p:extLst>
      <p:ext uri="{BB962C8B-B14F-4D97-AF65-F5344CB8AC3E}">
        <p14:creationId xmlns:p14="http://schemas.microsoft.com/office/powerpoint/2010/main" val="1049127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331788" y="698500"/>
            <a:ext cx="6191250" cy="3482975"/>
          </a:xfrm>
          <a:ln cap="flat"/>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w="9525"/>
        </p:spPr>
        <p:txBody>
          <a:bodyPr/>
          <a:lstStyle/>
          <a:p>
            <a:endParaRPr lang="ar-EG"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5B1A-1139-61BB-D618-9EA6160081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310C65-A34A-6481-9149-0EE4C6048B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06AE4C4-592E-913F-A177-63119CF74BDE}"/>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C08191C6-1336-B66F-7FC8-0C801B8CE4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E300E0-8851-7858-01F4-883E698B691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413789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DEA49-F2E7-9799-39D2-DFFF8F3D26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127F34-662D-B9E0-4882-DAA7C405BD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0AF390-7912-458F-5ACD-6F68D7D223A6}"/>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76E980AC-0473-81CE-05D0-D80C268587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522A6F-036F-401D-0D90-B4D7DB921DFC}"/>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13848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B8497-3882-17BE-2B43-C3C88CB9B1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51E5AE7-C387-8B0A-54C2-871FB94ADB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14A306-F55E-B6C7-06A5-43A216C3B611}"/>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DC0A3A8F-EF53-0485-1655-435C8DAE15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079036-E0E4-8F70-5EA4-4FA8CFF2517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43083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4A543-4DEA-43B3-E904-35698C63E5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0227AD-6281-0182-FFF0-5C49C61142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93B106-8045-E0B8-95AA-65617E4FE0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350FB2-1505-9504-B38D-8E146138AC3A}"/>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6" name="Footer Placeholder 5">
            <a:extLst>
              <a:ext uri="{FF2B5EF4-FFF2-40B4-BE49-F238E27FC236}">
                <a16:creationId xmlns:a16="http://schemas.microsoft.com/office/drawing/2014/main" id="{4FBB0394-1FCB-2863-3EBA-CA37E5A892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900240-B692-B2A6-4D4F-83687D087AC0}"/>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899622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53AD9-0E92-A9CC-1CDA-058184E8599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33340E-BF86-C194-1655-9EE8B0D0C3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A26582-24D1-B041-59C7-CC45E5D4E2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15AA72F-E6FD-B39F-5F56-C810A60DE7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03F954-31A1-211A-1F32-194218F94E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E612140-A7F8-F959-9E8C-D6E15CC82546}"/>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8" name="Footer Placeholder 7">
            <a:extLst>
              <a:ext uri="{FF2B5EF4-FFF2-40B4-BE49-F238E27FC236}">
                <a16:creationId xmlns:a16="http://schemas.microsoft.com/office/drawing/2014/main" id="{37AC01A9-0516-CE39-9916-B97445D0BB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6C29BA-2ECA-B178-F8CB-A7E75816FB7D}"/>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605986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90DAC-5E82-18AA-086F-8AD622CC1A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ED8ED6-2989-C56E-94F1-50799A63BD07}"/>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4" name="Footer Placeholder 3">
            <a:extLst>
              <a:ext uri="{FF2B5EF4-FFF2-40B4-BE49-F238E27FC236}">
                <a16:creationId xmlns:a16="http://schemas.microsoft.com/office/drawing/2014/main" id="{C2178903-0E02-898F-C083-6053AFA584A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0F435F-3505-5382-CF51-AFB64FE12AC4}"/>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07995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7217B-08D3-0156-ED56-D0532B69547C}"/>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3" name="Footer Placeholder 2">
            <a:extLst>
              <a:ext uri="{FF2B5EF4-FFF2-40B4-BE49-F238E27FC236}">
                <a16:creationId xmlns:a16="http://schemas.microsoft.com/office/drawing/2014/main" id="{00898F46-5486-BEE6-9153-8FF5348037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65BB561-480F-8D6D-CFC1-314D448499A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5555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4285B-A6AC-18F8-014D-5E5476BAA8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90EE9FA-91E0-9473-D131-9E3646D7E1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872F4C-317F-D46D-DF36-3EEB2C81D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93B3F7-1789-5A72-38FC-C56A62127E8D}"/>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6" name="Footer Placeholder 5">
            <a:extLst>
              <a:ext uri="{FF2B5EF4-FFF2-40B4-BE49-F238E27FC236}">
                <a16:creationId xmlns:a16="http://schemas.microsoft.com/office/drawing/2014/main" id="{1585684D-FDBA-9A6A-0319-3B7A72CC3B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9C90B4-B5B9-6EBA-2494-DB2097D3BF3E}"/>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1090607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9DC9F-067C-64FB-3709-EE89520E3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01623C-B08C-3712-CF07-73005B7E98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9C7DEE-1823-C830-A0E1-6CD7B807C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0BFCDF-27B2-02F3-777E-6A3BE6F36389}"/>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6" name="Footer Placeholder 5">
            <a:extLst>
              <a:ext uri="{FF2B5EF4-FFF2-40B4-BE49-F238E27FC236}">
                <a16:creationId xmlns:a16="http://schemas.microsoft.com/office/drawing/2014/main" id="{BF47FEEF-7018-6A00-0C49-D80B1907E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6E864D-CC9A-5C8B-4365-82A63EF4CD65}"/>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533031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6B7F8-5195-1ADD-CDAA-D94CBFCF7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BE7031-5EB4-916E-74AF-18D07A3A4C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29A7EC-FF3B-1D28-6548-B0AC0BF76950}"/>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D467C27B-5513-A8B0-9821-682C4B4F3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079A84-A5E4-8978-31B7-9A7C3085904A}"/>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259005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9D6D0-D6FC-1708-D4F7-0BFE75EA7A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CB95FCA-892C-4F59-E137-4537BC18F6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F61FD1-853A-550C-4B0D-759C282BEDDC}"/>
              </a:ext>
            </a:extLst>
          </p:cNvPr>
          <p:cNvSpPr>
            <a:spLocks noGrp="1"/>
          </p:cNvSpPr>
          <p:nvPr>
            <p:ph type="dt" sz="half" idx="10"/>
          </p:nvPr>
        </p:nvSpPr>
        <p:spPr/>
        <p:txBody>
          <a:body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415343D6-AA35-DD99-7F3C-147E24658A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FDDBEF-8C90-5FB1-34E9-CFB7D591C1F8}"/>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030343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95093" y="802300"/>
            <a:ext cx="7491353"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3195093" y="3531206"/>
            <a:ext cx="7491353"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5" name="Footer Placeholder 4"/>
          <p:cNvSpPr>
            <a:spLocks noGrp="1"/>
          </p:cNvSpPr>
          <p:nvPr>
            <p:ph type="ftr" sz="quarter" idx="11"/>
          </p:nvPr>
        </p:nvSpPr>
        <p:spPr>
          <a:xfrm>
            <a:off x="3195092" y="329309"/>
            <a:ext cx="4115056" cy="309201"/>
          </a:xfrm>
        </p:spPr>
        <p:txBody>
          <a:bodyPr/>
          <a:lstStyle/>
          <a:p>
            <a:endParaRPr lang="en-US" dirty="0"/>
          </a:p>
        </p:txBody>
      </p:sp>
      <p:sp>
        <p:nvSpPr>
          <p:cNvPr id="6" name="Slide Number Placeholder 5"/>
          <p:cNvSpPr>
            <a:spLocks noGrp="1"/>
          </p:cNvSpPr>
          <p:nvPr>
            <p:ph type="sldNum" sz="quarter" idx="12"/>
          </p:nvPr>
        </p:nvSpPr>
        <p:spPr>
          <a:xfrm>
            <a:off x="1912938" y="798973"/>
            <a:ext cx="1069340"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3195093" y="3528542"/>
            <a:ext cx="749135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ext Box 16">
            <a:extLst>
              <a:ext uri="{FF2B5EF4-FFF2-40B4-BE49-F238E27FC236}">
                <a16:creationId xmlns:a16="http://schemas.microsoft.com/office/drawing/2014/main" id="{C0AFA70F-DCE8-1912-8A48-400EAC18E258}"/>
              </a:ext>
            </a:extLst>
          </p:cNvPr>
          <p:cNvSpPr txBox="1">
            <a:spLocks noChangeArrowheads="1"/>
          </p:cNvSpPr>
          <p:nvPr userDrawn="1"/>
        </p:nvSpPr>
        <p:spPr bwMode="auto">
          <a:xfrm>
            <a:off x="4930036" y="6583364"/>
            <a:ext cx="2308645" cy="276999"/>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1631061945"/>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7/5/2024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67620945-F421-4EFF-BE50-4D1F8A2B0A53}" type="slidenum">
              <a:rPr lang="en-US" smtClean="0"/>
              <a:pPr>
                <a:defRPr/>
              </a:pPr>
              <a:t>‹#›</a:t>
            </a:fld>
            <a:endParaRPr lang="en-US"/>
          </a:p>
        </p:txBody>
      </p:sp>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2908470"/>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4655" y="1756130"/>
            <a:ext cx="7489336"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924656" y="3806197"/>
            <a:ext cx="7489336"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35D1F35-C220-40CE-AF3D-2690AA2BE269}" type="slidenum">
              <a:rPr lang="en-US" smtClean="0"/>
              <a:pPr>
                <a:defRPr/>
              </a:pPr>
              <a:t>‹#›</a:t>
            </a:fld>
            <a:endParaRPr lang="en-US"/>
          </a:p>
        </p:txBody>
      </p:sp>
      <p:cxnSp>
        <p:nvCxnSpPr>
          <p:cNvPr id="15" name="Straight Connector 14"/>
          <p:cNvCxnSpPr/>
          <p:nvPr/>
        </p:nvCxnSpPr>
        <p:spPr>
          <a:xfrm>
            <a:off x="1924655" y="3804985"/>
            <a:ext cx="748933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3093204"/>
      </p:ext>
    </p:extLst>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24655" y="804891"/>
            <a:ext cx="8761791"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924654" y="2013936"/>
            <a:ext cx="4167828"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8909" y="2013937"/>
            <a:ext cx="4167536"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64424267"/>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924655" y="804165"/>
            <a:ext cx="8761792"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924655" y="2019551"/>
            <a:ext cx="4167688"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924655" y="2824271"/>
            <a:ext cx="4167688"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8909" y="2023005"/>
            <a:ext cx="4167536"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518909" y="2821491"/>
            <a:ext cx="416753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8" name="Footer Placeholder 7"/>
          <p:cNvSpPr>
            <a:spLocks noGrp="1"/>
          </p:cNvSpPr>
          <p:nvPr>
            <p:ph type="ftr" sz="quarter" idx="11"/>
          </p:nvPr>
        </p:nvSpPr>
        <p:spPr/>
        <p:txBody>
          <a:bodyPr/>
          <a:lstStyle/>
          <a:p>
            <a:pPr>
              <a:defRPr/>
            </a:pPr>
            <a:r>
              <a:rPr lang="en-US"/>
              <a:t>Ch. 4: Feasibility Analysis &amp; Business Plan</a:t>
            </a:r>
          </a:p>
        </p:txBody>
      </p:sp>
      <p:sp>
        <p:nvSpPr>
          <p:cNvPr id="9" name="Slide Number Placeholder 8"/>
          <p:cNvSpPr>
            <a:spLocks noGrp="1"/>
          </p:cNvSpPr>
          <p:nvPr>
            <p:ph type="sldNum" sz="quarter" idx="12"/>
          </p:nvPr>
        </p:nvSpPr>
        <p:spPr/>
        <p:txBody>
          <a:bodyPr/>
          <a:lstStyle/>
          <a:p>
            <a:pPr>
              <a:defRPr/>
            </a:pPr>
            <a:r>
              <a:rPr lang="en-US"/>
              <a:t>4 - </a:t>
            </a:r>
            <a:fld id="{8B426BBB-DAE7-4395-90A3-9DEF35010D74}" type="slidenum">
              <a:rPr lang="en-US" smtClean="0"/>
              <a:pPr>
                <a:defRPr/>
              </a:pPr>
              <a:t>‹#›</a:t>
            </a:fld>
            <a:endParaRPr lang="en-US"/>
          </a:p>
        </p:txBody>
      </p:sp>
    </p:spTree>
    <p:extLst>
      <p:ext uri="{BB962C8B-B14F-4D97-AF65-F5344CB8AC3E}">
        <p14:creationId xmlns:p14="http://schemas.microsoft.com/office/powerpoint/2010/main" val="1233004930"/>
      </p:ext>
    </p:extLst>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4" name="Footer Placeholder 3"/>
          <p:cNvSpPr>
            <a:spLocks noGrp="1"/>
          </p:cNvSpPr>
          <p:nvPr>
            <p:ph type="ftr" sz="quarter" idx="11"/>
          </p:nvPr>
        </p:nvSpPr>
        <p:spPr/>
        <p:txBody>
          <a:bodyPr/>
          <a:lstStyle/>
          <a:p>
            <a:pPr>
              <a:defRPr/>
            </a:pPr>
            <a:r>
              <a:rPr lang="en-US"/>
              <a:t>Ch. 4: Feasibility Analysis &amp; Business Plan</a:t>
            </a:r>
          </a:p>
        </p:txBody>
      </p:sp>
      <p:sp>
        <p:nvSpPr>
          <p:cNvPr id="5" name="Slide Number Placeholder 4"/>
          <p:cNvSpPr>
            <a:spLocks noGrp="1"/>
          </p:cNvSpPr>
          <p:nvPr>
            <p:ph type="sldNum" sz="quarter" idx="12"/>
          </p:nvPr>
        </p:nvSpPr>
        <p:spPr/>
        <p:txBody>
          <a:bodyPr/>
          <a:lstStyle/>
          <a:p>
            <a:pPr>
              <a:defRPr/>
            </a:pPr>
            <a:r>
              <a:rPr lang="en-US"/>
              <a:t>4 - </a:t>
            </a:r>
            <a:fld id="{2309141C-F644-4D0B-A123-15CDFE404CA4}" type="slidenum">
              <a:rPr lang="en-US" smtClean="0"/>
              <a:pPr>
                <a:defRPr/>
              </a:pPr>
              <a:t>‹#›</a:t>
            </a:fld>
            <a:endParaRPr lang="en-US"/>
          </a:p>
        </p:txBody>
      </p:sp>
    </p:spTree>
    <p:extLst>
      <p:ext uri="{BB962C8B-B14F-4D97-AF65-F5344CB8AC3E}">
        <p14:creationId xmlns:p14="http://schemas.microsoft.com/office/powerpoint/2010/main" val="3939066960"/>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3" name="Footer Placeholder 2"/>
          <p:cNvSpPr>
            <a:spLocks noGrp="1"/>
          </p:cNvSpPr>
          <p:nvPr>
            <p:ph type="ftr" sz="quarter" idx="11"/>
          </p:nvPr>
        </p:nvSpPr>
        <p:spPr/>
        <p:txBody>
          <a:bodyPr/>
          <a:lstStyle/>
          <a:p>
            <a:pPr>
              <a:defRPr/>
            </a:pPr>
            <a:r>
              <a:rPr lang="en-US"/>
              <a:t>Ch. 4: Feasibility Analysis &amp; Business Plan</a:t>
            </a:r>
          </a:p>
        </p:txBody>
      </p:sp>
      <p:sp>
        <p:nvSpPr>
          <p:cNvPr id="4" name="Slide Number Placeholder 3"/>
          <p:cNvSpPr>
            <a:spLocks noGrp="1"/>
          </p:cNvSpPr>
          <p:nvPr>
            <p:ph type="sldNum" sz="quarter" idx="12"/>
          </p:nvPr>
        </p:nvSpPr>
        <p:spPr/>
        <p:txBody>
          <a:bodyPr/>
          <a:lstStyle/>
          <a:p>
            <a:pPr>
              <a:defRPr/>
            </a:pPr>
            <a:r>
              <a:rPr lang="en-US"/>
              <a:t>4 - </a:t>
            </a:r>
            <a:fld id="{4DA7FDF7-DEC8-4B14-87C1-2C27926295E9}" type="slidenum">
              <a:rPr lang="en-US" smtClean="0"/>
              <a:pPr>
                <a:defRPr/>
              </a:pPr>
              <a:t>‹#›</a:t>
            </a:fld>
            <a:endParaRPr lang="en-US"/>
          </a:p>
        </p:txBody>
      </p:sp>
    </p:spTree>
    <p:extLst>
      <p:ext uri="{BB962C8B-B14F-4D97-AF65-F5344CB8AC3E}">
        <p14:creationId xmlns:p14="http://schemas.microsoft.com/office/powerpoint/2010/main" val="1632394251"/>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18723" y="798973"/>
            <a:ext cx="323460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582208" y="798974"/>
            <a:ext cx="5104237"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18723" y="3205493"/>
            <a:ext cx="3236492"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7/5/2024</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E27DD023-9DE9-42DC-8A4D-18C056AB4A1D}" type="slidenum">
              <a:rPr lang="en-US" smtClean="0"/>
              <a:pPr>
                <a:defRPr/>
              </a:pPr>
              <a:t>‹#›</a:t>
            </a:fld>
            <a:endParaRPr lang="en-US"/>
          </a:p>
        </p:txBody>
      </p:sp>
      <p:cxnSp>
        <p:nvCxnSpPr>
          <p:cNvPr id="17" name="Straight Connector 16"/>
          <p:cNvCxnSpPr/>
          <p:nvPr/>
        </p:nvCxnSpPr>
        <p:spPr>
          <a:xfrm>
            <a:off x="1922331" y="3205491"/>
            <a:ext cx="32310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7970014"/>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6662002" y="482172"/>
            <a:ext cx="4681849"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925531" y="1129513"/>
            <a:ext cx="432658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520171" y="1122544"/>
            <a:ext cx="2979997"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924656" y="3145992"/>
            <a:ext cx="4320381"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915552" y="5469858"/>
            <a:ext cx="4336560" cy="320123"/>
          </a:xfrm>
        </p:spPr>
        <p:txBody>
          <a:bodyPr/>
          <a:lstStyle>
            <a:lvl1pPr algn="l">
              <a:defRPr/>
            </a:lvl1pPr>
          </a:lstStyle>
          <a:p>
            <a:fld id="{B61BEF0D-F0BB-DE4B-95CE-6DB70DBA9567}" type="datetimeFigureOut">
              <a:rPr lang="en-US" smtClean="0"/>
              <a:pPr/>
              <a:t>7/5/2024</a:t>
            </a:fld>
            <a:endParaRPr lang="en-US" dirty="0"/>
          </a:p>
        </p:txBody>
      </p:sp>
      <p:sp>
        <p:nvSpPr>
          <p:cNvPr id="6" name="Footer Placeholder 5"/>
          <p:cNvSpPr>
            <a:spLocks noGrp="1"/>
          </p:cNvSpPr>
          <p:nvPr>
            <p:ph type="ftr" sz="quarter" idx="11"/>
          </p:nvPr>
        </p:nvSpPr>
        <p:spPr>
          <a:xfrm>
            <a:off x="1916707" y="318642"/>
            <a:ext cx="4335404" cy="320931"/>
          </a:xfrm>
        </p:spPr>
        <p:txBody>
          <a:bodyPr/>
          <a:lstStyle/>
          <a:p>
            <a:endParaRPr lang="en-US" dirty="0"/>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1" name="Straight Connector 30"/>
          <p:cNvCxnSpPr/>
          <p:nvPr/>
        </p:nvCxnSpPr>
        <p:spPr>
          <a:xfrm>
            <a:off x="1921708" y="3143605"/>
            <a:ext cx="432268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80237995"/>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924655" y="1847088"/>
            <a:ext cx="8761791"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7/5/2024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18704099-C675-4A99-B85D-D49675A3C31A}" type="slidenum">
              <a:rPr lang="en-US" smtClean="0"/>
              <a:pPr>
                <a:defRPr/>
              </a:pPr>
              <a:t>‹#›</a:t>
            </a:fld>
            <a:endParaRPr lang="en-US"/>
          </a:p>
        </p:txBody>
      </p:sp>
    </p:spTree>
    <p:extLst>
      <p:ext uri="{BB962C8B-B14F-4D97-AF65-F5344CB8AC3E}">
        <p14:creationId xmlns:p14="http://schemas.microsoft.com/office/powerpoint/2010/main" val="347566648"/>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24038" y="798975"/>
            <a:ext cx="1470703"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924655" y="798975"/>
            <a:ext cx="7068127"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7/5/2024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AD5EEB4-39CE-4A65-9139-D10AC2251404}" type="slidenum">
              <a:rPr lang="en-US" smtClean="0"/>
              <a:pPr>
                <a:defRPr/>
              </a:pPr>
              <a:t>‹#›</a:t>
            </a:fld>
            <a:endParaRPr lang="en-US"/>
          </a:p>
        </p:txBody>
      </p:sp>
      <p:cxnSp>
        <p:nvCxnSpPr>
          <p:cNvPr id="15" name="Straight Connector 14"/>
          <p:cNvCxnSpPr/>
          <p:nvPr/>
        </p:nvCxnSpPr>
        <p:spPr>
          <a:xfrm>
            <a:off x="9224037" y="798975"/>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6687615"/>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7/5/2024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13455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7/5/2024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560067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7/5/2024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124634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7/5/2024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187942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7/5/2024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340285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7/5/2024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970932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7/5/2024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281367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7/5/2024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918411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7/5/2024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810089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7/5/2024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550632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7/5/2024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421522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79515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074432034"/>
      </p:ext>
    </p:extLst>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7459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667DDD-D307-3120-62B8-A1E51C75D4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1A14818-7D37-CBE5-F58A-B0E4B11251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B8C157-369F-9DB0-938C-A932DB48D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A14D0C-0592-43D4-966F-33CDE2473956}" type="datetimeFigureOut">
              <a:rPr lang="en-US" smtClean="0"/>
              <a:t>7/5/2024</a:t>
            </a:fld>
            <a:endParaRPr lang="en-US"/>
          </a:p>
        </p:txBody>
      </p:sp>
      <p:sp>
        <p:nvSpPr>
          <p:cNvPr id="5" name="Footer Placeholder 4">
            <a:extLst>
              <a:ext uri="{FF2B5EF4-FFF2-40B4-BE49-F238E27FC236}">
                <a16:creationId xmlns:a16="http://schemas.microsoft.com/office/drawing/2014/main" id="{8C811DE7-DB39-4AFE-4D12-D27EB981F3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40D615A-D92B-06B5-305B-B58045EE09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3AF75-ED4D-4D28-8D89-28CE4190CB79}" type="slidenum">
              <a:rPr lang="en-US" smtClean="0"/>
              <a:t>‹#›</a:t>
            </a:fld>
            <a:endParaRPr lang="en-US"/>
          </a:p>
        </p:txBody>
      </p:sp>
    </p:spTree>
    <p:extLst>
      <p:ext uri="{BB962C8B-B14F-4D97-AF65-F5344CB8AC3E}">
        <p14:creationId xmlns:p14="http://schemas.microsoft.com/office/powerpoint/2010/main" val="48366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12192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4"/>
            <a:ext cx="12192001" cy="774727"/>
          </a:xfrm>
          <a:prstGeom prst="rect">
            <a:avLst/>
          </a:prstGeom>
        </p:spPr>
      </p:pic>
      <p:cxnSp>
        <p:nvCxnSpPr>
          <p:cNvPr id="13" name="Straight Connector 12"/>
          <p:cNvCxnSpPr/>
          <p:nvPr/>
        </p:nvCxnSpPr>
        <p:spPr>
          <a:xfrm>
            <a:off x="0" y="6101127"/>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924655" y="804521"/>
            <a:ext cx="8761791"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24655" y="2015734"/>
            <a:ext cx="8761791"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28723" y="330370"/>
            <a:ext cx="3157723"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7/5/2024</a:t>
            </a:fld>
            <a:endParaRPr lang="en-US" dirty="0"/>
          </a:p>
        </p:txBody>
      </p:sp>
      <p:sp>
        <p:nvSpPr>
          <p:cNvPr id="5" name="Footer Placeholder 4"/>
          <p:cNvSpPr>
            <a:spLocks noGrp="1"/>
          </p:cNvSpPr>
          <p:nvPr>
            <p:ph type="ftr" sz="quarter" idx="3"/>
          </p:nvPr>
        </p:nvSpPr>
        <p:spPr>
          <a:xfrm>
            <a:off x="1924655" y="329309"/>
            <a:ext cx="5378672"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650300" y="798973"/>
            <a:ext cx="1060995"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191559759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7/5/2024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289487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notesSlide" Target="../notesSlides/notesSlide2.xml"/><Relationship Id="rId4"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783197" y="2564905"/>
            <a:ext cx="3380477" cy="1384995"/>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sym typeface="Arial"/>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sz="2100" b="1" dirty="0">
                <a:solidFill>
                  <a:prstClr val="white"/>
                </a:solidFill>
                <a:latin typeface="Times New Roman" panose="02020603050405020304" pitchFamily="18" charset="0"/>
                <a:cs typeface="Times New Roman" panose="02020603050405020304" pitchFamily="18" charset="0"/>
                <a:sym typeface="Arial"/>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a:t>
            </a:r>
            <a:r>
              <a:rPr lang="en-US" altLang="en-US" sz="2100" dirty="0">
                <a:solidFill>
                  <a:srgbClr val="FFFFFF"/>
                </a:solidFill>
                <a:latin typeface="Tajawal Medium"/>
                <a:ea typeface="Tajawal Medium"/>
                <a:cs typeface="Tajawal Medium"/>
                <a:sym typeface="Arial"/>
              </a:rPr>
              <a:t> </a:t>
            </a:r>
            <a:endParaRPr lang="en-US" altLang="en-US" sz="2100" dirty="0">
              <a:solidFill>
                <a:srgbClr val="FF9518"/>
              </a:solidFill>
              <a:latin typeface="Tajawal Medium"/>
              <a:ea typeface="Tajawal Medium"/>
              <a:cs typeface="Tajawal Medium"/>
              <a:sym typeface="Arial"/>
            </a:endParaRPr>
          </a:p>
          <a:p>
            <a:pPr defTabSz="685800">
              <a:defRPr/>
            </a:pPr>
            <a:r>
              <a:rPr lang="en-US" sz="1500" dirty="0">
                <a:solidFill>
                  <a:prstClr val="black"/>
                </a:solidFill>
                <a:latin typeface="Times New Roman" panose="02020603050405020304" pitchFamily="18" charset="0"/>
                <a:cs typeface="Times New Roman" panose="02020603050405020304" pitchFamily="18" charset="0"/>
                <a:sym typeface="Arial"/>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a:xfrm>
            <a:off x="3200400" y="798974"/>
            <a:ext cx="6629400" cy="358315"/>
          </a:xfrm>
        </p:spPr>
        <p:txBody>
          <a:bodyPr vert="horz" lIns="88900" tIns="46038" rIns="88900" bIns="46038" rtlCol="0" anchor="t">
            <a:noAutofit/>
          </a:bodyPr>
          <a:lstStyle/>
          <a:p>
            <a:pPr eaLnBrk="1" hangingPunct="1">
              <a:defRPr/>
            </a:pPr>
            <a:r>
              <a:rPr lang="en-US" dirty="0">
                <a:solidFill>
                  <a:srgbClr val="FFC000"/>
                </a:solidFill>
              </a:rPr>
              <a:t>Product or Service Feasibility Analysis</a:t>
            </a:r>
          </a:p>
        </p:txBody>
      </p:sp>
      <p:sp>
        <p:nvSpPr>
          <p:cNvPr id="114691" name="Rectangle 3"/>
          <p:cNvSpPr>
            <a:spLocks noGrp="1" noChangeArrowheads="1"/>
          </p:cNvSpPr>
          <p:nvPr>
            <p:ph idx="1"/>
          </p:nvPr>
        </p:nvSpPr>
        <p:spPr>
          <a:xfrm>
            <a:off x="2133600" y="2209801"/>
            <a:ext cx="8077200" cy="4267199"/>
          </a:xfrm>
        </p:spPr>
        <p:txBody>
          <a:bodyPr vert="horz" lIns="88900" tIns="46038" rIns="88900" bIns="46038" rtlCol="0" anchor="t">
            <a:normAutofit/>
          </a:bodyPr>
          <a:lstStyle/>
          <a:p>
            <a:pPr>
              <a:spcBef>
                <a:spcPts val="600"/>
              </a:spcBef>
              <a:defRPr/>
            </a:pPr>
            <a:r>
              <a:rPr lang="en-US" u="sng" dirty="0"/>
              <a:t>An analysis that determines the degree to which a product or service idea appeals to potential customers and identifies the resources necessary to produce it.  </a:t>
            </a:r>
          </a:p>
          <a:p>
            <a:pPr>
              <a:spcBef>
                <a:spcPts val="600"/>
              </a:spcBef>
              <a:defRPr/>
            </a:pPr>
            <a:r>
              <a:rPr lang="en-US" dirty="0">
                <a:solidFill>
                  <a:srgbClr val="FFC000"/>
                </a:solidFill>
              </a:rPr>
              <a:t>Two questions:</a:t>
            </a:r>
          </a:p>
          <a:p>
            <a:pPr marL="971550" lvl="1" indent="-403225">
              <a:spcBef>
                <a:spcPts val="600"/>
              </a:spcBef>
              <a:buClr>
                <a:schemeClr val="folHlink"/>
              </a:buClr>
              <a:buFont typeface="+mj-lt"/>
              <a:buAutoNum type="arabicPeriod"/>
              <a:defRPr/>
            </a:pPr>
            <a:r>
              <a:rPr lang="en-US" dirty="0"/>
              <a:t>Are customers willing to purchase our product or service?</a:t>
            </a:r>
          </a:p>
          <a:p>
            <a:pPr marL="971550" lvl="1" indent="-403225">
              <a:spcBef>
                <a:spcPts val="600"/>
              </a:spcBef>
              <a:buClr>
                <a:schemeClr val="folHlink"/>
              </a:buClr>
              <a:buFont typeface="+mj-lt"/>
              <a:buAutoNum type="arabicPeriod"/>
              <a:defRPr/>
            </a:pPr>
            <a:r>
              <a:rPr lang="en-US" dirty="0"/>
              <a:t>Can we provide the product or service to customers at a profit? </a:t>
            </a:r>
          </a:p>
        </p:txBody>
      </p:sp>
      <p:pic>
        <p:nvPicPr>
          <p:cNvPr id="9" name="Audio 8">
            <a:hlinkClick r:id="" action="ppaction://media"/>
            <a:extLst>
              <a:ext uri="{FF2B5EF4-FFF2-40B4-BE49-F238E27FC236}">
                <a16:creationId xmlns:a16="http://schemas.microsoft.com/office/drawing/2014/main" id="{1C567E42-CF14-630E-05D0-0932BC49C0E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0109200" y="6299200"/>
            <a:ext cx="406400" cy="406400"/>
          </a:xfrm>
          <a:prstGeom prst="rect">
            <a:avLst/>
          </a:prstGeom>
        </p:spPr>
      </p:pic>
    </p:spTree>
    <p:custDataLst>
      <p:tags r:id="rId1"/>
    </p:custDataLst>
  </p:cSld>
  <p:clrMapOvr>
    <a:masterClrMapping/>
  </p:clrMapOvr>
  <p:transition spd="med" advTm="111997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14691">
                                            <p:txEl>
                                              <p:pRg st="1" end="1"/>
                                            </p:txEl>
                                          </p:spTgt>
                                        </p:tgtEl>
                                        <p:attrNameLst>
                                          <p:attrName>style.visibility</p:attrName>
                                        </p:attrNameLst>
                                      </p:cBhvr>
                                      <p:to>
                                        <p:strVal val="visible"/>
                                      </p:to>
                                    </p:set>
                                    <p:animEffect transition="in" filter="wipe(left)">
                                      <p:cBhvr>
                                        <p:cTn id="11" dur="500"/>
                                        <p:tgtEl>
                                          <p:spTgt spid="114691">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4691">
                                            <p:txEl>
                                              <p:pRg st="2" end="2"/>
                                            </p:txEl>
                                          </p:spTgt>
                                        </p:tgtEl>
                                        <p:attrNameLst>
                                          <p:attrName>style.visibility</p:attrName>
                                        </p:attrNameLst>
                                      </p:cBhvr>
                                      <p:to>
                                        <p:strVal val="visible"/>
                                      </p:to>
                                    </p:set>
                                    <p:animEffect transition="in" filter="wipe(left)">
                                      <p:cBhvr>
                                        <p:cTn id="16" dur="500"/>
                                        <p:tgtEl>
                                          <p:spTgt spid="114691">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4691">
                                            <p:txEl>
                                              <p:pRg st="3" end="3"/>
                                            </p:txEl>
                                          </p:spTgt>
                                        </p:tgtEl>
                                        <p:attrNameLst>
                                          <p:attrName>style.visibility</p:attrName>
                                        </p:attrNameLst>
                                      </p:cBhvr>
                                      <p:to>
                                        <p:strVal val="visible"/>
                                      </p:to>
                                    </p:set>
                                    <p:animEffect transition="in" filter="wipe(left)">
                                      <p:cBhvr>
                                        <p:cTn id="21" dur="500"/>
                                        <p:tgtEl>
                                          <p:spTgt spid="1146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9"/>
                </p:tgtEl>
              </p:cMediaNode>
            </p:audio>
          </p:childTnLst>
        </p:cTn>
      </p:par>
    </p:tnLst>
    <p:bldLst>
      <p:bldP spid="114691" grpId="0" build="p" bldLvl="5"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738" name="Rectangle 2"/>
          <p:cNvSpPr>
            <a:spLocks noGrp="1" noRot="1" noChangeArrowheads="1"/>
          </p:cNvSpPr>
          <p:nvPr>
            <p:ph type="title"/>
          </p:nvPr>
        </p:nvSpPr>
        <p:spPr>
          <a:xfrm>
            <a:off x="2819400" y="838201"/>
            <a:ext cx="7010400" cy="1248109"/>
          </a:xfrm>
        </p:spPr>
        <p:txBody>
          <a:bodyPr vert="horz" lIns="88900" tIns="46038" rIns="88900" bIns="46038" rtlCol="0" anchor="t">
            <a:noAutofit/>
          </a:bodyPr>
          <a:lstStyle/>
          <a:p>
            <a:pPr eaLnBrk="1" hangingPunct="1">
              <a:defRPr/>
            </a:pPr>
            <a:r>
              <a:rPr lang="en-US" dirty="0">
                <a:solidFill>
                  <a:srgbClr val="FFC000"/>
                </a:solidFill>
              </a:rPr>
              <a:t>Product or Service Feasibility Analysis</a:t>
            </a:r>
          </a:p>
        </p:txBody>
      </p:sp>
      <p:sp>
        <p:nvSpPr>
          <p:cNvPr id="116739" name="Rectangle 3"/>
          <p:cNvSpPr>
            <a:spLocks noGrp="1" noChangeArrowheads="1"/>
          </p:cNvSpPr>
          <p:nvPr>
            <p:ph idx="1"/>
          </p:nvPr>
        </p:nvSpPr>
        <p:spPr>
          <a:xfrm>
            <a:off x="1981200" y="2133601"/>
            <a:ext cx="8458200" cy="4822825"/>
          </a:xfrm>
        </p:spPr>
        <p:txBody>
          <a:bodyPr vert="horz" lIns="88900" tIns="46038" rIns="88900" bIns="46038" rtlCol="0" anchor="t">
            <a:normAutofit/>
          </a:bodyPr>
          <a:lstStyle/>
          <a:p>
            <a:pPr>
              <a:spcBef>
                <a:spcPts val="600"/>
              </a:spcBef>
              <a:defRPr/>
            </a:pPr>
            <a:r>
              <a:rPr lang="en-US" sz="3000" dirty="0">
                <a:solidFill>
                  <a:srgbClr val="FFC000"/>
                </a:solidFill>
              </a:rPr>
              <a:t>Primary research: </a:t>
            </a:r>
            <a:r>
              <a:rPr lang="en-US" sz="3000" dirty="0"/>
              <a:t>Information that an entrepreneur collects firsthand and analyze it.</a:t>
            </a:r>
          </a:p>
          <a:p>
            <a:pPr>
              <a:spcBef>
                <a:spcPts val="600"/>
              </a:spcBef>
              <a:defRPr/>
            </a:pPr>
            <a:r>
              <a:rPr lang="en-US" sz="3000" dirty="0"/>
              <a:t> </a:t>
            </a:r>
            <a:r>
              <a:rPr lang="en-US" sz="3000" dirty="0">
                <a:solidFill>
                  <a:srgbClr val="FFC000"/>
                </a:solidFill>
              </a:rPr>
              <a:t>Primary research techniques include the following:</a:t>
            </a:r>
          </a:p>
          <a:p>
            <a:pPr lvl="1">
              <a:spcBef>
                <a:spcPts val="600"/>
              </a:spcBef>
              <a:buClr>
                <a:schemeClr val="folHlink"/>
              </a:buClr>
              <a:defRPr/>
            </a:pPr>
            <a:r>
              <a:rPr lang="en-US" dirty="0"/>
              <a:t>Customer surveys and questionnaires</a:t>
            </a:r>
          </a:p>
          <a:p>
            <a:pPr lvl="1">
              <a:spcBef>
                <a:spcPts val="600"/>
              </a:spcBef>
              <a:buClr>
                <a:schemeClr val="folHlink"/>
              </a:buClr>
              <a:defRPr/>
            </a:pPr>
            <a:r>
              <a:rPr lang="en-US" dirty="0"/>
              <a:t>Focus groups</a:t>
            </a:r>
          </a:p>
        </p:txBody>
      </p:sp>
      <p:pic>
        <p:nvPicPr>
          <p:cNvPr id="25606" name="Picture 6" descr="C:\Documents and Settings\douglw\My Documents\My Pictures\Microsoft Clip Organizer\j0386799.jpg"/>
          <p:cNvPicPr>
            <a:picLocks noChangeAspect="1" noChangeArrowheads="1"/>
          </p:cNvPicPr>
          <p:nvPr/>
        </p:nvPicPr>
        <p:blipFill>
          <a:blip r:embed="rId3"/>
          <a:srcRect/>
          <a:stretch>
            <a:fillRect/>
          </a:stretch>
        </p:blipFill>
        <p:spPr bwMode="auto">
          <a:xfrm>
            <a:off x="7277100" y="4953000"/>
            <a:ext cx="3314700" cy="11430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6739">
                                            <p:txEl>
                                              <p:pRg st="2" end="2"/>
                                            </p:txEl>
                                          </p:spTgt>
                                        </p:tgtEl>
                                        <p:attrNameLst>
                                          <p:attrName>style.visibility</p:attrName>
                                        </p:attrNameLst>
                                      </p:cBhvr>
                                      <p:to>
                                        <p:strVal val="visible"/>
                                      </p:to>
                                    </p:set>
                                    <p:animEffect transition="in" filter="wipe(left)">
                                      <p:cBhvr>
                                        <p:cTn id="7" dur="500"/>
                                        <p:tgtEl>
                                          <p:spTgt spid="11673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6739">
                                            <p:txEl>
                                              <p:pRg st="3" end="3"/>
                                            </p:txEl>
                                          </p:spTgt>
                                        </p:tgtEl>
                                        <p:attrNameLst>
                                          <p:attrName>style.visibility</p:attrName>
                                        </p:attrNameLst>
                                      </p:cBhvr>
                                      <p:to>
                                        <p:strVal val="visible"/>
                                      </p:to>
                                    </p:set>
                                    <p:animEffect transition="in" filter="wipe(left)">
                                      <p:cBhvr>
                                        <p:cTn id="12" dur="500"/>
                                        <p:tgtEl>
                                          <p:spTgt spid="1167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build="p" bldLvl="5"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solidFill>
                  <a:srgbClr val="FFC000"/>
                </a:solidFill>
              </a:rPr>
            </a:br>
            <a:r>
              <a:rPr lang="en-US" dirty="0">
                <a:solidFill>
                  <a:srgbClr val="FFC000"/>
                </a:solidFill>
              </a:rPr>
              <a:t>Focus Group</a:t>
            </a:r>
            <a:endParaRPr lang="fr-FR" dirty="0"/>
          </a:p>
        </p:txBody>
      </p:sp>
      <p:sp>
        <p:nvSpPr>
          <p:cNvPr id="3" name="Content Placeholder 2"/>
          <p:cNvSpPr>
            <a:spLocks noGrp="1"/>
          </p:cNvSpPr>
          <p:nvPr>
            <p:ph idx="1"/>
          </p:nvPr>
        </p:nvSpPr>
        <p:spPr>
          <a:xfrm>
            <a:off x="2895601" y="2057401"/>
            <a:ext cx="6342743" cy="3679213"/>
          </a:xfrm>
        </p:spPr>
        <p:txBody>
          <a:bodyPr/>
          <a:lstStyle/>
          <a:p>
            <a:pPr algn="just"/>
            <a:r>
              <a:rPr lang="en-US" dirty="0"/>
              <a:t>A market research technique that involves enlisting a small number of potential customers  (usually 8 to 12) to give feedback on specific issues about a product or service (or the business idea itself ).</a:t>
            </a:r>
            <a:endParaRPr lang="fr-FR" dirty="0"/>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solidFill>
                  <a:srgbClr val="FFC000"/>
                </a:solidFill>
              </a:rPr>
            </a:br>
            <a:r>
              <a:rPr lang="en-US" dirty="0">
                <a:solidFill>
                  <a:srgbClr val="FFC000"/>
                </a:solidFill>
              </a:rPr>
              <a:t>Secondary research</a:t>
            </a:r>
            <a:endParaRPr lang="fr-FR" dirty="0"/>
          </a:p>
        </p:txBody>
      </p:sp>
      <p:sp>
        <p:nvSpPr>
          <p:cNvPr id="3" name="Content Placeholder 2"/>
          <p:cNvSpPr>
            <a:spLocks noGrp="1"/>
          </p:cNvSpPr>
          <p:nvPr>
            <p:ph idx="1"/>
          </p:nvPr>
        </p:nvSpPr>
        <p:spPr>
          <a:xfrm>
            <a:off x="2286000" y="1853755"/>
            <a:ext cx="7924800" cy="5461445"/>
          </a:xfrm>
        </p:spPr>
        <p:txBody>
          <a:bodyPr>
            <a:normAutofit/>
          </a:bodyPr>
          <a:lstStyle/>
          <a:p>
            <a:pPr algn="just"/>
            <a:r>
              <a:rPr lang="en-US" dirty="0"/>
              <a:t>Information that has already been compiled and is available for use.</a:t>
            </a:r>
          </a:p>
          <a:p>
            <a:pPr algn="just"/>
            <a:r>
              <a:rPr lang="en-US" dirty="0"/>
              <a:t>Usually less expensive to collect than primary data.</a:t>
            </a:r>
          </a:p>
          <a:p>
            <a:pPr algn="just"/>
            <a:r>
              <a:rPr lang="en-US" dirty="0">
                <a:solidFill>
                  <a:srgbClr val="FFC000"/>
                </a:solidFill>
              </a:rPr>
              <a:t>It includes the following sources: </a:t>
            </a:r>
          </a:p>
          <a:p>
            <a:pPr algn="just">
              <a:buFont typeface="Wingdings" pitchFamily="2" charset="2"/>
              <a:buChar char="v"/>
            </a:pPr>
            <a:r>
              <a:rPr lang="en-US" sz="1800" dirty="0"/>
              <a:t>Demographic data (CAPMAS),</a:t>
            </a:r>
          </a:p>
          <a:p>
            <a:pPr algn="just">
              <a:buFont typeface="Wingdings" pitchFamily="2" charset="2"/>
              <a:buChar char="v"/>
            </a:pPr>
            <a:r>
              <a:rPr lang="en-US" sz="1800" dirty="0"/>
              <a:t> Market research that someone already compiled it, studies and surveys available for purchase.</a:t>
            </a:r>
          </a:p>
          <a:p>
            <a:pPr algn="just">
              <a:buFont typeface="Wingdings" pitchFamily="2" charset="2"/>
              <a:buChar char="v"/>
            </a:pPr>
            <a:r>
              <a:rPr lang="en-US" sz="1800" dirty="0"/>
              <a:t>Articles</a:t>
            </a:r>
          </a:p>
          <a:p>
            <a:pPr algn="just">
              <a:buFont typeface="Wingdings" pitchFamily="2" charset="2"/>
              <a:buChar char="v"/>
            </a:pPr>
            <a:r>
              <a:rPr lang="en-US" sz="1800" dirty="0"/>
              <a:t>World Wide web. </a:t>
            </a:r>
          </a:p>
          <a:p>
            <a:pPr algn="just">
              <a:buFont typeface="Wingdings" pitchFamily="2" charset="2"/>
              <a:buChar char="v"/>
            </a:pPr>
            <a:r>
              <a:rPr lang="en-US" sz="1800" dirty="0"/>
              <a:t>Local data </a:t>
            </a:r>
          </a:p>
          <a:p>
            <a:endParaRPr lang="fr-FR" dirty="0"/>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solidFill>
                  <a:srgbClr val="FFC000"/>
                </a:solidFill>
              </a:rPr>
            </a:br>
            <a:r>
              <a:rPr lang="en-US" dirty="0">
                <a:solidFill>
                  <a:srgbClr val="FFC000"/>
                </a:solidFill>
              </a:rPr>
              <a:t>Prototype</a:t>
            </a:r>
            <a:endParaRPr lang="fr-FR" dirty="0">
              <a:solidFill>
                <a:srgbClr val="FFC000"/>
              </a:solidFill>
            </a:endParaRPr>
          </a:p>
        </p:txBody>
      </p:sp>
      <p:sp>
        <p:nvSpPr>
          <p:cNvPr id="3" name="Content Placeholder 2"/>
          <p:cNvSpPr>
            <a:spLocks noGrp="1"/>
          </p:cNvSpPr>
          <p:nvPr>
            <p:ph idx="1"/>
          </p:nvPr>
        </p:nvSpPr>
        <p:spPr/>
        <p:txBody>
          <a:bodyPr/>
          <a:lstStyle/>
          <a:p>
            <a:pPr algn="just"/>
            <a:r>
              <a:rPr lang="en-US" sz="3600" dirty="0"/>
              <a:t>An original, functional model of a new product that entrepreneurs can put into the hands of potential customers so they can see it, test it, and use it. </a:t>
            </a:r>
            <a:endParaRPr lang="fr-FR" sz="3600" dirty="0"/>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0" name="Rectangle 2"/>
          <p:cNvSpPr>
            <a:spLocks noGrp="1" noRot="1" noChangeArrowheads="1"/>
          </p:cNvSpPr>
          <p:nvPr>
            <p:ph type="title"/>
          </p:nvPr>
        </p:nvSpPr>
        <p:spPr>
          <a:xfrm>
            <a:off x="2807472" y="1210176"/>
            <a:ext cx="7178675" cy="442579"/>
          </a:xfrm>
        </p:spPr>
        <p:txBody>
          <a:bodyPr vert="horz" lIns="88900" tIns="46038" rIns="88900" bIns="46038" rtlCol="0" anchor="t">
            <a:normAutofit fontScale="90000"/>
          </a:bodyPr>
          <a:lstStyle/>
          <a:p>
            <a:pPr eaLnBrk="1" hangingPunct="1">
              <a:defRPr/>
            </a:pPr>
            <a:r>
              <a:rPr lang="en-US" sz="4000" dirty="0">
                <a:solidFill>
                  <a:srgbClr val="FFC000"/>
                </a:solidFill>
              </a:rPr>
              <a:t>Financial Feasibility Analysis</a:t>
            </a:r>
          </a:p>
        </p:txBody>
      </p:sp>
      <p:sp>
        <p:nvSpPr>
          <p:cNvPr id="119811" name="Rectangle 3"/>
          <p:cNvSpPr>
            <a:spLocks noGrp="1" noChangeArrowheads="1"/>
          </p:cNvSpPr>
          <p:nvPr>
            <p:ph idx="1"/>
          </p:nvPr>
        </p:nvSpPr>
        <p:spPr>
          <a:xfrm>
            <a:off x="2133601" y="2362200"/>
            <a:ext cx="7696201" cy="2949574"/>
          </a:xfrm>
        </p:spPr>
        <p:txBody>
          <a:bodyPr vert="horz" lIns="88900" tIns="46038" rIns="88900" bIns="46038" rtlCol="0" anchor="t">
            <a:normAutofit/>
          </a:bodyPr>
          <a:lstStyle/>
          <a:p>
            <a:pPr eaLnBrk="1" hangingPunct="1">
              <a:spcBef>
                <a:spcPct val="30000"/>
              </a:spcBef>
              <a:defRPr/>
            </a:pPr>
            <a:r>
              <a:rPr lang="en-US" sz="2400" dirty="0">
                <a:solidFill>
                  <a:srgbClr val="FFC000"/>
                </a:solidFill>
              </a:rPr>
              <a:t>Capital requirements </a:t>
            </a:r>
            <a:r>
              <a:rPr lang="en-US" sz="2400" dirty="0"/>
              <a:t>–an estimate of how much start-up capital is required to launch the business.</a:t>
            </a:r>
          </a:p>
          <a:p>
            <a:pPr eaLnBrk="1" hangingPunct="1">
              <a:spcBef>
                <a:spcPct val="30000"/>
              </a:spcBef>
              <a:defRPr/>
            </a:pPr>
            <a:r>
              <a:rPr lang="en-US" sz="2400" dirty="0">
                <a:solidFill>
                  <a:srgbClr val="FFC000"/>
                </a:solidFill>
              </a:rPr>
              <a:t>Estimated earnings </a:t>
            </a:r>
            <a:r>
              <a:rPr lang="en-US" sz="2400" dirty="0"/>
              <a:t>– forecasted income statements</a:t>
            </a:r>
          </a:p>
          <a:p>
            <a:pPr eaLnBrk="1" hangingPunct="1">
              <a:spcBef>
                <a:spcPct val="30000"/>
              </a:spcBef>
              <a:defRPr/>
            </a:pPr>
            <a:r>
              <a:rPr lang="en-US" sz="2400" dirty="0">
                <a:solidFill>
                  <a:srgbClr val="FFC000"/>
                </a:solidFill>
              </a:rPr>
              <a:t>Return on investment </a:t>
            </a:r>
            <a:r>
              <a:rPr lang="en-US" sz="2400" dirty="0"/>
              <a:t>– Combining the previous two estimates to determine how much investors can expect their investments to return.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9811">
                                            <p:txEl>
                                              <p:pRg st="1" end="1"/>
                                            </p:txEl>
                                          </p:spTgt>
                                        </p:tgtEl>
                                        <p:attrNameLst>
                                          <p:attrName>style.visibility</p:attrName>
                                        </p:attrNameLst>
                                      </p:cBhvr>
                                      <p:to>
                                        <p:strVal val="visible"/>
                                      </p:to>
                                    </p:set>
                                    <p:animEffect transition="in" filter="wipe(left)">
                                      <p:cBhvr>
                                        <p:cTn id="7" dur="500"/>
                                        <p:tgtEl>
                                          <p:spTgt spid="1198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9811">
                                            <p:txEl>
                                              <p:pRg st="2" end="2"/>
                                            </p:txEl>
                                          </p:spTgt>
                                        </p:tgtEl>
                                        <p:attrNameLst>
                                          <p:attrName>style.visibility</p:attrName>
                                        </p:attrNameLst>
                                      </p:cBhvr>
                                      <p:to>
                                        <p:strVal val="visible"/>
                                      </p:to>
                                    </p:set>
                                    <p:animEffect transition="in" filter="wipe(left)">
                                      <p:cBhvr>
                                        <p:cTn id="12" dur="500"/>
                                        <p:tgtEl>
                                          <p:spTgt spid="1198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1" grpId="0" build="p" bldLvl="5"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a:xfrm>
            <a:off x="3123406" y="1066800"/>
            <a:ext cx="5945188" cy="594152"/>
          </a:xfrm>
        </p:spPr>
        <p:txBody>
          <a:bodyPr vert="horz" lIns="88900" tIns="46038" rIns="88900" bIns="46038" rtlCol="0" anchor="t">
            <a:normAutofit fontScale="90000"/>
          </a:bodyPr>
          <a:lstStyle/>
          <a:p>
            <a:pPr eaLnBrk="1" hangingPunct="1">
              <a:defRPr/>
            </a:pPr>
            <a:r>
              <a:rPr lang="en-US" sz="4000" dirty="0">
                <a:solidFill>
                  <a:srgbClr val="FFC000"/>
                </a:solidFill>
              </a:rPr>
              <a:t>The Business Plan</a:t>
            </a:r>
          </a:p>
        </p:txBody>
      </p:sp>
      <p:sp>
        <p:nvSpPr>
          <p:cNvPr id="121859" name="Rectangle 3"/>
          <p:cNvSpPr>
            <a:spLocks noGrp="1" noChangeArrowheads="1"/>
          </p:cNvSpPr>
          <p:nvPr>
            <p:ph idx="1"/>
          </p:nvPr>
        </p:nvSpPr>
        <p:spPr>
          <a:xfrm>
            <a:off x="1981200" y="1981200"/>
            <a:ext cx="8305800" cy="4038600"/>
          </a:xfrm>
        </p:spPr>
        <p:txBody>
          <a:bodyPr vert="horz" lIns="88900" tIns="46038" rIns="88900" bIns="46038" rtlCol="0" anchor="t">
            <a:normAutofit/>
          </a:bodyPr>
          <a:lstStyle/>
          <a:p>
            <a:pPr eaLnBrk="1" hangingPunct="1">
              <a:spcBef>
                <a:spcPct val="30000"/>
              </a:spcBef>
              <a:defRPr/>
            </a:pPr>
            <a:r>
              <a:rPr lang="en-US" sz="2800" dirty="0">
                <a:solidFill>
                  <a:srgbClr val="FFC000"/>
                </a:solidFill>
              </a:rPr>
              <a:t>A written summary of:</a:t>
            </a:r>
          </a:p>
          <a:p>
            <a:pPr lvl="1" eaLnBrk="1" hangingPunct="1">
              <a:spcBef>
                <a:spcPct val="30000"/>
              </a:spcBef>
              <a:buClr>
                <a:schemeClr val="folHlink"/>
              </a:buClr>
              <a:defRPr/>
            </a:pPr>
            <a:r>
              <a:rPr lang="en-US" dirty="0"/>
              <a:t>An entrepreneur’s proposed business venture</a:t>
            </a:r>
          </a:p>
          <a:p>
            <a:pPr lvl="1" eaLnBrk="1" hangingPunct="1">
              <a:spcBef>
                <a:spcPct val="30000"/>
              </a:spcBef>
              <a:buClr>
                <a:schemeClr val="folHlink"/>
              </a:buClr>
              <a:defRPr/>
            </a:pPr>
            <a:r>
              <a:rPr lang="en-US" dirty="0"/>
              <a:t>The operational and financial details</a:t>
            </a:r>
          </a:p>
          <a:p>
            <a:pPr lvl="1" eaLnBrk="1" hangingPunct="1">
              <a:spcBef>
                <a:spcPct val="30000"/>
              </a:spcBef>
              <a:buClr>
                <a:schemeClr val="folHlink"/>
              </a:buClr>
              <a:defRPr/>
            </a:pPr>
            <a:r>
              <a:rPr lang="en-US" dirty="0"/>
              <a:t>The marketing opportunities and strategy</a:t>
            </a:r>
          </a:p>
          <a:p>
            <a:pPr lvl="1" eaLnBrk="1" hangingPunct="1">
              <a:spcBef>
                <a:spcPct val="30000"/>
              </a:spcBef>
              <a:buClr>
                <a:schemeClr val="folHlink"/>
              </a:buClr>
              <a:defRPr/>
            </a:pPr>
            <a:r>
              <a:rPr lang="en-US" dirty="0"/>
              <a:t>The managers’ skills and abilities. </a:t>
            </a:r>
          </a:p>
          <a:p>
            <a:pPr eaLnBrk="1" hangingPunct="1">
              <a:spcBef>
                <a:spcPct val="30000"/>
              </a:spcBef>
              <a:defRPr/>
            </a:pPr>
            <a:r>
              <a:rPr lang="en-US" sz="2800" dirty="0"/>
              <a:t>A business plan is the best insurance against launching a business destined to fail or mismanaging a potentially successful company.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1859">
                                            <p:txEl>
                                              <p:pRg st="1" end="1"/>
                                            </p:txEl>
                                          </p:spTgt>
                                        </p:tgtEl>
                                        <p:attrNameLst>
                                          <p:attrName>style.visibility</p:attrName>
                                        </p:attrNameLst>
                                      </p:cBhvr>
                                      <p:to>
                                        <p:strVal val="visible"/>
                                      </p:to>
                                    </p:set>
                                    <p:animEffect transition="in" filter="wipe(left)">
                                      <p:cBhvr>
                                        <p:cTn id="7" dur="500"/>
                                        <p:tgtEl>
                                          <p:spTgt spid="12185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59">
                                            <p:txEl>
                                              <p:pRg st="2" end="2"/>
                                            </p:txEl>
                                          </p:spTgt>
                                        </p:tgtEl>
                                        <p:attrNameLst>
                                          <p:attrName>style.visibility</p:attrName>
                                        </p:attrNameLst>
                                      </p:cBhvr>
                                      <p:to>
                                        <p:strVal val="visible"/>
                                      </p:to>
                                    </p:set>
                                    <p:animEffect transition="in" filter="wipe(left)">
                                      <p:cBhvr>
                                        <p:cTn id="12" dur="500"/>
                                        <p:tgtEl>
                                          <p:spTgt spid="12185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1859">
                                            <p:txEl>
                                              <p:pRg st="3" end="3"/>
                                            </p:txEl>
                                          </p:spTgt>
                                        </p:tgtEl>
                                        <p:attrNameLst>
                                          <p:attrName>style.visibility</p:attrName>
                                        </p:attrNameLst>
                                      </p:cBhvr>
                                      <p:to>
                                        <p:strVal val="visible"/>
                                      </p:to>
                                    </p:set>
                                    <p:animEffect transition="in" filter="wipe(left)">
                                      <p:cBhvr>
                                        <p:cTn id="17" dur="500"/>
                                        <p:tgtEl>
                                          <p:spTgt spid="12185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1859">
                                            <p:txEl>
                                              <p:pRg st="4" end="4"/>
                                            </p:txEl>
                                          </p:spTgt>
                                        </p:tgtEl>
                                        <p:attrNameLst>
                                          <p:attrName>style.visibility</p:attrName>
                                        </p:attrNameLst>
                                      </p:cBhvr>
                                      <p:to>
                                        <p:strVal val="visible"/>
                                      </p:to>
                                    </p:set>
                                    <p:animEffect transition="in" filter="wipe(left)">
                                      <p:cBhvr>
                                        <p:cTn id="22" dur="500"/>
                                        <p:tgtEl>
                                          <p:spTgt spid="12185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1859">
                                            <p:txEl>
                                              <p:pRg st="5" end="5"/>
                                            </p:txEl>
                                          </p:spTgt>
                                        </p:tgtEl>
                                        <p:attrNameLst>
                                          <p:attrName>style.visibility</p:attrName>
                                        </p:attrNameLst>
                                      </p:cBhvr>
                                      <p:to>
                                        <p:strVal val="visible"/>
                                      </p:to>
                                    </p:set>
                                    <p:animEffect transition="in" filter="wipe(left)">
                                      <p:cBhvr>
                                        <p:cTn id="27" dur="500"/>
                                        <p:tgtEl>
                                          <p:spTgt spid="1218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build="p" bldLvl="5"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a:xfrm>
            <a:off x="2438400" y="638509"/>
            <a:ext cx="7162800" cy="769604"/>
          </a:xfrm>
        </p:spPr>
        <p:txBody>
          <a:bodyPr vert="horz" lIns="88900" tIns="46038" rIns="88900" bIns="46038" rtlCol="0" anchor="t">
            <a:noAutofit/>
          </a:bodyPr>
          <a:lstStyle/>
          <a:p>
            <a:pPr eaLnBrk="1" hangingPunct="1">
              <a:defRPr/>
            </a:pPr>
            <a:r>
              <a:rPr lang="en-US" dirty="0">
                <a:solidFill>
                  <a:srgbClr val="FFC000"/>
                </a:solidFill>
              </a:rPr>
              <a:t>The Business Plan:</a:t>
            </a:r>
            <a:br>
              <a:rPr lang="en-US" dirty="0">
                <a:solidFill>
                  <a:srgbClr val="FFC000"/>
                </a:solidFill>
              </a:rPr>
            </a:br>
            <a:r>
              <a:rPr lang="en-US" dirty="0">
                <a:solidFill>
                  <a:srgbClr val="FFC000"/>
                </a:solidFill>
              </a:rPr>
              <a:t>Two Essential Functions</a:t>
            </a:r>
          </a:p>
        </p:txBody>
      </p:sp>
      <p:sp>
        <p:nvSpPr>
          <p:cNvPr id="123907" name="Rectangle 3"/>
          <p:cNvSpPr>
            <a:spLocks noGrp="1" noChangeArrowheads="1"/>
          </p:cNvSpPr>
          <p:nvPr>
            <p:ph idx="1"/>
          </p:nvPr>
        </p:nvSpPr>
        <p:spPr>
          <a:xfrm>
            <a:off x="2209800" y="1905000"/>
            <a:ext cx="5638800" cy="4114800"/>
          </a:xfrm>
        </p:spPr>
        <p:txBody>
          <a:bodyPr vert="horz" lIns="88900" tIns="46038" rIns="88900" bIns="46038" rtlCol="0" anchor="t">
            <a:normAutofit lnSpcReduction="10000"/>
          </a:bodyPr>
          <a:lstStyle/>
          <a:p>
            <a:pPr marL="609600" indent="-609600">
              <a:spcBef>
                <a:spcPct val="60000"/>
              </a:spcBef>
              <a:buSzTx/>
              <a:buFont typeface="Wingdings" pitchFamily="2" charset="2"/>
              <a:buAutoNum type="arabicPeriod"/>
              <a:defRPr/>
            </a:pPr>
            <a:r>
              <a:rPr lang="en-US" sz="3000" dirty="0"/>
              <a:t>Guiding the company by charting its future course and defining its strategy for following it.</a:t>
            </a:r>
          </a:p>
          <a:p>
            <a:pPr marL="609600" indent="-609600">
              <a:spcBef>
                <a:spcPct val="60000"/>
              </a:spcBef>
              <a:buSzTx/>
              <a:buFont typeface="Wingdings" pitchFamily="2" charset="2"/>
              <a:buAutoNum type="arabicPeriod"/>
              <a:defRPr/>
            </a:pPr>
            <a:r>
              <a:rPr lang="en-US" sz="3000" dirty="0"/>
              <a:t>Attracting lenders and investors who will provide needed capital.</a:t>
            </a:r>
          </a:p>
        </p:txBody>
      </p:sp>
      <p:pic>
        <p:nvPicPr>
          <p:cNvPr id="6" name="Picture 9" descr="MPj03853180000[1]"/>
          <p:cNvPicPr>
            <a:picLocks noChangeAspect="1" noChangeArrowheads="1"/>
          </p:cNvPicPr>
          <p:nvPr/>
        </p:nvPicPr>
        <p:blipFill>
          <a:blip r:embed="rId3"/>
          <a:srcRect/>
          <a:stretch>
            <a:fillRect/>
          </a:stretch>
        </p:blipFill>
        <p:spPr bwMode="auto">
          <a:xfrm>
            <a:off x="8077201" y="1849438"/>
            <a:ext cx="2271713" cy="2874962"/>
          </a:xfrm>
          <a:prstGeom prst="rect">
            <a:avLst/>
          </a:prstGeom>
          <a:noFill/>
          <a:ln w="9525">
            <a:noFill/>
            <a:miter lim="800000"/>
            <a:headEnd/>
            <a:tailEnd/>
          </a:ln>
        </p:spPr>
      </p:pic>
      <p:pic>
        <p:nvPicPr>
          <p:cNvPr id="7" name="Picture 13" descr="MPj03418890000[1]"/>
          <p:cNvPicPr>
            <a:picLocks noChangeAspect="1" noChangeArrowheads="1"/>
          </p:cNvPicPr>
          <p:nvPr/>
        </p:nvPicPr>
        <p:blipFill>
          <a:blip r:embed="rId4"/>
          <a:srcRect/>
          <a:stretch>
            <a:fillRect/>
          </a:stretch>
        </p:blipFill>
        <p:spPr bwMode="auto">
          <a:xfrm>
            <a:off x="8077201" y="4800600"/>
            <a:ext cx="2290763" cy="1633538"/>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Effect transition="in" filter="wipe(left)">
                                      <p:cBhvr>
                                        <p:cTn id="7" dur="500"/>
                                        <p:tgtEl>
                                          <p:spTgt spid="123907">
                                            <p:txEl>
                                              <p:pRg st="0" end="0"/>
                                            </p:txEl>
                                          </p:spTgt>
                                        </p:tgtEl>
                                      </p:cBhvr>
                                    </p:animEffect>
                                  </p:childTnLst>
                                </p:cTn>
                              </p:par>
                            </p:childTnLst>
                          </p:cTn>
                        </p:par>
                        <p:par>
                          <p:cTn id="8" fill="hold">
                            <p:stCondLst>
                              <p:cond delay="500"/>
                            </p:stCondLst>
                            <p:childTnLst>
                              <p:par>
                                <p:cTn id="9" presetID="23" presetClass="entr" presetSubtype="27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strVal val="2/3*#ppt_w"/>
                                          </p:val>
                                        </p:tav>
                                        <p:tav tm="100000">
                                          <p:val>
                                            <p:strVal val="#ppt_w"/>
                                          </p:val>
                                        </p:tav>
                                      </p:tavLst>
                                    </p:anim>
                                    <p:anim calcmode="lin" valueType="num">
                                      <p:cBhvr>
                                        <p:cTn id="12" dur="500" fill="hold"/>
                                        <p:tgtEl>
                                          <p:spTgt spid="6"/>
                                        </p:tgtEl>
                                        <p:attrNameLst>
                                          <p:attrName>ppt_h</p:attrName>
                                        </p:attrNameLst>
                                      </p:cBhvr>
                                      <p:tavLst>
                                        <p:tav tm="0">
                                          <p:val>
                                            <p:strVal val="2/3*#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3907">
                                            <p:txEl>
                                              <p:pRg st="1" end="1"/>
                                            </p:txEl>
                                          </p:spTgt>
                                        </p:tgtEl>
                                        <p:attrNameLst>
                                          <p:attrName>style.visibility</p:attrName>
                                        </p:attrNameLst>
                                      </p:cBhvr>
                                      <p:to>
                                        <p:strVal val="visible"/>
                                      </p:to>
                                    </p:set>
                                    <p:animEffect transition="in" filter="wipe(left)">
                                      <p:cBhvr>
                                        <p:cTn id="17" dur="500"/>
                                        <p:tgtEl>
                                          <p:spTgt spid="123907">
                                            <p:txEl>
                                              <p:pRg st="1" end="1"/>
                                            </p:txEl>
                                          </p:spTgt>
                                        </p:tgtEl>
                                      </p:cBhvr>
                                    </p:animEffect>
                                  </p:childTnLst>
                                </p:cTn>
                              </p:par>
                            </p:childTnLst>
                          </p:cTn>
                        </p:par>
                        <p:par>
                          <p:cTn id="18" fill="hold">
                            <p:stCondLst>
                              <p:cond delay="500"/>
                            </p:stCondLst>
                            <p:childTnLst>
                              <p:par>
                                <p:cTn id="19" presetID="23" presetClass="entr" presetSubtype="27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2/3*#ppt_w"/>
                                          </p:val>
                                        </p:tav>
                                        <p:tav tm="100000">
                                          <p:val>
                                            <p:strVal val="#ppt_w"/>
                                          </p:val>
                                        </p:tav>
                                      </p:tavLst>
                                    </p:anim>
                                    <p:anim calcmode="lin" valueType="num">
                                      <p:cBhvr>
                                        <p:cTn id="22" dur="5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a:xfrm>
            <a:off x="2743200" y="1219201"/>
            <a:ext cx="8229600" cy="785813"/>
          </a:xfrm>
        </p:spPr>
        <p:txBody>
          <a:bodyPr vert="horz" lIns="88900" tIns="46038" rIns="88900" bIns="46038" rtlCol="0" anchor="t">
            <a:normAutofit/>
          </a:bodyPr>
          <a:lstStyle/>
          <a:p>
            <a:pPr eaLnBrk="1" hangingPunct="1">
              <a:defRPr/>
            </a:pPr>
            <a:r>
              <a:rPr lang="en-US" dirty="0">
                <a:solidFill>
                  <a:srgbClr val="FFC000"/>
                </a:solidFill>
              </a:rPr>
              <a:t>A Plan Must Pass Three Tests</a:t>
            </a:r>
          </a:p>
        </p:txBody>
      </p:sp>
      <p:sp>
        <p:nvSpPr>
          <p:cNvPr id="125955" name="Rectangle 3"/>
          <p:cNvSpPr>
            <a:spLocks noGrp="1" noChangeArrowheads="1"/>
          </p:cNvSpPr>
          <p:nvPr>
            <p:ph idx="1"/>
          </p:nvPr>
        </p:nvSpPr>
        <p:spPr>
          <a:xfrm>
            <a:off x="1828800" y="2209800"/>
            <a:ext cx="8229600" cy="5181600"/>
          </a:xfrm>
        </p:spPr>
        <p:txBody>
          <a:bodyPr vert="horz" lIns="88900" tIns="46038" rIns="88900" bIns="46038" rtlCol="0" anchor="t">
            <a:normAutofit/>
          </a:bodyPr>
          <a:lstStyle/>
          <a:p>
            <a:pPr eaLnBrk="1" hangingPunct="1">
              <a:buFont typeface="Wingdings" pitchFamily="2" charset="2"/>
              <a:buNone/>
              <a:defRPr/>
            </a:pPr>
            <a:r>
              <a:rPr lang="en-US" i="1" dirty="0">
                <a:solidFill>
                  <a:srgbClr val="FFC000"/>
                </a:solidFill>
              </a:rPr>
              <a:t>1. The Reality Test </a:t>
            </a:r>
            <a:r>
              <a:rPr lang="en-US" dirty="0">
                <a:solidFill>
                  <a:srgbClr val="FFC000"/>
                </a:solidFill>
              </a:rPr>
              <a:t>– proving that:</a:t>
            </a:r>
          </a:p>
          <a:p>
            <a:pPr lvl="1" eaLnBrk="1" hangingPunct="1">
              <a:buClr>
                <a:schemeClr val="folHlink"/>
              </a:buClr>
              <a:defRPr/>
            </a:pPr>
            <a:r>
              <a:rPr lang="en-US" sz="1800" dirty="0"/>
              <a:t>A market really does exist for your product or service. </a:t>
            </a:r>
          </a:p>
          <a:p>
            <a:pPr lvl="1" eaLnBrk="1" hangingPunct="1">
              <a:buClr>
                <a:schemeClr val="folHlink"/>
              </a:buClr>
              <a:defRPr/>
            </a:pPr>
            <a:r>
              <a:rPr lang="en-US" sz="1800" dirty="0"/>
              <a:t>You can actually build or provide it for the cost estimates in the plan.</a:t>
            </a:r>
          </a:p>
          <a:p>
            <a:pPr eaLnBrk="1" hangingPunct="1">
              <a:buFont typeface="Wingdings" pitchFamily="2" charset="2"/>
              <a:buNone/>
              <a:defRPr/>
            </a:pPr>
            <a:r>
              <a:rPr lang="en-US" i="1" dirty="0">
                <a:solidFill>
                  <a:srgbClr val="FFC000"/>
                </a:solidFill>
              </a:rPr>
              <a:t>2. The Competitive Test </a:t>
            </a:r>
            <a:r>
              <a:rPr lang="en-US" dirty="0">
                <a:solidFill>
                  <a:srgbClr val="FFC000"/>
                </a:solidFill>
              </a:rPr>
              <a:t>– evaluates: </a:t>
            </a:r>
          </a:p>
          <a:p>
            <a:pPr lvl="1" eaLnBrk="1" hangingPunct="1">
              <a:buClr>
                <a:schemeClr val="folHlink"/>
              </a:buClr>
              <a:defRPr/>
            </a:pPr>
            <a:r>
              <a:rPr lang="en-US" sz="1800" dirty="0"/>
              <a:t>A company’s position relative to its competitors.</a:t>
            </a:r>
          </a:p>
          <a:p>
            <a:pPr lvl="1" eaLnBrk="1" hangingPunct="1">
              <a:buClr>
                <a:schemeClr val="folHlink"/>
              </a:buClr>
              <a:defRPr/>
            </a:pPr>
            <a:r>
              <a:rPr lang="en-US" sz="1800" dirty="0"/>
              <a:t>Management’s ability to create a company that will gain an edge over its rivals.</a:t>
            </a:r>
          </a:p>
          <a:p>
            <a:pPr eaLnBrk="1" hangingPunct="1">
              <a:buFont typeface="Wingdings" pitchFamily="2" charset="2"/>
              <a:buNone/>
              <a:defRPr/>
            </a:pPr>
            <a:r>
              <a:rPr lang="en-US" i="1" dirty="0">
                <a:solidFill>
                  <a:srgbClr val="FFC000"/>
                </a:solidFill>
              </a:rPr>
              <a:t>3. The Value Test </a:t>
            </a:r>
            <a:r>
              <a:rPr lang="en-US" dirty="0">
                <a:solidFill>
                  <a:srgbClr val="FFC000"/>
                </a:solidFill>
              </a:rPr>
              <a:t>– proving that:</a:t>
            </a:r>
          </a:p>
          <a:p>
            <a:pPr lvl="1" eaLnBrk="1" hangingPunct="1">
              <a:buClr>
                <a:schemeClr val="folHlink"/>
              </a:buClr>
              <a:defRPr/>
            </a:pPr>
            <a:r>
              <a:rPr lang="en-US" sz="1800" dirty="0"/>
              <a:t>A venture offers investors or lenders an attractive rate of return or a high probability of repayment.</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5955">
                                            <p:txEl>
                                              <p:pRg st="1" end="1"/>
                                            </p:txEl>
                                          </p:spTgt>
                                        </p:tgtEl>
                                        <p:attrNameLst>
                                          <p:attrName>style.visibility</p:attrName>
                                        </p:attrNameLst>
                                      </p:cBhvr>
                                      <p:to>
                                        <p:strVal val="visible"/>
                                      </p:to>
                                    </p:set>
                                    <p:animEffect transition="in" filter="wipe(left)">
                                      <p:cBhvr>
                                        <p:cTn id="7" dur="500"/>
                                        <p:tgtEl>
                                          <p:spTgt spid="1259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5955">
                                            <p:txEl>
                                              <p:pRg st="2" end="2"/>
                                            </p:txEl>
                                          </p:spTgt>
                                        </p:tgtEl>
                                        <p:attrNameLst>
                                          <p:attrName>style.visibility</p:attrName>
                                        </p:attrNameLst>
                                      </p:cBhvr>
                                      <p:to>
                                        <p:strVal val="visible"/>
                                      </p:to>
                                    </p:set>
                                    <p:animEffect transition="in" filter="wipe(left)">
                                      <p:cBhvr>
                                        <p:cTn id="12" dur="500"/>
                                        <p:tgtEl>
                                          <p:spTgt spid="1259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5955">
                                            <p:txEl>
                                              <p:pRg st="3" end="3"/>
                                            </p:txEl>
                                          </p:spTgt>
                                        </p:tgtEl>
                                        <p:attrNameLst>
                                          <p:attrName>style.visibility</p:attrName>
                                        </p:attrNameLst>
                                      </p:cBhvr>
                                      <p:to>
                                        <p:strVal val="visible"/>
                                      </p:to>
                                    </p:set>
                                    <p:animEffect transition="in" filter="wipe(left)">
                                      <p:cBhvr>
                                        <p:cTn id="17" dur="500"/>
                                        <p:tgtEl>
                                          <p:spTgt spid="12595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5955">
                                            <p:txEl>
                                              <p:pRg st="4" end="4"/>
                                            </p:txEl>
                                          </p:spTgt>
                                        </p:tgtEl>
                                        <p:attrNameLst>
                                          <p:attrName>style.visibility</p:attrName>
                                        </p:attrNameLst>
                                      </p:cBhvr>
                                      <p:to>
                                        <p:strVal val="visible"/>
                                      </p:to>
                                    </p:set>
                                    <p:animEffect transition="in" filter="wipe(left)">
                                      <p:cBhvr>
                                        <p:cTn id="22" dur="500"/>
                                        <p:tgtEl>
                                          <p:spTgt spid="12595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5955">
                                            <p:txEl>
                                              <p:pRg st="5" end="5"/>
                                            </p:txEl>
                                          </p:spTgt>
                                        </p:tgtEl>
                                        <p:attrNameLst>
                                          <p:attrName>style.visibility</p:attrName>
                                        </p:attrNameLst>
                                      </p:cBhvr>
                                      <p:to>
                                        <p:strVal val="visible"/>
                                      </p:to>
                                    </p:set>
                                    <p:animEffect transition="in" filter="wipe(left)">
                                      <p:cBhvr>
                                        <p:cTn id="27" dur="500"/>
                                        <p:tgtEl>
                                          <p:spTgt spid="12595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5955">
                                            <p:txEl>
                                              <p:pRg st="6" end="6"/>
                                            </p:txEl>
                                          </p:spTgt>
                                        </p:tgtEl>
                                        <p:attrNameLst>
                                          <p:attrName>style.visibility</p:attrName>
                                        </p:attrNameLst>
                                      </p:cBhvr>
                                      <p:to>
                                        <p:strVal val="visible"/>
                                      </p:to>
                                    </p:set>
                                    <p:animEffect transition="in" filter="wipe(left)">
                                      <p:cBhvr>
                                        <p:cTn id="32" dur="500"/>
                                        <p:tgtEl>
                                          <p:spTgt spid="12595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5955">
                                            <p:txEl>
                                              <p:pRg st="7" end="7"/>
                                            </p:txEl>
                                          </p:spTgt>
                                        </p:tgtEl>
                                        <p:attrNameLst>
                                          <p:attrName>style.visibility</p:attrName>
                                        </p:attrNameLst>
                                      </p:cBhvr>
                                      <p:to>
                                        <p:strVal val="visible"/>
                                      </p:to>
                                    </p:set>
                                    <p:animEffect transition="in" filter="wipe(left)">
                                      <p:cBhvr>
                                        <p:cTn id="37" dur="500"/>
                                        <p:tgtEl>
                                          <p:spTgt spid="12595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bldLvl="5"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1761802" y="953911"/>
            <a:ext cx="8305800" cy="1071562"/>
          </a:xfrm>
        </p:spPr>
        <p:txBody>
          <a:bodyPr vert="horz" lIns="88900" tIns="46038" rIns="88900" bIns="46038" rtlCol="0" anchor="t">
            <a:noAutofit/>
          </a:bodyPr>
          <a:lstStyle/>
          <a:p>
            <a:pPr eaLnBrk="1" hangingPunct="1">
              <a:defRPr/>
            </a:pPr>
            <a:r>
              <a:rPr lang="en-US" dirty="0">
                <a:solidFill>
                  <a:srgbClr val="FFC000"/>
                </a:solidFill>
              </a:rPr>
              <a:t>Why Take the Time to Build a Business Plan?</a:t>
            </a:r>
          </a:p>
        </p:txBody>
      </p:sp>
      <p:sp>
        <p:nvSpPr>
          <p:cNvPr id="128003" name="Rectangle 3"/>
          <p:cNvSpPr>
            <a:spLocks noGrp="1" noChangeArrowheads="1"/>
          </p:cNvSpPr>
          <p:nvPr>
            <p:ph idx="1"/>
          </p:nvPr>
        </p:nvSpPr>
        <p:spPr>
          <a:xfrm>
            <a:off x="1981200" y="2133600"/>
            <a:ext cx="8153400" cy="3733800"/>
          </a:xfrm>
        </p:spPr>
        <p:txBody>
          <a:bodyPr vert="horz" lIns="88900" tIns="46038" rIns="88900" bIns="46038" rtlCol="0" anchor="t">
            <a:normAutofit/>
          </a:bodyPr>
          <a:lstStyle/>
          <a:p>
            <a:pPr>
              <a:spcBef>
                <a:spcPct val="30000"/>
              </a:spcBef>
              <a:defRPr/>
            </a:pPr>
            <a:r>
              <a:rPr lang="en-US" sz="3000" dirty="0"/>
              <a:t>Although building a plan does not your chances of succeeding in </a:t>
            </a:r>
            <a:r>
              <a:rPr lang="en-US" sz="3000" dirty="0" err="1"/>
              <a:t>businguarantee</a:t>
            </a:r>
            <a:r>
              <a:rPr lang="en-US" sz="3000" dirty="0"/>
              <a:t> success, it does increase.</a:t>
            </a:r>
          </a:p>
          <a:p>
            <a:pPr eaLnBrk="1" hangingPunct="1">
              <a:spcBef>
                <a:spcPct val="30000"/>
              </a:spcBef>
              <a:defRPr/>
            </a:pPr>
            <a:r>
              <a:rPr lang="en-US" sz="3000" dirty="0"/>
              <a:t>A plan is like a road map that serves as a guide on a journey through unfamiliar, harsh, and dangerous territory.  Don’t attempt the trip without a map!</a:t>
            </a:r>
          </a:p>
        </p:txBody>
      </p:sp>
      <p:pic>
        <p:nvPicPr>
          <p:cNvPr id="1029" name="Picture 5"/>
          <p:cNvPicPr>
            <a:picLocks noChangeAspect="1" noChangeArrowheads="1"/>
          </p:cNvPicPr>
          <p:nvPr/>
        </p:nvPicPr>
        <p:blipFill>
          <a:blip r:embed="rId3"/>
          <a:srcRect/>
          <a:stretch>
            <a:fillRect/>
          </a:stretch>
        </p:blipFill>
        <p:spPr bwMode="auto">
          <a:xfrm>
            <a:off x="10067602" y="5093918"/>
            <a:ext cx="1676400" cy="13398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8003">
                                            <p:txEl>
                                              <p:pRg st="1" end="1"/>
                                            </p:txEl>
                                          </p:spTgt>
                                        </p:tgtEl>
                                        <p:attrNameLst>
                                          <p:attrName>style.visibility</p:attrName>
                                        </p:attrNameLst>
                                      </p:cBhvr>
                                      <p:to>
                                        <p:strVal val="visible"/>
                                      </p:to>
                                    </p:set>
                                    <p:animEffect transition="in" filter="wipe(left)">
                                      <p:cBhvr>
                                        <p:cTn id="7" dur="500"/>
                                        <p:tgtEl>
                                          <p:spTgt spid="128003">
                                            <p:txEl>
                                              <p:pRg st="1" end="1"/>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0" name="Rectangle 2"/>
          <p:cNvSpPr>
            <a:spLocks noGrp="1" noRot="1" noChangeArrowheads="1"/>
          </p:cNvSpPr>
          <p:nvPr>
            <p:ph type="title"/>
          </p:nvPr>
        </p:nvSpPr>
        <p:spPr>
          <a:xfrm>
            <a:off x="1970088" y="983192"/>
            <a:ext cx="8382000" cy="609600"/>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0051" name="Rectangle 3"/>
          <p:cNvSpPr>
            <a:spLocks noGrp="1" noChangeArrowheads="1"/>
          </p:cNvSpPr>
          <p:nvPr>
            <p:ph idx="1"/>
          </p:nvPr>
        </p:nvSpPr>
        <p:spPr>
          <a:xfrm>
            <a:off x="2286000" y="1981201"/>
            <a:ext cx="7924800" cy="3840163"/>
          </a:xfrm>
        </p:spPr>
        <p:txBody>
          <a:bodyPr vert="horz" lIns="88900" tIns="46038" rIns="88900" bIns="46038" rtlCol="0" anchor="t">
            <a:normAutofit/>
          </a:bodyPr>
          <a:lstStyle/>
          <a:p>
            <a:pPr eaLnBrk="1" hangingPunct="1">
              <a:spcBef>
                <a:spcPct val="30000"/>
              </a:spcBef>
              <a:defRPr/>
            </a:pPr>
            <a:r>
              <a:rPr lang="en-US" dirty="0"/>
              <a:t>Title Page and Table of Contents</a:t>
            </a:r>
          </a:p>
          <a:p>
            <a:pPr eaLnBrk="1" hangingPunct="1">
              <a:spcBef>
                <a:spcPct val="30000"/>
              </a:spcBef>
              <a:defRPr/>
            </a:pPr>
            <a:r>
              <a:rPr lang="en-US" dirty="0"/>
              <a:t>Executive Summary</a:t>
            </a:r>
          </a:p>
          <a:p>
            <a:pPr eaLnBrk="1" hangingPunct="1">
              <a:spcBef>
                <a:spcPct val="30000"/>
              </a:spcBef>
              <a:defRPr/>
            </a:pPr>
            <a:r>
              <a:rPr lang="en-US" dirty="0"/>
              <a:t>Vision and Mission Statement</a:t>
            </a:r>
          </a:p>
          <a:p>
            <a:pPr eaLnBrk="1" hangingPunct="1">
              <a:spcBef>
                <a:spcPct val="30000"/>
              </a:spcBef>
              <a:defRPr/>
            </a:pPr>
            <a:r>
              <a:rPr lang="en-US" dirty="0"/>
              <a:t>Company History</a:t>
            </a:r>
          </a:p>
          <a:p>
            <a:pPr eaLnBrk="1" hangingPunct="1">
              <a:spcBef>
                <a:spcPct val="30000"/>
              </a:spcBef>
              <a:defRPr/>
            </a:pPr>
            <a:r>
              <a:rPr lang="en-US" dirty="0"/>
              <a:t>Business and Industry Profile</a:t>
            </a:r>
          </a:p>
        </p:txBody>
      </p:sp>
      <p:pic>
        <p:nvPicPr>
          <p:cNvPr id="32774"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458200" y="4495800"/>
            <a:ext cx="1905000" cy="1905000"/>
          </a:xfrm>
          <a:prstGeom prst="rect">
            <a:avLst/>
          </a:prstGeom>
          <a:noFill/>
          <a:ln w="9525">
            <a:noFill/>
            <a:miter lim="800000"/>
            <a:headEnd/>
            <a:tailEnd/>
          </a:ln>
        </p:spPr>
      </p:pic>
      <p:sp>
        <p:nvSpPr>
          <p:cNvPr id="32775" name="Text Box 8"/>
          <p:cNvSpPr txBox="1">
            <a:spLocks noChangeArrowheads="1"/>
          </p:cNvSpPr>
          <p:nvPr/>
        </p:nvSpPr>
        <p:spPr bwMode="auto">
          <a:xfrm>
            <a:off x="8915400" y="4953001"/>
            <a:ext cx="1066800" cy="320675"/>
          </a:xfrm>
          <a:prstGeom prst="rect">
            <a:avLst/>
          </a:prstGeom>
          <a:noFill/>
          <a:ln w="9525">
            <a:noFill/>
            <a:miter lim="800000"/>
            <a:headEnd/>
            <a:tailEnd/>
          </a:ln>
        </p:spPr>
        <p:txBody>
          <a:bodyPr>
            <a:spAutoFit/>
          </a:bodyPr>
          <a:lstStyle/>
          <a:p>
            <a:pPr algn="ctr" defTabSz="457200">
              <a:spcBef>
                <a:spcPct val="50000"/>
              </a:spcBef>
            </a:pPr>
            <a:r>
              <a:rPr lang="en-US" sz="500">
                <a:solidFill>
                  <a:srgbClr val="0000CC"/>
                </a:solidFill>
                <a:latin typeface="Arial Black" pitchFamily="34" charset="0"/>
              </a:rPr>
              <a:t>Our</a:t>
            </a:r>
            <a:br>
              <a:rPr lang="en-US" sz="500">
                <a:solidFill>
                  <a:srgbClr val="0000CC"/>
                </a:solidFill>
                <a:latin typeface="Arial Black" pitchFamily="34" charset="0"/>
              </a:rPr>
            </a:br>
            <a:r>
              <a:rPr lang="en-US" sz="500">
                <a:solidFill>
                  <a:srgbClr val="0000CC"/>
                </a:solidFill>
                <a:latin typeface="Arial Black" pitchFamily="34" charset="0"/>
              </a:rPr>
              <a:t>Business</a:t>
            </a:r>
            <a:br>
              <a:rPr lang="en-US" sz="500">
                <a:solidFill>
                  <a:srgbClr val="0000CC"/>
                </a:solidFill>
                <a:latin typeface="Arial Black" pitchFamily="34" charset="0"/>
              </a:rPr>
            </a:br>
            <a:r>
              <a:rPr lang="en-US" sz="500">
                <a:solidFill>
                  <a:srgbClr val="0000CC"/>
                </a:solidFill>
                <a:latin typeface="Arial Black" pitchFamily="34" charset="0"/>
              </a:rPr>
              <a:t>Plan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051">
                                            <p:txEl>
                                              <p:pRg st="1" end="1"/>
                                            </p:txEl>
                                          </p:spTgt>
                                        </p:tgtEl>
                                        <p:attrNameLst>
                                          <p:attrName>style.visibility</p:attrName>
                                        </p:attrNameLst>
                                      </p:cBhvr>
                                      <p:to>
                                        <p:strVal val="visible"/>
                                      </p:to>
                                    </p:set>
                                    <p:animEffect transition="in" filter="wipe(left)">
                                      <p:cBhvr>
                                        <p:cTn id="7" dur="500"/>
                                        <p:tgtEl>
                                          <p:spTgt spid="1300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051">
                                            <p:txEl>
                                              <p:pRg st="2" end="2"/>
                                            </p:txEl>
                                          </p:spTgt>
                                        </p:tgtEl>
                                        <p:attrNameLst>
                                          <p:attrName>style.visibility</p:attrName>
                                        </p:attrNameLst>
                                      </p:cBhvr>
                                      <p:to>
                                        <p:strVal val="visible"/>
                                      </p:to>
                                    </p:set>
                                    <p:animEffect transition="in" filter="wipe(left)">
                                      <p:cBhvr>
                                        <p:cTn id="12" dur="500"/>
                                        <p:tgtEl>
                                          <p:spTgt spid="1300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0051">
                                            <p:txEl>
                                              <p:pRg st="3" end="3"/>
                                            </p:txEl>
                                          </p:spTgt>
                                        </p:tgtEl>
                                        <p:attrNameLst>
                                          <p:attrName>style.visibility</p:attrName>
                                        </p:attrNameLst>
                                      </p:cBhvr>
                                      <p:to>
                                        <p:strVal val="visible"/>
                                      </p:to>
                                    </p:set>
                                    <p:animEffect transition="in" filter="wipe(left)">
                                      <p:cBhvr>
                                        <p:cTn id="17" dur="500"/>
                                        <p:tgtEl>
                                          <p:spTgt spid="13005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0051">
                                            <p:txEl>
                                              <p:pRg st="4" end="4"/>
                                            </p:txEl>
                                          </p:spTgt>
                                        </p:tgtEl>
                                        <p:attrNameLst>
                                          <p:attrName>style.visibility</p:attrName>
                                        </p:attrNameLst>
                                      </p:cBhvr>
                                      <p:to>
                                        <p:strVal val="visible"/>
                                      </p:to>
                                    </p:set>
                                    <p:animEffect transition="in" filter="wipe(left)">
                                      <p:cBhvr>
                                        <p:cTn id="22" dur="500"/>
                                        <p:tgtEl>
                                          <p:spTgt spid="130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1"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a:xfrm>
            <a:off x="2057400" y="1095709"/>
            <a:ext cx="8458200" cy="609600"/>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3123" name="Rectangle 3"/>
          <p:cNvSpPr>
            <a:spLocks noGrp="1" noChangeArrowheads="1"/>
          </p:cNvSpPr>
          <p:nvPr>
            <p:ph idx="1"/>
          </p:nvPr>
        </p:nvSpPr>
        <p:spPr>
          <a:xfrm>
            <a:off x="1981200" y="2057400"/>
            <a:ext cx="8229600" cy="4343400"/>
          </a:xfrm>
        </p:spPr>
        <p:txBody>
          <a:bodyPr vert="horz" lIns="88900" tIns="46038" rIns="88900" bIns="46038" rtlCol="0" anchor="t">
            <a:normAutofit/>
          </a:bodyPr>
          <a:lstStyle/>
          <a:p>
            <a:pPr eaLnBrk="1" hangingPunct="1">
              <a:lnSpc>
                <a:spcPct val="90000"/>
              </a:lnSpc>
              <a:spcBef>
                <a:spcPct val="30000"/>
              </a:spcBef>
              <a:defRPr/>
            </a:pPr>
            <a:r>
              <a:rPr lang="en-US" dirty="0"/>
              <a:t>Title Page and Table of Contents</a:t>
            </a:r>
          </a:p>
          <a:p>
            <a:pPr eaLnBrk="1" hangingPunct="1">
              <a:lnSpc>
                <a:spcPct val="90000"/>
              </a:lnSpc>
              <a:spcBef>
                <a:spcPct val="30000"/>
              </a:spcBef>
              <a:defRPr/>
            </a:pPr>
            <a:r>
              <a:rPr lang="en-US" dirty="0"/>
              <a:t>Executive Summary</a:t>
            </a:r>
          </a:p>
          <a:p>
            <a:pPr eaLnBrk="1" hangingPunct="1">
              <a:lnSpc>
                <a:spcPct val="90000"/>
              </a:lnSpc>
              <a:spcBef>
                <a:spcPct val="30000"/>
              </a:spcBef>
              <a:defRPr/>
            </a:pPr>
            <a:r>
              <a:rPr lang="en-US" dirty="0"/>
              <a:t>Mission Statement</a:t>
            </a:r>
          </a:p>
          <a:p>
            <a:pPr eaLnBrk="1" hangingPunct="1">
              <a:lnSpc>
                <a:spcPct val="90000"/>
              </a:lnSpc>
              <a:spcBef>
                <a:spcPct val="30000"/>
              </a:spcBef>
              <a:defRPr/>
            </a:pPr>
            <a:r>
              <a:rPr lang="en-US" dirty="0"/>
              <a:t>Company History</a:t>
            </a:r>
          </a:p>
          <a:p>
            <a:pPr eaLnBrk="1" hangingPunct="1">
              <a:lnSpc>
                <a:spcPct val="90000"/>
              </a:lnSpc>
              <a:spcBef>
                <a:spcPct val="30000"/>
              </a:spcBef>
              <a:defRPr/>
            </a:pPr>
            <a:r>
              <a:rPr lang="en-US" dirty="0"/>
              <a:t>Business and Industry Profile</a:t>
            </a:r>
          </a:p>
          <a:p>
            <a:pPr eaLnBrk="1" hangingPunct="1">
              <a:lnSpc>
                <a:spcPct val="90000"/>
              </a:lnSpc>
              <a:spcBef>
                <a:spcPct val="30000"/>
              </a:spcBef>
              <a:defRPr/>
            </a:pPr>
            <a:r>
              <a:rPr lang="en-US" dirty="0"/>
              <a:t>Business Strategy</a:t>
            </a:r>
          </a:p>
          <a:p>
            <a:pPr eaLnBrk="1" hangingPunct="1">
              <a:lnSpc>
                <a:spcPct val="90000"/>
              </a:lnSpc>
              <a:spcBef>
                <a:spcPct val="30000"/>
              </a:spcBef>
              <a:defRPr/>
            </a:pPr>
            <a:r>
              <a:rPr lang="en-US" dirty="0"/>
              <a:t>Description of Products/Services</a:t>
            </a:r>
          </a:p>
        </p:txBody>
      </p:sp>
      <p:pic>
        <p:nvPicPr>
          <p:cNvPr id="34822"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568267" y="4343400"/>
            <a:ext cx="1981200" cy="1981200"/>
          </a:xfrm>
          <a:prstGeom prst="rect">
            <a:avLst/>
          </a:prstGeom>
          <a:noFill/>
          <a:ln w="9525">
            <a:noFill/>
            <a:miter lim="800000"/>
            <a:headEnd/>
            <a:tailEnd/>
          </a:ln>
        </p:spPr>
      </p:pic>
      <p:sp>
        <p:nvSpPr>
          <p:cNvPr id="11" name="Text Box 8"/>
          <p:cNvSpPr txBox="1">
            <a:spLocks noChangeArrowheads="1"/>
          </p:cNvSpPr>
          <p:nvPr/>
        </p:nvSpPr>
        <p:spPr bwMode="auto">
          <a:xfrm>
            <a:off x="9144000" y="4800601"/>
            <a:ext cx="1066800" cy="346075"/>
          </a:xfrm>
          <a:prstGeom prst="rect">
            <a:avLst/>
          </a:prstGeom>
          <a:noFill/>
          <a:ln w="9525">
            <a:noFill/>
            <a:miter lim="800000"/>
            <a:headEnd/>
            <a:tailEnd/>
          </a:ln>
        </p:spPr>
        <p:txBody>
          <a:bodyPr>
            <a:spAutoFit/>
          </a:bodyPr>
          <a:lstStyle/>
          <a:p>
            <a:pPr algn="ctr" defTabSz="457200">
              <a:spcBef>
                <a:spcPct val="50000"/>
              </a:spcBef>
              <a:defRPr/>
            </a:pPr>
            <a:r>
              <a:rPr lang="en-US" sz="550" dirty="0">
                <a:solidFill>
                  <a:srgbClr val="0000CC"/>
                </a:solidFill>
                <a:latin typeface="Arial Black" pitchFamily="34" charset="0"/>
              </a:rPr>
              <a:t>The</a:t>
            </a:r>
            <a:br>
              <a:rPr lang="en-US" sz="550" dirty="0">
                <a:solidFill>
                  <a:srgbClr val="0000CC"/>
                </a:solidFill>
                <a:latin typeface="Arial Black" pitchFamily="34" charset="0"/>
              </a:rPr>
            </a:br>
            <a:r>
              <a:rPr lang="en-US" sz="550" dirty="0">
                <a:solidFill>
                  <a:srgbClr val="0000CC"/>
                </a:solidFill>
                <a:latin typeface="Arial Black" pitchFamily="34" charset="0"/>
              </a:rPr>
              <a:t>Business</a:t>
            </a:r>
            <a:br>
              <a:rPr lang="en-US" sz="550" dirty="0">
                <a:solidFill>
                  <a:srgbClr val="0000CC"/>
                </a:solidFill>
                <a:latin typeface="Arial Black" pitchFamily="34" charset="0"/>
              </a:rPr>
            </a:br>
            <a:r>
              <a:rPr lang="en-US" sz="550" dirty="0">
                <a:solidFill>
                  <a:srgbClr val="0000CC"/>
                </a:solidFill>
                <a:latin typeface="Arial Black" pitchFamily="34" charset="0"/>
              </a:rPr>
              <a:t>Plan</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a:xfrm>
            <a:off x="3048000" y="1219200"/>
            <a:ext cx="7772400" cy="1219200"/>
          </a:xfrm>
        </p:spPr>
        <p:txBody>
          <a:bodyPr/>
          <a:lstStyle/>
          <a:p>
            <a:pPr eaLnBrk="1" hangingPunct="1">
              <a:defRPr/>
            </a:pPr>
            <a:r>
              <a:rPr lang="en-US" dirty="0">
                <a:solidFill>
                  <a:srgbClr val="FFC000"/>
                </a:solidFill>
              </a:rPr>
              <a:t>Features vs. Benefits</a:t>
            </a:r>
          </a:p>
        </p:txBody>
      </p:sp>
      <p:sp>
        <p:nvSpPr>
          <p:cNvPr id="135171" name="Rectangle 3"/>
          <p:cNvSpPr>
            <a:spLocks noGrp="1" noChangeArrowheads="1"/>
          </p:cNvSpPr>
          <p:nvPr>
            <p:ph idx="1"/>
          </p:nvPr>
        </p:nvSpPr>
        <p:spPr>
          <a:xfrm>
            <a:off x="2057400" y="2133601"/>
            <a:ext cx="7848600" cy="4373563"/>
          </a:xfrm>
        </p:spPr>
        <p:txBody>
          <a:bodyPr/>
          <a:lstStyle/>
          <a:p>
            <a:pPr eaLnBrk="1" hangingPunct="1">
              <a:lnSpc>
                <a:spcPct val="90000"/>
              </a:lnSpc>
              <a:spcBef>
                <a:spcPct val="60000"/>
              </a:spcBef>
              <a:defRPr/>
            </a:pPr>
            <a:r>
              <a:rPr lang="en-US" dirty="0">
                <a:solidFill>
                  <a:srgbClr val="FFC000"/>
                </a:solidFill>
              </a:rPr>
              <a:t>Feature </a:t>
            </a:r>
            <a:r>
              <a:rPr lang="en-US" sz="3000" dirty="0">
                <a:solidFill>
                  <a:srgbClr val="FFC000"/>
                </a:solidFill>
              </a:rPr>
              <a:t>–</a:t>
            </a:r>
            <a:r>
              <a:rPr lang="en-US" sz="3000" dirty="0"/>
              <a:t> a descriptive fact about a product or service.</a:t>
            </a:r>
            <a:br>
              <a:rPr lang="en-US" sz="3000" dirty="0"/>
            </a:br>
            <a:r>
              <a:rPr lang="en-US" sz="3000" dirty="0"/>
              <a:t>	</a:t>
            </a:r>
            <a:endParaRPr lang="en-US" sz="3000" i="1" dirty="0"/>
          </a:p>
          <a:p>
            <a:pPr eaLnBrk="1" hangingPunct="1">
              <a:lnSpc>
                <a:spcPct val="90000"/>
              </a:lnSpc>
              <a:spcBef>
                <a:spcPct val="60000"/>
              </a:spcBef>
              <a:defRPr/>
            </a:pPr>
            <a:r>
              <a:rPr lang="en-US" dirty="0">
                <a:solidFill>
                  <a:srgbClr val="FFC000"/>
                </a:solidFill>
              </a:rPr>
              <a:t>Benefit </a:t>
            </a:r>
            <a:r>
              <a:rPr lang="en-US" sz="3000" dirty="0">
                <a:solidFill>
                  <a:srgbClr val="FFC000"/>
                </a:solidFill>
              </a:rPr>
              <a:t>–</a:t>
            </a:r>
            <a:r>
              <a:rPr lang="en-US" sz="3000" dirty="0"/>
              <a:t> what a customer gains from the product or service feature.</a:t>
            </a:r>
            <a:br>
              <a:rPr lang="en-US" sz="3000" dirty="0"/>
            </a:br>
            <a:r>
              <a:rPr lang="en-US" sz="3000" dirty="0"/>
              <a:t>	</a:t>
            </a:r>
            <a:endParaRPr lang="en-US" i="1"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5171">
                                            <p:txEl>
                                              <p:pRg st="1" end="1"/>
                                            </p:txEl>
                                          </p:spTgt>
                                        </p:tgtEl>
                                        <p:attrNameLst>
                                          <p:attrName>style.visibility</p:attrName>
                                        </p:attrNameLst>
                                      </p:cBhvr>
                                      <p:to>
                                        <p:strVal val="visible"/>
                                      </p:to>
                                    </p:set>
                                    <p:animEffect transition="in" filter="wipe(left)">
                                      <p:cBhvr>
                                        <p:cTn id="7" dur="500"/>
                                        <p:tgtEl>
                                          <p:spTgt spid="135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18" name="Rectangle 2"/>
          <p:cNvSpPr>
            <a:spLocks noGrp="1" noRot="1" noChangeArrowheads="1"/>
          </p:cNvSpPr>
          <p:nvPr>
            <p:ph type="title"/>
          </p:nvPr>
        </p:nvSpPr>
        <p:spPr>
          <a:xfrm>
            <a:off x="1828799" y="836025"/>
            <a:ext cx="8534400" cy="611188"/>
          </a:xfrm>
        </p:spPr>
        <p:txBody>
          <a:bodyPr vert="horz" lIns="88900" tIns="46038" rIns="88900" bIns="46038" rtlCol="0" anchor="t">
            <a:normAutofit fontScale="90000"/>
          </a:bodyPr>
          <a:lstStyle/>
          <a:p>
            <a:pPr eaLnBrk="1" hangingPunct="1">
              <a:defRPr/>
            </a:pPr>
            <a:r>
              <a:rPr lang="en-US" sz="4000" dirty="0">
                <a:solidFill>
                  <a:srgbClr val="FFC000"/>
                </a:solidFill>
              </a:rPr>
              <a:t>Key Elements of a Business Plan</a:t>
            </a:r>
          </a:p>
        </p:txBody>
      </p:sp>
      <p:sp>
        <p:nvSpPr>
          <p:cNvPr id="137219" name="Rectangle 3"/>
          <p:cNvSpPr>
            <a:spLocks noGrp="1" noChangeArrowheads="1"/>
          </p:cNvSpPr>
          <p:nvPr>
            <p:ph idx="1"/>
          </p:nvPr>
        </p:nvSpPr>
        <p:spPr>
          <a:xfrm>
            <a:off x="2407357" y="2096627"/>
            <a:ext cx="7123113" cy="3962400"/>
          </a:xfrm>
        </p:spPr>
        <p:txBody>
          <a:bodyPr vert="horz" lIns="88900" tIns="46038" rIns="88900" bIns="46038" rtlCol="0" anchor="t">
            <a:normAutofit/>
          </a:bodyPr>
          <a:lstStyle/>
          <a:p>
            <a:pPr eaLnBrk="1" hangingPunct="1">
              <a:spcBef>
                <a:spcPct val="30000"/>
              </a:spcBef>
              <a:defRPr/>
            </a:pPr>
            <a:r>
              <a:rPr lang="en-US" dirty="0"/>
              <a:t>Marketing Strategy</a:t>
            </a:r>
          </a:p>
          <a:p>
            <a:pPr lvl="1" eaLnBrk="1" hangingPunct="1">
              <a:spcBef>
                <a:spcPct val="30000"/>
              </a:spcBef>
              <a:defRPr/>
            </a:pPr>
            <a:r>
              <a:rPr lang="en-US" sz="2600" dirty="0"/>
              <a:t>Document market claims</a:t>
            </a:r>
          </a:p>
          <a:p>
            <a:pPr lvl="1" eaLnBrk="1" hangingPunct="1">
              <a:spcBef>
                <a:spcPct val="30000"/>
              </a:spcBef>
              <a:defRPr/>
            </a:pPr>
            <a:r>
              <a:rPr lang="en-US" sz="2600" dirty="0"/>
              <a:t>Show customer interest</a:t>
            </a:r>
          </a:p>
          <a:p>
            <a:pPr eaLnBrk="1" hangingPunct="1">
              <a:spcBef>
                <a:spcPct val="30000"/>
              </a:spcBef>
              <a:defRPr/>
            </a:pPr>
            <a:r>
              <a:rPr lang="en-US" dirty="0"/>
              <a:t>Competitor Analysis</a:t>
            </a:r>
          </a:p>
          <a:p>
            <a:pPr eaLnBrk="1" hangingPunct="1">
              <a:spcBef>
                <a:spcPct val="30000"/>
              </a:spcBef>
              <a:defRPr/>
            </a:pPr>
            <a:r>
              <a:rPr lang="en-US" dirty="0"/>
              <a:t>Description of Management Team</a:t>
            </a:r>
          </a:p>
          <a:p>
            <a:pPr eaLnBrk="1" hangingPunct="1">
              <a:spcBef>
                <a:spcPct val="30000"/>
              </a:spcBef>
              <a:defRPr/>
            </a:pPr>
            <a:r>
              <a:rPr lang="en-US" dirty="0"/>
              <a:t>Plan of Operation</a:t>
            </a:r>
          </a:p>
          <a:p>
            <a:pPr eaLnBrk="1" hangingPunct="1">
              <a:spcBef>
                <a:spcPct val="30000"/>
              </a:spcBef>
              <a:defRPr/>
            </a:pPr>
            <a:r>
              <a:rPr lang="en-US" dirty="0"/>
              <a:t>Projected Financial Statements</a:t>
            </a:r>
          </a:p>
          <a:p>
            <a:pPr eaLnBrk="1" hangingPunct="1">
              <a:spcBef>
                <a:spcPct val="30000"/>
              </a:spcBef>
              <a:defRPr/>
            </a:pPr>
            <a:r>
              <a:rPr lang="en-US" dirty="0"/>
              <a:t>Loan or Investment Proposal</a:t>
            </a:r>
          </a:p>
        </p:txBody>
      </p:sp>
      <p:pic>
        <p:nvPicPr>
          <p:cNvPr id="36870" name="Picture 11" descr="C:\Documents and Settings\douglw\My Documents\My Pictures\Microsoft Clip Organizer\j0441400.png"/>
          <p:cNvPicPr>
            <a:picLocks noChangeAspect="1" noChangeArrowheads="1"/>
          </p:cNvPicPr>
          <p:nvPr/>
        </p:nvPicPr>
        <p:blipFill>
          <a:blip r:embed="rId3"/>
          <a:srcRect/>
          <a:stretch>
            <a:fillRect/>
          </a:stretch>
        </p:blipFill>
        <p:spPr bwMode="auto">
          <a:xfrm>
            <a:off x="8664222" y="4343400"/>
            <a:ext cx="1981200" cy="1981200"/>
          </a:xfrm>
          <a:prstGeom prst="rect">
            <a:avLst/>
          </a:prstGeom>
          <a:noFill/>
          <a:ln w="9525">
            <a:noFill/>
            <a:miter lim="800000"/>
            <a:headEnd/>
            <a:tailEnd/>
          </a:ln>
        </p:spPr>
      </p:pic>
      <p:sp>
        <p:nvSpPr>
          <p:cNvPr id="8" name="Rectangle 5"/>
          <p:cNvSpPr>
            <a:spLocks noChangeArrowheads="1"/>
          </p:cNvSpPr>
          <p:nvPr/>
        </p:nvSpPr>
        <p:spPr bwMode="auto">
          <a:xfrm>
            <a:off x="5608637" y="1495299"/>
            <a:ext cx="916918" cy="250711"/>
          </a:xfrm>
          <a:prstGeom prst="rect">
            <a:avLst/>
          </a:prstGeom>
          <a:noFill/>
          <a:ln w="50800">
            <a:noFill/>
            <a:miter lim="800000"/>
            <a:headEnd/>
            <a:tailEnd/>
          </a:ln>
          <a:effectLst/>
        </p:spPr>
        <p:txBody>
          <a:bodyPr wrap="none" lIns="44450" tIns="17463" rIns="44450" bIns="17463">
            <a:spAutoFit/>
          </a:bodyPr>
          <a:lstStyle/>
          <a:p>
            <a:pPr defTabSz="841375" eaLnBrk="0" hangingPunct="0">
              <a:defRPr/>
            </a:pPr>
            <a:r>
              <a:rPr lang="en-US" sz="1400" dirty="0">
                <a:solidFill>
                  <a:prstClr val="black"/>
                </a:solidFill>
                <a:effectLst>
                  <a:outerShdw blurRad="38100" dist="38100" dir="2700000" algn="tl">
                    <a:srgbClr val="000000"/>
                  </a:outerShdw>
                </a:effectLst>
                <a:latin typeface="Tms Rmn" charset="0"/>
              </a:rPr>
              <a:t>(continued)</a:t>
            </a:r>
          </a:p>
        </p:txBody>
      </p:sp>
      <p:sp>
        <p:nvSpPr>
          <p:cNvPr id="36873" name="Text Box 8"/>
          <p:cNvSpPr txBox="1">
            <a:spLocks noChangeArrowheads="1"/>
          </p:cNvSpPr>
          <p:nvPr/>
        </p:nvSpPr>
        <p:spPr bwMode="auto">
          <a:xfrm>
            <a:off x="9121422" y="4800601"/>
            <a:ext cx="1066800" cy="346075"/>
          </a:xfrm>
          <a:prstGeom prst="rect">
            <a:avLst/>
          </a:prstGeom>
          <a:noFill/>
          <a:ln w="9525">
            <a:noFill/>
            <a:miter lim="800000"/>
            <a:headEnd/>
            <a:tailEnd/>
          </a:ln>
        </p:spPr>
        <p:txBody>
          <a:bodyPr>
            <a:spAutoFit/>
          </a:bodyPr>
          <a:lstStyle/>
          <a:p>
            <a:pPr algn="ctr" defTabSz="457200">
              <a:spcBef>
                <a:spcPct val="50000"/>
              </a:spcBef>
              <a:defRPr/>
            </a:pPr>
            <a:r>
              <a:rPr lang="en-US" sz="550" dirty="0">
                <a:solidFill>
                  <a:srgbClr val="0000CC"/>
                </a:solidFill>
                <a:latin typeface="Arial Black" pitchFamily="34" charset="0"/>
              </a:rPr>
              <a:t>The</a:t>
            </a:r>
            <a:br>
              <a:rPr lang="en-US" sz="550" dirty="0">
                <a:solidFill>
                  <a:srgbClr val="0000CC"/>
                </a:solidFill>
                <a:latin typeface="Arial Black" pitchFamily="34" charset="0"/>
              </a:rPr>
            </a:br>
            <a:r>
              <a:rPr lang="en-US" sz="550" dirty="0">
                <a:solidFill>
                  <a:srgbClr val="0000CC"/>
                </a:solidFill>
                <a:latin typeface="Arial Black" pitchFamily="34" charset="0"/>
              </a:rPr>
              <a:t>Business</a:t>
            </a:r>
            <a:br>
              <a:rPr lang="en-US" sz="550" dirty="0">
                <a:solidFill>
                  <a:srgbClr val="0000CC"/>
                </a:solidFill>
                <a:latin typeface="Arial Black" pitchFamily="34" charset="0"/>
              </a:rPr>
            </a:br>
            <a:r>
              <a:rPr lang="en-US" sz="550" dirty="0">
                <a:solidFill>
                  <a:srgbClr val="0000CC"/>
                </a:solidFill>
                <a:latin typeface="Arial Black" pitchFamily="34" charset="0"/>
              </a:rPr>
              <a:t>Plan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7219">
                                            <p:txEl>
                                              <p:pRg st="0" end="0"/>
                                            </p:txEl>
                                          </p:spTgt>
                                        </p:tgtEl>
                                        <p:attrNameLst>
                                          <p:attrName>style.visibility</p:attrName>
                                        </p:attrNameLst>
                                      </p:cBhvr>
                                      <p:to>
                                        <p:strVal val="visible"/>
                                      </p:to>
                                    </p:set>
                                    <p:animEffect transition="in" filter="wipe(left)">
                                      <p:cBhvr>
                                        <p:cTn id="7" dur="500"/>
                                        <p:tgtEl>
                                          <p:spTgt spid="137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7219">
                                            <p:txEl>
                                              <p:pRg st="1" end="1"/>
                                            </p:txEl>
                                          </p:spTgt>
                                        </p:tgtEl>
                                        <p:attrNameLst>
                                          <p:attrName>style.visibility</p:attrName>
                                        </p:attrNameLst>
                                      </p:cBhvr>
                                      <p:to>
                                        <p:strVal val="visible"/>
                                      </p:to>
                                    </p:set>
                                    <p:animEffect transition="in" filter="wipe(left)">
                                      <p:cBhvr>
                                        <p:cTn id="12" dur="500"/>
                                        <p:tgtEl>
                                          <p:spTgt spid="137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7219">
                                            <p:txEl>
                                              <p:pRg st="2" end="2"/>
                                            </p:txEl>
                                          </p:spTgt>
                                        </p:tgtEl>
                                        <p:attrNameLst>
                                          <p:attrName>style.visibility</p:attrName>
                                        </p:attrNameLst>
                                      </p:cBhvr>
                                      <p:to>
                                        <p:strVal val="visible"/>
                                      </p:to>
                                    </p:set>
                                    <p:animEffect transition="in" filter="wipe(left)">
                                      <p:cBhvr>
                                        <p:cTn id="17" dur="500"/>
                                        <p:tgtEl>
                                          <p:spTgt spid="1372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7219">
                                            <p:txEl>
                                              <p:pRg st="3" end="3"/>
                                            </p:txEl>
                                          </p:spTgt>
                                        </p:tgtEl>
                                        <p:attrNameLst>
                                          <p:attrName>style.visibility</p:attrName>
                                        </p:attrNameLst>
                                      </p:cBhvr>
                                      <p:to>
                                        <p:strVal val="visible"/>
                                      </p:to>
                                    </p:set>
                                    <p:animEffect transition="in" filter="wipe(left)">
                                      <p:cBhvr>
                                        <p:cTn id="22" dur="500"/>
                                        <p:tgtEl>
                                          <p:spTgt spid="1372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7219">
                                            <p:txEl>
                                              <p:pRg st="4" end="4"/>
                                            </p:txEl>
                                          </p:spTgt>
                                        </p:tgtEl>
                                        <p:attrNameLst>
                                          <p:attrName>style.visibility</p:attrName>
                                        </p:attrNameLst>
                                      </p:cBhvr>
                                      <p:to>
                                        <p:strVal val="visible"/>
                                      </p:to>
                                    </p:set>
                                    <p:animEffect transition="in" filter="wipe(left)">
                                      <p:cBhvr>
                                        <p:cTn id="27" dur="500"/>
                                        <p:tgtEl>
                                          <p:spTgt spid="1372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7219">
                                            <p:txEl>
                                              <p:pRg st="5" end="5"/>
                                            </p:txEl>
                                          </p:spTgt>
                                        </p:tgtEl>
                                        <p:attrNameLst>
                                          <p:attrName>style.visibility</p:attrName>
                                        </p:attrNameLst>
                                      </p:cBhvr>
                                      <p:to>
                                        <p:strVal val="visible"/>
                                      </p:to>
                                    </p:set>
                                    <p:animEffect transition="in" filter="wipe(left)">
                                      <p:cBhvr>
                                        <p:cTn id="32" dur="500"/>
                                        <p:tgtEl>
                                          <p:spTgt spid="1372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37219">
                                            <p:txEl>
                                              <p:pRg st="6" end="6"/>
                                            </p:txEl>
                                          </p:spTgt>
                                        </p:tgtEl>
                                        <p:attrNameLst>
                                          <p:attrName>style.visibility</p:attrName>
                                        </p:attrNameLst>
                                      </p:cBhvr>
                                      <p:to>
                                        <p:strVal val="visible"/>
                                      </p:to>
                                    </p:set>
                                    <p:animEffect transition="in" filter="wipe(left)">
                                      <p:cBhvr>
                                        <p:cTn id="37" dur="500"/>
                                        <p:tgtEl>
                                          <p:spTgt spid="1372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37219">
                                            <p:txEl>
                                              <p:pRg st="7" end="7"/>
                                            </p:txEl>
                                          </p:spTgt>
                                        </p:tgtEl>
                                        <p:attrNameLst>
                                          <p:attrName>style.visibility</p:attrName>
                                        </p:attrNameLst>
                                      </p:cBhvr>
                                      <p:to>
                                        <p:strVal val="visible"/>
                                      </p:to>
                                    </p:set>
                                    <p:animEffect transition="in" filter="wipe(left)">
                                      <p:cBhvr>
                                        <p:cTn id="42" dur="500"/>
                                        <p:tgtEl>
                                          <p:spTgt spid="13721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a:xfrm>
            <a:off x="2514600" y="1055057"/>
            <a:ext cx="7239000" cy="611187"/>
          </a:xfrm>
        </p:spPr>
        <p:txBody>
          <a:bodyPr vert="horz" lIns="88900" tIns="46038" rIns="88900" bIns="46038" rtlCol="0" anchor="t">
            <a:normAutofit/>
          </a:bodyPr>
          <a:lstStyle/>
          <a:p>
            <a:pPr eaLnBrk="1" hangingPunct="1">
              <a:defRPr/>
            </a:pPr>
            <a:r>
              <a:rPr lang="en-US" dirty="0">
                <a:solidFill>
                  <a:srgbClr val="FFC000"/>
                </a:solidFill>
              </a:rPr>
              <a:t>The “5 Cs” of Credit</a:t>
            </a:r>
          </a:p>
        </p:txBody>
      </p:sp>
      <p:sp>
        <p:nvSpPr>
          <p:cNvPr id="145411" name="Rectangle 3"/>
          <p:cNvSpPr>
            <a:spLocks noGrp="1" noChangeArrowheads="1"/>
          </p:cNvSpPr>
          <p:nvPr>
            <p:ph idx="1"/>
          </p:nvPr>
        </p:nvSpPr>
        <p:spPr>
          <a:xfrm>
            <a:off x="4343400" y="1752600"/>
            <a:ext cx="2984500" cy="4191000"/>
          </a:xfrm>
        </p:spPr>
        <p:txBody>
          <a:bodyPr vert="horz" lIns="88900" tIns="46038" rIns="88900" bIns="46038" rtlCol="0" anchor="t">
            <a:normAutofit/>
          </a:bodyPr>
          <a:lstStyle/>
          <a:p>
            <a:pPr eaLnBrk="1" hangingPunct="1">
              <a:spcBef>
                <a:spcPct val="30000"/>
              </a:spcBef>
              <a:defRPr/>
            </a:pPr>
            <a:r>
              <a:rPr lang="en-US" sz="3400" dirty="0"/>
              <a:t>Capital</a:t>
            </a:r>
          </a:p>
          <a:p>
            <a:pPr eaLnBrk="1" hangingPunct="1">
              <a:spcBef>
                <a:spcPct val="30000"/>
              </a:spcBef>
              <a:defRPr/>
            </a:pPr>
            <a:r>
              <a:rPr lang="en-US" sz="3400" dirty="0"/>
              <a:t>Capacity</a:t>
            </a:r>
          </a:p>
          <a:p>
            <a:pPr eaLnBrk="1" hangingPunct="1">
              <a:spcBef>
                <a:spcPct val="30000"/>
              </a:spcBef>
              <a:defRPr/>
            </a:pPr>
            <a:r>
              <a:rPr lang="en-US" sz="3400" dirty="0"/>
              <a:t>Collateral</a:t>
            </a:r>
          </a:p>
          <a:p>
            <a:pPr eaLnBrk="1" hangingPunct="1">
              <a:spcBef>
                <a:spcPct val="30000"/>
              </a:spcBef>
              <a:defRPr/>
            </a:pPr>
            <a:r>
              <a:rPr lang="en-US" sz="3400" dirty="0"/>
              <a:t>Character</a:t>
            </a:r>
          </a:p>
          <a:p>
            <a:pPr eaLnBrk="1" hangingPunct="1">
              <a:spcBef>
                <a:spcPct val="30000"/>
              </a:spcBef>
              <a:defRPr/>
            </a:pPr>
            <a:r>
              <a:rPr lang="en-US" sz="3400" dirty="0"/>
              <a:t>Conditions</a:t>
            </a:r>
          </a:p>
          <a:p>
            <a:pPr eaLnBrk="1" hangingPunct="1">
              <a:spcBef>
                <a:spcPct val="50000"/>
              </a:spcBef>
              <a:buFont typeface="Wingdings" pitchFamily="2" charset="2"/>
              <a:buNone/>
              <a:defRPr/>
            </a:pPr>
            <a:endParaRPr lang="en-US" dirty="0"/>
          </a:p>
        </p:txBody>
      </p:sp>
      <p:pic>
        <p:nvPicPr>
          <p:cNvPr id="40966" name="Picture 5" descr="CGFA"/>
          <p:cNvPicPr>
            <a:picLocks noChangeAspect="1" noChangeArrowheads="1"/>
          </p:cNvPicPr>
          <p:nvPr/>
        </p:nvPicPr>
        <p:blipFill>
          <a:blip r:embed="rId3"/>
          <a:srcRect b="19231"/>
          <a:stretch>
            <a:fillRect/>
          </a:stretch>
        </p:blipFill>
        <p:spPr bwMode="auto">
          <a:xfrm>
            <a:off x="2312988" y="1752600"/>
            <a:ext cx="1420812" cy="1752600"/>
          </a:xfrm>
          <a:prstGeom prst="rect">
            <a:avLst/>
          </a:prstGeom>
          <a:noFill/>
          <a:ln w="9525">
            <a:noFill/>
            <a:miter lim="800000"/>
            <a:headEnd/>
            <a:tailEnd/>
          </a:ln>
        </p:spPr>
      </p:pic>
      <p:pic>
        <p:nvPicPr>
          <p:cNvPr id="40967" name="Picture 6" descr="j0399435"/>
          <p:cNvPicPr>
            <a:picLocks noChangeAspect="1" noChangeArrowheads="1"/>
          </p:cNvPicPr>
          <p:nvPr/>
        </p:nvPicPr>
        <p:blipFill>
          <a:blip r:embed="rId4"/>
          <a:srcRect r="42857"/>
          <a:stretch>
            <a:fillRect/>
          </a:stretch>
        </p:blipFill>
        <p:spPr bwMode="auto">
          <a:xfrm>
            <a:off x="2362201" y="4038600"/>
            <a:ext cx="1376363" cy="1600200"/>
          </a:xfrm>
          <a:prstGeom prst="rect">
            <a:avLst/>
          </a:prstGeom>
          <a:noFill/>
          <a:ln w="9525">
            <a:noFill/>
            <a:miter lim="800000"/>
            <a:headEnd/>
            <a:tailEnd/>
          </a:ln>
        </p:spPr>
      </p:pic>
      <p:pic>
        <p:nvPicPr>
          <p:cNvPr id="40968" name="Picture 7" descr="j0400417"/>
          <p:cNvPicPr>
            <a:picLocks noChangeAspect="1" noChangeArrowheads="1"/>
          </p:cNvPicPr>
          <p:nvPr/>
        </p:nvPicPr>
        <p:blipFill>
          <a:blip r:embed="rId5"/>
          <a:srcRect/>
          <a:stretch>
            <a:fillRect/>
          </a:stretch>
        </p:blipFill>
        <p:spPr bwMode="auto">
          <a:xfrm>
            <a:off x="7696200" y="1905000"/>
            <a:ext cx="1600200" cy="1582738"/>
          </a:xfrm>
          <a:prstGeom prst="rect">
            <a:avLst/>
          </a:prstGeom>
          <a:noFill/>
          <a:ln w="9525">
            <a:noFill/>
            <a:miter lim="800000"/>
            <a:headEnd/>
            <a:tailEnd/>
          </a:ln>
        </p:spPr>
      </p:pic>
      <p:pic>
        <p:nvPicPr>
          <p:cNvPr id="40969" name="Picture 8" descr="j0399684"/>
          <p:cNvPicPr>
            <a:picLocks noChangeAspect="1" noChangeArrowheads="1"/>
          </p:cNvPicPr>
          <p:nvPr/>
        </p:nvPicPr>
        <p:blipFill>
          <a:blip r:embed="rId6"/>
          <a:srcRect/>
          <a:stretch>
            <a:fillRect/>
          </a:stretch>
        </p:blipFill>
        <p:spPr bwMode="auto">
          <a:xfrm>
            <a:off x="8001001" y="4191001"/>
            <a:ext cx="1597025" cy="1597025"/>
          </a:xfrm>
          <a:prstGeom prst="rect">
            <a:avLst/>
          </a:prstGeom>
          <a:noFill/>
          <a:ln w="9525">
            <a:noFill/>
            <a:miter lim="800000"/>
            <a:headEnd/>
            <a:tailEnd/>
          </a:ln>
        </p:spPr>
      </p:pic>
      <p:pic>
        <p:nvPicPr>
          <p:cNvPr id="2050" name="Picture 2"/>
          <p:cNvPicPr>
            <a:picLocks noChangeAspect="1" noChangeArrowheads="1"/>
          </p:cNvPicPr>
          <p:nvPr/>
        </p:nvPicPr>
        <p:blipFill>
          <a:blip r:embed="rId7"/>
          <a:srcRect/>
          <a:stretch>
            <a:fillRect/>
          </a:stretch>
        </p:blipFill>
        <p:spPr bwMode="auto">
          <a:xfrm>
            <a:off x="9144000" y="13495"/>
            <a:ext cx="1524000" cy="1539875"/>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animEffect transition="in" filter="wipe(left)">
                                      <p:cBhvr>
                                        <p:cTn id="7" dur="500"/>
                                        <p:tgtEl>
                                          <p:spTgt spid="145411">
                                            <p:txEl>
                                              <p:pRg st="0" end="0"/>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09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45411">
                                            <p:txEl>
                                              <p:pRg st="1" end="1"/>
                                            </p:txEl>
                                          </p:spTgt>
                                        </p:tgtEl>
                                        <p:attrNameLst>
                                          <p:attrName>style.visibility</p:attrName>
                                        </p:attrNameLst>
                                      </p:cBhvr>
                                      <p:to>
                                        <p:strVal val="visible"/>
                                      </p:to>
                                    </p:set>
                                    <p:animEffect transition="in" filter="wipe(left)">
                                      <p:cBhvr>
                                        <p:cTn id="15" dur="500"/>
                                        <p:tgtEl>
                                          <p:spTgt spid="145411">
                                            <p:txEl>
                                              <p:pRg st="1" end="1"/>
                                            </p:txEl>
                                          </p:spTgt>
                                        </p:tgtEl>
                                      </p:cBhvr>
                                    </p:animEffec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409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45411">
                                            <p:txEl>
                                              <p:pRg st="2" end="2"/>
                                            </p:txEl>
                                          </p:spTgt>
                                        </p:tgtEl>
                                        <p:attrNameLst>
                                          <p:attrName>style.visibility</p:attrName>
                                        </p:attrNameLst>
                                      </p:cBhvr>
                                      <p:to>
                                        <p:strVal val="visible"/>
                                      </p:to>
                                    </p:set>
                                    <p:animEffect transition="in" filter="wipe(left)">
                                      <p:cBhvr>
                                        <p:cTn id="23" dur="500"/>
                                        <p:tgtEl>
                                          <p:spTgt spid="145411">
                                            <p:txEl>
                                              <p:pRg st="2" end="2"/>
                                            </p:txEl>
                                          </p:spTgt>
                                        </p:tgtEl>
                                      </p:cBhvr>
                                    </p:animEffect>
                                  </p:childTnLst>
                                </p:cTn>
                              </p:par>
                            </p:childTnLst>
                          </p:cTn>
                        </p:par>
                        <p:par>
                          <p:cTn id="24" fill="hold">
                            <p:stCondLst>
                              <p:cond delay="500"/>
                            </p:stCondLst>
                            <p:childTnLst>
                              <p:par>
                                <p:cTn id="25" presetID="1" presetClass="entr" presetSubtype="0" fill="hold" nodeType="afterEffect">
                                  <p:stCondLst>
                                    <p:cond delay="0"/>
                                  </p:stCondLst>
                                  <p:childTnLst>
                                    <p:set>
                                      <p:cBhvr>
                                        <p:cTn id="26" dur="1" fill="hold">
                                          <p:stCondLst>
                                            <p:cond delay="0"/>
                                          </p:stCondLst>
                                        </p:cTn>
                                        <p:tgtEl>
                                          <p:spTgt spid="4096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45411">
                                            <p:txEl>
                                              <p:pRg st="3" end="3"/>
                                            </p:txEl>
                                          </p:spTgt>
                                        </p:tgtEl>
                                        <p:attrNameLst>
                                          <p:attrName>style.visibility</p:attrName>
                                        </p:attrNameLst>
                                      </p:cBhvr>
                                      <p:to>
                                        <p:strVal val="visible"/>
                                      </p:to>
                                    </p:set>
                                    <p:animEffect transition="in" filter="wipe(left)">
                                      <p:cBhvr>
                                        <p:cTn id="31" dur="500"/>
                                        <p:tgtEl>
                                          <p:spTgt spid="145411">
                                            <p:txEl>
                                              <p:pRg st="3" end="3"/>
                                            </p:txEl>
                                          </p:spTgt>
                                        </p:tgtEl>
                                      </p:cBhvr>
                                    </p:animEffect>
                                  </p:childTnLst>
                                </p:cTn>
                              </p:par>
                            </p:childTnLst>
                          </p:cTn>
                        </p:par>
                        <p:par>
                          <p:cTn id="32" fill="hold">
                            <p:stCondLst>
                              <p:cond delay="500"/>
                            </p:stCondLst>
                            <p:childTnLst>
                              <p:par>
                                <p:cTn id="33" presetID="1" presetClass="entr" presetSubtype="0" fill="hold" nodeType="afterEffect">
                                  <p:stCondLst>
                                    <p:cond delay="0"/>
                                  </p:stCondLst>
                                  <p:childTnLst>
                                    <p:set>
                                      <p:cBhvr>
                                        <p:cTn id="34" dur="1" fill="hold">
                                          <p:stCondLst>
                                            <p:cond delay="0"/>
                                          </p:stCondLst>
                                        </p:cTn>
                                        <p:tgtEl>
                                          <p:spTgt spid="4096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45411">
                                            <p:txEl>
                                              <p:pRg st="4" end="4"/>
                                            </p:txEl>
                                          </p:spTgt>
                                        </p:tgtEl>
                                        <p:attrNameLst>
                                          <p:attrName>style.visibility</p:attrName>
                                        </p:attrNameLst>
                                      </p:cBhvr>
                                      <p:to>
                                        <p:strVal val="visible"/>
                                      </p:to>
                                    </p:set>
                                    <p:animEffect transition="in" filter="wipe(left)">
                                      <p:cBhvr>
                                        <p:cTn id="39" dur="500"/>
                                        <p:tgtEl>
                                          <p:spTgt spid="145411">
                                            <p:txEl>
                                              <p:pRg st="4" end="4"/>
                                            </p:txEl>
                                          </p:spTgt>
                                        </p:tgtEl>
                                      </p:cBhvr>
                                    </p:animEffect>
                                  </p:childTnLst>
                                </p:cTn>
                              </p:par>
                            </p:childTnLst>
                          </p:cTn>
                        </p:par>
                        <p:par>
                          <p:cTn id="40" fill="hold">
                            <p:stCondLst>
                              <p:cond delay="500"/>
                            </p:stCondLst>
                            <p:childTnLst>
                              <p:par>
                                <p:cTn id="41" presetID="1" presetClass="entr" presetSubtype="0" fill="hold" nodeType="afterEffect">
                                  <p:stCondLst>
                                    <p:cond delay="0"/>
                                  </p:stCondLst>
                                  <p:childTnLst>
                                    <p:set>
                                      <p:cBhvr>
                                        <p:cTn id="42"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1" y="1143001"/>
            <a:ext cx="6571343" cy="1049235"/>
          </a:xfrm>
        </p:spPr>
        <p:txBody>
          <a:bodyPr/>
          <a:lstStyle/>
          <a:p>
            <a:r>
              <a:rPr lang="en-US" dirty="0">
                <a:solidFill>
                  <a:srgbClr val="FFC000"/>
                </a:solidFill>
              </a:rPr>
              <a:t>The “5 Cs” of Credit</a:t>
            </a:r>
            <a:endParaRPr lang="fr-FR" dirty="0"/>
          </a:p>
        </p:txBody>
      </p:sp>
      <p:sp>
        <p:nvSpPr>
          <p:cNvPr id="3" name="Content Placeholder 2"/>
          <p:cNvSpPr>
            <a:spLocks noGrp="1"/>
          </p:cNvSpPr>
          <p:nvPr>
            <p:ph idx="1"/>
          </p:nvPr>
        </p:nvSpPr>
        <p:spPr>
          <a:xfrm>
            <a:off x="2971801" y="2180947"/>
            <a:ext cx="6571343" cy="3450613"/>
          </a:xfrm>
        </p:spPr>
        <p:txBody>
          <a:bodyPr>
            <a:normAutofit fontScale="77500" lnSpcReduction="20000"/>
          </a:bodyPr>
          <a:lstStyle/>
          <a:p>
            <a:pPr algn="just"/>
            <a:r>
              <a:rPr lang="en-US" sz="3000" dirty="0"/>
              <a:t>Small business owners need to be aware of the criteria bankers use in evaluating the credit-worthiness of loan applicants-the five Cs of credit: capital, capacity, collateral, character, and conditions. </a:t>
            </a:r>
          </a:p>
          <a:p>
            <a:pPr algn="just">
              <a:buNone/>
            </a:pPr>
            <a:r>
              <a:rPr lang="en-US" sz="3000" dirty="0">
                <a:solidFill>
                  <a:srgbClr val="FFC000"/>
                </a:solidFill>
              </a:rPr>
              <a:t>1. Capital- </a:t>
            </a:r>
            <a:r>
              <a:rPr lang="en-US" sz="3000" dirty="0"/>
              <a:t>Lenders expect small businesses to have an equity base of investment by the owner(s) that will help support the venture during times of financial strain. </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The “5 Cs” of Credit (cont’d)</a:t>
            </a:r>
            <a:endParaRPr lang="fr-FR" dirty="0"/>
          </a:p>
        </p:txBody>
      </p:sp>
      <p:sp>
        <p:nvSpPr>
          <p:cNvPr id="3" name="Content Placeholder 2"/>
          <p:cNvSpPr>
            <a:spLocks noGrp="1"/>
          </p:cNvSpPr>
          <p:nvPr>
            <p:ph idx="1"/>
          </p:nvPr>
        </p:nvSpPr>
        <p:spPr/>
        <p:txBody>
          <a:bodyPr/>
          <a:lstStyle/>
          <a:p>
            <a:pPr algn="just">
              <a:buNone/>
            </a:pPr>
            <a:r>
              <a:rPr lang="en-US" dirty="0">
                <a:solidFill>
                  <a:srgbClr val="FFC000"/>
                </a:solidFill>
              </a:rPr>
              <a:t>2. Capacity-</a:t>
            </a:r>
            <a:r>
              <a:rPr lang="en-US" dirty="0"/>
              <a:t> A synonym for capacity is cash flow. The bank must be convinced of the firm's ability to meet its regular financial obligations and to repay the bank loan, and that takes cash. </a:t>
            </a:r>
          </a:p>
          <a:p>
            <a:pPr>
              <a:buNone/>
            </a:pPr>
            <a:r>
              <a:rPr lang="en-US" dirty="0">
                <a:solidFill>
                  <a:srgbClr val="FFC000"/>
                </a:solidFill>
              </a:rPr>
              <a:t>3. Collateral- </a:t>
            </a:r>
            <a:r>
              <a:rPr lang="en-US" dirty="0"/>
              <a:t>It  includes any assets the owner pledges to the bank as security for repayment of the loan. </a:t>
            </a:r>
          </a:p>
          <a:p>
            <a:pPr>
              <a:buNone/>
            </a:pPr>
            <a:endParaRPr lang="fr-FR" dirty="0"/>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C000"/>
                </a:solidFill>
              </a:rPr>
              <a:t>The “5 Cs” of Credit (cont’d)</a:t>
            </a:r>
            <a:endParaRPr lang="fr-FR" dirty="0"/>
          </a:p>
        </p:txBody>
      </p:sp>
      <p:sp>
        <p:nvSpPr>
          <p:cNvPr id="3" name="Content Placeholder 2"/>
          <p:cNvSpPr>
            <a:spLocks noGrp="1"/>
          </p:cNvSpPr>
          <p:nvPr>
            <p:ph idx="1"/>
          </p:nvPr>
        </p:nvSpPr>
        <p:spPr/>
        <p:txBody>
          <a:bodyPr/>
          <a:lstStyle/>
          <a:p>
            <a:pPr algn="just">
              <a:buNone/>
            </a:pPr>
            <a:r>
              <a:rPr lang="en-US" dirty="0">
                <a:solidFill>
                  <a:srgbClr val="FFC000"/>
                </a:solidFill>
              </a:rPr>
              <a:t>4. Character- </a:t>
            </a:r>
            <a:r>
              <a:rPr lang="en-US" dirty="0"/>
              <a:t>Before approving a loan to a small business, the banker must be satisfied with the owner's character. </a:t>
            </a:r>
          </a:p>
          <a:p>
            <a:pPr algn="just">
              <a:buNone/>
            </a:pPr>
            <a:r>
              <a:rPr lang="en-US" dirty="0">
                <a:solidFill>
                  <a:srgbClr val="FFC000"/>
                </a:solidFill>
              </a:rPr>
              <a:t>5. Conditions- </a:t>
            </a:r>
            <a:r>
              <a:rPr lang="en-US" dirty="0"/>
              <a:t>The conditions-interest rates, the health of the nation's economy, industry growth rates, etc.-surrounding a loan request also affect the owner's chance of receiving funds. </a:t>
            </a:r>
          </a:p>
          <a:p>
            <a:endParaRPr lang="fr-FR" dirty="0"/>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6" name="Rectangle 2"/>
          <p:cNvSpPr>
            <a:spLocks noGrp="1" noRot="1" noChangeArrowheads="1"/>
          </p:cNvSpPr>
          <p:nvPr>
            <p:ph type="title" idx="4294967295"/>
          </p:nvPr>
        </p:nvSpPr>
        <p:spPr>
          <a:xfrm>
            <a:off x="1524000" y="366712"/>
            <a:ext cx="7924800" cy="838200"/>
          </a:xfrm>
        </p:spPr>
        <p:txBody>
          <a:bodyPr vert="horz" lIns="88900" tIns="46038" rIns="88900" bIns="46038" rtlCol="0" anchor="t">
            <a:normAutofit fontScale="90000"/>
          </a:bodyPr>
          <a:lstStyle/>
          <a:p>
            <a:pPr algn="ctr" eaLnBrk="1" hangingPunct="1">
              <a:defRPr/>
            </a:pPr>
            <a:br>
              <a:rPr lang="en-US" u="sng" dirty="0">
                <a:solidFill>
                  <a:srgbClr val="FFC000"/>
                </a:solidFill>
              </a:rPr>
            </a:br>
            <a:r>
              <a:rPr lang="en-US" u="sng" dirty="0">
                <a:solidFill>
                  <a:srgbClr val="FFC000"/>
                </a:solidFill>
              </a:rPr>
              <a:t>Conclusion</a:t>
            </a:r>
          </a:p>
        </p:txBody>
      </p:sp>
      <p:sp>
        <p:nvSpPr>
          <p:cNvPr id="149507" name="Rectangle 3"/>
          <p:cNvSpPr>
            <a:spLocks noGrp="1" noChangeArrowheads="1"/>
          </p:cNvSpPr>
          <p:nvPr>
            <p:ph type="body" idx="4294967295"/>
          </p:nvPr>
        </p:nvSpPr>
        <p:spPr>
          <a:xfrm>
            <a:off x="1600200" y="1862138"/>
            <a:ext cx="8077200" cy="4953000"/>
          </a:xfrm>
        </p:spPr>
        <p:txBody>
          <a:bodyPr vert="horz" lIns="88900" tIns="46038" rIns="88900" bIns="46038" rtlCol="0">
            <a:normAutofit/>
          </a:bodyPr>
          <a:lstStyle/>
          <a:p>
            <a:pPr eaLnBrk="1" hangingPunct="1">
              <a:spcBef>
                <a:spcPct val="30000"/>
              </a:spcBef>
              <a:defRPr/>
            </a:pPr>
            <a:r>
              <a:rPr lang="en-US" dirty="0"/>
              <a:t>There are no guarantees for success.</a:t>
            </a:r>
          </a:p>
          <a:p>
            <a:pPr eaLnBrk="1" hangingPunct="1">
              <a:spcBef>
                <a:spcPct val="30000"/>
              </a:spcBef>
              <a:defRPr/>
            </a:pPr>
            <a:r>
              <a:rPr lang="en-US" dirty="0"/>
              <a:t>Creating a business plan will be valuable primarily because of the process itself.</a:t>
            </a:r>
          </a:p>
          <a:p>
            <a:pPr eaLnBrk="1" hangingPunct="1">
              <a:spcBef>
                <a:spcPct val="30000"/>
              </a:spcBef>
              <a:defRPr/>
            </a:pPr>
            <a:r>
              <a:rPr lang="en-US" dirty="0"/>
              <a:t>The business planning process may provide insight to increase the chances for success.</a:t>
            </a:r>
          </a:p>
          <a:p>
            <a:pPr eaLnBrk="1" hangingPunct="1">
              <a:spcBef>
                <a:spcPct val="30000"/>
              </a:spcBef>
              <a:defRPr/>
            </a:pPr>
            <a:r>
              <a:rPr lang="en-US" dirty="0"/>
              <a:t>The business plan: Entrepreneurs benefit; lenders and investors demand it!</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left)">
                                      <p:cBhvr>
                                        <p:cTn id="7" dur="500"/>
                                        <p:tgtEl>
                                          <p:spTgt spid="1495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9507">
                                            <p:txEl>
                                              <p:pRg st="1" end="1"/>
                                            </p:txEl>
                                          </p:spTgt>
                                        </p:tgtEl>
                                        <p:attrNameLst>
                                          <p:attrName>style.visibility</p:attrName>
                                        </p:attrNameLst>
                                      </p:cBhvr>
                                      <p:to>
                                        <p:strVal val="visible"/>
                                      </p:to>
                                    </p:set>
                                    <p:animEffect transition="in" filter="wipe(left)">
                                      <p:cBhvr>
                                        <p:cTn id="12" dur="500"/>
                                        <p:tgtEl>
                                          <p:spTgt spid="1495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9507">
                                            <p:txEl>
                                              <p:pRg st="2" end="2"/>
                                            </p:txEl>
                                          </p:spTgt>
                                        </p:tgtEl>
                                        <p:attrNameLst>
                                          <p:attrName>style.visibility</p:attrName>
                                        </p:attrNameLst>
                                      </p:cBhvr>
                                      <p:to>
                                        <p:strVal val="visible"/>
                                      </p:to>
                                    </p:set>
                                    <p:animEffect transition="in" filter="wipe(left)">
                                      <p:cBhvr>
                                        <p:cTn id="17" dur="500"/>
                                        <p:tgtEl>
                                          <p:spTgt spid="1495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49507">
                                            <p:txEl>
                                              <p:pRg st="3" end="3"/>
                                            </p:txEl>
                                          </p:spTgt>
                                        </p:tgtEl>
                                        <p:attrNameLst>
                                          <p:attrName>style.visibility</p:attrName>
                                        </p:attrNameLst>
                                      </p:cBhvr>
                                      <p:to>
                                        <p:strVal val="visible"/>
                                      </p:to>
                                    </p:set>
                                    <p:animEffect transition="in" filter="wipe(left)">
                                      <p:cBhvr>
                                        <p:cTn id="22" dur="500"/>
                                        <p:tgtEl>
                                          <p:spTgt spid="1495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34.6|1|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933</Words>
  <Application>Microsoft Office PowerPoint</Application>
  <PresentationFormat>Widescreen</PresentationFormat>
  <Paragraphs>106</Paragraphs>
  <Slides>20</Slides>
  <Notes>14</Notes>
  <HiddenSlides>0</HiddenSlides>
  <MMClips>1</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20</vt:i4>
      </vt:variant>
    </vt:vector>
  </HeadingPairs>
  <TitlesOfParts>
    <vt:vector size="32" baseType="lpstr">
      <vt:lpstr>Arial</vt:lpstr>
      <vt:lpstr>Arial Black</vt:lpstr>
      <vt:lpstr>Calibri</vt:lpstr>
      <vt:lpstr>Calibri Light</vt:lpstr>
      <vt:lpstr>Gill Sans MT</vt:lpstr>
      <vt:lpstr>Tajawal Medium</vt:lpstr>
      <vt:lpstr>Times New Roman</vt:lpstr>
      <vt:lpstr>Tms Rmn</vt:lpstr>
      <vt:lpstr>Wingdings</vt:lpstr>
      <vt:lpstr>Office Theme</vt:lpstr>
      <vt:lpstr>Gallery</vt:lpstr>
      <vt:lpstr>Custom Design</vt:lpstr>
      <vt:lpstr>PowerPoint Presentation</vt:lpstr>
      <vt:lpstr>Product or Service Feasibility Analysis</vt:lpstr>
      <vt:lpstr>Product or Service Feasibility Analysis</vt:lpstr>
      <vt:lpstr> Focus Group</vt:lpstr>
      <vt:lpstr> Secondary research</vt:lpstr>
      <vt:lpstr> Prototype</vt:lpstr>
      <vt:lpstr>Financial Feasibility Analysis</vt:lpstr>
      <vt:lpstr>The Business Plan</vt:lpstr>
      <vt:lpstr>The Business Plan: Two Essential Functions</vt:lpstr>
      <vt:lpstr>A Plan Must Pass Three Tests</vt:lpstr>
      <vt:lpstr>Why Take the Time to Build a Business Plan?</vt:lpstr>
      <vt:lpstr>Key Elements of a Business Plan</vt:lpstr>
      <vt:lpstr>Key Elements of a Business Plan</vt:lpstr>
      <vt:lpstr>Features vs. Benefits</vt:lpstr>
      <vt:lpstr>Key Elements of a Business Plan</vt:lpstr>
      <vt:lpstr>The “5 Cs” of Credit</vt:lpstr>
      <vt:lpstr>The “5 Cs” of Credit</vt:lpstr>
      <vt:lpstr>The “5 Cs” of Credit (cont’d)</vt:lpstr>
      <vt:lpstr>The “5 Cs” of Credit (cont’d)</vt:lpstr>
      <vt:lpstr> Conclusion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Amany Ramadan</dc:creator>
  <cp:lastModifiedBy>Amany Ramadan</cp:lastModifiedBy>
  <cp:revision>2</cp:revision>
  <dcterms:created xsi:type="dcterms:W3CDTF">2023-02-26T13:37:37Z</dcterms:created>
  <dcterms:modified xsi:type="dcterms:W3CDTF">2024-07-05T10:35:27Z</dcterms:modified>
</cp:coreProperties>
</file>