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326" r:id="rId4"/>
    <p:sldId id="291" r:id="rId5"/>
    <p:sldId id="270" r:id="rId6"/>
    <p:sldId id="292" r:id="rId7"/>
    <p:sldId id="293" r:id="rId8"/>
    <p:sldId id="261" r:id="rId9"/>
    <p:sldId id="265" r:id="rId10"/>
    <p:sldId id="313" r:id="rId11"/>
    <p:sldId id="314" r:id="rId12"/>
    <p:sldId id="315" r:id="rId13"/>
    <p:sldId id="272" r:id="rId14"/>
    <p:sldId id="295" r:id="rId15"/>
    <p:sldId id="325" r:id="rId16"/>
    <p:sldId id="263" r:id="rId17"/>
    <p:sldId id="296" r:id="rId18"/>
    <p:sldId id="327" r:id="rId19"/>
    <p:sldId id="274" r:id="rId20"/>
    <p:sldId id="301" r:id="rId21"/>
    <p:sldId id="334" r:id="rId22"/>
    <p:sldId id="302" r:id="rId23"/>
    <p:sldId id="303" r:id="rId24"/>
    <p:sldId id="282" r:id="rId25"/>
    <p:sldId id="300" r:id="rId26"/>
    <p:sldId id="304" r:id="rId27"/>
    <p:sldId id="305" r:id="rId28"/>
    <p:sldId id="306" r:id="rId29"/>
    <p:sldId id="307" r:id="rId30"/>
    <p:sldId id="308" r:id="rId31"/>
    <p:sldId id="309" r:id="rId32"/>
    <p:sldId id="328" r:id="rId33"/>
    <p:sldId id="329" r:id="rId34"/>
    <p:sldId id="330" r:id="rId35"/>
    <p:sldId id="331" r:id="rId36"/>
    <p:sldId id="332" r:id="rId37"/>
    <p:sldId id="333" r:id="rId38"/>
    <p:sldId id="26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9.emf"/><Relationship Id="rId10" Type="http://schemas.openxmlformats.org/officeDocument/2006/relationships/image" Target="../media/image17.png"/><Relationship Id="rId4" Type="http://schemas.openxmlformats.org/officeDocument/2006/relationships/image" Target="../media/image8.emf"/><Relationship Id="rId9" Type="http://schemas.openxmlformats.org/officeDocument/2006/relationships/image" Target="../media/image17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2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6.png"/><Relationship Id="rId5" Type="http://schemas.openxmlformats.org/officeDocument/2006/relationships/image" Target="../media/image285.png"/><Relationship Id="rId10" Type="http://schemas.openxmlformats.org/officeDocument/2006/relationships/image" Target="../media/image6.png"/><Relationship Id="rId4" Type="http://schemas.openxmlformats.org/officeDocument/2006/relationships/image" Target="../media/image284.png"/><Relationship Id="rId9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athinsight.org/dot_product_formula_components#mjx-eqn-dot_product_formula_3d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athinsight.org/dot_product_formula_components#mjx-eqn-dot_product_formula_2d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athinsight.org/dot_product_formula_components#mjx-eqn-dot_product_formula_2d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athinsight.org/dot_product_formula_components#mjx-eqn-dot_product_formula_2d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athinsight.org/dot_product_formula_components#mjx-eqn-dot_product_formula_2d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athinsight.org/dot_product_formula_components#mjx-eqn-dot_product_formula_2d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8632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80282" y="3192751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Scalar and Vector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922"/>
    </mc:Choice>
    <mc:Fallback xmlns="">
      <p:transition spd="slow" advTm="6592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32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Outline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326060"/>
            <a:ext cx="9666288" cy="442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What is the scalar?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Examples for scalar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What is the vectors?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Examples for vectors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Dot product and cross product concept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How to calculate the dot product ?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743"/>
    </mc:Choice>
    <mc:Fallback xmlns="">
      <p:transition spd="slow" advTm="73743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19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Scalar and Vector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CA17D2-CC00-B536-B63B-9885AEC00415}"/>
              </a:ext>
            </a:extLst>
          </p:cNvPr>
          <p:cNvSpPr txBox="1"/>
          <p:nvPr/>
        </p:nvSpPr>
        <p:spPr>
          <a:xfrm>
            <a:off x="3002125" y="1886845"/>
            <a:ext cx="622818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960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What </a:t>
            </a:r>
          </a:p>
          <a:p>
            <a:pPr algn="ctr"/>
            <a:r>
              <a:rPr lang="en-US" sz="960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is</a:t>
            </a:r>
            <a:r>
              <a:rPr lang="en-US" sz="9600" b="0" cap="none" spc="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Scalar?</a:t>
            </a:r>
          </a:p>
        </p:txBody>
      </p:sp>
    </p:spTree>
    <p:extLst>
      <p:ext uri="{BB962C8B-B14F-4D97-AF65-F5344CB8AC3E}">
        <p14:creationId xmlns:p14="http://schemas.microsoft.com/office/powerpoint/2010/main" val="375170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27"/>
    </mc:Choice>
    <mc:Fallback xmlns="">
      <p:transition spd="slow" advTm="1002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983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of scalar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01D72B-7119-2B8D-C892-403FEF1CD6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034" y="1647146"/>
            <a:ext cx="4899795" cy="235567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D3E9AD3-B1A2-9734-3020-1D8B51CC036B}"/>
              </a:ext>
            </a:extLst>
          </p:cNvPr>
          <p:cNvSpPr/>
          <p:nvPr/>
        </p:nvSpPr>
        <p:spPr>
          <a:xfrm>
            <a:off x="2440788" y="4047906"/>
            <a:ext cx="64235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Length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of a car is 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4.5 m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319A429-1F97-52FD-F3E4-B469C01AD1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74165" y="4795703"/>
            <a:ext cx="7269835" cy="98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90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403"/>
    </mc:Choice>
    <mc:Fallback xmlns="">
      <p:transition spd="slow" advTm="11540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2120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of scalar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531389-E57D-6E9E-BFE8-0044C43C784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55" b="9721"/>
          <a:stretch/>
        </p:blipFill>
        <p:spPr>
          <a:xfrm>
            <a:off x="3196519" y="1381418"/>
            <a:ext cx="5210363" cy="307190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49B146C-583F-E98D-0548-4A563C4FCFF4}"/>
              </a:ext>
            </a:extLst>
          </p:cNvPr>
          <p:cNvSpPr/>
          <p:nvPr/>
        </p:nvSpPr>
        <p:spPr>
          <a:xfrm>
            <a:off x="2883159" y="4252744"/>
            <a:ext cx="648713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Mass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of gold bar is 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 kg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3AA90B5-98E5-6146-812A-8D1801F753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9731" y="4966562"/>
            <a:ext cx="7187726" cy="102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377"/>
    </mc:Choice>
    <mc:Fallback xmlns="">
      <p:transition spd="slow" advTm="9237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of scalar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69B31A-EA13-7977-BC17-9010F2167A5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29" b="10563"/>
          <a:stretch/>
        </p:blipFill>
        <p:spPr>
          <a:xfrm>
            <a:off x="3827614" y="1460228"/>
            <a:ext cx="2872310" cy="229521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2B0B02D-790D-16B0-C361-5FF683FB811F}"/>
              </a:ext>
            </a:extLst>
          </p:cNvPr>
          <p:cNvSpPr/>
          <p:nvPr/>
        </p:nvSpPr>
        <p:spPr>
          <a:xfrm>
            <a:off x="3446551" y="3916842"/>
            <a:ext cx="41136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Time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is 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12.76 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5BA4246-C1A7-51F7-F8F8-1335537F0A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54075" y="4684713"/>
            <a:ext cx="6082219" cy="1113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15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26"/>
    </mc:Choice>
    <mc:Fallback xmlns="">
      <p:transition spd="slow" advTm="4472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of scalar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E79405-3086-E296-49E6-C33E0C20AA9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143" y="1481267"/>
            <a:ext cx="4291249" cy="23526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1F68C63-A242-1D77-CCA5-B4EF9DA82669}"/>
                  </a:ext>
                </a:extLst>
              </p:cNvPr>
              <p:cNvSpPr/>
              <p:nvPr/>
            </p:nvSpPr>
            <p:spPr>
              <a:xfrm>
                <a:off x="2509934" y="3833925"/>
                <a:ext cx="6646906" cy="76944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4400" dirty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Temperature</a:t>
                </a:r>
                <a:r>
                  <a:rPr lang="en-US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is </a:t>
                </a:r>
                <a:r>
                  <a:rPr lang="en-US" sz="4400" dirty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36.8 </a:t>
                </a:r>
                <a14:m>
                  <m:oMath xmlns:m="http://schemas.openxmlformats.org/officeDocument/2006/math">
                    <m:r>
                      <a:rPr lang="en-US" sz="440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US" sz="4400" dirty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C  </a:t>
                </a: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1F68C63-A242-1D77-CCA5-B4EF9DA8266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9934" y="3833925"/>
                <a:ext cx="6646906" cy="769441"/>
              </a:xfrm>
              <a:prstGeom prst="rect">
                <a:avLst/>
              </a:prstGeom>
              <a:blipFill>
                <a:blip r:embed="rId9"/>
                <a:stretch>
                  <a:fillRect l="-826" t="-18254" r="-6055" b="-420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90F0F28E-298A-00B4-7B8D-CB09D37FE97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09934" y="4465821"/>
            <a:ext cx="762952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07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565"/>
    </mc:Choice>
    <mc:Fallback xmlns="">
      <p:transition spd="slow" advTm="6456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Scalar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F1D177-CF86-2A94-2A97-D98AFF1D8A7A}"/>
              </a:ext>
            </a:extLst>
          </p:cNvPr>
          <p:cNvSpPr txBox="1"/>
          <p:nvPr/>
        </p:nvSpPr>
        <p:spPr>
          <a:xfrm>
            <a:off x="1995009" y="1418350"/>
            <a:ext cx="821327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 scalar is a physical quantity that has only a magnitude.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B6C19D-E588-D16A-695A-2118BC363CA3}"/>
              </a:ext>
            </a:extLst>
          </p:cNvPr>
          <p:cNvSpPr txBox="1"/>
          <p:nvPr/>
        </p:nvSpPr>
        <p:spPr>
          <a:xfrm>
            <a:off x="2197361" y="2766940"/>
            <a:ext cx="62281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Examples: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F8EA7A-735F-E730-1AE4-1C0BFB09F9D9}"/>
              </a:ext>
            </a:extLst>
          </p:cNvPr>
          <p:cNvSpPr txBox="1"/>
          <p:nvPr/>
        </p:nvSpPr>
        <p:spPr>
          <a:xfrm>
            <a:off x="2164706" y="3407761"/>
            <a:ext cx="8343914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Mass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Length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Time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Temperature</a:t>
            </a:r>
            <a:endParaRPr lang="en-US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036"/>
    </mc:Choice>
    <mc:Fallback xmlns="">
      <p:transition spd="slow" advTm="77036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vector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24D28E-F7FF-8017-DD74-C55ED4D28F7A}"/>
              </a:ext>
            </a:extLst>
          </p:cNvPr>
          <p:cNvSpPr txBox="1"/>
          <p:nvPr/>
        </p:nvSpPr>
        <p:spPr>
          <a:xfrm>
            <a:off x="3002125" y="1886845"/>
            <a:ext cx="622818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960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What </a:t>
            </a:r>
          </a:p>
          <a:p>
            <a:pPr algn="ctr"/>
            <a:r>
              <a:rPr lang="en-US" sz="960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is</a:t>
            </a:r>
            <a:r>
              <a:rPr lang="en-US" sz="9600" b="0" cap="none" spc="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Vector?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58"/>
    </mc:Choice>
    <mc:Fallback xmlns="">
      <p:transition spd="slow" advTm="26058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49" y="1397540"/>
            <a:ext cx="5108604" cy="2763671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>
            <a:off x="2420488" y="2078255"/>
            <a:ext cx="919235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8535539" y="2111622"/>
            <a:ext cx="919235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11038" y="1778071"/>
            <a:ext cx="1568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California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581760" y="1634568"/>
            <a:ext cx="13795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/>
              <a:t>North</a:t>
            </a:r>
          </a:p>
          <a:p>
            <a:pPr algn="ctr"/>
            <a:r>
              <a:rPr lang="en-US" sz="2800" dirty="0"/>
              <a:t>Carolina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67319" y="4197777"/>
            <a:ext cx="11854527" cy="116955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Position</a:t>
            </a:r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of California from North Carolina is </a:t>
            </a:r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3600 km </a:t>
            </a:r>
          </a:p>
          <a:p>
            <a:pPr algn="ctr"/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in</a:t>
            </a:r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west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52920" y="5507621"/>
            <a:ext cx="33954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physical quantity</a:t>
            </a:r>
          </a:p>
        </p:txBody>
      </p:sp>
      <p:sp>
        <p:nvSpPr>
          <p:cNvPr id="26" name="Rectangle 25"/>
          <p:cNvSpPr/>
          <p:nvPr/>
        </p:nvSpPr>
        <p:spPr>
          <a:xfrm>
            <a:off x="9204573" y="5509782"/>
            <a:ext cx="21339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magnitude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1340588" y="4892067"/>
            <a:ext cx="509406" cy="5964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10381760" y="4905715"/>
            <a:ext cx="509406" cy="5964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6332561" y="5373449"/>
            <a:ext cx="0" cy="49479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5375407" y="5827304"/>
            <a:ext cx="19143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direction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F27F3-DBFC-068E-8303-46D527C9BE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443832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F09478-63DE-02F4-3D86-1A38324A8E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2" y="-48638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B653C3-4072-AE4A-B660-3BD423BE8EFE}"/>
              </a:ext>
            </a:extLst>
          </p:cNvPr>
          <p:cNvSpPr txBox="1"/>
          <p:nvPr/>
        </p:nvSpPr>
        <p:spPr>
          <a:xfrm>
            <a:off x="167319" y="197841"/>
            <a:ext cx="183697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4D8163-856F-EB84-62E8-E734E1EF1F9A}"/>
              </a:ext>
            </a:extLst>
          </p:cNvPr>
          <p:cNvSpPr txBox="1"/>
          <p:nvPr/>
        </p:nvSpPr>
        <p:spPr>
          <a:xfrm>
            <a:off x="2379544" y="466532"/>
            <a:ext cx="54337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Vector Example </a:t>
            </a:r>
          </a:p>
        </p:txBody>
      </p:sp>
    </p:spTree>
    <p:extLst>
      <p:ext uri="{BB962C8B-B14F-4D97-AF65-F5344CB8AC3E}">
        <p14:creationId xmlns:p14="http://schemas.microsoft.com/office/powerpoint/2010/main" val="418847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587"/>
    </mc:Choice>
    <mc:Fallback xmlns="">
      <p:transition spd="slow" advTm="27758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574" b="-2752"/>
          <a:stretch/>
        </p:blipFill>
        <p:spPr>
          <a:xfrm>
            <a:off x="2584324" y="1337687"/>
            <a:ext cx="7458075" cy="38862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85895" y="4132260"/>
            <a:ext cx="9767418" cy="116955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Displacement</a:t>
            </a:r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from USA to China is </a:t>
            </a:r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11600 km </a:t>
            </a:r>
          </a:p>
          <a:p>
            <a:pPr algn="ctr"/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in</a:t>
            </a:r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east</a:t>
            </a:r>
          </a:p>
        </p:txBody>
      </p:sp>
      <p:sp>
        <p:nvSpPr>
          <p:cNvPr id="9" name="Rectangle 8"/>
          <p:cNvSpPr/>
          <p:nvPr/>
        </p:nvSpPr>
        <p:spPr>
          <a:xfrm>
            <a:off x="377177" y="5232901"/>
            <a:ext cx="33954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physical quantity</a:t>
            </a:r>
          </a:p>
        </p:txBody>
      </p:sp>
      <p:sp>
        <p:nvSpPr>
          <p:cNvPr id="10" name="Rectangle 9"/>
          <p:cNvSpPr/>
          <p:nvPr/>
        </p:nvSpPr>
        <p:spPr>
          <a:xfrm>
            <a:off x="8975440" y="5340853"/>
            <a:ext cx="21339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magnitude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9339944" y="4766905"/>
            <a:ext cx="535463" cy="64264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2074918" y="4744361"/>
            <a:ext cx="509406" cy="5964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5913332" y="5277888"/>
            <a:ext cx="0" cy="49479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956178" y="5679816"/>
            <a:ext cx="19143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direction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4315124" y="2463978"/>
            <a:ext cx="3108960" cy="148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748401" y="2255464"/>
            <a:ext cx="5278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USA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462970" y="2255464"/>
            <a:ext cx="6527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China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B0868E9-049B-11E9-976D-394AA9A983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B8BE2D-51AD-B515-F390-9C40BE6FDC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599" y="639368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782D20-4A12-E910-A6F4-CB51C2AE014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77" y="5865849"/>
            <a:ext cx="1106390" cy="9921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74BFD2-83F1-81BA-1C34-7152F59566FF}"/>
              </a:ext>
            </a:extLst>
          </p:cNvPr>
          <p:cNvSpPr txBox="1"/>
          <p:nvPr/>
        </p:nvSpPr>
        <p:spPr>
          <a:xfrm>
            <a:off x="167319" y="197841"/>
            <a:ext cx="17907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FA38EE-BD2B-B312-46FD-FEDE69986D53}"/>
              </a:ext>
            </a:extLst>
          </p:cNvPr>
          <p:cNvSpPr txBox="1"/>
          <p:nvPr/>
        </p:nvSpPr>
        <p:spPr>
          <a:xfrm>
            <a:off x="2379544" y="466532"/>
            <a:ext cx="54337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Vector Example </a:t>
            </a:r>
          </a:p>
        </p:txBody>
      </p:sp>
    </p:spTree>
    <p:extLst>
      <p:ext uri="{BB962C8B-B14F-4D97-AF65-F5344CB8AC3E}">
        <p14:creationId xmlns:p14="http://schemas.microsoft.com/office/powerpoint/2010/main" val="303090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687"/>
    </mc:Choice>
    <mc:Fallback xmlns="">
      <p:transition spd="slow" advTm="156687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96209" y="1565136"/>
            <a:ext cx="1208375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 vector is a physical quantity that has </a:t>
            </a:r>
          </a:p>
          <a:p>
            <a:pPr algn="ctr"/>
            <a:r>
              <a:rPr lang="en-US" sz="5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both a magnitude and a direction. </a:t>
            </a:r>
          </a:p>
        </p:txBody>
      </p:sp>
      <p:sp>
        <p:nvSpPr>
          <p:cNvPr id="8" name="Rectangle 7"/>
          <p:cNvSpPr/>
          <p:nvPr/>
        </p:nvSpPr>
        <p:spPr>
          <a:xfrm>
            <a:off x="517706" y="2977161"/>
            <a:ext cx="25699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Examples: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65280" y="3920014"/>
            <a:ext cx="9168982" cy="243143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Position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Displacement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Velocity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Acceleration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Momentum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Force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DFCCB8-7A6B-D13C-D0A7-8A8D67B9C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806323-6BE4-F3BC-83FF-98ED2671E2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599" y="6393682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9B9B36-A83C-C261-23F1-E50BA58936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54" y="5762888"/>
            <a:ext cx="1222425" cy="10962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5617C5-5D6A-9AAC-0AE5-7BBFFDF2F644}"/>
              </a:ext>
            </a:extLst>
          </p:cNvPr>
          <p:cNvSpPr txBox="1"/>
          <p:nvPr/>
        </p:nvSpPr>
        <p:spPr>
          <a:xfrm>
            <a:off x="167319" y="197841"/>
            <a:ext cx="188315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A494BB-0141-3D5C-1539-C069778ED61A}"/>
              </a:ext>
            </a:extLst>
          </p:cNvPr>
          <p:cNvSpPr txBox="1"/>
          <p:nvPr/>
        </p:nvSpPr>
        <p:spPr>
          <a:xfrm>
            <a:off x="2869660" y="466532"/>
            <a:ext cx="4943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Vector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Definition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8737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725"/>
    </mc:Choice>
    <mc:Fallback xmlns="">
      <p:transition spd="slow" advTm="10372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6815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7516" y="543490"/>
            <a:ext cx="48878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Representation of a vector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03A10B-874E-5431-8CC5-32E0BFD9B2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2083" y="1432541"/>
            <a:ext cx="7404809" cy="368129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BE0DCFFE-BF1C-0A65-F0AF-F92633F42A58}"/>
                  </a:ext>
                </a:extLst>
              </p:cNvPr>
              <p:cNvSpPr/>
              <p:nvPr/>
            </p:nvSpPr>
            <p:spPr>
              <a:xfrm>
                <a:off x="2511944" y="5315597"/>
                <a:ext cx="7765267" cy="74148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sz="35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Symbolically it is represented as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350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 sz="3500" dirty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omic Sans MS" panose="030F0702030302020204" pitchFamily="66" charset="0"/>
                          </a:rPr>
                          <m:t>AB</m:t>
                        </m:r>
                      </m:e>
                    </m:acc>
                  </m:oMath>
                </a14:m>
                <a:endParaRPr lang="en-US" sz="35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BE0DCFFE-BF1C-0A65-F0AF-F92633F42A5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1944" y="5315597"/>
                <a:ext cx="7765267" cy="741485"/>
              </a:xfrm>
              <a:prstGeom prst="rect">
                <a:avLst/>
              </a:prstGeom>
              <a:blipFill>
                <a:blip r:embed="rId9"/>
                <a:stretch>
                  <a:fillRect l="-2041" b="-344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863"/>
    </mc:Choice>
    <mc:Fallback xmlns="">
      <p:transition spd="slow" advTm="299863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1705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1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Vector Characteristics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FE8A8E4-E298-9C9A-E78B-0E2870A71985}"/>
                  </a:ext>
                </a:extLst>
              </p:cNvPr>
              <p:cNvSpPr txBox="1"/>
              <p:nvPr/>
            </p:nvSpPr>
            <p:spPr>
              <a:xfrm>
                <a:off x="1727862" y="1682079"/>
                <a:ext cx="8788969" cy="33757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3600"/>
                  </a:spcAft>
                </a:pPr>
                <a:r>
                  <a:rPr lang="en-US" sz="3200" b="1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Multiplying a vector by a scalar</a:t>
                </a:r>
              </a:p>
              <a:p>
                <a:pPr marL="365760" indent="-365760" algn="just">
                  <a:spcAft>
                    <a:spcPts val="360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If we multiply a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 dirty="0">
                            <a:ln w="0"/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 sz="2800" dirty="0">
                            <a:ln w="0"/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omic Sans MS" panose="030F0702030302020204" pitchFamily="66" charset="0"/>
                          </a:rPr>
                          <m:t>A</m:t>
                        </m:r>
                      </m:e>
                    </m:acc>
                  </m:oMath>
                </a14:m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by a scalar </a:t>
                </a:r>
                <a:r>
                  <a:rPr lang="en-US" sz="2800" dirty="0">
                    <a:ln w="0"/>
                    <a:solidFill>
                      <a:srgbClr val="00B0F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s</a:t>
                </a: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, we get a new vector. </a:t>
                </a:r>
              </a:p>
              <a:p>
                <a:pPr marL="365760" indent="-365760" algn="just">
                  <a:spcAft>
                    <a:spcPts val="360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Its </a:t>
                </a: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direction is the direction of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 dirty="0">
                            <a:ln w="0"/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 sz="2800" dirty="0">
                            <a:ln w="0"/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omic Sans MS" panose="030F0702030302020204" pitchFamily="66" charset="0"/>
                          </a:rPr>
                          <m:t>A</m:t>
                        </m:r>
                      </m:e>
                    </m:acc>
                  </m:oMath>
                </a14:m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if </a:t>
                </a:r>
                <a:r>
                  <a:rPr lang="en-US" sz="2800" dirty="0">
                    <a:ln w="0"/>
                    <a:solidFill>
                      <a:srgbClr val="00B0F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s</a:t>
                </a: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is positive but the opposite direction if </a:t>
                </a:r>
                <a:r>
                  <a:rPr lang="en-US" sz="2800" dirty="0">
                    <a:ln w="0"/>
                    <a:solidFill>
                      <a:srgbClr val="00B0F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s</a:t>
                </a: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is negative.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FE8A8E4-E298-9C9A-E78B-0E2870A719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682079"/>
                <a:ext cx="8788969" cy="3375796"/>
              </a:xfrm>
              <a:prstGeom prst="rect">
                <a:avLst/>
              </a:prstGeom>
              <a:blipFill>
                <a:blip r:embed="rId8"/>
                <a:stretch>
                  <a:fillRect l="-1872" t="-2708" r="-1803" b="-48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952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762"/>
    </mc:Choice>
    <mc:Fallback xmlns="">
      <p:transition spd="slow" advTm="23776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707" y="1616912"/>
            <a:ext cx="34692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3600" dirty="0">
                <a:latin typeface="Comic Sans MS" panose="030F0702030302020204" pitchFamily="66" charset="0"/>
              </a:rPr>
              <a:t>If </a:t>
            </a:r>
            <a:r>
              <a:rPr lang="en-US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s</a:t>
            </a:r>
            <a:r>
              <a:rPr lang="en-US" sz="3600" dirty="0">
                <a:latin typeface="Comic Sans MS" panose="030F0702030302020204" pitchFamily="66" charset="0"/>
              </a:rPr>
              <a:t> is positive: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5509930" y="2263243"/>
            <a:ext cx="1828800" cy="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138991" y="1545995"/>
                <a:ext cx="609462" cy="71724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3600" i="1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 sz="3600" b="0" i="0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36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991" y="1545995"/>
                <a:ext cx="609462" cy="71724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Arrow Connector 12"/>
          <p:cNvCxnSpPr/>
          <p:nvPr/>
        </p:nvCxnSpPr>
        <p:spPr>
          <a:xfrm flipV="1">
            <a:off x="4567619" y="3152000"/>
            <a:ext cx="36576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6017993" y="2421873"/>
                <a:ext cx="864339" cy="71724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2</m:t>
                      </m:r>
                      <m:acc>
                        <m:accPr>
                          <m:chr m:val="⃗"/>
                          <m:ctrlPr>
                            <a:rPr lang="en-US" sz="3600" i="1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 sz="3600" b="0" i="0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36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7993" y="2421873"/>
                <a:ext cx="864339" cy="71724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04672" y="3861273"/>
            <a:ext cx="36022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3600" dirty="0">
                <a:latin typeface="Comic Sans MS" panose="030F0702030302020204" pitchFamily="66" charset="0"/>
              </a:rPr>
              <a:t>If </a:t>
            </a:r>
            <a:r>
              <a:rPr lang="en-US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s</a:t>
            </a:r>
            <a:r>
              <a:rPr lang="en-US" sz="3600" dirty="0">
                <a:latin typeface="Comic Sans MS" panose="030F0702030302020204" pitchFamily="66" charset="0"/>
              </a:rPr>
              <a:t> is negative: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5494903" y="4927028"/>
            <a:ext cx="1828800" cy="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6149722" y="4209780"/>
                <a:ext cx="609462" cy="71724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3600" i="1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 sz="3600" b="0" i="0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36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9722" y="4209780"/>
                <a:ext cx="609462" cy="71724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/>
          <p:cNvCxnSpPr/>
          <p:nvPr/>
        </p:nvCxnSpPr>
        <p:spPr>
          <a:xfrm flipH="1" flipV="1">
            <a:off x="3653218" y="5879222"/>
            <a:ext cx="54864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887305" y="5161974"/>
                <a:ext cx="1018227" cy="71724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3600" b="0" i="1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3</m:t>
                      </m:r>
                      <m:acc>
                        <m:accPr>
                          <m:chr m:val="⃗"/>
                          <m:ctrlPr>
                            <a:rPr lang="en-US" sz="3600" i="1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 sz="3600" b="0" i="0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36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7305" y="5161974"/>
                <a:ext cx="1018227" cy="717248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F817E3F9-BA50-7CB7-581E-F500BC8F91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6167"/>
            <a:ext cx="9533101" cy="1610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B473DD-0C5B-1A52-C65C-927A2E1881E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09096" y="6170563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90DE39-60F4-9D07-E229-47C4ECC4874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9F9BA8E-3D87-A728-0D04-D7B0DE1D19E9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7BA38B-57DF-2DB8-8E33-0611DB76FE8A}"/>
              </a:ext>
            </a:extLst>
          </p:cNvPr>
          <p:cNvSpPr txBox="1"/>
          <p:nvPr/>
        </p:nvSpPr>
        <p:spPr>
          <a:xfrm>
            <a:off x="2658899" y="633231"/>
            <a:ext cx="61576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Vector Characteristics </a:t>
            </a:r>
            <a:endParaRPr lang="en-US" sz="2800" b="1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98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884"/>
    </mc:Choice>
    <mc:Fallback xmlns="">
      <p:transition spd="slow" advTm="231884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291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69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Multiply vector by vector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200E54-568E-1D1D-2000-1231404AE5BD}"/>
              </a:ext>
            </a:extLst>
          </p:cNvPr>
          <p:cNvSpPr txBox="1"/>
          <p:nvPr/>
        </p:nvSpPr>
        <p:spPr>
          <a:xfrm>
            <a:off x="2125047" y="2120749"/>
            <a:ext cx="806398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3600"/>
              </a:spcAft>
            </a:pPr>
            <a:r>
              <a:rPr 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There are two ways to multiply a vector by a vector:</a:t>
            </a:r>
          </a:p>
          <a:p>
            <a:pPr marL="365760" indent="-365760" algn="just">
              <a:spcAft>
                <a:spcPts val="36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first way produces a scalar quantity and called as scalar product (dot product).</a:t>
            </a:r>
          </a:p>
          <a:p>
            <a:pPr marL="365760" indent="-365760" algn="just">
              <a:spcAft>
                <a:spcPts val="36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second way produces a vector quantity and called as vector product (cross product).</a:t>
            </a:r>
          </a:p>
        </p:txBody>
      </p:sp>
    </p:spTree>
    <p:extLst>
      <p:ext uri="{BB962C8B-B14F-4D97-AF65-F5344CB8AC3E}">
        <p14:creationId xmlns:p14="http://schemas.microsoft.com/office/powerpoint/2010/main" val="312143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280"/>
    </mc:Choice>
    <mc:Fallback xmlns="">
      <p:transition spd="slow" advTm="15128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859" y="637146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Some important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Points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82C486-9AC5-AE72-9B6E-F7904F17D1A1}"/>
              </a:ext>
            </a:extLst>
          </p:cNvPr>
          <p:cNvSpPr txBox="1"/>
          <p:nvPr/>
        </p:nvSpPr>
        <p:spPr>
          <a:xfrm>
            <a:off x="1999035" y="2020156"/>
            <a:ext cx="6235428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Notes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40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Theorem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40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Facts  </a:t>
            </a:r>
          </a:p>
        </p:txBody>
      </p:sp>
    </p:spTree>
    <p:extLst>
      <p:ext uri="{BB962C8B-B14F-4D97-AF65-F5344CB8AC3E}">
        <p14:creationId xmlns:p14="http://schemas.microsoft.com/office/powerpoint/2010/main" val="326693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84"/>
    </mc:Choice>
    <mc:Fallback xmlns="">
      <p:transition spd="slow" advTm="60784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859" y="637146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223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Notes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CBABE9-793C-3618-6DF9-84A13E0AD7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6841" y="1464501"/>
            <a:ext cx="9515475" cy="37433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0103254-B894-AA8E-EAE6-01528602F8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1134" y="4730621"/>
            <a:ext cx="3652561" cy="142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91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236"/>
    </mc:Choice>
    <mc:Fallback xmlns="">
      <p:transition spd="slow" advTm="36723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917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Theorem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F3D5B9-BDD5-0422-2CA9-14ACDBA95F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5912" y="2109787"/>
            <a:ext cx="9020175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6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437"/>
    </mc:Choice>
    <mc:Fallback xmlns="">
      <p:transition spd="slow" advTm="672437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25036" y="599588"/>
            <a:ext cx="1042273" cy="5305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Fact </a:t>
            </a:r>
            <a:endParaRPr lang="en-US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3173ECB-B1EA-A1E4-9500-65E0EEFE23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3475" y="1966912"/>
            <a:ext cx="9925050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86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205"/>
    </mc:Choice>
    <mc:Fallback xmlns="">
      <p:transition spd="slow" advTm="37020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69294" y="571354"/>
            <a:ext cx="3021981" cy="5933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Extra Practice  </a:t>
            </a:r>
            <a:endParaRPr lang="en-US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36757" y="2718123"/>
            <a:ext cx="7346152" cy="1277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7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Extra Practice </a:t>
            </a:r>
            <a:endParaRPr lang="en-US" sz="7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19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35"/>
    </mc:Choice>
    <mc:Fallback xmlns="">
      <p:transition spd="slow" advTm="18035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7135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944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D666A154-EA82-1148-3AB1-4ED2C8A22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0347" y="2092661"/>
            <a:ext cx="8584164" cy="329320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6600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 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66000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=(1,2,3) and </a:t>
            </a:r>
            <a:r>
              <a:rPr lang="en-US" altLang="en-US" sz="4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=(4,−5,6)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0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17"/>
    </mc:Choice>
    <mc:Fallback xmlns="">
      <p:transition spd="slow" advTm="75717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17009" y="525017"/>
            <a:ext cx="5944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BFEC67-4C10-3CC2-E363-96F3AFD0293C}"/>
              </a:ext>
            </a:extLst>
          </p:cNvPr>
          <p:cNvSpPr txBox="1"/>
          <p:nvPr/>
        </p:nvSpPr>
        <p:spPr>
          <a:xfrm>
            <a:off x="2213298" y="1701873"/>
            <a:ext cx="8808139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three-dimensional vectors,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=a1b1+a2b2+a3b3,                 </a:t>
            </a: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=1(4)+2(−5)+3(6)=4−10+18=12.</a:t>
            </a:r>
          </a:p>
        </p:txBody>
      </p:sp>
    </p:spTree>
    <p:extLst>
      <p:ext uri="{BB962C8B-B14F-4D97-AF65-F5344CB8AC3E}">
        <p14:creationId xmlns:p14="http://schemas.microsoft.com/office/powerpoint/2010/main" val="181852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103"/>
    </mc:Choice>
    <mc:Fallback xmlns="">
      <p:transition spd="slow" advTm="227103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0E7B1A03-4275-E874-52A4-A25D387BE8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025" y="2138595"/>
            <a:ext cx="6662057" cy="283154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=(−4,−9)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40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=(−1,2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932"/>
    </mc:Choice>
    <mc:Fallback xmlns="">
      <p:transition spd="slow" advTm="120932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881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AF5C52-CA81-82DF-0E2F-662BF1DCF946}"/>
              </a:ext>
            </a:extLst>
          </p:cNvPr>
          <p:cNvSpPr txBox="1"/>
          <p:nvPr/>
        </p:nvSpPr>
        <p:spPr>
          <a:xfrm>
            <a:off x="1727862" y="1752794"/>
            <a:ext cx="957494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+a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=−4(−1)−9(2)=4−18=−14.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82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10"/>
    </mc:Choice>
    <mc:Fallback xmlns="">
      <p:transition spd="slow" advTm="3521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175A510-AFC5-3791-3C71-237E8E9D2A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235" y="2330971"/>
            <a:ext cx="9202819" cy="924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1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708"/>
    </mc:Choice>
    <mc:Fallback xmlns="">
      <p:transition spd="slow" advTm="14670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0C20D16-D75F-E494-0CD8-5FC12942FA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5451" y="2552701"/>
            <a:ext cx="8226609" cy="123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9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28"/>
    </mc:Choice>
    <mc:Fallback xmlns="">
      <p:transition spd="slow" advTm="57628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97C1598-FD32-4966-8BD8-49DB3E3F91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2644" y="2216889"/>
            <a:ext cx="9092009" cy="91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44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431"/>
    </mc:Choice>
    <mc:Fallback xmlns="">
      <p:transition spd="slow" advTm="125431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881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348BCB2-B02E-C4B5-68BD-5217E2B76E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4843" y="2406205"/>
            <a:ext cx="8667750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88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70"/>
    </mc:Choice>
    <mc:Fallback xmlns="">
      <p:transition spd="slow" advTm="1837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8B6AD5-1D7D-0393-108A-99C700384CF3}"/>
              </a:ext>
            </a:extLst>
          </p:cNvPr>
          <p:cNvSpPr txBox="1"/>
          <p:nvPr/>
        </p:nvSpPr>
        <p:spPr>
          <a:xfrm>
            <a:off x="2658083" y="2153690"/>
            <a:ext cx="621111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=(4,</a:t>
            </a:r>
            <a:r>
              <a:rPr lang="en-US" altLang="en-US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2,1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36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=(−1,5,7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281030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38"/>
    </mc:Choice>
    <mc:Fallback xmlns="">
      <p:transition spd="slow" advTm="7573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980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5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F3908-39CC-DE90-6080-0A1B8C6AF7B3}"/>
              </a:ext>
            </a:extLst>
          </p:cNvPr>
          <p:cNvSpPr txBox="1"/>
          <p:nvPr/>
        </p:nvSpPr>
        <p:spPr>
          <a:xfrm>
            <a:off x="2200882" y="2036311"/>
            <a:ext cx="8256352" cy="34014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 a3b3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=4(−1)+2(5)+1(7)=-4+10+7= 13.</a:t>
            </a:r>
          </a:p>
        </p:txBody>
      </p:sp>
    </p:spTree>
    <p:extLst>
      <p:ext uri="{BB962C8B-B14F-4D97-AF65-F5344CB8AC3E}">
        <p14:creationId xmlns:p14="http://schemas.microsoft.com/office/powerpoint/2010/main" val="325670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07"/>
    </mc:Choice>
    <mc:Fallback xmlns="">
      <p:transition spd="slow" advTm="22807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22E997-F06B-194C-BF92-7C601517DDFB}"/>
              </a:ext>
            </a:extLst>
          </p:cNvPr>
          <p:cNvSpPr txBox="1"/>
          <p:nvPr/>
        </p:nvSpPr>
        <p:spPr>
          <a:xfrm>
            <a:off x="2677538" y="2204822"/>
            <a:ext cx="621111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=(5,2,1)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=(8,2,2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339272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87"/>
    </mc:Choice>
    <mc:Fallback xmlns="">
      <p:transition spd="slow" advTm="56687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8E806A-07DA-4BAF-872F-C9DA303F4CC3}"/>
              </a:ext>
            </a:extLst>
          </p:cNvPr>
          <p:cNvSpPr txBox="1"/>
          <p:nvPr/>
        </p:nvSpPr>
        <p:spPr>
          <a:xfrm>
            <a:off x="2268977" y="1961241"/>
            <a:ext cx="781860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 a3b3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=5(8)+2(2)+1(2)= 40+4+2= 46.</a:t>
            </a:r>
          </a:p>
        </p:txBody>
      </p:sp>
    </p:spTree>
    <p:extLst>
      <p:ext uri="{BB962C8B-B14F-4D97-AF65-F5344CB8AC3E}">
        <p14:creationId xmlns:p14="http://schemas.microsoft.com/office/powerpoint/2010/main" val="218036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66"/>
    </mc:Choice>
    <mc:Fallback xmlns="">
      <p:transition spd="slow" advTm="16666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204D1-862F-2C43-1CBB-21287D419F50}"/>
              </a:ext>
            </a:extLst>
          </p:cNvPr>
          <p:cNvSpPr txBox="1"/>
          <p:nvPr/>
        </p:nvSpPr>
        <p:spPr>
          <a:xfrm>
            <a:off x="2706721" y="2266927"/>
            <a:ext cx="621111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=(6,9,0)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=(8,3,1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373378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503"/>
    </mc:Choice>
    <mc:Fallback xmlns="">
      <p:transition spd="slow" advTm="78503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28D701-9755-428F-D81E-72A60EDBA67F}"/>
              </a:ext>
            </a:extLst>
          </p:cNvPr>
          <p:cNvSpPr txBox="1"/>
          <p:nvPr/>
        </p:nvSpPr>
        <p:spPr>
          <a:xfrm>
            <a:off x="2268977" y="1961241"/>
            <a:ext cx="781860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 a3b3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=6(8)+9(3)+0(1)= 48+27+0= 75</a:t>
            </a:r>
          </a:p>
        </p:txBody>
      </p:sp>
    </p:spTree>
    <p:extLst>
      <p:ext uri="{BB962C8B-B14F-4D97-AF65-F5344CB8AC3E}">
        <p14:creationId xmlns:p14="http://schemas.microsoft.com/office/powerpoint/2010/main" val="139866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55"/>
    </mc:Choice>
    <mc:Fallback xmlns="">
      <p:transition spd="slow" advTm="11655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81004-2762-574B-9160-012C81C3C358}"/>
              </a:ext>
            </a:extLst>
          </p:cNvPr>
          <p:cNvSpPr txBox="1"/>
          <p:nvPr/>
        </p:nvSpPr>
        <p:spPr>
          <a:xfrm>
            <a:off x="2628900" y="2204822"/>
            <a:ext cx="621111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=(1,−2,5,-4)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=(1,3,-4,5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208819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15"/>
    </mc:Choice>
    <mc:Fallback xmlns="">
      <p:transition spd="slow" advTm="101715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07E47C-56B0-C529-6AA1-72248EFB7383}"/>
              </a:ext>
            </a:extLst>
          </p:cNvPr>
          <p:cNvSpPr txBox="1"/>
          <p:nvPr/>
        </p:nvSpPr>
        <p:spPr>
          <a:xfrm>
            <a:off x="2409096" y="2126610"/>
            <a:ext cx="805786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 a3b3 + a4b4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=1(1) -2 (3)+5(-4)-4(5)= 1 -6 -20-20= -45</a:t>
            </a:r>
          </a:p>
        </p:txBody>
      </p:sp>
    </p:spTree>
    <p:extLst>
      <p:ext uri="{BB962C8B-B14F-4D97-AF65-F5344CB8AC3E}">
        <p14:creationId xmlns:p14="http://schemas.microsoft.com/office/powerpoint/2010/main" val="12402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17"/>
    </mc:Choice>
    <mc:Fallback xmlns="">
      <p:transition spd="slow" advTm="39817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4894" y="928099"/>
            <a:ext cx="992778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What is the scalar?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Examples for scalar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What is the vectors?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Examples for vectors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Dot product and cross product concept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How to calculate the dot product ?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965"/>
    </mc:Choice>
    <mc:Fallback xmlns="">
      <p:transition spd="slow" advTm="201965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2184</TotalTime>
  <Words>508</Words>
  <Application>Microsoft Office PowerPoint</Application>
  <PresentationFormat>Widescreen</PresentationFormat>
  <Paragraphs>261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Cambria Math</vt:lpstr>
      <vt:lpstr>Comic Sans MS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112</cp:revision>
  <dcterms:created xsi:type="dcterms:W3CDTF">2021-08-03T13:03:26Z</dcterms:created>
  <dcterms:modified xsi:type="dcterms:W3CDTF">2023-01-21T18:38:11Z</dcterms:modified>
</cp:coreProperties>
</file>