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7"/>
  </p:notesMasterIdLst>
  <p:sldIdLst>
    <p:sldId id="480" r:id="rId2"/>
    <p:sldId id="271" r:id="rId3"/>
    <p:sldId id="303" r:id="rId4"/>
    <p:sldId id="313" r:id="rId5"/>
    <p:sldId id="481" r:id="rId6"/>
    <p:sldId id="504" r:id="rId7"/>
    <p:sldId id="538" r:id="rId8"/>
    <p:sldId id="490" r:id="rId9"/>
    <p:sldId id="540" r:id="rId10"/>
    <p:sldId id="541" r:id="rId11"/>
    <p:sldId id="553" r:id="rId12"/>
    <p:sldId id="542" r:id="rId13"/>
    <p:sldId id="544" r:id="rId14"/>
    <p:sldId id="543" r:id="rId15"/>
    <p:sldId id="554" r:id="rId16"/>
    <p:sldId id="545" r:id="rId17"/>
    <p:sldId id="548" r:id="rId18"/>
    <p:sldId id="549" r:id="rId19"/>
    <p:sldId id="550" r:id="rId20"/>
    <p:sldId id="551" r:id="rId21"/>
    <p:sldId id="552" r:id="rId22"/>
    <p:sldId id="496" r:id="rId23"/>
    <p:sldId id="539" r:id="rId24"/>
    <p:sldId id="546" r:id="rId25"/>
    <p:sldId id="306" r:id="rId26"/>
    <p:sldId id="498" r:id="rId27"/>
    <p:sldId id="493" r:id="rId28"/>
    <p:sldId id="508" r:id="rId29"/>
    <p:sldId id="499" r:id="rId30"/>
    <p:sldId id="491" r:id="rId31"/>
    <p:sldId id="509" r:id="rId32"/>
    <p:sldId id="500" r:id="rId33"/>
    <p:sldId id="256" r:id="rId34"/>
    <p:sldId id="510" r:id="rId35"/>
    <p:sldId id="511" r:id="rId36"/>
    <p:sldId id="501" r:id="rId37"/>
    <p:sldId id="495" r:id="rId38"/>
    <p:sldId id="512" r:id="rId39"/>
    <p:sldId id="502" r:id="rId40"/>
    <p:sldId id="505" r:id="rId41"/>
    <p:sldId id="506" r:id="rId42"/>
    <p:sldId id="507" r:id="rId43"/>
    <p:sldId id="492" r:id="rId44"/>
    <p:sldId id="513" r:id="rId45"/>
    <p:sldId id="515" r:id="rId46"/>
    <p:sldId id="514" r:id="rId47"/>
    <p:sldId id="489" r:id="rId48"/>
    <p:sldId id="516" r:id="rId49"/>
    <p:sldId id="521" r:id="rId50"/>
    <p:sldId id="520" r:id="rId51"/>
    <p:sldId id="519" r:id="rId52"/>
    <p:sldId id="518" r:id="rId53"/>
    <p:sldId id="522" r:id="rId54"/>
    <p:sldId id="523" r:id="rId55"/>
    <p:sldId id="575"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303"/>
            <p14:sldId id="313"/>
            <p14:sldId id="481"/>
            <p14:sldId id="504"/>
            <p14:sldId id="538"/>
            <p14:sldId id="490"/>
            <p14:sldId id="540"/>
            <p14:sldId id="541"/>
            <p14:sldId id="553"/>
            <p14:sldId id="542"/>
            <p14:sldId id="544"/>
            <p14:sldId id="543"/>
            <p14:sldId id="554"/>
            <p14:sldId id="545"/>
            <p14:sldId id="548"/>
            <p14:sldId id="549"/>
            <p14:sldId id="550"/>
            <p14:sldId id="551"/>
            <p14:sldId id="552"/>
            <p14:sldId id="496"/>
            <p14:sldId id="539"/>
            <p14:sldId id="546"/>
            <p14:sldId id="306"/>
            <p14:sldId id="498"/>
            <p14:sldId id="493"/>
            <p14:sldId id="508"/>
            <p14:sldId id="499"/>
            <p14:sldId id="491"/>
            <p14:sldId id="509"/>
            <p14:sldId id="500"/>
            <p14:sldId id="256"/>
            <p14:sldId id="510"/>
            <p14:sldId id="511"/>
            <p14:sldId id="501"/>
            <p14:sldId id="495"/>
            <p14:sldId id="512"/>
            <p14:sldId id="502"/>
            <p14:sldId id="505"/>
            <p14:sldId id="506"/>
            <p14:sldId id="507"/>
            <p14:sldId id="492"/>
            <p14:sldId id="513"/>
            <p14:sldId id="515"/>
            <p14:sldId id="514"/>
            <p14:sldId id="489"/>
            <p14:sldId id="516"/>
            <p14:sldId id="521"/>
            <p14:sldId id="520"/>
            <p14:sldId id="519"/>
            <p14:sldId id="518"/>
            <p14:sldId id="522"/>
            <p14:sldId id="523"/>
            <p14:sldId id="575"/>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52F4A"/>
    <a:srgbClr val="669BBC"/>
    <a:srgbClr val="2D3956"/>
    <a:srgbClr val="8E5A6D"/>
    <a:srgbClr val="FAC748"/>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291" autoAdjust="0"/>
  </p:normalViewPr>
  <p:slideViewPr>
    <p:cSldViewPr snapToGrid="0">
      <p:cViewPr varScale="1">
        <p:scale>
          <a:sx n="72" d="100"/>
          <a:sy n="72" d="100"/>
        </p:scale>
        <p:origin x="636"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039337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314476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4018485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0890666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6448332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596452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1895940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6403227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6/4/2023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6/4/2023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6/4/2023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6/4/2023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6/4/2023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6/4/2023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6/4/2023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6/4/2023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6/4/2023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6/4/2023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6/4/2023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6/4/2023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0.svg"/><Relationship Id="rId2" Type="http://schemas.openxmlformats.org/officeDocument/2006/relationships/image" Target="../media/image6.jpeg"/><Relationship Id="rId1" Type="http://schemas.openxmlformats.org/officeDocument/2006/relationships/slideLayout" Target="../slideLayouts/slideLayout14.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4.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4.jpeg"/><Relationship Id="rId7"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15.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7.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2.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5.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5.png"/><Relationship Id="rId7"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7.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6.svg"/><Relationship Id="rId9" Type="http://schemas.openxmlformats.org/officeDocument/2006/relationships/image" Target="../media/image17.emf"/></Relationships>
</file>

<file path=ppt/slides/_rels/slide26.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9.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2.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9.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6.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10.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9.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11.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5.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5.png"/><Relationship Id="rId7"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7.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6.svg"/><Relationship Id="rId9" Type="http://schemas.openxmlformats.org/officeDocument/2006/relationships/image" Target="../media/image18.png"/></Relationships>
</file>

<file path=ppt/slides/_rels/slide4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8.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5.png"/><Relationship Id="rId7"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7.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6.svg"/><Relationship Id="rId9" Type="http://schemas.openxmlformats.org/officeDocument/2006/relationships/image" Target="../media/image19.png"/></Relationships>
</file>

<file path=ppt/slides/_rels/slide49.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5.png"/><Relationship Id="rId7"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7.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6.svg"/><Relationship Id="rId9" Type="http://schemas.openxmlformats.org/officeDocument/2006/relationships/image" Target="../media/image20.png"/></Relationships>
</file>

<file path=ppt/slides/_rels/slide50.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5.png"/><Relationship Id="rId7"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7.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6.svg"/><Relationship Id="rId9" Type="http://schemas.openxmlformats.org/officeDocument/2006/relationships/image" Target="../media/image21.png"/></Relationships>
</file>

<file path=ppt/slides/_rels/slide5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5.png"/><Relationship Id="rId7"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7.xml"/><Relationship Id="rId6" Type="http://schemas.openxmlformats.org/officeDocument/2006/relationships/image" Target="../media/image8.svg"/><Relationship Id="rId11" Type="http://schemas.openxmlformats.org/officeDocument/2006/relationships/image" Target="../media/image24.png"/><Relationship Id="rId5" Type="http://schemas.openxmlformats.org/officeDocument/2006/relationships/image" Target="../media/image7.png"/><Relationship Id="rId10" Type="http://schemas.openxmlformats.org/officeDocument/2006/relationships/image" Target="../media/image23.png"/><Relationship Id="rId4" Type="http://schemas.openxmlformats.org/officeDocument/2006/relationships/image" Target="../media/image16.svg"/><Relationship Id="rId9" Type="http://schemas.openxmlformats.org/officeDocument/2006/relationships/image" Target="../media/image22.png"/></Relationships>
</file>

<file path=ppt/slides/_rels/slide52.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5.png"/><Relationship Id="rId7"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7.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6.svg"/><Relationship Id="rId9" Type="http://schemas.openxmlformats.org/officeDocument/2006/relationships/image" Target="../media/image25.png"/></Relationships>
</file>

<file path=ppt/slides/_rels/slide53.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5.png"/><Relationship Id="rId7"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7.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6.svg"/><Relationship Id="rId9" Type="http://schemas.openxmlformats.org/officeDocument/2006/relationships/image" Target="../media/image26.png"/></Relationships>
</file>

<file path=ppt/slides/_rels/slide54.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5.png"/><Relationship Id="rId7"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7.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6.svg"/><Relationship Id="rId9" Type="http://schemas.openxmlformats.org/officeDocument/2006/relationships/image" Target="../media/image27.png"/></Relationships>
</file>

<file path=ppt/slides/_rels/slide55.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9.png"/><Relationship Id="rId7" Type="http://schemas.openxmlformats.org/officeDocument/2006/relationships/image" Target="../media/image4.png"/><Relationship Id="rId2" Type="http://schemas.openxmlformats.org/officeDocument/2006/relationships/image" Target="../media/image28.jpeg"/><Relationship Id="rId1" Type="http://schemas.openxmlformats.org/officeDocument/2006/relationships/slideLayout" Target="../slideLayouts/slideLayout16.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3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438900" y="3750216"/>
            <a:ext cx="584675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 Dr. Mona </a:t>
            </a:r>
            <a:r>
              <a:rPr lang="en-US" sz="2400" dirty="0" err="1">
                <a:solidFill>
                  <a:srgbClr val="2D3956"/>
                </a:solidFill>
                <a:latin typeface="Tajawal Medium" panose="00000600000000000000" pitchFamily="2" charset="-78"/>
                <a:cs typeface="Tajawal Medium" panose="00000600000000000000" pitchFamily="2" charset="-78"/>
              </a:rPr>
              <a:t>Moustafa</a:t>
            </a:r>
            <a:r>
              <a:rPr lang="en-US" sz="2400" dirty="0">
                <a:solidFill>
                  <a:srgbClr val="2D3956"/>
                </a:solidFill>
                <a:latin typeface="Tajawal Medium" panose="00000600000000000000" pitchFamily="2" charset="-78"/>
                <a:cs typeface="Tajawal Medium" panose="00000600000000000000" pitchFamily="2" charset="-78"/>
              </a:rPr>
              <a:t> Elashry</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345247" y="2150006"/>
            <a:ext cx="5525020" cy="1446550"/>
          </a:xfrm>
          <a:prstGeom prst="rect">
            <a:avLst/>
          </a:prstGeom>
          <a:noFill/>
        </p:spPr>
        <p:txBody>
          <a:bodyPr wrap="square" rtlCol="0">
            <a:spAutoFit/>
          </a:bodyPr>
          <a:lstStyle/>
          <a:p>
            <a:pPr algn="ctr"/>
            <a:r>
              <a:rPr lang="en-US" sz="4400" b="1" dirty="0">
                <a:solidFill>
                  <a:srgbClr val="8E5A6D"/>
                </a:solidFill>
                <a:latin typeface="Tajawal Medium" panose="00000600000000000000" pitchFamily="2" charset="-78"/>
                <a:cs typeface="Tajawal Medium" panose="00000600000000000000" pitchFamily="2" charset="-78"/>
              </a:rPr>
              <a:t>Introduction to Research Methods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594457" y="60430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1</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6965984" y="4796428"/>
            <a:ext cx="4669868" cy="1015663"/>
          </a:xfrm>
          <a:prstGeom prst="rect">
            <a:avLst/>
          </a:prstGeom>
          <a:noFill/>
        </p:spPr>
        <p:txBody>
          <a:bodyPr wrap="none" rtlCol="0">
            <a:spAutoFit/>
          </a:bodyPr>
          <a:lstStyle/>
          <a:p>
            <a:r>
              <a:rPr lang="en-US" sz="2000" dirty="0">
                <a:solidFill>
                  <a:srgbClr val="2D3956"/>
                </a:solidFill>
                <a:latin typeface="Tajawal Medium" panose="00000600000000000000" pitchFamily="2" charset="-78"/>
                <a:cs typeface="Tajawal Medium" panose="00000600000000000000" pitchFamily="2" charset="-78"/>
              </a:rPr>
              <a:t>MGM 333</a:t>
            </a:r>
          </a:p>
          <a:p>
            <a:r>
              <a:rPr lang="en-US" sz="2000" b="1" dirty="0">
                <a:solidFill>
                  <a:srgbClr val="2D3956"/>
                </a:solidFill>
                <a:latin typeface="Tajawal Medium" panose="00000600000000000000" pitchFamily="2" charset="-78"/>
                <a:cs typeface="Tajawal Medium" panose="00000600000000000000" pitchFamily="2" charset="-78"/>
              </a:rPr>
              <a:t>Part 1: Starting the research process</a:t>
            </a:r>
          </a:p>
          <a:p>
            <a:r>
              <a:rPr lang="en-US" sz="2000" dirty="0">
                <a:solidFill>
                  <a:srgbClr val="2D3956"/>
                </a:solidFill>
                <a:latin typeface="Tajawal Medium" panose="00000600000000000000" pitchFamily="2" charset="-78"/>
                <a:cs typeface="Tajawal Medium" panose="00000600000000000000" pitchFamily="2" charset="-78"/>
              </a:rPr>
              <a:t>CH1: Major research paradigms</a:t>
            </a: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188856" y="54662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5287025" cy="584775"/>
          </a:xfrm>
          <a:prstGeom prst="rect">
            <a:avLst/>
          </a:prstGeom>
          <a:noFill/>
        </p:spPr>
        <p:txBody>
          <a:bodyPr wrap="none" rtlCol="0">
            <a:spAutoFit/>
          </a:bodyPr>
          <a:lstStyle/>
          <a:p>
            <a:r>
              <a:rPr lang="en-US" sz="3200" b="1" dirty="0">
                <a:solidFill>
                  <a:srgbClr val="8E5A6D"/>
                </a:solidFill>
                <a:latin typeface="Tajawal Medium" panose="00000600000000000000" pitchFamily="2" charset="-78"/>
                <a:cs typeface="Tajawal Medium" panose="00000600000000000000" pitchFamily="2" charset="-78"/>
              </a:rPr>
              <a:t>Major research paradigms</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ajawal Medium" panose="00000600000000000000" pitchFamily="2" charset="-78"/>
                <a:cs typeface="Tajawal Medium" panose="00000600000000000000" pitchFamily="2" charset="-78"/>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rgbClr val="8E5A6D"/>
                </a:solidFill>
                <a:latin typeface="Tajawal Medium" panose="00000600000000000000" pitchFamily="2" charset="-78"/>
                <a:cs typeface="Tajawal Medium" panose="00000600000000000000" pitchFamily="2" charset="-78"/>
              </a:rPr>
              <a:t>01</a:t>
            </a:r>
            <a:endParaRPr lang="en-US" sz="1400" b="1" dirty="0">
              <a:solidFill>
                <a:srgbClr val="8E5A6D"/>
              </a:solidFill>
              <a:latin typeface="Tajawal Medium" panose="00000600000000000000" pitchFamily="2" charset="-78"/>
              <a:cs typeface="Tajawal Medium" panose="00000600000000000000" pitchFamily="2" charset="-78"/>
            </a:endParaRP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A7D72FF-6BDA-B774-A6BB-90F57EDFF334}"/>
              </a:ext>
            </a:extLst>
          </p:cNvPr>
          <p:cNvSpPr txBox="1"/>
          <p:nvPr/>
        </p:nvSpPr>
        <p:spPr>
          <a:xfrm>
            <a:off x="2447778" y="-42207"/>
            <a:ext cx="8141059" cy="646331"/>
          </a:xfrm>
          <a:prstGeom prst="rect">
            <a:avLst/>
          </a:prstGeom>
          <a:noFill/>
        </p:spPr>
        <p:txBody>
          <a:bodyPr wrap="square">
            <a:spAutoFit/>
          </a:bodyPr>
          <a:lstStyle/>
          <a:p>
            <a:r>
              <a:rPr lang="en-US" sz="3600" b="1" dirty="0">
                <a:solidFill>
                  <a:srgbClr val="852F4A"/>
                </a:solidFill>
              </a:rPr>
              <a:t>Part 1 Starting the research process</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451860" cy="769441"/>
          </a:xfrm>
          <a:prstGeom prst="rect">
            <a:avLst/>
          </a:prstGeom>
          <a:noFill/>
        </p:spPr>
        <p:txBody>
          <a:bodyPr wrap="none" rtlCol="0">
            <a:spAutoFit/>
          </a:bodyPr>
          <a:lstStyle/>
          <a:p>
            <a:r>
              <a:rPr lang="en-US" sz="4400" b="1" dirty="0">
                <a:solidFill>
                  <a:schemeClr val="bg1"/>
                </a:solidFill>
                <a:latin typeface="Tajawal Medium" panose="00000600000000000000" pitchFamily="2" charset="-78"/>
                <a:cs typeface="Tajawal Medium" panose="00000600000000000000" pitchFamily="2" charset="-78"/>
              </a:rPr>
              <a:t>Session Outline</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Session Outline</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717063" y="2507299"/>
            <a:ext cx="6749300" cy="3416320"/>
          </a:xfrm>
          <a:prstGeom prst="rect">
            <a:avLst/>
          </a:prstGeom>
          <a:noFill/>
        </p:spPr>
        <p:txBody>
          <a:bodyPr wrap="square" rtlCol="0">
            <a:spAutoFit/>
          </a:bodyPr>
          <a:lstStyle/>
          <a:p>
            <a:pPr marL="342900" indent="-342900" algn="l">
              <a:buFont typeface="Wingdings" panose="05000000000000000000" pitchFamily="2" charset="2"/>
              <a:buChar char="q"/>
            </a:pPr>
            <a:r>
              <a:rPr lang="en-US" sz="2400" b="0" i="0" u="none" strike="noStrike" baseline="0" dirty="0">
                <a:latin typeface="ZurichBT-RomanExtended"/>
              </a:rPr>
              <a:t>Research Definition</a:t>
            </a:r>
          </a:p>
          <a:p>
            <a:pPr marL="342900" indent="-342900" algn="l">
              <a:buFont typeface="Wingdings" panose="05000000000000000000" pitchFamily="2" charset="2"/>
              <a:buChar char="q"/>
            </a:pPr>
            <a:r>
              <a:rPr lang="en-US" sz="2400" b="0" i="0" u="none" strike="noStrike" baseline="0" dirty="0">
                <a:latin typeface="ZurichBT-RomanExtended"/>
              </a:rPr>
              <a:t>Characteristics of Scientific Research</a:t>
            </a:r>
          </a:p>
          <a:p>
            <a:pPr marL="342900" indent="-342900" algn="l">
              <a:buFont typeface="Wingdings" panose="05000000000000000000" pitchFamily="2" charset="2"/>
              <a:buChar char="q"/>
            </a:pPr>
            <a:r>
              <a:rPr lang="en-US" sz="2400" b="0" i="0" u="none" strike="noStrike" baseline="0" dirty="0">
                <a:latin typeface="ZurichBT-RomanExtended"/>
              </a:rPr>
              <a:t>The research hierarchy</a:t>
            </a:r>
          </a:p>
          <a:p>
            <a:pPr marL="342900" indent="-342900" algn="l">
              <a:buFont typeface="Wingdings" panose="05000000000000000000" pitchFamily="2" charset="2"/>
              <a:buChar char="q"/>
            </a:pPr>
            <a:r>
              <a:rPr lang="en-US" sz="2400" b="0" i="0" u="none" strike="noStrike" baseline="0" dirty="0">
                <a:latin typeface="ZurichBT-RomanExtended"/>
              </a:rPr>
              <a:t>Research methodology</a:t>
            </a:r>
          </a:p>
          <a:p>
            <a:pPr marL="342900" indent="-342900" algn="l">
              <a:buFont typeface="Wingdings" panose="05000000000000000000" pitchFamily="2" charset="2"/>
              <a:buChar char="q"/>
            </a:pPr>
            <a:r>
              <a:rPr lang="en-US" sz="2400" b="0" i="0" u="none" strike="noStrike" baseline="0" dirty="0">
                <a:latin typeface="ZurichBT-RomanExtended"/>
              </a:rPr>
              <a:t>Research method</a:t>
            </a:r>
          </a:p>
          <a:p>
            <a:pPr marL="342900" indent="-342900" algn="l">
              <a:buFont typeface="Wingdings" panose="05000000000000000000" pitchFamily="2" charset="2"/>
              <a:buChar char="q"/>
            </a:pPr>
            <a:r>
              <a:rPr lang="en-US" sz="2400" b="0" i="0" u="none" strike="noStrike" baseline="0" dirty="0">
                <a:latin typeface="ZurichBT-RomanExtended"/>
              </a:rPr>
              <a:t>Research techniques</a:t>
            </a:r>
          </a:p>
          <a:p>
            <a:pPr marL="342900" indent="-342900" algn="l">
              <a:buFont typeface="Wingdings" panose="05000000000000000000" pitchFamily="2" charset="2"/>
              <a:buChar char="q"/>
            </a:pPr>
            <a:r>
              <a:rPr lang="en-US" sz="2400" b="0" i="0" u="none" strike="noStrike" baseline="0" dirty="0">
                <a:latin typeface="ZurichBT-RomanExtended"/>
              </a:rPr>
              <a:t>Research instrument</a:t>
            </a:r>
          </a:p>
          <a:p>
            <a:pPr marL="342900" indent="-342900" algn="l">
              <a:buFont typeface="Wingdings" panose="05000000000000000000" pitchFamily="2" charset="2"/>
              <a:buChar char="q"/>
            </a:pPr>
            <a:r>
              <a:rPr lang="en-US" sz="2400" b="0" i="0" u="none" strike="noStrike" baseline="0" dirty="0">
                <a:latin typeface="ZurichBT-RomanExtended"/>
              </a:rPr>
              <a:t>A research paradigm</a:t>
            </a:r>
          </a:p>
          <a:p>
            <a:pPr marL="342900" indent="-342900" algn="l">
              <a:buFont typeface="Wingdings" panose="05000000000000000000" pitchFamily="2" charset="2"/>
              <a:buChar char="q"/>
            </a:pPr>
            <a:endParaRPr lang="en-US" sz="2400" b="0" i="0" u="none" strike="noStrike" baseline="0" dirty="0">
              <a:latin typeface="ZurichBT-RomanExtended"/>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01</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485797" cy="769441"/>
          </a:xfrm>
          <a:prstGeom prst="rect">
            <a:avLst/>
          </a:prstGeom>
          <a:noFill/>
        </p:spPr>
        <p:txBody>
          <a:bodyPr wrap="none" rtlCol="0">
            <a:spAutoFit/>
          </a:bodyPr>
          <a:lstStyle/>
          <a:p>
            <a:r>
              <a:rPr lang="en-US" sz="4400" b="1" dirty="0">
                <a:solidFill>
                  <a:schemeClr val="bg1"/>
                </a:solidFill>
                <a:latin typeface="Tajawal Medium" panose="00000600000000000000" pitchFamily="2" charset="-78"/>
                <a:cs typeface="Tajawal Medium" panose="00000600000000000000" pitchFamily="2" charset="-78"/>
              </a:rPr>
              <a:t>Research Definition</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9891428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1158" y="1515277"/>
            <a:ext cx="8833929" cy="3970318"/>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Research is an organized, systematic, data-based, critical, objective, scientific inquiry into a specific problem that needs a solution.</a:t>
            </a:r>
          </a:p>
          <a:p>
            <a:pPr marL="342900" indent="-3429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Research is the process of finding solutions to a problem after a thorough study and analysis of the situational factors.</a:t>
            </a:r>
          </a:p>
          <a:p>
            <a:pPr marL="342900" indent="-3429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6886123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9" y="2785710"/>
            <a:ext cx="5666388" cy="1446550"/>
          </a:xfrm>
          <a:prstGeom prst="rect">
            <a:avLst/>
          </a:prstGeom>
          <a:noFill/>
        </p:spPr>
        <p:txBody>
          <a:bodyPr wrap="square" rtlCol="0">
            <a:spAutoFit/>
          </a:bodyPr>
          <a:lstStyle/>
          <a:p>
            <a:pPr algn="ctr"/>
            <a:r>
              <a:rPr lang="en-US" sz="4400" b="1" dirty="0">
                <a:solidFill>
                  <a:schemeClr val="bg1"/>
                </a:solidFill>
                <a:latin typeface="Tajawal Medium" panose="00000600000000000000" pitchFamily="2" charset="-78"/>
                <a:cs typeface="Tajawal Medium" panose="00000600000000000000" pitchFamily="2" charset="-78"/>
              </a:rPr>
              <a:t>Characteristics of Scientific Research</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8385580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27568"/>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3989" y="1570225"/>
            <a:ext cx="8850836" cy="3970318"/>
          </a:xfrm>
          <a:prstGeom prst="rect">
            <a:avLst/>
          </a:prstGeom>
          <a:noFill/>
        </p:spPr>
        <p:txBody>
          <a:bodyPr wrap="square" rtlCol="0">
            <a:spAutoFit/>
          </a:bodyPr>
          <a:lstStyle/>
          <a:p>
            <a:pPr marL="514350" indent="-514350" algn="just">
              <a:buFont typeface="+mj-lt"/>
              <a:buAutoNum type="arabicPeriod"/>
            </a:pPr>
            <a:r>
              <a:rPr lang="en-US" sz="2800" dirty="0">
                <a:solidFill>
                  <a:srgbClr val="2D3956"/>
                </a:solidFill>
                <a:latin typeface="Tajawal ExtraBold" panose="00000800000000000000" pitchFamily="2" charset="-78"/>
                <a:cs typeface="Tajawal ExtraBold" panose="00000800000000000000" pitchFamily="2" charset="-78"/>
              </a:rPr>
              <a:t>Purposiveness </a:t>
            </a:r>
          </a:p>
          <a:p>
            <a:pPr marL="514350" indent="-514350" algn="just">
              <a:buFont typeface="+mj-lt"/>
              <a:buAutoNum type="arabicPeriod"/>
            </a:pPr>
            <a:r>
              <a:rPr lang="en-US" sz="2800" dirty="0">
                <a:solidFill>
                  <a:srgbClr val="2D3956"/>
                </a:solidFill>
                <a:latin typeface="Tajawal ExtraBold" panose="00000800000000000000" pitchFamily="2" charset="-78"/>
                <a:cs typeface="Tajawal ExtraBold" panose="00000800000000000000" pitchFamily="2" charset="-78"/>
              </a:rPr>
              <a:t>Rigor</a:t>
            </a:r>
          </a:p>
          <a:p>
            <a:pPr marL="514350" indent="-514350" algn="just">
              <a:buFont typeface="+mj-lt"/>
              <a:buAutoNum type="arabicPeriod"/>
            </a:pPr>
            <a:r>
              <a:rPr lang="en-US" sz="2800" dirty="0">
                <a:solidFill>
                  <a:srgbClr val="2D3956"/>
                </a:solidFill>
                <a:latin typeface="Tajawal ExtraBold" panose="00000800000000000000" pitchFamily="2" charset="-78"/>
                <a:cs typeface="Tajawal ExtraBold" panose="00000800000000000000" pitchFamily="2" charset="-78"/>
              </a:rPr>
              <a:t>Testability</a:t>
            </a:r>
          </a:p>
          <a:p>
            <a:pPr marL="514350" indent="-514350" algn="just">
              <a:buFont typeface="+mj-lt"/>
              <a:buAutoNum type="arabicPeriod"/>
            </a:pPr>
            <a:r>
              <a:rPr lang="en-US" sz="2800" dirty="0">
                <a:solidFill>
                  <a:srgbClr val="2D3956"/>
                </a:solidFill>
                <a:latin typeface="Tajawal ExtraBold" panose="00000800000000000000" pitchFamily="2" charset="-78"/>
                <a:cs typeface="Tajawal ExtraBold" panose="00000800000000000000" pitchFamily="2" charset="-78"/>
              </a:rPr>
              <a:t>Replicability</a:t>
            </a:r>
          </a:p>
          <a:p>
            <a:pPr marL="514350" indent="-514350" algn="just">
              <a:buFont typeface="+mj-lt"/>
              <a:buAutoNum type="arabicPeriod"/>
            </a:pPr>
            <a:r>
              <a:rPr lang="en-US" sz="2800" dirty="0">
                <a:solidFill>
                  <a:srgbClr val="2D3956"/>
                </a:solidFill>
                <a:latin typeface="Tajawal ExtraBold" panose="00000800000000000000" pitchFamily="2" charset="-78"/>
                <a:cs typeface="Tajawal ExtraBold" panose="00000800000000000000" pitchFamily="2" charset="-78"/>
              </a:rPr>
              <a:t>Precision</a:t>
            </a:r>
          </a:p>
          <a:p>
            <a:pPr marL="514350" indent="-514350" algn="just">
              <a:buFont typeface="+mj-lt"/>
              <a:buAutoNum type="arabicPeriod"/>
            </a:pPr>
            <a:r>
              <a:rPr lang="en-US" sz="2800" dirty="0">
                <a:solidFill>
                  <a:srgbClr val="2D3956"/>
                </a:solidFill>
                <a:latin typeface="Tajawal ExtraBold" panose="00000800000000000000" pitchFamily="2" charset="-78"/>
                <a:cs typeface="Tajawal ExtraBold" panose="00000800000000000000" pitchFamily="2" charset="-78"/>
              </a:rPr>
              <a:t>Objectivity</a:t>
            </a:r>
          </a:p>
          <a:p>
            <a:pPr marL="514350" indent="-514350" algn="just">
              <a:buFont typeface="+mj-lt"/>
              <a:buAutoNum type="arabicPeriod"/>
            </a:pPr>
            <a:r>
              <a:rPr lang="en-US" sz="2800" dirty="0">
                <a:solidFill>
                  <a:srgbClr val="2D3956"/>
                </a:solidFill>
                <a:latin typeface="Tajawal ExtraBold" panose="00000800000000000000" pitchFamily="2" charset="-78"/>
                <a:cs typeface="Tajawal ExtraBold" panose="00000800000000000000" pitchFamily="2" charset="-78"/>
              </a:rPr>
              <a:t>Generalizability</a:t>
            </a:r>
          </a:p>
          <a:p>
            <a:pPr marL="514350" indent="-514350" algn="just">
              <a:buFont typeface="+mj-lt"/>
              <a:buAutoNum type="arabicPeriod"/>
            </a:pPr>
            <a:r>
              <a:rPr lang="en-US" sz="2800" dirty="0">
                <a:solidFill>
                  <a:srgbClr val="2D3956"/>
                </a:solidFill>
                <a:latin typeface="Tajawal ExtraBold" panose="00000800000000000000" pitchFamily="2" charset="-78"/>
                <a:cs typeface="Tajawal ExtraBold" panose="00000800000000000000" pitchFamily="2" charset="-78"/>
              </a:rPr>
              <a:t>Parsimony</a:t>
            </a:r>
          </a:p>
          <a:p>
            <a:pPr marL="514350" indent="-514350" algn="just">
              <a:buFont typeface="+mj-lt"/>
              <a:buAutoNum type="arabicPeriod"/>
            </a:pP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1BE1B08B-A0E1-5F26-E396-D5A582F59896}"/>
              </a:ext>
            </a:extLst>
          </p:cNvPr>
          <p:cNvSpPr txBox="1"/>
          <p:nvPr/>
        </p:nvSpPr>
        <p:spPr>
          <a:xfrm>
            <a:off x="2447778" y="52077"/>
            <a:ext cx="8398620" cy="584775"/>
          </a:xfrm>
          <a:prstGeom prst="rect">
            <a:avLst/>
          </a:prstGeom>
          <a:noFill/>
        </p:spPr>
        <p:txBody>
          <a:bodyPr wrap="square">
            <a:spAutoFit/>
          </a:bodyPr>
          <a:lstStyle/>
          <a:p>
            <a:r>
              <a:rPr lang="en-US" sz="3200" b="1" dirty="0"/>
              <a:t>Characteristics of Scientific Research..</a:t>
            </a:r>
          </a:p>
        </p:txBody>
      </p:sp>
    </p:spTree>
    <p:extLst>
      <p:ext uri="{BB962C8B-B14F-4D97-AF65-F5344CB8AC3E}">
        <p14:creationId xmlns:p14="http://schemas.microsoft.com/office/powerpoint/2010/main" val="28971591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27568"/>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3989" y="1570225"/>
            <a:ext cx="8850836" cy="2677656"/>
          </a:xfrm>
          <a:prstGeom prst="rect">
            <a:avLst/>
          </a:prstGeom>
          <a:noFill/>
        </p:spPr>
        <p:txBody>
          <a:bodyPr wrap="square" rtlCol="0">
            <a:spAutoFit/>
          </a:bodyPr>
          <a:lstStyle/>
          <a:p>
            <a:pPr marL="457200" indent="-457200" algn="just">
              <a:buFont typeface="Arial" panose="020B0604020202020204" pitchFamily="34" charset="0"/>
              <a:buChar char="•"/>
            </a:pPr>
            <a:r>
              <a:rPr lang="en-US" sz="2800" b="1" u="sng" dirty="0">
                <a:solidFill>
                  <a:srgbClr val="2D3956"/>
                </a:solidFill>
                <a:latin typeface="Tajawal ExtraBold" panose="00000800000000000000" pitchFamily="2" charset="-78"/>
                <a:cs typeface="Tajawal ExtraBold" panose="00000800000000000000" pitchFamily="2" charset="-78"/>
              </a:rPr>
              <a:t>We will explain each of these characteristics in the context of the following example:</a:t>
            </a:r>
          </a:p>
          <a:p>
            <a:pPr algn="just"/>
            <a:endParaRPr lang="en-US" sz="2800" dirty="0">
              <a:solidFill>
                <a:srgbClr val="2D3956"/>
              </a:solidFill>
              <a:latin typeface="Tajawal ExtraBold" panose="00000800000000000000" pitchFamily="2" charset="-78"/>
              <a:cs typeface="Tajawal ExtraBold" panose="00000800000000000000" pitchFamily="2" charset="-78"/>
            </a:endParaRPr>
          </a:p>
          <a:p>
            <a:pPr algn="just"/>
            <a:r>
              <a:rPr lang="en-US" sz="2800" dirty="0">
                <a:solidFill>
                  <a:srgbClr val="2D3956"/>
                </a:solidFill>
                <a:latin typeface="Tajawal ExtraBold" panose="00000800000000000000" pitchFamily="2" charset="-78"/>
                <a:cs typeface="Tajawal ExtraBold" panose="00000800000000000000" pitchFamily="2" charset="-78"/>
              </a:rPr>
              <a:t>Consider the case of a manager who is interested in investigating how employees’ commitment to the organization can be increased</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1BE1B08B-A0E1-5F26-E396-D5A582F59896}"/>
              </a:ext>
            </a:extLst>
          </p:cNvPr>
          <p:cNvSpPr txBox="1"/>
          <p:nvPr/>
        </p:nvSpPr>
        <p:spPr>
          <a:xfrm>
            <a:off x="2447778" y="52077"/>
            <a:ext cx="8398620" cy="584775"/>
          </a:xfrm>
          <a:prstGeom prst="rect">
            <a:avLst/>
          </a:prstGeom>
          <a:noFill/>
        </p:spPr>
        <p:txBody>
          <a:bodyPr wrap="square">
            <a:spAutoFit/>
          </a:bodyPr>
          <a:lstStyle/>
          <a:p>
            <a:r>
              <a:rPr lang="en-US" sz="3200" b="1" dirty="0"/>
              <a:t>Characteristics of Scientific Research..</a:t>
            </a:r>
          </a:p>
        </p:txBody>
      </p:sp>
    </p:spTree>
    <p:extLst>
      <p:ext uri="{BB962C8B-B14F-4D97-AF65-F5344CB8AC3E}">
        <p14:creationId xmlns:p14="http://schemas.microsoft.com/office/powerpoint/2010/main" val="37747474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27568"/>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54453" y="1824317"/>
            <a:ext cx="9262823" cy="2677656"/>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 manager has started the research with a definite aim or purpose.</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 focus is on increasing the commitment of employees to the organization, as this will be a beneficial in many ways.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1BE1B08B-A0E1-5F26-E396-D5A582F59896}"/>
              </a:ext>
            </a:extLst>
          </p:cNvPr>
          <p:cNvSpPr txBox="1"/>
          <p:nvPr/>
        </p:nvSpPr>
        <p:spPr>
          <a:xfrm>
            <a:off x="2447778" y="52077"/>
            <a:ext cx="8398620" cy="584775"/>
          </a:xfrm>
          <a:prstGeom prst="rect">
            <a:avLst/>
          </a:prstGeom>
          <a:noFill/>
        </p:spPr>
        <p:txBody>
          <a:bodyPr wrap="square">
            <a:spAutoFit/>
          </a:bodyPr>
          <a:lstStyle/>
          <a:p>
            <a:r>
              <a:rPr lang="en-US" sz="3200" b="1" dirty="0"/>
              <a:t>Purposiveness.</a:t>
            </a:r>
          </a:p>
        </p:txBody>
      </p:sp>
    </p:spTree>
    <p:extLst>
      <p:ext uri="{BB962C8B-B14F-4D97-AF65-F5344CB8AC3E}">
        <p14:creationId xmlns:p14="http://schemas.microsoft.com/office/powerpoint/2010/main" val="2075686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27568"/>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06769" y="1824317"/>
            <a:ext cx="8910507" cy="1815882"/>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An increase in employee commitment will translate into less turnover, less absenteeism, and increased performance levels, all of which would definitely benefit the organization.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1BE1B08B-A0E1-5F26-E396-D5A582F59896}"/>
              </a:ext>
            </a:extLst>
          </p:cNvPr>
          <p:cNvSpPr txBox="1"/>
          <p:nvPr/>
        </p:nvSpPr>
        <p:spPr>
          <a:xfrm>
            <a:off x="2447778" y="52077"/>
            <a:ext cx="8398620" cy="584775"/>
          </a:xfrm>
          <a:prstGeom prst="rect">
            <a:avLst/>
          </a:prstGeom>
          <a:noFill/>
        </p:spPr>
        <p:txBody>
          <a:bodyPr wrap="square">
            <a:spAutoFit/>
          </a:bodyPr>
          <a:lstStyle/>
          <a:p>
            <a:r>
              <a:rPr lang="en-US" sz="3200" b="1" dirty="0"/>
              <a:t>Purposiveness.</a:t>
            </a:r>
          </a:p>
        </p:txBody>
      </p:sp>
    </p:spTree>
    <p:extLst>
      <p:ext uri="{BB962C8B-B14F-4D97-AF65-F5344CB8AC3E}">
        <p14:creationId xmlns:p14="http://schemas.microsoft.com/office/powerpoint/2010/main" val="15900767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27568"/>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2" y="1906399"/>
            <a:ext cx="9262823" cy="2246769"/>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A good theoretical base and a sound methodological design would add rigor to a purposive study.</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Rigor means carefulness, and the degree of exactitude </a:t>
            </a:r>
            <a:r>
              <a:rPr lang="ar-SA" sz="2800" dirty="0">
                <a:solidFill>
                  <a:srgbClr val="2D3956"/>
                </a:solidFill>
                <a:latin typeface="Tajawal ExtraBold" panose="00000800000000000000" pitchFamily="2" charset="-78"/>
                <a:cs typeface="Tajawal ExtraBold" panose="00000800000000000000" pitchFamily="2" charset="-78"/>
              </a:rPr>
              <a:t>الدقة </a:t>
            </a:r>
            <a:r>
              <a:rPr lang="en-US" sz="2800" dirty="0">
                <a:solidFill>
                  <a:srgbClr val="2D3956"/>
                </a:solidFill>
                <a:latin typeface="Tajawal ExtraBold" panose="00000800000000000000" pitchFamily="2" charset="-78"/>
                <a:cs typeface="Tajawal ExtraBold" panose="00000800000000000000" pitchFamily="2" charset="-78"/>
              </a:rPr>
              <a:t>in research investigations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1BE1B08B-A0E1-5F26-E396-D5A582F59896}"/>
              </a:ext>
            </a:extLst>
          </p:cNvPr>
          <p:cNvSpPr txBox="1"/>
          <p:nvPr/>
        </p:nvSpPr>
        <p:spPr>
          <a:xfrm>
            <a:off x="2447778" y="52077"/>
            <a:ext cx="8398620" cy="584775"/>
          </a:xfrm>
          <a:prstGeom prst="rect">
            <a:avLst/>
          </a:prstGeom>
          <a:noFill/>
        </p:spPr>
        <p:txBody>
          <a:bodyPr wrap="square">
            <a:spAutoFit/>
          </a:bodyPr>
          <a:lstStyle/>
          <a:p>
            <a:r>
              <a:rPr lang="en-US" sz="3200" b="1" dirty="0"/>
              <a:t>Rigor</a:t>
            </a:r>
          </a:p>
        </p:txBody>
      </p:sp>
    </p:spTree>
    <p:extLst>
      <p:ext uri="{BB962C8B-B14F-4D97-AF65-F5344CB8AC3E}">
        <p14:creationId xmlns:p14="http://schemas.microsoft.com/office/powerpoint/2010/main" val="41495777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27568"/>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2486137"/>
            <a:ext cx="9345750" cy="270299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09585" marR="0" lvl="0" indent="-507987" algn="just" defTabSz="914400" rtl="0" eaLnBrk="1" fontAlgn="auto" latinLnBrk="0" hangingPunct="1">
              <a:lnSpc>
                <a:spcPct val="100000"/>
              </a:lnSpc>
              <a:spcBef>
                <a:spcPts val="800"/>
              </a:spcBef>
              <a:spcAft>
                <a:spcPts val="0"/>
              </a:spcAft>
              <a:buClr>
                <a:srgbClr val="C7D3E6"/>
              </a:buClr>
              <a:buSzPts val="2400"/>
              <a:buFont typeface="Roboto Condensed Light"/>
              <a:buChar char="▰"/>
              <a:tabLst/>
              <a:defRPr/>
            </a:pPr>
            <a:r>
              <a:rPr kumimoji="0" lang="en-US" sz="2400" b="0" i="0" u="none" strike="noStrike" kern="0" cap="none" spc="0" normalizeH="0" baseline="0" noProof="0" dirty="0">
                <a:ln>
                  <a:noFill/>
                </a:ln>
                <a:solidFill>
                  <a:srgbClr val="000000"/>
                </a:solidFill>
                <a:effectLst/>
                <a:uLnTx/>
                <a:uFillTx/>
                <a:latin typeface="ArialUnicodeMS"/>
                <a:ea typeface="Roboto Condensed Light"/>
                <a:cs typeface="Roboto Condensed Light"/>
                <a:sym typeface="Roboto Condensed Light"/>
              </a:rPr>
              <a:t>Let us say that the manager of an organization asks 10 of its employees to indicate what would increase their level of commitment to the organization.</a:t>
            </a:r>
          </a:p>
          <a:p>
            <a:pPr marL="609585" marR="0" lvl="0" indent="-507987" algn="just" defTabSz="914400" rtl="0" eaLnBrk="1" fontAlgn="auto" latinLnBrk="0" hangingPunct="1">
              <a:lnSpc>
                <a:spcPct val="100000"/>
              </a:lnSpc>
              <a:spcBef>
                <a:spcPts val="800"/>
              </a:spcBef>
              <a:spcAft>
                <a:spcPts val="0"/>
              </a:spcAft>
              <a:buClr>
                <a:srgbClr val="C7D3E6"/>
              </a:buClr>
              <a:buSzPts val="2400"/>
              <a:buFont typeface="Roboto Condensed Light"/>
              <a:buChar char="▰"/>
              <a:tabLst/>
              <a:defRPr/>
            </a:pPr>
            <a:r>
              <a:rPr kumimoji="0" lang="en-US" sz="2400" b="0" i="0" u="none" strike="noStrike" kern="0" cap="none" spc="0" normalizeH="0" baseline="0" noProof="0" dirty="0">
                <a:ln>
                  <a:noFill/>
                </a:ln>
                <a:solidFill>
                  <a:srgbClr val="000000"/>
                </a:solidFill>
                <a:effectLst/>
                <a:uLnTx/>
                <a:uFillTx/>
                <a:latin typeface="ArialUnicodeMS"/>
                <a:ea typeface="Roboto Condensed Light"/>
                <a:cs typeface="Roboto Condensed Light"/>
                <a:sym typeface="Roboto Condensed Light"/>
              </a:rPr>
              <a:t>If the manager depends solely on the basis of their responses reaches to several conclusions on how employee commitment can be increased, </a:t>
            </a:r>
            <a:r>
              <a:rPr kumimoji="0" lang="en-US" sz="2400" b="0" i="0" u="none" strike="noStrike" kern="0" cap="none" spc="0" normalizeH="0" baseline="0" noProof="0" dirty="0">
                <a:ln>
                  <a:noFill/>
                </a:ln>
                <a:solidFill>
                  <a:srgbClr val="00009A"/>
                </a:solidFill>
                <a:effectLst/>
                <a:uLnTx/>
                <a:uFillTx/>
                <a:latin typeface="ArialUnicodeMS"/>
                <a:ea typeface="Roboto Condensed Light"/>
                <a:cs typeface="Roboto Condensed Light"/>
                <a:sym typeface="Roboto Condensed Light"/>
              </a:rPr>
              <a:t>the whole approach to the investigation would be unscientific</a:t>
            </a:r>
            <a:endParaRPr kumimoji="0" lang="en-US" sz="2400" b="0" i="0" u="none" strike="noStrike" kern="0" cap="none" spc="0" normalizeH="0" baseline="0" noProof="0" dirty="0">
              <a:ln>
                <a:noFill/>
              </a:ln>
              <a:solidFill>
                <a:srgbClr val="263248"/>
              </a:solidFill>
              <a:effectLst/>
              <a:uLnTx/>
              <a:uFillTx/>
              <a:latin typeface="Roboto Condensed Light"/>
              <a:ea typeface="Roboto Condensed Light"/>
              <a:cs typeface="Roboto Condensed Light"/>
              <a:sym typeface="Roboto Condensed Light"/>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2" y="1428065"/>
            <a:ext cx="9262823" cy="954107"/>
          </a:xfrm>
          <a:prstGeom prst="rect">
            <a:avLst/>
          </a:prstGeom>
          <a:noFill/>
        </p:spPr>
        <p:txBody>
          <a:bodyPr wrap="square" rtlCol="0">
            <a:spAutoFit/>
          </a:bodyPr>
          <a:lstStyle/>
          <a:p>
            <a:pPr marL="457200" indent="-457200" algn="ctr">
              <a:buFont typeface="Arial" panose="020B0604020202020204" pitchFamily="34" charset="0"/>
              <a:buChar char="•"/>
            </a:pPr>
            <a:r>
              <a:rPr lang="en-US" sz="2800" b="1" dirty="0">
                <a:solidFill>
                  <a:srgbClr val="2D3956"/>
                </a:solidFill>
                <a:latin typeface="Tajawal ExtraBold" panose="00000800000000000000" pitchFamily="2" charset="-78"/>
                <a:cs typeface="Tajawal ExtraBold" panose="00000800000000000000" pitchFamily="2" charset="-78"/>
              </a:rPr>
              <a:t>In the case of our example of increasing the commitment of employees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1BE1B08B-A0E1-5F26-E396-D5A582F59896}"/>
              </a:ext>
            </a:extLst>
          </p:cNvPr>
          <p:cNvSpPr txBox="1"/>
          <p:nvPr/>
        </p:nvSpPr>
        <p:spPr>
          <a:xfrm>
            <a:off x="2447778" y="52077"/>
            <a:ext cx="8398620" cy="584775"/>
          </a:xfrm>
          <a:prstGeom prst="rect">
            <a:avLst/>
          </a:prstGeom>
          <a:noFill/>
        </p:spPr>
        <p:txBody>
          <a:bodyPr wrap="square">
            <a:spAutoFit/>
          </a:bodyPr>
          <a:lstStyle/>
          <a:p>
            <a:r>
              <a:rPr lang="en-US" sz="3200" b="1" dirty="0"/>
              <a:t>Rigor</a:t>
            </a:r>
          </a:p>
        </p:txBody>
      </p:sp>
    </p:spTree>
    <p:extLst>
      <p:ext uri="{BB962C8B-B14F-4D97-AF65-F5344CB8AC3E}">
        <p14:creationId xmlns:p14="http://schemas.microsoft.com/office/powerpoint/2010/main" val="42533150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27568"/>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98806" y="1604786"/>
            <a:ext cx="10227212" cy="347159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3989" y="2029791"/>
            <a:ext cx="9262823" cy="2246769"/>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After taking random selection of employees of the organization, and the study of previous research done of the area of organizational commitment, the researcher develops certain hypotheses on how employee commitment can be enhanced.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465996"/>
            <a:ext cx="2167470" cy="169579"/>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1BE1B08B-A0E1-5F26-E396-D5A582F59896}"/>
              </a:ext>
            </a:extLst>
          </p:cNvPr>
          <p:cNvSpPr txBox="1"/>
          <p:nvPr/>
        </p:nvSpPr>
        <p:spPr>
          <a:xfrm>
            <a:off x="2447778" y="52077"/>
            <a:ext cx="8398620" cy="1077218"/>
          </a:xfrm>
          <a:prstGeom prst="rect">
            <a:avLst/>
          </a:prstGeom>
          <a:noFill/>
        </p:spPr>
        <p:txBody>
          <a:bodyPr wrap="square">
            <a:spAutoFit/>
          </a:bodyPr>
          <a:lstStyle/>
          <a:p>
            <a:r>
              <a:rPr lang="en-US" sz="3200" b="1" dirty="0"/>
              <a:t>Testability.</a:t>
            </a:r>
          </a:p>
          <a:p>
            <a:endParaRPr lang="en-US" sz="3200" b="1" dirty="0"/>
          </a:p>
        </p:txBody>
      </p:sp>
    </p:spTree>
    <p:extLst>
      <p:ext uri="{BB962C8B-B14F-4D97-AF65-F5344CB8AC3E}">
        <p14:creationId xmlns:p14="http://schemas.microsoft.com/office/powerpoint/2010/main" val="6496806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27568"/>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98806" y="1604785"/>
            <a:ext cx="10227212" cy="391499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3989" y="2029791"/>
            <a:ext cx="9262823" cy="3108543"/>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Then these hypotheses can be tested by applying certain statistical tests to the data collected for the purpose.</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Scientific research tends itself to testing logically developed hypotheses to see whether or not the data support the hypotheses that are developed</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465996"/>
            <a:ext cx="2167470" cy="169579"/>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1BE1B08B-A0E1-5F26-E396-D5A582F59896}"/>
              </a:ext>
            </a:extLst>
          </p:cNvPr>
          <p:cNvSpPr txBox="1"/>
          <p:nvPr/>
        </p:nvSpPr>
        <p:spPr>
          <a:xfrm>
            <a:off x="2447778" y="52077"/>
            <a:ext cx="8398620" cy="1077218"/>
          </a:xfrm>
          <a:prstGeom prst="rect">
            <a:avLst/>
          </a:prstGeom>
          <a:noFill/>
        </p:spPr>
        <p:txBody>
          <a:bodyPr wrap="square">
            <a:spAutoFit/>
          </a:bodyPr>
          <a:lstStyle/>
          <a:p>
            <a:r>
              <a:rPr lang="en-US" sz="3200" b="1" dirty="0"/>
              <a:t>Testability.</a:t>
            </a:r>
          </a:p>
          <a:p>
            <a:endParaRPr lang="en-US" sz="3200" b="1" dirty="0"/>
          </a:p>
        </p:txBody>
      </p:sp>
    </p:spTree>
    <p:extLst>
      <p:ext uri="{BB962C8B-B14F-4D97-AF65-F5344CB8AC3E}">
        <p14:creationId xmlns:p14="http://schemas.microsoft.com/office/powerpoint/2010/main" val="41974189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27568"/>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2" y="1906399"/>
            <a:ext cx="9262823" cy="2677656"/>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 results of the tests of hypotheses should be supported again and again when the same type of research is repeated in other similar circumstances.</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If the results are repeated, we will gain confidence in the scientific nature of our research</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1BE1B08B-A0E1-5F26-E396-D5A582F59896}"/>
              </a:ext>
            </a:extLst>
          </p:cNvPr>
          <p:cNvSpPr txBox="1"/>
          <p:nvPr/>
        </p:nvSpPr>
        <p:spPr>
          <a:xfrm>
            <a:off x="2447778" y="52077"/>
            <a:ext cx="8398620" cy="584775"/>
          </a:xfrm>
          <a:prstGeom prst="rect">
            <a:avLst/>
          </a:prstGeom>
          <a:noFill/>
        </p:spPr>
        <p:txBody>
          <a:bodyPr wrap="square">
            <a:spAutoFit/>
          </a:bodyPr>
          <a:lstStyle/>
          <a:p>
            <a:r>
              <a:rPr lang="en-US" sz="3200" b="1" dirty="0"/>
              <a:t>Replicability</a:t>
            </a:r>
          </a:p>
        </p:txBody>
      </p:sp>
    </p:spTree>
    <p:extLst>
      <p:ext uri="{BB962C8B-B14F-4D97-AF65-F5344CB8AC3E}">
        <p14:creationId xmlns:p14="http://schemas.microsoft.com/office/powerpoint/2010/main" val="38469436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27568"/>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2" y="1906399"/>
            <a:ext cx="9262823" cy="3108543"/>
          </a:xfrm>
          <a:prstGeom prst="rect">
            <a:avLst/>
          </a:prstGeom>
          <a:noFill/>
        </p:spPr>
        <p:txBody>
          <a:bodyPr wrap="square" rtlCol="0">
            <a:spAutoFit/>
          </a:bodyPr>
          <a:lstStyle/>
          <a:p>
            <a:pPr marL="457200" indent="-457200" algn="just">
              <a:buFont typeface="Arial" panose="020B0604020202020204" pitchFamily="34" charset="0"/>
              <a:buChar char="•"/>
            </a:pPr>
            <a:r>
              <a:rPr lang="en-US" sz="2800" b="1" dirty="0">
                <a:solidFill>
                  <a:srgbClr val="2D3956"/>
                </a:solidFill>
                <a:latin typeface="Tajawal ExtraBold" panose="00000800000000000000" pitchFamily="2" charset="-78"/>
                <a:cs typeface="Tajawal ExtraBold" panose="00000800000000000000" pitchFamily="2" charset="-78"/>
              </a:rPr>
              <a:t>Precision</a:t>
            </a:r>
            <a:r>
              <a:rPr lang="en-US" sz="2800" dirty="0">
                <a:solidFill>
                  <a:srgbClr val="2D3956"/>
                </a:solidFill>
                <a:latin typeface="Tajawal ExtraBold" panose="00000800000000000000" pitchFamily="2" charset="-78"/>
                <a:cs typeface="Tajawal ExtraBold" panose="00000800000000000000" pitchFamily="2" charset="-78"/>
              </a:rPr>
              <a:t> refers to the closeness of the findings to reality based on a sample.</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Confidence</a:t>
            </a: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refers to the probability that our estimations are correct.</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1BE1B08B-A0E1-5F26-E396-D5A582F59896}"/>
              </a:ext>
            </a:extLst>
          </p:cNvPr>
          <p:cNvSpPr txBox="1"/>
          <p:nvPr/>
        </p:nvSpPr>
        <p:spPr>
          <a:xfrm>
            <a:off x="2447778" y="52077"/>
            <a:ext cx="8398620" cy="584775"/>
          </a:xfrm>
          <a:prstGeom prst="rect">
            <a:avLst/>
          </a:prstGeom>
          <a:noFill/>
        </p:spPr>
        <p:txBody>
          <a:bodyPr wrap="square">
            <a:spAutoFit/>
          </a:bodyPr>
          <a:lstStyle/>
          <a:p>
            <a:r>
              <a:rPr lang="en-US" sz="3200" b="1" dirty="0"/>
              <a:t>Precision and Confidence</a:t>
            </a:r>
          </a:p>
        </p:txBody>
      </p:sp>
    </p:spTree>
    <p:extLst>
      <p:ext uri="{BB962C8B-B14F-4D97-AF65-F5344CB8AC3E}">
        <p14:creationId xmlns:p14="http://schemas.microsoft.com/office/powerpoint/2010/main" val="29594880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27568"/>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2" y="1442133"/>
            <a:ext cx="9218516" cy="3970318"/>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It is not enough to be precise, but it is also important that we can confidently claim that 95% of the time our results would be true and there is only a 5% chance of our being wrong. This is also known as confidence level.</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 greater the precision and confidence we aim at in our research, the more scientific is the investigation and the more useful are the results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1BE1B08B-A0E1-5F26-E396-D5A582F59896}"/>
              </a:ext>
            </a:extLst>
          </p:cNvPr>
          <p:cNvSpPr txBox="1"/>
          <p:nvPr/>
        </p:nvSpPr>
        <p:spPr>
          <a:xfrm>
            <a:off x="2447778" y="52077"/>
            <a:ext cx="8398620" cy="584775"/>
          </a:xfrm>
          <a:prstGeom prst="rect">
            <a:avLst/>
          </a:prstGeom>
          <a:noFill/>
        </p:spPr>
        <p:txBody>
          <a:bodyPr wrap="square">
            <a:spAutoFit/>
          </a:bodyPr>
          <a:lstStyle/>
          <a:p>
            <a:r>
              <a:rPr lang="en-US" sz="3200" b="1" dirty="0"/>
              <a:t>Precision and Confidence</a:t>
            </a:r>
          </a:p>
        </p:txBody>
      </p:sp>
    </p:spTree>
    <p:extLst>
      <p:ext uri="{BB962C8B-B14F-4D97-AF65-F5344CB8AC3E}">
        <p14:creationId xmlns:p14="http://schemas.microsoft.com/office/powerpoint/2010/main" val="27145193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27568"/>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2" y="1473783"/>
            <a:ext cx="9262823" cy="3970318"/>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 conclusions drawn through the interpretation of the results of data analysis should be objective.</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 conclusions should be based on the facts of the findings derived from actual data, and not on our own subjective or emotional values.</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 more objective the interpretation of the data, the more scientific the research investigation becomes.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1BE1B08B-A0E1-5F26-E396-D5A582F59896}"/>
              </a:ext>
            </a:extLst>
          </p:cNvPr>
          <p:cNvSpPr txBox="1"/>
          <p:nvPr/>
        </p:nvSpPr>
        <p:spPr>
          <a:xfrm>
            <a:off x="2447778" y="52077"/>
            <a:ext cx="8398620" cy="584775"/>
          </a:xfrm>
          <a:prstGeom prst="rect">
            <a:avLst/>
          </a:prstGeom>
          <a:noFill/>
        </p:spPr>
        <p:txBody>
          <a:bodyPr wrap="square">
            <a:spAutoFit/>
          </a:bodyPr>
          <a:lstStyle/>
          <a:p>
            <a:r>
              <a:rPr lang="en-US" sz="3200" b="1" dirty="0"/>
              <a:t>Objectivity</a:t>
            </a:r>
          </a:p>
        </p:txBody>
      </p:sp>
    </p:spTree>
    <p:extLst>
      <p:ext uri="{BB962C8B-B14F-4D97-AF65-F5344CB8AC3E}">
        <p14:creationId xmlns:p14="http://schemas.microsoft.com/office/powerpoint/2010/main" val="26231944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27568"/>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2" y="1473783"/>
            <a:ext cx="9262823" cy="3108543"/>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Generalizability refers to the scope of applicability of the research findings in one organizational setting to other settings.</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 wider the range of applicability of the solutions generated by research, the more useful the research is to the users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1BE1B08B-A0E1-5F26-E396-D5A582F59896}"/>
              </a:ext>
            </a:extLst>
          </p:cNvPr>
          <p:cNvSpPr txBox="1"/>
          <p:nvPr/>
        </p:nvSpPr>
        <p:spPr>
          <a:xfrm>
            <a:off x="2447778" y="52077"/>
            <a:ext cx="8398620" cy="584775"/>
          </a:xfrm>
          <a:prstGeom prst="rect">
            <a:avLst/>
          </a:prstGeom>
          <a:noFill/>
        </p:spPr>
        <p:txBody>
          <a:bodyPr wrap="square">
            <a:spAutoFit/>
          </a:bodyPr>
          <a:lstStyle/>
          <a:p>
            <a:r>
              <a:rPr lang="en-US" sz="3200" b="1" dirty="0"/>
              <a:t>Generalizability</a:t>
            </a:r>
          </a:p>
        </p:txBody>
      </p:sp>
    </p:spTree>
    <p:extLst>
      <p:ext uri="{BB962C8B-B14F-4D97-AF65-F5344CB8AC3E}">
        <p14:creationId xmlns:p14="http://schemas.microsoft.com/office/powerpoint/2010/main" val="265055990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27568"/>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2" y="1473783"/>
            <a:ext cx="9262823" cy="3970318"/>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Parsimony refers to simplicity in explaining the phenomena or problems that occur, and in generating solutions for the problems.</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Economy in research models is achieved when we can build into our research framework a lesser number of variables that would explain the variance far more efficiently than a complex set of variables that would only marginally add to the variance explained.</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1BE1B08B-A0E1-5F26-E396-D5A582F59896}"/>
              </a:ext>
            </a:extLst>
          </p:cNvPr>
          <p:cNvSpPr txBox="1"/>
          <p:nvPr/>
        </p:nvSpPr>
        <p:spPr>
          <a:xfrm>
            <a:off x="2447778" y="52077"/>
            <a:ext cx="8398620" cy="584775"/>
          </a:xfrm>
          <a:prstGeom prst="rect">
            <a:avLst/>
          </a:prstGeom>
          <a:noFill/>
        </p:spPr>
        <p:txBody>
          <a:bodyPr wrap="square">
            <a:spAutoFit/>
          </a:bodyPr>
          <a:lstStyle/>
          <a:p>
            <a:r>
              <a:rPr lang="en-US" sz="3200" b="1" dirty="0"/>
              <a:t>Parsimony.</a:t>
            </a:r>
          </a:p>
        </p:txBody>
      </p:sp>
    </p:spTree>
    <p:extLst>
      <p:ext uri="{BB962C8B-B14F-4D97-AF65-F5344CB8AC3E}">
        <p14:creationId xmlns:p14="http://schemas.microsoft.com/office/powerpoint/2010/main" val="33587554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92491" y="3044279"/>
            <a:ext cx="6399509" cy="769441"/>
          </a:xfrm>
          <a:prstGeom prst="rect">
            <a:avLst/>
          </a:prstGeom>
          <a:noFill/>
        </p:spPr>
        <p:txBody>
          <a:bodyPr wrap="none" rtlCol="0">
            <a:spAutoFit/>
          </a:bodyPr>
          <a:lstStyle/>
          <a:p>
            <a:r>
              <a:rPr lang="en-US" sz="4400" b="1" dirty="0">
                <a:solidFill>
                  <a:schemeClr val="bg1"/>
                </a:solidFill>
                <a:latin typeface="Tajawal Medium" panose="00000600000000000000" pitchFamily="2" charset="-78"/>
                <a:cs typeface="Tajawal Medium" panose="00000600000000000000" pitchFamily="2" charset="-78"/>
              </a:rPr>
              <a:t>The research hierarchy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02654902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3989" y="1570225"/>
            <a:ext cx="8850836" cy="3539430"/>
          </a:xfrm>
          <a:prstGeom prst="rect">
            <a:avLst/>
          </a:prstGeom>
          <a:noFill/>
        </p:spPr>
        <p:txBody>
          <a:bodyPr wrap="square" rtlCol="0">
            <a:spAutoFit/>
          </a:bodyPr>
          <a:lstStyle/>
          <a:p>
            <a:pPr marL="342900" indent="-3429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I would like to establish the way I use some standard research terms and the connections between those terms from the outset. </a:t>
            </a:r>
          </a:p>
          <a:p>
            <a:pPr marL="342900" indent="-3429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Figure 0.1 describes the connections and relationships between various levels of the research hierarchy using work by Guba and Lincoln (1989) and building on that to include all major elements of a research study.</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946284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3989" y="1570225"/>
            <a:ext cx="8850836" cy="3539430"/>
          </a:xfrm>
          <a:prstGeom prst="rect">
            <a:avLst/>
          </a:prstGeom>
          <a:noFill/>
        </p:spPr>
        <p:txBody>
          <a:bodyPr wrap="square" rtlCol="0">
            <a:spAutoFit/>
          </a:bodyPr>
          <a:lstStyle/>
          <a:p>
            <a:pPr marL="342900" indent="-3429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I would like to establish the way I use some standard research terms and the connections between those terms from the outset. </a:t>
            </a:r>
          </a:p>
          <a:p>
            <a:pPr marL="342900" indent="-3429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Figure 0.1 describes the connections and relationships between various levels of the research hierarchy using work by Guba and Lincoln (1989) and building on that to include all major elements of a research study.</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14405967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0" y="1397680"/>
            <a:ext cx="12192000"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9" name="Picture 8">
            <a:extLst>
              <a:ext uri="{FF2B5EF4-FFF2-40B4-BE49-F238E27FC236}">
                <a16:creationId xmlns:a16="http://schemas.microsoft.com/office/drawing/2014/main" id="{72ADB550-5228-B9C2-B746-6D2BCC6C1F89}"/>
              </a:ext>
            </a:extLst>
          </p:cNvPr>
          <p:cNvPicPr>
            <a:picLocks noChangeAspect="1"/>
          </p:cNvPicPr>
          <p:nvPr/>
        </p:nvPicPr>
        <p:blipFill>
          <a:blip r:embed="rId9"/>
          <a:stretch>
            <a:fillRect/>
          </a:stretch>
        </p:blipFill>
        <p:spPr>
          <a:xfrm>
            <a:off x="0" y="1673806"/>
            <a:ext cx="12192000" cy="3109210"/>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92491" y="3044279"/>
            <a:ext cx="6426759" cy="769441"/>
          </a:xfrm>
          <a:prstGeom prst="rect">
            <a:avLst/>
          </a:prstGeom>
          <a:noFill/>
        </p:spPr>
        <p:txBody>
          <a:bodyPr wrap="none" rtlCol="0">
            <a:spAutoFit/>
          </a:bodyPr>
          <a:lstStyle/>
          <a:p>
            <a:r>
              <a:rPr lang="en-US" sz="4400" b="1" dirty="0">
                <a:solidFill>
                  <a:schemeClr val="bg1"/>
                </a:solidFill>
                <a:latin typeface="Tajawal Medium" panose="00000600000000000000" pitchFamily="2" charset="-78"/>
                <a:cs typeface="Tajawal Medium" panose="00000600000000000000" pitchFamily="2" charset="-78"/>
              </a:rPr>
              <a:t>Research methodology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89593255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3988" y="1515277"/>
            <a:ext cx="9061697" cy="3046988"/>
          </a:xfrm>
          <a:prstGeom prst="rect">
            <a:avLst/>
          </a:prstGeom>
          <a:noFill/>
        </p:spPr>
        <p:txBody>
          <a:bodyPr wrap="square" rtlCol="0">
            <a:spAutoFit/>
          </a:bodyPr>
          <a:lstStyle/>
          <a:p>
            <a:pPr marL="285750" indent="-28575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This is the theoretical perspective of the research, that is the overall nature of the research activity, although the term is applied to many aspects of the research process in various disciplines. </a:t>
            </a:r>
          </a:p>
          <a:p>
            <a:pPr marL="285750" indent="-285750" algn="just">
              <a:buFont typeface="Arial" panose="020B0604020202020204" pitchFamily="34"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I believe there are only two fundamental methodologies: qualitative or quantitative. However, a methodology does not necessarily imply a particular research method.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9273333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3988" y="1515277"/>
            <a:ext cx="9061697" cy="3416320"/>
          </a:xfrm>
          <a:prstGeom prst="rect">
            <a:avLst/>
          </a:prstGeom>
          <a:noFill/>
        </p:spPr>
        <p:txBody>
          <a:bodyPr wrap="square" rtlCol="0">
            <a:spAutoFit/>
          </a:bodyPr>
          <a:lstStyle/>
          <a:p>
            <a:pPr marL="285750" indent="-28575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A methodology is perspective, the angle the researcher wishes to take on the question being asked. </a:t>
            </a:r>
          </a:p>
          <a:p>
            <a:pPr marL="285750" indent="-285750" algn="just">
              <a:buFont typeface="Arial" panose="020B0604020202020204" pitchFamily="34"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An example of this would be examining use of a service by the users of that service; it may be that the angle is one of ‘how many?’, ‘how often?’ or ‘when?’; this would be a quantitative angle on the question. On the other hand the angle could be ‘why?’, ‘how?’ or ‘how do they feel about it?’; this then would be a qualitative angle.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32124758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92491" y="3044279"/>
            <a:ext cx="4921540" cy="769441"/>
          </a:xfrm>
          <a:prstGeom prst="rect">
            <a:avLst/>
          </a:prstGeom>
          <a:noFill/>
        </p:spPr>
        <p:txBody>
          <a:bodyPr wrap="none" rtlCol="0">
            <a:spAutoFit/>
          </a:bodyPr>
          <a:lstStyle/>
          <a:p>
            <a:r>
              <a:rPr lang="en-US" sz="4400" b="1" dirty="0">
                <a:solidFill>
                  <a:schemeClr val="bg1"/>
                </a:solidFill>
                <a:latin typeface="Tajawal Medium" panose="00000600000000000000" pitchFamily="2" charset="-78"/>
                <a:cs typeface="Tajawal Medium" panose="00000600000000000000" pitchFamily="2" charset="-78"/>
              </a:rPr>
              <a:t>Research method</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25929536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14940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2" y="1760412"/>
            <a:ext cx="9218517" cy="3416320"/>
          </a:xfrm>
          <a:prstGeom prst="rect">
            <a:avLst/>
          </a:prstGeom>
          <a:noFill/>
        </p:spPr>
        <p:txBody>
          <a:bodyPr wrap="square" rtlCol="0">
            <a:spAutoFit/>
          </a:bodyPr>
          <a:lstStyle/>
          <a:p>
            <a:pPr marL="342900" indent="-342900">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This is the bounded system created by the researcher to engage in empirical investigation – the overall approach, often referred to as a ‘strategy’. </a:t>
            </a:r>
          </a:p>
          <a:p>
            <a:pPr marL="342900" indent="-342900">
              <a:buFont typeface="Arial" panose="020B0604020202020204" pitchFamily="34"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Models of the research process rarely make any distinction between research methods and research techniques but take for granted some implicit understanding of the distinction. </a:t>
            </a:r>
          </a:p>
          <a:p>
            <a:pPr marL="342900" indent="-342900">
              <a:buFont typeface="Arial" panose="020B0604020202020204" pitchFamily="34"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buFont typeface="Arial" panose="020B0604020202020204" pitchFamily="34"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11390153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2735"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2735" y="1583997"/>
            <a:ext cx="9218517" cy="3785652"/>
          </a:xfrm>
          <a:prstGeom prst="rect">
            <a:avLst/>
          </a:prstGeom>
          <a:noFill/>
        </p:spPr>
        <p:txBody>
          <a:bodyPr wrap="square" rtlCol="0">
            <a:spAutoFit/>
          </a:bodyPr>
          <a:lstStyle/>
          <a:p>
            <a:pPr marL="342900" indent="-34290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This is not the ideal approach to a rigorously constructed research design. </a:t>
            </a:r>
          </a:p>
          <a:p>
            <a:pPr marL="342900" indent="-342900" algn="just">
              <a:buFont typeface="Arial" panose="020B0604020202020204" pitchFamily="34"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A research method is not defined by the techniques employed within it to harvest data, but by the driving purpose of the investigation. </a:t>
            </a:r>
          </a:p>
          <a:p>
            <a:pPr marL="342900" indent="-342900" algn="just">
              <a:buFont typeface="Arial" panose="020B0604020202020204" pitchFamily="34"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Research methods include: case study; survey; action research and so on.</a:t>
            </a:r>
          </a:p>
          <a:p>
            <a:pPr algn="just"/>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35462554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92491" y="3044279"/>
            <a:ext cx="5864106" cy="769441"/>
          </a:xfrm>
          <a:prstGeom prst="rect">
            <a:avLst/>
          </a:prstGeom>
          <a:noFill/>
        </p:spPr>
        <p:txBody>
          <a:bodyPr wrap="none" rtlCol="0">
            <a:spAutoFit/>
          </a:bodyPr>
          <a:lstStyle/>
          <a:p>
            <a:r>
              <a:rPr lang="en-US" sz="4400" b="1" dirty="0">
                <a:solidFill>
                  <a:schemeClr val="bg1"/>
                </a:solidFill>
                <a:latin typeface="Tajawal Medium" panose="00000600000000000000" pitchFamily="2" charset="-78"/>
                <a:cs typeface="Tajawal Medium" panose="00000600000000000000" pitchFamily="2" charset="-78"/>
              </a:rPr>
              <a:t>Research techniques</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404219413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3989" y="1809843"/>
            <a:ext cx="9172760" cy="3046988"/>
          </a:xfrm>
          <a:prstGeom prst="rect">
            <a:avLst/>
          </a:prstGeom>
          <a:noFill/>
        </p:spPr>
        <p:txBody>
          <a:bodyPr wrap="square" rtlCol="0">
            <a:spAutoFit/>
          </a:bodyPr>
          <a:lstStyle/>
          <a:p>
            <a:pPr marL="285750" indent="-28575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These are the individual data collection techniques applied within the method. </a:t>
            </a:r>
          </a:p>
          <a:p>
            <a:pPr marL="285750" indent="-285750" algn="just">
              <a:buFont typeface="Arial" panose="020B0604020202020204" pitchFamily="34"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The most obvious example of lack of distinction between method and techniques is the use of the terms ‘survey’ and ‘questionnaire’; very often the two are used interchangeably within the research methods literature. </a:t>
            </a:r>
          </a:p>
          <a:p>
            <a:pPr marL="285750" indent="-285750" algn="just">
              <a:buFont typeface="Arial" panose="020B0604020202020204" pitchFamily="34"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2" y="1720839"/>
            <a:ext cx="9172760" cy="2677656"/>
          </a:xfrm>
          <a:prstGeom prst="rect">
            <a:avLst/>
          </a:prstGeom>
          <a:noFill/>
        </p:spPr>
        <p:txBody>
          <a:bodyPr wrap="square" rtlCol="0">
            <a:spAutoFit/>
          </a:bodyPr>
          <a:lstStyle/>
          <a:p>
            <a:pPr marL="342900" indent="-34290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This is misleading, as a survey can include a variety of data collection techniques and is far more than a single questionnaire; it is in fact a research method. </a:t>
            </a:r>
          </a:p>
          <a:p>
            <a:pPr algn="just"/>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There are many techniques which are strongly associated with particular research methods and this is perfectly legitimate, but it is wrong to assume that a method dictates a technique.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48743082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2" y="1834291"/>
            <a:ext cx="9172760" cy="3046988"/>
          </a:xfrm>
          <a:prstGeom prst="rect">
            <a:avLst/>
          </a:prstGeom>
          <a:noFill/>
        </p:spPr>
        <p:txBody>
          <a:bodyPr wrap="square" rtlCol="0">
            <a:spAutoFit/>
          </a:bodyPr>
          <a:lstStyle/>
          <a:p>
            <a:pPr marL="285750" indent="-28575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Research design should be flexible enough to ensure that questions are addressed in the most appropriate manner without limiting potential discovery and innovation. </a:t>
            </a:r>
          </a:p>
          <a:p>
            <a:pPr marL="285750" indent="-285750" algn="just">
              <a:buFont typeface="Arial" panose="020B0604020202020204" pitchFamily="34"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A technique is the approach taken to data collection, the way in which empirical evidence will be harvested from the source. ‘Techniques’ refers to interviews, questionnaires, focus groups, and so 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65970718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92491" y="3044279"/>
            <a:ext cx="5864106" cy="769441"/>
          </a:xfrm>
          <a:prstGeom prst="rect">
            <a:avLst/>
          </a:prstGeom>
          <a:noFill/>
        </p:spPr>
        <p:txBody>
          <a:bodyPr wrap="none" rtlCol="0">
            <a:spAutoFit/>
          </a:bodyPr>
          <a:lstStyle/>
          <a:p>
            <a:r>
              <a:rPr lang="en-US" sz="4400" b="1" dirty="0">
                <a:solidFill>
                  <a:schemeClr val="bg1"/>
                </a:solidFill>
                <a:latin typeface="Tajawal Medium" panose="00000600000000000000" pitchFamily="2" charset="-78"/>
                <a:cs typeface="Tajawal Medium" panose="00000600000000000000" pitchFamily="2" charset="-78"/>
              </a:rPr>
              <a:t>Research instrument</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67277493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3988" y="1607610"/>
            <a:ext cx="9047629" cy="3785652"/>
          </a:xfrm>
          <a:prstGeom prst="rect">
            <a:avLst/>
          </a:prstGeom>
          <a:noFill/>
        </p:spPr>
        <p:txBody>
          <a:bodyPr wrap="square" rtlCol="0">
            <a:spAutoFit/>
          </a:bodyPr>
          <a:lstStyle/>
          <a:p>
            <a:pPr marL="285750" indent="-28575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This is the device that is designed or trained to collect the data necessary to provide insight or offer answers to the questions being asked. </a:t>
            </a:r>
          </a:p>
          <a:p>
            <a:pPr marL="285750" indent="-285750" algn="just">
              <a:buFont typeface="Arial" panose="020B0604020202020204" pitchFamily="34"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When engaging in experimental research the instrument used could well be a ‘brass’ instrument, a term that has emerged from laboratory experimentation, when much of the equipment was made of brass. </a:t>
            </a:r>
          </a:p>
          <a:p>
            <a:pPr marL="285750" indent="-285750" algn="just">
              <a:buFont typeface="Arial" panose="020B0604020202020204" pitchFamily="34"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40630522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3989" y="1316486"/>
            <a:ext cx="9262823" cy="4524315"/>
          </a:xfrm>
          <a:prstGeom prst="rect">
            <a:avLst/>
          </a:prstGeom>
          <a:noFill/>
        </p:spPr>
        <p:txBody>
          <a:bodyPr wrap="square" rtlCol="0">
            <a:spAutoFit/>
          </a:bodyPr>
          <a:lstStyle/>
          <a:p>
            <a:pPr marL="285750" indent="-28575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This term is applied now to refer to all experimental apparatus, although it may not of course all be ‘brass’. The ‘pencil and paper’ instrument is the term used to describe a physical questionnaire, the paper or online artefact rather than the technique, as it has been written by the researcher and will be added to by the research participant.</a:t>
            </a:r>
          </a:p>
          <a:p>
            <a:pPr marL="285750" indent="-285750" algn="just">
              <a:buFont typeface="Arial" panose="020B0604020202020204" pitchFamily="34"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In interpretivist research the ‘human’ instrument is the researcher, someone who has been trained to look, feel, respond and collect data within a natural setting, sometimes using an additional instrument, sometimes not.</a:t>
            </a:r>
          </a:p>
          <a:p>
            <a:pPr marL="285750" indent="-285750" algn="just">
              <a:buFont typeface="Arial" panose="020B0604020202020204" pitchFamily="34"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68982780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168978" y="3429000"/>
            <a:ext cx="6981372" cy="769441"/>
          </a:xfrm>
          <a:prstGeom prst="rect">
            <a:avLst/>
          </a:prstGeom>
          <a:noFill/>
        </p:spPr>
        <p:txBody>
          <a:bodyPr wrap="square" rtlCol="0">
            <a:spAutoFit/>
          </a:bodyPr>
          <a:lstStyle/>
          <a:p>
            <a:pPr algn="ctr"/>
            <a:r>
              <a:rPr lang="en-US" sz="4400" b="1" dirty="0">
                <a:solidFill>
                  <a:schemeClr val="bg1"/>
                </a:solidFill>
                <a:latin typeface="Tajawal Medium" panose="00000600000000000000" pitchFamily="2" charset="-78"/>
                <a:cs typeface="Tajawal Medium" panose="00000600000000000000" pitchFamily="2" charset="-78"/>
              </a:rPr>
              <a:t>Research Paradigms </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71072570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78463" y="1407156"/>
            <a:ext cx="8950948" cy="4401205"/>
          </a:xfrm>
          <a:prstGeom prst="rect">
            <a:avLst/>
          </a:prstGeom>
          <a:noFill/>
        </p:spPr>
        <p:txBody>
          <a:bodyPr wrap="square" rtlCol="0">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Whether we are concerned with the philosophical forces driving the research or not, all research models begin at that philosophical level which defines the paradigm.</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Here I am using the interpretation of paradigm originally provided by Kuhn (1970) as a means of viewing the world, influencing but not controlling the assumptions and direction of research.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96850965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64043" y="1720839"/>
            <a:ext cx="8764815" cy="3108543"/>
          </a:xfrm>
          <a:prstGeom prst="rect">
            <a:avLst/>
          </a:prstGeom>
          <a:noFill/>
        </p:spPr>
        <p:txBody>
          <a:bodyPr wrap="square" rtlCol="0">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This interpretation views paradigms as ‘the beliefs, values, techniques, and so on shared by members of a given [scientific] community’ (Kuhn, 1970, 146) and they ‘provide the concrete puzzle solution or exemplar of how to solve a scientific problem’ (Seale, 1998, 12).</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72060005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182735" y="1588063"/>
            <a:ext cx="9262823" cy="3539430"/>
          </a:xfrm>
          <a:prstGeom prst="rect">
            <a:avLst/>
          </a:prstGeom>
          <a:noFill/>
        </p:spPr>
        <p:txBody>
          <a:bodyPr wrap="square" rtlCol="0">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 paradigm, then, comes before the theoretical perspective of the research.</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It is the ‘world view’ that is accepted by members of a particular scientific discipline which guides the subject of the research, the activity of the research and the nature of the research outputs: ‘ (</a:t>
            </a:r>
            <a:r>
              <a:rPr kumimoji="0" lang="en-US" sz="2800" b="0" i="0" u="none" strike="noStrike" kern="1200" cap="none" spc="0" normalizeH="0" baseline="0" noProof="0" dirty="0" err="1">
                <a:ln>
                  <a:noFill/>
                </a:ln>
                <a:solidFill>
                  <a:srgbClr val="2D3956"/>
                </a:solidFill>
                <a:effectLst/>
                <a:uLnTx/>
                <a:uFillTx/>
                <a:latin typeface="Tajawal ExtraBold" panose="00000800000000000000" pitchFamily="2" charset="-78"/>
                <a:ea typeface="+mn-ea"/>
                <a:cs typeface="Tajawal ExtraBold" panose="00000800000000000000" pitchFamily="2" charset="-78"/>
              </a:rPr>
              <a:t>Corbetta</a:t>
            </a: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2003, 11).</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53675217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2" y="1760412"/>
            <a:ext cx="9262823" cy="1938992"/>
          </a:xfrm>
          <a:prstGeom prst="rect">
            <a:avLst/>
          </a:prstGeom>
          <a:noFill/>
        </p:spPr>
        <p:txBody>
          <a:bodyPr wrap="square" rtlCol="0">
            <a:spAutoFit/>
          </a:bodyPr>
          <a:lstStyle/>
          <a:p>
            <a:pPr marL="342900" indent="-342900" algn="just">
              <a:buFont typeface="Arial" panose="020B0604020202020204" pitchFamily="34"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Research paradigm is ‘a philosophical or theoretical framework of a scientific school or discipline…’ (Merriam Webster Dictionary, 2007)</a:t>
            </a:r>
          </a:p>
          <a:p>
            <a:pPr marL="342900" indent="-342900" algn="just">
              <a:buFont typeface="Arial" panose="020B0604020202020204" pitchFamily="34"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51792769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447778" y="612798"/>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2" y="1948602"/>
            <a:ext cx="9262823" cy="2677656"/>
          </a:xfrm>
          <a:prstGeom prst="rect">
            <a:avLst/>
          </a:prstGeom>
          <a:noFill/>
        </p:spPr>
        <p:txBody>
          <a:bodyPr wrap="square" rtlCol="0">
            <a:spAutoFit/>
          </a:bodyPr>
          <a:lstStyle/>
          <a:p>
            <a:pPr marL="342900" indent="-34290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'paradigm issues are crucial; no inquirer ought to go about the business of inquiry without being clear about just what paradigm informs and guides his or her approach (Guba and Lincoln, 1998 p.218). </a:t>
            </a:r>
          </a:p>
          <a:p>
            <a:pPr marL="342900" indent="-342900" algn="just">
              <a:buFont typeface="Arial" panose="020B0604020202020204" pitchFamily="34"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What makes up the philosophical and theoretical framework of a scientific discipline?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77C89E4B-457A-3F4F-BBE8-6BDA4CC0647E}"/>
              </a:ext>
            </a:extLst>
          </p:cNvPr>
          <p:cNvSpPr txBox="1"/>
          <p:nvPr/>
        </p:nvSpPr>
        <p:spPr>
          <a:xfrm>
            <a:off x="3052482" y="94174"/>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does it matter? </a:t>
            </a:r>
            <a:endParaRPr lang="en-US" sz="2400" b="1" dirty="0"/>
          </a:p>
        </p:txBody>
      </p:sp>
    </p:spTree>
    <p:extLst>
      <p:ext uri="{BB962C8B-B14F-4D97-AF65-F5344CB8AC3E}">
        <p14:creationId xmlns:p14="http://schemas.microsoft.com/office/powerpoint/2010/main" val="159899878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0" y="1397680"/>
            <a:ext cx="12192000"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11" name="Picture 10">
            <a:extLst>
              <a:ext uri="{FF2B5EF4-FFF2-40B4-BE49-F238E27FC236}">
                <a16:creationId xmlns:a16="http://schemas.microsoft.com/office/drawing/2014/main" id="{BE8092C7-75F5-CC41-9D51-3F5F066C0762}"/>
              </a:ext>
            </a:extLst>
          </p:cNvPr>
          <p:cNvPicPr>
            <a:picLocks noChangeAspect="1"/>
          </p:cNvPicPr>
          <p:nvPr/>
        </p:nvPicPr>
        <p:blipFill rotWithShape="1">
          <a:blip r:embed="rId9"/>
          <a:srcRect l="23180" t="20379" r="22667" b="14055"/>
          <a:stretch/>
        </p:blipFill>
        <p:spPr>
          <a:xfrm>
            <a:off x="1758462" y="1397679"/>
            <a:ext cx="8468750" cy="4496519"/>
          </a:xfrm>
          <a:prstGeom prst="rect">
            <a:avLst/>
          </a:prstGeom>
        </p:spPr>
      </p:pic>
    </p:spTree>
    <p:extLst>
      <p:ext uri="{BB962C8B-B14F-4D97-AF65-F5344CB8AC3E}">
        <p14:creationId xmlns:p14="http://schemas.microsoft.com/office/powerpoint/2010/main" val="440348046"/>
      </p:ext>
    </p:extLst>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447778" y="612798"/>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2" y="1722393"/>
            <a:ext cx="9262823" cy="3416320"/>
          </a:xfrm>
          <a:prstGeom prst="rect">
            <a:avLst/>
          </a:prstGeom>
          <a:noFill/>
        </p:spPr>
        <p:txBody>
          <a:bodyPr wrap="square" rtlCol="0">
            <a:spAutoFit/>
          </a:bodyPr>
          <a:lstStyle/>
          <a:p>
            <a:pPr marL="342900" indent="-342900" algn="just">
              <a:buFont typeface="Arial" panose="020B0604020202020204" pitchFamily="34" charset="0"/>
              <a:buChar char="•"/>
            </a:pPr>
            <a:r>
              <a:rPr lang="en-US" sz="2400" b="1" dirty="0">
                <a:solidFill>
                  <a:srgbClr val="2D3956"/>
                </a:solidFill>
                <a:latin typeface="Tajawal ExtraBold" panose="00000800000000000000" pitchFamily="2" charset="-78"/>
                <a:cs typeface="Tajawal ExtraBold" panose="00000800000000000000" pitchFamily="2" charset="-78"/>
              </a:rPr>
              <a:t>Ontology</a:t>
            </a:r>
            <a:r>
              <a:rPr lang="en-US" sz="2400" dirty="0">
                <a:solidFill>
                  <a:srgbClr val="2D3956"/>
                </a:solidFill>
                <a:latin typeface="Tajawal ExtraBold" panose="00000800000000000000" pitchFamily="2" charset="-78"/>
                <a:cs typeface="Tajawal ExtraBold" panose="00000800000000000000" pitchFamily="2" charset="-78"/>
              </a:rPr>
              <a:t> - is the nature of reality, different ways of constructing reality; ‘how things are’ and ‘how things really work’ (Denzin &amp; Lincoln, 1988 p.210) </a:t>
            </a:r>
          </a:p>
          <a:p>
            <a:pPr marL="342900" indent="-342900" algn="just">
              <a:buFont typeface="Arial" panose="020B0604020202020204" pitchFamily="34"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Arial" panose="020B0604020202020204" pitchFamily="34" charset="0"/>
              <a:buChar char="•"/>
            </a:pPr>
            <a:r>
              <a:rPr lang="en-US" sz="2400" b="1" dirty="0">
                <a:solidFill>
                  <a:srgbClr val="2D3956"/>
                </a:solidFill>
                <a:latin typeface="Tajawal ExtraBold" panose="00000800000000000000" pitchFamily="2" charset="-78"/>
                <a:cs typeface="Tajawal ExtraBold" panose="00000800000000000000" pitchFamily="2" charset="-78"/>
              </a:rPr>
              <a:t>Epistemology</a:t>
            </a:r>
            <a:r>
              <a:rPr lang="en-US" sz="2400" dirty="0">
                <a:solidFill>
                  <a:srgbClr val="2D3956"/>
                </a:solidFill>
                <a:latin typeface="Tajawal ExtraBold" panose="00000800000000000000" pitchFamily="2" charset="-78"/>
                <a:cs typeface="Tajawal ExtraBold" panose="00000800000000000000" pitchFamily="2" charset="-78"/>
              </a:rPr>
              <a:t> - is the philosophy of how we can know that reality; different forms of knowledge of that reality. </a:t>
            </a:r>
          </a:p>
          <a:p>
            <a:pPr marL="342900" indent="-342900" algn="just">
              <a:buFont typeface="Arial" panose="020B0604020202020204" pitchFamily="34"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Arial" panose="020B0604020202020204" pitchFamily="34" charset="0"/>
              <a:buChar char="•"/>
            </a:pPr>
            <a:r>
              <a:rPr lang="en-US" sz="2400" b="1" dirty="0">
                <a:solidFill>
                  <a:srgbClr val="2D3956"/>
                </a:solidFill>
                <a:latin typeface="Tajawal ExtraBold" panose="00000800000000000000" pitchFamily="2" charset="-78"/>
                <a:cs typeface="Tajawal ExtraBold" panose="00000800000000000000" pitchFamily="2" charset="-78"/>
              </a:rPr>
              <a:t>Methodology</a:t>
            </a:r>
            <a:r>
              <a:rPr lang="en-US" sz="2400" dirty="0">
                <a:solidFill>
                  <a:srgbClr val="2D3956"/>
                </a:solidFill>
                <a:latin typeface="Tajawal ExtraBold" panose="00000800000000000000" pitchFamily="2" charset="-78"/>
                <a:cs typeface="Tajawal ExtraBold" panose="00000800000000000000" pitchFamily="2" charset="-78"/>
              </a:rPr>
              <a:t> - is the practice of how we come to know that reality; the tools we use to know that reality.</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77C89E4B-457A-3F4F-BBE8-6BDA4CC0647E}"/>
              </a:ext>
            </a:extLst>
          </p:cNvPr>
          <p:cNvSpPr txBox="1"/>
          <p:nvPr/>
        </p:nvSpPr>
        <p:spPr>
          <a:xfrm>
            <a:off x="3052482" y="94174"/>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does it matter? </a:t>
            </a:r>
            <a:endParaRPr lang="en-US" sz="2400" b="1" dirty="0"/>
          </a:p>
        </p:txBody>
      </p:sp>
    </p:spTree>
    <p:extLst>
      <p:ext uri="{BB962C8B-B14F-4D97-AF65-F5344CB8AC3E}">
        <p14:creationId xmlns:p14="http://schemas.microsoft.com/office/powerpoint/2010/main" val="93618192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2" y="1422945"/>
            <a:ext cx="9262823" cy="4154984"/>
          </a:xfrm>
          <a:prstGeom prst="rect">
            <a:avLst/>
          </a:prstGeom>
          <a:noFill/>
        </p:spPr>
        <p:txBody>
          <a:bodyPr wrap="square" rtlCol="0">
            <a:spAutoFit/>
          </a:bodyPr>
          <a:lstStyle/>
          <a:p>
            <a:pPr algn="just"/>
            <a:r>
              <a:rPr lang="en-US" sz="2400" b="1" u="sng" dirty="0">
                <a:solidFill>
                  <a:srgbClr val="2D3956"/>
                </a:solidFill>
                <a:latin typeface="Tajawal ExtraBold" panose="00000800000000000000" pitchFamily="2" charset="-78"/>
                <a:cs typeface="Tajawal ExtraBold" panose="00000800000000000000" pitchFamily="2" charset="-78"/>
              </a:rPr>
              <a:t>Paradigm differences The three questions then are; </a:t>
            </a:r>
          </a:p>
          <a:p>
            <a:pPr algn="just"/>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v"/>
            </a:pPr>
            <a:r>
              <a:rPr lang="en-US" sz="2400" b="1" dirty="0">
                <a:solidFill>
                  <a:srgbClr val="2D3956"/>
                </a:solidFill>
                <a:latin typeface="Tajawal ExtraBold" panose="00000800000000000000" pitchFamily="2" charset="-78"/>
                <a:cs typeface="Tajawal ExtraBold" panose="00000800000000000000" pitchFamily="2" charset="-78"/>
              </a:rPr>
              <a:t>What is the nature of reality? </a:t>
            </a:r>
            <a:r>
              <a:rPr lang="en-US" sz="2400" dirty="0">
                <a:solidFill>
                  <a:srgbClr val="2D3956"/>
                </a:solidFill>
                <a:latin typeface="Tajawal ExtraBold" panose="00000800000000000000" pitchFamily="2" charset="-78"/>
                <a:cs typeface="Tajawal ExtraBold" panose="00000800000000000000" pitchFamily="2" charset="-78"/>
              </a:rPr>
              <a:t>- This is the ontological question concerning the nature and form of reality. </a:t>
            </a:r>
          </a:p>
          <a:p>
            <a:pPr marL="342900" indent="-342900" algn="just">
              <a:buFont typeface="Wingdings" panose="05000000000000000000" pitchFamily="2" charset="2"/>
              <a:buChar char="v"/>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v"/>
            </a:pPr>
            <a:r>
              <a:rPr lang="en-US" sz="2400" b="1" dirty="0">
                <a:solidFill>
                  <a:srgbClr val="2D3956"/>
                </a:solidFill>
                <a:latin typeface="Tajawal ExtraBold" panose="00000800000000000000" pitchFamily="2" charset="-78"/>
                <a:cs typeface="Tajawal ExtraBold" panose="00000800000000000000" pitchFamily="2" charset="-78"/>
              </a:rPr>
              <a:t>What is the nature of the relationship between the knower and the known?</a:t>
            </a:r>
            <a:r>
              <a:rPr lang="en-US" sz="2400" dirty="0">
                <a:solidFill>
                  <a:srgbClr val="2D3956"/>
                </a:solidFill>
                <a:latin typeface="Tajawal ExtraBold" panose="00000800000000000000" pitchFamily="2" charset="-78"/>
                <a:cs typeface="Tajawal ExtraBold" panose="00000800000000000000" pitchFamily="2" charset="-78"/>
              </a:rPr>
              <a:t> – This is the epistemological question. </a:t>
            </a:r>
          </a:p>
          <a:p>
            <a:pPr marL="342900" indent="-342900" algn="just">
              <a:buFont typeface="Wingdings" panose="05000000000000000000" pitchFamily="2" charset="2"/>
              <a:buChar char="v"/>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v"/>
            </a:pPr>
            <a:r>
              <a:rPr lang="en-US" sz="2400" b="1" dirty="0">
                <a:solidFill>
                  <a:srgbClr val="2D3956"/>
                </a:solidFill>
                <a:latin typeface="Tajawal ExtraBold" panose="00000800000000000000" pitchFamily="2" charset="-78"/>
                <a:cs typeface="Tajawal ExtraBold" panose="00000800000000000000" pitchFamily="2" charset="-78"/>
              </a:rPr>
              <a:t>How we can come to know it?</a:t>
            </a:r>
            <a:r>
              <a:rPr lang="en-US" sz="2400" dirty="0">
                <a:solidFill>
                  <a:srgbClr val="2D3956"/>
                </a:solidFill>
                <a:latin typeface="Tajawal ExtraBold" panose="00000800000000000000" pitchFamily="2" charset="-78"/>
                <a:cs typeface="Tajawal ExtraBold" panose="00000800000000000000" pitchFamily="2" charset="-78"/>
              </a:rPr>
              <a:t> - This is the methodological question.</a:t>
            </a:r>
          </a:p>
          <a:p>
            <a:pPr algn="just"/>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32945730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0" y="1397680"/>
            <a:ext cx="12192000"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4E670D46-FC02-A7FF-BBD2-A1E488F1DA6C}"/>
              </a:ext>
            </a:extLst>
          </p:cNvPr>
          <p:cNvPicPr>
            <a:picLocks noChangeAspect="1"/>
          </p:cNvPicPr>
          <p:nvPr/>
        </p:nvPicPr>
        <p:blipFill>
          <a:blip r:embed="rId9"/>
          <a:stretch>
            <a:fillRect/>
          </a:stretch>
        </p:blipFill>
        <p:spPr>
          <a:xfrm>
            <a:off x="1541893" y="1397679"/>
            <a:ext cx="9108213" cy="4445545"/>
          </a:xfrm>
          <a:prstGeom prst="rect">
            <a:avLst/>
          </a:prstGeom>
        </p:spPr>
      </p:pic>
      <p:sp>
        <p:nvSpPr>
          <p:cNvPr id="4" name="TextBox 3">
            <a:extLst>
              <a:ext uri="{FF2B5EF4-FFF2-40B4-BE49-F238E27FC236}">
                <a16:creationId xmlns:a16="http://schemas.microsoft.com/office/drawing/2014/main" id="{9919EBFB-2FAD-FCB6-FA55-A7C2962FE1C2}"/>
              </a:ext>
            </a:extLst>
          </p:cNvPr>
          <p:cNvSpPr txBox="1"/>
          <p:nvPr/>
        </p:nvSpPr>
        <p:spPr>
          <a:xfrm>
            <a:off x="3052482" y="94174"/>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Ontology</a:t>
            </a:r>
            <a:endParaRPr lang="en-US" sz="2400" b="1" dirty="0"/>
          </a:p>
        </p:txBody>
      </p:sp>
    </p:spTree>
    <p:extLst>
      <p:ext uri="{BB962C8B-B14F-4D97-AF65-F5344CB8AC3E}">
        <p14:creationId xmlns:p14="http://schemas.microsoft.com/office/powerpoint/2010/main" val="1520170316"/>
      </p:ext>
    </p:extLst>
  </p:cSld>
  <p:clrMapOvr>
    <a:masterClrMapping/>
  </p:clrMapOvr>
  <p:transition spd="slow">
    <p:comb/>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0" y="1397680"/>
            <a:ext cx="12192000"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E6F4CA9-2095-494E-88D5-8102C91A4B76}"/>
              </a:ext>
            </a:extLst>
          </p:cNvPr>
          <p:cNvSpPr txBox="1"/>
          <p:nvPr/>
        </p:nvSpPr>
        <p:spPr>
          <a:xfrm>
            <a:off x="3052482" y="94174"/>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Ontology</a:t>
            </a:r>
            <a:endParaRPr lang="en-US" sz="2400" b="1" dirty="0"/>
          </a:p>
        </p:txBody>
      </p:sp>
      <p:pic>
        <p:nvPicPr>
          <p:cNvPr id="4" name="Picture 3">
            <a:extLst>
              <a:ext uri="{FF2B5EF4-FFF2-40B4-BE49-F238E27FC236}">
                <a16:creationId xmlns:a16="http://schemas.microsoft.com/office/drawing/2014/main" id="{E0AF73D9-6A9B-D0DC-B317-D4DE23C3AFBD}"/>
              </a:ext>
            </a:extLst>
          </p:cNvPr>
          <p:cNvPicPr>
            <a:picLocks noChangeAspect="1"/>
          </p:cNvPicPr>
          <p:nvPr/>
        </p:nvPicPr>
        <p:blipFill>
          <a:blip r:embed="rId9"/>
          <a:stretch>
            <a:fillRect/>
          </a:stretch>
        </p:blipFill>
        <p:spPr>
          <a:xfrm>
            <a:off x="1541893" y="1358349"/>
            <a:ext cx="9108213" cy="4493222"/>
          </a:xfrm>
          <a:prstGeom prst="rect">
            <a:avLst/>
          </a:prstGeom>
        </p:spPr>
      </p:pic>
    </p:spTree>
    <p:extLst>
      <p:ext uri="{BB962C8B-B14F-4D97-AF65-F5344CB8AC3E}">
        <p14:creationId xmlns:p14="http://schemas.microsoft.com/office/powerpoint/2010/main" val="3186753941"/>
      </p:ext>
    </p:extLst>
  </p:cSld>
  <p:clrMapOvr>
    <a:masterClrMapping/>
  </p:clrMapOvr>
  <p:transition spd="slow">
    <p:comb/>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0" y="1397680"/>
            <a:ext cx="12192000"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06C932B-669E-4DC0-11A0-38B25FBC675B}"/>
              </a:ext>
            </a:extLst>
          </p:cNvPr>
          <p:cNvSpPr txBox="1"/>
          <p:nvPr/>
        </p:nvSpPr>
        <p:spPr>
          <a:xfrm>
            <a:off x="3052482" y="94174"/>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Ontology</a:t>
            </a:r>
            <a:endParaRPr lang="en-US" sz="2400" b="1" dirty="0"/>
          </a:p>
        </p:txBody>
      </p:sp>
      <p:pic>
        <p:nvPicPr>
          <p:cNvPr id="4" name="Picture 3">
            <a:extLst>
              <a:ext uri="{FF2B5EF4-FFF2-40B4-BE49-F238E27FC236}">
                <a16:creationId xmlns:a16="http://schemas.microsoft.com/office/drawing/2014/main" id="{7D0E4643-D0A6-8CE4-3BF6-A834E0694986}"/>
              </a:ext>
            </a:extLst>
          </p:cNvPr>
          <p:cNvPicPr>
            <a:picLocks noChangeAspect="1"/>
          </p:cNvPicPr>
          <p:nvPr/>
        </p:nvPicPr>
        <p:blipFill>
          <a:blip r:embed="rId9"/>
          <a:stretch>
            <a:fillRect/>
          </a:stretch>
        </p:blipFill>
        <p:spPr>
          <a:xfrm>
            <a:off x="1523603" y="1530010"/>
            <a:ext cx="9144793" cy="4313804"/>
          </a:xfrm>
          <a:prstGeom prst="rect">
            <a:avLst/>
          </a:prstGeom>
        </p:spPr>
      </p:pic>
    </p:spTree>
    <p:extLst>
      <p:ext uri="{BB962C8B-B14F-4D97-AF65-F5344CB8AC3E}">
        <p14:creationId xmlns:p14="http://schemas.microsoft.com/office/powerpoint/2010/main" val="1339992857"/>
      </p:ext>
    </p:extLst>
  </p:cSld>
  <p:clrMapOvr>
    <a:masterClrMapping/>
  </p:clrMapOvr>
  <p:transition spd="slow">
    <p:comb/>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0" y="1397680"/>
            <a:ext cx="12192000"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1568BF96-CFAB-655E-9CDE-2D968DAB6CC0}"/>
              </a:ext>
            </a:extLst>
          </p:cNvPr>
          <p:cNvSpPr txBox="1"/>
          <p:nvPr/>
        </p:nvSpPr>
        <p:spPr>
          <a:xfrm>
            <a:off x="3052482" y="94174"/>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Ontology</a:t>
            </a:r>
            <a:endParaRPr lang="en-US" sz="2400" b="1" dirty="0"/>
          </a:p>
        </p:txBody>
      </p:sp>
      <p:pic>
        <p:nvPicPr>
          <p:cNvPr id="4" name="Picture 3">
            <a:extLst>
              <a:ext uri="{FF2B5EF4-FFF2-40B4-BE49-F238E27FC236}">
                <a16:creationId xmlns:a16="http://schemas.microsoft.com/office/drawing/2014/main" id="{96CF6353-113F-7E43-2A3D-C51BFA82CBBA}"/>
              </a:ext>
            </a:extLst>
          </p:cNvPr>
          <p:cNvPicPr>
            <a:picLocks noChangeAspect="1"/>
          </p:cNvPicPr>
          <p:nvPr/>
        </p:nvPicPr>
        <p:blipFill>
          <a:blip r:embed="rId9"/>
          <a:stretch>
            <a:fillRect/>
          </a:stretch>
        </p:blipFill>
        <p:spPr>
          <a:xfrm>
            <a:off x="10214149" y="1804294"/>
            <a:ext cx="1588645" cy="1800666"/>
          </a:xfrm>
          <a:prstGeom prst="rect">
            <a:avLst/>
          </a:prstGeom>
        </p:spPr>
      </p:pic>
      <p:pic>
        <p:nvPicPr>
          <p:cNvPr id="5" name="Picture 4">
            <a:extLst>
              <a:ext uri="{FF2B5EF4-FFF2-40B4-BE49-F238E27FC236}">
                <a16:creationId xmlns:a16="http://schemas.microsoft.com/office/drawing/2014/main" id="{076868E4-BF46-B00B-980C-E43EEE4D6FDA}"/>
              </a:ext>
            </a:extLst>
          </p:cNvPr>
          <p:cNvPicPr>
            <a:picLocks noChangeAspect="1"/>
          </p:cNvPicPr>
          <p:nvPr/>
        </p:nvPicPr>
        <p:blipFill>
          <a:blip r:embed="rId10"/>
          <a:stretch>
            <a:fillRect/>
          </a:stretch>
        </p:blipFill>
        <p:spPr>
          <a:xfrm>
            <a:off x="6096000" y="1652911"/>
            <a:ext cx="3227847" cy="3552178"/>
          </a:xfrm>
          <a:prstGeom prst="rect">
            <a:avLst/>
          </a:prstGeom>
        </p:spPr>
      </p:pic>
      <p:pic>
        <p:nvPicPr>
          <p:cNvPr id="6" name="Picture 5">
            <a:extLst>
              <a:ext uri="{FF2B5EF4-FFF2-40B4-BE49-F238E27FC236}">
                <a16:creationId xmlns:a16="http://schemas.microsoft.com/office/drawing/2014/main" id="{F1C82661-0586-D5A4-5486-D5302BBC5A72}"/>
              </a:ext>
            </a:extLst>
          </p:cNvPr>
          <p:cNvPicPr>
            <a:picLocks noChangeAspect="1"/>
          </p:cNvPicPr>
          <p:nvPr/>
        </p:nvPicPr>
        <p:blipFill rotWithShape="1">
          <a:blip r:embed="rId11"/>
          <a:srcRect l="16265" r="15436"/>
          <a:stretch/>
        </p:blipFill>
        <p:spPr>
          <a:xfrm>
            <a:off x="107852" y="1397680"/>
            <a:ext cx="5598942" cy="4384176"/>
          </a:xfrm>
          <a:prstGeom prst="rect">
            <a:avLst/>
          </a:prstGeom>
        </p:spPr>
      </p:pic>
    </p:spTree>
    <p:extLst>
      <p:ext uri="{BB962C8B-B14F-4D97-AF65-F5344CB8AC3E}">
        <p14:creationId xmlns:p14="http://schemas.microsoft.com/office/powerpoint/2010/main" val="417199933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0" y="1397680"/>
            <a:ext cx="12192000"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165DBBE4-131F-B3F1-E1A4-EBDBBC4C23B4}"/>
              </a:ext>
            </a:extLst>
          </p:cNvPr>
          <p:cNvSpPr txBox="1"/>
          <p:nvPr/>
        </p:nvSpPr>
        <p:spPr>
          <a:xfrm>
            <a:off x="3052482" y="94174"/>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Epistemology</a:t>
            </a:r>
            <a:endParaRPr lang="en-US" sz="2400" b="1" dirty="0"/>
          </a:p>
        </p:txBody>
      </p:sp>
      <p:pic>
        <p:nvPicPr>
          <p:cNvPr id="4" name="Picture 3">
            <a:extLst>
              <a:ext uri="{FF2B5EF4-FFF2-40B4-BE49-F238E27FC236}">
                <a16:creationId xmlns:a16="http://schemas.microsoft.com/office/drawing/2014/main" id="{4772C142-348C-FBA6-8427-E6A77EFF20F6}"/>
              </a:ext>
            </a:extLst>
          </p:cNvPr>
          <p:cNvPicPr>
            <a:picLocks noChangeAspect="1"/>
          </p:cNvPicPr>
          <p:nvPr/>
        </p:nvPicPr>
        <p:blipFill>
          <a:blip r:embed="rId9"/>
          <a:stretch>
            <a:fillRect/>
          </a:stretch>
        </p:blipFill>
        <p:spPr>
          <a:xfrm>
            <a:off x="1523603" y="1428065"/>
            <a:ext cx="9144793" cy="4384176"/>
          </a:xfrm>
          <a:prstGeom prst="rect">
            <a:avLst/>
          </a:prstGeom>
        </p:spPr>
      </p:pic>
    </p:spTree>
    <p:extLst>
      <p:ext uri="{BB962C8B-B14F-4D97-AF65-F5344CB8AC3E}">
        <p14:creationId xmlns:p14="http://schemas.microsoft.com/office/powerpoint/2010/main" val="2349346882"/>
      </p:ext>
    </p:extLst>
  </p:cSld>
  <p:clrMapOvr>
    <a:masterClrMapping/>
  </p:clrMapOvr>
  <p:transition spd="slow">
    <p:comb/>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0" y="1397680"/>
            <a:ext cx="12192000"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165DBBE4-131F-B3F1-E1A4-EBDBBC4C23B4}"/>
              </a:ext>
            </a:extLst>
          </p:cNvPr>
          <p:cNvSpPr txBox="1"/>
          <p:nvPr/>
        </p:nvSpPr>
        <p:spPr>
          <a:xfrm>
            <a:off x="3052482" y="94174"/>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Epistemology</a:t>
            </a:r>
            <a:endParaRPr lang="en-US" sz="2400" b="1" dirty="0"/>
          </a:p>
        </p:txBody>
      </p:sp>
      <p:pic>
        <p:nvPicPr>
          <p:cNvPr id="4" name="Picture 3">
            <a:extLst>
              <a:ext uri="{FF2B5EF4-FFF2-40B4-BE49-F238E27FC236}">
                <a16:creationId xmlns:a16="http://schemas.microsoft.com/office/drawing/2014/main" id="{916A4FA6-DE25-86FB-B18C-579A839A07C9}"/>
              </a:ext>
            </a:extLst>
          </p:cNvPr>
          <p:cNvPicPr>
            <a:picLocks noChangeAspect="1"/>
          </p:cNvPicPr>
          <p:nvPr/>
        </p:nvPicPr>
        <p:blipFill>
          <a:blip r:embed="rId9"/>
          <a:stretch>
            <a:fillRect/>
          </a:stretch>
        </p:blipFill>
        <p:spPr>
          <a:xfrm>
            <a:off x="1541893" y="1397680"/>
            <a:ext cx="9108213" cy="4414562"/>
          </a:xfrm>
          <a:prstGeom prst="rect">
            <a:avLst/>
          </a:prstGeom>
        </p:spPr>
      </p:pic>
    </p:spTree>
    <p:extLst>
      <p:ext uri="{BB962C8B-B14F-4D97-AF65-F5344CB8AC3E}">
        <p14:creationId xmlns:p14="http://schemas.microsoft.com/office/powerpoint/2010/main" val="4028459697"/>
      </p:ext>
    </p:extLst>
  </p:cSld>
  <p:clrMapOvr>
    <a:masterClrMapping/>
  </p:clrMapOvr>
  <p:transition spd="slow">
    <p:comb/>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98474" y="666056"/>
            <a:ext cx="12093526" cy="501245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6BDF447D-B8D3-C642-0167-05D4975DEE43}"/>
              </a:ext>
            </a:extLst>
          </p:cNvPr>
          <p:cNvPicPr>
            <a:picLocks noChangeAspect="1"/>
          </p:cNvPicPr>
          <p:nvPr/>
        </p:nvPicPr>
        <p:blipFill>
          <a:blip r:embed="rId9"/>
          <a:stretch>
            <a:fillRect/>
          </a:stretch>
        </p:blipFill>
        <p:spPr>
          <a:xfrm>
            <a:off x="844063" y="778292"/>
            <a:ext cx="10353820" cy="5033950"/>
          </a:xfrm>
          <a:prstGeom prst="rect">
            <a:avLst/>
          </a:prstGeom>
        </p:spPr>
      </p:pic>
      <p:sp>
        <p:nvSpPr>
          <p:cNvPr id="5" name="TextBox 4">
            <a:extLst>
              <a:ext uri="{FF2B5EF4-FFF2-40B4-BE49-F238E27FC236}">
                <a16:creationId xmlns:a16="http://schemas.microsoft.com/office/drawing/2014/main" id="{62C63C84-C9CA-ACF6-4815-BDFF9254E252}"/>
              </a:ext>
            </a:extLst>
          </p:cNvPr>
          <p:cNvSpPr txBox="1"/>
          <p:nvPr/>
        </p:nvSpPr>
        <p:spPr>
          <a:xfrm>
            <a:off x="3046828" y="5865832"/>
            <a:ext cx="6098344" cy="600164"/>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effectLst/>
                <a:uLnTx/>
                <a:uFillTx/>
                <a:latin typeface="Calibri" panose="020F0502020204030204"/>
                <a:ea typeface="+mn-ea"/>
                <a:cs typeface="+mn-cs"/>
              </a:rPr>
              <a:t>The details are as follows: Duke, B. (2016 forthcoming) ‘Research Methods and Practices Identifying the Effect of Education, on an </a:t>
            </a:r>
            <a:r>
              <a:rPr kumimoji="0" lang="en-US" sz="1100" b="0" i="0" u="none" strike="noStrike" kern="1200" cap="none" spc="0" normalizeH="0" baseline="0" noProof="0" dirty="0" err="1">
                <a:ln>
                  <a:noFill/>
                </a:ln>
                <a:effectLst/>
                <a:uLnTx/>
                <a:uFillTx/>
                <a:latin typeface="Calibri" panose="020F0502020204030204"/>
                <a:ea typeface="+mn-ea"/>
                <a:cs typeface="+mn-cs"/>
              </a:rPr>
              <a:t>Organisation's</a:t>
            </a:r>
            <a:r>
              <a:rPr kumimoji="0" lang="en-US" sz="1100" b="0" i="0" u="none" strike="noStrike" kern="1200" cap="none" spc="0" normalizeH="0" baseline="0" noProof="0" dirty="0">
                <a:ln>
                  <a:noFill/>
                </a:ln>
                <a:effectLst/>
                <a:uLnTx/>
                <a:uFillTx/>
                <a:latin typeface="Calibri" panose="020F0502020204030204"/>
                <a:ea typeface="+mn-ea"/>
                <a:cs typeface="+mn-cs"/>
              </a:rPr>
              <a:t> Evolutionary Business and Management Development Trajectory’, in Journal of Entrepreneurship &amp; </a:t>
            </a:r>
            <a:r>
              <a:rPr kumimoji="0" lang="en-US" sz="1100" b="0" i="0" u="none" strike="noStrike" kern="1200" cap="none" spc="0" normalizeH="0" baseline="0" noProof="0" dirty="0" err="1">
                <a:ln>
                  <a:noFill/>
                </a:ln>
                <a:effectLst/>
                <a:uLnTx/>
                <a:uFillTx/>
                <a:latin typeface="Calibri" panose="020F0502020204030204"/>
                <a:ea typeface="+mn-ea"/>
                <a:cs typeface="+mn-cs"/>
              </a:rPr>
              <a:t>Organisation</a:t>
            </a:r>
            <a:r>
              <a:rPr kumimoji="0" lang="en-US" sz="1100" b="0" i="0" u="none" strike="noStrike" kern="1200" cap="none" spc="0" normalizeH="0" baseline="0" noProof="0" dirty="0">
                <a:ln>
                  <a:noFill/>
                </a:ln>
                <a:effectLst/>
                <a:uLnTx/>
                <a:uFillTx/>
                <a:latin typeface="Calibri" panose="020F0502020204030204"/>
                <a:ea typeface="+mn-ea"/>
                <a:cs typeface="+mn-cs"/>
              </a:rPr>
              <a:t> Management</a:t>
            </a:r>
            <a:endParaRPr kumimoji="0" lang="id-ID" sz="1100" b="0" i="0" u="none" strike="noStrike" kern="1200" cap="none" spc="0" normalizeH="0" baseline="0" noProof="0" dirty="0">
              <a:ln>
                <a:noFill/>
              </a:ln>
              <a:effectLst/>
              <a:uLnTx/>
              <a:uFillTx/>
              <a:latin typeface="Calibri" panose="020F0502020204030204"/>
              <a:ea typeface="+mn-ea"/>
              <a:cs typeface="+mn-cs"/>
            </a:endParaRPr>
          </a:p>
        </p:txBody>
      </p:sp>
    </p:spTree>
    <p:extLst>
      <p:ext uri="{BB962C8B-B14F-4D97-AF65-F5344CB8AC3E}">
        <p14:creationId xmlns:p14="http://schemas.microsoft.com/office/powerpoint/2010/main" val="1054789341"/>
      </p:ext>
    </p:extLst>
  </p:cSld>
  <p:clrMapOvr>
    <a:masterClrMapping/>
  </p:clrMapOvr>
  <p:transition spd="slow">
    <p:comb/>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307935305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784</TotalTime>
  <Words>1956</Words>
  <Application>Microsoft Office PowerPoint</Application>
  <PresentationFormat>Widescreen</PresentationFormat>
  <Paragraphs>184</Paragraphs>
  <Slides>55</Slides>
  <Notes>11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55</vt:i4>
      </vt:variant>
    </vt:vector>
  </HeadingPairs>
  <TitlesOfParts>
    <vt:vector size="65" baseType="lpstr">
      <vt:lpstr>Arial</vt:lpstr>
      <vt:lpstr>ArialUnicodeMS</vt:lpstr>
      <vt:lpstr>Calibri</vt:lpstr>
      <vt:lpstr>Calibri Light</vt:lpstr>
      <vt:lpstr>Roboto Condensed Light</vt:lpstr>
      <vt:lpstr>Tajawal ExtraBold</vt:lpstr>
      <vt:lpstr>Tajawal Medium</vt:lpstr>
      <vt:lpstr>Wingdings</vt:lpstr>
      <vt:lpstr>ZurichBT-RomanExtended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Mona Elashry</cp:lastModifiedBy>
  <cp:revision>76</cp:revision>
  <dcterms:created xsi:type="dcterms:W3CDTF">2023-04-29T09:08:23Z</dcterms:created>
  <dcterms:modified xsi:type="dcterms:W3CDTF">2023-06-04T16:31:55Z</dcterms:modified>
</cp:coreProperties>
</file>