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04"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BE926D-A7DD-421F-871A-D2FEA15847BD}" type="datetimeFigureOut">
              <a:rPr lang="en-US" smtClean="0"/>
              <a:t>23-Feb-24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AB684B-17B3-4405-BC07-BC3DDAAF9AF2}" type="slidenum">
              <a:rPr lang="en-US" smtClean="0"/>
              <a:t>‹#›</a:t>
            </a:fld>
            <a:endParaRPr lang="en-US"/>
          </a:p>
        </p:txBody>
      </p:sp>
    </p:spTree>
    <p:extLst>
      <p:ext uri="{BB962C8B-B14F-4D97-AF65-F5344CB8AC3E}">
        <p14:creationId xmlns:p14="http://schemas.microsoft.com/office/powerpoint/2010/main" val="483385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43203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23-Feb-24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5697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23-Feb-24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00234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EEFBC30-FBD4-4DDE-B267-4ECDC8FDB3AB}" type="datetimeFigureOut">
              <a:rPr lang="en-US" smtClean="0"/>
              <a:t>23-Feb-24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137949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EEFBC30-FBD4-4DDE-B267-4ECDC8FDB3AB}" type="datetimeFigureOut">
              <a:rPr lang="en-US" smtClean="0"/>
              <a:t>23-Feb-24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420963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EEFBC30-FBD4-4DDE-B267-4ECDC8FDB3AB}" type="datetimeFigureOut">
              <a:rPr lang="en-US" smtClean="0"/>
              <a:t>23-Feb-24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713034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EEFBC30-FBD4-4DDE-B267-4ECDC8FDB3AB}" type="datetimeFigureOut">
              <a:rPr lang="en-US" smtClean="0"/>
              <a:t>23-Feb-24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881115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EFBC30-FBD4-4DDE-B267-4ECDC8FDB3AB}" type="datetimeFigureOut">
              <a:rPr lang="en-US" smtClean="0"/>
              <a:t>23-Feb-24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2903762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23-Feb-24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95840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EEFBC30-FBD4-4DDE-B267-4ECDC8FDB3AB}" type="datetimeFigureOut">
              <a:rPr lang="en-US" smtClean="0"/>
              <a:t>23-Feb-24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3598681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23-Feb-24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1927381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EFBC30-FBD4-4DDE-B267-4ECDC8FDB3AB}" type="datetimeFigureOut">
              <a:rPr lang="en-US" smtClean="0"/>
              <a:t>23-Feb-24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1F4ADF-83DC-48BE-AB6C-48BFE907BD55}" type="slidenum">
              <a:rPr lang="en-US" smtClean="0"/>
              <a:t>‹#›</a:t>
            </a:fld>
            <a:endParaRPr lang="en-US"/>
          </a:p>
        </p:txBody>
      </p:sp>
    </p:spTree>
    <p:extLst>
      <p:ext uri="{BB962C8B-B14F-4D97-AF65-F5344CB8AC3E}">
        <p14:creationId xmlns:p14="http://schemas.microsoft.com/office/powerpoint/2010/main" val="818972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1774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EFBC30-FBD4-4DDE-B267-4ECDC8FDB3AB}" type="datetimeFigureOut">
              <a:rPr lang="en-US" smtClean="0"/>
              <a:t>23-Feb-24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F4ADF-83DC-48BE-AB6C-48BFE907BD55}" type="slidenum">
              <a:rPr lang="en-US" smtClean="0"/>
              <a:t>‹#›</a:t>
            </a:fld>
            <a:endParaRPr lang="en-US"/>
          </a:p>
        </p:txBody>
      </p:sp>
    </p:spTree>
    <p:extLst>
      <p:ext uri="{BB962C8B-B14F-4D97-AF65-F5344CB8AC3E}">
        <p14:creationId xmlns:p14="http://schemas.microsoft.com/office/powerpoint/2010/main" val="3353079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8475392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718924"/>
            <a:ext cx="4037115" cy="400110"/>
          </a:xfrm>
          <a:prstGeom prst="rect">
            <a:avLst/>
          </a:prstGeom>
          <a:solidFill>
            <a:schemeClr val="bg1"/>
          </a:solidFill>
          <a:ln>
            <a:solidFill>
              <a:schemeClr val="accent1"/>
            </a:solidFill>
          </a:ln>
        </p:spPr>
        <p:txBody>
          <a:bodyPr wrap="square">
            <a:spAutoFit/>
          </a:bodyPr>
          <a:lstStyle/>
          <a:p>
            <a:r>
              <a:rPr lang="en-US" sz="2000" b="1" dirty="0"/>
              <a:t>Understanding the </a:t>
            </a:r>
            <a:r>
              <a:rPr lang="en-US" sz="2000" b="1" dirty="0" smtClean="0"/>
              <a:t>Communications</a:t>
            </a:r>
            <a:endParaRPr lang="en-US" sz="2000" b="1" dirty="0"/>
          </a:p>
        </p:txBody>
      </p:sp>
      <p:sp>
        <p:nvSpPr>
          <p:cNvPr id="19" name="Right Bracket 18"/>
          <p:cNvSpPr/>
          <p:nvPr/>
        </p:nvSpPr>
        <p:spPr>
          <a:xfrm>
            <a:off x="10926283" y="216425"/>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8" name="Rectangle 17"/>
          <p:cNvSpPr/>
          <p:nvPr/>
        </p:nvSpPr>
        <p:spPr>
          <a:xfrm>
            <a:off x="2211545" y="5558524"/>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2" name="Rectangle 21"/>
          <p:cNvSpPr/>
          <p:nvPr/>
        </p:nvSpPr>
        <p:spPr>
          <a:xfrm>
            <a:off x="7218587" y="515994"/>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23" name="Rectangle 22"/>
          <p:cNvSpPr/>
          <p:nvPr/>
        </p:nvSpPr>
        <p:spPr>
          <a:xfrm>
            <a:off x="7218587" y="173532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 </a:t>
            </a:r>
            <a:endParaRPr lang="en-US" sz="2000" b="1" dirty="0"/>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05997" y="0"/>
            <a:ext cx="1160890" cy="641023"/>
          </a:xfrm>
          <a:prstGeom prst="rect">
            <a:avLst/>
          </a:prstGeom>
        </p:spPr>
      </p:pic>
    </p:spTree>
    <p:extLst>
      <p:ext uri="{BB962C8B-B14F-4D97-AF65-F5344CB8AC3E}">
        <p14:creationId xmlns:p14="http://schemas.microsoft.com/office/powerpoint/2010/main" val="262549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Effect transition="in" filter="fade">
                                      <p:cBhvr>
                                        <p:cTn id="68" dur="500"/>
                                        <p:tgtEl>
                                          <p:spTgt spid="1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p:cTn id="76" dur="500" fill="hold"/>
                                        <p:tgtEl>
                                          <p:spTgt spid="23"/>
                                        </p:tgtEl>
                                        <p:attrNameLst>
                                          <p:attrName>ppt_w</p:attrName>
                                        </p:attrNameLst>
                                      </p:cBhvr>
                                      <p:tavLst>
                                        <p:tav tm="0">
                                          <p:val>
                                            <p:fltVal val="0"/>
                                          </p:val>
                                        </p:tav>
                                        <p:tav tm="100000">
                                          <p:val>
                                            <p:strVal val="#ppt_w"/>
                                          </p:val>
                                        </p:tav>
                                      </p:tavLst>
                                    </p:anim>
                                    <p:anim calcmode="lin" valueType="num">
                                      <p:cBhvr>
                                        <p:cTn id="77" dur="500" fill="hold"/>
                                        <p:tgtEl>
                                          <p:spTgt spid="23"/>
                                        </p:tgtEl>
                                        <p:attrNameLst>
                                          <p:attrName>ppt_h</p:attrName>
                                        </p:attrNameLst>
                                      </p:cBhvr>
                                      <p:tavLst>
                                        <p:tav tm="0">
                                          <p:val>
                                            <p:fltVal val="0"/>
                                          </p:val>
                                        </p:tav>
                                        <p:tav tm="100000">
                                          <p:val>
                                            <p:strVal val="#ppt_h"/>
                                          </p:val>
                                        </p:tav>
                                      </p:tavLst>
                                    </p:anim>
                                    <p:animEffect transition="in" filter="fade">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8"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05997" y="0"/>
            <a:ext cx="1160890" cy="641023"/>
          </a:xfrm>
          <a:prstGeom prst="rect">
            <a:avLst/>
          </a:prstGeom>
        </p:spPr>
      </p:pic>
    </p:spTree>
    <p:extLst>
      <p:ext uri="{BB962C8B-B14F-4D97-AF65-F5344CB8AC3E}">
        <p14:creationId xmlns:p14="http://schemas.microsoft.com/office/powerpoint/2010/main" val="166962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59717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0499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rotWithShape="1">
          <a:blip r:embed="rId2"/>
          <a:srcRect l="26540" t="42621" r="39871" b="53504"/>
          <a:stretch/>
        </p:blipFill>
        <p:spPr bwMode="auto">
          <a:xfrm>
            <a:off x="0" y="1009374"/>
            <a:ext cx="12192000" cy="1121083"/>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3332844"/>
            <a:ext cx="602372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According to the PMBOK® Guide, studies show that “top project managers spend about 90 percent of their time on a project in communicating”—with external stakeholders, groups, project teams, individuals, management, project sponsor, and others.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9622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2790333" y="598571"/>
            <a:ext cx="7013542"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Project Communications Management Plan</a:t>
            </a:r>
          </a:p>
        </p:txBody>
      </p:sp>
      <p:pic>
        <p:nvPicPr>
          <p:cNvPr id="7" name="Picture 6"/>
          <p:cNvPicPr/>
          <p:nvPr/>
        </p:nvPicPr>
        <p:blipFill rotWithShape="1">
          <a:blip r:embed="rId2"/>
          <a:srcRect l="31923" t="18690" r="41409" b="12706"/>
          <a:stretch/>
        </p:blipFill>
        <p:spPr bwMode="auto">
          <a:xfrm>
            <a:off x="-1" y="1320253"/>
            <a:ext cx="6297105" cy="5537747"/>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24284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210532" y="1661539"/>
            <a:ext cx="6096000" cy="3760068"/>
          </a:xfrm>
          <a:prstGeom prst="rect">
            <a:avLst/>
          </a:prstGeom>
          <a:solidFill>
            <a:schemeClr val="accent5">
              <a:lumMod val="20000"/>
              <a:lumOff val="80000"/>
            </a:schemeClr>
          </a:solidFill>
          <a:ln>
            <a:solidFill>
              <a:schemeClr val="accent2">
                <a:lumMod val="75000"/>
              </a:schemeClr>
            </a:solidFill>
          </a:ln>
        </p:spPr>
        <p:txBody>
          <a:bodyPr>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Arial" panose="020B0604020202020204" pitchFamily="34" charset="0"/>
              </a:rPr>
              <a:t>The PMBOK® Guide defines Plan Communications Management as “the process for developing an appropriate approach and plan for project communications activities based on the information needs of each stakeholder or group, available organizational assets, and the needs of the project.”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159012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341632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Consider it your “how to” document. How will you communicate with various stakeholder groups? How will you utilize the processes, procedures, policies, plans, and knowledge already established by the organization? What new processes or procedures might be needed? What, when, and who will send and receive information—and how will that information be distributed? Where will project information be stored and how will it be retrieved? How will the information be disposed of at the end of the project? </a:t>
            </a:r>
          </a:p>
        </p:txBody>
      </p:sp>
      <p:sp>
        <p:nvSpPr>
          <p:cNvPr id="3" name="Rectangle 2"/>
          <p:cNvSpPr/>
          <p:nvPr/>
        </p:nvSpPr>
        <p:spPr>
          <a:xfrm>
            <a:off x="0" y="1377572"/>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33637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2308324"/>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3" name="Rectangle 2"/>
          <p:cNvSpPr/>
          <p:nvPr/>
        </p:nvSpPr>
        <p:spPr>
          <a:xfrm>
            <a:off x="0" y="1377572"/>
            <a:ext cx="2037737"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Purpose</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5772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066892"/>
            <a:ext cx="7682845"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Plan Communications Management happens in the planning process group. It is “communications road map.” It is our guide for keeping everyone informed—with the right message, at the right time, using the right methods, for the right reasons.</a:t>
            </a:r>
          </a:p>
        </p:txBody>
      </p:sp>
      <p:sp>
        <p:nvSpPr>
          <p:cNvPr id="3" name="Rectangle 2"/>
          <p:cNvSpPr/>
          <p:nvPr/>
        </p:nvSpPr>
        <p:spPr>
          <a:xfrm>
            <a:off x="0" y="1377572"/>
            <a:ext cx="1335622"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 short</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162301"/>
            <a:ext cx="7682845" cy="257175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21719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pic>
        <p:nvPicPr>
          <p:cNvPr id="8" name="Picture 7"/>
          <p:cNvPicPr/>
          <p:nvPr/>
        </p:nvPicPr>
        <p:blipFill rotWithShape="1">
          <a:blip r:embed="rId2"/>
          <a:srcRect l="26410" t="15043" r="39488" b="32536"/>
          <a:stretch/>
        </p:blipFill>
        <p:spPr bwMode="auto">
          <a:xfrm>
            <a:off x="0" y="1094072"/>
            <a:ext cx="7173798" cy="5763928"/>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03083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73027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15500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62274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52268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34344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23728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52305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47678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21103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38200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48360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13941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930148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9785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8437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532720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49161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11565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197385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548631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42016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
        <p:nvSpPr>
          <p:cNvPr id="4" name="Rectangle 3"/>
          <p:cNvSpPr/>
          <p:nvPr/>
        </p:nvSpPr>
        <p:spPr>
          <a:xfrm>
            <a:off x="3695306" y="1376994"/>
            <a:ext cx="3022422" cy="646331"/>
          </a:xfrm>
          <a:prstGeom prst="rect">
            <a:avLst/>
          </a:prstGeom>
          <a:solidFill>
            <a:schemeClr val="bg1"/>
          </a:solidFill>
          <a:ln>
            <a:solidFill>
              <a:schemeClr val="accent1"/>
            </a:solidFill>
          </a:ln>
          <a:effectLst>
            <a:reflection blurRad="6350" stA="50000" endA="300" endPos="55000" dir="5400000" sy="-100000" algn="bl" rotWithShape="0"/>
          </a:effectLst>
        </p:spPr>
        <p:txBody>
          <a:bodyPr wrap="square">
            <a:spAutoFit/>
          </a:bodyPr>
          <a:lstStyle/>
          <a:p>
            <a:pPr algn="ctr"/>
            <a:r>
              <a:rPr lang="en-US" sz="3600" b="1" dirty="0" smtClean="0"/>
              <a:t>Section two</a:t>
            </a:r>
            <a:endParaRPr lang="en-US" sz="3600" b="1" dirty="0"/>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52552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268888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5300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21352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5533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2"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56887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81659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91220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408334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30925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113685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12585" y="1469368"/>
            <a:ext cx="2509277" cy="646331"/>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Section Two</a:t>
            </a:r>
            <a:endParaRPr lang="en-US" sz="3600" b="1" dirty="0"/>
          </a:p>
        </p:txBody>
      </p:sp>
      <p:sp>
        <p:nvSpPr>
          <p:cNvPr id="5" name="Rectangle 4"/>
          <p:cNvSpPr/>
          <p:nvPr/>
        </p:nvSpPr>
        <p:spPr>
          <a:xfrm>
            <a:off x="2125372" y="2561651"/>
            <a:ext cx="6683701" cy="523220"/>
          </a:xfrm>
          <a:prstGeom prst="rect">
            <a:avLst/>
          </a:prstGeom>
          <a:solidFill>
            <a:schemeClr val="bg1"/>
          </a:solidFill>
          <a:ln>
            <a:solidFill>
              <a:schemeClr val="accent1"/>
            </a:solidFill>
          </a:ln>
        </p:spPr>
        <p:txBody>
          <a:bodyPr wrap="square">
            <a:spAutoFit/>
          </a:bodyPr>
          <a:lstStyle/>
          <a:p>
            <a:pPr algn="ctr"/>
            <a:r>
              <a:rPr lang="en-US" sz="2800" b="1" dirty="0" smtClean="0"/>
              <a:t>Putting it into Practice</a:t>
            </a:r>
            <a:endParaRPr lang="en-US" sz="2800" b="1"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73492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Traditional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1545996" y="4671"/>
            <a:ext cx="871979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9" name="Picture 8"/>
          <p:cNvPicPr/>
          <p:nvPr/>
        </p:nvPicPr>
        <p:blipFill rotWithShape="1">
          <a:blip r:embed="rId2"/>
          <a:srcRect l="20897" t="16639" r="33974" b="30712"/>
          <a:stretch/>
        </p:blipFill>
        <p:spPr bwMode="auto">
          <a:xfrm>
            <a:off x="-1" y="1266844"/>
            <a:ext cx="6759019" cy="5591155"/>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68502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Virtual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1545996" y="4671"/>
            <a:ext cx="871979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7" name="Picture 6"/>
          <p:cNvPicPr/>
          <p:nvPr/>
        </p:nvPicPr>
        <p:blipFill rotWithShape="1">
          <a:blip r:embed="rId2"/>
          <a:srcRect l="20512" t="31225" r="33975" b="15897"/>
          <a:stretch/>
        </p:blipFill>
        <p:spPr bwMode="auto">
          <a:xfrm>
            <a:off x="0" y="1121632"/>
            <a:ext cx="7376474" cy="5736368"/>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1304" y="35739"/>
            <a:ext cx="1160890" cy="400110"/>
          </a:xfrm>
          <a:prstGeom prst="rect">
            <a:avLst/>
          </a:prstGeom>
        </p:spPr>
      </p:pic>
    </p:spTree>
    <p:extLst>
      <p:ext uri="{BB962C8B-B14F-4D97-AF65-F5344CB8AC3E}">
        <p14:creationId xmlns:p14="http://schemas.microsoft.com/office/powerpoint/2010/main" val="305428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3266</Words>
  <Application>Microsoft Office PowerPoint</Application>
  <PresentationFormat>Widescreen</PresentationFormat>
  <Paragraphs>249</Paragraphs>
  <Slides>47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3</cp:revision>
  <dcterms:created xsi:type="dcterms:W3CDTF">2022-02-15T10:58:34Z</dcterms:created>
  <dcterms:modified xsi:type="dcterms:W3CDTF">2024-02-23T10:52:32Z</dcterms:modified>
</cp:coreProperties>
</file>