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omments/comment1.xml" ContentType="application/vnd.openxmlformats-officedocument.presentationml.comments+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7"/>
  </p:notesMasterIdLst>
  <p:sldIdLst>
    <p:sldId id="628" r:id="rId5"/>
    <p:sldId id="629" r:id="rId6"/>
    <p:sldId id="906" r:id="rId7"/>
    <p:sldId id="908" r:id="rId8"/>
    <p:sldId id="909" r:id="rId9"/>
    <p:sldId id="911" r:id="rId10"/>
    <p:sldId id="912" r:id="rId11"/>
    <p:sldId id="914" r:id="rId12"/>
    <p:sldId id="913" r:id="rId13"/>
    <p:sldId id="915" r:id="rId14"/>
    <p:sldId id="916" r:id="rId15"/>
    <p:sldId id="917" r:id="rId16"/>
    <p:sldId id="918" r:id="rId17"/>
    <p:sldId id="920" r:id="rId18"/>
    <p:sldId id="630" r:id="rId19"/>
    <p:sldId id="257" r:id="rId20"/>
    <p:sldId id="276" r:id="rId21"/>
    <p:sldId id="256" r:id="rId22"/>
    <p:sldId id="306" r:id="rId23"/>
    <p:sldId id="494" r:id="rId24"/>
    <p:sldId id="495" r:id="rId25"/>
    <p:sldId id="496" r:id="rId26"/>
    <p:sldId id="497" r:id="rId27"/>
    <p:sldId id="498" r:id="rId28"/>
    <p:sldId id="505" r:id="rId29"/>
    <p:sldId id="499" r:id="rId30"/>
    <p:sldId id="500" r:id="rId31"/>
    <p:sldId id="501" r:id="rId32"/>
    <p:sldId id="502" r:id="rId33"/>
    <p:sldId id="503" r:id="rId34"/>
    <p:sldId id="504"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906"/>
            <p14:sldId id="908"/>
            <p14:sldId id="909"/>
            <p14:sldId id="911"/>
            <p14:sldId id="912"/>
            <p14:sldId id="914"/>
            <p14:sldId id="913"/>
            <p14:sldId id="915"/>
            <p14:sldId id="916"/>
            <p14:sldId id="917"/>
            <p14:sldId id="918"/>
            <p14:sldId id="920"/>
            <p14:sldId id="630"/>
            <p14:sldId id="257"/>
            <p14:sldId id="276"/>
            <p14:sldId id="256"/>
            <p14:sldId id="306"/>
            <p14:sldId id="494"/>
            <p14:sldId id="495"/>
            <p14:sldId id="496"/>
            <p14:sldId id="497"/>
            <p14:sldId id="498"/>
            <p14:sldId id="505"/>
            <p14:sldId id="499"/>
            <p14:sldId id="500"/>
            <p14:sldId id="501"/>
            <p14:sldId id="502"/>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آلاء  الضمرات" initials="آا" lastIdx="1" clrIdx="0">
    <p:extLst>
      <p:ext uri="{19B8F6BF-5375-455C-9EA6-DF929625EA0E}">
        <p15:presenceInfo xmlns:p15="http://schemas.microsoft.com/office/powerpoint/2012/main" userId="S::adamarat@aut.edu.jo::cd2df6fb-02cd-4d1e-84bf-0d2921e207f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34E9C"/>
    <a:srgbClr val="3470A7"/>
    <a:srgbClr val="00AEEF"/>
    <a:srgbClr val="4472C4"/>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10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6-01-28T12:22:47.770" idx="1">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28247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00018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296164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0854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519391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3345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55388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16</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9_Title Slide"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40909399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7235942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5592124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1804312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037960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midocean.ae/academic-calendar-2/" TargetMode="External"/><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0.xml"/><Relationship Id="rId6" Type="http://schemas.openxmlformats.org/officeDocument/2006/relationships/comments" Target="../comments/comment1.xml"/><Relationship Id="rId5" Type="http://schemas.openxmlformats.org/officeDocument/2006/relationships/image" Target="../media/image11.pn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0.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119007" y="3429000"/>
            <a:ext cx="6653849" cy="860813"/>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أساليب البحث</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677873"/>
            <a:ext cx="76323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Academic Calendar</a:t>
            </a:r>
          </a:p>
          <a:p>
            <a:r>
              <a:rPr lang="ar-EG" sz="2800" b="1" dirty="0">
                <a:solidFill>
                  <a:srgbClr val="00B0F0"/>
                </a:solidFill>
                <a:latin typeface="Alexandria" charset="0"/>
                <a:cs typeface="Alexandria" charset="0"/>
              </a:rPr>
              <a:t>التقويم الأكاديمي</a:t>
            </a:r>
            <a:endParaRPr lang="en-US" sz="2800" b="1" dirty="0">
              <a:solidFill>
                <a:srgbClr val="00B0F0"/>
              </a:solidFill>
              <a:latin typeface="Alexandria" charset="0"/>
              <a:cs typeface="Alexandria" charset="0"/>
            </a:endParaRPr>
          </a:p>
        </p:txBody>
      </p:sp>
      <p:sp>
        <p:nvSpPr>
          <p:cNvPr id="15" name="Rectangle 14"/>
          <p:cNvSpPr/>
          <p:nvPr/>
        </p:nvSpPr>
        <p:spPr>
          <a:xfrm>
            <a:off x="957939" y="2424041"/>
            <a:ext cx="10205930" cy="3382657"/>
          </a:xfrm>
          <a:prstGeom prst="rect">
            <a:avLst/>
          </a:prstGeom>
        </p:spPr>
        <p:txBody>
          <a:bodyPr wrap="square">
            <a:spAutoFit/>
          </a:bodyPr>
          <a:lstStyle/>
          <a:p>
            <a:pPr algn="justLow" rtl="1">
              <a:lnSpc>
                <a:spcPct val="150000"/>
              </a:lnSpc>
              <a:spcAft>
                <a:spcPts val="1000"/>
              </a:spcAft>
            </a:pPr>
            <a:r>
              <a:rPr lang="ar-EG" sz="2800" dirty="0">
                <a:effectLst/>
                <a:ea typeface="Calibri" panose="020F0502020204030204" pitchFamily="34" charset="0"/>
                <a:cs typeface="Arial" panose="020B0604020202020204" pitchFamily="34" charset="0"/>
              </a:rPr>
              <a:t>للاطلاع على التقويم الأكاديمي، لمعرفة موعد بدء وانتهاء الدراسة الخاصة بالفصل الدراسي، ومخطط الأسابيع الدراسية، وآخر موعد للاعتذار عن الفصل الدراسي أو المقرر، وموعد بدء الاختبارات النهائية، وموعد نهاية الاختبارات النهائية ... يمكنك الدخول على الرابط التالي:</a:t>
            </a:r>
          </a:p>
          <a:p>
            <a:pPr algn="ctr" rtl="1">
              <a:lnSpc>
                <a:spcPct val="150000"/>
              </a:lnSpc>
              <a:spcAft>
                <a:spcPts val="1000"/>
              </a:spcAft>
            </a:pPr>
            <a:r>
              <a:rPr lang="en-US" sz="2800" b="1" dirty="0">
                <a:solidFill>
                  <a:srgbClr val="0070C0"/>
                </a:solidFill>
                <a:ea typeface="Calibri" panose="020F0502020204030204" pitchFamily="34" charset="0"/>
                <a:cs typeface="Arial" panose="020B0604020202020204" pitchFamily="34" charset="0"/>
                <a:hlinkClick r:id="rId3"/>
              </a:rPr>
              <a:t>https://midocean.ae/academic-calendar-2/</a:t>
            </a:r>
            <a:r>
              <a:rPr lang="ar-EG" sz="2800" b="1" dirty="0">
                <a:solidFill>
                  <a:srgbClr val="0070C0"/>
                </a:solidFill>
                <a:ea typeface="Calibri" panose="020F0502020204030204" pitchFamily="34" charset="0"/>
                <a:cs typeface="Arial" panose="020B0604020202020204" pitchFamily="34" charset="0"/>
              </a:rPr>
              <a:t> </a:t>
            </a:r>
            <a:endParaRPr lang="en-US" sz="2800" b="1" dirty="0">
              <a:solidFill>
                <a:srgbClr val="0070C0"/>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0759172"/>
      </p:ext>
    </p:extLst>
  </p:cSld>
  <p:clrMapOvr>
    <a:masterClrMapping/>
  </p:clrMapOvr>
  <p:transition spd="slow" advTm="28385">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4" name="Group 3"/>
          <p:cNvGrpSpPr/>
          <p:nvPr/>
        </p:nvGrpSpPr>
        <p:grpSpPr>
          <a:xfrm>
            <a:off x="1146412" y="1445166"/>
            <a:ext cx="8830101" cy="4706235"/>
            <a:chOff x="1146412" y="1445166"/>
            <a:chExt cx="8830101" cy="4706235"/>
          </a:xfrm>
        </p:grpSpPr>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b="42886"/>
            <a:stretch/>
          </p:blipFill>
          <p:spPr>
            <a:xfrm>
              <a:off x="1146412" y="1445166"/>
              <a:ext cx="8830101" cy="4706235"/>
            </a:xfrm>
            <a:prstGeom prst="rect">
              <a:avLst/>
            </a:prstGeom>
          </p:spPr>
        </p:pic>
        <p:sp>
          <p:nvSpPr>
            <p:cNvPr id="3" name="Rectangle 2"/>
            <p:cNvSpPr/>
            <p:nvPr/>
          </p:nvSpPr>
          <p:spPr>
            <a:xfrm>
              <a:off x="5158853" y="2674961"/>
              <a:ext cx="1801505" cy="4367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167496708"/>
      </p:ext>
    </p:extLst>
  </p:cSld>
  <p:clrMapOvr>
    <a:masterClrMapping/>
  </p:clrMapOvr>
  <mc:AlternateContent xmlns:mc="http://schemas.openxmlformats.org/markup-compatibility/2006" xmlns:p14="http://schemas.microsoft.com/office/powerpoint/2010/main">
    <mc:Choice Requires="p14">
      <p:transition spd="slow" p14:dur="2000" advTm="138615"/>
    </mc:Choice>
    <mc:Fallback xmlns="">
      <p:transition spd="slow" advTm="13861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0" name="Group 9"/>
          <p:cNvGrpSpPr/>
          <p:nvPr/>
        </p:nvGrpSpPr>
        <p:grpSpPr>
          <a:xfrm>
            <a:off x="927425" y="1514901"/>
            <a:ext cx="9050358" cy="4667535"/>
            <a:chOff x="927425" y="1514901"/>
            <a:chExt cx="9050358" cy="4667535"/>
          </a:xfrm>
        </p:grpSpPr>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t="57910"/>
            <a:stretch/>
          </p:blipFill>
          <p:spPr>
            <a:xfrm>
              <a:off x="927425" y="1514901"/>
              <a:ext cx="9050358" cy="4667535"/>
            </a:xfrm>
            <a:prstGeom prst="rect">
              <a:avLst/>
            </a:prstGeom>
            <a:ln>
              <a:solidFill>
                <a:schemeClr val="bg1"/>
              </a:solidFill>
            </a:ln>
          </p:spPr>
        </p:pic>
        <p:sp>
          <p:nvSpPr>
            <p:cNvPr id="9" name="Rectangle 8"/>
            <p:cNvSpPr/>
            <p:nvPr/>
          </p:nvSpPr>
          <p:spPr>
            <a:xfrm>
              <a:off x="1228300" y="1631692"/>
              <a:ext cx="1835964" cy="369332"/>
            </a:xfrm>
            <a:prstGeom prst="rect">
              <a:avLst/>
            </a:prstGeom>
            <a:solidFill>
              <a:schemeClr val="accent5">
                <a:lumMod val="20000"/>
                <a:lumOff val="80000"/>
              </a:schemeClr>
            </a:solidFill>
            <a:ln>
              <a:solidFill>
                <a:schemeClr val="accent5">
                  <a:lumMod val="20000"/>
                  <a:lumOff val="80000"/>
                </a:schemeClr>
              </a:solidFill>
            </a:ln>
          </p:spPr>
          <p:txBody>
            <a:bodyPr wrap="square">
              <a:spAutoFit/>
            </a:bodyPr>
            <a:lstStyle/>
            <a:p>
              <a:pPr algn="r" rtl="1"/>
              <a:r>
                <a:rPr lang="ar-EG" dirty="0">
                  <a:latin typeface="Microsoft Sans Serif" panose="020B0604020202020204" pitchFamily="34" charset="0"/>
                  <a:cs typeface="Microsoft Sans Serif" panose="020B0604020202020204" pitchFamily="34" charset="0"/>
                </a:rPr>
                <a:t>الحالي، بداية من يوم</a:t>
              </a:r>
            </a:p>
          </p:txBody>
        </p:sp>
      </p:grpSp>
    </p:spTree>
    <p:extLst>
      <p:ext uri="{BB962C8B-B14F-4D97-AF65-F5344CB8AC3E}">
        <p14:creationId xmlns:p14="http://schemas.microsoft.com/office/powerpoint/2010/main" val="1399655363"/>
      </p:ext>
    </p:extLst>
  </p:cSld>
  <p:clrMapOvr>
    <a:masterClrMapping/>
  </p:clrMapOvr>
  <mc:AlternateContent xmlns:mc="http://schemas.openxmlformats.org/markup-compatibility/2006" xmlns:p14="http://schemas.microsoft.com/office/powerpoint/2010/main">
    <mc:Choice Requires="p14">
      <p:transition spd="slow" p14:dur="2000" advTm="206985"/>
    </mc:Choice>
    <mc:Fallback xmlns="">
      <p:transition spd="slow" advTm="20698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937987"/>
            <a:ext cx="8830100" cy="3586238"/>
          </a:xfrm>
          <a:prstGeom prst="rect">
            <a:avLst/>
          </a:prstGeom>
        </p:spPr>
        <p:txBody>
          <a:bodyPr wrap="square">
            <a:spAutoFit/>
          </a:bodyPr>
          <a:lstStyle/>
          <a:p>
            <a:pPr algn="ctr" rtl="1">
              <a:lnSpc>
                <a:spcPct val="250000"/>
              </a:lnSpc>
            </a:pP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ستتاح المحاضرة الأسبوعية على المنصة التعليمية </a:t>
            </a:r>
            <a:r>
              <a:rPr lang="en-US" sz="32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12 ظهراً</a:t>
            </a: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p:txBody>
      </p:sp>
    </p:spTree>
    <p:extLst>
      <p:ext uri="{BB962C8B-B14F-4D97-AF65-F5344CB8AC3E}">
        <p14:creationId xmlns:p14="http://schemas.microsoft.com/office/powerpoint/2010/main" val="2379368031"/>
      </p:ext>
    </p:extLst>
  </p:cSld>
  <p:clrMapOvr>
    <a:masterClrMapping/>
  </p:clrMapOvr>
  <mc:AlternateContent xmlns:mc="http://schemas.openxmlformats.org/markup-compatibility/2006" xmlns:p14="http://schemas.microsoft.com/office/powerpoint/2010/main">
    <mc:Choice Requires="p14">
      <p:transition spd="slow" p14:dur="2000" advTm="43130"/>
    </mc:Choice>
    <mc:Fallback xmlns="">
      <p:transition spd="slow" advTm="431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69058"/>
            <a:ext cx="8830100" cy="4031873"/>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حلقات النقاش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هي لقاء اسبوعي مع أستاذ </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المقرر</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والغرض منها مناقشة ما تم طرحه في المحاضرة المسجلة لكل اسبوع.</a:t>
            </a:r>
            <a:endParaRPr lang="ar-SA" sz="3200" b="1" dirty="0">
              <a:solidFill>
                <a:srgbClr val="24A9E1"/>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رابط حلقة النقاش</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متوفر على </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الخاصة بالمقرر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وهو ثابت لجميع حلقات النقاش الخاصة </a:t>
            </a:r>
            <a:r>
              <a:rPr lang="ar-EG"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بالمقرر</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a:t>
            </a:r>
            <a:endParaRPr lang="ar-SA" sz="4400" b="1" u="sng" dirty="0">
              <a:solidFill>
                <a:srgbClr val="FF0000"/>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951783661"/>
      </p:ext>
    </p:extLst>
  </p:cSld>
  <p:clrMapOvr>
    <a:masterClrMapping/>
  </p:clrMapOvr>
  <mc:AlternateContent xmlns:mc="http://schemas.openxmlformats.org/markup-compatibility/2006" xmlns:p14="http://schemas.microsoft.com/office/powerpoint/2010/main">
    <mc:Choice Requires="p14">
      <p:transition spd="slow" p14:dur="2000" advTm="70806"/>
    </mc:Choice>
    <mc:Fallback xmlns="">
      <p:transition spd="slow" advTm="7080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00818"/>
            <a:ext cx="8830100" cy="4031873"/>
          </a:xfrm>
          <a:prstGeom prst="rect">
            <a:avLst/>
          </a:prstGeom>
        </p:spPr>
        <p:txBody>
          <a:bodyPr wrap="square" anchor="ctr">
            <a:spAutoFit/>
          </a:bodyPr>
          <a:lstStyle/>
          <a:p>
            <a:pPr lvl="0" algn="ctr" rtl="1">
              <a:lnSpc>
                <a:spcPct val="200000"/>
              </a:lnSpc>
              <a:spcBef>
                <a:spcPct val="0"/>
              </a:spcBef>
              <a:defRPr/>
            </a:pP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موعد حلقات النقاش</a:t>
            </a:r>
          </a:p>
          <a:p>
            <a:pPr algn="ctr" rtl="1">
              <a:lnSpc>
                <a:spcPct val="200000"/>
              </a:lnSpc>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اسبوعياً </a:t>
            </a:r>
          </a:p>
          <a:p>
            <a:pPr algn="ctr" rtl="1">
              <a:lnSpc>
                <a:spcPct val="20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اليوم والتوقيت متوفر على </a:t>
            </a:r>
            <a:r>
              <a:rPr lang="ar-EG" sz="3200" b="1" dirty="0">
                <a:solidFill>
                  <a:srgbClr val="FF0000"/>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srgbClr val="FF0000"/>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srgbClr val="FF0000"/>
                </a:solidFill>
                <a:latin typeface="Calibri" panose="020F0502020204030204" pitchFamily="34" charset="0"/>
                <a:ea typeface="Tahoma" panose="020B0604030504040204" pitchFamily="34" charset="0"/>
                <a:cs typeface="Calibri" panose="020F0502020204030204" pitchFamily="34" charset="0"/>
              </a:rPr>
              <a:t> الخاصة بالمقرر</a:t>
            </a:r>
            <a:endPar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algn="ctr" rtl="1">
              <a:lnSpc>
                <a:spcPct val="20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562544075"/>
      </p:ext>
    </p:extLst>
  </p:cSld>
  <p:clrMapOvr>
    <a:masterClrMapping/>
  </p:clrMapOvr>
  <mc:AlternateContent xmlns:mc="http://schemas.openxmlformats.org/markup-compatibility/2006" xmlns:p14="http://schemas.microsoft.com/office/powerpoint/2010/main">
    <mc:Choice Requires="p14">
      <p:transition spd="slow" p14:dur="2000" advTm="31195"/>
    </mc:Choice>
    <mc:Fallback xmlns="">
      <p:transition spd="slow" advTm="3119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377305"/>
            <a:ext cx="8830100" cy="4878900"/>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حضور حلقات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C00000"/>
                </a:solidFill>
                <a:latin typeface="Calibri" panose="020F0502020204030204" pitchFamily="34" charset="0"/>
                <a:ea typeface="Tahoma" panose="020B0604030504040204" pitchFamily="34" charset="0"/>
                <a:cs typeface="Calibri" panose="020F0502020204030204" pitchFamily="34" charset="0"/>
              </a:rPr>
              <a:t>اختياري</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p>
          <a:p>
            <a:pPr marL="457200" lvl="0" indent="-457200" algn="justLow" rtl="1">
              <a:lnSpc>
                <a:spcPct val="200000"/>
              </a:lnSpc>
              <a:spcBef>
                <a:spcPct val="0"/>
              </a:spcBef>
              <a:buFont typeface="Arial" panose="020B0604020202020204" pitchFamily="34" charset="0"/>
              <a:buChar char="•"/>
              <a:defRPr/>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ينصح</a:t>
            </a:r>
            <a:r>
              <a:rPr lang="en-US"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بشدة</a:t>
            </a:r>
            <a:r>
              <a:rPr lang="ar-SA" sz="3200" b="1"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الحرص على الحضور لتعزيز المكتسبات العلمية من محتوى المحاضرة.</a:t>
            </a:r>
          </a:p>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يفضل مشاهدة المحا</a:t>
            </a:r>
            <a:r>
              <a:rPr lang="ar-JO" sz="3200" b="1" dirty="0">
                <a:solidFill>
                  <a:srgbClr val="002060"/>
                </a:solidFill>
                <a:latin typeface="Calibri" panose="020F0502020204030204" pitchFamily="34" charset="0"/>
                <a:ea typeface="Tahoma" panose="020B0604030504040204" pitchFamily="34" charset="0"/>
                <a:cs typeface="Calibri" panose="020F0502020204030204" pitchFamily="34" charset="0"/>
              </a:rPr>
              <a:t>ض</a:t>
            </a: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رة المسجلة وتلخيصها قبل حضور حلقة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1845561883"/>
      </p:ext>
    </p:extLst>
  </p:cSld>
  <p:clrMapOvr>
    <a:masterClrMapping/>
  </p:clrMapOvr>
  <mc:AlternateContent xmlns:mc="http://schemas.openxmlformats.org/markup-compatibility/2006" xmlns:p14="http://schemas.microsoft.com/office/powerpoint/2010/main">
    <mc:Choice Requires="p14">
      <p:transition spd="slow" p14:dur="2000" advTm="132720"/>
    </mc:Choice>
    <mc:Fallback xmlns="">
      <p:transition spd="slow" advTm="13272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3636060"/>
          </a:xfrm>
          <a:prstGeom prst="rect">
            <a:avLst/>
          </a:prstGeom>
        </p:spPr>
        <p:txBody>
          <a:bodyPr wrap="square">
            <a:spAutoFit/>
          </a:bodyPr>
          <a:lstStyle/>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تعد الإجابة على الاختبار القصير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بمثابة الحضور للطالب.</a:t>
            </a:r>
            <a:endPar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يتكون الاختبار القصير من </a:t>
            </a:r>
            <a:r>
              <a:rPr lang="ar-SA" sz="2800" b="1" dirty="0">
                <a:solidFill>
                  <a:srgbClr val="FF9518"/>
                </a:solidFill>
                <a:latin typeface="Calibri" panose="020F0502020204030204" pitchFamily="34" charset="0"/>
                <a:ea typeface="Tahoma" panose="020B0604030504040204" pitchFamily="34" charset="0"/>
                <a:cs typeface="Calibri" panose="020F0502020204030204" pitchFamily="34" charset="0"/>
              </a:rPr>
              <a:t>٨ أسئلة (٨ درجات).</a:t>
            </a:r>
            <a:endParaRPr lang="en-US" sz="2800" b="1" dirty="0">
              <a:solidFill>
                <a:srgbClr val="FF9518"/>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أمثلة على نوعية أسئلة الاختبار القصير:</a:t>
            </a:r>
          </a:p>
          <a:p>
            <a:pPr marL="914400" lvl="1" indent="-457200" algn="r" rtl="1">
              <a:lnSpc>
                <a:spcPct val="150000"/>
              </a:lnSpc>
              <a:buFont typeface="Arial" panose="020B0604020202020204" pitchFamily="34" charset="0"/>
              <a:buChar char="•"/>
              <a:defRPr/>
            </a:pPr>
            <a:r>
              <a:rPr lang="ar-SA" sz="24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أسئلة صوتية</a:t>
            </a: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MCQ</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True &amp; False</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784871634"/>
      </p:ext>
    </p:extLst>
  </p:cSld>
  <p:clrMapOvr>
    <a:masterClrMapping/>
  </p:clrMapOvr>
  <p:transition spd="slow" advTm="72261">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4231415"/>
          </a:xfrm>
          <a:prstGeom prst="rect">
            <a:avLst/>
          </a:prstGeom>
        </p:spPr>
        <p:txBody>
          <a:bodyPr wrap="square">
            <a:spAutoFit/>
          </a:bodyPr>
          <a:lstStyle/>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القصير على المنصة التعليمية </a:t>
            </a:r>
            <a:r>
              <a:rPr lang="en-US" sz="26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2600" b="1" u="sng" dirty="0">
                <a:solidFill>
                  <a:srgbClr val="FF0000"/>
                </a:solidFill>
                <a:latin typeface="Calibri" panose="020F0502020204030204" pitchFamily="34" charset="0"/>
                <a:ea typeface="Tahoma" panose="020B0604030504040204" pitchFamily="34" charset="0"/>
                <a:cs typeface="Calibri" panose="020F0502020204030204" pitchFamily="34" charset="0"/>
              </a:rPr>
              <a:t>10 مساءاً</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ويترك لمدة أسبوع ، ثم يغلق في يوم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السبت الذي يليه تمام الساعة 9 مساءً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endPar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6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 - عدد المحاولات 1 فقط.</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لا يمكن التنقل بين الأسئلة (بمعنى إذا تم الانتقال للسؤال التالي لا يمكن العودة للسؤال السابق).</a:t>
            </a:r>
          </a:p>
        </p:txBody>
      </p:sp>
    </p:spTree>
    <p:extLst>
      <p:ext uri="{BB962C8B-B14F-4D97-AF65-F5344CB8AC3E}">
        <p14:creationId xmlns:p14="http://schemas.microsoft.com/office/powerpoint/2010/main" val="896140136"/>
      </p:ext>
    </p:extLst>
  </p:cSld>
  <p:clrMapOvr>
    <a:masterClrMapping/>
  </p:clrMapOvr>
  <p:transition spd="slow" advTm="155162">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069195"/>
            <a:ext cx="10205930" cy="4401205"/>
          </a:xfrm>
          <a:prstGeom prst="rect">
            <a:avLst/>
          </a:prstGeom>
        </p:spPr>
        <p:txBody>
          <a:bodyPr wrap="square">
            <a:spAutoFit/>
          </a:bodyPr>
          <a:lstStyle/>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يمكن عمل الاختبار القصير أي وقت من موعد اتاحته يوم السبت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الساعة 10 مساءاً </a:t>
            </a:r>
            <a:r>
              <a:rPr lang="ar-EG" sz="2800" b="1" dirty="0">
                <a:solidFill>
                  <a:srgbClr val="FF0000"/>
                </a:solidFill>
                <a:latin typeface="Calibri" panose="020F0502020204030204" pitchFamily="34" charset="0"/>
                <a:ea typeface="Tahoma" panose="020B0604030504040204" pitchFamily="34" charset="0"/>
                <a:cs typeface="Calibri" panose="020F0502020204030204" pitchFamily="34" charset="0"/>
              </a:rPr>
              <a:t>إ</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لى السبت التالي 8:30 مساءاً </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r" rtl="1">
              <a:lnSpc>
                <a:spcPct val="200000"/>
              </a:lnSpc>
              <a:buFont typeface="Arial" panose="020B0604020202020204" pitchFamily="34" charset="0"/>
              <a:buChar char="•"/>
            </a:pPr>
            <a:r>
              <a:rPr lang="ar-SA" sz="2800" b="1" dirty="0">
                <a:solidFill>
                  <a:srgbClr val="0A1F61"/>
                </a:solidFill>
                <a:latin typeface="Calibri" panose="020F0502020204030204" pitchFamily="34" charset="0"/>
                <a:ea typeface="Tahoma" panose="020B0604030504040204" pitchFamily="34" charset="0"/>
                <a:cs typeface="Calibri" panose="020F0502020204030204" pitchFamily="34" charset="0"/>
              </a:rPr>
              <a:t>لماذا 8:30 مساءاً؟</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p>
          <a:p>
            <a:pPr marL="457200" indent="-457200" algn="r" rtl="1">
              <a:lnSpc>
                <a:spcPct val="200000"/>
              </a:lnSpc>
              <a:buFont typeface="Arial" panose="020B0604020202020204" pitchFamily="34" charset="0"/>
              <a:buChar char="•"/>
            </a:pP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لكي يتم الاستفادة من كامل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a:t>
            </a:r>
          </a:p>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كلمة المرور ثابتة لكل الاختبارات وهي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C00000"/>
                </a:solidFill>
                <a:latin typeface="Calibri" panose="020F0502020204030204" pitchFamily="34" charset="0"/>
                <a:ea typeface="Tahoma" panose="020B0604030504040204" pitchFamily="34" charset="0"/>
                <a:cs typeface="Calibri" panose="020F0502020204030204" pitchFamily="34" charset="0"/>
              </a:rPr>
              <a:t>agree</a:t>
            </a:r>
            <a:r>
              <a:rPr lang="ar-SA" sz="2800" b="1" dirty="0">
                <a:solidFill>
                  <a:srgbClr val="C00000"/>
                </a:solidFill>
                <a:latin typeface="Calibri" panose="020F0502020204030204" pitchFamily="34" charset="0"/>
                <a:ea typeface="Tahoma" panose="020B0604030504040204" pitchFamily="34" charset="0"/>
                <a:cs typeface="Calibri" panose="020F0502020204030204" pitchFamily="34" charset="0"/>
              </a:rPr>
              <a:t>.</a:t>
            </a:r>
          </a:p>
        </p:txBody>
      </p:sp>
    </p:spTree>
    <p:extLst>
      <p:ext uri="{BB962C8B-B14F-4D97-AF65-F5344CB8AC3E}">
        <p14:creationId xmlns:p14="http://schemas.microsoft.com/office/powerpoint/2010/main" val="2923308049"/>
      </p:ext>
    </p:extLst>
  </p:cSld>
  <p:clrMapOvr>
    <a:masterClrMapping/>
  </p:clrMapOvr>
  <p:transition spd="slow" advTm="54340">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 النهائي</a:t>
            </a:r>
          </a:p>
        </p:txBody>
      </p:sp>
      <p:sp>
        <p:nvSpPr>
          <p:cNvPr id="15" name="Rectangle 14"/>
          <p:cNvSpPr/>
          <p:nvPr/>
        </p:nvSpPr>
        <p:spPr>
          <a:xfrm>
            <a:off x="957939" y="2151083"/>
            <a:ext cx="10205930" cy="3418756"/>
          </a:xfrm>
          <a:prstGeom prst="rect">
            <a:avLst/>
          </a:prstGeom>
        </p:spPr>
        <p:txBody>
          <a:bodyPr wrap="square">
            <a:spAutoFit/>
          </a:bodyPr>
          <a:lstStyle/>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النهائي على المنصة التعليمية </a:t>
            </a:r>
            <a:r>
              <a:rPr lang="en-US" sz="28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حسب مواعيد الاختبارات النهائية والتي سيتم الإعلان عنها نهاية الفصل الدراسي.</a:t>
            </a:r>
          </a:p>
          <a:p>
            <a:pPr marL="457200" indent="-457200" algn="justLow" rtl="1">
              <a:lnSpc>
                <a:spcPct val="200000"/>
              </a:lnSpc>
              <a:buFont typeface="Arial" panose="020B0604020202020204" pitchFamily="34" charset="0"/>
              <a:buChar char="•"/>
            </a:pPr>
            <a:r>
              <a:rPr lang="en-US"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 النهائي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مكون من 20 سؤال (</a:t>
            </a:r>
            <a:r>
              <a:rPr lang="ar-SA" sz="2800" b="1" dirty="0">
                <a:solidFill>
                  <a:srgbClr val="F27A1C"/>
                </a:solidFill>
                <a:latin typeface="Calibri" panose="020F0502020204030204" pitchFamily="34" charset="0"/>
                <a:ea typeface="Tahoma" panose="020B0604030504040204" pitchFamily="34" charset="0"/>
                <a:cs typeface="Calibri" panose="020F0502020204030204" pitchFamily="34" charset="0"/>
              </a:rPr>
              <a:t>20 درجة </a:t>
            </a:r>
            <a:r>
              <a:rPr lang="ar-EG" sz="2800" b="1" dirty="0">
                <a:solidFill>
                  <a:srgbClr val="F27A1C"/>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شامل محاضرات المقرر بالكامل</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نوعية أسئلة الاختبار النهائي هي مثل نوعية أسئلة الاختبارات القصيرة.</a:t>
            </a:r>
          </a:p>
        </p:txBody>
      </p:sp>
    </p:spTree>
    <p:extLst>
      <p:ext uri="{BB962C8B-B14F-4D97-AF65-F5344CB8AC3E}">
        <p14:creationId xmlns:p14="http://schemas.microsoft.com/office/powerpoint/2010/main" val="2526503591"/>
      </p:ext>
    </p:extLst>
  </p:cSld>
  <p:clrMapOvr>
    <a:masterClrMapping/>
  </p:clrMapOvr>
  <p:transition spd="slow" advTm="75508">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2476708"/>
            <a:ext cx="8830100" cy="2680093"/>
          </a:xfrm>
          <a:prstGeom prst="rect">
            <a:avLst/>
          </a:prstGeom>
        </p:spPr>
        <p:txBody>
          <a:bodyPr wrap="square" anchor="ctr">
            <a:spAutoFit/>
          </a:bodyPr>
          <a:lstStyle/>
          <a:p>
            <a:pPr algn="ctr" rtl="1">
              <a:lnSpc>
                <a:spcPct val="200000"/>
              </a:lnSpc>
            </a:pPr>
            <a:r>
              <a:rPr lang="ar-SA" sz="3200" b="1" u="sng" dirty="0">
                <a:solidFill>
                  <a:srgbClr val="C00000"/>
                </a:solidFill>
                <a:latin typeface="Calibri" panose="020F0502020204030204" pitchFamily="34" charset="0"/>
                <a:ea typeface="Tahoma" panose="020B0604030504040204" pitchFamily="34" charset="0"/>
                <a:cs typeface="Calibri" panose="020F0502020204030204" pitchFamily="34" charset="0"/>
              </a:rPr>
              <a:t>لغة المحاضرات والاختبارات</a:t>
            </a:r>
            <a:endParaRPr lang="en-US" sz="3200" b="1" u="sng" dirty="0">
              <a:solidFill>
                <a:srgbClr val="C00000"/>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المحاضرات</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الخاصة بالمقرر</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متاحة 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الاختبارات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القصيرة والنهائية أيضًا متاحة 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JO"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endPar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3579563025"/>
      </p:ext>
    </p:extLst>
  </p:cSld>
  <p:clrMapOvr>
    <a:masterClrMapping/>
  </p:clrMapOvr>
  <mc:AlternateContent xmlns:mc="http://schemas.openxmlformats.org/markup-compatibility/2006" xmlns:p14="http://schemas.microsoft.com/office/powerpoint/2010/main">
    <mc:Choice Requires="p14">
      <p:transition spd="slow" p14:dur="2000" advTm="29459"/>
    </mc:Choice>
    <mc:Fallback xmlns="">
      <p:transition spd="slow" advTm="2945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DE5E6025-DBF7-6F04-64FD-74934018B034}"/>
              </a:ext>
            </a:extLst>
          </p:cNvPr>
          <p:cNvGrpSpPr/>
          <p:nvPr/>
        </p:nvGrpSpPr>
        <p:grpSpPr>
          <a:xfrm>
            <a:off x="208832" y="972597"/>
            <a:ext cx="3478968" cy="5086211"/>
            <a:chOff x="1062592" y="493378"/>
            <a:chExt cx="3478968" cy="5086211"/>
          </a:xfrm>
        </p:grpSpPr>
        <p:pic>
          <p:nvPicPr>
            <p:cNvPr id="15" name="Picture 14" descr="A white rectangular frame with colorful swirls&#10;&#10;Description automatically generated">
              <a:extLst>
                <a:ext uri="{FF2B5EF4-FFF2-40B4-BE49-F238E27FC236}">
                  <a16:creationId xmlns:a16="http://schemas.microsoft.com/office/drawing/2014/main" id="{F3148AD1-246D-61F5-479C-B69FEC5A1E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2592" y="493378"/>
              <a:ext cx="3478968" cy="5086211"/>
            </a:xfrm>
            <a:prstGeom prst="rect">
              <a:avLst/>
            </a:prstGeom>
          </p:spPr>
        </p:pic>
        <p:pic>
          <p:nvPicPr>
            <p:cNvPr id="5" name="صورة 18" descr="unnamed (2).jpg">
              <a:extLst>
                <a:ext uri="{FF2B5EF4-FFF2-40B4-BE49-F238E27FC236}">
                  <a16:creationId xmlns:a16="http://schemas.microsoft.com/office/drawing/2014/main" id="{F91823A0-477E-4CB8-9897-DD6E743712F6}"/>
                </a:ext>
              </a:extLst>
            </p:cNvPr>
            <p:cNvPicPr>
              <a:picLocks noChangeAspect="1"/>
            </p:cNvPicPr>
            <p:nvPr/>
          </p:nvPicPr>
          <p:blipFill>
            <a:blip r:embed="rId3"/>
            <a:stretch>
              <a:fillRect/>
            </a:stretch>
          </p:blipFill>
          <p:spPr>
            <a:xfrm>
              <a:off x="1711763" y="1468518"/>
              <a:ext cx="2067757" cy="3194922"/>
            </a:xfrm>
            <a:prstGeom prst="rect">
              <a:avLst/>
            </a:prstGeom>
          </p:spPr>
        </p:pic>
      </p:grpSp>
      <p:grpSp>
        <p:nvGrpSpPr>
          <p:cNvPr id="17" name="Group 16">
            <a:extLst>
              <a:ext uri="{FF2B5EF4-FFF2-40B4-BE49-F238E27FC236}">
                <a16:creationId xmlns:a16="http://schemas.microsoft.com/office/drawing/2014/main" id="{1C70E08A-63C0-C4CF-718B-A7FDE790C90F}"/>
              </a:ext>
            </a:extLst>
          </p:cNvPr>
          <p:cNvGrpSpPr/>
          <p:nvPr/>
        </p:nvGrpSpPr>
        <p:grpSpPr>
          <a:xfrm>
            <a:off x="8285710" y="728048"/>
            <a:ext cx="3478968" cy="5086211"/>
            <a:chOff x="7148026" y="419704"/>
            <a:chExt cx="3478968" cy="5086211"/>
          </a:xfrm>
        </p:grpSpPr>
        <p:pic>
          <p:nvPicPr>
            <p:cNvPr id="13" name="Picture 12" descr="A white rectangular frame with colorful swirls&#10;&#10;Description automatically generated">
              <a:extLst>
                <a:ext uri="{FF2B5EF4-FFF2-40B4-BE49-F238E27FC236}">
                  <a16:creationId xmlns:a16="http://schemas.microsoft.com/office/drawing/2014/main" id="{F01FB868-065F-D6EA-93A7-6ED42EA7684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8026" y="419704"/>
              <a:ext cx="3478968" cy="5086211"/>
            </a:xfrm>
            <a:prstGeom prst="rect">
              <a:avLst/>
            </a:prstGeom>
          </p:spPr>
        </p:pic>
        <p:pic>
          <p:nvPicPr>
            <p:cNvPr id="14" name="صورة 17" descr="unnamed (1).jpg">
              <a:extLst>
                <a:ext uri="{FF2B5EF4-FFF2-40B4-BE49-F238E27FC236}">
                  <a16:creationId xmlns:a16="http://schemas.microsoft.com/office/drawing/2014/main" id="{6FBCEFC0-3A16-C826-C130-5096C2A7118E}"/>
                </a:ext>
              </a:extLst>
            </p:cNvPr>
            <p:cNvPicPr>
              <a:picLocks noChangeAspect="1"/>
            </p:cNvPicPr>
            <p:nvPr/>
          </p:nvPicPr>
          <p:blipFill>
            <a:blip r:embed="rId4"/>
            <a:stretch>
              <a:fillRect/>
            </a:stretch>
          </p:blipFill>
          <p:spPr>
            <a:xfrm>
              <a:off x="7874799" y="1378449"/>
              <a:ext cx="2025423" cy="3177540"/>
            </a:xfrm>
            <a:prstGeom prst="rect">
              <a:avLst/>
            </a:prstGeom>
          </p:spPr>
        </p:pic>
      </p:grpSp>
      <p:sp>
        <p:nvSpPr>
          <p:cNvPr id="3" name="Rectangle 2">
            <a:extLst>
              <a:ext uri="{FF2B5EF4-FFF2-40B4-BE49-F238E27FC236}">
                <a16:creationId xmlns:a16="http://schemas.microsoft.com/office/drawing/2014/main" id="{630B19AE-8281-693D-B06F-5D4FCE906116}"/>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04DC4682-BD36-5B8A-A164-D6D42990319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06291" y="709891"/>
            <a:ext cx="4250631" cy="5438217"/>
          </a:xfrm>
          <a:prstGeom prst="rect">
            <a:avLst/>
          </a:prstGeom>
        </p:spPr>
      </p:pic>
    </p:spTree>
    <p:extLst>
      <p:ext uri="{BB962C8B-B14F-4D97-AF65-F5344CB8AC3E}">
        <p14:creationId xmlns:p14="http://schemas.microsoft.com/office/powerpoint/2010/main" val="34318212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8700"/>
            <a:ext cx="1175511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4608368" y="1658384"/>
            <a:ext cx="6652682" cy="3416279"/>
          </a:xfrm>
          <a:prstGeom prst="rect">
            <a:avLst/>
          </a:prstGeom>
          <a:noFill/>
          <a:ln>
            <a:noFill/>
          </a:ln>
        </p:spPr>
        <p:txBody>
          <a:bodyPr spcFirstLastPara="1" wrap="square" lIns="91425" tIns="45700" rIns="91425" bIns="45700" anchor="t" anchorCtr="0">
            <a:spAutoFit/>
          </a:bodyPr>
          <a:lstStyle/>
          <a:p>
            <a:pPr algn="just" rtl="1">
              <a:lnSpc>
                <a:spcPct val="200000"/>
              </a:lnSpc>
            </a:pPr>
            <a:r>
              <a:rPr lang="ar-SA" dirty="0">
                <a:ea typeface="Times New Roman" panose="02020603050405020304" pitchFamily="18" charset="0"/>
                <a:cs typeface="Alexandria" pitchFamily="2" charset="-78"/>
              </a:rPr>
              <a:t>يتناول هذا المساق التعريف بالمبادئ العامة في البحث العلمي وماهيته, كما يتناول أنواع مناهج البحث العلمي ومعوقاتها, ويسعى هذا المقرر إلى توضيح عناصر كتابة الأبحاث العلمية وكيفية تحديد المشكلة ووضع البدائل وتحديد الأدوات اللازمة لجمع البيانات, وأيضا سيتم التمييز بين المنهج الكمي والمنهج النوعي, بالإضافة لاكتساب مهارات عرض ونقد الأبحاث العلمية.</a:t>
            </a:r>
            <a:endParaRPr lang="ar-JO" dirty="0"/>
          </a:p>
        </p:txBody>
      </p:sp>
      <p:sp>
        <p:nvSpPr>
          <p:cNvPr id="3" name="TextBox 2">
            <a:extLst>
              <a:ext uri="{FF2B5EF4-FFF2-40B4-BE49-F238E27FC236}">
                <a16:creationId xmlns:a16="http://schemas.microsoft.com/office/drawing/2014/main" id="{79E011B1-D4CD-DA63-024D-8F824E30CF1E}"/>
              </a:ext>
            </a:extLst>
          </p:cNvPr>
          <p:cNvSpPr txBox="1"/>
          <p:nvPr/>
        </p:nvSpPr>
        <p:spPr>
          <a:xfrm>
            <a:off x="5215271" y="1227546"/>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وصف المساق</a:t>
            </a:r>
          </a:p>
        </p:txBody>
      </p:sp>
      <p:pic>
        <p:nvPicPr>
          <p:cNvPr id="4" name="Picture 3" descr="A person looking at a magnifying glass&#10;&#10;Description automatically generated">
            <a:extLst>
              <a:ext uri="{FF2B5EF4-FFF2-40B4-BE49-F238E27FC236}">
                <a16:creationId xmlns:a16="http://schemas.microsoft.com/office/drawing/2014/main" id="{FEDDA899-BF78-9BFB-CF0A-69D82F8E86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545002"/>
            <a:ext cx="5215271" cy="3468155"/>
          </a:xfrm>
          <a:prstGeom prst="rect">
            <a:avLst/>
          </a:prstGeom>
        </p:spPr>
      </p:pic>
      <p:sp>
        <p:nvSpPr>
          <p:cNvPr id="2" name="Rectangle 1">
            <a:extLst>
              <a:ext uri="{FF2B5EF4-FFF2-40B4-BE49-F238E27FC236}">
                <a16:creationId xmlns:a16="http://schemas.microsoft.com/office/drawing/2014/main" id="{E90DF168-F210-9A8A-9ED8-2726DED497A6}"/>
              </a:ext>
            </a:extLst>
          </p:cNvPr>
          <p:cNvSpPr/>
          <p:nvPr/>
        </p:nvSpPr>
        <p:spPr>
          <a:xfrm>
            <a:off x="9082356" y="6143947"/>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177;p7">
            <a:extLst>
              <a:ext uri="{FF2B5EF4-FFF2-40B4-BE49-F238E27FC236}">
                <a16:creationId xmlns:a16="http://schemas.microsoft.com/office/drawing/2014/main" id="{0FE675D1-4B82-CA5E-73C3-2ABEE71EE38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 name="Google Shape;178;p7">
            <a:extLst>
              <a:ext uri="{FF2B5EF4-FFF2-40B4-BE49-F238E27FC236}">
                <a16:creationId xmlns:a16="http://schemas.microsoft.com/office/drawing/2014/main" id="{F7AFD885-18BD-62A8-A95D-F77D5BC56A4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 name="TextBox 47"/>
          <p:cNvSpPr txBox="1"/>
          <p:nvPr/>
        </p:nvSpPr>
        <p:spPr>
          <a:xfrm>
            <a:off x="1214179" y="2155119"/>
            <a:ext cx="9885621" cy="4247317"/>
          </a:xfrm>
          <a:prstGeom prst="rect">
            <a:avLst/>
          </a:prstGeom>
          <a:noFill/>
        </p:spPr>
        <p:txBody>
          <a:bodyPr wrap="square" rtlCol="0">
            <a:spAutoFit/>
          </a:bodyPr>
          <a:lstStyle/>
          <a:p>
            <a:pPr algn="r" rtl="1">
              <a:lnSpc>
                <a:spcPct val="150000"/>
              </a:lnSpc>
            </a:pPr>
            <a:r>
              <a:rPr lang="ar-SA" dirty="0">
                <a:latin typeface="Alexandria" pitchFamily="2" charset="-78"/>
                <a:cs typeface="Alexandria" pitchFamily="2" charset="-78"/>
              </a:rPr>
              <a:t>يتوقع من الطالب بعد الانتهاء من دراسة هذا المساق أن يكون قادراً على تحقيق الأهداف التالية: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إدراك مفهوم البحث العلمي. </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التعرف على أخلاقيات البحث العلمي.</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تطوير قدرات ومهارات الطلبة في تحديد المشكلة البحثية. </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المقارنة بين أدوات جمع البيانات في البحوث التربوية.</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التمييز بين المنهج الكمي والنوعي. </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إعداد الخطط البحثية في مجالات تخصصهم.</a:t>
            </a:r>
            <a:endParaRPr lang="en-US" dirty="0">
              <a:latin typeface="Alexandria" pitchFamily="2" charset="-78"/>
              <a:cs typeface="Alexandria" pitchFamily="2" charset="-78"/>
            </a:endParaRPr>
          </a:p>
          <a:p>
            <a:pPr algn="r" rt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A46810C-A73F-BF0A-5A81-7AD16EB43E75}"/>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الأهداف</a:t>
            </a:r>
          </a:p>
        </p:txBody>
      </p:sp>
      <p:pic>
        <p:nvPicPr>
          <p:cNvPr id="9" name="Picture 8" descr="A person running up a bar graph">
            <a:extLst>
              <a:ext uri="{FF2B5EF4-FFF2-40B4-BE49-F238E27FC236}">
                <a16:creationId xmlns:a16="http://schemas.microsoft.com/office/drawing/2014/main" id="{8CE5268E-39AC-FBAB-5200-E8BF00116C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280" y="2518631"/>
            <a:ext cx="4041335" cy="4041335"/>
          </a:xfrm>
          <a:prstGeom prst="rect">
            <a:avLst/>
          </a:prstGeom>
        </p:spPr>
      </p:pic>
      <p:sp>
        <p:nvSpPr>
          <p:cNvPr id="3" name="Rectangle 2">
            <a:extLst>
              <a:ext uri="{FF2B5EF4-FFF2-40B4-BE49-F238E27FC236}">
                <a16:creationId xmlns:a16="http://schemas.microsoft.com/office/drawing/2014/main" id="{AC555F13-8BAA-9304-A3E1-331C87C18794}"/>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D841B67-248B-0756-225A-D71C9332A3F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2308B62-AB63-580A-D858-DECBE94FB25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p:cNvSpPr txBox="1"/>
          <p:nvPr/>
        </p:nvSpPr>
        <p:spPr>
          <a:xfrm>
            <a:off x="3360424" y="2577677"/>
            <a:ext cx="8417320" cy="2780826"/>
          </a:xfrm>
          <a:prstGeom prst="rect">
            <a:avLst/>
          </a:prstGeom>
          <a:noFill/>
        </p:spPr>
        <p:txBody>
          <a:bodyPr wrap="square" rtlCol="0">
            <a:spAutoFit/>
          </a:bodyPr>
          <a:lstStyle/>
          <a:p>
            <a:pPr lvl="0" algn="r" rtl="1">
              <a:lnSpc>
                <a:spcPct val="200000"/>
              </a:lnSpc>
              <a:buFont typeface="Wingdings" pitchFamily="2" charset="2"/>
              <a:buChar char="ü"/>
            </a:pPr>
            <a:r>
              <a:rPr lang="en-US" dirty="0">
                <a:latin typeface="Alexandria" pitchFamily="2" charset="-78"/>
                <a:cs typeface="Alexandria" pitchFamily="2" charset="-78"/>
              </a:rPr>
              <a:t> </a:t>
            </a:r>
            <a:r>
              <a:rPr lang="ar-SA" dirty="0">
                <a:latin typeface="Alexandria" pitchFamily="2" charset="-78"/>
                <a:cs typeface="Alexandria" pitchFamily="2" charset="-78"/>
              </a:rPr>
              <a:t>إجراء بحث بشكل مستقل عن أي موضوع يتم تحديده. </a:t>
            </a:r>
            <a:endParaRPr lang="en-US" dirty="0">
              <a:latin typeface="Alexandria" pitchFamily="2" charset="-78"/>
              <a:cs typeface="Alexandria" pitchFamily="2" charset="-78"/>
            </a:endParaRPr>
          </a:p>
          <a:p>
            <a:pPr lvl="0" algn="r" rtl="1">
              <a:lnSpc>
                <a:spcPct val="200000"/>
              </a:lnSpc>
              <a:buFont typeface="Wingdings" pitchFamily="2" charset="2"/>
              <a:buChar char="ü"/>
            </a:pPr>
            <a:r>
              <a:rPr lang="en-US" dirty="0">
                <a:latin typeface="Alexandria" pitchFamily="2" charset="-78"/>
                <a:cs typeface="Alexandria" pitchFamily="2" charset="-78"/>
              </a:rPr>
              <a:t> </a:t>
            </a:r>
            <a:r>
              <a:rPr lang="ar-SA" dirty="0">
                <a:latin typeface="Alexandria" pitchFamily="2" charset="-78"/>
                <a:cs typeface="Alexandria" pitchFamily="2" charset="-78"/>
              </a:rPr>
              <a:t>تصميم وتقييم طبيعة البحث  وصلاحيته. </a:t>
            </a:r>
            <a:endParaRPr lang="en-US" dirty="0">
              <a:latin typeface="Alexandria" pitchFamily="2" charset="-78"/>
              <a:cs typeface="Alexandria" pitchFamily="2" charset="-78"/>
            </a:endParaRPr>
          </a:p>
          <a:p>
            <a:pPr lvl="0" algn="r" rtl="1">
              <a:lnSpc>
                <a:spcPct val="200000"/>
              </a:lnSpc>
              <a:buFont typeface="Wingdings" pitchFamily="2" charset="2"/>
              <a:buChar char="ü"/>
            </a:pPr>
            <a:r>
              <a:rPr lang="en-US" dirty="0">
                <a:latin typeface="Alexandria" pitchFamily="2" charset="-78"/>
                <a:cs typeface="Alexandria" pitchFamily="2" charset="-78"/>
              </a:rPr>
              <a:t> </a:t>
            </a:r>
            <a:r>
              <a:rPr lang="ar-SA" dirty="0">
                <a:latin typeface="Alexandria" pitchFamily="2" charset="-78"/>
                <a:cs typeface="Alexandria" pitchFamily="2" charset="-78"/>
              </a:rPr>
              <a:t>استخدام طرق </a:t>
            </a:r>
            <a:r>
              <a:rPr lang="ar-JO" dirty="0">
                <a:latin typeface="Alexandria" pitchFamily="2" charset="-78"/>
                <a:cs typeface="Alexandria" pitchFamily="2" charset="-78"/>
              </a:rPr>
              <a:t>البحث</a:t>
            </a:r>
            <a:r>
              <a:rPr lang="ar-SA" dirty="0">
                <a:latin typeface="Alexandria" pitchFamily="2" charset="-78"/>
                <a:cs typeface="Alexandria" pitchFamily="2" charset="-78"/>
              </a:rPr>
              <a:t> وأدوات</a:t>
            </a:r>
            <a:r>
              <a:rPr lang="ar-JO" dirty="0">
                <a:latin typeface="Alexandria" pitchFamily="2" charset="-78"/>
                <a:cs typeface="Alexandria" pitchFamily="2" charset="-78"/>
              </a:rPr>
              <a:t>ه</a:t>
            </a:r>
            <a:r>
              <a:rPr lang="ar-SA" dirty="0">
                <a:latin typeface="Alexandria" pitchFamily="2" charset="-78"/>
                <a:cs typeface="Alexandria" pitchFamily="2" charset="-78"/>
              </a:rPr>
              <a:t> </a:t>
            </a:r>
            <a:r>
              <a:rPr lang="ar-JO" dirty="0">
                <a:latin typeface="Alexandria" pitchFamily="2" charset="-78"/>
                <a:cs typeface="Alexandria" pitchFamily="2" charset="-78"/>
              </a:rPr>
              <a:t>ال</a:t>
            </a:r>
            <a:r>
              <a:rPr lang="ar-SA" dirty="0">
                <a:latin typeface="Alexandria" pitchFamily="2" charset="-78"/>
                <a:cs typeface="Alexandria" pitchFamily="2" charset="-78"/>
              </a:rPr>
              <a:t>مختلفة  وتطبيقها على البحث</a:t>
            </a:r>
            <a:r>
              <a:rPr lang="ar-JO" dirty="0">
                <a:latin typeface="Alexandria" pitchFamily="2" charset="-78"/>
                <a:cs typeface="Alexandria" pitchFamily="2" charset="-78"/>
              </a:rPr>
              <a:t> العلمي</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lvl="0" algn="r" rtl="1">
              <a:lnSpc>
                <a:spcPct val="200000"/>
              </a:lnSpc>
              <a:buFont typeface="Wingdings" pitchFamily="2" charset="2"/>
              <a:buChar char="ü"/>
            </a:pPr>
            <a:r>
              <a:rPr lang="en-US" dirty="0">
                <a:latin typeface="Alexandria" pitchFamily="2" charset="-78"/>
                <a:cs typeface="Alexandria" pitchFamily="2" charset="-78"/>
              </a:rPr>
              <a:t> </a:t>
            </a:r>
            <a:r>
              <a:rPr lang="ar-SA" dirty="0">
                <a:latin typeface="Alexandria" pitchFamily="2" charset="-78"/>
                <a:cs typeface="Alexandria" pitchFamily="2" charset="-78"/>
              </a:rPr>
              <a:t>الجمع، التحليل، النقل، التصميم لكل من المعلومات الكمية والكيفية. </a:t>
            </a:r>
            <a:endParaRPr lang="en-US" dirty="0">
              <a:latin typeface="Alexandria" pitchFamily="2" charset="-78"/>
              <a:cs typeface="Alexandria" pitchFamily="2" charset="-78"/>
            </a:endParaRPr>
          </a:p>
          <a:p>
            <a:pPr lvl="0" algn="r" rtl="1">
              <a:lnSpc>
                <a:spcPct val="200000"/>
              </a:lnSpc>
              <a:buFont typeface="Wingdings" pitchFamily="2" charset="2"/>
              <a:buChar char="ü"/>
            </a:pPr>
            <a:r>
              <a:rPr lang="en-US" dirty="0">
                <a:latin typeface="Alexandria" pitchFamily="2" charset="-78"/>
                <a:cs typeface="Alexandria" pitchFamily="2" charset="-78"/>
              </a:rPr>
              <a:t> </a:t>
            </a:r>
            <a:r>
              <a:rPr lang="ar-SA" dirty="0">
                <a:latin typeface="Alexandria" pitchFamily="2" charset="-78"/>
                <a:cs typeface="Alexandria" pitchFamily="2" charset="-78"/>
              </a:rPr>
              <a:t>التعرف على أهمية الاعتبارات الأخلاقية أثناء عمل مشروع البحث. </a:t>
            </a:r>
            <a:endParaRPr lang="en-US"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9CA98333-A489-6490-ADEB-96232FDD888D}"/>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مخرجات التعلم </a:t>
            </a:r>
          </a:p>
        </p:txBody>
      </p:sp>
      <p:pic>
        <p:nvPicPr>
          <p:cNvPr id="8" name="Picture 7" descr="A person and person holding a magnifying glass&#10;&#10;Description automatically generated">
            <a:extLst>
              <a:ext uri="{FF2B5EF4-FFF2-40B4-BE49-F238E27FC236}">
                <a16:creationId xmlns:a16="http://schemas.microsoft.com/office/drawing/2014/main" id="{068D0124-0ABA-B244-A16E-7B7C16991B2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9531"/>
          <a:stretch/>
        </p:blipFill>
        <p:spPr>
          <a:xfrm>
            <a:off x="780639" y="3312671"/>
            <a:ext cx="3789052" cy="2957538"/>
          </a:xfrm>
          <a:prstGeom prst="rect">
            <a:avLst/>
          </a:prstGeom>
        </p:spPr>
      </p:pic>
      <p:sp>
        <p:nvSpPr>
          <p:cNvPr id="2" name="Rectangle 1">
            <a:extLst>
              <a:ext uri="{FF2B5EF4-FFF2-40B4-BE49-F238E27FC236}">
                <a16:creationId xmlns:a16="http://schemas.microsoft.com/office/drawing/2014/main" id="{7A2D76FF-2225-7CCF-CFC3-1F402FE59CB1}"/>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86FC4B-F401-129E-567C-BB659393B460}"/>
              </a:ext>
            </a:extLst>
          </p:cNvPr>
          <p:cNvGrpSpPr/>
          <p:nvPr/>
        </p:nvGrpSpPr>
        <p:grpSpPr>
          <a:xfrm>
            <a:off x="7410364" y="2375237"/>
            <a:ext cx="3193717" cy="3095625"/>
            <a:chOff x="1593764" y="2222083"/>
            <a:chExt cx="3193717" cy="3095625"/>
          </a:xfrm>
        </p:grpSpPr>
        <p:pic>
          <p:nvPicPr>
            <p:cNvPr id="10" name="Picture 9" descr="A group of yellow and black quote boxes&#10;&#10;Description automatically generated">
              <a:extLst>
                <a:ext uri="{FF2B5EF4-FFF2-40B4-BE49-F238E27FC236}">
                  <a16:creationId xmlns:a16="http://schemas.microsoft.com/office/drawing/2014/main" id="{09BED0C7-77DA-91CC-C527-5E92DB44D8CA}"/>
                </a:ext>
              </a:extLst>
            </p:cNvPr>
            <p:cNvPicPr>
              <a:picLocks noChangeAspect="1"/>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3474" t="48194" r="65487" b="6666"/>
            <a:stretch/>
          </p:blipFill>
          <p:spPr>
            <a:xfrm>
              <a:off x="1593764" y="2222083"/>
              <a:ext cx="3193717" cy="3095625"/>
            </a:xfrm>
            <a:prstGeom prst="rect">
              <a:avLst/>
            </a:prstGeom>
          </p:spPr>
        </p:pic>
        <p:sp>
          <p:nvSpPr>
            <p:cNvPr id="11" name="Oval 10">
              <a:extLst>
                <a:ext uri="{FF2B5EF4-FFF2-40B4-BE49-F238E27FC236}">
                  <a16:creationId xmlns:a16="http://schemas.microsoft.com/office/drawing/2014/main" id="{17228518-10DD-69D7-4419-02039B8D2B1A}"/>
                </a:ext>
              </a:extLst>
            </p:cNvPr>
            <p:cNvSpPr/>
            <p:nvPr/>
          </p:nvSpPr>
          <p:spPr>
            <a:xfrm>
              <a:off x="2107674" y="2861422"/>
              <a:ext cx="2037476" cy="1676400"/>
            </a:xfrm>
            <a:prstGeom prst="ellipse">
              <a:avLst/>
            </a:prstGeom>
            <a:solidFill>
              <a:srgbClr val="234E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879689" y="3600618"/>
              <a:ext cx="2621865" cy="338554"/>
            </a:xfrm>
            <a:prstGeom prst="rect">
              <a:avLst/>
            </a:prstGeom>
          </p:spPr>
          <p:txBody>
            <a:bodyPr wrap="square">
              <a:spAutoFit/>
            </a:bodyPr>
            <a:lstStyle/>
            <a:p>
              <a:pPr algn="ctr" rtl="1"/>
              <a:r>
                <a:rPr lang="ar-SA" sz="1600" b="1" dirty="0">
                  <a:solidFill>
                    <a:schemeClr val="bg1"/>
                  </a:solidFill>
                  <a:latin typeface="Alexandria" pitchFamily="2" charset="-78"/>
                  <a:cs typeface="Alexandria" pitchFamily="2" charset="-78"/>
                </a:rPr>
                <a:t>محتوى المادة الدراسية</a:t>
              </a:r>
              <a:endParaRPr lang="en-US" sz="1600" dirty="0">
                <a:solidFill>
                  <a:schemeClr val="bg1"/>
                </a:solidFill>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11849726-13F4-070A-2FFE-A2BFFDA1A894}"/>
              </a:ext>
            </a:extLst>
          </p:cNvPr>
          <p:cNvGrpSpPr/>
          <p:nvPr/>
        </p:nvGrpSpPr>
        <p:grpSpPr>
          <a:xfrm>
            <a:off x="1093118" y="356791"/>
            <a:ext cx="4202781" cy="6144417"/>
            <a:chOff x="7148026" y="419704"/>
            <a:chExt cx="3478968" cy="5086211"/>
          </a:xfrm>
        </p:grpSpPr>
        <p:pic>
          <p:nvPicPr>
            <p:cNvPr id="16" name="Picture 15" descr="A white rectangular frame with colorful swirls&#10;&#10;Description automatically generated">
              <a:extLst>
                <a:ext uri="{FF2B5EF4-FFF2-40B4-BE49-F238E27FC236}">
                  <a16:creationId xmlns:a16="http://schemas.microsoft.com/office/drawing/2014/main" id="{34318F5F-C7FE-6B89-B222-52590229BE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48026" y="419704"/>
              <a:ext cx="3478968" cy="5086211"/>
            </a:xfrm>
            <a:prstGeom prst="rect">
              <a:avLst/>
            </a:prstGeom>
          </p:spPr>
        </p:pic>
        <p:pic>
          <p:nvPicPr>
            <p:cNvPr id="17" name="صورة 17" descr="unnamed (1).jpg">
              <a:extLst>
                <a:ext uri="{FF2B5EF4-FFF2-40B4-BE49-F238E27FC236}">
                  <a16:creationId xmlns:a16="http://schemas.microsoft.com/office/drawing/2014/main" id="{CE38B74A-3B9A-60A8-396B-BA3D5C7FB13E}"/>
                </a:ext>
              </a:extLst>
            </p:cNvPr>
            <p:cNvPicPr>
              <a:picLocks noChangeAspect="1"/>
            </p:cNvPicPr>
            <p:nvPr/>
          </p:nvPicPr>
          <p:blipFill>
            <a:blip r:embed="rId4"/>
            <a:stretch>
              <a:fillRect/>
            </a:stretch>
          </p:blipFill>
          <p:spPr>
            <a:xfrm>
              <a:off x="7874799" y="1378449"/>
              <a:ext cx="2025423" cy="3177540"/>
            </a:xfrm>
            <a:prstGeom prst="rect">
              <a:avLst/>
            </a:prstGeom>
          </p:spPr>
        </p:pic>
      </p:grpSp>
      <p:sp>
        <p:nvSpPr>
          <p:cNvPr id="2" name="Rectangle 1">
            <a:extLst>
              <a:ext uri="{FF2B5EF4-FFF2-40B4-BE49-F238E27FC236}">
                <a16:creationId xmlns:a16="http://schemas.microsoft.com/office/drawing/2014/main" id="{7D270D74-43C3-AE08-169D-3ECD1A718980}"/>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جدول 10"/>
          <p:cNvGraphicFramePr>
            <a:graphicFrameLocks noGrp="1"/>
          </p:cNvGraphicFramePr>
          <p:nvPr>
            <p:extLst>
              <p:ext uri="{D42A27DB-BD31-4B8C-83A1-F6EECF244321}">
                <p14:modId xmlns:p14="http://schemas.microsoft.com/office/powerpoint/2010/main" val="1900636406"/>
              </p:ext>
            </p:extLst>
          </p:nvPr>
        </p:nvGraphicFramePr>
        <p:xfrm>
          <a:off x="487680" y="947614"/>
          <a:ext cx="11216640" cy="5848842"/>
        </p:xfrm>
        <a:graphic>
          <a:graphicData uri="http://schemas.openxmlformats.org/drawingml/2006/table">
            <a:tbl>
              <a:tblPr rtl="1"/>
              <a:tblGrid>
                <a:gridCol w="1097280">
                  <a:extLst>
                    <a:ext uri="{9D8B030D-6E8A-4147-A177-3AD203B41FA5}">
                      <a16:colId xmlns:a16="http://schemas.microsoft.com/office/drawing/2014/main" val="20000"/>
                    </a:ext>
                  </a:extLst>
                </a:gridCol>
                <a:gridCol w="7482840">
                  <a:extLst>
                    <a:ext uri="{9D8B030D-6E8A-4147-A177-3AD203B41FA5}">
                      <a16:colId xmlns:a16="http://schemas.microsoft.com/office/drawing/2014/main" val="20001"/>
                    </a:ext>
                  </a:extLst>
                </a:gridCol>
                <a:gridCol w="1051560">
                  <a:extLst>
                    <a:ext uri="{9D8B030D-6E8A-4147-A177-3AD203B41FA5}">
                      <a16:colId xmlns:a16="http://schemas.microsoft.com/office/drawing/2014/main" val="20002"/>
                    </a:ext>
                  </a:extLst>
                </a:gridCol>
                <a:gridCol w="1584960">
                  <a:extLst>
                    <a:ext uri="{9D8B030D-6E8A-4147-A177-3AD203B41FA5}">
                      <a16:colId xmlns:a16="http://schemas.microsoft.com/office/drawing/2014/main" val="20003"/>
                    </a:ext>
                  </a:extLst>
                </a:gridCol>
              </a:tblGrid>
              <a:tr h="380253">
                <a:tc>
                  <a:txBody>
                    <a:bodyPr/>
                    <a:lstStyle/>
                    <a:p>
                      <a:pPr algn="ctr" rtl="1">
                        <a:lnSpc>
                          <a:spcPct val="100000"/>
                        </a:lnSpc>
                        <a:spcAft>
                          <a:spcPts val="0"/>
                        </a:spcAft>
                      </a:pPr>
                      <a:r>
                        <a:rPr lang="ar-SA" sz="1800" b="0" dirty="0">
                          <a:latin typeface="Alexandria" pitchFamily="2" charset="-78"/>
                          <a:ea typeface="Times New Roman"/>
                          <a:cs typeface="Alexandria" pitchFamily="2" charset="-78"/>
                        </a:rPr>
                        <a:t>المحاضرة</a:t>
                      </a:r>
                      <a:endParaRPr lang="en-US"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00000"/>
                        </a:lnSpc>
                        <a:spcAft>
                          <a:spcPts val="0"/>
                        </a:spcAft>
                      </a:pPr>
                      <a:r>
                        <a:rPr lang="ar-SA" sz="1800" b="0" dirty="0">
                          <a:latin typeface="Alexandria" pitchFamily="2" charset="-78"/>
                          <a:ea typeface="Times New Roman"/>
                          <a:cs typeface="Alexandria" pitchFamily="2" charset="-78"/>
                        </a:rPr>
                        <a:t>الموضوع</a:t>
                      </a:r>
                      <a:endParaRPr lang="en-US"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00000"/>
                        </a:lnSpc>
                        <a:spcAft>
                          <a:spcPts val="0"/>
                        </a:spcAft>
                      </a:pPr>
                      <a:r>
                        <a:rPr lang="ar-SA" sz="1800" b="0">
                          <a:latin typeface="Alexandria" pitchFamily="2" charset="-78"/>
                          <a:ea typeface="Times New Roman"/>
                          <a:cs typeface="Alexandria" pitchFamily="2" charset="-78"/>
                        </a:rPr>
                        <a:t>التاريخ</a:t>
                      </a:r>
                      <a:endParaRPr lang="en-US"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00000"/>
                        </a:lnSpc>
                        <a:spcAft>
                          <a:spcPts val="0"/>
                        </a:spcAft>
                      </a:pPr>
                      <a:r>
                        <a:rPr lang="ar-SA" sz="1800" b="0">
                          <a:latin typeface="Alexandria" pitchFamily="2" charset="-78"/>
                          <a:ea typeface="Times New Roman"/>
                          <a:cs typeface="Alexandria" pitchFamily="2" charset="-78"/>
                        </a:rPr>
                        <a:t>ملاحظات</a:t>
                      </a:r>
                      <a:endParaRPr lang="en-US"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80253">
                <a:tc>
                  <a:txBody>
                    <a:bodyPr/>
                    <a:lstStyle/>
                    <a:p>
                      <a:pPr marL="457200" marR="0" lvl="0" indent="-457200" algn="ctr" defTabSz="914400" rtl="1" eaLnBrk="1" fontAlgn="auto" latinLnBrk="0" hangingPunct="1">
                        <a:lnSpc>
                          <a:spcPct val="100000"/>
                        </a:lnSpc>
                        <a:spcBef>
                          <a:spcPts val="0"/>
                        </a:spcBef>
                        <a:spcAft>
                          <a:spcPts val="800"/>
                        </a:spcAft>
                        <a:buClrTx/>
                        <a:buSzTx/>
                        <a:buFont typeface="+mj-lt"/>
                        <a:buNone/>
                        <a:tabLst/>
                        <a:defRPr/>
                      </a:pPr>
                      <a:r>
                        <a:rPr lang="ar-JO" sz="1800" b="0" dirty="0">
                          <a:latin typeface="Alexandria" pitchFamily="2" charset="-78"/>
                          <a:ea typeface="Calibri"/>
                          <a:cs typeface="Alexandria" pitchFamily="2" charset="-78"/>
                        </a:rPr>
                        <a:t>1</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Calibri"/>
                          <a:cs typeface="Alexandria" pitchFamily="2" charset="-78"/>
                        </a:rPr>
                        <a:t>أساسيات البحث العلمي(المفهوم والأهمية وخصائصه وأهدافه)</a:t>
                      </a:r>
                      <a:endParaRPr lang="en-US"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2</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أخلاقيات البحث العلمي</a:t>
                      </a:r>
                      <a:endParaRPr lang="en-US"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3</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خطة البحث العلمي وعناصرها</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مراجعة الأدبيات واستخدام قواعد البيانات والتوثيق العلمي</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فرضيات البحث العلمي وأنواعه وكيفية صياغتها</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808855">
                <a:tc>
                  <a:txBody>
                    <a:bodyPr/>
                    <a:lstStyle/>
                    <a:p>
                      <a:pPr marL="457200" lvl="0" indent="-457200" algn="ctr" rtl="1">
                        <a:lnSpc>
                          <a:spcPct val="100000"/>
                        </a:lnSpc>
                        <a:spcAft>
                          <a:spcPts val="800"/>
                        </a:spcAft>
                        <a:buFont typeface="+mj-lt"/>
                        <a:buNone/>
                        <a:tabLst>
                          <a:tab pos="38735" algn="l"/>
                        </a:tabLst>
                      </a:pPr>
                      <a:r>
                        <a:rPr lang="ar-JO" sz="1800" b="0" dirty="0">
                          <a:latin typeface="Alexandria" pitchFamily="2" charset="-78"/>
                          <a:ea typeface="Calibri"/>
                          <a:cs typeface="Alexandria" pitchFamily="2" charset="-78"/>
                        </a:rPr>
                        <a:t>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tabLst>
                          <a:tab pos="38735" algn="l"/>
                        </a:tabLst>
                      </a:pPr>
                      <a:r>
                        <a:rPr lang="ar-JO" sz="1800" b="0" dirty="0">
                          <a:latin typeface="Alexandria" pitchFamily="2" charset="-78"/>
                          <a:ea typeface="Times New Roman"/>
                          <a:cs typeface="Alexandria" pitchFamily="2" charset="-78"/>
                        </a:rPr>
                        <a:t>أنواع البحوث التربوية أسس تصنيفها( البحوث الاستقرائية </a:t>
                      </a:r>
                      <a:r>
                        <a:rPr lang="ar-JO" sz="1800" b="0" dirty="0" err="1">
                          <a:latin typeface="Alexandria" pitchFamily="2" charset="-78"/>
                          <a:ea typeface="Times New Roman"/>
                          <a:cs typeface="Alexandria" pitchFamily="2" charset="-78"/>
                        </a:rPr>
                        <a:t>والارتباطية</a:t>
                      </a:r>
                      <a:r>
                        <a:rPr lang="ar-JO" sz="1800" b="0" dirty="0">
                          <a:latin typeface="Alexandria" pitchFamily="2" charset="-78"/>
                          <a:ea typeface="Times New Roman"/>
                          <a:cs typeface="Alexandria" pitchFamily="2" charset="-78"/>
                        </a:rPr>
                        <a:t>, البحوث الكمية والنوعية, البحوث الأساسية)</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JO" sz="1800" b="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JO"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808855">
                <a:tc>
                  <a:txBody>
                    <a:bodyPr/>
                    <a:lstStyle/>
                    <a:p>
                      <a:pPr marL="457200" lvl="0" indent="-457200" algn="ctr" rtl="1">
                        <a:lnSpc>
                          <a:spcPct val="100000"/>
                        </a:lnSpc>
                        <a:spcAft>
                          <a:spcPts val="800"/>
                        </a:spcAft>
                        <a:buFont typeface="+mj-lt"/>
                        <a:buNone/>
                        <a:tabLst>
                          <a:tab pos="38735" algn="l"/>
                        </a:tabLst>
                      </a:pPr>
                      <a:r>
                        <a:rPr lang="ar-JO" sz="1800" b="0" dirty="0">
                          <a:latin typeface="Alexandria" pitchFamily="2" charset="-78"/>
                          <a:ea typeface="Calibri"/>
                          <a:cs typeface="Alexandria" pitchFamily="2" charset="-78"/>
                        </a:rPr>
                        <a:t>7</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tabLst>
                          <a:tab pos="38735" algn="l"/>
                        </a:tabLst>
                      </a:pPr>
                      <a:r>
                        <a:rPr lang="ar-JO" sz="1800" b="0" dirty="0">
                          <a:latin typeface="Alexandria" pitchFamily="2" charset="-78"/>
                          <a:ea typeface="Calibri"/>
                          <a:cs typeface="Alexandria" pitchFamily="2" charset="-78"/>
                        </a:rPr>
                        <a:t>أنواع البحوث التربوية أسس تصنيفها( البحوث التاريخية, الوصفية والمسحية, البحوث التجريبية, الدراسات التطويرية)</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JO"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JO"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808855">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المتغيرات في البحوث العلمية(المتغير التابع, المتغير المستقل, المتغير المعدل, الدور الوسيط,  المتغير الدخيل, الخ)</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9</a:t>
                      </a:r>
                      <a:endParaRPr lang="ar-SA" sz="1800" b="0" dirty="0">
                        <a:latin typeface="Alexandria" pitchFamily="2" charset="-78"/>
                        <a:ea typeface="Calibri"/>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SA" sz="1800" b="0" dirty="0">
                          <a:latin typeface="Alexandria" pitchFamily="2" charset="-78"/>
                          <a:ea typeface="Times New Roman"/>
                          <a:cs typeface="Alexandria" pitchFamily="2" charset="-78"/>
                        </a:rPr>
                        <a:t>أساليب وأدوات جمع المعلومات</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380253">
                <a:tc>
                  <a:txBody>
                    <a:bodyPr/>
                    <a:lstStyle/>
                    <a:p>
                      <a:pPr marL="457200" lvl="0" indent="-457200" algn="ctr" rtl="1">
                        <a:lnSpc>
                          <a:spcPct val="100000"/>
                        </a:lnSpc>
                        <a:spcAft>
                          <a:spcPts val="800"/>
                        </a:spcAft>
                        <a:buFont typeface="+mj-lt"/>
                        <a:buNone/>
                      </a:pPr>
                      <a:r>
                        <a:rPr lang="ar-JO" sz="1800" b="0" dirty="0">
                          <a:latin typeface="Alexandria" pitchFamily="2" charset="-78"/>
                          <a:ea typeface="Calibri"/>
                          <a:cs typeface="Alexandria" pitchFamily="2" charset="-78"/>
                        </a:rPr>
                        <a:t>10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00000"/>
                        </a:lnSpc>
                        <a:spcAft>
                          <a:spcPts val="0"/>
                        </a:spcAft>
                      </a:pPr>
                      <a:r>
                        <a:rPr lang="ar-JO" sz="1800" b="0" dirty="0">
                          <a:latin typeface="Alexandria" pitchFamily="2" charset="-78"/>
                          <a:ea typeface="Times New Roman"/>
                          <a:cs typeface="Alexandria" pitchFamily="2" charset="-78"/>
                        </a:rPr>
                        <a:t>إعداد البحوث ومناقشة النتائج</a:t>
                      </a:r>
                      <a:endParaRPr lang="en-US"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0000"/>
                        </a:lnSpc>
                        <a:spcAft>
                          <a:spcPts val="0"/>
                        </a:spcAft>
                      </a:pPr>
                      <a:endParaRPr lang="ar-SA" sz="1800" b="0" dirty="0">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0"/>
                  </a:ext>
                </a:extLst>
              </a:tr>
              <a:tr h="380253">
                <a:tc>
                  <a:txBody>
                    <a:bodyPr/>
                    <a:lstStyle/>
                    <a:p>
                      <a:pPr lvl="0" algn="ctr" rtl="1">
                        <a:lnSpc>
                          <a:spcPct val="100000"/>
                        </a:lnSpc>
                        <a:spcAft>
                          <a:spcPts val="0"/>
                        </a:spcAft>
                      </a:pPr>
                      <a:endParaRPr lang="ar-JO" sz="1800" b="0" dirty="0">
                        <a:highlight>
                          <a:srgbClr val="4472C4"/>
                        </a:highlight>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AEEF"/>
                    </a:solidFill>
                  </a:tcPr>
                </a:tc>
                <a:tc>
                  <a:txBody>
                    <a:bodyPr/>
                    <a:lstStyle/>
                    <a:p>
                      <a:pPr algn="ctr" rtl="1">
                        <a:lnSpc>
                          <a:spcPct val="100000"/>
                        </a:lnSpc>
                        <a:spcAft>
                          <a:spcPts val="0"/>
                        </a:spcAft>
                      </a:pPr>
                      <a:r>
                        <a:rPr lang="ar-JO" sz="1600" b="0" dirty="0">
                          <a:solidFill>
                            <a:schemeClr val="bg1"/>
                          </a:solidFill>
                          <a:latin typeface="Alexandria" pitchFamily="2" charset="-78"/>
                          <a:ea typeface="Times New Roman"/>
                          <a:cs typeface="Alexandria" pitchFamily="2" charset="-78"/>
                        </a:rPr>
                        <a:t>الامتحان النهائي </a:t>
                      </a:r>
                      <a:endParaRPr lang="en-US" sz="1600" b="0" dirty="0">
                        <a:solidFill>
                          <a:schemeClr val="bg1"/>
                        </a:solidFill>
                        <a:latin typeface="Alexandria" pitchFamily="2" charset="-78"/>
                        <a:ea typeface="Times New Roman"/>
                        <a:cs typeface="Alexandria"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AEEF"/>
                    </a:solidFill>
                  </a:tcPr>
                </a:tc>
                <a:tc>
                  <a:txBody>
                    <a:bodyPr/>
                    <a:lstStyle/>
                    <a:p>
                      <a:pPr algn="r" rtl="1">
                        <a:lnSpc>
                          <a:spcPct val="100000"/>
                        </a:lnSpc>
                        <a:spcAft>
                          <a:spcPts val="0"/>
                        </a:spcAft>
                      </a:pPr>
                      <a:endParaRPr lang="ar-SA" sz="1800" b="0" dirty="0">
                        <a:highlight>
                          <a:srgbClr val="4472C4"/>
                        </a:highlight>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AEEF"/>
                    </a:solidFill>
                  </a:tcPr>
                </a:tc>
                <a:tc>
                  <a:txBody>
                    <a:bodyPr/>
                    <a:lstStyle/>
                    <a:p>
                      <a:pPr algn="r" rtl="1">
                        <a:lnSpc>
                          <a:spcPct val="100000"/>
                        </a:lnSpc>
                        <a:spcAft>
                          <a:spcPts val="0"/>
                        </a:spcAft>
                      </a:pPr>
                      <a:endParaRPr lang="ar-SA" sz="1800" b="0" dirty="0">
                        <a:highlight>
                          <a:srgbClr val="4472C4"/>
                        </a:highlight>
                        <a:latin typeface="Alexandria" pitchFamily="2" charset="-78"/>
                        <a:ea typeface="Times New Roman"/>
                        <a:cs typeface="Alexandria" pitchFamily="2" charset="-78"/>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AEEF"/>
                    </a:solidFill>
                  </a:tcPr>
                </a:tc>
                <a:extLst>
                  <a:ext uri="{0D108BD9-81ED-4DB2-BD59-A6C34878D82A}">
                    <a16:rowId xmlns:a16="http://schemas.microsoft.com/office/drawing/2014/main" val="10011"/>
                  </a:ext>
                </a:extLst>
              </a:tr>
            </a:tbl>
          </a:graphicData>
        </a:graphic>
      </p:graphicFrame>
      <p:sp>
        <p:nvSpPr>
          <p:cNvPr id="2" name="TextBox 1">
            <a:extLst>
              <a:ext uri="{FF2B5EF4-FFF2-40B4-BE49-F238E27FC236}">
                <a16:creationId xmlns:a16="http://schemas.microsoft.com/office/drawing/2014/main" id="{B803962B-DB06-446D-7463-F70295A42318}"/>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محتوى المادة الدراسية والجدول الزمني لها</a:t>
            </a:r>
          </a:p>
        </p:txBody>
      </p:sp>
    </p:spTree>
    <p:extLst>
      <p:ext uri="{BB962C8B-B14F-4D97-AF65-F5344CB8AC3E}">
        <p14:creationId xmlns:p14="http://schemas.microsoft.com/office/powerpoint/2010/main" val="48978438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B2889ECB-0414-BD83-9191-193512D38C27}"/>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33696BE-8BEC-6D50-D780-1009043E067B}"/>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Rectangle 5"/>
          <p:cNvSpPr/>
          <p:nvPr/>
        </p:nvSpPr>
        <p:spPr>
          <a:xfrm>
            <a:off x="3852915" y="2719600"/>
            <a:ext cx="4486170" cy="1794594"/>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الأولى:</a:t>
            </a:r>
          </a:p>
          <a:p>
            <a:pPr algn="r" rtl="1">
              <a:lnSpc>
                <a:spcPct val="150000"/>
              </a:lnSpc>
            </a:pPr>
            <a:endParaRPr lang="ar-JO" sz="1600" dirty="0">
              <a:solidFill>
                <a:srgbClr val="2D3956"/>
              </a:solidFill>
              <a:latin typeface="Alexandria" pitchFamily="2" charset="-78"/>
              <a:cs typeface="Alexandria" pitchFamily="2" charset="-78"/>
            </a:endParaRPr>
          </a:p>
          <a:p>
            <a:pPr algn="ctr" rtl="1">
              <a:lnSpc>
                <a:spcPct val="150000"/>
              </a:lnSpc>
            </a:pPr>
            <a:r>
              <a:rPr lang="ar-JO" sz="2000" dirty="0">
                <a:latin typeface="Alexandria" pitchFamily="2" charset="-78"/>
                <a:cs typeface="Alexandria" pitchFamily="2" charset="-78"/>
              </a:rPr>
              <a:t>أساسيات البحث العلمي (المفهوم والأهمية وخصائصه وأهدافه).</a:t>
            </a:r>
            <a:endParaRPr lang="en-US" sz="2000" dirty="0">
              <a:solidFill>
                <a:srgbClr val="2D3956"/>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DB85D7CD-E88F-A456-886B-28DEA96E342D}"/>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8456399"/>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9AB93777-4CB1-E24C-7380-E912BB13D8D0}"/>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99DDE94-4A5B-0C02-430D-9E600C4FDF7F}"/>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Rectangle 5"/>
          <p:cNvSpPr/>
          <p:nvPr/>
        </p:nvSpPr>
        <p:spPr>
          <a:xfrm>
            <a:off x="4000465" y="2540159"/>
            <a:ext cx="4222539" cy="1886927"/>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الثانية: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أخلاقيات البحث العلمي</a:t>
            </a:r>
            <a:endParaRPr lang="en-US" sz="2000" b="1" dirty="0">
              <a:solidFill>
                <a:schemeClr val="tx1">
                  <a:lumMod val="95000"/>
                  <a:lumOff val="5000"/>
                </a:schemeClr>
              </a:solidFill>
              <a:latin typeface="Alexandria" pitchFamily="2" charset="-78"/>
              <a:cs typeface="Alexandria" pitchFamily="2" charset="-78"/>
            </a:endParaRPr>
          </a:p>
          <a:p>
            <a:pPr algn="ctr" rtl="1">
              <a:lnSpc>
                <a:spcPct val="150000"/>
              </a:lnSpc>
            </a:pPr>
            <a:endParaRPr lang="en-US" sz="2000" b="1" dirty="0">
              <a:solidFill>
                <a:srgbClr val="00AEEF"/>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1FB2EA17-2387-DDEC-FE7D-2144858CF998}"/>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1580777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042E34AD-4DFB-D380-3830-47095B46DB1C}"/>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B800114-377E-ED4F-4E28-13EFE23A715A}"/>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F4CCB72F-D9AE-7EC3-C7A1-C341339AEB29}"/>
              </a:ext>
            </a:extLst>
          </p:cNvPr>
          <p:cNvSpPr/>
          <p:nvPr/>
        </p:nvSpPr>
        <p:spPr>
          <a:xfrm>
            <a:off x="4000465" y="2540159"/>
            <a:ext cx="4222539" cy="1886927"/>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الثالثة: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خطة البحث العلمي وعناصرها</a:t>
            </a:r>
          </a:p>
          <a:p>
            <a:pPr algn="ctr" rtl="1">
              <a:lnSpc>
                <a:spcPct val="150000"/>
              </a:lnSpc>
            </a:pPr>
            <a:endParaRPr lang="ar-JO" sz="2000" b="1" dirty="0">
              <a:solidFill>
                <a:srgbClr val="00AEEF"/>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6F36D99D-9558-D303-6042-336CBB409FD4}"/>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7246965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82D138BC-306C-6288-A97A-17DFCDD934CF}"/>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38A38723-057C-B5AE-35C2-EBAF7483BFC9}"/>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Rectangle 9">
            <a:extLst>
              <a:ext uri="{FF2B5EF4-FFF2-40B4-BE49-F238E27FC236}">
                <a16:creationId xmlns:a16="http://schemas.microsoft.com/office/drawing/2014/main" id="{3CFA9F50-7BF7-83BD-ED59-CF0EEC799C91}"/>
              </a:ext>
            </a:extLst>
          </p:cNvPr>
          <p:cNvSpPr/>
          <p:nvPr/>
        </p:nvSpPr>
        <p:spPr>
          <a:xfrm>
            <a:off x="4000465" y="2540159"/>
            <a:ext cx="4222539" cy="2348592"/>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الرابعة: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مراجعة الأدبيات واستخدام قواعد البيانات والتوثيق العلمي.</a:t>
            </a:r>
          </a:p>
          <a:p>
            <a:pPr algn="ctr" rtl="1">
              <a:lnSpc>
                <a:spcPct val="150000"/>
              </a:lnSpc>
            </a:pPr>
            <a:endParaRPr lang="ar-JO" sz="2000" b="1" dirty="0">
              <a:solidFill>
                <a:srgbClr val="00AEEF"/>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4588E827-B3C8-8359-002D-E4DC0E143229}"/>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2600557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8981CA4D-C89E-0D8D-C4A8-F6FD7D44893F}"/>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7C9D1A3-9302-976F-F202-21B62D6140A3}"/>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8072DB7F-9CAA-9BE5-AD2E-5DBAA08F34FA}"/>
              </a:ext>
            </a:extLst>
          </p:cNvPr>
          <p:cNvSpPr/>
          <p:nvPr/>
        </p:nvSpPr>
        <p:spPr>
          <a:xfrm>
            <a:off x="4000465" y="2540159"/>
            <a:ext cx="4222539" cy="2348592"/>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الخامسة: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فرضيات البحث العلمي وأنواعه وكيفية صياغتها</a:t>
            </a:r>
          </a:p>
          <a:p>
            <a:pPr algn="ctr" rtl="1">
              <a:lnSpc>
                <a:spcPct val="150000"/>
              </a:lnSpc>
            </a:pPr>
            <a:endParaRPr lang="ar-JO" sz="2000" b="1" dirty="0">
              <a:solidFill>
                <a:srgbClr val="00AEEF"/>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5CAE571-EEF2-8888-4C30-539FF19E1A76}"/>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2815784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19D5DA71-D5D2-2974-5DBA-34332EFFC3C2}"/>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0CD709D-9021-CF92-5C8F-9FAD54D0AE16}"/>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36C62DDD-F8FA-A625-721C-C8DCA4183FD5}"/>
              </a:ext>
            </a:extLst>
          </p:cNvPr>
          <p:cNvSpPr/>
          <p:nvPr/>
        </p:nvSpPr>
        <p:spPr>
          <a:xfrm>
            <a:off x="4000465" y="2166892"/>
            <a:ext cx="4222539" cy="3271921"/>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السادسة: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أنواع البحوث التربوية وأسس تصنيفها </a:t>
            </a:r>
            <a:r>
              <a:rPr lang="ar-JO" sz="2000" b="1" dirty="0">
                <a:solidFill>
                  <a:srgbClr val="00AEEF"/>
                </a:solidFill>
                <a:latin typeface="Alexandria" pitchFamily="2" charset="-78"/>
                <a:cs typeface="Alexandria" pitchFamily="2" charset="-78"/>
              </a:rPr>
              <a:t>(</a:t>
            </a:r>
            <a:r>
              <a:rPr lang="en-US" sz="2000" b="1" dirty="0">
                <a:solidFill>
                  <a:srgbClr val="00AEEF"/>
                </a:solidFill>
                <a:latin typeface="Alexandria" pitchFamily="2" charset="-78"/>
                <a:cs typeface="Alexandria" pitchFamily="2" charset="-78"/>
              </a:rPr>
              <a:t> </a:t>
            </a:r>
            <a:r>
              <a:rPr lang="ar-JO" sz="2000" b="1" dirty="0">
                <a:solidFill>
                  <a:srgbClr val="00AEEF"/>
                </a:solidFill>
                <a:latin typeface="Alexandria" pitchFamily="2" charset="-78"/>
                <a:cs typeface="Alexandria" pitchFamily="2" charset="-78"/>
              </a:rPr>
              <a:t>البحوث الاستقرائية والارتباطية, البحوث الكمية والنوعية, البحوث الأساسية</a:t>
            </a:r>
            <a:r>
              <a:rPr lang="en-US" sz="2000" b="1" dirty="0">
                <a:solidFill>
                  <a:srgbClr val="00AEEF"/>
                </a:solidFill>
                <a:latin typeface="Alexandria" pitchFamily="2" charset="-78"/>
                <a:cs typeface="Alexandria" pitchFamily="2" charset="-78"/>
              </a:rPr>
              <a:t> </a:t>
            </a:r>
            <a:r>
              <a:rPr lang="ar-JO" sz="2000" b="1" dirty="0">
                <a:solidFill>
                  <a:srgbClr val="00AEEF"/>
                </a:solidFill>
                <a:latin typeface="Alexandria" pitchFamily="2" charset="-78"/>
                <a:cs typeface="Alexandria" pitchFamily="2" charset="-78"/>
              </a:rPr>
              <a:t>).</a:t>
            </a:r>
          </a:p>
          <a:p>
            <a:pPr algn="ctr" rtl="1">
              <a:lnSpc>
                <a:spcPct val="150000"/>
              </a:lnSpc>
            </a:pPr>
            <a:endParaRPr lang="ar-JO" sz="2000" b="1" dirty="0">
              <a:solidFill>
                <a:srgbClr val="00AEEF"/>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299C8E76-6CCD-A612-9582-1649D09084CC}"/>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468335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3C9A20B7-2FE4-4BF8-FE2F-D81ED326374A}"/>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C746445-8EB5-5B2E-802A-570463F2FAC8}"/>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9C59A3B5-8A22-2F3E-F9A1-218457356871}"/>
              </a:ext>
            </a:extLst>
          </p:cNvPr>
          <p:cNvSpPr/>
          <p:nvPr/>
        </p:nvSpPr>
        <p:spPr>
          <a:xfrm>
            <a:off x="4000465" y="1847662"/>
            <a:ext cx="4222539" cy="3271921"/>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السابعة: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أنواع البحوث التربوية أسس تصنيفها</a:t>
            </a:r>
            <a:r>
              <a:rPr lang="en-US" sz="2000" b="1" dirty="0">
                <a:solidFill>
                  <a:schemeClr val="tx1">
                    <a:lumMod val="95000"/>
                    <a:lumOff val="5000"/>
                  </a:schemeClr>
                </a:solidFill>
                <a:latin typeface="Alexandria" pitchFamily="2" charset="-78"/>
                <a:cs typeface="Alexandria" pitchFamily="2" charset="-78"/>
              </a:rPr>
              <a:t> </a:t>
            </a:r>
            <a:r>
              <a:rPr lang="ar-JO" sz="2000" b="1" dirty="0">
                <a:solidFill>
                  <a:srgbClr val="00AEEF"/>
                </a:solidFill>
                <a:latin typeface="Alexandria" pitchFamily="2" charset="-78"/>
                <a:cs typeface="Alexandria" pitchFamily="2" charset="-78"/>
              </a:rPr>
              <a:t>( البحوث التاريخية, الوصفية والمسحية, البحوث التجريبية, الدراسات التطويرية</a:t>
            </a:r>
            <a:r>
              <a:rPr lang="en-US" sz="2000" b="1" dirty="0">
                <a:solidFill>
                  <a:srgbClr val="00AEEF"/>
                </a:solidFill>
                <a:latin typeface="Alexandria" pitchFamily="2" charset="-78"/>
                <a:cs typeface="Alexandria" pitchFamily="2" charset="-78"/>
              </a:rPr>
              <a:t> </a:t>
            </a:r>
            <a:r>
              <a:rPr lang="ar-JO" sz="2000" b="1" dirty="0">
                <a:solidFill>
                  <a:srgbClr val="00AEEF"/>
                </a:solidFill>
                <a:latin typeface="Alexandria" pitchFamily="2" charset="-78"/>
                <a:cs typeface="Alexandria" pitchFamily="2" charset="-78"/>
              </a:rPr>
              <a:t>).</a:t>
            </a:r>
          </a:p>
          <a:p>
            <a:pPr algn="ctr" rtl="1">
              <a:lnSpc>
                <a:spcPct val="150000"/>
              </a:lnSpc>
            </a:pPr>
            <a:endParaRPr lang="ar-JO" sz="2000" b="1" dirty="0">
              <a:solidFill>
                <a:srgbClr val="00AEEF"/>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3E837FA4-A411-0C18-CC49-101E52C8C6F9}"/>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567651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1BF6A20B-5504-0E8A-DEC7-BE965AAF95B6}"/>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064A4F6-9F24-D1AC-5908-E15071EF9E0B}"/>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BD6BAA74-2D4F-2953-DBED-6BF9E659F67B}"/>
              </a:ext>
            </a:extLst>
          </p:cNvPr>
          <p:cNvSpPr/>
          <p:nvPr/>
        </p:nvSpPr>
        <p:spPr>
          <a:xfrm>
            <a:off x="4000465" y="1847662"/>
            <a:ext cx="4222539" cy="3271921"/>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الثامنة: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المتغيرات في البحوث العلمية</a:t>
            </a:r>
            <a:r>
              <a:rPr lang="en-US" sz="2000" b="1" dirty="0">
                <a:solidFill>
                  <a:schemeClr val="tx1">
                    <a:lumMod val="95000"/>
                    <a:lumOff val="5000"/>
                  </a:schemeClr>
                </a:solidFill>
                <a:latin typeface="Alexandria" pitchFamily="2" charset="-78"/>
                <a:cs typeface="Alexandria" pitchFamily="2" charset="-78"/>
              </a:rPr>
              <a:t> </a:t>
            </a:r>
            <a:r>
              <a:rPr lang="ar-JO" sz="2000" b="1" dirty="0">
                <a:solidFill>
                  <a:srgbClr val="00AEEF"/>
                </a:solidFill>
                <a:latin typeface="Alexandria" pitchFamily="2" charset="-78"/>
                <a:cs typeface="Alexandria" pitchFamily="2" charset="-78"/>
              </a:rPr>
              <a:t>(المتغير التابع, المتغير المستقل, المتغير المعدل, الدور الوسيط,  المتغير الدخيل, الخ).</a:t>
            </a:r>
          </a:p>
          <a:p>
            <a:pPr algn="ctr" rtl="1">
              <a:lnSpc>
                <a:spcPct val="150000"/>
              </a:lnSpc>
            </a:pPr>
            <a:endParaRPr lang="ar-JO" sz="2000" b="1" dirty="0">
              <a:solidFill>
                <a:srgbClr val="00AEEF"/>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4966C01A-484A-13DB-CCBE-8B8D313935AC}"/>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464648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46E1A81D-0F9F-2B2F-D92C-2D2273B75186}"/>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0A153AC-08E7-F3F0-232C-40C64ECDF3CA}"/>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5A45CD26-6C7A-BB0C-8158-371F92E8DC0F}"/>
              </a:ext>
            </a:extLst>
          </p:cNvPr>
          <p:cNvSpPr/>
          <p:nvPr/>
        </p:nvSpPr>
        <p:spPr>
          <a:xfrm>
            <a:off x="4000465" y="2540159"/>
            <a:ext cx="4222539" cy="1886927"/>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التاسعة: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أساليب وأدوات جمع المعلومات.</a:t>
            </a:r>
          </a:p>
          <a:p>
            <a:pPr algn="ctr" rtl="1">
              <a:lnSpc>
                <a:spcPct val="150000"/>
              </a:lnSpc>
            </a:pPr>
            <a:endParaRPr lang="ar-JO" sz="2000" b="1" dirty="0">
              <a:solidFill>
                <a:srgbClr val="00AEEF"/>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3F2B230A-60D0-1107-3A5D-541BAB46526E}"/>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8166214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B59E9B44-DE16-4EC9-1D3F-11A7BD788213}"/>
              </a:ext>
            </a:extLst>
          </p:cNvPr>
          <p:cNvSpPr/>
          <p:nvPr/>
        </p:nvSpPr>
        <p:spPr>
          <a:xfrm>
            <a:off x="3352801" y="1297617"/>
            <a:ext cx="5517868" cy="4372013"/>
          </a:xfrm>
          <a:prstGeom prst="roundRect">
            <a:avLst>
              <a:gd name="adj" fmla="val 398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75D41B5-DF63-DB3A-5421-E572C1E420E1}"/>
              </a:ext>
            </a:extLst>
          </p:cNvPr>
          <p:cNvSpPr/>
          <p:nvPr/>
        </p:nvSpPr>
        <p:spPr>
          <a:xfrm>
            <a:off x="3498527" y="1419187"/>
            <a:ext cx="519494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F8B1A465-1863-EB90-2E30-114845D3D50E}"/>
              </a:ext>
            </a:extLst>
          </p:cNvPr>
          <p:cNvSpPr/>
          <p:nvPr/>
        </p:nvSpPr>
        <p:spPr>
          <a:xfrm>
            <a:off x="4000465" y="2540159"/>
            <a:ext cx="4222539" cy="1886927"/>
          </a:xfrm>
          <a:prstGeom prst="rect">
            <a:avLst/>
          </a:prstGeom>
        </p:spPr>
        <p:txBody>
          <a:bodyPr wrap="square">
            <a:spAutoFit/>
          </a:bodyPr>
          <a:lstStyle/>
          <a:p>
            <a:pPr algn="ctr" rtl="1">
              <a:lnSpc>
                <a:spcPct val="150000"/>
              </a:lnSpc>
            </a:pPr>
            <a:r>
              <a:rPr lang="ar-JO" sz="2000" b="1" dirty="0">
                <a:solidFill>
                  <a:srgbClr val="00AEEF"/>
                </a:solidFill>
                <a:latin typeface="Alexandria" pitchFamily="2" charset="-78"/>
                <a:cs typeface="Alexandria" pitchFamily="2" charset="-78"/>
              </a:rPr>
              <a:t>المحاضرة العاشرة:</a:t>
            </a:r>
          </a:p>
          <a:p>
            <a:pPr algn="ctr" rtl="1">
              <a:lnSpc>
                <a:spcPct val="150000"/>
              </a:lnSpc>
            </a:pPr>
            <a:endParaRPr lang="ar-JO" sz="2000" b="1" dirty="0">
              <a:solidFill>
                <a:srgbClr val="00AEEF"/>
              </a:solidFill>
              <a:latin typeface="Alexandria" pitchFamily="2" charset="-78"/>
              <a:cs typeface="Alexandria" pitchFamily="2" charset="-78"/>
            </a:endParaRPr>
          </a:p>
          <a:p>
            <a:pPr algn="ctr" rtl="1">
              <a:lnSpc>
                <a:spcPct val="150000"/>
              </a:lnSpc>
            </a:pPr>
            <a:r>
              <a:rPr lang="ar-JO" sz="2000" b="1" dirty="0">
                <a:solidFill>
                  <a:schemeClr val="tx1">
                    <a:lumMod val="95000"/>
                    <a:lumOff val="5000"/>
                  </a:schemeClr>
                </a:solidFill>
                <a:latin typeface="Alexandria" pitchFamily="2" charset="-78"/>
                <a:cs typeface="Alexandria" pitchFamily="2" charset="-78"/>
              </a:rPr>
              <a:t>إعداد البحوث ومناقشة النتائج.</a:t>
            </a:r>
          </a:p>
          <a:p>
            <a:pPr algn="ctr" rtl="1">
              <a:lnSpc>
                <a:spcPct val="150000"/>
              </a:lnSpc>
            </a:pPr>
            <a:endParaRPr lang="ar-JO" sz="2000" b="1" dirty="0">
              <a:solidFill>
                <a:srgbClr val="00AEEF"/>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971D036E-40C2-D878-E78E-57C225D5C524}"/>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331260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BDC897C-8847-BAFF-58F5-CFD9E96C0C51}"/>
              </a:ext>
            </a:extLst>
          </p:cNvPr>
          <p:cNvSpPr/>
          <p:nvPr/>
        </p:nvSpPr>
        <p:spPr>
          <a:xfrm>
            <a:off x="418792" y="1685495"/>
            <a:ext cx="4877108" cy="451070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12385" y="2021317"/>
            <a:ext cx="10412629" cy="4922951"/>
          </a:xfrm>
          <a:prstGeom prst="rect">
            <a:avLst/>
          </a:prstGeom>
          <a:noFill/>
        </p:spPr>
        <p:txBody>
          <a:bodyPr wrap="square" rtlCol="0">
            <a:spAutoFit/>
          </a:bodyPr>
          <a:lstStyle/>
          <a:p>
            <a:pPr algn="r" rtl="1">
              <a:lnSpc>
                <a:spcPct val="200000"/>
              </a:lnSpc>
            </a:pPr>
            <a:r>
              <a:rPr lang="ar-JO" sz="2000" dirty="0">
                <a:latin typeface="Alexandria" pitchFamily="2" charset="-78"/>
                <a:cs typeface="Alexandria" pitchFamily="2" charset="-78"/>
              </a:rPr>
              <a:t>يتم تحقيق نتاجات التعلم المستهدفة من خلال النشاطات والاستراتيجيات التدريسية التالية:</a:t>
            </a:r>
          </a:p>
          <a:p>
            <a:pPr algn="r" rtl="1">
              <a:lnSpc>
                <a:spcPct val="200000"/>
              </a:lnSpc>
            </a:pPr>
            <a:endParaRPr lang="en-US" sz="2000" dirty="0">
              <a:latin typeface="Alexandria" pitchFamily="2" charset="-78"/>
              <a:cs typeface="Alexandria" pitchFamily="2" charset="-78"/>
            </a:endParaRPr>
          </a:p>
          <a:p>
            <a:pPr algn="r" rtl="1">
              <a:lnSpc>
                <a:spcPct val="200000"/>
              </a:lnSpc>
              <a:buFont typeface="Wingdings" pitchFamily="2" charset="2"/>
              <a:buChar char="ü"/>
            </a:pPr>
            <a:r>
              <a:rPr lang="en-US" sz="2000" dirty="0">
                <a:latin typeface="Alexandria" pitchFamily="2" charset="-78"/>
                <a:cs typeface="Alexandria" pitchFamily="2" charset="-78"/>
              </a:rPr>
              <a:t> </a:t>
            </a:r>
            <a:r>
              <a:rPr lang="ar-JO" sz="2000" dirty="0">
                <a:latin typeface="Alexandria" pitchFamily="2" charset="-78"/>
                <a:cs typeface="Alexandria" pitchFamily="2" charset="-78"/>
              </a:rPr>
              <a:t>المحاضرات. </a:t>
            </a:r>
            <a:endParaRPr lang="en-US" sz="2000" dirty="0">
              <a:latin typeface="Alexandria" pitchFamily="2" charset="-78"/>
              <a:cs typeface="Alexandria" pitchFamily="2" charset="-78"/>
            </a:endParaRPr>
          </a:p>
          <a:p>
            <a:pPr algn="r" rtl="1">
              <a:lnSpc>
                <a:spcPct val="200000"/>
              </a:lnSpc>
              <a:buFont typeface="Wingdings" pitchFamily="2" charset="2"/>
              <a:buChar char="ü"/>
            </a:pPr>
            <a:r>
              <a:rPr lang="en-US" sz="2000" dirty="0">
                <a:latin typeface="Alexandria" pitchFamily="2" charset="-78"/>
                <a:cs typeface="Alexandria" pitchFamily="2" charset="-78"/>
              </a:rPr>
              <a:t> </a:t>
            </a:r>
            <a:r>
              <a:rPr lang="ar-JO" sz="2000" dirty="0">
                <a:latin typeface="Alexandria" pitchFamily="2" charset="-78"/>
                <a:cs typeface="Alexandria" pitchFamily="2" charset="-78"/>
              </a:rPr>
              <a:t>اختبارات قصيرة. </a:t>
            </a:r>
            <a:endParaRPr lang="en-US" sz="2000" dirty="0">
              <a:latin typeface="Alexandria" pitchFamily="2" charset="-78"/>
              <a:cs typeface="Alexandria" pitchFamily="2" charset="-78"/>
            </a:endParaRPr>
          </a:p>
          <a:p>
            <a:pPr algn="r" rtl="1">
              <a:lnSpc>
                <a:spcPct val="200000"/>
              </a:lnSpc>
              <a:buFont typeface="Wingdings" pitchFamily="2" charset="2"/>
              <a:buChar char="ü"/>
            </a:pPr>
            <a:r>
              <a:rPr lang="en-US" sz="2000" dirty="0">
                <a:latin typeface="Alexandria" pitchFamily="2" charset="-78"/>
                <a:cs typeface="Alexandria" pitchFamily="2" charset="-78"/>
              </a:rPr>
              <a:t> </a:t>
            </a:r>
            <a:r>
              <a:rPr lang="ar-SA" sz="2000" dirty="0">
                <a:latin typeface="Alexandria" pitchFamily="2" charset="-78"/>
                <a:cs typeface="Alexandria" pitchFamily="2" charset="-78"/>
              </a:rPr>
              <a:t>الامتحان النهائي. </a:t>
            </a:r>
            <a:endParaRPr lang="en-US" sz="2000" dirty="0">
              <a:latin typeface="Alexandria" pitchFamily="2" charset="-78"/>
              <a:cs typeface="Alexandria" pitchFamily="2" charset="-78"/>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en-US" sz="20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9" name="Picture 8" descr="A group of people standing on books and a magnifying glass&#10;&#10;Description automatically generated">
            <a:extLst>
              <a:ext uri="{FF2B5EF4-FFF2-40B4-BE49-F238E27FC236}">
                <a16:creationId xmlns:a16="http://schemas.microsoft.com/office/drawing/2014/main" id="{A61F6542-D821-A76D-08FB-D18EB110B55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0462"/>
          <a:stretch/>
        </p:blipFill>
        <p:spPr>
          <a:xfrm>
            <a:off x="966986" y="3261282"/>
            <a:ext cx="3340101" cy="2990646"/>
          </a:xfrm>
          <a:prstGeom prst="rect">
            <a:avLst/>
          </a:prstGeom>
        </p:spPr>
      </p:pic>
      <p:sp>
        <p:nvSpPr>
          <p:cNvPr id="11" name="TextBox 10">
            <a:extLst>
              <a:ext uri="{FF2B5EF4-FFF2-40B4-BE49-F238E27FC236}">
                <a16:creationId xmlns:a16="http://schemas.microsoft.com/office/drawing/2014/main" id="{73C47F2D-FA90-C029-0A62-8F98097D24A4}"/>
              </a:ext>
            </a:extLst>
          </p:cNvPr>
          <p:cNvSpPr txBox="1"/>
          <p:nvPr/>
        </p:nvSpPr>
        <p:spPr>
          <a:xfrm>
            <a:off x="2675165" y="295202"/>
            <a:ext cx="684167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النشاطات والاستراتيجيات التدريسية</a:t>
            </a:r>
          </a:p>
        </p:txBody>
      </p:sp>
      <p:sp>
        <p:nvSpPr>
          <p:cNvPr id="2" name="Rectangle 1">
            <a:extLst>
              <a:ext uri="{FF2B5EF4-FFF2-40B4-BE49-F238E27FC236}">
                <a16:creationId xmlns:a16="http://schemas.microsoft.com/office/drawing/2014/main" id="{1F6C81BF-177C-4978-12C3-8E0A0A785D90}"/>
              </a:ext>
            </a:extLst>
          </p:cNvPr>
          <p:cNvSpPr/>
          <p:nvPr/>
        </p:nvSpPr>
        <p:spPr>
          <a:xfrm>
            <a:off x="4869951" y="6369978"/>
            <a:ext cx="2424701" cy="410966"/>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5068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8">
                                            <p:txEl>
                                              <p:pRg st="2" end="2"/>
                                            </p:txEl>
                                          </p:spTgt>
                                        </p:tgtEl>
                                        <p:attrNameLst>
                                          <p:attrName>style.visibility</p:attrName>
                                        </p:attrNameLst>
                                      </p:cBhvr>
                                      <p:to>
                                        <p:strVal val="visible"/>
                                      </p:to>
                                    </p:set>
                                    <p:animEffect transition="in" filter="circle(in)">
                                      <p:cBhvr>
                                        <p:cTn id="7" dur="2000"/>
                                        <p:tgtEl>
                                          <p:spTgt spid="48">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48">
                                            <p:txEl>
                                              <p:pRg st="3" end="3"/>
                                            </p:txEl>
                                          </p:spTgt>
                                        </p:tgtEl>
                                        <p:attrNameLst>
                                          <p:attrName>style.visibility</p:attrName>
                                        </p:attrNameLst>
                                      </p:cBhvr>
                                      <p:to>
                                        <p:strVal val="visible"/>
                                      </p:to>
                                    </p:set>
                                    <p:animEffect transition="in" filter="circle(in)">
                                      <p:cBhvr>
                                        <p:cTn id="10" dur="2000"/>
                                        <p:tgtEl>
                                          <p:spTgt spid="48">
                                            <p:txEl>
                                              <p:pRg st="3" end="3"/>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48">
                                            <p:txEl>
                                              <p:pRg st="4" end="4"/>
                                            </p:txEl>
                                          </p:spTgt>
                                        </p:tgtEl>
                                        <p:attrNameLst>
                                          <p:attrName>style.visibility</p:attrName>
                                        </p:attrNameLst>
                                      </p:cBhvr>
                                      <p:to>
                                        <p:strVal val="visible"/>
                                      </p:to>
                                    </p:set>
                                    <p:animEffect transition="in" filter="circle(in)">
                                      <p:cBhvr>
                                        <p:cTn id="13" dur="2000"/>
                                        <p:tgtEl>
                                          <p:spTgt spid="4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4E06F3-A610-4E8D-B0C4-601B2974FD6C}"/>
</file>

<file path=customXml/itemProps2.xml><?xml version="1.0" encoding="utf-8"?>
<ds:datastoreItem xmlns:ds="http://schemas.openxmlformats.org/officeDocument/2006/customXml" ds:itemID="{59853DE5-2E63-4EAA-9517-1059D43A746F}">
  <ds:schemaRefs>
    <ds:schemaRef ds:uri="http://schemas.microsoft.com/sharepoint/v3/contenttype/forms"/>
  </ds:schemaRefs>
</ds:datastoreItem>
</file>

<file path=customXml/itemProps3.xml><?xml version="1.0" encoding="utf-8"?>
<ds:datastoreItem xmlns:ds="http://schemas.openxmlformats.org/officeDocument/2006/customXml" ds:itemID="{7DCFEF23-6FC1-429E-B51E-B25628659B8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398</TotalTime>
  <Words>917</Words>
  <Application>Microsoft Office PowerPoint</Application>
  <PresentationFormat>Widescreen</PresentationFormat>
  <Paragraphs>163</Paragraphs>
  <Slides>32</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Alexandria</vt:lpstr>
      <vt:lpstr>Arial</vt:lpstr>
      <vt:lpstr>Calibri</vt:lpstr>
      <vt:lpstr>Calibri Light</vt:lpstr>
      <vt:lpstr>Microsoft Sans Serif</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آلاء  الضمرات</cp:lastModifiedBy>
  <cp:revision>46</cp:revision>
  <dcterms:created xsi:type="dcterms:W3CDTF">2023-04-29T09:08:00Z</dcterms:created>
  <dcterms:modified xsi:type="dcterms:W3CDTF">2026-01-28T09:36:49Z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