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3" r:id="rId6"/>
    <p:sldId id="363" r:id="rId7"/>
    <p:sldId id="314" r:id="rId8"/>
    <p:sldId id="315" r:id="rId9"/>
    <p:sldId id="355" r:id="rId10"/>
    <p:sldId id="317" r:id="rId11"/>
    <p:sldId id="316" r:id="rId12"/>
    <p:sldId id="320" r:id="rId13"/>
    <p:sldId id="354" r:id="rId14"/>
    <p:sldId id="322" r:id="rId15"/>
    <p:sldId id="319" r:id="rId16"/>
    <p:sldId id="318" r:id="rId17"/>
    <p:sldId id="357" r:id="rId18"/>
    <p:sldId id="323" r:id="rId19"/>
    <p:sldId id="328" r:id="rId20"/>
    <p:sldId id="325" r:id="rId21"/>
    <p:sldId id="324" r:id="rId22"/>
    <p:sldId id="330" r:id="rId23"/>
    <p:sldId id="326" r:id="rId24"/>
    <p:sldId id="329" r:id="rId25"/>
    <p:sldId id="321" r:id="rId26"/>
    <p:sldId id="332" r:id="rId27"/>
    <p:sldId id="333" r:id="rId28"/>
    <p:sldId id="359" r:id="rId29"/>
    <p:sldId id="334" r:id="rId30"/>
    <p:sldId id="335" r:id="rId31"/>
    <p:sldId id="360" r:id="rId32"/>
    <p:sldId id="337" r:id="rId33"/>
    <p:sldId id="338" r:id="rId34"/>
    <p:sldId id="266" r:id="rId35"/>
    <p:sldId id="339" r:id="rId36"/>
    <p:sldId id="331" r:id="rId37"/>
    <p:sldId id="340" r:id="rId38"/>
    <p:sldId id="361" r:id="rId39"/>
    <p:sldId id="341" r:id="rId40"/>
    <p:sldId id="342" r:id="rId41"/>
    <p:sldId id="343" r:id="rId42"/>
    <p:sldId id="344" r:id="rId43"/>
    <p:sldId id="345" r:id="rId44"/>
    <p:sldId id="362" r:id="rId45"/>
    <p:sldId id="346" r:id="rId46"/>
    <p:sldId id="347" r:id="rId47"/>
    <p:sldId id="348" r:id="rId48"/>
    <p:sldId id="349" r:id="rId49"/>
    <p:sldId id="350" r:id="rId50"/>
    <p:sldId id="351" r:id="rId51"/>
    <p:sldId id="296" r:id="rId52"/>
    <p:sldId id="353" r:id="rId53"/>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AF6A03-D018-E56E-59E7-9D5D2B25351E}"/>
              </a:ext>
            </a:extLst>
          </p:cNvPr>
          <p:cNvSpPr>
            <a:spLocks noGrp="1"/>
          </p:cNvSpPr>
          <p:nvPr>
            <p:ph type="dt" sz="half" idx="10"/>
          </p:nvPr>
        </p:nvSpPr>
        <p:spPr/>
        <p:txBody>
          <a:bodyPr/>
          <a:lstStyle>
            <a:lvl1pPr>
              <a:defRPr/>
            </a:lvl1pPr>
          </a:lstStyle>
          <a:p>
            <a:pPr>
              <a:defRPr/>
            </a:pPr>
            <a:fld id="{D7C99701-F45F-4DE9-A594-CFEC6A5A3D38}" type="datetimeFigureOut">
              <a:rPr lang="en-US"/>
              <a:pPr>
                <a:defRPr/>
              </a:pPr>
              <a:t>3/8/2023</a:t>
            </a:fld>
            <a:endParaRPr lang="en-US"/>
          </a:p>
        </p:txBody>
      </p:sp>
      <p:sp>
        <p:nvSpPr>
          <p:cNvPr id="5" name="Footer Placeholder 4">
            <a:extLst>
              <a:ext uri="{FF2B5EF4-FFF2-40B4-BE49-F238E27FC236}">
                <a16:creationId xmlns:a16="http://schemas.microsoft.com/office/drawing/2014/main" id="{442FF511-702C-F170-76E7-CF3D2982856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032E2A7-EF56-3554-538D-21141C0C64D2}"/>
              </a:ext>
            </a:extLst>
          </p:cNvPr>
          <p:cNvSpPr>
            <a:spLocks noGrp="1"/>
          </p:cNvSpPr>
          <p:nvPr>
            <p:ph type="sldNum" sz="quarter" idx="12"/>
          </p:nvPr>
        </p:nvSpPr>
        <p:spPr/>
        <p:txBody>
          <a:bodyPr/>
          <a:lstStyle>
            <a:lvl1pPr>
              <a:defRPr/>
            </a:lvl1pPr>
          </a:lstStyle>
          <a:p>
            <a:pPr>
              <a:defRPr/>
            </a:pPr>
            <a:fld id="{BCB9E53A-CB96-4445-AD63-DF77D21C13A9}" type="slidenum">
              <a:rPr lang="en-US"/>
              <a:pPr>
                <a:defRPr/>
              </a:pPr>
              <a:t>‹#›</a:t>
            </a:fld>
            <a:endParaRPr lang="en-US"/>
          </a:p>
        </p:txBody>
      </p:sp>
    </p:spTree>
    <p:extLst>
      <p:ext uri="{BB962C8B-B14F-4D97-AF65-F5344CB8AC3E}">
        <p14:creationId xmlns:p14="http://schemas.microsoft.com/office/powerpoint/2010/main" val="107819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9A7221-67E6-5813-54F5-A4CE08C7E34D}"/>
              </a:ext>
            </a:extLst>
          </p:cNvPr>
          <p:cNvSpPr>
            <a:spLocks noGrp="1"/>
          </p:cNvSpPr>
          <p:nvPr>
            <p:ph type="dt" sz="half" idx="10"/>
          </p:nvPr>
        </p:nvSpPr>
        <p:spPr/>
        <p:txBody>
          <a:bodyPr/>
          <a:lstStyle>
            <a:lvl1pPr>
              <a:defRPr/>
            </a:lvl1pPr>
          </a:lstStyle>
          <a:p>
            <a:pPr>
              <a:defRPr/>
            </a:pPr>
            <a:fld id="{531E8AA1-104E-40D0-BD29-561A3F209990}" type="datetimeFigureOut">
              <a:rPr lang="en-US"/>
              <a:pPr>
                <a:defRPr/>
              </a:pPr>
              <a:t>3/8/2023</a:t>
            </a:fld>
            <a:endParaRPr lang="en-US"/>
          </a:p>
        </p:txBody>
      </p:sp>
      <p:sp>
        <p:nvSpPr>
          <p:cNvPr id="5" name="Footer Placeholder 4">
            <a:extLst>
              <a:ext uri="{FF2B5EF4-FFF2-40B4-BE49-F238E27FC236}">
                <a16:creationId xmlns:a16="http://schemas.microsoft.com/office/drawing/2014/main" id="{9D2345C4-C897-6664-233E-92B3AE40FA7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2D2E951-6F4F-4BEA-C1BF-AA11651F0355}"/>
              </a:ext>
            </a:extLst>
          </p:cNvPr>
          <p:cNvSpPr>
            <a:spLocks noGrp="1"/>
          </p:cNvSpPr>
          <p:nvPr>
            <p:ph type="sldNum" sz="quarter" idx="12"/>
          </p:nvPr>
        </p:nvSpPr>
        <p:spPr/>
        <p:txBody>
          <a:bodyPr/>
          <a:lstStyle>
            <a:lvl1pPr>
              <a:defRPr/>
            </a:lvl1pPr>
          </a:lstStyle>
          <a:p>
            <a:pPr>
              <a:defRPr/>
            </a:pPr>
            <a:fld id="{5A533099-3DB6-4CCE-B8E9-3E64D39F6CCC}" type="slidenum">
              <a:rPr lang="en-US"/>
              <a:pPr>
                <a:defRPr/>
              </a:pPr>
              <a:t>‹#›</a:t>
            </a:fld>
            <a:endParaRPr lang="en-US"/>
          </a:p>
        </p:txBody>
      </p:sp>
    </p:spTree>
    <p:extLst>
      <p:ext uri="{BB962C8B-B14F-4D97-AF65-F5344CB8AC3E}">
        <p14:creationId xmlns:p14="http://schemas.microsoft.com/office/powerpoint/2010/main" val="275381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4F8829-FD07-B082-9C21-D151D8910E88}"/>
              </a:ext>
            </a:extLst>
          </p:cNvPr>
          <p:cNvSpPr>
            <a:spLocks noGrp="1"/>
          </p:cNvSpPr>
          <p:nvPr>
            <p:ph type="dt" sz="half" idx="10"/>
          </p:nvPr>
        </p:nvSpPr>
        <p:spPr/>
        <p:txBody>
          <a:bodyPr/>
          <a:lstStyle>
            <a:lvl1pPr>
              <a:defRPr/>
            </a:lvl1pPr>
          </a:lstStyle>
          <a:p>
            <a:pPr>
              <a:defRPr/>
            </a:pPr>
            <a:fld id="{9DE4ECF4-C20F-4C53-826B-97BB38E822F1}" type="datetimeFigureOut">
              <a:rPr lang="en-US"/>
              <a:pPr>
                <a:defRPr/>
              </a:pPr>
              <a:t>3/8/2023</a:t>
            </a:fld>
            <a:endParaRPr lang="en-US"/>
          </a:p>
        </p:txBody>
      </p:sp>
      <p:sp>
        <p:nvSpPr>
          <p:cNvPr id="5" name="Footer Placeholder 4">
            <a:extLst>
              <a:ext uri="{FF2B5EF4-FFF2-40B4-BE49-F238E27FC236}">
                <a16:creationId xmlns:a16="http://schemas.microsoft.com/office/drawing/2014/main" id="{9E6928F8-525D-7F8C-5186-2275F47584B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F7E3243-0623-ABE5-934E-5CDFD66AB8E6}"/>
              </a:ext>
            </a:extLst>
          </p:cNvPr>
          <p:cNvSpPr>
            <a:spLocks noGrp="1"/>
          </p:cNvSpPr>
          <p:nvPr>
            <p:ph type="sldNum" sz="quarter" idx="12"/>
          </p:nvPr>
        </p:nvSpPr>
        <p:spPr/>
        <p:txBody>
          <a:bodyPr/>
          <a:lstStyle>
            <a:lvl1pPr>
              <a:defRPr/>
            </a:lvl1pPr>
          </a:lstStyle>
          <a:p>
            <a:pPr>
              <a:defRPr/>
            </a:pPr>
            <a:fld id="{43820BD8-9FBF-4E30-985F-3790888C473A}" type="slidenum">
              <a:rPr lang="en-US"/>
              <a:pPr>
                <a:defRPr/>
              </a:pPr>
              <a:t>‹#›</a:t>
            </a:fld>
            <a:endParaRPr lang="en-US"/>
          </a:p>
        </p:txBody>
      </p:sp>
    </p:spTree>
    <p:extLst>
      <p:ext uri="{BB962C8B-B14F-4D97-AF65-F5344CB8AC3E}">
        <p14:creationId xmlns:p14="http://schemas.microsoft.com/office/powerpoint/2010/main" val="1000116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E5C6593-66F7-E237-1563-29AC71F68BC8}"/>
              </a:ext>
            </a:extLst>
          </p:cNvPr>
          <p:cNvSpPr>
            <a:spLocks noGrp="1"/>
          </p:cNvSpPr>
          <p:nvPr>
            <p:ph type="dt" sz="half" idx="10"/>
          </p:nvPr>
        </p:nvSpPr>
        <p:spPr/>
        <p:txBody>
          <a:bodyPr/>
          <a:lstStyle>
            <a:lvl1pPr>
              <a:defRPr/>
            </a:lvl1pPr>
          </a:lstStyle>
          <a:p>
            <a:pPr>
              <a:defRPr/>
            </a:pPr>
            <a:fld id="{E04D2383-5BE9-476D-9393-493A0B53CCC7}" type="datetimeFigureOut">
              <a:rPr lang="en-US"/>
              <a:pPr>
                <a:defRPr/>
              </a:pPr>
              <a:t>3/8/2023</a:t>
            </a:fld>
            <a:endParaRPr lang="en-US"/>
          </a:p>
        </p:txBody>
      </p:sp>
      <p:sp>
        <p:nvSpPr>
          <p:cNvPr id="6" name="Footer Placeholder 4">
            <a:extLst>
              <a:ext uri="{FF2B5EF4-FFF2-40B4-BE49-F238E27FC236}">
                <a16:creationId xmlns:a16="http://schemas.microsoft.com/office/drawing/2014/main" id="{892EC6DF-F6A3-AEDD-F502-8B1F3BF9745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2F9B42A-9D2F-13BD-0B8A-176159CC58D1}"/>
              </a:ext>
            </a:extLst>
          </p:cNvPr>
          <p:cNvSpPr>
            <a:spLocks noGrp="1"/>
          </p:cNvSpPr>
          <p:nvPr>
            <p:ph type="sldNum" sz="quarter" idx="12"/>
          </p:nvPr>
        </p:nvSpPr>
        <p:spPr/>
        <p:txBody>
          <a:bodyPr/>
          <a:lstStyle>
            <a:lvl1pPr>
              <a:defRPr/>
            </a:lvl1pPr>
          </a:lstStyle>
          <a:p>
            <a:pPr>
              <a:defRPr/>
            </a:pPr>
            <a:fld id="{9D97BFF1-9C5F-4C3F-B932-5779147F4BE3}" type="slidenum">
              <a:rPr lang="en-US"/>
              <a:pPr>
                <a:defRPr/>
              </a:pPr>
              <a:t>‹#›</a:t>
            </a:fld>
            <a:endParaRPr lang="en-US"/>
          </a:p>
        </p:txBody>
      </p:sp>
    </p:spTree>
    <p:extLst>
      <p:ext uri="{BB962C8B-B14F-4D97-AF65-F5344CB8AC3E}">
        <p14:creationId xmlns:p14="http://schemas.microsoft.com/office/powerpoint/2010/main" val="1384495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E12576B-7DB0-104D-A153-4FF7CD5636E2}"/>
              </a:ext>
            </a:extLst>
          </p:cNvPr>
          <p:cNvSpPr>
            <a:spLocks noGrp="1"/>
          </p:cNvSpPr>
          <p:nvPr>
            <p:ph type="dt" sz="half" idx="10"/>
          </p:nvPr>
        </p:nvSpPr>
        <p:spPr/>
        <p:txBody>
          <a:bodyPr/>
          <a:lstStyle>
            <a:lvl1pPr>
              <a:defRPr/>
            </a:lvl1pPr>
          </a:lstStyle>
          <a:p>
            <a:pPr>
              <a:defRPr/>
            </a:pPr>
            <a:fld id="{52DC9915-C68D-46DB-A163-CB0E5CAD8F6C}" type="datetimeFigureOut">
              <a:rPr lang="en-US"/>
              <a:pPr>
                <a:defRPr/>
              </a:pPr>
              <a:t>3/8/2023</a:t>
            </a:fld>
            <a:endParaRPr lang="en-US"/>
          </a:p>
        </p:txBody>
      </p:sp>
      <p:sp>
        <p:nvSpPr>
          <p:cNvPr id="8" name="Footer Placeholder 4">
            <a:extLst>
              <a:ext uri="{FF2B5EF4-FFF2-40B4-BE49-F238E27FC236}">
                <a16:creationId xmlns:a16="http://schemas.microsoft.com/office/drawing/2014/main" id="{82F1E9EC-F3D8-5D46-F6CA-0CF846986D7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283931DE-5287-C66D-8DB6-D042A95AEB6F}"/>
              </a:ext>
            </a:extLst>
          </p:cNvPr>
          <p:cNvSpPr>
            <a:spLocks noGrp="1"/>
          </p:cNvSpPr>
          <p:nvPr>
            <p:ph type="sldNum" sz="quarter" idx="12"/>
          </p:nvPr>
        </p:nvSpPr>
        <p:spPr/>
        <p:txBody>
          <a:bodyPr/>
          <a:lstStyle>
            <a:lvl1pPr>
              <a:defRPr/>
            </a:lvl1pPr>
          </a:lstStyle>
          <a:p>
            <a:pPr>
              <a:defRPr/>
            </a:pPr>
            <a:fld id="{9D560599-02B5-44FF-8E50-51BBC4510600}" type="slidenum">
              <a:rPr lang="en-US"/>
              <a:pPr>
                <a:defRPr/>
              </a:pPr>
              <a:t>‹#›</a:t>
            </a:fld>
            <a:endParaRPr lang="en-US"/>
          </a:p>
        </p:txBody>
      </p:sp>
    </p:spTree>
    <p:extLst>
      <p:ext uri="{BB962C8B-B14F-4D97-AF65-F5344CB8AC3E}">
        <p14:creationId xmlns:p14="http://schemas.microsoft.com/office/powerpoint/2010/main" val="835085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C135A7E3-9C1C-4731-F20F-D158A0BC26EA}"/>
              </a:ext>
            </a:extLst>
          </p:cNvPr>
          <p:cNvSpPr>
            <a:spLocks noGrp="1"/>
          </p:cNvSpPr>
          <p:nvPr>
            <p:ph type="dt" sz="half" idx="10"/>
          </p:nvPr>
        </p:nvSpPr>
        <p:spPr/>
        <p:txBody>
          <a:bodyPr/>
          <a:lstStyle>
            <a:lvl1pPr>
              <a:defRPr/>
            </a:lvl1pPr>
          </a:lstStyle>
          <a:p>
            <a:pPr>
              <a:defRPr/>
            </a:pPr>
            <a:fld id="{CF7BC3AE-CD22-411E-BF0C-4AE1D2D759EA}" type="datetimeFigureOut">
              <a:rPr lang="en-US"/>
              <a:pPr>
                <a:defRPr/>
              </a:pPr>
              <a:t>3/8/2023</a:t>
            </a:fld>
            <a:endParaRPr lang="en-US"/>
          </a:p>
        </p:txBody>
      </p:sp>
      <p:sp>
        <p:nvSpPr>
          <p:cNvPr id="4" name="Footer Placeholder 4">
            <a:extLst>
              <a:ext uri="{FF2B5EF4-FFF2-40B4-BE49-F238E27FC236}">
                <a16:creationId xmlns:a16="http://schemas.microsoft.com/office/drawing/2014/main" id="{D0C688A7-8E56-01B0-844D-73E8B0203B9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EB285B9-3C37-CD72-2961-BF87019EB50F}"/>
              </a:ext>
            </a:extLst>
          </p:cNvPr>
          <p:cNvSpPr>
            <a:spLocks noGrp="1"/>
          </p:cNvSpPr>
          <p:nvPr>
            <p:ph type="sldNum" sz="quarter" idx="12"/>
          </p:nvPr>
        </p:nvSpPr>
        <p:spPr/>
        <p:txBody>
          <a:bodyPr/>
          <a:lstStyle>
            <a:lvl1pPr>
              <a:defRPr/>
            </a:lvl1pPr>
          </a:lstStyle>
          <a:p>
            <a:pPr>
              <a:defRPr/>
            </a:pPr>
            <a:fld id="{EF52CA03-37A0-4EB3-8AA9-84CFAE456EE7}" type="slidenum">
              <a:rPr lang="en-US"/>
              <a:pPr>
                <a:defRPr/>
              </a:pPr>
              <a:t>‹#›</a:t>
            </a:fld>
            <a:endParaRPr lang="en-US"/>
          </a:p>
        </p:txBody>
      </p:sp>
    </p:spTree>
    <p:extLst>
      <p:ext uri="{BB962C8B-B14F-4D97-AF65-F5344CB8AC3E}">
        <p14:creationId xmlns:p14="http://schemas.microsoft.com/office/powerpoint/2010/main" val="3164721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FA314DB-9FCA-31E0-C69B-D5077508BD1D}"/>
              </a:ext>
            </a:extLst>
          </p:cNvPr>
          <p:cNvSpPr>
            <a:spLocks noGrp="1"/>
          </p:cNvSpPr>
          <p:nvPr>
            <p:ph type="dt" sz="half" idx="10"/>
          </p:nvPr>
        </p:nvSpPr>
        <p:spPr/>
        <p:txBody>
          <a:bodyPr/>
          <a:lstStyle>
            <a:lvl1pPr>
              <a:defRPr/>
            </a:lvl1pPr>
          </a:lstStyle>
          <a:p>
            <a:pPr>
              <a:defRPr/>
            </a:pPr>
            <a:fld id="{3920BC86-8113-4DF2-B397-BB688F5B5E1E}" type="datetimeFigureOut">
              <a:rPr lang="en-US"/>
              <a:pPr>
                <a:defRPr/>
              </a:pPr>
              <a:t>3/8/2023</a:t>
            </a:fld>
            <a:endParaRPr lang="en-US"/>
          </a:p>
        </p:txBody>
      </p:sp>
      <p:sp>
        <p:nvSpPr>
          <p:cNvPr id="3" name="Footer Placeholder 4">
            <a:extLst>
              <a:ext uri="{FF2B5EF4-FFF2-40B4-BE49-F238E27FC236}">
                <a16:creationId xmlns:a16="http://schemas.microsoft.com/office/drawing/2014/main" id="{EFB8DA48-4BC3-BA7C-7DC4-5896F127221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22D4917-098C-CB13-B0EA-6D175ECE8390}"/>
              </a:ext>
            </a:extLst>
          </p:cNvPr>
          <p:cNvSpPr>
            <a:spLocks noGrp="1"/>
          </p:cNvSpPr>
          <p:nvPr>
            <p:ph type="sldNum" sz="quarter" idx="12"/>
          </p:nvPr>
        </p:nvSpPr>
        <p:spPr/>
        <p:txBody>
          <a:bodyPr/>
          <a:lstStyle>
            <a:lvl1pPr>
              <a:defRPr/>
            </a:lvl1pPr>
          </a:lstStyle>
          <a:p>
            <a:pPr>
              <a:defRPr/>
            </a:pPr>
            <a:fld id="{46753450-69A3-4542-B38B-09743ADB596F}" type="slidenum">
              <a:rPr lang="en-US"/>
              <a:pPr>
                <a:defRPr/>
              </a:pPr>
              <a:t>‹#›</a:t>
            </a:fld>
            <a:endParaRPr lang="en-US"/>
          </a:p>
        </p:txBody>
      </p:sp>
    </p:spTree>
    <p:extLst>
      <p:ext uri="{BB962C8B-B14F-4D97-AF65-F5344CB8AC3E}">
        <p14:creationId xmlns:p14="http://schemas.microsoft.com/office/powerpoint/2010/main" val="4088484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5A98F2DF-079E-B6D6-A1EB-0A8C49A534EE}"/>
              </a:ext>
            </a:extLst>
          </p:cNvPr>
          <p:cNvSpPr>
            <a:spLocks noGrp="1"/>
          </p:cNvSpPr>
          <p:nvPr>
            <p:ph type="dt" sz="half" idx="10"/>
          </p:nvPr>
        </p:nvSpPr>
        <p:spPr/>
        <p:txBody>
          <a:bodyPr/>
          <a:lstStyle>
            <a:lvl1pPr>
              <a:defRPr/>
            </a:lvl1pPr>
          </a:lstStyle>
          <a:p>
            <a:pPr>
              <a:defRPr/>
            </a:pPr>
            <a:fld id="{8F11C824-2DC6-4153-BA05-14CA1F8F6DCC}" type="datetimeFigureOut">
              <a:rPr lang="en-US"/>
              <a:pPr>
                <a:defRPr/>
              </a:pPr>
              <a:t>3/8/2023</a:t>
            </a:fld>
            <a:endParaRPr lang="en-US"/>
          </a:p>
        </p:txBody>
      </p:sp>
      <p:sp>
        <p:nvSpPr>
          <p:cNvPr id="6" name="Footer Placeholder 4">
            <a:extLst>
              <a:ext uri="{FF2B5EF4-FFF2-40B4-BE49-F238E27FC236}">
                <a16:creationId xmlns:a16="http://schemas.microsoft.com/office/drawing/2014/main" id="{52CB5A00-B424-7E3A-7961-8229E474DF6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56C5F24-F4FB-5803-E892-4F2EF9B776DC}"/>
              </a:ext>
            </a:extLst>
          </p:cNvPr>
          <p:cNvSpPr>
            <a:spLocks noGrp="1"/>
          </p:cNvSpPr>
          <p:nvPr>
            <p:ph type="sldNum" sz="quarter" idx="12"/>
          </p:nvPr>
        </p:nvSpPr>
        <p:spPr/>
        <p:txBody>
          <a:bodyPr/>
          <a:lstStyle>
            <a:lvl1pPr>
              <a:defRPr/>
            </a:lvl1pPr>
          </a:lstStyle>
          <a:p>
            <a:pPr>
              <a:defRPr/>
            </a:pPr>
            <a:fld id="{5BF4CA01-336E-420D-8557-819214DC5482}" type="slidenum">
              <a:rPr lang="en-US"/>
              <a:pPr>
                <a:defRPr/>
              </a:pPr>
              <a:t>‹#›</a:t>
            </a:fld>
            <a:endParaRPr lang="en-US"/>
          </a:p>
        </p:txBody>
      </p:sp>
    </p:spTree>
    <p:extLst>
      <p:ext uri="{BB962C8B-B14F-4D97-AF65-F5344CB8AC3E}">
        <p14:creationId xmlns:p14="http://schemas.microsoft.com/office/powerpoint/2010/main" val="307942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BAC7C862-1B8D-ABCB-500F-A46CD76EFA80}"/>
              </a:ext>
            </a:extLst>
          </p:cNvPr>
          <p:cNvSpPr>
            <a:spLocks noGrp="1"/>
          </p:cNvSpPr>
          <p:nvPr>
            <p:ph type="dt" sz="half" idx="10"/>
          </p:nvPr>
        </p:nvSpPr>
        <p:spPr/>
        <p:txBody>
          <a:bodyPr/>
          <a:lstStyle>
            <a:lvl1pPr>
              <a:defRPr/>
            </a:lvl1pPr>
          </a:lstStyle>
          <a:p>
            <a:pPr>
              <a:defRPr/>
            </a:pPr>
            <a:fld id="{8FA31F3E-F209-4C5E-8495-5F6A71A0AAED}" type="datetimeFigureOut">
              <a:rPr lang="en-US"/>
              <a:pPr>
                <a:defRPr/>
              </a:pPr>
              <a:t>3/8/2023</a:t>
            </a:fld>
            <a:endParaRPr lang="en-US"/>
          </a:p>
        </p:txBody>
      </p:sp>
      <p:sp>
        <p:nvSpPr>
          <p:cNvPr id="6" name="Footer Placeholder 4">
            <a:extLst>
              <a:ext uri="{FF2B5EF4-FFF2-40B4-BE49-F238E27FC236}">
                <a16:creationId xmlns:a16="http://schemas.microsoft.com/office/drawing/2014/main" id="{CFC119A9-9FF4-54C4-CD34-D7F823D2E4A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3FC7D76-85B7-6C90-875D-FBE8D740AF0D}"/>
              </a:ext>
            </a:extLst>
          </p:cNvPr>
          <p:cNvSpPr>
            <a:spLocks noGrp="1"/>
          </p:cNvSpPr>
          <p:nvPr>
            <p:ph type="sldNum" sz="quarter" idx="12"/>
          </p:nvPr>
        </p:nvSpPr>
        <p:spPr/>
        <p:txBody>
          <a:bodyPr/>
          <a:lstStyle>
            <a:lvl1pPr>
              <a:defRPr/>
            </a:lvl1pPr>
          </a:lstStyle>
          <a:p>
            <a:pPr>
              <a:defRPr/>
            </a:pPr>
            <a:fld id="{F8494299-9E56-421A-AF68-7C5267F126CA}" type="slidenum">
              <a:rPr lang="en-US"/>
              <a:pPr>
                <a:defRPr/>
              </a:pPr>
              <a:t>‹#›</a:t>
            </a:fld>
            <a:endParaRPr lang="en-US"/>
          </a:p>
        </p:txBody>
      </p:sp>
    </p:spTree>
    <p:extLst>
      <p:ext uri="{BB962C8B-B14F-4D97-AF65-F5344CB8AC3E}">
        <p14:creationId xmlns:p14="http://schemas.microsoft.com/office/powerpoint/2010/main" val="1602502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6F0727-96B9-411F-221B-91EBEE7AF98A}"/>
              </a:ext>
            </a:extLst>
          </p:cNvPr>
          <p:cNvSpPr>
            <a:spLocks noGrp="1"/>
          </p:cNvSpPr>
          <p:nvPr>
            <p:ph type="dt" sz="half" idx="10"/>
          </p:nvPr>
        </p:nvSpPr>
        <p:spPr/>
        <p:txBody>
          <a:bodyPr/>
          <a:lstStyle>
            <a:lvl1pPr>
              <a:defRPr/>
            </a:lvl1pPr>
          </a:lstStyle>
          <a:p>
            <a:pPr>
              <a:defRPr/>
            </a:pPr>
            <a:fld id="{DA75558D-4560-4DD3-9A6E-4C94BDD3AF45}" type="datetimeFigureOut">
              <a:rPr lang="en-US"/>
              <a:pPr>
                <a:defRPr/>
              </a:pPr>
              <a:t>3/8/2023</a:t>
            </a:fld>
            <a:endParaRPr lang="en-US"/>
          </a:p>
        </p:txBody>
      </p:sp>
      <p:sp>
        <p:nvSpPr>
          <p:cNvPr id="5" name="Footer Placeholder 4">
            <a:extLst>
              <a:ext uri="{FF2B5EF4-FFF2-40B4-BE49-F238E27FC236}">
                <a16:creationId xmlns:a16="http://schemas.microsoft.com/office/drawing/2014/main" id="{6A023DA7-E79F-9F88-97F0-2539188C391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D7887BA-0455-92E4-3760-010CB0E3F936}"/>
              </a:ext>
            </a:extLst>
          </p:cNvPr>
          <p:cNvSpPr>
            <a:spLocks noGrp="1"/>
          </p:cNvSpPr>
          <p:nvPr>
            <p:ph type="sldNum" sz="quarter" idx="12"/>
          </p:nvPr>
        </p:nvSpPr>
        <p:spPr/>
        <p:txBody>
          <a:bodyPr/>
          <a:lstStyle>
            <a:lvl1pPr>
              <a:defRPr/>
            </a:lvl1pPr>
          </a:lstStyle>
          <a:p>
            <a:pPr>
              <a:defRPr/>
            </a:pPr>
            <a:fld id="{52D03780-55CD-4D44-B535-FAF321727D21}" type="slidenum">
              <a:rPr lang="en-US"/>
              <a:pPr>
                <a:defRPr/>
              </a:pPr>
              <a:t>‹#›</a:t>
            </a:fld>
            <a:endParaRPr lang="en-US"/>
          </a:p>
        </p:txBody>
      </p:sp>
    </p:spTree>
    <p:extLst>
      <p:ext uri="{BB962C8B-B14F-4D97-AF65-F5344CB8AC3E}">
        <p14:creationId xmlns:p14="http://schemas.microsoft.com/office/powerpoint/2010/main" val="43137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600E7B-45CD-4E6E-BB0E-3C220A884709}"/>
              </a:ext>
            </a:extLst>
          </p:cNvPr>
          <p:cNvSpPr>
            <a:spLocks noGrp="1"/>
          </p:cNvSpPr>
          <p:nvPr>
            <p:ph type="dt" sz="half" idx="10"/>
          </p:nvPr>
        </p:nvSpPr>
        <p:spPr/>
        <p:txBody>
          <a:bodyPr/>
          <a:lstStyle>
            <a:lvl1pPr>
              <a:defRPr/>
            </a:lvl1pPr>
          </a:lstStyle>
          <a:p>
            <a:pPr>
              <a:defRPr/>
            </a:pPr>
            <a:fld id="{5C637BB5-74A0-489D-BD1F-935FFD8F974A}" type="datetimeFigureOut">
              <a:rPr lang="en-US"/>
              <a:pPr>
                <a:defRPr/>
              </a:pPr>
              <a:t>3/8/2023</a:t>
            </a:fld>
            <a:endParaRPr lang="en-US"/>
          </a:p>
        </p:txBody>
      </p:sp>
      <p:sp>
        <p:nvSpPr>
          <p:cNvPr id="5" name="Footer Placeholder 4">
            <a:extLst>
              <a:ext uri="{FF2B5EF4-FFF2-40B4-BE49-F238E27FC236}">
                <a16:creationId xmlns:a16="http://schemas.microsoft.com/office/drawing/2014/main" id="{5463126D-11D2-37DA-8D67-BED3E67070C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7B8C808-735D-2780-4866-229B43416582}"/>
              </a:ext>
            </a:extLst>
          </p:cNvPr>
          <p:cNvSpPr>
            <a:spLocks noGrp="1"/>
          </p:cNvSpPr>
          <p:nvPr>
            <p:ph type="sldNum" sz="quarter" idx="12"/>
          </p:nvPr>
        </p:nvSpPr>
        <p:spPr/>
        <p:txBody>
          <a:bodyPr/>
          <a:lstStyle>
            <a:lvl1pPr>
              <a:defRPr/>
            </a:lvl1pPr>
          </a:lstStyle>
          <a:p>
            <a:pPr>
              <a:defRPr/>
            </a:pPr>
            <a:fld id="{F344B94B-DEEE-4AF1-992B-4A124DF26643}" type="slidenum">
              <a:rPr lang="en-US"/>
              <a:pPr>
                <a:defRPr/>
              </a:pPr>
              <a:t>‹#›</a:t>
            </a:fld>
            <a:endParaRPr lang="en-US"/>
          </a:p>
        </p:txBody>
      </p:sp>
    </p:spTree>
    <p:extLst>
      <p:ext uri="{BB962C8B-B14F-4D97-AF65-F5344CB8AC3E}">
        <p14:creationId xmlns:p14="http://schemas.microsoft.com/office/powerpoint/2010/main" val="381471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E579CBF-2545-552F-CEC5-CCEFE91BE0A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F36508-9427-6A66-3183-222FD2ED525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C8BB622-602C-7F1F-6447-86622AC345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E483C4B1-0042-4CD0-A129-464B1289D357}" type="datetimeFigureOut">
              <a:rPr lang="en-US"/>
              <a:pPr>
                <a:defRPr/>
              </a:pPr>
              <a:t>3/8/2023</a:t>
            </a:fld>
            <a:endParaRPr lang="en-US"/>
          </a:p>
        </p:txBody>
      </p:sp>
      <p:sp>
        <p:nvSpPr>
          <p:cNvPr id="5" name="Footer Placeholder 4">
            <a:extLst>
              <a:ext uri="{FF2B5EF4-FFF2-40B4-BE49-F238E27FC236}">
                <a16:creationId xmlns:a16="http://schemas.microsoft.com/office/drawing/2014/main" id="{F8A96CFF-6611-0D14-B3A2-7636DD3540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E0C10FBA-C506-4D3C-0681-0932E0BD22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76A004AE-7D75-48E1-9A1A-5DF87F37266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15.png"/><Relationship Id="rId4" Type="http://schemas.openxmlformats.org/officeDocument/2006/relationships/image" Target="../media/image8.emf"/><Relationship Id="rId9" Type="http://schemas.openxmlformats.org/officeDocument/2006/relationships/hyperlink" Target="https://www.digitalattackmap.com/"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png"/></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7.png"/></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png"/></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1.png"/></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2.png"/></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4.png"/><Relationship Id="rId4" Type="http://schemas.openxmlformats.org/officeDocument/2006/relationships/image" Target="../media/image8.emf"/><Relationship Id="rId9" Type="http://schemas.openxmlformats.org/officeDocument/2006/relationships/image" Target="../media/image23.png"/></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jpeg"/></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8.png"/><Relationship Id="rId4" Type="http://schemas.openxmlformats.org/officeDocument/2006/relationships/image" Target="../media/image8.emf"/><Relationship Id="rId9" Type="http://schemas.openxmlformats.org/officeDocument/2006/relationships/image" Target="../media/image27.jpeg"/></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s://www.youtube.com/watch?v=xGuOanYTQ9o" TargetMode="External"/></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jpeg"/></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a:extLst>
              <a:ext uri="{FF2B5EF4-FFF2-40B4-BE49-F238E27FC236}">
                <a16:creationId xmlns:a16="http://schemas.microsoft.com/office/drawing/2014/main" id="{A7310FF4-F3AF-05F3-5E68-6918173F7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0"/>
            <a:ext cx="116157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BE15FDB7-9724-6399-810A-92F6024E141F}"/>
              </a:ext>
            </a:extLst>
          </p:cNvPr>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054" name="Picture 3">
            <a:extLst>
              <a:ext uri="{FF2B5EF4-FFF2-40B4-BE49-F238E27FC236}">
                <a16:creationId xmlns:a16="http://schemas.microsoft.com/office/drawing/2014/main" id="{30590281-4407-5012-3A2F-97D33556C0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0" y="4198938"/>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5">
            <a:extLst>
              <a:ext uri="{FF2B5EF4-FFF2-40B4-BE49-F238E27FC236}">
                <a16:creationId xmlns:a16="http://schemas.microsoft.com/office/drawing/2014/main" id="{6FA2A4F7-F500-B0EE-92CC-DBE3C69CE0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1">
            <a:extLst>
              <a:ext uri="{FF2B5EF4-FFF2-40B4-BE49-F238E27FC236}">
                <a16:creationId xmlns:a16="http://schemas.microsoft.com/office/drawing/2014/main" id="{FB0B04BF-C211-2296-BB7E-D0D1F2DCA5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2">
            <a:extLst>
              <a:ext uri="{FF2B5EF4-FFF2-40B4-BE49-F238E27FC236}">
                <a16:creationId xmlns:a16="http://schemas.microsoft.com/office/drawing/2014/main" id="{CF51D567-F59E-72E0-4566-19C7B4A622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4138" y="3125788"/>
            <a:ext cx="588168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TextBox 13">
            <a:extLst>
              <a:ext uri="{FF2B5EF4-FFF2-40B4-BE49-F238E27FC236}">
                <a16:creationId xmlns:a16="http://schemas.microsoft.com/office/drawing/2014/main" id="{E3AFCF5D-C1D9-8E5F-73E8-487EE14A3ABB}"/>
              </a:ext>
            </a:extLst>
          </p:cNvPr>
          <p:cNvSpPr txBox="1">
            <a:spLocks noChangeArrowheads="1"/>
          </p:cNvSpPr>
          <p:nvPr/>
        </p:nvSpPr>
        <p:spPr bwMode="auto">
          <a:xfrm>
            <a:off x="474663" y="715963"/>
            <a:ext cx="520223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a:solidFill>
                  <a:schemeClr val="bg1"/>
                </a:solidFill>
                <a:latin typeface="Tajawal Medium" panose="00000600000000000000"/>
                <a:ea typeface="Tajawal Medium" panose="00000600000000000000"/>
                <a:cs typeface="Tajawal Medium" panose="00000600000000000000"/>
              </a:rPr>
              <a:t>Master of Cybersecurity </a:t>
            </a:r>
          </a:p>
          <a:p>
            <a:pPr eaLnBrk="1" hangingPunct="1"/>
            <a:r>
              <a:rPr lang="en-US" altLang="en-US" sz="2800">
                <a:solidFill>
                  <a:srgbClr val="24A9E1"/>
                </a:solidFill>
                <a:latin typeface="Tajawal Medium" panose="00000600000000000000"/>
                <a:ea typeface="Tajawal Medium" panose="00000600000000000000"/>
                <a:cs typeface="Tajawal Medium" panose="00000600000000000000"/>
              </a:rPr>
              <a:t>Prepared by Dr. Nermin Hamza</a:t>
            </a:r>
          </a:p>
          <a:p>
            <a:pPr eaLnBrk="1" hangingPunct="1"/>
            <a:r>
              <a:rPr lang="en-US" altLang="en-US" sz="2800">
                <a:solidFill>
                  <a:srgbClr val="FF9518"/>
                </a:solidFill>
                <a:latin typeface="Tajawal Medium" panose="00000600000000000000"/>
                <a:ea typeface="Tajawal Medium" panose="00000600000000000000"/>
                <a:cs typeface="Tajawal Medium" panose="00000600000000000000"/>
              </a:rPr>
              <a:t>Lecture 6</a:t>
            </a:r>
          </a:p>
        </p:txBody>
      </p:sp>
      <p:sp>
        <p:nvSpPr>
          <p:cNvPr id="2059" name="TextBox 15">
            <a:extLst>
              <a:ext uri="{FF2B5EF4-FFF2-40B4-BE49-F238E27FC236}">
                <a16:creationId xmlns:a16="http://schemas.microsoft.com/office/drawing/2014/main" id="{B6C6BD4C-891E-9B0B-8BB4-3800087C7939}"/>
              </a:ext>
            </a:extLst>
          </p:cNvPr>
          <p:cNvSpPr txBox="1">
            <a:spLocks noChangeArrowheads="1"/>
          </p:cNvSpPr>
          <p:nvPr/>
        </p:nvSpPr>
        <p:spPr bwMode="auto">
          <a:xfrm>
            <a:off x="6600825" y="3154363"/>
            <a:ext cx="59229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CYB740</a:t>
            </a:r>
          </a:p>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Penetration test and Ethical hacking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15033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Outlines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929B02B-AB29-529E-088B-DC0A3D981895}"/>
              </a:ext>
            </a:extLst>
          </p:cNvPr>
          <p:cNvSpPr txBox="1"/>
          <p:nvPr/>
        </p:nvSpPr>
        <p:spPr>
          <a:xfrm>
            <a:off x="1164012" y="1734622"/>
            <a:ext cx="6228182" cy="4401205"/>
          </a:xfrm>
          <a:prstGeom prst="rect">
            <a:avLst/>
          </a:prstGeom>
          <a:noFill/>
        </p:spPr>
        <p:txBody>
          <a:bodyPr wrap="square">
            <a:spAutoFit/>
          </a:bodyPr>
          <a:lstStyle/>
          <a:p>
            <a:pPr marL="342900" indent="-342900">
              <a:buFont typeface="Arial" panose="020B0604020202020204" pitchFamily="34" charset="0"/>
              <a:buChar char="•"/>
            </a:pPr>
            <a:r>
              <a:rPr lang="en-US" sz="2000" dirty="0"/>
              <a:t>DOS Attack</a:t>
            </a:r>
          </a:p>
          <a:p>
            <a:pPr marL="800100" lvl="1" indent="-342900">
              <a:buFont typeface="Arial" panose="020B0604020202020204" pitchFamily="34" charset="0"/>
              <a:buChar char="•"/>
            </a:pPr>
            <a:r>
              <a:rPr lang="en-US" sz="2000" dirty="0"/>
              <a:t>Dos and </a:t>
            </a:r>
            <a:r>
              <a:rPr lang="en-US" sz="2000" dirty="0" err="1"/>
              <a:t>DDos</a:t>
            </a:r>
            <a:endParaRPr lang="en-US" sz="2000" dirty="0"/>
          </a:p>
          <a:p>
            <a:pPr marL="800100" lvl="1" indent="-342900">
              <a:buFont typeface="Arial" panose="020B0604020202020204" pitchFamily="34" charset="0"/>
              <a:buChar char="•"/>
            </a:pPr>
            <a:r>
              <a:rPr lang="en-US" altLang="en-US" sz="2000" dirty="0"/>
              <a:t>DDOS attack types</a:t>
            </a:r>
          </a:p>
          <a:p>
            <a:pPr marL="800100" lvl="1" indent="-342900">
              <a:buFont typeface="Arial" panose="020B0604020202020204" pitchFamily="34" charset="0"/>
              <a:buChar char="•"/>
            </a:pPr>
            <a:r>
              <a:rPr lang="en-US" altLang="en-US" sz="2000" dirty="0"/>
              <a:t>Botnet </a:t>
            </a:r>
          </a:p>
          <a:p>
            <a:pPr marL="800100" lvl="1" indent="-342900">
              <a:buFont typeface="Arial" panose="020B0604020202020204" pitchFamily="34" charset="0"/>
              <a:buChar char="•"/>
            </a:pPr>
            <a:r>
              <a:rPr lang="en-US" altLang="en-US" sz="2000" dirty="0" err="1"/>
              <a:t>DDos</a:t>
            </a:r>
            <a:r>
              <a:rPr lang="en-US" altLang="en-US" sz="2000" dirty="0"/>
              <a:t> Attack Tools</a:t>
            </a:r>
          </a:p>
          <a:p>
            <a:pPr marL="800100" lvl="1" indent="-342900">
              <a:buFont typeface="Arial" panose="020B0604020202020204" pitchFamily="34" charset="0"/>
              <a:buChar char="•"/>
            </a:pPr>
            <a:r>
              <a:rPr lang="en-US" altLang="en-US" sz="2000" dirty="0" err="1"/>
              <a:t>DDos</a:t>
            </a:r>
            <a:r>
              <a:rPr lang="en-US" altLang="en-US" sz="2000" dirty="0"/>
              <a:t> prevention</a:t>
            </a:r>
          </a:p>
          <a:p>
            <a:pPr marL="342900" indent="-342900">
              <a:buFont typeface="Arial" panose="020B0604020202020204" pitchFamily="34" charset="0"/>
              <a:buChar char="•"/>
            </a:pPr>
            <a:r>
              <a:rPr lang="en-US" altLang="en-US" sz="2000" dirty="0"/>
              <a:t>Social Engineering</a:t>
            </a:r>
          </a:p>
          <a:p>
            <a:pPr marL="800100" lvl="1" indent="-342900">
              <a:buFont typeface="Arial" panose="020B0604020202020204" pitchFamily="34" charset="0"/>
              <a:buChar char="•"/>
            </a:pPr>
            <a:r>
              <a:rPr lang="en-US" altLang="en-US" sz="2000" dirty="0"/>
              <a:t>Human-based Social Engineering</a:t>
            </a:r>
          </a:p>
          <a:p>
            <a:pPr marL="800100" lvl="1" indent="-342900">
              <a:buFont typeface="Arial" panose="020B0604020202020204" pitchFamily="34" charset="0"/>
              <a:buChar char="•"/>
            </a:pPr>
            <a:r>
              <a:rPr lang="en-US" altLang="en-US" sz="2000" dirty="0"/>
              <a:t>Computer-based Social Engineering</a:t>
            </a:r>
          </a:p>
          <a:p>
            <a:pPr marL="800100" lvl="1" indent="-342900">
              <a:buFont typeface="Arial" panose="020B0604020202020204" pitchFamily="34" charset="0"/>
              <a:buChar char="•"/>
            </a:pPr>
            <a:r>
              <a:rPr lang="en-US" altLang="en-US" sz="2000" dirty="0"/>
              <a:t>Mobile-based Social Engineering</a:t>
            </a:r>
          </a:p>
          <a:p>
            <a:pPr marL="342900" indent="-342900">
              <a:buFont typeface="Arial" panose="020B0604020202020204" pitchFamily="34" charset="0"/>
              <a:buChar char="•"/>
            </a:pPr>
            <a:endParaRPr lang="en-US" altLang="en-US" sz="2000" dirty="0"/>
          </a:p>
          <a:p>
            <a:pPr marL="342900" indent="-342900">
              <a:buFont typeface="Arial" panose="020B0604020202020204" pitchFamily="34" charset="0"/>
              <a:buChar char="•"/>
            </a:pPr>
            <a:endParaRPr lang="en-US" altLang="en-US" sz="2000" dirty="0"/>
          </a:p>
          <a:p>
            <a:r>
              <a:rPr lang="en-US" sz="2000" dirty="0"/>
              <a:t> </a:t>
            </a:r>
          </a:p>
          <a:p>
            <a:pPr marL="342900" indent="-342900">
              <a:buFont typeface="Arial" panose="020B0604020202020204" pitchFamily="34" charset="0"/>
              <a:buChar char="•"/>
            </a:pP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3312" y="2718594"/>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3153326" y="2849752"/>
            <a:ext cx="18076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a:t>
            </a: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3390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0" name="TextBox 10">
            <a:extLst>
              <a:ext uri="{FF2B5EF4-FFF2-40B4-BE49-F238E27FC236}">
                <a16:creationId xmlns:a16="http://schemas.microsoft.com/office/drawing/2014/main" id="{7ACA1087-41F5-309E-7FD0-A686BF642721}"/>
              </a:ext>
            </a:extLst>
          </p:cNvPr>
          <p:cNvSpPr txBox="1">
            <a:spLocks noChangeArrowheads="1"/>
          </p:cNvSpPr>
          <p:nvPr/>
        </p:nvSpPr>
        <p:spPr bwMode="auto">
          <a:xfrm>
            <a:off x="832644" y="1674470"/>
            <a:ext cx="7050087"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r>
              <a:rPr lang="en-US" altLang="en-US" sz="2400" b="1" dirty="0"/>
              <a:t>Denial-Of-Service Attack = DOS Attack </a:t>
            </a:r>
            <a:r>
              <a:rPr lang="en-US" altLang="en-US" sz="2400" dirty="0"/>
              <a:t>is a malicious attempt by a single person or a group of people to cause the victim, site or node to deny service to it customers.</a:t>
            </a:r>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r>
              <a:rPr lang="en-US" altLang="en-US" sz="2400" dirty="0"/>
              <a:t>In a DoS attack, attackers flood a victim system with non-legitimate service requests or traffic to overload its resources.</a:t>
            </a:r>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endParaRPr lang="en-US" alt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dirty="0"/>
              <a:t>When a denial of service (DoS) attack occurs, a computer or a network user is unable to access resources like e-mail and the Internet. An attack can be directed at an operating system or at the network.</a:t>
            </a:r>
          </a:p>
        </p:txBody>
      </p:sp>
      <p:pic>
        <p:nvPicPr>
          <p:cNvPr id="5135" name="Picture 14">
            <a:extLst>
              <a:ext uri="{FF2B5EF4-FFF2-40B4-BE49-F238E27FC236}">
                <a16:creationId xmlns:a16="http://schemas.microsoft.com/office/drawing/2014/main" id="{363C24CB-9DC0-8E43-23AE-C2CB94ED228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6601" y="3372188"/>
            <a:ext cx="7943550" cy="317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6">
            <a:extLst>
              <a:ext uri="{FF2B5EF4-FFF2-40B4-BE49-F238E27FC236}">
                <a16:creationId xmlns:a16="http://schemas.microsoft.com/office/drawing/2014/main" id="{E23E280D-D826-5E6A-94C4-263A2387E1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Freeform 5">
            <a:extLst>
              <a:ext uri="{FF2B5EF4-FFF2-40B4-BE49-F238E27FC236}">
                <a16:creationId xmlns:a16="http://schemas.microsoft.com/office/drawing/2014/main" id="{72167F15-B88E-8A7C-E529-8511239A121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96" name="Freeform 6">
            <a:extLst>
              <a:ext uri="{FF2B5EF4-FFF2-40B4-BE49-F238E27FC236}">
                <a16:creationId xmlns:a16="http://schemas.microsoft.com/office/drawing/2014/main" id="{B55BEB22-3284-377A-FFB4-391301920355}"/>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97" name="Freeform 8">
            <a:extLst>
              <a:ext uri="{FF2B5EF4-FFF2-40B4-BE49-F238E27FC236}">
                <a16:creationId xmlns:a16="http://schemas.microsoft.com/office/drawing/2014/main" id="{1DD0572B-9C19-B08D-8A87-6A80FC13EDA8}"/>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8198" name="Picture 1">
            <a:extLst>
              <a:ext uri="{FF2B5EF4-FFF2-40B4-BE49-F238E27FC236}">
                <a16:creationId xmlns:a16="http://schemas.microsoft.com/office/drawing/2014/main" id="{3AC2C3C9-CF05-D247-BE3A-879247F66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2">
            <a:extLst>
              <a:ext uri="{FF2B5EF4-FFF2-40B4-BE49-F238E27FC236}">
                <a16:creationId xmlns:a16="http://schemas.microsoft.com/office/drawing/2014/main" id="{9602B3AA-0D55-E8D9-165D-32DB67F646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3">
            <a:extLst>
              <a:ext uri="{FF2B5EF4-FFF2-40B4-BE49-F238E27FC236}">
                <a16:creationId xmlns:a16="http://schemas.microsoft.com/office/drawing/2014/main" id="{91DC7A95-FFDF-B315-E994-D4241D3147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1" name="TextBox 6">
            <a:extLst>
              <a:ext uri="{FF2B5EF4-FFF2-40B4-BE49-F238E27FC236}">
                <a16:creationId xmlns:a16="http://schemas.microsoft.com/office/drawing/2014/main" id="{A31353D8-A2D2-3E70-2E97-719DE489E23F}"/>
              </a:ext>
            </a:extLst>
          </p:cNvPr>
          <p:cNvSpPr txBox="1">
            <a:spLocks noChangeArrowheads="1"/>
          </p:cNvSpPr>
          <p:nvPr/>
        </p:nvSpPr>
        <p:spPr bwMode="auto">
          <a:xfrm>
            <a:off x="2651125" y="542925"/>
            <a:ext cx="188936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8202" name="TextBox 7">
            <a:extLst>
              <a:ext uri="{FF2B5EF4-FFF2-40B4-BE49-F238E27FC236}">
                <a16:creationId xmlns:a16="http://schemas.microsoft.com/office/drawing/2014/main" id="{31C479C4-086A-CE0F-228F-C3A23856A0B8}"/>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8203" name="Picture 8">
            <a:extLst>
              <a:ext uri="{FF2B5EF4-FFF2-40B4-BE49-F238E27FC236}">
                <a16:creationId xmlns:a16="http://schemas.microsoft.com/office/drawing/2014/main" id="{47E26C6E-1994-C4D4-F939-9F1EAB8F7A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9">
            <a:extLst>
              <a:ext uri="{FF2B5EF4-FFF2-40B4-BE49-F238E27FC236}">
                <a16:creationId xmlns:a16="http://schemas.microsoft.com/office/drawing/2014/main" id="{49E9C605-A1B8-998E-B67E-96FE2735F3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4">
            <a:extLst>
              <a:ext uri="{FF2B5EF4-FFF2-40B4-BE49-F238E27FC236}">
                <a16:creationId xmlns:a16="http://schemas.microsoft.com/office/drawing/2014/main" id="{A4D70835-63A5-1CC4-3730-A5B2FD48D08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6" name="TextBox 10">
            <a:extLst>
              <a:ext uri="{FF2B5EF4-FFF2-40B4-BE49-F238E27FC236}">
                <a16:creationId xmlns:a16="http://schemas.microsoft.com/office/drawing/2014/main" id="{670D28BD-CBDC-2604-BEAC-E17CA6D6A939}"/>
              </a:ext>
            </a:extLst>
          </p:cNvPr>
          <p:cNvSpPr txBox="1">
            <a:spLocks noChangeArrowheads="1"/>
          </p:cNvSpPr>
          <p:nvPr/>
        </p:nvSpPr>
        <p:spPr bwMode="auto">
          <a:xfrm>
            <a:off x="652463" y="1868488"/>
            <a:ext cx="78100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b="1" dirty="0"/>
              <a:t>DoS</a:t>
            </a:r>
            <a:r>
              <a:rPr lang="en-US" altLang="en-US" sz="2400" dirty="0"/>
              <a:t> = when a single host attacks</a:t>
            </a:r>
          </a:p>
          <a:p>
            <a:pPr eaLnBrk="1" hangingPunct="1"/>
            <a:r>
              <a:rPr lang="en-US" altLang="en-US" sz="2400" b="1" dirty="0"/>
              <a:t>DDoS</a:t>
            </a:r>
            <a:r>
              <a:rPr lang="en-US" altLang="en-US" sz="2400" dirty="0"/>
              <a:t> = when multiple hosts attack simultaneously </a:t>
            </a:r>
          </a:p>
        </p:txBody>
      </p:sp>
      <p:sp>
        <p:nvSpPr>
          <p:cNvPr id="6" name="TextBox 5">
            <a:extLst>
              <a:ext uri="{FF2B5EF4-FFF2-40B4-BE49-F238E27FC236}">
                <a16:creationId xmlns:a16="http://schemas.microsoft.com/office/drawing/2014/main" id="{FFF5F38D-208E-D474-286F-C0C92EF0D21E}"/>
              </a:ext>
            </a:extLst>
          </p:cNvPr>
          <p:cNvSpPr txBox="1"/>
          <p:nvPr/>
        </p:nvSpPr>
        <p:spPr>
          <a:xfrm>
            <a:off x="682204" y="2934435"/>
            <a:ext cx="7407695" cy="1754326"/>
          </a:xfrm>
          <a:prstGeom prst="rect">
            <a:avLst/>
          </a:prstGeom>
          <a:noFill/>
        </p:spPr>
        <p:txBody>
          <a:bodyPr wrap="square">
            <a:spAutoFit/>
          </a:bodyPr>
          <a:lstStyle/>
          <a:p>
            <a:pPr algn="l"/>
            <a:r>
              <a:rPr lang="en-US" b="1" i="0" dirty="0">
                <a:solidFill>
                  <a:srgbClr val="FFA500"/>
                </a:solidFill>
                <a:effectLst/>
                <a:latin typeface="Helvetica Neue"/>
              </a:rPr>
              <a:t>Distributed Denial of Service Attacks (DDoS)</a:t>
            </a:r>
            <a:r>
              <a:rPr lang="en-US" b="1" i="0" dirty="0">
                <a:solidFill>
                  <a:srgbClr val="333333"/>
                </a:solidFill>
                <a:effectLst/>
                <a:latin typeface="Helvetica Neue"/>
              </a:rPr>
              <a:t>?</a:t>
            </a:r>
          </a:p>
          <a:p>
            <a:pPr algn="l">
              <a:buFont typeface="Arial" panose="020B0604020202020204" pitchFamily="34" charset="0"/>
              <a:buChar char="•"/>
            </a:pPr>
            <a:r>
              <a:rPr lang="en-US" b="0" i="0" dirty="0">
                <a:solidFill>
                  <a:srgbClr val="333333"/>
                </a:solidFill>
                <a:effectLst/>
                <a:latin typeface="Helvetica Neue"/>
              </a:rPr>
              <a:t>A distributed denial-of-service (DDoS) attack involves a </a:t>
            </a:r>
            <a:r>
              <a:rPr lang="en-US" b="0" i="0" dirty="0">
                <a:solidFill>
                  <a:srgbClr val="FF0000"/>
                </a:solidFill>
                <a:effectLst/>
                <a:latin typeface="Helvetica Neue"/>
              </a:rPr>
              <a:t>multitude of compromised systems</a:t>
            </a:r>
            <a:r>
              <a:rPr lang="en-US" b="0" i="0" dirty="0">
                <a:solidFill>
                  <a:srgbClr val="333333"/>
                </a:solidFill>
                <a:effectLst/>
                <a:latin typeface="Helvetica Neue"/>
              </a:rPr>
              <a:t> attacking a single target, thereby causing denial of service for users of the targeted system.</a:t>
            </a:r>
          </a:p>
          <a:p>
            <a:pPr algn="l">
              <a:buFont typeface="Arial" panose="020B0604020202020204" pitchFamily="34" charset="0"/>
              <a:buChar char="•"/>
            </a:pPr>
            <a:r>
              <a:rPr lang="en-US" b="0" i="0" dirty="0">
                <a:solidFill>
                  <a:srgbClr val="333333"/>
                </a:solidFill>
                <a:effectLst/>
                <a:latin typeface="Helvetica Neue"/>
              </a:rPr>
              <a:t>To launch a DDoS attack, an attacker </a:t>
            </a:r>
            <a:r>
              <a:rPr lang="en-US" b="0" i="0" dirty="0">
                <a:solidFill>
                  <a:srgbClr val="FF0000"/>
                </a:solidFill>
                <a:effectLst/>
                <a:latin typeface="Helvetica Neue"/>
              </a:rPr>
              <a:t>uses botnets</a:t>
            </a:r>
            <a:r>
              <a:rPr lang="en-US" b="0" i="0" dirty="0">
                <a:solidFill>
                  <a:srgbClr val="333333"/>
                </a:solidFill>
                <a:effectLst/>
                <a:latin typeface="Helvetica Neue"/>
              </a:rPr>
              <a:t> and </a:t>
            </a:r>
            <a:r>
              <a:rPr lang="en-US" b="0" i="0" dirty="0">
                <a:solidFill>
                  <a:srgbClr val="FF0000"/>
                </a:solidFill>
                <a:effectLst/>
                <a:latin typeface="Helvetica Neue"/>
              </a:rPr>
              <a:t>attacks a single system</a:t>
            </a:r>
            <a:r>
              <a:rPr lang="en-US" b="0" i="0" dirty="0">
                <a:solidFill>
                  <a:srgbClr val="333333"/>
                </a:solidFill>
                <a:effectLst/>
                <a:latin typeface="Helvetica Neue"/>
              </a:rPr>
              <a:t>.</a:t>
            </a:r>
          </a:p>
        </p:txBody>
      </p:sp>
    </p:spTree>
    <p:extLst>
      <p:ext uri="{BB962C8B-B14F-4D97-AF65-F5344CB8AC3E}">
        <p14:creationId xmlns:p14="http://schemas.microsoft.com/office/powerpoint/2010/main" val="2694316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6">
            <a:extLst>
              <a:ext uri="{FF2B5EF4-FFF2-40B4-BE49-F238E27FC236}">
                <a16:creationId xmlns:a16="http://schemas.microsoft.com/office/drawing/2014/main" id="{E23E280D-D826-5E6A-94C4-263A2387E1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Freeform 5">
            <a:extLst>
              <a:ext uri="{FF2B5EF4-FFF2-40B4-BE49-F238E27FC236}">
                <a16:creationId xmlns:a16="http://schemas.microsoft.com/office/drawing/2014/main" id="{72167F15-B88E-8A7C-E529-8511239A121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96" name="Freeform 6">
            <a:extLst>
              <a:ext uri="{FF2B5EF4-FFF2-40B4-BE49-F238E27FC236}">
                <a16:creationId xmlns:a16="http://schemas.microsoft.com/office/drawing/2014/main" id="{B55BEB22-3284-377A-FFB4-391301920355}"/>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97" name="Freeform 8">
            <a:extLst>
              <a:ext uri="{FF2B5EF4-FFF2-40B4-BE49-F238E27FC236}">
                <a16:creationId xmlns:a16="http://schemas.microsoft.com/office/drawing/2014/main" id="{1DD0572B-9C19-B08D-8A87-6A80FC13EDA8}"/>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8198" name="Picture 1">
            <a:extLst>
              <a:ext uri="{FF2B5EF4-FFF2-40B4-BE49-F238E27FC236}">
                <a16:creationId xmlns:a16="http://schemas.microsoft.com/office/drawing/2014/main" id="{3AC2C3C9-CF05-D247-BE3A-879247F66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2">
            <a:extLst>
              <a:ext uri="{FF2B5EF4-FFF2-40B4-BE49-F238E27FC236}">
                <a16:creationId xmlns:a16="http://schemas.microsoft.com/office/drawing/2014/main" id="{9602B3AA-0D55-E8D9-165D-32DB67F646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3">
            <a:extLst>
              <a:ext uri="{FF2B5EF4-FFF2-40B4-BE49-F238E27FC236}">
                <a16:creationId xmlns:a16="http://schemas.microsoft.com/office/drawing/2014/main" id="{91DC7A95-FFDF-B315-E994-D4241D3147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1" name="TextBox 6">
            <a:extLst>
              <a:ext uri="{FF2B5EF4-FFF2-40B4-BE49-F238E27FC236}">
                <a16:creationId xmlns:a16="http://schemas.microsoft.com/office/drawing/2014/main" id="{A31353D8-A2D2-3E70-2E97-719DE489E23F}"/>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8202" name="TextBox 7">
            <a:extLst>
              <a:ext uri="{FF2B5EF4-FFF2-40B4-BE49-F238E27FC236}">
                <a16:creationId xmlns:a16="http://schemas.microsoft.com/office/drawing/2014/main" id="{31C479C4-086A-CE0F-228F-C3A23856A0B8}"/>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8203" name="Picture 8">
            <a:extLst>
              <a:ext uri="{FF2B5EF4-FFF2-40B4-BE49-F238E27FC236}">
                <a16:creationId xmlns:a16="http://schemas.microsoft.com/office/drawing/2014/main" id="{47E26C6E-1994-C4D4-F939-9F1EAB8F7A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9">
            <a:extLst>
              <a:ext uri="{FF2B5EF4-FFF2-40B4-BE49-F238E27FC236}">
                <a16:creationId xmlns:a16="http://schemas.microsoft.com/office/drawing/2014/main" id="{49E9C605-A1B8-998E-B67E-96FE2735F3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4">
            <a:extLst>
              <a:ext uri="{FF2B5EF4-FFF2-40B4-BE49-F238E27FC236}">
                <a16:creationId xmlns:a16="http://schemas.microsoft.com/office/drawing/2014/main" id="{A4D70835-63A5-1CC4-3730-A5B2FD48D08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2" descr="DoS vs DDoS: Are they the same thing? - IPVanish">
            <a:extLst>
              <a:ext uri="{FF2B5EF4-FFF2-40B4-BE49-F238E27FC236}">
                <a16:creationId xmlns:a16="http://schemas.microsoft.com/office/drawing/2014/main" id="{93C67D28-8D9F-ED2D-FE41-600ABC74C5B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7204" y="1585913"/>
            <a:ext cx="7570284" cy="4105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6">
            <a:extLst>
              <a:ext uri="{FF2B5EF4-FFF2-40B4-BE49-F238E27FC236}">
                <a16:creationId xmlns:a16="http://schemas.microsoft.com/office/drawing/2014/main" id="{F9FA1BC2-1855-148A-30A7-ED9D81290F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Freeform 5">
            <a:extLst>
              <a:ext uri="{FF2B5EF4-FFF2-40B4-BE49-F238E27FC236}">
                <a16:creationId xmlns:a16="http://schemas.microsoft.com/office/drawing/2014/main" id="{4170E193-7A52-8DF2-E486-291C48156742}"/>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72" name="Freeform 6">
            <a:extLst>
              <a:ext uri="{FF2B5EF4-FFF2-40B4-BE49-F238E27FC236}">
                <a16:creationId xmlns:a16="http://schemas.microsoft.com/office/drawing/2014/main" id="{6D501B79-6289-FB1A-EF80-DBAF62FB3900}"/>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73" name="Freeform 8">
            <a:extLst>
              <a:ext uri="{FF2B5EF4-FFF2-40B4-BE49-F238E27FC236}">
                <a16:creationId xmlns:a16="http://schemas.microsoft.com/office/drawing/2014/main" id="{1DED8676-EDEC-015B-0466-E025C667B011}"/>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7174" name="Picture 1">
            <a:extLst>
              <a:ext uri="{FF2B5EF4-FFF2-40B4-BE49-F238E27FC236}">
                <a16:creationId xmlns:a16="http://schemas.microsoft.com/office/drawing/2014/main" id="{B530EC4A-DD6D-D1C7-6DE9-479A08BB44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2">
            <a:extLst>
              <a:ext uri="{FF2B5EF4-FFF2-40B4-BE49-F238E27FC236}">
                <a16:creationId xmlns:a16="http://schemas.microsoft.com/office/drawing/2014/main" id="{D4830819-42D6-AF82-FBA1-61CD90C2C4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3">
            <a:extLst>
              <a:ext uri="{FF2B5EF4-FFF2-40B4-BE49-F238E27FC236}">
                <a16:creationId xmlns:a16="http://schemas.microsoft.com/office/drawing/2014/main" id="{DB21ECC6-3D0A-D7C2-1C84-1DBB86C650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TextBox 6">
            <a:extLst>
              <a:ext uri="{FF2B5EF4-FFF2-40B4-BE49-F238E27FC236}">
                <a16:creationId xmlns:a16="http://schemas.microsoft.com/office/drawing/2014/main" id="{1F10879F-AFD1-E098-52EF-313E6F09A3A3}"/>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7178" name="TextBox 7">
            <a:extLst>
              <a:ext uri="{FF2B5EF4-FFF2-40B4-BE49-F238E27FC236}">
                <a16:creationId xmlns:a16="http://schemas.microsoft.com/office/drawing/2014/main" id="{71D9D3DF-CA54-9580-4C29-2079417EC007}"/>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7179" name="Picture 8">
            <a:extLst>
              <a:ext uri="{FF2B5EF4-FFF2-40B4-BE49-F238E27FC236}">
                <a16:creationId xmlns:a16="http://schemas.microsoft.com/office/drawing/2014/main" id="{0C07C07F-8AA6-746C-015E-367DE30DC3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0" name="Picture 9">
            <a:extLst>
              <a:ext uri="{FF2B5EF4-FFF2-40B4-BE49-F238E27FC236}">
                <a16:creationId xmlns:a16="http://schemas.microsoft.com/office/drawing/2014/main" id="{F013DAB8-2A59-B5AB-5933-A2B0D3381D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1" name="Picture 4">
            <a:extLst>
              <a:ext uri="{FF2B5EF4-FFF2-40B4-BE49-F238E27FC236}">
                <a16:creationId xmlns:a16="http://schemas.microsoft.com/office/drawing/2014/main" id="{6515DFAA-62DB-D99A-5260-D632086A4BB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3EECA814-0568-CF01-B734-9615541C0A14}"/>
              </a:ext>
            </a:extLst>
          </p:cNvPr>
          <p:cNvSpPr txBox="1"/>
          <p:nvPr/>
        </p:nvSpPr>
        <p:spPr>
          <a:xfrm>
            <a:off x="509588" y="1793875"/>
            <a:ext cx="6227762" cy="1200329"/>
          </a:xfrm>
          <a:prstGeom prst="rect">
            <a:avLst/>
          </a:prstGeom>
          <a:noFill/>
        </p:spPr>
        <p:txBody>
          <a:bodyPr>
            <a:spAutoFit/>
          </a:bodyPr>
          <a:lstStyle/>
          <a:p>
            <a:pPr eaLnBrk="1" fontAlgn="auto" hangingPunct="1">
              <a:spcBef>
                <a:spcPts val="0"/>
              </a:spcBef>
              <a:spcAft>
                <a:spcPts val="0"/>
              </a:spcAft>
              <a:defRPr/>
            </a:pPr>
            <a:r>
              <a:rPr lang="en-US" sz="2400" b="1" dirty="0">
                <a:latin typeface="+mn-lt"/>
              </a:rPr>
              <a:t>DOS leads to</a:t>
            </a:r>
          </a:p>
          <a:p>
            <a:pPr marL="285750" indent="-285750" eaLnBrk="1" fontAlgn="auto" hangingPunct="1">
              <a:spcBef>
                <a:spcPts val="0"/>
              </a:spcBef>
              <a:spcAft>
                <a:spcPts val="0"/>
              </a:spcAft>
              <a:buFont typeface="Arial" panose="020B0604020202020204" pitchFamily="34" charset="0"/>
              <a:buChar char="•"/>
              <a:defRPr/>
            </a:pPr>
            <a:r>
              <a:rPr lang="en-US" sz="2400" dirty="0">
                <a:latin typeface="+mn-lt"/>
              </a:rPr>
              <a:t>Unavailability of a particular web site </a:t>
            </a:r>
          </a:p>
          <a:p>
            <a:pPr marL="285750" indent="-285750" eaLnBrk="1" fontAlgn="auto" hangingPunct="1">
              <a:spcBef>
                <a:spcPts val="0"/>
              </a:spcBef>
              <a:spcAft>
                <a:spcPts val="0"/>
              </a:spcAft>
              <a:buFont typeface="Arial" panose="020B0604020202020204" pitchFamily="34" charset="0"/>
              <a:buChar char="•"/>
              <a:defRPr/>
            </a:pPr>
            <a:r>
              <a:rPr lang="en-US" sz="2400" dirty="0">
                <a:latin typeface="+mn-lt"/>
              </a:rPr>
              <a:t>Slow network performance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6">
            <a:extLst>
              <a:ext uri="{FF2B5EF4-FFF2-40B4-BE49-F238E27FC236}">
                <a16:creationId xmlns:a16="http://schemas.microsoft.com/office/drawing/2014/main" id="{F85BC754-9606-97C2-5343-DA6FA28332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Freeform 5">
            <a:extLst>
              <a:ext uri="{FF2B5EF4-FFF2-40B4-BE49-F238E27FC236}">
                <a16:creationId xmlns:a16="http://schemas.microsoft.com/office/drawing/2014/main" id="{FAD08FA1-31DA-C11D-8058-0BEB6A66425D}"/>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48" name="Freeform 6">
            <a:extLst>
              <a:ext uri="{FF2B5EF4-FFF2-40B4-BE49-F238E27FC236}">
                <a16:creationId xmlns:a16="http://schemas.microsoft.com/office/drawing/2014/main" id="{032AA863-88A9-0D6F-10F6-D996FE2F21E2}"/>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49" name="Freeform 8">
            <a:extLst>
              <a:ext uri="{FF2B5EF4-FFF2-40B4-BE49-F238E27FC236}">
                <a16:creationId xmlns:a16="http://schemas.microsoft.com/office/drawing/2014/main" id="{D5E55416-11B6-8DCC-BCA4-1DDD3DAE83A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6150" name="Picture 1">
            <a:extLst>
              <a:ext uri="{FF2B5EF4-FFF2-40B4-BE49-F238E27FC236}">
                <a16:creationId xmlns:a16="http://schemas.microsoft.com/office/drawing/2014/main" id="{2377104A-1E7E-9E11-4B65-4FCE06698B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5C8A4CA3-34E0-4F71-24EA-ECE7EE650E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3">
            <a:extLst>
              <a:ext uri="{FF2B5EF4-FFF2-40B4-BE49-F238E27FC236}">
                <a16:creationId xmlns:a16="http://schemas.microsoft.com/office/drawing/2014/main" id="{B01CB89A-A5C2-A3E7-1852-D413125713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6">
            <a:extLst>
              <a:ext uri="{FF2B5EF4-FFF2-40B4-BE49-F238E27FC236}">
                <a16:creationId xmlns:a16="http://schemas.microsoft.com/office/drawing/2014/main" id="{B456756D-2A7D-AB32-06D2-03071B5A9C1F}"/>
              </a:ext>
            </a:extLst>
          </p:cNvPr>
          <p:cNvSpPr txBox="1">
            <a:spLocks noChangeArrowheads="1"/>
          </p:cNvSpPr>
          <p:nvPr/>
        </p:nvSpPr>
        <p:spPr bwMode="auto">
          <a:xfrm>
            <a:off x="2651125" y="542925"/>
            <a:ext cx="188936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6154" name="TextBox 7">
            <a:extLst>
              <a:ext uri="{FF2B5EF4-FFF2-40B4-BE49-F238E27FC236}">
                <a16:creationId xmlns:a16="http://schemas.microsoft.com/office/drawing/2014/main" id="{C55F86E2-28C8-EF7C-D10A-3AFE66CB1CFF}"/>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6155" name="Picture 8">
            <a:extLst>
              <a:ext uri="{FF2B5EF4-FFF2-40B4-BE49-F238E27FC236}">
                <a16:creationId xmlns:a16="http://schemas.microsoft.com/office/drawing/2014/main" id="{F52F6A93-8968-D262-C6D9-E75439F830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6" name="Picture 9">
            <a:extLst>
              <a:ext uri="{FF2B5EF4-FFF2-40B4-BE49-F238E27FC236}">
                <a16:creationId xmlns:a16="http://schemas.microsoft.com/office/drawing/2014/main" id="{CE2E5E91-F016-941C-5167-51201F45AC7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7" name="Picture 4">
            <a:extLst>
              <a:ext uri="{FF2B5EF4-FFF2-40B4-BE49-F238E27FC236}">
                <a16:creationId xmlns:a16="http://schemas.microsoft.com/office/drawing/2014/main" id="{E9E06C09-F801-214C-187E-69FDBAB3EF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8" name="TextBox 10">
            <a:extLst>
              <a:ext uri="{FF2B5EF4-FFF2-40B4-BE49-F238E27FC236}">
                <a16:creationId xmlns:a16="http://schemas.microsoft.com/office/drawing/2014/main" id="{6F1A8B24-C816-4500-E839-BCD75456072F}"/>
              </a:ext>
            </a:extLst>
          </p:cNvPr>
          <p:cNvSpPr txBox="1">
            <a:spLocks noChangeArrowheads="1"/>
          </p:cNvSpPr>
          <p:nvPr/>
        </p:nvSpPr>
        <p:spPr bwMode="auto">
          <a:xfrm>
            <a:off x="238125" y="1534495"/>
            <a:ext cx="8383588"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indent="0" eaLnBrk="1" hangingPunct="1"/>
            <a:r>
              <a:rPr lang="en-US" altLang="en-US" sz="2000" b="1" dirty="0"/>
              <a:t>Why do DDoS Attacks Happen?</a:t>
            </a:r>
          </a:p>
          <a:p>
            <a:pPr marL="0" indent="0" eaLnBrk="1" hangingPunct="1"/>
            <a:r>
              <a:rPr lang="en-US" altLang="en-US" sz="2000" dirty="0"/>
              <a:t>Some of the main reasons for DDoS attacks are:</a:t>
            </a:r>
          </a:p>
          <a:p>
            <a:pPr eaLnBrk="1" hangingPunct="1">
              <a:buFont typeface="Arial" panose="020B0604020202020204" pitchFamily="34" charset="0"/>
              <a:buChar char="•"/>
            </a:pPr>
            <a:r>
              <a:rPr lang="en-US" altLang="en-US" sz="2000" b="1" dirty="0"/>
              <a:t>Ransom</a:t>
            </a:r>
            <a:r>
              <a:rPr lang="en-US" altLang="en-US" sz="2000" dirty="0"/>
              <a:t>:</a:t>
            </a:r>
            <a:r>
              <a:rPr lang="ar-EG" altLang="en-US" sz="2000" dirty="0"/>
              <a:t> فدية</a:t>
            </a:r>
            <a:r>
              <a:rPr lang="en-US" altLang="en-US" sz="2000" dirty="0"/>
              <a:t> Attackers usually demand ransom after conducting DDoS attacks. However, at times, a ransom note threatening an attack can also be sent beforehand.</a:t>
            </a:r>
          </a:p>
          <a:p>
            <a:pPr eaLnBrk="1" hangingPunct="1">
              <a:buFont typeface="Arial" panose="020B0604020202020204" pitchFamily="34" charset="0"/>
              <a:buChar char="•"/>
            </a:pPr>
            <a:r>
              <a:rPr lang="en-US" altLang="en-US" sz="2000" b="1" dirty="0"/>
              <a:t>Hacktivism</a:t>
            </a:r>
            <a:r>
              <a:rPr lang="en-US" altLang="en-US" sz="2000" dirty="0"/>
              <a:t>: </a:t>
            </a:r>
            <a:r>
              <a:rPr lang="ar-EG" altLang="en-US" sz="2000" dirty="0"/>
              <a:t>القرصنة من اجل هدف </a:t>
            </a:r>
            <a:r>
              <a:rPr lang="en-US" altLang="en-US" sz="2000" dirty="0"/>
              <a:t> DDoS attacks are also used to voice opinion. Hacktivists can carry out a DDoS attack to show their support or opposition to a regulation, person, or company.</a:t>
            </a:r>
          </a:p>
          <a:p>
            <a:pPr eaLnBrk="1" hangingPunct="1">
              <a:buFont typeface="Arial" panose="020B0604020202020204" pitchFamily="34" charset="0"/>
              <a:buChar char="•"/>
            </a:pPr>
            <a:r>
              <a:rPr lang="en-US" altLang="en-US" sz="2000" b="1" dirty="0"/>
              <a:t>Competition</a:t>
            </a:r>
            <a:r>
              <a:rPr lang="en-US" altLang="en-US" sz="2000" dirty="0"/>
              <a:t>:</a:t>
            </a:r>
            <a:r>
              <a:rPr lang="ar-EG" altLang="en-US" sz="2000" dirty="0"/>
              <a:t> مسابقة او منافسة</a:t>
            </a:r>
            <a:r>
              <a:rPr lang="en-US" altLang="en-US" sz="2000" dirty="0"/>
              <a:t> Some organizations can use DDoS attacks as a method of unfair competition and try to gain an advantage by causing damage to their competitors’ business flows and reputation.</a:t>
            </a:r>
          </a:p>
          <a:p>
            <a:pPr eaLnBrk="1" hangingPunct="1">
              <a:buFont typeface="Arial" panose="020B0604020202020204" pitchFamily="34" charset="0"/>
              <a:buChar char="•"/>
            </a:pPr>
            <a:r>
              <a:rPr lang="en-US" altLang="en-US" sz="2000" b="1" dirty="0"/>
              <a:t>Cyber warfare: </a:t>
            </a:r>
            <a:r>
              <a:rPr lang="ar-EG" altLang="en-US" sz="2000" dirty="0"/>
              <a:t>الحرب </a:t>
            </a:r>
            <a:r>
              <a:rPr lang="ar-EG" altLang="en-US" sz="2000" dirty="0" err="1"/>
              <a:t>السيبرانية</a:t>
            </a:r>
            <a:r>
              <a:rPr lang="en-US" altLang="en-US" sz="2000" dirty="0"/>
              <a:t> Governments can authorize DDoS attacks to damage critical online infrastructure of an enemy country or take down opposition websites.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6">
            <a:extLst>
              <a:ext uri="{FF2B5EF4-FFF2-40B4-BE49-F238E27FC236}">
                <a16:creationId xmlns:a16="http://schemas.microsoft.com/office/drawing/2014/main" id="{F85BC754-9606-97C2-5343-DA6FA28332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Freeform 5">
            <a:extLst>
              <a:ext uri="{FF2B5EF4-FFF2-40B4-BE49-F238E27FC236}">
                <a16:creationId xmlns:a16="http://schemas.microsoft.com/office/drawing/2014/main" id="{FAD08FA1-31DA-C11D-8058-0BEB6A66425D}"/>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48" name="Freeform 6">
            <a:extLst>
              <a:ext uri="{FF2B5EF4-FFF2-40B4-BE49-F238E27FC236}">
                <a16:creationId xmlns:a16="http://schemas.microsoft.com/office/drawing/2014/main" id="{032AA863-88A9-0D6F-10F6-D996FE2F21E2}"/>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49" name="Freeform 8">
            <a:extLst>
              <a:ext uri="{FF2B5EF4-FFF2-40B4-BE49-F238E27FC236}">
                <a16:creationId xmlns:a16="http://schemas.microsoft.com/office/drawing/2014/main" id="{D5E55416-11B6-8DCC-BCA4-1DDD3DAE83A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6150" name="Picture 1">
            <a:extLst>
              <a:ext uri="{FF2B5EF4-FFF2-40B4-BE49-F238E27FC236}">
                <a16:creationId xmlns:a16="http://schemas.microsoft.com/office/drawing/2014/main" id="{2377104A-1E7E-9E11-4B65-4FCE06698B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5C8A4CA3-34E0-4F71-24EA-ECE7EE650E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3">
            <a:extLst>
              <a:ext uri="{FF2B5EF4-FFF2-40B4-BE49-F238E27FC236}">
                <a16:creationId xmlns:a16="http://schemas.microsoft.com/office/drawing/2014/main" id="{B01CB89A-A5C2-A3E7-1852-D413125713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6">
            <a:extLst>
              <a:ext uri="{FF2B5EF4-FFF2-40B4-BE49-F238E27FC236}">
                <a16:creationId xmlns:a16="http://schemas.microsoft.com/office/drawing/2014/main" id="{B456756D-2A7D-AB32-06D2-03071B5A9C1F}"/>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6154" name="TextBox 7">
            <a:extLst>
              <a:ext uri="{FF2B5EF4-FFF2-40B4-BE49-F238E27FC236}">
                <a16:creationId xmlns:a16="http://schemas.microsoft.com/office/drawing/2014/main" id="{C55F86E2-28C8-EF7C-D10A-3AFE66CB1CFF}"/>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6155" name="Picture 8">
            <a:extLst>
              <a:ext uri="{FF2B5EF4-FFF2-40B4-BE49-F238E27FC236}">
                <a16:creationId xmlns:a16="http://schemas.microsoft.com/office/drawing/2014/main" id="{F52F6A93-8968-D262-C6D9-E75439F830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6" name="Picture 9">
            <a:extLst>
              <a:ext uri="{FF2B5EF4-FFF2-40B4-BE49-F238E27FC236}">
                <a16:creationId xmlns:a16="http://schemas.microsoft.com/office/drawing/2014/main" id="{CE2E5E91-F016-941C-5167-51201F45AC7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7" name="Picture 4">
            <a:extLst>
              <a:ext uri="{FF2B5EF4-FFF2-40B4-BE49-F238E27FC236}">
                <a16:creationId xmlns:a16="http://schemas.microsoft.com/office/drawing/2014/main" id="{E9E06C09-F801-214C-187E-69FDBAB3EF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5CAE99CF-7D76-4656-B085-DCDABAA90647}"/>
              </a:ext>
            </a:extLst>
          </p:cNvPr>
          <p:cNvSpPr txBox="1"/>
          <p:nvPr/>
        </p:nvSpPr>
        <p:spPr>
          <a:xfrm>
            <a:off x="1682395" y="1558707"/>
            <a:ext cx="6228182" cy="646331"/>
          </a:xfrm>
          <a:prstGeom prst="rect">
            <a:avLst/>
          </a:prstGeom>
          <a:noFill/>
        </p:spPr>
        <p:txBody>
          <a:bodyPr wrap="square">
            <a:spAutoFit/>
          </a:bodyPr>
          <a:lstStyle/>
          <a:p>
            <a:r>
              <a:rPr lang="en-US" dirty="0">
                <a:hlinkClick r:id="rId9"/>
              </a:rPr>
              <a:t>https://www.digitalattackmap.com/</a:t>
            </a:r>
            <a:endParaRPr lang="en-US" dirty="0"/>
          </a:p>
          <a:p>
            <a:endParaRPr lang="en-US" dirty="0"/>
          </a:p>
        </p:txBody>
      </p:sp>
      <p:pic>
        <p:nvPicPr>
          <p:cNvPr id="10" name="Picture 9">
            <a:extLst>
              <a:ext uri="{FF2B5EF4-FFF2-40B4-BE49-F238E27FC236}">
                <a16:creationId xmlns:a16="http://schemas.microsoft.com/office/drawing/2014/main" id="{7C55FA7B-3585-5C46-0971-FE77476901CC}"/>
              </a:ext>
            </a:extLst>
          </p:cNvPr>
          <p:cNvPicPr>
            <a:picLocks noChangeAspect="1"/>
          </p:cNvPicPr>
          <p:nvPr/>
        </p:nvPicPr>
        <p:blipFill>
          <a:blip r:embed="rId10"/>
          <a:stretch>
            <a:fillRect/>
          </a:stretch>
        </p:blipFill>
        <p:spPr>
          <a:xfrm>
            <a:off x="0" y="1991349"/>
            <a:ext cx="12192000" cy="4154906"/>
          </a:xfrm>
          <a:prstGeom prst="rect">
            <a:avLst/>
          </a:prstGeom>
        </p:spPr>
      </p:pic>
    </p:spTree>
    <p:extLst>
      <p:ext uri="{BB962C8B-B14F-4D97-AF65-F5344CB8AC3E}">
        <p14:creationId xmlns:p14="http://schemas.microsoft.com/office/powerpoint/2010/main" val="17972289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6">
            <a:extLst>
              <a:ext uri="{FF2B5EF4-FFF2-40B4-BE49-F238E27FC236}">
                <a16:creationId xmlns:a16="http://schemas.microsoft.com/office/drawing/2014/main" id="{4E2BB26D-972A-46D2-802A-63700DCAD9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Freeform 5">
            <a:extLst>
              <a:ext uri="{FF2B5EF4-FFF2-40B4-BE49-F238E27FC236}">
                <a16:creationId xmlns:a16="http://schemas.microsoft.com/office/drawing/2014/main" id="{71EA15D1-5F11-3E75-74D2-3733701BBEAE}"/>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20" name="Freeform 6">
            <a:extLst>
              <a:ext uri="{FF2B5EF4-FFF2-40B4-BE49-F238E27FC236}">
                <a16:creationId xmlns:a16="http://schemas.microsoft.com/office/drawing/2014/main" id="{D8402E7F-56E3-1A8A-7376-6E55CB386BBB}"/>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21" name="Freeform 8">
            <a:extLst>
              <a:ext uri="{FF2B5EF4-FFF2-40B4-BE49-F238E27FC236}">
                <a16:creationId xmlns:a16="http://schemas.microsoft.com/office/drawing/2014/main" id="{4F595D66-0443-2FEE-6FB8-1ED0D86E4D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9222" name="Picture 1">
            <a:extLst>
              <a:ext uri="{FF2B5EF4-FFF2-40B4-BE49-F238E27FC236}">
                <a16:creationId xmlns:a16="http://schemas.microsoft.com/office/drawing/2014/main" id="{913D56D2-6D7A-A706-E34B-D4303670CD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2">
            <a:extLst>
              <a:ext uri="{FF2B5EF4-FFF2-40B4-BE49-F238E27FC236}">
                <a16:creationId xmlns:a16="http://schemas.microsoft.com/office/drawing/2014/main" id="{C467CF4B-B51C-F814-0BB4-033E0F418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3">
            <a:extLst>
              <a:ext uri="{FF2B5EF4-FFF2-40B4-BE49-F238E27FC236}">
                <a16:creationId xmlns:a16="http://schemas.microsoft.com/office/drawing/2014/main" id="{D41F1216-DC94-2889-49C1-8E67AC67614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5" name="TextBox 6">
            <a:extLst>
              <a:ext uri="{FF2B5EF4-FFF2-40B4-BE49-F238E27FC236}">
                <a16:creationId xmlns:a16="http://schemas.microsoft.com/office/drawing/2014/main" id="{D98642B1-229F-A8FF-DF16-9629256E3C44}"/>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9226" name="TextBox 7">
            <a:extLst>
              <a:ext uri="{FF2B5EF4-FFF2-40B4-BE49-F238E27FC236}">
                <a16:creationId xmlns:a16="http://schemas.microsoft.com/office/drawing/2014/main" id="{6BEFEEFE-BAD2-87D2-6028-550234E4C71F}"/>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9227" name="Picture 8">
            <a:extLst>
              <a:ext uri="{FF2B5EF4-FFF2-40B4-BE49-F238E27FC236}">
                <a16:creationId xmlns:a16="http://schemas.microsoft.com/office/drawing/2014/main" id="{FCA671CF-C772-AD87-A5BC-C4B5BDC73A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8" name="Picture 9">
            <a:extLst>
              <a:ext uri="{FF2B5EF4-FFF2-40B4-BE49-F238E27FC236}">
                <a16:creationId xmlns:a16="http://schemas.microsoft.com/office/drawing/2014/main" id="{D9EC7BBE-E7DA-2BB3-4A68-574988FB04B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9" name="Picture 4">
            <a:extLst>
              <a:ext uri="{FF2B5EF4-FFF2-40B4-BE49-F238E27FC236}">
                <a16:creationId xmlns:a16="http://schemas.microsoft.com/office/drawing/2014/main" id="{BBEAD326-BA45-A0A6-CAC4-3E1A6EB2D5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30" name="TextBox 10">
            <a:extLst>
              <a:ext uri="{FF2B5EF4-FFF2-40B4-BE49-F238E27FC236}">
                <a16:creationId xmlns:a16="http://schemas.microsoft.com/office/drawing/2014/main" id="{3B334CE8-5643-9752-D5EE-C49A16AD6333}"/>
              </a:ext>
            </a:extLst>
          </p:cNvPr>
          <p:cNvSpPr txBox="1">
            <a:spLocks noChangeArrowheads="1"/>
          </p:cNvSpPr>
          <p:nvPr/>
        </p:nvSpPr>
        <p:spPr bwMode="auto">
          <a:xfrm>
            <a:off x="1460501" y="1672015"/>
            <a:ext cx="622776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b="1" dirty="0"/>
              <a:t>DDOS attack types </a:t>
            </a:r>
          </a:p>
          <a:p>
            <a:pPr marL="342900" indent="-342900" eaLnBrk="1" hangingPunct="1">
              <a:buFont typeface="Arial" panose="020B0604020202020204" pitchFamily="34" charset="0"/>
              <a:buChar char="•"/>
            </a:pPr>
            <a:r>
              <a:rPr lang="en-US" altLang="en-US" sz="2400" dirty="0"/>
              <a:t>Application layer attacks</a:t>
            </a:r>
          </a:p>
          <a:p>
            <a:pPr marL="342900" indent="-342900" eaLnBrk="1" hangingPunct="1">
              <a:buFont typeface="Arial" panose="020B0604020202020204" pitchFamily="34" charset="0"/>
              <a:buChar char="•"/>
            </a:pPr>
            <a:r>
              <a:rPr lang="en-US" altLang="en-US" sz="2400" dirty="0"/>
              <a:t>Protocol attacks</a:t>
            </a:r>
          </a:p>
          <a:p>
            <a:pPr marL="342900" indent="-342900" eaLnBrk="1" hangingPunct="1">
              <a:buFont typeface="Arial" panose="020B0604020202020204" pitchFamily="34" charset="0"/>
              <a:buChar char="•"/>
            </a:pPr>
            <a:r>
              <a:rPr lang="en-US" altLang="en-US" sz="2400" dirty="0"/>
              <a:t>Volumetric attacks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6">
            <a:extLst>
              <a:ext uri="{FF2B5EF4-FFF2-40B4-BE49-F238E27FC236}">
                <a16:creationId xmlns:a16="http://schemas.microsoft.com/office/drawing/2014/main" id="{744F1198-189A-4330-BAAC-3BC2B4CC88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Freeform 5">
            <a:extLst>
              <a:ext uri="{FF2B5EF4-FFF2-40B4-BE49-F238E27FC236}">
                <a16:creationId xmlns:a16="http://schemas.microsoft.com/office/drawing/2014/main" id="{83EBFEC3-8013-FBFF-05C1-C2EF23676CE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44" name="Freeform 6">
            <a:extLst>
              <a:ext uri="{FF2B5EF4-FFF2-40B4-BE49-F238E27FC236}">
                <a16:creationId xmlns:a16="http://schemas.microsoft.com/office/drawing/2014/main" id="{9CE4362B-76FE-F463-F069-A3FFFCB83EE5}"/>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45" name="Freeform 8">
            <a:extLst>
              <a:ext uri="{FF2B5EF4-FFF2-40B4-BE49-F238E27FC236}">
                <a16:creationId xmlns:a16="http://schemas.microsoft.com/office/drawing/2014/main" id="{43895A66-206C-C5F4-4773-51985BB83C81}"/>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0246" name="Picture 1">
            <a:extLst>
              <a:ext uri="{FF2B5EF4-FFF2-40B4-BE49-F238E27FC236}">
                <a16:creationId xmlns:a16="http://schemas.microsoft.com/office/drawing/2014/main" id="{AB3306F9-9737-F1B6-17B8-FADF152DE1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2">
            <a:extLst>
              <a:ext uri="{FF2B5EF4-FFF2-40B4-BE49-F238E27FC236}">
                <a16:creationId xmlns:a16="http://schemas.microsoft.com/office/drawing/2014/main" id="{FA4CBA16-9DAC-15B3-F51E-FA07A7049D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3">
            <a:extLst>
              <a:ext uri="{FF2B5EF4-FFF2-40B4-BE49-F238E27FC236}">
                <a16:creationId xmlns:a16="http://schemas.microsoft.com/office/drawing/2014/main" id="{794321BD-0745-3E4A-C893-A4F5C2F63F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Box 6">
            <a:extLst>
              <a:ext uri="{FF2B5EF4-FFF2-40B4-BE49-F238E27FC236}">
                <a16:creationId xmlns:a16="http://schemas.microsoft.com/office/drawing/2014/main" id="{FC002E91-7AEC-E84C-9427-308201136887}"/>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10250" name="TextBox 7">
            <a:extLst>
              <a:ext uri="{FF2B5EF4-FFF2-40B4-BE49-F238E27FC236}">
                <a16:creationId xmlns:a16="http://schemas.microsoft.com/office/drawing/2014/main" id="{811C0394-837D-5F07-D91E-7BA465A0C74C}"/>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0251" name="Picture 8">
            <a:extLst>
              <a:ext uri="{FF2B5EF4-FFF2-40B4-BE49-F238E27FC236}">
                <a16:creationId xmlns:a16="http://schemas.microsoft.com/office/drawing/2014/main" id="{EF7F44AB-4822-289B-4B85-1F75BD9707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9">
            <a:extLst>
              <a:ext uri="{FF2B5EF4-FFF2-40B4-BE49-F238E27FC236}">
                <a16:creationId xmlns:a16="http://schemas.microsoft.com/office/drawing/2014/main" id="{11F8EBBC-1248-6290-79E2-BC4AAB82F47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3" name="Picture 4">
            <a:extLst>
              <a:ext uri="{FF2B5EF4-FFF2-40B4-BE49-F238E27FC236}">
                <a16:creationId xmlns:a16="http://schemas.microsoft.com/office/drawing/2014/main" id="{08893722-1F26-FB0C-686D-4E0A0CFA10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4" name="TextBox 18">
            <a:extLst>
              <a:ext uri="{FF2B5EF4-FFF2-40B4-BE49-F238E27FC236}">
                <a16:creationId xmlns:a16="http://schemas.microsoft.com/office/drawing/2014/main" id="{219D063E-89AA-DA10-4DD8-938F3E030270}"/>
              </a:ext>
            </a:extLst>
          </p:cNvPr>
          <p:cNvSpPr txBox="1">
            <a:spLocks noChangeArrowheads="1"/>
          </p:cNvSpPr>
          <p:nvPr/>
        </p:nvSpPr>
        <p:spPr bwMode="auto">
          <a:xfrm>
            <a:off x="652463" y="1623218"/>
            <a:ext cx="62277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b="1" dirty="0"/>
              <a:t>Application layer attacks</a:t>
            </a:r>
          </a:p>
        </p:txBody>
      </p:sp>
      <p:sp>
        <p:nvSpPr>
          <p:cNvPr id="10255" name="TextBox 20">
            <a:extLst>
              <a:ext uri="{FF2B5EF4-FFF2-40B4-BE49-F238E27FC236}">
                <a16:creationId xmlns:a16="http://schemas.microsoft.com/office/drawing/2014/main" id="{8991F81E-48EC-7E35-2425-5496FD6D7B70}"/>
              </a:ext>
            </a:extLst>
          </p:cNvPr>
          <p:cNvSpPr txBox="1">
            <a:spLocks noChangeArrowheads="1"/>
          </p:cNvSpPr>
          <p:nvPr/>
        </p:nvSpPr>
        <p:spPr bwMode="auto">
          <a:xfrm>
            <a:off x="280988" y="2141459"/>
            <a:ext cx="7956549"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buFont typeface="Arial" panose="020B0604020202020204" pitchFamily="34" charset="0"/>
              <a:buChar char="•"/>
            </a:pPr>
            <a:r>
              <a:rPr lang="en-US" altLang="en-US" sz="2200" dirty="0"/>
              <a:t>The application layer is where the server generates the response to an incoming client request. </a:t>
            </a:r>
          </a:p>
          <a:p>
            <a:pPr algn="just" eaLnBrk="1" hangingPunct="1">
              <a:buFont typeface="Arial" panose="020B0604020202020204" pitchFamily="34" charset="0"/>
              <a:buChar char="•"/>
            </a:pPr>
            <a:r>
              <a:rPr lang="en-US" altLang="en-US" sz="2200" dirty="0"/>
              <a:t>For example, if a user enters http://www.xyz.com/learning/ on their browser, an HTTP request is sent to the server, requesting the learning page. The server will fetch all the information related to the page, package it in a response, and send it back to the browser.</a:t>
            </a:r>
          </a:p>
          <a:p>
            <a:pPr algn="just" eaLnBrk="1" hangingPunct="1">
              <a:buFont typeface="Arial" panose="020B0604020202020204" pitchFamily="34" charset="0"/>
              <a:buChar char="•"/>
            </a:pPr>
            <a:r>
              <a:rPr lang="en-US" altLang="en-US" sz="2200" dirty="0"/>
              <a:t>This information fetching and packaging happens on the application layer. An application layer attack occurs when a hacker uses different bots/machines to repeatedly request the same resource from the server, eventually overwhelming it.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6">
            <a:extLst>
              <a:ext uri="{FF2B5EF4-FFF2-40B4-BE49-F238E27FC236}">
                <a16:creationId xmlns:a16="http://schemas.microsoft.com/office/drawing/2014/main" id="{56772CD1-E36B-2D07-CCBD-A11893D61B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Freeform 5">
            <a:extLst>
              <a:ext uri="{FF2B5EF4-FFF2-40B4-BE49-F238E27FC236}">
                <a16:creationId xmlns:a16="http://schemas.microsoft.com/office/drawing/2014/main" id="{5211E330-4A46-213A-7CEF-42EBEE5B051A}"/>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68" name="Freeform 6">
            <a:extLst>
              <a:ext uri="{FF2B5EF4-FFF2-40B4-BE49-F238E27FC236}">
                <a16:creationId xmlns:a16="http://schemas.microsoft.com/office/drawing/2014/main" id="{74C47004-719E-00E6-6884-B56F6F1D2F63}"/>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69" name="Freeform 8">
            <a:extLst>
              <a:ext uri="{FF2B5EF4-FFF2-40B4-BE49-F238E27FC236}">
                <a16:creationId xmlns:a16="http://schemas.microsoft.com/office/drawing/2014/main" id="{ADDEB73A-4983-1BCD-A3B2-65303C7B7965}"/>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1270" name="Picture 1">
            <a:extLst>
              <a:ext uri="{FF2B5EF4-FFF2-40B4-BE49-F238E27FC236}">
                <a16:creationId xmlns:a16="http://schemas.microsoft.com/office/drawing/2014/main" id="{B9BAA8D3-B0CD-C75D-490E-D1ACF2C26D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2">
            <a:extLst>
              <a:ext uri="{FF2B5EF4-FFF2-40B4-BE49-F238E27FC236}">
                <a16:creationId xmlns:a16="http://schemas.microsoft.com/office/drawing/2014/main" id="{4957A100-A070-5D04-5999-4C8AEF5326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3">
            <a:extLst>
              <a:ext uri="{FF2B5EF4-FFF2-40B4-BE49-F238E27FC236}">
                <a16:creationId xmlns:a16="http://schemas.microsoft.com/office/drawing/2014/main" id="{288C160A-6743-35B2-362F-BAD58BCE42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TextBox 6">
            <a:extLst>
              <a:ext uri="{FF2B5EF4-FFF2-40B4-BE49-F238E27FC236}">
                <a16:creationId xmlns:a16="http://schemas.microsoft.com/office/drawing/2014/main" id="{CD8EB8BA-3399-F438-6C61-1F634F63B669}"/>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11274" name="TextBox 7">
            <a:extLst>
              <a:ext uri="{FF2B5EF4-FFF2-40B4-BE49-F238E27FC236}">
                <a16:creationId xmlns:a16="http://schemas.microsoft.com/office/drawing/2014/main" id="{1D704806-8775-EDCF-C698-CFD4F72B6FE7}"/>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1275" name="Picture 8">
            <a:extLst>
              <a:ext uri="{FF2B5EF4-FFF2-40B4-BE49-F238E27FC236}">
                <a16:creationId xmlns:a16="http://schemas.microsoft.com/office/drawing/2014/main" id="{A7281572-1B45-E284-D863-2E77DC5D3B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Picture 9">
            <a:extLst>
              <a:ext uri="{FF2B5EF4-FFF2-40B4-BE49-F238E27FC236}">
                <a16:creationId xmlns:a16="http://schemas.microsoft.com/office/drawing/2014/main" id="{83C98FB4-A03E-4DA7-5BD9-C45BBCF962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4">
            <a:extLst>
              <a:ext uri="{FF2B5EF4-FFF2-40B4-BE49-F238E27FC236}">
                <a16:creationId xmlns:a16="http://schemas.microsoft.com/office/drawing/2014/main" id="{24873EC2-20DB-B28F-171A-F1AF218F3BA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0" name="TextBox 21">
            <a:extLst>
              <a:ext uri="{FF2B5EF4-FFF2-40B4-BE49-F238E27FC236}">
                <a16:creationId xmlns:a16="http://schemas.microsoft.com/office/drawing/2014/main" id="{7CF135F5-5D2E-6115-E68B-BAF2261D8493}"/>
              </a:ext>
            </a:extLst>
          </p:cNvPr>
          <p:cNvSpPr txBox="1">
            <a:spLocks noChangeArrowheads="1"/>
          </p:cNvSpPr>
          <p:nvPr/>
        </p:nvSpPr>
        <p:spPr bwMode="auto">
          <a:xfrm>
            <a:off x="303211" y="1812925"/>
            <a:ext cx="831850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b="1" dirty="0"/>
              <a:t>Application-layer attacks </a:t>
            </a:r>
            <a:r>
              <a:rPr lang="en-US" altLang="en-US" dirty="0"/>
              <a:t>are conducted by flooding applications with maliciously crafted requests. The size of application-layer attacks is measured </a:t>
            </a:r>
            <a:r>
              <a:rPr lang="en-US" altLang="en-US" b="1" u="sng" dirty="0"/>
              <a:t>in requests per second (RPS).</a:t>
            </a:r>
          </a:p>
        </p:txBody>
      </p:sp>
      <p:sp>
        <p:nvSpPr>
          <p:cNvPr id="3" name="TextBox 2">
            <a:extLst>
              <a:ext uri="{FF2B5EF4-FFF2-40B4-BE49-F238E27FC236}">
                <a16:creationId xmlns:a16="http://schemas.microsoft.com/office/drawing/2014/main" id="{FDFE9F45-905F-742C-6858-14DF1232B54C}"/>
              </a:ext>
            </a:extLst>
          </p:cNvPr>
          <p:cNvSpPr txBox="1"/>
          <p:nvPr/>
        </p:nvSpPr>
        <p:spPr>
          <a:xfrm>
            <a:off x="422860" y="2903815"/>
            <a:ext cx="6228182" cy="1200329"/>
          </a:xfrm>
          <a:prstGeom prst="rect">
            <a:avLst/>
          </a:prstGeom>
          <a:noFill/>
        </p:spPr>
        <p:txBody>
          <a:bodyPr wrap="square">
            <a:spAutoFit/>
          </a:bodyPr>
          <a:lstStyle/>
          <a:p>
            <a:r>
              <a:rPr lang="en-US" dirty="0"/>
              <a:t>The most common application-level attacks are:</a:t>
            </a:r>
          </a:p>
          <a:p>
            <a:pPr marL="285750" indent="-285750">
              <a:buFont typeface="Arial" panose="020B0604020202020204" pitchFamily="34" charset="0"/>
              <a:buChar char="•"/>
            </a:pPr>
            <a:r>
              <a:rPr lang="en-US" dirty="0"/>
              <a:t>HTTP flood</a:t>
            </a:r>
          </a:p>
          <a:p>
            <a:pPr marL="285750" indent="-285750">
              <a:buFont typeface="Arial" panose="020B0604020202020204" pitchFamily="34" charset="0"/>
              <a:buChar char="•"/>
            </a:pPr>
            <a:r>
              <a:rPr lang="en-US" dirty="0" err="1"/>
              <a:t>Slowloris</a:t>
            </a:r>
            <a:endParaRPr lang="en-US" dirty="0"/>
          </a:p>
          <a:p>
            <a:pPr marL="285750" indent="-285750">
              <a:buFont typeface="Arial" panose="020B0604020202020204" pitchFamily="34" charset="0"/>
              <a:buChar char="•"/>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6">
            <a:extLst>
              <a:ext uri="{FF2B5EF4-FFF2-40B4-BE49-F238E27FC236}">
                <a16:creationId xmlns:a16="http://schemas.microsoft.com/office/drawing/2014/main" id="{56772CD1-E36B-2D07-CCBD-A11893D61B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Freeform 5">
            <a:extLst>
              <a:ext uri="{FF2B5EF4-FFF2-40B4-BE49-F238E27FC236}">
                <a16:creationId xmlns:a16="http://schemas.microsoft.com/office/drawing/2014/main" id="{5211E330-4A46-213A-7CEF-42EBEE5B051A}"/>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68" name="Freeform 6">
            <a:extLst>
              <a:ext uri="{FF2B5EF4-FFF2-40B4-BE49-F238E27FC236}">
                <a16:creationId xmlns:a16="http://schemas.microsoft.com/office/drawing/2014/main" id="{74C47004-719E-00E6-6884-B56F6F1D2F63}"/>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69" name="Freeform 8">
            <a:extLst>
              <a:ext uri="{FF2B5EF4-FFF2-40B4-BE49-F238E27FC236}">
                <a16:creationId xmlns:a16="http://schemas.microsoft.com/office/drawing/2014/main" id="{ADDEB73A-4983-1BCD-A3B2-65303C7B7965}"/>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1270" name="Picture 1">
            <a:extLst>
              <a:ext uri="{FF2B5EF4-FFF2-40B4-BE49-F238E27FC236}">
                <a16:creationId xmlns:a16="http://schemas.microsoft.com/office/drawing/2014/main" id="{B9BAA8D3-B0CD-C75D-490E-D1ACF2C26D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2">
            <a:extLst>
              <a:ext uri="{FF2B5EF4-FFF2-40B4-BE49-F238E27FC236}">
                <a16:creationId xmlns:a16="http://schemas.microsoft.com/office/drawing/2014/main" id="{4957A100-A070-5D04-5999-4C8AEF5326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3">
            <a:extLst>
              <a:ext uri="{FF2B5EF4-FFF2-40B4-BE49-F238E27FC236}">
                <a16:creationId xmlns:a16="http://schemas.microsoft.com/office/drawing/2014/main" id="{288C160A-6743-35B2-362F-BAD58BCE42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TextBox 6">
            <a:extLst>
              <a:ext uri="{FF2B5EF4-FFF2-40B4-BE49-F238E27FC236}">
                <a16:creationId xmlns:a16="http://schemas.microsoft.com/office/drawing/2014/main" id="{CD8EB8BA-3399-F438-6C61-1F634F63B669}"/>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11274" name="TextBox 7">
            <a:extLst>
              <a:ext uri="{FF2B5EF4-FFF2-40B4-BE49-F238E27FC236}">
                <a16:creationId xmlns:a16="http://schemas.microsoft.com/office/drawing/2014/main" id="{1D704806-8775-EDCF-C698-CFD4F72B6FE7}"/>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1275" name="Picture 8">
            <a:extLst>
              <a:ext uri="{FF2B5EF4-FFF2-40B4-BE49-F238E27FC236}">
                <a16:creationId xmlns:a16="http://schemas.microsoft.com/office/drawing/2014/main" id="{A7281572-1B45-E284-D863-2E77DC5D3B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Picture 9">
            <a:extLst>
              <a:ext uri="{FF2B5EF4-FFF2-40B4-BE49-F238E27FC236}">
                <a16:creationId xmlns:a16="http://schemas.microsoft.com/office/drawing/2014/main" id="{83C98FB4-A03E-4DA7-5BD9-C45BBCF962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4">
            <a:extLst>
              <a:ext uri="{FF2B5EF4-FFF2-40B4-BE49-F238E27FC236}">
                <a16:creationId xmlns:a16="http://schemas.microsoft.com/office/drawing/2014/main" id="{24873EC2-20DB-B28F-171A-F1AF218F3BA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2938CB0-981E-9922-A446-545FE3957F1F}"/>
              </a:ext>
            </a:extLst>
          </p:cNvPr>
          <p:cNvSpPr txBox="1"/>
          <p:nvPr/>
        </p:nvSpPr>
        <p:spPr>
          <a:xfrm>
            <a:off x="325794" y="1638299"/>
            <a:ext cx="7892337" cy="3139321"/>
          </a:xfrm>
          <a:prstGeom prst="rect">
            <a:avLst/>
          </a:prstGeom>
          <a:noFill/>
        </p:spPr>
        <p:txBody>
          <a:bodyPr wrap="square">
            <a:spAutoFit/>
          </a:bodyPr>
          <a:lstStyle/>
          <a:p>
            <a:pPr marL="285750" indent="-285750" algn="just">
              <a:buFont typeface="Arial" panose="020B0604020202020204" pitchFamily="34" charset="0"/>
              <a:buChar char="•"/>
            </a:pPr>
            <a:r>
              <a:rPr lang="en-US" b="1" dirty="0"/>
              <a:t>HTTP flood </a:t>
            </a:r>
            <a:r>
              <a:rPr lang="en-US" dirty="0"/>
              <a:t>— Using botnets, attackers flood an application or a web server with massive volumes of standard GET and POST requests. As these requests often appear as legitimate traffic, detecting an HTTP flood attack is quite a challenge.</a:t>
            </a:r>
          </a:p>
          <a:p>
            <a:pPr marL="285750" indent="-285750" algn="just">
              <a:buFont typeface="Arial" panose="020B0604020202020204" pitchFamily="34" charset="0"/>
              <a:buChar char="•"/>
            </a:pPr>
            <a:r>
              <a:rPr lang="en-US" dirty="0"/>
              <a:t>The most common type of application layer attacks are the HTTP flood attacks in which malicious actors just keep sending various HTTP requests to a server using different IP addresses. </a:t>
            </a:r>
          </a:p>
          <a:p>
            <a:pPr marL="285750" indent="-285750" algn="just">
              <a:buFont typeface="Arial" panose="020B0604020202020204" pitchFamily="34" charset="0"/>
              <a:buChar char="•"/>
            </a:pPr>
            <a:r>
              <a:rPr lang="en-US" dirty="0"/>
              <a:t>One example of this is asking a server to generate PDF documents over and over again. Since the IP address and other identifiers change in every request, the server can’t detect that it’s being attacked.</a:t>
            </a:r>
          </a:p>
          <a:p>
            <a:pPr marL="285750" indent="-285750" algn="just">
              <a:buFont typeface="Arial" panose="020B0604020202020204" pitchFamily="34" charset="0"/>
              <a:buChar char="•"/>
            </a:pPr>
            <a:endParaRPr lang="en-US" dirty="0"/>
          </a:p>
        </p:txBody>
      </p:sp>
      <p:pic>
        <p:nvPicPr>
          <p:cNvPr id="2" name="Picture 17">
            <a:extLst>
              <a:ext uri="{FF2B5EF4-FFF2-40B4-BE49-F238E27FC236}">
                <a16:creationId xmlns:a16="http://schemas.microsoft.com/office/drawing/2014/main" id="{42926D28-DA76-3673-69E5-F0B123BCEA4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92732" y="4486692"/>
            <a:ext cx="5325399"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36885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6">
            <a:extLst>
              <a:ext uri="{FF2B5EF4-FFF2-40B4-BE49-F238E27FC236}">
                <a16:creationId xmlns:a16="http://schemas.microsoft.com/office/drawing/2014/main" id="{E8E93D8F-7F68-5080-9E74-A60AFE43E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Freeform 5">
            <a:extLst>
              <a:ext uri="{FF2B5EF4-FFF2-40B4-BE49-F238E27FC236}">
                <a16:creationId xmlns:a16="http://schemas.microsoft.com/office/drawing/2014/main" id="{325EAB31-7927-7DC7-B810-4EEA1CE39769}"/>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292" name="Freeform 6">
            <a:extLst>
              <a:ext uri="{FF2B5EF4-FFF2-40B4-BE49-F238E27FC236}">
                <a16:creationId xmlns:a16="http://schemas.microsoft.com/office/drawing/2014/main" id="{EC24178A-FFA6-9CED-0A81-5B342981975E}"/>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293" name="Freeform 8">
            <a:extLst>
              <a:ext uri="{FF2B5EF4-FFF2-40B4-BE49-F238E27FC236}">
                <a16:creationId xmlns:a16="http://schemas.microsoft.com/office/drawing/2014/main" id="{60F35CA5-2FB5-7983-929D-65CE842583D7}"/>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2294" name="Picture 1">
            <a:extLst>
              <a:ext uri="{FF2B5EF4-FFF2-40B4-BE49-F238E27FC236}">
                <a16:creationId xmlns:a16="http://schemas.microsoft.com/office/drawing/2014/main" id="{F3738E96-2C7E-3D06-709C-0B8F5BEDB3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2">
            <a:extLst>
              <a:ext uri="{FF2B5EF4-FFF2-40B4-BE49-F238E27FC236}">
                <a16:creationId xmlns:a16="http://schemas.microsoft.com/office/drawing/2014/main" id="{5E461258-0B1D-0AE8-470F-9086581159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3">
            <a:extLst>
              <a:ext uri="{FF2B5EF4-FFF2-40B4-BE49-F238E27FC236}">
                <a16:creationId xmlns:a16="http://schemas.microsoft.com/office/drawing/2014/main" id="{65A17642-021F-59C8-3334-BF96275F2F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7" name="TextBox 6">
            <a:extLst>
              <a:ext uri="{FF2B5EF4-FFF2-40B4-BE49-F238E27FC236}">
                <a16:creationId xmlns:a16="http://schemas.microsoft.com/office/drawing/2014/main" id="{AEC1367C-6678-C470-8401-8CFB7839353D}"/>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12298" name="TextBox 7">
            <a:extLst>
              <a:ext uri="{FF2B5EF4-FFF2-40B4-BE49-F238E27FC236}">
                <a16:creationId xmlns:a16="http://schemas.microsoft.com/office/drawing/2014/main" id="{C569C0B4-5718-7FE6-A334-9E6DDBACB807}"/>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2299" name="Picture 8">
            <a:extLst>
              <a:ext uri="{FF2B5EF4-FFF2-40B4-BE49-F238E27FC236}">
                <a16:creationId xmlns:a16="http://schemas.microsoft.com/office/drawing/2014/main" id="{8BF4B95F-758D-34BC-7876-A1086D9452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9">
            <a:extLst>
              <a:ext uri="{FF2B5EF4-FFF2-40B4-BE49-F238E27FC236}">
                <a16:creationId xmlns:a16="http://schemas.microsoft.com/office/drawing/2014/main" id="{9E23D1FB-12F4-6312-F2CE-8F8463CF12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Picture 4">
            <a:extLst>
              <a:ext uri="{FF2B5EF4-FFF2-40B4-BE49-F238E27FC236}">
                <a16:creationId xmlns:a16="http://schemas.microsoft.com/office/drawing/2014/main" id="{800A54A9-D628-2A9A-9416-2A9BC9FCC62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2" name="TextBox 10">
            <a:extLst>
              <a:ext uri="{FF2B5EF4-FFF2-40B4-BE49-F238E27FC236}">
                <a16:creationId xmlns:a16="http://schemas.microsoft.com/office/drawing/2014/main" id="{8EC73918-9712-0D23-8635-17F4894AA1E1}"/>
              </a:ext>
            </a:extLst>
          </p:cNvPr>
          <p:cNvSpPr txBox="1">
            <a:spLocks noChangeArrowheads="1"/>
          </p:cNvSpPr>
          <p:nvPr/>
        </p:nvSpPr>
        <p:spPr bwMode="auto">
          <a:xfrm>
            <a:off x="652463" y="1743869"/>
            <a:ext cx="62277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b="1" dirty="0"/>
              <a:t>Protocol attacks</a:t>
            </a:r>
          </a:p>
        </p:txBody>
      </p:sp>
      <p:sp>
        <p:nvSpPr>
          <p:cNvPr id="12303" name="TextBox 14">
            <a:extLst>
              <a:ext uri="{FF2B5EF4-FFF2-40B4-BE49-F238E27FC236}">
                <a16:creationId xmlns:a16="http://schemas.microsoft.com/office/drawing/2014/main" id="{E76BA997-4630-5B85-C6BE-8E53EE85718F}"/>
              </a:ext>
            </a:extLst>
          </p:cNvPr>
          <p:cNvSpPr txBox="1">
            <a:spLocks noChangeArrowheads="1"/>
          </p:cNvSpPr>
          <p:nvPr/>
        </p:nvSpPr>
        <p:spPr bwMode="auto">
          <a:xfrm>
            <a:off x="269875" y="2322850"/>
            <a:ext cx="810211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200" dirty="0"/>
              <a:t>Protocol attacks look to exhaust resources of a server or those of its networking systems like firewalls, routing engines, or load-balancers. An example of a protocol attack is the </a:t>
            </a:r>
            <a:r>
              <a:rPr lang="en-US" altLang="en-US" sz="2200" b="1" dirty="0"/>
              <a:t>SYN flood attack</a:t>
            </a:r>
            <a:r>
              <a:rPr lang="en-US" altLang="en-US" sz="2200" dirty="0"/>
              <a:t>.</a:t>
            </a:r>
          </a:p>
          <a:p>
            <a:pPr marL="342900" indent="-342900" algn="just" eaLnBrk="1" hangingPunct="1">
              <a:buFont typeface="Arial" panose="020B0604020202020204" pitchFamily="34" charset="0"/>
              <a:buChar char="•"/>
            </a:pPr>
            <a:r>
              <a:rPr lang="en-US" altLang="en-US" sz="2200" dirty="0"/>
              <a:t>Before two computers can initiate a secure communication channel – they must perform a TCP handshake. </a:t>
            </a:r>
          </a:p>
          <a:p>
            <a:pPr marL="342900" indent="-342900" algn="just" eaLnBrk="1" hangingPunct="1">
              <a:buFont typeface="Arial" panose="020B0604020202020204" pitchFamily="34" charset="0"/>
              <a:buChar char="•"/>
            </a:pPr>
            <a:r>
              <a:rPr lang="en-US" altLang="en-US" sz="2200" dirty="0"/>
              <a:t>A TCP handshake is a means for two parties to exchange preliminary information. A SYN packet is typically the first step of the TCP handshake, indicating to the server that the client wants to start a new channel.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6">
            <a:extLst>
              <a:ext uri="{FF2B5EF4-FFF2-40B4-BE49-F238E27FC236}">
                <a16:creationId xmlns:a16="http://schemas.microsoft.com/office/drawing/2014/main" id="{B8B69C29-0DA9-AE07-795B-ADCC852AE6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Freeform 5">
            <a:extLst>
              <a:ext uri="{FF2B5EF4-FFF2-40B4-BE49-F238E27FC236}">
                <a16:creationId xmlns:a16="http://schemas.microsoft.com/office/drawing/2014/main" id="{38B60D42-D0A1-4C50-C7E4-E406DB54712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16" name="Freeform 6">
            <a:extLst>
              <a:ext uri="{FF2B5EF4-FFF2-40B4-BE49-F238E27FC236}">
                <a16:creationId xmlns:a16="http://schemas.microsoft.com/office/drawing/2014/main" id="{972C1065-0456-31BE-EE76-2D66265CC6B6}"/>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17" name="Freeform 8">
            <a:extLst>
              <a:ext uri="{FF2B5EF4-FFF2-40B4-BE49-F238E27FC236}">
                <a16:creationId xmlns:a16="http://schemas.microsoft.com/office/drawing/2014/main" id="{30E3F1CB-6684-1360-B00C-46B2A459E1F1}"/>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3318" name="Picture 1">
            <a:extLst>
              <a:ext uri="{FF2B5EF4-FFF2-40B4-BE49-F238E27FC236}">
                <a16:creationId xmlns:a16="http://schemas.microsoft.com/office/drawing/2014/main" id="{2F83D17F-4E59-81E5-BE83-E02EBC6FFB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2">
            <a:extLst>
              <a:ext uri="{FF2B5EF4-FFF2-40B4-BE49-F238E27FC236}">
                <a16:creationId xmlns:a16="http://schemas.microsoft.com/office/drawing/2014/main" id="{DECAC5DC-CDDB-23B6-1ECD-2A8B351AE4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3">
            <a:extLst>
              <a:ext uri="{FF2B5EF4-FFF2-40B4-BE49-F238E27FC236}">
                <a16:creationId xmlns:a16="http://schemas.microsoft.com/office/drawing/2014/main" id="{4F13ACF9-0D80-2D66-4388-C0313291B4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1" name="TextBox 6">
            <a:extLst>
              <a:ext uri="{FF2B5EF4-FFF2-40B4-BE49-F238E27FC236}">
                <a16:creationId xmlns:a16="http://schemas.microsoft.com/office/drawing/2014/main" id="{119B1667-85AA-99BC-364D-740C0B1A9D15}"/>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13322" name="TextBox 7">
            <a:extLst>
              <a:ext uri="{FF2B5EF4-FFF2-40B4-BE49-F238E27FC236}">
                <a16:creationId xmlns:a16="http://schemas.microsoft.com/office/drawing/2014/main" id="{45595373-6E97-EE85-20D4-5A5B914362ED}"/>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3323" name="Picture 8">
            <a:extLst>
              <a:ext uri="{FF2B5EF4-FFF2-40B4-BE49-F238E27FC236}">
                <a16:creationId xmlns:a16="http://schemas.microsoft.com/office/drawing/2014/main" id="{058E4E0E-8DB1-2CF6-9630-84BB1CA171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4" name="Picture 9">
            <a:extLst>
              <a:ext uri="{FF2B5EF4-FFF2-40B4-BE49-F238E27FC236}">
                <a16:creationId xmlns:a16="http://schemas.microsoft.com/office/drawing/2014/main" id="{4041A3DE-EC5E-BAD2-1697-FB6FA92D4B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5" name="Picture 4">
            <a:extLst>
              <a:ext uri="{FF2B5EF4-FFF2-40B4-BE49-F238E27FC236}">
                <a16:creationId xmlns:a16="http://schemas.microsoft.com/office/drawing/2014/main" id="{EF12F4AE-18D3-E122-1ECD-2AF8ED0E32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6" name="TextBox 10">
            <a:extLst>
              <a:ext uri="{FF2B5EF4-FFF2-40B4-BE49-F238E27FC236}">
                <a16:creationId xmlns:a16="http://schemas.microsoft.com/office/drawing/2014/main" id="{94C6780A-BA65-4814-6D33-83FA9CBB7C4D}"/>
              </a:ext>
            </a:extLst>
          </p:cNvPr>
          <p:cNvSpPr txBox="1">
            <a:spLocks noChangeArrowheads="1"/>
          </p:cNvSpPr>
          <p:nvPr/>
        </p:nvSpPr>
        <p:spPr bwMode="auto">
          <a:xfrm>
            <a:off x="485936" y="1779588"/>
            <a:ext cx="731837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400" b="1" dirty="0"/>
              <a:t>Protocol or network-layer DDoS attacks </a:t>
            </a:r>
            <a:r>
              <a:rPr lang="en-US" altLang="en-US" sz="2400" dirty="0"/>
              <a:t>send large numbers of packets to targeted network. Protocol attacks target weaknesses in the way different internet communication protocols work. Usually, the magnitude of this type of DDoS attack is measured with the number of network packets per second (</a:t>
            </a:r>
            <a:r>
              <a:rPr lang="en-US" altLang="en-US" sz="2400" dirty="0" err="1"/>
              <a:t>pps</a:t>
            </a:r>
            <a:r>
              <a:rPr lang="en-US" altLang="en-US" sz="2400" dirty="0"/>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6">
            <a:extLst>
              <a:ext uri="{FF2B5EF4-FFF2-40B4-BE49-F238E27FC236}">
                <a16:creationId xmlns:a16="http://schemas.microsoft.com/office/drawing/2014/main" id="{45B47B8F-C445-BECD-0257-1C12DA4064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Freeform 5">
            <a:extLst>
              <a:ext uri="{FF2B5EF4-FFF2-40B4-BE49-F238E27FC236}">
                <a16:creationId xmlns:a16="http://schemas.microsoft.com/office/drawing/2014/main" id="{D8EBC143-7DF7-4BEE-5CEA-A098B43E6B75}"/>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64" name="Freeform 6">
            <a:extLst>
              <a:ext uri="{FF2B5EF4-FFF2-40B4-BE49-F238E27FC236}">
                <a16:creationId xmlns:a16="http://schemas.microsoft.com/office/drawing/2014/main" id="{1F3D9FF4-5D3A-B5A5-304E-C3E7B183A933}"/>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65" name="Freeform 8">
            <a:extLst>
              <a:ext uri="{FF2B5EF4-FFF2-40B4-BE49-F238E27FC236}">
                <a16:creationId xmlns:a16="http://schemas.microsoft.com/office/drawing/2014/main" id="{CAF78EAC-DDAF-922F-BAF8-44B095282370}"/>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5366" name="Picture 1">
            <a:extLst>
              <a:ext uri="{FF2B5EF4-FFF2-40B4-BE49-F238E27FC236}">
                <a16:creationId xmlns:a16="http://schemas.microsoft.com/office/drawing/2014/main" id="{F715C13A-460C-A8EE-051C-7CE1B1F7BC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2">
            <a:extLst>
              <a:ext uri="{FF2B5EF4-FFF2-40B4-BE49-F238E27FC236}">
                <a16:creationId xmlns:a16="http://schemas.microsoft.com/office/drawing/2014/main" id="{A425FEE3-A4F6-AC20-9D86-54A087F2D1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3">
            <a:extLst>
              <a:ext uri="{FF2B5EF4-FFF2-40B4-BE49-F238E27FC236}">
                <a16:creationId xmlns:a16="http://schemas.microsoft.com/office/drawing/2014/main" id="{DF35C96C-69D6-2269-CB37-EF5309FA2D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9" name="TextBox 6">
            <a:extLst>
              <a:ext uri="{FF2B5EF4-FFF2-40B4-BE49-F238E27FC236}">
                <a16:creationId xmlns:a16="http://schemas.microsoft.com/office/drawing/2014/main" id="{79C4DA1F-21E7-981B-3A7F-1A06BFD82DA0}"/>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p:txBody>
      </p:sp>
      <p:sp>
        <p:nvSpPr>
          <p:cNvPr id="15370" name="TextBox 7">
            <a:extLst>
              <a:ext uri="{FF2B5EF4-FFF2-40B4-BE49-F238E27FC236}">
                <a16:creationId xmlns:a16="http://schemas.microsoft.com/office/drawing/2014/main" id="{3807BD94-B4BD-521D-FBCF-9BBDA197F29E}"/>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5371" name="Picture 8">
            <a:extLst>
              <a:ext uri="{FF2B5EF4-FFF2-40B4-BE49-F238E27FC236}">
                <a16:creationId xmlns:a16="http://schemas.microsoft.com/office/drawing/2014/main" id="{79A51A50-BD0B-58A3-FC19-A38E204CB7C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9">
            <a:extLst>
              <a:ext uri="{FF2B5EF4-FFF2-40B4-BE49-F238E27FC236}">
                <a16:creationId xmlns:a16="http://schemas.microsoft.com/office/drawing/2014/main" id="{1D823CE0-A649-11BC-59AC-50B1E752563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4">
            <a:extLst>
              <a:ext uri="{FF2B5EF4-FFF2-40B4-BE49-F238E27FC236}">
                <a16:creationId xmlns:a16="http://schemas.microsoft.com/office/drawing/2014/main" id="{145CAB0F-FA54-16D6-E0E8-D8C28C7325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Picture 2" descr="نتيجة بحث الصور عن ‪syn flood attack‬‏">
            <a:extLst>
              <a:ext uri="{FF2B5EF4-FFF2-40B4-BE49-F238E27FC236}">
                <a16:creationId xmlns:a16="http://schemas.microsoft.com/office/drawing/2014/main" id="{787A33B2-87E9-5E21-97A6-1101944299F5}"/>
              </a:ext>
            </a:extLst>
          </p:cNvPr>
          <p:cNvSpPr>
            <a:spLocks noChangeAspect="1" noChangeArrowheads="1"/>
          </p:cNvSpPr>
          <p:nvPr/>
        </p:nvSpPr>
        <p:spPr bwMode="auto">
          <a:xfrm>
            <a:off x="838200" y="1854200"/>
            <a:ext cx="5106988"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375" name="Picture 4" descr="نتيجة بحث الصور عن ‪syn flood attack‬‏">
            <a:extLst>
              <a:ext uri="{FF2B5EF4-FFF2-40B4-BE49-F238E27FC236}">
                <a16:creationId xmlns:a16="http://schemas.microsoft.com/office/drawing/2014/main" id="{8D1F4125-249D-0CAF-C5B3-757C17761ACE}"/>
              </a:ext>
            </a:extLst>
          </p:cNvPr>
          <p:cNvSpPr>
            <a:spLocks noChangeAspect="1" noChangeArrowheads="1"/>
          </p:cNvSpPr>
          <p:nvPr/>
        </p:nvSpPr>
        <p:spPr bwMode="auto">
          <a:xfrm>
            <a:off x="6096000" y="1854200"/>
            <a:ext cx="5386388" cy="444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 name="TextBox 2">
            <a:extLst>
              <a:ext uri="{FF2B5EF4-FFF2-40B4-BE49-F238E27FC236}">
                <a16:creationId xmlns:a16="http://schemas.microsoft.com/office/drawing/2014/main" id="{4914A645-8759-A207-7168-EC108C95F20E}"/>
              </a:ext>
            </a:extLst>
          </p:cNvPr>
          <p:cNvSpPr txBox="1"/>
          <p:nvPr/>
        </p:nvSpPr>
        <p:spPr>
          <a:xfrm>
            <a:off x="924298" y="1981112"/>
            <a:ext cx="7324351" cy="2308324"/>
          </a:xfrm>
          <a:prstGeom prst="rect">
            <a:avLst/>
          </a:prstGeom>
          <a:noFill/>
        </p:spPr>
        <p:txBody>
          <a:bodyPr wrap="square">
            <a:spAutoFit/>
          </a:bodyPr>
          <a:lstStyle/>
          <a:p>
            <a:pPr marL="285750" indent="-285750">
              <a:buFont typeface="Arial" panose="020B0604020202020204" pitchFamily="34" charset="0"/>
              <a:buChar char="•"/>
            </a:pPr>
            <a:r>
              <a:rPr lang="en-US" sz="2400" b="1" dirty="0"/>
              <a:t>SYN flood </a:t>
            </a:r>
            <a:r>
              <a:rPr lang="en-US" sz="2400" dirty="0"/>
              <a:t>— Hackers exploit a weakness in the three-way handshake TCP mechanism. </a:t>
            </a:r>
          </a:p>
          <a:p>
            <a:pPr marL="285750" indent="-285750">
              <a:buFont typeface="Arial" panose="020B0604020202020204" pitchFamily="34" charset="0"/>
              <a:buChar char="•"/>
            </a:pPr>
            <a:r>
              <a:rPr lang="en-US" sz="2400" b="1" dirty="0"/>
              <a:t>ICMP flood </a:t>
            </a:r>
            <a:r>
              <a:rPr lang="en-US" sz="2400" dirty="0"/>
              <a:t>— Malicious actors use an extensive series of Internet Control Message Protocol (ICMP) requests, or pings, in an attempt to exhaust the victim’s server bandwidth.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6">
            <a:extLst>
              <a:ext uri="{FF2B5EF4-FFF2-40B4-BE49-F238E27FC236}">
                <a16:creationId xmlns:a16="http://schemas.microsoft.com/office/drawing/2014/main" id="{0351590B-048C-D084-4C8A-2554AA5F7B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Freeform 5">
            <a:extLst>
              <a:ext uri="{FF2B5EF4-FFF2-40B4-BE49-F238E27FC236}">
                <a16:creationId xmlns:a16="http://schemas.microsoft.com/office/drawing/2014/main" id="{04641D15-7231-3C6E-0E51-196405BEA849}"/>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40" name="Freeform 6">
            <a:extLst>
              <a:ext uri="{FF2B5EF4-FFF2-40B4-BE49-F238E27FC236}">
                <a16:creationId xmlns:a16="http://schemas.microsoft.com/office/drawing/2014/main" id="{1EB1B1BC-9F09-9BCC-2048-BC21149A637E}"/>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41" name="Freeform 8">
            <a:extLst>
              <a:ext uri="{FF2B5EF4-FFF2-40B4-BE49-F238E27FC236}">
                <a16:creationId xmlns:a16="http://schemas.microsoft.com/office/drawing/2014/main" id="{E057ED46-1F66-9000-528C-CDCC9E76FDA9}"/>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4342" name="Picture 1">
            <a:extLst>
              <a:ext uri="{FF2B5EF4-FFF2-40B4-BE49-F238E27FC236}">
                <a16:creationId xmlns:a16="http://schemas.microsoft.com/office/drawing/2014/main" id="{4DC526BF-8F09-A756-BEFF-56938C5DAA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2">
            <a:extLst>
              <a:ext uri="{FF2B5EF4-FFF2-40B4-BE49-F238E27FC236}">
                <a16:creationId xmlns:a16="http://schemas.microsoft.com/office/drawing/2014/main" id="{FCCE296F-483E-B39E-9970-13ABE9BED2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3">
            <a:extLst>
              <a:ext uri="{FF2B5EF4-FFF2-40B4-BE49-F238E27FC236}">
                <a16:creationId xmlns:a16="http://schemas.microsoft.com/office/drawing/2014/main" id="{CDD3D1DE-D191-7E3E-E00A-5997FABF9A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5" name="TextBox 6">
            <a:extLst>
              <a:ext uri="{FF2B5EF4-FFF2-40B4-BE49-F238E27FC236}">
                <a16:creationId xmlns:a16="http://schemas.microsoft.com/office/drawing/2014/main" id="{0FD05828-255A-5E30-D5D3-7DC39C94F972}"/>
              </a:ext>
            </a:extLst>
          </p:cNvPr>
          <p:cNvSpPr txBox="1">
            <a:spLocks noChangeArrowheads="1"/>
          </p:cNvSpPr>
          <p:nvPr/>
        </p:nvSpPr>
        <p:spPr bwMode="auto">
          <a:xfrm>
            <a:off x="2651125" y="542925"/>
            <a:ext cx="188936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14346" name="TextBox 7">
            <a:extLst>
              <a:ext uri="{FF2B5EF4-FFF2-40B4-BE49-F238E27FC236}">
                <a16:creationId xmlns:a16="http://schemas.microsoft.com/office/drawing/2014/main" id="{37878BD7-B3DE-530C-3777-0E85C4088134}"/>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4347" name="Picture 8">
            <a:extLst>
              <a:ext uri="{FF2B5EF4-FFF2-40B4-BE49-F238E27FC236}">
                <a16:creationId xmlns:a16="http://schemas.microsoft.com/office/drawing/2014/main" id="{3884DCD4-D423-0E3E-E72E-883C2026C9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8" name="Picture 9">
            <a:extLst>
              <a:ext uri="{FF2B5EF4-FFF2-40B4-BE49-F238E27FC236}">
                <a16:creationId xmlns:a16="http://schemas.microsoft.com/office/drawing/2014/main" id="{5D0126A5-5188-AD09-03F0-525531B534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4">
            <a:extLst>
              <a:ext uri="{FF2B5EF4-FFF2-40B4-BE49-F238E27FC236}">
                <a16:creationId xmlns:a16="http://schemas.microsoft.com/office/drawing/2014/main" id="{69C3D90D-C71E-A300-7F43-B550321BEF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0" name="TextBox 10">
            <a:extLst>
              <a:ext uri="{FF2B5EF4-FFF2-40B4-BE49-F238E27FC236}">
                <a16:creationId xmlns:a16="http://schemas.microsoft.com/office/drawing/2014/main" id="{3905E9AC-607C-D312-ECBA-9046B64959DF}"/>
              </a:ext>
            </a:extLst>
          </p:cNvPr>
          <p:cNvSpPr txBox="1">
            <a:spLocks noChangeArrowheads="1"/>
          </p:cNvSpPr>
          <p:nvPr/>
        </p:nvSpPr>
        <p:spPr bwMode="auto">
          <a:xfrm>
            <a:off x="1014413" y="1731963"/>
            <a:ext cx="747644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85750" indent="-285750" algn="just" eaLnBrk="1" hangingPunct="1">
              <a:buFont typeface="Arial" panose="020B0604020202020204" pitchFamily="34" charset="0"/>
              <a:buChar char="•"/>
            </a:pPr>
            <a:r>
              <a:rPr lang="en-US" altLang="en-US" dirty="0"/>
              <a:t>In a SYN flood attack, the attacker floods the server with numerous SYN packets, each containing spoofed IP addresses. </a:t>
            </a:r>
          </a:p>
          <a:p>
            <a:pPr marL="285750" indent="-285750" algn="just" eaLnBrk="1" hangingPunct="1">
              <a:buFont typeface="Arial" panose="020B0604020202020204" pitchFamily="34" charset="0"/>
              <a:buChar char="•"/>
            </a:pPr>
            <a:r>
              <a:rPr lang="en-US" altLang="en-US" dirty="0"/>
              <a:t>The server responds to each packet (via SYN-ACKs), requesting the client to complete the handshake. However, the client(s) never respond, and the server keeps waiting. Eventually, it crashes after waiting too long for too many responses.</a:t>
            </a:r>
          </a:p>
        </p:txBody>
      </p:sp>
      <p:pic>
        <p:nvPicPr>
          <p:cNvPr id="1026" name="Picture 2" descr="Protocol DDoS attack">
            <a:extLst>
              <a:ext uri="{FF2B5EF4-FFF2-40B4-BE49-F238E27FC236}">
                <a16:creationId xmlns:a16="http://schemas.microsoft.com/office/drawing/2014/main" id="{20F9A4F3-C336-27F5-AC9C-C5DC7720069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67755" y="3584575"/>
            <a:ext cx="5524500" cy="2705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6">
            <a:extLst>
              <a:ext uri="{FF2B5EF4-FFF2-40B4-BE49-F238E27FC236}">
                <a16:creationId xmlns:a16="http://schemas.microsoft.com/office/drawing/2014/main" id="{6D8A387D-3BCB-80A2-6779-D9A5C6C99E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Freeform 5">
            <a:extLst>
              <a:ext uri="{FF2B5EF4-FFF2-40B4-BE49-F238E27FC236}">
                <a16:creationId xmlns:a16="http://schemas.microsoft.com/office/drawing/2014/main" id="{9237AACF-05F3-A5CB-CFEF-22DEF3DCA645}"/>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412" name="Freeform 6">
            <a:extLst>
              <a:ext uri="{FF2B5EF4-FFF2-40B4-BE49-F238E27FC236}">
                <a16:creationId xmlns:a16="http://schemas.microsoft.com/office/drawing/2014/main" id="{9F760299-096C-2715-31B6-BB7B2D0450E6}"/>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413" name="Freeform 8">
            <a:extLst>
              <a:ext uri="{FF2B5EF4-FFF2-40B4-BE49-F238E27FC236}">
                <a16:creationId xmlns:a16="http://schemas.microsoft.com/office/drawing/2014/main" id="{EDF39735-477B-5C8E-6520-198B9659AF08}"/>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7414" name="Picture 1">
            <a:extLst>
              <a:ext uri="{FF2B5EF4-FFF2-40B4-BE49-F238E27FC236}">
                <a16:creationId xmlns:a16="http://schemas.microsoft.com/office/drawing/2014/main" id="{916CE8DD-CB33-3D33-05D5-FB8F173762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2">
            <a:extLst>
              <a:ext uri="{FF2B5EF4-FFF2-40B4-BE49-F238E27FC236}">
                <a16:creationId xmlns:a16="http://schemas.microsoft.com/office/drawing/2014/main" id="{854314A4-7160-CEAD-26F1-2E6ED38D27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3">
            <a:extLst>
              <a:ext uri="{FF2B5EF4-FFF2-40B4-BE49-F238E27FC236}">
                <a16:creationId xmlns:a16="http://schemas.microsoft.com/office/drawing/2014/main" id="{E7A23ADF-F788-45CB-D060-F86C8AADFB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7" name="TextBox 6">
            <a:extLst>
              <a:ext uri="{FF2B5EF4-FFF2-40B4-BE49-F238E27FC236}">
                <a16:creationId xmlns:a16="http://schemas.microsoft.com/office/drawing/2014/main" id="{06BBAC7C-F0A3-4F4C-210A-3419B22D9E48}"/>
              </a:ext>
            </a:extLst>
          </p:cNvPr>
          <p:cNvSpPr txBox="1">
            <a:spLocks noChangeArrowheads="1"/>
          </p:cNvSpPr>
          <p:nvPr/>
        </p:nvSpPr>
        <p:spPr bwMode="auto">
          <a:xfrm>
            <a:off x="2651125" y="542925"/>
            <a:ext cx="188936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17418" name="TextBox 7">
            <a:extLst>
              <a:ext uri="{FF2B5EF4-FFF2-40B4-BE49-F238E27FC236}">
                <a16:creationId xmlns:a16="http://schemas.microsoft.com/office/drawing/2014/main" id="{C7C52006-2962-4E22-CC64-029577E6F48A}"/>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7419" name="Picture 8">
            <a:extLst>
              <a:ext uri="{FF2B5EF4-FFF2-40B4-BE49-F238E27FC236}">
                <a16:creationId xmlns:a16="http://schemas.microsoft.com/office/drawing/2014/main" id="{28C42550-F163-0FE6-F08D-7CC5FE18D94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9">
            <a:extLst>
              <a:ext uri="{FF2B5EF4-FFF2-40B4-BE49-F238E27FC236}">
                <a16:creationId xmlns:a16="http://schemas.microsoft.com/office/drawing/2014/main" id="{3DA86F72-7AEB-8E33-EACB-BFAC7ADC3E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Picture 4">
            <a:extLst>
              <a:ext uri="{FF2B5EF4-FFF2-40B4-BE49-F238E27FC236}">
                <a16:creationId xmlns:a16="http://schemas.microsoft.com/office/drawing/2014/main" id="{DEE7685A-DDC3-F410-0E85-89A93C599F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2" name="TextBox 10">
            <a:extLst>
              <a:ext uri="{FF2B5EF4-FFF2-40B4-BE49-F238E27FC236}">
                <a16:creationId xmlns:a16="http://schemas.microsoft.com/office/drawing/2014/main" id="{CA9CE753-CD6A-D926-2F5F-366B6B4542A4}"/>
              </a:ext>
            </a:extLst>
          </p:cNvPr>
          <p:cNvSpPr txBox="1">
            <a:spLocks noChangeArrowheads="1"/>
          </p:cNvSpPr>
          <p:nvPr/>
        </p:nvSpPr>
        <p:spPr bwMode="auto">
          <a:xfrm>
            <a:off x="1014412" y="1755775"/>
            <a:ext cx="736447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85750" indent="-285750" eaLnBrk="1" hangingPunct="1">
              <a:buFont typeface="Arial" panose="020B0604020202020204" pitchFamily="34" charset="0"/>
              <a:buChar char="•"/>
            </a:pPr>
            <a:r>
              <a:rPr lang="en-US" altLang="en-US" b="1" dirty="0"/>
              <a:t>ICMP flood attack occurs </a:t>
            </a:r>
            <a:r>
              <a:rPr lang="en-US" altLang="en-US" dirty="0"/>
              <a:t>when zombies send large volumes of ICMP echo request packet to the victim system</a:t>
            </a:r>
          </a:p>
          <a:p>
            <a:pPr marL="285750" indent="-285750" eaLnBrk="1" hangingPunct="1">
              <a:buFont typeface="Arial" panose="020B0604020202020204" pitchFamily="34" charset="0"/>
              <a:buChar char="•"/>
            </a:pPr>
            <a:r>
              <a:rPr lang="en-US" altLang="en-US" dirty="0"/>
              <a:t>These packets signal the victim’s system to reply, and the combination of the traffic saturates the bandwidth of the victim’s network connection.</a:t>
            </a:r>
          </a:p>
        </p:txBody>
      </p:sp>
      <p:pic>
        <p:nvPicPr>
          <p:cNvPr id="2050" name="Picture 2" descr="What is an ICMP Ping Flood DDoS Attack? Overview 2022🚫">
            <a:extLst>
              <a:ext uri="{FF2B5EF4-FFF2-40B4-BE49-F238E27FC236}">
                <a16:creationId xmlns:a16="http://schemas.microsoft.com/office/drawing/2014/main" id="{696E14EE-9365-AAFC-C08C-1FCCC91C45E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1682" y="3431657"/>
            <a:ext cx="7537967" cy="27230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6">
            <a:extLst>
              <a:ext uri="{FF2B5EF4-FFF2-40B4-BE49-F238E27FC236}">
                <a16:creationId xmlns:a16="http://schemas.microsoft.com/office/drawing/2014/main" id="{539B374F-A8B7-D1A5-AEF3-78F5B05E46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Freeform 5">
            <a:extLst>
              <a:ext uri="{FF2B5EF4-FFF2-40B4-BE49-F238E27FC236}">
                <a16:creationId xmlns:a16="http://schemas.microsoft.com/office/drawing/2014/main" id="{9457C8BB-C4D8-2023-F6FA-D40B3DFEFF76}"/>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460" name="Freeform 6">
            <a:extLst>
              <a:ext uri="{FF2B5EF4-FFF2-40B4-BE49-F238E27FC236}">
                <a16:creationId xmlns:a16="http://schemas.microsoft.com/office/drawing/2014/main" id="{15965F23-85C8-B69E-537F-249E16E114C3}"/>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461" name="Freeform 8">
            <a:extLst>
              <a:ext uri="{FF2B5EF4-FFF2-40B4-BE49-F238E27FC236}">
                <a16:creationId xmlns:a16="http://schemas.microsoft.com/office/drawing/2014/main" id="{20A0BE39-4B6C-25A7-9C2D-4D6483106FA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9462" name="Picture 1">
            <a:extLst>
              <a:ext uri="{FF2B5EF4-FFF2-40B4-BE49-F238E27FC236}">
                <a16:creationId xmlns:a16="http://schemas.microsoft.com/office/drawing/2014/main" id="{94B1F2BA-116B-AA75-3C37-0E222B0EDB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2">
            <a:extLst>
              <a:ext uri="{FF2B5EF4-FFF2-40B4-BE49-F238E27FC236}">
                <a16:creationId xmlns:a16="http://schemas.microsoft.com/office/drawing/2014/main" id="{784AF1AD-281E-F031-4EAA-0EDDA7E814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3">
            <a:extLst>
              <a:ext uri="{FF2B5EF4-FFF2-40B4-BE49-F238E27FC236}">
                <a16:creationId xmlns:a16="http://schemas.microsoft.com/office/drawing/2014/main" id="{41535F1C-13AB-1312-E7AF-BF11959A37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5" name="TextBox 6">
            <a:extLst>
              <a:ext uri="{FF2B5EF4-FFF2-40B4-BE49-F238E27FC236}">
                <a16:creationId xmlns:a16="http://schemas.microsoft.com/office/drawing/2014/main" id="{EDBAF556-8A10-E1D0-DFBF-918681ECFE58}"/>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19466" name="TextBox 7">
            <a:extLst>
              <a:ext uri="{FF2B5EF4-FFF2-40B4-BE49-F238E27FC236}">
                <a16:creationId xmlns:a16="http://schemas.microsoft.com/office/drawing/2014/main" id="{2D708228-DCEF-2288-183D-036B999EE5FC}"/>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9467" name="Picture 8">
            <a:extLst>
              <a:ext uri="{FF2B5EF4-FFF2-40B4-BE49-F238E27FC236}">
                <a16:creationId xmlns:a16="http://schemas.microsoft.com/office/drawing/2014/main" id="{55CF6836-BAC9-C4B9-BA66-B82E954D28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9">
            <a:extLst>
              <a:ext uri="{FF2B5EF4-FFF2-40B4-BE49-F238E27FC236}">
                <a16:creationId xmlns:a16="http://schemas.microsoft.com/office/drawing/2014/main" id="{80BD5FEE-0770-67F1-24F6-314950D791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4">
            <a:extLst>
              <a:ext uri="{FF2B5EF4-FFF2-40B4-BE49-F238E27FC236}">
                <a16:creationId xmlns:a16="http://schemas.microsoft.com/office/drawing/2014/main" id="{B62ECC59-77E4-7E41-D497-650346FA0DF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0" name="TextBox 10">
            <a:extLst>
              <a:ext uri="{FF2B5EF4-FFF2-40B4-BE49-F238E27FC236}">
                <a16:creationId xmlns:a16="http://schemas.microsoft.com/office/drawing/2014/main" id="{ACDE0CA4-3AFA-8FF5-ABBB-5A3DD1E84660}"/>
              </a:ext>
            </a:extLst>
          </p:cNvPr>
          <p:cNvSpPr txBox="1">
            <a:spLocks noChangeArrowheads="1"/>
          </p:cNvSpPr>
          <p:nvPr/>
        </p:nvSpPr>
        <p:spPr bwMode="auto">
          <a:xfrm>
            <a:off x="303213" y="1730832"/>
            <a:ext cx="809433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400" b="1" dirty="0"/>
              <a:t>Volumetric attacks</a:t>
            </a:r>
          </a:p>
          <a:p>
            <a:pPr marL="342900" indent="-342900" algn="just" eaLnBrk="1" hangingPunct="1">
              <a:buFont typeface="Arial" panose="020B0604020202020204" pitchFamily="34" charset="0"/>
              <a:buChar char="•"/>
            </a:pPr>
            <a:r>
              <a:rPr lang="en-US" altLang="en-US" sz="2400" dirty="0"/>
              <a:t>Volumetric DDoS attacks are designed to disrupt normal traffic by overwhelming the target of the attack with a flood of traffic from multiple sources.</a:t>
            </a:r>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r>
              <a:rPr lang="en-US" altLang="en-US" sz="2400" dirty="0"/>
              <a:t>The size of a volume-based attack is measured in bits per second (bps).</a:t>
            </a:r>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endParaRPr lang="en-US" altLang="en-US" sz="2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6">
            <a:extLst>
              <a:ext uri="{FF2B5EF4-FFF2-40B4-BE49-F238E27FC236}">
                <a16:creationId xmlns:a16="http://schemas.microsoft.com/office/drawing/2014/main" id="{A8C22608-4364-C1EE-4777-5FAF6574BD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Freeform 5">
            <a:extLst>
              <a:ext uri="{FF2B5EF4-FFF2-40B4-BE49-F238E27FC236}">
                <a16:creationId xmlns:a16="http://schemas.microsoft.com/office/drawing/2014/main" id="{03E74A43-1C09-685A-B043-ACBC838A5197}"/>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88" name="Freeform 6">
            <a:extLst>
              <a:ext uri="{FF2B5EF4-FFF2-40B4-BE49-F238E27FC236}">
                <a16:creationId xmlns:a16="http://schemas.microsoft.com/office/drawing/2014/main" id="{BB76CA3E-10EF-17F4-3045-9C027B883630}"/>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89" name="Freeform 8">
            <a:extLst>
              <a:ext uri="{FF2B5EF4-FFF2-40B4-BE49-F238E27FC236}">
                <a16:creationId xmlns:a16="http://schemas.microsoft.com/office/drawing/2014/main" id="{35AF1059-9E5A-C1D9-76B6-DA01A6B359B7}"/>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6390" name="Picture 1">
            <a:extLst>
              <a:ext uri="{FF2B5EF4-FFF2-40B4-BE49-F238E27FC236}">
                <a16:creationId xmlns:a16="http://schemas.microsoft.com/office/drawing/2014/main" id="{5A2538E5-F81A-88C2-58BC-7CA488238E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
            <a:extLst>
              <a:ext uri="{FF2B5EF4-FFF2-40B4-BE49-F238E27FC236}">
                <a16:creationId xmlns:a16="http://schemas.microsoft.com/office/drawing/2014/main" id="{B3FBB330-CAA7-62FC-90DF-0BB483D556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3">
            <a:extLst>
              <a:ext uri="{FF2B5EF4-FFF2-40B4-BE49-F238E27FC236}">
                <a16:creationId xmlns:a16="http://schemas.microsoft.com/office/drawing/2014/main" id="{6ACE4B46-5867-5F4C-E990-5437716EDB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3" name="TextBox 6">
            <a:extLst>
              <a:ext uri="{FF2B5EF4-FFF2-40B4-BE49-F238E27FC236}">
                <a16:creationId xmlns:a16="http://schemas.microsoft.com/office/drawing/2014/main" id="{1AD8CB3E-CFEC-95F9-FF65-48D4400E143C}"/>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16394" name="TextBox 7">
            <a:extLst>
              <a:ext uri="{FF2B5EF4-FFF2-40B4-BE49-F238E27FC236}">
                <a16:creationId xmlns:a16="http://schemas.microsoft.com/office/drawing/2014/main" id="{90F1DD3D-8DAE-4818-5755-9EB83BDA8210}"/>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6395" name="Picture 8">
            <a:extLst>
              <a:ext uri="{FF2B5EF4-FFF2-40B4-BE49-F238E27FC236}">
                <a16:creationId xmlns:a16="http://schemas.microsoft.com/office/drawing/2014/main" id="{59367427-86C7-3AFB-99BA-254F12AE18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9">
            <a:extLst>
              <a:ext uri="{FF2B5EF4-FFF2-40B4-BE49-F238E27FC236}">
                <a16:creationId xmlns:a16="http://schemas.microsoft.com/office/drawing/2014/main" id="{93DBD23B-B2AA-D310-8CAF-71260804F9A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7" name="Picture 4">
            <a:extLst>
              <a:ext uri="{FF2B5EF4-FFF2-40B4-BE49-F238E27FC236}">
                <a16:creationId xmlns:a16="http://schemas.microsoft.com/office/drawing/2014/main" id="{FCEEB09B-A6C6-0A4D-7DE5-DF1B72A22C8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8" name="Picture 4" descr="Internet Control Message      Protocol ICMP   The Internet Control Message Protocol (ICMP) is a controlprotocol that is co...">
            <a:extLst>
              <a:ext uri="{FF2B5EF4-FFF2-40B4-BE49-F238E27FC236}">
                <a16:creationId xmlns:a16="http://schemas.microsoft.com/office/drawing/2014/main" id="{9605CF36-DCC5-39AB-C93F-7441EA2FEE40}"/>
              </a:ext>
            </a:extLst>
          </p:cNvPr>
          <p:cNvSpPr>
            <a:spLocks noChangeAspect="1" noChangeArrowheads="1"/>
          </p:cNvSpPr>
          <p:nvPr/>
        </p:nvSpPr>
        <p:spPr bwMode="auto">
          <a:xfrm>
            <a:off x="990600" y="1825625"/>
            <a:ext cx="6484938"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6399" name="Picture 6" descr="نتيجة بحث الصور عن ‪ICMP protocol‬‏">
            <a:extLst>
              <a:ext uri="{FF2B5EF4-FFF2-40B4-BE49-F238E27FC236}">
                <a16:creationId xmlns:a16="http://schemas.microsoft.com/office/drawing/2014/main" id="{B90F23B5-E688-2F82-C9FC-818DA5512D52}"/>
              </a:ext>
            </a:extLst>
          </p:cNvPr>
          <p:cNvSpPr>
            <a:spLocks noChangeAspect="1" noChangeArrowheads="1"/>
          </p:cNvSpPr>
          <p:nvPr/>
        </p:nvSpPr>
        <p:spPr bwMode="auto">
          <a:xfrm>
            <a:off x="6897688" y="2009775"/>
            <a:ext cx="4171950"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 name="TextBox 2">
            <a:extLst>
              <a:ext uri="{FF2B5EF4-FFF2-40B4-BE49-F238E27FC236}">
                <a16:creationId xmlns:a16="http://schemas.microsoft.com/office/drawing/2014/main" id="{4F8743FF-8088-7A2F-C082-3CE64606F8E8}"/>
              </a:ext>
            </a:extLst>
          </p:cNvPr>
          <p:cNvSpPr txBox="1"/>
          <p:nvPr/>
        </p:nvSpPr>
        <p:spPr>
          <a:xfrm>
            <a:off x="682205" y="1717173"/>
            <a:ext cx="7650032" cy="1754326"/>
          </a:xfrm>
          <a:prstGeom prst="rect">
            <a:avLst/>
          </a:prstGeom>
          <a:noFill/>
        </p:spPr>
        <p:txBody>
          <a:bodyPr wrap="square">
            <a:spAutoFit/>
          </a:bodyPr>
          <a:lstStyle/>
          <a:p>
            <a:pPr marL="285750" indent="-285750">
              <a:buFont typeface="Arial" panose="020B0604020202020204" pitchFamily="34" charset="0"/>
              <a:buChar char="•"/>
            </a:pPr>
            <a:r>
              <a:rPr lang="en-US" b="1" dirty="0"/>
              <a:t>The most common types of volumetric attacks are: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t>UDP flood : </a:t>
            </a:r>
            <a:r>
              <a:rPr lang="en-US" dirty="0"/>
              <a:t>Attackers send User Datagram Protocol (UDP) packets forged with the victim’s source address to random ports</a:t>
            </a:r>
            <a:endParaRPr lang="en-US" b="1" dirty="0"/>
          </a:p>
          <a:p>
            <a:pPr marL="285750" indent="-285750">
              <a:buFont typeface="Arial" panose="020B0604020202020204" pitchFamily="34" charset="0"/>
              <a:buChar char="•"/>
            </a:pPr>
            <a:r>
              <a:rPr lang="en-US" b="1" dirty="0"/>
              <a:t>DNS amplification : </a:t>
            </a:r>
            <a:r>
              <a:rPr lang="en-US" dirty="0"/>
              <a:t>Cyber criminals compromise domain name systems (DNS) to flood the victim’s system with DNS response traffic.</a:t>
            </a:r>
          </a:p>
        </p:txBody>
      </p:sp>
      <p:pic>
        <p:nvPicPr>
          <p:cNvPr id="1026" name="Picture 2" descr="How To Prevent A Domain Name Server (DNS) Amplification attack">
            <a:extLst>
              <a:ext uri="{FF2B5EF4-FFF2-40B4-BE49-F238E27FC236}">
                <a16:creationId xmlns:a16="http://schemas.microsoft.com/office/drawing/2014/main" id="{1A73EC0A-58A5-FF79-0CAC-06A4DEA743D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9589" y="3767251"/>
            <a:ext cx="4945224" cy="27816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6">
            <a:extLst>
              <a:ext uri="{FF2B5EF4-FFF2-40B4-BE49-F238E27FC236}">
                <a16:creationId xmlns:a16="http://schemas.microsoft.com/office/drawing/2014/main" id="{BDD53B79-5A5C-FF60-F291-448CAA1CB7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Freeform 5">
            <a:extLst>
              <a:ext uri="{FF2B5EF4-FFF2-40B4-BE49-F238E27FC236}">
                <a16:creationId xmlns:a16="http://schemas.microsoft.com/office/drawing/2014/main" id="{415E6E56-DFC2-0C6C-5F70-C14D975E2B2A}"/>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08" name="Freeform 6">
            <a:extLst>
              <a:ext uri="{FF2B5EF4-FFF2-40B4-BE49-F238E27FC236}">
                <a16:creationId xmlns:a16="http://schemas.microsoft.com/office/drawing/2014/main" id="{E5AD5D28-7E03-38BC-96B6-0DB215ED90AA}"/>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09" name="Freeform 8">
            <a:extLst>
              <a:ext uri="{FF2B5EF4-FFF2-40B4-BE49-F238E27FC236}">
                <a16:creationId xmlns:a16="http://schemas.microsoft.com/office/drawing/2014/main" id="{BAA10106-B62D-7327-A724-914D82095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1510" name="Picture 1">
            <a:extLst>
              <a:ext uri="{FF2B5EF4-FFF2-40B4-BE49-F238E27FC236}">
                <a16:creationId xmlns:a16="http://schemas.microsoft.com/office/drawing/2014/main" id="{00F96FD2-C1E3-19D3-BC71-6080B29CF2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2">
            <a:extLst>
              <a:ext uri="{FF2B5EF4-FFF2-40B4-BE49-F238E27FC236}">
                <a16:creationId xmlns:a16="http://schemas.microsoft.com/office/drawing/2014/main" id="{86AE4800-85DD-9B8F-0387-B902097768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3">
            <a:extLst>
              <a:ext uri="{FF2B5EF4-FFF2-40B4-BE49-F238E27FC236}">
                <a16:creationId xmlns:a16="http://schemas.microsoft.com/office/drawing/2014/main" id="{D5437785-C33D-BE2D-E7D5-28B614C874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3" name="TextBox 6">
            <a:extLst>
              <a:ext uri="{FF2B5EF4-FFF2-40B4-BE49-F238E27FC236}">
                <a16:creationId xmlns:a16="http://schemas.microsoft.com/office/drawing/2014/main" id="{3CA276C3-A98D-247A-E08D-B9C96D0EC947}"/>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1514" name="TextBox 7">
            <a:extLst>
              <a:ext uri="{FF2B5EF4-FFF2-40B4-BE49-F238E27FC236}">
                <a16:creationId xmlns:a16="http://schemas.microsoft.com/office/drawing/2014/main" id="{DB6C51E2-1F23-B45B-826B-B32A6935A888}"/>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1515" name="Picture 8">
            <a:extLst>
              <a:ext uri="{FF2B5EF4-FFF2-40B4-BE49-F238E27FC236}">
                <a16:creationId xmlns:a16="http://schemas.microsoft.com/office/drawing/2014/main" id="{9084D6D6-5AF6-BA15-D7DC-B17ABDC6B74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6" name="Picture 9">
            <a:extLst>
              <a:ext uri="{FF2B5EF4-FFF2-40B4-BE49-F238E27FC236}">
                <a16:creationId xmlns:a16="http://schemas.microsoft.com/office/drawing/2014/main" id="{CA1DF0AE-E44D-F078-0BFF-20E3E0CA22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7" name="Picture 4">
            <a:extLst>
              <a:ext uri="{FF2B5EF4-FFF2-40B4-BE49-F238E27FC236}">
                <a16:creationId xmlns:a16="http://schemas.microsoft.com/office/drawing/2014/main" id="{9B8C29BE-FCB1-32BF-2267-CB729DC7B1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560A2FDF-F110-1319-6DC0-CF713E6C1E81}"/>
              </a:ext>
            </a:extLst>
          </p:cNvPr>
          <p:cNvPicPr>
            <a:picLocks noChangeAspect="1"/>
          </p:cNvPicPr>
          <p:nvPr/>
        </p:nvPicPr>
        <p:blipFill>
          <a:blip r:embed="rId9"/>
          <a:stretch>
            <a:fillRect/>
          </a:stretch>
        </p:blipFill>
        <p:spPr>
          <a:xfrm>
            <a:off x="23825" y="1314449"/>
            <a:ext cx="11938021" cy="514667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6">
            <a:extLst>
              <a:ext uri="{FF2B5EF4-FFF2-40B4-BE49-F238E27FC236}">
                <a16:creationId xmlns:a16="http://schemas.microsoft.com/office/drawing/2014/main" id="{E9AF0B15-BA6E-526F-ED8F-1BD8280708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Freeform 5">
            <a:extLst>
              <a:ext uri="{FF2B5EF4-FFF2-40B4-BE49-F238E27FC236}">
                <a16:creationId xmlns:a16="http://schemas.microsoft.com/office/drawing/2014/main" id="{AA5614A2-F0D2-237F-6F0D-16DBC30A8EBD}"/>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32" name="Freeform 6">
            <a:extLst>
              <a:ext uri="{FF2B5EF4-FFF2-40B4-BE49-F238E27FC236}">
                <a16:creationId xmlns:a16="http://schemas.microsoft.com/office/drawing/2014/main" id="{2C75256F-369D-3383-14EF-0DEA2C2DDE2B}"/>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33" name="Freeform 8">
            <a:extLst>
              <a:ext uri="{FF2B5EF4-FFF2-40B4-BE49-F238E27FC236}">
                <a16:creationId xmlns:a16="http://schemas.microsoft.com/office/drawing/2014/main" id="{093AA30A-C75A-59EC-420A-56D1D76323E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2534" name="Picture 1">
            <a:extLst>
              <a:ext uri="{FF2B5EF4-FFF2-40B4-BE49-F238E27FC236}">
                <a16:creationId xmlns:a16="http://schemas.microsoft.com/office/drawing/2014/main" id="{768C8A43-424D-202F-7D4B-7FD05FBC1E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2">
            <a:extLst>
              <a:ext uri="{FF2B5EF4-FFF2-40B4-BE49-F238E27FC236}">
                <a16:creationId xmlns:a16="http://schemas.microsoft.com/office/drawing/2014/main" id="{BC86A35C-E100-51F9-8751-6730D868FE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3">
            <a:extLst>
              <a:ext uri="{FF2B5EF4-FFF2-40B4-BE49-F238E27FC236}">
                <a16:creationId xmlns:a16="http://schemas.microsoft.com/office/drawing/2014/main" id="{F7FF7121-E770-52C2-27DD-E4F41CB272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TextBox 6">
            <a:extLst>
              <a:ext uri="{FF2B5EF4-FFF2-40B4-BE49-F238E27FC236}">
                <a16:creationId xmlns:a16="http://schemas.microsoft.com/office/drawing/2014/main" id="{3EF74616-538B-180C-2E30-895C36CE1C9D}"/>
              </a:ext>
            </a:extLst>
          </p:cNvPr>
          <p:cNvSpPr txBox="1">
            <a:spLocks noChangeArrowheads="1"/>
          </p:cNvSpPr>
          <p:nvPr/>
        </p:nvSpPr>
        <p:spPr bwMode="auto">
          <a:xfrm>
            <a:off x="2651125" y="542925"/>
            <a:ext cx="11750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Botnet</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2538" name="TextBox 7">
            <a:extLst>
              <a:ext uri="{FF2B5EF4-FFF2-40B4-BE49-F238E27FC236}">
                <a16:creationId xmlns:a16="http://schemas.microsoft.com/office/drawing/2014/main" id="{1EF62F84-EC75-3852-B179-7CEACF6F49E2}"/>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2539" name="Picture 8">
            <a:extLst>
              <a:ext uri="{FF2B5EF4-FFF2-40B4-BE49-F238E27FC236}">
                <a16:creationId xmlns:a16="http://schemas.microsoft.com/office/drawing/2014/main" id="{A04AFE22-28C5-88AC-0466-0082E96BCB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0" name="Picture 9">
            <a:extLst>
              <a:ext uri="{FF2B5EF4-FFF2-40B4-BE49-F238E27FC236}">
                <a16:creationId xmlns:a16="http://schemas.microsoft.com/office/drawing/2014/main" id="{CE4509E2-47E4-44D4-074E-6064D12607E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1" name="Picture 4">
            <a:extLst>
              <a:ext uri="{FF2B5EF4-FFF2-40B4-BE49-F238E27FC236}">
                <a16:creationId xmlns:a16="http://schemas.microsoft.com/office/drawing/2014/main" id="{776DE5ED-A0C3-3857-415F-A286C54F79B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4" name="TextBox 18">
            <a:extLst>
              <a:ext uri="{FF2B5EF4-FFF2-40B4-BE49-F238E27FC236}">
                <a16:creationId xmlns:a16="http://schemas.microsoft.com/office/drawing/2014/main" id="{D19D1307-F8FB-2EE8-8428-1766D3804F60}"/>
              </a:ext>
            </a:extLst>
          </p:cNvPr>
          <p:cNvSpPr txBox="1">
            <a:spLocks noChangeArrowheads="1"/>
          </p:cNvSpPr>
          <p:nvPr/>
        </p:nvSpPr>
        <p:spPr bwMode="auto">
          <a:xfrm>
            <a:off x="523875" y="1668463"/>
            <a:ext cx="7923214"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85750" indent="-285750" eaLnBrk="1" hangingPunct="1">
              <a:buFont typeface="Arial" panose="020B0604020202020204" pitchFamily="34" charset="0"/>
              <a:buChar char="•"/>
            </a:pPr>
            <a:r>
              <a:rPr lang="en-US" altLang="en-US" sz="2400" dirty="0"/>
              <a:t>The words "robot" and "network" together give rise to the term Botnet. </a:t>
            </a:r>
          </a:p>
          <a:p>
            <a:pPr marL="285750" indent="-285750" eaLnBrk="1" hangingPunct="1">
              <a:buFont typeface="Arial" panose="020B0604020202020204" pitchFamily="34" charset="0"/>
              <a:buChar char="•"/>
            </a:pPr>
            <a:r>
              <a:rPr lang="en-US" altLang="en-US" sz="2400" dirty="0"/>
              <a:t>Bots are software applications that run automated tasks over the internet.</a:t>
            </a:r>
          </a:p>
          <a:p>
            <a:pPr marL="285750" indent="-285750" eaLnBrk="1" hangingPunct="1">
              <a:buFont typeface="Arial" panose="020B0604020202020204" pitchFamily="34" charset="0"/>
              <a:buChar char="•"/>
            </a:pPr>
            <a:r>
              <a:rPr lang="en-US" altLang="en-US" sz="2400" b="1" dirty="0"/>
              <a:t>Botnet</a:t>
            </a:r>
            <a:r>
              <a:rPr lang="en-US" altLang="en-US" sz="2400" dirty="0"/>
              <a:t> refers to a network of hijacked </a:t>
            </a:r>
            <a:r>
              <a:rPr lang="en-US" altLang="en-US" sz="2400" u="sng" dirty="0"/>
              <a:t>internet-connected devices  (</a:t>
            </a:r>
            <a:r>
              <a:rPr lang="en-US" altLang="en-US" sz="2400" dirty="0"/>
              <a:t>a group of computers)that are installed with malicious codes known as malware. </a:t>
            </a:r>
          </a:p>
          <a:p>
            <a:pPr marL="285750" indent="-285750" eaLnBrk="1" hangingPunct="1">
              <a:buFont typeface="Arial" panose="020B0604020202020204" pitchFamily="34" charset="0"/>
              <a:buChar char="•"/>
            </a:pPr>
            <a:r>
              <a:rPr lang="en-US" altLang="en-US" sz="2400" dirty="0"/>
              <a:t>Each of these infected devices is known as Bots, and a hacker/cybercriminal known as the "Bot herder" remotely controls them.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6">
            <a:extLst>
              <a:ext uri="{FF2B5EF4-FFF2-40B4-BE49-F238E27FC236}">
                <a16:creationId xmlns:a16="http://schemas.microsoft.com/office/drawing/2014/main" id="{BEC3E6F4-694F-BC77-2B92-0E9D04E103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Freeform 5">
            <a:extLst>
              <a:ext uri="{FF2B5EF4-FFF2-40B4-BE49-F238E27FC236}">
                <a16:creationId xmlns:a16="http://schemas.microsoft.com/office/drawing/2014/main" id="{AE12114B-522D-3448-96B0-E8CEBA2F76A7}"/>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56" name="Freeform 6">
            <a:extLst>
              <a:ext uri="{FF2B5EF4-FFF2-40B4-BE49-F238E27FC236}">
                <a16:creationId xmlns:a16="http://schemas.microsoft.com/office/drawing/2014/main" id="{D4170C24-FD73-EB46-ABDC-C0C5AC184A7D}"/>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57" name="Freeform 8">
            <a:extLst>
              <a:ext uri="{FF2B5EF4-FFF2-40B4-BE49-F238E27FC236}">
                <a16:creationId xmlns:a16="http://schemas.microsoft.com/office/drawing/2014/main" id="{B12F6A40-7E18-57D5-322C-5C66704FD54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3558" name="Picture 1">
            <a:extLst>
              <a:ext uri="{FF2B5EF4-FFF2-40B4-BE49-F238E27FC236}">
                <a16:creationId xmlns:a16="http://schemas.microsoft.com/office/drawing/2014/main" id="{E1FFEC20-81F6-8E0E-CE27-8D830C2DEC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2">
            <a:extLst>
              <a:ext uri="{FF2B5EF4-FFF2-40B4-BE49-F238E27FC236}">
                <a16:creationId xmlns:a16="http://schemas.microsoft.com/office/drawing/2014/main" id="{566C7598-C36F-027D-B77B-4F9285A865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3">
            <a:extLst>
              <a:ext uri="{FF2B5EF4-FFF2-40B4-BE49-F238E27FC236}">
                <a16:creationId xmlns:a16="http://schemas.microsoft.com/office/drawing/2014/main" id="{E218B46C-7B1B-EDE4-56F5-806090557A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TextBox 6">
            <a:extLst>
              <a:ext uri="{FF2B5EF4-FFF2-40B4-BE49-F238E27FC236}">
                <a16:creationId xmlns:a16="http://schemas.microsoft.com/office/drawing/2014/main" id="{DB0339B1-B7E4-30B2-9168-98A2AC2FAA83}"/>
              </a:ext>
            </a:extLst>
          </p:cNvPr>
          <p:cNvSpPr txBox="1">
            <a:spLocks noChangeArrowheads="1"/>
          </p:cNvSpPr>
          <p:nvPr/>
        </p:nvSpPr>
        <p:spPr bwMode="auto">
          <a:xfrm>
            <a:off x="2651125" y="542925"/>
            <a:ext cx="11750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Botnet</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3562" name="TextBox 7">
            <a:extLst>
              <a:ext uri="{FF2B5EF4-FFF2-40B4-BE49-F238E27FC236}">
                <a16:creationId xmlns:a16="http://schemas.microsoft.com/office/drawing/2014/main" id="{5F16F969-DEDA-A50F-2232-2F0C3A9C5212}"/>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3563" name="Picture 8">
            <a:extLst>
              <a:ext uri="{FF2B5EF4-FFF2-40B4-BE49-F238E27FC236}">
                <a16:creationId xmlns:a16="http://schemas.microsoft.com/office/drawing/2014/main" id="{2C29BFE7-70C4-39EE-A912-9D17E8080A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4" name="Picture 9">
            <a:extLst>
              <a:ext uri="{FF2B5EF4-FFF2-40B4-BE49-F238E27FC236}">
                <a16:creationId xmlns:a16="http://schemas.microsoft.com/office/drawing/2014/main" id="{E5D6F96F-87F1-631B-59EB-DECD14BC72A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5" name="Picture 4">
            <a:extLst>
              <a:ext uri="{FF2B5EF4-FFF2-40B4-BE49-F238E27FC236}">
                <a16:creationId xmlns:a16="http://schemas.microsoft.com/office/drawing/2014/main" id="{55D365C9-763A-976E-5536-D1F302655A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6" name="Picture 2" descr="صورة ذات صلة">
            <a:extLst>
              <a:ext uri="{FF2B5EF4-FFF2-40B4-BE49-F238E27FC236}">
                <a16:creationId xmlns:a16="http://schemas.microsoft.com/office/drawing/2014/main" id="{3B644E15-2AD2-54D1-6396-99BBCC755458}"/>
              </a:ext>
            </a:extLst>
          </p:cNvPr>
          <p:cNvSpPr>
            <a:spLocks noChangeAspect="1" noChangeArrowheads="1"/>
          </p:cNvSpPr>
          <p:nvPr/>
        </p:nvSpPr>
        <p:spPr bwMode="auto">
          <a:xfrm>
            <a:off x="2443163" y="2316163"/>
            <a:ext cx="76200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2050" name="Picture 2" descr="A Typical Botnet Attack Structure | Download Scientific Diagram">
            <a:extLst>
              <a:ext uri="{FF2B5EF4-FFF2-40B4-BE49-F238E27FC236}">
                <a16:creationId xmlns:a16="http://schemas.microsoft.com/office/drawing/2014/main" id="{4748F13E-5BC0-1BCA-B6D8-C908994E7C9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225" y="2419350"/>
            <a:ext cx="9428163" cy="34861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4BC5B84-0502-3557-E967-8B20CDA1F1BB}"/>
              </a:ext>
            </a:extLst>
          </p:cNvPr>
          <p:cNvSpPr txBox="1"/>
          <p:nvPr/>
        </p:nvSpPr>
        <p:spPr>
          <a:xfrm>
            <a:off x="44450" y="1605458"/>
            <a:ext cx="8543925" cy="769441"/>
          </a:xfrm>
          <a:prstGeom prst="rect">
            <a:avLst/>
          </a:prstGeom>
          <a:noFill/>
        </p:spPr>
        <p:txBody>
          <a:bodyPr wrap="square">
            <a:spAutoFit/>
          </a:bodyPr>
          <a:lstStyle/>
          <a:p>
            <a:r>
              <a:rPr lang="en-US" sz="2200" dirty="0"/>
              <a:t>A bot is also called a zombie, and a botnet is referred to as a zombie army.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6">
            <a:extLst>
              <a:ext uri="{FF2B5EF4-FFF2-40B4-BE49-F238E27FC236}">
                <a16:creationId xmlns:a16="http://schemas.microsoft.com/office/drawing/2014/main" id="{3BA7BDF8-CDA0-7108-C139-D6689F9B3E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Freeform 5">
            <a:extLst>
              <a:ext uri="{FF2B5EF4-FFF2-40B4-BE49-F238E27FC236}">
                <a16:creationId xmlns:a16="http://schemas.microsoft.com/office/drawing/2014/main" id="{BC508E06-5D63-ECBB-BB63-D59A1C03BAA0}"/>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0" name="Freeform 6">
            <a:extLst>
              <a:ext uri="{FF2B5EF4-FFF2-40B4-BE49-F238E27FC236}">
                <a16:creationId xmlns:a16="http://schemas.microsoft.com/office/drawing/2014/main" id="{46FB6603-7B51-36E4-656C-1B87CBE51E25}"/>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1" name="Freeform 8">
            <a:extLst>
              <a:ext uri="{FF2B5EF4-FFF2-40B4-BE49-F238E27FC236}">
                <a16:creationId xmlns:a16="http://schemas.microsoft.com/office/drawing/2014/main" id="{CD09F5F3-A4A4-E4D8-D833-9057EECB6662}"/>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4582" name="Picture 1">
            <a:extLst>
              <a:ext uri="{FF2B5EF4-FFF2-40B4-BE49-F238E27FC236}">
                <a16:creationId xmlns:a16="http://schemas.microsoft.com/office/drawing/2014/main" id="{D2C0F7AC-C552-9C58-FD42-E042AC1EB1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2">
            <a:extLst>
              <a:ext uri="{FF2B5EF4-FFF2-40B4-BE49-F238E27FC236}">
                <a16:creationId xmlns:a16="http://schemas.microsoft.com/office/drawing/2014/main" id="{7823BFE4-90B6-13EA-8301-95C6A71894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3">
            <a:extLst>
              <a:ext uri="{FF2B5EF4-FFF2-40B4-BE49-F238E27FC236}">
                <a16:creationId xmlns:a16="http://schemas.microsoft.com/office/drawing/2014/main" id="{9D5EEE1F-EA6F-88BC-BBD6-40C72697DB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TextBox 6">
            <a:extLst>
              <a:ext uri="{FF2B5EF4-FFF2-40B4-BE49-F238E27FC236}">
                <a16:creationId xmlns:a16="http://schemas.microsoft.com/office/drawing/2014/main" id="{F5D0875B-D500-D742-DFF5-238722051884}"/>
              </a:ext>
            </a:extLst>
          </p:cNvPr>
          <p:cNvSpPr txBox="1">
            <a:spLocks noChangeArrowheads="1"/>
          </p:cNvSpPr>
          <p:nvPr/>
        </p:nvSpPr>
        <p:spPr bwMode="auto">
          <a:xfrm>
            <a:off x="2651125" y="542925"/>
            <a:ext cx="11750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Botnet</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4586" name="TextBox 7">
            <a:extLst>
              <a:ext uri="{FF2B5EF4-FFF2-40B4-BE49-F238E27FC236}">
                <a16:creationId xmlns:a16="http://schemas.microsoft.com/office/drawing/2014/main" id="{5B501B5D-5287-A54A-631F-DEE8F1B49681}"/>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4587" name="Picture 8">
            <a:extLst>
              <a:ext uri="{FF2B5EF4-FFF2-40B4-BE49-F238E27FC236}">
                <a16:creationId xmlns:a16="http://schemas.microsoft.com/office/drawing/2014/main" id="{F218161C-EF64-2C33-C574-A8783BE39D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9">
            <a:extLst>
              <a:ext uri="{FF2B5EF4-FFF2-40B4-BE49-F238E27FC236}">
                <a16:creationId xmlns:a16="http://schemas.microsoft.com/office/drawing/2014/main" id="{E3DD4407-486D-2424-E058-823830D596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9" name="Picture 4">
            <a:extLst>
              <a:ext uri="{FF2B5EF4-FFF2-40B4-BE49-F238E27FC236}">
                <a16:creationId xmlns:a16="http://schemas.microsoft.com/office/drawing/2014/main" id="{E8DF62C5-07E4-5C7E-ED09-378A64443B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90" name="TextBox 10">
            <a:extLst>
              <a:ext uri="{FF2B5EF4-FFF2-40B4-BE49-F238E27FC236}">
                <a16:creationId xmlns:a16="http://schemas.microsoft.com/office/drawing/2014/main" id="{1D1EB733-117E-4BD4-A773-6EDE9FF395A9}"/>
              </a:ext>
            </a:extLst>
          </p:cNvPr>
          <p:cNvSpPr txBox="1">
            <a:spLocks noChangeArrowheads="1"/>
          </p:cNvSpPr>
          <p:nvPr/>
        </p:nvSpPr>
        <p:spPr bwMode="auto">
          <a:xfrm>
            <a:off x="2233612" y="1339851"/>
            <a:ext cx="62277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b="1" dirty="0"/>
              <a:t>How Does a Botnet Work?</a:t>
            </a:r>
          </a:p>
        </p:txBody>
      </p:sp>
      <p:sp>
        <p:nvSpPr>
          <p:cNvPr id="24591" name="TextBox 14">
            <a:extLst>
              <a:ext uri="{FF2B5EF4-FFF2-40B4-BE49-F238E27FC236}">
                <a16:creationId xmlns:a16="http://schemas.microsoft.com/office/drawing/2014/main" id="{0385FA60-3397-8AD3-07FA-00FD34B17E5F}"/>
              </a:ext>
            </a:extLst>
          </p:cNvPr>
          <p:cNvSpPr txBox="1">
            <a:spLocks noChangeArrowheads="1"/>
          </p:cNvSpPr>
          <p:nvPr/>
        </p:nvSpPr>
        <p:spPr bwMode="auto">
          <a:xfrm>
            <a:off x="29629" y="1701216"/>
            <a:ext cx="687917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85750" indent="-285750" algn="just" eaLnBrk="1" hangingPunct="1">
              <a:buFont typeface="Arial" panose="020B0604020202020204" pitchFamily="34" charset="0"/>
              <a:buChar char="•"/>
            </a:pPr>
            <a:r>
              <a:rPr lang="en-US" altLang="en-US" sz="2200" b="1" dirty="0"/>
              <a:t>Prepping the Botnet Army</a:t>
            </a:r>
            <a:r>
              <a:rPr lang="en-US" altLang="en-US" sz="2200" dirty="0"/>
              <a:t>: The first step in creating a botnet is to infect as many connected devices as possible, </a:t>
            </a:r>
            <a:r>
              <a:rPr lang="en-US" altLang="en-US" sz="2200" u="sng" dirty="0"/>
              <a:t>to ensure that there are enough bots to carry out the attack.</a:t>
            </a:r>
          </a:p>
          <a:p>
            <a:pPr marL="1028700" lvl="1" algn="just" eaLnBrk="1" hangingPunct="1">
              <a:buFont typeface="Arial" panose="020B0604020202020204" pitchFamily="34" charset="0"/>
              <a:buChar char="•"/>
            </a:pPr>
            <a:r>
              <a:rPr lang="en-US" altLang="en-US" sz="2200" dirty="0"/>
              <a:t>This way, it creates bots either by exploiting security gaps in software or websites or phishing emails. They often deploy botnets through a </a:t>
            </a:r>
            <a:r>
              <a:rPr lang="en-US" altLang="en-US" sz="2200" u="sng" dirty="0"/>
              <a:t>trojan horse </a:t>
            </a:r>
            <a:r>
              <a:rPr lang="en-US" altLang="en-US" sz="2200" dirty="0"/>
              <a:t>virus.</a:t>
            </a:r>
          </a:p>
          <a:p>
            <a:pPr marL="285750" indent="-285750" algn="just" eaLnBrk="1" hangingPunct="1">
              <a:buFont typeface="Arial" panose="020B0604020202020204" pitchFamily="34" charset="0"/>
              <a:buChar char="•"/>
            </a:pPr>
            <a:r>
              <a:rPr lang="en-US" altLang="en-US" sz="2200" b="1" dirty="0"/>
              <a:t>Establishing the connection</a:t>
            </a:r>
            <a:r>
              <a:rPr lang="en-US" altLang="en-US" sz="2200" dirty="0"/>
              <a:t>: Once it hacks the device, it infects  with a specific malware that connects the device back to the central botnet server. </a:t>
            </a:r>
          </a:p>
          <a:p>
            <a:pPr marL="285750" indent="-285750" algn="just" eaLnBrk="1" hangingPunct="1">
              <a:buFont typeface="Arial" panose="020B0604020202020204" pitchFamily="34" charset="0"/>
              <a:buChar char="•"/>
            </a:pPr>
            <a:endParaRPr lang="en-US" altLang="en-US" sz="2200" dirty="0"/>
          </a:p>
        </p:txBody>
      </p:sp>
      <p:pic>
        <p:nvPicPr>
          <p:cNvPr id="10" name="Picture 2" descr="What Is a Botnet and How Does It Work? | Simplilearn">
            <a:extLst>
              <a:ext uri="{FF2B5EF4-FFF2-40B4-BE49-F238E27FC236}">
                <a16:creationId xmlns:a16="http://schemas.microsoft.com/office/drawing/2014/main" id="{3CBA0E01-C2DA-856F-3EFE-1FC7314734F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64362" y="1190624"/>
            <a:ext cx="5013326" cy="3278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30475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6">
            <a:extLst>
              <a:ext uri="{FF2B5EF4-FFF2-40B4-BE49-F238E27FC236}">
                <a16:creationId xmlns:a16="http://schemas.microsoft.com/office/drawing/2014/main" id="{3BA7BDF8-CDA0-7108-C139-D6689F9B3E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Freeform 5">
            <a:extLst>
              <a:ext uri="{FF2B5EF4-FFF2-40B4-BE49-F238E27FC236}">
                <a16:creationId xmlns:a16="http://schemas.microsoft.com/office/drawing/2014/main" id="{BC508E06-5D63-ECBB-BB63-D59A1C03BAA0}"/>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0" name="Freeform 6">
            <a:extLst>
              <a:ext uri="{FF2B5EF4-FFF2-40B4-BE49-F238E27FC236}">
                <a16:creationId xmlns:a16="http://schemas.microsoft.com/office/drawing/2014/main" id="{46FB6603-7B51-36E4-656C-1B87CBE51E25}"/>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1" name="Freeform 8">
            <a:extLst>
              <a:ext uri="{FF2B5EF4-FFF2-40B4-BE49-F238E27FC236}">
                <a16:creationId xmlns:a16="http://schemas.microsoft.com/office/drawing/2014/main" id="{CD09F5F3-A4A4-E4D8-D833-9057EECB6662}"/>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4582" name="Picture 1">
            <a:extLst>
              <a:ext uri="{FF2B5EF4-FFF2-40B4-BE49-F238E27FC236}">
                <a16:creationId xmlns:a16="http://schemas.microsoft.com/office/drawing/2014/main" id="{D2C0F7AC-C552-9C58-FD42-E042AC1EB1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2">
            <a:extLst>
              <a:ext uri="{FF2B5EF4-FFF2-40B4-BE49-F238E27FC236}">
                <a16:creationId xmlns:a16="http://schemas.microsoft.com/office/drawing/2014/main" id="{7823BFE4-90B6-13EA-8301-95C6A71894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3">
            <a:extLst>
              <a:ext uri="{FF2B5EF4-FFF2-40B4-BE49-F238E27FC236}">
                <a16:creationId xmlns:a16="http://schemas.microsoft.com/office/drawing/2014/main" id="{9D5EEE1F-EA6F-88BC-BBD6-40C72697DB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TextBox 6">
            <a:extLst>
              <a:ext uri="{FF2B5EF4-FFF2-40B4-BE49-F238E27FC236}">
                <a16:creationId xmlns:a16="http://schemas.microsoft.com/office/drawing/2014/main" id="{F5D0875B-D500-D742-DFF5-238722051884}"/>
              </a:ext>
            </a:extLst>
          </p:cNvPr>
          <p:cNvSpPr txBox="1">
            <a:spLocks noChangeArrowheads="1"/>
          </p:cNvSpPr>
          <p:nvPr/>
        </p:nvSpPr>
        <p:spPr bwMode="auto">
          <a:xfrm>
            <a:off x="2651125" y="542925"/>
            <a:ext cx="11750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Botnet</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4586" name="TextBox 7">
            <a:extLst>
              <a:ext uri="{FF2B5EF4-FFF2-40B4-BE49-F238E27FC236}">
                <a16:creationId xmlns:a16="http://schemas.microsoft.com/office/drawing/2014/main" id="{5B501B5D-5287-A54A-631F-DEE8F1B49681}"/>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4587" name="Picture 8">
            <a:extLst>
              <a:ext uri="{FF2B5EF4-FFF2-40B4-BE49-F238E27FC236}">
                <a16:creationId xmlns:a16="http://schemas.microsoft.com/office/drawing/2014/main" id="{F218161C-EF64-2C33-C574-A8783BE39D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9">
            <a:extLst>
              <a:ext uri="{FF2B5EF4-FFF2-40B4-BE49-F238E27FC236}">
                <a16:creationId xmlns:a16="http://schemas.microsoft.com/office/drawing/2014/main" id="{E3DD4407-486D-2424-E058-823830D596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9" name="Picture 4">
            <a:extLst>
              <a:ext uri="{FF2B5EF4-FFF2-40B4-BE49-F238E27FC236}">
                <a16:creationId xmlns:a16="http://schemas.microsoft.com/office/drawing/2014/main" id="{E8DF62C5-07E4-5C7E-ED09-378A64443B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91" name="TextBox 14">
            <a:extLst>
              <a:ext uri="{FF2B5EF4-FFF2-40B4-BE49-F238E27FC236}">
                <a16:creationId xmlns:a16="http://schemas.microsoft.com/office/drawing/2014/main" id="{0385FA60-3397-8AD3-07FA-00FD34B17E5F}"/>
              </a:ext>
            </a:extLst>
          </p:cNvPr>
          <p:cNvSpPr txBox="1">
            <a:spLocks noChangeArrowheads="1"/>
          </p:cNvSpPr>
          <p:nvPr/>
        </p:nvSpPr>
        <p:spPr bwMode="auto">
          <a:xfrm>
            <a:off x="29628" y="1701216"/>
            <a:ext cx="8569325"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1028700" lvl="1" algn="just" eaLnBrk="1" hangingPunct="1">
              <a:buFont typeface="Arial" panose="020B0604020202020204" pitchFamily="34" charset="0"/>
              <a:buChar char="•"/>
            </a:pPr>
            <a:r>
              <a:rPr lang="en-US" altLang="en-US" sz="2200" dirty="0"/>
              <a:t>This way, it connects all the devices within the botnet network, and they are ready to execute the attack. A bot herder uses command programming to drive the bot's actions.</a:t>
            </a:r>
          </a:p>
          <a:p>
            <a:pPr marL="285750" indent="-285750" algn="just" eaLnBrk="1" hangingPunct="1">
              <a:buFont typeface="Arial" panose="020B0604020202020204" pitchFamily="34" charset="0"/>
              <a:buChar char="•"/>
            </a:pPr>
            <a:r>
              <a:rPr lang="en-US" altLang="en-US" sz="2200" b="1" dirty="0"/>
              <a:t>Launching the attack: </a:t>
            </a:r>
            <a:r>
              <a:rPr lang="en-US" altLang="en-US" sz="2200" dirty="0"/>
              <a:t>Once infected, a bot allows access to admin-level operations like gathering and stealing user data, reading and writing system data, monitoring user activities, performing DDoS attacks, sending spam, launching brute force attacks, crypto mining, and so on.</a:t>
            </a:r>
          </a:p>
          <a:p>
            <a:pPr marL="1028700" lvl="1" algn="just" eaLnBrk="1" hangingPunct="1">
              <a:buFont typeface="Arial" panose="020B0604020202020204" pitchFamily="34" charset="0"/>
              <a:buChar char="•"/>
            </a:pPr>
            <a:r>
              <a:rPr lang="en-US" altLang="en-US" sz="2200" dirty="0"/>
              <a:t>The fraction of bandwidth taken from a single machine isn't sufficient, and hence the Botnet combines millions of devices to carry out large-scale attacks. </a:t>
            </a:r>
          </a:p>
          <a:p>
            <a:pPr algn="just" eaLnBrk="1" hangingPunct="1"/>
            <a:endParaRPr lang="en-US" altLang="en-US" sz="2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6">
            <a:extLst>
              <a:ext uri="{FF2B5EF4-FFF2-40B4-BE49-F238E27FC236}">
                <a16:creationId xmlns:a16="http://schemas.microsoft.com/office/drawing/2014/main" id="{ED0D6024-CEFB-6390-8620-90EA9DE1A7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Freeform 5">
            <a:extLst>
              <a:ext uri="{FF2B5EF4-FFF2-40B4-BE49-F238E27FC236}">
                <a16:creationId xmlns:a16="http://schemas.microsoft.com/office/drawing/2014/main" id="{E5912C4B-8D48-4924-CD76-AC9813928176}"/>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604" name="Freeform 6">
            <a:extLst>
              <a:ext uri="{FF2B5EF4-FFF2-40B4-BE49-F238E27FC236}">
                <a16:creationId xmlns:a16="http://schemas.microsoft.com/office/drawing/2014/main" id="{F9B4F8C8-4BE1-50F8-5E43-FB29D8FEF9B9}"/>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605" name="Freeform 8">
            <a:extLst>
              <a:ext uri="{FF2B5EF4-FFF2-40B4-BE49-F238E27FC236}">
                <a16:creationId xmlns:a16="http://schemas.microsoft.com/office/drawing/2014/main" id="{A51D4344-5BEC-C4CB-4765-36D936018604}"/>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5606" name="Picture 1">
            <a:extLst>
              <a:ext uri="{FF2B5EF4-FFF2-40B4-BE49-F238E27FC236}">
                <a16:creationId xmlns:a16="http://schemas.microsoft.com/office/drawing/2014/main" id="{FF9B8352-2CFF-1445-87E0-F6D3A6142F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2">
            <a:extLst>
              <a:ext uri="{FF2B5EF4-FFF2-40B4-BE49-F238E27FC236}">
                <a16:creationId xmlns:a16="http://schemas.microsoft.com/office/drawing/2014/main" id="{81873E34-A73D-BD66-0D18-1187D6E264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3">
            <a:extLst>
              <a:ext uri="{FF2B5EF4-FFF2-40B4-BE49-F238E27FC236}">
                <a16:creationId xmlns:a16="http://schemas.microsoft.com/office/drawing/2014/main" id="{10A5A98B-1708-7CC9-74C5-7634E30A51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9" name="TextBox 6">
            <a:extLst>
              <a:ext uri="{FF2B5EF4-FFF2-40B4-BE49-F238E27FC236}">
                <a16:creationId xmlns:a16="http://schemas.microsoft.com/office/drawing/2014/main" id="{86CA39EE-2B1B-D5C6-5289-94489668E638}"/>
              </a:ext>
            </a:extLst>
          </p:cNvPr>
          <p:cNvSpPr txBox="1">
            <a:spLocks noChangeArrowheads="1"/>
          </p:cNvSpPr>
          <p:nvPr/>
        </p:nvSpPr>
        <p:spPr bwMode="auto">
          <a:xfrm>
            <a:off x="2651125" y="542925"/>
            <a:ext cx="27823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err="1">
                <a:solidFill>
                  <a:schemeClr val="bg1"/>
                </a:solidFill>
                <a:latin typeface="Tajawal Medium" panose="00000600000000000000"/>
                <a:ea typeface="Tajawal Medium" panose="00000600000000000000"/>
                <a:cs typeface="Tajawal Medium" panose="00000600000000000000"/>
              </a:rPr>
              <a:t>DDos</a:t>
            </a:r>
            <a:r>
              <a:rPr lang="en-US" altLang="en-US" sz="2800" dirty="0">
                <a:solidFill>
                  <a:schemeClr val="bg1"/>
                </a:solidFill>
                <a:latin typeface="Tajawal Medium" panose="00000600000000000000"/>
                <a:ea typeface="Tajawal Medium" panose="00000600000000000000"/>
                <a:cs typeface="Tajawal Medium" panose="00000600000000000000"/>
              </a:rPr>
              <a:t> Attack Tools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5610" name="TextBox 7">
            <a:extLst>
              <a:ext uri="{FF2B5EF4-FFF2-40B4-BE49-F238E27FC236}">
                <a16:creationId xmlns:a16="http://schemas.microsoft.com/office/drawing/2014/main" id="{178B234D-4AED-E35F-394D-3C69478F84E5}"/>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5611" name="Picture 8">
            <a:extLst>
              <a:ext uri="{FF2B5EF4-FFF2-40B4-BE49-F238E27FC236}">
                <a16:creationId xmlns:a16="http://schemas.microsoft.com/office/drawing/2014/main" id="{ADBFF65B-E895-523F-629D-239810FC68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9">
            <a:extLst>
              <a:ext uri="{FF2B5EF4-FFF2-40B4-BE49-F238E27FC236}">
                <a16:creationId xmlns:a16="http://schemas.microsoft.com/office/drawing/2014/main" id="{DCCBAD4F-BF57-F8AE-F3CD-11AECD94A2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Picture 4">
            <a:extLst>
              <a:ext uri="{FF2B5EF4-FFF2-40B4-BE49-F238E27FC236}">
                <a16:creationId xmlns:a16="http://schemas.microsoft.com/office/drawing/2014/main" id="{8025C65D-798D-BCE9-3BF0-C330C3A7D7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C93FE62B-5106-C5B4-3E27-BD658AAE0A1E}"/>
              </a:ext>
            </a:extLst>
          </p:cNvPr>
          <p:cNvSpPr txBox="1"/>
          <p:nvPr/>
        </p:nvSpPr>
        <p:spPr>
          <a:xfrm>
            <a:off x="623548" y="2100068"/>
            <a:ext cx="5868955" cy="3416320"/>
          </a:xfrm>
          <a:prstGeom prst="rect">
            <a:avLst/>
          </a:prstGeom>
          <a:noFill/>
        </p:spPr>
        <p:txBody>
          <a:bodyPr wrap="square">
            <a:spAutoFit/>
          </a:bodyPr>
          <a:lstStyle/>
          <a:p>
            <a:r>
              <a:rPr lang="en-US" sz="2400" b="1" dirty="0" err="1"/>
              <a:t>Hoic</a:t>
            </a:r>
            <a:r>
              <a:rPr lang="en-US" sz="2400" dirty="0"/>
              <a:t> </a:t>
            </a:r>
          </a:p>
          <a:p>
            <a:pPr marL="285750" indent="-285750">
              <a:buFont typeface="Arial" panose="020B0604020202020204" pitchFamily="34" charset="0"/>
              <a:buChar char="•"/>
            </a:pPr>
            <a:r>
              <a:rPr lang="en-US" sz="2400" dirty="0" err="1"/>
              <a:t>Hoic</a:t>
            </a:r>
            <a:r>
              <a:rPr lang="en-US" sz="2400" dirty="0"/>
              <a:t> makes a </a:t>
            </a:r>
            <a:r>
              <a:rPr lang="en-US" sz="2400" dirty="0" err="1"/>
              <a:t>DDos</a:t>
            </a:r>
            <a:r>
              <a:rPr lang="en-US" sz="2400" dirty="0"/>
              <a:t> attack to any IP address with a user selected port and a user selected protocol</a:t>
            </a:r>
          </a:p>
          <a:p>
            <a:pPr marL="285750" indent="-285750">
              <a:buFont typeface="Arial" panose="020B0604020202020204" pitchFamily="34" charset="0"/>
              <a:buChar char="•"/>
            </a:pPr>
            <a:endParaRPr lang="en-US" sz="2400" dirty="0"/>
          </a:p>
          <a:p>
            <a:r>
              <a:rPr lang="en-US" sz="2400" b="1" dirty="0" err="1"/>
              <a:t>Derell</a:t>
            </a:r>
            <a:endParaRPr lang="en-US" sz="2400" b="1" dirty="0"/>
          </a:p>
          <a:p>
            <a:pPr marL="285750" indent="-285750">
              <a:buFont typeface="Arial" panose="020B0604020202020204" pitchFamily="34" charset="0"/>
              <a:buChar char="•"/>
            </a:pPr>
            <a:r>
              <a:rPr lang="en-US" sz="2400" dirty="0" err="1"/>
              <a:t>Derell</a:t>
            </a:r>
            <a:r>
              <a:rPr lang="en-US" sz="2400" dirty="0"/>
              <a:t> professional (</a:t>
            </a:r>
            <a:r>
              <a:rPr lang="en-US" sz="2400" dirty="0" err="1"/>
              <a:t>DDos</a:t>
            </a:r>
            <a:r>
              <a:rPr lang="en-US" sz="2400" dirty="0"/>
              <a:t>) Tool with modern patters for attack via TCP,UDP, and HTTP protocols</a:t>
            </a:r>
          </a:p>
        </p:txBody>
      </p:sp>
      <p:pic>
        <p:nvPicPr>
          <p:cNvPr id="5" name="Picture 4">
            <a:extLst>
              <a:ext uri="{FF2B5EF4-FFF2-40B4-BE49-F238E27FC236}">
                <a16:creationId xmlns:a16="http://schemas.microsoft.com/office/drawing/2014/main" id="{C60B54A5-0B33-7CDE-2DE0-7FD549B381B4}"/>
              </a:ext>
            </a:extLst>
          </p:cNvPr>
          <p:cNvPicPr>
            <a:picLocks noChangeAspect="1"/>
          </p:cNvPicPr>
          <p:nvPr/>
        </p:nvPicPr>
        <p:blipFill>
          <a:blip r:embed="rId9"/>
          <a:stretch>
            <a:fillRect/>
          </a:stretch>
        </p:blipFill>
        <p:spPr>
          <a:xfrm>
            <a:off x="6948131" y="1270794"/>
            <a:ext cx="5010150" cy="2400300"/>
          </a:xfrm>
          <a:prstGeom prst="rect">
            <a:avLst/>
          </a:prstGeom>
        </p:spPr>
      </p:pic>
      <p:pic>
        <p:nvPicPr>
          <p:cNvPr id="9" name="Picture 8">
            <a:extLst>
              <a:ext uri="{FF2B5EF4-FFF2-40B4-BE49-F238E27FC236}">
                <a16:creationId xmlns:a16="http://schemas.microsoft.com/office/drawing/2014/main" id="{79BE6485-68D9-3024-20AC-BA9CDE9D7357}"/>
              </a:ext>
            </a:extLst>
          </p:cNvPr>
          <p:cNvPicPr>
            <a:picLocks noChangeAspect="1"/>
          </p:cNvPicPr>
          <p:nvPr/>
        </p:nvPicPr>
        <p:blipFill>
          <a:blip r:embed="rId10"/>
          <a:stretch>
            <a:fillRect/>
          </a:stretch>
        </p:blipFill>
        <p:spPr>
          <a:xfrm>
            <a:off x="8037156" y="3603063"/>
            <a:ext cx="3933825" cy="246697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6">
            <a:extLst>
              <a:ext uri="{FF2B5EF4-FFF2-40B4-BE49-F238E27FC236}">
                <a16:creationId xmlns:a16="http://schemas.microsoft.com/office/drawing/2014/main" id="{08EF794E-02D8-A29F-AC1E-A231771C25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Freeform 5">
            <a:extLst>
              <a:ext uri="{FF2B5EF4-FFF2-40B4-BE49-F238E27FC236}">
                <a16:creationId xmlns:a16="http://schemas.microsoft.com/office/drawing/2014/main" id="{18DB5938-A6D2-55FE-3C3C-1E4BBC9E21E7}"/>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652" name="Freeform 6">
            <a:extLst>
              <a:ext uri="{FF2B5EF4-FFF2-40B4-BE49-F238E27FC236}">
                <a16:creationId xmlns:a16="http://schemas.microsoft.com/office/drawing/2014/main" id="{84347E3F-B4BB-6A2D-97C1-BDA093A6BDEB}"/>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653" name="Freeform 8">
            <a:extLst>
              <a:ext uri="{FF2B5EF4-FFF2-40B4-BE49-F238E27FC236}">
                <a16:creationId xmlns:a16="http://schemas.microsoft.com/office/drawing/2014/main" id="{AC0FD920-51F2-1ABC-851D-1B2191B2BBD1}"/>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7654" name="Picture 1">
            <a:extLst>
              <a:ext uri="{FF2B5EF4-FFF2-40B4-BE49-F238E27FC236}">
                <a16:creationId xmlns:a16="http://schemas.microsoft.com/office/drawing/2014/main" id="{53783A93-E50A-F973-631C-E554B9E1B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Picture 2">
            <a:extLst>
              <a:ext uri="{FF2B5EF4-FFF2-40B4-BE49-F238E27FC236}">
                <a16:creationId xmlns:a16="http://schemas.microsoft.com/office/drawing/2014/main" id="{736B595D-8CFB-AF87-5DF9-F81E727F5B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Picture 3">
            <a:extLst>
              <a:ext uri="{FF2B5EF4-FFF2-40B4-BE49-F238E27FC236}">
                <a16:creationId xmlns:a16="http://schemas.microsoft.com/office/drawing/2014/main" id="{15F6B9B6-4C03-6DEE-9937-87427FAD8E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7" name="TextBox 6">
            <a:extLst>
              <a:ext uri="{FF2B5EF4-FFF2-40B4-BE49-F238E27FC236}">
                <a16:creationId xmlns:a16="http://schemas.microsoft.com/office/drawing/2014/main" id="{8D2B8AF0-9CD9-1B26-33CE-508372377E8D}"/>
              </a:ext>
            </a:extLst>
          </p:cNvPr>
          <p:cNvSpPr txBox="1">
            <a:spLocks noChangeArrowheads="1"/>
          </p:cNvSpPr>
          <p:nvPr/>
        </p:nvSpPr>
        <p:spPr bwMode="auto">
          <a:xfrm>
            <a:off x="2651125" y="542925"/>
            <a:ext cx="37416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Respond to </a:t>
            </a:r>
            <a:r>
              <a:rPr lang="en-US" altLang="en-US" sz="2800" dirty="0" err="1">
                <a:solidFill>
                  <a:schemeClr val="bg1"/>
                </a:solidFill>
                <a:latin typeface="Tajawal Medium" panose="00000600000000000000"/>
                <a:ea typeface="Tajawal Medium" panose="00000600000000000000"/>
                <a:cs typeface="Tajawal Medium" panose="00000600000000000000"/>
              </a:rPr>
              <a:t>DDos</a:t>
            </a:r>
            <a:r>
              <a:rPr lang="en-US" altLang="en-US" sz="2800" dirty="0">
                <a:solidFill>
                  <a:schemeClr val="bg1"/>
                </a:solidFill>
                <a:latin typeface="Tajawal Medium" panose="00000600000000000000"/>
                <a:ea typeface="Tajawal Medium" panose="00000600000000000000"/>
                <a:cs typeface="Tajawal Medium" panose="00000600000000000000"/>
              </a:rPr>
              <a:t>  attack</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7658" name="TextBox 7">
            <a:extLst>
              <a:ext uri="{FF2B5EF4-FFF2-40B4-BE49-F238E27FC236}">
                <a16:creationId xmlns:a16="http://schemas.microsoft.com/office/drawing/2014/main" id="{18376D69-E8FF-21D5-55F8-993AED48C721}"/>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7659" name="Picture 8">
            <a:extLst>
              <a:ext uri="{FF2B5EF4-FFF2-40B4-BE49-F238E27FC236}">
                <a16:creationId xmlns:a16="http://schemas.microsoft.com/office/drawing/2014/main" id="{1447742D-B345-D997-6C29-B2E96962F5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0" name="Picture 9">
            <a:extLst>
              <a:ext uri="{FF2B5EF4-FFF2-40B4-BE49-F238E27FC236}">
                <a16:creationId xmlns:a16="http://schemas.microsoft.com/office/drawing/2014/main" id="{83E5ECE9-8007-45EA-91A7-21BD36E4DB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1" name="Picture 4">
            <a:extLst>
              <a:ext uri="{FF2B5EF4-FFF2-40B4-BE49-F238E27FC236}">
                <a16:creationId xmlns:a16="http://schemas.microsoft.com/office/drawing/2014/main" id="{9CBFED89-0CB5-63B9-0ED8-23276F3B25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62" name="TextBox 10">
            <a:extLst>
              <a:ext uri="{FF2B5EF4-FFF2-40B4-BE49-F238E27FC236}">
                <a16:creationId xmlns:a16="http://schemas.microsoft.com/office/drawing/2014/main" id="{D15F9D8C-36BA-78BA-191E-89E498E7A3EE}"/>
              </a:ext>
            </a:extLst>
          </p:cNvPr>
          <p:cNvSpPr txBox="1">
            <a:spLocks noChangeArrowheads="1"/>
          </p:cNvSpPr>
          <p:nvPr/>
        </p:nvSpPr>
        <p:spPr bwMode="auto">
          <a:xfrm>
            <a:off x="649597" y="2028825"/>
            <a:ext cx="697675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buFont typeface="Arial" panose="020B0604020202020204" pitchFamily="34" charset="0"/>
              <a:buChar char="•"/>
            </a:pPr>
            <a:r>
              <a:rPr lang="en-US" altLang="en-US" b="1" dirty="0"/>
              <a:t>How to respond to a DDoS attack </a:t>
            </a:r>
          </a:p>
          <a:p>
            <a:pPr lvl="1" algn="just" eaLnBrk="1" hangingPunct="1">
              <a:buFont typeface="Arial" panose="020B0604020202020204" pitchFamily="34" charset="0"/>
              <a:buChar char="•"/>
            </a:pPr>
            <a:r>
              <a:rPr lang="en-US" altLang="en-US" dirty="0"/>
              <a:t>When your server is under attack, you have plenty of choices. But know that most of them will impact legitimate traffic too. </a:t>
            </a:r>
          </a:p>
          <a:p>
            <a:pPr lvl="1" algn="just" eaLnBrk="1" hangingPunct="1">
              <a:buFont typeface="Arial" panose="020B0604020202020204" pitchFamily="34" charset="0"/>
              <a:buChar char="•"/>
            </a:pPr>
            <a:endParaRPr lang="en-US" altLang="en-US" b="1" dirty="0"/>
          </a:p>
        </p:txBody>
      </p:sp>
    </p:spTree>
    <p:extLst>
      <p:ext uri="{BB962C8B-B14F-4D97-AF65-F5344CB8AC3E}">
        <p14:creationId xmlns:p14="http://schemas.microsoft.com/office/powerpoint/2010/main" val="36187493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6">
            <a:extLst>
              <a:ext uri="{FF2B5EF4-FFF2-40B4-BE49-F238E27FC236}">
                <a16:creationId xmlns:a16="http://schemas.microsoft.com/office/drawing/2014/main" id="{08EF794E-02D8-A29F-AC1E-A231771C25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Freeform 5">
            <a:extLst>
              <a:ext uri="{FF2B5EF4-FFF2-40B4-BE49-F238E27FC236}">
                <a16:creationId xmlns:a16="http://schemas.microsoft.com/office/drawing/2014/main" id="{18DB5938-A6D2-55FE-3C3C-1E4BBC9E21E7}"/>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652" name="Freeform 6">
            <a:extLst>
              <a:ext uri="{FF2B5EF4-FFF2-40B4-BE49-F238E27FC236}">
                <a16:creationId xmlns:a16="http://schemas.microsoft.com/office/drawing/2014/main" id="{84347E3F-B4BB-6A2D-97C1-BDA093A6BDEB}"/>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653" name="Freeform 8">
            <a:extLst>
              <a:ext uri="{FF2B5EF4-FFF2-40B4-BE49-F238E27FC236}">
                <a16:creationId xmlns:a16="http://schemas.microsoft.com/office/drawing/2014/main" id="{AC0FD920-51F2-1ABC-851D-1B2191B2BBD1}"/>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7654" name="Picture 1">
            <a:extLst>
              <a:ext uri="{FF2B5EF4-FFF2-40B4-BE49-F238E27FC236}">
                <a16:creationId xmlns:a16="http://schemas.microsoft.com/office/drawing/2014/main" id="{53783A93-E50A-F973-631C-E554B9E1B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Picture 2">
            <a:extLst>
              <a:ext uri="{FF2B5EF4-FFF2-40B4-BE49-F238E27FC236}">
                <a16:creationId xmlns:a16="http://schemas.microsoft.com/office/drawing/2014/main" id="{736B595D-8CFB-AF87-5DF9-F81E727F5B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Picture 3">
            <a:extLst>
              <a:ext uri="{FF2B5EF4-FFF2-40B4-BE49-F238E27FC236}">
                <a16:creationId xmlns:a16="http://schemas.microsoft.com/office/drawing/2014/main" id="{15F6B9B6-4C03-6DEE-9937-87427FAD8E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7" name="TextBox 6">
            <a:extLst>
              <a:ext uri="{FF2B5EF4-FFF2-40B4-BE49-F238E27FC236}">
                <a16:creationId xmlns:a16="http://schemas.microsoft.com/office/drawing/2014/main" id="{8D2B8AF0-9CD9-1B26-33CE-508372377E8D}"/>
              </a:ext>
            </a:extLst>
          </p:cNvPr>
          <p:cNvSpPr txBox="1">
            <a:spLocks noChangeArrowheads="1"/>
          </p:cNvSpPr>
          <p:nvPr/>
        </p:nvSpPr>
        <p:spPr bwMode="auto">
          <a:xfrm>
            <a:off x="2651125" y="542925"/>
            <a:ext cx="37416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Respond to </a:t>
            </a:r>
            <a:r>
              <a:rPr lang="en-US" altLang="en-US" sz="2800" dirty="0" err="1">
                <a:solidFill>
                  <a:schemeClr val="bg1"/>
                </a:solidFill>
                <a:latin typeface="Tajawal Medium" panose="00000600000000000000"/>
                <a:ea typeface="Tajawal Medium" panose="00000600000000000000"/>
                <a:cs typeface="Tajawal Medium" panose="00000600000000000000"/>
              </a:rPr>
              <a:t>DDos</a:t>
            </a:r>
            <a:r>
              <a:rPr lang="en-US" altLang="en-US" sz="2800" dirty="0">
                <a:solidFill>
                  <a:schemeClr val="bg1"/>
                </a:solidFill>
                <a:latin typeface="Tajawal Medium" panose="00000600000000000000"/>
                <a:ea typeface="Tajawal Medium" panose="00000600000000000000"/>
                <a:cs typeface="Tajawal Medium" panose="00000600000000000000"/>
              </a:rPr>
              <a:t>  attack</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7658" name="TextBox 7">
            <a:extLst>
              <a:ext uri="{FF2B5EF4-FFF2-40B4-BE49-F238E27FC236}">
                <a16:creationId xmlns:a16="http://schemas.microsoft.com/office/drawing/2014/main" id="{18376D69-E8FF-21D5-55F8-993AED48C721}"/>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7659" name="Picture 8">
            <a:extLst>
              <a:ext uri="{FF2B5EF4-FFF2-40B4-BE49-F238E27FC236}">
                <a16:creationId xmlns:a16="http://schemas.microsoft.com/office/drawing/2014/main" id="{1447742D-B345-D997-6C29-B2E96962F5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0" name="Picture 9">
            <a:extLst>
              <a:ext uri="{FF2B5EF4-FFF2-40B4-BE49-F238E27FC236}">
                <a16:creationId xmlns:a16="http://schemas.microsoft.com/office/drawing/2014/main" id="{83E5ECE9-8007-45EA-91A7-21BD36E4DB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1" name="Picture 4">
            <a:extLst>
              <a:ext uri="{FF2B5EF4-FFF2-40B4-BE49-F238E27FC236}">
                <a16:creationId xmlns:a16="http://schemas.microsoft.com/office/drawing/2014/main" id="{9CBFED89-0CB5-63B9-0ED8-23276F3B25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62" name="TextBox 10">
            <a:extLst>
              <a:ext uri="{FF2B5EF4-FFF2-40B4-BE49-F238E27FC236}">
                <a16:creationId xmlns:a16="http://schemas.microsoft.com/office/drawing/2014/main" id="{D15F9D8C-36BA-78BA-191E-89E498E7A3EE}"/>
              </a:ext>
            </a:extLst>
          </p:cNvPr>
          <p:cNvSpPr txBox="1">
            <a:spLocks noChangeArrowheads="1"/>
          </p:cNvSpPr>
          <p:nvPr/>
        </p:nvSpPr>
        <p:spPr bwMode="auto">
          <a:xfrm>
            <a:off x="269875" y="1436688"/>
            <a:ext cx="8191499"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lvl="1" algn="just" eaLnBrk="1" hangingPunct="1">
              <a:buFont typeface="Arial" panose="020B0604020202020204" pitchFamily="34" charset="0"/>
              <a:buChar char="•"/>
            </a:pPr>
            <a:endParaRPr lang="en-US" altLang="en-US" b="1" dirty="0"/>
          </a:p>
          <a:p>
            <a:pPr marL="0" indent="0" algn="just" eaLnBrk="1" hangingPunct="1"/>
            <a:r>
              <a:rPr lang="en-US" altLang="en-US" b="1" dirty="0"/>
              <a:t>Mitigation options can involve:</a:t>
            </a:r>
          </a:p>
          <a:p>
            <a:pPr algn="just" eaLnBrk="1" hangingPunct="1">
              <a:buFont typeface="Arial" panose="020B0604020202020204" pitchFamily="34" charset="0"/>
              <a:buChar char="•"/>
            </a:pPr>
            <a:endParaRPr lang="en-US" altLang="en-US" dirty="0"/>
          </a:p>
          <a:p>
            <a:pPr algn="just" eaLnBrk="1" hangingPunct="1">
              <a:buFont typeface="Arial" panose="020B0604020202020204" pitchFamily="34" charset="0"/>
              <a:buChar char="•"/>
            </a:pPr>
            <a:r>
              <a:rPr lang="en-US" altLang="en-US" b="1" dirty="0"/>
              <a:t>Blackhole</a:t>
            </a:r>
            <a:r>
              <a:rPr lang="en-US" altLang="en-US" dirty="0"/>
              <a:t> </a:t>
            </a:r>
            <a:r>
              <a:rPr lang="en-US" altLang="en-US" b="1" dirty="0"/>
              <a:t>filtering: </a:t>
            </a:r>
            <a:r>
              <a:rPr lang="ar-EG" altLang="en-US" b="1" dirty="0"/>
              <a:t>تصفية الثقب الأسود</a:t>
            </a:r>
            <a:r>
              <a:rPr lang="en-US" altLang="en-US" dirty="0"/>
              <a:t> Develop restriction criteria, and drop off any traffic that doesn't meet those requirements. </a:t>
            </a:r>
          </a:p>
          <a:p>
            <a:pPr algn="just" eaLnBrk="1" hangingPunct="1">
              <a:buFont typeface="Arial" panose="020B0604020202020204" pitchFamily="34" charset="0"/>
              <a:buChar char="•"/>
            </a:pPr>
            <a:r>
              <a:rPr lang="en-US" altLang="en-US" b="1" dirty="0"/>
              <a:t>Scrubbers: </a:t>
            </a:r>
            <a:r>
              <a:rPr lang="ar-EG" altLang="en-US" b="1" dirty="0"/>
              <a:t>أجهزة التنقية:</a:t>
            </a:r>
            <a:r>
              <a:rPr lang="en-US" altLang="en-US" dirty="0"/>
              <a:t> Your IT team or hosting company examines how your traffic changed right before the attack, and that could identify the malignant addresses. A scrubber keeps them from connecting. </a:t>
            </a:r>
          </a:p>
          <a:p>
            <a:pPr algn="just" eaLnBrk="1" hangingPunct="1">
              <a:buFont typeface="Arial" panose="020B0604020202020204" pitchFamily="34" charset="0"/>
              <a:buChar char="•"/>
            </a:pPr>
            <a:r>
              <a:rPr lang="en-US" altLang="en-US" b="1" dirty="0"/>
              <a:t>Casting: </a:t>
            </a:r>
            <a:r>
              <a:rPr lang="ar-EG" altLang="en-US" b="1" dirty="0"/>
              <a:t>الإرسال</a:t>
            </a:r>
            <a:r>
              <a:rPr lang="en-US" altLang="en-US" dirty="0"/>
              <a:t> You distribute your traffic among a network of servers. Increasing your capacity can stop traffic from overwhelming your ability to respond to requests.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6">
            <a:extLst>
              <a:ext uri="{FF2B5EF4-FFF2-40B4-BE49-F238E27FC236}">
                <a16:creationId xmlns:a16="http://schemas.microsoft.com/office/drawing/2014/main" id="{CA00BBDA-483C-E080-13C4-FF08AA7FF4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Freeform 5">
            <a:extLst>
              <a:ext uri="{FF2B5EF4-FFF2-40B4-BE49-F238E27FC236}">
                <a16:creationId xmlns:a16="http://schemas.microsoft.com/office/drawing/2014/main" id="{8080CCBA-53CA-FC40-AB2B-0085165A9E31}"/>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676" name="Freeform 6">
            <a:extLst>
              <a:ext uri="{FF2B5EF4-FFF2-40B4-BE49-F238E27FC236}">
                <a16:creationId xmlns:a16="http://schemas.microsoft.com/office/drawing/2014/main" id="{9601F6F8-2FD9-7DD7-E968-F0A6B475576A}"/>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677" name="Freeform 8">
            <a:extLst>
              <a:ext uri="{FF2B5EF4-FFF2-40B4-BE49-F238E27FC236}">
                <a16:creationId xmlns:a16="http://schemas.microsoft.com/office/drawing/2014/main" id="{785C12EC-B77A-070B-05F7-4C49EFF6684C}"/>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8678" name="Picture 1">
            <a:extLst>
              <a:ext uri="{FF2B5EF4-FFF2-40B4-BE49-F238E27FC236}">
                <a16:creationId xmlns:a16="http://schemas.microsoft.com/office/drawing/2014/main" id="{ED1A49B1-F62E-3F95-EC21-60AAF6F303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2">
            <a:extLst>
              <a:ext uri="{FF2B5EF4-FFF2-40B4-BE49-F238E27FC236}">
                <a16:creationId xmlns:a16="http://schemas.microsoft.com/office/drawing/2014/main" id="{FF66A0D1-A2F0-23E3-3789-983803F9F8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Picture 3">
            <a:extLst>
              <a:ext uri="{FF2B5EF4-FFF2-40B4-BE49-F238E27FC236}">
                <a16:creationId xmlns:a16="http://schemas.microsoft.com/office/drawing/2014/main" id="{1C3DF18D-9EDC-018F-EE34-82C46D454B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1" name="TextBox 6">
            <a:extLst>
              <a:ext uri="{FF2B5EF4-FFF2-40B4-BE49-F238E27FC236}">
                <a16:creationId xmlns:a16="http://schemas.microsoft.com/office/drawing/2014/main" id="{28624671-886C-AA34-E584-DE8BD1931D54}"/>
              </a:ext>
            </a:extLst>
          </p:cNvPr>
          <p:cNvSpPr txBox="1">
            <a:spLocks noChangeArrowheads="1"/>
          </p:cNvSpPr>
          <p:nvPr/>
        </p:nvSpPr>
        <p:spPr bwMode="auto">
          <a:xfrm>
            <a:off x="2651125" y="542925"/>
            <a:ext cx="26271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err="1">
                <a:solidFill>
                  <a:schemeClr val="bg1"/>
                </a:solidFill>
                <a:latin typeface="Tajawal Medium" panose="00000600000000000000"/>
                <a:ea typeface="Tajawal Medium" panose="00000600000000000000"/>
                <a:cs typeface="Tajawal Medium" panose="00000600000000000000"/>
              </a:rPr>
              <a:t>DDos</a:t>
            </a:r>
            <a:r>
              <a:rPr lang="en-US" altLang="en-US" sz="2800" dirty="0">
                <a:solidFill>
                  <a:schemeClr val="bg1"/>
                </a:solidFill>
                <a:latin typeface="Tajawal Medium" panose="00000600000000000000"/>
                <a:ea typeface="Tajawal Medium" panose="00000600000000000000"/>
                <a:cs typeface="Tajawal Medium" panose="00000600000000000000"/>
              </a:rPr>
              <a:t> prevention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28682" name="TextBox 7">
            <a:extLst>
              <a:ext uri="{FF2B5EF4-FFF2-40B4-BE49-F238E27FC236}">
                <a16:creationId xmlns:a16="http://schemas.microsoft.com/office/drawing/2014/main" id="{4CB7F407-F19C-68E7-55E9-4F5FE9922605}"/>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8683" name="Picture 8">
            <a:extLst>
              <a:ext uri="{FF2B5EF4-FFF2-40B4-BE49-F238E27FC236}">
                <a16:creationId xmlns:a16="http://schemas.microsoft.com/office/drawing/2014/main" id="{C75A4A5B-69AE-76E1-FE03-91B3D4BA67A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4" name="Picture 9">
            <a:extLst>
              <a:ext uri="{FF2B5EF4-FFF2-40B4-BE49-F238E27FC236}">
                <a16:creationId xmlns:a16="http://schemas.microsoft.com/office/drawing/2014/main" id="{02D37C2A-52C7-D1B4-09A3-D9C0914C99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5" name="Picture 4">
            <a:extLst>
              <a:ext uri="{FF2B5EF4-FFF2-40B4-BE49-F238E27FC236}">
                <a16:creationId xmlns:a16="http://schemas.microsoft.com/office/drawing/2014/main" id="{47AA02BF-2D54-7535-D9F9-E129A6EF45A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6" name="TextBox 10">
            <a:extLst>
              <a:ext uri="{FF2B5EF4-FFF2-40B4-BE49-F238E27FC236}">
                <a16:creationId xmlns:a16="http://schemas.microsoft.com/office/drawing/2014/main" id="{1F7E143B-509E-484A-281B-F0934EA0F922}"/>
              </a:ext>
            </a:extLst>
          </p:cNvPr>
          <p:cNvSpPr txBox="1">
            <a:spLocks noChangeArrowheads="1"/>
          </p:cNvSpPr>
          <p:nvPr/>
        </p:nvSpPr>
        <p:spPr bwMode="auto">
          <a:xfrm>
            <a:off x="269875" y="1585912"/>
            <a:ext cx="8277226"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indent="0" algn="just" eaLnBrk="1" hangingPunct="1"/>
            <a:r>
              <a:rPr lang="en-US" altLang="en-US" sz="2200" b="1" dirty="0"/>
              <a:t>Your company may benefit from:</a:t>
            </a:r>
          </a:p>
          <a:p>
            <a:pPr algn="just" eaLnBrk="1" hangingPunct="1">
              <a:buFont typeface="Arial" panose="020B0604020202020204" pitchFamily="34" charset="0"/>
              <a:buChar char="•"/>
            </a:pPr>
            <a:r>
              <a:rPr lang="en-US" altLang="en-US" sz="2200" u="sng" dirty="0"/>
              <a:t>Application front-end hardware: </a:t>
            </a:r>
            <a:r>
              <a:rPr lang="en-US" altLang="en-US" sz="2200" dirty="0"/>
              <a:t>Examine packets as they enter your system, and manage them based on threat level. </a:t>
            </a:r>
          </a:p>
          <a:p>
            <a:pPr algn="just" eaLnBrk="1" hangingPunct="1">
              <a:buFont typeface="Arial" panose="020B0604020202020204" pitchFamily="34" charset="0"/>
              <a:buChar char="•"/>
            </a:pPr>
            <a:r>
              <a:rPr lang="en-US" altLang="en-US" sz="2200" u="sng" dirty="0"/>
              <a:t>Application-level key completion indicators: </a:t>
            </a:r>
            <a:r>
              <a:rPr lang="en-US" altLang="en-US" sz="2200" dirty="0"/>
              <a:t>determine whether large amounts of incoming traffic are legitimate or part of a coordinated attack. Make capacity decisions accordingly. </a:t>
            </a:r>
          </a:p>
          <a:p>
            <a:pPr algn="just" eaLnBrk="1" hangingPunct="1">
              <a:buFont typeface="Arial" panose="020B0604020202020204" pitchFamily="34" charset="0"/>
              <a:buChar char="•"/>
            </a:pPr>
            <a:r>
              <a:rPr lang="en-US" altLang="en-US" sz="2200" u="sng" dirty="0"/>
              <a:t>Firewalls: </a:t>
            </a:r>
            <a:r>
              <a:rPr lang="en-US" altLang="en-US" sz="2200" dirty="0"/>
              <a:t> Place a layer of protection between the internet and your server. Filter requests with custom rules, or use a simple rule to block all incoming traffic from an attacker. </a:t>
            </a:r>
          </a:p>
          <a:p>
            <a:pPr algn="just" eaLnBrk="1" hangingPunct="1">
              <a:buFont typeface="Arial" panose="020B0604020202020204" pitchFamily="34" charset="0"/>
              <a:buChar char="•"/>
            </a:pPr>
            <a:r>
              <a:rPr lang="en-US" altLang="en-US" sz="2200" u="sng" dirty="0"/>
              <a:t>Rate limiting: </a:t>
            </a:r>
            <a:r>
              <a:rPr lang="en-US" altLang="en-US" sz="2200" dirty="0"/>
              <a:t>Define how many times a user can connect your server within a specific timeframe. Some users feel these services are "unfair" to heavy site users. But they can be effective in case of an attack. </a:t>
            </a:r>
          </a:p>
          <a:p>
            <a:pPr algn="just" eaLnBrk="1" hangingPunct="1">
              <a:buFont typeface="Arial" panose="020B0604020202020204" pitchFamily="34" charset="0"/>
              <a:buChar char="•"/>
            </a:pPr>
            <a:endParaRPr lang="en-US" altLang="en-US" sz="22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6">
            <a:extLst>
              <a:ext uri="{FF2B5EF4-FFF2-40B4-BE49-F238E27FC236}">
                <a16:creationId xmlns:a16="http://schemas.microsoft.com/office/drawing/2014/main" id="{392DDDF9-DD98-97A8-F582-00BAE6AA0F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725" y="2205038"/>
            <a:ext cx="8237538"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Freeform 5">
            <a:extLst>
              <a:ext uri="{FF2B5EF4-FFF2-40B4-BE49-F238E27FC236}">
                <a16:creationId xmlns:a16="http://schemas.microsoft.com/office/drawing/2014/main" id="{CB1ABC0D-F681-989C-99CD-278019B8200D}"/>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700" name="Freeform 6">
            <a:extLst>
              <a:ext uri="{FF2B5EF4-FFF2-40B4-BE49-F238E27FC236}">
                <a16:creationId xmlns:a16="http://schemas.microsoft.com/office/drawing/2014/main" id="{433C96B9-525A-8C84-E360-709F2AFB763A}"/>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701" name="Freeform 8">
            <a:extLst>
              <a:ext uri="{FF2B5EF4-FFF2-40B4-BE49-F238E27FC236}">
                <a16:creationId xmlns:a16="http://schemas.microsoft.com/office/drawing/2014/main" id="{10169B1E-C4F0-EFD1-D295-74D1BA783F5A}"/>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29702" name="Picture 1">
            <a:extLst>
              <a:ext uri="{FF2B5EF4-FFF2-40B4-BE49-F238E27FC236}">
                <a16:creationId xmlns:a16="http://schemas.microsoft.com/office/drawing/2014/main" id="{6C91560B-D3C5-2AB3-9CCD-E223D029B2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508625"/>
            <a:ext cx="1222375"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2">
            <a:extLst>
              <a:ext uri="{FF2B5EF4-FFF2-40B4-BE49-F238E27FC236}">
                <a16:creationId xmlns:a16="http://schemas.microsoft.com/office/drawing/2014/main" id="{E172BF99-33C9-C03E-2AB7-5A2747F262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3">
            <a:extLst>
              <a:ext uri="{FF2B5EF4-FFF2-40B4-BE49-F238E27FC236}">
                <a16:creationId xmlns:a16="http://schemas.microsoft.com/office/drawing/2014/main" id="{6AB65CCD-CBC8-18F3-CCDC-056B096209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5" name="TextBox 6">
            <a:extLst>
              <a:ext uri="{FF2B5EF4-FFF2-40B4-BE49-F238E27FC236}">
                <a16:creationId xmlns:a16="http://schemas.microsoft.com/office/drawing/2014/main" id="{0463D8B6-A1CC-6C56-52C6-4E0B31878585}"/>
              </a:ext>
            </a:extLst>
          </p:cNvPr>
          <p:cNvSpPr txBox="1">
            <a:spLocks noChangeArrowheads="1"/>
          </p:cNvSpPr>
          <p:nvPr/>
        </p:nvSpPr>
        <p:spPr bwMode="auto">
          <a:xfrm>
            <a:off x="3307242" y="2471738"/>
            <a:ext cx="3610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400" dirty="0">
                <a:solidFill>
                  <a:schemeClr val="bg1"/>
                </a:solidFill>
                <a:latin typeface="Tajawal Medium" panose="00000600000000000000"/>
                <a:ea typeface="Tajawal Medium" panose="00000600000000000000"/>
                <a:cs typeface="Tajawal Medium" panose="00000600000000000000"/>
              </a:rPr>
              <a:t>What is Social Engineering?</a:t>
            </a:r>
          </a:p>
        </p:txBody>
      </p:sp>
      <p:sp>
        <p:nvSpPr>
          <p:cNvPr id="29706" name="TextBox 7">
            <a:extLst>
              <a:ext uri="{FF2B5EF4-FFF2-40B4-BE49-F238E27FC236}">
                <a16:creationId xmlns:a16="http://schemas.microsoft.com/office/drawing/2014/main" id="{46397126-1C82-756D-1D99-966C2507B091}"/>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29707" name="Picture 8">
            <a:extLst>
              <a:ext uri="{FF2B5EF4-FFF2-40B4-BE49-F238E27FC236}">
                <a16:creationId xmlns:a16="http://schemas.microsoft.com/office/drawing/2014/main" id="{533B110F-0ED0-8F07-F4C3-DE35B245D01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9">
            <a:extLst>
              <a:ext uri="{FF2B5EF4-FFF2-40B4-BE49-F238E27FC236}">
                <a16:creationId xmlns:a16="http://schemas.microsoft.com/office/drawing/2014/main" id="{9787BEAA-9653-29B2-8ED4-8E59FD139C7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9" name="Picture 4">
            <a:extLst>
              <a:ext uri="{FF2B5EF4-FFF2-40B4-BE49-F238E27FC236}">
                <a16:creationId xmlns:a16="http://schemas.microsoft.com/office/drawing/2014/main" id="{526FEEE4-835D-3A3C-0E4D-A7163BF0FBF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6">
            <a:extLst>
              <a:ext uri="{FF2B5EF4-FFF2-40B4-BE49-F238E27FC236}">
                <a16:creationId xmlns:a16="http://schemas.microsoft.com/office/drawing/2014/main" id="{2D485F0A-582D-3BAE-8435-495CEBD11A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Freeform 5">
            <a:extLst>
              <a:ext uri="{FF2B5EF4-FFF2-40B4-BE49-F238E27FC236}">
                <a16:creationId xmlns:a16="http://schemas.microsoft.com/office/drawing/2014/main" id="{6AC8D59D-C359-67FC-36D8-4F9AF6564485}"/>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24" name="Freeform 6">
            <a:extLst>
              <a:ext uri="{FF2B5EF4-FFF2-40B4-BE49-F238E27FC236}">
                <a16:creationId xmlns:a16="http://schemas.microsoft.com/office/drawing/2014/main" id="{2552F141-AC25-C22C-F453-5E025A2BF54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25" name="Freeform 8">
            <a:extLst>
              <a:ext uri="{FF2B5EF4-FFF2-40B4-BE49-F238E27FC236}">
                <a16:creationId xmlns:a16="http://schemas.microsoft.com/office/drawing/2014/main" id="{08357092-EB3B-1AE8-9035-32CCC693C551}"/>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26" name="Picture 1">
            <a:extLst>
              <a:ext uri="{FF2B5EF4-FFF2-40B4-BE49-F238E27FC236}">
                <a16:creationId xmlns:a16="http://schemas.microsoft.com/office/drawing/2014/main" id="{DD767B30-7568-FD8B-026D-FF69DE198E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Picture 2">
            <a:extLst>
              <a:ext uri="{FF2B5EF4-FFF2-40B4-BE49-F238E27FC236}">
                <a16:creationId xmlns:a16="http://schemas.microsoft.com/office/drawing/2014/main" id="{91CD75E8-0214-65FC-B40B-A9C6E313DC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3">
            <a:extLst>
              <a:ext uri="{FF2B5EF4-FFF2-40B4-BE49-F238E27FC236}">
                <a16:creationId xmlns:a16="http://schemas.microsoft.com/office/drawing/2014/main" id="{936356B4-83BC-C489-3CBF-A3D3245FA7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9" name="TextBox 6">
            <a:extLst>
              <a:ext uri="{FF2B5EF4-FFF2-40B4-BE49-F238E27FC236}">
                <a16:creationId xmlns:a16="http://schemas.microsoft.com/office/drawing/2014/main" id="{9D12E115-6AFD-0F14-4BC5-40DE286E5EC3}"/>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730" name="TextBox 7">
            <a:extLst>
              <a:ext uri="{FF2B5EF4-FFF2-40B4-BE49-F238E27FC236}">
                <a16:creationId xmlns:a16="http://schemas.microsoft.com/office/drawing/2014/main" id="{68BE1EE3-3851-889C-3797-3A841FBC758E}"/>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0731" name="Picture 8">
            <a:extLst>
              <a:ext uri="{FF2B5EF4-FFF2-40B4-BE49-F238E27FC236}">
                <a16:creationId xmlns:a16="http://schemas.microsoft.com/office/drawing/2014/main" id="{9F1BE13B-1BDD-15B5-B140-895903056C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2" name="Picture 9">
            <a:extLst>
              <a:ext uri="{FF2B5EF4-FFF2-40B4-BE49-F238E27FC236}">
                <a16:creationId xmlns:a16="http://schemas.microsoft.com/office/drawing/2014/main" id="{86722FA7-8BFB-B869-775A-8701DEAD9AD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3" name="Picture 4">
            <a:extLst>
              <a:ext uri="{FF2B5EF4-FFF2-40B4-BE49-F238E27FC236}">
                <a16:creationId xmlns:a16="http://schemas.microsoft.com/office/drawing/2014/main" id="{99BC813C-7ECC-F0FC-ECC0-178376B1E1E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4" name="TextBox 10">
            <a:extLst>
              <a:ext uri="{FF2B5EF4-FFF2-40B4-BE49-F238E27FC236}">
                <a16:creationId xmlns:a16="http://schemas.microsoft.com/office/drawing/2014/main" id="{2E025BAE-E19C-53AA-6B63-3B5C64B73AD5}"/>
              </a:ext>
            </a:extLst>
          </p:cNvPr>
          <p:cNvSpPr txBox="1">
            <a:spLocks noChangeArrowheads="1"/>
          </p:cNvSpPr>
          <p:nvPr/>
        </p:nvSpPr>
        <p:spPr bwMode="auto">
          <a:xfrm>
            <a:off x="373856" y="1710283"/>
            <a:ext cx="77724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a:t>What is Social Engineering?</a:t>
            </a:r>
          </a:p>
          <a:p>
            <a:pPr marL="285750" indent="-285750" algn="just" eaLnBrk="1" hangingPunct="1">
              <a:buFont typeface="Arial" panose="020B0604020202020204" pitchFamily="34" charset="0"/>
              <a:buChar char="•"/>
            </a:pPr>
            <a:r>
              <a:rPr lang="en-US" altLang="en-US" sz="2200" dirty="0"/>
              <a:t>Social Engineering is a cyber-attack technique where manipulation is the key weapon used by hackers. It exploits any human error to gain access to sensitive information, confidential and private files, etc.</a:t>
            </a:r>
          </a:p>
          <a:p>
            <a:pPr marL="285750" indent="-285750" algn="just" eaLnBrk="1" hangingPunct="1">
              <a:buFont typeface="Arial" panose="020B0604020202020204" pitchFamily="34" charset="0"/>
              <a:buChar char="•"/>
            </a:pPr>
            <a:endParaRPr lang="en-US" altLang="en-US" sz="2200" dirty="0"/>
          </a:p>
          <a:p>
            <a:pPr marL="285750" indent="-285750" algn="just" eaLnBrk="1" hangingPunct="1">
              <a:buFont typeface="Arial" panose="020B0604020202020204" pitchFamily="34" charset="0"/>
              <a:buChar char="•"/>
            </a:pPr>
            <a:r>
              <a:rPr lang="en-US" altLang="en-US" sz="2200" dirty="0"/>
              <a:t>In Social Engineering attacks, the hackers are usually someone who is known to the victim or lure the victim into exposing data, allowing system access and other malicious activities. Social Engineering takes advantage of how users think, act and react to a particular situation.</a:t>
            </a:r>
          </a:p>
          <a:p>
            <a:pPr marL="285750" indent="-285750" algn="just" eaLnBrk="1" hangingPunct="1">
              <a:buFont typeface="Arial" panose="020B0604020202020204" pitchFamily="34" charset="0"/>
              <a:buChar char="•"/>
            </a:pPr>
            <a:endParaRPr lang="en-US" altLang="en-US" sz="22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6">
            <a:extLst>
              <a:ext uri="{FF2B5EF4-FFF2-40B4-BE49-F238E27FC236}">
                <a16:creationId xmlns:a16="http://schemas.microsoft.com/office/drawing/2014/main" id="{1863E951-8FA2-2EB9-6F36-808993B042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Freeform 5">
            <a:extLst>
              <a:ext uri="{FF2B5EF4-FFF2-40B4-BE49-F238E27FC236}">
                <a16:creationId xmlns:a16="http://schemas.microsoft.com/office/drawing/2014/main" id="{286DFC3A-1AD7-4924-E34F-D78D01683940}"/>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436" name="Freeform 6">
            <a:extLst>
              <a:ext uri="{FF2B5EF4-FFF2-40B4-BE49-F238E27FC236}">
                <a16:creationId xmlns:a16="http://schemas.microsoft.com/office/drawing/2014/main" id="{095543AE-364F-9B8A-3D51-AB73F05CC4B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437" name="Freeform 8">
            <a:extLst>
              <a:ext uri="{FF2B5EF4-FFF2-40B4-BE49-F238E27FC236}">
                <a16:creationId xmlns:a16="http://schemas.microsoft.com/office/drawing/2014/main" id="{7A88B3D1-0692-EA91-EC8B-78CFA8371FD2}"/>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18438" name="Picture 1">
            <a:extLst>
              <a:ext uri="{FF2B5EF4-FFF2-40B4-BE49-F238E27FC236}">
                <a16:creationId xmlns:a16="http://schemas.microsoft.com/office/drawing/2014/main" id="{2B64D050-4F8D-74F8-2118-9E6B9A2FD1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2">
            <a:extLst>
              <a:ext uri="{FF2B5EF4-FFF2-40B4-BE49-F238E27FC236}">
                <a16:creationId xmlns:a16="http://schemas.microsoft.com/office/drawing/2014/main" id="{7E4D7FDF-8BE3-B801-D345-BA99D39E1B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3">
            <a:extLst>
              <a:ext uri="{FF2B5EF4-FFF2-40B4-BE49-F238E27FC236}">
                <a16:creationId xmlns:a16="http://schemas.microsoft.com/office/drawing/2014/main" id="{DFDC1299-434B-2675-3B6C-37D9F737C5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1" name="TextBox 6">
            <a:extLst>
              <a:ext uri="{FF2B5EF4-FFF2-40B4-BE49-F238E27FC236}">
                <a16:creationId xmlns:a16="http://schemas.microsoft.com/office/drawing/2014/main" id="{28CA463B-D67D-BBC9-495A-18CF3118C6AC}"/>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18442" name="TextBox 7">
            <a:extLst>
              <a:ext uri="{FF2B5EF4-FFF2-40B4-BE49-F238E27FC236}">
                <a16:creationId xmlns:a16="http://schemas.microsoft.com/office/drawing/2014/main" id="{627DF2BA-A1C5-B7A3-C8CB-2616CECE1AA2}"/>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18443" name="Picture 8">
            <a:extLst>
              <a:ext uri="{FF2B5EF4-FFF2-40B4-BE49-F238E27FC236}">
                <a16:creationId xmlns:a16="http://schemas.microsoft.com/office/drawing/2014/main" id="{D32C81AC-3CD3-9FBC-6754-3AAA777448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9">
            <a:extLst>
              <a:ext uri="{FF2B5EF4-FFF2-40B4-BE49-F238E27FC236}">
                <a16:creationId xmlns:a16="http://schemas.microsoft.com/office/drawing/2014/main" id="{98FE425C-AC2F-C15E-EA48-90D564AA75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4">
            <a:extLst>
              <a:ext uri="{FF2B5EF4-FFF2-40B4-BE49-F238E27FC236}">
                <a16:creationId xmlns:a16="http://schemas.microsoft.com/office/drawing/2014/main" id="{1AE4B857-CB73-EDCA-8476-83FCAD181E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6" name="Picture 2" descr="نتيجة بحث الصور عن ‪icmp flood attack‬‏">
            <a:extLst>
              <a:ext uri="{FF2B5EF4-FFF2-40B4-BE49-F238E27FC236}">
                <a16:creationId xmlns:a16="http://schemas.microsoft.com/office/drawing/2014/main" id="{DAF2B168-DEB6-8737-516E-5C29189C2572}"/>
              </a:ext>
            </a:extLst>
          </p:cNvPr>
          <p:cNvSpPr>
            <a:spLocks noChangeAspect="1" noChangeArrowheads="1"/>
          </p:cNvSpPr>
          <p:nvPr/>
        </p:nvSpPr>
        <p:spPr bwMode="auto">
          <a:xfrm>
            <a:off x="838200" y="1635125"/>
            <a:ext cx="7721600" cy="454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 name="TextBox 2">
            <a:extLst>
              <a:ext uri="{FF2B5EF4-FFF2-40B4-BE49-F238E27FC236}">
                <a16:creationId xmlns:a16="http://schemas.microsoft.com/office/drawing/2014/main" id="{6CB8AF19-E1EA-EBD4-5A70-9B1C08F44E6F}"/>
              </a:ext>
            </a:extLst>
          </p:cNvPr>
          <p:cNvSpPr txBox="1"/>
          <p:nvPr/>
        </p:nvSpPr>
        <p:spPr>
          <a:xfrm>
            <a:off x="804862" y="1868488"/>
            <a:ext cx="7116827" cy="2462213"/>
          </a:xfrm>
          <a:prstGeom prst="rect">
            <a:avLst/>
          </a:prstGeom>
          <a:noFill/>
        </p:spPr>
        <p:txBody>
          <a:bodyPr wrap="square">
            <a:spAutoFit/>
          </a:bodyPr>
          <a:lstStyle/>
          <a:p>
            <a:pPr marL="285750" indent="-285750" algn="just">
              <a:buFont typeface="Arial" panose="020B0604020202020204" pitchFamily="34" charset="0"/>
              <a:buChar char="•"/>
            </a:pPr>
            <a:r>
              <a:rPr lang="en-US" sz="2200" dirty="0"/>
              <a:t>Social Engineering is used in the majority of cases or situations where manipulation of human behavior is easy to hack into systems. The hackers use this technique to read the behavior of the user. Once he gets an idea of what triggers or motivates the user to initiate a specific action, the hacker tries to manipulate and deceive the user.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6">
            <a:extLst>
              <a:ext uri="{FF2B5EF4-FFF2-40B4-BE49-F238E27FC236}">
                <a16:creationId xmlns:a16="http://schemas.microsoft.com/office/drawing/2014/main" id="{374A30AB-2ED9-6DF6-3C95-5B83829E87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4088" y="296863"/>
            <a:ext cx="6199187"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Freeform 5">
            <a:extLst>
              <a:ext uri="{FF2B5EF4-FFF2-40B4-BE49-F238E27FC236}">
                <a16:creationId xmlns:a16="http://schemas.microsoft.com/office/drawing/2014/main" id="{F4D9B2DA-73C6-713A-94B9-99854ABC3CF2}"/>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48" name="Freeform 6">
            <a:extLst>
              <a:ext uri="{FF2B5EF4-FFF2-40B4-BE49-F238E27FC236}">
                <a16:creationId xmlns:a16="http://schemas.microsoft.com/office/drawing/2014/main" id="{2431BA09-582F-BE4F-5B7C-3440BA5F0440}"/>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49" name="Freeform 8">
            <a:extLst>
              <a:ext uri="{FF2B5EF4-FFF2-40B4-BE49-F238E27FC236}">
                <a16:creationId xmlns:a16="http://schemas.microsoft.com/office/drawing/2014/main" id="{D5425D81-3CDD-A3BB-781C-CE25E022C3A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1750" name="Picture 1">
            <a:extLst>
              <a:ext uri="{FF2B5EF4-FFF2-40B4-BE49-F238E27FC236}">
                <a16:creationId xmlns:a16="http://schemas.microsoft.com/office/drawing/2014/main" id="{22DFB6A6-02F8-FDF6-7DCD-D8BEBBB3BA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2">
            <a:extLst>
              <a:ext uri="{FF2B5EF4-FFF2-40B4-BE49-F238E27FC236}">
                <a16:creationId xmlns:a16="http://schemas.microsoft.com/office/drawing/2014/main" id="{8A572765-0920-D218-1656-F488465A0E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Picture 3">
            <a:extLst>
              <a:ext uri="{FF2B5EF4-FFF2-40B4-BE49-F238E27FC236}">
                <a16:creationId xmlns:a16="http://schemas.microsoft.com/office/drawing/2014/main" id="{40384058-2F02-1765-D3E9-A88760A567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3" name="TextBox 6">
            <a:extLst>
              <a:ext uri="{FF2B5EF4-FFF2-40B4-BE49-F238E27FC236}">
                <a16:creationId xmlns:a16="http://schemas.microsoft.com/office/drawing/2014/main" id="{862F98DD-AFB1-21EA-2157-A4777827D0F6}"/>
              </a:ext>
            </a:extLst>
          </p:cNvPr>
          <p:cNvSpPr txBox="1">
            <a:spLocks noChangeArrowheads="1"/>
          </p:cNvSpPr>
          <p:nvPr/>
        </p:nvSpPr>
        <p:spPr bwMode="auto">
          <a:xfrm>
            <a:off x="2651125" y="542925"/>
            <a:ext cx="291297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1754" name="TextBox 7">
            <a:extLst>
              <a:ext uri="{FF2B5EF4-FFF2-40B4-BE49-F238E27FC236}">
                <a16:creationId xmlns:a16="http://schemas.microsoft.com/office/drawing/2014/main" id="{1D09D13C-0866-ECD6-3D2A-A5A76E6F8EF7}"/>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1755" name="Picture 8">
            <a:extLst>
              <a:ext uri="{FF2B5EF4-FFF2-40B4-BE49-F238E27FC236}">
                <a16:creationId xmlns:a16="http://schemas.microsoft.com/office/drawing/2014/main" id="{D8E2FD58-5FA9-E107-25D3-784E0607EC6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6" name="Picture 9">
            <a:extLst>
              <a:ext uri="{FF2B5EF4-FFF2-40B4-BE49-F238E27FC236}">
                <a16:creationId xmlns:a16="http://schemas.microsoft.com/office/drawing/2014/main" id="{9E876F5A-2665-847D-4B0D-AE50971385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7" name="Picture 4">
            <a:extLst>
              <a:ext uri="{FF2B5EF4-FFF2-40B4-BE49-F238E27FC236}">
                <a16:creationId xmlns:a16="http://schemas.microsoft.com/office/drawing/2014/main" id="{62E4F77C-9108-D42A-C1BA-BE54F03AED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5875" y="474663"/>
            <a:ext cx="3268663"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8" name="TextBox 10">
            <a:extLst>
              <a:ext uri="{FF2B5EF4-FFF2-40B4-BE49-F238E27FC236}">
                <a16:creationId xmlns:a16="http://schemas.microsoft.com/office/drawing/2014/main" id="{742473E7-ABBF-9EFE-31BB-19E75940357D}"/>
              </a:ext>
            </a:extLst>
          </p:cNvPr>
          <p:cNvSpPr txBox="1">
            <a:spLocks noChangeArrowheads="1"/>
          </p:cNvSpPr>
          <p:nvPr/>
        </p:nvSpPr>
        <p:spPr bwMode="auto">
          <a:xfrm>
            <a:off x="1164432" y="1911782"/>
            <a:ext cx="62277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b="1" dirty="0"/>
              <a:t>How Does Social Engineering Work?</a:t>
            </a:r>
          </a:p>
        </p:txBody>
      </p:sp>
      <p:sp>
        <p:nvSpPr>
          <p:cNvPr id="15" name="TextBox 14">
            <a:extLst>
              <a:ext uri="{FF2B5EF4-FFF2-40B4-BE49-F238E27FC236}">
                <a16:creationId xmlns:a16="http://schemas.microsoft.com/office/drawing/2014/main" id="{EF8A88C4-10F9-1E70-9478-D88B99596B1F}"/>
              </a:ext>
            </a:extLst>
          </p:cNvPr>
          <p:cNvSpPr txBox="1"/>
          <p:nvPr/>
        </p:nvSpPr>
        <p:spPr>
          <a:xfrm>
            <a:off x="933450" y="2651125"/>
            <a:ext cx="6227762" cy="2677656"/>
          </a:xfrm>
          <a:prstGeom prst="rect">
            <a:avLst/>
          </a:prstGeom>
          <a:noFill/>
        </p:spPr>
        <p:txBody>
          <a:bodyPr>
            <a:spAutoFit/>
          </a:bodyPr>
          <a:lstStyle/>
          <a:p>
            <a:pPr marL="285750" indent="-285750" algn="just" eaLnBrk="1" fontAlgn="auto" hangingPunct="1">
              <a:spcBef>
                <a:spcPts val="0"/>
              </a:spcBef>
              <a:spcAft>
                <a:spcPts val="0"/>
              </a:spcAft>
              <a:buFont typeface="Arial" panose="020B0604020202020204" pitchFamily="34" charset="0"/>
              <a:buChar char="•"/>
              <a:defRPr/>
            </a:pPr>
            <a:r>
              <a:rPr lang="en-US" sz="2400" dirty="0">
                <a:latin typeface="+mn-lt"/>
              </a:rPr>
              <a:t>Most social engineering attacks rely on actual communication between attackers and victims. The attacker tends to motivate the user into compromising themselves, rather than using brute force methods to breach your data.</a:t>
            </a:r>
          </a:p>
          <a:p>
            <a:pPr marL="285750" indent="-285750" algn="just" eaLnBrk="1" fontAlgn="auto" hangingPunct="1">
              <a:spcBef>
                <a:spcPts val="0"/>
              </a:spcBef>
              <a:spcAft>
                <a:spcPts val="0"/>
              </a:spcAft>
              <a:buFont typeface="Arial" panose="020B0604020202020204" pitchFamily="34" charset="0"/>
              <a:buChar char="•"/>
              <a:defRPr/>
            </a:pPr>
            <a:endParaRPr lang="en-US" sz="2400" dirty="0">
              <a:latin typeface="+mn-l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6">
            <a:extLst>
              <a:ext uri="{FF2B5EF4-FFF2-40B4-BE49-F238E27FC236}">
                <a16:creationId xmlns:a16="http://schemas.microsoft.com/office/drawing/2014/main" id="{374A30AB-2ED9-6DF6-3C95-5B83829E87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4088" y="296863"/>
            <a:ext cx="6199187"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Freeform 5">
            <a:extLst>
              <a:ext uri="{FF2B5EF4-FFF2-40B4-BE49-F238E27FC236}">
                <a16:creationId xmlns:a16="http://schemas.microsoft.com/office/drawing/2014/main" id="{F4D9B2DA-73C6-713A-94B9-99854ABC3CF2}"/>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48" name="Freeform 6">
            <a:extLst>
              <a:ext uri="{FF2B5EF4-FFF2-40B4-BE49-F238E27FC236}">
                <a16:creationId xmlns:a16="http://schemas.microsoft.com/office/drawing/2014/main" id="{2431BA09-582F-BE4F-5B7C-3440BA5F0440}"/>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49" name="Freeform 8">
            <a:extLst>
              <a:ext uri="{FF2B5EF4-FFF2-40B4-BE49-F238E27FC236}">
                <a16:creationId xmlns:a16="http://schemas.microsoft.com/office/drawing/2014/main" id="{D5425D81-3CDD-A3BB-781C-CE25E022C3A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1750" name="Picture 1">
            <a:extLst>
              <a:ext uri="{FF2B5EF4-FFF2-40B4-BE49-F238E27FC236}">
                <a16:creationId xmlns:a16="http://schemas.microsoft.com/office/drawing/2014/main" id="{22DFB6A6-02F8-FDF6-7DCD-D8BEBBB3BA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2">
            <a:extLst>
              <a:ext uri="{FF2B5EF4-FFF2-40B4-BE49-F238E27FC236}">
                <a16:creationId xmlns:a16="http://schemas.microsoft.com/office/drawing/2014/main" id="{8A572765-0920-D218-1656-F488465A0E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Picture 3">
            <a:extLst>
              <a:ext uri="{FF2B5EF4-FFF2-40B4-BE49-F238E27FC236}">
                <a16:creationId xmlns:a16="http://schemas.microsoft.com/office/drawing/2014/main" id="{40384058-2F02-1765-D3E9-A88760A567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3" name="TextBox 6">
            <a:extLst>
              <a:ext uri="{FF2B5EF4-FFF2-40B4-BE49-F238E27FC236}">
                <a16:creationId xmlns:a16="http://schemas.microsoft.com/office/drawing/2014/main" id="{862F98DD-AFB1-21EA-2157-A4777827D0F6}"/>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p:txBody>
      </p:sp>
      <p:sp>
        <p:nvSpPr>
          <p:cNvPr id="31754" name="TextBox 7">
            <a:extLst>
              <a:ext uri="{FF2B5EF4-FFF2-40B4-BE49-F238E27FC236}">
                <a16:creationId xmlns:a16="http://schemas.microsoft.com/office/drawing/2014/main" id="{1D09D13C-0866-ECD6-3D2A-A5A76E6F8EF7}"/>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1755" name="Picture 8">
            <a:extLst>
              <a:ext uri="{FF2B5EF4-FFF2-40B4-BE49-F238E27FC236}">
                <a16:creationId xmlns:a16="http://schemas.microsoft.com/office/drawing/2014/main" id="{D8E2FD58-5FA9-E107-25D3-784E0607EC6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6" name="Picture 9">
            <a:extLst>
              <a:ext uri="{FF2B5EF4-FFF2-40B4-BE49-F238E27FC236}">
                <a16:creationId xmlns:a16="http://schemas.microsoft.com/office/drawing/2014/main" id="{9E876F5A-2665-847D-4B0D-AE50971385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7" name="Picture 4">
            <a:extLst>
              <a:ext uri="{FF2B5EF4-FFF2-40B4-BE49-F238E27FC236}">
                <a16:creationId xmlns:a16="http://schemas.microsoft.com/office/drawing/2014/main" id="{62E4F77C-9108-D42A-C1BA-BE54F03AED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5875" y="474663"/>
            <a:ext cx="3268663"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EF8A88C4-10F9-1E70-9478-D88B99596B1F}"/>
              </a:ext>
            </a:extLst>
          </p:cNvPr>
          <p:cNvSpPr txBox="1"/>
          <p:nvPr/>
        </p:nvSpPr>
        <p:spPr>
          <a:xfrm>
            <a:off x="415924" y="1720840"/>
            <a:ext cx="7673975" cy="3416320"/>
          </a:xfrm>
          <a:prstGeom prst="rect">
            <a:avLst/>
          </a:prstGeom>
          <a:noFill/>
        </p:spPr>
        <p:txBody>
          <a:bodyPr wrap="square">
            <a:spAutoFit/>
          </a:bodyPr>
          <a:lstStyle/>
          <a:p>
            <a:pPr marL="285750" indent="-285750" algn="just" eaLnBrk="1" fontAlgn="auto" hangingPunct="1">
              <a:spcBef>
                <a:spcPts val="0"/>
              </a:spcBef>
              <a:spcAft>
                <a:spcPts val="0"/>
              </a:spcAft>
              <a:buFont typeface="Arial" panose="020B0604020202020204" pitchFamily="34" charset="0"/>
              <a:buChar char="•"/>
              <a:defRPr/>
            </a:pPr>
            <a:r>
              <a:rPr lang="en-US" sz="2400" dirty="0">
                <a:latin typeface="+mn-lt"/>
              </a:rPr>
              <a:t>Steps for the social engineering attack cycle are usually as follows:</a:t>
            </a:r>
          </a:p>
          <a:p>
            <a:pPr marL="342900" indent="-342900" algn="just" eaLnBrk="1" fontAlgn="auto" hangingPunct="1">
              <a:spcBef>
                <a:spcPts val="0"/>
              </a:spcBef>
              <a:spcAft>
                <a:spcPts val="0"/>
              </a:spcAft>
              <a:buFont typeface="+mj-lt"/>
              <a:buAutoNum type="arabicPeriod"/>
              <a:defRPr/>
            </a:pPr>
            <a:r>
              <a:rPr lang="en-US" sz="2400" b="1" dirty="0">
                <a:latin typeface="+mn-lt"/>
              </a:rPr>
              <a:t>Prepare</a:t>
            </a:r>
            <a:r>
              <a:rPr lang="en-US" sz="2400" dirty="0">
                <a:latin typeface="+mn-lt"/>
              </a:rPr>
              <a:t> by gathering background information about the victim.</a:t>
            </a:r>
          </a:p>
          <a:p>
            <a:pPr marL="342900" indent="-342900" algn="just" eaLnBrk="1" fontAlgn="auto" hangingPunct="1">
              <a:spcBef>
                <a:spcPts val="0"/>
              </a:spcBef>
              <a:spcAft>
                <a:spcPts val="0"/>
              </a:spcAft>
              <a:buFont typeface="+mj-lt"/>
              <a:buAutoNum type="arabicPeriod"/>
              <a:defRPr/>
            </a:pPr>
            <a:r>
              <a:rPr lang="en-US" sz="2400" b="1" dirty="0">
                <a:latin typeface="+mn-lt"/>
              </a:rPr>
              <a:t>Infiltrate</a:t>
            </a:r>
            <a:r>
              <a:rPr lang="en-US" sz="2400" dirty="0">
                <a:latin typeface="+mn-lt"/>
              </a:rPr>
              <a:t> by establishing a relationship or initiating an interaction, started by building trust.</a:t>
            </a:r>
          </a:p>
          <a:p>
            <a:pPr marL="342900" indent="-342900" algn="just" eaLnBrk="1" fontAlgn="auto" hangingPunct="1">
              <a:spcBef>
                <a:spcPts val="0"/>
              </a:spcBef>
              <a:spcAft>
                <a:spcPts val="0"/>
              </a:spcAft>
              <a:buFont typeface="+mj-lt"/>
              <a:buAutoNum type="arabicPeriod"/>
              <a:defRPr/>
            </a:pPr>
            <a:r>
              <a:rPr lang="en-US" sz="2400" b="1" dirty="0">
                <a:latin typeface="+mn-lt"/>
              </a:rPr>
              <a:t>Exploit</a:t>
            </a:r>
            <a:r>
              <a:rPr lang="en-US" sz="2400" dirty="0">
                <a:latin typeface="+mn-lt"/>
              </a:rPr>
              <a:t> the victim once trust and a weakness are established to advance the attack.</a:t>
            </a:r>
          </a:p>
          <a:p>
            <a:pPr marL="342900" indent="-342900" algn="just" eaLnBrk="1" fontAlgn="auto" hangingPunct="1">
              <a:spcBef>
                <a:spcPts val="0"/>
              </a:spcBef>
              <a:spcAft>
                <a:spcPts val="0"/>
              </a:spcAft>
              <a:buFont typeface="+mj-lt"/>
              <a:buAutoNum type="arabicPeriod"/>
              <a:defRPr/>
            </a:pPr>
            <a:r>
              <a:rPr lang="en-US" sz="2400" b="1" dirty="0">
                <a:latin typeface="+mn-lt"/>
              </a:rPr>
              <a:t>Disengage</a:t>
            </a:r>
            <a:r>
              <a:rPr lang="en-US" sz="2400" dirty="0">
                <a:latin typeface="+mn-lt"/>
              </a:rPr>
              <a:t> once the user has taken the desired action.</a:t>
            </a:r>
          </a:p>
        </p:txBody>
      </p:sp>
    </p:spTree>
    <p:extLst>
      <p:ext uri="{BB962C8B-B14F-4D97-AF65-F5344CB8AC3E}">
        <p14:creationId xmlns:p14="http://schemas.microsoft.com/office/powerpoint/2010/main" val="36000765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6">
            <a:extLst>
              <a:ext uri="{FF2B5EF4-FFF2-40B4-BE49-F238E27FC236}">
                <a16:creationId xmlns:a16="http://schemas.microsoft.com/office/drawing/2014/main" id="{E61C3FBE-FBA8-F751-8F79-256C243CD2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Freeform 5">
            <a:extLst>
              <a:ext uri="{FF2B5EF4-FFF2-40B4-BE49-F238E27FC236}">
                <a16:creationId xmlns:a16="http://schemas.microsoft.com/office/drawing/2014/main" id="{02DADDBC-476C-5381-2B6A-AFC94770BE19}"/>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772" name="Freeform 6">
            <a:extLst>
              <a:ext uri="{FF2B5EF4-FFF2-40B4-BE49-F238E27FC236}">
                <a16:creationId xmlns:a16="http://schemas.microsoft.com/office/drawing/2014/main" id="{365E811D-63B7-5404-BE24-17A61C209A9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773" name="Freeform 8">
            <a:extLst>
              <a:ext uri="{FF2B5EF4-FFF2-40B4-BE49-F238E27FC236}">
                <a16:creationId xmlns:a16="http://schemas.microsoft.com/office/drawing/2014/main" id="{5FD25668-A5AF-E864-87A4-8FF3A8E9268F}"/>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2774" name="Picture 1">
            <a:extLst>
              <a:ext uri="{FF2B5EF4-FFF2-40B4-BE49-F238E27FC236}">
                <a16:creationId xmlns:a16="http://schemas.microsoft.com/office/drawing/2014/main" id="{51883CD0-4BBB-BFF5-45A0-10D6F01E9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2">
            <a:extLst>
              <a:ext uri="{FF2B5EF4-FFF2-40B4-BE49-F238E27FC236}">
                <a16:creationId xmlns:a16="http://schemas.microsoft.com/office/drawing/2014/main" id="{A14FA93E-5E43-6393-20B7-74496555A1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3">
            <a:extLst>
              <a:ext uri="{FF2B5EF4-FFF2-40B4-BE49-F238E27FC236}">
                <a16:creationId xmlns:a16="http://schemas.microsoft.com/office/drawing/2014/main" id="{EEDB0838-FBC6-E2FE-B526-F0B2B0BD07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TextBox 6">
            <a:extLst>
              <a:ext uri="{FF2B5EF4-FFF2-40B4-BE49-F238E27FC236}">
                <a16:creationId xmlns:a16="http://schemas.microsoft.com/office/drawing/2014/main" id="{7002A94B-9D60-233F-008D-CB9ABC4FA3F6}"/>
              </a:ext>
            </a:extLst>
          </p:cNvPr>
          <p:cNvSpPr txBox="1">
            <a:spLocks noChangeArrowheads="1"/>
          </p:cNvSpPr>
          <p:nvPr/>
        </p:nvSpPr>
        <p:spPr bwMode="auto">
          <a:xfrm>
            <a:off x="2651125" y="542925"/>
            <a:ext cx="291297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2778" name="TextBox 7">
            <a:extLst>
              <a:ext uri="{FF2B5EF4-FFF2-40B4-BE49-F238E27FC236}">
                <a16:creationId xmlns:a16="http://schemas.microsoft.com/office/drawing/2014/main" id="{7415E0A5-493A-C279-CDCE-165A805187AB}"/>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2779" name="Picture 8">
            <a:extLst>
              <a:ext uri="{FF2B5EF4-FFF2-40B4-BE49-F238E27FC236}">
                <a16:creationId xmlns:a16="http://schemas.microsoft.com/office/drawing/2014/main" id="{F22EA043-BBC0-70E1-2B42-269B944FF0D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80" name="Picture 9">
            <a:extLst>
              <a:ext uri="{FF2B5EF4-FFF2-40B4-BE49-F238E27FC236}">
                <a16:creationId xmlns:a16="http://schemas.microsoft.com/office/drawing/2014/main" id="{405DD464-F532-8BDB-28AC-E6B21671E66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81" name="Picture 4">
            <a:extLst>
              <a:ext uri="{FF2B5EF4-FFF2-40B4-BE49-F238E27FC236}">
                <a16:creationId xmlns:a16="http://schemas.microsoft.com/office/drawing/2014/main" id="{3C2C98BE-60AA-94E5-7F33-E686F3110A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82" name="TextBox 14">
            <a:extLst>
              <a:ext uri="{FF2B5EF4-FFF2-40B4-BE49-F238E27FC236}">
                <a16:creationId xmlns:a16="http://schemas.microsoft.com/office/drawing/2014/main" id="{EA9DEA9F-B04B-BAC8-29F0-37E4DB3C5CE5}"/>
              </a:ext>
            </a:extLst>
          </p:cNvPr>
          <p:cNvSpPr txBox="1">
            <a:spLocks noChangeArrowheads="1"/>
          </p:cNvSpPr>
          <p:nvPr/>
        </p:nvSpPr>
        <p:spPr bwMode="auto">
          <a:xfrm>
            <a:off x="1110343" y="2028825"/>
            <a:ext cx="737118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indent="0" algn="just" eaLnBrk="1" hangingPunct="1"/>
            <a:r>
              <a:rPr lang="en-US" altLang="en-US" sz="2400" b="1" dirty="0"/>
              <a:t>Categories of Social Engineering</a:t>
            </a:r>
          </a:p>
          <a:p>
            <a:pPr algn="just" eaLnBrk="1" hangingPunct="1">
              <a:buFont typeface="Arial" panose="020B0604020202020204" pitchFamily="34" charset="0"/>
              <a:buChar char="•"/>
            </a:pPr>
            <a:r>
              <a:rPr lang="en-US" altLang="en-US" sz="2400" b="1" i="1" dirty="0"/>
              <a:t>Human-based Social Engineering: </a:t>
            </a:r>
            <a:r>
              <a:rPr lang="en-US" altLang="en-US" sz="2400" dirty="0"/>
              <a:t>Gathers sensitive information by interaction.</a:t>
            </a:r>
          </a:p>
          <a:p>
            <a:pPr algn="just" eaLnBrk="1" hangingPunct="1">
              <a:buFont typeface="Arial" panose="020B0604020202020204" pitchFamily="34" charset="0"/>
              <a:buChar char="•"/>
            </a:pPr>
            <a:r>
              <a:rPr lang="en-US" altLang="en-US" sz="2400" b="1" i="1" dirty="0"/>
              <a:t>Computer-based Social Engineering: </a:t>
            </a:r>
            <a:r>
              <a:rPr lang="en-US" altLang="en-US" sz="2400" dirty="0"/>
              <a:t>Social engineering is carried out with the help of computers.</a:t>
            </a:r>
          </a:p>
          <a:p>
            <a:pPr algn="just" eaLnBrk="1" hangingPunct="1">
              <a:buFont typeface="Arial" panose="020B0604020202020204" pitchFamily="34" charset="0"/>
              <a:buChar char="•"/>
            </a:pPr>
            <a:r>
              <a:rPr lang="en-US" altLang="en-US" sz="2400" b="1" i="1" dirty="0"/>
              <a:t>Mobile-based Social Engineering: </a:t>
            </a:r>
            <a:r>
              <a:rPr lang="en-US" altLang="en-US" sz="2400" dirty="0"/>
              <a:t>It is carried out with the help of mobile applications.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6">
            <a:extLst>
              <a:ext uri="{FF2B5EF4-FFF2-40B4-BE49-F238E27FC236}">
                <a16:creationId xmlns:a16="http://schemas.microsoft.com/office/drawing/2014/main" id="{34D74DD2-79BB-1CCC-4114-C6B911F37A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Freeform 5">
            <a:extLst>
              <a:ext uri="{FF2B5EF4-FFF2-40B4-BE49-F238E27FC236}">
                <a16:creationId xmlns:a16="http://schemas.microsoft.com/office/drawing/2014/main" id="{E7CAE8E7-F805-FE98-1F01-30995758B4C3}"/>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796" name="Freeform 6">
            <a:extLst>
              <a:ext uri="{FF2B5EF4-FFF2-40B4-BE49-F238E27FC236}">
                <a16:creationId xmlns:a16="http://schemas.microsoft.com/office/drawing/2014/main" id="{A5AA69F5-646B-ED3D-5CC6-56FECCF52D3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797" name="Freeform 8">
            <a:extLst>
              <a:ext uri="{FF2B5EF4-FFF2-40B4-BE49-F238E27FC236}">
                <a16:creationId xmlns:a16="http://schemas.microsoft.com/office/drawing/2014/main" id="{3775CE3B-367D-C675-658A-577374A24C94}"/>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3798" name="Picture 1">
            <a:extLst>
              <a:ext uri="{FF2B5EF4-FFF2-40B4-BE49-F238E27FC236}">
                <a16:creationId xmlns:a16="http://schemas.microsoft.com/office/drawing/2014/main" id="{4AA79BD5-90DB-B28D-F767-5B482FF3BF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9" name="Picture 2">
            <a:extLst>
              <a:ext uri="{FF2B5EF4-FFF2-40B4-BE49-F238E27FC236}">
                <a16:creationId xmlns:a16="http://schemas.microsoft.com/office/drawing/2014/main" id="{71255171-B54D-0ADD-720B-7B4CDBBD64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3">
            <a:extLst>
              <a:ext uri="{FF2B5EF4-FFF2-40B4-BE49-F238E27FC236}">
                <a16:creationId xmlns:a16="http://schemas.microsoft.com/office/drawing/2014/main" id="{5D882010-5649-A0AC-5EDE-72EA51B9F3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1" name="TextBox 6">
            <a:extLst>
              <a:ext uri="{FF2B5EF4-FFF2-40B4-BE49-F238E27FC236}">
                <a16:creationId xmlns:a16="http://schemas.microsoft.com/office/drawing/2014/main" id="{5DCFD097-DE9B-27E1-7D54-2C7CB2FD45D6}"/>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p:txBody>
      </p:sp>
      <p:sp>
        <p:nvSpPr>
          <p:cNvPr id="33802" name="TextBox 7">
            <a:extLst>
              <a:ext uri="{FF2B5EF4-FFF2-40B4-BE49-F238E27FC236}">
                <a16:creationId xmlns:a16="http://schemas.microsoft.com/office/drawing/2014/main" id="{1D9256D8-F521-7C5A-1973-275617456D4D}"/>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3803" name="Picture 8">
            <a:extLst>
              <a:ext uri="{FF2B5EF4-FFF2-40B4-BE49-F238E27FC236}">
                <a16:creationId xmlns:a16="http://schemas.microsoft.com/office/drawing/2014/main" id="{4023A999-05A7-03C1-2A94-FD7C484A4CC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4" name="Picture 9">
            <a:extLst>
              <a:ext uri="{FF2B5EF4-FFF2-40B4-BE49-F238E27FC236}">
                <a16:creationId xmlns:a16="http://schemas.microsoft.com/office/drawing/2014/main" id="{3C7F33AF-3835-18BD-EA62-A199F440CB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5" name="Picture 4">
            <a:extLst>
              <a:ext uri="{FF2B5EF4-FFF2-40B4-BE49-F238E27FC236}">
                <a16:creationId xmlns:a16="http://schemas.microsoft.com/office/drawing/2014/main" id="{72185D5C-8D37-BC72-32BF-3AA84267090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6" name="TextBox 10">
            <a:extLst>
              <a:ext uri="{FF2B5EF4-FFF2-40B4-BE49-F238E27FC236}">
                <a16:creationId xmlns:a16="http://schemas.microsoft.com/office/drawing/2014/main" id="{C2C34F0C-75B0-298A-6569-8B9E9400C6D1}"/>
              </a:ext>
            </a:extLst>
          </p:cNvPr>
          <p:cNvSpPr txBox="1">
            <a:spLocks noChangeArrowheads="1"/>
          </p:cNvSpPr>
          <p:nvPr/>
        </p:nvSpPr>
        <p:spPr bwMode="auto">
          <a:xfrm>
            <a:off x="523875" y="1844675"/>
            <a:ext cx="622776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b="1" dirty="0"/>
              <a:t>Impersonation</a:t>
            </a:r>
          </a:p>
        </p:txBody>
      </p:sp>
      <p:sp>
        <p:nvSpPr>
          <p:cNvPr id="33807" name="TextBox 14">
            <a:extLst>
              <a:ext uri="{FF2B5EF4-FFF2-40B4-BE49-F238E27FC236}">
                <a16:creationId xmlns:a16="http://schemas.microsoft.com/office/drawing/2014/main" id="{F4788E30-12D5-6BD2-1112-50ED2F638145}"/>
              </a:ext>
            </a:extLst>
          </p:cNvPr>
          <p:cNvSpPr txBox="1">
            <a:spLocks noChangeArrowheads="1"/>
          </p:cNvSpPr>
          <p:nvPr/>
        </p:nvSpPr>
        <p:spPr bwMode="auto">
          <a:xfrm>
            <a:off x="493713" y="2412934"/>
            <a:ext cx="7784306"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85750" indent="-285750" algn="just" eaLnBrk="1" hangingPunct="1">
              <a:buFont typeface="Arial" panose="020B0604020202020204" pitchFamily="34" charset="0"/>
              <a:buChar char="•"/>
            </a:pPr>
            <a:r>
              <a:rPr lang="en-US" altLang="en-US" dirty="0"/>
              <a:t>It is most common human-based social engineering technique where attacker pretends to be someone legitimate or authorized person.</a:t>
            </a:r>
          </a:p>
          <a:p>
            <a:pPr marL="285750" indent="-285750" algn="just" eaLnBrk="1" hangingPunct="1">
              <a:buFont typeface="Arial" panose="020B0604020202020204" pitchFamily="34" charset="0"/>
              <a:buChar char="•"/>
            </a:pPr>
            <a:r>
              <a:rPr lang="en-US" altLang="en-US" dirty="0"/>
              <a:t>Attackers may impersonate a legitimate or authorized person either personally or using a communication medium such as phone, email, etc.</a:t>
            </a:r>
          </a:p>
          <a:p>
            <a:pPr marL="285750" indent="-285750" algn="just" eaLnBrk="1" hangingPunct="1">
              <a:buFont typeface="Arial" panose="020B0604020202020204" pitchFamily="34" charset="0"/>
              <a:buChar char="•"/>
            </a:pPr>
            <a:r>
              <a:rPr lang="en-US" altLang="en-US" dirty="0"/>
              <a:t>Impersonation helps attackers in tricking a target to reveal sensitive information.</a:t>
            </a:r>
          </a:p>
          <a:p>
            <a:pPr marL="285750" indent="-285750" algn="just" eaLnBrk="1" hangingPunct="1">
              <a:buFont typeface="Arial" panose="020B0604020202020204" pitchFamily="34" charset="0"/>
              <a:buChar char="•"/>
            </a:pPr>
            <a:r>
              <a:rPr lang="en-US" altLang="en-US" dirty="0"/>
              <a:t>Posing as a legitimate end user: Give identity and ask for the sensitive information.</a:t>
            </a:r>
          </a:p>
          <a:p>
            <a:pPr marL="285750" indent="-285750" algn="just" eaLnBrk="1" hangingPunct="1">
              <a:buFont typeface="Arial" panose="020B0604020202020204" pitchFamily="34" charset="0"/>
              <a:buChar char="•"/>
            </a:pPr>
            <a:r>
              <a:rPr lang="en-US" altLang="en-US" dirty="0"/>
              <a:t>Posing as an important user: Posing as a VIP of a target company, valuable customer, etc.</a:t>
            </a:r>
          </a:p>
          <a:p>
            <a:pPr marL="285750" indent="-285750" algn="just" eaLnBrk="1" hangingPunct="1">
              <a:buFont typeface="Arial" panose="020B0604020202020204" pitchFamily="34" charset="0"/>
              <a:buChar char="•"/>
            </a:pPr>
            <a:r>
              <a:rPr lang="en-US" altLang="en-US" dirty="0"/>
              <a:t>Posing as technical support: Call as technical support staff and request IDs and passwords to retrieve data.</a:t>
            </a:r>
          </a:p>
        </p:txBody>
      </p:sp>
      <p:sp>
        <p:nvSpPr>
          <p:cNvPr id="8" name="TextBox 7">
            <a:extLst>
              <a:ext uri="{FF2B5EF4-FFF2-40B4-BE49-F238E27FC236}">
                <a16:creationId xmlns:a16="http://schemas.microsoft.com/office/drawing/2014/main" id="{B3E8DD0B-E264-CFC2-CA5B-E4C1C39C2EF1}"/>
              </a:ext>
            </a:extLst>
          </p:cNvPr>
          <p:cNvSpPr txBox="1"/>
          <p:nvPr/>
        </p:nvSpPr>
        <p:spPr>
          <a:xfrm>
            <a:off x="2049837" y="1457881"/>
            <a:ext cx="6228182" cy="369332"/>
          </a:xfrm>
          <a:prstGeom prst="rect">
            <a:avLst/>
          </a:prstGeom>
          <a:noFill/>
        </p:spPr>
        <p:txBody>
          <a:bodyPr wrap="square">
            <a:spAutoFit/>
          </a:bodyPr>
          <a:lstStyle/>
          <a:p>
            <a:r>
              <a:rPr lang="en-US" b="1" dirty="0"/>
              <a:t>Human-based Social Engineering</a:t>
            </a:r>
          </a:p>
        </p:txBody>
      </p:sp>
      <p:pic>
        <p:nvPicPr>
          <p:cNvPr id="1026" name="Picture 2" descr="Impersonation: How the Bad Guys Literally Walk Into Your Business">
            <a:extLst>
              <a:ext uri="{FF2B5EF4-FFF2-40B4-BE49-F238E27FC236}">
                <a16:creationId xmlns:a16="http://schemas.microsoft.com/office/drawing/2014/main" id="{2D274FD2-538C-FB86-2AB5-B6CA1AE3E8A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41558" y="554036"/>
            <a:ext cx="3280568" cy="37753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6">
            <a:extLst>
              <a:ext uri="{FF2B5EF4-FFF2-40B4-BE49-F238E27FC236}">
                <a16:creationId xmlns:a16="http://schemas.microsoft.com/office/drawing/2014/main" id="{8B3F6C8E-EA7F-C7C6-0C37-45D24CEC4F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Freeform 5">
            <a:extLst>
              <a:ext uri="{FF2B5EF4-FFF2-40B4-BE49-F238E27FC236}">
                <a16:creationId xmlns:a16="http://schemas.microsoft.com/office/drawing/2014/main" id="{960B7B67-3D62-9FFC-530C-1772D44CE977}"/>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0" name="Freeform 6">
            <a:extLst>
              <a:ext uri="{FF2B5EF4-FFF2-40B4-BE49-F238E27FC236}">
                <a16:creationId xmlns:a16="http://schemas.microsoft.com/office/drawing/2014/main" id="{C3D77C54-9413-6F4F-F1F8-719CA1F13A99}"/>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1" name="Freeform 8">
            <a:extLst>
              <a:ext uri="{FF2B5EF4-FFF2-40B4-BE49-F238E27FC236}">
                <a16:creationId xmlns:a16="http://schemas.microsoft.com/office/drawing/2014/main" id="{336AEB6A-D90D-3BD4-CC2D-0D8B3F7E57EA}"/>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4822" name="Picture 1">
            <a:extLst>
              <a:ext uri="{FF2B5EF4-FFF2-40B4-BE49-F238E27FC236}">
                <a16:creationId xmlns:a16="http://schemas.microsoft.com/office/drawing/2014/main" id="{F5AE0B52-15D7-1F34-58DE-734B9F61E9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3" name="Picture 2">
            <a:extLst>
              <a:ext uri="{FF2B5EF4-FFF2-40B4-BE49-F238E27FC236}">
                <a16:creationId xmlns:a16="http://schemas.microsoft.com/office/drawing/2014/main" id="{6F90F355-4A4F-1843-DA42-94F23B96F0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Picture 3">
            <a:extLst>
              <a:ext uri="{FF2B5EF4-FFF2-40B4-BE49-F238E27FC236}">
                <a16:creationId xmlns:a16="http://schemas.microsoft.com/office/drawing/2014/main" id="{B76CA8A5-B431-8D4A-0B74-5BD22C7E94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5" name="TextBox 6">
            <a:extLst>
              <a:ext uri="{FF2B5EF4-FFF2-40B4-BE49-F238E27FC236}">
                <a16:creationId xmlns:a16="http://schemas.microsoft.com/office/drawing/2014/main" id="{F6DA7E14-0738-C66F-A1CC-8FE4ABB4E568}"/>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p:txBody>
      </p:sp>
      <p:sp>
        <p:nvSpPr>
          <p:cNvPr id="34826" name="TextBox 7">
            <a:extLst>
              <a:ext uri="{FF2B5EF4-FFF2-40B4-BE49-F238E27FC236}">
                <a16:creationId xmlns:a16="http://schemas.microsoft.com/office/drawing/2014/main" id="{E63EEEAE-2C69-1EC4-F9F1-62FA7408822E}"/>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4827" name="Picture 8">
            <a:extLst>
              <a:ext uri="{FF2B5EF4-FFF2-40B4-BE49-F238E27FC236}">
                <a16:creationId xmlns:a16="http://schemas.microsoft.com/office/drawing/2014/main" id="{BC0251F9-C1DF-1AAB-01EE-E5E3E7AF20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8" name="Picture 9">
            <a:extLst>
              <a:ext uri="{FF2B5EF4-FFF2-40B4-BE49-F238E27FC236}">
                <a16:creationId xmlns:a16="http://schemas.microsoft.com/office/drawing/2014/main" id="{1C32E143-B92A-570F-A135-2EC29B9DC0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9" name="Picture 4">
            <a:extLst>
              <a:ext uri="{FF2B5EF4-FFF2-40B4-BE49-F238E27FC236}">
                <a16:creationId xmlns:a16="http://schemas.microsoft.com/office/drawing/2014/main" id="{C62C5FE9-DA4E-CEE1-BAAF-C2260ADCB81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30" name="TextBox 10">
            <a:extLst>
              <a:ext uri="{FF2B5EF4-FFF2-40B4-BE49-F238E27FC236}">
                <a16:creationId xmlns:a16="http://schemas.microsoft.com/office/drawing/2014/main" id="{98E6CE8B-FD2F-3560-95E6-9958FB8A1B30}"/>
              </a:ext>
            </a:extLst>
          </p:cNvPr>
          <p:cNvSpPr txBox="1">
            <a:spLocks noChangeArrowheads="1"/>
          </p:cNvSpPr>
          <p:nvPr/>
        </p:nvSpPr>
        <p:spPr bwMode="auto">
          <a:xfrm>
            <a:off x="184150" y="1524000"/>
            <a:ext cx="8385175" cy="44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indent="0" algn="just" eaLnBrk="1" hangingPunct="1"/>
            <a:r>
              <a:rPr lang="en-US" altLang="en-US" sz="2200" b="1" dirty="0"/>
              <a:t>Eavesdropping</a:t>
            </a:r>
            <a:r>
              <a:rPr lang="en-US" altLang="en-US" sz="2200" dirty="0"/>
              <a:t>:</a:t>
            </a:r>
          </a:p>
          <a:p>
            <a:pPr algn="just" eaLnBrk="1" hangingPunct="1">
              <a:buFont typeface="Arial" panose="020B0604020202020204" pitchFamily="34" charset="0"/>
              <a:buChar char="•"/>
            </a:pPr>
            <a:r>
              <a:rPr lang="en-US" altLang="en-US" sz="2200" dirty="0"/>
              <a:t>Eavesdropping or unauthorized listening of conversations or reading of messages.</a:t>
            </a:r>
          </a:p>
          <a:p>
            <a:pPr algn="just" eaLnBrk="1" hangingPunct="1">
              <a:buFont typeface="Arial" panose="020B0604020202020204" pitchFamily="34" charset="0"/>
              <a:buChar char="•"/>
            </a:pPr>
            <a:r>
              <a:rPr lang="en-US" altLang="en-US" sz="2200" dirty="0"/>
              <a:t>Interception of audio, video, or written communication.</a:t>
            </a:r>
          </a:p>
          <a:p>
            <a:pPr algn="just" eaLnBrk="1" hangingPunct="1">
              <a:buFont typeface="Arial" panose="020B0604020202020204" pitchFamily="34" charset="0"/>
              <a:buChar char="•"/>
            </a:pPr>
            <a:r>
              <a:rPr lang="en-US" altLang="en-US" sz="2200" dirty="0"/>
              <a:t>It can be done using communication channels such as telephone lines, email, instant messaging, etc.</a:t>
            </a:r>
          </a:p>
          <a:p>
            <a:pPr marL="0" indent="0" algn="just" eaLnBrk="1" hangingPunct="1"/>
            <a:r>
              <a:rPr lang="en-US" altLang="en-US" sz="2200" b="1" dirty="0"/>
              <a:t>Shoulder Surfing:</a:t>
            </a:r>
          </a:p>
          <a:p>
            <a:pPr algn="just" eaLnBrk="1" hangingPunct="1">
              <a:buFont typeface="Arial" panose="020B0604020202020204" pitchFamily="34" charset="0"/>
              <a:buChar char="•"/>
            </a:pPr>
            <a:r>
              <a:rPr lang="en-US" altLang="en-US" sz="2200" dirty="0"/>
              <a:t>Shoulder surfing uses direct observation techniques such as looking over someone's shoulder to get information such as passwords, PINs, account numbers, etc.</a:t>
            </a:r>
          </a:p>
          <a:p>
            <a:pPr algn="just" eaLnBrk="1" hangingPunct="1">
              <a:buFont typeface="Arial" panose="020B0604020202020204" pitchFamily="34" charset="0"/>
              <a:buChar char="•"/>
            </a:pPr>
            <a:r>
              <a:rPr lang="en-US" altLang="en-US" sz="2200" dirty="0"/>
              <a:t>Shoulder surfing can also be done from a longer distance with the aid of vision enhancing devices such as binoculars to obtain sensitive information.</a:t>
            </a:r>
          </a:p>
        </p:txBody>
      </p:sp>
      <p:pic>
        <p:nvPicPr>
          <p:cNvPr id="2050" name="Picture 2" descr="Shoulder surfing – café and office dangers - Data Recovery">
            <a:extLst>
              <a:ext uri="{FF2B5EF4-FFF2-40B4-BE49-F238E27FC236}">
                <a16:creationId xmlns:a16="http://schemas.microsoft.com/office/drawing/2014/main" id="{41390C8A-804F-72E8-A1FF-D137A6EB083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5050" y="3660776"/>
            <a:ext cx="3267075" cy="18573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14A32E9F-91C1-F52A-2DEF-8BA6D73E2BCF}"/>
              </a:ext>
            </a:extLst>
          </p:cNvPr>
          <p:cNvPicPr>
            <a:picLocks noChangeAspect="1"/>
          </p:cNvPicPr>
          <p:nvPr/>
        </p:nvPicPr>
        <p:blipFill>
          <a:blip r:embed="rId10"/>
          <a:stretch>
            <a:fillRect/>
          </a:stretch>
        </p:blipFill>
        <p:spPr>
          <a:xfrm>
            <a:off x="8602825" y="1344515"/>
            <a:ext cx="3313955" cy="229552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6">
            <a:extLst>
              <a:ext uri="{FF2B5EF4-FFF2-40B4-BE49-F238E27FC236}">
                <a16:creationId xmlns:a16="http://schemas.microsoft.com/office/drawing/2014/main" id="{D39EAB8F-C986-CFC9-0DF9-F8A8DD4F07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Freeform 5">
            <a:extLst>
              <a:ext uri="{FF2B5EF4-FFF2-40B4-BE49-F238E27FC236}">
                <a16:creationId xmlns:a16="http://schemas.microsoft.com/office/drawing/2014/main" id="{297AD06A-2917-847B-BB07-1EB655958A91}"/>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44" name="Freeform 6">
            <a:extLst>
              <a:ext uri="{FF2B5EF4-FFF2-40B4-BE49-F238E27FC236}">
                <a16:creationId xmlns:a16="http://schemas.microsoft.com/office/drawing/2014/main" id="{B7F9F8F0-722D-A65A-E52A-BF4BA8667A74}"/>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45" name="Freeform 8">
            <a:extLst>
              <a:ext uri="{FF2B5EF4-FFF2-40B4-BE49-F238E27FC236}">
                <a16:creationId xmlns:a16="http://schemas.microsoft.com/office/drawing/2014/main" id="{F369F1CB-C1FD-274D-6958-3879E6D65EEB}"/>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5846" name="Picture 1">
            <a:extLst>
              <a:ext uri="{FF2B5EF4-FFF2-40B4-BE49-F238E27FC236}">
                <a16:creationId xmlns:a16="http://schemas.microsoft.com/office/drawing/2014/main" id="{07095792-1B5A-531B-DA4E-A923D6EA9E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2">
            <a:extLst>
              <a:ext uri="{FF2B5EF4-FFF2-40B4-BE49-F238E27FC236}">
                <a16:creationId xmlns:a16="http://schemas.microsoft.com/office/drawing/2014/main" id="{48E5509D-3C6F-8871-FB57-D1A99E370E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8" name="Picture 3">
            <a:extLst>
              <a:ext uri="{FF2B5EF4-FFF2-40B4-BE49-F238E27FC236}">
                <a16:creationId xmlns:a16="http://schemas.microsoft.com/office/drawing/2014/main" id="{087179DB-B311-089F-B2C0-43E923B7F3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9" name="TextBox 6">
            <a:extLst>
              <a:ext uri="{FF2B5EF4-FFF2-40B4-BE49-F238E27FC236}">
                <a16:creationId xmlns:a16="http://schemas.microsoft.com/office/drawing/2014/main" id="{0F7B1454-F446-87E0-C5F1-BBA929952BA9}"/>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p:txBody>
      </p:sp>
      <p:sp>
        <p:nvSpPr>
          <p:cNvPr id="35850" name="TextBox 7">
            <a:extLst>
              <a:ext uri="{FF2B5EF4-FFF2-40B4-BE49-F238E27FC236}">
                <a16:creationId xmlns:a16="http://schemas.microsoft.com/office/drawing/2014/main" id="{3EF0E8C3-3F8B-7BDC-7B76-BB99B9935F8E}"/>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5851" name="Picture 8">
            <a:extLst>
              <a:ext uri="{FF2B5EF4-FFF2-40B4-BE49-F238E27FC236}">
                <a16:creationId xmlns:a16="http://schemas.microsoft.com/office/drawing/2014/main" id="{D3F8BE96-E102-6FFE-E400-0AAE9B5CFB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2" name="Picture 9">
            <a:extLst>
              <a:ext uri="{FF2B5EF4-FFF2-40B4-BE49-F238E27FC236}">
                <a16:creationId xmlns:a16="http://schemas.microsoft.com/office/drawing/2014/main" id="{90F44D53-25AD-4A6D-5E97-E0659CC8E1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3" name="Picture 4">
            <a:extLst>
              <a:ext uri="{FF2B5EF4-FFF2-40B4-BE49-F238E27FC236}">
                <a16:creationId xmlns:a16="http://schemas.microsoft.com/office/drawing/2014/main" id="{0C8A7E8D-EB82-9ACF-4D79-EF7DDDC417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4" name="TextBox 10">
            <a:extLst>
              <a:ext uri="{FF2B5EF4-FFF2-40B4-BE49-F238E27FC236}">
                <a16:creationId xmlns:a16="http://schemas.microsoft.com/office/drawing/2014/main" id="{C87B0628-EA92-7279-F976-AE6C816BD888}"/>
              </a:ext>
            </a:extLst>
          </p:cNvPr>
          <p:cNvSpPr txBox="1">
            <a:spLocks noChangeArrowheads="1"/>
          </p:cNvSpPr>
          <p:nvPr/>
        </p:nvSpPr>
        <p:spPr bwMode="auto">
          <a:xfrm>
            <a:off x="429207" y="1633537"/>
            <a:ext cx="8032167"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indent="0" algn="just" eaLnBrk="1" hangingPunct="1"/>
            <a:r>
              <a:rPr lang="en-US" altLang="en-US" sz="2200" b="1" dirty="0"/>
              <a:t>Tailgating</a:t>
            </a:r>
            <a:r>
              <a:rPr lang="en-US" altLang="en-US" sz="2200" dirty="0"/>
              <a:t>:</a:t>
            </a:r>
          </a:p>
          <a:p>
            <a:pPr algn="just" eaLnBrk="1" hangingPunct="1">
              <a:buFont typeface="Arial" panose="020B0604020202020204" pitchFamily="34" charset="0"/>
              <a:buChar char="•"/>
            </a:pPr>
            <a:r>
              <a:rPr lang="en-US" altLang="en-US" sz="2200" dirty="0"/>
              <a:t>An unauthorized person, wearing a fake ID badge, enters a secured area by closely following an authorized person through a door requiring key access.</a:t>
            </a:r>
          </a:p>
          <a:p>
            <a:pPr algn="just" eaLnBrk="1" hangingPunct="1">
              <a:buFont typeface="Arial" panose="020B0604020202020204" pitchFamily="34" charset="0"/>
              <a:buChar char="•"/>
            </a:pPr>
            <a:endParaRPr lang="en-US" altLang="en-US" sz="2200" dirty="0"/>
          </a:p>
        </p:txBody>
      </p:sp>
      <p:sp>
        <p:nvSpPr>
          <p:cNvPr id="17" name="TextBox 16">
            <a:extLst>
              <a:ext uri="{FF2B5EF4-FFF2-40B4-BE49-F238E27FC236}">
                <a16:creationId xmlns:a16="http://schemas.microsoft.com/office/drawing/2014/main" id="{438697EB-B367-4C98-E0F7-D79F15A3CE8F}"/>
              </a:ext>
            </a:extLst>
          </p:cNvPr>
          <p:cNvSpPr txBox="1"/>
          <p:nvPr/>
        </p:nvSpPr>
        <p:spPr>
          <a:xfrm>
            <a:off x="1204493" y="3518516"/>
            <a:ext cx="6228182" cy="646331"/>
          </a:xfrm>
          <a:prstGeom prst="rect">
            <a:avLst/>
          </a:prstGeom>
          <a:noFill/>
        </p:spPr>
        <p:txBody>
          <a:bodyPr wrap="square">
            <a:spAutoFit/>
          </a:bodyPr>
          <a:lstStyle/>
          <a:p>
            <a:r>
              <a:rPr lang="en-US" dirty="0">
                <a:hlinkClick r:id="rId9"/>
              </a:rPr>
              <a:t>https://www.youtube.com/watch?v=xGuOanYTQ9o</a:t>
            </a:r>
            <a:endParaRPr lang="en-US" dirty="0"/>
          </a:p>
          <a:p>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6">
            <a:extLst>
              <a:ext uri="{FF2B5EF4-FFF2-40B4-BE49-F238E27FC236}">
                <a16:creationId xmlns:a16="http://schemas.microsoft.com/office/drawing/2014/main" id="{54EB6B3D-50B0-AAE8-A3AC-0496D403FB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Freeform 5">
            <a:extLst>
              <a:ext uri="{FF2B5EF4-FFF2-40B4-BE49-F238E27FC236}">
                <a16:creationId xmlns:a16="http://schemas.microsoft.com/office/drawing/2014/main" id="{8AA7149D-85AB-E1C7-5A9C-227C1587072A}"/>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868" name="Freeform 6">
            <a:extLst>
              <a:ext uri="{FF2B5EF4-FFF2-40B4-BE49-F238E27FC236}">
                <a16:creationId xmlns:a16="http://schemas.microsoft.com/office/drawing/2014/main" id="{A319170C-2C61-F197-A0EF-83E40E0C8720}"/>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869" name="Freeform 8">
            <a:extLst>
              <a:ext uri="{FF2B5EF4-FFF2-40B4-BE49-F238E27FC236}">
                <a16:creationId xmlns:a16="http://schemas.microsoft.com/office/drawing/2014/main" id="{0F33CDF4-103E-4F71-DDF4-A3307903DAB8}"/>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6870" name="Picture 1">
            <a:extLst>
              <a:ext uri="{FF2B5EF4-FFF2-40B4-BE49-F238E27FC236}">
                <a16:creationId xmlns:a16="http://schemas.microsoft.com/office/drawing/2014/main" id="{C02C38BB-824E-6877-800E-4D98ECB2C8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2">
            <a:extLst>
              <a:ext uri="{FF2B5EF4-FFF2-40B4-BE49-F238E27FC236}">
                <a16:creationId xmlns:a16="http://schemas.microsoft.com/office/drawing/2014/main" id="{700B1628-970C-FC91-ED82-C6E54FB139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2" name="Picture 3">
            <a:extLst>
              <a:ext uri="{FF2B5EF4-FFF2-40B4-BE49-F238E27FC236}">
                <a16:creationId xmlns:a16="http://schemas.microsoft.com/office/drawing/2014/main" id="{9F626431-62C2-4202-3BB1-1256786FAE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3" name="TextBox 6">
            <a:extLst>
              <a:ext uri="{FF2B5EF4-FFF2-40B4-BE49-F238E27FC236}">
                <a16:creationId xmlns:a16="http://schemas.microsoft.com/office/drawing/2014/main" id="{19CFD684-3E3D-F500-31B7-B8748248FB3A}"/>
              </a:ext>
            </a:extLst>
          </p:cNvPr>
          <p:cNvSpPr txBox="1">
            <a:spLocks noChangeArrowheads="1"/>
          </p:cNvSpPr>
          <p:nvPr/>
        </p:nvSpPr>
        <p:spPr bwMode="auto">
          <a:xfrm>
            <a:off x="2651125" y="542925"/>
            <a:ext cx="291297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6874" name="TextBox 7">
            <a:extLst>
              <a:ext uri="{FF2B5EF4-FFF2-40B4-BE49-F238E27FC236}">
                <a16:creationId xmlns:a16="http://schemas.microsoft.com/office/drawing/2014/main" id="{3923BDF5-43F0-D562-4EE9-D902D9B32CF9}"/>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6875" name="Picture 8">
            <a:extLst>
              <a:ext uri="{FF2B5EF4-FFF2-40B4-BE49-F238E27FC236}">
                <a16:creationId xmlns:a16="http://schemas.microsoft.com/office/drawing/2014/main" id="{0568C29B-D5CD-1D28-F024-3A1EDA747B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6" name="Picture 9">
            <a:extLst>
              <a:ext uri="{FF2B5EF4-FFF2-40B4-BE49-F238E27FC236}">
                <a16:creationId xmlns:a16="http://schemas.microsoft.com/office/drawing/2014/main" id="{D442555C-FBDC-88E4-1260-9A7D57AB2F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7" name="Picture 4">
            <a:extLst>
              <a:ext uri="{FF2B5EF4-FFF2-40B4-BE49-F238E27FC236}">
                <a16:creationId xmlns:a16="http://schemas.microsoft.com/office/drawing/2014/main" id="{EC02D037-BE00-14C1-CED0-73B84AF271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A77EB74-590A-F5F2-DF68-EBA70082C7F3}"/>
              </a:ext>
            </a:extLst>
          </p:cNvPr>
          <p:cNvSpPr txBox="1"/>
          <p:nvPr/>
        </p:nvSpPr>
        <p:spPr>
          <a:xfrm>
            <a:off x="523875" y="1633537"/>
            <a:ext cx="7817692" cy="3816429"/>
          </a:xfrm>
          <a:prstGeom prst="rect">
            <a:avLst/>
          </a:prstGeom>
          <a:noFill/>
        </p:spPr>
        <p:txBody>
          <a:bodyPr wrap="square">
            <a:spAutoFit/>
          </a:bodyPr>
          <a:lstStyle/>
          <a:p>
            <a:pPr algn="l"/>
            <a:r>
              <a:rPr lang="en-US" sz="2200" b="1" i="0" dirty="0">
                <a:effectLst/>
                <a:latin typeface="Helvetica Neue"/>
              </a:rPr>
              <a:t>Computer-based Social Engineering</a:t>
            </a:r>
          </a:p>
          <a:p>
            <a:pPr algn="l"/>
            <a:endParaRPr lang="en-US" sz="2200" b="1" i="0" dirty="0">
              <a:effectLst/>
              <a:latin typeface="Helvetica Neue"/>
            </a:endParaRPr>
          </a:p>
          <a:p>
            <a:pPr algn="l">
              <a:buFont typeface="Arial" panose="020B0604020202020204" pitchFamily="34" charset="0"/>
              <a:buChar char="•"/>
            </a:pPr>
            <a:r>
              <a:rPr lang="en-US" sz="2200" b="1" i="0" dirty="0">
                <a:solidFill>
                  <a:srgbClr val="333333"/>
                </a:solidFill>
                <a:effectLst/>
                <a:latin typeface="Helvetica Neue"/>
              </a:rPr>
              <a:t>Pop-up Windows</a:t>
            </a:r>
            <a:r>
              <a:rPr lang="en-US" sz="2200" b="0" i="0" dirty="0">
                <a:solidFill>
                  <a:srgbClr val="333333"/>
                </a:solidFill>
                <a:effectLst/>
                <a:latin typeface="Helvetica Neue"/>
              </a:rPr>
              <a:t>: Windows that suddenly pop up while surfing the Internet and ask for </a:t>
            </a:r>
            <a:r>
              <a:rPr lang="en-US" sz="2200" b="0" i="0" dirty="0">
                <a:solidFill>
                  <a:srgbClr val="FF0000"/>
                </a:solidFill>
                <a:effectLst/>
                <a:latin typeface="Helvetica Neue"/>
              </a:rPr>
              <a:t>users' information</a:t>
            </a:r>
            <a:r>
              <a:rPr lang="en-US" sz="2200" b="0" i="0" dirty="0">
                <a:solidFill>
                  <a:srgbClr val="333333"/>
                </a:solidFill>
                <a:effectLst/>
                <a:latin typeface="Helvetica Neue"/>
              </a:rPr>
              <a:t> to login or sign-in.</a:t>
            </a:r>
          </a:p>
          <a:p>
            <a:pPr algn="l">
              <a:buFont typeface="Arial" panose="020B0604020202020204" pitchFamily="34" charset="0"/>
              <a:buChar char="•"/>
            </a:pPr>
            <a:r>
              <a:rPr lang="en-US" sz="2200" b="1" i="0" dirty="0">
                <a:solidFill>
                  <a:srgbClr val="333333"/>
                </a:solidFill>
                <a:effectLst/>
                <a:latin typeface="Helvetica Neue"/>
              </a:rPr>
              <a:t>Hoax Letters</a:t>
            </a:r>
            <a:r>
              <a:rPr lang="en-US" sz="2200" b="0" i="0" dirty="0">
                <a:solidFill>
                  <a:srgbClr val="333333"/>
                </a:solidFill>
                <a:effectLst/>
                <a:latin typeface="Helvetica Neue"/>
              </a:rPr>
              <a:t>: Hoax letters are emails that issue </a:t>
            </a:r>
            <a:r>
              <a:rPr lang="en-US" sz="2200" b="0" i="0" dirty="0">
                <a:solidFill>
                  <a:srgbClr val="FF0000"/>
                </a:solidFill>
                <a:effectLst/>
                <a:latin typeface="Helvetica Neue"/>
              </a:rPr>
              <a:t>warnings</a:t>
            </a:r>
            <a:r>
              <a:rPr lang="en-US" sz="2200" b="0" i="0" dirty="0">
                <a:solidFill>
                  <a:srgbClr val="333333"/>
                </a:solidFill>
                <a:effectLst/>
                <a:latin typeface="Helvetica Neue"/>
              </a:rPr>
              <a:t> to the user on new viruses, Trojans, or worms that may harm the user's system.</a:t>
            </a:r>
          </a:p>
          <a:p>
            <a:pPr algn="l">
              <a:buFont typeface="Arial" panose="020B0604020202020204" pitchFamily="34" charset="0"/>
              <a:buChar char="•"/>
            </a:pPr>
            <a:r>
              <a:rPr lang="en-US" sz="2200" b="1" i="0" dirty="0">
                <a:solidFill>
                  <a:srgbClr val="333333"/>
                </a:solidFill>
                <a:effectLst/>
                <a:latin typeface="Helvetica Neue"/>
              </a:rPr>
              <a:t>Chain Letters</a:t>
            </a:r>
            <a:r>
              <a:rPr lang="en-US" sz="2200" b="0" i="0" dirty="0">
                <a:solidFill>
                  <a:srgbClr val="333333"/>
                </a:solidFill>
                <a:effectLst/>
                <a:latin typeface="Helvetica Neue"/>
              </a:rPr>
              <a:t>: Chain letters are emails that offer </a:t>
            </a:r>
            <a:r>
              <a:rPr lang="en-US" sz="2200" b="0" i="0" dirty="0">
                <a:solidFill>
                  <a:srgbClr val="FF0000"/>
                </a:solidFill>
                <a:effectLst/>
                <a:latin typeface="Helvetica Neue"/>
              </a:rPr>
              <a:t>free gifts</a:t>
            </a:r>
            <a:r>
              <a:rPr lang="en-US" sz="2200" b="0" i="0" dirty="0">
                <a:solidFill>
                  <a:srgbClr val="333333"/>
                </a:solidFill>
                <a:effectLst/>
                <a:latin typeface="Helvetica Neue"/>
              </a:rPr>
              <a:t> such as money and software on the condition that the user has to </a:t>
            </a:r>
            <a:r>
              <a:rPr lang="en-US" sz="2200" b="0" i="0" dirty="0">
                <a:solidFill>
                  <a:srgbClr val="FF0000"/>
                </a:solidFill>
                <a:effectLst/>
                <a:latin typeface="Helvetica Neue"/>
              </a:rPr>
              <a:t>forward the mail to the said number of persons</a:t>
            </a:r>
            <a:r>
              <a:rPr lang="en-US" sz="2200" b="0" i="0" dirty="0">
                <a:solidFill>
                  <a:srgbClr val="333333"/>
                </a:solidFill>
                <a:effectLst/>
                <a:latin typeface="Helvetica Neue"/>
              </a:rPr>
              <a: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6">
            <a:extLst>
              <a:ext uri="{FF2B5EF4-FFF2-40B4-BE49-F238E27FC236}">
                <a16:creationId xmlns:a16="http://schemas.microsoft.com/office/drawing/2014/main" id="{54EB6B3D-50B0-AAE8-A3AC-0496D403FB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Freeform 5">
            <a:extLst>
              <a:ext uri="{FF2B5EF4-FFF2-40B4-BE49-F238E27FC236}">
                <a16:creationId xmlns:a16="http://schemas.microsoft.com/office/drawing/2014/main" id="{8AA7149D-85AB-E1C7-5A9C-227C1587072A}"/>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868" name="Freeform 6">
            <a:extLst>
              <a:ext uri="{FF2B5EF4-FFF2-40B4-BE49-F238E27FC236}">
                <a16:creationId xmlns:a16="http://schemas.microsoft.com/office/drawing/2014/main" id="{A319170C-2C61-F197-A0EF-83E40E0C8720}"/>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869" name="Freeform 8">
            <a:extLst>
              <a:ext uri="{FF2B5EF4-FFF2-40B4-BE49-F238E27FC236}">
                <a16:creationId xmlns:a16="http://schemas.microsoft.com/office/drawing/2014/main" id="{0F33CDF4-103E-4F71-DDF4-A3307903DAB8}"/>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6870" name="Picture 1">
            <a:extLst>
              <a:ext uri="{FF2B5EF4-FFF2-40B4-BE49-F238E27FC236}">
                <a16:creationId xmlns:a16="http://schemas.microsoft.com/office/drawing/2014/main" id="{C02C38BB-824E-6877-800E-4D98ECB2C8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2">
            <a:extLst>
              <a:ext uri="{FF2B5EF4-FFF2-40B4-BE49-F238E27FC236}">
                <a16:creationId xmlns:a16="http://schemas.microsoft.com/office/drawing/2014/main" id="{700B1628-970C-FC91-ED82-C6E54FB139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2" name="Picture 3">
            <a:extLst>
              <a:ext uri="{FF2B5EF4-FFF2-40B4-BE49-F238E27FC236}">
                <a16:creationId xmlns:a16="http://schemas.microsoft.com/office/drawing/2014/main" id="{9F626431-62C2-4202-3BB1-1256786FAE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3" name="TextBox 6">
            <a:extLst>
              <a:ext uri="{FF2B5EF4-FFF2-40B4-BE49-F238E27FC236}">
                <a16:creationId xmlns:a16="http://schemas.microsoft.com/office/drawing/2014/main" id="{19CFD684-3E3D-F500-31B7-B8748248FB3A}"/>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p:txBody>
      </p:sp>
      <p:sp>
        <p:nvSpPr>
          <p:cNvPr id="36874" name="TextBox 7">
            <a:extLst>
              <a:ext uri="{FF2B5EF4-FFF2-40B4-BE49-F238E27FC236}">
                <a16:creationId xmlns:a16="http://schemas.microsoft.com/office/drawing/2014/main" id="{3923BDF5-43F0-D562-4EE9-D902D9B32CF9}"/>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6875" name="Picture 8">
            <a:extLst>
              <a:ext uri="{FF2B5EF4-FFF2-40B4-BE49-F238E27FC236}">
                <a16:creationId xmlns:a16="http://schemas.microsoft.com/office/drawing/2014/main" id="{0568C29B-D5CD-1D28-F024-3A1EDA747B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6" name="Picture 9">
            <a:extLst>
              <a:ext uri="{FF2B5EF4-FFF2-40B4-BE49-F238E27FC236}">
                <a16:creationId xmlns:a16="http://schemas.microsoft.com/office/drawing/2014/main" id="{D442555C-FBDC-88E4-1260-9A7D57AB2F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7" name="Picture 4">
            <a:extLst>
              <a:ext uri="{FF2B5EF4-FFF2-40B4-BE49-F238E27FC236}">
                <a16:creationId xmlns:a16="http://schemas.microsoft.com/office/drawing/2014/main" id="{EC02D037-BE00-14C1-CED0-73B84AF271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A77EB74-590A-F5F2-DF68-EBA70082C7F3}"/>
              </a:ext>
            </a:extLst>
          </p:cNvPr>
          <p:cNvSpPr txBox="1"/>
          <p:nvPr/>
        </p:nvSpPr>
        <p:spPr>
          <a:xfrm>
            <a:off x="523875" y="1633537"/>
            <a:ext cx="8045450" cy="3139321"/>
          </a:xfrm>
          <a:prstGeom prst="rect">
            <a:avLst/>
          </a:prstGeom>
          <a:noFill/>
        </p:spPr>
        <p:txBody>
          <a:bodyPr wrap="square">
            <a:spAutoFit/>
          </a:bodyPr>
          <a:lstStyle/>
          <a:p>
            <a:pPr algn="just"/>
            <a:r>
              <a:rPr lang="en-US" sz="2200" b="1" i="0" dirty="0">
                <a:effectLst/>
                <a:latin typeface="Helvetica Neue"/>
              </a:rPr>
              <a:t>Computer-based Social Engineering</a:t>
            </a:r>
          </a:p>
          <a:p>
            <a:pPr algn="just"/>
            <a:endParaRPr lang="en-US" sz="2200" b="1" i="0" dirty="0">
              <a:effectLst/>
              <a:latin typeface="Helvetica Neue"/>
            </a:endParaRPr>
          </a:p>
          <a:p>
            <a:pPr algn="just">
              <a:buFont typeface="Arial" panose="020B0604020202020204" pitchFamily="34" charset="0"/>
              <a:buChar char="•"/>
            </a:pPr>
            <a:r>
              <a:rPr lang="en-US" sz="2200" b="1" i="0" dirty="0">
                <a:effectLst/>
                <a:latin typeface="Helvetica Neue"/>
              </a:rPr>
              <a:t>Instant Chat Messenger</a:t>
            </a:r>
            <a:r>
              <a:rPr lang="en-US" sz="2200" b="0" i="0" dirty="0">
                <a:effectLst/>
                <a:latin typeface="Helvetica Neue"/>
              </a:rPr>
              <a:t>: Gathering personal information by chatting with a selected online user to get information such as birth dates.</a:t>
            </a:r>
          </a:p>
          <a:p>
            <a:pPr algn="just">
              <a:buFont typeface="Arial" panose="020B0604020202020204" pitchFamily="34" charset="0"/>
              <a:buChar char="•"/>
            </a:pPr>
            <a:endParaRPr lang="en-US" sz="2200" b="0" i="0" dirty="0">
              <a:effectLst/>
              <a:latin typeface="Helvetica Neue"/>
            </a:endParaRPr>
          </a:p>
          <a:p>
            <a:pPr algn="just">
              <a:buFont typeface="Arial" panose="020B0604020202020204" pitchFamily="34" charset="0"/>
              <a:buChar char="•"/>
            </a:pPr>
            <a:r>
              <a:rPr lang="en-US" sz="2200" b="1" i="0" dirty="0">
                <a:effectLst/>
                <a:latin typeface="Helvetica Neue"/>
              </a:rPr>
              <a:t>Spam Email</a:t>
            </a:r>
            <a:r>
              <a:rPr lang="en-US" sz="2200" b="0" i="0" dirty="0">
                <a:effectLst/>
                <a:latin typeface="Helvetica Neue"/>
              </a:rPr>
              <a:t>: Irrelevant, unwanted, and unsolicited email to collect the financial information, social security numbers, and network information.</a:t>
            </a:r>
          </a:p>
        </p:txBody>
      </p:sp>
    </p:spTree>
    <p:extLst>
      <p:ext uri="{BB962C8B-B14F-4D97-AF65-F5344CB8AC3E}">
        <p14:creationId xmlns:p14="http://schemas.microsoft.com/office/powerpoint/2010/main" val="17934264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6">
            <a:extLst>
              <a:ext uri="{FF2B5EF4-FFF2-40B4-BE49-F238E27FC236}">
                <a16:creationId xmlns:a16="http://schemas.microsoft.com/office/drawing/2014/main" id="{F9A1807A-A351-45D4-6472-80A1D3F0AB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Freeform 5">
            <a:extLst>
              <a:ext uri="{FF2B5EF4-FFF2-40B4-BE49-F238E27FC236}">
                <a16:creationId xmlns:a16="http://schemas.microsoft.com/office/drawing/2014/main" id="{5A287BEC-48CA-2AF5-EB0F-D395ACFDD903}"/>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892" name="Freeform 6">
            <a:extLst>
              <a:ext uri="{FF2B5EF4-FFF2-40B4-BE49-F238E27FC236}">
                <a16:creationId xmlns:a16="http://schemas.microsoft.com/office/drawing/2014/main" id="{EE3E1B30-A24D-62F8-1610-82CCBFA84F51}"/>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893" name="Freeform 8">
            <a:extLst>
              <a:ext uri="{FF2B5EF4-FFF2-40B4-BE49-F238E27FC236}">
                <a16:creationId xmlns:a16="http://schemas.microsoft.com/office/drawing/2014/main" id="{5DE9A42A-8D2D-D77E-293A-AE231BA12DEA}"/>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7894" name="Picture 1">
            <a:extLst>
              <a:ext uri="{FF2B5EF4-FFF2-40B4-BE49-F238E27FC236}">
                <a16:creationId xmlns:a16="http://schemas.microsoft.com/office/drawing/2014/main" id="{1B5725CD-6C35-2217-11A5-43AB0790F4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5" name="Picture 2">
            <a:extLst>
              <a:ext uri="{FF2B5EF4-FFF2-40B4-BE49-F238E27FC236}">
                <a16:creationId xmlns:a16="http://schemas.microsoft.com/office/drawing/2014/main" id="{B3A84DF0-9893-A824-422A-DA157E5318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6" name="Picture 3">
            <a:extLst>
              <a:ext uri="{FF2B5EF4-FFF2-40B4-BE49-F238E27FC236}">
                <a16:creationId xmlns:a16="http://schemas.microsoft.com/office/drawing/2014/main" id="{FB91BEDD-6AB2-132C-165A-733D163BC2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7" name="TextBox 6">
            <a:extLst>
              <a:ext uri="{FF2B5EF4-FFF2-40B4-BE49-F238E27FC236}">
                <a16:creationId xmlns:a16="http://schemas.microsoft.com/office/drawing/2014/main" id="{D1B50B37-CB95-F085-747D-77B339744C2A}"/>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p:txBody>
      </p:sp>
      <p:sp>
        <p:nvSpPr>
          <p:cNvPr id="37898" name="TextBox 7">
            <a:extLst>
              <a:ext uri="{FF2B5EF4-FFF2-40B4-BE49-F238E27FC236}">
                <a16:creationId xmlns:a16="http://schemas.microsoft.com/office/drawing/2014/main" id="{9A8C9D1A-A50E-3B78-A5FC-6972E6A8E72B}"/>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7899" name="Picture 8">
            <a:extLst>
              <a:ext uri="{FF2B5EF4-FFF2-40B4-BE49-F238E27FC236}">
                <a16:creationId xmlns:a16="http://schemas.microsoft.com/office/drawing/2014/main" id="{5548A1B8-8BCF-2CD6-4684-A2D48E7CBD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0" name="Picture 9">
            <a:extLst>
              <a:ext uri="{FF2B5EF4-FFF2-40B4-BE49-F238E27FC236}">
                <a16:creationId xmlns:a16="http://schemas.microsoft.com/office/drawing/2014/main" id="{09DF8405-6787-6286-91F1-84DF1E65FBA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1" name="Picture 4">
            <a:extLst>
              <a:ext uri="{FF2B5EF4-FFF2-40B4-BE49-F238E27FC236}">
                <a16:creationId xmlns:a16="http://schemas.microsoft.com/office/drawing/2014/main" id="{87165502-EF28-0F0B-42AE-92A79C487A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EB87B1D-54E1-CD06-C16B-D6547C70C420}"/>
              </a:ext>
            </a:extLst>
          </p:cNvPr>
          <p:cNvSpPr txBox="1"/>
          <p:nvPr/>
        </p:nvSpPr>
        <p:spPr>
          <a:xfrm>
            <a:off x="924299" y="2205038"/>
            <a:ext cx="7445260" cy="2462213"/>
          </a:xfrm>
          <a:prstGeom prst="rect">
            <a:avLst/>
          </a:prstGeom>
          <a:noFill/>
        </p:spPr>
        <p:txBody>
          <a:bodyPr wrap="square">
            <a:spAutoFit/>
          </a:bodyPr>
          <a:lstStyle/>
          <a:p>
            <a:pPr algn="l"/>
            <a:r>
              <a:rPr lang="en-US" sz="2200" b="1" i="0" dirty="0">
                <a:effectLst/>
                <a:latin typeface="Helvetica Neue"/>
              </a:rPr>
              <a:t>Phishing</a:t>
            </a:r>
          </a:p>
          <a:p>
            <a:pPr algn="l">
              <a:buFont typeface="Arial" panose="020B0604020202020204" pitchFamily="34" charset="0"/>
              <a:buChar char="•"/>
            </a:pPr>
            <a:r>
              <a:rPr lang="en-US" sz="2200" b="0" i="0" dirty="0">
                <a:effectLst/>
                <a:latin typeface="Helvetica Neue"/>
              </a:rPr>
              <a:t>An illegitimate email falsely claiming to be from a legitimate site attempts to acquire the user's personal or account information.</a:t>
            </a:r>
          </a:p>
          <a:p>
            <a:pPr algn="l">
              <a:buFont typeface="Arial" panose="020B0604020202020204" pitchFamily="34" charset="0"/>
              <a:buChar char="•"/>
            </a:pPr>
            <a:r>
              <a:rPr lang="en-US" sz="2200" b="0" i="0" dirty="0">
                <a:effectLst/>
                <a:latin typeface="Helvetica Neue"/>
              </a:rPr>
              <a:t>Phishing emails or pop-ups redirect users to fake webpages of mimicking trustworthy sites that ask them to submit their personal information.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6">
            <a:extLst>
              <a:ext uri="{FF2B5EF4-FFF2-40B4-BE49-F238E27FC236}">
                <a16:creationId xmlns:a16="http://schemas.microsoft.com/office/drawing/2014/main" id="{A4C29B20-C4D7-6366-2DD7-266D143454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Freeform 5">
            <a:extLst>
              <a:ext uri="{FF2B5EF4-FFF2-40B4-BE49-F238E27FC236}">
                <a16:creationId xmlns:a16="http://schemas.microsoft.com/office/drawing/2014/main" id="{E019430B-8313-A6C9-6885-4A1FDB08A350}"/>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916" name="Freeform 6">
            <a:extLst>
              <a:ext uri="{FF2B5EF4-FFF2-40B4-BE49-F238E27FC236}">
                <a16:creationId xmlns:a16="http://schemas.microsoft.com/office/drawing/2014/main" id="{50CF0266-EB45-2DB9-0899-00D5BE9DAC7D}"/>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917" name="Freeform 8">
            <a:extLst>
              <a:ext uri="{FF2B5EF4-FFF2-40B4-BE49-F238E27FC236}">
                <a16:creationId xmlns:a16="http://schemas.microsoft.com/office/drawing/2014/main" id="{B0A3860A-E2CD-6B94-1CD5-F628D76AA4C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8918" name="Picture 1">
            <a:extLst>
              <a:ext uri="{FF2B5EF4-FFF2-40B4-BE49-F238E27FC236}">
                <a16:creationId xmlns:a16="http://schemas.microsoft.com/office/drawing/2014/main" id="{AFBE1732-36DF-241A-F878-CDBA6101CC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9" name="Picture 2">
            <a:extLst>
              <a:ext uri="{FF2B5EF4-FFF2-40B4-BE49-F238E27FC236}">
                <a16:creationId xmlns:a16="http://schemas.microsoft.com/office/drawing/2014/main" id="{8623733A-A9A6-261A-04BE-27CBB1712D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0" name="Picture 3">
            <a:extLst>
              <a:ext uri="{FF2B5EF4-FFF2-40B4-BE49-F238E27FC236}">
                <a16:creationId xmlns:a16="http://schemas.microsoft.com/office/drawing/2014/main" id="{5ADEC4D4-423F-1F12-3E2A-4F31659A94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1" name="TextBox 6">
            <a:extLst>
              <a:ext uri="{FF2B5EF4-FFF2-40B4-BE49-F238E27FC236}">
                <a16:creationId xmlns:a16="http://schemas.microsoft.com/office/drawing/2014/main" id="{ACADE3C4-1A05-251A-6879-22C7F7CA1D7A}"/>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 </a:t>
            </a:r>
          </a:p>
        </p:txBody>
      </p:sp>
      <p:sp>
        <p:nvSpPr>
          <p:cNvPr id="38922" name="TextBox 7">
            <a:extLst>
              <a:ext uri="{FF2B5EF4-FFF2-40B4-BE49-F238E27FC236}">
                <a16:creationId xmlns:a16="http://schemas.microsoft.com/office/drawing/2014/main" id="{429F132C-3CCD-5D01-5154-FB10EFCCECED}"/>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8923" name="Picture 8">
            <a:extLst>
              <a:ext uri="{FF2B5EF4-FFF2-40B4-BE49-F238E27FC236}">
                <a16:creationId xmlns:a16="http://schemas.microsoft.com/office/drawing/2014/main" id="{36C6ECB0-91B4-10A7-6D36-8236AE46A6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4" name="Picture 9">
            <a:extLst>
              <a:ext uri="{FF2B5EF4-FFF2-40B4-BE49-F238E27FC236}">
                <a16:creationId xmlns:a16="http://schemas.microsoft.com/office/drawing/2014/main" id="{618797CF-3F4E-4D54-5B15-69E56D9803F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5" name="Picture 4">
            <a:extLst>
              <a:ext uri="{FF2B5EF4-FFF2-40B4-BE49-F238E27FC236}">
                <a16:creationId xmlns:a16="http://schemas.microsoft.com/office/drawing/2014/main" id="{2FD83511-8E04-71AD-5201-B7F1555A12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C94AE94E-2EC4-F230-407F-9808DCB4A563}"/>
              </a:ext>
            </a:extLst>
          </p:cNvPr>
          <p:cNvSpPr txBox="1"/>
          <p:nvPr/>
        </p:nvSpPr>
        <p:spPr>
          <a:xfrm>
            <a:off x="419878" y="1976814"/>
            <a:ext cx="8005665" cy="3477875"/>
          </a:xfrm>
          <a:prstGeom prst="rect">
            <a:avLst/>
          </a:prstGeom>
          <a:noFill/>
        </p:spPr>
        <p:txBody>
          <a:bodyPr wrap="square">
            <a:spAutoFit/>
          </a:bodyPr>
          <a:lstStyle/>
          <a:p>
            <a:pPr algn="just"/>
            <a:r>
              <a:rPr lang="en-US" sz="2200" b="1" i="0" dirty="0">
                <a:effectLst/>
                <a:latin typeface="Helvetica Neue"/>
              </a:rPr>
              <a:t>Spear Phishing</a:t>
            </a:r>
          </a:p>
          <a:p>
            <a:pPr algn="just">
              <a:buFont typeface="Arial" panose="020B0604020202020204" pitchFamily="34" charset="0"/>
              <a:buChar char="•"/>
            </a:pPr>
            <a:r>
              <a:rPr lang="en-US" sz="2200" b="0" i="0" dirty="0">
                <a:effectLst/>
                <a:latin typeface="Helvetica Neue"/>
              </a:rPr>
              <a:t>Spear phishing is a direct, targeted phishing attack aimed at specific individuals within an organization.</a:t>
            </a:r>
          </a:p>
          <a:p>
            <a:pPr algn="just">
              <a:buFont typeface="Arial" panose="020B0604020202020204" pitchFamily="34" charset="0"/>
              <a:buChar char="•"/>
            </a:pPr>
            <a:r>
              <a:rPr lang="en-US" sz="2200" b="0" i="0" dirty="0">
                <a:effectLst/>
                <a:latin typeface="Helvetica Neue"/>
              </a:rPr>
              <a:t>In contrast to normal phishing attack where attackers send out hundreds of generic messages to random email addresses, attackers use spear phishing to send a message with social engineering content directed at a specific person or a small group of people.</a:t>
            </a:r>
          </a:p>
          <a:p>
            <a:pPr algn="just">
              <a:buFont typeface="Arial" panose="020B0604020202020204" pitchFamily="34" charset="0"/>
              <a:buChar char="•"/>
            </a:pPr>
            <a:r>
              <a:rPr lang="en-US" sz="2200" b="0" i="0" dirty="0">
                <a:effectLst/>
                <a:latin typeface="Helvetica Neue"/>
              </a:rPr>
              <a:t>Spear phishing generates higher response rate when compared to normal phishing attack.</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6">
            <a:extLst>
              <a:ext uri="{FF2B5EF4-FFF2-40B4-BE49-F238E27FC236}">
                <a16:creationId xmlns:a16="http://schemas.microsoft.com/office/drawing/2014/main" id="{A73F6CE7-1359-1084-1B09-5EB0C1B013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Freeform 5">
            <a:extLst>
              <a:ext uri="{FF2B5EF4-FFF2-40B4-BE49-F238E27FC236}">
                <a16:creationId xmlns:a16="http://schemas.microsoft.com/office/drawing/2014/main" id="{70917385-B08F-E36D-64BF-CABEE71106A5}"/>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40" name="Freeform 6">
            <a:extLst>
              <a:ext uri="{FF2B5EF4-FFF2-40B4-BE49-F238E27FC236}">
                <a16:creationId xmlns:a16="http://schemas.microsoft.com/office/drawing/2014/main" id="{5051CA22-58C2-163F-D3C1-3FAD24EAD155}"/>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41" name="Freeform 8">
            <a:extLst>
              <a:ext uri="{FF2B5EF4-FFF2-40B4-BE49-F238E27FC236}">
                <a16:creationId xmlns:a16="http://schemas.microsoft.com/office/drawing/2014/main" id="{CFECE100-4FCB-8370-A408-474BFFA2CC4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9942" name="Picture 1">
            <a:extLst>
              <a:ext uri="{FF2B5EF4-FFF2-40B4-BE49-F238E27FC236}">
                <a16:creationId xmlns:a16="http://schemas.microsoft.com/office/drawing/2014/main" id="{5CD74C96-5761-1046-85F0-C1B792E4A5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3" name="Picture 2">
            <a:extLst>
              <a:ext uri="{FF2B5EF4-FFF2-40B4-BE49-F238E27FC236}">
                <a16:creationId xmlns:a16="http://schemas.microsoft.com/office/drawing/2014/main" id="{3A790521-BC43-205B-C007-1315C7C988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3">
            <a:extLst>
              <a:ext uri="{FF2B5EF4-FFF2-40B4-BE49-F238E27FC236}">
                <a16:creationId xmlns:a16="http://schemas.microsoft.com/office/drawing/2014/main" id="{7A9165E1-FA78-5FAE-A833-7C7FF21841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5" name="TextBox 6">
            <a:extLst>
              <a:ext uri="{FF2B5EF4-FFF2-40B4-BE49-F238E27FC236}">
                <a16:creationId xmlns:a16="http://schemas.microsoft.com/office/drawing/2014/main" id="{21B1D0AB-7339-F0AB-18B6-FE2B79C3F180}"/>
              </a:ext>
            </a:extLst>
          </p:cNvPr>
          <p:cNvSpPr txBox="1">
            <a:spLocks noChangeArrowheads="1"/>
          </p:cNvSpPr>
          <p:nvPr/>
        </p:nvSpPr>
        <p:spPr bwMode="auto">
          <a:xfrm>
            <a:off x="2651125" y="542925"/>
            <a:ext cx="29129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a:t>
            </a:r>
          </a:p>
        </p:txBody>
      </p:sp>
      <p:sp>
        <p:nvSpPr>
          <p:cNvPr id="39946" name="TextBox 7">
            <a:extLst>
              <a:ext uri="{FF2B5EF4-FFF2-40B4-BE49-F238E27FC236}">
                <a16:creationId xmlns:a16="http://schemas.microsoft.com/office/drawing/2014/main" id="{D553086C-2991-DC2D-0ED7-6987AAEC6A3A}"/>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39947" name="Picture 8">
            <a:extLst>
              <a:ext uri="{FF2B5EF4-FFF2-40B4-BE49-F238E27FC236}">
                <a16:creationId xmlns:a16="http://schemas.microsoft.com/office/drawing/2014/main" id="{3C594425-7FBA-4216-9D19-7938454951B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8" name="Picture 9">
            <a:extLst>
              <a:ext uri="{FF2B5EF4-FFF2-40B4-BE49-F238E27FC236}">
                <a16:creationId xmlns:a16="http://schemas.microsoft.com/office/drawing/2014/main" id="{091C080B-B216-1F1B-47FB-05736C5AA11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9" name="Picture 4">
            <a:extLst>
              <a:ext uri="{FF2B5EF4-FFF2-40B4-BE49-F238E27FC236}">
                <a16:creationId xmlns:a16="http://schemas.microsoft.com/office/drawing/2014/main" id="{FAB4CA92-AAAF-AF8A-3AA8-4D927AA4F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6E7B11C-C2F6-E1AB-30B4-71330347C6E7}"/>
              </a:ext>
            </a:extLst>
          </p:cNvPr>
          <p:cNvSpPr txBox="1"/>
          <p:nvPr/>
        </p:nvSpPr>
        <p:spPr>
          <a:xfrm>
            <a:off x="1040397" y="1868488"/>
            <a:ext cx="7142550" cy="2800767"/>
          </a:xfrm>
          <a:prstGeom prst="rect">
            <a:avLst/>
          </a:prstGeom>
          <a:noFill/>
        </p:spPr>
        <p:txBody>
          <a:bodyPr wrap="square">
            <a:spAutoFit/>
          </a:bodyPr>
          <a:lstStyle/>
          <a:p>
            <a:pPr algn="just"/>
            <a:r>
              <a:rPr lang="en-US" sz="2200" b="1" i="0" dirty="0">
                <a:effectLst/>
                <a:latin typeface="+mn-lt"/>
              </a:rPr>
              <a:t>Mobile-based Social Engineering: </a:t>
            </a:r>
          </a:p>
          <a:p>
            <a:pPr algn="just"/>
            <a:endParaRPr lang="en-US" sz="2200" b="1" dirty="0">
              <a:latin typeface="+mn-lt"/>
            </a:endParaRPr>
          </a:p>
          <a:p>
            <a:pPr algn="just"/>
            <a:r>
              <a:rPr lang="en-US" sz="2200" b="1" i="0" dirty="0">
                <a:effectLst/>
                <a:latin typeface="+mn-lt"/>
              </a:rPr>
              <a:t>Publishing Malicious Apps</a:t>
            </a:r>
          </a:p>
          <a:p>
            <a:pPr algn="just">
              <a:buFont typeface="Arial" panose="020B0604020202020204" pitchFamily="34" charset="0"/>
              <a:buChar char="•"/>
            </a:pPr>
            <a:r>
              <a:rPr lang="en-US" sz="2200" b="0" i="0" dirty="0">
                <a:effectLst/>
                <a:latin typeface="+mn-lt"/>
              </a:rPr>
              <a:t>Attackers create malicious apps with attractive features and similar names to that of popular apps, and publish them on major app stores.</a:t>
            </a:r>
          </a:p>
          <a:p>
            <a:pPr algn="just">
              <a:buFont typeface="Arial" panose="020B0604020202020204" pitchFamily="34" charset="0"/>
              <a:buChar char="•"/>
            </a:pPr>
            <a:r>
              <a:rPr lang="en-US" sz="2200" b="0" i="0" dirty="0">
                <a:effectLst/>
                <a:latin typeface="+mn-lt"/>
              </a:rPr>
              <a:t>Unaware users download these apps and get infected by malware that sends credentials to attackers.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6">
            <a:extLst>
              <a:ext uri="{FF2B5EF4-FFF2-40B4-BE49-F238E27FC236}">
                <a16:creationId xmlns:a16="http://schemas.microsoft.com/office/drawing/2014/main" id="{1F28B45A-F3A0-410F-7BBF-0B15D383D5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Freeform 5">
            <a:extLst>
              <a:ext uri="{FF2B5EF4-FFF2-40B4-BE49-F238E27FC236}">
                <a16:creationId xmlns:a16="http://schemas.microsoft.com/office/drawing/2014/main" id="{A379E9C7-C998-F392-2242-E4CC5D8B151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964" name="Freeform 6">
            <a:extLst>
              <a:ext uri="{FF2B5EF4-FFF2-40B4-BE49-F238E27FC236}">
                <a16:creationId xmlns:a16="http://schemas.microsoft.com/office/drawing/2014/main" id="{4C0AAEB2-FCCD-6173-A7E4-92278216C8E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965" name="Freeform 8">
            <a:extLst>
              <a:ext uri="{FF2B5EF4-FFF2-40B4-BE49-F238E27FC236}">
                <a16:creationId xmlns:a16="http://schemas.microsoft.com/office/drawing/2014/main" id="{83F4B294-2837-2BB8-2BA4-268FDB249B54}"/>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0966" name="Picture 1">
            <a:extLst>
              <a:ext uri="{FF2B5EF4-FFF2-40B4-BE49-F238E27FC236}">
                <a16:creationId xmlns:a16="http://schemas.microsoft.com/office/drawing/2014/main" id="{9F409127-D1F6-AA83-73D2-CFA70637A4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2">
            <a:extLst>
              <a:ext uri="{FF2B5EF4-FFF2-40B4-BE49-F238E27FC236}">
                <a16:creationId xmlns:a16="http://schemas.microsoft.com/office/drawing/2014/main" id="{2F97A13E-3C00-2D8B-462D-26DC2CC8A4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8" name="Picture 3">
            <a:extLst>
              <a:ext uri="{FF2B5EF4-FFF2-40B4-BE49-F238E27FC236}">
                <a16:creationId xmlns:a16="http://schemas.microsoft.com/office/drawing/2014/main" id="{858E0C4E-55E7-DB1E-E1DF-E65F3A3FB7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9" name="TextBox 6">
            <a:extLst>
              <a:ext uri="{FF2B5EF4-FFF2-40B4-BE49-F238E27FC236}">
                <a16:creationId xmlns:a16="http://schemas.microsoft.com/office/drawing/2014/main" id="{7BBDF06D-2A8D-A150-3703-555AF2A30016}"/>
              </a:ext>
            </a:extLst>
          </p:cNvPr>
          <p:cNvSpPr txBox="1">
            <a:spLocks noChangeArrowheads="1"/>
          </p:cNvSpPr>
          <p:nvPr/>
        </p:nvSpPr>
        <p:spPr bwMode="auto">
          <a:xfrm>
            <a:off x="2651125" y="542925"/>
            <a:ext cx="28312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a:t>
            </a:r>
          </a:p>
        </p:txBody>
      </p:sp>
      <p:sp>
        <p:nvSpPr>
          <p:cNvPr id="40970" name="TextBox 7">
            <a:extLst>
              <a:ext uri="{FF2B5EF4-FFF2-40B4-BE49-F238E27FC236}">
                <a16:creationId xmlns:a16="http://schemas.microsoft.com/office/drawing/2014/main" id="{0830E010-11EA-EEA7-5211-60F0F42E2C63}"/>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40971" name="Picture 8">
            <a:extLst>
              <a:ext uri="{FF2B5EF4-FFF2-40B4-BE49-F238E27FC236}">
                <a16:creationId xmlns:a16="http://schemas.microsoft.com/office/drawing/2014/main" id="{8DBCD544-8D91-3F23-D1EC-A92C79C8E8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2" name="Picture 9">
            <a:extLst>
              <a:ext uri="{FF2B5EF4-FFF2-40B4-BE49-F238E27FC236}">
                <a16:creationId xmlns:a16="http://schemas.microsoft.com/office/drawing/2014/main" id="{1362FAFE-B652-01ED-58B8-A5154E7A73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3" name="Picture 4">
            <a:extLst>
              <a:ext uri="{FF2B5EF4-FFF2-40B4-BE49-F238E27FC236}">
                <a16:creationId xmlns:a16="http://schemas.microsoft.com/office/drawing/2014/main" id="{3121D29F-5A67-9C82-7CEC-99156D097D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CE30779-9A2D-BB0F-05BF-1A8B0FF45339}"/>
              </a:ext>
            </a:extLst>
          </p:cNvPr>
          <p:cNvSpPr txBox="1"/>
          <p:nvPr/>
        </p:nvSpPr>
        <p:spPr>
          <a:xfrm>
            <a:off x="184150" y="1887498"/>
            <a:ext cx="7864344" cy="3816429"/>
          </a:xfrm>
          <a:prstGeom prst="rect">
            <a:avLst/>
          </a:prstGeom>
          <a:noFill/>
        </p:spPr>
        <p:txBody>
          <a:bodyPr wrap="square">
            <a:spAutoFit/>
          </a:bodyPr>
          <a:lstStyle/>
          <a:p>
            <a:pPr algn="just"/>
            <a:r>
              <a:rPr lang="en-US" sz="2200" b="1" i="0" dirty="0">
                <a:effectLst/>
                <a:latin typeface="Helvetica Neue"/>
              </a:rPr>
              <a:t>Fake Security Applications</a:t>
            </a:r>
          </a:p>
          <a:p>
            <a:pPr algn="just"/>
            <a:endParaRPr lang="en-US" sz="2200" b="1" i="0" dirty="0">
              <a:effectLst/>
              <a:latin typeface="Helvetica Neue"/>
            </a:endParaRPr>
          </a:p>
          <a:p>
            <a:pPr algn="just">
              <a:buFont typeface="+mj-lt"/>
              <a:buAutoNum type="arabicPeriod"/>
            </a:pPr>
            <a:r>
              <a:rPr lang="en-US" sz="2200" b="0" i="0" dirty="0">
                <a:effectLst/>
                <a:latin typeface="Helvetica Neue"/>
              </a:rPr>
              <a:t>Attacker infects the victim’s device.</a:t>
            </a:r>
          </a:p>
          <a:p>
            <a:pPr algn="just">
              <a:buFont typeface="+mj-lt"/>
              <a:buAutoNum type="arabicPeriod"/>
            </a:pPr>
            <a:r>
              <a:rPr lang="en-US" sz="2200" b="0" i="0" dirty="0">
                <a:effectLst/>
                <a:latin typeface="Helvetica Neue"/>
              </a:rPr>
              <a:t>The victim logs onto his/her bank account.</a:t>
            </a:r>
          </a:p>
          <a:p>
            <a:pPr algn="just">
              <a:buFont typeface="+mj-lt"/>
              <a:buAutoNum type="arabicPeriod"/>
            </a:pPr>
            <a:r>
              <a:rPr lang="en-US" sz="2200" b="0" i="0" dirty="0">
                <a:effectLst/>
                <a:latin typeface="Helvetica Neue"/>
              </a:rPr>
              <a:t>Malware in device pop-ups a message telling the victim to download an application onto his/her phone in order to receive security messages.</a:t>
            </a:r>
          </a:p>
          <a:p>
            <a:pPr algn="just">
              <a:buFont typeface="+mj-lt"/>
              <a:buAutoNum type="arabicPeriod"/>
            </a:pPr>
            <a:r>
              <a:rPr lang="en-US" sz="2200" b="0" i="0" dirty="0">
                <a:effectLst/>
                <a:latin typeface="Helvetica Neue"/>
              </a:rPr>
              <a:t>Victim downloads the malicious application on his/her phone.</a:t>
            </a:r>
          </a:p>
          <a:p>
            <a:pPr algn="just">
              <a:buFont typeface="+mj-lt"/>
              <a:buAutoNum type="arabicPeriod"/>
            </a:pPr>
            <a:r>
              <a:rPr lang="en-US" sz="2200" b="0" i="0" dirty="0">
                <a:effectLst/>
                <a:latin typeface="Helvetica Neue"/>
              </a:rPr>
              <a:t>Attacker can now access second authentication factor sent to the victim from the bank via SMS. </a:t>
            </a:r>
          </a:p>
        </p:txBody>
      </p:sp>
      <p:pic>
        <p:nvPicPr>
          <p:cNvPr id="1026" name="Picture 2" descr="What is a fake antivirus software? An overview of rogue security software -  Norton">
            <a:extLst>
              <a:ext uri="{FF2B5EF4-FFF2-40B4-BE49-F238E27FC236}">
                <a16:creationId xmlns:a16="http://schemas.microsoft.com/office/drawing/2014/main" id="{9E9EDF3F-18A0-4389-2B31-3F6FF714B9E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96304" y="-1"/>
            <a:ext cx="4221110" cy="64404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6">
            <a:extLst>
              <a:ext uri="{FF2B5EF4-FFF2-40B4-BE49-F238E27FC236}">
                <a16:creationId xmlns:a16="http://schemas.microsoft.com/office/drawing/2014/main" id="{8D991DA0-967D-2208-8014-3B5FE51246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Freeform 5">
            <a:extLst>
              <a:ext uri="{FF2B5EF4-FFF2-40B4-BE49-F238E27FC236}">
                <a16:creationId xmlns:a16="http://schemas.microsoft.com/office/drawing/2014/main" id="{6BB3658C-0A0E-CB9D-0CF2-5FC59B0F17C5}"/>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988" name="Freeform 6">
            <a:extLst>
              <a:ext uri="{FF2B5EF4-FFF2-40B4-BE49-F238E27FC236}">
                <a16:creationId xmlns:a16="http://schemas.microsoft.com/office/drawing/2014/main" id="{53D26812-1AE6-8F3F-B6D6-EFC93330D459}"/>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989" name="Freeform 8">
            <a:extLst>
              <a:ext uri="{FF2B5EF4-FFF2-40B4-BE49-F238E27FC236}">
                <a16:creationId xmlns:a16="http://schemas.microsoft.com/office/drawing/2014/main" id="{A6D2C5FB-8ABD-44C7-E72B-6D69341B1A15}"/>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990" name="Picture 1">
            <a:extLst>
              <a:ext uri="{FF2B5EF4-FFF2-40B4-BE49-F238E27FC236}">
                <a16:creationId xmlns:a16="http://schemas.microsoft.com/office/drawing/2014/main" id="{1471C41B-8602-EF87-44FE-D7A81B482B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2">
            <a:extLst>
              <a:ext uri="{FF2B5EF4-FFF2-40B4-BE49-F238E27FC236}">
                <a16:creationId xmlns:a16="http://schemas.microsoft.com/office/drawing/2014/main" id="{583819E7-E926-DE08-E518-9159C44E86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2" name="Picture 3">
            <a:extLst>
              <a:ext uri="{FF2B5EF4-FFF2-40B4-BE49-F238E27FC236}">
                <a16:creationId xmlns:a16="http://schemas.microsoft.com/office/drawing/2014/main" id="{C109EF01-A867-F3F4-D791-9258D34A9F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3" name="TextBox 6">
            <a:extLst>
              <a:ext uri="{FF2B5EF4-FFF2-40B4-BE49-F238E27FC236}">
                <a16:creationId xmlns:a16="http://schemas.microsoft.com/office/drawing/2014/main" id="{F12EB27F-91A2-0E81-2E0C-B7C39E4BC70C}"/>
              </a:ext>
            </a:extLst>
          </p:cNvPr>
          <p:cNvSpPr txBox="1">
            <a:spLocks noChangeArrowheads="1"/>
          </p:cNvSpPr>
          <p:nvPr/>
        </p:nvSpPr>
        <p:spPr bwMode="auto">
          <a:xfrm>
            <a:off x="2651125" y="542925"/>
            <a:ext cx="28312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a:t>
            </a:r>
          </a:p>
        </p:txBody>
      </p:sp>
      <p:sp>
        <p:nvSpPr>
          <p:cNvPr id="41994" name="TextBox 7">
            <a:extLst>
              <a:ext uri="{FF2B5EF4-FFF2-40B4-BE49-F238E27FC236}">
                <a16:creationId xmlns:a16="http://schemas.microsoft.com/office/drawing/2014/main" id="{6379D38C-D530-C966-2BA2-4D5E3E0FB683}"/>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41995" name="Picture 8">
            <a:extLst>
              <a:ext uri="{FF2B5EF4-FFF2-40B4-BE49-F238E27FC236}">
                <a16:creationId xmlns:a16="http://schemas.microsoft.com/office/drawing/2014/main" id="{359DF743-6DA1-E684-16A4-B1007C9407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6" name="Picture 9">
            <a:extLst>
              <a:ext uri="{FF2B5EF4-FFF2-40B4-BE49-F238E27FC236}">
                <a16:creationId xmlns:a16="http://schemas.microsoft.com/office/drawing/2014/main" id="{A351959D-A95F-C5FA-B21B-5D903A8B75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7" name="Picture 4">
            <a:extLst>
              <a:ext uri="{FF2B5EF4-FFF2-40B4-BE49-F238E27FC236}">
                <a16:creationId xmlns:a16="http://schemas.microsoft.com/office/drawing/2014/main" id="{CCC44AB2-64F9-01C8-009D-8B75E9DF04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78815097-0B82-1EA4-4F49-C4D31803B7CA}"/>
              </a:ext>
            </a:extLst>
          </p:cNvPr>
          <p:cNvSpPr txBox="1"/>
          <p:nvPr/>
        </p:nvSpPr>
        <p:spPr>
          <a:xfrm>
            <a:off x="303212" y="1859339"/>
            <a:ext cx="8103669" cy="3816429"/>
          </a:xfrm>
          <a:prstGeom prst="rect">
            <a:avLst/>
          </a:prstGeom>
          <a:noFill/>
        </p:spPr>
        <p:txBody>
          <a:bodyPr wrap="square">
            <a:spAutoFit/>
          </a:bodyPr>
          <a:lstStyle/>
          <a:p>
            <a:pPr lvl="1" algn="just"/>
            <a:r>
              <a:rPr lang="en-US" sz="2200" b="1" i="0" dirty="0">
                <a:solidFill>
                  <a:srgbClr val="FFA500"/>
                </a:solidFill>
                <a:effectLst/>
                <a:latin typeface="Helvetica Neue"/>
              </a:rPr>
              <a:t>Using SMS (story)</a:t>
            </a:r>
            <a:endParaRPr lang="en-US" sz="2200" b="1" i="0" dirty="0">
              <a:solidFill>
                <a:srgbClr val="333333"/>
              </a:solidFill>
              <a:effectLst/>
              <a:latin typeface="Helvetica Neue"/>
            </a:endParaRPr>
          </a:p>
          <a:p>
            <a:pPr lvl="1" algn="just">
              <a:buFont typeface="+mj-lt"/>
              <a:buAutoNum type="arabicPeriod"/>
            </a:pPr>
            <a:r>
              <a:rPr lang="en-US" sz="2200" b="0" i="0" dirty="0">
                <a:effectLst/>
                <a:latin typeface="Helvetica Neue"/>
              </a:rPr>
              <a:t>Tracy received an SMS text message, ostensibly from the security department at XIM Bank.</a:t>
            </a:r>
          </a:p>
          <a:p>
            <a:pPr lvl="1" algn="just">
              <a:buFont typeface="+mj-lt"/>
              <a:buAutoNum type="arabicPeriod"/>
            </a:pPr>
            <a:r>
              <a:rPr lang="en-US" sz="2200" b="0" i="0" dirty="0">
                <a:effectLst/>
                <a:latin typeface="Helvetica Neue"/>
              </a:rPr>
              <a:t>It claimed to be urgent and that Tracy should call the phone number in the SMS immediately. Worried, she called to check on her account.</a:t>
            </a:r>
          </a:p>
          <a:p>
            <a:pPr lvl="1" algn="just">
              <a:buFont typeface="+mj-lt"/>
              <a:buAutoNum type="arabicPeriod"/>
            </a:pPr>
            <a:r>
              <a:rPr lang="en-US" sz="2200" b="0" i="0" dirty="0">
                <a:effectLst/>
                <a:latin typeface="Helvetica Neue"/>
              </a:rPr>
              <a:t>She called thinking it was a XIM Bank customer service number, and it was a recording asking to provide her credit card or debit card number.</a:t>
            </a:r>
          </a:p>
          <a:p>
            <a:pPr lvl="1" algn="just">
              <a:buFont typeface="+mj-lt"/>
              <a:buAutoNum type="arabicPeriod"/>
            </a:pPr>
            <a:r>
              <a:rPr lang="en-US" sz="2200" b="0" i="0" dirty="0">
                <a:effectLst/>
                <a:latin typeface="Helvetica Neue"/>
              </a:rPr>
              <a:t>Predictably, Tracy revealed the sensitive information due to the fraudulent texts.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6">
            <a:extLst>
              <a:ext uri="{FF2B5EF4-FFF2-40B4-BE49-F238E27FC236}">
                <a16:creationId xmlns:a16="http://schemas.microsoft.com/office/drawing/2014/main" id="{FDA289E5-24CE-85C2-425B-485DE569CB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Freeform 5">
            <a:extLst>
              <a:ext uri="{FF2B5EF4-FFF2-40B4-BE49-F238E27FC236}">
                <a16:creationId xmlns:a16="http://schemas.microsoft.com/office/drawing/2014/main" id="{A0D5AE47-D54D-61C0-B8AE-09C461FDA513}"/>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12" name="Freeform 6">
            <a:extLst>
              <a:ext uri="{FF2B5EF4-FFF2-40B4-BE49-F238E27FC236}">
                <a16:creationId xmlns:a16="http://schemas.microsoft.com/office/drawing/2014/main" id="{D3B293D6-2B0E-EE1A-E427-749ABA755E3A}"/>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13" name="Freeform 8">
            <a:extLst>
              <a:ext uri="{FF2B5EF4-FFF2-40B4-BE49-F238E27FC236}">
                <a16:creationId xmlns:a16="http://schemas.microsoft.com/office/drawing/2014/main" id="{483AB330-FE97-801A-3F10-F34F39E1BCF8}"/>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3014" name="Picture 1">
            <a:extLst>
              <a:ext uri="{FF2B5EF4-FFF2-40B4-BE49-F238E27FC236}">
                <a16:creationId xmlns:a16="http://schemas.microsoft.com/office/drawing/2014/main" id="{C0498286-AB2E-C256-8A8C-10726915BD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5" name="Picture 2">
            <a:extLst>
              <a:ext uri="{FF2B5EF4-FFF2-40B4-BE49-F238E27FC236}">
                <a16:creationId xmlns:a16="http://schemas.microsoft.com/office/drawing/2014/main" id="{A38731CA-F11D-979B-E72A-2D6E520D9D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6" name="Picture 3">
            <a:extLst>
              <a:ext uri="{FF2B5EF4-FFF2-40B4-BE49-F238E27FC236}">
                <a16:creationId xmlns:a16="http://schemas.microsoft.com/office/drawing/2014/main" id="{2DBB7FC6-444F-13B7-0EA0-A4609D2A36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7" name="TextBox 6">
            <a:extLst>
              <a:ext uri="{FF2B5EF4-FFF2-40B4-BE49-F238E27FC236}">
                <a16:creationId xmlns:a16="http://schemas.microsoft.com/office/drawing/2014/main" id="{31939D8B-A6D5-4443-2186-1B4DCB9744BA}"/>
              </a:ext>
            </a:extLst>
          </p:cNvPr>
          <p:cNvSpPr txBox="1">
            <a:spLocks noChangeArrowheads="1"/>
          </p:cNvSpPr>
          <p:nvPr/>
        </p:nvSpPr>
        <p:spPr bwMode="auto">
          <a:xfrm>
            <a:off x="2651125" y="542925"/>
            <a:ext cx="28312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Social Engineering</a:t>
            </a:r>
          </a:p>
        </p:txBody>
      </p:sp>
      <p:sp>
        <p:nvSpPr>
          <p:cNvPr id="43018" name="TextBox 7">
            <a:extLst>
              <a:ext uri="{FF2B5EF4-FFF2-40B4-BE49-F238E27FC236}">
                <a16:creationId xmlns:a16="http://schemas.microsoft.com/office/drawing/2014/main" id="{7146321D-0304-E430-6549-BD2628B16412}"/>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43019" name="Picture 8">
            <a:extLst>
              <a:ext uri="{FF2B5EF4-FFF2-40B4-BE49-F238E27FC236}">
                <a16:creationId xmlns:a16="http://schemas.microsoft.com/office/drawing/2014/main" id="{C4516296-94B6-DAEF-81F5-00A0A0E1E7A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0" name="Picture 9">
            <a:extLst>
              <a:ext uri="{FF2B5EF4-FFF2-40B4-BE49-F238E27FC236}">
                <a16:creationId xmlns:a16="http://schemas.microsoft.com/office/drawing/2014/main" id="{4027C447-15FA-4BFD-4388-7CD9ECB1CC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1" name="Picture 4">
            <a:extLst>
              <a:ext uri="{FF2B5EF4-FFF2-40B4-BE49-F238E27FC236}">
                <a16:creationId xmlns:a16="http://schemas.microsoft.com/office/drawing/2014/main" id="{FF1994AD-D4E0-58A3-FDB2-0BAB211CC2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a:extLst>
              <a:ext uri="{FF2B5EF4-FFF2-40B4-BE49-F238E27FC236}">
                <a16:creationId xmlns:a16="http://schemas.microsoft.com/office/drawing/2014/main" id="{9FAF096F-4B50-5BD2-EB57-18C6FEBB649C}"/>
              </a:ext>
            </a:extLst>
          </p:cNvPr>
          <p:cNvGraphicFramePr>
            <a:graphicFrameLocks noGrp="1"/>
          </p:cNvGraphicFramePr>
          <p:nvPr>
            <p:extLst>
              <p:ext uri="{D42A27DB-BD31-4B8C-83A1-F6EECF244321}">
                <p14:modId xmlns:p14="http://schemas.microsoft.com/office/powerpoint/2010/main" val="4174823407"/>
              </p:ext>
            </p:extLst>
          </p:nvPr>
        </p:nvGraphicFramePr>
        <p:xfrm>
          <a:off x="238126" y="1487872"/>
          <a:ext cx="8445498" cy="4485710"/>
        </p:xfrm>
        <a:graphic>
          <a:graphicData uri="http://schemas.openxmlformats.org/drawingml/2006/table">
            <a:tbl>
              <a:tblPr/>
              <a:tblGrid>
                <a:gridCol w="2210632">
                  <a:extLst>
                    <a:ext uri="{9D8B030D-6E8A-4147-A177-3AD203B41FA5}">
                      <a16:colId xmlns:a16="http://schemas.microsoft.com/office/drawing/2014/main" val="33589177"/>
                    </a:ext>
                  </a:extLst>
                </a:gridCol>
                <a:gridCol w="3419700">
                  <a:extLst>
                    <a:ext uri="{9D8B030D-6E8A-4147-A177-3AD203B41FA5}">
                      <a16:colId xmlns:a16="http://schemas.microsoft.com/office/drawing/2014/main" val="1370859856"/>
                    </a:ext>
                  </a:extLst>
                </a:gridCol>
                <a:gridCol w="2815166">
                  <a:extLst>
                    <a:ext uri="{9D8B030D-6E8A-4147-A177-3AD203B41FA5}">
                      <a16:colId xmlns:a16="http://schemas.microsoft.com/office/drawing/2014/main" val="3941891223"/>
                    </a:ext>
                  </a:extLst>
                </a:gridCol>
              </a:tblGrid>
              <a:tr h="271959">
                <a:tc>
                  <a:txBody>
                    <a:bodyPr/>
                    <a:lstStyle/>
                    <a:p>
                      <a:r>
                        <a:rPr lang="en-US" sz="1400" b="1">
                          <a:effectLst/>
                        </a:rPr>
                        <a:t>Social Engineering Targets</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400" b="1">
                          <a:effectLst/>
                        </a:rPr>
                        <a:t>Attack Techniques</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400" b="1">
                          <a:effectLst/>
                        </a:rPr>
                        <a:t>Defense Strategies</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034490384"/>
                  </a:ext>
                </a:extLst>
              </a:tr>
              <a:tr h="854727">
                <a:tc>
                  <a:txBody>
                    <a:bodyPr/>
                    <a:lstStyle/>
                    <a:p>
                      <a:r>
                        <a:rPr lang="en-US" sz="1400">
                          <a:effectLst/>
                        </a:rPr>
                        <a:t>Front office and help desk</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400" dirty="0">
                          <a:effectLst/>
                        </a:rPr>
                        <a:t>Eavesdropping, shoulder surfing, impersonation, persuasion, and intimidation</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400" dirty="0">
                          <a:effectLst/>
                        </a:rPr>
                        <a:t>Train employees/help desk to never reveal passwords or other information by phone</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651594062"/>
                  </a:ext>
                </a:extLst>
              </a:tr>
              <a:tr h="854727">
                <a:tc>
                  <a:txBody>
                    <a:bodyPr/>
                    <a:lstStyle/>
                    <a:p>
                      <a:r>
                        <a:rPr lang="en-US" sz="1400">
                          <a:effectLst/>
                        </a:rPr>
                        <a:t>Perimeter security</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400">
                          <a:effectLst/>
                        </a:rPr>
                        <a:t>Impersonation, fake IDs, piggy backing, etc.</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400" dirty="0">
                          <a:effectLst/>
                        </a:rPr>
                        <a:t>Implement strict badge, token or biometric authentication, employee training, and security guards</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extLst>
                  <a:ext uri="{0D108BD9-81ED-4DB2-BD59-A6C34878D82A}">
                    <a16:rowId xmlns:a16="http://schemas.microsoft.com/office/drawing/2014/main" val="3659070021"/>
                  </a:ext>
                </a:extLst>
              </a:tr>
              <a:tr h="621620">
                <a:tc>
                  <a:txBody>
                    <a:bodyPr/>
                    <a:lstStyle/>
                    <a:p>
                      <a:r>
                        <a:rPr lang="en-US" sz="1400">
                          <a:effectLst/>
                        </a:rPr>
                        <a:t>Office</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400">
                          <a:effectLst/>
                        </a:rPr>
                        <a:t>Shoulder surfing, eavesdropping, Ingratiation, etc.</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400" dirty="0">
                          <a:effectLst/>
                        </a:rPr>
                        <a:t>Employee training, best practices and checklists for using passwords Escort all guests</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493590058"/>
                  </a:ext>
                </a:extLst>
              </a:tr>
              <a:tr h="505066">
                <a:tc>
                  <a:txBody>
                    <a:bodyPr/>
                    <a:lstStyle/>
                    <a:p>
                      <a:r>
                        <a:rPr lang="en-US" sz="1400">
                          <a:effectLst/>
                        </a:rPr>
                        <a:t>Phone (help desk)</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400">
                          <a:effectLst/>
                        </a:rPr>
                        <a:t>Impersonation, Intimidation, and persuasion on help desk calls</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400" dirty="0">
                          <a:effectLst/>
                        </a:rPr>
                        <a:t>Employee training, enforce policies for the help desk</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extLst>
                  <a:ext uri="{0D108BD9-81ED-4DB2-BD59-A6C34878D82A}">
                    <a16:rowId xmlns:a16="http://schemas.microsoft.com/office/drawing/2014/main" val="1250199444"/>
                  </a:ext>
                </a:extLst>
              </a:tr>
              <a:tr h="388512">
                <a:tc>
                  <a:txBody>
                    <a:bodyPr/>
                    <a:lstStyle/>
                    <a:p>
                      <a:r>
                        <a:rPr lang="en-US" sz="1400">
                          <a:effectLst/>
                        </a:rPr>
                        <a:t>Mail room</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400">
                          <a:effectLst/>
                        </a:rPr>
                        <a:t>Theft, damage or forging of mails</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400" dirty="0">
                          <a:effectLst/>
                        </a:rPr>
                        <a:t>Lock and monitor mail room, employee training</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2409167177"/>
                  </a:ext>
                </a:extLst>
              </a:tr>
              <a:tr h="854727">
                <a:tc>
                  <a:txBody>
                    <a:bodyPr/>
                    <a:lstStyle/>
                    <a:p>
                      <a:r>
                        <a:rPr lang="en-US" sz="1400">
                          <a:effectLst/>
                        </a:rPr>
                        <a:t>Machine room/Phone closet</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400">
                          <a:effectLst/>
                        </a:rPr>
                        <a:t>Attempting to gain access, remove equipment, and/or attach a protocol analyzer to grab the confidential data</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400" dirty="0">
                          <a:effectLst/>
                        </a:rPr>
                        <a:t>Keep phone closets, server rooms, etc. locked at all times and keep updated inventory on equipment</a:t>
                      </a:r>
                    </a:p>
                  </a:txBody>
                  <a:tcPr marL="42089" marR="42089" marT="19426" marB="19426"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extLst>
                  <a:ext uri="{0D108BD9-81ED-4DB2-BD59-A6C34878D82A}">
                    <a16:rowId xmlns:a16="http://schemas.microsoft.com/office/drawing/2014/main" val="1709274959"/>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6">
            <a:extLst>
              <a:ext uri="{FF2B5EF4-FFF2-40B4-BE49-F238E27FC236}">
                <a16:creationId xmlns:a16="http://schemas.microsoft.com/office/drawing/2014/main" id="{34955CED-A1C1-01D4-0B4F-D9DDF21CFD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Freeform 5">
            <a:extLst>
              <a:ext uri="{FF2B5EF4-FFF2-40B4-BE49-F238E27FC236}">
                <a16:creationId xmlns:a16="http://schemas.microsoft.com/office/drawing/2014/main" id="{ED238DDF-7552-C9B9-3E3F-FC32CB5E2E21}"/>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6084" name="Freeform 6">
            <a:extLst>
              <a:ext uri="{FF2B5EF4-FFF2-40B4-BE49-F238E27FC236}">
                <a16:creationId xmlns:a16="http://schemas.microsoft.com/office/drawing/2014/main" id="{DBEBCF49-5CC6-9735-1F37-C551219715A4}"/>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6085" name="Freeform 8">
            <a:extLst>
              <a:ext uri="{FF2B5EF4-FFF2-40B4-BE49-F238E27FC236}">
                <a16:creationId xmlns:a16="http://schemas.microsoft.com/office/drawing/2014/main" id="{1E9A7DEB-D2B9-1FF3-013A-2B1D83CD0BC5}"/>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6086" name="Picture 1">
            <a:extLst>
              <a:ext uri="{FF2B5EF4-FFF2-40B4-BE49-F238E27FC236}">
                <a16:creationId xmlns:a16="http://schemas.microsoft.com/office/drawing/2014/main" id="{4FC4AFF4-8A65-0D19-D55D-21CC41F602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508625"/>
            <a:ext cx="1222375"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7" name="Picture 2">
            <a:extLst>
              <a:ext uri="{FF2B5EF4-FFF2-40B4-BE49-F238E27FC236}">
                <a16:creationId xmlns:a16="http://schemas.microsoft.com/office/drawing/2014/main" id="{934495C0-2E1F-2CC5-ADA1-FCEBCBDEEE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8" name="Picture 3">
            <a:extLst>
              <a:ext uri="{FF2B5EF4-FFF2-40B4-BE49-F238E27FC236}">
                <a16:creationId xmlns:a16="http://schemas.microsoft.com/office/drawing/2014/main" id="{07964215-BB21-DFC5-CF25-316FDA343E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9" name="TextBox 6">
            <a:extLst>
              <a:ext uri="{FF2B5EF4-FFF2-40B4-BE49-F238E27FC236}">
                <a16:creationId xmlns:a16="http://schemas.microsoft.com/office/drawing/2014/main" id="{DAF9245F-917E-F4B8-7D1A-730A3B9DC0D5}"/>
              </a:ext>
            </a:extLst>
          </p:cNvPr>
          <p:cNvSpPr txBox="1">
            <a:spLocks noChangeArrowheads="1"/>
          </p:cNvSpPr>
          <p:nvPr/>
        </p:nvSpPr>
        <p:spPr bwMode="auto">
          <a:xfrm>
            <a:off x="3189943" y="538163"/>
            <a:ext cx="18671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References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6090" name="TextBox 7">
            <a:extLst>
              <a:ext uri="{FF2B5EF4-FFF2-40B4-BE49-F238E27FC236}">
                <a16:creationId xmlns:a16="http://schemas.microsoft.com/office/drawing/2014/main" id="{48682B08-229F-690D-0E8D-8749C7F5D365}"/>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46091" name="Picture 8">
            <a:extLst>
              <a:ext uri="{FF2B5EF4-FFF2-40B4-BE49-F238E27FC236}">
                <a16:creationId xmlns:a16="http://schemas.microsoft.com/office/drawing/2014/main" id="{D768853A-FA29-8346-976F-34393AC686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2" name="Picture 9">
            <a:extLst>
              <a:ext uri="{FF2B5EF4-FFF2-40B4-BE49-F238E27FC236}">
                <a16:creationId xmlns:a16="http://schemas.microsoft.com/office/drawing/2014/main" id="{7E804187-CACF-85F7-8BA1-4B6D687DD5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4" name="Picture 4">
            <a:extLst>
              <a:ext uri="{FF2B5EF4-FFF2-40B4-BE49-F238E27FC236}">
                <a16:creationId xmlns:a16="http://schemas.microsoft.com/office/drawing/2014/main" id="{C5AE6F03-712B-7104-EC49-5AD8C85663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95" name="TextBox 10">
            <a:extLst>
              <a:ext uri="{FF2B5EF4-FFF2-40B4-BE49-F238E27FC236}">
                <a16:creationId xmlns:a16="http://schemas.microsoft.com/office/drawing/2014/main" id="{5E787BD2-608C-E4B4-3D8F-D8A1FA22A6F2}"/>
              </a:ext>
            </a:extLst>
          </p:cNvPr>
          <p:cNvSpPr txBox="1">
            <a:spLocks noChangeArrowheads="1"/>
          </p:cNvSpPr>
          <p:nvPr/>
        </p:nvSpPr>
        <p:spPr bwMode="auto">
          <a:xfrm>
            <a:off x="1103312" y="1931988"/>
            <a:ext cx="6227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dirty="0"/>
              <a:t>https://www.onelogin.com/learn/ddos-attack</a:t>
            </a:r>
          </a:p>
        </p:txBody>
      </p:sp>
      <p:sp>
        <p:nvSpPr>
          <p:cNvPr id="46096" name="TextBox 14">
            <a:extLst>
              <a:ext uri="{FF2B5EF4-FFF2-40B4-BE49-F238E27FC236}">
                <a16:creationId xmlns:a16="http://schemas.microsoft.com/office/drawing/2014/main" id="{6DD4CEC8-BC7C-8CB4-ABC5-6D71E7A07D28}"/>
              </a:ext>
            </a:extLst>
          </p:cNvPr>
          <p:cNvSpPr txBox="1">
            <a:spLocks noChangeArrowheads="1"/>
          </p:cNvSpPr>
          <p:nvPr/>
        </p:nvSpPr>
        <p:spPr bwMode="auto">
          <a:xfrm>
            <a:off x="1009650" y="2641229"/>
            <a:ext cx="6227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dirty="0"/>
              <a:t>https://www.youtube.com/watch?v=bc120b-L4SU</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6">
            <a:extLst>
              <a:ext uri="{FF2B5EF4-FFF2-40B4-BE49-F238E27FC236}">
                <a16:creationId xmlns:a16="http://schemas.microsoft.com/office/drawing/2014/main" id="{7524E89D-68B5-38BE-EA59-9D4FF431A7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826" y="39304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Freeform 5">
            <a:extLst>
              <a:ext uri="{FF2B5EF4-FFF2-40B4-BE49-F238E27FC236}">
                <a16:creationId xmlns:a16="http://schemas.microsoft.com/office/drawing/2014/main" id="{D86B8658-9C36-A1A4-0AB8-FD3A613448CA}"/>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5060" name="Freeform 6">
            <a:extLst>
              <a:ext uri="{FF2B5EF4-FFF2-40B4-BE49-F238E27FC236}">
                <a16:creationId xmlns:a16="http://schemas.microsoft.com/office/drawing/2014/main" id="{AFAC6757-8F33-69C3-418C-A1FBFDEEDB5B}"/>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5061" name="Freeform 8">
            <a:extLst>
              <a:ext uri="{FF2B5EF4-FFF2-40B4-BE49-F238E27FC236}">
                <a16:creationId xmlns:a16="http://schemas.microsoft.com/office/drawing/2014/main" id="{3DF5D464-1547-DDD5-4D13-71EEC8916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5062" name="Picture 1">
            <a:extLst>
              <a:ext uri="{FF2B5EF4-FFF2-40B4-BE49-F238E27FC236}">
                <a16:creationId xmlns:a16="http://schemas.microsoft.com/office/drawing/2014/main" id="{71B247CF-E665-AE13-ED7D-28B43C5076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3" name="Picture 2">
            <a:extLst>
              <a:ext uri="{FF2B5EF4-FFF2-40B4-BE49-F238E27FC236}">
                <a16:creationId xmlns:a16="http://schemas.microsoft.com/office/drawing/2014/main" id="{60076DE1-9B3C-9797-4585-26D560B435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4" name="Picture 3">
            <a:extLst>
              <a:ext uri="{FF2B5EF4-FFF2-40B4-BE49-F238E27FC236}">
                <a16:creationId xmlns:a16="http://schemas.microsoft.com/office/drawing/2014/main" id="{9D7D082D-EC96-ADCF-2450-63207CA032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TextBox 6">
            <a:extLst>
              <a:ext uri="{FF2B5EF4-FFF2-40B4-BE49-F238E27FC236}">
                <a16:creationId xmlns:a16="http://schemas.microsoft.com/office/drawing/2014/main" id="{B66D83B4-EC5F-85BD-2549-41D9551FE31A}"/>
              </a:ext>
            </a:extLst>
          </p:cNvPr>
          <p:cNvSpPr txBox="1">
            <a:spLocks noChangeArrowheads="1"/>
          </p:cNvSpPr>
          <p:nvPr/>
        </p:nvSpPr>
        <p:spPr bwMode="auto">
          <a:xfrm>
            <a:off x="3800410" y="528033"/>
            <a:ext cx="7377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End</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5066" name="TextBox 7">
            <a:extLst>
              <a:ext uri="{FF2B5EF4-FFF2-40B4-BE49-F238E27FC236}">
                <a16:creationId xmlns:a16="http://schemas.microsoft.com/office/drawing/2014/main" id="{CDC77D11-94FF-430B-7802-166158DA3453}"/>
              </a:ext>
            </a:extLst>
          </p:cNvPr>
          <p:cNvSpPr txBox="1">
            <a:spLocks noChangeArrowheads="1"/>
          </p:cNvSpPr>
          <p:nvPr/>
        </p:nvSpPr>
        <p:spPr bwMode="auto">
          <a:xfrm>
            <a:off x="280988" y="236538"/>
            <a:ext cx="1466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a:solidFill>
                  <a:schemeClr val="bg1"/>
                </a:solidFill>
                <a:latin typeface="Tajawal Medium" panose="00000600000000000000"/>
                <a:ea typeface="Tajawal Medium" panose="00000600000000000000"/>
                <a:cs typeface="Tajawal Medium" panose="00000600000000000000"/>
              </a:rPr>
              <a:t>06</a:t>
            </a:r>
            <a:endParaRPr lang="en-US" altLang="en-US" sz="2800">
              <a:solidFill>
                <a:srgbClr val="FF9518"/>
              </a:solidFill>
              <a:latin typeface="Tajawal Medium" panose="00000600000000000000"/>
              <a:ea typeface="Tajawal Medium" panose="00000600000000000000"/>
              <a:cs typeface="Tajawal Medium" panose="00000600000000000000"/>
            </a:endParaRPr>
          </a:p>
        </p:txBody>
      </p:sp>
      <p:pic>
        <p:nvPicPr>
          <p:cNvPr id="45067" name="Picture 8">
            <a:extLst>
              <a:ext uri="{FF2B5EF4-FFF2-40B4-BE49-F238E27FC236}">
                <a16:creationId xmlns:a16="http://schemas.microsoft.com/office/drawing/2014/main" id="{EF7B083B-3790-D34D-93B6-33492B69287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8" name="Picture 9">
            <a:extLst>
              <a:ext uri="{FF2B5EF4-FFF2-40B4-BE49-F238E27FC236}">
                <a16:creationId xmlns:a16="http://schemas.microsoft.com/office/drawing/2014/main" id="{40382DAB-32B9-8F6A-91C8-9F0ECEEEC4A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9" name="Picture 4">
            <a:extLst>
              <a:ext uri="{FF2B5EF4-FFF2-40B4-BE49-F238E27FC236}">
                <a16:creationId xmlns:a16="http://schemas.microsoft.com/office/drawing/2014/main" id="{DC1F4921-2ED5-3760-9DB7-81F4B21BCB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FA5FFC1C-E1EA-B0F2-BADC-FC690197876C}"/>
              </a:ext>
            </a:extLst>
          </p:cNvPr>
          <p:cNvSpPr txBox="1"/>
          <p:nvPr/>
        </p:nvSpPr>
        <p:spPr>
          <a:xfrm>
            <a:off x="2777496" y="2499816"/>
            <a:ext cx="2615598" cy="461665"/>
          </a:xfrm>
          <a:prstGeom prst="rect">
            <a:avLst/>
          </a:prstGeom>
          <a:noFill/>
        </p:spPr>
        <p:txBody>
          <a:bodyPr wrap="square">
            <a:spAutoFit/>
          </a:bodyPr>
          <a:lstStyle/>
          <a:p>
            <a:r>
              <a:rPr lang="en-US" sz="2400" b="1" dirty="0"/>
              <a:t>Any Question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20FE89C8C0A2245ACE81F1622015992" ma:contentTypeVersion="4" ma:contentTypeDescription="Create a new document." ma:contentTypeScope="" ma:versionID="20587b70a3f83fa2edfc145810ed2c95">
  <xsd:schema xmlns:xsd="http://www.w3.org/2001/XMLSchema" xmlns:xs="http://www.w3.org/2001/XMLSchema" xmlns:p="http://schemas.microsoft.com/office/2006/metadata/properties" xmlns:ns3="aa74b998-7d02-4c65-8afd-3e7cfbd2fccf" targetNamespace="http://schemas.microsoft.com/office/2006/metadata/properties" ma:root="true" ma:fieldsID="8ae939ec889e3a5eff75ff7481f1c96e" ns3:_="">
    <xsd:import namespace="aa74b998-7d02-4c65-8afd-3e7cfbd2fcc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74b998-7d02-4c65-8afd-3e7cfbd2fc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1D7D76A-57CE-437A-B43A-65768C06DA4E}">
  <ds:schemaRefs>
    <ds:schemaRef ds:uri="http://purl.org/dc/dcmitype/"/>
    <ds:schemaRef ds:uri="http://schemas.microsoft.com/office/2006/metadata/properties"/>
    <ds:schemaRef ds:uri="http://schemas.microsoft.com/office/2006/documentManagement/types"/>
    <ds:schemaRef ds:uri="http://purl.org/dc/terms/"/>
    <ds:schemaRef ds:uri="http://www.w3.org/XML/1998/namespace"/>
    <ds:schemaRef ds:uri="http://schemas.microsoft.com/office/infopath/2007/PartnerControls"/>
    <ds:schemaRef ds:uri="http://schemas.openxmlformats.org/package/2006/metadata/core-properties"/>
    <ds:schemaRef ds:uri="aa74b998-7d02-4c65-8afd-3e7cfbd2fccf"/>
    <ds:schemaRef ds:uri="http://purl.org/dc/elements/1.1/"/>
  </ds:schemaRefs>
</ds:datastoreItem>
</file>

<file path=customXml/itemProps2.xml><?xml version="1.0" encoding="utf-8"?>
<ds:datastoreItem xmlns:ds="http://schemas.openxmlformats.org/officeDocument/2006/customXml" ds:itemID="{2F75063E-13AA-4916-8615-817C99C39C2E}">
  <ds:schemaRefs>
    <ds:schemaRef ds:uri="http://schemas.microsoft.com/sharepoint/v3/contenttype/forms"/>
  </ds:schemaRefs>
</ds:datastoreItem>
</file>

<file path=customXml/itemProps3.xml><?xml version="1.0" encoding="utf-8"?>
<ds:datastoreItem xmlns:ds="http://schemas.openxmlformats.org/officeDocument/2006/customXml" ds:itemID="{B70549A2-B60C-4C68-813F-94C30C679E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74b998-7d02-4c65-8afd-3e7cfbd2fc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7983</TotalTime>
  <Words>3046</Words>
  <Application>Microsoft Office PowerPoint</Application>
  <PresentationFormat>Widescreen</PresentationFormat>
  <Paragraphs>338</Paragraphs>
  <Slides>49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Calibri Light</vt:lpstr>
      <vt:lpstr>Helvetica Neue</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204</cp:revision>
  <dcterms:created xsi:type="dcterms:W3CDTF">2021-08-03T13:03:26Z</dcterms:created>
  <dcterms:modified xsi:type="dcterms:W3CDTF">2023-03-08T12:05:58Z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0x010100C20FE89C8C0A2245ACE81F1622015992</vt:lpwstr>
  </property>
</Properties>
</file>