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2.xml" ContentType="application/vnd.openxmlformats-officedocument.presentationml.slideLayout+xml"/>
  <Override PartName="/ppt/slideMasters/slideMaster1.xml" ContentType="application/vnd.openxmlformats-officedocument.presentationml.slideMaster+xml"/>
  <Override PartName="/ppt/theme/theme2.xml" ContentType="application/vnd.openxmlformats-officedocument.theme+xml"/>
  <Override PartName="/ppt/webextensions/taskpanes.xml" ContentType="application/vnd.ms-office.webextensiontaskpanes+xml"/>
  <Override PartName="/ppt/theme/theme1.xml" ContentType="application/vnd.openxmlformats-officedocument.theme+xml"/>
  <Override PartName="/ppt/notesMasters/notesMaster1.xml" ContentType="application/vnd.openxmlformats-officedocument.presentationml.notesMaster+xml"/>
  <Override PartName="/ppt/webextensions/webextension2.xml" ContentType="application/vnd.ms-office.webextension+xml"/>
  <Override PartName="/ppt/webextensions/webextension1.xml" ContentType="application/vnd.ms-office.webextension+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5"/>
  </p:notesMasterIdLst>
  <p:sldIdLst>
    <p:sldId id="480" r:id="rId2"/>
    <p:sldId id="271" r:id="rId3"/>
    <p:sldId id="313" r:id="rId4"/>
    <p:sldId id="583" r:id="rId5"/>
    <p:sldId id="576" r:id="rId6"/>
    <p:sldId id="582" r:id="rId7"/>
    <p:sldId id="584" r:id="rId8"/>
    <p:sldId id="577" r:id="rId9"/>
    <p:sldId id="578" r:id="rId10"/>
    <p:sldId id="566" r:id="rId11"/>
    <p:sldId id="585" r:id="rId12"/>
    <p:sldId id="579" r:id="rId13"/>
    <p:sldId id="588" r:id="rId14"/>
    <p:sldId id="589" r:id="rId15"/>
    <p:sldId id="603" r:id="rId16"/>
    <p:sldId id="590" r:id="rId17"/>
    <p:sldId id="591" r:id="rId18"/>
    <p:sldId id="592" r:id="rId19"/>
    <p:sldId id="593" r:id="rId20"/>
    <p:sldId id="594" r:id="rId21"/>
    <p:sldId id="595" r:id="rId22"/>
    <p:sldId id="596" r:id="rId23"/>
    <p:sldId id="598" r:id="rId24"/>
    <p:sldId id="597" r:id="rId25"/>
    <p:sldId id="599" r:id="rId26"/>
    <p:sldId id="601" r:id="rId27"/>
    <p:sldId id="586" r:id="rId28"/>
    <p:sldId id="613" r:id="rId29"/>
    <p:sldId id="608" r:id="rId30"/>
    <p:sldId id="610" r:id="rId31"/>
    <p:sldId id="609" r:id="rId32"/>
    <p:sldId id="600" r:id="rId33"/>
    <p:sldId id="612" r:id="rId34"/>
    <p:sldId id="615" r:id="rId35"/>
    <p:sldId id="617" r:id="rId36"/>
    <p:sldId id="616" r:id="rId37"/>
    <p:sldId id="587" r:id="rId38"/>
    <p:sldId id="581" r:id="rId39"/>
    <p:sldId id="606" r:id="rId40"/>
    <p:sldId id="523" r:id="rId41"/>
    <p:sldId id="552" r:id="rId42"/>
    <p:sldId id="614"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583"/>
            <p14:sldId id="576"/>
            <p14:sldId id="582"/>
            <p14:sldId id="584"/>
            <p14:sldId id="577"/>
            <p14:sldId id="578"/>
            <p14:sldId id="566"/>
            <p14:sldId id="585"/>
            <p14:sldId id="579"/>
            <p14:sldId id="588"/>
            <p14:sldId id="589"/>
            <p14:sldId id="603"/>
            <p14:sldId id="590"/>
            <p14:sldId id="591"/>
            <p14:sldId id="592"/>
            <p14:sldId id="593"/>
            <p14:sldId id="594"/>
            <p14:sldId id="595"/>
            <p14:sldId id="596"/>
            <p14:sldId id="598"/>
            <p14:sldId id="597"/>
            <p14:sldId id="599"/>
            <p14:sldId id="601"/>
            <p14:sldId id="586"/>
            <p14:sldId id="613"/>
            <p14:sldId id="608"/>
            <p14:sldId id="610"/>
            <p14:sldId id="609"/>
            <p14:sldId id="600"/>
            <p14:sldId id="612"/>
            <p14:sldId id="615"/>
            <p14:sldId id="617"/>
            <p14:sldId id="616"/>
            <p14:sldId id="587"/>
            <p14:sldId id="581"/>
            <p14:sldId id="606"/>
            <p14:sldId id="523"/>
            <p14:sldId id="552"/>
            <p14:sldId id="61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E2E4E6"/>
    <a:srgbClr val="00B0F0"/>
    <a:srgbClr val="4472C4"/>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7" d="100"/>
          <a:sy n="57" d="100"/>
        </p:scale>
        <p:origin x="924" y="28"/>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5207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svg"/></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15.svg"/><Relationship Id="rId5" Type="http://schemas.openxmlformats.org/officeDocument/2006/relationships/image" Target="../media/image14.svg"/><Relationship Id="rId4" Type="http://schemas.openxmlformats.org/officeDocument/2006/relationships/image" Target="../media/image13.svg"/></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5.png"/><Relationship Id="rId1" Type="http://schemas.openxmlformats.org/officeDocument/2006/relationships/slideLayout" Target="../slideLayouts/slideLayout1.xml"/><Relationship Id="rId5" Type="http://schemas.openxmlformats.org/officeDocument/2006/relationships/image" Target="../media/image18.svg"/><Relationship Id="rId4" Type="http://schemas.openxmlformats.org/officeDocument/2006/relationships/image" Target="../media/image17.svg"/></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17.xml"/><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5.png"/><Relationship Id="rId1" Type="http://schemas.openxmlformats.org/officeDocument/2006/relationships/slideLayout" Target="../slideLayouts/slideLayout15.xml"/><Relationship Id="rId5" Type="http://schemas.openxmlformats.org/officeDocument/2006/relationships/image" Target="../media/image23.svg"/><Relationship Id="rId4" Type="http://schemas.openxmlformats.org/officeDocument/2006/relationships/image" Target="../media/image22.svg"/></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5.png"/><Relationship Id="rId1" Type="http://schemas.openxmlformats.org/officeDocument/2006/relationships/slideLayout" Target="../slideLayouts/slideLayout17.xml"/><Relationship Id="rId5" Type="http://schemas.openxmlformats.org/officeDocument/2006/relationships/image" Target="../media/image11.png"/><Relationship Id="rId4" Type="http://schemas.openxmlformats.org/officeDocument/2006/relationships/image" Target="../media/image29.png"/></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hyperlink" Target="https://www.tandfonline.com/doi/full/10.1080/1062726X.2026.2630048"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hyperlink" Target="https://www.tandfonline.com/doi/full/10.1080/1062726X.2025.2606676"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5.png"/><Relationship Id="rId1" Type="http://schemas.openxmlformats.org/officeDocument/2006/relationships/slideLayout" Target="../slideLayouts/slideLayout15.xml"/><Relationship Id="rId5" Type="http://schemas.openxmlformats.org/officeDocument/2006/relationships/image" Target="../media/image36.png"/><Relationship Id="rId4" Type="http://schemas.openxmlformats.org/officeDocument/2006/relationships/image" Target="../media/image35.png"/></Relationships>
</file>

<file path=ppt/slides/_rels/slide32.xml.rels><?xml version="1.0" encoding="UTF-8" standalone="yes"?>
<Relationships xmlns="http://schemas.openxmlformats.org/package/2006/relationships"><Relationship Id="rId8" Type="http://schemas.openxmlformats.org/officeDocument/2006/relationships/image" Target="../media/image42.svg"/><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40.svg"/><Relationship Id="rId5" Type="http://schemas.openxmlformats.org/officeDocument/2006/relationships/image" Target="../media/image39.png"/><Relationship Id="rId10" Type="http://schemas.openxmlformats.org/officeDocument/2006/relationships/image" Target="../media/image44.svg"/><Relationship Id="rId4" Type="http://schemas.openxmlformats.org/officeDocument/2006/relationships/image" Target="../media/image38.svg"/><Relationship Id="rId9" Type="http://schemas.openxmlformats.org/officeDocument/2006/relationships/image" Target="../media/image43.png"/></Relationships>
</file>

<file path=ppt/slides/_rels/slide3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3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5.png"/><Relationship Id="rId1" Type="http://schemas.openxmlformats.org/officeDocument/2006/relationships/slideLayout" Target="../slideLayouts/slideLayout17.xml"/><Relationship Id="rId5" Type="http://schemas.openxmlformats.org/officeDocument/2006/relationships/image" Target="../media/image52.jpeg"/><Relationship Id="rId4" Type="http://schemas.openxmlformats.org/officeDocument/2006/relationships/image" Target="../media/image51.jpeg"/></Relationships>
</file>

<file path=ppt/slides/_rels/slide36.xml.rels><?xml version="1.0" encoding="UTF-8" standalone="yes"?>
<Relationships xmlns="http://schemas.openxmlformats.org/package/2006/relationships"><Relationship Id="rId3" Type="http://schemas.openxmlformats.org/officeDocument/2006/relationships/image" Target="../media/image53.svg"/><Relationship Id="rId2" Type="http://schemas.openxmlformats.org/officeDocument/2006/relationships/image" Target="../media/image5.png"/><Relationship Id="rId1" Type="http://schemas.openxmlformats.org/officeDocument/2006/relationships/slideLayout" Target="../slideLayouts/slideLayout17.xml"/><Relationship Id="rId4" Type="http://schemas.openxmlformats.org/officeDocument/2006/relationships/image" Target="../media/image54.svg"/></Relationships>
</file>

<file path=ppt/slides/_rels/slide37.xml.rels><?xml version="1.0" encoding="UTF-8" standalone="yes"?>
<Relationships xmlns="http://schemas.openxmlformats.org/package/2006/relationships"><Relationship Id="rId3" Type="http://schemas.openxmlformats.org/officeDocument/2006/relationships/image" Target="../media/image55.sv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58.png"/><Relationship Id="rId5" Type="http://schemas.openxmlformats.org/officeDocument/2006/relationships/image" Target="../media/image57.svg"/><Relationship Id="rId4" Type="http://schemas.openxmlformats.org/officeDocument/2006/relationships/image" Target="../media/image56.svg"/></Relationships>
</file>

<file path=ppt/slides/_rels/slide38.xml.rels><?xml version="1.0" encoding="UTF-8" standalone="yes"?>
<Relationships xmlns="http://schemas.openxmlformats.org/package/2006/relationships"><Relationship Id="rId8" Type="http://schemas.openxmlformats.org/officeDocument/2006/relationships/image" Target="../media/image64.svg"/><Relationship Id="rId3" Type="http://schemas.openxmlformats.org/officeDocument/2006/relationships/image" Target="../media/image59.png"/><Relationship Id="rId7" Type="http://schemas.openxmlformats.org/officeDocument/2006/relationships/image" Target="../media/image63.png"/><Relationship Id="rId12" Type="http://schemas.openxmlformats.org/officeDocument/2006/relationships/image" Target="../media/image68.sv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62.svg"/><Relationship Id="rId11" Type="http://schemas.openxmlformats.org/officeDocument/2006/relationships/image" Target="../media/image67.png"/><Relationship Id="rId5" Type="http://schemas.openxmlformats.org/officeDocument/2006/relationships/image" Target="../media/image61.png"/><Relationship Id="rId10" Type="http://schemas.openxmlformats.org/officeDocument/2006/relationships/image" Target="../media/image66.svg"/><Relationship Id="rId4" Type="http://schemas.openxmlformats.org/officeDocument/2006/relationships/image" Target="../media/image60.svg"/><Relationship Id="rId9" Type="http://schemas.openxmlformats.org/officeDocument/2006/relationships/image" Target="../media/image65.png"/></Relationships>
</file>

<file path=ppt/slides/_rels/slide39.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hyperlink" Target="https://books.google.com/books/about/Research_Design.html?id=nBSEzwEACAAJ" TargetMode="External"/><Relationship Id="rId2" Type="http://schemas.openxmlformats.org/officeDocument/2006/relationships/hyperlink" Target="https://books.google.com/books/about/The_Craft_of_Research_Fifth_Edition.html?id=sWwJEQAAQBAJ" TargetMode="External"/><Relationship Id="rId1" Type="http://schemas.openxmlformats.org/officeDocument/2006/relationships/slideLayout" Target="../slideLayouts/slideLayout15.xml"/><Relationship Id="rId5" Type="http://schemas.openxmlformats.org/officeDocument/2006/relationships/image" Target="../media/image5.png"/><Relationship Id="rId4" Type="http://schemas.openxmlformats.org/officeDocument/2006/relationships/hyperlink" Target="https://books.google.com/books/about/Qualitative_Inquiry_and_Research_Design.html?id=pwjMEAAAQBAJ" TargetMode="External"/></Relationships>
</file>

<file path=ppt/slides/_rels/slide43.xml.rels><?xml version="1.0" encoding="UTF-8" standalone="yes"?>
<Relationships xmlns="http://schemas.openxmlformats.org/package/2006/relationships"><Relationship Id="rId3" Type="http://schemas.openxmlformats.org/officeDocument/2006/relationships/image" Target="../media/image71.svg"/><Relationship Id="rId2" Type="http://schemas.openxmlformats.org/officeDocument/2006/relationships/image" Target="../media/image70.jpeg"/><Relationship Id="rId1" Type="http://schemas.openxmlformats.org/officeDocument/2006/relationships/slideLayout" Target="../slideLayouts/slideLayout16.xml"/><Relationship Id="rId4" Type="http://schemas.openxmlformats.org/officeDocument/2006/relationships/image" Target="../media/image7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58332" y="4043842"/>
            <a:ext cx="4886463" cy="400110"/>
          </a:xfrm>
          <a:prstGeom prst="rect">
            <a:avLst/>
          </a:prstGeom>
          <a:noFill/>
        </p:spPr>
        <p:txBody>
          <a:bodyPr wrap="square" rtlCol="0">
            <a:spAutoFit/>
          </a:bodyPr>
          <a:lstStyle/>
          <a:p>
            <a:r>
              <a:rPr lang="en-US" sz="2000" dirty="0">
                <a:latin typeface="Alexandria" pitchFamily="2" charset="-78"/>
                <a:cs typeface="Alexandria" pitchFamily="2" charset="-78"/>
              </a:rPr>
              <a:t>Prepared by Dr. Hala Elalfy </a:t>
            </a:r>
            <a:r>
              <a:rPr lang="en-US" sz="2000" dirty="0" err="1">
                <a:latin typeface="Alexandria" pitchFamily="2" charset="-78"/>
                <a:cs typeface="Alexandria" pitchFamily="2" charset="-78"/>
              </a:rPr>
              <a:t>Fawzy</a:t>
            </a:r>
            <a:endParaRPr lang="en-US" sz="2000" dirty="0">
              <a:latin typeface="Alexandria" pitchFamily="2" charset="-78"/>
              <a:cs typeface="Alexandria" pitchFamily="2" charset="-78"/>
            </a:endParaRPr>
          </a:p>
        </p:txBody>
      </p:sp>
      <p:sp>
        <p:nvSpPr>
          <p:cNvPr id="31" name="TextBox 30"/>
          <p:cNvSpPr txBox="1"/>
          <p:nvPr/>
        </p:nvSpPr>
        <p:spPr>
          <a:xfrm>
            <a:off x="706040" y="1998560"/>
            <a:ext cx="4886463" cy="1323439"/>
          </a:xfrm>
          <a:prstGeom prst="rect">
            <a:avLst/>
          </a:prstGeom>
          <a:noFill/>
        </p:spPr>
        <p:txBody>
          <a:bodyPr wrap="square" rtlCol="0">
            <a:spAutoFit/>
          </a:bodyPr>
          <a:lstStyle/>
          <a:p>
            <a:pPr algn="ctr"/>
            <a:r>
              <a:rPr lang="en-US" sz="4000" b="1" dirty="0">
                <a:solidFill>
                  <a:srgbClr val="00B0F0"/>
                </a:solidFill>
                <a:latin typeface="Alexandria" pitchFamily="2" charset="-78"/>
                <a:cs typeface="Alexandria" pitchFamily="2" charset="-78"/>
              </a:rPr>
              <a:t>Public Relations research Methods</a:t>
            </a: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latin typeface="Times New Roman" panose="02020603050405020304" pitchFamily="18" charset="0"/>
                <a:cs typeface="Times New Roman" panose="02020603050405020304" pitchFamily="18" charset="0"/>
              </a:rPr>
              <a:t>Lecture </a:t>
            </a:r>
            <a:r>
              <a:rPr lang="ar-EG" sz="2800" b="1">
                <a:solidFill>
                  <a:schemeClr val="bg1"/>
                </a:solidFill>
                <a:latin typeface="Times New Roman" panose="02020603050405020304" pitchFamily="18" charset="0"/>
                <a:cs typeface="Times New Roman" panose="02020603050405020304" pitchFamily="18" charset="0"/>
              </a:rPr>
              <a:t>10</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329269" y="5104240"/>
            <a:ext cx="2249334" cy="707886"/>
          </a:xfrm>
          <a:prstGeom prst="rect">
            <a:avLst/>
          </a:prstGeom>
          <a:noFill/>
        </p:spPr>
        <p:txBody>
          <a:bodyPr wrap="none" rtlCol="0">
            <a:spAutoFit/>
          </a:bodyPr>
          <a:lstStyle/>
          <a:p>
            <a:r>
              <a:rPr lang="en-US" sz="2000" dirty="0">
                <a:latin typeface="Alexandria" pitchFamily="2" charset="-78"/>
                <a:cs typeface="Alexandria" pitchFamily="2" charset="-78"/>
              </a:rPr>
              <a:t>PRL 624</a:t>
            </a:r>
          </a:p>
          <a:p>
            <a:r>
              <a:rPr lang="en-US" sz="2000">
                <a:latin typeface="Alexandria" pitchFamily="2" charset="-78"/>
                <a:cs typeface="Alexandria" pitchFamily="2" charset="-78"/>
              </a:rPr>
              <a:t>Public Relations</a:t>
            </a:r>
            <a:endParaRPr lang="en-US" sz="2000" dirty="0">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903"/>
    </mc:Choice>
    <mc:Fallback xmlns="">
      <p:transition spd="slow" advTm="1190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27244" y="1128534"/>
            <a:ext cx="5692786" cy="617348"/>
          </a:xfrm>
          <a:prstGeom prst="rect">
            <a:avLst/>
          </a:prstGeom>
          <a:noFill/>
        </p:spPr>
        <p:txBody>
          <a:bodyPr wrap="square" rtlCol="0">
            <a:spAutoFit/>
          </a:bodyPr>
          <a:lstStyle/>
          <a:p>
            <a:pPr algn="ctr">
              <a:lnSpc>
                <a:spcPct val="200000"/>
              </a:lnSpc>
            </a:pPr>
            <a:r>
              <a:rPr lang="ar-EG" sz="2000" b="1">
                <a:solidFill>
                  <a:srgbClr val="00B0F0"/>
                </a:solidFill>
                <a:latin typeface="Alexandria" pitchFamily="2" charset="-78"/>
                <a:cs typeface="Alexandria" pitchFamily="2" charset="-78"/>
              </a:rPr>
              <a:t>المحاضرة العاشرة</a:t>
            </a:r>
            <a:endParaRPr lang="ar-EG" sz="2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ar-EG" sz="4800" b="1">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062"/>
    </mc:Choice>
    <mc:Fallback xmlns="">
      <p:transition spd="slow" advTm="80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111188" y="165997"/>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9002" y="110811"/>
            <a:ext cx="2305141" cy="1076343"/>
          </a:xfrm>
          <a:prstGeom prst="rect">
            <a:avLst/>
          </a:prstGeom>
        </p:spPr>
      </p:pic>
      <p:grpSp>
        <p:nvGrpSpPr>
          <p:cNvPr id="4" name="Group 3">
            <a:extLst>
              <a:ext uri="{FF2B5EF4-FFF2-40B4-BE49-F238E27FC236}">
                <a16:creationId xmlns:a16="http://schemas.microsoft.com/office/drawing/2014/main" id="{D97FCB3D-B45C-64E8-18EB-4372798A0041}"/>
              </a:ext>
            </a:extLst>
          </p:cNvPr>
          <p:cNvGrpSpPr/>
          <p:nvPr/>
        </p:nvGrpSpPr>
        <p:grpSpPr>
          <a:xfrm>
            <a:off x="3066584" y="1599946"/>
            <a:ext cx="8731405" cy="3922980"/>
            <a:chOff x="793790" y="3169206"/>
            <a:chExt cx="13042820" cy="2759154"/>
          </a:xfrm>
        </p:grpSpPr>
        <p:sp>
          <p:nvSpPr>
            <p:cNvPr id="31" name="Text 1"/>
            <p:cNvSpPr/>
            <p:nvPr/>
          </p:nvSpPr>
          <p:spPr>
            <a:xfrm>
              <a:off x="13638252" y="3169206"/>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Light" pitchFamily="34" charset="0"/>
                  <a:ea typeface="Alexandria Light" pitchFamily="34" charset="-122"/>
                  <a:cs typeface="Alexandria Light" pitchFamily="34" charset="-120"/>
                </a:rPr>
                <a:t>01</a:t>
              </a:r>
              <a:endParaRPr lang="en-US" sz="1550" dirty="0"/>
            </a:p>
          </p:txBody>
        </p:sp>
        <p:pic>
          <p:nvPicPr>
            <p:cNvPr id="38" name="Image 0" descr="preencoded.png"/>
            <p:cNvPicPr>
              <a:picLocks noChangeAspect="1"/>
            </p:cNvPicPr>
            <p:nvPr/>
          </p:nvPicPr>
          <p:blipFill>
            <a:blip r:embed="rId5"/>
            <a:stretch>
              <a:fillRect/>
            </a:stretch>
          </p:blipFill>
          <p:spPr>
            <a:xfrm>
              <a:off x="7414379" y="3483531"/>
              <a:ext cx="6422231" cy="22860"/>
            </a:xfrm>
            <a:prstGeom prst="rect">
              <a:avLst/>
            </a:prstGeom>
          </p:spPr>
        </p:pic>
        <p:sp>
          <p:nvSpPr>
            <p:cNvPr id="45" name="Text 2"/>
            <p:cNvSpPr/>
            <p:nvPr/>
          </p:nvSpPr>
          <p:spPr>
            <a:xfrm>
              <a:off x="11355705" y="362843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كتابة نتائج الدراسة</a:t>
              </a:r>
              <a:endParaRPr lang="en-US" sz="1950" dirty="0"/>
            </a:p>
          </p:txBody>
        </p:sp>
        <p:sp>
          <p:nvSpPr>
            <p:cNvPr id="52" name="Text 3"/>
            <p:cNvSpPr/>
            <p:nvPr/>
          </p:nvSpPr>
          <p:spPr>
            <a:xfrm>
              <a:off x="7414379" y="4057650"/>
              <a:ext cx="6422231"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فهم كيفية عرض النتائج بطريقة علمية منهجية</a:t>
              </a:r>
              <a:endParaRPr lang="en-US" sz="1550" dirty="0"/>
            </a:p>
          </p:txBody>
        </p:sp>
        <p:sp>
          <p:nvSpPr>
            <p:cNvPr id="63" name="Text 4"/>
            <p:cNvSpPr/>
            <p:nvPr/>
          </p:nvSpPr>
          <p:spPr>
            <a:xfrm>
              <a:off x="7017663" y="3169206"/>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Light" pitchFamily="34" charset="0"/>
                  <a:ea typeface="Alexandria Light" pitchFamily="34" charset="-122"/>
                  <a:cs typeface="Alexandria Light" pitchFamily="34" charset="-120"/>
                </a:rPr>
                <a:t>02</a:t>
              </a:r>
              <a:endParaRPr lang="en-US" sz="1550" dirty="0"/>
            </a:p>
          </p:txBody>
        </p:sp>
        <p:pic>
          <p:nvPicPr>
            <p:cNvPr id="64" name="Image 1" descr="preencoded.png"/>
            <p:cNvPicPr>
              <a:picLocks noChangeAspect="1"/>
            </p:cNvPicPr>
            <p:nvPr/>
          </p:nvPicPr>
          <p:blipFill>
            <a:blip r:embed="rId5"/>
            <a:stretch>
              <a:fillRect/>
            </a:stretch>
          </p:blipFill>
          <p:spPr>
            <a:xfrm>
              <a:off x="793790" y="3483531"/>
              <a:ext cx="6422231" cy="22860"/>
            </a:xfrm>
            <a:prstGeom prst="rect">
              <a:avLst/>
            </a:prstGeom>
          </p:spPr>
        </p:pic>
        <p:sp>
          <p:nvSpPr>
            <p:cNvPr id="67" name="Text 5"/>
            <p:cNvSpPr/>
            <p:nvPr/>
          </p:nvSpPr>
          <p:spPr>
            <a:xfrm>
              <a:off x="4735116" y="362843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كتابة التوصيات</a:t>
              </a:r>
              <a:endParaRPr lang="en-US" sz="1950" dirty="0"/>
            </a:p>
          </p:txBody>
        </p:sp>
        <p:sp>
          <p:nvSpPr>
            <p:cNvPr id="68" name="Text 6"/>
            <p:cNvSpPr/>
            <p:nvPr/>
          </p:nvSpPr>
          <p:spPr>
            <a:xfrm>
              <a:off x="793790" y="4057650"/>
              <a:ext cx="6422231"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تقديم مقترحات عملية بناءً على النتائج</a:t>
              </a:r>
              <a:endParaRPr lang="en-US" sz="1550" dirty="0"/>
            </a:p>
          </p:txBody>
        </p:sp>
        <p:sp>
          <p:nvSpPr>
            <p:cNvPr id="69" name="Text 7"/>
            <p:cNvSpPr/>
            <p:nvPr/>
          </p:nvSpPr>
          <p:spPr>
            <a:xfrm>
              <a:off x="13638252" y="4722376"/>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Light" pitchFamily="34" charset="0"/>
                  <a:ea typeface="Alexandria Light" pitchFamily="34" charset="-122"/>
                  <a:cs typeface="Alexandria Light" pitchFamily="34" charset="-120"/>
                </a:rPr>
                <a:t>03</a:t>
              </a:r>
              <a:endParaRPr lang="en-US" sz="1550" dirty="0"/>
            </a:p>
          </p:txBody>
        </p:sp>
        <p:pic>
          <p:nvPicPr>
            <p:cNvPr id="70" name="Image 2" descr="preencoded.png"/>
            <p:cNvPicPr>
              <a:picLocks noChangeAspect="1"/>
            </p:cNvPicPr>
            <p:nvPr/>
          </p:nvPicPr>
          <p:blipFill>
            <a:blip r:embed="rId5"/>
            <a:stretch>
              <a:fillRect/>
            </a:stretch>
          </p:blipFill>
          <p:spPr>
            <a:xfrm>
              <a:off x="7414379" y="5016937"/>
              <a:ext cx="6422231" cy="22860"/>
            </a:xfrm>
            <a:prstGeom prst="rect">
              <a:avLst/>
            </a:prstGeom>
          </p:spPr>
        </p:pic>
        <p:sp>
          <p:nvSpPr>
            <p:cNvPr id="71" name="Text 8"/>
            <p:cNvSpPr/>
            <p:nvPr/>
          </p:nvSpPr>
          <p:spPr>
            <a:xfrm>
              <a:off x="11355705" y="518160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بيان أوجه القصور</a:t>
              </a:r>
              <a:endParaRPr lang="en-US" sz="1950" dirty="0"/>
            </a:p>
          </p:txBody>
        </p:sp>
        <p:sp>
          <p:nvSpPr>
            <p:cNvPr id="72" name="Text 9"/>
            <p:cNvSpPr/>
            <p:nvPr/>
          </p:nvSpPr>
          <p:spPr>
            <a:xfrm>
              <a:off x="7414379" y="5610820"/>
              <a:ext cx="6422231"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الإقرار بحدود البحث العلمي بموضوعية</a:t>
              </a:r>
              <a:endParaRPr lang="en-US" sz="1550" dirty="0"/>
            </a:p>
          </p:txBody>
        </p:sp>
        <p:sp>
          <p:nvSpPr>
            <p:cNvPr id="73" name="Text 10"/>
            <p:cNvSpPr/>
            <p:nvPr/>
          </p:nvSpPr>
          <p:spPr>
            <a:xfrm>
              <a:off x="7017663" y="4722376"/>
              <a:ext cx="198358" cy="248007"/>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Light" pitchFamily="34" charset="0"/>
                  <a:ea typeface="Alexandria Light" pitchFamily="34" charset="-122"/>
                  <a:cs typeface="Alexandria Light" pitchFamily="34" charset="-120"/>
                </a:rPr>
                <a:t>04</a:t>
              </a:r>
              <a:endParaRPr lang="en-US" sz="1550" dirty="0"/>
            </a:p>
          </p:txBody>
        </p:sp>
        <p:pic>
          <p:nvPicPr>
            <p:cNvPr id="74" name="Image 3" descr="preencoded.png"/>
            <p:cNvPicPr>
              <a:picLocks noChangeAspect="1"/>
            </p:cNvPicPr>
            <p:nvPr/>
          </p:nvPicPr>
          <p:blipFill>
            <a:blip r:embed="rId5"/>
            <a:stretch>
              <a:fillRect/>
            </a:stretch>
          </p:blipFill>
          <p:spPr>
            <a:xfrm>
              <a:off x="793790" y="5016937"/>
              <a:ext cx="6422231" cy="22860"/>
            </a:xfrm>
            <a:prstGeom prst="rect">
              <a:avLst/>
            </a:prstGeom>
          </p:spPr>
        </p:pic>
        <p:sp>
          <p:nvSpPr>
            <p:cNvPr id="75" name="Text 11"/>
            <p:cNvSpPr/>
            <p:nvPr/>
          </p:nvSpPr>
          <p:spPr>
            <a:xfrm>
              <a:off x="4735116" y="518160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تطبيقات عملية</a:t>
              </a:r>
              <a:endParaRPr lang="en-US" sz="1950" dirty="0"/>
            </a:p>
          </p:txBody>
        </p:sp>
        <p:sp>
          <p:nvSpPr>
            <p:cNvPr id="76" name="Text 12"/>
            <p:cNvSpPr/>
            <p:nvPr/>
          </p:nvSpPr>
          <p:spPr>
            <a:xfrm>
              <a:off x="793790" y="5610820"/>
              <a:ext cx="6422231"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استعراض نماذج من دراسات العلاقات العامة</a:t>
              </a:r>
              <a:endParaRPr lang="en-US" sz="1550" dirty="0"/>
            </a:p>
          </p:txBody>
        </p:sp>
      </p:grpSp>
      <p:sp>
        <p:nvSpPr>
          <p:cNvPr id="78" name="TextBox 77">
            <a:extLst>
              <a:ext uri="{FF2B5EF4-FFF2-40B4-BE49-F238E27FC236}">
                <a16:creationId xmlns:a16="http://schemas.microsoft.com/office/drawing/2014/main" id="{8A1A9495-6F25-2A9D-4A76-38A2C6020DE9}"/>
              </a:ext>
            </a:extLst>
          </p:cNvPr>
          <p:cNvSpPr txBox="1"/>
          <p:nvPr/>
        </p:nvSpPr>
        <p:spPr>
          <a:xfrm>
            <a:off x="4417350" y="5743769"/>
            <a:ext cx="6243216" cy="369332"/>
          </a:xfrm>
          <a:prstGeom prst="rect">
            <a:avLst/>
          </a:prstGeom>
          <a:noFill/>
        </p:spPr>
        <p:txBody>
          <a:bodyPr wrap="square" rtlCol="0">
            <a:spAutoFit/>
          </a:bodyPr>
          <a:lstStyle/>
          <a:p>
            <a:pPr algn="ctr"/>
            <a:r>
              <a:rPr lang="ar-EG">
                <a:latin typeface="Alexandria" pitchFamily="2" charset="-78"/>
                <a:cs typeface="Alexandria" pitchFamily="2" charset="-78"/>
              </a:rPr>
              <a:t>5. مستحدثات منهجيات البحث في العلاقات العامة</a:t>
            </a:r>
            <a:endParaRPr lang="en-US">
              <a:latin typeface="Alexandria" pitchFamily="2" charset="-78"/>
              <a:cs typeface="Alexandria"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26785"/>
    </mc:Choice>
    <mc:Fallback xmlns="">
      <p:transition spd="slow" advTm="2678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4" y="104866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مقدمة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928707"/>
            <a:ext cx="10307384" cy="3744038"/>
          </a:xfrm>
          <a:prstGeom prst="rect">
            <a:avLst/>
          </a:prstGeom>
          <a:noFill/>
        </p:spPr>
        <p:txBody>
          <a:bodyPr wrap="square" rtlCol="0">
            <a:spAutoFit/>
          </a:bodyPr>
          <a:lstStyle/>
          <a:p>
            <a:pPr indent="404813" algn="just" rtl="1">
              <a:lnSpc>
                <a:spcPct val="150000"/>
              </a:lnSpc>
            </a:pPr>
            <a:r>
              <a:rPr lang="ar-EG" sz="1600" dirty="0">
                <a:latin typeface="Alexandria" pitchFamily="2" charset="-78"/>
                <a:cs typeface="Alexandria" pitchFamily="2" charset="-78"/>
              </a:rPr>
              <a:t>مرحلة كتابة النتائج والتوصيات في البحث العلمي تمثل ذروة العملية البحثية، حيث تُعرض الاكتشافات الجديدة ويُقدم تحليل دقيق للبيانات المجمعة. هذه المرحلة تقوم بدور حاسم في تقديم الإسهامات العلمية للبحث، مما يتيح للمجتمع العلمي والمهتمين فهم النتائج التي توصل إليها الباحث والتأثير المحتمل لهذه النتائج على المجال المعني. كتابة النتائج بطريقة واضحة وموجزة تساعد في تسليط الضوء على القيمة الحقيقية للدراسة وتبرز أهميتها وصلتها بالدراسات السابقة.</a:t>
            </a:r>
          </a:p>
          <a:p>
            <a:pPr indent="404813" algn="just" rtl="1">
              <a:lnSpc>
                <a:spcPct val="150000"/>
              </a:lnSpc>
            </a:pPr>
            <a:endParaRPr lang="ar-EG" sz="1600" dirty="0">
              <a:latin typeface="Alexandria" pitchFamily="2" charset="-78"/>
              <a:cs typeface="Alexandria" pitchFamily="2" charset="-78"/>
            </a:endParaRPr>
          </a:p>
          <a:p>
            <a:pPr indent="404813" algn="just" rtl="1">
              <a:lnSpc>
                <a:spcPct val="150000"/>
              </a:lnSpc>
            </a:pPr>
            <a:r>
              <a:rPr lang="ar-EG" sz="1600" dirty="0">
                <a:latin typeface="Alexandria" pitchFamily="2" charset="-78"/>
                <a:cs typeface="Alexandria" pitchFamily="2" charset="-78"/>
              </a:rPr>
              <a:t>علاوة على ذلك، التوصيات تُعد خطوة أساسية لرسم مسارات مستقبلية، إذ تقترح إجراءات محددة أو أبحاثاً تالية قد تعالج الفجوات المعرفية القائمة أو تتوسع في استكشاف النتائج الحالية. هذا يضمن أن البحث لا يقدم فقط معرفة جديدة، ولكن يوجه أيضاً العمل المستقبلي ويحفز على المزيد من التقدم العلمي. بالتالي، كتابة النتائج والتوصيات بشكل دقيق ومدروس تُعد ركيزة لتعزيز الفهم العلمي ودفع عجلة البحث العلمي قدماً.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158465"/>
    </mc:Choice>
    <mc:Fallback xmlns="">
      <p:transition advTm="15846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56799D-3AAA-01ED-8C37-111F6A4718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028BE9-D6C6-5EF9-D2E4-F2CEE6E073C2}"/>
              </a:ext>
            </a:extLst>
          </p:cNvPr>
          <p:cNvSpPr/>
          <p:nvPr/>
        </p:nvSpPr>
        <p:spPr>
          <a:xfrm>
            <a:off x="412595" y="1345305"/>
            <a:ext cx="11468229" cy="48338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DD84558-B3CC-AD18-9B01-7ADCEAA77F26}"/>
              </a:ext>
            </a:extLst>
          </p:cNvPr>
          <p:cNvSpPr txBox="1"/>
          <p:nvPr/>
        </p:nvSpPr>
        <p:spPr>
          <a:xfrm>
            <a:off x="4097250" y="535286"/>
            <a:ext cx="3902032" cy="707886"/>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التعريف الاصطلاحي لنتائج البحث العلمي</a:t>
            </a:r>
            <a:endParaRPr lang="ar-EG" sz="2000" b="1" dirty="0">
              <a:solidFill>
                <a:srgbClr val="4472C4"/>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CF40CBC6-A993-0346-E042-1ED1F31527DE}"/>
              </a:ext>
            </a:extLst>
          </p:cNvPr>
          <p:cNvSpPr/>
          <p:nvPr/>
        </p:nvSpPr>
        <p:spPr>
          <a:xfrm>
            <a:off x="968331" y="30479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4314077-C119-3C9E-995F-F0F5B326BCB0}"/>
              </a:ext>
            </a:extLst>
          </p:cNvPr>
          <p:cNvSpPr txBox="1"/>
          <p:nvPr/>
        </p:nvSpPr>
        <p:spPr>
          <a:xfrm>
            <a:off x="1145585" y="3890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3EE6006-081C-D8B7-E75A-89577DFA5990}"/>
              </a:ext>
            </a:extLst>
          </p:cNvPr>
          <p:cNvSpPr txBox="1"/>
          <p:nvPr/>
        </p:nvSpPr>
        <p:spPr>
          <a:xfrm>
            <a:off x="1179882" y="678822"/>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BB5A19BE-F862-DE23-8298-7BD2FA9978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B2B035C9-66D5-10E3-D30E-9F3A3B61118E}"/>
              </a:ext>
            </a:extLst>
          </p:cNvPr>
          <p:cNvGrpSpPr/>
          <p:nvPr/>
        </p:nvGrpSpPr>
        <p:grpSpPr>
          <a:xfrm>
            <a:off x="557562" y="1602152"/>
            <a:ext cx="11221844" cy="4330297"/>
            <a:chOff x="793790" y="2803922"/>
            <a:chExt cx="13042821" cy="3638669"/>
          </a:xfrm>
        </p:grpSpPr>
        <p:sp>
          <p:nvSpPr>
            <p:cNvPr id="8" name="Shape 1">
              <a:extLst>
                <a:ext uri="{FF2B5EF4-FFF2-40B4-BE49-F238E27FC236}">
                  <a16:creationId xmlns:a16="http://schemas.microsoft.com/office/drawing/2014/main" id="{3A48281F-95CC-A77E-5209-7F03C1398435}"/>
                </a:ext>
              </a:extLst>
            </p:cNvPr>
            <p:cNvSpPr/>
            <p:nvPr/>
          </p:nvSpPr>
          <p:spPr>
            <a:xfrm>
              <a:off x="9621322" y="2803922"/>
              <a:ext cx="4215289" cy="2254687"/>
            </a:xfrm>
            <a:prstGeom prst="roundRect">
              <a:avLst>
                <a:gd name="adj" fmla="val 1320"/>
              </a:avLst>
            </a:prstGeom>
            <a:solidFill>
              <a:srgbClr val="EAE8F3"/>
            </a:solidFill>
            <a:ln/>
          </p:spPr>
          <p:txBody>
            <a:bodyPr/>
            <a:lstStyle/>
            <a:p>
              <a:endParaRPr lang="en-US"/>
            </a:p>
          </p:txBody>
        </p:sp>
        <p:sp>
          <p:nvSpPr>
            <p:cNvPr id="9" name="Shape 2">
              <a:extLst>
                <a:ext uri="{FF2B5EF4-FFF2-40B4-BE49-F238E27FC236}">
                  <a16:creationId xmlns:a16="http://schemas.microsoft.com/office/drawing/2014/main" id="{F54537FF-5F67-4129-909E-E154393CE972}"/>
                </a:ext>
              </a:extLst>
            </p:cNvPr>
            <p:cNvSpPr/>
            <p:nvPr/>
          </p:nvSpPr>
          <p:spPr>
            <a:xfrm>
              <a:off x="13042940" y="3002280"/>
              <a:ext cx="595313" cy="595313"/>
            </a:xfrm>
            <a:prstGeom prst="roundRect">
              <a:avLst>
                <a:gd name="adj" fmla="val 15358451"/>
              </a:avLst>
            </a:prstGeom>
            <a:solidFill>
              <a:srgbClr val="403CCF"/>
            </a:solidFill>
            <a:ln/>
          </p:spPr>
          <p:txBody>
            <a:bodyPr/>
            <a:lstStyle/>
            <a:p>
              <a:endParaRPr lang="en-US"/>
            </a:p>
          </p:txBody>
        </p:sp>
        <p:pic>
          <p:nvPicPr>
            <p:cNvPr id="11" name="Image 0" descr="preencoded.png">
              <a:extLst>
                <a:ext uri="{FF2B5EF4-FFF2-40B4-BE49-F238E27FC236}">
                  <a16:creationId xmlns:a16="http://schemas.microsoft.com/office/drawing/2014/main" id="{92E5E23D-C164-CCFB-D1E5-F6A9920FD02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3206651" y="3165872"/>
              <a:ext cx="267891" cy="267891"/>
            </a:xfrm>
            <a:prstGeom prst="rect">
              <a:avLst/>
            </a:prstGeom>
          </p:spPr>
        </p:pic>
        <p:sp>
          <p:nvSpPr>
            <p:cNvPr id="12" name="Text 3">
              <a:extLst>
                <a:ext uri="{FF2B5EF4-FFF2-40B4-BE49-F238E27FC236}">
                  <a16:creationId xmlns:a16="http://schemas.microsoft.com/office/drawing/2014/main" id="{745C7E00-20AD-0A53-2CE3-2CF923E02147}"/>
                </a:ext>
              </a:extLst>
            </p:cNvPr>
            <p:cNvSpPr/>
            <p:nvPr/>
          </p:nvSpPr>
          <p:spPr>
            <a:xfrm>
              <a:off x="11157347" y="3795951"/>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المفهوم العلمي</a:t>
              </a:r>
              <a:endParaRPr lang="en-US" sz="1950" dirty="0"/>
            </a:p>
          </p:txBody>
        </p:sp>
        <p:sp>
          <p:nvSpPr>
            <p:cNvPr id="13" name="Text 4">
              <a:extLst>
                <a:ext uri="{FF2B5EF4-FFF2-40B4-BE49-F238E27FC236}">
                  <a16:creationId xmlns:a16="http://schemas.microsoft.com/office/drawing/2014/main" id="{2EAE85DE-3A1A-B378-EB7B-4207AF92F771}"/>
                </a:ext>
              </a:extLst>
            </p:cNvPr>
            <p:cNvSpPr/>
            <p:nvPr/>
          </p:nvSpPr>
          <p:spPr>
            <a:xfrm>
              <a:off x="9819680" y="4225171"/>
              <a:ext cx="3818573"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البيانات والمعلومات التي يتم الحصول عليها من خلال تنفيذ البحث العلمي</a:t>
              </a:r>
              <a:endParaRPr lang="en-US" sz="1550" dirty="0"/>
            </a:p>
          </p:txBody>
        </p:sp>
        <p:sp>
          <p:nvSpPr>
            <p:cNvPr id="14" name="Shape 5">
              <a:extLst>
                <a:ext uri="{FF2B5EF4-FFF2-40B4-BE49-F238E27FC236}">
                  <a16:creationId xmlns:a16="http://schemas.microsoft.com/office/drawing/2014/main" id="{DCE4C2AD-B491-5CBD-24B1-AD6313E0EABB}"/>
                </a:ext>
              </a:extLst>
            </p:cNvPr>
            <p:cNvSpPr/>
            <p:nvPr/>
          </p:nvSpPr>
          <p:spPr>
            <a:xfrm>
              <a:off x="5207556" y="2803922"/>
              <a:ext cx="4215408" cy="2254687"/>
            </a:xfrm>
            <a:prstGeom prst="roundRect">
              <a:avLst>
                <a:gd name="adj" fmla="val 1320"/>
              </a:avLst>
            </a:prstGeom>
            <a:solidFill>
              <a:srgbClr val="EAE8F3"/>
            </a:solidFill>
            <a:ln/>
          </p:spPr>
          <p:txBody>
            <a:bodyPr/>
            <a:lstStyle/>
            <a:p>
              <a:endParaRPr lang="en-US"/>
            </a:p>
          </p:txBody>
        </p:sp>
        <p:sp>
          <p:nvSpPr>
            <p:cNvPr id="15" name="Shape 6">
              <a:extLst>
                <a:ext uri="{FF2B5EF4-FFF2-40B4-BE49-F238E27FC236}">
                  <a16:creationId xmlns:a16="http://schemas.microsoft.com/office/drawing/2014/main" id="{3B0F286C-8E14-8839-87BA-B495FABD938B}"/>
                </a:ext>
              </a:extLst>
            </p:cNvPr>
            <p:cNvSpPr/>
            <p:nvPr/>
          </p:nvSpPr>
          <p:spPr>
            <a:xfrm>
              <a:off x="8629293" y="3002280"/>
              <a:ext cx="595313" cy="595313"/>
            </a:xfrm>
            <a:prstGeom prst="roundRect">
              <a:avLst>
                <a:gd name="adj" fmla="val 15358451"/>
              </a:avLst>
            </a:prstGeom>
            <a:solidFill>
              <a:srgbClr val="403CCF"/>
            </a:solidFill>
            <a:ln/>
          </p:spPr>
          <p:txBody>
            <a:bodyPr/>
            <a:lstStyle/>
            <a:p>
              <a:endParaRPr lang="en-US"/>
            </a:p>
          </p:txBody>
        </p:sp>
        <p:pic>
          <p:nvPicPr>
            <p:cNvPr id="16" name="Image 1" descr="preencoded.png">
              <a:extLst>
                <a:ext uri="{FF2B5EF4-FFF2-40B4-BE49-F238E27FC236}">
                  <a16:creationId xmlns:a16="http://schemas.microsoft.com/office/drawing/2014/main" id="{57227996-5E15-149A-E75E-CA3E0902FB9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793004" y="3165872"/>
              <a:ext cx="267891" cy="267891"/>
            </a:xfrm>
            <a:prstGeom prst="rect">
              <a:avLst/>
            </a:prstGeom>
          </p:spPr>
        </p:pic>
        <p:sp>
          <p:nvSpPr>
            <p:cNvPr id="17" name="Text 7">
              <a:extLst>
                <a:ext uri="{FF2B5EF4-FFF2-40B4-BE49-F238E27FC236}">
                  <a16:creationId xmlns:a16="http://schemas.microsoft.com/office/drawing/2014/main" id="{F7FECC16-1FAC-2C83-1E5C-78CC07A113A1}"/>
                </a:ext>
              </a:extLst>
            </p:cNvPr>
            <p:cNvSpPr/>
            <p:nvPr/>
          </p:nvSpPr>
          <p:spPr>
            <a:xfrm>
              <a:off x="6743700" y="3795951"/>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الإجابة على الفروض</a:t>
              </a:r>
              <a:endParaRPr lang="en-US" sz="1950" dirty="0"/>
            </a:p>
          </p:txBody>
        </p:sp>
        <p:sp>
          <p:nvSpPr>
            <p:cNvPr id="18" name="Text 8">
              <a:extLst>
                <a:ext uri="{FF2B5EF4-FFF2-40B4-BE49-F238E27FC236}">
                  <a16:creationId xmlns:a16="http://schemas.microsoft.com/office/drawing/2014/main" id="{3810CB0C-ED84-F17B-259E-7561D770A36A}"/>
                </a:ext>
              </a:extLst>
            </p:cNvPr>
            <p:cNvSpPr/>
            <p:nvPr/>
          </p:nvSpPr>
          <p:spPr>
            <a:xfrm>
              <a:off x="5405914" y="4225171"/>
              <a:ext cx="3818692"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تعبر عن الإجابات المُؤكدة أو النافية للفروض التي تم طرحها في بداية الدراسة</a:t>
              </a:r>
              <a:endParaRPr lang="en-US" sz="1550" dirty="0"/>
            </a:p>
          </p:txBody>
        </p:sp>
        <p:sp>
          <p:nvSpPr>
            <p:cNvPr id="19" name="Shape 9">
              <a:extLst>
                <a:ext uri="{FF2B5EF4-FFF2-40B4-BE49-F238E27FC236}">
                  <a16:creationId xmlns:a16="http://schemas.microsoft.com/office/drawing/2014/main" id="{7D2BDC9A-15E5-442F-6A05-B20AF6924F5C}"/>
                </a:ext>
              </a:extLst>
            </p:cNvPr>
            <p:cNvSpPr/>
            <p:nvPr/>
          </p:nvSpPr>
          <p:spPr>
            <a:xfrm>
              <a:off x="793909" y="2803922"/>
              <a:ext cx="4215289" cy="2254687"/>
            </a:xfrm>
            <a:prstGeom prst="roundRect">
              <a:avLst>
                <a:gd name="adj" fmla="val 1320"/>
              </a:avLst>
            </a:prstGeom>
            <a:solidFill>
              <a:srgbClr val="EAE8F3"/>
            </a:solidFill>
            <a:ln/>
          </p:spPr>
          <p:txBody>
            <a:bodyPr/>
            <a:lstStyle/>
            <a:p>
              <a:endParaRPr lang="en-US"/>
            </a:p>
          </p:txBody>
        </p:sp>
        <p:sp>
          <p:nvSpPr>
            <p:cNvPr id="20" name="Shape 10">
              <a:extLst>
                <a:ext uri="{FF2B5EF4-FFF2-40B4-BE49-F238E27FC236}">
                  <a16:creationId xmlns:a16="http://schemas.microsoft.com/office/drawing/2014/main" id="{366DBF8A-5C76-1C69-07B2-E645EB0B7439}"/>
                </a:ext>
              </a:extLst>
            </p:cNvPr>
            <p:cNvSpPr/>
            <p:nvPr/>
          </p:nvSpPr>
          <p:spPr>
            <a:xfrm>
              <a:off x="4215527" y="3002280"/>
              <a:ext cx="595313" cy="595313"/>
            </a:xfrm>
            <a:prstGeom prst="roundRect">
              <a:avLst>
                <a:gd name="adj" fmla="val 15358451"/>
              </a:avLst>
            </a:prstGeom>
            <a:solidFill>
              <a:srgbClr val="403CCF"/>
            </a:solidFill>
            <a:ln/>
          </p:spPr>
          <p:txBody>
            <a:bodyPr/>
            <a:lstStyle/>
            <a:p>
              <a:endParaRPr lang="en-US"/>
            </a:p>
          </p:txBody>
        </p:sp>
        <p:pic>
          <p:nvPicPr>
            <p:cNvPr id="21" name="Image 2" descr="preencoded.png">
              <a:extLst>
                <a:ext uri="{FF2B5EF4-FFF2-40B4-BE49-F238E27FC236}">
                  <a16:creationId xmlns:a16="http://schemas.microsoft.com/office/drawing/2014/main" id="{B2187822-E72B-D642-79EE-B4C22CD802AE}"/>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379238" y="3165872"/>
              <a:ext cx="267891" cy="267891"/>
            </a:xfrm>
            <a:prstGeom prst="rect">
              <a:avLst/>
            </a:prstGeom>
          </p:spPr>
        </p:pic>
        <p:sp>
          <p:nvSpPr>
            <p:cNvPr id="22" name="Text 11">
              <a:extLst>
                <a:ext uri="{FF2B5EF4-FFF2-40B4-BE49-F238E27FC236}">
                  <a16:creationId xmlns:a16="http://schemas.microsoft.com/office/drawing/2014/main" id="{CB98EC4C-E0FC-C7AD-0D0B-CCB23AA113A4}"/>
                </a:ext>
              </a:extLst>
            </p:cNvPr>
            <p:cNvSpPr/>
            <p:nvPr/>
          </p:nvSpPr>
          <p:spPr>
            <a:xfrm>
              <a:off x="2329934" y="3795951"/>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التحليل المنهجي</a:t>
              </a:r>
              <a:endParaRPr lang="en-US" sz="1950" dirty="0"/>
            </a:p>
          </p:txBody>
        </p:sp>
        <p:sp>
          <p:nvSpPr>
            <p:cNvPr id="23" name="Text 12">
              <a:extLst>
                <a:ext uri="{FF2B5EF4-FFF2-40B4-BE49-F238E27FC236}">
                  <a16:creationId xmlns:a16="http://schemas.microsoft.com/office/drawing/2014/main" id="{ECC3296B-956F-EB2C-1B4A-1C32EA7674D6}"/>
                </a:ext>
              </a:extLst>
            </p:cNvPr>
            <p:cNvSpPr/>
            <p:nvPr/>
          </p:nvSpPr>
          <p:spPr>
            <a:xfrm>
              <a:off x="992267" y="4225171"/>
              <a:ext cx="3818573"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تعتمد على البيانات التي تم جمعها وتحليلها بطريقة منهجية ودقيقة</a:t>
              </a:r>
              <a:endParaRPr lang="en-US" sz="1550" dirty="0"/>
            </a:p>
          </p:txBody>
        </p:sp>
        <p:sp>
          <p:nvSpPr>
            <p:cNvPr id="24" name="Shape 13">
              <a:extLst>
                <a:ext uri="{FF2B5EF4-FFF2-40B4-BE49-F238E27FC236}">
                  <a16:creationId xmlns:a16="http://schemas.microsoft.com/office/drawing/2014/main" id="{9D94CF7E-0266-36FE-35D8-E78EA4D3584B}"/>
                </a:ext>
              </a:extLst>
            </p:cNvPr>
            <p:cNvSpPr/>
            <p:nvPr/>
          </p:nvSpPr>
          <p:spPr>
            <a:xfrm>
              <a:off x="793790" y="5281851"/>
              <a:ext cx="13042821" cy="1160740"/>
            </a:xfrm>
            <a:prstGeom prst="roundRect">
              <a:avLst>
                <a:gd name="adj" fmla="val 2565"/>
              </a:avLst>
            </a:prstGeom>
            <a:solidFill>
              <a:srgbClr val="C3C2F0"/>
            </a:solidFill>
            <a:ln/>
          </p:spPr>
          <p:txBody>
            <a:bodyPr/>
            <a:lstStyle/>
            <a:p>
              <a:endParaRPr lang="en-US"/>
            </a:p>
          </p:txBody>
        </p:sp>
        <p:pic>
          <p:nvPicPr>
            <p:cNvPr id="26" name="Image 3" descr="preencoded.png">
              <a:extLst>
                <a:ext uri="{FF2B5EF4-FFF2-40B4-BE49-F238E27FC236}">
                  <a16:creationId xmlns:a16="http://schemas.microsoft.com/office/drawing/2014/main" id="{97176876-688A-4555-5E9F-F4555595DED6}"/>
                </a:ext>
              </a:extLst>
            </p:cNvPr>
            <p:cNvPicPr>
              <a:picLocks noChangeAspect="1"/>
            </p:cNvPicPr>
            <p:nvPr/>
          </p:nvPicPr>
          <p:blipFill>
            <a:blip r:embed="rId6"/>
            <a:stretch>
              <a:fillRect/>
            </a:stretch>
          </p:blipFill>
          <p:spPr>
            <a:xfrm>
              <a:off x="992148" y="5577126"/>
              <a:ext cx="248007" cy="198358"/>
            </a:xfrm>
            <a:prstGeom prst="rect">
              <a:avLst/>
            </a:prstGeom>
          </p:spPr>
        </p:pic>
        <p:sp>
          <p:nvSpPr>
            <p:cNvPr id="27" name="Text 14">
              <a:extLst>
                <a:ext uri="{FF2B5EF4-FFF2-40B4-BE49-F238E27FC236}">
                  <a16:creationId xmlns:a16="http://schemas.microsoft.com/office/drawing/2014/main" id="{BB91AB82-BBE8-D253-94D0-A8640F1DC05A}"/>
                </a:ext>
              </a:extLst>
            </p:cNvPr>
            <p:cNvSpPr/>
            <p:nvPr/>
          </p:nvSpPr>
          <p:spPr>
            <a:xfrm>
              <a:off x="1438513" y="5529739"/>
              <a:ext cx="12199739" cy="635079"/>
            </a:xfrm>
            <a:prstGeom prst="rect">
              <a:avLst/>
            </a:prstGeom>
            <a:noFill/>
            <a:ln/>
          </p:spPr>
          <p:txBody>
            <a:bodyPr wrap="square" lIns="0" tIns="0" rIns="0" bIns="0" rtlCol="0" anchor="t"/>
            <a:lstStyle/>
            <a:p>
              <a:pPr marL="0" indent="0" algn="r" rtl="1">
                <a:lnSpc>
                  <a:spcPts val="2500"/>
                </a:lnSpc>
                <a:buNone/>
              </a:pPr>
              <a:r>
                <a:rPr lang="en-US" sz="1550" dirty="0">
                  <a:solidFill>
                    <a:srgbClr val="000000"/>
                  </a:solidFill>
                  <a:latin typeface="Alexandria" pitchFamily="34" charset="0"/>
                  <a:ea typeface="Alexandria" pitchFamily="34" charset="-122"/>
                  <a:cs typeface="Alexandria" pitchFamily="34" charset="-120"/>
                </a:rPr>
                <a:t>النتائج هي مجموعة من البنود التي تعبر عن إجابة وافية للأسئلة أو الفرضيات التي يصيغها الباحث العلمي بعد عرض المقدمة، وهي إما مُؤكدة للفروض أو نافية لها.</a:t>
              </a:r>
              <a:endParaRPr lang="en-US" sz="1550" dirty="0"/>
            </a:p>
          </p:txBody>
        </p:sp>
      </p:grpSp>
    </p:spTree>
    <p:extLst>
      <p:ext uri="{BB962C8B-B14F-4D97-AF65-F5344CB8AC3E}">
        <p14:creationId xmlns:p14="http://schemas.microsoft.com/office/powerpoint/2010/main" val="38180608"/>
      </p:ext>
    </p:extLst>
  </p:cSld>
  <p:clrMapOvr>
    <a:masterClrMapping/>
  </p:clrMapOvr>
  <mc:AlternateContent xmlns:mc="http://schemas.openxmlformats.org/markup-compatibility/2006" xmlns:p14="http://schemas.microsoft.com/office/powerpoint/2010/main">
    <mc:Choice Requires="p14">
      <p:transition p14:dur="10" advTm="110451"/>
    </mc:Choice>
    <mc:Fallback xmlns="">
      <p:transition advTm="11045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29F0BA-701C-DD73-6B60-3C0FD4D167C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80BEB7-FD51-A375-1EAB-9528443C149B}"/>
              </a:ext>
            </a:extLst>
          </p:cNvPr>
          <p:cNvSpPr/>
          <p:nvPr/>
        </p:nvSpPr>
        <p:spPr>
          <a:xfrm>
            <a:off x="412595" y="1345305"/>
            <a:ext cx="11468229" cy="48338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E4BF696-8863-893F-2C65-0E991F3B113C}"/>
              </a:ext>
            </a:extLst>
          </p:cNvPr>
          <p:cNvSpPr txBox="1"/>
          <p:nvPr/>
        </p:nvSpPr>
        <p:spPr>
          <a:xfrm>
            <a:off x="4041493" y="624997"/>
            <a:ext cx="4667609"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موضع نتائج البحث في البحث العلمي</a:t>
            </a:r>
            <a:endParaRPr lang="ar-EG" sz="2000" b="1" dirty="0">
              <a:solidFill>
                <a:srgbClr val="4472C4"/>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DE5AAA00-3650-8D07-5F72-A7C393F7DA2E}"/>
              </a:ext>
            </a:extLst>
          </p:cNvPr>
          <p:cNvSpPr/>
          <p:nvPr/>
        </p:nvSpPr>
        <p:spPr>
          <a:xfrm>
            <a:off x="968331" y="30479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7FE0DC8-CF60-3801-01C6-AB19CCA37D45}"/>
              </a:ext>
            </a:extLst>
          </p:cNvPr>
          <p:cNvSpPr txBox="1"/>
          <p:nvPr/>
        </p:nvSpPr>
        <p:spPr>
          <a:xfrm>
            <a:off x="1145585" y="3890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909B14A-4FC8-8F88-A5E9-79516A7CEA23}"/>
              </a:ext>
            </a:extLst>
          </p:cNvPr>
          <p:cNvSpPr txBox="1"/>
          <p:nvPr/>
        </p:nvSpPr>
        <p:spPr>
          <a:xfrm>
            <a:off x="1179882" y="678822"/>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87D37E9D-79E5-2368-8D21-659431D25B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A89CC854-B169-E7F7-BF9A-35191A6FCD0B}"/>
              </a:ext>
            </a:extLst>
          </p:cNvPr>
          <p:cNvGrpSpPr/>
          <p:nvPr/>
        </p:nvGrpSpPr>
        <p:grpSpPr>
          <a:xfrm>
            <a:off x="591016" y="1555043"/>
            <a:ext cx="11188390" cy="4417389"/>
            <a:chOff x="793790" y="2653546"/>
            <a:chExt cx="13042821" cy="3939420"/>
          </a:xfrm>
        </p:grpSpPr>
        <p:sp>
          <p:nvSpPr>
            <p:cNvPr id="8" name="Shape 1">
              <a:extLst>
                <a:ext uri="{FF2B5EF4-FFF2-40B4-BE49-F238E27FC236}">
                  <a16:creationId xmlns:a16="http://schemas.microsoft.com/office/drawing/2014/main" id="{28EA8745-52BA-C77F-1B34-B7FC274FE90E}"/>
                </a:ext>
              </a:extLst>
            </p:cNvPr>
            <p:cNvSpPr/>
            <p:nvPr/>
          </p:nvSpPr>
          <p:spPr>
            <a:xfrm>
              <a:off x="793790" y="4194096"/>
              <a:ext cx="13042821" cy="22860"/>
            </a:xfrm>
            <a:prstGeom prst="roundRect">
              <a:avLst>
                <a:gd name="adj" fmla="val 130232"/>
              </a:avLst>
            </a:prstGeom>
            <a:solidFill>
              <a:srgbClr val="D0CED9"/>
            </a:solidFill>
            <a:ln/>
          </p:spPr>
          <p:txBody>
            <a:bodyPr/>
            <a:lstStyle/>
            <a:p>
              <a:endParaRPr lang="en-US"/>
            </a:p>
          </p:txBody>
        </p:sp>
        <p:sp>
          <p:nvSpPr>
            <p:cNvPr id="9" name="Shape 2">
              <a:extLst>
                <a:ext uri="{FF2B5EF4-FFF2-40B4-BE49-F238E27FC236}">
                  <a16:creationId xmlns:a16="http://schemas.microsoft.com/office/drawing/2014/main" id="{A6E4FE16-31C8-D3FD-36C5-AAA1DFCD40C6}"/>
                </a:ext>
              </a:extLst>
            </p:cNvPr>
            <p:cNvSpPr/>
            <p:nvPr/>
          </p:nvSpPr>
          <p:spPr>
            <a:xfrm>
              <a:off x="11291054" y="3598783"/>
              <a:ext cx="22860" cy="595313"/>
            </a:xfrm>
            <a:prstGeom prst="roundRect">
              <a:avLst>
                <a:gd name="adj" fmla="val 130232"/>
              </a:avLst>
            </a:prstGeom>
            <a:solidFill>
              <a:srgbClr val="D0CED9"/>
            </a:solidFill>
            <a:ln/>
          </p:spPr>
          <p:txBody>
            <a:bodyPr/>
            <a:lstStyle/>
            <a:p>
              <a:endParaRPr lang="en-US"/>
            </a:p>
          </p:txBody>
        </p:sp>
        <p:sp>
          <p:nvSpPr>
            <p:cNvPr id="11" name="Shape 3">
              <a:extLst>
                <a:ext uri="{FF2B5EF4-FFF2-40B4-BE49-F238E27FC236}">
                  <a16:creationId xmlns:a16="http://schemas.microsoft.com/office/drawing/2014/main" id="{9D260E35-AB2A-1991-4C11-9DF0CC0B6121}"/>
                </a:ext>
              </a:extLst>
            </p:cNvPr>
            <p:cNvSpPr/>
            <p:nvPr/>
          </p:nvSpPr>
          <p:spPr>
            <a:xfrm>
              <a:off x="11079242" y="3970853"/>
              <a:ext cx="446484" cy="446484"/>
            </a:xfrm>
            <a:prstGeom prst="roundRect">
              <a:avLst>
                <a:gd name="adj" fmla="val 6668"/>
              </a:avLst>
            </a:prstGeom>
            <a:solidFill>
              <a:srgbClr val="EAE8F3"/>
            </a:solidFill>
            <a:ln/>
          </p:spPr>
          <p:txBody>
            <a:bodyPr/>
            <a:lstStyle/>
            <a:p>
              <a:endParaRPr lang="en-US"/>
            </a:p>
          </p:txBody>
        </p:sp>
        <p:sp>
          <p:nvSpPr>
            <p:cNvPr id="12" name="Text 4">
              <a:extLst>
                <a:ext uri="{FF2B5EF4-FFF2-40B4-BE49-F238E27FC236}">
                  <a16:creationId xmlns:a16="http://schemas.microsoft.com/office/drawing/2014/main" id="{E78DFCE0-FF0A-34C5-CFB0-074F88ED87EC}"/>
                </a:ext>
              </a:extLst>
            </p:cNvPr>
            <p:cNvSpPr/>
            <p:nvPr/>
          </p:nvSpPr>
          <p:spPr>
            <a:xfrm>
              <a:off x="11153656" y="4008060"/>
              <a:ext cx="297656" cy="372070"/>
            </a:xfrm>
            <a:prstGeom prst="rect">
              <a:avLst/>
            </a:prstGeom>
            <a:noFill/>
            <a:ln/>
          </p:spPr>
          <p:txBody>
            <a:bodyPr wrap="none" lIns="0" tIns="0" rIns="0" bIns="0" rtlCol="0" anchor="t"/>
            <a:lstStyle/>
            <a:p>
              <a:pPr marL="0" indent="0" algn="ctr" rtl="1">
                <a:lnSpc>
                  <a:spcPts val="2300"/>
                </a:lnSpc>
                <a:buNone/>
              </a:pPr>
              <a:r>
                <a:rPr lang="en-US" sz="2300" dirty="0">
                  <a:solidFill>
                    <a:srgbClr val="49495A"/>
                  </a:solidFill>
                  <a:latin typeface="Alexandria" pitchFamily="34" charset="0"/>
                  <a:ea typeface="Alexandria" pitchFamily="34" charset="-122"/>
                  <a:cs typeface="Alexandria" pitchFamily="34" charset="-120"/>
                </a:rPr>
                <a:t>1</a:t>
              </a:r>
              <a:endParaRPr lang="en-US" sz="2300" dirty="0"/>
            </a:p>
          </p:txBody>
        </p:sp>
        <p:sp>
          <p:nvSpPr>
            <p:cNvPr id="13" name="Text 5">
              <a:extLst>
                <a:ext uri="{FF2B5EF4-FFF2-40B4-BE49-F238E27FC236}">
                  <a16:creationId xmlns:a16="http://schemas.microsoft.com/office/drawing/2014/main" id="{582D6101-9B5F-8B5D-265D-0B316AB3516D}"/>
                </a:ext>
              </a:extLst>
            </p:cNvPr>
            <p:cNvSpPr/>
            <p:nvPr/>
          </p:nvSpPr>
          <p:spPr>
            <a:xfrm>
              <a:off x="9990653" y="2653546"/>
              <a:ext cx="2623661" cy="310158"/>
            </a:xfrm>
            <a:prstGeom prst="rect">
              <a:avLst/>
            </a:prstGeom>
            <a:noFill/>
            <a:ln/>
          </p:spPr>
          <p:txBody>
            <a:bodyPr wrap="none" lIns="0" tIns="0" rIns="0" bIns="0" rtlCol="0" anchor="t"/>
            <a:lstStyle/>
            <a:p>
              <a:pPr marL="0" indent="0" algn="ct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المقدمة والإطار النظري</a:t>
              </a:r>
              <a:endParaRPr lang="en-US" sz="1950" dirty="0"/>
            </a:p>
          </p:txBody>
        </p:sp>
        <p:sp>
          <p:nvSpPr>
            <p:cNvPr id="14" name="Text 6">
              <a:extLst>
                <a:ext uri="{FF2B5EF4-FFF2-40B4-BE49-F238E27FC236}">
                  <a16:creationId xmlns:a16="http://schemas.microsoft.com/office/drawing/2014/main" id="{61120908-0186-0DEE-6206-72C6EFDF6C43}"/>
                </a:ext>
              </a:extLst>
            </p:cNvPr>
            <p:cNvSpPr/>
            <p:nvPr/>
          </p:nvSpPr>
          <p:spPr>
            <a:xfrm>
              <a:off x="8966716" y="3082766"/>
              <a:ext cx="4671536" cy="317540"/>
            </a:xfrm>
            <a:prstGeom prst="rect">
              <a:avLst/>
            </a:prstGeom>
            <a:noFill/>
            <a:ln/>
          </p:spPr>
          <p:txBody>
            <a:bodyPr wrap="none" lIns="0" tIns="0" rIns="0" bIns="0" rtlCol="0" anchor="t"/>
            <a:lstStyle/>
            <a:p>
              <a:pPr marL="0" indent="0" algn="ctr" rtl="1">
                <a:lnSpc>
                  <a:spcPts val="2500"/>
                </a:lnSpc>
                <a:buNone/>
              </a:pPr>
              <a:r>
                <a:rPr lang="en-US" sz="1550" dirty="0">
                  <a:solidFill>
                    <a:srgbClr val="49495A"/>
                  </a:solidFill>
                  <a:latin typeface="Alexandria" pitchFamily="34" charset="0"/>
                  <a:ea typeface="Alexandria" pitchFamily="34" charset="-122"/>
                  <a:cs typeface="Alexandria" pitchFamily="34" charset="-120"/>
                </a:rPr>
                <a:t>عرض المشكلة والدراسات السابقة</a:t>
              </a:r>
              <a:endParaRPr lang="en-US" sz="1550" dirty="0"/>
            </a:p>
          </p:txBody>
        </p:sp>
        <p:sp>
          <p:nvSpPr>
            <p:cNvPr id="15" name="Shape 7">
              <a:extLst>
                <a:ext uri="{FF2B5EF4-FFF2-40B4-BE49-F238E27FC236}">
                  <a16:creationId xmlns:a16="http://schemas.microsoft.com/office/drawing/2014/main" id="{5FE01FF9-02BE-86BA-773D-C8BB902B0325}"/>
                </a:ext>
              </a:extLst>
            </p:cNvPr>
            <p:cNvSpPr/>
            <p:nvPr/>
          </p:nvSpPr>
          <p:spPr>
            <a:xfrm>
              <a:off x="8632984" y="4194096"/>
              <a:ext cx="22860" cy="595313"/>
            </a:xfrm>
            <a:prstGeom prst="roundRect">
              <a:avLst>
                <a:gd name="adj" fmla="val 130232"/>
              </a:avLst>
            </a:prstGeom>
            <a:solidFill>
              <a:srgbClr val="D0CED9"/>
            </a:solidFill>
            <a:ln/>
          </p:spPr>
          <p:txBody>
            <a:bodyPr/>
            <a:lstStyle/>
            <a:p>
              <a:endParaRPr lang="en-US"/>
            </a:p>
          </p:txBody>
        </p:sp>
        <p:sp>
          <p:nvSpPr>
            <p:cNvPr id="16" name="Shape 8">
              <a:extLst>
                <a:ext uri="{FF2B5EF4-FFF2-40B4-BE49-F238E27FC236}">
                  <a16:creationId xmlns:a16="http://schemas.microsoft.com/office/drawing/2014/main" id="{E57FFE59-FE4D-CAC3-AAB5-E73E0BB23C20}"/>
                </a:ext>
              </a:extLst>
            </p:cNvPr>
            <p:cNvSpPr/>
            <p:nvPr/>
          </p:nvSpPr>
          <p:spPr>
            <a:xfrm>
              <a:off x="8421172" y="3970853"/>
              <a:ext cx="446484" cy="446484"/>
            </a:xfrm>
            <a:prstGeom prst="roundRect">
              <a:avLst>
                <a:gd name="adj" fmla="val 6668"/>
              </a:avLst>
            </a:prstGeom>
            <a:solidFill>
              <a:srgbClr val="EAE8F3"/>
            </a:solidFill>
            <a:ln/>
          </p:spPr>
          <p:txBody>
            <a:bodyPr/>
            <a:lstStyle/>
            <a:p>
              <a:endParaRPr lang="en-US"/>
            </a:p>
          </p:txBody>
        </p:sp>
        <p:sp>
          <p:nvSpPr>
            <p:cNvPr id="17" name="Text 9">
              <a:extLst>
                <a:ext uri="{FF2B5EF4-FFF2-40B4-BE49-F238E27FC236}">
                  <a16:creationId xmlns:a16="http://schemas.microsoft.com/office/drawing/2014/main" id="{C7FBB7B5-3315-3E2A-0170-97B10F7C1376}"/>
                </a:ext>
              </a:extLst>
            </p:cNvPr>
            <p:cNvSpPr/>
            <p:nvPr/>
          </p:nvSpPr>
          <p:spPr>
            <a:xfrm>
              <a:off x="8495586" y="4008060"/>
              <a:ext cx="297656" cy="372070"/>
            </a:xfrm>
            <a:prstGeom prst="rect">
              <a:avLst/>
            </a:prstGeom>
            <a:noFill/>
            <a:ln/>
          </p:spPr>
          <p:txBody>
            <a:bodyPr wrap="none" lIns="0" tIns="0" rIns="0" bIns="0" rtlCol="0" anchor="t"/>
            <a:lstStyle/>
            <a:p>
              <a:pPr marL="0" indent="0" algn="ctr" rtl="1">
                <a:lnSpc>
                  <a:spcPts val="2300"/>
                </a:lnSpc>
                <a:buNone/>
              </a:pPr>
              <a:r>
                <a:rPr lang="en-US" sz="2300" dirty="0">
                  <a:solidFill>
                    <a:srgbClr val="49495A"/>
                  </a:solidFill>
                  <a:latin typeface="Alexandria" pitchFamily="34" charset="0"/>
                  <a:ea typeface="Alexandria" pitchFamily="34" charset="-122"/>
                  <a:cs typeface="Alexandria" pitchFamily="34" charset="-120"/>
                </a:rPr>
                <a:t>2</a:t>
              </a:r>
              <a:endParaRPr lang="en-US" sz="2300" dirty="0"/>
            </a:p>
          </p:txBody>
        </p:sp>
        <p:sp>
          <p:nvSpPr>
            <p:cNvPr id="18" name="Text 10">
              <a:extLst>
                <a:ext uri="{FF2B5EF4-FFF2-40B4-BE49-F238E27FC236}">
                  <a16:creationId xmlns:a16="http://schemas.microsoft.com/office/drawing/2014/main" id="{425623E2-5197-7D38-681C-E1E0973730A6}"/>
                </a:ext>
              </a:extLst>
            </p:cNvPr>
            <p:cNvSpPr/>
            <p:nvPr/>
          </p:nvSpPr>
          <p:spPr>
            <a:xfrm>
              <a:off x="7403902" y="4987885"/>
              <a:ext cx="2480905" cy="310158"/>
            </a:xfrm>
            <a:prstGeom prst="rect">
              <a:avLst/>
            </a:prstGeom>
            <a:noFill/>
            <a:ln/>
          </p:spPr>
          <p:txBody>
            <a:bodyPr wrap="none" lIns="0" tIns="0" rIns="0" bIns="0" rtlCol="0" anchor="t"/>
            <a:lstStyle/>
            <a:p>
              <a:pPr marL="0" indent="0" algn="ct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المنهجية</a:t>
              </a:r>
              <a:endParaRPr lang="en-US" sz="1950" dirty="0"/>
            </a:p>
          </p:txBody>
        </p:sp>
        <p:sp>
          <p:nvSpPr>
            <p:cNvPr id="19" name="Text 11">
              <a:extLst>
                <a:ext uri="{FF2B5EF4-FFF2-40B4-BE49-F238E27FC236}">
                  <a16:creationId xmlns:a16="http://schemas.microsoft.com/office/drawing/2014/main" id="{09D9E0FE-C604-0558-1B74-06885E47E274}"/>
                </a:ext>
              </a:extLst>
            </p:cNvPr>
            <p:cNvSpPr/>
            <p:nvPr/>
          </p:nvSpPr>
          <p:spPr>
            <a:xfrm>
              <a:off x="6308527" y="5417106"/>
              <a:ext cx="4671655" cy="317540"/>
            </a:xfrm>
            <a:prstGeom prst="rect">
              <a:avLst/>
            </a:prstGeom>
            <a:noFill/>
            <a:ln/>
          </p:spPr>
          <p:txBody>
            <a:bodyPr wrap="none" lIns="0" tIns="0" rIns="0" bIns="0" rtlCol="0" anchor="t"/>
            <a:lstStyle/>
            <a:p>
              <a:pPr marL="0" indent="0" algn="ctr" rtl="1">
                <a:lnSpc>
                  <a:spcPts val="2500"/>
                </a:lnSpc>
                <a:buNone/>
              </a:pPr>
              <a:r>
                <a:rPr lang="en-US" sz="1550" dirty="0">
                  <a:solidFill>
                    <a:srgbClr val="49495A"/>
                  </a:solidFill>
                  <a:latin typeface="Alexandria" pitchFamily="34" charset="0"/>
                  <a:ea typeface="Alexandria" pitchFamily="34" charset="-122"/>
                  <a:cs typeface="Alexandria" pitchFamily="34" charset="-120"/>
                </a:rPr>
                <a:t>تحديد أدوات وإجراءات البحث</a:t>
              </a:r>
              <a:endParaRPr lang="en-US" sz="1550" dirty="0"/>
            </a:p>
          </p:txBody>
        </p:sp>
        <p:sp>
          <p:nvSpPr>
            <p:cNvPr id="20" name="Shape 12">
              <a:extLst>
                <a:ext uri="{FF2B5EF4-FFF2-40B4-BE49-F238E27FC236}">
                  <a16:creationId xmlns:a16="http://schemas.microsoft.com/office/drawing/2014/main" id="{AF77A907-B506-690B-0919-93D7150702C0}"/>
                </a:ext>
              </a:extLst>
            </p:cNvPr>
            <p:cNvSpPr/>
            <p:nvPr/>
          </p:nvSpPr>
          <p:spPr>
            <a:xfrm>
              <a:off x="5974794" y="3598783"/>
              <a:ext cx="22860" cy="595313"/>
            </a:xfrm>
            <a:prstGeom prst="roundRect">
              <a:avLst>
                <a:gd name="adj" fmla="val 130232"/>
              </a:avLst>
            </a:prstGeom>
            <a:solidFill>
              <a:srgbClr val="D0CED9"/>
            </a:solidFill>
            <a:ln/>
          </p:spPr>
          <p:txBody>
            <a:bodyPr/>
            <a:lstStyle/>
            <a:p>
              <a:endParaRPr lang="en-US"/>
            </a:p>
          </p:txBody>
        </p:sp>
        <p:sp>
          <p:nvSpPr>
            <p:cNvPr id="21" name="Shape 13">
              <a:extLst>
                <a:ext uri="{FF2B5EF4-FFF2-40B4-BE49-F238E27FC236}">
                  <a16:creationId xmlns:a16="http://schemas.microsoft.com/office/drawing/2014/main" id="{95C99BD0-D664-2FBD-52B7-973BAD57F302}"/>
                </a:ext>
              </a:extLst>
            </p:cNvPr>
            <p:cNvSpPr/>
            <p:nvPr/>
          </p:nvSpPr>
          <p:spPr>
            <a:xfrm>
              <a:off x="5762982" y="3970853"/>
              <a:ext cx="446484" cy="446484"/>
            </a:xfrm>
            <a:prstGeom prst="roundRect">
              <a:avLst>
                <a:gd name="adj" fmla="val 6668"/>
              </a:avLst>
            </a:prstGeom>
            <a:solidFill>
              <a:srgbClr val="EAE8F3"/>
            </a:solidFill>
            <a:ln/>
          </p:spPr>
          <p:txBody>
            <a:bodyPr/>
            <a:lstStyle/>
            <a:p>
              <a:endParaRPr lang="en-US"/>
            </a:p>
          </p:txBody>
        </p:sp>
        <p:sp>
          <p:nvSpPr>
            <p:cNvPr id="22" name="Text 14">
              <a:extLst>
                <a:ext uri="{FF2B5EF4-FFF2-40B4-BE49-F238E27FC236}">
                  <a16:creationId xmlns:a16="http://schemas.microsoft.com/office/drawing/2014/main" id="{5417DEB1-F520-9DDF-4B23-E0CFC9746B8B}"/>
                </a:ext>
              </a:extLst>
            </p:cNvPr>
            <p:cNvSpPr/>
            <p:nvPr/>
          </p:nvSpPr>
          <p:spPr>
            <a:xfrm>
              <a:off x="5837396" y="4008060"/>
              <a:ext cx="297656" cy="372070"/>
            </a:xfrm>
            <a:prstGeom prst="rect">
              <a:avLst/>
            </a:prstGeom>
            <a:noFill/>
            <a:ln/>
          </p:spPr>
          <p:txBody>
            <a:bodyPr wrap="none" lIns="0" tIns="0" rIns="0" bIns="0" rtlCol="0" anchor="t"/>
            <a:lstStyle/>
            <a:p>
              <a:pPr marL="0" indent="0" algn="ctr" rtl="1">
                <a:lnSpc>
                  <a:spcPts val="2300"/>
                </a:lnSpc>
                <a:buNone/>
              </a:pPr>
              <a:r>
                <a:rPr lang="en-US" sz="2300" dirty="0">
                  <a:solidFill>
                    <a:srgbClr val="49495A"/>
                  </a:solidFill>
                  <a:latin typeface="Alexandria" pitchFamily="34" charset="0"/>
                  <a:ea typeface="Alexandria" pitchFamily="34" charset="-122"/>
                  <a:cs typeface="Alexandria" pitchFamily="34" charset="-120"/>
                </a:rPr>
                <a:t>3</a:t>
              </a:r>
              <a:endParaRPr lang="en-US" sz="2300" dirty="0"/>
            </a:p>
          </p:txBody>
        </p:sp>
        <p:sp>
          <p:nvSpPr>
            <p:cNvPr id="23" name="Text 15">
              <a:extLst>
                <a:ext uri="{FF2B5EF4-FFF2-40B4-BE49-F238E27FC236}">
                  <a16:creationId xmlns:a16="http://schemas.microsoft.com/office/drawing/2014/main" id="{1BC5A604-8EC7-73D0-4772-097C9ECB2E1D}"/>
                </a:ext>
              </a:extLst>
            </p:cNvPr>
            <p:cNvSpPr/>
            <p:nvPr/>
          </p:nvSpPr>
          <p:spPr>
            <a:xfrm>
              <a:off x="4745712" y="2653546"/>
              <a:ext cx="2480905" cy="310158"/>
            </a:xfrm>
            <a:prstGeom prst="rect">
              <a:avLst/>
            </a:prstGeom>
            <a:noFill/>
            <a:ln/>
          </p:spPr>
          <p:txBody>
            <a:bodyPr wrap="none" lIns="0" tIns="0" rIns="0" bIns="0" rtlCol="0" anchor="t"/>
            <a:lstStyle/>
            <a:p>
              <a:pPr marL="0" indent="0" algn="ctr" rtl="1">
                <a:lnSpc>
                  <a:spcPts val="2400"/>
                </a:lnSpc>
                <a:buNone/>
              </a:pPr>
              <a:r>
                <a:rPr lang="en-US" sz="1950" dirty="0">
                  <a:solidFill>
                    <a:srgbClr val="49495A"/>
                  </a:solidFill>
                  <a:latin typeface="Alexandria" pitchFamily="34" charset="0"/>
                  <a:ea typeface="Alexandria" pitchFamily="34" charset="-122"/>
                  <a:cs typeface="Alexandria" pitchFamily="34" charset="-120"/>
                </a:rPr>
                <a:t>النتائج</a:t>
              </a:r>
              <a:endParaRPr lang="en-US" sz="1950" dirty="0"/>
            </a:p>
          </p:txBody>
        </p:sp>
        <p:sp>
          <p:nvSpPr>
            <p:cNvPr id="24" name="Text 16">
              <a:extLst>
                <a:ext uri="{FF2B5EF4-FFF2-40B4-BE49-F238E27FC236}">
                  <a16:creationId xmlns:a16="http://schemas.microsoft.com/office/drawing/2014/main" id="{EC7EDE15-63D5-64DF-C21D-623EC2D2BC89}"/>
                </a:ext>
              </a:extLst>
            </p:cNvPr>
            <p:cNvSpPr/>
            <p:nvPr/>
          </p:nvSpPr>
          <p:spPr>
            <a:xfrm>
              <a:off x="3650337" y="3082766"/>
              <a:ext cx="4671655" cy="317540"/>
            </a:xfrm>
            <a:prstGeom prst="rect">
              <a:avLst/>
            </a:prstGeom>
            <a:noFill/>
            <a:ln/>
          </p:spPr>
          <p:txBody>
            <a:bodyPr wrap="none" lIns="0" tIns="0" rIns="0" bIns="0" rtlCol="0" anchor="t"/>
            <a:lstStyle/>
            <a:p>
              <a:pPr marL="0" indent="0" algn="ctr" rtl="1">
                <a:lnSpc>
                  <a:spcPts val="2500"/>
                </a:lnSpc>
                <a:buNone/>
              </a:pPr>
              <a:r>
                <a:rPr lang="en-US" sz="1550" dirty="0">
                  <a:solidFill>
                    <a:srgbClr val="49495A"/>
                  </a:solidFill>
                  <a:highlight>
                    <a:srgbClr val="E7E0FF"/>
                  </a:highlight>
                  <a:latin typeface="Alexandria" pitchFamily="34" charset="0"/>
                  <a:ea typeface="Alexandria" pitchFamily="34" charset="-122"/>
                  <a:cs typeface="Alexandria" pitchFamily="34" charset="-120"/>
                </a:rPr>
                <a:t>المحطة قبل الأخيرة</a:t>
              </a:r>
              <a:r>
                <a:rPr lang="en-US" sz="1550" dirty="0">
                  <a:solidFill>
                    <a:srgbClr val="49495A"/>
                  </a:solidFill>
                  <a:latin typeface="Alexandria" pitchFamily="34" charset="0"/>
                  <a:ea typeface="Alexandria" pitchFamily="34" charset="-122"/>
                  <a:cs typeface="Alexandria" pitchFamily="34" charset="-120"/>
                </a:rPr>
                <a:t> في الرسالة</a:t>
              </a:r>
              <a:endParaRPr lang="en-US" sz="1550" dirty="0"/>
            </a:p>
          </p:txBody>
        </p:sp>
        <p:sp>
          <p:nvSpPr>
            <p:cNvPr id="26" name="Shape 17">
              <a:extLst>
                <a:ext uri="{FF2B5EF4-FFF2-40B4-BE49-F238E27FC236}">
                  <a16:creationId xmlns:a16="http://schemas.microsoft.com/office/drawing/2014/main" id="{A5B026D8-28F4-594C-3980-ADC7DBE97CD3}"/>
                </a:ext>
              </a:extLst>
            </p:cNvPr>
            <p:cNvSpPr/>
            <p:nvPr/>
          </p:nvSpPr>
          <p:spPr>
            <a:xfrm>
              <a:off x="3316605" y="4194096"/>
              <a:ext cx="22860" cy="595313"/>
            </a:xfrm>
            <a:prstGeom prst="roundRect">
              <a:avLst>
                <a:gd name="adj" fmla="val 130232"/>
              </a:avLst>
            </a:prstGeom>
            <a:solidFill>
              <a:srgbClr val="D0CED9"/>
            </a:solidFill>
            <a:ln/>
          </p:spPr>
          <p:txBody>
            <a:bodyPr/>
            <a:lstStyle/>
            <a:p>
              <a:endParaRPr lang="en-US"/>
            </a:p>
          </p:txBody>
        </p:sp>
        <p:sp>
          <p:nvSpPr>
            <p:cNvPr id="27" name="Shape 18">
              <a:extLst>
                <a:ext uri="{FF2B5EF4-FFF2-40B4-BE49-F238E27FC236}">
                  <a16:creationId xmlns:a16="http://schemas.microsoft.com/office/drawing/2014/main" id="{FF9A0379-26C8-7297-6E6C-A6C003D98044}"/>
                </a:ext>
              </a:extLst>
            </p:cNvPr>
            <p:cNvSpPr/>
            <p:nvPr/>
          </p:nvSpPr>
          <p:spPr>
            <a:xfrm>
              <a:off x="3104793" y="3970853"/>
              <a:ext cx="446484" cy="446484"/>
            </a:xfrm>
            <a:prstGeom prst="roundRect">
              <a:avLst>
                <a:gd name="adj" fmla="val 6668"/>
              </a:avLst>
            </a:prstGeom>
            <a:solidFill>
              <a:srgbClr val="EAE8F3"/>
            </a:solidFill>
            <a:ln/>
          </p:spPr>
          <p:txBody>
            <a:bodyPr/>
            <a:lstStyle/>
            <a:p>
              <a:endParaRPr lang="en-US"/>
            </a:p>
          </p:txBody>
        </p:sp>
        <p:sp>
          <p:nvSpPr>
            <p:cNvPr id="28" name="Text 19">
              <a:extLst>
                <a:ext uri="{FF2B5EF4-FFF2-40B4-BE49-F238E27FC236}">
                  <a16:creationId xmlns:a16="http://schemas.microsoft.com/office/drawing/2014/main" id="{A70DFF92-8579-182C-DA8F-19F57250CD50}"/>
                </a:ext>
              </a:extLst>
            </p:cNvPr>
            <p:cNvSpPr/>
            <p:nvPr/>
          </p:nvSpPr>
          <p:spPr>
            <a:xfrm>
              <a:off x="3179207" y="4008060"/>
              <a:ext cx="297656" cy="372070"/>
            </a:xfrm>
            <a:prstGeom prst="rect">
              <a:avLst/>
            </a:prstGeom>
            <a:noFill/>
            <a:ln/>
          </p:spPr>
          <p:txBody>
            <a:bodyPr wrap="none" lIns="0" tIns="0" rIns="0" bIns="0" rtlCol="0" anchor="t"/>
            <a:lstStyle/>
            <a:p>
              <a:pPr marL="0" indent="0" algn="ctr" rtl="1">
                <a:lnSpc>
                  <a:spcPts val="2300"/>
                </a:lnSpc>
                <a:buNone/>
              </a:pPr>
              <a:r>
                <a:rPr lang="en-US" sz="2300" dirty="0">
                  <a:solidFill>
                    <a:srgbClr val="49495A"/>
                  </a:solidFill>
                  <a:latin typeface="Alexandria" pitchFamily="34" charset="0"/>
                  <a:ea typeface="Alexandria" pitchFamily="34" charset="-122"/>
                  <a:cs typeface="Alexandria" pitchFamily="34" charset="-120"/>
                </a:rPr>
                <a:t>4</a:t>
              </a:r>
              <a:endParaRPr lang="en-US" sz="2300" dirty="0"/>
            </a:p>
          </p:txBody>
        </p:sp>
        <p:sp>
          <p:nvSpPr>
            <p:cNvPr id="29" name="Text 20">
              <a:extLst>
                <a:ext uri="{FF2B5EF4-FFF2-40B4-BE49-F238E27FC236}">
                  <a16:creationId xmlns:a16="http://schemas.microsoft.com/office/drawing/2014/main" id="{47E00B35-2C3A-108E-9AB8-E530DD64A9DE}"/>
                </a:ext>
              </a:extLst>
            </p:cNvPr>
            <p:cNvSpPr/>
            <p:nvPr/>
          </p:nvSpPr>
          <p:spPr>
            <a:xfrm>
              <a:off x="2087523" y="4987885"/>
              <a:ext cx="2480905" cy="310158"/>
            </a:xfrm>
            <a:prstGeom prst="rect">
              <a:avLst/>
            </a:prstGeom>
            <a:noFill/>
            <a:ln/>
          </p:spPr>
          <p:txBody>
            <a:bodyPr wrap="none" lIns="0" tIns="0" rIns="0" bIns="0" rtlCol="0" anchor="t"/>
            <a:lstStyle/>
            <a:p>
              <a:pPr marL="0" indent="0" algn="ct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التوصيات</a:t>
              </a:r>
              <a:endParaRPr lang="en-US" sz="1950" dirty="0"/>
            </a:p>
          </p:txBody>
        </p:sp>
        <p:sp>
          <p:nvSpPr>
            <p:cNvPr id="30" name="Text 21">
              <a:extLst>
                <a:ext uri="{FF2B5EF4-FFF2-40B4-BE49-F238E27FC236}">
                  <a16:creationId xmlns:a16="http://schemas.microsoft.com/office/drawing/2014/main" id="{9F5C3607-79FC-2CBA-FC59-ADCC8B497D67}"/>
                </a:ext>
              </a:extLst>
            </p:cNvPr>
            <p:cNvSpPr/>
            <p:nvPr/>
          </p:nvSpPr>
          <p:spPr>
            <a:xfrm>
              <a:off x="992148" y="5417106"/>
              <a:ext cx="4671655" cy="317540"/>
            </a:xfrm>
            <a:prstGeom prst="rect">
              <a:avLst/>
            </a:prstGeom>
            <a:noFill/>
            <a:ln/>
          </p:spPr>
          <p:txBody>
            <a:bodyPr wrap="none" lIns="0" tIns="0" rIns="0" bIns="0" rtlCol="0" anchor="t"/>
            <a:lstStyle/>
            <a:p>
              <a:pPr marL="0" indent="0" algn="ctr" rtl="1">
                <a:lnSpc>
                  <a:spcPts val="2500"/>
                </a:lnSpc>
                <a:buNone/>
              </a:pPr>
              <a:r>
                <a:rPr lang="en-US" sz="1550" dirty="0">
                  <a:solidFill>
                    <a:srgbClr val="49495A"/>
                  </a:solidFill>
                  <a:latin typeface="Alexandria" pitchFamily="34" charset="0"/>
                  <a:ea typeface="Alexandria" pitchFamily="34" charset="-122"/>
                  <a:cs typeface="Alexandria" pitchFamily="34" charset="-120"/>
                </a:rPr>
                <a:t>المحطة الختامية: الحلول والمقترحات</a:t>
              </a:r>
              <a:endParaRPr lang="en-US" sz="1550" dirty="0"/>
            </a:p>
          </p:txBody>
        </p:sp>
        <p:sp>
          <p:nvSpPr>
            <p:cNvPr id="31" name="Text 22">
              <a:extLst>
                <a:ext uri="{FF2B5EF4-FFF2-40B4-BE49-F238E27FC236}">
                  <a16:creationId xmlns:a16="http://schemas.microsoft.com/office/drawing/2014/main" id="{3A9C4FC4-05E6-F04D-59E0-116130A0FDA3}"/>
                </a:ext>
              </a:extLst>
            </p:cNvPr>
            <p:cNvSpPr/>
            <p:nvPr/>
          </p:nvSpPr>
          <p:spPr>
            <a:xfrm>
              <a:off x="793790" y="5957887"/>
              <a:ext cx="13042821"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العلاقة البنائية هي التي تربط بين نتائج البحث العلمي وتوصياته، لذا ينبغي أن تكون النتائج ذات صبغة علمية ومُقننة بالشكل الصحيح، والتقنين هنا يعني الإسناد والبرهنة على صحة تلك النتائج.</a:t>
              </a:r>
              <a:endParaRPr lang="en-US" sz="1550" dirty="0"/>
            </a:p>
          </p:txBody>
        </p:sp>
      </p:grpSp>
    </p:spTree>
    <p:extLst>
      <p:ext uri="{BB962C8B-B14F-4D97-AF65-F5344CB8AC3E}">
        <p14:creationId xmlns:p14="http://schemas.microsoft.com/office/powerpoint/2010/main" val="3074614240"/>
      </p:ext>
    </p:extLst>
  </p:cSld>
  <p:clrMapOvr>
    <a:masterClrMapping/>
  </p:clrMapOvr>
  <mc:AlternateContent xmlns:mc="http://schemas.openxmlformats.org/markup-compatibility/2006" xmlns:p14="http://schemas.microsoft.com/office/powerpoint/2010/main">
    <mc:Choice Requires="p14">
      <p:transition p14:dur="10" advTm="144387"/>
    </mc:Choice>
    <mc:Fallback xmlns="">
      <p:transition advTm="14438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F76824-2A7B-666E-A549-5A1539B802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0746DBB-D4B0-7C58-824D-AA11243E561A}"/>
              </a:ext>
            </a:extLst>
          </p:cNvPr>
          <p:cNvSpPr/>
          <p:nvPr/>
        </p:nvSpPr>
        <p:spPr>
          <a:xfrm>
            <a:off x="412595" y="1345305"/>
            <a:ext cx="11468229" cy="48338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A1704ED-9993-7914-497F-76EA3F304E25}"/>
              </a:ext>
            </a:extLst>
          </p:cNvPr>
          <p:cNvSpPr txBox="1"/>
          <p:nvPr/>
        </p:nvSpPr>
        <p:spPr>
          <a:xfrm>
            <a:off x="4097249" y="535286"/>
            <a:ext cx="4176955"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أهمية كتابة نتائج البحث العلمي</a:t>
            </a:r>
            <a:endParaRPr lang="ar-EG" sz="2000" b="1" dirty="0">
              <a:solidFill>
                <a:srgbClr val="4472C4"/>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C82CADBF-2CC8-099E-1347-2D82A86EB734}"/>
              </a:ext>
            </a:extLst>
          </p:cNvPr>
          <p:cNvSpPr/>
          <p:nvPr/>
        </p:nvSpPr>
        <p:spPr>
          <a:xfrm>
            <a:off x="968331" y="30479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93B25FF-551B-3D61-62B4-5FA601057774}"/>
              </a:ext>
            </a:extLst>
          </p:cNvPr>
          <p:cNvSpPr txBox="1"/>
          <p:nvPr/>
        </p:nvSpPr>
        <p:spPr>
          <a:xfrm>
            <a:off x="1145585" y="3890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0E37FB1-3A4B-CBE2-0C0D-DCB954434B8A}"/>
              </a:ext>
            </a:extLst>
          </p:cNvPr>
          <p:cNvSpPr txBox="1"/>
          <p:nvPr/>
        </p:nvSpPr>
        <p:spPr>
          <a:xfrm>
            <a:off x="1179882" y="678822"/>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DBEDB29C-8235-B0BB-74FD-A13C80A628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5" name="Group 14">
            <a:extLst>
              <a:ext uri="{FF2B5EF4-FFF2-40B4-BE49-F238E27FC236}">
                <a16:creationId xmlns:a16="http://schemas.microsoft.com/office/drawing/2014/main" id="{FBAAB610-6041-7987-A617-1DEF27EC409C}"/>
              </a:ext>
            </a:extLst>
          </p:cNvPr>
          <p:cNvGrpSpPr/>
          <p:nvPr/>
        </p:nvGrpSpPr>
        <p:grpSpPr>
          <a:xfrm>
            <a:off x="702527" y="1635086"/>
            <a:ext cx="10939346" cy="4431177"/>
            <a:chOff x="793790" y="2358390"/>
            <a:chExt cx="13042821" cy="5176261"/>
          </a:xfrm>
        </p:grpSpPr>
        <p:pic>
          <p:nvPicPr>
            <p:cNvPr id="2"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3241298" y="2358390"/>
              <a:ext cx="595313" cy="595313"/>
            </a:xfrm>
            <a:prstGeom prst="rect">
              <a:avLst/>
            </a:prstGeom>
          </p:spPr>
        </p:pic>
        <p:sp>
          <p:nvSpPr>
            <p:cNvPr id="8" name="Text 1"/>
            <p:cNvSpPr/>
            <p:nvPr/>
          </p:nvSpPr>
          <p:spPr>
            <a:xfrm>
              <a:off x="11155323" y="3201710"/>
              <a:ext cx="2681288"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دليل على الجهود البحثية</a:t>
              </a:r>
              <a:endParaRPr lang="en-US" sz="1950" dirty="0"/>
            </a:p>
          </p:txBody>
        </p:sp>
        <p:sp>
          <p:nvSpPr>
            <p:cNvPr id="9" name="Text 2"/>
            <p:cNvSpPr/>
            <p:nvPr/>
          </p:nvSpPr>
          <p:spPr>
            <a:xfrm>
              <a:off x="7439263" y="3630930"/>
              <a:ext cx="6397347" cy="95261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تمثل نتائج البحث العلمي دليلاً واضحاً على ما قام به الباحث من جهود مضنية، والتي ساقته لتلك النتائج، وحبذا لو كانت منطقية تتوافق مع طبيعة البحث العلمي.</a:t>
              </a:r>
              <a:endParaRPr lang="en-US" sz="1550" dirty="0"/>
            </a:p>
          </p:txBody>
        </p:sp>
        <p:pic>
          <p:nvPicPr>
            <p:cNvPr id="11"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595943" y="2358390"/>
              <a:ext cx="595313" cy="595313"/>
            </a:xfrm>
            <a:prstGeom prst="rect">
              <a:avLst/>
            </a:prstGeom>
          </p:spPr>
        </p:pic>
        <p:sp>
          <p:nvSpPr>
            <p:cNvPr id="12" name="Text 3"/>
            <p:cNvSpPr/>
            <p:nvPr/>
          </p:nvSpPr>
          <p:spPr>
            <a:xfrm>
              <a:off x="4710351" y="320171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أهمية للمقيّمين</a:t>
              </a:r>
              <a:endParaRPr lang="en-US" sz="1950" dirty="0"/>
            </a:p>
          </p:txBody>
        </p:sp>
        <p:sp>
          <p:nvSpPr>
            <p:cNvPr id="13" name="Text 4"/>
            <p:cNvSpPr/>
            <p:nvPr/>
          </p:nvSpPr>
          <p:spPr>
            <a:xfrm>
              <a:off x="793790" y="3630930"/>
              <a:ext cx="6397466" cy="95261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تعد نتائج البحث العلمي مهمة بالنسبة لمقيمي البحث، ففي كثير من الأحيان يتجاوز المقيمين جميع أجزاء البحث، ويطلعون بشكل مباشر على النتائج لما فيها من خلاصة لصفحات البحث.</a:t>
              </a:r>
              <a:endParaRPr lang="en-US" sz="1550" dirty="0"/>
            </a:p>
          </p:txBody>
        </p:sp>
        <p:pic>
          <p:nvPicPr>
            <p:cNvPr id="14"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3241298" y="4980384"/>
              <a:ext cx="595313" cy="595313"/>
            </a:xfrm>
            <a:prstGeom prst="rect">
              <a:avLst/>
            </a:prstGeom>
          </p:spPr>
        </p:pic>
        <p:sp>
          <p:nvSpPr>
            <p:cNvPr id="16" name="Text 5"/>
            <p:cNvSpPr/>
            <p:nvPr/>
          </p:nvSpPr>
          <p:spPr>
            <a:xfrm>
              <a:off x="11355705" y="5823704"/>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تمهيد للتوصيات</a:t>
              </a:r>
              <a:endParaRPr lang="en-US" sz="1950" dirty="0"/>
            </a:p>
          </p:txBody>
        </p:sp>
        <p:sp>
          <p:nvSpPr>
            <p:cNvPr id="17" name="Text 6"/>
            <p:cNvSpPr/>
            <p:nvPr/>
          </p:nvSpPr>
          <p:spPr>
            <a:xfrm>
              <a:off x="7439263" y="6252924"/>
              <a:ext cx="6397347" cy="1281727"/>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تعتبر نتائج البحث العلمي هي المرحلة الممهدة لوضع مجموعة من المقترحات أو التوصيات، والتي تعد بمثابة العلاج الفعال للمشكلة البحثية.</a:t>
              </a:r>
              <a:endParaRPr lang="en-US" sz="1550" dirty="0"/>
            </a:p>
          </p:txBody>
        </p:sp>
        <p:pic>
          <p:nvPicPr>
            <p:cNvPr id="18"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6595943" y="4980384"/>
              <a:ext cx="595313" cy="595313"/>
            </a:xfrm>
            <a:prstGeom prst="rect">
              <a:avLst/>
            </a:prstGeom>
          </p:spPr>
        </p:pic>
        <p:sp>
          <p:nvSpPr>
            <p:cNvPr id="19" name="Text 7"/>
            <p:cNvSpPr/>
            <p:nvPr/>
          </p:nvSpPr>
          <p:spPr>
            <a:xfrm>
              <a:off x="4710351" y="5823704"/>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إجراء المقارنات</a:t>
              </a:r>
              <a:endParaRPr lang="en-US" sz="1950" dirty="0"/>
            </a:p>
          </p:txBody>
        </p:sp>
        <p:sp>
          <p:nvSpPr>
            <p:cNvPr id="20" name="Text 8"/>
            <p:cNvSpPr/>
            <p:nvPr/>
          </p:nvSpPr>
          <p:spPr>
            <a:xfrm>
              <a:off x="793790" y="6252924"/>
              <a:ext cx="6397466" cy="1121093"/>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تسهم نتائج البحث العلمي في إجراء المقارنات بين طبيعة المشكلة في أكثر من مكان داخل الدولة، أو إجراء مقارنة بين دولة وأخرى.</a:t>
              </a:r>
              <a:endParaRPr lang="en-US" sz="1550" dirty="0"/>
            </a:p>
          </p:txBody>
        </p:sp>
      </p:grpSp>
    </p:spTree>
    <p:extLst>
      <p:ext uri="{BB962C8B-B14F-4D97-AF65-F5344CB8AC3E}">
        <p14:creationId xmlns:p14="http://schemas.microsoft.com/office/powerpoint/2010/main" val="2532160380"/>
      </p:ext>
    </p:extLst>
  </p:cSld>
  <p:clrMapOvr>
    <a:masterClrMapping/>
  </p:clrMapOvr>
  <mc:AlternateContent xmlns:mc="http://schemas.openxmlformats.org/markup-compatibility/2006" xmlns:p14="http://schemas.microsoft.com/office/powerpoint/2010/main">
    <mc:Choice Requires="p14">
      <p:transition p14:dur="10" advTm="125492"/>
    </mc:Choice>
    <mc:Fallback xmlns="">
      <p:transition advTm="12549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6F1059-5E4C-9661-702E-6C4FE4B6F71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B6C8013-6CCB-2284-F06A-DA6B43DB16F3}"/>
              </a:ext>
            </a:extLst>
          </p:cNvPr>
          <p:cNvSpPr/>
          <p:nvPr/>
        </p:nvSpPr>
        <p:spPr>
          <a:xfrm>
            <a:off x="2485572" y="48974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83E417C-38CC-84BF-77B9-CCEF20652A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5" name="Group 4">
            <a:extLst>
              <a:ext uri="{FF2B5EF4-FFF2-40B4-BE49-F238E27FC236}">
                <a16:creationId xmlns:a16="http://schemas.microsoft.com/office/drawing/2014/main" id="{C89E18AD-136C-CAD3-19A1-FA3347D2ECF2}"/>
              </a:ext>
            </a:extLst>
          </p:cNvPr>
          <p:cNvGrpSpPr/>
          <p:nvPr/>
        </p:nvGrpSpPr>
        <p:grpSpPr>
          <a:xfrm>
            <a:off x="367990" y="1883323"/>
            <a:ext cx="11586117" cy="4846687"/>
            <a:chOff x="776526" y="1528882"/>
            <a:chExt cx="13077349" cy="6171605"/>
          </a:xfrm>
        </p:grpSpPr>
        <p:sp>
          <p:nvSpPr>
            <p:cNvPr id="7" name="Shape 1"/>
            <p:cNvSpPr/>
            <p:nvPr/>
          </p:nvSpPr>
          <p:spPr>
            <a:xfrm>
              <a:off x="776526" y="1528882"/>
              <a:ext cx="13077349" cy="1474827"/>
            </a:xfrm>
            <a:prstGeom prst="roundRect">
              <a:avLst>
                <a:gd name="adj" fmla="val 1975"/>
              </a:avLst>
            </a:prstGeom>
            <a:solidFill>
              <a:srgbClr val="FBFAFF"/>
            </a:solidFill>
            <a:ln w="22860">
              <a:solidFill>
                <a:srgbClr val="D0CED9"/>
              </a:solidFill>
              <a:prstDash val="solid"/>
            </a:ln>
          </p:spPr>
          <p:txBody>
            <a:bodyPr/>
            <a:lstStyle/>
            <a:p>
              <a:pPr algn="just"/>
              <a:endParaRPr lang="en-US"/>
            </a:p>
          </p:txBody>
        </p:sp>
        <p:sp>
          <p:nvSpPr>
            <p:cNvPr id="9" name="Shape 2"/>
            <p:cNvSpPr/>
            <p:nvPr/>
          </p:nvSpPr>
          <p:spPr>
            <a:xfrm>
              <a:off x="13054489" y="1551742"/>
              <a:ext cx="776526" cy="1429107"/>
            </a:xfrm>
            <a:prstGeom prst="roundRect">
              <a:avLst>
                <a:gd name="adj" fmla="val 218"/>
              </a:avLst>
            </a:prstGeom>
            <a:solidFill>
              <a:srgbClr val="EAE8F3"/>
            </a:solidFill>
            <a:ln/>
          </p:spPr>
          <p:txBody>
            <a:bodyPr/>
            <a:lstStyle/>
            <a:p>
              <a:pPr algn="just"/>
              <a:endParaRPr lang="en-US"/>
            </a:p>
          </p:txBody>
        </p:sp>
        <p:sp>
          <p:nvSpPr>
            <p:cNvPr id="11" name="Text 3"/>
            <p:cNvSpPr/>
            <p:nvPr/>
          </p:nvSpPr>
          <p:spPr>
            <a:xfrm>
              <a:off x="13297138" y="2084308"/>
              <a:ext cx="291227" cy="363974"/>
            </a:xfrm>
            <a:prstGeom prst="rect">
              <a:avLst/>
            </a:prstGeom>
            <a:noFill/>
            <a:ln/>
          </p:spPr>
          <p:txBody>
            <a:bodyPr wrap="none" lIns="0" tIns="0" rIns="0" bIns="0" rtlCol="0" anchor="t"/>
            <a:lstStyle/>
            <a:p>
              <a:pPr marL="0" indent="0" algn="just" rtl="1">
                <a:lnSpc>
                  <a:spcPts val="2250"/>
                </a:lnSpc>
                <a:buNone/>
              </a:pPr>
              <a:r>
                <a:rPr lang="en-US" sz="2250" dirty="0">
                  <a:solidFill>
                    <a:srgbClr val="49495A"/>
                  </a:solidFill>
                  <a:latin typeface="Alexandria" pitchFamily="34" charset="0"/>
                  <a:ea typeface="Alexandria" pitchFamily="34" charset="-122"/>
                  <a:cs typeface="Alexandria" pitchFamily="34" charset="-120"/>
                </a:rPr>
                <a:t>1</a:t>
              </a:r>
              <a:endParaRPr lang="en-US" sz="2250" dirty="0"/>
            </a:p>
          </p:txBody>
        </p:sp>
        <p:sp>
          <p:nvSpPr>
            <p:cNvPr id="12" name="Text 4"/>
            <p:cNvSpPr/>
            <p:nvPr/>
          </p:nvSpPr>
          <p:spPr>
            <a:xfrm>
              <a:off x="10433447" y="1745813"/>
              <a:ext cx="2426970" cy="303252"/>
            </a:xfrm>
            <a:prstGeom prst="rect">
              <a:avLst/>
            </a:prstGeom>
            <a:noFill/>
            <a:ln/>
          </p:spPr>
          <p:txBody>
            <a:bodyPr wrap="none" lIns="0" tIns="0" rIns="0" bIns="0" rtlCol="0" anchor="t"/>
            <a:lstStyle/>
            <a:p>
              <a:pPr marL="0" indent="0" algn="just" rtl="1">
                <a:lnSpc>
                  <a:spcPts val="2350"/>
                </a:lnSpc>
                <a:buNone/>
              </a:pPr>
              <a:r>
                <a:rPr lang="en-US" sz="1900" dirty="0">
                  <a:solidFill>
                    <a:srgbClr val="49495A"/>
                  </a:solidFill>
                  <a:latin typeface="Alexandria" pitchFamily="34" charset="0"/>
                  <a:ea typeface="Alexandria" pitchFamily="34" charset="-122"/>
                  <a:cs typeface="Alexandria" pitchFamily="34" charset="-120"/>
                </a:rPr>
                <a:t>الوضوح</a:t>
              </a:r>
              <a:endParaRPr lang="en-US" sz="1900" dirty="0"/>
            </a:p>
          </p:txBody>
        </p:sp>
        <p:sp>
          <p:nvSpPr>
            <p:cNvPr id="13" name="Text 5"/>
            <p:cNvSpPr/>
            <p:nvPr/>
          </p:nvSpPr>
          <p:spPr>
            <a:xfrm>
              <a:off x="993458" y="2165509"/>
              <a:ext cx="11866959" cy="621268"/>
            </a:xfrm>
            <a:prstGeom prst="rect">
              <a:avLst/>
            </a:prstGeom>
            <a:noFill/>
            <a:ln/>
          </p:spPr>
          <p:txBody>
            <a:bodyPr wrap="square" lIns="0" tIns="0" rIns="0" bIns="0" rtlCol="0" anchor="t"/>
            <a:lstStyle/>
            <a:p>
              <a:pPr marL="0" indent="0" algn="just" rtl="1">
                <a:lnSpc>
                  <a:spcPts val="2400"/>
                </a:lnSpc>
                <a:buNone/>
              </a:pPr>
              <a:r>
                <a:rPr lang="en-US" sz="1500" dirty="0">
                  <a:solidFill>
                    <a:srgbClr val="49495A"/>
                  </a:solidFill>
                  <a:latin typeface="Alexandria" pitchFamily="34" charset="0"/>
                  <a:ea typeface="Alexandria" pitchFamily="34" charset="-122"/>
                  <a:cs typeface="Alexandria" pitchFamily="34" charset="-120"/>
                </a:rPr>
                <a:t>تقديم النتائج بطريقة واضحة ومفهومة، مع تجنب اللغة المعقدة أو المصطلحات الغامضة. مثلاً، إذا كانت الدراسة تهدف إلى تقييم فعالية حملة علاقات عامة جديدة، يجب توضيح نتائج التقييم بشكل مباشر ومفهوم.</a:t>
              </a:r>
              <a:endParaRPr lang="en-US" sz="1500" dirty="0"/>
            </a:p>
          </p:txBody>
        </p:sp>
        <p:sp>
          <p:nvSpPr>
            <p:cNvPr id="14" name="Shape 6"/>
            <p:cNvSpPr/>
            <p:nvPr/>
          </p:nvSpPr>
          <p:spPr>
            <a:xfrm>
              <a:off x="776526" y="3197781"/>
              <a:ext cx="13077349" cy="1474827"/>
            </a:xfrm>
            <a:prstGeom prst="roundRect">
              <a:avLst>
                <a:gd name="adj" fmla="val 1975"/>
              </a:avLst>
            </a:prstGeom>
            <a:solidFill>
              <a:srgbClr val="FBFAFF"/>
            </a:solidFill>
            <a:ln w="22860">
              <a:solidFill>
                <a:srgbClr val="D0CED9"/>
              </a:solidFill>
              <a:prstDash val="solid"/>
            </a:ln>
          </p:spPr>
          <p:txBody>
            <a:bodyPr/>
            <a:lstStyle/>
            <a:p>
              <a:pPr algn="just"/>
              <a:endParaRPr lang="en-US"/>
            </a:p>
          </p:txBody>
        </p:sp>
        <p:sp>
          <p:nvSpPr>
            <p:cNvPr id="15" name="Shape 7"/>
            <p:cNvSpPr/>
            <p:nvPr/>
          </p:nvSpPr>
          <p:spPr>
            <a:xfrm>
              <a:off x="13054489" y="3220641"/>
              <a:ext cx="776526" cy="1429107"/>
            </a:xfrm>
            <a:prstGeom prst="roundRect">
              <a:avLst>
                <a:gd name="adj" fmla="val 218"/>
              </a:avLst>
            </a:prstGeom>
            <a:solidFill>
              <a:srgbClr val="EAE8F3"/>
            </a:solidFill>
            <a:ln/>
          </p:spPr>
          <p:txBody>
            <a:bodyPr/>
            <a:lstStyle/>
            <a:p>
              <a:pPr algn="just"/>
              <a:endParaRPr lang="en-US"/>
            </a:p>
          </p:txBody>
        </p:sp>
        <p:sp>
          <p:nvSpPr>
            <p:cNvPr id="16" name="Text 8"/>
            <p:cNvSpPr/>
            <p:nvPr/>
          </p:nvSpPr>
          <p:spPr>
            <a:xfrm>
              <a:off x="13297138" y="3753207"/>
              <a:ext cx="291227" cy="363974"/>
            </a:xfrm>
            <a:prstGeom prst="rect">
              <a:avLst/>
            </a:prstGeom>
            <a:noFill/>
            <a:ln/>
          </p:spPr>
          <p:txBody>
            <a:bodyPr wrap="none" lIns="0" tIns="0" rIns="0" bIns="0" rtlCol="0" anchor="t"/>
            <a:lstStyle/>
            <a:p>
              <a:pPr marL="0" indent="0" algn="just" rtl="1">
                <a:lnSpc>
                  <a:spcPts val="2250"/>
                </a:lnSpc>
                <a:buNone/>
              </a:pPr>
              <a:r>
                <a:rPr lang="en-US" sz="2250" dirty="0">
                  <a:solidFill>
                    <a:srgbClr val="49495A"/>
                  </a:solidFill>
                  <a:latin typeface="Alexandria" pitchFamily="34" charset="0"/>
                  <a:ea typeface="Alexandria" pitchFamily="34" charset="-122"/>
                  <a:cs typeface="Alexandria" pitchFamily="34" charset="-120"/>
                </a:rPr>
                <a:t>2</a:t>
              </a:r>
              <a:endParaRPr lang="en-US" sz="2250" dirty="0"/>
            </a:p>
          </p:txBody>
        </p:sp>
        <p:sp>
          <p:nvSpPr>
            <p:cNvPr id="20" name="Text 9"/>
            <p:cNvSpPr/>
            <p:nvPr/>
          </p:nvSpPr>
          <p:spPr>
            <a:xfrm>
              <a:off x="10433447" y="3414713"/>
              <a:ext cx="2426970" cy="303252"/>
            </a:xfrm>
            <a:prstGeom prst="rect">
              <a:avLst/>
            </a:prstGeom>
            <a:noFill/>
            <a:ln/>
          </p:spPr>
          <p:txBody>
            <a:bodyPr wrap="none" lIns="0" tIns="0" rIns="0" bIns="0" rtlCol="0" anchor="t"/>
            <a:lstStyle/>
            <a:p>
              <a:pPr marL="0" indent="0" algn="just" rtl="1">
                <a:lnSpc>
                  <a:spcPts val="2350"/>
                </a:lnSpc>
                <a:buNone/>
              </a:pPr>
              <a:r>
                <a:rPr lang="en-US" sz="1900" dirty="0">
                  <a:solidFill>
                    <a:srgbClr val="49495A"/>
                  </a:solidFill>
                  <a:latin typeface="Alexandria" pitchFamily="34" charset="0"/>
                  <a:ea typeface="Alexandria" pitchFamily="34" charset="-122"/>
                  <a:cs typeface="Alexandria" pitchFamily="34" charset="-120"/>
                </a:rPr>
                <a:t>الدقة</a:t>
              </a:r>
              <a:endParaRPr lang="en-US" sz="1900" dirty="0"/>
            </a:p>
          </p:txBody>
        </p:sp>
        <p:sp>
          <p:nvSpPr>
            <p:cNvPr id="21" name="Text 10"/>
            <p:cNvSpPr/>
            <p:nvPr/>
          </p:nvSpPr>
          <p:spPr>
            <a:xfrm>
              <a:off x="993458" y="3834408"/>
              <a:ext cx="11866959" cy="621268"/>
            </a:xfrm>
            <a:prstGeom prst="rect">
              <a:avLst/>
            </a:prstGeom>
            <a:noFill/>
            <a:ln/>
          </p:spPr>
          <p:txBody>
            <a:bodyPr wrap="square" lIns="0" tIns="0" rIns="0" bIns="0" rtlCol="0" anchor="t"/>
            <a:lstStyle/>
            <a:p>
              <a:pPr marL="0" indent="0" algn="just" rtl="1">
                <a:lnSpc>
                  <a:spcPts val="2400"/>
                </a:lnSpc>
                <a:buNone/>
              </a:pPr>
              <a:r>
                <a:rPr lang="en-US" sz="1500" dirty="0">
                  <a:solidFill>
                    <a:srgbClr val="49495A"/>
                  </a:solidFill>
                  <a:latin typeface="Alexandria" pitchFamily="34" charset="0"/>
                  <a:ea typeface="Alexandria" pitchFamily="34" charset="-122"/>
                  <a:cs typeface="Alexandria" pitchFamily="34" charset="-120"/>
                </a:rPr>
                <a:t>ضمان دقة البيانات المقدمة. يجب أن تعكس النتائج بيانات الدراسة بأمانة دون إضافة أو تحريف. على سبيل المثال، إذا كانت نتائج الحملة تظهر زيادة في الوعي بنسبة 20%، يجب تقديم هذه النسبة دون تغيير.</a:t>
              </a:r>
              <a:endParaRPr lang="en-US" sz="1500" dirty="0"/>
            </a:p>
          </p:txBody>
        </p:sp>
        <p:sp>
          <p:nvSpPr>
            <p:cNvPr id="22" name="Shape 11"/>
            <p:cNvSpPr/>
            <p:nvPr/>
          </p:nvSpPr>
          <p:spPr>
            <a:xfrm>
              <a:off x="776526" y="4866680"/>
              <a:ext cx="13077349" cy="1474827"/>
            </a:xfrm>
            <a:prstGeom prst="roundRect">
              <a:avLst>
                <a:gd name="adj" fmla="val 1975"/>
              </a:avLst>
            </a:prstGeom>
            <a:solidFill>
              <a:srgbClr val="FBFAFF"/>
            </a:solidFill>
            <a:ln w="22860">
              <a:solidFill>
                <a:srgbClr val="D0CED9"/>
              </a:solidFill>
              <a:prstDash val="solid"/>
            </a:ln>
          </p:spPr>
          <p:txBody>
            <a:bodyPr/>
            <a:lstStyle/>
            <a:p>
              <a:pPr algn="just"/>
              <a:endParaRPr lang="en-US"/>
            </a:p>
          </p:txBody>
        </p:sp>
        <p:sp>
          <p:nvSpPr>
            <p:cNvPr id="24" name="Shape 12"/>
            <p:cNvSpPr/>
            <p:nvPr/>
          </p:nvSpPr>
          <p:spPr>
            <a:xfrm>
              <a:off x="13054489" y="4889540"/>
              <a:ext cx="776526" cy="1429107"/>
            </a:xfrm>
            <a:prstGeom prst="roundRect">
              <a:avLst>
                <a:gd name="adj" fmla="val 218"/>
              </a:avLst>
            </a:prstGeom>
            <a:solidFill>
              <a:srgbClr val="EAE8F3"/>
            </a:solidFill>
            <a:ln/>
          </p:spPr>
          <p:txBody>
            <a:bodyPr/>
            <a:lstStyle/>
            <a:p>
              <a:pPr algn="just"/>
              <a:endParaRPr lang="en-US"/>
            </a:p>
          </p:txBody>
        </p:sp>
        <p:sp>
          <p:nvSpPr>
            <p:cNvPr id="25" name="Text 13"/>
            <p:cNvSpPr/>
            <p:nvPr/>
          </p:nvSpPr>
          <p:spPr>
            <a:xfrm>
              <a:off x="13297138" y="5422106"/>
              <a:ext cx="291227" cy="363974"/>
            </a:xfrm>
            <a:prstGeom prst="rect">
              <a:avLst/>
            </a:prstGeom>
            <a:noFill/>
            <a:ln/>
          </p:spPr>
          <p:txBody>
            <a:bodyPr wrap="none" lIns="0" tIns="0" rIns="0" bIns="0" rtlCol="0" anchor="t"/>
            <a:lstStyle/>
            <a:p>
              <a:pPr marL="0" indent="0" algn="just" rtl="1">
                <a:lnSpc>
                  <a:spcPts val="2250"/>
                </a:lnSpc>
                <a:buNone/>
              </a:pPr>
              <a:r>
                <a:rPr lang="en-US" sz="2250" dirty="0">
                  <a:solidFill>
                    <a:srgbClr val="49495A"/>
                  </a:solidFill>
                  <a:latin typeface="Alexandria" pitchFamily="34" charset="0"/>
                  <a:ea typeface="Alexandria" pitchFamily="34" charset="-122"/>
                  <a:cs typeface="Alexandria" pitchFamily="34" charset="-120"/>
                </a:rPr>
                <a:t>3</a:t>
              </a:r>
              <a:endParaRPr lang="en-US" sz="2250" dirty="0"/>
            </a:p>
          </p:txBody>
        </p:sp>
        <p:sp>
          <p:nvSpPr>
            <p:cNvPr id="26" name="Text 14"/>
            <p:cNvSpPr/>
            <p:nvPr/>
          </p:nvSpPr>
          <p:spPr>
            <a:xfrm>
              <a:off x="10433447" y="5083612"/>
              <a:ext cx="2426970" cy="303252"/>
            </a:xfrm>
            <a:prstGeom prst="rect">
              <a:avLst/>
            </a:prstGeom>
            <a:noFill/>
            <a:ln/>
          </p:spPr>
          <p:txBody>
            <a:bodyPr wrap="none" lIns="0" tIns="0" rIns="0" bIns="0" rtlCol="0" anchor="t"/>
            <a:lstStyle/>
            <a:p>
              <a:pPr marL="0" indent="0" algn="just" rtl="1">
                <a:lnSpc>
                  <a:spcPts val="2350"/>
                </a:lnSpc>
                <a:buNone/>
              </a:pPr>
              <a:r>
                <a:rPr lang="en-US" sz="1900" dirty="0">
                  <a:solidFill>
                    <a:srgbClr val="49495A"/>
                  </a:solidFill>
                  <a:latin typeface="Alexandria" pitchFamily="34" charset="0"/>
                  <a:ea typeface="Alexandria" pitchFamily="34" charset="-122"/>
                  <a:cs typeface="Alexandria" pitchFamily="34" charset="-120"/>
                </a:rPr>
                <a:t>التحديد والإيجاز</a:t>
              </a:r>
              <a:endParaRPr lang="en-US" sz="1900" dirty="0"/>
            </a:p>
          </p:txBody>
        </p:sp>
        <p:sp>
          <p:nvSpPr>
            <p:cNvPr id="27" name="Text 15"/>
            <p:cNvSpPr/>
            <p:nvPr/>
          </p:nvSpPr>
          <p:spPr>
            <a:xfrm>
              <a:off x="993458" y="5503307"/>
              <a:ext cx="11866959" cy="621268"/>
            </a:xfrm>
            <a:prstGeom prst="rect">
              <a:avLst/>
            </a:prstGeom>
            <a:noFill/>
            <a:ln/>
          </p:spPr>
          <p:txBody>
            <a:bodyPr wrap="square" lIns="0" tIns="0" rIns="0" bIns="0" rtlCol="0" anchor="t"/>
            <a:lstStyle/>
            <a:p>
              <a:pPr marL="0" indent="0" algn="just" rtl="1">
                <a:lnSpc>
                  <a:spcPts val="2400"/>
                </a:lnSpc>
                <a:buNone/>
              </a:pPr>
              <a:r>
                <a:rPr lang="en-US" sz="1500" dirty="0">
                  <a:solidFill>
                    <a:srgbClr val="49495A"/>
                  </a:solidFill>
                  <a:latin typeface="Alexandria" pitchFamily="34" charset="0"/>
                  <a:ea typeface="Alexandria" pitchFamily="34" charset="-122"/>
                  <a:cs typeface="Alexandria" pitchFamily="34" charset="-120"/>
                </a:rPr>
                <a:t>تجنب الإطالة والتكرار عند كتابة النتائج والتركيز على النقاط الرئيسية فقط. يجب تقديم النتائج بشكل مختصر ومحدد، مثل توضيح التأثير الإيجابي لحملة العلاقات العامة على صورة الشركة بناءً على البيانات المحددة.</a:t>
              </a:r>
              <a:endParaRPr lang="en-US" sz="1500" dirty="0"/>
            </a:p>
          </p:txBody>
        </p:sp>
        <p:sp>
          <p:nvSpPr>
            <p:cNvPr id="28" name="Shape 16"/>
            <p:cNvSpPr/>
            <p:nvPr/>
          </p:nvSpPr>
          <p:spPr>
            <a:xfrm>
              <a:off x="776526" y="6535579"/>
              <a:ext cx="13077349" cy="1164908"/>
            </a:xfrm>
            <a:prstGeom prst="roundRect">
              <a:avLst>
                <a:gd name="adj" fmla="val 2500"/>
              </a:avLst>
            </a:prstGeom>
            <a:solidFill>
              <a:srgbClr val="FBFAFF"/>
            </a:solidFill>
            <a:ln w="22860">
              <a:solidFill>
                <a:srgbClr val="D0CED9"/>
              </a:solidFill>
              <a:prstDash val="solid"/>
            </a:ln>
          </p:spPr>
          <p:txBody>
            <a:bodyPr/>
            <a:lstStyle/>
            <a:p>
              <a:pPr algn="just"/>
              <a:endParaRPr lang="en-US"/>
            </a:p>
          </p:txBody>
        </p:sp>
        <p:sp>
          <p:nvSpPr>
            <p:cNvPr id="30" name="Shape 17"/>
            <p:cNvSpPr/>
            <p:nvPr/>
          </p:nvSpPr>
          <p:spPr>
            <a:xfrm>
              <a:off x="13054489" y="6558439"/>
              <a:ext cx="776526" cy="1119187"/>
            </a:xfrm>
            <a:prstGeom prst="roundRect">
              <a:avLst>
                <a:gd name="adj" fmla="val 218"/>
              </a:avLst>
            </a:prstGeom>
            <a:solidFill>
              <a:srgbClr val="EAE8F3"/>
            </a:solidFill>
            <a:ln/>
          </p:spPr>
          <p:txBody>
            <a:bodyPr/>
            <a:lstStyle/>
            <a:p>
              <a:pPr algn="just"/>
              <a:endParaRPr lang="en-US"/>
            </a:p>
          </p:txBody>
        </p:sp>
        <p:sp>
          <p:nvSpPr>
            <p:cNvPr id="31" name="Text 18"/>
            <p:cNvSpPr/>
            <p:nvPr/>
          </p:nvSpPr>
          <p:spPr>
            <a:xfrm>
              <a:off x="13297138" y="6935986"/>
              <a:ext cx="291227" cy="363974"/>
            </a:xfrm>
            <a:prstGeom prst="rect">
              <a:avLst/>
            </a:prstGeom>
            <a:noFill/>
            <a:ln/>
          </p:spPr>
          <p:txBody>
            <a:bodyPr wrap="none" lIns="0" tIns="0" rIns="0" bIns="0" rtlCol="0" anchor="t"/>
            <a:lstStyle/>
            <a:p>
              <a:pPr marL="0" indent="0" algn="just" rtl="1">
                <a:lnSpc>
                  <a:spcPts val="2250"/>
                </a:lnSpc>
                <a:buNone/>
              </a:pPr>
              <a:r>
                <a:rPr lang="en-US" sz="2250" dirty="0">
                  <a:solidFill>
                    <a:srgbClr val="49495A"/>
                  </a:solidFill>
                  <a:latin typeface="Alexandria" pitchFamily="34" charset="0"/>
                  <a:ea typeface="Alexandria" pitchFamily="34" charset="-122"/>
                  <a:cs typeface="Alexandria" pitchFamily="34" charset="-120"/>
                </a:rPr>
                <a:t>4</a:t>
              </a:r>
              <a:endParaRPr lang="en-US" sz="2250" dirty="0"/>
            </a:p>
          </p:txBody>
        </p:sp>
        <p:sp>
          <p:nvSpPr>
            <p:cNvPr id="32" name="Text 19"/>
            <p:cNvSpPr/>
            <p:nvPr/>
          </p:nvSpPr>
          <p:spPr>
            <a:xfrm>
              <a:off x="9350216" y="6752511"/>
              <a:ext cx="3510201" cy="303252"/>
            </a:xfrm>
            <a:prstGeom prst="rect">
              <a:avLst/>
            </a:prstGeom>
            <a:noFill/>
            <a:ln/>
          </p:spPr>
          <p:txBody>
            <a:bodyPr wrap="none" lIns="0" tIns="0" rIns="0" bIns="0" rtlCol="0" anchor="t"/>
            <a:lstStyle/>
            <a:p>
              <a:pPr marL="0" indent="0" algn="just" rtl="1">
                <a:lnSpc>
                  <a:spcPts val="2350"/>
                </a:lnSpc>
                <a:buNone/>
              </a:pPr>
              <a:r>
                <a:rPr lang="en-US" sz="1900" dirty="0">
                  <a:solidFill>
                    <a:srgbClr val="49495A"/>
                  </a:solidFill>
                  <a:latin typeface="Alexandria" pitchFamily="34" charset="0"/>
                  <a:ea typeface="Alexandria" pitchFamily="34" charset="-122"/>
                  <a:cs typeface="Alexandria" pitchFamily="34" charset="-120"/>
                </a:rPr>
                <a:t>استخدام الرسوم البيانية والجداول</a:t>
              </a:r>
              <a:endParaRPr lang="en-US" sz="1900" dirty="0"/>
            </a:p>
          </p:txBody>
        </p:sp>
        <p:sp>
          <p:nvSpPr>
            <p:cNvPr id="33" name="Text 20"/>
            <p:cNvSpPr/>
            <p:nvPr/>
          </p:nvSpPr>
          <p:spPr>
            <a:xfrm>
              <a:off x="993458" y="7172206"/>
              <a:ext cx="11866959" cy="310634"/>
            </a:xfrm>
            <a:prstGeom prst="rect">
              <a:avLst/>
            </a:prstGeom>
            <a:noFill/>
            <a:ln/>
          </p:spPr>
          <p:txBody>
            <a:bodyPr wrap="none" lIns="0" tIns="0" rIns="0" bIns="0" rtlCol="0" anchor="t"/>
            <a:lstStyle/>
            <a:p>
              <a:pPr marL="0" indent="0" algn="just" rtl="1">
                <a:lnSpc>
                  <a:spcPts val="2400"/>
                </a:lnSpc>
                <a:buNone/>
              </a:pPr>
              <a:r>
                <a:rPr lang="en-US" sz="1500" dirty="0">
                  <a:solidFill>
                    <a:srgbClr val="49495A"/>
                  </a:solidFill>
                  <a:latin typeface="Alexandria" pitchFamily="34" charset="0"/>
                  <a:ea typeface="Alexandria" pitchFamily="34" charset="-122"/>
                  <a:cs typeface="Alexandria" pitchFamily="34" charset="-120"/>
                </a:rPr>
                <a:t>لتسهيل فهم النتائج وجعلها أكثر تأثيراً، يمكن استخدام الرسوم البيانية والجداول التوضيحية.</a:t>
              </a:r>
              <a:endParaRPr lang="en-US" sz="1500" dirty="0"/>
            </a:p>
          </p:txBody>
        </p:sp>
      </p:grpSp>
      <p:sp>
        <p:nvSpPr>
          <p:cNvPr id="36" name="Text 0"/>
          <p:cNvSpPr/>
          <p:nvPr/>
        </p:nvSpPr>
        <p:spPr>
          <a:xfrm>
            <a:off x="8396197" y="-11435"/>
            <a:ext cx="3615372" cy="855821"/>
          </a:xfrm>
          <a:prstGeom prst="rect">
            <a:avLst/>
          </a:prstGeom>
          <a:noFill/>
          <a:ln/>
        </p:spPr>
        <p:txBody>
          <a:bodyPr wrap="none" lIns="0" tIns="0" rIns="0" bIns="0" rtlCol="0" anchor="t"/>
          <a:lstStyle/>
          <a:p>
            <a:pPr marL="0" indent="0" algn="r" rtl="1">
              <a:lnSpc>
                <a:spcPts val="6700"/>
              </a:lnSpc>
              <a:buNone/>
            </a:pPr>
            <a:r>
              <a:rPr lang="en-US" sz="2400" b="1">
                <a:solidFill>
                  <a:srgbClr val="403CCF"/>
                </a:solidFill>
                <a:latin typeface="Alexandria" pitchFamily="34" charset="0"/>
                <a:ea typeface="Alexandria" pitchFamily="34" charset="-122"/>
                <a:cs typeface="Alexandria" pitchFamily="34" charset="-120"/>
              </a:rPr>
              <a:t>ضوابط كتابة النتائج</a:t>
            </a:r>
            <a:endParaRPr lang="en-US" sz="2400" b="1" dirty="0"/>
          </a:p>
        </p:txBody>
      </p:sp>
      <p:sp>
        <p:nvSpPr>
          <p:cNvPr id="37" name="Text 1"/>
          <p:cNvSpPr/>
          <p:nvPr/>
        </p:nvSpPr>
        <p:spPr>
          <a:xfrm>
            <a:off x="581703" y="1016218"/>
            <a:ext cx="11158689"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لكتابة نتائج الدراسة العلمية بشكل صحيح، يجب اتباع مجموعة من الضوابط الأساسية التي تضمن جودة العرض ومصداقية النتائج.</a:t>
            </a:r>
            <a:endParaRPr lang="en-US" sz="1600" dirty="0"/>
          </a:p>
        </p:txBody>
      </p:sp>
    </p:spTree>
    <p:extLst>
      <p:ext uri="{BB962C8B-B14F-4D97-AF65-F5344CB8AC3E}">
        <p14:creationId xmlns:p14="http://schemas.microsoft.com/office/powerpoint/2010/main" val="932254350"/>
      </p:ext>
    </p:extLst>
  </p:cSld>
  <p:clrMapOvr>
    <a:masterClrMapping/>
  </p:clrMapOvr>
  <p:transition spd="slow" advTm="146246">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A2CE5D-3197-3E67-9E85-07496AA94DC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D05DA13-44E9-A816-464B-3BE692E94F8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1068050-7869-0198-C8EB-E42BCF4FDF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DC8ECD0-05E8-A813-D6CA-DAE6AF7180E4}"/>
              </a:ext>
            </a:extLst>
          </p:cNvPr>
          <p:cNvSpPr txBox="1"/>
          <p:nvPr/>
        </p:nvSpPr>
        <p:spPr>
          <a:xfrm>
            <a:off x="2837566" y="566321"/>
            <a:ext cx="6094140" cy="499432"/>
          </a:xfrm>
          <a:prstGeom prst="rect">
            <a:avLst/>
          </a:prstGeom>
          <a:noFill/>
        </p:spPr>
        <p:txBody>
          <a:bodyPr wrap="square">
            <a:spAutoFit/>
          </a:bodyPr>
          <a:lstStyle/>
          <a:p>
            <a:pPr marL="0" indent="0" algn="r" rtl="1">
              <a:lnSpc>
                <a:spcPts val="3400"/>
              </a:lnSpc>
              <a:buNone/>
            </a:pPr>
            <a:r>
              <a:rPr lang="en-US" sz="2400" b="1">
                <a:solidFill>
                  <a:srgbClr val="403CCF"/>
                </a:solidFill>
                <a:latin typeface="Alexandria" pitchFamily="34" charset="0"/>
                <a:ea typeface="Alexandria" pitchFamily="34" charset="-122"/>
                <a:cs typeface="Alexandria" pitchFamily="34" charset="-120"/>
              </a:rPr>
              <a:t>الأمور الواجب تجنبها عند كتابة النتائج</a:t>
            </a:r>
            <a:endParaRPr lang="en-US" sz="2400" b="1" dirty="0"/>
          </a:p>
        </p:txBody>
      </p:sp>
      <p:grpSp>
        <p:nvGrpSpPr>
          <p:cNvPr id="4" name="Group 3">
            <a:extLst>
              <a:ext uri="{FF2B5EF4-FFF2-40B4-BE49-F238E27FC236}">
                <a16:creationId xmlns:a16="http://schemas.microsoft.com/office/drawing/2014/main" id="{BCDF995B-34DE-3492-1B8C-EF2DC2A3A677}"/>
              </a:ext>
            </a:extLst>
          </p:cNvPr>
          <p:cNvGrpSpPr/>
          <p:nvPr/>
        </p:nvGrpSpPr>
        <p:grpSpPr>
          <a:xfrm>
            <a:off x="0" y="1121153"/>
            <a:ext cx="12991170" cy="5499425"/>
            <a:chOff x="-978902" y="1186696"/>
            <a:chExt cx="16298976" cy="7408103"/>
          </a:xfrm>
        </p:grpSpPr>
        <p:sp>
          <p:nvSpPr>
            <p:cNvPr id="5" name="Shape 1">
              <a:extLst>
                <a:ext uri="{FF2B5EF4-FFF2-40B4-BE49-F238E27FC236}">
                  <a16:creationId xmlns:a16="http://schemas.microsoft.com/office/drawing/2014/main" id="{76D5BC8F-F009-D9D2-3A36-3228EBA5485D}"/>
                </a:ext>
              </a:extLst>
            </p:cNvPr>
            <p:cNvSpPr/>
            <p:nvPr/>
          </p:nvSpPr>
          <p:spPr>
            <a:xfrm>
              <a:off x="7307580" y="1186696"/>
              <a:ext cx="15240" cy="6566773"/>
            </a:xfrm>
            <a:prstGeom prst="roundRect">
              <a:avLst>
                <a:gd name="adj" fmla="val 136481"/>
              </a:avLst>
            </a:prstGeom>
            <a:solidFill>
              <a:srgbClr val="5955E8"/>
            </a:solidFill>
            <a:ln/>
          </p:spPr>
          <p:txBody>
            <a:bodyPr/>
            <a:lstStyle/>
            <a:p>
              <a:pPr algn="just"/>
              <a:endParaRPr lang="en-US" sz="1400"/>
            </a:p>
          </p:txBody>
        </p:sp>
        <p:sp>
          <p:nvSpPr>
            <p:cNvPr id="6" name="Shape 2">
              <a:extLst>
                <a:ext uri="{FF2B5EF4-FFF2-40B4-BE49-F238E27FC236}">
                  <a16:creationId xmlns:a16="http://schemas.microsoft.com/office/drawing/2014/main" id="{E300BC24-C0AE-0CED-7582-351326EF4D56}"/>
                </a:ext>
              </a:extLst>
            </p:cNvPr>
            <p:cNvSpPr/>
            <p:nvPr/>
          </p:nvSpPr>
          <p:spPr>
            <a:xfrm>
              <a:off x="7330440" y="1186696"/>
              <a:ext cx="6760607" cy="1247775"/>
            </a:xfrm>
            <a:prstGeom prst="rect">
              <a:avLst/>
            </a:prstGeom>
            <a:solidFill>
              <a:srgbClr val="EAE8F3"/>
            </a:solidFill>
            <a:ln/>
          </p:spPr>
          <p:txBody>
            <a:bodyPr/>
            <a:lstStyle/>
            <a:p>
              <a:pPr algn="just"/>
              <a:endParaRPr lang="en-US" sz="1400"/>
            </a:p>
          </p:txBody>
        </p:sp>
        <p:sp>
          <p:nvSpPr>
            <p:cNvPr id="7" name="Text 3">
              <a:extLst>
                <a:ext uri="{FF2B5EF4-FFF2-40B4-BE49-F238E27FC236}">
                  <a16:creationId xmlns:a16="http://schemas.microsoft.com/office/drawing/2014/main" id="{A29BC70F-C301-7073-FC45-4363F1F4FDBD}"/>
                </a:ext>
              </a:extLst>
            </p:cNvPr>
            <p:cNvSpPr/>
            <p:nvPr/>
          </p:nvSpPr>
          <p:spPr>
            <a:xfrm>
              <a:off x="11050605" y="1275873"/>
              <a:ext cx="4269469" cy="355283"/>
            </a:xfrm>
            <a:prstGeom prst="rect">
              <a:avLst/>
            </a:prstGeom>
            <a:noFill/>
            <a:ln/>
          </p:spPr>
          <p:txBody>
            <a:bodyPr wrap="none" lIns="0" tIns="0" rIns="0" bIns="0" rtlCol="0" anchor="t"/>
            <a:lstStyle/>
            <a:p>
              <a:pPr marL="0" indent="0" algn="just">
                <a:lnSpc>
                  <a:spcPts val="1700"/>
                </a:lnSpc>
                <a:buNone/>
              </a:pPr>
              <a:r>
                <a:rPr lang="en-US" sz="1600" b="1" dirty="0">
                  <a:solidFill>
                    <a:srgbClr val="0070C0"/>
                  </a:solidFill>
                  <a:latin typeface="Alexandria" pitchFamily="34" charset="0"/>
                  <a:ea typeface="Alexandria" pitchFamily="34" charset="-122"/>
                  <a:cs typeface="Alexandria" pitchFamily="34" charset="-120"/>
                </a:rPr>
                <a:t>المبالغة في تفسير النتائج</a:t>
              </a:r>
              <a:endParaRPr lang="en-US" sz="1600" b="1" dirty="0">
                <a:solidFill>
                  <a:srgbClr val="0070C0"/>
                </a:solidFill>
              </a:endParaRPr>
            </a:p>
          </p:txBody>
        </p:sp>
        <p:sp>
          <p:nvSpPr>
            <p:cNvPr id="9" name="Text 4">
              <a:extLst>
                <a:ext uri="{FF2B5EF4-FFF2-40B4-BE49-F238E27FC236}">
                  <a16:creationId xmlns:a16="http://schemas.microsoft.com/office/drawing/2014/main" id="{5E5C70BF-A606-C536-0534-25E472504AF9}"/>
                </a:ext>
              </a:extLst>
            </p:cNvPr>
            <p:cNvSpPr/>
            <p:nvPr/>
          </p:nvSpPr>
          <p:spPr>
            <a:xfrm>
              <a:off x="7469029" y="1625084"/>
              <a:ext cx="6483429" cy="221933"/>
            </a:xfrm>
            <a:prstGeom prst="rect">
              <a:avLst/>
            </a:prstGeom>
            <a:noFill/>
            <a:ln/>
          </p:spPr>
          <p:txBody>
            <a:bodyPr wrap="none" lIns="0" tIns="0" rIns="0" bIns="0" rtlCol="0" anchor="t"/>
            <a:lstStyle/>
            <a:p>
              <a:pPr marL="0" indent="0" algn="just" rtl="1">
                <a:lnSpc>
                  <a:spcPts val="1700"/>
                </a:lnSpc>
                <a:buNone/>
              </a:pPr>
              <a:endParaRPr lang="en-US" sz="1400" dirty="0"/>
            </a:p>
          </p:txBody>
        </p:sp>
        <p:sp>
          <p:nvSpPr>
            <p:cNvPr id="10" name="Shape 5">
              <a:extLst>
                <a:ext uri="{FF2B5EF4-FFF2-40B4-BE49-F238E27FC236}">
                  <a16:creationId xmlns:a16="http://schemas.microsoft.com/office/drawing/2014/main" id="{2D49B4C1-ED83-F948-4C35-3111DB322CC8}"/>
                </a:ext>
              </a:extLst>
            </p:cNvPr>
            <p:cNvSpPr/>
            <p:nvPr/>
          </p:nvSpPr>
          <p:spPr>
            <a:xfrm>
              <a:off x="-737287" y="1970810"/>
              <a:ext cx="8037248" cy="1156962"/>
            </a:xfrm>
            <a:prstGeom prst="roundRect">
              <a:avLst>
                <a:gd name="adj" fmla="val 2500"/>
              </a:avLst>
            </a:prstGeom>
            <a:solidFill>
              <a:srgbClr val="EAE8F3"/>
            </a:solidFill>
            <a:ln/>
          </p:spPr>
          <p:txBody>
            <a:bodyPr/>
            <a:lstStyle/>
            <a:p>
              <a:pPr algn="just"/>
              <a:endParaRPr lang="en-US" sz="1400"/>
            </a:p>
          </p:txBody>
        </p:sp>
        <p:sp>
          <p:nvSpPr>
            <p:cNvPr id="11" name="Text 6">
              <a:extLst>
                <a:ext uri="{FF2B5EF4-FFF2-40B4-BE49-F238E27FC236}">
                  <a16:creationId xmlns:a16="http://schemas.microsoft.com/office/drawing/2014/main" id="{BE03E9AD-F10A-AD53-FB9A-F5AE1A161100}"/>
                </a:ext>
              </a:extLst>
            </p:cNvPr>
            <p:cNvSpPr/>
            <p:nvPr/>
          </p:nvSpPr>
          <p:spPr>
            <a:xfrm>
              <a:off x="4112407" y="2205671"/>
              <a:ext cx="3033727" cy="216694"/>
            </a:xfrm>
            <a:prstGeom prst="rect">
              <a:avLst/>
            </a:prstGeom>
            <a:noFill/>
            <a:ln/>
          </p:spPr>
          <p:txBody>
            <a:bodyPr wrap="none" lIns="0" tIns="0" rIns="0" bIns="0" rtlCol="0" anchor="t"/>
            <a:lstStyle/>
            <a:p>
              <a:pPr marL="0" indent="0" algn="just" rtl="1">
                <a:lnSpc>
                  <a:spcPts val="1700"/>
                </a:lnSpc>
                <a:buNone/>
              </a:pPr>
              <a:r>
                <a:rPr lang="en-US" sz="1600" b="1" dirty="0">
                  <a:solidFill>
                    <a:srgbClr val="0070C0"/>
                  </a:solidFill>
                  <a:latin typeface="Alexandria" pitchFamily="34" charset="0"/>
                  <a:ea typeface="Alexandria" pitchFamily="34" charset="-122"/>
                  <a:cs typeface="Alexandria" pitchFamily="34" charset="-120"/>
                </a:rPr>
                <a:t>التضليل أو الاحتيال</a:t>
              </a:r>
              <a:endParaRPr lang="en-US" sz="1600" b="1" dirty="0">
                <a:solidFill>
                  <a:srgbClr val="0070C0"/>
                </a:solidFill>
              </a:endParaRPr>
            </a:p>
          </p:txBody>
        </p:sp>
        <p:sp>
          <p:nvSpPr>
            <p:cNvPr id="12" name="Text 7">
              <a:extLst>
                <a:ext uri="{FF2B5EF4-FFF2-40B4-BE49-F238E27FC236}">
                  <a16:creationId xmlns:a16="http://schemas.microsoft.com/office/drawing/2014/main" id="{E8B91D11-B8C3-7D20-7ED9-E0CE35936A3B}"/>
                </a:ext>
              </a:extLst>
            </p:cNvPr>
            <p:cNvSpPr/>
            <p:nvPr/>
          </p:nvSpPr>
          <p:spPr>
            <a:xfrm>
              <a:off x="677942" y="2734270"/>
              <a:ext cx="6483429" cy="221933"/>
            </a:xfrm>
            <a:prstGeom prst="rect">
              <a:avLst/>
            </a:prstGeom>
            <a:noFill/>
            <a:ln/>
          </p:spPr>
          <p:txBody>
            <a:bodyPr wrap="none" lIns="0" tIns="0" rIns="0" bIns="0" rtlCol="0" anchor="t"/>
            <a:lstStyle/>
            <a:p>
              <a:pPr marL="0" indent="0" algn="just" rtl="1">
                <a:lnSpc>
                  <a:spcPts val="1700"/>
                </a:lnSpc>
                <a:buNone/>
              </a:pPr>
              <a:r>
                <a:rPr lang="en-US" sz="1600" dirty="0">
                  <a:solidFill>
                    <a:srgbClr val="49495A"/>
                  </a:solidFill>
                  <a:latin typeface="Alexandria" pitchFamily="34" charset="0"/>
                  <a:ea typeface="Alexandria" pitchFamily="34" charset="-122"/>
                  <a:cs typeface="Alexandria" pitchFamily="34" charset="-120"/>
                </a:rPr>
                <a:t>الابتعاد عن أي محاولات للتلاعب بالنتائج أو تقديم معلومات مضللة.</a:t>
              </a:r>
              <a:endParaRPr lang="en-US" sz="1600" dirty="0"/>
            </a:p>
          </p:txBody>
        </p:sp>
        <p:sp>
          <p:nvSpPr>
            <p:cNvPr id="13" name="Shape 8">
              <a:extLst>
                <a:ext uri="{FF2B5EF4-FFF2-40B4-BE49-F238E27FC236}">
                  <a16:creationId xmlns:a16="http://schemas.microsoft.com/office/drawing/2014/main" id="{909D63F6-95D5-3663-A503-54A7D7B02083}"/>
                </a:ext>
              </a:extLst>
            </p:cNvPr>
            <p:cNvSpPr/>
            <p:nvPr/>
          </p:nvSpPr>
          <p:spPr>
            <a:xfrm>
              <a:off x="7330440" y="3405068"/>
              <a:ext cx="6760607" cy="1425632"/>
            </a:xfrm>
            <a:prstGeom prst="rect">
              <a:avLst/>
            </a:prstGeom>
            <a:solidFill>
              <a:srgbClr val="EAE8F3"/>
            </a:solidFill>
            <a:ln/>
          </p:spPr>
          <p:txBody>
            <a:bodyPr/>
            <a:lstStyle/>
            <a:p>
              <a:pPr algn="just"/>
              <a:endParaRPr lang="en-US" sz="1400"/>
            </a:p>
          </p:txBody>
        </p:sp>
        <p:sp>
          <p:nvSpPr>
            <p:cNvPr id="14" name="Text 9">
              <a:extLst>
                <a:ext uri="{FF2B5EF4-FFF2-40B4-BE49-F238E27FC236}">
                  <a16:creationId xmlns:a16="http://schemas.microsoft.com/office/drawing/2014/main" id="{8D3D0CF7-C85A-0765-A620-48CB796EEF9A}"/>
                </a:ext>
              </a:extLst>
            </p:cNvPr>
            <p:cNvSpPr/>
            <p:nvPr/>
          </p:nvSpPr>
          <p:spPr>
            <a:xfrm>
              <a:off x="7469027" y="3490829"/>
              <a:ext cx="6760607" cy="269522"/>
            </a:xfrm>
            <a:prstGeom prst="rect">
              <a:avLst/>
            </a:prstGeom>
            <a:noFill/>
            <a:ln/>
          </p:spPr>
          <p:txBody>
            <a:bodyPr wrap="none" lIns="0" tIns="0" rIns="0" bIns="0" rtlCol="0" anchor="t"/>
            <a:lstStyle/>
            <a:p>
              <a:pPr marL="0" indent="0" algn="just" rtl="1">
                <a:lnSpc>
                  <a:spcPts val="1700"/>
                </a:lnSpc>
                <a:buNone/>
              </a:pPr>
              <a:r>
                <a:rPr lang="en-US" sz="1600" dirty="0">
                  <a:solidFill>
                    <a:srgbClr val="0070C0"/>
                  </a:solidFill>
                  <a:latin typeface="Alexandria" pitchFamily="34" charset="0"/>
                  <a:ea typeface="Alexandria" pitchFamily="34" charset="-122"/>
                  <a:cs typeface="Alexandria" pitchFamily="34" charset="-120"/>
                </a:rPr>
                <a:t>المناقشة العشوائية للنتائج</a:t>
              </a:r>
              <a:endParaRPr lang="en-US" sz="1600" dirty="0">
                <a:solidFill>
                  <a:srgbClr val="0070C0"/>
                </a:solidFill>
              </a:endParaRPr>
            </a:p>
          </p:txBody>
        </p:sp>
        <p:sp>
          <p:nvSpPr>
            <p:cNvPr id="15" name="Text 10">
              <a:extLst>
                <a:ext uri="{FF2B5EF4-FFF2-40B4-BE49-F238E27FC236}">
                  <a16:creationId xmlns:a16="http://schemas.microsoft.com/office/drawing/2014/main" id="{6BA4F597-DE2D-02E8-5856-5286FAF05F08}"/>
                </a:ext>
              </a:extLst>
            </p:cNvPr>
            <p:cNvSpPr/>
            <p:nvPr/>
          </p:nvSpPr>
          <p:spPr>
            <a:xfrm>
              <a:off x="7469029" y="3843457"/>
              <a:ext cx="6483429" cy="221933"/>
            </a:xfrm>
            <a:prstGeom prst="rect">
              <a:avLst/>
            </a:prstGeom>
            <a:noFill/>
            <a:ln/>
          </p:spPr>
          <p:txBody>
            <a:bodyPr wrap="none" lIns="0" tIns="0" rIns="0" bIns="0" rtlCol="0" anchor="t"/>
            <a:lstStyle/>
            <a:p>
              <a:pPr marL="0" indent="0" algn="just" rtl="1">
                <a:lnSpc>
                  <a:spcPts val="1700"/>
                </a:lnSpc>
                <a:buNone/>
              </a:pPr>
              <a:endParaRPr lang="en-US" sz="1400" dirty="0"/>
            </a:p>
          </p:txBody>
        </p:sp>
        <p:sp>
          <p:nvSpPr>
            <p:cNvPr id="16" name="Shape 11">
              <a:extLst>
                <a:ext uri="{FF2B5EF4-FFF2-40B4-BE49-F238E27FC236}">
                  <a16:creationId xmlns:a16="http://schemas.microsoft.com/office/drawing/2014/main" id="{E9728D88-A19F-100B-AB37-B68F93D22192}"/>
                </a:ext>
              </a:extLst>
            </p:cNvPr>
            <p:cNvSpPr/>
            <p:nvPr/>
          </p:nvSpPr>
          <p:spPr>
            <a:xfrm>
              <a:off x="-978902" y="4514255"/>
              <a:ext cx="8278862" cy="1449907"/>
            </a:xfrm>
            <a:prstGeom prst="roundRect">
              <a:avLst>
                <a:gd name="adj" fmla="val 2500"/>
              </a:avLst>
            </a:prstGeom>
            <a:solidFill>
              <a:srgbClr val="EAE8F3"/>
            </a:solidFill>
            <a:ln/>
          </p:spPr>
          <p:txBody>
            <a:bodyPr/>
            <a:lstStyle/>
            <a:p>
              <a:pPr algn="just"/>
              <a:endParaRPr lang="en-US" sz="1400"/>
            </a:p>
          </p:txBody>
        </p:sp>
        <p:sp>
          <p:nvSpPr>
            <p:cNvPr id="17" name="Text 12">
              <a:extLst>
                <a:ext uri="{FF2B5EF4-FFF2-40B4-BE49-F238E27FC236}">
                  <a16:creationId xmlns:a16="http://schemas.microsoft.com/office/drawing/2014/main" id="{A07902D3-0779-B28A-983F-F940BBEFB994}"/>
                </a:ext>
              </a:extLst>
            </p:cNvPr>
            <p:cNvSpPr/>
            <p:nvPr/>
          </p:nvSpPr>
          <p:spPr>
            <a:xfrm>
              <a:off x="3442109" y="4652843"/>
              <a:ext cx="3719264" cy="216694"/>
            </a:xfrm>
            <a:prstGeom prst="rect">
              <a:avLst/>
            </a:prstGeom>
            <a:noFill/>
            <a:ln/>
          </p:spPr>
          <p:txBody>
            <a:bodyPr wrap="none" lIns="0" tIns="0" rIns="0" bIns="0" rtlCol="0" anchor="t"/>
            <a:lstStyle/>
            <a:p>
              <a:pPr marL="0" indent="0" algn="just" rtl="1">
                <a:lnSpc>
                  <a:spcPts val="1700"/>
                </a:lnSpc>
                <a:buNone/>
              </a:pPr>
              <a:r>
                <a:rPr lang="en-US" sz="1600" b="1" dirty="0">
                  <a:solidFill>
                    <a:srgbClr val="0070C0"/>
                  </a:solidFill>
                  <a:latin typeface="Alexandria" pitchFamily="34" charset="0"/>
                  <a:ea typeface="Alexandria" pitchFamily="34" charset="-122"/>
                  <a:cs typeface="Alexandria" pitchFamily="34" charset="-120"/>
                </a:rPr>
                <a:t>تجاهل النتائج غير المتوقعة</a:t>
              </a:r>
              <a:endParaRPr lang="en-US" sz="1600" b="1" dirty="0">
                <a:solidFill>
                  <a:srgbClr val="0070C0"/>
                </a:solidFill>
              </a:endParaRPr>
            </a:p>
          </p:txBody>
        </p:sp>
        <p:sp>
          <p:nvSpPr>
            <p:cNvPr id="18" name="Text 13">
              <a:extLst>
                <a:ext uri="{FF2B5EF4-FFF2-40B4-BE49-F238E27FC236}">
                  <a16:creationId xmlns:a16="http://schemas.microsoft.com/office/drawing/2014/main" id="{8E1085BE-B0A0-53E7-4B36-DD12AE7B6E08}"/>
                </a:ext>
              </a:extLst>
            </p:cNvPr>
            <p:cNvSpPr/>
            <p:nvPr/>
          </p:nvSpPr>
          <p:spPr>
            <a:xfrm>
              <a:off x="677942" y="4952643"/>
              <a:ext cx="6483429" cy="221933"/>
            </a:xfrm>
            <a:prstGeom prst="rect">
              <a:avLst/>
            </a:prstGeom>
            <a:noFill/>
            <a:ln/>
          </p:spPr>
          <p:txBody>
            <a:bodyPr wrap="none" lIns="0" tIns="0" rIns="0" bIns="0" rtlCol="0" anchor="t"/>
            <a:lstStyle/>
            <a:p>
              <a:pPr marL="0" indent="0" algn="just" rtl="1">
                <a:lnSpc>
                  <a:spcPts val="1700"/>
                </a:lnSpc>
                <a:buNone/>
              </a:pPr>
              <a:endParaRPr lang="en-US" sz="1400" dirty="0"/>
            </a:p>
          </p:txBody>
        </p:sp>
        <p:sp>
          <p:nvSpPr>
            <p:cNvPr id="19" name="Shape 14">
              <a:extLst>
                <a:ext uri="{FF2B5EF4-FFF2-40B4-BE49-F238E27FC236}">
                  <a16:creationId xmlns:a16="http://schemas.microsoft.com/office/drawing/2014/main" id="{1F2F0F1B-7F0D-A016-2629-67C71DDF8FE7}"/>
                </a:ext>
              </a:extLst>
            </p:cNvPr>
            <p:cNvSpPr/>
            <p:nvPr/>
          </p:nvSpPr>
          <p:spPr>
            <a:xfrm>
              <a:off x="7330440" y="5623439"/>
              <a:ext cx="6760607" cy="1293862"/>
            </a:xfrm>
            <a:prstGeom prst="rect">
              <a:avLst/>
            </a:prstGeom>
            <a:solidFill>
              <a:srgbClr val="EAE8F3"/>
            </a:solidFill>
            <a:ln/>
          </p:spPr>
          <p:txBody>
            <a:bodyPr/>
            <a:lstStyle/>
            <a:p>
              <a:pPr algn="just"/>
              <a:endParaRPr lang="en-US" sz="1400"/>
            </a:p>
          </p:txBody>
        </p:sp>
        <p:sp>
          <p:nvSpPr>
            <p:cNvPr id="20" name="Text 15">
              <a:extLst>
                <a:ext uri="{FF2B5EF4-FFF2-40B4-BE49-F238E27FC236}">
                  <a16:creationId xmlns:a16="http://schemas.microsoft.com/office/drawing/2014/main" id="{6F556772-DC38-DB10-2E6A-33EBD4BDB946}"/>
                </a:ext>
              </a:extLst>
            </p:cNvPr>
            <p:cNvSpPr/>
            <p:nvPr/>
          </p:nvSpPr>
          <p:spPr>
            <a:xfrm>
              <a:off x="12219145" y="5706547"/>
              <a:ext cx="1733312" cy="216694"/>
            </a:xfrm>
            <a:prstGeom prst="rect">
              <a:avLst/>
            </a:prstGeom>
            <a:noFill/>
            <a:ln/>
          </p:spPr>
          <p:txBody>
            <a:bodyPr wrap="none" lIns="0" tIns="0" rIns="0" bIns="0" rtlCol="0" anchor="t"/>
            <a:lstStyle/>
            <a:p>
              <a:pPr marL="0" indent="0" algn="just" rtl="1">
                <a:lnSpc>
                  <a:spcPts val="1700"/>
                </a:lnSpc>
                <a:buNone/>
              </a:pPr>
              <a:r>
                <a:rPr lang="en-US" sz="1600" b="1" dirty="0">
                  <a:solidFill>
                    <a:srgbClr val="0070C0"/>
                  </a:solidFill>
                  <a:latin typeface="Alexandria" pitchFamily="34" charset="0"/>
                  <a:ea typeface="Alexandria" pitchFamily="34" charset="-122"/>
                  <a:cs typeface="Alexandria" pitchFamily="34" charset="-120"/>
                </a:rPr>
                <a:t>عدم وضوح العرض</a:t>
              </a:r>
              <a:endParaRPr lang="en-US" sz="1600" b="1" dirty="0">
                <a:solidFill>
                  <a:srgbClr val="0070C0"/>
                </a:solidFill>
              </a:endParaRPr>
            </a:p>
          </p:txBody>
        </p:sp>
        <p:sp>
          <p:nvSpPr>
            <p:cNvPr id="21" name="Text 16">
              <a:extLst>
                <a:ext uri="{FF2B5EF4-FFF2-40B4-BE49-F238E27FC236}">
                  <a16:creationId xmlns:a16="http://schemas.microsoft.com/office/drawing/2014/main" id="{76052AC0-C8E1-84BC-A1B6-BA2A57EEB905}"/>
                </a:ext>
              </a:extLst>
            </p:cNvPr>
            <p:cNvSpPr/>
            <p:nvPr/>
          </p:nvSpPr>
          <p:spPr>
            <a:xfrm>
              <a:off x="7469029" y="6061830"/>
              <a:ext cx="6483429" cy="671051"/>
            </a:xfrm>
            <a:prstGeom prst="rect">
              <a:avLst/>
            </a:prstGeom>
            <a:noFill/>
            <a:ln/>
          </p:spPr>
          <p:txBody>
            <a:bodyPr wrap="square" lIns="0" tIns="0" rIns="0" bIns="0" rtlCol="0" anchor="t"/>
            <a:lstStyle/>
            <a:p>
              <a:pPr marL="0" indent="0" algn="just" rtl="1">
                <a:lnSpc>
                  <a:spcPts val="1700"/>
                </a:lnSpc>
                <a:buNone/>
              </a:pPr>
              <a:r>
                <a:rPr lang="en-US" sz="1600" dirty="0">
                  <a:solidFill>
                    <a:srgbClr val="49495A"/>
                  </a:solidFill>
                  <a:latin typeface="Alexandria" pitchFamily="34" charset="0"/>
                  <a:ea typeface="Alexandria" pitchFamily="34" charset="-122"/>
                  <a:cs typeface="Alexandria" pitchFamily="34" charset="-120"/>
                </a:rPr>
                <a:t>يجب على الباحث تقديم نتائجه بطريقة واضحة ومفهومة، تجنباً لأي غموض قد يصعب على القارئ فهم النتائج.</a:t>
              </a:r>
              <a:endParaRPr lang="en-US" sz="1600" dirty="0"/>
            </a:p>
          </p:txBody>
        </p:sp>
        <p:sp>
          <p:nvSpPr>
            <p:cNvPr id="22" name="Shape 17">
              <a:extLst>
                <a:ext uri="{FF2B5EF4-FFF2-40B4-BE49-F238E27FC236}">
                  <a16:creationId xmlns:a16="http://schemas.microsoft.com/office/drawing/2014/main" id="{DFC1D1A4-A7FA-87D4-3EED-6AFB7BC18806}"/>
                </a:ext>
              </a:extLst>
            </p:cNvPr>
            <p:cNvSpPr/>
            <p:nvPr/>
          </p:nvSpPr>
          <p:spPr>
            <a:xfrm>
              <a:off x="-737290" y="6921577"/>
              <a:ext cx="8037250" cy="1673222"/>
            </a:xfrm>
            <a:prstGeom prst="roundRect">
              <a:avLst>
                <a:gd name="adj" fmla="val 2500"/>
              </a:avLst>
            </a:prstGeom>
            <a:solidFill>
              <a:srgbClr val="EAE8F3"/>
            </a:solidFill>
            <a:ln/>
          </p:spPr>
          <p:txBody>
            <a:bodyPr/>
            <a:lstStyle/>
            <a:p>
              <a:pPr algn="just"/>
              <a:endParaRPr lang="en-US" sz="1400"/>
            </a:p>
          </p:txBody>
        </p:sp>
        <p:sp>
          <p:nvSpPr>
            <p:cNvPr id="23" name="Text 18">
              <a:extLst>
                <a:ext uri="{FF2B5EF4-FFF2-40B4-BE49-F238E27FC236}">
                  <a16:creationId xmlns:a16="http://schemas.microsoft.com/office/drawing/2014/main" id="{C999FBBA-A249-2783-5D68-9D08618BAF07}"/>
                </a:ext>
              </a:extLst>
            </p:cNvPr>
            <p:cNvSpPr/>
            <p:nvPr/>
          </p:nvSpPr>
          <p:spPr>
            <a:xfrm>
              <a:off x="5096113" y="7060168"/>
              <a:ext cx="2065258" cy="216694"/>
            </a:xfrm>
            <a:prstGeom prst="rect">
              <a:avLst/>
            </a:prstGeom>
            <a:noFill/>
            <a:ln/>
          </p:spPr>
          <p:txBody>
            <a:bodyPr wrap="none" lIns="0" tIns="0" rIns="0" bIns="0" rtlCol="0" anchor="t"/>
            <a:lstStyle/>
            <a:p>
              <a:pPr marL="0" indent="0" algn="just" rtl="1">
                <a:lnSpc>
                  <a:spcPts val="1700"/>
                </a:lnSpc>
                <a:buNone/>
              </a:pPr>
              <a:r>
                <a:rPr lang="en-US" sz="1600" b="1" dirty="0">
                  <a:solidFill>
                    <a:srgbClr val="0070C0"/>
                  </a:solidFill>
                  <a:latin typeface="Alexandria" pitchFamily="34" charset="0"/>
                  <a:ea typeface="Alexandria" pitchFamily="34" charset="-122"/>
                  <a:cs typeface="Alexandria" pitchFamily="34" charset="-120"/>
                </a:rPr>
                <a:t>إغفال تقديم الأدلة الداعمة</a:t>
              </a:r>
              <a:endParaRPr lang="en-US" sz="1600" b="1" dirty="0">
                <a:solidFill>
                  <a:srgbClr val="0070C0"/>
                </a:solidFill>
              </a:endParaRPr>
            </a:p>
          </p:txBody>
        </p:sp>
        <p:sp>
          <p:nvSpPr>
            <p:cNvPr id="24" name="Text 19">
              <a:extLst>
                <a:ext uri="{FF2B5EF4-FFF2-40B4-BE49-F238E27FC236}">
                  <a16:creationId xmlns:a16="http://schemas.microsoft.com/office/drawing/2014/main" id="{59D6D875-B6CE-A772-F386-61D1CEDBAA6A}"/>
                </a:ext>
              </a:extLst>
            </p:cNvPr>
            <p:cNvSpPr/>
            <p:nvPr/>
          </p:nvSpPr>
          <p:spPr>
            <a:xfrm>
              <a:off x="677942" y="7359968"/>
              <a:ext cx="6483429" cy="221933"/>
            </a:xfrm>
            <a:prstGeom prst="rect">
              <a:avLst/>
            </a:prstGeom>
            <a:noFill/>
            <a:ln/>
          </p:spPr>
          <p:txBody>
            <a:bodyPr wrap="none" lIns="0" tIns="0" rIns="0" bIns="0" rtlCol="0" anchor="t"/>
            <a:lstStyle/>
            <a:p>
              <a:pPr marL="0" indent="0" algn="just" rtl="1">
                <a:lnSpc>
                  <a:spcPts val="1700"/>
                </a:lnSpc>
                <a:buNone/>
              </a:pPr>
              <a:endParaRPr lang="en-US" sz="1600" dirty="0"/>
            </a:p>
          </p:txBody>
        </p:sp>
      </p:grpSp>
      <p:sp>
        <p:nvSpPr>
          <p:cNvPr id="25" name="TextBox 24">
            <a:extLst>
              <a:ext uri="{FF2B5EF4-FFF2-40B4-BE49-F238E27FC236}">
                <a16:creationId xmlns:a16="http://schemas.microsoft.com/office/drawing/2014/main" id="{78A58A63-B450-AE0E-9831-A96AD8E87521}"/>
              </a:ext>
            </a:extLst>
          </p:cNvPr>
          <p:cNvSpPr txBox="1"/>
          <p:nvPr/>
        </p:nvSpPr>
        <p:spPr>
          <a:xfrm>
            <a:off x="204725" y="4054520"/>
            <a:ext cx="6307809" cy="533929"/>
          </a:xfrm>
          <a:prstGeom prst="rect">
            <a:avLst/>
          </a:prstGeom>
          <a:noFill/>
        </p:spPr>
        <p:txBody>
          <a:bodyPr wrap="square" rtlCol="0">
            <a:spAutoFit/>
          </a:bodyPr>
          <a:lstStyle/>
          <a:p>
            <a:pPr algn="just" rtl="1">
              <a:lnSpc>
                <a:spcPts val="1700"/>
              </a:lnSpc>
            </a:pPr>
            <a:r>
              <a:rPr lang="en-US" sz="1600">
                <a:solidFill>
                  <a:srgbClr val="49495A"/>
                </a:solidFill>
                <a:latin typeface="Alexandria" pitchFamily="34" charset="0"/>
                <a:ea typeface="Alexandria" pitchFamily="34" charset="-122"/>
                <a:cs typeface="Alexandria" pitchFamily="34" charset="-120"/>
              </a:rPr>
              <a:t>الباحث يجب أن يقدم جميع النتائج، بما في ذلك تلك التي لا تدعم فرضيته أو التوقعات.</a:t>
            </a:r>
            <a:endParaRPr lang="en-US" sz="1600" dirty="0"/>
          </a:p>
        </p:txBody>
      </p:sp>
      <p:sp>
        <p:nvSpPr>
          <p:cNvPr id="26" name="TextBox 25">
            <a:extLst>
              <a:ext uri="{FF2B5EF4-FFF2-40B4-BE49-F238E27FC236}">
                <a16:creationId xmlns:a16="http://schemas.microsoft.com/office/drawing/2014/main" id="{CAB11A59-1757-0FD8-6C01-CEEA69C0B576}"/>
              </a:ext>
            </a:extLst>
          </p:cNvPr>
          <p:cNvSpPr txBox="1"/>
          <p:nvPr/>
        </p:nvSpPr>
        <p:spPr>
          <a:xfrm>
            <a:off x="6660199" y="1577178"/>
            <a:ext cx="5364277" cy="533929"/>
          </a:xfrm>
          <a:prstGeom prst="rect">
            <a:avLst/>
          </a:prstGeom>
          <a:noFill/>
        </p:spPr>
        <p:txBody>
          <a:bodyPr wrap="square" rtlCol="0">
            <a:spAutoFit/>
          </a:bodyPr>
          <a:lstStyle/>
          <a:p>
            <a:pPr algn="just" rtl="1">
              <a:lnSpc>
                <a:spcPts val="1700"/>
              </a:lnSpc>
            </a:pPr>
            <a:r>
              <a:rPr lang="en-US" sz="1600">
                <a:solidFill>
                  <a:srgbClr val="49495A"/>
                </a:solidFill>
                <a:latin typeface="Alexandria" pitchFamily="34" charset="0"/>
                <a:ea typeface="Alexandria" pitchFamily="34" charset="-122"/>
                <a:cs typeface="Alexandria" pitchFamily="34" charset="-120"/>
              </a:rPr>
              <a:t>يجب تقديم النتائج كما هي دون مبالغة أو تقليل، للحفاظ على مصداقية البحث.</a:t>
            </a:r>
            <a:endParaRPr lang="en-US" sz="1600" dirty="0"/>
          </a:p>
        </p:txBody>
      </p:sp>
      <p:sp>
        <p:nvSpPr>
          <p:cNvPr id="27" name="TextBox 26">
            <a:extLst>
              <a:ext uri="{FF2B5EF4-FFF2-40B4-BE49-F238E27FC236}">
                <a16:creationId xmlns:a16="http://schemas.microsoft.com/office/drawing/2014/main" id="{2CB4B48F-297D-806F-07F5-867F6DC2B459}"/>
              </a:ext>
            </a:extLst>
          </p:cNvPr>
          <p:cNvSpPr txBox="1"/>
          <p:nvPr/>
        </p:nvSpPr>
        <p:spPr>
          <a:xfrm>
            <a:off x="6758515" y="3175783"/>
            <a:ext cx="5167646" cy="533929"/>
          </a:xfrm>
          <a:prstGeom prst="rect">
            <a:avLst/>
          </a:prstGeom>
          <a:noFill/>
        </p:spPr>
        <p:txBody>
          <a:bodyPr wrap="square" rtlCol="0">
            <a:spAutoFit/>
          </a:bodyPr>
          <a:lstStyle/>
          <a:p>
            <a:pPr algn="just" rtl="1">
              <a:lnSpc>
                <a:spcPts val="1700"/>
              </a:lnSpc>
            </a:pPr>
            <a:r>
              <a:rPr lang="en-US" sz="1600">
                <a:solidFill>
                  <a:srgbClr val="49495A"/>
                </a:solidFill>
                <a:latin typeface="Alexandria" pitchFamily="34" charset="0"/>
                <a:ea typeface="Alexandria" pitchFamily="34" charset="-122"/>
                <a:cs typeface="Alexandria" pitchFamily="34" charset="-120"/>
              </a:rPr>
              <a:t>يجب تجنب النقاش غير المنظم والعشوائي للنتائج والتركيز بدلاً من ذلك على نقاش منهجي ومنظم.</a:t>
            </a:r>
            <a:endParaRPr lang="en-US" sz="1600" dirty="0"/>
          </a:p>
        </p:txBody>
      </p:sp>
      <p:sp>
        <p:nvSpPr>
          <p:cNvPr id="28" name="TextBox 27">
            <a:extLst>
              <a:ext uri="{FF2B5EF4-FFF2-40B4-BE49-F238E27FC236}">
                <a16:creationId xmlns:a16="http://schemas.microsoft.com/office/drawing/2014/main" id="{91F2A695-5CE5-4825-046E-E4C996455422}"/>
              </a:ext>
            </a:extLst>
          </p:cNvPr>
          <p:cNvSpPr txBox="1"/>
          <p:nvPr/>
        </p:nvSpPr>
        <p:spPr>
          <a:xfrm>
            <a:off x="229019" y="5996014"/>
            <a:ext cx="6259221" cy="533929"/>
          </a:xfrm>
          <a:prstGeom prst="rect">
            <a:avLst/>
          </a:prstGeom>
          <a:noFill/>
        </p:spPr>
        <p:txBody>
          <a:bodyPr wrap="square" rtlCol="0">
            <a:spAutoFit/>
          </a:bodyPr>
          <a:lstStyle/>
          <a:p>
            <a:pPr algn="just" rtl="1">
              <a:lnSpc>
                <a:spcPts val="1700"/>
              </a:lnSpc>
            </a:pPr>
            <a:r>
              <a:rPr lang="en-US" sz="1600">
                <a:solidFill>
                  <a:srgbClr val="49495A"/>
                </a:solidFill>
                <a:latin typeface="Alexandria" pitchFamily="34" charset="0"/>
                <a:ea typeface="Alexandria" pitchFamily="34" charset="-122"/>
                <a:cs typeface="Alexandria" pitchFamily="34" charset="-120"/>
              </a:rPr>
              <a:t>ينبغي إثراء النتائج بالأدلة المؤكدة والموثوقة لزيادة قوة البحث ومصداقيته.</a:t>
            </a:r>
            <a:endParaRPr lang="en-US" sz="1600" dirty="0"/>
          </a:p>
        </p:txBody>
      </p:sp>
    </p:spTree>
    <p:extLst>
      <p:ext uri="{BB962C8B-B14F-4D97-AF65-F5344CB8AC3E}">
        <p14:creationId xmlns:p14="http://schemas.microsoft.com/office/powerpoint/2010/main" val="2404123612"/>
      </p:ext>
    </p:extLst>
  </p:cSld>
  <p:clrMapOvr>
    <a:masterClrMapping/>
  </p:clrMapOvr>
  <p:transition spd="slow" advTm="201829">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EAC08D-028C-9E62-6952-AFFE55C28372}"/>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6C2F5BA-ACF0-68AD-043B-851B34941840}"/>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66FC27C-84F3-C12C-3768-08A37B694DE5}"/>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03DA355-7618-8003-E4F0-27DCAC0F24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FA36233-EAC5-AA68-CBB4-77E9031DC1E9}"/>
              </a:ext>
            </a:extLst>
          </p:cNvPr>
          <p:cNvSpPr txBox="1"/>
          <p:nvPr/>
        </p:nvSpPr>
        <p:spPr>
          <a:xfrm>
            <a:off x="3045590" y="376124"/>
            <a:ext cx="5917953"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خطوات الربط بين النتائج والدراسات السابقة</a:t>
            </a:r>
          </a:p>
        </p:txBody>
      </p:sp>
      <p:grpSp>
        <p:nvGrpSpPr>
          <p:cNvPr id="18" name="Group 17">
            <a:extLst>
              <a:ext uri="{FF2B5EF4-FFF2-40B4-BE49-F238E27FC236}">
                <a16:creationId xmlns:a16="http://schemas.microsoft.com/office/drawing/2014/main" id="{B24CE5AF-2A2D-C616-4BB4-5633A241B4A8}"/>
              </a:ext>
            </a:extLst>
          </p:cNvPr>
          <p:cNvGrpSpPr/>
          <p:nvPr/>
        </p:nvGrpSpPr>
        <p:grpSpPr>
          <a:xfrm>
            <a:off x="546410" y="1460811"/>
            <a:ext cx="11062011" cy="4806174"/>
            <a:chOff x="794028" y="3118723"/>
            <a:chExt cx="13042583" cy="2810589"/>
          </a:xfrm>
        </p:grpSpPr>
        <p:sp>
          <p:nvSpPr>
            <p:cNvPr id="4" name="Shape 1"/>
            <p:cNvSpPr/>
            <p:nvPr/>
          </p:nvSpPr>
          <p:spPr>
            <a:xfrm>
              <a:off x="9621441" y="3912513"/>
              <a:ext cx="3917513" cy="198358"/>
            </a:xfrm>
            <a:prstGeom prst="roundRect">
              <a:avLst>
                <a:gd name="adj" fmla="val 15009"/>
              </a:avLst>
            </a:prstGeom>
            <a:solidFill>
              <a:srgbClr val="EAE8F3"/>
            </a:solidFill>
            <a:ln/>
          </p:spPr>
          <p:txBody>
            <a:bodyPr/>
            <a:lstStyle/>
            <a:p>
              <a:endParaRPr lang="en-US"/>
            </a:p>
          </p:txBody>
        </p:sp>
        <p:sp>
          <p:nvSpPr>
            <p:cNvPr id="6" name="Shape 2"/>
            <p:cNvSpPr/>
            <p:nvPr/>
          </p:nvSpPr>
          <p:spPr>
            <a:xfrm>
              <a:off x="13241298" y="3714036"/>
              <a:ext cx="595313" cy="595313"/>
            </a:xfrm>
            <a:prstGeom prst="roundRect">
              <a:avLst>
                <a:gd name="adj" fmla="val 76800"/>
              </a:avLst>
            </a:prstGeom>
            <a:solidFill>
              <a:srgbClr val="EAE8F3"/>
            </a:solidFill>
            <a:ln/>
          </p:spPr>
          <p:txBody>
            <a:bodyPr/>
            <a:lstStyle/>
            <a:p>
              <a:endParaRPr lang="en-US"/>
            </a:p>
          </p:txBody>
        </p:sp>
        <p:pic>
          <p:nvPicPr>
            <p:cNvPr id="7"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3390126" y="3862864"/>
              <a:ext cx="297656" cy="297656"/>
            </a:xfrm>
            <a:prstGeom prst="rect">
              <a:avLst/>
            </a:prstGeom>
          </p:spPr>
        </p:pic>
        <p:sp>
          <p:nvSpPr>
            <p:cNvPr id="8" name="Text 3"/>
            <p:cNvSpPr/>
            <p:nvPr/>
          </p:nvSpPr>
          <p:spPr>
            <a:xfrm>
              <a:off x="11157347" y="4507706"/>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التحقق من العلاقة</a:t>
              </a:r>
              <a:endParaRPr lang="en-US" sz="1950" dirty="0"/>
            </a:p>
          </p:txBody>
        </p:sp>
        <p:sp>
          <p:nvSpPr>
            <p:cNvPr id="9" name="Text 4"/>
            <p:cNvSpPr/>
            <p:nvPr/>
          </p:nvSpPr>
          <p:spPr>
            <a:xfrm>
              <a:off x="9819680" y="4936927"/>
              <a:ext cx="3818573" cy="952619"/>
            </a:xfrm>
            <a:prstGeom prst="rect">
              <a:avLst/>
            </a:prstGeom>
            <a:noFill/>
            <a:ln/>
          </p:spPr>
          <p:txBody>
            <a:bodyPr wrap="square" lIns="0" tIns="0" rIns="0" bIns="0" rtlCol="0" anchor="t"/>
            <a:lstStyle/>
            <a:p>
              <a:pPr marL="0" indent="0" algn="just" rtl="1">
                <a:lnSpc>
                  <a:spcPct val="150000"/>
                </a:lnSpc>
                <a:buNone/>
              </a:pPr>
              <a:r>
                <a:rPr lang="en-US" sz="1550" dirty="0">
                  <a:solidFill>
                    <a:srgbClr val="49495A"/>
                  </a:solidFill>
                  <a:latin typeface="Alexandria" pitchFamily="34" charset="0"/>
                  <a:ea typeface="Alexandria" pitchFamily="34" charset="-122"/>
                  <a:cs typeface="Alexandria" pitchFamily="34" charset="-120"/>
                </a:rPr>
                <a:t>يجب أن يتأكد الباحث من وجود علاقة وثيقة بين نتائج دراسته والدراسات السابقة التي يشير إليها، لضمان صلابة وأساسية الربط.</a:t>
              </a:r>
              <a:endParaRPr lang="en-US" sz="1550" dirty="0"/>
            </a:p>
          </p:txBody>
        </p:sp>
        <p:sp>
          <p:nvSpPr>
            <p:cNvPr id="10" name="Shape 5"/>
            <p:cNvSpPr/>
            <p:nvPr/>
          </p:nvSpPr>
          <p:spPr>
            <a:xfrm>
              <a:off x="5207675" y="3614857"/>
              <a:ext cx="3917633" cy="198358"/>
            </a:xfrm>
            <a:prstGeom prst="roundRect">
              <a:avLst>
                <a:gd name="adj" fmla="val 15009"/>
              </a:avLst>
            </a:prstGeom>
            <a:solidFill>
              <a:srgbClr val="EAE8F3"/>
            </a:solidFill>
            <a:ln/>
          </p:spPr>
          <p:txBody>
            <a:bodyPr/>
            <a:lstStyle/>
            <a:p>
              <a:endParaRPr lang="en-US"/>
            </a:p>
          </p:txBody>
        </p:sp>
        <p:sp>
          <p:nvSpPr>
            <p:cNvPr id="11" name="Shape 6"/>
            <p:cNvSpPr/>
            <p:nvPr/>
          </p:nvSpPr>
          <p:spPr>
            <a:xfrm>
              <a:off x="8827651" y="3416379"/>
              <a:ext cx="595313" cy="595313"/>
            </a:xfrm>
            <a:prstGeom prst="roundRect">
              <a:avLst>
                <a:gd name="adj" fmla="val 76800"/>
              </a:avLst>
            </a:prstGeom>
            <a:solidFill>
              <a:srgbClr val="EAE8F3"/>
            </a:solidFill>
            <a:ln/>
          </p:spPr>
          <p:txBody>
            <a:bodyPr/>
            <a:lstStyle/>
            <a:p>
              <a:endParaRPr lang="en-US"/>
            </a:p>
          </p:txBody>
        </p:sp>
        <p:pic>
          <p:nvPicPr>
            <p:cNvPr id="12"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976479" y="3565208"/>
              <a:ext cx="297656" cy="297656"/>
            </a:xfrm>
            <a:prstGeom prst="rect">
              <a:avLst/>
            </a:prstGeom>
          </p:spPr>
        </p:pic>
        <p:sp>
          <p:nvSpPr>
            <p:cNvPr id="13" name="Text 7"/>
            <p:cNvSpPr/>
            <p:nvPr/>
          </p:nvSpPr>
          <p:spPr>
            <a:xfrm>
              <a:off x="6743700" y="421005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تحليل النتائج</a:t>
              </a:r>
              <a:endParaRPr lang="en-US" sz="1950" dirty="0"/>
            </a:p>
          </p:txBody>
        </p:sp>
        <p:sp>
          <p:nvSpPr>
            <p:cNvPr id="14" name="Text 8"/>
            <p:cNvSpPr/>
            <p:nvPr/>
          </p:nvSpPr>
          <p:spPr>
            <a:xfrm>
              <a:off x="5405914" y="4639270"/>
              <a:ext cx="3818692" cy="1270159"/>
            </a:xfrm>
            <a:prstGeom prst="rect">
              <a:avLst/>
            </a:prstGeom>
            <a:noFill/>
            <a:ln/>
          </p:spPr>
          <p:txBody>
            <a:bodyPr wrap="square" lIns="0" tIns="0" rIns="0" bIns="0" rtlCol="0" anchor="t"/>
            <a:lstStyle/>
            <a:p>
              <a:pPr marL="0" indent="0" algn="just" rtl="1">
                <a:lnSpc>
                  <a:spcPct val="150000"/>
                </a:lnSpc>
                <a:buNone/>
              </a:pPr>
              <a:r>
                <a:rPr lang="en-US" sz="1550" dirty="0">
                  <a:solidFill>
                    <a:srgbClr val="49495A"/>
                  </a:solidFill>
                  <a:latin typeface="Alexandria" pitchFamily="34" charset="0"/>
                  <a:ea typeface="Alexandria" pitchFamily="34" charset="-122"/>
                  <a:cs typeface="Alexandria" pitchFamily="34" charset="-120"/>
                </a:rPr>
                <a:t>ينبغي تحليل نتائج الدراسة الحالية ومقارنتها بنتائج الدراسات السابقة، مع التركيز على الاختلافات والتشابهات، ومحاولة تفسير أسباب هذه الاختلافات أو التشابه.</a:t>
              </a:r>
              <a:endParaRPr lang="en-US" sz="1550" dirty="0"/>
            </a:p>
          </p:txBody>
        </p:sp>
        <p:sp>
          <p:nvSpPr>
            <p:cNvPr id="15" name="Shape 9"/>
            <p:cNvSpPr/>
            <p:nvPr/>
          </p:nvSpPr>
          <p:spPr>
            <a:xfrm>
              <a:off x="794028" y="3317200"/>
              <a:ext cx="3917513" cy="198358"/>
            </a:xfrm>
            <a:prstGeom prst="roundRect">
              <a:avLst>
                <a:gd name="adj" fmla="val 15009"/>
              </a:avLst>
            </a:prstGeom>
            <a:solidFill>
              <a:srgbClr val="EAE8F3"/>
            </a:solidFill>
            <a:ln/>
          </p:spPr>
          <p:txBody>
            <a:bodyPr/>
            <a:lstStyle/>
            <a:p>
              <a:endParaRPr lang="en-US"/>
            </a:p>
          </p:txBody>
        </p:sp>
        <p:sp>
          <p:nvSpPr>
            <p:cNvPr id="16" name="Shape 10"/>
            <p:cNvSpPr/>
            <p:nvPr/>
          </p:nvSpPr>
          <p:spPr>
            <a:xfrm>
              <a:off x="4413885" y="3118723"/>
              <a:ext cx="595313" cy="595313"/>
            </a:xfrm>
            <a:prstGeom prst="roundRect">
              <a:avLst>
                <a:gd name="adj" fmla="val 76800"/>
              </a:avLst>
            </a:prstGeom>
            <a:solidFill>
              <a:srgbClr val="EAE8F3"/>
            </a:solidFill>
            <a:ln/>
          </p:spPr>
          <p:txBody>
            <a:bodyPr/>
            <a:lstStyle/>
            <a:p>
              <a:endParaRPr lang="en-US"/>
            </a:p>
          </p:txBody>
        </p:sp>
        <p:pic>
          <p:nvPicPr>
            <p:cNvPr id="17"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562713" y="3267551"/>
              <a:ext cx="297656" cy="297656"/>
            </a:xfrm>
            <a:prstGeom prst="rect">
              <a:avLst/>
            </a:prstGeom>
          </p:spPr>
        </p:pic>
        <p:sp>
          <p:nvSpPr>
            <p:cNvPr id="19" name="Text 11"/>
            <p:cNvSpPr/>
            <p:nvPr/>
          </p:nvSpPr>
          <p:spPr>
            <a:xfrm>
              <a:off x="2329934" y="3912394"/>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التوثيق والتعليق</a:t>
              </a:r>
              <a:endParaRPr lang="en-US" sz="1950" dirty="0"/>
            </a:p>
          </p:txBody>
        </p:sp>
        <p:sp>
          <p:nvSpPr>
            <p:cNvPr id="20" name="Text 12"/>
            <p:cNvSpPr/>
            <p:nvPr/>
          </p:nvSpPr>
          <p:spPr>
            <a:xfrm>
              <a:off x="992267" y="4341614"/>
              <a:ext cx="3818573" cy="1587698"/>
            </a:xfrm>
            <a:prstGeom prst="rect">
              <a:avLst/>
            </a:prstGeom>
            <a:noFill/>
            <a:ln/>
          </p:spPr>
          <p:txBody>
            <a:bodyPr wrap="square" lIns="0" tIns="0" rIns="0" bIns="0" rtlCol="0" anchor="t"/>
            <a:lstStyle/>
            <a:p>
              <a:pPr marL="0" indent="0" algn="just" rtl="1">
                <a:lnSpc>
                  <a:spcPct val="150000"/>
                </a:lnSpc>
                <a:buNone/>
              </a:pPr>
              <a:r>
                <a:rPr lang="en-US" sz="1550" dirty="0">
                  <a:solidFill>
                    <a:srgbClr val="49495A"/>
                  </a:solidFill>
                  <a:latin typeface="Alexandria" pitchFamily="34" charset="0"/>
                  <a:ea typeface="Alexandria" pitchFamily="34" charset="-122"/>
                  <a:cs typeface="Alexandria" pitchFamily="34" charset="-120"/>
                </a:rPr>
                <a:t>عند الربط بين النتائج، يجب على الباحث التوثيق الدقيق للدراسات السابقة المستخدمة كمراجع، وكتابة تعليقات توضح كيف تدعم أو تخالف هذه الدراسات نتائج البحث الحالي.</a:t>
              </a:r>
              <a:endParaRPr lang="en-US" sz="1550" dirty="0"/>
            </a:p>
          </p:txBody>
        </p:sp>
      </p:grpSp>
    </p:spTree>
    <p:extLst>
      <p:ext uri="{BB962C8B-B14F-4D97-AF65-F5344CB8AC3E}">
        <p14:creationId xmlns:p14="http://schemas.microsoft.com/office/powerpoint/2010/main" val="2787853826"/>
      </p:ext>
    </p:extLst>
  </p:cSld>
  <p:clrMapOvr>
    <a:masterClrMapping/>
  </p:clrMapOvr>
  <mc:AlternateContent xmlns:mc="http://schemas.openxmlformats.org/markup-compatibility/2006" xmlns:p14="http://schemas.microsoft.com/office/powerpoint/2010/main">
    <mc:Choice Requires="p14">
      <p:transition spd="slow" p14:dur="2000" advTm="104593"/>
    </mc:Choice>
    <mc:Fallback xmlns="">
      <p:transition spd="slow" advTm="10459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9A2EFB-099E-98D4-BBFB-9B35570DA5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0B8F7F-B1D4-5B95-611E-7418CEF13C39}"/>
              </a:ext>
            </a:extLst>
          </p:cNvPr>
          <p:cNvSpPr/>
          <p:nvPr/>
        </p:nvSpPr>
        <p:spPr>
          <a:xfrm>
            <a:off x="412596" y="1345306"/>
            <a:ext cx="11468229" cy="48338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C392DD1-77E0-27DC-4233-3DA80928A596}"/>
              </a:ext>
            </a:extLst>
          </p:cNvPr>
          <p:cNvSpPr txBox="1"/>
          <p:nvPr/>
        </p:nvSpPr>
        <p:spPr>
          <a:xfrm>
            <a:off x="4097250" y="535286"/>
            <a:ext cx="3902032"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التوصيات في البحث العلمي</a:t>
            </a:r>
            <a:endParaRPr lang="ar-EG" sz="2000" b="1" dirty="0">
              <a:solidFill>
                <a:srgbClr val="4472C4"/>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5200DEC4-8895-7C70-6554-0EF66BE08A1D}"/>
              </a:ext>
            </a:extLst>
          </p:cNvPr>
          <p:cNvSpPr/>
          <p:nvPr/>
        </p:nvSpPr>
        <p:spPr>
          <a:xfrm>
            <a:off x="968331" y="30479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D1D18F5-3077-241F-A9D1-15419E56104D}"/>
              </a:ext>
            </a:extLst>
          </p:cNvPr>
          <p:cNvSpPr txBox="1"/>
          <p:nvPr/>
        </p:nvSpPr>
        <p:spPr>
          <a:xfrm>
            <a:off x="1145585" y="3890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845DC8B-B63A-20B5-DD16-DFD67FE71AAA}"/>
              </a:ext>
            </a:extLst>
          </p:cNvPr>
          <p:cNvSpPr txBox="1"/>
          <p:nvPr/>
        </p:nvSpPr>
        <p:spPr>
          <a:xfrm>
            <a:off x="1179882" y="678822"/>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855E29A1-B939-5557-8F53-33F353EC32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48FE001E-A406-0F16-FF32-0915E57D8871}"/>
              </a:ext>
            </a:extLst>
          </p:cNvPr>
          <p:cNvGrpSpPr/>
          <p:nvPr/>
        </p:nvGrpSpPr>
        <p:grpSpPr>
          <a:xfrm>
            <a:off x="847493" y="1435120"/>
            <a:ext cx="10806177" cy="950692"/>
            <a:chOff x="6280190" y="4963239"/>
            <a:chExt cx="7556420" cy="1081564"/>
          </a:xfrm>
        </p:grpSpPr>
        <p:sp>
          <p:nvSpPr>
            <p:cNvPr id="8" name="Text 1"/>
            <p:cNvSpPr/>
            <p:nvPr/>
          </p:nvSpPr>
          <p:spPr>
            <a:xfrm>
              <a:off x="6280190" y="5186482"/>
              <a:ext cx="7258764" cy="635079"/>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التوصيات في البحث العلمي هي نتائج تحليلية وتوصيات مستندة إلى البيانات التي يتم جمعها في الدراسة العلمية.</a:t>
              </a:r>
              <a:endParaRPr lang="en-US" sz="1600" dirty="0"/>
            </a:p>
          </p:txBody>
        </p:sp>
        <p:sp>
          <p:nvSpPr>
            <p:cNvPr id="9" name="Shape 2"/>
            <p:cNvSpPr/>
            <p:nvPr/>
          </p:nvSpPr>
          <p:spPr>
            <a:xfrm>
              <a:off x="13813750" y="4963239"/>
              <a:ext cx="22860" cy="1081564"/>
            </a:xfrm>
            <a:prstGeom prst="rect">
              <a:avLst/>
            </a:prstGeom>
            <a:solidFill>
              <a:srgbClr val="403CCF"/>
            </a:solidFill>
            <a:ln/>
          </p:spPr>
          <p:txBody>
            <a:bodyPr/>
            <a:lstStyle/>
            <a:p>
              <a:pPr algn="just"/>
              <a:endParaRPr lang="en-US" sz="2000"/>
            </a:p>
          </p:txBody>
        </p:sp>
      </p:grpSp>
      <p:grpSp>
        <p:nvGrpSpPr>
          <p:cNvPr id="11" name="Group 10">
            <a:extLst>
              <a:ext uri="{FF2B5EF4-FFF2-40B4-BE49-F238E27FC236}">
                <a16:creationId xmlns:a16="http://schemas.microsoft.com/office/drawing/2014/main" id="{E9BF8A53-3B17-AE55-EA24-71A62430E258}"/>
              </a:ext>
            </a:extLst>
          </p:cNvPr>
          <p:cNvGrpSpPr/>
          <p:nvPr/>
        </p:nvGrpSpPr>
        <p:grpSpPr>
          <a:xfrm>
            <a:off x="691376" y="2218781"/>
            <a:ext cx="10962294" cy="3724528"/>
            <a:chOff x="663975" y="804446"/>
            <a:chExt cx="13189560" cy="5245622"/>
          </a:xfrm>
        </p:grpSpPr>
        <p:sp>
          <p:nvSpPr>
            <p:cNvPr id="12" name="Text 0"/>
            <p:cNvSpPr/>
            <p:nvPr/>
          </p:nvSpPr>
          <p:spPr>
            <a:xfrm>
              <a:off x="7902421" y="804446"/>
              <a:ext cx="5950863" cy="619720"/>
            </a:xfrm>
            <a:prstGeom prst="rect">
              <a:avLst/>
            </a:prstGeom>
            <a:noFill/>
            <a:ln/>
          </p:spPr>
          <p:txBody>
            <a:bodyPr wrap="none" lIns="0" tIns="0" rIns="0" bIns="0" rtlCol="0" anchor="t"/>
            <a:lstStyle/>
            <a:p>
              <a:pPr marL="0" indent="0" algn="r" rtl="1">
                <a:lnSpc>
                  <a:spcPts val="4850"/>
                </a:lnSpc>
                <a:buNone/>
              </a:pPr>
              <a:r>
                <a:rPr lang="en-US" sz="2400" b="1" dirty="0">
                  <a:solidFill>
                    <a:srgbClr val="403CCF"/>
                  </a:solidFill>
                  <a:latin typeface="Alexandria" pitchFamily="34" charset="0"/>
                  <a:ea typeface="Alexandria" pitchFamily="34" charset="-122"/>
                  <a:cs typeface="Alexandria" pitchFamily="34" charset="-120"/>
                </a:rPr>
                <a:t>مفهوم التوصيات وأهدافها</a:t>
              </a:r>
              <a:endParaRPr lang="en-US" sz="2400" b="1" dirty="0"/>
            </a:p>
          </p:txBody>
        </p:sp>
        <p:sp>
          <p:nvSpPr>
            <p:cNvPr id="13" name="Text 1"/>
            <p:cNvSpPr/>
            <p:nvPr/>
          </p:nvSpPr>
          <p:spPr>
            <a:xfrm>
              <a:off x="10870644" y="1660565"/>
              <a:ext cx="2974300" cy="371713"/>
            </a:xfrm>
            <a:prstGeom prst="rect">
              <a:avLst/>
            </a:prstGeom>
            <a:noFill/>
            <a:ln/>
          </p:spPr>
          <p:txBody>
            <a:bodyPr wrap="none" lIns="0" tIns="0" rIns="0" bIns="0" rtlCol="0" anchor="t"/>
            <a:lstStyle/>
            <a:p>
              <a:pPr marL="0" indent="0" algn="r" rtl="1">
                <a:lnSpc>
                  <a:spcPts val="2900"/>
                </a:lnSpc>
                <a:buNone/>
              </a:pPr>
              <a:r>
                <a:rPr lang="en-US" b="1" dirty="0">
                  <a:solidFill>
                    <a:srgbClr val="403CCF"/>
                  </a:solidFill>
                  <a:latin typeface="Alexandria" pitchFamily="34" charset="0"/>
                  <a:ea typeface="Alexandria" pitchFamily="34" charset="-122"/>
                  <a:cs typeface="Alexandria" pitchFamily="34" charset="-120"/>
                </a:rPr>
                <a:t>الهدف الأساسي</a:t>
              </a:r>
              <a:endParaRPr lang="en-US" b="1" dirty="0"/>
            </a:p>
          </p:txBody>
        </p:sp>
        <p:sp>
          <p:nvSpPr>
            <p:cNvPr id="14" name="Text 2"/>
            <p:cNvSpPr/>
            <p:nvPr/>
          </p:nvSpPr>
          <p:spPr>
            <a:xfrm>
              <a:off x="663975" y="2230518"/>
              <a:ext cx="13180970" cy="825240"/>
            </a:xfrm>
            <a:prstGeom prst="rect">
              <a:avLst/>
            </a:prstGeom>
            <a:noFill/>
            <a:ln/>
          </p:spPr>
          <p:txBody>
            <a:bodyPr wrap="square" lIns="0" tIns="0" rIns="0" bIns="0" rtlCol="0" anchor="t"/>
            <a:lstStyle/>
            <a:p>
              <a:pPr marL="0" indent="0" algn="just" rtl="1">
                <a:lnSpc>
                  <a:spcPts val="2450"/>
                </a:lnSpc>
                <a:buNone/>
              </a:pPr>
              <a:r>
                <a:rPr lang="en-US" sz="1550" dirty="0">
                  <a:solidFill>
                    <a:srgbClr val="49495A"/>
                  </a:solidFill>
                  <a:latin typeface="Alexandria" pitchFamily="34" charset="0"/>
                  <a:ea typeface="Alexandria" pitchFamily="34" charset="-122"/>
                  <a:cs typeface="Alexandria" pitchFamily="34" charset="-120"/>
                </a:rPr>
                <a:t>تهدف التوصيات إلى تقديم معلومات مفيدة وموجزة للقراء والباحثين حول الخطوات التالية التي يجب اتخاذها في البحث والتطوير في المجال المدروس.</a:t>
              </a:r>
              <a:endParaRPr lang="en-US" sz="1550" dirty="0"/>
            </a:p>
          </p:txBody>
        </p:sp>
        <p:sp>
          <p:nvSpPr>
            <p:cNvPr id="15" name="Text 3"/>
            <p:cNvSpPr/>
            <p:nvPr/>
          </p:nvSpPr>
          <p:spPr>
            <a:xfrm>
              <a:off x="10870644" y="3063121"/>
              <a:ext cx="2974300" cy="371713"/>
            </a:xfrm>
            <a:prstGeom prst="rect">
              <a:avLst/>
            </a:prstGeom>
            <a:noFill/>
            <a:ln/>
          </p:spPr>
          <p:txBody>
            <a:bodyPr wrap="none" lIns="0" tIns="0" rIns="0" bIns="0" rtlCol="0" anchor="t"/>
            <a:lstStyle/>
            <a:p>
              <a:pPr marL="0" indent="0" algn="r" rtl="1">
                <a:lnSpc>
                  <a:spcPts val="2900"/>
                </a:lnSpc>
                <a:buNone/>
              </a:pPr>
              <a:r>
                <a:rPr lang="en-US" b="1" dirty="0">
                  <a:solidFill>
                    <a:srgbClr val="403CCF"/>
                  </a:solidFill>
                  <a:latin typeface="Alexandria" pitchFamily="34" charset="0"/>
                  <a:ea typeface="Alexandria" pitchFamily="34" charset="-122"/>
                  <a:cs typeface="Alexandria" pitchFamily="34" charset="-120"/>
                </a:rPr>
                <a:t>المحتوى</a:t>
              </a:r>
              <a:endParaRPr lang="en-US" b="1" dirty="0"/>
            </a:p>
          </p:txBody>
        </p:sp>
        <p:sp>
          <p:nvSpPr>
            <p:cNvPr id="16" name="Text 4"/>
            <p:cNvSpPr/>
            <p:nvPr/>
          </p:nvSpPr>
          <p:spPr>
            <a:xfrm>
              <a:off x="663975" y="3633073"/>
              <a:ext cx="13180970" cy="951548"/>
            </a:xfrm>
            <a:prstGeom prst="rect">
              <a:avLst/>
            </a:prstGeom>
            <a:noFill/>
            <a:ln/>
          </p:spPr>
          <p:txBody>
            <a:bodyPr wrap="square" lIns="0" tIns="0" rIns="0" bIns="0" rtlCol="0" anchor="t"/>
            <a:lstStyle/>
            <a:p>
              <a:pPr marL="0" indent="0" algn="just" rtl="1">
                <a:lnSpc>
                  <a:spcPts val="2450"/>
                </a:lnSpc>
                <a:buNone/>
              </a:pPr>
              <a:r>
                <a:rPr lang="en-US" sz="1550" dirty="0">
                  <a:solidFill>
                    <a:srgbClr val="49495A"/>
                  </a:solidFill>
                  <a:latin typeface="Alexandria" pitchFamily="34" charset="0"/>
                  <a:ea typeface="Alexandria" pitchFamily="34" charset="-122"/>
                  <a:cs typeface="Alexandria" pitchFamily="34" charset="-120"/>
                </a:rPr>
                <a:t>عادة تكون التوصيات مرتبطة بالأهداف الرئيسية للدراسة، وتشمل توصيات للأبحاث المستقبلية والتطبيقات العملية والسياسات الحكومية والتحسينات اللازمة في الممارسات الحالية.</a:t>
              </a:r>
              <a:endParaRPr lang="en-US" sz="1550" dirty="0"/>
            </a:p>
          </p:txBody>
        </p:sp>
        <p:sp>
          <p:nvSpPr>
            <p:cNvPr id="17" name="Text 5"/>
            <p:cNvSpPr/>
            <p:nvPr/>
          </p:nvSpPr>
          <p:spPr>
            <a:xfrm>
              <a:off x="856372" y="5047534"/>
              <a:ext cx="12997163" cy="1002534"/>
            </a:xfrm>
            <a:prstGeom prst="rect">
              <a:avLst/>
            </a:prstGeom>
            <a:noFill/>
            <a:ln/>
          </p:spPr>
          <p:txBody>
            <a:bodyPr wrap="square" lIns="0" tIns="0" rIns="0" bIns="0" rtlCol="0" anchor="t"/>
            <a:lstStyle/>
            <a:p>
              <a:pPr marL="0" indent="0" algn="just" rtl="1">
                <a:lnSpc>
                  <a:spcPts val="2450"/>
                </a:lnSpc>
                <a:buNone/>
              </a:pPr>
              <a:r>
                <a:rPr lang="en-US" sz="1550" dirty="0">
                  <a:solidFill>
                    <a:srgbClr val="49495A"/>
                  </a:solidFill>
                  <a:latin typeface="Alexandria" pitchFamily="34" charset="0"/>
                  <a:ea typeface="Alexandria" pitchFamily="34" charset="-122"/>
                  <a:cs typeface="Alexandria" pitchFamily="34" charset="-120"/>
                </a:rPr>
                <a:t>يمكن اعتبار التوصيات في البحث جزءاً مهماً من مرحلة التحليل، تتيح لك التوصيات اقتراح تدخلات أو استراتيجيات محددة لمعالجة المشكلات والقيود التي تم تحديدها من خلال دراستك.</a:t>
              </a:r>
              <a:endParaRPr lang="en-US" sz="1550" dirty="0"/>
            </a:p>
          </p:txBody>
        </p:sp>
      </p:grpSp>
    </p:spTree>
    <p:extLst>
      <p:ext uri="{BB962C8B-B14F-4D97-AF65-F5344CB8AC3E}">
        <p14:creationId xmlns:p14="http://schemas.microsoft.com/office/powerpoint/2010/main" val="2720263067"/>
      </p:ext>
    </p:extLst>
  </p:cSld>
  <p:clrMapOvr>
    <a:masterClrMapping/>
  </p:clrMapOvr>
  <mc:AlternateContent xmlns:mc="http://schemas.openxmlformats.org/markup-compatibility/2006" xmlns:p14="http://schemas.microsoft.com/office/powerpoint/2010/main">
    <mc:Choice Requires="p14">
      <p:transition p14:dur="10" advTm="96971"/>
    </mc:Choice>
    <mc:Fallback xmlns="">
      <p:transition advTm="9697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33BF87-D93B-341B-39DB-E3AF7B6B66C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77A68BF-A203-8AA5-2DDF-AD25097638E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1D9B797-EFDB-00A4-6DF7-9B0A8DB940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DDB5E2D-A096-02EF-E704-9B0D78859249}"/>
              </a:ext>
            </a:extLst>
          </p:cNvPr>
          <p:cNvSpPr txBox="1"/>
          <p:nvPr/>
        </p:nvSpPr>
        <p:spPr>
          <a:xfrm>
            <a:off x="5363737" y="546619"/>
            <a:ext cx="6647832" cy="643702"/>
          </a:xfrm>
          <a:prstGeom prst="rect">
            <a:avLst/>
          </a:prstGeom>
          <a:noFill/>
        </p:spPr>
        <p:txBody>
          <a:bodyPr wrap="square">
            <a:spAutoFit/>
          </a:bodyPr>
          <a:lstStyle/>
          <a:p>
            <a:pPr marL="0" indent="0" algn="r" rtl="1">
              <a:lnSpc>
                <a:spcPts val="4850"/>
              </a:lnSpc>
              <a:buNone/>
            </a:pPr>
            <a:r>
              <a:rPr lang="en-US" sz="2400" b="1">
                <a:solidFill>
                  <a:srgbClr val="403CCF"/>
                </a:solidFill>
                <a:latin typeface="Alexandria" pitchFamily="34" charset="0"/>
                <a:ea typeface="Alexandria" pitchFamily="34" charset="-122"/>
                <a:cs typeface="Alexandria" pitchFamily="34" charset="-120"/>
              </a:rPr>
              <a:t>الفروق بين التوصيات </a:t>
            </a:r>
            <a:r>
              <a:rPr lang="ar-EG" sz="2400" b="1">
                <a:solidFill>
                  <a:srgbClr val="403CCF"/>
                </a:solidFill>
                <a:latin typeface="Alexandria" pitchFamily="34" charset="0"/>
                <a:ea typeface="Alexandria" pitchFamily="34" charset="-122"/>
                <a:cs typeface="Alexandria" pitchFamily="34" charset="-120"/>
              </a:rPr>
              <a:t>والمقترحات البحثية</a:t>
            </a:r>
            <a:endParaRPr lang="en-US" sz="2400" b="1" dirty="0"/>
          </a:p>
        </p:txBody>
      </p:sp>
      <p:grpSp>
        <p:nvGrpSpPr>
          <p:cNvPr id="22" name="Group 21">
            <a:extLst>
              <a:ext uri="{FF2B5EF4-FFF2-40B4-BE49-F238E27FC236}">
                <a16:creationId xmlns:a16="http://schemas.microsoft.com/office/drawing/2014/main" id="{C25DBF6C-1653-341B-7391-973197D7EEDD}"/>
              </a:ext>
            </a:extLst>
          </p:cNvPr>
          <p:cNvGrpSpPr/>
          <p:nvPr/>
        </p:nvGrpSpPr>
        <p:grpSpPr>
          <a:xfrm>
            <a:off x="-30933" y="1328800"/>
            <a:ext cx="11831138" cy="5028300"/>
            <a:chOff x="793790" y="2585561"/>
            <a:chExt cx="13042821" cy="4075271"/>
          </a:xfrm>
        </p:grpSpPr>
        <p:sp>
          <p:nvSpPr>
            <p:cNvPr id="4" name="Shape 1"/>
            <p:cNvSpPr/>
            <p:nvPr/>
          </p:nvSpPr>
          <p:spPr>
            <a:xfrm>
              <a:off x="793790" y="2585561"/>
              <a:ext cx="13042821" cy="2691289"/>
            </a:xfrm>
            <a:prstGeom prst="roundRect">
              <a:avLst>
                <a:gd name="adj" fmla="val 1106"/>
              </a:avLst>
            </a:prstGeom>
            <a:solidFill>
              <a:srgbClr val="EAE8F3"/>
            </a:solidFill>
            <a:ln/>
          </p:spPr>
          <p:txBody>
            <a:bodyPr/>
            <a:lstStyle/>
            <a:p>
              <a:endParaRPr lang="en-US"/>
            </a:p>
          </p:txBody>
        </p:sp>
        <p:sp>
          <p:nvSpPr>
            <p:cNvPr id="5" name="Shape 2"/>
            <p:cNvSpPr/>
            <p:nvPr/>
          </p:nvSpPr>
          <p:spPr>
            <a:xfrm>
              <a:off x="7315200" y="2585561"/>
              <a:ext cx="6521410" cy="2691289"/>
            </a:xfrm>
            <a:prstGeom prst="roundRect">
              <a:avLst>
                <a:gd name="adj" fmla="val 1106"/>
              </a:avLst>
            </a:prstGeom>
            <a:solidFill>
              <a:srgbClr val="EAE8F3"/>
            </a:solidFill>
            <a:ln/>
          </p:spPr>
          <p:txBody>
            <a:bodyPr/>
            <a:lstStyle/>
            <a:p>
              <a:endParaRPr lang="en-US"/>
            </a:p>
          </p:txBody>
        </p:sp>
        <p:sp>
          <p:nvSpPr>
            <p:cNvPr id="6" name="Text 3"/>
            <p:cNvSpPr/>
            <p:nvPr/>
          </p:nvSpPr>
          <p:spPr>
            <a:xfrm>
              <a:off x="11157347" y="278391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التوصيات</a:t>
              </a:r>
              <a:endParaRPr lang="en-US" sz="1950" dirty="0"/>
            </a:p>
          </p:txBody>
        </p:sp>
        <p:sp>
          <p:nvSpPr>
            <p:cNvPr id="7" name="Text 4"/>
            <p:cNvSpPr/>
            <p:nvPr/>
          </p:nvSpPr>
          <p:spPr>
            <a:xfrm>
              <a:off x="7513558" y="3213140"/>
              <a:ext cx="612469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تعبر عن الإجراءات أو الخطوات المقترحة</a:t>
              </a:r>
              <a:endParaRPr lang="en-US" sz="1550" dirty="0"/>
            </a:p>
          </p:txBody>
        </p:sp>
        <p:sp>
          <p:nvSpPr>
            <p:cNvPr id="9" name="Text 5"/>
            <p:cNvSpPr/>
            <p:nvPr/>
          </p:nvSpPr>
          <p:spPr>
            <a:xfrm>
              <a:off x="7513558" y="3600093"/>
              <a:ext cx="612469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تستند إلى نتائج الدراسة</a:t>
              </a:r>
              <a:endParaRPr lang="en-US" sz="1550" dirty="0"/>
            </a:p>
          </p:txBody>
        </p:sp>
        <p:sp>
          <p:nvSpPr>
            <p:cNvPr id="10" name="Text 6"/>
            <p:cNvSpPr/>
            <p:nvPr/>
          </p:nvSpPr>
          <p:spPr>
            <a:xfrm>
              <a:off x="7513558" y="3987046"/>
              <a:ext cx="612469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تقدم حلول محددة للمشكلات</a:t>
              </a:r>
              <a:endParaRPr lang="en-US" sz="1550" dirty="0"/>
            </a:p>
          </p:txBody>
        </p:sp>
        <p:sp>
          <p:nvSpPr>
            <p:cNvPr id="11" name="Text 7"/>
            <p:cNvSpPr/>
            <p:nvPr/>
          </p:nvSpPr>
          <p:spPr>
            <a:xfrm>
              <a:off x="7513558" y="4373999"/>
              <a:ext cx="612469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اقتراحات تطبيقية قائمة على الأدلة</a:t>
              </a:r>
              <a:endParaRPr lang="en-US" sz="1550" dirty="0"/>
            </a:p>
          </p:txBody>
        </p:sp>
        <p:sp>
          <p:nvSpPr>
            <p:cNvPr id="12" name="Text 8"/>
            <p:cNvSpPr/>
            <p:nvPr/>
          </p:nvSpPr>
          <p:spPr>
            <a:xfrm>
              <a:off x="7513558" y="4760952"/>
              <a:ext cx="612469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تركز على الإجراءات العملية المباشرة</a:t>
              </a:r>
              <a:endParaRPr lang="en-US" sz="1550" dirty="0"/>
            </a:p>
          </p:txBody>
        </p:sp>
        <p:sp>
          <p:nvSpPr>
            <p:cNvPr id="13" name="Shape 9"/>
            <p:cNvSpPr/>
            <p:nvPr/>
          </p:nvSpPr>
          <p:spPr>
            <a:xfrm>
              <a:off x="793790" y="2585561"/>
              <a:ext cx="6521410" cy="2691289"/>
            </a:xfrm>
            <a:prstGeom prst="rect">
              <a:avLst/>
            </a:prstGeom>
            <a:solidFill>
              <a:srgbClr val="EAE8F3"/>
            </a:solidFill>
            <a:ln/>
          </p:spPr>
          <p:txBody>
            <a:bodyPr/>
            <a:lstStyle/>
            <a:p>
              <a:endParaRPr lang="en-US"/>
            </a:p>
          </p:txBody>
        </p:sp>
        <p:sp>
          <p:nvSpPr>
            <p:cNvPr id="14" name="Shape 10"/>
            <p:cNvSpPr/>
            <p:nvPr/>
          </p:nvSpPr>
          <p:spPr>
            <a:xfrm>
              <a:off x="793790" y="2585561"/>
              <a:ext cx="22860" cy="2691289"/>
            </a:xfrm>
            <a:prstGeom prst="roundRect">
              <a:avLst>
                <a:gd name="adj" fmla="val 130232"/>
              </a:avLst>
            </a:prstGeom>
            <a:solidFill>
              <a:srgbClr val="D0CED9"/>
            </a:solidFill>
            <a:ln/>
          </p:spPr>
          <p:txBody>
            <a:bodyPr/>
            <a:lstStyle/>
            <a:p>
              <a:endParaRPr lang="en-US"/>
            </a:p>
          </p:txBody>
        </p:sp>
        <p:sp>
          <p:nvSpPr>
            <p:cNvPr id="15" name="Text 11"/>
            <p:cNvSpPr/>
            <p:nvPr/>
          </p:nvSpPr>
          <p:spPr>
            <a:xfrm>
              <a:off x="4635937" y="278391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المقترحات البحثية</a:t>
              </a:r>
              <a:endParaRPr lang="en-US" sz="1950" dirty="0"/>
            </a:p>
          </p:txBody>
        </p:sp>
        <p:sp>
          <p:nvSpPr>
            <p:cNvPr id="16" name="Text 12"/>
            <p:cNvSpPr/>
            <p:nvPr/>
          </p:nvSpPr>
          <p:spPr>
            <a:xfrm>
              <a:off x="992148" y="3213140"/>
              <a:ext cx="612469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تتناول أفكاراً لأبحاث مستقبلية</a:t>
              </a:r>
              <a:endParaRPr lang="en-US" sz="1550" dirty="0"/>
            </a:p>
          </p:txBody>
        </p:sp>
        <p:sp>
          <p:nvSpPr>
            <p:cNvPr id="17" name="Text 13"/>
            <p:cNvSpPr/>
            <p:nvPr/>
          </p:nvSpPr>
          <p:spPr>
            <a:xfrm>
              <a:off x="992148" y="3600093"/>
              <a:ext cx="612469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تستكشف جوانب لم تُغط في الدراسة الحالية</a:t>
              </a:r>
              <a:endParaRPr lang="en-US" sz="1550" dirty="0"/>
            </a:p>
          </p:txBody>
        </p:sp>
        <p:sp>
          <p:nvSpPr>
            <p:cNvPr id="18" name="Text 14"/>
            <p:cNvSpPr/>
            <p:nvPr/>
          </p:nvSpPr>
          <p:spPr>
            <a:xfrm>
              <a:off x="992148" y="3987046"/>
              <a:ext cx="612469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توجه الباحثين نحو مجالات جديدة</a:t>
              </a:r>
              <a:endParaRPr lang="en-US" sz="1550" dirty="0"/>
            </a:p>
          </p:txBody>
        </p:sp>
        <p:sp>
          <p:nvSpPr>
            <p:cNvPr id="19" name="Text 15"/>
            <p:cNvSpPr/>
            <p:nvPr/>
          </p:nvSpPr>
          <p:spPr>
            <a:xfrm>
              <a:off x="992148" y="4373999"/>
              <a:ext cx="612469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تقدم نظريات جديدة أو منهجيات مختلفة</a:t>
              </a:r>
              <a:endParaRPr lang="en-US" sz="1550" dirty="0"/>
            </a:p>
          </p:txBody>
        </p:sp>
        <p:sp>
          <p:nvSpPr>
            <p:cNvPr id="20" name="Text 16"/>
            <p:cNvSpPr/>
            <p:nvPr/>
          </p:nvSpPr>
          <p:spPr>
            <a:xfrm>
              <a:off x="992148" y="4760952"/>
              <a:ext cx="6124694"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تتطلع إلى المستقبل</a:t>
              </a:r>
              <a:endParaRPr lang="en-US" sz="1550" dirty="0"/>
            </a:p>
          </p:txBody>
        </p:sp>
        <p:sp>
          <p:nvSpPr>
            <p:cNvPr id="21" name="Shape 17"/>
            <p:cNvSpPr/>
            <p:nvPr/>
          </p:nvSpPr>
          <p:spPr>
            <a:xfrm>
              <a:off x="793790" y="5500092"/>
              <a:ext cx="13042821" cy="1160740"/>
            </a:xfrm>
            <a:prstGeom prst="roundRect">
              <a:avLst>
                <a:gd name="adj" fmla="val 2565"/>
              </a:avLst>
            </a:prstGeom>
            <a:solidFill>
              <a:srgbClr val="C3C2F0"/>
            </a:solidFill>
            <a:ln/>
          </p:spPr>
          <p:txBody>
            <a:bodyPr/>
            <a:lstStyle/>
            <a:p>
              <a:endParaRPr lang="en-US"/>
            </a:p>
          </p:txBody>
        </p:sp>
        <p:pic>
          <p:nvPicPr>
            <p:cNvPr id="23" name="Image 0" descr="preencoded.png"/>
            <p:cNvPicPr>
              <a:picLocks noChangeAspect="1"/>
            </p:cNvPicPr>
            <p:nvPr/>
          </p:nvPicPr>
          <p:blipFill>
            <a:blip r:embed="rId3"/>
            <a:stretch>
              <a:fillRect/>
            </a:stretch>
          </p:blipFill>
          <p:spPr>
            <a:xfrm>
              <a:off x="992148" y="5795367"/>
              <a:ext cx="248007" cy="198358"/>
            </a:xfrm>
            <a:prstGeom prst="rect">
              <a:avLst/>
            </a:prstGeom>
          </p:spPr>
        </p:pic>
        <p:sp>
          <p:nvSpPr>
            <p:cNvPr id="24" name="Text 18"/>
            <p:cNvSpPr/>
            <p:nvPr/>
          </p:nvSpPr>
          <p:spPr>
            <a:xfrm>
              <a:off x="1438513" y="5747980"/>
              <a:ext cx="12199739" cy="635079"/>
            </a:xfrm>
            <a:prstGeom prst="rect">
              <a:avLst/>
            </a:prstGeom>
            <a:noFill/>
            <a:ln/>
          </p:spPr>
          <p:txBody>
            <a:bodyPr wrap="square" lIns="0" tIns="0" rIns="0" bIns="0" rtlCol="0" anchor="t"/>
            <a:lstStyle/>
            <a:p>
              <a:pPr marL="0" indent="0" algn="r" rtl="1">
                <a:lnSpc>
                  <a:spcPts val="2500"/>
                </a:lnSpc>
                <a:buNone/>
              </a:pPr>
              <a:r>
                <a:rPr lang="en-US" sz="1550" dirty="0">
                  <a:solidFill>
                    <a:srgbClr val="000000"/>
                  </a:solidFill>
                  <a:latin typeface="Alexandria" pitchFamily="34" charset="0"/>
                  <a:ea typeface="Alexandria" pitchFamily="34" charset="-122"/>
                  <a:cs typeface="Alexandria" pitchFamily="34" charset="-120"/>
                </a:rPr>
                <a:t>الفرق الرئيسي يكمن في نطاقهما وتوجيههما: التوصيات تركز على الإجراءات العملية المباشرة، بينما المقترحات تتطلع إلى المستقبل وتقترح أفكاراً لأبحاث لاحقة.</a:t>
              </a:r>
              <a:endParaRPr lang="en-US" sz="1550" dirty="0"/>
            </a:p>
          </p:txBody>
        </p:sp>
      </p:grpSp>
    </p:spTree>
    <p:extLst>
      <p:ext uri="{BB962C8B-B14F-4D97-AF65-F5344CB8AC3E}">
        <p14:creationId xmlns:p14="http://schemas.microsoft.com/office/powerpoint/2010/main" val="1758894199"/>
      </p:ext>
    </p:extLst>
  </p:cSld>
  <p:clrMapOvr>
    <a:masterClrMapping/>
  </p:clrMapOvr>
  <p:transition spd="slow" advTm="195459">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AFC3E6-76ED-1819-FD22-E0B633FC8D7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2700023-5942-1BF5-5653-FA3A250EA28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36ED5DC-08F4-D72B-C659-4E080B1F3D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6" name="Group 15">
            <a:extLst>
              <a:ext uri="{FF2B5EF4-FFF2-40B4-BE49-F238E27FC236}">
                <a16:creationId xmlns:a16="http://schemas.microsoft.com/office/drawing/2014/main" id="{67563A58-957C-B079-6E73-B00BBF63FAD5}"/>
              </a:ext>
            </a:extLst>
          </p:cNvPr>
          <p:cNvGrpSpPr/>
          <p:nvPr/>
        </p:nvGrpSpPr>
        <p:grpSpPr>
          <a:xfrm>
            <a:off x="646772" y="681985"/>
            <a:ext cx="11082260" cy="5675115"/>
            <a:chOff x="793790" y="1394578"/>
            <a:chExt cx="7556421" cy="5675115"/>
          </a:xfrm>
        </p:grpSpPr>
        <p:sp>
          <p:nvSpPr>
            <p:cNvPr id="3" name="Text 0"/>
            <p:cNvSpPr/>
            <p:nvPr/>
          </p:nvSpPr>
          <p:spPr>
            <a:xfrm>
              <a:off x="3388400" y="1394578"/>
              <a:ext cx="4961811" cy="620078"/>
            </a:xfrm>
            <a:prstGeom prst="rect">
              <a:avLst/>
            </a:prstGeom>
            <a:noFill/>
            <a:ln/>
          </p:spPr>
          <p:txBody>
            <a:bodyPr wrap="none" lIns="0" tIns="0" rIns="0" bIns="0" rtlCol="0" anchor="t"/>
            <a:lstStyle/>
            <a:p>
              <a:pPr marL="0" indent="0" algn="just" rtl="1">
                <a:lnSpc>
                  <a:spcPts val="4850"/>
                </a:lnSpc>
                <a:buNone/>
              </a:pPr>
              <a:r>
                <a:rPr lang="en-US" sz="2800" b="1" dirty="0">
                  <a:solidFill>
                    <a:srgbClr val="403CCF"/>
                  </a:solidFill>
                  <a:latin typeface="Alexandria" pitchFamily="34" charset="0"/>
                  <a:ea typeface="Alexandria" pitchFamily="34" charset="-122"/>
                  <a:cs typeface="Alexandria" pitchFamily="34" charset="-120"/>
                </a:rPr>
                <a:t>أنواع التوصيات</a:t>
              </a:r>
              <a:endParaRPr lang="en-US" sz="2800" b="1" dirty="0"/>
            </a:p>
          </p:txBody>
        </p:sp>
        <p:sp>
          <p:nvSpPr>
            <p:cNvPr id="4" name="Shape 1"/>
            <p:cNvSpPr/>
            <p:nvPr/>
          </p:nvSpPr>
          <p:spPr>
            <a:xfrm>
              <a:off x="793790" y="2375297"/>
              <a:ext cx="7556421" cy="2099191"/>
            </a:xfrm>
            <a:prstGeom prst="roundRect">
              <a:avLst>
                <a:gd name="adj" fmla="val 5227"/>
              </a:avLst>
            </a:prstGeom>
            <a:solidFill>
              <a:srgbClr val="FBFAFF"/>
            </a:solidFill>
            <a:ln/>
          </p:spPr>
          <p:txBody>
            <a:bodyPr/>
            <a:lstStyle/>
            <a:p>
              <a:pPr algn="just"/>
              <a:endParaRPr lang="en-US"/>
            </a:p>
          </p:txBody>
        </p:sp>
        <p:pic>
          <p:nvPicPr>
            <p:cNvPr id="5" name="Image 1" descr="preencoded.png"/>
            <p:cNvPicPr>
              <a:picLocks noChangeAspect="1"/>
            </p:cNvPicPr>
            <p:nvPr/>
          </p:nvPicPr>
          <p:blipFill>
            <a:blip r:embed="rId3"/>
            <a:stretch>
              <a:fillRect/>
            </a:stretch>
          </p:blipFill>
          <p:spPr>
            <a:xfrm>
              <a:off x="793790" y="2352437"/>
              <a:ext cx="7556421" cy="91440"/>
            </a:xfrm>
            <a:prstGeom prst="rect">
              <a:avLst/>
            </a:prstGeom>
          </p:spPr>
        </p:pic>
        <p:pic>
          <p:nvPicPr>
            <p:cNvPr id="6" name="Image 2" descr="preencoded.png"/>
            <p:cNvPicPr>
              <a:picLocks noChangeAspect="1"/>
            </p:cNvPicPr>
            <p:nvPr/>
          </p:nvPicPr>
          <p:blipFill>
            <a:blip r:embed="rId4"/>
            <a:stretch>
              <a:fillRect/>
            </a:stretch>
          </p:blipFill>
          <p:spPr>
            <a:xfrm>
              <a:off x="4274344" y="2077641"/>
              <a:ext cx="595313" cy="595313"/>
            </a:xfrm>
            <a:prstGeom prst="rect">
              <a:avLst/>
            </a:prstGeom>
          </p:spPr>
        </p:pic>
        <p:sp>
          <p:nvSpPr>
            <p:cNvPr id="7" name="Text 2"/>
            <p:cNvSpPr/>
            <p:nvPr/>
          </p:nvSpPr>
          <p:spPr>
            <a:xfrm>
              <a:off x="4452938" y="2226469"/>
              <a:ext cx="238125" cy="297656"/>
            </a:xfrm>
            <a:prstGeom prst="rect">
              <a:avLst/>
            </a:prstGeom>
            <a:noFill/>
            <a:ln/>
          </p:spPr>
          <p:txBody>
            <a:bodyPr wrap="none" lIns="0" tIns="0" rIns="0" bIns="0" rtlCol="0" anchor="t"/>
            <a:lstStyle/>
            <a:p>
              <a:pPr marL="0" indent="0" algn="just" rtl="1">
                <a:lnSpc>
                  <a:spcPts val="3000"/>
                </a:lnSpc>
                <a:buNone/>
              </a:pPr>
              <a:r>
                <a:rPr lang="en-US" sz="1850" dirty="0">
                  <a:solidFill>
                    <a:srgbClr val="FFFFFF"/>
                  </a:solidFill>
                  <a:latin typeface="Alexandria" pitchFamily="34" charset="0"/>
                  <a:ea typeface="Alexandria" pitchFamily="34" charset="-122"/>
                  <a:cs typeface="Alexandria" pitchFamily="34" charset="-120"/>
                </a:rPr>
                <a:t>1</a:t>
              </a:r>
              <a:endParaRPr lang="en-US" sz="1850" dirty="0"/>
            </a:p>
          </p:txBody>
        </p:sp>
        <p:sp>
          <p:nvSpPr>
            <p:cNvPr id="2" name="Text 3"/>
            <p:cNvSpPr/>
            <p:nvPr/>
          </p:nvSpPr>
          <p:spPr>
            <a:xfrm>
              <a:off x="5648087" y="2871430"/>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التوصيات العلمية</a:t>
              </a:r>
              <a:endParaRPr lang="en-US" sz="1950" dirty="0"/>
            </a:p>
          </p:txBody>
        </p:sp>
        <p:sp>
          <p:nvSpPr>
            <p:cNvPr id="9" name="Text 4"/>
            <p:cNvSpPr/>
            <p:nvPr/>
          </p:nvSpPr>
          <p:spPr>
            <a:xfrm>
              <a:off x="1015008" y="3300651"/>
              <a:ext cx="7113984" cy="952619"/>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الاهتمام هنا بالتحقيقات المستقبلية التي قد تنبثق عن هذه الدراسة. قد يتم تضمين المتغيرات التي لم يتم تضمينها في الدراسة الحالية، ولكن يعتقد أنها حاسمة للحصول على نتائج جديدة في بعض الدراسات التي قد يوصى بها.</a:t>
              </a:r>
              <a:endParaRPr lang="en-US" sz="1600" dirty="0"/>
            </a:p>
          </p:txBody>
        </p:sp>
        <p:sp>
          <p:nvSpPr>
            <p:cNvPr id="10" name="Shape 5"/>
            <p:cNvSpPr/>
            <p:nvPr/>
          </p:nvSpPr>
          <p:spPr>
            <a:xfrm>
              <a:off x="793790" y="4970502"/>
              <a:ext cx="7556421" cy="2099191"/>
            </a:xfrm>
            <a:prstGeom prst="roundRect">
              <a:avLst>
                <a:gd name="adj" fmla="val 5227"/>
              </a:avLst>
            </a:prstGeom>
            <a:solidFill>
              <a:srgbClr val="FBFAFF"/>
            </a:solidFill>
            <a:ln/>
          </p:spPr>
          <p:txBody>
            <a:bodyPr/>
            <a:lstStyle/>
            <a:p>
              <a:pPr algn="just"/>
              <a:endParaRPr lang="en-US"/>
            </a:p>
          </p:txBody>
        </p:sp>
        <p:pic>
          <p:nvPicPr>
            <p:cNvPr id="11" name="Image 3" descr="preencoded.png"/>
            <p:cNvPicPr>
              <a:picLocks noChangeAspect="1"/>
            </p:cNvPicPr>
            <p:nvPr/>
          </p:nvPicPr>
          <p:blipFill>
            <a:blip r:embed="rId3"/>
            <a:stretch>
              <a:fillRect/>
            </a:stretch>
          </p:blipFill>
          <p:spPr>
            <a:xfrm>
              <a:off x="793790" y="4947642"/>
              <a:ext cx="7556421" cy="91440"/>
            </a:xfrm>
            <a:prstGeom prst="rect">
              <a:avLst/>
            </a:prstGeom>
          </p:spPr>
        </p:pic>
        <p:pic>
          <p:nvPicPr>
            <p:cNvPr id="12" name="Image 4" descr="preencoded.png"/>
            <p:cNvPicPr>
              <a:picLocks noChangeAspect="1"/>
            </p:cNvPicPr>
            <p:nvPr/>
          </p:nvPicPr>
          <p:blipFill>
            <a:blip r:embed="rId4"/>
            <a:stretch>
              <a:fillRect/>
            </a:stretch>
          </p:blipFill>
          <p:spPr>
            <a:xfrm>
              <a:off x="4274344" y="4672846"/>
              <a:ext cx="595313" cy="595313"/>
            </a:xfrm>
            <a:prstGeom prst="rect">
              <a:avLst/>
            </a:prstGeom>
          </p:spPr>
        </p:pic>
        <p:sp>
          <p:nvSpPr>
            <p:cNvPr id="13" name="Text 6"/>
            <p:cNvSpPr/>
            <p:nvPr/>
          </p:nvSpPr>
          <p:spPr>
            <a:xfrm>
              <a:off x="4452938" y="4821674"/>
              <a:ext cx="238125" cy="297656"/>
            </a:xfrm>
            <a:prstGeom prst="rect">
              <a:avLst/>
            </a:prstGeom>
            <a:noFill/>
            <a:ln/>
          </p:spPr>
          <p:txBody>
            <a:bodyPr wrap="none" lIns="0" tIns="0" rIns="0" bIns="0" rtlCol="0" anchor="t"/>
            <a:lstStyle/>
            <a:p>
              <a:pPr marL="0" indent="0" algn="just" rtl="1">
                <a:lnSpc>
                  <a:spcPts val="3000"/>
                </a:lnSpc>
                <a:buNone/>
              </a:pPr>
              <a:r>
                <a:rPr lang="en-US" sz="1850" dirty="0">
                  <a:solidFill>
                    <a:srgbClr val="FFFFFF"/>
                  </a:solidFill>
                  <a:latin typeface="Alexandria" pitchFamily="34" charset="0"/>
                  <a:ea typeface="Alexandria" pitchFamily="34" charset="-122"/>
                  <a:cs typeface="Alexandria" pitchFamily="34" charset="-120"/>
                </a:rPr>
                <a:t>2</a:t>
              </a:r>
              <a:endParaRPr lang="en-US" sz="1850" dirty="0"/>
            </a:p>
          </p:txBody>
        </p:sp>
        <p:sp>
          <p:nvSpPr>
            <p:cNvPr id="14" name="Text 7"/>
            <p:cNvSpPr/>
            <p:nvPr/>
          </p:nvSpPr>
          <p:spPr>
            <a:xfrm>
              <a:off x="5648087" y="5466636"/>
              <a:ext cx="2480905" cy="310158"/>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التوصيات العملية</a:t>
              </a:r>
              <a:endParaRPr lang="en-US" sz="1950" dirty="0"/>
            </a:p>
          </p:txBody>
        </p:sp>
        <p:sp>
          <p:nvSpPr>
            <p:cNvPr id="15" name="Text 8"/>
            <p:cNvSpPr/>
            <p:nvPr/>
          </p:nvSpPr>
          <p:spPr>
            <a:xfrm>
              <a:off x="1015008" y="5895856"/>
              <a:ext cx="7113984" cy="952619"/>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هي تطبيقات واقعية – حلول – لديها القدرة على تخفيف المشكلة الحالية أو تحسين الرفاهية الاجتماعية للأفراد. عند كتابة هذه التوصيات يجب مراعاة إمكانية التطبيق الفعلي.</a:t>
              </a:r>
              <a:endParaRPr lang="en-US" sz="1600" dirty="0"/>
            </a:p>
          </p:txBody>
        </p:sp>
      </p:grpSp>
    </p:spTree>
    <p:extLst>
      <p:ext uri="{BB962C8B-B14F-4D97-AF65-F5344CB8AC3E}">
        <p14:creationId xmlns:p14="http://schemas.microsoft.com/office/powerpoint/2010/main" val="2821210212"/>
      </p:ext>
    </p:extLst>
  </p:cSld>
  <p:clrMapOvr>
    <a:masterClrMapping/>
  </p:clrMapOvr>
  <p:transition spd="slow" advTm="94122">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4E2AEA-0E92-3150-7408-88205E20D1C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050162A-1D47-A438-29E3-84CA7A7E3FB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A4BC537-598A-C2AB-C33B-6722836DB9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A9AA9BC-F86D-FD5D-B9F7-C1B10B8E5596}"/>
              </a:ext>
            </a:extLst>
          </p:cNvPr>
          <p:cNvSpPr txBox="1"/>
          <p:nvPr/>
        </p:nvSpPr>
        <p:spPr>
          <a:xfrm>
            <a:off x="5917429" y="546619"/>
            <a:ext cx="6094140" cy="643702"/>
          </a:xfrm>
          <a:prstGeom prst="rect">
            <a:avLst/>
          </a:prstGeom>
          <a:noFill/>
        </p:spPr>
        <p:txBody>
          <a:bodyPr wrap="square">
            <a:spAutoFit/>
          </a:bodyPr>
          <a:lstStyle/>
          <a:p>
            <a:pPr marL="0" indent="0" algn="r" rtl="1">
              <a:lnSpc>
                <a:spcPts val="4850"/>
              </a:lnSpc>
              <a:buNone/>
            </a:pPr>
            <a:r>
              <a:rPr lang="en-US" sz="2400" b="1">
                <a:solidFill>
                  <a:srgbClr val="403CCF"/>
                </a:solidFill>
                <a:latin typeface="Alexandria" pitchFamily="34" charset="0"/>
                <a:ea typeface="Alexandria" pitchFamily="34" charset="-122"/>
                <a:cs typeface="Alexandria" pitchFamily="34" charset="-120"/>
              </a:rPr>
              <a:t>النقاط الأساسية عند كتابة التوصيات</a:t>
            </a:r>
            <a:endParaRPr lang="en-US" sz="2400" b="1" dirty="0"/>
          </a:p>
        </p:txBody>
      </p:sp>
      <p:grpSp>
        <p:nvGrpSpPr>
          <p:cNvPr id="4" name="Group 3">
            <a:extLst>
              <a:ext uri="{FF2B5EF4-FFF2-40B4-BE49-F238E27FC236}">
                <a16:creationId xmlns:a16="http://schemas.microsoft.com/office/drawing/2014/main" id="{D6402A9F-4DEB-7E58-1DFC-4AA814A41731}"/>
              </a:ext>
            </a:extLst>
          </p:cNvPr>
          <p:cNvGrpSpPr/>
          <p:nvPr/>
        </p:nvGrpSpPr>
        <p:grpSpPr>
          <a:xfrm>
            <a:off x="825190" y="1281760"/>
            <a:ext cx="10933824" cy="5129080"/>
            <a:chOff x="793790" y="1792129"/>
            <a:chExt cx="13042820" cy="5662255"/>
          </a:xfrm>
        </p:grpSpPr>
        <p:sp>
          <p:nvSpPr>
            <p:cNvPr id="5" name="Shape 1">
              <a:extLst>
                <a:ext uri="{FF2B5EF4-FFF2-40B4-BE49-F238E27FC236}">
                  <a16:creationId xmlns:a16="http://schemas.microsoft.com/office/drawing/2014/main" id="{5239DDE0-69CA-5059-1A8C-64D79FAA830D}"/>
                </a:ext>
              </a:extLst>
            </p:cNvPr>
            <p:cNvSpPr/>
            <p:nvPr/>
          </p:nvSpPr>
          <p:spPr>
            <a:xfrm>
              <a:off x="13390126" y="1792129"/>
              <a:ext cx="446484" cy="446484"/>
            </a:xfrm>
            <a:prstGeom prst="roundRect">
              <a:avLst>
                <a:gd name="adj" fmla="val 6668"/>
              </a:avLst>
            </a:prstGeom>
            <a:solidFill>
              <a:srgbClr val="EAE8F3"/>
            </a:solidFill>
            <a:ln/>
          </p:spPr>
          <p:txBody>
            <a:bodyPr/>
            <a:lstStyle/>
            <a:p>
              <a:pPr algn="just"/>
              <a:endParaRPr lang="en-US" sz="2000"/>
            </a:p>
          </p:txBody>
        </p:sp>
        <p:sp>
          <p:nvSpPr>
            <p:cNvPr id="6" name="Text 2">
              <a:extLst>
                <a:ext uri="{FF2B5EF4-FFF2-40B4-BE49-F238E27FC236}">
                  <a16:creationId xmlns:a16="http://schemas.microsoft.com/office/drawing/2014/main" id="{9B2D3F29-88A6-CB42-C2CB-DC175D49F922}"/>
                </a:ext>
              </a:extLst>
            </p:cNvPr>
            <p:cNvSpPr/>
            <p:nvPr/>
          </p:nvSpPr>
          <p:spPr>
            <a:xfrm>
              <a:off x="10710863" y="1860352"/>
              <a:ext cx="2480905" cy="310158"/>
            </a:xfrm>
            <a:prstGeom prst="rect">
              <a:avLst/>
            </a:prstGeom>
            <a:noFill/>
            <a:ln/>
          </p:spPr>
          <p:txBody>
            <a:bodyPr wrap="none" lIns="0" tIns="0" rIns="0" bIns="0" rtlCol="0" anchor="t"/>
            <a:lstStyle/>
            <a:p>
              <a:pPr marL="0" indent="0" algn="just" rtl="1">
                <a:lnSpc>
                  <a:spcPts val="2400"/>
                </a:lnSpc>
                <a:buNone/>
              </a:pPr>
              <a:r>
                <a:rPr lang="en-US" sz="2000" dirty="0">
                  <a:solidFill>
                    <a:srgbClr val="49495A"/>
                  </a:solidFill>
                  <a:latin typeface="Alexandria" pitchFamily="34" charset="0"/>
                  <a:ea typeface="Alexandria" pitchFamily="34" charset="-122"/>
                  <a:cs typeface="Alexandria" pitchFamily="34" charset="-120"/>
                </a:rPr>
                <a:t>المعقولية والواقعية</a:t>
              </a:r>
              <a:endParaRPr lang="en-US" sz="2000" dirty="0"/>
            </a:p>
          </p:txBody>
        </p:sp>
        <p:sp>
          <p:nvSpPr>
            <p:cNvPr id="7" name="Text 3">
              <a:extLst>
                <a:ext uri="{FF2B5EF4-FFF2-40B4-BE49-F238E27FC236}">
                  <a16:creationId xmlns:a16="http://schemas.microsoft.com/office/drawing/2014/main" id="{4261C29F-DA50-C159-9C83-49475ED23393}"/>
                </a:ext>
              </a:extLst>
            </p:cNvPr>
            <p:cNvSpPr/>
            <p:nvPr/>
          </p:nvSpPr>
          <p:spPr>
            <a:xfrm>
              <a:off x="793790" y="2289572"/>
              <a:ext cx="12397978"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يجب أن تكون التوصيات معقولة وواقعية، قابلة للتطبيق في الواقع العملي.</a:t>
              </a:r>
              <a:endParaRPr lang="en-US" sz="1600" dirty="0"/>
            </a:p>
          </p:txBody>
        </p:sp>
        <p:sp>
          <p:nvSpPr>
            <p:cNvPr id="9" name="Shape 4">
              <a:extLst>
                <a:ext uri="{FF2B5EF4-FFF2-40B4-BE49-F238E27FC236}">
                  <a16:creationId xmlns:a16="http://schemas.microsoft.com/office/drawing/2014/main" id="{AB6D75E0-864E-45FF-A77D-2F46DB4D1F6A}"/>
                </a:ext>
              </a:extLst>
            </p:cNvPr>
            <p:cNvSpPr/>
            <p:nvPr/>
          </p:nvSpPr>
          <p:spPr>
            <a:xfrm>
              <a:off x="13390126" y="3003947"/>
              <a:ext cx="446484" cy="446484"/>
            </a:xfrm>
            <a:prstGeom prst="roundRect">
              <a:avLst>
                <a:gd name="adj" fmla="val 6668"/>
              </a:avLst>
            </a:prstGeom>
            <a:solidFill>
              <a:srgbClr val="EAE8F3"/>
            </a:solidFill>
            <a:ln/>
          </p:spPr>
          <p:txBody>
            <a:bodyPr/>
            <a:lstStyle/>
            <a:p>
              <a:pPr algn="just"/>
              <a:endParaRPr lang="en-US" sz="2000"/>
            </a:p>
          </p:txBody>
        </p:sp>
        <p:sp>
          <p:nvSpPr>
            <p:cNvPr id="10" name="Text 5">
              <a:extLst>
                <a:ext uri="{FF2B5EF4-FFF2-40B4-BE49-F238E27FC236}">
                  <a16:creationId xmlns:a16="http://schemas.microsoft.com/office/drawing/2014/main" id="{C8CAED25-F1A1-C827-0AC4-F8C932E0F337}"/>
                </a:ext>
              </a:extLst>
            </p:cNvPr>
            <p:cNvSpPr/>
            <p:nvPr/>
          </p:nvSpPr>
          <p:spPr>
            <a:xfrm>
              <a:off x="10710863" y="3072170"/>
              <a:ext cx="2480905" cy="310158"/>
            </a:xfrm>
            <a:prstGeom prst="rect">
              <a:avLst/>
            </a:prstGeom>
            <a:noFill/>
            <a:ln/>
          </p:spPr>
          <p:txBody>
            <a:bodyPr wrap="none" lIns="0" tIns="0" rIns="0" bIns="0" rtlCol="0" anchor="t"/>
            <a:lstStyle/>
            <a:p>
              <a:pPr marL="0" indent="0" algn="just" rtl="1">
                <a:lnSpc>
                  <a:spcPts val="2400"/>
                </a:lnSpc>
                <a:buNone/>
              </a:pPr>
              <a:r>
                <a:rPr lang="en-US" sz="2000" dirty="0">
                  <a:solidFill>
                    <a:srgbClr val="49495A"/>
                  </a:solidFill>
                  <a:latin typeface="Alexandria" pitchFamily="34" charset="0"/>
                  <a:ea typeface="Alexandria" pitchFamily="34" charset="-122"/>
                  <a:cs typeface="Alexandria" pitchFamily="34" charset="-120"/>
                </a:rPr>
                <a:t>الصلة بمشكلة الدراسة</a:t>
              </a:r>
              <a:endParaRPr lang="en-US" sz="2000" dirty="0"/>
            </a:p>
          </p:txBody>
        </p:sp>
        <p:sp>
          <p:nvSpPr>
            <p:cNvPr id="11" name="Text 6">
              <a:extLst>
                <a:ext uri="{FF2B5EF4-FFF2-40B4-BE49-F238E27FC236}">
                  <a16:creationId xmlns:a16="http://schemas.microsoft.com/office/drawing/2014/main" id="{8EF941C6-9FBA-34A2-DFE8-44504355D778}"/>
                </a:ext>
              </a:extLst>
            </p:cNvPr>
            <p:cNvSpPr/>
            <p:nvPr/>
          </p:nvSpPr>
          <p:spPr>
            <a:xfrm>
              <a:off x="793790" y="3501390"/>
              <a:ext cx="12397978"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يجب أن تكون لها صلة وثيقة بمشكلة الدراسة وتنبع من سياقها.</a:t>
              </a:r>
              <a:endParaRPr lang="en-US" sz="1600" dirty="0"/>
            </a:p>
          </p:txBody>
        </p:sp>
        <p:sp>
          <p:nvSpPr>
            <p:cNvPr id="12" name="Shape 7">
              <a:extLst>
                <a:ext uri="{FF2B5EF4-FFF2-40B4-BE49-F238E27FC236}">
                  <a16:creationId xmlns:a16="http://schemas.microsoft.com/office/drawing/2014/main" id="{E791B6BE-A4A0-E97A-1471-658079175B87}"/>
                </a:ext>
              </a:extLst>
            </p:cNvPr>
            <p:cNvSpPr/>
            <p:nvPr/>
          </p:nvSpPr>
          <p:spPr>
            <a:xfrm>
              <a:off x="13390126" y="4215765"/>
              <a:ext cx="446484" cy="446484"/>
            </a:xfrm>
            <a:prstGeom prst="roundRect">
              <a:avLst>
                <a:gd name="adj" fmla="val 6668"/>
              </a:avLst>
            </a:prstGeom>
            <a:solidFill>
              <a:srgbClr val="EAE8F3"/>
            </a:solidFill>
            <a:ln/>
          </p:spPr>
          <p:txBody>
            <a:bodyPr/>
            <a:lstStyle/>
            <a:p>
              <a:pPr algn="just"/>
              <a:endParaRPr lang="en-US" sz="2000"/>
            </a:p>
          </p:txBody>
        </p:sp>
        <p:sp>
          <p:nvSpPr>
            <p:cNvPr id="13" name="Text 8">
              <a:extLst>
                <a:ext uri="{FF2B5EF4-FFF2-40B4-BE49-F238E27FC236}">
                  <a16:creationId xmlns:a16="http://schemas.microsoft.com/office/drawing/2014/main" id="{3187B669-CD49-8428-5551-7C66D377E43E}"/>
                </a:ext>
              </a:extLst>
            </p:cNvPr>
            <p:cNvSpPr/>
            <p:nvPr/>
          </p:nvSpPr>
          <p:spPr>
            <a:xfrm>
              <a:off x="10710863" y="4283988"/>
              <a:ext cx="2480905" cy="310158"/>
            </a:xfrm>
            <a:prstGeom prst="rect">
              <a:avLst/>
            </a:prstGeom>
            <a:noFill/>
            <a:ln/>
          </p:spPr>
          <p:txBody>
            <a:bodyPr wrap="none" lIns="0" tIns="0" rIns="0" bIns="0" rtlCol="0" anchor="t"/>
            <a:lstStyle/>
            <a:p>
              <a:pPr marL="0" indent="0" algn="just" rtl="1">
                <a:lnSpc>
                  <a:spcPts val="2400"/>
                </a:lnSpc>
                <a:buNone/>
              </a:pPr>
              <a:r>
                <a:rPr lang="en-US" sz="2000" dirty="0">
                  <a:solidFill>
                    <a:srgbClr val="49495A"/>
                  </a:solidFill>
                  <a:latin typeface="Alexandria" pitchFamily="34" charset="0"/>
                  <a:ea typeface="Alexandria" pitchFamily="34" charset="-122"/>
                  <a:cs typeface="Alexandria" pitchFamily="34" charset="-120"/>
                </a:rPr>
                <a:t>الارتباط بالنتائج</a:t>
              </a:r>
              <a:endParaRPr lang="en-US" sz="2000" dirty="0"/>
            </a:p>
          </p:txBody>
        </p:sp>
        <p:sp>
          <p:nvSpPr>
            <p:cNvPr id="14" name="Text 9">
              <a:extLst>
                <a:ext uri="{FF2B5EF4-FFF2-40B4-BE49-F238E27FC236}">
                  <a16:creationId xmlns:a16="http://schemas.microsoft.com/office/drawing/2014/main" id="{170DEE79-B514-C1AB-0C73-9485303719AD}"/>
                </a:ext>
              </a:extLst>
            </p:cNvPr>
            <p:cNvSpPr/>
            <p:nvPr/>
          </p:nvSpPr>
          <p:spPr>
            <a:xfrm>
              <a:off x="793790" y="4713208"/>
              <a:ext cx="12397978"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يجب أن تأتي من نتائج الدراسة، لذلك ليس من المقبول تقديم اقتراحات لا تدعمها تلك النتائج.</a:t>
              </a:r>
              <a:endParaRPr lang="en-US" sz="1600" dirty="0"/>
            </a:p>
          </p:txBody>
        </p:sp>
        <p:sp>
          <p:nvSpPr>
            <p:cNvPr id="15" name="Shape 10">
              <a:extLst>
                <a:ext uri="{FF2B5EF4-FFF2-40B4-BE49-F238E27FC236}">
                  <a16:creationId xmlns:a16="http://schemas.microsoft.com/office/drawing/2014/main" id="{0A4A6BB7-6F21-575F-0A69-B368FF37C35E}"/>
                </a:ext>
              </a:extLst>
            </p:cNvPr>
            <p:cNvSpPr/>
            <p:nvPr/>
          </p:nvSpPr>
          <p:spPr>
            <a:xfrm>
              <a:off x="13390126" y="5427583"/>
              <a:ext cx="446484" cy="446484"/>
            </a:xfrm>
            <a:prstGeom prst="roundRect">
              <a:avLst>
                <a:gd name="adj" fmla="val 6668"/>
              </a:avLst>
            </a:prstGeom>
            <a:solidFill>
              <a:srgbClr val="EAE8F3"/>
            </a:solidFill>
            <a:ln/>
          </p:spPr>
          <p:txBody>
            <a:bodyPr/>
            <a:lstStyle/>
            <a:p>
              <a:pPr algn="just"/>
              <a:endParaRPr lang="en-US" sz="2000"/>
            </a:p>
          </p:txBody>
        </p:sp>
        <p:sp>
          <p:nvSpPr>
            <p:cNvPr id="16" name="Text 11">
              <a:extLst>
                <a:ext uri="{FF2B5EF4-FFF2-40B4-BE49-F238E27FC236}">
                  <a16:creationId xmlns:a16="http://schemas.microsoft.com/office/drawing/2014/main" id="{209D8965-3163-2FB3-7A3C-F200D58F9346}"/>
                </a:ext>
              </a:extLst>
            </p:cNvPr>
            <p:cNvSpPr/>
            <p:nvPr/>
          </p:nvSpPr>
          <p:spPr>
            <a:xfrm>
              <a:off x="10710863" y="5495806"/>
              <a:ext cx="2480905" cy="310158"/>
            </a:xfrm>
            <a:prstGeom prst="rect">
              <a:avLst/>
            </a:prstGeom>
            <a:noFill/>
            <a:ln/>
          </p:spPr>
          <p:txBody>
            <a:bodyPr wrap="none" lIns="0" tIns="0" rIns="0" bIns="0" rtlCol="0" anchor="t"/>
            <a:lstStyle/>
            <a:p>
              <a:pPr marL="0" indent="0" algn="just" rtl="1">
                <a:lnSpc>
                  <a:spcPts val="2400"/>
                </a:lnSpc>
                <a:buNone/>
              </a:pPr>
              <a:r>
                <a:rPr lang="en-US" sz="2000" dirty="0">
                  <a:solidFill>
                    <a:srgbClr val="49495A"/>
                  </a:solidFill>
                  <a:latin typeface="Alexandria" pitchFamily="34" charset="0"/>
                  <a:ea typeface="Alexandria" pitchFamily="34" charset="-122"/>
                  <a:cs typeface="Alexandria" pitchFamily="34" charset="-120"/>
                </a:rPr>
                <a:t>المنطقية والإقناع</a:t>
              </a:r>
              <a:endParaRPr lang="en-US" sz="2000" dirty="0"/>
            </a:p>
          </p:txBody>
        </p:sp>
        <p:sp>
          <p:nvSpPr>
            <p:cNvPr id="17" name="Text 12">
              <a:extLst>
                <a:ext uri="{FF2B5EF4-FFF2-40B4-BE49-F238E27FC236}">
                  <a16:creationId xmlns:a16="http://schemas.microsoft.com/office/drawing/2014/main" id="{7261D54B-3E4C-DD2A-E482-ECCB57DE85B7}"/>
                </a:ext>
              </a:extLst>
            </p:cNvPr>
            <p:cNvSpPr/>
            <p:nvPr/>
          </p:nvSpPr>
          <p:spPr>
            <a:xfrm>
              <a:off x="793790" y="5925026"/>
              <a:ext cx="12397978"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أن تكون منطقياً ومقنعاً، خاصة للأشخاص الذين يتخذون القرارات.</a:t>
              </a:r>
              <a:endParaRPr lang="en-US" sz="1600" dirty="0"/>
            </a:p>
          </p:txBody>
        </p:sp>
        <p:sp>
          <p:nvSpPr>
            <p:cNvPr id="18" name="Shape 13">
              <a:extLst>
                <a:ext uri="{FF2B5EF4-FFF2-40B4-BE49-F238E27FC236}">
                  <a16:creationId xmlns:a16="http://schemas.microsoft.com/office/drawing/2014/main" id="{79800C5F-518C-0728-D381-CE53BB35E559}"/>
                </a:ext>
              </a:extLst>
            </p:cNvPr>
            <p:cNvSpPr/>
            <p:nvPr/>
          </p:nvSpPr>
          <p:spPr>
            <a:xfrm>
              <a:off x="13390126" y="6639401"/>
              <a:ext cx="446484" cy="446484"/>
            </a:xfrm>
            <a:prstGeom prst="roundRect">
              <a:avLst>
                <a:gd name="adj" fmla="val 6668"/>
              </a:avLst>
            </a:prstGeom>
            <a:solidFill>
              <a:srgbClr val="EAE8F3"/>
            </a:solidFill>
            <a:ln/>
          </p:spPr>
          <p:txBody>
            <a:bodyPr/>
            <a:lstStyle/>
            <a:p>
              <a:pPr algn="just"/>
              <a:endParaRPr lang="en-US" sz="2000"/>
            </a:p>
          </p:txBody>
        </p:sp>
        <p:sp>
          <p:nvSpPr>
            <p:cNvPr id="19" name="Text 14">
              <a:extLst>
                <a:ext uri="{FF2B5EF4-FFF2-40B4-BE49-F238E27FC236}">
                  <a16:creationId xmlns:a16="http://schemas.microsoft.com/office/drawing/2014/main" id="{A4292563-CB80-AA14-328D-D69E0C9BECA9}"/>
                </a:ext>
              </a:extLst>
            </p:cNvPr>
            <p:cNvSpPr/>
            <p:nvPr/>
          </p:nvSpPr>
          <p:spPr>
            <a:xfrm>
              <a:off x="10710863" y="6707624"/>
              <a:ext cx="2480905" cy="310158"/>
            </a:xfrm>
            <a:prstGeom prst="rect">
              <a:avLst/>
            </a:prstGeom>
            <a:noFill/>
            <a:ln/>
          </p:spPr>
          <p:txBody>
            <a:bodyPr wrap="none" lIns="0" tIns="0" rIns="0" bIns="0" rtlCol="0" anchor="t"/>
            <a:lstStyle/>
            <a:p>
              <a:pPr marL="0" indent="0" algn="just" rtl="1">
                <a:lnSpc>
                  <a:spcPts val="2400"/>
                </a:lnSpc>
                <a:buNone/>
              </a:pPr>
              <a:r>
                <a:rPr lang="en-US" sz="2000" dirty="0">
                  <a:solidFill>
                    <a:srgbClr val="49495A"/>
                  </a:solidFill>
                  <a:latin typeface="Alexandria" pitchFamily="34" charset="0"/>
                  <a:ea typeface="Alexandria" pitchFamily="34" charset="-122"/>
                  <a:cs typeface="Alexandria" pitchFamily="34" charset="-120"/>
                </a:rPr>
                <a:t>قابلية التحقيق</a:t>
              </a:r>
              <a:endParaRPr lang="en-US" sz="2000" dirty="0"/>
            </a:p>
          </p:txBody>
        </p:sp>
        <p:sp>
          <p:nvSpPr>
            <p:cNvPr id="20" name="Text 15">
              <a:extLst>
                <a:ext uri="{FF2B5EF4-FFF2-40B4-BE49-F238E27FC236}">
                  <a16:creationId xmlns:a16="http://schemas.microsoft.com/office/drawing/2014/main" id="{72D0F40B-E4FC-3CFE-F88F-9D1F033C6C48}"/>
                </a:ext>
              </a:extLst>
            </p:cNvPr>
            <p:cNvSpPr/>
            <p:nvPr/>
          </p:nvSpPr>
          <p:spPr>
            <a:xfrm>
              <a:off x="793790" y="7136844"/>
              <a:ext cx="12397978"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أن تكون قابلة للتحقيق من منظور مادي وعملي.</a:t>
              </a:r>
              <a:endParaRPr lang="en-US" sz="1600" dirty="0"/>
            </a:p>
          </p:txBody>
        </p:sp>
      </p:grpSp>
    </p:spTree>
    <p:extLst>
      <p:ext uri="{BB962C8B-B14F-4D97-AF65-F5344CB8AC3E}">
        <p14:creationId xmlns:p14="http://schemas.microsoft.com/office/powerpoint/2010/main" val="1033627041"/>
      </p:ext>
    </p:extLst>
  </p:cSld>
  <p:clrMapOvr>
    <a:masterClrMapping/>
  </p:clrMapOvr>
  <p:transition spd="slow" advTm="142761">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6ED65D-0CBE-23DC-8E7F-21AD568089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F360E8-EA09-55C7-0140-8322E6D0D850}"/>
              </a:ext>
            </a:extLst>
          </p:cNvPr>
          <p:cNvSpPr/>
          <p:nvPr/>
        </p:nvSpPr>
        <p:spPr>
          <a:xfrm>
            <a:off x="412595" y="1345305"/>
            <a:ext cx="11468229" cy="48338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0907578-395D-6085-21B3-527973C380AF}"/>
              </a:ext>
            </a:extLst>
          </p:cNvPr>
          <p:cNvSpPr/>
          <p:nvPr/>
        </p:nvSpPr>
        <p:spPr>
          <a:xfrm>
            <a:off x="968331" y="30479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D39FE89-6436-8842-53F1-A99FBEC99B79}"/>
              </a:ext>
            </a:extLst>
          </p:cNvPr>
          <p:cNvSpPr txBox="1"/>
          <p:nvPr/>
        </p:nvSpPr>
        <p:spPr>
          <a:xfrm>
            <a:off x="1145585" y="3890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D2B32F-69AF-BEAF-B42C-7457BF375757}"/>
              </a:ext>
            </a:extLst>
          </p:cNvPr>
          <p:cNvSpPr txBox="1"/>
          <p:nvPr/>
        </p:nvSpPr>
        <p:spPr>
          <a:xfrm>
            <a:off x="1179882" y="678822"/>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58C6C00C-B9D0-5194-D9C6-DDCC0280C0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9" name="Group 18">
            <a:extLst>
              <a:ext uri="{FF2B5EF4-FFF2-40B4-BE49-F238E27FC236}">
                <a16:creationId xmlns:a16="http://schemas.microsoft.com/office/drawing/2014/main" id="{E60D4E79-D3F5-7D03-BF31-D5B88F940436}"/>
              </a:ext>
            </a:extLst>
          </p:cNvPr>
          <p:cNvGrpSpPr/>
          <p:nvPr/>
        </p:nvGrpSpPr>
        <p:grpSpPr>
          <a:xfrm>
            <a:off x="793791" y="1635085"/>
            <a:ext cx="10814630" cy="3877610"/>
            <a:chOff x="793790" y="2208609"/>
            <a:chExt cx="13042821" cy="3812382"/>
          </a:xfrm>
        </p:grpSpPr>
        <p:sp>
          <p:nvSpPr>
            <p:cNvPr id="2" name="Text 0"/>
            <p:cNvSpPr/>
            <p:nvPr/>
          </p:nvSpPr>
          <p:spPr>
            <a:xfrm>
              <a:off x="6888718" y="2208609"/>
              <a:ext cx="6947892" cy="620078"/>
            </a:xfrm>
            <a:prstGeom prst="rect">
              <a:avLst/>
            </a:prstGeom>
            <a:noFill/>
            <a:ln/>
          </p:spPr>
          <p:txBody>
            <a:bodyPr wrap="none" lIns="0" tIns="0" rIns="0" bIns="0" rtlCol="0" anchor="t"/>
            <a:lstStyle/>
            <a:p>
              <a:pPr marL="0" indent="0" algn="r" rtl="1">
                <a:lnSpc>
                  <a:spcPts val="4850"/>
                </a:lnSpc>
                <a:buNone/>
              </a:pPr>
              <a:r>
                <a:rPr lang="en-US" sz="2800" dirty="0">
                  <a:solidFill>
                    <a:srgbClr val="403CCF"/>
                  </a:solidFill>
                  <a:latin typeface="Alexandria" pitchFamily="34" charset="0"/>
                  <a:ea typeface="Alexandria" pitchFamily="34" charset="-122"/>
                  <a:cs typeface="Alexandria" pitchFamily="34" charset="-120"/>
                </a:rPr>
                <a:t>دور التوصيات في البحث العلمي</a:t>
              </a:r>
              <a:endParaRPr lang="en-US" sz="2800" dirty="0"/>
            </a:p>
          </p:txBody>
        </p:sp>
        <p:sp>
          <p:nvSpPr>
            <p:cNvPr id="8" name="Shape 1"/>
            <p:cNvSpPr/>
            <p:nvPr/>
          </p:nvSpPr>
          <p:spPr>
            <a:xfrm>
              <a:off x="9621322" y="3225522"/>
              <a:ext cx="4215289" cy="2254687"/>
            </a:xfrm>
            <a:prstGeom prst="roundRect">
              <a:avLst>
                <a:gd name="adj" fmla="val 1320"/>
              </a:avLst>
            </a:prstGeom>
            <a:solidFill>
              <a:srgbClr val="EAE8F3"/>
            </a:solidFill>
            <a:ln/>
          </p:spPr>
          <p:txBody>
            <a:bodyPr/>
            <a:lstStyle/>
            <a:p>
              <a:endParaRPr lang="en-US"/>
            </a:p>
          </p:txBody>
        </p:sp>
        <p:sp>
          <p:nvSpPr>
            <p:cNvPr id="9" name="Shape 2"/>
            <p:cNvSpPr/>
            <p:nvPr/>
          </p:nvSpPr>
          <p:spPr>
            <a:xfrm>
              <a:off x="13042940" y="3423880"/>
              <a:ext cx="595313" cy="595313"/>
            </a:xfrm>
            <a:prstGeom prst="roundRect">
              <a:avLst>
                <a:gd name="adj" fmla="val 15358451"/>
              </a:avLst>
            </a:prstGeom>
            <a:solidFill>
              <a:srgbClr val="403CCF"/>
            </a:solidFill>
            <a:ln/>
          </p:spPr>
          <p:txBody>
            <a:bodyPr/>
            <a:lstStyle/>
            <a:p>
              <a:endParaRPr lang="en-US"/>
            </a:p>
          </p:txBody>
        </p:sp>
        <p:pic>
          <p:nvPicPr>
            <p:cNvPr id="11"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3206651" y="3587472"/>
              <a:ext cx="267891" cy="267891"/>
            </a:xfrm>
            <a:prstGeom prst="rect">
              <a:avLst/>
            </a:prstGeom>
          </p:spPr>
        </p:pic>
        <p:sp>
          <p:nvSpPr>
            <p:cNvPr id="12" name="Text 3"/>
            <p:cNvSpPr/>
            <p:nvPr/>
          </p:nvSpPr>
          <p:spPr>
            <a:xfrm>
              <a:off x="11157347" y="4217551"/>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الجانب العملي</a:t>
              </a:r>
              <a:endParaRPr lang="en-US" sz="1950" dirty="0"/>
            </a:p>
          </p:txBody>
        </p:sp>
        <p:sp>
          <p:nvSpPr>
            <p:cNvPr id="13" name="Text 4"/>
            <p:cNvSpPr/>
            <p:nvPr/>
          </p:nvSpPr>
          <p:spPr>
            <a:xfrm>
              <a:off x="9819680" y="4646771"/>
              <a:ext cx="3818573"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تعد التوصيات الجزء العملي والتطبيقي للبحث العلمي</a:t>
              </a:r>
              <a:endParaRPr lang="en-US" sz="1550" dirty="0"/>
            </a:p>
          </p:txBody>
        </p:sp>
        <p:sp>
          <p:nvSpPr>
            <p:cNvPr id="14" name="Shape 5"/>
            <p:cNvSpPr/>
            <p:nvPr/>
          </p:nvSpPr>
          <p:spPr>
            <a:xfrm>
              <a:off x="5207556" y="3225522"/>
              <a:ext cx="4215408" cy="2254687"/>
            </a:xfrm>
            <a:prstGeom prst="roundRect">
              <a:avLst>
                <a:gd name="adj" fmla="val 1320"/>
              </a:avLst>
            </a:prstGeom>
            <a:solidFill>
              <a:srgbClr val="EAE8F3"/>
            </a:solidFill>
            <a:ln/>
          </p:spPr>
          <p:txBody>
            <a:bodyPr/>
            <a:lstStyle/>
            <a:p>
              <a:endParaRPr lang="en-US"/>
            </a:p>
          </p:txBody>
        </p:sp>
        <p:sp>
          <p:nvSpPr>
            <p:cNvPr id="15" name="Shape 6"/>
            <p:cNvSpPr/>
            <p:nvPr/>
          </p:nvSpPr>
          <p:spPr>
            <a:xfrm>
              <a:off x="8629293" y="3423880"/>
              <a:ext cx="595313" cy="595313"/>
            </a:xfrm>
            <a:prstGeom prst="roundRect">
              <a:avLst>
                <a:gd name="adj" fmla="val 15358451"/>
              </a:avLst>
            </a:prstGeom>
            <a:solidFill>
              <a:srgbClr val="403CCF"/>
            </a:solidFill>
            <a:ln/>
          </p:spPr>
          <p:txBody>
            <a:bodyPr/>
            <a:lstStyle/>
            <a:p>
              <a:endParaRPr lang="en-US"/>
            </a:p>
          </p:txBody>
        </p:sp>
        <p:pic>
          <p:nvPicPr>
            <p:cNvPr id="16"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793004" y="3587472"/>
              <a:ext cx="267891" cy="267891"/>
            </a:xfrm>
            <a:prstGeom prst="rect">
              <a:avLst/>
            </a:prstGeom>
          </p:spPr>
        </p:pic>
        <p:sp>
          <p:nvSpPr>
            <p:cNvPr id="17" name="Text 7"/>
            <p:cNvSpPr/>
            <p:nvPr/>
          </p:nvSpPr>
          <p:spPr>
            <a:xfrm>
              <a:off x="6743700" y="4217551"/>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التوجيه</a:t>
              </a:r>
              <a:endParaRPr lang="en-US" sz="1950" dirty="0"/>
            </a:p>
          </p:txBody>
        </p:sp>
        <p:sp>
          <p:nvSpPr>
            <p:cNvPr id="18" name="Text 8"/>
            <p:cNvSpPr/>
            <p:nvPr/>
          </p:nvSpPr>
          <p:spPr>
            <a:xfrm>
              <a:off x="5405914" y="4646771"/>
              <a:ext cx="3818692"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تهدف إلى توجيه القراء والمهتمين بالمجال في اتخاذ قرارات مستنيرة</a:t>
              </a:r>
              <a:endParaRPr lang="en-US" sz="1550" dirty="0"/>
            </a:p>
          </p:txBody>
        </p:sp>
        <p:sp>
          <p:nvSpPr>
            <p:cNvPr id="20" name="Shape 9"/>
            <p:cNvSpPr/>
            <p:nvPr/>
          </p:nvSpPr>
          <p:spPr>
            <a:xfrm>
              <a:off x="793909" y="3225522"/>
              <a:ext cx="4215289" cy="2254687"/>
            </a:xfrm>
            <a:prstGeom prst="roundRect">
              <a:avLst>
                <a:gd name="adj" fmla="val 1320"/>
              </a:avLst>
            </a:prstGeom>
            <a:solidFill>
              <a:srgbClr val="EAE8F3"/>
            </a:solidFill>
            <a:ln/>
          </p:spPr>
          <p:txBody>
            <a:bodyPr/>
            <a:lstStyle/>
            <a:p>
              <a:endParaRPr lang="en-US"/>
            </a:p>
          </p:txBody>
        </p:sp>
        <p:sp>
          <p:nvSpPr>
            <p:cNvPr id="21" name="Shape 10"/>
            <p:cNvSpPr/>
            <p:nvPr/>
          </p:nvSpPr>
          <p:spPr>
            <a:xfrm>
              <a:off x="4215527" y="3423880"/>
              <a:ext cx="595313" cy="595313"/>
            </a:xfrm>
            <a:prstGeom prst="roundRect">
              <a:avLst>
                <a:gd name="adj" fmla="val 15358451"/>
              </a:avLst>
            </a:prstGeom>
            <a:solidFill>
              <a:srgbClr val="403CCF"/>
            </a:solidFill>
            <a:ln/>
          </p:spPr>
          <p:txBody>
            <a:bodyPr/>
            <a:lstStyle/>
            <a:p>
              <a:endParaRPr lang="en-US"/>
            </a:p>
          </p:txBody>
        </p:sp>
        <p:pic>
          <p:nvPicPr>
            <p:cNvPr id="22"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379238" y="3587472"/>
              <a:ext cx="267891" cy="267891"/>
            </a:xfrm>
            <a:prstGeom prst="rect">
              <a:avLst/>
            </a:prstGeom>
          </p:spPr>
        </p:pic>
        <p:sp>
          <p:nvSpPr>
            <p:cNvPr id="23" name="Text 11"/>
            <p:cNvSpPr/>
            <p:nvPr/>
          </p:nvSpPr>
          <p:spPr>
            <a:xfrm>
              <a:off x="2329934" y="4217551"/>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التدابير الفعالة</a:t>
              </a:r>
              <a:endParaRPr lang="en-US" sz="1950" dirty="0"/>
            </a:p>
          </p:txBody>
        </p:sp>
        <p:sp>
          <p:nvSpPr>
            <p:cNvPr id="24" name="Text 12"/>
            <p:cNvSpPr/>
            <p:nvPr/>
          </p:nvSpPr>
          <p:spPr>
            <a:xfrm>
              <a:off x="992267" y="4646771"/>
              <a:ext cx="3818573"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تساعد في اتخاذ تدابير فعالة لمعالجة المشكلات</a:t>
              </a:r>
              <a:endParaRPr lang="en-US" sz="1550" dirty="0"/>
            </a:p>
          </p:txBody>
        </p:sp>
        <p:sp>
          <p:nvSpPr>
            <p:cNvPr id="26" name="Text 13"/>
            <p:cNvSpPr/>
            <p:nvPr/>
          </p:nvSpPr>
          <p:spPr>
            <a:xfrm>
              <a:off x="793790" y="5703451"/>
              <a:ext cx="13042821"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قد تشمل التوصيات توجيهات </a:t>
              </a:r>
              <a:r>
                <a:rPr lang="en-US" sz="1550">
                  <a:solidFill>
                    <a:srgbClr val="49495A"/>
                  </a:solidFill>
                  <a:latin typeface="Alexandria" pitchFamily="34" charset="0"/>
                  <a:ea typeface="Alexandria" pitchFamily="34" charset="-122"/>
                  <a:cs typeface="Alexandria" pitchFamily="34" charset="-120"/>
                </a:rPr>
                <a:t>للممارسة ال</a:t>
              </a:r>
              <a:r>
                <a:rPr lang="ar-EG" sz="1550">
                  <a:solidFill>
                    <a:srgbClr val="49495A"/>
                  </a:solidFill>
                  <a:latin typeface="Alexandria" pitchFamily="34" charset="0"/>
                  <a:ea typeface="Alexandria" pitchFamily="34" charset="-122"/>
                  <a:cs typeface="Alexandria" pitchFamily="34" charset="-120"/>
                </a:rPr>
                <a:t>حالية</a:t>
              </a:r>
              <a:r>
                <a:rPr lang="en-US" sz="1550">
                  <a:solidFill>
                    <a:srgbClr val="49495A"/>
                  </a:solidFill>
                  <a:latin typeface="Alexandria" pitchFamily="34" charset="0"/>
                  <a:ea typeface="Alexandria" pitchFamily="34" charset="-122"/>
                  <a:cs typeface="Alexandria" pitchFamily="34" charset="-120"/>
                </a:rPr>
                <a:t> </a:t>
              </a:r>
              <a:r>
                <a:rPr lang="en-US" sz="1550" dirty="0">
                  <a:solidFill>
                    <a:srgbClr val="49495A"/>
                  </a:solidFill>
                  <a:latin typeface="Alexandria" pitchFamily="34" charset="0"/>
                  <a:ea typeface="Alexandria" pitchFamily="34" charset="-122"/>
                  <a:cs typeface="Alexandria" pitchFamily="34" charset="-120"/>
                </a:rPr>
                <a:t>أو السياسات العامة أو الإجراءات المستقبلية للبحث.</a:t>
              </a:r>
              <a:endParaRPr lang="en-US" sz="1550" dirty="0"/>
            </a:p>
          </p:txBody>
        </p:sp>
      </p:grpSp>
    </p:spTree>
    <p:extLst>
      <p:ext uri="{BB962C8B-B14F-4D97-AF65-F5344CB8AC3E}">
        <p14:creationId xmlns:p14="http://schemas.microsoft.com/office/powerpoint/2010/main" val="197740585"/>
      </p:ext>
    </p:extLst>
  </p:cSld>
  <p:clrMapOvr>
    <a:masterClrMapping/>
  </p:clrMapOvr>
  <mc:AlternateContent xmlns:mc="http://schemas.openxmlformats.org/markup-compatibility/2006" xmlns:p14="http://schemas.microsoft.com/office/powerpoint/2010/main">
    <mc:Choice Requires="p14">
      <p:transition p14:dur="10" advTm="83020"/>
    </mc:Choice>
    <mc:Fallback xmlns="">
      <p:transition advTm="8302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175E7-3CAA-CFBF-0146-19A3B26AC1B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7B13AD5-3925-5450-9CEE-83991ABF675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F55B93C-4944-79DF-698B-F87482FEA5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1F0F352-C43A-7257-7FA7-B8F2B90C4D59}"/>
              </a:ext>
            </a:extLst>
          </p:cNvPr>
          <p:cNvSpPr txBox="1"/>
          <p:nvPr/>
        </p:nvSpPr>
        <p:spPr>
          <a:xfrm>
            <a:off x="5790271" y="359048"/>
            <a:ext cx="6094140" cy="816827"/>
          </a:xfrm>
          <a:prstGeom prst="rect">
            <a:avLst/>
          </a:prstGeom>
          <a:noFill/>
        </p:spPr>
        <p:txBody>
          <a:bodyPr wrap="square">
            <a:spAutoFit/>
          </a:bodyPr>
          <a:lstStyle/>
          <a:p>
            <a:pPr marL="0" indent="0" algn="r" rtl="1">
              <a:lnSpc>
                <a:spcPts val="6700"/>
              </a:lnSpc>
              <a:buNone/>
            </a:pPr>
            <a:r>
              <a:rPr lang="en-US" sz="2400" b="1">
                <a:solidFill>
                  <a:srgbClr val="403CCF"/>
                </a:solidFill>
                <a:latin typeface="Alexandria" pitchFamily="34" charset="0"/>
                <a:ea typeface="Alexandria" pitchFamily="34" charset="-122"/>
                <a:cs typeface="Alexandria" pitchFamily="34" charset="-120"/>
              </a:rPr>
              <a:t>أوجه القصور في البحث العلمي</a:t>
            </a:r>
            <a:endParaRPr lang="en-US" sz="2400" b="1" dirty="0"/>
          </a:p>
        </p:txBody>
      </p:sp>
      <p:sp>
        <p:nvSpPr>
          <p:cNvPr id="4" name="Text 1">
            <a:extLst>
              <a:ext uri="{FF2B5EF4-FFF2-40B4-BE49-F238E27FC236}">
                <a16:creationId xmlns:a16="http://schemas.microsoft.com/office/drawing/2014/main" id="{28618E4C-9E8B-6928-90B9-3016ADCE2DBE}"/>
              </a:ext>
            </a:extLst>
          </p:cNvPr>
          <p:cNvSpPr/>
          <p:nvPr/>
        </p:nvSpPr>
        <p:spPr>
          <a:xfrm>
            <a:off x="1996070" y="1484996"/>
            <a:ext cx="9799870"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تحديد أوجه القصور في البحث العلمي يعد جزءاً أساسياً من الأمانة العلمية والموضوعية البحثية.</a:t>
            </a:r>
            <a:endParaRPr lang="en-US" sz="1600" dirty="0"/>
          </a:p>
        </p:txBody>
      </p:sp>
      <p:grpSp>
        <p:nvGrpSpPr>
          <p:cNvPr id="10" name="Group 9">
            <a:extLst>
              <a:ext uri="{FF2B5EF4-FFF2-40B4-BE49-F238E27FC236}">
                <a16:creationId xmlns:a16="http://schemas.microsoft.com/office/drawing/2014/main" id="{A1ACAB21-D5EE-CFF2-D225-C9759CABE3B1}"/>
              </a:ext>
            </a:extLst>
          </p:cNvPr>
          <p:cNvGrpSpPr/>
          <p:nvPr/>
        </p:nvGrpSpPr>
        <p:grpSpPr>
          <a:xfrm>
            <a:off x="267630" y="2207941"/>
            <a:ext cx="11616782" cy="4157854"/>
            <a:chOff x="793790" y="2119193"/>
            <a:chExt cx="13053410" cy="4246602"/>
          </a:xfrm>
        </p:grpSpPr>
        <p:sp>
          <p:nvSpPr>
            <p:cNvPr id="5" name="Text 0"/>
            <p:cNvSpPr/>
            <p:nvPr/>
          </p:nvSpPr>
          <p:spPr>
            <a:xfrm>
              <a:off x="6438893" y="2119193"/>
              <a:ext cx="7408307" cy="620078"/>
            </a:xfrm>
            <a:prstGeom prst="rect">
              <a:avLst/>
            </a:prstGeom>
            <a:noFill/>
            <a:ln/>
          </p:spPr>
          <p:txBody>
            <a:bodyPr wrap="none" lIns="0" tIns="0" rIns="0" bIns="0" rtlCol="0" anchor="t"/>
            <a:lstStyle/>
            <a:p>
              <a:pPr marL="0" indent="0" algn="r" rtl="1">
                <a:lnSpc>
                  <a:spcPts val="4850"/>
                </a:lnSpc>
                <a:buNone/>
              </a:pPr>
              <a:r>
                <a:rPr lang="en-US" sz="2800" b="1" dirty="0">
                  <a:solidFill>
                    <a:srgbClr val="403CCF"/>
                  </a:solidFill>
                  <a:latin typeface="Alexandria" pitchFamily="34" charset="0"/>
                  <a:ea typeface="Alexandria" pitchFamily="34" charset="-122"/>
                  <a:cs typeface="Alexandria" pitchFamily="34" charset="-120"/>
                </a:rPr>
                <a:t>المقصود بأوجه القصور في البحث</a:t>
              </a:r>
              <a:endParaRPr lang="en-US" sz="2800" b="1" dirty="0"/>
            </a:p>
          </p:txBody>
        </p:sp>
        <p:sp>
          <p:nvSpPr>
            <p:cNvPr id="6" name="Text 1"/>
            <p:cNvSpPr/>
            <p:nvPr/>
          </p:nvSpPr>
          <p:spPr>
            <a:xfrm>
              <a:off x="10561915" y="3136106"/>
              <a:ext cx="2977039" cy="372070"/>
            </a:xfrm>
            <a:prstGeom prst="rect">
              <a:avLst/>
            </a:prstGeom>
            <a:noFill/>
            <a:ln/>
          </p:spPr>
          <p:txBody>
            <a:bodyPr wrap="none" lIns="0" tIns="0" rIns="0" bIns="0" rtlCol="0" anchor="t"/>
            <a:lstStyle/>
            <a:p>
              <a:pPr marL="0" indent="0" algn="r" rtl="1">
                <a:lnSpc>
                  <a:spcPts val="2900"/>
                </a:lnSpc>
                <a:buNone/>
              </a:pPr>
              <a:r>
                <a:rPr lang="en-US" sz="2300" dirty="0">
                  <a:solidFill>
                    <a:srgbClr val="403CCF"/>
                  </a:solidFill>
                  <a:latin typeface="Alexandria" pitchFamily="34" charset="0"/>
                  <a:ea typeface="Alexandria" pitchFamily="34" charset="-122"/>
                  <a:cs typeface="Alexandria" pitchFamily="34" charset="-120"/>
                </a:rPr>
                <a:t>التعريف</a:t>
              </a:r>
              <a:endParaRPr lang="en-US" sz="2300" dirty="0"/>
            </a:p>
          </p:txBody>
        </p:sp>
        <p:sp>
          <p:nvSpPr>
            <p:cNvPr id="7" name="Text 2"/>
            <p:cNvSpPr/>
            <p:nvPr/>
          </p:nvSpPr>
          <p:spPr>
            <a:xfrm>
              <a:off x="793790" y="3805833"/>
              <a:ext cx="12745164" cy="635079"/>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تعرف أوجه القصور في البحث بأنها هذه العوامل التي لا يستطيع الباحث ضبطها أو التحكم فيها عند إجراء بحثه، وترتبط عادة بتصميم البحث وتحديد منهجه.</a:t>
              </a:r>
              <a:endParaRPr lang="en-US" sz="1600" dirty="0"/>
            </a:p>
          </p:txBody>
        </p:sp>
        <p:sp>
          <p:nvSpPr>
            <p:cNvPr id="9" name="Shape 3"/>
            <p:cNvSpPr/>
            <p:nvPr/>
          </p:nvSpPr>
          <p:spPr>
            <a:xfrm>
              <a:off x="13813750" y="2838450"/>
              <a:ext cx="22860" cy="1825704"/>
            </a:xfrm>
            <a:prstGeom prst="rect">
              <a:avLst/>
            </a:prstGeom>
            <a:solidFill>
              <a:srgbClr val="403CCF"/>
            </a:solidFill>
            <a:ln/>
          </p:spPr>
          <p:txBody>
            <a:bodyPr/>
            <a:lstStyle/>
            <a:p>
              <a:endParaRPr lang="en-US"/>
            </a:p>
          </p:txBody>
        </p:sp>
        <p:sp>
          <p:nvSpPr>
            <p:cNvPr id="11" name="Text 4"/>
            <p:cNvSpPr/>
            <p:nvPr/>
          </p:nvSpPr>
          <p:spPr>
            <a:xfrm>
              <a:off x="4592241" y="5085755"/>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03CCF"/>
                  </a:solidFill>
                  <a:latin typeface="Alexandria" pitchFamily="34" charset="0"/>
                  <a:ea typeface="Alexandria" pitchFamily="34" charset="-122"/>
                  <a:cs typeface="Alexandria" pitchFamily="34" charset="-120"/>
                </a:rPr>
                <a:t>التأثير</a:t>
              </a:r>
              <a:endParaRPr lang="en-US" sz="1950" dirty="0"/>
            </a:p>
          </p:txBody>
        </p:sp>
        <p:sp>
          <p:nvSpPr>
            <p:cNvPr id="12" name="Text 5"/>
            <p:cNvSpPr/>
            <p:nvPr/>
          </p:nvSpPr>
          <p:spPr>
            <a:xfrm>
              <a:off x="793790" y="5594271"/>
              <a:ext cx="6279356" cy="635079"/>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تؤثر على درجة الصدق الداخلي والخارجي للبحث، كما تؤثر بالتالي سلباً على تفسير نتائجه أو الاستفادة منها.</a:t>
              </a:r>
              <a:endParaRPr lang="en-US" sz="1600" dirty="0"/>
            </a:p>
          </p:txBody>
        </p:sp>
        <p:sp>
          <p:nvSpPr>
            <p:cNvPr id="13" name="Text 6"/>
            <p:cNvSpPr/>
            <p:nvPr/>
          </p:nvSpPr>
          <p:spPr>
            <a:xfrm>
              <a:off x="11363325" y="5085755"/>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03CCF"/>
                  </a:solidFill>
                  <a:latin typeface="Alexandria" pitchFamily="34" charset="0"/>
                  <a:ea typeface="Alexandria" pitchFamily="34" charset="-122"/>
                  <a:cs typeface="Alexandria" pitchFamily="34" charset="-120"/>
                </a:rPr>
                <a:t>الأسباب</a:t>
              </a:r>
              <a:endParaRPr lang="en-US" sz="1950" dirty="0"/>
            </a:p>
          </p:txBody>
        </p:sp>
        <p:sp>
          <p:nvSpPr>
            <p:cNvPr id="14" name="Text 7"/>
            <p:cNvSpPr/>
            <p:nvPr/>
          </p:nvSpPr>
          <p:spPr>
            <a:xfrm>
              <a:off x="7564874" y="5730716"/>
              <a:ext cx="6279356"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تنشأ ابتداءً إما بسبب تصميم البحث أو بسبب ظروف غير متوقعة ظهرت أثناء تطبيق البحث.</a:t>
              </a:r>
              <a:endParaRPr lang="en-US" sz="1600" dirty="0"/>
            </a:p>
          </p:txBody>
        </p:sp>
      </p:grpSp>
    </p:spTree>
    <p:extLst>
      <p:ext uri="{BB962C8B-B14F-4D97-AF65-F5344CB8AC3E}">
        <p14:creationId xmlns:p14="http://schemas.microsoft.com/office/powerpoint/2010/main" val="1844642141"/>
      </p:ext>
    </p:extLst>
  </p:cSld>
  <p:clrMapOvr>
    <a:masterClrMapping/>
  </p:clrMapOvr>
  <p:transition spd="slow" advTm="149121">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9EB4A8-EBBA-CC3C-ED76-7B8411A5EE5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FFDFAD5-91AC-B3AA-3D94-B9F95B41BAB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04904EE-373C-FC6A-A0A6-CC819588BD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9" name="Group 8">
            <a:extLst>
              <a:ext uri="{FF2B5EF4-FFF2-40B4-BE49-F238E27FC236}">
                <a16:creationId xmlns:a16="http://schemas.microsoft.com/office/drawing/2014/main" id="{8D751696-18BB-B5A3-029E-54D317EC726E}"/>
              </a:ext>
            </a:extLst>
          </p:cNvPr>
          <p:cNvGrpSpPr/>
          <p:nvPr/>
        </p:nvGrpSpPr>
        <p:grpSpPr>
          <a:xfrm>
            <a:off x="180431" y="470256"/>
            <a:ext cx="11831138" cy="3251652"/>
            <a:chOff x="6280190" y="1899642"/>
            <a:chExt cx="7556421" cy="4430196"/>
          </a:xfrm>
        </p:grpSpPr>
        <p:sp>
          <p:nvSpPr>
            <p:cNvPr id="3" name="Text 0"/>
            <p:cNvSpPr/>
            <p:nvPr/>
          </p:nvSpPr>
          <p:spPr>
            <a:xfrm>
              <a:off x="6327100" y="1899642"/>
              <a:ext cx="7509510" cy="620078"/>
            </a:xfrm>
            <a:prstGeom prst="rect">
              <a:avLst/>
            </a:prstGeom>
            <a:noFill/>
            <a:ln/>
          </p:spPr>
          <p:txBody>
            <a:bodyPr wrap="none" lIns="0" tIns="0" rIns="0" bIns="0" rtlCol="0" anchor="t"/>
            <a:lstStyle/>
            <a:p>
              <a:pPr marL="0" indent="0" algn="r" rtl="1">
                <a:lnSpc>
                  <a:spcPts val="4850"/>
                </a:lnSpc>
                <a:buNone/>
              </a:pPr>
              <a:r>
                <a:rPr lang="en-US" sz="2400" b="1" dirty="0">
                  <a:solidFill>
                    <a:srgbClr val="403CCF"/>
                  </a:solidFill>
                  <a:latin typeface="Alexandria" pitchFamily="34" charset="0"/>
                  <a:ea typeface="Alexandria" pitchFamily="34" charset="-122"/>
                  <a:cs typeface="Alexandria" pitchFamily="34" charset="-120"/>
                </a:rPr>
                <a:t>الإقرار بأوجه القصور دون تضخيمها</a:t>
              </a:r>
              <a:endParaRPr lang="en-US" sz="2400" b="1" dirty="0"/>
            </a:p>
          </p:txBody>
        </p:sp>
        <p:sp>
          <p:nvSpPr>
            <p:cNvPr id="4" name="Text 1"/>
            <p:cNvSpPr/>
            <p:nvPr/>
          </p:nvSpPr>
          <p:spPr>
            <a:xfrm>
              <a:off x="6280190" y="2817376"/>
              <a:ext cx="7556421" cy="952619"/>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لا يخلو أي بحث من أوجه قصور، لكن على الباحث أن يقر بأوجه القصور هذه، وهذا الإقرار هو عملية ذاتية تقويمية، يضع بمقتضاها قائمة يبين فيها أوجه الضعف الأساسية في دراسته للمشكلة البحثية.</a:t>
              </a:r>
              <a:endParaRPr lang="en-US" sz="1600" dirty="0"/>
            </a:p>
          </p:txBody>
        </p:sp>
        <p:sp>
          <p:nvSpPr>
            <p:cNvPr id="5" name="Shape 2"/>
            <p:cNvSpPr/>
            <p:nvPr/>
          </p:nvSpPr>
          <p:spPr>
            <a:xfrm>
              <a:off x="6280190" y="3993237"/>
              <a:ext cx="7556421" cy="1478280"/>
            </a:xfrm>
            <a:prstGeom prst="roundRect">
              <a:avLst>
                <a:gd name="adj" fmla="val 2014"/>
              </a:avLst>
            </a:prstGeom>
            <a:solidFill>
              <a:srgbClr val="C3C2F0"/>
            </a:solidFill>
            <a:ln/>
          </p:spPr>
          <p:txBody>
            <a:bodyPr/>
            <a:lstStyle/>
            <a:p>
              <a:endParaRPr lang="en-US"/>
            </a:p>
          </p:txBody>
        </p:sp>
        <p:pic>
          <p:nvPicPr>
            <p:cNvPr id="6" name="Image 1" descr="preencoded.png"/>
            <p:cNvPicPr>
              <a:picLocks noChangeAspect="1"/>
            </p:cNvPicPr>
            <p:nvPr/>
          </p:nvPicPr>
          <p:blipFill>
            <a:blip r:embed="rId3"/>
            <a:stretch>
              <a:fillRect/>
            </a:stretch>
          </p:blipFill>
          <p:spPr>
            <a:xfrm>
              <a:off x="6478548" y="4288512"/>
              <a:ext cx="248007" cy="198358"/>
            </a:xfrm>
            <a:prstGeom prst="rect">
              <a:avLst/>
            </a:prstGeom>
          </p:spPr>
        </p:pic>
        <p:sp>
          <p:nvSpPr>
            <p:cNvPr id="7" name="Text 3"/>
            <p:cNvSpPr/>
            <p:nvPr/>
          </p:nvSpPr>
          <p:spPr>
            <a:xfrm>
              <a:off x="6924913" y="4241125"/>
              <a:ext cx="6713339" cy="952619"/>
            </a:xfrm>
            <a:prstGeom prst="rect">
              <a:avLst/>
            </a:prstGeom>
            <a:noFill/>
            <a:ln/>
          </p:spPr>
          <p:txBody>
            <a:bodyPr wrap="square" lIns="0" tIns="0" rIns="0" bIns="0" rtlCol="0" anchor="t"/>
            <a:lstStyle/>
            <a:p>
              <a:pPr marL="0" indent="0" algn="just" rtl="1">
                <a:lnSpc>
                  <a:spcPct val="150000"/>
                </a:lnSpc>
                <a:buNone/>
              </a:pPr>
              <a:r>
                <a:rPr lang="en-US" sz="1600" b="1" dirty="0">
                  <a:solidFill>
                    <a:srgbClr val="000000"/>
                  </a:solidFill>
                  <a:latin typeface="Alexandria" pitchFamily="34" charset="0"/>
                  <a:ea typeface="Alexandria" pitchFamily="34" charset="-122"/>
                  <a:cs typeface="Alexandria" pitchFamily="34" charset="-120"/>
                </a:rPr>
                <a:t>تحذير مهم:</a:t>
              </a:r>
              <a:r>
                <a:rPr lang="en-US" sz="1600" dirty="0">
                  <a:solidFill>
                    <a:srgbClr val="000000"/>
                  </a:solidFill>
                  <a:latin typeface="Alexandria" pitchFamily="34" charset="0"/>
                  <a:ea typeface="Alexandria" pitchFamily="34" charset="-122"/>
                  <a:cs typeface="Alexandria" pitchFamily="34" charset="-120"/>
                </a:rPr>
                <a:t> تضخيم أوجه القصور سينقص بلا شك من مصداقية البحث، وسيجعل القارئ يتساءل عما إذا كان هذا القصور سيؤثر على نتائج البحث من عدمه.</a:t>
              </a:r>
              <a:endParaRPr lang="en-US" sz="1600" dirty="0"/>
            </a:p>
          </p:txBody>
        </p:sp>
        <p:sp>
          <p:nvSpPr>
            <p:cNvPr id="2" name="Text 4"/>
            <p:cNvSpPr/>
            <p:nvPr/>
          </p:nvSpPr>
          <p:spPr>
            <a:xfrm>
              <a:off x="6280190" y="5694759"/>
              <a:ext cx="7556421" cy="635079"/>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إن أوجه قصور البحث تحتاج إلى تقدير شامل نقدي وتفسير من قبل الباحث لتحديد مدى تأثيرها على مصداقية البحث ونتائجه.</a:t>
              </a:r>
              <a:endParaRPr lang="en-US" sz="1600" dirty="0"/>
            </a:p>
          </p:txBody>
        </p:sp>
      </p:grpSp>
      <p:grpSp>
        <p:nvGrpSpPr>
          <p:cNvPr id="10" name="Group 9">
            <a:extLst>
              <a:ext uri="{FF2B5EF4-FFF2-40B4-BE49-F238E27FC236}">
                <a16:creationId xmlns:a16="http://schemas.microsoft.com/office/drawing/2014/main" id="{8DE46E76-AF34-1DD7-C703-C019B50576EE}"/>
              </a:ext>
            </a:extLst>
          </p:cNvPr>
          <p:cNvGrpSpPr/>
          <p:nvPr/>
        </p:nvGrpSpPr>
        <p:grpSpPr>
          <a:xfrm>
            <a:off x="-133815" y="3798272"/>
            <a:ext cx="12251474" cy="2870157"/>
            <a:chOff x="5494496" y="969407"/>
            <a:chExt cx="8349615" cy="3390900"/>
          </a:xfrm>
        </p:grpSpPr>
        <p:sp>
          <p:nvSpPr>
            <p:cNvPr id="11" name="Text 0"/>
            <p:cNvSpPr/>
            <p:nvPr/>
          </p:nvSpPr>
          <p:spPr>
            <a:xfrm>
              <a:off x="5494496" y="969407"/>
              <a:ext cx="8342114" cy="620078"/>
            </a:xfrm>
            <a:prstGeom prst="rect">
              <a:avLst/>
            </a:prstGeom>
            <a:noFill/>
            <a:ln/>
          </p:spPr>
          <p:txBody>
            <a:bodyPr wrap="none" lIns="0" tIns="0" rIns="0" bIns="0" rtlCol="0" anchor="t"/>
            <a:lstStyle/>
            <a:p>
              <a:pPr marL="0" indent="0" algn="r" rtl="1">
                <a:lnSpc>
                  <a:spcPts val="4850"/>
                </a:lnSpc>
                <a:buNone/>
              </a:pPr>
              <a:r>
                <a:rPr lang="en-US" sz="2400" b="1" dirty="0">
                  <a:solidFill>
                    <a:srgbClr val="403CCF"/>
                  </a:solidFill>
                  <a:latin typeface="Alexandria" pitchFamily="34" charset="0"/>
                  <a:ea typeface="Alexandria" pitchFamily="34" charset="-122"/>
                  <a:cs typeface="Alexandria" pitchFamily="34" charset="-120"/>
                </a:rPr>
                <a:t>المقصد من عدم تضخيم أوجه القصور</a:t>
              </a:r>
              <a:endParaRPr lang="en-US" sz="2400" b="1" dirty="0"/>
            </a:p>
          </p:txBody>
        </p:sp>
        <p:sp>
          <p:nvSpPr>
            <p:cNvPr id="12" name="Text 1"/>
            <p:cNvSpPr/>
            <p:nvPr/>
          </p:nvSpPr>
          <p:spPr>
            <a:xfrm>
              <a:off x="5668975" y="1802456"/>
              <a:ext cx="8175136" cy="872750"/>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المقصد هنا من عدم تضخيم أوجه القصور هو أن يقتصر الباحث في مناقشته لأوجه قصور بحثه على ما يتعلق بالمشكلة البحثية التي يدرسها.</a:t>
              </a:r>
              <a:endParaRPr lang="en-US" sz="1600" dirty="0"/>
            </a:p>
          </p:txBody>
        </p:sp>
        <p:sp>
          <p:nvSpPr>
            <p:cNvPr id="13" name="Text 2"/>
            <p:cNvSpPr/>
            <p:nvPr/>
          </p:nvSpPr>
          <p:spPr>
            <a:xfrm>
              <a:off x="11363206" y="2899172"/>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03CCF"/>
                  </a:solidFill>
                  <a:latin typeface="Alexandria" pitchFamily="34" charset="0"/>
                  <a:ea typeface="Alexandria" pitchFamily="34" charset="-122"/>
                  <a:cs typeface="Alexandria" pitchFamily="34" charset="-120"/>
                </a:rPr>
                <a:t>مثال توضيحي</a:t>
              </a:r>
              <a:endParaRPr lang="en-US" sz="1950" dirty="0"/>
            </a:p>
          </p:txBody>
        </p:sp>
        <p:sp>
          <p:nvSpPr>
            <p:cNvPr id="14" name="Text 3"/>
            <p:cNvSpPr/>
            <p:nvPr/>
          </p:nvSpPr>
          <p:spPr>
            <a:xfrm>
              <a:off x="5668975" y="3407690"/>
              <a:ext cx="8175136" cy="952617"/>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إذا لم يكن قد قرر أن من أغراض دراسته تحليل جانب معين من البحث فلا يعتبر ذلك من أوجه القصور عند مناقشة النتائج. ومن ثم ليس عليه أن يعتذر عن قضايا لم يعد أصلاً بفحصها.</a:t>
              </a:r>
              <a:endParaRPr lang="en-US" sz="1600" dirty="0"/>
            </a:p>
          </p:txBody>
        </p:sp>
      </p:grpSp>
    </p:spTree>
    <p:extLst>
      <p:ext uri="{BB962C8B-B14F-4D97-AF65-F5344CB8AC3E}">
        <p14:creationId xmlns:p14="http://schemas.microsoft.com/office/powerpoint/2010/main" val="3304172148"/>
      </p:ext>
    </p:extLst>
  </p:cSld>
  <p:clrMapOvr>
    <a:masterClrMapping/>
  </p:clrMapOvr>
  <p:transition spd="slow" advTm="143734">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C264C3-71EB-087D-BF0D-B564C18A6FF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A613F39-60A3-935C-E3B4-FE3394201CC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C15CD8E-A3A3-9A69-8754-7FC503E9B6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5" name="Group 14">
            <a:extLst>
              <a:ext uri="{FF2B5EF4-FFF2-40B4-BE49-F238E27FC236}">
                <a16:creationId xmlns:a16="http://schemas.microsoft.com/office/drawing/2014/main" id="{52B1B239-6F26-1AA5-5CC2-8890C4AFFBC6}"/>
              </a:ext>
            </a:extLst>
          </p:cNvPr>
          <p:cNvGrpSpPr/>
          <p:nvPr/>
        </p:nvGrpSpPr>
        <p:grpSpPr>
          <a:xfrm>
            <a:off x="412596" y="691376"/>
            <a:ext cx="11598974" cy="5665723"/>
            <a:chOff x="793790" y="1351598"/>
            <a:chExt cx="13042821" cy="5526405"/>
          </a:xfrm>
        </p:grpSpPr>
        <p:sp>
          <p:nvSpPr>
            <p:cNvPr id="2" name="Text 0"/>
            <p:cNvSpPr/>
            <p:nvPr/>
          </p:nvSpPr>
          <p:spPr>
            <a:xfrm>
              <a:off x="8321993" y="1351598"/>
              <a:ext cx="5514618" cy="620078"/>
            </a:xfrm>
            <a:prstGeom prst="rect">
              <a:avLst/>
            </a:prstGeom>
            <a:noFill/>
            <a:ln/>
          </p:spPr>
          <p:txBody>
            <a:bodyPr wrap="none" lIns="0" tIns="0" rIns="0" bIns="0" rtlCol="0" anchor="t"/>
            <a:lstStyle/>
            <a:p>
              <a:pPr marL="0" indent="0" algn="r" rtl="1">
                <a:lnSpc>
                  <a:spcPts val="4850"/>
                </a:lnSpc>
                <a:buNone/>
              </a:pPr>
              <a:r>
                <a:rPr lang="en-US" sz="2800" b="1" dirty="0">
                  <a:solidFill>
                    <a:srgbClr val="403CCF"/>
                  </a:solidFill>
                  <a:latin typeface="Alexandria" pitchFamily="34" charset="0"/>
                  <a:ea typeface="Alexandria" pitchFamily="34" charset="-122"/>
                  <a:cs typeface="Alexandria" pitchFamily="34" charset="-120"/>
                </a:rPr>
                <a:t>الاعتبارات الواجب مراعاتها</a:t>
              </a:r>
              <a:endParaRPr lang="en-US" sz="2800" b="1" dirty="0"/>
            </a:p>
          </p:txBody>
        </p:sp>
        <p:sp>
          <p:nvSpPr>
            <p:cNvPr id="3" name="Shape 1"/>
            <p:cNvSpPr/>
            <p:nvPr/>
          </p:nvSpPr>
          <p:spPr>
            <a:xfrm>
              <a:off x="13042821" y="2368510"/>
              <a:ext cx="793790" cy="1461016"/>
            </a:xfrm>
            <a:prstGeom prst="roundRect">
              <a:avLst>
                <a:gd name="adj" fmla="val 360049"/>
              </a:avLst>
            </a:prstGeom>
            <a:solidFill>
              <a:srgbClr val="EAE8F3"/>
            </a:solidFill>
            <a:ln/>
          </p:spPr>
          <p:txBody>
            <a:bodyPr/>
            <a:lstStyle/>
            <a:p>
              <a:endParaRPr lang="en-US"/>
            </a:p>
          </p:txBody>
        </p:sp>
        <p:sp>
          <p:nvSpPr>
            <p:cNvPr id="4" name="Text 2"/>
            <p:cNvSpPr/>
            <p:nvPr/>
          </p:nvSpPr>
          <p:spPr>
            <a:xfrm>
              <a:off x="13290947" y="2912983"/>
              <a:ext cx="297656" cy="372070"/>
            </a:xfrm>
            <a:prstGeom prst="rect">
              <a:avLst/>
            </a:prstGeom>
            <a:noFill/>
            <a:ln/>
          </p:spPr>
          <p:txBody>
            <a:bodyPr wrap="none" lIns="0" tIns="0" rIns="0" bIns="0" rtlCol="0" anchor="t"/>
            <a:lstStyle/>
            <a:p>
              <a:pPr marL="0" indent="0" algn="r" rtl="1">
                <a:lnSpc>
                  <a:spcPts val="2300"/>
                </a:lnSpc>
                <a:buNone/>
              </a:pPr>
              <a:r>
                <a:rPr lang="en-US" sz="2300" dirty="0">
                  <a:solidFill>
                    <a:srgbClr val="49495A"/>
                  </a:solidFill>
                  <a:latin typeface="Alexandria" pitchFamily="34" charset="0"/>
                  <a:ea typeface="Alexandria" pitchFamily="34" charset="-122"/>
                  <a:cs typeface="Alexandria" pitchFamily="34" charset="-120"/>
                </a:rPr>
                <a:t>1</a:t>
              </a:r>
              <a:endParaRPr lang="en-US" sz="2300" dirty="0"/>
            </a:p>
          </p:txBody>
        </p:sp>
        <p:sp>
          <p:nvSpPr>
            <p:cNvPr id="5" name="Text 3"/>
            <p:cNvSpPr/>
            <p:nvPr/>
          </p:nvSpPr>
          <p:spPr>
            <a:xfrm>
              <a:off x="10363557" y="2566868"/>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المبادرة في التحديد</a:t>
              </a:r>
              <a:endParaRPr lang="en-US" sz="1950" dirty="0"/>
            </a:p>
          </p:txBody>
        </p:sp>
        <p:sp>
          <p:nvSpPr>
            <p:cNvPr id="6" name="Text 4"/>
            <p:cNvSpPr/>
            <p:nvPr/>
          </p:nvSpPr>
          <p:spPr>
            <a:xfrm>
              <a:off x="793790" y="2996089"/>
              <a:ext cx="12050673"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من الأفضل للباحث كثيراً أن يحدد ويقر منذ بداية اختياره لبحثه بأوجه القصور فيه قبل أن ينبه عليه أساتذته بذلك، حتى لا يؤثر عليه سلباً لما يبدو لهم منه أنه تجاهلها.</a:t>
              </a:r>
              <a:endParaRPr lang="en-US" sz="1550" dirty="0"/>
            </a:p>
          </p:txBody>
        </p:sp>
        <p:sp>
          <p:nvSpPr>
            <p:cNvPr id="7" name="Shape 5"/>
            <p:cNvSpPr/>
            <p:nvPr/>
          </p:nvSpPr>
          <p:spPr>
            <a:xfrm>
              <a:off x="13042821" y="4027884"/>
              <a:ext cx="793790" cy="1190744"/>
            </a:xfrm>
            <a:prstGeom prst="roundRect">
              <a:avLst>
                <a:gd name="adj" fmla="val 360049"/>
              </a:avLst>
            </a:prstGeom>
            <a:solidFill>
              <a:srgbClr val="EAE8F3"/>
            </a:solidFill>
            <a:ln/>
          </p:spPr>
          <p:txBody>
            <a:bodyPr/>
            <a:lstStyle/>
            <a:p>
              <a:endParaRPr lang="en-US"/>
            </a:p>
          </p:txBody>
        </p:sp>
        <p:sp>
          <p:nvSpPr>
            <p:cNvPr id="9" name="Text 6"/>
            <p:cNvSpPr/>
            <p:nvPr/>
          </p:nvSpPr>
          <p:spPr>
            <a:xfrm>
              <a:off x="13290947" y="4437221"/>
              <a:ext cx="297656" cy="372070"/>
            </a:xfrm>
            <a:prstGeom prst="rect">
              <a:avLst/>
            </a:prstGeom>
            <a:noFill/>
            <a:ln/>
          </p:spPr>
          <p:txBody>
            <a:bodyPr wrap="none" lIns="0" tIns="0" rIns="0" bIns="0" rtlCol="0" anchor="t"/>
            <a:lstStyle/>
            <a:p>
              <a:pPr marL="0" indent="0" algn="r" rtl="1">
                <a:lnSpc>
                  <a:spcPts val="2300"/>
                </a:lnSpc>
                <a:buNone/>
              </a:pPr>
              <a:r>
                <a:rPr lang="en-US" sz="2300" dirty="0">
                  <a:solidFill>
                    <a:srgbClr val="49495A"/>
                  </a:solidFill>
                  <a:latin typeface="Alexandria" pitchFamily="34" charset="0"/>
                  <a:ea typeface="Alexandria" pitchFamily="34" charset="-122"/>
                  <a:cs typeface="Alexandria" pitchFamily="34" charset="-120"/>
                </a:rPr>
                <a:t>2</a:t>
              </a:r>
              <a:endParaRPr lang="en-US" sz="2300" dirty="0"/>
            </a:p>
          </p:txBody>
        </p:sp>
        <p:sp>
          <p:nvSpPr>
            <p:cNvPr id="10" name="Text 7"/>
            <p:cNvSpPr/>
            <p:nvPr/>
          </p:nvSpPr>
          <p:spPr>
            <a:xfrm>
              <a:off x="10363557" y="4226243"/>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فرصة للتحسين</a:t>
              </a:r>
              <a:endParaRPr lang="en-US" sz="1950" dirty="0"/>
            </a:p>
          </p:txBody>
        </p:sp>
        <p:sp>
          <p:nvSpPr>
            <p:cNvPr id="11" name="Text 8"/>
            <p:cNvSpPr/>
            <p:nvPr/>
          </p:nvSpPr>
          <p:spPr>
            <a:xfrm>
              <a:off x="793790" y="4655463"/>
              <a:ext cx="12050673"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أن يعتبر أن إقراره بأوجه قصور بحثه قد تمنحه فرصة لوضع اقتراحات تساعد على تحسين المشكلة البحثية.</a:t>
              </a:r>
              <a:endParaRPr lang="en-US" sz="1550" dirty="0"/>
            </a:p>
          </p:txBody>
        </p:sp>
        <p:sp>
          <p:nvSpPr>
            <p:cNvPr id="12" name="Shape 9"/>
            <p:cNvSpPr/>
            <p:nvPr/>
          </p:nvSpPr>
          <p:spPr>
            <a:xfrm>
              <a:off x="13042821" y="5416987"/>
              <a:ext cx="793790" cy="1461016"/>
            </a:xfrm>
            <a:prstGeom prst="roundRect">
              <a:avLst>
                <a:gd name="adj" fmla="val 360049"/>
              </a:avLst>
            </a:prstGeom>
            <a:solidFill>
              <a:srgbClr val="EAE8F3"/>
            </a:solidFill>
            <a:ln/>
          </p:spPr>
          <p:txBody>
            <a:bodyPr/>
            <a:lstStyle/>
            <a:p>
              <a:endParaRPr lang="en-US"/>
            </a:p>
          </p:txBody>
        </p:sp>
        <p:sp>
          <p:nvSpPr>
            <p:cNvPr id="13" name="Text 10"/>
            <p:cNvSpPr/>
            <p:nvPr/>
          </p:nvSpPr>
          <p:spPr>
            <a:xfrm>
              <a:off x="13290947" y="5961459"/>
              <a:ext cx="297656" cy="372070"/>
            </a:xfrm>
            <a:prstGeom prst="rect">
              <a:avLst/>
            </a:prstGeom>
            <a:noFill/>
            <a:ln/>
          </p:spPr>
          <p:txBody>
            <a:bodyPr wrap="none" lIns="0" tIns="0" rIns="0" bIns="0" rtlCol="0" anchor="t"/>
            <a:lstStyle/>
            <a:p>
              <a:pPr marL="0" indent="0" algn="r" rtl="1">
                <a:lnSpc>
                  <a:spcPts val="2300"/>
                </a:lnSpc>
                <a:buNone/>
              </a:pPr>
              <a:r>
                <a:rPr lang="en-US" sz="2300" dirty="0">
                  <a:solidFill>
                    <a:srgbClr val="49495A"/>
                  </a:solidFill>
                  <a:latin typeface="Alexandria" pitchFamily="34" charset="0"/>
                  <a:ea typeface="Alexandria" pitchFamily="34" charset="-122"/>
                  <a:cs typeface="Alexandria" pitchFamily="34" charset="-120"/>
                </a:rPr>
                <a:t>3</a:t>
              </a:r>
              <a:endParaRPr lang="en-US" sz="2300" dirty="0"/>
            </a:p>
          </p:txBody>
        </p:sp>
        <p:sp>
          <p:nvSpPr>
            <p:cNvPr id="14" name="Text 11"/>
            <p:cNvSpPr/>
            <p:nvPr/>
          </p:nvSpPr>
          <p:spPr>
            <a:xfrm>
              <a:off x="10363557" y="5615345"/>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إظهار التفكير النقدي</a:t>
              </a:r>
              <a:endParaRPr lang="en-US" sz="1950" dirty="0"/>
            </a:p>
          </p:txBody>
        </p:sp>
        <p:sp>
          <p:nvSpPr>
            <p:cNvPr id="16" name="Text 12"/>
            <p:cNvSpPr/>
            <p:nvPr/>
          </p:nvSpPr>
          <p:spPr>
            <a:xfrm>
              <a:off x="793790" y="6044565"/>
              <a:ext cx="12050673"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أن إقرار الباحث بأوجه قصور المشكلة البحثية سيظهره أمام أساتذته بأنه فكر كثيراً بصورة نقدية في مشكلته البحثية، وفهم تماماً ما جاءت به الدراسات السابقة، وأنه اختار منهجه في البحث بطريقة صحيحة.</a:t>
              </a:r>
              <a:endParaRPr lang="en-US" sz="1550" dirty="0"/>
            </a:p>
          </p:txBody>
        </p:sp>
      </p:grpSp>
    </p:spTree>
    <p:extLst>
      <p:ext uri="{BB962C8B-B14F-4D97-AF65-F5344CB8AC3E}">
        <p14:creationId xmlns:p14="http://schemas.microsoft.com/office/powerpoint/2010/main" val="3984718544"/>
      </p:ext>
    </p:extLst>
  </p:cSld>
  <p:clrMapOvr>
    <a:masterClrMapping/>
  </p:clrMapOvr>
  <p:transition spd="slow" advTm="119015">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F96817-CAF7-D084-4217-3712ACD8E036}"/>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6A2E27A-076C-B6C9-6A2E-79F0839DB56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362CBED-ADA3-93ED-9540-0E2F255B48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0" name="Group 9">
            <a:extLst>
              <a:ext uri="{FF2B5EF4-FFF2-40B4-BE49-F238E27FC236}">
                <a16:creationId xmlns:a16="http://schemas.microsoft.com/office/drawing/2014/main" id="{E03B875C-AD93-4050-B88D-49C3C603452A}"/>
              </a:ext>
            </a:extLst>
          </p:cNvPr>
          <p:cNvGrpSpPr/>
          <p:nvPr/>
        </p:nvGrpSpPr>
        <p:grpSpPr>
          <a:xfrm>
            <a:off x="180431" y="562605"/>
            <a:ext cx="11795757" cy="3249615"/>
            <a:chOff x="469225" y="185678"/>
            <a:chExt cx="7343180" cy="3736611"/>
          </a:xfrm>
        </p:grpSpPr>
        <p:sp>
          <p:nvSpPr>
            <p:cNvPr id="2" name="Text 0"/>
            <p:cNvSpPr/>
            <p:nvPr/>
          </p:nvSpPr>
          <p:spPr>
            <a:xfrm>
              <a:off x="2574965" y="185678"/>
              <a:ext cx="5237440" cy="488752"/>
            </a:xfrm>
            <a:prstGeom prst="rect">
              <a:avLst/>
            </a:prstGeom>
            <a:noFill/>
            <a:ln/>
          </p:spPr>
          <p:txBody>
            <a:bodyPr wrap="none" lIns="0" tIns="0" rIns="0" bIns="0" rtlCol="0" anchor="t"/>
            <a:lstStyle/>
            <a:p>
              <a:pPr marL="0" indent="0" algn="r" rtl="1">
                <a:lnSpc>
                  <a:spcPts val="3800"/>
                </a:lnSpc>
                <a:buNone/>
              </a:pPr>
              <a:r>
                <a:rPr lang="en-US" sz="2800" dirty="0">
                  <a:solidFill>
                    <a:srgbClr val="403CCF"/>
                  </a:solidFill>
                  <a:latin typeface="Alexandria" pitchFamily="34" charset="0"/>
                  <a:ea typeface="Alexandria" pitchFamily="34" charset="-122"/>
                  <a:cs typeface="Alexandria" pitchFamily="34" charset="-120"/>
                </a:rPr>
                <a:t>أوجه القصور المرتبطة بالمنهج</a:t>
              </a:r>
              <a:endParaRPr lang="en-US" sz="2800" dirty="0"/>
            </a:p>
          </p:txBody>
        </p:sp>
        <p:sp>
          <p:nvSpPr>
            <p:cNvPr id="3" name="Text 1"/>
            <p:cNvSpPr/>
            <p:nvPr/>
          </p:nvSpPr>
          <p:spPr>
            <a:xfrm>
              <a:off x="4684395" y="881026"/>
              <a:ext cx="3128010" cy="390882"/>
            </a:xfrm>
            <a:prstGeom prst="rect">
              <a:avLst/>
            </a:prstGeom>
            <a:noFill/>
            <a:ln/>
          </p:spPr>
          <p:txBody>
            <a:bodyPr wrap="none" lIns="0" tIns="0" rIns="0" bIns="0" rtlCol="0" anchor="t"/>
            <a:lstStyle/>
            <a:p>
              <a:pPr marL="0" indent="0" algn="r" rtl="1">
                <a:lnSpc>
                  <a:spcPts val="3050"/>
                </a:lnSpc>
                <a:buNone/>
              </a:pPr>
              <a:r>
                <a:rPr lang="ar-EG" sz="2000" b="1">
                  <a:solidFill>
                    <a:srgbClr val="403CCF"/>
                  </a:solidFill>
                  <a:latin typeface="Alexandria" pitchFamily="34" charset="0"/>
                  <a:ea typeface="Alexandria" pitchFamily="34" charset="-122"/>
                  <a:cs typeface="Alexandria" pitchFamily="34" charset="-120"/>
                </a:rPr>
                <a:t>1. </a:t>
              </a:r>
              <a:r>
                <a:rPr lang="en-US" sz="2000" b="1">
                  <a:solidFill>
                    <a:srgbClr val="403CCF"/>
                  </a:solidFill>
                  <a:latin typeface="Alexandria" pitchFamily="34" charset="0"/>
                  <a:ea typeface="Alexandria" pitchFamily="34" charset="-122"/>
                  <a:cs typeface="Alexandria" pitchFamily="34" charset="-120"/>
                </a:rPr>
                <a:t>حجم </a:t>
              </a:r>
              <a:r>
                <a:rPr lang="en-US" sz="2000" b="1" dirty="0">
                  <a:solidFill>
                    <a:srgbClr val="403CCF"/>
                  </a:solidFill>
                  <a:latin typeface="Alexandria" pitchFamily="34" charset="0"/>
                  <a:ea typeface="Alexandria" pitchFamily="34" charset="-122"/>
                  <a:cs typeface="Alexandria" pitchFamily="34" charset="-120"/>
                </a:rPr>
                <a:t>العينة</a:t>
              </a:r>
              <a:endParaRPr lang="en-US" sz="2000" b="1" dirty="0"/>
            </a:p>
          </p:txBody>
        </p:sp>
        <p:sp>
          <p:nvSpPr>
            <p:cNvPr id="4" name="Text 2"/>
            <p:cNvSpPr/>
            <p:nvPr/>
          </p:nvSpPr>
          <p:spPr>
            <a:xfrm>
              <a:off x="625554" y="1453687"/>
              <a:ext cx="7186851" cy="500539"/>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يتوقف عدد مفردات العينة على نوع المشكلة البحثية موضع البحث. ومن المعروف أنه إذا كانت عينة الباحث صغيرة جداً سيكون من الصعب إيجاد علاقات هامة </a:t>
              </a:r>
              <a:r>
                <a:rPr lang="en-US" sz="1600">
                  <a:solidFill>
                    <a:srgbClr val="49495A"/>
                  </a:solidFill>
                  <a:latin typeface="Alexandria" pitchFamily="34" charset="0"/>
                  <a:ea typeface="Alexandria" pitchFamily="34" charset="-122"/>
                  <a:cs typeface="Alexandria" pitchFamily="34" charset="-120"/>
                </a:rPr>
                <a:t>بين المتغيرات.</a:t>
              </a:r>
              <a:endParaRPr lang="en-US" sz="1600" dirty="0"/>
            </a:p>
          </p:txBody>
        </p:sp>
        <p:sp>
          <p:nvSpPr>
            <p:cNvPr id="5" name="Text 3"/>
            <p:cNvSpPr/>
            <p:nvPr/>
          </p:nvSpPr>
          <p:spPr>
            <a:xfrm>
              <a:off x="625554" y="2388751"/>
              <a:ext cx="7186851" cy="500539"/>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التحليلات الإحصائية تتطلب عادة حجم عينة أكبر لتضمن توزيعاً اعتدالياً لمجتمع البحث وحتى تكون ممثلة لجماعة من الناس التي تعمم عليها النتائج، أو تحال عليها.</a:t>
              </a:r>
              <a:endParaRPr lang="en-US" sz="1600" dirty="0"/>
            </a:p>
          </p:txBody>
        </p:sp>
        <p:sp>
          <p:nvSpPr>
            <p:cNvPr id="7" name="Shape 4"/>
            <p:cNvSpPr/>
            <p:nvPr/>
          </p:nvSpPr>
          <p:spPr>
            <a:xfrm>
              <a:off x="469225" y="3257801"/>
              <a:ext cx="7343180" cy="664488"/>
            </a:xfrm>
            <a:prstGeom prst="roundRect">
              <a:avLst>
                <a:gd name="adj" fmla="val 3531"/>
              </a:avLst>
            </a:prstGeom>
            <a:solidFill>
              <a:srgbClr val="C3C2F0"/>
            </a:solidFill>
            <a:ln/>
          </p:spPr>
          <p:txBody>
            <a:bodyPr/>
            <a:lstStyle/>
            <a:p>
              <a:endParaRPr lang="en-US"/>
            </a:p>
          </p:txBody>
        </p:sp>
        <p:sp>
          <p:nvSpPr>
            <p:cNvPr id="9" name="Text 5"/>
            <p:cNvSpPr/>
            <p:nvPr/>
          </p:nvSpPr>
          <p:spPr>
            <a:xfrm>
              <a:off x="1133713" y="3321069"/>
              <a:ext cx="6043701" cy="542583"/>
            </a:xfrm>
            <a:prstGeom prst="rect">
              <a:avLst/>
            </a:prstGeom>
            <a:noFill/>
            <a:ln/>
          </p:spPr>
          <p:txBody>
            <a:bodyPr wrap="none" lIns="0" tIns="0" rIns="0" bIns="0" rtlCol="0" anchor="t"/>
            <a:lstStyle/>
            <a:p>
              <a:pPr marL="0" indent="0" algn="r" rtl="1">
                <a:lnSpc>
                  <a:spcPts val="1950"/>
                </a:lnSpc>
                <a:buNone/>
              </a:pPr>
              <a:r>
                <a:rPr lang="en-US" sz="1200" b="1" dirty="0">
                  <a:solidFill>
                    <a:srgbClr val="000000"/>
                  </a:solidFill>
                  <a:latin typeface="Alexandria" pitchFamily="34" charset="0"/>
                  <a:ea typeface="Alexandria" pitchFamily="34" charset="-122"/>
                  <a:cs typeface="Alexandria" pitchFamily="34" charset="-120"/>
                </a:rPr>
                <a:t>ملاحظة:</a:t>
              </a:r>
              <a:r>
                <a:rPr lang="en-US" sz="1200" dirty="0">
                  <a:solidFill>
                    <a:srgbClr val="000000"/>
                  </a:solidFill>
                  <a:latin typeface="Alexandria" pitchFamily="34" charset="0"/>
                  <a:ea typeface="Alexandria" pitchFamily="34" charset="-122"/>
                  <a:cs typeface="Alexandria" pitchFamily="34" charset="-120"/>
                </a:rPr>
                <a:t> حجم العينة بصفة عامة أقل ارتباطاً بالدراسات النوعية عنه في الدراسات الكمية.</a:t>
              </a:r>
              <a:endParaRPr lang="en-US" sz="1200" dirty="0"/>
            </a:p>
          </p:txBody>
        </p:sp>
      </p:grpSp>
      <p:grpSp>
        <p:nvGrpSpPr>
          <p:cNvPr id="6" name="Group 5">
            <a:extLst>
              <a:ext uri="{FF2B5EF4-FFF2-40B4-BE49-F238E27FC236}">
                <a16:creationId xmlns:a16="http://schemas.microsoft.com/office/drawing/2014/main" id="{A56F2F33-5162-BCE7-4880-694680EEBC25}"/>
              </a:ext>
            </a:extLst>
          </p:cNvPr>
          <p:cNvGrpSpPr/>
          <p:nvPr/>
        </p:nvGrpSpPr>
        <p:grpSpPr>
          <a:xfrm>
            <a:off x="0" y="3867313"/>
            <a:ext cx="11925956" cy="2763994"/>
            <a:chOff x="770929" y="2431758"/>
            <a:chExt cx="7579282" cy="4553044"/>
          </a:xfrm>
        </p:grpSpPr>
        <p:sp>
          <p:nvSpPr>
            <p:cNvPr id="11" name="Text 1"/>
            <p:cNvSpPr/>
            <p:nvPr/>
          </p:nvSpPr>
          <p:spPr>
            <a:xfrm>
              <a:off x="770929" y="2431758"/>
              <a:ext cx="7556421" cy="711465"/>
            </a:xfrm>
            <a:prstGeom prst="rect">
              <a:avLst/>
            </a:prstGeom>
            <a:noFill/>
            <a:ln/>
          </p:spPr>
          <p:txBody>
            <a:bodyPr wrap="square" lIns="0" tIns="0" rIns="0" bIns="0" rtlCol="0" anchor="t"/>
            <a:lstStyle/>
            <a:p>
              <a:pPr marL="0" indent="0" algn="just" rtl="1">
                <a:lnSpc>
                  <a:spcPts val="3900"/>
                </a:lnSpc>
                <a:buNone/>
              </a:pPr>
              <a:r>
                <a:rPr lang="ar-EG" sz="2000" b="1">
                  <a:solidFill>
                    <a:srgbClr val="403CCF"/>
                  </a:solidFill>
                  <a:latin typeface="Alexandria" pitchFamily="34" charset="0"/>
                  <a:ea typeface="Alexandria" pitchFamily="34" charset="-122"/>
                  <a:cs typeface="Alexandria" pitchFamily="34" charset="-120"/>
                </a:rPr>
                <a:t>2. </a:t>
              </a:r>
              <a:r>
                <a:rPr lang="en-US" sz="2000" b="1">
                  <a:solidFill>
                    <a:srgbClr val="403CCF"/>
                  </a:solidFill>
                  <a:latin typeface="Alexandria" pitchFamily="34" charset="0"/>
                  <a:ea typeface="Alexandria" pitchFamily="34" charset="-122"/>
                  <a:cs typeface="Alexandria" pitchFamily="34" charset="-120"/>
                </a:rPr>
                <a:t>الافتقاد </a:t>
              </a:r>
              <a:r>
                <a:rPr lang="en-US" sz="2000" b="1" dirty="0">
                  <a:solidFill>
                    <a:srgbClr val="403CCF"/>
                  </a:solidFill>
                  <a:latin typeface="Alexandria" pitchFamily="34" charset="0"/>
                  <a:ea typeface="Alexandria" pitchFamily="34" charset="-122"/>
                  <a:cs typeface="Alexandria" pitchFamily="34" charset="-120"/>
                </a:rPr>
                <a:t>إلى بيانات متاحة أو بيانات غير كافية</a:t>
              </a:r>
              <a:endParaRPr lang="en-US" sz="2000" b="1" dirty="0"/>
            </a:p>
          </p:txBody>
        </p:sp>
        <p:sp>
          <p:nvSpPr>
            <p:cNvPr id="12" name="Text 2"/>
            <p:cNvSpPr/>
            <p:nvPr/>
          </p:nvSpPr>
          <p:spPr>
            <a:xfrm>
              <a:off x="793790" y="3233976"/>
              <a:ext cx="7556421" cy="952619"/>
            </a:xfrm>
            <a:prstGeom prst="rect">
              <a:avLst/>
            </a:prstGeom>
            <a:noFill/>
            <a:ln/>
          </p:spPr>
          <p:txBody>
            <a:bodyPr wrap="square" lIns="0" tIns="0" rIns="0" bIns="0" rtlCol="0" anchor="t"/>
            <a:lstStyle/>
            <a:p>
              <a:pPr marL="0" indent="0" algn="just" rtl="1">
                <a:lnSpc>
                  <a:spcPct val="150000"/>
                </a:lnSpc>
                <a:buNone/>
              </a:pPr>
              <a:r>
                <a:rPr lang="en-US" sz="1550" dirty="0">
                  <a:solidFill>
                    <a:srgbClr val="49495A"/>
                  </a:solidFill>
                  <a:latin typeface="Alexandria" pitchFamily="34" charset="0"/>
                  <a:ea typeface="Alexandria" pitchFamily="34" charset="-122"/>
                  <a:cs typeface="Alexandria" pitchFamily="34" charset="-120"/>
                </a:rPr>
                <a:t>من المحتمل أن يتسبب عدم وجود بيانات كافية أو وجود بيانات لا يعول الاعتماد عليها كثيراً في أن يحد الباحث من مجال تحليله، ومن حجم عينته، وأن يكون عائقاً يحول دون إيجاد علاقات ذات معنى بين المتغيرات.</a:t>
              </a:r>
              <a:endParaRPr lang="en-US" sz="1550" dirty="0"/>
            </a:p>
          </p:txBody>
        </p:sp>
        <p:sp>
          <p:nvSpPr>
            <p:cNvPr id="13" name="Text 3"/>
            <p:cNvSpPr/>
            <p:nvPr/>
          </p:nvSpPr>
          <p:spPr>
            <a:xfrm>
              <a:off x="793790" y="4633079"/>
              <a:ext cx="7258764" cy="95261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في هذه الحالة لا يجب على الباحث أن يحدد أوجه القصور هذه فقط بل عليه أن يقدم أسباباً مقنعة يبين فيها لماذا يعتقد في هذه البيانات غير الكفاية أو التي يصعب الاعتماد عليها.</a:t>
              </a:r>
              <a:endParaRPr lang="en-US" sz="1600" dirty="0"/>
            </a:p>
          </p:txBody>
        </p:sp>
        <p:sp>
          <p:nvSpPr>
            <p:cNvPr id="14" name="Shape 4"/>
            <p:cNvSpPr/>
            <p:nvPr/>
          </p:nvSpPr>
          <p:spPr>
            <a:xfrm>
              <a:off x="8327350" y="4409837"/>
              <a:ext cx="22860" cy="1399103"/>
            </a:xfrm>
            <a:prstGeom prst="rect">
              <a:avLst/>
            </a:prstGeom>
            <a:solidFill>
              <a:srgbClr val="403CCF"/>
            </a:solidFill>
            <a:ln/>
          </p:spPr>
          <p:txBody>
            <a:bodyPr/>
            <a:lstStyle/>
            <a:p>
              <a:endParaRPr lang="en-US"/>
            </a:p>
          </p:txBody>
        </p:sp>
        <p:sp>
          <p:nvSpPr>
            <p:cNvPr id="15" name="Text 5"/>
            <p:cNvSpPr/>
            <p:nvPr/>
          </p:nvSpPr>
          <p:spPr>
            <a:xfrm>
              <a:off x="793790" y="6032183"/>
              <a:ext cx="7556421" cy="95261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على الرغم من ذلك فإن هذا الأمر يجب ألا يكون محبطاً للباحث، فهو فرصة أتيحت أمامه ليبين الحاجة إلى بحوث مستفيضة أو الحاجة إلى منهج آخر للتعامل مع هذا النوع من البيانات.</a:t>
              </a:r>
              <a:endParaRPr lang="en-US" sz="1600" dirty="0"/>
            </a:p>
          </p:txBody>
        </p:sp>
      </p:grpSp>
    </p:spTree>
    <p:extLst>
      <p:ext uri="{BB962C8B-B14F-4D97-AF65-F5344CB8AC3E}">
        <p14:creationId xmlns:p14="http://schemas.microsoft.com/office/powerpoint/2010/main" val="2125154766"/>
      </p:ext>
    </p:extLst>
  </p:cSld>
  <p:clrMapOvr>
    <a:masterClrMapping/>
  </p:clrMapOvr>
  <p:transition spd="slow" advTm="199699">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78FD58-7EC0-7CD7-BA43-F47CD5E4806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AA19BE5-718A-0F2E-B656-ED2DDA4815B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FB312CC-93AA-30DD-7FFF-12A15072A0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7" name="Group 16">
            <a:extLst>
              <a:ext uri="{FF2B5EF4-FFF2-40B4-BE49-F238E27FC236}">
                <a16:creationId xmlns:a16="http://schemas.microsoft.com/office/drawing/2014/main" id="{8544A37C-2D2E-E42C-7FCF-F483E107A42F}"/>
              </a:ext>
            </a:extLst>
          </p:cNvPr>
          <p:cNvGrpSpPr/>
          <p:nvPr/>
        </p:nvGrpSpPr>
        <p:grpSpPr>
          <a:xfrm>
            <a:off x="524107" y="314989"/>
            <a:ext cx="11529334" cy="4446251"/>
            <a:chOff x="793790" y="485776"/>
            <a:chExt cx="13181893" cy="7165081"/>
          </a:xfrm>
        </p:grpSpPr>
        <p:sp>
          <p:nvSpPr>
            <p:cNvPr id="2" name="Text 0"/>
            <p:cNvSpPr/>
            <p:nvPr/>
          </p:nvSpPr>
          <p:spPr>
            <a:xfrm>
              <a:off x="7327947" y="485776"/>
              <a:ext cx="6647736" cy="620079"/>
            </a:xfrm>
            <a:prstGeom prst="rect">
              <a:avLst/>
            </a:prstGeom>
            <a:noFill/>
            <a:ln/>
          </p:spPr>
          <p:txBody>
            <a:bodyPr wrap="none" lIns="0" tIns="0" rIns="0" bIns="0" rtlCol="0" anchor="t"/>
            <a:lstStyle/>
            <a:p>
              <a:pPr marL="0" indent="0" algn="r" rtl="1">
                <a:lnSpc>
                  <a:spcPts val="4850"/>
                </a:lnSpc>
                <a:buNone/>
              </a:pPr>
              <a:r>
                <a:rPr lang="en-US" sz="2400" b="1" dirty="0">
                  <a:solidFill>
                    <a:srgbClr val="403CCF"/>
                  </a:solidFill>
                  <a:latin typeface="Alexandria" pitchFamily="34" charset="0"/>
                  <a:ea typeface="Alexandria" pitchFamily="34" charset="-122"/>
                  <a:cs typeface="Alexandria" pitchFamily="34" charset="-120"/>
                </a:rPr>
                <a:t>أوجه القصور المرتبطة بالمنهج</a:t>
              </a:r>
              <a:endParaRPr lang="en-US" sz="2400" b="1" dirty="0"/>
            </a:p>
          </p:txBody>
        </p:sp>
        <p:sp>
          <p:nvSpPr>
            <p:cNvPr id="3" name="Text 1"/>
            <p:cNvSpPr/>
            <p:nvPr/>
          </p:nvSpPr>
          <p:spPr>
            <a:xfrm>
              <a:off x="8516777" y="1396396"/>
              <a:ext cx="5411033" cy="496133"/>
            </a:xfrm>
            <a:prstGeom prst="rect">
              <a:avLst/>
            </a:prstGeom>
            <a:noFill/>
            <a:ln/>
          </p:spPr>
          <p:txBody>
            <a:bodyPr wrap="none" lIns="0" tIns="0" rIns="0" bIns="0" rtlCol="0" anchor="t"/>
            <a:lstStyle/>
            <a:p>
              <a:pPr marL="0" indent="0" algn="r" rtl="1">
                <a:lnSpc>
                  <a:spcPts val="3900"/>
                </a:lnSpc>
                <a:buNone/>
              </a:pPr>
              <a:r>
                <a:rPr lang="ar-EG" sz="2400">
                  <a:solidFill>
                    <a:srgbClr val="403CCF"/>
                  </a:solidFill>
                  <a:latin typeface="Alexandria" pitchFamily="34" charset="0"/>
                  <a:ea typeface="Alexandria" pitchFamily="34" charset="-122"/>
                  <a:cs typeface="Alexandria" pitchFamily="34" charset="-120"/>
                </a:rPr>
                <a:t>3.</a:t>
              </a:r>
              <a:r>
                <a:rPr lang="en-US" sz="2400">
                  <a:solidFill>
                    <a:srgbClr val="403CCF"/>
                  </a:solidFill>
                  <a:latin typeface="Alexandria" pitchFamily="34" charset="0"/>
                  <a:ea typeface="Alexandria" pitchFamily="34" charset="-122"/>
                  <a:cs typeface="Alexandria" pitchFamily="34" charset="-120"/>
                </a:rPr>
                <a:t> </a:t>
              </a:r>
              <a:r>
                <a:rPr lang="en-US" sz="2400" dirty="0">
                  <a:solidFill>
                    <a:srgbClr val="403CCF"/>
                  </a:solidFill>
                  <a:latin typeface="Alexandria" pitchFamily="34" charset="0"/>
                  <a:ea typeface="Alexandria" pitchFamily="34" charset="-122"/>
                  <a:cs typeface="Alexandria" pitchFamily="34" charset="-120"/>
                </a:rPr>
                <a:t>الافتقار إلى الدراسات السابقة</a:t>
              </a:r>
              <a:endParaRPr lang="en-US" sz="2400" dirty="0"/>
            </a:p>
          </p:txBody>
        </p:sp>
        <p:pic>
          <p:nvPicPr>
            <p:cNvPr id="4" name="Image 0" descr="preencoded.png"/>
            <p:cNvPicPr>
              <a:picLocks noChangeAspect="1"/>
            </p:cNvPicPr>
            <p:nvPr/>
          </p:nvPicPr>
          <p:blipFill>
            <a:blip r:embed="rId3"/>
            <a:stretch>
              <a:fillRect/>
            </a:stretch>
          </p:blipFill>
          <p:spPr>
            <a:xfrm>
              <a:off x="7315200" y="2336125"/>
              <a:ext cx="6521410" cy="793790"/>
            </a:xfrm>
            <a:prstGeom prst="rect">
              <a:avLst/>
            </a:prstGeom>
          </p:spPr>
        </p:pic>
        <p:sp>
          <p:nvSpPr>
            <p:cNvPr id="5" name="Text 2"/>
            <p:cNvSpPr/>
            <p:nvPr/>
          </p:nvSpPr>
          <p:spPr>
            <a:xfrm>
              <a:off x="11053968" y="2498394"/>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التحدي</a:t>
              </a:r>
              <a:endParaRPr lang="en-US" sz="1950" dirty="0"/>
            </a:p>
          </p:txBody>
        </p:sp>
        <p:sp>
          <p:nvSpPr>
            <p:cNvPr id="6" name="Text 3"/>
            <p:cNvSpPr/>
            <p:nvPr/>
          </p:nvSpPr>
          <p:spPr>
            <a:xfrm>
              <a:off x="7519192" y="3349213"/>
              <a:ext cx="6124694"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إن الاستشهاد بالدراسات السابقة يشكل أساساً هاماً في فهم المشكلة البحثية</a:t>
              </a:r>
              <a:endParaRPr lang="en-US" sz="1550" dirty="0"/>
            </a:p>
          </p:txBody>
        </p:sp>
        <p:pic>
          <p:nvPicPr>
            <p:cNvPr id="7" name="Image 1" descr="preencoded.png"/>
            <p:cNvPicPr>
              <a:picLocks noChangeAspect="1"/>
            </p:cNvPicPr>
            <p:nvPr/>
          </p:nvPicPr>
          <p:blipFill>
            <a:blip r:embed="rId4"/>
            <a:stretch>
              <a:fillRect/>
            </a:stretch>
          </p:blipFill>
          <p:spPr>
            <a:xfrm>
              <a:off x="793790" y="2336125"/>
              <a:ext cx="6521410" cy="793790"/>
            </a:xfrm>
            <a:prstGeom prst="rect">
              <a:avLst/>
            </a:prstGeom>
          </p:spPr>
        </p:pic>
        <p:sp>
          <p:nvSpPr>
            <p:cNvPr id="9" name="Text 4"/>
            <p:cNvSpPr/>
            <p:nvPr/>
          </p:nvSpPr>
          <p:spPr>
            <a:xfrm>
              <a:off x="4441767" y="2543704"/>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الحل</a:t>
              </a:r>
              <a:endParaRPr lang="en-US" sz="1950" dirty="0"/>
            </a:p>
          </p:txBody>
        </p:sp>
        <p:sp>
          <p:nvSpPr>
            <p:cNvPr id="10" name="Text 5"/>
            <p:cNvSpPr/>
            <p:nvPr/>
          </p:nvSpPr>
          <p:spPr>
            <a:xfrm>
              <a:off x="1039637" y="3416375"/>
              <a:ext cx="6124694" cy="317541"/>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مراجعة الأمر مع مسؤولي المكتبات والبحث الشامل</a:t>
              </a:r>
              <a:endParaRPr lang="en-US" sz="1550" dirty="0"/>
            </a:p>
          </p:txBody>
        </p:sp>
        <p:pic>
          <p:nvPicPr>
            <p:cNvPr id="11" name="Image 2" descr="preencoded.png"/>
            <p:cNvPicPr>
              <a:picLocks noChangeAspect="1"/>
            </p:cNvPicPr>
            <p:nvPr/>
          </p:nvPicPr>
          <p:blipFill>
            <a:blip r:embed="rId5"/>
            <a:stretch>
              <a:fillRect/>
            </a:stretch>
          </p:blipFill>
          <p:spPr>
            <a:xfrm>
              <a:off x="7315200" y="4590931"/>
              <a:ext cx="6521410" cy="793790"/>
            </a:xfrm>
            <a:prstGeom prst="rect">
              <a:avLst/>
            </a:prstGeom>
          </p:spPr>
        </p:pic>
        <p:sp>
          <p:nvSpPr>
            <p:cNvPr id="12" name="Text 6"/>
            <p:cNvSpPr/>
            <p:nvPr/>
          </p:nvSpPr>
          <p:spPr>
            <a:xfrm>
              <a:off x="11053968" y="4741982"/>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البديل</a:t>
              </a:r>
              <a:endParaRPr lang="en-US" sz="1950" dirty="0"/>
            </a:p>
          </p:txBody>
        </p:sp>
        <p:sp>
          <p:nvSpPr>
            <p:cNvPr id="13" name="Text 7"/>
            <p:cNvSpPr/>
            <p:nvPr/>
          </p:nvSpPr>
          <p:spPr>
            <a:xfrm>
              <a:off x="7519192" y="5694759"/>
              <a:ext cx="6124694" cy="317541"/>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تغيير نوعية البحث إلى دراسات استكشافية بدلاً من التحليلية</a:t>
              </a:r>
              <a:endParaRPr lang="en-US" sz="1550" dirty="0"/>
            </a:p>
          </p:txBody>
        </p:sp>
        <p:pic>
          <p:nvPicPr>
            <p:cNvPr id="14" name="Image 3" descr="preencoded.png"/>
            <p:cNvPicPr>
              <a:picLocks noChangeAspect="1"/>
            </p:cNvPicPr>
            <p:nvPr/>
          </p:nvPicPr>
          <p:blipFill>
            <a:blip r:embed="rId6"/>
            <a:stretch>
              <a:fillRect/>
            </a:stretch>
          </p:blipFill>
          <p:spPr>
            <a:xfrm>
              <a:off x="793790" y="4590931"/>
              <a:ext cx="6521410" cy="793790"/>
            </a:xfrm>
            <a:prstGeom prst="rect">
              <a:avLst/>
            </a:prstGeom>
          </p:spPr>
        </p:pic>
        <p:sp>
          <p:nvSpPr>
            <p:cNvPr id="15" name="Text 8"/>
            <p:cNvSpPr/>
            <p:nvPr/>
          </p:nvSpPr>
          <p:spPr>
            <a:xfrm>
              <a:off x="4441767" y="478559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الفرصة</a:t>
              </a:r>
              <a:endParaRPr lang="en-US" sz="1950" dirty="0"/>
            </a:p>
          </p:txBody>
        </p:sp>
        <p:sp>
          <p:nvSpPr>
            <p:cNvPr id="16" name="Text 9"/>
            <p:cNvSpPr/>
            <p:nvPr/>
          </p:nvSpPr>
          <p:spPr>
            <a:xfrm>
              <a:off x="1081851" y="5690548"/>
              <a:ext cx="6124694" cy="317541"/>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تحديد الفجوة المعرفية والتوصية ببحوث مستقبلية</a:t>
              </a:r>
              <a:endParaRPr lang="en-US" sz="1550" dirty="0"/>
            </a:p>
          </p:txBody>
        </p:sp>
        <p:sp>
          <p:nvSpPr>
            <p:cNvPr id="18" name="Text 10"/>
            <p:cNvSpPr/>
            <p:nvPr/>
          </p:nvSpPr>
          <p:spPr>
            <a:xfrm>
              <a:off x="793790" y="6751439"/>
              <a:ext cx="13042821" cy="899418"/>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على الباحث أن يلاحظ أن هذا الأمر بعدم وجود الدراسات سابقة في هذا الموضوع هو فرصة ثمينة له أيضاً في أن يحدد الفجوة المعرفية في مثل هذا النوع من البحوث، ومن يوصي بالحاجة إلى بحوث مستقبلية فيه.</a:t>
              </a:r>
              <a:endParaRPr lang="en-US" sz="1550" dirty="0"/>
            </a:p>
          </p:txBody>
        </p:sp>
      </p:grpSp>
      <p:grpSp>
        <p:nvGrpSpPr>
          <p:cNvPr id="19" name="Group 18">
            <a:extLst>
              <a:ext uri="{FF2B5EF4-FFF2-40B4-BE49-F238E27FC236}">
                <a16:creationId xmlns:a16="http://schemas.microsoft.com/office/drawing/2014/main" id="{D785AC49-871A-E1D9-F234-C7EE0D811DAC}"/>
              </a:ext>
            </a:extLst>
          </p:cNvPr>
          <p:cNvGrpSpPr/>
          <p:nvPr/>
        </p:nvGrpSpPr>
        <p:grpSpPr>
          <a:xfrm>
            <a:off x="180431" y="4959241"/>
            <a:ext cx="11577881" cy="1583770"/>
            <a:chOff x="565785" y="1029057"/>
            <a:chExt cx="6576893" cy="1583770"/>
          </a:xfrm>
        </p:grpSpPr>
        <p:sp>
          <p:nvSpPr>
            <p:cNvPr id="20" name="Text 1"/>
            <p:cNvSpPr/>
            <p:nvPr/>
          </p:nvSpPr>
          <p:spPr>
            <a:xfrm>
              <a:off x="3022758" y="1029057"/>
              <a:ext cx="4119920" cy="353616"/>
            </a:xfrm>
            <a:prstGeom prst="rect">
              <a:avLst/>
            </a:prstGeom>
            <a:noFill/>
            <a:ln/>
          </p:spPr>
          <p:txBody>
            <a:bodyPr wrap="none" lIns="0" tIns="0" rIns="0" bIns="0" rtlCol="0" anchor="t"/>
            <a:lstStyle/>
            <a:p>
              <a:pPr marL="0" indent="0" algn="r" rtl="1">
                <a:lnSpc>
                  <a:spcPts val="2750"/>
                </a:lnSpc>
                <a:buNone/>
              </a:pPr>
              <a:r>
                <a:rPr lang="ar-EG" sz="2000">
                  <a:solidFill>
                    <a:srgbClr val="403CCF"/>
                  </a:solidFill>
                  <a:latin typeface="Alexandria" pitchFamily="34" charset="0"/>
                  <a:ea typeface="Alexandria" pitchFamily="34" charset="-122"/>
                  <a:cs typeface="Alexandria" pitchFamily="34" charset="-120"/>
                </a:rPr>
                <a:t>4. </a:t>
              </a:r>
              <a:r>
                <a:rPr lang="en-US" sz="2000">
                  <a:solidFill>
                    <a:srgbClr val="403CCF"/>
                  </a:solidFill>
                  <a:latin typeface="Alexandria" pitchFamily="34" charset="0"/>
                  <a:ea typeface="Alexandria" pitchFamily="34" charset="-122"/>
                  <a:cs typeface="Alexandria" pitchFamily="34" charset="-120"/>
                </a:rPr>
                <a:t> </a:t>
              </a:r>
              <a:r>
                <a:rPr lang="en-US" sz="2000" dirty="0">
                  <a:solidFill>
                    <a:srgbClr val="403CCF"/>
                  </a:solidFill>
                  <a:latin typeface="Alexandria" pitchFamily="34" charset="0"/>
                  <a:ea typeface="Alexandria" pitchFamily="34" charset="-122"/>
                  <a:cs typeface="Alexandria" pitchFamily="34" charset="-120"/>
                </a:rPr>
                <a:t>قصور في المقياس المستخدم</a:t>
              </a:r>
              <a:endParaRPr lang="en-US" sz="2000" dirty="0"/>
            </a:p>
          </p:txBody>
        </p:sp>
        <p:sp>
          <p:nvSpPr>
            <p:cNvPr id="21" name="Text 2"/>
            <p:cNvSpPr/>
            <p:nvPr/>
          </p:nvSpPr>
          <p:spPr>
            <a:xfrm>
              <a:off x="565785" y="1580674"/>
              <a:ext cx="6576893" cy="452438"/>
            </a:xfrm>
            <a:prstGeom prst="rect">
              <a:avLst/>
            </a:prstGeom>
            <a:noFill/>
            <a:ln/>
          </p:spPr>
          <p:txBody>
            <a:bodyPr wrap="square" lIns="0" tIns="0" rIns="0" bIns="0" rtlCol="0" anchor="t"/>
            <a:lstStyle/>
            <a:p>
              <a:pPr marL="0" indent="0" algn="r" rtl="1">
                <a:lnSpc>
                  <a:spcPts val="1750"/>
                </a:lnSpc>
                <a:buNone/>
              </a:pPr>
              <a:r>
                <a:rPr lang="en-US" sz="1600" dirty="0">
                  <a:solidFill>
                    <a:srgbClr val="49495A"/>
                  </a:solidFill>
                  <a:latin typeface="Alexandria" pitchFamily="34" charset="0"/>
                  <a:ea typeface="Alexandria" pitchFamily="34" charset="-122"/>
                  <a:cs typeface="Alexandria" pitchFamily="34" charset="-120"/>
                </a:rPr>
                <a:t>يكتشف الباحثون أحياناً بعد استكمالهم لتفسير النتائج أن الطريقة التي جمعوا بها البيانات حالت دون إمكانية تفسيرهم للنتائج تفسيراً مقبولاً.</a:t>
              </a:r>
              <a:endParaRPr lang="en-US" sz="1600" dirty="0"/>
            </a:p>
          </p:txBody>
        </p:sp>
        <p:sp>
          <p:nvSpPr>
            <p:cNvPr id="22" name="Text 3"/>
            <p:cNvSpPr/>
            <p:nvPr/>
          </p:nvSpPr>
          <p:spPr>
            <a:xfrm>
              <a:off x="565785" y="2160389"/>
              <a:ext cx="6576893" cy="452438"/>
            </a:xfrm>
            <a:prstGeom prst="rect">
              <a:avLst/>
            </a:prstGeom>
            <a:noFill/>
            <a:ln/>
          </p:spPr>
          <p:txBody>
            <a:bodyPr wrap="square" lIns="0" tIns="0" rIns="0" bIns="0" rtlCol="0" anchor="t"/>
            <a:lstStyle/>
            <a:p>
              <a:pPr marL="0" indent="0" algn="just" rtl="1">
                <a:lnSpc>
                  <a:spcPts val="1750"/>
                </a:lnSpc>
                <a:buNone/>
              </a:pPr>
              <a:r>
                <a:rPr lang="en-US" sz="1600" dirty="0">
                  <a:solidFill>
                    <a:srgbClr val="49495A"/>
                  </a:solidFill>
                  <a:latin typeface="Alexandria" pitchFamily="34" charset="0"/>
                  <a:ea typeface="Alexandria" pitchFamily="34" charset="-122"/>
                  <a:cs typeface="Alexandria" pitchFamily="34" charset="-120"/>
                </a:rPr>
                <a:t>فقد يندم الباحث على سبيل المثال على عدم صياغته لسؤال معين في استمارة بحثه كان يمكن أن يفيده في التحليل إذا كان موجوداً.</a:t>
              </a:r>
              <a:endParaRPr lang="en-US" sz="1600" dirty="0"/>
            </a:p>
          </p:txBody>
        </p:sp>
      </p:grpSp>
    </p:spTree>
    <p:extLst>
      <p:ext uri="{BB962C8B-B14F-4D97-AF65-F5344CB8AC3E}">
        <p14:creationId xmlns:p14="http://schemas.microsoft.com/office/powerpoint/2010/main" val="1866241815"/>
      </p:ext>
    </p:extLst>
  </p:cSld>
  <p:clrMapOvr>
    <a:masterClrMapping/>
  </p:clrMapOvr>
  <p:transition spd="slow" advTm="145132">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77F789-FDC4-7BD8-3092-D09AA8B9060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1FD6E1E-A77D-842A-60E5-7CFB4BA2E0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F1130A3-0236-3AD0-0832-700B8CA352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 name="Group 1">
            <a:extLst>
              <a:ext uri="{FF2B5EF4-FFF2-40B4-BE49-F238E27FC236}">
                <a16:creationId xmlns:a16="http://schemas.microsoft.com/office/drawing/2014/main" id="{8C497D92-6172-0311-4CE8-7BD0D5288597}"/>
              </a:ext>
            </a:extLst>
          </p:cNvPr>
          <p:cNvGrpSpPr/>
          <p:nvPr/>
        </p:nvGrpSpPr>
        <p:grpSpPr>
          <a:xfrm>
            <a:off x="180431" y="485404"/>
            <a:ext cx="11831138" cy="2854471"/>
            <a:chOff x="6280190" y="2239447"/>
            <a:chExt cx="7556421" cy="3750588"/>
          </a:xfrm>
        </p:grpSpPr>
        <p:sp>
          <p:nvSpPr>
            <p:cNvPr id="3" name="Text 0"/>
            <p:cNvSpPr/>
            <p:nvPr/>
          </p:nvSpPr>
          <p:spPr>
            <a:xfrm>
              <a:off x="7330797" y="2239447"/>
              <a:ext cx="6505813" cy="620078"/>
            </a:xfrm>
            <a:prstGeom prst="rect">
              <a:avLst/>
            </a:prstGeom>
            <a:noFill/>
            <a:ln/>
          </p:spPr>
          <p:txBody>
            <a:bodyPr wrap="none" lIns="0" tIns="0" rIns="0" bIns="0" rtlCol="0" anchor="t"/>
            <a:lstStyle/>
            <a:p>
              <a:pPr marL="0" indent="0" algn="r" rtl="1">
                <a:lnSpc>
                  <a:spcPts val="4850"/>
                </a:lnSpc>
                <a:buNone/>
              </a:pPr>
              <a:r>
                <a:rPr lang="en-US" sz="2800" b="1" dirty="0">
                  <a:solidFill>
                    <a:srgbClr val="403CCF"/>
                  </a:solidFill>
                  <a:latin typeface="Alexandria" pitchFamily="34" charset="0"/>
                  <a:ea typeface="Alexandria" pitchFamily="34" charset="-122"/>
                  <a:cs typeface="Alexandria" pitchFamily="34" charset="-120"/>
                </a:rPr>
                <a:t>أوجه القصور المرتبطة بالباحث</a:t>
              </a:r>
              <a:endParaRPr lang="en-US" sz="2800" b="1" dirty="0"/>
            </a:p>
          </p:txBody>
        </p:sp>
        <p:sp>
          <p:nvSpPr>
            <p:cNvPr id="4" name="Text 1"/>
            <p:cNvSpPr/>
            <p:nvPr/>
          </p:nvSpPr>
          <p:spPr>
            <a:xfrm>
              <a:off x="7084457" y="3038057"/>
              <a:ext cx="6752153" cy="496133"/>
            </a:xfrm>
            <a:prstGeom prst="rect">
              <a:avLst/>
            </a:prstGeom>
            <a:noFill/>
            <a:ln/>
          </p:spPr>
          <p:txBody>
            <a:bodyPr wrap="none" lIns="0" tIns="0" rIns="0" bIns="0" rtlCol="0" anchor="t"/>
            <a:lstStyle/>
            <a:p>
              <a:pPr marL="0" indent="0" algn="just" rtl="1">
                <a:lnSpc>
                  <a:spcPts val="3900"/>
                </a:lnSpc>
                <a:buNone/>
              </a:pPr>
              <a:r>
                <a:rPr lang="en-US" b="1">
                  <a:solidFill>
                    <a:srgbClr val="403CCF"/>
                  </a:solidFill>
                  <a:latin typeface="Alexandria" pitchFamily="34" charset="0"/>
                  <a:ea typeface="Alexandria" pitchFamily="34" charset="-122"/>
                  <a:cs typeface="Alexandria" pitchFamily="34" charset="-120"/>
                </a:rPr>
                <a:t>1</a:t>
              </a:r>
              <a:r>
                <a:rPr lang="ar-EG" b="1">
                  <a:solidFill>
                    <a:srgbClr val="403CCF"/>
                  </a:solidFill>
                  <a:latin typeface="Alexandria" pitchFamily="34" charset="0"/>
                  <a:ea typeface="Alexandria" pitchFamily="34" charset="-122"/>
                  <a:cs typeface="Alexandria" pitchFamily="34" charset="-120"/>
                </a:rPr>
                <a:t>. </a:t>
              </a:r>
              <a:r>
                <a:rPr lang="en-US" b="1">
                  <a:solidFill>
                    <a:srgbClr val="403CCF"/>
                  </a:solidFill>
                  <a:latin typeface="Alexandria" pitchFamily="34" charset="0"/>
                  <a:ea typeface="Alexandria" pitchFamily="34" charset="-122"/>
                  <a:cs typeface="Alexandria" pitchFamily="34" charset="-120"/>
                </a:rPr>
                <a:t>قصور </a:t>
              </a:r>
              <a:r>
                <a:rPr lang="en-US" b="1" dirty="0">
                  <a:solidFill>
                    <a:srgbClr val="403CCF"/>
                  </a:solidFill>
                  <a:latin typeface="Alexandria" pitchFamily="34" charset="0"/>
                  <a:ea typeface="Alexandria" pitchFamily="34" charset="-122"/>
                  <a:cs typeface="Alexandria" pitchFamily="34" charset="-120"/>
                </a:rPr>
                <a:t>في الوصول إلى مجتمع البحث</a:t>
              </a:r>
              <a:endParaRPr lang="en-US" b="1" dirty="0"/>
            </a:p>
          </p:txBody>
        </p:sp>
        <p:sp>
          <p:nvSpPr>
            <p:cNvPr id="5" name="Text 2"/>
            <p:cNvSpPr/>
            <p:nvPr/>
          </p:nvSpPr>
          <p:spPr>
            <a:xfrm>
              <a:off x="6280190" y="3732609"/>
              <a:ext cx="7556421" cy="952619"/>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إذا كانت دراسة الباحث تعتمد على السعي للوصول إلى الأفراد أو التنظيمات أو البيانات أو الوثائق، أو غير ذلك، وكان ذلك متعذراً أو محدوداً لأي سبب من الأسباب، فيلزم الباحث أن يقر بذلك ويصفه ويشرح لماذا لم يتمكن منه.</a:t>
              </a:r>
              <a:endParaRPr lang="en-US" sz="1600" dirty="0"/>
            </a:p>
          </p:txBody>
        </p:sp>
        <p:sp>
          <p:nvSpPr>
            <p:cNvPr id="6" name="Text 3"/>
            <p:cNvSpPr/>
            <p:nvPr/>
          </p:nvSpPr>
          <p:spPr>
            <a:xfrm>
              <a:off x="6280190" y="5131713"/>
              <a:ext cx="7258764" cy="635079"/>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على الباحث أن يشرح لماذا لم تمنعه هذه العقبات من مواصلة بحثه وكيف تعامل معها بطريقة بديلة.</a:t>
              </a:r>
              <a:endParaRPr lang="en-US" sz="1600" dirty="0"/>
            </a:p>
          </p:txBody>
        </p:sp>
        <p:sp>
          <p:nvSpPr>
            <p:cNvPr id="7" name="Shape 4"/>
            <p:cNvSpPr/>
            <p:nvPr/>
          </p:nvSpPr>
          <p:spPr>
            <a:xfrm>
              <a:off x="13813750" y="4908471"/>
              <a:ext cx="22860" cy="1081564"/>
            </a:xfrm>
            <a:prstGeom prst="rect">
              <a:avLst/>
            </a:prstGeom>
            <a:solidFill>
              <a:srgbClr val="403CCF"/>
            </a:solidFill>
            <a:ln/>
          </p:spPr>
          <p:txBody>
            <a:bodyPr/>
            <a:lstStyle/>
            <a:p>
              <a:endParaRPr lang="en-US"/>
            </a:p>
          </p:txBody>
        </p:sp>
      </p:grpSp>
      <p:grpSp>
        <p:nvGrpSpPr>
          <p:cNvPr id="21" name="Group 20">
            <a:extLst>
              <a:ext uri="{FF2B5EF4-FFF2-40B4-BE49-F238E27FC236}">
                <a16:creationId xmlns:a16="http://schemas.microsoft.com/office/drawing/2014/main" id="{273BEE4B-FE95-37EE-17B2-5D9B77321AED}"/>
              </a:ext>
            </a:extLst>
          </p:cNvPr>
          <p:cNvGrpSpPr/>
          <p:nvPr/>
        </p:nvGrpSpPr>
        <p:grpSpPr>
          <a:xfrm>
            <a:off x="180432" y="3339875"/>
            <a:ext cx="11680452" cy="2975950"/>
            <a:chOff x="793790" y="1860709"/>
            <a:chExt cx="13042821" cy="5207556"/>
          </a:xfrm>
        </p:grpSpPr>
        <p:sp>
          <p:nvSpPr>
            <p:cNvPr id="9" name="Text 1"/>
            <p:cNvSpPr/>
            <p:nvPr/>
          </p:nvSpPr>
          <p:spPr>
            <a:xfrm>
              <a:off x="7428071" y="1860709"/>
              <a:ext cx="6408539" cy="496133"/>
            </a:xfrm>
            <a:prstGeom prst="rect">
              <a:avLst/>
            </a:prstGeom>
            <a:noFill/>
            <a:ln/>
          </p:spPr>
          <p:txBody>
            <a:bodyPr wrap="none" lIns="0" tIns="0" rIns="0" bIns="0" rtlCol="0" anchor="t"/>
            <a:lstStyle/>
            <a:p>
              <a:pPr marL="0" indent="0" algn="r" rtl="1">
                <a:lnSpc>
                  <a:spcPts val="3900"/>
                </a:lnSpc>
                <a:buNone/>
              </a:pPr>
              <a:r>
                <a:rPr lang="ar-EG" b="1">
                  <a:solidFill>
                    <a:srgbClr val="403CCF"/>
                  </a:solidFill>
                  <a:latin typeface="Alexandria" pitchFamily="34" charset="0"/>
                  <a:ea typeface="Alexandria" pitchFamily="34" charset="-122"/>
                  <a:cs typeface="Alexandria" pitchFamily="34" charset="-120"/>
                </a:rPr>
                <a:t>2. </a:t>
              </a:r>
              <a:r>
                <a:rPr lang="en-US" b="1">
                  <a:solidFill>
                    <a:srgbClr val="403CCF"/>
                  </a:solidFill>
                  <a:latin typeface="Alexandria" pitchFamily="34" charset="0"/>
                  <a:ea typeface="Alexandria" pitchFamily="34" charset="-122"/>
                  <a:cs typeface="Alexandria" pitchFamily="34" charset="-120"/>
                </a:rPr>
                <a:t>القصور </a:t>
              </a:r>
              <a:r>
                <a:rPr lang="en-US" b="1" dirty="0">
                  <a:solidFill>
                    <a:srgbClr val="403CCF"/>
                  </a:solidFill>
                  <a:latin typeface="Alexandria" pitchFamily="34" charset="0"/>
                  <a:ea typeface="Alexandria" pitchFamily="34" charset="-122"/>
                  <a:cs typeface="Alexandria" pitchFamily="34" charset="-120"/>
                </a:rPr>
                <a:t>الناتج عن الدراسات الطويلة</a:t>
              </a:r>
              <a:endParaRPr lang="en-US" b="1" dirty="0"/>
            </a:p>
          </p:txBody>
        </p:sp>
        <p:sp>
          <p:nvSpPr>
            <p:cNvPr id="10" name="Shape 2"/>
            <p:cNvSpPr/>
            <p:nvPr/>
          </p:nvSpPr>
          <p:spPr>
            <a:xfrm>
              <a:off x="7303770" y="2654498"/>
              <a:ext cx="22860" cy="3872984"/>
            </a:xfrm>
            <a:prstGeom prst="roundRect">
              <a:avLst>
                <a:gd name="adj" fmla="val 130232"/>
              </a:avLst>
            </a:prstGeom>
            <a:solidFill>
              <a:srgbClr val="D0CED9"/>
            </a:solidFill>
            <a:ln/>
          </p:spPr>
          <p:txBody>
            <a:bodyPr/>
            <a:lstStyle/>
            <a:p>
              <a:endParaRPr lang="en-US"/>
            </a:p>
          </p:txBody>
        </p:sp>
        <p:sp>
          <p:nvSpPr>
            <p:cNvPr id="11" name="Shape 3"/>
            <p:cNvSpPr/>
            <p:nvPr/>
          </p:nvSpPr>
          <p:spPr>
            <a:xfrm>
              <a:off x="7515582" y="2866311"/>
              <a:ext cx="595313" cy="22860"/>
            </a:xfrm>
            <a:prstGeom prst="roundRect">
              <a:avLst>
                <a:gd name="adj" fmla="val 130232"/>
              </a:avLst>
            </a:prstGeom>
            <a:solidFill>
              <a:srgbClr val="D0CED9"/>
            </a:solidFill>
            <a:ln/>
          </p:spPr>
          <p:txBody>
            <a:bodyPr/>
            <a:lstStyle/>
            <a:p>
              <a:endParaRPr lang="en-US"/>
            </a:p>
          </p:txBody>
        </p:sp>
        <p:sp>
          <p:nvSpPr>
            <p:cNvPr id="12" name="Shape 4"/>
            <p:cNvSpPr/>
            <p:nvPr/>
          </p:nvSpPr>
          <p:spPr>
            <a:xfrm>
              <a:off x="7091958" y="2654498"/>
              <a:ext cx="446484" cy="446484"/>
            </a:xfrm>
            <a:prstGeom prst="roundRect">
              <a:avLst>
                <a:gd name="adj" fmla="val 6668"/>
              </a:avLst>
            </a:prstGeom>
            <a:solidFill>
              <a:srgbClr val="EAE8F3"/>
            </a:solidFill>
            <a:ln/>
          </p:spPr>
          <p:txBody>
            <a:bodyPr/>
            <a:lstStyle/>
            <a:p>
              <a:endParaRPr lang="en-US"/>
            </a:p>
          </p:txBody>
        </p:sp>
        <p:sp>
          <p:nvSpPr>
            <p:cNvPr id="13" name="Text 5"/>
            <p:cNvSpPr/>
            <p:nvPr/>
          </p:nvSpPr>
          <p:spPr>
            <a:xfrm>
              <a:off x="7166372" y="2691705"/>
              <a:ext cx="297656" cy="372070"/>
            </a:xfrm>
            <a:prstGeom prst="rect">
              <a:avLst/>
            </a:prstGeom>
            <a:noFill/>
            <a:ln/>
          </p:spPr>
          <p:txBody>
            <a:bodyPr wrap="none" lIns="0" tIns="0" rIns="0" bIns="0" rtlCol="0" anchor="t"/>
            <a:lstStyle/>
            <a:p>
              <a:pPr marL="0" indent="0" algn="ctr" rtl="1">
                <a:lnSpc>
                  <a:spcPts val="2300"/>
                </a:lnSpc>
                <a:buNone/>
              </a:pPr>
              <a:r>
                <a:rPr lang="en-US" sz="2300" dirty="0">
                  <a:solidFill>
                    <a:srgbClr val="49495A"/>
                  </a:solidFill>
                  <a:latin typeface="Alexandria" pitchFamily="34" charset="0"/>
                  <a:ea typeface="Alexandria" pitchFamily="34" charset="-122"/>
                  <a:cs typeface="Alexandria" pitchFamily="34" charset="-120"/>
                </a:rPr>
                <a:t>1</a:t>
              </a:r>
              <a:endParaRPr lang="en-US" sz="2300" dirty="0"/>
            </a:p>
          </p:txBody>
        </p:sp>
        <p:sp>
          <p:nvSpPr>
            <p:cNvPr id="14" name="Text 6"/>
            <p:cNvSpPr/>
            <p:nvPr/>
          </p:nvSpPr>
          <p:spPr>
            <a:xfrm>
              <a:off x="8307467" y="2722721"/>
              <a:ext cx="2480905" cy="310158"/>
            </a:xfrm>
            <a:prstGeom prst="rect">
              <a:avLst/>
            </a:prstGeom>
            <a:noFill/>
            <a:ln/>
          </p:spPr>
          <p:txBody>
            <a:bodyPr wrap="none" lIns="0" tIns="0" rIns="0" bIns="0" rtlCol="0" anchor="t"/>
            <a:lstStyle/>
            <a:p>
              <a:pPr marL="0" indent="0" algn="l" rtl="1">
                <a:lnSpc>
                  <a:spcPts val="2400"/>
                </a:lnSpc>
                <a:buNone/>
              </a:pPr>
              <a:r>
                <a:rPr lang="en-US" sz="1950" dirty="0">
                  <a:solidFill>
                    <a:srgbClr val="49495A"/>
                  </a:solidFill>
                  <a:latin typeface="Alexandria" pitchFamily="34" charset="0"/>
                  <a:ea typeface="Alexandria" pitchFamily="34" charset="-122"/>
                  <a:cs typeface="Alexandria" pitchFamily="34" charset="-120"/>
                </a:rPr>
                <a:t>الباحثون القدامى</a:t>
              </a:r>
              <a:endParaRPr lang="en-US" sz="1950" dirty="0"/>
            </a:p>
          </p:txBody>
        </p:sp>
        <p:sp>
          <p:nvSpPr>
            <p:cNvPr id="15" name="Text 7"/>
            <p:cNvSpPr/>
            <p:nvPr/>
          </p:nvSpPr>
          <p:spPr>
            <a:xfrm>
              <a:off x="8307467" y="3151942"/>
              <a:ext cx="5529143"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كانوا يقضون سنوات طويلة من أعمارهم في دراسة موضوع محدد، وقد يستغرق منهم حياتهم كلها</a:t>
              </a:r>
              <a:endParaRPr lang="en-US" sz="1550" dirty="0"/>
            </a:p>
          </p:txBody>
        </p:sp>
        <p:sp>
          <p:nvSpPr>
            <p:cNvPr id="16" name="Shape 8"/>
            <p:cNvSpPr/>
            <p:nvPr/>
          </p:nvSpPr>
          <p:spPr>
            <a:xfrm>
              <a:off x="6519505" y="4056936"/>
              <a:ext cx="595313" cy="22860"/>
            </a:xfrm>
            <a:prstGeom prst="roundRect">
              <a:avLst>
                <a:gd name="adj" fmla="val 130232"/>
              </a:avLst>
            </a:prstGeom>
            <a:solidFill>
              <a:srgbClr val="D0CED9"/>
            </a:solidFill>
            <a:ln/>
          </p:spPr>
          <p:txBody>
            <a:bodyPr/>
            <a:lstStyle/>
            <a:p>
              <a:endParaRPr lang="en-US"/>
            </a:p>
          </p:txBody>
        </p:sp>
        <p:sp>
          <p:nvSpPr>
            <p:cNvPr id="17" name="Shape 9"/>
            <p:cNvSpPr/>
            <p:nvPr/>
          </p:nvSpPr>
          <p:spPr>
            <a:xfrm>
              <a:off x="7091958" y="3845123"/>
              <a:ext cx="446484" cy="446484"/>
            </a:xfrm>
            <a:prstGeom prst="roundRect">
              <a:avLst>
                <a:gd name="adj" fmla="val 6668"/>
              </a:avLst>
            </a:prstGeom>
            <a:solidFill>
              <a:srgbClr val="EAE8F3"/>
            </a:solidFill>
            <a:ln/>
          </p:spPr>
          <p:txBody>
            <a:bodyPr/>
            <a:lstStyle/>
            <a:p>
              <a:endParaRPr lang="en-US"/>
            </a:p>
          </p:txBody>
        </p:sp>
        <p:sp>
          <p:nvSpPr>
            <p:cNvPr id="18" name="Text 10"/>
            <p:cNvSpPr/>
            <p:nvPr/>
          </p:nvSpPr>
          <p:spPr>
            <a:xfrm>
              <a:off x="7166372" y="3882330"/>
              <a:ext cx="297656" cy="372070"/>
            </a:xfrm>
            <a:prstGeom prst="rect">
              <a:avLst/>
            </a:prstGeom>
            <a:noFill/>
            <a:ln/>
          </p:spPr>
          <p:txBody>
            <a:bodyPr wrap="none" lIns="0" tIns="0" rIns="0" bIns="0" rtlCol="0" anchor="t"/>
            <a:lstStyle/>
            <a:p>
              <a:pPr marL="0" indent="0" algn="ctr" rtl="1">
                <a:lnSpc>
                  <a:spcPts val="2300"/>
                </a:lnSpc>
                <a:buNone/>
              </a:pPr>
              <a:r>
                <a:rPr lang="en-US" sz="2300" dirty="0">
                  <a:solidFill>
                    <a:srgbClr val="49495A"/>
                  </a:solidFill>
                  <a:latin typeface="Alexandria" pitchFamily="34" charset="0"/>
                  <a:ea typeface="Alexandria" pitchFamily="34" charset="-122"/>
                  <a:cs typeface="Alexandria" pitchFamily="34" charset="-120"/>
                </a:rPr>
                <a:t>2</a:t>
              </a:r>
              <a:endParaRPr lang="en-US" sz="2300" dirty="0"/>
            </a:p>
          </p:txBody>
        </p:sp>
        <p:sp>
          <p:nvSpPr>
            <p:cNvPr id="19" name="Text 11"/>
            <p:cNvSpPr/>
            <p:nvPr/>
          </p:nvSpPr>
          <p:spPr>
            <a:xfrm>
              <a:off x="3842028" y="3913346"/>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التحدي المعاصر</a:t>
              </a:r>
              <a:endParaRPr lang="en-US" sz="1950" dirty="0"/>
            </a:p>
          </p:txBody>
        </p:sp>
        <p:sp>
          <p:nvSpPr>
            <p:cNvPr id="20" name="Text 12"/>
            <p:cNvSpPr/>
            <p:nvPr/>
          </p:nvSpPr>
          <p:spPr>
            <a:xfrm>
              <a:off x="793790" y="4342567"/>
              <a:ext cx="5529143"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الباحثون المحدثون مقيدون بإطار زمني محدد، خاصة في دراسة التغيرات التي تحتاج فترة طويلة من الزمن</a:t>
              </a:r>
              <a:endParaRPr lang="en-US" sz="1550" dirty="0"/>
            </a:p>
          </p:txBody>
        </p:sp>
        <p:sp>
          <p:nvSpPr>
            <p:cNvPr id="22" name="Shape 13"/>
            <p:cNvSpPr/>
            <p:nvPr/>
          </p:nvSpPr>
          <p:spPr>
            <a:xfrm>
              <a:off x="7515582" y="5083254"/>
              <a:ext cx="595313" cy="22860"/>
            </a:xfrm>
            <a:prstGeom prst="roundRect">
              <a:avLst>
                <a:gd name="adj" fmla="val 130232"/>
              </a:avLst>
            </a:prstGeom>
            <a:solidFill>
              <a:srgbClr val="D0CED9"/>
            </a:solidFill>
            <a:ln/>
          </p:spPr>
          <p:txBody>
            <a:bodyPr/>
            <a:lstStyle/>
            <a:p>
              <a:endParaRPr lang="en-US"/>
            </a:p>
          </p:txBody>
        </p:sp>
        <p:sp>
          <p:nvSpPr>
            <p:cNvPr id="23" name="Shape 14"/>
            <p:cNvSpPr/>
            <p:nvPr/>
          </p:nvSpPr>
          <p:spPr>
            <a:xfrm>
              <a:off x="7091958" y="4871442"/>
              <a:ext cx="446484" cy="446484"/>
            </a:xfrm>
            <a:prstGeom prst="roundRect">
              <a:avLst>
                <a:gd name="adj" fmla="val 6668"/>
              </a:avLst>
            </a:prstGeom>
            <a:solidFill>
              <a:srgbClr val="EAE8F3"/>
            </a:solidFill>
            <a:ln/>
          </p:spPr>
          <p:txBody>
            <a:bodyPr/>
            <a:lstStyle/>
            <a:p>
              <a:endParaRPr lang="en-US"/>
            </a:p>
          </p:txBody>
        </p:sp>
        <p:sp>
          <p:nvSpPr>
            <p:cNvPr id="24" name="Text 15"/>
            <p:cNvSpPr/>
            <p:nvPr/>
          </p:nvSpPr>
          <p:spPr>
            <a:xfrm>
              <a:off x="7166372" y="4908649"/>
              <a:ext cx="297656" cy="372070"/>
            </a:xfrm>
            <a:prstGeom prst="rect">
              <a:avLst/>
            </a:prstGeom>
            <a:noFill/>
            <a:ln/>
          </p:spPr>
          <p:txBody>
            <a:bodyPr wrap="none" lIns="0" tIns="0" rIns="0" bIns="0" rtlCol="0" anchor="t"/>
            <a:lstStyle/>
            <a:p>
              <a:pPr marL="0" indent="0" algn="ctr" rtl="1">
                <a:lnSpc>
                  <a:spcPts val="2300"/>
                </a:lnSpc>
                <a:buNone/>
              </a:pPr>
              <a:r>
                <a:rPr lang="en-US" sz="2300" dirty="0">
                  <a:solidFill>
                    <a:srgbClr val="49495A"/>
                  </a:solidFill>
                  <a:latin typeface="Alexandria" pitchFamily="34" charset="0"/>
                  <a:ea typeface="Alexandria" pitchFamily="34" charset="-122"/>
                  <a:cs typeface="Alexandria" pitchFamily="34" charset="-120"/>
                </a:rPr>
                <a:t>3</a:t>
              </a:r>
              <a:endParaRPr lang="en-US" sz="2300" dirty="0"/>
            </a:p>
          </p:txBody>
        </p:sp>
        <p:sp>
          <p:nvSpPr>
            <p:cNvPr id="25" name="Text 16"/>
            <p:cNvSpPr/>
            <p:nvPr/>
          </p:nvSpPr>
          <p:spPr>
            <a:xfrm>
              <a:off x="8307467" y="4939665"/>
              <a:ext cx="2480905" cy="310158"/>
            </a:xfrm>
            <a:prstGeom prst="rect">
              <a:avLst/>
            </a:prstGeom>
            <a:noFill/>
            <a:ln/>
          </p:spPr>
          <p:txBody>
            <a:bodyPr wrap="none" lIns="0" tIns="0" rIns="0" bIns="0" rtlCol="0" anchor="t"/>
            <a:lstStyle/>
            <a:p>
              <a:pPr marL="0" indent="0" algn="l" rtl="1">
                <a:lnSpc>
                  <a:spcPts val="2400"/>
                </a:lnSpc>
                <a:buNone/>
              </a:pPr>
              <a:r>
                <a:rPr lang="en-US" sz="1950" dirty="0">
                  <a:solidFill>
                    <a:srgbClr val="49495A"/>
                  </a:solidFill>
                  <a:latin typeface="Alexandria" pitchFamily="34" charset="0"/>
                  <a:ea typeface="Alexandria" pitchFamily="34" charset="-122"/>
                  <a:cs typeface="Alexandria" pitchFamily="34" charset="-120"/>
                </a:rPr>
                <a:t>الحل المقترح</a:t>
              </a:r>
              <a:endParaRPr lang="en-US" sz="1950" dirty="0"/>
            </a:p>
          </p:txBody>
        </p:sp>
        <p:sp>
          <p:nvSpPr>
            <p:cNvPr id="26" name="Text 17"/>
            <p:cNvSpPr/>
            <p:nvPr/>
          </p:nvSpPr>
          <p:spPr>
            <a:xfrm>
              <a:off x="8307467" y="5368885"/>
              <a:ext cx="5529143"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اختيار المشاكل البحثية التي لا تتطلب فترة زمنية طويلة لقياس التغيرات مع الإقرار بأهمية الدراسات الطولية</a:t>
              </a:r>
              <a:endParaRPr lang="en-US" sz="1550" dirty="0"/>
            </a:p>
          </p:txBody>
        </p:sp>
        <p:sp>
          <p:nvSpPr>
            <p:cNvPr id="27" name="Text 18"/>
            <p:cNvSpPr/>
            <p:nvPr/>
          </p:nvSpPr>
          <p:spPr>
            <a:xfrm>
              <a:off x="793790" y="6750725"/>
              <a:ext cx="13042821"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مثال: متابعة التطور الفكري للموهوبين من المرحلة الأولية إلى المرحلة الجامعية ليس بالسهل على الباحثين المحدثين.</a:t>
              </a:r>
              <a:endParaRPr lang="en-US" sz="1550" dirty="0"/>
            </a:p>
          </p:txBody>
        </p:sp>
      </p:grpSp>
    </p:spTree>
    <p:extLst>
      <p:ext uri="{BB962C8B-B14F-4D97-AF65-F5344CB8AC3E}">
        <p14:creationId xmlns:p14="http://schemas.microsoft.com/office/powerpoint/2010/main" val="4070172238"/>
      </p:ext>
    </p:extLst>
  </p:cSld>
  <p:clrMapOvr>
    <a:masterClrMapping/>
  </p:clrMapOvr>
  <p:transition spd="slow" advTm="168065">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2C3EF6-3AA2-40D5-2836-09700719A12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B342D78-CE0D-816C-31C3-ECD60E826F5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88E1164-302D-3C9F-4604-999AA7CC26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id="{8B042D9C-7632-F3B4-7B97-12BF0255C85F}"/>
              </a:ext>
            </a:extLst>
          </p:cNvPr>
          <p:cNvGrpSpPr/>
          <p:nvPr/>
        </p:nvGrpSpPr>
        <p:grpSpPr>
          <a:xfrm>
            <a:off x="591015" y="478013"/>
            <a:ext cx="11420554" cy="2674148"/>
            <a:chOff x="6874550" y="520184"/>
            <a:chExt cx="7006709" cy="2974539"/>
          </a:xfrm>
        </p:grpSpPr>
        <p:sp>
          <p:nvSpPr>
            <p:cNvPr id="2" name="Text 0"/>
            <p:cNvSpPr/>
            <p:nvPr/>
          </p:nvSpPr>
          <p:spPr>
            <a:xfrm>
              <a:off x="7672388" y="520184"/>
              <a:ext cx="6201370" cy="591145"/>
            </a:xfrm>
            <a:prstGeom prst="rect">
              <a:avLst/>
            </a:prstGeom>
            <a:noFill/>
            <a:ln/>
          </p:spPr>
          <p:txBody>
            <a:bodyPr wrap="none" lIns="0" tIns="0" rIns="0" bIns="0" rtlCol="0" anchor="t"/>
            <a:lstStyle/>
            <a:p>
              <a:pPr marL="0" indent="0" algn="r" rtl="1">
                <a:lnSpc>
                  <a:spcPts val="4650"/>
                </a:lnSpc>
                <a:buNone/>
              </a:pPr>
              <a:r>
                <a:rPr lang="en-US" sz="2400" b="1" dirty="0">
                  <a:solidFill>
                    <a:srgbClr val="403CCF"/>
                  </a:solidFill>
                  <a:latin typeface="Alexandria" pitchFamily="34" charset="0"/>
                  <a:ea typeface="Alexandria" pitchFamily="34" charset="-122"/>
                  <a:cs typeface="Alexandria" pitchFamily="34" charset="-120"/>
                </a:rPr>
                <a:t>أوجه القصور المرتبطة بالباحث</a:t>
              </a:r>
              <a:endParaRPr lang="en-US" sz="2400" b="1" dirty="0"/>
            </a:p>
          </p:txBody>
        </p:sp>
        <p:sp>
          <p:nvSpPr>
            <p:cNvPr id="3" name="Text 1"/>
            <p:cNvSpPr/>
            <p:nvPr/>
          </p:nvSpPr>
          <p:spPr>
            <a:xfrm>
              <a:off x="10090071" y="1186934"/>
              <a:ext cx="3783687" cy="472916"/>
            </a:xfrm>
            <a:prstGeom prst="rect">
              <a:avLst/>
            </a:prstGeom>
            <a:noFill/>
            <a:ln/>
          </p:spPr>
          <p:txBody>
            <a:bodyPr wrap="none" lIns="0" tIns="0" rIns="0" bIns="0" rtlCol="0" anchor="t"/>
            <a:lstStyle/>
            <a:p>
              <a:pPr marL="0" indent="0" algn="r" rtl="1">
                <a:lnSpc>
                  <a:spcPts val="3700"/>
                </a:lnSpc>
                <a:buNone/>
              </a:pPr>
              <a:r>
                <a:rPr lang="ar-EG" b="1">
                  <a:solidFill>
                    <a:srgbClr val="403CCF"/>
                  </a:solidFill>
                  <a:latin typeface="Alexandria" pitchFamily="34" charset="0"/>
                  <a:ea typeface="Alexandria" pitchFamily="34" charset="-122"/>
                  <a:cs typeface="Alexandria" pitchFamily="34" charset="-120"/>
                </a:rPr>
                <a:t>3. </a:t>
              </a:r>
              <a:r>
                <a:rPr lang="en-US" b="1">
                  <a:solidFill>
                    <a:srgbClr val="403CCF"/>
                  </a:solidFill>
                  <a:latin typeface="Alexandria" pitchFamily="34" charset="0"/>
                  <a:ea typeface="Alexandria" pitchFamily="34" charset="-122"/>
                  <a:cs typeface="Alexandria" pitchFamily="34" charset="-120"/>
                </a:rPr>
                <a:t>التحيز</a:t>
              </a:r>
              <a:endParaRPr lang="en-US" b="1" dirty="0"/>
            </a:p>
          </p:txBody>
        </p:sp>
        <p:sp>
          <p:nvSpPr>
            <p:cNvPr id="5" name="Text 2"/>
            <p:cNvSpPr/>
            <p:nvPr/>
          </p:nvSpPr>
          <p:spPr>
            <a:xfrm>
              <a:off x="6874550" y="2113836"/>
              <a:ext cx="7006709" cy="605314"/>
            </a:xfrm>
            <a:prstGeom prst="rect">
              <a:avLst/>
            </a:prstGeom>
            <a:noFill/>
            <a:ln/>
          </p:spPr>
          <p:txBody>
            <a:bodyPr wrap="square" lIns="0" tIns="0" rIns="0" bIns="0" rtlCol="0" anchor="t"/>
            <a:lstStyle/>
            <a:p>
              <a:pPr marL="0" indent="0" algn="just" rtl="1">
                <a:lnSpc>
                  <a:spcPts val="2350"/>
                </a:lnSpc>
                <a:buNone/>
              </a:pPr>
              <a:r>
                <a:rPr lang="en-US" sz="1600" dirty="0">
                  <a:solidFill>
                    <a:srgbClr val="49495A"/>
                  </a:solidFill>
                  <a:latin typeface="Alexandria" pitchFamily="34" charset="0"/>
                  <a:ea typeface="Alexandria" pitchFamily="34" charset="-122"/>
                  <a:cs typeface="Alexandria" pitchFamily="34" charset="-120"/>
                </a:rPr>
                <a:t>لكل الناس تحيزات سواء أكانوا مدركين لها أو غير مدركين، ويحدث التحيز حينما ينظر إلى شخص أو مكان أو حدث ما بطريقة غير دقيقة.</a:t>
              </a:r>
              <a:endParaRPr lang="en-US" sz="1600" dirty="0"/>
            </a:p>
          </p:txBody>
        </p:sp>
        <p:sp>
          <p:nvSpPr>
            <p:cNvPr id="6" name="Text 3"/>
            <p:cNvSpPr/>
            <p:nvPr/>
          </p:nvSpPr>
          <p:spPr>
            <a:xfrm>
              <a:off x="6874550" y="2889409"/>
              <a:ext cx="7006709" cy="605314"/>
            </a:xfrm>
            <a:prstGeom prst="rect">
              <a:avLst/>
            </a:prstGeom>
            <a:noFill/>
            <a:ln/>
          </p:spPr>
          <p:txBody>
            <a:bodyPr wrap="square" lIns="0" tIns="0" rIns="0" bIns="0" rtlCol="0" anchor="t"/>
            <a:lstStyle/>
            <a:p>
              <a:pPr marL="0" indent="0" algn="just" rtl="1">
                <a:lnSpc>
                  <a:spcPts val="2350"/>
                </a:lnSpc>
                <a:buNone/>
              </a:pPr>
              <a:r>
                <a:rPr lang="en-US" sz="1600" dirty="0">
                  <a:solidFill>
                    <a:srgbClr val="49495A"/>
                  </a:solidFill>
                  <a:highlight>
                    <a:srgbClr val="E7E0FF"/>
                  </a:highlight>
                  <a:latin typeface="Alexandria" pitchFamily="34" charset="0"/>
                  <a:ea typeface="Alexandria" pitchFamily="34" charset="-122"/>
                  <a:cs typeface="Alexandria" pitchFamily="34" charset="-120"/>
                </a:rPr>
                <a:t>والتحيز دائماً له سلبياته</a:t>
              </a:r>
              <a:r>
                <a:rPr lang="en-US" sz="1600" dirty="0">
                  <a:solidFill>
                    <a:srgbClr val="49495A"/>
                  </a:solidFill>
                  <a:latin typeface="Alexandria" pitchFamily="34" charset="0"/>
                  <a:ea typeface="Alexandria" pitchFamily="34" charset="-122"/>
                  <a:cs typeface="Alexandria" pitchFamily="34" charset="-120"/>
                </a:rPr>
                <a:t> ولهذا على الباحث حينما ينقح بحثه أن تكون عينة ناقدة على الطريقة التي صاغ بها مشكلته البحثية واختياره للبيانات التي جمعها.</a:t>
              </a:r>
              <a:endParaRPr lang="en-US" sz="1600" dirty="0"/>
            </a:p>
          </p:txBody>
        </p:sp>
      </p:grpSp>
      <p:grpSp>
        <p:nvGrpSpPr>
          <p:cNvPr id="4" name="Group 3">
            <a:extLst>
              <a:ext uri="{FF2B5EF4-FFF2-40B4-BE49-F238E27FC236}">
                <a16:creationId xmlns:a16="http://schemas.microsoft.com/office/drawing/2014/main" id="{D0048BA8-EC6B-22FE-4307-8B0FF39B3066}"/>
              </a:ext>
            </a:extLst>
          </p:cNvPr>
          <p:cNvGrpSpPr/>
          <p:nvPr/>
        </p:nvGrpSpPr>
        <p:grpSpPr>
          <a:xfrm>
            <a:off x="242241" y="3238326"/>
            <a:ext cx="11757102" cy="3385498"/>
            <a:chOff x="793790" y="1775698"/>
            <a:chExt cx="13042821" cy="4678085"/>
          </a:xfrm>
        </p:grpSpPr>
        <p:sp>
          <p:nvSpPr>
            <p:cNvPr id="9" name="Text 0">
              <a:extLst>
                <a:ext uri="{FF2B5EF4-FFF2-40B4-BE49-F238E27FC236}">
                  <a16:creationId xmlns:a16="http://schemas.microsoft.com/office/drawing/2014/main" id="{96745177-4627-0343-5B84-A8CDFF6256E2}"/>
                </a:ext>
              </a:extLst>
            </p:cNvPr>
            <p:cNvSpPr/>
            <p:nvPr/>
          </p:nvSpPr>
          <p:spPr>
            <a:xfrm>
              <a:off x="8805267" y="1775698"/>
              <a:ext cx="5031343" cy="620078"/>
            </a:xfrm>
            <a:prstGeom prst="rect">
              <a:avLst/>
            </a:prstGeom>
            <a:noFill/>
            <a:ln/>
          </p:spPr>
          <p:txBody>
            <a:bodyPr wrap="none" lIns="0" tIns="0" rIns="0" bIns="0" rtlCol="0" anchor="t"/>
            <a:lstStyle/>
            <a:p>
              <a:pPr marL="0" indent="0" algn="r" rtl="1">
                <a:lnSpc>
                  <a:spcPts val="4850"/>
                </a:lnSpc>
                <a:buNone/>
              </a:pPr>
              <a:r>
                <a:rPr lang="en-US" b="1" dirty="0">
                  <a:solidFill>
                    <a:srgbClr val="403CCF"/>
                  </a:solidFill>
                  <a:latin typeface="Alexandria" pitchFamily="34" charset="0"/>
                  <a:ea typeface="Alexandria" pitchFamily="34" charset="-122"/>
                  <a:cs typeface="Alexandria" pitchFamily="34" charset="-120"/>
                </a:rPr>
                <a:t>مصادر التحيز في البحث</a:t>
              </a:r>
              <a:endParaRPr lang="en-US" b="1" dirty="0"/>
            </a:p>
          </p:txBody>
        </p:sp>
        <p:sp>
          <p:nvSpPr>
            <p:cNvPr id="10" name="Shape 1">
              <a:extLst>
                <a:ext uri="{FF2B5EF4-FFF2-40B4-BE49-F238E27FC236}">
                  <a16:creationId xmlns:a16="http://schemas.microsoft.com/office/drawing/2014/main" id="{0FEBE094-8C28-E8EF-50B7-A3D9F877C388}"/>
                </a:ext>
              </a:extLst>
            </p:cNvPr>
            <p:cNvSpPr/>
            <p:nvPr/>
          </p:nvSpPr>
          <p:spPr>
            <a:xfrm>
              <a:off x="7414379" y="2792611"/>
              <a:ext cx="6422231" cy="1461016"/>
            </a:xfrm>
            <a:prstGeom prst="roundRect">
              <a:avLst>
                <a:gd name="adj" fmla="val 2038"/>
              </a:avLst>
            </a:prstGeom>
            <a:solidFill>
              <a:srgbClr val="EAE8F3"/>
            </a:solidFill>
            <a:ln/>
          </p:spPr>
          <p:txBody>
            <a:bodyPr/>
            <a:lstStyle/>
            <a:p>
              <a:endParaRPr lang="en-US"/>
            </a:p>
          </p:txBody>
        </p:sp>
        <p:sp>
          <p:nvSpPr>
            <p:cNvPr id="11" name="Text 2">
              <a:extLst>
                <a:ext uri="{FF2B5EF4-FFF2-40B4-BE49-F238E27FC236}">
                  <a16:creationId xmlns:a16="http://schemas.microsoft.com/office/drawing/2014/main" id="{FAEE4F24-D255-9540-1271-381D5C7C5DB7}"/>
                </a:ext>
              </a:extLst>
            </p:cNvPr>
            <p:cNvSpPr/>
            <p:nvPr/>
          </p:nvSpPr>
          <p:spPr>
            <a:xfrm>
              <a:off x="11157347" y="299096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تنظيم الأحداث</a:t>
              </a:r>
              <a:endParaRPr lang="en-US" sz="1950" dirty="0"/>
            </a:p>
          </p:txBody>
        </p:sp>
        <p:sp>
          <p:nvSpPr>
            <p:cNvPr id="12" name="Text 3">
              <a:extLst>
                <a:ext uri="{FF2B5EF4-FFF2-40B4-BE49-F238E27FC236}">
                  <a16:creationId xmlns:a16="http://schemas.microsoft.com/office/drawing/2014/main" id="{2746F450-4041-652A-B751-6376C225FA7D}"/>
                </a:ext>
              </a:extLst>
            </p:cNvPr>
            <p:cNvSpPr/>
            <p:nvPr/>
          </p:nvSpPr>
          <p:spPr>
            <a:xfrm>
              <a:off x="7612737" y="3420189"/>
              <a:ext cx="602551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ربما يكون قد غفل عن الطريقة التي نظم بها الأحداث أو الأماكن أو الأشخاص</a:t>
              </a:r>
              <a:endParaRPr lang="en-US" sz="1550" dirty="0"/>
            </a:p>
          </p:txBody>
        </p:sp>
        <p:sp>
          <p:nvSpPr>
            <p:cNvPr id="13" name="Shape 4">
              <a:extLst>
                <a:ext uri="{FF2B5EF4-FFF2-40B4-BE49-F238E27FC236}">
                  <a16:creationId xmlns:a16="http://schemas.microsoft.com/office/drawing/2014/main" id="{02ED968E-6B28-09D1-A248-BF563EAB52E7}"/>
                </a:ext>
              </a:extLst>
            </p:cNvPr>
            <p:cNvSpPr/>
            <p:nvPr/>
          </p:nvSpPr>
          <p:spPr>
            <a:xfrm>
              <a:off x="793790" y="2792611"/>
              <a:ext cx="6422231" cy="1461016"/>
            </a:xfrm>
            <a:prstGeom prst="roundRect">
              <a:avLst>
                <a:gd name="adj" fmla="val 2038"/>
              </a:avLst>
            </a:prstGeom>
            <a:solidFill>
              <a:srgbClr val="EAE8F3"/>
            </a:solidFill>
            <a:ln/>
          </p:spPr>
          <p:txBody>
            <a:bodyPr/>
            <a:lstStyle/>
            <a:p>
              <a:endParaRPr lang="en-US"/>
            </a:p>
          </p:txBody>
        </p:sp>
        <p:sp>
          <p:nvSpPr>
            <p:cNvPr id="14" name="Text 5">
              <a:extLst>
                <a:ext uri="{FF2B5EF4-FFF2-40B4-BE49-F238E27FC236}">
                  <a16:creationId xmlns:a16="http://schemas.microsoft.com/office/drawing/2014/main" id="{19484637-8448-DD42-CA9E-E0D2F5CA38D5}"/>
                </a:ext>
              </a:extLst>
            </p:cNvPr>
            <p:cNvSpPr/>
            <p:nvPr/>
          </p:nvSpPr>
          <p:spPr>
            <a:xfrm>
              <a:off x="4536758" y="299096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التمثيل</a:t>
              </a:r>
              <a:endParaRPr lang="en-US" sz="1950" dirty="0"/>
            </a:p>
          </p:txBody>
        </p:sp>
        <p:sp>
          <p:nvSpPr>
            <p:cNvPr id="15" name="Text 6">
              <a:extLst>
                <a:ext uri="{FF2B5EF4-FFF2-40B4-BE49-F238E27FC236}">
                  <a16:creationId xmlns:a16="http://schemas.microsoft.com/office/drawing/2014/main" id="{432418D5-95FA-DAB9-9C20-A0F198451DF5}"/>
                </a:ext>
              </a:extLst>
            </p:cNvPr>
            <p:cNvSpPr/>
            <p:nvPr/>
          </p:nvSpPr>
          <p:spPr>
            <a:xfrm>
              <a:off x="992148" y="3420189"/>
              <a:ext cx="6025515"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كيف يختار تمثيل شخص ما أو حدث ما أو مكان ما</a:t>
              </a:r>
              <a:endParaRPr lang="en-US" sz="1550" dirty="0"/>
            </a:p>
          </p:txBody>
        </p:sp>
        <p:sp>
          <p:nvSpPr>
            <p:cNvPr id="16" name="Shape 7">
              <a:extLst>
                <a:ext uri="{FF2B5EF4-FFF2-40B4-BE49-F238E27FC236}">
                  <a16:creationId xmlns:a16="http://schemas.microsoft.com/office/drawing/2014/main" id="{F875ED6F-9189-8B54-EBC3-FAC5E4550E3F}"/>
                </a:ext>
              </a:extLst>
            </p:cNvPr>
            <p:cNvSpPr/>
            <p:nvPr/>
          </p:nvSpPr>
          <p:spPr>
            <a:xfrm>
              <a:off x="7414379" y="4451985"/>
              <a:ext cx="6422231" cy="1461016"/>
            </a:xfrm>
            <a:prstGeom prst="roundRect">
              <a:avLst>
                <a:gd name="adj" fmla="val 2038"/>
              </a:avLst>
            </a:prstGeom>
            <a:solidFill>
              <a:srgbClr val="EAE8F3"/>
            </a:solidFill>
            <a:ln/>
          </p:spPr>
          <p:txBody>
            <a:bodyPr/>
            <a:lstStyle/>
            <a:p>
              <a:endParaRPr lang="en-US"/>
            </a:p>
          </p:txBody>
        </p:sp>
        <p:sp>
          <p:nvSpPr>
            <p:cNvPr id="17" name="Text 8">
              <a:extLst>
                <a:ext uri="{FF2B5EF4-FFF2-40B4-BE49-F238E27FC236}">
                  <a16:creationId xmlns:a16="http://schemas.microsoft.com/office/drawing/2014/main" id="{0C0130BC-CE85-6F7E-63A1-77BCEDD51229}"/>
                </a:ext>
              </a:extLst>
            </p:cNvPr>
            <p:cNvSpPr/>
            <p:nvPr/>
          </p:nvSpPr>
          <p:spPr>
            <a:xfrm>
              <a:off x="11157347" y="4650343"/>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التسمية</a:t>
              </a:r>
              <a:endParaRPr lang="en-US" sz="1950" dirty="0"/>
            </a:p>
          </p:txBody>
        </p:sp>
        <p:sp>
          <p:nvSpPr>
            <p:cNvPr id="18" name="Text 9">
              <a:extLst>
                <a:ext uri="{FF2B5EF4-FFF2-40B4-BE49-F238E27FC236}">
                  <a16:creationId xmlns:a16="http://schemas.microsoft.com/office/drawing/2014/main" id="{CAECF538-84E4-9C36-67F5-65F73A775621}"/>
                </a:ext>
              </a:extLst>
            </p:cNvPr>
            <p:cNvSpPr/>
            <p:nvPr/>
          </p:nvSpPr>
          <p:spPr>
            <a:xfrm>
              <a:off x="7612737" y="5079563"/>
              <a:ext cx="602551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أن يسمى ظاهرة ما أو يستخدم كلمات معينة ذات مضمون إيجابي أو سلبي</a:t>
              </a:r>
              <a:endParaRPr lang="en-US" sz="1550" dirty="0"/>
            </a:p>
          </p:txBody>
        </p:sp>
        <p:sp>
          <p:nvSpPr>
            <p:cNvPr id="19" name="Shape 10">
              <a:extLst>
                <a:ext uri="{FF2B5EF4-FFF2-40B4-BE49-F238E27FC236}">
                  <a16:creationId xmlns:a16="http://schemas.microsoft.com/office/drawing/2014/main" id="{9C704B66-AAF7-0A2E-59FE-0683C4271C7A}"/>
                </a:ext>
              </a:extLst>
            </p:cNvPr>
            <p:cNvSpPr/>
            <p:nvPr/>
          </p:nvSpPr>
          <p:spPr>
            <a:xfrm>
              <a:off x="793790" y="4451985"/>
              <a:ext cx="6422231" cy="1461016"/>
            </a:xfrm>
            <a:prstGeom prst="roundRect">
              <a:avLst>
                <a:gd name="adj" fmla="val 2038"/>
              </a:avLst>
            </a:prstGeom>
            <a:solidFill>
              <a:srgbClr val="EAE8F3"/>
            </a:solidFill>
            <a:ln/>
          </p:spPr>
          <p:txBody>
            <a:bodyPr/>
            <a:lstStyle/>
            <a:p>
              <a:endParaRPr lang="en-US"/>
            </a:p>
          </p:txBody>
        </p:sp>
        <p:sp>
          <p:nvSpPr>
            <p:cNvPr id="20" name="Text 11">
              <a:extLst>
                <a:ext uri="{FF2B5EF4-FFF2-40B4-BE49-F238E27FC236}">
                  <a16:creationId xmlns:a16="http://schemas.microsoft.com/office/drawing/2014/main" id="{AB2A92D9-7DCA-CCCC-D0E2-CE80BB434EB2}"/>
                </a:ext>
              </a:extLst>
            </p:cNvPr>
            <p:cNvSpPr/>
            <p:nvPr/>
          </p:nvSpPr>
          <p:spPr>
            <a:xfrm>
              <a:off x="4536758" y="4650343"/>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الظروف المحيطة</a:t>
              </a:r>
              <a:endParaRPr lang="en-US" sz="1950" dirty="0"/>
            </a:p>
          </p:txBody>
        </p:sp>
        <p:sp>
          <p:nvSpPr>
            <p:cNvPr id="21" name="Text 12">
              <a:extLst>
                <a:ext uri="{FF2B5EF4-FFF2-40B4-BE49-F238E27FC236}">
                  <a16:creationId xmlns:a16="http://schemas.microsoft.com/office/drawing/2014/main" id="{633B632F-E594-1944-A637-06A6F80444E7}"/>
                </a:ext>
              </a:extLst>
            </p:cNvPr>
            <p:cNvSpPr/>
            <p:nvPr/>
          </p:nvSpPr>
          <p:spPr>
            <a:xfrm>
              <a:off x="992148" y="5079563"/>
              <a:ext cx="6025515"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العوامل المتعلقة بأماكن وجود المبحوثين، أين يتواجدون أو أين يعملون وأين يدرسون</a:t>
              </a:r>
              <a:endParaRPr lang="en-US" sz="1550" dirty="0"/>
            </a:p>
          </p:txBody>
        </p:sp>
        <p:sp>
          <p:nvSpPr>
            <p:cNvPr id="22" name="Text 13">
              <a:extLst>
                <a:ext uri="{FF2B5EF4-FFF2-40B4-BE49-F238E27FC236}">
                  <a16:creationId xmlns:a16="http://schemas.microsoft.com/office/drawing/2014/main" id="{4BF2398C-90A1-E55F-9B18-254A1BF594C4}"/>
                </a:ext>
              </a:extLst>
            </p:cNvPr>
            <p:cNvSpPr/>
            <p:nvPr/>
          </p:nvSpPr>
          <p:spPr>
            <a:xfrm>
              <a:off x="793790" y="6136243"/>
              <a:ext cx="13042821"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يجب على الباحث إذا اكتشف وجود تحيزات في البحوث السابقة أن يكشف عنها، وأن يشرح المقاييس التي اتخذها لتجنب تكرارها.</a:t>
              </a:r>
              <a:endParaRPr lang="en-US" sz="1550" dirty="0"/>
            </a:p>
          </p:txBody>
        </p:sp>
      </p:grpSp>
    </p:spTree>
    <p:extLst>
      <p:ext uri="{BB962C8B-B14F-4D97-AF65-F5344CB8AC3E}">
        <p14:creationId xmlns:p14="http://schemas.microsoft.com/office/powerpoint/2010/main" val="3040863568"/>
      </p:ext>
    </p:extLst>
  </p:cSld>
  <p:clrMapOvr>
    <a:masterClrMapping/>
  </p:clrMapOvr>
  <p:transition spd="slow" advTm="134760">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C7874A-8E7B-65AD-756F-01CC5E61D52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CDB93B4-732D-A5C5-3E7A-975F1129311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1D37D05-C6FD-149F-3EAE-8781423A3C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8" name="Group 17">
            <a:extLst>
              <a:ext uri="{FF2B5EF4-FFF2-40B4-BE49-F238E27FC236}">
                <a16:creationId xmlns:a16="http://schemas.microsoft.com/office/drawing/2014/main" id="{40613104-ECB0-D1CE-305E-8ECA5CC7E678}"/>
              </a:ext>
            </a:extLst>
          </p:cNvPr>
          <p:cNvGrpSpPr/>
          <p:nvPr/>
        </p:nvGrpSpPr>
        <p:grpSpPr>
          <a:xfrm>
            <a:off x="355214" y="617697"/>
            <a:ext cx="11656355" cy="2541757"/>
            <a:chOff x="6280190" y="2186107"/>
            <a:chExt cx="7556421" cy="3857386"/>
          </a:xfrm>
        </p:grpSpPr>
        <p:sp>
          <p:nvSpPr>
            <p:cNvPr id="19" name="Text 0"/>
            <p:cNvSpPr/>
            <p:nvPr/>
          </p:nvSpPr>
          <p:spPr>
            <a:xfrm>
              <a:off x="8647509" y="2186107"/>
              <a:ext cx="5189101" cy="620078"/>
            </a:xfrm>
            <a:prstGeom prst="rect">
              <a:avLst/>
            </a:prstGeom>
            <a:noFill/>
            <a:ln/>
          </p:spPr>
          <p:txBody>
            <a:bodyPr wrap="none" lIns="0" tIns="0" rIns="0" bIns="0" rtlCol="0" anchor="t"/>
            <a:lstStyle/>
            <a:p>
              <a:pPr marL="0" indent="0" algn="r" rtl="1">
                <a:lnSpc>
                  <a:spcPts val="4850"/>
                </a:lnSpc>
                <a:buNone/>
              </a:pPr>
              <a:r>
                <a:rPr lang="en-US" sz="2800" b="1" dirty="0">
                  <a:solidFill>
                    <a:srgbClr val="403CCF"/>
                  </a:solidFill>
                  <a:latin typeface="Alexandria" pitchFamily="34" charset="0"/>
                  <a:ea typeface="Alexandria" pitchFamily="34" charset="-122"/>
                  <a:cs typeface="Alexandria" pitchFamily="34" charset="-120"/>
                </a:rPr>
                <a:t>مثال على معالجة التحيز</a:t>
              </a:r>
              <a:endParaRPr lang="en-US" sz="2800" b="1" dirty="0"/>
            </a:p>
          </p:txBody>
        </p:sp>
        <p:sp>
          <p:nvSpPr>
            <p:cNvPr id="20" name="Text 1"/>
            <p:cNvSpPr/>
            <p:nvPr/>
          </p:nvSpPr>
          <p:spPr>
            <a:xfrm>
              <a:off x="11058049" y="3401497"/>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03CCF"/>
                  </a:solidFill>
                  <a:latin typeface="Alexandria" pitchFamily="34" charset="0"/>
                  <a:ea typeface="Alexandria" pitchFamily="34" charset="-122"/>
                  <a:cs typeface="Alexandria" pitchFamily="34" charset="-120"/>
                </a:rPr>
                <a:t>مثال توضيحي</a:t>
              </a:r>
              <a:endParaRPr lang="en-US" sz="1950" dirty="0"/>
            </a:p>
          </p:txBody>
        </p:sp>
        <p:sp>
          <p:nvSpPr>
            <p:cNvPr id="21" name="Text 2"/>
            <p:cNvSpPr/>
            <p:nvPr/>
          </p:nvSpPr>
          <p:spPr>
            <a:xfrm>
              <a:off x="6280190" y="4009311"/>
              <a:ext cx="7258764" cy="95261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إذا كانت هناك دراسة سابقة أجريت على الأطفال الذكور اكتشفت أن النوم المبكر يؤدي إلى زيادة مهارات القراءة، فعليه أن يصف كيف أن دراسته وسعت هذا البحث ليشمل الأطفال الإناث أيضاً.</a:t>
              </a:r>
              <a:endParaRPr lang="en-US" sz="1550" dirty="0"/>
            </a:p>
          </p:txBody>
        </p:sp>
        <p:sp>
          <p:nvSpPr>
            <p:cNvPr id="22" name="Shape 3"/>
            <p:cNvSpPr/>
            <p:nvPr/>
          </p:nvSpPr>
          <p:spPr>
            <a:xfrm>
              <a:off x="13813750" y="3103840"/>
              <a:ext cx="22860" cy="2081332"/>
            </a:xfrm>
            <a:prstGeom prst="rect">
              <a:avLst/>
            </a:prstGeom>
            <a:solidFill>
              <a:srgbClr val="403CCF"/>
            </a:solidFill>
            <a:ln/>
          </p:spPr>
          <p:txBody>
            <a:bodyPr/>
            <a:lstStyle/>
            <a:p>
              <a:endParaRPr lang="en-US"/>
            </a:p>
          </p:txBody>
        </p:sp>
        <p:sp>
          <p:nvSpPr>
            <p:cNvPr id="23" name="Text 4"/>
            <p:cNvSpPr/>
            <p:nvPr/>
          </p:nvSpPr>
          <p:spPr>
            <a:xfrm>
              <a:off x="6280190" y="5408414"/>
              <a:ext cx="7556421"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هذا النهج يساعد في تقليل التحيز الجنسي في البحث العلمي ويوفر نتائج أكثر شمولية وتمثيلاً للمجتمع بأكمله.</a:t>
              </a:r>
              <a:endParaRPr lang="en-US" sz="1550" dirty="0"/>
            </a:p>
          </p:txBody>
        </p:sp>
      </p:grpSp>
      <p:grpSp>
        <p:nvGrpSpPr>
          <p:cNvPr id="24" name="Group 23">
            <a:extLst>
              <a:ext uri="{FF2B5EF4-FFF2-40B4-BE49-F238E27FC236}">
                <a16:creationId xmlns:a16="http://schemas.microsoft.com/office/drawing/2014/main" id="{DF6F01DD-4C0E-4918-05BC-041AB09EB871}"/>
              </a:ext>
            </a:extLst>
          </p:cNvPr>
          <p:cNvGrpSpPr/>
          <p:nvPr/>
        </p:nvGrpSpPr>
        <p:grpSpPr>
          <a:xfrm>
            <a:off x="355214" y="3453657"/>
            <a:ext cx="11481572" cy="3172410"/>
            <a:chOff x="793790" y="2302907"/>
            <a:chExt cx="7556421" cy="4323160"/>
          </a:xfrm>
        </p:grpSpPr>
        <p:sp>
          <p:nvSpPr>
            <p:cNvPr id="25" name="Text 1">
              <a:extLst>
                <a:ext uri="{FF2B5EF4-FFF2-40B4-BE49-F238E27FC236}">
                  <a16:creationId xmlns:a16="http://schemas.microsoft.com/office/drawing/2014/main" id="{75CB22DF-24E1-ED4D-F987-3C82D0733EE2}"/>
                </a:ext>
              </a:extLst>
            </p:cNvPr>
            <p:cNvSpPr/>
            <p:nvPr/>
          </p:nvSpPr>
          <p:spPr>
            <a:xfrm>
              <a:off x="2307908" y="2302907"/>
              <a:ext cx="6042303" cy="496133"/>
            </a:xfrm>
            <a:prstGeom prst="rect">
              <a:avLst/>
            </a:prstGeom>
            <a:noFill/>
            <a:ln/>
          </p:spPr>
          <p:txBody>
            <a:bodyPr wrap="none" lIns="0" tIns="0" rIns="0" bIns="0" rtlCol="0" anchor="t"/>
            <a:lstStyle/>
            <a:p>
              <a:pPr marL="0" indent="0" algn="r" rtl="1">
                <a:lnSpc>
                  <a:spcPts val="3900"/>
                </a:lnSpc>
                <a:buNone/>
              </a:pPr>
              <a:r>
                <a:rPr lang="ar-EG" sz="2400" b="1">
                  <a:solidFill>
                    <a:srgbClr val="403CCF"/>
                  </a:solidFill>
                  <a:latin typeface="Alexandria" pitchFamily="34" charset="0"/>
                  <a:ea typeface="Alexandria" pitchFamily="34" charset="-122"/>
                  <a:cs typeface="Alexandria" pitchFamily="34" charset="-120"/>
                </a:rPr>
                <a:t>4. </a:t>
              </a:r>
              <a:r>
                <a:rPr lang="en-US" sz="2400" b="1">
                  <a:solidFill>
                    <a:srgbClr val="403CCF"/>
                  </a:solidFill>
                  <a:latin typeface="Alexandria" pitchFamily="34" charset="0"/>
                  <a:ea typeface="Alexandria" pitchFamily="34" charset="-122"/>
                  <a:cs typeface="Alexandria" pitchFamily="34" charset="-120"/>
                </a:rPr>
                <a:t>أوجه </a:t>
              </a:r>
              <a:r>
                <a:rPr lang="en-US" sz="2400" b="1" dirty="0">
                  <a:solidFill>
                    <a:srgbClr val="403CCF"/>
                  </a:solidFill>
                  <a:latin typeface="Alexandria" pitchFamily="34" charset="0"/>
                  <a:ea typeface="Alexandria" pitchFamily="34" charset="-122"/>
                  <a:cs typeface="Alexandria" pitchFamily="34" charset="-120"/>
                </a:rPr>
                <a:t>القصور في البحوث النوعية</a:t>
              </a:r>
              <a:endParaRPr lang="en-US" sz="2400" b="1" dirty="0"/>
            </a:p>
          </p:txBody>
        </p:sp>
        <p:sp>
          <p:nvSpPr>
            <p:cNvPr id="26" name="Shape 2">
              <a:extLst>
                <a:ext uri="{FF2B5EF4-FFF2-40B4-BE49-F238E27FC236}">
                  <a16:creationId xmlns:a16="http://schemas.microsoft.com/office/drawing/2014/main" id="{E3B72C35-8E2C-57B2-866E-C1599EF7E141}"/>
                </a:ext>
              </a:extLst>
            </p:cNvPr>
            <p:cNvSpPr/>
            <p:nvPr/>
          </p:nvSpPr>
          <p:spPr>
            <a:xfrm>
              <a:off x="793790" y="3096697"/>
              <a:ext cx="7556421" cy="1506736"/>
            </a:xfrm>
            <a:prstGeom prst="roundRect">
              <a:avLst>
                <a:gd name="adj" fmla="val 1976"/>
              </a:avLst>
            </a:prstGeom>
            <a:solidFill>
              <a:srgbClr val="FBFAFF"/>
            </a:solidFill>
            <a:ln w="22860">
              <a:solidFill>
                <a:srgbClr val="D0CED9"/>
              </a:solidFill>
              <a:prstDash val="solid"/>
            </a:ln>
          </p:spPr>
          <p:txBody>
            <a:bodyPr/>
            <a:lstStyle/>
            <a:p>
              <a:endParaRPr lang="en-US"/>
            </a:p>
          </p:txBody>
        </p:sp>
        <p:sp>
          <p:nvSpPr>
            <p:cNvPr id="27" name="Text 3">
              <a:extLst>
                <a:ext uri="{FF2B5EF4-FFF2-40B4-BE49-F238E27FC236}">
                  <a16:creationId xmlns:a16="http://schemas.microsoft.com/office/drawing/2014/main" id="{A4C0173E-CE4D-BD6B-407D-7C5D30F124C2}"/>
                </a:ext>
              </a:extLst>
            </p:cNvPr>
            <p:cNvSpPr/>
            <p:nvPr/>
          </p:nvSpPr>
          <p:spPr>
            <a:xfrm>
              <a:off x="5648087" y="3317915"/>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صعوبات الاستيعاب</a:t>
              </a:r>
              <a:endParaRPr lang="en-US" sz="1950" dirty="0"/>
            </a:p>
          </p:txBody>
        </p:sp>
        <p:sp>
          <p:nvSpPr>
            <p:cNvPr id="28" name="Text 4">
              <a:extLst>
                <a:ext uri="{FF2B5EF4-FFF2-40B4-BE49-F238E27FC236}">
                  <a16:creationId xmlns:a16="http://schemas.microsoft.com/office/drawing/2014/main" id="{FF14184D-5F3A-0E9E-3634-F521AB71AA7F}"/>
                </a:ext>
              </a:extLst>
            </p:cNvPr>
            <p:cNvSpPr/>
            <p:nvPr/>
          </p:nvSpPr>
          <p:spPr>
            <a:xfrm>
              <a:off x="1015008" y="3747135"/>
              <a:ext cx="7113984"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جمع البيانات من مبحوثين من كبار السن قد يشوبه صعوبات في استيعابهم لبعض الأحداث أو التحيز في مشاعرهم نحوها</a:t>
              </a:r>
              <a:endParaRPr lang="en-US" sz="1550" dirty="0"/>
            </a:p>
          </p:txBody>
        </p:sp>
        <p:sp>
          <p:nvSpPr>
            <p:cNvPr id="30" name="Shape 5">
              <a:extLst>
                <a:ext uri="{FF2B5EF4-FFF2-40B4-BE49-F238E27FC236}">
                  <a16:creationId xmlns:a16="http://schemas.microsoft.com/office/drawing/2014/main" id="{D3BB46E1-2E42-7AC2-7AAF-6CF8903C3A72}"/>
                </a:ext>
              </a:extLst>
            </p:cNvPr>
            <p:cNvSpPr/>
            <p:nvPr/>
          </p:nvSpPr>
          <p:spPr>
            <a:xfrm>
              <a:off x="793790" y="4801791"/>
              <a:ext cx="7556421" cy="1824276"/>
            </a:xfrm>
            <a:prstGeom prst="roundRect">
              <a:avLst>
                <a:gd name="adj" fmla="val 1632"/>
              </a:avLst>
            </a:prstGeom>
            <a:solidFill>
              <a:srgbClr val="FBFAFF"/>
            </a:solidFill>
            <a:ln w="22860">
              <a:solidFill>
                <a:srgbClr val="D0CED9"/>
              </a:solidFill>
              <a:prstDash val="solid"/>
            </a:ln>
          </p:spPr>
          <p:txBody>
            <a:bodyPr/>
            <a:lstStyle/>
            <a:p>
              <a:endParaRPr lang="en-US"/>
            </a:p>
          </p:txBody>
        </p:sp>
        <p:sp>
          <p:nvSpPr>
            <p:cNvPr id="31" name="Text 6">
              <a:extLst>
                <a:ext uri="{FF2B5EF4-FFF2-40B4-BE49-F238E27FC236}">
                  <a16:creationId xmlns:a16="http://schemas.microsoft.com/office/drawing/2014/main" id="{C2BE2BC7-77D2-7AD5-B431-A1B8FDDDB95E}"/>
                </a:ext>
              </a:extLst>
            </p:cNvPr>
            <p:cNvSpPr/>
            <p:nvPr/>
          </p:nvSpPr>
          <p:spPr>
            <a:xfrm>
              <a:off x="5648087" y="502300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التشبع في البيانات</a:t>
              </a:r>
              <a:endParaRPr lang="en-US" sz="1950" dirty="0"/>
            </a:p>
          </p:txBody>
        </p:sp>
        <p:sp>
          <p:nvSpPr>
            <p:cNvPr id="32" name="Text 7">
              <a:extLst>
                <a:ext uri="{FF2B5EF4-FFF2-40B4-BE49-F238E27FC236}">
                  <a16:creationId xmlns:a16="http://schemas.microsoft.com/office/drawing/2014/main" id="{18CB8A7B-AE23-37EB-999F-16F91DBDDA70}"/>
                </a:ext>
              </a:extLst>
            </p:cNvPr>
            <p:cNvSpPr/>
            <p:nvPr/>
          </p:nvSpPr>
          <p:spPr>
            <a:xfrm>
              <a:off x="1015008" y="5452229"/>
              <a:ext cx="7113984"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عدد المبحوثين قد يكون كافياً لكي يضع الباحث استنتاجاته، لكنه قد يعتقد أنه وصل إلى درجة من التشبع في البيانات بحيث يعتقد أنه ليس في حاجة إلى بيانات جديدة فيكتفي بما عنده</a:t>
              </a:r>
              <a:endParaRPr lang="en-US" sz="1550" dirty="0"/>
            </a:p>
          </p:txBody>
        </p:sp>
      </p:grpSp>
    </p:spTree>
    <p:extLst>
      <p:ext uri="{BB962C8B-B14F-4D97-AF65-F5344CB8AC3E}">
        <p14:creationId xmlns:p14="http://schemas.microsoft.com/office/powerpoint/2010/main" val="3261592461"/>
      </p:ext>
    </p:extLst>
  </p:cSld>
  <p:clrMapOvr>
    <a:masterClrMapping/>
  </p:clrMapOvr>
  <p:transition spd="slow" advTm="131957">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A7BFDF-228A-08AE-5DA9-722C4348D0E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234B8AA-06D1-7A78-10B1-C638B6634DD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6A578CD-D1F7-AE84-4085-47EA1C1E3A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3" name="Group 12">
            <a:extLst>
              <a:ext uri="{FF2B5EF4-FFF2-40B4-BE49-F238E27FC236}">
                <a16:creationId xmlns:a16="http://schemas.microsoft.com/office/drawing/2014/main" id="{654D315C-49DB-E4D6-7D40-489B879140C7}"/>
              </a:ext>
            </a:extLst>
          </p:cNvPr>
          <p:cNvGrpSpPr/>
          <p:nvPr/>
        </p:nvGrpSpPr>
        <p:grpSpPr>
          <a:xfrm>
            <a:off x="180431" y="617696"/>
            <a:ext cx="11872418" cy="2954933"/>
            <a:chOff x="793790" y="3136583"/>
            <a:chExt cx="13088329" cy="4087772"/>
          </a:xfrm>
        </p:grpSpPr>
        <p:sp>
          <p:nvSpPr>
            <p:cNvPr id="3" name="Text 0"/>
            <p:cNvSpPr/>
            <p:nvPr/>
          </p:nvSpPr>
          <p:spPr>
            <a:xfrm>
              <a:off x="4732496" y="3136583"/>
              <a:ext cx="9104114" cy="620078"/>
            </a:xfrm>
            <a:prstGeom prst="rect">
              <a:avLst/>
            </a:prstGeom>
            <a:noFill/>
            <a:ln/>
          </p:spPr>
          <p:txBody>
            <a:bodyPr wrap="none" lIns="0" tIns="0" rIns="0" bIns="0" rtlCol="0" anchor="t"/>
            <a:lstStyle/>
            <a:p>
              <a:pPr marL="0" indent="0" algn="r" rtl="1">
                <a:lnSpc>
                  <a:spcPts val="4850"/>
                </a:lnSpc>
                <a:buNone/>
              </a:pPr>
              <a:r>
                <a:rPr lang="en-US" sz="2800" b="1" dirty="0">
                  <a:solidFill>
                    <a:srgbClr val="403CCF"/>
                  </a:solidFill>
                  <a:latin typeface="Alexandria" pitchFamily="34" charset="0"/>
                  <a:ea typeface="Alexandria" pitchFamily="34" charset="-122"/>
                  <a:cs typeface="Alexandria" pitchFamily="34" charset="-120"/>
                </a:rPr>
                <a:t>موقع الإشارة إلى أوجه القصور </a:t>
              </a:r>
              <a:r>
                <a:rPr lang="en-US" sz="2800" b="1">
                  <a:solidFill>
                    <a:srgbClr val="403CCF"/>
                  </a:solidFill>
                  <a:latin typeface="Alexandria" pitchFamily="34" charset="0"/>
                  <a:ea typeface="Alexandria" pitchFamily="34" charset="-122"/>
                  <a:cs typeface="Alexandria" pitchFamily="34" charset="-120"/>
                </a:rPr>
                <a:t>في ال</a:t>
              </a:r>
              <a:r>
                <a:rPr lang="ar-EG" sz="2800" b="1">
                  <a:solidFill>
                    <a:srgbClr val="403CCF"/>
                  </a:solidFill>
                  <a:latin typeface="Alexandria" pitchFamily="34" charset="0"/>
                  <a:ea typeface="Alexandria" pitchFamily="34" charset="-122"/>
                  <a:cs typeface="Alexandria" pitchFamily="34" charset="-120"/>
                </a:rPr>
                <a:t>بحث العلمي</a:t>
              </a:r>
              <a:endParaRPr lang="en-US" sz="2800" b="1" dirty="0"/>
            </a:p>
          </p:txBody>
        </p:sp>
        <p:pic>
          <p:nvPicPr>
            <p:cNvPr id="4" name="Image 1" descr="preencoded.png"/>
            <p:cNvPicPr>
              <a:picLocks noChangeAspect="1"/>
            </p:cNvPicPr>
            <p:nvPr/>
          </p:nvPicPr>
          <p:blipFill>
            <a:blip r:embed="rId3"/>
            <a:stretch>
              <a:fillRect/>
            </a:stretch>
          </p:blipFill>
          <p:spPr>
            <a:xfrm>
              <a:off x="7315200" y="4054316"/>
              <a:ext cx="6521410" cy="793790"/>
            </a:xfrm>
            <a:prstGeom prst="rect">
              <a:avLst/>
            </a:prstGeom>
          </p:spPr>
        </p:pic>
        <p:sp>
          <p:nvSpPr>
            <p:cNvPr id="5" name="Text 1"/>
            <p:cNvSpPr/>
            <p:nvPr/>
          </p:nvSpPr>
          <p:spPr>
            <a:xfrm>
              <a:off x="11157347" y="4141053"/>
              <a:ext cx="2480905" cy="310157"/>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الموقع الأول</a:t>
              </a:r>
              <a:endParaRPr lang="en-US" sz="1950" dirty="0"/>
            </a:p>
          </p:txBody>
        </p:sp>
        <p:sp>
          <p:nvSpPr>
            <p:cNvPr id="6" name="Text 2"/>
            <p:cNvSpPr/>
            <p:nvPr/>
          </p:nvSpPr>
          <p:spPr>
            <a:xfrm>
              <a:off x="7711915" y="4917386"/>
              <a:ext cx="6124694" cy="635078"/>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في بداية قسم المناقشة حتى يعرف القارئ ويفهم أوجه القصور قبل أن يقرأ تحليل النتائج</a:t>
              </a:r>
              <a:endParaRPr lang="en-US" sz="1550" dirty="0"/>
            </a:p>
          </p:txBody>
        </p:sp>
        <p:pic>
          <p:nvPicPr>
            <p:cNvPr id="7" name="Image 2" descr="preencoded.png"/>
            <p:cNvPicPr>
              <a:picLocks noChangeAspect="1"/>
            </p:cNvPicPr>
            <p:nvPr/>
          </p:nvPicPr>
          <p:blipFill>
            <a:blip r:embed="rId4"/>
            <a:stretch>
              <a:fillRect/>
            </a:stretch>
          </p:blipFill>
          <p:spPr>
            <a:xfrm>
              <a:off x="793790" y="4054316"/>
              <a:ext cx="6521410" cy="793790"/>
            </a:xfrm>
            <a:prstGeom prst="rect">
              <a:avLst/>
            </a:prstGeom>
          </p:spPr>
        </p:pic>
        <p:sp>
          <p:nvSpPr>
            <p:cNvPr id="2" name="Text 3"/>
            <p:cNvSpPr/>
            <p:nvPr/>
          </p:nvSpPr>
          <p:spPr>
            <a:xfrm>
              <a:off x="4476124" y="4200647"/>
              <a:ext cx="2480905" cy="310157"/>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الموقع الثاني</a:t>
              </a:r>
              <a:endParaRPr lang="en-US" sz="1950" dirty="0"/>
            </a:p>
          </p:txBody>
        </p:sp>
        <p:sp>
          <p:nvSpPr>
            <p:cNvPr id="9" name="Text 4"/>
            <p:cNvSpPr/>
            <p:nvPr/>
          </p:nvSpPr>
          <p:spPr>
            <a:xfrm>
              <a:off x="992147" y="4994437"/>
              <a:ext cx="5964882" cy="798787"/>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في استنتاجات قسم المناقشة كتأكيد للحاجة إلى دراسات أخرى</a:t>
              </a:r>
              <a:endParaRPr lang="en-US" sz="1550" dirty="0"/>
            </a:p>
          </p:txBody>
        </p:sp>
        <p:sp>
          <p:nvSpPr>
            <p:cNvPr id="10" name="Shape 5"/>
            <p:cNvSpPr/>
            <p:nvPr/>
          </p:nvSpPr>
          <p:spPr>
            <a:xfrm>
              <a:off x="839298" y="6054048"/>
              <a:ext cx="13042821" cy="843201"/>
            </a:xfrm>
            <a:prstGeom prst="roundRect">
              <a:avLst>
                <a:gd name="adj" fmla="val 3531"/>
              </a:avLst>
            </a:prstGeom>
            <a:solidFill>
              <a:srgbClr val="C3C2F0"/>
            </a:solidFill>
            <a:ln/>
          </p:spPr>
          <p:txBody>
            <a:bodyPr/>
            <a:lstStyle/>
            <a:p>
              <a:endParaRPr lang="en-US"/>
            </a:p>
          </p:txBody>
        </p:sp>
        <p:pic>
          <p:nvPicPr>
            <p:cNvPr id="11" name="Image 3" descr="preencoded.png"/>
            <p:cNvPicPr>
              <a:picLocks noChangeAspect="1"/>
            </p:cNvPicPr>
            <p:nvPr/>
          </p:nvPicPr>
          <p:blipFill>
            <a:blip r:embed="rId5"/>
            <a:stretch>
              <a:fillRect/>
            </a:stretch>
          </p:blipFill>
          <p:spPr>
            <a:xfrm>
              <a:off x="992148" y="7025997"/>
              <a:ext cx="248007" cy="198358"/>
            </a:xfrm>
            <a:prstGeom prst="rect">
              <a:avLst/>
            </a:prstGeom>
          </p:spPr>
        </p:pic>
        <p:sp>
          <p:nvSpPr>
            <p:cNvPr id="12" name="Text 6"/>
            <p:cNvSpPr/>
            <p:nvPr/>
          </p:nvSpPr>
          <p:spPr>
            <a:xfrm>
              <a:off x="1438726" y="6204854"/>
              <a:ext cx="12199739" cy="317540"/>
            </a:xfrm>
            <a:prstGeom prst="rect">
              <a:avLst/>
            </a:prstGeom>
            <a:noFill/>
            <a:ln/>
          </p:spPr>
          <p:txBody>
            <a:bodyPr wrap="none" lIns="0" tIns="0" rIns="0" bIns="0" rtlCol="0" anchor="t"/>
            <a:lstStyle/>
            <a:p>
              <a:pPr marL="0" indent="0" algn="r" rtl="1">
                <a:lnSpc>
                  <a:spcPts val="2500"/>
                </a:lnSpc>
                <a:buNone/>
              </a:pPr>
              <a:r>
                <a:rPr lang="en-US" sz="1550" b="1" dirty="0">
                  <a:solidFill>
                    <a:srgbClr val="000000"/>
                  </a:solidFill>
                  <a:latin typeface="Alexandria" pitchFamily="34" charset="0"/>
                  <a:ea typeface="Alexandria" pitchFamily="34" charset="-122"/>
                  <a:cs typeface="Alexandria" pitchFamily="34" charset="-120"/>
                </a:rPr>
                <a:t>تحذير:</a:t>
              </a:r>
              <a:r>
                <a:rPr lang="en-US" sz="1550" dirty="0">
                  <a:solidFill>
                    <a:srgbClr val="000000"/>
                  </a:solidFill>
                  <a:latin typeface="Alexandria" pitchFamily="34" charset="0"/>
                  <a:ea typeface="Alexandria" pitchFamily="34" charset="-122"/>
                  <a:cs typeface="Alexandria" pitchFamily="34" charset="-120"/>
                </a:rPr>
                <a:t> يجب ألا تدفن الفقرات الخاصة بقصور الدراسة في منتصف قسم المناقشة إلا إذا كان هذا القصور مرتبطاً بهذه الجزئية في البحث.</a:t>
              </a:r>
              <a:endParaRPr lang="en-US" sz="1550" dirty="0"/>
            </a:p>
          </p:txBody>
        </p:sp>
      </p:grpSp>
      <p:grpSp>
        <p:nvGrpSpPr>
          <p:cNvPr id="14" name="Group 13">
            <a:extLst>
              <a:ext uri="{FF2B5EF4-FFF2-40B4-BE49-F238E27FC236}">
                <a16:creationId xmlns:a16="http://schemas.microsoft.com/office/drawing/2014/main" id="{F7FA705D-0CEA-1A2F-9F1B-58081CF2CB29}"/>
              </a:ext>
            </a:extLst>
          </p:cNvPr>
          <p:cNvGrpSpPr/>
          <p:nvPr/>
        </p:nvGrpSpPr>
        <p:grpSpPr>
          <a:xfrm>
            <a:off x="360361" y="3515622"/>
            <a:ext cx="11651207" cy="3119465"/>
            <a:chOff x="543878" y="348497"/>
            <a:chExt cx="6771322" cy="6079920"/>
          </a:xfrm>
        </p:grpSpPr>
        <p:sp>
          <p:nvSpPr>
            <p:cNvPr id="15" name="Text 0"/>
            <p:cNvSpPr/>
            <p:nvPr/>
          </p:nvSpPr>
          <p:spPr>
            <a:xfrm>
              <a:off x="1794748" y="348497"/>
              <a:ext cx="5520452" cy="425053"/>
            </a:xfrm>
            <a:prstGeom prst="rect">
              <a:avLst/>
            </a:prstGeom>
            <a:noFill/>
            <a:ln/>
          </p:spPr>
          <p:txBody>
            <a:bodyPr wrap="none" lIns="0" tIns="0" rIns="0" bIns="0" rtlCol="0" anchor="t"/>
            <a:lstStyle/>
            <a:p>
              <a:pPr marL="0" indent="0" algn="r" rtl="1">
                <a:lnSpc>
                  <a:spcPts val="3300"/>
                </a:lnSpc>
                <a:buNone/>
              </a:pPr>
              <a:r>
                <a:rPr lang="en-US" sz="2000" b="1" dirty="0">
                  <a:solidFill>
                    <a:srgbClr val="403CCF"/>
                  </a:solidFill>
                  <a:latin typeface="Alexandria" pitchFamily="34" charset="0"/>
                  <a:ea typeface="Alexandria" pitchFamily="34" charset="-122"/>
                  <a:cs typeface="Alexandria" pitchFamily="34" charset="-120"/>
                </a:rPr>
                <a:t>ماذا يفعل الباحث حيال أوجه القصور؟</a:t>
              </a:r>
              <a:endParaRPr lang="en-US" sz="2000" b="1" dirty="0"/>
            </a:p>
          </p:txBody>
        </p:sp>
        <p:sp>
          <p:nvSpPr>
            <p:cNvPr id="16" name="Text 1"/>
            <p:cNvSpPr/>
            <p:nvPr/>
          </p:nvSpPr>
          <p:spPr>
            <a:xfrm>
              <a:off x="5109448" y="1138952"/>
              <a:ext cx="2039898" cy="254913"/>
            </a:xfrm>
            <a:prstGeom prst="rect">
              <a:avLst/>
            </a:prstGeom>
            <a:noFill/>
            <a:ln/>
          </p:spPr>
          <p:txBody>
            <a:bodyPr wrap="none" lIns="0" tIns="0" rIns="0" bIns="0" rtlCol="0" anchor="t"/>
            <a:lstStyle/>
            <a:p>
              <a:pPr marL="0" indent="0" algn="r" rtl="1">
                <a:lnSpc>
                  <a:spcPts val="2000"/>
                </a:lnSpc>
                <a:buNone/>
              </a:pPr>
              <a:r>
                <a:rPr lang="en-US" sz="1600" dirty="0">
                  <a:solidFill>
                    <a:srgbClr val="403CCF"/>
                  </a:solidFill>
                  <a:latin typeface="Alexandria" pitchFamily="34" charset="0"/>
                  <a:ea typeface="Alexandria" pitchFamily="34" charset="-122"/>
                  <a:cs typeface="Alexandria" pitchFamily="34" charset="-120"/>
                </a:rPr>
                <a:t>إعادة التأطير</a:t>
              </a:r>
              <a:endParaRPr lang="en-US" sz="1600" dirty="0"/>
            </a:p>
          </p:txBody>
        </p:sp>
        <p:sp>
          <p:nvSpPr>
            <p:cNvPr id="17" name="Text 2"/>
            <p:cNvSpPr/>
            <p:nvPr/>
          </p:nvSpPr>
          <p:spPr>
            <a:xfrm>
              <a:off x="543878" y="1529834"/>
              <a:ext cx="6605468" cy="1200840"/>
            </a:xfrm>
            <a:prstGeom prst="rect">
              <a:avLst/>
            </a:prstGeom>
            <a:noFill/>
            <a:ln/>
          </p:spPr>
          <p:txBody>
            <a:bodyPr wrap="square" lIns="0" tIns="0" rIns="0" bIns="0" rtlCol="0" anchor="t"/>
            <a:lstStyle/>
            <a:p>
              <a:pPr marL="0" indent="0" algn="just" rtl="1">
                <a:lnSpc>
                  <a:spcPct val="150000"/>
                </a:lnSpc>
                <a:buNone/>
              </a:pPr>
              <a:r>
                <a:rPr lang="en-US" sz="1600" dirty="0">
                  <a:solidFill>
                    <a:srgbClr val="49495A"/>
                  </a:solidFill>
                  <a:latin typeface="Alexandria" pitchFamily="34" charset="0"/>
                  <a:ea typeface="Alexandria" pitchFamily="34" charset="-122"/>
                  <a:cs typeface="Alexandria" pitchFamily="34" charset="-120"/>
                </a:rPr>
                <a:t>إذا تبين للباحث أن بحثه معيب بدرجة كبيرة بسبب أوجه القصور مثل: عدم القدرة على الحصول على بيانات جوهرية، فيمكنه أن يعيد تأطيرها باعتبارها دراسة استكشافية تحاول أن تضع أساساً لإجراء بحوث أكثر اكتمالاً في المستقبل.</a:t>
              </a:r>
              <a:endParaRPr lang="en-US" sz="1600" dirty="0"/>
            </a:p>
          </p:txBody>
        </p:sp>
        <p:sp>
          <p:nvSpPr>
            <p:cNvPr id="18" name="TextBox 17">
              <a:extLst>
                <a:ext uri="{FF2B5EF4-FFF2-40B4-BE49-F238E27FC236}">
                  <a16:creationId xmlns:a16="http://schemas.microsoft.com/office/drawing/2014/main" id="{1356A10B-071F-BC80-E30B-407B04F332D5}"/>
                </a:ext>
              </a:extLst>
            </p:cNvPr>
            <p:cNvSpPr txBox="1"/>
            <p:nvPr/>
          </p:nvSpPr>
          <p:spPr>
            <a:xfrm>
              <a:off x="543878" y="3235526"/>
              <a:ext cx="6605468" cy="1161407"/>
            </a:xfrm>
            <a:prstGeom prst="rect">
              <a:avLst/>
            </a:prstGeom>
            <a:noFill/>
          </p:spPr>
          <p:txBody>
            <a:bodyPr wrap="square" rtlCol="0">
              <a:spAutoFit/>
            </a:bodyPr>
            <a:lstStyle/>
            <a:p>
              <a:pPr algn="just" rtl="1">
                <a:lnSpc>
                  <a:spcPct val="150000"/>
                </a:lnSpc>
              </a:pPr>
              <a:r>
                <a:rPr lang="en-US" sz="1600">
                  <a:solidFill>
                    <a:srgbClr val="49495A"/>
                  </a:solidFill>
                  <a:latin typeface="Alexandria" pitchFamily="34" charset="0"/>
                  <a:ea typeface="Alexandria" pitchFamily="34" charset="-122"/>
                  <a:cs typeface="Alexandria" pitchFamily="34" charset="-120"/>
                </a:rPr>
                <a:t>ولكن عليه أن يتأكد من أنه يشرح بصفة خاصة كيف يمكن التغلب على هذه العيوب في بحث جديد. ويجب عليه أيضاً ألا يعتبر ذلك اعتذاراً عن عدم قيامه ببحث جيد.</a:t>
              </a:r>
              <a:endParaRPr lang="en-US" sz="1600" dirty="0"/>
            </a:p>
          </p:txBody>
        </p:sp>
        <p:sp>
          <p:nvSpPr>
            <p:cNvPr id="19" name="TextBox 18">
              <a:extLst>
                <a:ext uri="{FF2B5EF4-FFF2-40B4-BE49-F238E27FC236}">
                  <a16:creationId xmlns:a16="http://schemas.microsoft.com/office/drawing/2014/main" id="{BAB5280E-F7B4-30FB-AB8A-FFEEBC6FBFD7}"/>
                </a:ext>
              </a:extLst>
            </p:cNvPr>
            <p:cNvSpPr txBox="1"/>
            <p:nvPr/>
          </p:nvSpPr>
          <p:spPr>
            <a:xfrm>
              <a:off x="543878" y="4897677"/>
              <a:ext cx="6605468" cy="1530740"/>
            </a:xfrm>
            <a:prstGeom prst="rect">
              <a:avLst/>
            </a:prstGeom>
            <a:noFill/>
          </p:spPr>
          <p:txBody>
            <a:bodyPr wrap="square" rtlCol="0">
              <a:spAutoFit/>
            </a:bodyPr>
            <a:lstStyle/>
            <a:p>
              <a:pPr algn="just" rtl="1">
                <a:lnSpc>
                  <a:spcPct val="150000"/>
                </a:lnSpc>
              </a:pPr>
              <a:r>
                <a:rPr lang="en-US" sz="1600">
                  <a:solidFill>
                    <a:srgbClr val="49495A"/>
                  </a:solidFill>
                  <a:latin typeface="Alexandria" pitchFamily="34" charset="0"/>
                  <a:ea typeface="Alexandria" pitchFamily="34" charset="-122"/>
                  <a:cs typeface="Alexandria" pitchFamily="34" charset="-120"/>
                </a:rPr>
                <a:t>إذا كانت هناك أوجه قصور شديدة بصفة عامة فإن هذا قد يشير إلى احتمال أن مشكلته البحثية ضيقة للغاية، أو أن القضية أو الحدث موضع الدراسة قد يكون حديثاً للغاية ومن هنا فإن المعلومات التي كتبت عنه محدودة.</a:t>
              </a:r>
              <a:endParaRPr lang="en-US" sz="1600" dirty="0"/>
            </a:p>
          </p:txBody>
        </p:sp>
      </p:grpSp>
    </p:spTree>
    <p:extLst>
      <p:ext uri="{BB962C8B-B14F-4D97-AF65-F5344CB8AC3E}">
        <p14:creationId xmlns:p14="http://schemas.microsoft.com/office/powerpoint/2010/main" val="3719588365"/>
      </p:ext>
    </p:extLst>
  </p:cSld>
  <p:clrMapOvr>
    <a:masterClrMapping/>
  </p:clrMapOvr>
  <p:transition spd="slow" advTm="120023">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E24C4B-BED0-03F8-B31A-2865D55BD39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AF35B8C-7910-4D39-462A-567057254A1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D0F10F7-8AD3-EA1D-DE23-F393839772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 name="Group 1">
            <a:extLst>
              <a:ext uri="{FF2B5EF4-FFF2-40B4-BE49-F238E27FC236}">
                <a16:creationId xmlns:a16="http://schemas.microsoft.com/office/drawing/2014/main" id="{C9DF11F4-AAA9-05B2-E312-C0D0108E49B1}"/>
              </a:ext>
            </a:extLst>
          </p:cNvPr>
          <p:cNvGrpSpPr/>
          <p:nvPr/>
        </p:nvGrpSpPr>
        <p:grpSpPr>
          <a:xfrm>
            <a:off x="180431" y="683772"/>
            <a:ext cx="11740225" cy="6094701"/>
            <a:chOff x="737830" y="714493"/>
            <a:chExt cx="13154739" cy="7018021"/>
          </a:xfrm>
        </p:grpSpPr>
        <p:sp>
          <p:nvSpPr>
            <p:cNvPr id="3" name="Text 0">
              <a:extLst>
                <a:ext uri="{FF2B5EF4-FFF2-40B4-BE49-F238E27FC236}">
                  <a16:creationId xmlns:a16="http://schemas.microsoft.com/office/drawing/2014/main" id="{95AA1CBF-FB55-E410-7BD0-2C26534C3B5D}"/>
                </a:ext>
              </a:extLst>
            </p:cNvPr>
            <p:cNvSpPr/>
            <p:nvPr/>
          </p:nvSpPr>
          <p:spPr>
            <a:xfrm>
              <a:off x="7146569" y="714493"/>
              <a:ext cx="6706314" cy="576382"/>
            </a:xfrm>
            <a:prstGeom prst="rect">
              <a:avLst/>
            </a:prstGeom>
            <a:noFill/>
            <a:ln/>
          </p:spPr>
          <p:txBody>
            <a:bodyPr wrap="none" lIns="0" tIns="0" rIns="0" bIns="0" rtlCol="0" anchor="t"/>
            <a:lstStyle/>
            <a:p>
              <a:pPr marL="0" indent="0" algn="r" rtl="1">
                <a:lnSpc>
                  <a:spcPts val="4500"/>
                </a:lnSpc>
                <a:buNone/>
              </a:pPr>
              <a:r>
                <a:rPr lang="en-US" sz="2400" b="1" dirty="0">
                  <a:solidFill>
                    <a:srgbClr val="403CCF"/>
                  </a:solidFill>
                  <a:latin typeface="Alexandria" pitchFamily="34" charset="0"/>
                  <a:ea typeface="Alexandria" pitchFamily="34" charset="-122"/>
                  <a:cs typeface="Alexandria" pitchFamily="34" charset="-120"/>
                </a:rPr>
                <a:t>كيف يناقش الباحث أوجه القصور؟</a:t>
              </a:r>
              <a:endParaRPr lang="en-US" sz="2400" b="1" dirty="0"/>
            </a:p>
          </p:txBody>
        </p:sp>
        <p:sp>
          <p:nvSpPr>
            <p:cNvPr id="4" name="Shape 1">
              <a:extLst>
                <a:ext uri="{FF2B5EF4-FFF2-40B4-BE49-F238E27FC236}">
                  <a16:creationId xmlns:a16="http://schemas.microsoft.com/office/drawing/2014/main" id="{AFAD5515-F30A-1F77-A799-40FE6F421578}"/>
                </a:ext>
              </a:extLst>
            </p:cNvPr>
            <p:cNvSpPr/>
            <p:nvPr/>
          </p:nvSpPr>
          <p:spPr>
            <a:xfrm>
              <a:off x="737830" y="1452443"/>
              <a:ext cx="13154739" cy="1108472"/>
            </a:xfrm>
            <a:prstGeom prst="roundRect">
              <a:avLst>
                <a:gd name="adj" fmla="val 2496"/>
              </a:avLst>
            </a:prstGeom>
            <a:solidFill>
              <a:srgbClr val="FBFAFF"/>
            </a:solidFill>
            <a:ln w="22860">
              <a:solidFill>
                <a:srgbClr val="D0CED9"/>
              </a:solidFill>
              <a:prstDash val="solid"/>
            </a:ln>
          </p:spPr>
          <p:txBody>
            <a:bodyPr/>
            <a:lstStyle/>
            <a:p>
              <a:endParaRPr lang="en-US" sz="2000"/>
            </a:p>
          </p:txBody>
        </p:sp>
        <p:sp>
          <p:nvSpPr>
            <p:cNvPr id="5" name="Shape 2">
              <a:extLst>
                <a:ext uri="{FF2B5EF4-FFF2-40B4-BE49-F238E27FC236}">
                  <a16:creationId xmlns:a16="http://schemas.microsoft.com/office/drawing/2014/main" id="{7AA9BE3B-4879-DB39-9350-FC8DC8C542F2}"/>
                </a:ext>
              </a:extLst>
            </p:cNvPr>
            <p:cNvSpPr/>
            <p:nvPr/>
          </p:nvSpPr>
          <p:spPr>
            <a:xfrm>
              <a:off x="13685282" y="1475303"/>
              <a:ext cx="184428" cy="1062752"/>
            </a:xfrm>
            <a:prstGeom prst="roundRect">
              <a:avLst>
                <a:gd name="adj" fmla="val 129"/>
              </a:avLst>
            </a:prstGeom>
            <a:solidFill>
              <a:srgbClr val="EAE8F3"/>
            </a:solidFill>
            <a:ln/>
          </p:spPr>
          <p:txBody>
            <a:bodyPr/>
            <a:lstStyle/>
            <a:p>
              <a:endParaRPr lang="en-US" sz="2000"/>
            </a:p>
          </p:txBody>
        </p:sp>
        <p:sp>
          <p:nvSpPr>
            <p:cNvPr id="6" name="Text 3">
              <a:extLst>
                <a:ext uri="{FF2B5EF4-FFF2-40B4-BE49-F238E27FC236}">
                  <a16:creationId xmlns:a16="http://schemas.microsoft.com/office/drawing/2014/main" id="{68B16C3E-3E4C-9348-80C9-377470BBD710}"/>
                </a:ext>
              </a:extLst>
            </p:cNvPr>
            <p:cNvSpPr/>
            <p:nvPr/>
          </p:nvSpPr>
          <p:spPr>
            <a:xfrm>
              <a:off x="11195090" y="1659731"/>
              <a:ext cx="2305764" cy="288250"/>
            </a:xfrm>
            <a:prstGeom prst="rect">
              <a:avLst/>
            </a:prstGeom>
            <a:noFill/>
            <a:ln/>
          </p:spPr>
          <p:txBody>
            <a:bodyPr wrap="none" lIns="0" tIns="0" rIns="0" bIns="0" rtlCol="0" anchor="t"/>
            <a:lstStyle/>
            <a:p>
              <a:pPr marL="0" indent="0" algn="r" rtl="1">
                <a:lnSpc>
                  <a:spcPts val="2250"/>
                </a:lnSpc>
                <a:buNone/>
              </a:pPr>
              <a:r>
                <a:rPr lang="en-US" sz="2000" dirty="0">
                  <a:solidFill>
                    <a:srgbClr val="49495A"/>
                  </a:solidFill>
                  <a:latin typeface="Alexandria" pitchFamily="34" charset="0"/>
                  <a:ea typeface="Alexandria" pitchFamily="34" charset="-122"/>
                  <a:cs typeface="Alexandria" pitchFamily="34" charset="-120"/>
                </a:rPr>
                <a:t>الشرح التفصيلي</a:t>
              </a:r>
              <a:endParaRPr lang="en-US" sz="2000" dirty="0"/>
            </a:p>
          </p:txBody>
        </p:sp>
        <p:sp>
          <p:nvSpPr>
            <p:cNvPr id="7" name="Text 4">
              <a:extLst>
                <a:ext uri="{FF2B5EF4-FFF2-40B4-BE49-F238E27FC236}">
                  <a16:creationId xmlns:a16="http://schemas.microsoft.com/office/drawing/2014/main" id="{866BE6CD-119F-0621-E6FE-4F3C3F29AA5E}"/>
                </a:ext>
              </a:extLst>
            </p:cNvPr>
            <p:cNvSpPr/>
            <p:nvPr/>
          </p:nvSpPr>
          <p:spPr>
            <a:xfrm>
              <a:off x="760690" y="2058591"/>
              <a:ext cx="12740164" cy="295037"/>
            </a:xfrm>
            <a:prstGeom prst="rect">
              <a:avLst/>
            </a:prstGeom>
            <a:noFill/>
            <a:ln/>
          </p:spPr>
          <p:txBody>
            <a:bodyPr wrap="none" lIns="0" tIns="0" rIns="0" bIns="0" rtlCol="0" anchor="t"/>
            <a:lstStyle/>
            <a:p>
              <a:pPr marL="0" indent="0" algn="r" rtl="1">
                <a:lnSpc>
                  <a:spcPts val="2300"/>
                </a:lnSpc>
                <a:buNone/>
              </a:pPr>
              <a:r>
                <a:rPr lang="en-US" sz="1600" dirty="0">
                  <a:solidFill>
                    <a:srgbClr val="49495A"/>
                  </a:solidFill>
                  <a:latin typeface="Alexandria" pitchFamily="34" charset="0"/>
                  <a:ea typeface="Alexandria" pitchFamily="34" charset="-122"/>
                  <a:cs typeface="Alexandria" pitchFamily="34" charset="-120"/>
                </a:rPr>
                <a:t>أن يشرح كل وجه من أوجه القصور بطريقة تفصيلية ولكنها موجزة</a:t>
              </a:r>
              <a:endParaRPr lang="en-US" sz="1600" dirty="0"/>
            </a:p>
          </p:txBody>
        </p:sp>
        <p:sp>
          <p:nvSpPr>
            <p:cNvPr id="9" name="Shape 5">
              <a:extLst>
                <a:ext uri="{FF2B5EF4-FFF2-40B4-BE49-F238E27FC236}">
                  <a16:creationId xmlns:a16="http://schemas.microsoft.com/office/drawing/2014/main" id="{B629885B-1AF8-4207-5DE7-E3E879E22575}"/>
                </a:ext>
              </a:extLst>
            </p:cNvPr>
            <p:cNvSpPr/>
            <p:nvPr/>
          </p:nvSpPr>
          <p:spPr>
            <a:xfrm>
              <a:off x="737830" y="2745343"/>
              <a:ext cx="12878038" cy="1108472"/>
            </a:xfrm>
            <a:prstGeom prst="roundRect">
              <a:avLst>
                <a:gd name="adj" fmla="val 2496"/>
              </a:avLst>
            </a:prstGeom>
            <a:solidFill>
              <a:srgbClr val="FBFAFF"/>
            </a:solidFill>
            <a:ln w="22860">
              <a:solidFill>
                <a:srgbClr val="D0CED9"/>
              </a:solidFill>
              <a:prstDash val="solid"/>
            </a:ln>
          </p:spPr>
          <p:txBody>
            <a:bodyPr/>
            <a:lstStyle/>
            <a:p>
              <a:endParaRPr lang="en-US" sz="2000"/>
            </a:p>
          </p:txBody>
        </p:sp>
        <p:sp>
          <p:nvSpPr>
            <p:cNvPr id="10" name="Shape 6">
              <a:extLst>
                <a:ext uri="{FF2B5EF4-FFF2-40B4-BE49-F238E27FC236}">
                  <a16:creationId xmlns:a16="http://schemas.microsoft.com/office/drawing/2014/main" id="{BB7FF96E-CB08-15A1-8946-4C679BBBCA35}"/>
                </a:ext>
              </a:extLst>
            </p:cNvPr>
            <p:cNvSpPr/>
            <p:nvPr/>
          </p:nvSpPr>
          <p:spPr>
            <a:xfrm>
              <a:off x="13408581" y="2768203"/>
              <a:ext cx="184428" cy="1062752"/>
            </a:xfrm>
            <a:prstGeom prst="roundRect">
              <a:avLst>
                <a:gd name="adj" fmla="val 129"/>
              </a:avLst>
            </a:prstGeom>
            <a:solidFill>
              <a:srgbClr val="EAE8F3"/>
            </a:solidFill>
            <a:ln/>
          </p:spPr>
          <p:txBody>
            <a:bodyPr/>
            <a:lstStyle/>
            <a:p>
              <a:endParaRPr lang="en-US" sz="2000"/>
            </a:p>
          </p:txBody>
        </p:sp>
        <p:sp>
          <p:nvSpPr>
            <p:cNvPr id="11" name="Text 7">
              <a:extLst>
                <a:ext uri="{FF2B5EF4-FFF2-40B4-BE49-F238E27FC236}">
                  <a16:creationId xmlns:a16="http://schemas.microsoft.com/office/drawing/2014/main" id="{B0640912-68A8-F318-85FA-97331AAA408B}"/>
                </a:ext>
              </a:extLst>
            </p:cNvPr>
            <p:cNvSpPr/>
            <p:nvPr/>
          </p:nvSpPr>
          <p:spPr>
            <a:xfrm>
              <a:off x="10918388" y="2952631"/>
              <a:ext cx="2305764" cy="288250"/>
            </a:xfrm>
            <a:prstGeom prst="rect">
              <a:avLst/>
            </a:prstGeom>
            <a:noFill/>
            <a:ln/>
          </p:spPr>
          <p:txBody>
            <a:bodyPr wrap="none" lIns="0" tIns="0" rIns="0" bIns="0" rtlCol="0" anchor="t"/>
            <a:lstStyle/>
            <a:p>
              <a:pPr marL="0" indent="0" algn="r" rtl="1">
                <a:lnSpc>
                  <a:spcPts val="2250"/>
                </a:lnSpc>
                <a:buNone/>
              </a:pPr>
              <a:r>
                <a:rPr lang="en-US" sz="2000" dirty="0">
                  <a:solidFill>
                    <a:srgbClr val="49495A"/>
                  </a:solidFill>
                  <a:latin typeface="Alexandria" pitchFamily="34" charset="0"/>
                  <a:ea typeface="Alexandria" pitchFamily="34" charset="-122"/>
                  <a:cs typeface="Alexandria" pitchFamily="34" charset="-120"/>
                </a:rPr>
                <a:t>بيان الأسباب</a:t>
              </a:r>
              <a:endParaRPr lang="en-US" sz="2000" dirty="0"/>
            </a:p>
          </p:txBody>
        </p:sp>
        <p:sp>
          <p:nvSpPr>
            <p:cNvPr id="12" name="Text 8">
              <a:extLst>
                <a:ext uri="{FF2B5EF4-FFF2-40B4-BE49-F238E27FC236}">
                  <a16:creationId xmlns:a16="http://schemas.microsoft.com/office/drawing/2014/main" id="{E502ADA5-DFE2-6A4B-88E4-5C5DF6D8ABE5}"/>
                </a:ext>
              </a:extLst>
            </p:cNvPr>
            <p:cNvSpPr/>
            <p:nvPr/>
          </p:nvSpPr>
          <p:spPr>
            <a:xfrm>
              <a:off x="760690" y="3351490"/>
              <a:ext cx="12463462" cy="295037"/>
            </a:xfrm>
            <a:prstGeom prst="rect">
              <a:avLst/>
            </a:prstGeom>
            <a:noFill/>
            <a:ln/>
          </p:spPr>
          <p:txBody>
            <a:bodyPr wrap="none" lIns="0" tIns="0" rIns="0" bIns="0" rtlCol="0" anchor="t"/>
            <a:lstStyle/>
            <a:p>
              <a:pPr marL="0" indent="0" algn="r" rtl="1">
                <a:lnSpc>
                  <a:spcPts val="2300"/>
                </a:lnSpc>
                <a:buNone/>
              </a:pPr>
              <a:r>
                <a:rPr lang="en-US" sz="1600" dirty="0">
                  <a:solidFill>
                    <a:srgbClr val="49495A"/>
                  </a:solidFill>
                  <a:latin typeface="Alexandria" pitchFamily="34" charset="0"/>
                  <a:ea typeface="Alexandria" pitchFamily="34" charset="-122"/>
                  <a:cs typeface="Alexandria" pitchFamily="34" charset="-120"/>
                </a:rPr>
                <a:t>أن يشرح لماذا وجد هذا القصور وما الظروف التي أدت إليه</a:t>
              </a:r>
              <a:endParaRPr lang="en-US" sz="1600" dirty="0"/>
            </a:p>
          </p:txBody>
        </p:sp>
        <p:sp>
          <p:nvSpPr>
            <p:cNvPr id="13" name="Shape 9">
              <a:extLst>
                <a:ext uri="{FF2B5EF4-FFF2-40B4-BE49-F238E27FC236}">
                  <a16:creationId xmlns:a16="http://schemas.microsoft.com/office/drawing/2014/main" id="{4F2F2B13-E351-ACA0-E73E-F7FFD749F129}"/>
                </a:ext>
              </a:extLst>
            </p:cNvPr>
            <p:cNvSpPr/>
            <p:nvPr/>
          </p:nvSpPr>
          <p:spPr>
            <a:xfrm>
              <a:off x="737830" y="4038243"/>
              <a:ext cx="12601337" cy="1108472"/>
            </a:xfrm>
            <a:prstGeom prst="roundRect">
              <a:avLst>
                <a:gd name="adj" fmla="val 2496"/>
              </a:avLst>
            </a:prstGeom>
            <a:solidFill>
              <a:srgbClr val="FBFAFF"/>
            </a:solidFill>
            <a:ln w="22860">
              <a:solidFill>
                <a:srgbClr val="D0CED9"/>
              </a:solidFill>
              <a:prstDash val="solid"/>
            </a:ln>
          </p:spPr>
          <p:txBody>
            <a:bodyPr/>
            <a:lstStyle/>
            <a:p>
              <a:endParaRPr lang="en-US" sz="2000"/>
            </a:p>
          </p:txBody>
        </p:sp>
        <p:sp>
          <p:nvSpPr>
            <p:cNvPr id="14" name="Shape 10">
              <a:extLst>
                <a:ext uri="{FF2B5EF4-FFF2-40B4-BE49-F238E27FC236}">
                  <a16:creationId xmlns:a16="http://schemas.microsoft.com/office/drawing/2014/main" id="{5C065AD5-E6D3-CBC1-81C2-016703497E43}"/>
                </a:ext>
              </a:extLst>
            </p:cNvPr>
            <p:cNvSpPr/>
            <p:nvPr/>
          </p:nvSpPr>
          <p:spPr>
            <a:xfrm>
              <a:off x="13131879" y="4061103"/>
              <a:ext cx="184428" cy="1062752"/>
            </a:xfrm>
            <a:prstGeom prst="roundRect">
              <a:avLst>
                <a:gd name="adj" fmla="val 129"/>
              </a:avLst>
            </a:prstGeom>
            <a:solidFill>
              <a:srgbClr val="EAE8F3"/>
            </a:solidFill>
            <a:ln/>
          </p:spPr>
          <p:txBody>
            <a:bodyPr/>
            <a:lstStyle/>
            <a:p>
              <a:endParaRPr lang="en-US" sz="2000"/>
            </a:p>
          </p:txBody>
        </p:sp>
        <p:sp>
          <p:nvSpPr>
            <p:cNvPr id="15" name="Text 11">
              <a:extLst>
                <a:ext uri="{FF2B5EF4-FFF2-40B4-BE49-F238E27FC236}">
                  <a16:creationId xmlns:a16="http://schemas.microsoft.com/office/drawing/2014/main" id="{6C199C81-D102-D837-BE3D-F07A5FAD237F}"/>
                </a:ext>
              </a:extLst>
            </p:cNvPr>
            <p:cNvSpPr/>
            <p:nvPr/>
          </p:nvSpPr>
          <p:spPr>
            <a:xfrm>
              <a:off x="10641687" y="4245531"/>
              <a:ext cx="2305764" cy="288250"/>
            </a:xfrm>
            <a:prstGeom prst="rect">
              <a:avLst/>
            </a:prstGeom>
            <a:noFill/>
            <a:ln/>
          </p:spPr>
          <p:txBody>
            <a:bodyPr wrap="none" lIns="0" tIns="0" rIns="0" bIns="0" rtlCol="0" anchor="t"/>
            <a:lstStyle/>
            <a:p>
              <a:pPr marL="0" indent="0" algn="r" rtl="1">
                <a:lnSpc>
                  <a:spcPts val="2250"/>
                </a:lnSpc>
                <a:buNone/>
              </a:pPr>
              <a:r>
                <a:rPr lang="en-US" sz="2000" dirty="0">
                  <a:solidFill>
                    <a:srgbClr val="49495A"/>
                  </a:solidFill>
                  <a:latin typeface="Alexandria" pitchFamily="34" charset="0"/>
                  <a:ea typeface="Alexandria" pitchFamily="34" charset="-122"/>
                  <a:cs typeface="Alexandria" pitchFamily="34" charset="-120"/>
                </a:rPr>
                <a:t>توضيح المحاولات</a:t>
              </a:r>
              <a:endParaRPr lang="en-US" sz="2000" dirty="0"/>
            </a:p>
          </p:txBody>
        </p:sp>
        <p:sp>
          <p:nvSpPr>
            <p:cNvPr id="16" name="Text 12">
              <a:extLst>
                <a:ext uri="{FF2B5EF4-FFF2-40B4-BE49-F238E27FC236}">
                  <a16:creationId xmlns:a16="http://schemas.microsoft.com/office/drawing/2014/main" id="{6F2652E6-1B7D-A808-F765-DDE04A488C9E}"/>
                </a:ext>
              </a:extLst>
            </p:cNvPr>
            <p:cNvSpPr/>
            <p:nvPr/>
          </p:nvSpPr>
          <p:spPr>
            <a:xfrm>
              <a:off x="760690" y="4644390"/>
              <a:ext cx="12186761" cy="295037"/>
            </a:xfrm>
            <a:prstGeom prst="rect">
              <a:avLst/>
            </a:prstGeom>
            <a:noFill/>
            <a:ln/>
          </p:spPr>
          <p:txBody>
            <a:bodyPr wrap="none" lIns="0" tIns="0" rIns="0" bIns="0" rtlCol="0" anchor="t"/>
            <a:lstStyle/>
            <a:p>
              <a:pPr marL="0" indent="0" algn="r" rtl="1">
                <a:lnSpc>
                  <a:spcPts val="2300"/>
                </a:lnSpc>
                <a:buNone/>
              </a:pPr>
              <a:r>
                <a:rPr lang="en-US" sz="1600" dirty="0">
                  <a:solidFill>
                    <a:srgbClr val="49495A"/>
                  </a:solidFill>
                  <a:latin typeface="Alexandria" pitchFamily="34" charset="0"/>
                  <a:ea typeface="Alexandria" pitchFamily="34" charset="-122"/>
                  <a:cs typeface="Alexandria" pitchFamily="34" charset="-120"/>
                </a:rPr>
                <a:t>أن يبين الأسباب التي لم تمكنه من التغلب على كل وجه منها باستخدام المناهج التي اختارها</a:t>
              </a:r>
              <a:endParaRPr lang="en-US" sz="1600" dirty="0"/>
            </a:p>
          </p:txBody>
        </p:sp>
        <p:sp>
          <p:nvSpPr>
            <p:cNvPr id="17" name="Shape 13">
              <a:extLst>
                <a:ext uri="{FF2B5EF4-FFF2-40B4-BE49-F238E27FC236}">
                  <a16:creationId xmlns:a16="http://schemas.microsoft.com/office/drawing/2014/main" id="{A03298BF-0FF7-8AE3-2BE1-53E9807C8DCD}"/>
                </a:ext>
              </a:extLst>
            </p:cNvPr>
            <p:cNvSpPr/>
            <p:nvPr/>
          </p:nvSpPr>
          <p:spPr>
            <a:xfrm>
              <a:off x="737830" y="5331143"/>
              <a:ext cx="12324636" cy="1108472"/>
            </a:xfrm>
            <a:prstGeom prst="roundRect">
              <a:avLst>
                <a:gd name="adj" fmla="val 2496"/>
              </a:avLst>
            </a:prstGeom>
            <a:solidFill>
              <a:srgbClr val="FBFAFF"/>
            </a:solidFill>
            <a:ln w="22860">
              <a:solidFill>
                <a:srgbClr val="D0CED9"/>
              </a:solidFill>
              <a:prstDash val="solid"/>
            </a:ln>
          </p:spPr>
          <p:txBody>
            <a:bodyPr/>
            <a:lstStyle/>
            <a:p>
              <a:endParaRPr lang="en-US" sz="2000"/>
            </a:p>
          </p:txBody>
        </p:sp>
        <p:sp>
          <p:nvSpPr>
            <p:cNvPr id="18" name="Shape 14">
              <a:extLst>
                <a:ext uri="{FF2B5EF4-FFF2-40B4-BE49-F238E27FC236}">
                  <a16:creationId xmlns:a16="http://schemas.microsoft.com/office/drawing/2014/main" id="{1DFA6DBC-693C-DC46-C95E-0EB346570491}"/>
                </a:ext>
              </a:extLst>
            </p:cNvPr>
            <p:cNvSpPr/>
            <p:nvPr/>
          </p:nvSpPr>
          <p:spPr>
            <a:xfrm>
              <a:off x="12855178" y="5354002"/>
              <a:ext cx="184428" cy="1062752"/>
            </a:xfrm>
            <a:prstGeom prst="roundRect">
              <a:avLst>
                <a:gd name="adj" fmla="val 129"/>
              </a:avLst>
            </a:prstGeom>
            <a:solidFill>
              <a:srgbClr val="EAE8F3"/>
            </a:solidFill>
            <a:ln/>
          </p:spPr>
          <p:txBody>
            <a:bodyPr/>
            <a:lstStyle/>
            <a:p>
              <a:endParaRPr lang="en-US" sz="2000"/>
            </a:p>
          </p:txBody>
        </p:sp>
        <p:sp>
          <p:nvSpPr>
            <p:cNvPr id="19" name="Text 15">
              <a:extLst>
                <a:ext uri="{FF2B5EF4-FFF2-40B4-BE49-F238E27FC236}">
                  <a16:creationId xmlns:a16="http://schemas.microsoft.com/office/drawing/2014/main" id="{5C35D93C-3828-A456-8D2A-F1434EDC0024}"/>
                </a:ext>
              </a:extLst>
            </p:cNvPr>
            <p:cNvSpPr/>
            <p:nvPr/>
          </p:nvSpPr>
          <p:spPr>
            <a:xfrm>
              <a:off x="10364986" y="5538430"/>
              <a:ext cx="2305764" cy="288250"/>
            </a:xfrm>
            <a:prstGeom prst="rect">
              <a:avLst/>
            </a:prstGeom>
            <a:noFill/>
            <a:ln/>
          </p:spPr>
          <p:txBody>
            <a:bodyPr wrap="none" lIns="0" tIns="0" rIns="0" bIns="0" rtlCol="0" anchor="t"/>
            <a:lstStyle/>
            <a:p>
              <a:pPr marL="0" indent="0" algn="r" rtl="1">
                <a:lnSpc>
                  <a:spcPts val="2250"/>
                </a:lnSpc>
                <a:buNone/>
              </a:pPr>
              <a:r>
                <a:rPr lang="en-US" sz="2000" dirty="0">
                  <a:solidFill>
                    <a:srgbClr val="49495A"/>
                  </a:solidFill>
                  <a:latin typeface="Alexandria" pitchFamily="34" charset="0"/>
                  <a:ea typeface="Alexandria" pitchFamily="34" charset="-122"/>
                  <a:cs typeface="Alexandria" pitchFamily="34" charset="-120"/>
                </a:rPr>
                <a:t>التقييم</a:t>
              </a:r>
              <a:endParaRPr lang="en-US" sz="2000" dirty="0"/>
            </a:p>
          </p:txBody>
        </p:sp>
        <p:sp>
          <p:nvSpPr>
            <p:cNvPr id="20" name="Text 16">
              <a:extLst>
                <a:ext uri="{FF2B5EF4-FFF2-40B4-BE49-F238E27FC236}">
                  <a16:creationId xmlns:a16="http://schemas.microsoft.com/office/drawing/2014/main" id="{BF66CDF3-C1EE-3CEE-EEAA-0E6FB01569C9}"/>
                </a:ext>
              </a:extLst>
            </p:cNvPr>
            <p:cNvSpPr/>
            <p:nvPr/>
          </p:nvSpPr>
          <p:spPr>
            <a:xfrm>
              <a:off x="760690" y="5937290"/>
              <a:ext cx="11910060" cy="295037"/>
            </a:xfrm>
            <a:prstGeom prst="rect">
              <a:avLst/>
            </a:prstGeom>
            <a:noFill/>
            <a:ln/>
          </p:spPr>
          <p:txBody>
            <a:bodyPr wrap="none" lIns="0" tIns="0" rIns="0" bIns="0" rtlCol="0" anchor="t"/>
            <a:lstStyle/>
            <a:p>
              <a:pPr marL="0" indent="0" algn="r" rtl="1">
                <a:lnSpc>
                  <a:spcPts val="2300"/>
                </a:lnSpc>
                <a:buNone/>
              </a:pPr>
              <a:r>
                <a:rPr lang="en-US" sz="1600" dirty="0">
                  <a:solidFill>
                    <a:srgbClr val="49495A"/>
                  </a:solidFill>
                  <a:latin typeface="Alexandria" pitchFamily="34" charset="0"/>
                  <a:ea typeface="Alexandria" pitchFamily="34" charset="-122"/>
                  <a:cs typeface="Alexandria" pitchFamily="34" charset="-120"/>
                </a:rPr>
                <a:t>أن يقيم تأثير كل وجه من أوجه القصور في علاقتها بالنتائج الكلية والاستنتاجات</a:t>
              </a:r>
              <a:endParaRPr lang="en-US" sz="1600" dirty="0"/>
            </a:p>
          </p:txBody>
        </p:sp>
        <p:sp>
          <p:nvSpPr>
            <p:cNvPr id="21" name="Shape 17">
              <a:extLst>
                <a:ext uri="{FF2B5EF4-FFF2-40B4-BE49-F238E27FC236}">
                  <a16:creationId xmlns:a16="http://schemas.microsoft.com/office/drawing/2014/main" id="{78F4EEFF-C605-85E7-F2D3-CB727DF12F15}"/>
                </a:ext>
              </a:extLst>
            </p:cNvPr>
            <p:cNvSpPr/>
            <p:nvPr/>
          </p:nvSpPr>
          <p:spPr>
            <a:xfrm>
              <a:off x="737830" y="6624042"/>
              <a:ext cx="12601337" cy="1108472"/>
            </a:xfrm>
            <a:prstGeom prst="roundRect">
              <a:avLst>
                <a:gd name="adj" fmla="val 2496"/>
              </a:avLst>
            </a:prstGeom>
            <a:solidFill>
              <a:srgbClr val="FBFAFF"/>
            </a:solidFill>
            <a:ln w="22860">
              <a:solidFill>
                <a:srgbClr val="D0CED9"/>
              </a:solidFill>
              <a:prstDash val="solid"/>
            </a:ln>
          </p:spPr>
          <p:txBody>
            <a:bodyPr/>
            <a:lstStyle/>
            <a:p>
              <a:endParaRPr lang="en-US" sz="2000"/>
            </a:p>
          </p:txBody>
        </p:sp>
        <p:sp>
          <p:nvSpPr>
            <p:cNvPr id="22" name="Shape 18">
              <a:extLst>
                <a:ext uri="{FF2B5EF4-FFF2-40B4-BE49-F238E27FC236}">
                  <a16:creationId xmlns:a16="http://schemas.microsoft.com/office/drawing/2014/main" id="{EB23F64B-8A91-D6AA-D2CC-F3C0FAFA0656}"/>
                </a:ext>
              </a:extLst>
            </p:cNvPr>
            <p:cNvSpPr/>
            <p:nvPr/>
          </p:nvSpPr>
          <p:spPr>
            <a:xfrm>
              <a:off x="13131879" y="6646902"/>
              <a:ext cx="184428" cy="1062752"/>
            </a:xfrm>
            <a:prstGeom prst="roundRect">
              <a:avLst>
                <a:gd name="adj" fmla="val 129"/>
              </a:avLst>
            </a:prstGeom>
            <a:solidFill>
              <a:srgbClr val="EAE8F3"/>
            </a:solidFill>
            <a:ln/>
          </p:spPr>
          <p:txBody>
            <a:bodyPr/>
            <a:lstStyle/>
            <a:p>
              <a:endParaRPr lang="en-US" sz="2000"/>
            </a:p>
          </p:txBody>
        </p:sp>
        <p:sp>
          <p:nvSpPr>
            <p:cNvPr id="23" name="Text 19">
              <a:extLst>
                <a:ext uri="{FF2B5EF4-FFF2-40B4-BE49-F238E27FC236}">
                  <a16:creationId xmlns:a16="http://schemas.microsoft.com/office/drawing/2014/main" id="{2F73C446-22FC-3505-D002-7374E3E3FC95}"/>
                </a:ext>
              </a:extLst>
            </p:cNvPr>
            <p:cNvSpPr/>
            <p:nvPr/>
          </p:nvSpPr>
          <p:spPr>
            <a:xfrm>
              <a:off x="10641687" y="6831330"/>
              <a:ext cx="2305764" cy="288250"/>
            </a:xfrm>
            <a:prstGeom prst="rect">
              <a:avLst/>
            </a:prstGeom>
            <a:noFill/>
            <a:ln/>
          </p:spPr>
          <p:txBody>
            <a:bodyPr wrap="none" lIns="0" tIns="0" rIns="0" bIns="0" rtlCol="0" anchor="t"/>
            <a:lstStyle/>
            <a:p>
              <a:pPr marL="0" indent="0" algn="r" rtl="1">
                <a:lnSpc>
                  <a:spcPts val="2250"/>
                </a:lnSpc>
                <a:buNone/>
              </a:pPr>
              <a:r>
                <a:rPr lang="en-US" sz="2000" dirty="0">
                  <a:solidFill>
                    <a:srgbClr val="49495A"/>
                  </a:solidFill>
                  <a:latin typeface="Alexandria" pitchFamily="34" charset="0"/>
                  <a:ea typeface="Alexandria" pitchFamily="34" charset="-122"/>
                  <a:cs typeface="Alexandria" pitchFamily="34" charset="-120"/>
                </a:rPr>
                <a:t>التوجيه المستقبلي</a:t>
              </a:r>
              <a:endParaRPr lang="en-US" sz="2000" dirty="0"/>
            </a:p>
          </p:txBody>
        </p:sp>
        <p:sp>
          <p:nvSpPr>
            <p:cNvPr id="24" name="Text 20">
              <a:extLst>
                <a:ext uri="{FF2B5EF4-FFF2-40B4-BE49-F238E27FC236}">
                  <a16:creationId xmlns:a16="http://schemas.microsoft.com/office/drawing/2014/main" id="{B9FEF179-4848-9858-39FB-54934D05AF63}"/>
                </a:ext>
              </a:extLst>
            </p:cNvPr>
            <p:cNvSpPr/>
            <p:nvPr/>
          </p:nvSpPr>
          <p:spPr>
            <a:xfrm>
              <a:off x="760690" y="7230189"/>
              <a:ext cx="12186761" cy="295037"/>
            </a:xfrm>
            <a:prstGeom prst="rect">
              <a:avLst/>
            </a:prstGeom>
            <a:noFill/>
            <a:ln/>
          </p:spPr>
          <p:txBody>
            <a:bodyPr wrap="none" lIns="0" tIns="0" rIns="0" bIns="0" rtlCol="0" anchor="t"/>
            <a:lstStyle/>
            <a:p>
              <a:pPr marL="0" indent="0" algn="r" rtl="1">
                <a:lnSpc>
                  <a:spcPts val="2300"/>
                </a:lnSpc>
                <a:buNone/>
              </a:pPr>
              <a:r>
                <a:rPr lang="en-US" sz="1600" dirty="0">
                  <a:solidFill>
                    <a:srgbClr val="49495A"/>
                  </a:solidFill>
                  <a:latin typeface="Alexandria" pitchFamily="34" charset="0"/>
                  <a:ea typeface="Alexandria" pitchFamily="34" charset="-122"/>
                  <a:cs typeface="Alexandria" pitchFamily="34" charset="-120"/>
                </a:rPr>
                <a:t>أن يصف قدر الإمكان كيف يمكن أن تشير أوجه القصور إلى بحوث مستقبلية</a:t>
              </a:r>
              <a:endParaRPr lang="en-US" sz="1600" dirty="0"/>
            </a:p>
          </p:txBody>
        </p:sp>
      </p:grpSp>
    </p:spTree>
    <p:extLst>
      <p:ext uri="{BB962C8B-B14F-4D97-AF65-F5344CB8AC3E}">
        <p14:creationId xmlns:p14="http://schemas.microsoft.com/office/powerpoint/2010/main" val="1282951027"/>
      </p:ext>
    </p:extLst>
  </p:cSld>
  <p:clrMapOvr>
    <a:masterClrMapping/>
  </p:clrMapOvr>
  <p:transition spd="slow" advTm="88654">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DF404A-4B6E-53F7-4002-A61CE6DCE79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D24C0E7-B9AD-E865-0E4D-CD514F79ADA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FD1FC2F-0D11-DA6A-B430-FC543FA041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3" name="Picture 12">
            <a:extLst>
              <a:ext uri="{FF2B5EF4-FFF2-40B4-BE49-F238E27FC236}">
                <a16:creationId xmlns:a16="http://schemas.microsoft.com/office/drawing/2014/main" id="{8E5625D2-4B0F-3E6D-BD5C-EBA56312C6B3}"/>
              </a:ext>
            </a:extLst>
          </p:cNvPr>
          <p:cNvPicPr>
            <a:picLocks noChangeAspect="1"/>
          </p:cNvPicPr>
          <p:nvPr/>
        </p:nvPicPr>
        <p:blipFill>
          <a:blip r:embed="rId3"/>
          <a:stretch>
            <a:fillRect/>
          </a:stretch>
        </p:blipFill>
        <p:spPr>
          <a:xfrm>
            <a:off x="7619999" y="0"/>
            <a:ext cx="4572001" cy="6858000"/>
          </a:xfrm>
          <a:prstGeom prst="rect">
            <a:avLst/>
          </a:prstGeom>
        </p:spPr>
      </p:pic>
      <p:grpSp>
        <p:nvGrpSpPr>
          <p:cNvPr id="14" name="Group 13">
            <a:extLst>
              <a:ext uri="{FF2B5EF4-FFF2-40B4-BE49-F238E27FC236}">
                <a16:creationId xmlns:a16="http://schemas.microsoft.com/office/drawing/2014/main" id="{89C732F4-1560-F211-151E-96023A883782}"/>
              </a:ext>
            </a:extLst>
          </p:cNvPr>
          <p:cNvGrpSpPr/>
          <p:nvPr/>
        </p:nvGrpSpPr>
        <p:grpSpPr>
          <a:xfrm>
            <a:off x="981307" y="2006847"/>
            <a:ext cx="6053060" cy="4226684"/>
            <a:chOff x="793790" y="2575560"/>
            <a:chExt cx="7556421" cy="3601008"/>
          </a:xfrm>
        </p:grpSpPr>
        <p:sp>
          <p:nvSpPr>
            <p:cNvPr id="15" name="Text 0"/>
            <p:cNvSpPr/>
            <p:nvPr/>
          </p:nvSpPr>
          <p:spPr>
            <a:xfrm>
              <a:off x="1502926" y="2575560"/>
              <a:ext cx="6847284" cy="855821"/>
            </a:xfrm>
            <a:prstGeom prst="rect">
              <a:avLst/>
            </a:prstGeom>
            <a:noFill/>
            <a:ln/>
          </p:spPr>
          <p:txBody>
            <a:bodyPr wrap="none" lIns="0" tIns="0" rIns="0" bIns="0" rtlCol="0" anchor="t"/>
            <a:lstStyle/>
            <a:p>
              <a:pPr marL="0" indent="0" algn="ctr" rtl="1">
                <a:lnSpc>
                  <a:spcPts val="6700"/>
                </a:lnSpc>
                <a:buNone/>
              </a:pPr>
              <a:r>
                <a:rPr lang="en-US" sz="5350" dirty="0">
                  <a:solidFill>
                    <a:srgbClr val="403CCF"/>
                  </a:solidFill>
                  <a:latin typeface="Alexandria" pitchFamily="34" charset="0"/>
                  <a:ea typeface="Alexandria" pitchFamily="34" charset="-122"/>
                  <a:cs typeface="Alexandria" pitchFamily="34" charset="-120"/>
                </a:rPr>
                <a:t>تطبيقات عملية</a:t>
              </a:r>
              <a:endParaRPr lang="en-US" sz="5350" dirty="0"/>
            </a:p>
          </p:txBody>
        </p:sp>
        <p:sp>
          <p:nvSpPr>
            <p:cNvPr id="16" name="Text 1"/>
            <p:cNvSpPr/>
            <p:nvPr/>
          </p:nvSpPr>
          <p:spPr>
            <a:xfrm>
              <a:off x="793790" y="3729038"/>
              <a:ext cx="7556421" cy="992267"/>
            </a:xfrm>
            <a:prstGeom prst="rect">
              <a:avLst/>
            </a:prstGeom>
            <a:noFill/>
            <a:ln/>
          </p:spPr>
          <p:txBody>
            <a:bodyPr wrap="square" lIns="0" tIns="0" rIns="0" bIns="0" rtlCol="0" anchor="t"/>
            <a:lstStyle/>
            <a:p>
              <a:pPr marL="0" indent="0" algn="ctr" rtl="1">
                <a:lnSpc>
                  <a:spcPts val="3900"/>
                </a:lnSpc>
                <a:buNone/>
              </a:pPr>
              <a:r>
                <a:rPr lang="en-US" sz="3100" dirty="0">
                  <a:solidFill>
                    <a:srgbClr val="403CCF"/>
                  </a:solidFill>
                  <a:latin typeface="Alexandria" pitchFamily="34" charset="0"/>
                  <a:ea typeface="Alexandria" pitchFamily="34" charset="-122"/>
                  <a:cs typeface="Alexandria" pitchFamily="34" charset="-120"/>
                </a:rPr>
                <a:t>استعراض نماذج من الأبحاث في مجال العلاقات العامة</a:t>
              </a:r>
              <a:endParaRPr lang="en-US" sz="3100" dirty="0"/>
            </a:p>
          </p:txBody>
        </p:sp>
        <p:sp>
          <p:nvSpPr>
            <p:cNvPr id="17" name="Text 2"/>
            <p:cNvSpPr/>
            <p:nvPr/>
          </p:nvSpPr>
          <p:spPr>
            <a:xfrm>
              <a:off x="793790" y="5018961"/>
              <a:ext cx="7556421" cy="1157607"/>
            </a:xfrm>
            <a:prstGeom prst="rect">
              <a:avLst/>
            </a:prstGeom>
            <a:noFill/>
            <a:ln/>
          </p:spPr>
          <p:txBody>
            <a:bodyPr wrap="square" lIns="0" tIns="0" rIns="0" bIns="0" rtlCol="0" anchor="t"/>
            <a:lstStyle/>
            <a:p>
              <a:pPr marL="0" indent="0" algn="just" rtl="1">
                <a:lnSpc>
                  <a:spcPct val="200000"/>
                </a:lnSpc>
                <a:buNone/>
              </a:pPr>
              <a:r>
                <a:rPr lang="en-US" sz="1550" dirty="0">
                  <a:solidFill>
                    <a:srgbClr val="49495A"/>
                  </a:solidFill>
                  <a:latin typeface="Alexandria" pitchFamily="34" charset="0"/>
                  <a:ea typeface="Alexandria" pitchFamily="34" charset="-122"/>
                  <a:cs typeface="Alexandria" pitchFamily="34" charset="-120"/>
                </a:rPr>
                <a:t>في هذا القسم، سنستعرض نماذج حقيقية من الأبحاث في مجال العلاقات العامة لفهم كيفية تطبيق المفاهيم النظرية في الممارسة العملية.</a:t>
              </a:r>
              <a:endParaRPr lang="en-US" sz="1550" dirty="0"/>
            </a:p>
          </p:txBody>
        </p:sp>
      </p:grpSp>
    </p:spTree>
    <p:extLst>
      <p:ext uri="{BB962C8B-B14F-4D97-AF65-F5344CB8AC3E}">
        <p14:creationId xmlns:p14="http://schemas.microsoft.com/office/powerpoint/2010/main" val="3008734072"/>
      </p:ext>
    </p:extLst>
  </p:cSld>
  <p:clrMapOvr>
    <a:masterClrMapping/>
  </p:clrMapOvr>
  <p:transition spd="slow" advTm="29445">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250A40-2026-0E54-01EA-C6065A1C38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6316B9-216E-B478-245F-C359C3D3C20A}"/>
              </a:ext>
            </a:extLst>
          </p:cNvPr>
          <p:cNvSpPr/>
          <p:nvPr/>
        </p:nvSpPr>
        <p:spPr>
          <a:xfrm>
            <a:off x="412595" y="1345305"/>
            <a:ext cx="11468229" cy="48338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a:t>وسائل التواصل الاجتماعي وتحسين السمعة المؤسسية</a:t>
            </a:r>
          </a:p>
          <a:p>
            <a:r>
              <a:rPr lang="ar-EG" b="1"/>
              <a:t>نتائج الدراسة الميدانية</a:t>
            </a:r>
          </a:p>
          <a:p>
            <a:r>
              <a:rPr lang="ar-EG"/>
              <a:t>أجرى الباحث م.م. صباح جابر حسين فزع الزبيدي دراسة ميدانية وصفية على عينة من ممارسي العلاقات العامة في منظمات عراقية ببغداد، لقياس أثر استخدام مواقع التواصل الاجتماعي في تحسين سمعة المنظمة.</a:t>
            </a:r>
          </a:p>
          <a:p>
            <a:r>
              <a:rPr lang="ar-EG"/>
              <a:t>رت الدراسة بشكل خاص على منصتي </a:t>
            </a:r>
            <a:r>
              <a:rPr lang="ar-EG" b="1"/>
              <a:t>فيسبوك ويوتيوب</a:t>
            </a:r>
            <a:r>
              <a:rPr lang="ar-EG"/>
              <a:t> كأدوات رئيسية للتواصل مع الجمهور، وكشفت عن العلاقة الإيجابية بين الاستخدام الفعال لهذه المنصات وتعزيز الصورة الذهنية للمؤسسات.</a:t>
            </a:r>
          </a:p>
          <a:p>
            <a:r>
              <a:rPr lang="ar-EG" b="1"/>
              <a:t>منصات رئيسية</a:t>
            </a:r>
          </a:p>
          <a:p>
            <a:r>
              <a:rPr lang="ar-EG"/>
              <a:t>فيسبوك ويوتيوب</a:t>
            </a:r>
          </a:p>
          <a:p>
            <a:r>
              <a:rPr lang="ar-EG" b="1"/>
              <a:t>المجلد</a:t>
            </a:r>
          </a:p>
          <a:p>
            <a:r>
              <a:rPr lang="ar-EG"/>
              <a:t>مجلة واسط للعلوم الإنسانية</a:t>
            </a:r>
          </a:p>
          <a:p>
            <a:r>
              <a:rPr lang="ar-EG" b="1"/>
              <a:t>المصدر:</a:t>
            </a:r>
            <a:r>
              <a:rPr lang="ar-EG"/>
              <a:t> مجلة واسط للعلوم الإنسانية، المجلد 21، العدد 4، 2025</a:t>
            </a:r>
          </a:p>
        </p:txBody>
      </p:sp>
      <p:sp>
        <p:nvSpPr>
          <p:cNvPr id="3" name="TextBox 2">
            <a:extLst>
              <a:ext uri="{FF2B5EF4-FFF2-40B4-BE49-F238E27FC236}">
                <a16:creationId xmlns:a16="http://schemas.microsoft.com/office/drawing/2014/main" id="{DAB0A7BB-9217-C12C-DF70-76EDFFCB9E4D}"/>
              </a:ext>
            </a:extLst>
          </p:cNvPr>
          <p:cNvSpPr txBox="1"/>
          <p:nvPr/>
        </p:nvSpPr>
        <p:spPr>
          <a:xfrm>
            <a:off x="4097250" y="535286"/>
            <a:ext cx="3902032"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الدراسة الأولى</a:t>
            </a:r>
            <a:endParaRPr lang="en-US" sz="2000" b="1" dirty="0">
              <a:solidFill>
                <a:srgbClr val="4472C4"/>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F10E94E9-42D4-D7E9-64C8-5AD9773CEC7D}"/>
              </a:ext>
            </a:extLst>
          </p:cNvPr>
          <p:cNvSpPr/>
          <p:nvPr/>
        </p:nvSpPr>
        <p:spPr>
          <a:xfrm>
            <a:off x="968331" y="30479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7ED0E15-988C-9EC5-E55A-D531F9709C34}"/>
              </a:ext>
            </a:extLst>
          </p:cNvPr>
          <p:cNvSpPr txBox="1"/>
          <p:nvPr/>
        </p:nvSpPr>
        <p:spPr>
          <a:xfrm>
            <a:off x="1145585" y="3890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A9E75C0-CBE3-9F3A-6908-EB69689853DD}"/>
              </a:ext>
            </a:extLst>
          </p:cNvPr>
          <p:cNvSpPr txBox="1"/>
          <p:nvPr/>
        </p:nvSpPr>
        <p:spPr>
          <a:xfrm>
            <a:off x="1179882" y="678822"/>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DCAD3993-425C-B5A8-7340-14B4CB2DCA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6" name="Group 15">
            <a:extLst>
              <a:ext uri="{FF2B5EF4-FFF2-40B4-BE49-F238E27FC236}">
                <a16:creationId xmlns:a16="http://schemas.microsoft.com/office/drawing/2014/main" id="{A83D02B5-B141-7F88-B738-83086F1C1B10}"/>
              </a:ext>
            </a:extLst>
          </p:cNvPr>
          <p:cNvGrpSpPr/>
          <p:nvPr/>
        </p:nvGrpSpPr>
        <p:grpSpPr>
          <a:xfrm>
            <a:off x="657922" y="1755215"/>
            <a:ext cx="10872933" cy="4304352"/>
            <a:chOff x="698170" y="562808"/>
            <a:chExt cx="7652041" cy="7103984"/>
          </a:xfrm>
        </p:grpSpPr>
        <p:sp>
          <p:nvSpPr>
            <p:cNvPr id="11" name="Text 0"/>
            <p:cNvSpPr/>
            <p:nvPr/>
          </p:nvSpPr>
          <p:spPr>
            <a:xfrm>
              <a:off x="793790" y="562808"/>
              <a:ext cx="7556421" cy="999916"/>
            </a:xfrm>
            <a:prstGeom prst="rect">
              <a:avLst/>
            </a:prstGeom>
            <a:noFill/>
            <a:ln/>
          </p:spPr>
          <p:txBody>
            <a:bodyPr wrap="square" lIns="0" tIns="0" rIns="0" bIns="0" rtlCol="0" anchor="t"/>
            <a:lstStyle/>
            <a:p>
              <a:pPr marL="0" indent="0" algn="ctr" rtl="1">
                <a:lnSpc>
                  <a:spcPts val="4850"/>
                </a:lnSpc>
                <a:buNone/>
              </a:pPr>
              <a:r>
                <a:rPr lang="en-US" b="1">
                  <a:solidFill>
                    <a:srgbClr val="403CCF"/>
                  </a:solidFill>
                  <a:latin typeface="Alexandria" pitchFamily="34" charset="0"/>
                  <a:ea typeface="Alexandria" pitchFamily="34" charset="-122"/>
                  <a:cs typeface="Alexandria" pitchFamily="34" charset="-120"/>
                </a:rPr>
                <a:t>Internal Communication Satisfaction, Engagement, and Life Satisfaction: A Process Model</a:t>
              </a:r>
              <a:endParaRPr lang="en-US" b="1" dirty="0"/>
            </a:p>
          </p:txBody>
        </p:sp>
        <p:sp>
          <p:nvSpPr>
            <p:cNvPr id="13" name="Text 2"/>
            <p:cNvSpPr/>
            <p:nvPr/>
          </p:nvSpPr>
          <p:spPr>
            <a:xfrm>
              <a:off x="698170" y="1893567"/>
              <a:ext cx="7652041" cy="4175736"/>
            </a:xfrm>
            <a:prstGeom prst="rect">
              <a:avLst/>
            </a:prstGeom>
            <a:noFill/>
            <a:ln/>
          </p:spPr>
          <p:txBody>
            <a:bodyPr wrap="square" lIns="0" tIns="0" rIns="0" bIns="0" rtlCol="0" anchor="t"/>
            <a:lstStyle/>
            <a:p>
              <a:pPr marL="0" indent="0" algn="just" rtl="1">
                <a:lnSpc>
                  <a:spcPts val="2500"/>
                </a:lnSpc>
                <a:buNone/>
              </a:pPr>
              <a:r>
                <a:rPr lang="ar-EG" sz="1550">
                  <a:solidFill>
                    <a:srgbClr val="49495A"/>
                  </a:solidFill>
                  <a:latin typeface="Alexandria" pitchFamily="34" charset="0"/>
                  <a:ea typeface="Alexandria" pitchFamily="34" charset="-122"/>
                  <a:cs typeface="Alexandria" pitchFamily="34" charset="-120"/>
                </a:rPr>
                <a:t>تتناول الدراسة العلاقة بين الرضا عن الاتصال الداخلي داخل المنظمة وبين اندماج العاملين والرضا عن الحياة، وتهدف إلى بناء نموذج تفسيري إجرائي يوضح كيف تؤثر ظروف الاتصال داخل المؤسسة في النتائج النفسية والسلوكية لدى الموظفين. حيث طوّر الباحثان واختبرا نموذجًا يربط بين قبول الاتصال الرقمي والدعم التنظيمي المدرك والرضا عن الاتصال الداخلي، ثم أثر هذه المتغيرات في اندماج الموظف ورضاه عن حياته.وتقوم الفكرة الأساسية للدراسة على أن الاتصال الداخلي لا ينبغي النظر إليه بوصفه وظيفة تشغيلية بسيطة لنقل المعلومات، بل باعتباره موردًا استراتيجيًا يؤثر في جودة العلاقة بين المؤسسة وموظفيها. وتشير الدراسة إلى أن الرضا عن الاتصال الداخلي يعمل كمتغير محوري في هذا النموذج، بحيث يتوسط أثر العوامل التنظيمية والتقنية في الاندماج الوظيفي والرفاه العام المتمثل هنا في الرضا عن الحياة. وبذلك، فالدراسة توسّع فهم الاتصال الداخلي من مجرد أداة إدارية إلى عنصر مؤثر في الخبرة الإنسانية الأوسع للموظف داخل العمل وخارجه. </a:t>
              </a:r>
              <a:endParaRPr lang="en-US" sz="1550" dirty="0"/>
            </a:p>
          </p:txBody>
        </p:sp>
        <p:sp>
          <p:nvSpPr>
            <p:cNvPr id="22" name="Shape 10"/>
            <p:cNvSpPr/>
            <p:nvPr/>
          </p:nvSpPr>
          <p:spPr>
            <a:xfrm>
              <a:off x="793790" y="6823591"/>
              <a:ext cx="7556421" cy="843201"/>
            </a:xfrm>
            <a:prstGeom prst="roundRect">
              <a:avLst>
                <a:gd name="adj" fmla="val 3531"/>
              </a:avLst>
            </a:prstGeom>
            <a:solidFill>
              <a:srgbClr val="C3C2F0"/>
            </a:solidFill>
            <a:ln/>
          </p:spPr>
          <p:txBody>
            <a:bodyPr/>
            <a:lstStyle/>
            <a:p>
              <a:endParaRPr lang="en-US"/>
            </a:p>
          </p:txBody>
        </p:sp>
        <p:pic>
          <p:nvPicPr>
            <p:cNvPr id="23" name="Image 1" descr="preencoded.png"/>
            <p:cNvPicPr>
              <a:picLocks noChangeAspect="1"/>
            </p:cNvPicPr>
            <p:nvPr/>
          </p:nvPicPr>
          <p:blipFill>
            <a:blip r:embed="rId3"/>
            <a:stretch>
              <a:fillRect/>
            </a:stretch>
          </p:blipFill>
          <p:spPr>
            <a:xfrm>
              <a:off x="992148" y="7118866"/>
              <a:ext cx="248007" cy="198358"/>
            </a:xfrm>
            <a:prstGeom prst="rect">
              <a:avLst/>
            </a:prstGeom>
          </p:spPr>
        </p:pic>
        <p:sp>
          <p:nvSpPr>
            <p:cNvPr id="24" name="Text 11"/>
            <p:cNvSpPr/>
            <p:nvPr/>
          </p:nvSpPr>
          <p:spPr>
            <a:xfrm>
              <a:off x="1438513" y="7071479"/>
              <a:ext cx="6713339" cy="317540"/>
            </a:xfrm>
            <a:prstGeom prst="rect">
              <a:avLst/>
            </a:prstGeom>
            <a:noFill/>
            <a:ln/>
          </p:spPr>
          <p:txBody>
            <a:bodyPr wrap="none" lIns="0" tIns="0" rIns="0" bIns="0" rtlCol="0" anchor="t"/>
            <a:lstStyle/>
            <a:p>
              <a:pPr marL="0" indent="0" algn="r" rtl="1">
                <a:lnSpc>
                  <a:spcPts val="2500"/>
                </a:lnSpc>
                <a:buNone/>
              </a:pPr>
              <a:r>
                <a:rPr lang="en-US" sz="1550" b="1" dirty="0">
                  <a:solidFill>
                    <a:srgbClr val="000000"/>
                  </a:solidFill>
                  <a:latin typeface="Alexandria" pitchFamily="34" charset="0"/>
                  <a:ea typeface="Alexandria" pitchFamily="34" charset="-122"/>
                  <a:cs typeface="Alexandria" pitchFamily="34" charset="-120"/>
                </a:rPr>
                <a:t>المصدر</a:t>
              </a:r>
              <a:r>
                <a:rPr lang="en-US" sz="1550" b="1">
                  <a:solidFill>
                    <a:srgbClr val="000000"/>
                  </a:solidFill>
                  <a:latin typeface="Alexandria" pitchFamily="34" charset="0"/>
                  <a:ea typeface="Alexandria" pitchFamily="34" charset="-122"/>
                  <a:cs typeface="Alexandria" pitchFamily="34" charset="-120"/>
                </a:rPr>
                <a:t>:</a:t>
              </a:r>
              <a:r>
                <a:rPr lang="en-US" sz="1550">
                  <a:solidFill>
                    <a:srgbClr val="000000"/>
                  </a:solidFill>
                  <a:latin typeface="Alexandria" pitchFamily="34" charset="0"/>
                  <a:ea typeface="Alexandria" pitchFamily="34" charset="-122"/>
                  <a:cs typeface="Alexandria" pitchFamily="34" charset="-120"/>
                </a:rPr>
                <a:t> </a:t>
              </a:r>
              <a:r>
                <a:rPr lang="ar-EG" sz="1550">
                  <a:solidFill>
                    <a:srgbClr val="000000"/>
                  </a:solidFill>
                  <a:latin typeface="Alexandria" pitchFamily="34" charset="0"/>
                  <a:ea typeface="Alexandria" pitchFamily="34" charset="-122"/>
                  <a:cs typeface="Alexandria" pitchFamily="34" charset="-120"/>
                </a:rPr>
                <a:t> </a:t>
              </a:r>
              <a:r>
                <a:rPr lang="en-US" sz="1550">
                  <a:solidFill>
                    <a:srgbClr val="000000"/>
                  </a:solidFill>
                  <a:latin typeface="Alexandria" pitchFamily="34" charset="0"/>
                  <a:ea typeface="Alexandria" pitchFamily="34" charset="-122"/>
                  <a:cs typeface="Alexandria" pitchFamily="34" charset="-120"/>
                </a:rPr>
                <a:t>Journal of Public Relations Research </a:t>
              </a:r>
              <a:r>
                <a:rPr lang="ar-EG" sz="1550">
                  <a:solidFill>
                    <a:srgbClr val="000000"/>
                  </a:solidFill>
                  <a:latin typeface="Alexandria" pitchFamily="34" charset="0"/>
                  <a:ea typeface="Alexandria" pitchFamily="34" charset="-122"/>
                  <a:cs typeface="Alexandria" pitchFamily="34" charset="-120"/>
                </a:rPr>
                <a:t>، 2026 </a:t>
              </a:r>
              <a:endParaRPr lang="en-US" sz="1550" dirty="0"/>
            </a:p>
          </p:txBody>
        </p:sp>
      </p:grpSp>
      <p:sp>
        <p:nvSpPr>
          <p:cNvPr id="26" name="TextBox 25">
            <a:extLst>
              <a:ext uri="{FF2B5EF4-FFF2-40B4-BE49-F238E27FC236}">
                <a16:creationId xmlns:a16="http://schemas.microsoft.com/office/drawing/2014/main" id="{228C29E8-46C0-8DD6-ACD4-72023ACCC910}"/>
              </a:ext>
            </a:extLst>
          </p:cNvPr>
          <p:cNvSpPr txBox="1"/>
          <p:nvPr/>
        </p:nvSpPr>
        <p:spPr>
          <a:xfrm>
            <a:off x="2722906" y="5211249"/>
            <a:ext cx="9539113" cy="369332"/>
          </a:xfrm>
          <a:prstGeom prst="rect">
            <a:avLst/>
          </a:prstGeom>
          <a:noFill/>
        </p:spPr>
        <p:txBody>
          <a:bodyPr wrap="square" rtlCol="0">
            <a:spAutoFit/>
          </a:bodyPr>
          <a:lstStyle/>
          <a:p>
            <a:r>
              <a:rPr lang="en-US">
                <a:hlinkClick r:id="rId4"/>
              </a:rPr>
              <a:t>https://www.tandfonline.com/doi/full/10.1080/1062726X.2026.2630048</a:t>
            </a:r>
            <a:r>
              <a:rPr lang="ar-EG"/>
              <a:t> </a:t>
            </a:r>
            <a:endParaRPr lang="en-US"/>
          </a:p>
        </p:txBody>
      </p:sp>
    </p:spTree>
    <p:extLst>
      <p:ext uri="{BB962C8B-B14F-4D97-AF65-F5344CB8AC3E}">
        <p14:creationId xmlns:p14="http://schemas.microsoft.com/office/powerpoint/2010/main" val="1682606370"/>
      </p:ext>
    </p:extLst>
  </p:cSld>
  <p:clrMapOvr>
    <a:masterClrMapping/>
  </p:clrMapOvr>
  <mc:AlternateContent xmlns:mc="http://schemas.openxmlformats.org/markup-compatibility/2006" xmlns:p14="http://schemas.microsoft.com/office/powerpoint/2010/main">
    <mc:Choice Requires="p14">
      <p:transition p14:dur="10" advTm="128631"/>
    </mc:Choice>
    <mc:Fallback xmlns="">
      <p:transition advTm="12863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558DEB-9515-1D01-B3BC-E9E85A8F36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7444297-37C3-B656-0AB7-03B4B3B0874B}"/>
              </a:ext>
            </a:extLst>
          </p:cNvPr>
          <p:cNvSpPr/>
          <p:nvPr/>
        </p:nvSpPr>
        <p:spPr>
          <a:xfrm>
            <a:off x="412595" y="1345305"/>
            <a:ext cx="11468229" cy="48338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a:t>وسائل التواصل الاجتماعي وتحسين السمعة المؤسسية</a:t>
            </a:r>
          </a:p>
          <a:p>
            <a:r>
              <a:rPr lang="ar-EG" b="1"/>
              <a:t>نتائج الدراسة الميدانية</a:t>
            </a:r>
          </a:p>
          <a:p>
            <a:r>
              <a:rPr lang="ar-EG"/>
              <a:t>أجرى الباحث م.م. صباح جابر حسين فزع الزبيدي دراسة ميدانية وصفية على عينة من ممارسي العلاقات العامة في منظمات عراقية ببغداد، لقياس أثر استخدام مواقع التواصل الاجتماعي في تحسين سمعة المنظمة.</a:t>
            </a:r>
          </a:p>
          <a:p>
            <a:r>
              <a:rPr lang="ar-EG"/>
              <a:t>رت الدراسة بشكل خاص على منصتي </a:t>
            </a:r>
            <a:r>
              <a:rPr lang="ar-EG" b="1"/>
              <a:t>فيسبوك ويوتيوب</a:t>
            </a:r>
            <a:r>
              <a:rPr lang="ar-EG"/>
              <a:t> كأدوات رئيسية للتواصل مع الجمهور، وكشفت عن العلاقة الإيجابية بين الاستخدام الفعال لهذه المنصات وتعزيز الصورة الذهنية للمؤسسات.</a:t>
            </a:r>
          </a:p>
          <a:p>
            <a:r>
              <a:rPr lang="ar-EG" b="1"/>
              <a:t>منصات رئيسية</a:t>
            </a:r>
          </a:p>
          <a:p>
            <a:r>
              <a:rPr lang="ar-EG"/>
              <a:t>فيسبوك ويوتيوب</a:t>
            </a:r>
          </a:p>
          <a:p>
            <a:r>
              <a:rPr lang="ar-EG" b="1"/>
              <a:t>المجلد</a:t>
            </a:r>
          </a:p>
          <a:p>
            <a:r>
              <a:rPr lang="ar-EG"/>
              <a:t>مجلة واسط للعلوم الإنسانية</a:t>
            </a:r>
          </a:p>
          <a:p>
            <a:r>
              <a:rPr lang="ar-EG" b="1"/>
              <a:t>المصدر:</a:t>
            </a:r>
            <a:r>
              <a:rPr lang="ar-EG"/>
              <a:t> مجلة واسط للعلوم الإنسانية، المجلد 21، العدد 4، 2025</a:t>
            </a:r>
          </a:p>
        </p:txBody>
      </p:sp>
      <p:sp>
        <p:nvSpPr>
          <p:cNvPr id="3" name="TextBox 2">
            <a:extLst>
              <a:ext uri="{FF2B5EF4-FFF2-40B4-BE49-F238E27FC236}">
                <a16:creationId xmlns:a16="http://schemas.microsoft.com/office/drawing/2014/main" id="{2142B332-ABA8-A630-B3BF-E45A55D4B790}"/>
              </a:ext>
            </a:extLst>
          </p:cNvPr>
          <p:cNvSpPr txBox="1"/>
          <p:nvPr/>
        </p:nvSpPr>
        <p:spPr>
          <a:xfrm>
            <a:off x="4097250" y="535286"/>
            <a:ext cx="3902032"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الدراسة الثانية</a:t>
            </a:r>
            <a:endParaRPr lang="en-US" sz="2000" b="1" dirty="0">
              <a:solidFill>
                <a:srgbClr val="4472C4"/>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FB4E2CA3-354E-7AD8-5818-9469D8E39D79}"/>
              </a:ext>
            </a:extLst>
          </p:cNvPr>
          <p:cNvSpPr/>
          <p:nvPr/>
        </p:nvSpPr>
        <p:spPr>
          <a:xfrm>
            <a:off x="968331" y="30479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530CB94-0A5D-471E-886A-C79D7DF68952}"/>
              </a:ext>
            </a:extLst>
          </p:cNvPr>
          <p:cNvSpPr txBox="1"/>
          <p:nvPr/>
        </p:nvSpPr>
        <p:spPr>
          <a:xfrm>
            <a:off x="1145585" y="3890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B18F55-A83E-2FE4-1244-72B19D566BAD}"/>
              </a:ext>
            </a:extLst>
          </p:cNvPr>
          <p:cNvSpPr txBox="1"/>
          <p:nvPr/>
        </p:nvSpPr>
        <p:spPr>
          <a:xfrm>
            <a:off x="1179882" y="678822"/>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CF1F5C0E-FA7A-FB33-20E4-D413B37DF4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6" name="Group 15">
            <a:extLst>
              <a:ext uri="{FF2B5EF4-FFF2-40B4-BE49-F238E27FC236}">
                <a16:creationId xmlns:a16="http://schemas.microsoft.com/office/drawing/2014/main" id="{6718A647-39A0-A0EC-67E5-CC3596AA91CB}"/>
              </a:ext>
            </a:extLst>
          </p:cNvPr>
          <p:cNvGrpSpPr/>
          <p:nvPr/>
        </p:nvGrpSpPr>
        <p:grpSpPr>
          <a:xfrm>
            <a:off x="501806" y="1555043"/>
            <a:ext cx="11173521" cy="4504524"/>
            <a:chOff x="588300" y="232440"/>
            <a:chExt cx="7863586" cy="7434352"/>
          </a:xfrm>
        </p:grpSpPr>
        <p:sp>
          <p:nvSpPr>
            <p:cNvPr id="11" name="Text 0">
              <a:extLst>
                <a:ext uri="{FF2B5EF4-FFF2-40B4-BE49-F238E27FC236}">
                  <a16:creationId xmlns:a16="http://schemas.microsoft.com/office/drawing/2014/main" id="{210AF5DD-7D79-0C8E-700D-F1E35FF2B071}"/>
                </a:ext>
              </a:extLst>
            </p:cNvPr>
            <p:cNvSpPr/>
            <p:nvPr/>
          </p:nvSpPr>
          <p:spPr>
            <a:xfrm>
              <a:off x="588300" y="232440"/>
              <a:ext cx="7863586" cy="1330284"/>
            </a:xfrm>
            <a:prstGeom prst="rect">
              <a:avLst/>
            </a:prstGeom>
            <a:noFill/>
            <a:ln/>
          </p:spPr>
          <p:txBody>
            <a:bodyPr wrap="square" lIns="0" tIns="0" rIns="0" bIns="0" rtlCol="0" anchor="t"/>
            <a:lstStyle/>
            <a:p>
              <a:pPr marL="0" indent="0" algn="ctr" rtl="1">
                <a:buNone/>
              </a:pPr>
              <a:r>
                <a:rPr lang="en-US" b="1">
                  <a:solidFill>
                    <a:srgbClr val="403CCF"/>
                  </a:solidFill>
                  <a:latin typeface="Alexandria" pitchFamily="34" charset="0"/>
                  <a:ea typeface="Alexandria" pitchFamily="34" charset="-122"/>
                  <a:cs typeface="Alexandria" pitchFamily="34" charset="-120"/>
                </a:rPr>
                <a:t>Social Bots as Agenda-Builders: Evaluating the Impact of Algorithmic Amplification on Organizational Messaging</a:t>
              </a:r>
              <a:r>
                <a:rPr lang="ar-EG" b="1">
                  <a:solidFill>
                    <a:srgbClr val="403CCF"/>
                  </a:solidFill>
                  <a:latin typeface="Alexandria" pitchFamily="34" charset="0"/>
                  <a:ea typeface="Alexandria" pitchFamily="34" charset="-122"/>
                  <a:cs typeface="Alexandria" pitchFamily="34" charset="-120"/>
                </a:rPr>
                <a:t> </a:t>
              </a:r>
              <a:endParaRPr lang="en-US" b="1" dirty="0"/>
            </a:p>
          </p:txBody>
        </p:sp>
        <p:sp>
          <p:nvSpPr>
            <p:cNvPr id="13" name="Text 2">
              <a:extLst>
                <a:ext uri="{FF2B5EF4-FFF2-40B4-BE49-F238E27FC236}">
                  <a16:creationId xmlns:a16="http://schemas.microsoft.com/office/drawing/2014/main" id="{C473032B-6513-C4D9-E166-410181B841C9}"/>
                </a:ext>
              </a:extLst>
            </p:cNvPr>
            <p:cNvSpPr/>
            <p:nvPr/>
          </p:nvSpPr>
          <p:spPr>
            <a:xfrm>
              <a:off x="714213" y="1373059"/>
              <a:ext cx="7652041" cy="4175737"/>
            </a:xfrm>
            <a:prstGeom prst="rect">
              <a:avLst/>
            </a:prstGeom>
            <a:noFill/>
            <a:ln/>
          </p:spPr>
          <p:txBody>
            <a:bodyPr wrap="square" lIns="0" tIns="0" rIns="0" bIns="0" rtlCol="0" anchor="t"/>
            <a:lstStyle/>
            <a:p>
              <a:pPr marL="0" indent="0" algn="just" rtl="1">
                <a:lnSpc>
                  <a:spcPts val="2500"/>
                </a:lnSpc>
                <a:buNone/>
              </a:pPr>
              <a:r>
                <a:rPr lang="ar-EG" sz="1550">
                  <a:solidFill>
                    <a:srgbClr val="49495A"/>
                  </a:solidFill>
                  <a:latin typeface="Alexandria" pitchFamily="34" charset="0"/>
                  <a:ea typeface="Alexandria" pitchFamily="34" charset="-122"/>
                  <a:cs typeface="Alexandria" pitchFamily="34" charset="-120"/>
                </a:rPr>
                <a:t>تتناول الدراسة أثر الروبوتات الاجتماعية في تشكيل الأجندة الاتصالية، ولا سيما من خلال التضخيم الخوارزمي للرسائل التنظيمية في السياق السياسي. وتركز الدراسة على سؤال محوري: هل تقتصر الروبوتات الاجتماعية على إعادة نشر المحتوى، أم أنها أصبحت فاعلًا مؤثرًا في تحديد القضايا والسمات والشبكات الاتصالية التي تكتسب بروزًا داخل الخطاب العام؟اعتمدت الدراسة على تحليل محتوى آلي، ودرست اتصالات الحملة الانتخابية خلال انتخابات منتصف الولاية في أوهايو عام 2022. وتوصلت إلى أن الروبوتات الاجتماعية أسهمت بصورة ملحوظة في نقل بروز الموضوعات وبروز السمات وبروز الشبكات إلى رسائل الحملة، ثم بدرجة أقل إلى الخطاب الصحفي والخطاب العام. وتبين أيضًا أن تأثير الروبوتات كان الأقوى في بروز السمات، إذ دفعت بالخطاب نحو نبرة سلبية في الأساس، بينما كان تأثيرها أضعف نسبيًا في بروز الموضوعات، مع قيادتها لخمس فئات من القضايا.</a:t>
              </a:r>
              <a:endParaRPr lang="en-US" sz="1550" dirty="0"/>
            </a:p>
          </p:txBody>
        </p:sp>
        <p:sp>
          <p:nvSpPr>
            <p:cNvPr id="22" name="Shape 10">
              <a:extLst>
                <a:ext uri="{FF2B5EF4-FFF2-40B4-BE49-F238E27FC236}">
                  <a16:creationId xmlns:a16="http://schemas.microsoft.com/office/drawing/2014/main" id="{376FF86F-4358-0312-F82C-34BDB554681F}"/>
                </a:ext>
              </a:extLst>
            </p:cNvPr>
            <p:cNvSpPr/>
            <p:nvPr/>
          </p:nvSpPr>
          <p:spPr>
            <a:xfrm>
              <a:off x="793790" y="6823591"/>
              <a:ext cx="7556421" cy="843201"/>
            </a:xfrm>
            <a:prstGeom prst="roundRect">
              <a:avLst>
                <a:gd name="adj" fmla="val 3531"/>
              </a:avLst>
            </a:prstGeom>
            <a:solidFill>
              <a:srgbClr val="C3C2F0"/>
            </a:solidFill>
            <a:ln/>
          </p:spPr>
          <p:txBody>
            <a:bodyPr/>
            <a:lstStyle/>
            <a:p>
              <a:endParaRPr lang="en-US"/>
            </a:p>
          </p:txBody>
        </p:sp>
        <p:pic>
          <p:nvPicPr>
            <p:cNvPr id="23" name="Image 1" descr="preencoded.png">
              <a:extLst>
                <a:ext uri="{FF2B5EF4-FFF2-40B4-BE49-F238E27FC236}">
                  <a16:creationId xmlns:a16="http://schemas.microsoft.com/office/drawing/2014/main" id="{D4D01D7D-D24F-BAF2-77ED-2A25A9C6244B}"/>
                </a:ext>
              </a:extLst>
            </p:cNvPr>
            <p:cNvPicPr>
              <a:picLocks noChangeAspect="1"/>
            </p:cNvPicPr>
            <p:nvPr/>
          </p:nvPicPr>
          <p:blipFill>
            <a:blip r:embed="rId3"/>
            <a:stretch>
              <a:fillRect/>
            </a:stretch>
          </p:blipFill>
          <p:spPr>
            <a:xfrm>
              <a:off x="992148" y="7118866"/>
              <a:ext cx="248007" cy="198358"/>
            </a:xfrm>
            <a:prstGeom prst="rect">
              <a:avLst/>
            </a:prstGeom>
          </p:spPr>
        </p:pic>
        <p:sp>
          <p:nvSpPr>
            <p:cNvPr id="24" name="Text 11">
              <a:extLst>
                <a:ext uri="{FF2B5EF4-FFF2-40B4-BE49-F238E27FC236}">
                  <a16:creationId xmlns:a16="http://schemas.microsoft.com/office/drawing/2014/main" id="{960C2CD3-DBD0-32AF-2A10-B17FC6650DF1}"/>
                </a:ext>
              </a:extLst>
            </p:cNvPr>
            <p:cNvSpPr/>
            <p:nvPr/>
          </p:nvSpPr>
          <p:spPr>
            <a:xfrm>
              <a:off x="1438513" y="7071479"/>
              <a:ext cx="6713339" cy="317540"/>
            </a:xfrm>
            <a:prstGeom prst="rect">
              <a:avLst/>
            </a:prstGeom>
            <a:noFill/>
            <a:ln/>
          </p:spPr>
          <p:txBody>
            <a:bodyPr wrap="none" lIns="0" tIns="0" rIns="0" bIns="0" rtlCol="0" anchor="t"/>
            <a:lstStyle/>
            <a:p>
              <a:pPr marL="0" indent="0" algn="r" rtl="1">
                <a:lnSpc>
                  <a:spcPts val="2500"/>
                </a:lnSpc>
                <a:buNone/>
              </a:pPr>
              <a:r>
                <a:rPr lang="en-US" sz="1550" b="1" dirty="0">
                  <a:solidFill>
                    <a:srgbClr val="000000"/>
                  </a:solidFill>
                  <a:latin typeface="Alexandria" pitchFamily="34" charset="0"/>
                  <a:ea typeface="Alexandria" pitchFamily="34" charset="-122"/>
                  <a:cs typeface="Alexandria" pitchFamily="34" charset="-120"/>
                </a:rPr>
                <a:t>المصدر</a:t>
              </a:r>
              <a:r>
                <a:rPr lang="en-US" sz="1550" b="1">
                  <a:solidFill>
                    <a:srgbClr val="000000"/>
                  </a:solidFill>
                  <a:latin typeface="Alexandria" pitchFamily="34" charset="0"/>
                  <a:ea typeface="Alexandria" pitchFamily="34" charset="-122"/>
                  <a:cs typeface="Alexandria" pitchFamily="34" charset="-120"/>
                </a:rPr>
                <a:t>:</a:t>
              </a:r>
              <a:r>
                <a:rPr lang="en-US" sz="1550">
                  <a:solidFill>
                    <a:srgbClr val="000000"/>
                  </a:solidFill>
                  <a:latin typeface="Alexandria" pitchFamily="34" charset="0"/>
                  <a:ea typeface="Alexandria" pitchFamily="34" charset="-122"/>
                  <a:cs typeface="Alexandria" pitchFamily="34" charset="-120"/>
                </a:rPr>
                <a:t> </a:t>
              </a:r>
              <a:r>
                <a:rPr lang="ar-EG" sz="1550">
                  <a:solidFill>
                    <a:srgbClr val="000000"/>
                  </a:solidFill>
                  <a:latin typeface="Alexandria" pitchFamily="34" charset="0"/>
                  <a:ea typeface="Alexandria" pitchFamily="34" charset="-122"/>
                  <a:cs typeface="Alexandria" pitchFamily="34" charset="-120"/>
                </a:rPr>
                <a:t> </a:t>
              </a:r>
              <a:r>
                <a:rPr lang="en-US" sz="1550">
                  <a:solidFill>
                    <a:srgbClr val="000000"/>
                  </a:solidFill>
                  <a:latin typeface="Alexandria" pitchFamily="34" charset="0"/>
                  <a:ea typeface="Alexandria" pitchFamily="34" charset="-122"/>
                  <a:cs typeface="Alexandria" pitchFamily="34" charset="-120"/>
                </a:rPr>
                <a:t>Journal of Public Relations Research </a:t>
              </a:r>
              <a:r>
                <a:rPr lang="ar-EG" sz="1550">
                  <a:solidFill>
                    <a:srgbClr val="000000"/>
                  </a:solidFill>
                  <a:latin typeface="Alexandria" pitchFamily="34" charset="0"/>
                  <a:ea typeface="Alexandria" pitchFamily="34" charset="-122"/>
                  <a:cs typeface="Alexandria" pitchFamily="34" charset="-120"/>
                </a:rPr>
                <a:t>، 2026 </a:t>
              </a:r>
              <a:endParaRPr lang="en-US" sz="1550" dirty="0"/>
            </a:p>
          </p:txBody>
        </p:sp>
      </p:grpSp>
      <p:sp>
        <p:nvSpPr>
          <p:cNvPr id="26" name="TextBox 25">
            <a:extLst>
              <a:ext uri="{FF2B5EF4-FFF2-40B4-BE49-F238E27FC236}">
                <a16:creationId xmlns:a16="http://schemas.microsoft.com/office/drawing/2014/main" id="{38F0C551-7099-FD91-3213-E861DCD8B6B8}"/>
              </a:ext>
            </a:extLst>
          </p:cNvPr>
          <p:cNvSpPr txBox="1"/>
          <p:nvPr/>
        </p:nvSpPr>
        <p:spPr>
          <a:xfrm>
            <a:off x="2756361" y="5205090"/>
            <a:ext cx="7246284" cy="369332"/>
          </a:xfrm>
          <a:prstGeom prst="rect">
            <a:avLst/>
          </a:prstGeom>
          <a:noFill/>
        </p:spPr>
        <p:txBody>
          <a:bodyPr wrap="square" rtlCol="0">
            <a:spAutoFit/>
          </a:bodyPr>
          <a:lstStyle/>
          <a:p>
            <a:r>
              <a:rPr lang="en-US">
                <a:hlinkClick r:id="rId4"/>
              </a:rPr>
              <a:t>https://www.tandfonline.com/doi/full/10.1080/1062726X.2025.2606676</a:t>
            </a:r>
            <a:r>
              <a:rPr lang="ar-EG"/>
              <a:t> </a:t>
            </a:r>
            <a:endParaRPr lang="en-US"/>
          </a:p>
        </p:txBody>
      </p:sp>
    </p:spTree>
    <p:extLst>
      <p:ext uri="{BB962C8B-B14F-4D97-AF65-F5344CB8AC3E}">
        <p14:creationId xmlns:p14="http://schemas.microsoft.com/office/powerpoint/2010/main" val="1502420103"/>
      </p:ext>
    </p:extLst>
  </p:cSld>
  <p:clrMapOvr>
    <a:masterClrMapping/>
  </p:clrMapOvr>
  <mc:AlternateContent xmlns:mc="http://schemas.openxmlformats.org/markup-compatibility/2006" xmlns:p14="http://schemas.microsoft.com/office/powerpoint/2010/main">
    <mc:Choice Requires="p14">
      <p:transition p14:dur="10" advTm="128631"/>
    </mc:Choice>
    <mc:Fallback xmlns="">
      <p:transition advTm="12863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68CFA2-3350-3009-4F4C-137B9375CD6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DE50E3C-2490-74F6-E805-542B3727DF8B}"/>
              </a:ext>
            </a:extLst>
          </p:cNvPr>
          <p:cNvSpPr/>
          <p:nvPr/>
        </p:nvSpPr>
        <p:spPr>
          <a:xfrm>
            <a:off x="412595" y="1345305"/>
            <a:ext cx="11468229" cy="48338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D1309BA-3BB4-5F18-7C0B-D84EB6FAA783}"/>
              </a:ext>
            </a:extLst>
          </p:cNvPr>
          <p:cNvSpPr txBox="1"/>
          <p:nvPr/>
        </p:nvSpPr>
        <p:spPr>
          <a:xfrm>
            <a:off x="3300761" y="535286"/>
            <a:ext cx="5738959" cy="461665"/>
          </a:xfrm>
          <a:prstGeom prst="rect">
            <a:avLst/>
          </a:prstGeom>
          <a:noFill/>
        </p:spPr>
        <p:txBody>
          <a:bodyPr wrap="square" rtlCol="0">
            <a:spAutoFit/>
          </a:bodyPr>
          <a:lstStyle/>
          <a:p>
            <a:pPr algn="ctr"/>
            <a:r>
              <a:rPr lang="ar-EG" sz="2400" b="1">
                <a:solidFill>
                  <a:srgbClr val="4472C4"/>
                </a:solidFill>
                <a:latin typeface="Alexandria" pitchFamily="2" charset="-78"/>
                <a:cs typeface="Alexandria" pitchFamily="2" charset="-78"/>
              </a:rPr>
              <a:t>التحديات الحالية في البحث العلمي</a:t>
            </a:r>
            <a:endParaRPr lang="en-US" sz="2400" b="1" dirty="0">
              <a:solidFill>
                <a:srgbClr val="4472C4"/>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DF232335-3B26-B42D-5916-523D62C1D009}"/>
              </a:ext>
            </a:extLst>
          </p:cNvPr>
          <p:cNvSpPr/>
          <p:nvPr/>
        </p:nvSpPr>
        <p:spPr>
          <a:xfrm>
            <a:off x="968331" y="30479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50251F4-F79C-CE0A-B6DF-B1D910C3434B}"/>
              </a:ext>
            </a:extLst>
          </p:cNvPr>
          <p:cNvSpPr txBox="1"/>
          <p:nvPr/>
        </p:nvSpPr>
        <p:spPr>
          <a:xfrm>
            <a:off x="1145585" y="3890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020B44D-65C5-7A95-ACE6-34CD139399E7}"/>
              </a:ext>
            </a:extLst>
          </p:cNvPr>
          <p:cNvSpPr txBox="1"/>
          <p:nvPr/>
        </p:nvSpPr>
        <p:spPr>
          <a:xfrm>
            <a:off x="1179882" y="678822"/>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684AEF07-82EE-565E-8D42-173E5C13F7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5" name="Group 14">
            <a:extLst>
              <a:ext uri="{FF2B5EF4-FFF2-40B4-BE49-F238E27FC236}">
                <a16:creationId xmlns:a16="http://schemas.microsoft.com/office/drawing/2014/main" id="{1E9B7688-2965-8516-A435-E7CCA8037F59}"/>
              </a:ext>
            </a:extLst>
          </p:cNvPr>
          <p:cNvGrpSpPr/>
          <p:nvPr/>
        </p:nvGrpSpPr>
        <p:grpSpPr>
          <a:xfrm>
            <a:off x="412595" y="1429550"/>
            <a:ext cx="11273883" cy="4441154"/>
            <a:chOff x="793790" y="1907738"/>
            <a:chExt cx="13042821" cy="4414124"/>
          </a:xfrm>
        </p:grpSpPr>
        <p:sp>
          <p:nvSpPr>
            <p:cNvPr id="2" name="Text 0"/>
            <p:cNvSpPr/>
            <p:nvPr/>
          </p:nvSpPr>
          <p:spPr>
            <a:xfrm>
              <a:off x="1071086" y="1907738"/>
              <a:ext cx="12765524" cy="708779"/>
            </a:xfrm>
            <a:prstGeom prst="rect">
              <a:avLst/>
            </a:prstGeom>
            <a:noFill/>
            <a:ln/>
          </p:spPr>
          <p:txBody>
            <a:bodyPr wrap="none" lIns="0" tIns="0" rIns="0" bIns="0" rtlCol="0" anchor="t"/>
            <a:lstStyle/>
            <a:p>
              <a:pPr marL="0" indent="0" algn="r" rtl="1">
                <a:lnSpc>
                  <a:spcPts val="5550"/>
                </a:lnSpc>
                <a:buNone/>
              </a:pPr>
              <a:r>
                <a:rPr lang="en-US" sz="2000" b="1">
                  <a:solidFill>
                    <a:srgbClr val="403CCF"/>
                  </a:solidFill>
                  <a:latin typeface="Alexandria" pitchFamily="34" charset="0"/>
                  <a:ea typeface="Alexandria" pitchFamily="34" charset="-122"/>
                  <a:cs typeface="Alexandria" pitchFamily="34" charset="-120"/>
                </a:rPr>
                <a:t>الجمود المعرفي في بحوث العلاقات العامة العربية</a:t>
              </a:r>
              <a:endParaRPr lang="en-US" sz="2000" b="1" dirty="0"/>
            </a:p>
          </p:txBody>
        </p:sp>
        <p:sp>
          <p:nvSpPr>
            <p:cNvPr id="8" name="Shape 1"/>
            <p:cNvSpPr/>
            <p:nvPr/>
          </p:nvSpPr>
          <p:spPr>
            <a:xfrm>
              <a:off x="9640252" y="3070146"/>
              <a:ext cx="4196358" cy="2032754"/>
            </a:xfrm>
            <a:prstGeom prst="roundRect">
              <a:avLst>
                <a:gd name="adj" fmla="val 1674"/>
              </a:avLst>
            </a:prstGeom>
            <a:solidFill>
              <a:srgbClr val="EAE8F3"/>
            </a:solidFill>
            <a:ln/>
          </p:spPr>
          <p:txBody>
            <a:bodyPr/>
            <a:lstStyle/>
            <a:p>
              <a:endParaRPr lang="en-US"/>
            </a:p>
          </p:txBody>
        </p:sp>
        <p:sp>
          <p:nvSpPr>
            <p:cNvPr id="9" name="Text 2"/>
            <p:cNvSpPr/>
            <p:nvPr/>
          </p:nvSpPr>
          <p:spPr>
            <a:xfrm>
              <a:off x="10774561" y="3296960"/>
              <a:ext cx="2835235" cy="354330"/>
            </a:xfrm>
            <a:prstGeom prst="rect">
              <a:avLst/>
            </a:prstGeom>
            <a:noFill/>
            <a:ln/>
          </p:spPr>
          <p:txBody>
            <a:bodyPr wrap="none" lIns="0" tIns="0" rIns="0" bIns="0" rtlCol="0" anchor="t"/>
            <a:lstStyle/>
            <a:p>
              <a:pPr marL="0" indent="0" algn="r" rtl="1">
                <a:lnSpc>
                  <a:spcPts val="2750"/>
                </a:lnSpc>
                <a:buNone/>
              </a:pPr>
              <a:r>
                <a:rPr lang="en-US" sz="2200" dirty="0">
                  <a:solidFill>
                    <a:srgbClr val="49495A"/>
                  </a:solidFill>
                  <a:latin typeface="Alexandria" pitchFamily="34" charset="0"/>
                  <a:ea typeface="Alexandria" pitchFamily="34" charset="-122"/>
                  <a:cs typeface="Alexandria" pitchFamily="34" charset="-120"/>
                </a:rPr>
                <a:t>الأسلوب الإنشائي</a:t>
              </a:r>
              <a:endParaRPr lang="en-US" sz="2200" dirty="0"/>
            </a:p>
          </p:txBody>
        </p:sp>
        <p:sp>
          <p:nvSpPr>
            <p:cNvPr id="11" name="Text 3"/>
            <p:cNvSpPr/>
            <p:nvPr/>
          </p:nvSpPr>
          <p:spPr>
            <a:xfrm>
              <a:off x="9867067" y="3787378"/>
              <a:ext cx="3742730" cy="1088708"/>
            </a:xfrm>
            <a:prstGeom prst="rect">
              <a:avLst/>
            </a:prstGeom>
            <a:noFill/>
            <a:ln/>
          </p:spPr>
          <p:txBody>
            <a:bodyPr wrap="square" lIns="0" tIns="0" rIns="0" bIns="0" rtlCol="0" anchor="t"/>
            <a:lstStyle/>
            <a:p>
              <a:pPr marL="0" indent="0" algn="r" rtl="1">
                <a:lnSpc>
                  <a:spcPts val="2850"/>
                </a:lnSpc>
                <a:buNone/>
              </a:pPr>
              <a:r>
                <a:rPr lang="en-US" sz="1750" dirty="0">
                  <a:solidFill>
                    <a:srgbClr val="49495A"/>
                  </a:solidFill>
                  <a:latin typeface="Alexandria" pitchFamily="34" charset="0"/>
                  <a:ea typeface="Alexandria" pitchFamily="34" charset="-122"/>
                  <a:cs typeface="Alexandria" pitchFamily="34" charset="-120"/>
                </a:rPr>
                <a:t>غلبة المقارنات الوصفية والأسلوب الخطابي على حساب التحليل العميق والمنهجية العلمية الدقيقة</a:t>
              </a:r>
              <a:endParaRPr lang="en-US" sz="1750" dirty="0"/>
            </a:p>
          </p:txBody>
        </p:sp>
        <p:sp>
          <p:nvSpPr>
            <p:cNvPr id="12" name="Shape 4"/>
            <p:cNvSpPr/>
            <p:nvPr/>
          </p:nvSpPr>
          <p:spPr>
            <a:xfrm>
              <a:off x="5217081" y="3070146"/>
              <a:ext cx="4196358" cy="2032754"/>
            </a:xfrm>
            <a:prstGeom prst="roundRect">
              <a:avLst>
                <a:gd name="adj" fmla="val 1674"/>
              </a:avLst>
            </a:prstGeom>
            <a:solidFill>
              <a:srgbClr val="EAE8F3"/>
            </a:solidFill>
            <a:ln/>
          </p:spPr>
          <p:txBody>
            <a:bodyPr/>
            <a:lstStyle/>
            <a:p>
              <a:endParaRPr lang="en-US"/>
            </a:p>
          </p:txBody>
        </p:sp>
        <p:sp>
          <p:nvSpPr>
            <p:cNvPr id="13" name="Text 5"/>
            <p:cNvSpPr/>
            <p:nvPr/>
          </p:nvSpPr>
          <p:spPr>
            <a:xfrm>
              <a:off x="6351389" y="3296960"/>
              <a:ext cx="2835235" cy="354330"/>
            </a:xfrm>
            <a:prstGeom prst="rect">
              <a:avLst/>
            </a:prstGeom>
            <a:noFill/>
            <a:ln/>
          </p:spPr>
          <p:txBody>
            <a:bodyPr wrap="none" lIns="0" tIns="0" rIns="0" bIns="0" rtlCol="0" anchor="t"/>
            <a:lstStyle/>
            <a:p>
              <a:pPr marL="0" indent="0" algn="r" rtl="1">
                <a:lnSpc>
                  <a:spcPts val="2750"/>
                </a:lnSpc>
                <a:buNone/>
              </a:pPr>
              <a:r>
                <a:rPr lang="en-US" sz="2200" dirty="0">
                  <a:solidFill>
                    <a:srgbClr val="49495A"/>
                  </a:solidFill>
                  <a:latin typeface="Alexandria" pitchFamily="34" charset="0"/>
                  <a:ea typeface="Alexandria" pitchFamily="34" charset="-122"/>
                  <a:cs typeface="Alexandria" pitchFamily="34" charset="-120"/>
                </a:rPr>
                <a:t>الكم دون العمق</a:t>
              </a:r>
              <a:endParaRPr lang="en-US" sz="2200" dirty="0"/>
            </a:p>
          </p:txBody>
        </p:sp>
        <p:sp>
          <p:nvSpPr>
            <p:cNvPr id="14" name="Text 6"/>
            <p:cNvSpPr/>
            <p:nvPr/>
          </p:nvSpPr>
          <p:spPr>
            <a:xfrm>
              <a:off x="5443895" y="3787378"/>
              <a:ext cx="3742730" cy="1088708"/>
            </a:xfrm>
            <a:prstGeom prst="rect">
              <a:avLst/>
            </a:prstGeom>
            <a:noFill/>
            <a:ln/>
          </p:spPr>
          <p:txBody>
            <a:bodyPr wrap="square" lIns="0" tIns="0" rIns="0" bIns="0" rtlCol="0" anchor="t"/>
            <a:lstStyle/>
            <a:p>
              <a:pPr marL="0" indent="0" algn="r" rtl="1">
                <a:lnSpc>
                  <a:spcPts val="2850"/>
                </a:lnSpc>
                <a:buNone/>
              </a:pPr>
              <a:r>
                <a:rPr lang="en-US" sz="1750" dirty="0">
                  <a:solidFill>
                    <a:srgbClr val="49495A"/>
                  </a:solidFill>
                  <a:latin typeface="Alexandria" pitchFamily="34" charset="0"/>
                  <a:ea typeface="Alexandria" pitchFamily="34" charset="-122"/>
                  <a:cs typeface="Alexandria" pitchFamily="34" charset="-120"/>
                </a:rPr>
                <a:t>اختزال البحث في الإنتاج الكمي دون تحقيق تراكم معرفي نظري يضيف قيمة للحقل المعرفي</a:t>
              </a:r>
              <a:endParaRPr lang="en-US" sz="1750" dirty="0"/>
            </a:p>
          </p:txBody>
        </p:sp>
        <p:sp>
          <p:nvSpPr>
            <p:cNvPr id="16" name="Shape 7"/>
            <p:cNvSpPr/>
            <p:nvPr/>
          </p:nvSpPr>
          <p:spPr>
            <a:xfrm>
              <a:off x="793909" y="3070146"/>
              <a:ext cx="4196358" cy="2032754"/>
            </a:xfrm>
            <a:prstGeom prst="roundRect">
              <a:avLst>
                <a:gd name="adj" fmla="val 1674"/>
              </a:avLst>
            </a:prstGeom>
            <a:solidFill>
              <a:srgbClr val="EAE8F3"/>
            </a:solidFill>
            <a:ln/>
          </p:spPr>
          <p:txBody>
            <a:bodyPr/>
            <a:lstStyle/>
            <a:p>
              <a:endParaRPr lang="en-US"/>
            </a:p>
          </p:txBody>
        </p:sp>
        <p:sp>
          <p:nvSpPr>
            <p:cNvPr id="17" name="Text 8"/>
            <p:cNvSpPr/>
            <p:nvPr/>
          </p:nvSpPr>
          <p:spPr>
            <a:xfrm>
              <a:off x="1928217" y="3296960"/>
              <a:ext cx="2835235" cy="354330"/>
            </a:xfrm>
            <a:prstGeom prst="rect">
              <a:avLst/>
            </a:prstGeom>
            <a:noFill/>
            <a:ln/>
          </p:spPr>
          <p:txBody>
            <a:bodyPr wrap="none" lIns="0" tIns="0" rIns="0" bIns="0" rtlCol="0" anchor="t"/>
            <a:lstStyle/>
            <a:p>
              <a:pPr marL="0" indent="0" algn="r" rtl="1">
                <a:lnSpc>
                  <a:spcPts val="2750"/>
                </a:lnSpc>
                <a:buNone/>
              </a:pPr>
              <a:r>
                <a:rPr lang="en-US" sz="2200" dirty="0">
                  <a:solidFill>
                    <a:srgbClr val="49495A"/>
                  </a:solidFill>
                  <a:latin typeface="Alexandria" pitchFamily="34" charset="0"/>
                  <a:ea typeface="Alexandria" pitchFamily="34" charset="-122"/>
                  <a:cs typeface="Alexandria" pitchFamily="34" charset="-120"/>
                </a:rPr>
                <a:t>ضعف التكوين</a:t>
              </a:r>
              <a:endParaRPr lang="en-US" sz="2200" dirty="0"/>
            </a:p>
          </p:txBody>
        </p:sp>
        <p:sp>
          <p:nvSpPr>
            <p:cNvPr id="18" name="Text 9"/>
            <p:cNvSpPr/>
            <p:nvPr/>
          </p:nvSpPr>
          <p:spPr>
            <a:xfrm>
              <a:off x="1020723" y="3787378"/>
              <a:ext cx="3742730" cy="1088708"/>
            </a:xfrm>
            <a:prstGeom prst="rect">
              <a:avLst/>
            </a:prstGeom>
            <a:noFill/>
            <a:ln/>
          </p:spPr>
          <p:txBody>
            <a:bodyPr wrap="square" lIns="0" tIns="0" rIns="0" bIns="0" rtlCol="0" anchor="t"/>
            <a:lstStyle/>
            <a:p>
              <a:pPr marL="0" indent="0" algn="r" rtl="1">
                <a:lnSpc>
                  <a:spcPts val="2850"/>
                </a:lnSpc>
                <a:buNone/>
              </a:pPr>
              <a:r>
                <a:rPr lang="en-US" sz="1750" dirty="0">
                  <a:solidFill>
                    <a:srgbClr val="49495A"/>
                  </a:solidFill>
                  <a:latin typeface="Alexandria" pitchFamily="34" charset="0"/>
                  <a:ea typeface="Alexandria" pitchFamily="34" charset="-122"/>
                  <a:cs typeface="Alexandria" pitchFamily="34" charset="-120"/>
                </a:rPr>
                <a:t>قصور في التكوين العلمي لطلاب الدراسات العليا ينعكس سلبًا على جودة البحوث المنتجة</a:t>
              </a:r>
              <a:endParaRPr lang="en-US" sz="1750" dirty="0"/>
            </a:p>
          </p:txBody>
        </p:sp>
        <p:sp>
          <p:nvSpPr>
            <p:cNvPr id="19" name="Shape 10"/>
            <p:cNvSpPr/>
            <p:nvPr/>
          </p:nvSpPr>
          <p:spPr>
            <a:xfrm>
              <a:off x="793790" y="5358051"/>
              <a:ext cx="13042821" cy="963811"/>
            </a:xfrm>
            <a:prstGeom prst="roundRect">
              <a:avLst>
                <a:gd name="adj" fmla="val 3530"/>
              </a:avLst>
            </a:prstGeom>
            <a:solidFill>
              <a:srgbClr val="C3C2F0"/>
            </a:solidFill>
            <a:ln/>
          </p:spPr>
          <p:txBody>
            <a:bodyPr/>
            <a:lstStyle/>
            <a:p>
              <a:endParaRPr lang="en-US"/>
            </a:p>
          </p:txBody>
        </p:sp>
        <p:pic>
          <p:nvPicPr>
            <p:cNvPr id="20" name="Image 0" descr="preencoded.png"/>
            <p:cNvPicPr>
              <a:picLocks noChangeAspect="1"/>
            </p:cNvPicPr>
            <p:nvPr/>
          </p:nvPicPr>
          <p:blipFill>
            <a:blip r:embed="rId3"/>
            <a:stretch>
              <a:fillRect/>
            </a:stretch>
          </p:blipFill>
          <p:spPr>
            <a:xfrm>
              <a:off x="1020604" y="5702141"/>
              <a:ext cx="283488" cy="226814"/>
            </a:xfrm>
            <a:prstGeom prst="rect">
              <a:avLst/>
            </a:prstGeom>
          </p:spPr>
        </p:pic>
        <p:sp>
          <p:nvSpPr>
            <p:cNvPr id="21" name="Text 11"/>
            <p:cNvSpPr/>
            <p:nvPr/>
          </p:nvSpPr>
          <p:spPr>
            <a:xfrm>
              <a:off x="1530906" y="5641538"/>
              <a:ext cx="12078891" cy="362903"/>
            </a:xfrm>
            <a:prstGeom prst="rect">
              <a:avLst/>
            </a:prstGeom>
            <a:noFill/>
            <a:ln/>
          </p:spPr>
          <p:txBody>
            <a:bodyPr wrap="none" lIns="0" tIns="0" rIns="0" bIns="0" rtlCol="0" anchor="t"/>
            <a:lstStyle/>
            <a:p>
              <a:pPr marL="0" indent="0" algn="r" rtl="1">
                <a:lnSpc>
                  <a:spcPts val="2850"/>
                </a:lnSpc>
                <a:buNone/>
              </a:pPr>
              <a:r>
                <a:rPr lang="en-US" sz="1750" dirty="0">
                  <a:solidFill>
                    <a:srgbClr val="000000"/>
                  </a:solidFill>
                  <a:latin typeface="Alexandria" pitchFamily="34" charset="0"/>
                  <a:ea typeface="Alexandria" pitchFamily="34" charset="-122"/>
                  <a:cs typeface="Alexandria" pitchFamily="34" charset="-120"/>
                </a:rPr>
                <a:t>هذه التحديات تشكل حواجز أمام تطوير حقل العلاقات العامة كعلم تطبيقي متقدم</a:t>
              </a:r>
              <a:endParaRPr lang="en-US" sz="1750" dirty="0"/>
            </a:p>
          </p:txBody>
        </p:sp>
      </p:grpSp>
    </p:spTree>
    <p:extLst>
      <p:ext uri="{BB962C8B-B14F-4D97-AF65-F5344CB8AC3E}">
        <p14:creationId xmlns:p14="http://schemas.microsoft.com/office/powerpoint/2010/main" val="2738609147"/>
      </p:ext>
    </p:extLst>
  </p:cSld>
  <p:clrMapOvr>
    <a:masterClrMapping/>
  </p:clrMapOvr>
  <mc:AlternateContent xmlns:mc="http://schemas.openxmlformats.org/markup-compatibility/2006" xmlns:p14="http://schemas.microsoft.com/office/powerpoint/2010/main">
    <mc:Choice Requires="p14">
      <p:transition p14:dur="10" advTm="127309"/>
    </mc:Choice>
    <mc:Fallback xmlns="">
      <p:transition advTm="12730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764C95-47AB-4156-FEC2-3B5CB066093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34FDC37-B012-0B4F-11E6-9059A1A5626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37FE0F9-9854-AB36-A959-D3F7320C1DB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Image 0" descr="preencoded.png"/>
          <p:cNvPicPr>
            <a:picLocks noChangeAspect="1"/>
          </p:cNvPicPr>
          <p:nvPr/>
        </p:nvPicPr>
        <p:blipFill>
          <a:blip r:embed="rId5"/>
          <a:stretch>
            <a:fillRect/>
          </a:stretch>
        </p:blipFill>
        <p:spPr>
          <a:xfrm>
            <a:off x="7679474" y="0"/>
            <a:ext cx="4512526" cy="6768789"/>
          </a:xfrm>
          <a:prstGeom prst="rect">
            <a:avLst/>
          </a:prstGeom>
        </p:spPr>
      </p:pic>
      <p:grpSp>
        <p:nvGrpSpPr>
          <p:cNvPr id="19" name="Group 18">
            <a:extLst>
              <a:ext uri="{FF2B5EF4-FFF2-40B4-BE49-F238E27FC236}">
                <a16:creationId xmlns:a16="http://schemas.microsoft.com/office/drawing/2014/main" id="{DEEBF9B6-1AFC-772D-C6BA-4714288791A5}"/>
              </a:ext>
            </a:extLst>
          </p:cNvPr>
          <p:cNvGrpSpPr/>
          <p:nvPr/>
        </p:nvGrpSpPr>
        <p:grpSpPr>
          <a:xfrm>
            <a:off x="180431" y="870909"/>
            <a:ext cx="7358437" cy="5486191"/>
            <a:chOff x="755333" y="1024830"/>
            <a:chExt cx="7633335" cy="6279178"/>
          </a:xfrm>
        </p:grpSpPr>
        <p:sp>
          <p:nvSpPr>
            <p:cNvPr id="3" name="Text 0"/>
            <p:cNvSpPr/>
            <p:nvPr/>
          </p:nvSpPr>
          <p:spPr>
            <a:xfrm>
              <a:off x="1131134" y="1024830"/>
              <a:ext cx="7253764" cy="674489"/>
            </a:xfrm>
            <a:prstGeom prst="rect">
              <a:avLst/>
            </a:prstGeom>
            <a:noFill/>
            <a:ln/>
          </p:spPr>
          <p:txBody>
            <a:bodyPr wrap="none" lIns="0" tIns="0" rIns="0" bIns="0" rtlCol="0" anchor="t"/>
            <a:lstStyle/>
            <a:p>
              <a:pPr marL="0" indent="0" algn="r" rtl="1">
                <a:lnSpc>
                  <a:spcPts val="5300"/>
                </a:lnSpc>
                <a:buNone/>
              </a:pPr>
              <a:r>
                <a:rPr lang="en-US" sz="2400" b="1" dirty="0">
                  <a:solidFill>
                    <a:srgbClr val="403CCF"/>
                  </a:solidFill>
                  <a:latin typeface="Alexandria" pitchFamily="34" charset="0"/>
                  <a:ea typeface="Alexandria" pitchFamily="34" charset="-122"/>
                  <a:cs typeface="Alexandria" pitchFamily="34" charset="-120"/>
                </a:rPr>
                <a:t>إشكاليات البحث في بيئة رقمية</a:t>
              </a:r>
              <a:endParaRPr lang="en-US" sz="2400" b="1" dirty="0"/>
            </a:p>
          </p:txBody>
        </p:sp>
        <p:sp>
          <p:nvSpPr>
            <p:cNvPr id="4" name="Shape 1"/>
            <p:cNvSpPr/>
            <p:nvPr/>
          </p:nvSpPr>
          <p:spPr>
            <a:xfrm>
              <a:off x="755333" y="1923693"/>
              <a:ext cx="7633335" cy="1649611"/>
            </a:xfrm>
            <a:prstGeom prst="roundRect">
              <a:avLst>
                <a:gd name="adj" fmla="val 1963"/>
              </a:avLst>
            </a:prstGeom>
            <a:solidFill>
              <a:srgbClr val="FBFAFF"/>
            </a:solidFill>
            <a:ln w="30480">
              <a:solidFill>
                <a:srgbClr val="D0CED9"/>
              </a:solidFill>
              <a:prstDash val="solid"/>
            </a:ln>
          </p:spPr>
          <p:txBody>
            <a:bodyPr/>
            <a:lstStyle/>
            <a:p>
              <a:endParaRPr lang="en-US"/>
            </a:p>
          </p:txBody>
        </p:sp>
        <p:sp>
          <p:nvSpPr>
            <p:cNvPr id="5" name="Shape 2"/>
            <p:cNvSpPr/>
            <p:nvPr/>
          </p:nvSpPr>
          <p:spPr>
            <a:xfrm>
              <a:off x="7494865" y="1954173"/>
              <a:ext cx="863322" cy="1588651"/>
            </a:xfrm>
            <a:prstGeom prst="rect">
              <a:avLst/>
            </a:prstGeom>
            <a:solidFill>
              <a:srgbClr val="EAE8F3"/>
            </a:solidFill>
            <a:ln/>
          </p:spPr>
          <p:txBody>
            <a:bodyPr/>
            <a:lstStyle/>
            <a:p>
              <a:endParaRPr lang="en-US"/>
            </a:p>
          </p:txBody>
        </p:sp>
        <p:sp>
          <p:nvSpPr>
            <p:cNvPr id="6" name="Text 3"/>
            <p:cNvSpPr/>
            <p:nvPr/>
          </p:nvSpPr>
          <p:spPr>
            <a:xfrm>
              <a:off x="7764661" y="2546152"/>
              <a:ext cx="323731" cy="404574"/>
            </a:xfrm>
            <a:prstGeom prst="rect">
              <a:avLst/>
            </a:prstGeom>
            <a:noFill/>
            <a:ln/>
          </p:spPr>
          <p:txBody>
            <a:bodyPr wrap="none" lIns="0" tIns="0" rIns="0" bIns="0" rtlCol="0" anchor="t"/>
            <a:lstStyle/>
            <a:p>
              <a:pPr marL="0" indent="0" algn="r" rtl="1">
                <a:lnSpc>
                  <a:spcPts val="2500"/>
                </a:lnSpc>
                <a:buNone/>
              </a:pPr>
              <a:r>
                <a:rPr lang="en-US" sz="2500" dirty="0">
                  <a:solidFill>
                    <a:srgbClr val="49495A"/>
                  </a:solidFill>
                  <a:latin typeface="Alexandria" pitchFamily="34" charset="0"/>
                  <a:ea typeface="Alexandria" pitchFamily="34" charset="-122"/>
                  <a:cs typeface="Alexandria" pitchFamily="34" charset="-120"/>
                </a:rPr>
                <a:t>1</a:t>
              </a:r>
              <a:endParaRPr lang="en-US" sz="2500" dirty="0"/>
            </a:p>
          </p:txBody>
        </p:sp>
        <p:sp>
          <p:nvSpPr>
            <p:cNvPr id="7" name="Text 4"/>
            <p:cNvSpPr/>
            <p:nvPr/>
          </p:nvSpPr>
          <p:spPr>
            <a:xfrm>
              <a:off x="4581287" y="2169914"/>
              <a:ext cx="2697837" cy="337185"/>
            </a:xfrm>
            <a:prstGeom prst="rect">
              <a:avLst/>
            </a:prstGeom>
            <a:noFill/>
            <a:ln/>
          </p:spPr>
          <p:txBody>
            <a:bodyPr wrap="none" lIns="0" tIns="0" rIns="0" bIns="0" rtlCol="0" anchor="t"/>
            <a:lstStyle/>
            <a:p>
              <a:pPr marL="0" indent="0" algn="r" rtl="1">
                <a:lnSpc>
                  <a:spcPts val="2650"/>
                </a:lnSpc>
                <a:buNone/>
              </a:pPr>
              <a:r>
                <a:rPr lang="en-US" sz="2100" dirty="0">
                  <a:solidFill>
                    <a:srgbClr val="49495A"/>
                  </a:solidFill>
                  <a:latin typeface="Alexandria" pitchFamily="34" charset="0"/>
                  <a:ea typeface="Alexandria" pitchFamily="34" charset="-122"/>
                  <a:cs typeface="Alexandria" pitchFamily="34" charset="-120"/>
                </a:rPr>
                <a:t>الهوية الافتراضية</a:t>
              </a:r>
              <a:endParaRPr lang="en-US" sz="2100" dirty="0"/>
            </a:p>
          </p:txBody>
        </p:sp>
        <p:sp>
          <p:nvSpPr>
            <p:cNvPr id="9" name="Text 5"/>
            <p:cNvSpPr/>
            <p:nvPr/>
          </p:nvSpPr>
          <p:spPr>
            <a:xfrm>
              <a:off x="1001554" y="2636520"/>
              <a:ext cx="6277570" cy="690563"/>
            </a:xfrm>
            <a:prstGeom prst="rect">
              <a:avLst/>
            </a:prstGeom>
            <a:noFill/>
            <a:ln/>
          </p:spPr>
          <p:txBody>
            <a:bodyPr wrap="square" lIns="0" tIns="0" rIns="0" bIns="0" rtlCol="0" anchor="t"/>
            <a:lstStyle/>
            <a:p>
              <a:pPr marL="0" indent="0" algn="r" rtl="1">
                <a:lnSpc>
                  <a:spcPts val="2700"/>
                </a:lnSpc>
                <a:buNone/>
              </a:pPr>
              <a:r>
                <a:rPr lang="en-US" sz="1650" dirty="0">
                  <a:solidFill>
                    <a:srgbClr val="49495A"/>
                  </a:solidFill>
                  <a:latin typeface="Alexandria" pitchFamily="34" charset="0"/>
                  <a:ea typeface="Alexandria" pitchFamily="34" charset="-122"/>
                  <a:cs typeface="Alexandria" pitchFamily="34" charset="-120"/>
                </a:rPr>
                <a:t>كيف ندرس مجتمعًا افتراضيًا يختفي أفراده خلف أسماء مستعارة وهويات متعددة؟</a:t>
              </a:r>
              <a:endParaRPr lang="en-US" sz="1650" dirty="0"/>
            </a:p>
          </p:txBody>
        </p:sp>
        <p:sp>
          <p:nvSpPr>
            <p:cNvPr id="10" name="Shape 6"/>
            <p:cNvSpPr/>
            <p:nvPr/>
          </p:nvSpPr>
          <p:spPr>
            <a:xfrm>
              <a:off x="755333" y="3789045"/>
              <a:ext cx="7633335" cy="1649611"/>
            </a:xfrm>
            <a:prstGeom prst="roundRect">
              <a:avLst>
                <a:gd name="adj" fmla="val 1963"/>
              </a:avLst>
            </a:prstGeom>
            <a:solidFill>
              <a:srgbClr val="FBFAFF"/>
            </a:solidFill>
            <a:ln w="30480">
              <a:solidFill>
                <a:srgbClr val="D0CED9"/>
              </a:solidFill>
              <a:prstDash val="solid"/>
            </a:ln>
          </p:spPr>
          <p:txBody>
            <a:bodyPr/>
            <a:lstStyle/>
            <a:p>
              <a:endParaRPr lang="en-US"/>
            </a:p>
          </p:txBody>
        </p:sp>
        <p:sp>
          <p:nvSpPr>
            <p:cNvPr id="11" name="Shape 7"/>
            <p:cNvSpPr/>
            <p:nvPr/>
          </p:nvSpPr>
          <p:spPr>
            <a:xfrm>
              <a:off x="7494865" y="3819525"/>
              <a:ext cx="863322" cy="1588651"/>
            </a:xfrm>
            <a:prstGeom prst="rect">
              <a:avLst/>
            </a:prstGeom>
            <a:solidFill>
              <a:srgbClr val="EAE8F3"/>
            </a:solidFill>
            <a:ln/>
          </p:spPr>
          <p:txBody>
            <a:bodyPr/>
            <a:lstStyle/>
            <a:p>
              <a:endParaRPr lang="en-US"/>
            </a:p>
          </p:txBody>
        </p:sp>
        <p:sp>
          <p:nvSpPr>
            <p:cNvPr id="12" name="Text 8"/>
            <p:cNvSpPr/>
            <p:nvPr/>
          </p:nvSpPr>
          <p:spPr>
            <a:xfrm>
              <a:off x="7764661" y="4411504"/>
              <a:ext cx="323731" cy="404574"/>
            </a:xfrm>
            <a:prstGeom prst="rect">
              <a:avLst/>
            </a:prstGeom>
            <a:noFill/>
            <a:ln/>
          </p:spPr>
          <p:txBody>
            <a:bodyPr wrap="none" lIns="0" tIns="0" rIns="0" bIns="0" rtlCol="0" anchor="t"/>
            <a:lstStyle/>
            <a:p>
              <a:pPr marL="0" indent="0" algn="r" rtl="1">
                <a:lnSpc>
                  <a:spcPts val="2500"/>
                </a:lnSpc>
                <a:buNone/>
              </a:pPr>
              <a:r>
                <a:rPr lang="en-US" sz="2500" dirty="0">
                  <a:solidFill>
                    <a:srgbClr val="49495A"/>
                  </a:solidFill>
                  <a:latin typeface="Alexandria" pitchFamily="34" charset="0"/>
                  <a:ea typeface="Alexandria" pitchFamily="34" charset="-122"/>
                  <a:cs typeface="Alexandria" pitchFamily="34" charset="-120"/>
                </a:rPr>
                <a:t>2</a:t>
              </a:r>
              <a:endParaRPr lang="en-US" sz="2500" dirty="0"/>
            </a:p>
          </p:txBody>
        </p:sp>
        <p:sp>
          <p:nvSpPr>
            <p:cNvPr id="13" name="Text 9"/>
            <p:cNvSpPr/>
            <p:nvPr/>
          </p:nvSpPr>
          <p:spPr>
            <a:xfrm>
              <a:off x="4581287" y="4035266"/>
              <a:ext cx="2697837" cy="337185"/>
            </a:xfrm>
            <a:prstGeom prst="rect">
              <a:avLst/>
            </a:prstGeom>
            <a:noFill/>
            <a:ln/>
          </p:spPr>
          <p:txBody>
            <a:bodyPr wrap="none" lIns="0" tIns="0" rIns="0" bIns="0" rtlCol="0" anchor="t"/>
            <a:lstStyle/>
            <a:p>
              <a:pPr marL="0" indent="0" algn="r" rtl="1">
                <a:lnSpc>
                  <a:spcPts val="2650"/>
                </a:lnSpc>
                <a:buNone/>
              </a:pPr>
              <a:r>
                <a:rPr lang="en-US" sz="2100" dirty="0">
                  <a:solidFill>
                    <a:srgbClr val="49495A"/>
                  </a:solidFill>
                  <a:latin typeface="Alexandria" pitchFamily="34" charset="0"/>
                  <a:ea typeface="Alexandria" pitchFamily="34" charset="-122"/>
                  <a:cs typeface="Alexandria" pitchFamily="34" charset="-120"/>
                </a:rPr>
                <a:t>التعميم المحدود</a:t>
              </a:r>
              <a:endParaRPr lang="en-US" sz="2100" dirty="0"/>
            </a:p>
          </p:txBody>
        </p:sp>
        <p:sp>
          <p:nvSpPr>
            <p:cNvPr id="14" name="Text 10"/>
            <p:cNvSpPr/>
            <p:nvPr/>
          </p:nvSpPr>
          <p:spPr>
            <a:xfrm>
              <a:off x="1001554" y="4501872"/>
              <a:ext cx="6277570" cy="690563"/>
            </a:xfrm>
            <a:prstGeom prst="rect">
              <a:avLst/>
            </a:prstGeom>
            <a:noFill/>
            <a:ln/>
          </p:spPr>
          <p:txBody>
            <a:bodyPr wrap="square" lIns="0" tIns="0" rIns="0" bIns="0" rtlCol="0" anchor="t"/>
            <a:lstStyle/>
            <a:p>
              <a:pPr marL="0" indent="0" algn="r" rtl="1">
                <a:lnSpc>
                  <a:spcPts val="2700"/>
                </a:lnSpc>
                <a:buNone/>
              </a:pPr>
              <a:r>
                <a:rPr lang="en-US" sz="1650" dirty="0">
                  <a:solidFill>
                    <a:srgbClr val="49495A"/>
                  </a:solidFill>
                  <a:latin typeface="Alexandria" pitchFamily="34" charset="0"/>
                  <a:ea typeface="Alexandria" pitchFamily="34" charset="-122"/>
                  <a:cs typeface="Alexandria" pitchFamily="34" charset="-120"/>
                </a:rPr>
                <a:t>تحديات استخلاص نتائج قابلة للتعميم من تفاعلات يهيمن عليها عدد قليل من المتحدثين النشطين</a:t>
              </a:r>
              <a:endParaRPr lang="en-US" sz="1650" dirty="0"/>
            </a:p>
          </p:txBody>
        </p:sp>
        <p:sp>
          <p:nvSpPr>
            <p:cNvPr id="15" name="Shape 11"/>
            <p:cNvSpPr/>
            <p:nvPr/>
          </p:nvSpPr>
          <p:spPr>
            <a:xfrm>
              <a:off x="755333" y="5654397"/>
              <a:ext cx="7633335" cy="1649611"/>
            </a:xfrm>
            <a:prstGeom prst="roundRect">
              <a:avLst>
                <a:gd name="adj" fmla="val 1963"/>
              </a:avLst>
            </a:prstGeom>
            <a:solidFill>
              <a:srgbClr val="FBFAFF"/>
            </a:solidFill>
            <a:ln w="30480">
              <a:solidFill>
                <a:srgbClr val="D0CED9"/>
              </a:solidFill>
              <a:prstDash val="solid"/>
            </a:ln>
          </p:spPr>
          <p:txBody>
            <a:bodyPr/>
            <a:lstStyle/>
            <a:p>
              <a:endParaRPr lang="en-US"/>
            </a:p>
          </p:txBody>
        </p:sp>
        <p:sp>
          <p:nvSpPr>
            <p:cNvPr id="16" name="Shape 12"/>
            <p:cNvSpPr/>
            <p:nvPr/>
          </p:nvSpPr>
          <p:spPr>
            <a:xfrm>
              <a:off x="7494865" y="5684877"/>
              <a:ext cx="863322" cy="1588651"/>
            </a:xfrm>
            <a:prstGeom prst="rect">
              <a:avLst/>
            </a:prstGeom>
            <a:solidFill>
              <a:srgbClr val="EAE8F3"/>
            </a:solidFill>
            <a:ln/>
          </p:spPr>
          <p:txBody>
            <a:bodyPr/>
            <a:lstStyle/>
            <a:p>
              <a:endParaRPr lang="en-US"/>
            </a:p>
          </p:txBody>
        </p:sp>
        <p:sp>
          <p:nvSpPr>
            <p:cNvPr id="17" name="Text 13"/>
            <p:cNvSpPr/>
            <p:nvPr/>
          </p:nvSpPr>
          <p:spPr>
            <a:xfrm>
              <a:off x="7764661" y="6276856"/>
              <a:ext cx="323731" cy="404574"/>
            </a:xfrm>
            <a:prstGeom prst="rect">
              <a:avLst/>
            </a:prstGeom>
            <a:noFill/>
            <a:ln/>
          </p:spPr>
          <p:txBody>
            <a:bodyPr wrap="none" lIns="0" tIns="0" rIns="0" bIns="0" rtlCol="0" anchor="t"/>
            <a:lstStyle/>
            <a:p>
              <a:pPr marL="0" indent="0" algn="r" rtl="1">
                <a:lnSpc>
                  <a:spcPts val="2500"/>
                </a:lnSpc>
                <a:buNone/>
              </a:pPr>
              <a:r>
                <a:rPr lang="en-US" sz="2500" dirty="0">
                  <a:solidFill>
                    <a:srgbClr val="49495A"/>
                  </a:solidFill>
                  <a:latin typeface="Alexandria" pitchFamily="34" charset="0"/>
                  <a:ea typeface="Alexandria" pitchFamily="34" charset="-122"/>
                  <a:cs typeface="Alexandria" pitchFamily="34" charset="-120"/>
                </a:rPr>
                <a:t>3</a:t>
              </a:r>
              <a:endParaRPr lang="en-US" sz="2500" dirty="0"/>
            </a:p>
          </p:txBody>
        </p:sp>
        <p:sp>
          <p:nvSpPr>
            <p:cNvPr id="18" name="Text 14"/>
            <p:cNvSpPr/>
            <p:nvPr/>
          </p:nvSpPr>
          <p:spPr>
            <a:xfrm>
              <a:off x="4581287" y="5900618"/>
              <a:ext cx="2697837" cy="337185"/>
            </a:xfrm>
            <a:prstGeom prst="rect">
              <a:avLst/>
            </a:prstGeom>
            <a:noFill/>
            <a:ln/>
          </p:spPr>
          <p:txBody>
            <a:bodyPr wrap="none" lIns="0" tIns="0" rIns="0" bIns="0" rtlCol="0" anchor="t"/>
            <a:lstStyle/>
            <a:p>
              <a:pPr marL="0" indent="0" algn="r" rtl="1">
                <a:lnSpc>
                  <a:spcPts val="2650"/>
                </a:lnSpc>
                <a:buNone/>
              </a:pPr>
              <a:r>
                <a:rPr lang="en-US" sz="2100" dirty="0">
                  <a:solidFill>
                    <a:srgbClr val="49495A"/>
                  </a:solidFill>
                  <a:latin typeface="Alexandria" pitchFamily="34" charset="0"/>
                  <a:ea typeface="Alexandria" pitchFamily="34" charset="-122"/>
                  <a:cs typeface="Alexandria" pitchFamily="34" charset="-120"/>
                </a:rPr>
                <a:t>الفوضى التفاعلية</a:t>
              </a:r>
              <a:endParaRPr lang="en-US" sz="2100" dirty="0"/>
            </a:p>
          </p:txBody>
        </p:sp>
        <p:sp>
          <p:nvSpPr>
            <p:cNvPr id="20" name="Text 15"/>
            <p:cNvSpPr/>
            <p:nvPr/>
          </p:nvSpPr>
          <p:spPr>
            <a:xfrm>
              <a:off x="1001554" y="6367224"/>
              <a:ext cx="6277570" cy="690563"/>
            </a:xfrm>
            <a:prstGeom prst="rect">
              <a:avLst/>
            </a:prstGeom>
            <a:noFill/>
            <a:ln/>
          </p:spPr>
          <p:txBody>
            <a:bodyPr wrap="square" lIns="0" tIns="0" rIns="0" bIns="0" rtlCol="0" anchor="t"/>
            <a:lstStyle/>
            <a:p>
              <a:pPr marL="0" indent="0" algn="r" rtl="1">
                <a:lnSpc>
                  <a:spcPts val="2700"/>
                </a:lnSpc>
                <a:buNone/>
              </a:pPr>
              <a:r>
                <a:rPr lang="en-US" sz="1650" dirty="0">
                  <a:solidFill>
                    <a:srgbClr val="49495A"/>
                  </a:solidFill>
                  <a:latin typeface="Alexandria" pitchFamily="34" charset="0"/>
                  <a:ea typeface="Alexandria" pitchFamily="34" charset="-122"/>
                  <a:cs typeface="Alexandria" pitchFamily="34" charset="-120"/>
                </a:rPr>
                <a:t>تحليل حوارات غير منظمة وغير خاضعة لقواعد ثابتة أو أنماط تواصلية تقليدية</a:t>
              </a:r>
              <a:endParaRPr lang="en-US" sz="1650" dirty="0"/>
            </a:p>
          </p:txBody>
        </p:sp>
      </p:grpSp>
      <p:pic>
        <p:nvPicPr>
          <p:cNvPr id="21" name="Recorded Sound">
            <a:hlinkClick r:id="" action="ppaction://media"/>
            <a:extLst>
              <a:ext uri="{FF2B5EF4-FFF2-40B4-BE49-F238E27FC236}">
                <a16:creationId xmlns:a16="http://schemas.microsoft.com/office/drawing/2014/main" id="{51A18BC8-CE30-B8B9-6CA2-A4885A03D8B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453648" y="5763452"/>
            <a:ext cx="406400" cy="406400"/>
          </a:xfrm>
          <a:prstGeom prst="rect">
            <a:avLst/>
          </a:prstGeom>
        </p:spPr>
      </p:pic>
    </p:spTree>
    <p:extLst>
      <p:ext uri="{BB962C8B-B14F-4D97-AF65-F5344CB8AC3E}">
        <p14:creationId xmlns:p14="http://schemas.microsoft.com/office/powerpoint/2010/main" val="96498066"/>
      </p:ext>
    </p:extLst>
  </p:cSld>
  <p:clrMapOvr>
    <a:masterClrMapping/>
  </p:clrMapOvr>
  <p:transition spd="slow" advTm="104736">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4736" fill="hold"/>
                                        <p:tgtEl>
                                          <p:spTgt spid="2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1"/>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20BD5E-8B07-72EB-4DBE-6B547B2C89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896632-1CBF-3584-2FE8-0264B4C358CA}"/>
              </a:ext>
            </a:extLst>
          </p:cNvPr>
          <p:cNvSpPr/>
          <p:nvPr/>
        </p:nvSpPr>
        <p:spPr>
          <a:xfrm>
            <a:off x="412595" y="1345305"/>
            <a:ext cx="11468229" cy="48338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D3FFF1B-5C74-52CE-B17B-964138E87DB9}"/>
              </a:ext>
            </a:extLst>
          </p:cNvPr>
          <p:cNvSpPr txBox="1"/>
          <p:nvPr/>
        </p:nvSpPr>
        <p:spPr>
          <a:xfrm>
            <a:off x="2947694" y="535286"/>
            <a:ext cx="5995584" cy="707886"/>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المتحدثات والمستجدات في منهجيات البحث في مجال العلاقات العامة</a:t>
            </a:r>
            <a:endParaRPr lang="en-US" sz="2000" b="1" dirty="0">
              <a:solidFill>
                <a:srgbClr val="4472C4"/>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F3C3DEDA-D81B-C722-B8DD-7B8E47E38092}"/>
              </a:ext>
            </a:extLst>
          </p:cNvPr>
          <p:cNvSpPr/>
          <p:nvPr/>
        </p:nvSpPr>
        <p:spPr>
          <a:xfrm>
            <a:off x="968331" y="30479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83F7D4-7043-70F2-8AFD-614361933222}"/>
              </a:ext>
            </a:extLst>
          </p:cNvPr>
          <p:cNvSpPr txBox="1"/>
          <p:nvPr/>
        </p:nvSpPr>
        <p:spPr>
          <a:xfrm>
            <a:off x="1145585" y="3890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3DA69A1-105E-3A61-8A4F-D429F3D5400D}"/>
              </a:ext>
            </a:extLst>
          </p:cNvPr>
          <p:cNvSpPr txBox="1"/>
          <p:nvPr/>
        </p:nvSpPr>
        <p:spPr>
          <a:xfrm>
            <a:off x="1179882" y="678822"/>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27134DA0-99D7-D3E5-6D94-95A397E3B1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4" name="Group 13">
            <a:extLst>
              <a:ext uri="{FF2B5EF4-FFF2-40B4-BE49-F238E27FC236}">
                <a16:creationId xmlns:a16="http://schemas.microsoft.com/office/drawing/2014/main" id="{9905800E-F787-EDC2-3853-67A1D1D34F28}"/>
              </a:ext>
            </a:extLst>
          </p:cNvPr>
          <p:cNvGrpSpPr/>
          <p:nvPr/>
        </p:nvGrpSpPr>
        <p:grpSpPr>
          <a:xfrm>
            <a:off x="968331" y="1429551"/>
            <a:ext cx="10640089" cy="4234392"/>
            <a:chOff x="784384" y="3418999"/>
            <a:chExt cx="13061633" cy="4193143"/>
          </a:xfrm>
        </p:grpSpPr>
        <p:sp>
          <p:nvSpPr>
            <p:cNvPr id="2" name="Text 0"/>
            <p:cNvSpPr/>
            <p:nvPr/>
          </p:nvSpPr>
          <p:spPr>
            <a:xfrm>
              <a:off x="2971562" y="3418999"/>
              <a:ext cx="10874454" cy="700326"/>
            </a:xfrm>
            <a:prstGeom prst="rect">
              <a:avLst/>
            </a:prstGeom>
            <a:noFill/>
            <a:ln/>
          </p:spPr>
          <p:txBody>
            <a:bodyPr wrap="none" lIns="0" tIns="0" rIns="0" bIns="0" rtlCol="0" anchor="t"/>
            <a:lstStyle/>
            <a:p>
              <a:pPr marL="0" indent="0" algn="r" rtl="1">
                <a:lnSpc>
                  <a:spcPts val="5500"/>
                </a:lnSpc>
                <a:buNone/>
              </a:pPr>
              <a:r>
                <a:rPr lang="en-US" sz="2000" b="1" dirty="0">
                  <a:solidFill>
                    <a:srgbClr val="403CCF"/>
                  </a:solidFill>
                  <a:latin typeface="Alexandria" pitchFamily="34" charset="0"/>
                  <a:ea typeface="Alexandria" pitchFamily="34" charset="-122"/>
                  <a:cs typeface="Alexandria" pitchFamily="34" charset="-120"/>
                </a:rPr>
                <a:t>الرقمنة الاجتماعية: انقلاب في مناهج البحث</a:t>
              </a:r>
              <a:endParaRPr lang="en-US" sz="2000" b="1" dirty="0"/>
            </a:p>
          </p:txBody>
        </p:sp>
        <p:pic>
          <p:nvPicPr>
            <p:cNvPr id="8" name="Image 1" descr="preencoded.png"/>
            <p:cNvPicPr>
              <a:picLocks noChangeAspect="1"/>
            </p:cNvPicPr>
            <p:nvPr/>
          </p:nvPicPr>
          <p:blipFill>
            <a:blip r:embed="rId3"/>
            <a:stretch>
              <a:fillRect/>
            </a:stretch>
          </p:blipFill>
          <p:spPr>
            <a:xfrm>
              <a:off x="9492139" y="4455438"/>
              <a:ext cx="4353878" cy="896422"/>
            </a:xfrm>
            <a:prstGeom prst="rect">
              <a:avLst/>
            </a:prstGeom>
          </p:spPr>
        </p:pic>
        <p:sp>
          <p:nvSpPr>
            <p:cNvPr id="9" name="Text 1"/>
            <p:cNvSpPr/>
            <p:nvPr/>
          </p:nvSpPr>
          <p:spPr>
            <a:xfrm>
              <a:off x="10820400" y="5575935"/>
              <a:ext cx="2801541" cy="350163"/>
            </a:xfrm>
            <a:prstGeom prst="rect">
              <a:avLst/>
            </a:prstGeom>
            <a:noFill/>
            <a:ln/>
          </p:spPr>
          <p:txBody>
            <a:bodyPr wrap="none" lIns="0" tIns="0" rIns="0" bIns="0" rtlCol="0" anchor="t"/>
            <a:lstStyle/>
            <a:p>
              <a:pPr marL="0" indent="0" algn="r" rtl="1">
                <a:lnSpc>
                  <a:spcPts val="2750"/>
                </a:lnSpc>
                <a:buNone/>
              </a:pPr>
              <a:r>
                <a:rPr lang="en-US" sz="2200" dirty="0">
                  <a:solidFill>
                    <a:srgbClr val="49495A"/>
                  </a:solidFill>
                  <a:latin typeface="Alexandria" pitchFamily="34" charset="0"/>
                  <a:ea typeface="Alexandria" pitchFamily="34" charset="-122"/>
                  <a:cs typeface="Alexandria" pitchFamily="34" charset="-120"/>
                </a:rPr>
                <a:t>عالم الشبكات</a:t>
              </a:r>
              <a:endParaRPr lang="en-US" sz="2200" dirty="0"/>
            </a:p>
          </p:txBody>
        </p:sp>
        <p:sp>
          <p:nvSpPr>
            <p:cNvPr id="11" name="Text 2"/>
            <p:cNvSpPr/>
            <p:nvPr/>
          </p:nvSpPr>
          <p:spPr>
            <a:xfrm>
              <a:off x="9716214" y="6060519"/>
              <a:ext cx="3905726" cy="716994"/>
            </a:xfrm>
            <a:prstGeom prst="rect">
              <a:avLst/>
            </a:prstGeom>
            <a:noFill/>
            <a:ln/>
          </p:spPr>
          <p:txBody>
            <a:bodyPr wrap="square" lIns="0" tIns="0" rIns="0" bIns="0" rtlCol="0" anchor="t"/>
            <a:lstStyle/>
            <a:p>
              <a:pPr marL="0" indent="0" algn="r" rtl="1">
                <a:lnSpc>
                  <a:spcPts val="2800"/>
                </a:lnSpc>
                <a:buNone/>
              </a:pPr>
              <a:r>
                <a:rPr lang="en-US" sz="1750" dirty="0">
                  <a:solidFill>
                    <a:srgbClr val="49495A"/>
                  </a:solidFill>
                  <a:latin typeface="Alexandria" pitchFamily="34" charset="0"/>
                  <a:ea typeface="Alexandria" pitchFamily="34" charset="-122"/>
                  <a:cs typeface="Alexandria" pitchFamily="34" charset="-120"/>
                </a:rPr>
                <a:t>البيئة الرقمية تفرض تجديدًا كليًا في الأساليب والمناهج البحثية التقليدية</a:t>
              </a:r>
              <a:endParaRPr lang="en-US" sz="1750" dirty="0"/>
            </a:p>
          </p:txBody>
        </p:sp>
        <p:pic>
          <p:nvPicPr>
            <p:cNvPr id="12" name="Image 2" descr="preencoded.png"/>
            <p:cNvPicPr>
              <a:picLocks noChangeAspect="1"/>
            </p:cNvPicPr>
            <p:nvPr/>
          </p:nvPicPr>
          <p:blipFill>
            <a:blip r:embed="rId4"/>
            <a:stretch>
              <a:fillRect/>
            </a:stretch>
          </p:blipFill>
          <p:spPr>
            <a:xfrm>
              <a:off x="5138261" y="4455438"/>
              <a:ext cx="4353878" cy="896422"/>
            </a:xfrm>
            <a:prstGeom prst="rect">
              <a:avLst/>
            </a:prstGeom>
          </p:spPr>
        </p:pic>
        <p:sp>
          <p:nvSpPr>
            <p:cNvPr id="13" name="Text 3"/>
            <p:cNvSpPr/>
            <p:nvPr/>
          </p:nvSpPr>
          <p:spPr>
            <a:xfrm>
              <a:off x="6466523" y="5575935"/>
              <a:ext cx="2801541" cy="350163"/>
            </a:xfrm>
            <a:prstGeom prst="rect">
              <a:avLst/>
            </a:prstGeom>
            <a:noFill/>
            <a:ln/>
          </p:spPr>
          <p:txBody>
            <a:bodyPr wrap="none" lIns="0" tIns="0" rIns="0" bIns="0" rtlCol="0" anchor="t"/>
            <a:lstStyle/>
            <a:p>
              <a:pPr marL="0" indent="0" algn="r" rtl="1">
                <a:lnSpc>
                  <a:spcPts val="2750"/>
                </a:lnSpc>
                <a:buNone/>
              </a:pPr>
              <a:r>
                <a:rPr lang="en-US" sz="2200" dirty="0">
                  <a:solidFill>
                    <a:srgbClr val="49495A"/>
                  </a:solidFill>
                  <a:latin typeface="Alexandria" pitchFamily="34" charset="0"/>
                  <a:ea typeface="Alexandria" pitchFamily="34" charset="-122"/>
                  <a:cs typeface="Alexandria" pitchFamily="34" charset="-120"/>
                </a:rPr>
                <a:t>أدوات جديدة</a:t>
              </a:r>
              <a:endParaRPr lang="en-US" sz="2200" dirty="0"/>
            </a:p>
          </p:txBody>
        </p:sp>
        <p:sp>
          <p:nvSpPr>
            <p:cNvPr id="15" name="Text 4"/>
            <p:cNvSpPr/>
            <p:nvPr/>
          </p:nvSpPr>
          <p:spPr>
            <a:xfrm>
              <a:off x="5362337" y="6060519"/>
              <a:ext cx="3905726" cy="716994"/>
            </a:xfrm>
            <a:prstGeom prst="rect">
              <a:avLst/>
            </a:prstGeom>
            <a:noFill/>
            <a:ln/>
          </p:spPr>
          <p:txBody>
            <a:bodyPr wrap="square" lIns="0" tIns="0" rIns="0" bIns="0" rtlCol="0" anchor="t"/>
            <a:lstStyle/>
            <a:p>
              <a:pPr marL="0" indent="0" algn="r" rtl="1">
                <a:lnSpc>
                  <a:spcPts val="2800"/>
                </a:lnSpc>
                <a:buNone/>
              </a:pPr>
              <a:r>
                <a:rPr lang="en-US" sz="1750" dirty="0">
                  <a:solidFill>
                    <a:srgbClr val="49495A"/>
                  </a:solidFill>
                  <a:latin typeface="Alexandria" pitchFamily="34" charset="0"/>
                  <a:ea typeface="Alexandria" pitchFamily="34" charset="-122"/>
                  <a:cs typeface="Alexandria" pitchFamily="34" charset="-120"/>
                </a:rPr>
                <a:t>الاستبيانات والعينات التقليدية لم تعد كافية لدراسة الظواهر الرقمية المعقدة</a:t>
              </a:r>
              <a:endParaRPr lang="en-US" sz="1750" dirty="0"/>
            </a:p>
          </p:txBody>
        </p:sp>
        <p:pic>
          <p:nvPicPr>
            <p:cNvPr id="16" name="Image 3" descr="preencoded.png"/>
            <p:cNvPicPr>
              <a:picLocks noChangeAspect="1"/>
            </p:cNvPicPr>
            <p:nvPr/>
          </p:nvPicPr>
          <p:blipFill>
            <a:blip r:embed="rId5"/>
            <a:stretch>
              <a:fillRect/>
            </a:stretch>
          </p:blipFill>
          <p:spPr>
            <a:xfrm>
              <a:off x="784384" y="4455438"/>
              <a:ext cx="4353878" cy="896422"/>
            </a:xfrm>
            <a:prstGeom prst="rect">
              <a:avLst/>
            </a:prstGeom>
          </p:spPr>
        </p:pic>
        <p:sp>
          <p:nvSpPr>
            <p:cNvPr id="17" name="Text 5"/>
            <p:cNvSpPr/>
            <p:nvPr/>
          </p:nvSpPr>
          <p:spPr>
            <a:xfrm>
              <a:off x="2112645" y="5575935"/>
              <a:ext cx="2801541" cy="350163"/>
            </a:xfrm>
            <a:prstGeom prst="rect">
              <a:avLst/>
            </a:prstGeom>
            <a:noFill/>
            <a:ln/>
          </p:spPr>
          <p:txBody>
            <a:bodyPr wrap="none" lIns="0" tIns="0" rIns="0" bIns="0" rtlCol="0" anchor="t"/>
            <a:lstStyle/>
            <a:p>
              <a:pPr marL="0" indent="0" algn="r" rtl="1">
                <a:lnSpc>
                  <a:spcPts val="2750"/>
                </a:lnSpc>
                <a:buNone/>
              </a:pPr>
              <a:r>
                <a:rPr lang="en-US" sz="2200" dirty="0">
                  <a:solidFill>
                    <a:srgbClr val="49495A"/>
                  </a:solidFill>
                  <a:latin typeface="Alexandria" pitchFamily="34" charset="0"/>
                  <a:ea typeface="Alexandria" pitchFamily="34" charset="-122"/>
                  <a:cs typeface="Alexandria" pitchFamily="34" charset="-120"/>
                </a:rPr>
                <a:t>حقول مستحدثة</a:t>
              </a:r>
              <a:endParaRPr lang="en-US" sz="2200" dirty="0"/>
            </a:p>
          </p:txBody>
        </p:sp>
        <p:sp>
          <p:nvSpPr>
            <p:cNvPr id="18" name="Text 6"/>
            <p:cNvSpPr/>
            <p:nvPr/>
          </p:nvSpPr>
          <p:spPr>
            <a:xfrm>
              <a:off x="1008459" y="6060519"/>
              <a:ext cx="3905726" cy="716994"/>
            </a:xfrm>
            <a:prstGeom prst="rect">
              <a:avLst/>
            </a:prstGeom>
            <a:noFill/>
            <a:ln/>
          </p:spPr>
          <p:txBody>
            <a:bodyPr wrap="square" lIns="0" tIns="0" rIns="0" bIns="0" rtlCol="0" anchor="t"/>
            <a:lstStyle/>
            <a:p>
              <a:pPr marL="0" indent="0" algn="r" rtl="1">
                <a:lnSpc>
                  <a:spcPts val="2800"/>
                </a:lnSpc>
                <a:buNone/>
              </a:pPr>
              <a:r>
                <a:rPr lang="en-US" sz="1750" dirty="0">
                  <a:solidFill>
                    <a:srgbClr val="49495A"/>
                  </a:solidFill>
                  <a:latin typeface="Alexandria" pitchFamily="34" charset="0"/>
                  <a:ea typeface="Alexandria" pitchFamily="34" charset="-122"/>
                  <a:cs typeface="Alexandria" pitchFamily="34" charset="-120"/>
                </a:rPr>
                <a:t>ظهور مجالات بحثية جديدة تحتاج اجتهادات إبداعية ومناهج مبتكرة</a:t>
              </a:r>
              <a:endParaRPr lang="en-US" sz="1750" dirty="0"/>
            </a:p>
          </p:txBody>
        </p:sp>
        <p:sp>
          <p:nvSpPr>
            <p:cNvPr id="19" name="Text 7"/>
            <p:cNvSpPr/>
            <p:nvPr/>
          </p:nvSpPr>
          <p:spPr>
            <a:xfrm>
              <a:off x="784384" y="7253645"/>
              <a:ext cx="13061633" cy="358497"/>
            </a:xfrm>
            <a:prstGeom prst="rect">
              <a:avLst/>
            </a:prstGeom>
            <a:noFill/>
            <a:ln/>
          </p:spPr>
          <p:txBody>
            <a:bodyPr wrap="none" lIns="0" tIns="0" rIns="0" bIns="0" rtlCol="0" anchor="t"/>
            <a:lstStyle/>
            <a:p>
              <a:pPr marL="0" indent="0" algn="r" rtl="1">
                <a:lnSpc>
                  <a:spcPts val="2800"/>
                </a:lnSpc>
                <a:buNone/>
              </a:pPr>
              <a:r>
                <a:rPr lang="en-US" sz="1750" dirty="0">
                  <a:solidFill>
                    <a:srgbClr val="49495A"/>
                  </a:solidFill>
                  <a:latin typeface="Alexandria" pitchFamily="34" charset="0"/>
                  <a:ea typeface="Alexandria" pitchFamily="34" charset="-122"/>
                  <a:cs typeface="Alexandria" pitchFamily="34" charset="-120"/>
                </a:rPr>
                <a:t>التحول الرقمي ليس مجرد تغيير في الوسيلة، بل ثورة شاملة في طريقة التفكير والبحث والتحليل.</a:t>
              </a:r>
              <a:endParaRPr lang="en-US" sz="1750" dirty="0"/>
            </a:p>
          </p:txBody>
        </p:sp>
      </p:grpSp>
    </p:spTree>
    <p:extLst>
      <p:ext uri="{BB962C8B-B14F-4D97-AF65-F5344CB8AC3E}">
        <p14:creationId xmlns:p14="http://schemas.microsoft.com/office/powerpoint/2010/main" val="3413110149"/>
      </p:ext>
    </p:extLst>
  </p:cSld>
  <p:clrMapOvr>
    <a:masterClrMapping/>
  </p:clrMapOvr>
  <mc:AlternateContent xmlns:mc="http://schemas.openxmlformats.org/markup-compatibility/2006" xmlns:p14="http://schemas.microsoft.com/office/powerpoint/2010/main">
    <mc:Choice Requires="p14">
      <p:transition p14:dur="10" advTm="86760"/>
    </mc:Choice>
    <mc:Fallback xmlns="">
      <p:transition advTm="8676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1C65A6-9967-EBD2-644F-6862835F1AF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4C6E82E-616F-37BD-F4A6-0994630F8FE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5944F19-6540-C40B-8F9E-D05F6FCD18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id="{53EE77B6-B5AD-CB48-3CAA-D7963ED38627}"/>
              </a:ext>
            </a:extLst>
          </p:cNvPr>
          <p:cNvGrpSpPr/>
          <p:nvPr/>
        </p:nvGrpSpPr>
        <p:grpSpPr>
          <a:xfrm>
            <a:off x="512956" y="400720"/>
            <a:ext cx="11506006" cy="3107259"/>
            <a:chOff x="793790" y="3990856"/>
            <a:chExt cx="13042821" cy="2728674"/>
          </a:xfrm>
        </p:grpSpPr>
        <p:sp>
          <p:nvSpPr>
            <p:cNvPr id="4" name="Text 0"/>
            <p:cNvSpPr/>
            <p:nvPr/>
          </p:nvSpPr>
          <p:spPr>
            <a:xfrm>
              <a:off x="3892510" y="3990856"/>
              <a:ext cx="9944100" cy="620078"/>
            </a:xfrm>
            <a:prstGeom prst="rect">
              <a:avLst/>
            </a:prstGeom>
            <a:noFill/>
            <a:ln/>
          </p:spPr>
          <p:txBody>
            <a:bodyPr wrap="none" lIns="0" tIns="0" rIns="0" bIns="0" rtlCol="0" anchor="t"/>
            <a:lstStyle/>
            <a:p>
              <a:pPr marL="0" indent="0" algn="just" rtl="1">
                <a:lnSpc>
                  <a:spcPts val="4850"/>
                </a:lnSpc>
                <a:buNone/>
              </a:pPr>
              <a:r>
                <a:rPr lang="en-US" sz="2400" b="1" dirty="0">
                  <a:solidFill>
                    <a:srgbClr val="403CCF"/>
                  </a:solidFill>
                  <a:latin typeface="Alexandria" pitchFamily="34" charset="0"/>
                  <a:ea typeface="Alexandria" pitchFamily="34" charset="-122"/>
                  <a:cs typeface="Alexandria" pitchFamily="34" charset="-120"/>
                </a:rPr>
                <a:t>تحليل </a:t>
              </a:r>
              <a:r>
                <a:rPr lang="en-US" sz="2400" b="1">
                  <a:solidFill>
                    <a:srgbClr val="403CCF"/>
                  </a:solidFill>
                  <a:latin typeface="Alexandria" pitchFamily="34" charset="0"/>
                  <a:ea typeface="Alexandria" pitchFamily="34" charset="-122"/>
                  <a:cs typeface="Alexandria" pitchFamily="34" charset="-120"/>
                </a:rPr>
                <a:t>البيانات الضخمة</a:t>
              </a:r>
              <a:r>
                <a:rPr lang="ar-EG" sz="2400" b="1">
                  <a:solidFill>
                    <a:srgbClr val="403CCF"/>
                  </a:solidFill>
                  <a:latin typeface="Alexandria" pitchFamily="34" charset="0"/>
                  <a:ea typeface="Alexandria" pitchFamily="34" charset="-122"/>
                  <a:cs typeface="Alexandria" pitchFamily="34" charset="-120"/>
                </a:rPr>
                <a:t>:</a:t>
              </a:r>
              <a:r>
                <a:rPr lang="en-US" sz="2400" b="1">
                  <a:solidFill>
                    <a:srgbClr val="403CCF"/>
                  </a:solidFill>
                  <a:latin typeface="Alexandria" pitchFamily="34" charset="0"/>
                  <a:ea typeface="Alexandria" pitchFamily="34" charset="-122"/>
                  <a:cs typeface="Alexandria" pitchFamily="34" charset="-120"/>
                </a:rPr>
                <a:t> </a:t>
              </a:r>
              <a:r>
                <a:rPr lang="en-US" sz="2400" b="1" dirty="0">
                  <a:solidFill>
                    <a:srgbClr val="403CCF"/>
                  </a:solidFill>
                  <a:latin typeface="Alexandria" pitchFamily="34" charset="0"/>
                  <a:ea typeface="Alexandria" pitchFamily="34" charset="-122"/>
                  <a:cs typeface="Alexandria" pitchFamily="34" charset="-120"/>
                </a:rPr>
                <a:t>ثورة في فهم الجمهور</a:t>
              </a:r>
              <a:endParaRPr lang="en-US" sz="2400" b="1" dirty="0"/>
            </a:p>
          </p:txBody>
        </p:sp>
        <p:sp>
          <p:nvSpPr>
            <p:cNvPr id="5" name="Text 1"/>
            <p:cNvSpPr/>
            <p:nvPr/>
          </p:nvSpPr>
          <p:spPr>
            <a:xfrm>
              <a:off x="793790" y="4908590"/>
              <a:ext cx="13042821"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أصبح تحليل البيانات الضخمة أحد أهم مناهج البحث في العلاقات العامة لفهم توجهات الجمهور في الزمن الحقيقي. تستخدم المؤسسات اليوم أدوات تحليل المحتوى الرقمي المتطورة لرصد النقاشات والتفاعلات عبر مواقع التواصل الاجتماعي بدقة غير مسبوقة.</a:t>
              </a:r>
              <a:endParaRPr lang="en-US" sz="1550" dirty="0"/>
            </a:p>
          </p:txBody>
        </p:sp>
        <p:sp>
          <p:nvSpPr>
            <p:cNvPr id="6" name="Text 2"/>
            <p:cNvSpPr/>
            <p:nvPr/>
          </p:nvSpPr>
          <p:spPr>
            <a:xfrm>
              <a:off x="793790" y="5766911"/>
              <a:ext cx="13042821"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يتيح هذا المنهج تحويل البيانات غير المنظمة - مثل التعليقات والمشاركات والتغريدات - إلى مؤشرات واضحة وقابلة للقياس تدعم اتخاذ القرار الاتصالي الاستراتيجي. تعتمد دراسات السمعة والصورة الذهنية اليوم بشكل كبير على البيانات الضخمة المرتبطة بالجمهور، مما يمنح المؤسسات القدرة على الاستجابة السريعة والفعالة لتغيرات الرأي العام.</a:t>
              </a:r>
              <a:endParaRPr lang="en-US" sz="1550" dirty="0"/>
            </a:p>
          </p:txBody>
        </p:sp>
      </p:grpSp>
      <p:grpSp>
        <p:nvGrpSpPr>
          <p:cNvPr id="23" name="Group 22">
            <a:extLst>
              <a:ext uri="{FF2B5EF4-FFF2-40B4-BE49-F238E27FC236}">
                <a16:creationId xmlns:a16="http://schemas.microsoft.com/office/drawing/2014/main" id="{DF71C5DE-CF24-D55C-5DEB-E5278818182E}"/>
              </a:ext>
            </a:extLst>
          </p:cNvPr>
          <p:cNvGrpSpPr/>
          <p:nvPr/>
        </p:nvGrpSpPr>
        <p:grpSpPr>
          <a:xfrm>
            <a:off x="202690" y="3429000"/>
            <a:ext cx="11816270" cy="3349474"/>
            <a:chOff x="621391" y="1351597"/>
            <a:chExt cx="13215219" cy="5625466"/>
          </a:xfrm>
        </p:grpSpPr>
        <p:sp>
          <p:nvSpPr>
            <p:cNvPr id="9" name="Text 0"/>
            <p:cNvSpPr/>
            <p:nvPr/>
          </p:nvSpPr>
          <p:spPr>
            <a:xfrm>
              <a:off x="7860976" y="1351597"/>
              <a:ext cx="5970984" cy="620078"/>
            </a:xfrm>
            <a:prstGeom prst="rect">
              <a:avLst/>
            </a:prstGeom>
            <a:noFill/>
            <a:ln/>
          </p:spPr>
          <p:txBody>
            <a:bodyPr wrap="none" lIns="0" tIns="0" rIns="0" bIns="0" rtlCol="0" anchor="t"/>
            <a:lstStyle/>
            <a:p>
              <a:pPr marL="0" indent="0" algn="just" rtl="1">
                <a:lnSpc>
                  <a:spcPts val="4850"/>
                </a:lnSpc>
                <a:buNone/>
              </a:pPr>
              <a:r>
                <a:rPr lang="en-US" sz="2400" b="1" dirty="0">
                  <a:solidFill>
                    <a:srgbClr val="403CCF"/>
                  </a:solidFill>
                  <a:latin typeface="Alexandria" pitchFamily="34" charset="0"/>
                  <a:ea typeface="Alexandria" pitchFamily="34" charset="-122"/>
                  <a:cs typeface="Alexandria" pitchFamily="34" charset="-120"/>
                </a:rPr>
                <a:t>مزايا تحليل البيانات الضخمة</a:t>
              </a:r>
              <a:endParaRPr lang="en-US" sz="2400" b="1" dirty="0"/>
            </a:p>
          </p:txBody>
        </p:sp>
        <p:sp>
          <p:nvSpPr>
            <p:cNvPr id="10" name="Shape 1"/>
            <p:cNvSpPr/>
            <p:nvPr/>
          </p:nvSpPr>
          <p:spPr>
            <a:xfrm>
              <a:off x="7414379" y="2269331"/>
              <a:ext cx="6422231" cy="2254687"/>
            </a:xfrm>
            <a:prstGeom prst="roundRect">
              <a:avLst>
                <a:gd name="adj" fmla="val 1320"/>
              </a:avLst>
            </a:prstGeom>
            <a:solidFill>
              <a:srgbClr val="EAE8F3"/>
            </a:solidFill>
            <a:ln/>
          </p:spPr>
          <p:txBody>
            <a:bodyPr/>
            <a:lstStyle/>
            <a:p>
              <a:pPr algn="just"/>
              <a:endParaRPr lang="en-US"/>
            </a:p>
          </p:txBody>
        </p:sp>
        <p:pic>
          <p:nvPicPr>
            <p:cNvPr id="11" name="Image 0" descr="preencoded.png"/>
            <p:cNvPicPr>
              <a:picLocks noChangeAspect="1"/>
            </p:cNvPicPr>
            <p:nvPr/>
          </p:nvPicPr>
          <p:blipFill>
            <a:blip r:embed="rId3"/>
            <a:stretch>
              <a:fillRect/>
            </a:stretch>
          </p:blipFill>
          <p:spPr>
            <a:xfrm>
              <a:off x="13042940" y="2467689"/>
              <a:ext cx="595313" cy="595313"/>
            </a:xfrm>
            <a:prstGeom prst="rect">
              <a:avLst/>
            </a:prstGeom>
          </p:spPr>
        </p:pic>
        <p:pic>
          <p:nvPicPr>
            <p:cNvPr id="12"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3206651" y="2631281"/>
              <a:ext cx="267891" cy="267891"/>
            </a:xfrm>
            <a:prstGeom prst="rect">
              <a:avLst/>
            </a:prstGeom>
          </p:spPr>
        </p:pic>
        <p:sp>
          <p:nvSpPr>
            <p:cNvPr id="13" name="Text 2"/>
            <p:cNvSpPr/>
            <p:nvPr/>
          </p:nvSpPr>
          <p:spPr>
            <a:xfrm>
              <a:off x="10398324" y="2557531"/>
              <a:ext cx="2480905" cy="310159"/>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الرصد اللحظي</a:t>
              </a:r>
              <a:endParaRPr lang="en-US" sz="1950" dirty="0"/>
            </a:p>
          </p:txBody>
        </p:sp>
        <p:sp>
          <p:nvSpPr>
            <p:cNvPr id="14" name="Text 3"/>
            <p:cNvSpPr/>
            <p:nvPr/>
          </p:nvSpPr>
          <p:spPr>
            <a:xfrm>
              <a:off x="7612738" y="3270108"/>
              <a:ext cx="6025515"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متابعة التفاعلات والنقاشات في الزمن الحقيقي عبر جميع المنصات الرقمية</a:t>
              </a:r>
              <a:endParaRPr lang="en-US" sz="1550" dirty="0"/>
            </a:p>
          </p:txBody>
        </p:sp>
        <p:sp>
          <p:nvSpPr>
            <p:cNvPr id="15" name="Shape 4"/>
            <p:cNvSpPr/>
            <p:nvPr/>
          </p:nvSpPr>
          <p:spPr>
            <a:xfrm>
              <a:off x="793790" y="2269331"/>
              <a:ext cx="6422231" cy="2254687"/>
            </a:xfrm>
            <a:prstGeom prst="roundRect">
              <a:avLst>
                <a:gd name="adj" fmla="val 1320"/>
              </a:avLst>
            </a:prstGeom>
            <a:solidFill>
              <a:srgbClr val="EAE8F3"/>
            </a:solidFill>
            <a:ln/>
          </p:spPr>
          <p:txBody>
            <a:bodyPr/>
            <a:lstStyle/>
            <a:p>
              <a:pPr algn="just"/>
              <a:endParaRPr lang="en-US"/>
            </a:p>
          </p:txBody>
        </p:sp>
        <p:pic>
          <p:nvPicPr>
            <p:cNvPr id="16" name="Image 2" descr="preencoded.png"/>
            <p:cNvPicPr>
              <a:picLocks noChangeAspect="1"/>
            </p:cNvPicPr>
            <p:nvPr/>
          </p:nvPicPr>
          <p:blipFill>
            <a:blip r:embed="rId5"/>
            <a:stretch>
              <a:fillRect/>
            </a:stretch>
          </p:blipFill>
          <p:spPr>
            <a:xfrm>
              <a:off x="6422350" y="2467689"/>
              <a:ext cx="595313" cy="595313"/>
            </a:xfrm>
            <a:prstGeom prst="rect">
              <a:avLst/>
            </a:prstGeom>
          </p:spPr>
        </p:pic>
        <p:pic>
          <p:nvPicPr>
            <p:cNvPr id="17"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6586061" y="2631281"/>
              <a:ext cx="267891" cy="267891"/>
            </a:xfrm>
            <a:prstGeom prst="rect">
              <a:avLst/>
            </a:prstGeom>
          </p:spPr>
        </p:pic>
        <p:sp>
          <p:nvSpPr>
            <p:cNvPr id="18" name="Text 5"/>
            <p:cNvSpPr/>
            <p:nvPr/>
          </p:nvSpPr>
          <p:spPr>
            <a:xfrm>
              <a:off x="3078955" y="2402450"/>
              <a:ext cx="3145036" cy="310159"/>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اتخاذ قرارات مبنية على الأدلة</a:t>
              </a:r>
              <a:endParaRPr lang="en-US" sz="1950" dirty="0"/>
            </a:p>
          </p:txBody>
        </p:sp>
        <p:sp>
          <p:nvSpPr>
            <p:cNvPr id="19" name="Text 6"/>
            <p:cNvSpPr/>
            <p:nvPr/>
          </p:nvSpPr>
          <p:spPr>
            <a:xfrm>
              <a:off x="992148" y="3242942"/>
              <a:ext cx="6025515"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تحويل البيانات الخام إلى رؤى استراتيجية واضحة تدعم التخطيط الاتصالي</a:t>
              </a:r>
              <a:endParaRPr lang="en-US" sz="1550" dirty="0"/>
            </a:p>
          </p:txBody>
        </p:sp>
        <p:sp>
          <p:nvSpPr>
            <p:cNvPr id="20" name="Shape 7"/>
            <p:cNvSpPr/>
            <p:nvPr/>
          </p:nvSpPr>
          <p:spPr>
            <a:xfrm>
              <a:off x="7414379" y="4722376"/>
              <a:ext cx="6422231" cy="2254687"/>
            </a:xfrm>
            <a:prstGeom prst="roundRect">
              <a:avLst>
                <a:gd name="adj" fmla="val 1320"/>
              </a:avLst>
            </a:prstGeom>
            <a:solidFill>
              <a:srgbClr val="EAE8F3"/>
            </a:solidFill>
            <a:ln/>
          </p:spPr>
          <p:txBody>
            <a:bodyPr/>
            <a:lstStyle/>
            <a:p>
              <a:pPr algn="just"/>
              <a:endParaRPr lang="en-US"/>
            </a:p>
          </p:txBody>
        </p:sp>
        <p:pic>
          <p:nvPicPr>
            <p:cNvPr id="21" name="Image 4" descr="preencoded.png"/>
            <p:cNvPicPr>
              <a:picLocks noChangeAspect="1"/>
            </p:cNvPicPr>
            <p:nvPr/>
          </p:nvPicPr>
          <p:blipFill>
            <a:blip r:embed="rId7"/>
            <a:stretch>
              <a:fillRect/>
            </a:stretch>
          </p:blipFill>
          <p:spPr>
            <a:xfrm>
              <a:off x="13042940" y="4920734"/>
              <a:ext cx="595313" cy="595313"/>
            </a:xfrm>
            <a:prstGeom prst="rect">
              <a:avLst/>
            </a:prstGeom>
          </p:spPr>
        </p:pic>
        <p:pic>
          <p:nvPicPr>
            <p:cNvPr id="22" name="Image 5" descr="preencoded.png"/>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3206651" y="5084326"/>
              <a:ext cx="267891" cy="267891"/>
            </a:xfrm>
            <a:prstGeom prst="rect">
              <a:avLst/>
            </a:prstGeom>
          </p:spPr>
        </p:pic>
        <p:sp>
          <p:nvSpPr>
            <p:cNvPr id="24" name="Text 8"/>
            <p:cNvSpPr/>
            <p:nvPr/>
          </p:nvSpPr>
          <p:spPr>
            <a:xfrm>
              <a:off x="10398323" y="4968580"/>
              <a:ext cx="2480905" cy="310159"/>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فهم عميق للجمهور</a:t>
              </a:r>
              <a:endParaRPr lang="en-US" sz="1950" dirty="0"/>
            </a:p>
          </p:txBody>
        </p:sp>
        <p:sp>
          <p:nvSpPr>
            <p:cNvPr id="25" name="Text 9"/>
            <p:cNvSpPr/>
            <p:nvPr/>
          </p:nvSpPr>
          <p:spPr>
            <a:xfrm>
              <a:off x="7727751" y="5730130"/>
              <a:ext cx="6025515"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تحليل شامل لسلوكيات وتفضيلات الجمهور المستهدف عبر قنوات متعددة</a:t>
              </a:r>
              <a:endParaRPr lang="en-US" sz="1550" dirty="0"/>
            </a:p>
          </p:txBody>
        </p:sp>
        <p:sp>
          <p:nvSpPr>
            <p:cNvPr id="26" name="Shape 10"/>
            <p:cNvSpPr/>
            <p:nvPr/>
          </p:nvSpPr>
          <p:spPr>
            <a:xfrm>
              <a:off x="621391" y="4657137"/>
              <a:ext cx="6422230" cy="2254687"/>
            </a:xfrm>
            <a:prstGeom prst="roundRect">
              <a:avLst>
                <a:gd name="adj" fmla="val 1320"/>
              </a:avLst>
            </a:prstGeom>
            <a:solidFill>
              <a:srgbClr val="EAE8F3"/>
            </a:solidFill>
            <a:ln/>
          </p:spPr>
          <p:txBody>
            <a:bodyPr/>
            <a:lstStyle/>
            <a:p>
              <a:pPr algn="just"/>
              <a:endParaRPr lang="en-US"/>
            </a:p>
          </p:txBody>
        </p:sp>
        <p:pic>
          <p:nvPicPr>
            <p:cNvPr id="27" name="Image 6" descr="preencoded.png"/>
            <p:cNvPicPr>
              <a:picLocks noChangeAspect="1"/>
            </p:cNvPicPr>
            <p:nvPr/>
          </p:nvPicPr>
          <p:blipFill>
            <a:blip r:embed="rId9"/>
            <a:stretch>
              <a:fillRect/>
            </a:stretch>
          </p:blipFill>
          <p:spPr>
            <a:xfrm>
              <a:off x="6422350" y="4920734"/>
              <a:ext cx="595313" cy="595313"/>
            </a:xfrm>
            <a:prstGeom prst="rect">
              <a:avLst/>
            </a:prstGeom>
          </p:spPr>
        </p:pic>
        <p:pic>
          <p:nvPicPr>
            <p:cNvPr id="28" name="Image 7" descr="preencoded.png"/>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6586061" y="5084326"/>
              <a:ext cx="267891" cy="267891"/>
            </a:xfrm>
            <a:prstGeom prst="rect">
              <a:avLst/>
            </a:prstGeom>
          </p:spPr>
        </p:pic>
        <p:sp>
          <p:nvSpPr>
            <p:cNvPr id="30" name="Text 11"/>
            <p:cNvSpPr/>
            <p:nvPr/>
          </p:nvSpPr>
          <p:spPr>
            <a:xfrm>
              <a:off x="3580687" y="4908112"/>
              <a:ext cx="2699385" cy="310159"/>
            </a:xfrm>
            <a:prstGeom prst="rect">
              <a:avLst/>
            </a:prstGeom>
            <a:noFill/>
            <a:ln/>
          </p:spPr>
          <p:txBody>
            <a:bodyPr wrap="none" lIns="0" tIns="0" rIns="0" bIns="0" rtlCol="0" anchor="t"/>
            <a:lstStyle/>
            <a:p>
              <a:pPr marL="0" indent="0" algn="just" rtl="1">
                <a:lnSpc>
                  <a:spcPts val="2400"/>
                </a:lnSpc>
                <a:buNone/>
              </a:pPr>
              <a:r>
                <a:rPr lang="en-US" sz="1950" dirty="0">
                  <a:solidFill>
                    <a:srgbClr val="49495A"/>
                  </a:solidFill>
                  <a:latin typeface="Alexandria" pitchFamily="34" charset="0"/>
                  <a:ea typeface="Alexandria" pitchFamily="34" charset="-122"/>
                  <a:cs typeface="Alexandria" pitchFamily="34" charset="-120"/>
                </a:rPr>
                <a:t>إدارة السمعة المؤسسية</a:t>
              </a:r>
              <a:endParaRPr lang="en-US" sz="1950" dirty="0"/>
            </a:p>
          </p:txBody>
        </p:sp>
        <p:sp>
          <p:nvSpPr>
            <p:cNvPr id="31" name="Text 12"/>
            <p:cNvSpPr/>
            <p:nvPr/>
          </p:nvSpPr>
          <p:spPr>
            <a:xfrm>
              <a:off x="1002048" y="5739985"/>
              <a:ext cx="6025515" cy="63507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قياس وتحسين الصورة الذهنية للمؤسسة استناداً إلى بيانات موضوعية دقيقة</a:t>
              </a:r>
              <a:endParaRPr lang="en-US" sz="1550" dirty="0"/>
            </a:p>
          </p:txBody>
        </p:sp>
      </p:grpSp>
    </p:spTree>
    <p:extLst>
      <p:ext uri="{BB962C8B-B14F-4D97-AF65-F5344CB8AC3E}">
        <p14:creationId xmlns:p14="http://schemas.microsoft.com/office/powerpoint/2010/main" val="2486039599"/>
      </p:ext>
    </p:extLst>
  </p:cSld>
  <p:clrMapOvr>
    <a:masterClrMapping/>
  </p:clrMapOvr>
  <p:transition spd="slow" advTm="211257">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EAD6B1-CB16-6324-50BF-889A39F51B4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43B03CC-9499-2A82-2184-573437C4DF4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54937A0-70EE-29CE-5A65-D4D6161221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 name="Group 1">
            <a:extLst>
              <a:ext uri="{FF2B5EF4-FFF2-40B4-BE49-F238E27FC236}">
                <a16:creationId xmlns:a16="http://schemas.microsoft.com/office/drawing/2014/main" id="{7F8B86A9-A1A9-FEB8-03C1-B448A5839E78}"/>
              </a:ext>
            </a:extLst>
          </p:cNvPr>
          <p:cNvGrpSpPr/>
          <p:nvPr/>
        </p:nvGrpSpPr>
        <p:grpSpPr>
          <a:xfrm>
            <a:off x="379142" y="617697"/>
            <a:ext cx="11633944" cy="2599134"/>
            <a:chOff x="6073140" y="888325"/>
            <a:chExt cx="7817830" cy="2599134"/>
          </a:xfrm>
        </p:grpSpPr>
        <p:sp>
          <p:nvSpPr>
            <p:cNvPr id="3" name="Text 0">
              <a:extLst>
                <a:ext uri="{FF2B5EF4-FFF2-40B4-BE49-F238E27FC236}">
                  <a16:creationId xmlns:a16="http://schemas.microsoft.com/office/drawing/2014/main" id="{117C5A7A-1946-B8BF-ABAD-2C6463A2D2F5}"/>
                </a:ext>
              </a:extLst>
            </p:cNvPr>
            <p:cNvSpPr/>
            <p:nvPr/>
          </p:nvSpPr>
          <p:spPr>
            <a:xfrm>
              <a:off x="6073140" y="888325"/>
              <a:ext cx="7809190" cy="584359"/>
            </a:xfrm>
            <a:prstGeom prst="rect">
              <a:avLst/>
            </a:prstGeom>
            <a:noFill/>
            <a:ln/>
          </p:spPr>
          <p:txBody>
            <a:bodyPr wrap="none" lIns="0" tIns="0" rIns="0" bIns="0" rtlCol="0" anchor="t"/>
            <a:lstStyle/>
            <a:p>
              <a:pPr marL="0" indent="0" algn="r" rtl="1">
                <a:lnSpc>
                  <a:spcPts val="4600"/>
                </a:lnSpc>
                <a:buNone/>
              </a:pPr>
              <a:r>
                <a:rPr lang="en-US" sz="2400" b="1">
                  <a:solidFill>
                    <a:srgbClr val="403CCF"/>
                  </a:solidFill>
                  <a:latin typeface="Alexandria" pitchFamily="34" charset="0"/>
                  <a:ea typeface="Alexandria" pitchFamily="34" charset="-122"/>
                  <a:cs typeface="Alexandria" pitchFamily="34" charset="-120"/>
                </a:rPr>
                <a:t>تحليل المشاعر</a:t>
              </a:r>
              <a:r>
                <a:rPr lang="ar-EG" sz="2400" b="1">
                  <a:solidFill>
                    <a:srgbClr val="403CCF"/>
                  </a:solidFill>
                  <a:latin typeface="Alexandria" pitchFamily="34" charset="0"/>
                  <a:ea typeface="Alexandria" pitchFamily="34" charset="-122"/>
                  <a:cs typeface="Alexandria" pitchFamily="34" charset="-120"/>
                </a:rPr>
                <a:t>:</a:t>
              </a:r>
              <a:r>
                <a:rPr lang="en-US" sz="2400" b="1">
                  <a:solidFill>
                    <a:srgbClr val="403CCF"/>
                  </a:solidFill>
                  <a:latin typeface="Alexandria" pitchFamily="34" charset="0"/>
                  <a:ea typeface="Alexandria" pitchFamily="34" charset="-122"/>
                  <a:cs typeface="Alexandria" pitchFamily="34" charset="-120"/>
                </a:rPr>
                <a:t> </a:t>
              </a:r>
              <a:r>
                <a:rPr lang="en-US" sz="2400" b="1" dirty="0">
                  <a:solidFill>
                    <a:srgbClr val="403CCF"/>
                  </a:solidFill>
                  <a:latin typeface="Alexandria" pitchFamily="34" charset="0"/>
                  <a:ea typeface="Alexandria" pitchFamily="34" charset="-122"/>
                  <a:cs typeface="Alexandria" pitchFamily="34" charset="-120"/>
                </a:rPr>
                <a:t>قراءة عواطف الجمهور</a:t>
              </a:r>
              <a:endParaRPr lang="en-US" sz="2400" b="1" dirty="0"/>
            </a:p>
          </p:txBody>
        </p:sp>
        <p:sp>
          <p:nvSpPr>
            <p:cNvPr id="32" name="Text 1">
              <a:extLst>
                <a:ext uri="{FF2B5EF4-FFF2-40B4-BE49-F238E27FC236}">
                  <a16:creationId xmlns:a16="http://schemas.microsoft.com/office/drawing/2014/main" id="{02BC3FD7-C829-6085-E6F5-2B5C58E33B79}"/>
                </a:ext>
              </a:extLst>
            </p:cNvPr>
            <p:cNvSpPr/>
            <p:nvPr/>
          </p:nvSpPr>
          <p:spPr>
            <a:xfrm>
              <a:off x="9876949" y="1566148"/>
              <a:ext cx="4013002" cy="350639"/>
            </a:xfrm>
            <a:prstGeom prst="rect">
              <a:avLst/>
            </a:prstGeom>
            <a:noFill/>
            <a:ln/>
          </p:spPr>
          <p:txBody>
            <a:bodyPr wrap="none" lIns="0" tIns="0" rIns="0" bIns="0" rtlCol="0" anchor="t"/>
            <a:lstStyle/>
            <a:p>
              <a:pPr marL="0" indent="0" algn="r" rtl="1">
                <a:lnSpc>
                  <a:spcPts val="2750"/>
                </a:lnSpc>
                <a:buNone/>
              </a:pPr>
              <a:r>
                <a:rPr lang="en-US" sz="2000" dirty="0">
                  <a:solidFill>
                    <a:srgbClr val="403CCF"/>
                  </a:solidFill>
                  <a:latin typeface="Alexandria" pitchFamily="34" charset="0"/>
                  <a:ea typeface="Alexandria" pitchFamily="34" charset="-122"/>
                  <a:cs typeface="Alexandria" pitchFamily="34" charset="-120"/>
                </a:rPr>
                <a:t>منهج حديث في فهم الانطباعات</a:t>
              </a:r>
              <a:endParaRPr lang="en-US" sz="2000" dirty="0"/>
            </a:p>
          </p:txBody>
        </p:sp>
        <p:sp>
          <p:nvSpPr>
            <p:cNvPr id="33" name="Text 2">
              <a:extLst>
                <a:ext uri="{FF2B5EF4-FFF2-40B4-BE49-F238E27FC236}">
                  <a16:creationId xmlns:a16="http://schemas.microsoft.com/office/drawing/2014/main" id="{09E1F0A7-6895-46D5-E31B-B192AF4694FC}"/>
                </a:ext>
              </a:extLst>
            </p:cNvPr>
            <p:cNvSpPr/>
            <p:nvPr/>
          </p:nvSpPr>
          <p:spPr>
            <a:xfrm>
              <a:off x="6185541" y="2103715"/>
              <a:ext cx="7704410" cy="897612"/>
            </a:xfrm>
            <a:prstGeom prst="rect">
              <a:avLst/>
            </a:prstGeom>
            <a:noFill/>
            <a:ln/>
          </p:spPr>
          <p:txBody>
            <a:bodyPr wrap="square" lIns="0" tIns="0" rIns="0" bIns="0" rtlCol="0" anchor="t"/>
            <a:lstStyle/>
            <a:p>
              <a:pPr marL="0" indent="0" algn="just" rtl="1">
                <a:lnSpc>
                  <a:spcPts val="2350"/>
                </a:lnSpc>
                <a:buNone/>
              </a:pPr>
              <a:r>
                <a:rPr lang="en-US" sz="1450" dirty="0">
                  <a:solidFill>
                    <a:srgbClr val="49495A"/>
                  </a:solidFill>
                  <a:latin typeface="Alexandria" pitchFamily="34" charset="0"/>
                  <a:ea typeface="Alexandria" pitchFamily="34" charset="-122"/>
                  <a:cs typeface="Alexandria" pitchFamily="34" charset="-120"/>
                </a:rPr>
                <a:t>منهج حديث يعتمد على الذكاء الاصطناعي لفهم الانطباعات العاطفية للجمهور تجاه المؤسسة أو الحملات الإعلامية. يستخدم في قياس أثر البيانات الاتصالية وتحديد المناطق التي تتطلب تحسينات في الاستراتيجية الإعلامية.</a:t>
              </a:r>
              <a:endParaRPr lang="en-US" sz="1450" dirty="0"/>
            </a:p>
          </p:txBody>
        </p:sp>
        <p:sp>
          <p:nvSpPr>
            <p:cNvPr id="34" name="Text 3">
              <a:extLst>
                <a:ext uri="{FF2B5EF4-FFF2-40B4-BE49-F238E27FC236}">
                  <a16:creationId xmlns:a16="http://schemas.microsoft.com/office/drawing/2014/main" id="{6715AB9D-27FB-54A1-2485-804EB452F5D2}"/>
                </a:ext>
              </a:extLst>
            </p:cNvPr>
            <p:cNvSpPr/>
            <p:nvPr/>
          </p:nvSpPr>
          <p:spPr>
            <a:xfrm>
              <a:off x="6186560" y="2889051"/>
              <a:ext cx="7704410" cy="598408"/>
            </a:xfrm>
            <a:prstGeom prst="rect">
              <a:avLst/>
            </a:prstGeom>
            <a:noFill/>
            <a:ln/>
          </p:spPr>
          <p:txBody>
            <a:bodyPr wrap="square" lIns="0" tIns="0" rIns="0" bIns="0" rtlCol="0" anchor="t"/>
            <a:lstStyle/>
            <a:p>
              <a:pPr marL="0" indent="0" algn="just" rtl="1">
                <a:lnSpc>
                  <a:spcPts val="2350"/>
                </a:lnSpc>
                <a:buNone/>
              </a:pPr>
              <a:r>
                <a:rPr lang="en-US" sz="1450" dirty="0">
                  <a:solidFill>
                    <a:srgbClr val="49495A"/>
                  </a:solidFill>
                  <a:latin typeface="Alexandria" pitchFamily="34" charset="0"/>
                  <a:ea typeface="Alexandria" pitchFamily="34" charset="-122"/>
                  <a:cs typeface="Alexandria" pitchFamily="34" charset="-120"/>
                </a:rPr>
                <a:t>يساعد تحليل المشاعر في التنبؤ بالأزمات عبر اكتشاف التحوّل السلبي في مشاعر الجمهور مبكراً، مما يمنح المؤسسات فرصة الاستجابة الاستباقية.</a:t>
              </a:r>
              <a:endParaRPr lang="en-US" sz="1450" dirty="0"/>
            </a:p>
          </p:txBody>
        </p:sp>
      </p:grpSp>
      <p:grpSp>
        <p:nvGrpSpPr>
          <p:cNvPr id="35" name="Group 34">
            <a:extLst>
              <a:ext uri="{FF2B5EF4-FFF2-40B4-BE49-F238E27FC236}">
                <a16:creationId xmlns:a16="http://schemas.microsoft.com/office/drawing/2014/main" id="{B00372E8-E464-B1EA-423E-ADC354653C15}"/>
              </a:ext>
            </a:extLst>
          </p:cNvPr>
          <p:cNvGrpSpPr/>
          <p:nvPr/>
        </p:nvGrpSpPr>
        <p:grpSpPr>
          <a:xfrm>
            <a:off x="288416" y="3361730"/>
            <a:ext cx="11621087" cy="3314819"/>
            <a:chOff x="793790" y="1564838"/>
            <a:chExt cx="13042821" cy="5266016"/>
          </a:xfrm>
        </p:grpSpPr>
        <p:sp>
          <p:nvSpPr>
            <p:cNvPr id="36" name="Text 0">
              <a:extLst>
                <a:ext uri="{FF2B5EF4-FFF2-40B4-BE49-F238E27FC236}">
                  <a16:creationId xmlns:a16="http://schemas.microsoft.com/office/drawing/2014/main" id="{84BF7C69-5046-72AB-58AA-32B44F24F9C3}"/>
                </a:ext>
              </a:extLst>
            </p:cNvPr>
            <p:cNvSpPr/>
            <p:nvPr/>
          </p:nvSpPr>
          <p:spPr>
            <a:xfrm>
              <a:off x="8554164" y="1564838"/>
              <a:ext cx="5282446" cy="620078"/>
            </a:xfrm>
            <a:prstGeom prst="rect">
              <a:avLst/>
            </a:prstGeom>
            <a:noFill/>
            <a:ln/>
          </p:spPr>
          <p:txBody>
            <a:bodyPr wrap="none" lIns="0" tIns="0" rIns="0" bIns="0" rtlCol="0" anchor="t"/>
            <a:lstStyle/>
            <a:p>
              <a:pPr marL="0" indent="0" algn="r" rtl="1">
                <a:lnSpc>
                  <a:spcPts val="4850"/>
                </a:lnSpc>
                <a:buNone/>
              </a:pPr>
              <a:r>
                <a:rPr lang="en-US" sz="2400" b="1" dirty="0">
                  <a:solidFill>
                    <a:srgbClr val="403CCF"/>
                  </a:solidFill>
                  <a:latin typeface="Alexandria" pitchFamily="34" charset="0"/>
                  <a:ea typeface="Alexandria" pitchFamily="34" charset="-122"/>
                  <a:cs typeface="Alexandria" pitchFamily="34" charset="-120"/>
                </a:rPr>
                <a:t>آلية عمل تحليل المشاعر</a:t>
              </a:r>
              <a:endParaRPr lang="en-US" sz="2400" b="1" dirty="0"/>
            </a:p>
          </p:txBody>
        </p:sp>
        <p:pic>
          <p:nvPicPr>
            <p:cNvPr id="37" name="Image 0" descr="preencoded.png">
              <a:extLst>
                <a:ext uri="{FF2B5EF4-FFF2-40B4-BE49-F238E27FC236}">
                  <a16:creationId xmlns:a16="http://schemas.microsoft.com/office/drawing/2014/main" id="{D30866A5-F33E-91F9-CDFF-76613E1B7F9E}"/>
                </a:ext>
              </a:extLst>
            </p:cNvPr>
            <p:cNvPicPr>
              <a:picLocks noChangeAspect="1"/>
            </p:cNvPicPr>
            <p:nvPr/>
          </p:nvPicPr>
          <p:blipFill>
            <a:blip r:embed="rId3"/>
            <a:stretch>
              <a:fillRect/>
            </a:stretch>
          </p:blipFill>
          <p:spPr>
            <a:xfrm>
              <a:off x="7315200" y="2415540"/>
              <a:ext cx="6521410" cy="793790"/>
            </a:xfrm>
            <a:prstGeom prst="rect">
              <a:avLst/>
            </a:prstGeom>
          </p:spPr>
        </p:pic>
        <p:sp>
          <p:nvSpPr>
            <p:cNvPr id="38" name="Text 1">
              <a:extLst>
                <a:ext uri="{FF2B5EF4-FFF2-40B4-BE49-F238E27FC236}">
                  <a16:creationId xmlns:a16="http://schemas.microsoft.com/office/drawing/2014/main" id="{731F433D-40B7-1B85-E8FE-2E279F5B11E4}"/>
                </a:ext>
              </a:extLst>
            </p:cNvPr>
            <p:cNvSpPr/>
            <p:nvPr/>
          </p:nvSpPr>
          <p:spPr>
            <a:xfrm>
              <a:off x="11157347" y="2600543"/>
              <a:ext cx="2480905" cy="310157"/>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جمع البيانات</a:t>
              </a:r>
              <a:endParaRPr lang="en-US" sz="1950" dirty="0"/>
            </a:p>
          </p:txBody>
        </p:sp>
        <p:sp>
          <p:nvSpPr>
            <p:cNvPr id="39" name="Text 2">
              <a:extLst>
                <a:ext uri="{FF2B5EF4-FFF2-40B4-BE49-F238E27FC236}">
                  <a16:creationId xmlns:a16="http://schemas.microsoft.com/office/drawing/2014/main" id="{7839D14D-F3FF-F5B7-07EE-D9756B7C3E27}"/>
                </a:ext>
              </a:extLst>
            </p:cNvPr>
            <p:cNvSpPr/>
            <p:nvPr/>
          </p:nvSpPr>
          <p:spPr>
            <a:xfrm>
              <a:off x="7537582" y="3407688"/>
              <a:ext cx="6124694"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رصد المحتوى الرقمي من مصادر متعددة</a:t>
              </a:r>
              <a:endParaRPr lang="en-US" sz="1550" dirty="0"/>
            </a:p>
          </p:txBody>
        </p:sp>
        <p:pic>
          <p:nvPicPr>
            <p:cNvPr id="40" name="Image 1" descr="preencoded.png">
              <a:extLst>
                <a:ext uri="{FF2B5EF4-FFF2-40B4-BE49-F238E27FC236}">
                  <a16:creationId xmlns:a16="http://schemas.microsoft.com/office/drawing/2014/main" id="{55DFDEFB-8A94-0531-8AC8-C91B4C4CC76C}"/>
                </a:ext>
              </a:extLst>
            </p:cNvPr>
            <p:cNvPicPr>
              <a:picLocks noChangeAspect="1"/>
            </p:cNvPicPr>
            <p:nvPr/>
          </p:nvPicPr>
          <p:blipFill>
            <a:blip r:embed="rId4"/>
            <a:stretch>
              <a:fillRect/>
            </a:stretch>
          </p:blipFill>
          <p:spPr>
            <a:xfrm>
              <a:off x="793790" y="2415540"/>
              <a:ext cx="6521410" cy="793790"/>
            </a:xfrm>
            <a:prstGeom prst="rect">
              <a:avLst/>
            </a:prstGeom>
          </p:spPr>
        </p:pic>
        <p:sp>
          <p:nvSpPr>
            <p:cNvPr id="41" name="Text 3">
              <a:extLst>
                <a:ext uri="{FF2B5EF4-FFF2-40B4-BE49-F238E27FC236}">
                  <a16:creationId xmlns:a16="http://schemas.microsoft.com/office/drawing/2014/main" id="{D909A34F-3FA9-DF52-AAAC-EE0A2CBD4086}"/>
                </a:ext>
              </a:extLst>
            </p:cNvPr>
            <p:cNvSpPr/>
            <p:nvPr/>
          </p:nvSpPr>
          <p:spPr>
            <a:xfrm>
              <a:off x="4593751" y="2600543"/>
              <a:ext cx="2480905" cy="310157"/>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تحليل اللغة</a:t>
              </a:r>
              <a:endParaRPr lang="en-US" sz="1950" dirty="0"/>
            </a:p>
          </p:txBody>
        </p:sp>
        <p:sp>
          <p:nvSpPr>
            <p:cNvPr id="42" name="Text 4">
              <a:extLst>
                <a:ext uri="{FF2B5EF4-FFF2-40B4-BE49-F238E27FC236}">
                  <a16:creationId xmlns:a16="http://schemas.microsoft.com/office/drawing/2014/main" id="{75CCBA33-3131-7607-FB38-F2462283F84C}"/>
                </a:ext>
              </a:extLst>
            </p:cNvPr>
            <p:cNvSpPr/>
            <p:nvPr/>
          </p:nvSpPr>
          <p:spPr>
            <a:xfrm>
              <a:off x="992148" y="3351907"/>
              <a:ext cx="6124694"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معالجة النصوص والكشف عن النبرة والسياق</a:t>
              </a:r>
              <a:endParaRPr lang="en-US" sz="1550" dirty="0"/>
            </a:p>
          </p:txBody>
        </p:sp>
        <p:pic>
          <p:nvPicPr>
            <p:cNvPr id="43" name="Image 2" descr="preencoded.png">
              <a:extLst>
                <a:ext uri="{FF2B5EF4-FFF2-40B4-BE49-F238E27FC236}">
                  <a16:creationId xmlns:a16="http://schemas.microsoft.com/office/drawing/2014/main" id="{1D679297-493F-473E-BE18-0335DEA76389}"/>
                </a:ext>
              </a:extLst>
            </p:cNvPr>
            <p:cNvPicPr>
              <a:picLocks noChangeAspect="1"/>
            </p:cNvPicPr>
            <p:nvPr/>
          </p:nvPicPr>
          <p:blipFill>
            <a:blip r:embed="rId5"/>
            <a:stretch>
              <a:fillRect/>
            </a:stretch>
          </p:blipFill>
          <p:spPr>
            <a:xfrm>
              <a:off x="7315200" y="4352806"/>
              <a:ext cx="6521410" cy="793790"/>
            </a:xfrm>
            <a:prstGeom prst="rect">
              <a:avLst/>
            </a:prstGeom>
          </p:spPr>
        </p:pic>
        <p:sp>
          <p:nvSpPr>
            <p:cNvPr id="44" name="Text 5">
              <a:extLst>
                <a:ext uri="{FF2B5EF4-FFF2-40B4-BE49-F238E27FC236}">
                  <a16:creationId xmlns:a16="http://schemas.microsoft.com/office/drawing/2014/main" id="{7AB808E2-AEB6-0620-5057-623099D33016}"/>
                </a:ext>
              </a:extLst>
            </p:cNvPr>
            <p:cNvSpPr/>
            <p:nvPr/>
          </p:nvSpPr>
          <p:spPr>
            <a:xfrm>
              <a:off x="11181370" y="4558546"/>
              <a:ext cx="2480905" cy="310157"/>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تصنيف المشاعر</a:t>
              </a:r>
              <a:endParaRPr lang="en-US" sz="1950" dirty="0"/>
            </a:p>
          </p:txBody>
        </p:sp>
        <p:sp>
          <p:nvSpPr>
            <p:cNvPr id="45" name="Text 6">
              <a:extLst>
                <a:ext uri="{FF2B5EF4-FFF2-40B4-BE49-F238E27FC236}">
                  <a16:creationId xmlns:a16="http://schemas.microsoft.com/office/drawing/2014/main" id="{6777A694-9E02-3C90-7857-3C640AF109FD}"/>
                </a:ext>
              </a:extLst>
            </p:cNvPr>
            <p:cNvSpPr/>
            <p:nvPr/>
          </p:nvSpPr>
          <p:spPr>
            <a:xfrm>
              <a:off x="7711916" y="5456635"/>
              <a:ext cx="6124694"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تحديد المشاعر الإيجابية والسلبية والمحايدة</a:t>
              </a:r>
              <a:endParaRPr lang="en-US" sz="1550" dirty="0"/>
            </a:p>
          </p:txBody>
        </p:sp>
        <p:pic>
          <p:nvPicPr>
            <p:cNvPr id="46" name="Image 3" descr="preencoded.png">
              <a:extLst>
                <a:ext uri="{FF2B5EF4-FFF2-40B4-BE49-F238E27FC236}">
                  <a16:creationId xmlns:a16="http://schemas.microsoft.com/office/drawing/2014/main" id="{418518ED-1D99-717C-876A-8EC8124C70F1}"/>
                </a:ext>
              </a:extLst>
            </p:cNvPr>
            <p:cNvPicPr>
              <a:picLocks noChangeAspect="1"/>
            </p:cNvPicPr>
            <p:nvPr/>
          </p:nvPicPr>
          <p:blipFill>
            <a:blip r:embed="rId6"/>
            <a:stretch>
              <a:fillRect/>
            </a:stretch>
          </p:blipFill>
          <p:spPr>
            <a:xfrm>
              <a:off x="793790" y="4352806"/>
              <a:ext cx="6521410" cy="793790"/>
            </a:xfrm>
            <a:prstGeom prst="rect">
              <a:avLst/>
            </a:prstGeom>
          </p:spPr>
        </p:pic>
        <p:sp>
          <p:nvSpPr>
            <p:cNvPr id="47" name="Text 7">
              <a:extLst>
                <a:ext uri="{FF2B5EF4-FFF2-40B4-BE49-F238E27FC236}">
                  <a16:creationId xmlns:a16="http://schemas.microsoft.com/office/drawing/2014/main" id="{4C2E3664-309E-1EB6-F649-5ACFC6863823}"/>
                </a:ext>
              </a:extLst>
            </p:cNvPr>
            <p:cNvSpPr/>
            <p:nvPr/>
          </p:nvSpPr>
          <p:spPr>
            <a:xfrm>
              <a:off x="4659960" y="4625580"/>
              <a:ext cx="2480905" cy="310157"/>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استخلاص الرؤى</a:t>
              </a:r>
              <a:endParaRPr lang="en-US" sz="1950" dirty="0"/>
            </a:p>
          </p:txBody>
        </p:sp>
        <p:sp>
          <p:nvSpPr>
            <p:cNvPr id="48" name="Text 8">
              <a:extLst>
                <a:ext uri="{FF2B5EF4-FFF2-40B4-BE49-F238E27FC236}">
                  <a16:creationId xmlns:a16="http://schemas.microsoft.com/office/drawing/2014/main" id="{9CF64351-78D4-1321-FAB9-07EA4862FBAC}"/>
                </a:ext>
              </a:extLst>
            </p:cNvPr>
            <p:cNvSpPr/>
            <p:nvPr/>
          </p:nvSpPr>
          <p:spPr>
            <a:xfrm>
              <a:off x="1083346" y="5372104"/>
              <a:ext cx="6124694"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تحويل النتائج إلى توصيات استراتيجية</a:t>
              </a:r>
              <a:endParaRPr lang="en-US" sz="1550" dirty="0"/>
            </a:p>
          </p:txBody>
        </p:sp>
        <p:sp>
          <p:nvSpPr>
            <p:cNvPr id="49" name="Text 9">
              <a:extLst>
                <a:ext uri="{FF2B5EF4-FFF2-40B4-BE49-F238E27FC236}">
                  <a16:creationId xmlns:a16="http://schemas.microsoft.com/office/drawing/2014/main" id="{01264A97-D277-DD1D-AFE9-36E57945F720}"/>
                </a:ext>
              </a:extLst>
            </p:cNvPr>
            <p:cNvSpPr/>
            <p:nvPr/>
          </p:nvSpPr>
          <p:spPr>
            <a:xfrm>
              <a:off x="793790" y="6323368"/>
              <a:ext cx="13042821" cy="507486"/>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يتم تحليل المشاعر عبر أدوات آلية متطورة ترصد اللغة، النبرة، الرموز التعبيرية، والسياق الثقافي والاجتماعي للمحتوى الرقمي.</a:t>
              </a:r>
              <a:endParaRPr lang="en-US" sz="1550" dirty="0"/>
            </a:p>
          </p:txBody>
        </p:sp>
      </p:grpSp>
    </p:spTree>
    <p:extLst>
      <p:ext uri="{BB962C8B-B14F-4D97-AF65-F5344CB8AC3E}">
        <p14:creationId xmlns:p14="http://schemas.microsoft.com/office/powerpoint/2010/main" val="2953095414"/>
      </p:ext>
    </p:extLst>
  </p:cSld>
  <p:clrMapOvr>
    <a:masterClrMapping/>
  </p:clrMapOvr>
  <p:transition spd="slow" advTm="132728">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EAD6B1-CB16-6324-50BF-889A39F51B4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43B03CC-9499-2A82-2184-573437C4DF4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54937A0-70EE-29CE-5A65-D4D6161221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60F6910D-40FF-21B7-9D1E-EF86EEA2431D}"/>
              </a:ext>
            </a:extLst>
          </p:cNvPr>
          <p:cNvSpPr txBox="1"/>
          <p:nvPr/>
        </p:nvSpPr>
        <p:spPr>
          <a:xfrm>
            <a:off x="3057860" y="621224"/>
            <a:ext cx="6094140" cy="839269"/>
          </a:xfrm>
          <a:prstGeom prst="rect">
            <a:avLst/>
          </a:prstGeom>
          <a:noFill/>
        </p:spPr>
        <p:txBody>
          <a:bodyPr wrap="square">
            <a:spAutoFit/>
          </a:bodyPr>
          <a:lstStyle/>
          <a:p>
            <a:pPr marL="0" marR="0" lvl="0" indent="0" algn="ctr" defTabSz="914400" rtl="1" eaLnBrk="1" fontAlgn="auto" latinLnBrk="0" hangingPunct="1">
              <a:lnSpc>
                <a:spcPct val="104000"/>
              </a:lnSpc>
              <a:spcBef>
                <a:spcPts val="0"/>
              </a:spcBef>
              <a:spcAft>
                <a:spcPts val="0"/>
              </a:spcAft>
              <a:buClrTx/>
              <a:buSzTx/>
              <a:buFontTx/>
              <a:buNone/>
              <a:tabLst/>
              <a:defRPr/>
            </a:pPr>
            <a:r>
              <a:rPr kumimoji="0" lang="ar-SA" altLang="en-US" sz="2400" b="0" i="0" u="none" strike="noStrike" kern="1200" cap="none" spc="0" normalizeH="0" baseline="0" noProof="0">
                <a:ln>
                  <a:noFill/>
                </a:ln>
                <a:solidFill>
                  <a:srgbClr val="3257B8"/>
                </a:solidFill>
                <a:effectLst/>
                <a:uLnTx/>
                <a:uFillTx/>
                <a:latin typeface="Alexandria" pitchFamily="34" charset="0"/>
                <a:ea typeface="Alexandria" pitchFamily="34" charset="-122"/>
                <a:cs typeface="Alexandria" pitchFamily="34" charset="-120"/>
              </a:rPr>
              <a:t>العلوم الاجتماعية الحاسوبية</a:t>
            </a:r>
            <a:endParaRPr kumimoji="0" lang="ar-EG" altLang="en-US" sz="2400" b="0" i="0" u="none" strike="noStrike" kern="1200" cap="none" spc="0" normalizeH="0" baseline="0" noProof="0">
              <a:ln>
                <a:noFill/>
              </a:ln>
              <a:solidFill>
                <a:srgbClr val="3257B8"/>
              </a:solidFill>
              <a:effectLst/>
              <a:uLnTx/>
              <a:uFillTx/>
              <a:latin typeface="Alexandria" pitchFamily="34" charset="0"/>
              <a:ea typeface="Alexandria" pitchFamily="34" charset="-122"/>
              <a:cs typeface="Alexandria" pitchFamily="34" charset="-120"/>
            </a:endParaRPr>
          </a:p>
          <a:p>
            <a:pPr marL="0" marR="0" lvl="0" indent="0" algn="ctr" defTabSz="914400" rtl="1" eaLnBrk="1" fontAlgn="auto" latinLnBrk="0" hangingPunct="1">
              <a:lnSpc>
                <a:spcPct val="104000"/>
              </a:lnSpc>
              <a:spcBef>
                <a:spcPts val="0"/>
              </a:spcBef>
              <a:spcAft>
                <a:spcPts val="0"/>
              </a:spcAft>
              <a:buClrTx/>
              <a:buSzTx/>
              <a:buFontTx/>
              <a:buNone/>
              <a:tabLst/>
              <a:defRPr/>
            </a:pPr>
            <a:r>
              <a:rPr kumimoji="0" lang="ar-SA" altLang="en-US" sz="2400" b="0" i="0" u="none" strike="noStrike" kern="1200" cap="none" spc="0" normalizeH="0" baseline="0" noProof="0">
                <a:ln>
                  <a:noFill/>
                </a:ln>
                <a:solidFill>
                  <a:srgbClr val="3257B8"/>
                </a:solidFill>
                <a:effectLst/>
                <a:uLnTx/>
                <a:uFillTx/>
                <a:latin typeface="Alexandria" pitchFamily="34" charset="0"/>
                <a:ea typeface="Alexandria" pitchFamily="34" charset="-122"/>
                <a:cs typeface="Alexandria" pitchFamily="34" charset="-120"/>
              </a:rPr>
              <a:t>منهجية جديدة لبحوث العلاقات العامة</a:t>
            </a:r>
            <a:endParaRPr kumimoji="0" lang="ar-SA"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grpSp>
        <p:nvGrpSpPr>
          <p:cNvPr id="12" name="Group 11">
            <a:extLst>
              <a:ext uri="{FF2B5EF4-FFF2-40B4-BE49-F238E27FC236}">
                <a16:creationId xmlns:a16="http://schemas.microsoft.com/office/drawing/2014/main" id="{9693AD75-9945-C81E-050D-EF321F71F319}"/>
              </a:ext>
            </a:extLst>
          </p:cNvPr>
          <p:cNvGrpSpPr/>
          <p:nvPr/>
        </p:nvGrpSpPr>
        <p:grpSpPr>
          <a:xfrm>
            <a:off x="524107" y="1765117"/>
            <a:ext cx="11217701" cy="4921917"/>
            <a:chOff x="424904" y="1492895"/>
            <a:chExt cx="8205714" cy="3042046"/>
          </a:xfrm>
        </p:grpSpPr>
        <p:sp>
          <p:nvSpPr>
            <p:cNvPr id="6" name="Text 1"/>
            <p:cNvSpPr/>
            <p:nvPr/>
          </p:nvSpPr>
          <p:spPr>
            <a:xfrm>
              <a:off x="518145" y="1492895"/>
              <a:ext cx="8107710" cy="621729"/>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تدمج </a:t>
              </a: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العلوم الاجتماعية الحاسوبية</a:t>
              </a: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 النظريات الاجتماعية بأدوات البرمجة والتحليل الآلي لدراسة الاتصال والسلوك الجماهيري على نطاق واسع لم يكن ممكنًا من قبل. وقد أتاحت هذه المنهجية تحليل انتشار الرسائل المؤسسية، وتحديد الجمهور الأكثر تأثيرًا، ورصد تحولات الرأي العام في الزمن الفعلي.</a:t>
              </a:r>
              <a:endParaRPr kumimoji="0" lang="ar-SA" sz="1600" b="0" i="0" u="none" strike="noStrike" kern="0" cap="none" spc="0" normalizeH="0" baseline="0" noProof="0" dirty="0">
                <a:ln>
                  <a:noFill/>
                </a:ln>
                <a:solidFill>
                  <a:prstClr val="black"/>
                </a:solidFill>
                <a:effectLst/>
                <a:uLnTx/>
                <a:uFillTx/>
              </a:endParaRPr>
            </a:p>
          </p:txBody>
        </p:sp>
        <p:sp>
          <p:nvSpPr>
            <p:cNvPr id="7" name="Shape 2"/>
            <p:cNvSpPr/>
            <p:nvPr/>
          </p:nvSpPr>
          <p:spPr>
            <a:xfrm>
              <a:off x="424904" y="2260327"/>
              <a:ext cx="4082355" cy="1562323"/>
            </a:xfrm>
            <a:prstGeom prst="roundRect">
              <a:avLst>
                <a:gd name="adj" fmla="val 3854"/>
              </a:avLst>
            </a:prstGeom>
            <a:solidFill>
              <a:srgbClr val="3257B8"/>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9" name="Text 3"/>
            <p:cNvSpPr/>
            <p:nvPr/>
          </p:nvSpPr>
          <p:spPr>
            <a:xfrm>
              <a:off x="554385" y="2389808"/>
              <a:ext cx="3823395"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أبرز مصادر البيانات الحديثة</a:t>
              </a:r>
              <a:endParaRPr kumimoji="0" lang="ar-SA" sz="1600" b="0" i="0" u="none" strike="noStrike" kern="0" cap="none" spc="0" normalizeH="0" baseline="0" noProof="0" dirty="0">
                <a:ln>
                  <a:noFill/>
                </a:ln>
                <a:solidFill>
                  <a:prstClr val="black"/>
                </a:solidFill>
                <a:effectLst/>
                <a:uLnTx/>
                <a:uFillTx/>
              </a:endParaRPr>
            </a:p>
          </p:txBody>
        </p:sp>
        <p:sp>
          <p:nvSpPr>
            <p:cNvPr id="10" name="Text 4"/>
            <p:cNvSpPr/>
            <p:nvPr/>
          </p:nvSpPr>
          <p:spPr>
            <a:xfrm>
              <a:off x="554385" y="2712021"/>
              <a:ext cx="3823395" cy="1217488"/>
            </a:xfrm>
            <a:prstGeom prst="rect">
              <a:avLst/>
            </a:prstGeom>
            <a:noFill/>
            <a:ln/>
          </p:spPr>
          <p:txBody>
            <a:bodyPr wrap="square" lIns="0" tIns="0" rIns="0" bIns="0" rtlCol="0" anchor="t">
              <a:normAutofit/>
            </a:bodyPr>
            <a:lstStyle/>
            <a:p>
              <a:pPr marL="203200" marR="0" lvl="0" indent="-203200" algn="just"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Medium" pitchFamily="34" charset="0"/>
                  <a:ea typeface="Alexandria Medium" pitchFamily="34" charset="-122"/>
                  <a:cs typeface="Alexandria Medium" pitchFamily="34" charset="-120"/>
                </a:rPr>
                <a:t>المنشورات والتعليقات والتفاعلات الرقمية</a:t>
              </a:r>
              <a:endParaRPr kumimoji="0" lang="ar-SA" sz="1600" b="0" i="0" u="none" strike="noStrike" kern="0" cap="none" spc="0" normalizeH="0" baseline="0" noProof="0" dirty="0">
                <a:ln>
                  <a:noFill/>
                </a:ln>
                <a:solidFill>
                  <a:prstClr val="black"/>
                </a:solidFill>
                <a:effectLst/>
                <a:uLnTx/>
                <a:uFillTx/>
              </a:endParaRPr>
            </a:p>
            <a:p>
              <a:pPr marL="203200" marR="0" lvl="0" indent="-203200" algn="just"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Medium" pitchFamily="34" charset="0"/>
                  <a:ea typeface="Alexandria Medium" pitchFamily="34" charset="-122"/>
                  <a:cs typeface="Alexandria Medium" pitchFamily="34" charset="-120"/>
                </a:rPr>
                <a:t>الوسوم والكلمات المفتاحية واتجاهات البحث</a:t>
              </a:r>
              <a:endParaRPr kumimoji="0" lang="ar-SA" sz="1600" b="0" i="0" u="none" strike="noStrike" kern="0" cap="none" spc="0" normalizeH="0" baseline="0" noProof="0" dirty="0">
                <a:ln>
                  <a:noFill/>
                </a:ln>
                <a:solidFill>
                  <a:prstClr val="black"/>
                </a:solidFill>
                <a:effectLst/>
                <a:uLnTx/>
                <a:uFillTx/>
              </a:endParaRPr>
            </a:p>
            <a:p>
              <a:pPr marL="203200" marR="0" lvl="0" indent="-203200" algn="just"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Medium" pitchFamily="34" charset="0"/>
                  <a:ea typeface="Alexandria Medium" pitchFamily="34" charset="-122"/>
                  <a:cs typeface="Alexandria Medium" pitchFamily="34" charset="-120"/>
                </a:rPr>
                <a:t>الروابط وشبكات إعادة النشر والمشاركة</a:t>
              </a:r>
              <a:endParaRPr kumimoji="0" lang="ar-SA" sz="1600" b="0" i="0" u="none" strike="noStrike" kern="0" cap="none" spc="0" normalizeH="0" baseline="0" noProof="0" dirty="0">
                <a:ln>
                  <a:noFill/>
                </a:ln>
                <a:solidFill>
                  <a:prstClr val="black"/>
                </a:solidFill>
                <a:effectLst/>
                <a:uLnTx/>
                <a:uFillTx/>
              </a:endParaRPr>
            </a:p>
            <a:p>
              <a:pPr marL="203200" marR="0" lvl="0" indent="-203200" algn="just"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Medium" pitchFamily="34" charset="0"/>
                  <a:ea typeface="Alexandria Medium" pitchFamily="34" charset="-122"/>
                  <a:cs typeface="Alexandria Medium" pitchFamily="34" charset="-120"/>
                </a:rPr>
                <a:t>البيانات الزمنية والمكانية المتاحة مشروعًا</a:t>
              </a:r>
              <a:endParaRPr kumimoji="0" lang="ar-SA" sz="1600" b="0" i="0" u="none" strike="noStrike" kern="0" cap="none" spc="0" normalizeH="0" baseline="0" noProof="0" dirty="0">
                <a:ln>
                  <a:noFill/>
                </a:ln>
                <a:solidFill>
                  <a:prstClr val="black"/>
                </a:solidFill>
                <a:effectLst/>
                <a:uLnTx/>
                <a:uFillTx/>
              </a:endParaRPr>
            </a:p>
            <a:p>
              <a:pPr marL="203200" marR="0" lvl="0" indent="-203200" algn="just"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Medium" pitchFamily="34" charset="0"/>
                  <a:ea typeface="Alexandria Medium" pitchFamily="34" charset="-122"/>
                  <a:cs typeface="Alexandria Medium" pitchFamily="34" charset="-120"/>
                </a:rPr>
                <a:t>الآثار الرقمية لتفاعل الجمهور مع الحملات</a:t>
              </a:r>
              <a:endParaRPr kumimoji="0" lang="ar-SA" sz="1600" b="0" i="0" u="none" strike="noStrike" kern="0" cap="none" spc="0" normalizeH="0" baseline="0" noProof="0" dirty="0">
                <a:ln>
                  <a:noFill/>
                </a:ln>
                <a:solidFill>
                  <a:prstClr val="black"/>
                </a:solidFill>
                <a:effectLst/>
                <a:uLnTx/>
                <a:uFillTx/>
              </a:endParaRPr>
            </a:p>
          </p:txBody>
        </p:sp>
        <p:sp>
          <p:nvSpPr>
            <p:cNvPr id="11" name="Text 5"/>
            <p:cNvSpPr/>
            <p:nvPr/>
          </p:nvSpPr>
          <p:spPr>
            <a:xfrm>
              <a:off x="4734744" y="2389808"/>
              <a:ext cx="3895874"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الاستفادة في بحوث العلاقات العامة</a:t>
              </a:r>
              <a:endParaRPr kumimoji="0" lang="ar-SA" sz="1600" b="0" i="0" u="none" strike="noStrike" kern="0" cap="none" spc="0" normalizeH="0" baseline="0" noProof="0" dirty="0">
                <a:ln>
                  <a:noFill/>
                </a:ln>
                <a:solidFill>
                  <a:prstClr val="black"/>
                </a:solidFill>
                <a:effectLst/>
                <a:uLnTx/>
                <a:uFillTx/>
              </a:endParaRPr>
            </a:p>
          </p:txBody>
        </p:sp>
        <p:sp>
          <p:nvSpPr>
            <p:cNvPr id="13" name="Text 6"/>
            <p:cNvSpPr/>
            <p:nvPr/>
          </p:nvSpPr>
          <p:spPr>
            <a:xfrm>
              <a:off x="4734744" y="2712021"/>
              <a:ext cx="3895874" cy="964927"/>
            </a:xfrm>
            <a:prstGeom prst="rect">
              <a:avLst/>
            </a:prstGeom>
            <a:noFill/>
            <a:ln/>
          </p:spPr>
          <p:txBody>
            <a:bodyPr wrap="square" lIns="0" tIns="0" rIns="0" bIns="0" rtlCol="0" anchor="t">
              <a:normAutofit/>
            </a:bodyPr>
            <a:lstStyle/>
            <a:p>
              <a:pPr marL="203200" marR="0" lvl="0" indent="-203200" algn="just"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تحليل انتشار الرسائل المؤسسية ومساراتها</a:t>
              </a:r>
              <a:endParaRPr kumimoji="0" lang="ar-SA" sz="1600" b="0" i="0" u="none" strike="noStrike" kern="0" cap="none" spc="0" normalizeH="0" baseline="0" noProof="0" dirty="0">
                <a:ln>
                  <a:noFill/>
                </a:ln>
                <a:solidFill>
                  <a:prstClr val="black"/>
                </a:solidFill>
                <a:effectLst/>
                <a:uLnTx/>
                <a:uFillTx/>
              </a:endParaRPr>
            </a:p>
            <a:p>
              <a:pPr marL="203200" marR="0" lvl="0" indent="-203200" algn="just"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تحديد الجمهور الأكثر تأثيرًا وتحريكًا للرأي</a:t>
              </a:r>
              <a:endParaRPr kumimoji="0" lang="ar-SA" sz="1600" b="0" i="0" u="none" strike="noStrike" kern="0" cap="none" spc="0" normalizeH="0" baseline="0" noProof="0" dirty="0">
                <a:ln>
                  <a:noFill/>
                </a:ln>
                <a:solidFill>
                  <a:prstClr val="black"/>
                </a:solidFill>
                <a:effectLst/>
                <a:uLnTx/>
                <a:uFillTx/>
              </a:endParaRPr>
            </a:p>
            <a:p>
              <a:pPr marL="203200" marR="0" lvl="0" indent="-203200" algn="just"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رصد تحولات الرأي العام لحظةً بلحظة</a:t>
              </a:r>
              <a:endParaRPr kumimoji="0" lang="ar-SA" sz="1600" b="0" i="0" u="none" strike="noStrike" kern="0" cap="none" spc="0" normalizeH="0" baseline="0" noProof="0" dirty="0">
                <a:ln>
                  <a:noFill/>
                </a:ln>
                <a:solidFill>
                  <a:prstClr val="black"/>
                </a:solidFill>
                <a:effectLst/>
                <a:uLnTx/>
                <a:uFillTx/>
              </a:endParaRPr>
            </a:p>
            <a:p>
              <a:pPr marL="203200" marR="0" lvl="0" indent="-203200" algn="just"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قياس التفاعل مع الأزمات والحملات الاتصالية</a:t>
              </a:r>
              <a:endParaRPr kumimoji="0" lang="ar-SA" sz="1600" b="0" i="0" u="none" strike="noStrike" kern="0" cap="none" spc="0" normalizeH="0" baseline="0" noProof="0" dirty="0">
                <a:ln>
                  <a:noFill/>
                </a:ln>
                <a:solidFill>
                  <a:prstClr val="black"/>
                </a:solidFill>
                <a:effectLst/>
                <a:uLnTx/>
                <a:uFillTx/>
              </a:endParaRPr>
            </a:p>
          </p:txBody>
        </p:sp>
        <p:sp>
          <p:nvSpPr>
            <p:cNvPr id="14" name="Shape 7"/>
            <p:cNvSpPr/>
            <p:nvPr/>
          </p:nvSpPr>
          <p:spPr>
            <a:xfrm>
              <a:off x="4734744" y="3822650"/>
              <a:ext cx="3895874" cy="712291"/>
            </a:xfrm>
            <a:prstGeom prst="roundRect">
              <a:avLst>
                <a:gd name="adj" fmla="val 7639"/>
              </a:avLst>
            </a:prstGeom>
            <a:solidFill>
              <a:srgbClr val="FCF2B5"/>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pic>
          <p:nvPicPr>
            <p:cNvPr id="15" name="Image 0" descr="preencoded.png"/>
            <p:cNvPicPr>
              <a:picLocks noChangeAspect="1"/>
            </p:cNvPicPr>
            <p:nvPr/>
          </p:nvPicPr>
          <p:blipFill>
            <a:blip r:embed="rId3"/>
            <a:stretch>
              <a:fillRect/>
            </a:stretch>
          </p:blipFill>
          <p:spPr>
            <a:xfrm>
              <a:off x="4864224" y="4018806"/>
              <a:ext cx="161925" cy="129480"/>
            </a:xfrm>
            <a:prstGeom prst="rect">
              <a:avLst/>
            </a:prstGeom>
          </p:spPr>
        </p:pic>
        <p:sp>
          <p:nvSpPr>
            <p:cNvPr id="16" name="Text 8"/>
            <p:cNvSpPr/>
            <p:nvPr/>
          </p:nvSpPr>
          <p:spPr>
            <a:xfrm>
              <a:off x="5155629" y="3971553"/>
              <a:ext cx="3345507"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Medium" pitchFamily="34" charset="0"/>
                  <a:ea typeface="Alexandria Medium" pitchFamily="34" charset="-122"/>
                  <a:cs typeface="Alexandria Medium" pitchFamily="34" charset="-120"/>
                </a:rPr>
                <a:t>لا تمثل بيانات المنصات جميع أفراد المجتمع؛ يُفضَّل دمجها مع الاستبانة أو المقابلة لتقليل تحيز التمثيل.</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2882270205"/>
      </p:ext>
    </p:extLst>
  </p:cSld>
  <p:clrMapOvr>
    <a:masterClrMapping/>
  </p:clrMapOvr>
  <p:transition spd="slow" advTm="132728">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943C46-C1C2-2094-3825-F9421293A74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6A8498A-8FDC-607E-FA57-DB3F85F07717}"/>
              </a:ext>
            </a:extLst>
          </p:cNvPr>
          <p:cNvSpPr/>
          <p:nvPr/>
        </p:nvSpPr>
        <p:spPr>
          <a:xfrm>
            <a:off x="2705924" y="640884"/>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1012169-D6B2-CCF4-07FC-4260274154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 0"/>
          <p:cNvSpPr/>
          <p:nvPr/>
        </p:nvSpPr>
        <p:spPr>
          <a:xfrm>
            <a:off x="3534937" y="171536"/>
            <a:ext cx="5325094" cy="35540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2400" b="0"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العلم المفتوح والبحوث القابلة للتكرار</a:t>
            </a:r>
            <a:endParaRPr kumimoji="0" lang="ar-SA" sz="2400" b="0" i="0" u="none" strike="noStrike" kern="0" cap="none" spc="0" normalizeH="0" baseline="0" noProof="0" dirty="0">
              <a:ln>
                <a:noFill/>
              </a:ln>
              <a:solidFill>
                <a:prstClr val="black"/>
              </a:solidFill>
              <a:effectLst/>
              <a:uLnTx/>
              <a:uFillTx/>
            </a:endParaRPr>
          </a:p>
        </p:txBody>
      </p:sp>
      <p:grpSp>
        <p:nvGrpSpPr>
          <p:cNvPr id="24" name="Group 23">
            <a:extLst>
              <a:ext uri="{FF2B5EF4-FFF2-40B4-BE49-F238E27FC236}">
                <a16:creationId xmlns:a16="http://schemas.microsoft.com/office/drawing/2014/main" id="{BACF8716-552D-3778-77FC-0B0EBC87D8F0}"/>
              </a:ext>
            </a:extLst>
          </p:cNvPr>
          <p:cNvGrpSpPr/>
          <p:nvPr/>
        </p:nvGrpSpPr>
        <p:grpSpPr>
          <a:xfrm>
            <a:off x="138267" y="943996"/>
            <a:ext cx="11915465" cy="5834478"/>
            <a:chOff x="518145" y="932259"/>
            <a:chExt cx="8107710" cy="3854500"/>
          </a:xfrm>
        </p:grpSpPr>
        <p:sp>
          <p:nvSpPr>
            <p:cNvPr id="3" name="Text 1"/>
            <p:cNvSpPr/>
            <p:nvPr/>
          </p:nvSpPr>
          <p:spPr>
            <a:xfrm>
              <a:off x="518145" y="932259"/>
              <a:ext cx="8107710" cy="367159"/>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28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يمثل الانتقال نحو الشفافية وإتاحة التحقق من القرارات البحثية أحد أبرز التطورات المنهجية المعاصرة، ويُعدّ التسجيل المسبق وإتاحة الأكواد والبيانات ركيزتين أساسيتين لرفع مصداقية بحوث العلاقات العامة.</a:t>
              </a:r>
              <a:endParaRPr kumimoji="0" lang="ar-SA" sz="1600" b="0" i="0" u="none" strike="noStrike" kern="0" cap="none" spc="0" normalizeH="0" baseline="0" noProof="0" dirty="0">
                <a:ln>
                  <a:noFill/>
                </a:ln>
                <a:solidFill>
                  <a:prstClr val="black"/>
                </a:solidFill>
                <a:effectLst/>
                <a:uLnTx/>
                <a:uFillTx/>
              </a:endParaRPr>
            </a:p>
          </p:txBody>
        </p:sp>
        <p:pic>
          <p:nvPicPr>
            <p:cNvPr id="4" name="Image 0" descr="preencoded.png"/>
            <p:cNvPicPr>
              <a:picLocks noChangeAspect="1"/>
            </p:cNvPicPr>
            <p:nvPr/>
          </p:nvPicPr>
          <p:blipFill>
            <a:blip r:embed="rId3"/>
            <a:stretch>
              <a:fillRect/>
            </a:stretch>
          </p:blipFill>
          <p:spPr>
            <a:xfrm>
              <a:off x="7477125" y="1423243"/>
              <a:ext cx="1148730" cy="709910"/>
            </a:xfrm>
            <a:prstGeom prst="rect">
              <a:avLst/>
            </a:prstGeom>
          </p:spPr>
        </p:pic>
        <p:sp>
          <p:nvSpPr>
            <p:cNvPr id="5" name="Text 2"/>
            <p:cNvSpPr/>
            <p:nvPr/>
          </p:nvSpPr>
          <p:spPr>
            <a:xfrm>
              <a:off x="6015038" y="2270745"/>
              <a:ext cx="2610817" cy="177701"/>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التسجيل المسبق</a:t>
              </a:r>
              <a:endParaRPr kumimoji="0" lang="ar-SA" sz="1600" b="0" i="0" u="none" strike="noStrike" kern="0" cap="none" spc="0" normalizeH="0" baseline="0" noProof="0" dirty="0">
                <a:ln>
                  <a:noFill/>
                </a:ln>
                <a:solidFill>
                  <a:prstClr val="black"/>
                </a:solidFill>
                <a:effectLst/>
                <a:uLnTx/>
                <a:uFillTx/>
              </a:endParaRPr>
            </a:p>
          </p:txBody>
        </p:sp>
        <p:sp>
          <p:nvSpPr>
            <p:cNvPr id="6" name="Text 3"/>
            <p:cNvSpPr/>
            <p:nvPr/>
          </p:nvSpPr>
          <p:spPr>
            <a:xfrm>
              <a:off x="6015038" y="2514451"/>
              <a:ext cx="2610817" cy="550738"/>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28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توثيق الفروض والأسئلة وخطة التحليل </a:t>
              </a: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قبل</a:t>
              </a: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 جمع البيانات — يمنع تعديل الفروض بعد معرفة النتائج ويُقلل انتقائية العرض.</a:t>
              </a:r>
              <a:endParaRPr kumimoji="0" lang="ar-SA" sz="1600" b="0" i="0" u="none" strike="noStrike" kern="0" cap="none" spc="0" normalizeH="0" baseline="0" noProof="0" dirty="0">
                <a:ln>
                  <a:noFill/>
                </a:ln>
                <a:solidFill>
                  <a:prstClr val="black"/>
                </a:solidFill>
                <a:effectLst/>
                <a:uLnTx/>
                <a:uFillTx/>
              </a:endParaRPr>
            </a:p>
          </p:txBody>
        </p:sp>
        <p:pic>
          <p:nvPicPr>
            <p:cNvPr id="7" name="Image 1" descr="preencoded.png"/>
            <p:cNvPicPr>
              <a:picLocks noChangeAspect="1"/>
            </p:cNvPicPr>
            <p:nvPr/>
          </p:nvPicPr>
          <p:blipFill>
            <a:blip r:embed="rId4"/>
            <a:stretch>
              <a:fillRect/>
            </a:stretch>
          </p:blipFill>
          <p:spPr>
            <a:xfrm>
              <a:off x="4728716" y="1423243"/>
              <a:ext cx="1148730" cy="709910"/>
            </a:xfrm>
            <a:prstGeom prst="rect">
              <a:avLst/>
            </a:prstGeom>
          </p:spPr>
        </p:pic>
        <p:sp>
          <p:nvSpPr>
            <p:cNvPr id="9" name="Text 4"/>
            <p:cNvSpPr/>
            <p:nvPr/>
          </p:nvSpPr>
          <p:spPr>
            <a:xfrm>
              <a:off x="3266629" y="2270745"/>
              <a:ext cx="2610817" cy="177701"/>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مشاركة البيانات والأكواد</a:t>
              </a:r>
              <a:endParaRPr kumimoji="0" lang="ar-SA" sz="1600" b="0" i="0" u="none" strike="noStrike" kern="0" cap="none" spc="0" normalizeH="0" baseline="0" noProof="0" dirty="0">
                <a:ln>
                  <a:noFill/>
                </a:ln>
                <a:solidFill>
                  <a:prstClr val="black"/>
                </a:solidFill>
                <a:effectLst/>
                <a:uLnTx/>
                <a:uFillTx/>
              </a:endParaRPr>
            </a:p>
          </p:txBody>
        </p:sp>
        <p:sp>
          <p:nvSpPr>
            <p:cNvPr id="10" name="Text 5"/>
            <p:cNvSpPr/>
            <p:nvPr/>
          </p:nvSpPr>
          <p:spPr>
            <a:xfrm>
              <a:off x="3266629" y="2514451"/>
              <a:ext cx="2610817" cy="550738"/>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28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نشر بيانات مُخفاة الهوية والأكواد البرمجية والملاحق بما يُتيح إعادة التحليل والتحقق من النتائج من قِبَل باحثين آخرين.</a:t>
              </a:r>
              <a:endParaRPr kumimoji="0" lang="ar-SA" sz="1600" b="0" i="0" u="none" strike="noStrike" kern="0" cap="none" spc="0" normalizeH="0" baseline="0" noProof="0" dirty="0">
                <a:ln>
                  <a:noFill/>
                </a:ln>
                <a:solidFill>
                  <a:prstClr val="black"/>
                </a:solidFill>
                <a:effectLst/>
                <a:uLnTx/>
                <a:uFillTx/>
              </a:endParaRPr>
            </a:p>
          </p:txBody>
        </p:sp>
        <p:pic>
          <p:nvPicPr>
            <p:cNvPr id="11" name="Image 2" descr="preencoded.png"/>
            <p:cNvPicPr>
              <a:picLocks noChangeAspect="1"/>
            </p:cNvPicPr>
            <p:nvPr/>
          </p:nvPicPr>
          <p:blipFill>
            <a:blip r:embed="rId5"/>
            <a:stretch>
              <a:fillRect/>
            </a:stretch>
          </p:blipFill>
          <p:spPr>
            <a:xfrm>
              <a:off x="1980307" y="1423243"/>
              <a:ext cx="1148730" cy="709910"/>
            </a:xfrm>
            <a:prstGeom prst="rect">
              <a:avLst/>
            </a:prstGeom>
          </p:spPr>
        </p:pic>
        <p:sp>
          <p:nvSpPr>
            <p:cNvPr id="12" name="Text 6"/>
            <p:cNvSpPr/>
            <p:nvPr/>
          </p:nvSpPr>
          <p:spPr>
            <a:xfrm>
              <a:off x="518220" y="2270745"/>
              <a:ext cx="2610817" cy="177701"/>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التقارير المسجلة</a:t>
              </a:r>
              <a:endParaRPr kumimoji="0" lang="ar-SA" sz="1600" b="0" i="0" u="none" strike="noStrike" kern="0" cap="none" spc="0" normalizeH="0" baseline="0" noProof="0" dirty="0">
                <a:ln>
                  <a:noFill/>
                </a:ln>
                <a:solidFill>
                  <a:prstClr val="black"/>
                </a:solidFill>
                <a:effectLst/>
                <a:uLnTx/>
                <a:uFillTx/>
              </a:endParaRPr>
            </a:p>
          </p:txBody>
        </p:sp>
        <p:sp>
          <p:nvSpPr>
            <p:cNvPr id="13" name="Text 7"/>
            <p:cNvSpPr/>
            <p:nvPr/>
          </p:nvSpPr>
          <p:spPr>
            <a:xfrm>
              <a:off x="518220" y="2514451"/>
              <a:ext cx="2610817" cy="550738"/>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28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تخضع خطة الدراسة للتحكيم </a:t>
              </a: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قبل</a:t>
              </a: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 التنفيذ، وقد تحصل على قبول مبدئي بصرف النظر عن دلالة النتائج، مما يُقلل تحيز النشر.</a:t>
              </a:r>
              <a:endParaRPr kumimoji="0" lang="ar-SA" sz="1600" b="0" i="0" u="none" strike="noStrike" kern="0" cap="none" spc="0" normalizeH="0" baseline="0" noProof="0" dirty="0">
                <a:ln>
                  <a:noFill/>
                </a:ln>
                <a:solidFill>
                  <a:prstClr val="black"/>
                </a:solidFill>
                <a:effectLst/>
                <a:uLnTx/>
                <a:uFillTx/>
              </a:endParaRPr>
            </a:p>
          </p:txBody>
        </p:sp>
        <p:sp>
          <p:nvSpPr>
            <p:cNvPr id="14" name="Shape 8"/>
            <p:cNvSpPr/>
            <p:nvPr/>
          </p:nvSpPr>
          <p:spPr>
            <a:xfrm>
              <a:off x="5996657" y="3189015"/>
              <a:ext cx="2629198" cy="982935"/>
            </a:xfrm>
            <a:prstGeom prst="roundRect">
              <a:avLst>
                <a:gd name="adj" fmla="val 5838"/>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15" name="Text 9"/>
            <p:cNvSpPr/>
            <p:nvPr/>
          </p:nvSpPr>
          <p:spPr>
            <a:xfrm>
              <a:off x="6120780" y="3313137"/>
              <a:ext cx="2380952" cy="177701"/>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تقليل الانتقائية</a:t>
              </a:r>
              <a:endParaRPr kumimoji="0" lang="ar-SA" sz="1600" b="0" i="0" u="none" strike="noStrike" kern="0" cap="none" spc="0" normalizeH="0" baseline="0" noProof="0" dirty="0">
                <a:ln>
                  <a:noFill/>
                </a:ln>
                <a:solidFill>
                  <a:prstClr val="black"/>
                </a:solidFill>
                <a:effectLst/>
                <a:uLnTx/>
                <a:uFillTx/>
              </a:endParaRPr>
            </a:p>
          </p:txBody>
        </p:sp>
        <p:sp>
          <p:nvSpPr>
            <p:cNvPr id="16" name="Text 10"/>
            <p:cNvSpPr/>
            <p:nvPr/>
          </p:nvSpPr>
          <p:spPr>
            <a:xfrm>
              <a:off x="6120780" y="3556843"/>
              <a:ext cx="2380952" cy="367159"/>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28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الحد من انتقائية عرض النتائج وتعديل الفروض بأثر رجعي</a:t>
              </a:r>
              <a:endParaRPr kumimoji="0" lang="ar-SA" sz="1600" b="0" i="0" u="none" strike="noStrike" kern="0" cap="none" spc="0" normalizeH="0" baseline="0" noProof="0" dirty="0">
                <a:ln>
                  <a:noFill/>
                </a:ln>
                <a:solidFill>
                  <a:prstClr val="black"/>
                </a:solidFill>
                <a:effectLst/>
                <a:uLnTx/>
                <a:uFillTx/>
              </a:endParaRPr>
            </a:p>
          </p:txBody>
        </p:sp>
        <p:sp>
          <p:nvSpPr>
            <p:cNvPr id="17" name="Shape 11"/>
            <p:cNvSpPr/>
            <p:nvPr/>
          </p:nvSpPr>
          <p:spPr>
            <a:xfrm>
              <a:off x="3257401" y="3189015"/>
              <a:ext cx="2629198" cy="1026639"/>
            </a:xfrm>
            <a:prstGeom prst="roundRect">
              <a:avLst>
                <a:gd name="adj" fmla="val 5838"/>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18" name="Text 12"/>
            <p:cNvSpPr/>
            <p:nvPr/>
          </p:nvSpPr>
          <p:spPr>
            <a:xfrm>
              <a:off x="3381524" y="3313137"/>
              <a:ext cx="2380952" cy="177701"/>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رفع المصداقية</a:t>
              </a:r>
              <a:endParaRPr kumimoji="0" lang="ar-SA" sz="1600" b="0" i="0" u="none" strike="noStrike" kern="0" cap="none" spc="0" normalizeH="0" baseline="0" noProof="0" dirty="0">
                <a:ln>
                  <a:noFill/>
                </a:ln>
                <a:solidFill>
                  <a:prstClr val="black"/>
                </a:solidFill>
                <a:effectLst/>
                <a:uLnTx/>
                <a:uFillTx/>
              </a:endParaRPr>
            </a:p>
          </p:txBody>
        </p:sp>
        <p:sp>
          <p:nvSpPr>
            <p:cNvPr id="19" name="Text 13"/>
            <p:cNvSpPr/>
            <p:nvPr/>
          </p:nvSpPr>
          <p:spPr>
            <a:xfrm>
              <a:off x="3381524" y="3556843"/>
              <a:ext cx="2380952" cy="367159"/>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28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تعزيز مصداقية تحليل الحملات والمحتوى الرقمي أمام الجمهور المهني</a:t>
              </a:r>
              <a:endParaRPr kumimoji="0" lang="ar-SA" sz="1600" b="0" i="0" u="none" strike="noStrike" kern="0" cap="none" spc="0" normalizeH="0" baseline="0" noProof="0" dirty="0">
                <a:ln>
                  <a:noFill/>
                </a:ln>
                <a:solidFill>
                  <a:prstClr val="black"/>
                </a:solidFill>
                <a:effectLst/>
                <a:uLnTx/>
                <a:uFillTx/>
              </a:endParaRPr>
            </a:p>
          </p:txBody>
        </p:sp>
        <p:sp>
          <p:nvSpPr>
            <p:cNvPr id="20" name="Shape 14"/>
            <p:cNvSpPr/>
            <p:nvPr/>
          </p:nvSpPr>
          <p:spPr>
            <a:xfrm>
              <a:off x="518145" y="3189015"/>
              <a:ext cx="2629198" cy="982935"/>
            </a:xfrm>
            <a:prstGeom prst="roundRect">
              <a:avLst>
                <a:gd name="adj" fmla="val 5838"/>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21" name="Text 15"/>
            <p:cNvSpPr/>
            <p:nvPr/>
          </p:nvSpPr>
          <p:spPr>
            <a:xfrm>
              <a:off x="642268" y="3313137"/>
              <a:ext cx="2380952" cy="177701"/>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تسهيل المقارنة</a:t>
              </a:r>
              <a:endParaRPr kumimoji="0" lang="ar-SA" sz="1600" b="0" i="0" u="none" strike="noStrike" kern="0" cap="none" spc="0" normalizeH="0" baseline="0" noProof="0" dirty="0">
                <a:ln>
                  <a:noFill/>
                </a:ln>
                <a:solidFill>
                  <a:prstClr val="black"/>
                </a:solidFill>
                <a:effectLst/>
                <a:uLnTx/>
                <a:uFillTx/>
              </a:endParaRPr>
            </a:p>
          </p:txBody>
        </p:sp>
        <p:sp>
          <p:nvSpPr>
            <p:cNvPr id="22" name="Text 16"/>
            <p:cNvSpPr/>
            <p:nvPr/>
          </p:nvSpPr>
          <p:spPr>
            <a:xfrm>
              <a:off x="642268" y="3556843"/>
              <a:ext cx="2380952" cy="367159"/>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28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إتاحة المقارنة بين المؤسسات والثقافات وتمكين تطوير الدراسات</a:t>
              </a:r>
              <a:endParaRPr kumimoji="0" lang="ar-SA" sz="1600" b="0" i="0" u="none" strike="noStrike" kern="0" cap="none" spc="0" normalizeH="0" baseline="0" noProof="0" dirty="0">
                <a:ln>
                  <a:noFill/>
                </a:ln>
                <a:solidFill>
                  <a:prstClr val="black"/>
                </a:solidFill>
                <a:effectLst/>
                <a:uLnTx/>
                <a:uFillTx/>
              </a:endParaRPr>
            </a:p>
          </p:txBody>
        </p:sp>
        <p:sp>
          <p:nvSpPr>
            <p:cNvPr id="23" name="Shape 17"/>
            <p:cNvSpPr/>
            <p:nvPr/>
          </p:nvSpPr>
          <p:spPr>
            <a:xfrm>
              <a:off x="8611567" y="4171950"/>
              <a:ext cx="14288" cy="614809"/>
            </a:xfrm>
            <a:prstGeom prst="roundRect">
              <a:avLst>
                <a:gd name="adj" fmla="val 59998"/>
              </a:avLst>
            </a:prstGeom>
            <a:solidFill>
              <a:srgbClr val="3257B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25" name="Text 18"/>
            <p:cNvSpPr/>
            <p:nvPr/>
          </p:nvSpPr>
          <p:spPr>
            <a:xfrm>
              <a:off x="518145" y="4295775"/>
              <a:ext cx="7928595" cy="367159"/>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28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الباحث المعاصر في العلاقات العامة لا يكتفي بسؤال الجمهور عما يعتقده، بل يجمع بين ما يصرّح به، وما يفعله رقميًا، وكيف تنتشر الرسائل داخل الشبكات — مع الالتزام بالشفافية والأخلاقيات والتحقق البشري.</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1164911620"/>
      </p:ext>
    </p:extLst>
  </p:cSld>
  <p:clrMapOvr>
    <a:masterClrMapping/>
  </p:clrMapOvr>
  <p:transition spd="slow" advTm="132728">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8999AC-D97A-B6AA-34C4-FA6FFF7A5DF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FC4DAEB-08F7-2EEC-5412-3B49153AFFDC}"/>
              </a:ext>
            </a:extLst>
          </p:cNvPr>
          <p:cNvSpPr/>
          <p:nvPr/>
        </p:nvSpPr>
        <p:spPr>
          <a:xfrm>
            <a:off x="3585184" y="85773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546FE00-FF23-7A2A-2951-6D9B4788F3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0D028E8-5ECC-5BBA-FF87-D159E5F5D75B}"/>
              </a:ext>
            </a:extLst>
          </p:cNvPr>
          <p:cNvSpPr txBox="1"/>
          <p:nvPr/>
        </p:nvSpPr>
        <p:spPr>
          <a:xfrm>
            <a:off x="2815262" y="162508"/>
            <a:ext cx="7577673" cy="455189"/>
          </a:xfrm>
          <a:prstGeom prst="rect">
            <a:avLst/>
          </a:prstGeom>
          <a:noFill/>
        </p:spPr>
        <p:txBody>
          <a:bodyPr wrap="square">
            <a:spAutoFit/>
          </a:bodyPr>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2400" b="0" i="0" u="none" strike="noStrike" kern="1200" cap="none" spc="0" normalizeH="0" baseline="0" noProof="0">
                <a:ln>
                  <a:noFill/>
                </a:ln>
                <a:solidFill>
                  <a:srgbClr val="3257B8"/>
                </a:solidFill>
                <a:effectLst/>
                <a:uLnTx/>
                <a:uFillTx/>
                <a:latin typeface="Alexandria" pitchFamily="34" charset="0"/>
                <a:ea typeface="Alexandria" pitchFamily="34" charset="-122"/>
                <a:cs typeface="Alexandria" pitchFamily="34" charset="-120"/>
              </a:rPr>
              <a:t>الذكاء الاصطناعي التوليدي: مساعدًا للباحث لا بديلًا عنه</a:t>
            </a:r>
            <a:endParaRPr kumimoji="0" lang="ar-SA"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grpSp>
        <p:nvGrpSpPr>
          <p:cNvPr id="48" name="Group 47">
            <a:extLst>
              <a:ext uri="{FF2B5EF4-FFF2-40B4-BE49-F238E27FC236}">
                <a16:creationId xmlns:a16="http://schemas.microsoft.com/office/drawing/2014/main" id="{65948829-C51F-9F53-D1FD-EE32F2575D65}"/>
              </a:ext>
            </a:extLst>
          </p:cNvPr>
          <p:cNvGrpSpPr/>
          <p:nvPr/>
        </p:nvGrpSpPr>
        <p:grpSpPr>
          <a:xfrm>
            <a:off x="180431" y="3648677"/>
            <a:ext cx="11795979" cy="2940831"/>
            <a:chOff x="518220" y="3511674"/>
            <a:chExt cx="8107635" cy="1178495"/>
          </a:xfrm>
        </p:grpSpPr>
        <p:sp>
          <p:nvSpPr>
            <p:cNvPr id="49" name="Text 13"/>
            <p:cNvSpPr/>
            <p:nvPr/>
          </p:nvSpPr>
          <p:spPr>
            <a:xfrm>
              <a:off x="8439671" y="3511674"/>
              <a:ext cx="186184" cy="116384"/>
            </a:xfrm>
            <a:prstGeom prst="rect">
              <a:avLst/>
            </a:prstGeom>
            <a:noFill/>
            <a:ln/>
          </p:spPr>
          <p:txBody>
            <a:bodyPr wrap="none" lIns="0" tIns="0" rIns="0" bIns="0"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2" charset="-78"/>
                  <a:ea typeface="Alexandria Light" pitchFamily="34" charset="-122"/>
                  <a:cs typeface="Alexandria" pitchFamily="2" charset="-78"/>
                </a:rPr>
                <a:t>01</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50" name="Shape 14"/>
            <p:cNvSpPr/>
            <p:nvPr/>
          </p:nvSpPr>
          <p:spPr>
            <a:xfrm>
              <a:off x="5967933" y="3660353"/>
              <a:ext cx="2657921" cy="9525"/>
            </a:xfrm>
            <a:prstGeom prst="rect">
              <a:avLst/>
            </a:prstGeom>
            <a:solidFill>
              <a:srgbClr val="476FD6"/>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51" name="Text 15"/>
            <p:cNvSpPr/>
            <p:nvPr/>
          </p:nvSpPr>
          <p:spPr>
            <a:xfrm>
              <a:off x="5967933" y="3725912"/>
              <a:ext cx="2657921" cy="13855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الإفصاح</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52" name="Text 16"/>
            <p:cNvSpPr/>
            <p:nvPr/>
          </p:nvSpPr>
          <p:spPr>
            <a:xfrm>
              <a:off x="5967933" y="3904580"/>
              <a:ext cx="2657921" cy="127992"/>
            </a:xfrm>
            <a:prstGeom prst="rect">
              <a:avLst/>
            </a:prstGeom>
            <a:noFill/>
            <a:ln/>
          </p:spPr>
          <p:txBody>
            <a:bodyPr wrap="none" lIns="0" tIns="0" rIns="0" bIns="0" rtlCol="0" anchor="t"/>
            <a:lstStyle/>
            <a:p>
              <a:pPr marL="0" marR="0" lvl="0" indent="0" algn="r" defTabSz="914400" rtl="1" eaLnBrk="1" fontAlgn="auto" latinLnBrk="0" hangingPunct="1">
                <a:lnSpc>
                  <a:spcPct val="115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أفصح عن الأداة وطريقة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استخدامها </a:t>
              </a: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endParaRPr>
            </a:p>
            <a:p>
              <a:pPr marL="0" marR="0" lvl="0" indent="0" algn="r" defTabSz="914400" rtl="1" eaLnBrk="1" fontAlgn="auto" latinLnBrk="0" hangingPunct="1">
                <a:lnSpc>
                  <a:spcPct val="115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بوضوح </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في المنهجية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53" name="Text 17"/>
            <p:cNvSpPr/>
            <p:nvPr/>
          </p:nvSpPr>
          <p:spPr>
            <a:xfrm>
              <a:off x="5714851" y="3511674"/>
              <a:ext cx="186184" cy="116384"/>
            </a:xfrm>
            <a:prstGeom prst="rect">
              <a:avLst/>
            </a:prstGeom>
            <a:noFill/>
            <a:ln/>
          </p:spPr>
          <p:txBody>
            <a:bodyPr wrap="none" lIns="0" tIns="0" rIns="0" bIns="0"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2" charset="-78"/>
                  <a:ea typeface="Alexandria Light" pitchFamily="34" charset="-122"/>
                  <a:cs typeface="Alexandria" pitchFamily="2" charset="-78"/>
                </a:rPr>
                <a:t>02</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54" name="Shape 18"/>
            <p:cNvSpPr/>
            <p:nvPr/>
          </p:nvSpPr>
          <p:spPr>
            <a:xfrm>
              <a:off x="3243039" y="3660353"/>
              <a:ext cx="2657996" cy="9525"/>
            </a:xfrm>
            <a:prstGeom prst="rect">
              <a:avLst/>
            </a:prstGeom>
            <a:solidFill>
              <a:srgbClr val="476FD6"/>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55" name="Text 19"/>
            <p:cNvSpPr/>
            <p:nvPr/>
          </p:nvSpPr>
          <p:spPr>
            <a:xfrm>
              <a:off x="3243039" y="3725912"/>
              <a:ext cx="2657996" cy="13855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المراجعة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56" name="Text 20"/>
            <p:cNvSpPr/>
            <p:nvPr/>
          </p:nvSpPr>
          <p:spPr>
            <a:xfrm>
              <a:off x="3243039" y="3904580"/>
              <a:ext cx="2657996" cy="127992"/>
            </a:xfrm>
            <a:prstGeom prst="rect">
              <a:avLst/>
            </a:prstGeom>
            <a:noFill/>
            <a:ln/>
          </p:spPr>
          <p:txBody>
            <a:bodyPr wrap="none" lIns="0" tIns="0" rIns="0" bIns="0" rtlCol="0" anchor="t"/>
            <a:lstStyle/>
            <a:p>
              <a:pPr marL="0" marR="0" lvl="0" indent="0" algn="r" defTabSz="914400" rtl="1" eaLnBrk="1" fontAlgn="auto" latinLnBrk="0" hangingPunct="1">
                <a:lnSpc>
                  <a:spcPct val="115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راجع جميع المخرجات وتحقق من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دقة </a:t>
              </a: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endParaRPr>
            </a:p>
            <a:p>
              <a:pPr marL="0" marR="0" lvl="0" indent="0" algn="r" defTabSz="914400" rtl="1" eaLnBrk="1" fontAlgn="auto" latinLnBrk="0" hangingPunct="1">
                <a:lnSpc>
                  <a:spcPct val="115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المراجع </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يدويًا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57" name="Text 21"/>
            <p:cNvSpPr/>
            <p:nvPr/>
          </p:nvSpPr>
          <p:spPr>
            <a:xfrm>
              <a:off x="2989957" y="3511674"/>
              <a:ext cx="186184" cy="116384"/>
            </a:xfrm>
            <a:prstGeom prst="rect">
              <a:avLst/>
            </a:prstGeom>
            <a:noFill/>
            <a:ln/>
          </p:spPr>
          <p:txBody>
            <a:bodyPr wrap="none" lIns="0" tIns="0" rIns="0" bIns="0"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2" charset="-78"/>
                  <a:ea typeface="Alexandria Light" pitchFamily="34" charset="-122"/>
                  <a:cs typeface="Alexandria" pitchFamily="2" charset="-78"/>
                </a:rPr>
                <a:t>03</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58" name="Shape 22"/>
            <p:cNvSpPr/>
            <p:nvPr/>
          </p:nvSpPr>
          <p:spPr>
            <a:xfrm>
              <a:off x="518220" y="3660353"/>
              <a:ext cx="2657921" cy="9525"/>
            </a:xfrm>
            <a:prstGeom prst="rect">
              <a:avLst/>
            </a:prstGeom>
            <a:solidFill>
              <a:srgbClr val="476FD6"/>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59" name="Text 23"/>
            <p:cNvSpPr/>
            <p:nvPr/>
          </p:nvSpPr>
          <p:spPr>
            <a:xfrm>
              <a:off x="518220" y="3725912"/>
              <a:ext cx="2657921" cy="13855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الحماية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60" name="Text 24"/>
            <p:cNvSpPr/>
            <p:nvPr/>
          </p:nvSpPr>
          <p:spPr>
            <a:xfrm>
              <a:off x="518220" y="3904580"/>
              <a:ext cx="2657921" cy="127992"/>
            </a:xfrm>
            <a:prstGeom prst="rect">
              <a:avLst/>
            </a:prstGeom>
            <a:noFill/>
            <a:ln/>
          </p:spPr>
          <p:txBody>
            <a:bodyPr wrap="none" lIns="0" tIns="0" rIns="0" bIns="0" rtlCol="0" anchor="t"/>
            <a:lstStyle/>
            <a:p>
              <a:pPr marL="0" marR="0" lvl="0" indent="0" algn="r" defTabSz="914400" rtl="1" eaLnBrk="1" fontAlgn="auto" latinLnBrk="0" hangingPunct="1">
                <a:lnSpc>
                  <a:spcPct val="115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أزِل البيانات الشخصية قبل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إدخالها في</a:t>
              </a: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endParaRPr>
            </a:p>
            <a:p>
              <a:pPr marL="0" marR="0" lvl="0" indent="0" algn="r" defTabSz="914400" rtl="1" eaLnBrk="1" fontAlgn="auto" latinLnBrk="0" hangingPunct="1">
                <a:lnSpc>
                  <a:spcPct val="115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 </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أي نموذج</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61" name="Text 25"/>
            <p:cNvSpPr/>
            <p:nvPr/>
          </p:nvSpPr>
          <p:spPr>
            <a:xfrm>
              <a:off x="8439671" y="4169271"/>
              <a:ext cx="186184" cy="116384"/>
            </a:xfrm>
            <a:prstGeom prst="rect">
              <a:avLst/>
            </a:prstGeom>
            <a:noFill/>
            <a:ln/>
          </p:spPr>
          <p:txBody>
            <a:bodyPr wrap="none" lIns="0" tIns="0" rIns="0" bIns="0"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2" charset="-78"/>
                  <a:ea typeface="Alexandria Light" pitchFamily="34" charset="-122"/>
                  <a:cs typeface="Alexandria" pitchFamily="2" charset="-78"/>
                </a:rPr>
                <a:t>04</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62" name="Shape 26"/>
            <p:cNvSpPr/>
            <p:nvPr/>
          </p:nvSpPr>
          <p:spPr>
            <a:xfrm>
              <a:off x="4605486" y="4308649"/>
              <a:ext cx="4020369" cy="9525"/>
            </a:xfrm>
            <a:prstGeom prst="rect">
              <a:avLst/>
            </a:prstGeom>
            <a:solidFill>
              <a:srgbClr val="476FD6"/>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63" name="Text 27"/>
            <p:cNvSpPr/>
            <p:nvPr/>
          </p:nvSpPr>
          <p:spPr>
            <a:xfrm>
              <a:off x="4605486" y="4383509"/>
              <a:ext cx="4020369" cy="13855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التوثيق</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64" name="Text 28"/>
            <p:cNvSpPr/>
            <p:nvPr/>
          </p:nvSpPr>
          <p:spPr>
            <a:xfrm>
              <a:off x="4605486" y="4562177"/>
              <a:ext cx="4020369" cy="127992"/>
            </a:xfrm>
            <a:prstGeom prst="rect">
              <a:avLst/>
            </a:prstGeom>
            <a:noFill/>
            <a:ln/>
          </p:spPr>
          <p:txBody>
            <a:bodyPr wrap="none" lIns="0" tIns="0" rIns="0" bIns="0" rtlCol="0" anchor="t"/>
            <a:lstStyle/>
            <a:p>
              <a:pPr marL="0" marR="0" lvl="0" indent="0" algn="r" defTabSz="914400" rtl="1" eaLnBrk="1" fontAlgn="auto" latinLnBrk="0" hangingPunct="1">
                <a:lnSpc>
                  <a:spcPct val="115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احتفظ بسجل كامل للأوامر والتعديلات التي أجريتها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65" name="Text 29"/>
            <p:cNvSpPr/>
            <p:nvPr/>
          </p:nvSpPr>
          <p:spPr>
            <a:xfrm>
              <a:off x="4352404" y="4169271"/>
              <a:ext cx="186184" cy="116384"/>
            </a:xfrm>
            <a:prstGeom prst="rect">
              <a:avLst/>
            </a:prstGeom>
            <a:noFill/>
            <a:ln/>
          </p:spPr>
          <p:txBody>
            <a:bodyPr wrap="none" lIns="0" tIns="0" rIns="0" bIns="0"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2" charset="-78"/>
                  <a:ea typeface="Alexandria Light" pitchFamily="34" charset="-122"/>
                  <a:cs typeface="Alexandria" pitchFamily="2" charset="-78"/>
                </a:rPr>
                <a:t>05</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66" name="Shape 30"/>
            <p:cNvSpPr/>
            <p:nvPr/>
          </p:nvSpPr>
          <p:spPr>
            <a:xfrm>
              <a:off x="518220" y="4308649"/>
              <a:ext cx="4020369" cy="9525"/>
            </a:xfrm>
            <a:prstGeom prst="rect">
              <a:avLst/>
            </a:prstGeom>
            <a:solidFill>
              <a:srgbClr val="476FD6"/>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67" name="Text 31"/>
            <p:cNvSpPr/>
            <p:nvPr/>
          </p:nvSpPr>
          <p:spPr>
            <a:xfrm>
              <a:off x="518220" y="4383509"/>
              <a:ext cx="4020369" cy="13855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المسؤولية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68" name="Text 32"/>
            <p:cNvSpPr/>
            <p:nvPr/>
          </p:nvSpPr>
          <p:spPr>
            <a:xfrm>
              <a:off x="518220" y="4562177"/>
              <a:ext cx="4020369" cy="127992"/>
            </a:xfrm>
            <a:prstGeom prst="rect">
              <a:avLst/>
            </a:prstGeom>
            <a:noFill/>
            <a:ln/>
          </p:spPr>
          <p:txBody>
            <a:bodyPr wrap="none" lIns="0" tIns="0" rIns="0" bIns="0" rtlCol="0" anchor="t"/>
            <a:lstStyle/>
            <a:p>
              <a:pPr marL="0" marR="0" lvl="0" indent="0" algn="r" defTabSz="914400" rtl="1" eaLnBrk="1" fontAlgn="auto" latinLnBrk="0" hangingPunct="1">
                <a:lnSpc>
                  <a:spcPct val="115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الباحث وحده المسؤول عن المنتج النهائي وسلامته العلمية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grpSp>
        <p:nvGrpSpPr>
          <p:cNvPr id="69" name="Group 68">
            <a:extLst>
              <a:ext uri="{FF2B5EF4-FFF2-40B4-BE49-F238E27FC236}">
                <a16:creationId xmlns:a16="http://schemas.microsoft.com/office/drawing/2014/main" id="{AF955E3D-9DBB-1F1F-BA7E-5F18D4837E6F}"/>
              </a:ext>
            </a:extLst>
          </p:cNvPr>
          <p:cNvGrpSpPr/>
          <p:nvPr/>
        </p:nvGrpSpPr>
        <p:grpSpPr>
          <a:xfrm>
            <a:off x="5781173" y="1029821"/>
            <a:ext cx="6254208" cy="1965837"/>
            <a:chOff x="4690318" y="1192411"/>
            <a:chExt cx="3940299" cy="1221730"/>
          </a:xfrm>
        </p:grpSpPr>
        <p:sp>
          <p:nvSpPr>
            <p:cNvPr id="70" name="Text 8">
              <a:extLst>
                <a:ext uri="{FF2B5EF4-FFF2-40B4-BE49-F238E27FC236}">
                  <a16:creationId xmlns:a16="http://schemas.microsoft.com/office/drawing/2014/main" id="{151D9EF3-3759-2E53-7E53-4FA9770188CF}"/>
                </a:ext>
              </a:extLst>
            </p:cNvPr>
            <p:cNvSpPr/>
            <p:nvPr/>
          </p:nvSpPr>
          <p:spPr>
            <a:xfrm>
              <a:off x="4690318" y="1192411"/>
              <a:ext cx="3940299" cy="13855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ما لا يُفوَّض بالكامل للذكاء الاصطناعي</a:t>
              </a:r>
              <a:endParaRPr kumimoji="0" lang="ar-SA" sz="1600" b="0" i="0" u="none" strike="noStrike" kern="0" cap="none" spc="0" normalizeH="0" baseline="0" noProof="0" dirty="0">
                <a:ln>
                  <a:noFill/>
                </a:ln>
                <a:solidFill>
                  <a:prstClr val="black"/>
                </a:solidFill>
                <a:effectLst/>
                <a:uLnTx/>
                <a:uFillTx/>
              </a:endParaRPr>
            </a:p>
          </p:txBody>
        </p:sp>
        <p:pic>
          <p:nvPicPr>
            <p:cNvPr id="71" name="Image 5" descr="preencoded.png">
              <a:extLst>
                <a:ext uri="{FF2B5EF4-FFF2-40B4-BE49-F238E27FC236}">
                  <a16:creationId xmlns:a16="http://schemas.microsoft.com/office/drawing/2014/main" id="{B25466AE-C616-6A67-49E5-609D7BF1A56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693917" y="1424806"/>
              <a:ext cx="1936700" cy="461218"/>
            </a:xfrm>
            <a:prstGeom prst="rect">
              <a:avLst/>
            </a:prstGeom>
          </p:spPr>
        </p:pic>
        <p:sp>
          <p:nvSpPr>
            <p:cNvPr id="72" name="Text 9">
              <a:extLst>
                <a:ext uri="{FF2B5EF4-FFF2-40B4-BE49-F238E27FC236}">
                  <a16:creationId xmlns:a16="http://schemas.microsoft.com/office/drawing/2014/main" id="{B56A81A4-A689-E70C-C3CC-368DC4038F5B}"/>
                </a:ext>
              </a:extLst>
            </p:cNvPr>
            <p:cNvSpPr/>
            <p:nvPr/>
          </p:nvSpPr>
          <p:spPr>
            <a:xfrm>
              <a:off x="6796534" y="1508820"/>
              <a:ext cx="1693366" cy="255984"/>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15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Medium" pitchFamily="34" charset="0"/>
                  <a:ea typeface="Alexandria Medium" pitchFamily="34" charset="-122"/>
                  <a:cs typeface="Alexandria Medium" pitchFamily="34" charset="-120"/>
                </a:rPr>
                <a:t>اخ</a:t>
              </a:r>
              <a:r>
                <a:rPr kumimoji="0" lang="ar-EG" altLang="en-US" sz="1600" b="0" i="0" u="none" strike="noStrike" kern="0" cap="none" spc="0" normalizeH="0" baseline="0" noProof="0">
                  <a:ln>
                    <a:noFill/>
                  </a:ln>
                  <a:solidFill>
                    <a:srgbClr val="15213F"/>
                  </a:solidFill>
                  <a:effectLst/>
                  <a:uLnTx/>
                  <a:uFillTx/>
                  <a:latin typeface="Alexandria Medium" pitchFamily="34" charset="0"/>
                  <a:ea typeface="Alexandria Medium" pitchFamily="34" charset="-122"/>
                  <a:cs typeface="Alexandria Medium" pitchFamily="34" charset="-120"/>
                </a:rPr>
                <a:t>تيار</a:t>
              </a:r>
              <a:r>
                <a:rPr kumimoji="0" lang="ar-SA" altLang="en-US" sz="1600" b="0" i="0" u="none" strike="noStrike" kern="0" cap="none" spc="0" normalizeH="0" baseline="0" noProof="0">
                  <a:ln>
                    <a:noFill/>
                  </a:ln>
                  <a:solidFill>
                    <a:srgbClr val="15213F"/>
                  </a:solidFill>
                  <a:effectLst/>
                  <a:uLnTx/>
                  <a:uFillTx/>
                  <a:latin typeface="Alexandria Medium" pitchFamily="34" charset="0"/>
                  <a:ea typeface="Alexandria Medium" pitchFamily="34" charset="-122"/>
                  <a:cs typeface="Alexandria Medium" pitchFamily="34" charset="-120"/>
                </a:rPr>
                <a:t> </a:t>
              </a: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المراجع أو البيانات أو تزييف المصادر</a:t>
              </a:r>
              <a:endParaRPr kumimoji="0" lang="ar-SA" sz="1600" b="0" i="0" u="none" strike="noStrike" kern="0" cap="none" spc="0" normalizeH="0" baseline="0" noProof="0" dirty="0">
                <a:ln>
                  <a:noFill/>
                </a:ln>
                <a:solidFill>
                  <a:prstClr val="black"/>
                </a:solidFill>
                <a:effectLst/>
                <a:uLnTx/>
                <a:uFillTx/>
              </a:endParaRPr>
            </a:p>
          </p:txBody>
        </p:sp>
        <p:pic>
          <p:nvPicPr>
            <p:cNvPr id="73" name="Image 6" descr="preencoded.png">
              <a:extLst>
                <a:ext uri="{FF2B5EF4-FFF2-40B4-BE49-F238E27FC236}">
                  <a16:creationId xmlns:a16="http://schemas.microsoft.com/office/drawing/2014/main" id="{0A93A63C-5A35-5904-CEF9-9B1C2C5D0AA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690318" y="1424806"/>
              <a:ext cx="1936700" cy="461218"/>
            </a:xfrm>
            <a:prstGeom prst="rect">
              <a:avLst/>
            </a:prstGeom>
          </p:spPr>
        </p:pic>
        <p:sp>
          <p:nvSpPr>
            <p:cNvPr id="74" name="Text 10">
              <a:extLst>
                <a:ext uri="{FF2B5EF4-FFF2-40B4-BE49-F238E27FC236}">
                  <a16:creationId xmlns:a16="http://schemas.microsoft.com/office/drawing/2014/main" id="{C342533B-C2C4-35C6-C360-6C3DABA2405D}"/>
                </a:ext>
              </a:extLst>
            </p:cNvPr>
            <p:cNvSpPr/>
            <p:nvPr/>
          </p:nvSpPr>
          <p:spPr>
            <a:xfrm>
              <a:off x="4792935" y="1508820"/>
              <a:ext cx="1693366" cy="255984"/>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15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اتخاذ القرارات المنهجية النهائية دون مراجعة</a:t>
              </a:r>
              <a:endParaRPr kumimoji="0" lang="ar-SA" sz="1600" b="0" i="0" u="none" strike="noStrike" kern="0" cap="none" spc="0" normalizeH="0" baseline="0" noProof="0" dirty="0">
                <a:ln>
                  <a:noFill/>
                </a:ln>
                <a:solidFill>
                  <a:prstClr val="black"/>
                </a:solidFill>
                <a:effectLst/>
                <a:uLnTx/>
                <a:uFillTx/>
              </a:endParaRPr>
            </a:p>
          </p:txBody>
        </p:sp>
        <p:pic>
          <p:nvPicPr>
            <p:cNvPr id="75" name="Image 7" descr="preencoded.png">
              <a:extLst>
                <a:ext uri="{FF2B5EF4-FFF2-40B4-BE49-F238E27FC236}">
                  <a16:creationId xmlns:a16="http://schemas.microsoft.com/office/drawing/2014/main" id="{9901EE45-3547-7153-1EE7-3FCB9E975E9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693917" y="1952923"/>
              <a:ext cx="1936700" cy="461218"/>
            </a:xfrm>
            <a:prstGeom prst="rect">
              <a:avLst/>
            </a:prstGeom>
          </p:spPr>
        </p:pic>
        <p:sp>
          <p:nvSpPr>
            <p:cNvPr id="76" name="Text 11">
              <a:extLst>
                <a:ext uri="{FF2B5EF4-FFF2-40B4-BE49-F238E27FC236}">
                  <a16:creationId xmlns:a16="http://schemas.microsoft.com/office/drawing/2014/main" id="{E3401F47-A6A5-D215-49FC-4DE7673872C1}"/>
                </a:ext>
              </a:extLst>
            </p:cNvPr>
            <p:cNvSpPr/>
            <p:nvPr/>
          </p:nvSpPr>
          <p:spPr>
            <a:xfrm>
              <a:off x="6796534" y="2036936"/>
              <a:ext cx="1693366" cy="255984"/>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15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تفسير النتائج بمعزل عن السياق والنظرية</a:t>
              </a:r>
              <a:endParaRPr kumimoji="0" lang="ar-SA" sz="1600" b="0" i="0" u="none" strike="noStrike" kern="0" cap="none" spc="0" normalizeH="0" baseline="0" noProof="0" dirty="0">
                <a:ln>
                  <a:noFill/>
                </a:ln>
                <a:solidFill>
                  <a:prstClr val="black"/>
                </a:solidFill>
                <a:effectLst/>
                <a:uLnTx/>
                <a:uFillTx/>
              </a:endParaRPr>
            </a:p>
          </p:txBody>
        </p:sp>
        <p:pic>
          <p:nvPicPr>
            <p:cNvPr id="77" name="Image 8" descr="preencoded.png">
              <a:extLst>
                <a:ext uri="{FF2B5EF4-FFF2-40B4-BE49-F238E27FC236}">
                  <a16:creationId xmlns:a16="http://schemas.microsoft.com/office/drawing/2014/main" id="{14754061-E87F-08AF-7F87-498E65F1AF7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690318" y="1952923"/>
              <a:ext cx="1936700" cy="461218"/>
            </a:xfrm>
            <a:prstGeom prst="rect">
              <a:avLst/>
            </a:prstGeom>
          </p:spPr>
        </p:pic>
        <p:sp>
          <p:nvSpPr>
            <p:cNvPr id="78" name="Text 12">
              <a:extLst>
                <a:ext uri="{FF2B5EF4-FFF2-40B4-BE49-F238E27FC236}">
                  <a16:creationId xmlns:a16="http://schemas.microsoft.com/office/drawing/2014/main" id="{5B313D4E-D51D-6658-8ABE-3A751EB2DC11}"/>
                </a:ext>
              </a:extLst>
            </p:cNvPr>
            <p:cNvSpPr/>
            <p:nvPr/>
          </p:nvSpPr>
          <p:spPr>
            <a:xfrm>
              <a:off x="4792935" y="2036936"/>
              <a:ext cx="1693366" cy="255984"/>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15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التعامل مع بيانات المشاركين الحساسة دون حماية</a:t>
              </a:r>
              <a:endParaRPr kumimoji="0" lang="ar-SA" sz="1600" b="0" i="0" u="none" strike="noStrike" kern="0" cap="none" spc="0" normalizeH="0" baseline="0" noProof="0" dirty="0">
                <a:ln>
                  <a:noFill/>
                </a:ln>
                <a:solidFill>
                  <a:prstClr val="black"/>
                </a:solidFill>
                <a:effectLst/>
                <a:uLnTx/>
                <a:uFillTx/>
              </a:endParaRPr>
            </a:p>
          </p:txBody>
        </p:sp>
      </p:grpSp>
      <p:sp>
        <p:nvSpPr>
          <p:cNvPr id="80" name="TextBox 79">
            <a:extLst>
              <a:ext uri="{FF2B5EF4-FFF2-40B4-BE49-F238E27FC236}">
                <a16:creationId xmlns:a16="http://schemas.microsoft.com/office/drawing/2014/main" id="{A3D66258-651E-BD63-E6E8-9CF19DDEF2AA}"/>
              </a:ext>
            </a:extLst>
          </p:cNvPr>
          <p:cNvSpPr txBox="1"/>
          <p:nvPr/>
        </p:nvSpPr>
        <p:spPr>
          <a:xfrm>
            <a:off x="4398736" y="3158696"/>
            <a:ext cx="7577673" cy="364523"/>
          </a:xfrm>
          <a:prstGeom prst="rect">
            <a:avLst/>
          </a:prstGeom>
          <a:noFill/>
        </p:spPr>
        <p:txBody>
          <a:bodyPr wrap="square">
            <a:spAutoFit/>
          </a:bodyPr>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EG" altLang="en-US" b="1" i="0" u="none" strike="noStrike" kern="1200" cap="none" spc="0" normalizeH="0" baseline="0" noProof="0">
                <a:ln>
                  <a:noFill/>
                </a:ln>
                <a:solidFill>
                  <a:srgbClr val="3257B8"/>
                </a:solidFill>
                <a:effectLst/>
                <a:uLnTx/>
                <a:uFillTx/>
                <a:latin typeface="Alexandria" pitchFamily="34" charset="0"/>
                <a:ea typeface="Alexandria" pitchFamily="34" charset="-122"/>
                <a:cs typeface="Alexandria" pitchFamily="34" charset="-120"/>
              </a:rPr>
              <a:t>ضوابط التعامل مع الذكاء الاصطناعي التوليدي في البحث العلمي</a:t>
            </a:r>
            <a:endParaRPr kumimoji="0" lang="ar-SA"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grpSp>
        <p:nvGrpSpPr>
          <p:cNvPr id="81" name="Group 80">
            <a:extLst>
              <a:ext uri="{FF2B5EF4-FFF2-40B4-BE49-F238E27FC236}">
                <a16:creationId xmlns:a16="http://schemas.microsoft.com/office/drawing/2014/main" id="{7C88FFA3-AD99-E1F6-56D4-CE87B12043D7}"/>
              </a:ext>
            </a:extLst>
          </p:cNvPr>
          <p:cNvGrpSpPr/>
          <p:nvPr/>
        </p:nvGrpSpPr>
        <p:grpSpPr>
          <a:xfrm>
            <a:off x="180431" y="950996"/>
            <a:ext cx="5239061" cy="2138212"/>
            <a:chOff x="518145" y="1192411"/>
            <a:chExt cx="3940299" cy="2047689"/>
          </a:xfrm>
        </p:grpSpPr>
        <p:sp>
          <p:nvSpPr>
            <p:cNvPr id="82" name="Text 2"/>
            <p:cNvSpPr/>
            <p:nvPr/>
          </p:nvSpPr>
          <p:spPr>
            <a:xfrm>
              <a:off x="518145" y="1192411"/>
              <a:ext cx="3940299" cy="13855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ما يمكن توظيفه</a:t>
              </a:r>
              <a:endParaRPr kumimoji="0" lang="ar-SA" sz="1600" b="0" i="0" u="none" strike="noStrike" kern="0" cap="none" spc="0" normalizeH="0" baseline="0" noProof="0" dirty="0">
                <a:ln>
                  <a:noFill/>
                </a:ln>
                <a:solidFill>
                  <a:prstClr val="black"/>
                </a:solidFill>
                <a:effectLst/>
                <a:uLnTx/>
                <a:uFillTx/>
              </a:endParaRPr>
            </a:p>
          </p:txBody>
        </p:sp>
        <p:pic>
          <p:nvPicPr>
            <p:cNvPr id="83" name="Image 0"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283943" y="1429457"/>
              <a:ext cx="139601" cy="139601"/>
            </a:xfrm>
            <a:prstGeom prst="rect">
              <a:avLst/>
            </a:prstGeom>
          </p:spPr>
        </p:pic>
        <p:sp>
          <p:nvSpPr>
            <p:cNvPr id="84" name="Text 3"/>
            <p:cNvSpPr/>
            <p:nvPr/>
          </p:nvSpPr>
          <p:spPr>
            <a:xfrm>
              <a:off x="518145" y="1406203"/>
              <a:ext cx="3637731" cy="127992"/>
            </a:xfrm>
            <a:prstGeom prst="rect">
              <a:avLst/>
            </a:prstGeom>
            <a:noFill/>
            <a:ln/>
          </p:spPr>
          <p:txBody>
            <a:bodyPr wrap="none" lIns="0" tIns="0" rIns="0" bIns="0" rtlCol="0" anchor="t"/>
            <a:lstStyle/>
            <a:p>
              <a:pPr marL="0" marR="0" lvl="0" indent="0" algn="r" defTabSz="914400" rtl="1" eaLnBrk="1" fontAlgn="auto" latinLnBrk="0" hangingPunct="1">
                <a:lnSpc>
                  <a:spcPct val="115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اقتراح كلمات مفتاحية واستراتيجيات للبحث العلمي</a:t>
              </a:r>
              <a:endParaRPr kumimoji="0" lang="ar-SA" sz="1600" b="0" i="0" u="none" strike="noStrike" kern="0" cap="none" spc="0" normalizeH="0" baseline="0" noProof="0" dirty="0">
                <a:ln>
                  <a:noFill/>
                </a:ln>
                <a:solidFill>
                  <a:prstClr val="black"/>
                </a:solidFill>
                <a:effectLst/>
                <a:uLnTx/>
                <a:uFillTx/>
              </a:endParaRPr>
            </a:p>
          </p:txBody>
        </p:sp>
        <p:pic>
          <p:nvPicPr>
            <p:cNvPr id="85"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283943" y="1847217"/>
              <a:ext cx="139601" cy="139601"/>
            </a:xfrm>
            <a:prstGeom prst="rect">
              <a:avLst/>
            </a:prstGeom>
          </p:spPr>
        </p:pic>
        <p:sp>
          <p:nvSpPr>
            <p:cNvPr id="86" name="Text 4"/>
            <p:cNvSpPr/>
            <p:nvPr/>
          </p:nvSpPr>
          <p:spPr>
            <a:xfrm>
              <a:off x="518145" y="1823963"/>
              <a:ext cx="3637731" cy="127992"/>
            </a:xfrm>
            <a:prstGeom prst="rect">
              <a:avLst/>
            </a:prstGeom>
            <a:noFill/>
            <a:ln/>
          </p:spPr>
          <p:txBody>
            <a:bodyPr wrap="none" lIns="0" tIns="0" rIns="0" bIns="0" rtlCol="0" anchor="t"/>
            <a:lstStyle/>
            <a:p>
              <a:pPr marL="0" marR="0" lvl="0" indent="0" algn="r" defTabSz="914400" rtl="1" eaLnBrk="1" fontAlgn="auto" latinLnBrk="0" hangingPunct="1">
                <a:lnSpc>
                  <a:spcPct val="115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تنظيم الأدبيات واستخلاص الموضوعات الأولية</a:t>
              </a:r>
              <a:endParaRPr kumimoji="0" lang="ar-SA" sz="1600" b="0" i="0" u="none" strike="noStrike" kern="0" cap="none" spc="0" normalizeH="0" baseline="0" noProof="0" dirty="0">
                <a:ln>
                  <a:noFill/>
                </a:ln>
                <a:solidFill>
                  <a:prstClr val="black"/>
                </a:solidFill>
                <a:effectLst/>
                <a:uLnTx/>
                <a:uFillTx/>
              </a:endParaRPr>
            </a:p>
          </p:txBody>
        </p:sp>
        <p:pic>
          <p:nvPicPr>
            <p:cNvPr id="87" name="Image 2"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283943" y="2264978"/>
              <a:ext cx="139601" cy="139601"/>
            </a:xfrm>
            <a:prstGeom prst="rect">
              <a:avLst/>
            </a:prstGeom>
          </p:spPr>
        </p:pic>
        <p:sp>
          <p:nvSpPr>
            <p:cNvPr id="88" name="Text 5"/>
            <p:cNvSpPr/>
            <p:nvPr/>
          </p:nvSpPr>
          <p:spPr>
            <a:xfrm>
              <a:off x="518145" y="2241724"/>
              <a:ext cx="3637731" cy="127992"/>
            </a:xfrm>
            <a:prstGeom prst="rect">
              <a:avLst/>
            </a:prstGeom>
            <a:noFill/>
            <a:ln/>
          </p:spPr>
          <p:txBody>
            <a:bodyPr wrap="none" lIns="0" tIns="0" rIns="0" bIns="0" rtlCol="0" anchor="t"/>
            <a:lstStyle/>
            <a:p>
              <a:pPr marL="0" marR="0" lvl="0" indent="0" algn="r" defTabSz="914400" rtl="1" eaLnBrk="1" fontAlgn="auto" latinLnBrk="0" hangingPunct="1">
                <a:lnSpc>
                  <a:spcPct val="115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المساعدة في تطوير دليل المقابلة وفئات التحليل</a:t>
              </a:r>
              <a:endParaRPr kumimoji="0" lang="ar-SA" sz="1600" b="0" i="0" u="none" strike="noStrike" kern="0" cap="none" spc="0" normalizeH="0" baseline="0" noProof="0" dirty="0">
                <a:ln>
                  <a:noFill/>
                </a:ln>
                <a:solidFill>
                  <a:prstClr val="black"/>
                </a:solidFill>
                <a:effectLst/>
                <a:uLnTx/>
                <a:uFillTx/>
              </a:endParaRPr>
            </a:p>
          </p:txBody>
        </p:sp>
        <p:pic>
          <p:nvPicPr>
            <p:cNvPr id="89" name="Image 3"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283943" y="2682739"/>
              <a:ext cx="139601" cy="139601"/>
            </a:xfrm>
            <a:prstGeom prst="rect">
              <a:avLst/>
            </a:prstGeom>
          </p:spPr>
        </p:pic>
        <p:sp>
          <p:nvSpPr>
            <p:cNvPr id="90" name="Text 6"/>
            <p:cNvSpPr/>
            <p:nvPr/>
          </p:nvSpPr>
          <p:spPr>
            <a:xfrm>
              <a:off x="518145" y="2659484"/>
              <a:ext cx="3637731" cy="127992"/>
            </a:xfrm>
            <a:prstGeom prst="rect">
              <a:avLst/>
            </a:prstGeom>
            <a:noFill/>
            <a:ln/>
          </p:spPr>
          <p:txBody>
            <a:bodyPr wrap="none" lIns="0" tIns="0" rIns="0" bIns="0" rtlCol="0" anchor="t"/>
            <a:lstStyle/>
            <a:p>
              <a:pPr marL="0" marR="0" lvl="0" indent="0" algn="r" defTabSz="914400" rtl="1" eaLnBrk="1" fontAlgn="auto" latinLnBrk="0" hangingPunct="1">
                <a:lnSpc>
                  <a:spcPct val="115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كتابة الأكواد الأولية وتلخيص المقابلات</a:t>
              </a:r>
              <a:endParaRPr kumimoji="0" lang="ar-SA" sz="1600" b="0" i="0" u="none" strike="noStrike" kern="0" cap="none" spc="0" normalizeH="0" baseline="0" noProof="0" dirty="0">
                <a:ln>
                  <a:noFill/>
                </a:ln>
                <a:solidFill>
                  <a:prstClr val="black"/>
                </a:solidFill>
                <a:effectLst/>
                <a:uLnTx/>
                <a:uFillTx/>
              </a:endParaRPr>
            </a:p>
          </p:txBody>
        </p:sp>
        <p:pic>
          <p:nvPicPr>
            <p:cNvPr id="91" name="Image 4"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283943" y="3100499"/>
              <a:ext cx="139601" cy="139601"/>
            </a:xfrm>
            <a:prstGeom prst="rect">
              <a:avLst/>
            </a:prstGeom>
          </p:spPr>
        </p:pic>
        <p:sp>
          <p:nvSpPr>
            <p:cNvPr id="92" name="Text 7"/>
            <p:cNvSpPr/>
            <p:nvPr/>
          </p:nvSpPr>
          <p:spPr>
            <a:xfrm>
              <a:off x="518145" y="3077245"/>
              <a:ext cx="3637731" cy="127992"/>
            </a:xfrm>
            <a:prstGeom prst="rect">
              <a:avLst/>
            </a:prstGeom>
            <a:noFill/>
            <a:ln/>
          </p:spPr>
          <p:txBody>
            <a:bodyPr wrap="none" lIns="0" tIns="0" rIns="0" bIns="0" rtlCol="0" anchor="t"/>
            <a:lstStyle/>
            <a:p>
              <a:pPr marL="0" marR="0" lvl="0" indent="0" algn="r" defTabSz="914400" rtl="1" eaLnBrk="1" fontAlgn="auto" latinLnBrk="0" hangingPunct="1">
                <a:lnSpc>
                  <a:spcPct val="115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تدقيق اللغة وتحسين عرض النتائج</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1326254363"/>
      </p:ext>
    </p:extLst>
  </p:cSld>
  <p:clrMapOvr>
    <a:masterClrMapping/>
  </p:clrMapOvr>
  <p:transition spd="slow" advTm="132728">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12D1DE-55AC-A6E0-FF5C-1033B8DCBBB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A3288F-C99B-CD61-594C-0249546A4B2C}"/>
              </a:ext>
            </a:extLst>
          </p:cNvPr>
          <p:cNvSpPr/>
          <p:nvPr/>
        </p:nvSpPr>
        <p:spPr>
          <a:xfrm>
            <a:off x="412595" y="1345305"/>
            <a:ext cx="11468229" cy="48338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88B3D43-6806-EA80-A04D-862CF87E9FBE}"/>
              </a:ext>
            </a:extLst>
          </p:cNvPr>
          <p:cNvSpPr txBox="1"/>
          <p:nvPr/>
        </p:nvSpPr>
        <p:spPr>
          <a:xfrm>
            <a:off x="3245005" y="535286"/>
            <a:ext cx="6099717" cy="400110"/>
          </a:xfrm>
          <a:prstGeom prst="rect">
            <a:avLst/>
          </a:prstGeom>
          <a:noFill/>
        </p:spPr>
        <p:txBody>
          <a:bodyPr wrap="square" rtlCol="0">
            <a:spAutoFit/>
          </a:bodyPr>
          <a:lstStyle/>
          <a:p>
            <a:pPr algn="ctr"/>
            <a:r>
              <a:rPr lang="ar-EG" sz="2000" b="1">
                <a:solidFill>
                  <a:srgbClr val="4472C4"/>
                </a:solidFill>
                <a:latin typeface="Alexandria" pitchFamily="2" charset="-78"/>
                <a:cs typeface="Alexandria" pitchFamily="2" charset="-78"/>
              </a:rPr>
              <a:t>الابتكارات المنهجية والتوصيات المستقبلية</a:t>
            </a:r>
            <a:endParaRPr lang="ar-EG" sz="2000" b="1" dirty="0">
              <a:solidFill>
                <a:srgbClr val="4472C4"/>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5D21CBB8-9B94-0A9E-8156-3DFEEC47120F}"/>
              </a:ext>
            </a:extLst>
          </p:cNvPr>
          <p:cNvSpPr/>
          <p:nvPr/>
        </p:nvSpPr>
        <p:spPr>
          <a:xfrm>
            <a:off x="968331" y="30479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7D3B2F5-0BBE-311A-61EB-73F94E9B8CB0}"/>
              </a:ext>
            </a:extLst>
          </p:cNvPr>
          <p:cNvSpPr txBox="1"/>
          <p:nvPr/>
        </p:nvSpPr>
        <p:spPr>
          <a:xfrm>
            <a:off x="1145585" y="3890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3713614-41CF-E872-8BB1-2447DCA7CD3D}"/>
              </a:ext>
            </a:extLst>
          </p:cNvPr>
          <p:cNvSpPr txBox="1"/>
          <p:nvPr/>
        </p:nvSpPr>
        <p:spPr>
          <a:xfrm>
            <a:off x="1179882" y="678822"/>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D8B58892-ABF3-98D6-F2D0-3628E2ED05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2" name="Group 21">
            <a:extLst>
              <a:ext uri="{FF2B5EF4-FFF2-40B4-BE49-F238E27FC236}">
                <a16:creationId xmlns:a16="http://schemas.microsoft.com/office/drawing/2014/main" id="{B0FA2F77-B4CB-3001-5F4D-D54CA615B99F}"/>
              </a:ext>
            </a:extLst>
          </p:cNvPr>
          <p:cNvGrpSpPr/>
          <p:nvPr/>
        </p:nvGrpSpPr>
        <p:grpSpPr>
          <a:xfrm>
            <a:off x="605324" y="1635085"/>
            <a:ext cx="11082770" cy="4078271"/>
            <a:chOff x="696635" y="3259336"/>
            <a:chExt cx="13237131" cy="4425672"/>
          </a:xfrm>
        </p:grpSpPr>
        <p:sp>
          <p:nvSpPr>
            <p:cNvPr id="2" name="Text 0"/>
            <p:cNvSpPr/>
            <p:nvPr/>
          </p:nvSpPr>
          <p:spPr>
            <a:xfrm>
              <a:off x="6416992" y="3259336"/>
              <a:ext cx="7516773" cy="622102"/>
            </a:xfrm>
            <a:prstGeom prst="rect">
              <a:avLst/>
            </a:prstGeom>
            <a:noFill/>
            <a:ln/>
          </p:spPr>
          <p:txBody>
            <a:bodyPr wrap="none" lIns="0" tIns="0" rIns="0" bIns="0" rtlCol="0" anchor="t"/>
            <a:lstStyle/>
            <a:p>
              <a:pPr marL="0" indent="0" algn="r" rtl="1">
                <a:lnSpc>
                  <a:spcPts val="4850"/>
                </a:lnSpc>
                <a:buNone/>
              </a:pPr>
              <a:r>
                <a:rPr lang="en-US" sz="2400" b="1" dirty="0">
                  <a:solidFill>
                    <a:srgbClr val="403CCF"/>
                  </a:solidFill>
                  <a:latin typeface="Alexandria" pitchFamily="34" charset="0"/>
                  <a:ea typeface="Alexandria" pitchFamily="34" charset="-122"/>
                  <a:cs typeface="Alexandria" pitchFamily="34" charset="-120"/>
                </a:rPr>
                <a:t>نحو مناهج بحثية متكاملة ومبتكرة</a:t>
              </a:r>
              <a:endParaRPr lang="en-US" sz="2400" b="1" dirty="0"/>
            </a:p>
          </p:txBody>
        </p:sp>
        <p:sp>
          <p:nvSpPr>
            <p:cNvPr id="8" name="Shape 1"/>
            <p:cNvSpPr/>
            <p:nvPr/>
          </p:nvSpPr>
          <p:spPr>
            <a:xfrm>
              <a:off x="9654183" y="4752261"/>
              <a:ext cx="3981093" cy="198953"/>
            </a:xfrm>
            <a:prstGeom prst="roundRect">
              <a:avLst>
                <a:gd name="adj" fmla="val 15008"/>
              </a:avLst>
            </a:prstGeom>
            <a:solidFill>
              <a:srgbClr val="EAE8F3"/>
            </a:solidFill>
            <a:ln/>
          </p:spPr>
          <p:txBody>
            <a:bodyPr/>
            <a:lstStyle/>
            <a:p>
              <a:endParaRPr lang="en-US"/>
            </a:p>
          </p:txBody>
        </p:sp>
        <p:sp>
          <p:nvSpPr>
            <p:cNvPr id="9" name="Shape 2"/>
            <p:cNvSpPr/>
            <p:nvPr/>
          </p:nvSpPr>
          <p:spPr>
            <a:xfrm>
              <a:off x="13336667" y="4553129"/>
              <a:ext cx="597098" cy="597098"/>
            </a:xfrm>
            <a:prstGeom prst="roundRect">
              <a:avLst>
                <a:gd name="adj" fmla="val 76570"/>
              </a:avLst>
            </a:prstGeom>
            <a:solidFill>
              <a:srgbClr val="EAE8F3"/>
            </a:solidFill>
            <a:ln/>
          </p:spPr>
          <p:txBody>
            <a:bodyPr/>
            <a:lstStyle/>
            <a:p>
              <a:endParaRPr lang="en-US"/>
            </a:p>
          </p:txBody>
        </p:sp>
        <p:pic>
          <p:nvPicPr>
            <p:cNvPr id="11" name="Image 1"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3485971" y="4702433"/>
              <a:ext cx="298490" cy="298490"/>
            </a:xfrm>
            <a:prstGeom prst="rect">
              <a:avLst/>
            </a:prstGeom>
          </p:spPr>
        </p:pic>
        <p:sp>
          <p:nvSpPr>
            <p:cNvPr id="12" name="Text 3"/>
            <p:cNvSpPr/>
            <p:nvPr/>
          </p:nvSpPr>
          <p:spPr>
            <a:xfrm>
              <a:off x="11246644" y="5349240"/>
              <a:ext cx="2488168" cy="310991"/>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التكامل المنهجي</a:t>
              </a:r>
              <a:endParaRPr lang="en-US" sz="1950" dirty="0"/>
            </a:p>
          </p:txBody>
        </p:sp>
        <p:sp>
          <p:nvSpPr>
            <p:cNvPr id="13" name="Text 4"/>
            <p:cNvSpPr/>
            <p:nvPr/>
          </p:nvSpPr>
          <p:spPr>
            <a:xfrm>
              <a:off x="9853017" y="5779651"/>
              <a:ext cx="3881795" cy="636984"/>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دمج الأساليب الكمية والكيفية لتحقيق فهم أعمق وأشمل للظواهر المدروسة</a:t>
              </a:r>
              <a:endParaRPr lang="en-US" sz="1550" dirty="0"/>
            </a:p>
          </p:txBody>
        </p:sp>
        <p:sp>
          <p:nvSpPr>
            <p:cNvPr id="14" name="Shape 5"/>
            <p:cNvSpPr/>
            <p:nvPr/>
          </p:nvSpPr>
          <p:spPr>
            <a:xfrm>
              <a:off x="5175528" y="4453652"/>
              <a:ext cx="3981093" cy="198953"/>
            </a:xfrm>
            <a:prstGeom prst="roundRect">
              <a:avLst>
                <a:gd name="adj" fmla="val 15008"/>
              </a:avLst>
            </a:prstGeom>
            <a:solidFill>
              <a:srgbClr val="EAE8F3"/>
            </a:solidFill>
            <a:ln/>
          </p:spPr>
          <p:txBody>
            <a:bodyPr/>
            <a:lstStyle/>
            <a:p>
              <a:endParaRPr lang="en-US"/>
            </a:p>
          </p:txBody>
        </p:sp>
        <p:sp>
          <p:nvSpPr>
            <p:cNvPr id="15" name="Shape 6"/>
            <p:cNvSpPr/>
            <p:nvPr/>
          </p:nvSpPr>
          <p:spPr>
            <a:xfrm>
              <a:off x="8858012" y="4254520"/>
              <a:ext cx="597098" cy="597098"/>
            </a:xfrm>
            <a:prstGeom prst="roundRect">
              <a:avLst>
                <a:gd name="adj" fmla="val 76570"/>
              </a:avLst>
            </a:prstGeom>
            <a:solidFill>
              <a:srgbClr val="EAE8F3"/>
            </a:solidFill>
            <a:ln/>
          </p:spPr>
          <p:txBody>
            <a:bodyPr/>
            <a:lstStyle/>
            <a:p>
              <a:endParaRPr lang="en-US"/>
            </a:p>
          </p:txBody>
        </p:sp>
        <p:pic>
          <p:nvPicPr>
            <p:cNvPr id="16" name="Image 2"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007316" y="4403824"/>
              <a:ext cx="298490" cy="298490"/>
            </a:xfrm>
            <a:prstGeom prst="rect">
              <a:avLst/>
            </a:prstGeom>
          </p:spPr>
        </p:pic>
        <p:sp>
          <p:nvSpPr>
            <p:cNvPr id="17" name="Text 7"/>
            <p:cNvSpPr/>
            <p:nvPr/>
          </p:nvSpPr>
          <p:spPr>
            <a:xfrm>
              <a:off x="6767989" y="5050631"/>
              <a:ext cx="2488168" cy="310991"/>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التبرير العلمي</a:t>
              </a:r>
              <a:endParaRPr lang="en-US" sz="1950" dirty="0"/>
            </a:p>
          </p:txBody>
        </p:sp>
        <p:sp>
          <p:nvSpPr>
            <p:cNvPr id="18" name="Text 8"/>
            <p:cNvSpPr/>
            <p:nvPr/>
          </p:nvSpPr>
          <p:spPr>
            <a:xfrm>
              <a:off x="5374362" y="5481042"/>
              <a:ext cx="3881795" cy="636984"/>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ضرورة تبرير اختيار المنهج البحثي وربطه بالتطورات التكنولوجية والسياق المعرفي</a:t>
              </a:r>
              <a:endParaRPr lang="en-US" sz="1550" dirty="0"/>
            </a:p>
          </p:txBody>
        </p:sp>
        <p:sp>
          <p:nvSpPr>
            <p:cNvPr id="19" name="Shape 9"/>
            <p:cNvSpPr/>
            <p:nvPr/>
          </p:nvSpPr>
          <p:spPr>
            <a:xfrm>
              <a:off x="696873" y="4155162"/>
              <a:ext cx="3981093" cy="198953"/>
            </a:xfrm>
            <a:prstGeom prst="roundRect">
              <a:avLst>
                <a:gd name="adj" fmla="val 15008"/>
              </a:avLst>
            </a:prstGeom>
            <a:solidFill>
              <a:srgbClr val="EAE8F3"/>
            </a:solidFill>
            <a:ln/>
          </p:spPr>
          <p:txBody>
            <a:bodyPr/>
            <a:lstStyle/>
            <a:p>
              <a:endParaRPr lang="en-US"/>
            </a:p>
          </p:txBody>
        </p:sp>
        <p:sp>
          <p:nvSpPr>
            <p:cNvPr id="20" name="Shape 10"/>
            <p:cNvSpPr/>
            <p:nvPr/>
          </p:nvSpPr>
          <p:spPr>
            <a:xfrm>
              <a:off x="4379357" y="3956030"/>
              <a:ext cx="597098" cy="597098"/>
            </a:xfrm>
            <a:prstGeom prst="roundRect">
              <a:avLst>
                <a:gd name="adj" fmla="val 76570"/>
              </a:avLst>
            </a:prstGeom>
            <a:solidFill>
              <a:srgbClr val="EAE8F3"/>
            </a:solidFill>
            <a:ln/>
          </p:spPr>
          <p:txBody>
            <a:bodyPr/>
            <a:lstStyle/>
            <a:p>
              <a:endParaRPr lang="en-US"/>
            </a:p>
          </p:txBody>
        </p:sp>
        <p:pic>
          <p:nvPicPr>
            <p:cNvPr id="21" name="Image 3"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528661" y="4105335"/>
              <a:ext cx="298490" cy="298490"/>
            </a:xfrm>
            <a:prstGeom prst="rect">
              <a:avLst/>
            </a:prstGeom>
          </p:spPr>
        </p:pic>
        <p:sp>
          <p:nvSpPr>
            <p:cNvPr id="23" name="Text 11"/>
            <p:cNvSpPr/>
            <p:nvPr/>
          </p:nvSpPr>
          <p:spPr>
            <a:xfrm>
              <a:off x="2289334" y="4752142"/>
              <a:ext cx="2488168" cy="310991"/>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الأخلاقيات البحثية</a:t>
              </a:r>
              <a:endParaRPr lang="en-US" sz="1950" dirty="0"/>
            </a:p>
          </p:txBody>
        </p:sp>
        <p:sp>
          <p:nvSpPr>
            <p:cNvPr id="24" name="Text 12"/>
            <p:cNvSpPr/>
            <p:nvPr/>
          </p:nvSpPr>
          <p:spPr>
            <a:xfrm>
              <a:off x="895707" y="5182553"/>
              <a:ext cx="3881795" cy="955477"/>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تطبيق أخلاقيات البحث العلمي واستخدام برمجيات قياس النزاهة الأكاديمية بشكل صارم</a:t>
              </a:r>
              <a:endParaRPr lang="en-US" sz="1550" dirty="0"/>
            </a:p>
          </p:txBody>
        </p:sp>
        <p:sp>
          <p:nvSpPr>
            <p:cNvPr id="26" name="Shape 13"/>
            <p:cNvSpPr/>
            <p:nvPr/>
          </p:nvSpPr>
          <p:spPr>
            <a:xfrm>
              <a:off x="696635" y="6839426"/>
              <a:ext cx="13237131" cy="845582"/>
            </a:xfrm>
            <a:prstGeom prst="roundRect">
              <a:avLst>
                <a:gd name="adj" fmla="val 3531"/>
              </a:avLst>
            </a:prstGeom>
            <a:solidFill>
              <a:srgbClr val="C3C2F0"/>
            </a:solidFill>
            <a:ln/>
          </p:spPr>
          <p:txBody>
            <a:bodyPr/>
            <a:lstStyle/>
            <a:p>
              <a:endParaRPr lang="en-US"/>
            </a:p>
          </p:txBody>
        </p:sp>
        <p:pic>
          <p:nvPicPr>
            <p:cNvPr id="27" name="Image 4" descr="preencoded.png"/>
            <p:cNvPicPr>
              <a:picLocks noChangeAspect="1"/>
            </p:cNvPicPr>
            <p:nvPr/>
          </p:nvPicPr>
          <p:blipFill>
            <a:blip r:embed="rId6"/>
            <a:stretch>
              <a:fillRect/>
            </a:stretch>
          </p:blipFill>
          <p:spPr>
            <a:xfrm>
              <a:off x="895588" y="7134820"/>
              <a:ext cx="248722" cy="198953"/>
            </a:xfrm>
            <a:prstGeom prst="rect">
              <a:avLst/>
            </a:prstGeom>
          </p:spPr>
        </p:pic>
        <p:sp>
          <p:nvSpPr>
            <p:cNvPr id="28" name="Text 14"/>
            <p:cNvSpPr/>
            <p:nvPr/>
          </p:nvSpPr>
          <p:spPr>
            <a:xfrm>
              <a:off x="1343263" y="7088029"/>
              <a:ext cx="12391549" cy="318492"/>
            </a:xfrm>
            <a:prstGeom prst="rect">
              <a:avLst/>
            </a:prstGeom>
            <a:noFill/>
            <a:ln/>
          </p:spPr>
          <p:txBody>
            <a:bodyPr wrap="none" lIns="0" tIns="0" rIns="0" bIns="0" rtlCol="0" anchor="t"/>
            <a:lstStyle/>
            <a:p>
              <a:pPr marL="0" indent="0" algn="r" rtl="1">
                <a:lnSpc>
                  <a:spcPts val="2500"/>
                </a:lnSpc>
                <a:buNone/>
              </a:pPr>
              <a:r>
                <a:rPr lang="en-US" sz="1550" dirty="0">
                  <a:solidFill>
                    <a:srgbClr val="000000"/>
                  </a:solidFill>
                  <a:latin typeface="Alexandria" pitchFamily="34" charset="0"/>
                  <a:ea typeface="Alexandria" pitchFamily="34" charset="-122"/>
                  <a:cs typeface="Alexandria" pitchFamily="34" charset="-120"/>
                </a:rPr>
                <a:t>الابتكار المنهجي ليس خيارًا بل ضرورة حتمية لمواكبة التطورات السريعة في مجال العلاقات العامة الرقمية</a:t>
              </a:r>
              <a:endParaRPr lang="en-US" sz="1550" dirty="0"/>
            </a:p>
          </p:txBody>
        </p:sp>
      </p:grpSp>
    </p:spTree>
    <p:extLst>
      <p:ext uri="{BB962C8B-B14F-4D97-AF65-F5344CB8AC3E}">
        <p14:creationId xmlns:p14="http://schemas.microsoft.com/office/powerpoint/2010/main" val="2341261079"/>
      </p:ext>
    </p:extLst>
  </p:cSld>
  <p:clrMapOvr>
    <a:masterClrMapping/>
  </p:clrMapOvr>
  <mc:AlternateContent xmlns:mc="http://schemas.openxmlformats.org/markup-compatibility/2006" xmlns:p14="http://schemas.microsoft.com/office/powerpoint/2010/main">
    <mc:Choice Requires="p14">
      <p:transition p14:dur="10" advTm="138486"/>
    </mc:Choice>
    <mc:Fallback xmlns="">
      <p:transition advTm="138486"/>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4090C0-9F13-888D-439C-C55DF8E9F49C}"/>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20EFE21F-60AF-CD18-BD1C-FE05075CC77F}"/>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5B7E131-287F-9B6D-34F9-B576AE3F9910}"/>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6B0E5BF-05A4-118C-BD84-E910E15851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4" name="Group 3">
            <a:extLst>
              <a:ext uri="{FF2B5EF4-FFF2-40B4-BE49-F238E27FC236}">
                <a16:creationId xmlns:a16="http://schemas.microsoft.com/office/drawing/2014/main" id="{BC89F733-9EC8-C0F5-448A-5F7E19CEE33C}"/>
              </a:ext>
            </a:extLst>
          </p:cNvPr>
          <p:cNvGrpSpPr/>
          <p:nvPr/>
        </p:nvGrpSpPr>
        <p:grpSpPr>
          <a:xfrm>
            <a:off x="1037722" y="1493989"/>
            <a:ext cx="10312825" cy="4743811"/>
            <a:chOff x="793790" y="1323856"/>
            <a:chExt cx="13042820" cy="5581888"/>
          </a:xfrm>
        </p:grpSpPr>
        <p:sp>
          <p:nvSpPr>
            <p:cNvPr id="6" name="Text 0"/>
            <p:cNvSpPr/>
            <p:nvPr/>
          </p:nvSpPr>
          <p:spPr>
            <a:xfrm>
              <a:off x="7999571" y="1323856"/>
              <a:ext cx="5837039" cy="620078"/>
            </a:xfrm>
            <a:prstGeom prst="rect">
              <a:avLst/>
            </a:prstGeom>
            <a:noFill/>
            <a:ln/>
          </p:spPr>
          <p:txBody>
            <a:bodyPr wrap="none" lIns="0" tIns="0" rIns="0" bIns="0" rtlCol="0" anchor="t"/>
            <a:lstStyle/>
            <a:p>
              <a:pPr marL="0" indent="0" algn="r" rtl="1">
                <a:lnSpc>
                  <a:spcPts val="4850"/>
                </a:lnSpc>
                <a:buNone/>
              </a:pPr>
              <a:r>
                <a:rPr lang="en-US" sz="2800" dirty="0">
                  <a:solidFill>
                    <a:srgbClr val="403CCF"/>
                  </a:solidFill>
                  <a:latin typeface="Alexandria" pitchFamily="34" charset="0"/>
                  <a:ea typeface="Alexandria" pitchFamily="34" charset="-122"/>
                  <a:cs typeface="Alexandria" pitchFamily="34" charset="-120"/>
                </a:rPr>
                <a:t>التوجيهات النهائية للباحثين</a:t>
              </a:r>
              <a:endParaRPr lang="en-US" sz="2800" dirty="0"/>
            </a:p>
          </p:txBody>
        </p:sp>
        <p:sp>
          <p:nvSpPr>
            <p:cNvPr id="7" name="Text 1"/>
            <p:cNvSpPr/>
            <p:nvPr/>
          </p:nvSpPr>
          <p:spPr>
            <a:xfrm>
              <a:off x="9597628" y="3034189"/>
              <a:ext cx="2480905" cy="310158"/>
            </a:xfrm>
            <a:prstGeom prst="rect">
              <a:avLst/>
            </a:prstGeom>
            <a:noFill/>
            <a:ln/>
          </p:spPr>
          <p:txBody>
            <a:bodyPr wrap="none" lIns="0" tIns="0" rIns="0" bIns="0" rtlCol="0" anchor="t"/>
            <a:lstStyle/>
            <a:p>
              <a:pPr marL="0" indent="0" algn="l" rtl="1">
                <a:lnSpc>
                  <a:spcPts val="2400"/>
                </a:lnSpc>
                <a:buNone/>
              </a:pPr>
              <a:r>
                <a:rPr lang="en-US" sz="1950" dirty="0">
                  <a:solidFill>
                    <a:srgbClr val="49495A"/>
                  </a:solidFill>
                  <a:latin typeface="Alexandria" pitchFamily="34" charset="0"/>
                  <a:ea typeface="Alexandria" pitchFamily="34" charset="-122"/>
                  <a:cs typeface="Alexandria" pitchFamily="34" charset="-120"/>
                </a:rPr>
                <a:t>الدقة</a:t>
              </a:r>
              <a:endParaRPr lang="en-US" sz="1950" dirty="0"/>
            </a:p>
          </p:txBody>
        </p:sp>
        <p:sp>
          <p:nvSpPr>
            <p:cNvPr id="8" name="Text 2"/>
            <p:cNvSpPr/>
            <p:nvPr/>
          </p:nvSpPr>
          <p:spPr>
            <a:xfrm>
              <a:off x="9597628" y="3463409"/>
              <a:ext cx="4238982" cy="317540"/>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pitchFamily="34" charset="0"/>
                  <a:ea typeface="Alexandria" pitchFamily="34" charset="-122"/>
                  <a:cs typeface="Alexandria" pitchFamily="34" charset="-120"/>
                </a:rPr>
                <a:t>في عرض البيانات والنتائج</a:t>
              </a:r>
              <a:endParaRPr lang="en-US" sz="1550" dirty="0"/>
            </a:p>
          </p:txBody>
        </p:sp>
        <p:pic>
          <p:nvPicPr>
            <p:cNvPr id="9" name="Image 0" descr="preencoded.png"/>
            <p:cNvPicPr>
              <a:picLocks noChangeAspect="1"/>
            </p:cNvPicPr>
            <p:nvPr/>
          </p:nvPicPr>
          <p:blipFill>
            <a:blip r:embed="rId3"/>
            <a:stretch>
              <a:fillRect/>
            </a:stretch>
          </p:blipFill>
          <p:spPr>
            <a:xfrm>
              <a:off x="5032653" y="2340769"/>
              <a:ext cx="4564975" cy="4564975"/>
            </a:xfrm>
            <a:prstGeom prst="rect">
              <a:avLst/>
            </a:prstGeom>
          </p:spPr>
        </p:pic>
        <p:pic>
          <p:nvPicPr>
            <p:cNvPr id="10"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126432" y="3792676"/>
              <a:ext cx="279083" cy="279083"/>
            </a:xfrm>
            <a:prstGeom prst="rect">
              <a:avLst/>
            </a:prstGeom>
          </p:spPr>
        </p:pic>
        <p:sp>
          <p:nvSpPr>
            <p:cNvPr id="11" name="Text 3"/>
            <p:cNvSpPr/>
            <p:nvPr/>
          </p:nvSpPr>
          <p:spPr>
            <a:xfrm>
              <a:off x="2551748" y="262890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الموضوعية</a:t>
              </a:r>
              <a:endParaRPr lang="en-US" sz="1950" dirty="0"/>
            </a:p>
          </p:txBody>
        </p:sp>
        <p:sp>
          <p:nvSpPr>
            <p:cNvPr id="12" name="Text 4"/>
            <p:cNvSpPr/>
            <p:nvPr/>
          </p:nvSpPr>
          <p:spPr>
            <a:xfrm>
              <a:off x="793790" y="3058120"/>
              <a:ext cx="4238863"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في تحليل النتائج ومناقشتها</a:t>
              </a:r>
              <a:endParaRPr lang="en-US" sz="1550" dirty="0"/>
            </a:p>
          </p:txBody>
        </p:sp>
        <p:pic>
          <p:nvPicPr>
            <p:cNvPr id="13" name="Image 2" descr="preencoded.png"/>
            <p:cNvPicPr>
              <a:picLocks noChangeAspect="1"/>
            </p:cNvPicPr>
            <p:nvPr/>
          </p:nvPicPr>
          <p:blipFill>
            <a:blip r:embed="rId5"/>
            <a:stretch>
              <a:fillRect/>
            </a:stretch>
          </p:blipFill>
          <p:spPr>
            <a:xfrm>
              <a:off x="5032653" y="2340769"/>
              <a:ext cx="4564975" cy="4564975"/>
            </a:xfrm>
            <a:prstGeom prst="rect">
              <a:avLst/>
            </a:prstGeom>
          </p:spPr>
        </p:pic>
        <p:pic>
          <p:nvPicPr>
            <p:cNvPr id="14"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6812220" y="3365599"/>
              <a:ext cx="279083" cy="279083"/>
            </a:xfrm>
            <a:prstGeom prst="rect">
              <a:avLst/>
            </a:prstGeom>
          </p:spPr>
        </p:pic>
        <p:sp>
          <p:nvSpPr>
            <p:cNvPr id="15" name="Text 5"/>
            <p:cNvSpPr/>
            <p:nvPr/>
          </p:nvSpPr>
          <p:spPr>
            <a:xfrm>
              <a:off x="2154912" y="4249817"/>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الشفافية</a:t>
              </a:r>
              <a:endParaRPr lang="en-US" sz="1950" dirty="0"/>
            </a:p>
          </p:txBody>
        </p:sp>
        <p:sp>
          <p:nvSpPr>
            <p:cNvPr id="16" name="Text 6"/>
            <p:cNvSpPr/>
            <p:nvPr/>
          </p:nvSpPr>
          <p:spPr>
            <a:xfrm>
              <a:off x="793790" y="4679037"/>
              <a:ext cx="3842028"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في الإقرار بأوجه القصور</a:t>
              </a:r>
              <a:endParaRPr lang="en-US" sz="1550" dirty="0"/>
            </a:p>
          </p:txBody>
        </p:sp>
        <p:pic>
          <p:nvPicPr>
            <p:cNvPr id="17" name="Image 4" descr="preencoded.png"/>
            <p:cNvPicPr>
              <a:picLocks noChangeAspect="1"/>
            </p:cNvPicPr>
            <p:nvPr/>
          </p:nvPicPr>
          <p:blipFill>
            <a:blip r:embed="rId7"/>
            <a:stretch>
              <a:fillRect/>
            </a:stretch>
          </p:blipFill>
          <p:spPr>
            <a:xfrm>
              <a:off x="5032653" y="2340769"/>
              <a:ext cx="4564975" cy="4564975"/>
            </a:xfrm>
            <a:prstGeom prst="rect">
              <a:avLst/>
            </a:prstGeom>
          </p:spPr>
        </p:pic>
        <p:pic>
          <p:nvPicPr>
            <p:cNvPr id="18" name="Image 5" descr="preencoded.png"/>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999976" y="4483596"/>
              <a:ext cx="279083" cy="279083"/>
            </a:xfrm>
            <a:prstGeom prst="rect">
              <a:avLst/>
            </a:prstGeom>
          </p:spPr>
        </p:pic>
        <p:sp>
          <p:nvSpPr>
            <p:cNvPr id="19" name="Text 7"/>
            <p:cNvSpPr/>
            <p:nvPr/>
          </p:nvSpPr>
          <p:spPr>
            <a:xfrm>
              <a:off x="2551748" y="5870734"/>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العملية</a:t>
              </a:r>
              <a:endParaRPr lang="en-US" sz="1950" dirty="0"/>
            </a:p>
          </p:txBody>
        </p:sp>
        <p:sp>
          <p:nvSpPr>
            <p:cNvPr id="20" name="Text 8"/>
            <p:cNvSpPr/>
            <p:nvPr/>
          </p:nvSpPr>
          <p:spPr>
            <a:xfrm>
              <a:off x="793790" y="6299954"/>
              <a:ext cx="4238863"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في صياغة التوصيات</a:t>
              </a:r>
              <a:endParaRPr lang="en-US" sz="1550" dirty="0"/>
            </a:p>
          </p:txBody>
        </p:sp>
        <p:pic>
          <p:nvPicPr>
            <p:cNvPr id="21" name="Image 6" descr="preencoded.png"/>
            <p:cNvPicPr>
              <a:picLocks noChangeAspect="1"/>
            </p:cNvPicPr>
            <p:nvPr/>
          </p:nvPicPr>
          <p:blipFill>
            <a:blip r:embed="rId9"/>
            <a:stretch>
              <a:fillRect/>
            </a:stretch>
          </p:blipFill>
          <p:spPr>
            <a:xfrm>
              <a:off x="5032653" y="2340769"/>
              <a:ext cx="4564975" cy="4564975"/>
            </a:xfrm>
            <a:prstGeom prst="rect">
              <a:avLst/>
            </a:prstGeom>
          </p:spPr>
        </p:pic>
        <p:pic>
          <p:nvPicPr>
            <p:cNvPr id="22" name="Image 7" descr="preencoded.png"/>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6812220" y="5601593"/>
              <a:ext cx="279083" cy="279083"/>
            </a:xfrm>
            <a:prstGeom prst="rect">
              <a:avLst/>
            </a:prstGeom>
          </p:spPr>
        </p:pic>
        <p:sp>
          <p:nvSpPr>
            <p:cNvPr id="24" name="Text 9"/>
            <p:cNvSpPr/>
            <p:nvPr/>
          </p:nvSpPr>
          <p:spPr>
            <a:xfrm>
              <a:off x="9597628" y="5465445"/>
              <a:ext cx="2480905" cy="310158"/>
            </a:xfrm>
            <a:prstGeom prst="rect">
              <a:avLst/>
            </a:prstGeom>
            <a:noFill/>
            <a:ln/>
          </p:spPr>
          <p:txBody>
            <a:bodyPr wrap="none" lIns="0" tIns="0" rIns="0" bIns="0" rtlCol="0" anchor="t"/>
            <a:lstStyle/>
            <a:p>
              <a:pPr marL="0" indent="0" algn="l" rtl="1">
                <a:lnSpc>
                  <a:spcPts val="2400"/>
                </a:lnSpc>
                <a:buNone/>
              </a:pPr>
              <a:r>
                <a:rPr lang="en-US" sz="1950" dirty="0">
                  <a:solidFill>
                    <a:srgbClr val="49495A"/>
                  </a:solidFill>
                  <a:latin typeface="Alexandria" pitchFamily="34" charset="0"/>
                  <a:ea typeface="Alexandria" pitchFamily="34" charset="-122"/>
                  <a:cs typeface="Alexandria" pitchFamily="34" charset="-120"/>
                </a:rPr>
                <a:t>الوضوح</a:t>
              </a:r>
              <a:endParaRPr lang="en-US" sz="1950" dirty="0"/>
            </a:p>
          </p:txBody>
        </p:sp>
        <p:sp>
          <p:nvSpPr>
            <p:cNvPr id="26" name="Text 10"/>
            <p:cNvSpPr/>
            <p:nvPr/>
          </p:nvSpPr>
          <p:spPr>
            <a:xfrm>
              <a:off x="9597628" y="5894665"/>
              <a:ext cx="4238982" cy="317540"/>
            </a:xfrm>
            <a:prstGeom prst="rect">
              <a:avLst/>
            </a:prstGeom>
            <a:noFill/>
            <a:ln/>
          </p:spPr>
          <p:txBody>
            <a:bodyPr wrap="none" lIns="0" tIns="0" rIns="0" bIns="0" rtlCol="0" anchor="t"/>
            <a:lstStyle/>
            <a:p>
              <a:pPr marL="0" indent="0" algn="l" rtl="1">
                <a:lnSpc>
                  <a:spcPts val="2500"/>
                </a:lnSpc>
                <a:buNone/>
              </a:pPr>
              <a:r>
                <a:rPr lang="en-US" sz="1550" dirty="0">
                  <a:solidFill>
                    <a:srgbClr val="49495A"/>
                  </a:solidFill>
                  <a:latin typeface="Alexandria" pitchFamily="34" charset="0"/>
                  <a:ea typeface="Alexandria" pitchFamily="34" charset="-122"/>
                  <a:cs typeface="Alexandria" pitchFamily="34" charset="-120"/>
                </a:rPr>
                <a:t>في الكتابة والعرض</a:t>
              </a:r>
              <a:endParaRPr lang="en-US" sz="1550" dirty="0"/>
            </a:p>
          </p:txBody>
        </p:sp>
        <p:pic>
          <p:nvPicPr>
            <p:cNvPr id="27" name="Image 8" descr="preencoded.png"/>
            <p:cNvPicPr>
              <a:picLocks noChangeAspect="1"/>
            </p:cNvPicPr>
            <p:nvPr/>
          </p:nvPicPr>
          <p:blipFill>
            <a:blip r:embed="rId11"/>
            <a:stretch>
              <a:fillRect/>
            </a:stretch>
          </p:blipFill>
          <p:spPr>
            <a:xfrm>
              <a:off x="5032653" y="2340769"/>
              <a:ext cx="4564975" cy="4564975"/>
            </a:xfrm>
            <a:prstGeom prst="rect">
              <a:avLst/>
            </a:prstGeom>
          </p:spPr>
        </p:pic>
        <p:pic>
          <p:nvPicPr>
            <p:cNvPr id="28" name="Image 9" descr="preencoded.png"/>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8126432" y="5174516"/>
              <a:ext cx="279083" cy="279083"/>
            </a:xfrm>
            <a:prstGeom prst="rect">
              <a:avLst/>
            </a:prstGeom>
          </p:spPr>
        </p:pic>
      </p:grpSp>
    </p:spTree>
    <p:extLst>
      <p:ext uri="{BB962C8B-B14F-4D97-AF65-F5344CB8AC3E}">
        <p14:creationId xmlns:p14="http://schemas.microsoft.com/office/powerpoint/2010/main" val="428996474"/>
      </p:ext>
    </p:extLst>
  </p:cSld>
  <p:clrMapOvr>
    <a:masterClrMapping/>
  </p:clrMapOvr>
  <mc:AlternateContent xmlns:mc="http://schemas.openxmlformats.org/markup-compatibility/2006" xmlns:p14="http://schemas.microsoft.com/office/powerpoint/2010/main">
    <mc:Choice Requires="p14">
      <p:transition spd="slow" p14:dur="2000" advTm="123322"/>
    </mc:Choice>
    <mc:Fallback xmlns="">
      <p:transition spd="slow" advTm="123322"/>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ECB806-324F-2A6F-B64A-1B823A669C33}"/>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A5ADE4BF-4A0F-012E-8715-163006044951}"/>
              </a:ext>
            </a:extLst>
          </p:cNvPr>
          <p:cNvSpPr/>
          <p:nvPr/>
        </p:nvSpPr>
        <p:spPr>
          <a:xfrm>
            <a:off x="8420876" y="1005349"/>
            <a:ext cx="3771123" cy="56508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B59485E-725F-B339-E4D6-73D47FDE97CF}"/>
              </a:ext>
            </a:extLst>
          </p:cNvPr>
          <p:cNvSpPr/>
          <p:nvPr/>
        </p:nvSpPr>
        <p:spPr>
          <a:xfrm>
            <a:off x="296525" y="1085590"/>
            <a:ext cx="11795221" cy="5490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6511FA2-7867-0390-482A-7D67AA46EA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29C8EBF-C40C-30FC-5ABD-E96469C0B497}"/>
              </a:ext>
            </a:extLst>
          </p:cNvPr>
          <p:cNvSpPr txBox="1"/>
          <p:nvPr/>
        </p:nvSpPr>
        <p:spPr>
          <a:xfrm>
            <a:off x="3317454" y="201836"/>
            <a:ext cx="5917953" cy="501932"/>
          </a:xfrm>
          <a:prstGeom prst="rect">
            <a:avLst/>
          </a:prstGeom>
          <a:noFill/>
        </p:spPr>
        <p:txBody>
          <a:bodyPr wrap="square" rtlCol="0">
            <a:spAutoFit/>
          </a:bodyPr>
          <a:lstStyle/>
          <a:p>
            <a:pPr algn="ctr" rtl="1">
              <a:lnSpc>
                <a:spcPct val="150000"/>
              </a:lnSpc>
            </a:pPr>
            <a:r>
              <a:rPr lang="ar-EG" sz="2000" b="1">
                <a:latin typeface="Alexandria" pitchFamily="2" charset="-78"/>
                <a:cs typeface="Alexandria" pitchFamily="2" charset="-78"/>
              </a:rPr>
              <a:t>رسالة ختامية للباحثين</a:t>
            </a:r>
          </a:p>
        </p:txBody>
      </p:sp>
      <p:pic>
        <p:nvPicPr>
          <p:cNvPr id="2" name="Picture 1">
            <a:extLst>
              <a:ext uri="{FF2B5EF4-FFF2-40B4-BE49-F238E27FC236}">
                <a16:creationId xmlns:a16="http://schemas.microsoft.com/office/drawing/2014/main" id="{E88603D9-5D1A-7155-8281-8B148D21A09D}"/>
              </a:ext>
            </a:extLst>
          </p:cNvPr>
          <p:cNvPicPr>
            <a:picLocks noChangeAspect="1"/>
          </p:cNvPicPr>
          <p:nvPr/>
        </p:nvPicPr>
        <p:blipFill>
          <a:blip r:embed="rId3"/>
          <a:stretch>
            <a:fillRect/>
          </a:stretch>
        </p:blipFill>
        <p:spPr>
          <a:xfrm>
            <a:off x="413233" y="1141226"/>
            <a:ext cx="11561803" cy="10207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7" name="Group 6">
            <a:extLst>
              <a:ext uri="{FF2B5EF4-FFF2-40B4-BE49-F238E27FC236}">
                <a16:creationId xmlns:a16="http://schemas.microsoft.com/office/drawing/2014/main" id="{3A76D4AA-657B-2452-0436-F0DB4B44CEBF}"/>
              </a:ext>
            </a:extLst>
          </p:cNvPr>
          <p:cNvGrpSpPr/>
          <p:nvPr/>
        </p:nvGrpSpPr>
        <p:grpSpPr>
          <a:xfrm>
            <a:off x="892098" y="2617827"/>
            <a:ext cx="10770025" cy="1622346"/>
            <a:chOff x="793790" y="5002887"/>
            <a:chExt cx="13042821" cy="1622346"/>
          </a:xfrm>
        </p:grpSpPr>
        <p:sp>
          <p:nvSpPr>
            <p:cNvPr id="4" name="Text 1"/>
            <p:cNvSpPr/>
            <p:nvPr/>
          </p:nvSpPr>
          <p:spPr>
            <a:xfrm>
              <a:off x="793790" y="5226129"/>
              <a:ext cx="12745164" cy="635079"/>
            </a:xfrm>
            <a:prstGeom prst="rect">
              <a:avLst/>
            </a:prstGeom>
            <a:noFill/>
            <a:ln/>
          </p:spPr>
          <p:txBody>
            <a:bodyPr wrap="squar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تذكر دائماً أن البحث العلمي الجيد ليس هو الذي يخلو من أوجه القصور، بل هو الذي يقر بها بشفافية ويتعامل معها بموضوعية، ويقدم نتائج دقيقة وتوصيات عملية تسهم في تطوير المجال العلمي.</a:t>
              </a:r>
              <a:endParaRPr lang="en-US" sz="1600" dirty="0"/>
            </a:p>
          </p:txBody>
        </p:sp>
        <p:sp>
          <p:nvSpPr>
            <p:cNvPr id="6" name="Shape 2"/>
            <p:cNvSpPr/>
            <p:nvPr/>
          </p:nvSpPr>
          <p:spPr>
            <a:xfrm>
              <a:off x="13813750" y="5002887"/>
              <a:ext cx="22860" cy="1081564"/>
            </a:xfrm>
            <a:prstGeom prst="rect">
              <a:avLst/>
            </a:prstGeom>
            <a:solidFill>
              <a:srgbClr val="403CCF"/>
            </a:solidFill>
            <a:ln/>
          </p:spPr>
          <p:txBody>
            <a:bodyPr/>
            <a:lstStyle/>
            <a:p>
              <a:pPr algn="just"/>
              <a:endParaRPr lang="en-US" sz="2000"/>
            </a:p>
          </p:txBody>
        </p:sp>
        <p:sp>
          <p:nvSpPr>
            <p:cNvPr id="8" name="Text 3"/>
            <p:cNvSpPr/>
            <p:nvPr/>
          </p:nvSpPr>
          <p:spPr>
            <a:xfrm>
              <a:off x="793790" y="6307693"/>
              <a:ext cx="13042821" cy="317540"/>
            </a:xfrm>
            <a:prstGeom prst="rect">
              <a:avLst/>
            </a:prstGeom>
            <a:noFill/>
            <a:ln/>
          </p:spPr>
          <p:txBody>
            <a:bodyPr wrap="none" lIns="0" tIns="0" rIns="0" bIns="0" rtlCol="0" anchor="t"/>
            <a:lstStyle/>
            <a:p>
              <a:pPr marL="0" indent="0" algn="just" rtl="1">
                <a:lnSpc>
                  <a:spcPts val="2500"/>
                </a:lnSpc>
                <a:buNone/>
              </a:pPr>
              <a:r>
                <a:rPr lang="en-US" sz="1600" dirty="0">
                  <a:solidFill>
                    <a:srgbClr val="49495A"/>
                  </a:solidFill>
                  <a:latin typeface="Alexandria" pitchFamily="34" charset="0"/>
                  <a:ea typeface="Alexandria" pitchFamily="34" charset="-122"/>
                  <a:cs typeface="Alexandria" pitchFamily="34" charset="-120"/>
                </a:rPr>
                <a:t>نجاحكم في البحث العلمي يعتمد على التزامكم بالمعايير العلمية والأمانة البحثية والسعي المستمر للتميز.</a:t>
              </a:r>
              <a:endParaRPr lang="en-US" sz="1600" dirty="0"/>
            </a:p>
          </p:txBody>
        </p:sp>
      </p:grpSp>
    </p:spTree>
    <p:extLst>
      <p:ext uri="{BB962C8B-B14F-4D97-AF65-F5344CB8AC3E}">
        <p14:creationId xmlns:p14="http://schemas.microsoft.com/office/powerpoint/2010/main" val="3057045276"/>
      </p:ext>
    </p:extLst>
  </p:cSld>
  <p:clrMapOvr>
    <a:masterClrMapping/>
  </p:clrMapOvr>
  <mc:AlternateContent xmlns:mc="http://schemas.openxmlformats.org/markup-compatibility/2006" xmlns:p14="http://schemas.microsoft.com/office/powerpoint/2010/main">
    <mc:Choice Requires="p14">
      <p:transition spd="slow" p14:dur="2000" advTm="82463"/>
    </mc:Choice>
    <mc:Fallback xmlns="">
      <p:transition spd="slow" advTm="82463"/>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قائمة المراجع</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391844"/>
            <a:ext cx="10668000" cy="3045193"/>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ربحي مصطفي عليان، عثمان محمد غنيم (2000). مناهج وأساليب البحث العلمي- النظرية والتطبيق، ط1، عمان: دار الصفاء للنشر والتوزيع.</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رحيم يونس كرو العزاوي، مقدمة في منهج البحث العلمي، ط1، عمان: دار دجلة، سلسلة المنهل في العلوم التربوية.</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سعيد جاسم الأسدي (2008). أخلاقيات البحث العلمي في العلوم الإنسانية والتربوية والاجتماعية، ط2، مؤسسة وارث الثقافية، العراق: قسم الدراسات والبحوث.</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فاطمة عوض صابر، وميرفت علي وخفاجة (2002). أسس ومبادئ البحث العلمي، ط1، مصر: جامعة الإسكندرية، كلية التربية الرياضية، مكتبة الاشعاع الفنية،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21575473"/>
      </p:ext>
    </p:extLst>
  </p:cSld>
  <p:clrMapOvr>
    <a:masterClrMapping/>
  </p:clrMapOvr>
  <mc:AlternateContent xmlns:mc="http://schemas.openxmlformats.org/markup-compatibility/2006" xmlns:p14="http://schemas.microsoft.com/office/powerpoint/2010/main">
    <mc:Choice Requires="p14">
      <p:transition p14:dur="10" advTm="9290"/>
    </mc:Choice>
    <mc:Fallback xmlns="">
      <p:transition advTm="929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قائمة المراجع</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391844"/>
            <a:ext cx="10668000" cy="2183418"/>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فؤاد علي العاجز (2011). معايير السلوك الأخلاقي لنشر البحوث العلمية لدي أعضاء هيئة التدريس بالجامعة الاسلامية بغزة، مجلة الجامعة الإسلامية، سلسلة الدراسات الإنسانية، عدد: 19، مجلد:1.</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مايسة أحمد النبال، ومدحت عبد الحميد (2010). أخلاقيات البحث العلمي، ط1، القاهرة: دار النهضة العربية للطباعة والنشر والتوزيع.</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محمد خليفة بركات (2005). مناهج البحث العلمي في التربية وعلم النفس، الكويت: دار القلم.</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محمد شفيق (2011). مناهج البحث العلمي-المفاهيم والمعلومات والأخلاقيات، ط1، القاهرة، مركز تطوير الأداء والتنمية.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5601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156640-00A9-B9D7-298F-844DB47EA7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5B1AC4D-3AC2-F396-9F0E-4EDCFBBC60F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8AA1B78-6B20-56FF-EDCC-7D2F48BC34F4}"/>
              </a:ext>
            </a:extLst>
          </p:cNvPr>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قائمة المراجع</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2B3B2608-F8A9-6092-3631-361062533BE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703DD59-E46D-CC1C-3BA6-4F2E09F7A77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C836999-E00F-0D01-7B06-ECD179D71C6C}"/>
              </a:ext>
            </a:extLst>
          </p:cNvPr>
          <p:cNvSpPr txBox="1"/>
          <p:nvPr/>
        </p:nvSpPr>
        <p:spPr>
          <a:xfrm>
            <a:off x="1214179" y="1231789"/>
            <a:ext cx="966228" cy="923330"/>
          </a:xfrm>
          <a:prstGeom prst="rect">
            <a:avLst/>
          </a:prstGeom>
          <a:noFill/>
        </p:spPr>
        <p:txBody>
          <a:bodyPr wrap="square" rtlCol="0">
            <a:spAutoFit/>
          </a:bodyPr>
          <a:lstStyle/>
          <a:p>
            <a:pPr algn="ctr"/>
            <a:r>
              <a:rPr lang="ar-EG" sz="5400" b="1">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1496089-8B77-3917-6E30-128846B9FC89}"/>
              </a:ext>
            </a:extLst>
          </p:cNvPr>
          <p:cNvSpPr txBox="1"/>
          <p:nvPr/>
        </p:nvSpPr>
        <p:spPr>
          <a:xfrm>
            <a:off x="762000" y="1945796"/>
            <a:ext cx="10668000" cy="3476016"/>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ü"/>
            </a:pPr>
            <a:r>
              <a:rPr lang="en-US" sz="1400">
                <a:latin typeface="Alexandria" pitchFamily="2" charset="-78"/>
                <a:cs typeface="Alexandria" pitchFamily="2" charset="-78"/>
              </a:rPr>
              <a:t>Booth, W. C., Colomb, G. G., Williams, J. M., Bizup, J., &amp; FitzGerald, W. T. (2024). The craft of research (5th ed.). University of Chicago Press. </a:t>
            </a:r>
            <a:r>
              <a:rPr lang="en-US" sz="1400">
                <a:latin typeface="Alexandria" pitchFamily="2" charset="-78"/>
                <a:cs typeface="Alexandria" pitchFamily="2" charset="-78"/>
                <a:hlinkClick r:id="rId2"/>
              </a:rPr>
              <a:t>https://books.google.com/books/about/The_Craft_of_Research_Fifth_Edition.html?id=sWwJEQAAQBAJ</a:t>
            </a:r>
            <a:endParaRPr lang="ar-EG" sz="1400">
              <a:latin typeface="Alexandria" pitchFamily="2" charset="-78"/>
              <a:cs typeface="Alexandria" pitchFamily="2" charset="-78"/>
            </a:endParaRPr>
          </a:p>
          <a:p>
            <a:pPr marL="342900" indent="-342900" algn="just">
              <a:lnSpc>
                <a:spcPct val="200000"/>
              </a:lnSpc>
              <a:buFont typeface="Wingdings" panose="05000000000000000000" pitchFamily="2" charset="2"/>
              <a:buChar char="ü"/>
            </a:pPr>
            <a:r>
              <a:rPr lang="en-US" sz="1400">
                <a:latin typeface="Alexandria" pitchFamily="2" charset="-78"/>
                <a:cs typeface="Alexandria" pitchFamily="2" charset="-78"/>
              </a:rPr>
              <a:t>Creswell, J. W., &amp; Creswell, J. D. (2023). Research design: Qualitative, quantitative, and mixed methods approaches (6th ed.). SAGE Publications. </a:t>
            </a:r>
            <a:r>
              <a:rPr lang="en-US" sz="1400">
                <a:latin typeface="Alexandria" pitchFamily="2" charset="-78"/>
                <a:cs typeface="Alexandria" pitchFamily="2" charset="-78"/>
                <a:hlinkClick r:id="rId3"/>
              </a:rPr>
              <a:t>https://books.google.com/books/about/Research_Design.html?id=nBSEzwEACAAJ</a:t>
            </a:r>
            <a:endParaRPr lang="ar-EG" sz="1400">
              <a:latin typeface="Alexandria" pitchFamily="2" charset="-78"/>
              <a:cs typeface="Alexandria" pitchFamily="2" charset="-78"/>
            </a:endParaRPr>
          </a:p>
          <a:p>
            <a:pPr marL="342900" indent="-342900" algn="just">
              <a:lnSpc>
                <a:spcPct val="200000"/>
              </a:lnSpc>
              <a:buFont typeface="Wingdings" panose="05000000000000000000" pitchFamily="2" charset="2"/>
              <a:buChar char="ü"/>
            </a:pPr>
            <a:r>
              <a:rPr lang="en-US" sz="1400">
                <a:latin typeface="Alexandria" pitchFamily="2" charset="-78"/>
                <a:cs typeface="Alexandria" pitchFamily="2" charset="-78"/>
              </a:rPr>
              <a:t>Creswell, J. W., &amp; Poth, C. N. (2024). Qualitative inquiry and research design: Choosing among five approaches (5th ed.). SAGE Publications. </a:t>
            </a:r>
            <a:r>
              <a:rPr lang="en-US" sz="1400">
                <a:latin typeface="Alexandria" pitchFamily="2" charset="-78"/>
                <a:cs typeface="Alexandria" pitchFamily="2" charset="-78"/>
                <a:hlinkClick r:id="rId4"/>
              </a:rPr>
              <a:t>https://books.google.com/books/about/Qualitative_Inquiry_and_Research_Design.html?id=pwjMEAAAQBAJ</a:t>
            </a:r>
            <a:endParaRPr lang="ar-EG" sz="1400">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5603073E-0ABD-4779-2635-E335FE35257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87514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4180931"/>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448"/>
    </mc:Choice>
    <mc:Fallback xmlns="">
      <p:transition spd="slow" advTm="7448"/>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6261827-68E9-4A5C-82FE-D4073F8E06B5}"/>
</file>

<file path=customXml/itemProps2.xml><?xml version="1.0" encoding="utf-8"?>
<ds:datastoreItem xmlns:ds="http://schemas.openxmlformats.org/officeDocument/2006/customXml" ds:itemID="{D2B5C694-480B-47EE-9F4B-FB38535E08DD}"/>
</file>

<file path=customXml/itemProps3.xml><?xml version="1.0" encoding="utf-8"?>
<ds:datastoreItem xmlns:ds="http://schemas.openxmlformats.org/officeDocument/2006/customXml" ds:itemID="{3D888D6A-BFBB-4D68-953A-56FAB72F4D94}"/>
</file>

<file path=docProps/app.xml><?xml version="1.0" encoding="utf-8"?>
<Properties xmlns="http://schemas.openxmlformats.org/officeDocument/2006/extended-properties" xmlns:vt="http://schemas.openxmlformats.org/officeDocument/2006/docPropsVTypes">
  <Template/>
  <TotalTime>1197</TotalTime>
  <Words>4649</Words>
  <Application>Microsoft Office PowerPoint</Application>
  <PresentationFormat>Widescreen</PresentationFormat>
  <Paragraphs>465</Paragraphs>
  <Slides>43</Slides>
  <Notes>2</Notes>
  <HiddenSlides>0</HiddenSlides>
  <MMClips>1</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43</vt:i4>
      </vt:variant>
    </vt:vector>
  </HeadingPairs>
  <TitlesOfParts>
    <vt:vector size="54" baseType="lpstr">
      <vt:lpstr>Alexandria</vt:lpstr>
      <vt:lpstr>Alexandria Bold</vt:lpstr>
      <vt:lpstr>Alexandria Light</vt:lpstr>
      <vt:lpstr>Alexandria Medium</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51</cp:revision>
  <dcterms:created xsi:type="dcterms:W3CDTF">2023-04-29T09:08:00Z</dcterms:created>
  <dcterms:modified xsi:type="dcterms:W3CDTF">2026-07-16T12:20:09Z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