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6" r:id="rId7"/>
    <p:sldId id="256" r:id="rId8"/>
    <p:sldId id="496" r:id="rId9"/>
    <p:sldId id="544" r:id="rId10"/>
    <p:sldId id="497" r:id="rId11"/>
    <p:sldId id="498" r:id="rId12"/>
    <p:sldId id="500" r:id="rId13"/>
    <p:sldId id="502" r:id="rId14"/>
    <p:sldId id="503" r:id="rId15"/>
    <p:sldId id="504" r:id="rId16"/>
    <p:sldId id="505" r:id="rId17"/>
    <p:sldId id="506" r:id="rId18"/>
    <p:sldId id="507" r:id="rId19"/>
    <p:sldId id="508" r:id="rId20"/>
    <p:sldId id="509" r:id="rId21"/>
    <p:sldId id="545" r:id="rId22"/>
    <p:sldId id="511" r:id="rId23"/>
    <p:sldId id="546" r:id="rId24"/>
    <p:sldId id="547" r:id="rId25"/>
    <p:sldId id="512" r:id="rId26"/>
    <p:sldId id="548" r:id="rId27"/>
    <p:sldId id="549" r:id="rId28"/>
    <p:sldId id="550" r:id="rId29"/>
    <p:sldId id="553" r:id="rId30"/>
    <p:sldId id="554" r:id="rId31"/>
    <p:sldId id="555" r:id="rId32"/>
    <p:sldId id="556" r:id="rId33"/>
    <p:sldId id="557" r:id="rId34"/>
    <p:sldId id="513" r:id="rId35"/>
    <p:sldId id="514" r:id="rId36"/>
    <p:sldId id="558" r:id="rId37"/>
    <p:sldId id="559" r:id="rId38"/>
    <p:sldId id="560" r:id="rId39"/>
    <p:sldId id="561" r:id="rId40"/>
    <p:sldId id="517" r:id="rId41"/>
    <p:sldId id="519" r:id="rId42"/>
    <p:sldId id="520" r:id="rId43"/>
    <p:sldId id="524" r:id="rId44"/>
    <p:sldId id="562" r:id="rId45"/>
    <p:sldId id="56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96"/>
            <p14:sldId id="544"/>
            <p14:sldId id="497"/>
            <p14:sldId id="498"/>
            <p14:sldId id="500"/>
            <p14:sldId id="502"/>
            <p14:sldId id="503"/>
            <p14:sldId id="504"/>
            <p14:sldId id="505"/>
            <p14:sldId id="506"/>
            <p14:sldId id="507"/>
            <p14:sldId id="508"/>
            <p14:sldId id="509"/>
            <p14:sldId id="545"/>
            <p14:sldId id="511"/>
            <p14:sldId id="546"/>
            <p14:sldId id="547"/>
            <p14:sldId id="512"/>
            <p14:sldId id="548"/>
            <p14:sldId id="549"/>
            <p14:sldId id="550"/>
            <p14:sldId id="553"/>
            <p14:sldId id="554"/>
            <p14:sldId id="555"/>
            <p14:sldId id="556"/>
            <p14:sldId id="557"/>
            <p14:sldId id="513"/>
            <p14:sldId id="514"/>
            <p14:sldId id="558"/>
            <p14:sldId id="559"/>
            <p14:sldId id="560"/>
            <p14:sldId id="561"/>
            <p14:sldId id="517"/>
            <p14:sldId id="519"/>
            <p14:sldId id="520"/>
            <p14:sldId id="524"/>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F04AA"/>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3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62"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522459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181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066992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149786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1837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462476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526231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6413383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764675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538129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18602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81538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emf"/></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5.xml"/><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Ali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6397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4256293" cy="707886"/>
          </a:xfrm>
          <a:prstGeom prst="rect">
            <a:avLst/>
          </a:prstGeom>
          <a:noFill/>
        </p:spPr>
        <p:txBody>
          <a:bodyPr wrap="none" rtlCol="0">
            <a:spAutoFit/>
          </a:bodyPr>
          <a:lstStyle/>
          <a:p>
            <a:r>
              <a:rPr lang="en-US" sz="2000" b="1" dirty="0" smtClean="0">
                <a:latin typeface="Alexandria" charset="0"/>
                <a:cs typeface="Alexandria" charset="0"/>
              </a:rPr>
              <a:t>REC 001</a:t>
            </a:r>
            <a:endParaRPr lang="en-US" sz="2000" b="1" dirty="0">
              <a:latin typeface="Alexandria" charset="0"/>
              <a:cs typeface="Alexandria" charset="0"/>
            </a:endParaRPr>
          </a:p>
          <a:p>
            <a:r>
              <a:rPr lang="en-US" sz="2000" dirty="0">
                <a:latin typeface="Alexandria" charset="0"/>
                <a:cs typeface="Alexandria" charset="0"/>
              </a:rPr>
              <a:t>Research Essentials Completed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63616" y="2963415"/>
            <a:ext cx="5712077" cy="1015663"/>
          </a:xfrm>
          <a:prstGeom prst="rect">
            <a:avLst/>
          </a:prstGeom>
          <a:noFill/>
          <a:ln>
            <a:solidFill>
              <a:schemeClr val="accent1"/>
            </a:solidFill>
          </a:ln>
        </p:spPr>
        <p:txBody>
          <a:bodyPr wrap="none" rtlCol="0">
            <a:spAutoFit/>
          </a:bodyPr>
          <a:lstStyle/>
          <a:p>
            <a:pPr algn="ctr" rtl="1"/>
            <a:r>
              <a:rPr lang="ar-SY" sz="3000" b="1" dirty="0">
                <a:solidFill>
                  <a:schemeClr val="accent1"/>
                </a:solidFill>
                <a:effectLst>
                  <a:outerShdw blurRad="38100" dist="38100" dir="2700000" algn="tl">
                    <a:srgbClr val="000000">
                      <a:alpha val="43137"/>
                    </a:srgbClr>
                  </a:outerShdw>
                </a:effectLst>
                <a:cs typeface="Simplified Arabic" panose="02020603050405020304" pitchFamily="18" charset="-78"/>
              </a:rPr>
              <a:t>مشكلة البحث </a:t>
            </a:r>
            <a:r>
              <a:rPr lang="ar-SY" sz="3000" b="1" dirty="0" smtClean="0">
                <a:solidFill>
                  <a:schemeClr val="accent1"/>
                </a:solidFill>
                <a:effectLst>
                  <a:outerShdw blurRad="38100" dist="38100" dir="2700000" algn="tl">
                    <a:srgbClr val="000000">
                      <a:alpha val="43137"/>
                    </a:srgbClr>
                  </a:outerShdw>
                </a:effectLst>
                <a:cs typeface="Simplified Arabic" panose="02020603050405020304" pitchFamily="18" charset="-78"/>
              </a:rPr>
              <a:t>وفرضياته</a:t>
            </a:r>
          </a:p>
          <a:p>
            <a:pPr algn="ctr" rtl="1"/>
            <a:r>
              <a:rPr lang="en-US" sz="3000" b="1" dirty="0" smtClean="0">
                <a:solidFill>
                  <a:schemeClr val="accent1"/>
                </a:solidFill>
                <a:effectLst>
                  <a:outerShdw blurRad="38100" dist="38100" dir="2700000" algn="tl">
                    <a:srgbClr val="000000">
                      <a:alpha val="43137"/>
                    </a:srgbClr>
                  </a:outerShdw>
                </a:effectLst>
                <a:cs typeface="Simplified Arabic" panose="02020603050405020304" pitchFamily="18" charset="-78"/>
              </a:rPr>
              <a:t>Research Problem and Hypotheses</a:t>
            </a:r>
            <a:endParaRPr lang="ar-SY" sz="3000" b="1" dirty="0">
              <a:solidFill>
                <a:schemeClr val="accent1"/>
              </a:solidFill>
              <a:effectLst>
                <a:outerShdw blurRad="38100" dist="38100" dir="2700000" algn="tl">
                  <a:srgbClr val="000000">
                    <a:alpha val="43137"/>
                  </a:srgbClr>
                </a:outerShdw>
              </a:effectLst>
              <a:cs typeface="Simplified Arabic" panose="02020603050405020304" pitchFamily="18"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56293" cy="707886"/>
          </a:xfrm>
          <a:prstGeom prst="rect">
            <a:avLst/>
          </a:prstGeom>
          <a:noFill/>
        </p:spPr>
        <p:txBody>
          <a:bodyPr wrap="none" rtlCol="0">
            <a:spAutoFit/>
          </a:bodyPr>
          <a:lstStyle/>
          <a:p>
            <a:r>
              <a:rPr lang="en-US" sz="2000" dirty="0">
                <a:latin typeface="Alexandria" charset="0"/>
                <a:cs typeface="Alexandria" charset="0"/>
              </a:rPr>
              <a:t>REC 001</a:t>
            </a:r>
          </a:p>
          <a:p>
            <a:r>
              <a:rPr lang="en-US" sz="2000" dirty="0">
                <a:latin typeface="Alexandria" charset="0"/>
                <a:cs typeface="Alexandria" charset="0"/>
              </a:rPr>
              <a:t>Research Essentials Completed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Ali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1970"/>
          </a:xfrm>
          <a:prstGeom prst="rect">
            <a:avLst/>
          </a:prstGeom>
          <a:noFill/>
        </p:spPr>
        <p:txBody>
          <a:bodyPr wrap="square" rtlCol="0">
            <a:spAutoFit/>
          </a:bodyPr>
          <a:lstStyle/>
          <a:p>
            <a:pPr algn="r"/>
            <a:r>
              <a:rPr lang="ar-SY" sz="2800" b="1" dirty="0" smtClean="0">
                <a:latin typeface="Alexandria" charset="0"/>
                <a:cs typeface="Alexandria" charset="0"/>
              </a:rPr>
              <a:t>مخطط العرض</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8" name="TextBox 47"/>
          <p:cNvSpPr txBox="1"/>
          <p:nvPr/>
        </p:nvSpPr>
        <p:spPr>
          <a:xfrm>
            <a:off x="889000" y="2091058"/>
            <a:ext cx="10541000" cy="3170099"/>
          </a:xfrm>
          <a:prstGeom prst="rect">
            <a:avLst/>
          </a:prstGeom>
          <a:noFill/>
        </p:spPr>
        <p:txBody>
          <a:bodyPr wrap="square" rtlCol="0">
            <a:spAutoFit/>
          </a:bodyPr>
          <a:lstStyle/>
          <a:p>
            <a:pPr marL="285750" indent="-285750" algn="r" rtl="1">
              <a:buFont typeface="Wingdings" panose="05000000000000000000" pitchFamily="2" charset="2"/>
              <a:buChar char="Ø"/>
            </a:pPr>
            <a:r>
              <a:rPr lang="ar-SY" sz="2000" b="1" dirty="0">
                <a:latin typeface="Alexandria" pitchFamily="2" charset="-78"/>
                <a:cs typeface="Alexandria" pitchFamily="2" charset="-78"/>
              </a:rPr>
              <a:t>مشكلة البحث</a:t>
            </a:r>
            <a:endParaRPr lang="en-US" sz="2000" b="1" dirty="0">
              <a:latin typeface="Alexandria" pitchFamily="2" charset="-78"/>
              <a:cs typeface="Alexandria" pitchFamily="2" charset="-78"/>
            </a:endParaRPr>
          </a:p>
          <a:p>
            <a:pPr lvl="2" algn="r" rtl="1"/>
            <a:r>
              <a:rPr lang="ar-SY" sz="2000" dirty="0">
                <a:latin typeface="Alexandria" pitchFamily="2" charset="-78"/>
                <a:cs typeface="Alexandria" pitchFamily="2" charset="-78"/>
              </a:rPr>
              <a:t>مفهومها، مصادرها، تحديدها وصياغتها، تقييمها.</a:t>
            </a:r>
          </a:p>
          <a:p>
            <a:pPr marL="1257300" lvl="2" indent="-342900" algn="r" rtl="1">
              <a:buFont typeface="Wingdings" panose="05000000000000000000" pitchFamily="2" charset="2"/>
              <a:buChar char="§"/>
            </a:pPr>
            <a:endParaRPr lang="ar-SY" sz="2000" b="1" dirty="0">
              <a:latin typeface="Alexandria" pitchFamily="2" charset="-78"/>
              <a:cs typeface="Alexandria" pitchFamily="2" charset="-78"/>
            </a:endParaRPr>
          </a:p>
          <a:p>
            <a:pPr marL="1257300" lvl="2" indent="-342900" algn="r" rtl="1">
              <a:buFont typeface="Wingdings" panose="05000000000000000000" pitchFamily="2" charset="2"/>
              <a:buChar char="§"/>
            </a:pPr>
            <a:endParaRPr lang="ar-SY" sz="2000" b="1" dirty="0">
              <a:latin typeface="Alexandria" pitchFamily="2" charset="-78"/>
              <a:cs typeface="Alexandria" pitchFamily="2" charset="-78"/>
            </a:endParaRPr>
          </a:p>
          <a:p>
            <a:pPr marL="285750" indent="-285750" algn="r" rtl="1">
              <a:buFont typeface="Wingdings" panose="05000000000000000000" pitchFamily="2" charset="2"/>
              <a:buChar char="Ø"/>
            </a:pPr>
            <a:r>
              <a:rPr lang="ar-SY" sz="2000" b="1" dirty="0">
                <a:latin typeface="Alexandria" pitchFamily="2" charset="-78"/>
                <a:cs typeface="Alexandria" pitchFamily="2" charset="-78"/>
              </a:rPr>
              <a:t>الفرضيات</a:t>
            </a:r>
          </a:p>
          <a:p>
            <a:pPr lvl="2" algn="r" rtl="1"/>
            <a:r>
              <a:rPr lang="ar-SY" sz="2000" dirty="0">
                <a:latin typeface="Alexandria" pitchFamily="2" charset="-78"/>
                <a:ea typeface="Times New Roman" panose="02020603050405020304" pitchFamily="18" charset="0"/>
                <a:cs typeface="Alexandria" pitchFamily="2" charset="-78"/>
              </a:rPr>
              <a:t>مفهومها، مصادرها، خصائصها، صياغتها، اختبارها.</a:t>
            </a:r>
          </a:p>
          <a:p>
            <a:pPr marL="1200150" lvl="2" indent="-285750" algn="r" rtl="1">
              <a:buFont typeface="Wingdings" panose="05000000000000000000" pitchFamily="2" charset="2"/>
              <a:buChar char="§"/>
            </a:pPr>
            <a:endParaRPr lang="ar-SY" sz="2000" dirty="0">
              <a:latin typeface="Alexandria" pitchFamily="2" charset="-78"/>
              <a:ea typeface="Times New Roman" panose="02020603050405020304" pitchFamily="18" charset="0"/>
              <a:cs typeface="Alexandria" pitchFamily="2" charset="-78"/>
            </a:endParaRPr>
          </a:p>
          <a:p>
            <a:pPr marL="1200150" lvl="2" indent="-285750" algn="r" rtl="1">
              <a:buFont typeface="Wingdings" panose="05000000000000000000" pitchFamily="2" charset="2"/>
              <a:buChar char="§"/>
            </a:pPr>
            <a:endParaRPr lang="ar-SY" sz="2000" dirty="0">
              <a:latin typeface="Alexandria" pitchFamily="2" charset="-78"/>
              <a:ea typeface="Times New Roman" panose="02020603050405020304" pitchFamily="18" charset="0"/>
              <a:cs typeface="Alexandria" pitchFamily="2" charset="-78"/>
            </a:endParaRPr>
          </a:p>
          <a:p>
            <a:pPr marL="285750" lvl="0" indent="-285750" algn="r" rtl="1">
              <a:buFont typeface="Wingdings" panose="05000000000000000000" pitchFamily="2" charset="2"/>
              <a:buChar char="Ø"/>
            </a:pPr>
            <a:r>
              <a:rPr lang="ar-SY" sz="2000" b="1" dirty="0">
                <a:latin typeface="Alexandria" pitchFamily="2" charset="-78"/>
                <a:cs typeface="Alexandria" pitchFamily="2" charset="-78"/>
              </a:rPr>
              <a:t>الافتراضات والفرضيات الإحصائية</a:t>
            </a:r>
            <a:endParaRPr lang="en-US" sz="2000" b="1" dirty="0">
              <a:latin typeface="Alexandria" pitchFamily="2" charset="-78"/>
              <a:cs typeface="Alexandria" pitchFamily="2" charset="-78"/>
            </a:endParaRPr>
          </a:p>
          <a:p>
            <a:pPr marL="1200150" lvl="2" indent="-285750" algn="r" rtl="1">
              <a:buFont typeface="Wingdings" panose="05000000000000000000" pitchFamily="2" charset="2"/>
              <a:buChar char="§"/>
            </a:pPr>
            <a:endParaRPr lang="ar-SY" sz="2000" dirty="0">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0"/>
            <a:ext cx="8417320" cy="353943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lang="ar-SA" sz="1600" b="1" dirty="0">
                <a:latin typeface="Alexandria" pitchFamily="2" charset="-78"/>
                <a:cs typeface="Alexandria" pitchFamily="2" charset="-78"/>
              </a:rPr>
              <a:t>تعرف المشكلة بأنها سؤال بحاجة إلى توضيح أو إجابة، أو موقف غامض يحتاج إلى تفسير</a:t>
            </a:r>
            <a:r>
              <a:rPr lang="ar-SY" sz="1600" b="1" dirty="0">
                <a:latin typeface="Alexandria" pitchFamily="2" charset="-78"/>
                <a:cs typeface="Alexandria" pitchFamily="2" charset="-78"/>
              </a:rPr>
              <a:t> وهي نقطة البداية لتحرك الباحث وللحاجة لبحثه ومحور لعملياته البحثية. </a:t>
            </a:r>
            <a:endParaRPr lang="en-US" sz="1600" b="1" dirty="0" smtClean="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
            </a:pPr>
            <a:r>
              <a:rPr lang="ar-SY" sz="1600" b="1" dirty="0" smtClean="0">
                <a:latin typeface="Alexandria" pitchFamily="2" charset="-78"/>
                <a:cs typeface="Alexandria" pitchFamily="2" charset="-78"/>
              </a:rPr>
              <a:t>ولهذا </a:t>
            </a:r>
            <a:r>
              <a:rPr lang="ar-SY" sz="1600" b="1" dirty="0">
                <a:latin typeface="Alexandria" pitchFamily="2" charset="-78"/>
                <a:cs typeface="Alexandria" pitchFamily="2" charset="-78"/>
              </a:rPr>
              <a:t>يراعى في مشكلة البحث:</a:t>
            </a:r>
          </a:p>
          <a:p>
            <a:pPr marL="742950" lvl="1" indent="-285750" algn="just" rtl="1">
              <a:lnSpc>
                <a:spcPct val="200000"/>
              </a:lnSpc>
              <a:buFont typeface="Wingdings" panose="05000000000000000000" pitchFamily="2" charset="2"/>
              <a:buChar char="ü"/>
            </a:pPr>
            <a:r>
              <a:rPr kumimoji="1" lang="ar-SY" altLang="ja-JP" sz="1600" b="1" kern="0" dirty="0" smtClean="0">
                <a:latin typeface="Alexandria" pitchFamily="2" charset="-78"/>
                <a:cs typeface="Alexandria" pitchFamily="2" charset="-78"/>
              </a:rPr>
              <a:t>أن </a:t>
            </a:r>
            <a:r>
              <a:rPr kumimoji="1" lang="ar-SY" altLang="ja-JP" sz="1600" b="1" kern="0" dirty="0">
                <a:latin typeface="Alexandria" pitchFamily="2" charset="-78"/>
                <a:cs typeface="Alexandria" pitchFamily="2" charset="-78"/>
              </a:rPr>
              <a:t>تكون واضحة </a:t>
            </a:r>
            <a:r>
              <a:rPr kumimoji="1" lang="en-US" altLang="ja-JP" sz="1600" b="1" kern="0" dirty="0">
                <a:latin typeface="Alexandria" pitchFamily="2" charset="-78"/>
                <a:cs typeface="Alexandria" pitchFamily="2" charset="-78"/>
              </a:rPr>
              <a:t>.</a:t>
            </a:r>
            <a:endParaRPr kumimoji="1" lang="ja-JP" altLang="en-US" sz="1600" b="1" kern="0" dirty="0">
              <a:latin typeface="Alexandria" pitchFamily="2" charset="-78"/>
              <a:cs typeface="Alexandria" pitchFamily="2" charset="-78"/>
            </a:endParaRPr>
          </a:p>
          <a:p>
            <a:pPr marL="742950" lvl="1" indent="-285750" algn="just" rtl="1">
              <a:lnSpc>
                <a:spcPct val="200000"/>
              </a:lnSpc>
              <a:buFont typeface="Wingdings" panose="05000000000000000000" pitchFamily="2" charset="2"/>
              <a:buChar char="ü"/>
            </a:pPr>
            <a:r>
              <a:rPr kumimoji="1" lang="ar-SY" altLang="ja-JP" sz="1600" b="1" kern="0" dirty="0">
                <a:latin typeface="Alexandria" pitchFamily="2" charset="-78"/>
                <a:cs typeface="Alexandria" pitchFamily="2" charset="-78"/>
              </a:rPr>
              <a:t>أن تكون مختصرة نسبياً ومدونة في موقع </a:t>
            </a:r>
            <a:r>
              <a:rPr kumimoji="1" lang="ar-SY" altLang="ja-JP" sz="1600" b="1" kern="0" dirty="0" smtClean="0">
                <a:latin typeface="Alexandria" pitchFamily="2" charset="-78"/>
                <a:cs typeface="Alexandria" pitchFamily="2" charset="-78"/>
              </a:rPr>
              <a:t>مناسب</a:t>
            </a:r>
            <a:r>
              <a:rPr kumimoji="1" lang="en-US" altLang="ja-JP" sz="1600" b="1" kern="0" dirty="0" smtClean="0">
                <a:latin typeface="Alexandria" pitchFamily="2" charset="-78"/>
                <a:cs typeface="Alexandria" pitchFamily="2" charset="-78"/>
              </a:rPr>
              <a:t>.</a:t>
            </a:r>
            <a:r>
              <a:rPr kumimoji="1" lang="ar-SY" altLang="ja-JP" sz="1600" b="1" kern="0" dirty="0" smtClean="0">
                <a:latin typeface="Alexandria" pitchFamily="2" charset="-78"/>
                <a:cs typeface="Alexandria" pitchFamily="2" charset="-78"/>
              </a:rPr>
              <a:t> </a:t>
            </a:r>
            <a:endParaRPr kumimoji="1" lang="ja-JP" altLang="en-US" sz="1600" b="1" kern="0" dirty="0">
              <a:latin typeface="Alexandria" pitchFamily="2" charset="-78"/>
              <a:cs typeface="Alexandria" pitchFamily="2" charset="-78"/>
            </a:endParaRPr>
          </a:p>
          <a:p>
            <a:pPr algn="just" rtl="1">
              <a:lnSpc>
                <a:spcPct val="200000"/>
              </a:lnSpc>
            </a:pPr>
            <a:endParaRPr lang="en-US" sz="16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902921" y="729958"/>
            <a:ext cx="3902032" cy="954107"/>
          </a:xfrm>
          <a:prstGeom prst="rect">
            <a:avLst/>
          </a:prstGeom>
          <a:noFill/>
        </p:spPr>
        <p:txBody>
          <a:bodyPr wrap="square" rtlCol="0">
            <a:spAutoFit/>
          </a:bodyPr>
          <a:lstStyle/>
          <a:p>
            <a:pPr algn="ctr"/>
            <a:r>
              <a:rPr lang="ar-SY" sz="2800" b="1" dirty="0">
                <a:latin typeface="Alexandria" pitchFamily="2" charset="-78"/>
                <a:cs typeface="Alexandria" pitchFamily="2" charset="-78"/>
              </a:rPr>
              <a:t>مشكلة البحث</a:t>
            </a:r>
            <a:endParaRPr lang="en-US" sz="2800" b="1" dirty="0">
              <a:latin typeface="Alexandria" pitchFamily="2" charset="-78"/>
              <a:cs typeface="Alexandria" pitchFamily="2" charset="-78"/>
            </a:endParaRPr>
          </a:p>
          <a:p>
            <a:pPr algn="ctr"/>
            <a:endParaRPr lang="en-US" sz="2800" b="1" dirty="0">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2723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685247" y="763221"/>
            <a:ext cx="3902032" cy="521970"/>
          </a:xfrm>
          <a:prstGeom prst="rect">
            <a:avLst/>
          </a:prstGeom>
          <a:noFill/>
        </p:spPr>
        <p:txBody>
          <a:bodyPr wrap="square" rtlCol="0">
            <a:spAutoFit/>
          </a:bodyPr>
          <a:lstStyle/>
          <a:p>
            <a:pPr algn="ctr"/>
            <a:r>
              <a:rPr lang="ar-SY" sz="2800" b="1" dirty="0" smtClean="0">
                <a:latin typeface="Alexandria" charset="0"/>
                <a:cs typeface="Alexandria" charset="0"/>
              </a:rPr>
              <a:t>تحديد المشكلة</a:t>
            </a:r>
            <a:endParaRPr lang="en-US" sz="2800" b="1" dirty="0">
              <a:latin typeface="Alexandria" charset="0"/>
              <a:cs typeface="Alexandria" charset="0"/>
            </a:endParaRPr>
          </a:p>
        </p:txBody>
      </p:sp>
      <p:sp>
        <p:nvSpPr>
          <p:cNvPr id="7" name="TextBox 6"/>
          <p:cNvSpPr txBox="1"/>
          <p:nvPr/>
        </p:nvSpPr>
        <p:spPr>
          <a:xfrm>
            <a:off x="1675976" y="1468530"/>
            <a:ext cx="9425778" cy="4031873"/>
          </a:xfrm>
          <a:prstGeom prst="rect">
            <a:avLst/>
          </a:prstGeom>
          <a:noFill/>
        </p:spPr>
        <p:txBody>
          <a:bodyPr wrap="square" rtlCol="0">
            <a:spAutoFit/>
          </a:bodyPr>
          <a:lstStyle/>
          <a:p>
            <a:pPr marL="373854" indent="-285750" algn="just" rtl="1">
              <a:lnSpc>
                <a:spcPct val="150000"/>
              </a:lnSpc>
              <a:spcBef>
                <a:spcPct val="20000"/>
              </a:spcBef>
              <a:buClr>
                <a:srgbClr val="C00000"/>
              </a:buClr>
              <a:buSzPct val="95000"/>
              <a:buFont typeface="Wingdings" panose="05000000000000000000" pitchFamily="2" charset="2"/>
              <a:buChar char="§"/>
              <a:tabLst>
                <a:tab pos="130966" algn="l"/>
              </a:tabLst>
            </a:pPr>
            <a:r>
              <a:rPr lang="ar-SY" sz="1600" b="1" dirty="0" smtClean="0">
                <a:latin typeface="Alexandria" pitchFamily="2" charset="-78"/>
                <a:cs typeface="Alexandria" pitchFamily="2" charset="-78"/>
              </a:rPr>
              <a:t>إن العديد من البحوث والدراسات العلمية تفشل بشكل كبير لإخفاقها في تحديد مشكلة البحث تحديداً واضاً.</a:t>
            </a:r>
          </a:p>
          <a:p>
            <a:pPr marL="373854" indent="-285750" algn="just" rtl="1">
              <a:lnSpc>
                <a:spcPct val="150000"/>
              </a:lnSpc>
              <a:spcBef>
                <a:spcPct val="20000"/>
              </a:spcBef>
              <a:buClr>
                <a:srgbClr val="C00000"/>
              </a:buClr>
              <a:buSzPct val="95000"/>
              <a:buFont typeface="Wingdings" panose="05000000000000000000" pitchFamily="2" charset="2"/>
              <a:buChar char="§"/>
              <a:tabLst>
                <a:tab pos="130966" algn="l"/>
              </a:tabLst>
            </a:pPr>
            <a:r>
              <a:rPr lang="ar-SY" sz="1600" b="1" dirty="0" smtClean="0">
                <a:latin typeface="Alexandria" pitchFamily="2" charset="-78"/>
                <a:cs typeface="Alexandria" pitchFamily="2" charset="-78"/>
              </a:rPr>
              <a:t>يتم من خلال تحديد المشكلة تعريف الأسباب التي أدت الى المشكلة من جهة والأبعاد المكونة للمشكلة نفسها من جهة أخرى.</a:t>
            </a:r>
          </a:p>
          <a:p>
            <a:pPr marL="373854" indent="-285750" algn="just" rtl="1">
              <a:lnSpc>
                <a:spcPct val="150000"/>
              </a:lnSpc>
              <a:spcBef>
                <a:spcPct val="20000"/>
              </a:spcBef>
              <a:buClr>
                <a:srgbClr val="C00000"/>
              </a:buClr>
              <a:buSzPct val="95000"/>
              <a:buFont typeface="Wingdings" panose="05000000000000000000" pitchFamily="2" charset="2"/>
              <a:buChar char="§"/>
              <a:tabLst>
                <a:tab pos="130966" algn="l"/>
              </a:tabLst>
            </a:pPr>
            <a:r>
              <a:rPr lang="ar-SY" sz="1600" b="1" dirty="0" smtClean="0">
                <a:latin typeface="Alexandria" pitchFamily="2" charset="-78"/>
                <a:cs typeface="Alexandria" pitchFamily="2" charset="-78"/>
              </a:rPr>
              <a:t>إن عملية تحديد المشكلة عملية ليست سهلة بل تحتاج الى معرفة وجهد كبيرين من الباحث</a:t>
            </a:r>
            <a:r>
              <a:rPr lang="en-US" sz="1600" b="1" dirty="0" smtClean="0">
                <a:latin typeface="Alexandria" pitchFamily="2" charset="-78"/>
                <a:cs typeface="Alexandria" pitchFamily="2" charset="-78"/>
              </a:rPr>
              <a:t>.</a:t>
            </a:r>
          </a:p>
          <a:p>
            <a:pPr marL="373854" indent="-285750" algn="just" rtl="1">
              <a:lnSpc>
                <a:spcPct val="150000"/>
              </a:lnSpc>
              <a:spcBef>
                <a:spcPct val="20000"/>
              </a:spcBef>
              <a:buClr>
                <a:srgbClr val="C00000"/>
              </a:buClr>
              <a:buSzPct val="95000"/>
              <a:buFont typeface="Wingdings" panose="05000000000000000000" pitchFamily="2" charset="2"/>
              <a:buChar char="§"/>
              <a:tabLst>
                <a:tab pos="130966" algn="l"/>
              </a:tabLst>
            </a:pPr>
            <a:r>
              <a:rPr lang="ar-SY" sz="1600" b="1" dirty="0" smtClean="0">
                <a:latin typeface="Alexandria" pitchFamily="2" charset="-78"/>
                <a:cs typeface="Alexandria" pitchFamily="2" charset="-78"/>
              </a:rPr>
              <a:t>وفي كل الأحوال فان صياغة مشكلة البحث في صيغة سؤال أو تساؤلات هو البداية السليمة للبحث.</a:t>
            </a:r>
          </a:p>
          <a:p>
            <a:pPr marL="373854" indent="-285750" algn="just" rtl="1">
              <a:lnSpc>
                <a:spcPct val="150000"/>
              </a:lnSpc>
              <a:spcBef>
                <a:spcPct val="20000"/>
              </a:spcBef>
              <a:buClr>
                <a:srgbClr val="C00000"/>
              </a:buClr>
              <a:buSzPct val="95000"/>
              <a:buFont typeface="Wingdings" panose="05000000000000000000" pitchFamily="2" charset="2"/>
              <a:buChar char="§"/>
              <a:tabLst>
                <a:tab pos="130966" algn="l"/>
              </a:tabLst>
            </a:pPr>
            <a:r>
              <a:rPr lang="ar-SY" sz="1600" b="1" dirty="0" smtClean="0">
                <a:latin typeface="Alexandria" pitchFamily="2" charset="-78"/>
                <a:cs typeface="Alexandria" pitchFamily="2" charset="-78"/>
              </a:rPr>
              <a:t>يجب تجميع قدر كاف من البيانات والمعلومات المتاحة عن المشكلة وتفرعاتها.</a:t>
            </a:r>
          </a:p>
          <a:p>
            <a:pPr marL="373854" indent="-285750" algn="just" rtl="1">
              <a:lnSpc>
                <a:spcPct val="150000"/>
              </a:lnSpc>
              <a:spcBef>
                <a:spcPct val="20000"/>
              </a:spcBef>
              <a:buClr>
                <a:srgbClr val="C00000"/>
              </a:buClr>
              <a:buSzPct val="95000"/>
              <a:buFont typeface="Wingdings" panose="05000000000000000000" pitchFamily="2" charset="2"/>
              <a:buChar char="§"/>
              <a:tabLst>
                <a:tab pos="130966" algn="l"/>
              </a:tabLst>
            </a:pPr>
            <a:r>
              <a:rPr lang="ar-SY" sz="1600" b="1" dirty="0" smtClean="0">
                <a:latin typeface="Alexandria" pitchFamily="2" charset="-78"/>
                <a:cs typeface="Alexandria" pitchFamily="2" charset="-78"/>
              </a:rPr>
              <a:t>يفضل الاستعانة عند تجميع البيانات حول المشكلة بقيم كمية على شكل جداول وأشكال بيانية توضح المشكلة بسهولة.</a:t>
            </a:r>
            <a:endParaRPr lang="ar-SY" sz="1600" b="1" dirty="0">
              <a:latin typeface="Alexandria" pitchFamily="2" charset="-78"/>
              <a:cs typeface="Alexandria" pitchFamily="2" charset="-78"/>
            </a:endParaRPr>
          </a:p>
        </p:txBody>
      </p:sp>
    </p:spTree>
    <p:extLst>
      <p:ext uri="{BB962C8B-B14F-4D97-AF65-F5344CB8AC3E}">
        <p14:creationId xmlns:p14="http://schemas.microsoft.com/office/powerpoint/2010/main" val="2512995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102723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685247" y="763221"/>
            <a:ext cx="3902032" cy="521970"/>
          </a:xfrm>
          <a:prstGeom prst="rect">
            <a:avLst/>
          </a:prstGeom>
          <a:noFill/>
        </p:spPr>
        <p:txBody>
          <a:bodyPr wrap="square" rtlCol="0">
            <a:spAutoFit/>
          </a:bodyPr>
          <a:lstStyle/>
          <a:p>
            <a:pPr algn="ctr"/>
            <a:r>
              <a:rPr lang="ar-SY" sz="2800" b="1" dirty="0" smtClean="0">
                <a:latin typeface="Alexandria" charset="0"/>
                <a:cs typeface="Alexandria" charset="0"/>
              </a:rPr>
              <a:t>تحديد المشكلة</a:t>
            </a:r>
            <a:endParaRPr lang="en-US" sz="2800" b="1" dirty="0">
              <a:latin typeface="Alexandria" charset="0"/>
              <a:cs typeface="Alexandria" charset="0"/>
            </a:endParaRPr>
          </a:p>
        </p:txBody>
      </p:sp>
      <p:sp>
        <p:nvSpPr>
          <p:cNvPr id="7" name="TextBox 6"/>
          <p:cNvSpPr txBox="1"/>
          <p:nvPr/>
        </p:nvSpPr>
        <p:spPr>
          <a:xfrm>
            <a:off x="1675976" y="1468530"/>
            <a:ext cx="9425778" cy="4524315"/>
          </a:xfrm>
          <a:prstGeom prst="rect">
            <a:avLst/>
          </a:prstGeom>
          <a:noFill/>
        </p:spPr>
        <p:txBody>
          <a:bodyPr wrap="square" rtlCol="0">
            <a:spAutoFit/>
          </a:bodyPr>
          <a:lstStyle/>
          <a:p>
            <a:pPr algn="r" rtl="1">
              <a:lnSpc>
                <a:spcPct val="200000"/>
              </a:lnSpc>
            </a:pPr>
            <a:r>
              <a:rPr lang="ar-SA" sz="1600" b="1" dirty="0">
                <a:latin typeface="Alexandria" pitchFamily="2" charset="-78"/>
                <a:cs typeface="Alexandria" pitchFamily="2" charset="-78"/>
              </a:rPr>
              <a:t> لتحديد المشكلة يمكن الاسترشاد بالأسئلة التالية: </a:t>
            </a:r>
            <a:endParaRPr lang="ar-SY" sz="1600" b="1"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ü"/>
            </a:pPr>
            <a:r>
              <a:rPr lang="ar-SA" sz="1600" dirty="0" smtClean="0">
                <a:latin typeface="Alexandria" pitchFamily="2" charset="-78"/>
                <a:cs typeface="Alexandria" pitchFamily="2" charset="-78"/>
              </a:rPr>
              <a:t>ما </a:t>
            </a:r>
            <a:r>
              <a:rPr lang="ar-SA" sz="1600" dirty="0">
                <a:latin typeface="Alexandria" pitchFamily="2" charset="-78"/>
                <a:cs typeface="Alexandria" pitchFamily="2" charset="-78"/>
              </a:rPr>
              <a:t>هي حدة المشكلة أو الظاهرة موضوع الدراسة؟ </a:t>
            </a:r>
            <a:endParaRPr lang="en-US" sz="16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ü"/>
            </a:pPr>
            <a:r>
              <a:rPr lang="ar-SA" sz="1600" dirty="0">
                <a:latin typeface="Alexandria" pitchFamily="2" charset="-78"/>
                <a:cs typeface="Alexandria" pitchFamily="2" charset="-78"/>
              </a:rPr>
              <a:t>ما هو تاريخ بروز هذه المشكلة أو الظاهرة؟</a:t>
            </a:r>
            <a:endParaRPr lang="en-US" sz="16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ü"/>
            </a:pPr>
            <a:r>
              <a:rPr lang="ar-SA" sz="1600" dirty="0">
                <a:latin typeface="Alexandria" pitchFamily="2" charset="-78"/>
                <a:cs typeface="Alexandria" pitchFamily="2" charset="-78"/>
              </a:rPr>
              <a:t>هل هناك مؤشرات كافية حولها نستطيع تحديدها بوضوح؟</a:t>
            </a:r>
            <a:endParaRPr lang="ar-SY" sz="16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ü"/>
            </a:pPr>
            <a:r>
              <a:rPr lang="ar-SA" sz="1600" dirty="0">
                <a:latin typeface="Alexandria" pitchFamily="2" charset="-78"/>
                <a:cs typeface="Alexandria" pitchFamily="2" charset="-78"/>
              </a:rPr>
              <a:t>هل ستكون إيرادات تنفيذ اقتراحات الدراسة أعلى بكثير من تكاليف إجرائها؟</a:t>
            </a:r>
            <a:endParaRPr lang="ar-SY" sz="16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ü"/>
            </a:pPr>
            <a:r>
              <a:rPr lang="ar-SA" sz="1600" dirty="0">
                <a:latin typeface="Alexandria" pitchFamily="2" charset="-78"/>
                <a:cs typeface="Alexandria" pitchFamily="2" charset="-78"/>
              </a:rPr>
              <a:t>هل يمكن القيام بهذه الدراسة وهل تتوافر الخبرات العلمية لذلك؟</a:t>
            </a:r>
            <a:endParaRPr lang="ar-SY" sz="1600" dirty="0">
              <a:latin typeface="Alexandria" pitchFamily="2" charset="-78"/>
              <a:cs typeface="Alexandria" pitchFamily="2" charset="-78"/>
            </a:endParaRPr>
          </a:p>
          <a:p>
            <a:pPr marL="285750" indent="-285750" algn="r" rtl="1">
              <a:lnSpc>
                <a:spcPct val="200000"/>
              </a:lnSpc>
              <a:buFont typeface="Wingdings" panose="05000000000000000000" pitchFamily="2" charset="2"/>
              <a:buChar char="ü"/>
            </a:pPr>
            <a:r>
              <a:rPr lang="ar-SA" sz="1600" dirty="0">
                <a:latin typeface="Alexandria" pitchFamily="2" charset="-78"/>
                <a:cs typeface="Alexandria" pitchFamily="2" charset="-78"/>
              </a:rPr>
              <a:t>هل هناك دراسات سابقة حول المشكلة يمكن الحصول عليها بتكلفة معقولة وخلال فترة زمنية معقولة ؟</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918441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8811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610029" y="729958"/>
            <a:ext cx="3902032" cy="461665"/>
          </a:xfrm>
          <a:prstGeom prst="rect">
            <a:avLst/>
          </a:prstGeom>
          <a:noFill/>
        </p:spPr>
        <p:txBody>
          <a:bodyPr wrap="square" rtlCol="0">
            <a:spAutoFit/>
          </a:bodyPr>
          <a:lstStyle/>
          <a:p>
            <a:pPr lvl="0" algn="ctr">
              <a:defRPr/>
            </a:pPr>
            <a:r>
              <a:rPr lang="ar-SA" sz="2400" b="1" dirty="0">
                <a:latin typeface="Alexandria" pitchFamily="2" charset="-78"/>
                <a:ea typeface="Times New Roman" panose="02020603050405020304" pitchFamily="18" charset="0"/>
                <a:cs typeface="Alexandria" pitchFamily="2" charset="-78"/>
              </a:rPr>
              <a:t>مصادر مشكلات البحث</a:t>
            </a:r>
            <a:endParaRPr lang="en-US" sz="2400" b="1" kern="0" dirty="0">
              <a:latin typeface="Alexandria" pitchFamily="2" charset="-78"/>
              <a:cs typeface="Alexandria" pitchFamily="2" charset="-78"/>
            </a:endParaRPr>
          </a:p>
        </p:txBody>
      </p:sp>
      <p:sp>
        <p:nvSpPr>
          <p:cNvPr id="8" name="角丸四角形 35">
            <a:extLst>
              <a:ext uri="{FF2B5EF4-FFF2-40B4-BE49-F238E27FC236}">
                <a16:creationId xmlns:a16="http://schemas.microsoft.com/office/drawing/2014/main" id="{CFE4BD58-E966-4A2B-8023-95913DA751CD}"/>
              </a:ext>
            </a:extLst>
          </p:cNvPr>
          <p:cNvSpPr/>
          <p:nvPr/>
        </p:nvSpPr>
        <p:spPr>
          <a:xfrm>
            <a:off x="5634755" y="2769359"/>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9"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18611" y="2750870"/>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رسائل الماجستير والدكتوراه</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0" name="角丸四角形 35">
            <a:extLst>
              <a:ext uri="{FF2B5EF4-FFF2-40B4-BE49-F238E27FC236}">
                <a16:creationId xmlns:a16="http://schemas.microsoft.com/office/drawing/2014/main" id="{CFE4BD58-E966-4A2B-8023-95913DA751CD}"/>
              </a:ext>
            </a:extLst>
          </p:cNvPr>
          <p:cNvSpPr/>
          <p:nvPr/>
        </p:nvSpPr>
        <p:spPr>
          <a:xfrm>
            <a:off x="5650899" y="1388957"/>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1"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34755" y="1405724"/>
            <a:ext cx="4101077"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التخصص الذي يوفر للباحث المعرفة</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2" name="角丸四角形 35">
            <a:extLst>
              <a:ext uri="{FF2B5EF4-FFF2-40B4-BE49-F238E27FC236}">
                <a16:creationId xmlns:a16="http://schemas.microsoft.com/office/drawing/2014/main" id="{CFE4BD58-E966-4A2B-8023-95913DA751CD}"/>
              </a:ext>
            </a:extLst>
          </p:cNvPr>
          <p:cNvSpPr/>
          <p:nvPr/>
        </p:nvSpPr>
        <p:spPr>
          <a:xfrm>
            <a:off x="5667043" y="2079158"/>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3"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50899" y="2060669"/>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الخبرة العملية والميدانية </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4" name="角丸四角形 35">
            <a:extLst>
              <a:ext uri="{FF2B5EF4-FFF2-40B4-BE49-F238E27FC236}">
                <a16:creationId xmlns:a16="http://schemas.microsoft.com/office/drawing/2014/main" id="{CFE4BD58-E966-4A2B-8023-95913DA751CD}"/>
              </a:ext>
            </a:extLst>
          </p:cNvPr>
          <p:cNvSpPr/>
          <p:nvPr/>
        </p:nvSpPr>
        <p:spPr>
          <a:xfrm>
            <a:off x="5634755" y="3452566"/>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5"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18611" y="3434077"/>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مقالات الدوريات المتخصصة</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6" name="角丸四角形 35">
            <a:extLst>
              <a:ext uri="{FF2B5EF4-FFF2-40B4-BE49-F238E27FC236}">
                <a16:creationId xmlns:a16="http://schemas.microsoft.com/office/drawing/2014/main" id="{CFE4BD58-E966-4A2B-8023-95913DA751CD}"/>
              </a:ext>
            </a:extLst>
          </p:cNvPr>
          <p:cNvSpPr/>
          <p:nvPr/>
        </p:nvSpPr>
        <p:spPr>
          <a:xfrm>
            <a:off x="5634755" y="4134240"/>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7"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18611" y="4115751"/>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الاتصالات الشخصية مع الخبراء</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8" name="角丸四角形 35">
            <a:extLst>
              <a:ext uri="{FF2B5EF4-FFF2-40B4-BE49-F238E27FC236}">
                <a16:creationId xmlns:a16="http://schemas.microsoft.com/office/drawing/2014/main" id="{CFE4BD58-E966-4A2B-8023-95913DA751CD}"/>
              </a:ext>
            </a:extLst>
          </p:cNvPr>
          <p:cNvSpPr/>
          <p:nvPr/>
        </p:nvSpPr>
        <p:spPr>
          <a:xfrm>
            <a:off x="5650899" y="4812807"/>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9"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34755" y="4794318"/>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التقارير والإحصاءات</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0"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5604888" y="5467752"/>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الكشافات والمستخلصات </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1" name="角丸四角形 35">
            <a:extLst>
              <a:ext uri="{FF2B5EF4-FFF2-40B4-BE49-F238E27FC236}">
                <a16:creationId xmlns:a16="http://schemas.microsoft.com/office/drawing/2014/main" id="{CFE4BD58-E966-4A2B-8023-95913DA751CD}"/>
              </a:ext>
            </a:extLst>
          </p:cNvPr>
          <p:cNvSpPr/>
          <p:nvPr/>
        </p:nvSpPr>
        <p:spPr>
          <a:xfrm>
            <a:off x="1490088" y="1407446"/>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2"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473944" y="1388957"/>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برامج الدراسات العليا </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3" name="角丸四角形 35">
            <a:extLst>
              <a:ext uri="{FF2B5EF4-FFF2-40B4-BE49-F238E27FC236}">
                <a16:creationId xmlns:a16="http://schemas.microsoft.com/office/drawing/2014/main" id="{CFE4BD58-E966-4A2B-8023-95913DA751CD}"/>
              </a:ext>
            </a:extLst>
          </p:cNvPr>
          <p:cNvSpPr/>
          <p:nvPr/>
        </p:nvSpPr>
        <p:spPr>
          <a:xfrm>
            <a:off x="1503811" y="2101464"/>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4"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487667" y="2082975"/>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الدراسات المسحية للبحوث السابقة </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5" name="角丸四角形 35">
            <a:extLst>
              <a:ext uri="{FF2B5EF4-FFF2-40B4-BE49-F238E27FC236}">
                <a16:creationId xmlns:a16="http://schemas.microsoft.com/office/drawing/2014/main" id="{CFE4BD58-E966-4A2B-8023-95913DA751CD}"/>
              </a:ext>
            </a:extLst>
          </p:cNvPr>
          <p:cNvSpPr/>
          <p:nvPr/>
        </p:nvSpPr>
        <p:spPr>
          <a:xfrm>
            <a:off x="1490088" y="2769359"/>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6"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473944" y="2750870"/>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أوراق المؤتمرات والندوات العلمية</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7" name="角丸四角形 35">
            <a:extLst>
              <a:ext uri="{FF2B5EF4-FFF2-40B4-BE49-F238E27FC236}">
                <a16:creationId xmlns:a16="http://schemas.microsoft.com/office/drawing/2014/main" id="{CFE4BD58-E966-4A2B-8023-95913DA751CD}"/>
              </a:ext>
            </a:extLst>
          </p:cNvPr>
          <p:cNvSpPr/>
          <p:nvPr/>
        </p:nvSpPr>
        <p:spPr>
          <a:xfrm>
            <a:off x="1466423" y="4155836"/>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8"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450279" y="4137347"/>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المشرف أو الأستاذ الأكاديمي</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9" name="角丸四角形 35">
            <a:extLst>
              <a:ext uri="{FF2B5EF4-FFF2-40B4-BE49-F238E27FC236}">
                <a16:creationId xmlns:a16="http://schemas.microsoft.com/office/drawing/2014/main" id="{CFE4BD58-E966-4A2B-8023-95913DA751CD}"/>
              </a:ext>
            </a:extLst>
          </p:cNvPr>
          <p:cNvSpPr/>
          <p:nvPr/>
        </p:nvSpPr>
        <p:spPr>
          <a:xfrm>
            <a:off x="1436556" y="4837222"/>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0"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466423" y="4815914"/>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المؤسسة التي يعمل فيها الباحث</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31" name="角丸四角形 35">
            <a:extLst>
              <a:ext uri="{FF2B5EF4-FFF2-40B4-BE49-F238E27FC236}">
                <a16:creationId xmlns:a16="http://schemas.microsoft.com/office/drawing/2014/main" id="{CFE4BD58-E966-4A2B-8023-95913DA751CD}"/>
              </a:ext>
            </a:extLst>
          </p:cNvPr>
          <p:cNvSpPr/>
          <p:nvPr/>
        </p:nvSpPr>
        <p:spPr>
          <a:xfrm>
            <a:off x="1452700" y="3485221"/>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2"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436556" y="3466732"/>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الكتب والمراجع</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34" name="角丸四角形 35">
            <a:extLst>
              <a:ext uri="{FF2B5EF4-FFF2-40B4-BE49-F238E27FC236}">
                <a16:creationId xmlns:a16="http://schemas.microsoft.com/office/drawing/2014/main" id="{CFE4BD58-E966-4A2B-8023-95913DA751CD}"/>
              </a:ext>
            </a:extLst>
          </p:cNvPr>
          <p:cNvSpPr/>
          <p:nvPr/>
        </p:nvSpPr>
        <p:spPr>
          <a:xfrm>
            <a:off x="1464153" y="5471020"/>
            <a:ext cx="4114800" cy="548640"/>
          </a:xfrm>
          <a:prstGeom prst="roundRect">
            <a:avLst>
              <a:gd name="adj" fmla="val 50000"/>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35"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628614" y="5547465"/>
            <a:ext cx="3865194" cy="545533"/>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الزملاء في المهنة</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Tree>
    <p:extLst>
      <p:ext uri="{BB962C8B-B14F-4D97-AF65-F5344CB8AC3E}">
        <p14:creationId xmlns:p14="http://schemas.microsoft.com/office/powerpoint/2010/main" val="640711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24"/>
          <p:cNvSpPr/>
          <p:nvPr/>
        </p:nvSpPr>
        <p:spPr>
          <a:xfrm>
            <a:off x="1181062" y="1285190"/>
            <a:ext cx="9345750"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3685247" y="729958"/>
            <a:ext cx="3902032" cy="400110"/>
          </a:xfrm>
          <a:prstGeom prst="rect">
            <a:avLst/>
          </a:prstGeom>
          <a:noFill/>
        </p:spPr>
        <p:txBody>
          <a:bodyPr wrap="square" rtlCol="0">
            <a:spAutoFit/>
          </a:bodyPr>
          <a:lstStyle/>
          <a:p>
            <a:pPr lvl="0" algn="ctr">
              <a:defRPr/>
            </a:pPr>
            <a:r>
              <a:rPr lang="ar-SA" sz="2000" b="1" dirty="0">
                <a:latin typeface="Alexandria" pitchFamily="2" charset="-78"/>
                <a:ea typeface="Times New Roman" panose="02020603050405020304" pitchFamily="18" charset="0"/>
                <a:cs typeface="Alexandria" pitchFamily="2" charset="-78"/>
              </a:rPr>
              <a:t>مصادر مشكلات البحث</a:t>
            </a:r>
            <a:endParaRPr lang="en-US" sz="2000" b="1" kern="0" dirty="0">
              <a:latin typeface="Alexandria" pitchFamily="2" charset="-78"/>
              <a:cs typeface="Alexandria" pitchFamily="2" charset="-78"/>
            </a:endParaRPr>
          </a:p>
        </p:txBody>
      </p:sp>
      <p:sp>
        <p:nvSpPr>
          <p:cNvPr id="12" name="TextBox 11"/>
          <p:cNvSpPr txBox="1"/>
          <p:nvPr/>
        </p:nvSpPr>
        <p:spPr>
          <a:xfrm>
            <a:off x="1675976" y="1468530"/>
            <a:ext cx="8417320" cy="1207895"/>
          </a:xfrm>
          <a:prstGeom prst="rect">
            <a:avLst/>
          </a:prstGeom>
          <a:noFill/>
        </p:spPr>
        <p:txBody>
          <a:bodyPr wrap="square" rtlCol="0">
            <a:spAutoFit/>
          </a:bodyPr>
          <a:lstStyle/>
          <a:p>
            <a:pPr marL="88104" algn="just" rtl="1">
              <a:lnSpc>
                <a:spcPct val="150000"/>
              </a:lnSpc>
              <a:spcBef>
                <a:spcPct val="20000"/>
              </a:spcBef>
              <a:buClr>
                <a:srgbClr val="C00000"/>
              </a:buClr>
              <a:buSzPct val="95000"/>
              <a:tabLst>
                <a:tab pos="130966" algn="l"/>
              </a:tabLst>
            </a:pPr>
            <a:r>
              <a:rPr lang="ar-SA" sz="1600" b="1" dirty="0">
                <a:latin typeface="Alexandria" pitchFamily="2" charset="-78"/>
                <a:cs typeface="Alexandria" pitchFamily="2" charset="-78"/>
              </a:rPr>
              <a:t>تكون الأفكار في ذهن الباحث عن المشكلة عامة في البداية، ومع تقدم تفكير الباحث في الموضوع يطور قدرته على صياغة المشكلة بطريقة أكثر تحديداً وأضيق مجالاً</a:t>
            </a:r>
            <a:r>
              <a:rPr lang="ar-SA" sz="1600" b="1" dirty="0" smtClean="0">
                <a:latin typeface="Alexandria" pitchFamily="2" charset="-78"/>
                <a:cs typeface="Alexandria" pitchFamily="2" charset="-78"/>
              </a:rPr>
              <a:t>.</a:t>
            </a:r>
            <a:endParaRPr lang="en-US" sz="1600" b="1" dirty="0" smtClean="0">
              <a:latin typeface="Alexandria" pitchFamily="2" charset="-78"/>
              <a:cs typeface="Alexandria" pitchFamily="2" charset="-78"/>
            </a:endParaRPr>
          </a:p>
          <a:p>
            <a:pPr marL="88104" algn="just" rtl="1">
              <a:lnSpc>
                <a:spcPct val="150000"/>
              </a:lnSpc>
              <a:spcBef>
                <a:spcPct val="20000"/>
              </a:spcBef>
              <a:buClr>
                <a:srgbClr val="C00000"/>
              </a:buClr>
              <a:buSzPct val="95000"/>
              <a:tabLst>
                <a:tab pos="130966" algn="l"/>
              </a:tabLst>
            </a:pPr>
            <a:endParaRPr lang="ar-SY" sz="1600" b="1" dirty="0">
              <a:latin typeface="Alexandria" pitchFamily="2" charset="-78"/>
              <a:cs typeface="Alexandria" pitchFamily="2" charset="-78"/>
            </a:endParaRPr>
          </a:p>
        </p:txBody>
      </p:sp>
      <p:sp>
        <p:nvSpPr>
          <p:cNvPr id="13" name="角丸四角形 35">
            <a:extLst>
              <a:ext uri="{FF2B5EF4-FFF2-40B4-BE49-F238E27FC236}">
                <a16:creationId xmlns:a16="http://schemas.microsoft.com/office/drawing/2014/main" id="{CFE4BD58-E966-4A2B-8023-95913DA751CD}"/>
              </a:ext>
            </a:extLst>
          </p:cNvPr>
          <p:cNvSpPr/>
          <p:nvPr/>
        </p:nvSpPr>
        <p:spPr>
          <a:xfrm>
            <a:off x="6235700" y="3121269"/>
            <a:ext cx="4114800" cy="5486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4"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6130217" y="3087919"/>
            <a:ext cx="4101077"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مشكلة الأمية</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5" name="角丸四角形 35">
            <a:extLst>
              <a:ext uri="{FF2B5EF4-FFF2-40B4-BE49-F238E27FC236}">
                <a16:creationId xmlns:a16="http://schemas.microsoft.com/office/drawing/2014/main" id="{CFE4BD58-E966-4A2B-8023-95913DA751CD}"/>
              </a:ext>
            </a:extLst>
          </p:cNvPr>
          <p:cNvSpPr/>
          <p:nvPr/>
        </p:nvSpPr>
        <p:spPr>
          <a:xfrm>
            <a:off x="6162506" y="3796609"/>
            <a:ext cx="4114800" cy="5486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6"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6146362" y="3778120"/>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مشكلة الأمية في دمشق</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7" name="角丸四角形 35">
            <a:extLst>
              <a:ext uri="{FF2B5EF4-FFF2-40B4-BE49-F238E27FC236}">
                <a16:creationId xmlns:a16="http://schemas.microsoft.com/office/drawing/2014/main" id="{CFE4BD58-E966-4A2B-8023-95913DA751CD}"/>
              </a:ext>
            </a:extLst>
          </p:cNvPr>
          <p:cNvSpPr/>
          <p:nvPr/>
        </p:nvSpPr>
        <p:spPr>
          <a:xfrm>
            <a:off x="3021521" y="5541654"/>
            <a:ext cx="6504215" cy="5486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18"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3021521" y="5523165"/>
            <a:ext cx="6238465"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عوامل تسرب المرأة من برامج محو الأمية في دمشق</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19" name="角丸四角形 35">
            <a:extLst>
              <a:ext uri="{FF2B5EF4-FFF2-40B4-BE49-F238E27FC236}">
                <a16:creationId xmlns:a16="http://schemas.microsoft.com/office/drawing/2014/main" id="{CFE4BD58-E966-4A2B-8023-95913DA751CD}"/>
              </a:ext>
            </a:extLst>
          </p:cNvPr>
          <p:cNvSpPr/>
          <p:nvPr/>
        </p:nvSpPr>
        <p:spPr>
          <a:xfrm>
            <a:off x="1985551" y="3124897"/>
            <a:ext cx="4114800" cy="5486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0"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969407" y="3106408"/>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مشكلة الأمية في سوريا</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1" name="角丸四角形 35">
            <a:extLst>
              <a:ext uri="{FF2B5EF4-FFF2-40B4-BE49-F238E27FC236}">
                <a16:creationId xmlns:a16="http://schemas.microsoft.com/office/drawing/2014/main" id="{CFE4BD58-E966-4A2B-8023-95913DA751CD}"/>
              </a:ext>
            </a:extLst>
          </p:cNvPr>
          <p:cNvSpPr/>
          <p:nvPr/>
        </p:nvSpPr>
        <p:spPr>
          <a:xfrm>
            <a:off x="1999274" y="3818915"/>
            <a:ext cx="4114800" cy="5486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2"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983130" y="3800426"/>
            <a:ext cx="3865194"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برامج محو الأمية في دمشق</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3" name="角丸四角形 35">
            <a:extLst>
              <a:ext uri="{FF2B5EF4-FFF2-40B4-BE49-F238E27FC236}">
                <a16:creationId xmlns:a16="http://schemas.microsoft.com/office/drawing/2014/main" id="{CFE4BD58-E966-4A2B-8023-95913DA751CD}"/>
              </a:ext>
            </a:extLst>
          </p:cNvPr>
          <p:cNvSpPr/>
          <p:nvPr/>
        </p:nvSpPr>
        <p:spPr>
          <a:xfrm>
            <a:off x="1983131" y="4486809"/>
            <a:ext cx="4117220" cy="8230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1632753" rtl="1" eaLnBrk="1" fontAlgn="auto" latinLnBrk="0" hangingPunct="1">
              <a:lnSpc>
                <a:spcPct val="100000"/>
              </a:lnSpc>
              <a:spcBef>
                <a:spcPts val="0"/>
              </a:spcBef>
              <a:spcAft>
                <a:spcPts val="0"/>
              </a:spcAft>
              <a:buClrTx/>
              <a:buSzTx/>
              <a:buFontTx/>
              <a:buNone/>
              <a:tabLst/>
              <a:defRPr/>
            </a:pPr>
            <a:endParaRPr kumimoji="1" lang="ja-JP" altLang="en-US" sz="2400" b="0" i="0" u="none" strike="noStrike" kern="0" cap="none" spc="0" normalizeH="0" baseline="0" noProof="0" dirty="0">
              <a:ln>
                <a:noFill/>
              </a:ln>
              <a:solidFill>
                <a:prstClr val="white"/>
              </a:solidFill>
              <a:effectLst/>
              <a:uLnTx/>
              <a:uFillTx/>
              <a:latin typeface="Route 159 Light" pitchFamily="50" charset="0"/>
              <a:ea typeface="ＭＳ Ｐゴシック" panose="020B0600070205080204" pitchFamily="34" charset="-128"/>
              <a:cs typeface="+mn-cs"/>
            </a:endParaRPr>
          </a:p>
        </p:txBody>
      </p:sp>
      <p:sp>
        <p:nvSpPr>
          <p:cNvPr id="24" name="テキスト プレースホルダー 6">
            <a:extLst>
              <a:ext uri="{FF2B5EF4-FFF2-40B4-BE49-F238E27FC236}">
                <a16:creationId xmlns:a16="http://schemas.microsoft.com/office/drawing/2014/main" id="{EFFA85B8-9D22-49F6-BE02-70B23636AB4E}"/>
              </a:ext>
            </a:extLst>
          </p:cNvPr>
          <p:cNvSpPr txBox="1">
            <a:spLocks/>
          </p:cNvSpPr>
          <p:nvPr/>
        </p:nvSpPr>
        <p:spPr>
          <a:xfrm>
            <a:off x="1863120" y="4639502"/>
            <a:ext cx="4283242" cy="463231"/>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lvl="0" rtl="1"/>
            <a:r>
              <a:rPr lang="ar-SY" altLang="ja-JP" sz="2400" b="1" dirty="0">
                <a:solidFill>
                  <a:sysClr val="windowText" lastClr="000000"/>
                </a:solidFill>
                <a:ea typeface="ＭＳ Ｐゴシック" panose="020B0600070205080204" pitchFamily="34" charset="-128"/>
              </a:rPr>
              <a:t>مشكلة التسرب من برامج محو الأمية في دمشق</a:t>
            </a:r>
            <a:endParaRPr kumimoji="1" lang="ar-SY" altLang="ja-JP" sz="2400" b="1" i="0" u="none" strike="noStrike" kern="1200" cap="none" spc="0" normalizeH="0" baseline="0" noProof="0" dirty="0">
              <a:ln>
                <a:noFill/>
              </a:ln>
              <a:solidFill>
                <a:sysClr val="windowText" lastClr="000000"/>
              </a:solidFill>
              <a:effectLst/>
              <a:uLnTx/>
              <a:uFillTx/>
              <a:latin typeface="Route 159 SemiBold" pitchFamily="50" charset="0"/>
              <a:ea typeface="ＭＳ Ｐゴシック" panose="020B0600070205080204" pitchFamily="34" charset="-128"/>
              <a:cs typeface="+mn-cs"/>
            </a:endParaRPr>
          </a:p>
        </p:txBody>
      </p:sp>
      <p:sp>
        <p:nvSpPr>
          <p:cNvPr id="25" name="角丸四角形 35">
            <a:extLst>
              <a:ext uri="{FF2B5EF4-FFF2-40B4-BE49-F238E27FC236}">
                <a16:creationId xmlns:a16="http://schemas.microsoft.com/office/drawing/2014/main" id="{CFE4BD58-E966-4A2B-8023-95913DA751CD}"/>
              </a:ext>
            </a:extLst>
          </p:cNvPr>
          <p:cNvSpPr/>
          <p:nvPr/>
        </p:nvSpPr>
        <p:spPr>
          <a:xfrm>
            <a:off x="6100351" y="4508405"/>
            <a:ext cx="4117220" cy="823040"/>
          </a:xfrm>
          <a:prstGeom prst="roundRect">
            <a:avLst>
              <a:gd name="adj" fmla="val 50000"/>
            </a:avLst>
          </a:prstGeom>
          <a:solidFill>
            <a:srgbClr val="C6CDDC"/>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r>
              <a:rPr lang="ar-SY" altLang="ja-JP" sz="2400" b="1" dirty="0">
                <a:solidFill>
                  <a:sysClr val="windowText" lastClr="000000"/>
                </a:solidFill>
                <a:ea typeface="ＭＳ Ｐゴシック" panose="020B0600070205080204" pitchFamily="34" charset="-128"/>
              </a:rPr>
              <a:t>مشکلات برامج محو الأمية</a:t>
            </a:r>
          </a:p>
          <a:p>
            <a:pPr lvl="0" algn="ctr"/>
            <a:r>
              <a:rPr lang="ar-SY" altLang="ja-JP" sz="2400" b="1" dirty="0">
                <a:solidFill>
                  <a:sysClr val="windowText" lastClr="000000"/>
                </a:solidFill>
                <a:ea typeface="ＭＳ Ｐゴシック" panose="020B0600070205080204" pitchFamily="34" charset="-128"/>
              </a:rPr>
              <a:t>في دمشق</a:t>
            </a:r>
            <a:endParaRPr kumimoji="1" lang="ar-SY" altLang="ja-JP" sz="2400" b="1" dirty="0">
              <a:solidFill>
                <a:sysClr val="windowText" lastClr="000000"/>
              </a:solidFill>
              <a:latin typeface="Route 159 SemiBold" pitchFamily="50" charset="0"/>
              <a:ea typeface="ＭＳ Ｐゴシック" panose="020B0600070205080204" pitchFamily="34" charset="-128"/>
            </a:endParaRPr>
          </a:p>
        </p:txBody>
      </p:sp>
      <p:sp>
        <p:nvSpPr>
          <p:cNvPr id="26" name="شكل بيضاوي 30"/>
          <p:cNvSpPr/>
          <p:nvPr/>
        </p:nvSpPr>
        <p:spPr>
          <a:xfrm>
            <a:off x="9364850" y="2267707"/>
            <a:ext cx="695610" cy="66943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مربع نص 31"/>
          <p:cNvSpPr txBox="1"/>
          <p:nvPr/>
        </p:nvSpPr>
        <p:spPr>
          <a:xfrm>
            <a:off x="9187796" y="2384008"/>
            <a:ext cx="778596" cy="400110"/>
          </a:xfrm>
          <a:prstGeom prst="rect">
            <a:avLst/>
          </a:prstGeom>
          <a:noFill/>
        </p:spPr>
        <p:txBody>
          <a:bodyPr wrap="square" rtlCol="0">
            <a:spAutoFit/>
          </a:bodyPr>
          <a:lstStyle/>
          <a:p>
            <a:pPr algn="r"/>
            <a:r>
              <a:rPr lang="ar-SY" sz="2000" b="1" dirty="0">
                <a:solidFill>
                  <a:schemeClr val="bg1"/>
                </a:solidFill>
              </a:rPr>
              <a:t>مثال</a:t>
            </a:r>
            <a:endParaRPr lang="en-US" sz="2000" b="1" dirty="0">
              <a:solidFill>
                <a:schemeClr val="bg1"/>
              </a:solidFill>
            </a:endParaRPr>
          </a:p>
        </p:txBody>
      </p:sp>
    </p:spTree>
    <p:extLst>
      <p:ext uri="{BB962C8B-B14F-4D97-AF65-F5344CB8AC3E}">
        <p14:creationId xmlns:p14="http://schemas.microsoft.com/office/powerpoint/2010/main" val="3285551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marL="88104" algn="ctr">
              <a:spcBef>
                <a:spcPct val="20000"/>
              </a:spcBef>
              <a:buClr>
                <a:srgbClr val="C00000"/>
              </a:buClr>
              <a:buSzPct val="95000"/>
              <a:tabLst>
                <a:tab pos="130966" algn="l"/>
              </a:tabLst>
            </a:pPr>
            <a:r>
              <a:rPr lang="ar-SA" sz="2200" b="1" dirty="0">
                <a:latin typeface="Alexandria" pitchFamily="2" charset="-78"/>
                <a:cs typeface="Alexandria" pitchFamily="2" charset="-78"/>
              </a:rPr>
              <a:t>اعتبارات اختيار المشكلة</a:t>
            </a:r>
            <a:endParaRPr lang="ar-SY" sz="2200" b="1" dirty="0">
              <a:latin typeface="Alexandria" pitchFamily="2" charset="-78"/>
              <a:cs typeface="Alexandria" pitchFamily="2" charset="-78"/>
            </a:endParaRPr>
          </a:p>
        </p:txBody>
      </p:sp>
      <p:sp>
        <p:nvSpPr>
          <p:cNvPr id="7" name="TextBox 6"/>
          <p:cNvSpPr txBox="1"/>
          <p:nvPr/>
        </p:nvSpPr>
        <p:spPr>
          <a:xfrm>
            <a:off x="1675976" y="1409915"/>
            <a:ext cx="8417320" cy="3743974"/>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Ø"/>
            </a:pPr>
            <a:r>
              <a:rPr lang="ar-SY" sz="1600" b="1" dirty="0">
                <a:latin typeface="Alexandria" pitchFamily="2" charset="-78"/>
                <a:cs typeface="Alexandria" pitchFamily="2" charset="-78"/>
              </a:rPr>
              <a:t>حداثة المشكلة.</a:t>
            </a:r>
          </a:p>
          <a:p>
            <a:pPr marL="342900" indent="-342900" algn="just"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Y" sz="1600" b="1" dirty="0">
                <a:latin typeface="Alexandria" pitchFamily="2" charset="-78"/>
                <a:cs typeface="Alexandria" pitchFamily="2" charset="-78"/>
              </a:rPr>
              <a:t>أهمية المشكلة وقيمتها العلمية.</a:t>
            </a:r>
          </a:p>
          <a:p>
            <a:pPr marL="342900" indent="-342900" algn="just"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Y" sz="1600" b="1" dirty="0">
                <a:latin typeface="Alexandria" pitchFamily="2" charset="-78"/>
                <a:cs typeface="Alexandria" pitchFamily="2" charset="-78"/>
              </a:rPr>
              <a:t>اهتمام الباحث بالمشكلة وقدرته على دراستها وحلها.</a:t>
            </a:r>
          </a:p>
          <a:p>
            <a:pPr marL="342900" indent="-342900" algn="just"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Y" sz="1600" b="1" dirty="0">
                <a:latin typeface="Alexandria" pitchFamily="2" charset="-78"/>
                <a:cs typeface="Alexandria" pitchFamily="2" charset="-78"/>
              </a:rPr>
              <a:t>توفر الخبرة والقدرة على دراسة المشكلة.</a:t>
            </a:r>
          </a:p>
          <a:p>
            <a:pPr marL="342900" indent="-342900" algn="just"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Y" sz="1600" b="1" dirty="0">
                <a:latin typeface="Alexandria" pitchFamily="2" charset="-78"/>
                <a:cs typeface="Alexandria" pitchFamily="2" charset="-78"/>
              </a:rPr>
              <a:t>توفر البيانات والمعلومات الكافية من مصادرها المختلفة.</a:t>
            </a:r>
          </a:p>
          <a:p>
            <a:pPr marL="342900" indent="-342900" algn="just"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p:txBody>
      </p:sp>
    </p:spTree>
    <p:extLst>
      <p:ext uri="{BB962C8B-B14F-4D97-AF65-F5344CB8AC3E}">
        <p14:creationId xmlns:p14="http://schemas.microsoft.com/office/powerpoint/2010/main" val="39015212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marL="88104" algn="ctr">
              <a:spcBef>
                <a:spcPct val="20000"/>
              </a:spcBef>
              <a:buClr>
                <a:srgbClr val="C00000"/>
              </a:buClr>
              <a:buSzPct val="95000"/>
              <a:tabLst>
                <a:tab pos="130966" algn="l"/>
              </a:tabLst>
            </a:pPr>
            <a:r>
              <a:rPr lang="ar-SA" sz="2200" b="1" dirty="0">
                <a:latin typeface="Alexandria" pitchFamily="2" charset="-78"/>
                <a:cs typeface="Alexandria" pitchFamily="2" charset="-78"/>
              </a:rPr>
              <a:t>اعتبارات اختيار المشكلة</a:t>
            </a:r>
            <a:endParaRPr lang="ar-SY" sz="2200" b="1" dirty="0">
              <a:latin typeface="Alexandria" pitchFamily="2" charset="-78"/>
              <a:cs typeface="Alexandria" pitchFamily="2" charset="-78"/>
            </a:endParaRPr>
          </a:p>
        </p:txBody>
      </p:sp>
      <p:sp>
        <p:nvSpPr>
          <p:cNvPr id="7" name="TextBox 6"/>
          <p:cNvSpPr txBox="1"/>
          <p:nvPr/>
        </p:nvSpPr>
        <p:spPr>
          <a:xfrm>
            <a:off x="1645277" y="1894441"/>
            <a:ext cx="8417320" cy="3005310"/>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Ø"/>
            </a:pPr>
            <a:r>
              <a:rPr lang="ar-SY" sz="1600" b="1" dirty="0">
                <a:latin typeface="Alexandria" pitchFamily="2" charset="-78"/>
                <a:cs typeface="Alexandria" pitchFamily="2" charset="-78"/>
              </a:rPr>
              <a:t>توفر الوقت الكافي لدراسة المشكلة.</a:t>
            </a: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Y" sz="1600" b="1" dirty="0">
                <a:latin typeface="Alexandria" pitchFamily="2" charset="-78"/>
                <a:cs typeface="Alexandria" pitchFamily="2" charset="-78"/>
              </a:rPr>
              <a:t>توفر الإمكانات المادية والإدارية المطلوبة.</a:t>
            </a: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Y" sz="1600" b="1" dirty="0">
                <a:latin typeface="Alexandria" pitchFamily="2" charset="-78"/>
                <a:cs typeface="Alexandria" pitchFamily="2" charset="-78"/>
              </a:rPr>
              <a:t>عدم وجود جوانب أخلاقية تمنع إجراء المشكلة.</a:t>
            </a: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Y" sz="1600" b="1" dirty="0">
                <a:latin typeface="Alexandria" pitchFamily="2" charset="-78"/>
                <a:cs typeface="Alexandria" pitchFamily="2" charset="-78"/>
              </a:rPr>
              <a:t>أن تكون قابلة للبحث في ضوء الإمكانيات المتوفرة لدى الباحث.</a:t>
            </a: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p:txBody>
      </p:sp>
    </p:spTree>
    <p:extLst>
      <p:ext uri="{BB962C8B-B14F-4D97-AF65-F5344CB8AC3E}">
        <p14:creationId xmlns:p14="http://schemas.microsoft.com/office/powerpoint/2010/main" val="38325801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0"/>
            <a:ext cx="9345750" cy="4878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253225" cy="430887"/>
          </a:xfrm>
          <a:prstGeom prst="rect">
            <a:avLst/>
          </a:prstGeom>
          <a:noFill/>
        </p:spPr>
        <p:txBody>
          <a:bodyPr wrap="square" rtlCol="0">
            <a:spAutoFit/>
          </a:bodyPr>
          <a:lstStyle/>
          <a:p>
            <a:pPr lvl="0" algn="ctr">
              <a:defRPr/>
            </a:pPr>
            <a:r>
              <a:rPr lang="ar-SY" sz="2200" b="1" dirty="0">
                <a:latin typeface="Alexandria" pitchFamily="2" charset="-78"/>
                <a:ea typeface="Times New Roman" panose="02020603050405020304" pitchFamily="18" charset="0"/>
                <a:cs typeface="Alexandria" pitchFamily="2" charset="-78"/>
              </a:rPr>
              <a:t>صياغة</a:t>
            </a:r>
            <a:r>
              <a:rPr lang="ar-SA" sz="2200" b="1" dirty="0">
                <a:solidFill>
                  <a:schemeClr val="tx2"/>
                </a:solidFill>
                <a:latin typeface="Alexandria" pitchFamily="2" charset="-78"/>
                <a:ea typeface="Times New Roman" panose="02020603050405020304" pitchFamily="18" charset="0"/>
                <a:cs typeface="Alexandria" pitchFamily="2" charset="-78"/>
              </a:rPr>
              <a:t> </a:t>
            </a:r>
            <a:r>
              <a:rPr lang="ar-SA" sz="2200" b="1" dirty="0">
                <a:latin typeface="Alexandria" pitchFamily="2" charset="-78"/>
                <a:ea typeface="Times New Roman" panose="02020603050405020304" pitchFamily="18" charset="0"/>
                <a:cs typeface="Alexandria" pitchFamily="2" charset="-78"/>
              </a:rPr>
              <a:t>مشكل</a:t>
            </a:r>
            <a:r>
              <a:rPr lang="ar-SY" sz="2200" b="1" dirty="0">
                <a:latin typeface="Alexandria" pitchFamily="2" charset="-78"/>
                <a:ea typeface="Times New Roman" panose="02020603050405020304" pitchFamily="18" charset="0"/>
                <a:cs typeface="Alexandria" pitchFamily="2" charset="-78"/>
              </a:rPr>
              <a:t>ة</a:t>
            </a:r>
            <a:r>
              <a:rPr lang="ar-SA" sz="2200" b="1" dirty="0">
                <a:solidFill>
                  <a:schemeClr val="tx2"/>
                </a:solidFill>
                <a:latin typeface="Alexandria" pitchFamily="2" charset="-78"/>
                <a:ea typeface="Times New Roman" panose="02020603050405020304" pitchFamily="18" charset="0"/>
                <a:cs typeface="Alexandria" pitchFamily="2" charset="-78"/>
              </a:rPr>
              <a:t> </a:t>
            </a:r>
            <a:r>
              <a:rPr lang="ar-SA" sz="2200" b="1" dirty="0">
                <a:latin typeface="Alexandria" pitchFamily="2" charset="-78"/>
                <a:ea typeface="Times New Roman" panose="02020603050405020304" pitchFamily="18" charset="0"/>
                <a:cs typeface="Alexandria" pitchFamily="2" charset="-78"/>
              </a:rPr>
              <a:t>البحث</a:t>
            </a:r>
            <a:endParaRPr lang="en-US" sz="2200" b="1" dirty="0">
              <a:latin typeface="Alexandria" pitchFamily="2" charset="-78"/>
              <a:ea typeface="Times New Roman" panose="02020603050405020304" pitchFamily="18" charset="0"/>
              <a:cs typeface="Alexandria" pitchFamily="2" charset="-78"/>
            </a:endParaRPr>
          </a:p>
        </p:txBody>
      </p:sp>
      <p:sp>
        <p:nvSpPr>
          <p:cNvPr id="7" name="TextBox 6"/>
          <p:cNvSpPr txBox="1"/>
          <p:nvPr/>
        </p:nvSpPr>
        <p:spPr>
          <a:xfrm>
            <a:off x="1645277" y="1419097"/>
            <a:ext cx="8417320" cy="493981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A" b="1" dirty="0">
                <a:solidFill>
                  <a:schemeClr val="bg2">
                    <a:lumMod val="10000"/>
                  </a:schemeClr>
                </a:solidFill>
                <a:latin typeface="Alexandria" pitchFamily="2" charset="-78"/>
                <a:ea typeface="Times New Roman" panose="02020603050405020304" pitchFamily="18" charset="0"/>
                <a:cs typeface="Alexandria" pitchFamily="2" charset="-78"/>
              </a:rPr>
              <a:t>عند صياغة مشكلة البحث يجب أخذ الأمور التالية بعين الاعتبار:</a:t>
            </a:r>
            <a:endParaRPr lang="ar-SY" b="1" dirty="0">
              <a:solidFill>
                <a:schemeClr val="bg2">
                  <a:lumMod val="10000"/>
                </a:schemeClr>
              </a:solidFill>
              <a:latin typeface="Alexandria" pitchFamily="2" charset="-78"/>
              <a:ea typeface="Times New Roman" panose="02020603050405020304" pitchFamily="18" charset="0"/>
              <a:cs typeface="Alexandria" pitchFamily="2" charset="-78"/>
            </a:endParaRPr>
          </a:p>
          <a:p>
            <a:pPr algn="r" rtl="1">
              <a:lnSpc>
                <a:spcPct val="150000"/>
              </a:lnSpc>
            </a:pPr>
            <a:endParaRPr lang="ar-SY" sz="1600" b="1"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ما العلاقة بين المتغيرات الداخلة في الدراسة؟ وهل هذه المتغيرات محددة وقابلة للقياس</a:t>
            </a:r>
            <a:r>
              <a:rPr lang="ar-SY" sz="1600" b="1" dirty="0">
                <a:latin typeface="Alexandria" pitchFamily="2" charset="-78"/>
                <a:cs typeface="Alexandria" pitchFamily="2" charset="-78"/>
              </a:rPr>
              <a:t>؟</a:t>
            </a:r>
          </a:p>
          <a:p>
            <a:pPr marL="342900" indent="-342900" algn="r" rtl="1">
              <a:lnSpc>
                <a:spcPct val="150000"/>
              </a:lnSpc>
              <a:buFont typeface="Wingdings" panose="05000000000000000000" pitchFamily="2" charset="2"/>
              <a:buChar char="Ø"/>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أن تصاغ المشكلة بشكل سؤال أو عدة أسئلة واضحة لا إبهام فيها.</a:t>
            </a:r>
            <a:r>
              <a:rPr lang="en-US" sz="1600" b="1" dirty="0">
                <a:latin typeface="Alexandria" pitchFamily="2" charset="-78"/>
                <a:cs typeface="Alexandria" pitchFamily="2" charset="-78"/>
              </a:rPr>
              <a:t> </a:t>
            </a: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أن يكون بالإمكان جمع البيانات عن المشكلة لاختبارها.</a:t>
            </a: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ألا تتعرض المشكلة لموضوعات حساسة من الناحية الأخلاقية أو الدينية.</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أن تكون المشكلة قابلة للحل من قبل الباحث ضمن الوقت والإمكانات المتاحة له.</a:t>
            </a:r>
            <a:r>
              <a:rPr lang="en-US" sz="1600" b="1" dirty="0">
                <a:latin typeface="Alexandria" pitchFamily="2" charset="-78"/>
                <a:cs typeface="Alexandria" pitchFamily="2" charset="-78"/>
              </a:rPr>
              <a:t/>
            </a:r>
            <a:br>
              <a:rPr lang="en-US" sz="1600" b="1" dirty="0">
                <a:latin typeface="Alexandria" pitchFamily="2" charset="-78"/>
                <a:cs typeface="Alexandria" pitchFamily="2" charset="-78"/>
              </a:rPr>
            </a:br>
            <a:endParaRPr lang="en-US"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9757194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تقييم</a:t>
            </a:r>
            <a:r>
              <a:rPr lang="ar-SA" sz="2400" b="1" dirty="0">
                <a:latin typeface="Alexandria" pitchFamily="2" charset="-78"/>
                <a:ea typeface="Times New Roman" panose="02020603050405020304" pitchFamily="18" charset="0"/>
                <a:cs typeface="Alexandria" pitchFamily="2" charset="-78"/>
              </a:rPr>
              <a:t> مشكل</a:t>
            </a:r>
            <a:r>
              <a:rPr lang="ar-SY" sz="2400" b="1" dirty="0">
                <a:latin typeface="Alexandria" pitchFamily="2" charset="-78"/>
                <a:ea typeface="Times New Roman" panose="02020603050405020304" pitchFamily="18" charset="0"/>
                <a:cs typeface="Alexandria" pitchFamily="2" charset="-78"/>
              </a:rPr>
              <a:t>ة</a:t>
            </a:r>
            <a:r>
              <a:rPr lang="ar-SA" sz="2400" b="1" dirty="0">
                <a:latin typeface="Alexandria" pitchFamily="2" charset="-78"/>
                <a:ea typeface="Times New Roman" panose="02020603050405020304" pitchFamily="18" charset="0"/>
                <a:cs typeface="Alexandria" pitchFamily="2" charset="-78"/>
              </a:rPr>
              <a:t> البحث</a:t>
            </a:r>
            <a:endParaRPr lang="en-US" sz="2400" b="1" kern="0" dirty="0">
              <a:latin typeface="Alexandria" pitchFamily="2" charset="-78"/>
              <a:cs typeface="Alexandria" pitchFamily="2" charset="-78"/>
            </a:endParaRPr>
          </a:p>
        </p:txBody>
      </p:sp>
      <p:sp>
        <p:nvSpPr>
          <p:cNvPr id="7" name="TextBox 6"/>
          <p:cNvSpPr txBox="1"/>
          <p:nvPr/>
        </p:nvSpPr>
        <p:spPr>
          <a:xfrm>
            <a:off x="1645277" y="1419097"/>
            <a:ext cx="8417320" cy="4031873"/>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A" sz="1600" b="1" dirty="0">
                <a:solidFill>
                  <a:srgbClr val="3F04AA"/>
                </a:solidFill>
                <a:latin typeface="Alexandria" pitchFamily="2" charset="-78"/>
                <a:ea typeface="Times New Roman" panose="02020603050405020304" pitchFamily="18" charset="0"/>
                <a:cs typeface="Alexandria" pitchFamily="2" charset="-78"/>
              </a:rPr>
              <a:t> يمكن تق</a:t>
            </a:r>
            <a:r>
              <a:rPr lang="ar-SY" sz="1600" b="1" dirty="0">
                <a:solidFill>
                  <a:srgbClr val="3F04AA"/>
                </a:solidFill>
                <a:latin typeface="Alexandria" pitchFamily="2" charset="-78"/>
                <a:ea typeface="Times New Roman" panose="02020603050405020304" pitchFamily="18" charset="0"/>
                <a:cs typeface="Alexandria" pitchFamily="2" charset="-78"/>
              </a:rPr>
              <a:t>ي</a:t>
            </a:r>
            <a:r>
              <a:rPr lang="ar-SA" sz="1600" b="1" dirty="0">
                <a:solidFill>
                  <a:srgbClr val="3F04AA"/>
                </a:solidFill>
                <a:latin typeface="Alexandria" pitchFamily="2" charset="-78"/>
                <a:ea typeface="Times New Roman" panose="02020603050405020304" pitchFamily="18" charset="0"/>
                <a:cs typeface="Alexandria" pitchFamily="2" charset="-78"/>
              </a:rPr>
              <a:t>يم مشكلة البحث من خلال الإجابة على التساؤلات التالية:</a:t>
            </a:r>
            <a:endParaRPr lang="ar-SY" sz="1600" b="1" dirty="0">
              <a:solidFill>
                <a:srgbClr val="3F04AA"/>
              </a:solidFill>
              <a:latin typeface="Alexandria" pitchFamily="2" charset="-78"/>
              <a:ea typeface="Times New Roman" panose="02020603050405020304" pitchFamily="18" charset="0"/>
              <a:cs typeface="Alexandria" pitchFamily="2" charset="-78"/>
            </a:endParaRPr>
          </a:p>
          <a:p>
            <a:pPr marL="342900" indent="-342900" algn="r" rtl="1">
              <a:lnSpc>
                <a:spcPct val="200000"/>
              </a:lnSpc>
              <a:buFont typeface="Wingdings" panose="05000000000000000000" pitchFamily="2" charset="2"/>
              <a:buChar char="Ø"/>
            </a:pPr>
            <a:r>
              <a:rPr lang="ar-SA" sz="1600" b="1" dirty="0" smtClean="0">
                <a:latin typeface="Alexandria" pitchFamily="2" charset="-78"/>
                <a:cs typeface="Alexandria" pitchFamily="2" charset="-78"/>
              </a:rPr>
              <a:t>هل </a:t>
            </a:r>
            <a:r>
              <a:rPr lang="ar-SA" sz="1600" b="1" dirty="0">
                <a:latin typeface="Alexandria" pitchFamily="2" charset="-78"/>
                <a:cs typeface="Alexandria" pitchFamily="2" charset="-78"/>
              </a:rPr>
              <a:t>تعالج المشكلة موضوعاً جديداً أم موضوعاً تقليدياً مكرراً</a:t>
            </a:r>
            <a:r>
              <a:rPr lang="ar-SY" sz="1600" b="1" dirty="0">
                <a:latin typeface="Alexandria" pitchFamily="2" charset="-78"/>
                <a:cs typeface="Alexandria" pitchFamily="2" charset="-78"/>
              </a:rPr>
              <a:t>؟</a:t>
            </a:r>
          </a:p>
          <a:p>
            <a:pPr marL="342900" indent="-342900" algn="r" rtl="1">
              <a:lnSpc>
                <a:spcPct val="200000"/>
              </a:lnSpc>
              <a:buFont typeface="Wingdings" panose="05000000000000000000" pitchFamily="2" charset="2"/>
              <a:buChar char="Ø"/>
            </a:pPr>
            <a:r>
              <a:rPr lang="ar-SA" sz="1600" b="1" dirty="0" smtClean="0">
                <a:latin typeface="Alexandria" pitchFamily="2" charset="-78"/>
                <a:cs typeface="Alexandria" pitchFamily="2" charset="-78"/>
              </a:rPr>
              <a:t>هل </a:t>
            </a:r>
            <a:r>
              <a:rPr lang="ar-SA" sz="1600" b="1" dirty="0">
                <a:latin typeface="Alexandria" pitchFamily="2" charset="-78"/>
                <a:cs typeface="Alexandria" pitchFamily="2" charset="-78"/>
              </a:rPr>
              <a:t>سيسهم موضوع الدراسة في إضافة علمية جديدة معينة؟</a:t>
            </a:r>
            <a:r>
              <a:rPr lang="en-US" sz="1600" b="1" dirty="0">
                <a:latin typeface="Alexandria" pitchFamily="2" charset="-78"/>
                <a:cs typeface="Alexandria" pitchFamily="2" charset="-78"/>
              </a:rPr>
              <a:t> </a:t>
            </a: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sz="1600" b="1" dirty="0" smtClean="0">
                <a:latin typeface="Alexandria" pitchFamily="2" charset="-78"/>
                <a:cs typeface="Alexandria" pitchFamily="2" charset="-78"/>
              </a:rPr>
              <a:t>هل </a:t>
            </a:r>
            <a:r>
              <a:rPr lang="ar-SA" sz="1600" b="1" dirty="0">
                <a:latin typeface="Alexandria" pitchFamily="2" charset="-78"/>
                <a:cs typeface="Alexandria" pitchFamily="2" charset="-78"/>
              </a:rPr>
              <a:t>تمت صياغة المشكلة بعبارات محددة وواضحة؟</a:t>
            </a: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sz="1600" b="1" dirty="0" smtClean="0">
                <a:latin typeface="Alexandria" pitchFamily="2" charset="-78"/>
                <a:cs typeface="Alexandria" pitchFamily="2" charset="-78"/>
              </a:rPr>
              <a:t>هل </a:t>
            </a:r>
            <a:r>
              <a:rPr lang="ar-SA" sz="1600" b="1" dirty="0">
                <a:latin typeface="Alexandria" pitchFamily="2" charset="-78"/>
                <a:cs typeface="Alexandria" pitchFamily="2" charset="-78"/>
              </a:rPr>
              <a:t>ستؤدي المشكلة إلى توجيه الاهتمام ببحوث ودراسات أخرى؟</a:t>
            </a: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sz="1600" b="1" dirty="0" smtClean="0">
                <a:latin typeface="Alexandria" pitchFamily="2" charset="-78"/>
                <a:cs typeface="Alexandria" pitchFamily="2" charset="-78"/>
              </a:rPr>
              <a:t>هل </a:t>
            </a:r>
            <a:r>
              <a:rPr lang="ar-SA" sz="1600" b="1" dirty="0">
                <a:latin typeface="Alexandria" pitchFamily="2" charset="-78"/>
                <a:cs typeface="Alexandria" pitchFamily="2" charset="-78"/>
              </a:rPr>
              <a:t>يمكن تعميم النتائج التي يتم التوصل إليها؟</a:t>
            </a: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Y" sz="1600" b="1" dirty="0" smtClean="0">
                <a:latin typeface="Alexandria" pitchFamily="2" charset="-78"/>
                <a:cs typeface="Alexandria" pitchFamily="2" charset="-78"/>
              </a:rPr>
              <a:t>هل </a:t>
            </a:r>
            <a:r>
              <a:rPr lang="ar-SY" sz="1600" b="1" dirty="0">
                <a:latin typeface="Alexandria" pitchFamily="2" charset="-78"/>
                <a:cs typeface="Alexandria" pitchFamily="2" charset="-78"/>
              </a:rPr>
              <a:t>ستقدم النتائج فائدة عملية إلى المجتمع؟</a:t>
            </a:r>
            <a:r>
              <a:rPr lang="en-US" sz="1600" b="1" dirty="0">
                <a:latin typeface="Alexandria" pitchFamily="2" charset="-78"/>
                <a:cs typeface="Alexandria" pitchFamily="2" charset="-78"/>
              </a:rPr>
              <a:t/>
            </a:r>
            <a:br>
              <a:rPr lang="en-US" sz="1600" b="1" dirty="0">
                <a:latin typeface="Alexandria" pitchFamily="2" charset="-78"/>
                <a:cs typeface="Alexandria" pitchFamily="2" charset="-78"/>
              </a:rPr>
            </a:br>
            <a:endParaRPr lang="en-US" sz="1600" b="1" dirty="0">
              <a:latin typeface="Alexandria" pitchFamily="2" charset="-78"/>
              <a:ea typeface="Times New Roman" panose="02020603050405020304" pitchFamily="18" charset="0"/>
              <a:cs typeface="Alexandria" pitchFamily="2" charset="-78"/>
            </a:endParaRPr>
          </a:p>
        </p:txBody>
      </p:sp>
      <p:pic>
        <p:nvPicPr>
          <p:cNvPr id="8" name="صورة 2"/>
          <p:cNvPicPr>
            <a:picLocks noChangeAspect="1"/>
          </p:cNvPicPr>
          <p:nvPr/>
        </p:nvPicPr>
        <p:blipFill rotWithShape="1">
          <a:blip r:embed="rId4" cstate="print">
            <a:extLst>
              <a:ext uri="{28A0092B-C50C-407E-A947-70E740481C1C}">
                <a14:useLocalDpi xmlns:a14="http://schemas.microsoft.com/office/drawing/2010/main" val="0"/>
              </a:ext>
            </a:extLst>
          </a:blip>
          <a:srcRect l="19806" r="13644"/>
          <a:stretch/>
        </p:blipFill>
        <p:spPr>
          <a:xfrm>
            <a:off x="1322854" y="1813438"/>
            <a:ext cx="1540042" cy="3095547"/>
          </a:xfrm>
          <a:prstGeom prst="rect">
            <a:avLst/>
          </a:prstGeom>
          <a:ln>
            <a:noFill/>
          </a:ln>
          <a:effectLst>
            <a:softEdge rad="112500"/>
          </a:effectLst>
        </p:spPr>
      </p:pic>
    </p:spTree>
    <p:extLst>
      <p:ext uri="{BB962C8B-B14F-4D97-AF65-F5344CB8AC3E}">
        <p14:creationId xmlns:p14="http://schemas.microsoft.com/office/powerpoint/2010/main" val="2587082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9369707" cy="5338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algn="ctr"/>
            <a:r>
              <a:rPr lang="ar-SY" sz="2200" b="1" kern="0" dirty="0" smtClean="0">
                <a:latin typeface="Alexandria" pitchFamily="2" charset="-78"/>
                <a:cs typeface="Alexandria" pitchFamily="2" charset="-78"/>
              </a:rPr>
              <a:t>نموذج لمشكلة البحث</a:t>
            </a:r>
            <a:endParaRPr lang="en-US" sz="2200" kern="0" dirty="0">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2059846" y="1285190"/>
            <a:ext cx="7045885" cy="5338348"/>
          </a:xfrm>
          <a:prstGeom prst="rect">
            <a:avLst/>
          </a:prstGeom>
        </p:spPr>
      </p:pic>
    </p:spTree>
    <p:extLst>
      <p:ext uri="{BB962C8B-B14F-4D97-AF65-F5344CB8AC3E}">
        <p14:creationId xmlns:p14="http://schemas.microsoft.com/office/powerpoint/2010/main" val="6302596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Rectangle: Rounded Corners 24"/>
          <p:cNvSpPr/>
          <p:nvPr/>
        </p:nvSpPr>
        <p:spPr>
          <a:xfrm>
            <a:off x="1181059" y="1562095"/>
            <a:ext cx="9369707" cy="4007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61665"/>
          </a:xfrm>
          <a:prstGeom prst="rect">
            <a:avLst/>
          </a:prstGeom>
          <a:noFill/>
        </p:spPr>
        <p:txBody>
          <a:bodyPr wrap="square" rtlCol="0">
            <a:spAutoFit/>
          </a:bodyPr>
          <a:lstStyle/>
          <a:p>
            <a:pPr algn="ctr" rtl="1"/>
            <a:r>
              <a:rPr lang="ar-SY" sz="2400" b="1" dirty="0" smtClean="0">
                <a:latin typeface="Alexandria" pitchFamily="2" charset="-78"/>
                <a:cs typeface="Alexandria" pitchFamily="2" charset="-78"/>
              </a:rPr>
              <a:t>الفرضيات</a:t>
            </a:r>
            <a:r>
              <a:rPr lang="en-US" sz="2400" b="1" dirty="0" smtClean="0">
                <a:latin typeface="Alexandria" pitchFamily="2" charset="-78"/>
                <a:cs typeface="Alexandria" pitchFamily="2" charset="-78"/>
              </a:rPr>
              <a:t> Hypotheses</a:t>
            </a:r>
            <a:r>
              <a:rPr lang="en-US" sz="2400" b="1" dirty="0">
                <a:latin typeface="Alexandria" pitchFamily="2" charset="-78"/>
                <a:cs typeface="Alexandria" pitchFamily="2" charset="-78"/>
              </a:rPr>
              <a:t> </a:t>
            </a:r>
            <a:r>
              <a:rPr lang="en-US" sz="2400" b="1" dirty="0" smtClean="0">
                <a:latin typeface="Alexandria" pitchFamily="2" charset="-78"/>
                <a:cs typeface="Alexandria" pitchFamily="2" charset="-78"/>
              </a:rPr>
              <a:t> </a:t>
            </a:r>
            <a:endParaRPr lang="en-US" sz="2400" b="1" dirty="0">
              <a:latin typeface="Alexandria" pitchFamily="2" charset="-78"/>
              <a:cs typeface="Alexandria" pitchFamily="2" charset="-78"/>
            </a:endParaRPr>
          </a:p>
        </p:txBody>
      </p:sp>
      <p:sp>
        <p:nvSpPr>
          <p:cNvPr id="8" name="TextBox 7"/>
          <p:cNvSpPr txBox="1"/>
          <p:nvPr/>
        </p:nvSpPr>
        <p:spPr>
          <a:xfrm>
            <a:off x="1657252" y="2070287"/>
            <a:ext cx="8417320" cy="3046988"/>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
            </a:pPr>
            <a:r>
              <a:rPr lang="ar-SA" sz="1600" b="1" dirty="0">
                <a:latin typeface="Alexandria" pitchFamily="2" charset="-78"/>
                <a:ea typeface="Times New Roman" panose="02020603050405020304" pitchFamily="18" charset="0"/>
                <a:cs typeface="Alexandria" pitchFamily="2" charset="-78"/>
              </a:rPr>
              <a:t>تمثل </a:t>
            </a:r>
            <a:r>
              <a:rPr lang="ar-SY" sz="1600" b="1" dirty="0" smtClean="0">
                <a:latin typeface="Alexandria" pitchFamily="2" charset="-78"/>
                <a:ea typeface="Times New Roman" panose="02020603050405020304" pitchFamily="18" charset="0"/>
                <a:cs typeface="Alexandria" pitchFamily="2" charset="-78"/>
              </a:rPr>
              <a:t>فرضيات</a:t>
            </a:r>
            <a:r>
              <a:rPr lang="ar-SA" sz="1600" b="1" dirty="0" smtClean="0">
                <a:latin typeface="Alexandria" pitchFamily="2" charset="-78"/>
                <a:ea typeface="Times New Roman" panose="02020603050405020304" pitchFamily="18" charset="0"/>
                <a:cs typeface="Alexandria" pitchFamily="2" charset="-78"/>
              </a:rPr>
              <a:t> </a:t>
            </a:r>
            <a:r>
              <a:rPr lang="ar-SA" sz="1600" b="1" dirty="0">
                <a:latin typeface="Alexandria" pitchFamily="2" charset="-78"/>
                <a:ea typeface="Times New Roman" panose="02020603050405020304" pitchFamily="18" charset="0"/>
                <a:cs typeface="Alexandria" pitchFamily="2" charset="-78"/>
              </a:rPr>
              <a:t>البحث فكرة اعتبرت صحيحة، وبنيت على أساسها الدراسة بشكل عام والفرضيات بشكل خاص.</a:t>
            </a:r>
            <a:endParaRPr lang="ar-SY" sz="1600" b="1" dirty="0">
              <a:latin typeface="Alexandria" pitchFamily="2" charset="-78"/>
              <a:ea typeface="Times New Roman" panose="02020603050405020304" pitchFamily="18" charset="0"/>
              <a:cs typeface="Alexandria" pitchFamily="2" charset="-78"/>
            </a:endParaRPr>
          </a:p>
          <a:p>
            <a:pPr marL="285750" indent="-285750" algn="just" rtl="1">
              <a:lnSpc>
                <a:spcPct val="200000"/>
              </a:lnSpc>
              <a:buFont typeface="Wingdings" panose="05000000000000000000" pitchFamily="2" charset="2"/>
              <a:buChar char="§"/>
            </a:pPr>
            <a:r>
              <a:rPr lang="ar-SA" sz="1600" b="1" dirty="0">
                <a:latin typeface="Alexandria" pitchFamily="2" charset="-78"/>
                <a:ea typeface="Times New Roman" panose="02020603050405020304" pitchFamily="18" charset="0"/>
                <a:cs typeface="Alexandria" pitchFamily="2" charset="-78"/>
              </a:rPr>
              <a:t> تذكر هذه </a:t>
            </a:r>
            <a:r>
              <a:rPr lang="ar-SA" sz="1600" b="1" dirty="0" smtClean="0">
                <a:latin typeface="Alexandria" pitchFamily="2" charset="-78"/>
                <a:ea typeface="Times New Roman" panose="02020603050405020304" pitchFamily="18" charset="0"/>
                <a:cs typeface="Alexandria" pitchFamily="2" charset="-78"/>
              </a:rPr>
              <a:t>ال</a:t>
            </a:r>
            <a:r>
              <a:rPr lang="ar-SY" sz="1600" b="1" dirty="0" smtClean="0">
                <a:latin typeface="Alexandria" pitchFamily="2" charset="-78"/>
                <a:ea typeface="Times New Roman" panose="02020603050405020304" pitchFamily="18" charset="0"/>
                <a:cs typeface="Alexandria" pitchFamily="2" charset="-78"/>
              </a:rPr>
              <a:t>فرضيات</a:t>
            </a:r>
            <a:r>
              <a:rPr lang="ar-SA" sz="1600" b="1" dirty="0" smtClean="0">
                <a:latin typeface="Alexandria" pitchFamily="2" charset="-78"/>
                <a:ea typeface="Times New Roman" panose="02020603050405020304" pitchFamily="18" charset="0"/>
                <a:cs typeface="Alexandria" pitchFamily="2" charset="-78"/>
              </a:rPr>
              <a:t> </a:t>
            </a:r>
            <a:r>
              <a:rPr lang="ar-SA" sz="1600" b="1" dirty="0">
                <a:latin typeface="Alexandria" pitchFamily="2" charset="-78"/>
                <a:ea typeface="Times New Roman" panose="02020603050405020304" pitchFamily="18" charset="0"/>
                <a:cs typeface="Alexandria" pitchFamily="2" charset="-78"/>
              </a:rPr>
              <a:t>في الدراسة للكشف عن الأفكار التي يعتبرها الباحث صحيحة وغير قابلة للتغيير ولا تحتاج إلى دراسة للتأكد من صحتها، ولا تعد هذه الافتراضات مقبولة إلا إذا توافرت بيانات موضوعية خاصة تدعمها، ومعرفة منطقية أو تجريبية أو مصادر موثوقة</a:t>
            </a:r>
            <a:r>
              <a:rPr lang="ar-SA" sz="1600" b="1" dirty="0" smtClean="0">
                <a:latin typeface="Alexandria" pitchFamily="2" charset="-78"/>
                <a:ea typeface="Times New Roman" panose="02020603050405020304" pitchFamily="18" charset="0"/>
                <a:cs typeface="Alexandria" pitchFamily="2" charset="-78"/>
              </a:rPr>
              <a:t>.</a:t>
            </a:r>
            <a:endParaRPr lang="en-US" sz="1600" b="1" dirty="0" smtClean="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41037952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69339"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5226241" cy="400110"/>
          </a:xfrm>
          <a:prstGeom prst="rect">
            <a:avLst/>
          </a:prstGeom>
          <a:noFill/>
        </p:spPr>
        <p:txBody>
          <a:bodyPr wrap="square" rtlCol="0">
            <a:spAutoFit/>
          </a:bodyPr>
          <a:lstStyle/>
          <a:p>
            <a:pPr algn="ctr"/>
            <a:r>
              <a:rPr lang="ar-SY" sz="2000" b="1" dirty="0">
                <a:latin typeface="Alexandria" pitchFamily="2" charset="-78"/>
                <a:cs typeface="Alexandria" pitchFamily="2" charset="-78"/>
              </a:rPr>
              <a:t>الفرضيات</a:t>
            </a:r>
            <a:endParaRPr lang="en-US" sz="2200" kern="0" dirty="0">
              <a:latin typeface="Alexandria" pitchFamily="2" charset="-78"/>
              <a:cs typeface="Alexandria" pitchFamily="2" charset="-78"/>
            </a:endParaRPr>
          </a:p>
        </p:txBody>
      </p:sp>
      <p:sp>
        <p:nvSpPr>
          <p:cNvPr id="8" name="テキスト プレースホルダー 6">
            <a:extLst>
              <a:ext uri="{FF2B5EF4-FFF2-40B4-BE49-F238E27FC236}">
                <a16:creationId xmlns:a16="http://schemas.microsoft.com/office/drawing/2014/main" id="{4CF5D410-474C-410D-8D17-003CA19CF014}"/>
              </a:ext>
            </a:extLst>
          </p:cNvPr>
          <p:cNvSpPr txBox="1">
            <a:spLocks/>
          </p:cNvSpPr>
          <p:nvPr/>
        </p:nvSpPr>
        <p:spPr>
          <a:xfrm>
            <a:off x="5718387" y="2316207"/>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9" name="テキスト プレースホルダー 6">
            <a:extLst>
              <a:ext uri="{FF2B5EF4-FFF2-40B4-BE49-F238E27FC236}">
                <a16:creationId xmlns:a16="http://schemas.microsoft.com/office/drawing/2014/main" id="{3074CA7D-376E-4190-83EB-9F9D9417E0F3}"/>
              </a:ext>
            </a:extLst>
          </p:cNvPr>
          <p:cNvSpPr txBox="1">
            <a:spLocks/>
          </p:cNvSpPr>
          <p:nvPr/>
        </p:nvSpPr>
        <p:spPr>
          <a:xfrm>
            <a:off x="5675300" y="3078599"/>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10" name="テキスト プレースホルダー 6">
            <a:extLst>
              <a:ext uri="{FF2B5EF4-FFF2-40B4-BE49-F238E27FC236}">
                <a16:creationId xmlns:a16="http://schemas.microsoft.com/office/drawing/2014/main" id="{9A7454AC-F62E-4897-AAF2-DC9768BD32CE}"/>
              </a:ext>
            </a:extLst>
          </p:cNvPr>
          <p:cNvSpPr txBox="1">
            <a:spLocks/>
          </p:cNvSpPr>
          <p:nvPr/>
        </p:nvSpPr>
        <p:spPr>
          <a:xfrm>
            <a:off x="5761238" y="3796224"/>
            <a:ext cx="384905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1800" b="1" dirty="0">
              <a:solidFill>
                <a:sysClr val="windowText" lastClr="000000"/>
              </a:solidFill>
              <a:ea typeface="ＭＳ Ｐゴシック" panose="020B0600070205080204" pitchFamily="34" charset="-128"/>
            </a:endParaRPr>
          </a:p>
        </p:txBody>
      </p:sp>
      <p:sp>
        <p:nvSpPr>
          <p:cNvPr id="21" name="TextBox 20"/>
          <p:cNvSpPr txBox="1"/>
          <p:nvPr/>
        </p:nvSpPr>
        <p:spPr>
          <a:xfrm>
            <a:off x="1715868" y="1533614"/>
            <a:ext cx="8417320" cy="3570208"/>
          </a:xfrm>
          <a:prstGeom prst="rect">
            <a:avLst/>
          </a:prstGeom>
          <a:noFill/>
        </p:spPr>
        <p:txBody>
          <a:bodyPr wrap="square" rtlCol="0">
            <a:spAutoFit/>
          </a:bodyPr>
          <a:lstStyle/>
          <a:p>
            <a:pPr marL="285750" indent="-285750" algn="r" rtl="1">
              <a:buFont typeface="Wingdings" panose="05000000000000000000" pitchFamily="2" charset="2"/>
              <a:buChar char="§"/>
            </a:pPr>
            <a:r>
              <a:rPr lang="ar-SA" b="1" dirty="0">
                <a:solidFill>
                  <a:schemeClr val="bg2">
                    <a:lumMod val="10000"/>
                  </a:schemeClr>
                </a:solidFill>
                <a:latin typeface="Alexandria" pitchFamily="2" charset="-78"/>
                <a:ea typeface="Times New Roman" panose="02020603050405020304" pitchFamily="18" charset="0"/>
                <a:cs typeface="Alexandria" pitchFamily="2" charset="-78"/>
              </a:rPr>
              <a:t>وبشكل عام فإن الفرضية تعني واحداً أو أكثر من الجوانب التالية</a:t>
            </a:r>
            <a:r>
              <a:rPr lang="ar-SY" b="1" dirty="0">
                <a:solidFill>
                  <a:schemeClr val="bg2">
                    <a:lumMod val="10000"/>
                  </a:schemeClr>
                </a:solidFill>
                <a:latin typeface="Alexandria" pitchFamily="2" charset="-78"/>
                <a:ea typeface="Times New Roman" panose="02020603050405020304" pitchFamily="18" charset="0"/>
                <a:cs typeface="Alexandria" pitchFamily="2" charset="-78"/>
              </a:rPr>
              <a:t>:</a:t>
            </a:r>
          </a:p>
          <a:p>
            <a:pPr algn="r" rtl="1"/>
            <a:endParaRPr lang="ar-SY" sz="1600" dirty="0">
              <a:latin typeface="Alexandria" pitchFamily="2" charset="-78"/>
              <a:ea typeface="Times New Roman" panose="02020603050405020304" pitchFamily="18" charset="0"/>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حل محتمل لمشكلة البحث.</a:t>
            </a: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تخمين ذكي لأسباب المشكلة.</a:t>
            </a: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رأي </a:t>
            </a:r>
            <a:r>
              <a:rPr lang="ar-SY" sz="1600" dirty="0" smtClean="0">
                <a:latin typeface="Alexandria" pitchFamily="2" charset="-78"/>
                <a:cs typeface="Alexandria" pitchFamily="2" charset="-78"/>
              </a:rPr>
              <a:t>مبدئي</a:t>
            </a:r>
            <a:r>
              <a:rPr lang="ar-SA" sz="1600" dirty="0" smtClean="0">
                <a:latin typeface="Alexandria" pitchFamily="2" charset="-78"/>
                <a:cs typeface="Alexandria" pitchFamily="2" charset="-78"/>
              </a:rPr>
              <a:t> </a:t>
            </a:r>
            <a:r>
              <a:rPr lang="ar-SA" sz="1600" dirty="0">
                <a:latin typeface="Alexandria" pitchFamily="2" charset="-78"/>
                <a:cs typeface="Alexandria" pitchFamily="2" charset="-78"/>
              </a:rPr>
              <a:t>لحل المشكلة. </a:t>
            </a: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endParaRPr lang="en-US"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استنتاج مؤقت يتوصل إليه الباحث.</a:t>
            </a: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r>
              <a:rPr lang="ar-SA" sz="1600" dirty="0">
                <a:latin typeface="Alexandria" pitchFamily="2" charset="-78"/>
                <a:cs typeface="Alexandria" pitchFamily="2" charset="-78"/>
              </a:rPr>
              <a:t>تفسير مؤقت للمشكلة.</a:t>
            </a: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endParaRPr lang="ar-SY" sz="1600" dirty="0">
              <a:latin typeface="Alexandria" pitchFamily="2" charset="-78"/>
              <a:cs typeface="Alexandria" pitchFamily="2" charset="-78"/>
            </a:endParaRPr>
          </a:p>
          <a:p>
            <a:pPr marL="342900" indent="-342900" algn="r" rtl="1">
              <a:buFont typeface="Wingdings" panose="05000000000000000000" pitchFamily="2" charset="2"/>
              <a:buChar char="Ø"/>
            </a:pPr>
            <a:r>
              <a:rPr lang="ar-SY" sz="1600" dirty="0">
                <a:latin typeface="Alexandria" pitchFamily="2" charset="-78"/>
                <a:cs typeface="Alexandria" pitchFamily="2" charset="-78"/>
              </a:rPr>
              <a:t>إجابة محتملة على السؤال الذي تمثله المشكلة.</a:t>
            </a: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969507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algn="ctr"/>
            <a:r>
              <a:rPr lang="ar-SY" sz="2400" b="1" kern="0" dirty="0" smtClean="0">
                <a:latin typeface="Alexandria" pitchFamily="2" charset="-78"/>
                <a:cs typeface="Alexandria" pitchFamily="2" charset="-78"/>
              </a:rPr>
              <a:t>مصادر اشتقاق الفرضيات</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2554545"/>
          </a:xfrm>
          <a:prstGeom prst="rect">
            <a:avLst/>
          </a:prstGeom>
          <a:noFill/>
        </p:spPr>
        <p:txBody>
          <a:bodyPr wrap="square" rtlCol="0">
            <a:spAutoFit/>
          </a:bodyPr>
          <a:lstStyle/>
          <a:p>
            <a:pPr marL="285750" indent="-285750" algn="just" rtl="1">
              <a:lnSpc>
                <a:spcPct val="250000"/>
              </a:lnSpc>
              <a:buFont typeface="Wingdings" panose="05000000000000000000" pitchFamily="2" charset="2"/>
              <a:buChar char="ü"/>
              <a:tabLst>
                <a:tab pos="5721350" algn="l"/>
              </a:tabLst>
            </a:pPr>
            <a:r>
              <a:rPr kumimoji="1" lang="ar-SY" altLang="ja-JP" sz="1600" kern="0" dirty="0" smtClean="0">
                <a:latin typeface="Alexandria" pitchFamily="2" charset="-78"/>
                <a:ea typeface="ＭＳ Ｐゴシック" panose="020B0600070205080204" pitchFamily="34" charset="-128"/>
                <a:cs typeface="Alexandria" pitchFamily="2" charset="-78"/>
              </a:rPr>
              <a:t>المعرفة الشخصية الواسعة للباحث ومدى قدرته على التخيل وتجميع وربط الأفكار مع بعضها البعض.</a:t>
            </a:r>
          </a:p>
          <a:p>
            <a:pPr marL="285750" indent="-285750" algn="just" rtl="1">
              <a:lnSpc>
                <a:spcPct val="250000"/>
              </a:lnSpc>
              <a:buFont typeface="Wingdings" panose="05000000000000000000" pitchFamily="2" charset="2"/>
              <a:buChar char="ü"/>
              <a:tabLst>
                <a:tab pos="5721350" algn="l"/>
              </a:tabLst>
            </a:pPr>
            <a:r>
              <a:rPr kumimoji="1" lang="ar-SY" altLang="ja-JP" sz="1600" kern="0" dirty="0" smtClean="0">
                <a:latin typeface="Alexandria" pitchFamily="2" charset="-78"/>
                <a:ea typeface="ＭＳ Ｐゴシック" panose="020B0600070205080204" pitchFamily="34" charset="-128"/>
                <a:cs typeface="Alexandria" pitchFamily="2" charset="-78"/>
              </a:rPr>
              <a:t>الملاحظة والتجربة والخبرة العملية خصوصاً فيما يتعلق بالمشكلة والظاهرة المدروسة.</a:t>
            </a:r>
          </a:p>
          <a:p>
            <a:pPr marL="285750" indent="-285750" algn="just" rtl="1">
              <a:lnSpc>
                <a:spcPct val="250000"/>
              </a:lnSpc>
              <a:buFont typeface="Wingdings" panose="05000000000000000000" pitchFamily="2" charset="2"/>
              <a:buChar char="ü"/>
              <a:tabLst>
                <a:tab pos="5721350" algn="l"/>
              </a:tabLst>
            </a:pPr>
            <a:r>
              <a:rPr kumimoji="1" lang="ar-SY" altLang="ja-JP" sz="1600" kern="0" dirty="0" smtClean="0">
                <a:latin typeface="Alexandria" pitchFamily="2" charset="-78"/>
                <a:ea typeface="ＭＳ Ｐゴシック" panose="020B0600070205080204" pitchFamily="34" charset="-128"/>
                <a:cs typeface="Alexandria" pitchFamily="2" charset="-78"/>
              </a:rPr>
              <a:t>الدراسات السابقة حول المشكلة أو الظاهرة المدروسة.</a:t>
            </a:r>
            <a:endParaRPr lang="ar-SY" altLang="ja-JP" sz="1600" dirty="0">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216480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فوائد الفرضيات</a:t>
            </a:r>
            <a:endParaRPr lang="en-US" sz="2400" b="1" kern="0" dirty="0">
              <a:solidFill>
                <a:schemeClr val="tx2"/>
              </a:solidFill>
              <a:latin typeface="Alexandria" pitchFamily="2" charset="-78"/>
              <a:cs typeface="Alexandria" pitchFamily="2" charset="-78"/>
            </a:endParaRPr>
          </a:p>
        </p:txBody>
      </p:sp>
      <p:sp>
        <p:nvSpPr>
          <p:cNvPr id="17" name="TextBox 16"/>
          <p:cNvSpPr txBox="1"/>
          <p:nvPr/>
        </p:nvSpPr>
        <p:spPr>
          <a:xfrm>
            <a:off x="1645277" y="1419097"/>
            <a:ext cx="8417320" cy="4031873"/>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Ø"/>
            </a:pPr>
            <a:r>
              <a:rPr lang="ar-SA" sz="1600" b="1" dirty="0" smtClean="0">
                <a:latin typeface="Alexandria" pitchFamily="2" charset="-78"/>
                <a:cs typeface="Alexandria" pitchFamily="2" charset="-78"/>
              </a:rPr>
              <a:t>تحديد </a:t>
            </a:r>
            <a:r>
              <a:rPr lang="ar-SA" sz="1600" b="1" dirty="0">
                <a:latin typeface="Alexandria" pitchFamily="2" charset="-78"/>
                <a:cs typeface="Alexandria" pitchFamily="2" charset="-78"/>
              </a:rPr>
              <a:t>مسار عملية البحث العلمي.</a:t>
            </a: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sz="1600" b="1" dirty="0">
                <a:latin typeface="Alexandria" pitchFamily="2" charset="-78"/>
                <a:cs typeface="Alexandria" pitchFamily="2" charset="-78"/>
              </a:rPr>
              <a:t>تحديد المناهج والأساليب البحثية الملائمة لموضوع الدراسة.</a:t>
            </a: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endParaRPr lang="en-US"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A" sz="1600" b="1" dirty="0">
                <a:latin typeface="Alexandria" pitchFamily="2" charset="-78"/>
                <a:cs typeface="Alexandria" pitchFamily="2" charset="-78"/>
              </a:rPr>
              <a:t>تزيد من قدرة الباحث على فهم المشكلة أو الظاهرة المدروسة.</a:t>
            </a:r>
            <a:endParaRPr lang="ar-SY" sz="1600" b="1" dirty="0">
              <a:latin typeface="Alexandria" pitchFamily="2" charset="-78"/>
              <a:cs typeface="Alexandria" pitchFamily="2" charset="-78"/>
            </a:endParaRPr>
          </a:p>
          <a:p>
            <a:pPr algn="r" rtl="1">
              <a:lnSpc>
                <a:spcPct val="200000"/>
              </a:lnSpc>
            </a:pPr>
            <a:endParaRPr lang="ar-SY" sz="1600" b="1"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Ø"/>
            </a:pPr>
            <a:r>
              <a:rPr lang="ar-SY" sz="1600" b="1" dirty="0">
                <a:latin typeface="Alexandria" pitchFamily="2" charset="-78"/>
                <a:cs typeface="Alexandria" pitchFamily="2" charset="-78"/>
              </a:rPr>
              <a:t>الوصول إلى فرضيات وقوانين جديدة.</a:t>
            </a:r>
            <a:r>
              <a:rPr lang="en-US" sz="1600" b="1" dirty="0">
                <a:latin typeface="Alexandria" pitchFamily="2" charset="-78"/>
                <a:cs typeface="Alexandria" pitchFamily="2" charset="-78"/>
              </a:rPr>
              <a:t/>
            </a:r>
            <a:br>
              <a:rPr lang="en-US" sz="1600" b="1" dirty="0">
                <a:latin typeface="Alexandria" pitchFamily="2" charset="-78"/>
                <a:cs typeface="Alexandria" pitchFamily="2" charset="-78"/>
              </a:rPr>
            </a:br>
            <a:endParaRPr lang="en-US"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4761369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خصائص الفرضيات </a:t>
            </a:r>
            <a:endParaRPr lang="en-US" sz="2400" b="1" kern="0" dirty="0">
              <a:solidFill>
                <a:schemeClr val="tx2"/>
              </a:solidFill>
              <a:latin typeface="Alexandria" pitchFamily="2" charset="-78"/>
              <a:cs typeface="Alexandria" pitchFamily="2" charset="-78"/>
            </a:endParaRPr>
          </a:p>
        </p:txBody>
      </p:sp>
      <p:sp>
        <p:nvSpPr>
          <p:cNvPr id="7" name="TextBox 6"/>
          <p:cNvSpPr txBox="1"/>
          <p:nvPr/>
        </p:nvSpPr>
        <p:spPr>
          <a:xfrm>
            <a:off x="1645277" y="1419097"/>
            <a:ext cx="8417320" cy="4154984"/>
          </a:xfrm>
          <a:prstGeom prst="rect">
            <a:avLst/>
          </a:prstGeom>
          <a:noFill/>
        </p:spPr>
        <p:txBody>
          <a:bodyPr wrap="square" rtlCol="0">
            <a:spAutoFit/>
          </a:bodyPr>
          <a:lstStyle/>
          <a:p>
            <a:pPr algn="r" rtl="1">
              <a:lnSpc>
                <a:spcPct val="150000"/>
              </a:lnSpc>
            </a:pPr>
            <a:r>
              <a:rPr lang="ar-SA" sz="1600" b="1" dirty="0">
                <a:solidFill>
                  <a:schemeClr val="bg2">
                    <a:lumMod val="10000"/>
                  </a:schemeClr>
                </a:solidFill>
                <a:latin typeface="Alexandria" pitchFamily="2" charset="-78"/>
                <a:ea typeface="Times New Roman" panose="02020603050405020304" pitchFamily="18" charset="0"/>
                <a:cs typeface="Alexandria" pitchFamily="2" charset="-78"/>
              </a:rPr>
              <a:t>هناك عدد من السمات أو الخصائص التي يجب أن تتصف بها الفرضيات وأهمها: </a:t>
            </a:r>
            <a:endParaRPr lang="ar-SY" sz="1600" b="1" dirty="0">
              <a:solidFill>
                <a:schemeClr val="bg2">
                  <a:lumMod val="10000"/>
                </a:schemeClr>
              </a:solidFill>
              <a:latin typeface="Alexandria" pitchFamily="2" charset="-78"/>
              <a:ea typeface="Times New Roman" panose="02020603050405020304" pitchFamily="18" charset="0"/>
              <a:cs typeface="Alexandria" pitchFamily="2" charset="-78"/>
            </a:endParaRPr>
          </a:p>
          <a:p>
            <a:pPr algn="r" rtl="1">
              <a:lnSpc>
                <a:spcPct val="150000"/>
              </a:lnSpc>
            </a:pPr>
            <a:endParaRPr lang="ar-SY" sz="1600" b="1"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معقولية الفرضيات.</a:t>
            </a: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إمكانية التحقق منها.</a:t>
            </a:r>
            <a:r>
              <a:rPr lang="en-US" sz="1600" b="1" dirty="0">
                <a:latin typeface="Alexandria" pitchFamily="2" charset="-78"/>
                <a:cs typeface="Alexandria" pitchFamily="2" charset="-78"/>
              </a:rPr>
              <a:t> </a:t>
            </a: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 قدرتها على تقديم تفسيرات شاملة للظاهرة أو للمشكلة. </a:t>
            </a: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Y" sz="1600" b="1" dirty="0">
                <a:latin typeface="Alexandria" pitchFamily="2" charset="-78"/>
                <a:cs typeface="Alexandria" pitchFamily="2" charset="-78"/>
              </a:rPr>
              <a:t>لها علاقة بالحقائق والنتائج السابقة للبحوث.</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b="1" dirty="0">
                <a:latin typeface="Alexandria" pitchFamily="2" charset="-78"/>
                <a:cs typeface="Alexandria" pitchFamily="2" charset="-78"/>
              </a:rPr>
              <a:t>بساطة الفروض</a:t>
            </a:r>
            <a:r>
              <a:rPr lang="ar-SA" sz="1600" b="1" dirty="0" smtClean="0">
                <a:latin typeface="Alexandria" pitchFamily="2" charset="-78"/>
                <a:cs typeface="Alexandria" pitchFamily="2" charset="-78"/>
              </a:rPr>
              <a:t>.</a:t>
            </a:r>
            <a:endParaRPr lang="en-US"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7448282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339208"/>
            <a:ext cx="9345750" cy="4440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صياغة الفرضيات </a:t>
            </a:r>
            <a:endParaRPr lang="en-US" sz="2400" b="1" kern="0" dirty="0">
              <a:solidFill>
                <a:schemeClr val="tx2"/>
              </a:solidFill>
              <a:latin typeface="Alexandria" pitchFamily="2" charset="-78"/>
              <a:cs typeface="Alexandria" pitchFamily="2" charset="-78"/>
            </a:endParaRPr>
          </a:p>
        </p:txBody>
      </p:sp>
      <p:sp>
        <p:nvSpPr>
          <p:cNvPr id="7" name="TextBox 6"/>
          <p:cNvSpPr txBox="1"/>
          <p:nvPr/>
        </p:nvSpPr>
        <p:spPr>
          <a:xfrm>
            <a:off x="1645277" y="1238617"/>
            <a:ext cx="8417320" cy="3005310"/>
          </a:xfrm>
          <a:prstGeom prst="rect">
            <a:avLst/>
          </a:prstGeom>
          <a:noFill/>
        </p:spPr>
        <p:txBody>
          <a:bodyPr wrap="square" rtlCol="0">
            <a:spAutoFit/>
          </a:bodyPr>
          <a:lstStyle/>
          <a:p>
            <a:pPr algn="r" rtl="1">
              <a:lnSpc>
                <a:spcPct val="150000"/>
              </a:lnSpc>
            </a:pPr>
            <a:endParaRPr lang="ar-SY" sz="1600" b="1" dirty="0">
              <a:latin typeface="Alexandria" pitchFamily="2" charset="-78"/>
              <a:ea typeface="Times New Roman" panose="02020603050405020304" pitchFamily="18" charset="0"/>
              <a:cs typeface="Alexandria" pitchFamily="2" charset="-78"/>
            </a:endParaRPr>
          </a:p>
          <a:p>
            <a:pPr marL="342900" indent="-342900" algn="r" rtl="1">
              <a:lnSpc>
                <a:spcPct val="150000"/>
              </a:lnSpc>
              <a:buFont typeface="Wingdings" panose="05000000000000000000" pitchFamily="2" charset="2"/>
              <a:buChar char="§"/>
            </a:pPr>
            <a:r>
              <a:rPr lang="ar-SA" sz="1600" b="1" dirty="0">
                <a:latin typeface="Alexandria" pitchFamily="2" charset="-78"/>
                <a:cs typeface="Alexandria" pitchFamily="2" charset="-78"/>
              </a:rPr>
              <a:t>من الضروري أن تصاغ الفرضيات بما يتلاءم مع طبيعة ومـحـتـوى المشكلة أو الظاهرة </a:t>
            </a:r>
            <a:r>
              <a:rPr lang="ar-SY" sz="1600" b="1" dirty="0">
                <a:latin typeface="Alexandria" pitchFamily="2" charset="-78"/>
                <a:cs typeface="Alexandria" pitchFamily="2" charset="-78"/>
              </a:rPr>
              <a:t>ق</a:t>
            </a:r>
            <a:r>
              <a:rPr lang="ar-SA" sz="1600" b="1" dirty="0">
                <a:latin typeface="Alexandria" pitchFamily="2" charset="-78"/>
                <a:cs typeface="Alexandria" pitchFamily="2" charset="-78"/>
              </a:rPr>
              <a:t>يد الدراسة وبشكل يعمل على تفسيرها بناء على هذه الأسس.</a:t>
            </a:r>
            <a:endParaRPr lang="ar-SY" sz="1600" b="1" dirty="0">
              <a:latin typeface="Alexandria" pitchFamily="2" charset="-78"/>
              <a:cs typeface="Alexandria" pitchFamily="2" charset="-78"/>
            </a:endParaRPr>
          </a:p>
          <a:p>
            <a:pPr algn="r" rtl="1">
              <a:lnSpc>
                <a:spcPct val="150000"/>
              </a:lnSpc>
            </a:pPr>
            <a:endParaRPr lang="ar-SY"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
            </a:pPr>
            <a:r>
              <a:rPr lang="ar-SA" sz="1600" b="1" dirty="0">
                <a:latin typeface="Alexandria" pitchFamily="2" charset="-78"/>
                <a:cs typeface="Alexandria" pitchFamily="2" charset="-78"/>
              </a:rPr>
              <a:t> يمكن صياغة الفرضية بإحدى طريقتين هما: </a:t>
            </a:r>
            <a:endParaRPr lang="ar-SY" sz="1600" b="1" dirty="0">
              <a:latin typeface="Alexandria" pitchFamily="2" charset="-78"/>
              <a:cs typeface="Alexandria" pitchFamily="2" charset="-78"/>
            </a:endParaRPr>
          </a:p>
          <a:p>
            <a:pPr algn="r" rtl="1">
              <a:lnSpc>
                <a:spcPct val="150000"/>
              </a:lnSpc>
            </a:pPr>
            <a:endParaRPr lang="en-US" sz="1600" b="1" dirty="0">
              <a:latin typeface="Alexandria" pitchFamily="2" charset="-78"/>
              <a:cs typeface="Alexandria" pitchFamily="2" charset="-78"/>
            </a:endParaRPr>
          </a:p>
          <a:p>
            <a:pPr algn="r" rtl="1">
              <a:lnSpc>
                <a:spcPct val="150000"/>
              </a:lnSpc>
            </a:pPr>
            <a:r>
              <a:rPr lang="en-US" sz="1600" b="1" dirty="0">
                <a:latin typeface="Alexandria" pitchFamily="2" charset="-78"/>
                <a:cs typeface="Alexandria" pitchFamily="2" charset="-78"/>
              </a:rPr>
              <a:t/>
            </a:r>
            <a:br>
              <a:rPr lang="en-US" sz="1600" b="1" dirty="0">
                <a:latin typeface="Alexandria" pitchFamily="2" charset="-78"/>
                <a:cs typeface="Alexandria" pitchFamily="2" charset="-78"/>
              </a:rPr>
            </a:br>
            <a:endParaRPr lang="en-US" sz="1600" b="1" dirty="0">
              <a:latin typeface="Alexandria" pitchFamily="2" charset="-78"/>
              <a:ea typeface="Times New Roman" panose="02020603050405020304" pitchFamily="18" charset="0"/>
              <a:cs typeface="Alexandria" pitchFamily="2" charset="-78"/>
            </a:endParaRPr>
          </a:p>
        </p:txBody>
      </p:sp>
      <p:sp>
        <p:nvSpPr>
          <p:cNvPr id="9" name="正方形/長方形 47">
            <a:extLst>
              <a:ext uri="{FF2B5EF4-FFF2-40B4-BE49-F238E27FC236}">
                <a16:creationId xmlns:a16="http://schemas.microsoft.com/office/drawing/2014/main" id="{1024C3C8-8FBA-49B2-AAA1-6D4B12DF9881}"/>
              </a:ext>
            </a:extLst>
          </p:cNvPr>
          <p:cNvSpPr/>
          <p:nvPr/>
        </p:nvSpPr>
        <p:spPr>
          <a:xfrm>
            <a:off x="3351563" y="3801054"/>
            <a:ext cx="5361355" cy="365760"/>
          </a:xfrm>
          <a:prstGeom prst="rect">
            <a:avLst/>
          </a:prstGeom>
          <a:solidFill>
            <a:srgbClr val="B1A3AA"/>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defTabSz="1224535"/>
            <a:r>
              <a:rPr kumimoji="1" lang="ar-SY" altLang="ja-JP" sz="2400" b="1" kern="0" dirty="0">
                <a:latin typeface="Simplified Arabic" panose="02020603050405020304" pitchFamily="18" charset="-78"/>
                <a:cs typeface="Simplified Arabic" panose="02020603050405020304" pitchFamily="18" charset="-78"/>
              </a:rPr>
              <a:t>طريقة الإثبات</a:t>
            </a:r>
            <a:endParaRPr kumimoji="1" lang="ja-JP" altLang="en-US" sz="2400" b="1" kern="0" dirty="0">
              <a:latin typeface="Simplified Arabic" panose="02020603050405020304" pitchFamily="18" charset="-78"/>
              <a:cs typeface="Simplified Arabic" panose="02020603050405020304" pitchFamily="18" charset="-78"/>
            </a:endParaRPr>
          </a:p>
        </p:txBody>
      </p:sp>
      <p:sp>
        <p:nvSpPr>
          <p:cNvPr id="10" name="正方形/長方形 47">
            <a:extLst>
              <a:ext uri="{FF2B5EF4-FFF2-40B4-BE49-F238E27FC236}">
                <a16:creationId xmlns:a16="http://schemas.microsoft.com/office/drawing/2014/main" id="{010D37A6-1434-4250-9F75-AFF1A1E869A2}"/>
              </a:ext>
            </a:extLst>
          </p:cNvPr>
          <p:cNvSpPr/>
          <p:nvPr/>
        </p:nvSpPr>
        <p:spPr>
          <a:xfrm>
            <a:off x="3312273" y="4735805"/>
            <a:ext cx="5400645" cy="365760"/>
          </a:xfrm>
          <a:prstGeom prst="rect">
            <a:avLst/>
          </a:prstGeom>
          <a:solidFill>
            <a:srgbClr val="B1A3AA"/>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defTabSz="1224535"/>
            <a:r>
              <a:rPr kumimoji="1" lang="ar-SY" altLang="ja-JP" sz="2400" b="1" kern="0" dirty="0">
                <a:latin typeface="Simplified Arabic" panose="02020603050405020304" pitchFamily="18" charset="-78"/>
                <a:cs typeface="Simplified Arabic" panose="02020603050405020304" pitchFamily="18" charset="-78"/>
              </a:rPr>
              <a:t>طريقة النفي</a:t>
            </a:r>
            <a:endParaRPr kumimoji="1" lang="ja-JP" altLang="en-US" sz="2400" b="1" kern="0"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8884741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339208"/>
            <a:ext cx="9345750" cy="4440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صياغة الفرضيات </a:t>
            </a:r>
            <a:endParaRPr lang="en-US" sz="2400" b="1" kern="0" dirty="0">
              <a:solidFill>
                <a:schemeClr val="tx2"/>
              </a:solidFill>
              <a:latin typeface="Alexandria" pitchFamily="2" charset="-78"/>
              <a:cs typeface="Alexandria" pitchFamily="2" charset="-78"/>
            </a:endParaRPr>
          </a:p>
        </p:txBody>
      </p:sp>
      <p:sp>
        <p:nvSpPr>
          <p:cNvPr id="10" name="مستطيل 7"/>
          <p:cNvSpPr/>
          <p:nvPr/>
        </p:nvSpPr>
        <p:spPr>
          <a:xfrm>
            <a:off x="2044886" y="4307086"/>
            <a:ext cx="7176236" cy="1004762"/>
          </a:xfrm>
          <a:prstGeom prst="rect">
            <a:avLst/>
          </a:prstGeom>
        </p:spPr>
        <p:txBody>
          <a:bodyPr wrap="square">
            <a:spAutoFit/>
          </a:bodyPr>
          <a:lstStyle/>
          <a:p>
            <a:pPr algn="r" rtl="1">
              <a:lnSpc>
                <a:spcPct val="200000"/>
              </a:lnSpc>
            </a:pPr>
            <a:r>
              <a:rPr lang="ar-SY" sz="1600" b="1" dirty="0">
                <a:latin typeface="Alexandria" pitchFamily="2" charset="-78"/>
                <a:ea typeface="Times New Roman" panose="02020603050405020304" pitchFamily="18" charset="0"/>
                <a:cs typeface="Alexandria" pitchFamily="2" charset="-78"/>
              </a:rPr>
              <a:t>يوجد فرق ذو دلالة إحصائية بين أداء طلبة العلمي وطلبة الأدبي في مادة الرياضيات</a:t>
            </a:r>
            <a:r>
              <a:rPr lang="ar-SY" sz="1600" b="1" dirty="0" smtClean="0">
                <a:latin typeface="Alexandria" pitchFamily="2" charset="-78"/>
                <a:ea typeface="Times New Roman" panose="02020603050405020304" pitchFamily="18" charset="0"/>
                <a:cs typeface="Alexandria" pitchFamily="2" charset="-78"/>
              </a:rPr>
              <a:t>.</a:t>
            </a:r>
            <a:endParaRPr lang="en-US" sz="1600" b="1" dirty="0">
              <a:latin typeface="Alexandria" pitchFamily="2" charset="-78"/>
              <a:cs typeface="Alexandria" pitchFamily="2" charset="-78"/>
            </a:endParaRPr>
          </a:p>
        </p:txBody>
      </p:sp>
      <p:sp>
        <p:nvSpPr>
          <p:cNvPr id="11" name="正方形/長方形 47">
            <a:extLst>
              <a:ext uri="{FF2B5EF4-FFF2-40B4-BE49-F238E27FC236}">
                <a16:creationId xmlns:a16="http://schemas.microsoft.com/office/drawing/2014/main" id="{1024C3C8-8FBA-49B2-AAA1-6D4B12DF9881}"/>
              </a:ext>
            </a:extLst>
          </p:cNvPr>
          <p:cNvSpPr/>
          <p:nvPr/>
        </p:nvSpPr>
        <p:spPr>
          <a:xfrm>
            <a:off x="7766754" y="1677436"/>
            <a:ext cx="2213811" cy="365760"/>
          </a:xfrm>
          <a:prstGeom prst="rect">
            <a:avLst/>
          </a:prstGeom>
          <a:solidFill>
            <a:srgbClr val="B1A3AA"/>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defTabSz="1224535" rtl="1"/>
            <a:r>
              <a:rPr kumimoji="1" lang="ar-SY" altLang="ja-JP" sz="1600" b="1" kern="0" dirty="0">
                <a:latin typeface="Alexandria" pitchFamily="2" charset="-78"/>
                <a:cs typeface="Alexandria" pitchFamily="2" charset="-78"/>
              </a:rPr>
              <a:t>طريقة الإثبات</a:t>
            </a:r>
            <a:endParaRPr kumimoji="1" lang="ja-JP" altLang="en-US" sz="1600" b="1" kern="0" dirty="0">
              <a:latin typeface="Alexandria" pitchFamily="2" charset="-78"/>
              <a:cs typeface="Alexandria" pitchFamily="2" charset="-78"/>
            </a:endParaRPr>
          </a:p>
        </p:txBody>
      </p:sp>
      <p:sp>
        <p:nvSpPr>
          <p:cNvPr id="12" name="Rectangle 9">
            <a:extLst>
              <a:ext uri="{FF2B5EF4-FFF2-40B4-BE49-F238E27FC236}">
                <a16:creationId xmlns:a16="http://schemas.microsoft.com/office/drawing/2014/main" id="{1E306B8A-A364-4B54-BB91-02D14E1AEB65}"/>
              </a:ext>
            </a:extLst>
          </p:cNvPr>
          <p:cNvSpPr>
            <a:spLocks noChangeArrowheads="1"/>
          </p:cNvSpPr>
          <p:nvPr/>
        </p:nvSpPr>
        <p:spPr bwMode="gray">
          <a:xfrm>
            <a:off x="1984127" y="2482872"/>
            <a:ext cx="7664117" cy="1044293"/>
          </a:xfrm>
          <a:prstGeom prst="rect">
            <a:avLst/>
          </a:prstGeom>
          <a:noFill/>
          <a:ln w="38100">
            <a:solidFill>
              <a:srgbClr val="23BB4B"/>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endParaRPr lang="ar-SY" altLang="en-US" sz="3200" b="1" kern="0" dirty="0">
              <a:solidFill>
                <a:srgbClr val="DDDDDD">
                  <a:lumMod val="10000"/>
                </a:srgbClr>
              </a:solidFill>
              <a:latin typeface="Simplified Arabic" panose="02020603050405020304" pitchFamily="18" charset="-78"/>
              <a:cs typeface="Simplified Arabic" panose="02020603050405020304" pitchFamily="18" charset="-78"/>
            </a:endParaRPr>
          </a:p>
        </p:txBody>
      </p:sp>
      <p:sp>
        <p:nvSpPr>
          <p:cNvPr id="13" name="مستطيل 12"/>
          <p:cNvSpPr/>
          <p:nvPr/>
        </p:nvSpPr>
        <p:spPr>
          <a:xfrm>
            <a:off x="1894056" y="2664395"/>
            <a:ext cx="7743609" cy="789319"/>
          </a:xfrm>
          <a:prstGeom prst="rect">
            <a:avLst/>
          </a:prstGeom>
        </p:spPr>
        <p:txBody>
          <a:bodyPr wrap="square">
            <a:spAutoFit/>
          </a:bodyPr>
          <a:lstStyle/>
          <a:p>
            <a:pPr marL="285750" indent="-285750" algn="r" rtl="1">
              <a:lnSpc>
                <a:spcPct val="150000"/>
              </a:lnSpc>
              <a:buFont typeface="Wingdings" panose="05000000000000000000" pitchFamily="2" charset="2"/>
              <a:buChar char="§"/>
            </a:pPr>
            <a:r>
              <a:rPr lang="ar-SA" sz="1600" b="1" dirty="0">
                <a:latin typeface="Alexandria" pitchFamily="2" charset="-78"/>
                <a:cs typeface="Alexandria" pitchFamily="2" charset="-78"/>
              </a:rPr>
              <a:t>وتعرف الفرضيات في مثل هذه الحالة بالفرضيات المباشرة وتصاغ على شكل يؤكد وجود علاقة سالبة أو موجبة بين متغيرين أو أكثر. </a:t>
            </a:r>
            <a:endParaRPr lang="en-US" sz="1600" dirty="0">
              <a:latin typeface="Alexandria" pitchFamily="2" charset="-78"/>
              <a:cs typeface="Alexandria" pitchFamily="2" charset="-78"/>
            </a:endParaRPr>
          </a:p>
        </p:txBody>
      </p:sp>
      <p:sp>
        <p:nvSpPr>
          <p:cNvPr id="14" name="مستطيل 1"/>
          <p:cNvSpPr/>
          <p:nvPr/>
        </p:nvSpPr>
        <p:spPr>
          <a:xfrm>
            <a:off x="9294765" y="4365805"/>
            <a:ext cx="685800" cy="45720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rtl="1"/>
            <a:r>
              <a:rPr lang="ar-SY" sz="2400" b="1" dirty="0"/>
              <a:t>مثال</a:t>
            </a:r>
            <a:endParaRPr lang="en-US" sz="2400" b="1" dirty="0"/>
          </a:p>
        </p:txBody>
      </p:sp>
    </p:spTree>
    <p:extLst>
      <p:ext uri="{BB962C8B-B14F-4D97-AF65-F5344CB8AC3E}">
        <p14:creationId xmlns:p14="http://schemas.microsoft.com/office/powerpoint/2010/main" val="36011443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339208"/>
            <a:ext cx="9345750" cy="4440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صياغة الفرضيات </a:t>
            </a:r>
            <a:endParaRPr lang="en-US" sz="2400" b="1" kern="0" dirty="0">
              <a:solidFill>
                <a:schemeClr val="tx2"/>
              </a:solidFill>
              <a:latin typeface="Alexandria" pitchFamily="2" charset="-78"/>
              <a:cs typeface="Alexandria" pitchFamily="2" charset="-78"/>
            </a:endParaRPr>
          </a:p>
        </p:txBody>
      </p:sp>
      <p:sp>
        <p:nvSpPr>
          <p:cNvPr id="7" name="مستطيل 7"/>
          <p:cNvSpPr/>
          <p:nvPr/>
        </p:nvSpPr>
        <p:spPr>
          <a:xfrm>
            <a:off x="2044886" y="4307086"/>
            <a:ext cx="7176236" cy="1444754"/>
          </a:xfrm>
          <a:prstGeom prst="rect">
            <a:avLst/>
          </a:prstGeom>
        </p:spPr>
        <p:txBody>
          <a:bodyPr wrap="square">
            <a:spAutoFit/>
          </a:bodyPr>
          <a:lstStyle/>
          <a:p>
            <a:pPr algn="r" rtl="1">
              <a:lnSpc>
                <a:spcPct val="200000"/>
              </a:lnSpc>
            </a:pPr>
            <a:r>
              <a:rPr lang="ar-SY" sz="1600" b="1" dirty="0">
                <a:latin typeface="Alexandria" pitchFamily="2" charset="-78"/>
                <a:ea typeface="Times New Roman" panose="02020603050405020304" pitchFamily="18" charset="0"/>
                <a:cs typeface="Alexandria" pitchFamily="2" charset="-78"/>
              </a:rPr>
              <a:t>لا يوجد فرق ذو دلالة إحصائية بين تحصيل الطلبة وتحصيل الطالبات في مادة الرياضيات.</a:t>
            </a:r>
            <a:r>
              <a:rPr lang="en-US" sz="1400" b="1" dirty="0">
                <a:latin typeface="Alexandria" pitchFamily="2" charset="-78"/>
                <a:cs typeface="Alexandria" pitchFamily="2" charset="-78"/>
              </a:rPr>
              <a:t/>
            </a:r>
            <a:br>
              <a:rPr lang="en-US" sz="1400" b="1" dirty="0">
                <a:latin typeface="Alexandria" pitchFamily="2" charset="-78"/>
                <a:cs typeface="Alexandria" pitchFamily="2" charset="-78"/>
              </a:rPr>
            </a:br>
            <a:endParaRPr lang="en-US" sz="1400" b="1" dirty="0">
              <a:latin typeface="Alexandria" pitchFamily="2" charset="-78"/>
              <a:ea typeface="Times New Roman" panose="02020603050405020304" pitchFamily="18" charset="0"/>
              <a:cs typeface="Alexandria" pitchFamily="2" charset="-78"/>
            </a:endParaRPr>
          </a:p>
        </p:txBody>
      </p:sp>
      <p:sp>
        <p:nvSpPr>
          <p:cNvPr id="8" name="正方形/長方形 47">
            <a:extLst>
              <a:ext uri="{FF2B5EF4-FFF2-40B4-BE49-F238E27FC236}">
                <a16:creationId xmlns:a16="http://schemas.microsoft.com/office/drawing/2014/main" id="{1024C3C8-8FBA-49B2-AAA1-6D4B12DF9881}"/>
              </a:ext>
            </a:extLst>
          </p:cNvPr>
          <p:cNvSpPr/>
          <p:nvPr/>
        </p:nvSpPr>
        <p:spPr>
          <a:xfrm>
            <a:off x="7766754" y="1677436"/>
            <a:ext cx="2213811" cy="365760"/>
          </a:xfrm>
          <a:prstGeom prst="rect">
            <a:avLst/>
          </a:prstGeom>
          <a:solidFill>
            <a:srgbClr val="B1A3AA"/>
          </a:solidFill>
          <a:ln w="25400" cap="flat" cmpd="sng" algn="ctr">
            <a:no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defTabSz="1224535"/>
            <a:r>
              <a:rPr kumimoji="1" lang="ar-SY" altLang="ja-JP" sz="1600" b="1" kern="0" dirty="0">
                <a:latin typeface="Alexandria" pitchFamily="2" charset="-78"/>
                <a:cs typeface="Alexandria" pitchFamily="2" charset="-78"/>
              </a:rPr>
              <a:t>طريقة النفي</a:t>
            </a:r>
            <a:endParaRPr kumimoji="1" lang="ja-JP" altLang="en-US" sz="1600" b="1" kern="0" dirty="0">
              <a:latin typeface="Alexandria" pitchFamily="2" charset="-78"/>
              <a:cs typeface="Alexandria" pitchFamily="2" charset="-78"/>
            </a:endParaRPr>
          </a:p>
        </p:txBody>
      </p:sp>
      <p:sp>
        <p:nvSpPr>
          <p:cNvPr id="9" name="Rectangle 9">
            <a:extLst>
              <a:ext uri="{FF2B5EF4-FFF2-40B4-BE49-F238E27FC236}">
                <a16:creationId xmlns:a16="http://schemas.microsoft.com/office/drawing/2014/main" id="{1E306B8A-A364-4B54-BB91-02D14E1AEB65}"/>
              </a:ext>
            </a:extLst>
          </p:cNvPr>
          <p:cNvSpPr>
            <a:spLocks noChangeArrowheads="1"/>
          </p:cNvSpPr>
          <p:nvPr/>
        </p:nvSpPr>
        <p:spPr bwMode="gray">
          <a:xfrm>
            <a:off x="1984127" y="2482872"/>
            <a:ext cx="7664117" cy="1044293"/>
          </a:xfrm>
          <a:prstGeom prst="rect">
            <a:avLst/>
          </a:prstGeom>
          <a:noFill/>
          <a:ln w="38100">
            <a:solidFill>
              <a:srgbClr val="23BB4B"/>
            </a:solidFill>
          </a:ln>
          <a:effectLst/>
        </p:spPr>
        <p:txBody>
          <a:bodyPr wrap="none"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eaLnBrk="0" hangingPunct="0"/>
            <a:endParaRPr lang="ar-SY" altLang="en-US" sz="3200" b="1" kern="0" dirty="0">
              <a:solidFill>
                <a:srgbClr val="DDDDDD">
                  <a:lumMod val="10000"/>
                </a:srgbClr>
              </a:solidFill>
              <a:latin typeface="Simplified Arabic" panose="02020603050405020304" pitchFamily="18" charset="-78"/>
              <a:cs typeface="Simplified Arabic" panose="02020603050405020304" pitchFamily="18" charset="-78"/>
            </a:endParaRPr>
          </a:p>
        </p:txBody>
      </p:sp>
      <p:sp>
        <p:nvSpPr>
          <p:cNvPr id="10" name="مستطيل 12"/>
          <p:cNvSpPr/>
          <p:nvPr/>
        </p:nvSpPr>
        <p:spPr>
          <a:xfrm>
            <a:off x="1894056" y="2664395"/>
            <a:ext cx="7743609" cy="789319"/>
          </a:xfrm>
          <a:prstGeom prst="rect">
            <a:avLst/>
          </a:prstGeom>
        </p:spPr>
        <p:txBody>
          <a:bodyPr wrap="square">
            <a:spAutoFit/>
          </a:bodyPr>
          <a:lstStyle/>
          <a:p>
            <a:pPr algn="r" rtl="1">
              <a:lnSpc>
                <a:spcPct val="150000"/>
              </a:lnSpc>
            </a:pPr>
            <a:r>
              <a:rPr lang="ar-SA" sz="1600" b="1" dirty="0">
                <a:latin typeface="Alexandria" pitchFamily="2" charset="-78"/>
                <a:cs typeface="Alexandria" pitchFamily="2" charset="-78"/>
              </a:rPr>
              <a:t>تعرف الفرضيات في هذه الحالة بالفرضيات الصـفـرية وتصاغ بأسلوب ينفي وجـود علاقة بين متغيرين أو أكثر.</a:t>
            </a:r>
            <a:endParaRPr lang="en-US" sz="1600" dirty="0">
              <a:latin typeface="Alexandria" pitchFamily="2" charset="-78"/>
              <a:cs typeface="Alexandria" pitchFamily="2" charset="-78"/>
            </a:endParaRPr>
          </a:p>
        </p:txBody>
      </p:sp>
      <p:sp>
        <p:nvSpPr>
          <p:cNvPr id="11" name="مستطيل 1"/>
          <p:cNvSpPr/>
          <p:nvPr/>
        </p:nvSpPr>
        <p:spPr>
          <a:xfrm>
            <a:off x="9294765" y="4365805"/>
            <a:ext cx="685800" cy="457200"/>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rtl="1"/>
            <a:r>
              <a:rPr lang="ar-SY" sz="2400" b="1" dirty="0"/>
              <a:t>مثال</a:t>
            </a:r>
            <a:endParaRPr lang="en-US" sz="2400" b="1" dirty="0"/>
          </a:p>
        </p:txBody>
      </p:sp>
    </p:spTree>
    <p:extLst>
      <p:ext uri="{BB962C8B-B14F-4D97-AF65-F5344CB8AC3E}">
        <p14:creationId xmlns:p14="http://schemas.microsoft.com/office/powerpoint/2010/main" val="12398783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8" name="Picture 7"/>
          <p:cNvPicPr>
            <a:picLocks noChangeAspect="1"/>
          </p:cNvPicPr>
          <p:nvPr/>
        </p:nvPicPr>
        <p:blipFill rotWithShape="1">
          <a:blip r:embed="rId4"/>
          <a:srcRect l="34448" t="38259" r="14204" b="17357"/>
          <a:stretch/>
        </p:blipFill>
        <p:spPr>
          <a:xfrm>
            <a:off x="2138535" y="1285190"/>
            <a:ext cx="9480374" cy="5121750"/>
          </a:xfrm>
          <a:prstGeom prst="rect">
            <a:avLst/>
          </a:prstGeom>
        </p:spPr>
      </p:pic>
    </p:spTree>
    <p:extLst>
      <p:ext uri="{BB962C8B-B14F-4D97-AF65-F5344CB8AC3E}">
        <p14:creationId xmlns:p14="http://schemas.microsoft.com/office/powerpoint/2010/main" val="1346695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8" name="Picture 7"/>
          <p:cNvPicPr>
            <a:picLocks noChangeAspect="1"/>
          </p:cNvPicPr>
          <p:nvPr/>
        </p:nvPicPr>
        <p:blipFill rotWithShape="1">
          <a:blip r:embed="rId4"/>
          <a:srcRect l="34676" t="32448" r="15293" b="19371"/>
          <a:stretch/>
        </p:blipFill>
        <p:spPr>
          <a:xfrm>
            <a:off x="1555367" y="1339207"/>
            <a:ext cx="9056486" cy="4965789"/>
          </a:xfrm>
          <a:prstGeom prst="rect">
            <a:avLst/>
          </a:prstGeom>
        </p:spPr>
      </p:pic>
    </p:spTree>
    <p:extLst>
      <p:ext uri="{BB962C8B-B14F-4D97-AF65-F5344CB8AC3E}">
        <p14:creationId xmlns:p14="http://schemas.microsoft.com/office/powerpoint/2010/main" val="17202287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8" name="Picture 7"/>
          <p:cNvPicPr>
            <a:picLocks noChangeAspect="1"/>
          </p:cNvPicPr>
          <p:nvPr/>
        </p:nvPicPr>
        <p:blipFill rotWithShape="1">
          <a:blip r:embed="rId4"/>
          <a:srcRect l="34239" t="32596" r="14445" b="26140"/>
          <a:stretch/>
        </p:blipFill>
        <p:spPr>
          <a:xfrm>
            <a:off x="1569439" y="1432933"/>
            <a:ext cx="9382293" cy="4715203"/>
          </a:xfrm>
          <a:prstGeom prst="rect">
            <a:avLst/>
          </a:prstGeom>
        </p:spPr>
      </p:pic>
    </p:spTree>
    <p:extLst>
      <p:ext uri="{BB962C8B-B14F-4D97-AF65-F5344CB8AC3E}">
        <p14:creationId xmlns:p14="http://schemas.microsoft.com/office/powerpoint/2010/main" val="35546437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8" name="Picture 7"/>
          <p:cNvPicPr>
            <a:picLocks noChangeAspect="1"/>
          </p:cNvPicPr>
          <p:nvPr/>
        </p:nvPicPr>
        <p:blipFill rotWithShape="1">
          <a:blip r:embed="rId4"/>
          <a:srcRect l="34855" t="42702" r="15496" b="13509"/>
          <a:stretch/>
        </p:blipFill>
        <p:spPr>
          <a:xfrm>
            <a:off x="1565932" y="1462413"/>
            <a:ext cx="9154205" cy="4775086"/>
          </a:xfrm>
          <a:prstGeom prst="rect">
            <a:avLst/>
          </a:prstGeom>
        </p:spPr>
      </p:pic>
    </p:spTree>
    <p:extLst>
      <p:ext uri="{BB962C8B-B14F-4D97-AF65-F5344CB8AC3E}">
        <p14:creationId xmlns:p14="http://schemas.microsoft.com/office/powerpoint/2010/main" val="1433479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7" name="Picture 6"/>
          <p:cNvPicPr>
            <a:picLocks noChangeAspect="1"/>
          </p:cNvPicPr>
          <p:nvPr/>
        </p:nvPicPr>
        <p:blipFill rotWithShape="1">
          <a:blip r:embed="rId4"/>
          <a:srcRect l="34240" t="16456" r="16637" b="68526"/>
          <a:stretch/>
        </p:blipFill>
        <p:spPr>
          <a:xfrm>
            <a:off x="1431758" y="1413835"/>
            <a:ext cx="9675877" cy="1848785"/>
          </a:xfrm>
          <a:prstGeom prst="rect">
            <a:avLst/>
          </a:prstGeom>
        </p:spPr>
      </p:pic>
      <p:pic>
        <p:nvPicPr>
          <p:cNvPr id="8" name="Picture 7"/>
          <p:cNvPicPr>
            <a:picLocks noChangeAspect="1"/>
          </p:cNvPicPr>
          <p:nvPr/>
        </p:nvPicPr>
        <p:blipFill rotWithShape="1">
          <a:blip r:embed="rId5"/>
          <a:srcRect l="35118" t="65719" r="14356" b="12948"/>
          <a:stretch/>
        </p:blipFill>
        <p:spPr>
          <a:xfrm>
            <a:off x="1624267" y="3262620"/>
            <a:ext cx="9521194" cy="2512538"/>
          </a:xfrm>
          <a:prstGeom prst="rect">
            <a:avLst/>
          </a:prstGeom>
        </p:spPr>
      </p:pic>
    </p:spTree>
    <p:extLst>
      <p:ext uri="{BB962C8B-B14F-4D97-AF65-F5344CB8AC3E}">
        <p14:creationId xmlns:p14="http://schemas.microsoft.com/office/powerpoint/2010/main" val="30896478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900" y="107335"/>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10" name="Picture 9"/>
          <p:cNvPicPr>
            <a:picLocks noChangeAspect="1"/>
          </p:cNvPicPr>
          <p:nvPr/>
        </p:nvPicPr>
        <p:blipFill rotWithShape="1">
          <a:blip r:embed="rId4"/>
          <a:srcRect l="33802" t="30492" r="14532" b="29227"/>
          <a:stretch/>
        </p:blipFill>
        <p:spPr>
          <a:xfrm>
            <a:off x="1600199" y="1488214"/>
            <a:ext cx="9516979" cy="4637305"/>
          </a:xfrm>
          <a:prstGeom prst="rect">
            <a:avLst/>
          </a:prstGeom>
        </p:spPr>
      </p:pic>
    </p:spTree>
    <p:extLst>
      <p:ext uri="{BB962C8B-B14F-4D97-AF65-F5344CB8AC3E}">
        <p14:creationId xmlns:p14="http://schemas.microsoft.com/office/powerpoint/2010/main" val="3292271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900" y="107335"/>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8" name="Picture 7"/>
          <p:cNvPicPr>
            <a:picLocks noChangeAspect="1"/>
          </p:cNvPicPr>
          <p:nvPr/>
        </p:nvPicPr>
        <p:blipFill rotWithShape="1">
          <a:blip r:embed="rId4"/>
          <a:srcRect l="34766" t="10983" r="15497" b="55052"/>
          <a:stretch/>
        </p:blipFill>
        <p:spPr>
          <a:xfrm>
            <a:off x="1786008" y="1285189"/>
            <a:ext cx="9186791" cy="3920995"/>
          </a:xfrm>
          <a:prstGeom prst="rect">
            <a:avLst/>
          </a:prstGeom>
        </p:spPr>
      </p:pic>
      <p:pic>
        <p:nvPicPr>
          <p:cNvPr id="9" name="Picture 8"/>
          <p:cNvPicPr>
            <a:picLocks noChangeAspect="1"/>
          </p:cNvPicPr>
          <p:nvPr/>
        </p:nvPicPr>
        <p:blipFill rotWithShape="1">
          <a:blip r:embed="rId5"/>
          <a:srcRect l="34854" t="71053" r="12427" b="16597"/>
          <a:stretch/>
        </p:blipFill>
        <p:spPr>
          <a:xfrm>
            <a:off x="1364899" y="5009138"/>
            <a:ext cx="9908686" cy="1451819"/>
          </a:xfrm>
          <a:prstGeom prst="rect">
            <a:avLst/>
          </a:prstGeom>
        </p:spPr>
      </p:pic>
    </p:spTree>
    <p:extLst>
      <p:ext uri="{BB962C8B-B14F-4D97-AF65-F5344CB8AC3E}">
        <p14:creationId xmlns:p14="http://schemas.microsoft.com/office/powerpoint/2010/main" val="4281541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900" y="107335"/>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9" name="Picture 8"/>
          <p:cNvPicPr>
            <a:picLocks noChangeAspect="1"/>
          </p:cNvPicPr>
          <p:nvPr/>
        </p:nvPicPr>
        <p:blipFill rotWithShape="1">
          <a:blip r:embed="rId4"/>
          <a:srcRect l="32924" t="12667" r="12076" b="35402"/>
          <a:stretch/>
        </p:blipFill>
        <p:spPr>
          <a:xfrm>
            <a:off x="1648440" y="1313406"/>
            <a:ext cx="9216075" cy="5147552"/>
          </a:xfrm>
          <a:prstGeom prst="rect">
            <a:avLst/>
          </a:prstGeom>
        </p:spPr>
      </p:pic>
    </p:spTree>
    <p:extLst>
      <p:ext uri="{BB962C8B-B14F-4D97-AF65-F5344CB8AC3E}">
        <p14:creationId xmlns:p14="http://schemas.microsoft.com/office/powerpoint/2010/main" val="39547486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1" y="1285190"/>
            <a:ext cx="10092527" cy="5175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900" y="107335"/>
            <a:ext cx="2305141" cy="1076343"/>
          </a:xfrm>
          <a:prstGeom prst="rect">
            <a:avLst/>
          </a:prstGeom>
        </p:spPr>
      </p:pic>
      <p:sp>
        <p:nvSpPr>
          <p:cNvPr id="6" name="TextBox 5"/>
          <p:cNvSpPr txBox="1"/>
          <p:nvPr/>
        </p:nvSpPr>
        <p:spPr>
          <a:xfrm>
            <a:off x="3190928" y="729958"/>
            <a:ext cx="4952771" cy="400110"/>
          </a:xfrm>
          <a:prstGeom prst="rect">
            <a:avLst/>
          </a:prstGeom>
          <a:noFill/>
        </p:spPr>
        <p:txBody>
          <a:bodyPr wrap="square" rtlCol="0">
            <a:spAutoFit/>
          </a:bodyPr>
          <a:lstStyle/>
          <a:p>
            <a:pPr algn="ctr"/>
            <a:r>
              <a:rPr lang="ar-SY" sz="2000" b="1" kern="0" dirty="0" smtClean="0">
                <a:latin typeface="Alexandria" pitchFamily="2" charset="-78"/>
                <a:cs typeface="Alexandria" pitchFamily="2" charset="-78"/>
              </a:rPr>
              <a:t>القواعد العامة لصياغة فرضيات البحث</a:t>
            </a:r>
            <a:endParaRPr lang="en-US" sz="2000" kern="0" dirty="0">
              <a:latin typeface="Alexandria" pitchFamily="2" charset="-78"/>
              <a:cs typeface="Alexandria" pitchFamily="2" charset="-78"/>
            </a:endParaRPr>
          </a:p>
        </p:txBody>
      </p:sp>
      <p:pic>
        <p:nvPicPr>
          <p:cNvPr id="9" name="Picture 8"/>
          <p:cNvPicPr>
            <a:picLocks noChangeAspect="1"/>
          </p:cNvPicPr>
          <p:nvPr/>
        </p:nvPicPr>
        <p:blipFill rotWithShape="1">
          <a:blip r:embed="rId4"/>
          <a:srcRect l="33713" t="48035" r="16199" b="20386"/>
          <a:stretch/>
        </p:blipFill>
        <p:spPr>
          <a:xfrm>
            <a:off x="1579597" y="1516023"/>
            <a:ext cx="9373666" cy="4186945"/>
          </a:xfrm>
          <a:prstGeom prst="rect">
            <a:avLst/>
          </a:prstGeom>
        </p:spPr>
      </p:pic>
    </p:spTree>
    <p:extLst>
      <p:ext uri="{BB962C8B-B14F-4D97-AF65-F5344CB8AC3E}">
        <p14:creationId xmlns:p14="http://schemas.microsoft.com/office/powerpoint/2010/main" val="1606698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30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اختبار الفرضيات</a:t>
            </a:r>
            <a:endParaRPr lang="en-US" sz="2400" b="1" kern="0" dirty="0">
              <a:solidFill>
                <a:schemeClr val="tx2"/>
              </a:solidFill>
              <a:latin typeface="Alexandria" pitchFamily="2" charset="-78"/>
              <a:cs typeface="Alexandria" pitchFamily="2" charset="-78"/>
            </a:endParaRPr>
          </a:p>
        </p:txBody>
      </p:sp>
      <p:sp>
        <p:nvSpPr>
          <p:cNvPr id="7" name="Rectangle 6"/>
          <p:cNvSpPr/>
          <p:nvPr/>
        </p:nvSpPr>
        <p:spPr>
          <a:xfrm>
            <a:off x="1676400" y="1894440"/>
            <a:ext cx="7620000" cy="3539430"/>
          </a:xfrm>
          <a:prstGeom prst="rect">
            <a:avLst/>
          </a:prstGeom>
        </p:spPr>
        <p:txBody>
          <a:bodyPr wrap="square">
            <a:spAutoFit/>
          </a:bodyPr>
          <a:lstStyle/>
          <a:p>
            <a:pPr marL="342900" indent="-342900" algn="just" rtl="1">
              <a:lnSpc>
                <a:spcPct val="200000"/>
              </a:lnSpc>
              <a:buFont typeface="Wingdings" panose="05000000000000000000" pitchFamily="2" charset="2"/>
              <a:buChar char="§"/>
            </a:pPr>
            <a:r>
              <a:rPr lang="ar-SY" sz="1600" b="1" dirty="0">
                <a:latin typeface="Alexandria" pitchFamily="2" charset="-78"/>
                <a:ea typeface="Times New Roman" panose="02020603050405020304" pitchFamily="18" charset="0"/>
                <a:cs typeface="Alexandria" pitchFamily="2" charset="-78"/>
              </a:rPr>
              <a:t>تبقى الفرضية مجرد تخمين وتكهن إلى أن يتوصل الباحث إلى أدلة تؤيد صحة أو عدم صحة الفرضية، ولكي يتم التأكد من صحة أو عدم صحة الفرضيات في أي دراسة فإنه يمكن اتباع أساليب وطرائق عديدة أهمها:</a:t>
            </a:r>
          </a:p>
          <a:p>
            <a:pPr marL="342900" lvl="0" indent="-342900" algn="just" rtl="1">
              <a:lnSpc>
                <a:spcPct val="200000"/>
              </a:lnSpc>
              <a:buFont typeface="Wingdings" panose="05000000000000000000" pitchFamily="2" charset="2"/>
              <a:buChar char="ü"/>
            </a:pPr>
            <a:r>
              <a:rPr lang="ar-SY" sz="1600" b="1" dirty="0">
                <a:latin typeface="Alexandria" pitchFamily="2" charset="-78"/>
                <a:ea typeface="Times New Roman" panose="02020603050405020304" pitchFamily="18" charset="0"/>
                <a:cs typeface="Alexandria" pitchFamily="2" charset="-78"/>
              </a:rPr>
              <a:t>طريقة الحذف.</a:t>
            </a:r>
          </a:p>
          <a:p>
            <a:pPr marL="342900" lvl="0" indent="-342900" algn="just" rtl="1">
              <a:lnSpc>
                <a:spcPct val="200000"/>
              </a:lnSpc>
              <a:buFont typeface="Wingdings" panose="05000000000000000000" pitchFamily="2" charset="2"/>
              <a:buChar char="ü"/>
            </a:pPr>
            <a:r>
              <a:rPr lang="ar-SY" sz="1600" b="1" dirty="0">
                <a:latin typeface="Alexandria" pitchFamily="2" charset="-78"/>
                <a:ea typeface="Times New Roman" panose="02020603050405020304" pitchFamily="18" charset="0"/>
                <a:cs typeface="Alexandria" pitchFamily="2" charset="-78"/>
              </a:rPr>
              <a:t>طريقة التجربة الحاسمة.</a:t>
            </a:r>
          </a:p>
          <a:p>
            <a:pPr marL="342900" lvl="0" indent="-342900" algn="just" rtl="1">
              <a:lnSpc>
                <a:spcPct val="200000"/>
              </a:lnSpc>
              <a:buFont typeface="Wingdings" panose="05000000000000000000" pitchFamily="2" charset="2"/>
              <a:buChar char="ü"/>
            </a:pPr>
            <a:r>
              <a:rPr lang="ar-SY" sz="1600" b="1" dirty="0">
                <a:latin typeface="Alexandria" pitchFamily="2" charset="-78"/>
                <a:ea typeface="Times New Roman" panose="02020603050405020304" pitchFamily="18" charset="0"/>
                <a:cs typeface="Alexandria" pitchFamily="2" charset="-78"/>
              </a:rPr>
              <a:t>طريقة استنباط المترتبات.</a:t>
            </a:r>
          </a:p>
          <a:p>
            <a:pPr marL="342900" lvl="0" indent="-342900" algn="just" rtl="1">
              <a:lnSpc>
                <a:spcPct val="200000"/>
              </a:lnSpc>
              <a:buFont typeface="Wingdings" panose="05000000000000000000" pitchFamily="2" charset="2"/>
              <a:buChar char="ü"/>
            </a:pPr>
            <a:r>
              <a:rPr lang="ar-SY" sz="1600" b="1" dirty="0">
                <a:latin typeface="Alexandria" pitchFamily="2" charset="-78"/>
                <a:ea typeface="Times New Roman" panose="02020603050405020304" pitchFamily="18" charset="0"/>
                <a:cs typeface="Alexandria" pitchFamily="2" charset="-78"/>
              </a:rPr>
              <a:t>طريقة التلازم النسبي</a:t>
            </a:r>
            <a:r>
              <a:rPr lang="ar-SY" sz="1600" b="1" dirty="0" smtClean="0">
                <a:latin typeface="Alexandria" pitchFamily="2" charset="-78"/>
                <a:ea typeface="Times New Roman" panose="02020603050405020304" pitchFamily="18" charset="0"/>
                <a:cs typeface="Alexandria" pitchFamily="2" charset="-78"/>
              </a:rPr>
              <a:t>.</a:t>
            </a:r>
            <a:endParaRPr lang="ar-SY"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770023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smtClean="0">
                <a:latin typeface="Alexandria" pitchFamily="2" charset="-78"/>
                <a:ea typeface="Times New Roman" panose="02020603050405020304" pitchFamily="18" charset="0"/>
                <a:cs typeface="Alexandria" pitchFamily="2" charset="-78"/>
              </a:rPr>
              <a:t>طرائق اختبار </a:t>
            </a:r>
            <a:r>
              <a:rPr lang="ar-SY" sz="2400" b="1" dirty="0">
                <a:latin typeface="Alexandria" pitchFamily="2" charset="-78"/>
                <a:ea typeface="Times New Roman" panose="02020603050405020304" pitchFamily="18" charset="0"/>
                <a:cs typeface="Alexandria" pitchFamily="2" charset="-78"/>
              </a:rPr>
              <a:t>الفرضيات</a:t>
            </a:r>
            <a:endParaRPr lang="en-US" sz="2400" b="1" kern="0" dirty="0">
              <a:solidFill>
                <a:schemeClr val="tx2"/>
              </a:solidFill>
              <a:latin typeface="Alexandria" pitchFamily="2" charset="-78"/>
              <a:cs typeface="Alexandria" pitchFamily="2" charset="-78"/>
            </a:endParaRPr>
          </a:p>
        </p:txBody>
      </p:sp>
      <p:sp>
        <p:nvSpPr>
          <p:cNvPr id="11" name="テキスト プレースホルダー 6">
            <a:extLst>
              <a:ext uri="{FF2B5EF4-FFF2-40B4-BE49-F238E27FC236}">
                <a16:creationId xmlns:a16="http://schemas.microsoft.com/office/drawing/2014/main" id="{9BF0939D-DC23-4BA9-A357-BA2408CF29D7}"/>
              </a:ext>
            </a:extLst>
          </p:cNvPr>
          <p:cNvSpPr txBox="1">
            <a:spLocks/>
          </p:cNvSpPr>
          <p:nvPr/>
        </p:nvSpPr>
        <p:spPr>
          <a:xfrm>
            <a:off x="2936163" y="2025218"/>
            <a:ext cx="5196840" cy="545533"/>
          </a:xfrm>
          <a:prstGeom prst="rect">
            <a:avLst/>
          </a:prstGeom>
        </p:spPr>
        <p:txBody>
          <a:bodyPr vert="horz" lIns="163275" tIns="81638" rIns="163275" bIns="81638" rtlCol="0" anchor="ctr">
            <a:noAutofit/>
          </a:bodyPr>
          <a:lstStyle>
            <a:lvl1pPr marL="0" indent="0" algn="ctr" defTabSz="1632753" rtl="0" eaLnBrk="1" latinLnBrk="0" hangingPunct="1">
              <a:lnSpc>
                <a:spcPct val="120000"/>
              </a:lnSpc>
              <a:spcBef>
                <a:spcPts val="1200"/>
              </a:spcBef>
              <a:buFont typeface="Arial" panose="020B0604020202020204" pitchFamily="34" charset="0"/>
              <a:buNone/>
              <a:defRPr kumimoji="1" sz="2800" i="0" kern="1200" baseline="0">
                <a:solidFill>
                  <a:schemeClr val="bg1"/>
                </a:solidFill>
                <a:latin typeface="Route 159 SemiBold" pitchFamily="50" charset="0"/>
                <a:ea typeface="+mn-ea"/>
                <a:cs typeface="+mn-cs"/>
              </a:defRPr>
            </a:lvl1pPr>
            <a:lvl2pPr marL="1326612" indent="-510235" algn="l" defTabSz="1632753" rtl="0" eaLnBrk="1" latinLnBrk="0" hangingPunct="1">
              <a:spcBef>
                <a:spcPct val="20000"/>
              </a:spcBef>
              <a:buFont typeface="Arial" panose="020B0604020202020204" pitchFamily="34" charset="0"/>
              <a:buChar char="–"/>
              <a:defRPr kumimoji="1"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kumimoji="1"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kumimoji="1" sz="3600" kern="1200">
                <a:solidFill>
                  <a:schemeClr val="tx1"/>
                </a:solidFill>
                <a:latin typeface="+mn-lt"/>
                <a:ea typeface="+mn-ea"/>
                <a:cs typeface="+mn-cs"/>
              </a:defRPr>
            </a:lvl9pPr>
          </a:lstStyle>
          <a:p>
            <a:pPr rtl="1"/>
            <a:endParaRPr lang="ar-SY" altLang="ja-JP" sz="2400" b="1" dirty="0">
              <a:solidFill>
                <a:sysClr val="windowText" lastClr="000000"/>
              </a:solidFill>
              <a:ea typeface="ＭＳ Ｐゴシック" panose="020B0600070205080204" pitchFamily="34" charset="-128"/>
            </a:endParaRPr>
          </a:p>
        </p:txBody>
      </p:sp>
      <p:sp>
        <p:nvSpPr>
          <p:cNvPr id="19" name="مستطيل 8"/>
          <p:cNvSpPr/>
          <p:nvPr/>
        </p:nvSpPr>
        <p:spPr>
          <a:xfrm>
            <a:off x="8564321" y="1381849"/>
            <a:ext cx="1455752" cy="830812"/>
          </a:xfrm>
          <a:prstGeom prst="rect">
            <a:avLst/>
          </a:prstGeom>
          <a:solidFill>
            <a:srgbClr val="4972BB"/>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Y" b="1" dirty="0">
                <a:solidFill>
                  <a:schemeClr val="bg1"/>
                </a:solidFill>
              </a:rPr>
              <a:t>الحذف</a:t>
            </a:r>
            <a:endParaRPr lang="ar-SA" b="1" dirty="0">
              <a:solidFill>
                <a:schemeClr val="bg1"/>
              </a:solidFill>
            </a:endParaRPr>
          </a:p>
        </p:txBody>
      </p:sp>
      <p:sp>
        <p:nvSpPr>
          <p:cNvPr id="20" name="مستطيل 10"/>
          <p:cNvSpPr/>
          <p:nvPr/>
        </p:nvSpPr>
        <p:spPr>
          <a:xfrm>
            <a:off x="8562425" y="3411143"/>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A" b="1" dirty="0">
                <a:solidFill>
                  <a:schemeClr val="bg2">
                    <a:lumMod val="50000"/>
                  </a:schemeClr>
                </a:solidFill>
              </a:rPr>
              <a:t>استنباط المترتبات</a:t>
            </a:r>
          </a:p>
        </p:txBody>
      </p:sp>
      <p:sp>
        <p:nvSpPr>
          <p:cNvPr id="21" name="مستطيل 11"/>
          <p:cNvSpPr/>
          <p:nvPr/>
        </p:nvSpPr>
        <p:spPr>
          <a:xfrm>
            <a:off x="8562425" y="4484795"/>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A" b="1" dirty="0">
                <a:solidFill>
                  <a:schemeClr val="bg2">
                    <a:lumMod val="50000"/>
                  </a:schemeClr>
                </a:solidFill>
              </a:rPr>
              <a:t>التلازم النسبي</a:t>
            </a:r>
          </a:p>
        </p:txBody>
      </p:sp>
      <p:sp>
        <p:nvSpPr>
          <p:cNvPr id="22" name="مستطيل 12"/>
          <p:cNvSpPr/>
          <p:nvPr/>
        </p:nvSpPr>
        <p:spPr>
          <a:xfrm>
            <a:off x="8562425" y="2430921"/>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Y" b="1" dirty="0">
                <a:solidFill>
                  <a:schemeClr val="bg2">
                    <a:lumMod val="50000"/>
                  </a:schemeClr>
                </a:solidFill>
              </a:rPr>
              <a:t>التجربة الحاسمة</a:t>
            </a:r>
            <a:endParaRPr lang="ar-SA" b="1" dirty="0">
              <a:solidFill>
                <a:schemeClr val="bg2">
                  <a:lumMod val="50000"/>
                </a:schemeClr>
              </a:solidFill>
            </a:endParaRPr>
          </a:p>
        </p:txBody>
      </p:sp>
      <p:sp>
        <p:nvSpPr>
          <p:cNvPr id="23" name="مربع نص 13"/>
          <p:cNvSpPr txBox="1"/>
          <p:nvPr/>
        </p:nvSpPr>
        <p:spPr>
          <a:xfrm>
            <a:off x="1675406" y="1433842"/>
            <a:ext cx="6368250" cy="230832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SY" sz="1600" dirty="0">
                <a:latin typeface="Alexandria" pitchFamily="2" charset="-78"/>
                <a:cs typeface="Alexandria" pitchFamily="2" charset="-78"/>
              </a:rPr>
              <a:t>في هذه الطريقة لا بد للباحث من حصر جميع العوامل والأسباب ذات العلاقة بالمشكلة أو الظاهرة، ثم يبدأ باختبار هذه العوامل والأسباب، وكل عامل يثبت عدم تأثيره في الظاهرة أو انعدام دوره يتم حذفه إلى أن يتم التوصل إلى العوامل ذات التأثير الكبير في المشكلة.</a:t>
            </a:r>
          </a:p>
          <a:p>
            <a:pPr marL="342900" indent="-342900" algn="r" rtl="1">
              <a:buFont typeface="Wingdings" panose="05000000000000000000" pitchFamily="2" charset="2"/>
              <a:buChar char="Ø"/>
            </a:pPr>
            <a:endParaRPr lang="ar-SY" sz="2400" dirty="0"/>
          </a:p>
        </p:txBody>
      </p:sp>
      <p:sp>
        <p:nvSpPr>
          <p:cNvPr id="24" name="مربع نص 14"/>
          <p:cNvSpPr txBox="1"/>
          <p:nvPr/>
        </p:nvSpPr>
        <p:spPr>
          <a:xfrm>
            <a:off x="1790278" y="3293913"/>
            <a:ext cx="6253378" cy="2266646"/>
          </a:xfrm>
          <a:prstGeom prst="rect">
            <a:avLst/>
          </a:prstGeom>
          <a:noFill/>
        </p:spPr>
        <p:txBody>
          <a:bodyPr wrap="square" rtlCol="0">
            <a:spAutoFit/>
          </a:bodyPr>
          <a:lstStyle/>
          <a:p>
            <a:pPr algn="r" rtl="1">
              <a:lnSpc>
                <a:spcPct val="150000"/>
              </a:lnSpc>
            </a:pPr>
            <a:r>
              <a:rPr lang="ar-SY" sz="1600" dirty="0">
                <a:solidFill>
                  <a:srgbClr val="00B050"/>
                </a:solidFill>
                <a:latin typeface="Alexandria" pitchFamily="2" charset="-78"/>
                <a:cs typeface="Alexandria" pitchFamily="2" charset="-78"/>
              </a:rPr>
              <a:t>مثال:</a:t>
            </a:r>
          </a:p>
          <a:p>
            <a:pPr marL="285750" indent="-285750" algn="r" rtl="1">
              <a:lnSpc>
                <a:spcPct val="150000"/>
              </a:lnSpc>
              <a:buFont typeface="Arial" panose="020B0604020202020204" pitchFamily="34" charset="0"/>
              <a:buChar char="•"/>
            </a:pPr>
            <a:r>
              <a:rPr lang="ar-SY" sz="1600" dirty="0">
                <a:latin typeface="Alexandria" pitchFamily="2" charset="-78"/>
                <a:cs typeface="Alexandria" pitchFamily="2" charset="-78"/>
              </a:rPr>
              <a:t>تحديد سبب تراجع إنتاجية الخضروات للدونم الواحد في منطقة ما.</a:t>
            </a:r>
          </a:p>
          <a:p>
            <a:pPr marL="285750" indent="-285750" algn="r" rtl="1">
              <a:lnSpc>
                <a:spcPct val="150000"/>
              </a:lnSpc>
              <a:buFont typeface="Arial" panose="020B0604020202020204" pitchFamily="34" charset="0"/>
              <a:buChar char="•"/>
            </a:pPr>
            <a:r>
              <a:rPr lang="ar-SY" sz="1600" dirty="0">
                <a:latin typeface="Alexandria" pitchFamily="2" charset="-78"/>
                <a:cs typeface="Alexandria" pitchFamily="2" charset="-78"/>
              </a:rPr>
              <a:t>يجب حصر جميع الأسباب التي يمكن أن تؤدي إلى ذلك مثل نقص المياه</a:t>
            </a:r>
          </a:p>
          <a:p>
            <a:pPr marL="285750" indent="-285750" algn="r" rtl="1">
              <a:lnSpc>
                <a:spcPct val="150000"/>
              </a:lnSpc>
              <a:buFont typeface="Arial" panose="020B0604020202020204" pitchFamily="34" charset="0"/>
              <a:buChar char="•"/>
            </a:pPr>
            <a:r>
              <a:rPr lang="ar-SY" sz="1600" dirty="0">
                <a:latin typeface="Alexandria" pitchFamily="2" charset="-78"/>
                <a:cs typeface="Alexandria" pitchFamily="2" charset="-78"/>
              </a:rPr>
              <a:t>نوعية التربة، نوعية البذور، ثم اختبار هذه الأسباب والتوصل إلى الأسباب ذات التأثير الكبير في الظاهرة. </a:t>
            </a:r>
          </a:p>
        </p:txBody>
      </p:sp>
    </p:spTree>
    <p:extLst>
      <p:ext uri="{BB962C8B-B14F-4D97-AF65-F5344CB8AC3E}">
        <p14:creationId xmlns:p14="http://schemas.microsoft.com/office/powerpoint/2010/main" val="16805595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30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طرائق اختبار الفرضيات</a:t>
            </a:r>
            <a:endParaRPr lang="en-US" sz="2400" b="1" kern="0" dirty="0">
              <a:solidFill>
                <a:schemeClr val="tx2"/>
              </a:solidFill>
              <a:latin typeface="Alexandria" pitchFamily="2" charset="-78"/>
              <a:cs typeface="Alexandria" pitchFamily="2" charset="-78"/>
            </a:endParaRPr>
          </a:p>
        </p:txBody>
      </p:sp>
      <p:sp>
        <p:nvSpPr>
          <p:cNvPr id="8" name="مستطيل 8"/>
          <p:cNvSpPr/>
          <p:nvPr/>
        </p:nvSpPr>
        <p:spPr>
          <a:xfrm>
            <a:off x="8482258" y="1499079"/>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Y" b="1" dirty="0">
                <a:solidFill>
                  <a:schemeClr val="bg2">
                    <a:lumMod val="50000"/>
                  </a:schemeClr>
                </a:solidFill>
              </a:rPr>
              <a:t>الحذف</a:t>
            </a:r>
            <a:endParaRPr lang="ar-SA" b="1" dirty="0">
              <a:solidFill>
                <a:schemeClr val="bg2">
                  <a:lumMod val="50000"/>
                </a:schemeClr>
              </a:solidFill>
            </a:endParaRPr>
          </a:p>
        </p:txBody>
      </p:sp>
      <p:sp>
        <p:nvSpPr>
          <p:cNvPr id="9" name="مستطيل 10"/>
          <p:cNvSpPr/>
          <p:nvPr/>
        </p:nvSpPr>
        <p:spPr>
          <a:xfrm>
            <a:off x="8480362" y="3528373"/>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a:lnSpc>
                <a:spcPct val="90000"/>
              </a:lnSpc>
              <a:spcBef>
                <a:spcPct val="0"/>
              </a:spcBef>
              <a:spcAft>
                <a:spcPct val="35000"/>
              </a:spcAft>
            </a:pPr>
            <a:r>
              <a:rPr lang="ar-SA" b="1" dirty="0">
                <a:solidFill>
                  <a:schemeClr val="bg2">
                    <a:lumMod val="50000"/>
                  </a:schemeClr>
                </a:solidFill>
              </a:rPr>
              <a:t>استنباط المترتبات</a:t>
            </a:r>
          </a:p>
        </p:txBody>
      </p:sp>
      <p:sp>
        <p:nvSpPr>
          <p:cNvPr id="10" name="مستطيل 11"/>
          <p:cNvSpPr/>
          <p:nvPr/>
        </p:nvSpPr>
        <p:spPr>
          <a:xfrm>
            <a:off x="8480362" y="4602025"/>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a:lnSpc>
                <a:spcPct val="90000"/>
              </a:lnSpc>
              <a:spcBef>
                <a:spcPct val="0"/>
              </a:spcBef>
              <a:spcAft>
                <a:spcPct val="35000"/>
              </a:spcAft>
            </a:pPr>
            <a:r>
              <a:rPr lang="ar-SA" b="1" dirty="0">
                <a:solidFill>
                  <a:schemeClr val="bg2">
                    <a:lumMod val="50000"/>
                  </a:schemeClr>
                </a:solidFill>
              </a:rPr>
              <a:t>التلازم النسبي</a:t>
            </a:r>
          </a:p>
        </p:txBody>
      </p:sp>
      <p:sp>
        <p:nvSpPr>
          <p:cNvPr id="11" name="مستطيل 12"/>
          <p:cNvSpPr/>
          <p:nvPr/>
        </p:nvSpPr>
        <p:spPr>
          <a:xfrm>
            <a:off x="8480362" y="2548151"/>
            <a:ext cx="1455752" cy="830812"/>
          </a:xfrm>
          <a:prstGeom prst="rect">
            <a:avLst/>
          </a:prstGeom>
          <a:solidFill>
            <a:srgbClr val="4972BB"/>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a:lnSpc>
                <a:spcPct val="90000"/>
              </a:lnSpc>
              <a:spcBef>
                <a:spcPct val="0"/>
              </a:spcBef>
              <a:spcAft>
                <a:spcPct val="35000"/>
              </a:spcAft>
            </a:pPr>
            <a:r>
              <a:rPr lang="ar-SY" b="1" dirty="0">
                <a:solidFill>
                  <a:schemeClr val="bg1"/>
                </a:solidFill>
              </a:rPr>
              <a:t>التجربة الحاسمة</a:t>
            </a:r>
            <a:endParaRPr lang="ar-SA" b="1" dirty="0">
              <a:solidFill>
                <a:schemeClr val="bg1"/>
              </a:solidFill>
            </a:endParaRPr>
          </a:p>
        </p:txBody>
      </p:sp>
      <p:sp>
        <p:nvSpPr>
          <p:cNvPr id="12" name="مربع نص 13"/>
          <p:cNvSpPr txBox="1"/>
          <p:nvPr/>
        </p:nvSpPr>
        <p:spPr>
          <a:xfrm>
            <a:off x="1746739" y="2564110"/>
            <a:ext cx="6272290" cy="1848455"/>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
            </a:pPr>
            <a:r>
              <a:rPr lang="ar-SY" sz="2000" dirty="0">
                <a:latin typeface="Alexandria" pitchFamily="2" charset="-78"/>
                <a:cs typeface="Alexandria" pitchFamily="2" charset="-78"/>
              </a:rPr>
              <a:t>يحاول الباحث في مثل هذه الطريقة الوصول إلى فرضين متناقضين، ومن ثم يبرهن على عدم صحة أحدهما وبالتالي يتأكد من صحة الفرض الآخر.</a:t>
            </a:r>
          </a:p>
        </p:txBody>
      </p:sp>
    </p:spTree>
    <p:extLst>
      <p:ext uri="{BB962C8B-B14F-4D97-AF65-F5344CB8AC3E}">
        <p14:creationId xmlns:p14="http://schemas.microsoft.com/office/powerpoint/2010/main" val="723695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30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طرائق اختبار الفرضيات</a:t>
            </a:r>
            <a:endParaRPr lang="en-US" sz="2400" b="1" kern="0" dirty="0">
              <a:solidFill>
                <a:schemeClr val="tx2"/>
              </a:solidFill>
              <a:latin typeface="Alexandria" pitchFamily="2" charset="-78"/>
              <a:cs typeface="Alexandria" pitchFamily="2" charset="-78"/>
            </a:endParaRPr>
          </a:p>
        </p:txBody>
      </p:sp>
      <p:sp>
        <p:nvSpPr>
          <p:cNvPr id="12" name="مستطيل 8"/>
          <p:cNvSpPr/>
          <p:nvPr/>
        </p:nvSpPr>
        <p:spPr>
          <a:xfrm>
            <a:off x="8434137" y="1429354"/>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Y" b="1" dirty="0">
                <a:solidFill>
                  <a:schemeClr val="bg2">
                    <a:lumMod val="50000"/>
                  </a:schemeClr>
                </a:solidFill>
              </a:rPr>
              <a:t>الحذف</a:t>
            </a:r>
            <a:endParaRPr lang="ar-SA" b="1" dirty="0">
              <a:solidFill>
                <a:schemeClr val="bg2">
                  <a:lumMod val="50000"/>
                </a:schemeClr>
              </a:solidFill>
            </a:endParaRPr>
          </a:p>
        </p:txBody>
      </p:sp>
      <p:sp>
        <p:nvSpPr>
          <p:cNvPr id="13" name="مستطيل 10"/>
          <p:cNvSpPr/>
          <p:nvPr/>
        </p:nvSpPr>
        <p:spPr>
          <a:xfrm>
            <a:off x="8432241" y="3458648"/>
            <a:ext cx="1455752" cy="830812"/>
          </a:xfrm>
          <a:prstGeom prst="rect">
            <a:avLst/>
          </a:prstGeom>
          <a:solidFill>
            <a:srgbClr val="4972BB"/>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A" b="1" dirty="0">
                <a:solidFill>
                  <a:schemeClr val="bg1"/>
                </a:solidFill>
              </a:rPr>
              <a:t>استنباط المترتبات</a:t>
            </a:r>
          </a:p>
        </p:txBody>
      </p:sp>
      <p:sp>
        <p:nvSpPr>
          <p:cNvPr id="14" name="مستطيل 11"/>
          <p:cNvSpPr/>
          <p:nvPr/>
        </p:nvSpPr>
        <p:spPr>
          <a:xfrm>
            <a:off x="8432241" y="4532300"/>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A" b="1" dirty="0">
                <a:solidFill>
                  <a:schemeClr val="bg2">
                    <a:lumMod val="50000"/>
                  </a:schemeClr>
                </a:solidFill>
              </a:rPr>
              <a:t>التلازم النسبي</a:t>
            </a:r>
          </a:p>
        </p:txBody>
      </p:sp>
      <p:sp>
        <p:nvSpPr>
          <p:cNvPr id="15" name="مستطيل 12"/>
          <p:cNvSpPr/>
          <p:nvPr/>
        </p:nvSpPr>
        <p:spPr>
          <a:xfrm>
            <a:off x="8432241" y="2478426"/>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Y" b="1" dirty="0">
                <a:solidFill>
                  <a:schemeClr val="bg2">
                    <a:lumMod val="50000"/>
                  </a:schemeClr>
                </a:solidFill>
              </a:rPr>
              <a:t>التجربة الحاسمة</a:t>
            </a:r>
            <a:endParaRPr lang="ar-SA" b="1" dirty="0">
              <a:solidFill>
                <a:schemeClr val="bg2">
                  <a:lumMod val="50000"/>
                </a:schemeClr>
              </a:solidFill>
            </a:endParaRPr>
          </a:p>
        </p:txBody>
      </p:sp>
      <p:sp>
        <p:nvSpPr>
          <p:cNvPr id="16" name="مربع نص 13"/>
          <p:cNvSpPr txBox="1"/>
          <p:nvPr/>
        </p:nvSpPr>
        <p:spPr>
          <a:xfrm>
            <a:off x="1732836" y="1724829"/>
            <a:ext cx="6368250" cy="152798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SY" sz="1600" dirty="0" smtClean="0">
                <a:latin typeface="Alexandria" pitchFamily="2" charset="-78"/>
                <a:cs typeface="Alexandria" pitchFamily="2" charset="-78"/>
              </a:rPr>
              <a:t>تستخدم هذه الطريقة في حالة عدم إمكانية اختبار الفرضية بشكل مباشر والتأكد من صحتها أو نفي ذلك، وبالتالي يتم اللجوء إلى اختبار الفرضية بطريقة غير مباشرة وذلك من خلال استنباط المترتبات التي ينبغي أن تحدث إذا كانت هذه الفرضية أو الفرضيات صحيحة.</a:t>
            </a:r>
            <a:endParaRPr lang="ar-SY" sz="1600" dirty="0">
              <a:latin typeface="Alexandria" pitchFamily="2" charset="-78"/>
              <a:cs typeface="Alexandria" pitchFamily="2" charset="-78"/>
            </a:endParaRPr>
          </a:p>
        </p:txBody>
      </p:sp>
      <p:sp>
        <p:nvSpPr>
          <p:cNvPr id="17" name="مربع نص 14"/>
          <p:cNvSpPr txBox="1"/>
          <p:nvPr/>
        </p:nvSpPr>
        <p:spPr>
          <a:xfrm>
            <a:off x="1439029" y="3338083"/>
            <a:ext cx="6662057" cy="2062103"/>
          </a:xfrm>
          <a:prstGeom prst="rect">
            <a:avLst/>
          </a:prstGeom>
          <a:noFill/>
        </p:spPr>
        <p:txBody>
          <a:bodyPr wrap="square" rtlCol="0">
            <a:spAutoFit/>
          </a:bodyPr>
          <a:lstStyle/>
          <a:p>
            <a:pPr marL="285750" indent="-285750" algn="just" rtl="1">
              <a:buFont typeface="Arial" panose="020B0604020202020204" pitchFamily="34" charset="0"/>
              <a:buChar char="•"/>
            </a:pPr>
            <a:r>
              <a:rPr lang="ar-SY" sz="1600" dirty="0">
                <a:solidFill>
                  <a:srgbClr val="00B050"/>
                </a:solidFill>
                <a:latin typeface="Alexandria" pitchFamily="2" charset="-78"/>
                <a:cs typeface="Alexandria" pitchFamily="2" charset="-78"/>
              </a:rPr>
              <a:t>مثال:</a:t>
            </a:r>
          </a:p>
          <a:p>
            <a:pPr marL="285750" indent="-285750" algn="just" rtl="1">
              <a:buFont typeface="Arial" panose="020B0604020202020204" pitchFamily="34" charset="0"/>
              <a:buChar char="•"/>
            </a:pPr>
            <a:r>
              <a:rPr lang="ar-SY" sz="1600" dirty="0">
                <a:latin typeface="Alexandria" pitchFamily="2" charset="-78"/>
                <a:cs typeface="Alexandria" pitchFamily="2" charset="-78"/>
              </a:rPr>
              <a:t>إذا ادعى أحد الأشخاص أنه كاتب، يمكن التأكد من ذلك من خلال:</a:t>
            </a:r>
          </a:p>
          <a:p>
            <a:pPr marL="285750" indent="-285750" algn="just" rtl="1">
              <a:buFont typeface="Arial" panose="020B0604020202020204" pitchFamily="34" charset="0"/>
              <a:buChar char="•"/>
            </a:pPr>
            <a:r>
              <a:rPr lang="ar-SY" sz="1600" dirty="0">
                <a:latin typeface="Alexandria" pitchFamily="2" charset="-78"/>
                <a:cs typeface="Alexandria" pitchFamily="2" charset="-78"/>
              </a:rPr>
              <a:t>أنه مسجل في اتحاد الكتاب، وقام بنشر مقالات باسمه، ويتابع النشاطات الأدبية.</a:t>
            </a:r>
          </a:p>
          <a:p>
            <a:pPr marL="285750" indent="-285750" algn="just" rtl="1">
              <a:buFont typeface="Arial" panose="020B0604020202020204" pitchFamily="34" charset="0"/>
              <a:buChar char="•"/>
            </a:pPr>
            <a:endParaRPr lang="ar-SY" sz="1600" dirty="0">
              <a:latin typeface="Alexandria" pitchFamily="2" charset="-78"/>
              <a:cs typeface="Alexandria" pitchFamily="2" charset="-78"/>
            </a:endParaRPr>
          </a:p>
          <a:p>
            <a:pPr marL="285750" indent="-285750" algn="just" rtl="1">
              <a:buFont typeface="Arial" panose="020B0604020202020204" pitchFamily="34" charset="0"/>
              <a:buChar char="•"/>
            </a:pPr>
            <a:r>
              <a:rPr lang="ar-SY" sz="1600" dirty="0">
                <a:latin typeface="Alexandria" pitchFamily="2" charset="-78"/>
                <a:cs typeface="Alexandria" pitchFamily="2" charset="-78"/>
              </a:rPr>
              <a:t>وفي خطوة لاحقة، يمكن اختبار صحة هذه المترتبات:</a:t>
            </a:r>
          </a:p>
          <a:p>
            <a:pPr marL="285750" indent="-285750" algn="just" rtl="1">
              <a:buFont typeface="Arial" panose="020B0604020202020204" pitchFamily="34" charset="0"/>
              <a:buChar char="•"/>
            </a:pPr>
            <a:r>
              <a:rPr lang="ar-SY" sz="1600" dirty="0">
                <a:latin typeface="Alexandria" pitchFamily="2" charset="-78"/>
                <a:cs typeface="Alexandria" pitchFamily="2" charset="-78"/>
              </a:rPr>
              <a:t>فحص سجلات اتحاد الكتب، البحث في الصحف وحصر ما نشره هذا الشخص باسمه.</a:t>
            </a:r>
          </a:p>
        </p:txBody>
      </p:sp>
    </p:spTree>
    <p:extLst>
      <p:ext uri="{BB962C8B-B14F-4D97-AF65-F5344CB8AC3E}">
        <p14:creationId xmlns:p14="http://schemas.microsoft.com/office/powerpoint/2010/main" val="1361571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30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5" y="0"/>
            <a:ext cx="2475457" cy="1155869"/>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طرائق اختبار الفرضيات</a:t>
            </a:r>
            <a:endParaRPr lang="en-US" sz="2400" b="1" kern="0" dirty="0">
              <a:solidFill>
                <a:schemeClr val="tx2"/>
              </a:solidFill>
              <a:latin typeface="Alexandria" pitchFamily="2" charset="-78"/>
              <a:cs typeface="Alexandria" pitchFamily="2" charset="-78"/>
            </a:endParaRPr>
          </a:p>
        </p:txBody>
      </p:sp>
      <p:sp>
        <p:nvSpPr>
          <p:cNvPr id="13" name="مستطيل 8"/>
          <p:cNvSpPr/>
          <p:nvPr/>
        </p:nvSpPr>
        <p:spPr>
          <a:xfrm>
            <a:off x="8458812" y="1428741"/>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rtl="1">
              <a:lnSpc>
                <a:spcPct val="90000"/>
              </a:lnSpc>
              <a:spcBef>
                <a:spcPct val="0"/>
              </a:spcBef>
              <a:spcAft>
                <a:spcPct val="35000"/>
              </a:spcAft>
            </a:pPr>
            <a:r>
              <a:rPr lang="ar-SY" b="1" dirty="0">
                <a:solidFill>
                  <a:schemeClr val="bg2">
                    <a:lumMod val="50000"/>
                  </a:schemeClr>
                </a:solidFill>
              </a:rPr>
              <a:t>الحذف</a:t>
            </a:r>
            <a:endParaRPr lang="ar-SA" b="1" dirty="0">
              <a:solidFill>
                <a:schemeClr val="bg2">
                  <a:lumMod val="50000"/>
                </a:schemeClr>
              </a:solidFill>
            </a:endParaRPr>
          </a:p>
        </p:txBody>
      </p:sp>
      <p:sp>
        <p:nvSpPr>
          <p:cNvPr id="14" name="مستطيل 10"/>
          <p:cNvSpPr/>
          <p:nvPr/>
        </p:nvSpPr>
        <p:spPr>
          <a:xfrm>
            <a:off x="8456916" y="3458035"/>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a:lnSpc>
                <a:spcPct val="90000"/>
              </a:lnSpc>
              <a:spcBef>
                <a:spcPct val="0"/>
              </a:spcBef>
              <a:spcAft>
                <a:spcPct val="35000"/>
              </a:spcAft>
            </a:pPr>
            <a:r>
              <a:rPr lang="ar-SA" b="1" dirty="0">
                <a:solidFill>
                  <a:schemeClr val="bg2">
                    <a:lumMod val="50000"/>
                  </a:schemeClr>
                </a:solidFill>
              </a:rPr>
              <a:t>استنباط المترتبات</a:t>
            </a:r>
          </a:p>
        </p:txBody>
      </p:sp>
      <p:sp>
        <p:nvSpPr>
          <p:cNvPr id="15" name="مستطيل 11"/>
          <p:cNvSpPr/>
          <p:nvPr/>
        </p:nvSpPr>
        <p:spPr>
          <a:xfrm>
            <a:off x="8456916" y="4531687"/>
            <a:ext cx="1455752" cy="830812"/>
          </a:xfrm>
          <a:prstGeom prst="rect">
            <a:avLst/>
          </a:prstGeom>
          <a:solidFill>
            <a:srgbClr val="4972BB"/>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a:lnSpc>
                <a:spcPct val="90000"/>
              </a:lnSpc>
              <a:spcBef>
                <a:spcPct val="0"/>
              </a:spcBef>
              <a:spcAft>
                <a:spcPct val="35000"/>
              </a:spcAft>
            </a:pPr>
            <a:r>
              <a:rPr lang="ar-SA" b="1" dirty="0">
                <a:solidFill>
                  <a:schemeClr val="bg1"/>
                </a:solidFill>
              </a:rPr>
              <a:t>التلازم النسبي</a:t>
            </a:r>
          </a:p>
        </p:txBody>
      </p:sp>
      <p:sp>
        <p:nvSpPr>
          <p:cNvPr id="16" name="مستطيل 12"/>
          <p:cNvSpPr/>
          <p:nvPr/>
        </p:nvSpPr>
        <p:spPr>
          <a:xfrm>
            <a:off x="8456916" y="2477813"/>
            <a:ext cx="1455752" cy="830812"/>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lstStyle/>
          <a:p>
            <a:pPr lvl="0" algn="ctr" defTabSz="1066800">
              <a:lnSpc>
                <a:spcPct val="90000"/>
              </a:lnSpc>
              <a:spcBef>
                <a:spcPct val="0"/>
              </a:spcBef>
              <a:spcAft>
                <a:spcPct val="35000"/>
              </a:spcAft>
            </a:pPr>
            <a:r>
              <a:rPr lang="ar-SY" b="1" dirty="0">
                <a:solidFill>
                  <a:schemeClr val="bg2">
                    <a:lumMod val="50000"/>
                  </a:schemeClr>
                </a:solidFill>
              </a:rPr>
              <a:t>التجربة الحاسمة</a:t>
            </a:r>
            <a:endParaRPr lang="ar-SA" b="1" dirty="0">
              <a:solidFill>
                <a:schemeClr val="bg2">
                  <a:lumMod val="50000"/>
                </a:schemeClr>
              </a:solidFill>
            </a:endParaRPr>
          </a:p>
        </p:txBody>
      </p:sp>
      <p:sp>
        <p:nvSpPr>
          <p:cNvPr id="17" name="مربع نص 13"/>
          <p:cNvSpPr txBox="1"/>
          <p:nvPr/>
        </p:nvSpPr>
        <p:spPr>
          <a:xfrm>
            <a:off x="1463704" y="1972060"/>
            <a:ext cx="6662057" cy="156966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
            </a:pPr>
            <a:r>
              <a:rPr lang="ar-SY" sz="1600" dirty="0">
                <a:latin typeface="Alexandria" pitchFamily="2" charset="-78"/>
                <a:cs typeface="Alexandria" pitchFamily="2" charset="-78"/>
              </a:rPr>
              <a:t>في هذه الطريقة يقوم الباحث بالمقارنة بين ظاهرتين وتحديد التغيرات التي تطرأ عليهما بشكل مستمر من أجل التأكد من وجود علاقة بينهما، ويتم ذلك بالمقارنة النظرية أو الاختبارات البيانية.</a:t>
            </a:r>
          </a:p>
          <a:p>
            <a:pPr marL="285750" indent="-285750" algn="r" rtl="1">
              <a:lnSpc>
                <a:spcPct val="150000"/>
              </a:lnSpc>
              <a:buFont typeface="Arial" panose="020B0604020202020204" pitchFamily="34" charset="0"/>
              <a:buChar char="•"/>
            </a:pPr>
            <a:r>
              <a:rPr lang="ar-SY" sz="1600" dirty="0">
                <a:latin typeface="Alexandria" pitchFamily="2" charset="-78"/>
                <a:cs typeface="Alexandria" pitchFamily="2" charset="-78"/>
              </a:rPr>
              <a:t>هذا التلازم يكون بعلاقة طردية أو عكسية. </a:t>
            </a:r>
          </a:p>
        </p:txBody>
      </p:sp>
      <p:sp>
        <p:nvSpPr>
          <p:cNvPr id="18" name="مربع نص 14"/>
          <p:cNvSpPr txBox="1"/>
          <p:nvPr/>
        </p:nvSpPr>
        <p:spPr>
          <a:xfrm>
            <a:off x="1463704" y="3562098"/>
            <a:ext cx="6662057" cy="1004762"/>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Y" sz="1600" dirty="0">
                <a:solidFill>
                  <a:srgbClr val="00B050"/>
                </a:solidFill>
                <a:latin typeface="Alexandria" pitchFamily="2" charset="-78"/>
                <a:cs typeface="Alexandria" pitchFamily="2" charset="-78"/>
              </a:rPr>
              <a:t>مثال:</a:t>
            </a:r>
          </a:p>
          <a:p>
            <a:pPr marL="285750" indent="-285750" algn="r" rtl="1">
              <a:lnSpc>
                <a:spcPct val="200000"/>
              </a:lnSpc>
              <a:buFont typeface="Wingdings" panose="05000000000000000000" pitchFamily="2" charset="2"/>
              <a:buChar char="§"/>
            </a:pPr>
            <a:r>
              <a:rPr lang="ar-SY" sz="1600" dirty="0">
                <a:latin typeface="Alexandria" pitchFamily="2" charset="-78"/>
                <a:cs typeface="Alexandria" pitchFamily="2" charset="-78"/>
              </a:rPr>
              <a:t>تزداد كلفة إنتاج البضائع كلما بعدت المسافة عن السوق.</a:t>
            </a:r>
          </a:p>
        </p:txBody>
      </p:sp>
    </p:spTree>
    <p:extLst>
      <p:ext uri="{BB962C8B-B14F-4D97-AF65-F5344CB8AC3E}">
        <p14:creationId xmlns:p14="http://schemas.microsoft.com/office/powerpoint/2010/main" val="1971469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858126" cy="430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5" y="0"/>
            <a:ext cx="2475457" cy="1155869"/>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طرائق اختبار الفرضيات</a:t>
            </a:r>
            <a:endParaRPr lang="en-US" sz="2400" b="1" kern="0" dirty="0">
              <a:solidFill>
                <a:schemeClr val="tx2"/>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1281240" y="1858003"/>
            <a:ext cx="9685756" cy="3192886"/>
          </a:xfrm>
          <a:prstGeom prst="rect">
            <a:avLst/>
          </a:prstGeom>
        </p:spPr>
      </p:pic>
    </p:spTree>
    <p:extLst>
      <p:ext uri="{BB962C8B-B14F-4D97-AF65-F5344CB8AC3E}">
        <p14:creationId xmlns:p14="http://schemas.microsoft.com/office/powerpoint/2010/main" val="33024117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2813538" y="729958"/>
            <a:ext cx="5638800" cy="400110"/>
          </a:xfrm>
          <a:prstGeom prst="rect">
            <a:avLst/>
          </a:prstGeom>
          <a:noFill/>
        </p:spPr>
        <p:txBody>
          <a:bodyPr wrap="square" rtlCol="0">
            <a:spAutoFit/>
          </a:bodyPr>
          <a:lstStyle/>
          <a:p>
            <a:pPr lvl="0" algn="ctr" rtl="1"/>
            <a:r>
              <a:rPr lang="ar-SY" sz="2000" b="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افتراضات البحث</a:t>
            </a:r>
            <a:r>
              <a:rPr lang="en-US" sz="2000" dirty="0">
                <a:solidFill>
                  <a:prstClr val="black"/>
                </a:solidFill>
                <a:effectLst>
                  <a:outerShdw blurRad="38100" dist="38100" dir="2700000" algn="tl">
                    <a:srgbClr val="000000">
                      <a:alpha val="43137"/>
                    </a:srgbClr>
                  </a:outerShdw>
                </a:effectLst>
                <a:latin typeface="Alexandria" pitchFamily="2" charset="-78"/>
                <a:cs typeface="Alexandria" pitchFamily="2" charset="-78"/>
              </a:rPr>
              <a:t> Assumptions </a:t>
            </a:r>
            <a:endParaRPr lang="ar-SY" sz="2000"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7" name="Rectangle 6"/>
          <p:cNvSpPr/>
          <p:nvPr/>
        </p:nvSpPr>
        <p:spPr>
          <a:xfrm>
            <a:off x="1641231" y="1637441"/>
            <a:ext cx="8499231" cy="2974532"/>
          </a:xfrm>
          <a:prstGeom prst="rect">
            <a:avLst/>
          </a:prstGeom>
        </p:spPr>
        <p:txBody>
          <a:bodyPr wrap="square">
            <a:spAutoFit/>
          </a:bodyPr>
          <a:lstStyle/>
          <a:p>
            <a:pPr marL="285750" indent="-285750" algn="just" rtl="1">
              <a:lnSpc>
                <a:spcPct val="200000"/>
              </a:lnSpc>
              <a:buFont typeface="Wingdings" panose="05000000000000000000" pitchFamily="2" charset="2"/>
              <a:buChar char="§"/>
            </a:pPr>
            <a:r>
              <a:rPr lang="ar-SA" sz="1600" b="1" dirty="0">
                <a:latin typeface="Alexandria" pitchFamily="2" charset="-78"/>
                <a:ea typeface="Times New Roman" panose="02020603050405020304" pitchFamily="18" charset="0"/>
                <a:cs typeface="Alexandria" pitchFamily="2" charset="-78"/>
              </a:rPr>
              <a:t>تمثل افتراضات البحث فكرة اعتبرت صحيحة، وبنيت على أساسها الدراسة بشكل عام والفرضيات بشكل خاص.</a:t>
            </a:r>
            <a:endParaRPr lang="ar-SY" sz="1600" b="1" dirty="0">
              <a:latin typeface="Alexandria" pitchFamily="2" charset="-78"/>
              <a:ea typeface="Times New Roman" panose="02020603050405020304" pitchFamily="18" charset="0"/>
              <a:cs typeface="Alexandria" pitchFamily="2" charset="-78"/>
            </a:endParaRPr>
          </a:p>
          <a:p>
            <a:pPr marL="285750" indent="-285750" algn="just" rtl="1">
              <a:lnSpc>
                <a:spcPct val="200000"/>
              </a:lnSpc>
              <a:buFont typeface="Wingdings" panose="05000000000000000000" pitchFamily="2" charset="2"/>
              <a:buChar char="§"/>
            </a:pPr>
            <a:r>
              <a:rPr lang="ar-SA" sz="1600" b="1" dirty="0">
                <a:latin typeface="Alexandria" pitchFamily="2" charset="-78"/>
                <a:ea typeface="Times New Roman" panose="02020603050405020304" pitchFamily="18" charset="0"/>
                <a:cs typeface="Alexandria" pitchFamily="2" charset="-78"/>
              </a:rPr>
              <a:t> تذكر هذه الافتراضات في الدراسة للكشف عن الأفكار التي يعتبرها الباحث صحيحة وغير قابلة للتغيير ولا تحتاج إلى دراسة للتأكد من صحتها، ولا تعد هذه الافتراضات مقبولة إلا إذا توافرت بيانات موضوعية خاصة تدعمها، ومعرفة منطقية أو تجريبية أو مصادر موثوقة.</a:t>
            </a:r>
            <a:endParaRPr lang="en-US"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1355204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61665"/>
          </a:xfrm>
          <a:prstGeom prst="rect">
            <a:avLst/>
          </a:prstGeom>
          <a:noFill/>
        </p:spPr>
        <p:txBody>
          <a:bodyPr wrap="square" rtlCol="0">
            <a:spAutoFit/>
          </a:bodyPr>
          <a:lstStyle/>
          <a:p>
            <a:pPr lvl="0" algn="ctr">
              <a:defRPr/>
            </a:pPr>
            <a:r>
              <a:rPr lang="ar-SY" sz="2400" b="1" dirty="0">
                <a:latin typeface="Alexandria" pitchFamily="2" charset="-78"/>
                <a:ea typeface="Times New Roman" panose="02020603050405020304" pitchFamily="18" charset="0"/>
                <a:cs typeface="Alexandria" pitchFamily="2" charset="-78"/>
              </a:rPr>
              <a:t>الفرضيات الإحصائية</a:t>
            </a:r>
            <a:endParaRPr lang="en-US" sz="2400" b="1" kern="0" dirty="0">
              <a:solidFill>
                <a:schemeClr val="tx2"/>
              </a:solidFill>
              <a:latin typeface="Alexandria" pitchFamily="2" charset="-78"/>
              <a:cs typeface="Alexandria" pitchFamily="2" charset="-78"/>
            </a:endParaRPr>
          </a:p>
        </p:txBody>
      </p:sp>
      <p:sp>
        <p:nvSpPr>
          <p:cNvPr id="7" name="TextBox 6"/>
          <p:cNvSpPr txBox="1"/>
          <p:nvPr/>
        </p:nvSpPr>
        <p:spPr>
          <a:xfrm>
            <a:off x="1645277" y="1419097"/>
            <a:ext cx="8417320" cy="3785652"/>
          </a:xfrm>
          <a:prstGeom prst="rect">
            <a:avLst/>
          </a:prstGeom>
          <a:noFill/>
        </p:spPr>
        <p:txBody>
          <a:bodyPr wrap="square" rtlCol="0">
            <a:spAutoFit/>
          </a:bodyPr>
          <a:lstStyle/>
          <a:p>
            <a:pPr marL="342900" indent="-342900" algn="just" rtl="1">
              <a:lnSpc>
                <a:spcPct val="250000"/>
              </a:lnSpc>
              <a:buFont typeface="Wingdings" panose="05000000000000000000" pitchFamily="2" charset="2"/>
              <a:buChar char="§"/>
            </a:pPr>
            <a:r>
              <a:rPr lang="ar-SA" sz="1600" b="1" dirty="0">
                <a:latin typeface="Alexandria" pitchFamily="2" charset="-78"/>
                <a:ea typeface="Times New Roman" panose="02020603050405020304" pitchFamily="18" charset="0"/>
                <a:cs typeface="Alexandria" pitchFamily="2" charset="-78"/>
              </a:rPr>
              <a:t>عند دراستنا للكثير من الظواهر فإننا نقوم بوضع فـرضـيـات تخص بعض معالمها الإحصائية من </a:t>
            </a:r>
            <a:r>
              <a:rPr lang="ar-SA" sz="1600" b="1" dirty="0" smtClean="0">
                <a:latin typeface="Alexandria" pitchFamily="2" charset="-78"/>
                <a:ea typeface="Times New Roman" panose="02020603050405020304" pitchFamily="18" charset="0"/>
                <a:cs typeface="Alexandria" pitchFamily="2" charset="-78"/>
              </a:rPr>
              <a:t>مثل</a:t>
            </a:r>
            <a:r>
              <a:rPr lang="ar-SY" sz="1600" b="1" dirty="0" smtClean="0">
                <a:latin typeface="Alexandria" pitchFamily="2" charset="-78"/>
                <a:ea typeface="Times New Roman" panose="02020603050405020304" pitchFamily="18" charset="0"/>
                <a:cs typeface="Alexandria" pitchFamily="2" charset="-78"/>
              </a:rPr>
              <a:t>:</a:t>
            </a:r>
          </a:p>
          <a:p>
            <a:pPr marL="342900" indent="-342900" algn="just" rtl="1">
              <a:lnSpc>
                <a:spcPct val="250000"/>
              </a:lnSpc>
              <a:buFont typeface="Wingdings" panose="05000000000000000000" pitchFamily="2" charset="2"/>
              <a:buChar char="ü"/>
            </a:pPr>
            <a:r>
              <a:rPr lang="ar-SA" sz="1600" b="1" dirty="0" smtClean="0">
                <a:latin typeface="Alexandria" pitchFamily="2" charset="-78"/>
                <a:ea typeface="Times New Roman" panose="02020603050405020304" pitchFamily="18" charset="0"/>
                <a:cs typeface="Alexandria" pitchFamily="2" charset="-78"/>
              </a:rPr>
              <a:t> </a:t>
            </a:r>
            <a:r>
              <a:rPr lang="ar-SA" sz="1600" b="1" dirty="0">
                <a:latin typeface="Alexandria" pitchFamily="2" charset="-78"/>
                <a:ea typeface="Times New Roman" panose="02020603050405020304" pitchFamily="18" charset="0"/>
                <a:cs typeface="Alexandria" pitchFamily="2" charset="-78"/>
              </a:rPr>
              <a:t>المتوسط الحسابي والتباين والنسبة المئوية ومعامل الارتباط وغيرها، تسمى الفرضيات في مثل هذه الحالة بالفرضيات الإحصائية</a:t>
            </a:r>
            <a:r>
              <a:rPr lang="ar-SY" sz="1600" b="1" dirty="0" smtClean="0">
                <a:latin typeface="Alexandria" pitchFamily="2" charset="-78"/>
                <a:ea typeface="Times New Roman" panose="02020603050405020304" pitchFamily="18" charset="0"/>
                <a:cs typeface="Alexandria" pitchFamily="2" charset="-78"/>
              </a:rPr>
              <a:t>.</a:t>
            </a:r>
            <a:endParaRPr lang="en-US" sz="1600" b="1" dirty="0" smtClean="0">
              <a:latin typeface="Alexandria" pitchFamily="2" charset="-78"/>
              <a:ea typeface="Times New Roman" panose="02020603050405020304" pitchFamily="18" charset="0"/>
              <a:cs typeface="Alexandria" pitchFamily="2" charset="-78"/>
            </a:endParaRPr>
          </a:p>
          <a:p>
            <a:pPr marL="342900" indent="-34290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نقوم بأخذ عينات من المجتمعات الخاصة بتلك الظواهر ونجمع عنها بيانات رقمية نستخدمها في الاستدلال على صحة الفرضيات أو عدم صحتها.</a:t>
            </a:r>
            <a:endParaRPr lang="en-US"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3452231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p:cNvSpPr txBox="1"/>
          <p:nvPr/>
        </p:nvSpPr>
        <p:spPr>
          <a:xfrm>
            <a:off x="3190928" y="729958"/>
            <a:ext cx="4952771" cy="430887"/>
          </a:xfrm>
          <a:prstGeom prst="rect">
            <a:avLst/>
          </a:prstGeom>
          <a:noFill/>
        </p:spPr>
        <p:txBody>
          <a:bodyPr wrap="square" rtlCol="0">
            <a:spAutoFit/>
          </a:bodyPr>
          <a:lstStyle/>
          <a:p>
            <a:pPr lvl="0" algn="ctr" fontAlgn="base">
              <a:spcBef>
                <a:spcPct val="0"/>
              </a:spcBef>
              <a:spcAft>
                <a:spcPct val="0"/>
              </a:spcAft>
              <a:defRPr/>
            </a:pPr>
            <a:r>
              <a:rPr lang="ar-SY" sz="2200" b="1" kern="0" dirty="0" smtClean="0">
                <a:latin typeface="Alexandria" pitchFamily="2" charset="-78"/>
                <a:cs typeface="Alexandria" pitchFamily="2" charset="-78"/>
              </a:rPr>
              <a:t>أمثلة على الفرضيات الاحصائية</a:t>
            </a:r>
            <a:endParaRPr lang="en-US" sz="2200" kern="0" dirty="0">
              <a:latin typeface="Alexandria" pitchFamily="2" charset="-78"/>
              <a:cs typeface="Alexandria" pitchFamily="2" charset="-78"/>
            </a:endParaRPr>
          </a:p>
        </p:txBody>
      </p:sp>
      <p:sp>
        <p:nvSpPr>
          <p:cNvPr id="7" name="TextBox 6"/>
          <p:cNvSpPr txBox="1"/>
          <p:nvPr/>
        </p:nvSpPr>
        <p:spPr>
          <a:xfrm>
            <a:off x="1645277" y="1419097"/>
            <a:ext cx="8417320" cy="3066865"/>
          </a:xfrm>
          <a:prstGeom prst="rect">
            <a:avLst/>
          </a:prstGeom>
          <a:noFill/>
        </p:spPr>
        <p:txBody>
          <a:bodyPr wrap="square" rtlCol="0">
            <a:spAutoFit/>
          </a:bodyPr>
          <a:lstStyle/>
          <a:p>
            <a:pPr marL="285750" indent="-285750" algn="just" rtl="1">
              <a:lnSpc>
                <a:spcPct val="25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متوسط طول البالغين في السعودية 170 سم</a:t>
            </a:r>
          </a:p>
          <a:p>
            <a:pPr marL="285750" indent="-285750" algn="just" rtl="1">
              <a:lnSpc>
                <a:spcPct val="25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تباين الذكاء بين أطفال المرحلة الابتدائية.</a:t>
            </a:r>
          </a:p>
          <a:p>
            <a:pPr marL="285750" indent="-285750" algn="just" rtl="1">
              <a:lnSpc>
                <a:spcPct val="25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نسبة النجاح في الثانوية العامة 70%.</a:t>
            </a:r>
          </a:p>
          <a:p>
            <a:pPr marL="285750" indent="-285750" algn="just" rtl="1">
              <a:lnSpc>
                <a:spcPct val="25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معامل الارتباط بين الذكاء والتحصيل هو 0.06</a:t>
            </a:r>
          </a:p>
          <a:p>
            <a:pPr marL="285750" indent="-285750" algn="just" rtl="1">
              <a:lnSpc>
                <a:spcPct val="250000"/>
              </a:lnSpc>
              <a:buFont typeface="Wingdings" panose="05000000000000000000" pitchFamily="2" charset="2"/>
              <a:buChar char="§"/>
            </a:pPr>
            <a:r>
              <a:rPr kumimoji="1" lang="ar-SY" altLang="ja-JP" sz="1600" b="1" kern="0" dirty="0" smtClean="0">
                <a:solidFill>
                  <a:schemeClr val="bg2">
                    <a:lumMod val="10000"/>
                  </a:schemeClr>
                </a:solidFill>
                <a:latin typeface="Alexandria" pitchFamily="2" charset="-78"/>
                <a:ea typeface="ＭＳ Ｐゴシック" panose="020B0600070205080204" pitchFamily="34" charset="-128"/>
                <a:cs typeface="Alexandria" pitchFamily="2" charset="-78"/>
              </a:rPr>
              <a:t>متوسط دخل الفرد الشهري في السعودية لا يقل عن 5000 ريال. </a:t>
            </a:r>
            <a:endParaRPr lang="ar-SY" altLang="ja-JP" sz="1600" b="1" dirty="0">
              <a:solidFill>
                <a:sysClr val="windowText" lastClr="000000"/>
              </a:solidFill>
              <a:latin typeface="Alexandria" pitchFamily="2" charset="-78"/>
              <a:ea typeface="ＭＳ Ｐゴシック" panose="020B0600070205080204" pitchFamily="34" charset="-128"/>
              <a:cs typeface="Alexandria" pitchFamily="2" charset="-78"/>
            </a:endParaRPr>
          </a:p>
        </p:txBody>
      </p:sp>
    </p:spTree>
    <p:extLst>
      <p:ext uri="{BB962C8B-B14F-4D97-AF65-F5344CB8AC3E}">
        <p14:creationId xmlns:p14="http://schemas.microsoft.com/office/powerpoint/2010/main" val="32415193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24"/>
          <p:cNvSpPr/>
          <p:nvPr/>
        </p:nvSpPr>
        <p:spPr>
          <a:xfrm>
            <a:off x="1094873" y="1285190"/>
            <a:ext cx="10599822" cy="4465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3190928" y="729958"/>
            <a:ext cx="4952771" cy="400110"/>
          </a:xfrm>
          <a:prstGeom prst="rect">
            <a:avLst/>
          </a:prstGeom>
          <a:noFill/>
        </p:spPr>
        <p:txBody>
          <a:bodyPr wrap="square" rtlCol="0">
            <a:spAutoFit/>
          </a:bodyPr>
          <a:lstStyle/>
          <a:p>
            <a:pPr lvl="0" algn="ctr">
              <a:defRPr/>
            </a:pPr>
            <a:r>
              <a:rPr lang="ar-SY" sz="2000" b="1" dirty="0">
                <a:latin typeface="Alexandria" pitchFamily="2" charset="-78"/>
                <a:ea typeface="Times New Roman" panose="02020603050405020304" pitchFamily="18" charset="0"/>
                <a:cs typeface="Alexandria" pitchFamily="2" charset="-78"/>
              </a:rPr>
              <a:t>الفرضيات الإحصائية</a:t>
            </a:r>
            <a:endParaRPr lang="en-US" sz="2000" b="1" kern="0" dirty="0">
              <a:solidFill>
                <a:schemeClr val="tx2"/>
              </a:solidFill>
              <a:latin typeface="Alexandria" pitchFamily="2" charset="-78"/>
              <a:cs typeface="Alexandria" pitchFamily="2" charset="-78"/>
            </a:endParaRPr>
          </a:p>
        </p:txBody>
      </p:sp>
      <p:pic>
        <p:nvPicPr>
          <p:cNvPr id="8" name="Picture 7"/>
          <p:cNvPicPr>
            <a:picLocks noChangeAspect="1"/>
          </p:cNvPicPr>
          <p:nvPr/>
        </p:nvPicPr>
        <p:blipFill rotWithShape="1">
          <a:blip r:embed="rId4"/>
          <a:srcRect b="1201"/>
          <a:stretch/>
        </p:blipFill>
        <p:spPr>
          <a:xfrm>
            <a:off x="1333001" y="1562095"/>
            <a:ext cx="10237836" cy="3910264"/>
          </a:xfrm>
          <a:prstGeom prst="rect">
            <a:avLst/>
          </a:prstGeom>
        </p:spPr>
      </p:pic>
    </p:spTree>
    <p:extLst>
      <p:ext uri="{BB962C8B-B14F-4D97-AF65-F5344CB8AC3E}">
        <p14:creationId xmlns:p14="http://schemas.microsoft.com/office/powerpoint/2010/main" val="2302292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p:cNvSpPr txBox="1"/>
          <p:nvPr/>
        </p:nvSpPr>
        <p:spPr>
          <a:xfrm>
            <a:off x="2813538" y="729958"/>
            <a:ext cx="5638800" cy="400110"/>
          </a:xfrm>
          <a:prstGeom prst="rect">
            <a:avLst/>
          </a:prstGeom>
          <a:noFill/>
        </p:spPr>
        <p:txBody>
          <a:bodyPr wrap="square" rtlCol="0">
            <a:spAutoFit/>
          </a:bodyPr>
          <a:lstStyle/>
          <a:p>
            <a:pPr lvl="0" algn="ctr" rtl="1"/>
            <a:r>
              <a:rPr lang="ar-SY" sz="2000" b="1"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خلاصة</a:t>
            </a:r>
            <a:endParaRPr lang="ar-SY" sz="2000"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6" name="Rectangle 5"/>
          <p:cNvSpPr/>
          <p:nvPr/>
        </p:nvSpPr>
        <p:spPr>
          <a:xfrm>
            <a:off x="1641231" y="1637441"/>
            <a:ext cx="8499231" cy="3170099"/>
          </a:xfrm>
          <a:prstGeom prst="rect">
            <a:avLst/>
          </a:prstGeom>
        </p:spPr>
        <p:txBody>
          <a:bodyPr wrap="square">
            <a:spAutoFit/>
          </a:bodyPr>
          <a:lstStyle/>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تفشل الكثير من الدراسات بسبب اخفاقها في تحديد مشكلة البحث بشكل صحيح.</a:t>
            </a:r>
          </a:p>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تتنوع مصادر المشكلات البحثية ابتداءً من تخصص الباحث وخبرته وانتهاءً بالمؤسسات التي يعمل بها والبرامج الأكاديمية للمراكز البحثية.</a:t>
            </a:r>
          </a:p>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لابد من تحديد العلاقة بين المتغيرات الداخلة في الدراسة أثناء صياغة المشكلة البحثية.</a:t>
            </a:r>
          </a:p>
        </p:txBody>
      </p:sp>
    </p:spTree>
    <p:extLst>
      <p:ext uri="{BB962C8B-B14F-4D97-AF65-F5344CB8AC3E}">
        <p14:creationId xmlns:p14="http://schemas.microsoft.com/office/powerpoint/2010/main" val="514034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p:cNvSpPr txBox="1"/>
          <p:nvPr/>
        </p:nvSpPr>
        <p:spPr>
          <a:xfrm>
            <a:off x="2813538" y="729958"/>
            <a:ext cx="5638800" cy="400110"/>
          </a:xfrm>
          <a:prstGeom prst="rect">
            <a:avLst/>
          </a:prstGeom>
          <a:noFill/>
        </p:spPr>
        <p:txBody>
          <a:bodyPr wrap="square" rtlCol="0">
            <a:spAutoFit/>
          </a:bodyPr>
          <a:lstStyle/>
          <a:p>
            <a:pPr lvl="0" algn="ctr" rtl="1"/>
            <a:r>
              <a:rPr lang="ar-SY" sz="2000" b="1" dirty="0" smtClean="0">
                <a:solidFill>
                  <a:prstClr val="black"/>
                </a:solidFill>
                <a:effectLst>
                  <a:outerShdw blurRad="38100" dist="38100" dir="2700000" algn="tl">
                    <a:srgbClr val="000000">
                      <a:alpha val="43137"/>
                    </a:srgbClr>
                  </a:outerShdw>
                </a:effectLst>
                <a:latin typeface="Alexandria" pitchFamily="2" charset="-78"/>
                <a:cs typeface="Alexandria" pitchFamily="2" charset="-78"/>
              </a:rPr>
              <a:t>خلاصة</a:t>
            </a:r>
            <a:endParaRPr lang="ar-SY" sz="2000"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6" name="Rectangle 5"/>
          <p:cNvSpPr/>
          <p:nvPr/>
        </p:nvSpPr>
        <p:spPr>
          <a:xfrm>
            <a:off x="1641231" y="1637441"/>
            <a:ext cx="8499231" cy="3682418"/>
          </a:xfrm>
          <a:prstGeom prst="rect">
            <a:avLst/>
          </a:prstGeom>
        </p:spPr>
        <p:txBody>
          <a:bodyPr wrap="square">
            <a:spAutoFit/>
          </a:bodyPr>
          <a:lstStyle/>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الفرضيات هي فكرة يعتبرها الباحث صحيحة ثم يتأكد من صحتها ولا تعد مقبولة الا اذا توافرت البيانات التي تدعمها.</a:t>
            </a:r>
          </a:p>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الفرضية هي إجابة محتملة على السؤال الذي يمثل المشكلة.</a:t>
            </a:r>
          </a:p>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يمكن صياغة الفرضيات اما بطريقة الاثبات أو النفي.</a:t>
            </a:r>
          </a:p>
          <a:p>
            <a:pPr marL="285750" indent="-285750" algn="just" rtl="1">
              <a:lnSpc>
                <a:spcPct val="250000"/>
              </a:lnSpc>
              <a:buFont typeface="Wingdings" panose="05000000000000000000" pitchFamily="2" charset="2"/>
              <a:buChar char="§"/>
            </a:pPr>
            <a:r>
              <a:rPr lang="ar-SY" sz="1600" b="1" dirty="0" smtClean="0">
                <a:latin typeface="Alexandria" pitchFamily="2" charset="-78"/>
                <a:ea typeface="Times New Roman" panose="02020603050405020304" pitchFamily="18" charset="0"/>
                <a:cs typeface="Alexandria" pitchFamily="2" charset="-78"/>
              </a:rPr>
              <a:t>افتراضات البحث هي فكرة اعتبرت صحيحة وبنيت عليها الدراسة بشكل عام والفرضيات بشكل خاص.</a:t>
            </a:r>
            <a:endParaRPr lang="en-US" sz="1600" b="1" dirty="0">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8734925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openxmlformats.org/package/2006/metadata/core-properties"/>
    <ds:schemaRef ds:uri="http://www.w3.org/XML/1998/namespace"/>
    <ds:schemaRef ds:uri="http://purl.org/dc/terms/"/>
    <ds:schemaRef ds:uri="http://schemas.microsoft.com/office/2006/documentManagement/types"/>
    <ds:schemaRef ds:uri="http://purl.org/dc/dcmitype/"/>
    <ds:schemaRef ds:uri="http://purl.org/dc/elements/1.1/"/>
    <ds:schemaRef ds:uri="http://schemas.microsoft.com/office/infopath/2007/PartnerControls"/>
    <ds:schemaRef ds:uri="688354b5-287c-4cda-825e-1d7935aea40e"/>
    <ds:schemaRef ds:uri="aca13214-df29-4e3c-a050-857c0bf7bd8e"/>
  </ds:schemaRefs>
</ds:datastoreItem>
</file>

<file path=customXml/itemProps2.xml><?xml version="1.0" encoding="utf-8"?>
<ds:datastoreItem xmlns:ds="http://schemas.openxmlformats.org/officeDocument/2006/customXml" ds:itemID="{8C06FDB5-78E3-4BE5-8FE0-FB7AC49D46FE}"/>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941</TotalTime>
  <Words>1600</Words>
  <Application>Microsoft Office PowerPoint</Application>
  <PresentationFormat>Widescreen</PresentationFormat>
  <Paragraphs>260</Paragraphs>
  <Slides>43</Slides>
  <Notes>14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ＭＳ Ｐゴシック</vt:lpstr>
      <vt:lpstr>游ゴシック</vt:lpstr>
      <vt:lpstr>Alexandria</vt:lpstr>
      <vt:lpstr>Arial</vt:lpstr>
      <vt:lpstr>Calibri</vt:lpstr>
      <vt:lpstr>Calibri Light</vt:lpstr>
      <vt:lpstr>Roboto Light</vt:lpstr>
      <vt:lpstr>Route 159 Light</vt:lpstr>
      <vt:lpstr>Route 159 SemiBold</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100</cp:revision>
  <dcterms:created xsi:type="dcterms:W3CDTF">2023-04-29T09:08:00Z</dcterms:created>
  <dcterms:modified xsi:type="dcterms:W3CDTF">2025-01-26T01:03:49Z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