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3" r:id="rId39"/>
    <p:sldId id="294" r:id="rId40"/>
    <p:sldId id="295" r:id="rId41"/>
    <p:sldId id="296" r:id="rId42"/>
    <p:sldId id="297" r:id="rId43"/>
    <p:sldId id="298" r:id="rId44"/>
    <p:sldId id="299" r:id="rId45"/>
    <p:sldId id="300" r:id="rId46"/>
  </p:sldIdLst>
  <p:sldSz cx="12192000" cy="6858000"/>
  <p:notesSz cx="6858000" cy="9144000"/>
  <p:defaultTextStyle>
    <a:defPPr>
      <a:defRPr lang="ar-EG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presProps" Target="presProps.xml"/><Relationship Id="rId50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viewProps" Target="viewProps.xml"/><Relationship Id="rId8" Type="http://schemas.openxmlformats.org/officeDocument/2006/relationships/slide" Target="slides/slide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ar-EG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699EB9-D921-4D02-80D9-24133126EAB3}" type="datetimeFigureOut">
              <a:rPr lang="ar-EG" smtClean="0"/>
              <a:t>28/12/1445</a:t>
            </a:fld>
            <a:endParaRPr lang="ar-EG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EG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6C4658-699B-438E-962F-40444DA08093}" type="slidenum">
              <a:rPr lang="ar-EG" smtClean="0"/>
              <a:t>‹#›</a:t>
            </a:fld>
            <a:endParaRPr lang="ar-EG"/>
          </a:p>
        </p:txBody>
      </p:sp>
    </p:spTree>
    <p:extLst>
      <p:ext uri="{BB962C8B-B14F-4D97-AF65-F5344CB8AC3E}">
        <p14:creationId xmlns:p14="http://schemas.microsoft.com/office/powerpoint/2010/main" val="158652475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ar-EG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ar-EG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9699EB9-D921-4D02-80D9-24133126EAB3}" type="datetimeFigureOut">
              <a:rPr lang="ar-EG" smtClean="0"/>
              <a:t>28/12/1445</a:t>
            </a:fld>
            <a:endParaRPr lang="ar-EG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ar-EG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76C4658-699B-438E-962F-40444DA08093}" type="slidenum">
              <a:rPr lang="ar-EG" smtClean="0"/>
              <a:t>‹#›</a:t>
            </a:fld>
            <a:endParaRPr lang="ar-EG"/>
          </a:p>
        </p:txBody>
      </p:sp>
    </p:spTree>
    <p:extLst>
      <p:ext uri="{BB962C8B-B14F-4D97-AF65-F5344CB8AC3E}">
        <p14:creationId xmlns:p14="http://schemas.microsoft.com/office/powerpoint/2010/main" val="119634627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ar-EG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6497980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5403855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smtClean="0"/>
              <a:t>Contents:</a:t>
            </a:r>
            <a:endParaRPr lang="en-US" b="1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9706845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buSzPts val="2800"/>
            </a:pPr>
            <a:r>
              <a:rPr lang="en-US" sz="3600" b="1" smtClean="0">
                <a:sym typeface="Lato Light"/>
              </a:rPr>
              <a:t>DIVIDE AND CONQUER</a:t>
            </a:r>
            <a:br>
              <a:rPr lang="en-US" sz="3600" b="1" smtClean="0">
                <a:sym typeface="Lato Light"/>
              </a:rPr>
            </a:br>
            <a:r>
              <a:rPr lang="en-US" sz="3600" b="1" smtClean="0"/>
              <a:t> (Merge Sort - Recurrence Relations)</a:t>
            </a:r>
            <a:endParaRPr lang="en-US" sz="3600" b="1" dirty="0">
              <a:sym typeface="Lato Light"/>
            </a:endParaRPr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4796560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smtClean="0">
                <a:sym typeface="Lato Light"/>
              </a:rPr>
              <a:t>DIVIDE AND CONQUER</a:t>
            </a:r>
            <a:endParaRPr lang="en-US" b="1" dirty="0">
              <a:sym typeface="Lato Light"/>
            </a:endParaRPr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8598213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b="1" smtClean="0"/>
              <a:t>Divide-and-Conquer Examples</a:t>
            </a:r>
            <a:endParaRPr lang="en-US" altLang="en-US" b="1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9513576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smtClean="0"/>
              <a:t>Divide and conquer </a:t>
            </a:r>
            <a:endParaRPr lang="en-US" b="1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1378347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12700" algn="ctr"/>
            <a:r>
              <a:rPr lang="en-US" b="1" smtClean="0"/>
              <a:t>Divide-and-conquer technique</a:t>
            </a:r>
            <a:endParaRPr lang="en-US" b="1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86781514"/>
      </p:ext>
    </p:extLst>
  </p:cSld>
  <p:clrMapOvr>
    <a:masterClrMapping/>
  </p:clrMapOvr>
  <p:transition>
    <p:zoom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smtClean="0">
                <a:solidFill>
                  <a:srgbClr val="FF0000"/>
                </a:solidFill>
              </a:rPr>
              <a:t>Divide and Conquer</a:t>
            </a:r>
            <a:endParaRPr lang="en-US" b="1" dirty="0">
              <a:solidFill>
                <a:srgbClr val="FF0000"/>
              </a:solidFill>
            </a:endParaRPr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2066708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smtClean="0">
                <a:solidFill>
                  <a:srgbClr val="FF0000"/>
                </a:solidFill>
              </a:rPr>
              <a:t>Divide-and-conquer Algorithms</a:t>
            </a:r>
            <a:endParaRPr lang="en-US" b="1" dirty="0">
              <a:solidFill>
                <a:srgbClr val="FF0000"/>
              </a:solidFill>
            </a:endParaRPr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00169420"/>
      </p:ext>
    </p:extLst>
  </p:cSld>
  <p:clrMapOvr>
    <a:masterClrMapping/>
  </p:clrMapOvr>
  <p:transition>
    <p:dissolve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1384324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7656746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smtClean="0">
                <a:solidFill>
                  <a:srgbClr val="FF0000"/>
                </a:solidFill>
              </a:rPr>
              <a:t>Merge sort:</a:t>
            </a:r>
            <a:endParaRPr lang="en-US" b="1" dirty="0">
              <a:solidFill>
                <a:srgbClr val="FF0000"/>
              </a:solidFill>
            </a:endParaRPr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93882516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smtClean="0">
                <a:solidFill>
                  <a:srgbClr val="FF0000"/>
                </a:solidFill>
              </a:rPr>
              <a:t>Merge sort:</a:t>
            </a:r>
            <a:endParaRPr lang="en-US" b="1" dirty="0">
              <a:solidFill>
                <a:srgbClr val="FF0000"/>
              </a:solidFill>
            </a:endParaRPr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26281858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69808560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b="1" smtClean="0">
                <a:solidFill>
                  <a:srgbClr val="FF0000"/>
                </a:solidFill>
              </a:rPr>
              <a:t>Mergesort Example:</a:t>
            </a:r>
            <a:endParaRPr lang="en-US" altLang="en-US" b="1" dirty="0">
              <a:solidFill>
                <a:srgbClr val="FF0000"/>
              </a:solidFill>
            </a:endParaRPr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7861539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en-US" altLang="en-US" sz="3600" b="1" smtClean="0">
                <a:solidFill>
                  <a:srgbClr val="FF0000"/>
                </a:solidFill>
              </a:rPr>
              <a:t>Mergesort:</a:t>
            </a:r>
            <a:endParaRPr lang="en-US" sz="3600" b="1" dirty="0">
              <a:solidFill>
                <a:srgbClr val="FF0000"/>
              </a:solidFill>
              <a:latin typeface="Lato Light"/>
              <a:ea typeface="Lato Light"/>
              <a:cs typeface="Lato Light"/>
              <a:sym typeface="Lato Light"/>
            </a:endParaRPr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61567155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60268452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en-US" altLang="en-US" sz="3600" b="1" smtClean="0">
                <a:solidFill>
                  <a:srgbClr val="FF0000"/>
                </a:solidFill>
              </a:rPr>
              <a:t>Mergesort:</a:t>
            </a:r>
            <a:endParaRPr lang="en-US" sz="3600" b="1" dirty="0">
              <a:solidFill>
                <a:srgbClr val="FF0000"/>
              </a:solidFill>
              <a:latin typeface="Lato Light"/>
              <a:ea typeface="Lato Light"/>
              <a:cs typeface="Lato Light"/>
              <a:sym typeface="Lato Light"/>
            </a:endParaRPr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5526522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en-US" altLang="en-US" sz="3600" b="1" smtClean="0">
                <a:solidFill>
                  <a:srgbClr val="FF0000"/>
                </a:solidFill>
              </a:rPr>
              <a:t>Mergesort:</a:t>
            </a:r>
            <a:endParaRPr lang="en-US" sz="3600" b="1" dirty="0">
              <a:solidFill>
                <a:srgbClr val="FF0000"/>
              </a:solidFill>
              <a:latin typeface="Lato Light"/>
              <a:ea typeface="Lato Light"/>
              <a:cs typeface="Lato Light"/>
              <a:sym typeface="Lato Light"/>
            </a:endParaRPr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29551757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en-US" altLang="en-US" sz="3600" b="1" smtClean="0">
                <a:solidFill>
                  <a:srgbClr val="FF0000"/>
                </a:solidFill>
              </a:rPr>
              <a:t>Mergesort:</a:t>
            </a:r>
            <a:endParaRPr lang="en-US" sz="3600" b="1" dirty="0">
              <a:solidFill>
                <a:srgbClr val="FF0000"/>
              </a:solidFill>
              <a:latin typeface="Lato Light"/>
              <a:ea typeface="Lato Light"/>
              <a:cs typeface="Lato Light"/>
              <a:sym typeface="Lato Light"/>
            </a:endParaRPr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2372041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en-US" altLang="en-US" sz="3600" b="1" smtClean="0">
                <a:solidFill>
                  <a:srgbClr val="FF0000"/>
                </a:solidFill>
              </a:rPr>
              <a:t>Mergesort:</a:t>
            </a:r>
            <a:endParaRPr lang="en-US" sz="3600" b="1" dirty="0">
              <a:solidFill>
                <a:srgbClr val="FF0000"/>
              </a:solidFill>
              <a:latin typeface="Lato Light"/>
              <a:ea typeface="Lato Light"/>
              <a:cs typeface="Lato Light"/>
              <a:sym typeface="Lato Light"/>
            </a:endParaRPr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47014247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en-US" altLang="en-US" sz="3600" b="1" smtClean="0">
                <a:solidFill>
                  <a:srgbClr val="FF0000"/>
                </a:solidFill>
              </a:rPr>
              <a:t>Mergesort:</a:t>
            </a:r>
            <a:endParaRPr lang="en-US" sz="3600" b="1" dirty="0">
              <a:solidFill>
                <a:srgbClr val="FF0000"/>
              </a:solidFill>
              <a:latin typeface="Lato Light"/>
              <a:ea typeface="Lato Light"/>
              <a:cs typeface="Lato Light"/>
              <a:sym typeface="Lato Light"/>
            </a:endParaRPr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07976328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en-US" altLang="en-US" sz="3600" b="1" smtClean="0">
                <a:solidFill>
                  <a:srgbClr val="FF0000"/>
                </a:solidFill>
              </a:rPr>
              <a:t>Mergesort</a:t>
            </a:r>
            <a:endParaRPr lang="en-US" sz="3600" b="1" dirty="0">
              <a:solidFill>
                <a:srgbClr val="FF0000"/>
              </a:solidFill>
              <a:latin typeface="Lato Light"/>
              <a:ea typeface="Lato Light"/>
              <a:cs typeface="Lato Light"/>
              <a:sym typeface="Lato Light"/>
            </a:endParaRPr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54086706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en-US" altLang="en-US" sz="3600" b="1" smtClean="0">
                <a:solidFill>
                  <a:srgbClr val="FF0000"/>
                </a:solidFill>
              </a:rPr>
              <a:t>Mergesort</a:t>
            </a:r>
            <a:endParaRPr lang="en-US" sz="3600" b="1" dirty="0">
              <a:solidFill>
                <a:srgbClr val="FF0000"/>
              </a:solidFill>
              <a:latin typeface="Lato Light"/>
              <a:ea typeface="Lato Light"/>
              <a:cs typeface="Lato Light"/>
              <a:sym typeface="Lato Light"/>
            </a:endParaRPr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78733757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en-US" altLang="en-US" sz="3600" b="1" smtClean="0">
                <a:solidFill>
                  <a:srgbClr val="FF0000"/>
                </a:solidFill>
              </a:rPr>
              <a:t>Mergesort</a:t>
            </a:r>
            <a:endParaRPr lang="en-US" sz="3600" b="1" dirty="0">
              <a:solidFill>
                <a:srgbClr val="FF0000"/>
              </a:solidFill>
              <a:latin typeface="Lato Light"/>
              <a:ea typeface="Lato Light"/>
              <a:cs typeface="Lato Light"/>
              <a:sym typeface="Lato Light"/>
            </a:endParaRPr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51473549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en-US" altLang="en-US" sz="3600" b="1" smtClean="0">
                <a:solidFill>
                  <a:srgbClr val="FF0000"/>
                </a:solidFill>
              </a:rPr>
              <a:t>Mergesort</a:t>
            </a:r>
            <a:endParaRPr lang="en-US" sz="3600" b="1" dirty="0">
              <a:solidFill>
                <a:srgbClr val="FF0000"/>
              </a:solidFill>
              <a:latin typeface="Lato Light"/>
              <a:ea typeface="Lato Light"/>
              <a:cs typeface="Lato Light"/>
              <a:sym typeface="Lato Light"/>
            </a:endParaRPr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23345612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en-US" altLang="en-US" sz="3600" b="1" smtClean="0">
                <a:solidFill>
                  <a:srgbClr val="FF0000"/>
                </a:solidFill>
              </a:rPr>
              <a:t>Mergesort</a:t>
            </a:r>
            <a:endParaRPr lang="en-US" sz="3600" b="1" dirty="0">
              <a:solidFill>
                <a:srgbClr val="FF0000"/>
              </a:solidFill>
              <a:latin typeface="Lato Light"/>
              <a:ea typeface="Lato Light"/>
              <a:cs typeface="Lato Light"/>
              <a:sym typeface="Lato Light"/>
            </a:endParaRPr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15988204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3600" b="1" smtClean="0">
                <a:solidFill>
                  <a:srgbClr val="FF0000"/>
                </a:solidFill>
                <a:latin typeface="Lato Light"/>
                <a:ea typeface="Lato Light"/>
                <a:cs typeface="Lato Light"/>
                <a:sym typeface="Lato Light"/>
              </a:rPr>
              <a:t>Mergesort: Pseudocode</a:t>
            </a:r>
            <a:endParaRPr lang="en-US" sz="3600" b="1" dirty="0">
              <a:solidFill>
                <a:srgbClr val="FF0000"/>
              </a:solidFill>
              <a:latin typeface="Lato Light"/>
              <a:ea typeface="Lato Light"/>
              <a:cs typeface="Lato Light"/>
              <a:sym typeface="Lato Light"/>
            </a:endParaRPr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97380739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3600" b="1" smtClean="0">
                <a:solidFill>
                  <a:srgbClr val="FF0000"/>
                </a:solidFill>
                <a:latin typeface="Lato Light"/>
                <a:ea typeface="Lato Light"/>
                <a:cs typeface="Lato Light"/>
                <a:sym typeface="Lato Light"/>
              </a:rPr>
              <a:t>Mergesort: Pseudocode</a:t>
            </a:r>
            <a:endParaRPr lang="en-US" sz="3600" dirty="0">
              <a:solidFill>
                <a:srgbClr val="FF0000"/>
              </a:solidFill>
              <a:latin typeface="Lato Light"/>
              <a:ea typeface="Lato Light"/>
              <a:cs typeface="Lato Light"/>
              <a:sym typeface="Lato Light"/>
            </a:endParaRPr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08716826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3600" b="1" smtClean="0">
                <a:solidFill>
                  <a:srgbClr val="FF0000"/>
                </a:solidFill>
                <a:latin typeface="Lato Light"/>
                <a:ea typeface="Lato Light"/>
                <a:cs typeface="Lato Light"/>
                <a:sym typeface="Lato Light"/>
              </a:rPr>
              <a:t>Mergesort: Pseudocode</a:t>
            </a:r>
            <a:endParaRPr lang="en-US" sz="3600" dirty="0">
              <a:solidFill>
                <a:srgbClr val="FF0000"/>
              </a:solidFill>
              <a:latin typeface="Lato Light"/>
              <a:ea typeface="Lato Light"/>
              <a:cs typeface="Lato Light"/>
              <a:sym typeface="Lato Light"/>
            </a:endParaRPr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86191420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3600" b="1" smtClean="0">
                <a:solidFill>
                  <a:srgbClr val="FF0000"/>
                </a:solidFill>
                <a:latin typeface="Lato Light"/>
                <a:ea typeface="Lato Light"/>
                <a:cs typeface="Lato Light"/>
                <a:sym typeface="Lato Light"/>
              </a:rPr>
              <a:t>Mergesort: Pseudocode</a:t>
            </a:r>
            <a:endParaRPr lang="en-US" sz="3600" dirty="0">
              <a:solidFill>
                <a:srgbClr val="FF0000"/>
              </a:solidFill>
              <a:latin typeface="Lato Light"/>
              <a:ea typeface="Lato Light"/>
              <a:cs typeface="Lato Light"/>
              <a:sym typeface="Lato Light"/>
            </a:endParaRPr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53017197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3600" b="1" smtClean="0">
                <a:solidFill>
                  <a:srgbClr val="FF0000"/>
                </a:solidFill>
                <a:latin typeface="Lato Light"/>
                <a:ea typeface="Lato Light"/>
                <a:cs typeface="Lato Light"/>
                <a:sym typeface="Lato Light"/>
              </a:rPr>
              <a:t>Mergesort: Pseudocode</a:t>
            </a:r>
            <a:endParaRPr lang="en-US" sz="3600" dirty="0">
              <a:solidFill>
                <a:srgbClr val="FF0000"/>
              </a:solidFill>
              <a:latin typeface="Lato Light"/>
              <a:ea typeface="Lato Light"/>
              <a:cs typeface="Lato Light"/>
              <a:sym typeface="Lato Light"/>
            </a:endParaRPr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13777331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3600" b="1" smtClean="0">
                <a:solidFill>
                  <a:srgbClr val="FF0000"/>
                </a:solidFill>
                <a:latin typeface="Lato Light"/>
                <a:ea typeface="Lato Light"/>
                <a:cs typeface="Lato Light"/>
                <a:sym typeface="Lato Light"/>
              </a:rPr>
              <a:t>Mergesort: Pseudocode</a:t>
            </a:r>
            <a:endParaRPr lang="en-US" sz="3600" dirty="0">
              <a:solidFill>
                <a:srgbClr val="FF0000"/>
              </a:solidFill>
              <a:latin typeface="Lato Light"/>
              <a:ea typeface="Lato Light"/>
              <a:cs typeface="Lato Light"/>
              <a:sym typeface="Lato Light"/>
            </a:endParaRPr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12687511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3600" b="1" smtClean="0">
                <a:solidFill>
                  <a:srgbClr val="FF0000"/>
                </a:solidFill>
                <a:latin typeface="Lato Light"/>
                <a:ea typeface="Lato Light"/>
                <a:cs typeface="Lato Light"/>
                <a:sym typeface="Lato Light"/>
              </a:rPr>
              <a:t>Mergesort: Recursive Calls</a:t>
            </a:r>
            <a:endParaRPr lang="en-US" sz="3600" b="1" dirty="0">
              <a:solidFill>
                <a:srgbClr val="FF0000"/>
              </a:solidFill>
              <a:latin typeface="Lato Light"/>
              <a:ea typeface="Lato Light"/>
              <a:cs typeface="Lato Light"/>
              <a:sym typeface="Lato Light"/>
            </a:endParaRPr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42981323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3600" b="1" smtClean="0">
                <a:solidFill>
                  <a:srgbClr val="FF0000"/>
                </a:solidFill>
                <a:latin typeface="Lato Light"/>
                <a:ea typeface="Lato Light"/>
                <a:cs typeface="Lato Light"/>
                <a:sym typeface="Lato Light"/>
              </a:rPr>
              <a:t>Mergesort: Recursive Calls</a:t>
            </a:r>
            <a:endParaRPr lang="en-US" sz="3600" dirty="0">
              <a:solidFill>
                <a:srgbClr val="FF0000"/>
              </a:solidFill>
              <a:latin typeface="Lato Light"/>
              <a:ea typeface="Lato Light"/>
              <a:cs typeface="Lato Light"/>
              <a:sym typeface="Lato Light"/>
            </a:endParaRPr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3763904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3600" b="1" smtClean="0">
                <a:solidFill>
                  <a:srgbClr val="FF0000"/>
                </a:solidFill>
                <a:latin typeface="Lato Light"/>
                <a:ea typeface="Lato Light"/>
                <a:cs typeface="Lato Light"/>
                <a:sym typeface="Lato Light"/>
              </a:rPr>
              <a:t>Mergesort: Recursive Calls</a:t>
            </a:r>
            <a:endParaRPr lang="en-US" sz="3600" dirty="0">
              <a:solidFill>
                <a:srgbClr val="FF0000"/>
              </a:solidFill>
              <a:latin typeface="Lato Light"/>
              <a:ea typeface="Lato Light"/>
              <a:cs typeface="Lato Light"/>
              <a:sym typeface="Lato Light"/>
            </a:endParaRPr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8432013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3600" b="1" smtClean="0">
                <a:solidFill>
                  <a:srgbClr val="FF0000"/>
                </a:solidFill>
                <a:latin typeface="Lato Light"/>
                <a:ea typeface="Lato Light"/>
                <a:cs typeface="Lato Light"/>
                <a:sym typeface="Lato Light"/>
              </a:rPr>
              <a:t>Mergesort: Recursive Calls</a:t>
            </a:r>
            <a:endParaRPr lang="en-US" sz="3600" dirty="0">
              <a:solidFill>
                <a:srgbClr val="FF0000"/>
              </a:solidFill>
              <a:latin typeface="Lato Light"/>
              <a:ea typeface="Lato Light"/>
              <a:cs typeface="Lato Light"/>
              <a:sym typeface="Lato Light"/>
            </a:endParaRPr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53019529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3600" b="1" smtClean="0">
                <a:solidFill>
                  <a:srgbClr val="FF0000"/>
                </a:solidFill>
                <a:latin typeface="Lato Light"/>
                <a:ea typeface="Lato Light"/>
                <a:cs typeface="Lato Light"/>
                <a:sym typeface="Lato Light"/>
              </a:rPr>
              <a:t>Mergesort: Recursive Calls</a:t>
            </a:r>
            <a:endParaRPr lang="en-US" sz="3600" dirty="0">
              <a:solidFill>
                <a:srgbClr val="FF0000"/>
              </a:solidFill>
              <a:latin typeface="Lato Light"/>
              <a:ea typeface="Lato Light"/>
              <a:cs typeface="Lato Light"/>
              <a:sym typeface="Lato Light"/>
            </a:endParaRPr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59743348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3600" b="1" smtClean="0">
                <a:solidFill>
                  <a:srgbClr val="FF0000"/>
                </a:solidFill>
                <a:latin typeface="Lato Light"/>
                <a:ea typeface="Lato Light"/>
                <a:cs typeface="Lato Light"/>
                <a:sym typeface="Lato Light"/>
              </a:rPr>
              <a:t>Mergesort: Merge Steps</a:t>
            </a:r>
            <a:endParaRPr lang="en-US" sz="3600" b="1" dirty="0">
              <a:solidFill>
                <a:srgbClr val="FF0000"/>
              </a:solidFill>
              <a:latin typeface="Lato Light"/>
              <a:ea typeface="Lato Light"/>
              <a:cs typeface="Lato Light"/>
              <a:sym typeface="Lato Light"/>
            </a:endParaRPr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54062890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3600" b="1" smtClean="0">
                <a:solidFill>
                  <a:srgbClr val="FF0000"/>
                </a:solidFill>
                <a:latin typeface="Lato Light"/>
                <a:ea typeface="Lato Light"/>
                <a:cs typeface="Lato Light"/>
                <a:sym typeface="Lato Light"/>
              </a:rPr>
              <a:t>Mergesort: Merge Steps</a:t>
            </a:r>
            <a:endParaRPr lang="en-US" sz="3600" dirty="0">
              <a:solidFill>
                <a:srgbClr val="FF0000"/>
              </a:solidFill>
              <a:latin typeface="Lato Light"/>
              <a:ea typeface="Lato Light"/>
              <a:cs typeface="Lato Light"/>
              <a:sym typeface="Lato Light"/>
            </a:endParaRPr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22032957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3600" b="1" smtClean="0">
                <a:solidFill>
                  <a:srgbClr val="FF0000"/>
                </a:solidFill>
                <a:latin typeface="Lato Light"/>
                <a:ea typeface="Lato Light"/>
                <a:cs typeface="Lato Light"/>
                <a:sym typeface="Lato Light"/>
              </a:rPr>
              <a:t>Mergesort: Merge Steps</a:t>
            </a:r>
            <a:endParaRPr lang="en-US" sz="3600" dirty="0">
              <a:solidFill>
                <a:srgbClr val="FF0000"/>
              </a:solidFill>
              <a:latin typeface="Lato Light"/>
              <a:ea typeface="Lato Light"/>
              <a:cs typeface="Lato Light"/>
              <a:sym typeface="Lato Light"/>
            </a:endParaRPr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40756374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smtClean="0">
                <a:solidFill>
                  <a:srgbClr val="FF0000"/>
                </a:solidFill>
              </a:rPr>
              <a:t>Two questions</a:t>
            </a:r>
            <a:endParaRPr lang="en-US" b="1" dirty="0">
              <a:solidFill>
                <a:srgbClr val="FF0000"/>
              </a:solidFill>
            </a:endParaRPr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19768495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3600" b="1" smtClean="0">
                <a:solidFill>
                  <a:srgbClr val="FF0000"/>
                </a:solidFill>
                <a:latin typeface="Lato Light"/>
                <a:ea typeface="Lato Light"/>
                <a:cs typeface="Lato Light"/>
                <a:sym typeface="Lato Light"/>
              </a:rPr>
              <a:t>Mergesort: Is It Fast?</a:t>
            </a:r>
            <a:endParaRPr lang="en-US" sz="3600" b="1" dirty="0">
              <a:solidFill>
                <a:srgbClr val="FF0000"/>
              </a:solidFill>
              <a:latin typeface="Lato Light"/>
              <a:ea typeface="Lato Light"/>
              <a:cs typeface="Lato Light"/>
              <a:sym typeface="Lato Light"/>
            </a:endParaRPr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06818483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1707858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104</Words>
  <Application>Microsoft Office PowerPoint</Application>
  <PresentationFormat>Widescreen</PresentationFormat>
  <Paragraphs>38</Paragraphs>
  <Slides>45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45</vt:i4>
      </vt:variant>
    </vt:vector>
  </HeadingPairs>
  <TitlesOfParts>
    <vt:vector size="51" baseType="lpstr">
      <vt:lpstr>Arial</vt:lpstr>
      <vt:lpstr>Calibri</vt:lpstr>
      <vt:lpstr>Calibri Light</vt:lpstr>
      <vt:lpstr>Lato Light</vt:lpstr>
      <vt:lpstr>Times New Roman</vt:lpstr>
      <vt:lpstr>Office Theme</vt:lpstr>
      <vt:lpstr>PowerPoint Presentation</vt:lpstr>
      <vt:lpstr>PowerPoint Presentation</vt:lpstr>
      <vt:lpstr>Contents:</vt:lpstr>
      <vt:lpstr>DIVIDE AND CONQUER  (Merge Sort - Recurrence Relations)</vt:lpstr>
      <vt:lpstr>DIVIDE AND CONQUER</vt:lpstr>
      <vt:lpstr>Divide-and-Conquer Examples</vt:lpstr>
      <vt:lpstr>Divide and conquer </vt:lpstr>
      <vt:lpstr>Divide-and-conquer technique</vt:lpstr>
      <vt:lpstr>Divide and Conquer</vt:lpstr>
      <vt:lpstr>Divide-and-conquer Algorithms</vt:lpstr>
      <vt:lpstr>PowerPoint Presentation</vt:lpstr>
      <vt:lpstr>PowerPoint Presentation</vt:lpstr>
      <vt:lpstr>Merge sort:</vt:lpstr>
      <vt:lpstr>Merge sort:</vt:lpstr>
      <vt:lpstr>PowerPoint Presentation</vt:lpstr>
      <vt:lpstr>Mergesort Example:</vt:lpstr>
      <vt:lpstr>Mergesort:</vt:lpstr>
      <vt:lpstr>PowerPoint Presentation</vt:lpstr>
      <vt:lpstr>Mergesort:</vt:lpstr>
      <vt:lpstr>Mergesort:</vt:lpstr>
      <vt:lpstr>Mergesort:</vt:lpstr>
      <vt:lpstr>Mergesort:</vt:lpstr>
      <vt:lpstr>Mergesort:</vt:lpstr>
      <vt:lpstr>Mergesort</vt:lpstr>
      <vt:lpstr>Mergesort</vt:lpstr>
      <vt:lpstr>Mergesort</vt:lpstr>
      <vt:lpstr>Mergesort</vt:lpstr>
      <vt:lpstr>Mergesort</vt:lpstr>
      <vt:lpstr>Mergesort: Pseudocode</vt:lpstr>
      <vt:lpstr>Mergesort: Pseudocode</vt:lpstr>
      <vt:lpstr>Mergesort: Pseudocode</vt:lpstr>
      <vt:lpstr>Mergesort: Pseudocode</vt:lpstr>
      <vt:lpstr>Mergesort: Pseudocode</vt:lpstr>
      <vt:lpstr>Mergesort: Pseudocode</vt:lpstr>
      <vt:lpstr>Mergesort: Recursive Calls</vt:lpstr>
      <vt:lpstr>Mergesort: Recursive Calls</vt:lpstr>
      <vt:lpstr>Mergesort: Recursive Calls</vt:lpstr>
      <vt:lpstr>Mergesort: Recursive Calls</vt:lpstr>
      <vt:lpstr>Mergesort: Recursive Calls</vt:lpstr>
      <vt:lpstr>Mergesort: Merge Steps</vt:lpstr>
      <vt:lpstr>Mergesort: Merge Steps</vt:lpstr>
      <vt:lpstr>Mergesort: Merge Steps</vt:lpstr>
      <vt:lpstr>Two questions</vt:lpstr>
      <vt:lpstr>Mergesort: Is It Fast?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El-Wattaneya</dc:creator>
  <cp:lastModifiedBy>El-Wattaneya</cp:lastModifiedBy>
  <cp:revision>1</cp:revision>
  <dcterms:created xsi:type="dcterms:W3CDTF">2024-07-04T08:40:25Z</dcterms:created>
  <dcterms:modified xsi:type="dcterms:W3CDTF">2024-07-04T08:40:25Z</dcterms:modified>
</cp:coreProperties>
</file>