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Lst>
  <p:notesMasterIdLst>
    <p:notesMasterId r:id="rId42"/>
  </p:notesMasterIdLst>
  <p:sldIdLst>
    <p:sldId id="256" r:id="rId5"/>
    <p:sldId id="258" r:id="rId6"/>
    <p:sldId id="259" r:id="rId7"/>
    <p:sldId id="377" r:id="rId8"/>
    <p:sldId id="261" r:id="rId9"/>
    <p:sldId id="260" r:id="rId10"/>
    <p:sldId id="263" r:id="rId11"/>
    <p:sldId id="264" r:id="rId12"/>
    <p:sldId id="265" r:id="rId13"/>
    <p:sldId id="267" r:id="rId14"/>
    <p:sldId id="268" r:id="rId15"/>
    <p:sldId id="269" r:id="rId16"/>
    <p:sldId id="271" r:id="rId17"/>
    <p:sldId id="274" r:id="rId18"/>
    <p:sldId id="275" r:id="rId19"/>
    <p:sldId id="278" r:id="rId20"/>
    <p:sldId id="394" r:id="rId21"/>
    <p:sldId id="388" r:id="rId22"/>
    <p:sldId id="393" r:id="rId23"/>
    <p:sldId id="413" r:id="rId24"/>
    <p:sldId id="389" r:id="rId25"/>
    <p:sldId id="398" r:id="rId26"/>
    <p:sldId id="399" r:id="rId27"/>
    <p:sldId id="400" r:id="rId28"/>
    <p:sldId id="401" r:id="rId29"/>
    <p:sldId id="402" r:id="rId30"/>
    <p:sldId id="412" r:id="rId31"/>
    <p:sldId id="403" r:id="rId32"/>
    <p:sldId id="404" r:id="rId33"/>
    <p:sldId id="405" r:id="rId34"/>
    <p:sldId id="406" r:id="rId35"/>
    <p:sldId id="407" r:id="rId36"/>
    <p:sldId id="408" r:id="rId37"/>
    <p:sldId id="409" r:id="rId38"/>
    <p:sldId id="410" r:id="rId39"/>
    <p:sldId id="376" r:id="rId40"/>
    <p:sldId id="324" r:id="rId41"/>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F50"/>
    <a:srgbClr val="00B0F0"/>
    <a:srgbClr val="A5A5A5"/>
    <a:srgbClr val="767171"/>
    <a:srgbClr val="FFC000"/>
    <a:srgbClr val="F58221"/>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57703" autoAdjust="0"/>
  </p:normalViewPr>
  <p:slideViewPr>
    <p:cSldViewPr snapToGrid="0" showGuides="1">
      <p:cViewPr varScale="1">
        <p:scale>
          <a:sx n="87" d="100"/>
          <a:sy n="87" d="100"/>
        </p:scale>
        <p:origin x="96" y="156"/>
      </p:cViewPr>
      <p:guideLst>
        <p:guide orient="horz" pos="2160"/>
        <p:guide pos="3840"/>
      </p:guideLst>
    </p:cSldViewPr>
  </p:slideViewPr>
  <p:outlineViewPr>
    <p:cViewPr>
      <p:scale>
        <a:sx n="33" d="100"/>
        <a:sy n="33" d="100"/>
      </p:scale>
      <p:origin x="0" y="-448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8B76476C-72ED-4711-8C92-31C981DFC18E}" type="datetimeFigureOut">
              <a:rPr lang="ar-SA" smtClean="0"/>
              <a:t>20/02/1448</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F5CC96BE-CAEB-4577-A270-70DBF5C39FD6}" type="slidenum">
              <a:rPr lang="ar-SA" smtClean="0"/>
              <a:t>‹#›</a:t>
            </a:fld>
            <a:endParaRPr lang="ar-SA"/>
          </a:p>
        </p:txBody>
      </p:sp>
    </p:spTree>
    <p:extLst>
      <p:ext uri="{BB962C8B-B14F-4D97-AF65-F5344CB8AC3E}">
        <p14:creationId xmlns:p14="http://schemas.microsoft.com/office/powerpoint/2010/main" val="429043832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F5CC96BE-CAEB-4577-A270-70DBF5C39FD6}" type="slidenum">
              <a:rPr lang="ar-SA" smtClean="0"/>
              <a:t>1</a:t>
            </a:fld>
            <a:endParaRPr lang="ar-SA"/>
          </a:p>
        </p:txBody>
      </p:sp>
    </p:spTree>
    <p:extLst>
      <p:ext uri="{BB962C8B-B14F-4D97-AF65-F5344CB8AC3E}">
        <p14:creationId xmlns:p14="http://schemas.microsoft.com/office/powerpoint/2010/main" val="2762074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5B0D6E4-C0D5-17B3-A176-6F18522DE21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4B91EBEE-4C3E-E964-95C3-828D4F8794B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6E31FDAA-170B-A6B3-DD43-3B29D2D6877B}"/>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5" name="عنصر نائب للتذييل 4">
            <a:extLst>
              <a:ext uri="{FF2B5EF4-FFF2-40B4-BE49-F238E27FC236}">
                <a16:creationId xmlns:a16="http://schemas.microsoft.com/office/drawing/2014/main" id="{7870A414-830D-EAA1-9FCB-93199F331DA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AC3543C3-091C-3067-B485-3F982D95AAAB}"/>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24383994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8E22A1F-7ADB-BE13-A6B6-19571F855650}"/>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F8C677D-D710-3431-55C3-A9864BBBBA12}"/>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F6C3A90-E509-89DB-C0B5-5507DD60FA14}"/>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5" name="عنصر نائب للتذييل 4">
            <a:extLst>
              <a:ext uri="{FF2B5EF4-FFF2-40B4-BE49-F238E27FC236}">
                <a16:creationId xmlns:a16="http://schemas.microsoft.com/office/drawing/2014/main" id="{3396232E-2336-5A06-9CE9-4A2BE273173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3AEFA543-523F-BECD-89C7-CC310B2788F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627452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BF65C3B-33D8-B2E9-F443-6C2C0EB1CB3F}"/>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EF701E5-1FEB-35E0-F32C-9D2FCBBE20E0}"/>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D44E013E-907F-6301-7F44-66F504CECFB9}"/>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5" name="عنصر نائب للتذييل 4">
            <a:extLst>
              <a:ext uri="{FF2B5EF4-FFF2-40B4-BE49-F238E27FC236}">
                <a16:creationId xmlns:a16="http://schemas.microsoft.com/office/drawing/2014/main" id="{96715A23-80F7-5BD9-0911-5A5E2DA20C2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88921A50-E676-E445-CACB-8B74D66D5147}"/>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2019281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99A25D-3FAA-8270-77C4-E32E5B933CB6}"/>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3DB909B-D016-E46C-4755-0B16DF106E28}"/>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4AEB691F-7105-1E23-09C6-A00A89A6E402}"/>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D2E2BF34-ACF4-A9D0-EE4C-CEA6F1E3ED03}"/>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6" name="عنصر نائب للتذييل 5">
            <a:extLst>
              <a:ext uri="{FF2B5EF4-FFF2-40B4-BE49-F238E27FC236}">
                <a16:creationId xmlns:a16="http://schemas.microsoft.com/office/drawing/2014/main" id="{1A0707A1-797D-238A-96D5-0308C899718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4AD83232-5C8D-3315-6917-2CC3137EB10F}"/>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451857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940C941-AC25-5983-6921-D579C715A652}"/>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EC70CAE-5872-86B4-C542-586F4821E2CA}"/>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B7D46347-899A-0F19-DF50-86D3358EE024}"/>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EE88EE3C-CD1E-4998-3959-980E569ECC5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68BAC3E-7054-71D5-06F7-3FAB747FAB04}"/>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9CA99A0B-31E4-953C-22C7-1CA4E0497A77}"/>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8" name="عنصر نائب للتذييل 7">
            <a:extLst>
              <a:ext uri="{FF2B5EF4-FFF2-40B4-BE49-F238E27FC236}">
                <a16:creationId xmlns:a16="http://schemas.microsoft.com/office/drawing/2014/main" id="{6B7FA829-CE20-766B-DF49-F61FFAFB7B7E}"/>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AB6BF902-E774-E910-BF54-141F4D800B93}"/>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4197891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1A1CBD-FABC-B276-BABB-E98BA38012F5}"/>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189F14D3-52CE-12F1-7405-EAD6DA42A12D}"/>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4" name="عنصر نائب للتذييل 3">
            <a:extLst>
              <a:ext uri="{FF2B5EF4-FFF2-40B4-BE49-F238E27FC236}">
                <a16:creationId xmlns:a16="http://schemas.microsoft.com/office/drawing/2014/main" id="{75DB3773-4EC0-2365-0EC8-A66C394C4DB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F79A06FA-48DE-37FA-3592-BD6AFB49DC0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594609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69A91D1-6B3F-B50F-DF23-4127B425D48F}"/>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3" name="عنصر نائب للتذييل 2">
            <a:extLst>
              <a:ext uri="{FF2B5EF4-FFF2-40B4-BE49-F238E27FC236}">
                <a16:creationId xmlns:a16="http://schemas.microsoft.com/office/drawing/2014/main" id="{98230933-85BF-705D-B936-DC41D21F877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F356575D-8ACA-11FF-9EDA-E18B6CD18C9D}"/>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710959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4F6838-EDEB-B4A4-6D76-93F11460DC0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6E36EA14-6582-3DBD-6DCC-2B96909664A1}"/>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03EBECD3-C0B8-F52B-9D96-1707C513D3F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CA3D318E-9183-6B82-998E-47B6E004D672}"/>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6" name="عنصر نائب للتذييل 5">
            <a:extLst>
              <a:ext uri="{FF2B5EF4-FFF2-40B4-BE49-F238E27FC236}">
                <a16:creationId xmlns:a16="http://schemas.microsoft.com/office/drawing/2014/main" id="{0C7EE4DE-9A0A-424E-E46A-570A9B4B63F4}"/>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57C8C7A5-D080-1D78-6D2D-8B435F605C1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2904149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3227C1C-4FD5-115D-9D16-EA0E5A85F83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39D94AB0-EED7-E2F4-368A-8F9E0EB3F521}"/>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DB07CB66-923B-1E2A-55F7-BF40322AD07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2570C6C4-4ED9-E1A9-B701-84A39D134006}"/>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6" name="عنصر نائب للتذييل 5">
            <a:extLst>
              <a:ext uri="{FF2B5EF4-FFF2-40B4-BE49-F238E27FC236}">
                <a16:creationId xmlns:a16="http://schemas.microsoft.com/office/drawing/2014/main" id="{CF364E2A-521D-610B-D05B-043EEE8DB74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3517081A-AB17-49F8-7F84-7E0945E40AE6}"/>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4000451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EB013B0-1EDD-1258-25A4-C8421E0EC7D3}"/>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77373FC-5DC8-1358-6EB9-8067445426B9}"/>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BC52D0F-56A6-DC9E-E4A7-B4CDBFAE8AF3}"/>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5" name="عنصر نائب للتذييل 4">
            <a:extLst>
              <a:ext uri="{FF2B5EF4-FFF2-40B4-BE49-F238E27FC236}">
                <a16:creationId xmlns:a16="http://schemas.microsoft.com/office/drawing/2014/main" id="{C4DD92D5-C122-2E43-2FBA-30491FD6030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C76EA78-17F2-88E2-9095-72648BD64784}"/>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40541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14117DD7-37DA-71FB-9D20-4AA6D7793C28}"/>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34339E3-3281-6CFD-8B69-38551709B368}"/>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444D372-66EB-8F35-81E9-1A3BDC1874B6}"/>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20/02/1448</a:t>
            </a:fld>
            <a:endParaRPr lang="ar-SA"/>
          </a:p>
        </p:txBody>
      </p:sp>
      <p:sp>
        <p:nvSpPr>
          <p:cNvPr id="5" name="عنصر نائب للتذييل 4">
            <a:extLst>
              <a:ext uri="{FF2B5EF4-FFF2-40B4-BE49-F238E27FC236}">
                <a16:creationId xmlns:a16="http://schemas.microsoft.com/office/drawing/2014/main" id="{EE2E2352-A99C-AAB7-09FE-E5E014DDD8F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308E8531-C7F8-7786-15ED-2FE2F4672E9F}"/>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817905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3A7DC782-5B56-EC5F-B46F-9B661260D533}"/>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3613618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7">
            <a:extLst>
              <a:ext uri="{FF2B5EF4-FFF2-40B4-BE49-F238E27FC236}">
                <a16:creationId xmlns:a16="http://schemas.microsoft.com/office/drawing/2014/main" id="{682805C5-FDED-724F-0ABD-4B1E3247DC8D}"/>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2" name="TextBox 29">
            <a:extLst>
              <a:ext uri="{FF2B5EF4-FFF2-40B4-BE49-F238E27FC236}">
                <a16:creationId xmlns:a16="http://schemas.microsoft.com/office/drawing/2014/main" id="{688F17A8-A8D0-8A3B-6D49-EF99F5FCA9A5}"/>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30">
            <a:extLst>
              <a:ext uri="{FF2B5EF4-FFF2-40B4-BE49-F238E27FC236}">
                <a16:creationId xmlns:a16="http://schemas.microsoft.com/office/drawing/2014/main" id="{4D93A521-BE6A-5372-89B2-01A095002707}"/>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14" name="Rectangle: Rounded Corners 33">
            <a:extLst>
              <a:ext uri="{FF2B5EF4-FFF2-40B4-BE49-F238E27FC236}">
                <a16:creationId xmlns:a16="http://schemas.microsoft.com/office/drawing/2014/main" id="{2BCF323C-0FAF-4A04-8B7D-3074BB5D344F}"/>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10</a:t>
            </a:r>
          </a:p>
        </p:txBody>
      </p:sp>
      <p:sp>
        <p:nvSpPr>
          <p:cNvPr id="15" name="TextBox 45">
            <a:extLst>
              <a:ext uri="{FF2B5EF4-FFF2-40B4-BE49-F238E27FC236}">
                <a16:creationId xmlns:a16="http://schemas.microsoft.com/office/drawing/2014/main" id="{C5C2E60A-C38E-3E46-95D2-16E8B98061C1}"/>
              </a:ext>
            </a:extLst>
          </p:cNvPr>
          <p:cNvSpPr txBox="1"/>
          <p:nvPr/>
        </p:nvSpPr>
        <p:spPr>
          <a:xfrm>
            <a:off x="147087" y="5104240"/>
            <a:ext cx="1377300"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a:t>
            </a:r>
          </a:p>
        </p:txBody>
      </p:sp>
      <p:sp>
        <p:nvSpPr>
          <p:cNvPr id="16" name="Oval 13">
            <a:extLst>
              <a:ext uri="{FF2B5EF4-FFF2-40B4-BE49-F238E27FC236}">
                <a16:creationId xmlns:a16="http://schemas.microsoft.com/office/drawing/2014/main" id="{900DFB51-D196-DC2E-D05B-BA4081E60A8A}"/>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7" name="Graphic 21">
            <a:extLst>
              <a:ext uri="{FF2B5EF4-FFF2-40B4-BE49-F238E27FC236}">
                <a16:creationId xmlns:a16="http://schemas.microsoft.com/office/drawing/2014/main" id="{90EDB171-C499-6ACD-848C-EEF2603EB4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579283718"/>
      </p:ext>
    </p:extLst>
  </p:cSld>
  <p:clrMapOvr>
    <a:masterClrMapping/>
  </p:clrMapOvr>
  <mc:AlternateContent xmlns:mc="http://schemas.openxmlformats.org/markup-compatibility/2006" xmlns:p14="http://schemas.microsoft.com/office/powerpoint/2010/main">
    <mc:Choice Requires="p14">
      <p:transition spd="slow" p14:dur="2000" advTm="44971"/>
    </mc:Choice>
    <mc:Fallback xmlns="">
      <p:transition spd="slow" advTm="449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0F43BCB7-1F7F-1B18-901F-F8AE5C7C6D8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BE8B81BE-3C23-29F6-576E-99F3EE6603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E4E8A41E-496E-3322-AB16-DC57C578218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9631944A-B10A-1F39-C403-6FE456868C1B}"/>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348D01EE-0B9C-BDBC-9F8B-9A4E8D2511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1B84FB19-2D91-0D4B-CFBB-CFC52C1F49C5}"/>
              </a:ext>
            </a:extLst>
          </p:cNvPr>
          <p:cNvSpPr txBox="1"/>
          <p:nvPr/>
        </p:nvSpPr>
        <p:spPr>
          <a:xfrm>
            <a:off x="6456052" y="1672706"/>
            <a:ext cx="5899940" cy="3872855"/>
          </a:xfrm>
          <a:prstGeom prst="rect">
            <a:avLst/>
          </a:prstGeom>
          <a:noFill/>
        </p:spPr>
        <p:txBody>
          <a:bodyPr wrap="square" rtlCol="0">
            <a:spAutoFit/>
          </a:bodyPr>
          <a:lstStyle/>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مفهوم الادارة التقليدية والإدارة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خصائص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الفرق بين الإدارة التقليدية والإلكترونية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مبادئ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التحول إلى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عناصر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أهمية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القيادة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عوائق تطبيق الإدارة الإلكترونية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التحول الرقمي واثره على القيادة في العلاقات العامة</a:t>
            </a:r>
          </a:p>
          <a:p>
            <a:pPr marL="171450" marR="0" lvl="0" indent="-171450" algn="justLow" defTabSz="914400" rtl="1"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في عصر الذكاء الاصطناعي</a:t>
            </a:r>
          </a:p>
          <a:p>
            <a:pPr marL="171450" marR="0" lvl="0" indent="-171450" algn="justLow" defTabSz="914400" rtl="1"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دور القيادة في عصر الذكاء الاصطناعي</a:t>
            </a:r>
          </a:p>
          <a:p>
            <a:pPr marL="171450" marR="0" lvl="0" indent="-171450" algn="justLow" defTabSz="914400" rtl="1" eaLnBrk="1" fontAlgn="auto" latinLnBrk="0" hangingPunct="1">
              <a:lnSpc>
                <a:spcPct val="100000"/>
              </a:lnSpc>
              <a:spcBef>
                <a:spcPts val="0"/>
              </a:spcBef>
              <a:spcAft>
                <a:spcPts val="200"/>
              </a:spcAft>
              <a:buClrTx/>
              <a:buSzTx/>
              <a:buFont typeface="Arial" panose="020B0604020202020204" pitchFamily="34" charset="0"/>
              <a:buChar char="•"/>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مميزات القيادة في عصر الذكاء الاصطناعي</a:t>
            </a:r>
          </a:p>
          <a:p>
            <a:pPr marL="171450" indent="-171450" algn="justLow">
              <a:spcAft>
                <a:spcPts val="200"/>
              </a:spcAft>
              <a:buFont typeface="Arial" panose="020B0604020202020204" pitchFamily="34" charset="0"/>
              <a:buChar char="•"/>
            </a:pPr>
            <a:endParaRPr lang="ar-SA" sz="1600" dirty="0">
              <a:latin typeface="Alexandria" pitchFamily="2" charset="-78"/>
              <a:cs typeface="Alexandria" pitchFamily="2" charset="-78"/>
            </a:endParaRPr>
          </a:p>
        </p:txBody>
      </p:sp>
      <p:sp>
        <p:nvSpPr>
          <p:cNvPr id="8" name="Rectangle 31">
            <a:extLst>
              <a:ext uri="{FF2B5EF4-FFF2-40B4-BE49-F238E27FC236}">
                <a16:creationId xmlns:a16="http://schemas.microsoft.com/office/drawing/2014/main" id="{EFB6D57C-3B0D-F6AD-9143-7FBD2E29D2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1039A725-E6F7-E821-5769-A9131408F1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F546919B-D6EC-5E56-3CE7-89DDC75D1FF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0F7434E4-6D67-B366-0C48-145E031B11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12" name="Graphic 21">
            <a:extLst>
              <a:ext uri="{FF2B5EF4-FFF2-40B4-BE49-F238E27FC236}">
                <a16:creationId xmlns:a16="http://schemas.microsoft.com/office/drawing/2014/main" id="{9C7EDDB6-772C-95FE-9119-6BA8D93EFA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3035747"/>
      </p:ext>
    </p:extLst>
  </p:cSld>
  <p:clrMapOvr>
    <a:masterClrMapping/>
  </p:clrMapOvr>
  <mc:AlternateContent xmlns:mc="http://schemas.openxmlformats.org/markup-compatibility/2006" xmlns:p14="http://schemas.microsoft.com/office/powerpoint/2010/main">
    <mc:Choice Requires="p14">
      <p:transition spd="slow" p14:dur="2000" advTm="93349"/>
    </mc:Choice>
    <mc:Fallback xmlns="">
      <p:transition spd="slow" advTm="9334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0F43BCB7-1F7F-1B18-901F-F8AE5C7C6D8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BE8B81BE-3C23-29F6-576E-99F3EE6603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E4E8A41E-496E-3322-AB16-DC57C578218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9631944A-B10A-1F39-C403-6FE456868C1B}"/>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348D01EE-0B9C-BDBC-9F8B-9A4E8D2511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1B84FB19-2D91-0D4B-CFBB-CFC52C1F49C5}"/>
              </a:ext>
            </a:extLst>
          </p:cNvPr>
          <p:cNvSpPr txBox="1"/>
          <p:nvPr/>
        </p:nvSpPr>
        <p:spPr>
          <a:xfrm>
            <a:off x="6115630" y="1590210"/>
            <a:ext cx="5899940" cy="3329116"/>
          </a:xfrm>
          <a:prstGeom prst="rect">
            <a:avLst/>
          </a:prstGeom>
          <a:noFill/>
        </p:spPr>
        <p:txBody>
          <a:bodyPr wrap="square" rtlCol="0">
            <a:spAutoFit/>
          </a:bodyPr>
          <a:lstStyle/>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تحديات القيادة في عصر الذكاء الاصطناعي</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كيف يعيد الذكاء الاصطناعي تشكيل مفهوم القيادة الفعالة؟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خطوات عملية لتطبيق الذكاء الاصطناعي في القيادة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توظيف الذكاء الاصطناعي في قيادة المؤسسات </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مفهوم </a:t>
            </a:r>
            <a:r>
              <a:rPr lang="ar-SA" sz="1600" dirty="0">
                <a:latin typeface="Alexandria" pitchFamily="2" charset="-78"/>
                <a:cs typeface="Alexandria" pitchFamily="2" charset="-78"/>
              </a:rPr>
              <a:t>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ممارسات 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خصائص 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عناصر 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تحديات القيادة المستدامة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عناصر ال</a:t>
            </a:r>
            <a:r>
              <a:rPr lang="ar-SA" sz="1600" dirty="0">
                <a:latin typeface="Alexandria" pitchFamily="2" charset="-78"/>
                <a:cs typeface="Alexandria" pitchFamily="2" charset="-78"/>
              </a:rPr>
              <a:t>قيادة المستدامة</a:t>
            </a:r>
            <a:endParaRPr lang="ar-EG" sz="16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القيادة المستدامة الحديثة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دور القائد في تحقيق الاستدامة</a:t>
            </a:r>
          </a:p>
        </p:txBody>
      </p:sp>
      <p:sp>
        <p:nvSpPr>
          <p:cNvPr id="8" name="Rectangle 31">
            <a:extLst>
              <a:ext uri="{FF2B5EF4-FFF2-40B4-BE49-F238E27FC236}">
                <a16:creationId xmlns:a16="http://schemas.microsoft.com/office/drawing/2014/main" id="{EFB6D57C-3B0D-F6AD-9143-7FBD2E29D2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1039A725-E6F7-E821-5769-A9131408F1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F546919B-D6EC-5E56-3CE7-89DDC75D1FF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0F7434E4-6D67-B366-0C48-145E031B11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12" name="Graphic 21">
            <a:extLst>
              <a:ext uri="{FF2B5EF4-FFF2-40B4-BE49-F238E27FC236}">
                <a16:creationId xmlns:a16="http://schemas.microsoft.com/office/drawing/2014/main" id="{9C7EDDB6-772C-95FE-9119-6BA8D93EFA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2911077"/>
      </p:ext>
    </p:extLst>
  </p:cSld>
  <p:clrMapOvr>
    <a:masterClrMapping/>
  </p:clrMapOvr>
  <mc:AlternateContent xmlns:mc="http://schemas.openxmlformats.org/markup-compatibility/2006" xmlns:p14="http://schemas.microsoft.com/office/powerpoint/2010/main">
    <mc:Choice Requires="p14">
      <p:transition spd="slow" p14:dur="2000" advTm="97693"/>
    </mc:Choice>
    <mc:Fallback xmlns="">
      <p:transition spd="slow" advTm="97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مراجعة المحاضرة السابقة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11" name="صورة 10">
            <a:extLst>
              <a:ext uri="{FF2B5EF4-FFF2-40B4-BE49-F238E27FC236}">
                <a16:creationId xmlns:a16="http://schemas.microsoft.com/office/drawing/2014/main" id="{845616AF-0910-62DC-72BF-054E166A39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8065" y="1792468"/>
            <a:ext cx="10586655" cy="1290247"/>
          </a:xfrm>
          <a:prstGeom prst="rect">
            <a:avLst/>
          </a:prstGeom>
        </p:spPr>
      </p:pic>
      <p:sp>
        <p:nvSpPr>
          <p:cNvPr id="2" name="مربع نص 1">
            <a:extLst>
              <a:ext uri="{FF2B5EF4-FFF2-40B4-BE49-F238E27FC236}">
                <a16:creationId xmlns:a16="http://schemas.microsoft.com/office/drawing/2014/main" id="{DA0760D7-E6AE-4AD5-C7D5-BA4758177725}"/>
              </a:ext>
            </a:extLst>
          </p:cNvPr>
          <p:cNvSpPr txBox="1"/>
          <p:nvPr/>
        </p:nvSpPr>
        <p:spPr>
          <a:xfrm>
            <a:off x="5045948" y="1903675"/>
            <a:ext cx="2635783" cy="615105"/>
          </a:xfrm>
          <a:prstGeom prst="rect">
            <a:avLst/>
          </a:prstGeom>
          <a:noFill/>
        </p:spPr>
        <p:txBody>
          <a:bodyPr wrap="square">
            <a:spAutoFit/>
          </a:bodyPr>
          <a:lstStyle/>
          <a:p>
            <a:pPr algn="ctr" rtl="1">
              <a:lnSpc>
                <a:spcPct val="150000"/>
              </a:lnSpc>
            </a:pPr>
            <a:r>
              <a:rPr lang="ar-SA" sz="1200" b="1" dirty="0">
                <a:solidFill>
                  <a:schemeClr val="bg1"/>
                </a:solidFill>
                <a:latin typeface="Alexandria" pitchFamily="2" charset="-78"/>
                <a:cs typeface="Alexandria" pitchFamily="2" charset="-78"/>
              </a:rPr>
              <a:t>القيادة الإدارية</a:t>
            </a:r>
          </a:p>
          <a:p>
            <a:pPr algn="ctr" rtl="1">
              <a:lnSpc>
                <a:spcPct val="150000"/>
              </a:lnSpc>
            </a:pPr>
            <a:r>
              <a:rPr lang="ar-SA" sz="1200" b="1" dirty="0">
                <a:solidFill>
                  <a:schemeClr val="bg1"/>
                </a:solidFill>
                <a:latin typeface="Alexandria" pitchFamily="2" charset="-78"/>
                <a:cs typeface="Alexandria" pitchFamily="2" charset="-78"/>
              </a:rPr>
              <a:t>والإبداع وإدارة التغيير</a:t>
            </a:r>
          </a:p>
        </p:txBody>
      </p:sp>
      <p:sp>
        <p:nvSpPr>
          <p:cNvPr id="12" name="مربع نص 11">
            <a:extLst>
              <a:ext uri="{FF2B5EF4-FFF2-40B4-BE49-F238E27FC236}">
                <a16:creationId xmlns:a16="http://schemas.microsoft.com/office/drawing/2014/main" id="{22339546-8D28-2DEC-6321-9FC4515FFE92}"/>
              </a:ext>
            </a:extLst>
          </p:cNvPr>
          <p:cNvSpPr txBox="1"/>
          <p:nvPr/>
        </p:nvSpPr>
        <p:spPr>
          <a:xfrm>
            <a:off x="9876762" y="2871798"/>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الإبداع الإداري</a:t>
            </a:r>
          </a:p>
        </p:txBody>
      </p:sp>
      <p:sp>
        <p:nvSpPr>
          <p:cNvPr id="13" name="مربع نص 12">
            <a:extLst>
              <a:ext uri="{FF2B5EF4-FFF2-40B4-BE49-F238E27FC236}">
                <a16:creationId xmlns:a16="http://schemas.microsoft.com/office/drawing/2014/main" id="{CB1E7FD6-9211-C9A4-5586-8D46FF55DF0C}"/>
              </a:ext>
            </a:extLst>
          </p:cNvPr>
          <p:cNvSpPr txBox="1"/>
          <p:nvPr/>
        </p:nvSpPr>
        <p:spPr>
          <a:xfrm>
            <a:off x="1186883" y="2891327"/>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إدارة التغيير</a:t>
            </a:r>
          </a:p>
        </p:txBody>
      </p:sp>
      <p:sp>
        <p:nvSpPr>
          <p:cNvPr id="14" name="مربع نص 13">
            <a:extLst>
              <a:ext uri="{FF2B5EF4-FFF2-40B4-BE49-F238E27FC236}">
                <a16:creationId xmlns:a16="http://schemas.microsoft.com/office/drawing/2014/main" id="{7867A682-60D6-A1D9-B047-299F91885FE2}"/>
              </a:ext>
            </a:extLst>
          </p:cNvPr>
          <p:cNvSpPr txBox="1"/>
          <p:nvPr/>
        </p:nvSpPr>
        <p:spPr>
          <a:xfrm>
            <a:off x="7330092" y="3278779"/>
            <a:ext cx="4099909"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التفكير المنطقي والإبداع</a:t>
            </a:r>
          </a:p>
          <a:p>
            <a:pPr marL="171450" indent="-171450" algn="justLow">
              <a:buFont typeface="Arial" panose="020B0604020202020204" pitchFamily="34" charset="0"/>
              <a:buChar char="•"/>
            </a:pPr>
            <a:r>
              <a:rPr lang="ar-SA" sz="1400" dirty="0">
                <a:latin typeface="Alexandria" pitchFamily="2" charset="-78"/>
                <a:cs typeface="Alexandria" pitchFamily="2" charset="-78"/>
              </a:rPr>
              <a:t>مميزات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معوقات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الإبداع في الإدارة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والإبداع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العوامل التي تؤثر على الإبداع داخل المنظمات</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القدرات الإبداعية للقيادة المبدعة</a:t>
            </a:r>
          </a:p>
        </p:txBody>
      </p:sp>
      <p:sp>
        <p:nvSpPr>
          <p:cNvPr id="15" name="مربع نص 14">
            <a:extLst>
              <a:ext uri="{FF2B5EF4-FFF2-40B4-BE49-F238E27FC236}">
                <a16:creationId xmlns:a16="http://schemas.microsoft.com/office/drawing/2014/main" id="{83B2D4FC-3CF6-F330-BC3F-2B55A39B68B1}"/>
              </a:ext>
            </a:extLst>
          </p:cNvPr>
          <p:cNvSpPr txBox="1"/>
          <p:nvPr/>
        </p:nvSpPr>
        <p:spPr>
          <a:xfrm>
            <a:off x="576337" y="3281051"/>
            <a:ext cx="3797640"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أسباب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أهداف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مراحل عملية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أهمية التغيير في حياة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أبعاد التغيير في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في ظل ثقافة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وإدارة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استراتيجيات التغيير المخطط</a:t>
            </a:r>
          </a:p>
          <a:p>
            <a:pPr marL="171450" indent="-171450" algn="justLow">
              <a:buFont typeface="Arial" panose="020B0604020202020204" pitchFamily="34" charset="0"/>
              <a:buChar char="•"/>
            </a:pPr>
            <a:r>
              <a:rPr lang="ar-SA" sz="1400" dirty="0">
                <a:latin typeface="Alexandria" pitchFamily="2" charset="-78"/>
                <a:cs typeface="Alexandria" pitchFamily="2" charset="-78"/>
              </a:rPr>
              <a:t>مقاومة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فاعلية القيادة الإدارية في عملية التغيير</a:t>
            </a:r>
          </a:p>
        </p:txBody>
      </p:sp>
    </p:spTree>
    <p:extLst>
      <p:ext uri="{BB962C8B-B14F-4D97-AF65-F5344CB8AC3E}">
        <p14:creationId xmlns:p14="http://schemas.microsoft.com/office/powerpoint/2010/main" val="2125302837"/>
      </p:ext>
    </p:extLst>
  </p:cSld>
  <p:clrMapOvr>
    <a:masterClrMapping/>
  </p:clrMapOvr>
  <mc:AlternateContent xmlns:mc="http://schemas.openxmlformats.org/markup-compatibility/2006" xmlns:p14="http://schemas.microsoft.com/office/powerpoint/2010/main">
    <mc:Choice Requires="p14">
      <p:transition spd="slow" p14:dur="2000" advTm="252289"/>
    </mc:Choice>
    <mc:Fallback xmlns="">
      <p:transition spd="slow" advTm="25228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1C68553-8FF0-70F1-C8D6-2C2341E3A8EC}"/>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C25CC6E-3D95-74BC-445A-7A435E8EF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825838ED-B230-0637-C0B1-F71467CE790F}"/>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120F29B7-B266-5B27-630A-D066E12F6B24}"/>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DC843C53-FAC8-7F38-4E4E-803CA1C9FDB2}"/>
              </a:ext>
            </a:extLst>
          </p:cNvPr>
          <p:cNvSpPr txBox="1"/>
          <p:nvPr/>
        </p:nvSpPr>
        <p:spPr>
          <a:xfrm>
            <a:off x="7534840" y="1084121"/>
            <a:ext cx="2223686" cy="881652"/>
          </a:xfrm>
          <a:prstGeom prst="rect">
            <a:avLst/>
          </a:prstGeom>
          <a:noFill/>
        </p:spPr>
        <p:txBody>
          <a:bodyPr wrap="none" rtlCol="0">
            <a:spAutoFit/>
          </a:bodyPr>
          <a:lstStyle/>
          <a:p>
            <a:pPr algn="ctr">
              <a:lnSpc>
                <a:spcPct val="150000"/>
              </a:lnSpc>
            </a:pPr>
            <a:r>
              <a:rPr lang="ar-EG" sz="2000" b="1" dirty="0">
                <a:solidFill>
                  <a:srgbClr val="00B0F0"/>
                </a:solidFill>
                <a:latin typeface="Alexandria" pitchFamily="2" charset="-78"/>
                <a:cs typeface="Alexandria" pitchFamily="2" charset="-78"/>
              </a:rPr>
              <a:t>قيادة المستقبل</a:t>
            </a:r>
            <a:endParaRPr lang="ar-SA" sz="2000" b="1" dirty="0">
              <a:solidFill>
                <a:srgbClr val="00B0F0"/>
              </a:solidFill>
              <a:latin typeface="Alexandria" pitchFamily="2" charset="-78"/>
              <a:cs typeface="Alexandria" pitchFamily="2" charset="-78"/>
            </a:endParaRPr>
          </a:p>
          <a:p>
            <a:pPr algn="ctr">
              <a:lnSpc>
                <a:spcPct val="150000"/>
              </a:lnSpc>
            </a:pPr>
            <a:r>
              <a:rPr lang="ar-EG" sz="1600" b="1" dirty="0">
                <a:latin typeface="Alexandria" pitchFamily="2" charset="-78"/>
                <a:cs typeface="Alexandria" pitchFamily="2" charset="-78"/>
              </a:rPr>
              <a:t>(القيادة الإلكترونية)</a:t>
            </a:r>
            <a:endParaRPr lang="en-US" sz="1600" b="1" dirty="0">
              <a:latin typeface="Alexandria" pitchFamily="2" charset="-78"/>
              <a:cs typeface="Alexandria" pitchFamily="2" charset="-78"/>
            </a:endParaRPr>
          </a:p>
        </p:txBody>
      </p:sp>
      <p:sp>
        <p:nvSpPr>
          <p:cNvPr id="7" name="TextBox 41">
            <a:extLst>
              <a:ext uri="{FF2B5EF4-FFF2-40B4-BE49-F238E27FC236}">
                <a16:creationId xmlns:a16="http://schemas.microsoft.com/office/drawing/2014/main" id="{9BACAAA5-1419-5A30-D723-0EB0FFEBF323}"/>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492EDB9C-7C8A-B394-C42F-19D27B9E3C0C}"/>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10</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5A54CCE2-AE9A-DEBC-4B7F-20CE123E00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2887190520"/>
      </p:ext>
    </p:extLst>
  </p:cSld>
  <p:clrMapOvr>
    <a:masterClrMapping/>
  </p:clrMapOvr>
  <mc:AlternateContent xmlns:mc="http://schemas.openxmlformats.org/markup-compatibility/2006" xmlns:p14="http://schemas.microsoft.com/office/powerpoint/2010/main">
    <mc:Choice Requires="p14">
      <p:transition spd="slow" p14:dur="2000" advTm="18703"/>
    </mc:Choice>
    <mc:Fallback xmlns="">
      <p:transition spd="slow" advTm="1870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18ABA0B-594B-D319-D105-603D1CE590A7}"/>
              </a:ext>
            </a:extLst>
          </p:cNvPr>
          <p:cNvSpPr txBox="1"/>
          <p:nvPr/>
        </p:nvSpPr>
        <p:spPr>
          <a:xfrm>
            <a:off x="1531587"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الإلكترونية </a:t>
            </a:r>
          </a:p>
        </p:txBody>
      </p:sp>
      <p:pic>
        <p:nvPicPr>
          <p:cNvPr id="12" name="صورة 11">
            <a:extLst>
              <a:ext uri="{FF2B5EF4-FFF2-40B4-BE49-F238E27FC236}">
                <a16:creationId xmlns:a16="http://schemas.microsoft.com/office/drawing/2014/main" id="{E693B068-1455-0ED5-B497-F60539883B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661130868"/>
      </p:ext>
    </p:extLst>
  </p:cSld>
  <p:clrMapOvr>
    <a:masterClrMapping/>
  </p:clrMapOvr>
  <mc:AlternateContent xmlns:mc="http://schemas.openxmlformats.org/markup-compatibility/2006" xmlns:p14="http://schemas.microsoft.com/office/powerpoint/2010/main">
    <mc:Choice Requires="p14">
      <p:transition spd="slow" p14:dur="2000" advTm="2316"/>
    </mc:Choice>
    <mc:Fallback xmlns="">
      <p:transition spd="slow" advTm="231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54869" y="1762109"/>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الإدارة التقليدية والإدارة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B39178AB-BB2A-7DF1-C571-7CB8EAA4B5EB}"/>
              </a:ext>
            </a:extLst>
          </p:cNvPr>
          <p:cNvSpPr txBox="1"/>
          <p:nvPr/>
        </p:nvSpPr>
        <p:spPr>
          <a:xfrm>
            <a:off x="942308" y="2044619"/>
            <a:ext cx="10437843" cy="3877985"/>
          </a:xfrm>
          <a:prstGeom prst="rect">
            <a:avLst/>
          </a:prstGeom>
          <a:noFill/>
        </p:spPr>
        <p:txBody>
          <a:bodyPr wrap="square" rtlCol="1">
            <a:spAutoFit/>
          </a:bodyPr>
          <a:lstStyle/>
          <a:p>
            <a:pPr algn="justLow">
              <a:spcAft>
                <a:spcPts val="1200"/>
              </a:spcAft>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a:t>
            </a:r>
            <a:r>
              <a:rPr kumimoji="0" lang="ar-EG" sz="1600" b="0" i="0" u="none" strike="noStrike" kern="0" cap="none" spc="0" normalizeH="0" baseline="0" noProof="0" dirty="0">
                <a:ln>
                  <a:noFill/>
                </a:ln>
                <a:solidFill>
                  <a:prstClr val="black"/>
                </a:solidFill>
                <a:effectLst/>
                <a:uLnTx/>
                <a:uFillTx/>
                <a:latin typeface="Alexandria" charset="0"/>
                <a:ea typeface="+mn-ea"/>
                <a:cs typeface="Alexandria" charset="0"/>
              </a:rPr>
              <a:t>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درك مفهوم الإدارة الإلكترونية فلنتذكر ابتداء مفهوم الإدارة بشكلها التقليدي، فالإدارة حسب فردريك تايلور هي:</a:t>
            </a:r>
            <a:endParaRPr lang="ar-SA" sz="1600" kern="0" dirty="0">
              <a:solidFill>
                <a:prstClr val="black"/>
              </a:solidFill>
              <a:latin typeface="Alexandria" charset="0"/>
              <a:cs typeface="Alexandria" charset="0"/>
            </a:endParaRPr>
          </a:p>
          <a:p>
            <a:pPr algn="ct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المعرفة الدقيقة لما تريد من الأفراد عمله، ثم التأكد من أنهم يقومون بعمله بأحسن طريقه وأرخصها باختصار هي الوصول للهدف بأقل التكاليف وأفضل الوسائل</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endParaRPr lang="ar-SA" sz="1600" kern="0" dirty="0">
              <a:solidFill>
                <a:prstClr val="black"/>
              </a:solidFill>
              <a:latin typeface="Alexandria" charset="0"/>
              <a:cs typeface="Alexandria" charset="0"/>
            </a:endParaRPr>
          </a:p>
          <a:p>
            <a:pPr algn="justLow">
              <a:spcAft>
                <a:spcPts val="1200"/>
              </a:spcAft>
            </a:pPr>
            <a:r>
              <a:rPr lang="ar-SA" sz="1600" kern="0" dirty="0">
                <a:solidFill>
                  <a:prstClr val="black"/>
                </a:solidFill>
                <a:latin typeface="Alexandria" charset="0"/>
                <a:cs typeface="Alexandria" charset="0"/>
              </a:rPr>
              <a:t>     بينما تعرف الإدارة الإلكترونية </a:t>
            </a:r>
            <a:r>
              <a:rPr lang="en-US" sz="1600" kern="0" dirty="0">
                <a:solidFill>
                  <a:prstClr val="black"/>
                </a:solidFill>
                <a:latin typeface="Alexandria" charset="0"/>
                <a:cs typeface="Alexandria" charset="0"/>
              </a:rPr>
              <a:t>E-Management</a:t>
            </a:r>
            <a:r>
              <a:rPr lang="ar-SA" sz="1600" kern="0" dirty="0">
                <a:solidFill>
                  <a:prstClr val="black"/>
                </a:solidFill>
                <a:latin typeface="Alexandria" charset="0"/>
                <a:cs typeface="Alexandria" charset="0"/>
              </a:rPr>
              <a:t> بأنها:</a:t>
            </a:r>
          </a:p>
          <a:p>
            <a:pPr algn="ct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العملية الإدارية القائمة على استخدام تكنولوجيا المعلومات والاتصال في المنظمات للقيام بوظائفها الكترونيا بهدف تطوير الأداء وتحقيق أهداف المنظمة</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a:t>
            </a:r>
            <a:endParaRPr kumimoji="0" lang="ar-EG" sz="1600" b="1"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spcAft>
                <a:spcPts val="1200"/>
              </a:spcAft>
            </a:pPr>
            <a:r>
              <a:rPr lang="ar-SA" sz="1600" b="1" kern="0" dirty="0">
                <a:solidFill>
                  <a:srgbClr val="00B0F0"/>
                </a:solidFill>
                <a:latin typeface="Alexandria" charset="0"/>
                <a:cs typeface="Alexandria" charset="0"/>
              </a:rPr>
              <a:t>يتضح من خلال هذا التعريف للإدارة الإلكترونية ما يلي:</a:t>
            </a:r>
          </a:p>
          <a:p>
            <a:pPr marL="342900" indent="-342900" algn="justLow">
              <a:buAutoNum type="arabicPeriod"/>
            </a:pPr>
            <a:r>
              <a:rPr lang="ar-SA" sz="1600" kern="0" dirty="0">
                <a:solidFill>
                  <a:prstClr val="black"/>
                </a:solidFill>
                <a:latin typeface="Alexandria" charset="0"/>
                <a:cs typeface="Alexandria" charset="0"/>
              </a:rPr>
              <a:t>أن الإدارة الإلكترونية هي </a:t>
            </a:r>
            <a:r>
              <a:rPr lang="ar-SA" sz="1600" kern="0" dirty="0">
                <a:solidFill>
                  <a:srgbClr val="00B0F0"/>
                </a:solidFill>
                <a:latin typeface="Alexandria" charset="0"/>
                <a:cs typeface="Alexandria" charset="0"/>
              </a:rPr>
              <a:t>عملية إدارية تشمل وظائف: (التخطيط والتنظيم والتوجيه والرقابة). </a:t>
            </a:r>
          </a:p>
          <a:p>
            <a:pPr marL="342900" indent="-342900" algn="justLow">
              <a:buAutoNum type="arabicPeriod"/>
            </a:pPr>
            <a:r>
              <a:rPr lang="ar-SA" sz="1600" kern="0" dirty="0">
                <a:solidFill>
                  <a:prstClr val="black"/>
                </a:solidFill>
                <a:latin typeface="Alexandria" charset="0"/>
                <a:cs typeface="Alexandria" charset="0"/>
              </a:rPr>
              <a:t>أن البعد الإلكتروني في مصطلح الإدارة الإلكترونية </a:t>
            </a:r>
            <a:r>
              <a:rPr lang="ar-SA" sz="1600" kern="0" dirty="0">
                <a:solidFill>
                  <a:srgbClr val="00B0F0"/>
                </a:solidFill>
                <a:latin typeface="Alexandria" charset="0"/>
                <a:cs typeface="Alexandria" charset="0"/>
              </a:rPr>
              <a:t>يتمثل في: الإمكانيات التكنولوجية التي توفرها شبكة الإنترنت وشبكات الأعمال الأخرى.</a:t>
            </a:r>
          </a:p>
          <a:p>
            <a:pPr marL="342900" indent="-342900" algn="justLow">
              <a:buAutoNum type="arabicPeriod"/>
            </a:pPr>
            <a:r>
              <a:rPr lang="ar-SA" sz="1600" kern="0" dirty="0">
                <a:solidFill>
                  <a:prstClr val="black"/>
                </a:solidFill>
                <a:latin typeface="Alexandria" charset="0"/>
                <a:cs typeface="Alexandria" charset="0"/>
              </a:rPr>
              <a:t>أن وظائف الإدارة الإلكترونية </a:t>
            </a:r>
            <a:r>
              <a:rPr lang="ar-SA" sz="1600" kern="0" dirty="0">
                <a:solidFill>
                  <a:srgbClr val="00B0F0"/>
                </a:solidFill>
                <a:latin typeface="Alexandria" charset="0"/>
                <a:cs typeface="Alexandria" charset="0"/>
              </a:rPr>
              <a:t>لا يقتصر تطبيقها على القيام بالأعمال الداخلية للمنظمة، وإنما يمتد كذلك لإنجاز أعمالها الخارجية.</a:t>
            </a:r>
          </a:p>
          <a:p>
            <a:pPr algn="ct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671745610"/>
      </p:ext>
    </p:extLst>
  </p:cSld>
  <p:clrMapOvr>
    <a:masterClrMapping/>
  </p:clrMapOvr>
  <mc:AlternateContent xmlns:mc="http://schemas.openxmlformats.org/markup-compatibility/2006" xmlns:p14="http://schemas.microsoft.com/office/powerpoint/2010/main">
    <mc:Choice Requires="p14">
      <p:transition spd="slow" p14:dur="2000" advTm="182192"/>
    </mc:Choice>
    <mc:Fallback xmlns="">
      <p:transition spd="slow" advTm="18219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خصائص الإدارة الإلكترونية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6" name="مجموعة 25">
            <a:extLst>
              <a:ext uri="{FF2B5EF4-FFF2-40B4-BE49-F238E27FC236}">
                <a16:creationId xmlns:a16="http://schemas.microsoft.com/office/drawing/2014/main" id="{0FB4042B-32FD-C1E9-F82C-087C59DB8B2B}"/>
              </a:ext>
            </a:extLst>
          </p:cNvPr>
          <p:cNvGrpSpPr/>
          <p:nvPr/>
        </p:nvGrpSpPr>
        <p:grpSpPr>
          <a:xfrm>
            <a:off x="762000" y="2838602"/>
            <a:ext cx="10603908" cy="1327706"/>
            <a:chOff x="764796" y="2368886"/>
            <a:chExt cx="10603908" cy="1327706"/>
          </a:xfrm>
        </p:grpSpPr>
        <p:grpSp>
          <p:nvGrpSpPr>
            <p:cNvPr id="10" name="مجموعة 9">
              <a:extLst>
                <a:ext uri="{FF2B5EF4-FFF2-40B4-BE49-F238E27FC236}">
                  <a16:creationId xmlns:a16="http://schemas.microsoft.com/office/drawing/2014/main" id="{DAF19663-1526-67DA-4BF3-95E7E15AD7B2}"/>
                </a:ext>
              </a:extLst>
            </p:cNvPr>
            <p:cNvGrpSpPr/>
            <p:nvPr/>
          </p:nvGrpSpPr>
          <p:grpSpPr>
            <a:xfrm>
              <a:off x="3440007" y="2368886"/>
              <a:ext cx="7928697" cy="1327706"/>
              <a:chOff x="2793451" y="3795710"/>
              <a:chExt cx="7928697" cy="1327706"/>
            </a:xfrm>
          </p:grpSpPr>
          <p:sp>
            <p:nvSpPr>
              <p:cNvPr id="11" name="Rectangle 6">
                <a:extLst>
                  <a:ext uri="{FF2B5EF4-FFF2-40B4-BE49-F238E27FC236}">
                    <a16:creationId xmlns:a16="http://schemas.microsoft.com/office/drawing/2014/main" id="{05CEFAC5-084F-786E-15C5-2675F62C69B5}"/>
                  </a:ext>
                </a:extLst>
              </p:cNvPr>
              <p:cNvSpPr>
                <a:spLocks noChangeArrowheads="1"/>
              </p:cNvSpPr>
              <p:nvPr/>
            </p:nvSpPr>
            <p:spPr bwMode="auto">
              <a:xfrm flipH="1">
                <a:off x="8145193"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9A506635-E2E4-FB11-F06F-15336D7D31F8}"/>
                  </a:ext>
                </a:extLst>
              </p:cNvPr>
              <p:cNvSpPr/>
              <p:nvPr/>
            </p:nvSpPr>
            <p:spPr>
              <a:xfrm flipH="1">
                <a:off x="8184384" y="3795710"/>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السرعة والوضوح: </a:t>
                </a:r>
              </a:p>
              <a:p>
                <a:pPr algn="justLow" rtl="1">
                  <a:defRPr lang="en-US"/>
                </a:pPr>
                <a:r>
                  <a:rPr lang="ar-SA" sz="1400" dirty="0">
                    <a:solidFill>
                      <a:schemeClr val="tx1"/>
                    </a:solidFill>
                    <a:latin typeface="Alexandria" pitchFamily="2" charset="-78"/>
                    <a:cs typeface="Alexandria" pitchFamily="2" charset="-78"/>
                  </a:rPr>
                  <a:t>تتميز الإدارة الإلكترونية بأنها الأسلوب الأكثر كفاءة وفعالية لتسيير العمل الافتراضي.</a:t>
                </a:r>
              </a:p>
            </p:txBody>
          </p:sp>
          <p:sp>
            <p:nvSpPr>
              <p:cNvPr id="13" name="Rectangle 6">
                <a:extLst>
                  <a:ext uri="{FF2B5EF4-FFF2-40B4-BE49-F238E27FC236}">
                    <a16:creationId xmlns:a16="http://schemas.microsoft.com/office/drawing/2014/main" id="{1E090578-F13C-26BB-C492-BD0524918284}"/>
                  </a:ext>
                </a:extLst>
              </p:cNvPr>
              <p:cNvSpPr>
                <a:spLocks noChangeArrowheads="1"/>
              </p:cNvSpPr>
              <p:nvPr/>
            </p:nvSpPr>
            <p:spPr bwMode="auto">
              <a:xfrm flipH="1">
                <a:off x="5469324"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973700A1-945E-51DB-8622-E03C238C8828}"/>
                  </a:ext>
                </a:extLst>
              </p:cNvPr>
              <p:cNvSpPr/>
              <p:nvPr/>
            </p:nvSpPr>
            <p:spPr>
              <a:xfrm flipH="1">
                <a:off x="5547704" y="3823848"/>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المرونة: </a:t>
                </a:r>
              </a:p>
              <a:p>
                <a:pPr algn="justLow" rtl="1">
                  <a:defRPr lang="en-US"/>
                </a:pPr>
                <a:r>
                  <a:rPr lang="ar-SA" sz="1400" dirty="0">
                    <a:solidFill>
                      <a:schemeClr val="tx1"/>
                    </a:solidFill>
                    <a:latin typeface="Alexandria" pitchFamily="2" charset="-78"/>
                    <a:cs typeface="Alexandria" pitchFamily="2" charset="-78"/>
                  </a:rPr>
                  <a:t>مرونة عالية جدا لأن العمل يعتمد على أنظمة تكنولوجيا المعلومات والاتصال. </a:t>
                </a:r>
              </a:p>
            </p:txBody>
          </p:sp>
          <p:sp>
            <p:nvSpPr>
              <p:cNvPr id="15" name="Rectangle 6">
                <a:extLst>
                  <a:ext uri="{FF2B5EF4-FFF2-40B4-BE49-F238E27FC236}">
                    <a16:creationId xmlns:a16="http://schemas.microsoft.com/office/drawing/2014/main" id="{BFE74B15-05CF-D36B-763C-8D17495FF0B8}"/>
                  </a:ext>
                </a:extLst>
              </p:cNvPr>
              <p:cNvSpPr>
                <a:spLocks noChangeArrowheads="1"/>
              </p:cNvSpPr>
              <p:nvPr/>
            </p:nvSpPr>
            <p:spPr bwMode="auto">
              <a:xfrm flipH="1">
                <a:off x="2793451"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6" name="Rectangle 105">
                <a:extLst>
                  <a:ext uri="{FF2B5EF4-FFF2-40B4-BE49-F238E27FC236}">
                    <a16:creationId xmlns:a16="http://schemas.microsoft.com/office/drawing/2014/main" id="{163BC17C-D201-56D9-BDC0-81FF0138D42A}"/>
                  </a:ext>
                </a:extLst>
              </p:cNvPr>
              <p:cNvSpPr/>
              <p:nvPr/>
            </p:nvSpPr>
            <p:spPr>
              <a:xfrm flipH="1">
                <a:off x="2832642" y="3795712"/>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مكان عمل افتراضي:</a:t>
                </a:r>
              </a:p>
              <a:p>
                <a:pPr algn="justLow" rtl="1">
                  <a:defRPr lang="en-US"/>
                </a:pPr>
                <a:r>
                  <a:rPr lang="ar-SA" sz="1400" dirty="0">
                    <a:solidFill>
                      <a:schemeClr val="tx1"/>
                    </a:solidFill>
                    <a:latin typeface="Alexandria" pitchFamily="2" charset="-78"/>
                    <a:cs typeface="Alexandria" pitchFamily="2" charset="-78"/>
                  </a:rPr>
                  <a:t>يستطيع العاملون من الدخول والخروج إلى المنظمة بدون حدود زمانية أو مكانية.</a:t>
                </a:r>
              </a:p>
            </p:txBody>
          </p:sp>
        </p:grpSp>
        <p:sp>
          <p:nvSpPr>
            <p:cNvPr id="17" name="Rectangle 6">
              <a:extLst>
                <a:ext uri="{FF2B5EF4-FFF2-40B4-BE49-F238E27FC236}">
                  <a16:creationId xmlns:a16="http://schemas.microsoft.com/office/drawing/2014/main" id="{E5D6E7CD-8D0B-72BB-6C81-0445F152CA38}"/>
                </a:ext>
              </a:extLst>
            </p:cNvPr>
            <p:cNvSpPr>
              <a:spLocks noChangeArrowheads="1"/>
            </p:cNvSpPr>
            <p:nvPr/>
          </p:nvSpPr>
          <p:spPr bwMode="auto">
            <a:xfrm flipH="1">
              <a:off x="764796" y="24533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8" name="Rectangle 105">
              <a:extLst>
                <a:ext uri="{FF2B5EF4-FFF2-40B4-BE49-F238E27FC236}">
                  <a16:creationId xmlns:a16="http://schemas.microsoft.com/office/drawing/2014/main" id="{89AEC91C-D6D3-2B73-01A0-85D43C9107FF}"/>
                </a:ext>
              </a:extLst>
            </p:cNvPr>
            <p:cNvSpPr/>
            <p:nvPr/>
          </p:nvSpPr>
          <p:spPr>
            <a:xfrm flipH="1">
              <a:off x="803987" y="2380612"/>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أمن معلومات: </a:t>
              </a:r>
            </a:p>
            <a:p>
              <a:pPr algn="justLow" rtl="1">
                <a:defRPr lang="en-US"/>
              </a:pPr>
              <a:r>
                <a:rPr lang="ar-SA" sz="1400" dirty="0">
                  <a:solidFill>
                    <a:schemeClr val="tx1"/>
                  </a:solidFill>
                  <a:latin typeface="Alexandria" pitchFamily="2" charset="-78"/>
                  <a:cs typeface="Alexandria" pitchFamily="2" charset="-78"/>
                </a:rPr>
                <a:t>حماية عالية جدا من خلال قدرة الموظف أن يطلع على ما يعنيه فقط من البيانات.</a:t>
              </a:r>
            </a:p>
          </p:txBody>
        </p:sp>
      </p:grpSp>
      <p:grpSp>
        <p:nvGrpSpPr>
          <p:cNvPr id="19" name="مجموعة 18">
            <a:extLst>
              <a:ext uri="{FF2B5EF4-FFF2-40B4-BE49-F238E27FC236}">
                <a16:creationId xmlns:a16="http://schemas.microsoft.com/office/drawing/2014/main" id="{CC9BE62F-566C-BD17-9CF9-DC9A51010606}"/>
              </a:ext>
            </a:extLst>
          </p:cNvPr>
          <p:cNvGrpSpPr/>
          <p:nvPr/>
        </p:nvGrpSpPr>
        <p:grpSpPr>
          <a:xfrm>
            <a:off x="2027209" y="4386620"/>
            <a:ext cx="7973914" cy="1299571"/>
            <a:chOff x="2748234" y="3781642"/>
            <a:chExt cx="7973914" cy="1299571"/>
          </a:xfrm>
        </p:grpSpPr>
        <p:sp>
          <p:nvSpPr>
            <p:cNvPr id="20" name="Rectangle 6">
              <a:extLst>
                <a:ext uri="{FF2B5EF4-FFF2-40B4-BE49-F238E27FC236}">
                  <a16:creationId xmlns:a16="http://schemas.microsoft.com/office/drawing/2014/main" id="{A8B710EC-B198-DB39-CDCA-883A9D486E22}"/>
                </a:ext>
              </a:extLst>
            </p:cNvPr>
            <p:cNvSpPr>
              <a:spLocks noChangeArrowheads="1"/>
            </p:cNvSpPr>
            <p:nvPr/>
          </p:nvSpPr>
          <p:spPr bwMode="auto">
            <a:xfrm flipH="1">
              <a:off x="8145193"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1" name="Rectangle 105">
              <a:extLst>
                <a:ext uri="{FF2B5EF4-FFF2-40B4-BE49-F238E27FC236}">
                  <a16:creationId xmlns:a16="http://schemas.microsoft.com/office/drawing/2014/main" id="{F8DCB8D3-9119-1151-02D6-C9BB7C7DEBD7}"/>
                </a:ext>
              </a:extLst>
            </p:cNvPr>
            <p:cNvSpPr/>
            <p:nvPr/>
          </p:nvSpPr>
          <p:spPr>
            <a:xfrm flipH="1">
              <a:off x="8128111" y="3781642"/>
              <a:ext cx="2576955"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tx1"/>
                  </a:solidFill>
                  <a:latin typeface="Alexandria" pitchFamily="2" charset="-78"/>
                  <a:cs typeface="Alexandria" pitchFamily="2" charset="-78"/>
                </a:rPr>
                <a:t>إدارة المعلومات</a:t>
              </a:r>
            </a:p>
            <a:p>
              <a:pPr algn="ctr" rtl="1">
                <a:spcAft>
                  <a:spcPts val="600"/>
                </a:spcAft>
                <a:defRPr lang="en-US"/>
              </a:pPr>
              <a:r>
                <a:rPr lang="ar-SA" sz="1400" b="1" dirty="0">
                  <a:solidFill>
                    <a:schemeClr val="tx1"/>
                  </a:solidFill>
                  <a:latin typeface="Alexandria" pitchFamily="2" charset="-78"/>
                  <a:cs typeface="Alexandria" pitchFamily="2" charset="-78"/>
                </a:rPr>
                <a:t> بدلا من حفظها: </a:t>
              </a:r>
            </a:p>
            <a:p>
              <a:pPr algn="justLow" rtl="1">
                <a:defRPr lang="en-US"/>
              </a:pPr>
              <a:r>
                <a:rPr lang="ar-SA" sz="1400" dirty="0">
                  <a:solidFill>
                    <a:schemeClr val="tx1"/>
                  </a:solidFill>
                  <a:latin typeface="Alexandria" pitchFamily="2" charset="-78"/>
                  <a:cs typeface="Alexandria" pitchFamily="2" charset="-78"/>
                </a:rPr>
                <a:t>ليس الهدف هو تكديس الملفات فتحفظ المعلومات على شبكة المعلومات.</a:t>
              </a:r>
            </a:p>
          </p:txBody>
        </p:sp>
        <p:sp>
          <p:nvSpPr>
            <p:cNvPr id="22" name="Rectangle 6">
              <a:extLst>
                <a:ext uri="{FF2B5EF4-FFF2-40B4-BE49-F238E27FC236}">
                  <a16:creationId xmlns:a16="http://schemas.microsoft.com/office/drawing/2014/main" id="{B7F35D9A-DB16-7C95-E0DF-C95E304A3777}"/>
                </a:ext>
              </a:extLst>
            </p:cNvPr>
            <p:cNvSpPr>
              <a:spLocks noChangeArrowheads="1"/>
            </p:cNvSpPr>
            <p:nvPr/>
          </p:nvSpPr>
          <p:spPr bwMode="auto">
            <a:xfrm flipH="1">
              <a:off x="5469324"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3" name="Rectangle 105">
              <a:extLst>
                <a:ext uri="{FF2B5EF4-FFF2-40B4-BE49-F238E27FC236}">
                  <a16:creationId xmlns:a16="http://schemas.microsoft.com/office/drawing/2014/main" id="{1D7B41E3-525E-13D7-7439-B5B3616CA365}"/>
                </a:ext>
              </a:extLst>
            </p:cNvPr>
            <p:cNvSpPr/>
            <p:nvPr/>
          </p:nvSpPr>
          <p:spPr>
            <a:xfrm flipH="1">
              <a:off x="5547704" y="3781645"/>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الرقابة المباشرة: </a:t>
              </a:r>
            </a:p>
            <a:p>
              <a:pPr algn="justLow" rtl="1">
                <a:defRPr lang="en-US"/>
              </a:pPr>
              <a:r>
                <a:rPr lang="ar-SA" sz="1400" dirty="0">
                  <a:solidFill>
                    <a:schemeClr val="tx1"/>
                  </a:solidFill>
                  <a:latin typeface="Alexandria" pitchFamily="2" charset="-78"/>
                  <a:cs typeface="Alexandria" pitchFamily="2" charset="-78"/>
                </a:rPr>
                <a:t>متابعة العمل في كل المواقع عن بعد، بطريقة سلسة وذات جدوى اقتصادية أعلى. </a:t>
              </a:r>
            </a:p>
          </p:txBody>
        </p:sp>
        <p:sp>
          <p:nvSpPr>
            <p:cNvPr id="24" name="Rectangle 6">
              <a:extLst>
                <a:ext uri="{FF2B5EF4-FFF2-40B4-BE49-F238E27FC236}">
                  <a16:creationId xmlns:a16="http://schemas.microsoft.com/office/drawing/2014/main" id="{7A62D66B-DB0B-805B-C8F5-07D2E0ABDB52}"/>
                </a:ext>
              </a:extLst>
            </p:cNvPr>
            <p:cNvSpPr>
              <a:spLocks noChangeArrowheads="1"/>
            </p:cNvSpPr>
            <p:nvPr/>
          </p:nvSpPr>
          <p:spPr bwMode="auto">
            <a:xfrm flipH="1">
              <a:off x="2793451"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5" name="Rectangle 105">
              <a:extLst>
                <a:ext uri="{FF2B5EF4-FFF2-40B4-BE49-F238E27FC236}">
                  <a16:creationId xmlns:a16="http://schemas.microsoft.com/office/drawing/2014/main" id="{ECBB2D2D-05B3-D9BA-6EA7-2FF2EE5476F4}"/>
                </a:ext>
              </a:extLst>
            </p:cNvPr>
            <p:cNvSpPr/>
            <p:nvPr/>
          </p:nvSpPr>
          <p:spPr>
            <a:xfrm flipH="1">
              <a:off x="2748234" y="3781642"/>
              <a:ext cx="2697980"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الشفافية:</a:t>
              </a:r>
            </a:p>
            <a:p>
              <a:pPr algn="justLow" rtl="1">
                <a:defRPr lang="en-US"/>
              </a:pPr>
              <a:r>
                <a:rPr lang="ar-SA" sz="1400" dirty="0">
                  <a:solidFill>
                    <a:schemeClr val="tx1"/>
                  </a:solidFill>
                  <a:latin typeface="Alexandria" pitchFamily="2" charset="-78"/>
                  <a:cs typeface="Alexandria" pitchFamily="2" charset="-78"/>
                </a:rPr>
                <a:t> هذا نتيجة الرقابة والمحاسبة الدورية ونعني بالشفافية هي توافر نفس المعلومات لجميع الأشخاص في نفس الوقت. </a:t>
              </a:r>
            </a:p>
          </p:txBody>
        </p:sp>
      </p:grpSp>
      <p:sp>
        <p:nvSpPr>
          <p:cNvPr id="9" name="Round Diagonal Corner Rectangle 17">
            <a:extLst>
              <a:ext uri="{FF2B5EF4-FFF2-40B4-BE49-F238E27FC236}">
                <a16:creationId xmlns:a16="http://schemas.microsoft.com/office/drawing/2014/main" id="{4FCCDF24-782D-408C-C208-4360D87F64D8}"/>
              </a:ext>
            </a:extLst>
          </p:cNvPr>
          <p:cNvSpPr/>
          <p:nvPr/>
        </p:nvSpPr>
        <p:spPr>
          <a:xfrm>
            <a:off x="5620357" y="2080374"/>
            <a:ext cx="537569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للإدارة الإلكترونية العديد من الخصائص ومن أهمها:</a:t>
            </a:r>
          </a:p>
        </p:txBody>
      </p:sp>
    </p:spTree>
    <p:extLst>
      <p:ext uri="{BB962C8B-B14F-4D97-AF65-F5344CB8AC3E}">
        <p14:creationId xmlns:p14="http://schemas.microsoft.com/office/powerpoint/2010/main" val="3435676016"/>
      </p:ext>
    </p:extLst>
  </p:cSld>
  <p:clrMapOvr>
    <a:masterClrMapping/>
  </p:clrMapOvr>
  <mc:AlternateContent xmlns:mc="http://schemas.openxmlformats.org/markup-compatibility/2006" xmlns:p14="http://schemas.microsoft.com/office/powerpoint/2010/main">
    <mc:Choice Requires="p14">
      <p:transition spd="slow" p14:dur="2000" advTm="338147"/>
    </mc:Choice>
    <mc:Fallback xmlns="">
      <p:transition spd="slow" advTm="3381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الفرق بين الإدارة التقليدية والإلكترونية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id="{282982AF-125B-8437-159C-29A7BFAA20F8}"/>
              </a:ext>
            </a:extLst>
          </p:cNvPr>
          <p:cNvPicPr>
            <a:picLocks noChangeAspect="1"/>
          </p:cNvPicPr>
          <p:nvPr/>
        </p:nvPicPr>
        <p:blipFill rotWithShape="1">
          <a:blip r:embed="rId3"/>
          <a:srcRect l="3815" r="4296"/>
          <a:stretch/>
        </p:blipFill>
        <p:spPr>
          <a:xfrm>
            <a:off x="1589650" y="2138655"/>
            <a:ext cx="9045525" cy="923330"/>
          </a:xfrm>
          <a:prstGeom prst="rect">
            <a:avLst/>
          </a:prstGeom>
        </p:spPr>
      </p:pic>
      <p:sp>
        <p:nvSpPr>
          <p:cNvPr id="11" name="AutoShape 31">
            <a:extLst>
              <a:ext uri="{FF2B5EF4-FFF2-40B4-BE49-F238E27FC236}">
                <a16:creationId xmlns:a16="http://schemas.microsoft.com/office/drawing/2014/main" id="{28FEE94B-2FCF-EA38-65BC-E943D488CCB1}"/>
              </a:ext>
            </a:extLst>
          </p:cNvPr>
          <p:cNvSpPr>
            <a:spLocks noChangeArrowheads="1"/>
          </p:cNvSpPr>
          <p:nvPr/>
        </p:nvSpPr>
        <p:spPr bwMode="auto">
          <a:xfrm>
            <a:off x="1294225" y="3127887"/>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شبكات الاتصال الإلكترونية</a:t>
            </a:r>
          </a:p>
        </p:txBody>
      </p:sp>
      <p:sp>
        <p:nvSpPr>
          <p:cNvPr id="12" name="AutoShape 31">
            <a:extLst>
              <a:ext uri="{FF2B5EF4-FFF2-40B4-BE49-F238E27FC236}">
                <a16:creationId xmlns:a16="http://schemas.microsoft.com/office/drawing/2014/main" id="{150B2134-68BF-D6BD-E741-9D0C67156BEE}"/>
              </a:ext>
            </a:extLst>
          </p:cNvPr>
          <p:cNvSpPr>
            <a:spLocks noChangeArrowheads="1"/>
          </p:cNvSpPr>
          <p:nvPr/>
        </p:nvSpPr>
        <p:spPr bwMode="auto">
          <a:xfrm>
            <a:off x="1305945" y="3674180"/>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لا أوراق</a:t>
            </a:r>
          </a:p>
        </p:txBody>
      </p:sp>
      <p:sp>
        <p:nvSpPr>
          <p:cNvPr id="13" name="AutoShape 31">
            <a:extLst>
              <a:ext uri="{FF2B5EF4-FFF2-40B4-BE49-F238E27FC236}">
                <a16:creationId xmlns:a16="http://schemas.microsoft.com/office/drawing/2014/main" id="{230C4D95-C2AE-2D2A-5A1F-CCEC131F3FAD}"/>
              </a:ext>
            </a:extLst>
          </p:cNvPr>
          <p:cNvSpPr>
            <a:spLocks noChangeArrowheads="1"/>
          </p:cNvSpPr>
          <p:nvPr/>
        </p:nvSpPr>
        <p:spPr bwMode="auto">
          <a:xfrm>
            <a:off x="1291881" y="4220473"/>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ملف الكتروني</a:t>
            </a:r>
          </a:p>
        </p:txBody>
      </p:sp>
      <p:sp>
        <p:nvSpPr>
          <p:cNvPr id="14" name="AutoShape 31">
            <a:extLst>
              <a:ext uri="{FF2B5EF4-FFF2-40B4-BE49-F238E27FC236}">
                <a16:creationId xmlns:a16="http://schemas.microsoft.com/office/drawing/2014/main" id="{20175746-454C-5EBF-CE55-2DB7E6FC0E94}"/>
              </a:ext>
            </a:extLst>
          </p:cNvPr>
          <p:cNvSpPr>
            <a:spLocks noChangeArrowheads="1"/>
          </p:cNvSpPr>
          <p:nvPr/>
        </p:nvSpPr>
        <p:spPr bwMode="auto">
          <a:xfrm>
            <a:off x="1303601" y="4766766"/>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سهولة البحث في قواعد البيانات</a:t>
            </a:r>
          </a:p>
        </p:txBody>
      </p:sp>
      <p:sp>
        <p:nvSpPr>
          <p:cNvPr id="15" name="AutoShape 31">
            <a:extLst>
              <a:ext uri="{FF2B5EF4-FFF2-40B4-BE49-F238E27FC236}">
                <a16:creationId xmlns:a16="http://schemas.microsoft.com/office/drawing/2014/main" id="{74F0D308-1543-A7DE-85C5-4091DE18A4F5}"/>
              </a:ext>
            </a:extLst>
          </p:cNvPr>
          <p:cNvSpPr>
            <a:spLocks noChangeArrowheads="1"/>
          </p:cNvSpPr>
          <p:nvPr/>
        </p:nvSpPr>
        <p:spPr bwMode="auto">
          <a:xfrm>
            <a:off x="1315321" y="5313059"/>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حماية عالية بسبب نظم أمن المعلومات</a:t>
            </a:r>
          </a:p>
        </p:txBody>
      </p:sp>
      <p:sp>
        <p:nvSpPr>
          <p:cNvPr id="16" name="AutoShape 31">
            <a:extLst>
              <a:ext uri="{FF2B5EF4-FFF2-40B4-BE49-F238E27FC236}">
                <a16:creationId xmlns:a16="http://schemas.microsoft.com/office/drawing/2014/main" id="{E48DAE31-D721-D814-1A88-E778B78A17FC}"/>
              </a:ext>
            </a:extLst>
          </p:cNvPr>
          <p:cNvSpPr>
            <a:spLocks noChangeArrowheads="1"/>
          </p:cNvSpPr>
          <p:nvPr/>
        </p:nvSpPr>
        <p:spPr bwMode="auto">
          <a:xfrm>
            <a:off x="4513384" y="3153675"/>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الاتصالات المباشرة، والمراسلات الورقية</a:t>
            </a:r>
          </a:p>
        </p:txBody>
      </p:sp>
      <p:sp>
        <p:nvSpPr>
          <p:cNvPr id="17" name="AutoShape 31">
            <a:extLst>
              <a:ext uri="{FF2B5EF4-FFF2-40B4-BE49-F238E27FC236}">
                <a16:creationId xmlns:a16="http://schemas.microsoft.com/office/drawing/2014/main" id="{E4098731-98A3-63E9-DC57-12C599225EA2}"/>
              </a:ext>
            </a:extLst>
          </p:cNvPr>
          <p:cNvSpPr>
            <a:spLocks noChangeArrowheads="1"/>
          </p:cNvSpPr>
          <p:nvPr/>
        </p:nvSpPr>
        <p:spPr bwMode="auto">
          <a:xfrm>
            <a:off x="4525104" y="3699968"/>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أوراق</a:t>
            </a:r>
          </a:p>
        </p:txBody>
      </p:sp>
      <p:sp>
        <p:nvSpPr>
          <p:cNvPr id="18" name="AutoShape 31">
            <a:extLst>
              <a:ext uri="{FF2B5EF4-FFF2-40B4-BE49-F238E27FC236}">
                <a16:creationId xmlns:a16="http://schemas.microsoft.com/office/drawing/2014/main" id="{ED19BB0B-537E-E519-58A5-6658BF304F53}"/>
              </a:ext>
            </a:extLst>
          </p:cNvPr>
          <p:cNvSpPr>
            <a:spLocks noChangeArrowheads="1"/>
          </p:cNvSpPr>
          <p:nvPr/>
        </p:nvSpPr>
        <p:spPr bwMode="auto">
          <a:xfrm>
            <a:off x="4511040" y="4246261"/>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ملف</a:t>
            </a:r>
          </a:p>
        </p:txBody>
      </p:sp>
      <p:sp>
        <p:nvSpPr>
          <p:cNvPr id="19" name="AutoShape 31">
            <a:extLst>
              <a:ext uri="{FF2B5EF4-FFF2-40B4-BE49-F238E27FC236}">
                <a16:creationId xmlns:a16="http://schemas.microsoft.com/office/drawing/2014/main" id="{8F863BF8-9F41-9488-63A1-9C1FD4EEE0CD}"/>
              </a:ext>
            </a:extLst>
          </p:cNvPr>
          <p:cNvSpPr>
            <a:spLocks noChangeArrowheads="1"/>
          </p:cNvSpPr>
          <p:nvPr/>
        </p:nvSpPr>
        <p:spPr bwMode="auto">
          <a:xfrm>
            <a:off x="4522760" y="4792554"/>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صعوبة البحث في الأرشيف الورقي</a:t>
            </a:r>
          </a:p>
        </p:txBody>
      </p:sp>
      <p:sp>
        <p:nvSpPr>
          <p:cNvPr id="20" name="AutoShape 31">
            <a:extLst>
              <a:ext uri="{FF2B5EF4-FFF2-40B4-BE49-F238E27FC236}">
                <a16:creationId xmlns:a16="http://schemas.microsoft.com/office/drawing/2014/main" id="{E88EDF01-79BB-CC36-FBB7-F3146DEEDCD0}"/>
              </a:ext>
            </a:extLst>
          </p:cNvPr>
          <p:cNvSpPr>
            <a:spLocks noChangeArrowheads="1"/>
          </p:cNvSpPr>
          <p:nvPr/>
        </p:nvSpPr>
        <p:spPr bwMode="auto">
          <a:xfrm>
            <a:off x="4534480" y="5338847"/>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حماية أقل - لا يوجد نظم حماية</a:t>
            </a:r>
          </a:p>
        </p:txBody>
      </p:sp>
      <p:sp>
        <p:nvSpPr>
          <p:cNvPr id="21" name="AutoShape 31">
            <a:extLst>
              <a:ext uri="{FF2B5EF4-FFF2-40B4-BE49-F238E27FC236}">
                <a16:creationId xmlns:a16="http://schemas.microsoft.com/office/drawing/2014/main" id="{D007B3B8-88B5-C889-41D3-B4D559C40A22}"/>
              </a:ext>
            </a:extLst>
          </p:cNvPr>
          <p:cNvSpPr>
            <a:spLocks noChangeArrowheads="1"/>
          </p:cNvSpPr>
          <p:nvPr/>
        </p:nvSpPr>
        <p:spPr bwMode="auto">
          <a:xfrm>
            <a:off x="7748955" y="3139608"/>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الوسيلة المستخدمة</a:t>
            </a:r>
          </a:p>
        </p:txBody>
      </p:sp>
      <p:sp>
        <p:nvSpPr>
          <p:cNvPr id="22" name="AutoShape 31">
            <a:extLst>
              <a:ext uri="{FF2B5EF4-FFF2-40B4-BE49-F238E27FC236}">
                <a16:creationId xmlns:a16="http://schemas.microsoft.com/office/drawing/2014/main" id="{85D6D872-1020-ACCE-6B05-63F503FA34ED}"/>
              </a:ext>
            </a:extLst>
          </p:cNvPr>
          <p:cNvSpPr>
            <a:spLocks noChangeArrowheads="1"/>
          </p:cNvSpPr>
          <p:nvPr/>
        </p:nvSpPr>
        <p:spPr bwMode="auto">
          <a:xfrm>
            <a:off x="7760675" y="3685901"/>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الوثائق</a:t>
            </a:r>
          </a:p>
        </p:txBody>
      </p:sp>
      <p:sp>
        <p:nvSpPr>
          <p:cNvPr id="23" name="AutoShape 31">
            <a:extLst>
              <a:ext uri="{FF2B5EF4-FFF2-40B4-BE49-F238E27FC236}">
                <a16:creationId xmlns:a16="http://schemas.microsoft.com/office/drawing/2014/main" id="{F5D90339-8512-5A32-CD46-4E1365D4FF93}"/>
              </a:ext>
            </a:extLst>
          </p:cNvPr>
          <p:cNvSpPr>
            <a:spLocks noChangeArrowheads="1"/>
          </p:cNvSpPr>
          <p:nvPr/>
        </p:nvSpPr>
        <p:spPr bwMode="auto">
          <a:xfrm>
            <a:off x="7746611" y="4232194"/>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الحفظ</a:t>
            </a:r>
          </a:p>
        </p:txBody>
      </p:sp>
      <p:sp>
        <p:nvSpPr>
          <p:cNvPr id="24" name="AutoShape 31">
            <a:extLst>
              <a:ext uri="{FF2B5EF4-FFF2-40B4-BE49-F238E27FC236}">
                <a16:creationId xmlns:a16="http://schemas.microsoft.com/office/drawing/2014/main" id="{0F3FBD95-A981-001B-CE00-812ECECE6896}"/>
              </a:ext>
            </a:extLst>
          </p:cNvPr>
          <p:cNvSpPr>
            <a:spLocks noChangeArrowheads="1"/>
          </p:cNvSpPr>
          <p:nvPr/>
        </p:nvSpPr>
        <p:spPr bwMode="auto">
          <a:xfrm>
            <a:off x="7758331" y="4778487"/>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الوصول للبيانات</a:t>
            </a:r>
          </a:p>
        </p:txBody>
      </p:sp>
      <p:sp>
        <p:nvSpPr>
          <p:cNvPr id="25" name="AutoShape 31">
            <a:extLst>
              <a:ext uri="{FF2B5EF4-FFF2-40B4-BE49-F238E27FC236}">
                <a16:creationId xmlns:a16="http://schemas.microsoft.com/office/drawing/2014/main" id="{0475BBB9-24A6-FB65-BD68-5298F3310969}"/>
              </a:ext>
            </a:extLst>
          </p:cNvPr>
          <p:cNvSpPr>
            <a:spLocks noChangeArrowheads="1"/>
          </p:cNvSpPr>
          <p:nvPr/>
        </p:nvSpPr>
        <p:spPr bwMode="auto">
          <a:xfrm>
            <a:off x="7770051" y="5324780"/>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الحماية</a:t>
            </a:r>
          </a:p>
        </p:txBody>
      </p:sp>
      <p:sp>
        <p:nvSpPr>
          <p:cNvPr id="28" name="Rectangle 105">
            <a:extLst>
              <a:ext uri="{FF2B5EF4-FFF2-40B4-BE49-F238E27FC236}">
                <a16:creationId xmlns:a16="http://schemas.microsoft.com/office/drawing/2014/main" id="{7D089A77-E379-124E-5227-8447D3450B11}"/>
              </a:ext>
            </a:extLst>
          </p:cNvPr>
          <p:cNvSpPr/>
          <p:nvPr/>
        </p:nvSpPr>
        <p:spPr>
          <a:xfrm flipH="1">
            <a:off x="8023679" y="2320736"/>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المعيار</a:t>
            </a:r>
          </a:p>
        </p:txBody>
      </p:sp>
      <p:sp>
        <p:nvSpPr>
          <p:cNvPr id="29" name="Rectangle 105">
            <a:extLst>
              <a:ext uri="{FF2B5EF4-FFF2-40B4-BE49-F238E27FC236}">
                <a16:creationId xmlns:a16="http://schemas.microsoft.com/office/drawing/2014/main" id="{8EFAC878-EEE0-BE1E-828D-FBE13881384E}"/>
              </a:ext>
            </a:extLst>
          </p:cNvPr>
          <p:cNvSpPr/>
          <p:nvPr/>
        </p:nvSpPr>
        <p:spPr>
          <a:xfrm flipH="1">
            <a:off x="4842037" y="2332458"/>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التقليدية</a:t>
            </a:r>
          </a:p>
        </p:txBody>
      </p:sp>
      <p:sp>
        <p:nvSpPr>
          <p:cNvPr id="30" name="Rectangle 105">
            <a:extLst>
              <a:ext uri="{FF2B5EF4-FFF2-40B4-BE49-F238E27FC236}">
                <a16:creationId xmlns:a16="http://schemas.microsoft.com/office/drawing/2014/main" id="{E6C59270-5878-BEC5-971C-8FAF57919D81}"/>
              </a:ext>
            </a:extLst>
          </p:cNvPr>
          <p:cNvSpPr/>
          <p:nvPr/>
        </p:nvSpPr>
        <p:spPr>
          <a:xfrm flipH="1">
            <a:off x="1758866" y="2316043"/>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الإلكترونية</a:t>
            </a:r>
          </a:p>
        </p:txBody>
      </p:sp>
    </p:spTree>
    <p:extLst>
      <p:ext uri="{BB962C8B-B14F-4D97-AF65-F5344CB8AC3E}">
        <p14:creationId xmlns:p14="http://schemas.microsoft.com/office/powerpoint/2010/main" val="1856490353"/>
      </p:ext>
    </p:extLst>
  </p:cSld>
  <p:clrMapOvr>
    <a:masterClrMapping/>
  </p:clrMapOvr>
  <mc:AlternateContent xmlns:mc="http://schemas.openxmlformats.org/markup-compatibility/2006" xmlns:p14="http://schemas.microsoft.com/office/powerpoint/2010/main">
    <mc:Choice Requires="p14">
      <p:transition spd="slow" p14:dur="2000" advTm="162557"/>
    </mc:Choice>
    <mc:Fallback xmlns="">
      <p:transition spd="slow" advTm="1625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مبادئ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FA45837B-C397-84B6-661F-C679ADBE699F}"/>
              </a:ext>
            </a:extLst>
          </p:cNvPr>
          <p:cNvGrpSpPr/>
          <p:nvPr/>
        </p:nvGrpSpPr>
        <p:grpSpPr>
          <a:xfrm>
            <a:off x="1784076" y="3036283"/>
            <a:ext cx="9180983" cy="2856788"/>
            <a:chOff x="3634138" y="2346586"/>
            <a:chExt cx="7690010" cy="2856788"/>
          </a:xfrm>
        </p:grpSpPr>
        <p:grpSp>
          <p:nvGrpSpPr>
            <p:cNvPr id="11" name="مجموعة 10">
              <a:extLst>
                <a:ext uri="{FF2B5EF4-FFF2-40B4-BE49-F238E27FC236}">
                  <a16:creationId xmlns:a16="http://schemas.microsoft.com/office/drawing/2014/main" id="{05DC65A6-3094-2FD5-78B2-C8B7A9E566E7}"/>
                </a:ext>
              </a:extLst>
            </p:cNvPr>
            <p:cNvGrpSpPr/>
            <p:nvPr/>
          </p:nvGrpSpPr>
          <p:grpSpPr>
            <a:xfrm>
              <a:off x="4095957" y="3401927"/>
              <a:ext cx="7228191" cy="1688586"/>
              <a:chOff x="4095957" y="3401927"/>
              <a:chExt cx="7228191" cy="1688586"/>
            </a:xfrm>
            <a:solidFill>
              <a:srgbClr val="00AEEF"/>
            </a:solidFill>
          </p:grpSpPr>
          <p:sp>
            <p:nvSpPr>
              <p:cNvPr id="17" name="Shape 1">
                <a:extLst>
                  <a:ext uri="{FF2B5EF4-FFF2-40B4-BE49-F238E27FC236}">
                    <a16:creationId xmlns:a16="http://schemas.microsoft.com/office/drawing/2014/main" id="{BC693206-50FC-99A6-A612-1AC9EE317C95}"/>
                  </a:ext>
                </a:extLst>
              </p:cNvPr>
              <p:cNvSpPr/>
              <p:nvPr/>
            </p:nvSpPr>
            <p:spPr>
              <a:xfrm>
                <a:off x="4095957" y="3724697"/>
                <a:ext cx="7049296" cy="6924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22" name="Shape 15">
                <a:extLst>
                  <a:ext uri="{FF2B5EF4-FFF2-40B4-BE49-F238E27FC236}">
                    <a16:creationId xmlns:a16="http://schemas.microsoft.com/office/drawing/2014/main" id="{E63F1007-8F9A-9140-5B30-DF65A0DFE779}"/>
                  </a:ext>
                </a:extLst>
              </p:cNvPr>
              <p:cNvSpPr/>
              <p:nvPr/>
            </p:nvSpPr>
            <p:spPr>
              <a:xfrm>
                <a:off x="475545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3" name="Text 16">
                <a:extLst>
                  <a:ext uri="{FF2B5EF4-FFF2-40B4-BE49-F238E27FC236}">
                    <a16:creationId xmlns:a16="http://schemas.microsoft.com/office/drawing/2014/main" id="{64A53C6C-DB81-BEEE-8A09-790A4D5EA9AD}"/>
                  </a:ext>
                </a:extLst>
              </p:cNvPr>
              <p:cNvSpPr/>
              <p:nvPr/>
            </p:nvSpPr>
            <p:spPr>
              <a:xfrm>
                <a:off x="4886608"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24" name="Shape 19">
                <a:extLst>
                  <a:ext uri="{FF2B5EF4-FFF2-40B4-BE49-F238E27FC236}">
                    <a16:creationId xmlns:a16="http://schemas.microsoft.com/office/drawing/2014/main" id="{C731E3FB-41FB-4D1D-DF6A-6A9235003837}"/>
                  </a:ext>
                </a:extLst>
              </p:cNvPr>
              <p:cNvSpPr/>
              <p:nvPr/>
            </p:nvSpPr>
            <p:spPr>
              <a:xfrm>
                <a:off x="6563704"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5" name="Text 20">
                <a:extLst>
                  <a:ext uri="{FF2B5EF4-FFF2-40B4-BE49-F238E27FC236}">
                    <a16:creationId xmlns:a16="http://schemas.microsoft.com/office/drawing/2014/main" id="{DCCAA7C3-6050-E0A5-E969-073EA75905D9}"/>
                  </a:ext>
                </a:extLst>
              </p:cNvPr>
              <p:cNvSpPr/>
              <p:nvPr/>
            </p:nvSpPr>
            <p:spPr>
              <a:xfrm>
                <a:off x="6694853"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26" name="Shape 23">
                <a:extLst>
                  <a:ext uri="{FF2B5EF4-FFF2-40B4-BE49-F238E27FC236}">
                    <a16:creationId xmlns:a16="http://schemas.microsoft.com/office/drawing/2014/main" id="{9A7FC86C-A96A-0B21-036B-AE6EB2C3350F}"/>
                  </a:ext>
                </a:extLst>
              </p:cNvPr>
              <p:cNvSpPr/>
              <p:nvPr/>
            </p:nvSpPr>
            <p:spPr>
              <a:xfrm>
                <a:off x="8386508" y="3410636"/>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7" name="Text 24">
                <a:extLst>
                  <a:ext uri="{FF2B5EF4-FFF2-40B4-BE49-F238E27FC236}">
                    <a16:creationId xmlns:a16="http://schemas.microsoft.com/office/drawing/2014/main" id="{B1383E8B-A51B-D242-6964-39A19EFF30E4}"/>
                  </a:ext>
                </a:extLst>
              </p:cNvPr>
              <p:cNvSpPr/>
              <p:nvPr/>
            </p:nvSpPr>
            <p:spPr>
              <a:xfrm>
                <a:off x="8517657" y="3451718"/>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28" name="Shape 27">
                <a:extLst>
                  <a:ext uri="{FF2B5EF4-FFF2-40B4-BE49-F238E27FC236}">
                    <a16:creationId xmlns:a16="http://schemas.microsoft.com/office/drawing/2014/main" id="{D0439663-724D-15D3-14E2-CCB326E48B03}"/>
                  </a:ext>
                </a:extLst>
              </p:cNvPr>
              <p:cNvSpPr/>
              <p:nvPr/>
            </p:nvSpPr>
            <p:spPr>
              <a:xfrm>
                <a:off x="10204393"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9" name="Text 28">
                <a:extLst>
                  <a:ext uri="{FF2B5EF4-FFF2-40B4-BE49-F238E27FC236}">
                    <a16:creationId xmlns:a16="http://schemas.microsoft.com/office/drawing/2014/main" id="{D312DD8D-382E-0284-F95D-472EAF8791E4}"/>
                  </a:ext>
                </a:extLst>
              </p:cNvPr>
              <p:cNvSpPr/>
              <p:nvPr/>
            </p:nvSpPr>
            <p:spPr>
              <a:xfrm>
                <a:off x="10335542"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30" name="Text 29">
                <a:extLst>
                  <a:ext uri="{FF2B5EF4-FFF2-40B4-BE49-F238E27FC236}">
                    <a16:creationId xmlns:a16="http://schemas.microsoft.com/office/drawing/2014/main" id="{53E8FA29-F112-E944-52B8-8BDC141F36F6}"/>
                  </a:ext>
                </a:extLst>
              </p:cNvPr>
              <p:cNvSpPr/>
              <p:nvPr/>
            </p:nvSpPr>
            <p:spPr>
              <a:xfrm>
                <a:off x="9498285" y="4316973"/>
                <a:ext cx="1825863" cy="773540"/>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إزالة الفجوة التنظيمية بين الإدارة في الأعلى والعاملين في الأسفل</a:t>
                </a:r>
              </a:p>
            </p:txBody>
          </p:sp>
        </p:grpSp>
        <p:sp>
          <p:nvSpPr>
            <p:cNvPr id="12" name="Text 29">
              <a:extLst>
                <a:ext uri="{FF2B5EF4-FFF2-40B4-BE49-F238E27FC236}">
                  <a16:creationId xmlns:a16="http://schemas.microsoft.com/office/drawing/2014/main" id="{9FE96E14-487C-13F7-A743-C110B3D68464}"/>
                </a:ext>
              </a:extLst>
            </p:cNvPr>
            <p:cNvSpPr/>
            <p:nvPr/>
          </p:nvSpPr>
          <p:spPr>
            <a:xfrm>
              <a:off x="7865636" y="2348301"/>
              <a:ext cx="1455390" cy="66986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إعادة بناء الأدوار والوظائف</a:t>
              </a:r>
            </a:p>
          </p:txBody>
        </p:sp>
        <p:sp>
          <p:nvSpPr>
            <p:cNvPr id="13" name="Text 29">
              <a:extLst>
                <a:ext uri="{FF2B5EF4-FFF2-40B4-BE49-F238E27FC236}">
                  <a16:creationId xmlns:a16="http://schemas.microsoft.com/office/drawing/2014/main" id="{FB0EE076-6122-B26C-5AC5-D82EC9B44124}"/>
                </a:ext>
              </a:extLst>
            </p:cNvPr>
            <p:cNvSpPr/>
            <p:nvPr/>
          </p:nvSpPr>
          <p:spPr>
            <a:xfrm>
              <a:off x="5513363" y="4316973"/>
              <a:ext cx="2514329" cy="886401"/>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إحلال الآلة محل العامل، واستخدام البرمجيات التي تتعلق بالوظائف</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والعلاقات، وإنجاز الأعمال والصفقات رقمية عن بعد</a:t>
              </a:r>
            </a:p>
          </p:txBody>
        </p:sp>
        <p:sp>
          <p:nvSpPr>
            <p:cNvPr id="14" name="Text 29">
              <a:extLst>
                <a:ext uri="{FF2B5EF4-FFF2-40B4-BE49-F238E27FC236}">
                  <a16:creationId xmlns:a16="http://schemas.microsoft.com/office/drawing/2014/main" id="{0F04D1F4-6049-792A-7FB4-DC205F3B997A}"/>
                </a:ext>
              </a:extLst>
            </p:cNvPr>
            <p:cNvSpPr/>
            <p:nvPr/>
          </p:nvSpPr>
          <p:spPr>
            <a:xfrm>
              <a:off x="3634138" y="2346586"/>
              <a:ext cx="2656288" cy="9898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تبادل البيانات إلكترونيا لتغطي جميع العاملين، وعلاقات الشركة مع</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الموردين والعملاء والمجموعة المشتركة من الشركات</a:t>
              </a:r>
            </a:p>
          </p:txBody>
        </p:sp>
      </p:grpSp>
      <p:sp>
        <p:nvSpPr>
          <p:cNvPr id="9" name="Round Diagonal Corner Rectangle 17">
            <a:extLst>
              <a:ext uri="{FF2B5EF4-FFF2-40B4-BE49-F238E27FC236}">
                <a16:creationId xmlns:a16="http://schemas.microsoft.com/office/drawing/2014/main" id="{24D9AA3D-60D1-4393-E032-6AEA38C806A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من أهم مبادئ الإدارة الإلكترونية:</a:t>
            </a:r>
          </a:p>
        </p:txBody>
      </p:sp>
    </p:spTree>
    <p:extLst>
      <p:ext uri="{BB962C8B-B14F-4D97-AF65-F5344CB8AC3E}">
        <p14:creationId xmlns:p14="http://schemas.microsoft.com/office/powerpoint/2010/main" val="910478870"/>
      </p:ext>
    </p:extLst>
  </p:cSld>
  <p:clrMapOvr>
    <a:masterClrMapping/>
  </p:clrMapOvr>
  <mc:AlternateContent xmlns:mc="http://schemas.openxmlformats.org/markup-compatibility/2006" xmlns:p14="http://schemas.microsoft.com/office/powerpoint/2010/main">
    <mc:Choice Requires="p14">
      <p:transition spd="slow" p14:dur="2000" advTm="174945"/>
    </mc:Choice>
    <mc:Fallback xmlns="">
      <p:transition spd="slow" advTm="17494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6">
            <a:extLst>
              <a:ext uri="{FF2B5EF4-FFF2-40B4-BE49-F238E27FC236}">
                <a16:creationId xmlns:a16="http://schemas.microsoft.com/office/drawing/2014/main" id="{3EDB1D44-C3E9-DDDC-A80E-6E9618D6602F}"/>
              </a:ext>
            </a:extLst>
          </p:cNvPr>
          <p:cNvSpPr>
            <a:spLocks noChangeArrowheads="1"/>
          </p:cNvSpPr>
          <p:nvPr/>
        </p:nvSpPr>
        <p:spPr bwMode="auto">
          <a:xfrm flipH="1">
            <a:off x="1025060" y="2769527"/>
            <a:ext cx="10085060" cy="2798411"/>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5" name="Round Diagonal Corner Rectangle 17">
            <a:extLst>
              <a:ext uri="{FF2B5EF4-FFF2-40B4-BE49-F238E27FC236}">
                <a16:creationId xmlns:a16="http://schemas.microsoft.com/office/drawing/2014/main" id="{6A2D226E-B138-4B61-46B0-3DEAC1536AB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من أسباب عملية التحول للإدارة الإلكترونية:</a:t>
            </a:r>
          </a:p>
        </p:txBody>
      </p:sp>
      <p:sp>
        <p:nvSpPr>
          <p:cNvPr id="13" name="TextBox 12">
            <a:extLst>
              <a:ext uri="{FF2B5EF4-FFF2-40B4-BE49-F238E27FC236}">
                <a16:creationId xmlns:a16="http://schemas.microsoft.com/office/drawing/2014/main" id="{75271219-6C76-B81A-8815-D5671E9B0F47}"/>
              </a:ext>
            </a:extLst>
          </p:cNvPr>
          <p:cNvSpPr txBox="1"/>
          <p:nvPr/>
        </p:nvSpPr>
        <p:spPr>
          <a:xfrm>
            <a:off x="1153149" y="2786055"/>
            <a:ext cx="9842906" cy="1046440"/>
          </a:xfrm>
          <a:prstGeom prst="rect">
            <a:avLst/>
          </a:prstGeom>
          <a:noFill/>
        </p:spPr>
        <p:txBody>
          <a:bodyPr wrap="square" lIns="0" tIns="0" rIns="0" bIns="0">
            <a:spAutoFit/>
          </a:bodyPr>
          <a:lstStyle/>
          <a:p>
            <a:pPr algn="ctr">
              <a:spcAft>
                <a:spcPts val="1200"/>
              </a:spcAft>
              <a:buNone/>
            </a:pPr>
            <a:r>
              <a:rPr lang="ar-EG" sz="1600" b="1" u="sng" dirty="0">
                <a:solidFill>
                  <a:srgbClr val="F58221"/>
                </a:solidFill>
                <a:latin typeface="Alexandria" pitchFamily="2" charset="-78"/>
                <a:cs typeface="Alexandria" pitchFamily="2" charset="-78"/>
              </a:rPr>
              <a:t>ثورة التكنولوجيا</a:t>
            </a:r>
          </a:p>
          <a:p>
            <a:pPr algn="justLow">
              <a:buNone/>
            </a:pPr>
            <a:r>
              <a:rPr lang="ar-EG" sz="1400" dirty="0">
                <a:latin typeface="Alexandria" pitchFamily="2" charset="-78"/>
                <a:cs typeface="Alexandria" pitchFamily="2" charset="-78"/>
              </a:rPr>
              <a:t>التطور التكنولوجي المتسارع لم يعد يمنح المؤسسات ترف الانتظار. الهيئات الحكومية والخاصة على حدٍّ سواء مطالبة بمواكبة مستمرة للأدوات والمنصات الرقمية، إذ أن التحول الرقمي أصبح ضرورة استراتيجية تفرضها متطلبات العصر وتوقعات الجمهور المتصاعدة.</a:t>
            </a:r>
          </a:p>
        </p:txBody>
      </p:sp>
      <p:sp>
        <p:nvSpPr>
          <p:cNvPr id="16" name="TextBox 15">
            <a:extLst>
              <a:ext uri="{FF2B5EF4-FFF2-40B4-BE49-F238E27FC236}">
                <a16:creationId xmlns:a16="http://schemas.microsoft.com/office/drawing/2014/main" id="{E44EE1ED-3A0A-51E1-FC1D-82ED9EB73D17}"/>
              </a:ext>
            </a:extLst>
          </p:cNvPr>
          <p:cNvSpPr txBox="1"/>
          <p:nvPr/>
        </p:nvSpPr>
        <p:spPr>
          <a:xfrm>
            <a:off x="7604463" y="4356495"/>
            <a:ext cx="3167768" cy="707886"/>
          </a:xfrm>
          <a:prstGeom prst="rect">
            <a:avLst/>
          </a:prstGeom>
          <a:noFill/>
        </p:spPr>
        <p:txBody>
          <a:bodyPr wrap="square">
            <a:spAutoFit/>
          </a:bodyPr>
          <a:lstStyle/>
          <a:p>
            <a:pPr algn="ctr">
              <a:spcAft>
                <a:spcPts val="1200"/>
              </a:spcAft>
              <a:buNone/>
            </a:pPr>
            <a:r>
              <a:rPr lang="ar-EG" sz="1600" b="1" u="sng" dirty="0">
                <a:solidFill>
                  <a:srgbClr val="F58221"/>
                </a:solidFill>
                <a:latin typeface="Alexandria" pitchFamily="2" charset="-78"/>
                <a:cs typeface="Alexandria" pitchFamily="2" charset="-78"/>
              </a:rPr>
              <a:t>المواكبة التقنية</a:t>
            </a:r>
          </a:p>
          <a:p>
            <a:pPr algn="ctr">
              <a:buNone/>
            </a:pPr>
            <a:r>
              <a:rPr lang="ar-EG" sz="1400" dirty="0">
                <a:latin typeface="Alexandria" pitchFamily="2" charset="-78"/>
                <a:cs typeface="Alexandria" pitchFamily="2" charset="-78"/>
              </a:rPr>
              <a:t>تبني أحدث التقنيات الرقمية باستمرار</a:t>
            </a:r>
          </a:p>
        </p:txBody>
      </p:sp>
      <p:sp>
        <p:nvSpPr>
          <p:cNvPr id="18" name="TextBox 17">
            <a:extLst>
              <a:ext uri="{FF2B5EF4-FFF2-40B4-BE49-F238E27FC236}">
                <a16:creationId xmlns:a16="http://schemas.microsoft.com/office/drawing/2014/main" id="{4C000F9B-3E32-300A-A4E3-23688E7E4469}"/>
              </a:ext>
            </a:extLst>
          </p:cNvPr>
          <p:cNvSpPr txBox="1"/>
          <p:nvPr/>
        </p:nvSpPr>
        <p:spPr>
          <a:xfrm>
            <a:off x="1644536" y="4346273"/>
            <a:ext cx="3323828" cy="707886"/>
          </a:xfrm>
          <a:prstGeom prst="rect">
            <a:avLst/>
          </a:prstGeom>
          <a:noFill/>
        </p:spPr>
        <p:txBody>
          <a:bodyPr wrap="square">
            <a:spAutoFit/>
          </a:bodyPr>
          <a:lstStyle/>
          <a:p>
            <a:pPr algn="ctr">
              <a:spcAft>
                <a:spcPts val="1200"/>
              </a:spcAft>
            </a:pPr>
            <a:r>
              <a:rPr lang="ar-EG" sz="1600" b="1" u="sng" dirty="0">
                <a:solidFill>
                  <a:srgbClr val="F58221"/>
                </a:solidFill>
                <a:latin typeface="Alexandria" pitchFamily="2" charset="-78"/>
                <a:cs typeface="Alexandria" pitchFamily="2" charset="-78"/>
              </a:rPr>
              <a:t>الاستجابة للتوقعات</a:t>
            </a:r>
          </a:p>
          <a:p>
            <a:pPr algn="ctr"/>
            <a:r>
              <a:rPr lang="ar-EG" sz="1400" dirty="0">
                <a:latin typeface="Alexandria" pitchFamily="2" charset="-78"/>
                <a:cs typeface="Alexandria" pitchFamily="2" charset="-78"/>
              </a:rPr>
              <a:t>تلبية متطلبات الجمهور المتطور رقمياً</a:t>
            </a:r>
          </a:p>
        </p:txBody>
      </p:sp>
    </p:spTree>
    <p:extLst>
      <p:ext uri="{BB962C8B-B14F-4D97-AF65-F5344CB8AC3E}">
        <p14:creationId xmlns:p14="http://schemas.microsoft.com/office/powerpoint/2010/main" val="378016595"/>
      </p:ext>
    </p:extLst>
  </p:cSld>
  <p:clrMapOvr>
    <a:masterClrMapping/>
  </p:clrMapOvr>
  <mc:AlternateContent xmlns:mc="http://schemas.openxmlformats.org/markup-compatibility/2006" xmlns:p14="http://schemas.microsoft.com/office/powerpoint/2010/main">
    <mc:Choice Requires="p14">
      <p:transition spd="slow" p14:dur="2000" advTm="138732"/>
    </mc:Choice>
    <mc:Fallback xmlns="">
      <p:transition spd="slow" advTm="1387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39404" y="1649021"/>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6">
            <a:extLst>
              <a:ext uri="{FF2B5EF4-FFF2-40B4-BE49-F238E27FC236}">
                <a16:creationId xmlns:a16="http://schemas.microsoft.com/office/drawing/2014/main" id="{3EDB1D44-C3E9-DDDC-A80E-6E9618D6602F}"/>
              </a:ext>
            </a:extLst>
          </p:cNvPr>
          <p:cNvSpPr>
            <a:spLocks noChangeArrowheads="1"/>
          </p:cNvSpPr>
          <p:nvPr/>
        </p:nvSpPr>
        <p:spPr bwMode="auto">
          <a:xfrm flipH="1">
            <a:off x="6470522" y="3072327"/>
            <a:ext cx="4630559" cy="1597203"/>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378739B8-B56B-3E68-EB7A-01D49B8AFB2C}"/>
              </a:ext>
            </a:extLst>
          </p:cNvPr>
          <p:cNvSpPr/>
          <p:nvPr/>
        </p:nvSpPr>
        <p:spPr>
          <a:xfrm flipH="1">
            <a:off x="6496392" y="2889729"/>
            <a:ext cx="4604688" cy="169967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u="sng" dirty="0">
                <a:solidFill>
                  <a:srgbClr val="F58221"/>
                </a:solidFill>
                <a:latin typeface="Alexandria" pitchFamily="2" charset="-78"/>
                <a:cs typeface="Alexandria" pitchFamily="2" charset="-78"/>
              </a:rPr>
              <a:t>البعد الأول</a:t>
            </a:r>
          </a:p>
          <a:p>
            <a:pPr rtl="1">
              <a:defRPr lang="en-US"/>
            </a:pPr>
            <a:endParaRPr lang="ar-SA" sz="1600" dirty="0">
              <a:solidFill>
                <a:schemeClr val="tx1"/>
              </a:solidFill>
              <a:latin typeface="Alexandria" pitchFamily="2" charset="-78"/>
              <a:cs typeface="Alexandria" pitchFamily="2" charset="-78"/>
            </a:endParaRPr>
          </a:p>
          <a:p>
            <a:pPr algn="justLow" rtl="1">
              <a:spcAft>
                <a:spcPts val="600"/>
              </a:spcAft>
              <a:defRPr lang="en-US"/>
            </a:pPr>
            <a:r>
              <a:rPr lang="ar-EG" sz="1600" dirty="0">
                <a:solidFill>
                  <a:schemeClr val="tx1"/>
                </a:solidFill>
                <a:latin typeface="Alexandria" pitchFamily="2" charset="-78"/>
                <a:cs typeface="Alexandria" pitchFamily="2" charset="-78"/>
              </a:rPr>
              <a:t>ا</a:t>
            </a:r>
            <a:r>
              <a:rPr lang="ar-SA" sz="1600" b="1" dirty="0">
                <a:solidFill>
                  <a:schemeClr val="tx1"/>
                </a:solidFill>
                <a:latin typeface="Alexandria" pitchFamily="2" charset="-78"/>
                <a:cs typeface="Alexandria" pitchFamily="2" charset="-78"/>
              </a:rPr>
              <a:t>لبعد التكنولوجي</a:t>
            </a:r>
            <a:r>
              <a:rPr lang="ar-EG" sz="1600" b="1" dirty="0">
                <a:solidFill>
                  <a:schemeClr val="tx1"/>
                </a:solidFill>
                <a:latin typeface="Alexandria" pitchFamily="2" charset="-78"/>
                <a:cs typeface="Alexandria" pitchFamily="2" charset="-78"/>
              </a:rPr>
              <a:t> </a:t>
            </a:r>
            <a:r>
              <a:rPr lang="ar-SA" sz="1600" dirty="0">
                <a:solidFill>
                  <a:schemeClr val="tx1"/>
                </a:solidFill>
                <a:latin typeface="Alexandria" pitchFamily="2" charset="-78"/>
                <a:cs typeface="Alexandria" pitchFamily="2" charset="-78"/>
              </a:rPr>
              <a:t>ويشمل:</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البنية التحتية (أجهزة، شبكات، إنترنت.</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البرمجيات والأنظمة الإلكترونية.</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أمن المعلومات وحماية البيانات.</a:t>
            </a:r>
          </a:p>
        </p:txBody>
      </p:sp>
      <p:sp>
        <p:nvSpPr>
          <p:cNvPr id="13" name="Rectangle 6">
            <a:extLst>
              <a:ext uri="{FF2B5EF4-FFF2-40B4-BE49-F238E27FC236}">
                <a16:creationId xmlns:a16="http://schemas.microsoft.com/office/drawing/2014/main" id="{019BCE05-679E-BE20-DA4C-070211522F8F}"/>
              </a:ext>
            </a:extLst>
          </p:cNvPr>
          <p:cNvSpPr>
            <a:spLocks noChangeArrowheads="1"/>
          </p:cNvSpPr>
          <p:nvPr/>
        </p:nvSpPr>
        <p:spPr bwMode="auto">
          <a:xfrm flipH="1">
            <a:off x="1357036" y="3072327"/>
            <a:ext cx="4726029" cy="1597203"/>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2381A2C3-95E4-D3B6-847A-2ECBB43AFA30}"/>
              </a:ext>
            </a:extLst>
          </p:cNvPr>
          <p:cNvSpPr/>
          <p:nvPr/>
        </p:nvSpPr>
        <p:spPr>
          <a:xfrm flipH="1">
            <a:off x="1357035" y="2889729"/>
            <a:ext cx="4683547" cy="169967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u="sng" dirty="0">
                <a:solidFill>
                  <a:srgbClr val="F58221"/>
                </a:solidFill>
                <a:latin typeface="Alexandria" pitchFamily="2" charset="-78"/>
                <a:cs typeface="Alexandria" pitchFamily="2" charset="-78"/>
              </a:rPr>
              <a:t>البعد الثاني</a:t>
            </a:r>
          </a:p>
          <a:p>
            <a:pPr rtl="1">
              <a:defRPr lang="en-US"/>
            </a:pPr>
            <a:endParaRPr lang="ar-SA" sz="1600" dirty="0">
              <a:solidFill>
                <a:schemeClr val="tx1"/>
              </a:solidFill>
              <a:latin typeface="Alexandria" pitchFamily="2" charset="-78"/>
              <a:cs typeface="Alexandria" pitchFamily="2" charset="-78"/>
            </a:endParaRPr>
          </a:p>
          <a:p>
            <a:pPr algn="justLow" rtl="1">
              <a:spcAft>
                <a:spcPts val="600"/>
              </a:spcAft>
              <a:defRPr lang="en-US"/>
            </a:pPr>
            <a:r>
              <a:rPr lang="ar-EG" sz="1600" b="1" dirty="0">
                <a:solidFill>
                  <a:schemeClr val="tx1"/>
                </a:solidFill>
                <a:latin typeface="Alexandria" pitchFamily="2" charset="-78"/>
                <a:cs typeface="Alexandria" pitchFamily="2" charset="-78"/>
              </a:rPr>
              <a:t>البعد البشري </a:t>
            </a:r>
            <a:r>
              <a:rPr lang="ar-SA" sz="1600" dirty="0">
                <a:solidFill>
                  <a:schemeClr val="tx1"/>
                </a:solidFill>
                <a:latin typeface="Alexandria" pitchFamily="2" charset="-78"/>
                <a:cs typeface="Alexandria" pitchFamily="2" charset="-78"/>
              </a:rPr>
              <a:t>ويشمل:</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تدريب وتأهيل الموظفين.</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تنمية المهارات الرقمية.</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تغيير الثقافة التنظيمية لمواكبة التكنولوجيا.</a:t>
            </a:r>
          </a:p>
        </p:txBody>
      </p:sp>
      <p:sp>
        <p:nvSpPr>
          <p:cNvPr id="15" name="Round Diagonal Corner Rectangle 17">
            <a:extLst>
              <a:ext uri="{FF2B5EF4-FFF2-40B4-BE49-F238E27FC236}">
                <a16:creationId xmlns:a16="http://schemas.microsoft.com/office/drawing/2014/main" id="{6A2D226E-B138-4B61-46B0-3DEAC1536AB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أبعاد عملية التحول للإدارة الإلكترونية:</a:t>
            </a:r>
          </a:p>
        </p:txBody>
      </p:sp>
      <p:sp>
        <p:nvSpPr>
          <p:cNvPr id="17" name="مربع نص 16">
            <a:extLst>
              <a:ext uri="{FF2B5EF4-FFF2-40B4-BE49-F238E27FC236}">
                <a16:creationId xmlns:a16="http://schemas.microsoft.com/office/drawing/2014/main" id="{D1C17D76-1EED-D79C-82BB-696BFA5486EA}"/>
              </a:ext>
            </a:extLst>
          </p:cNvPr>
          <p:cNvSpPr txBox="1"/>
          <p:nvPr/>
        </p:nvSpPr>
        <p:spPr>
          <a:xfrm>
            <a:off x="1055788" y="5134456"/>
            <a:ext cx="10187195" cy="420051"/>
          </a:xfrm>
          <a:prstGeom prst="rect">
            <a:avLst/>
          </a:prstGeom>
          <a:noFill/>
        </p:spPr>
        <p:txBody>
          <a:bodyPr wrap="square" rtlCol="1">
            <a:spAutoFit/>
          </a:bodyPr>
          <a:lstStyle/>
          <a:p>
            <a:pPr algn="ctr">
              <a:lnSpc>
                <a:spcPct val="150000"/>
              </a:lnSpc>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أي أن عملية التحول الإلكتروني مرتبطة </a:t>
            </a:r>
            <a:r>
              <a:rPr kumimoji="0" lang="ar-EG" sz="1600" b="1" i="0" u="none" strike="noStrike" kern="0" cap="none" spc="0" normalizeH="0" baseline="0" noProof="0" dirty="0">
                <a:ln>
                  <a:noFill/>
                </a:ln>
                <a:solidFill>
                  <a:srgbClr val="00B0F0"/>
                </a:solidFill>
                <a:effectLst/>
                <a:uLnTx/>
                <a:uFillTx/>
                <a:latin typeface="Alexandria" charset="0"/>
                <a:ea typeface="+mn-ea"/>
                <a:cs typeface="Alexandria" charset="0"/>
              </a:rPr>
              <a:t>بالبعد التكنولوجي والبشري</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892518897"/>
      </p:ext>
    </p:extLst>
  </p:cSld>
  <p:clrMapOvr>
    <a:masterClrMapping/>
  </p:clrMapOvr>
  <mc:AlternateContent xmlns:mc="http://schemas.openxmlformats.org/markup-compatibility/2006" xmlns:p14="http://schemas.microsoft.com/office/powerpoint/2010/main">
    <mc:Choice Requires="p14">
      <p:transition spd="slow" p14:dur="2000" advTm="68391"/>
    </mc:Choice>
    <mc:Fallback xmlns="">
      <p:transition spd="slow" advTm="6839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4123535" y="515824"/>
            <a:ext cx="4809451"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D57C242F-13CD-D9B7-14B9-759B028A75E2}"/>
              </a:ext>
            </a:extLst>
          </p:cNvPr>
          <p:cNvSpPr/>
          <p:nvPr/>
        </p:nvSpPr>
        <p:spPr>
          <a:xfrm>
            <a:off x="3139246" y="2080374"/>
            <a:ext cx="78568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تمر عملية التحول من الإدارة التقليدية إلى الإدارة الإلكترونية بستة مراحل رئيسية هي:</a:t>
            </a:r>
          </a:p>
        </p:txBody>
      </p:sp>
      <p:grpSp>
        <p:nvGrpSpPr>
          <p:cNvPr id="15" name="Group 61">
            <a:extLst>
              <a:ext uri="{FF2B5EF4-FFF2-40B4-BE49-F238E27FC236}">
                <a16:creationId xmlns:a16="http://schemas.microsoft.com/office/drawing/2014/main" id="{FA0B932D-7B4F-5258-856D-F2876A59792F}"/>
              </a:ext>
            </a:extLst>
          </p:cNvPr>
          <p:cNvGrpSpPr/>
          <p:nvPr/>
        </p:nvGrpSpPr>
        <p:grpSpPr>
          <a:xfrm>
            <a:off x="6080372" y="2888830"/>
            <a:ext cx="1404456" cy="2716781"/>
            <a:chOff x="7560152" y="2098688"/>
            <a:chExt cx="1203960" cy="1203960"/>
          </a:xfrm>
          <a:solidFill>
            <a:srgbClr val="F58221"/>
          </a:solidFill>
        </p:grpSpPr>
        <p:sp>
          <p:nvSpPr>
            <p:cNvPr id="16" name="Rectangle: Rounded Corners 73">
              <a:extLst>
                <a:ext uri="{FF2B5EF4-FFF2-40B4-BE49-F238E27FC236}">
                  <a16:creationId xmlns:a16="http://schemas.microsoft.com/office/drawing/2014/main" id="{281E512A-3C00-3B7E-B989-F4B6724F6A06}"/>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7" name="Rectangle: Rounded Corners 74">
              <a:extLst>
                <a:ext uri="{FF2B5EF4-FFF2-40B4-BE49-F238E27FC236}">
                  <a16:creationId xmlns:a16="http://schemas.microsoft.com/office/drawing/2014/main" id="{BDA5C449-201E-5794-6AC7-21294481A757}"/>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8" name="TextBox 78">
              <a:extLst>
                <a:ext uri="{FF2B5EF4-FFF2-40B4-BE49-F238E27FC236}">
                  <a16:creationId xmlns:a16="http://schemas.microsoft.com/office/drawing/2014/main" id="{FAA0673E-D7AB-DCB3-6222-97D2E3F7DB48}"/>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توثيق وتطوير إجراءات العمل</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19" name="TextBox 82">
              <a:extLst>
                <a:ext uri="{FF2B5EF4-FFF2-40B4-BE49-F238E27FC236}">
                  <a16:creationId xmlns:a16="http://schemas.microsoft.com/office/drawing/2014/main" id="{CD2E20DC-AE7D-EFB8-C6BF-605FD0749033}"/>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3</a:t>
              </a:r>
            </a:p>
          </p:txBody>
        </p:sp>
      </p:grpSp>
      <p:grpSp>
        <p:nvGrpSpPr>
          <p:cNvPr id="20" name="Group 61">
            <a:extLst>
              <a:ext uri="{FF2B5EF4-FFF2-40B4-BE49-F238E27FC236}">
                <a16:creationId xmlns:a16="http://schemas.microsoft.com/office/drawing/2014/main" id="{E651D97F-73EB-911D-2F9B-513D16B3EA2E}"/>
              </a:ext>
            </a:extLst>
          </p:cNvPr>
          <p:cNvGrpSpPr/>
          <p:nvPr/>
        </p:nvGrpSpPr>
        <p:grpSpPr>
          <a:xfrm>
            <a:off x="8067202" y="2899493"/>
            <a:ext cx="1404456" cy="2716781"/>
            <a:chOff x="7560152" y="2098688"/>
            <a:chExt cx="1203960" cy="1203960"/>
          </a:xfrm>
          <a:solidFill>
            <a:srgbClr val="203E5F"/>
          </a:solidFill>
        </p:grpSpPr>
        <p:sp>
          <p:nvSpPr>
            <p:cNvPr id="21" name="Rectangle: Rounded Corners 73">
              <a:extLst>
                <a:ext uri="{FF2B5EF4-FFF2-40B4-BE49-F238E27FC236}">
                  <a16:creationId xmlns:a16="http://schemas.microsoft.com/office/drawing/2014/main" id="{30B21176-9217-2BE9-D679-A1DC7B9E7FFC}"/>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2" name="Rectangle: Rounded Corners 74">
              <a:extLst>
                <a:ext uri="{FF2B5EF4-FFF2-40B4-BE49-F238E27FC236}">
                  <a16:creationId xmlns:a16="http://schemas.microsoft.com/office/drawing/2014/main" id="{BEE7100E-CD90-B539-92E0-C6D4A924FAD8}"/>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3" name="TextBox 78">
              <a:extLst>
                <a:ext uri="{FF2B5EF4-FFF2-40B4-BE49-F238E27FC236}">
                  <a16:creationId xmlns:a16="http://schemas.microsoft.com/office/drawing/2014/main" id="{E12C9C8C-521A-7C97-0684-359765F5E31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تدريب وتأهيل الموظفين</a:t>
              </a:r>
            </a:p>
          </p:txBody>
        </p:sp>
        <p:sp>
          <p:nvSpPr>
            <p:cNvPr id="24" name="TextBox 82">
              <a:extLst>
                <a:ext uri="{FF2B5EF4-FFF2-40B4-BE49-F238E27FC236}">
                  <a16:creationId xmlns:a16="http://schemas.microsoft.com/office/drawing/2014/main" id="{B37CFC90-05FA-F604-69B6-69FB1E48C920}"/>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2</a:t>
              </a:r>
            </a:p>
          </p:txBody>
        </p:sp>
      </p:grpSp>
      <p:grpSp>
        <p:nvGrpSpPr>
          <p:cNvPr id="25" name="Group 61">
            <a:extLst>
              <a:ext uri="{FF2B5EF4-FFF2-40B4-BE49-F238E27FC236}">
                <a16:creationId xmlns:a16="http://schemas.microsoft.com/office/drawing/2014/main" id="{08001736-C7F9-820F-C500-278AF32D8922}"/>
              </a:ext>
            </a:extLst>
          </p:cNvPr>
          <p:cNvGrpSpPr/>
          <p:nvPr/>
        </p:nvGrpSpPr>
        <p:grpSpPr>
          <a:xfrm>
            <a:off x="9934687" y="2894629"/>
            <a:ext cx="1404456" cy="2716781"/>
            <a:chOff x="7560152" y="2098688"/>
            <a:chExt cx="1203960" cy="1203960"/>
          </a:xfrm>
          <a:solidFill>
            <a:srgbClr val="F58221"/>
          </a:solidFill>
        </p:grpSpPr>
        <p:sp>
          <p:nvSpPr>
            <p:cNvPr id="26" name="Rectangle: Rounded Corners 73">
              <a:extLst>
                <a:ext uri="{FF2B5EF4-FFF2-40B4-BE49-F238E27FC236}">
                  <a16:creationId xmlns:a16="http://schemas.microsoft.com/office/drawing/2014/main" id="{630FFCFB-A1D9-7E62-54F7-71B6B942A2ED}"/>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7" name="Rectangle: Rounded Corners 74">
              <a:extLst>
                <a:ext uri="{FF2B5EF4-FFF2-40B4-BE49-F238E27FC236}">
                  <a16:creationId xmlns:a16="http://schemas.microsoft.com/office/drawing/2014/main" id="{6A428417-F064-9F19-B584-8D5D9751DD80}"/>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8" name="TextBox 78">
              <a:extLst>
                <a:ext uri="{FF2B5EF4-FFF2-40B4-BE49-F238E27FC236}">
                  <a16:creationId xmlns:a16="http://schemas.microsoft.com/office/drawing/2014/main" id="{508CFCD0-37CE-27FA-4C23-4F716C1873A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قناعة ودعم الإدارة العليا</a:t>
              </a:r>
            </a:p>
          </p:txBody>
        </p:sp>
        <p:sp>
          <p:nvSpPr>
            <p:cNvPr id="29" name="TextBox 82">
              <a:extLst>
                <a:ext uri="{FF2B5EF4-FFF2-40B4-BE49-F238E27FC236}">
                  <a16:creationId xmlns:a16="http://schemas.microsoft.com/office/drawing/2014/main" id="{B7E0C5B1-E833-CB78-DACC-60929BC46CCD}"/>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1</a:t>
              </a:r>
            </a:p>
          </p:txBody>
        </p:sp>
      </p:grpSp>
      <p:grpSp>
        <p:nvGrpSpPr>
          <p:cNvPr id="30" name="Group 61">
            <a:extLst>
              <a:ext uri="{FF2B5EF4-FFF2-40B4-BE49-F238E27FC236}">
                <a16:creationId xmlns:a16="http://schemas.microsoft.com/office/drawing/2014/main" id="{2281FBA2-FDCE-ABD0-FFCF-ECB543F61DE9}"/>
              </a:ext>
            </a:extLst>
          </p:cNvPr>
          <p:cNvGrpSpPr/>
          <p:nvPr/>
        </p:nvGrpSpPr>
        <p:grpSpPr>
          <a:xfrm>
            <a:off x="4262028" y="2894629"/>
            <a:ext cx="1404456" cy="2716781"/>
            <a:chOff x="7560152" y="2098688"/>
            <a:chExt cx="1203960" cy="1203960"/>
          </a:xfrm>
          <a:solidFill>
            <a:srgbClr val="203E5F"/>
          </a:solidFill>
        </p:grpSpPr>
        <p:sp>
          <p:nvSpPr>
            <p:cNvPr id="31" name="Rectangle: Rounded Corners 73">
              <a:extLst>
                <a:ext uri="{FF2B5EF4-FFF2-40B4-BE49-F238E27FC236}">
                  <a16:creationId xmlns:a16="http://schemas.microsoft.com/office/drawing/2014/main" id="{D6C26367-38ED-883F-9DE8-57A6C8D4A281}"/>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2" name="Rectangle: Rounded Corners 74">
              <a:extLst>
                <a:ext uri="{FF2B5EF4-FFF2-40B4-BE49-F238E27FC236}">
                  <a16:creationId xmlns:a16="http://schemas.microsoft.com/office/drawing/2014/main" id="{FDAB386E-4550-3F18-CE4E-F205AA5276AB}"/>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3" name="TextBox 78">
              <a:extLst>
                <a:ext uri="{FF2B5EF4-FFF2-40B4-BE49-F238E27FC236}">
                  <a16:creationId xmlns:a16="http://schemas.microsoft.com/office/drawing/2014/main" id="{47873D0A-4A26-5C36-479F-B8AD9D2F786A}"/>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توفير البنية التحتية للإدارة الإلكترونية</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34" name="TextBox 82">
              <a:extLst>
                <a:ext uri="{FF2B5EF4-FFF2-40B4-BE49-F238E27FC236}">
                  <a16:creationId xmlns:a16="http://schemas.microsoft.com/office/drawing/2014/main" id="{A09655A3-B434-F8FD-D632-044E0E3F0025}"/>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4</a:t>
              </a:r>
            </a:p>
          </p:txBody>
        </p:sp>
      </p:grpSp>
      <p:grpSp>
        <p:nvGrpSpPr>
          <p:cNvPr id="35" name="Group 61">
            <a:extLst>
              <a:ext uri="{FF2B5EF4-FFF2-40B4-BE49-F238E27FC236}">
                <a16:creationId xmlns:a16="http://schemas.microsoft.com/office/drawing/2014/main" id="{32665E48-2122-FD55-B446-101612A4AEA3}"/>
              </a:ext>
            </a:extLst>
          </p:cNvPr>
          <p:cNvGrpSpPr/>
          <p:nvPr/>
        </p:nvGrpSpPr>
        <p:grpSpPr>
          <a:xfrm>
            <a:off x="2422979" y="2894629"/>
            <a:ext cx="1404456" cy="2716781"/>
            <a:chOff x="7560152" y="2098688"/>
            <a:chExt cx="1203960" cy="1203960"/>
          </a:xfrm>
          <a:solidFill>
            <a:srgbClr val="F58221"/>
          </a:solidFill>
        </p:grpSpPr>
        <p:sp>
          <p:nvSpPr>
            <p:cNvPr id="36" name="Rectangle: Rounded Corners 73">
              <a:extLst>
                <a:ext uri="{FF2B5EF4-FFF2-40B4-BE49-F238E27FC236}">
                  <a16:creationId xmlns:a16="http://schemas.microsoft.com/office/drawing/2014/main" id="{53BB68F3-78D1-47E9-B6E5-77A1619CD296}"/>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7" name="Rectangle: Rounded Corners 74">
              <a:extLst>
                <a:ext uri="{FF2B5EF4-FFF2-40B4-BE49-F238E27FC236}">
                  <a16:creationId xmlns:a16="http://schemas.microsoft.com/office/drawing/2014/main" id="{72EBDFAB-D3B3-E47B-DD7A-3B7854AF8D90}"/>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8" name="TextBox 78">
              <a:extLst>
                <a:ext uri="{FF2B5EF4-FFF2-40B4-BE49-F238E27FC236}">
                  <a16:creationId xmlns:a16="http://schemas.microsoft.com/office/drawing/2014/main" id="{C1A3ABDE-2D43-5B5A-50E1-CCBAC6043255}"/>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توثيق المعاملات الورقية القديمة إلكترونيا </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39" name="TextBox 82">
              <a:extLst>
                <a:ext uri="{FF2B5EF4-FFF2-40B4-BE49-F238E27FC236}">
                  <a16:creationId xmlns:a16="http://schemas.microsoft.com/office/drawing/2014/main" id="{0739F020-A624-CBB8-20B6-E1877A975085}"/>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5</a:t>
              </a:r>
            </a:p>
          </p:txBody>
        </p:sp>
      </p:grpSp>
      <p:grpSp>
        <p:nvGrpSpPr>
          <p:cNvPr id="40" name="Group 61">
            <a:extLst>
              <a:ext uri="{FF2B5EF4-FFF2-40B4-BE49-F238E27FC236}">
                <a16:creationId xmlns:a16="http://schemas.microsoft.com/office/drawing/2014/main" id="{417BEC75-1754-5E42-9E1C-5F1D04EE0DDC}"/>
              </a:ext>
            </a:extLst>
          </p:cNvPr>
          <p:cNvGrpSpPr/>
          <p:nvPr/>
        </p:nvGrpSpPr>
        <p:grpSpPr>
          <a:xfrm>
            <a:off x="710859" y="2888830"/>
            <a:ext cx="1404456" cy="2716781"/>
            <a:chOff x="7560152" y="2098688"/>
            <a:chExt cx="1203960" cy="1203960"/>
          </a:xfrm>
          <a:solidFill>
            <a:srgbClr val="203E5F"/>
          </a:solidFill>
        </p:grpSpPr>
        <p:sp>
          <p:nvSpPr>
            <p:cNvPr id="41" name="Rectangle: Rounded Corners 73">
              <a:extLst>
                <a:ext uri="{FF2B5EF4-FFF2-40B4-BE49-F238E27FC236}">
                  <a16:creationId xmlns:a16="http://schemas.microsoft.com/office/drawing/2014/main" id="{0F2E250F-8580-B935-A632-6752930CED4B}"/>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2" name="Rectangle: Rounded Corners 74">
              <a:extLst>
                <a:ext uri="{FF2B5EF4-FFF2-40B4-BE49-F238E27FC236}">
                  <a16:creationId xmlns:a16="http://schemas.microsoft.com/office/drawing/2014/main" id="{E1BACC53-8CCA-19AE-6D3E-2430C36B9666}"/>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3" name="TextBox 78">
              <a:extLst>
                <a:ext uri="{FF2B5EF4-FFF2-40B4-BE49-F238E27FC236}">
                  <a16:creationId xmlns:a16="http://schemas.microsoft.com/office/drawing/2014/main" id="{2A6AFB18-85E6-E136-E6F2-92049F5298E4}"/>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البدء ببرمجة جميع المعاملات تدريجياً</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44" name="TextBox 82">
              <a:extLst>
                <a:ext uri="{FF2B5EF4-FFF2-40B4-BE49-F238E27FC236}">
                  <a16:creationId xmlns:a16="http://schemas.microsoft.com/office/drawing/2014/main" id="{C9537FC3-DE2D-3D7C-AD4B-027D38A09161}"/>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6</a:t>
              </a:r>
            </a:p>
          </p:txBody>
        </p:sp>
      </p:grpSp>
      <p:sp>
        <p:nvSpPr>
          <p:cNvPr id="45" name="Isosceles Triangle 99">
            <a:extLst>
              <a:ext uri="{FF2B5EF4-FFF2-40B4-BE49-F238E27FC236}">
                <a16:creationId xmlns:a16="http://schemas.microsoft.com/office/drawing/2014/main" id="{6456D858-90C7-1976-E1BB-75877B09B203}"/>
              </a:ext>
            </a:extLst>
          </p:cNvPr>
          <p:cNvSpPr/>
          <p:nvPr/>
        </p:nvSpPr>
        <p:spPr>
          <a:xfrm rot="16200000">
            <a:off x="2161179" y="4189106"/>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6" name="Isosceles Triangle 99">
            <a:extLst>
              <a:ext uri="{FF2B5EF4-FFF2-40B4-BE49-F238E27FC236}">
                <a16:creationId xmlns:a16="http://schemas.microsoft.com/office/drawing/2014/main" id="{D838BB37-D7AB-1D2C-3FA3-F9774CE27C77}"/>
              </a:ext>
            </a:extLst>
          </p:cNvPr>
          <p:cNvSpPr/>
          <p:nvPr/>
        </p:nvSpPr>
        <p:spPr>
          <a:xfrm rot="16200000">
            <a:off x="3981827" y="4205827"/>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7" name="Isosceles Triangle 99">
            <a:extLst>
              <a:ext uri="{FF2B5EF4-FFF2-40B4-BE49-F238E27FC236}">
                <a16:creationId xmlns:a16="http://schemas.microsoft.com/office/drawing/2014/main" id="{F27FF5DB-994A-D21A-D4EE-E873184D19F7}"/>
              </a:ext>
            </a:extLst>
          </p:cNvPr>
          <p:cNvSpPr/>
          <p:nvPr/>
        </p:nvSpPr>
        <p:spPr>
          <a:xfrm rot="16200000">
            <a:off x="5819176" y="4281524"/>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8" name="Isosceles Triangle 99">
            <a:extLst>
              <a:ext uri="{FF2B5EF4-FFF2-40B4-BE49-F238E27FC236}">
                <a16:creationId xmlns:a16="http://schemas.microsoft.com/office/drawing/2014/main" id="{D518D8CA-4D93-FB49-F6B8-F7B7A588A71E}"/>
              </a:ext>
            </a:extLst>
          </p:cNvPr>
          <p:cNvSpPr/>
          <p:nvPr/>
        </p:nvSpPr>
        <p:spPr>
          <a:xfrm rot="16200000">
            <a:off x="7788557" y="4298245"/>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9" name="Isosceles Triangle 99">
            <a:extLst>
              <a:ext uri="{FF2B5EF4-FFF2-40B4-BE49-F238E27FC236}">
                <a16:creationId xmlns:a16="http://schemas.microsoft.com/office/drawing/2014/main" id="{270B57E5-4B13-A9D7-6C92-4964CAD90FB3}"/>
              </a:ext>
            </a:extLst>
          </p:cNvPr>
          <p:cNvSpPr/>
          <p:nvPr/>
        </p:nvSpPr>
        <p:spPr>
          <a:xfrm rot="16200000">
            <a:off x="9656041" y="4298245"/>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Tree>
    <p:extLst>
      <p:ext uri="{BB962C8B-B14F-4D97-AF65-F5344CB8AC3E}">
        <p14:creationId xmlns:p14="http://schemas.microsoft.com/office/powerpoint/2010/main" val="588744969"/>
      </p:ext>
    </p:extLst>
  </p:cSld>
  <p:clrMapOvr>
    <a:masterClrMapping/>
  </p:clrMapOvr>
  <mc:AlternateContent xmlns:mc="http://schemas.openxmlformats.org/markup-compatibility/2006" xmlns:p14="http://schemas.microsoft.com/office/powerpoint/2010/main">
    <mc:Choice Requires="p14">
      <p:transition spd="slow" p14:dur="2000" advTm="198414"/>
    </mc:Choice>
    <mc:Fallback xmlns="">
      <p:transition spd="slow" advTm="19841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عناصر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23F1496E-5004-A921-F4ED-E882BC97E31D}"/>
              </a:ext>
            </a:extLst>
          </p:cNvPr>
          <p:cNvGrpSpPr/>
          <p:nvPr/>
        </p:nvGrpSpPr>
        <p:grpSpPr>
          <a:xfrm>
            <a:off x="762001" y="1858160"/>
            <a:ext cx="10366382" cy="4131141"/>
            <a:chOff x="762001" y="1858160"/>
            <a:chExt cx="10366382" cy="4131141"/>
          </a:xfrm>
        </p:grpSpPr>
        <p:sp>
          <p:nvSpPr>
            <p:cNvPr id="11" name="Google Shape;970;p36">
              <a:extLst>
                <a:ext uri="{FF2B5EF4-FFF2-40B4-BE49-F238E27FC236}">
                  <a16:creationId xmlns:a16="http://schemas.microsoft.com/office/drawing/2014/main" id="{AC5AEF63-3986-AFDA-DA5E-8BCA864A1701}"/>
                </a:ext>
              </a:extLst>
            </p:cNvPr>
            <p:cNvSpPr/>
            <p:nvPr/>
          </p:nvSpPr>
          <p:spPr>
            <a:xfrm>
              <a:off x="3263707" y="4550514"/>
              <a:ext cx="3213113"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2" name="Google Shape;971;p36">
              <a:extLst>
                <a:ext uri="{FF2B5EF4-FFF2-40B4-BE49-F238E27FC236}">
                  <a16:creationId xmlns:a16="http://schemas.microsoft.com/office/drawing/2014/main" id="{8402B0BC-7087-345C-2DAB-B19EABD138A9}"/>
                </a:ext>
              </a:extLst>
            </p:cNvPr>
            <p:cNvSpPr/>
            <p:nvPr/>
          </p:nvSpPr>
          <p:spPr>
            <a:xfrm>
              <a:off x="4582467" y="4137835"/>
              <a:ext cx="3045267" cy="1027167"/>
            </a:xfrm>
            <a:custGeom>
              <a:avLst/>
              <a:gdLst/>
              <a:ahLst/>
              <a:cxnLst/>
              <a:rect l="l" t="t" r="r" b="b"/>
              <a:pathLst>
                <a:path w="91358" h="30815" extrusionOk="0">
                  <a:moveTo>
                    <a:pt x="45673" y="1"/>
                  </a:moveTo>
                  <a:lnTo>
                    <a:pt x="1" y="11717"/>
                  </a:lnTo>
                  <a:lnTo>
                    <a:pt x="45673" y="30814"/>
                  </a:lnTo>
                  <a:lnTo>
                    <a:pt x="91358" y="11717"/>
                  </a:lnTo>
                  <a:lnTo>
                    <a:pt x="45673" y="1"/>
                  </a:lnTo>
                  <a:close/>
                </a:path>
              </a:pathLst>
            </a:custGeom>
            <a:solidFill>
              <a:schemeClr val="accent5">
                <a:lumMod val="40000"/>
                <a:lumOff val="6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3" name="Google Shape;972;p36">
              <a:extLst>
                <a:ext uri="{FF2B5EF4-FFF2-40B4-BE49-F238E27FC236}">
                  <a16:creationId xmlns:a16="http://schemas.microsoft.com/office/drawing/2014/main" id="{59AEC4FE-D58F-1652-A8A1-91293B401810}"/>
                </a:ext>
              </a:extLst>
            </p:cNvPr>
            <p:cNvSpPr/>
            <p:nvPr/>
          </p:nvSpPr>
          <p:spPr>
            <a:xfrm>
              <a:off x="4168933" y="4528368"/>
              <a:ext cx="3871934" cy="1460933"/>
            </a:xfrm>
            <a:custGeom>
              <a:avLst/>
              <a:gdLst/>
              <a:ahLst/>
              <a:cxnLst/>
              <a:rect l="l" t="t" r="r" b="b"/>
              <a:pathLst>
                <a:path w="116158" h="43828" extrusionOk="0">
                  <a:moveTo>
                    <a:pt x="12407" y="1"/>
                  </a:moveTo>
                  <a:lnTo>
                    <a:pt x="1" y="19539"/>
                  </a:lnTo>
                  <a:lnTo>
                    <a:pt x="58079" y="43827"/>
                  </a:lnTo>
                  <a:lnTo>
                    <a:pt x="116158" y="19539"/>
                  </a:lnTo>
                  <a:lnTo>
                    <a:pt x="103764" y="1"/>
                  </a:lnTo>
                  <a:lnTo>
                    <a:pt x="58079" y="19098"/>
                  </a:lnTo>
                  <a:lnTo>
                    <a:pt x="12407" y="1"/>
                  </a:lnTo>
                  <a:close/>
                </a:path>
              </a:pathLst>
            </a:custGeom>
            <a:solidFill>
              <a:schemeClr val="accent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4" name="Google Shape;973;p36">
              <a:extLst>
                <a:ext uri="{FF2B5EF4-FFF2-40B4-BE49-F238E27FC236}">
                  <a16:creationId xmlns:a16="http://schemas.microsoft.com/office/drawing/2014/main" id="{D201CB88-9543-D324-790B-A52B52395E27}"/>
                </a:ext>
              </a:extLst>
            </p:cNvPr>
            <p:cNvSpPr/>
            <p:nvPr/>
          </p:nvSpPr>
          <p:spPr>
            <a:xfrm>
              <a:off x="6104900" y="4528368"/>
              <a:ext cx="1935967" cy="1460933"/>
            </a:xfrm>
            <a:custGeom>
              <a:avLst/>
              <a:gdLst/>
              <a:ahLst/>
              <a:cxnLst/>
              <a:rect l="l" t="t" r="r" b="b"/>
              <a:pathLst>
                <a:path w="58079" h="43828" extrusionOk="0">
                  <a:moveTo>
                    <a:pt x="45685" y="1"/>
                  </a:moveTo>
                  <a:lnTo>
                    <a:pt x="0" y="19098"/>
                  </a:lnTo>
                  <a:lnTo>
                    <a:pt x="0" y="43827"/>
                  </a:lnTo>
                  <a:lnTo>
                    <a:pt x="58079" y="19539"/>
                  </a:lnTo>
                  <a:lnTo>
                    <a:pt x="45685" y="1"/>
                  </a:lnTo>
                  <a:close/>
                </a:path>
              </a:pathLst>
            </a:custGeom>
            <a:solidFill>
              <a:schemeClr val="accent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5" name="Google Shape;981;p36">
              <a:extLst>
                <a:ext uri="{FF2B5EF4-FFF2-40B4-BE49-F238E27FC236}">
                  <a16:creationId xmlns:a16="http://schemas.microsoft.com/office/drawing/2014/main" id="{0B17B9CA-B407-6E7D-45A1-7797DE7F7F51}"/>
                </a:ext>
              </a:extLst>
            </p:cNvPr>
            <p:cNvSpPr/>
            <p:nvPr/>
          </p:nvSpPr>
          <p:spPr>
            <a:xfrm>
              <a:off x="5005167" y="3479035"/>
              <a:ext cx="2199500" cy="843000"/>
            </a:xfrm>
            <a:custGeom>
              <a:avLst/>
              <a:gdLst/>
              <a:ahLst/>
              <a:cxnLst/>
              <a:rect l="l" t="t" r="r" b="b"/>
              <a:pathLst>
                <a:path w="65985" h="25290" extrusionOk="0">
                  <a:moveTo>
                    <a:pt x="32992" y="1"/>
                  </a:moveTo>
                  <a:lnTo>
                    <a:pt x="0" y="11490"/>
                  </a:lnTo>
                  <a:lnTo>
                    <a:pt x="32992" y="25289"/>
                  </a:lnTo>
                  <a:lnTo>
                    <a:pt x="65985" y="11490"/>
                  </a:lnTo>
                  <a:lnTo>
                    <a:pt x="32992" y="1"/>
                  </a:lnTo>
                  <a:close/>
                </a:path>
              </a:pathLst>
            </a:custGeom>
            <a:solidFill>
              <a:srgbClr val="A5F1B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6" name="Google Shape;982;p36">
              <a:extLst>
                <a:ext uri="{FF2B5EF4-FFF2-40B4-BE49-F238E27FC236}">
                  <a16:creationId xmlns:a16="http://schemas.microsoft.com/office/drawing/2014/main" id="{BC90C1FF-8AD7-C71C-7CFE-B5C7FA37F619}"/>
                </a:ext>
              </a:extLst>
            </p:cNvPr>
            <p:cNvSpPr/>
            <p:nvPr/>
          </p:nvSpPr>
          <p:spPr>
            <a:xfrm>
              <a:off x="4674567" y="3862035"/>
              <a:ext cx="2860700" cy="1118800"/>
            </a:xfrm>
            <a:custGeom>
              <a:avLst/>
              <a:gdLst/>
              <a:ahLst/>
              <a:cxnLst/>
              <a:rect l="l" t="t" r="r" b="b"/>
              <a:pathLst>
                <a:path w="85821" h="33564" extrusionOk="0">
                  <a:moveTo>
                    <a:pt x="9918" y="0"/>
                  </a:moveTo>
                  <a:lnTo>
                    <a:pt x="0" y="15621"/>
                  </a:lnTo>
                  <a:lnTo>
                    <a:pt x="42910" y="33564"/>
                  </a:lnTo>
                  <a:lnTo>
                    <a:pt x="85820" y="15621"/>
                  </a:lnTo>
                  <a:lnTo>
                    <a:pt x="75903" y="0"/>
                  </a:lnTo>
                  <a:lnTo>
                    <a:pt x="42910" y="13799"/>
                  </a:lnTo>
                  <a:lnTo>
                    <a:pt x="9918"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17" name="Google Shape;983;p36">
              <a:extLst>
                <a:ext uri="{FF2B5EF4-FFF2-40B4-BE49-F238E27FC236}">
                  <a16:creationId xmlns:a16="http://schemas.microsoft.com/office/drawing/2014/main" id="{D4F4FA68-5989-A5F7-2948-AD15BE088B77}"/>
                </a:ext>
              </a:extLst>
            </p:cNvPr>
            <p:cNvSpPr/>
            <p:nvPr/>
          </p:nvSpPr>
          <p:spPr>
            <a:xfrm>
              <a:off x="6104900" y="3862035"/>
              <a:ext cx="1430367" cy="1118800"/>
            </a:xfrm>
            <a:custGeom>
              <a:avLst/>
              <a:gdLst/>
              <a:ahLst/>
              <a:cxnLst/>
              <a:rect l="l" t="t" r="r" b="b"/>
              <a:pathLst>
                <a:path w="42911" h="33564" extrusionOk="0">
                  <a:moveTo>
                    <a:pt x="32993" y="0"/>
                  </a:moveTo>
                  <a:lnTo>
                    <a:pt x="0" y="13799"/>
                  </a:lnTo>
                  <a:lnTo>
                    <a:pt x="0" y="33564"/>
                  </a:lnTo>
                  <a:lnTo>
                    <a:pt x="42910" y="15621"/>
                  </a:lnTo>
                  <a:lnTo>
                    <a:pt x="32993"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8" name="Google Shape;992;p36">
              <a:extLst>
                <a:ext uri="{FF2B5EF4-FFF2-40B4-BE49-F238E27FC236}">
                  <a16:creationId xmlns:a16="http://schemas.microsoft.com/office/drawing/2014/main" id="{93EA38DB-CE0A-863A-9904-06075973D7B9}"/>
                </a:ext>
              </a:extLst>
            </p:cNvPr>
            <p:cNvSpPr/>
            <p:nvPr/>
          </p:nvSpPr>
          <p:spPr>
            <a:xfrm>
              <a:off x="3427567" y="3184968"/>
              <a:ext cx="2676167" cy="40900"/>
            </a:xfrm>
            <a:custGeom>
              <a:avLst/>
              <a:gdLst/>
              <a:ahLst/>
              <a:cxnLst/>
              <a:rect l="l" t="t" r="r" b="b"/>
              <a:pathLst>
                <a:path w="80285" h="1227" extrusionOk="0">
                  <a:moveTo>
                    <a:pt x="608" y="0"/>
                  </a:moveTo>
                  <a:cubicBezTo>
                    <a:pt x="275" y="0"/>
                    <a:pt x="1" y="274"/>
                    <a:pt x="1" y="607"/>
                  </a:cubicBezTo>
                  <a:cubicBezTo>
                    <a:pt x="1" y="941"/>
                    <a:pt x="275" y="1226"/>
                    <a:pt x="608" y="1226"/>
                  </a:cubicBezTo>
                  <a:cubicBezTo>
                    <a:pt x="846" y="1226"/>
                    <a:pt x="1049" y="1048"/>
                    <a:pt x="1144" y="905"/>
                  </a:cubicBezTo>
                  <a:lnTo>
                    <a:pt x="80285" y="905"/>
                  </a:lnTo>
                  <a:lnTo>
                    <a:pt x="80285" y="298"/>
                  </a:lnTo>
                  <a:lnTo>
                    <a:pt x="1144" y="298"/>
                  </a:lnTo>
                  <a:cubicBezTo>
                    <a:pt x="1049" y="155"/>
                    <a:pt x="846" y="0"/>
                    <a:pt x="608" y="0"/>
                  </a:cubicBezTo>
                  <a:close/>
                </a:path>
              </a:pathLst>
            </a:custGeom>
            <a:solidFill>
              <a:schemeClr val="bg1">
                <a:lumMod val="50000"/>
                <a:lumOff val="5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9" name="Google Shape;993;p36">
              <a:extLst>
                <a:ext uri="{FF2B5EF4-FFF2-40B4-BE49-F238E27FC236}">
                  <a16:creationId xmlns:a16="http://schemas.microsoft.com/office/drawing/2014/main" id="{497C05CA-81B6-F9ED-B2E8-435C7F7AE6F2}"/>
                </a:ext>
              </a:extLst>
            </p:cNvPr>
            <p:cNvSpPr/>
            <p:nvPr/>
          </p:nvSpPr>
          <p:spPr>
            <a:xfrm>
              <a:off x="5097633" y="3196068"/>
              <a:ext cx="2014967" cy="941800"/>
            </a:xfrm>
            <a:custGeom>
              <a:avLst/>
              <a:gdLst/>
              <a:ahLst/>
              <a:cxnLst/>
              <a:rect l="l" t="t" r="r" b="b"/>
              <a:pathLst>
                <a:path w="60449" h="28254" extrusionOk="0">
                  <a:moveTo>
                    <a:pt x="9906" y="0"/>
                  </a:moveTo>
                  <a:lnTo>
                    <a:pt x="0" y="15621"/>
                  </a:lnTo>
                  <a:lnTo>
                    <a:pt x="30218" y="28254"/>
                  </a:lnTo>
                  <a:lnTo>
                    <a:pt x="60448" y="15621"/>
                  </a:lnTo>
                  <a:lnTo>
                    <a:pt x="50530" y="0"/>
                  </a:lnTo>
                  <a:lnTo>
                    <a:pt x="30218" y="8490"/>
                  </a:lnTo>
                  <a:lnTo>
                    <a:pt x="9906"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20" name="Google Shape;994;p36">
              <a:extLst>
                <a:ext uri="{FF2B5EF4-FFF2-40B4-BE49-F238E27FC236}">
                  <a16:creationId xmlns:a16="http://schemas.microsoft.com/office/drawing/2014/main" id="{18F90456-60FB-3224-B50F-07B677034CD2}"/>
                </a:ext>
              </a:extLst>
            </p:cNvPr>
            <p:cNvSpPr/>
            <p:nvPr/>
          </p:nvSpPr>
          <p:spPr>
            <a:xfrm>
              <a:off x="5427833" y="2903568"/>
              <a:ext cx="1354167" cy="575500"/>
            </a:xfrm>
            <a:custGeom>
              <a:avLst/>
              <a:gdLst/>
              <a:ahLst/>
              <a:cxnLst/>
              <a:rect l="l" t="t" r="r" b="b"/>
              <a:pathLst>
                <a:path w="40625" h="17265" extrusionOk="0">
                  <a:moveTo>
                    <a:pt x="20312" y="1"/>
                  </a:moveTo>
                  <a:lnTo>
                    <a:pt x="0" y="8775"/>
                  </a:lnTo>
                  <a:lnTo>
                    <a:pt x="20312" y="17265"/>
                  </a:lnTo>
                  <a:lnTo>
                    <a:pt x="40624" y="8775"/>
                  </a:lnTo>
                  <a:lnTo>
                    <a:pt x="20312" y="1"/>
                  </a:lnTo>
                  <a:close/>
                </a:path>
              </a:pathLst>
            </a:custGeom>
            <a:solidFill>
              <a:schemeClr val="bg2">
                <a:lumMod val="9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1" name="Google Shape;995;p36">
              <a:extLst>
                <a:ext uri="{FF2B5EF4-FFF2-40B4-BE49-F238E27FC236}">
                  <a16:creationId xmlns:a16="http://schemas.microsoft.com/office/drawing/2014/main" id="{C47D8A5C-0167-5047-6C78-07679E5929D1}"/>
                </a:ext>
              </a:extLst>
            </p:cNvPr>
            <p:cNvSpPr/>
            <p:nvPr/>
          </p:nvSpPr>
          <p:spPr>
            <a:xfrm>
              <a:off x="6104900" y="3196068"/>
              <a:ext cx="1007700" cy="941800"/>
            </a:xfrm>
            <a:custGeom>
              <a:avLst/>
              <a:gdLst/>
              <a:ahLst/>
              <a:cxnLst/>
              <a:rect l="l" t="t" r="r" b="b"/>
              <a:pathLst>
                <a:path w="30231" h="28254" extrusionOk="0">
                  <a:moveTo>
                    <a:pt x="20312" y="0"/>
                  </a:moveTo>
                  <a:lnTo>
                    <a:pt x="0" y="8490"/>
                  </a:lnTo>
                  <a:lnTo>
                    <a:pt x="0" y="28254"/>
                  </a:lnTo>
                  <a:lnTo>
                    <a:pt x="30230" y="15621"/>
                  </a:lnTo>
                  <a:lnTo>
                    <a:pt x="20312"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2" name="Google Shape;1002;p36">
              <a:extLst>
                <a:ext uri="{FF2B5EF4-FFF2-40B4-BE49-F238E27FC236}">
                  <a16:creationId xmlns:a16="http://schemas.microsoft.com/office/drawing/2014/main" id="{D5FBFEC5-9166-C69E-7D4E-761300155261}"/>
                </a:ext>
              </a:extLst>
            </p:cNvPr>
            <p:cNvSpPr/>
            <p:nvPr/>
          </p:nvSpPr>
          <p:spPr>
            <a:xfrm>
              <a:off x="5520301" y="2129669"/>
              <a:ext cx="1169232" cy="1165233"/>
            </a:xfrm>
            <a:custGeom>
              <a:avLst/>
              <a:gdLst/>
              <a:ahLst/>
              <a:cxnLst/>
              <a:rect l="l" t="t" r="r" b="b"/>
              <a:pathLst>
                <a:path w="35077" h="34957" extrusionOk="0">
                  <a:moveTo>
                    <a:pt x="17526" y="0"/>
                  </a:moveTo>
                  <a:lnTo>
                    <a:pt x="0" y="27623"/>
                  </a:lnTo>
                  <a:lnTo>
                    <a:pt x="17538" y="34957"/>
                  </a:lnTo>
                  <a:lnTo>
                    <a:pt x="35076" y="27623"/>
                  </a:lnTo>
                  <a:lnTo>
                    <a:pt x="17550" y="0"/>
                  </a:lnTo>
                  <a:close/>
                </a:path>
              </a:pathLst>
            </a:custGeom>
            <a:solidFill>
              <a:schemeClr val="accent4"/>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3" name="Google Shape;1003;p36">
              <a:extLst>
                <a:ext uri="{FF2B5EF4-FFF2-40B4-BE49-F238E27FC236}">
                  <a16:creationId xmlns:a16="http://schemas.microsoft.com/office/drawing/2014/main" id="{046F0262-5E11-AC39-F694-7C3AD577E5E9}"/>
                </a:ext>
              </a:extLst>
            </p:cNvPr>
            <p:cNvSpPr/>
            <p:nvPr/>
          </p:nvSpPr>
          <p:spPr>
            <a:xfrm>
              <a:off x="6104901" y="2129669"/>
              <a:ext cx="584633" cy="1165233"/>
            </a:xfrm>
            <a:custGeom>
              <a:avLst/>
              <a:gdLst/>
              <a:ahLst/>
              <a:cxnLst/>
              <a:rect l="l" t="t" r="r" b="b"/>
              <a:pathLst>
                <a:path w="17539" h="34957" extrusionOk="0">
                  <a:moveTo>
                    <a:pt x="0" y="0"/>
                  </a:moveTo>
                  <a:lnTo>
                    <a:pt x="0" y="34957"/>
                  </a:lnTo>
                  <a:lnTo>
                    <a:pt x="17538" y="27623"/>
                  </a:lnTo>
                  <a:lnTo>
                    <a:pt x="12" y="0"/>
                  </a:lnTo>
                  <a:close/>
                </a:path>
              </a:pathLst>
            </a:custGeom>
            <a:solidFill>
              <a:schemeClr val="accent4"/>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24" name="Google Shape;1004;p36">
              <a:extLst>
                <a:ext uri="{FF2B5EF4-FFF2-40B4-BE49-F238E27FC236}">
                  <a16:creationId xmlns:a16="http://schemas.microsoft.com/office/drawing/2014/main" id="{FC46FDDA-D382-66B5-DD75-69AD82015083}"/>
                </a:ext>
              </a:extLst>
            </p:cNvPr>
            <p:cNvSpPr/>
            <p:nvPr/>
          </p:nvSpPr>
          <p:spPr>
            <a:xfrm>
              <a:off x="6181100" y="2249137"/>
              <a:ext cx="163533" cy="257200"/>
            </a:xfrm>
            <a:custGeom>
              <a:avLst/>
              <a:gdLst/>
              <a:ahLst/>
              <a:cxnLst/>
              <a:rect l="l" t="t" r="r" b="b"/>
              <a:pathLst>
                <a:path w="4906" h="7716" extrusionOk="0">
                  <a:moveTo>
                    <a:pt x="4906" y="7715"/>
                  </a:moveTo>
                  <a:lnTo>
                    <a:pt x="4906" y="7715"/>
                  </a:lnTo>
                  <a:lnTo>
                    <a:pt x="0" y="0"/>
                  </a:lnTo>
                  <a:close/>
                </a:path>
              </a:pathLst>
            </a:custGeom>
            <a:solidFill>
              <a:srgbClr val="FFFFFF"/>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5" name="Google Shape;1005;p36">
              <a:extLst>
                <a:ext uri="{FF2B5EF4-FFF2-40B4-BE49-F238E27FC236}">
                  <a16:creationId xmlns:a16="http://schemas.microsoft.com/office/drawing/2014/main" id="{258CB8C8-0A11-DA60-1306-F933D4C530EA}"/>
                </a:ext>
              </a:extLst>
            </p:cNvPr>
            <p:cNvSpPr/>
            <p:nvPr/>
          </p:nvSpPr>
          <p:spPr>
            <a:xfrm>
              <a:off x="6477567" y="2716236"/>
              <a:ext cx="42900" cy="67500"/>
            </a:xfrm>
            <a:custGeom>
              <a:avLst/>
              <a:gdLst/>
              <a:ahLst/>
              <a:cxnLst/>
              <a:rect l="l" t="t" r="r" b="b"/>
              <a:pathLst>
                <a:path w="1287" h="2025" extrusionOk="0">
                  <a:moveTo>
                    <a:pt x="1286" y="2025"/>
                  </a:moveTo>
                  <a:lnTo>
                    <a:pt x="1286" y="2025"/>
                  </a:lnTo>
                  <a:lnTo>
                    <a:pt x="0" y="1"/>
                  </a:lnTo>
                  <a:close/>
                </a:path>
              </a:pathLst>
            </a:custGeom>
            <a:solidFill>
              <a:srgbClr val="FFFFFF"/>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6" name="Google Shape;1008;p36">
              <a:extLst>
                <a:ext uri="{FF2B5EF4-FFF2-40B4-BE49-F238E27FC236}">
                  <a16:creationId xmlns:a16="http://schemas.microsoft.com/office/drawing/2014/main" id="{D23EF6D4-F401-895D-219C-C56EC4246455}"/>
                </a:ext>
              </a:extLst>
            </p:cNvPr>
            <p:cNvSpPr txBox="1"/>
            <p:nvPr/>
          </p:nvSpPr>
          <p:spPr>
            <a:xfrm>
              <a:off x="9264626" y="1858160"/>
              <a:ext cx="1665486"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FFC000"/>
                  </a:solidFill>
                  <a:latin typeface="Alexandria" pitchFamily="2" charset="-78"/>
                  <a:ea typeface="Fira Sans Extra Condensed Medium"/>
                  <a:cs typeface="Alexandria" pitchFamily="2" charset="-78"/>
                  <a:sym typeface="Fira Sans Extra Condensed Medium"/>
                </a:rPr>
                <a:t>عتاد الحاسوب </a:t>
              </a:r>
              <a:endParaRPr sz="1600" b="1" dirty="0">
                <a:solidFill>
                  <a:srgbClr val="FFC000"/>
                </a:solidFill>
                <a:latin typeface="Alexandria" pitchFamily="2" charset="-78"/>
                <a:ea typeface="Fira Sans Extra Condensed Medium"/>
                <a:cs typeface="Alexandria" pitchFamily="2" charset="-78"/>
                <a:sym typeface="Fira Sans Extra Condensed Medium"/>
              </a:endParaRPr>
            </a:p>
          </p:txBody>
        </p:sp>
        <p:sp>
          <p:nvSpPr>
            <p:cNvPr id="27" name="TextBox 127">
              <a:extLst>
                <a:ext uri="{FF2B5EF4-FFF2-40B4-BE49-F238E27FC236}">
                  <a16:creationId xmlns:a16="http://schemas.microsoft.com/office/drawing/2014/main" id="{33FC4353-6F3B-70BA-0701-9D2516DD7C7E}"/>
                </a:ext>
              </a:extLst>
            </p:cNvPr>
            <p:cNvSpPr txBox="1"/>
            <p:nvPr/>
          </p:nvSpPr>
          <p:spPr>
            <a:xfrm>
              <a:off x="9197351" y="2338684"/>
              <a:ext cx="1863758"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أو ما يسمى المكونات المادية للحاسوب</a:t>
              </a:r>
            </a:p>
          </p:txBody>
        </p:sp>
        <p:sp>
          <p:nvSpPr>
            <p:cNvPr id="28" name="Google Shape;1008;p36">
              <a:extLst>
                <a:ext uri="{FF2B5EF4-FFF2-40B4-BE49-F238E27FC236}">
                  <a16:creationId xmlns:a16="http://schemas.microsoft.com/office/drawing/2014/main" id="{7468F675-9EF2-CFA6-3605-60D1F47CB916}"/>
                </a:ext>
              </a:extLst>
            </p:cNvPr>
            <p:cNvSpPr txBox="1"/>
            <p:nvPr/>
          </p:nvSpPr>
          <p:spPr>
            <a:xfrm>
              <a:off x="9377184" y="3560358"/>
              <a:ext cx="1674555"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333F50"/>
                  </a:solidFill>
                  <a:latin typeface="Alexandria" pitchFamily="2" charset="-78"/>
                  <a:ea typeface="Fira Sans Extra Condensed Medium"/>
                  <a:cs typeface="Alexandria" pitchFamily="2" charset="-78"/>
                  <a:sym typeface="Fira Sans Extra Condensed Medium"/>
                </a:rPr>
                <a:t>شبكة الاتصال </a:t>
              </a:r>
              <a:endParaRPr sz="1600" b="1" dirty="0">
                <a:solidFill>
                  <a:srgbClr val="333F50"/>
                </a:solidFill>
                <a:latin typeface="Alexandria" pitchFamily="2" charset="-78"/>
                <a:ea typeface="Fira Sans Extra Condensed Medium"/>
                <a:cs typeface="Alexandria" pitchFamily="2" charset="-78"/>
                <a:sym typeface="Fira Sans Extra Condensed Medium"/>
              </a:endParaRPr>
            </a:p>
          </p:txBody>
        </p:sp>
        <p:sp>
          <p:nvSpPr>
            <p:cNvPr id="29" name="TextBox 127">
              <a:extLst>
                <a:ext uri="{FF2B5EF4-FFF2-40B4-BE49-F238E27FC236}">
                  <a16:creationId xmlns:a16="http://schemas.microsoft.com/office/drawing/2014/main" id="{B97F8B12-F36E-BBBE-43DD-3A4F65AB42A7}"/>
                </a:ext>
              </a:extLst>
            </p:cNvPr>
            <p:cNvSpPr txBox="1"/>
            <p:nvPr/>
          </p:nvSpPr>
          <p:spPr>
            <a:xfrm>
              <a:off x="9264625" y="4040882"/>
              <a:ext cx="1863758" cy="861774"/>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وهي المستخدمة لربط الأجهزة مع بعضها البعض ( شبكة الأنترانت - الأنترنت)</a:t>
              </a:r>
            </a:p>
          </p:txBody>
        </p:sp>
        <p:sp>
          <p:nvSpPr>
            <p:cNvPr id="30" name="Google Shape;1008;p36">
              <a:extLst>
                <a:ext uri="{FF2B5EF4-FFF2-40B4-BE49-F238E27FC236}">
                  <a16:creationId xmlns:a16="http://schemas.microsoft.com/office/drawing/2014/main" id="{63B3F6A9-02AE-A2D1-FE00-B0DEA695DDDF}"/>
                </a:ext>
              </a:extLst>
            </p:cNvPr>
            <p:cNvSpPr txBox="1"/>
            <p:nvPr/>
          </p:nvSpPr>
          <p:spPr>
            <a:xfrm>
              <a:off x="1284029" y="2726455"/>
              <a:ext cx="1804947"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767171"/>
                  </a:solidFill>
                  <a:latin typeface="Alexandria" pitchFamily="2" charset="-78"/>
                  <a:ea typeface="Fira Sans Extra Condensed Medium"/>
                  <a:cs typeface="Alexandria" pitchFamily="2" charset="-78"/>
                  <a:sym typeface="Fira Sans Extra Condensed Medium"/>
                </a:rPr>
                <a:t>برامج الحاسوب </a:t>
              </a:r>
              <a:endParaRPr sz="1600" b="1" dirty="0">
                <a:solidFill>
                  <a:srgbClr val="767171"/>
                </a:solidFill>
                <a:latin typeface="Alexandria" pitchFamily="2" charset="-78"/>
                <a:ea typeface="Fira Sans Extra Condensed Medium"/>
                <a:cs typeface="Alexandria" pitchFamily="2" charset="-78"/>
                <a:sym typeface="Fira Sans Extra Condensed Medium"/>
              </a:endParaRPr>
            </a:p>
          </p:txBody>
        </p:sp>
        <p:sp>
          <p:nvSpPr>
            <p:cNvPr id="31" name="TextBox 127">
              <a:extLst>
                <a:ext uri="{FF2B5EF4-FFF2-40B4-BE49-F238E27FC236}">
                  <a16:creationId xmlns:a16="http://schemas.microsoft.com/office/drawing/2014/main" id="{E8886F33-B1F9-A29D-E5FA-AE6306131F03}"/>
                </a:ext>
              </a:extLst>
            </p:cNvPr>
            <p:cNvSpPr txBox="1"/>
            <p:nvPr/>
          </p:nvSpPr>
          <p:spPr>
            <a:xfrm>
              <a:off x="905768" y="3206979"/>
              <a:ext cx="2019348" cy="430887"/>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برامج النظام وبرامج التطبيقات (خاصة - عامة)</a:t>
              </a:r>
            </a:p>
          </p:txBody>
        </p:sp>
        <p:sp>
          <p:nvSpPr>
            <p:cNvPr id="32" name="Google Shape;1008;p36">
              <a:extLst>
                <a:ext uri="{FF2B5EF4-FFF2-40B4-BE49-F238E27FC236}">
                  <a16:creationId xmlns:a16="http://schemas.microsoft.com/office/drawing/2014/main" id="{23813D51-6C3A-5882-E4C8-D9D630D93F64}"/>
                </a:ext>
              </a:extLst>
            </p:cNvPr>
            <p:cNvSpPr txBox="1"/>
            <p:nvPr/>
          </p:nvSpPr>
          <p:spPr>
            <a:xfrm>
              <a:off x="1115712" y="4255015"/>
              <a:ext cx="1973264" cy="55462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A5A5A5"/>
                  </a:solidFill>
                  <a:latin typeface="Alexandria" pitchFamily="2" charset="-78"/>
                  <a:ea typeface="Fira Sans Extra Condensed Medium"/>
                  <a:cs typeface="Alexandria" pitchFamily="2" charset="-78"/>
                  <a:sym typeface="Fira Sans Extra Condensed Medium"/>
                </a:rPr>
                <a:t>صُناع المعرفة</a:t>
              </a:r>
              <a:endParaRPr lang="en-US" sz="1600" b="1" dirty="0">
                <a:solidFill>
                  <a:srgbClr val="A5A5A5"/>
                </a:solidFill>
                <a:latin typeface="Alexandria" pitchFamily="2" charset="-78"/>
                <a:ea typeface="Fira Sans Extra Condensed Medium"/>
                <a:cs typeface="Alexandria" pitchFamily="2" charset="-78"/>
                <a:sym typeface="Fira Sans Extra Condensed Medium"/>
              </a:endParaRPr>
            </a:p>
          </p:txBody>
        </p:sp>
        <p:sp>
          <p:nvSpPr>
            <p:cNvPr id="33" name="TextBox 127">
              <a:extLst>
                <a:ext uri="{FF2B5EF4-FFF2-40B4-BE49-F238E27FC236}">
                  <a16:creationId xmlns:a16="http://schemas.microsoft.com/office/drawing/2014/main" id="{69A73D2D-B8EE-011F-7BB7-26D5B294331A}"/>
                </a:ext>
              </a:extLst>
            </p:cNvPr>
            <p:cNvSpPr txBox="1"/>
            <p:nvPr/>
          </p:nvSpPr>
          <p:spPr>
            <a:xfrm>
              <a:off x="762001" y="4802559"/>
              <a:ext cx="2665566" cy="646331"/>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القيادات الرقمية ومديرين المعرفة ومحللين المعرفة ورأس المال الفكري للمنظمة</a:t>
              </a:r>
            </a:p>
          </p:txBody>
        </p:sp>
        <p:sp>
          <p:nvSpPr>
            <p:cNvPr id="34" name="Google Shape;970;p36">
              <a:extLst>
                <a:ext uri="{FF2B5EF4-FFF2-40B4-BE49-F238E27FC236}">
                  <a16:creationId xmlns:a16="http://schemas.microsoft.com/office/drawing/2014/main" id="{01EF9162-FD1A-71FC-407C-ACB9ED6B720D}"/>
                </a:ext>
              </a:extLst>
            </p:cNvPr>
            <p:cNvSpPr/>
            <p:nvPr/>
          </p:nvSpPr>
          <p:spPr>
            <a:xfrm flipV="1">
              <a:off x="3263707" y="3212849"/>
              <a:ext cx="2164126" cy="80417"/>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35" name="Google Shape;970;p36">
              <a:extLst>
                <a:ext uri="{FF2B5EF4-FFF2-40B4-BE49-F238E27FC236}">
                  <a16:creationId xmlns:a16="http://schemas.microsoft.com/office/drawing/2014/main" id="{A3AAD5FE-47BF-18B4-1CA0-24526FD1FD83}"/>
                </a:ext>
              </a:extLst>
            </p:cNvPr>
            <p:cNvSpPr/>
            <p:nvPr/>
          </p:nvSpPr>
          <p:spPr>
            <a:xfrm>
              <a:off x="6152798" y="2164409"/>
              <a:ext cx="2948303"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36" name="Google Shape;970;p36">
              <a:extLst>
                <a:ext uri="{FF2B5EF4-FFF2-40B4-BE49-F238E27FC236}">
                  <a16:creationId xmlns:a16="http://schemas.microsoft.com/office/drawing/2014/main" id="{D6A4DE24-AF39-E533-CCD2-595A93D4F717}"/>
                </a:ext>
              </a:extLst>
            </p:cNvPr>
            <p:cNvSpPr/>
            <p:nvPr/>
          </p:nvSpPr>
          <p:spPr>
            <a:xfrm flipV="1">
              <a:off x="7280917" y="3826840"/>
              <a:ext cx="1820184"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grpSp>
    </p:spTree>
    <p:extLst>
      <p:ext uri="{BB962C8B-B14F-4D97-AF65-F5344CB8AC3E}">
        <p14:creationId xmlns:p14="http://schemas.microsoft.com/office/powerpoint/2010/main" val="1484776643"/>
      </p:ext>
    </p:extLst>
  </p:cSld>
  <p:clrMapOvr>
    <a:masterClrMapping/>
  </p:clrMapOvr>
  <mc:AlternateContent xmlns:mc="http://schemas.openxmlformats.org/markup-compatibility/2006" xmlns:p14="http://schemas.microsoft.com/office/powerpoint/2010/main">
    <mc:Choice Requires="p14">
      <p:transition spd="slow" p14:dur="2000" advTm="122916"/>
    </mc:Choice>
    <mc:Fallback xmlns="">
      <p:transition spd="slow" advTm="1229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31120"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C:\Users\HONEY\Documents\Downloads\أهمية الإدارة الإلكترونية - visual selec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0651" y="526844"/>
            <a:ext cx="6752769" cy="6235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826914"/>
      </p:ext>
    </p:extLst>
  </p:cSld>
  <p:clrMapOvr>
    <a:masterClrMapping/>
  </p:clrMapOvr>
  <mc:AlternateContent xmlns:mc="http://schemas.openxmlformats.org/markup-compatibility/2006" xmlns:p14="http://schemas.microsoft.com/office/powerpoint/2010/main">
    <mc:Choice Requires="p14">
      <p:transition spd="slow" p14:dur="2000" advTm="157619"/>
    </mc:Choice>
    <mc:Fallback xmlns="">
      <p:transition spd="slow" advTm="15761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عوائق تطبيق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587D14EF-05F9-2A2F-DD3B-CA00F9257559}"/>
              </a:ext>
            </a:extLst>
          </p:cNvPr>
          <p:cNvGrpSpPr/>
          <p:nvPr/>
        </p:nvGrpSpPr>
        <p:grpSpPr>
          <a:xfrm>
            <a:off x="1246842" y="2970878"/>
            <a:ext cx="9939038" cy="2946374"/>
            <a:chOff x="-515557" y="3986218"/>
            <a:chExt cx="15060128" cy="2846046"/>
          </a:xfrm>
          <a:solidFill>
            <a:srgbClr val="00AEEF"/>
          </a:solidFill>
        </p:grpSpPr>
        <p:sp>
          <p:nvSpPr>
            <p:cNvPr id="12" name="Shape 1">
              <a:extLst>
                <a:ext uri="{FF2B5EF4-FFF2-40B4-BE49-F238E27FC236}">
                  <a16:creationId xmlns:a16="http://schemas.microsoft.com/office/drawing/2014/main" id="{64531569-80E4-BBFC-B391-7141556CE118}"/>
                </a:ext>
              </a:extLst>
            </p:cNvPr>
            <p:cNvSpPr/>
            <p:nvPr/>
          </p:nvSpPr>
          <p:spPr>
            <a:xfrm>
              <a:off x="3070581" y="4053517"/>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13" name="Text 2">
              <a:extLst>
                <a:ext uri="{FF2B5EF4-FFF2-40B4-BE49-F238E27FC236}">
                  <a16:creationId xmlns:a16="http://schemas.microsoft.com/office/drawing/2014/main" id="{7D16D540-0654-E2F5-8EB8-40B5782C3C21}"/>
                </a:ext>
              </a:extLst>
            </p:cNvPr>
            <p:cNvSpPr/>
            <p:nvPr/>
          </p:nvSpPr>
          <p:spPr>
            <a:xfrm>
              <a:off x="3225871" y="4085335"/>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cs typeface="Alexandria" pitchFamily="2" charset="-78"/>
                </a:rPr>
                <a:t>3</a:t>
              </a:r>
            </a:p>
          </p:txBody>
        </p:sp>
        <p:sp>
          <p:nvSpPr>
            <p:cNvPr id="15" name="Shape 4">
              <a:extLst>
                <a:ext uri="{FF2B5EF4-FFF2-40B4-BE49-F238E27FC236}">
                  <a16:creationId xmlns:a16="http://schemas.microsoft.com/office/drawing/2014/main" id="{4EDB1998-660B-34D4-CED5-3144FED45E26}"/>
                </a:ext>
              </a:extLst>
            </p:cNvPr>
            <p:cNvSpPr/>
            <p:nvPr/>
          </p:nvSpPr>
          <p:spPr>
            <a:xfrm>
              <a:off x="8515308" y="4046790"/>
              <a:ext cx="499943" cy="496267"/>
            </a:xfrm>
            <a:prstGeom prst="roundRect">
              <a:avLst>
                <a:gd name="adj" fmla="val 11055"/>
              </a:avLst>
            </a:prstGeom>
            <a:grpFill/>
            <a:ln w="7620">
              <a:noFill/>
              <a:prstDash val="solid"/>
            </a:ln>
          </p:spPr>
          <p:txBody>
            <a:bodyPr/>
            <a:lstStyle/>
            <a:p>
              <a:endParaRPr lang="ar-SA" sz="1600" b="1">
                <a:solidFill>
                  <a:srgbClr val="203E5F"/>
                </a:solidFill>
                <a:latin typeface="Alexandria" pitchFamily="2" charset="-78"/>
                <a:cs typeface="Alexandria" pitchFamily="2" charset="-78"/>
              </a:endParaRPr>
            </a:p>
          </p:txBody>
        </p:sp>
        <p:sp>
          <p:nvSpPr>
            <p:cNvPr id="16" name="Text 5">
              <a:extLst>
                <a:ext uri="{FF2B5EF4-FFF2-40B4-BE49-F238E27FC236}">
                  <a16:creationId xmlns:a16="http://schemas.microsoft.com/office/drawing/2014/main" id="{29F45BBC-94CE-A687-842D-D1F4076F1D35}"/>
                </a:ext>
              </a:extLst>
            </p:cNvPr>
            <p:cNvSpPr/>
            <p:nvPr/>
          </p:nvSpPr>
          <p:spPr>
            <a:xfrm>
              <a:off x="8669684" y="4079942"/>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2</a:t>
              </a:r>
              <a:endParaRPr lang="en-US" sz="1600" b="1" dirty="0">
                <a:solidFill>
                  <a:schemeClr val="bg1"/>
                </a:solidFill>
                <a:latin typeface="Alexandria" pitchFamily="2" charset="-78"/>
                <a:cs typeface="Alexandria" pitchFamily="2" charset="-78"/>
              </a:endParaRPr>
            </a:p>
          </p:txBody>
        </p:sp>
        <p:sp>
          <p:nvSpPr>
            <p:cNvPr id="17" name="Text 6">
              <a:extLst>
                <a:ext uri="{FF2B5EF4-FFF2-40B4-BE49-F238E27FC236}">
                  <a16:creationId xmlns:a16="http://schemas.microsoft.com/office/drawing/2014/main" id="{758917C0-367C-4CBE-9ADC-92B49C11CD0C}"/>
                </a:ext>
              </a:extLst>
            </p:cNvPr>
            <p:cNvSpPr/>
            <p:nvPr/>
          </p:nvSpPr>
          <p:spPr>
            <a:xfrm>
              <a:off x="4893437" y="3986218"/>
              <a:ext cx="3451146" cy="992535"/>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عدم توفر الأموال اللازمة لتمويل الإدارة الإلكترونية.</a:t>
              </a:r>
              <a:endParaRPr lang="en-US" sz="1600" dirty="0">
                <a:solidFill>
                  <a:srgbClr val="203E5F"/>
                </a:solidFill>
                <a:latin typeface="Alexandria" pitchFamily="2" charset="-78"/>
                <a:cs typeface="Alexandria" pitchFamily="2" charset="-78"/>
              </a:endParaRPr>
            </a:p>
          </p:txBody>
        </p:sp>
        <p:sp>
          <p:nvSpPr>
            <p:cNvPr id="18" name="Shape 7">
              <a:extLst>
                <a:ext uri="{FF2B5EF4-FFF2-40B4-BE49-F238E27FC236}">
                  <a16:creationId xmlns:a16="http://schemas.microsoft.com/office/drawing/2014/main" id="{876970D6-BCAF-312A-07B2-821CFBEB11D6}"/>
                </a:ext>
              </a:extLst>
            </p:cNvPr>
            <p:cNvSpPr/>
            <p:nvPr/>
          </p:nvSpPr>
          <p:spPr>
            <a:xfrm>
              <a:off x="14044628" y="4074619"/>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BD5E7A57-0B15-FDDA-E462-A970C6E8D8B9}"/>
                </a:ext>
              </a:extLst>
            </p:cNvPr>
            <p:cNvSpPr/>
            <p:nvPr/>
          </p:nvSpPr>
          <p:spPr>
            <a:xfrm>
              <a:off x="14204938" y="4107770"/>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1</a:t>
              </a:r>
              <a:endParaRPr lang="en-US" sz="1600" b="1" dirty="0">
                <a:solidFill>
                  <a:schemeClr val="bg1"/>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6550AAD3-B012-88A6-5309-D0BD8A089228}"/>
                </a:ext>
              </a:extLst>
            </p:cNvPr>
            <p:cNvSpPr/>
            <p:nvPr/>
          </p:nvSpPr>
          <p:spPr>
            <a:xfrm>
              <a:off x="10302432" y="4011772"/>
              <a:ext cx="3597499"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التخبط السياسي حيث يمكن أن يؤدي إلى مقاطعة أي مبادرة لتطبيق الإدارة الإلكترونية.</a:t>
              </a:r>
              <a:endParaRPr lang="en-US" sz="1600" dirty="0">
                <a:solidFill>
                  <a:srgbClr val="203E5F"/>
                </a:solidFill>
                <a:latin typeface="Alexandria" pitchFamily="2" charset="-78"/>
                <a:cs typeface="Alexandria" pitchFamily="2" charset="-78"/>
              </a:endParaRPr>
            </a:p>
          </p:txBody>
        </p:sp>
        <p:sp>
          <p:nvSpPr>
            <p:cNvPr id="21" name="Shape 10">
              <a:extLst>
                <a:ext uri="{FF2B5EF4-FFF2-40B4-BE49-F238E27FC236}">
                  <a16:creationId xmlns:a16="http://schemas.microsoft.com/office/drawing/2014/main" id="{E848A37E-5B9D-F535-047C-4049FD3B8821}"/>
                </a:ext>
              </a:extLst>
            </p:cNvPr>
            <p:cNvSpPr/>
            <p:nvPr/>
          </p:nvSpPr>
          <p:spPr>
            <a:xfrm>
              <a:off x="3070581" y="5482095"/>
              <a:ext cx="499943" cy="496267"/>
            </a:xfrm>
            <a:prstGeom prst="roundRect">
              <a:avLst>
                <a:gd name="adj" fmla="val 11055"/>
              </a:avLst>
            </a:prstGeom>
            <a:grpFill/>
            <a:ln w="7620">
              <a:noFill/>
              <a:prstDash val="solid"/>
            </a:ln>
          </p:spPr>
          <p:txBody>
            <a:bodyPr/>
            <a:lstStyle/>
            <a:p>
              <a:endParaRPr lang="ar-SA" sz="1600" b="1">
                <a:solidFill>
                  <a:schemeClr val="bg1"/>
                </a:solidFill>
                <a:latin typeface="Alexandria" pitchFamily="2" charset="-78"/>
                <a:cs typeface="Alexandria" pitchFamily="2" charset="-78"/>
              </a:endParaRPr>
            </a:p>
          </p:txBody>
        </p:sp>
        <p:sp>
          <p:nvSpPr>
            <p:cNvPr id="22" name="Text 11">
              <a:extLst>
                <a:ext uri="{FF2B5EF4-FFF2-40B4-BE49-F238E27FC236}">
                  <a16:creationId xmlns:a16="http://schemas.microsoft.com/office/drawing/2014/main" id="{9F0B9559-36DD-587A-F809-A6ECA8D8EDCD}"/>
                </a:ext>
              </a:extLst>
            </p:cNvPr>
            <p:cNvSpPr/>
            <p:nvPr/>
          </p:nvSpPr>
          <p:spPr>
            <a:xfrm>
              <a:off x="3229111" y="5515246"/>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6</a:t>
              </a:r>
              <a:endParaRPr lang="en-US" sz="1600" b="1" dirty="0">
                <a:solidFill>
                  <a:schemeClr val="bg1"/>
                </a:solidFill>
                <a:latin typeface="Alexandria" pitchFamily="2" charset="-78"/>
                <a:cs typeface="Alexandria" pitchFamily="2" charset="-78"/>
              </a:endParaRPr>
            </a:p>
          </p:txBody>
        </p:sp>
        <p:sp>
          <p:nvSpPr>
            <p:cNvPr id="23" name="Text 12">
              <a:extLst>
                <a:ext uri="{FF2B5EF4-FFF2-40B4-BE49-F238E27FC236}">
                  <a16:creationId xmlns:a16="http://schemas.microsoft.com/office/drawing/2014/main" id="{358F8594-2A30-A714-86C3-9ACA214AE6E3}"/>
                </a:ext>
              </a:extLst>
            </p:cNvPr>
            <p:cNvSpPr/>
            <p:nvPr/>
          </p:nvSpPr>
          <p:spPr>
            <a:xfrm>
              <a:off x="-515557" y="5431281"/>
              <a:ext cx="3451146" cy="992535"/>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ضعف البنية التحتية للاتصالات وتكنولوجيا المعلومات.</a:t>
              </a:r>
              <a:endParaRPr lang="en-US" sz="1600" dirty="0">
                <a:solidFill>
                  <a:srgbClr val="203E5F"/>
                </a:solidFill>
                <a:latin typeface="Alexandria" pitchFamily="2" charset="-78"/>
                <a:cs typeface="Alexandria" pitchFamily="2" charset="-78"/>
              </a:endParaRPr>
            </a:p>
          </p:txBody>
        </p:sp>
        <p:sp>
          <p:nvSpPr>
            <p:cNvPr id="24" name="Shape 13">
              <a:extLst>
                <a:ext uri="{FF2B5EF4-FFF2-40B4-BE49-F238E27FC236}">
                  <a16:creationId xmlns:a16="http://schemas.microsoft.com/office/drawing/2014/main" id="{25428828-9C52-997E-C8AE-12C271F368E9}"/>
                </a:ext>
              </a:extLst>
            </p:cNvPr>
            <p:cNvSpPr/>
            <p:nvPr/>
          </p:nvSpPr>
          <p:spPr>
            <a:xfrm>
              <a:off x="8514059" y="5502383"/>
              <a:ext cx="499943" cy="496267"/>
            </a:xfrm>
            <a:prstGeom prst="roundRect">
              <a:avLst>
                <a:gd name="adj" fmla="val 11055"/>
              </a:avLst>
            </a:prstGeom>
            <a:grpFill/>
            <a:ln w="7620">
              <a:noFill/>
              <a:prstDash val="solid"/>
            </a:ln>
          </p:spPr>
          <p:txBody>
            <a:bodyPr/>
            <a:lstStyle/>
            <a:p>
              <a:endParaRPr lang="ar-SA" sz="1600" b="1">
                <a:solidFill>
                  <a:srgbClr val="203E5F"/>
                </a:solidFill>
                <a:latin typeface="Alexandria" pitchFamily="2" charset="-78"/>
                <a:cs typeface="Alexandria" pitchFamily="2" charset="-78"/>
              </a:endParaRPr>
            </a:p>
          </p:txBody>
        </p:sp>
        <p:sp>
          <p:nvSpPr>
            <p:cNvPr id="25" name="Text 14">
              <a:extLst>
                <a:ext uri="{FF2B5EF4-FFF2-40B4-BE49-F238E27FC236}">
                  <a16:creationId xmlns:a16="http://schemas.microsoft.com/office/drawing/2014/main" id="{455FA0E6-1758-D109-EFCE-8EFFEB7AE41B}"/>
                </a:ext>
              </a:extLst>
            </p:cNvPr>
            <p:cNvSpPr/>
            <p:nvPr/>
          </p:nvSpPr>
          <p:spPr>
            <a:xfrm>
              <a:off x="8673839" y="5541672"/>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5</a:t>
              </a:r>
              <a:endParaRPr lang="en-US" sz="1600" b="1" dirty="0">
                <a:solidFill>
                  <a:schemeClr val="bg1"/>
                </a:solidFill>
                <a:latin typeface="Alexandria" pitchFamily="2" charset="-78"/>
                <a:cs typeface="Alexandria" pitchFamily="2" charset="-78"/>
              </a:endParaRPr>
            </a:p>
          </p:txBody>
        </p:sp>
        <p:sp>
          <p:nvSpPr>
            <p:cNvPr id="26" name="Text 15">
              <a:extLst>
                <a:ext uri="{FF2B5EF4-FFF2-40B4-BE49-F238E27FC236}">
                  <a16:creationId xmlns:a16="http://schemas.microsoft.com/office/drawing/2014/main" id="{06580932-83F1-E4A1-356E-D81FDAA06E58}"/>
                </a:ext>
              </a:extLst>
            </p:cNvPr>
            <p:cNvSpPr/>
            <p:nvPr/>
          </p:nvSpPr>
          <p:spPr>
            <a:xfrm>
              <a:off x="4920209" y="5475371"/>
              <a:ext cx="3451146"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صعوبة تقبل المجتمع لفكرة تطبيق الإدارة الإلكترونية والاتصال السريع لأسباب متعددة.</a:t>
              </a:r>
              <a:endParaRPr lang="en-US" sz="1600" dirty="0">
                <a:solidFill>
                  <a:srgbClr val="203E5F"/>
                </a:solidFill>
                <a:latin typeface="Alexandria" pitchFamily="2" charset="-78"/>
                <a:cs typeface="Alexandria" pitchFamily="2" charset="-78"/>
              </a:endParaRPr>
            </a:p>
          </p:txBody>
        </p:sp>
        <p:sp>
          <p:nvSpPr>
            <p:cNvPr id="27" name="Shape 16">
              <a:extLst>
                <a:ext uri="{FF2B5EF4-FFF2-40B4-BE49-F238E27FC236}">
                  <a16:creationId xmlns:a16="http://schemas.microsoft.com/office/drawing/2014/main" id="{A0BC3CB3-8A2A-5A1B-D095-271A5180E870}"/>
                </a:ext>
              </a:extLst>
            </p:cNvPr>
            <p:cNvSpPr/>
            <p:nvPr/>
          </p:nvSpPr>
          <p:spPr>
            <a:xfrm>
              <a:off x="14044628" y="5530211"/>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28" name="Text 17">
              <a:extLst>
                <a:ext uri="{FF2B5EF4-FFF2-40B4-BE49-F238E27FC236}">
                  <a16:creationId xmlns:a16="http://schemas.microsoft.com/office/drawing/2014/main" id="{9817A04E-F51E-C67A-DC52-38D4A7C59EF1}"/>
                </a:ext>
              </a:extLst>
            </p:cNvPr>
            <p:cNvSpPr/>
            <p:nvPr/>
          </p:nvSpPr>
          <p:spPr>
            <a:xfrm>
              <a:off x="14225799" y="5563363"/>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4</a:t>
              </a:r>
              <a:endParaRPr lang="en-US" sz="1600" b="1" dirty="0">
                <a:solidFill>
                  <a:schemeClr val="bg1"/>
                </a:solidFill>
                <a:latin typeface="Alexandria" pitchFamily="2" charset="-78"/>
                <a:cs typeface="Alexandria" pitchFamily="2" charset="-78"/>
              </a:endParaRPr>
            </a:p>
          </p:txBody>
        </p:sp>
        <p:sp>
          <p:nvSpPr>
            <p:cNvPr id="29" name="Text 18">
              <a:extLst>
                <a:ext uri="{FF2B5EF4-FFF2-40B4-BE49-F238E27FC236}">
                  <a16:creationId xmlns:a16="http://schemas.microsoft.com/office/drawing/2014/main" id="{7F854B16-95D4-7C7A-67F8-DA82C30DDEC3}"/>
                </a:ext>
              </a:extLst>
            </p:cNvPr>
            <p:cNvSpPr/>
            <p:nvPr/>
          </p:nvSpPr>
          <p:spPr>
            <a:xfrm>
              <a:off x="10448787" y="5503198"/>
              <a:ext cx="3451146"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مقاومة هائلة من الموظفين الذين يخشون على عملهم المستقبلي بسبب تبسيط الإجراءات.</a:t>
              </a:r>
              <a:endParaRPr lang="en-US" sz="1600" dirty="0">
                <a:solidFill>
                  <a:srgbClr val="203E5F"/>
                </a:solidFill>
                <a:latin typeface="Alexandria" pitchFamily="2" charset="-78"/>
                <a:cs typeface="Alexandria" pitchFamily="2" charset="-78"/>
              </a:endParaRPr>
            </a:p>
          </p:txBody>
        </p:sp>
      </p:grpSp>
      <p:sp>
        <p:nvSpPr>
          <p:cNvPr id="9" name="Text 6">
            <a:extLst>
              <a:ext uri="{FF2B5EF4-FFF2-40B4-BE49-F238E27FC236}">
                <a16:creationId xmlns:a16="http://schemas.microsoft.com/office/drawing/2014/main" id="{14220CAA-AAAD-3531-1A97-CB5FF73886A3}"/>
              </a:ext>
            </a:extLst>
          </p:cNvPr>
          <p:cNvSpPr/>
          <p:nvPr/>
        </p:nvSpPr>
        <p:spPr>
          <a:xfrm>
            <a:off x="1246842" y="2915238"/>
            <a:ext cx="2277608" cy="1027524"/>
          </a:xfrm>
          <a:prstGeom prst="rect">
            <a:avLst/>
          </a:prstGeom>
          <a:solidFill>
            <a:schemeClr val="bg1"/>
          </a:solidFill>
          <a:ln>
            <a:noFill/>
          </a:ln>
        </p:spPr>
        <p:txBody>
          <a:bodyPr wrap="square" rtlCol="0" anchor="t"/>
          <a:lstStyle/>
          <a:p>
            <a:pPr algn="justLow"/>
            <a:r>
              <a:rPr lang="ar-SA" sz="1600" dirty="0">
                <a:solidFill>
                  <a:srgbClr val="203E5F"/>
                </a:solidFill>
                <a:latin typeface="Alexandria" pitchFamily="2" charset="-78"/>
                <a:ea typeface="Lato" pitchFamily="34" charset="-122"/>
                <a:cs typeface="Alexandria" pitchFamily="2" charset="-78"/>
              </a:rPr>
              <a:t>عدم توفر إطار قانوني أو تنظيمي لتنفيذ الإدارة الإلكترونية.</a:t>
            </a:r>
            <a:endParaRPr lang="en-US" sz="1600" dirty="0">
              <a:solidFill>
                <a:srgbClr val="203E5F"/>
              </a:solidFill>
              <a:latin typeface="Alexandria" pitchFamily="2" charset="-78"/>
              <a:ea typeface="Lato" pitchFamily="34" charset="-122"/>
              <a:cs typeface="Alexandria" pitchFamily="2" charset="-78"/>
            </a:endParaRPr>
          </a:p>
        </p:txBody>
      </p:sp>
      <p:sp>
        <p:nvSpPr>
          <p:cNvPr id="11" name="Round Diagonal Corner Rectangle 17">
            <a:extLst>
              <a:ext uri="{FF2B5EF4-FFF2-40B4-BE49-F238E27FC236}">
                <a16:creationId xmlns:a16="http://schemas.microsoft.com/office/drawing/2014/main" id="{870D6C68-2381-B051-CE3E-2BA24944989E}"/>
              </a:ext>
            </a:extLst>
          </p:cNvPr>
          <p:cNvSpPr/>
          <p:nvPr/>
        </p:nvSpPr>
        <p:spPr>
          <a:xfrm>
            <a:off x="6466540" y="2128635"/>
            <a:ext cx="444552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هناك العديد من العوائق ولكن من أبرزها:</a:t>
            </a:r>
          </a:p>
        </p:txBody>
      </p:sp>
    </p:spTree>
    <p:extLst>
      <p:ext uri="{BB962C8B-B14F-4D97-AF65-F5344CB8AC3E}">
        <p14:creationId xmlns:p14="http://schemas.microsoft.com/office/powerpoint/2010/main" val="2223964596"/>
      </p:ext>
    </p:extLst>
  </p:cSld>
  <p:clrMapOvr>
    <a:masterClrMapping/>
  </p:clrMapOvr>
  <mc:AlternateContent xmlns:mc="http://schemas.openxmlformats.org/markup-compatibility/2006" xmlns:p14="http://schemas.microsoft.com/office/powerpoint/2010/main">
    <mc:Choice Requires="p14">
      <p:transition spd="slow" p14:dur="2000" advTm="187550"/>
    </mc:Choice>
    <mc:Fallback xmlns="">
      <p:transition spd="slow" advTm="18755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3" name="Rectangle 17">
            <a:extLst>
              <a:ext uri="{FF2B5EF4-FFF2-40B4-BE49-F238E27FC236}">
                <a16:creationId xmlns:a16="http://schemas.microsoft.com/office/drawing/2014/main"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4" name="TextBox 18">
            <a:extLst>
              <a:ext uri="{FF2B5EF4-FFF2-40B4-BE49-F238E27FC236}">
                <a16:creationId xmlns:a16="http://schemas.microsoft.com/office/drawing/2014/main"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TextBox 2">
            <a:extLst>
              <a:ext uri="{FF2B5EF4-FFF2-40B4-BE49-F238E27FC236}">
                <a16:creationId xmlns:a16="http://schemas.microsoft.com/office/drawing/2014/main"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 </a:t>
            </a:r>
          </a:p>
        </p:txBody>
      </p:sp>
      <p:pic>
        <p:nvPicPr>
          <p:cNvPr id="8" name="Graphic 21">
            <a:extLst>
              <a:ext uri="{FF2B5EF4-FFF2-40B4-BE49-F238E27FC236}">
                <a16:creationId xmlns:a16="http://schemas.microsoft.com/office/drawing/2014/main"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18ABA0B-594B-D319-D105-603D1CE590A7}"/>
              </a:ext>
            </a:extLst>
          </p:cNvPr>
          <p:cNvSpPr txBox="1"/>
          <p:nvPr/>
        </p:nvSpPr>
        <p:spPr>
          <a:xfrm>
            <a:off x="1597516"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في عصر الذكاء الإصطناعي </a:t>
            </a:r>
          </a:p>
        </p:txBody>
      </p:sp>
      <p:pic>
        <p:nvPicPr>
          <p:cNvPr id="12" name="صورة 11">
            <a:extLst>
              <a:ext uri="{FF2B5EF4-FFF2-40B4-BE49-F238E27FC236}">
                <a16:creationId xmlns:a16="http://schemas.microsoft.com/office/drawing/2014/main" id="{E693B068-1455-0ED5-B497-F60539883B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926856266"/>
      </p:ext>
    </p:extLst>
  </p:cSld>
  <p:clrMapOvr>
    <a:masterClrMapping/>
  </p:clrMapOvr>
  <mc:AlternateContent xmlns:mc="http://schemas.openxmlformats.org/markup-compatibility/2006" xmlns:p14="http://schemas.microsoft.com/office/powerpoint/2010/main">
    <mc:Choice Requires="p14">
      <p:transition spd="slow" p14:dur="2000" advTm="47054"/>
    </mc:Choice>
    <mc:Fallback xmlns="">
      <p:transition spd="slow" advTm="4705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تتطلب القيادة في عصر الذكاء الاصطناعي تحولًا جذريًا في طريقة تفكير القائد وكيفية إدارته للمؤسسة  فلم يعد القائد يعتمد فقط على خبرته الشخصية أو مهاراته التقليدية، بل أصبح مطالبًا بفهم الأنظمة الذكية، والاستفادة من قدراتها التحليلية لاتخاذ قرارات أدق وأسرع. </a:t>
            </a:r>
          </a:p>
          <a:p>
            <a:pPr algn="just"/>
            <a:r>
              <a:rPr lang="ar-EG" sz="1600" dirty="0">
                <a:latin typeface="Alexandria" pitchFamily="2" charset="-78"/>
                <a:cs typeface="Alexandria" pitchFamily="2" charset="-78"/>
              </a:rPr>
              <a:t>يقوم القائد المعاصر بتوظيف البيانات الضخمة، والتنبؤات الذكية، وأدوات الأتمتة لتحسين الأداء ورفع كفاءة العمل، مما يجعله أكثر قدرة على مواكبة التغيرات المتسارعة في بيئات الأعمال.</a:t>
            </a: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كما أصبح دور القائد يتجاوز مجرد الإدارة، ليشمل خلق بيئة متوازنة تجمع بين التكنولوجيا والإنسان. فهو يعمل على تمكين الموظفين من التعامل مع الأدوات الرقمية، ويقودهم نحو تطوير مهارات جديدة تتناسب مع التحول الرقمي. </a:t>
            </a:r>
          </a:p>
          <a:p>
            <a:pPr algn="just"/>
            <a:r>
              <a:rPr lang="ar-EG" sz="1600" dirty="0">
                <a:latin typeface="Alexandria" pitchFamily="2" charset="-78"/>
                <a:cs typeface="Alexandria" pitchFamily="2" charset="-78"/>
              </a:rPr>
              <a:t>وتبقى المهارات الإنسانية مثل الذكاء العاطفي، والاتصال الفعال، وبناء الثقة عناصر أساسية لتعويض الجانب الآلي، وتعزيز التعاون بين البشر والأنظمة الذكية. وفي هذا السياق، تصبح القيادة في عصر الذكاء الاصطناعي مزيجًا بين الرؤية المستقبلية والابتكار والمسؤولية الأخلاقية.</a:t>
            </a:r>
          </a:p>
          <a:p>
            <a:pPr algn="just">
              <a:buFont typeface="Arial"/>
              <a:buChar char="•"/>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7546706" y="2200769"/>
            <a:ext cx="389544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دور القيادة في عصر الذكاء الاصطناعي </a:t>
            </a:r>
            <a:endParaRPr lang="ar-SA" sz="1600" dirty="0">
              <a:solidFill>
                <a:prstClr val="white"/>
              </a:solidFill>
              <a:latin typeface="Alexandria" charset="0"/>
              <a:cs typeface="Alexandria" charset="0"/>
            </a:endParaRPr>
          </a:p>
        </p:txBody>
      </p:sp>
    </p:spTree>
    <p:extLst>
      <p:ext uri="{BB962C8B-B14F-4D97-AF65-F5344CB8AC3E}">
        <p14:creationId xmlns:p14="http://schemas.microsoft.com/office/powerpoint/2010/main" val="4120166161"/>
      </p:ext>
    </p:extLst>
  </p:cSld>
  <p:clrMapOvr>
    <a:masterClrMapping/>
  </p:clrMapOvr>
  <mc:AlternateContent xmlns:mc="http://schemas.openxmlformats.org/markup-compatibility/2006" xmlns:p14="http://schemas.microsoft.com/office/powerpoint/2010/main">
    <mc:Choice Requires="p14">
      <p:transition spd="slow" p14:dur="2000" advTm="85410"/>
    </mc:Choice>
    <mc:Fallback xmlns="">
      <p:transition spd="slow" advTm="8541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60536"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Low"/>
            <a:r>
              <a:rPr lang="ar-EG" sz="1400" b="1" dirty="0">
                <a:latin typeface="Alexandria"/>
                <a:cs typeface="Alexandria"/>
              </a:rPr>
              <a:t>تمتاز القيادة في عصر الذكاء الاصطناعي بالعديد من المميزات منها : </a:t>
            </a:r>
          </a:p>
          <a:p>
            <a:pPr algn="justLow"/>
            <a:endParaRPr lang="ar-EG" sz="1400" b="1" dirty="0">
              <a:latin typeface="Alexandria"/>
              <a:cs typeface="Alexandria"/>
            </a:endParaRPr>
          </a:p>
          <a:p>
            <a:pPr marL="342900" indent="-342900" algn="justLow">
              <a:buAutoNum type="arabicPeriod"/>
            </a:pPr>
            <a:r>
              <a:rPr lang="ar-EG" sz="1400" b="1" dirty="0">
                <a:latin typeface="Alexandria"/>
                <a:cs typeface="Alexandria"/>
              </a:rPr>
              <a:t>تحسين اتخاذ القرار </a:t>
            </a:r>
          </a:p>
          <a:p>
            <a:pPr algn="justLow"/>
            <a:r>
              <a:rPr lang="ar-EG" sz="1400" dirty="0">
                <a:latin typeface="Alexandria"/>
                <a:cs typeface="Alexandria"/>
              </a:rPr>
              <a:t>يساعد الذكاء الاصطناعي القادة على اتخاذ قرارات أدق وأسرع من خلال تحليل كميات هائلة من البيانات والتنبؤ بالاتجاهات المستقبلية.</a:t>
            </a:r>
          </a:p>
          <a:p>
            <a:pPr algn="justLow"/>
            <a:endParaRPr lang="ar-EG" sz="1400" dirty="0">
              <a:latin typeface="Alexandria"/>
              <a:cs typeface="Alexandria"/>
            </a:endParaRPr>
          </a:p>
          <a:p>
            <a:pPr algn="justLow"/>
            <a:r>
              <a:rPr lang="ar-EG" sz="1400" b="1" dirty="0">
                <a:latin typeface="Alexandria"/>
                <a:cs typeface="Alexandria"/>
              </a:rPr>
              <a:t>2. رفع كفاءة العمل</a:t>
            </a:r>
          </a:p>
          <a:p>
            <a:pPr algn="justLow"/>
            <a:r>
              <a:rPr lang="ar-EG" sz="1400" dirty="0">
                <a:latin typeface="Alexandria"/>
                <a:cs typeface="Alexandria"/>
              </a:rPr>
              <a:t>تُسهِم الأتمتة في إنجاز المهام الروتينية بسرعة، مما يتيح للقائد التركيز على المهام الاستراتيجية والتطويرية بدلاً من الأعمال التشغيلية.</a:t>
            </a:r>
          </a:p>
          <a:p>
            <a:pPr algn="justLow"/>
            <a:endParaRPr lang="ar-EG" sz="1400" dirty="0">
              <a:latin typeface="Alexandria"/>
              <a:cs typeface="Alexandria"/>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مميزات القيادة في عصر الذكاء الاصطناعي</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7508258"/>
      </p:ext>
    </p:extLst>
  </p:cSld>
  <p:clrMapOvr>
    <a:masterClrMapping/>
  </p:clrMapOvr>
  <mc:AlternateContent xmlns:mc="http://schemas.openxmlformats.org/markup-compatibility/2006" xmlns:p14="http://schemas.microsoft.com/office/powerpoint/2010/main">
    <mc:Choice Requires="p14">
      <p:transition spd="slow" p14:dur="2000" advTm="81948"/>
    </mc:Choice>
    <mc:Fallback xmlns="">
      <p:transition spd="slow" advTm="8194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6F2CA-BFE5-D2DC-C539-89E6EDDDA66C}"/>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3EBF8C2-24C4-CD64-8639-CDE944DC5353}"/>
              </a:ext>
            </a:extLst>
          </p:cNvPr>
          <p:cNvSpPr/>
          <p:nvPr/>
        </p:nvSpPr>
        <p:spPr>
          <a:xfrm>
            <a:off x="760536"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Low"/>
            <a:r>
              <a:rPr lang="ar-EG" sz="1400" b="1" dirty="0">
                <a:latin typeface="Alexandria"/>
                <a:cs typeface="Alexandria"/>
              </a:rPr>
              <a:t>3. تعزيز الابتكار</a:t>
            </a:r>
          </a:p>
          <a:p>
            <a:pPr algn="justLow"/>
            <a:r>
              <a:rPr lang="ar-EG" sz="1400" dirty="0">
                <a:latin typeface="Alexandria"/>
                <a:cs typeface="Alexandria"/>
              </a:rPr>
              <a:t>توفر تقنيات الذكاء الاصطناعي أدوات جديدة تساعد القادة على ابتكار حلول مختلفة، وتطوير نماذج عمل جديدة، وتحسين المنتجات والخدمات.</a:t>
            </a:r>
          </a:p>
          <a:p>
            <a:pPr algn="justLow"/>
            <a:endParaRPr lang="ar-EG" sz="1400" dirty="0">
              <a:latin typeface="Alexandria"/>
              <a:cs typeface="Alexandria"/>
            </a:endParaRPr>
          </a:p>
          <a:p>
            <a:pPr algn="justLow"/>
            <a:r>
              <a:rPr lang="ar-EG" sz="1400" b="1" dirty="0">
                <a:latin typeface="Alexandria"/>
                <a:cs typeface="Alexandria"/>
              </a:rPr>
              <a:t>4. إدارة أفضل للمخاطر</a:t>
            </a:r>
          </a:p>
          <a:p>
            <a:pPr algn="justLow"/>
            <a:r>
              <a:rPr lang="ar-EG" sz="1400" dirty="0">
                <a:latin typeface="Alexandria"/>
                <a:cs typeface="Alexandria"/>
              </a:rPr>
              <a:t>تتيح الخوارزميات تحليل المخاطر والتنبؤ بالمشكلات قبل وقوعها، مما يساعد القائد على اتخاذ إجراءات وقائية فعّالة.</a:t>
            </a:r>
          </a:p>
          <a:p>
            <a:pPr algn="justLow"/>
            <a:endParaRPr lang="ar-EG" sz="1400" dirty="0">
              <a:latin typeface="Alexandria"/>
              <a:cs typeface="Alexandria"/>
            </a:endParaRPr>
          </a:p>
          <a:p>
            <a:pPr algn="justLow"/>
            <a:r>
              <a:rPr lang="ar-EG" sz="1400" b="1" dirty="0">
                <a:latin typeface="Alexandria"/>
                <a:cs typeface="Alexandria"/>
              </a:rPr>
              <a:t>5. دعم الموظفين وتطويرهم</a:t>
            </a:r>
          </a:p>
          <a:p>
            <a:pPr algn="justLow"/>
            <a:r>
              <a:rPr lang="ar-EG" sz="1400" dirty="0">
                <a:latin typeface="Alexandria"/>
                <a:cs typeface="Alexandria"/>
              </a:rPr>
              <a:t>من خلال أدوات تحليل الأداء، يستطيع القائد تحديد احتياجات التدريب وتخصيص برامج تطوير مناسبة لكل موظف</a:t>
            </a:r>
            <a:r>
              <a:rPr lang="ar-SA" sz="1400" dirty="0">
                <a:latin typeface="Alexandria"/>
                <a:cs typeface="Alexandria"/>
              </a:rPr>
              <a:t>.</a:t>
            </a:r>
            <a:endParaRPr lang="ar-EG" sz="1400" dirty="0">
              <a:latin typeface="Alexandria"/>
              <a:cs typeface="Alexandria"/>
            </a:endParaRPr>
          </a:p>
        </p:txBody>
      </p:sp>
      <p:sp>
        <p:nvSpPr>
          <p:cNvPr id="3" name="TextBox 2">
            <a:extLst>
              <a:ext uri="{FF2B5EF4-FFF2-40B4-BE49-F238E27FC236}">
                <a16:creationId xmlns:a16="http://schemas.microsoft.com/office/drawing/2014/main" id="{619CD6BC-0602-19B1-7FE6-C92A0704A1E7}"/>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مميزات القيادة في عصر الذكاء الاصطناعي</a:t>
            </a:r>
          </a:p>
        </p:txBody>
      </p:sp>
      <p:sp>
        <p:nvSpPr>
          <p:cNvPr id="4" name="Rectangle 4">
            <a:extLst>
              <a:ext uri="{FF2B5EF4-FFF2-40B4-BE49-F238E27FC236}">
                <a16:creationId xmlns:a16="http://schemas.microsoft.com/office/drawing/2014/main" id="{1E9ED47F-4620-89FE-8951-A176AEE04B2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C7972AB4-9CB9-2BD5-2973-864160E33A3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4B8D94B5-8687-BA92-95D7-F2D4D27EF60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A3668D9-9948-9BEA-05D7-47DB5084E1B2}"/>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2C1FCBA5-EC1F-E428-68DF-7CBA72A612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2952570"/>
      </p:ext>
    </p:extLst>
  </p:cSld>
  <p:clrMapOvr>
    <a:masterClrMapping/>
  </p:clrMapOvr>
  <mc:AlternateContent xmlns:mc="http://schemas.openxmlformats.org/markup-compatibility/2006">
    <mc:Choice xmlns:p14="http://schemas.microsoft.com/office/powerpoint/2010/main" Requires="p14">
      <p:transition spd="slow" p14:dur="2000" advTm="81948"/>
    </mc:Choice>
    <mc:Fallback>
      <p:transition spd="slow" advTm="8194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solidFill>
                <a:prstClr val="black"/>
              </a:solidFill>
              <a:latin typeface="Alexandria"/>
              <a:cs typeface="Alexandria"/>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الاصطناعي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C:\Users\HONEY\Documents\Downloads\تحديات القيادة في عصر الذكاء الاصطناعي - visual selec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7337" y="1518396"/>
            <a:ext cx="8366109" cy="5043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87689"/>
      </p:ext>
    </p:extLst>
  </p:cSld>
  <p:clrMapOvr>
    <a:masterClrMapping/>
  </p:clrMapOvr>
  <mc:AlternateContent xmlns:mc="http://schemas.openxmlformats.org/markup-compatibility/2006" xmlns:p14="http://schemas.microsoft.com/office/powerpoint/2010/main">
    <mc:Choice Requires="p14">
      <p:transition spd="slow" p14:dur="2000" advTm="143155"/>
    </mc:Choice>
    <mc:Fallback xmlns="">
      <p:transition spd="slow" advTm="14315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solidFill>
                <a:prstClr val="black"/>
              </a:solidFill>
              <a:latin typeface="Alexandria" pitchFamily="2" charset="-78"/>
              <a:cs typeface="Alexandria" pitchFamily="2" charset="-78"/>
            </a:endParaRPr>
          </a:p>
          <a:p>
            <a:endParaRPr lang="ar-EG" sz="1600" dirty="0">
              <a:solidFill>
                <a:prstClr val="black"/>
              </a:solidFill>
              <a:latin typeface="Alexandria" pitchFamily="2" charset="-78"/>
              <a:cs typeface="Alexandria" pitchFamily="2" charset="-78"/>
            </a:endParaRPr>
          </a:p>
          <a:p>
            <a:pPr marL="285750" indent="-285750">
              <a:lnSpc>
                <a:spcPct val="200000"/>
              </a:lnSpc>
              <a:buFont typeface="Arial" pitchFamily="34" charset="0"/>
              <a:buChar char="•"/>
            </a:pPr>
            <a:r>
              <a:rPr lang="ar-EG" sz="1600" dirty="0">
                <a:latin typeface="Alexandria" pitchFamily="2" charset="-78"/>
                <a:cs typeface="Alexandria" pitchFamily="2" charset="-78"/>
              </a:rPr>
              <a:t> تحليل كميات هائلة من البيانات لاتخاذ قرارات مدروسة</a:t>
            </a:r>
          </a:p>
          <a:p>
            <a:pPr marL="285750" indent="-285750">
              <a:lnSpc>
                <a:spcPct val="200000"/>
              </a:lnSpc>
              <a:buFont typeface="Arial" pitchFamily="34" charset="0"/>
              <a:buChar char="•"/>
            </a:pPr>
            <a:r>
              <a:rPr lang="ar-EG" sz="1600" dirty="0">
                <a:latin typeface="Alexandria" pitchFamily="2" charset="-78"/>
                <a:cs typeface="Alexandria" pitchFamily="2" charset="-78"/>
              </a:rPr>
              <a:t>استخدام خوارزميات تنبؤية ونظم تعلم آلي لاتخاذ قرارات فورية وواعية</a:t>
            </a:r>
          </a:p>
          <a:p>
            <a:pPr marL="285750" indent="-285750">
              <a:lnSpc>
                <a:spcPct val="200000"/>
              </a:lnSpc>
              <a:buFont typeface="Arial" pitchFamily="34" charset="0"/>
              <a:buChar char="•"/>
            </a:pPr>
            <a:r>
              <a:rPr lang="ar-EG" sz="1600" dirty="0">
                <a:latin typeface="Alexandria" pitchFamily="2" charset="-78"/>
                <a:cs typeface="Alexandria" pitchFamily="2" charset="-78"/>
              </a:rPr>
              <a:t>التنبؤ بالاتجاهات المستقبلية واغتنام الفرص قبل المنافسين</a:t>
            </a:r>
          </a:p>
          <a:p>
            <a:pPr marL="285750" indent="-285750">
              <a:lnSpc>
                <a:spcPct val="200000"/>
              </a:lnSpc>
              <a:buFont typeface="Arial" pitchFamily="34" charset="0"/>
              <a:buChar char="•"/>
            </a:pPr>
            <a:r>
              <a:rPr lang="ar-EG" sz="1600" dirty="0">
                <a:latin typeface="Alexandria" pitchFamily="2" charset="-78"/>
                <a:cs typeface="Alexandria" pitchFamily="2" charset="-78"/>
              </a:rPr>
              <a:t>تحسين التواصل داخل الفريق وتعزيز الإنتاجية</a:t>
            </a:r>
          </a:p>
          <a:p>
            <a:pPr marL="285750" indent="-285750">
              <a:lnSpc>
                <a:spcPct val="200000"/>
              </a:lnSpc>
              <a:buFont typeface="Arial" pitchFamily="34" charset="0"/>
              <a:buChar char="•"/>
            </a:pPr>
            <a:r>
              <a:rPr lang="ar-EG" sz="1600" dirty="0">
                <a:latin typeface="Alexandria" pitchFamily="2" charset="-78"/>
                <a:cs typeface="Alexandria" pitchFamily="2" charset="-78"/>
              </a:rPr>
              <a:t>تقييم تأثير الرسائل الإعلامية على الرأي العام باستخدام التعلم الآلي</a:t>
            </a:r>
          </a:p>
          <a:p>
            <a:pPr marL="285750" indent="-285750">
              <a:lnSpc>
                <a:spcPct val="200000"/>
              </a:lnSpc>
              <a:buFont typeface="Arial" pitchFamily="34" charset="0"/>
              <a:buChar char="•"/>
            </a:pPr>
            <a:r>
              <a:rPr lang="ar-EG" sz="1600" dirty="0">
                <a:latin typeface="Alexandria" pitchFamily="2" charset="-78"/>
                <a:cs typeface="Alexandria" pitchFamily="2" charset="-78"/>
              </a:rPr>
              <a:t>مراقبة سمعة المؤسسة وتحليل ردود الفعل عبر منصات التواصل الاجتماعي</a:t>
            </a:r>
          </a:p>
          <a:p>
            <a:pPr marL="285750" indent="-285750">
              <a:lnSpc>
                <a:spcPct val="200000"/>
              </a:lnSpc>
              <a:buFont typeface="Arial" pitchFamily="34" charset="0"/>
              <a:buChar char="•"/>
            </a:pPr>
            <a:r>
              <a:rPr lang="ar-EG" sz="1600" dirty="0">
                <a:latin typeface="Alexandria" pitchFamily="2" charset="-78"/>
                <a:cs typeface="Alexandria" pitchFamily="2" charset="-78"/>
              </a:rPr>
              <a:t>قياس فعالية الحملات الإعلامية وتحسينها بناءً على البيانات</a:t>
            </a: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4898166" y="1814979"/>
            <a:ext cx="6506895"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كيف يعيد الذكاء الاصطناعي تشكيل مفهوم القيادة الفعالة؟</a:t>
            </a:r>
          </a:p>
        </p:txBody>
      </p:sp>
    </p:spTree>
    <p:extLst>
      <p:ext uri="{BB962C8B-B14F-4D97-AF65-F5344CB8AC3E}">
        <p14:creationId xmlns:p14="http://schemas.microsoft.com/office/powerpoint/2010/main" val="4117375989"/>
      </p:ext>
    </p:extLst>
  </p:cSld>
  <p:clrMapOvr>
    <a:masterClrMapping/>
  </p:clrMapOvr>
  <mc:AlternateContent xmlns:mc="http://schemas.openxmlformats.org/markup-compatibility/2006" xmlns:p14="http://schemas.microsoft.com/office/powerpoint/2010/main">
    <mc:Choice Requires="p14">
      <p:transition spd="slow" p14:dur="2000" advTm="168053"/>
    </mc:Choice>
    <mc:Fallback xmlns="">
      <p:transition spd="slow" advTm="16805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latin typeface="Alexandria" pitchFamily="2" charset="-78"/>
              <a:cs typeface="Alexandria" pitchFamily="2" charset="-78"/>
            </a:endParaRPr>
          </a:p>
          <a:p>
            <a:endParaRPr lang="ar-SA" sz="1600" dirty="0">
              <a:latin typeface="Alexandria" pitchFamily="2" charset="-78"/>
              <a:cs typeface="Alexandria" pitchFamily="2" charset="-78"/>
            </a:endParaRPr>
          </a:p>
          <a:p>
            <a:r>
              <a:rPr lang="ar-EG" sz="1600" dirty="0">
                <a:latin typeface="Alexandria" pitchFamily="2" charset="-78"/>
                <a:cs typeface="Alexandria" pitchFamily="2" charset="-78"/>
              </a:rPr>
              <a:t>توجد عدة خطوات لتطبيق تقنيات الذكاء الاصطناعي في القيادة منها :</a:t>
            </a:r>
          </a:p>
          <a:p>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 </a:t>
            </a:r>
            <a:r>
              <a:rPr lang="ar-SA" sz="1600" b="1" dirty="0">
                <a:latin typeface="Alexandria" pitchFamily="2" charset="-78"/>
                <a:cs typeface="Alexandria" pitchFamily="2" charset="-78"/>
              </a:rPr>
              <a:t>أ</a:t>
            </a:r>
            <a:r>
              <a:rPr lang="ar-EG" sz="1600" b="1" dirty="0">
                <a:latin typeface="Alexandria" pitchFamily="2" charset="-78"/>
                <a:cs typeface="Alexandria" pitchFamily="2" charset="-78"/>
              </a:rPr>
              <a:t>ول</a:t>
            </a:r>
            <a:r>
              <a:rPr lang="ar-SA" sz="1600" b="1" dirty="0">
                <a:latin typeface="Alexandria" pitchFamily="2" charset="-78"/>
                <a:cs typeface="Alexandria" pitchFamily="2" charset="-78"/>
              </a:rPr>
              <a:t>اً</a:t>
            </a:r>
            <a:r>
              <a:rPr lang="ar-EG" sz="1600" b="1" dirty="0">
                <a:latin typeface="Alexandria" pitchFamily="2" charset="-78"/>
                <a:cs typeface="Alexandria" pitchFamily="2" charset="-78"/>
              </a:rPr>
              <a:t> : تقييم جاهزية المؤسسة للذكاء الاصطناعي من خلال</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a:t>
            </a:r>
          </a:p>
          <a:p>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تحليل البنية التحتية والموارد البشرية </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تحديد المجالات التي يمكن تحسينها باستخدام الذكاء الاصطناعي</a:t>
            </a:r>
          </a:p>
          <a:p>
            <a:pPr marL="285750" indent="-285750">
              <a:buFont typeface="Arial" pitchFamily="34" charset="0"/>
              <a:buChar char="•"/>
            </a:pPr>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ثانيا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اختيار الأدوات والتقنيات المناسبة مثل</a:t>
            </a:r>
            <a:r>
              <a:rPr lang="ar-SA" sz="1600" b="1" dirty="0">
                <a:latin typeface="Alexandria" pitchFamily="2" charset="-78"/>
                <a:cs typeface="Alexandria" pitchFamily="2" charset="-78"/>
              </a:rPr>
              <a:t>:</a:t>
            </a:r>
            <a:endParaRPr lang="ar-EG" sz="1600" b="1" dirty="0">
              <a:latin typeface="Alexandria" pitchFamily="2" charset="-78"/>
              <a:cs typeface="Alexandria" pitchFamily="2" charset="-78"/>
            </a:endParaRPr>
          </a:p>
          <a:p>
            <a:endParaRPr lang="ar-EG" sz="1600" b="1"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أدوات تحليل البيانات والتنبؤ</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منصات أتمتة المهام والتواصل</a:t>
            </a: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4878894" y="1761256"/>
            <a:ext cx="6637003"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JO" sz="1600" dirty="0">
                <a:solidFill>
                  <a:prstClr val="white"/>
                </a:solidFill>
                <a:latin typeface="Alexandria" charset="0"/>
                <a:cs typeface="Alexandria" charset="0"/>
              </a:rPr>
              <a:t>خطوات عملية لتطبيق الذكاء الاصطناعي في القيادة</a:t>
            </a:r>
          </a:p>
        </p:txBody>
      </p:sp>
    </p:spTree>
    <p:extLst>
      <p:ext uri="{BB962C8B-B14F-4D97-AF65-F5344CB8AC3E}">
        <p14:creationId xmlns:p14="http://schemas.microsoft.com/office/powerpoint/2010/main" val="2439275419"/>
      </p:ext>
    </p:extLst>
  </p:cSld>
  <p:clrMapOvr>
    <a:masterClrMapping/>
  </p:clrMapOvr>
  <mc:AlternateContent xmlns:mc="http://schemas.openxmlformats.org/markup-compatibility/2006" xmlns:p14="http://schemas.microsoft.com/office/powerpoint/2010/main">
    <mc:Choice Requires="p14">
      <p:transition spd="slow" p14:dur="2000" advTm="115953"/>
    </mc:Choice>
    <mc:Fallback xmlns="">
      <p:transition spd="slow" advTm="11595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SA" sz="1600" b="1" dirty="0">
              <a:latin typeface="Alexandria" pitchFamily="2" charset="-78"/>
              <a:cs typeface="Alexandria" pitchFamily="2" charset="-78"/>
            </a:endParaRPr>
          </a:p>
          <a:p>
            <a:endParaRPr lang="ar-SA" sz="1600" b="1" dirty="0">
              <a:latin typeface="Alexandria" pitchFamily="2" charset="-78"/>
              <a:cs typeface="Alexandria" pitchFamily="2" charset="-78"/>
            </a:endParaRPr>
          </a:p>
          <a:p>
            <a:endParaRPr lang="ar-SA" sz="1600" b="1" dirty="0">
              <a:latin typeface="Alexandria" pitchFamily="2" charset="-78"/>
              <a:cs typeface="Alexandria" pitchFamily="2" charset="-78"/>
            </a:endParaRPr>
          </a:p>
          <a:p>
            <a:r>
              <a:rPr lang="ar-EG" sz="1600" b="1" dirty="0">
                <a:latin typeface="Alexandria" pitchFamily="2" charset="-78"/>
                <a:cs typeface="Alexandria" pitchFamily="2" charset="-78"/>
              </a:rPr>
              <a:t>ثالثا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بناء فريق قيادي متكامل من خلال</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a:t>
            </a:r>
          </a:p>
          <a:p>
            <a:endParaRPr lang="ar-EG" sz="1600" b="1"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دمج خبراء الذكاء الاصطناعي مع فرق العلاقات العامة</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تدريب القادة على استخدام التكنولوجيا بفعالية</a:t>
            </a: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رابعا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قياس الأداء وتحسين الاستراتيجيات </a:t>
            </a:r>
            <a:r>
              <a:rPr lang="ar-SA" sz="1600" b="1" dirty="0">
                <a:latin typeface="Alexandria" pitchFamily="2" charset="-78"/>
                <a:cs typeface="Alexandria" pitchFamily="2" charset="-78"/>
              </a:rPr>
              <a:t>بالقيام بـ:</a:t>
            </a:r>
            <a:endParaRPr lang="ar-EG" sz="1600" b="1" dirty="0">
              <a:latin typeface="Alexandria" pitchFamily="2" charset="-78"/>
              <a:cs typeface="Alexandria" pitchFamily="2" charset="-78"/>
            </a:endParaRPr>
          </a:p>
          <a:p>
            <a:endParaRPr lang="ar-EG" sz="1600" b="1"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استخدام مؤشرات الأداء الرئيسية المدعومة بالذكاء الاصطناعي</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مراجعة دورية للنتائج وتعديل الخطط حسب الحاجة</a:t>
            </a:r>
          </a:p>
          <a:p>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11F4DE29-E1F7-FB4F-6B21-7D15974DFB45}"/>
              </a:ext>
            </a:extLst>
          </p:cNvPr>
          <p:cNvSpPr/>
          <p:nvPr/>
        </p:nvSpPr>
        <p:spPr>
          <a:xfrm>
            <a:off x="4878894" y="1761256"/>
            <a:ext cx="6637003"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JO" sz="1600" dirty="0">
                <a:solidFill>
                  <a:prstClr val="white"/>
                </a:solidFill>
                <a:latin typeface="Alexandria" charset="0"/>
                <a:cs typeface="Alexandria" charset="0"/>
              </a:rPr>
              <a:t>خطوات عملية لتطبيق الذكاء الاصطناعي في القيادة</a:t>
            </a:r>
          </a:p>
        </p:txBody>
      </p:sp>
    </p:spTree>
    <p:extLst>
      <p:ext uri="{BB962C8B-B14F-4D97-AF65-F5344CB8AC3E}">
        <p14:creationId xmlns:p14="http://schemas.microsoft.com/office/powerpoint/2010/main" val="1846936097"/>
      </p:ext>
    </p:extLst>
  </p:cSld>
  <p:clrMapOvr>
    <a:masterClrMapping/>
  </p:clrMapOvr>
  <mc:AlternateContent xmlns:mc="http://schemas.openxmlformats.org/markup-compatibility/2006" xmlns:p14="http://schemas.microsoft.com/office/powerpoint/2010/main">
    <mc:Choice Requires="p14">
      <p:transition spd="slow" p14:dur="2000" advTm="133171"/>
    </mc:Choice>
    <mc:Fallback xmlns="">
      <p:transition spd="slow" advTm="13317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b="1" dirty="0">
              <a:latin typeface="Alexandria" pitchFamily="2" charset="-78"/>
              <a:cs typeface="Alexandria" pitchFamily="2" charset="-78"/>
            </a:endParaRPr>
          </a:p>
          <a:p>
            <a:pPr algn="just"/>
            <a:endParaRPr lang="ar-SA" sz="1600" b="1" dirty="0">
              <a:latin typeface="Alexandria" pitchFamily="2" charset="-78"/>
              <a:cs typeface="Alexandria" pitchFamily="2" charset="-78"/>
            </a:endParaRPr>
          </a:p>
          <a:p>
            <a:pPr algn="just"/>
            <a:r>
              <a:rPr lang="ar-EG" sz="1600" b="1" dirty="0">
                <a:latin typeface="Alexandria" pitchFamily="2" charset="-78"/>
                <a:cs typeface="Alexandria" pitchFamily="2" charset="-78"/>
              </a:rPr>
              <a:t>يعد الذكاء الاصطناعي من أهم الوسائل التي يعتمد عليها القادة بالعصر الحالي ومن أهم الوظائف التي يقوم بها في مجال العلاقات العامة :</a:t>
            </a:r>
          </a:p>
          <a:p>
            <a:pPr algn="just"/>
            <a:endParaRPr lang="ar-EG" sz="1600" b="1" dirty="0">
              <a:latin typeface="Alexandria" pitchFamily="2" charset="-78"/>
              <a:cs typeface="Alexandria" pitchFamily="2" charset="-78"/>
            </a:endParaRPr>
          </a:p>
          <a:p>
            <a:pPr algn="just"/>
            <a:r>
              <a:rPr lang="ar-SA" sz="1600" b="1" dirty="0">
                <a:latin typeface="Alexandria" pitchFamily="2" charset="-78"/>
                <a:cs typeface="Alexandria" pitchFamily="2" charset="-78"/>
              </a:rPr>
              <a:t>أ</a:t>
            </a:r>
            <a:r>
              <a:rPr lang="ar-EG" sz="1600" b="1" dirty="0">
                <a:latin typeface="Alexandria" pitchFamily="2" charset="-78"/>
                <a:cs typeface="Alexandria" pitchFamily="2" charset="-78"/>
              </a:rPr>
              <a:t>ول</a:t>
            </a:r>
            <a:r>
              <a:rPr lang="ar-SA" sz="1600" b="1" dirty="0">
                <a:latin typeface="Alexandria" pitchFamily="2" charset="-78"/>
                <a:cs typeface="Alexandria" pitchFamily="2" charset="-78"/>
              </a:rPr>
              <a:t>اً: </a:t>
            </a:r>
            <a:r>
              <a:rPr lang="ar-EG" sz="1600" b="1" dirty="0">
                <a:latin typeface="Alexandria" pitchFamily="2" charset="-78"/>
                <a:cs typeface="Alexandria" pitchFamily="2" charset="-78"/>
              </a:rPr>
              <a:t>الذكاء الاصطناعي وتحليل الصورة الذهنية</a:t>
            </a:r>
          </a:p>
          <a:p>
            <a:pPr algn="just"/>
            <a:r>
              <a:rPr lang="ar-EG" sz="1600" dirty="0">
                <a:latin typeface="Alexandria" pitchFamily="2" charset="-78"/>
                <a:cs typeface="Alexandria" pitchFamily="2" charset="-78"/>
              </a:rPr>
              <a:t>من أهم تطبيقات الذكاء الاصطناعي في العلاقات العامة هو تحليل الصورة الذهنية للمؤسسة عبر مراقبة التفاعلات على منصات التواصل. تساعد أدوات الذكاء الاصطناعي في معرفة رأي الجمهور، وتحديد المشكلات المحتملة، وقياس مستويات الرضا. هذا التحليل يمنح القائد رؤية واضحة لاتجاهات الرأي العام ويتيح له اتخاذ خطوات تصحيحية فعالة.</a:t>
            </a:r>
          </a:p>
          <a:p>
            <a:pPr algn="just"/>
            <a:endParaRPr lang="ar-EG" sz="1600" dirty="0">
              <a:latin typeface="Alexandria" pitchFamily="2" charset="-78"/>
              <a:cs typeface="Alexandria" pitchFamily="2" charset="-78"/>
            </a:endParaRPr>
          </a:p>
          <a:p>
            <a:pPr algn="just"/>
            <a:r>
              <a:rPr lang="ar-EG" sz="1600" b="1" dirty="0">
                <a:latin typeface="Alexandria" pitchFamily="2" charset="-78"/>
                <a:cs typeface="Alexandria" pitchFamily="2" charset="-78"/>
              </a:rPr>
              <a:t>ثانيا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توظيف الذكاء الاصطناعي في إدارة الأزمات</a:t>
            </a:r>
          </a:p>
          <a:p>
            <a:pPr algn="just"/>
            <a:r>
              <a:rPr lang="ar-EG" sz="1600" dirty="0">
                <a:latin typeface="Alexandria" pitchFamily="2" charset="-78"/>
                <a:cs typeface="Alexandria" pitchFamily="2" charset="-78"/>
              </a:rPr>
              <a:t>يُعد الذكاء الاصطناعي أداة قوية في إدارة الأزمات الاتصالية، حيث يمكنه التنبؤ بالأزمات من خلال تحليل البيانات الضخمة والتعرف على الأنماط السلبية. كما تساعده على إعداد رسائل سريعة ودقيقة، ومراقبة انتشار المعلومات خلال الأزمة. ويمكّن الذكاء الاصطناعي القادة من التحكم في الموقف بفاعلية وتقليل تأثير الأزمة على سمعة المؤسسة.</a:t>
            </a:r>
          </a:p>
          <a:p>
            <a:pPr algn="just"/>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5887506" y="1761256"/>
            <a:ext cx="5572974"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توظيف الذكاء الاصطناعي في قيادة المؤسسات </a:t>
            </a:r>
          </a:p>
        </p:txBody>
      </p:sp>
    </p:spTree>
    <p:extLst>
      <p:ext uri="{BB962C8B-B14F-4D97-AF65-F5344CB8AC3E}">
        <p14:creationId xmlns:p14="http://schemas.microsoft.com/office/powerpoint/2010/main" val="3068990270"/>
      </p:ext>
    </p:extLst>
  </p:cSld>
  <p:clrMapOvr>
    <a:masterClrMapping/>
  </p:clrMapOvr>
  <mc:AlternateContent xmlns:mc="http://schemas.openxmlformats.org/markup-compatibility/2006" xmlns:p14="http://schemas.microsoft.com/office/powerpoint/2010/main">
    <mc:Choice Requires="p14">
      <p:transition spd="slow" p14:dur="2000" advTm="119653"/>
    </mc:Choice>
    <mc:Fallback xmlns="">
      <p:transition spd="slow" advTm="11965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SA" sz="1600" b="1" dirty="0">
              <a:latin typeface="Alexandria" pitchFamily="2" charset="-78"/>
              <a:cs typeface="Alexandria" pitchFamily="2" charset="-78"/>
            </a:endParaRPr>
          </a:p>
          <a:p>
            <a:pPr algn="just">
              <a:lnSpc>
                <a:spcPct val="150000"/>
              </a:lnSpc>
            </a:pPr>
            <a:endParaRPr lang="ar-SA" sz="1600" b="1" dirty="0">
              <a:latin typeface="Alexandria" pitchFamily="2" charset="-78"/>
              <a:cs typeface="Alexandria" pitchFamily="2" charset="-78"/>
            </a:endParaRPr>
          </a:p>
          <a:p>
            <a:pPr algn="just">
              <a:lnSpc>
                <a:spcPct val="150000"/>
              </a:lnSpc>
            </a:pPr>
            <a:endParaRPr lang="ar-SA" sz="1600" b="1" dirty="0">
              <a:latin typeface="Alexandria" pitchFamily="2" charset="-78"/>
              <a:cs typeface="Alexandria" pitchFamily="2" charset="-78"/>
            </a:endParaRPr>
          </a:p>
          <a:p>
            <a:pPr algn="just">
              <a:lnSpc>
                <a:spcPct val="150000"/>
              </a:lnSpc>
            </a:pPr>
            <a:endParaRPr lang="ar-SA" sz="900" b="1" dirty="0">
              <a:latin typeface="Alexandria" pitchFamily="2" charset="-78"/>
              <a:cs typeface="Alexandria" pitchFamily="2" charset="-78"/>
            </a:endParaRPr>
          </a:p>
          <a:p>
            <a:pPr algn="just">
              <a:lnSpc>
                <a:spcPct val="150000"/>
              </a:lnSpc>
            </a:pPr>
            <a:r>
              <a:rPr lang="ar-EG" sz="1600" b="1" dirty="0">
                <a:latin typeface="Alexandria" pitchFamily="2" charset="-78"/>
                <a:cs typeface="Alexandria" pitchFamily="2" charset="-78"/>
              </a:rPr>
              <a:t>رابعا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تطوير القيادة الاتصالية</a:t>
            </a:r>
          </a:p>
          <a:p>
            <a:pPr algn="just">
              <a:lnSpc>
                <a:spcPct val="150000"/>
              </a:lnSpc>
            </a:pPr>
            <a:r>
              <a:rPr lang="ar-EG" sz="1600" dirty="0">
                <a:latin typeface="Alexandria" pitchFamily="2" charset="-78"/>
                <a:cs typeface="Alexandria" pitchFamily="2" charset="-78"/>
              </a:rPr>
              <a:t>أصبح الذكاء الاصطناعي عنصرًا مؤثرًا في تعزيز فعالية القيادة في العلاقات العامة. فهو يدعم القائد بتحليلات دقيقة وسريعة تساعد على فهم الجمهور، ورصد الاتجاهات، وتوقّع الأزمات قبل حدوثها. كما تسمح الأنظمة الذكية بتحسين اتخاذ القرار وتقليل الأخطاء البشرية، مما يرفع كفاءة العمل الاتصالي</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algn="just">
              <a:lnSpc>
                <a:spcPct val="150000"/>
              </a:lnSpc>
            </a:pPr>
            <a:endParaRPr lang="ar-EG" sz="1600" dirty="0">
              <a:latin typeface="Alexandria" pitchFamily="2" charset="-78"/>
              <a:cs typeface="Alexandria" pitchFamily="2" charset="-78"/>
            </a:endParaRPr>
          </a:p>
          <a:p>
            <a:pPr algn="just">
              <a:lnSpc>
                <a:spcPct val="150000"/>
              </a:lnSpc>
            </a:pPr>
            <a:r>
              <a:rPr lang="ar-EG" sz="1600" b="1" dirty="0">
                <a:latin typeface="Alexandria" pitchFamily="2" charset="-78"/>
                <a:cs typeface="Alexandria" pitchFamily="2" charset="-78"/>
              </a:rPr>
              <a:t>خامسا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التخطيط للحملات الإعلامية</a:t>
            </a:r>
          </a:p>
          <a:p>
            <a:pPr algn="just">
              <a:lnSpc>
                <a:spcPct val="150000"/>
              </a:lnSpc>
            </a:pPr>
            <a:r>
              <a:rPr lang="ar-EG" sz="1600" dirty="0">
                <a:latin typeface="Alexandria" pitchFamily="2" charset="-78"/>
                <a:cs typeface="Alexandria" pitchFamily="2" charset="-78"/>
              </a:rPr>
              <a:t>يسهم الذكاء الاصطناعي في تصميم حملات إعلامية عالية الكفاءة من خلال تحليل سلوك الجمهور وتوقع استجابته للرسائل المختلفة. </a:t>
            </a:r>
            <a:r>
              <a:rPr lang="ar-SA" sz="1600" dirty="0">
                <a:latin typeface="Alexandria" pitchFamily="2" charset="-78"/>
                <a:cs typeface="Alexandria" pitchFamily="2" charset="-78"/>
              </a:rPr>
              <a:t>و</a:t>
            </a:r>
            <a:r>
              <a:rPr lang="ar-EG" sz="1600" dirty="0">
                <a:latin typeface="Alexandria" pitchFamily="2" charset="-78"/>
                <a:cs typeface="Alexandria" pitchFamily="2" charset="-78"/>
              </a:rPr>
              <a:t>يمكن للقادة استخدام أداوت الذكاء الاصطناعي لتحديد أفضل توقيت ووسيلة لإيصال الرسائل، وتصميم محتوى جذاب، وضمان تحقيق تأثير أكبر بموارد أق</a:t>
            </a:r>
            <a:r>
              <a:rPr lang="ar-SA" sz="1600" dirty="0">
                <a:latin typeface="Alexandria" pitchFamily="2" charset="-78"/>
                <a:cs typeface="Alexandria" pitchFamily="2" charset="-78"/>
              </a:rPr>
              <a:t>ل.</a:t>
            </a:r>
            <a:endParaRPr lang="ar-EG" sz="1600" dirty="0">
              <a:latin typeface="Alexandria" pitchFamily="2" charset="-78"/>
              <a:cs typeface="Alexandria" pitchFamily="2" charset="-78"/>
            </a:endParaRPr>
          </a:p>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7A14C9A7-E90B-C5C2-03CC-436622926C58}"/>
              </a:ext>
            </a:extLst>
          </p:cNvPr>
          <p:cNvSpPr/>
          <p:nvPr/>
        </p:nvSpPr>
        <p:spPr>
          <a:xfrm>
            <a:off x="5887506" y="1761256"/>
            <a:ext cx="5572974"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توظيف الذكاء الاصطناعي في قيادة المؤسسات </a:t>
            </a:r>
          </a:p>
        </p:txBody>
      </p:sp>
    </p:spTree>
    <p:extLst>
      <p:ext uri="{BB962C8B-B14F-4D97-AF65-F5344CB8AC3E}">
        <p14:creationId xmlns:p14="http://schemas.microsoft.com/office/powerpoint/2010/main" val="4247720462"/>
      </p:ext>
    </p:extLst>
  </p:cSld>
  <p:clrMapOvr>
    <a:masterClrMapping/>
  </p:clrMapOvr>
  <mc:AlternateContent xmlns:mc="http://schemas.openxmlformats.org/markup-compatibility/2006" xmlns:p14="http://schemas.microsoft.com/office/powerpoint/2010/main">
    <mc:Choice Requires="p14">
      <p:transition spd="slow" p14:dur="2000" advTm="52688"/>
    </mc:Choice>
    <mc:Fallback xmlns="">
      <p:transition spd="slow" advTm="5268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34F28-6303-A189-7960-6D4AA9726F5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EA9FD0A-7EDF-0887-5944-536C8626F25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3" name="Rectangle 17">
            <a:extLst>
              <a:ext uri="{FF2B5EF4-FFF2-40B4-BE49-F238E27FC236}">
                <a16:creationId xmlns:a16="http://schemas.microsoft.com/office/drawing/2014/main" id="{676EF852-F276-8817-031E-7ED535C743AB}"/>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4" name="TextBox 18">
            <a:extLst>
              <a:ext uri="{FF2B5EF4-FFF2-40B4-BE49-F238E27FC236}">
                <a16:creationId xmlns:a16="http://schemas.microsoft.com/office/drawing/2014/main" id="{4DA11C38-1ADA-C245-2806-DDE28130853D}"/>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26C14D65-3D9E-2A73-07E2-547CEED364E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71BBB97-B2D4-C595-90FE-8E4EE62FEF0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TextBox 2">
            <a:extLst>
              <a:ext uri="{FF2B5EF4-FFF2-40B4-BE49-F238E27FC236}">
                <a16:creationId xmlns:a16="http://schemas.microsoft.com/office/drawing/2014/main" id="{E2A54EF4-FF80-E34F-6CDF-F74655A0C987}"/>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 </a:t>
            </a:r>
          </a:p>
        </p:txBody>
      </p:sp>
      <p:pic>
        <p:nvPicPr>
          <p:cNvPr id="8" name="Graphic 21">
            <a:extLst>
              <a:ext uri="{FF2B5EF4-FFF2-40B4-BE49-F238E27FC236}">
                <a16:creationId xmlns:a16="http://schemas.microsoft.com/office/drawing/2014/main" id="{096F05F0-1BBA-6701-9051-E1B492602D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78D2A547-51EF-34EA-E380-3A36A6D981C2}"/>
              </a:ext>
            </a:extLst>
          </p:cNvPr>
          <p:cNvSpPr txBox="1"/>
          <p:nvPr/>
        </p:nvSpPr>
        <p:spPr>
          <a:xfrm>
            <a:off x="1597516" y="2864161"/>
            <a:ext cx="3363971" cy="1886927"/>
          </a:xfrm>
          <a:prstGeom prst="rect">
            <a:avLst/>
          </a:prstGeom>
          <a:noFill/>
        </p:spPr>
        <p:txBody>
          <a:bodyPr wrap="square" rtlCol="0">
            <a:spAutoFit/>
          </a:bodyPr>
          <a:lstStyle/>
          <a:p>
            <a:pPr algn="ctr" rtl="0">
              <a:lnSpc>
                <a:spcPct val="150000"/>
              </a:lnSpc>
            </a:pPr>
            <a:r>
              <a:rPr lang="ar-EG" sz="2000" b="1">
                <a:solidFill>
                  <a:srgbClr val="00B0F0"/>
                </a:solidFill>
                <a:latin typeface="Alexandria" pitchFamily="2" charset="-78"/>
                <a:cs typeface="Alexandria" pitchFamily="2" charset="-78"/>
              </a:rPr>
              <a:t>مستجدات القيادة في العصر الحالي</a:t>
            </a:r>
          </a:p>
          <a:p>
            <a:pPr algn="ctr" rtl="0">
              <a:lnSpc>
                <a:spcPct val="150000"/>
              </a:lnSpc>
            </a:pPr>
            <a:r>
              <a:rPr lang="ar-EG" sz="2000" b="1">
                <a:solidFill>
                  <a:schemeClr val="accent6">
                    <a:lumMod val="75000"/>
                  </a:schemeClr>
                </a:solidFill>
                <a:latin typeface="Alexandria" pitchFamily="2" charset="-78"/>
                <a:cs typeface="Alexandria" pitchFamily="2" charset="-78"/>
              </a:rPr>
              <a:t>القيادة المستدامة</a:t>
            </a:r>
          </a:p>
          <a:p>
            <a:pPr algn="ctr" rtl="0">
              <a:lnSpc>
                <a:spcPct val="150000"/>
              </a:lnSpc>
            </a:pPr>
            <a:endParaRPr lang="ar-EG" sz="2000" b="1" dirty="0">
              <a:solidFill>
                <a:srgbClr val="00B0F0"/>
              </a:solidFill>
              <a:latin typeface="Alexandria" pitchFamily="2" charset="-78"/>
              <a:cs typeface="Alexandria" pitchFamily="2" charset="-78"/>
            </a:endParaRPr>
          </a:p>
        </p:txBody>
      </p:sp>
      <p:pic>
        <p:nvPicPr>
          <p:cNvPr id="12" name="صورة 11">
            <a:extLst>
              <a:ext uri="{FF2B5EF4-FFF2-40B4-BE49-F238E27FC236}">
                <a16:creationId xmlns:a16="http://schemas.microsoft.com/office/drawing/2014/main" id="{72EDD5D8-6792-B553-06B2-F4F46E3029F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87201729"/>
      </p:ext>
    </p:extLst>
  </p:cSld>
  <p:clrMapOvr>
    <a:masterClrMapping/>
  </p:clrMapOvr>
  <mc:AlternateContent xmlns:mc="http://schemas.openxmlformats.org/markup-compatibility/2006" xmlns:p14="http://schemas.microsoft.com/office/powerpoint/2010/main">
    <mc:Choice Requires="p14">
      <p:transition spd="slow" p14:dur="2000" advTm="29162"/>
    </mc:Choice>
    <mc:Fallback xmlns="">
      <p:transition spd="slow" advTm="2916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3D1E1-0398-E3E3-B776-E801D7690151}"/>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DAD244C-92A9-012D-D915-61DC58827D95}"/>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ED52CBC6-854E-2E44-B2A8-83979B35C1B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EG" sz="2000" b="1">
                <a:solidFill>
                  <a:prstClr val="black"/>
                </a:solidFill>
                <a:latin typeface="Alexandria" pitchFamily="2" charset="-78"/>
                <a:cs typeface="Alexandria" pitchFamily="2" charset="-78"/>
              </a:rPr>
              <a:t>القيادة المستدامة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C8F383FE-7D9B-3788-66FF-4416499E3CE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A0979E90-3B5E-1368-D554-F2F02A4BF8F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3A483EA-EE9C-2536-3536-227F59CA417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CD7A6C7-E49A-3B23-2CF9-1598A0BE53A6}"/>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D4C0C691-8D70-2BB2-77B5-7AC034B7BA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4BA60E06-3CFC-8959-8A0D-42BBE88C1F5E}"/>
              </a:ext>
            </a:extLst>
          </p:cNvPr>
          <p:cNvPicPr>
            <a:picLocks noChangeAspect="1"/>
          </p:cNvPicPr>
          <p:nvPr/>
        </p:nvPicPr>
        <p:blipFill>
          <a:blip r:embed="rId3"/>
          <a:stretch>
            <a:fillRect/>
          </a:stretch>
        </p:blipFill>
        <p:spPr>
          <a:xfrm>
            <a:off x="1193416" y="1709845"/>
            <a:ext cx="10167863" cy="4218246"/>
          </a:xfrm>
          <a:prstGeom prst="rect">
            <a:avLst/>
          </a:prstGeom>
        </p:spPr>
      </p:pic>
    </p:spTree>
    <p:extLst>
      <p:ext uri="{BB962C8B-B14F-4D97-AF65-F5344CB8AC3E}">
        <p14:creationId xmlns:p14="http://schemas.microsoft.com/office/powerpoint/2010/main" val="3814817602"/>
      </p:ext>
    </p:extLst>
  </p:cSld>
  <p:clrMapOvr>
    <a:masterClrMapping/>
  </p:clrMapOvr>
  <mc:AlternateContent xmlns:mc="http://schemas.openxmlformats.org/markup-compatibility/2006" xmlns:p14="http://schemas.microsoft.com/office/powerpoint/2010/main">
    <mc:Choice Requires="p14">
      <p:transition spd="slow" p14:dur="2000" advTm="188031"/>
    </mc:Choice>
    <mc:Fallback xmlns="">
      <p:transition spd="slow" advTm="18803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5E23C-B6C0-1DEF-3817-3209BB021436}"/>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66E333E-5FFF-DFCF-C90D-B9F6C872D862}"/>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BA7560AF-97B9-162B-10D9-DD7484DDD7B2}"/>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ممارسات القيادة المستدامة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474629FB-D5E2-CF61-3484-6D2CC0E6A11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4F0D3164-9667-EA5F-8A0F-9FD33B080DF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9463BFE-8C38-0E26-FAAA-E2CCAC28C54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3D602C7-50BB-0532-FB97-4E91E26C827B}"/>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0D7CA511-BAB3-772D-0DBC-0430902788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39B6C709-0B7E-5582-1BE3-E74BDB40F7B9}"/>
              </a:ext>
            </a:extLst>
          </p:cNvPr>
          <p:cNvGrpSpPr/>
          <p:nvPr/>
        </p:nvGrpSpPr>
        <p:grpSpPr>
          <a:xfrm>
            <a:off x="1214178" y="2330162"/>
            <a:ext cx="10249275" cy="1673126"/>
            <a:chOff x="793790" y="3360539"/>
            <a:chExt cx="13042820" cy="1064299"/>
          </a:xfrm>
        </p:grpSpPr>
        <p:sp>
          <p:nvSpPr>
            <p:cNvPr id="9" name="Text 1"/>
            <p:cNvSpPr/>
            <p:nvPr/>
          </p:nvSpPr>
          <p:spPr>
            <a:xfrm>
              <a:off x="11355705"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التخطيط الاستراتيجي</a:t>
              </a:r>
              <a:endParaRPr lang="en-US" sz="1950" dirty="0"/>
            </a:p>
          </p:txBody>
        </p:sp>
        <p:sp>
          <p:nvSpPr>
            <p:cNvPr id="10" name="Text 2"/>
            <p:cNvSpPr/>
            <p:nvPr/>
          </p:nvSpPr>
          <p:spPr>
            <a:xfrm>
              <a:off x="10761940" y="3789759"/>
              <a:ext cx="3074670"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وضع رؤية طويلة المدى تراعي الاستدامة في جميع جوانب العمل</a:t>
              </a:r>
              <a:endParaRPr lang="en-US" sz="1550" dirty="0"/>
            </a:p>
          </p:txBody>
        </p:sp>
        <p:sp>
          <p:nvSpPr>
            <p:cNvPr id="11" name="Text 3"/>
            <p:cNvSpPr/>
            <p:nvPr/>
          </p:nvSpPr>
          <p:spPr>
            <a:xfrm>
              <a:off x="7975759" y="3360539"/>
              <a:ext cx="2538174"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إشراك أصحاب المصلحة</a:t>
              </a:r>
              <a:endParaRPr lang="en-US" sz="1950" dirty="0"/>
            </a:p>
          </p:txBody>
        </p:sp>
        <p:sp>
          <p:nvSpPr>
            <p:cNvPr id="12" name="Text 4"/>
            <p:cNvSpPr/>
            <p:nvPr/>
          </p:nvSpPr>
          <p:spPr>
            <a:xfrm>
              <a:off x="7439263" y="3789759"/>
              <a:ext cx="3074670"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التواصل الفعال مع جميع الأطراف المعنية والاستماع لآرائهم</a:t>
              </a:r>
              <a:endParaRPr lang="en-US" sz="1550" dirty="0"/>
            </a:p>
          </p:txBody>
        </p:sp>
        <p:sp>
          <p:nvSpPr>
            <p:cNvPr id="13" name="Text 5"/>
            <p:cNvSpPr/>
            <p:nvPr/>
          </p:nvSpPr>
          <p:spPr>
            <a:xfrm>
              <a:off x="4710351"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والمساءلة</a:t>
              </a:r>
              <a:endParaRPr lang="en-US" sz="1950" dirty="0"/>
            </a:p>
          </p:txBody>
        </p:sp>
        <p:sp>
          <p:nvSpPr>
            <p:cNvPr id="14" name="Text 6"/>
            <p:cNvSpPr/>
            <p:nvPr/>
          </p:nvSpPr>
          <p:spPr>
            <a:xfrm>
              <a:off x="4116586" y="3789759"/>
              <a:ext cx="3074670"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الإفصاح عن الأداء البيئي والاجتماعي بوضوح</a:t>
              </a:r>
              <a:endParaRPr lang="en-US" sz="1550" dirty="0"/>
            </a:p>
          </p:txBody>
        </p:sp>
        <p:sp>
          <p:nvSpPr>
            <p:cNvPr id="16" name="Text 7"/>
            <p:cNvSpPr/>
            <p:nvPr/>
          </p:nvSpPr>
          <p:spPr>
            <a:xfrm>
              <a:off x="1387673"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الابتكار المستدام</a:t>
              </a:r>
              <a:endParaRPr lang="en-US" sz="1950" dirty="0"/>
            </a:p>
          </p:txBody>
        </p:sp>
        <p:sp>
          <p:nvSpPr>
            <p:cNvPr id="17" name="Text 8"/>
            <p:cNvSpPr/>
            <p:nvPr/>
          </p:nvSpPr>
          <p:spPr>
            <a:xfrm>
              <a:off x="793790" y="3789759"/>
              <a:ext cx="3074789"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تطوير حلول مبتكرة تحقق الاستدامة</a:t>
              </a:r>
              <a:endParaRPr lang="en-US" sz="1550" dirty="0"/>
            </a:p>
          </p:txBody>
        </p:sp>
      </p:grpSp>
      <p:grpSp>
        <p:nvGrpSpPr>
          <p:cNvPr id="18" name="Group 17">
            <a:extLst>
              <a:ext uri="{FF2B5EF4-FFF2-40B4-BE49-F238E27FC236}">
                <a16:creationId xmlns:a16="http://schemas.microsoft.com/office/drawing/2014/main" id="{705F80CA-6CBB-CEB8-07E9-B654C98CE65E}"/>
              </a:ext>
            </a:extLst>
          </p:cNvPr>
          <p:cNvGrpSpPr/>
          <p:nvPr/>
        </p:nvGrpSpPr>
        <p:grpSpPr>
          <a:xfrm>
            <a:off x="3311002" y="4632396"/>
            <a:ext cx="7405319" cy="1064300"/>
            <a:chOff x="793790" y="5069681"/>
            <a:chExt cx="6397466" cy="1064300"/>
          </a:xfrm>
        </p:grpSpPr>
        <p:sp>
          <p:nvSpPr>
            <p:cNvPr id="19" name="Text 9"/>
            <p:cNvSpPr/>
            <p:nvPr/>
          </p:nvSpPr>
          <p:spPr>
            <a:xfrm>
              <a:off x="4710351" y="506968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تطوير الموارد البشرية</a:t>
              </a:r>
              <a:endParaRPr lang="en-US" sz="1950" dirty="0"/>
            </a:p>
          </p:txBody>
        </p:sp>
        <p:sp>
          <p:nvSpPr>
            <p:cNvPr id="20" name="Text 10"/>
            <p:cNvSpPr/>
            <p:nvPr/>
          </p:nvSpPr>
          <p:spPr>
            <a:xfrm>
              <a:off x="4116586" y="5498902"/>
              <a:ext cx="3074670" cy="635079"/>
            </a:xfrm>
            <a:prstGeom prst="rect">
              <a:avLst/>
            </a:prstGeom>
            <a:solidFill>
              <a:schemeClr val="bg2"/>
            </a:solid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الاستثمار في تنمية قدرات العاملين</a:t>
              </a:r>
              <a:endParaRPr lang="en-US" sz="1550" dirty="0"/>
            </a:p>
          </p:txBody>
        </p:sp>
        <p:sp>
          <p:nvSpPr>
            <p:cNvPr id="21" name="Text 11"/>
            <p:cNvSpPr/>
            <p:nvPr/>
          </p:nvSpPr>
          <p:spPr>
            <a:xfrm>
              <a:off x="1387673" y="506968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الممارسات الأخلاقية</a:t>
              </a:r>
              <a:endParaRPr lang="en-US" sz="1950" dirty="0"/>
            </a:p>
          </p:txBody>
        </p:sp>
        <p:sp>
          <p:nvSpPr>
            <p:cNvPr id="22" name="Text 12"/>
            <p:cNvSpPr/>
            <p:nvPr/>
          </p:nvSpPr>
          <p:spPr>
            <a:xfrm>
              <a:off x="793790" y="5498902"/>
              <a:ext cx="3074789"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بأعلى معايير النزاهة والأخلاق</a:t>
              </a:r>
              <a:endParaRPr lang="en-US" sz="1550" dirty="0"/>
            </a:p>
          </p:txBody>
        </p:sp>
      </p:grpSp>
    </p:spTree>
    <p:extLst>
      <p:ext uri="{BB962C8B-B14F-4D97-AF65-F5344CB8AC3E}">
        <p14:creationId xmlns:p14="http://schemas.microsoft.com/office/powerpoint/2010/main" val="1830019455"/>
      </p:ext>
    </p:extLst>
  </p:cSld>
  <p:clrMapOvr>
    <a:masterClrMapping/>
  </p:clrMapOvr>
  <mc:AlternateContent xmlns:mc="http://schemas.openxmlformats.org/markup-compatibility/2006" xmlns:p14="http://schemas.microsoft.com/office/powerpoint/2010/main">
    <mc:Choice Requires="p14">
      <p:transition spd="slow" p14:dur="2000" advTm="200224"/>
    </mc:Choice>
    <mc:Fallback xmlns="">
      <p:transition spd="slow" advTm="20022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71673-CB8D-9750-50DF-F0B2F9BE7A0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7E90C55-0F66-8070-008F-7B10D58EEBAD}"/>
              </a:ext>
            </a:extLst>
          </p:cNvPr>
          <p:cNvSpPr/>
          <p:nvPr/>
        </p:nvSpPr>
        <p:spPr>
          <a:xfrm>
            <a:off x="390293" y="1693454"/>
            <a:ext cx="11593698"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62C0DB5-B833-97F0-19EF-E5F0379EA7C1}"/>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خصائص القيادة المستدامة</a:t>
            </a:r>
          </a:p>
        </p:txBody>
      </p:sp>
      <p:sp>
        <p:nvSpPr>
          <p:cNvPr id="4" name="Rectangle 4">
            <a:extLst>
              <a:ext uri="{FF2B5EF4-FFF2-40B4-BE49-F238E27FC236}">
                <a16:creationId xmlns:a16="http://schemas.microsoft.com/office/drawing/2014/main" id="{117BB5F3-92B6-CBAB-318F-24028918612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AEDAD67B-62EA-17F0-F73C-1574E4725DB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589428-B1AE-8D5A-005D-63C12EAE9CE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3B6B1B6-9930-21AE-8D67-F56273095C9A}"/>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B8DB13DA-776E-9E81-E2E4-E78E02EF50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1BE0BE04-0F54-6942-5692-BA295EBB97CE}"/>
              </a:ext>
            </a:extLst>
          </p:cNvPr>
          <p:cNvGrpSpPr/>
          <p:nvPr/>
        </p:nvGrpSpPr>
        <p:grpSpPr>
          <a:xfrm>
            <a:off x="568713" y="2101396"/>
            <a:ext cx="11312112" cy="3923285"/>
            <a:chOff x="793909" y="3221831"/>
            <a:chExt cx="13042702" cy="2802850"/>
          </a:xfrm>
        </p:grpSpPr>
        <p:sp>
          <p:nvSpPr>
            <p:cNvPr id="9" name="Shape 1"/>
            <p:cNvSpPr/>
            <p:nvPr/>
          </p:nvSpPr>
          <p:spPr>
            <a:xfrm>
              <a:off x="9621322" y="3221831"/>
              <a:ext cx="4215289" cy="1461016"/>
            </a:xfrm>
            <a:prstGeom prst="roundRect">
              <a:avLst>
                <a:gd name="adj" fmla="val 32603"/>
              </a:avLst>
            </a:prstGeom>
            <a:solidFill>
              <a:srgbClr val="EAE8F3"/>
            </a:solidFill>
            <a:ln/>
          </p:spPr>
          <p:txBody>
            <a:bodyPr/>
            <a:lstStyle/>
            <a:p>
              <a:endParaRPr lang="en-US"/>
            </a:p>
          </p:txBody>
        </p:sp>
        <p:sp>
          <p:nvSpPr>
            <p:cNvPr id="10" name="Text 2"/>
            <p:cNvSpPr/>
            <p:nvPr/>
          </p:nvSpPr>
          <p:spPr>
            <a:xfrm>
              <a:off x="11157347"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التوجه طويل المدى</a:t>
              </a:r>
              <a:endParaRPr lang="en-US" sz="1950" dirty="0"/>
            </a:p>
          </p:txBody>
        </p:sp>
        <p:sp>
          <p:nvSpPr>
            <p:cNvPr id="11" name="Text 3"/>
            <p:cNvSpPr/>
            <p:nvPr/>
          </p:nvSpPr>
          <p:spPr>
            <a:xfrm>
              <a:off x="9819680" y="3849410"/>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التركيز على النتائج المستدامة بدلاً من المكاسب السريعة</a:t>
              </a:r>
              <a:endParaRPr lang="en-US" sz="1550" dirty="0"/>
            </a:p>
          </p:txBody>
        </p:sp>
        <p:sp>
          <p:nvSpPr>
            <p:cNvPr id="12" name="Shape 4"/>
            <p:cNvSpPr/>
            <p:nvPr/>
          </p:nvSpPr>
          <p:spPr>
            <a:xfrm>
              <a:off x="5207556" y="3221831"/>
              <a:ext cx="4215408" cy="1461016"/>
            </a:xfrm>
            <a:prstGeom prst="roundRect">
              <a:avLst>
                <a:gd name="adj" fmla="val 32603"/>
              </a:avLst>
            </a:prstGeom>
            <a:solidFill>
              <a:srgbClr val="EAE8F3"/>
            </a:solidFill>
            <a:ln/>
          </p:spPr>
          <p:txBody>
            <a:bodyPr/>
            <a:lstStyle/>
            <a:p>
              <a:endParaRPr lang="en-US"/>
            </a:p>
          </p:txBody>
        </p:sp>
        <p:sp>
          <p:nvSpPr>
            <p:cNvPr id="13" name="Text 5"/>
            <p:cNvSpPr/>
            <p:nvPr/>
          </p:nvSpPr>
          <p:spPr>
            <a:xfrm>
              <a:off x="6743700"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التكامل والشمولية</a:t>
              </a:r>
              <a:endParaRPr lang="en-US" sz="1950" dirty="0"/>
            </a:p>
          </p:txBody>
        </p:sp>
        <p:sp>
          <p:nvSpPr>
            <p:cNvPr id="14" name="Text 6"/>
            <p:cNvSpPr/>
            <p:nvPr/>
          </p:nvSpPr>
          <p:spPr>
            <a:xfrm>
              <a:off x="5405914" y="3849410"/>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دمج الأبعاد الاقتصادية والاجتماعية والبيئية</a:t>
              </a:r>
              <a:endParaRPr lang="en-US" sz="1550" dirty="0"/>
            </a:p>
          </p:txBody>
        </p:sp>
        <p:sp>
          <p:nvSpPr>
            <p:cNvPr id="15" name="Shape 7"/>
            <p:cNvSpPr/>
            <p:nvPr/>
          </p:nvSpPr>
          <p:spPr>
            <a:xfrm>
              <a:off x="793909" y="3221831"/>
              <a:ext cx="4215289" cy="1461016"/>
            </a:xfrm>
            <a:prstGeom prst="roundRect">
              <a:avLst>
                <a:gd name="adj" fmla="val 32603"/>
              </a:avLst>
            </a:prstGeom>
            <a:solidFill>
              <a:srgbClr val="EAE8F3"/>
            </a:solidFill>
            <a:ln/>
          </p:spPr>
          <p:txBody>
            <a:bodyPr/>
            <a:lstStyle/>
            <a:p>
              <a:endParaRPr lang="en-US"/>
            </a:p>
          </p:txBody>
        </p:sp>
        <p:sp>
          <p:nvSpPr>
            <p:cNvPr id="16" name="Text 8"/>
            <p:cNvSpPr/>
            <p:nvPr/>
          </p:nvSpPr>
          <p:spPr>
            <a:xfrm>
              <a:off x="2329934"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المرونة والتكيف</a:t>
              </a:r>
              <a:endParaRPr lang="en-US" sz="1950" dirty="0"/>
            </a:p>
          </p:txBody>
        </p:sp>
        <p:sp>
          <p:nvSpPr>
            <p:cNvPr id="17" name="Text 9"/>
            <p:cNvSpPr/>
            <p:nvPr/>
          </p:nvSpPr>
          <p:spPr>
            <a:xfrm>
              <a:off x="992267" y="3849410"/>
              <a:ext cx="38185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القدرة على التكيف مع التغيرات والتحديات</a:t>
              </a:r>
              <a:endParaRPr lang="en-US" sz="1550" dirty="0"/>
            </a:p>
          </p:txBody>
        </p:sp>
        <p:sp>
          <p:nvSpPr>
            <p:cNvPr id="19" name="Shape 10"/>
            <p:cNvSpPr/>
            <p:nvPr/>
          </p:nvSpPr>
          <p:spPr>
            <a:xfrm>
              <a:off x="7414498" y="4881205"/>
              <a:ext cx="6422112" cy="1143476"/>
            </a:xfrm>
            <a:prstGeom prst="roundRect">
              <a:avLst>
                <a:gd name="adj" fmla="val 41657"/>
              </a:avLst>
            </a:prstGeom>
            <a:solidFill>
              <a:srgbClr val="EAE8F3"/>
            </a:solidFill>
            <a:ln/>
          </p:spPr>
          <p:txBody>
            <a:bodyPr/>
            <a:lstStyle/>
            <a:p>
              <a:endParaRPr lang="en-US"/>
            </a:p>
          </p:txBody>
        </p:sp>
        <p:sp>
          <p:nvSpPr>
            <p:cNvPr id="20" name="Text 11"/>
            <p:cNvSpPr/>
            <p:nvPr/>
          </p:nvSpPr>
          <p:spPr>
            <a:xfrm>
              <a:off x="1115734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المشاركة والتعاون</a:t>
              </a:r>
              <a:endParaRPr lang="en-US" sz="1950" dirty="0"/>
            </a:p>
          </p:txBody>
        </p:sp>
        <p:sp>
          <p:nvSpPr>
            <p:cNvPr id="21" name="Text 12"/>
            <p:cNvSpPr/>
            <p:nvPr/>
          </p:nvSpPr>
          <p:spPr>
            <a:xfrm>
              <a:off x="7612856" y="5508784"/>
              <a:ext cx="60253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إشراك جميع الأطراف في صنع القرار</a:t>
              </a:r>
              <a:endParaRPr lang="en-US" sz="1550" dirty="0"/>
            </a:p>
          </p:txBody>
        </p:sp>
        <p:sp>
          <p:nvSpPr>
            <p:cNvPr id="22" name="Shape 13"/>
            <p:cNvSpPr/>
            <p:nvPr/>
          </p:nvSpPr>
          <p:spPr>
            <a:xfrm>
              <a:off x="793909" y="4881205"/>
              <a:ext cx="6422231" cy="1143476"/>
            </a:xfrm>
            <a:prstGeom prst="roundRect">
              <a:avLst>
                <a:gd name="adj" fmla="val 41657"/>
              </a:avLst>
            </a:prstGeom>
            <a:solidFill>
              <a:srgbClr val="EAE8F3"/>
            </a:solidFill>
            <a:ln/>
          </p:spPr>
          <p:txBody>
            <a:bodyPr/>
            <a:lstStyle/>
            <a:p>
              <a:endParaRPr lang="en-US"/>
            </a:p>
          </p:txBody>
        </p:sp>
        <p:sp>
          <p:nvSpPr>
            <p:cNvPr id="23" name="Text 14"/>
            <p:cNvSpPr/>
            <p:nvPr/>
          </p:nvSpPr>
          <p:spPr>
            <a:xfrm>
              <a:off x="453687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الابتكار المستمر</a:t>
              </a:r>
              <a:endParaRPr lang="en-US" sz="1950" dirty="0"/>
            </a:p>
          </p:txBody>
        </p:sp>
        <p:sp>
          <p:nvSpPr>
            <p:cNvPr id="24" name="Text 15"/>
            <p:cNvSpPr/>
            <p:nvPr/>
          </p:nvSpPr>
          <p:spPr>
            <a:xfrm>
              <a:off x="992267" y="5508784"/>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البحث الدائم عن حلول مبتكرة ومستدامة</a:t>
              </a:r>
              <a:endParaRPr lang="en-US" sz="1550" dirty="0"/>
            </a:p>
          </p:txBody>
        </p:sp>
      </p:grpSp>
    </p:spTree>
    <p:extLst>
      <p:ext uri="{BB962C8B-B14F-4D97-AF65-F5344CB8AC3E}">
        <p14:creationId xmlns:p14="http://schemas.microsoft.com/office/powerpoint/2010/main" val="103995252"/>
      </p:ext>
    </p:extLst>
  </p:cSld>
  <p:clrMapOvr>
    <a:masterClrMapping/>
  </p:clrMapOvr>
  <mc:AlternateContent xmlns:mc="http://schemas.openxmlformats.org/markup-compatibility/2006" xmlns:p14="http://schemas.microsoft.com/office/powerpoint/2010/main">
    <mc:Choice Requires="p14">
      <p:transition spd="slow" p14:dur="2000" advTm="164427"/>
    </mc:Choice>
    <mc:Fallback xmlns="">
      <p:transition spd="slow" advTm="16442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7D782-6D2F-B646-66C1-09B431CA7A77}"/>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F803E67-1618-6852-0C93-6D7CC856364D}"/>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551A2ABC-3EA6-64D9-FD52-F13DEDD6B920}"/>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عناصر القيادة المستدامة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C5C97BD-B669-7CAC-E442-9A637FF4F4F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69675C99-2E21-D1A0-3406-731D70F6798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FA3F8C6-8A27-4FFF-C22B-CE82708481B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81DA454-6F87-3881-43CA-07B1F810E58D}"/>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69B5E73A-80AB-5C5F-F86B-CFFCB287F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id="{39BD90A6-584E-A9FD-94F0-647B4361DAC6}"/>
              </a:ext>
            </a:extLst>
          </p:cNvPr>
          <p:cNvGrpSpPr/>
          <p:nvPr/>
        </p:nvGrpSpPr>
        <p:grpSpPr>
          <a:xfrm>
            <a:off x="1025912" y="1693455"/>
            <a:ext cx="10470995" cy="4188571"/>
            <a:chOff x="793790" y="2327791"/>
            <a:chExt cx="13042821" cy="4590811"/>
          </a:xfrm>
        </p:grpSpPr>
        <p:pic>
          <p:nvPicPr>
            <p:cNvPr id="9" name="Image 0" descr="preencoded.png"/>
            <p:cNvPicPr>
              <a:picLocks noChangeAspect="1"/>
            </p:cNvPicPr>
            <p:nvPr/>
          </p:nvPicPr>
          <p:blipFill>
            <a:blip r:embed="rId3"/>
            <a:stretch>
              <a:fillRect/>
            </a:stretch>
          </p:blipFill>
          <p:spPr>
            <a:xfrm>
              <a:off x="9930408" y="2327791"/>
              <a:ext cx="1291233" cy="706874"/>
            </a:xfrm>
            <a:prstGeom prst="rect">
              <a:avLst/>
            </a:prstGeom>
          </p:spPr>
        </p:pic>
        <p:sp>
          <p:nvSpPr>
            <p:cNvPr id="10" name="Text 1"/>
            <p:cNvSpPr/>
            <p:nvPr/>
          </p:nvSpPr>
          <p:spPr>
            <a:xfrm>
              <a:off x="10436543" y="2582942"/>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1</a:t>
              </a:r>
              <a:endParaRPr lang="en-US" sz="2150" dirty="0"/>
            </a:p>
          </p:txBody>
        </p:sp>
        <p:sp>
          <p:nvSpPr>
            <p:cNvPr id="11" name="Text 2"/>
            <p:cNvSpPr/>
            <p:nvPr/>
          </p:nvSpPr>
          <p:spPr>
            <a:xfrm>
              <a:off x="9135785" y="2526149"/>
              <a:ext cx="59626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الرؤية</a:t>
              </a:r>
              <a:endParaRPr lang="en-US" sz="1950" dirty="0"/>
            </a:p>
          </p:txBody>
        </p:sp>
        <p:sp>
          <p:nvSpPr>
            <p:cNvPr id="12" name="Shape 3"/>
            <p:cNvSpPr/>
            <p:nvPr/>
          </p:nvSpPr>
          <p:spPr>
            <a:xfrm>
              <a:off x="843320" y="3049905"/>
              <a:ext cx="9037558" cy="11430"/>
            </a:xfrm>
            <a:prstGeom prst="roundRect">
              <a:avLst>
                <a:gd name="adj" fmla="val 260465"/>
              </a:avLst>
            </a:prstGeom>
            <a:solidFill>
              <a:srgbClr val="D0CED9"/>
            </a:solidFill>
            <a:ln/>
          </p:spPr>
          <p:txBody>
            <a:bodyPr/>
            <a:lstStyle/>
            <a:p>
              <a:endParaRPr lang="en-US"/>
            </a:p>
          </p:txBody>
        </p:sp>
        <p:pic>
          <p:nvPicPr>
            <p:cNvPr id="13" name="Image 1" descr="preencoded.png"/>
            <p:cNvPicPr>
              <a:picLocks noChangeAspect="1"/>
            </p:cNvPicPr>
            <p:nvPr/>
          </p:nvPicPr>
          <p:blipFill>
            <a:blip r:embed="rId4"/>
            <a:stretch>
              <a:fillRect/>
            </a:stretch>
          </p:blipFill>
          <p:spPr>
            <a:xfrm>
              <a:off x="9284732" y="3084195"/>
              <a:ext cx="2582466" cy="706874"/>
            </a:xfrm>
            <a:prstGeom prst="rect">
              <a:avLst/>
            </a:prstGeom>
          </p:spPr>
        </p:pic>
        <p:sp>
          <p:nvSpPr>
            <p:cNvPr id="14" name="Text 4"/>
            <p:cNvSpPr/>
            <p:nvPr/>
          </p:nvSpPr>
          <p:spPr>
            <a:xfrm>
              <a:off x="10436423" y="3263146"/>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2</a:t>
              </a:r>
              <a:endParaRPr lang="en-US" sz="2150" dirty="0"/>
            </a:p>
          </p:txBody>
        </p:sp>
        <p:sp>
          <p:nvSpPr>
            <p:cNvPr id="15" name="Text 5"/>
            <p:cNvSpPr/>
            <p:nvPr/>
          </p:nvSpPr>
          <p:spPr>
            <a:xfrm>
              <a:off x="7516892" y="3282553"/>
              <a:ext cx="156948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القيم والأخلاق</a:t>
              </a:r>
              <a:endParaRPr lang="en-US" sz="1950" dirty="0"/>
            </a:p>
          </p:txBody>
        </p:sp>
        <p:sp>
          <p:nvSpPr>
            <p:cNvPr id="16" name="Shape 6"/>
            <p:cNvSpPr/>
            <p:nvPr/>
          </p:nvSpPr>
          <p:spPr>
            <a:xfrm>
              <a:off x="843320" y="3806309"/>
              <a:ext cx="8391882" cy="11430"/>
            </a:xfrm>
            <a:prstGeom prst="roundRect">
              <a:avLst>
                <a:gd name="adj" fmla="val 260465"/>
              </a:avLst>
            </a:prstGeom>
            <a:solidFill>
              <a:srgbClr val="D0CED9"/>
            </a:solidFill>
            <a:ln/>
          </p:spPr>
          <p:txBody>
            <a:bodyPr/>
            <a:lstStyle/>
            <a:p>
              <a:endParaRPr lang="en-US"/>
            </a:p>
          </p:txBody>
        </p:sp>
        <p:pic>
          <p:nvPicPr>
            <p:cNvPr id="17" name="Image 2" descr="preencoded.png"/>
            <p:cNvPicPr>
              <a:picLocks noChangeAspect="1"/>
            </p:cNvPicPr>
            <p:nvPr/>
          </p:nvPicPr>
          <p:blipFill>
            <a:blip r:embed="rId5"/>
            <a:stretch>
              <a:fillRect/>
            </a:stretch>
          </p:blipFill>
          <p:spPr>
            <a:xfrm>
              <a:off x="8639175" y="3840599"/>
              <a:ext cx="3873698" cy="706874"/>
            </a:xfrm>
            <a:prstGeom prst="rect">
              <a:avLst/>
            </a:prstGeom>
          </p:spPr>
        </p:pic>
        <p:sp>
          <p:nvSpPr>
            <p:cNvPr id="18" name="Text 7"/>
            <p:cNvSpPr/>
            <p:nvPr/>
          </p:nvSpPr>
          <p:spPr>
            <a:xfrm>
              <a:off x="10436543" y="4019550"/>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3</a:t>
              </a:r>
              <a:endParaRPr lang="en-US" sz="2150" dirty="0"/>
            </a:p>
          </p:txBody>
        </p:sp>
        <p:sp>
          <p:nvSpPr>
            <p:cNvPr id="19" name="Text 8"/>
            <p:cNvSpPr/>
            <p:nvPr/>
          </p:nvSpPr>
          <p:spPr>
            <a:xfrm>
              <a:off x="5889069" y="4038957"/>
              <a:ext cx="255174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الاستراتيجية المستدامة</a:t>
              </a:r>
              <a:endParaRPr lang="en-US" sz="1950" dirty="0"/>
            </a:p>
          </p:txBody>
        </p:sp>
        <p:sp>
          <p:nvSpPr>
            <p:cNvPr id="20" name="Shape 9"/>
            <p:cNvSpPr/>
            <p:nvPr/>
          </p:nvSpPr>
          <p:spPr>
            <a:xfrm>
              <a:off x="843320" y="4562713"/>
              <a:ext cx="7746325" cy="11430"/>
            </a:xfrm>
            <a:prstGeom prst="roundRect">
              <a:avLst>
                <a:gd name="adj" fmla="val 260465"/>
              </a:avLst>
            </a:prstGeom>
            <a:solidFill>
              <a:srgbClr val="D0CED9"/>
            </a:solidFill>
            <a:ln/>
          </p:spPr>
          <p:txBody>
            <a:bodyPr/>
            <a:lstStyle/>
            <a:p>
              <a:endParaRPr lang="en-US"/>
            </a:p>
          </p:txBody>
        </p:sp>
        <p:pic>
          <p:nvPicPr>
            <p:cNvPr id="21" name="Image 3" descr="preencoded.png"/>
            <p:cNvPicPr>
              <a:picLocks noChangeAspect="1"/>
            </p:cNvPicPr>
            <p:nvPr/>
          </p:nvPicPr>
          <p:blipFill>
            <a:blip r:embed="rId6"/>
            <a:stretch>
              <a:fillRect/>
            </a:stretch>
          </p:blipFill>
          <p:spPr>
            <a:xfrm>
              <a:off x="7993499" y="4597003"/>
              <a:ext cx="5164931" cy="706874"/>
            </a:xfrm>
            <a:prstGeom prst="rect">
              <a:avLst/>
            </a:prstGeom>
          </p:spPr>
        </p:pic>
        <p:sp>
          <p:nvSpPr>
            <p:cNvPr id="22" name="Text 10"/>
            <p:cNvSpPr/>
            <p:nvPr/>
          </p:nvSpPr>
          <p:spPr>
            <a:xfrm>
              <a:off x="10436543" y="4775954"/>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4</a:t>
              </a:r>
              <a:endParaRPr lang="en-US" sz="2150" dirty="0"/>
            </a:p>
          </p:txBody>
        </p:sp>
        <p:sp>
          <p:nvSpPr>
            <p:cNvPr id="24" name="Text 11"/>
            <p:cNvSpPr/>
            <p:nvPr/>
          </p:nvSpPr>
          <p:spPr>
            <a:xfrm>
              <a:off x="5428417" y="4795361"/>
              <a:ext cx="2366724"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الممارسات والعمليات</a:t>
              </a:r>
              <a:endParaRPr lang="en-US" sz="1950" dirty="0"/>
            </a:p>
          </p:txBody>
        </p:sp>
        <p:sp>
          <p:nvSpPr>
            <p:cNvPr id="25" name="Shape 12"/>
            <p:cNvSpPr/>
            <p:nvPr/>
          </p:nvSpPr>
          <p:spPr>
            <a:xfrm>
              <a:off x="843320" y="5319117"/>
              <a:ext cx="7100649" cy="11430"/>
            </a:xfrm>
            <a:prstGeom prst="roundRect">
              <a:avLst>
                <a:gd name="adj" fmla="val 260465"/>
              </a:avLst>
            </a:prstGeom>
            <a:solidFill>
              <a:srgbClr val="D0CED9"/>
            </a:solidFill>
            <a:ln/>
          </p:spPr>
          <p:txBody>
            <a:bodyPr/>
            <a:lstStyle/>
            <a:p>
              <a:endParaRPr lang="en-US"/>
            </a:p>
          </p:txBody>
        </p:sp>
        <p:pic>
          <p:nvPicPr>
            <p:cNvPr id="26" name="Image 4" descr="preencoded.png"/>
            <p:cNvPicPr>
              <a:picLocks noChangeAspect="1"/>
            </p:cNvPicPr>
            <p:nvPr/>
          </p:nvPicPr>
          <p:blipFill>
            <a:blip r:embed="rId7"/>
            <a:stretch>
              <a:fillRect/>
            </a:stretch>
          </p:blipFill>
          <p:spPr>
            <a:xfrm>
              <a:off x="7347942" y="5353407"/>
              <a:ext cx="6456164" cy="706874"/>
            </a:xfrm>
            <a:prstGeom prst="rect">
              <a:avLst/>
            </a:prstGeom>
          </p:spPr>
        </p:pic>
        <p:sp>
          <p:nvSpPr>
            <p:cNvPr id="27" name="Text 13"/>
            <p:cNvSpPr/>
            <p:nvPr/>
          </p:nvSpPr>
          <p:spPr>
            <a:xfrm>
              <a:off x="10436543" y="5532358"/>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5</a:t>
              </a:r>
              <a:endParaRPr lang="en-US" sz="2150" dirty="0"/>
            </a:p>
          </p:txBody>
        </p:sp>
        <p:sp>
          <p:nvSpPr>
            <p:cNvPr id="28" name="Text 14"/>
            <p:cNvSpPr/>
            <p:nvPr/>
          </p:nvSpPr>
          <p:spPr>
            <a:xfrm>
              <a:off x="5391626" y="5551765"/>
              <a:ext cx="175795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القياس والتقييم</a:t>
              </a:r>
              <a:endParaRPr lang="en-US" sz="1950" dirty="0"/>
            </a:p>
          </p:txBody>
        </p:sp>
        <p:sp>
          <p:nvSpPr>
            <p:cNvPr id="29" name="Text 15"/>
            <p:cNvSpPr/>
            <p:nvPr/>
          </p:nvSpPr>
          <p:spPr>
            <a:xfrm>
              <a:off x="793790" y="6283523"/>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تبدأ القيادة المستدامة برؤية واضحة في القمة، مدعومة بقيم أخلاقية راسخة، ثم تترجم إلى استراتيجية شاملة وممارسات عملية، مع قياس مستمر للأداء والتحسين.</a:t>
              </a:r>
              <a:endParaRPr lang="en-US" sz="1550" dirty="0"/>
            </a:p>
          </p:txBody>
        </p:sp>
      </p:grpSp>
    </p:spTree>
    <p:extLst>
      <p:ext uri="{BB962C8B-B14F-4D97-AF65-F5344CB8AC3E}">
        <p14:creationId xmlns:p14="http://schemas.microsoft.com/office/powerpoint/2010/main" val="3840750072"/>
      </p:ext>
    </p:extLst>
  </p:cSld>
  <p:clrMapOvr>
    <a:masterClrMapping/>
  </p:clrMapOvr>
  <mc:AlternateContent xmlns:mc="http://schemas.openxmlformats.org/markup-compatibility/2006" xmlns:p14="http://schemas.microsoft.com/office/powerpoint/2010/main">
    <mc:Choice Requires="p14">
      <p:transition spd="slow" p14:dur="2000" advTm="88974"/>
    </mc:Choice>
    <mc:Fallback xmlns="">
      <p:transition spd="slow" advTm="8897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55FA9-AC83-E756-1F31-4C8E8140CD64}"/>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9A1AA75-B2FA-312C-0A3D-59C5F972538D}"/>
              </a:ext>
            </a:extLst>
          </p:cNvPr>
          <p:cNvSpPr/>
          <p:nvPr/>
        </p:nvSpPr>
        <p:spPr>
          <a:xfrm>
            <a:off x="942308" y="179468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CA4BA120-43D4-4541-1AA9-4667B09649E4}"/>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تحديات القيادة المستدامة</a:t>
            </a:r>
          </a:p>
        </p:txBody>
      </p:sp>
      <p:sp>
        <p:nvSpPr>
          <p:cNvPr id="4" name="Rectangle 4">
            <a:extLst>
              <a:ext uri="{FF2B5EF4-FFF2-40B4-BE49-F238E27FC236}">
                <a16:creationId xmlns:a16="http://schemas.microsoft.com/office/drawing/2014/main" id="{96AAE8A7-F538-57BA-EF2F-24CF72B7DF5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867F6D0C-3159-2EE7-0D57-1ACDAAF65A4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8F17BF-F194-3422-239C-E871159C78D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A6F1922-97E5-4804-0828-328F440A46A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694A9396-6F10-571B-3ECC-AB44E2AA3C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2D50595-EC2A-D573-9249-7BD2615076A7}"/>
              </a:ext>
            </a:extLst>
          </p:cNvPr>
          <p:cNvPicPr>
            <a:picLocks noChangeAspect="1"/>
          </p:cNvPicPr>
          <p:nvPr/>
        </p:nvPicPr>
        <p:blipFill>
          <a:blip r:embed="rId3"/>
          <a:stretch>
            <a:fillRect/>
          </a:stretch>
        </p:blipFill>
        <p:spPr>
          <a:xfrm>
            <a:off x="1034638" y="2204594"/>
            <a:ext cx="2624254" cy="3778290"/>
          </a:xfrm>
          <a:prstGeom prst="rect">
            <a:avLst/>
          </a:prstGeom>
        </p:spPr>
      </p:pic>
      <p:grpSp>
        <p:nvGrpSpPr>
          <p:cNvPr id="16" name="Group 15">
            <a:extLst>
              <a:ext uri="{FF2B5EF4-FFF2-40B4-BE49-F238E27FC236}">
                <a16:creationId xmlns:a16="http://schemas.microsoft.com/office/drawing/2014/main" id="{8EFC370B-8015-C189-2E32-AE3109D89178}"/>
              </a:ext>
            </a:extLst>
          </p:cNvPr>
          <p:cNvGrpSpPr/>
          <p:nvPr/>
        </p:nvGrpSpPr>
        <p:grpSpPr>
          <a:xfrm>
            <a:off x="3763710" y="2739772"/>
            <a:ext cx="7564041" cy="2435781"/>
            <a:chOff x="6280190" y="3420189"/>
            <a:chExt cx="7564041" cy="2435781"/>
          </a:xfrm>
        </p:grpSpPr>
        <p:sp>
          <p:nvSpPr>
            <p:cNvPr id="10" name="Text 1"/>
            <p:cNvSpPr/>
            <p:nvPr/>
          </p:nvSpPr>
          <p:spPr>
            <a:xfrm>
              <a:off x="6839307" y="3420189"/>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التحديات الداخلية</a:t>
              </a:r>
              <a:endParaRPr lang="en-US" sz="2300" dirty="0"/>
            </a:p>
          </p:txBody>
        </p:sp>
        <p:sp>
          <p:nvSpPr>
            <p:cNvPr id="11" name="Text 2"/>
            <p:cNvSpPr/>
            <p:nvPr/>
          </p:nvSpPr>
          <p:spPr>
            <a:xfrm>
              <a:off x="6280190" y="3990618"/>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مقاومة التغيير من بعض العاملين</a:t>
              </a:r>
              <a:endParaRPr lang="en-US" sz="1550" dirty="0"/>
            </a:p>
          </p:txBody>
        </p:sp>
        <p:sp>
          <p:nvSpPr>
            <p:cNvPr id="12" name="Text 3"/>
            <p:cNvSpPr/>
            <p:nvPr/>
          </p:nvSpPr>
          <p:spPr>
            <a:xfrm>
              <a:off x="6280190" y="4377571"/>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التكاليف الأولية المرتفعة</a:t>
              </a:r>
              <a:endParaRPr lang="en-US" sz="1550" dirty="0"/>
            </a:p>
          </p:txBody>
        </p:sp>
        <p:sp>
          <p:nvSpPr>
            <p:cNvPr id="13" name="Text 4"/>
            <p:cNvSpPr/>
            <p:nvPr/>
          </p:nvSpPr>
          <p:spPr>
            <a:xfrm>
              <a:off x="6280190" y="4764524"/>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نقص الخبرات المتخصصة</a:t>
              </a:r>
              <a:endParaRPr lang="en-US" sz="1550" dirty="0"/>
            </a:p>
          </p:txBody>
        </p:sp>
        <p:sp>
          <p:nvSpPr>
            <p:cNvPr id="14" name="Text 5"/>
            <p:cNvSpPr/>
            <p:nvPr/>
          </p:nvSpPr>
          <p:spPr>
            <a:xfrm>
              <a:off x="6280190" y="5151477"/>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صعوبة قياس العائد قصير المدى</a:t>
              </a:r>
              <a:endParaRPr lang="en-US" sz="1550" dirty="0"/>
            </a:p>
          </p:txBody>
        </p:sp>
        <p:sp>
          <p:nvSpPr>
            <p:cNvPr id="15" name="Text 6"/>
            <p:cNvSpPr/>
            <p:nvPr/>
          </p:nvSpPr>
          <p:spPr>
            <a:xfrm>
              <a:off x="6280190" y="5538430"/>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الحاجة لتغيير الثقافة المؤسسية</a:t>
              </a:r>
              <a:endParaRPr lang="en-US" sz="1550" dirty="0"/>
            </a:p>
          </p:txBody>
        </p:sp>
        <p:sp>
          <p:nvSpPr>
            <p:cNvPr id="17" name="Text 7"/>
            <p:cNvSpPr/>
            <p:nvPr/>
          </p:nvSpPr>
          <p:spPr>
            <a:xfrm>
              <a:off x="10867192" y="3420189"/>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التحديات الخارجية</a:t>
              </a:r>
              <a:endParaRPr lang="en-US" sz="2300" dirty="0"/>
            </a:p>
          </p:txBody>
        </p:sp>
        <p:sp>
          <p:nvSpPr>
            <p:cNvPr id="18" name="Text 8"/>
            <p:cNvSpPr/>
            <p:nvPr/>
          </p:nvSpPr>
          <p:spPr>
            <a:xfrm>
              <a:off x="10308074" y="3990618"/>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ضغوط السوق والمنافسة</a:t>
              </a:r>
              <a:endParaRPr lang="en-US" sz="1550" dirty="0"/>
            </a:p>
          </p:txBody>
        </p:sp>
        <p:sp>
          <p:nvSpPr>
            <p:cNvPr id="19" name="Text 9"/>
            <p:cNvSpPr/>
            <p:nvPr/>
          </p:nvSpPr>
          <p:spPr>
            <a:xfrm>
              <a:off x="10308074" y="4377571"/>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التغيرات التنظيمية والقانونية</a:t>
              </a:r>
              <a:endParaRPr lang="en-US" sz="1550" dirty="0"/>
            </a:p>
          </p:txBody>
        </p:sp>
        <p:sp>
          <p:nvSpPr>
            <p:cNvPr id="20" name="Text 10"/>
            <p:cNvSpPr/>
            <p:nvPr/>
          </p:nvSpPr>
          <p:spPr>
            <a:xfrm>
              <a:off x="10308074" y="4764524"/>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توقعات أصحاب المصلحة المتزايدة</a:t>
              </a:r>
              <a:endParaRPr lang="en-US" sz="1550" dirty="0"/>
            </a:p>
          </p:txBody>
        </p:sp>
        <p:sp>
          <p:nvSpPr>
            <p:cNvPr id="21" name="Text 11"/>
            <p:cNvSpPr/>
            <p:nvPr/>
          </p:nvSpPr>
          <p:spPr>
            <a:xfrm>
              <a:off x="10308074" y="5151477"/>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التحديات البيئية والمناخية</a:t>
              </a:r>
              <a:endParaRPr lang="en-US" sz="1550" dirty="0"/>
            </a:p>
          </p:txBody>
        </p:sp>
        <p:sp>
          <p:nvSpPr>
            <p:cNvPr id="22" name="Text 12"/>
            <p:cNvSpPr/>
            <p:nvPr/>
          </p:nvSpPr>
          <p:spPr>
            <a:xfrm>
              <a:off x="10308074" y="5538430"/>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عدم الاستقرار الاقتصادي</a:t>
              </a:r>
              <a:endParaRPr lang="en-US" sz="1550" dirty="0"/>
            </a:p>
          </p:txBody>
        </p:sp>
      </p:grpSp>
    </p:spTree>
    <p:extLst>
      <p:ext uri="{BB962C8B-B14F-4D97-AF65-F5344CB8AC3E}">
        <p14:creationId xmlns:p14="http://schemas.microsoft.com/office/powerpoint/2010/main" val="3341334533"/>
      </p:ext>
    </p:extLst>
  </p:cSld>
  <p:clrMapOvr>
    <a:masterClrMapping/>
  </p:clrMapOvr>
  <mc:AlternateContent xmlns:mc="http://schemas.openxmlformats.org/markup-compatibility/2006" xmlns:p14="http://schemas.microsoft.com/office/powerpoint/2010/main">
    <mc:Choice Requires="p14">
      <p:transition spd="slow" p14:dur="2000" advTm="168767"/>
    </mc:Choice>
    <mc:Fallback xmlns="">
      <p:transition spd="slow" advTm="16876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E05C7-9FEF-C414-248F-0AB3B154564A}"/>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CB26392-3878-9BC1-7CF1-3E5677FB1389}"/>
              </a:ext>
            </a:extLst>
          </p:cNvPr>
          <p:cNvSpPr/>
          <p:nvPr/>
        </p:nvSpPr>
        <p:spPr>
          <a:xfrm>
            <a:off x="467869" y="1565553"/>
            <a:ext cx="11516122" cy="4889767"/>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E7BA2DED-788D-0B2D-4289-DDDF70223A46}"/>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القيادة المستدامة الحديثة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DC7F5E1F-1A03-AD1F-E006-56E3630E0EF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2947FD56-6DF2-D851-258F-D91BF79C206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3816ACF-82A1-FA18-069F-D85E697854A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B6BA7E3-888F-716E-FB67-634C70F965D2}"/>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FE783124-AE79-D34A-2361-8E98F8592A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FA40AD35-5F16-9751-8E83-132DC379B166}"/>
              </a:ext>
            </a:extLst>
          </p:cNvPr>
          <p:cNvPicPr>
            <a:picLocks noChangeAspect="1"/>
          </p:cNvPicPr>
          <p:nvPr/>
        </p:nvPicPr>
        <p:blipFill>
          <a:blip r:embed="rId3"/>
          <a:stretch>
            <a:fillRect/>
          </a:stretch>
        </p:blipFill>
        <p:spPr>
          <a:xfrm>
            <a:off x="502222" y="2432709"/>
            <a:ext cx="2052044" cy="3745021"/>
          </a:xfrm>
          <a:prstGeom prst="rect">
            <a:avLst/>
          </a:prstGeom>
        </p:spPr>
      </p:pic>
      <p:grpSp>
        <p:nvGrpSpPr>
          <p:cNvPr id="26" name="Group 25">
            <a:extLst>
              <a:ext uri="{FF2B5EF4-FFF2-40B4-BE49-F238E27FC236}">
                <a16:creationId xmlns:a16="http://schemas.microsoft.com/office/drawing/2014/main" id="{F14D0C6F-F027-8FD3-1EB3-7754ED80D21C}"/>
              </a:ext>
            </a:extLst>
          </p:cNvPr>
          <p:cNvGrpSpPr/>
          <p:nvPr/>
        </p:nvGrpSpPr>
        <p:grpSpPr>
          <a:xfrm>
            <a:off x="2682323" y="1861571"/>
            <a:ext cx="9046584" cy="4431059"/>
            <a:chOff x="756642" y="1396246"/>
            <a:chExt cx="7630716" cy="6311979"/>
          </a:xfrm>
        </p:grpSpPr>
        <p:sp>
          <p:nvSpPr>
            <p:cNvPr id="11" name="Text 1"/>
            <p:cNvSpPr/>
            <p:nvPr/>
          </p:nvSpPr>
          <p:spPr>
            <a:xfrm>
              <a:off x="756642" y="1396246"/>
              <a:ext cx="7630716" cy="605314"/>
            </a:xfrm>
            <a:prstGeom prst="rect">
              <a:avLst/>
            </a:prstGeom>
            <a:noFill/>
            <a:ln/>
          </p:spPr>
          <p:txBody>
            <a:bodyPr wrap="square" lIns="0" tIns="0" rIns="0" bIns="0" rtlCol="0" anchor="t"/>
            <a:lstStyle/>
            <a:p>
              <a:pPr marL="0" indent="0" algn="just" rtl="1">
                <a:lnSpc>
                  <a:spcPts val="2350"/>
                </a:lnSpc>
                <a:buNone/>
              </a:pPr>
              <a:r>
                <a:rPr lang="en-US" sz="1600">
                  <a:solidFill>
                    <a:srgbClr val="49495A"/>
                  </a:solidFill>
                  <a:latin typeface="Alexandria" pitchFamily="34" charset="0"/>
                  <a:ea typeface="Alexandria" pitchFamily="34" charset="-122"/>
                  <a:cs typeface="Alexandria" pitchFamily="34" charset="-120"/>
                </a:rPr>
                <a:t>تطور </a:t>
              </a:r>
              <a:r>
                <a:rPr lang="en-US" sz="1600" dirty="0">
                  <a:solidFill>
                    <a:srgbClr val="49495A"/>
                  </a:solidFill>
                  <a:latin typeface="Alexandria" pitchFamily="34" charset="0"/>
                  <a:ea typeface="Alexandria" pitchFamily="34" charset="-122"/>
                  <a:cs typeface="Alexandria" pitchFamily="34" charset="-120"/>
                </a:rPr>
                <a:t>القيادة المستدامة لتواكب التحديات المعاصرة، مدمجة التكنولوجيا الحديثة مع المبادئ الأساسية للاستدامة.</a:t>
              </a:r>
              <a:endParaRPr lang="en-US" sz="1600" dirty="0"/>
            </a:p>
          </p:txBody>
        </p:sp>
        <p:sp>
          <p:nvSpPr>
            <p:cNvPr id="12" name="Shape 2"/>
            <p:cNvSpPr/>
            <p:nvPr/>
          </p:nvSpPr>
          <p:spPr>
            <a:xfrm>
              <a:off x="8222694" y="2214324"/>
              <a:ext cx="22860" cy="5493901"/>
            </a:xfrm>
            <a:prstGeom prst="roundRect">
              <a:avLst>
                <a:gd name="adj" fmla="val 124140"/>
              </a:avLst>
            </a:prstGeom>
            <a:solidFill>
              <a:srgbClr val="D0CED9"/>
            </a:solidFill>
            <a:ln/>
          </p:spPr>
          <p:txBody>
            <a:bodyPr/>
            <a:lstStyle/>
            <a:p>
              <a:endParaRPr lang="en-US" sz="2000"/>
            </a:p>
          </p:txBody>
        </p:sp>
        <p:sp>
          <p:nvSpPr>
            <p:cNvPr id="13" name="Shape 3"/>
            <p:cNvSpPr/>
            <p:nvPr/>
          </p:nvSpPr>
          <p:spPr>
            <a:xfrm>
              <a:off x="7700963" y="2747724"/>
              <a:ext cx="567452" cy="22860"/>
            </a:xfrm>
            <a:prstGeom prst="roundRect">
              <a:avLst>
                <a:gd name="adj" fmla="val 124140"/>
              </a:avLst>
            </a:prstGeom>
            <a:solidFill>
              <a:srgbClr val="D0CED9"/>
            </a:solidFill>
            <a:ln/>
          </p:spPr>
          <p:txBody>
            <a:bodyPr/>
            <a:lstStyle/>
            <a:p>
              <a:endParaRPr lang="en-US" sz="2000"/>
            </a:p>
          </p:txBody>
        </p:sp>
        <p:pic>
          <p:nvPicPr>
            <p:cNvPr id="14" name="Image 1" descr="preencoded.png"/>
            <p:cNvPicPr>
              <a:picLocks noChangeAspect="1"/>
            </p:cNvPicPr>
            <p:nvPr/>
          </p:nvPicPr>
          <p:blipFill>
            <a:blip r:embed="rId4"/>
            <a:stretch>
              <a:fillRect/>
            </a:stretch>
          </p:blipFill>
          <p:spPr>
            <a:xfrm>
              <a:off x="8174653" y="2688253"/>
              <a:ext cx="141803" cy="141803"/>
            </a:xfrm>
            <a:prstGeom prst="rect">
              <a:avLst/>
            </a:prstGeom>
          </p:spPr>
        </p:pic>
        <p:sp>
          <p:nvSpPr>
            <p:cNvPr id="15" name="Shape 4"/>
            <p:cNvSpPr/>
            <p:nvPr/>
          </p:nvSpPr>
          <p:spPr>
            <a:xfrm>
              <a:off x="756642" y="2214324"/>
              <a:ext cx="6921341" cy="1089779"/>
            </a:xfrm>
            <a:prstGeom prst="roundRect">
              <a:avLst>
                <a:gd name="adj" fmla="val 2604"/>
              </a:avLst>
            </a:prstGeom>
            <a:solidFill>
              <a:srgbClr val="EAE8F3"/>
            </a:solidFill>
            <a:ln/>
          </p:spPr>
          <p:txBody>
            <a:bodyPr/>
            <a:lstStyle/>
            <a:p>
              <a:endParaRPr lang="en-US" sz="2000"/>
            </a:p>
          </p:txBody>
        </p:sp>
        <p:sp>
          <p:nvSpPr>
            <p:cNvPr id="16" name="Text 5"/>
            <p:cNvSpPr/>
            <p:nvPr/>
          </p:nvSpPr>
          <p:spPr>
            <a:xfrm>
              <a:off x="5124093" y="2403396"/>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الاستدامة الرقمية</a:t>
              </a:r>
              <a:endParaRPr lang="en-US" sz="2000" dirty="0"/>
            </a:p>
          </p:txBody>
        </p:sp>
        <p:sp>
          <p:nvSpPr>
            <p:cNvPr id="17" name="Text 6"/>
            <p:cNvSpPr/>
            <p:nvPr/>
          </p:nvSpPr>
          <p:spPr>
            <a:xfrm>
              <a:off x="945713" y="2812375"/>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استخدام التكنولوجيا لتعزيز الممارسات المستدامة</a:t>
              </a:r>
              <a:endParaRPr lang="en-US" sz="1600" dirty="0"/>
            </a:p>
          </p:txBody>
        </p:sp>
        <p:sp>
          <p:nvSpPr>
            <p:cNvPr id="18" name="Shape 7"/>
            <p:cNvSpPr/>
            <p:nvPr/>
          </p:nvSpPr>
          <p:spPr>
            <a:xfrm>
              <a:off x="7700963" y="4215765"/>
              <a:ext cx="567452" cy="22860"/>
            </a:xfrm>
            <a:prstGeom prst="roundRect">
              <a:avLst>
                <a:gd name="adj" fmla="val 124140"/>
              </a:avLst>
            </a:prstGeom>
            <a:solidFill>
              <a:srgbClr val="D0CED9"/>
            </a:solidFill>
            <a:ln/>
          </p:spPr>
          <p:txBody>
            <a:bodyPr/>
            <a:lstStyle/>
            <a:p>
              <a:endParaRPr lang="en-US" sz="2000"/>
            </a:p>
          </p:txBody>
        </p:sp>
        <p:pic>
          <p:nvPicPr>
            <p:cNvPr id="19" name="Image 2" descr="preencoded.png"/>
            <p:cNvPicPr>
              <a:picLocks noChangeAspect="1"/>
            </p:cNvPicPr>
            <p:nvPr/>
          </p:nvPicPr>
          <p:blipFill>
            <a:blip r:embed="rId4"/>
            <a:stretch>
              <a:fillRect/>
            </a:stretch>
          </p:blipFill>
          <p:spPr>
            <a:xfrm>
              <a:off x="8174653" y="4156293"/>
              <a:ext cx="141803" cy="141803"/>
            </a:xfrm>
            <a:prstGeom prst="rect">
              <a:avLst/>
            </a:prstGeom>
          </p:spPr>
        </p:pic>
        <p:sp>
          <p:nvSpPr>
            <p:cNvPr id="20" name="Shape 8"/>
            <p:cNvSpPr/>
            <p:nvPr/>
          </p:nvSpPr>
          <p:spPr>
            <a:xfrm>
              <a:off x="756642" y="3682365"/>
              <a:ext cx="6921341" cy="1089779"/>
            </a:xfrm>
            <a:prstGeom prst="roundRect">
              <a:avLst>
                <a:gd name="adj" fmla="val 2604"/>
              </a:avLst>
            </a:prstGeom>
            <a:solidFill>
              <a:srgbClr val="EAE8F3"/>
            </a:solidFill>
            <a:ln/>
          </p:spPr>
          <p:txBody>
            <a:bodyPr/>
            <a:lstStyle/>
            <a:p>
              <a:endParaRPr lang="en-US" sz="2000"/>
            </a:p>
          </p:txBody>
        </p:sp>
        <p:sp>
          <p:nvSpPr>
            <p:cNvPr id="21" name="Text 9"/>
            <p:cNvSpPr/>
            <p:nvPr/>
          </p:nvSpPr>
          <p:spPr>
            <a:xfrm>
              <a:off x="5124093" y="3871436"/>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الاقتصاد الدائري</a:t>
              </a:r>
              <a:endParaRPr lang="en-US" sz="2000" dirty="0"/>
            </a:p>
          </p:txBody>
        </p:sp>
        <p:sp>
          <p:nvSpPr>
            <p:cNvPr id="22" name="Text 10"/>
            <p:cNvSpPr/>
            <p:nvPr/>
          </p:nvSpPr>
          <p:spPr>
            <a:xfrm>
              <a:off x="945713" y="4280416"/>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تبني نماذج أعمال دائرية تقلل الهدر</a:t>
              </a:r>
              <a:endParaRPr lang="en-US" sz="1600" dirty="0"/>
            </a:p>
          </p:txBody>
        </p:sp>
        <p:sp>
          <p:nvSpPr>
            <p:cNvPr id="23" name="Shape 11"/>
            <p:cNvSpPr/>
            <p:nvPr/>
          </p:nvSpPr>
          <p:spPr>
            <a:xfrm>
              <a:off x="7700963" y="5683806"/>
              <a:ext cx="567452" cy="22860"/>
            </a:xfrm>
            <a:prstGeom prst="roundRect">
              <a:avLst>
                <a:gd name="adj" fmla="val 124140"/>
              </a:avLst>
            </a:prstGeom>
            <a:solidFill>
              <a:srgbClr val="D0CED9"/>
            </a:solidFill>
            <a:ln/>
          </p:spPr>
          <p:txBody>
            <a:bodyPr/>
            <a:lstStyle/>
            <a:p>
              <a:endParaRPr lang="en-US" sz="2000"/>
            </a:p>
          </p:txBody>
        </p:sp>
        <p:pic>
          <p:nvPicPr>
            <p:cNvPr id="24" name="Image 3" descr="preencoded.png"/>
            <p:cNvPicPr>
              <a:picLocks noChangeAspect="1"/>
            </p:cNvPicPr>
            <p:nvPr/>
          </p:nvPicPr>
          <p:blipFill>
            <a:blip r:embed="rId4"/>
            <a:stretch>
              <a:fillRect/>
            </a:stretch>
          </p:blipFill>
          <p:spPr>
            <a:xfrm>
              <a:off x="8174653" y="5624334"/>
              <a:ext cx="141803" cy="141803"/>
            </a:xfrm>
            <a:prstGeom prst="rect">
              <a:avLst/>
            </a:prstGeom>
          </p:spPr>
        </p:pic>
        <p:sp>
          <p:nvSpPr>
            <p:cNvPr id="25" name="Shape 12"/>
            <p:cNvSpPr/>
            <p:nvPr/>
          </p:nvSpPr>
          <p:spPr>
            <a:xfrm>
              <a:off x="756642" y="5150406"/>
              <a:ext cx="6921341" cy="1089779"/>
            </a:xfrm>
            <a:prstGeom prst="roundRect">
              <a:avLst>
                <a:gd name="adj" fmla="val 2604"/>
              </a:avLst>
            </a:prstGeom>
            <a:solidFill>
              <a:srgbClr val="EAE8F3"/>
            </a:solidFill>
            <a:ln/>
          </p:spPr>
          <p:txBody>
            <a:bodyPr/>
            <a:lstStyle/>
            <a:p>
              <a:endParaRPr lang="en-US" sz="2000"/>
            </a:p>
          </p:txBody>
        </p:sp>
        <p:sp>
          <p:nvSpPr>
            <p:cNvPr id="27" name="Text 13"/>
            <p:cNvSpPr/>
            <p:nvPr/>
          </p:nvSpPr>
          <p:spPr>
            <a:xfrm>
              <a:off x="5124093" y="5339477"/>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الحياد الكربوني</a:t>
              </a:r>
              <a:endParaRPr lang="en-US" sz="2000" dirty="0"/>
            </a:p>
          </p:txBody>
        </p:sp>
        <p:sp>
          <p:nvSpPr>
            <p:cNvPr id="28" name="Text 14"/>
            <p:cNvSpPr/>
            <p:nvPr/>
          </p:nvSpPr>
          <p:spPr>
            <a:xfrm>
              <a:off x="945713" y="5748457"/>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السعي لتحقيق صفر انبعاثات كربونية</a:t>
              </a:r>
              <a:endParaRPr lang="en-US" sz="1600" dirty="0"/>
            </a:p>
          </p:txBody>
        </p:sp>
        <p:sp>
          <p:nvSpPr>
            <p:cNvPr id="29" name="Shape 15"/>
            <p:cNvSpPr/>
            <p:nvPr/>
          </p:nvSpPr>
          <p:spPr>
            <a:xfrm>
              <a:off x="7700963" y="7151846"/>
              <a:ext cx="567452" cy="22860"/>
            </a:xfrm>
            <a:prstGeom prst="roundRect">
              <a:avLst>
                <a:gd name="adj" fmla="val 124140"/>
              </a:avLst>
            </a:prstGeom>
            <a:solidFill>
              <a:srgbClr val="D0CED9"/>
            </a:solidFill>
            <a:ln/>
          </p:spPr>
          <p:txBody>
            <a:bodyPr/>
            <a:lstStyle/>
            <a:p>
              <a:endParaRPr lang="en-US" sz="2000"/>
            </a:p>
          </p:txBody>
        </p:sp>
        <p:pic>
          <p:nvPicPr>
            <p:cNvPr id="30" name="Image 4" descr="preencoded.png"/>
            <p:cNvPicPr>
              <a:picLocks noChangeAspect="1"/>
            </p:cNvPicPr>
            <p:nvPr/>
          </p:nvPicPr>
          <p:blipFill>
            <a:blip r:embed="rId4"/>
            <a:stretch>
              <a:fillRect/>
            </a:stretch>
          </p:blipFill>
          <p:spPr>
            <a:xfrm>
              <a:off x="8174653" y="7092375"/>
              <a:ext cx="141803" cy="141803"/>
            </a:xfrm>
            <a:prstGeom prst="rect">
              <a:avLst/>
            </a:prstGeom>
          </p:spPr>
        </p:pic>
        <p:sp>
          <p:nvSpPr>
            <p:cNvPr id="31" name="Shape 16"/>
            <p:cNvSpPr/>
            <p:nvPr/>
          </p:nvSpPr>
          <p:spPr>
            <a:xfrm>
              <a:off x="756642" y="6618446"/>
              <a:ext cx="6921341" cy="1089779"/>
            </a:xfrm>
            <a:prstGeom prst="roundRect">
              <a:avLst>
                <a:gd name="adj" fmla="val 2604"/>
              </a:avLst>
            </a:prstGeom>
            <a:solidFill>
              <a:srgbClr val="EAE8F3"/>
            </a:solidFill>
            <a:ln/>
          </p:spPr>
          <p:txBody>
            <a:bodyPr/>
            <a:lstStyle/>
            <a:p>
              <a:endParaRPr lang="en-US" sz="2000"/>
            </a:p>
          </p:txBody>
        </p:sp>
        <p:sp>
          <p:nvSpPr>
            <p:cNvPr id="32" name="Text 17"/>
            <p:cNvSpPr/>
            <p:nvPr/>
          </p:nvSpPr>
          <p:spPr>
            <a:xfrm>
              <a:off x="5124093" y="6807517"/>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التمويل المستدام</a:t>
              </a:r>
              <a:endParaRPr lang="en-US" sz="2000" dirty="0"/>
            </a:p>
          </p:txBody>
        </p:sp>
        <p:sp>
          <p:nvSpPr>
            <p:cNvPr id="33" name="Text 18"/>
            <p:cNvSpPr/>
            <p:nvPr/>
          </p:nvSpPr>
          <p:spPr>
            <a:xfrm>
              <a:off x="945713" y="7216497"/>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الاستثمار في المشاريع الخضراء</a:t>
              </a:r>
              <a:endParaRPr lang="en-US" sz="1600" dirty="0"/>
            </a:p>
          </p:txBody>
        </p:sp>
      </p:grpSp>
    </p:spTree>
    <p:extLst>
      <p:ext uri="{BB962C8B-B14F-4D97-AF65-F5344CB8AC3E}">
        <p14:creationId xmlns:p14="http://schemas.microsoft.com/office/powerpoint/2010/main" val="441848235"/>
      </p:ext>
    </p:extLst>
  </p:cSld>
  <p:clrMapOvr>
    <a:masterClrMapping/>
  </p:clrMapOvr>
  <mc:AlternateContent xmlns:mc="http://schemas.openxmlformats.org/markup-compatibility/2006" xmlns:p14="http://schemas.microsoft.com/office/powerpoint/2010/main">
    <mc:Choice Requires="p14">
      <p:transition spd="slow" p14:dur="2000" advTm="76920"/>
    </mc:Choice>
    <mc:Fallback xmlns="">
      <p:transition spd="slow" advTm="7692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03392-C35D-57D0-5E7D-F9CFB23639F0}"/>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3FC0965-B730-02DC-A64E-D5FE7173726D}"/>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06BD78EC-5B60-7FC7-E47B-891D7088F17C}"/>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أفضل الممارسات العالمية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EDAFDC4A-5AEC-00B4-2C8F-8E7B9FB5F3F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DAA166A-3A00-1D24-5B1A-C8E9DED678C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1DA615B-D4DF-FCF5-0A8F-33386F360D4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65E862D-E6A8-3ABD-3917-041C0D373EEB}"/>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992FD83C-2D7B-75D5-3FF3-8173D7C85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5A3EBAD1-0F33-E067-A809-0BD4043EF4E1}"/>
              </a:ext>
            </a:extLst>
          </p:cNvPr>
          <p:cNvPicPr>
            <a:picLocks noChangeAspect="1"/>
          </p:cNvPicPr>
          <p:nvPr/>
        </p:nvPicPr>
        <p:blipFill>
          <a:blip r:embed="rId3"/>
          <a:stretch>
            <a:fillRect/>
          </a:stretch>
        </p:blipFill>
        <p:spPr>
          <a:xfrm>
            <a:off x="2241437" y="1702710"/>
            <a:ext cx="8807862" cy="1493667"/>
          </a:xfrm>
          <a:prstGeom prst="rect">
            <a:avLst/>
          </a:prstGeom>
        </p:spPr>
      </p:pic>
      <p:grpSp>
        <p:nvGrpSpPr>
          <p:cNvPr id="10" name="Group 9">
            <a:extLst>
              <a:ext uri="{FF2B5EF4-FFF2-40B4-BE49-F238E27FC236}">
                <a16:creationId xmlns:a16="http://schemas.microsoft.com/office/drawing/2014/main" id="{17A3AAA6-1858-8D4C-B361-E603ABEDCCC2}"/>
              </a:ext>
            </a:extLst>
          </p:cNvPr>
          <p:cNvGrpSpPr/>
          <p:nvPr/>
        </p:nvGrpSpPr>
        <p:grpSpPr>
          <a:xfrm>
            <a:off x="1070517" y="3429001"/>
            <a:ext cx="10439910" cy="2113155"/>
            <a:chOff x="697706" y="4921091"/>
            <a:chExt cx="13235107" cy="1786057"/>
          </a:xfrm>
        </p:grpSpPr>
        <p:sp>
          <p:nvSpPr>
            <p:cNvPr id="11" name="Shape 1">
              <a:extLst>
                <a:ext uri="{FF2B5EF4-FFF2-40B4-BE49-F238E27FC236}">
                  <a16:creationId xmlns:a16="http://schemas.microsoft.com/office/drawing/2014/main" id="{93AD18C6-3E93-A44B-227E-29AACD79C259}"/>
                </a:ext>
              </a:extLst>
            </p:cNvPr>
            <p:cNvSpPr/>
            <p:nvPr/>
          </p:nvSpPr>
          <p:spPr>
            <a:xfrm>
              <a:off x="9621322" y="5017294"/>
              <a:ext cx="4215289" cy="1593652"/>
            </a:xfrm>
            <a:prstGeom prst="roundRect">
              <a:avLst>
                <a:gd name="adj" fmla="val 1868"/>
              </a:avLst>
            </a:prstGeom>
            <a:solidFill>
              <a:srgbClr val="FBFAFF"/>
            </a:solidFill>
            <a:ln w="22860">
              <a:solidFill>
                <a:srgbClr val="D0CED9"/>
              </a:solidFill>
              <a:prstDash val="solid"/>
            </a:ln>
          </p:spPr>
          <p:txBody>
            <a:bodyPr/>
            <a:lstStyle/>
            <a:p>
              <a:endParaRPr lang="en-US"/>
            </a:p>
          </p:txBody>
        </p:sp>
        <p:pic>
          <p:nvPicPr>
            <p:cNvPr id="12" name="Image 1" descr="preencoded.png">
              <a:extLst>
                <a:ext uri="{FF2B5EF4-FFF2-40B4-BE49-F238E27FC236}">
                  <a16:creationId xmlns:a16="http://schemas.microsoft.com/office/drawing/2014/main" id="{79FE13A3-079F-5C9C-0A82-109491ADA198}"/>
                </a:ext>
              </a:extLst>
            </p:cNvPr>
            <p:cNvPicPr>
              <a:picLocks noChangeAspect="1"/>
            </p:cNvPicPr>
            <p:nvPr/>
          </p:nvPicPr>
          <p:blipFill>
            <a:blip r:embed="rId4"/>
            <a:stretch>
              <a:fillRect/>
            </a:stretch>
          </p:blipFill>
          <p:spPr>
            <a:xfrm>
              <a:off x="9525119" y="4921091"/>
              <a:ext cx="238125" cy="238125"/>
            </a:xfrm>
            <a:prstGeom prst="rect">
              <a:avLst/>
            </a:prstGeom>
          </p:spPr>
        </p:pic>
        <p:pic>
          <p:nvPicPr>
            <p:cNvPr id="13" name="Image 2" descr="preencoded.png">
              <a:extLst>
                <a:ext uri="{FF2B5EF4-FFF2-40B4-BE49-F238E27FC236}">
                  <a16:creationId xmlns:a16="http://schemas.microsoft.com/office/drawing/2014/main" id="{35C0B7AB-150C-2C7C-85E0-F85DE62B6CAF}"/>
                </a:ext>
              </a:extLst>
            </p:cNvPr>
            <p:cNvPicPr>
              <a:picLocks noChangeAspect="1"/>
            </p:cNvPicPr>
            <p:nvPr/>
          </p:nvPicPr>
          <p:blipFill>
            <a:blip r:embed="rId5"/>
            <a:stretch>
              <a:fillRect/>
            </a:stretch>
          </p:blipFill>
          <p:spPr>
            <a:xfrm>
              <a:off x="13694688" y="6469023"/>
              <a:ext cx="238125" cy="238125"/>
            </a:xfrm>
            <a:prstGeom prst="rect">
              <a:avLst/>
            </a:prstGeom>
          </p:spPr>
        </p:pic>
        <p:sp>
          <p:nvSpPr>
            <p:cNvPr id="14" name="Text 2">
              <a:extLst>
                <a:ext uri="{FF2B5EF4-FFF2-40B4-BE49-F238E27FC236}">
                  <a16:creationId xmlns:a16="http://schemas.microsoft.com/office/drawing/2014/main" id="{E587FFBA-8127-1A1A-4A25-1E73FC98EF73}"/>
                </a:ext>
              </a:extLst>
            </p:cNvPr>
            <p:cNvSpPr/>
            <p:nvPr/>
          </p:nvSpPr>
          <p:spPr>
            <a:xfrm>
              <a:off x="9941838" y="5337810"/>
              <a:ext cx="357425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"الاستدامة ليست خياراً، بل ضرورة استراتيجية لضمان استمرارية الأعمال في المستقبل"</a:t>
              </a:r>
              <a:endParaRPr lang="en-US" sz="1550" dirty="0"/>
            </a:p>
          </p:txBody>
        </p:sp>
        <p:sp>
          <p:nvSpPr>
            <p:cNvPr id="15" name="Shape 3">
              <a:extLst>
                <a:ext uri="{FF2B5EF4-FFF2-40B4-BE49-F238E27FC236}">
                  <a16:creationId xmlns:a16="http://schemas.microsoft.com/office/drawing/2014/main" id="{3AEEF23A-B7E4-17EE-6983-7115A9B98E8D}"/>
                </a:ext>
              </a:extLst>
            </p:cNvPr>
            <p:cNvSpPr/>
            <p:nvPr/>
          </p:nvSpPr>
          <p:spPr>
            <a:xfrm>
              <a:off x="5207556" y="5017294"/>
              <a:ext cx="4215408" cy="1593652"/>
            </a:xfrm>
            <a:prstGeom prst="roundRect">
              <a:avLst>
                <a:gd name="adj" fmla="val 1868"/>
              </a:avLst>
            </a:prstGeom>
            <a:solidFill>
              <a:srgbClr val="FBFAFF"/>
            </a:solidFill>
            <a:ln w="22860">
              <a:solidFill>
                <a:srgbClr val="D0CED9"/>
              </a:solidFill>
              <a:prstDash val="solid"/>
            </a:ln>
          </p:spPr>
          <p:txBody>
            <a:bodyPr/>
            <a:lstStyle/>
            <a:p>
              <a:endParaRPr lang="en-US"/>
            </a:p>
          </p:txBody>
        </p:sp>
        <p:pic>
          <p:nvPicPr>
            <p:cNvPr id="16" name="Image 3" descr="preencoded.png">
              <a:extLst>
                <a:ext uri="{FF2B5EF4-FFF2-40B4-BE49-F238E27FC236}">
                  <a16:creationId xmlns:a16="http://schemas.microsoft.com/office/drawing/2014/main" id="{1F744420-DAF9-63D9-2DD0-D052002D5748}"/>
                </a:ext>
              </a:extLst>
            </p:cNvPr>
            <p:cNvPicPr>
              <a:picLocks noChangeAspect="1"/>
            </p:cNvPicPr>
            <p:nvPr/>
          </p:nvPicPr>
          <p:blipFill>
            <a:blip r:embed="rId4"/>
            <a:stretch>
              <a:fillRect/>
            </a:stretch>
          </p:blipFill>
          <p:spPr>
            <a:xfrm>
              <a:off x="5111353" y="4921091"/>
              <a:ext cx="238125" cy="238125"/>
            </a:xfrm>
            <a:prstGeom prst="rect">
              <a:avLst/>
            </a:prstGeom>
          </p:spPr>
        </p:pic>
        <p:pic>
          <p:nvPicPr>
            <p:cNvPr id="17" name="Image 4" descr="preencoded.png">
              <a:extLst>
                <a:ext uri="{FF2B5EF4-FFF2-40B4-BE49-F238E27FC236}">
                  <a16:creationId xmlns:a16="http://schemas.microsoft.com/office/drawing/2014/main" id="{F2A40D40-F1BD-C61F-3D7A-D271118ECF47}"/>
                </a:ext>
              </a:extLst>
            </p:cNvPr>
            <p:cNvPicPr>
              <a:picLocks noChangeAspect="1"/>
            </p:cNvPicPr>
            <p:nvPr/>
          </p:nvPicPr>
          <p:blipFill>
            <a:blip r:embed="rId5"/>
            <a:stretch>
              <a:fillRect/>
            </a:stretch>
          </p:blipFill>
          <p:spPr>
            <a:xfrm>
              <a:off x="9281041" y="6469023"/>
              <a:ext cx="238125" cy="238125"/>
            </a:xfrm>
            <a:prstGeom prst="rect">
              <a:avLst/>
            </a:prstGeom>
          </p:spPr>
        </p:pic>
        <p:sp>
          <p:nvSpPr>
            <p:cNvPr id="18" name="Text 4">
              <a:extLst>
                <a:ext uri="{FF2B5EF4-FFF2-40B4-BE49-F238E27FC236}">
                  <a16:creationId xmlns:a16="http://schemas.microsoft.com/office/drawing/2014/main" id="{FD3692C9-CD54-15A6-9CF8-CA4751282828}"/>
                </a:ext>
              </a:extLst>
            </p:cNvPr>
            <p:cNvSpPr/>
            <p:nvPr/>
          </p:nvSpPr>
          <p:spPr>
            <a:xfrm>
              <a:off x="5528072" y="5337810"/>
              <a:ext cx="3574375"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"القيادة المستدامة تتطلب التزاماً حقيقياً من القمة، وليس مجرد شعارات تسويقية"</a:t>
              </a:r>
              <a:endParaRPr lang="en-US" sz="1550" dirty="0"/>
            </a:p>
          </p:txBody>
        </p:sp>
        <p:sp>
          <p:nvSpPr>
            <p:cNvPr id="19" name="Shape 5">
              <a:extLst>
                <a:ext uri="{FF2B5EF4-FFF2-40B4-BE49-F238E27FC236}">
                  <a16:creationId xmlns:a16="http://schemas.microsoft.com/office/drawing/2014/main" id="{3E4D4174-07DE-70DF-F927-540BFCA5BAF8}"/>
                </a:ext>
              </a:extLst>
            </p:cNvPr>
            <p:cNvSpPr/>
            <p:nvPr/>
          </p:nvSpPr>
          <p:spPr>
            <a:xfrm>
              <a:off x="793909" y="5017294"/>
              <a:ext cx="4215289" cy="1593652"/>
            </a:xfrm>
            <a:prstGeom prst="roundRect">
              <a:avLst>
                <a:gd name="adj" fmla="val 1868"/>
              </a:avLst>
            </a:prstGeom>
            <a:solidFill>
              <a:srgbClr val="FBFAFF"/>
            </a:solidFill>
            <a:ln w="22860">
              <a:solidFill>
                <a:srgbClr val="D0CED9"/>
              </a:solidFill>
              <a:prstDash val="solid"/>
            </a:ln>
          </p:spPr>
          <p:txBody>
            <a:bodyPr/>
            <a:lstStyle/>
            <a:p>
              <a:endParaRPr lang="en-US"/>
            </a:p>
          </p:txBody>
        </p:sp>
        <p:pic>
          <p:nvPicPr>
            <p:cNvPr id="20" name="Image 5" descr="preencoded.png">
              <a:extLst>
                <a:ext uri="{FF2B5EF4-FFF2-40B4-BE49-F238E27FC236}">
                  <a16:creationId xmlns:a16="http://schemas.microsoft.com/office/drawing/2014/main" id="{E2184769-BD91-72F9-30E7-4876BBBA1DB9}"/>
                </a:ext>
              </a:extLst>
            </p:cNvPr>
            <p:cNvPicPr>
              <a:picLocks noChangeAspect="1"/>
            </p:cNvPicPr>
            <p:nvPr/>
          </p:nvPicPr>
          <p:blipFill>
            <a:blip r:embed="rId4"/>
            <a:stretch>
              <a:fillRect/>
            </a:stretch>
          </p:blipFill>
          <p:spPr>
            <a:xfrm>
              <a:off x="697706" y="4921091"/>
              <a:ext cx="238125" cy="238125"/>
            </a:xfrm>
            <a:prstGeom prst="rect">
              <a:avLst/>
            </a:prstGeom>
          </p:spPr>
        </p:pic>
        <p:pic>
          <p:nvPicPr>
            <p:cNvPr id="21" name="Image 6" descr="preencoded.png">
              <a:extLst>
                <a:ext uri="{FF2B5EF4-FFF2-40B4-BE49-F238E27FC236}">
                  <a16:creationId xmlns:a16="http://schemas.microsoft.com/office/drawing/2014/main" id="{20615831-641A-4843-D251-C035275DC0A3}"/>
                </a:ext>
              </a:extLst>
            </p:cNvPr>
            <p:cNvPicPr>
              <a:picLocks noChangeAspect="1"/>
            </p:cNvPicPr>
            <p:nvPr/>
          </p:nvPicPr>
          <p:blipFill>
            <a:blip r:embed="rId5"/>
            <a:stretch>
              <a:fillRect/>
            </a:stretch>
          </p:blipFill>
          <p:spPr>
            <a:xfrm>
              <a:off x="4867275" y="6469023"/>
              <a:ext cx="238125" cy="238125"/>
            </a:xfrm>
            <a:prstGeom prst="rect">
              <a:avLst/>
            </a:prstGeom>
          </p:spPr>
        </p:pic>
        <p:sp>
          <p:nvSpPr>
            <p:cNvPr id="22" name="Text 6">
              <a:extLst>
                <a:ext uri="{FF2B5EF4-FFF2-40B4-BE49-F238E27FC236}">
                  <a16:creationId xmlns:a16="http://schemas.microsoft.com/office/drawing/2014/main" id="{8E836187-15CA-9A5B-D987-E1A81DAD09BD}"/>
                </a:ext>
              </a:extLst>
            </p:cNvPr>
            <p:cNvSpPr/>
            <p:nvPr/>
          </p:nvSpPr>
          <p:spPr>
            <a:xfrm>
              <a:off x="1114425" y="5337810"/>
              <a:ext cx="357425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"النجاح الحقيقي يُقاس بالتأثير الإيجابي على المجتمع والبيئة، وليس بالأرباح فقط"</a:t>
              </a:r>
              <a:endParaRPr lang="en-US" sz="1550" dirty="0"/>
            </a:p>
          </p:txBody>
        </p:sp>
      </p:grpSp>
    </p:spTree>
    <p:extLst>
      <p:ext uri="{BB962C8B-B14F-4D97-AF65-F5344CB8AC3E}">
        <p14:creationId xmlns:p14="http://schemas.microsoft.com/office/powerpoint/2010/main" val="361242544"/>
      </p:ext>
    </p:extLst>
  </p:cSld>
  <p:clrMapOvr>
    <a:masterClrMapping/>
  </p:clrMapOvr>
  <mc:AlternateContent xmlns:mc="http://schemas.openxmlformats.org/markup-compatibility/2006" xmlns:p14="http://schemas.microsoft.com/office/powerpoint/2010/main">
    <mc:Choice Requires="p14">
      <p:transition spd="slow" p14:dur="2000" advTm="90887"/>
    </mc:Choice>
    <mc:Fallback xmlns="">
      <p:transition spd="slow" advTm="9088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97038-D5FC-46EF-726C-F107E2D5123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ADBE465-A97A-1166-1113-8965367B1DA0}"/>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F9C102-B7BF-4304-BFF8-E601F61FFD4A}"/>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دور القائد في تحقيق الاستدامة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C78661F-F410-02D2-34C9-845DAD1D45F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2760E5B1-B310-E043-3FA5-1EF303CCB15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6E3C8D6-D3D4-49C4-D9FB-4E0E035540E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8B546C3-D6CA-8460-3878-359D25B1525C}"/>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32F3FF6B-0BA1-0562-20BA-C56557FB4F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id="{20EE9BFD-DCBE-9B03-F769-179AB3FCC258}"/>
              </a:ext>
            </a:extLst>
          </p:cNvPr>
          <p:cNvGrpSpPr/>
          <p:nvPr/>
        </p:nvGrpSpPr>
        <p:grpSpPr>
          <a:xfrm>
            <a:off x="1483111" y="2449544"/>
            <a:ext cx="9766581" cy="3176668"/>
            <a:chOff x="793790" y="3182064"/>
            <a:chExt cx="13042821" cy="2981564"/>
          </a:xfrm>
        </p:grpSpPr>
        <p:sp>
          <p:nvSpPr>
            <p:cNvPr id="9" name="Shape 1"/>
            <p:cNvSpPr/>
            <p:nvPr/>
          </p:nvSpPr>
          <p:spPr>
            <a:xfrm>
              <a:off x="8159353" y="3182064"/>
              <a:ext cx="5677257" cy="248007"/>
            </a:xfrm>
            <a:prstGeom prst="roundRect">
              <a:avLst>
                <a:gd name="adj" fmla="val 12004"/>
              </a:avLst>
            </a:prstGeom>
            <a:solidFill>
              <a:srgbClr val="EAE8F3"/>
            </a:solidFill>
            <a:ln/>
          </p:spPr>
          <p:txBody>
            <a:bodyPr/>
            <a:lstStyle/>
            <a:p>
              <a:endParaRPr lang="en-US"/>
            </a:p>
          </p:txBody>
        </p:sp>
        <p:pic>
          <p:nvPicPr>
            <p:cNvPr id="10" name="Image 0" descr="preencoded.png"/>
            <p:cNvPicPr>
              <a:picLocks noChangeAspect="1"/>
            </p:cNvPicPr>
            <p:nvPr/>
          </p:nvPicPr>
          <p:blipFill>
            <a:blip r:embed="rId3"/>
            <a:stretch>
              <a:fillRect/>
            </a:stretch>
          </p:blipFill>
          <p:spPr>
            <a:xfrm>
              <a:off x="8727162" y="3182064"/>
              <a:ext cx="5109448" cy="248007"/>
            </a:xfrm>
            <a:prstGeom prst="rect">
              <a:avLst/>
            </a:prstGeom>
          </p:spPr>
        </p:pic>
        <p:sp>
          <p:nvSpPr>
            <p:cNvPr id="11" name="Text 2"/>
            <p:cNvSpPr/>
            <p:nvPr/>
          </p:nvSpPr>
          <p:spPr>
            <a:xfrm>
              <a:off x="7439263" y="3182064"/>
              <a:ext cx="571262"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90%</a:t>
              </a:r>
              <a:endParaRPr lang="en-US" sz="1950" dirty="0"/>
            </a:p>
          </p:txBody>
        </p:sp>
        <p:sp>
          <p:nvSpPr>
            <p:cNvPr id="12" name="Text 3"/>
            <p:cNvSpPr/>
            <p:nvPr/>
          </p:nvSpPr>
          <p:spPr>
            <a:xfrm>
              <a:off x="11355705" y="367807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القدوة والنموذج</a:t>
              </a:r>
              <a:endParaRPr lang="en-US" sz="1950" dirty="0"/>
            </a:p>
          </p:txBody>
        </p:sp>
        <p:sp>
          <p:nvSpPr>
            <p:cNvPr id="13" name="Text 4"/>
            <p:cNvSpPr/>
            <p:nvPr/>
          </p:nvSpPr>
          <p:spPr>
            <a:xfrm>
              <a:off x="7439263" y="4107299"/>
              <a:ext cx="639734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تجسيد قيم الاستدامة في السلوك اليومي</a:t>
              </a:r>
              <a:endParaRPr lang="en-US" sz="1550" dirty="0"/>
            </a:p>
          </p:txBody>
        </p:sp>
        <p:sp>
          <p:nvSpPr>
            <p:cNvPr id="14" name="Shape 5"/>
            <p:cNvSpPr/>
            <p:nvPr/>
          </p:nvSpPr>
          <p:spPr>
            <a:xfrm>
              <a:off x="1491972" y="3182064"/>
              <a:ext cx="5699284" cy="248007"/>
            </a:xfrm>
            <a:prstGeom prst="roundRect">
              <a:avLst>
                <a:gd name="adj" fmla="val 12004"/>
              </a:avLst>
            </a:prstGeom>
            <a:solidFill>
              <a:srgbClr val="EAE8F3"/>
            </a:solidFill>
            <a:ln/>
          </p:spPr>
          <p:txBody>
            <a:bodyPr/>
            <a:lstStyle/>
            <a:p>
              <a:endParaRPr lang="en-US"/>
            </a:p>
          </p:txBody>
        </p:sp>
        <p:pic>
          <p:nvPicPr>
            <p:cNvPr id="15" name="Image 1" descr="preencoded.png"/>
            <p:cNvPicPr>
              <a:picLocks noChangeAspect="1"/>
            </p:cNvPicPr>
            <p:nvPr/>
          </p:nvPicPr>
          <p:blipFill>
            <a:blip r:embed="rId4"/>
            <a:stretch>
              <a:fillRect/>
            </a:stretch>
          </p:blipFill>
          <p:spPr>
            <a:xfrm>
              <a:off x="2346960" y="3182064"/>
              <a:ext cx="4844296" cy="248007"/>
            </a:xfrm>
            <a:prstGeom prst="rect">
              <a:avLst/>
            </a:prstGeom>
          </p:spPr>
        </p:pic>
        <p:sp>
          <p:nvSpPr>
            <p:cNvPr id="16" name="Text 6"/>
            <p:cNvSpPr/>
            <p:nvPr/>
          </p:nvSpPr>
          <p:spPr>
            <a:xfrm>
              <a:off x="793790" y="3182064"/>
              <a:ext cx="549354"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85%</a:t>
              </a:r>
              <a:endParaRPr lang="en-US" sz="1950" dirty="0"/>
            </a:p>
          </p:txBody>
        </p:sp>
        <p:sp>
          <p:nvSpPr>
            <p:cNvPr id="17" name="Text 7"/>
            <p:cNvSpPr/>
            <p:nvPr/>
          </p:nvSpPr>
          <p:spPr>
            <a:xfrm>
              <a:off x="4710351" y="367807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التمكين والإلهام</a:t>
              </a:r>
              <a:endParaRPr lang="en-US" sz="1950" dirty="0"/>
            </a:p>
          </p:txBody>
        </p:sp>
        <p:sp>
          <p:nvSpPr>
            <p:cNvPr id="18" name="Text 8"/>
            <p:cNvSpPr/>
            <p:nvPr/>
          </p:nvSpPr>
          <p:spPr>
            <a:xfrm>
              <a:off x="793790" y="4107299"/>
              <a:ext cx="639746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تحفيز الفريق على تبني الممارسات المستدامة</a:t>
              </a:r>
              <a:endParaRPr lang="en-US" sz="1550" dirty="0"/>
            </a:p>
          </p:txBody>
        </p:sp>
        <p:sp>
          <p:nvSpPr>
            <p:cNvPr id="19" name="Shape 9"/>
            <p:cNvSpPr/>
            <p:nvPr/>
          </p:nvSpPr>
          <p:spPr>
            <a:xfrm>
              <a:off x="8137208" y="4920853"/>
              <a:ext cx="5699403" cy="248007"/>
            </a:xfrm>
            <a:prstGeom prst="roundRect">
              <a:avLst>
                <a:gd name="adj" fmla="val 12004"/>
              </a:avLst>
            </a:prstGeom>
            <a:solidFill>
              <a:srgbClr val="EAE8F3"/>
            </a:solidFill>
            <a:ln/>
          </p:spPr>
          <p:txBody>
            <a:bodyPr/>
            <a:lstStyle/>
            <a:p>
              <a:endParaRPr lang="en-US"/>
            </a:p>
          </p:txBody>
        </p:sp>
        <p:pic>
          <p:nvPicPr>
            <p:cNvPr id="20" name="Image 2" descr="preencoded.png"/>
            <p:cNvPicPr>
              <a:picLocks noChangeAspect="1"/>
            </p:cNvPicPr>
            <p:nvPr/>
          </p:nvPicPr>
          <p:blipFill>
            <a:blip r:embed="rId5"/>
            <a:stretch>
              <a:fillRect/>
            </a:stretch>
          </p:blipFill>
          <p:spPr>
            <a:xfrm>
              <a:off x="8422243" y="4920853"/>
              <a:ext cx="5414367" cy="248007"/>
            </a:xfrm>
            <a:prstGeom prst="rect">
              <a:avLst/>
            </a:prstGeom>
          </p:spPr>
        </p:pic>
        <p:sp>
          <p:nvSpPr>
            <p:cNvPr id="21" name="Text 10"/>
            <p:cNvSpPr/>
            <p:nvPr/>
          </p:nvSpPr>
          <p:spPr>
            <a:xfrm>
              <a:off x="7439263" y="4920853"/>
              <a:ext cx="549116"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95%</a:t>
              </a:r>
              <a:endParaRPr lang="en-US" sz="1950" dirty="0"/>
            </a:p>
          </p:txBody>
        </p:sp>
        <p:sp>
          <p:nvSpPr>
            <p:cNvPr id="22" name="Text 11"/>
            <p:cNvSpPr/>
            <p:nvPr/>
          </p:nvSpPr>
          <p:spPr>
            <a:xfrm>
              <a:off x="11355705" y="541686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الابتكار والتطوير</a:t>
              </a:r>
              <a:endParaRPr lang="en-US" sz="1950" dirty="0"/>
            </a:p>
          </p:txBody>
        </p:sp>
        <p:sp>
          <p:nvSpPr>
            <p:cNvPr id="24" name="Text 12"/>
            <p:cNvSpPr/>
            <p:nvPr/>
          </p:nvSpPr>
          <p:spPr>
            <a:xfrm>
              <a:off x="7439263" y="5846088"/>
              <a:ext cx="639734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تشجيع الحلول المبتكرة للتحديات البيئية</a:t>
              </a:r>
              <a:endParaRPr lang="en-US" sz="1550" dirty="0"/>
            </a:p>
          </p:txBody>
        </p:sp>
        <p:sp>
          <p:nvSpPr>
            <p:cNvPr id="25" name="Shape 13"/>
            <p:cNvSpPr/>
            <p:nvPr/>
          </p:nvSpPr>
          <p:spPr>
            <a:xfrm>
              <a:off x="1495782" y="4920853"/>
              <a:ext cx="5695474" cy="248007"/>
            </a:xfrm>
            <a:prstGeom prst="roundRect">
              <a:avLst>
                <a:gd name="adj" fmla="val 12004"/>
              </a:avLst>
            </a:prstGeom>
            <a:solidFill>
              <a:srgbClr val="EAE8F3"/>
            </a:solidFill>
            <a:ln/>
          </p:spPr>
          <p:txBody>
            <a:bodyPr/>
            <a:lstStyle/>
            <a:p>
              <a:endParaRPr lang="en-US"/>
            </a:p>
          </p:txBody>
        </p:sp>
        <p:pic>
          <p:nvPicPr>
            <p:cNvPr id="26" name="Image 3" descr="preencoded.png"/>
            <p:cNvPicPr>
              <a:picLocks noChangeAspect="1"/>
            </p:cNvPicPr>
            <p:nvPr/>
          </p:nvPicPr>
          <p:blipFill>
            <a:blip r:embed="rId6"/>
            <a:stretch>
              <a:fillRect/>
            </a:stretch>
          </p:blipFill>
          <p:spPr>
            <a:xfrm>
              <a:off x="2179320" y="4920853"/>
              <a:ext cx="5011936" cy="248007"/>
            </a:xfrm>
            <a:prstGeom prst="rect">
              <a:avLst/>
            </a:prstGeom>
          </p:spPr>
        </p:pic>
        <p:sp>
          <p:nvSpPr>
            <p:cNvPr id="27" name="Text 14"/>
            <p:cNvSpPr/>
            <p:nvPr/>
          </p:nvSpPr>
          <p:spPr>
            <a:xfrm>
              <a:off x="793790" y="4920853"/>
              <a:ext cx="553164"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88%</a:t>
              </a:r>
              <a:endParaRPr lang="en-US" sz="1950" dirty="0"/>
            </a:p>
          </p:txBody>
        </p:sp>
        <p:sp>
          <p:nvSpPr>
            <p:cNvPr id="28" name="Text 15"/>
            <p:cNvSpPr/>
            <p:nvPr/>
          </p:nvSpPr>
          <p:spPr>
            <a:xfrm>
              <a:off x="4710351" y="541686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التواصل الفعال</a:t>
              </a:r>
              <a:endParaRPr lang="en-US" sz="1950" dirty="0"/>
            </a:p>
          </p:txBody>
        </p:sp>
        <p:sp>
          <p:nvSpPr>
            <p:cNvPr id="29" name="Text 16"/>
            <p:cNvSpPr/>
            <p:nvPr/>
          </p:nvSpPr>
          <p:spPr>
            <a:xfrm>
              <a:off x="793790" y="5846088"/>
              <a:ext cx="639746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نشر ثقافة الاستدامة داخل وخارج المؤسسة</a:t>
              </a:r>
              <a:endParaRPr lang="en-US" sz="1550" dirty="0"/>
            </a:p>
          </p:txBody>
        </p:sp>
      </p:grpSp>
    </p:spTree>
    <p:extLst>
      <p:ext uri="{BB962C8B-B14F-4D97-AF65-F5344CB8AC3E}">
        <p14:creationId xmlns:p14="http://schemas.microsoft.com/office/powerpoint/2010/main" val="1508242613"/>
      </p:ext>
    </p:extLst>
  </p:cSld>
  <p:clrMapOvr>
    <a:masterClrMapping/>
  </p:clrMapOvr>
  <mc:AlternateContent xmlns:mc="http://schemas.openxmlformats.org/markup-compatibility/2006" xmlns:p14="http://schemas.microsoft.com/office/powerpoint/2010/main">
    <mc:Choice Requires="p14">
      <p:transition spd="slow" p14:dur="2000" advTm="63412"/>
    </mc:Choice>
    <mc:Fallback xmlns="">
      <p:transition spd="slow" advTm="6341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4" name="مربع نص 13">
            <a:extLst>
              <a:ext uri="{FF2B5EF4-FFF2-40B4-BE49-F238E27FC236}">
                <a16:creationId xmlns:a16="http://schemas.microsoft.com/office/drawing/2014/main" id="{7867A682-60D6-A1D9-B047-299F91885FE2}"/>
              </a:ext>
            </a:extLst>
          </p:cNvPr>
          <p:cNvSpPr txBox="1"/>
          <p:nvPr/>
        </p:nvSpPr>
        <p:spPr>
          <a:xfrm>
            <a:off x="6483929" y="2170027"/>
            <a:ext cx="4694621" cy="3924151"/>
          </a:xfrm>
          <a:prstGeom prst="rect">
            <a:avLst/>
          </a:prstGeom>
          <a:noFill/>
        </p:spPr>
        <p:txBody>
          <a:bodyPr wrap="square" rtlCol="1">
            <a:spAutoFit/>
          </a:bodyPr>
          <a:lstStyle/>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مفهوم الادارة التقليدية والإدارة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خصائص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الفرق بين الإدارة التقليدية والإلكترونية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مبادئ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التحول إلى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عناصر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أهمية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القيادة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عوائق تطبيق الإدارة الإلكترونية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التحول الرقمي واثره على القيادة في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القيادة في عصر الذكاء الاصطناعي</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دور القيادة في عصر الذكاء الاصطناعي</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مميزات القيادة في عصر الذكاء الاصطناعي</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تحديات القيادة في عصر الذكاء الاصطناعي</a:t>
            </a:r>
          </a:p>
          <a:p>
            <a:pPr marL="171450" indent="-171450" algn="justLow">
              <a:spcAft>
                <a:spcPts val="200"/>
              </a:spcAft>
              <a:buFont typeface="Arial" panose="020B0604020202020204" pitchFamily="34" charset="0"/>
              <a:buChar char="•"/>
            </a:pPr>
            <a:endParaRPr lang="ar-JO" sz="14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endParaRPr lang="ar-SA" sz="1400" dirty="0">
              <a:latin typeface="Alexandria" pitchFamily="2" charset="-78"/>
              <a:cs typeface="Alexandria" pitchFamily="2" charset="-78"/>
            </a:endParaRPr>
          </a:p>
        </p:txBody>
      </p:sp>
      <p:sp>
        <p:nvSpPr>
          <p:cNvPr id="15" name="مربع نص 14">
            <a:extLst>
              <a:ext uri="{FF2B5EF4-FFF2-40B4-BE49-F238E27FC236}">
                <a16:creationId xmlns:a16="http://schemas.microsoft.com/office/drawing/2014/main" id="{83B2D4FC-3CF6-F330-BC3F-2B55A39B68B1}"/>
              </a:ext>
            </a:extLst>
          </p:cNvPr>
          <p:cNvSpPr txBox="1"/>
          <p:nvPr/>
        </p:nvSpPr>
        <p:spPr>
          <a:xfrm>
            <a:off x="1153149" y="2285201"/>
            <a:ext cx="4554924" cy="2934137"/>
          </a:xfrm>
          <a:prstGeom prst="rect">
            <a:avLst/>
          </a:prstGeom>
          <a:noFill/>
        </p:spPr>
        <p:txBody>
          <a:bodyPr wrap="square" rtlCol="1">
            <a:spAutoFit/>
          </a:bodyPr>
          <a:lstStyle/>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كيف يعيد الذكاء الاصطناعي تشكيل مفهوم القيادة الفعالة؟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خطوات عملية لتطبيق الذكاء الاصطناعي في القيادة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توظيف الذكاء الاصطناعي في قيادة المؤسسات </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مفهوم </a:t>
            </a:r>
            <a:r>
              <a:rPr lang="ar-SA" sz="1400" dirty="0">
                <a:latin typeface="Alexandria" pitchFamily="2" charset="-78"/>
                <a:cs typeface="Alexandria" pitchFamily="2" charset="-78"/>
              </a:rPr>
              <a:t>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ممارسات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خصائص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عناصر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تحديات القيادة المستدامة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عناصر ال</a:t>
            </a:r>
            <a:r>
              <a:rPr lang="ar-SA" sz="1400" dirty="0">
                <a:latin typeface="Alexandria" pitchFamily="2" charset="-78"/>
                <a:cs typeface="Alexandria" pitchFamily="2" charset="-78"/>
              </a:rPr>
              <a:t>قيادة المستدامة</a:t>
            </a:r>
            <a:endParaRPr lang="ar-EG" sz="14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القيادة المستدامة الحديثة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دور القائد في تحقيق</a:t>
            </a:r>
            <a:r>
              <a:rPr lang="ar-SA" sz="1400" dirty="0">
                <a:latin typeface="Alexandria" pitchFamily="2" charset="-78"/>
                <a:cs typeface="Alexandria" pitchFamily="2" charset="-78"/>
              </a:rPr>
              <a:t> القيادة</a:t>
            </a:r>
            <a:r>
              <a:rPr lang="ar-EG" sz="1400" dirty="0">
                <a:latin typeface="Alexandria" pitchFamily="2" charset="-78"/>
                <a:cs typeface="Alexandria" pitchFamily="2" charset="-78"/>
              </a:rPr>
              <a:t> المستدامة</a:t>
            </a:r>
          </a:p>
        </p:txBody>
      </p:sp>
    </p:spTree>
    <p:extLst>
      <p:ext uri="{BB962C8B-B14F-4D97-AF65-F5344CB8AC3E}">
        <p14:creationId xmlns:p14="http://schemas.microsoft.com/office/powerpoint/2010/main" val="3518660662"/>
      </p:ext>
    </p:extLst>
  </p:cSld>
  <p:clrMapOvr>
    <a:masterClrMapping/>
  </p:clrMapOvr>
  <mc:AlternateContent xmlns:mc="http://schemas.openxmlformats.org/markup-compatibility/2006" xmlns:p14="http://schemas.microsoft.com/office/powerpoint/2010/main">
    <mc:Choice Requires="p14">
      <p:transition spd="slow" p14:dur="2000" advTm="93750"/>
    </mc:Choice>
    <mc:Fallback xmlns="">
      <p:transition spd="slow" advTm="9375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88637311"/>
      </p:ext>
    </p:extLst>
  </p:cSld>
  <p:clrMapOvr>
    <a:masterClrMapping/>
  </p:clrMapOvr>
  <mc:AlternateContent xmlns:mc="http://schemas.openxmlformats.org/markup-compatibility/2006" xmlns:p14="http://schemas.microsoft.com/office/powerpoint/2010/main">
    <mc:Choice Requires="p14">
      <p:transition spd="slow" p14:dur="2000" advTm="23975"/>
    </mc:Choice>
    <mc:Fallback xmlns="">
      <p:transition spd="slow" advTm="23975"/>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1A418E5-D72E-417A-9117-56F186DA64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2B6AEE-DF70-472D-A5D7-26F0C1CB8515}">
  <ds:schemaRefs>
    <ds:schemaRef ds:uri="http://schemas.microsoft.com/sharepoint/v3/contenttype/forms"/>
  </ds:schemaRefs>
</ds:datastoreItem>
</file>

<file path=customXml/itemProps3.xml><?xml version="1.0" encoding="utf-8"?>
<ds:datastoreItem xmlns:ds="http://schemas.openxmlformats.org/officeDocument/2006/customXml" ds:itemID="{C4B59DE6-09FD-4D10-89EF-A28FFB0E4037}">
  <ds:schemaRefs>
    <ds:schemaRef ds:uri="http://purl.org/dc/terms/"/>
    <ds:schemaRef ds:uri="d13aca44-ef33-4cf4-9980-7f0b00e6eeb9"/>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dcmitype/"/>
    <ds:schemaRef ds:uri="http://schemas.openxmlformats.org/package/2006/metadata/core-properties"/>
    <ds:schemaRef ds:uri="49100919-8a76-4266-be0c-7dc583902cb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8</TotalTime>
  <Words>2305</Words>
  <Application>Microsoft Office PowerPoint</Application>
  <PresentationFormat>Widescreen</PresentationFormat>
  <Paragraphs>512</Paragraphs>
  <Slides>37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Alexandria</vt:lpstr>
      <vt:lpstr>Alexandria Medium</vt:lpstr>
      <vt:lpstr>Arial</vt:lpstr>
      <vt:lpstr>Calibri</vt:lpstr>
      <vt:lpstr>Neo Sans Arabic</vt:lpstr>
      <vt:lpstr>Roboto Light</vt:lpstr>
      <vt:lpstr>Times New Roman</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Nuha Naif</dc:creator>
  <cp:lastModifiedBy>platiunm</cp:lastModifiedBy>
  <cp:revision>148</cp:revision>
  <dcterms:created xsi:type="dcterms:W3CDTF">2024-07-27T17:26:56Z</dcterms:created>
  <dcterms:modified xsi:type="dcterms:W3CDTF">2026-08-04T08:22:44Z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