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34" r:id="rId3"/>
    <p:sldId id="447" r:id="rId4"/>
    <p:sldId id="459" r:id="rId5"/>
    <p:sldId id="460" r:id="rId6"/>
    <p:sldId id="452" r:id="rId7"/>
    <p:sldId id="453" r:id="rId8"/>
    <p:sldId id="469" r:id="rId9"/>
    <p:sldId id="454" r:id="rId10"/>
    <p:sldId id="456" r:id="rId11"/>
    <p:sldId id="457" r:id="rId12"/>
    <p:sldId id="463" r:id="rId13"/>
    <p:sldId id="464" r:id="rId14"/>
    <p:sldId id="458" r:id="rId15"/>
    <p:sldId id="461" r:id="rId16"/>
    <p:sldId id="465" r:id="rId17"/>
    <p:sldId id="466" r:id="rId18"/>
    <p:sldId id="468" r:id="rId19"/>
    <p:sldId id="467"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33"/>
    <a:srgbClr val="FF3399"/>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7" d="100"/>
          <a:sy n="87" d="100"/>
        </p:scale>
        <p:origin x="528"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61CA19F-64CD-44F3-9D96-EEF7F51AD00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6EF58156-C3B2-4668-AABE-55E3CBDACEF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A742599D-0BF1-4A1A-A069-72A1F54A7A45}"/>
              </a:ext>
            </a:extLst>
          </p:cNvPr>
          <p:cNvSpPr>
            <a:spLocks noGrp="1"/>
          </p:cNvSpPr>
          <p:nvPr>
            <p:ph type="dt" sz="half" idx="10"/>
          </p:nvPr>
        </p:nvSpPr>
        <p:spPr/>
        <p:txBody>
          <a:bodyPr/>
          <a:lstStyle/>
          <a:p>
            <a:fld id="{F34223DE-C2FF-4669-B128-B08AA8505D1C}" type="datetimeFigureOut">
              <a:rPr lang="fr-FR" smtClean="0"/>
              <a:t>23/03/2022</a:t>
            </a:fld>
            <a:endParaRPr lang="fr-FR"/>
          </a:p>
        </p:txBody>
      </p:sp>
      <p:sp>
        <p:nvSpPr>
          <p:cNvPr id="5" name="Espace réservé du pied de page 4">
            <a:extLst>
              <a:ext uri="{FF2B5EF4-FFF2-40B4-BE49-F238E27FC236}">
                <a16:creationId xmlns:a16="http://schemas.microsoft.com/office/drawing/2014/main" id="{75C6F95A-FE20-4314-A2F6-8601CAE3836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902465B-A8D5-431B-B17A-8EDA5BB8B519}"/>
              </a:ext>
            </a:extLst>
          </p:cNvPr>
          <p:cNvSpPr>
            <a:spLocks noGrp="1"/>
          </p:cNvSpPr>
          <p:nvPr>
            <p:ph type="sldNum" sz="quarter" idx="12"/>
          </p:nvPr>
        </p:nvSpPr>
        <p:spPr/>
        <p:txBody>
          <a:bodyPr/>
          <a:lstStyle/>
          <a:p>
            <a:fld id="{2F14EAAC-876B-4B09-ABDB-EF1D78145CA0}" type="slidenum">
              <a:rPr lang="fr-FR" smtClean="0"/>
              <a:t>‹N°›</a:t>
            </a:fld>
            <a:endParaRPr lang="fr-FR"/>
          </a:p>
        </p:txBody>
      </p:sp>
    </p:spTree>
    <p:extLst>
      <p:ext uri="{BB962C8B-B14F-4D97-AF65-F5344CB8AC3E}">
        <p14:creationId xmlns:p14="http://schemas.microsoft.com/office/powerpoint/2010/main" val="33370118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7937057-BBB3-444D-952C-FA4B376C752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F2DB884-53E0-4905-8664-AA1F354B463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AA58B1E-CC0C-4839-8469-B1CE31B80909}"/>
              </a:ext>
            </a:extLst>
          </p:cNvPr>
          <p:cNvSpPr>
            <a:spLocks noGrp="1"/>
          </p:cNvSpPr>
          <p:nvPr>
            <p:ph type="dt" sz="half" idx="10"/>
          </p:nvPr>
        </p:nvSpPr>
        <p:spPr/>
        <p:txBody>
          <a:bodyPr/>
          <a:lstStyle/>
          <a:p>
            <a:fld id="{F34223DE-C2FF-4669-B128-B08AA8505D1C}" type="datetimeFigureOut">
              <a:rPr lang="fr-FR" smtClean="0"/>
              <a:t>23/03/2022</a:t>
            </a:fld>
            <a:endParaRPr lang="fr-FR"/>
          </a:p>
        </p:txBody>
      </p:sp>
      <p:sp>
        <p:nvSpPr>
          <p:cNvPr id="5" name="Espace réservé du pied de page 4">
            <a:extLst>
              <a:ext uri="{FF2B5EF4-FFF2-40B4-BE49-F238E27FC236}">
                <a16:creationId xmlns:a16="http://schemas.microsoft.com/office/drawing/2014/main" id="{8F80E382-99A9-4085-A3FC-90D9E8B64E2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16A6099-7677-45B2-A066-555D6AF890E9}"/>
              </a:ext>
            </a:extLst>
          </p:cNvPr>
          <p:cNvSpPr>
            <a:spLocks noGrp="1"/>
          </p:cNvSpPr>
          <p:nvPr>
            <p:ph type="sldNum" sz="quarter" idx="12"/>
          </p:nvPr>
        </p:nvSpPr>
        <p:spPr/>
        <p:txBody>
          <a:bodyPr/>
          <a:lstStyle/>
          <a:p>
            <a:fld id="{2F14EAAC-876B-4B09-ABDB-EF1D78145CA0}" type="slidenum">
              <a:rPr lang="fr-FR" smtClean="0"/>
              <a:t>‹N°›</a:t>
            </a:fld>
            <a:endParaRPr lang="fr-FR"/>
          </a:p>
        </p:txBody>
      </p:sp>
    </p:spTree>
    <p:extLst>
      <p:ext uri="{BB962C8B-B14F-4D97-AF65-F5344CB8AC3E}">
        <p14:creationId xmlns:p14="http://schemas.microsoft.com/office/powerpoint/2010/main" val="31189076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AE9F99-E60F-4AD2-BAF5-01AC00D056C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5F01A31-1E62-49DD-ADCD-5E292FD3281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144A6FF2-ECC0-4A87-94B7-5A6799E4CE8E}"/>
              </a:ext>
            </a:extLst>
          </p:cNvPr>
          <p:cNvSpPr>
            <a:spLocks noGrp="1"/>
          </p:cNvSpPr>
          <p:nvPr>
            <p:ph type="dt" sz="half" idx="10"/>
          </p:nvPr>
        </p:nvSpPr>
        <p:spPr/>
        <p:txBody>
          <a:bodyPr/>
          <a:lstStyle/>
          <a:p>
            <a:fld id="{F34223DE-C2FF-4669-B128-B08AA8505D1C}" type="datetimeFigureOut">
              <a:rPr lang="fr-FR" smtClean="0"/>
              <a:t>23/03/2022</a:t>
            </a:fld>
            <a:endParaRPr lang="fr-FR"/>
          </a:p>
        </p:txBody>
      </p:sp>
      <p:sp>
        <p:nvSpPr>
          <p:cNvPr id="5" name="Espace réservé du pied de page 4">
            <a:extLst>
              <a:ext uri="{FF2B5EF4-FFF2-40B4-BE49-F238E27FC236}">
                <a16:creationId xmlns:a16="http://schemas.microsoft.com/office/drawing/2014/main" id="{9AEE7DEE-3382-461A-A92B-91227232F07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5F0E887-DF7C-4D62-AEE2-DE4713215882}"/>
              </a:ext>
            </a:extLst>
          </p:cNvPr>
          <p:cNvSpPr>
            <a:spLocks noGrp="1"/>
          </p:cNvSpPr>
          <p:nvPr>
            <p:ph type="sldNum" sz="quarter" idx="12"/>
          </p:nvPr>
        </p:nvSpPr>
        <p:spPr/>
        <p:txBody>
          <a:bodyPr/>
          <a:lstStyle/>
          <a:p>
            <a:fld id="{2F14EAAC-876B-4B09-ABDB-EF1D78145CA0}" type="slidenum">
              <a:rPr lang="fr-FR" smtClean="0"/>
              <a:t>‹N°›</a:t>
            </a:fld>
            <a:endParaRPr lang="fr-FR"/>
          </a:p>
        </p:txBody>
      </p:sp>
    </p:spTree>
    <p:extLst>
      <p:ext uri="{BB962C8B-B14F-4D97-AF65-F5344CB8AC3E}">
        <p14:creationId xmlns:p14="http://schemas.microsoft.com/office/powerpoint/2010/main" val="19890392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72F31A-6399-48F3-982B-E898D3B0172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B398C0B-52C1-4171-9FBC-70DFD3839121}"/>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646CF63-8C20-432E-AA32-3CD15C9380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BAD479B-20C2-4A28-A6AE-5EC0A79721A9}"/>
              </a:ext>
            </a:extLst>
          </p:cNvPr>
          <p:cNvSpPr>
            <a:spLocks noGrp="1"/>
          </p:cNvSpPr>
          <p:nvPr>
            <p:ph type="dt" sz="half" idx="10"/>
          </p:nvPr>
        </p:nvSpPr>
        <p:spPr/>
        <p:txBody>
          <a:bodyPr/>
          <a:lstStyle/>
          <a:p>
            <a:fld id="{F34223DE-C2FF-4669-B128-B08AA8505D1C}" type="datetimeFigureOut">
              <a:rPr lang="fr-FR" smtClean="0"/>
              <a:t>23/03/2022</a:t>
            </a:fld>
            <a:endParaRPr lang="fr-FR"/>
          </a:p>
        </p:txBody>
      </p:sp>
      <p:sp>
        <p:nvSpPr>
          <p:cNvPr id="6" name="Espace réservé du pied de page 5">
            <a:extLst>
              <a:ext uri="{FF2B5EF4-FFF2-40B4-BE49-F238E27FC236}">
                <a16:creationId xmlns:a16="http://schemas.microsoft.com/office/drawing/2014/main" id="{EA959F40-88F3-4A2B-A158-E2AD24D6FC4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032A204-33BD-465E-8098-0EDCC79B8792}"/>
              </a:ext>
            </a:extLst>
          </p:cNvPr>
          <p:cNvSpPr>
            <a:spLocks noGrp="1"/>
          </p:cNvSpPr>
          <p:nvPr>
            <p:ph type="sldNum" sz="quarter" idx="12"/>
          </p:nvPr>
        </p:nvSpPr>
        <p:spPr/>
        <p:txBody>
          <a:bodyPr/>
          <a:lstStyle/>
          <a:p>
            <a:fld id="{2F14EAAC-876B-4B09-ABDB-EF1D78145CA0}" type="slidenum">
              <a:rPr lang="fr-FR" smtClean="0"/>
              <a:t>‹N°›</a:t>
            </a:fld>
            <a:endParaRPr lang="fr-FR"/>
          </a:p>
        </p:txBody>
      </p:sp>
    </p:spTree>
    <p:extLst>
      <p:ext uri="{BB962C8B-B14F-4D97-AF65-F5344CB8AC3E}">
        <p14:creationId xmlns:p14="http://schemas.microsoft.com/office/powerpoint/2010/main" val="10473624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BA19741-8C66-4E36-9E9A-DF212DE777C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78EEDA77-1187-4AB6-B31A-38560541872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F5DD280-3B87-4125-AAAF-D26DFA9E671D}"/>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D71FB97A-334B-431C-A1F2-535C49B1D50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2CB88D05-46B4-4496-9036-6B5EFC847AA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FAAE3F42-AD65-465D-84C4-ED60FBD78178}"/>
              </a:ext>
            </a:extLst>
          </p:cNvPr>
          <p:cNvSpPr>
            <a:spLocks noGrp="1"/>
          </p:cNvSpPr>
          <p:nvPr>
            <p:ph type="dt" sz="half" idx="10"/>
          </p:nvPr>
        </p:nvSpPr>
        <p:spPr/>
        <p:txBody>
          <a:bodyPr/>
          <a:lstStyle/>
          <a:p>
            <a:fld id="{F34223DE-C2FF-4669-B128-B08AA8505D1C}" type="datetimeFigureOut">
              <a:rPr lang="fr-FR" smtClean="0"/>
              <a:t>23/03/2022</a:t>
            </a:fld>
            <a:endParaRPr lang="fr-FR"/>
          </a:p>
        </p:txBody>
      </p:sp>
      <p:sp>
        <p:nvSpPr>
          <p:cNvPr id="8" name="Espace réservé du pied de page 7">
            <a:extLst>
              <a:ext uri="{FF2B5EF4-FFF2-40B4-BE49-F238E27FC236}">
                <a16:creationId xmlns:a16="http://schemas.microsoft.com/office/drawing/2014/main" id="{E72C57E0-AC79-4A04-BC4A-9F83D75A0F4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3F06B908-92F7-48DC-A228-0A6C1D57FA14}"/>
              </a:ext>
            </a:extLst>
          </p:cNvPr>
          <p:cNvSpPr>
            <a:spLocks noGrp="1"/>
          </p:cNvSpPr>
          <p:nvPr>
            <p:ph type="sldNum" sz="quarter" idx="12"/>
          </p:nvPr>
        </p:nvSpPr>
        <p:spPr/>
        <p:txBody>
          <a:bodyPr/>
          <a:lstStyle/>
          <a:p>
            <a:fld id="{2F14EAAC-876B-4B09-ABDB-EF1D78145CA0}" type="slidenum">
              <a:rPr lang="fr-FR" smtClean="0"/>
              <a:t>‹N°›</a:t>
            </a:fld>
            <a:endParaRPr lang="fr-FR"/>
          </a:p>
        </p:txBody>
      </p:sp>
    </p:spTree>
    <p:extLst>
      <p:ext uri="{BB962C8B-B14F-4D97-AF65-F5344CB8AC3E}">
        <p14:creationId xmlns:p14="http://schemas.microsoft.com/office/powerpoint/2010/main" val="38664015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0A69288-76C3-4A0D-9EA0-88FD68AB7455}"/>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371E336-EA92-4917-A9E0-36E311FC2561}"/>
              </a:ext>
            </a:extLst>
          </p:cNvPr>
          <p:cNvSpPr>
            <a:spLocks noGrp="1"/>
          </p:cNvSpPr>
          <p:nvPr>
            <p:ph type="dt" sz="half" idx="10"/>
          </p:nvPr>
        </p:nvSpPr>
        <p:spPr/>
        <p:txBody>
          <a:bodyPr/>
          <a:lstStyle/>
          <a:p>
            <a:fld id="{F34223DE-C2FF-4669-B128-B08AA8505D1C}" type="datetimeFigureOut">
              <a:rPr lang="fr-FR" smtClean="0"/>
              <a:t>23/03/2022</a:t>
            </a:fld>
            <a:endParaRPr lang="fr-FR"/>
          </a:p>
        </p:txBody>
      </p:sp>
      <p:sp>
        <p:nvSpPr>
          <p:cNvPr id="4" name="Espace réservé du pied de page 3">
            <a:extLst>
              <a:ext uri="{FF2B5EF4-FFF2-40B4-BE49-F238E27FC236}">
                <a16:creationId xmlns:a16="http://schemas.microsoft.com/office/drawing/2014/main" id="{9654798E-A148-426F-A947-75ACF51C87BC}"/>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70BA4215-9F97-42FD-A139-5E7C8DB6F4C9}"/>
              </a:ext>
            </a:extLst>
          </p:cNvPr>
          <p:cNvSpPr>
            <a:spLocks noGrp="1"/>
          </p:cNvSpPr>
          <p:nvPr>
            <p:ph type="sldNum" sz="quarter" idx="12"/>
          </p:nvPr>
        </p:nvSpPr>
        <p:spPr/>
        <p:txBody>
          <a:bodyPr/>
          <a:lstStyle/>
          <a:p>
            <a:fld id="{2F14EAAC-876B-4B09-ABDB-EF1D78145CA0}" type="slidenum">
              <a:rPr lang="fr-FR" smtClean="0"/>
              <a:t>‹N°›</a:t>
            </a:fld>
            <a:endParaRPr lang="fr-FR"/>
          </a:p>
        </p:txBody>
      </p:sp>
    </p:spTree>
    <p:extLst>
      <p:ext uri="{BB962C8B-B14F-4D97-AF65-F5344CB8AC3E}">
        <p14:creationId xmlns:p14="http://schemas.microsoft.com/office/powerpoint/2010/main" val="15091206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7E24B44-7104-405E-A94E-B9DA8F51DD44}"/>
              </a:ext>
            </a:extLst>
          </p:cNvPr>
          <p:cNvSpPr>
            <a:spLocks noGrp="1"/>
          </p:cNvSpPr>
          <p:nvPr>
            <p:ph type="dt" sz="half" idx="10"/>
          </p:nvPr>
        </p:nvSpPr>
        <p:spPr/>
        <p:txBody>
          <a:bodyPr/>
          <a:lstStyle/>
          <a:p>
            <a:fld id="{F34223DE-C2FF-4669-B128-B08AA8505D1C}" type="datetimeFigureOut">
              <a:rPr lang="fr-FR" smtClean="0"/>
              <a:t>23/03/2022</a:t>
            </a:fld>
            <a:endParaRPr lang="fr-FR"/>
          </a:p>
        </p:txBody>
      </p:sp>
      <p:sp>
        <p:nvSpPr>
          <p:cNvPr id="3" name="Espace réservé du pied de page 2">
            <a:extLst>
              <a:ext uri="{FF2B5EF4-FFF2-40B4-BE49-F238E27FC236}">
                <a16:creationId xmlns:a16="http://schemas.microsoft.com/office/drawing/2014/main" id="{46FFE6D4-3996-4C21-8453-BF18ABAFDDF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346BFF6C-284E-4465-AEE2-23BCA69179BA}"/>
              </a:ext>
            </a:extLst>
          </p:cNvPr>
          <p:cNvSpPr>
            <a:spLocks noGrp="1"/>
          </p:cNvSpPr>
          <p:nvPr>
            <p:ph type="sldNum" sz="quarter" idx="12"/>
          </p:nvPr>
        </p:nvSpPr>
        <p:spPr/>
        <p:txBody>
          <a:bodyPr/>
          <a:lstStyle/>
          <a:p>
            <a:fld id="{2F14EAAC-876B-4B09-ABDB-EF1D78145CA0}" type="slidenum">
              <a:rPr lang="fr-FR" smtClean="0"/>
              <a:t>‹N°›</a:t>
            </a:fld>
            <a:endParaRPr lang="fr-FR"/>
          </a:p>
        </p:txBody>
      </p:sp>
    </p:spTree>
    <p:extLst>
      <p:ext uri="{BB962C8B-B14F-4D97-AF65-F5344CB8AC3E}">
        <p14:creationId xmlns:p14="http://schemas.microsoft.com/office/powerpoint/2010/main" val="1213623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74AC0AA-3FE1-4057-9ED9-5BC83474ACA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172273-2476-49AA-9B01-FD87D0D4A00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AD46DA3-B1CC-48BA-A06F-6E3FA4ED5E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31386E6-DA8F-4401-928A-386959626903}"/>
              </a:ext>
            </a:extLst>
          </p:cNvPr>
          <p:cNvSpPr>
            <a:spLocks noGrp="1"/>
          </p:cNvSpPr>
          <p:nvPr>
            <p:ph type="dt" sz="half" idx="10"/>
          </p:nvPr>
        </p:nvSpPr>
        <p:spPr/>
        <p:txBody>
          <a:bodyPr/>
          <a:lstStyle/>
          <a:p>
            <a:fld id="{F34223DE-C2FF-4669-B128-B08AA8505D1C}" type="datetimeFigureOut">
              <a:rPr lang="fr-FR" smtClean="0"/>
              <a:t>23/03/2022</a:t>
            </a:fld>
            <a:endParaRPr lang="fr-FR"/>
          </a:p>
        </p:txBody>
      </p:sp>
      <p:sp>
        <p:nvSpPr>
          <p:cNvPr id="6" name="Espace réservé du pied de page 5">
            <a:extLst>
              <a:ext uri="{FF2B5EF4-FFF2-40B4-BE49-F238E27FC236}">
                <a16:creationId xmlns:a16="http://schemas.microsoft.com/office/drawing/2014/main" id="{D5580835-7903-4F36-A1DE-776F89E84C4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3727D7F-34F3-44E8-A6CD-0C1C7536886A}"/>
              </a:ext>
            </a:extLst>
          </p:cNvPr>
          <p:cNvSpPr>
            <a:spLocks noGrp="1"/>
          </p:cNvSpPr>
          <p:nvPr>
            <p:ph type="sldNum" sz="quarter" idx="12"/>
          </p:nvPr>
        </p:nvSpPr>
        <p:spPr/>
        <p:txBody>
          <a:bodyPr/>
          <a:lstStyle/>
          <a:p>
            <a:fld id="{2F14EAAC-876B-4B09-ABDB-EF1D78145CA0}" type="slidenum">
              <a:rPr lang="fr-FR" smtClean="0"/>
              <a:t>‹N°›</a:t>
            </a:fld>
            <a:endParaRPr lang="fr-FR"/>
          </a:p>
        </p:txBody>
      </p:sp>
    </p:spTree>
    <p:extLst>
      <p:ext uri="{BB962C8B-B14F-4D97-AF65-F5344CB8AC3E}">
        <p14:creationId xmlns:p14="http://schemas.microsoft.com/office/powerpoint/2010/main" val="32816945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8777095-2847-4671-A669-A3C2DB6B392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F2128895-6AB5-4FEF-9E6C-6E37CB10E1C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2F378BAB-A01A-47E0-B25C-3D72E6922E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38EB127-CD7E-4855-A364-9D4825FB18C4}"/>
              </a:ext>
            </a:extLst>
          </p:cNvPr>
          <p:cNvSpPr>
            <a:spLocks noGrp="1"/>
          </p:cNvSpPr>
          <p:nvPr>
            <p:ph type="dt" sz="half" idx="10"/>
          </p:nvPr>
        </p:nvSpPr>
        <p:spPr/>
        <p:txBody>
          <a:bodyPr/>
          <a:lstStyle/>
          <a:p>
            <a:fld id="{F34223DE-C2FF-4669-B128-B08AA8505D1C}" type="datetimeFigureOut">
              <a:rPr lang="fr-FR" smtClean="0"/>
              <a:t>23/03/2022</a:t>
            </a:fld>
            <a:endParaRPr lang="fr-FR"/>
          </a:p>
        </p:txBody>
      </p:sp>
      <p:sp>
        <p:nvSpPr>
          <p:cNvPr id="6" name="Espace réservé du pied de page 5">
            <a:extLst>
              <a:ext uri="{FF2B5EF4-FFF2-40B4-BE49-F238E27FC236}">
                <a16:creationId xmlns:a16="http://schemas.microsoft.com/office/drawing/2014/main" id="{59D56E46-6EA8-45CE-861D-6452E1FDF46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27077E8-0AA1-40C2-BB82-973780BD524C}"/>
              </a:ext>
            </a:extLst>
          </p:cNvPr>
          <p:cNvSpPr>
            <a:spLocks noGrp="1"/>
          </p:cNvSpPr>
          <p:nvPr>
            <p:ph type="sldNum" sz="quarter" idx="12"/>
          </p:nvPr>
        </p:nvSpPr>
        <p:spPr/>
        <p:txBody>
          <a:bodyPr/>
          <a:lstStyle/>
          <a:p>
            <a:fld id="{2F14EAAC-876B-4B09-ABDB-EF1D78145CA0}" type="slidenum">
              <a:rPr lang="fr-FR" smtClean="0"/>
              <a:t>‹N°›</a:t>
            </a:fld>
            <a:endParaRPr lang="fr-FR"/>
          </a:p>
        </p:txBody>
      </p:sp>
    </p:spTree>
    <p:extLst>
      <p:ext uri="{BB962C8B-B14F-4D97-AF65-F5344CB8AC3E}">
        <p14:creationId xmlns:p14="http://schemas.microsoft.com/office/powerpoint/2010/main" val="16910735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96CB363-BEE6-49A7-8AF9-8307A1610C43}"/>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39991E8-439C-402E-8445-3D7EE8B72D41}"/>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83C45B3-F8FB-42C3-95F6-B5C9B73E6C17}"/>
              </a:ext>
            </a:extLst>
          </p:cNvPr>
          <p:cNvSpPr>
            <a:spLocks noGrp="1"/>
          </p:cNvSpPr>
          <p:nvPr>
            <p:ph type="dt" sz="half" idx="10"/>
          </p:nvPr>
        </p:nvSpPr>
        <p:spPr/>
        <p:txBody>
          <a:bodyPr/>
          <a:lstStyle/>
          <a:p>
            <a:fld id="{F34223DE-C2FF-4669-B128-B08AA8505D1C}" type="datetimeFigureOut">
              <a:rPr lang="fr-FR" smtClean="0"/>
              <a:t>23/03/2022</a:t>
            </a:fld>
            <a:endParaRPr lang="fr-FR"/>
          </a:p>
        </p:txBody>
      </p:sp>
      <p:sp>
        <p:nvSpPr>
          <p:cNvPr id="5" name="Espace réservé du pied de page 4">
            <a:extLst>
              <a:ext uri="{FF2B5EF4-FFF2-40B4-BE49-F238E27FC236}">
                <a16:creationId xmlns:a16="http://schemas.microsoft.com/office/drawing/2014/main" id="{F01969F5-A2E7-4057-AB78-9C1784DAF5C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1174DEB-E105-4312-9419-4ECD1576E3B6}"/>
              </a:ext>
            </a:extLst>
          </p:cNvPr>
          <p:cNvSpPr>
            <a:spLocks noGrp="1"/>
          </p:cNvSpPr>
          <p:nvPr>
            <p:ph type="sldNum" sz="quarter" idx="12"/>
          </p:nvPr>
        </p:nvSpPr>
        <p:spPr/>
        <p:txBody>
          <a:bodyPr/>
          <a:lstStyle/>
          <a:p>
            <a:fld id="{2F14EAAC-876B-4B09-ABDB-EF1D78145CA0}" type="slidenum">
              <a:rPr lang="fr-FR" smtClean="0"/>
              <a:t>‹N°›</a:t>
            </a:fld>
            <a:endParaRPr lang="fr-FR"/>
          </a:p>
        </p:txBody>
      </p:sp>
    </p:spTree>
    <p:extLst>
      <p:ext uri="{BB962C8B-B14F-4D97-AF65-F5344CB8AC3E}">
        <p14:creationId xmlns:p14="http://schemas.microsoft.com/office/powerpoint/2010/main" val="19043292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866B37A-2F28-4B8A-AB8C-2318158378A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25858C4-E391-4F29-91B0-D24CBE635C24}"/>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9624D16-5128-4400-A311-4CBE5213C1FA}"/>
              </a:ext>
            </a:extLst>
          </p:cNvPr>
          <p:cNvSpPr>
            <a:spLocks noGrp="1"/>
          </p:cNvSpPr>
          <p:nvPr>
            <p:ph type="dt" sz="half" idx="10"/>
          </p:nvPr>
        </p:nvSpPr>
        <p:spPr/>
        <p:txBody>
          <a:bodyPr/>
          <a:lstStyle/>
          <a:p>
            <a:fld id="{F34223DE-C2FF-4669-B128-B08AA8505D1C}" type="datetimeFigureOut">
              <a:rPr lang="fr-FR" smtClean="0"/>
              <a:t>23/03/2022</a:t>
            </a:fld>
            <a:endParaRPr lang="fr-FR"/>
          </a:p>
        </p:txBody>
      </p:sp>
      <p:sp>
        <p:nvSpPr>
          <p:cNvPr id="5" name="Espace réservé du pied de page 4">
            <a:extLst>
              <a:ext uri="{FF2B5EF4-FFF2-40B4-BE49-F238E27FC236}">
                <a16:creationId xmlns:a16="http://schemas.microsoft.com/office/drawing/2014/main" id="{AF496CFA-0C42-4EDB-ADD8-6A12388852F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C5B5AE5-E39D-432F-BC41-51086EDD2FE9}"/>
              </a:ext>
            </a:extLst>
          </p:cNvPr>
          <p:cNvSpPr>
            <a:spLocks noGrp="1"/>
          </p:cNvSpPr>
          <p:nvPr>
            <p:ph type="sldNum" sz="quarter" idx="12"/>
          </p:nvPr>
        </p:nvSpPr>
        <p:spPr/>
        <p:txBody>
          <a:bodyPr/>
          <a:lstStyle/>
          <a:p>
            <a:fld id="{2F14EAAC-876B-4B09-ABDB-EF1D78145CA0}" type="slidenum">
              <a:rPr lang="fr-FR" smtClean="0"/>
              <a:t>‹N°›</a:t>
            </a:fld>
            <a:endParaRPr lang="fr-FR"/>
          </a:p>
        </p:txBody>
      </p:sp>
    </p:spTree>
    <p:extLst>
      <p:ext uri="{BB962C8B-B14F-4D97-AF65-F5344CB8AC3E}">
        <p14:creationId xmlns:p14="http://schemas.microsoft.com/office/powerpoint/2010/main" val="34569546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CCFF33"/>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3F7F8AD0-2407-448D-9BAF-01A4A289FD9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F4F5676A-BE09-4EC6-A6A3-D7AE8D781B2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0FDD342-0927-4D10-8688-1A3D1C404C9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4223DE-C2FF-4669-B128-B08AA8505D1C}" type="datetimeFigureOut">
              <a:rPr lang="fr-FR" smtClean="0"/>
              <a:t>23/03/2022</a:t>
            </a:fld>
            <a:endParaRPr lang="fr-FR"/>
          </a:p>
        </p:txBody>
      </p:sp>
      <p:sp>
        <p:nvSpPr>
          <p:cNvPr id="5" name="Espace réservé du pied de page 4">
            <a:extLst>
              <a:ext uri="{FF2B5EF4-FFF2-40B4-BE49-F238E27FC236}">
                <a16:creationId xmlns:a16="http://schemas.microsoft.com/office/drawing/2014/main" id="{F5402FC2-7C54-4736-A9C4-72CDA3FDAAD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6CFC3ED4-099F-4832-A4CF-9D772CCC2E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14EAAC-876B-4B09-ABDB-EF1D78145CA0}" type="slidenum">
              <a:rPr lang="fr-FR" smtClean="0"/>
              <a:t>‹N°›</a:t>
            </a:fld>
            <a:endParaRPr lang="fr-FR"/>
          </a:p>
        </p:txBody>
      </p:sp>
    </p:spTree>
    <p:extLst>
      <p:ext uri="{BB962C8B-B14F-4D97-AF65-F5344CB8AC3E}">
        <p14:creationId xmlns:p14="http://schemas.microsoft.com/office/powerpoint/2010/main" val="29782078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3rabica.org/%D8%A5%D8%AF%D8%A7%D8%B1%D8%A9_%D8%A7%D9%84%D9%85%D8%B4%D8%A7%D8%B1%D9%8A%D8%B9" TargetMode="External"/><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hyperlink" Target="https://3rabica.org/%D8%A5%D9%86%D8%AA%D8%A7%D8%AC"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1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1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1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 Id="rId5" Type="http://schemas.openxmlformats.org/officeDocument/2006/relationships/image" Target="../media/image43.png"/><Relationship Id="rId4" Type="http://schemas.openxmlformats.org/officeDocument/2006/relationships/image" Target="../media/image42.png"/></Relationships>
</file>

<file path=ppt/slides/_rels/slide1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 Id="rId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9B91693-A252-4E14-AD0B-9EC7DF851A36}"/>
              </a:ext>
            </a:extLst>
          </p:cNvPr>
          <p:cNvSpPr>
            <a:spLocks noGrp="1"/>
          </p:cNvSpPr>
          <p:nvPr>
            <p:ph type="ctrTitle"/>
          </p:nvPr>
        </p:nvSpPr>
        <p:spPr>
          <a:xfrm>
            <a:off x="1714500" y="2151063"/>
            <a:ext cx="9144000" cy="2387600"/>
          </a:xfrm>
        </p:spPr>
        <p:txBody>
          <a:bodyPr/>
          <a:lstStyle/>
          <a:p>
            <a:r>
              <a:rPr lang="ar-DZ" sz="6600" b="1" dirty="0"/>
              <a:t>ملخص الدرس 7</a:t>
            </a:r>
            <a:br>
              <a:rPr lang="fr-FR" dirty="0"/>
            </a:br>
            <a:endParaRPr lang="fr-FR" dirty="0"/>
          </a:p>
        </p:txBody>
      </p:sp>
    </p:spTree>
    <p:extLst>
      <p:ext uri="{BB962C8B-B14F-4D97-AF65-F5344CB8AC3E}">
        <p14:creationId xmlns:p14="http://schemas.microsoft.com/office/powerpoint/2010/main" val="6800940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sp>
        <p:nvSpPr>
          <p:cNvPr id="11" name="Rectangle 10"/>
          <p:cNvSpPr/>
          <p:nvPr/>
        </p:nvSpPr>
        <p:spPr>
          <a:xfrm rot="10800000">
            <a:off x="0" y="72677"/>
            <a:ext cx="1246874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524000" y="4199708"/>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073" y="4963885"/>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pic>
        <p:nvPicPr>
          <p:cNvPr id="13" name="Picture 12"/>
          <p:cNvPicPr>
            <a:picLocks noChangeAspect="1"/>
          </p:cNvPicPr>
          <p:nvPr/>
        </p:nvPicPr>
        <p:blipFill>
          <a:blip r:embed="rId6"/>
          <a:stretch>
            <a:fillRect/>
          </a:stretch>
        </p:blipFill>
        <p:spPr>
          <a:xfrm>
            <a:off x="5271360" y="2985075"/>
            <a:ext cx="4411801" cy="2381251"/>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pPr algn="l"/>
            <a:r>
              <a:rPr lang="en-US" sz="2800" b="1" dirty="0">
                <a:solidFill>
                  <a:schemeClr val="bg1">
                    <a:lumMod val="95000"/>
                  </a:schemeClr>
                </a:solidFill>
                <a:cs typeface="Tajawal Medium" panose="00000600000000000000"/>
              </a:rPr>
              <a:t>PMG 202</a:t>
            </a:r>
          </a:p>
          <a:p>
            <a:r>
              <a:rPr lang="en-US" sz="2800" dirty="0">
                <a:solidFill>
                  <a:schemeClr val="bg1"/>
                </a:solidFill>
                <a:latin typeface="+mn-lt"/>
              </a:rPr>
              <a:t>Project Planning </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Maryam ZORGUI</a:t>
            </a:r>
          </a:p>
        </p:txBody>
      </p:sp>
      <p:sp>
        <p:nvSpPr>
          <p:cNvPr id="16" name="TextBox 15"/>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7 </a:t>
            </a:r>
          </a:p>
        </p:txBody>
      </p:sp>
      <p:pic>
        <p:nvPicPr>
          <p:cNvPr id="10" name="Picture 12">
            <a:extLst>
              <a:ext uri="{FF2B5EF4-FFF2-40B4-BE49-F238E27FC236}">
                <a16:creationId xmlns:a16="http://schemas.microsoft.com/office/drawing/2014/main" id="{6DA8A9A8-30A3-4756-8DC7-0450AA0B74C8}"/>
              </a:ext>
            </a:extLst>
          </p:cNvPr>
          <p:cNvPicPr>
            <a:picLocks noChangeAspect="1"/>
          </p:cNvPicPr>
          <p:nvPr/>
        </p:nvPicPr>
        <p:blipFill>
          <a:blip r:embed="rId6"/>
          <a:stretch>
            <a:fillRect/>
          </a:stretch>
        </p:blipFill>
        <p:spPr>
          <a:xfrm>
            <a:off x="219071" y="2670722"/>
            <a:ext cx="4411801" cy="1034667"/>
          </a:xfrm>
          <a:prstGeom prst="rect">
            <a:avLst/>
          </a:prstGeom>
        </p:spPr>
      </p:pic>
      <p:sp>
        <p:nvSpPr>
          <p:cNvPr id="15" name="ZoneTexte 14">
            <a:extLst>
              <a:ext uri="{FF2B5EF4-FFF2-40B4-BE49-F238E27FC236}">
                <a16:creationId xmlns:a16="http://schemas.microsoft.com/office/drawing/2014/main" id="{B1F97ED8-4785-411E-8159-8192575A628B}"/>
              </a:ext>
            </a:extLst>
          </p:cNvPr>
          <p:cNvSpPr txBox="1"/>
          <p:nvPr/>
        </p:nvSpPr>
        <p:spPr>
          <a:xfrm>
            <a:off x="553914" y="2579148"/>
            <a:ext cx="4060019" cy="1077218"/>
          </a:xfrm>
          <a:prstGeom prst="rect">
            <a:avLst/>
          </a:prstGeom>
          <a:noFill/>
        </p:spPr>
        <p:txBody>
          <a:bodyPr wrap="square">
            <a:spAutoFit/>
          </a:bodyPr>
          <a:lstStyle/>
          <a:p>
            <a:pPr algn="ctr"/>
            <a:r>
              <a:rPr lang="fr-FR" sz="2400" b="1" i="0" dirty="0">
                <a:effectLst/>
                <a:latin typeface="Montserrat" panose="00000500000000000000" pitchFamily="2" charset="0"/>
              </a:rPr>
              <a:t>PART I :</a:t>
            </a:r>
          </a:p>
          <a:p>
            <a:pPr algn="ctr"/>
            <a:endParaRPr lang="fr-FR" sz="2000" b="1" i="0" dirty="0">
              <a:effectLst/>
              <a:latin typeface="Montserrat" panose="00000500000000000000" pitchFamily="2" charset="0"/>
            </a:endParaRPr>
          </a:p>
          <a:p>
            <a:pPr algn="ctr"/>
            <a:r>
              <a:rPr lang="fr-FR" sz="2000" b="1" i="0" dirty="0" err="1">
                <a:effectLst/>
                <a:latin typeface="Montserrat" panose="00000500000000000000" pitchFamily="2" charset="0"/>
              </a:rPr>
              <a:t>Initiate</a:t>
            </a:r>
            <a:r>
              <a:rPr lang="fr-FR" sz="2000" b="1" i="0" dirty="0">
                <a:effectLst/>
                <a:latin typeface="Montserrat" panose="00000500000000000000" pitchFamily="2" charset="0"/>
              </a:rPr>
              <a:t> &amp; Plan a Project</a:t>
            </a:r>
            <a:endParaRPr lang="fr-FR" sz="2000" dirty="0"/>
          </a:p>
        </p:txBody>
      </p:sp>
      <p:sp>
        <p:nvSpPr>
          <p:cNvPr id="17" name="ZoneTexte 16">
            <a:extLst>
              <a:ext uri="{FF2B5EF4-FFF2-40B4-BE49-F238E27FC236}">
                <a16:creationId xmlns:a16="http://schemas.microsoft.com/office/drawing/2014/main" id="{E0B2DA8B-385F-4142-B1F9-FFE5DD678073}"/>
              </a:ext>
            </a:extLst>
          </p:cNvPr>
          <p:cNvSpPr txBox="1"/>
          <p:nvPr/>
        </p:nvSpPr>
        <p:spPr>
          <a:xfrm>
            <a:off x="5281266" y="2985075"/>
            <a:ext cx="4544085" cy="2246769"/>
          </a:xfrm>
          <a:prstGeom prst="rect">
            <a:avLst/>
          </a:prstGeom>
          <a:noFill/>
        </p:spPr>
        <p:txBody>
          <a:bodyPr wrap="square">
            <a:spAutoFit/>
          </a:bodyPr>
          <a:lstStyle/>
          <a:p>
            <a:pPr algn="ctr"/>
            <a:r>
              <a:rPr lang="fr-FR" sz="2800" b="1" dirty="0"/>
              <a:t>Project </a:t>
            </a:r>
          </a:p>
          <a:p>
            <a:pPr algn="ctr"/>
            <a:r>
              <a:rPr lang="fr-FR" sz="2800" b="1" dirty="0"/>
              <a:t>Schedule, </a:t>
            </a:r>
            <a:r>
              <a:rPr lang="fr-FR" sz="2800" b="1" i="0" dirty="0">
                <a:effectLst/>
              </a:rPr>
              <a:t>Budget, Risks </a:t>
            </a:r>
          </a:p>
          <a:p>
            <a:pPr algn="ctr"/>
            <a:r>
              <a:rPr lang="fr-FR" sz="2800" b="1" i="0" dirty="0">
                <a:effectLst/>
              </a:rPr>
              <a:t>Communication</a:t>
            </a:r>
          </a:p>
          <a:p>
            <a:pPr algn="ctr"/>
            <a:r>
              <a:rPr lang="fr-FR" sz="2800" b="1" dirty="0"/>
              <a:t>&amp;</a:t>
            </a:r>
            <a:r>
              <a:rPr lang="fr-FR" sz="2800" b="1" i="0" dirty="0">
                <a:effectLst/>
              </a:rPr>
              <a:t> </a:t>
            </a:r>
          </a:p>
          <a:p>
            <a:pPr algn="ctr"/>
            <a:r>
              <a:rPr lang="fr-FR" sz="2800" b="1" i="0" dirty="0">
                <a:effectLst/>
              </a:rPr>
              <a:t>Plan</a:t>
            </a:r>
          </a:p>
        </p:txBody>
      </p:sp>
    </p:spTree>
    <p:extLst>
      <p:ext uri="{BB962C8B-B14F-4D97-AF65-F5344CB8AC3E}">
        <p14:creationId xmlns:p14="http://schemas.microsoft.com/office/powerpoint/2010/main" val="18704294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07AF8D5-34B2-4F8F-A88D-86D929B16BE4}"/>
              </a:ext>
            </a:extLst>
          </p:cNvPr>
          <p:cNvSpPr>
            <a:spLocks noGrp="1"/>
          </p:cNvSpPr>
          <p:nvPr>
            <p:ph type="title"/>
          </p:nvPr>
        </p:nvSpPr>
        <p:spPr/>
        <p:txBody>
          <a:bodyPr/>
          <a:lstStyle/>
          <a:p>
            <a:endParaRPr lang="fr-FR"/>
          </a:p>
        </p:txBody>
      </p:sp>
      <p:pic>
        <p:nvPicPr>
          <p:cNvPr id="5" name="Espace réservé du contenu 4">
            <a:extLst>
              <a:ext uri="{FF2B5EF4-FFF2-40B4-BE49-F238E27FC236}">
                <a16:creationId xmlns:a16="http://schemas.microsoft.com/office/drawing/2014/main" id="{84FFE203-5F28-48D3-97BD-DEA88BEC5BDF}"/>
              </a:ext>
            </a:extLst>
          </p:cNvPr>
          <p:cNvPicPr>
            <a:picLocks noGrp="1" noChangeAspect="1"/>
          </p:cNvPicPr>
          <p:nvPr>
            <p:ph idx="1"/>
          </p:nvPr>
        </p:nvPicPr>
        <p:blipFill>
          <a:blip r:embed="rId2"/>
          <a:stretch>
            <a:fillRect/>
          </a:stretch>
        </p:blipFill>
        <p:spPr>
          <a:xfrm>
            <a:off x="0" y="0"/>
            <a:ext cx="12192000" cy="6964218"/>
          </a:xfrm>
        </p:spPr>
      </p:pic>
    </p:spTree>
    <p:extLst>
      <p:ext uri="{BB962C8B-B14F-4D97-AF65-F5344CB8AC3E}">
        <p14:creationId xmlns:p14="http://schemas.microsoft.com/office/powerpoint/2010/main" val="19283160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1CE17A1-8614-4381-AE36-996F13D187AD}"/>
              </a:ext>
            </a:extLst>
          </p:cNvPr>
          <p:cNvSpPr>
            <a:spLocks noGrp="1"/>
          </p:cNvSpPr>
          <p:nvPr>
            <p:ph type="title"/>
          </p:nvPr>
        </p:nvSpPr>
        <p:spPr>
          <a:xfrm>
            <a:off x="838200" y="365125"/>
            <a:ext cx="10515600" cy="786667"/>
          </a:xfrm>
        </p:spPr>
        <p:txBody>
          <a:bodyPr>
            <a:normAutofit fontScale="90000"/>
          </a:bodyPr>
          <a:lstStyle/>
          <a:p>
            <a:pPr algn="ctr"/>
            <a:r>
              <a:rPr lang="fr-FR" b="1" dirty="0"/>
              <a:t> The Project Plan    </a:t>
            </a:r>
            <a:r>
              <a:rPr lang="ar-DZ" b="1" dirty="0"/>
              <a:t>خطة المشروع</a:t>
            </a:r>
            <a:br>
              <a:rPr lang="fr-FR" b="1" dirty="0"/>
            </a:br>
            <a:endParaRPr lang="fr-FR" dirty="0"/>
          </a:p>
        </p:txBody>
      </p:sp>
      <p:sp>
        <p:nvSpPr>
          <p:cNvPr id="4" name="ZoneTexte 3">
            <a:extLst>
              <a:ext uri="{FF2B5EF4-FFF2-40B4-BE49-F238E27FC236}">
                <a16:creationId xmlns:a16="http://schemas.microsoft.com/office/drawing/2014/main" id="{07B1DA30-96B0-4B39-91DB-180811DB6A3E}"/>
              </a:ext>
            </a:extLst>
          </p:cNvPr>
          <p:cNvSpPr txBox="1"/>
          <p:nvPr/>
        </p:nvSpPr>
        <p:spPr>
          <a:xfrm>
            <a:off x="7063327" y="1017033"/>
            <a:ext cx="5128673" cy="646331"/>
          </a:xfrm>
          <a:prstGeom prst="rect">
            <a:avLst/>
          </a:prstGeom>
          <a:noFill/>
        </p:spPr>
        <p:txBody>
          <a:bodyPr wrap="square">
            <a:spAutoFit/>
          </a:bodyPr>
          <a:lstStyle/>
          <a:p>
            <a:pPr algn="r" rtl="1"/>
            <a:r>
              <a:rPr lang="ar-DZ" sz="1800" b="1" i="0" u="none" strike="noStrike" baseline="0" dirty="0">
                <a:solidFill>
                  <a:srgbClr val="002060"/>
                </a:solidFill>
                <a:latin typeface="Times New Roman,Bold"/>
              </a:rPr>
              <a:t>عند اعداد الخطة الابتدائية ووفق مفهوم تجزئه هيكل العمل يتم تجزئة</a:t>
            </a:r>
            <a:r>
              <a:rPr lang="fr-FR" sz="1800" b="1" i="0" u="none" strike="noStrike" baseline="0" dirty="0">
                <a:solidFill>
                  <a:srgbClr val="002060"/>
                </a:solidFill>
                <a:latin typeface="Times New Roman,Bold"/>
              </a:rPr>
              <a:t>  </a:t>
            </a:r>
            <a:r>
              <a:rPr lang="ar-DZ" sz="1800" b="1" i="0" u="none" strike="noStrike" baseline="0" dirty="0">
                <a:solidFill>
                  <a:srgbClr val="002060"/>
                </a:solidFill>
                <a:latin typeface="Times New Roman,Bold"/>
              </a:rPr>
              <a:t>البرامج الى مجموعة من المشاريع</a:t>
            </a:r>
            <a:endParaRPr lang="fr-FR" dirty="0">
              <a:solidFill>
                <a:srgbClr val="002060"/>
              </a:solidFill>
            </a:endParaRPr>
          </a:p>
        </p:txBody>
      </p:sp>
      <p:sp>
        <p:nvSpPr>
          <p:cNvPr id="5" name="ZoneTexte 4">
            <a:extLst>
              <a:ext uri="{FF2B5EF4-FFF2-40B4-BE49-F238E27FC236}">
                <a16:creationId xmlns:a16="http://schemas.microsoft.com/office/drawing/2014/main" id="{80AF0479-7526-4851-A123-7E8B00AF25AF}"/>
              </a:ext>
            </a:extLst>
          </p:cNvPr>
          <p:cNvSpPr txBox="1"/>
          <p:nvPr/>
        </p:nvSpPr>
        <p:spPr>
          <a:xfrm>
            <a:off x="7773631" y="2239432"/>
            <a:ext cx="4243089" cy="369332"/>
          </a:xfrm>
          <a:prstGeom prst="rect">
            <a:avLst/>
          </a:prstGeom>
          <a:noFill/>
        </p:spPr>
        <p:txBody>
          <a:bodyPr wrap="square">
            <a:spAutoFit/>
          </a:bodyPr>
          <a:lstStyle/>
          <a:p>
            <a:pPr algn="r" rtl="1"/>
            <a:r>
              <a:rPr lang="ar-DZ" sz="1800" b="1" i="0" u="none" strike="noStrike" baseline="0" dirty="0">
                <a:solidFill>
                  <a:srgbClr val="002060"/>
                </a:solidFill>
                <a:latin typeface="Times New Roman,Bold"/>
              </a:rPr>
              <a:t>الخطة الرئيسة للمشروع هي</a:t>
            </a:r>
            <a:r>
              <a:rPr lang="fr-FR" b="1" dirty="0">
                <a:solidFill>
                  <a:srgbClr val="002060"/>
                </a:solidFill>
                <a:latin typeface="Times New Roman,Bold"/>
              </a:rPr>
              <a:t> </a:t>
            </a:r>
            <a:r>
              <a:rPr lang="ar-DZ" sz="1800" b="1" i="0" u="none" strike="noStrike" baseline="0" dirty="0">
                <a:solidFill>
                  <a:srgbClr val="002060"/>
                </a:solidFill>
                <a:latin typeface="Times New Roman,Bold"/>
              </a:rPr>
              <a:t>عقد </a:t>
            </a:r>
            <a:r>
              <a:rPr lang="ar-DZ" sz="1800" b="1" i="0" u="none" strike="noStrike" baseline="0" dirty="0" err="1">
                <a:solidFill>
                  <a:srgbClr val="002060"/>
                </a:solidFill>
                <a:latin typeface="Times New Roman,Bold"/>
              </a:rPr>
              <a:t>الإلتزام</a:t>
            </a:r>
            <a:r>
              <a:rPr lang="ar-DZ" sz="1800" b="1" i="0" u="none" strike="noStrike" baseline="0" dirty="0">
                <a:solidFill>
                  <a:srgbClr val="002060"/>
                </a:solidFill>
                <a:latin typeface="Times New Roman,Bold"/>
              </a:rPr>
              <a:t> في المشروع</a:t>
            </a:r>
            <a:endParaRPr lang="fr-FR" dirty="0">
              <a:solidFill>
                <a:srgbClr val="002060"/>
              </a:solidFill>
            </a:endParaRPr>
          </a:p>
        </p:txBody>
      </p:sp>
      <p:sp>
        <p:nvSpPr>
          <p:cNvPr id="6" name="ZoneTexte 5">
            <a:extLst>
              <a:ext uri="{FF2B5EF4-FFF2-40B4-BE49-F238E27FC236}">
                <a16:creationId xmlns:a16="http://schemas.microsoft.com/office/drawing/2014/main" id="{37264DC1-AD16-4328-A968-880B47DBFBFF}"/>
              </a:ext>
            </a:extLst>
          </p:cNvPr>
          <p:cNvSpPr txBox="1"/>
          <p:nvPr/>
        </p:nvSpPr>
        <p:spPr>
          <a:xfrm>
            <a:off x="8038066" y="3337513"/>
            <a:ext cx="4153934" cy="646331"/>
          </a:xfrm>
          <a:prstGeom prst="rect">
            <a:avLst/>
          </a:prstGeom>
          <a:noFill/>
        </p:spPr>
        <p:txBody>
          <a:bodyPr wrap="square">
            <a:spAutoFit/>
          </a:bodyPr>
          <a:lstStyle/>
          <a:p>
            <a:pPr algn="l"/>
            <a:r>
              <a:rPr lang="ar-DZ" sz="1800" b="1" i="0" u="none" strike="noStrike" baseline="0" dirty="0">
                <a:solidFill>
                  <a:srgbClr val="FF0066"/>
                </a:solidFill>
                <a:latin typeface="Times New Roman,Bold"/>
              </a:rPr>
              <a:t>يطلق مسمى دستور المشروع </a:t>
            </a:r>
            <a:r>
              <a:rPr lang="ar-DZ" sz="1800" b="1" i="0" u="none" strike="noStrike" baseline="0" dirty="0" err="1">
                <a:solidFill>
                  <a:srgbClr val="FF0066"/>
                </a:solidFill>
                <a:latin typeface="Times New Roman,Bold"/>
              </a:rPr>
              <a:t>على</a:t>
            </a:r>
            <a:r>
              <a:rPr lang="ar-DZ" sz="1800" b="1" i="0" u="none" strike="noStrike" baseline="0" dirty="0" err="1">
                <a:solidFill>
                  <a:srgbClr val="31859C"/>
                </a:solidFill>
                <a:latin typeface="Times New Roman,Bold"/>
              </a:rPr>
              <a:t>الخطة</a:t>
            </a:r>
            <a:r>
              <a:rPr lang="ar-DZ" sz="1800" b="1" i="0" u="none" strike="noStrike" baseline="0" dirty="0">
                <a:solidFill>
                  <a:srgbClr val="31859C"/>
                </a:solidFill>
                <a:latin typeface="Times New Roman,Bold"/>
              </a:rPr>
              <a:t> النهائية للمشروع</a:t>
            </a:r>
            <a:endParaRPr lang="fr-FR" dirty="0"/>
          </a:p>
        </p:txBody>
      </p:sp>
      <p:sp>
        <p:nvSpPr>
          <p:cNvPr id="7" name="ZoneTexte 6">
            <a:extLst>
              <a:ext uri="{FF2B5EF4-FFF2-40B4-BE49-F238E27FC236}">
                <a16:creationId xmlns:a16="http://schemas.microsoft.com/office/drawing/2014/main" id="{B912FAE4-F81F-4614-AAB3-A7A90C4D20C4}"/>
              </a:ext>
            </a:extLst>
          </p:cNvPr>
          <p:cNvSpPr txBox="1"/>
          <p:nvPr/>
        </p:nvSpPr>
        <p:spPr>
          <a:xfrm>
            <a:off x="6172866" y="4757068"/>
            <a:ext cx="5907520" cy="1477328"/>
          </a:xfrm>
          <a:prstGeom prst="rect">
            <a:avLst/>
          </a:prstGeom>
          <a:noFill/>
        </p:spPr>
        <p:txBody>
          <a:bodyPr wrap="square">
            <a:spAutoFit/>
          </a:bodyPr>
          <a:lstStyle/>
          <a:p>
            <a:pPr algn="r" rtl="1"/>
            <a:r>
              <a:rPr lang="ar-DZ" sz="1800" b="1" i="0" u="none" strike="noStrike" baseline="0" dirty="0">
                <a:solidFill>
                  <a:srgbClr val="C10000"/>
                </a:solidFill>
                <a:latin typeface="Times New Roman,Bold"/>
              </a:rPr>
              <a:t>يتم تجزئة المشروع وفق مفهوم تجزئة هيكلة العمل إلى</a:t>
            </a:r>
            <a:r>
              <a:rPr lang="fr-FR" sz="1800" b="1" i="0" u="none" strike="noStrike" baseline="0" dirty="0">
                <a:solidFill>
                  <a:srgbClr val="C10000"/>
                </a:solidFill>
                <a:latin typeface="Times New Roman,Bold"/>
              </a:rPr>
              <a:t> </a:t>
            </a:r>
            <a:r>
              <a:rPr lang="ar-DZ" sz="1800" b="1" i="0" u="none" strike="noStrike" baseline="0" dirty="0">
                <a:solidFill>
                  <a:srgbClr val="31859C"/>
                </a:solidFill>
                <a:latin typeface="Times New Roman,Bold"/>
              </a:rPr>
              <a:t>مهام</a:t>
            </a:r>
            <a:endParaRPr lang="fr-FR" sz="1800" b="1" i="0" u="none" strike="noStrike" baseline="0" dirty="0">
              <a:solidFill>
                <a:srgbClr val="31859C"/>
              </a:solidFill>
              <a:latin typeface="Times New Roman,Bold"/>
            </a:endParaRPr>
          </a:p>
          <a:p>
            <a:pPr algn="r" rtl="1"/>
            <a:r>
              <a:rPr lang="ar-DZ" sz="1800" b="1" i="0" u="none" strike="noStrike" baseline="0" dirty="0">
                <a:solidFill>
                  <a:srgbClr val="CD9A00"/>
                </a:solidFill>
                <a:latin typeface="Times New Roman,Bold"/>
              </a:rPr>
              <a:t>يتم تجزئة المهمة الي مجموعة من</a:t>
            </a:r>
            <a:r>
              <a:rPr lang="fr-FR" sz="1800" b="1" i="0" u="none" strike="noStrike" baseline="0" dirty="0">
                <a:solidFill>
                  <a:srgbClr val="CD9A00"/>
                </a:solidFill>
                <a:latin typeface="Times New Roman,Bold"/>
              </a:rPr>
              <a:t> </a:t>
            </a:r>
            <a:r>
              <a:rPr lang="ar-DZ" sz="1800" b="1" i="0" u="none" strike="noStrike" baseline="0" dirty="0">
                <a:solidFill>
                  <a:srgbClr val="31859C"/>
                </a:solidFill>
                <a:latin typeface="Times New Roman,Bold"/>
              </a:rPr>
              <a:t>حزم عمل</a:t>
            </a:r>
            <a:endParaRPr lang="fr-FR" sz="1800" b="1" i="0" u="none" strike="noStrike" baseline="0" dirty="0">
              <a:solidFill>
                <a:srgbClr val="31859C"/>
              </a:solidFill>
              <a:latin typeface="Times New Roman,Bold"/>
            </a:endParaRPr>
          </a:p>
          <a:p>
            <a:pPr algn="r" rtl="1"/>
            <a:r>
              <a:rPr lang="ar-DZ" sz="1800" b="1" i="0" u="none" strike="noStrike" baseline="0" dirty="0">
                <a:solidFill>
                  <a:srgbClr val="00B150"/>
                </a:solidFill>
                <a:latin typeface="Times New Roman,Bold"/>
              </a:rPr>
              <a:t>بناء على مفهوم تجزئة هيكل العمل يتم تجزئة حزمة العمل الى</a:t>
            </a:r>
            <a:r>
              <a:rPr lang="fr-FR" sz="1800" b="1" i="0" u="none" strike="noStrike" baseline="0" dirty="0">
                <a:solidFill>
                  <a:srgbClr val="00B150"/>
                </a:solidFill>
                <a:latin typeface="Times New Roman,Bold"/>
              </a:rPr>
              <a:t> </a:t>
            </a:r>
            <a:r>
              <a:rPr lang="ar-DZ" sz="1800" b="1" i="0" u="none" strike="noStrike" baseline="0" dirty="0">
                <a:solidFill>
                  <a:srgbClr val="31859C"/>
                </a:solidFill>
                <a:latin typeface="Times New Roman,Bold"/>
              </a:rPr>
              <a:t>مجموعة وحدات العمل</a:t>
            </a:r>
            <a:endParaRPr lang="fr-FR" sz="1800" b="1" i="0" u="none" strike="noStrike" baseline="0" dirty="0">
              <a:solidFill>
                <a:srgbClr val="31859C"/>
              </a:solidFill>
              <a:latin typeface="Times New Roman,Bold"/>
            </a:endParaRPr>
          </a:p>
          <a:p>
            <a:pPr algn="r" rtl="1"/>
            <a:r>
              <a:rPr lang="ar-DZ" sz="1800" b="1" i="0" u="none" strike="noStrike" baseline="0" dirty="0">
                <a:solidFill>
                  <a:srgbClr val="365F92"/>
                </a:solidFill>
                <a:latin typeface="Microsoft Uighur,Bold"/>
              </a:rPr>
              <a:t>- </a:t>
            </a:r>
            <a:r>
              <a:rPr lang="ar-DZ" sz="1800" b="1" i="0" u="none" strike="noStrike" baseline="0" dirty="0">
                <a:solidFill>
                  <a:srgbClr val="7030A1"/>
                </a:solidFill>
                <a:latin typeface="Times New Roman,Bold"/>
              </a:rPr>
              <a:t>وفق مفهوم تجزئة هيكل العمل يتم تجزئة وحدة العمل الى</a:t>
            </a:r>
            <a:r>
              <a:rPr lang="fr-FR" sz="1800" b="1" i="0" u="none" strike="noStrike" baseline="0" dirty="0">
                <a:solidFill>
                  <a:srgbClr val="7030A1"/>
                </a:solidFill>
                <a:latin typeface="Times New Roman,Bold"/>
              </a:rPr>
              <a:t>  </a:t>
            </a:r>
            <a:r>
              <a:rPr lang="ar-DZ" sz="1800" b="1" i="0" u="none" strike="noStrike" baseline="0" dirty="0">
                <a:solidFill>
                  <a:srgbClr val="31859C"/>
                </a:solidFill>
                <a:latin typeface="Times New Roman,Bold"/>
              </a:rPr>
              <a:t>انشطة</a:t>
            </a:r>
            <a:endParaRPr lang="fr-FR" dirty="0"/>
          </a:p>
        </p:txBody>
      </p:sp>
      <p:pic>
        <p:nvPicPr>
          <p:cNvPr id="8" name="Espace réservé du contenu 4">
            <a:extLst>
              <a:ext uri="{FF2B5EF4-FFF2-40B4-BE49-F238E27FC236}">
                <a16:creationId xmlns:a16="http://schemas.microsoft.com/office/drawing/2014/main" id="{89CC133D-F7E8-4EB0-98BB-D03AA953FE37}"/>
              </a:ext>
            </a:extLst>
          </p:cNvPr>
          <p:cNvPicPr>
            <a:picLocks noChangeAspect="1"/>
          </p:cNvPicPr>
          <p:nvPr/>
        </p:nvPicPr>
        <p:blipFill>
          <a:blip r:embed="rId2"/>
          <a:stretch>
            <a:fillRect/>
          </a:stretch>
        </p:blipFill>
        <p:spPr>
          <a:xfrm>
            <a:off x="166488" y="879661"/>
            <a:ext cx="6224954" cy="1933575"/>
          </a:xfrm>
          <a:prstGeom prst="rect">
            <a:avLst/>
          </a:prstGeom>
        </p:spPr>
      </p:pic>
      <p:sp>
        <p:nvSpPr>
          <p:cNvPr id="9" name="ZoneTexte 8">
            <a:extLst>
              <a:ext uri="{FF2B5EF4-FFF2-40B4-BE49-F238E27FC236}">
                <a16:creationId xmlns:a16="http://schemas.microsoft.com/office/drawing/2014/main" id="{37373A59-E307-44A2-9413-6C08D2AD1BDF}"/>
              </a:ext>
            </a:extLst>
          </p:cNvPr>
          <p:cNvSpPr txBox="1"/>
          <p:nvPr/>
        </p:nvSpPr>
        <p:spPr>
          <a:xfrm>
            <a:off x="166488" y="3184987"/>
            <a:ext cx="6096000" cy="1200329"/>
          </a:xfrm>
          <a:prstGeom prst="rect">
            <a:avLst/>
          </a:prstGeom>
          <a:noFill/>
        </p:spPr>
        <p:txBody>
          <a:bodyPr wrap="square">
            <a:spAutoFit/>
          </a:bodyPr>
          <a:lstStyle/>
          <a:p>
            <a:pPr algn="r" rtl="1"/>
            <a:r>
              <a:rPr lang="ar-DZ" sz="1800" b="1" i="0" u="none" strike="noStrike" baseline="0" dirty="0">
                <a:solidFill>
                  <a:srgbClr val="7030A1"/>
                </a:solidFill>
                <a:latin typeface="Times New Roman,Bold"/>
              </a:rPr>
              <a:t>اخر مرحلة من مراحل </a:t>
            </a:r>
            <a:r>
              <a:rPr lang="ar-DZ" sz="1800" b="1" i="0" u="none" strike="noStrike" baseline="0" dirty="0">
                <a:solidFill>
                  <a:srgbClr val="660033"/>
                </a:solidFill>
                <a:latin typeface="Times New Roman,Bold"/>
              </a:rPr>
              <a:t>اعداد خطة المشروع</a:t>
            </a:r>
            <a:r>
              <a:rPr lang="fr-FR" b="1" dirty="0">
                <a:solidFill>
                  <a:srgbClr val="660033"/>
                </a:solidFill>
                <a:latin typeface="Times New Roman,Bold"/>
              </a:rPr>
              <a:t> </a:t>
            </a:r>
            <a:r>
              <a:rPr lang="ar-DZ" sz="1800" b="1" i="0" u="none" strike="noStrike" baseline="0" dirty="0">
                <a:solidFill>
                  <a:srgbClr val="31859C"/>
                </a:solidFill>
                <a:latin typeface="Times New Roman,Bold"/>
              </a:rPr>
              <a:t>مرحلة مراجعة الخطة النهائية</a:t>
            </a:r>
            <a:endParaRPr lang="fr-FR" sz="1800" b="1" i="0" u="none" strike="noStrike" baseline="0" dirty="0">
              <a:solidFill>
                <a:srgbClr val="31859C"/>
              </a:solidFill>
              <a:latin typeface="Times New Roman,Bold"/>
            </a:endParaRPr>
          </a:p>
          <a:p>
            <a:pPr marL="285750" indent="-285750" algn="r" rtl="1">
              <a:buFontTx/>
              <a:buChar char="-"/>
            </a:pPr>
            <a:r>
              <a:rPr lang="ar-DZ" sz="1800" b="1" i="0" u="none" strike="noStrike" baseline="0" dirty="0">
                <a:solidFill>
                  <a:srgbClr val="7030A1"/>
                </a:solidFill>
                <a:latin typeface="Times New Roman,Bold"/>
              </a:rPr>
              <a:t>تسمى مراجعة الخطة النهائية</a:t>
            </a:r>
            <a:r>
              <a:rPr lang="fr-FR" sz="1800" b="1" i="0" u="none" strike="noStrike" baseline="0" dirty="0">
                <a:solidFill>
                  <a:srgbClr val="7030A1"/>
                </a:solidFill>
                <a:latin typeface="Times New Roman,Bold"/>
              </a:rPr>
              <a:t> </a:t>
            </a:r>
            <a:r>
              <a:rPr lang="ar-DZ" sz="1800" b="1" i="0" u="none" strike="noStrike" baseline="0" dirty="0">
                <a:solidFill>
                  <a:srgbClr val="31859C"/>
                </a:solidFill>
                <a:latin typeface="Times New Roman,Bold"/>
              </a:rPr>
              <a:t>التخطيط اللاحق</a:t>
            </a:r>
            <a:endParaRPr lang="fr-FR" sz="1800" b="1" i="0" u="none" strike="noStrike" baseline="0" dirty="0">
              <a:solidFill>
                <a:srgbClr val="31859C"/>
              </a:solidFill>
              <a:latin typeface="Times New Roman,Bold"/>
            </a:endParaRPr>
          </a:p>
          <a:p>
            <a:pPr marL="285750" indent="-285750" algn="r" rtl="1">
              <a:buFontTx/>
              <a:buChar char="-"/>
            </a:pPr>
            <a:r>
              <a:rPr lang="ar-DZ" sz="1800" b="1" i="0" u="none" strike="noStrike" baseline="0" dirty="0">
                <a:solidFill>
                  <a:srgbClr val="000000"/>
                </a:solidFill>
                <a:latin typeface="Arial,Bold"/>
              </a:rPr>
              <a:t>-</a:t>
            </a:r>
            <a:r>
              <a:rPr lang="ar-DZ" sz="1800" b="1" i="0" u="none" strike="noStrike" baseline="0" dirty="0">
                <a:solidFill>
                  <a:srgbClr val="660033"/>
                </a:solidFill>
                <a:latin typeface="Arial,Bold"/>
              </a:rPr>
              <a:t>بعد الانتهاء من </a:t>
            </a:r>
            <a:r>
              <a:rPr lang="ar-DZ" sz="1800" b="1" i="0" u="none" strike="noStrike" baseline="0" dirty="0" err="1">
                <a:solidFill>
                  <a:srgbClr val="660033"/>
                </a:solidFill>
                <a:latin typeface="Arial,Bold"/>
              </a:rPr>
              <a:t>المراجعه</a:t>
            </a:r>
            <a:r>
              <a:rPr lang="ar-DZ" sz="1800" b="1" i="0" u="none" strike="noStrike" baseline="0" dirty="0">
                <a:solidFill>
                  <a:srgbClr val="660033"/>
                </a:solidFill>
                <a:latin typeface="Arial,Bold"/>
              </a:rPr>
              <a:t> </a:t>
            </a:r>
            <a:r>
              <a:rPr lang="ar-DZ" sz="1800" b="1" i="0" u="none" strike="noStrike" baseline="0" dirty="0" err="1">
                <a:solidFill>
                  <a:srgbClr val="660033"/>
                </a:solidFill>
                <a:latin typeface="Arial,Bold"/>
              </a:rPr>
              <a:t>النهائيه</a:t>
            </a:r>
            <a:r>
              <a:rPr lang="ar-DZ" sz="1800" b="1" i="0" u="none" strike="noStrike" baseline="0" dirty="0">
                <a:solidFill>
                  <a:srgbClr val="660033"/>
                </a:solidFill>
                <a:latin typeface="Arial,Bold"/>
              </a:rPr>
              <a:t> للخطه</a:t>
            </a:r>
            <a:r>
              <a:rPr lang="fr-FR" sz="1800" b="1" i="0" u="none" strike="noStrike" baseline="0" dirty="0">
                <a:solidFill>
                  <a:srgbClr val="660033"/>
                </a:solidFill>
                <a:latin typeface="Arial,Bold"/>
              </a:rPr>
              <a:t> </a:t>
            </a:r>
            <a:r>
              <a:rPr lang="ar-DZ" sz="1800" b="1" i="0" u="none" strike="noStrike" baseline="0" dirty="0" err="1">
                <a:solidFill>
                  <a:srgbClr val="31859C"/>
                </a:solidFill>
                <a:latin typeface="Arial,Bold"/>
              </a:rPr>
              <a:t>لايجوز</a:t>
            </a:r>
            <a:r>
              <a:rPr lang="ar-DZ" sz="1800" b="1" i="0" u="none" strike="noStrike" baseline="0" dirty="0">
                <a:solidFill>
                  <a:srgbClr val="31859C"/>
                </a:solidFill>
                <a:latin typeface="Arial,Bold"/>
              </a:rPr>
              <a:t> التعديل الا بما يسمى بأوامر التغير</a:t>
            </a:r>
            <a:endParaRPr lang="fr-FR" dirty="0"/>
          </a:p>
        </p:txBody>
      </p:sp>
      <p:sp>
        <p:nvSpPr>
          <p:cNvPr id="10" name="ZoneTexte 9">
            <a:extLst>
              <a:ext uri="{FF2B5EF4-FFF2-40B4-BE49-F238E27FC236}">
                <a16:creationId xmlns:a16="http://schemas.microsoft.com/office/drawing/2014/main" id="{0805BFF6-528A-44EF-8C77-3EF79E2D3BED}"/>
              </a:ext>
            </a:extLst>
          </p:cNvPr>
          <p:cNvSpPr txBox="1"/>
          <p:nvPr/>
        </p:nvSpPr>
        <p:spPr>
          <a:xfrm>
            <a:off x="166488" y="5766743"/>
            <a:ext cx="5852647" cy="923330"/>
          </a:xfrm>
          <a:prstGeom prst="rect">
            <a:avLst/>
          </a:prstGeom>
          <a:noFill/>
        </p:spPr>
        <p:txBody>
          <a:bodyPr wrap="square">
            <a:spAutoFit/>
          </a:bodyPr>
          <a:lstStyle/>
          <a:p>
            <a:pPr algn="r" rtl="1"/>
            <a:r>
              <a:rPr lang="ar-DZ" sz="1800" b="1" i="0" u="none" strike="noStrike" baseline="0" dirty="0">
                <a:solidFill>
                  <a:srgbClr val="00B150"/>
                </a:solidFill>
                <a:latin typeface="Times New Roman,Bold"/>
              </a:rPr>
              <a:t>من عناصر خطة المشروع – العرض العام – ويكون على شكل ملخص قصير يتضمن</a:t>
            </a:r>
            <a:r>
              <a:rPr lang="fr-FR" sz="1800" b="1" i="0" u="none" strike="noStrike" baseline="0" dirty="0">
                <a:solidFill>
                  <a:srgbClr val="00B150"/>
                </a:solidFill>
                <a:latin typeface="Times New Roman,Bold"/>
              </a:rPr>
              <a:t> </a:t>
            </a:r>
            <a:r>
              <a:rPr lang="ar-DZ" sz="1800" b="1" i="0" u="none" strike="noStrike" baseline="0" dirty="0">
                <a:solidFill>
                  <a:srgbClr val="31859C"/>
                </a:solidFill>
                <a:latin typeface="Times New Roman,Bold"/>
              </a:rPr>
              <a:t>غايات المشروع وعلاقات الغايات بأهداف المنظمة وصفات للأسلوب </a:t>
            </a:r>
            <a:r>
              <a:rPr lang="ar-DZ" sz="1800" b="1" i="0" u="none" strike="noStrike" baseline="0" dirty="0" err="1">
                <a:solidFill>
                  <a:srgbClr val="31859C"/>
                </a:solidFill>
                <a:latin typeface="Times New Roman,Bold"/>
              </a:rPr>
              <a:t>الادراي</a:t>
            </a:r>
            <a:r>
              <a:rPr lang="ar-DZ" sz="1800" b="1" i="0" u="none" strike="noStrike" baseline="0" dirty="0">
                <a:solidFill>
                  <a:srgbClr val="31859C"/>
                </a:solidFill>
                <a:latin typeface="Times New Roman,Bold"/>
              </a:rPr>
              <a:t> الذي يستخدم في المشروع</a:t>
            </a:r>
            <a:endParaRPr lang="fr-FR" dirty="0"/>
          </a:p>
        </p:txBody>
      </p:sp>
    </p:spTree>
    <p:extLst>
      <p:ext uri="{BB962C8B-B14F-4D97-AF65-F5344CB8AC3E}">
        <p14:creationId xmlns:p14="http://schemas.microsoft.com/office/powerpoint/2010/main" val="17994995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019F704-7FEE-49AC-BAC0-69D55E939D2A}"/>
              </a:ext>
            </a:extLst>
          </p:cNvPr>
          <p:cNvSpPr>
            <a:spLocks noGrp="1"/>
          </p:cNvSpPr>
          <p:nvPr>
            <p:ph type="title"/>
          </p:nvPr>
        </p:nvSpPr>
        <p:spPr/>
        <p:txBody>
          <a:bodyPr/>
          <a:lstStyle/>
          <a:p>
            <a:endParaRPr lang="fr-FR" dirty="0"/>
          </a:p>
        </p:txBody>
      </p:sp>
      <p:sp>
        <p:nvSpPr>
          <p:cNvPr id="3" name="Espace réservé du contenu 2">
            <a:extLst>
              <a:ext uri="{FF2B5EF4-FFF2-40B4-BE49-F238E27FC236}">
                <a16:creationId xmlns:a16="http://schemas.microsoft.com/office/drawing/2014/main" id="{F6ACC2E1-1E93-48DE-B8EE-3542CA5597E6}"/>
              </a:ext>
            </a:extLst>
          </p:cNvPr>
          <p:cNvSpPr>
            <a:spLocks noGrp="1"/>
          </p:cNvSpPr>
          <p:nvPr>
            <p:ph idx="1"/>
          </p:nvPr>
        </p:nvSpPr>
        <p:spPr/>
        <p:txBody>
          <a:bodyPr/>
          <a:lstStyle/>
          <a:p>
            <a:pPr algn="r" rtl="1"/>
            <a:r>
              <a:rPr lang="ar-DZ" sz="1800" b="1" i="0" u="none" strike="noStrike" baseline="0" dirty="0">
                <a:solidFill>
                  <a:srgbClr val="365F92"/>
                </a:solidFill>
                <a:latin typeface="Microsoft Uighur,Bold"/>
              </a:rPr>
              <a:t>-</a:t>
            </a:r>
            <a:endParaRPr lang="fr-FR" sz="1800" b="1" i="0" u="none" strike="noStrike" baseline="0" dirty="0">
              <a:solidFill>
                <a:srgbClr val="365F92"/>
              </a:solidFill>
              <a:latin typeface="Microsoft Uighur,Bold"/>
            </a:endParaRPr>
          </a:p>
          <a:p>
            <a:pPr algn="r" rtl="1"/>
            <a:endParaRPr lang="fr-FR" sz="1800" b="1" dirty="0">
              <a:solidFill>
                <a:srgbClr val="365F92"/>
              </a:solidFill>
              <a:latin typeface="Microsoft Uighur,Bold"/>
            </a:endParaRPr>
          </a:p>
          <a:p>
            <a:pPr algn="r" rtl="1"/>
            <a:r>
              <a:rPr lang="ar-DZ" sz="1800" b="1" i="0" u="none" strike="noStrike" baseline="0" dirty="0">
                <a:solidFill>
                  <a:srgbClr val="365F92"/>
                </a:solidFill>
                <a:latin typeface="Microsoft Uighur,Bold"/>
              </a:rPr>
              <a:t> </a:t>
            </a:r>
            <a:endParaRPr lang="fr-FR" dirty="0"/>
          </a:p>
        </p:txBody>
      </p:sp>
      <p:pic>
        <p:nvPicPr>
          <p:cNvPr id="4" name="Image 3">
            <a:extLst>
              <a:ext uri="{FF2B5EF4-FFF2-40B4-BE49-F238E27FC236}">
                <a16:creationId xmlns:a16="http://schemas.microsoft.com/office/drawing/2014/main" id="{0093FC13-2666-475C-8D2F-423ACFF17953}"/>
              </a:ext>
            </a:extLst>
          </p:cNvPr>
          <p:cNvPicPr>
            <a:picLocks noChangeAspect="1"/>
          </p:cNvPicPr>
          <p:nvPr/>
        </p:nvPicPr>
        <p:blipFill>
          <a:blip r:embed="rId2"/>
          <a:stretch>
            <a:fillRect/>
          </a:stretch>
        </p:blipFill>
        <p:spPr>
          <a:xfrm>
            <a:off x="0" y="-1"/>
            <a:ext cx="5972175" cy="2818179"/>
          </a:xfrm>
          <a:prstGeom prst="rect">
            <a:avLst/>
          </a:prstGeom>
        </p:spPr>
      </p:pic>
      <p:pic>
        <p:nvPicPr>
          <p:cNvPr id="6" name="Image 5">
            <a:extLst>
              <a:ext uri="{FF2B5EF4-FFF2-40B4-BE49-F238E27FC236}">
                <a16:creationId xmlns:a16="http://schemas.microsoft.com/office/drawing/2014/main" id="{16CD6F4A-3C22-407B-B244-09B28A043B17}"/>
              </a:ext>
            </a:extLst>
          </p:cNvPr>
          <p:cNvPicPr>
            <a:picLocks noChangeAspect="1"/>
          </p:cNvPicPr>
          <p:nvPr/>
        </p:nvPicPr>
        <p:blipFill>
          <a:blip r:embed="rId3"/>
          <a:stretch>
            <a:fillRect/>
          </a:stretch>
        </p:blipFill>
        <p:spPr>
          <a:xfrm>
            <a:off x="5924550" y="2818178"/>
            <a:ext cx="6267450" cy="1876913"/>
          </a:xfrm>
          <a:prstGeom prst="rect">
            <a:avLst/>
          </a:prstGeom>
        </p:spPr>
      </p:pic>
      <p:pic>
        <p:nvPicPr>
          <p:cNvPr id="7" name="Espace réservé du contenu 10">
            <a:extLst>
              <a:ext uri="{FF2B5EF4-FFF2-40B4-BE49-F238E27FC236}">
                <a16:creationId xmlns:a16="http://schemas.microsoft.com/office/drawing/2014/main" id="{1E9FDD5E-728D-47D0-8A91-0116376BB385}"/>
              </a:ext>
            </a:extLst>
          </p:cNvPr>
          <p:cNvPicPr>
            <a:picLocks noChangeAspect="1"/>
          </p:cNvPicPr>
          <p:nvPr/>
        </p:nvPicPr>
        <p:blipFill>
          <a:blip r:embed="rId4"/>
          <a:stretch>
            <a:fillRect/>
          </a:stretch>
        </p:blipFill>
        <p:spPr>
          <a:xfrm>
            <a:off x="0" y="2818179"/>
            <a:ext cx="5972175" cy="1876912"/>
          </a:xfrm>
          <a:prstGeom prst="rect">
            <a:avLst/>
          </a:prstGeom>
        </p:spPr>
      </p:pic>
      <p:pic>
        <p:nvPicPr>
          <p:cNvPr id="8" name="Espace réservé du contenu 4">
            <a:extLst>
              <a:ext uri="{FF2B5EF4-FFF2-40B4-BE49-F238E27FC236}">
                <a16:creationId xmlns:a16="http://schemas.microsoft.com/office/drawing/2014/main" id="{264FD45A-5239-49AF-B811-9D58EA993DF0}"/>
              </a:ext>
            </a:extLst>
          </p:cNvPr>
          <p:cNvPicPr>
            <a:picLocks noGrp="1" noChangeAspect="1"/>
          </p:cNvPicPr>
          <p:nvPr>
            <p:ph idx="1"/>
          </p:nvPr>
        </p:nvPicPr>
        <p:blipFill>
          <a:blip r:embed="rId5"/>
          <a:stretch>
            <a:fillRect/>
          </a:stretch>
        </p:blipFill>
        <p:spPr>
          <a:xfrm>
            <a:off x="5972175" y="0"/>
            <a:ext cx="6219825" cy="2818177"/>
          </a:xfrm>
        </p:spPr>
      </p:pic>
      <p:pic>
        <p:nvPicPr>
          <p:cNvPr id="9" name="Espace réservé du contenu 4">
            <a:extLst>
              <a:ext uri="{FF2B5EF4-FFF2-40B4-BE49-F238E27FC236}">
                <a16:creationId xmlns:a16="http://schemas.microsoft.com/office/drawing/2014/main" id="{0FB62BBD-D5C6-4A35-A6D5-AE7BCF3B18CA}"/>
              </a:ext>
            </a:extLst>
          </p:cNvPr>
          <p:cNvPicPr>
            <a:picLocks noChangeAspect="1"/>
          </p:cNvPicPr>
          <p:nvPr/>
        </p:nvPicPr>
        <p:blipFill>
          <a:blip r:embed="rId6"/>
          <a:stretch>
            <a:fillRect/>
          </a:stretch>
        </p:blipFill>
        <p:spPr>
          <a:xfrm>
            <a:off x="0" y="4695091"/>
            <a:ext cx="12192000" cy="2161809"/>
          </a:xfrm>
          <a:prstGeom prst="rect">
            <a:avLst/>
          </a:prstGeom>
        </p:spPr>
      </p:pic>
    </p:spTree>
    <p:extLst>
      <p:ext uri="{BB962C8B-B14F-4D97-AF65-F5344CB8AC3E}">
        <p14:creationId xmlns:p14="http://schemas.microsoft.com/office/powerpoint/2010/main" val="29430711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771B41-5189-4EAA-8FD5-56AAE96455F0}"/>
              </a:ext>
            </a:extLst>
          </p:cNvPr>
          <p:cNvSpPr>
            <a:spLocks noGrp="1"/>
          </p:cNvSpPr>
          <p:nvPr>
            <p:ph type="title"/>
          </p:nvPr>
        </p:nvSpPr>
        <p:spPr/>
        <p:txBody>
          <a:bodyPr/>
          <a:lstStyle/>
          <a:p>
            <a:endParaRPr lang="fr-FR"/>
          </a:p>
        </p:txBody>
      </p:sp>
      <p:pic>
        <p:nvPicPr>
          <p:cNvPr id="5" name="Espace réservé du contenu 4">
            <a:extLst>
              <a:ext uri="{FF2B5EF4-FFF2-40B4-BE49-F238E27FC236}">
                <a16:creationId xmlns:a16="http://schemas.microsoft.com/office/drawing/2014/main" id="{29C9D4C1-70DE-446E-8B85-5F3BEE486351}"/>
              </a:ext>
            </a:extLst>
          </p:cNvPr>
          <p:cNvPicPr>
            <a:picLocks noGrp="1" noChangeAspect="1"/>
          </p:cNvPicPr>
          <p:nvPr>
            <p:ph idx="1"/>
          </p:nvPr>
        </p:nvPicPr>
        <p:blipFill>
          <a:blip r:embed="rId2"/>
          <a:stretch>
            <a:fillRect/>
          </a:stretch>
        </p:blipFill>
        <p:spPr>
          <a:xfrm>
            <a:off x="0" y="0"/>
            <a:ext cx="12192000" cy="6919546"/>
          </a:xfrm>
        </p:spPr>
      </p:pic>
    </p:spTree>
    <p:extLst>
      <p:ext uri="{BB962C8B-B14F-4D97-AF65-F5344CB8AC3E}">
        <p14:creationId xmlns:p14="http://schemas.microsoft.com/office/powerpoint/2010/main" val="31655418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37A3F9A-B696-49A5-995D-FEE46AECD0F2}"/>
              </a:ext>
            </a:extLst>
          </p:cNvPr>
          <p:cNvSpPr>
            <a:spLocks noGrp="1"/>
          </p:cNvSpPr>
          <p:nvPr>
            <p:ph type="title"/>
          </p:nvPr>
        </p:nvSpPr>
        <p:spPr>
          <a:xfrm>
            <a:off x="899746" y="34475"/>
            <a:ext cx="10515600" cy="941471"/>
          </a:xfrm>
        </p:spPr>
        <p:txBody>
          <a:bodyPr/>
          <a:lstStyle/>
          <a:p>
            <a:pPr algn="ctr" rtl="1"/>
            <a:r>
              <a:rPr lang="fr-FR" sz="4400" b="1" i="0" u="none" strike="noStrike" baseline="0" dirty="0">
                <a:solidFill>
                  <a:srgbClr val="77933C"/>
                </a:solidFill>
                <a:latin typeface="Times New Roman,Bold"/>
              </a:rPr>
              <a:t> -2-</a:t>
            </a:r>
            <a:r>
              <a:rPr lang="ar-DZ" sz="4400" b="1" i="0" u="none" strike="noStrike" baseline="0" dirty="0">
                <a:solidFill>
                  <a:srgbClr val="660033"/>
                </a:solidFill>
                <a:latin typeface="Arial,Bold"/>
              </a:rPr>
              <a:t>جدوله المشروع </a:t>
            </a:r>
            <a:endParaRPr lang="fr-FR" dirty="0"/>
          </a:p>
        </p:txBody>
      </p:sp>
      <p:pic>
        <p:nvPicPr>
          <p:cNvPr id="5" name="Espace réservé du contenu 4">
            <a:extLst>
              <a:ext uri="{FF2B5EF4-FFF2-40B4-BE49-F238E27FC236}">
                <a16:creationId xmlns:a16="http://schemas.microsoft.com/office/drawing/2014/main" id="{07946C0D-2517-427A-816B-FED8D5D99686}"/>
              </a:ext>
            </a:extLst>
          </p:cNvPr>
          <p:cNvPicPr>
            <a:picLocks noGrp="1" noChangeAspect="1"/>
          </p:cNvPicPr>
          <p:nvPr>
            <p:ph idx="1"/>
          </p:nvPr>
        </p:nvPicPr>
        <p:blipFill>
          <a:blip r:embed="rId2"/>
          <a:stretch>
            <a:fillRect/>
          </a:stretch>
        </p:blipFill>
        <p:spPr>
          <a:xfrm>
            <a:off x="6296024" y="1031380"/>
            <a:ext cx="5895975" cy="2162175"/>
          </a:xfrm>
        </p:spPr>
      </p:pic>
      <p:sp>
        <p:nvSpPr>
          <p:cNvPr id="7" name="ZoneTexte 6">
            <a:extLst>
              <a:ext uri="{FF2B5EF4-FFF2-40B4-BE49-F238E27FC236}">
                <a16:creationId xmlns:a16="http://schemas.microsoft.com/office/drawing/2014/main" id="{85A3D403-E473-4AF6-B983-9F4B7D620B0D}"/>
              </a:ext>
            </a:extLst>
          </p:cNvPr>
          <p:cNvSpPr txBox="1"/>
          <p:nvPr/>
        </p:nvSpPr>
        <p:spPr>
          <a:xfrm>
            <a:off x="6157546" y="3248989"/>
            <a:ext cx="5895976" cy="1477328"/>
          </a:xfrm>
          <a:prstGeom prst="rect">
            <a:avLst/>
          </a:prstGeom>
          <a:noFill/>
        </p:spPr>
        <p:txBody>
          <a:bodyPr wrap="square">
            <a:spAutoFit/>
          </a:bodyPr>
          <a:lstStyle/>
          <a:p>
            <a:pPr algn="r" rtl="1"/>
            <a:r>
              <a:rPr lang="ar-DZ" sz="1800" b="1" i="0" u="none" strike="noStrike" baseline="0" dirty="0">
                <a:solidFill>
                  <a:srgbClr val="660033"/>
                </a:solidFill>
                <a:latin typeface="Arial,Bold"/>
              </a:rPr>
              <a:t>جدوله المشروع تعني بالأساس بإدارة</a:t>
            </a:r>
            <a:r>
              <a:rPr lang="fr-FR" sz="1800" b="1" i="0" u="none" strike="noStrike" baseline="0" dirty="0">
                <a:solidFill>
                  <a:srgbClr val="660033"/>
                </a:solidFill>
                <a:latin typeface="Arial,Bold"/>
              </a:rPr>
              <a:t> </a:t>
            </a:r>
            <a:r>
              <a:rPr lang="ar-DZ" sz="1800" b="1" i="0" u="none" strike="noStrike" baseline="0" dirty="0">
                <a:solidFill>
                  <a:srgbClr val="31859C"/>
                </a:solidFill>
                <a:latin typeface="Arial,Bold"/>
              </a:rPr>
              <a:t>وقت المشروع</a:t>
            </a:r>
            <a:endParaRPr lang="fr-FR" sz="1800" b="1" i="0" u="none" strike="noStrike" baseline="0" dirty="0">
              <a:solidFill>
                <a:srgbClr val="31859C"/>
              </a:solidFill>
              <a:latin typeface="Arial,Bold"/>
            </a:endParaRPr>
          </a:p>
          <a:p>
            <a:pPr algn="r" rtl="1"/>
            <a:r>
              <a:rPr lang="ar-DZ" sz="1800" b="1" i="0" u="none" strike="noStrike" baseline="0" dirty="0">
                <a:solidFill>
                  <a:srgbClr val="00B150"/>
                </a:solidFill>
                <a:latin typeface="Times New Roman,Bold"/>
              </a:rPr>
              <a:t>تشير جدولة المشروع الى</a:t>
            </a:r>
            <a:r>
              <a:rPr lang="fr-FR" sz="1800" b="1" i="0" u="none" strike="noStrike" baseline="0" dirty="0">
                <a:solidFill>
                  <a:srgbClr val="00B150"/>
                </a:solidFill>
                <a:latin typeface="Times New Roman,Bold"/>
              </a:rPr>
              <a:t> </a:t>
            </a:r>
            <a:r>
              <a:rPr lang="ar-DZ" sz="1800" b="1" i="0" u="none" strike="noStrike" baseline="0" dirty="0">
                <a:solidFill>
                  <a:srgbClr val="31859C"/>
                </a:solidFill>
                <a:latin typeface="Times New Roman,Bold"/>
              </a:rPr>
              <a:t>الوقت الذي يحتاج فيه المشروع الى تواجد بعض الخبرات والمهارات</a:t>
            </a:r>
            <a:endParaRPr lang="fr-FR" sz="1800" b="1" i="0" u="none" strike="noStrike" baseline="0" dirty="0">
              <a:solidFill>
                <a:srgbClr val="31859C"/>
              </a:solidFill>
              <a:latin typeface="Times New Roman,Bold"/>
            </a:endParaRPr>
          </a:p>
          <a:p>
            <a:pPr algn="r" rtl="1"/>
            <a:r>
              <a:rPr lang="ar-DZ" sz="1800" b="1" i="0" u="none" strike="noStrike" baseline="0" dirty="0">
                <a:solidFill>
                  <a:srgbClr val="66669A"/>
                </a:solidFill>
                <a:latin typeface="Arial,Bold"/>
              </a:rPr>
              <a:t>تساعد</a:t>
            </a:r>
            <a:r>
              <a:rPr lang="fr-FR" sz="1800" b="1" i="0" u="none" strike="noStrike" baseline="0" dirty="0">
                <a:solidFill>
                  <a:srgbClr val="66669A"/>
                </a:solidFill>
                <a:latin typeface="Arial,Bold"/>
              </a:rPr>
              <a:t> </a:t>
            </a:r>
            <a:r>
              <a:rPr lang="ar-DZ" sz="1800" b="1" i="0" u="none" strike="noStrike" baseline="0" dirty="0">
                <a:solidFill>
                  <a:srgbClr val="31859C"/>
                </a:solidFill>
                <a:latin typeface="Arial,Bold"/>
              </a:rPr>
              <a:t>الجدولة</a:t>
            </a:r>
            <a:r>
              <a:rPr lang="fr-FR" sz="1800" b="1" i="0" u="none" strike="noStrike" baseline="0" dirty="0">
                <a:solidFill>
                  <a:srgbClr val="31859C"/>
                </a:solidFill>
                <a:latin typeface="Arial,Bold"/>
              </a:rPr>
              <a:t> </a:t>
            </a:r>
            <a:r>
              <a:rPr lang="ar-DZ" sz="1800" b="1" i="0" u="none" strike="noStrike" baseline="0" dirty="0">
                <a:solidFill>
                  <a:srgbClr val="66669A"/>
                </a:solidFill>
                <a:latin typeface="Arial,Bold"/>
              </a:rPr>
              <a:t>في تحديد التاريخ المتوقع </a:t>
            </a:r>
            <a:r>
              <a:rPr lang="ar-DZ" sz="1800" b="1" i="0" u="none" strike="noStrike" baseline="0" dirty="0" err="1">
                <a:solidFill>
                  <a:srgbClr val="66669A"/>
                </a:solidFill>
                <a:latin typeface="Arial,Bold"/>
              </a:rPr>
              <a:t>لانهاء</a:t>
            </a:r>
            <a:r>
              <a:rPr lang="ar-DZ" sz="1800" b="1" i="0" u="none" strike="noStrike" baseline="0" dirty="0">
                <a:solidFill>
                  <a:srgbClr val="66669A"/>
                </a:solidFill>
                <a:latin typeface="Arial,Bold"/>
              </a:rPr>
              <a:t> المشروع</a:t>
            </a:r>
            <a:endParaRPr lang="fr-FR" sz="1800" b="1" i="0" u="none" strike="noStrike" baseline="0" dirty="0">
              <a:solidFill>
                <a:srgbClr val="66669A"/>
              </a:solidFill>
              <a:latin typeface="Arial,Bold"/>
            </a:endParaRPr>
          </a:p>
          <a:p>
            <a:pPr algn="r" rtl="1"/>
            <a:endParaRPr lang="fr-FR" dirty="0"/>
          </a:p>
        </p:txBody>
      </p:sp>
      <p:pic>
        <p:nvPicPr>
          <p:cNvPr id="6" name="Espace réservé du contenu 4">
            <a:extLst>
              <a:ext uri="{FF2B5EF4-FFF2-40B4-BE49-F238E27FC236}">
                <a16:creationId xmlns:a16="http://schemas.microsoft.com/office/drawing/2014/main" id="{D3CA157A-AE4F-4E5E-896E-7FC078BCBF35}"/>
              </a:ext>
            </a:extLst>
          </p:cNvPr>
          <p:cNvPicPr>
            <a:picLocks noChangeAspect="1"/>
          </p:cNvPicPr>
          <p:nvPr/>
        </p:nvPicPr>
        <p:blipFill>
          <a:blip r:embed="rId3"/>
          <a:stretch>
            <a:fillRect/>
          </a:stretch>
        </p:blipFill>
        <p:spPr>
          <a:xfrm>
            <a:off x="0" y="812305"/>
            <a:ext cx="5379428" cy="2381250"/>
          </a:xfrm>
          <a:prstGeom prst="rect">
            <a:avLst/>
          </a:prstGeom>
        </p:spPr>
      </p:pic>
      <p:sp>
        <p:nvSpPr>
          <p:cNvPr id="8" name="ZoneTexte 7">
            <a:extLst>
              <a:ext uri="{FF2B5EF4-FFF2-40B4-BE49-F238E27FC236}">
                <a16:creationId xmlns:a16="http://schemas.microsoft.com/office/drawing/2014/main" id="{74D2CE20-CB51-4777-B6EC-7992FB90D4F8}"/>
              </a:ext>
            </a:extLst>
          </p:cNvPr>
          <p:cNvSpPr txBox="1"/>
          <p:nvPr/>
        </p:nvSpPr>
        <p:spPr>
          <a:xfrm>
            <a:off x="228601" y="3429000"/>
            <a:ext cx="5467350" cy="923330"/>
          </a:xfrm>
          <a:prstGeom prst="rect">
            <a:avLst/>
          </a:prstGeom>
          <a:noFill/>
        </p:spPr>
        <p:txBody>
          <a:bodyPr wrap="square">
            <a:spAutoFit/>
          </a:bodyPr>
          <a:lstStyle/>
          <a:p>
            <a:pPr algn="r" rtl="1"/>
            <a:r>
              <a:rPr lang="ar-DZ" sz="1800" b="1" i="0" u="none" strike="noStrike" baseline="0" dirty="0">
                <a:solidFill>
                  <a:srgbClr val="00B150"/>
                </a:solidFill>
                <a:latin typeface="Times New Roman,Bold"/>
              </a:rPr>
              <a:t>احد مراحل جدولة المشروع وفيها يتم</a:t>
            </a:r>
            <a:r>
              <a:rPr lang="ar-DZ" sz="1800" b="1" i="0" u="none" strike="noStrike" baseline="0" dirty="0">
                <a:solidFill>
                  <a:srgbClr val="31859C"/>
                </a:solidFill>
                <a:latin typeface="Times New Roman,Bold"/>
              </a:rPr>
              <a:t> تحديد الوقت اللازم لإنجاز كل نشاط من أنشطة المشروع</a:t>
            </a:r>
            <a:r>
              <a:rPr lang="fr-FR" sz="1800" b="1" i="0" u="none" strike="noStrike" baseline="0" dirty="0">
                <a:solidFill>
                  <a:srgbClr val="31859C"/>
                </a:solidFill>
                <a:latin typeface="Times New Roman,Bold"/>
              </a:rPr>
              <a:t> </a:t>
            </a:r>
            <a:r>
              <a:rPr lang="ar-DZ" sz="1800" b="1" i="0" u="none" strike="noStrike" baseline="0" dirty="0">
                <a:solidFill>
                  <a:srgbClr val="00B150"/>
                </a:solidFill>
                <a:latin typeface="Times New Roman,Bold"/>
              </a:rPr>
              <a:t>و</a:t>
            </a:r>
            <a:r>
              <a:rPr lang="fr-FR" sz="1800" b="1" i="0" u="none" strike="noStrike" baseline="0" dirty="0">
                <a:solidFill>
                  <a:srgbClr val="31859C"/>
                </a:solidFill>
                <a:latin typeface="Times New Roman,Bold"/>
              </a:rPr>
              <a:t> </a:t>
            </a:r>
            <a:r>
              <a:rPr lang="ar-DZ" sz="1800" b="1" i="0" u="none" strike="noStrike" baseline="0" dirty="0">
                <a:solidFill>
                  <a:srgbClr val="660033"/>
                </a:solidFill>
                <a:latin typeface="Arial,Bold"/>
              </a:rPr>
              <a:t>تحديد الوقت اللازم </a:t>
            </a:r>
            <a:r>
              <a:rPr lang="ar-DZ" sz="1800" b="1" i="0" u="none" strike="noStrike" baseline="0" dirty="0" err="1">
                <a:solidFill>
                  <a:srgbClr val="660033"/>
                </a:solidFill>
                <a:latin typeface="Arial,Bold"/>
              </a:rPr>
              <a:t>لانجاز</a:t>
            </a:r>
            <a:r>
              <a:rPr lang="ar-DZ" sz="1800" b="1" i="0" u="none" strike="noStrike" baseline="0" dirty="0">
                <a:solidFill>
                  <a:srgbClr val="660033"/>
                </a:solidFill>
                <a:latin typeface="Arial,Bold"/>
              </a:rPr>
              <a:t> كل نشاط من انشطه المشروع</a:t>
            </a:r>
            <a:endParaRPr lang="fr-FR" dirty="0"/>
          </a:p>
        </p:txBody>
      </p:sp>
      <p:pic>
        <p:nvPicPr>
          <p:cNvPr id="12" name="Image 11">
            <a:extLst>
              <a:ext uri="{FF2B5EF4-FFF2-40B4-BE49-F238E27FC236}">
                <a16:creationId xmlns:a16="http://schemas.microsoft.com/office/drawing/2014/main" id="{E6DD7F7B-4993-49AB-99F9-8A424C3CC6CA}"/>
              </a:ext>
            </a:extLst>
          </p:cNvPr>
          <p:cNvPicPr>
            <a:picLocks noChangeAspect="1"/>
          </p:cNvPicPr>
          <p:nvPr/>
        </p:nvPicPr>
        <p:blipFill>
          <a:blip r:embed="rId4"/>
          <a:stretch>
            <a:fillRect/>
          </a:stretch>
        </p:blipFill>
        <p:spPr>
          <a:xfrm>
            <a:off x="57884" y="4266404"/>
            <a:ext cx="12134115" cy="2591596"/>
          </a:xfrm>
          <a:prstGeom prst="rect">
            <a:avLst/>
          </a:prstGeom>
        </p:spPr>
      </p:pic>
    </p:spTree>
    <p:extLst>
      <p:ext uri="{BB962C8B-B14F-4D97-AF65-F5344CB8AC3E}">
        <p14:creationId xmlns:p14="http://schemas.microsoft.com/office/powerpoint/2010/main" val="4084151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37A3F9A-B696-49A5-995D-FEE46AECD0F2}"/>
              </a:ext>
            </a:extLst>
          </p:cNvPr>
          <p:cNvSpPr>
            <a:spLocks noGrp="1"/>
          </p:cNvSpPr>
          <p:nvPr>
            <p:ph type="title"/>
          </p:nvPr>
        </p:nvSpPr>
        <p:spPr>
          <a:xfrm>
            <a:off x="899746" y="34475"/>
            <a:ext cx="10515600" cy="941471"/>
          </a:xfrm>
        </p:spPr>
        <p:txBody>
          <a:bodyPr/>
          <a:lstStyle/>
          <a:p>
            <a:pPr algn="ctr" rtl="1"/>
            <a:r>
              <a:rPr lang="fr-FR" sz="4400" b="1" i="0" u="none" strike="noStrike" baseline="0" dirty="0">
                <a:solidFill>
                  <a:srgbClr val="77933C"/>
                </a:solidFill>
                <a:latin typeface="Times New Roman,Bold"/>
              </a:rPr>
              <a:t> -1-</a:t>
            </a:r>
            <a:r>
              <a:rPr lang="ar-DZ" sz="4400" b="1" i="0" u="none" strike="noStrike" baseline="0" dirty="0">
                <a:solidFill>
                  <a:srgbClr val="660033"/>
                </a:solidFill>
                <a:latin typeface="Arial,Bold"/>
              </a:rPr>
              <a:t>جدوله المشروع </a:t>
            </a:r>
            <a:endParaRPr lang="fr-FR" dirty="0"/>
          </a:p>
        </p:txBody>
      </p:sp>
      <p:pic>
        <p:nvPicPr>
          <p:cNvPr id="5" name="Espace réservé du contenu 4">
            <a:extLst>
              <a:ext uri="{FF2B5EF4-FFF2-40B4-BE49-F238E27FC236}">
                <a16:creationId xmlns:a16="http://schemas.microsoft.com/office/drawing/2014/main" id="{07946C0D-2517-427A-816B-FED8D5D99686}"/>
              </a:ext>
            </a:extLst>
          </p:cNvPr>
          <p:cNvPicPr>
            <a:picLocks noGrp="1" noChangeAspect="1"/>
          </p:cNvPicPr>
          <p:nvPr>
            <p:ph idx="1"/>
          </p:nvPr>
        </p:nvPicPr>
        <p:blipFill>
          <a:blip r:embed="rId2"/>
          <a:stretch>
            <a:fillRect/>
          </a:stretch>
        </p:blipFill>
        <p:spPr>
          <a:xfrm>
            <a:off x="6296024" y="1031380"/>
            <a:ext cx="5895975" cy="2162175"/>
          </a:xfrm>
        </p:spPr>
      </p:pic>
      <p:sp>
        <p:nvSpPr>
          <p:cNvPr id="7" name="ZoneTexte 6">
            <a:extLst>
              <a:ext uri="{FF2B5EF4-FFF2-40B4-BE49-F238E27FC236}">
                <a16:creationId xmlns:a16="http://schemas.microsoft.com/office/drawing/2014/main" id="{85A3D403-E473-4AF6-B983-9F4B7D620B0D}"/>
              </a:ext>
            </a:extLst>
          </p:cNvPr>
          <p:cNvSpPr txBox="1"/>
          <p:nvPr/>
        </p:nvSpPr>
        <p:spPr>
          <a:xfrm>
            <a:off x="6157546" y="3248989"/>
            <a:ext cx="5895976" cy="1477328"/>
          </a:xfrm>
          <a:prstGeom prst="rect">
            <a:avLst/>
          </a:prstGeom>
          <a:noFill/>
        </p:spPr>
        <p:txBody>
          <a:bodyPr wrap="square">
            <a:spAutoFit/>
          </a:bodyPr>
          <a:lstStyle/>
          <a:p>
            <a:pPr algn="r" rtl="1"/>
            <a:r>
              <a:rPr lang="ar-DZ" sz="1800" b="1" i="0" u="none" strike="noStrike" baseline="0" dirty="0">
                <a:solidFill>
                  <a:srgbClr val="660033"/>
                </a:solidFill>
                <a:latin typeface="Arial,Bold"/>
              </a:rPr>
              <a:t>جدوله المشروع تعني بالأساس بإدارة</a:t>
            </a:r>
            <a:r>
              <a:rPr lang="fr-FR" sz="1800" b="1" i="0" u="none" strike="noStrike" baseline="0" dirty="0">
                <a:solidFill>
                  <a:srgbClr val="660033"/>
                </a:solidFill>
                <a:latin typeface="Arial,Bold"/>
              </a:rPr>
              <a:t> </a:t>
            </a:r>
            <a:r>
              <a:rPr lang="ar-DZ" sz="1800" b="1" i="0" u="none" strike="noStrike" baseline="0" dirty="0">
                <a:solidFill>
                  <a:srgbClr val="31859C"/>
                </a:solidFill>
                <a:latin typeface="Arial,Bold"/>
              </a:rPr>
              <a:t>وقت المشروع</a:t>
            </a:r>
            <a:endParaRPr lang="fr-FR" sz="1800" b="1" i="0" u="none" strike="noStrike" baseline="0" dirty="0">
              <a:solidFill>
                <a:srgbClr val="31859C"/>
              </a:solidFill>
              <a:latin typeface="Arial,Bold"/>
            </a:endParaRPr>
          </a:p>
          <a:p>
            <a:pPr algn="r" rtl="1"/>
            <a:r>
              <a:rPr lang="ar-DZ" sz="1800" b="1" i="0" u="none" strike="noStrike" baseline="0" dirty="0">
                <a:solidFill>
                  <a:srgbClr val="00B150"/>
                </a:solidFill>
                <a:latin typeface="Times New Roman,Bold"/>
              </a:rPr>
              <a:t>تشير جدولة المشروع الى</a:t>
            </a:r>
            <a:r>
              <a:rPr lang="fr-FR" sz="1800" b="1" i="0" u="none" strike="noStrike" baseline="0" dirty="0">
                <a:solidFill>
                  <a:srgbClr val="00B150"/>
                </a:solidFill>
                <a:latin typeface="Times New Roman,Bold"/>
              </a:rPr>
              <a:t> </a:t>
            </a:r>
            <a:r>
              <a:rPr lang="ar-DZ" sz="1800" b="1" i="0" u="none" strike="noStrike" baseline="0" dirty="0">
                <a:solidFill>
                  <a:srgbClr val="31859C"/>
                </a:solidFill>
                <a:latin typeface="Times New Roman,Bold"/>
              </a:rPr>
              <a:t>الوقت الذي يحتاج فيه المشروع الى تواجد بعض الخبرات والمهارات</a:t>
            </a:r>
            <a:endParaRPr lang="fr-FR" sz="1800" b="1" i="0" u="none" strike="noStrike" baseline="0" dirty="0">
              <a:solidFill>
                <a:srgbClr val="31859C"/>
              </a:solidFill>
              <a:latin typeface="Times New Roman,Bold"/>
            </a:endParaRPr>
          </a:p>
          <a:p>
            <a:pPr algn="r" rtl="1"/>
            <a:r>
              <a:rPr lang="ar-DZ" sz="1800" b="1" i="0" u="none" strike="noStrike" baseline="0" dirty="0">
                <a:solidFill>
                  <a:srgbClr val="66669A"/>
                </a:solidFill>
                <a:latin typeface="Arial,Bold"/>
              </a:rPr>
              <a:t>تساعد</a:t>
            </a:r>
            <a:r>
              <a:rPr lang="fr-FR" sz="1800" b="1" i="0" u="none" strike="noStrike" baseline="0" dirty="0">
                <a:solidFill>
                  <a:srgbClr val="66669A"/>
                </a:solidFill>
                <a:latin typeface="Arial,Bold"/>
              </a:rPr>
              <a:t> </a:t>
            </a:r>
            <a:r>
              <a:rPr lang="ar-DZ" sz="1800" b="1" i="0" u="none" strike="noStrike" baseline="0" dirty="0">
                <a:solidFill>
                  <a:srgbClr val="31859C"/>
                </a:solidFill>
                <a:latin typeface="Arial,Bold"/>
              </a:rPr>
              <a:t>الجدولة</a:t>
            </a:r>
            <a:r>
              <a:rPr lang="fr-FR" sz="1800" b="1" i="0" u="none" strike="noStrike" baseline="0" dirty="0">
                <a:solidFill>
                  <a:srgbClr val="31859C"/>
                </a:solidFill>
                <a:latin typeface="Arial,Bold"/>
              </a:rPr>
              <a:t> </a:t>
            </a:r>
            <a:r>
              <a:rPr lang="ar-DZ" sz="1800" b="1" i="0" u="none" strike="noStrike" baseline="0" dirty="0">
                <a:solidFill>
                  <a:srgbClr val="66669A"/>
                </a:solidFill>
                <a:latin typeface="Arial,Bold"/>
              </a:rPr>
              <a:t>في تحديد التاريخ المتوقع </a:t>
            </a:r>
            <a:r>
              <a:rPr lang="ar-DZ" sz="1800" b="1" i="0" u="none" strike="noStrike" baseline="0" dirty="0" err="1">
                <a:solidFill>
                  <a:srgbClr val="66669A"/>
                </a:solidFill>
                <a:latin typeface="Arial,Bold"/>
              </a:rPr>
              <a:t>لانهاء</a:t>
            </a:r>
            <a:r>
              <a:rPr lang="ar-DZ" sz="1800" b="1" i="0" u="none" strike="noStrike" baseline="0" dirty="0">
                <a:solidFill>
                  <a:srgbClr val="66669A"/>
                </a:solidFill>
                <a:latin typeface="Arial,Bold"/>
              </a:rPr>
              <a:t> المشروع</a:t>
            </a:r>
            <a:endParaRPr lang="fr-FR" sz="1800" b="1" i="0" u="none" strike="noStrike" baseline="0" dirty="0">
              <a:solidFill>
                <a:srgbClr val="66669A"/>
              </a:solidFill>
              <a:latin typeface="Arial,Bold"/>
            </a:endParaRPr>
          </a:p>
          <a:p>
            <a:pPr algn="r" rtl="1"/>
            <a:endParaRPr lang="fr-FR" dirty="0"/>
          </a:p>
        </p:txBody>
      </p:sp>
      <p:pic>
        <p:nvPicPr>
          <p:cNvPr id="6" name="Espace réservé du contenu 4">
            <a:extLst>
              <a:ext uri="{FF2B5EF4-FFF2-40B4-BE49-F238E27FC236}">
                <a16:creationId xmlns:a16="http://schemas.microsoft.com/office/drawing/2014/main" id="{D3CA157A-AE4F-4E5E-896E-7FC078BCBF35}"/>
              </a:ext>
            </a:extLst>
          </p:cNvPr>
          <p:cNvPicPr>
            <a:picLocks noChangeAspect="1"/>
          </p:cNvPicPr>
          <p:nvPr/>
        </p:nvPicPr>
        <p:blipFill>
          <a:blip r:embed="rId3"/>
          <a:stretch>
            <a:fillRect/>
          </a:stretch>
        </p:blipFill>
        <p:spPr>
          <a:xfrm>
            <a:off x="0" y="975946"/>
            <a:ext cx="5467350" cy="2381250"/>
          </a:xfrm>
          <a:prstGeom prst="rect">
            <a:avLst/>
          </a:prstGeom>
        </p:spPr>
      </p:pic>
      <p:sp>
        <p:nvSpPr>
          <p:cNvPr id="8" name="ZoneTexte 7">
            <a:extLst>
              <a:ext uri="{FF2B5EF4-FFF2-40B4-BE49-F238E27FC236}">
                <a16:creationId xmlns:a16="http://schemas.microsoft.com/office/drawing/2014/main" id="{74D2CE20-CB51-4777-B6EC-7992FB90D4F8}"/>
              </a:ext>
            </a:extLst>
          </p:cNvPr>
          <p:cNvSpPr txBox="1"/>
          <p:nvPr/>
        </p:nvSpPr>
        <p:spPr>
          <a:xfrm>
            <a:off x="1" y="3429000"/>
            <a:ext cx="5467350" cy="923330"/>
          </a:xfrm>
          <a:prstGeom prst="rect">
            <a:avLst/>
          </a:prstGeom>
          <a:noFill/>
        </p:spPr>
        <p:txBody>
          <a:bodyPr wrap="square">
            <a:spAutoFit/>
          </a:bodyPr>
          <a:lstStyle/>
          <a:p>
            <a:pPr algn="r" rtl="1"/>
            <a:r>
              <a:rPr lang="ar-DZ" sz="1800" b="1" i="0" u="none" strike="noStrike" baseline="0" dirty="0">
                <a:solidFill>
                  <a:srgbClr val="00B150"/>
                </a:solidFill>
                <a:latin typeface="Times New Roman,Bold"/>
              </a:rPr>
              <a:t>احد مراحل جدولة المشروع وفيها يتم</a:t>
            </a:r>
            <a:r>
              <a:rPr lang="ar-DZ" sz="1800" b="1" i="0" u="none" strike="noStrike" baseline="0" dirty="0">
                <a:solidFill>
                  <a:srgbClr val="31859C"/>
                </a:solidFill>
                <a:latin typeface="Times New Roman,Bold"/>
              </a:rPr>
              <a:t> تحديد الوقت اللازم لإنجاز كل نشاط من أنشطة المشروع</a:t>
            </a:r>
            <a:r>
              <a:rPr lang="fr-FR" sz="1800" b="1" i="0" u="none" strike="noStrike" baseline="0" dirty="0">
                <a:solidFill>
                  <a:srgbClr val="31859C"/>
                </a:solidFill>
                <a:latin typeface="Times New Roman,Bold"/>
              </a:rPr>
              <a:t> </a:t>
            </a:r>
            <a:r>
              <a:rPr lang="ar-DZ" sz="1800" b="1" i="0" u="none" strike="noStrike" baseline="0" dirty="0">
                <a:solidFill>
                  <a:srgbClr val="00B150"/>
                </a:solidFill>
                <a:latin typeface="Times New Roman,Bold"/>
              </a:rPr>
              <a:t>و</a:t>
            </a:r>
            <a:r>
              <a:rPr lang="fr-FR" sz="1800" b="1" i="0" u="none" strike="noStrike" baseline="0" dirty="0">
                <a:solidFill>
                  <a:srgbClr val="31859C"/>
                </a:solidFill>
                <a:latin typeface="Times New Roman,Bold"/>
              </a:rPr>
              <a:t> </a:t>
            </a:r>
            <a:r>
              <a:rPr lang="ar-DZ" sz="1800" b="1" i="0" u="none" strike="noStrike" baseline="0" dirty="0">
                <a:solidFill>
                  <a:srgbClr val="660033"/>
                </a:solidFill>
                <a:latin typeface="Arial,Bold"/>
              </a:rPr>
              <a:t>تحديد الوقت اللازم </a:t>
            </a:r>
            <a:r>
              <a:rPr lang="ar-DZ" sz="1800" b="1" i="0" u="none" strike="noStrike" baseline="0" dirty="0" err="1">
                <a:solidFill>
                  <a:srgbClr val="660033"/>
                </a:solidFill>
                <a:latin typeface="Arial,Bold"/>
              </a:rPr>
              <a:t>لانجاز</a:t>
            </a:r>
            <a:r>
              <a:rPr lang="ar-DZ" sz="1800" b="1" i="0" u="none" strike="noStrike" baseline="0" dirty="0">
                <a:solidFill>
                  <a:srgbClr val="660033"/>
                </a:solidFill>
                <a:latin typeface="Arial,Bold"/>
              </a:rPr>
              <a:t> كل نشاط من انشطه المشروع</a:t>
            </a:r>
            <a:endParaRPr lang="fr-FR" dirty="0"/>
          </a:p>
        </p:txBody>
      </p:sp>
      <p:pic>
        <p:nvPicPr>
          <p:cNvPr id="9" name="Image 8">
            <a:extLst>
              <a:ext uri="{FF2B5EF4-FFF2-40B4-BE49-F238E27FC236}">
                <a16:creationId xmlns:a16="http://schemas.microsoft.com/office/drawing/2014/main" id="{727FDE48-B329-494F-9FFA-C114747DBCE5}"/>
              </a:ext>
            </a:extLst>
          </p:cNvPr>
          <p:cNvPicPr>
            <a:picLocks noChangeAspect="1"/>
          </p:cNvPicPr>
          <p:nvPr/>
        </p:nvPicPr>
        <p:blipFill>
          <a:blip r:embed="rId4"/>
          <a:stretch>
            <a:fillRect/>
          </a:stretch>
        </p:blipFill>
        <p:spPr>
          <a:xfrm>
            <a:off x="4844562" y="4424134"/>
            <a:ext cx="7408984" cy="2433866"/>
          </a:xfrm>
          <a:prstGeom prst="rect">
            <a:avLst/>
          </a:prstGeom>
        </p:spPr>
      </p:pic>
      <p:sp>
        <p:nvSpPr>
          <p:cNvPr id="10" name="ZoneTexte 9">
            <a:extLst>
              <a:ext uri="{FF2B5EF4-FFF2-40B4-BE49-F238E27FC236}">
                <a16:creationId xmlns:a16="http://schemas.microsoft.com/office/drawing/2014/main" id="{9E48C6E3-65FE-4E05-BE16-0DFF01A218FD}"/>
              </a:ext>
            </a:extLst>
          </p:cNvPr>
          <p:cNvSpPr txBox="1"/>
          <p:nvPr/>
        </p:nvSpPr>
        <p:spPr>
          <a:xfrm>
            <a:off x="128951" y="5103674"/>
            <a:ext cx="4715611" cy="1754326"/>
          </a:xfrm>
          <a:prstGeom prst="rect">
            <a:avLst/>
          </a:prstGeom>
          <a:noFill/>
        </p:spPr>
        <p:txBody>
          <a:bodyPr wrap="square">
            <a:spAutoFit/>
          </a:bodyPr>
          <a:lstStyle/>
          <a:p>
            <a:pPr algn="r" rtl="1"/>
            <a:endParaRPr lang="fr-FR" sz="1800" b="1" i="0" u="none" strike="noStrike" baseline="0" dirty="0">
              <a:solidFill>
                <a:srgbClr val="EE7D31"/>
              </a:solidFill>
              <a:latin typeface="Times New Roman,Bold"/>
            </a:endParaRPr>
          </a:p>
          <a:p>
            <a:pPr algn="r" rtl="1"/>
            <a:r>
              <a:rPr lang="ar-DZ" sz="1800" b="1" i="0" u="none" strike="noStrike" baseline="0" dirty="0">
                <a:solidFill>
                  <a:srgbClr val="EE7D31"/>
                </a:solidFill>
                <a:latin typeface="Times New Roman,Bold"/>
              </a:rPr>
              <a:t>الرقابة في جدولة المشروع تهدف إلى</a:t>
            </a:r>
            <a:r>
              <a:rPr lang="fr-FR" sz="1800" b="1" i="0" u="none" strike="noStrike" baseline="0" dirty="0">
                <a:solidFill>
                  <a:srgbClr val="EE7D31"/>
                </a:solidFill>
                <a:latin typeface="Times New Roman,Bold"/>
              </a:rPr>
              <a:t> </a:t>
            </a:r>
            <a:r>
              <a:rPr lang="ar-DZ" sz="1800" b="1" i="0" u="none" strike="noStrike" baseline="0" dirty="0">
                <a:solidFill>
                  <a:srgbClr val="31859C"/>
                </a:solidFill>
                <a:latin typeface="Times New Roman,Bold"/>
              </a:rPr>
              <a:t>التحقق فيما إذا كان العمل قد تم </a:t>
            </a:r>
            <a:r>
              <a:rPr lang="ar-DZ" sz="1800" b="1" i="0" u="none" strike="noStrike" baseline="0" dirty="0" err="1">
                <a:solidFill>
                  <a:srgbClr val="31859C"/>
                </a:solidFill>
                <a:latin typeface="Times New Roman,Bold"/>
              </a:rPr>
              <a:t>تنفيذة</a:t>
            </a:r>
            <a:r>
              <a:rPr lang="ar-DZ" sz="1800" b="1" i="0" u="none" strike="noStrike" baseline="0" dirty="0">
                <a:solidFill>
                  <a:srgbClr val="31859C"/>
                </a:solidFill>
                <a:latin typeface="Times New Roman,Bold"/>
              </a:rPr>
              <a:t> وفق ما خطط له</a:t>
            </a:r>
            <a:r>
              <a:rPr lang="fr-FR" sz="1800" b="1" i="0" u="none" strike="noStrike" baseline="0" dirty="0">
                <a:solidFill>
                  <a:srgbClr val="EE7D31"/>
                </a:solidFill>
                <a:latin typeface="Times New Roman,Bold"/>
              </a:rPr>
              <a:t>  </a:t>
            </a:r>
          </a:p>
          <a:p>
            <a:pPr algn="r" rtl="1"/>
            <a:r>
              <a:rPr lang="ar-DZ" sz="1800" b="1" i="0" u="none" strike="noStrike" baseline="0" dirty="0">
                <a:solidFill>
                  <a:srgbClr val="CD9A00"/>
                </a:solidFill>
                <a:latin typeface="Times New Roman,Bold"/>
              </a:rPr>
              <a:t>عندما يقوم مدير بعملية الرقابة، فإن أخر مرحلة يقوم بها</a:t>
            </a:r>
            <a:r>
              <a:rPr lang="fr-FR" sz="1800" b="1" i="0" u="none" strike="noStrike" baseline="0" dirty="0">
                <a:solidFill>
                  <a:srgbClr val="CD9A00"/>
                </a:solidFill>
                <a:latin typeface="Times New Roman,Bold"/>
              </a:rPr>
              <a:t> </a:t>
            </a:r>
            <a:r>
              <a:rPr lang="ar-DZ" sz="1800" b="1" i="0" u="none" strike="noStrike" baseline="0" dirty="0">
                <a:solidFill>
                  <a:srgbClr val="31859C"/>
                </a:solidFill>
                <a:latin typeface="Times New Roman,Bold"/>
              </a:rPr>
              <a:t>اجراء التصحيح اللازم إذا تطلب الامر ذلك</a:t>
            </a:r>
            <a:endParaRPr lang="fr-FR" sz="1800" b="1" i="0" u="none" strike="noStrike" baseline="0" dirty="0">
              <a:solidFill>
                <a:srgbClr val="31859C"/>
              </a:solidFill>
              <a:latin typeface="Times New Roman,Bold"/>
            </a:endParaRPr>
          </a:p>
          <a:p>
            <a:pPr algn="r" rtl="1"/>
            <a:endParaRPr lang="fr-FR" dirty="0"/>
          </a:p>
        </p:txBody>
      </p:sp>
      <p:sp>
        <p:nvSpPr>
          <p:cNvPr id="11" name="ZoneTexte 10">
            <a:extLst>
              <a:ext uri="{FF2B5EF4-FFF2-40B4-BE49-F238E27FC236}">
                <a16:creationId xmlns:a16="http://schemas.microsoft.com/office/drawing/2014/main" id="{B36C7A8C-7EBA-4021-AEEC-A77D3FB66DD2}"/>
              </a:ext>
            </a:extLst>
          </p:cNvPr>
          <p:cNvSpPr txBox="1"/>
          <p:nvPr/>
        </p:nvSpPr>
        <p:spPr>
          <a:xfrm>
            <a:off x="2048975" y="4919008"/>
            <a:ext cx="2795587" cy="369332"/>
          </a:xfrm>
          <a:prstGeom prst="rect">
            <a:avLst/>
          </a:prstGeom>
          <a:noFill/>
        </p:spPr>
        <p:txBody>
          <a:bodyPr wrap="square">
            <a:spAutoFit/>
          </a:bodyPr>
          <a:lstStyle/>
          <a:p>
            <a:pPr algn="r" rtl="1"/>
            <a:r>
              <a:rPr lang="ar-DZ" sz="1800" b="1" i="0" u="none" strike="noStrike" baseline="0" dirty="0">
                <a:solidFill>
                  <a:srgbClr val="FF339A"/>
                </a:solidFill>
                <a:latin typeface="Times New Roman,Bold"/>
              </a:rPr>
              <a:t>اخر مراحل جدولة المشروع</a:t>
            </a:r>
            <a:r>
              <a:rPr lang="fr-FR" sz="1800" b="1" i="0" u="none" strike="noStrike" baseline="0" dirty="0">
                <a:solidFill>
                  <a:srgbClr val="FF339A"/>
                </a:solidFill>
                <a:latin typeface="Times New Roman,Bold"/>
              </a:rPr>
              <a:t> </a:t>
            </a:r>
            <a:r>
              <a:rPr lang="ar-DZ" sz="1800" b="1" i="0" u="none" strike="noStrike" baseline="0" dirty="0">
                <a:solidFill>
                  <a:srgbClr val="31859C"/>
                </a:solidFill>
                <a:latin typeface="Times New Roman,Bold"/>
              </a:rPr>
              <a:t>الرقابة</a:t>
            </a:r>
            <a:endParaRPr lang="fr-FR" dirty="0"/>
          </a:p>
        </p:txBody>
      </p:sp>
    </p:spTree>
    <p:extLst>
      <p:ext uri="{BB962C8B-B14F-4D97-AF65-F5344CB8AC3E}">
        <p14:creationId xmlns:p14="http://schemas.microsoft.com/office/powerpoint/2010/main" val="7932723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4BFF9D21-0C96-4564-ABEF-DE0C57AD12F3}"/>
              </a:ext>
            </a:extLst>
          </p:cNvPr>
          <p:cNvPicPr>
            <a:picLocks noGrp="1" noChangeAspect="1"/>
          </p:cNvPicPr>
          <p:nvPr>
            <p:ph idx="1"/>
          </p:nvPr>
        </p:nvPicPr>
        <p:blipFill>
          <a:blip r:embed="rId2"/>
          <a:stretch>
            <a:fillRect/>
          </a:stretch>
        </p:blipFill>
        <p:spPr>
          <a:xfrm>
            <a:off x="0" y="0"/>
            <a:ext cx="12192000" cy="6858000"/>
          </a:xfrm>
        </p:spPr>
      </p:pic>
    </p:spTree>
    <p:extLst>
      <p:ext uri="{BB962C8B-B14F-4D97-AF65-F5344CB8AC3E}">
        <p14:creationId xmlns:p14="http://schemas.microsoft.com/office/powerpoint/2010/main" val="5159591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CCD1B984-28D5-4F8F-8D14-7B5C6ED5A1E0}"/>
              </a:ext>
            </a:extLst>
          </p:cNvPr>
          <p:cNvPicPr>
            <a:picLocks noGrp="1" noChangeAspect="1"/>
          </p:cNvPicPr>
          <p:nvPr>
            <p:ph idx="1"/>
          </p:nvPr>
        </p:nvPicPr>
        <p:blipFill>
          <a:blip r:embed="rId2"/>
          <a:stretch>
            <a:fillRect/>
          </a:stretch>
        </p:blipFill>
        <p:spPr>
          <a:xfrm>
            <a:off x="5855677" y="880556"/>
            <a:ext cx="6406662" cy="3032674"/>
          </a:xfrm>
        </p:spPr>
      </p:pic>
      <p:sp>
        <p:nvSpPr>
          <p:cNvPr id="7" name="ZoneTexte 6">
            <a:extLst>
              <a:ext uri="{FF2B5EF4-FFF2-40B4-BE49-F238E27FC236}">
                <a16:creationId xmlns:a16="http://schemas.microsoft.com/office/drawing/2014/main" id="{7FC35736-3E14-4D12-A5F1-82993B0CD4A6}"/>
              </a:ext>
            </a:extLst>
          </p:cNvPr>
          <p:cNvSpPr txBox="1"/>
          <p:nvPr/>
        </p:nvSpPr>
        <p:spPr>
          <a:xfrm>
            <a:off x="105507" y="975947"/>
            <a:ext cx="5671038" cy="1200329"/>
          </a:xfrm>
          <a:prstGeom prst="rect">
            <a:avLst/>
          </a:prstGeom>
          <a:noFill/>
        </p:spPr>
        <p:txBody>
          <a:bodyPr wrap="square">
            <a:spAutoFit/>
          </a:bodyPr>
          <a:lstStyle/>
          <a:p>
            <a:pPr algn="r" rtl="1"/>
            <a:r>
              <a:rPr lang="ar-DZ" sz="1800" b="1" i="0" u="none" strike="noStrike" baseline="0" dirty="0">
                <a:solidFill>
                  <a:srgbClr val="002060"/>
                </a:solidFill>
                <a:latin typeface="Times New Roman,Bold"/>
              </a:rPr>
              <a:t>من طرق جدولة المشروع</a:t>
            </a:r>
            <a:r>
              <a:rPr lang="fr-FR" sz="1800" b="1" i="0" u="none" strike="noStrike" baseline="0" dirty="0">
                <a:solidFill>
                  <a:srgbClr val="002060"/>
                </a:solidFill>
                <a:latin typeface="Times New Roman,Bold"/>
              </a:rPr>
              <a:t> </a:t>
            </a:r>
            <a:r>
              <a:rPr lang="ar-DZ" sz="1800" b="1" i="0" u="none" strike="noStrike" baseline="0" dirty="0">
                <a:solidFill>
                  <a:srgbClr val="002060"/>
                </a:solidFill>
                <a:latin typeface="Times New Roman,Bold"/>
              </a:rPr>
              <a:t>البرمجة الشبكية</a:t>
            </a:r>
            <a:endParaRPr lang="fr-FR" sz="1800" b="1" i="0" u="none" strike="noStrike" baseline="0" dirty="0">
              <a:solidFill>
                <a:srgbClr val="002060"/>
              </a:solidFill>
              <a:latin typeface="Times New Roman,Bold"/>
            </a:endParaRPr>
          </a:p>
          <a:p>
            <a:pPr algn="r" rtl="1"/>
            <a:r>
              <a:rPr lang="fr-FR" sz="1800" b="1" i="0" u="none" strike="noStrike" baseline="0" dirty="0">
                <a:solidFill>
                  <a:srgbClr val="002060"/>
                </a:solidFill>
                <a:latin typeface="Times New Roman,Bold"/>
              </a:rPr>
              <a:t> </a:t>
            </a:r>
            <a:r>
              <a:rPr lang="ar-DZ" sz="1800" b="1" i="0" u="none" strike="noStrike" baseline="0" dirty="0">
                <a:solidFill>
                  <a:srgbClr val="002060"/>
                </a:solidFill>
                <a:latin typeface="Times New Roman,Bold"/>
              </a:rPr>
              <a:t>تقسم طريقة البرمجة الشبكية الى</a:t>
            </a:r>
            <a:r>
              <a:rPr lang="fr-FR" sz="1800" b="1" i="0" u="none" strike="noStrike" baseline="0" dirty="0">
                <a:solidFill>
                  <a:srgbClr val="002060"/>
                </a:solidFill>
                <a:latin typeface="Times New Roman,Bold"/>
              </a:rPr>
              <a:t>  </a:t>
            </a:r>
            <a:r>
              <a:rPr lang="ar-DZ" sz="1800" b="1" i="0" u="none" strike="noStrike" baseline="0" dirty="0">
                <a:solidFill>
                  <a:srgbClr val="002060"/>
                </a:solidFill>
                <a:latin typeface="Times New Roman,Bold"/>
              </a:rPr>
              <a:t>أسلوب بيرت وأسلوب المسار الحرج</a:t>
            </a:r>
            <a:endParaRPr lang="fr-FR" sz="1800" b="1" i="0" u="none" strike="noStrike" baseline="0" dirty="0">
              <a:solidFill>
                <a:srgbClr val="002060"/>
              </a:solidFill>
              <a:latin typeface="Times New Roman,Bold"/>
            </a:endParaRPr>
          </a:p>
          <a:p>
            <a:pPr algn="r" rtl="1"/>
            <a:endParaRPr lang="fr-FR" sz="1800" b="1" i="0" u="none" strike="noStrike" baseline="0" dirty="0">
              <a:solidFill>
                <a:srgbClr val="002060"/>
              </a:solidFill>
              <a:latin typeface="Times New Roman,Bold"/>
            </a:endParaRPr>
          </a:p>
          <a:p>
            <a:pPr algn="r" rtl="1"/>
            <a:endParaRPr lang="fr-FR" dirty="0"/>
          </a:p>
        </p:txBody>
      </p:sp>
      <p:sp>
        <p:nvSpPr>
          <p:cNvPr id="9" name="ZoneTexte 8">
            <a:extLst>
              <a:ext uri="{FF2B5EF4-FFF2-40B4-BE49-F238E27FC236}">
                <a16:creationId xmlns:a16="http://schemas.microsoft.com/office/drawing/2014/main" id="{BAB983B5-2AE4-46B9-9F32-F3B3E54BF8BA}"/>
              </a:ext>
            </a:extLst>
          </p:cNvPr>
          <p:cNvSpPr txBox="1"/>
          <p:nvPr/>
        </p:nvSpPr>
        <p:spPr>
          <a:xfrm>
            <a:off x="266699" y="2396893"/>
            <a:ext cx="5509846" cy="923330"/>
          </a:xfrm>
          <a:prstGeom prst="rect">
            <a:avLst/>
          </a:prstGeom>
          <a:noFill/>
        </p:spPr>
        <p:txBody>
          <a:bodyPr wrap="square">
            <a:spAutoFit/>
          </a:bodyPr>
          <a:lstStyle/>
          <a:p>
            <a:pPr algn="r" rtl="1"/>
            <a:r>
              <a:rPr lang="ar-DZ" sz="1800" b="1" i="0" u="none" strike="noStrike" baseline="0" dirty="0">
                <a:solidFill>
                  <a:srgbClr val="002060"/>
                </a:solidFill>
                <a:latin typeface="Times New Roman,Bold"/>
              </a:rPr>
              <a:t>خرائط جانت</a:t>
            </a:r>
            <a:endParaRPr lang="fr-FR" sz="1800" b="1" i="0" u="none" strike="noStrike" baseline="0" dirty="0">
              <a:solidFill>
                <a:srgbClr val="002060"/>
              </a:solidFill>
              <a:latin typeface="Times New Roman,Bold"/>
            </a:endParaRPr>
          </a:p>
          <a:p>
            <a:pPr algn="r" rtl="1"/>
            <a:r>
              <a:rPr lang="ar-DZ" sz="1800" b="1" i="0" u="none" strike="noStrike" baseline="0" dirty="0">
                <a:solidFill>
                  <a:srgbClr val="002060"/>
                </a:solidFill>
                <a:latin typeface="Times New Roman,Bold"/>
              </a:rPr>
              <a:t>تعتبر اداة للتخطيط والجدولة الخاصة بالمشاريع البسيطة والغير معقدة وهي احدى اقدم الطرق في </a:t>
            </a:r>
            <a:r>
              <a:rPr lang="ar-DZ" sz="1800" b="1" i="0" u="none" strike="noStrike" baseline="0" dirty="0" err="1">
                <a:solidFill>
                  <a:srgbClr val="002060"/>
                </a:solidFill>
                <a:latin typeface="Times New Roman,Bold"/>
              </a:rPr>
              <a:t>جدولةالانشطه</a:t>
            </a:r>
            <a:endParaRPr lang="fr-FR" dirty="0">
              <a:solidFill>
                <a:srgbClr val="002060"/>
              </a:solidFill>
            </a:endParaRPr>
          </a:p>
        </p:txBody>
      </p:sp>
      <p:sp>
        <p:nvSpPr>
          <p:cNvPr id="6" name="Titre 1">
            <a:extLst>
              <a:ext uri="{FF2B5EF4-FFF2-40B4-BE49-F238E27FC236}">
                <a16:creationId xmlns:a16="http://schemas.microsoft.com/office/drawing/2014/main" id="{66AAD183-90F6-42DB-84F8-0F603394A9B4}"/>
              </a:ext>
            </a:extLst>
          </p:cNvPr>
          <p:cNvSpPr>
            <a:spLocks noGrp="1"/>
          </p:cNvSpPr>
          <p:nvPr>
            <p:ph type="title"/>
          </p:nvPr>
        </p:nvSpPr>
        <p:spPr>
          <a:xfrm>
            <a:off x="926123" y="0"/>
            <a:ext cx="10515600" cy="1325563"/>
          </a:xfrm>
        </p:spPr>
        <p:txBody>
          <a:bodyPr/>
          <a:lstStyle/>
          <a:p>
            <a:pPr algn="ctr" rtl="1"/>
            <a:r>
              <a:rPr lang="fr-FR" sz="4400" b="1" i="0" u="none" strike="noStrike" baseline="0" dirty="0">
                <a:solidFill>
                  <a:srgbClr val="77933C"/>
                </a:solidFill>
                <a:latin typeface="Times New Roman,Bold"/>
              </a:rPr>
              <a:t> -1-</a:t>
            </a:r>
            <a:r>
              <a:rPr lang="ar-DZ" sz="4400" b="1" i="0" u="none" strike="noStrike" baseline="0" dirty="0">
                <a:solidFill>
                  <a:srgbClr val="660033"/>
                </a:solidFill>
                <a:latin typeface="Arial,Bold"/>
              </a:rPr>
              <a:t>جدوله المشروع </a:t>
            </a:r>
            <a:endParaRPr lang="fr-FR" dirty="0"/>
          </a:p>
        </p:txBody>
      </p:sp>
      <p:sp>
        <p:nvSpPr>
          <p:cNvPr id="8" name="ZoneTexte 7">
            <a:extLst>
              <a:ext uri="{FF2B5EF4-FFF2-40B4-BE49-F238E27FC236}">
                <a16:creationId xmlns:a16="http://schemas.microsoft.com/office/drawing/2014/main" id="{2AF9D7E0-9A4D-40C3-B3E0-6E560B32E651}"/>
              </a:ext>
            </a:extLst>
          </p:cNvPr>
          <p:cNvSpPr txBox="1"/>
          <p:nvPr/>
        </p:nvSpPr>
        <p:spPr>
          <a:xfrm>
            <a:off x="84991" y="3913230"/>
            <a:ext cx="5594840" cy="1200329"/>
          </a:xfrm>
          <a:prstGeom prst="rect">
            <a:avLst/>
          </a:prstGeom>
          <a:noFill/>
        </p:spPr>
        <p:txBody>
          <a:bodyPr wrap="square">
            <a:spAutoFit/>
          </a:bodyPr>
          <a:lstStyle/>
          <a:p>
            <a:pPr algn="r" rtl="1"/>
            <a:r>
              <a:rPr lang="ar-DZ" sz="1800" b="1" i="0" u="none" strike="noStrike" baseline="0" dirty="0">
                <a:solidFill>
                  <a:srgbClr val="FF339A"/>
                </a:solidFill>
                <a:latin typeface="Times New Roman,Bold"/>
              </a:rPr>
              <a:t>طريقة</a:t>
            </a:r>
            <a:r>
              <a:rPr lang="ar-DZ" sz="1800" b="1" i="0" u="none" strike="noStrike" baseline="0" dirty="0">
                <a:solidFill>
                  <a:srgbClr val="31859C"/>
                </a:solidFill>
                <a:latin typeface="Times New Roman,Bold"/>
              </a:rPr>
              <a:t> بيرت</a:t>
            </a:r>
            <a:r>
              <a:rPr lang="fr-FR" sz="1800" b="1" i="0" u="none" strike="noStrike" baseline="0" dirty="0">
                <a:solidFill>
                  <a:srgbClr val="31859C"/>
                </a:solidFill>
                <a:latin typeface="Times New Roman,Bold"/>
              </a:rPr>
              <a:t> </a:t>
            </a:r>
          </a:p>
          <a:p>
            <a:pPr algn="r" rtl="1"/>
            <a:r>
              <a:rPr lang="ar-DZ" sz="1800" b="1" i="0" u="none" strike="noStrike" baseline="0" dirty="0">
                <a:solidFill>
                  <a:srgbClr val="FF339A"/>
                </a:solidFill>
                <a:latin typeface="Times New Roman,Bold"/>
              </a:rPr>
              <a:t> لجدولة المشروع قائمة على الشبكات</a:t>
            </a:r>
            <a:r>
              <a:rPr lang="fr-FR" sz="1800" b="1" i="0" u="none" strike="noStrike" baseline="0" dirty="0">
                <a:solidFill>
                  <a:srgbClr val="365F92"/>
                </a:solidFill>
                <a:latin typeface="Microsoft Uighur,Bold"/>
              </a:rPr>
              <a:t> </a:t>
            </a:r>
            <a:r>
              <a:rPr lang="ar-DZ" sz="1800" b="1" i="0" u="none" strike="noStrike" baseline="0" dirty="0">
                <a:solidFill>
                  <a:srgbClr val="31859C"/>
                </a:solidFill>
                <a:latin typeface="Times New Roman,Bold"/>
              </a:rPr>
              <a:t>و</a:t>
            </a:r>
            <a:r>
              <a:rPr lang="ar-DZ" sz="1800" b="1" i="0" u="none" strike="noStrike" baseline="0" dirty="0">
                <a:solidFill>
                  <a:srgbClr val="365F92"/>
                </a:solidFill>
                <a:latin typeface="Microsoft Uighur,Bold"/>
              </a:rPr>
              <a:t> </a:t>
            </a:r>
            <a:r>
              <a:rPr lang="ar-DZ" sz="1800" b="1" i="0" u="none" strike="noStrike" baseline="0" dirty="0">
                <a:solidFill>
                  <a:srgbClr val="66669A"/>
                </a:solidFill>
                <a:latin typeface="Arial,Bold"/>
              </a:rPr>
              <a:t>تستخدم ثلاثة أوقات محتملة لإنهاء كل نشاط من المشروع</a:t>
            </a:r>
            <a:r>
              <a:rPr lang="fr-FR" sz="1800" b="1" i="0" u="none" strike="noStrike" baseline="0" dirty="0">
                <a:solidFill>
                  <a:srgbClr val="FF339A"/>
                </a:solidFill>
                <a:latin typeface="Times New Roman,Bold"/>
              </a:rPr>
              <a:t> </a:t>
            </a:r>
            <a:r>
              <a:rPr lang="ar-DZ" sz="1800" b="1" i="0" u="none" strike="noStrike" baseline="0" dirty="0">
                <a:solidFill>
                  <a:srgbClr val="31859C"/>
                </a:solidFill>
                <a:latin typeface="Times New Roman,Bold"/>
              </a:rPr>
              <a:t>بيرت</a:t>
            </a:r>
            <a:endParaRPr lang="fr-FR" sz="1800" b="1" i="0" u="none" strike="noStrike" baseline="0" dirty="0">
              <a:solidFill>
                <a:srgbClr val="31859C"/>
              </a:solidFill>
              <a:latin typeface="Times New Roman,Bold"/>
            </a:endParaRPr>
          </a:p>
          <a:p>
            <a:pPr algn="r" rtl="1"/>
            <a:endParaRPr lang="fr-FR" sz="1800" b="1" i="0" u="none" strike="noStrike" baseline="0" dirty="0">
              <a:solidFill>
                <a:srgbClr val="C10000"/>
              </a:solidFill>
              <a:latin typeface="Times New Roman,Bold"/>
            </a:endParaRPr>
          </a:p>
        </p:txBody>
      </p:sp>
      <p:sp>
        <p:nvSpPr>
          <p:cNvPr id="10" name="ZoneTexte 9">
            <a:extLst>
              <a:ext uri="{FF2B5EF4-FFF2-40B4-BE49-F238E27FC236}">
                <a16:creationId xmlns:a16="http://schemas.microsoft.com/office/drawing/2014/main" id="{F59BED9E-80C9-4645-B881-E55D7297D234}"/>
              </a:ext>
            </a:extLst>
          </p:cNvPr>
          <p:cNvSpPr txBox="1"/>
          <p:nvPr/>
        </p:nvSpPr>
        <p:spPr>
          <a:xfrm>
            <a:off x="5974375" y="4805849"/>
            <a:ext cx="6132634" cy="1754326"/>
          </a:xfrm>
          <a:prstGeom prst="rect">
            <a:avLst/>
          </a:prstGeom>
          <a:noFill/>
        </p:spPr>
        <p:txBody>
          <a:bodyPr wrap="square">
            <a:spAutoFit/>
          </a:bodyPr>
          <a:lstStyle/>
          <a:p>
            <a:pPr algn="r" rtl="1"/>
            <a:r>
              <a:rPr lang="ar-DZ" b="1" i="0" dirty="0">
                <a:solidFill>
                  <a:srgbClr val="002060"/>
                </a:solidFill>
                <a:effectLst/>
                <a:latin typeface="Arial" panose="020B0604020202020204" pitchFamily="34" charset="0"/>
              </a:rPr>
              <a:t>طريقة المسار الحرج</a:t>
            </a:r>
            <a:r>
              <a:rPr lang="ar-DZ" b="0" i="0" dirty="0">
                <a:solidFill>
                  <a:srgbClr val="002060"/>
                </a:solidFill>
                <a:effectLst/>
                <a:latin typeface="Arial" panose="020B0604020202020204" pitchFamily="34" charset="0"/>
              </a:rPr>
              <a:t> </a:t>
            </a:r>
            <a:r>
              <a:rPr lang="fr-FR" b="1" i="0" dirty="0">
                <a:solidFill>
                  <a:srgbClr val="002060"/>
                </a:solidFill>
                <a:effectLst/>
                <a:latin typeface="Arial" panose="020B0604020202020204" pitchFamily="34" charset="0"/>
              </a:rPr>
              <a:t> </a:t>
            </a:r>
            <a:r>
              <a:rPr lang="fr-FR" b="1" i="0" dirty="0">
                <a:solidFill>
                  <a:srgbClr val="00B050"/>
                </a:solidFill>
                <a:effectLst/>
                <a:latin typeface="Arial" panose="020B0604020202020204" pitchFamily="34" charset="0"/>
              </a:rPr>
              <a:t>Critical Path Method (CPM</a:t>
            </a:r>
            <a:r>
              <a:rPr lang="fr-FR" b="0" i="0" dirty="0">
                <a:solidFill>
                  <a:srgbClr val="202122"/>
                </a:solidFill>
                <a:effectLst/>
                <a:latin typeface="Arial" panose="020B0604020202020204" pitchFamily="34" charset="0"/>
              </a:rPr>
              <a:t>):</a:t>
            </a:r>
          </a:p>
          <a:p>
            <a:pPr algn="r" rtl="1"/>
            <a:r>
              <a:rPr lang="ar-DZ" b="1" dirty="0">
                <a:solidFill>
                  <a:srgbClr val="202122"/>
                </a:solidFill>
                <a:latin typeface="Arial" panose="020B0604020202020204" pitchFamily="34" charset="0"/>
              </a:rPr>
              <a:t>هي </a:t>
            </a:r>
            <a:r>
              <a:rPr lang="ar-DZ" b="1" dirty="0" err="1">
                <a:solidFill>
                  <a:srgbClr val="202122"/>
                </a:solidFill>
                <a:latin typeface="Arial" panose="020B0604020202020204" pitchFamily="34" charset="0"/>
              </a:rPr>
              <a:t>إحدي</a:t>
            </a:r>
            <a:r>
              <a:rPr lang="ar-DZ" b="1" dirty="0">
                <a:solidFill>
                  <a:srgbClr val="202122"/>
                </a:solidFill>
                <a:latin typeface="Arial" panose="020B0604020202020204" pitchFamily="34" charset="0"/>
              </a:rPr>
              <a:t> الطرق المستخدمة في </a:t>
            </a:r>
            <a:r>
              <a:rPr lang="ar-DZ" b="1" dirty="0">
                <a:solidFill>
                  <a:srgbClr val="0645AD"/>
                </a:solidFill>
                <a:latin typeface="Arial" panose="020B0604020202020204" pitchFamily="34" charset="0"/>
                <a:hlinkClick r:id="rId3" tooltip="إدارة المشاريع"/>
              </a:rPr>
              <a:t>إدارة المشاريع</a:t>
            </a:r>
            <a:r>
              <a:rPr lang="ar-DZ" b="1" dirty="0">
                <a:solidFill>
                  <a:srgbClr val="202122"/>
                </a:solidFill>
                <a:latin typeface="Arial" panose="020B0604020202020204" pitchFamily="34" charset="0"/>
              </a:rPr>
              <a:t> تم تطويرها من قبل شركة </a:t>
            </a:r>
            <a:r>
              <a:rPr lang="ar-DZ" b="1" dirty="0" err="1">
                <a:solidFill>
                  <a:srgbClr val="202122"/>
                </a:solidFill>
                <a:latin typeface="Arial" panose="020B0604020202020204" pitchFamily="34" charset="0"/>
              </a:rPr>
              <a:t>دوبونت</a:t>
            </a:r>
            <a:r>
              <a:rPr lang="ar-DZ" b="1" dirty="0">
                <a:solidFill>
                  <a:srgbClr val="202122"/>
                </a:solidFill>
                <a:latin typeface="Arial" panose="020B0604020202020204" pitchFamily="34" charset="0"/>
              </a:rPr>
              <a:t> الأمريكية في عام 1957 لمعالجة مشكلة إيقاف وحدات </a:t>
            </a:r>
            <a:r>
              <a:rPr lang="ar-DZ" b="1" dirty="0">
                <a:solidFill>
                  <a:srgbClr val="0645AD"/>
                </a:solidFill>
                <a:latin typeface="Arial" panose="020B0604020202020204" pitchFamily="34" charset="0"/>
                <a:hlinkClick r:id="rId4" tooltip="إنتاج"/>
              </a:rPr>
              <a:t>الإنتاج</a:t>
            </a:r>
            <a:r>
              <a:rPr lang="ar-DZ" b="1" dirty="0">
                <a:solidFill>
                  <a:srgbClr val="202122"/>
                </a:solidFill>
                <a:latin typeface="Arial" panose="020B0604020202020204" pitchFamily="34" charset="0"/>
              </a:rPr>
              <a:t> للصيانة ثم إعادة تشغيلها. طريقة المسار الحرج طريقة </a:t>
            </a:r>
            <a:r>
              <a:rPr lang="ar-DZ" b="1" dirty="0" err="1">
                <a:solidFill>
                  <a:srgbClr val="202122"/>
                </a:solidFill>
                <a:latin typeface="Arial" panose="020B0604020202020204" pitchFamily="34" charset="0"/>
              </a:rPr>
              <a:t>تعيينية</a:t>
            </a:r>
            <a:r>
              <a:rPr lang="ar-DZ" b="1" dirty="0">
                <a:solidFill>
                  <a:srgbClr val="202122"/>
                </a:solidFill>
                <a:latin typeface="Arial" panose="020B0604020202020204" pitchFamily="34" charset="0"/>
              </a:rPr>
              <a:t> حاسمة </a:t>
            </a:r>
            <a:r>
              <a:rPr lang="fr-FR" b="1" dirty="0" err="1">
                <a:solidFill>
                  <a:srgbClr val="202122"/>
                </a:solidFill>
                <a:latin typeface="Arial" panose="020B0604020202020204" pitchFamily="34" charset="0"/>
              </a:rPr>
              <a:t>Deterministic</a:t>
            </a:r>
            <a:r>
              <a:rPr lang="fr-FR" b="1" dirty="0">
                <a:solidFill>
                  <a:srgbClr val="202122"/>
                </a:solidFill>
                <a:latin typeface="Arial" panose="020B0604020202020204" pitchFamily="34" charset="0"/>
              </a:rPr>
              <a:t> </a:t>
            </a:r>
            <a:r>
              <a:rPr lang="ar-DZ" b="1" dirty="0">
                <a:solidFill>
                  <a:srgbClr val="202122"/>
                </a:solidFill>
                <a:latin typeface="Arial" panose="020B0604020202020204" pitchFamily="34" charset="0"/>
              </a:rPr>
              <a:t>فهي </a:t>
            </a:r>
            <a:r>
              <a:rPr lang="ar-DZ" b="1" dirty="0" err="1">
                <a:solidFill>
                  <a:srgbClr val="202122"/>
                </a:solidFill>
                <a:latin typeface="Arial" panose="020B0604020202020204" pitchFamily="34" charset="0"/>
              </a:rPr>
              <a:t>لاتأخذ</a:t>
            </a:r>
            <a:r>
              <a:rPr lang="ar-DZ" b="1" dirty="0">
                <a:solidFill>
                  <a:srgbClr val="202122"/>
                </a:solidFill>
                <a:latin typeface="Arial" panose="020B0604020202020204" pitchFamily="34" charset="0"/>
              </a:rPr>
              <a:t> بعين الاعتبار احتمال اختلاف مدة تنفيذ كل مهمة (ليست كطريقة بيرت مثلاً والتي تعتمد توزيع زمني احتمالي)</a:t>
            </a:r>
            <a:endParaRPr lang="fr-FR" b="1" dirty="0"/>
          </a:p>
        </p:txBody>
      </p:sp>
    </p:spTree>
    <p:extLst>
      <p:ext uri="{BB962C8B-B14F-4D97-AF65-F5344CB8AC3E}">
        <p14:creationId xmlns:p14="http://schemas.microsoft.com/office/powerpoint/2010/main" val="19111127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a:extLst>
              <a:ext uri="{FF2B5EF4-FFF2-40B4-BE49-F238E27FC236}">
                <a16:creationId xmlns:a16="http://schemas.microsoft.com/office/drawing/2014/main" id="{48B8603C-A0DA-4148-A837-2AF290467BA5}"/>
              </a:ext>
            </a:extLst>
          </p:cNvPr>
          <p:cNvPicPr>
            <a:picLocks noGrp="1" noChangeAspect="1"/>
          </p:cNvPicPr>
          <p:nvPr>
            <p:ph idx="1"/>
          </p:nvPr>
        </p:nvPicPr>
        <p:blipFill>
          <a:blip r:embed="rId2"/>
          <a:stretch>
            <a:fillRect/>
          </a:stretch>
        </p:blipFill>
        <p:spPr>
          <a:xfrm>
            <a:off x="7421791" y="0"/>
            <a:ext cx="4770209" cy="4418094"/>
          </a:xfrm>
          <a:prstGeom prst="rect">
            <a:avLst/>
          </a:prstGeom>
        </p:spPr>
      </p:pic>
      <p:sp>
        <p:nvSpPr>
          <p:cNvPr id="6" name="ZoneTexte 5">
            <a:extLst>
              <a:ext uri="{FF2B5EF4-FFF2-40B4-BE49-F238E27FC236}">
                <a16:creationId xmlns:a16="http://schemas.microsoft.com/office/drawing/2014/main" id="{643FA410-9A1B-48FB-941C-7BCAD0F21A88}"/>
              </a:ext>
            </a:extLst>
          </p:cNvPr>
          <p:cNvSpPr txBox="1"/>
          <p:nvPr/>
        </p:nvSpPr>
        <p:spPr>
          <a:xfrm>
            <a:off x="8202109" y="4519219"/>
            <a:ext cx="3791682" cy="923330"/>
          </a:xfrm>
          <a:prstGeom prst="rect">
            <a:avLst/>
          </a:prstGeom>
          <a:noFill/>
        </p:spPr>
        <p:txBody>
          <a:bodyPr wrap="square">
            <a:spAutoFit/>
          </a:bodyPr>
          <a:lstStyle/>
          <a:p>
            <a:pPr algn="r" rtl="1"/>
            <a:r>
              <a:rPr lang="ar-DZ" sz="1800" b="1" i="0" u="none" strike="noStrike" baseline="0" dirty="0">
                <a:solidFill>
                  <a:srgbClr val="EE7D31"/>
                </a:solidFill>
                <a:latin typeface="Times New Roman,Bold"/>
              </a:rPr>
              <a:t>تهدف خرائط "جانت" إلى</a:t>
            </a:r>
            <a:r>
              <a:rPr lang="fr-FR" sz="1800" b="1" i="0" u="none" strike="noStrike" baseline="0" dirty="0">
                <a:solidFill>
                  <a:srgbClr val="EE7D31"/>
                </a:solidFill>
                <a:latin typeface="Times New Roman,Bold"/>
              </a:rPr>
              <a:t> </a:t>
            </a:r>
            <a:r>
              <a:rPr lang="ar-DZ" sz="1800" b="1" i="0" u="none" strike="noStrike" baseline="0" dirty="0">
                <a:solidFill>
                  <a:srgbClr val="31859C"/>
                </a:solidFill>
                <a:latin typeface="Times New Roman,Bold"/>
              </a:rPr>
              <a:t>تحديد مدى التقديم في تنفيذ الأنشطة ومراقبة الزمن</a:t>
            </a:r>
            <a:r>
              <a:rPr lang="fr-FR" sz="1800" b="1" i="0" u="none" strike="noStrike" baseline="0" dirty="0">
                <a:solidFill>
                  <a:srgbClr val="EE7D31"/>
                </a:solidFill>
                <a:latin typeface="Times New Roman,Bold"/>
              </a:rPr>
              <a:t> </a:t>
            </a:r>
          </a:p>
          <a:p>
            <a:pPr algn="r" rtl="1"/>
            <a:endParaRPr lang="fr-FR" dirty="0"/>
          </a:p>
        </p:txBody>
      </p:sp>
      <p:sp>
        <p:nvSpPr>
          <p:cNvPr id="8" name="ZoneTexte 7">
            <a:extLst>
              <a:ext uri="{FF2B5EF4-FFF2-40B4-BE49-F238E27FC236}">
                <a16:creationId xmlns:a16="http://schemas.microsoft.com/office/drawing/2014/main" id="{DD0029B0-4D65-4D94-8D9F-BA8AB1BA811A}"/>
              </a:ext>
            </a:extLst>
          </p:cNvPr>
          <p:cNvSpPr txBox="1"/>
          <p:nvPr/>
        </p:nvSpPr>
        <p:spPr>
          <a:xfrm>
            <a:off x="198209" y="5820369"/>
            <a:ext cx="5234864" cy="923330"/>
          </a:xfrm>
          <a:prstGeom prst="rect">
            <a:avLst/>
          </a:prstGeom>
          <a:noFill/>
        </p:spPr>
        <p:txBody>
          <a:bodyPr wrap="square">
            <a:spAutoFit/>
          </a:bodyPr>
          <a:lstStyle/>
          <a:p>
            <a:pPr algn="r"/>
            <a:r>
              <a:rPr lang="ar-DZ" sz="1800" b="1" i="0" u="none" strike="noStrike" baseline="0" dirty="0">
                <a:solidFill>
                  <a:srgbClr val="C10000"/>
                </a:solidFill>
                <a:latin typeface="Times New Roman,Bold"/>
              </a:rPr>
              <a:t>في خرائط جانت يتم تحديد محورين أحدهما:</a:t>
            </a:r>
          </a:p>
          <a:p>
            <a:pPr algn="r"/>
            <a:r>
              <a:rPr lang="ar-DZ" sz="1800" b="1" i="0" u="none" strike="noStrike" baseline="0" dirty="0">
                <a:solidFill>
                  <a:srgbClr val="31859C"/>
                </a:solidFill>
                <a:latin typeface="Times New Roman,Bold"/>
              </a:rPr>
              <a:t>أفقي يظهر عليه الزمن</a:t>
            </a:r>
            <a:endParaRPr lang="fr-FR" sz="1800" b="1" i="0" u="none" strike="noStrike" baseline="0" dirty="0">
              <a:solidFill>
                <a:srgbClr val="31859C"/>
              </a:solidFill>
              <a:latin typeface="Times New Roman,Bold"/>
            </a:endParaRPr>
          </a:p>
          <a:p>
            <a:pPr algn="r" rtl="1"/>
            <a:r>
              <a:rPr lang="ar-DZ" sz="1800" b="1" i="0" u="none" strike="noStrike" baseline="0" dirty="0">
                <a:solidFill>
                  <a:srgbClr val="00B1F1"/>
                </a:solidFill>
                <a:latin typeface="Times New Roman,Bold"/>
              </a:rPr>
              <a:t>يظهر المحور العمودي</a:t>
            </a:r>
            <a:r>
              <a:rPr lang="fr-FR" sz="1800" b="1" i="0" u="none" strike="noStrike" baseline="0" dirty="0">
                <a:solidFill>
                  <a:srgbClr val="00B1F1"/>
                </a:solidFill>
                <a:latin typeface="Times New Roman,Bold"/>
              </a:rPr>
              <a:t> </a:t>
            </a:r>
            <a:r>
              <a:rPr lang="ar-DZ" sz="1800" b="1" i="0" u="none" strike="noStrike" baseline="0" dirty="0">
                <a:solidFill>
                  <a:srgbClr val="31859C"/>
                </a:solidFill>
                <a:latin typeface="Times New Roman,Bold"/>
              </a:rPr>
              <a:t>انواع الانشطة الواجب اتمامها</a:t>
            </a:r>
            <a:endParaRPr lang="fr-FR" dirty="0"/>
          </a:p>
        </p:txBody>
      </p:sp>
      <p:sp>
        <p:nvSpPr>
          <p:cNvPr id="7" name="ZoneTexte 6">
            <a:extLst>
              <a:ext uri="{FF2B5EF4-FFF2-40B4-BE49-F238E27FC236}">
                <a16:creationId xmlns:a16="http://schemas.microsoft.com/office/drawing/2014/main" id="{2E196243-91B9-4E1B-A772-FBA6B35C09D1}"/>
              </a:ext>
            </a:extLst>
          </p:cNvPr>
          <p:cNvSpPr txBox="1"/>
          <p:nvPr/>
        </p:nvSpPr>
        <p:spPr>
          <a:xfrm rot="10800000" flipV="1">
            <a:off x="8794491" y="5380672"/>
            <a:ext cx="3352433" cy="1477328"/>
          </a:xfrm>
          <a:prstGeom prst="rect">
            <a:avLst/>
          </a:prstGeom>
          <a:noFill/>
        </p:spPr>
        <p:txBody>
          <a:bodyPr wrap="square">
            <a:spAutoFit/>
          </a:bodyPr>
          <a:lstStyle/>
          <a:p>
            <a:pPr algn="just" rtl="1"/>
            <a:r>
              <a:rPr lang="ar-DZ" sz="1800" b="1" i="0" u="none" strike="noStrike" baseline="0" dirty="0">
                <a:solidFill>
                  <a:srgbClr val="00B150"/>
                </a:solidFill>
                <a:latin typeface="Times New Roman,Bold"/>
              </a:rPr>
              <a:t>ترسم خرائط جانت على شكل مستطيل تدل</a:t>
            </a:r>
            <a:endParaRPr lang="fr-FR" sz="1800" b="1" i="0" u="none" strike="noStrike" baseline="0" dirty="0">
              <a:solidFill>
                <a:srgbClr val="00B150"/>
              </a:solidFill>
              <a:latin typeface="Times New Roman,Bold"/>
            </a:endParaRPr>
          </a:p>
          <a:p>
            <a:pPr algn="just" rtl="1"/>
            <a:r>
              <a:rPr lang="fr-FR" sz="1800" b="1" i="0" u="none" strike="noStrike" baseline="0" dirty="0">
                <a:solidFill>
                  <a:srgbClr val="00B150"/>
                </a:solidFill>
                <a:latin typeface="Times New Roman,Bold"/>
              </a:rPr>
              <a:t>  </a:t>
            </a:r>
            <a:r>
              <a:rPr lang="ar-DZ" sz="1800" b="1" i="0" u="none" strike="noStrike" baseline="0" dirty="0">
                <a:solidFill>
                  <a:srgbClr val="31859C"/>
                </a:solidFill>
                <a:latin typeface="Times New Roman,Bold"/>
              </a:rPr>
              <a:t>بدايته على بداية العمل بالنشاط ونهايته تمثل نهاية العمل بالنشاط ويدل طول المستطيل على الوقت اللازم</a:t>
            </a:r>
            <a:r>
              <a:rPr lang="fr-FR" sz="1800" b="1" i="0" u="none" strike="noStrike" baseline="0" dirty="0">
                <a:solidFill>
                  <a:srgbClr val="31859C"/>
                </a:solidFill>
                <a:latin typeface="Times New Roman,Bold"/>
              </a:rPr>
              <a:t> </a:t>
            </a:r>
            <a:endParaRPr lang="ar-DZ" sz="1800" b="1" i="0" u="none" strike="noStrike" baseline="0" dirty="0">
              <a:solidFill>
                <a:srgbClr val="31859C"/>
              </a:solidFill>
              <a:latin typeface="Times New Roman,Bold"/>
            </a:endParaRPr>
          </a:p>
          <a:p>
            <a:pPr algn="just" rtl="1"/>
            <a:r>
              <a:rPr lang="ar-DZ" sz="1800" b="1" i="0" u="none" strike="noStrike" baseline="0" dirty="0" err="1">
                <a:solidFill>
                  <a:srgbClr val="31859C"/>
                </a:solidFill>
                <a:latin typeface="Times New Roman,Bold"/>
              </a:rPr>
              <a:t>لانجاز</a:t>
            </a:r>
            <a:r>
              <a:rPr lang="ar-DZ" sz="1800" b="1" i="0" u="none" strike="noStrike" baseline="0" dirty="0">
                <a:solidFill>
                  <a:srgbClr val="31859C"/>
                </a:solidFill>
                <a:latin typeface="Times New Roman,Bold"/>
              </a:rPr>
              <a:t> النشاط</a:t>
            </a:r>
            <a:endParaRPr lang="fr-FR" dirty="0"/>
          </a:p>
        </p:txBody>
      </p:sp>
      <p:pic>
        <p:nvPicPr>
          <p:cNvPr id="1026" name="Picture 2" descr="16 Free Gantt Chart Templates (Excel, PowerPoint, Word) ᐅ TemplateLab">
            <a:extLst>
              <a:ext uri="{FF2B5EF4-FFF2-40B4-BE49-F238E27FC236}">
                <a16:creationId xmlns:a16="http://schemas.microsoft.com/office/drawing/2014/main" id="{D99166F9-70E2-493F-9CDA-BF06D47C9B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14301"/>
            <a:ext cx="7421791" cy="5328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86904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C1870FA-9DBA-4461-A400-799FAFDE4E11}"/>
              </a:ext>
            </a:extLst>
          </p:cNvPr>
          <p:cNvSpPr>
            <a:spLocks noGrp="1"/>
          </p:cNvSpPr>
          <p:nvPr>
            <p:ph type="title"/>
          </p:nvPr>
        </p:nvSpPr>
        <p:spPr>
          <a:xfrm>
            <a:off x="167054" y="365125"/>
            <a:ext cx="6222024" cy="1325563"/>
          </a:xfrm>
        </p:spPr>
        <p:txBody>
          <a:bodyPr/>
          <a:lstStyle/>
          <a:p>
            <a:r>
              <a:rPr lang="ar-DZ" b="1" dirty="0"/>
              <a:t>مفهوم شبكات الأعمال</a:t>
            </a:r>
            <a:r>
              <a:rPr lang="fr-FR" b="1" dirty="0"/>
              <a:t>    Concept of Network  </a:t>
            </a:r>
          </a:p>
        </p:txBody>
      </p:sp>
      <p:sp>
        <p:nvSpPr>
          <p:cNvPr id="8" name="ZoneTexte 7">
            <a:extLst>
              <a:ext uri="{FF2B5EF4-FFF2-40B4-BE49-F238E27FC236}">
                <a16:creationId xmlns:a16="http://schemas.microsoft.com/office/drawing/2014/main" id="{DD257ACF-8734-40C3-B3D9-9A2200BABF31}"/>
              </a:ext>
            </a:extLst>
          </p:cNvPr>
          <p:cNvSpPr txBox="1"/>
          <p:nvPr/>
        </p:nvSpPr>
        <p:spPr>
          <a:xfrm>
            <a:off x="6224954" y="89932"/>
            <a:ext cx="5967046" cy="4708981"/>
          </a:xfrm>
          <a:prstGeom prst="rect">
            <a:avLst/>
          </a:prstGeom>
          <a:noFill/>
        </p:spPr>
        <p:txBody>
          <a:bodyPr wrap="square">
            <a:spAutoFit/>
          </a:bodyPr>
          <a:lstStyle/>
          <a:p>
            <a:pPr algn="just" rtl="1"/>
            <a:r>
              <a:rPr lang="ar-DZ" sz="2000" b="1" dirty="0"/>
              <a:t>تعرف </a:t>
            </a:r>
            <a:r>
              <a:rPr lang="ar-DZ" sz="2000" b="1" dirty="0">
                <a:solidFill>
                  <a:srgbClr val="FF0000"/>
                </a:solidFill>
              </a:rPr>
              <a:t>شبكات الاعمال </a:t>
            </a:r>
            <a:r>
              <a:rPr lang="ar-DZ" sz="2000" b="1" dirty="0"/>
              <a:t>بأنها ( المشروع المراد تخطيطه على شكل نموذج يتكون من عدة اسهم ومجموعة دوائر) </a:t>
            </a:r>
            <a:endParaRPr lang="fr-FR" sz="2000" b="1" dirty="0"/>
          </a:p>
          <a:p>
            <a:pPr algn="just" rtl="1"/>
            <a:r>
              <a:rPr lang="ar-DZ" sz="2000" b="1" dirty="0"/>
              <a:t>كما يمكن تعريفها بأنها</a:t>
            </a:r>
            <a:endParaRPr lang="fr-FR" sz="2000" b="1" dirty="0"/>
          </a:p>
          <a:p>
            <a:pPr algn="just" rtl="1"/>
            <a:r>
              <a:rPr lang="ar-DZ" sz="2000" b="1" dirty="0"/>
              <a:t>عباره عن مجموعه من </a:t>
            </a:r>
            <a:r>
              <a:rPr lang="ar-DZ" sz="2000" b="1" dirty="0" err="1"/>
              <a:t>الانشطه</a:t>
            </a:r>
            <a:r>
              <a:rPr lang="ar-DZ" sz="2000" b="1" dirty="0"/>
              <a:t> والاحداث لها نقطة </a:t>
            </a:r>
            <a:r>
              <a:rPr lang="ar-DZ" sz="2000" b="1" dirty="0" err="1"/>
              <a:t>بدايه</a:t>
            </a:r>
            <a:r>
              <a:rPr lang="ar-DZ" sz="2000" b="1" dirty="0"/>
              <a:t> واحده ونقطة </a:t>
            </a:r>
            <a:r>
              <a:rPr lang="ar-DZ" sz="2000" b="1" dirty="0" err="1"/>
              <a:t>نهايه</a:t>
            </a:r>
            <a:r>
              <a:rPr lang="ar-DZ" sz="2000" b="1" dirty="0"/>
              <a:t> واحده)</a:t>
            </a:r>
            <a:endParaRPr lang="fr-FR" sz="2000" b="1" dirty="0"/>
          </a:p>
          <a:p>
            <a:pPr algn="just" rtl="1"/>
            <a:r>
              <a:rPr lang="ar-DZ" sz="2000" b="1" dirty="0"/>
              <a:t>ولتمثيل انشطة المشروع على شبكات الاعمال ينبغي تحديد الفعاليات للمشروع المراد تخطيطه ، اذ يكون لكل نشاط </a:t>
            </a:r>
            <a:r>
              <a:rPr lang="ar-DZ" sz="2000" b="1" dirty="0" err="1"/>
              <a:t>بدايه</a:t>
            </a:r>
            <a:r>
              <a:rPr lang="ar-DZ" sz="2000" b="1" dirty="0"/>
              <a:t> </a:t>
            </a:r>
            <a:r>
              <a:rPr lang="ar-DZ" sz="2000" b="1" dirty="0" err="1"/>
              <a:t>ونهايه</a:t>
            </a:r>
            <a:r>
              <a:rPr lang="ar-DZ" sz="2000" b="1" dirty="0"/>
              <a:t> ،</a:t>
            </a:r>
            <a:endParaRPr lang="fr-FR" sz="2000" b="1" dirty="0"/>
          </a:p>
          <a:p>
            <a:pPr algn="just" rtl="1"/>
            <a:r>
              <a:rPr lang="ar-DZ" sz="2000" b="1" dirty="0"/>
              <a:t>ويعبر عن هذه </a:t>
            </a:r>
            <a:r>
              <a:rPr lang="ar-DZ" sz="2000" b="1" dirty="0" err="1"/>
              <a:t>الانشطه</a:t>
            </a:r>
            <a:r>
              <a:rPr lang="ar-DZ" sz="2000" b="1" dirty="0"/>
              <a:t> على شبكات الاعمال بالرموز الاتية :</a:t>
            </a:r>
            <a:endParaRPr lang="fr-FR" sz="2000" b="1" dirty="0"/>
          </a:p>
          <a:p>
            <a:pPr marL="342900" indent="-342900" algn="just" rtl="1">
              <a:buFontTx/>
              <a:buChar char="-"/>
            </a:pPr>
            <a:r>
              <a:rPr lang="ar-DZ" sz="2000" b="1" dirty="0"/>
              <a:t>١ -يمثل النشاط بسهم ( ) له </a:t>
            </a:r>
            <a:r>
              <a:rPr lang="ar-DZ" sz="2000" b="1" dirty="0" err="1"/>
              <a:t>بدايه</a:t>
            </a:r>
            <a:r>
              <a:rPr lang="ar-DZ" sz="2000" b="1" dirty="0"/>
              <a:t> </a:t>
            </a:r>
            <a:r>
              <a:rPr lang="ar-DZ" sz="2000" b="1" dirty="0" err="1"/>
              <a:t>ونهايه</a:t>
            </a:r>
            <a:r>
              <a:rPr lang="ar-DZ" sz="2000" b="1" dirty="0"/>
              <a:t> ويستهلك وقت وله كلفه</a:t>
            </a:r>
            <a:endParaRPr lang="fr-FR" sz="2000" b="1" dirty="0"/>
          </a:p>
          <a:p>
            <a:pPr marL="342900" indent="-342900" algn="just" rtl="1">
              <a:buFontTx/>
              <a:buChar char="-"/>
            </a:pPr>
            <a:r>
              <a:rPr lang="ar-DZ" sz="2000" b="1" dirty="0"/>
              <a:t>٢ -تمثل </a:t>
            </a:r>
            <a:r>
              <a:rPr lang="ar-DZ" sz="2000" b="1" dirty="0" err="1"/>
              <a:t>الدائره</a:t>
            </a:r>
            <a:r>
              <a:rPr lang="ar-DZ" sz="2000" b="1" dirty="0"/>
              <a:t> (</a:t>
            </a:r>
            <a:r>
              <a:rPr lang="fr-FR" sz="2000" b="1" dirty="0">
                <a:solidFill>
                  <a:srgbClr val="0070C0"/>
                </a:solidFill>
              </a:rPr>
              <a:t>o</a:t>
            </a:r>
            <a:r>
              <a:rPr lang="ar-DZ" sz="2000" b="1" dirty="0"/>
              <a:t>) الحدث أي نقطة </a:t>
            </a:r>
            <a:r>
              <a:rPr lang="ar-DZ" sz="2000" b="1" dirty="0" err="1"/>
              <a:t>البدايه</a:t>
            </a:r>
            <a:r>
              <a:rPr lang="ar-DZ" sz="2000" b="1" dirty="0"/>
              <a:t> او </a:t>
            </a:r>
            <a:r>
              <a:rPr lang="ar-DZ" sz="2000" b="1" dirty="0" err="1"/>
              <a:t>النهايه</a:t>
            </a:r>
            <a:r>
              <a:rPr lang="ar-DZ" sz="2000" b="1" dirty="0"/>
              <a:t> لنشاط معين.</a:t>
            </a:r>
            <a:endParaRPr lang="fr-FR" sz="2000" b="1" dirty="0"/>
          </a:p>
          <a:p>
            <a:pPr marL="342900" indent="-342900" algn="just" rtl="1">
              <a:buFontTx/>
              <a:buChar char="-"/>
            </a:pPr>
            <a:r>
              <a:rPr lang="ar-DZ" sz="2000" b="1" dirty="0"/>
              <a:t> ٣ -السهم المتقطع ( ) هو نشاط وهمي لاوجود حقيقي له يستخدم لبيان </a:t>
            </a:r>
            <a:r>
              <a:rPr lang="ar-DZ" sz="2000" b="1" dirty="0" err="1"/>
              <a:t>العلاقه</a:t>
            </a:r>
            <a:r>
              <a:rPr lang="ar-DZ" sz="2000" b="1" dirty="0"/>
              <a:t> بين </a:t>
            </a:r>
            <a:r>
              <a:rPr lang="ar-DZ" sz="2000" b="1" dirty="0" err="1"/>
              <a:t>الانشطه</a:t>
            </a:r>
            <a:r>
              <a:rPr lang="ar-DZ" sz="2000" b="1" dirty="0"/>
              <a:t> ويستهلك وقت وله كلفة. وبعد اتمام عملية تحديد انشطه </a:t>
            </a:r>
            <a:r>
              <a:rPr lang="ar-DZ" sz="2000" b="1" dirty="0" err="1"/>
              <a:t>انجازالمشروع</a:t>
            </a:r>
            <a:r>
              <a:rPr lang="ar-DZ" sz="2000" b="1" dirty="0"/>
              <a:t> وتمثيلها على شبكة الاعمال يصبح </a:t>
            </a:r>
            <a:r>
              <a:rPr lang="ar-DZ" sz="2000" b="1" dirty="0" err="1"/>
              <a:t>بالامكان</a:t>
            </a:r>
            <a:r>
              <a:rPr lang="ar-DZ" sz="2000" b="1" dirty="0"/>
              <a:t> استخدام الاساليب التي تمكن من حساب وقت انجاز المشروع</a:t>
            </a:r>
            <a:endParaRPr lang="fr-FR" sz="2000" b="1" dirty="0"/>
          </a:p>
        </p:txBody>
      </p:sp>
      <p:cxnSp>
        <p:nvCxnSpPr>
          <p:cNvPr id="10" name="Connecteur droit avec flèche 9">
            <a:extLst>
              <a:ext uri="{FF2B5EF4-FFF2-40B4-BE49-F238E27FC236}">
                <a16:creationId xmlns:a16="http://schemas.microsoft.com/office/drawing/2014/main" id="{B04D6ED5-571F-44C2-B9AD-7B6E71F2B798}"/>
              </a:ext>
            </a:extLst>
          </p:cNvPr>
          <p:cNvCxnSpPr>
            <a:cxnSpLocks/>
          </p:cNvCxnSpPr>
          <p:nvPr/>
        </p:nvCxnSpPr>
        <p:spPr>
          <a:xfrm>
            <a:off x="9750668" y="2586902"/>
            <a:ext cx="79130" cy="246212"/>
          </a:xfrm>
          <a:prstGeom prst="straightConnector1">
            <a:avLst/>
          </a:prstGeom>
          <a:ln>
            <a:solidFill>
              <a:srgbClr val="FF0000"/>
            </a:solidFill>
            <a:tailEnd type="triangle"/>
          </a:ln>
        </p:spPr>
        <p:style>
          <a:lnRef idx="1">
            <a:schemeClr val="accent2"/>
          </a:lnRef>
          <a:fillRef idx="0">
            <a:schemeClr val="accent2"/>
          </a:fillRef>
          <a:effectRef idx="0">
            <a:schemeClr val="accent2"/>
          </a:effectRef>
          <a:fontRef idx="minor">
            <a:schemeClr val="tx1"/>
          </a:fontRef>
        </p:style>
      </p:cxnSp>
      <p:pic>
        <p:nvPicPr>
          <p:cNvPr id="18" name="Image 17">
            <a:extLst>
              <a:ext uri="{FF2B5EF4-FFF2-40B4-BE49-F238E27FC236}">
                <a16:creationId xmlns:a16="http://schemas.microsoft.com/office/drawing/2014/main" id="{9A2F874D-1268-4E96-AB88-845FA4EC64D5}"/>
              </a:ext>
            </a:extLst>
          </p:cNvPr>
          <p:cNvPicPr>
            <a:picLocks noChangeAspect="1"/>
          </p:cNvPicPr>
          <p:nvPr/>
        </p:nvPicPr>
        <p:blipFill>
          <a:blip r:embed="rId2"/>
          <a:stretch>
            <a:fillRect/>
          </a:stretch>
        </p:blipFill>
        <p:spPr>
          <a:xfrm>
            <a:off x="0" y="1965881"/>
            <a:ext cx="6222024" cy="4892119"/>
          </a:xfrm>
          <a:prstGeom prst="rect">
            <a:avLst/>
          </a:prstGeom>
        </p:spPr>
      </p:pic>
      <p:sp>
        <p:nvSpPr>
          <p:cNvPr id="19" name="ZoneTexte 18">
            <a:extLst>
              <a:ext uri="{FF2B5EF4-FFF2-40B4-BE49-F238E27FC236}">
                <a16:creationId xmlns:a16="http://schemas.microsoft.com/office/drawing/2014/main" id="{62856805-2C01-489C-A58F-12B8CC7AFF4C}"/>
              </a:ext>
            </a:extLst>
          </p:cNvPr>
          <p:cNvSpPr txBox="1"/>
          <p:nvPr/>
        </p:nvSpPr>
        <p:spPr>
          <a:xfrm>
            <a:off x="6224954" y="5619788"/>
            <a:ext cx="5802190" cy="646331"/>
          </a:xfrm>
          <a:prstGeom prst="rect">
            <a:avLst/>
          </a:prstGeom>
          <a:noFill/>
        </p:spPr>
        <p:txBody>
          <a:bodyPr wrap="square">
            <a:spAutoFit/>
          </a:bodyPr>
          <a:lstStyle/>
          <a:p>
            <a:pPr algn="r"/>
            <a:r>
              <a:rPr lang="ar-DZ" sz="1800" b="1" i="0" u="none" strike="noStrike" baseline="0" dirty="0">
                <a:solidFill>
                  <a:srgbClr val="C10000"/>
                </a:solidFill>
                <a:latin typeface="Times New Roman,Bold"/>
              </a:rPr>
              <a:t>مفهوم شبكات الأعمال هي مخططات شبكية قائمة على</a:t>
            </a:r>
          </a:p>
          <a:p>
            <a:pPr algn="r"/>
            <a:r>
              <a:rPr lang="ar-DZ" sz="1800" b="1" i="0" u="none" strike="noStrike" baseline="0" dirty="0">
                <a:solidFill>
                  <a:srgbClr val="31859C"/>
                </a:solidFill>
                <a:latin typeface="Times New Roman,Bold"/>
              </a:rPr>
              <a:t>أساس الأنشطة والأحداث</a:t>
            </a:r>
            <a:endParaRPr lang="fr-FR" dirty="0"/>
          </a:p>
        </p:txBody>
      </p:sp>
    </p:spTree>
    <p:extLst>
      <p:ext uri="{BB962C8B-B14F-4D97-AF65-F5344CB8AC3E}">
        <p14:creationId xmlns:p14="http://schemas.microsoft.com/office/powerpoint/2010/main" val="25898236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a:extLst>
              <a:ext uri="{FF2B5EF4-FFF2-40B4-BE49-F238E27FC236}">
                <a16:creationId xmlns:a16="http://schemas.microsoft.com/office/drawing/2014/main" id="{A1478BBE-D4AA-4EE1-B0E4-DBFA757F72D3}"/>
              </a:ext>
            </a:extLst>
          </p:cNvPr>
          <p:cNvPicPr>
            <a:picLocks noGrp="1" noChangeAspect="1"/>
          </p:cNvPicPr>
          <p:nvPr>
            <p:ph idx="1"/>
          </p:nvPr>
        </p:nvPicPr>
        <p:blipFill>
          <a:blip r:embed="rId2"/>
          <a:stretch>
            <a:fillRect/>
          </a:stretch>
        </p:blipFill>
        <p:spPr>
          <a:xfrm>
            <a:off x="6038850" y="0"/>
            <a:ext cx="6153150" cy="1628775"/>
          </a:xfrm>
          <a:prstGeom prst="rect">
            <a:avLst/>
          </a:prstGeom>
        </p:spPr>
      </p:pic>
      <p:pic>
        <p:nvPicPr>
          <p:cNvPr id="5" name="Espace réservé du contenu 4">
            <a:extLst>
              <a:ext uri="{FF2B5EF4-FFF2-40B4-BE49-F238E27FC236}">
                <a16:creationId xmlns:a16="http://schemas.microsoft.com/office/drawing/2014/main" id="{E5CC2F09-EAA1-45EE-BD80-B8922E144BEC}"/>
              </a:ext>
            </a:extLst>
          </p:cNvPr>
          <p:cNvPicPr>
            <a:picLocks noChangeAspect="1"/>
          </p:cNvPicPr>
          <p:nvPr/>
        </p:nvPicPr>
        <p:blipFill>
          <a:blip r:embed="rId3"/>
          <a:stretch>
            <a:fillRect/>
          </a:stretch>
        </p:blipFill>
        <p:spPr>
          <a:xfrm>
            <a:off x="6224954" y="2004659"/>
            <a:ext cx="5967046" cy="2324100"/>
          </a:xfrm>
          <a:prstGeom prst="rect">
            <a:avLst/>
          </a:prstGeom>
        </p:spPr>
      </p:pic>
      <p:pic>
        <p:nvPicPr>
          <p:cNvPr id="7" name="Image 6">
            <a:extLst>
              <a:ext uri="{FF2B5EF4-FFF2-40B4-BE49-F238E27FC236}">
                <a16:creationId xmlns:a16="http://schemas.microsoft.com/office/drawing/2014/main" id="{0DB693B9-E5AE-4C05-8725-98ADBC2DC528}"/>
              </a:ext>
            </a:extLst>
          </p:cNvPr>
          <p:cNvPicPr>
            <a:picLocks noChangeAspect="1"/>
          </p:cNvPicPr>
          <p:nvPr/>
        </p:nvPicPr>
        <p:blipFill>
          <a:blip r:embed="rId4"/>
          <a:stretch>
            <a:fillRect/>
          </a:stretch>
        </p:blipFill>
        <p:spPr>
          <a:xfrm>
            <a:off x="6224954" y="5079023"/>
            <a:ext cx="6057900" cy="1714500"/>
          </a:xfrm>
          <a:prstGeom prst="rect">
            <a:avLst/>
          </a:prstGeom>
        </p:spPr>
      </p:pic>
      <p:pic>
        <p:nvPicPr>
          <p:cNvPr id="9" name="Image 8">
            <a:extLst>
              <a:ext uri="{FF2B5EF4-FFF2-40B4-BE49-F238E27FC236}">
                <a16:creationId xmlns:a16="http://schemas.microsoft.com/office/drawing/2014/main" id="{C56C8488-CE05-446F-849C-EB48D31BD7DC}"/>
              </a:ext>
            </a:extLst>
          </p:cNvPr>
          <p:cNvPicPr>
            <a:picLocks noChangeAspect="1"/>
          </p:cNvPicPr>
          <p:nvPr/>
        </p:nvPicPr>
        <p:blipFill>
          <a:blip r:embed="rId5"/>
          <a:stretch>
            <a:fillRect/>
          </a:stretch>
        </p:blipFill>
        <p:spPr>
          <a:xfrm>
            <a:off x="-2198" y="-8779"/>
            <a:ext cx="6181725" cy="1181100"/>
          </a:xfrm>
          <a:prstGeom prst="rect">
            <a:avLst/>
          </a:prstGeom>
        </p:spPr>
      </p:pic>
      <p:pic>
        <p:nvPicPr>
          <p:cNvPr id="11" name="Image 10">
            <a:extLst>
              <a:ext uri="{FF2B5EF4-FFF2-40B4-BE49-F238E27FC236}">
                <a16:creationId xmlns:a16="http://schemas.microsoft.com/office/drawing/2014/main" id="{DF5520CD-3D78-4520-933D-F4AB9D63A600}"/>
              </a:ext>
            </a:extLst>
          </p:cNvPr>
          <p:cNvPicPr>
            <a:picLocks noChangeAspect="1"/>
          </p:cNvPicPr>
          <p:nvPr/>
        </p:nvPicPr>
        <p:blipFill>
          <a:blip r:embed="rId6"/>
          <a:stretch>
            <a:fillRect/>
          </a:stretch>
        </p:blipFill>
        <p:spPr>
          <a:xfrm>
            <a:off x="59714" y="1981200"/>
            <a:ext cx="6057900" cy="1447800"/>
          </a:xfrm>
          <a:prstGeom prst="rect">
            <a:avLst/>
          </a:prstGeom>
        </p:spPr>
      </p:pic>
      <p:pic>
        <p:nvPicPr>
          <p:cNvPr id="13" name="Image 12">
            <a:extLst>
              <a:ext uri="{FF2B5EF4-FFF2-40B4-BE49-F238E27FC236}">
                <a16:creationId xmlns:a16="http://schemas.microsoft.com/office/drawing/2014/main" id="{D2D45B64-3C53-41D1-A064-318D4CBD4837}"/>
              </a:ext>
            </a:extLst>
          </p:cNvPr>
          <p:cNvPicPr>
            <a:picLocks noChangeAspect="1"/>
          </p:cNvPicPr>
          <p:nvPr/>
        </p:nvPicPr>
        <p:blipFill>
          <a:blip r:embed="rId7"/>
          <a:stretch>
            <a:fillRect/>
          </a:stretch>
        </p:blipFill>
        <p:spPr>
          <a:xfrm>
            <a:off x="0" y="4112981"/>
            <a:ext cx="6224954" cy="1019175"/>
          </a:xfrm>
          <a:prstGeom prst="rect">
            <a:avLst/>
          </a:prstGeom>
        </p:spPr>
      </p:pic>
      <p:pic>
        <p:nvPicPr>
          <p:cNvPr id="15" name="Image 14">
            <a:extLst>
              <a:ext uri="{FF2B5EF4-FFF2-40B4-BE49-F238E27FC236}">
                <a16:creationId xmlns:a16="http://schemas.microsoft.com/office/drawing/2014/main" id="{A3FE0817-5034-4693-9ED1-178594346AB8}"/>
              </a:ext>
            </a:extLst>
          </p:cNvPr>
          <p:cNvPicPr>
            <a:picLocks noChangeAspect="1"/>
          </p:cNvPicPr>
          <p:nvPr/>
        </p:nvPicPr>
        <p:blipFill>
          <a:blip r:embed="rId8"/>
          <a:stretch>
            <a:fillRect/>
          </a:stretch>
        </p:blipFill>
        <p:spPr>
          <a:xfrm>
            <a:off x="0" y="5537322"/>
            <a:ext cx="6179527" cy="1200150"/>
          </a:xfrm>
          <a:prstGeom prst="rect">
            <a:avLst/>
          </a:prstGeom>
        </p:spPr>
      </p:pic>
    </p:spTree>
    <p:extLst>
      <p:ext uri="{BB962C8B-B14F-4D97-AF65-F5344CB8AC3E}">
        <p14:creationId xmlns:p14="http://schemas.microsoft.com/office/powerpoint/2010/main" val="13782817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a:extLst>
              <a:ext uri="{FF2B5EF4-FFF2-40B4-BE49-F238E27FC236}">
                <a16:creationId xmlns:a16="http://schemas.microsoft.com/office/drawing/2014/main" id="{932475A8-5018-49F3-8BBD-6F91CD079C02}"/>
              </a:ext>
            </a:extLst>
          </p:cNvPr>
          <p:cNvPicPr>
            <a:picLocks noGrp="1" noChangeAspect="1"/>
          </p:cNvPicPr>
          <p:nvPr>
            <p:ph idx="1"/>
          </p:nvPr>
        </p:nvPicPr>
        <p:blipFill>
          <a:blip r:embed="rId2"/>
          <a:stretch>
            <a:fillRect/>
          </a:stretch>
        </p:blipFill>
        <p:spPr>
          <a:xfrm>
            <a:off x="0" y="0"/>
            <a:ext cx="5899638" cy="6858000"/>
          </a:xfrm>
        </p:spPr>
      </p:pic>
      <p:pic>
        <p:nvPicPr>
          <p:cNvPr id="9" name="Image 8">
            <a:extLst>
              <a:ext uri="{FF2B5EF4-FFF2-40B4-BE49-F238E27FC236}">
                <a16:creationId xmlns:a16="http://schemas.microsoft.com/office/drawing/2014/main" id="{15112DC8-9CC1-4BF4-8414-B71F14E63509}"/>
              </a:ext>
            </a:extLst>
          </p:cNvPr>
          <p:cNvPicPr>
            <a:picLocks noChangeAspect="1"/>
          </p:cNvPicPr>
          <p:nvPr/>
        </p:nvPicPr>
        <p:blipFill>
          <a:blip r:embed="rId3"/>
          <a:stretch>
            <a:fillRect/>
          </a:stretch>
        </p:blipFill>
        <p:spPr>
          <a:xfrm>
            <a:off x="5961185" y="0"/>
            <a:ext cx="6023463" cy="4225437"/>
          </a:xfrm>
          <a:prstGeom prst="rect">
            <a:avLst/>
          </a:prstGeom>
        </p:spPr>
      </p:pic>
      <p:pic>
        <p:nvPicPr>
          <p:cNvPr id="11" name="Image 10">
            <a:extLst>
              <a:ext uri="{FF2B5EF4-FFF2-40B4-BE49-F238E27FC236}">
                <a16:creationId xmlns:a16="http://schemas.microsoft.com/office/drawing/2014/main" id="{3B6736DD-1B82-4C08-AFB9-7267D8B557DB}"/>
              </a:ext>
            </a:extLst>
          </p:cNvPr>
          <p:cNvPicPr>
            <a:picLocks noChangeAspect="1"/>
          </p:cNvPicPr>
          <p:nvPr/>
        </p:nvPicPr>
        <p:blipFill>
          <a:blip r:embed="rId4"/>
          <a:stretch>
            <a:fillRect/>
          </a:stretch>
        </p:blipFill>
        <p:spPr>
          <a:xfrm>
            <a:off x="5873627" y="4476750"/>
            <a:ext cx="6198577" cy="2381250"/>
          </a:xfrm>
          <a:prstGeom prst="rect">
            <a:avLst/>
          </a:prstGeom>
        </p:spPr>
      </p:pic>
    </p:spTree>
    <p:extLst>
      <p:ext uri="{BB962C8B-B14F-4D97-AF65-F5344CB8AC3E}">
        <p14:creationId xmlns:p14="http://schemas.microsoft.com/office/powerpoint/2010/main" val="9756035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contenu 6">
            <a:extLst>
              <a:ext uri="{FF2B5EF4-FFF2-40B4-BE49-F238E27FC236}">
                <a16:creationId xmlns:a16="http://schemas.microsoft.com/office/drawing/2014/main" id="{5F1287B9-94E9-4E7A-8D58-0FA9ED916234}"/>
              </a:ext>
            </a:extLst>
          </p:cNvPr>
          <p:cNvSpPr>
            <a:spLocks noGrp="1"/>
          </p:cNvSpPr>
          <p:nvPr>
            <p:ph idx="1"/>
          </p:nvPr>
        </p:nvSpPr>
        <p:spPr>
          <a:xfrm>
            <a:off x="4563208" y="96716"/>
            <a:ext cx="7628792" cy="6761284"/>
          </a:xfrm>
        </p:spPr>
        <p:txBody>
          <a:bodyPr>
            <a:normAutofit fontScale="85000" lnSpcReduction="10000"/>
          </a:bodyPr>
          <a:lstStyle/>
          <a:p>
            <a:pPr marL="0" indent="0" algn="r" rtl="1">
              <a:buNone/>
            </a:pPr>
            <a:r>
              <a:rPr lang="ar-DZ" b="1" i="0" dirty="0">
                <a:solidFill>
                  <a:srgbClr val="FF0000"/>
                </a:solidFill>
                <a:effectLst/>
                <a:latin typeface="Helvetica" panose="020B0604020202020204" pitchFamily="34" charset="0"/>
              </a:rPr>
              <a:t>مخطط بيرت </a:t>
            </a:r>
            <a:r>
              <a:rPr lang="fr-FR" b="1" i="0" dirty="0">
                <a:solidFill>
                  <a:srgbClr val="FF0000"/>
                </a:solidFill>
                <a:effectLst/>
                <a:latin typeface="Helvetica" panose="020B0604020202020204" pitchFamily="34" charset="0"/>
              </a:rPr>
              <a:t>   PERT  </a:t>
            </a:r>
            <a:r>
              <a:rPr lang="ar-DZ" b="1" i="0" dirty="0">
                <a:solidFill>
                  <a:srgbClr val="FF0000"/>
                </a:solidFill>
                <a:effectLst/>
                <a:latin typeface="Helvetica" panose="020B0604020202020204" pitchFamily="34" charset="0"/>
              </a:rPr>
              <a:t>لتقييم ومراجعة المشروعات</a:t>
            </a:r>
            <a:r>
              <a:rPr lang="ar-DZ" b="0" i="0" dirty="0">
                <a:solidFill>
                  <a:srgbClr val="1D2129"/>
                </a:solidFill>
                <a:effectLst/>
                <a:latin typeface="Helvetica" panose="020B0604020202020204" pitchFamily="34" charset="0"/>
              </a:rPr>
              <a:t>:</a:t>
            </a:r>
          </a:p>
          <a:p>
            <a:pPr algn="r" rtl="1"/>
            <a:r>
              <a:rPr lang="ar-DZ" b="0" i="0" dirty="0">
                <a:solidFill>
                  <a:srgbClr val="1D2129"/>
                </a:solidFill>
                <a:effectLst/>
                <a:latin typeface="Helvetica" panose="020B0604020202020204" pitchFamily="34" charset="0"/>
              </a:rPr>
              <a:t>يعتبر مخطط بيرت أحد الأساليب التي تستعملها الإدارة في عمليات التخطيط والرقابة في المشروعات الكبيرة المعقدة. </a:t>
            </a:r>
            <a:r>
              <a:rPr lang="ar-DZ" dirty="0">
                <a:solidFill>
                  <a:srgbClr val="1D2129"/>
                </a:solidFill>
                <a:latin typeface="Helvetica" panose="020B0604020202020204" pitchFamily="34" charset="0"/>
              </a:rPr>
              <a:t>ويرمز للاختصار</a:t>
            </a:r>
            <a:r>
              <a:rPr lang="fr-FR" b="1" dirty="0">
                <a:solidFill>
                  <a:srgbClr val="FF0000"/>
                </a:solidFill>
                <a:latin typeface="Helvetica" panose="020B0604020202020204" pitchFamily="34" charset="0"/>
              </a:rPr>
              <a:t>PERT</a:t>
            </a:r>
            <a:r>
              <a:rPr lang="fr-FR" dirty="0">
                <a:solidFill>
                  <a:srgbClr val="1D2129"/>
                </a:solidFill>
                <a:latin typeface="Helvetica" panose="020B0604020202020204" pitchFamily="34" charset="0"/>
              </a:rPr>
              <a:t> </a:t>
            </a:r>
            <a:r>
              <a:rPr lang="ar-DZ" b="0" i="0" dirty="0">
                <a:solidFill>
                  <a:srgbClr val="1D2129"/>
                </a:solidFill>
                <a:effectLst/>
                <a:latin typeface="Helvetica" panose="020B0604020202020204" pitchFamily="34" charset="0"/>
              </a:rPr>
              <a:t> للدلالة إلى الحروف الأولى للاصطلاح الانكليزي </a:t>
            </a:r>
            <a:endParaRPr lang="fr-FR" b="0" i="0" dirty="0">
              <a:solidFill>
                <a:srgbClr val="1D2129"/>
              </a:solidFill>
              <a:effectLst/>
              <a:latin typeface="Helvetica" panose="020B0604020202020204" pitchFamily="34" charset="0"/>
            </a:endParaRPr>
          </a:p>
          <a:p>
            <a:pPr algn="r" rtl="1"/>
            <a:r>
              <a:rPr lang="ar-DZ" b="0" i="0" dirty="0">
                <a:solidFill>
                  <a:srgbClr val="1D2129"/>
                </a:solidFill>
                <a:effectLst/>
                <a:latin typeface="Helvetica" panose="020B0604020202020204" pitchFamily="34" charset="0"/>
              </a:rPr>
              <a:t>"</a:t>
            </a:r>
            <a:r>
              <a:rPr lang="fr-FR" b="1" i="0" dirty="0">
                <a:solidFill>
                  <a:srgbClr val="FF0000"/>
                </a:solidFill>
                <a:effectLst/>
                <a:latin typeface="Helvetica" panose="020B0604020202020204" pitchFamily="34" charset="0"/>
              </a:rPr>
              <a:t>Program Evaluation and </a:t>
            </a:r>
            <a:r>
              <a:rPr lang="fr-FR" b="1" i="0" dirty="0" err="1">
                <a:solidFill>
                  <a:srgbClr val="FF0000"/>
                </a:solidFill>
                <a:effectLst/>
                <a:latin typeface="Helvetica" panose="020B0604020202020204" pitchFamily="34" charset="0"/>
              </a:rPr>
              <a:t>Review</a:t>
            </a:r>
            <a:r>
              <a:rPr lang="fr-FR" b="1" i="0" dirty="0">
                <a:solidFill>
                  <a:srgbClr val="FF0000"/>
                </a:solidFill>
                <a:effectLst/>
                <a:latin typeface="Helvetica" panose="020B0604020202020204" pitchFamily="34" charset="0"/>
              </a:rPr>
              <a:t> Technique</a:t>
            </a:r>
            <a:r>
              <a:rPr lang="fr-FR" b="0" i="0" dirty="0">
                <a:solidFill>
                  <a:srgbClr val="1D2129"/>
                </a:solidFill>
                <a:effectLst/>
                <a:latin typeface="Helvetica" panose="020B0604020202020204" pitchFamily="34" charset="0"/>
              </a:rPr>
              <a:t>" </a:t>
            </a:r>
            <a:r>
              <a:rPr lang="ar-DZ" b="0" i="0" dirty="0">
                <a:solidFill>
                  <a:srgbClr val="1D2129"/>
                </a:solidFill>
                <a:effectLst/>
                <a:latin typeface="Helvetica" panose="020B0604020202020204" pitchFamily="34" charset="0"/>
              </a:rPr>
              <a:t>وتعني تقييم البرامج ومراجعتها.</a:t>
            </a:r>
          </a:p>
          <a:p>
            <a:pPr algn="r" rtl="1"/>
            <a:r>
              <a:rPr lang="ar-DZ" b="0" i="0" dirty="0">
                <a:solidFill>
                  <a:srgbClr val="1D2129"/>
                </a:solidFill>
                <a:effectLst/>
                <a:latin typeface="Helvetica" panose="020B0604020202020204" pitchFamily="34" charset="0"/>
              </a:rPr>
              <a:t>ومخطط </a:t>
            </a:r>
            <a:r>
              <a:rPr lang="ar-DZ" b="1" i="0" dirty="0">
                <a:solidFill>
                  <a:srgbClr val="0070C0"/>
                </a:solidFill>
                <a:effectLst/>
                <a:latin typeface="Helvetica" panose="020B0604020202020204" pitchFamily="34" charset="0"/>
              </a:rPr>
              <a:t>بيرت</a:t>
            </a:r>
            <a:r>
              <a:rPr lang="ar-DZ" b="0" i="0" dirty="0">
                <a:solidFill>
                  <a:srgbClr val="1D2129"/>
                </a:solidFill>
                <a:effectLst/>
                <a:latin typeface="Helvetica" panose="020B0604020202020204" pitchFamily="34" charset="0"/>
              </a:rPr>
              <a:t> عبارة عن طريقة للتقليل من التأخير والإعاقة والتضارب الذي يصاحب عملية الإنتاج في المشروع, وللتنسيق بين الأجزاء المختلفة في العمل, وكذلك للإسراع في إتمام المشروعات, وهو وسيلة اتصال من حيث أنه يشير إلى الخطوات التي تتم سواء كانت في صالح المشروع أو في غير صالحه. وعمومًا فإن مخطط بيرت يعتبر أسلوبًا ممتازًا لمراقبة إتمام المشروعات في الوقت المحدد. ويدور مخطط بيرت حول تصورين هما:</a:t>
            </a:r>
          </a:p>
          <a:p>
            <a:pPr algn="r" rtl="1"/>
            <a:r>
              <a:rPr lang="ar-DZ" b="0" i="0" dirty="0">
                <a:solidFill>
                  <a:srgbClr val="1D2129"/>
                </a:solidFill>
                <a:effectLst/>
                <a:latin typeface="Helvetica" panose="020B0604020202020204" pitchFamily="34" charset="0"/>
              </a:rPr>
              <a:t>1- </a:t>
            </a:r>
            <a:r>
              <a:rPr lang="ar-DZ" b="1" i="0" dirty="0">
                <a:solidFill>
                  <a:srgbClr val="00B050"/>
                </a:solidFill>
                <a:effectLst/>
                <a:latin typeface="Helvetica" panose="020B0604020202020204" pitchFamily="34" charset="0"/>
              </a:rPr>
              <a:t>الأحداث</a:t>
            </a:r>
            <a:r>
              <a:rPr lang="ar-DZ" b="0" i="0" dirty="0">
                <a:solidFill>
                  <a:srgbClr val="1D2129"/>
                </a:solidFill>
                <a:effectLst/>
                <a:latin typeface="Helvetica" panose="020B0604020202020204" pitchFamily="34" charset="0"/>
              </a:rPr>
              <a:t>: والحدث هو إنجاز معين يتم عند نقطة معروفة من الزمن.</a:t>
            </a:r>
          </a:p>
          <a:p>
            <a:pPr algn="r" rtl="1"/>
            <a:r>
              <a:rPr lang="ar-DZ" b="0" i="0" dirty="0">
                <a:solidFill>
                  <a:srgbClr val="1D2129"/>
                </a:solidFill>
                <a:effectLst/>
                <a:latin typeface="Helvetica" panose="020B0604020202020204" pitchFamily="34" charset="0"/>
              </a:rPr>
              <a:t>2- </a:t>
            </a:r>
            <a:r>
              <a:rPr lang="ar-DZ" b="1" i="0" dirty="0">
                <a:solidFill>
                  <a:srgbClr val="00B050"/>
                </a:solidFill>
                <a:effectLst/>
                <a:latin typeface="Helvetica" panose="020B0604020202020204" pitchFamily="34" charset="0"/>
              </a:rPr>
              <a:t>الأنشطة</a:t>
            </a:r>
            <a:r>
              <a:rPr lang="ar-DZ" b="0" i="0" dirty="0">
                <a:solidFill>
                  <a:srgbClr val="1D2129"/>
                </a:solidFill>
                <a:effectLst/>
                <a:latin typeface="Helvetica" panose="020B0604020202020204" pitchFamily="34" charset="0"/>
              </a:rPr>
              <a:t>: والنشاط هو العمل اللازم لإتمام حدث معين.</a:t>
            </a:r>
          </a:p>
          <a:p>
            <a:pPr algn="r" rtl="1"/>
            <a:r>
              <a:rPr lang="ar-DZ" b="0" i="0" dirty="0">
                <a:solidFill>
                  <a:srgbClr val="1D2129"/>
                </a:solidFill>
                <a:effectLst/>
                <a:latin typeface="Helvetica" panose="020B0604020202020204" pitchFamily="34" charset="0"/>
              </a:rPr>
              <a:t>وعند وضع مخطط بيرت يرمز إلى الحدث بدائرة وللنشاط بسهم يصل بين دائرتين, وهذا المخطط هو بالدرجة الأولى خريطة لتدفق العمل. وعند إعداد هذا المخطط يتم أولًا تحليل المشروع إلى مهام. ويمثل المخطط المشروع بأكمله كسلسلة من الأحداث المربوطة بأنشطة, وترقم الأحداث بحيث تسير الأسهم من الرقم الأقل إلى الرقم الأعلى, وطول السهم ليس له علاقة بمقدار الوقت اللازم لإتمام النشاط.</a:t>
            </a:r>
          </a:p>
          <a:p>
            <a:endParaRPr lang="fr-FR" dirty="0"/>
          </a:p>
        </p:txBody>
      </p:sp>
      <p:pic>
        <p:nvPicPr>
          <p:cNvPr id="9" name="Image 8">
            <a:extLst>
              <a:ext uri="{FF2B5EF4-FFF2-40B4-BE49-F238E27FC236}">
                <a16:creationId xmlns:a16="http://schemas.microsoft.com/office/drawing/2014/main" id="{4F1EF986-3541-476E-9EA0-8C06BE5606FE}"/>
              </a:ext>
            </a:extLst>
          </p:cNvPr>
          <p:cNvPicPr>
            <a:picLocks noChangeAspect="1"/>
          </p:cNvPicPr>
          <p:nvPr/>
        </p:nvPicPr>
        <p:blipFill>
          <a:blip r:embed="rId2"/>
          <a:stretch>
            <a:fillRect/>
          </a:stretch>
        </p:blipFill>
        <p:spPr>
          <a:xfrm>
            <a:off x="0" y="0"/>
            <a:ext cx="4484077" cy="6761284"/>
          </a:xfrm>
          <a:prstGeom prst="rect">
            <a:avLst/>
          </a:prstGeom>
        </p:spPr>
      </p:pic>
    </p:spTree>
    <p:extLst>
      <p:ext uri="{BB962C8B-B14F-4D97-AF65-F5344CB8AC3E}">
        <p14:creationId xmlns:p14="http://schemas.microsoft.com/office/powerpoint/2010/main" val="34942501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A088FF5-F452-448C-AC69-87EC7A00DD87}"/>
              </a:ext>
            </a:extLst>
          </p:cNvPr>
          <p:cNvSpPr>
            <a:spLocks noGrp="1"/>
          </p:cNvSpPr>
          <p:nvPr>
            <p:ph type="title"/>
          </p:nvPr>
        </p:nvSpPr>
        <p:spPr/>
        <p:txBody>
          <a:bodyPr>
            <a:normAutofit/>
          </a:bodyPr>
          <a:lstStyle/>
          <a:p>
            <a:pPr algn="ctr"/>
            <a:r>
              <a:rPr lang="ar-DZ" sz="4000" b="1" i="0" u="none" strike="noStrike" baseline="0" dirty="0">
                <a:solidFill>
                  <a:srgbClr val="FF3399"/>
                </a:solidFill>
                <a:latin typeface="Times New Roman,Bold"/>
              </a:rPr>
              <a:t>موازنة المشروع</a:t>
            </a:r>
            <a:endParaRPr lang="fr-FR" sz="4000" dirty="0">
              <a:solidFill>
                <a:srgbClr val="FF3399"/>
              </a:solidFill>
            </a:endParaRPr>
          </a:p>
        </p:txBody>
      </p:sp>
      <p:pic>
        <p:nvPicPr>
          <p:cNvPr id="7" name="Image 6">
            <a:extLst>
              <a:ext uri="{FF2B5EF4-FFF2-40B4-BE49-F238E27FC236}">
                <a16:creationId xmlns:a16="http://schemas.microsoft.com/office/drawing/2014/main" id="{9CEE1B1C-2CD1-49F8-918C-20EE018A2F4C}"/>
              </a:ext>
            </a:extLst>
          </p:cNvPr>
          <p:cNvPicPr>
            <a:picLocks noChangeAspect="1"/>
          </p:cNvPicPr>
          <p:nvPr/>
        </p:nvPicPr>
        <p:blipFill>
          <a:blip r:embed="rId2"/>
          <a:stretch>
            <a:fillRect/>
          </a:stretch>
        </p:blipFill>
        <p:spPr>
          <a:xfrm>
            <a:off x="5967778" y="4406045"/>
            <a:ext cx="6076950" cy="2371725"/>
          </a:xfrm>
          <a:prstGeom prst="rect">
            <a:avLst/>
          </a:prstGeom>
        </p:spPr>
      </p:pic>
      <p:pic>
        <p:nvPicPr>
          <p:cNvPr id="11" name="Espace réservé du contenu 10">
            <a:extLst>
              <a:ext uri="{FF2B5EF4-FFF2-40B4-BE49-F238E27FC236}">
                <a16:creationId xmlns:a16="http://schemas.microsoft.com/office/drawing/2014/main" id="{4145B4B2-A732-4977-BF1A-0A6DB363F9C7}"/>
              </a:ext>
            </a:extLst>
          </p:cNvPr>
          <p:cNvPicPr>
            <a:picLocks noGrp="1" noChangeAspect="1"/>
          </p:cNvPicPr>
          <p:nvPr>
            <p:ph idx="1"/>
          </p:nvPr>
        </p:nvPicPr>
        <p:blipFill>
          <a:blip r:embed="rId3"/>
          <a:stretch>
            <a:fillRect/>
          </a:stretch>
        </p:blipFill>
        <p:spPr>
          <a:xfrm>
            <a:off x="5967778" y="1805415"/>
            <a:ext cx="6057900" cy="1771650"/>
          </a:xfrm>
        </p:spPr>
      </p:pic>
      <p:pic>
        <p:nvPicPr>
          <p:cNvPr id="13" name="Image 12">
            <a:extLst>
              <a:ext uri="{FF2B5EF4-FFF2-40B4-BE49-F238E27FC236}">
                <a16:creationId xmlns:a16="http://schemas.microsoft.com/office/drawing/2014/main" id="{285CD6EB-293F-4A87-9ACB-C3BB58A4ECEE}"/>
              </a:ext>
            </a:extLst>
          </p:cNvPr>
          <p:cNvPicPr>
            <a:picLocks noChangeAspect="1"/>
          </p:cNvPicPr>
          <p:nvPr/>
        </p:nvPicPr>
        <p:blipFill>
          <a:blip r:embed="rId4"/>
          <a:stretch>
            <a:fillRect/>
          </a:stretch>
        </p:blipFill>
        <p:spPr>
          <a:xfrm>
            <a:off x="0" y="2872368"/>
            <a:ext cx="5967778" cy="2238375"/>
          </a:xfrm>
          <a:prstGeom prst="rect">
            <a:avLst/>
          </a:prstGeom>
        </p:spPr>
      </p:pic>
    </p:spTree>
    <p:extLst>
      <p:ext uri="{BB962C8B-B14F-4D97-AF65-F5344CB8AC3E}">
        <p14:creationId xmlns:p14="http://schemas.microsoft.com/office/powerpoint/2010/main" val="42753091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0FD706F-B39D-4D70-8183-E899C1ADB6A1}"/>
              </a:ext>
            </a:extLst>
          </p:cNvPr>
          <p:cNvSpPr>
            <a:spLocks noGrp="1"/>
          </p:cNvSpPr>
          <p:nvPr>
            <p:ph type="title"/>
          </p:nvPr>
        </p:nvSpPr>
        <p:spPr>
          <a:xfrm>
            <a:off x="184271" y="96715"/>
            <a:ext cx="5940303" cy="826478"/>
          </a:xfrm>
        </p:spPr>
        <p:txBody>
          <a:bodyPr>
            <a:normAutofit/>
          </a:bodyPr>
          <a:lstStyle/>
          <a:p>
            <a:pPr algn="ctr"/>
            <a:r>
              <a:rPr lang="ar-DZ" b="1" dirty="0">
                <a:solidFill>
                  <a:srgbClr val="FF0000"/>
                </a:solidFill>
              </a:rPr>
              <a:t>المخاطر</a:t>
            </a:r>
            <a:endParaRPr lang="fr-FR" b="1" dirty="0">
              <a:solidFill>
                <a:srgbClr val="FF0000"/>
              </a:solidFill>
            </a:endParaRPr>
          </a:p>
        </p:txBody>
      </p:sp>
      <p:pic>
        <p:nvPicPr>
          <p:cNvPr id="5" name="Espace réservé du contenu 4">
            <a:extLst>
              <a:ext uri="{FF2B5EF4-FFF2-40B4-BE49-F238E27FC236}">
                <a16:creationId xmlns:a16="http://schemas.microsoft.com/office/drawing/2014/main" id="{9619E4A4-3278-486E-9BA4-B440D5DE342A}"/>
              </a:ext>
            </a:extLst>
          </p:cNvPr>
          <p:cNvPicPr>
            <a:picLocks noGrp="1" noChangeAspect="1"/>
          </p:cNvPicPr>
          <p:nvPr>
            <p:ph idx="1"/>
          </p:nvPr>
        </p:nvPicPr>
        <p:blipFill>
          <a:blip r:embed="rId2"/>
          <a:stretch>
            <a:fillRect/>
          </a:stretch>
        </p:blipFill>
        <p:spPr>
          <a:xfrm>
            <a:off x="6406295" y="0"/>
            <a:ext cx="5785705" cy="4185138"/>
          </a:xfrm>
        </p:spPr>
      </p:pic>
      <p:pic>
        <p:nvPicPr>
          <p:cNvPr id="7" name="Image 6">
            <a:extLst>
              <a:ext uri="{FF2B5EF4-FFF2-40B4-BE49-F238E27FC236}">
                <a16:creationId xmlns:a16="http://schemas.microsoft.com/office/drawing/2014/main" id="{1BA7A1C4-E42F-4445-A44B-74B78F150A16}"/>
              </a:ext>
            </a:extLst>
          </p:cNvPr>
          <p:cNvPicPr>
            <a:picLocks noChangeAspect="1"/>
          </p:cNvPicPr>
          <p:nvPr/>
        </p:nvPicPr>
        <p:blipFill>
          <a:blip r:embed="rId3"/>
          <a:stretch>
            <a:fillRect/>
          </a:stretch>
        </p:blipFill>
        <p:spPr>
          <a:xfrm>
            <a:off x="6488723" y="4185138"/>
            <a:ext cx="5703277" cy="2672862"/>
          </a:xfrm>
          <a:prstGeom prst="rect">
            <a:avLst/>
          </a:prstGeom>
        </p:spPr>
      </p:pic>
      <p:pic>
        <p:nvPicPr>
          <p:cNvPr id="9" name="Image 8">
            <a:extLst>
              <a:ext uri="{FF2B5EF4-FFF2-40B4-BE49-F238E27FC236}">
                <a16:creationId xmlns:a16="http://schemas.microsoft.com/office/drawing/2014/main" id="{9BB29C15-4355-4D90-9259-4F6A0F797C27}"/>
              </a:ext>
            </a:extLst>
          </p:cNvPr>
          <p:cNvPicPr>
            <a:picLocks noChangeAspect="1"/>
          </p:cNvPicPr>
          <p:nvPr/>
        </p:nvPicPr>
        <p:blipFill>
          <a:blip r:embed="rId4"/>
          <a:stretch>
            <a:fillRect/>
          </a:stretch>
        </p:blipFill>
        <p:spPr>
          <a:xfrm>
            <a:off x="0" y="852854"/>
            <a:ext cx="6286500" cy="5879857"/>
          </a:xfrm>
          <a:prstGeom prst="rect">
            <a:avLst/>
          </a:prstGeom>
        </p:spPr>
      </p:pic>
    </p:spTree>
    <p:extLst>
      <p:ext uri="{BB962C8B-B14F-4D97-AF65-F5344CB8AC3E}">
        <p14:creationId xmlns:p14="http://schemas.microsoft.com/office/powerpoint/2010/main" val="35318337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7FFF04F-D83C-427B-B97F-0413D7601BC2}"/>
              </a:ext>
            </a:extLst>
          </p:cNvPr>
          <p:cNvSpPr>
            <a:spLocks noGrp="1"/>
          </p:cNvSpPr>
          <p:nvPr>
            <p:ph type="title"/>
          </p:nvPr>
        </p:nvSpPr>
        <p:spPr/>
        <p:txBody>
          <a:bodyPr/>
          <a:lstStyle/>
          <a:p>
            <a:endParaRPr lang="fr-FR" dirty="0"/>
          </a:p>
        </p:txBody>
      </p:sp>
      <p:pic>
        <p:nvPicPr>
          <p:cNvPr id="6" name="Espace réservé du contenu 5">
            <a:extLst>
              <a:ext uri="{FF2B5EF4-FFF2-40B4-BE49-F238E27FC236}">
                <a16:creationId xmlns:a16="http://schemas.microsoft.com/office/drawing/2014/main" id="{5FD81934-9021-40BD-A41A-CABFEDC89FAD}"/>
              </a:ext>
            </a:extLst>
          </p:cNvPr>
          <p:cNvPicPr>
            <a:picLocks noGrp="1" noChangeAspect="1"/>
          </p:cNvPicPr>
          <p:nvPr>
            <p:ph idx="1"/>
          </p:nvPr>
        </p:nvPicPr>
        <p:blipFill>
          <a:blip r:embed="rId2"/>
          <a:stretch>
            <a:fillRect/>
          </a:stretch>
        </p:blipFill>
        <p:spPr>
          <a:xfrm>
            <a:off x="7869116" y="1717065"/>
            <a:ext cx="4257298" cy="4973881"/>
          </a:xfrm>
        </p:spPr>
      </p:pic>
      <p:pic>
        <p:nvPicPr>
          <p:cNvPr id="4" name="Image 3">
            <a:extLst>
              <a:ext uri="{FF2B5EF4-FFF2-40B4-BE49-F238E27FC236}">
                <a16:creationId xmlns:a16="http://schemas.microsoft.com/office/drawing/2014/main" id="{A3B82719-268A-4DD2-B844-3E9155D2093C}"/>
              </a:ext>
            </a:extLst>
          </p:cNvPr>
          <p:cNvPicPr>
            <a:picLocks noChangeAspect="1"/>
          </p:cNvPicPr>
          <p:nvPr/>
        </p:nvPicPr>
        <p:blipFill>
          <a:blip r:embed="rId3"/>
          <a:stretch>
            <a:fillRect/>
          </a:stretch>
        </p:blipFill>
        <p:spPr>
          <a:xfrm>
            <a:off x="0" y="0"/>
            <a:ext cx="12192000" cy="1690688"/>
          </a:xfrm>
          <a:prstGeom prst="rect">
            <a:avLst/>
          </a:prstGeom>
        </p:spPr>
      </p:pic>
      <p:pic>
        <p:nvPicPr>
          <p:cNvPr id="8" name="Image 7">
            <a:extLst>
              <a:ext uri="{FF2B5EF4-FFF2-40B4-BE49-F238E27FC236}">
                <a16:creationId xmlns:a16="http://schemas.microsoft.com/office/drawing/2014/main" id="{9371E106-05FE-4995-8C70-46579686BEC2}"/>
              </a:ext>
            </a:extLst>
          </p:cNvPr>
          <p:cNvPicPr>
            <a:picLocks noChangeAspect="1"/>
          </p:cNvPicPr>
          <p:nvPr/>
        </p:nvPicPr>
        <p:blipFill>
          <a:blip r:embed="rId4"/>
          <a:stretch>
            <a:fillRect/>
          </a:stretch>
        </p:blipFill>
        <p:spPr>
          <a:xfrm>
            <a:off x="3763107" y="1690688"/>
            <a:ext cx="3921369" cy="5167312"/>
          </a:xfrm>
          <a:prstGeom prst="rect">
            <a:avLst/>
          </a:prstGeom>
        </p:spPr>
      </p:pic>
      <p:pic>
        <p:nvPicPr>
          <p:cNvPr id="10" name="Image 9">
            <a:extLst>
              <a:ext uri="{FF2B5EF4-FFF2-40B4-BE49-F238E27FC236}">
                <a16:creationId xmlns:a16="http://schemas.microsoft.com/office/drawing/2014/main" id="{37AF8026-BD06-44E8-8293-1BD1A8D57C26}"/>
              </a:ext>
            </a:extLst>
          </p:cNvPr>
          <p:cNvPicPr>
            <a:picLocks noChangeAspect="1"/>
          </p:cNvPicPr>
          <p:nvPr/>
        </p:nvPicPr>
        <p:blipFill>
          <a:blip r:embed="rId5"/>
          <a:stretch>
            <a:fillRect/>
          </a:stretch>
        </p:blipFill>
        <p:spPr>
          <a:xfrm>
            <a:off x="65586" y="1784838"/>
            <a:ext cx="3556845" cy="4994031"/>
          </a:xfrm>
          <a:prstGeom prst="rect">
            <a:avLst/>
          </a:prstGeom>
        </p:spPr>
      </p:pic>
    </p:spTree>
    <p:extLst>
      <p:ext uri="{BB962C8B-B14F-4D97-AF65-F5344CB8AC3E}">
        <p14:creationId xmlns:p14="http://schemas.microsoft.com/office/powerpoint/2010/main" val="4200171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969ACCE-427D-4EF1-967A-5D4811D85FFD}"/>
              </a:ext>
            </a:extLst>
          </p:cNvPr>
          <p:cNvSpPr>
            <a:spLocks noGrp="1"/>
          </p:cNvSpPr>
          <p:nvPr>
            <p:ph type="title"/>
          </p:nvPr>
        </p:nvSpPr>
        <p:spPr/>
        <p:txBody>
          <a:bodyPr/>
          <a:lstStyle/>
          <a:p>
            <a:endParaRPr lang="fr-FR" dirty="0"/>
          </a:p>
        </p:txBody>
      </p:sp>
      <p:pic>
        <p:nvPicPr>
          <p:cNvPr id="2050" name="Picture 2" descr="The Morning Souvenir نموذج خطة الاتصال والتواصل impatient Automatically  Manufacturing">
            <a:extLst>
              <a:ext uri="{FF2B5EF4-FFF2-40B4-BE49-F238E27FC236}">
                <a16:creationId xmlns:a16="http://schemas.microsoft.com/office/drawing/2014/main" id="{B67D8BCC-D4F0-434A-A3B9-B5763AD3FCA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096000" y="1758462"/>
            <a:ext cx="6024021" cy="509953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 doubt it Ride librarian نموذج خطة اتصال lettuce auction jump in">
            <a:extLst>
              <a:ext uri="{FF2B5EF4-FFF2-40B4-BE49-F238E27FC236}">
                <a16:creationId xmlns:a16="http://schemas.microsoft.com/office/drawing/2014/main" id="{726BB0D8-FF0E-4825-903A-9D5256F742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934308"/>
            <a:ext cx="5849816" cy="4794973"/>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 4">
            <a:extLst>
              <a:ext uri="{FF2B5EF4-FFF2-40B4-BE49-F238E27FC236}">
                <a16:creationId xmlns:a16="http://schemas.microsoft.com/office/drawing/2014/main" id="{A2294CBC-B947-46F7-A6F8-2FEFE15867D0}"/>
              </a:ext>
            </a:extLst>
          </p:cNvPr>
          <p:cNvPicPr>
            <a:picLocks noChangeAspect="1"/>
          </p:cNvPicPr>
          <p:nvPr/>
        </p:nvPicPr>
        <p:blipFill>
          <a:blip r:embed="rId4"/>
          <a:stretch>
            <a:fillRect/>
          </a:stretch>
        </p:blipFill>
        <p:spPr>
          <a:xfrm>
            <a:off x="0" y="0"/>
            <a:ext cx="12192000" cy="1690688"/>
          </a:xfrm>
          <a:prstGeom prst="rect">
            <a:avLst/>
          </a:prstGeom>
        </p:spPr>
      </p:pic>
    </p:spTree>
    <p:extLst>
      <p:ext uri="{BB962C8B-B14F-4D97-AF65-F5344CB8AC3E}">
        <p14:creationId xmlns:p14="http://schemas.microsoft.com/office/powerpoint/2010/main" val="2034672262"/>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813</TotalTime>
  <Words>886</Words>
  <Application>Microsoft Office PowerPoint</Application>
  <PresentationFormat>Grand écran</PresentationFormat>
  <Paragraphs>78</Paragraphs>
  <Slides>19</Slides>
  <Notes>0</Notes>
  <HiddenSlides>0</HiddenSlides>
  <MMClips>0</MMClips>
  <ScaleCrop>false</ScaleCrop>
  <HeadingPairs>
    <vt:vector size="6" baseType="variant">
      <vt:variant>
        <vt:lpstr>Polices utilisées</vt:lpstr>
      </vt:variant>
      <vt:variant>
        <vt:i4>10</vt:i4>
      </vt:variant>
      <vt:variant>
        <vt:lpstr>Thème</vt:lpstr>
      </vt:variant>
      <vt:variant>
        <vt:i4>1</vt:i4>
      </vt:variant>
      <vt:variant>
        <vt:lpstr>Titres des diapositives</vt:lpstr>
      </vt:variant>
      <vt:variant>
        <vt:i4>19</vt:i4>
      </vt:variant>
    </vt:vector>
  </HeadingPairs>
  <TitlesOfParts>
    <vt:vector size="30" baseType="lpstr">
      <vt:lpstr>Arial</vt:lpstr>
      <vt:lpstr>Arial Black</vt:lpstr>
      <vt:lpstr>Arial,Bold</vt:lpstr>
      <vt:lpstr>Calibri</vt:lpstr>
      <vt:lpstr>Calibri Light</vt:lpstr>
      <vt:lpstr>Helvetica</vt:lpstr>
      <vt:lpstr>Microsoft Uighur,Bold</vt:lpstr>
      <vt:lpstr>Montserrat</vt:lpstr>
      <vt:lpstr>Tajawal Medium</vt:lpstr>
      <vt:lpstr>Times New Roman,Bold</vt:lpstr>
      <vt:lpstr>Thème Office</vt:lpstr>
      <vt:lpstr>ملخص الدرس 7 </vt:lpstr>
      <vt:lpstr>Présentation PowerPoint</vt:lpstr>
      <vt:lpstr>Présentation PowerPoint</vt:lpstr>
      <vt:lpstr> The Project Plan    خطة المشروع </vt:lpstr>
      <vt:lpstr>Présentation PowerPoint</vt:lpstr>
      <vt:lpstr>Présentation PowerPoint</vt:lpstr>
      <vt:lpstr> -2-جدوله المشروع </vt:lpstr>
      <vt:lpstr> -1-جدوله المشروع </vt:lpstr>
      <vt:lpstr>Présentation PowerPoint</vt:lpstr>
      <vt:lpstr> -1-جدوله المشروع </vt:lpstr>
      <vt:lpstr>Présentation PowerPoint</vt:lpstr>
      <vt:lpstr>مفهوم شبكات الأعمال    Concept of Network  </vt:lpstr>
      <vt:lpstr>Présentation PowerPoint</vt:lpstr>
      <vt:lpstr>Présentation PowerPoint</vt:lpstr>
      <vt:lpstr>Présentation PowerPoint</vt:lpstr>
      <vt:lpstr>موازنة المشروع</vt:lpstr>
      <vt:lpstr>المخاطر</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7</dc:title>
  <dc:creator>Myriam</dc:creator>
  <cp:lastModifiedBy>Myriam</cp:lastModifiedBy>
  <cp:revision>4</cp:revision>
  <dcterms:created xsi:type="dcterms:W3CDTF">2022-03-16T07:22:45Z</dcterms:created>
  <dcterms:modified xsi:type="dcterms:W3CDTF">2022-03-23T16:18:36Z</dcterms:modified>
</cp:coreProperties>
</file>