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44"/>
  </p:notesMasterIdLst>
  <p:handoutMasterIdLst>
    <p:handoutMasterId r:id="rId45"/>
  </p:handoutMasterIdLst>
  <p:sldIdLst>
    <p:sldId id="311" r:id="rId2"/>
    <p:sldId id="310" r:id="rId3"/>
    <p:sldId id="265" r:id="rId4"/>
    <p:sldId id="266" r:id="rId5"/>
    <p:sldId id="267" r:id="rId6"/>
    <p:sldId id="268" r:id="rId7"/>
    <p:sldId id="269" r:id="rId8"/>
    <p:sldId id="270" r:id="rId9"/>
    <p:sldId id="271" r:id="rId10"/>
    <p:sldId id="272" r:id="rId11"/>
    <p:sldId id="273" r:id="rId12"/>
    <p:sldId id="274" r:id="rId13"/>
    <p:sldId id="303" r:id="rId14"/>
    <p:sldId id="275" r:id="rId15"/>
    <p:sldId id="276" r:id="rId16"/>
    <p:sldId id="277" r:id="rId17"/>
    <p:sldId id="278" r:id="rId18"/>
    <p:sldId id="279" r:id="rId19"/>
    <p:sldId id="280" r:id="rId20"/>
    <p:sldId id="281" r:id="rId21"/>
    <p:sldId id="282" r:id="rId22"/>
    <p:sldId id="283" r:id="rId23"/>
    <p:sldId id="285" r:id="rId24"/>
    <p:sldId id="284" r:id="rId25"/>
    <p:sldId id="286" r:id="rId26"/>
    <p:sldId id="287" r:id="rId27"/>
    <p:sldId id="288" r:id="rId28"/>
    <p:sldId id="289" r:id="rId29"/>
    <p:sldId id="290" r:id="rId30"/>
    <p:sldId id="304" r:id="rId31"/>
    <p:sldId id="291" r:id="rId32"/>
    <p:sldId id="305" r:id="rId33"/>
    <p:sldId id="292" r:id="rId34"/>
    <p:sldId id="306" r:id="rId35"/>
    <p:sldId id="293" r:id="rId36"/>
    <p:sldId id="307" r:id="rId37"/>
    <p:sldId id="294" r:id="rId38"/>
    <p:sldId id="308" r:id="rId39"/>
    <p:sldId id="315" r:id="rId40"/>
    <p:sldId id="302" r:id="rId41"/>
    <p:sldId id="312" r:id="rId42"/>
    <p:sldId id="26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1730"/>
    <a:srgbClr val="000099"/>
    <a:srgbClr val="0B4525"/>
    <a:srgbClr val="FFFFFF"/>
    <a:srgbClr val="0017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74323" autoAdjust="0"/>
  </p:normalViewPr>
  <p:slideViewPr>
    <p:cSldViewPr snapToGrid="0">
      <p:cViewPr varScale="1">
        <p:scale>
          <a:sx n="56" d="100"/>
          <a:sy n="56" d="100"/>
        </p:scale>
        <p:origin x="178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8F09B1-4181-4D9A-B1C8-BC26D4025E4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C6F1EA1-F36B-4B5F-BA88-B98E822C80C7}">
      <dgm:prSet phldrT="[Text]" custT="1"/>
      <dgm:spPr/>
      <dgm:t>
        <a:bodyPr/>
        <a:lstStyle/>
        <a:p>
          <a:pPr algn="l"/>
          <a:r>
            <a:rPr lang="en-US" sz="1600" b="1" dirty="0">
              <a:solidFill>
                <a:srgbClr val="C00000"/>
              </a:solidFill>
              <a:latin typeface="Times New Roman" panose="02020603050405020304" pitchFamily="18" charset="0"/>
              <a:cs typeface="Times New Roman" panose="02020603050405020304" pitchFamily="18" charset="0"/>
            </a:rPr>
            <a:t>1911</a:t>
          </a:r>
        </a:p>
      </dgm:t>
    </dgm:pt>
    <dgm:pt modelId="{1CAC9523-CD73-4812-B538-7508D3627B7A}" type="parTrans" cxnId="{3A79BFB3-2250-49C5-B44F-D805AFF0E5E9}">
      <dgm:prSet/>
      <dgm:spPr/>
      <dgm:t>
        <a:bodyPr/>
        <a:lstStyle/>
        <a:p>
          <a:endParaRPr lang="en-US"/>
        </a:p>
      </dgm:t>
    </dgm:pt>
    <dgm:pt modelId="{3C94FB2C-AB73-45BA-8BFB-132E78580152}" type="sibTrans" cxnId="{3A79BFB3-2250-49C5-B44F-D805AFF0E5E9}">
      <dgm:prSet/>
      <dgm:spPr/>
      <dgm:t>
        <a:bodyPr/>
        <a:lstStyle/>
        <a:p>
          <a:endParaRPr lang="en-US"/>
        </a:p>
      </dgm:t>
    </dgm:pt>
    <dgm:pt modelId="{72EE9181-41D3-437B-8F52-5C2FD94E3E60}">
      <dgm:prSet phldrT="[Text]" custT="1"/>
      <dgm:spPr/>
      <dgm:t>
        <a:bodyPr/>
        <a:lstStyle/>
        <a:p>
          <a:pPr>
            <a:lnSpc>
              <a:spcPct val="100000"/>
            </a:lnSpc>
          </a:pPr>
          <a:r>
            <a:rPr lang="en-US" sz="1600" b="0" dirty="0">
              <a:latin typeface="Times New Roman" panose="02020603050405020304" pitchFamily="18" charset="0"/>
              <a:cs typeface="Times New Roman" panose="02020603050405020304" pitchFamily="18" charset="0"/>
            </a:rPr>
            <a:t>Innovative creativity</a:t>
          </a:r>
        </a:p>
      </dgm:t>
    </dgm:pt>
    <dgm:pt modelId="{BC7FA67F-9253-4F36-AA2B-8CF4C7FC52F7}" type="parTrans" cxnId="{2F8A5FC0-B2F5-410B-B152-6F705CE15B30}">
      <dgm:prSet/>
      <dgm:spPr/>
      <dgm:t>
        <a:bodyPr/>
        <a:lstStyle/>
        <a:p>
          <a:endParaRPr lang="en-US"/>
        </a:p>
      </dgm:t>
    </dgm:pt>
    <dgm:pt modelId="{95AC0660-5405-4F47-83DE-42E3E3109EFC}" type="sibTrans" cxnId="{2F8A5FC0-B2F5-410B-B152-6F705CE15B30}">
      <dgm:prSet/>
      <dgm:spPr/>
      <dgm:t>
        <a:bodyPr/>
        <a:lstStyle/>
        <a:p>
          <a:endParaRPr lang="en-US"/>
        </a:p>
      </dgm:t>
    </dgm:pt>
    <dgm:pt modelId="{D38714A4-2C13-463E-9067-CA98654CB37A}">
      <dgm:prSet phldrT="[Text]" custT="1"/>
      <dgm:spPr/>
      <dgm:t>
        <a:bodyPr/>
        <a:lstStyle/>
        <a:p>
          <a:pPr>
            <a:lnSpc>
              <a:spcPct val="100000"/>
            </a:lnSpc>
          </a:pPr>
          <a:r>
            <a:rPr lang="en-US" sz="1600" b="0" dirty="0">
              <a:latin typeface="Times New Roman" panose="02020603050405020304" pitchFamily="18" charset="0"/>
              <a:cs typeface="Times New Roman" panose="02020603050405020304" pitchFamily="18" charset="0"/>
            </a:rPr>
            <a:t>Creative destruction</a:t>
          </a:r>
        </a:p>
      </dgm:t>
    </dgm:pt>
    <dgm:pt modelId="{03F2A2ED-104B-4E8B-9058-CA47C3DE2DC1}" type="parTrans" cxnId="{42B6F28A-BEC9-43E8-B0BA-07822C22F89B}">
      <dgm:prSet/>
      <dgm:spPr/>
      <dgm:t>
        <a:bodyPr/>
        <a:lstStyle/>
        <a:p>
          <a:endParaRPr lang="en-US"/>
        </a:p>
      </dgm:t>
    </dgm:pt>
    <dgm:pt modelId="{3110506B-FAA5-4FE9-83DC-E35FC23567D1}" type="sibTrans" cxnId="{42B6F28A-BEC9-43E8-B0BA-07822C22F89B}">
      <dgm:prSet/>
      <dgm:spPr/>
      <dgm:t>
        <a:bodyPr/>
        <a:lstStyle/>
        <a:p>
          <a:endParaRPr lang="en-US"/>
        </a:p>
      </dgm:t>
    </dgm:pt>
    <dgm:pt modelId="{9F7267CE-5E6B-4E97-8CDF-D552568F45B9}">
      <dgm:prSet phldrT="[Text]" custT="1"/>
      <dgm:spPr/>
      <dgm:t>
        <a:bodyPr/>
        <a:lstStyle/>
        <a:p>
          <a:pPr algn="l"/>
          <a:r>
            <a:rPr lang="en-US" sz="1600" b="1" dirty="0">
              <a:solidFill>
                <a:srgbClr val="C00000"/>
              </a:solidFill>
              <a:latin typeface="Times New Roman" panose="02020603050405020304" pitchFamily="18" charset="0"/>
              <a:cs typeface="Times New Roman" panose="02020603050405020304" pitchFamily="18" charset="0"/>
            </a:rPr>
            <a:t>1980</a:t>
          </a:r>
        </a:p>
      </dgm:t>
    </dgm:pt>
    <dgm:pt modelId="{FC0B950F-4971-46C8-86F6-23483A438839}" type="parTrans" cxnId="{14A78E2A-F7E0-435A-981A-61514029C246}">
      <dgm:prSet/>
      <dgm:spPr/>
      <dgm:t>
        <a:bodyPr/>
        <a:lstStyle/>
        <a:p>
          <a:endParaRPr lang="en-US"/>
        </a:p>
      </dgm:t>
    </dgm:pt>
    <dgm:pt modelId="{9E2672DB-D137-4419-BFD5-A461313497CA}" type="sibTrans" cxnId="{14A78E2A-F7E0-435A-981A-61514029C246}">
      <dgm:prSet/>
      <dgm:spPr/>
      <dgm:t>
        <a:bodyPr/>
        <a:lstStyle/>
        <a:p>
          <a:endParaRPr lang="en-US"/>
        </a:p>
      </dgm:t>
    </dgm:pt>
    <dgm:pt modelId="{270B2901-E09F-45C7-94BA-A495EB9DFF6F}">
      <dgm:prSet phldrT="[Text]" custT="1"/>
      <dgm:spPr/>
      <dgm:t>
        <a:bodyPr/>
        <a:lstStyle/>
        <a:p>
          <a:pPr>
            <a:lnSpc>
              <a:spcPct val="100000"/>
            </a:lnSpc>
          </a:pPr>
          <a:r>
            <a:rPr lang="en-US" sz="1600" b="0" dirty="0">
              <a:latin typeface="Times New Roman" panose="02020603050405020304" pitchFamily="18" charset="0"/>
              <a:cs typeface="Times New Roman" panose="02020603050405020304" pitchFamily="18" charset="0"/>
            </a:rPr>
            <a:t>Small business development in local communities</a:t>
          </a:r>
        </a:p>
      </dgm:t>
    </dgm:pt>
    <dgm:pt modelId="{C3296871-E64A-4E53-ABD6-32A2AC0DD81F}" type="parTrans" cxnId="{3B1D93CA-AF9B-4739-B5B2-EABFAB916E4E}">
      <dgm:prSet/>
      <dgm:spPr/>
      <dgm:t>
        <a:bodyPr/>
        <a:lstStyle/>
        <a:p>
          <a:endParaRPr lang="en-US"/>
        </a:p>
      </dgm:t>
    </dgm:pt>
    <dgm:pt modelId="{F6B7747B-BF9F-43FA-A48C-861A048F25DD}" type="sibTrans" cxnId="{3B1D93CA-AF9B-4739-B5B2-EABFAB916E4E}">
      <dgm:prSet/>
      <dgm:spPr/>
      <dgm:t>
        <a:bodyPr/>
        <a:lstStyle/>
        <a:p>
          <a:endParaRPr lang="en-US"/>
        </a:p>
      </dgm:t>
    </dgm:pt>
    <dgm:pt modelId="{B7A19AB4-51F6-44B3-925E-CE3356AA29C5}">
      <dgm:prSet phldrT="[Text]" custT="1"/>
      <dgm:spPr/>
      <dgm:t>
        <a:bodyPr/>
        <a:lstStyle/>
        <a:p>
          <a:pPr algn="l"/>
          <a:r>
            <a:rPr lang="en-US" sz="1600" b="1" dirty="0">
              <a:solidFill>
                <a:srgbClr val="C00000"/>
              </a:solidFill>
              <a:latin typeface="Times New Roman" panose="02020603050405020304" pitchFamily="18" charset="0"/>
              <a:cs typeface="Times New Roman" panose="02020603050405020304" pitchFamily="18" charset="0"/>
            </a:rPr>
            <a:t>1989</a:t>
          </a:r>
        </a:p>
      </dgm:t>
    </dgm:pt>
    <dgm:pt modelId="{45506297-0F6A-44A0-ACF8-3D3B66AB4E47}" type="parTrans" cxnId="{3A927F91-8779-4525-88C5-8C6819ECA485}">
      <dgm:prSet/>
      <dgm:spPr/>
      <dgm:t>
        <a:bodyPr/>
        <a:lstStyle/>
        <a:p>
          <a:endParaRPr lang="en-US"/>
        </a:p>
      </dgm:t>
    </dgm:pt>
    <dgm:pt modelId="{A9C250E8-2C68-4637-AADC-0279B2C78C79}" type="sibTrans" cxnId="{3A927F91-8779-4525-88C5-8C6819ECA485}">
      <dgm:prSet/>
      <dgm:spPr/>
      <dgm:t>
        <a:bodyPr/>
        <a:lstStyle/>
        <a:p>
          <a:endParaRPr lang="en-US"/>
        </a:p>
      </dgm:t>
    </dgm:pt>
    <dgm:pt modelId="{CAFB4C8A-256E-4540-85D6-8E7800F6DC27}">
      <dgm:prSet phldrT="[Text]" custT="1"/>
      <dgm:spPr/>
      <dgm:t>
        <a:bodyPr/>
        <a:lstStyle/>
        <a:p>
          <a:pPr>
            <a:lnSpc>
              <a:spcPct val="100000"/>
            </a:lnSpc>
          </a:pPr>
          <a:r>
            <a:rPr lang="en-US" sz="1600" b="0" dirty="0">
              <a:latin typeface="Times New Roman" panose="02020603050405020304" pitchFamily="18" charset="0"/>
              <a:cs typeface="Times New Roman" panose="02020603050405020304" pitchFamily="18" charset="0"/>
            </a:rPr>
            <a:t>Transferring new technology and creating something from nothing</a:t>
          </a:r>
        </a:p>
      </dgm:t>
    </dgm:pt>
    <dgm:pt modelId="{60B82022-28B2-4420-A297-E14B1A688470}" type="parTrans" cxnId="{34AE6FF9-3BEA-44B3-B4A9-C481AF7B296D}">
      <dgm:prSet/>
      <dgm:spPr/>
      <dgm:t>
        <a:bodyPr/>
        <a:lstStyle/>
        <a:p>
          <a:endParaRPr lang="en-US"/>
        </a:p>
      </dgm:t>
    </dgm:pt>
    <dgm:pt modelId="{B70F3F49-76ED-4938-8839-48EFFE40D293}" type="sibTrans" cxnId="{34AE6FF9-3BEA-44B3-B4A9-C481AF7B296D}">
      <dgm:prSet/>
      <dgm:spPr/>
      <dgm:t>
        <a:bodyPr/>
        <a:lstStyle/>
        <a:p>
          <a:endParaRPr lang="en-US"/>
        </a:p>
      </dgm:t>
    </dgm:pt>
    <dgm:pt modelId="{57940F73-764D-422A-8E2D-852860B4B661}">
      <dgm:prSet phldrT="[Text]" custT="1"/>
      <dgm:spPr/>
      <dgm:t>
        <a:bodyPr/>
        <a:lstStyle/>
        <a:p>
          <a:r>
            <a:rPr lang="en-US" sz="1600" b="1" dirty="0">
              <a:solidFill>
                <a:srgbClr val="C00000"/>
              </a:solidFill>
              <a:latin typeface="Times New Roman" panose="02020603050405020304" pitchFamily="18" charset="0"/>
              <a:cs typeface="Times New Roman" panose="02020603050405020304" pitchFamily="18" charset="0"/>
            </a:rPr>
            <a:t>2005</a:t>
          </a:r>
        </a:p>
      </dgm:t>
    </dgm:pt>
    <dgm:pt modelId="{3F6B6F7B-A58C-4FD0-9752-16E087AF98AB}" type="parTrans" cxnId="{551408AE-7F63-4D30-9923-900FF0B25B46}">
      <dgm:prSet/>
      <dgm:spPr/>
      <dgm:t>
        <a:bodyPr/>
        <a:lstStyle/>
        <a:p>
          <a:endParaRPr lang="en-US"/>
        </a:p>
      </dgm:t>
    </dgm:pt>
    <dgm:pt modelId="{5666F7F2-9E1A-448A-829F-E00BEF70ED1E}" type="sibTrans" cxnId="{551408AE-7F63-4D30-9923-900FF0B25B46}">
      <dgm:prSet/>
      <dgm:spPr/>
      <dgm:t>
        <a:bodyPr/>
        <a:lstStyle/>
        <a:p>
          <a:endParaRPr lang="en-US"/>
        </a:p>
      </dgm:t>
    </dgm:pt>
    <dgm:pt modelId="{FB174C0A-2696-4796-B3C5-F9E8B81C5307}">
      <dgm:prSet phldrT="[Text]" custT="1"/>
      <dgm:spPr/>
      <dgm:t>
        <a:bodyPr/>
        <a:lstStyle/>
        <a:p>
          <a:pPr>
            <a:lnSpc>
              <a:spcPct val="100000"/>
            </a:lnSpc>
          </a:pPr>
          <a:r>
            <a:rPr lang="en-US" sz="1600" b="0" dirty="0">
              <a:latin typeface="Times New Roman" panose="02020603050405020304" pitchFamily="18" charset="0"/>
              <a:cs typeface="Times New Roman" panose="02020603050405020304" pitchFamily="18" charset="0"/>
            </a:rPr>
            <a:t>Organizing efforts to introduce new goods or services</a:t>
          </a:r>
        </a:p>
      </dgm:t>
    </dgm:pt>
    <dgm:pt modelId="{B10E29DB-34CE-482B-A4BA-B95EE09F8A02}" type="parTrans" cxnId="{34D24A8B-E713-4349-A7B9-0BF423EDF397}">
      <dgm:prSet/>
      <dgm:spPr/>
      <dgm:t>
        <a:bodyPr/>
        <a:lstStyle/>
        <a:p>
          <a:endParaRPr lang="en-US"/>
        </a:p>
      </dgm:t>
    </dgm:pt>
    <dgm:pt modelId="{3F2ECFC6-EF5D-4551-BE6F-351E36DE684A}" type="sibTrans" cxnId="{34D24A8B-E713-4349-A7B9-0BF423EDF397}">
      <dgm:prSet/>
      <dgm:spPr/>
      <dgm:t>
        <a:bodyPr/>
        <a:lstStyle/>
        <a:p>
          <a:endParaRPr lang="en-US"/>
        </a:p>
      </dgm:t>
    </dgm:pt>
    <dgm:pt modelId="{80B026C5-9042-4C5E-967A-522A03FBF34C}" type="pres">
      <dgm:prSet presAssocID="{0E8F09B1-4181-4D9A-B1C8-BC26D4025E42}" presName="linear" presStyleCnt="0">
        <dgm:presLayoutVars>
          <dgm:dir/>
          <dgm:animLvl val="lvl"/>
          <dgm:resizeHandles val="exact"/>
        </dgm:presLayoutVars>
      </dgm:prSet>
      <dgm:spPr/>
    </dgm:pt>
    <dgm:pt modelId="{709F132A-E387-4191-BA4D-1C071DFEC5F7}" type="pres">
      <dgm:prSet presAssocID="{5C6F1EA1-F36B-4B5F-BA88-B98E822C80C7}" presName="parentLin" presStyleCnt="0"/>
      <dgm:spPr/>
    </dgm:pt>
    <dgm:pt modelId="{88D280F3-8099-47E6-878A-569BC2A42107}" type="pres">
      <dgm:prSet presAssocID="{5C6F1EA1-F36B-4B5F-BA88-B98E822C80C7}" presName="parentLeftMargin" presStyleLbl="node1" presStyleIdx="0" presStyleCnt="4"/>
      <dgm:spPr/>
    </dgm:pt>
    <dgm:pt modelId="{DD132DBE-5494-4034-9D46-D6094B5BA727}" type="pres">
      <dgm:prSet presAssocID="{5C6F1EA1-F36B-4B5F-BA88-B98E822C80C7}" presName="parentText" presStyleLbl="node1" presStyleIdx="0" presStyleCnt="4" custLinFactNeighborY="-2689">
        <dgm:presLayoutVars>
          <dgm:chMax val="0"/>
          <dgm:bulletEnabled val="1"/>
        </dgm:presLayoutVars>
      </dgm:prSet>
      <dgm:spPr/>
    </dgm:pt>
    <dgm:pt modelId="{4CE6CC0B-E4E4-4FC8-8DBF-5CEF986625EB}" type="pres">
      <dgm:prSet presAssocID="{5C6F1EA1-F36B-4B5F-BA88-B98E822C80C7}" presName="negativeSpace" presStyleCnt="0"/>
      <dgm:spPr/>
    </dgm:pt>
    <dgm:pt modelId="{50326FFE-F084-49AB-A110-EDA0028870B8}" type="pres">
      <dgm:prSet presAssocID="{5C6F1EA1-F36B-4B5F-BA88-B98E822C80C7}" presName="childText" presStyleLbl="conFgAcc1" presStyleIdx="0" presStyleCnt="4" custScaleY="97031">
        <dgm:presLayoutVars>
          <dgm:bulletEnabled val="1"/>
        </dgm:presLayoutVars>
      </dgm:prSet>
      <dgm:spPr/>
    </dgm:pt>
    <dgm:pt modelId="{8A194EE8-5937-4FA6-BEBE-ADA32A664665}" type="pres">
      <dgm:prSet presAssocID="{3C94FB2C-AB73-45BA-8BFB-132E78580152}" presName="spaceBetweenRectangles" presStyleCnt="0"/>
      <dgm:spPr/>
    </dgm:pt>
    <dgm:pt modelId="{B374A2C4-8B2D-4B5F-B7B6-536E1E6AFDDC}" type="pres">
      <dgm:prSet presAssocID="{9F7267CE-5E6B-4E97-8CDF-D552568F45B9}" presName="parentLin" presStyleCnt="0"/>
      <dgm:spPr/>
    </dgm:pt>
    <dgm:pt modelId="{02E97831-8330-4719-9FCB-2D0B5C512059}" type="pres">
      <dgm:prSet presAssocID="{9F7267CE-5E6B-4E97-8CDF-D552568F45B9}" presName="parentLeftMargin" presStyleLbl="node1" presStyleIdx="0" presStyleCnt="4"/>
      <dgm:spPr/>
    </dgm:pt>
    <dgm:pt modelId="{932423E0-C321-403E-9611-87CCBF58398C}" type="pres">
      <dgm:prSet presAssocID="{9F7267CE-5E6B-4E97-8CDF-D552568F45B9}" presName="parentText" presStyleLbl="node1" presStyleIdx="1" presStyleCnt="4">
        <dgm:presLayoutVars>
          <dgm:chMax val="0"/>
          <dgm:bulletEnabled val="1"/>
        </dgm:presLayoutVars>
      </dgm:prSet>
      <dgm:spPr/>
    </dgm:pt>
    <dgm:pt modelId="{8CD244A3-8894-4D16-A0B2-5517DCF6DB30}" type="pres">
      <dgm:prSet presAssocID="{9F7267CE-5E6B-4E97-8CDF-D552568F45B9}" presName="negativeSpace" presStyleCnt="0"/>
      <dgm:spPr/>
    </dgm:pt>
    <dgm:pt modelId="{78113DAE-9570-40FA-A596-EB22CDADF501}" type="pres">
      <dgm:prSet presAssocID="{9F7267CE-5E6B-4E97-8CDF-D552568F45B9}" presName="childText" presStyleLbl="conFgAcc1" presStyleIdx="1" presStyleCnt="4" custScaleY="86162">
        <dgm:presLayoutVars>
          <dgm:bulletEnabled val="1"/>
        </dgm:presLayoutVars>
      </dgm:prSet>
      <dgm:spPr/>
    </dgm:pt>
    <dgm:pt modelId="{9EFEB962-7810-42C2-85A4-2ABD2AB18215}" type="pres">
      <dgm:prSet presAssocID="{9E2672DB-D137-4419-BFD5-A461313497CA}" presName="spaceBetweenRectangles" presStyleCnt="0"/>
      <dgm:spPr/>
    </dgm:pt>
    <dgm:pt modelId="{589EA6EE-64BD-4B74-AE5C-A509CDB8E244}" type="pres">
      <dgm:prSet presAssocID="{B7A19AB4-51F6-44B3-925E-CE3356AA29C5}" presName="parentLin" presStyleCnt="0"/>
      <dgm:spPr/>
    </dgm:pt>
    <dgm:pt modelId="{4E94C7D9-415C-4C6D-A0DB-9194057E73B3}" type="pres">
      <dgm:prSet presAssocID="{B7A19AB4-51F6-44B3-925E-CE3356AA29C5}" presName="parentLeftMargin" presStyleLbl="node1" presStyleIdx="1" presStyleCnt="4"/>
      <dgm:spPr/>
    </dgm:pt>
    <dgm:pt modelId="{B7279179-FE91-4ABF-88E7-6F98C684B45C}" type="pres">
      <dgm:prSet presAssocID="{B7A19AB4-51F6-44B3-925E-CE3356AA29C5}" presName="parentText" presStyleLbl="node1" presStyleIdx="2" presStyleCnt="4">
        <dgm:presLayoutVars>
          <dgm:chMax val="0"/>
          <dgm:bulletEnabled val="1"/>
        </dgm:presLayoutVars>
      </dgm:prSet>
      <dgm:spPr/>
    </dgm:pt>
    <dgm:pt modelId="{4C3C0BE2-A042-4C0E-AB78-BB5662110A16}" type="pres">
      <dgm:prSet presAssocID="{B7A19AB4-51F6-44B3-925E-CE3356AA29C5}" presName="negativeSpace" presStyleCnt="0"/>
      <dgm:spPr/>
    </dgm:pt>
    <dgm:pt modelId="{4B461CB4-8445-437A-93CF-E73B89C8BD25}" type="pres">
      <dgm:prSet presAssocID="{B7A19AB4-51F6-44B3-925E-CE3356AA29C5}" presName="childText" presStyleLbl="conFgAcc1" presStyleIdx="2" presStyleCnt="4" custScaleY="89165">
        <dgm:presLayoutVars>
          <dgm:bulletEnabled val="1"/>
        </dgm:presLayoutVars>
      </dgm:prSet>
      <dgm:spPr/>
    </dgm:pt>
    <dgm:pt modelId="{D777529B-53E8-42AD-8DA4-7F327D34ED83}" type="pres">
      <dgm:prSet presAssocID="{A9C250E8-2C68-4637-AADC-0279B2C78C79}" presName="spaceBetweenRectangles" presStyleCnt="0"/>
      <dgm:spPr/>
    </dgm:pt>
    <dgm:pt modelId="{2939DCBD-B342-48D4-BB3F-70C30CF84ACD}" type="pres">
      <dgm:prSet presAssocID="{57940F73-764D-422A-8E2D-852860B4B661}" presName="parentLin" presStyleCnt="0"/>
      <dgm:spPr/>
    </dgm:pt>
    <dgm:pt modelId="{4C0E2ACA-7489-4013-A307-ECCCCF37FB06}" type="pres">
      <dgm:prSet presAssocID="{57940F73-764D-422A-8E2D-852860B4B661}" presName="parentLeftMargin" presStyleLbl="node1" presStyleIdx="2" presStyleCnt="4"/>
      <dgm:spPr/>
    </dgm:pt>
    <dgm:pt modelId="{3E3BA477-25A1-4F28-87DC-2C58BB2969DA}" type="pres">
      <dgm:prSet presAssocID="{57940F73-764D-422A-8E2D-852860B4B661}" presName="parentText" presStyleLbl="node1" presStyleIdx="3" presStyleCnt="4" custLinFactNeighborY="21989">
        <dgm:presLayoutVars>
          <dgm:chMax val="0"/>
          <dgm:bulletEnabled val="1"/>
        </dgm:presLayoutVars>
      </dgm:prSet>
      <dgm:spPr/>
    </dgm:pt>
    <dgm:pt modelId="{8F12ED5B-7951-41E6-8081-EA509D4F3766}" type="pres">
      <dgm:prSet presAssocID="{57940F73-764D-422A-8E2D-852860B4B661}" presName="negativeSpace" presStyleCnt="0"/>
      <dgm:spPr/>
    </dgm:pt>
    <dgm:pt modelId="{A1271D06-E4A9-4DA7-9926-692F68027776}" type="pres">
      <dgm:prSet presAssocID="{57940F73-764D-422A-8E2D-852860B4B661}" presName="childText" presStyleLbl="conFgAcc1" presStyleIdx="3" presStyleCnt="4" custScaleY="84101" custLinFactNeighborY="87990">
        <dgm:presLayoutVars>
          <dgm:bulletEnabled val="1"/>
        </dgm:presLayoutVars>
      </dgm:prSet>
      <dgm:spPr/>
    </dgm:pt>
  </dgm:ptLst>
  <dgm:cxnLst>
    <dgm:cxn modelId="{A815351D-283F-475B-A200-9B7B7597B1F5}" type="presOf" srcId="{FB174C0A-2696-4796-B3C5-F9E8B81C5307}" destId="{A1271D06-E4A9-4DA7-9926-692F68027776}" srcOrd="0" destOrd="0" presId="urn:microsoft.com/office/officeart/2005/8/layout/list1"/>
    <dgm:cxn modelId="{14A78E2A-F7E0-435A-981A-61514029C246}" srcId="{0E8F09B1-4181-4D9A-B1C8-BC26D4025E42}" destId="{9F7267CE-5E6B-4E97-8CDF-D552568F45B9}" srcOrd="1" destOrd="0" parTransId="{FC0B950F-4971-46C8-86F6-23483A438839}" sibTransId="{9E2672DB-D137-4419-BFD5-A461313497CA}"/>
    <dgm:cxn modelId="{065BBA5D-3725-4F1C-B86D-445F507F38B4}" type="presOf" srcId="{B7A19AB4-51F6-44B3-925E-CE3356AA29C5}" destId="{B7279179-FE91-4ABF-88E7-6F98C684B45C}" srcOrd="1" destOrd="0" presId="urn:microsoft.com/office/officeart/2005/8/layout/list1"/>
    <dgm:cxn modelId="{5FC1A466-0F15-4E55-BA1F-34D935C37A49}" type="presOf" srcId="{D38714A4-2C13-463E-9067-CA98654CB37A}" destId="{50326FFE-F084-49AB-A110-EDA0028870B8}" srcOrd="0" destOrd="1" presId="urn:microsoft.com/office/officeart/2005/8/layout/list1"/>
    <dgm:cxn modelId="{FE5F8E48-53A7-40B0-A9E5-C45F43AE250F}" type="presOf" srcId="{5C6F1EA1-F36B-4B5F-BA88-B98E822C80C7}" destId="{DD132DBE-5494-4034-9D46-D6094B5BA727}" srcOrd="1" destOrd="0" presId="urn:microsoft.com/office/officeart/2005/8/layout/list1"/>
    <dgm:cxn modelId="{4977F26F-5ED8-4ED4-BA34-EF359C2E8442}" type="presOf" srcId="{270B2901-E09F-45C7-94BA-A495EB9DFF6F}" destId="{78113DAE-9570-40FA-A596-EB22CDADF501}" srcOrd="0" destOrd="0" presId="urn:microsoft.com/office/officeart/2005/8/layout/list1"/>
    <dgm:cxn modelId="{2F8BB473-8E81-4C67-8606-01374B013823}" type="presOf" srcId="{57940F73-764D-422A-8E2D-852860B4B661}" destId="{4C0E2ACA-7489-4013-A307-ECCCCF37FB06}" srcOrd="0" destOrd="0" presId="urn:microsoft.com/office/officeart/2005/8/layout/list1"/>
    <dgm:cxn modelId="{42B6F28A-BEC9-43E8-B0BA-07822C22F89B}" srcId="{5C6F1EA1-F36B-4B5F-BA88-B98E822C80C7}" destId="{D38714A4-2C13-463E-9067-CA98654CB37A}" srcOrd="1" destOrd="0" parTransId="{03F2A2ED-104B-4E8B-9058-CA47C3DE2DC1}" sibTransId="{3110506B-FAA5-4FE9-83DC-E35FC23567D1}"/>
    <dgm:cxn modelId="{34D24A8B-E713-4349-A7B9-0BF423EDF397}" srcId="{57940F73-764D-422A-8E2D-852860B4B661}" destId="{FB174C0A-2696-4796-B3C5-F9E8B81C5307}" srcOrd="0" destOrd="0" parTransId="{B10E29DB-34CE-482B-A4BA-B95EE09F8A02}" sibTransId="{3F2ECFC6-EF5D-4551-BE6F-351E36DE684A}"/>
    <dgm:cxn modelId="{3A927F91-8779-4525-88C5-8C6819ECA485}" srcId="{0E8F09B1-4181-4D9A-B1C8-BC26D4025E42}" destId="{B7A19AB4-51F6-44B3-925E-CE3356AA29C5}" srcOrd="2" destOrd="0" parTransId="{45506297-0F6A-44A0-ACF8-3D3B66AB4E47}" sibTransId="{A9C250E8-2C68-4637-AADC-0279B2C78C79}"/>
    <dgm:cxn modelId="{00F573A2-6C2B-49A2-90C1-9A8BFB9FFAC9}" type="presOf" srcId="{9F7267CE-5E6B-4E97-8CDF-D552568F45B9}" destId="{02E97831-8330-4719-9FCB-2D0B5C512059}" srcOrd="0" destOrd="0" presId="urn:microsoft.com/office/officeart/2005/8/layout/list1"/>
    <dgm:cxn modelId="{551408AE-7F63-4D30-9923-900FF0B25B46}" srcId="{0E8F09B1-4181-4D9A-B1C8-BC26D4025E42}" destId="{57940F73-764D-422A-8E2D-852860B4B661}" srcOrd="3" destOrd="0" parTransId="{3F6B6F7B-A58C-4FD0-9752-16E087AF98AB}" sibTransId="{5666F7F2-9E1A-448A-829F-E00BEF70ED1E}"/>
    <dgm:cxn modelId="{B09F08AF-8FA0-4FA4-8CEF-D56BE6DDED01}" type="presOf" srcId="{57940F73-764D-422A-8E2D-852860B4B661}" destId="{3E3BA477-25A1-4F28-87DC-2C58BB2969DA}" srcOrd="1" destOrd="0" presId="urn:microsoft.com/office/officeart/2005/8/layout/list1"/>
    <dgm:cxn modelId="{3A79BFB3-2250-49C5-B44F-D805AFF0E5E9}" srcId="{0E8F09B1-4181-4D9A-B1C8-BC26D4025E42}" destId="{5C6F1EA1-F36B-4B5F-BA88-B98E822C80C7}" srcOrd="0" destOrd="0" parTransId="{1CAC9523-CD73-4812-B538-7508D3627B7A}" sibTransId="{3C94FB2C-AB73-45BA-8BFB-132E78580152}"/>
    <dgm:cxn modelId="{2F8A5FC0-B2F5-410B-B152-6F705CE15B30}" srcId="{5C6F1EA1-F36B-4B5F-BA88-B98E822C80C7}" destId="{72EE9181-41D3-437B-8F52-5C2FD94E3E60}" srcOrd="0" destOrd="0" parTransId="{BC7FA67F-9253-4F36-AA2B-8CF4C7FC52F7}" sibTransId="{95AC0660-5405-4F47-83DE-42E3E3109EFC}"/>
    <dgm:cxn modelId="{3B1D93CA-AF9B-4739-B5B2-EABFAB916E4E}" srcId="{9F7267CE-5E6B-4E97-8CDF-D552568F45B9}" destId="{270B2901-E09F-45C7-94BA-A495EB9DFF6F}" srcOrd="0" destOrd="0" parTransId="{C3296871-E64A-4E53-ABD6-32A2AC0DD81F}" sibTransId="{F6B7747B-BF9F-43FA-A48C-861A048F25DD}"/>
    <dgm:cxn modelId="{D6C996D6-C346-49FC-84D2-6EEB14F09FF2}" type="presOf" srcId="{5C6F1EA1-F36B-4B5F-BA88-B98E822C80C7}" destId="{88D280F3-8099-47E6-878A-569BC2A42107}" srcOrd="0" destOrd="0" presId="urn:microsoft.com/office/officeart/2005/8/layout/list1"/>
    <dgm:cxn modelId="{1AF438DE-5166-4259-AF7C-495B094EA944}" type="presOf" srcId="{CAFB4C8A-256E-4540-85D6-8E7800F6DC27}" destId="{4B461CB4-8445-437A-93CF-E73B89C8BD25}" srcOrd="0" destOrd="0" presId="urn:microsoft.com/office/officeart/2005/8/layout/list1"/>
    <dgm:cxn modelId="{17203EDE-A1F9-4565-B151-850E8D99ECEE}" type="presOf" srcId="{0E8F09B1-4181-4D9A-B1C8-BC26D4025E42}" destId="{80B026C5-9042-4C5E-967A-522A03FBF34C}" srcOrd="0" destOrd="0" presId="urn:microsoft.com/office/officeart/2005/8/layout/list1"/>
    <dgm:cxn modelId="{4BC334E8-7970-487E-B86A-62AF9776BA8C}" type="presOf" srcId="{9F7267CE-5E6B-4E97-8CDF-D552568F45B9}" destId="{932423E0-C321-403E-9611-87CCBF58398C}" srcOrd="1" destOrd="0" presId="urn:microsoft.com/office/officeart/2005/8/layout/list1"/>
    <dgm:cxn modelId="{4BD82CED-D6D2-46D9-8CD1-CBAF473AB48E}" type="presOf" srcId="{72EE9181-41D3-437B-8F52-5C2FD94E3E60}" destId="{50326FFE-F084-49AB-A110-EDA0028870B8}" srcOrd="0" destOrd="0" presId="urn:microsoft.com/office/officeart/2005/8/layout/list1"/>
    <dgm:cxn modelId="{34AE6FF9-3BEA-44B3-B4A9-C481AF7B296D}" srcId="{B7A19AB4-51F6-44B3-925E-CE3356AA29C5}" destId="{CAFB4C8A-256E-4540-85D6-8E7800F6DC27}" srcOrd="0" destOrd="0" parTransId="{60B82022-28B2-4420-A297-E14B1A688470}" sibTransId="{B70F3F49-76ED-4938-8839-48EFFE40D293}"/>
    <dgm:cxn modelId="{988226FB-276F-466D-AACC-B299369FEB4B}" type="presOf" srcId="{B7A19AB4-51F6-44B3-925E-CE3356AA29C5}" destId="{4E94C7D9-415C-4C6D-A0DB-9194057E73B3}" srcOrd="0" destOrd="0" presId="urn:microsoft.com/office/officeart/2005/8/layout/list1"/>
    <dgm:cxn modelId="{B7784793-361D-4574-B80F-A196386C5515}" type="presParOf" srcId="{80B026C5-9042-4C5E-967A-522A03FBF34C}" destId="{709F132A-E387-4191-BA4D-1C071DFEC5F7}" srcOrd="0" destOrd="0" presId="urn:microsoft.com/office/officeart/2005/8/layout/list1"/>
    <dgm:cxn modelId="{4E679470-4C88-4448-9A75-FFDBB6E0C03B}" type="presParOf" srcId="{709F132A-E387-4191-BA4D-1C071DFEC5F7}" destId="{88D280F3-8099-47E6-878A-569BC2A42107}" srcOrd="0" destOrd="0" presId="urn:microsoft.com/office/officeart/2005/8/layout/list1"/>
    <dgm:cxn modelId="{BEEE0A7C-FDD3-4B7C-B7B4-82954C111D8F}" type="presParOf" srcId="{709F132A-E387-4191-BA4D-1C071DFEC5F7}" destId="{DD132DBE-5494-4034-9D46-D6094B5BA727}" srcOrd="1" destOrd="0" presId="urn:microsoft.com/office/officeart/2005/8/layout/list1"/>
    <dgm:cxn modelId="{4964F72F-C36E-4CE3-B09F-A204EFA712B2}" type="presParOf" srcId="{80B026C5-9042-4C5E-967A-522A03FBF34C}" destId="{4CE6CC0B-E4E4-4FC8-8DBF-5CEF986625EB}" srcOrd="1" destOrd="0" presId="urn:microsoft.com/office/officeart/2005/8/layout/list1"/>
    <dgm:cxn modelId="{1B7237D6-79D9-423D-9D74-C6650857A70D}" type="presParOf" srcId="{80B026C5-9042-4C5E-967A-522A03FBF34C}" destId="{50326FFE-F084-49AB-A110-EDA0028870B8}" srcOrd="2" destOrd="0" presId="urn:microsoft.com/office/officeart/2005/8/layout/list1"/>
    <dgm:cxn modelId="{BD9B4FAC-81FD-4FDB-BF2A-E1A5D0A70443}" type="presParOf" srcId="{80B026C5-9042-4C5E-967A-522A03FBF34C}" destId="{8A194EE8-5937-4FA6-BEBE-ADA32A664665}" srcOrd="3" destOrd="0" presId="urn:microsoft.com/office/officeart/2005/8/layout/list1"/>
    <dgm:cxn modelId="{8308E4B8-E638-4E0E-8827-270FBD09DA40}" type="presParOf" srcId="{80B026C5-9042-4C5E-967A-522A03FBF34C}" destId="{B374A2C4-8B2D-4B5F-B7B6-536E1E6AFDDC}" srcOrd="4" destOrd="0" presId="urn:microsoft.com/office/officeart/2005/8/layout/list1"/>
    <dgm:cxn modelId="{7AD902C5-278C-4E59-B3BE-A6C5CAA180D1}" type="presParOf" srcId="{B374A2C4-8B2D-4B5F-B7B6-536E1E6AFDDC}" destId="{02E97831-8330-4719-9FCB-2D0B5C512059}" srcOrd="0" destOrd="0" presId="urn:microsoft.com/office/officeart/2005/8/layout/list1"/>
    <dgm:cxn modelId="{9A244809-15F0-4E65-A9DD-78C98CE2D43D}" type="presParOf" srcId="{B374A2C4-8B2D-4B5F-B7B6-536E1E6AFDDC}" destId="{932423E0-C321-403E-9611-87CCBF58398C}" srcOrd="1" destOrd="0" presId="urn:microsoft.com/office/officeart/2005/8/layout/list1"/>
    <dgm:cxn modelId="{C6D19349-CBF5-4419-8047-3D3229C6583A}" type="presParOf" srcId="{80B026C5-9042-4C5E-967A-522A03FBF34C}" destId="{8CD244A3-8894-4D16-A0B2-5517DCF6DB30}" srcOrd="5" destOrd="0" presId="urn:microsoft.com/office/officeart/2005/8/layout/list1"/>
    <dgm:cxn modelId="{FF6983D8-E1F7-43D6-859B-9822F9F417EF}" type="presParOf" srcId="{80B026C5-9042-4C5E-967A-522A03FBF34C}" destId="{78113DAE-9570-40FA-A596-EB22CDADF501}" srcOrd="6" destOrd="0" presId="urn:microsoft.com/office/officeart/2005/8/layout/list1"/>
    <dgm:cxn modelId="{61845404-82C8-4FE0-B4B2-08A460C76798}" type="presParOf" srcId="{80B026C5-9042-4C5E-967A-522A03FBF34C}" destId="{9EFEB962-7810-42C2-85A4-2ABD2AB18215}" srcOrd="7" destOrd="0" presId="urn:microsoft.com/office/officeart/2005/8/layout/list1"/>
    <dgm:cxn modelId="{737F3E51-FAF6-4D5F-8AD5-BD8B093786F1}" type="presParOf" srcId="{80B026C5-9042-4C5E-967A-522A03FBF34C}" destId="{589EA6EE-64BD-4B74-AE5C-A509CDB8E244}" srcOrd="8" destOrd="0" presId="urn:microsoft.com/office/officeart/2005/8/layout/list1"/>
    <dgm:cxn modelId="{F3A007BC-0925-46F0-A571-A2C315546C95}" type="presParOf" srcId="{589EA6EE-64BD-4B74-AE5C-A509CDB8E244}" destId="{4E94C7D9-415C-4C6D-A0DB-9194057E73B3}" srcOrd="0" destOrd="0" presId="urn:microsoft.com/office/officeart/2005/8/layout/list1"/>
    <dgm:cxn modelId="{1F0867BF-3701-441E-B20C-26DAA6DCEC03}" type="presParOf" srcId="{589EA6EE-64BD-4B74-AE5C-A509CDB8E244}" destId="{B7279179-FE91-4ABF-88E7-6F98C684B45C}" srcOrd="1" destOrd="0" presId="urn:microsoft.com/office/officeart/2005/8/layout/list1"/>
    <dgm:cxn modelId="{D2C976FC-E138-4F0C-8780-C9EE91ED09DB}" type="presParOf" srcId="{80B026C5-9042-4C5E-967A-522A03FBF34C}" destId="{4C3C0BE2-A042-4C0E-AB78-BB5662110A16}" srcOrd="9" destOrd="0" presId="urn:microsoft.com/office/officeart/2005/8/layout/list1"/>
    <dgm:cxn modelId="{83C329D1-BF87-4B7B-A761-0654FC63E59B}" type="presParOf" srcId="{80B026C5-9042-4C5E-967A-522A03FBF34C}" destId="{4B461CB4-8445-437A-93CF-E73B89C8BD25}" srcOrd="10" destOrd="0" presId="urn:microsoft.com/office/officeart/2005/8/layout/list1"/>
    <dgm:cxn modelId="{C0A6C9F2-74E8-4571-8202-453E850F8EFB}" type="presParOf" srcId="{80B026C5-9042-4C5E-967A-522A03FBF34C}" destId="{D777529B-53E8-42AD-8DA4-7F327D34ED83}" srcOrd="11" destOrd="0" presId="urn:microsoft.com/office/officeart/2005/8/layout/list1"/>
    <dgm:cxn modelId="{E56C1F5D-F2C1-4C2E-BC26-5F5B1CCD2E5F}" type="presParOf" srcId="{80B026C5-9042-4C5E-967A-522A03FBF34C}" destId="{2939DCBD-B342-48D4-BB3F-70C30CF84ACD}" srcOrd="12" destOrd="0" presId="urn:microsoft.com/office/officeart/2005/8/layout/list1"/>
    <dgm:cxn modelId="{05F2B9D4-377B-4D29-A6E7-766A263ADFCC}" type="presParOf" srcId="{2939DCBD-B342-48D4-BB3F-70C30CF84ACD}" destId="{4C0E2ACA-7489-4013-A307-ECCCCF37FB06}" srcOrd="0" destOrd="0" presId="urn:microsoft.com/office/officeart/2005/8/layout/list1"/>
    <dgm:cxn modelId="{6C38B71E-9A10-45F7-A3EF-53A15646B6F0}" type="presParOf" srcId="{2939DCBD-B342-48D4-BB3F-70C30CF84ACD}" destId="{3E3BA477-25A1-4F28-87DC-2C58BB2969DA}" srcOrd="1" destOrd="0" presId="urn:microsoft.com/office/officeart/2005/8/layout/list1"/>
    <dgm:cxn modelId="{BA42F92B-6FCC-46E6-A574-5F8B78D81E3B}" type="presParOf" srcId="{80B026C5-9042-4C5E-967A-522A03FBF34C}" destId="{8F12ED5B-7951-41E6-8081-EA509D4F3766}" srcOrd="13" destOrd="0" presId="urn:microsoft.com/office/officeart/2005/8/layout/list1"/>
    <dgm:cxn modelId="{CED868E8-F0A2-48FD-B6B1-C293F7F75C3A}" type="presParOf" srcId="{80B026C5-9042-4C5E-967A-522A03FBF34C}" destId="{A1271D06-E4A9-4DA7-9926-692F6802777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821786-726D-4421-9DBD-01ABD7A59FEE}" type="doc">
      <dgm:prSet loTypeId="urn:microsoft.com/office/officeart/2005/8/layout/funnel1" loCatId="relationship" qsTypeId="urn:microsoft.com/office/officeart/2005/8/quickstyle/3d2" qsCatId="3D" csTypeId="urn:microsoft.com/office/officeart/2005/8/colors/accent1_2" csCatId="accent1" phldr="1"/>
      <dgm:spPr/>
      <dgm:t>
        <a:bodyPr/>
        <a:lstStyle/>
        <a:p>
          <a:endParaRPr lang="en-GB"/>
        </a:p>
      </dgm:t>
    </dgm:pt>
    <dgm:pt modelId="{E5F855D3-5136-40E3-AA2F-B4DE48F1F0AA}">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 team</a:t>
          </a:r>
        </a:p>
      </dgm:t>
    </dgm:pt>
    <dgm:pt modelId="{93B0DFDF-AAA9-44A6-A2EC-A47F3E558524}" type="parTrans" cxnId="{51261FC9-304E-472C-84C9-E92E51CDEB12}">
      <dgm:prSet/>
      <dgm:spPr/>
      <dgm:t>
        <a:bodyPr/>
        <a:lstStyle/>
        <a:p>
          <a:endParaRPr lang="en-GB"/>
        </a:p>
      </dgm:t>
    </dgm:pt>
    <dgm:pt modelId="{F827B74F-1D70-44E1-9F0C-AAC9AD7828F6}" type="sibTrans" cxnId="{51261FC9-304E-472C-84C9-E92E51CDEB12}">
      <dgm:prSet/>
      <dgm:spPr/>
      <dgm:t>
        <a:bodyPr/>
        <a:lstStyle/>
        <a:p>
          <a:endParaRPr lang="en-GB"/>
        </a:p>
      </dgm:t>
    </dgm:pt>
    <dgm:pt modelId="{B0C70CD3-8017-4065-87BD-342D8C728DD2}">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Someone </a:t>
          </a:r>
        </a:p>
      </dgm:t>
    </dgm:pt>
    <dgm:pt modelId="{67CC3E1B-FD68-40F7-A3AA-464175DAE515}" type="parTrans" cxnId="{32439FCC-19A3-447F-AE16-AC8A79C0FE3A}">
      <dgm:prSet/>
      <dgm:spPr/>
      <dgm:t>
        <a:bodyPr/>
        <a:lstStyle/>
        <a:p>
          <a:endParaRPr lang="en-GB"/>
        </a:p>
      </dgm:t>
    </dgm:pt>
    <dgm:pt modelId="{E0F2982B-7664-42BE-8D0A-AB2D5B2B1A85}" type="sibTrans" cxnId="{32439FCC-19A3-447F-AE16-AC8A79C0FE3A}">
      <dgm:prSet/>
      <dgm:spPr/>
      <dgm:t>
        <a:bodyPr/>
        <a:lstStyle/>
        <a:p>
          <a:endParaRPr lang="en-GB"/>
        </a:p>
      </dgm:t>
    </dgm:pt>
    <dgm:pt modelId="{7D6DF73F-CD8A-4860-918F-BD2C3A4C5217}">
      <dgm:prSet phldrT="[Text]" custT="1"/>
      <dgm:spPr/>
      <dgm:t>
        <a:bodyPr/>
        <a:lstStyle/>
        <a:p>
          <a:r>
            <a:rPr lang="en-GB" sz="1800" b="1" dirty="0">
              <a:solidFill>
                <a:sysClr val="windowText" lastClr="000000"/>
              </a:solidFill>
              <a:latin typeface="Times New Roman" panose="02020603050405020304" pitchFamily="18" charset="0"/>
              <a:cs typeface="Times New Roman" panose="02020603050405020304" pitchFamily="18" charset="0"/>
            </a:rPr>
            <a:t>An organization </a:t>
          </a:r>
        </a:p>
      </dgm:t>
    </dgm:pt>
    <dgm:pt modelId="{B1E7994B-6957-4C2A-98EB-B18E9108D8E2}" type="parTrans" cxnId="{B34FF359-F69E-4AA6-B223-B20E4499DEF8}">
      <dgm:prSet/>
      <dgm:spPr/>
      <dgm:t>
        <a:bodyPr/>
        <a:lstStyle/>
        <a:p>
          <a:endParaRPr lang="en-GB"/>
        </a:p>
      </dgm:t>
    </dgm:pt>
    <dgm:pt modelId="{41C0C8E5-633E-4DCD-9434-90E90011636A}" type="sibTrans" cxnId="{B34FF359-F69E-4AA6-B223-B20E4499DEF8}">
      <dgm:prSet/>
      <dgm:spPr/>
      <dgm:t>
        <a:bodyPr/>
        <a:lstStyle/>
        <a:p>
          <a:endParaRPr lang="en-GB"/>
        </a:p>
      </dgm:t>
    </dgm:pt>
    <dgm:pt modelId="{2750C62F-A564-460F-BC6D-608610C57A40}">
      <dgm:prSet phldrT="[Text]" custT="1"/>
      <dgm:spPr/>
      <dgm:t>
        <a:bodyPr/>
        <a:lstStyle/>
        <a:p>
          <a:r>
            <a:rPr lang="en-GB" sz="2400" b="1"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dirty="0">
              <a:solidFill>
                <a:schemeClr val="tx1">
                  <a:lumMod val="95000"/>
                  <a:lumOff val="5000"/>
                </a:schemeClr>
              </a:solidFill>
              <a:latin typeface="Times New Roman" panose="02020603050405020304" pitchFamily="18" charset="0"/>
              <a:cs typeface="Times New Roman" panose="02020603050405020304" pitchFamily="18" charset="0"/>
            </a:rPr>
            <a:t>.</a:t>
          </a:r>
        </a:p>
      </dgm:t>
    </dgm:pt>
    <dgm:pt modelId="{803C829D-F860-4CEF-806E-89DC29F8134A}" type="sibTrans" cxnId="{A7D43848-CB34-4F16-9340-103828EF5553}">
      <dgm:prSet/>
      <dgm:spPr/>
      <dgm:t>
        <a:bodyPr/>
        <a:lstStyle/>
        <a:p>
          <a:endParaRPr lang="en-GB"/>
        </a:p>
      </dgm:t>
    </dgm:pt>
    <dgm:pt modelId="{22D30D3A-3969-4DD2-81ED-C49B91809663}" type="parTrans" cxnId="{A7D43848-CB34-4F16-9340-103828EF5553}">
      <dgm:prSet/>
      <dgm:spPr/>
      <dgm:t>
        <a:bodyPr/>
        <a:lstStyle/>
        <a:p>
          <a:endParaRPr lang="en-GB"/>
        </a:p>
      </dgm:t>
    </dgm:pt>
    <dgm:pt modelId="{4935FBFA-79C9-4DBD-B83F-75A3980B2668}" type="pres">
      <dgm:prSet presAssocID="{5A821786-726D-4421-9DBD-01ABD7A59FEE}" presName="Name0" presStyleCnt="0">
        <dgm:presLayoutVars>
          <dgm:chMax val="4"/>
          <dgm:resizeHandles val="exact"/>
        </dgm:presLayoutVars>
      </dgm:prSet>
      <dgm:spPr/>
    </dgm:pt>
    <dgm:pt modelId="{45D8BA90-7726-419D-816F-7EE98E98AB47}" type="pres">
      <dgm:prSet presAssocID="{5A821786-726D-4421-9DBD-01ABD7A59FEE}" presName="ellipse" presStyleLbl="trBgShp" presStyleIdx="0" presStyleCnt="1"/>
      <dgm:spPr/>
    </dgm:pt>
    <dgm:pt modelId="{C356BADE-1AEC-4832-8754-E2785B500838}" type="pres">
      <dgm:prSet presAssocID="{5A821786-726D-4421-9DBD-01ABD7A59FEE}" presName="arrow1" presStyleLbl="fgShp" presStyleIdx="0" presStyleCnt="1" custLinFactNeighborX="-2534" custLinFactNeighborY="34473"/>
      <dgm:spPr/>
    </dgm:pt>
    <dgm:pt modelId="{87259373-6DB7-49F8-8D02-F9FF3267ACC2}" type="pres">
      <dgm:prSet presAssocID="{5A821786-726D-4421-9DBD-01ABD7A59FEE}" presName="rectangle" presStyleLbl="revTx" presStyleIdx="0" presStyleCnt="1" custFlipVert="0" custScaleX="239511" custScaleY="79597" custLinFactNeighborY="909">
        <dgm:presLayoutVars>
          <dgm:bulletEnabled val="1"/>
        </dgm:presLayoutVars>
      </dgm:prSet>
      <dgm:spPr/>
    </dgm:pt>
    <dgm:pt modelId="{2B09F4D1-3823-4456-82A8-70E0441FFC26}" type="pres">
      <dgm:prSet presAssocID="{B0C70CD3-8017-4065-87BD-342D8C728DD2}" presName="item1" presStyleLbl="node1" presStyleIdx="0" presStyleCnt="3" custScaleX="193842" custScaleY="136943" custLinFactNeighborX="-156" custLinFactNeighborY="-25595">
        <dgm:presLayoutVars>
          <dgm:bulletEnabled val="1"/>
        </dgm:presLayoutVars>
      </dgm:prSet>
      <dgm:spPr/>
    </dgm:pt>
    <dgm:pt modelId="{63B670A1-AD1F-4273-B817-0060A1D43BDC}" type="pres">
      <dgm:prSet presAssocID="{7D6DF73F-CD8A-4860-918F-BD2C3A4C5217}" presName="item2" presStyleLbl="node1" presStyleIdx="1" presStyleCnt="3" custScaleX="145750" custScaleY="133568" custLinFactNeighborX="-25344" custLinFactNeighborY="-36953">
        <dgm:presLayoutVars>
          <dgm:bulletEnabled val="1"/>
        </dgm:presLayoutVars>
      </dgm:prSet>
      <dgm:spPr/>
    </dgm:pt>
    <dgm:pt modelId="{28C45757-6858-4952-AA67-0E7DA8E15552}" type="pres">
      <dgm:prSet presAssocID="{2750C62F-A564-460F-BC6D-608610C57A40}" presName="item3" presStyleLbl="node1" presStyleIdx="2" presStyleCnt="3" custScaleX="121492" custScaleY="111953" custLinFactNeighborX="-7120" custLinFactNeighborY="-18983">
        <dgm:presLayoutVars>
          <dgm:bulletEnabled val="1"/>
        </dgm:presLayoutVars>
      </dgm:prSet>
      <dgm:spPr/>
    </dgm:pt>
    <dgm:pt modelId="{B73A0A93-E024-4986-9FFB-6E1AE26A91DC}" type="pres">
      <dgm:prSet presAssocID="{5A821786-726D-4421-9DBD-01ABD7A59FEE}" presName="funnel" presStyleLbl="trAlignAcc1" presStyleIdx="0" presStyleCnt="1" custScaleX="149277" custScaleY="112687" custLinFactNeighborX="-1866"/>
      <dgm:spPr/>
    </dgm:pt>
  </dgm:ptLst>
  <dgm:cxnLst>
    <dgm:cxn modelId="{EEB3D35F-4FB4-4D23-B2BE-9B08A8505BBE}" type="presOf" srcId="{7D6DF73F-CD8A-4860-918F-BD2C3A4C5217}" destId="{2B09F4D1-3823-4456-82A8-70E0441FFC26}" srcOrd="0" destOrd="0" presId="urn:microsoft.com/office/officeart/2005/8/layout/funnel1"/>
    <dgm:cxn modelId="{A7D43848-CB34-4F16-9340-103828EF5553}" srcId="{5A821786-726D-4421-9DBD-01ABD7A59FEE}" destId="{2750C62F-A564-460F-BC6D-608610C57A40}" srcOrd="3" destOrd="0" parTransId="{22D30D3A-3969-4DD2-81ED-C49B91809663}" sibTransId="{803C829D-F860-4CEF-806E-89DC29F8134A}"/>
    <dgm:cxn modelId="{D471534B-63DA-4971-8B3E-BCA68CC57852}" type="presOf" srcId="{5A821786-726D-4421-9DBD-01ABD7A59FEE}" destId="{4935FBFA-79C9-4DBD-B83F-75A3980B2668}" srcOrd="0" destOrd="0" presId="urn:microsoft.com/office/officeart/2005/8/layout/funnel1"/>
    <dgm:cxn modelId="{B68E0477-FEAF-4818-B38A-D00714653F48}" type="presOf" srcId="{2750C62F-A564-460F-BC6D-608610C57A40}" destId="{87259373-6DB7-49F8-8D02-F9FF3267ACC2}" srcOrd="0" destOrd="0" presId="urn:microsoft.com/office/officeart/2005/8/layout/funnel1"/>
    <dgm:cxn modelId="{B34FF359-F69E-4AA6-B223-B20E4499DEF8}" srcId="{5A821786-726D-4421-9DBD-01ABD7A59FEE}" destId="{7D6DF73F-CD8A-4860-918F-BD2C3A4C5217}" srcOrd="2" destOrd="0" parTransId="{B1E7994B-6957-4C2A-98EB-B18E9108D8E2}" sibTransId="{41C0C8E5-633E-4DCD-9434-90E90011636A}"/>
    <dgm:cxn modelId="{51261FC9-304E-472C-84C9-E92E51CDEB12}" srcId="{5A821786-726D-4421-9DBD-01ABD7A59FEE}" destId="{E5F855D3-5136-40E3-AA2F-B4DE48F1F0AA}" srcOrd="0" destOrd="0" parTransId="{93B0DFDF-AAA9-44A6-A2EC-A47F3E558524}" sibTransId="{F827B74F-1D70-44E1-9F0C-AAC9AD7828F6}"/>
    <dgm:cxn modelId="{32439FCC-19A3-447F-AE16-AC8A79C0FE3A}" srcId="{5A821786-726D-4421-9DBD-01ABD7A59FEE}" destId="{B0C70CD3-8017-4065-87BD-342D8C728DD2}" srcOrd="1" destOrd="0" parTransId="{67CC3E1B-FD68-40F7-A3AA-464175DAE515}" sibTransId="{E0F2982B-7664-42BE-8D0A-AB2D5B2B1A85}"/>
    <dgm:cxn modelId="{D0B960E2-5AD9-4738-AF04-A1CF538FFFE6}" type="presOf" srcId="{E5F855D3-5136-40E3-AA2F-B4DE48F1F0AA}" destId="{28C45757-6858-4952-AA67-0E7DA8E15552}" srcOrd="0" destOrd="0" presId="urn:microsoft.com/office/officeart/2005/8/layout/funnel1"/>
    <dgm:cxn modelId="{3CC655F4-35C8-445B-9941-33FF3EF8071E}" type="presOf" srcId="{B0C70CD3-8017-4065-87BD-342D8C728DD2}" destId="{63B670A1-AD1F-4273-B817-0060A1D43BDC}" srcOrd="0" destOrd="0" presId="urn:microsoft.com/office/officeart/2005/8/layout/funnel1"/>
    <dgm:cxn modelId="{5927AB44-1C70-4BDD-9700-5CA919503493}" type="presParOf" srcId="{4935FBFA-79C9-4DBD-B83F-75A3980B2668}" destId="{45D8BA90-7726-419D-816F-7EE98E98AB47}" srcOrd="0" destOrd="0" presId="urn:microsoft.com/office/officeart/2005/8/layout/funnel1"/>
    <dgm:cxn modelId="{E4197702-D19D-46DD-9638-206F1BCB5633}" type="presParOf" srcId="{4935FBFA-79C9-4DBD-B83F-75A3980B2668}" destId="{C356BADE-1AEC-4832-8754-E2785B500838}" srcOrd="1" destOrd="0" presId="urn:microsoft.com/office/officeart/2005/8/layout/funnel1"/>
    <dgm:cxn modelId="{0AA437E8-5190-43B7-A5C2-9C99B46A7040}" type="presParOf" srcId="{4935FBFA-79C9-4DBD-B83F-75A3980B2668}" destId="{87259373-6DB7-49F8-8D02-F9FF3267ACC2}" srcOrd="2" destOrd="0" presId="urn:microsoft.com/office/officeart/2005/8/layout/funnel1"/>
    <dgm:cxn modelId="{B5583A95-9D47-45BD-A34C-CC2C1EBEC9C0}" type="presParOf" srcId="{4935FBFA-79C9-4DBD-B83F-75A3980B2668}" destId="{2B09F4D1-3823-4456-82A8-70E0441FFC26}" srcOrd="3" destOrd="0" presId="urn:microsoft.com/office/officeart/2005/8/layout/funnel1"/>
    <dgm:cxn modelId="{A7D1E94C-A15D-4149-B68C-B455035D2D3B}" type="presParOf" srcId="{4935FBFA-79C9-4DBD-B83F-75A3980B2668}" destId="{63B670A1-AD1F-4273-B817-0060A1D43BDC}" srcOrd="4" destOrd="0" presId="urn:microsoft.com/office/officeart/2005/8/layout/funnel1"/>
    <dgm:cxn modelId="{6CC2570F-3FDA-426A-990E-7012D6B32221}" type="presParOf" srcId="{4935FBFA-79C9-4DBD-B83F-75A3980B2668}" destId="{28C45757-6858-4952-AA67-0E7DA8E15552}" srcOrd="5" destOrd="0" presId="urn:microsoft.com/office/officeart/2005/8/layout/funnel1"/>
    <dgm:cxn modelId="{FF13A365-AD8D-4339-9337-36C78EED3FEC}" type="presParOf" srcId="{4935FBFA-79C9-4DBD-B83F-75A3980B2668}" destId="{B73A0A93-E024-4986-9FFB-6E1AE26A91DC}" srcOrd="6" destOrd="0" presId="urn:microsoft.com/office/officeart/2005/8/layout/funne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326FFE-F084-49AB-A110-EDA0028870B8}">
      <dsp:nvSpPr>
        <dsp:cNvPr id="0" name=""/>
        <dsp:cNvSpPr/>
      </dsp:nvSpPr>
      <dsp:spPr>
        <a:xfrm>
          <a:off x="0" y="209905"/>
          <a:ext cx="4130631" cy="823720"/>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0583" tIns="187452" rIns="320583" bIns="113792" numCol="1" spcCol="1270" anchor="t" anchorCtr="0">
          <a:noAutofit/>
        </a:bodyPr>
        <a:lstStyle/>
        <a:p>
          <a:pPr marL="171450" lvl="1" indent="-171450" algn="l" defTabSz="711200">
            <a:lnSpc>
              <a:spcPct val="100000"/>
            </a:lnSpc>
            <a:spcBef>
              <a:spcPct val="0"/>
            </a:spcBef>
            <a:spcAft>
              <a:spcPct val="15000"/>
            </a:spcAft>
            <a:buChar char="•"/>
          </a:pPr>
          <a:r>
            <a:rPr lang="en-US" sz="1600" b="0" kern="1200" dirty="0">
              <a:latin typeface="Times New Roman" panose="02020603050405020304" pitchFamily="18" charset="0"/>
              <a:cs typeface="Times New Roman" panose="02020603050405020304" pitchFamily="18" charset="0"/>
            </a:rPr>
            <a:t>Innovative creativity</a:t>
          </a:r>
        </a:p>
        <a:p>
          <a:pPr marL="171450" lvl="1" indent="-171450" algn="l" defTabSz="711200">
            <a:lnSpc>
              <a:spcPct val="100000"/>
            </a:lnSpc>
            <a:spcBef>
              <a:spcPct val="0"/>
            </a:spcBef>
            <a:spcAft>
              <a:spcPct val="15000"/>
            </a:spcAft>
            <a:buChar char="•"/>
          </a:pPr>
          <a:r>
            <a:rPr lang="en-US" sz="1600" b="0" kern="1200" dirty="0">
              <a:latin typeface="Times New Roman" panose="02020603050405020304" pitchFamily="18" charset="0"/>
              <a:cs typeface="Times New Roman" panose="02020603050405020304" pitchFamily="18" charset="0"/>
            </a:rPr>
            <a:t>Creative destruction</a:t>
          </a:r>
        </a:p>
      </dsp:txBody>
      <dsp:txXfrm>
        <a:off x="0" y="209905"/>
        <a:ext cx="4130631" cy="823720"/>
      </dsp:txXfrm>
    </dsp:sp>
    <dsp:sp modelId="{DD132DBE-5494-4034-9D46-D6094B5BA727}">
      <dsp:nvSpPr>
        <dsp:cNvPr id="0" name=""/>
        <dsp:cNvSpPr/>
      </dsp:nvSpPr>
      <dsp:spPr>
        <a:xfrm>
          <a:off x="206531" y="38813"/>
          <a:ext cx="2891441" cy="32472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290" tIns="0" rIns="109290" bIns="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C00000"/>
              </a:solidFill>
              <a:latin typeface="Times New Roman" panose="02020603050405020304" pitchFamily="18" charset="0"/>
              <a:cs typeface="Times New Roman" panose="02020603050405020304" pitchFamily="18" charset="0"/>
            </a:rPr>
            <a:t>1911</a:t>
          </a:r>
        </a:p>
      </dsp:txBody>
      <dsp:txXfrm>
        <a:off x="222383" y="54665"/>
        <a:ext cx="2859737" cy="293016"/>
      </dsp:txXfrm>
    </dsp:sp>
    <dsp:sp modelId="{78113DAE-9570-40FA-A596-EB22CDADF501}">
      <dsp:nvSpPr>
        <dsp:cNvPr id="0" name=""/>
        <dsp:cNvSpPr/>
      </dsp:nvSpPr>
      <dsp:spPr>
        <a:xfrm>
          <a:off x="0" y="1255386"/>
          <a:ext cx="4130631" cy="701595"/>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0583" tIns="187452" rIns="320583" bIns="113792" numCol="1" spcCol="1270" anchor="t" anchorCtr="0">
          <a:noAutofit/>
        </a:bodyPr>
        <a:lstStyle/>
        <a:p>
          <a:pPr marL="171450" lvl="1" indent="-171450" algn="l" defTabSz="711200">
            <a:lnSpc>
              <a:spcPct val="100000"/>
            </a:lnSpc>
            <a:spcBef>
              <a:spcPct val="0"/>
            </a:spcBef>
            <a:spcAft>
              <a:spcPct val="15000"/>
            </a:spcAft>
            <a:buChar char="•"/>
          </a:pPr>
          <a:r>
            <a:rPr lang="en-US" sz="1600" b="0" kern="1200" dirty="0">
              <a:latin typeface="Times New Roman" panose="02020603050405020304" pitchFamily="18" charset="0"/>
              <a:cs typeface="Times New Roman" panose="02020603050405020304" pitchFamily="18" charset="0"/>
            </a:rPr>
            <a:t>Small business development in local communities</a:t>
          </a:r>
        </a:p>
      </dsp:txBody>
      <dsp:txXfrm>
        <a:off x="0" y="1255386"/>
        <a:ext cx="4130631" cy="701595"/>
      </dsp:txXfrm>
    </dsp:sp>
    <dsp:sp modelId="{932423E0-C321-403E-9611-87CCBF58398C}">
      <dsp:nvSpPr>
        <dsp:cNvPr id="0" name=""/>
        <dsp:cNvSpPr/>
      </dsp:nvSpPr>
      <dsp:spPr>
        <a:xfrm>
          <a:off x="206531" y="1093026"/>
          <a:ext cx="2891441" cy="32472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290" tIns="0" rIns="109290" bIns="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C00000"/>
              </a:solidFill>
              <a:latin typeface="Times New Roman" panose="02020603050405020304" pitchFamily="18" charset="0"/>
              <a:cs typeface="Times New Roman" panose="02020603050405020304" pitchFamily="18" charset="0"/>
            </a:rPr>
            <a:t>1980</a:t>
          </a:r>
        </a:p>
      </dsp:txBody>
      <dsp:txXfrm>
        <a:off x="222383" y="1108878"/>
        <a:ext cx="2859737" cy="293016"/>
      </dsp:txXfrm>
    </dsp:sp>
    <dsp:sp modelId="{4B461CB4-8445-437A-93CF-E73B89C8BD25}">
      <dsp:nvSpPr>
        <dsp:cNvPr id="0" name=""/>
        <dsp:cNvSpPr/>
      </dsp:nvSpPr>
      <dsp:spPr>
        <a:xfrm>
          <a:off x="0" y="2178741"/>
          <a:ext cx="4130631" cy="726048"/>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0583" tIns="187452" rIns="320583" bIns="113792" numCol="1" spcCol="1270" anchor="t" anchorCtr="0">
          <a:noAutofit/>
        </a:bodyPr>
        <a:lstStyle/>
        <a:p>
          <a:pPr marL="171450" lvl="1" indent="-171450" algn="l" defTabSz="711200">
            <a:lnSpc>
              <a:spcPct val="100000"/>
            </a:lnSpc>
            <a:spcBef>
              <a:spcPct val="0"/>
            </a:spcBef>
            <a:spcAft>
              <a:spcPct val="15000"/>
            </a:spcAft>
            <a:buChar char="•"/>
          </a:pPr>
          <a:r>
            <a:rPr lang="en-US" sz="1600" b="0" kern="1200" dirty="0">
              <a:latin typeface="Times New Roman" panose="02020603050405020304" pitchFamily="18" charset="0"/>
              <a:cs typeface="Times New Roman" panose="02020603050405020304" pitchFamily="18" charset="0"/>
            </a:rPr>
            <a:t>Transferring new technology and creating something from nothing</a:t>
          </a:r>
        </a:p>
      </dsp:txBody>
      <dsp:txXfrm>
        <a:off x="0" y="2178741"/>
        <a:ext cx="4130631" cy="726048"/>
      </dsp:txXfrm>
    </dsp:sp>
    <dsp:sp modelId="{B7279179-FE91-4ABF-88E7-6F98C684B45C}">
      <dsp:nvSpPr>
        <dsp:cNvPr id="0" name=""/>
        <dsp:cNvSpPr/>
      </dsp:nvSpPr>
      <dsp:spPr>
        <a:xfrm>
          <a:off x="206531" y="2016381"/>
          <a:ext cx="2891441" cy="32472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290" tIns="0" rIns="109290" bIns="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C00000"/>
              </a:solidFill>
              <a:latin typeface="Times New Roman" panose="02020603050405020304" pitchFamily="18" charset="0"/>
              <a:cs typeface="Times New Roman" panose="02020603050405020304" pitchFamily="18" charset="0"/>
            </a:rPr>
            <a:t>1989</a:t>
          </a:r>
        </a:p>
      </dsp:txBody>
      <dsp:txXfrm>
        <a:off x="222383" y="2032233"/>
        <a:ext cx="2859737" cy="293016"/>
      </dsp:txXfrm>
    </dsp:sp>
    <dsp:sp modelId="{A1271D06-E4A9-4DA7-9926-692F68027776}">
      <dsp:nvSpPr>
        <dsp:cNvPr id="0" name=""/>
        <dsp:cNvSpPr/>
      </dsp:nvSpPr>
      <dsp:spPr>
        <a:xfrm>
          <a:off x="0" y="3174095"/>
          <a:ext cx="4130631" cy="684813"/>
        </a:xfrm>
        <a:prstGeom prst="rect">
          <a:avLst/>
        </a:prstGeom>
        <a:solidFill>
          <a:schemeClr val="lt1">
            <a:alpha val="90000"/>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20583" tIns="187452" rIns="320583" bIns="113792" numCol="1" spcCol="1270" anchor="t" anchorCtr="0">
          <a:noAutofit/>
        </a:bodyPr>
        <a:lstStyle/>
        <a:p>
          <a:pPr marL="171450" lvl="1" indent="-171450" algn="l" defTabSz="711200">
            <a:lnSpc>
              <a:spcPct val="100000"/>
            </a:lnSpc>
            <a:spcBef>
              <a:spcPct val="0"/>
            </a:spcBef>
            <a:spcAft>
              <a:spcPct val="15000"/>
            </a:spcAft>
            <a:buChar char="•"/>
          </a:pPr>
          <a:r>
            <a:rPr lang="en-US" sz="1600" b="0" kern="1200" dirty="0">
              <a:latin typeface="Times New Roman" panose="02020603050405020304" pitchFamily="18" charset="0"/>
              <a:cs typeface="Times New Roman" panose="02020603050405020304" pitchFamily="18" charset="0"/>
            </a:rPr>
            <a:t>Organizing efforts to introduce new goods or services</a:t>
          </a:r>
        </a:p>
      </dsp:txBody>
      <dsp:txXfrm>
        <a:off x="0" y="3174095"/>
        <a:ext cx="4130631" cy="684813"/>
      </dsp:txXfrm>
    </dsp:sp>
    <dsp:sp modelId="{3E3BA477-25A1-4F28-87DC-2C58BB2969DA}">
      <dsp:nvSpPr>
        <dsp:cNvPr id="0" name=""/>
        <dsp:cNvSpPr/>
      </dsp:nvSpPr>
      <dsp:spPr>
        <a:xfrm>
          <a:off x="206531" y="3035592"/>
          <a:ext cx="2891441" cy="32472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290" tIns="0" rIns="109290" bIns="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rgbClr val="C00000"/>
              </a:solidFill>
              <a:latin typeface="Times New Roman" panose="02020603050405020304" pitchFamily="18" charset="0"/>
              <a:cs typeface="Times New Roman" panose="02020603050405020304" pitchFamily="18" charset="0"/>
            </a:rPr>
            <a:t>2005</a:t>
          </a:r>
        </a:p>
      </dsp:txBody>
      <dsp:txXfrm>
        <a:off x="222383" y="3051444"/>
        <a:ext cx="2859737" cy="293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8BA90-7726-419D-816F-7EE98E98AB47}">
      <dsp:nvSpPr>
        <dsp:cNvPr id="0" name=""/>
        <dsp:cNvSpPr/>
      </dsp:nvSpPr>
      <dsp:spPr>
        <a:xfrm>
          <a:off x="1935191" y="324119"/>
          <a:ext cx="3609849" cy="1253653"/>
        </a:xfrm>
        <a:prstGeom prst="ellipse">
          <a:avLst/>
        </a:prstGeom>
        <a:solidFill>
          <a:schemeClr val="accent1">
            <a:tint val="50000"/>
            <a:alpha val="40000"/>
            <a:hueOff val="0"/>
            <a:satOff val="0"/>
            <a:lumOff val="0"/>
            <a:alphaOff val="0"/>
          </a:schemeClr>
        </a:solidFill>
        <a:ln>
          <a:noFill/>
        </a:ln>
        <a:effectLst/>
        <a:sp3d z="-152400" prstMaterial="matte"/>
      </dsp:spPr>
      <dsp:style>
        <a:lnRef idx="0">
          <a:scrgbClr r="0" g="0" b="0"/>
        </a:lnRef>
        <a:fillRef idx="1">
          <a:scrgbClr r="0" g="0" b="0"/>
        </a:fillRef>
        <a:effectRef idx="0">
          <a:scrgbClr r="0" g="0" b="0"/>
        </a:effectRef>
        <a:fontRef idx="minor"/>
      </dsp:style>
    </dsp:sp>
    <dsp:sp modelId="{C356BADE-1AEC-4832-8754-E2785B500838}">
      <dsp:nvSpPr>
        <dsp:cNvPr id="0" name=""/>
        <dsp:cNvSpPr/>
      </dsp:nvSpPr>
      <dsp:spPr>
        <a:xfrm>
          <a:off x="3378194" y="3548237"/>
          <a:ext cx="699583" cy="447733"/>
        </a:xfrm>
        <a:prstGeom prst="downArrow">
          <a:avLst/>
        </a:prstGeom>
        <a:solidFill>
          <a:schemeClr val="accent1">
            <a:tint val="6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7259373-6DB7-49F8-8D02-F9FF3267ACC2}">
      <dsp:nvSpPr>
        <dsp:cNvPr id="0" name=""/>
        <dsp:cNvSpPr/>
      </dsp:nvSpPr>
      <dsp:spPr>
        <a:xfrm>
          <a:off x="-275675" y="3837718"/>
          <a:ext cx="8042778" cy="668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lumMod val="95000"/>
                  <a:lumOff val="5000"/>
                </a:schemeClr>
              </a:solidFill>
              <a:latin typeface="Times New Roman" panose="02020603050405020304" pitchFamily="18" charset="0"/>
              <a:cs typeface="Times New Roman" panose="02020603050405020304" pitchFamily="18" charset="0"/>
            </a:rPr>
            <a:t>Who changes an opportunity into a commercial success</a:t>
          </a:r>
          <a:r>
            <a:rPr lang="en-GB" sz="2000" b="1" kern="1200" dirty="0">
              <a:solidFill>
                <a:schemeClr val="tx1">
                  <a:lumMod val="95000"/>
                  <a:lumOff val="5000"/>
                </a:schemeClr>
              </a:solidFill>
              <a:latin typeface="Times New Roman" panose="02020603050405020304" pitchFamily="18" charset="0"/>
              <a:cs typeface="Times New Roman" panose="02020603050405020304" pitchFamily="18" charset="0"/>
            </a:rPr>
            <a:t>.</a:t>
          </a:r>
        </a:p>
      </dsp:txBody>
      <dsp:txXfrm>
        <a:off x="-275675" y="3837718"/>
        <a:ext cx="8042778" cy="668216"/>
      </dsp:txXfrm>
    </dsp:sp>
    <dsp:sp modelId="{2B09F4D1-3823-4456-82A8-70E0441FFC26}">
      <dsp:nvSpPr>
        <dsp:cNvPr id="0" name=""/>
        <dsp:cNvSpPr/>
      </dsp:nvSpPr>
      <dsp:spPr>
        <a:xfrm>
          <a:off x="2654793" y="1119687"/>
          <a:ext cx="2440955" cy="1724454"/>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An organization </a:t>
          </a:r>
        </a:p>
      </dsp:txBody>
      <dsp:txXfrm>
        <a:off x="3012263" y="1372227"/>
        <a:ext cx="1726015" cy="1219374"/>
      </dsp:txXfrm>
    </dsp:sp>
    <dsp:sp modelId="{63B670A1-AD1F-4273-B817-0060A1D43BDC}">
      <dsp:nvSpPr>
        <dsp:cNvPr id="0" name=""/>
        <dsp:cNvSpPr/>
      </dsp:nvSpPr>
      <dsp:spPr>
        <a:xfrm>
          <a:off x="1739349" y="53194"/>
          <a:ext cx="1835356" cy="1681954"/>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Someone </a:t>
          </a:r>
        </a:p>
      </dsp:txBody>
      <dsp:txXfrm>
        <a:off x="2008131" y="299510"/>
        <a:ext cx="1297792" cy="1189322"/>
      </dsp:txXfrm>
    </dsp:sp>
    <dsp:sp modelId="{28C45757-6858-4952-AA67-0E7DA8E15552}">
      <dsp:nvSpPr>
        <dsp:cNvPr id="0" name=""/>
        <dsp:cNvSpPr/>
      </dsp:nvSpPr>
      <dsp:spPr>
        <a:xfrm>
          <a:off x="3408802" y="111116"/>
          <a:ext cx="1529887" cy="1409768"/>
        </a:xfrm>
        <a:prstGeom prst="ellipse">
          <a:avLst/>
        </a:prstGeom>
        <a:solidFill>
          <a:schemeClr val="accent1">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ysClr val="windowText" lastClr="000000"/>
              </a:solidFill>
              <a:latin typeface="Times New Roman" panose="02020603050405020304" pitchFamily="18" charset="0"/>
              <a:cs typeface="Times New Roman" panose="02020603050405020304" pitchFamily="18" charset="0"/>
            </a:rPr>
            <a:t>A team</a:t>
          </a:r>
        </a:p>
      </dsp:txBody>
      <dsp:txXfrm>
        <a:off x="3632849" y="317572"/>
        <a:ext cx="1081793" cy="996856"/>
      </dsp:txXfrm>
    </dsp:sp>
    <dsp:sp modelId="{B73A0A93-E024-4986-9FFB-6E1AE26A91DC}">
      <dsp:nvSpPr>
        <dsp:cNvPr id="0" name=""/>
        <dsp:cNvSpPr/>
      </dsp:nvSpPr>
      <dsp:spPr>
        <a:xfrm>
          <a:off x="748522" y="-28602"/>
          <a:ext cx="5848174" cy="3531760"/>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6C0F8D-7D8E-40B8-9034-5E22B39D5A64}" type="datetime1">
              <a:rPr lang="en-GB" smtClean="0"/>
              <a:t>31/01/2023</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9FAFE5-A802-42F3-BC7C-A0BCB0BA25DB}" type="datetime1">
              <a:rPr lang="en-GB" smtClean="0"/>
              <a:t>31/01/2023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05B9FE5C-3C67-4A5D-8D29-298E056CC7AA}"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66FE1AC0-1D1F-44D3-8DFC-FA0B3C1679CA}"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BDBB064D-AD11-407D-9FE2-837177D1991A}"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176064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D76EB3EA-63A3-4486-BCDE-F0C01868A70E}"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967460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264E9DCA-5676-4409-8A8B-23FF30D5BD67}"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088493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B02A33E2-2999-478A-8C99-555B752FE63E}"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3913981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B7BFE3AD-6CEB-43C9-8359-04FDC749BB7D}"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7086434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F78C93F5-3DD4-4442-8AB0-27FBA4BE6618}"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2314879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2853A0B0-671A-4A8F-B9B8-B52A751AC308}"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1954718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67071779-EFA8-49F7-987A-17DF0CD40AD6}"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3480161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FF7C4DF3-8C95-4917-A1BE-6AB65F59520C}"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3384339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1BC38A4A-EBDB-4C24-B53E-A4C9595B95FF}"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16767299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C9C1387D-CD50-489B-A020-F872A1CC914C}"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38732230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04B27C2C-4950-4279-820D-E3EC06BB83C2}"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3297584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A05D6D9B-5A77-461F-AA46-636417B5A829}"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1808591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201FECE0-DAF3-4984-AC07-24772C03D0F8}"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3037977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9C32B0E6-6D90-4589-AC25-5FA196CF254D}"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7985456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3BBB41F-62D1-4C0F-83A2-7CFD7F704E20}"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1448874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DE4696E3-ABE4-4097-956C-666AD7A9B980}"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143111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D5617776-DF14-4B0E-B72F-6417502422DF}"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38672087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C39EF627-E0A0-459C-9CC9-5BD460957204}"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24345519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53A7148D-1C7D-444B-A67E-CD8198F6AE09}"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26379652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13FA8653-F145-45E6-8FE3-F70BBB1BAE74}"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3059535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142AF64-0658-4647-95D0-DB5EE737C174}"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13436890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06246A6A-C750-4A47-BB72-1A6074ED9A2D}"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2591578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C930364A-D9B7-48B4-8113-4F3EBF2DFBC8}"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36795623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C2103C51-37B7-4832-B336-8ACAA25C9B82}"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21525255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0989688A-5C28-49AA-A6E4-52A54D972C60}"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283741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6BD669A5-DD2D-46C1-9A45-A6420A3363DF}"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21226413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6EA2FFA5-EF31-44C0-A01A-99490FF039A3}"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13605416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ECC612BD-8E7D-4F1E-9C6A-CD12CA435E43}"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18350814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54C329B9-CEDF-4D26-AF29-6F2B8243D00E}"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261844295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7F6EAB0-D18B-4614-99C6-CDAB169F6E79}"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38275552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1E6B6166-9FA6-4BDD-A077-6D0DE9AF9591}"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3259177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24845F6C-C4BE-4B43-8952-5CE12AAB8482}"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584356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6CAF9735-2B49-447B-8124-0F5AD2E98701}"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10908379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397C79D9-412F-42AC-8AFC-D5F3EEA118F9}"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39409694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B63D2352-8AC8-4B20-942C-2E6D857A9414}"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38805796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Header Placeholder 3"/>
          <p:cNvSpPr>
            <a:spLocks noGrp="1"/>
          </p:cNvSpPr>
          <p:nvPr>
            <p:ph type="hdr" sz="quarter"/>
          </p:nvPr>
        </p:nvSpPr>
        <p:spPr/>
        <p:txBody>
          <a:bodyPr/>
          <a:lstStyle/>
          <a:p>
            <a:r>
              <a:rPr lang="ar-JO"/>
              <a:t>جامعة الجميع الذكية                                                </a:t>
            </a:r>
            <a:r>
              <a:rPr lang="en-GB"/>
              <a:t>Everyone's Smart University (ESU)</a:t>
            </a:r>
          </a:p>
        </p:txBody>
      </p:sp>
      <p:sp>
        <p:nvSpPr>
          <p:cNvPr id="5" name="Date Placeholder 4"/>
          <p:cNvSpPr>
            <a:spLocks noGrp="1"/>
          </p:cNvSpPr>
          <p:nvPr>
            <p:ph type="dt" idx="1"/>
          </p:nvPr>
        </p:nvSpPr>
        <p:spPr/>
        <p:txBody>
          <a:bodyPr/>
          <a:lstStyle/>
          <a:p>
            <a:fld id="{B0B8647A-994A-4A2A-984C-1DFA1E519AE6}" type="datetime1">
              <a:rPr lang="en-GB" smtClean="0"/>
              <a:t>31/01/2023</a:t>
            </a:fld>
            <a:endParaRPr lang="en-GB"/>
          </a:p>
        </p:txBody>
      </p:sp>
      <p:sp>
        <p:nvSpPr>
          <p:cNvPr id="6" name="Footer Placeholder 5"/>
          <p:cNvSpPr>
            <a:spLocks noGrp="1"/>
          </p:cNvSpPr>
          <p:nvPr>
            <p:ph type="ftr" sz="quarter" idx="4"/>
          </p:nvPr>
        </p:nvSpPr>
        <p:spPr/>
        <p:txBody>
          <a:bodyPr/>
          <a:lstStyle/>
          <a:p>
            <a:r>
              <a:rPr lang="en-GB"/>
              <a:t>ENT 612 Entrepreneurship Leadership&amp; Organizational Behavior.   Dr Nahed Ahmed</a:t>
            </a:r>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952899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1EA46670-475D-47B8-9B74-C29A3962565A}" type="datetime1">
              <a:rPr lang="en-US" smtClean="0"/>
              <a:t>1/31/2023</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7926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362A47F6-F05C-4EB8-9045-CE0CB286DFF7}" type="datetime1">
              <a:rPr lang="en-US" smtClean="0"/>
              <a:t>1/31/2023</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603429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89BF6A74-094A-43C4-9796-973C39EB1AA3}" type="datetime1">
              <a:rPr lang="en-US" smtClean="0"/>
              <a:t>1/31/2023</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65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F4738C9E-A408-49C7-A032-720438C232FC}" type="datetime1">
              <a:rPr lang="en-US" smtClean="0"/>
              <a:t>1/31/2023</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4126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003BE80C-B079-4EA4-A6C2-222E390EB1EA}" type="datetime1">
              <a:rPr lang="en-US" smtClean="0"/>
              <a:t>1/31/2023</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454240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170938D7-12ED-4B14-8ED9-DA404A6C74E1}" type="datetime1">
              <a:rPr lang="en-US" smtClean="0"/>
              <a:t>1/31/2023</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144162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B9BF94C-E7EE-48F4-843F-6B34F9EB0235}" type="datetime1">
              <a:rPr lang="en-US" smtClean="0"/>
              <a:t>1/31/2023</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61175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7ABCDB2C-4D9F-42B7-906F-3B659BB1C610}" type="datetime1">
              <a:rPr lang="en-US" smtClean="0"/>
              <a:t>1/31/2023</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130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3DF3D6BD-28BD-425E-9C7C-7494C02376F9}" type="datetime1">
              <a:rPr lang="en-US" smtClean="0"/>
              <a:t>1/31/2023</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127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025AD944-55C2-4E76-A387-20030DE60A9C}" type="datetime1">
              <a:rPr lang="en-US" smtClean="0"/>
              <a:t>1/31/2023</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02671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B7D49297-D4BB-4D15-9E82-470A55E43DB8}" type="datetime1">
              <a:rPr lang="en-US" smtClean="0"/>
              <a:t>1/31/2023</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r>
              <a:rPr lang="en-GB"/>
              <a:t>Everyone's Smart University  </a:t>
            </a:r>
            <a:r>
              <a:rPr lang="ar-JO"/>
              <a:t>جامعة الجميع الذكية، ماجستير ريادة الأعمال</a:t>
            </a:r>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4797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5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29A7C63-44DA-4DA5-8BAA-E3FCCEAF7986}" type="datetime1">
              <a:rPr lang="en-US" smtClean="0"/>
              <a:t>1/31/2023</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r>
              <a:rPr lang="en-GB"/>
              <a:t>Everyone's Smart University  </a:t>
            </a:r>
            <a:r>
              <a:rPr lang="ar-JO"/>
              <a:t>جامعة الجميع الذكية، ماجستير ريادة الأعمال</a:t>
            </a:r>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3913893521"/>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hdr="0" ftr="0" dt="0"/>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7.png"/><Relationship Id="rId4"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450735" y="-101604"/>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3" y="4708455"/>
            <a:ext cx="5082438" cy="1034667"/>
          </a:xfrm>
          <a:prstGeom prst="rect">
            <a:avLst/>
          </a:prstGeom>
        </p:spPr>
      </p:pic>
      <p:sp>
        <p:nvSpPr>
          <p:cNvPr id="14" name="TextBox 13"/>
          <p:cNvSpPr txBox="1"/>
          <p:nvPr/>
        </p:nvSpPr>
        <p:spPr>
          <a:xfrm>
            <a:off x="-81742" y="4588432"/>
            <a:ext cx="6393032"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3" name="TextBox 2">
            <a:extLst>
              <a:ext uri="{FF2B5EF4-FFF2-40B4-BE49-F238E27FC236}">
                <a16:creationId xmlns:a16="http://schemas.microsoft.com/office/drawing/2014/main" id="{EA41C811-8FB0-BC40-52CE-003419C0E12F}"/>
              </a:ext>
            </a:extLst>
          </p:cNvPr>
          <p:cNvSpPr txBox="1"/>
          <p:nvPr/>
        </p:nvSpPr>
        <p:spPr>
          <a:xfrm>
            <a:off x="1061654" y="1864256"/>
            <a:ext cx="10068691" cy="718466"/>
          </a:xfrm>
          <a:prstGeom prst="rect">
            <a:avLst/>
          </a:prstGeom>
          <a:noFill/>
        </p:spPr>
        <p:txBody>
          <a:bodyPr wrap="square">
            <a:spAutoFit/>
          </a:bodyPr>
          <a:lstStyle/>
          <a:p>
            <a:pPr algn="ctr">
              <a:lnSpc>
                <a:spcPct val="107000"/>
              </a:lnSpc>
              <a:spcAft>
                <a:spcPts val="800"/>
              </a:spcAft>
            </a:pPr>
            <a:r>
              <a:rPr lang="en-GB" sz="4000" b="1"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Introduction to Entrepreneurial leadership</a:t>
            </a:r>
            <a:endParaRPr lang="en-GB" sz="2800"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4" descr="Leadership development Businessperson Computer Icons Entrepreneurial  leadership, text, hand png | PNGEgg">
            <a:extLst>
              <a:ext uri="{FF2B5EF4-FFF2-40B4-BE49-F238E27FC236}">
                <a16:creationId xmlns:a16="http://schemas.microsoft.com/office/drawing/2014/main" id="{C7FEF65B-413A-8609-3BB2-84C9EC6D43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559" t="12123" r="17667" b="17929"/>
          <a:stretch/>
        </p:blipFill>
        <p:spPr bwMode="auto">
          <a:xfrm>
            <a:off x="3774831" y="2582722"/>
            <a:ext cx="4048369" cy="35085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538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463800" y="1003301"/>
            <a:ext cx="8399075" cy="5353868"/>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Overview of the </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Entrepreneurship</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terms</a:t>
            </a:r>
            <a:endParaRPr lang="en-GB" sz="16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Who is the Entrepreneur?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Definition of a Leader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3P's</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What is the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Entrepreneurial leaders </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forms of entrepreneurial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steps of the “Opportunity Model”</a:t>
            </a:r>
          </a:p>
        </p:txBody>
      </p:sp>
    </p:spTree>
    <p:extLst>
      <p:ext uri="{BB962C8B-B14F-4D97-AF65-F5344CB8AC3E}">
        <p14:creationId xmlns:p14="http://schemas.microsoft.com/office/powerpoint/2010/main" val="3985265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3" name="TextBox 2">
            <a:extLst>
              <a:ext uri="{FF2B5EF4-FFF2-40B4-BE49-F238E27FC236}">
                <a16:creationId xmlns:a16="http://schemas.microsoft.com/office/drawing/2014/main" id="{1B42BA77-66B2-96D6-091D-69E47EB35F72}"/>
              </a:ext>
            </a:extLst>
          </p:cNvPr>
          <p:cNvSpPr txBox="1"/>
          <p:nvPr/>
        </p:nvSpPr>
        <p:spPr>
          <a:xfrm>
            <a:off x="3641416" y="1321023"/>
            <a:ext cx="6093724" cy="587148"/>
          </a:xfrm>
          <a:prstGeom prst="rect">
            <a:avLst/>
          </a:prstGeom>
          <a:noFill/>
        </p:spPr>
        <p:txBody>
          <a:bodyPr wrap="square">
            <a:spAutoFit/>
          </a:bodyPr>
          <a:lstStyle/>
          <a:p>
            <a:pPr algn="just">
              <a:lnSpc>
                <a:spcPct val="150000"/>
              </a:lnSpc>
              <a:spcBef>
                <a:spcPts val="1200"/>
              </a:spcBef>
              <a:spcAft>
                <a:spcPts val="800"/>
              </a:spcAft>
            </a:pP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Overview of the </a:t>
            </a:r>
            <a:r>
              <a:rPr lang="en-US"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Entrepreneurship</a:t>
            </a: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 terms</a:t>
            </a:r>
            <a:endParaRPr lang="en-GB" sz="20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F8007D6F-701B-80C8-0253-984338C2C65B}"/>
              </a:ext>
            </a:extLst>
          </p:cNvPr>
          <p:cNvGrpSpPr/>
          <p:nvPr/>
        </p:nvGrpSpPr>
        <p:grpSpPr>
          <a:xfrm>
            <a:off x="1155454" y="2108200"/>
            <a:ext cx="9080746" cy="3858911"/>
            <a:chOff x="0" y="0"/>
            <a:chExt cx="10176688" cy="4781553"/>
          </a:xfrm>
        </p:grpSpPr>
        <p:graphicFrame>
          <p:nvGraphicFramePr>
            <p:cNvPr id="5" name="Diagram 4">
              <a:extLst>
                <a:ext uri="{FF2B5EF4-FFF2-40B4-BE49-F238E27FC236}">
                  <a16:creationId xmlns:a16="http://schemas.microsoft.com/office/drawing/2014/main" id="{AC6C8692-9974-EC36-7E04-92ABB8D06DE8}"/>
                </a:ext>
              </a:extLst>
            </p:cNvPr>
            <p:cNvGraphicFramePr/>
            <p:nvPr>
              <p:extLst>
                <p:ext uri="{D42A27DB-BD31-4B8C-83A1-F6EECF244321}">
                  <p14:modId xmlns:p14="http://schemas.microsoft.com/office/powerpoint/2010/main" val="2561901660"/>
                </p:ext>
              </p:extLst>
            </p:nvPr>
          </p:nvGraphicFramePr>
          <p:xfrm>
            <a:off x="3586418" y="2"/>
            <a:ext cx="4629151" cy="4781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Connector: Elbow 5">
              <a:extLst>
                <a:ext uri="{FF2B5EF4-FFF2-40B4-BE49-F238E27FC236}">
                  <a16:creationId xmlns:a16="http://schemas.microsoft.com/office/drawing/2014/main" id="{409A5394-F6B7-F057-AAEF-86CAB1173463}"/>
                </a:ext>
              </a:extLst>
            </p:cNvPr>
            <p:cNvCxnSpPr>
              <a:cxnSpLocks/>
            </p:cNvCxnSpPr>
            <p:nvPr/>
          </p:nvCxnSpPr>
          <p:spPr>
            <a:xfrm>
              <a:off x="1814768" y="2454620"/>
              <a:ext cx="1771650" cy="1738310"/>
            </a:xfrm>
            <a:prstGeom prst="bentConnector3">
              <a:avLst>
                <a:gd name="adj1" fmla="val 50000"/>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7" name="Connector: Elbow 6">
              <a:extLst>
                <a:ext uri="{FF2B5EF4-FFF2-40B4-BE49-F238E27FC236}">
                  <a16:creationId xmlns:a16="http://schemas.microsoft.com/office/drawing/2014/main" id="{7660137E-7661-40C2-409D-7BB84CD0CD6B}"/>
                </a:ext>
              </a:extLst>
            </p:cNvPr>
            <p:cNvCxnSpPr>
              <a:cxnSpLocks/>
            </p:cNvCxnSpPr>
            <p:nvPr/>
          </p:nvCxnSpPr>
          <p:spPr>
            <a:xfrm>
              <a:off x="1814768" y="2454620"/>
              <a:ext cx="1771650" cy="490536"/>
            </a:xfrm>
            <a:prstGeom prst="bentConnector3">
              <a:avLst>
                <a:gd name="adj1" fmla="val 50000"/>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8" name="Connector: Elbow 7">
              <a:extLst>
                <a:ext uri="{FF2B5EF4-FFF2-40B4-BE49-F238E27FC236}">
                  <a16:creationId xmlns:a16="http://schemas.microsoft.com/office/drawing/2014/main" id="{6F831A67-D3F5-45CF-EC4F-63E7B43AAFCC}"/>
                </a:ext>
              </a:extLst>
            </p:cNvPr>
            <p:cNvCxnSpPr>
              <a:cxnSpLocks/>
            </p:cNvCxnSpPr>
            <p:nvPr/>
          </p:nvCxnSpPr>
          <p:spPr>
            <a:xfrm flipV="1">
              <a:off x="1814768" y="1804537"/>
              <a:ext cx="1771650" cy="650082"/>
            </a:xfrm>
            <a:prstGeom prst="bentConnector3">
              <a:avLst>
                <a:gd name="adj1" fmla="val 50000"/>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9" name="Connector: Elbow 8">
              <a:extLst>
                <a:ext uri="{FF2B5EF4-FFF2-40B4-BE49-F238E27FC236}">
                  <a16:creationId xmlns:a16="http://schemas.microsoft.com/office/drawing/2014/main" id="{3E5EB49E-565F-5FB4-EFA3-375C49FB353A}"/>
                </a:ext>
              </a:extLst>
            </p:cNvPr>
            <p:cNvCxnSpPr>
              <a:cxnSpLocks/>
            </p:cNvCxnSpPr>
            <p:nvPr/>
          </p:nvCxnSpPr>
          <p:spPr>
            <a:xfrm flipV="1">
              <a:off x="1814768" y="804410"/>
              <a:ext cx="1771650" cy="1650211"/>
            </a:xfrm>
            <a:prstGeom prst="bentConnector3">
              <a:avLst>
                <a:gd name="adj1" fmla="val 50000"/>
              </a:avLst>
            </a:prstGeom>
            <a:ln w="19050">
              <a:tailEnd type="triangle"/>
            </a:ln>
          </p:spPr>
          <p:style>
            <a:lnRef idx="1">
              <a:schemeClr val="accent1"/>
            </a:lnRef>
            <a:fillRef idx="0">
              <a:schemeClr val="accent1"/>
            </a:fillRef>
            <a:effectRef idx="0">
              <a:schemeClr val="accent1"/>
            </a:effectRef>
            <a:fontRef idx="minor">
              <a:schemeClr val="tx1"/>
            </a:fontRef>
          </p:style>
        </p:cxnSp>
        <p:sp>
          <p:nvSpPr>
            <p:cNvPr id="10" name="Rectangle: Rounded Corners 9">
              <a:extLst>
                <a:ext uri="{FF2B5EF4-FFF2-40B4-BE49-F238E27FC236}">
                  <a16:creationId xmlns:a16="http://schemas.microsoft.com/office/drawing/2014/main" id="{B5CFDF3A-20DA-B9B0-B78B-496E501E24E1}"/>
                </a:ext>
              </a:extLst>
            </p:cNvPr>
            <p:cNvSpPr/>
            <p:nvPr/>
          </p:nvSpPr>
          <p:spPr>
            <a:xfrm>
              <a:off x="0" y="2036523"/>
              <a:ext cx="2424418" cy="824197"/>
            </a:xfrm>
            <a:prstGeom prst="round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lnSpc>
                  <a:spcPct val="106000"/>
                </a:lnSpc>
                <a:spcAft>
                  <a:spcPts val="800"/>
                </a:spcAft>
              </a:pPr>
              <a:r>
                <a:rPr lang="en-US" b="1" kern="1200" dirty="0">
                  <a:solidFill>
                    <a:srgbClr val="FFFFFF"/>
                  </a:solidFill>
                  <a:effectLst/>
                  <a:latin typeface="Times New Roman" panose="02020603050405020304" pitchFamily="18" charset="0"/>
                  <a:ea typeface="Calibri" panose="020F0502020204030204" pitchFamily="34" charset="0"/>
                  <a:cs typeface="Arial" panose="020B0604020202020204" pitchFamily="34" charset="0"/>
                </a:rPr>
                <a:t>Entrepreneurship</a:t>
              </a:r>
              <a:endParaRPr lang="en-GB" dirty="0">
                <a:effectLst/>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1A2AC708-9CEA-8EC9-5FDD-DB6C7D54CEE7}"/>
                </a:ext>
              </a:extLst>
            </p:cNvPr>
            <p:cNvSpPr/>
            <p:nvPr/>
          </p:nvSpPr>
          <p:spPr>
            <a:xfrm>
              <a:off x="9034419" y="0"/>
              <a:ext cx="1142269" cy="4781551"/>
            </a:xfrm>
            <a:prstGeom prst="roundRect">
              <a:avLst>
                <a:gd name="adj" fmla="val 37130"/>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nchor="ctr">
              <a:noAutofit/>
            </a:bodyPr>
            <a:lstStyle/>
            <a:p>
              <a:pPr algn="ctr">
                <a:lnSpc>
                  <a:spcPct val="107000"/>
                </a:lnSpc>
                <a:spcAft>
                  <a:spcPts val="800"/>
                </a:spcAft>
              </a:pPr>
              <a:r>
                <a:rPr lang="en-GB" b="1"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Catch the available </a:t>
              </a:r>
              <a:r>
                <a:rPr lang="en-US" b="1"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opportunities to </a:t>
              </a:r>
              <a:r>
                <a:rPr lang="en-GB" b="1"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make a profit</a:t>
              </a:r>
              <a:endParaRPr lang="en-GB" dirty="0">
                <a:effectLst/>
                <a:ea typeface="Calibri" panose="020F0502020204030204" pitchFamily="34" charset="0"/>
                <a:cs typeface="Arial" panose="020B0604020202020204" pitchFamily="34" charset="0"/>
              </a:endParaRPr>
            </a:p>
          </p:txBody>
        </p:sp>
        <p:cxnSp>
          <p:nvCxnSpPr>
            <p:cNvPr id="12" name="Straight Arrow Connector 11">
              <a:extLst>
                <a:ext uri="{FF2B5EF4-FFF2-40B4-BE49-F238E27FC236}">
                  <a16:creationId xmlns:a16="http://schemas.microsoft.com/office/drawing/2014/main" id="{93BD6222-8C47-0816-3B55-065C9EB5CD7B}"/>
                </a:ext>
              </a:extLst>
            </p:cNvPr>
            <p:cNvCxnSpPr/>
            <p:nvPr/>
          </p:nvCxnSpPr>
          <p:spPr>
            <a:xfrm>
              <a:off x="8214819" y="762002"/>
              <a:ext cx="773828"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5D33AF2-9C4C-E197-FC24-C1FD0EC2468B}"/>
                </a:ext>
              </a:extLst>
            </p:cNvPr>
            <p:cNvCxnSpPr/>
            <p:nvPr/>
          </p:nvCxnSpPr>
          <p:spPr>
            <a:xfrm>
              <a:off x="8202120" y="1883571"/>
              <a:ext cx="801159"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3E99BE9-EC6A-1933-422A-16A33E801873}"/>
                </a:ext>
              </a:extLst>
            </p:cNvPr>
            <p:cNvCxnSpPr/>
            <p:nvPr/>
          </p:nvCxnSpPr>
          <p:spPr>
            <a:xfrm flipV="1">
              <a:off x="8214819" y="3008893"/>
              <a:ext cx="835130" cy="15296"/>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E618FD7-62F8-9322-B825-3C70EDC9C974}"/>
                </a:ext>
              </a:extLst>
            </p:cNvPr>
            <p:cNvCxnSpPr>
              <a:cxnSpLocks/>
            </p:cNvCxnSpPr>
            <p:nvPr/>
          </p:nvCxnSpPr>
          <p:spPr>
            <a:xfrm>
              <a:off x="8214819" y="4219573"/>
              <a:ext cx="788460" cy="0"/>
            </a:xfrm>
            <a:prstGeom prst="straightConnector1">
              <a:avLst/>
            </a:prstGeom>
            <a:ln w="19050">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46122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3" name="TextBox 2">
            <a:extLst>
              <a:ext uri="{FF2B5EF4-FFF2-40B4-BE49-F238E27FC236}">
                <a16:creationId xmlns:a16="http://schemas.microsoft.com/office/drawing/2014/main" id="{1406A01B-1C5A-CDE7-C089-56875C56E101}"/>
              </a:ext>
            </a:extLst>
          </p:cNvPr>
          <p:cNvSpPr txBox="1"/>
          <p:nvPr/>
        </p:nvSpPr>
        <p:spPr>
          <a:xfrm>
            <a:off x="1698375" y="1701979"/>
            <a:ext cx="6093724" cy="669542"/>
          </a:xfrm>
          <a:prstGeom prst="rect">
            <a:avLst/>
          </a:prstGeom>
          <a:noFill/>
        </p:spPr>
        <p:txBody>
          <a:bodyPr wrap="square">
            <a:spAutoFit/>
          </a:bodyPr>
          <a:lstStyle/>
          <a:p>
            <a:pPr>
              <a:lnSpc>
                <a:spcPct val="150000"/>
              </a:lnSpc>
              <a:spcBef>
                <a:spcPts val="1200"/>
              </a:spcBef>
              <a:spcAft>
                <a:spcPts val="800"/>
              </a:spcAft>
            </a:pPr>
            <a:r>
              <a:rPr lang="en-GB" sz="28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Who is the Entrepreneur?</a:t>
            </a:r>
            <a:r>
              <a:rPr lang="en-GB" sz="28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 </a:t>
            </a:r>
            <a:endParaRPr lang="en-GB"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7FEE906A-1B18-5839-ECC7-FBC6F768C0D6}"/>
              </a:ext>
            </a:extLst>
          </p:cNvPr>
          <p:cNvSpPr txBox="1"/>
          <p:nvPr/>
        </p:nvSpPr>
        <p:spPr>
          <a:xfrm>
            <a:off x="1546149" y="2493608"/>
            <a:ext cx="9099701" cy="3254865"/>
          </a:xfrm>
          <a:prstGeom prst="rect">
            <a:avLst/>
          </a:prstGeom>
          <a:noFill/>
        </p:spPr>
        <p:txBody>
          <a:bodyPr wrap="square">
            <a:spAutoFit/>
          </a:bodyPr>
          <a:lstStyle/>
          <a:p>
            <a:pPr>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An entrepreneur is someone who has an </a:t>
            </a:r>
            <a:r>
              <a:rPr lang="en-GB" sz="2800" b="1" dirty="0">
                <a:effectLst/>
                <a:latin typeface="Times New Roman" panose="02020603050405020304" pitchFamily="18" charset="0"/>
                <a:ea typeface="Calibri" panose="020F0502020204030204" pitchFamily="34" charset="0"/>
                <a:cs typeface="Arial" panose="020B0604020202020204" pitchFamily="34" charset="0"/>
              </a:rPr>
              <a:t>idea</a:t>
            </a:r>
            <a:r>
              <a:rPr lang="en-GB" sz="2800" dirty="0">
                <a:effectLst/>
                <a:latin typeface="Times New Roman" panose="02020603050405020304" pitchFamily="18" charset="0"/>
                <a:ea typeface="Calibri" panose="020F0502020204030204" pitchFamily="34" charset="0"/>
                <a:cs typeface="Arial" panose="020B0604020202020204" pitchFamily="34" charset="0"/>
              </a:rPr>
              <a:t> and who works to </a:t>
            </a:r>
            <a:r>
              <a:rPr lang="en-GB" sz="2800" b="1" dirty="0">
                <a:effectLst/>
                <a:latin typeface="Times New Roman" panose="02020603050405020304" pitchFamily="18" charset="0"/>
                <a:ea typeface="Calibri" panose="020F0502020204030204" pitchFamily="34" charset="0"/>
                <a:cs typeface="Arial" panose="020B0604020202020204" pitchFamily="34" charset="0"/>
              </a:rPr>
              <a:t>create a product or service</a:t>
            </a:r>
            <a:r>
              <a:rPr lang="en-GB" sz="2800" dirty="0">
                <a:effectLst/>
                <a:latin typeface="Times New Roman" panose="02020603050405020304" pitchFamily="18" charset="0"/>
                <a:ea typeface="Calibri" panose="020F0502020204030204" pitchFamily="34" charset="0"/>
                <a:cs typeface="Arial" panose="020B0604020202020204" pitchFamily="34" charset="0"/>
              </a:rPr>
              <a:t> that people </a:t>
            </a:r>
            <a:r>
              <a:rPr lang="en-GB" sz="2800" b="1" dirty="0">
                <a:effectLst/>
                <a:latin typeface="Times New Roman" panose="02020603050405020304" pitchFamily="18" charset="0"/>
                <a:ea typeface="Calibri" panose="020F0502020204030204" pitchFamily="34" charset="0"/>
                <a:cs typeface="Arial" panose="020B0604020202020204" pitchFamily="34" charset="0"/>
              </a:rPr>
              <a:t>will buy</a:t>
            </a:r>
            <a:r>
              <a:rPr lang="en-GB" sz="2800" dirty="0">
                <a:effectLst/>
                <a:latin typeface="Times New Roman" panose="02020603050405020304" pitchFamily="18" charset="0"/>
                <a:ea typeface="Calibri" panose="020F0502020204030204" pitchFamily="34" charset="0"/>
                <a:cs typeface="Arial" panose="020B0604020202020204" pitchFamily="34" charset="0"/>
              </a:rPr>
              <a:t>, as well as an organization to support that effort. An entrepreneur takes on most of the </a:t>
            </a:r>
            <a:r>
              <a:rPr lang="en-GB" sz="2800" b="1" dirty="0">
                <a:effectLst/>
                <a:latin typeface="Times New Roman" panose="02020603050405020304" pitchFamily="18" charset="0"/>
                <a:ea typeface="Calibri" panose="020F0502020204030204" pitchFamily="34" charset="0"/>
                <a:cs typeface="Arial" panose="020B0604020202020204" pitchFamily="34" charset="0"/>
              </a:rPr>
              <a:t>risk</a:t>
            </a:r>
            <a:r>
              <a:rPr lang="en-GB" sz="2800" dirty="0">
                <a:effectLst/>
                <a:latin typeface="Times New Roman" panose="02020603050405020304" pitchFamily="18" charset="0"/>
                <a:ea typeface="Calibri" panose="020F0502020204030204" pitchFamily="34" charset="0"/>
                <a:cs typeface="Arial" panose="020B0604020202020204" pitchFamily="34" charset="0"/>
              </a:rPr>
              <a:t> and </a:t>
            </a:r>
            <a:r>
              <a:rPr lang="en-GB" sz="2800" b="1" dirty="0">
                <a:effectLst/>
                <a:latin typeface="Times New Roman" panose="02020603050405020304" pitchFamily="18" charset="0"/>
                <a:ea typeface="Calibri" panose="020F0502020204030204" pitchFamily="34" charset="0"/>
                <a:cs typeface="Arial" panose="020B0604020202020204" pitchFamily="34" charset="0"/>
              </a:rPr>
              <a:t>initiative</a:t>
            </a:r>
            <a:r>
              <a:rPr lang="en-GB" sz="2800" dirty="0">
                <a:effectLst/>
                <a:latin typeface="Times New Roman" panose="02020603050405020304" pitchFamily="18" charset="0"/>
                <a:ea typeface="Calibri" panose="020F0502020204030204" pitchFamily="34" charset="0"/>
                <a:cs typeface="Arial" panose="020B0604020202020204" pitchFamily="34" charset="0"/>
              </a:rPr>
              <a:t> for their new business and is often seen as </a:t>
            </a:r>
            <a:r>
              <a:rPr lang="en-GB" sz="2800" b="1" dirty="0">
                <a:effectLst/>
                <a:latin typeface="Times New Roman" panose="02020603050405020304" pitchFamily="18" charset="0"/>
                <a:ea typeface="Calibri" panose="020F0502020204030204" pitchFamily="34" charset="0"/>
                <a:cs typeface="Arial" panose="020B0604020202020204" pitchFamily="34" charset="0"/>
              </a:rPr>
              <a:t>visionary</a:t>
            </a:r>
            <a:r>
              <a:rPr lang="en-GB" sz="2800" dirty="0">
                <a:effectLst/>
                <a:latin typeface="Times New Roman" panose="02020603050405020304" pitchFamily="18" charset="0"/>
                <a:ea typeface="Calibri" panose="020F0502020204030204" pitchFamily="34" charset="0"/>
                <a:cs typeface="Arial" panose="020B0604020202020204" pitchFamily="34" charset="0"/>
              </a:rPr>
              <a:t> or </a:t>
            </a:r>
            <a:r>
              <a:rPr lang="en-GB" sz="2800" b="1" dirty="0">
                <a:effectLst/>
                <a:latin typeface="Times New Roman" panose="02020603050405020304" pitchFamily="18" charset="0"/>
                <a:ea typeface="Calibri" panose="020F0502020204030204" pitchFamily="34" charset="0"/>
                <a:cs typeface="Arial" panose="020B0604020202020204" pitchFamily="34" charset="0"/>
              </a:rPr>
              <a:t>innovator</a:t>
            </a:r>
            <a:r>
              <a:rPr lang="en-GB" sz="2800" dirty="0">
                <a:effectLst/>
                <a:latin typeface="Times New Roman" panose="02020603050405020304" pitchFamily="18"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87543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graphicFrame>
        <p:nvGraphicFramePr>
          <p:cNvPr id="2" name="Diagram 1">
            <a:extLst>
              <a:ext uri="{FF2B5EF4-FFF2-40B4-BE49-F238E27FC236}">
                <a16:creationId xmlns:a16="http://schemas.microsoft.com/office/drawing/2014/main" id="{4D81AB08-5E25-B51C-759C-2BFE9FF72135}"/>
              </a:ext>
            </a:extLst>
          </p:cNvPr>
          <p:cNvGraphicFramePr/>
          <p:nvPr>
            <p:extLst>
              <p:ext uri="{D42A27DB-BD31-4B8C-83A1-F6EECF244321}">
                <p14:modId xmlns:p14="http://schemas.microsoft.com/office/powerpoint/2010/main" val="3561774483"/>
              </p:ext>
            </p:extLst>
          </p:nvPr>
        </p:nvGraphicFramePr>
        <p:xfrm>
          <a:off x="3866324" y="1412543"/>
          <a:ext cx="7491427" cy="4477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C1B56D5B-C19F-C79C-8EF0-AE048C13C9C3}"/>
              </a:ext>
            </a:extLst>
          </p:cNvPr>
          <p:cNvSpPr txBox="1"/>
          <p:nvPr/>
        </p:nvSpPr>
        <p:spPr>
          <a:xfrm>
            <a:off x="2979193" y="0"/>
            <a:ext cx="6233614" cy="752065"/>
          </a:xfrm>
          <a:prstGeom prst="rect">
            <a:avLst/>
          </a:prstGeom>
          <a:noFill/>
        </p:spPr>
        <p:txBody>
          <a:bodyPr wrap="square">
            <a:spAutoFit/>
          </a:bodyPr>
          <a:lstStyle/>
          <a:p>
            <a:pPr>
              <a:lnSpc>
                <a:spcPct val="150000"/>
              </a:lnSpc>
              <a:spcBef>
                <a:spcPts val="1200"/>
              </a:spcBef>
              <a:spcAft>
                <a:spcPts val="800"/>
              </a:spcAft>
            </a:pPr>
            <a:r>
              <a:rPr lang="en-GB" sz="32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Who is the Entrepreneur?</a:t>
            </a:r>
            <a:r>
              <a:rPr lang="en-GB" sz="32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54275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DB66C9CD-6BF4-44CA-8078-0BB819080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D2868E-4AA6-11B7-E1F4-6220110436E9}"/>
              </a:ext>
            </a:extLst>
          </p:cNvPr>
          <p:cNvSpPr txBox="1"/>
          <p:nvPr/>
        </p:nvSpPr>
        <p:spPr>
          <a:xfrm>
            <a:off x="1008600" y="1292979"/>
            <a:ext cx="4078800" cy="654264"/>
          </a:xfrm>
          <a:prstGeom prst="rect">
            <a:avLst/>
          </a:prstGeom>
        </p:spPr>
        <p:txBody>
          <a:bodyPr vert="horz" wrap="square" lIns="91440" tIns="45720" rIns="91440" bIns="45720" rtlCol="0" anchor="b" anchorCtr="0">
            <a:normAutofit/>
          </a:bodyPr>
          <a:lstStyle/>
          <a:p>
            <a:pPr algn="ctr">
              <a:lnSpc>
                <a:spcPct val="90000"/>
              </a:lnSpc>
              <a:spcBef>
                <a:spcPct val="0"/>
              </a:spcBef>
              <a:spcAft>
                <a:spcPts val="600"/>
              </a:spcAft>
            </a:pPr>
            <a:r>
              <a:rPr lang="en-US" sz="3000" b="1" i="0" kern="1200" cap="none" spc="0" baseline="0" dirty="0">
                <a:solidFill>
                  <a:srgbClr val="C00000"/>
                </a:solidFill>
                <a:effectLst/>
                <a:latin typeface="Times New Roman" panose="02020603050405020304" pitchFamily="18" charset="0"/>
                <a:ea typeface="+mj-ea"/>
                <a:cs typeface="Times New Roman" panose="02020603050405020304" pitchFamily="18" charset="0"/>
              </a:rPr>
              <a:t>Definition of a Leader</a:t>
            </a:r>
          </a:p>
        </p:txBody>
      </p:sp>
      <p:cxnSp>
        <p:nvCxnSpPr>
          <p:cNvPr id="1035" name="Straight Connector 1034">
            <a:extLst>
              <a:ext uri="{FF2B5EF4-FFF2-40B4-BE49-F238E27FC236}">
                <a16:creationId xmlns:a16="http://schemas.microsoft.com/office/drawing/2014/main" id="{76D745DA-D03E-47A2-9936-01C39D51A4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7594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C24CDE3-93A1-97D9-B9EC-41DD4C0A6C20}"/>
              </a:ext>
            </a:extLst>
          </p:cNvPr>
          <p:cNvSpPr txBox="1"/>
          <p:nvPr/>
        </p:nvSpPr>
        <p:spPr>
          <a:xfrm>
            <a:off x="557032" y="1947243"/>
            <a:ext cx="6509600" cy="4236567"/>
          </a:xfrm>
          <a:prstGeom prst="rect">
            <a:avLst/>
          </a:prstGeom>
        </p:spPr>
        <p:txBody>
          <a:bodyPr vert="horz" lIns="91440" tIns="45720" rIns="91440" bIns="45720" rtlCol="0">
            <a:normAutofit/>
          </a:bodyPr>
          <a:lstStyle/>
          <a:p>
            <a:pPr>
              <a:lnSpc>
                <a:spcPct val="140000"/>
              </a:lnSpc>
              <a:spcAft>
                <a:spcPts val="600"/>
              </a:spcAft>
            </a:pPr>
            <a:r>
              <a:rPr lang="en-US" sz="2800" spc="50" dirty="0">
                <a:latin typeface="Times New Roman" panose="02020603050405020304" pitchFamily="18" charset="0"/>
                <a:cs typeface="Times New Roman" panose="02020603050405020304" pitchFamily="18" charset="0"/>
              </a:rPr>
              <a:t>A leader is "a person who influences a group of people towards the achievement of a goal". A mnemonic for this definition would be </a:t>
            </a:r>
            <a:r>
              <a:rPr lang="en-US" sz="2800" b="1" spc="50" dirty="0">
                <a:latin typeface="Times New Roman" panose="02020603050405020304" pitchFamily="18" charset="0"/>
                <a:cs typeface="Times New Roman" panose="02020603050405020304" pitchFamily="18" charset="0"/>
              </a:rPr>
              <a:t>3P's</a:t>
            </a:r>
            <a:r>
              <a:rPr lang="en-US" sz="2800" spc="50" dirty="0">
                <a:latin typeface="Times New Roman" panose="02020603050405020304" pitchFamily="18" charset="0"/>
                <a:cs typeface="Times New Roman" panose="02020603050405020304" pitchFamily="18" charset="0"/>
              </a:rPr>
              <a:t> - </a:t>
            </a:r>
            <a:r>
              <a:rPr lang="en-US" sz="2800" u="sng" spc="50" dirty="0">
                <a:latin typeface="Times New Roman" panose="02020603050405020304" pitchFamily="18" charset="0"/>
                <a:cs typeface="Times New Roman" panose="02020603050405020304" pitchFamily="18" charset="0"/>
              </a:rPr>
              <a:t>Person</a:t>
            </a:r>
            <a:r>
              <a:rPr lang="en-US" sz="2800" spc="50" dirty="0">
                <a:latin typeface="Times New Roman" panose="02020603050405020304" pitchFamily="18" charset="0"/>
                <a:cs typeface="Times New Roman" panose="02020603050405020304" pitchFamily="18" charset="0"/>
              </a:rPr>
              <a:t>, </a:t>
            </a:r>
            <a:r>
              <a:rPr lang="en-US" sz="2800" u="sng" spc="50" dirty="0">
                <a:latin typeface="Times New Roman" panose="02020603050405020304" pitchFamily="18" charset="0"/>
                <a:cs typeface="Times New Roman" panose="02020603050405020304" pitchFamily="18" charset="0"/>
              </a:rPr>
              <a:t>People</a:t>
            </a:r>
            <a:r>
              <a:rPr lang="en-US" sz="2800" spc="50" dirty="0">
                <a:latin typeface="Times New Roman" panose="02020603050405020304" pitchFamily="18" charset="0"/>
                <a:cs typeface="Times New Roman" panose="02020603050405020304" pitchFamily="18" charset="0"/>
              </a:rPr>
              <a:t>, and </a:t>
            </a:r>
            <a:r>
              <a:rPr lang="en-US" sz="2800" u="sng" spc="50" dirty="0">
                <a:latin typeface="Times New Roman" panose="02020603050405020304" pitchFamily="18" charset="0"/>
                <a:cs typeface="Times New Roman" panose="02020603050405020304" pitchFamily="18" charset="0"/>
              </a:rPr>
              <a:t>Purpose</a:t>
            </a:r>
            <a:r>
              <a:rPr lang="en-US" sz="2800" spc="50" dirty="0">
                <a:latin typeface="Times New Roman" panose="02020603050405020304" pitchFamily="18" charset="0"/>
                <a:cs typeface="Times New Roman" panose="02020603050405020304" pitchFamily="18" charset="0"/>
              </a:rPr>
              <a:t> as illustrated by the following diagram.</a:t>
            </a:r>
          </a:p>
        </p:txBody>
      </p:sp>
      <p:sp>
        <p:nvSpPr>
          <p:cNvPr id="1037" name="Rectangle 1036">
            <a:extLst>
              <a:ext uri="{FF2B5EF4-FFF2-40B4-BE49-F238E27FC236}">
                <a16:creationId xmlns:a16="http://schemas.microsoft.com/office/drawing/2014/main" id="{E95A6F56-5B66-4656-B01E-938834D6A3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a:solidFill>
                  <a:srgbClr val="000000">
                    <a:alpha val="60000"/>
                  </a:srgbClr>
                </a:solidFill>
              </a:rPr>
              <a:pPr>
                <a:spcAft>
                  <a:spcPts val="600"/>
                </a:spcAft>
              </a:pPr>
              <a:t>7</a:t>
            </a:fld>
            <a:endParaRPr lang="en-US">
              <a:solidFill>
                <a:srgbClr val="000000">
                  <a:alpha val="60000"/>
                </a:srgbClr>
              </a:solidFill>
            </a:endParaRPr>
          </a:p>
        </p:txBody>
      </p:sp>
      <p:pic>
        <p:nvPicPr>
          <p:cNvPr id="14340" name="Picture 4" descr="THE ESSENTIAL 3Ps FOR A SMOOTH PROJECT - Michelle Walker Architects">
            <a:extLst>
              <a:ext uri="{FF2B5EF4-FFF2-40B4-BE49-F238E27FC236}">
                <a16:creationId xmlns:a16="http://schemas.microsoft.com/office/drawing/2014/main" id="{9C6F5803-B5E0-D68B-BD47-13AB920DCDDE}"/>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7570932" y="2120601"/>
            <a:ext cx="3723336" cy="3102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338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dirty="0"/>
          </a:p>
        </p:txBody>
      </p:sp>
      <p:pic>
        <p:nvPicPr>
          <p:cNvPr id="2" name="Picture 2" descr="Mobirise">
            <a:extLst>
              <a:ext uri="{FF2B5EF4-FFF2-40B4-BE49-F238E27FC236}">
                <a16:creationId xmlns:a16="http://schemas.microsoft.com/office/drawing/2014/main" id="{FA118655-37D1-56E0-310E-2F796DCCCE2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30219" y="1860050"/>
            <a:ext cx="3905161" cy="40311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9BDBC3F-52BD-85C8-0B7B-64492A2AA5A4}"/>
              </a:ext>
            </a:extLst>
          </p:cNvPr>
          <p:cNvSpPr txBox="1"/>
          <p:nvPr/>
        </p:nvSpPr>
        <p:spPr>
          <a:xfrm>
            <a:off x="603249" y="1860050"/>
            <a:ext cx="6242052" cy="453919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A leader by this meaning is one who </a:t>
            </a:r>
            <a:r>
              <a:rPr lang="en-GB" sz="2800" dirty="0">
                <a:solidFill>
                  <a:srgbClr val="C00000"/>
                </a:solidFill>
                <a:latin typeface="Times New Roman" panose="02020603050405020304" pitchFamily="18" charset="0"/>
                <a:cs typeface="Times New Roman" panose="02020603050405020304" pitchFamily="18" charset="0"/>
              </a:rPr>
              <a:t>goes first </a:t>
            </a:r>
            <a:r>
              <a:rPr lang="en-GB" sz="2800" dirty="0">
                <a:latin typeface="Times New Roman" panose="02020603050405020304" pitchFamily="18" charset="0"/>
                <a:cs typeface="Times New Roman" panose="02020603050405020304" pitchFamily="18" charset="0"/>
              </a:rPr>
              <a:t>and </a:t>
            </a:r>
            <a:r>
              <a:rPr lang="en-GB" sz="2800" dirty="0">
                <a:solidFill>
                  <a:srgbClr val="C00000"/>
                </a:solidFill>
                <a:latin typeface="Times New Roman" panose="02020603050405020304" pitchFamily="18" charset="0"/>
                <a:cs typeface="Times New Roman" panose="02020603050405020304" pitchFamily="18" charset="0"/>
              </a:rPr>
              <a:t>leads by example </a:t>
            </a:r>
            <a:r>
              <a:rPr lang="en-GB" sz="2800" dirty="0">
                <a:latin typeface="Times New Roman" panose="02020603050405020304" pitchFamily="18" charset="0"/>
                <a:cs typeface="Times New Roman" panose="02020603050405020304" pitchFamily="18" charset="0"/>
              </a:rPr>
              <a:t>so that others are motivated to follow him. This is a basic requirement. To be a leader, a person must have a </a:t>
            </a:r>
            <a:r>
              <a:rPr lang="en-GB" sz="2800" dirty="0">
                <a:solidFill>
                  <a:srgbClr val="C00000"/>
                </a:solidFill>
                <a:latin typeface="Times New Roman" panose="02020603050405020304" pitchFamily="18" charset="0"/>
                <a:cs typeface="Times New Roman" panose="02020603050405020304" pitchFamily="18" charset="0"/>
              </a:rPr>
              <a:t>deep-rooted commitment </a:t>
            </a:r>
            <a:r>
              <a:rPr lang="en-GB" sz="2800" dirty="0">
                <a:latin typeface="Times New Roman" panose="02020603050405020304" pitchFamily="18" charset="0"/>
                <a:cs typeface="Times New Roman" panose="02020603050405020304" pitchFamily="18" charset="0"/>
              </a:rPr>
              <a:t>to the goal that he will strive to achieve it even if nobody follows him!</a:t>
            </a:r>
          </a:p>
        </p:txBody>
      </p:sp>
      <p:sp>
        <p:nvSpPr>
          <p:cNvPr id="6" name="TextBox 5">
            <a:extLst>
              <a:ext uri="{FF2B5EF4-FFF2-40B4-BE49-F238E27FC236}">
                <a16:creationId xmlns:a16="http://schemas.microsoft.com/office/drawing/2014/main" id="{F883EB08-1042-D37E-9D41-1BDF48AF1C1E}"/>
              </a:ext>
            </a:extLst>
          </p:cNvPr>
          <p:cNvSpPr txBox="1"/>
          <p:nvPr/>
        </p:nvSpPr>
        <p:spPr>
          <a:xfrm>
            <a:off x="4983357" y="1152164"/>
            <a:ext cx="6093724" cy="707886"/>
          </a:xfrm>
          <a:prstGeom prst="rect">
            <a:avLst/>
          </a:prstGeom>
          <a:noFill/>
        </p:spPr>
        <p:txBody>
          <a:bodyPr wrap="square">
            <a:spAutoFit/>
          </a:bodyPr>
          <a:lstStyle/>
          <a:p>
            <a:r>
              <a:rPr lang="en-GB" sz="4000" b="1" dirty="0">
                <a:solidFill>
                  <a:srgbClr val="7030A0"/>
                </a:solidFill>
                <a:latin typeface="Times New Roman" panose="02020603050405020304" pitchFamily="18" charset="0"/>
                <a:cs typeface="Times New Roman" panose="02020603050405020304" pitchFamily="18" charset="0"/>
              </a:rPr>
              <a:t>1. Person</a:t>
            </a:r>
            <a:endParaRPr lang="en-GB" sz="44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11833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pic>
        <p:nvPicPr>
          <p:cNvPr id="2" name="Picture 2" descr="Mobirise">
            <a:extLst>
              <a:ext uri="{FF2B5EF4-FFF2-40B4-BE49-F238E27FC236}">
                <a16:creationId xmlns:a16="http://schemas.microsoft.com/office/drawing/2014/main" id="{C3083C84-12AF-6ADE-D054-63D0D33A47A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62310" y="1513353"/>
            <a:ext cx="4477423" cy="405080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A73C1C1-8D7D-2873-7137-78CDA1087593}"/>
              </a:ext>
            </a:extLst>
          </p:cNvPr>
          <p:cNvSpPr txBox="1"/>
          <p:nvPr/>
        </p:nvSpPr>
        <p:spPr>
          <a:xfrm>
            <a:off x="450000" y="2656615"/>
            <a:ext cx="6683376" cy="3170099"/>
          </a:xfrm>
          <a:prstGeom prst="rect">
            <a:avLst/>
          </a:prstGeom>
          <a:noFill/>
        </p:spPr>
        <p:txBody>
          <a:bodyPr wrap="square">
            <a:spAutoFit/>
          </a:bodyPr>
          <a:lstStyle/>
          <a:p>
            <a:r>
              <a:rPr lang="en-GB" sz="4000" dirty="0">
                <a:latin typeface="Times New Roman" panose="02020603050405020304" pitchFamily="18" charset="0"/>
                <a:cs typeface="Times New Roman" panose="02020603050405020304" pitchFamily="18" charset="0"/>
              </a:rPr>
              <a:t>A requirement for leadership is </a:t>
            </a:r>
            <a:r>
              <a:rPr lang="en-GB" sz="4000" u="sng" dirty="0">
                <a:latin typeface="Times New Roman" panose="02020603050405020304" pitchFamily="18" charset="0"/>
                <a:cs typeface="Times New Roman" panose="02020603050405020304" pitchFamily="18" charset="0"/>
              </a:rPr>
              <a:t>personal vision </a:t>
            </a:r>
            <a:r>
              <a:rPr lang="en-GB" sz="4000" dirty="0">
                <a:latin typeface="Times New Roman" panose="02020603050405020304" pitchFamily="18" charset="0"/>
                <a:cs typeface="Times New Roman" panose="02020603050405020304" pitchFamily="18" charset="0"/>
              </a:rPr>
              <a:t>- the ability to visualize your goal as an accomplished fact; a thing already achieved.</a:t>
            </a:r>
          </a:p>
        </p:txBody>
      </p:sp>
      <p:sp>
        <p:nvSpPr>
          <p:cNvPr id="6" name="TextBox 5">
            <a:extLst>
              <a:ext uri="{FF2B5EF4-FFF2-40B4-BE49-F238E27FC236}">
                <a16:creationId xmlns:a16="http://schemas.microsoft.com/office/drawing/2014/main" id="{3524B460-3032-0611-BF6E-F3C63DF793B9}"/>
              </a:ext>
            </a:extLst>
          </p:cNvPr>
          <p:cNvSpPr txBox="1"/>
          <p:nvPr/>
        </p:nvSpPr>
        <p:spPr>
          <a:xfrm>
            <a:off x="1760182" y="1802563"/>
            <a:ext cx="6093724" cy="646331"/>
          </a:xfrm>
          <a:prstGeom prst="rect">
            <a:avLst/>
          </a:prstGeom>
          <a:noFill/>
        </p:spPr>
        <p:txBody>
          <a:bodyPr wrap="square">
            <a:spAutoFit/>
          </a:bodyPr>
          <a:lstStyle/>
          <a:p>
            <a:r>
              <a:rPr lang="en-GB" sz="3600" b="1" dirty="0">
                <a:solidFill>
                  <a:srgbClr val="7030A0"/>
                </a:solidFill>
                <a:latin typeface="Times New Roman" panose="02020603050405020304" pitchFamily="18" charset="0"/>
                <a:cs typeface="Times New Roman" panose="02020603050405020304" pitchFamily="18" charset="0"/>
              </a:rPr>
              <a:t>2. Purpose</a:t>
            </a:r>
          </a:p>
        </p:txBody>
      </p:sp>
    </p:spTree>
    <p:extLst>
      <p:ext uri="{BB962C8B-B14F-4D97-AF65-F5344CB8AC3E}">
        <p14:creationId xmlns:p14="http://schemas.microsoft.com/office/powerpoint/2010/main" val="749549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pic>
        <p:nvPicPr>
          <p:cNvPr id="2" name="Picture 2" descr="Mobirise">
            <a:extLst>
              <a:ext uri="{FF2B5EF4-FFF2-40B4-BE49-F238E27FC236}">
                <a16:creationId xmlns:a16="http://schemas.microsoft.com/office/drawing/2014/main" id="{2BFA8372-6432-4591-F1F2-2C426C4214E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0000" y="2140198"/>
            <a:ext cx="3921972" cy="390538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594BE00-328C-15DC-DB18-8B7C976100E1}"/>
              </a:ext>
            </a:extLst>
          </p:cNvPr>
          <p:cNvSpPr txBox="1"/>
          <p:nvPr/>
        </p:nvSpPr>
        <p:spPr>
          <a:xfrm>
            <a:off x="6066903" y="1023802"/>
            <a:ext cx="4686300" cy="646331"/>
          </a:xfrm>
          <a:prstGeom prst="rect">
            <a:avLst/>
          </a:prstGeom>
          <a:noFill/>
        </p:spPr>
        <p:txBody>
          <a:bodyPr wrap="square">
            <a:spAutoFit/>
          </a:bodyPr>
          <a:lstStyle/>
          <a:p>
            <a:r>
              <a:rPr lang="en-GB" sz="3600" b="1" dirty="0">
                <a:solidFill>
                  <a:srgbClr val="7030A0"/>
                </a:solidFill>
                <a:latin typeface="Times New Roman" panose="02020603050405020304" pitchFamily="18" charset="0"/>
                <a:cs typeface="Times New Roman" panose="02020603050405020304" pitchFamily="18" charset="0"/>
              </a:rPr>
              <a:t>3. People</a:t>
            </a:r>
          </a:p>
        </p:txBody>
      </p:sp>
      <p:sp>
        <p:nvSpPr>
          <p:cNvPr id="6" name="TextBox 5">
            <a:extLst>
              <a:ext uri="{FF2B5EF4-FFF2-40B4-BE49-F238E27FC236}">
                <a16:creationId xmlns:a16="http://schemas.microsoft.com/office/drawing/2014/main" id="{FF264447-3A4B-0A40-74E9-A2225EC413DD}"/>
              </a:ext>
            </a:extLst>
          </p:cNvPr>
          <p:cNvSpPr txBox="1"/>
          <p:nvPr/>
        </p:nvSpPr>
        <p:spPr>
          <a:xfrm>
            <a:off x="4841164" y="1935002"/>
            <a:ext cx="7137779" cy="389286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The next requirement is the realization that the goal </a:t>
            </a:r>
            <a:r>
              <a:rPr lang="en-GB" sz="2800" dirty="0">
                <a:solidFill>
                  <a:srgbClr val="C00000"/>
                </a:solidFill>
                <a:latin typeface="Times New Roman" panose="02020603050405020304" pitchFamily="18" charset="0"/>
                <a:cs typeface="Times New Roman" panose="02020603050405020304" pitchFamily="18" charset="0"/>
              </a:rPr>
              <a:t>cannot be achieved alone</a:t>
            </a:r>
            <a:r>
              <a:rPr lang="en-GB" sz="2800" dirty="0">
                <a:latin typeface="Times New Roman" panose="02020603050405020304" pitchFamily="18" charset="0"/>
                <a:cs typeface="Times New Roman" panose="02020603050405020304" pitchFamily="18" charset="0"/>
              </a:rPr>
              <a:t>, without the help of others. Is there a natural grouping of people from whom you can elicit help? Or do you have to recruit your followers? In the latter, you face a greater challenge. </a:t>
            </a:r>
          </a:p>
        </p:txBody>
      </p:sp>
    </p:spTree>
    <p:extLst>
      <p:ext uri="{BB962C8B-B14F-4D97-AF65-F5344CB8AC3E}">
        <p14:creationId xmlns:p14="http://schemas.microsoft.com/office/powerpoint/2010/main" val="3079701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3" name="TextBox 2">
            <a:extLst>
              <a:ext uri="{FF2B5EF4-FFF2-40B4-BE49-F238E27FC236}">
                <a16:creationId xmlns:a16="http://schemas.microsoft.com/office/drawing/2014/main" id="{11BFA21A-83D6-FA6E-EC5A-64E8EFD4BD53}"/>
              </a:ext>
            </a:extLst>
          </p:cNvPr>
          <p:cNvSpPr txBox="1"/>
          <p:nvPr/>
        </p:nvSpPr>
        <p:spPr>
          <a:xfrm>
            <a:off x="660342" y="1802048"/>
            <a:ext cx="5141794" cy="584775"/>
          </a:xfrm>
          <a:prstGeom prst="rect">
            <a:avLst/>
          </a:prstGeom>
          <a:noFill/>
        </p:spPr>
        <p:txBody>
          <a:bodyPr wrap="square">
            <a:spAutoFit/>
          </a:bodyPr>
          <a:lstStyle/>
          <a:p>
            <a:r>
              <a:rPr lang="en-GB" sz="3200" b="1" i="0" dirty="0">
                <a:solidFill>
                  <a:srgbClr val="C00000"/>
                </a:solidFill>
                <a:effectLst/>
                <a:latin typeface="Times New Roman" panose="02020603050405020304" pitchFamily="18" charset="0"/>
                <a:cs typeface="Times New Roman" panose="02020603050405020304" pitchFamily="18" charset="0"/>
              </a:rPr>
              <a:t>What is the Leadership</a:t>
            </a:r>
          </a:p>
        </p:txBody>
      </p:sp>
      <p:sp>
        <p:nvSpPr>
          <p:cNvPr id="5" name="TextBox 4">
            <a:extLst>
              <a:ext uri="{FF2B5EF4-FFF2-40B4-BE49-F238E27FC236}">
                <a16:creationId xmlns:a16="http://schemas.microsoft.com/office/drawing/2014/main" id="{51B21267-0F28-E3FE-E4C4-7AD3260265D2}"/>
              </a:ext>
            </a:extLst>
          </p:cNvPr>
          <p:cNvSpPr txBox="1"/>
          <p:nvPr/>
        </p:nvSpPr>
        <p:spPr>
          <a:xfrm>
            <a:off x="559558" y="2460242"/>
            <a:ext cx="5242578" cy="3316742"/>
          </a:xfrm>
          <a:prstGeom prst="rect">
            <a:avLst/>
          </a:prstGeom>
          <a:noFill/>
        </p:spPr>
        <p:txBody>
          <a:bodyPr wrap="square">
            <a:spAutoFit/>
          </a:bodyPr>
          <a:lstStyle/>
          <a:p>
            <a:pPr>
              <a:lnSpc>
                <a:spcPct val="150000"/>
              </a:lnSpc>
            </a:pPr>
            <a:r>
              <a:rPr lang="en-GB" sz="3600" dirty="0">
                <a:latin typeface="Times New Roman" panose="02020603050405020304" pitchFamily="18" charset="0"/>
                <a:cs typeface="Times New Roman" panose="02020603050405020304" pitchFamily="18" charset="0"/>
              </a:rPr>
              <a:t>Leadership is the accomplishment of a goal through the direction of human assistants. </a:t>
            </a:r>
          </a:p>
        </p:txBody>
      </p:sp>
      <p:pic>
        <p:nvPicPr>
          <p:cNvPr id="3074" name="Picture 2" descr="Good Leader vs. Bad Leader: 6 Situations You Can Learn From">
            <a:extLst>
              <a:ext uri="{FF2B5EF4-FFF2-40B4-BE49-F238E27FC236}">
                <a16:creationId xmlns:a16="http://schemas.microsoft.com/office/drawing/2014/main" id="{3A691A03-6857-E49B-FFE2-BE6C8D7AC8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2636" y="1384479"/>
            <a:ext cx="5388518" cy="4776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6323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707ECF-18A1-534E-294F-53C5A86DD191}"/>
              </a:ext>
            </a:extLst>
          </p:cNvPr>
          <p:cNvPicPr>
            <a:picLocks noChangeAspect="1"/>
          </p:cNvPicPr>
          <p:nvPr/>
        </p:nvPicPr>
        <p:blipFill rotWithShape="1">
          <a:blip r:embed="rId3"/>
          <a:srcRect l="18103" t="11693" r="16915" b="28757"/>
          <a:stretch/>
        </p:blipFill>
        <p:spPr>
          <a:xfrm>
            <a:off x="7826043" y="2358000"/>
            <a:ext cx="3916907" cy="3117785"/>
          </a:xfrm>
          <a:prstGeom prst="rect">
            <a:avLst/>
          </a:prstGeom>
          <a:ln>
            <a:noFill/>
          </a:ln>
          <a:effectLst>
            <a:softEdge rad="112500"/>
          </a:effec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3" name="TextBox 2">
            <a:extLst>
              <a:ext uri="{FF2B5EF4-FFF2-40B4-BE49-F238E27FC236}">
                <a16:creationId xmlns:a16="http://schemas.microsoft.com/office/drawing/2014/main" id="{959FEDEE-0737-0D64-E0A5-44DB978999CB}"/>
              </a:ext>
            </a:extLst>
          </p:cNvPr>
          <p:cNvSpPr txBox="1"/>
          <p:nvPr/>
        </p:nvSpPr>
        <p:spPr>
          <a:xfrm>
            <a:off x="449050" y="1449526"/>
            <a:ext cx="7211319" cy="4856842"/>
          </a:xfrm>
          <a:prstGeom prst="rect">
            <a:avLst/>
          </a:prstGeom>
          <a:noFill/>
        </p:spPr>
        <p:txBody>
          <a:bodyPr wrap="square">
            <a:spAutoFit/>
          </a:bodyPr>
          <a:lstStyle/>
          <a:p>
            <a:pPr>
              <a:lnSpc>
                <a:spcPct val="150000"/>
              </a:lnSpc>
            </a:pPr>
            <a:r>
              <a:rPr lang="en-GB" sz="3000" dirty="0">
                <a:effectLst/>
                <a:latin typeface="Times New Roman" panose="02020603050405020304" pitchFamily="18" charset="0"/>
                <a:ea typeface="Calibri" panose="020F0502020204030204" pitchFamily="34" charset="0"/>
              </a:rPr>
              <a:t>This special form of </a:t>
            </a:r>
            <a:r>
              <a:rPr lang="en-GB" sz="3000" u="sng" dirty="0">
                <a:solidFill>
                  <a:srgbClr val="C00000"/>
                </a:solidFill>
                <a:effectLst/>
                <a:latin typeface="Times New Roman" panose="02020603050405020304" pitchFamily="18" charset="0"/>
                <a:ea typeface="Calibri" panose="020F0502020204030204" pitchFamily="34" charset="0"/>
              </a:rPr>
              <a:t>leadership</a:t>
            </a:r>
            <a:r>
              <a:rPr lang="en-GB" sz="3000" dirty="0">
                <a:effectLst/>
                <a:latin typeface="Times New Roman" panose="02020603050405020304" pitchFamily="18" charset="0"/>
                <a:ea typeface="Calibri" panose="020F0502020204030204" pitchFamily="34" charset="0"/>
              </a:rPr>
              <a:t> begins with the creative process often referred to as “</a:t>
            </a:r>
            <a:r>
              <a:rPr lang="en-GB" sz="3000" b="1" dirty="0">
                <a:solidFill>
                  <a:srgbClr val="C00000"/>
                </a:solidFill>
                <a:effectLst/>
                <a:latin typeface="Times New Roman" panose="02020603050405020304" pitchFamily="18" charset="0"/>
                <a:ea typeface="Calibri" panose="020F0502020204030204" pitchFamily="34" charset="0"/>
              </a:rPr>
              <a:t>being entrepreneurial</a:t>
            </a:r>
            <a:r>
              <a:rPr lang="en-GB" sz="3000" dirty="0">
                <a:effectLst/>
                <a:latin typeface="Times New Roman" panose="02020603050405020304" pitchFamily="18" charset="0"/>
                <a:ea typeface="Calibri" panose="020F0502020204030204" pitchFamily="34" charset="0"/>
              </a:rPr>
              <a:t>. ” This process is often characterized by </a:t>
            </a:r>
            <a:r>
              <a:rPr lang="en-GB" sz="3000" u="sng" dirty="0">
                <a:effectLst/>
                <a:latin typeface="Times New Roman" panose="02020603050405020304" pitchFamily="18" charset="0"/>
                <a:ea typeface="Calibri" panose="020F0502020204030204" pitchFamily="34" charset="0"/>
              </a:rPr>
              <a:t>taking financial risks</a:t>
            </a:r>
            <a:r>
              <a:rPr lang="en-GB" sz="3000" dirty="0">
                <a:effectLst/>
                <a:latin typeface="Times New Roman" panose="02020603050405020304" pitchFamily="18" charset="0"/>
                <a:ea typeface="Calibri" panose="020F0502020204030204" pitchFamily="34" charset="0"/>
              </a:rPr>
              <a:t> in the hope of </a:t>
            </a:r>
            <a:r>
              <a:rPr lang="en-GB" sz="3000" u="sng" dirty="0">
                <a:effectLst/>
                <a:latin typeface="Times New Roman" panose="02020603050405020304" pitchFamily="18" charset="0"/>
                <a:ea typeface="Calibri" panose="020F0502020204030204" pitchFamily="34" charset="0"/>
              </a:rPr>
              <a:t>making a profit</a:t>
            </a:r>
            <a:r>
              <a:rPr lang="en-GB" sz="3000" dirty="0">
                <a:effectLst/>
                <a:latin typeface="Times New Roman" panose="02020603050405020304" pitchFamily="18" charset="0"/>
                <a:ea typeface="Calibri" panose="020F0502020204030204" pitchFamily="34" charset="0"/>
              </a:rPr>
              <a:t>, or “being enterprising.” </a:t>
            </a:r>
          </a:p>
          <a:p>
            <a:pPr>
              <a:lnSpc>
                <a:spcPct val="150000"/>
              </a:lnSpc>
            </a:pPr>
            <a:endParaRPr lang="en-GB" sz="30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16598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707ECF-18A1-534E-294F-53C5A86DD191}"/>
              </a:ext>
            </a:extLst>
          </p:cNvPr>
          <p:cNvPicPr>
            <a:picLocks noChangeAspect="1"/>
          </p:cNvPicPr>
          <p:nvPr/>
        </p:nvPicPr>
        <p:blipFill rotWithShape="1">
          <a:blip r:embed="rId3"/>
          <a:srcRect l="18103" t="11693" r="16915" b="28757"/>
          <a:stretch/>
        </p:blipFill>
        <p:spPr>
          <a:xfrm rot="10800000">
            <a:off x="8024346" y="2193913"/>
            <a:ext cx="3916907" cy="3589361"/>
          </a:xfrm>
          <a:prstGeom prst="rect">
            <a:avLst/>
          </a:prstGeom>
          <a:ln>
            <a:noFill/>
          </a:ln>
          <a:effectLst>
            <a:softEdge rad="112500"/>
          </a:effec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3" name="TextBox 2">
            <a:extLst>
              <a:ext uri="{FF2B5EF4-FFF2-40B4-BE49-F238E27FC236}">
                <a16:creationId xmlns:a16="http://schemas.microsoft.com/office/drawing/2014/main" id="{959FEDEE-0737-0D64-E0A5-44DB978999CB}"/>
              </a:ext>
            </a:extLst>
          </p:cNvPr>
          <p:cNvSpPr txBox="1"/>
          <p:nvPr/>
        </p:nvSpPr>
        <p:spPr>
          <a:xfrm>
            <a:off x="905712" y="1346542"/>
            <a:ext cx="7410734" cy="4461093"/>
          </a:xfrm>
          <a:prstGeom prst="rect">
            <a:avLst/>
          </a:prstGeom>
          <a:noFill/>
        </p:spPr>
        <p:txBody>
          <a:bodyPr wrap="square">
            <a:spAutoFit/>
          </a:bodyPr>
          <a:lstStyle/>
          <a:p>
            <a:pPr>
              <a:lnSpc>
                <a:spcPct val="150000"/>
              </a:lnSpc>
            </a:pPr>
            <a:r>
              <a:rPr lang="en-GB" sz="2400" b="1" dirty="0">
                <a:solidFill>
                  <a:srgbClr val="C00000"/>
                </a:solidFill>
                <a:effectLst/>
                <a:latin typeface="Times New Roman" panose="02020603050405020304" pitchFamily="18" charset="0"/>
                <a:ea typeface="Calibri" panose="020F0502020204030204" pitchFamily="34" charset="0"/>
              </a:rPr>
              <a:t>Entrepreneurship</a:t>
            </a:r>
            <a:r>
              <a:rPr lang="en-GB" sz="2400" dirty="0">
                <a:effectLst/>
                <a:latin typeface="Times New Roman" panose="02020603050405020304" pitchFamily="18" charset="0"/>
                <a:ea typeface="Calibri" panose="020F0502020204030204" pitchFamily="34" charset="0"/>
              </a:rPr>
              <a:t>, however, is much more than this; it is a process whose purpose is to </a:t>
            </a:r>
            <a:r>
              <a:rPr lang="en-GB" sz="2400" u="sng" dirty="0">
                <a:effectLst/>
                <a:latin typeface="Times New Roman" panose="02020603050405020304" pitchFamily="18" charset="0"/>
                <a:ea typeface="Calibri" panose="020F0502020204030204" pitchFamily="34" charset="0"/>
              </a:rPr>
              <a:t>generate new business</a:t>
            </a:r>
            <a:r>
              <a:rPr lang="en-GB" sz="2400" dirty="0">
                <a:effectLst/>
                <a:latin typeface="Times New Roman" panose="02020603050405020304" pitchFamily="18" charset="0"/>
                <a:ea typeface="Calibri" panose="020F0502020204030204" pitchFamily="34" charset="0"/>
              </a:rPr>
              <a:t>. “Business,” for the purposes of our discussion, is defined as </a:t>
            </a:r>
            <a:r>
              <a:rPr lang="en-GB" sz="2400" u="sng" dirty="0">
                <a:effectLst/>
                <a:latin typeface="Times New Roman" panose="02020603050405020304" pitchFamily="18" charset="0"/>
                <a:ea typeface="Calibri" panose="020F0502020204030204" pitchFamily="34" charset="0"/>
              </a:rPr>
              <a:t>products, services</a:t>
            </a:r>
            <a:r>
              <a:rPr lang="en-GB" sz="2400" dirty="0">
                <a:effectLst/>
                <a:latin typeface="Times New Roman" panose="02020603050405020304" pitchFamily="18" charset="0"/>
                <a:ea typeface="Calibri" panose="020F0502020204030204" pitchFamily="34" charset="0"/>
              </a:rPr>
              <a:t>, and the organizations needed to deliver them.</a:t>
            </a:r>
            <a:endParaRPr lang="en-GB" sz="1400" dirty="0">
              <a:latin typeface="Times New Roman" panose="02020603050405020304" pitchFamily="18" charset="0"/>
              <a:ea typeface="Calibri" panose="020F0502020204030204" pitchFamily="34" charset="0"/>
            </a:endParaRPr>
          </a:p>
          <a:p>
            <a:pPr>
              <a:lnSpc>
                <a:spcPct val="150000"/>
              </a:lnSpc>
            </a:pPr>
            <a:r>
              <a:rPr lang="en-GB" sz="2400" dirty="0">
                <a:effectLst/>
                <a:latin typeface="Times New Roman" panose="02020603050405020304" pitchFamily="18" charset="0"/>
                <a:ea typeface="Calibri" panose="020F0502020204030204" pitchFamily="34" charset="0"/>
              </a:rPr>
              <a:t>The process starts with the </a:t>
            </a:r>
            <a:r>
              <a:rPr lang="en-GB" sz="2400" u="sng" dirty="0">
                <a:effectLst/>
                <a:latin typeface="Times New Roman" panose="02020603050405020304" pitchFamily="18" charset="0"/>
                <a:ea typeface="Calibri" panose="020F0502020204030204" pitchFamily="34" charset="0"/>
              </a:rPr>
              <a:t>ability</a:t>
            </a:r>
            <a:r>
              <a:rPr lang="en-GB" sz="2400" dirty="0">
                <a:effectLst/>
                <a:latin typeface="Times New Roman" panose="02020603050405020304" pitchFamily="18" charset="0"/>
                <a:ea typeface="Calibri" panose="020F0502020204030204" pitchFamily="34" charset="0"/>
              </a:rPr>
              <a:t> to </a:t>
            </a:r>
            <a:r>
              <a:rPr lang="en-GB" sz="2400" u="sng" dirty="0">
                <a:effectLst/>
                <a:latin typeface="Times New Roman" panose="02020603050405020304" pitchFamily="18" charset="0"/>
                <a:ea typeface="Calibri" panose="020F0502020204030204" pitchFamily="34" charset="0"/>
              </a:rPr>
              <a:t>recognize an opportunity </a:t>
            </a:r>
            <a:r>
              <a:rPr lang="en-GB" sz="2400" dirty="0">
                <a:effectLst/>
                <a:latin typeface="Times New Roman" panose="02020603050405020304" pitchFamily="18" charset="0"/>
                <a:ea typeface="Calibri" panose="020F0502020204030204" pitchFamily="34" charset="0"/>
              </a:rPr>
              <a:t>worth pursuing and knowing what is needed to bring it </a:t>
            </a:r>
            <a:r>
              <a:rPr lang="en-GB" sz="2400" u="sng" dirty="0">
                <a:effectLst/>
                <a:latin typeface="Times New Roman" panose="02020603050405020304" pitchFamily="18" charset="0"/>
                <a:ea typeface="Calibri" panose="020F0502020204030204" pitchFamily="34" charset="0"/>
              </a:rPr>
              <a:t>to market and make it successful</a:t>
            </a:r>
            <a:endParaRPr lang="en-GB" sz="3600" u="sng" dirty="0"/>
          </a:p>
        </p:txBody>
      </p:sp>
    </p:spTree>
    <p:extLst>
      <p:ext uri="{BB962C8B-B14F-4D97-AF65-F5344CB8AC3E}">
        <p14:creationId xmlns:p14="http://schemas.microsoft.com/office/powerpoint/2010/main" val="1303703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3" name="TextBox 2">
            <a:extLst>
              <a:ext uri="{FF2B5EF4-FFF2-40B4-BE49-F238E27FC236}">
                <a16:creationId xmlns:a16="http://schemas.microsoft.com/office/drawing/2014/main" id="{B613DECC-AEB5-DB13-E317-84081936ACB7}"/>
              </a:ext>
            </a:extLst>
          </p:cNvPr>
          <p:cNvSpPr txBox="1"/>
          <p:nvPr/>
        </p:nvSpPr>
        <p:spPr>
          <a:xfrm>
            <a:off x="224240" y="1172294"/>
            <a:ext cx="11764560" cy="4424096"/>
          </a:xfrm>
          <a:prstGeom prst="rect">
            <a:avLst/>
          </a:prstGeom>
          <a:noFill/>
        </p:spPr>
        <p:txBody>
          <a:bodyPr wrap="square">
            <a:spAutoFit/>
          </a:bodyPr>
          <a:lstStyle/>
          <a:p>
            <a:pPr algn="just">
              <a:lnSpc>
                <a:spcPct val="150000"/>
              </a:lnSpc>
              <a:spcBef>
                <a:spcPts val="1200"/>
              </a:spcBef>
              <a:spcAft>
                <a:spcPts val="800"/>
              </a:spcAft>
            </a:pPr>
            <a:r>
              <a:rPr lang="en-GB" sz="2400" dirty="0">
                <a:effectLst/>
                <a:latin typeface="Times New Roman" panose="02020603050405020304" pitchFamily="18" charset="0"/>
                <a:ea typeface="Calibri" panose="020F0502020204030204" pitchFamily="34" charset="0"/>
                <a:cs typeface="Arial" panose="020B0604020202020204" pitchFamily="34" charset="0"/>
              </a:rPr>
              <a:t>As a preliminary measure, the good </a:t>
            </a:r>
            <a:r>
              <a:rPr lang="en-GB" sz="2400" b="1"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entrepreneurial leader realizes</a:t>
            </a:r>
            <a:r>
              <a:rPr lang="en-GB" sz="2400" dirty="0">
                <a:effectLst/>
                <a:latin typeface="Times New Roman" panose="02020603050405020304" pitchFamily="18" charset="0"/>
                <a:ea typeface="Calibri" panose="020F0502020204030204" pitchFamily="34" charset="0"/>
                <a:cs typeface="Arial" panose="020B0604020202020204" pitchFamily="34" charset="0"/>
              </a:rPr>
              <a:t> that</a:t>
            </a:r>
            <a:r>
              <a:rPr lang="en-GB" sz="2400" dirty="0">
                <a:latin typeface="Times New Roman" panose="02020603050405020304" pitchFamily="18" charset="0"/>
                <a:ea typeface="Calibri" panose="020F0502020204030204" pitchFamily="34" charset="0"/>
                <a:cs typeface="Arial" panose="020B0604020202020204" pitchFamily="34" charset="0"/>
              </a:rPr>
              <a:t> </a:t>
            </a:r>
            <a:r>
              <a:rPr lang="en-GB" sz="2400" dirty="0">
                <a:effectLst/>
                <a:latin typeface="Times New Roman" panose="02020603050405020304" pitchFamily="18" charset="0"/>
                <a:ea typeface="Calibri" panose="020F0502020204030204" pitchFamily="34" charset="0"/>
                <a:cs typeface="Arial" panose="020B0604020202020204" pitchFamily="34" charset="0"/>
              </a:rPr>
              <a:t>contrary to what might be the prevailing business ethos the art of generating new business is selfless, and not selfish. </a:t>
            </a:r>
          </a:p>
          <a:p>
            <a:pPr algn="just">
              <a:lnSpc>
                <a:spcPct val="150000"/>
              </a:lnSpc>
              <a:spcBef>
                <a:spcPts val="1200"/>
              </a:spcBef>
              <a:spcAft>
                <a:spcPts val="800"/>
              </a:spcAft>
            </a:pPr>
            <a:r>
              <a:rPr lang="en-GB" sz="24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He or she understands that the business world should be a </a:t>
            </a:r>
            <a:r>
              <a:rPr lang="en-GB" sz="2400" b="1" dirty="0">
                <a:solidFill>
                  <a:srgbClr val="0070C0"/>
                </a:solidFill>
                <a:effectLst/>
                <a:highlight>
                  <a:srgbClr val="FFFF00"/>
                </a:highlight>
                <a:latin typeface="Times New Roman" panose="02020603050405020304" pitchFamily="18" charset="0"/>
                <a:ea typeface="Calibri" panose="020F0502020204030204" pitchFamily="34" charset="0"/>
                <a:cs typeface="Arial" panose="020B0604020202020204" pitchFamily="34" charset="0"/>
              </a:rPr>
              <a:t>“you” </a:t>
            </a:r>
            <a:r>
              <a:rPr lang="en-GB" sz="2400" dirty="0">
                <a:solidFill>
                  <a:srgbClr val="0070C0"/>
                </a:solidFill>
                <a:effectLst/>
                <a:latin typeface="Times New Roman" panose="02020603050405020304" pitchFamily="18" charset="0"/>
                <a:ea typeface="Calibri" panose="020F0502020204030204" pitchFamily="34" charset="0"/>
                <a:cs typeface="Arial" panose="020B0604020202020204" pitchFamily="34" charset="0"/>
              </a:rPr>
              <a:t>world, not a “we” or “me” world. </a:t>
            </a:r>
          </a:p>
          <a:p>
            <a:pPr algn="just">
              <a:lnSpc>
                <a:spcPct val="150000"/>
              </a:lnSpc>
              <a:spcBef>
                <a:spcPts val="1200"/>
              </a:spcBef>
              <a:spcAft>
                <a:spcPts val="800"/>
              </a:spcAft>
            </a:pPr>
            <a:r>
              <a:rPr lang="en-GB" sz="2400" dirty="0">
                <a:effectLst/>
                <a:latin typeface="Times New Roman" panose="02020603050405020304" pitchFamily="18" charset="0"/>
                <a:ea typeface="Calibri" panose="020F0502020204030204" pitchFamily="34" charset="0"/>
                <a:cs typeface="Arial" panose="020B0604020202020204" pitchFamily="34" charset="0"/>
              </a:rPr>
              <a:t>By that I mean that good entrepreneurial leaders </a:t>
            </a:r>
            <a:r>
              <a:rPr lang="en-GB" sz="2400" b="1" dirty="0">
                <a:effectLst/>
                <a:latin typeface="Times New Roman" panose="02020603050405020304" pitchFamily="18" charset="0"/>
                <a:ea typeface="Calibri" panose="020F0502020204030204" pitchFamily="34" charset="0"/>
                <a:cs typeface="Arial" panose="020B0604020202020204" pitchFamily="34" charset="0"/>
              </a:rPr>
              <a:t>focus</a:t>
            </a:r>
            <a:r>
              <a:rPr lang="en-GB" sz="2400" dirty="0">
                <a:effectLst/>
                <a:latin typeface="Times New Roman" panose="02020603050405020304" pitchFamily="18" charset="0"/>
                <a:ea typeface="Calibri" panose="020F0502020204030204" pitchFamily="34" charset="0"/>
                <a:cs typeface="Arial" panose="020B0604020202020204" pitchFamily="34" charset="0"/>
              </a:rPr>
              <a:t> on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the needs and wants of the consumer</a:t>
            </a:r>
            <a:r>
              <a:rPr lang="en-GB" sz="2400" dirty="0">
                <a:effectLst/>
                <a:latin typeface="Times New Roman" panose="02020603050405020304" pitchFamily="18" charset="0"/>
                <a:ea typeface="Calibri" panose="020F0502020204030204" pitchFamily="34" charset="0"/>
                <a:cs typeface="Arial" panose="020B0604020202020204" pitchFamily="34" charset="0"/>
              </a:rPr>
              <a:t>, knowing that by </a:t>
            </a:r>
            <a:r>
              <a:rPr lang="en-GB" sz="2400" dirty="0">
                <a:effectLst/>
                <a:highlight>
                  <a:srgbClr val="00FF00"/>
                </a:highlight>
                <a:latin typeface="Times New Roman" panose="02020603050405020304" pitchFamily="18" charset="0"/>
                <a:ea typeface="Calibri" panose="020F0502020204030204" pitchFamily="34" charset="0"/>
                <a:cs typeface="Arial" panose="020B0604020202020204" pitchFamily="34" charset="0"/>
              </a:rPr>
              <a:t>satisfying the consumer </a:t>
            </a:r>
            <a:r>
              <a:rPr lang="en-GB" sz="2400" dirty="0">
                <a:effectLst/>
                <a:latin typeface="Times New Roman" panose="02020603050405020304" pitchFamily="18" charset="0"/>
                <a:ea typeface="Calibri" panose="020F0502020204030204" pitchFamily="34" charset="0"/>
                <a:cs typeface="Arial" panose="020B0604020202020204" pitchFamily="34" charset="0"/>
              </a:rPr>
              <a:t>first, the “</a:t>
            </a:r>
            <a:r>
              <a:rPr lang="en-GB" sz="2400" dirty="0">
                <a:solidFill>
                  <a:srgbClr val="7030A0"/>
                </a:solidFill>
                <a:effectLst/>
                <a:latin typeface="Times New Roman" panose="02020603050405020304" pitchFamily="18" charset="0"/>
                <a:ea typeface="Calibri" panose="020F0502020204030204" pitchFamily="34" charset="0"/>
                <a:cs typeface="Arial" panose="020B0604020202020204" pitchFamily="34" charset="0"/>
              </a:rPr>
              <a:t>we</a:t>
            </a:r>
            <a:r>
              <a:rPr lang="en-GB" sz="2400" dirty="0">
                <a:effectLst/>
                <a:latin typeface="Times New Roman" panose="02020603050405020304" pitchFamily="18" charset="0"/>
                <a:ea typeface="Calibri" panose="020F0502020204030204" pitchFamily="34" charset="0"/>
                <a:cs typeface="Arial" panose="020B0604020202020204" pitchFamily="34" charset="0"/>
              </a:rPr>
              <a:t>” and “</a:t>
            </a:r>
            <a:r>
              <a:rPr lang="en-GB" sz="2400" dirty="0">
                <a:solidFill>
                  <a:srgbClr val="7030A0"/>
                </a:solidFill>
                <a:effectLst/>
                <a:latin typeface="Times New Roman" panose="02020603050405020304" pitchFamily="18" charset="0"/>
                <a:ea typeface="Calibri" panose="020F0502020204030204" pitchFamily="34" charset="0"/>
                <a:cs typeface="Arial" panose="020B0604020202020204" pitchFamily="34" charset="0"/>
              </a:rPr>
              <a:t>me</a:t>
            </a:r>
            <a:r>
              <a:rPr lang="en-GB" sz="2400" dirty="0">
                <a:effectLst/>
                <a:latin typeface="Times New Roman" panose="02020603050405020304" pitchFamily="18" charset="0"/>
                <a:ea typeface="Calibri" panose="020F0502020204030204" pitchFamily="34" charset="0"/>
                <a:cs typeface="Arial" panose="020B0604020202020204" pitchFamily="34" charset="0"/>
              </a:rPr>
              <a:t>” will benefit later.</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9288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right ladder against dull ladders">
            <a:extLst>
              <a:ext uri="{FF2B5EF4-FFF2-40B4-BE49-F238E27FC236}">
                <a16:creationId xmlns:a16="http://schemas.microsoft.com/office/drawing/2014/main" id="{212A86CA-0960-9B59-13DE-474C9BC6DC9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69280" y="863600"/>
            <a:ext cx="2587189" cy="4949700"/>
          </a:xfrm>
          <a:prstGeom prst="rect">
            <a:avLst/>
          </a:prstGeom>
          <a:ln>
            <a:noFill/>
          </a:ln>
          <a:effectLst>
            <a:softEdge rad="112500"/>
          </a:effec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8" name="TextBox 7">
            <a:extLst>
              <a:ext uri="{FF2B5EF4-FFF2-40B4-BE49-F238E27FC236}">
                <a16:creationId xmlns:a16="http://schemas.microsoft.com/office/drawing/2014/main" id="{054C0A67-C6A9-21DC-041F-3BC2B1460FB1}"/>
              </a:ext>
            </a:extLst>
          </p:cNvPr>
          <p:cNvSpPr txBox="1"/>
          <p:nvPr/>
        </p:nvSpPr>
        <p:spPr>
          <a:xfrm>
            <a:off x="322649" y="1138818"/>
            <a:ext cx="9533151" cy="4848250"/>
          </a:xfrm>
          <a:prstGeom prst="rect">
            <a:avLst/>
          </a:prstGeom>
          <a:noFill/>
        </p:spPr>
        <p:txBody>
          <a:bodyPr wrap="square">
            <a:spAutoFit/>
          </a:bodyPr>
          <a:lstStyle/>
          <a:p>
            <a:pPr>
              <a:lnSpc>
                <a:spcPct val="150000"/>
              </a:lnSpc>
            </a:pPr>
            <a:r>
              <a:rPr lang="en-GB" sz="2400" dirty="0">
                <a:effectLst/>
                <a:latin typeface="Times New Roman" panose="02020603050405020304" pitchFamily="18" charset="0"/>
                <a:ea typeface="Calibri" panose="020F0502020204030204" pitchFamily="34" charset="0"/>
              </a:rPr>
              <a:t>Often, I’ve heard aspiring entrepreneurs referred to as “</a:t>
            </a:r>
            <a:r>
              <a:rPr lang="en-GB" sz="2400" b="1" u="sng" dirty="0">
                <a:effectLst/>
                <a:latin typeface="Times New Roman" panose="02020603050405020304" pitchFamily="18" charset="0"/>
                <a:ea typeface="Calibri" panose="020F0502020204030204" pitchFamily="34" charset="0"/>
              </a:rPr>
              <a:t>dreamers</a:t>
            </a:r>
            <a:r>
              <a:rPr lang="en-GB" sz="2400" dirty="0">
                <a:effectLst/>
                <a:latin typeface="Times New Roman" panose="02020603050405020304" pitchFamily="18" charset="0"/>
                <a:ea typeface="Calibri" panose="020F0502020204030204" pitchFamily="34" charset="0"/>
              </a:rPr>
              <a:t>.” Yet up-and-coming entrepreneurial leaders are not dreamers, nor for that matter high-risk takers. They are </a:t>
            </a:r>
            <a:r>
              <a:rPr lang="en-GB" sz="2400" u="sng" dirty="0">
                <a:effectLst/>
                <a:latin typeface="Times New Roman" panose="02020603050405020304" pitchFamily="18" charset="0"/>
                <a:ea typeface="Calibri" panose="020F0502020204030204" pitchFamily="34" charset="0"/>
              </a:rPr>
              <a:t>visionaries</a:t>
            </a:r>
            <a:r>
              <a:rPr lang="en-GB" sz="2400" dirty="0">
                <a:effectLst/>
                <a:latin typeface="Times New Roman" panose="02020603050405020304" pitchFamily="18" charset="0"/>
                <a:ea typeface="Calibri" panose="020F0502020204030204" pitchFamily="34" charset="0"/>
              </a:rPr>
              <a:t> who are </a:t>
            </a:r>
            <a:r>
              <a:rPr lang="en-GB" sz="2400" u="sng" dirty="0">
                <a:effectLst/>
                <a:latin typeface="Times New Roman" panose="02020603050405020304" pitchFamily="18" charset="0"/>
                <a:ea typeface="Calibri" panose="020F0502020204030204" pitchFamily="34" charset="0"/>
              </a:rPr>
              <a:t>goal-oriented</a:t>
            </a:r>
            <a:r>
              <a:rPr lang="en-GB" sz="2400" dirty="0">
                <a:effectLst/>
                <a:latin typeface="Times New Roman" panose="02020603050405020304" pitchFamily="18" charset="0"/>
                <a:ea typeface="Calibri" panose="020F0502020204030204" pitchFamily="34" charset="0"/>
              </a:rPr>
              <a:t> and who take calculated risks.</a:t>
            </a:r>
          </a:p>
          <a:p>
            <a:pPr>
              <a:lnSpc>
                <a:spcPct val="150000"/>
              </a:lnSpc>
            </a:pPr>
            <a:r>
              <a:rPr lang="en-GB" sz="2400" dirty="0">
                <a:effectLst/>
                <a:latin typeface="Times New Roman" panose="02020603050405020304" pitchFamily="18" charset="0"/>
                <a:ea typeface="Calibri" panose="020F0502020204030204" pitchFamily="34" charset="0"/>
              </a:rPr>
              <a:t> I define a goal as </a:t>
            </a:r>
            <a:r>
              <a:rPr lang="en-GB" sz="2400" b="1" dirty="0">
                <a:effectLst/>
                <a:highlight>
                  <a:srgbClr val="FF0000"/>
                </a:highlight>
                <a:latin typeface="Times New Roman" panose="02020603050405020304" pitchFamily="18" charset="0"/>
                <a:ea typeface="Calibri" panose="020F0502020204030204" pitchFamily="34" charset="0"/>
              </a:rPr>
              <a:t>“a dream with an achievable plan”</a:t>
            </a:r>
            <a:r>
              <a:rPr lang="en-GB" sz="2400" dirty="0">
                <a:effectLst/>
                <a:highlight>
                  <a:srgbClr val="FF0000"/>
                </a:highlight>
                <a:latin typeface="Times New Roman" panose="02020603050405020304" pitchFamily="18" charset="0"/>
                <a:ea typeface="Calibri" panose="020F0502020204030204" pitchFamily="34" charset="0"/>
              </a:rPr>
              <a:t>.</a:t>
            </a:r>
          </a:p>
          <a:p>
            <a:pPr>
              <a:lnSpc>
                <a:spcPct val="150000"/>
              </a:lnSpc>
            </a:pPr>
            <a:endParaRPr lang="en-GB" sz="1050" b="1" dirty="0">
              <a:solidFill>
                <a:srgbClr val="7030A0"/>
              </a:solidFill>
              <a:effectLst/>
              <a:latin typeface="Times New Roman" panose="02020603050405020304" pitchFamily="18" charset="0"/>
              <a:ea typeface="Calibri" panose="020F0502020204030204" pitchFamily="34" charset="0"/>
            </a:endParaRPr>
          </a:p>
          <a:p>
            <a:pPr>
              <a:lnSpc>
                <a:spcPct val="150000"/>
              </a:lnSpc>
            </a:pPr>
            <a:r>
              <a:rPr lang="en-GB" sz="2400" b="1" dirty="0">
                <a:solidFill>
                  <a:srgbClr val="7030A0"/>
                </a:solidFill>
                <a:effectLst/>
                <a:latin typeface="Times New Roman" panose="02020603050405020304" pitchFamily="18" charset="0"/>
                <a:ea typeface="Calibri" panose="020F0502020204030204" pitchFamily="34" charset="0"/>
              </a:rPr>
              <a:t>Successful entrepreneurial leaders</a:t>
            </a:r>
            <a:r>
              <a:rPr lang="en-GB" sz="2400" dirty="0">
                <a:solidFill>
                  <a:srgbClr val="7030A0"/>
                </a:solidFill>
                <a:effectLst/>
                <a:latin typeface="Times New Roman" panose="02020603050405020304" pitchFamily="18" charset="0"/>
                <a:ea typeface="Calibri" panose="020F0502020204030204" pitchFamily="34" charset="0"/>
              </a:rPr>
              <a:t> </a:t>
            </a:r>
            <a:r>
              <a:rPr lang="en-GB" sz="2400" dirty="0">
                <a:effectLst/>
                <a:latin typeface="Times New Roman" panose="02020603050405020304" pitchFamily="18" charset="0"/>
                <a:ea typeface="Calibri" panose="020F0502020204030204" pitchFamily="34" charset="0"/>
              </a:rPr>
              <a:t>always have effective plans by which they can achieve their goals. They are</a:t>
            </a:r>
            <a:r>
              <a:rPr lang="en-GB" sz="2400" dirty="0">
                <a:effectLst/>
                <a:highlight>
                  <a:srgbClr val="FFFF00"/>
                </a:highlight>
                <a:latin typeface="Times New Roman" panose="02020603050405020304" pitchFamily="18" charset="0"/>
                <a:ea typeface="Calibri" panose="020F0502020204030204" pitchFamily="34" charset="0"/>
              </a:rPr>
              <a:t> long-term</a:t>
            </a:r>
            <a:r>
              <a:rPr lang="en-GB" sz="2400" dirty="0">
                <a:effectLst/>
                <a:latin typeface="Times New Roman" panose="02020603050405020304" pitchFamily="18" charset="0"/>
                <a:ea typeface="Calibri" panose="020F0502020204030204" pitchFamily="34" charset="0"/>
              </a:rPr>
              <a:t>, rather than short-term, thinkers</a:t>
            </a:r>
            <a:endParaRPr lang="en-GB" sz="2400" dirty="0"/>
          </a:p>
        </p:txBody>
      </p:sp>
    </p:spTree>
    <p:extLst>
      <p:ext uri="{BB962C8B-B14F-4D97-AF65-F5344CB8AC3E}">
        <p14:creationId xmlns:p14="http://schemas.microsoft.com/office/powerpoint/2010/main" val="4002696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pic>
        <p:nvPicPr>
          <p:cNvPr id="4" name="Picture 3">
            <a:extLst>
              <a:ext uri="{FF2B5EF4-FFF2-40B4-BE49-F238E27FC236}">
                <a16:creationId xmlns:a16="http://schemas.microsoft.com/office/drawing/2014/main" id="{CF84AFB3-7107-96B3-1839-84ACD85B69D7}"/>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319434" y="1054100"/>
            <a:ext cx="3390730" cy="4420548"/>
          </a:xfrm>
          <a:prstGeom prst="rect">
            <a:avLst/>
          </a:prstGeom>
          <a:ln>
            <a:noFill/>
          </a:ln>
          <a:effectLst>
            <a:softEdge rad="112500"/>
          </a:effectLst>
        </p:spPr>
      </p:pic>
      <p:sp>
        <p:nvSpPr>
          <p:cNvPr id="6" name="TextBox 5">
            <a:extLst>
              <a:ext uri="{FF2B5EF4-FFF2-40B4-BE49-F238E27FC236}">
                <a16:creationId xmlns:a16="http://schemas.microsoft.com/office/drawing/2014/main" id="{4B91F759-A7EF-A999-8160-A571CD56675E}"/>
              </a:ext>
            </a:extLst>
          </p:cNvPr>
          <p:cNvSpPr txBox="1"/>
          <p:nvPr/>
        </p:nvSpPr>
        <p:spPr>
          <a:xfrm>
            <a:off x="4114386" y="1364776"/>
            <a:ext cx="7758180" cy="4795672"/>
          </a:xfrm>
          <a:prstGeom prst="rect">
            <a:avLst/>
          </a:prstGeom>
          <a:noFill/>
        </p:spPr>
        <p:txBody>
          <a:bodyPr wrap="square">
            <a:spAutoFit/>
          </a:bodyPr>
          <a:lstStyle/>
          <a:p>
            <a:pPr algn="just">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In the words of Steve Case, co-founder of AOL said that “</a:t>
            </a:r>
            <a:r>
              <a:rPr lang="en-GB" sz="2800" b="1" dirty="0">
                <a:effectLst/>
                <a:latin typeface="Times New Roman" panose="02020603050405020304" pitchFamily="18" charset="0"/>
                <a:ea typeface="Calibri" panose="020F0502020204030204" pitchFamily="34" charset="0"/>
                <a:cs typeface="Arial" panose="020B0604020202020204" pitchFamily="34" charset="0"/>
              </a:rPr>
              <a:t>The great entrepreneurs</a:t>
            </a:r>
            <a:r>
              <a:rPr lang="en-GB" sz="2800" dirty="0">
                <a:effectLst/>
                <a:latin typeface="Times New Roman" panose="02020603050405020304" pitchFamily="18" charset="0"/>
                <a:ea typeface="Calibri" panose="020F0502020204030204" pitchFamily="34" charset="0"/>
                <a:cs typeface="Arial" panose="020B0604020202020204" pitchFamily="34" charset="0"/>
              </a:rPr>
              <a:t> that really have had a </a:t>
            </a:r>
            <a:r>
              <a:rPr lang="en-GB" sz="2800" b="1" i="1" dirty="0">
                <a:solidFill>
                  <a:srgbClr val="002060"/>
                </a:solidFill>
                <a:latin typeface="Times New Roman" panose="02020603050405020304" pitchFamily="18" charset="0"/>
                <a:ea typeface="Calibri" panose="020F0502020204030204" pitchFamily="34" charset="0"/>
                <a:cs typeface="Arial" panose="020B0604020202020204" pitchFamily="34" charset="0"/>
              </a:rPr>
              <a:t>significant impact in the world take a long-term view</a:t>
            </a:r>
            <a:r>
              <a:rPr lang="en-GB" sz="2800" dirty="0">
                <a:effectLst/>
                <a:latin typeface="Times New Roman" panose="02020603050405020304" pitchFamily="18" charset="0"/>
                <a:ea typeface="Calibri" panose="020F0502020204030204" pitchFamily="34" charset="0"/>
                <a:cs typeface="Arial" panose="020B0604020202020204" pitchFamily="34" charset="0"/>
              </a:rPr>
              <a:t>. </a:t>
            </a:r>
          </a:p>
          <a:p>
            <a:pPr algn="just">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They really think of it in </a:t>
            </a:r>
            <a:r>
              <a:rPr lang="en-GB" sz="2800" b="1" dirty="0">
                <a:effectLst/>
                <a:highlight>
                  <a:srgbClr val="FFFF00"/>
                </a:highlight>
                <a:latin typeface="Times New Roman" panose="02020603050405020304" pitchFamily="18" charset="0"/>
                <a:ea typeface="Calibri" panose="020F0502020204030204" pitchFamily="34" charset="0"/>
                <a:cs typeface="Arial" panose="020B0604020202020204" pitchFamily="34" charset="0"/>
              </a:rPr>
              <a:t>decades</a:t>
            </a:r>
            <a:r>
              <a:rPr lang="en-GB" sz="2800" dirty="0">
                <a:effectLst/>
                <a:latin typeface="Times New Roman" panose="02020603050405020304" pitchFamily="18" charset="0"/>
                <a:ea typeface="Calibri" panose="020F0502020204030204" pitchFamily="34" charset="0"/>
                <a:cs typeface="Arial" panose="020B0604020202020204" pitchFamily="34" charset="0"/>
              </a:rPr>
              <a:t>, not </a:t>
            </a:r>
            <a:r>
              <a:rPr lang="en-GB" sz="2800" b="1" dirty="0">
                <a:effectLst/>
                <a:latin typeface="Times New Roman" panose="02020603050405020304" pitchFamily="18" charset="0"/>
                <a:ea typeface="Calibri" panose="020F0502020204030204" pitchFamily="34" charset="0"/>
                <a:cs typeface="Arial" panose="020B0604020202020204" pitchFamily="34" charset="0"/>
              </a:rPr>
              <a:t>years</a:t>
            </a:r>
            <a:r>
              <a:rPr lang="en-GB" sz="2800" dirty="0">
                <a:effectLst/>
                <a:latin typeface="Times New Roman" panose="02020603050405020304" pitchFamily="18" charset="0"/>
                <a:ea typeface="Calibri" panose="020F0502020204030204" pitchFamily="34" charset="0"/>
                <a:cs typeface="Arial" panose="020B0604020202020204" pitchFamily="34" charset="0"/>
              </a:rPr>
              <a:t> or </a:t>
            </a:r>
            <a:r>
              <a:rPr lang="en-GB" sz="2800" b="1" dirty="0">
                <a:effectLst/>
                <a:latin typeface="Times New Roman" panose="02020603050405020304" pitchFamily="18" charset="0"/>
                <a:ea typeface="Calibri" panose="020F0502020204030204" pitchFamily="34" charset="0"/>
                <a:cs typeface="Arial" panose="020B0604020202020204" pitchFamily="34" charset="0"/>
              </a:rPr>
              <a:t>months</a:t>
            </a:r>
            <a:r>
              <a:rPr lang="en-GB" sz="2800" dirty="0">
                <a:effectLst/>
                <a:latin typeface="Times New Roman" panose="02020603050405020304" pitchFamily="18" charset="0"/>
                <a:ea typeface="Calibri" panose="020F0502020204030204" pitchFamily="34" charset="0"/>
                <a:cs typeface="Arial" panose="020B0604020202020204" pitchFamily="34" charset="0"/>
              </a:rPr>
              <a:t>. They really believe that in </a:t>
            </a:r>
            <a:r>
              <a:rPr lang="en-GB" sz="2800" b="1" dirty="0">
                <a:effectLst/>
                <a:latin typeface="Times New Roman" panose="02020603050405020304" pitchFamily="18" charset="0"/>
                <a:ea typeface="Calibri" panose="020F0502020204030204" pitchFamily="34" charset="0"/>
                <a:cs typeface="Arial" panose="020B0604020202020204" pitchFamily="34" charset="0"/>
              </a:rPr>
              <a:t>the long run</a:t>
            </a:r>
            <a:r>
              <a:rPr lang="en-GB" sz="2800" dirty="0">
                <a:effectLst/>
                <a:latin typeface="Times New Roman" panose="02020603050405020304" pitchFamily="18" charset="0"/>
                <a:ea typeface="Calibri" panose="020F0502020204030204" pitchFamily="34" charset="0"/>
                <a:cs typeface="Arial" panose="020B0604020202020204" pitchFamily="34" charset="0"/>
              </a:rPr>
              <a:t>, they’re going to have a </a:t>
            </a:r>
            <a:r>
              <a:rPr lang="en-GB" sz="2800" b="1" dirty="0">
                <a:solidFill>
                  <a:schemeClr val="accent2">
                    <a:lumMod val="50000"/>
                  </a:schemeClr>
                </a:solidFill>
                <a:effectLst/>
                <a:latin typeface="Times New Roman" panose="02020603050405020304" pitchFamily="18" charset="0"/>
                <a:ea typeface="Calibri" panose="020F0502020204030204" pitchFamily="34" charset="0"/>
                <a:cs typeface="Arial" panose="020B0604020202020204" pitchFamily="34" charset="0"/>
              </a:rPr>
              <a:t>tremendous impact</a:t>
            </a:r>
            <a:r>
              <a:rPr lang="en-GB" sz="2800" dirty="0">
                <a:effectLst/>
                <a:latin typeface="Times New Roman" panose="02020603050405020304" pitchFamily="18" charset="0"/>
                <a:ea typeface="Calibri" panose="020F0502020204030204" pitchFamily="34" charset="0"/>
                <a:cs typeface="Arial" panose="020B0604020202020204" pitchFamily="34" charset="0"/>
              </a:rPr>
              <a:t>.”</a:t>
            </a:r>
            <a:r>
              <a:rPr lang="en-GB" sz="24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463537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D31C1C-E19E-9E98-71C3-3DF09F3D2F18}"/>
              </a:ext>
            </a:extLst>
          </p:cNvPr>
          <p:cNvPicPr>
            <a:picLocks noChangeAspect="1"/>
          </p:cNvPicPr>
          <p:nvPr/>
        </p:nvPicPr>
        <p:blipFill rotWithShape="1">
          <a:blip r:embed="rId3"/>
          <a:srcRect l="21949" t="15235" r="24249" b="10691"/>
          <a:stretch/>
        </p:blipFill>
        <p:spPr>
          <a:xfrm>
            <a:off x="9059716" y="1646416"/>
            <a:ext cx="2861034" cy="3565165"/>
          </a:xfrm>
          <a:prstGeom prst="rect">
            <a:avLst/>
          </a:prstGeom>
          <a:ln>
            <a:noFill/>
          </a:ln>
          <a:effectLst>
            <a:softEdge rad="112500"/>
          </a:effectLst>
        </p:spPr>
      </p:pic>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3" name="TextBox 2">
            <a:extLst>
              <a:ext uri="{FF2B5EF4-FFF2-40B4-BE49-F238E27FC236}">
                <a16:creationId xmlns:a16="http://schemas.microsoft.com/office/drawing/2014/main" id="{2609EC8B-47EF-19E3-7F15-47E0450F848C}"/>
              </a:ext>
            </a:extLst>
          </p:cNvPr>
          <p:cNvSpPr txBox="1"/>
          <p:nvPr/>
        </p:nvSpPr>
        <p:spPr>
          <a:xfrm>
            <a:off x="271250" y="1228397"/>
            <a:ext cx="9010879" cy="4401205"/>
          </a:xfrm>
          <a:prstGeom prst="rect">
            <a:avLst/>
          </a:prstGeom>
          <a:noFill/>
        </p:spPr>
        <p:txBody>
          <a:bodyPr wrap="square">
            <a:spAutoFit/>
          </a:bodyPr>
          <a:lstStyle/>
          <a:p>
            <a:r>
              <a:rPr lang="en-GB" sz="2800" b="1" dirty="0">
                <a:effectLst/>
                <a:latin typeface="Times New Roman" panose="02020603050405020304" pitchFamily="18" charset="0"/>
                <a:ea typeface="Calibri" panose="020F0502020204030204" pitchFamily="34" charset="0"/>
              </a:rPr>
              <a:t>Amazon founder </a:t>
            </a:r>
            <a:r>
              <a:rPr lang="en-GB" sz="2800" dirty="0">
                <a:effectLst/>
                <a:latin typeface="Times New Roman" panose="02020603050405020304" pitchFamily="18" charset="0"/>
                <a:ea typeface="Calibri" panose="020F0502020204030204" pitchFamily="34" charset="0"/>
              </a:rPr>
              <a:t>Jeff Bezos also emphasizes the importance of long-term thinking.</a:t>
            </a:r>
          </a:p>
          <a:p>
            <a:endParaRPr lang="en-GB" sz="2800" dirty="0">
              <a:effectLst/>
              <a:latin typeface="Times New Roman" panose="02020603050405020304" pitchFamily="18" charset="0"/>
              <a:ea typeface="Calibri" panose="020F0502020204030204" pitchFamily="34" charset="0"/>
            </a:endParaRPr>
          </a:p>
          <a:p>
            <a:r>
              <a:rPr lang="en-GB" sz="2800" dirty="0">
                <a:effectLst/>
                <a:latin typeface="Times New Roman" panose="02020603050405020304" pitchFamily="18" charset="0"/>
                <a:ea typeface="Calibri" panose="020F0502020204030204" pitchFamily="34" charset="0"/>
              </a:rPr>
              <a:t> “If everything you do needs to work on a </a:t>
            </a:r>
            <a:r>
              <a:rPr lang="en-GB" sz="2800" b="1" dirty="0">
                <a:effectLst/>
                <a:highlight>
                  <a:srgbClr val="FFFF00"/>
                </a:highlight>
                <a:latin typeface="Times New Roman" panose="02020603050405020304" pitchFamily="18" charset="0"/>
                <a:ea typeface="Calibri" panose="020F0502020204030204" pitchFamily="34" charset="0"/>
              </a:rPr>
              <a:t>three-year time horizon</a:t>
            </a:r>
            <a:r>
              <a:rPr lang="en-GB" sz="2800" dirty="0">
                <a:effectLst/>
                <a:latin typeface="Times New Roman" panose="02020603050405020304" pitchFamily="18" charset="0"/>
                <a:ea typeface="Calibri" panose="020F0502020204030204" pitchFamily="34" charset="0"/>
              </a:rPr>
              <a:t>, then you’re competing against </a:t>
            </a:r>
            <a:r>
              <a:rPr lang="en-GB" sz="2800" u="sng" dirty="0">
                <a:effectLst/>
                <a:latin typeface="Times New Roman" panose="02020603050405020304" pitchFamily="18" charset="0"/>
                <a:ea typeface="Calibri" panose="020F0502020204030204" pitchFamily="34" charset="0"/>
              </a:rPr>
              <a:t>a lot of peopl</a:t>
            </a:r>
            <a:r>
              <a:rPr lang="en-GB" sz="2800" dirty="0">
                <a:effectLst/>
                <a:latin typeface="Times New Roman" panose="02020603050405020304" pitchFamily="18" charset="0"/>
                <a:ea typeface="Calibri" panose="020F0502020204030204" pitchFamily="34" charset="0"/>
              </a:rPr>
              <a:t>e,”</a:t>
            </a:r>
            <a:r>
              <a:rPr lang="en-GB" sz="2800" dirty="0">
                <a:latin typeface="Times New Roman" panose="02020603050405020304" pitchFamily="18" charset="0"/>
                <a:ea typeface="Calibri" panose="020F0502020204030204" pitchFamily="34" charset="0"/>
              </a:rPr>
              <a:t> </a:t>
            </a:r>
            <a:r>
              <a:rPr lang="en-GB" sz="2800" dirty="0">
                <a:effectLst/>
                <a:latin typeface="Times New Roman" panose="02020603050405020304" pitchFamily="18" charset="0"/>
                <a:ea typeface="Calibri" panose="020F0502020204030204" pitchFamily="34" charset="0"/>
              </a:rPr>
              <a:t>Bezos told Wired magazine in 2011. </a:t>
            </a:r>
          </a:p>
          <a:p>
            <a:endParaRPr lang="en-GB" sz="2800" dirty="0">
              <a:latin typeface="Times New Roman" panose="02020603050405020304" pitchFamily="18" charset="0"/>
              <a:ea typeface="Calibri" panose="020F0502020204030204" pitchFamily="34" charset="0"/>
            </a:endParaRPr>
          </a:p>
          <a:p>
            <a:r>
              <a:rPr lang="en-GB" sz="2800" dirty="0">
                <a:effectLst/>
                <a:latin typeface="Times New Roman" panose="02020603050405020304" pitchFamily="18" charset="0"/>
                <a:ea typeface="Calibri" panose="020F0502020204030204" pitchFamily="34" charset="0"/>
              </a:rPr>
              <a:t>“But if you’re willing to invest on</a:t>
            </a:r>
            <a:r>
              <a:rPr lang="en-GB" sz="2800" dirty="0">
                <a:effectLst/>
                <a:highlight>
                  <a:srgbClr val="FFFF00"/>
                </a:highlight>
                <a:latin typeface="Times New Roman" panose="02020603050405020304" pitchFamily="18" charset="0"/>
                <a:ea typeface="Calibri" panose="020F0502020204030204" pitchFamily="34" charset="0"/>
              </a:rPr>
              <a:t> </a:t>
            </a:r>
            <a:r>
              <a:rPr lang="en-GB" sz="2800" b="1" dirty="0">
                <a:effectLst/>
                <a:highlight>
                  <a:srgbClr val="FFFF00"/>
                </a:highlight>
                <a:latin typeface="Times New Roman" panose="02020603050405020304" pitchFamily="18" charset="0"/>
                <a:ea typeface="Calibri" panose="020F0502020204030204" pitchFamily="34" charset="0"/>
              </a:rPr>
              <a:t>a seven-year time horizon</a:t>
            </a:r>
            <a:r>
              <a:rPr lang="en-GB" sz="2800" dirty="0">
                <a:effectLst/>
                <a:latin typeface="Times New Roman" panose="02020603050405020304" pitchFamily="18" charset="0"/>
                <a:ea typeface="Calibri" panose="020F0502020204030204" pitchFamily="34" charset="0"/>
              </a:rPr>
              <a:t>, you’re now competing against </a:t>
            </a:r>
            <a:r>
              <a:rPr lang="en-GB" sz="2800" u="sng" dirty="0">
                <a:effectLst/>
                <a:latin typeface="Times New Roman" panose="02020603050405020304" pitchFamily="18" charset="0"/>
                <a:ea typeface="Calibri" panose="020F0502020204030204" pitchFamily="34" charset="0"/>
              </a:rPr>
              <a:t>a fraction of those people</a:t>
            </a:r>
            <a:r>
              <a:rPr lang="en-GB" sz="2800" dirty="0">
                <a:effectLst/>
                <a:latin typeface="Times New Roman" panose="02020603050405020304" pitchFamily="18" charset="0"/>
                <a:ea typeface="Calibri" panose="020F0502020204030204" pitchFamily="34" charset="0"/>
              </a:rPr>
              <a:t>, because very few companies are willing to do that.”</a:t>
            </a:r>
            <a:endParaRPr lang="en-GB" sz="2800" dirty="0"/>
          </a:p>
        </p:txBody>
      </p:sp>
    </p:spTree>
    <p:extLst>
      <p:ext uri="{BB962C8B-B14F-4D97-AF65-F5344CB8AC3E}">
        <p14:creationId xmlns:p14="http://schemas.microsoft.com/office/powerpoint/2010/main" val="3620376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pic>
        <p:nvPicPr>
          <p:cNvPr id="8" name="Picture 7" descr="I have a good idea!&quot; Poster for Sale by daguilon | Redbubble">
            <a:extLst>
              <a:ext uri="{FF2B5EF4-FFF2-40B4-BE49-F238E27FC236}">
                <a16:creationId xmlns:a16="http://schemas.microsoft.com/office/drawing/2014/main" id="{82E221F7-03B0-6967-D50D-683CB41BE71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618" t="16618" r="16242" b="14248"/>
          <a:stretch/>
        </p:blipFill>
        <p:spPr bwMode="auto">
          <a:xfrm>
            <a:off x="9666032" y="1701799"/>
            <a:ext cx="2190268" cy="2254553"/>
          </a:xfrm>
          <a:prstGeom prst="ellipse">
            <a:avLst/>
          </a:prstGeom>
          <a:ln>
            <a:noFill/>
          </a:ln>
          <a:effectLst>
            <a:softEdge rad="112500"/>
          </a:effectLst>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7328B731-980E-1A56-75B2-9106F39ECA05}"/>
              </a:ext>
            </a:extLst>
          </p:cNvPr>
          <p:cNvSpPr txBox="1"/>
          <p:nvPr/>
        </p:nvSpPr>
        <p:spPr>
          <a:xfrm>
            <a:off x="335700" y="1354716"/>
            <a:ext cx="11056012" cy="4414157"/>
          </a:xfrm>
          <a:prstGeom prst="rect">
            <a:avLst/>
          </a:prstGeom>
          <a:noFill/>
        </p:spPr>
        <p:txBody>
          <a:bodyPr wrap="square">
            <a:spAutoFit/>
          </a:bodyPr>
          <a:lstStyle/>
          <a:p>
            <a:pPr>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Since </a:t>
            </a:r>
            <a:r>
              <a:rPr lang="en-GB" sz="2800" b="1" dirty="0">
                <a:effectLst/>
                <a:latin typeface="Times New Roman" panose="02020603050405020304" pitchFamily="18" charset="0"/>
                <a:ea typeface="Calibri" panose="020F0502020204030204" pitchFamily="34" charset="0"/>
                <a:cs typeface="Arial" panose="020B0604020202020204" pitchFamily="34" charset="0"/>
              </a:rPr>
              <a:t>entrepreneurial leaders</a:t>
            </a:r>
            <a:r>
              <a:rPr lang="en-GB" sz="2800" dirty="0">
                <a:effectLst/>
                <a:latin typeface="Times New Roman" panose="02020603050405020304" pitchFamily="18" charset="0"/>
                <a:ea typeface="Calibri" panose="020F0502020204030204" pitchFamily="34" charset="0"/>
                <a:cs typeface="Arial" panose="020B0604020202020204" pitchFamily="34" charset="0"/>
              </a:rPr>
              <a:t> are “</a:t>
            </a:r>
            <a:r>
              <a:rPr lang="en-GB" sz="2800" b="1" dirty="0">
                <a:effectLst/>
                <a:latin typeface="Times New Roman" panose="02020603050405020304" pitchFamily="18" charset="0"/>
                <a:ea typeface="Calibri" panose="020F0502020204030204" pitchFamily="34" charset="0"/>
                <a:cs typeface="Arial" panose="020B0604020202020204" pitchFamily="34" charset="0"/>
              </a:rPr>
              <a:t>bred</a:t>
            </a:r>
            <a:r>
              <a:rPr lang="en-GB" sz="2800" dirty="0">
                <a:effectLst/>
                <a:latin typeface="Times New Roman" panose="02020603050405020304" pitchFamily="18" charset="0"/>
                <a:ea typeface="Calibri" panose="020F0502020204030204" pitchFamily="34" charset="0"/>
                <a:cs typeface="Arial" panose="020B0604020202020204" pitchFamily="34" charset="0"/>
              </a:rPr>
              <a:t>,” not </a:t>
            </a:r>
            <a:r>
              <a:rPr lang="en-GB" sz="2800" b="1" dirty="0">
                <a:effectLst/>
                <a:latin typeface="Times New Roman" panose="02020603050405020304" pitchFamily="18" charset="0"/>
                <a:ea typeface="Calibri" panose="020F0502020204030204" pitchFamily="34" charset="0"/>
                <a:cs typeface="Arial" panose="020B0604020202020204" pitchFamily="34" charset="0"/>
              </a:rPr>
              <a:t>born</a:t>
            </a:r>
            <a:r>
              <a:rPr lang="en-GB" sz="2800" dirty="0">
                <a:effectLst/>
                <a:latin typeface="Times New Roman" panose="02020603050405020304" pitchFamily="18" charset="0"/>
                <a:ea typeface="Calibri" panose="020F0502020204030204" pitchFamily="34" charset="0"/>
                <a:cs typeface="Arial" panose="020B0604020202020204" pitchFamily="34" charset="0"/>
              </a:rPr>
              <a:t>, entrepreneurial leadership is a process that must be learned over time.</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1200"/>
              </a:spcBef>
              <a:spcAft>
                <a:spcPts val="800"/>
              </a:spcAft>
            </a:pPr>
            <a:r>
              <a:rPr lang="en-GB" sz="2800" i="1" dirty="0">
                <a:effectLst/>
                <a:latin typeface="Berlin Sans FB Demi" panose="020E0802020502020306" pitchFamily="34" charset="0"/>
                <a:ea typeface="Calibri" panose="020F0502020204030204" pitchFamily="34" charset="0"/>
                <a:cs typeface="Times New Roman" panose="02020603050405020304" pitchFamily="18" charset="0"/>
              </a:rPr>
              <a:t> </a:t>
            </a:r>
            <a:r>
              <a:rPr lang="en-GB" sz="2800" i="1" dirty="0">
                <a:solidFill>
                  <a:srgbClr val="6F1730"/>
                </a:solidFill>
                <a:effectLst/>
                <a:latin typeface="Berlin Sans FB Demi" panose="020E0802020502020306" pitchFamily="34" charset="0"/>
                <a:ea typeface="Calibri" panose="020F0502020204030204" pitchFamily="34" charset="0"/>
                <a:cs typeface="Times New Roman" panose="02020603050405020304" pitchFamily="18" charset="0"/>
              </a:rPr>
              <a:t>I have a good idea… if only it were me</a:t>
            </a:r>
            <a:r>
              <a:rPr lang="en-GB" sz="2800"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 </a:t>
            </a:r>
            <a:endParaRPr lang="en-GB" sz="2400" dirty="0">
              <a:solidFill>
                <a:srgbClr val="6F1730"/>
              </a:solidFill>
              <a:effectLst/>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This is the mantra of almost every beginning entrepreneur. However, most ideas aren’t business-generating opportunities, and looking for opportunities through one’s own ideas most often ends up in frustration.</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290641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3" name="TextBox 2">
            <a:extLst>
              <a:ext uri="{FF2B5EF4-FFF2-40B4-BE49-F238E27FC236}">
                <a16:creationId xmlns:a16="http://schemas.microsoft.com/office/drawing/2014/main" id="{4873C08D-F125-FA93-FF9B-67ACE572C819}"/>
              </a:ext>
            </a:extLst>
          </p:cNvPr>
          <p:cNvSpPr txBox="1"/>
          <p:nvPr/>
        </p:nvSpPr>
        <p:spPr>
          <a:xfrm>
            <a:off x="589225" y="1121361"/>
            <a:ext cx="10658901" cy="4804007"/>
          </a:xfrm>
          <a:prstGeom prst="rect">
            <a:avLst/>
          </a:prstGeom>
          <a:noFill/>
        </p:spPr>
        <p:txBody>
          <a:bodyPr wrap="square">
            <a:spAutoFit/>
          </a:bodyPr>
          <a:lstStyle/>
          <a:p>
            <a:pPr algn="just">
              <a:lnSpc>
                <a:spcPct val="150000"/>
              </a:lnSpc>
              <a:spcBef>
                <a:spcPts val="1200"/>
              </a:spcBef>
              <a:spcAft>
                <a:spcPts val="800"/>
              </a:spcAft>
            </a:pPr>
            <a:r>
              <a:rPr lang="en-GB" sz="2700" dirty="0">
                <a:effectLst/>
                <a:latin typeface="Times New Roman" panose="02020603050405020304" pitchFamily="18" charset="0"/>
                <a:ea typeface="Calibri" panose="020F0502020204030204" pitchFamily="34" charset="0"/>
                <a:cs typeface="Arial" panose="020B0604020202020204" pitchFamily="34" charset="0"/>
              </a:rPr>
              <a:t>Throughout the twentieth and twenty-first centuries, scholars have struggled to define the concept of “</a:t>
            </a:r>
            <a:r>
              <a:rPr lang="en-GB" sz="27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entrepreneurial leadership</a:t>
            </a:r>
            <a:r>
              <a:rPr lang="en-GB" sz="2700" dirty="0">
                <a:effectLst/>
                <a:latin typeface="Times New Roman" panose="02020603050405020304" pitchFamily="18" charset="0"/>
                <a:ea typeface="Calibri" panose="020F0502020204030204" pitchFamily="34" charset="0"/>
                <a:cs typeface="Arial" panose="020B0604020202020204" pitchFamily="34" charset="0"/>
              </a:rPr>
              <a:t>.” </a:t>
            </a:r>
          </a:p>
          <a:p>
            <a:pPr algn="just">
              <a:lnSpc>
                <a:spcPct val="150000"/>
              </a:lnSpc>
              <a:spcBef>
                <a:spcPts val="1200"/>
              </a:spcBef>
              <a:spcAft>
                <a:spcPts val="800"/>
              </a:spcAft>
            </a:pPr>
            <a:r>
              <a:rPr lang="en-GB" sz="2700" u="sng" dirty="0">
                <a:effectLst/>
                <a:latin typeface="Times New Roman" panose="02020603050405020304" pitchFamily="18" charset="0"/>
                <a:ea typeface="Calibri" panose="020F0502020204030204" pitchFamily="34" charset="0"/>
                <a:cs typeface="Arial" panose="020B0604020202020204" pitchFamily="34" charset="0"/>
              </a:rPr>
              <a:t>Joseph Schumpeter</a:t>
            </a:r>
            <a:r>
              <a:rPr lang="en-GB" sz="2700" dirty="0">
                <a:effectLst/>
                <a:latin typeface="Times New Roman" panose="02020603050405020304" pitchFamily="18" charset="0"/>
                <a:ea typeface="Calibri" panose="020F0502020204030204" pitchFamily="34" charset="0"/>
                <a:cs typeface="Arial" panose="020B0604020202020204" pitchFamily="34" charset="0"/>
              </a:rPr>
              <a:t>, one of the most influential economists of the twentieth century, noted that entrepreneurship itself had no fewer than </a:t>
            </a:r>
            <a:r>
              <a:rPr lang="en-GB" sz="2700" b="1" i="1" dirty="0">
                <a:effectLst/>
                <a:latin typeface="Times New Roman" panose="02020603050405020304" pitchFamily="18" charset="0"/>
                <a:ea typeface="Calibri" panose="020F0502020204030204" pitchFamily="34" charset="0"/>
                <a:cs typeface="Arial" panose="020B0604020202020204" pitchFamily="34" charset="0"/>
              </a:rPr>
              <a:t>five “forms</a:t>
            </a:r>
            <a:r>
              <a:rPr lang="en-GB" sz="2700" dirty="0">
                <a:effectLst/>
                <a:latin typeface="Times New Roman" panose="02020603050405020304" pitchFamily="18" charset="0"/>
                <a:ea typeface="Calibri" panose="020F0502020204030204" pitchFamily="34" charset="0"/>
                <a:cs typeface="Arial" panose="020B0604020202020204" pitchFamily="34" charset="0"/>
              </a:rPr>
              <a:t>.” These included, among others, “</a:t>
            </a:r>
            <a:r>
              <a:rPr lang="en-GB" sz="27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the introduction of a new method of production</a:t>
            </a:r>
            <a:r>
              <a:rPr lang="en-GB" sz="2700"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 “</a:t>
            </a:r>
            <a:r>
              <a:rPr lang="en-GB" sz="27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the exploitation of a new source of supply</a:t>
            </a:r>
            <a:r>
              <a:rPr lang="en-GB" sz="2700"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 and the “</a:t>
            </a:r>
            <a:r>
              <a:rPr lang="en-GB" sz="27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re-engineering of business management practices.”</a:t>
            </a:r>
            <a:endParaRPr lang="en-GB" sz="2700" dirty="0">
              <a:solidFill>
                <a:srgbClr val="6F173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418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3" name="TextBox 2">
            <a:extLst>
              <a:ext uri="{FF2B5EF4-FFF2-40B4-BE49-F238E27FC236}">
                <a16:creationId xmlns:a16="http://schemas.microsoft.com/office/drawing/2014/main" id="{ADC88CE8-42BF-F44A-22AB-22121181F0AC}"/>
              </a:ext>
            </a:extLst>
          </p:cNvPr>
          <p:cNvSpPr txBox="1"/>
          <p:nvPr/>
        </p:nvSpPr>
        <p:spPr>
          <a:xfrm>
            <a:off x="680113" y="1206679"/>
            <a:ext cx="10399594" cy="4157677"/>
          </a:xfrm>
          <a:prstGeom prst="rect">
            <a:avLst/>
          </a:prstGeom>
          <a:noFill/>
        </p:spPr>
        <p:txBody>
          <a:bodyPr wrap="square">
            <a:spAutoFit/>
          </a:bodyPr>
          <a:lstStyle/>
          <a:p>
            <a:pPr algn="just">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Other scholars fell on the opposite side of the line, oversimplifying the concept of entrepreneurship. Entrepreneurship, said </a:t>
            </a:r>
            <a:r>
              <a:rPr lang="en-GB" sz="2800" u="sng" dirty="0">
                <a:effectLst/>
                <a:latin typeface="Times New Roman" panose="02020603050405020304" pitchFamily="18" charset="0"/>
                <a:ea typeface="Calibri" panose="020F0502020204030204" pitchFamily="34" charset="0"/>
                <a:cs typeface="Arial" panose="020B0604020202020204" pitchFamily="34" charset="0"/>
              </a:rPr>
              <a:t>Ludwig Von Mises</a:t>
            </a:r>
            <a:r>
              <a:rPr lang="en-GB" sz="2800" dirty="0">
                <a:effectLst/>
                <a:latin typeface="Times New Roman" panose="02020603050405020304" pitchFamily="18" charset="0"/>
                <a:ea typeface="Calibri" panose="020F0502020204030204" pitchFamily="34" charset="0"/>
                <a:cs typeface="Arial" panose="020B0604020202020204" pitchFamily="34" charset="0"/>
              </a:rPr>
              <a:t>, one of the last members of the original Austrian School of economics, is the driving force of the market that is to say, of </a:t>
            </a:r>
            <a:r>
              <a:rPr lang="en-GB" sz="28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civilized society</a:t>
            </a:r>
            <a:r>
              <a:rPr lang="en-GB" sz="2800"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 </a:t>
            </a:r>
            <a:r>
              <a:rPr lang="en-GB" sz="2800" dirty="0">
                <a:effectLst/>
                <a:latin typeface="Times New Roman" panose="02020603050405020304" pitchFamily="18" charset="0"/>
                <a:ea typeface="Calibri" panose="020F0502020204030204" pitchFamily="34" charset="0"/>
                <a:cs typeface="Arial" panose="020B0604020202020204" pitchFamily="34" charset="0"/>
              </a:rPr>
              <a:t>while entrepreneurship professor William B. </a:t>
            </a:r>
          </a:p>
          <a:p>
            <a:pPr algn="just">
              <a:lnSpc>
                <a:spcPct val="150000"/>
              </a:lnSpc>
              <a:spcBef>
                <a:spcPts val="1200"/>
              </a:spcBef>
              <a:spcAft>
                <a:spcPts val="800"/>
              </a:spcAft>
            </a:pPr>
            <a:r>
              <a:rPr lang="en-GB" sz="2800" u="sng" dirty="0">
                <a:effectLst/>
                <a:latin typeface="Times New Roman" panose="02020603050405020304" pitchFamily="18" charset="0"/>
                <a:ea typeface="Calibri" panose="020F0502020204030204" pitchFamily="34" charset="0"/>
                <a:cs typeface="Arial" panose="020B0604020202020204" pitchFamily="34" charset="0"/>
              </a:rPr>
              <a:t>Gartner</a:t>
            </a:r>
            <a:r>
              <a:rPr lang="en-GB" sz="2800" dirty="0">
                <a:effectLst/>
                <a:latin typeface="Times New Roman" panose="02020603050405020304" pitchFamily="18" charset="0"/>
                <a:ea typeface="Calibri" panose="020F0502020204030204" pitchFamily="34" charset="0"/>
                <a:cs typeface="Arial" panose="020B0604020202020204" pitchFamily="34" charset="0"/>
              </a:rPr>
              <a:t> defined it </a:t>
            </a:r>
            <a:r>
              <a:rPr lang="en-GB" sz="2800"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as “</a:t>
            </a:r>
            <a:r>
              <a:rPr lang="en-GB" sz="2800" b="1" dirty="0">
                <a:solidFill>
                  <a:srgbClr val="6F1730"/>
                </a:solidFill>
                <a:effectLst/>
                <a:latin typeface="Times New Roman" panose="02020603050405020304" pitchFamily="18" charset="0"/>
                <a:ea typeface="Calibri" panose="020F0502020204030204" pitchFamily="34" charset="0"/>
                <a:cs typeface="Arial" panose="020B0604020202020204" pitchFamily="34" charset="0"/>
              </a:rPr>
              <a:t>the creation of new organizations.”</a:t>
            </a:r>
            <a:endParaRPr lang="en-GB" sz="2400" dirty="0">
              <a:solidFill>
                <a:srgbClr val="6F173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70553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3" name="TextBox 2">
            <a:extLst>
              <a:ext uri="{FF2B5EF4-FFF2-40B4-BE49-F238E27FC236}">
                <a16:creationId xmlns:a16="http://schemas.microsoft.com/office/drawing/2014/main" id="{D2A5C1DF-12EE-32CA-8C5E-89687DD07B89}"/>
              </a:ext>
            </a:extLst>
          </p:cNvPr>
          <p:cNvSpPr txBox="1"/>
          <p:nvPr/>
        </p:nvSpPr>
        <p:spPr>
          <a:xfrm>
            <a:off x="671015" y="1026996"/>
            <a:ext cx="10849969" cy="4804007"/>
          </a:xfrm>
          <a:prstGeom prst="rect">
            <a:avLst/>
          </a:prstGeom>
          <a:noFill/>
        </p:spPr>
        <p:txBody>
          <a:bodyPr wrap="square">
            <a:spAutoFit/>
          </a:bodyPr>
          <a:lstStyle/>
          <a:p>
            <a:pPr algn="just">
              <a:lnSpc>
                <a:spcPct val="150000"/>
              </a:lnSpc>
              <a:spcBef>
                <a:spcPts val="1200"/>
              </a:spcBef>
              <a:spcAft>
                <a:spcPts val="800"/>
              </a:spcAft>
            </a:pPr>
            <a:r>
              <a:rPr lang="en-GB" sz="2800" b="1" dirty="0">
                <a:effectLst/>
                <a:latin typeface="Times New Roman" panose="02020603050405020304" pitchFamily="18" charset="0"/>
                <a:ea typeface="Calibri" panose="020F0502020204030204" pitchFamily="34" charset="0"/>
                <a:cs typeface="Arial" panose="020B0604020202020204" pitchFamily="34" charset="0"/>
              </a:rPr>
              <a:t>Entrepreneurial leadership</a:t>
            </a:r>
            <a:r>
              <a:rPr lang="en-GB" sz="2800" dirty="0">
                <a:effectLst/>
                <a:latin typeface="Times New Roman" panose="02020603050405020304" pitchFamily="18" charset="0"/>
                <a:ea typeface="Calibri" panose="020F0502020204030204" pitchFamily="34" charset="0"/>
                <a:cs typeface="Arial" panose="020B0604020202020204" pitchFamily="34" charset="0"/>
              </a:rPr>
              <a:t> is not, as many people seem to believe, just the ability to form an organization. No, </a:t>
            </a:r>
            <a:r>
              <a:rPr lang="en-GB" sz="2800" b="1" dirty="0">
                <a:effectLst/>
                <a:latin typeface="Times New Roman" panose="02020603050405020304" pitchFamily="18" charset="0"/>
                <a:ea typeface="Calibri" panose="020F0502020204030204" pitchFamily="34" charset="0"/>
                <a:cs typeface="Arial" panose="020B0604020202020204" pitchFamily="34" charset="0"/>
              </a:rPr>
              <a:t>entrepreneurial leadership</a:t>
            </a:r>
            <a:r>
              <a:rPr lang="en-GB" sz="2800" dirty="0">
                <a:effectLst/>
                <a:latin typeface="Times New Roman" panose="02020603050405020304" pitchFamily="18" charset="0"/>
                <a:ea typeface="Calibri" panose="020F0502020204030204" pitchFamily="34" charset="0"/>
                <a:cs typeface="Arial" panose="020B0604020202020204" pitchFamily="34" charset="0"/>
              </a:rPr>
              <a:t> is </a:t>
            </a:r>
            <a:r>
              <a:rPr lang="en-GB" sz="2800" u="sng" dirty="0">
                <a:effectLst/>
                <a:latin typeface="Times New Roman" panose="02020603050405020304" pitchFamily="18" charset="0"/>
                <a:ea typeface="Calibri" panose="020F0502020204030204" pitchFamily="34" charset="0"/>
                <a:cs typeface="Arial" panose="020B0604020202020204" pitchFamily="34" charset="0"/>
              </a:rPr>
              <a:t>much more than creating start-ups</a:t>
            </a:r>
            <a:r>
              <a:rPr lang="en-GB" sz="2800" dirty="0">
                <a:effectLst/>
                <a:latin typeface="Times New Roman" panose="02020603050405020304" pitchFamily="18" charset="0"/>
                <a:ea typeface="Calibri" panose="020F0502020204030204" pitchFamily="34" charset="0"/>
                <a:cs typeface="Arial" panose="020B0604020202020204" pitchFamily="34" charset="0"/>
              </a:rPr>
              <a:t>. It is a </a:t>
            </a:r>
            <a:r>
              <a:rPr lang="en-GB" sz="2800" u="sng" dirty="0">
                <a:effectLst/>
                <a:latin typeface="Times New Roman" panose="02020603050405020304" pitchFamily="18" charset="0"/>
                <a:ea typeface="Calibri" panose="020F0502020204030204" pitchFamily="34" charset="0"/>
                <a:cs typeface="Arial" panose="020B0604020202020204" pitchFamily="34" charset="0"/>
              </a:rPr>
              <a:t>process whose purpose is to generate new business.</a:t>
            </a:r>
            <a:r>
              <a:rPr lang="en-GB" sz="2800" dirty="0">
                <a:effectLst/>
                <a:latin typeface="Times New Roman" panose="02020603050405020304" pitchFamily="18" charset="0"/>
                <a:ea typeface="Calibri" panose="020F0502020204030204" pitchFamily="34" charset="0"/>
                <a:cs typeface="Arial" panose="020B0604020202020204" pitchFamily="34" charset="0"/>
              </a:rPr>
              <a:t> </a:t>
            </a:r>
          </a:p>
          <a:p>
            <a:pPr algn="just">
              <a:lnSpc>
                <a:spcPct val="150000"/>
              </a:lnSpc>
              <a:spcBef>
                <a:spcPts val="1200"/>
              </a:spcBef>
              <a:spcAft>
                <a:spcPts val="800"/>
              </a:spcAft>
            </a:pPr>
            <a:r>
              <a:rPr lang="en-GB" sz="2800" dirty="0">
                <a:effectLst/>
                <a:latin typeface="Times New Roman" panose="02020603050405020304" pitchFamily="18" charset="0"/>
                <a:ea typeface="Calibri" panose="020F0502020204030204" pitchFamily="34" charset="0"/>
                <a:cs typeface="Arial" panose="020B0604020202020204" pitchFamily="34" charset="0"/>
              </a:rPr>
              <a:t>The process involves recognizing an opportunity to pursue and forming a team and an organization to deliver it, keeping in mind that entrepreneurial leaders are the driving force behind generating new business.</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49111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3" name="TextBox 2">
            <a:extLst>
              <a:ext uri="{FF2B5EF4-FFF2-40B4-BE49-F238E27FC236}">
                <a16:creationId xmlns:a16="http://schemas.microsoft.com/office/drawing/2014/main" id="{CCCC5FD9-CBB0-45C7-76B5-F12EBCD9E543}"/>
              </a:ext>
            </a:extLst>
          </p:cNvPr>
          <p:cNvSpPr txBox="1"/>
          <p:nvPr/>
        </p:nvSpPr>
        <p:spPr>
          <a:xfrm>
            <a:off x="1003495" y="1292691"/>
            <a:ext cx="10185009" cy="2246769"/>
          </a:xfrm>
          <a:prstGeom prst="rect">
            <a:avLst/>
          </a:prstGeom>
          <a:solidFill>
            <a:schemeClr val="accent4">
              <a:lumMod val="20000"/>
              <a:lumOff val="80000"/>
            </a:schemeClr>
          </a:solidFill>
        </p:spPr>
        <p:txBody>
          <a:bodyPr wrap="square">
            <a:spAutoFit/>
          </a:bodyPr>
          <a:lstStyle/>
          <a:p>
            <a:r>
              <a:rPr lang="en-GB" sz="2800" dirty="0">
                <a:latin typeface="Times New Roman" panose="02020603050405020304" pitchFamily="18" charset="0"/>
                <a:cs typeface="Times New Roman" panose="02020603050405020304" pitchFamily="18" charset="0"/>
              </a:rPr>
              <a:t>As soon as I’d defined entrepreneurship, the five-step Opportunity Model fell into place. It highlights the </a:t>
            </a:r>
            <a:r>
              <a:rPr lang="en-GB" sz="2800" i="1" u="sng" dirty="0">
                <a:latin typeface="Times New Roman" panose="02020603050405020304" pitchFamily="18" charset="0"/>
                <a:cs typeface="Times New Roman" panose="02020603050405020304" pitchFamily="18" charset="0"/>
              </a:rPr>
              <a:t>process of generating new business</a:t>
            </a:r>
            <a:r>
              <a:rPr lang="en-GB" sz="2800" dirty="0">
                <a:latin typeface="Times New Roman" panose="02020603050405020304" pitchFamily="18" charset="0"/>
                <a:cs typeface="Times New Roman" panose="02020603050405020304" pitchFamily="18" charset="0"/>
              </a:rPr>
              <a:t>. This process isn’t confined to privately owned companies, publicly traded companies, or non-profits. It’s certainly not confined to companies just starting out, either.</a:t>
            </a:r>
          </a:p>
        </p:txBody>
      </p:sp>
      <p:sp>
        <p:nvSpPr>
          <p:cNvPr id="4" name="TextBox 3">
            <a:extLst>
              <a:ext uri="{FF2B5EF4-FFF2-40B4-BE49-F238E27FC236}">
                <a16:creationId xmlns:a16="http://schemas.microsoft.com/office/drawing/2014/main" id="{B6D8FAA6-B437-4F9E-D829-3D6E1E36BADD}"/>
              </a:ext>
            </a:extLst>
          </p:cNvPr>
          <p:cNvSpPr txBox="1"/>
          <p:nvPr/>
        </p:nvSpPr>
        <p:spPr>
          <a:xfrm>
            <a:off x="1082176" y="3749427"/>
            <a:ext cx="10027646" cy="1815882"/>
          </a:xfrm>
          <a:prstGeom prst="rect">
            <a:avLst/>
          </a:prstGeom>
          <a:solidFill>
            <a:schemeClr val="accent2">
              <a:lumMod val="20000"/>
              <a:lumOff val="80000"/>
            </a:schemeClr>
          </a:solidFill>
        </p:spPr>
        <p:txBody>
          <a:bodyPr wrap="square">
            <a:spAutoFit/>
          </a:bodyPr>
          <a:lstStyle/>
          <a:p>
            <a:r>
              <a:rPr lang="en-GB" sz="2800" dirty="0">
                <a:latin typeface="Times New Roman" panose="02020603050405020304" pitchFamily="18" charset="0"/>
                <a:cs typeface="Times New Roman" panose="02020603050405020304" pitchFamily="18" charset="0"/>
              </a:rPr>
              <a:t>Entrepreneurial leadership is vital to all forms of organizations at all stages of their development. Entrepreneurial leaders are the driving force behind generating new business, and all organizations need new businesses to sustain themselves and grow.</a:t>
            </a:r>
            <a:endParaRPr lang="en-GB" sz="2800" dirty="0"/>
          </a:p>
        </p:txBody>
      </p:sp>
    </p:spTree>
    <p:extLst>
      <p:ext uri="{BB962C8B-B14F-4D97-AF65-F5344CB8AC3E}">
        <p14:creationId xmlns:p14="http://schemas.microsoft.com/office/powerpoint/2010/main" val="953343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3" name="TextBox 2">
            <a:extLst>
              <a:ext uri="{FF2B5EF4-FFF2-40B4-BE49-F238E27FC236}">
                <a16:creationId xmlns:a16="http://schemas.microsoft.com/office/drawing/2014/main" id="{2E7E0310-FAE7-403D-4C99-2910AF16C9D0}"/>
              </a:ext>
            </a:extLst>
          </p:cNvPr>
          <p:cNvSpPr txBox="1"/>
          <p:nvPr/>
        </p:nvSpPr>
        <p:spPr>
          <a:xfrm>
            <a:off x="919090" y="1371763"/>
            <a:ext cx="10353820" cy="4401205"/>
          </a:xfrm>
          <a:prstGeom prst="rect">
            <a:avLst/>
          </a:prstGeom>
          <a:noFill/>
        </p:spPr>
        <p:txBody>
          <a:bodyPr wrap="square">
            <a:spAutoFit/>
          </a:bodyPr>
          <a:lstStyle/>
          <a:p>
            <a:r>
              <a:rPr lang="en-GB" sz="2800" dirty="0">
                <a:latin typeface="Times New Roman" panose="02020603050405020304" pitchFamily="18" charset="0"/>
                <a:cs typeface="Times New Roman" panose="02020603050405020304" pitchFamily="18" charset="0"/>
              </a:rPr>
              <a:t>While working for Carl, I developed unique pricing strategies and designed catchy </a:t>
            </a:r>
            <a:r>
              <a:rPr lang="en-GB" sz="2800" u="sng" dirty="0">
                <a:latin typeface="Times New Roman" panose="02020603050405020304" pitchFamily="18" charset="0"/>
                <a:cs typeface="Times New Roman" panose="02020603050405020304" pitchFamily="18" charset="0"/>
              </a:rPr>
              <a:t>“point-of-purchase</a:t>
            </a:r>
            <a:r>
              <a:rPr lang="en-GB" sz="2800" dirty="0">
                <a:latin typeface="Times New Roman" panose="02020603050405020304" pitchFamily="18" charset="0"/>
                <a:cs typeface="Times New Roman" panose="02020603050405020304" pitchFamily="18" charset="0"/>
              </a:rPr>
              <a:t>” materials. The net result of my efforts was a </a:t>
            </a:r>
            <a:r>
              <a:rPr lang="en-GB" sz="2800" dirty="0">
                <a:solidFill>
                  <a:srgbClr val="FF0000"/>
                </a:solidFill>
                <a:latin typeface="Times New Roman" panose="02020603050405020304" pitchFamily="18" charset="0"/>
                <a:cs typeface="Times New Roman" panose="02020603050405020304" pitchFamily="18" charset="0"/>
              </a:rPr>
              <a:t>35 percent increase in business </a:t>
            </a:r>
            <a:r>
              <a:rPr lang="en-GB" sz="2800" dirty="0">
                <a:latin typeface="Times New Roman" panose="02020603050405020304" pitchFamily="18" charset="0"/>
                <a:cs typeface="Times New Roman" panose="02020603050405020304" pitchFamily="18" charset="0"/>
              </a:rPr>
              <a:t>the first year they were introduced. From that point on, </a:t>
            </a:r>
            <a:r>
              <a:rPr lang="en-GB" sz="2800" i="1" u="sng" dirty="0">
                <a:latin typeface="Times New Roman" panose="02020603050405020304" pitchFamily="18" charset="0"/>
                <a:cs typeface="Times New Roman" panose="02020603050405020304" pitchFamily="18" charset="0"/>
              </a:rPr>
              <a:t>I never stopped generating new business throughout my career.</a:t>
            </a:r>
          </a:p>
          <a:p>
            <a:endParaRPr lang="en-GB" sz="2800" dirty="0">
              <a:latin typeface="Times New Roman" panose="02020603050405020304" pitchFamily="18" charset="0"/>
              <a:cs typeface="Times New Roman" panose="02020603050405020304" pitchFamily="18" charset="0"/>
            </a:endParaRPr>
          </a:p>
          <a:p>
            <a:r>
              <a:rPr lang="en-GB" sz="2800" dirty="0">
                <a:latin typeface="Times New Roman" panose="02020603050405020304" pitchFamily="18" charset="0"/>
                <a:cs typeface="Times New Roman" panose="02020603050405020304" pitchFamily="18" charset="0"/>
              </a:rPr>
              <a:t>With each new promotion, the process of generating new business grew easier. When I eventually became the owner of Adirondack Beverages, I helped our people develop a highly effective new-product program, a program that is the basis of my Opportunity Model</a:t>
            </a:r>
          </a:p>
        </p:txBody>
      </p:sp>
    </p:spTree>
    <p:extLst>
      <p:ext uri="{BB962C8B-B14F-4D97-AF65-F5344CB8AC3E}">
        <p14:creationId xmlns:p14="http://schemas.microsoft.com/office/powerpoint/2010/main" val="4229063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4" name="TextBox 3">
            <a:extLst>
              <a:ext uri="{FF2B5EF4-FFF2-40B4-BE49-F238E27FC236}">
                <a16:creationId xmlns:a16="http://schemas.microsoft.com/office/drawing/2014/main" id="{90DB115A-8D65-0D4D-C7F9-9C0336A3F03C}"/>
              </a:ext>
            </a:extLst>
          </p:cNvPr>
          <p:cNvSpPr txBox="1"/>
          <p:nvPr/>
        </p:nvSpPr>
        <p:spPr>
          <a:xfrm>
            <a:off x="838177" y="2204130"/>
            <a:ext cx="7401988" cy="1820948"/>
          </a:xfrm>
          <a:prstGeom prst="rect">
            <a:avLst/>
          </a:prstGeom>
          <a:solidFill>
            <a:schemeClr val="accent2">
              <a:lumMod val="20000"/>
              <a:lumOff val="80000"/>
            </a:schemeClr>
          </a:solidFill>
        </p:spPr>
        <p:txBody>
          <a:bodyPr wrap="square">
            <a:spAutoFit/>
          </a:bodyPr>
          <a:lstStyle/>
          <a:p>
            <a:pPr algn="just">
              <a:lnSpc>
                <a:spcPct val="150000"/>
              </a:lnSpc>
            </a:pPr>
            <a:r>
              <a:rPr lang="en-GB" sz="2600" dirty="0">
                <a:latin typeface="Times New Roman" panose="02020603050405020304" pitchFamily="18" charset="0"/>
                <a:cs typeface="Times New Roman" panose="02020603050405020304" pitchFamily="18" charset="0"/>
              </a:rPr>
              <a:t> The model can be applied to any venture in the world, and every one of these ventures would benefit by having an entrepreneurial leader in its ranks.</a:t>
            </a:r>
          </a:p>
        </p:txBody>
      </p:sp>
      <p:sp>
        <p:nvSpPr>
          <p:cNvPr id="6" name="TextBox 5">
            <a:extLst>
              <a:ext uri="{FF2B5EF4-FFF2-40B4-BE49-F238E27FC236}">
                <a16:creationId xmlns:a16="http://schemas.microsoft.com/office/drawing/2014/main" id="{FD4D75DD-3CC5-7360-9A07-E8E5B8C3603A}"/>
              </a:ext>
            </a:extLst>
          </p:cNvPr>
          <p:cNvSpPr txBox="1"/>
          <p:nvPr/>
        </p:nvSpPr>
        <p:spPr>
          <a:xfrm>
            <a:off x="5190993" y="4333142"/>
            <a:ext cx="6098344" cy="1953868"/>
          </a:xfrm>
          <a:prstGeom prst="rect">
            <a:avLst/>
          </a:prstGeom>
          <a:solidFill>
            <a:schemeClr val="accent2">
              <a:lumMod val="20000"/>
              <a:lumOff val="80000"/>
            </a:schemeClr>
          </a:solidFill>
        </p:spPr>
        <p:txBody>
          <a:bodyPr wrap="square">
            <a:spAutoFit/>
          </a:bodyPr>
          <a:lstStyle/>
          <a:p>
            <a:pPr algn="just">
              <a:lnSpc>
                <a:spcPct val="150000"/>
              </a:lnSpc>
            </a:pPr>
            <a:r>
              <a:rPr lang="en-GB" sz="2800" dirty="0">
                <a:latin typeface="Times New Roman" panose="02020603050405020304" pitchFamily="18" charset="0"/>
                <a:cs typeface="Times New Roman" panose="02020603050405020304" pitchFamily="18" charset="0"/>
              </a:rPr>
              <a:t> entrepreneurial leadership is needed by all organizations regardless of size, or whether they’re profit or non-profit.</a:t>
            </a:r>
          </a:p>
        </p:txBody>
      </p:sp>
      <p:pic>
        <p:nvPicPr>
          <p:cNvPr id="8" name="Picture 7" descr="Icon&#10;&#10;Description automatically generated">
            <a:extLst>
              <a:ext uri="{FF2B5EF4-FFF2-40B4-BE49-F238E27FC236}">
                <a16:creationId xmlns:a16="http://schemas.microsoft.com/office/drawing/2014/main" id="{7BCB75FB-E8D3-52CE-C452-663DC3201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952" y="1934346"/>
            <a:ext cx="1961271" cy="1961271"/>
          </a:xfrm>
          <a:prstGeom prst="ellipse">
            <a:avLst/>
          </a:prstGeom>
          <a:ln>
            <a:noFill/>
          </a:ln>
          <a:effectLst>
            <a:softEdge rad="112500"/>
          </a:effectLst>
        </p:spPr>
      </p:pic>
    </p:spTree>
    <p:extLst>
      <p:ext uri="{BB962C8B-B14F-4D97-AF65-F5344CB8AC3E}">
        <p14:creationId xmlns:p14="http://schemas.microsoft.com/office/powerpoint/2010/main" val="1947691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3" name="TextBox 2">
            <a:extLst>
              <a:ext uri="{FF2B5EF4-FFF2-40B4-BE49-F238E27FC236}">
                <a16:creationId xmlns:a16="http://schemas.microsoft.com/office/drawing/2014/main" id="{DD54F4B4-40EC-21EE-EA5C-4FBFB9630EF4}"/>
              </a:ext>
            </a:extLst>
          </p:cNvPr>
          <p:cNvSpPr txBox="1"/>
          <p:nvPr/>
        </p:nvSpPr>
        <p:spPr>
          <a:xfrm>
            <a:off x="1448970" y="1684374"/>
            <a:ext cx="9397219" cy="960328"/>
          </a:xfrm>
          <a:prstGeom prst="rect">
            <a:avLst/>
          </a:prstGeom>
          <a:solidFill>
            <a:schemeClr val="accent1">
              <a:lumMod val="20000"/>
              <a:lumOff val="80000"/>
            </a:schemeClr>
          </a:solidFill>
        </p:spPr>
        <p:txBody>
          <a:bodyPr wrap="square">
            <a:spAutoFit/>
          </a:bodyPr>
          <a:lstStyle/>
          <a:p>
            <a:pPr>
              <a:lnSpc>
                <a:spcPct val="150000"/>
              </a:lnSpc>
            </a:pPr>
            <a:r>
              <a:rPr lang="en-GB" sz="2000" dirty="0">
                <a:latin typeface="Times New Roman" panose="02020603050405020304" pitchFamily="18" charset="0"/>
                <a:cs typeface="Times New Roman" panose="02020603050405020304" pitchFamily="18" charset="0"/>
              </a:rPr>
              <a:t>Entrepreneurship is “risky” because “so few of the so-called entrepreneurs know what they are doing</a:t>
            </a:r>
          </a:p>
        </p:txBody>
      </p:sp>
      <p:sp>
        <p:nvSpPr>
          <p:cNvPr id="5" name="TextBox 4">
            <a:extLst>
              <a:ext uri="{FF2B5EF4-FFF2-40B4-BE49-F238E27FC236}">
                <a16:creationId xmlns:a16="http://schemas.microsoft.com/office/drawing/2014/main" id="{D9BFA1C0-353F-3878-7674-61CB22BBBD5B}"/>
              </a:ext>
            </a:extLst>
          </p:cNvPr>
          <p:cNvSpPr txBox="1"/>
          <p:nvPr/>
        </p:nvSpPr>
        <p:spPr>
          <a:xfrm>
            <a:off x="1519309" y="3017470"/>
            <a:ext cx="9397218" cy="960328"/>
          </a:xfrm>
          <a:prstGeom prst="rect">
            <a:avLst/>
          </a:prstGeom>
          <a:solidFill>
            <a:schemeClr val="accent6">
              <a:lumMod val="20000"/>
              <a:lumOff val="80000"/>
            </a:schemeClr>
          </a:solidFill>
        </p:spPr>
        <p:txBody>
          <a:bodyPr wrap="square">
            <a:spAutoFit/>
          </a:bodyPr>
          <a:lstStyle/>
          <a:p>
            <a:pPr>
              <a:lnSpc>
                <a:spcPct val="150000"/>
              </a:lnSpc>
            </a:pPr>
            <a:r>
              <a:rPr lang="en-GB" sz="2000" dirty="0">
                <a:latin typeface="Times New Roman" panose="02020603050405020304" pitchFamily="18" charset="0"/>
                <a:cs typeface="Times New Roman" panose="02020603050405020304" pitchFamily="18" charset="0"/>
              </a:rPr>
              <a:t>According to a recent report, nearly 80 percent of would-be entrepreneurs in the United States are millennials, or those born from approximately 1980 to 1994.</a:t>
            </a:r>
          </a:p>
        </p:txBody>
      </p:sp>
      <p:sp>
        <p:nvSpPr>
          <p:cNvPr id="7" name="TextBox 6">
            <a:extLst>
              <a:ext uri="{FF2B5EF4-FFF2-40B4-BE49-F238E27FC236}">
                <a16:creationId xmlns:a16="http://schemas.microsoft.com/office/drawing/2014/main" id="{112B6EB4-202B-7415-FD42-2DB67ED8C934}"/>
              </a:ext>
            </a:extLst>
          </p:cNvPr>
          <p:cNvSpPr txBox="1"/>
          <p:nvPr/>
        </p:nvSpPr>
        <p:spPr>
          <a:xfrm>
            <a:off x="1519309" y="4024033"/>
            <a:ext cx="9537897" cy="661207"/>
          </a:xfrm>
          <a:prstGeom prst="rect">
            <a:avLst/>
          </a:prstGeom>
          <a:noFill/>
        </p:spPr>
        <p:txBody>
          <a:bodyPr wrap="square">
            <a:spAutoFit/>
          </a:bodyPr>
          <a:lstStyle/>
          <a:p>
            <a:pPr algn="ctr">
              <a:lnSpc>
                <a:spcPct val="150000"/>
              </a:lnSpc>
            </a:pPr>
            <a:r>
              <a:rPr lang="en-GB" sz="2800" i="1" dirty="0">
                <a:solidFill>
                  <a:srgbClr val="002060"/>
                </a:solidFill>
                <a:latin typeface="Times New Roman" panose="02020603050405020304" pitchFamily="18" charset="0"/>
                <a:cs typeface="Times New Roman" panose="02020603050405020304" pitchFamily="18" charset="0"/>
              </a:rPr>
              <a:t>“[Millennials are] enthusiastic about entrepreneurship.</a:t>
            </a:r>
          </a:p>
        </p:txBody>
      </p:sp>
      <p:sp>
        <p:nvSpPr>
          <p:cNvPr id="9" name="TextBox 8">
            <a:extLst>
              <a:ext uri="{FF2B5EF4-FFF2-40B4-BE49-F238E27FC236}">
                <a16:creationId xmlns:a16="http://schemas.microsoft.com/office/drawing/2014/main" id="{4C7F4617-0420-B846-1D5E-EFB0DAF4C4B0}"/>
              </a:ext>
            </a:extLst>
          </p:cNvPr>
          <p:cNvSpPr txBox="1"/>
          <p:nvPr/>
        </p:nvSpPr>
        <p:spPr>
          <a:xfrm>
            <a:off x="1448969" y="4731475"/>
            <a:ext cx="9537897" cy="960328"/>
          </a:xfrm>
          <a:prstGeom prst="rect">
            <a:avLst/>
          </a:prstGeom>
          <a:solidFill>
            <a:schemeClr val="accent2">
              <a:lumMod val="20000"/>
              <a:lumOff val="80000"/>
            </a:schemeClr>
          </a:solidFill>
        </p:spPr>
        <p:txBody>
          <a:bodyPr wrap="square">
            <a:spAutoFit/>
          </a:bodyPr>
          <a:lstStyle/>
          <a:p>
            <a:pPr>
              <a:lnSpc>
                <a:spcPct val="150000"/>
              </a:lnSpc>
            </a:pPr>
            <a:r>
              <a:rPr lang="en-GB" sz="2000" dirty="0">
                <a:latin typeface="Times New Roman" panose="02020603050405020304" pitchFamily="18" charset="0"/>
                <a:cs typeface="Times New Roman" panose="02020603050405020304" pitchFamily="18" charset="0"/>
              </a:rPr>
              <a:t> The Internet and the success of young entrepreneurs like Facebook founder Mark Zuckerberg have all impacted this influential group.</a:t>
            </a:r>
          </a:p>
        </p:txBody>
      </p:sp>
    </p:spTree>
    <p:extLst>
      <p:ext uri="{BB962C8B-B14F-4D97-AF65-F5344CB8AC3E}">
        <p14:creationId xmlns:p14="http://schemas.microsoft.com/office/powerpoint/2010/main" val="3986521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3" name="TextBox 2">
            <a:extLst>
              <a:ext uri="{FF2B5EF4-FFF2-40B4-BE49-F238E27FC236}">
                <a16:creationId xmlns:a16="http://schemas.microsoft.com/office/drawing/2014/main" id="{A1B513FA-A844-B938-2821-9F10AE40B276}"/>
              </a:ext>
            </a:extLst>
          </p:cNvPr>
          <p:cNvSpPr txBox="1"/>
          <p:nvPr/>
        </p:nvSpPr>
        <p:spPr>
          <a:xfrm>
            <a:off x="1157458" y="1748212"/>
            <a:ext cx="9877084" cy="1133965"/>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No matter what age business owners might be, entrepreneurial leadership remains an extremely important subject for all. </a:t>
            </a:r>
          </a:p>
        </p:txBody>
      </p:sp>
      <p:sp>
        <p:nvSpPr>
          <p:cNvPr id="5" name="TextBox 4">
            <a:extLst>
              <a:ext uri="{FF2B5EF4-FFF2-40B4-BE49-F238E27FC236}">
                <a16:creationId xmlns:a16="http://schemas.microsoft.com/office/drawing/2014/main" id="{06997C08-73A8-CF19-1A49-7171A186EB58}"/>
              </a:ext>
            </a:extLst>
          </p:cNvPr>
          <p:cNvSpPr txBox="1"/>
          <p:nvPr/>
        </p:nvSpPr>
        <p:spPr>
          <a:xfrm>
            <a:off x="5913853" y="3075972"/>
            <a:ext cx="5296486" cy="1953868"/>
          </a:xfrm>
          <a:prstGeom prst="rect">
            <a:avLst/>
          </a:prstGeom>
          <a:noFill/>
        </p:spPr>
        <p:txBody>
          <a:bodyPr wrap="square">
            <a:spAutoFit/>
          </a:bodyPr>
          <a:lstStyle/>
          <a:p>
            <a:pPr>
              <a:lnSpc>
                <a:spcPct val="150000"/>
              </a:lnSpc>
            </a:pPr>
            <a:r>
              <a:rPr lang="en-GB" sz="2800" dirty="0">
                <a:solidFill>
                  <a:srgbClr val="7030A0"/>
                </a:solidFill>
                <a:latin typeface="Times New Roman" panose="02020603050405020304" pitchFamily="18" charset="0"/>
                <a:cs typeface="Times New Roman" panose="02020603050405020304" pitchFamily="18" charset="0"/>
              </a:rPr>
              <a:t>Sadly, the failure rate of US start-ups remains staggering, at more than %50. </a:t>
            </a:r>
          </a:p>
        </p:txBody>
      </p:sp>
      <p:sp>
        <p:nvSpPr>
          <p:cNvPr id="7" name="TextBox 6">
            <a:extLst>
              <a:ext uri="{FF2B5EF4-FFF2-40B4-BE49-F238E27FC236}">
                <a16:creationId xmlns:a16="http://schemas.microsoft.com/office/drawing/2014/main" id="{E2968B93-2868-F602-20BA-9EE37B257D11}"/>
              </a:ext>
            </a:extLst>
          </p:cNvPr>
          <p:cNvSpPr txBox="1"/>
          <p:nvPr/>
        </p:nvSpPr>
        <p:spPr>
          <a:xfrm>
            <a:off x="2148264" y="5601457"/>
            <a:ext cx="8679716" cy="461665"/>
          </a:xfrm>
          <a:prstGeom prst="rect">
            <a:avLst/>
          </a:prstGeom>
          <a:noFill/>
        </p:spPr>
        <p:txBody>
          <a:bodyPr wrap="square">
            <a:spAutoFit/>
          </a:bodyPr>
          <a:lstStyle/>
          <a:p>
            <a:r>
              <a:rPr lang="en-GB" sz="2400" dirty="0">
                <a:latin typeface="Times New Roman" panose="02020603050405020304" pitchFamily="18" charset="0"/>
                <a:cs typeface="Times New Roman" panose="02020603050405020304" pitchFamily="18" charset="0"/>
              </a:rPr>
              <a:t>Many entrepreneurial leaders are still in need of a practical compass. </a:t>
            </a:r>
          </a:p>
        </p:txBody>
      </p:sp>
      <p:pic>
        <p:nvPicPr>
          <p:cNvPr id="1026" name="Picture 2" descr="Why Your Mindset Around Failure Can Make or Break Your Success | Inc.com">
            <a:extLst>
              <a:ext uri="{FF2B5EF4-FFF2-40B4-BE49-F238E27FC236}">
                <a16:creationId xmlns:a16="http://schemas.microsoft.com/office/drawing/2014/main" id="{DC53740A-442C-B030-D0D3-333FA7290A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077" t="11487" r="5269" b="4205"/>
          <a:stretch/>
        </p:blipFill>
        <p:spPr bwMode="auto">
          <a:xfrm>
            <a:off x="1083261" y="2841416"/>
            <a:ext cx="4012644" cy="27600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2075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5" name="TextBox 4">
            <a:extLst>
              <a:ext uri="{FF2B5EF4-FFF2-40B4-BE49-F238E27FC236}">
                <a16:creationId xmlns:a16="http://schemas.microsoft.com/office/drawing/2014/main" id="{9DA0AC51-1647-393A-FC80-656B260FB79B}"/>
              </a:ext>
            </a:extLst>
          </p:cNvPr>
          <p:cNvSpPr txBox="1"/>
          <p:nvPr/>
        </p:nvSpPr>
        <p:spPr>
          <a:xfrm>
            <a:off x="1603717" y="2650413"/>
            <a:ext cx="8790574" cy="823752"/>
          </a:xfrm>
          <a:prstGeom prst="rect">
            <a:avLst/>
          </a:prstGeom>
          <a:noFill/>
        </p:spPr>
        <p:txBody>
          <a:bodyPr wrap="square">
            <a:spAutoFit/>
          </a:bodyPr>
          <a:lstStyle/>
          <a:p>
            <a:pPr>
              <a:lnSpc>
                <a:spcPct val="150000"/>
              </a:lnSpc>
            </a:pPr>
            <a:r>
              <a:rPr lang="en-GB" sz="36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five steps of the “Opportunity Model”</a:t>
            </a:r>
          </a:p>
        </p:txBody>
      </p:sp>
    </p:spTree>
    <p:extLst>
      <p:ext uri="{BB962C8B-B14F-4D97-AF65-F5344CB8AC3E}">
        <p14:creationId xmlns:p14="http://schemas.microsoft.com/office/powerpoint/2010/main" val="22292475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3D2EE047-566C-48D4-9F44-4BB3B58F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0619461-513B-97CF-C1C0-709ABA38122B}"/>
              </a:ext>
            </a:extLst>
          </p:cNvPr>
          <p:cNvSpPr txBox="1"/>
          <p:nvPr/>
        </p:nvSpPr>
        <p:spPr>
          <a:xfrm>
            <a:off x="612885" y="2146194"/>
            <a:ext cx="3818215" cy="810325"/>
          </a:xfrm>
          <a:prstGeom prst="rect">
            <a:avLst/>
          </a:prstGeom>
        </p:spPr>
        <p:txBody>
          <a:bodyPr vert="horz" lIns="91440" tIns="45720" rIns="91440" bIns="45720" rtlCol="0" anchor="t" anchorCtr="0">
            <a:normAutofit/>
          </a:bodyPr>
          <a:lstStyle/>
          <a:p>
            <a:pPr>
              <a:spcBef>
                <a:spcPct val="0"/>
              </a:spcBef>
              <a:spcAft>
                <a:spcPts val="600"/>
              </a:spcAft>
            </a:pPr>
            <a:r>
              <a:rPr lang="en-US" sz="3200" b="1" kern="1200" cap="none" spc="0" baseline="0" dirty="0">
                <a:solidFill>
                  <a:srgbClr val="C00000"/>
                </a:solidFill>
                <a:latin typeface="Times New Roman" panose="02020603050405020304" pitchFamily="18" charset="0"/>
                <a:ea typeface="+mj-ea"/>
                <a:cs typeface="Times New Roman" panose="02020603050405020304" pitchFamily="18" charset="0"/>
              </a:rPr>
              <a:t>Where Do I Begin?</a:t>
            </a:r>
          </a:p>
        </p:txBody>
      </p:sp>
      <p:pic>
        <p:nvPicPr>
          <p:cNvPr id="2050" name="Picture 2" descr="Doing Information Right: Where Do I Begin? | Holly Group">
            <a:extLst>
              <a:ext uri="{FF2B5EF4-FFF2-40B4-BE49-F238E27FC236}">
                <a16:creationId xmlns:a16="http://schemas.microsoft.com/office/drawing/2014/main" id="{8FF2F8D7-5B1E-A437-72EF-74C9735822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79500" y="2996119"/>
            <a:ext cx="3351600" cy="253207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15612FE-4B59-954C-E017-6AB494F25168}"/>
              </a:ext>
            </a:extLst>
          </p:cNvPr>
          <p:cNvSpPr txBox="1"/>
          <p:nvPr/>
        </p:nvSpPr>
        <p:spPr>
          <a:xfrm>
            <a:off x="4816949" y="1064214"/>
            <a:ext cx="6908174" cy="5253786"/>
          </a:xfrm>
          <a:prstGeom prst="rect">
            <a:avLst/>
          </a:prstGeom>
        </p:spPr>
        <p:txBody>
          <a:bodyPr vert="horz" lIns="91440" tIns="45720" rIns="91440" bIns="45720" rtlCol="0">
            <a:normAutofit fontScale="92500" lnSpcReduction="10000"/>
          </a:bodyPr>
          <a:lstStyle/>
          <a:p>
            <a:pPr>
              <a:lnSpc>
                <a:spcPct val="150000"/>
              </a:lnSpc>
              <a:spcAft>
                <a:spcPts val="600"/>
              </a:spcAft>
            </a:pPr>
            <a:r>
              <a:rPr lang="en-US" sz="2800" spc="50" dirty="0">
                <a:solidFill>
                  <a:schemeClr val="tx1">
                    <a:alpha val="60000"/>
                  </a:schemeClr>
                </a:solidFill>
                <a:latin typeface="Times New Roman" panose="02020603050405020304" pitchFamily="18" charset="0"/>
                <a:cs typeface="Times New Roman" panose="02020603050405020304" pitchFamily="18" charset="0"/>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p>
        </p:txBody>
      </p:sp>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a:xfrm>
            <a:off x="9982800" y="6357600"/>
            <a:ext cx="1760150" cy="460800"/>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28</a:t>
            </a:fld>
            <a:endParaRPr lang="en-US"/>
          </a:p>
        </p:txBody>
      </p:sp>
    </p:spTree>
    <p:extLst>
      <p:ext uri="{BB962C8B-B14F-4D97-AF65-F5344CB8AC3E}">
        <p14:creationId xmlns:p14="http://schemas.microsoft.com/office/powerpoint/2010/main" val="3560767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3" name="TextBox 2">
            <a:extLst>
              <a:ext uri="{FF2B5EF4-FFF2-40B4-BE49-F238E27FC236}">
                <a16:creationId xmlns:a16="http://schemas.microsoft.com/office/drawing/2014/main" id="{12C4D277-A42C-AFD3-B8F0-8C210DAF9847}"/>
              </a:ext>
            </a:extLst>
          </p:cNvPr>
          <p:cNvSpPr txBox="1"/>
          <p:nvPr/>
        </p:nvSpPr>
        <p:spPr>
          <a:xfrm>
            <a:off x="3932105" y="2331709"/>
            <a:ext cx="7514196" cy="2435988"/>
          </a:xfrm>
          <a:prstGeom prst="rect">
            <a:avLst/>
          </a:prstGeom>
          <a:noFill/>
        </p:spPr>
        <p:txBody>
          <a:bodyPr wrap="square">
            <a:spAutoFit/>
          </a:bodyPr>
          <a:lstStyle/>
          <a:p>
            <a:pPr algn="ctr">
              <a:lnSpc>
                <a:spcPct val="150000"/>
              </a:lnSpc>
            </a:pPr>
            <a:r>
              <a:rPr lang="en-GB" sz="5400" b="1" dirty="0">
                <a:latin typeface="Times New Roman" panose="02020603050405020304" pitchFamily="18" charset="0"/>
                <a:cs typeface="Times New Roman" panose="02020603050405020304" pitchFamily="18" charset="0"/>
              </a:rPr>
              <a:t> Identify a Commercially Viable Problem</a:t>
            </a:r>
          </a:p>
        </p:txBody>
      </p:sp>
      <p:pic>
        <p:nvPicPr>
          <p:cNvPr id="4098" name="Picture 2" descr="Numbers one two three stock illustration. Illustration of clipart - 44616531">
            <a:extLst>
              <a:ext uri="{FF2B5EF4-FFF2-40B4-BE49-F238E27FC236}">
                <a16:creationId xmlns:a16="http://schemas.microsoft.com/office/drawing/2014/main" id="{746E4E55-48BE-C473-8997-92C198A9CC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51" t="10612" r="67649" b="7845"/>
          <a:stretch/>
        </p:blipFill>
        <p:spPr bwMode="auto">
          <a:xfrm>
            <a:off x="941696" y="2335081"/>
            <a:ext cx="2868304" cy="2996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8051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3" name="TextBox 2">
            <a:extLst>
              <a:ext uri="{FF2B5EF4-FFF2-40B4-BE49-F238E27FC236}">
                <a16:creationId xmlns:a16="http://schemas.microsoft.com/office/drawing/2014/main" id="{12C4D277-A42C-AFD3-B8F0-8C210DAF9847}"/>
              </a:ext>
            </a:extLst>
          </p:cNvPr>
          <p:cNvSpPr txBox="1"/>
          <p:nvPr/>
        </p:nvSpPr>
        <p:spPr>
          <a:xfrm>
            <a:off x="1825375" y="3973154"/>
            <a:ext cx="6847821" cy="2062103"/>
          </a:xfrm>
          <a:prstGeom prst="rect">
            <a:avLst/>
          </a:prstGeom>
          <a:noFill/>
        </p:spPr>
        <p:txBody>
          <a:bodyPr wrap="square">
            <a:spAutoFit/>
          </a:bodyPr>
          <a:lstStyle/>
          <a:p>
            <a:r>
              <a:rPr lang="en-GB" sz="3200" dirty="0">
                <a:latin typeface="Times New Roman" panose="02020603050405020304" pitchFamily="18" charset="0"/>
                <a:cs typeface="Times New Roman" panose="02020603050405020304" pitchFamily="18" charset="0"/>
              </a:rPr>
              <a:t>In other words, there must </a:t>
            </a:r>
            <a:r>
              <a:rPr lang="en-GB" sz="3200" dirty="0">
                <a:solidFill>
                  <a:srgbClr val="C00000"/>
                </a:solidFill>
                <a:latin typeface="Times New Roman" panose="02020603050405020304" pitchFamily="18" charset="0"/>
                <a:cs typeface="Times New Roman" panose="02020603050405020304" pitchFamily="18" charset="0"/>
              </a:rPr>
              <a:t>be a large enough demand</a:t>
            </a:r>
            <a:r>
              <a:rPr lang="en-GB" sz="3200" dirty="0">
                <a:latin typeface="Times New Roman" panose="02020603050405020304" pitchFamily="18" charset="0"/>
                <a:cs typeface="Times New Roman" panose="02020603050405020304" pitchFamily="18" charset="0"/>
              </a:rPr>
              <a:t> for a solution if the product or service is to be commercially viable.</a:t>
            </a:r>
          </a:p>
        </p:txBody>
      </p:sp>
      <p:pic>
        <p:nvPicPr>
          <p:cNvPr id="10244" name="Picture 4" descr="Increasing Demand for Pultruded Profiles in Four Sectors">
            <a:extLst>
              <a:ext uri="{FF2B5EF4-FFF2-40B4-BE49-F238E27FC236}">
                <a16:creationId xmlns:a16="http://schemas.microsoft.com/office/drawing/2014/main" id="{5EE0122B-5B94-F0D7-6789-6E3E2E603D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500" y="3702986"/>
            <a:ext cx="3284450" cy="25770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62E8087-57E6-FFF5-3E32-9A861F121429}"/>
              </a:ext>
            </a:extLst>
          </p:cNvPr>
          <p:cNvSpPr txBox="1"/>
          <p:nvPr/>
        </p:nvSpPr>
        <p:spPr>
          <a:xfrm>
            <a:off x="1164975" y="1946729"/>
            <a:ext cx="10104406" cy="1846659"/>
          </a:xfrm>
          <a:prstGeom prst="rect">
            <a:avLst/>
          </a:prstGeom>
          <a:noFill/>
        </p:spPr>
        <p:txBody>
          <a:bodyPr wrap="square">
            <a:spAutoFit/>
          </a:bodyPr>
          <a:lstStyle/>
          <a:p>
            <a:pPr marL="514350" indent="-514350">
              <a:buAutoNum type="arabicPeriod"/>
            </a:pPr>
            <a:r>
              <a:rPr lang="en-GB" sz="3200" b="1" dirty="0">
                <a:latin typeface="Times New Roman" panose="02020603050405020304" pitchFamily="18" charset="0"/>
                <a:cs typeface="Times New Roman" panose="02020603050405020304" pitchFamily="18" charset="0"/>
              </a:rPr>
              <a:t>Identify a Commercially Viable Problem</a:t>
            </a:r>
          </a:p>
          <a:p>
            <a:endParaRPr lang="en-GB" b="1" dirty="0">
              <a:latin typeface="Times New Roman" panose="02020603050405020304" pitchFamily="18" charset="0"/>
              <a:cs typeface="Times New Roman" panose="02020603050405020304" pitchFamily="18" charset="0"/>
            </a:endParaRPr>
          </a:p>
          <a:p>
            <a:r>
              <a:rPr lang="en-GB" sz="3200" dirty="0">
                <a:latin typeface="Times New Roman" panose="02020603050405020304" pitchFamily="18" charset="0"/>
                <a:cs typeface="Times New Roman" panose="02020603050405020304" pitchFamily="18" charset="0"/>
              </a:rPr>
              <a:t>The problem you identify must be ready to </a:t>
            </a:r>
            <a:r>
              <a:rPr lang="en-GB" sz="3200" dirty="0">
                <a:solidFill>
                  <a:srgbClr val="C00000"/>
                </a:solidFill>
                <a:latin typeface="Times New Roman" panose="02020603050405020304" pitchFamily="18" charset="0"/>
                <a:cs typeface="Times New Roman" panose="02020603050405020304" pitchFamily="18" charset="0"/>
              </a:rPr>
              <a:t>be solved</a:t>
            </a:r>
            <a:r>
              <a:rPr lang="en-GB" sz="3200" dirty="0">
                <a:latin typeface="Times New Roman" panose="02020603050405020304" pitchFamily="18" charset="0"/>
                <a:cs typeface="Times New Roman" panose="02020603050405020304" pitchFamily="18" charset="0"/>
              </a:rPr>
              <a:t>, and the </a:t>
            </a:r>
            <a:r>
              <a:rPr lang="en-GB" sz="3200" dirty="0">
                <a:solidFill>
                  <a:srgbClr val="C00000"/>
                </a:solidFill>
                <a:latin typeface="Times New Roman" panose="02020603050405020304" pitchFamily="18" charset="0"/>
                <a:cs typeface="Times New Roman" panose="02020603050405020304" pitchFamily="18" charset="0"/>
              </a:rPr>
              <a:t>solution</a:t>
            </a:r>
            <a:r>
              <a:rPr lang="en-GB" sz="3200" dirty="0">
                <a:latin typeface="Times New Roman" panose="02020603050405020304" pitchFamily="18" charset="0"/>
                <a:cs typeface="Times New Roman" panose="02020603050405020304" pitchFamily="18" charset="0"/>
              </a:rPr>
              <a:t> to the </a:t>
            </a:r>
            <a:r>
              <a:rPr lang="en-GB" sz="3200" dirty="0">
                <a:solidFill>
                  <a:srgbClr val="C00000"/>
                </a:solidFill>
                <a:latin typeface="Times New Roman" panose="02020603050405020304" pitchFamily="18" charset="0"/>
                <a:cs typeface="Times New Roman" panose="02020603050405020304" pitchFamily="18" charset="0"/>
              </a:rPr>
              <a:t>problem</a:t>
            </a:r>
            <a:r>
              <a:rPr lang="en-GB" sz="3200" dirty="0">
                <a:latin typeface="Times New Roman" panose="02020603050405020304" pitchFamily="18" charset="0"/>
                <a:cs typeface="Times New Roman" panose="02020603050405020304" pitchFamily="18" charset="0"/>
              </a:rPr>
              <a:t> must be </a:t>
            </a:r>
            <a:r>
              <a:rPr lang="en-GB" sz="3200" i="1" dirty="0">
                <a:solidFill>
                  <a:srgbClr val="C00000"/>
                </a:solidFill>
                <a:latin typeface="Times New Roman" panose="02020603050405020304" pitchFamily="18" charset="0"/>
                <a:cs typeface="Times New Roman" panose="02020603050405020304" pitchFamily="18" charset="0"/>
              </a:rPr>
              <a:t>commercially viable.</a:t>
            </a:r>
          </a:p>
        </p:txBody>
      </p:sp>
    </p:spTree>
    <p:extLst>
      <p:ext uri="{BB962C8B-B14F-4D97-AF65-F5344CB8AC3E}">
        <p14:creationId xmlns:p14="http://schemas.microsoft.com/office/powerpoint/2010/main" val="28934893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3" name="TextBox 2">
            <a:extLst>
              <a:ext uri="{FF2B5EF4-FFF2-40B4-BE49-F238E27FC236}">
                <a16:creationId xmlns:a16="http://schemas.microsoft.com/office/drawing/2014/main" id="{F6FF8084-99FA-3778-12F6-2472371969B5}"/>
              </a:ext>
            </a:extLst>
          </p:cNvPr>
          <p:cNvSpPr txBox="1"/>
          <p:nvPr/>
        </p:nvSpPr>
        <p:spPr>
          <a:xfrm>
            <a:off x="4072754" y="2312264"/>
            <a:ext cx="6098344" cy="2219838"/>
          </a:xfrm>
          <a:prstGeom prst="rect">
            <a:avLst/>
          </a:prstGeom>
          <a:noFill/>
        </p:spPr>
        <p:txBody>
          <a:bodyPr wrap="square">
            <a:spAutoFit/>
          </a:bodyPr>
          <a:lstStyle/>
          <a:p>
            <a:pPr algn="ctr">
              <a:lnSpc>
                <a:spcPct val="150000"/>
              </a:lnSpc>
            </a:pPr>
            <a:r>
              <a:rPr lang="en-GB" sz="3200" b="1" dirty="0">
                <a:latin typeface="Times New Roman" panose="02020603050405020304" pitchFamily="18" charset="0"/>
                <a:cs typeface="Times New Roman" panose="02020603050405020304" pitchFamily="18" charset="0"/>
              </a:rPr>
              <a:t>Create a Product or Service That Has a Strong Competitive and Comparative Advantage</a:t>
            </a:r>
          </a:p>
        </p:txBody>
      </p:sp>
      <p:pic>
        <p:nvPicPr>
          <p:cNvPr id="5122" name="Picture 2" descr="Numbers one two three stock illustration. Illustration of clipart - 44616531">
            <a:extLst>
              <a:ext uri="{FF2B5EF4-FFF2-40B4-BE49-F238E27FC236}">
                <a16:creationId xmlns:a16="http://schemas.microsoft.com/office/drawing/2014/main" id="{E337FFD4-65E3-6C7A-A81D-6D93A84A43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248" t="9286" r="36180" b="7689"/>
          <a:stretch/>
        </p:blipFill>
        <p:spPr bwMode="auto">
          <a:xfrm>
            <a:off x="1330075" y="2118821"/>
            <a:ext cx="2333767" cy="2606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3426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3" name="TextBox 2">
            <a:extLst>
              <a:ext uri="{FF2B5EF4-FFF2-40B4-BE49-F238E27FC236}">
                <a16:creationId xmlns:a16="http://schemas.microsoft.com/office/drawing/2014/main" id="{F6FF8084-99FA-3778-12F6-2472371969B5}"/>
              </a:ext>
            </a:extLst>
          </p:cNvPr>
          <p:cNvSpPr txBox="1"/>
          <p:nvPr/>
        </p:nvSpPr>
        <p:spPr>
          <a:xfrm>
            <a:off x="984894" y="2326461"/>
            <a:ext cx="6889099" cy="3349956"/>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Your product or service must be </a:t>
            </a:r>
            <a:r>
              <a:rPr lang="en-GB" sz="2400" dirty="0">
                <a:solidFill>
                  <a:srgbClr val="C00000"/>
                </a:solidFill>
                <a:latin typeface="Times New Roman" panose="02020603050405020304" pitchFamily="18" charset="0"/>
                <a:cs typeface="Times New Roman" panose="02020603050405020304" pitchFamily="18" charset="0"/>
              </a:rPr>
              <a:t>unique</a:t>
            </a:r>
            <a:r>
              <a:rPr lang="en-GB" sz="2400" dirty="0">
                <a:latin typeface="Times New Roman" panose="02020603050405020304" pitchFamily="18" charset="0"/>
                <a:cs typeface="Times New Roman" panose="02020603050405020304" pitchFamily="18" charset="0"/>
              </a:rPr>
              <a:t>, in that it must</a:t>
            </a:r>
            <a:r>
              <a:rPr lang="en-GB" sz="2400" dirty="0">
                <a:solidFill>
                  <a:srgbClr val="C00000"/>
                </a:solidFill>
                <a:latin typeface="Times New Roman" panose="02020603050405020304" pitchFamily="18" charset="0"/>
                <a:cs typeface="Times New Roman" panose="02020603050405020304" pitchFamily="18" charset="0"/>
              </a:rPr>
              <a:t> be positioned as better in some way </a:t>
            </a:r>
            <a:r>
              <a:rPr lang="en-GB" sz="2400" dirty="0">
                <a:latin typeface="Times New Roman" panose="02020603050405020304" pitchFamily="18" charset="0"/>
                <a:cs typeface="Times New Roman" panose="02020603050405020304" pitchFamily="18" charset="0"/>
              </a:rPr>
              <a:t>than </a:t>
            </a:r>
            <a:r>
              <a:rPr lang="en-GB" sz="2400" dirty="0">
                <a:solidFill>
                  <a:srgbClr val="C00000"/>
                </a:solidFill>
                <a:latin typeface="Times New Roman" panose="02020603050405020304" pitchFamily="18" charset="0"/>
                <a:cs typeface="Times New Roman" panose="02020603050405020304" pitchFamily="18" charset="0"/>
              </a:rPr>
              <a:t>existing products and services</a:t>
            </a:r>
            <a:r>
              <a:rPr lang="en-GB" sz="2400" dirty="0">
                <a:latin typeface="Times New Roman" panose="02020603050405020304" pitchFamily="18" charset="0"/>
                <a:cs typeface="Times New Roman" panose="02020603050405020304" pitchFamily="18" charset="0"/>
              </a:rPr>
              <a:t>. Securing effective distribution channels, as well as creating awareness for your product or service, is also essential to achieving a competitive and comparative advantage.</a:t>
            </a:r>
          </a:p>
        </p:txBody>
      </p:sp>
      <p:sp>
        <p:nvSpPr>
          <p:cNvPr id="4" name="TextBox 3">
            <a:extLst>
              <a:ext uri="{FF2B5EF4-FFF2-40B4-BE49-F238E27FC236}">
                <a16:creationId xmlns:a16="http://schemas.microsoft.com/office/drawing/2014/main" id="{861F1EBA-DFA8-3F82-7136-453426210CAC}"/>
              </a:ext>
            </a:extLst>
          </p:cNvPr>
          <p:cNvSpPr txBox="1"/>
          <p:nvPr/>
        </p:nvSpPr>
        <p:spPr>
          <a:xfrm>
            <a:off x="746456" y="1372354"/>
            <a:ext cx="10304059" cy="954107"/>
          </a:xfrm>
          <a:prstGeom prst="rect">
            <a:avLst/>
          </a:prstGeom>
          <a:noFill/>
        </p:spPr>
        <p:txBody>
          <a:bodyPr wrap="square">
            <a:spAutoFit/>
          </a:bodyPr>
          <a:lstStyle/>
          <a:p>
            <a:r>
              <a:rPr lang="en-GB" sz="2800" b="1" dirty="0">
                <a:solidFill>
                  <a:srgbClr val="C00000"/>
                </a:solidFill>
                <a:latin typeface="Times New Roman" panose="02020603050405020304" pitchFamily="18" charset="0"/>
                <a:cs typeface="Times New Roman" panose="02020603050405020304" pitchFamily="18" charset="0"/>
              </a:rPr>
              <a:t>2</a:t>
            </a:r>
            <a:r>
              <a:rPr lang="en-GB" sz="2800" b="1" dirty="0">
                <a:latin typeface="Times New Roman" panose="02020603050405020304" pitchFamily="18" charset="0"/>
                <a:cs typeface="Times New Roman" panose="02020603050405020304" pitchFamily="18" charset="0"/>
              </a:rPr>
              <a:t>. Create a Product or Service That Has a Strong Competitive and Comparative Advantage</a:t>
            </a:r>
          </a:p>
        </p:txBody>
      </p:sp>
      <p:pic>
        <p:nvPicPr>
          <p:cNvPr id="11266" name="Picture 2" descr="300+ Unique Words You Can Use To Impress People | Thought Catalog">
            <a:extLst>
              <a:ext uri="{FF2B5EF4-FFF2-40B4-BE49-F238E27FC236}">
                <a16:creationId xmlns:a16="http://schemas.microsoft.com/office/drawing/2014/main" id="{BA5E7680-5D2D-8B82-70DD-CC684079C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557" y="2587398"/>
            <a:ext cx="3857944" cy="37697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810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3" name="TextBox 2">
            <a:extLst>
              <a:ext uri="{FF2B5EF4-FFF2-40B4-BE49-F238E27FC236}">
                <a16:creationId xmlns:a16="http://schemas.microsoft.com/office/drawing/2014/main" id="{4DEC409A-02D9-1AE5-22AE-D62F632CEC1B}"/>
              </a:ext>
            </a:extLst>
          </p:cNvPr>
          <p:cNvSpPr txBox="1"/>
          <p:nvPr/>
        </p:nvSpPr>
        <p:spPr>
          <a:xfrm>
            <a:off x="3729194" y="2064583"/>
            <a:ext cx="7915862" cy="2958502"/>
          </a:xfrm>
          <a:prstGeom prst="rect">
            <a:avLst/>
          </a:prstGeom>
          <a:noFill/>
        </p:spPr>
        <p:txBody>
          <a:bodyPr wrap="square">
            <a:spAutoFit/>
          </a:bodyPr>
          <a:lstStyle/>
          <a:p>
            <a:pPr algn="ctr">
              <a:lnSpc>
                <a:spcPct val="150000"/>
              </a:lnSpc>
            </a:pPr>
            <a:r>
              <a:rPr lang="en-GB" sz="3200" b="1" dirty="0">
                <a:latin typeface="Times New Roman" panose="02020603050405020304" pitchFamily="18" charset="0"/>
                <a:cs typeface="Times New Roman" panose="02020603050405020304" pitchFamily="18" charset="0"/>
              </a:rPr>
              <a:t>Ensure That Your Product or Service Is Sustainable through Patents, Trademarks, First-Mover Advantage, and Continuous Improvement</a:t>
            </a:r>
          </a:p>
        </p:txBody>
      </p:sp>
      <p:pic>
        <p:nvPicPr>
          <p:cNvPr id="6146" name="Picture 2" descr="Numbers one two three stock illustration. Illustration of clipart - 44616531">
            <a:extLst>
              <a:ext uri="{FF2B5EF4-FFF2-40B4-BE49-F238E27FC236}">
                <a16:creationId xmlns:a16="http://schemas.microsoft.com/office/drawing/2014/main" id="{B45B9304-B0CA-EC72-6359-5BFD446DB5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7724" t="8864" r="1717" b="11631"/>
          <a:stretch/>
        </p:blipFill>
        <p:spPr bwMode="auto">
          <a:xfrm>
            <a:off x="690973" y="1950735"/>
            <a:ext cx="2956528" cy="2956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068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3" name="TextBox 2">
            <a:extLst>
              <a:ext uri="{FF2B5EF4-FFF2-40B4-BE49-F238E27FC236}">
                <a16:creationId xmlns:a16="http://schemas.microsoft.com/office/drawing/2014/main" id="{4DEC409A-02D9-1AE5-22AE-D62F632CEC1B}"/>
              </a:ext>
            </a:extLst>
          </p:cNvPr>
          <p:cNvSpPr txBox="1"/>
          <p:nvPr/>
        </p:nvSpPr>
        <p:spPr>
          <a:xfrm>
            <a:off x="703673" y="1506030"/>
            <a:ext cx="10814902" cy="830997"/>
          </a:xfrm>
          <a:prstGeom prst="rect">
            <a:avLst/>
          </a:prstGeom>
          <a:noFill/>
        </p:spPr>
        <p:txBody>
          <a:bodyPr wrap="square">
            <a:spAutoFit/>
          </a:bodyPr>
          <a:lstStyle/>
          <a:p>
            <a:r>
              <a:rPr lang="en-GB" sz="2400" b="1" dirty="0">
                <a:solidFill>
                  <a:srgbClr val="C00000"/>
                </a:solidFill>
                <a:latin typeface="Times New Roman" panose="02020603050405020304" pitchFamily="18" charset="0"/>
                <a:cs typeface="Times New Roman" panose="02020603050405020304" pitchFamily="18" charset="0"/>
              </a:rPr>
              <a:t>3</a:t>
            </a:r>
            <a:r>
              <a:rPr lang="en-GB" sz="2400" b="1" dirty="0">
                <a:latin typeface="Times New Roman" panose="02020603050405020304" pitchFamily="18" charset="0"/>
                <a:cs typeface="Times New Roman" panose="02020603050405020304" pitchFamily="18" charset="0"/>
              </a:rPr>
              <a:t>. Ensure That Your Product or Service Is Sustainable through Patents, Trademarks, First-Mover Advantage, and Continuous Improvement</a:t>
            </a:r>
          </a:p>
        </p:txBody>
      </p:sp>
      <p:sp>
        <p:nvSpPr>
          <p:cNvPr id="4" name="TextBox 3">
            <a:extLst>
              <a:ext uri="{FF2B5EF4-FFF2-40B4-BE49-F238E27FC236}">
                <a16:creationId xmlns:a16="http://schemas.microsoft.com/office/drawing/2014/main" id="{EF2C789C-A118-5ED0-08A2-49B22F15832E}"/>
              </a:ext>
            </a:extLst>
          </p:cNvPr>
          <p:cNvSpPr txBox="1"/>
          <p:nvPr/>
        </p:nvSpPr>
        <p:spPr>
          <a:xfrm>
            <a:off x="4426091" y="2593465"/>
            <a:ext cx="7316859" cy="3349956"/>
          </a:xfrm>
          <a:prstGeom prst="rect">
            <a:avLst/>
          </a:prstGeom>
          <a:noFill/>
        </p:spPr>
        <p:txBody>
          <a:bodyPr wrap="square">
            <a:spAutoFit/>
          </a:bodyPr>
          <a:lstStyle/>
          <a:p>
            <a:pPr>
              <a:lnSpc>
                <a:spcPct val="150000"/>
              </a:lnSpc>
            </a:pPr>
            <a:r>
              <a:rPr lang="en-GB" sz="2400" dirty="0">
                <a:latin typeface="Times New Roman" panose="02020603050405020304" pitchFamily="18" charset="0"/>
                <a:cs typeface="Times New Roman" panose="02020603050405020304" pitchFamily="18" charset="0"/>
              </a:rPr>
              <a:t>Successfully launching your product or service is a great first step, </a:t>
            </a:r>
            <a:r>
              <a:rPr lang="en-GB" sz="2400" b="1" dirty="0">
                <a:solidFill>
                  <a:srgbClr val="C00000"/>
                </a:solidFill>
                <a:latin typeface="Times New Roman" panose="02020603050405020304" pitchFamily="18" charset="0"/>
                <a:cs typeface="Times New Roman" panose="02020603050405020304" pitchFamily="18" charset="0"/>
              </a:rPr>
              <a:t>but long-term success </a:t>
            </a:r>
            <a:r>
              <a:rPr lang="en-GB" sz="2400" dirty="0">
                <a:latin typeface="Times New Roman" panose="02020603050405020304" pitchFamily="18" charset="0"/>
                <a:cs typeface="Times New Roman" panose="02020603050405020304" pitchFamily="18" charset="0"/>
              </a:rPr>
              <a:t>is dependent on </a:t>
            </a:r>
            <a:r>
              <a:rPr lang="en-GB" sz="2400" dirty="0">
                <a:solidFill>
                  <a:srgbClr val="C00000"/>
                </a:solidFill>
                <a:latin typeface="Times New Roman" panose="02020603050405020304" pitchFamily="18" charset="0"/>
                <a:cs typeface="Times New Roman" panose="02020603050405020304" pitchFamily="18" charset="0"/>
              </a:rPr>
              <a:t>protecting your intellectual capital </a:t>
            </a:r>
            <a:r>
              <a:rPr lang="en-GB" sz="2400" dirty="0">
                <a:latin typeface="Times New Roman" panose="02020603050405020304" pitchFamily="18" charset="0"/>
                <a:cs typeface="Times New Roman" panose="02020603050405020304" pitchFamily="18" charset="0"/>
              </a:rPr>
              <a:t>with </a:t>
            </a:r>
            <a:r>
              <a:rPr lang="en-GB" sz="2400" dirty="0">
                <a:solidFill>
                  <a:srgbClr val="C00000"/>
                </a:solidFill>
                <a:latin typeface="Times New Roman" panose="02020603050405020304" pitchFamily="18" charset="0"/>
                <a:cs typeface="Times New Roman" panose="02020603050405020304" pitchFamily="18" charset="0"/>
              </a:rPr>
              <a:t>patents or trademarks</a:t>
            </a:r>
            <a:r>
              <a:rPr lang="en-GB" sz="2400" dirty="0">
                <a:latin typeface="Times New Roman" panose="02020603050405020304" pitchFamily="18" charset="0"/>
                <a:cs typeface="Times New Roman" panose="02020603050405020304" pitchFamily="18" charset="0"/>
              </a:rPr>
              <a:t>, or both. Staying ahead of your competitors also means continuously improving your product or service.</a:t>
            </a:r>
          </a:p>
        </p:txBody>
      </p:sp>
      <p:pic>
        <p:nvPicPr>
          <p:cNvPr id="12290" name="Picture 2" descr="Managing for Long-Term Success and Profitability – Chris Banescu">
            <a:extLst>
              <a:ext uri="{FF2B5EF4-FFF2-40B4-BE49-F238E27FC236}">
                <a16:creationId xmlns:a16="http://schemas.microsoft.com/office/drawing/2014/main" id="{DFD694A3-50AD-7879-3308-96797FB9BD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73" y="2593465"/>
            <a:ext cx="3464244" cy="3035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695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3" name="TextBox 2">
            <a:extLst>
              <a:ext uri="{FF2B5EF4-FFF2-40B4-BE49-F238E27FC236}">
                <a16:creationId xmlns:a16="http://schemas.microsoft.com/office/drawing/2014/main" id="{D9648A03-26E5-B9BD-A45B-60C465F1A1AC}"/>
              </a:ext>
            </a:extLst>
          </p:cNvPr>
          <p:cNvSpPr txBox="1"/>
          <p:nvPr/>
        </p:nvSpPr>
        <p:spPr>
          <a:xfrm>
            <a:off x="3884456" y="2474893"/>
            <a:ext cx="6098344" cy="1200329"/>
          </a:xfrm>
          <a:prstGeom prst="rect">
            <a:avLst/>
          </a:prstGeom>
          <a:noFill/>
        </p:spPr>
        <p:txBody>
          <a:bodyPr wrap="square">
            <a:spAutoFit/>
          </a:bodyPr>
          <a:lstStyle/>
          <a:p>
            <a:pPr algn="ctr"/>
            <a:r>
              <a:rPr lang="en-GB" sz="3600" b="1" dirty="0">
                <a:latin typeface="Times New Roman" panose="02020603050405020304" pitchFamily="18" charset="0"/>
                <a:cs typeface="Times New Roman" panose="02020603050405020304" pitchFamily="18" charset="0"/>
              </a:rPr>
              <a:t>Secure Your Product or Service’s Profitability</a:t>
            </a:r>
          </a:p>
        </p:txBody>
      </p:sp>
      <p:pic>
        <p:nvPicPr>
          <p:cNvPr id="9218" name="Picture 2" descr="BBC Radio 4 | London">
            <a:extLst>
              <a:ext uri="{FF2B5EF4-FFF2-40B4-BE49-F238E27FC236}">
                <a16:creationId xmlns:a16="http://schemas.microsoft.com/office/drawing/2014/main" id="{207027FC-D47C-AB27-ED18-5BA729B2E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706" y="200349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8148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3" name="TextBox 2">
            <a:extLst>
              <a:ext uri="{FF2B5EF4-FFF2-40B4-BE49-F238E27FC236}">
                <a16:creationId xmlns:a16="http://schemas.microsoft.com/office/drawing/2014/main" id="{D9648A03-26E5-B9BD-A45B-60C465F1A1AC}"/>
              </a:ext>
            </a:extLst>
          </p:cNvPr>
          <p:cNvSpPr txBox="1"/>
          <p:nvPr/>
        </p:nvSpPr>
        <p:spPr>
          <a:xfrm>
            <a:off x="769937" y="1359079"/>
            <a:ext cx="7950923" cy="523220"/>
          </a:xfrm>
          <a:prstGeom prst="rect">
            <a:avLst/>
          </a:prstGeom>
          <a:noFill/>
        </p:spPr>
        <p:txBody>
          <a:bodyPr wrap="square">
            <a:spAutoFit/>
          </a:bodyPr>
          <a:lstStyle/>
          <a:p>
            <a:r>
              <a:rPr lang="en-GB" sz="2800" b="1" dirty="0">
                <a:solidFill>
                  <a:srgbClr val="C00000"/>
                </a:solidFill>
                <a:latin typeface="Times New Roman" panose="02020603050405020304" pitchFamily="18" charset="0"/>
                <a:cs typeface="Times New Roman" panose="02020603050405020304" pitchFamily="18" charset="0"/>
              </a:rPr>
              <a:t>4</a:t>
            </a:r>
            <a:r>
              <a:rPr lang="en-GB" sz="2800" b="1" dirty="0">
                <a:latin typeface="Times New Roman" panose="02020603050405020304" pitchFamily="18" charset="0"/>
                <a:cs typeface="Times New Roman" panose="02020603050405020304" pitchFamily="18" charset="0"/>
              </a:rPr>
              <a:t>. Secure Your Product or Service’s Profitability</a:t>
            </a:r>
          </a:p>
        </p:txBody>
      </p:sp>
      <p:sp>
        <p:nvSpPr>
          <p:cNvPr id="5" name="TextBox 4">
            <a:extLst>
              <a:ext uri="{FF2B5EF4-FFF2-40B4-BE49-F238E27FC236}">
                <a16:creationId xmlns:a16="http://schemas.microsoft.com/office/drawing/2014/main" id="{3F89CAB4-11EF-4BFA-0463-791FFEA9006B}"/>
              </a:ext>
            </a:extLst>
          </p:cNvPr>
          <p:cNvSpPr txBox="1"/>
          <p:nvPr/>
        </p:nvSpPr>
        <p:spPr>
          <a:xfrm>
            <a:off x="769937" y="1869829"/>
            <a:ext cx="6362914" cy="389286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Due to </a:t>
            </a:r>
            <a:r>
              <a:rPr lang="en-GB" sz="2800" dirty="0">
                <a:solidFill>
                  <a:srgbClr val="C00000"/>
                </a:solidFill>
                <a:latin typeface="Times New Roman" panose="02020603050405020304" pitchFamily="18" charset="0"/>
                <a:cs typeface="Times New Roman" panose="02020603050405020304" pitchFamily="18" charset="0"/>
              </a:rPr>
              <a:t>initial start-up costs</a:t>
            </a:r>
            <a:r>
              <a:rPr lang="en-GB" sz="2800" dirty="0">
                <a:latin typeface="Times New Roman" panose="02020603050405020304" pitchFamily="18" charset="0"/>
                <a:cs typeface="Times New Roman" panose="02020603050405020304" pitchFamily="18" charset="0"/>
              </a:rPr>
              <a:t>, very few products or services are profitable when they’re first introduced. Yet survival and success are dependent </a:t>
            </a:r>
            <a:r>
              <a:rPr lang="en-GB" sz="2800" u="sng" dirty="0">
                <a:latin typeface="Times New Roman" panose="02020603050405020304" pitchFamily="18" charset="0"/>
                <a:cs typeface="Times New Roman" panose="02020603050405020304" pitchFamily="18" charset="0"/>
              </a:rPr>
              <a:t>on taking in more than you pay out.</a:t>
            </a:r>
            <a:r>
              <a:rPr lang="en-GB" sz="2800" dirty="0">
                <a:latin typeface="Times New Roman" panose="02020603050405020304" pitchFamily="18" charset="0"/>
                <a:cs typeface="Times New Roman" panose="02020603050405020304" pitchFamily="18" charset="0"/>
              </a:rPr>
              <a:t> </a:t>
            </a:r>
            <a:r>
              <a:rPr lang="en-GB" sz="2800" dirty="0">
                <a:solidFill>
                  <a:srgbClr val="C00000"/>
                </a:solidFill>
                <a:latin typeface="Times New Roman" panose="02020603050405020304" pitchFamily="18" charset="0"/>
                <a:cs typeface="Times New Roman" panose="02020603050405020304" pitchFamily="18" charset="0"/>
              </a:rPr>
              <a:t>Profits</a:t>
            </a:r>
            <a:r>
              <a:rPr lang="en-GB" sz="2800" dirty="0">
                <a:latin typeface="Times New Roman" panose="02020603050405020304" pitchFamily="18" charset="0"/>
                <a:cs typeface="Times New Roman" panose="02020603050405020304" pitchFamily="18" charset="0"/>
              </a:rPr>
              <a:t> are for a company what a salary is to an employee.</a:t>
            </a:r>
          </a:p>
        </p:txBody>
      </p:sp>
      <p:pic>
        <p:nvPicPr>
          <p:cNvPr id="8204" name="Picture 12" descr="12 killer ways to reduce your IT costs | CIO">
            <a:extLst>
              <a:ext uri="{FF2B5EF4-FFF2-40B4-BE49-F238E27FC236}">
                <a16:creationId xmlns:a16="http://schemas.microsoft.com/office/drawing/2014/main" id="{D9C69147-FE3E-DBE1-60AB-8A33044496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9434" y="2133600"/>
            <a:ext cx="4753516" cy="336532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9351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3" name="TextBox 2">
            <a:extLst>
              <a:ext uri="{FF2B5EF4-FFF2-40B4-BE49-F238E27FC236}">
                <a16:creationId xmlns:a16="http://schemas.microsoft.com/office/drawing/2014/main" id="{6F4B93A6-2AFF-7F2C-364D-E696E977D335}"/>
              </a:ext>
            </a:extLst>
          </p:cNvPr>
          <p:cNvSpPr txBox="1"/>
          <p:nvPr/>
        </p:nvSpPr>
        <p:spPr>
          <a:xfrm>
            <a:off x="4436984" y="2886764"/>
            <a:ext cx="6098344" cy="769441"/>
          </a:xfrm>
          <a:prstGeom prst="rect">
            <a:avLst/>
          </a:prstGeom>
          <a:noFill/>
        </p:spPr>
        <p:txBody>
          <a:bodyPr wrap="square">
            <a:spAutoFit/>
          </a:bodyPr>
          <a:lstStyle/>
          <a:p>
            <a:r>
              <a:rPr lang="en-GB" sz="4400" b="1" dirty="0">
                <a:latin typeface="Times New Roman" panose="02020603050405020304" pitchFamily="18" charset="0"/>
                <a:cs typeface="Times New Roman" panose="02020603050405020304" pitchFamily="18" charset="0"/>
              </a:rPr>
              <a:t> Build an Effective Team</a:t>
            </a:r>
          </a:p>
        </p:txBody>
      </p:sp>
      <p:pic>
        <p:nvPicPr>
          <p:cNvPr id="7172" name="Picture 4">
            <a:extLst>
              <a:ext uri="{FF2B5EF4-FFF2-40B4-BE49-F238E27FC236}">
                <a16:creationId xmlns:a16="http://schemas.microsoft.com/office/drawing/2014/main" id="{14E49F43-1B10-B308-9809-C71B2AD1AB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907" y="219992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5018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6F4B93A6-2AFF-7F2C-364D-E696E977D335}"/>
              </a:ext>
            </a:extLst>
          </p:cNvPr>
          <p:cNvSpPr txBox="1"/>
          <p:nvPr/>
        </p:nvSpPr>
        <p:spPr>
          <a:xfrm>
            <a:off x="805810" y="1911764"/>
            <a:ext cx="6038621" cy="3892861"/>
          </a:xfrm>
          <a:prstGeom prst="rect">
            <a:avLst/>
          </a:prstGeom>
          <a:noFill/>
        </p:spPr>
        <p:txBody>
          <a:bodyPr wrap="square">
            <a:spAutoFit/>
          </a:bodyPr>
          <a:lstStyle/>
          <a:p>
            <a:pPr>
              <a:lnSpc>
                <a:spcPct val="150000"/>
              </a:lnSpc>
            </a:pPr>
            <a:r>
              <a:rPr lang="en-GB" sz="2800" dirty="0">
                <a:latin typeface="Times New Roman" panose="02020603050405020304" pitchFamily="18" charset="0"/>
                <a:cs typeface="Times New Roman" panose="02020603050405020304" pitchFamily="18" charset="0"/>
              </a:rPr>
              <a:t>While all new products or services begin with a sole individual’s idea, they seldom get off the ground without a team. That team should include </a:t>
            </a:r>
            <a:r>
              <a:rPr lang="en-GB" sz="2800" b="1" i="1" dirty="0">
                <a:latin typeface="Times New Roman" panose="02020603050405020304" pitchFamily="18" charset="0"/>
                <a:cs typeface="Times New Roman" panose="02020603050405020304" pitchFamily="18" charset="0"/>
              </a:rPr>
              <a:t>both the entrepreneurial leader </a:t>
            </a:r>
            <a:r>
              <a:rPr lang="en-GB" sz="2800" dirty="0">
                <a:latin typeface="Times New Roman" panose="02020603050405020304" pitchFamily="18" charset="0"/>
                <a:cs typeface="Times New Roman" panose="02020603050405020304" pitchFamily="18" charset="0"/>
              </a:rPr>
              <a:t>and </a:t>
            </a:r>
            <a:r>
              <a:rPr lang="en-GB" sz="2800" b="1" i="1" dirty="0">
                <a:latin typeface="Times New Roman" panose="02020603050405020304" pitchFamily="18" charset="0"/>
                <a:cs typeface="Times New Roman" panose="02020603050405020304" pitchFamily="18" charset="0"/>
              </a:rPr>
              <a:t>team members </a:t>
            </a:r>
            <a:r>
              <a:rPr lang="en-GB" sz="2800" dirty="0">
                <a:latin typeface="Times New Roman" panose="02020603050405020304" pitchFamily="18" charset="0"/>
                <a:cs typeface="Times New Roman" panose="02020603050405020304" pitchFamily="18" charset="0"/>
              </a:rPr>
              <a:t>with complementary skills.</a:t>
            </a:r>
          </a:p>
        </p:txBody>
      </p:sp>
      <p:sp>
        <p:nvSpPr>
          <p:cNvPr id="4" name="TextBox 3">
            <a:extLst>
              <a:ext uri="{FF2B5EF4-FFF2-40B4-BE49-F238E27FC236}">
                <a16:creationId xmlns:a16="http://schemas.microsoft.com/office/drawing/2014/main" id="{6AED7B44-8D28-AD20-84D6-8173B378F8C8}"/>
              </a:ext>
            </a:extLst>
          </p:cNvPr>
          <p:cNvSpPr txBox="1"/>
          <p:nvPr/>
        </p:nvSpPr>
        <p:spPr>
          <a:xfrm>
            <a:off x="805810" y="1372354"/>
            <a:ext cx="6093724" cy="584775"/>
          </a:xfrm>
          <a:prstGeom prst="rect">
            <a:avLst/>
          </a:prstGeom>
          <a:noFill/>
        </p:spPr>
        <p:txBody>
          <a:bodyPr wrap="square">
            <a:spAutoFit/>
          </a:bodyPr>
          <a:lstStyle/>
          <a:p>
            <a:r>
              <a:rPr lang="en-GB" sz="3200" b="1" dirty="0">
                <a:solidFill>
                  <a:srgbClr val="C00000"/>
                </a:solidFill>
                <a:latin typeface="Times New Roman" panose="02020603050405020304" pitchFamily="18" charset="0"/>
                <a:cs typeface="Times New Roman" panose="02020603050405020304" pitchFamily="18" charset="0"/>
              </a:rPr>
              <a:t>5</a:t>
            </a:r>
            <a:r>
              <a:rPr lang="en-GB" sz="3200" b="1" dirty="0">
                <a:latin typeface="Times New Roman" panose="02020603050405020304" pitchFamily="18" charset="0"/>
                <a:cs typeface="Times New Roman" panose="02020603050405020304" pitchFamily="18" charset="0"/>
              </a:rPr>
              <a:t>. Build an Effective Team</a:t>
            </a:r>
          </a:p>
        </p:txBody>
      </p:sp>
      <p:pic>
        <p:nvPicPr>
          <p:cNvPr id="13316" name="Picture 4" descr="Being an Effective Team Coach | Cru">
            <a:extLst>
              <a:ext uri="{FF2B5EF4-FFF2-40B4-BE49-F238E27FC236}">
                <a16:creationId xmlns:a16="http://schemas.microsoft.com/office/drawing/2014/main" id="{05AEC2EA-BF06-E7EB-3E44-66F600DAF6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4886" y="1893054"/>
            <a:ext cx="4125604" cy="3892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056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368266" y="1028666"/>
            <a:ext cx="6093724" cy="5262979"/>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Conclusion</a:t>
            </a:r>
            <a:endParaRPr lang="ar-JO"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endParaRPr>
          </a:p>
          <a:p>
            <a:pPr algn="just">
              <a:spcBef>
                <a:spcPts val="1200"/>
              </a:spcBef>
              <a:spcAft>
                <a:spcPts val="800"/>
              </a:spcAft>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Overview of the </a:t>
            </a:r>
            <a:r>
              <a:rPr lang="en-US"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Entrepreneurship</a:t>
            </a: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terms</a:t>
            </a:r>
            <a:endParaRPr lang="en-GB" sz="1600" dirty="0">
              <a:solidFill>
                <a:srgbClr val="00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Who is the Entrepreneur?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Definition of a Leader</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3P's</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What is the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Entrepreneurial leaders </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forms of entrepreneurial leadership</a:t>
            </a:r>
          </a:p>
          <a:p>
            <a:pPr marL="342900" lvl="0" indent="-342900" algn="just">
              <a:spcBef>
                <a:spcPts val="1200"/>
              </a:spcBef>
              <a:spcAft>
                <a:spcPts val="800"/>
              </a:spcAft>
              <a:buFont typeface="Symbol" panose="05050102010706020507" pitchFamily="18" charset="2"/>
              <a:buChar char=""/>
            </a:pPr>
            <a:r>
              <a:rPr lang="en-GB" sz="1800" dirty="0">
                <a:effectLst/>
                <a:latin typeface="Times New Roman" panose="02020603050405020304" pitchFamily="18" charset="0"/>
                <a:ea typeface="Calibri" panose="020F0502020204030204" pitchFamily="34" charset="0"/>
              </a:rPr>
              <a:t>The five steps of the “Opportunity Model”</a:t>
            </a:r>
          </a:p>
        </p:txBody>
      </p:sp>
      <p:pic>
        <p:nvPicPr>
          <p:cNvPr id="6" name="Audio 5">
            <a:hlinkClick r:id="" action="ppaction://media"/>
            <a:extLst>
              <a:ext uri="{FF2B5EF4-FFF2-40B4-BE49-F238E27FC236}">
                <a16:creationId xmlns:a16="http://schemas.microsoft.com/office/drawing/2014/main" id="{9BC50D04-B0C8-0BE0-ABD9-5DA915CE647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30987746"/>
      </p:ext>
    </p:extLst>
  </p:cSld>
  <p:clrMapOvr>
    <a:masterClrMapping/>
  </p:clrMapOvr>
  <mc:AlternateContent xmlns:mc="http://schemas.openxmlformats.org/markup-compatibility/2006" xmlns:p14="http://schemas.microsoft.com/office/powerpoint/2010/main">
    <mc:Choice Requires="p14">
      <p:transition spd="slow" p14:dur="2000" advTm="68564"/>
    </mc:Choice>
    <mc:Fallback xmlns="">
      <p:transition spd="slow" advTm="685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2338" x="2316163" y="6497638"/>
          <p14:tracePt t="2345" x="2316163" y="6246813"/>
          <p14:tracePt t="2353" x="2425700" y="5997575"/>
          <p14:tracePt t="2361" x="2566988" y="5776913"/>
          <p14:tracePt t="2370" x="2754313" y="5527675"/>
          <p14:tracePt t="2377" x="2989263" y="5308600"/>
          <p14:tracePt t="2385" x="3160713" y="5183188"/>
          <p14:tracePt t="2394" x="3286125" y="5073650"/>
          <p14:tracePt t="2402" x="3411538" y="4964113"/>
          <p14:tracePt t="2410" x="3521075" y="4884738"/>
          <p14:tracePt t="2418" x="3568700" y="4838700"/>
          <p14:tracePt t="2425" x="3646488" y="4759325"/>
          <p14:tracePt t="2434" x="3646488" y="4713288"/>
          <p14:tracePt t="2443" x="3678238" y="4681538"/>
          <p14:tracePt t="2449" x="3709988" y="4633913"/>
          <p14:tracePt t="2459" x="3724275" y="4587875"/>
          <p14:tracePt t="2465" x="3724275" y="4556125"/>
          <p14:tracePt t="2476" x="3740150" y="4510088"/>
          <p14:tracePt t="2481" x="3756025" y="4494213"/>
          <p14:tracePt t="2489" x="3771900" y="4446588"/>
          <p14:tracePt t="2505" x="3771900" y="4430713"/>
          <p14:tracePt t="2514" x="3771900" y="4384675"/>
          <p14:tracePt t="2520" x="3787775" y="4321175"/>
          <p14:tracePt t="2529" x="3787775" y="4305300"/>
          <p14:tracePt t="2537" x="3819525" y="4259263"/>
          <p14:tracePt t="2545" x="3833813" y="4227513"/>
          <p14:tracePt t="2553" x="3833813" y="4179888"/>
          <p14:tracePt t="2561" x="3865563" y="4102100"/>
          <p14:tracePt t="2569" x="3865563" y="4070350"/>
          <p14:tracePt t="2576" x="3897313" y="3992563"/>
          <p14:tracePt t="2585" x="3913188" y="3930650"/>
          <p14:tracePt t="2593" x="3913188" y="3898900"/>
          <p14:tracePt t="2601" x="3913188" y="3867150"/>
          <p14:tracePt t="2610" x="3929063" y="3805238"/>
          <p14:tracePt t="2617" x="3929063" y="3725863"/>
          <p14:tracePt t="2625" x="3943350" y="3648075"/>
          <p14:tracePt t="2633" x="3943350" y="3586163"/>
          <p14:tracePt t="2644" x="3943350" y="3506788"/>
          <p14:tracePt t="2648" x="3990975" y="3367088"/>
          <p14:tracePt t="2660" x="3990975" y="3303588"/>
          <p14:tracePt t="2665" x="4006850" y="3209925"/>
          <p14:tracePt t="2676" x="4022725" y="3116263"/>
          <p14:tracePt t="2680" x="4038600" y="3006725"/>
          <p14:tracePt t="2689" x="4038600" y="2927350"/>
          <p14:tracePt t="2698" x="4068763" y="2849563"/>
          <p14:tracePt t="2705" x="4100513" y="2708275"/>
          <p14:tracePt t="2713" x="4116388" y="2630488"/>
          <p14:tracePt t="2721" x="4132263" y="2536825"/>
          <p14:tracePt t="2729" x="4178300" y="2443163"/>
          <p14:tracePt t="2737" x="4210050" y="2411413"/>
          <p14:tracePt t="2746" x="4257675" y="2317750"/>
          <p14:tracePt t="2753" x="4287838" y="2254250"/>
          <p14:tracePt t="2762" x="4319588" y="2224088"/>
          <p14:tracePt t="2769" x="4367213" y="2160588"/>
          <p14:tracePt t="2780" x="4413250" y="2114550"/>
          <p14:tracePt t="2785" x="4429125" y="2098675"/>
          <p14:tracePt t="2794" x="4445000" y="2098675"/>
          <p14:tracePt t="2801" x="4476750" y="2051050"/>
          <p14:tracePt t="2812" x="4491038" y="2019300"/>
          <p14:tracePt t="2817" x="4538663" y="1973263"/>
          <p14:tracePt t="2825" x="4570413" y="1941513"/>
          <p14:tracePt t="2833" x="4600575" y="1893888"/>
          <p14:tracePt t="2844" x="4616450" y="1879600"/>
          <p14:tracePt t="2859" x="4632325" y="1863725"/>
          <p14:tracePt t="2865" x="4648200" y="1847850"/>
          <p14:tracePt t="3225" x="4664075" y="1816100"/>
          <p14:tracePt t="3233" x="4679950" y="1816100"/>
          <p14:tracePt t="3241" x="4741863" y="1816100"/>
          <p14:tracePt t="3248" x="4835525" y="1816100"/>
          <p14:tracePt t="3258" x="4992688" y="1816100"/>
          <p14:tracePt t="3264" x="5102225" y="1847850"/>
          <p14:tracePt t="3277" x="5211763" y="1879600"/>
          <p14:tracePt t="3280" x="5305425" y="1941513"/>
          <p14:tracePt t="3293" x="5383213" y="1973263"/>
          <p14:tracePt t="3297" x="5414963" y="2003425"/>
          <p14:tracePt t="3305" x="5446713" y="2019300"/>
          <p14:tracePt t="3313" x="5462588" y="2019300"/>
          <p14:tracePt t="3321" x="5462588" y="2035175"/>
          <p14:tracePt t="3329" x="5478463" y="2066925"/>
          <p14:tracePt t="3337" x="5508625" y="2114550"/>
          <p14:tracePt t="3345" x="5540375" y="2160588"/>
          <p14:tracePt t="3353" x="5618163" y="2254250"/>
          <p14:tracePt t="3361" x="5727700" y="2347913"/>
          <p14:tracePt t="3370" x="5775325" y="2411413"/>
          <p14:tracePt t="3377" x="5868988" y="2489200"/>
          <p14:tracePt t="3386" x="5978525" y="2568575"/>
          <p14:tracePt t="3393" x="6072188" y="2646363"/>
          <p14:tracePt t="3402" x="6197600" y="2724150"/>
          <p14:tracePt t="3409" x="6384925" y="2801938"/>
          <p14:tracePt t="3418" x="6526213" y="2881313"/>
          <p14:tracePt t="3426" x="6667500" y="2974975"/>
          <p14:tracePt t="3433" x="6792913" y="3052763"/>
          <p14:tracePt t="3441" x="6948488" y="3132138"/>
          <p14:tracePt t="3448" x="7105650" y="3225800"/>
          <p14:tracePt t="3459" x="7261225" y="3319463"/>
          <p14:tracePt t="3466" x="7434263" y="3413125"/>
          <p14:tracePt t="3475" x="7575550" y="3476625"/>
          <p14:tracePt t="3481" x="7685088" y="3554413"/>
          <p14:tracePt t="3491" x="7824788" y="3632200"/>
          <p14:tracePt t="3497" x="7997825" y="3679825"/>
          <p14:tracePt t="3505" x="8139113" y="3757613"/>
          <p14:tracePt t="3514" x="8326438" y="3851275"/>
          <p14:tracePt t="3521" x="8482013" y="3883025"/>
          <p14:tracePt t="3529" x="8655050" y="3944938"/>
          <p14:tracePt t="3537" x="8890000" y="4040188"/>
          <p14:tracePt t="3544" x="9124950" y="4086225"/>
          <p14:tracePt t="3553" x="9437688" y="4179888"/>
          <p14:tracePt t="3560" x="9734550" y="4227513"/>
          <p14:tracePt t="3569" x="10156825" y="4337050"/>
          <p14:tracePt t="3577" x="10642600" y="4478338"/>
          <p14:tracePt t="3585" x="11064875" y="4572000"/>
          <p14:tracePt t="3593" x="11550650" y="4713288"/>
          <p14:tracePt t="3601" x="12114213" y="4806950"/>
          <p14:tracePt t="4422" x="203200" y="2178050"/>
          <p14:tracePt t="4440" x="431800" y="2101850"/>
          <p14:tracePt t="4455" x="781050" y="2051050"/>
          <p14:tracePt t="4472" x="1123950" y="2012950"/>
          <p14:tracePt t="4488" x="1384300" y="2012950"/>
          <p14:tracePt t="4506" x="1720850" y="2032000"/>
          <p14:tracePt t="4521" x="2051050" y="2070100"/>
          <p14:tracePt t="4538" x="2413000" y="2120900"/>
          <p14:tracePt t="4555" x="2844800" y="2184400"/>
          <p14:tracePt t="4573" x="3244850" y="2184400"/>
          <p14:tracePt t="4589" x="3594100" y="2184400"/>
          <p14:tracePt t="4606" x="3937000" y="2082800"/>
          <p14:tracePt t="4622" x="4273550" y="1955800"/>
          <p14:tracePt t="4638" x="4451350" y="1911350"/>
          <p14:tracePt t="4655" x="4578350" y="1873250"/>
          <p14:tracePt t="4672" x="4718050" y="1847850"/>
          <p14:tracePt t="4675" x="4775200" y="1841500"/>
          <p14:tracePt t="4688" x="4819650" y="1835150"/>
          <p14:tracePt t="4706" x="4984750" y="1835150"/>
          <p14:tracePt t="4722" x="5111750" y="1835150"/>
          <p14:tracePt t="4738" x="5194300" y="1835150"/>
          <p14:tracePt t="4755" x="5289550" y="1835150"/>
          <p14:tracePt t="4771" x="5372100" y="1847850"/>
          <p14:tracePt t="4788" x="5448300" y="1873250"/>
          <p14:tracePt t="4805" x="5492750" y="1892300"/>
          <p14:tracePt t="4823" x="5518150" y="1905000"/>
          <p14:tracePt t="4825" x="5530850" y="1911350"/>
          <p14:tracePt t="4865" x="5543550" y="1911350"/>
          <p14:tracePt t="4873" x="5549900" y="1924050"/>
          <p14:tracePt t="4913" x="5556250" y="1924050"/>
          <p14:tracePt t="4922" x="5562600" y="1930400"/>
          <p14:tracePt t="4929" x="5581650" y="1943100"/>
          <p14:tracePt t="4940" x="5594350" y="1962150"/>
          <p14:tracePt t="4955" x="5638800" y="2012950"/>
          <p14:tracePt t="4971" x="5664200" y="2044700"/>
          <p14:tracePt t="4988" x="5676900" y="2057400"/>
          <p14:tracePt t="5081" x="5683250" y="2063750"/>
          <p14:tracePt t="5090" x="5689600" y="2082800"/>
          <p14:tracePt t="5097" x="5702300" y="2095500"/>
          <p14:tracePt t="5107" x="5721350" y="2114550"/>
          <p14:tracePt t="5121" x="5734050" y="2146300"/>
          <p14:tracePt t="5140" x="5753100" y="2171700"/>
          <p14:tracePt t="5154" x="5759450" y="2178050"/>
          <p14:tracePt t="5171" x="5772150" y="2184400"/>
          <p14:tracePt t="5187" x="5778500" y="2197100"/>
          <p14:tracePt t="5204" x="5797550" y="2228850"/>
          <p14:tracePt t="5221" x="5829300" y="2273300"/>
          <p14:tracePt t="5237" x="5873750" y="2324100"/>
          <p14:tracePt t="5254" x="5918200" y="2400300"/>
          <p14:tracePt t="5271" x="5962650" y="2470150"/>
          <p14:tracePt t="5288" x="5994400" y="2533650"/>
          <p14:tracePt t="5305" x="6026150" y="2584450"/>
          <p14:tracePt t="5323" x="6089650" y="2667000"/>
          <p14:tracePt t="5338" x="6146800" y="2730500"/>
          <p14:tracePt t="5354" x="6203950" y="2787650"/>
          <p14:tracePt t="5372" x="6280150" y="2832100"/>
          <p14:tracePt t="5388" x="6350000" y="2857500"/>
          <p14:tracePt t="5404" x="6394450" y="2870200"/>
          <p14:tracePt t="5421" x="6445250" y="2870200"/>
          <p14:tracePt t="5439" x="6496050" y="2870200"/>
          <p14:tracePt t="5454" x="6565900" y="2870200"/>
          <p14:tracePt t="5470" x="6642100" y="2832100"/>
          <p14:tracePt t="5488" x="6718300" y="2794000"/>
          <p14:tracePt t="5504" x="6769100" y="2762250"/>
          <p14:tracePt t="5521" x="6826250" y="2705100"/>
          <p14:tracePt t="5538" x="6845300" y="2686050"/>
          <p14:tracePt t="5555" x="6851650" y="2679700"/>
          <p14:tracePt t="7699" x="6858000" y="2673350"/>
          <p14:tracePt t="7705" x="6896100" y="2692400"/>
          <p14:tracePt t="7718" x="6965950" y="2762250"/>
          <p14:tracePt t="7736" x="7048500" y="2895600"/>
          <p14:tracePt t="7752" x="7048500" y="2959100"/>
          <p14:tracePt t="8689" x="7054850" y="2959100"/>
          <p14:tracePt t="8905" x="7042150" y="2959100"/>
          <p14:tracePt t="8914" x="7010400" y="2946400"/>
          <p14:tracePt t="8921" x="6953250" y="2921000"/>
          <p14:tracePt t="8935" x="6896100" y="2895600"/>
          <p14:tracePt t="8951" x="6699250" y="2819400"/>
          <p14:tracePt t="8967" x="6470650" y="2705100"/>
          <p14:tracePt t="8986" x="5962650" y="2476500"/>
          <p14:tracePt t="9003" x="5511800" y="2279650"/>
          <p14:tracePt t="9018" x="5086350" y="2159000"/>
          <p14:tracePt t="9034" x="4705350" y="2057400"/>
          <p14:tracePt t="9051" x="4457700" y="2006600"/>
          <p14:tracePt t="9067" x="4311650" y="1981200"/>
          <p14:tracePt t="9084" x="4273550" y="1981200"/>
          <p14:tracePt t="9100" x="4267200" y="1981200"/>
          <p14:tracePt t="9145" x="4273550" y="1981200"/>
          <p14:tracePt t="9153" x="4318000" y="1987550"/>
          <p14:tracePt t="9170" x="4394200" y="2006600"/>
          <p14:tracePt t="9184" x="4457700" y="2012950"/>
          <p14:tracePt t="9201" x="4654550" y="2038350"/>
          <p14:tracePt t="9217" x="4749800" y="2051050"/>
          <p14:tracePt t="9234" x="4781550" y="2057400"/>
          <p14:tracePt t="9250" x="4794250" y="2063750"/>
          <p14:tracePt t="9267" x="4794250" y="2070100"/>
          <p14:tracePt t="9301" x="4794250" y="2082800"/>
          <p14:tracePt t="9338" x="4794250" y="2089150"/>
          <p14:tracePt t="9354" x="4794250" y="2101850"/>
          <p14:tracePt t="9377" x="4794250" y="2108200"/>
          <p14:tracePt t="9386" x="4794250" y="2114550"/>
          <p14:tracePt t="9403" x="4794250" y="2133600"/>
          <p14:tracePt t="9420" x="4800600" y="2159000"/>
          <p14:tracePt t="9434" x="4838700" y="2184400"/>
          <p14:tracePt t="9450" x="4921250" y="2228850"/>
          <p14:tracePt t="9468" x="5022850" y="2260600"/>
          <p14:tracePt t="9484" x="5175250" y="2305050"/>
          <p14:tracePt t="9500" x="5346700" y="2336800"/>
          <p14:tracePt t="9518" x="5518150" y="2355850"/>
          <p14:tracePt t="9533" x="5664200" y="2381250"/>
          <p14:tracePt t="9550" x="5803900" y="2400300"/>
          <p14:tracePt t="9567" x="5924550" y="2413000"/>
          <p14:tracePt t="9570" x="5949950" y="2419350"/>
          <p14:tracePt t="9583" x="5994400" y="2432050"/>
          <p14:tracePt t="9601" x="6038850" y="2432050"/>
          <p14:tracePt t="9620" x="6057900" y="2438400"/>
          <p14:tracePt t="9633" x="6064250" y="2438400"/>
          <p14:tracePt t="9650" x="6070600" y="2438400"/>
          <p14:tracePt t="9683" x="6076950" y="2438400"/>
          <p14:tracePt t="9700" x="6083300" y="2438400"/>
          <p14:tracePt t="9716" x="6089650" y="2438400"/>
          <p14:tracePt t="9753" x="6096000" y="2438400"/>
          <p14:tracePt t="9904" x="6108700" y="2438400"/>
          <p14:tracePt t="9987" x="6070600" y="2406650"/>
          <p14:tracePt t="9994" x="6013450" y="2362200"/>
          <p14:tracePt t="10002" x="5937250" y="2317750"/>
          <p14:tracePt t="10016" x="5816600" y="2254250"/>
          <p14:tracePt t="10034" x="5505450" y="2127250"/>
          <p14:tracePt t="10050" x="5283200" y="2070100"/>
          <p14:tracePt t="10066" x="5041900" y="2000250"/>
          <p14:tracePt t="10084" x="4819650" y="1943100"/>
          <p14:tracePt t="10100" x="4686300" y="1930400"/>
          <p14:tracePt t="10116" x="4641850" y="1930400"/>
          <p14:tracePt t="10201" x="4641850" y="1936750"/>
          <p14:tracePt t="10209" x="4641850" y="1943100"/>
          <p14:tracePt t="10219" x="4641850" y="1949450"/>
          <p14:tracePt t="10236" x="4641850" y="1962150"/>
          <p14:tracePt t="10249" x="4673600" y="1993900"/>
          <p14:tracePt t="10268" x="4724400" y="2025650"/>
          <p14:tracePt t="10283" x="4813300" y="2076450"/>
          <p14:tracePt t="10300" x="4921250" y="2146300"/>
          <p14:tracePt t="10316" x="5054600" y="2203450"/>
          <p14:tracePt t="10333" x="5194300" y="2266950"/>
          <p14:tracePt t="10351" x="5295900" y="2305050"/>
          <p14:tracePt t="10367" x="5403850" y="2362200"/>
          <p14:tracePt t="10383" x="5524500" y="2406650"/>
          <p14:tracePt t="10400" x="5626100" y="2438400"/>
          <p14:tracePt t="10417" x="5715000" y="2470150"/>
          <p14:tracePt t="10433" x="5797550" y="2495550"/>
          <p14:tracePt t="10450" x="5842000" y="2501900"/>
          <p14:tracePt t="10466" x="5880100" y="2520950"/>
          <p14:tracePt t="10483" x="5937250" y="2520950"/>
          <p14:tracePt t="10499" x="6007100" y="2540000"/>
          <p14:tracePt t="10519" x="6064250" y="2546350"/>
          <p14:tracePt t="10533" x="6115050" y="2552700"/>
          <p14:tracePt t="10549" x="6153150" y="2559050"/>
          <p14:tracePt t="10566" x="6191250" y="2565400"/>
          <p14:tracePt t="10583" x="6223000" y="2571750"/>
          <p14:tracePt t="10600" x="6242050" y="2571750"/>
          <p14:tracePt t="10602" x="6248400" y="2571750"/>
          <p14:tracePt t="10616" x="6267450" y="2571750"/>
          <p14:tracePt t="10621" x="6273800" y="2571750"/>
          <p14:tracePt t="10636" x="6286500" y="2571750"/>
          <p14:tracePt t="10649" x="6299200" y="2571750"/>
          <p14:tracePt t="10667" x="6305550" y="2571750"/>
          <p14:tracePt t="10683" x="6318250" y="2571750"/>
          <p14:tracePt t="10753" x="6330950" y="2571750"/>
          <p14:tracePt t="14601" x="6337300" y="2571750"/>
          <p14:tracePt t="14609" x="6343650" y="2571750"/>
          <p14:tracePt t="14625" x="6350000" y="2571750"/>
          <p14:tracePt t="14657" x="6356350" y="2571750"/>
          <p14:tracePt t="14673" x="6362700" y="2571750"/>
          <p14:tracePt t="14747" x="6375400" y="2571750"/>
          <p14:tracePt t="15521" x="6369050" y="2571750"/>
          <p14:tracePt t="15529" x="6362700" y="2571750"/>
          <p14:tracePt t="15537" x="6362700" y="2578100"/>
          <p14:tracePt t="15546" x="6356350" y="2578100"/>
          <p14:tracePt t="15561" x="6350000" y="2584450"/>
          <p14:tracePt t="15594" x="6343650" y="2590800"/>
          <p14:tracePt t="15611" x="6343650" y="2603500"/>
          <p14:tracePt t="15628" x="6318250" y="2628900"/>
          <p14:tracePt t="15644" x="6311900" y="2641600"/>
          <p14:tracePt t="15661" x="6305550" y="2641600"/>
          <p14:tracePt t="16458" x="6286500" y="2667000"/>
          <p14:tracePt t="16466" x="6280150" y="2679700"/>
          <p14:tracePt t="16477" x="6254750" y="2724150"/>
          <p14:tracePt t="16496" x="6216650" y="2800350"/>
          <p14:tracePt t="16498" x="6197600" y="2844800"/>
          <p14:tracePt t="16510" x="6159500" y="2901950"/>
          <p14:tracePt t="16528" x="6102350" y="2978150"/>
          <p14:tracePt t="16544" x="6013450" y="3060700"/>
          <p14:tracePt t="16562" x="5880100" y="3162300"/>
          <p14:tracePt t="16577" x="5772150" y="3225800"/>
          <p14:tracePt t="16593" x="5638800" y="3263900"/>
          <p14:tracePt t="16613" x="5480050" y="3276600"/>
          <p14:tracePt t="16627" x="5295900" y="3308350"/>
          <p14:tracePt t="16644" x="5149850" y="3327400"/>
          <p14:tracePt t="16660" x="5022850" y="3327400"/>
          <p14:tracePt t="16677" x="4953000" y="3308350"/>
          <p14:tracePt t="16697" x="4908550" y="3282950"/>
          <p14:tracePt t="16711" x="4883150" y="3263900"/>
          <p14:tracePt t="16727" x="4845050" y="3244850"/>
          <p14:tracePt t="16744" x="4787900" y="3225800"/>
          <p14:tracePt t="16761" x="4724400" y="3225800"/>
          <p14:tracePt t="16777" x="4641850" y="3225800"/>
          <p14:tracePt t="16794" x="4584700" y="3225800"/>
          <p14:tracePt t="16810" x="4546600" y="3225800"/>
          <p14:tracePt t="16827" x="4540250" y="3225800"/>
          <p14:tracePt t="16843" x="4527550" y="3225800"/>
          <p14:tracePt t="16860" x="4502150" y="3232150"/>
          <p14:tracePt t="16877" x="4489450" y="3232150"/>
          <p14:tracePt t="16894" x="4464050" y="3232150"/>
          <p14:tracePt t="16910" x="4413250" y="3251200"/>
          <p14:tracePt t="16927" x="4375150" y="3257550"/>
          <p14:tracePt t="16943" x="4292600" y="3270250"/>
          <p14:tracePt t="16960" x="4216400" y="3276600"/>
          <p14:tracePt t="16977" x="4121150" y="3282950"/>
          <p14:tracePt t="16995" x="4089400" y="3289300"/>
          <p14:tracePt t="17010" x="4076700" y="3289300"/>
          <p14:tracePt t="17028" x="4051300" y="3289300"/>
          <p14:tracePt t="17046" x="4032250" y="3289300"/>
          <p14:tracePt t="17060" x="3987800" y="3289300"/>
          <p14:tracePt t="17076" x="3930650" y="3289300"/>
          <p14:tracePt t="17093" x="3860800" y="3289300"/>
          <p14:tracePt t="17110" x="3784600" y="3289300"/>
          <p14:tracePt t="17127" x="3714750" y="3289300"/>
          <p14:tracePt t="17143" x="3644900" y="3289300"/>
          <p14:tracePt t="17146" x="3606800" y="3289300"/>
          <p14:tracePt t="17160" x="3581400" y="3289300"/>
          <p14:tracePt t="17177" x="3524250" y="3289300"/>
          <p14:tracePt t="17194" x="3486150" y="3289300"/>
          <p14:tracePt t="17210" x="3454400" y="3282950"/>
          <p14:tracePt t="17227" x="3429000" y="3270250"/>
          <p14:tracePt t="17244" x="3397250" y="3270250"/>
          <p14:tracePt t="17260" x="3378200" y="3270250"/>
          <p14:tracePt t="17278" x="3346450" y="3257550"/>
          <p14:tracePt t="17293" x="3321050" y="3257550"/>
          <p14:tracePt t="17310" x="3295650" y="3257550"/>
          <p14:tracePt t="17326" x="3257550" y="3276600"/>
          <p14:tracePt t="17343" x="3225800" y="3308350"/>
          <p14:tracePt t="17361" x="3219450" y="3327400"/>
          <p14:tracePt t="17378" x="3200400" y="3403600"/>
          <p14:tracePt t="17393" x="3200400" y="3467100"/>
          <p14:tracePt t="17410" x="3200400" y="3556000"/>
          <p14:tracePt t="17426" x="3213100" y="3638550"/>
          <p14:tracePt t="17443" x="3232150" y="3683000"/>
          <p14:tracePt t="17460" x="3238500" y="3714750"/>
          <p14:tracePt t="17476" x="3251200" y="3746500"/>
          <p14:tracePt t="17493" x="3257550" y="3771900"/>
          <p14:tracePt t="17510" x="3263900" y="3784600"/>
          <p14:tracePt t="17527" x="3276600" y="3797300"/>
          <p14:tracePt t="17545" x="3282950" y="3803650"/>
          <p14:tracePt t="17560" x="3308350" y="3810000"/>
          <p14:tracePt t="17577" x="3340100" y="3816350"/>
          <p14:tracePt t="17593" x="3479800" y="3816350"/>
          <p14:tracePt t="17611" x="3638550" y="3816350"/>
          <p14:tracePt t="17626" x="3771900" y="3816350"/>
          <p14:tracePt t="17643" x="3867150" y="3816350"/>
          <p14:tracePt t="17660" x="3911600" y="3797300"/>
          <p14:tracePt t="17676" x="3943350" y="3759200"/>
          <p14:tracePt t="17693" x="3949700" y="3721100"/>
          <p14:tracePt t="17710" x="3949700" y="3670300"/>
          <p14:tracePt t="17726" x="3949700" y="3613150"/>
          <p14:tracePt t="17743" x="3943350" y="3536950"/>
          <p14:tracePt t="17759" x="3911600" y="3467100"/>
          <p14:tracePt t="17777" x="3873500" y="3397250"/>
          <p14:tracePt t="17793" x="3848100" y="3365500"/>
          <p14:tracePt t="17810" x="3810000" y="3340100"/>
          <p14:tracePt t="17825" x="3797300" y="3333750"/>
          <p14:tracePt t="18033" x="3816350" y="3346450"/>
          <p14:tracePt t="18044" x="3854450" y="3365500"/>
          <p14:tracePt t="18059" x="3930650" y="3397250"/>
          <p14:tracePt t="18076" x="4044950" y="3422650"/>
          <p14:tracePt t="18092" x="4210050" y="3467100"/>
          <p14:tracePt t="18111" x="4438650" y="3492500"/>
          <p14:tracePt t="18125" x="4654550" y="3517900"/>
          <p14:tracePt t="18142" x="4940300" y="3568700"/>
          <p14:tracePt t="18159" x="5276850" y="3594100"/>
          <p14:tracePt t="18176" x="5511800" y="3613150"/>
          <p14:tracePt t="18192" x="5695950" y="3638550"/>
          <p14:tracePt t="18209" x="5899150" y="3670300"/>
          <p14:tracePt t="18226" x="6007100" y="3683000"/>
          <p14:tracePt t="18242" x="6083300" y="3689350"/>
          <p14:tracePt t="18259" x="6108700" y="3695700"/>
          <p14:tracePt t="18278" x="6134100" y="3702050"/>
          <p14:tracePt t="18293" x="6146800" y="3702050"/>
          <p14:tracePt t="18329" x="6153150" y="3702050"/>
          <p14:tracePt t="18354" x="6165850" y="3702050"/>
          <p14:tracePt t="18370" x="6172200" y="3702050"/>
          <p14:tracePt t="18377" x="6178550" y="3708400"/>
          <p14:tracePt t="18585" x="6184900" y="3708400"/>
          <p14:tracePt t="18891" x="6191250" y="3708400"/>
          <p14:tracePt t="19225" x="6184900" y="3708400"/>
          <p14:tracePt t="19233" x="6165850" y="3708400"/>
          <p14:tracePt t="19245" x="6159500" y="3708400"/>
          <p14:tracePt t="19258" x="6108700" y="3708400"/>
          <p14:tracePt t="19275" x="5994400" y="3695700"/>
          <p14:tracePt t="19292" x="5848350" y="3683000"/>
          <p14:tracePt t="19308" x="5695950" y="3651250"/>
          <p14:tracePt t="19324" x="5524500" y="3625850"/>
          <p14:tracePt t="19341" x="5359400" y="3613150"/>
          <p14:tracePt t="19359" x="5245100" y="3594100"/>
          <p14:tracePt t="19374" x="5168900" y="3594100"/>
          <p14:tracePt t="19393" x="5080000" y="3594100"/>
          <p14:tracePt t="19408" x="5035550" y="3594100"/>
          <p14:tracePt t="19425" x="4997450" y="3594100"/>
          <p14:tracePt t="19441" x="4933950" y="3594100"/>
          <p14:tracePt t="19458" x="4883150" y="3594100"/>
          <p14:tracePt t="19475" x="4826000" y="3594100"/>
          <p14:tracePt t="19491" x="4806950" y="3587750"/>
          <p14:tracePt t="19507" x="4800600" y="3587750"/>
          <p14:tracePt t="19526" x="4794250" y="3581400"/>
          <p14:tracePt t="19557" x="4787900" y="3581400"/>
          <p14:tracePt t="19575" x="4762500" y="3562350"/>
          <p14:tracePt t="19594" x="4737100" y="3549650"/>
          <p14:tracePt t="19608" x="4724400" y="3549650"/>
          <p14:tracePt t="19624" x="4711700" y="3543300"/>
          <p14:tracePt t="19643" x="4679950" y="3530600"/>
          <p14:tracePt t="19657" x="4648200" y="3524250"/>
          <p14:tracePt t="19674" x="4603750" y="3511550"/>
          <p14:tracePt t="19691" x="4552950" y="3492500"/>
          <p14:tracePt t="19707" x="4521200" y="3486150"/>
          <p14:tracePt t="19724" x="4470400" y="3486150"/>
          <p14:tracePt t="19741" x="4413250" y="3486150"/>
          <p14:tracePt t="19758" x="4324350" y="3460750"/>
          <p14:tracePt t="19774" x="4222750" y="3454400"/>
          <p14:tracePt t="19778" x="4191000" y="3454400"/>
          <p14:tracePt t="19790" x="4146550" y="3454400"/>
          <p14:tracePt t="19808" x="4108450" y="3454400"/>
          <p14:tracePt t="19824" x="4095750" y="3454400"/>
          <p14:tracePt t="23466" x="4083050" y="3454400"/>
          <p14:tracePt t="23473" x="4064000" y="3454400"/>
          <p14:tracePt t="23489" x="4051300" y="3454400"/>
          <p14:tracePt t="23515" x="4044950" y="3448050"/>
          <p14:tracePt t="23521" x="4044950" y="3441700"/>
          <p14:tracePt t="23539" x="4038600" y="3441700"/>
          <p14:tracePt t="23593" x="4038600" y="3435350"/>
          <p14:tracePt t="23609" x="4032250" y="3429000"/>
          <p14:tracePt t="23617" x="4025900" y="3422650"/>
          <p14:tracePt t="23625" x="4025900" y="3416300"/>
          <p14:tracePt t="23637" x="4025900" y="3409950"/>
          <p14:tracePt t="23655" x="4025900" y="3397250"/>
          <p14:tracePt t="23657" x="4025900" y="3384550"/>
          <p14:tracePt t="23670" x="4025900" y="3378200"/>
          <p14:tracePt t="23691" x="4025900" y="3365500"/>
          <p14:tracePt t="23704" x="4025900" y="3359150"/>
          <p14:tracePt t="23738" x="4025900" y="3340100"/>
          <p14:tracePt t="23753" x="4025900" y="3333750"/>
          <p14:tracePt t="23770" x="4032250" y="3321050"/>
          <p14:tracePt t="23787" x="4044950" y="3321050"/>
          <p14:tracePt t="23804" x="4064000" y="3321050"/>
          <p14:tracePt t="23821" x="4095750" y="3314700"/>
          <p14:tracePt t="23825" x="4114800" y="3314700"/>
          <p14:tracePt t="23837" x="4133850" y="3314700"/>
          <p14:tracePt t="23854" x="4178300" y="3314700"/>
          <p14:tracePt t="23857" x="4191000" y="3327400"/>
          <p14:tracePt t="23870" x="4210050" y="3333750"/>
          <p14:tracePt t="23888" x="4254500" y="3378200"/>
          <p14:tracePt t="23904" x="4292600" y="3403600"/>
          <p14:tracePt t="23920" x="4324350" y="3435350"/>
          <p14:tracePt t="23939" x="4349750" y="3454400"/>
          <p14:tracePt t="23953" x="4356100" y="3467100"/>
          <p14:tracePt t="23988" x="4356100" y="3479800"/>
          <p14:tracePt t="24004" x="4362450" y="3492500"/>
          <p14:tracePt t="24020" x="4362450" y="3511550"/>
          <p14:tracePt t="24037" x="4349750" y="3536950"/>
          <p14:tracePt t="24054" x="4324350" y="3562350"/>
          <p14:tracePt t="24070" x="4311650" y="3581400"/>
          <p14:tracePt t="24087" x="4305300" y="3581400"/>
          <p14:tracePt t="24103" x="4292600" y="3587750"/>
          <p14:tracePt t="24124" x="4279900" y="3594100"/>
          <p14:tracePt t="24137" x="4267200" y="3594100"/>
          <p14:tracePt t="24154" x="4254500" y="3594100"/>
          <p14:tracePt t="24170" x="4241800" y="3594100"/>
          <p14:tracePt t="24187" x="4222750" y="3594100"/>
          <p14:tracePt t="24203" x="4210050" y="3581400"/>
          <p14:tracePt t="24220" x="4197350" y="3568700"/>
          <p14:tracePt t="24237" x="4178300" y="3543300"/>
          <p14:tracePt t="24253" x="4171950" y="3524250"/>
          <p14:tracePt t="24270" x="4159250" y="3498850"/>
          <p14:tracePt t="24287" x="4152900" y="3473450"/>
          <p14:tracePt t="24304" x="4152900" y="3454400"/>
          <p14:tracePt t="24320" x="4152900" y="3441700"/>
          <p14:tracePt t="24337" x="4152900" y="3429000"/>
          <p14:tracePt t="24354" x="4152900" y="3416300"/>
          <p14:tracePt t="24371" x="4184650" y="3384550"/>
          <p14:tracePt t="24386" x="4216400" y="3371850"/>
          <p14:tracePt t="24405" x="4286250" y="3346450"/>
          <p14:tracePt t="24419" x="4318000" y="3346450"/>
          <p14:tracePt t="24437" x="4343400" y="3333750"/>
          <p14:tracePt t="24453" x="4356100" y="3333750"/>
          <p14:tracePt t="24486" x="4362450" y="3333750"/>
          <p14:tracePt t="24503" x="4375150" y="3340100"/>
          <p14:tracePt t="24520" x="4394200" y="3359150"/>
          <p14:tracePt t="24536" x="4406900" y="3397250"/>
          <p14:tracePt t="24553" x="4419600" y="3441700"/>
          <p14:tracePt t="24570" x="4419600" y="3460750"/>
          <p14:tracePt t="24586" x="4419600" y="3473450"/>
          <p14:tracePt t="24603" x="4400550" y="3492500"/>
          <p14:tracePt t="24622" x="4375150" y="3498850"/>
          <p14:tracePt t="24636" x="4349750" y="3498850"/>
          <p14:tracePt t="24655" x="4305300" y="3498850"/>
          <p14:tracePt t="24669" x="4260850" y="3498850"/>
          <p14:tracePt t="24686" x="4216400" y="3492500"/>
          <p14:tracePt t="24690" x="4184650" y="3486150"/>
          <p14:tracePt t="24703" x="4171950" y="3479800"/>
          <p14:tracePt t="24719" x="4146550" y="3460750"/>
          <p14:tracePt t="24736" x="4133850" y="3441700"/>
          <p14:tracePt t="24753" x="4133850" y="3403600"/>
          <p14:tracePt t="24770" x="4159250" y="3390900"/>
          <p14:tracePt t="24786" x="4203700" y="3365500"/>
          <p14:tracePt t="24803" x="4222750" y="3365500"/>
          <p14:tracePt t="24819" x="4241800" y="3365500"/>
          <p14:tracePt t="24897" x="4248150" y="3365500"/>
          <p14:tracePt t="25329" x="4248150" y="3371850"/>
          <p14:tracePt t="25387" x="4248150" y="3378200"/>
          <p14:tracePt t="25419" x="4241800" y="3378200"/>
          <p14:tracePt t="25434" x="4235450" y="3378200"/>
          <p14:tracePt t="25465" x="4229100" y="3378200"/>
          <p14:tracePt t="25473" x="4222750" y="3371850"/>
          <p14:tracePt t="26106" x="4229100" y="3371850"/>
          <p14:tracePt t="26113" x="4235450" y="3371850"/>
          <p14:tracePt t="26122" x="4260850" y="3371850"/>
          <p14:tracePt t="26135" x="4330700" y="3371850"/>
          <p14:tracePt t="26154" x="4508500" y="3384550"/>
          <p14:tracePt t="26170" x="4552950" y="3390900"/>
          <p14:tracePt t="26185" x="4584700" y="3397250"/>
          <p14:tracePt t="26202" x="4610100" y="3409950"/>
          <p14:tracePt t="26218" x="4641850" y="3422650"/>
          <p14:tracePt t="26235" x="4660900" y="3429000"/>
          <p14:tracePt t="26268" x="4692650" y="3441700"/>
          <p14:tracePt t="26285" x="4743450" y="3448050"/>
          <p14:tracePt t="26301" x="4826000" y="3473450"/>
          <p14:tracePt t="26318" x="4959350" y="3505200"/>
          <p14:tracePt t="26335" x="5060950" y="3536950"/>
          <p14:tracePt t="26351" x="5168900" y="3575050"/>
          <p14:tracePt t="26367" x="5289550" y="3594100"/>
          <p14:tracePt t="26385" x="5416550" y="3644900"/>
          <p14:tracePt t="26402" x="5486400" y="3670300"/>
          <p14:tracePt t="26418" x="5530850" y="3683000"/>
          <p14:tracePt t="26434" x="5556250" y="3695700"/>
          <p14:tracePt t="26451" x="5581650" y="3708400"/>
          <p14:tracePt t="26467" x="5594350" y="3714750"/>
          <p14:tracePt t="26485" x="5600700" y="3721100"/>
          <p14:tracePt t="26517" x="5607050" y="3727450"/>
          <p14:tracePt t="26593" x="5607050" y="3733800"/>
          <p14:tracePt t="26603" x="5607050" y="3740150"/>
          <p14:tracePt t="26608" x="5607050" y="3746500"/>
          <p14:tracePt t="26619" x="5607050" y="3765550"/>
          <p14:tracePt t="26634" x="5607050" y="3797300"/>
          <p14:tracePt t="26652" x="5607050" y="3835400"/>
          <p14:tracePt t="26667" x="5588000" y="3886200"/>
          <p14:tracePt t="26684" x="5568950" y="3937000"/>
          <p14:tracePt t="26700" x="5543550" y="3981450"/>
          <p14:tracePt t="26717" x="5530850" y="4025900"/>
          <p14:tracePt t="26735" x="5511800" y="4064000"/>
          <p14:tracePt t="26751" x="5505450" y="4089400"/>
          <p14:tracePt t="26768" x="5505450" y="4108450"/>
          <p14:tracePt t="26770" x="5505450" y="4121150"/>
          <p14:tracePt t="26784" x="5505450" y="4127500"/>
          <p14:tracePt t="26801" x="5505450" y="4146550"/>
          <p14:tracePt t="26818" x="5499100" y="4152900"/>
          <p14:tracePt t="26834" x="5499100" y="4159250"/>
          <p14:tracePt t="29049" x="5492750" y="4159250"/>
          <p14:tracePt t="32449" x="5486400" y="4159250"/>
          <p14:tracePt t="33434" x="5480050" y="4159250"/>
          <p14:tracePt t="33945" x="5461000" y="4159250"/>
          <p14:tracePt t="33953" x="5429250" y="4159250"/>
          <p14:tracePt t="33963" x="5416550" y="4159250"/>
          <p14:tracePt t="33977" x="5384800" y="4140200"/>
          <p14:tracePt t="34881" x="5378450" y="4140200"/>
          <p14:tracePt t="34905" x="5372100" y="4146550"/>
          <p14:tracePt t="34921" x="5359400" y="4159250"/>
          <p14:tracePt t="34945" x="5353050" y="4165600"/>
          <p14:tracePt t="34978" x="5340350" y="4171950"/>
          <p14:tracePt t="35010" x="5334000" y="4171950"/>
          <p14:tracePt t="35033" x="5327650" y="4184650"/>
          <p14:tracePt t="35129" x="5321300" y="4184650"/>
          <p14:tracePt t="35162" x="5314950" y="4197350"/>
          <p14:tracePt t="35169" x="5308600" y="4210050"/>
          <p14:tracePt t="35178" x="5308600" y="4229100"/>
          <p14:tracePt t="35193" x="5289550" y="4273550"/>
          <p14:tracePt t="35209" x="5264150" y="4318000"/>
          <p14:tracePt t="35226" x="5257800" y="4337050"/>
          <p14:tracePt t="35243" x="5232400" y="4381500"/>
          <p14:tracePt t="35259" x="5219700" y="4425950"/>
          <p14:tracePt t="35278" x="5200650" y="4470400"/>
          <p14:tracePt t="35293" x="5175250" y="4514850"/>
          <p14:tracePt t="35310" x="5149850" y="4546600"/>
          <p14:tracePt t="35326" x="5118100" y="4578350"/>
          <p14:tracePt t="35342" x="5099050" y="4591050"/>
          <p14:tracePt t="35362" x="5073650" y="4603750"/>
          <p14:tracePt t="35376" x="5060950" y="4603750"/>
          <p14:tracePt t="35393" x="5016500" y="4610100"/>
          <p14:tracePt t="35410" x="4991100" y="4610100"/>
          <p14:tracePt t="35426" x="4953000" y="4610100"/>
          <p14:tracePt t="35443" x="4908550" y="4622800"/>
          <p14:tracePt t="35459" x="4889500" y="4622800"/>
          <p14:tracePt t="35476" x="4876800" y="4622800"/>
          <p14:tracePt t="35494" x="4864100" y="4622800"/>
          <p14:tracePt t="35509" x="4845050" y="4629150"/>
          <p14:tracePt t="35529" x="4832350" y="4629150"/>
          <p14:tracePt t="35559" x="4819650" y="4635500"/>
          <p14:tracePt t="39161" x="4813300" y="4635500"/>
          <p14:tracePt t="39963" x="4819650" y="4641850"/>
          <p14:tracePt t="39977" x="4826000" y="4641850"/>
          <p14:tracePt t="39985" x="4838700" y="4641850"/>
          <p14:tracePt t="39993" x="4845050" y="4648200"/>
          <p14:tracePt t="40004" x="4851400" y="4648200"/>
          <p14:tracePt t="40021" x="4857750" y="4648200"/>
          <p14:tracePt t="40038" x="4864100" y="4660900"/>
          <p14:tracePt t="40055" x="4864100" y="4673600"/>
          <p14:tracePt t="40473" x="4870450" y="4679950"/>
          <p14:tracePt t="40737" x="4870450" y="4667250"/>
          <p14:tracePt t="40746" x="4883150" y="4667250"/>
          <p14:tracePt t="40754" x="4889500" y="4660900"/>
          <p14:tracePt t="40771" x="4902200" y="4648200"/>
          <p14:tracePt t="40788" x="4940300" y="4629150"/>
          <p14:tracePt t="40804" x="4946650" y="4616450"/>
          <p14:tracePt t="40821" x="4984750" y="4572000"/>
          <p14:tracePt t="40838" x="5099050" y="4540250"/>
          <p14:tracePt t="40842" x="5149850" y="4521200"/>
          <p14:tracePt t="40854" x="5238750" y="4514850"/>
          <p14:tracePt t="40872" x="5378450" y="4483100"/>
          <p14:tracePt t="40888" x="5486400" y="4470400"/>
          <p14:tracePt t="40904" x="5594350" y="4451350"/>
          <p14:tracePt t="40921" x="5689600" y="4438650"/>
          <p14:tracePt t="40938" x="5727700" y="4438650"/>
          <p14:tracePt t="40954" x="5759450" y="4432300"/>
          <p14:tracePt t="40971" x="5784850" y="4425950"/>
          <p14:tracePt t="41004" x="5791200" y="4425950"/>
          <p14:tracePt t="44017" x="5835650" y="4432300"/>
          <p14:tracePt t="44027" x="5880100" y="4464050"/>
          <p14:tracePt t="44034" x="5911850" y="4489450"/>
          <p14:tracePt t="44051" x="5969000" y="4540250"/>
          <p14:tracePt t="44068" x="5975350" y="4546600"/>
          <p14:tracePt t="44085" x="5988050" y="4552950"/>
          <p14:tracePt t="44101" x="5988050" y="4559300"/>
          <p14:tracePt t="44162" x="5994400" y="4559300"/>
          <p14:tracePt t="44169" x="5994400" y="4572000"/>
          <p14:tracePt t="44178" x="6007100" y="4597400"/>
          <p14:tracePt t="44186" x="6007100" y="4616450"/>
          <p14:tracePt t="44201" x="6032500" y="4673600"/>
          <p14:tracePt t="44217" x="6045200" y="4718050"/>
          <p14:tracePt t="44234" x="6064250" y="4781550"/>
          <p14:tracePt t="44251" x="6083300" y="4819650"/>
          <p14:tracePt t="44268" x="6108700" y="4857750"/>
          <p14:tracePt t="44284" x="6146800" y="4902200"/>
          <p14:tracePt t="44301" x="6165850" y="4927600"/>
          <p14:tracePt t="44317" x="6191250" y="4953000"/>
          <p14:tracePt t="44335" x="6210300" y="4978400"/>
          <p14:tracePt t="44351" x="6248400" y="5010150"/>
          <p14:tracePt t="44368" x="6292850" y="5041900"/>
          <p14:tracePt t="44372" x="6292850" y="5060950"/>
          <p14:tracePt t="44384" x="6292850" y="5067300"/>
          <p14:tracePt t="44401" x="6292850" y="5080000"/>
          <p14:tracePt t="45297" x="6292850" y="5073650"/>
          <p14:tracePt t="45306" x="6299200" y="5073650"/>
          <p14:tracePt t="45313" x="6305550" y="5060950"/>
          <p14:tracePt t="45321" x="6311900" y="5054600"/>
          <p14:tracePt t="45333" x="6318250" y="5041900"/>
          <p14:tracePt t="45350" x="6330950" y="5029200"/>
          <p14:tracePt t="45366" x="6337300" y="5016500"/>
          <p14:tracePt t="45383" x="6350000" y="5003800"/>
          <p14:tracePt t="45400" x="6356350" y="4997450"/>
          <p14:tracePt t="45420" x="6375400" y="4978400"/>
          <p14:tracePt t="45434" x="6400800" y="4965700"/>
          <p14:tracePt t="45450" x="6426200" y="4946650"/>
          <p14:tracePt t="45466" x="6445250" y="4921250"/>
          <p14:tracePt t="45500" x="6451600" y="4902200"/>
          <p14:tracePt t="45516" x="6451600" y="4876800"/>
          <p14:tracePt t="45533" x="6426200" y="4826000"/>
          <p14:tracePt t="45549" x="6381750" y="4775200"/>
          <p14:tracePt t="45566" x="6330950" y="4711700"/>
          <p14:tracePt t="45583" x="6254750" y="4648200"/>
          <p14:tracePt t="45599" x="6191250" y="4603750"/>
          <p14:tracePt t="45617" x="6121400" y="4552950"/>
          <p14:tracePt t="45634" x="6064250" y="4521200"/>
          <p14:tracePt t="45649" x="6038850" y="4508500"/>
          <p14:tracePt t="45668" x="6032500" y="4502150"/>
          <p14:tracePt t="45705" x="6032500" y="4495800"/>
          <p14:tracePt t="46473" x="6045200" y="4489450"/>
          <p14:tracePt t="46484" x="6102350" y="4489450"/>
          <p14:tracePt t="46498" x="6223000" y="4489450"/>
          <p14:tracePt t="46517" x="6305550" y="4489450"/>
          <p14:tracePt t="46532" x="6400800" y="4489450"/>
          <p14:tracePt t="46549" x="6540500" y="4521200"/>
          <p14:tracePt t="46565" x="6686550" y="4578350"/>
          <p14:tracePt t="46582" x="6807200" y="4622800"/>
          <p14:tracePt t="46599" x="6908800" y="4660900"/>
          <p14:tracePt t="46616" x="7048500" y="4724400"/>
          <p14:tracePt t="46632" x="7207250" y="4800600"/>
          <p14:tracePt t="46649" x="7499350" y="4959350"/>
          <p14:tracePt t="46667" x="7632700" y="5060950"/>
          <p14:tracePt t="46682" x="7727950" y="5175250"/>
          <p14:tracePt t="46700" x="7778750" y="5276850"/>
          <p14:tracePt t="46716" x="7829550" y="5397500"/>
          <p14:tracePt t="46732" x="7848600" y="5537200"/>
          <p14:tracePt t="46748" x="7874000" y="5664200"/>
          <p14:tracePt t="46767" x="7880350" y="5772150"/>
          <p14:tracePt t="46782" x="7880350" y="5861050"/>
          <p14:tracePt t="46798" x="7880350" y="5918200"/>
          <p14:tracePt t="46815" x="7880350" y="5969000"/>
          <p14:tracePt t="46817" x="7880350" y="5988050"/>
          <p14:tracePt t="46833" x="7867650" y="6007100"/>
          <p14:tracePt t="46849" x="7829550" y="6051550"/>
          <p14:tracePt t="46866" x="7785100" y="6096000"/>
          <p14:tracePt t="46882" x="7759700" y="6102350"/>
          <p14:tracePt t="46898" x="7702550" y="6121400"/>
          <p14:tracePt t="46915" x="7620000" y="6127750"/>
          <p14:tracePt t="46932" x="7556500" y="6127750"/>
          <p14:tracePt t="46950" x="7499350" y="6134100"/>
          <p14:tracePt t="46966" x="7461250" y="6134100"/>
          <p14:tracePt t="46982" x="7372350" y="6140450"/>
          <p14:tracePt t="46998" x="7302500" y="6165850"/>
          <p14:tracePt t="47017" x="7289800" y="6178550"/>
          <p14:tracePt t="47217" x="7277100" y="6178550"/>
          <p14:tracePt t="47225" x="7270750" y="6184900"/>
          <p14:tracePt t="47234" x="7264400" y="6184900"/>
          <p14:tracePt t="47248" x="7239000" y="6184900"/>
          <p14:tracePt t="47268" x="7092950" y="6184900"/>
          <p14:tracePt t="47281" x="6877050" y="6165850"/>
          <p14:tracePt t="47298" x="6477000" y="6102350"/>
          <p14:tracePt t="47315" x="6096000" y="6038850"/>
          <p14:tracePt t="47331" x="5683250" y="5988050"/>
          <p14:tracePt t="47348" x="5314950" y="5924550"/>
          <p14:tracePt t="47365" x="5029200" y="5873750"/>
          <p14:tracePt t="47382" x="4749800" y="5822950"/>
          <p14:tracePt t="47398" x="4572000" y="5810250"/>
          <p14:tracePt t="47415" x="4483100" y="5810250"/>
          <p14:tracePt t="47431" x="4413250" y="5810250"/>
          <p14:tracePt t="47450" x="4330700" y="5810250"/>
          <p14:tracePt t="47466" x="4286250" y="5810250"/>
          <p14:tracePt t="47481" x="4235450" y="5810250"/>
          <p14:tracePt t="47498" x="4184650" y="5810250"/>
          <p14:tracePt t="47516" x="4121150" y="5810250"/>
          <p14:tracePt t="47531" x="4064000" y="5810250"/>
          <p14:tracePt t="47548" x="4006850" y="5810250"/>
          <p14:tracePt t="47565" x="3956050" y="5810250"/>
          <p14:tracePt t="47581" x="3917950" y="5803900"/>
          <p14:tracePt t="47598" x="3867150" y="5791200"/>
          <p14:tracePt t="47614" x="3841750" y="5791200"/>
          <p14:tracePt t="47631" x="3829050" y="5784850"/>
          <p14:tracePt t="47648" x="3797300" y="5784850"/>
          <p14:tracePt t="47665" x="3714750" y="5778500"/>
          <p14:tracePt t="47682" x="3638550" y="5765800"/>
          <p14:tracePt t="47700" x="3556000" y="5765800"/>
          <p14:tracePt t="47716" x="3467100" y="5765800"/>
          <p14:tracePt t="47731" x="3390900" y="5765800"/>
          <p14:tracePt t="47748" x="3365500" y="5765800"/>
          <p14:tracePt t="47767" x="3346450" y="5765800"/>
          <p14:tracePt t="47781" x="3340100" y="5765800"/>
          <p14:tracePt t="47797" x="3333750" y="5765800"/>
          <p14:tracePt t="47815" x="3327400" y="5765800"/>
          <p14:tracePt t="48178" x="3321050" y="5765800"/>
          <p14:tracePt t="48184" x="3333750" y="5778500"/>
          <p14:tracePt t="48201" x="3448050" y="5791200"/>
          <p14:tracePt t="48216" x="3511550" y="5791200"/>
          <p14:tracePt t="48231" x="3663950" y="5791200"/>
          <p14:tracePt t="48247" x="3816350" y="5791200"/>
          <p14:tracePt t="48266" x="4019550" y="5803900"/>
          <p14:tracePt t="48281" x="4140200" y="5822950"/>
          <p14:tracePt t="48297" x="4273550" y="5835650"/>
          <p14:tracePt t="48315" x="4451350" y="5835650"/>
          <p14:tracePt t="48331" x="4622800" y="5848350"/>
          <p14:tracePt t="48347" x="4718050" y="5848350"/>
          <p14:tracePt t="48364" x="4775200" y="5848350"/>
          <p14:tracePt t="48380" x="4819650" y="5848350"/>
          <p14:tracePt t="48398" x="4864100" y="5854700"/>
          <p14:tracePt t="48414" x="4902200" y="5861050"/>
          <p14:tracePt t="48418" x="4927600" y="5861050"/>
          <p14:tracePt t="48431" x="4946650" y="5861050"/>
          <p14:tracePt t="48450" x="4972050" y="5861050"/>
          <p14:tracePt t="48489" x="4978400" y="5861050"/>
          <p14:tracePt t="48506" x="4984750" y="5861050"/>
          <p14:tracePt t="48517" x="4991100" y="5861050"/>
          <p14:tracePt t="48533" x="5010150" y="5861050"/>
          <p14:tracePt t="48547" x="5022850" y="5861050"/>
          <p14:tracePt t="48563" x="5029200" y="5861050"/>
          <p14:tracePt t="48833" x="5041900" y="5861050"/>
          <p14:tracePt t="48858" x="5048250" y="5861050"/>
          <p14:tracePt t="48937" x="5060950" y="5861050"/>
          <p14:tracePt t="49049" x="5067300" y="5861050"/>
          <p14:tracePt t="49065" x="5080000" y="5861050"/>
          <p14:tracePt t="49081" x="5086350" y="5861050"/>
          <p14:tracePt t="49090" x="5105400" y="5861050"/>
          <p14:tracePt t="49098" x="5111750" y="5861050"/>
          <p14:tracePt t="49114" x="5149850" y="5867400"/>
          <p14:tracePt t="49130" x="5181600" y="5867400"/>
          <p14:tracePt t="49147" x="5226050" y="5867400"/>
          <p14:tracePt t="49164" x="5283200" y="5867400"/>
          <p14:tracePt t="49180" x="5359400" y="5867400"/>
          <p14:tracePt t="49196" x="5448300" y="5867400"/>
          <p14:tracePt t="49216" x="5594350" y="5867400"/>
          <p14:tracePt t="49230" x="5657850" y="5867400"/>
          <p14:tracePt t="49248" x="5784850" y="5867400"/>
          <p14:tracePt t="49250" x="5854700" y="5867400"/>
          <p14:tracePt t="49264" x="5918200" y="5867400"/>
          <p14:tracePt t="49280" x="6045200" y="5867400"/>
          <p14:tracePt t="49296" x="6159500" y="5867400"/>
          <p14:tracePt t="49316" x="6350000" y="5867400"/>
          <p14:tracePt t="49329" x="6483350" y="5867400"/>
          <p14:tracePt t="49346" x="6623050" y="5867400"/>
          <p14:tracePt t="49364" x="6750050" y="5867400"/>
          <p14:tracePt t="49380" x="6877050" y="5848350"/>
          <p14:tracePt t="49396" x="6978650" y="5842000"/>
          <p14:tracePt t="49413" x="7073900" y="5835650"/>
          <p14:tracePt t="49430" x="7131050" y="5829300"/>
          <p14:tracePt t="49447" x="7162800" y="5829300"/>
          <p14:tracePt t="49463" x="7207250" y="5822950"/>
          <p14:tracePt t="49481" x="7258050" y="5810250"/>
          <p14:tracePt t="49496" x="7277100" y="5810250"/>
          <p14:tracePt t="49513" x="7327900" y="5803900"/>
          <p14:tracePt t="49530" x="7359650" y="5797550"/>
          <p14:tracePt t="49546" x="7397750" y="5791200"/>
          <p14:tracePt t="49563" x="7423150" y="5784850"/>
          <p14:tracePt t="49579" x="7442200" y="5772150"/>
          <p14:tracePt t="49596" x="7461250" y="5765800"/>
          <p14:tracePt t="49613" x="7493000" y="5753100"/>
          <p14:tracePt t="49629" x="7518400" y="5734050"/>
          <p14:tracePt t="49646" x="7562850" y="5689600"/>
          <p14:tracePt t="49662" x="7594600" y="5657850"/>
          <p14:tracePt t="49680" x="7626350" y="5607050"/>
          <p14:tracePt t="49696" x="7658100" y="5556250"/>
          <p14:tracePt t="49716" x="7708900" y="5441950"/>
          <p14:tracePt t="49730" x="7727950" y="5359400"/>
          <p14:tracePt t="49747" x="7759700" y="5283200"/>
          <p14:tracePt t="49763" x="7791450" y="5207000"/>
          <p14:tracePt t="49779" x="7816850" y="5149850"/>
          <p14:tracePt t="49796" x="7848600" y="5073650"/>
          <p14:tracePt t="49813" x="7867650" y="5035550"/>
          <p14:tracePt t="49829" x="7886700" y="4997450"/>
          <p14:tracePt t="49846" x="7893050" y="4965700"/>
          <p14:tracePt t="49863" x="7899400" y="4940300"/>
          <p14:tracePt t="49879" x="7912100" y="4908550"/>
          <p14:tracePt t="49882" x="7924800" y="4889500"/>
          <p14:tracePt t="49896" x="7924800" y="4876800"/>
          <p14:tracePt t="49913" x="7937500" y="4857750"/>
          <p14:tracePt t="49930" x="7943850" y="4832350"/>
          <p14:tracePt t="49946" x="7943850" y="4826000"/>
          <p14:tracePt t="49964" x="7956550" y="4806950"/>
          <p14:tracePt t="49998" x="7956550" y="4800600"/>
          <p14:tracePt t="50029" x="7956550" y="4794250"/>
          <p14:tracePt t="55864" x="7950200" y="4800600"/>
          <p14:tracePt t="55874" x="7918450" y="4845050"/>
          <p14:tracePt t="55881" x="7886700" y="4908550"/>
          <p14:tracePt t="55892" x="7842250" y="4972050"/>
          <p14:tracePt t="55906" x="7778750" y="5073650"/>
          <p14:tracePt t="55923" x="7727950" y="5130800"/>
          <p14:tracePt t="55940" x="7696200" y="5175250"/>
          <p14:tracePt t="55956" x="7670800" y="5219700"/>
          <p14:tracePt t="55973" x="7645400" y="5295900"/>
          <p14:tracePt t="55990" x="7639050" y="5372100"/>
          <p14:tracePt t="56007" x="7620000" y="5486400"/>
          <p14:tracePt t="56023" x="7575550" y="5607050"/>
          <p14:tracePt t="56041" x="7550150" y="5695950"/>
          <p14:tracePt t="56057" x="7524750" y="5753100"/>
          <p14:tracePt t="56074" x="7505700" y="5803900"/>
          <p14:tracePt t="56092" x="7505700" y="5822950"/>
          <p14:tracePt t="56106" x="7505700" y="5842000"/>
          <p14:tracePt t="56123" x="7505700" y="5867400"/>
          <p14:tracePt t="56141" x="7505700" y="5886450"/>
          <p14:tracePt t="56156" x="7505700" y="5892800"/>
          <p14:tracePt t="56173" x="7505700" y="5911850"/>
          <p14:tracePt t="56189" x="7505700" y="5924550"/>
          <p14:tracePt t="56206" x="7505700" y="5937250"/>
          <p14:tracePt t="56223" x="7505700" y="5949950"/>
          <p14:tracePt t="56274" x="7512050" y="5969000"/>
          <p14:tracePt t="56291" x="7518400" y="5975350"/>
          <p14:tracePt t="56307" x="7524750" y="5988050"/>
          <p14:tracePt t="56324" x="7543800" y="6007100"/>
          <p14:tracePt t="56342" x="7562850" y="6032500"/>
          <p14:tracePt t="56356" x="7581900" y="6057900"/>
          <p14:tracePt t="56373" x="7600950" y="6089650"/>
          <p14:tracePt t="56390" x="7632700" y="6115050"/>
          <p14:tracePt t="56406" x="7651750" y="6127750"/>
          <p14:tracePt t="56422" x="7658100" y="6127750"/>
          <p14:tracePt t="56897" x="7651750" y="6115050"/>
          <p14:tracePt t="56905" x="7639050" y="6115050"/>
          <p14:tracePt t="56914" x="7620000" y="6108700"/>
          <p14:tracePt t="56922" x="7607300" y="6108700"/>
          <p14:tracePt t="56939" x="7594600" y="6108700"/>
          <p14:tracePt t="56955" x="7550150" y="6108700"/>
          <p14:tracePt t="57081" x="7543800" y="6108700"/>
          <p14:tracePt t="57482" x="7524750" y="6108700"/>
          <p14:tracePt t="57489" x="7454900" y="6115050"/>
          <p14:tracePt t="57505" x="7283450" y="6140450"/>
          <p14:tracePt t="57522" x="7137400" y="6165850"/>
          <p14:tracePt t="57538" x="6965950" y="6197600"/>
          <p14:tracePt t="57555" x="6807200" y="6197600"/>
          <p14:tracePt t="57573" x="6661150" y="6210300"/>
          <p14:tracePt t="57588" x="6572250" y="6229350"/>
          <p14:tracePt t="57605" x="6534150" y="6235700"/>
          <p14:tracePt t="57621" x="6515100" y="6248400"/>
          <p14:tracePt t="57640" x="6508750" y="6248400"/>
          <p14:tracePt t="57655" x="6496050" y="6261100"/>
          <p14:tracePt t="57672" x="6470650" y="6280150"/>
          <p14:tracePt t="57689" x="6457950" y="6299200"/>
          <p14:tracePt t="57705" x="6432550" y="6337300"/>
          <p14:tracePt t="57721" x="6413500" y="6362700"/>
          <p14:tracePt t="57738" x="6388100" y="6381750"/>
          <p14:tracePt t="57755" x="6362700" y="6407150"/>
          <p14:tracePt t="57771" x="6337300" y="6419850"/>
          <p14:tracePt t="57788" x="6299200" y="6438900"/>
          <p14:tracePt t="57805" x="6267450" y="6445250"/>
          <p14:tracePt t="57822" x="6229350" y="6445250"/>
          <p14:tracePt t="57840" x="6178550" y="6445250"/>
          <p14:tracePt t="57855" x="6083300" y="6445250"/>
          <p14:tracePt t="57873" x="5873750" y="6381750"/>
          <p14:tracePt t="57888" x="5803900" y="6375400"/>
          <p14:tracePt t="57905" x="5676900" y="6356350"/>
          <p14:tracePt t="57921" x="5632450" y="6350000"/>
          <p14:tracePt t="57939" x="5607050" y="6343650"/>
          <p14:tracePt t="57954" x="5594350" y="6337300"/>
          <p14:tracePt t="57971" x="5588000" y="6330950"/>
          <p14:tracePt t="58005" x="5575300" y="6330950"/>
          <p14:tracePt t="58021" x="5568950" y="6330950"/>
          <p14:tracePt t="58038" x="5556250" y="6330950"/>
          <p14:tracePt t="58055" x="5530850" y="6330950"/>
          <p14:tracePt t="58072" x="5505450" y="6330950"/>
          <p14:tracePt t="58076" x="5492750" y="6330950"/>
          <p14:tracePt t="58088" x="5480050" y="6330950"/>
          <p14:tracePt t="58105" x="5435600" y="6330950"/>
          <p14:tracePt t="58122" x="5422900" y="6330950"/>
          <p14:tracePt t="58138" x="5397500" y="6330950"/>
          <p14:tracePt t="58154" x="5372100" y="6330950"/>
          <p14:tracePt t="58171" x="5321300" y="6324600"/>
          <p14:tracePt t="58189" x="5283200" y="6299200"/>
          <p14:tracePt t="58204" x="5226050" y="6292850"/>
          <p14:tracePt t="58221" x="5181600" y="6286500"/>
          <p14:tracePt t="58238" x="5156200" y="6280150"/>
          <p14:tracePt t="58254" x="5124450" y="6273800"/>
          <p14:tracePt t="58271" x="5099050" y="6273800"/>
          <p14:tracePt t="58289" x="5067300" y="6273800"/>
          <p14:tracePt t="58293" x="5022850" y="6261100"/>
          <p14:tracePt t="58305" x="4984750" y="6261100"/>
          <p14:tracePt t="58322" x="4946650" y="6254750"/>
          <p14:tracePt t="58338" x="4921250" y="6248400"/>
          <p14:tracePt t="58354" x="4908550" y="6248400"/>
          <p14:tracePt t="58371" x="4895850" y="6248400"/>
          <p14:tracePt t="58389" x="4883150" y="6248400"/>
          <p14:tracePt t="58404" x="4857750" y="6235700"/>
          <p14:tracePt t="58421" x="4832350" y="6235700"/>
          <p14:tracePt t="58438" x="4800600" y="6235700"/>
          <p14:tracePt t="58454" x="4787900" y="6235700"/>
          <p14:tracePt t="58471" x="4781550" y="6235700"/>
          <p14:tracePt t="58487" x="4762500" y="6229350"/>
          <p14:tracePt t="58504" x="4730750" y="6229350"/>
          <p14:tracePt t="58521" x="4718050" y="6229350"/>
          <p14:tracePt t="58610" x="4756150" y="6229350"/>
          <p14:tracePt t="58617" x="4819650" y="6229350"/>
          <p14:tracePt t="58625" x="4895850" y="6229350"/>
          <p14:tracePt t="58638" x="4991100" y="6235700"/>
          <p14:tracePt t="58655" x="5257800" y="6254750"/>
          <p14:tracePt t="58671" x="5549900" y="6254750"/>
          <p14:tracePt t="58688" x="5829300" y="6254750"/>
          <p14:tracePt t="58704" x="6019800" y="6261100"/>
          <p14:tracePt t="58721" x="6235700" y="6261100"/>
          <p14:tracePt t="58739" x="6343650" y="6273800"/>
          <p14:tracePt t="58754" x="6445250" y="6273800"/>
          <p14:tracePt t="58771" x="6527800" y="6273800"/>
          <p14:tracePt t="58787" x="6572250" y="6273800"/>
          <p14:tracePt t="58804" x="6610350" y="6273800"/>
          <p14:tracePt t="58821" x="6635750" y="6273800"/>
          <p14:tracePt t="58837" x="6667500" y="6273800"/>
          <p14:tracePt t="58854" x="6699250" y="6273800"/>
          <p14:tracePt t="58873" x="6756400" y="6280150"/>
          <p14:tracePt t="58888" x="6775450" y="6280150"/>
          <p14:tracePt t="58904" x="6813550" y="6286500"/>
          <p14:tracePt t="58921" x="6832600" y="6286500"/>
          <p14:tracePt t="58953" x="6838950" y="6286500"/>
          <p14:tracePt t="58987" x="6845300" y="6286500"/>
          <p14:tracePt t="59004" x="6851650" y="6286500"/>
          <p14:tracePt t="59154" x="6838950" y="6286500"/>
          <p14:tracePt t="59161" x="6800850" y="6286500"/>
          <p14:tracePt t="59170" x="6750050" y="6286500"/>
          <p14:tracePt t="59189" x="6610350" y="6286500"/>
          <p14:tracePt t="59204" x="6362700" y="6286500"/>
          <p14:tracePt t="59220" x="6000750" y="6286500"/>
          <p14:tracePt t="59237" x="5435600" y="6286500"/>
          <p14:tracePt t="59254" x="4762500" y="6286500"/>
          <p14:tracePt t="59270" x="4178300" y="6286500"/>
          <p14:tracePt t="59288" x="3689350" y="6311900"/>
          <p14:tracePt t="59304" x="3321050" y="6362700"/>
          <p14:tracePt t="59321" x="2997200" y="6413500"/>
          <p14:tracePt t="59339" x="2901950" y="6413500"/>
          <p14:tracePt t="59353" x="2863850" y="6413500"/>
          <p14:tracePt t="59371" x="2832100" y="6413500"/>
          <p14:tracePt t="59387" x="2800350" y="6413500"/>
          <p14:tracePt t="59553" x="2813050" y="6413500"/>
          <p14:tracePt t="59561" x="2863850" y="6413500"/>
          <p14:tracePt t="59571" x="2959100" y="6413500"/>
          <p14:tracePt t="59587" x="3181350" y="6413500"/>
          <p14:tracePt t="59603" x="3492500" y="6413500"/>
          <p14:tracePt t="59621" x="3727450" y="6407150"/>
          <p14:tracePt t="59637" x="3867150" y="6407150"/>
          <p14:tracePt t="59655" x="4000500" y="6407150"/>
          <p14:tracePt t="59669" x="4070350" y="6407150"/>
          <p14:tracePt t="59686" x="4140200" y="6407150"/>
          <p14:tracePt t="59703" x="4165600" y="6407150"/>
          <p14:tracePt t="59720" x="4178300" y="6407150"/>
          <p14:tracePt t="59769" x="4184650" y="6407150"/>
          <p14:tracePt t="59786" x="4203700" y="6407150"/>
          <p14:tracePt t="59793" x="4216400" y="6407150"/>
          <p14:tracePt t="59803" x="4241800" y="6407150"/>
          <p14:tracePt t="59820" x="4292600" y="6407150"/>
          <p14:tracePt t="59837" x="4362450" y="6407150"/>
          <p14:tracePt t="59853" x="4438650" y="6407150"/>
          <p14:tracePt t="59857" x="4489450" y="6407150"/>
          <p14:tracePt t="59871" x="4533900" y="6407150"/>
          <p14:tracePt t="59887" x="4660900" y="6407150"/>
          <p14:tracePt t="59903" x="4800600" y="6407150"/>
          <p14:tracePt t="59920" x="4953000" y="6407150"/>
          <p14:tracePt t="59939" x="5137150" y="6407150"/>
          <p14:tracePt t="59953" x="5251450" y="6407150"/>
          <p14:tracePt t="59969" x="5365750" y="6407150"/>
          <p14:tracePt t="59986" x="5461000" y="6407150"/>
          <p14:tracePt t="60003" x="5556250" y="6407150"/>
          <p14:tracePt t="60019" x="5632450" y="6407150"/>
          <p14:tracePt t="60036" x="5676900" y="6407150"/>
          <p14:tracePt t="60053" x="5727700" y="6407150"/>
          <p14:tracePt t="60070" x="5791200" y="6407150"/>
          <p14:tracePt t="60086" x="5848350" y="6407150"/>
          <p14:tracePt t="60103" x="5924550" y="6407150"/>
          <p14:tracePt t="60122" x="6026150" y="6394450"/>
          <p14:tracePt t="60136" x="6051550" y="6394450"/>
          <p14:tracePt t="60153" x="6146800" y="6369050"/>
          <p14:tracePt t="60169" x="6191250" y="6369050"/>
          <p14:tracePt t="60187" x="6242050" y="6356350"/>
          <p14:tracePt t="60203" x="6299200" y="6343650"/>
          <p14:tracePt t="60219" x="6375400" y="6337300"/>
          <p14:tracePt t="60237" x="6457950" y="6311900"/>
          <p14:tracePt t="60253" x="6546850" y="6311900"/>
          <p14:tracePt t="60269" x="6623050" y="6292850"/>
          <p14:tracePt t="60286" x="6686550" y="6280150"/>
          <p14:tracePt t="60302" x="6756400" y="6273800"/>
          <p14:tracePt t="60320" x="6845300" y="6261100"/>
          <p14:tracePt t="60324" x="6896100" y="6254750"/>
          <p14:tracePt t="60336" x="6934200" y="6248400"/>
          <p14:tracePt t="60353" x="7029450" y="6229350"/>
          <p14:tracePt t="60372" x="7099300" y="6216650"/>
          <p14:tracePt t="60386" x="7105650" y="6216650"/>
          <p14:tracePt t="60405" x="7118350" y="6203950"/>
          <p14:tracePt t="60419" x="7124700" y="6203950"/>
          <p14:tracePt t="60453" x="7150100" y="6197600"/>
          <p14:tracePt t="60496" x="7156450" y="6191250"/>
          <p14:tracePt t="60515" x="7169150" y="6184900"/>
          <p14:tracePt t="60521" x="7169150" y="6178550"/>
          <p14:tracePt t="60537" x="7194550" y="6159500"/>
          <p14:tracePt t="60553" x="7213600" y="6115050"/>
          <p14:tracePt t="60570" x="7239000" y="6051550"/>
          <p14:tracePt t="60586" x="7270750" y="5975350"/>
          <p14:tracePt t="60602" x="7302500" y="5861050"/>
          <p14:tracePt t="60619" x="7340600" y="5740400"/>
          <p14:tracePt t="60636" x="7372350" y="5626100"/>
          <p14:tracePt t="60653" x="7397750" y="5511800"/>
          <p14:tracePt t="60669" x="7435850" y="5429250"/>
          <p14:tracePt t="60686" x="7454900" y="5359400"/>
          <p14:tracePt t="60702" x="7486650" y="5270500"/>
          <p14:tracePt t="60719" x="7518400" y="5200650"/>
          <p14:tracePt t="60736" x="7562850" y="5137150"/>
          <p14:tracePt t="60753" x="7607300" y="5080000"/>
          <p14:tracePt t="60769" x="7664450" y="5035550"/>
          <p14:tracePt t="60785" x="7708900" y="5010150"/>
          <p14:tracePt t="60802" x="7727950" y="4991100"/>
          <p14:tracePt t="60819" x="7759700" y="4972050"/>
          <p14:tracePt t="60836" x="7804150" y="4959350"/>
          <p14:tracePt t="60852" x="7835900" y="4946650"/>
          <p14:tracePt t="60869" x="7886700" y="4940300"/>
          <p14:tracePt t="60885" x="7905750" y="4927600"/>
          <p14:tracePt t="60890" x="7918450" y="4921250"/>
          <p14:tracePt t="60905" x="7924800" y="4921250"/>
          <p14:tracePt t="60935" x="7937500" y="4921250"/>
          <p14:tracePt t="60953" x="7943850" y="4921250"/>
          <p14:tracePt t="60985" x="7956550" y="4914900"/>
          <p14:tracePt t="61002" x="7962900" y="4908550"/>
          <p14:tracePt t="61018" x="7969250" y="4902200"/>
          <p14:tracePt t="61081" x="7975600" y="4902200"/>
          <p14:tracePt t="61138" x="7981950" y="4902200"/>
          <p14:tracePt t="61145" x="7994650" y="4895850"/>
          <p14:tracePt t="61155" x="8007350" y="4889500"/>
          <p14:tracePt t="61168" x="8026400" y="4883150"/>
          <p14:tracePt t="67321" x="8026400" y="4876800"/>
          <p14:tracePt t="67330" x="8039100" y="4870450"/>
          <p14:tracePt t="67345" x="8045450" y="4864100"/>
          <p14:tracePt t="67362" x="8070850" y="4864100"/>
          <p14:tracePt t="67379" x="8089900" y="4845050"/>
          <p14:tracePt t="67396" x="8115300" y="4838700"/>
          <p14:tracePt t="67413" x="8128000" y="4826000"/>
          <p14:tracePt t="67429" x="8140700" y="4819650"/>
          <p14:tracePt t="67446" x="8147050" y="4806950"/>
          <p14:tracePt t="67463" x="8159750" y="4787900"/>
          <p14:tracePt t="67479" x="8166100" y="4768850"/>
          <p14:tracePt t="67483" x="8178800" y="4756150"/>
          <p14:tracePt t="67498" x="8197850" y="4705350"/>
          <p14:tracePt t="67513" x="8210550" y="4660900"/>
          <p14:tracePt t="67529" x="8210550" y="4622800"/>
          <p14:tracePt t="67546" x="8210550" y="4578350"/>
          <p14:tracePt t="67563" x="8210550" y="4495800"/>
          <p14:tracePt t="67579" x="8210550" y="4419600"/>
          <p14:tracePt t="67596" x="8216900" y="4400550"/>
          <p14:tracePt t="67873" x="8216900" y="4394200"/>
          <p14:tracePt t="67891" x="8216900" y="4387850"/>
          <p14:tracePt t="67905" x="8216900" y="4381500"/>
          <p14:tracePt t="67914" x="8216900" y="4375150"/>
          <p14:tracePt t="67930" x="8216900" y="4368800"/>
          <p14:tracePt t="67937" x="8216900" y="4356100"/>
          <p14:tracePt t="67948" x="8216900" y="4349750"/>
          <p14:tracePt t="67962" x="8216900" y="4330700"/>
          <p14:tracePt t="67979" x="8216900" y="4305300"/>
          <p14:tracePt t="67997" x="8223250" y="4279900"/>
          <p14:tracePt t="68012" x="8229600" y="42608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1750287"/>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a:p>
            <a:pPr>
              <a:lnSpc>
                <a:spcPct val="200000"/>
              </a:lnSpc>
            </a:pPr>
            <a:r>
              <a:rPr lang="en-GB" sz="1400" i="0" dirty="0">
                <a:effectLst/>
                <a:latin typeface="Times New Roman" panose="02020603050405020304" pitchFamily="18" charset="0"/>
                <a:cs typeface="Times New Roman" panose="02020603050405020304" pitchFamily="18" charset="0"/>
              </a:rPr>
              <a:t>- Definition of a Leader: https://www.vtaide.com/gleanings/leader.html</a:t>
            </a:r>
          </a:p>
          <a:p>
            <a:pPr marL="285750" indent="-285750">
              <a:lnSpc>
                <a:spcPct val="200000"/>
              </a:lnSpc>
              <a:buFontTx/>
              <a:buChar char="-"/>
            </a:pPr>
            <a:r>
              <a:rPr lang="en-GB" sz="1400" i="0" dirty="0">
                <a:effectLst/>
                <a:latin typeface="Times New Roman" panose="02020603050405020304" pitchFamily="18" charset="0"/>
                <a:cs typeface="Times New Roman" panose="02020603050405020304" pitchFamily="18" charset="0"/>
              </a:rPr>
              <a:t>Understanding Leadership, Harvard Business </a:t>
            </a:r>
            <a:r>
              <a:rPr lang="en-GB" sz="1400" i="0" dirty="0" err="1">
                <a:effectLst/>
                <a:latin typeface="Times New Roman" panose="02020603050405020304" pitchFamily="18" charset="0"/>
                <a:cs typeface="Times New Roman" panose="02020603050405020304" pitchFamily="18" charset="0"/>
              </a:rPr>
              <a:t>Overview:https</a:t>
            </a:r>
            <a:r>
              <a:rPr lang="en-GB" sz="1400" i="0" dirty="0">
                <a:effectLst/>
                <a:latin typeface="Times New Roman" panose="02020603050405020304" pitchFamily="18" charset="0"/>
                <a:cs typeface="Times New Roman" panose="02020603050405020304" pitchFamily="18" charset="0"/>
              </a:rPr>
              <a:t>://hbr.org/2004/01/understanding-leadership</a:t>
            </a:r>
            <a:br>
              <a:rPr lang="en-GB" sz="1400" dirty="0">
                <a:latin typeface="Times New Roman" panose="02020603050405020304" pitchFamily="18" charset="0"/>
                <a:cs typeface="Times New Roman" panose="02020603050405020304" pitchFamily="18" charset="0"/>
              </a:rPr>
            </a:b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67401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576580" y="2328334"/>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Tree>
    <p:extLst>
      <p:ext uri="{BB962C8B-B14F-4D97-AF65-F5344CB8AC3E}">
        <p14:creationId xmlns:p14="http://schemas.microsoft.com/office/powerpoint/2010/main" val="40120321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a:extLst>
              <a:ext uri="{FF2B5EF4-FFF2-40B4-BE49-F238E27FC236}">
                <a16:creationId xmlns:a16="http://schemas.microsoft.com/office/drawing/2014/main" id="{AE0C0B2A-3FD1-4235-A16E-0ED1E028A9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9494E066-0146-46E9-BAF1-C33240ABA2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10127693" y="4178240"/>
            <a:ext cx="633413" cy="1862138"/>
            <a:chOff x="5959192" y="333389"/>
            <a:chExt cx="633413" cy="1862138"/>
          </a:xfrm>
        </p:grpSpPr>
        <p:grpSp>
          <p:nvGrpSpPr>
            <p:cNvPr id="35" name="Group 34">
              <a:extLst>
                <a:ext uri="{FF2B5EF4-FFF2-40B4-BE49-F238E27FC236}">
                  <a16:creationId xmlns:a16="http://schemas.microsoft.com/office/drawing/2014/main" id="{B02BD80B-C499-4DAC-9580-575B04F8658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37" name="Freeform 68">
                <a:extLst>
                  <a:ext uri="{FF2B5EF4-FFF2-40B4-BE49-F238E27FC236}">
                    <a16:creationId xmlns:a16="http://schemas.microsoft.com/office/drawing/2014/main" id="{CCF069F3-858C-4C67-90C2-46017C3D4C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69">
                <a:extLst>
                  <a:ext uri="{FF2B5EF4-FFF2-40B4-BE49-F238E27FC236}">
                    <a16:creationId xmlns:a16="http://schemas.microsoft.com/office/drawing/2014/main" id="{8A1FFA52-DFA8-4A81-8A85-50BE13257F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36" name="Line 70">
              <a:extLst>
                <a:ext uri="{FF2B5EF4-FFF2-40B4-BE49-F238E27FC236}">
                  <a16:creationId xmlns:a16="http://schemas.microsoft.com/office/drawing/2014/main" id="{BAEDA471-60CB-4A0C-B9AD-B2B3C51EA2F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useBgFill="1">
        <p:nvSpPr>
          <p:cNvPr id="40" name="Rectangle 39">
            <a:extLst>
              <a:ext uri="{FF2B5EF4-FFF2-40B4-BE49-F238E27FC236}">
                <a16:creationId xmlns:a16="http://schemas.microsoft.com/office/drawing/2014/main" id="{0FA27539-4286-4FA8-9DA6-7CF23744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D1E7EFE-C698-8729-DECB-FF7C2BA83DA7}"/>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cxnSp>
        <p:nvCxnSpPr>
          <p:cNvPr id="42" name="Straight Connector 41">
            <a:extLst>
              <a:ext uri="{FF2B5EF4-FFF2-40B4-BE49-F238E27FC236}">
                <a16:creationId xmlns:a16="http://schemas.microsoft.com/office/drawing/2014/main" id="{C5E74535-9C0E-4211-B088-610AD56262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81769"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4748A730-09E1-F5D9-B816-6174CF2D1F0D}"/>
              </a:ext>
            </a:extLst>
          </p:cNvPr>
          <p:cNvSpPr>
            <a:spLocks noGrp="1"/>
          </p:cNvSpPr>
          <p:nvPr>
            <p:ph type="sldNum" sz="quarter" idx="12"/>
          </p:nvPr>
        </p:nvSpPr>
        <p:spPr>
          <a:xfrm>
            <a:off x="11106150" y="6401999"/>
            <a:ext cx="544862" cy="369332"/>
          </a:xfrm>
        </p:spPr>
        <p:txBody>
          <a:bodyPr vert="horz" lIns="91440" tIns="45720" rIns="91440" bIns="45720" rtlCol="0" anchor="ctr">
            <a:normAutofit/>
          </a:bodyPr>
          <a:lstStyle/>
          <a:p>
            <a:pPr>
              <a:spcAft>
                <a:spcPts val="600"/>
              </a:spcAft>
            </a:pPr>
            <a:fld id="{FF2BD96E-3838-45D2-9031-D3AF67C920A5}" type="slidenum">
              <a:rPr lang="en-US" smtClean="0"/>
              <a:pPr>
                <a:spcAft>
                  <a:spcPts val="600"/>
                </a:spcAft>
              </a:pPr>
              <a:t>42</a:t>
            </a:fld>
            <a:endParaRPr lang="en-US"/>
          </a:p>
        </p:txBody>
      </p:sp>
      <p:pic>
        <p:nvPicPr>
          <p:cNvPr id="3" name="Picture 2">
            <a:extLst>
              <a:ext uri="{FF2B5EF4-FFF2-40B4-BE49-F238E27FC236}">
                <a16:creationId xmlns:a16="http://schemas.microsoft.com/office/drawing/2014/main" id="{66FE4450-A0CC-88E7-7CA8-A7F644EC05E5}"/>
              </a:ext>
            </a:extLst>
          </p:cNvPr>
          <p:cNvPicPr>
            <a:picLocks noChangeAspect="1"/>
          </p:cNvPicPr>
          <p:nvPr/>
        </p:nvPicPr>
        <p:blipFill rotWithShape="1">
          <a:blip r:embed="rId2"/>
          <a:srcRect l="10883" r="5539"/>
          <a:stretch/>
        </p:blipFill>
        <p:spPr>
          <a:xfrm>
            <a:off x="3898900" y="1514366"/>
            <a:ext cx="3608900" cy="2311162"/>
          </a:xfrm>
          <a:prstGeom prst="rect">
            <a:avLst/>
          </a:prstGeom>
        </p:spPr>
      </p:pic>
    </p:spTree>
    <p:extLst>
      <p:ext uri="{BB962C8B-B14F-4D97-AF65-F5344CB8AC3E}">
        <p14:creationId xmlns:p14="http://schemas.microsoft.com/office/powerpoint/2010/main" val="1786206409"/>
      </p:ext>
    </p:extLst>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3714</TotalTime>
  <Words>2904</Words>
  <Application>Microsoft Office PowerPoint</Application>
  <PresentationFormat>Widescreen</PresentationFormat>
  <Paragraphs>320</Paragraphs>
  <Slides>42</Slides>
  <Notes>39</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Tajawal Medium</vt:lpstr>
      <vt:lpstr>Arial</vt:lpstr>
      <vt:lpstr>Avenir Next LT Pro</vt:lpstr>
      <vt:lpstr>Berlin Sans FB Demi</vt:lpstr>
      <vt:lpstr>Brush Script MT</vt:lpstr>
      <vt:lpstr>Calibri</vt:lpstr>
      <vt:lpstr>Georgia</vt:lpstr>
      <vt:lpstr>Goudy Old Style</vt:lpstr>
      <vt:lpstr>Roboto</vt:lpstr>
      <vt:lpstr>Symbol</vt:lpstr>
      <vt:lpstr>Times New Roman</vt:lpstr>
      <vt:lpstr>Wingdings</vt:lpstr>
      <vt:lpstr>FrostyVTI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31</cp:revision>
  <dcterms:created xsi:type="dcterms:W3CDTF">2023-01-06T19:28:27Z</dcterms:created>
  <dcterms:modified xsi:type="dcterms:W3CDTF">2023-01-31T10:51:27Z</dcterms:modified>
</cp:coreProperties>
</file>