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45"/>
  </p:notesMasterIdLst>
  <p:handoutMasterIdLst>
    <p:handoutMasterId r:id="rId46"/>
  </p:handoutMasterIdLst>
  <p:sldIdLst>
    <p:sldId id="355" r:id="rId5"/>
    <p:sldId id="258" r:id="rId6"/>
    <p:sldId id="301" r:id="rId7"/>
    <p:sldId id="479" r:id="rId8"/>
    <p:sldId id="498" r:id="rId9"/>
    <p:sldId id="499" r:id="rId10"/>
    <p:sldId id="259" r:id="rId11"/>
    <p:sldId id="272" r:id="rId12"/>
    <p:sldId id="288" r:id="rId13"/>
    <p:sldId id="481" r:id="rId14"/>
    <p:sldId id="482" r:id="rId15"/>
    <p:sldId id="261" r:id="rId16"/>
    <p:sldId id="262" r:id="rId17"/>
    <p:sldId id="273" r:id="rId18"/>
    <p:sldId id="486" r:id="rId19"/>
    <p:sldId id="487" r:id="rId20"/>
    <p:sldId id="263" r:id="rId21"/>
    <p:sldId id="265" r:id="rId22"/>
    <p:sldId id="264" r:id="rId23"/>
    <p:sldId id="502" r:id="rId24"/>
    <p:sldId id="274" r:id="rId25"/>
    <p:sldId id="489" r:id="rId26"/>
    <p:sldId id="490" r:id="rId27"/>
    <p:sldId id="491" r:id="rId28"/>
    <p:sldId id="493" r:id="rId29"/>
    <p:sldId id="492" r:id="rId30"/>
    <p:sldId id="275" r:id="rId31"/>
    <p:sldId id="494" r:id="rId32"/>
    <p:sldId id="480" r:id="rId33"/>
    <p:sldId id="495" r:id="rId34"/>
    <p:sldId id="299" r:id="rId35"/>
    <p:sldId id="496" r:id="rId36"/>
    <p:sldId id="280" r:id="rId37"/>
    <p:sldId id="497" r:id="rId38"/>
    <p:sldId id="281" r:id="rId39"/>
    <p:sldId id="283" r:id="rId40"/>
    <p:sldId id="282" r:id="rId41"/>
    <p:sldId id="279" r:id="rId42"/>
    <p:sldId id="500" r:id="rId43"/>
    <p:sldId id="26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355"/>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1"/>
            <p14:sldId id="493"/>
            <p14:sldId id="492"/>
            <p14:sldId id="275"/>
            <p14:sldId id="494"/>
            <p14:sldId id="480"/>
            <p14:sldId id="495"/>
            <p14:sldId id="299"/>
            <p14:sldId id="496"/>
            <p14:sldId id="280"/>
            <p14:sldId id="497"/>
            <p14:sldId id="281"/>
            <p14:sldId id="283"/>
            <p14:sldId id="282"/>
            <p14:sldId id="279"/>
            <p14:sldId id="500"/>
            <p14:sldId id="267"/>
          </p14:sldIdLst>
        </p14:section>
        <p14:section name="Untitled Section" id="{B9AD5FFD-801D-49D2-8112-02B37E072B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249" autoAdjust="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12/7/2022</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81347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AB542430-D022-40AA-99D5-50535CE35B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9BFC583-FE70-49C2-87BC-428CC1F5D5D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0419" name="Rectangle 2">
            <a:extLst>
              <a:ext uri="{FF2B5EF4-FFF2-40B4-BE49-F238E27FC236}">
                <a16:creationId xmlns:a16="http://schemas.microsoft.com/office/drawing/2014/main" id="{0B56404C-9E57-4BF7-BA60-5C1314AD8CAC}"/>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25E0E525-A918-464D-A572-B285477FC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C40C5C3E-099C-4B5E-AB23-963DC1CC36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FF75884-37A5-40D4-A6D3-2F8F398EC5F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3491" name="Rectangle 2">
            <a:extLst>
              <a:ext uri="{FF2B5EF4-FFF2-40B4-BE49-F238E27FC236}">
                <a16:creationId xmlns:a16="http://schemas.microsoft.com/office/drawing/2014/main" id="{0F998E2C-73D2-4839-B0F0-6FB2C1E376AB}"/>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8EB9FDA-A9BB-41EE-8C9F-A6B0711EF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21B45CF-F40E-4DD6-8DF5-2FF6EB6D99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00124F0F-2465-4BAF-A3CA-51E9ACC0690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4515" name="Rectangle 2">
            <a:extLst>
              <a:ext uri="{FF2B5EF4-FFF2-40B4-BE49-F238E27FC236}">
                <a16:creationId xmlns:a16="http://schemas.microsoft.com/office/drawing/2014/main" id="{BE87494F-B770-4B83-812E-894E7CB2662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5634F901-A02A-423D-A178-59128F8B7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E7D355F-D39C-4727-A514-C2E29A460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87116ED-6F53-49A2-B138-E0E5EEF9A716}"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5539" name="Rectangle 2">
            <a:extLst>
              <a:ext uri="{FF2B5EF4-FFF2-40B4-BE49-F238E27FC236}">
                <a16:creationId xmlns:a16="http://schemas.microsoft.com/office/drawing/2014/main" id="{B9D18726-A48B-435D-AED9-BD5CEA0C4E9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06EB3C5-5B8C-4F01-BC56-76AB9854DE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790464B0-0556-428F-9E9F-5AD1FAD063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15D1D25-D80C-421C-88CE-6ECE642A5E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7587" name="Rectangle 2">
            <a:extLst>
              <a:ext uri="{FF2B5EF4-FFF2-40B4-BE49-F238E27FC236}">
                <a16:creationId xmlns:a16="http://schemas.microsoft.com/office/drawing/2014/main" id="{60AB4477-5C8F-463E-B7F8-2F6EEDE7BFD8}"/>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26D42BE-0E1A-456A-A3FE-59391BC43F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12/7/2022</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12/7/2022</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12/7/2022</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12/7/2022</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12/7/2022</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12/7/2022</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12/7/2022</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12/7/2022</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12/7/2022</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12/7/2022</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12/7/2022</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12/7/2022</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12/7/2022</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12/7/2022</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12/7/2022</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12/7/2022</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12/7/2022</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12/7/2022</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12/7/2022</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12/7/2022</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12/7/2022</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12/7/2022</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750186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739096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35713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52250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756226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393939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486683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27368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9102757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669035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79146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12/7/2022</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12/7/2022</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12/7/2022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545433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wrike.com/project-management-guide/faq/what-is-work-breakdown-structure-in-project-management/"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9.emf"/></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emf"/></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2.emf"/></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5.emf"/></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37.em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5110454"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sz="2900" dirty="0">
                <a:solidFill>
                  <a:prstClr val="white"/>
                </a:solidFill>
                <a:latin typeface="Times New Roman" panose="02020603050405020304" pitchFamily="18" charset="0"/>
                <a:cs typeface="Times New Roman" panose="02020603050405020304" pitchFamily="18" charset="0"/>
              </a:rPr>
              <a:t>Estimating project times and costs</a:t>
            </a:r>
            <a:r>
              <a:rPr lang="en-US" sz="2800" dirty="0">
                <a:solidFill>
                  <a:prstClr val="white"/>
                </a:solidFill>
                <a:latin typeface="Times New Roman" panose="02020603050405020304" pitchFamily="18" charset="0"/>
                <a:cs typeface="Times New Roman" panose="02020603050405020304" pitchFamily="18" charset="0"/>
              </a:rPr>
              <a:t/>
            </a:r>
            <a:br>
              <a:rPr lang="en-US" sz="2800" dirty="0">
                <a:solidFill>
                  <a:prstClr val="white"/>
                </a:solidFill>
                <a:latin typeface="Times New Roman" panose="02020603050405020304" pitchFamily="18" charset="0"/>
                <a:cs typeface="Times New Roman" panose="02020603050405020304" pitchFamily="18" charset="0"/>
              </a:rPr>
            </a:br>
            <a:r>
              <a:rPr lang="en-US" sz="2800" dirty="0">
                <a:solidFill>
                  <a:prstClr val="white"/>
                </a:solidFill>
                <a:latin typeface="Times New Roman" panose="02020603050405020304" pitchFamily="18" charset="0"/>
                <a:cs typeface="Times New Roman" panose="02020603050405020304" pitchFamily="18" charset="0"/>
              </a:rPr>
              <a:t>Lecture 10</a:t>
            </a:r>
            <a:r>
              <a:rPr lang="ar-EG" sz="2800" dirty="0">
                <a:solidFill>
                  <a:prstClr val="white"/>
                </a:solidFill>
                <a:latin typeface="Times New Roman" panose="02020603050405020304" pitchFamily="18" charset="0"/>
              </a:rPr>
              <a:t/>
            </a:r>
            <a:br>
              <a:rPr lang="ar-EG" sz="2800" dirty="0">
                <a:solidFill>
                  <a:prstClr val="white"/>
                </a:solidFill>
                <a:latin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Chapter 9</a:t>
            </a:r>
            <a:r>
              <a:rPr lang="en-US" sz="2200" dirty="0">
                <a:solidFill>
                  <a:schemeClr val="bg1"/>
                </a:solidFill>
                <a:latin typeface="+mn-lt"/>
              </a:rPr>
              <a:t/>
            </a:r>
            <a:br>
              <a:rPr lang="en-US" sz="2200" dirty="0">
                <a:solidFill>
                  <a:schemeClr val="bg1"/>
                </a:solidFill>
                <a:latin typeface="+mn-lt"/>
              </a:rPr>
            </a:br>
            <a:r>
              <a:rPr lang="en-US" sz="1800" dirty="0">
                <a:solidFill>
                  <a:schemeClr val="bg1"/>
                </a:solidFill>
                <a:latin typeface="+mn-lt"/>
              </a:rPr>
              <a:t/>
            </a:r>
            <a:br>
              <a:rPr lang="en-US" sz="1800" dirty="0">
                <a:solidFill>
                  <a:schemeClr val="bg1"/>
                </a:solidFill>
                <a:latin typeface="+mn-lt"/>
              </a:rPr>
            </a:br>
            <a:endParaRPr lang="en-US" sz="1800" dirty="0">
              <a:solidFill>
                <a:schemeClr val="bg1"/>
              </a:solidFill>
              <a:latin typeface="+mn-lt"/>
            </a:endParaRP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5"/>
            <a:ext cx="5110454"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7535330" y="2047413"/>
            <a:ext cx="3217333" cy="3217333"/>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pic>
        <p:nvPicPr>
          <p:cNvPr id="2" name="Picture 1">
            <a:extLst>
              <a:ext uri="{FF2B5EF4-FFF2-40B4-BE49-F238E27FC236}">
                <a16:creationId xmlns:a16="http://schemas.microsoft.com/office/drawing/2014/main" id="{62FD7FA0-26D8-45BC-A843-D18600FF739F}"/>
              </a:ext>
            </a:extLst>
          </p:cNvPr>
          <p:cNvPicPr>
            <a:picLocks noChangeAspect="1"/>
          </p:cNvPicPr>
          <p:nvPr/>
        </p:nvPicPr>
        <p:blipFill>
          <a:blip r:embed="rId3"/>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47432" y="414143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3">
                  <a:extLst>
                    <a:ext uri="{A12FA001-AC4F-418D-AE19-62706E023703}">
                      <ahyp:hlinkClr xmlns:ahyp="http://schemas.microsoft.com/office/drawing/2018/hyperlinkcolor" xmlns=""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4"/>
          <a:stretch>
            <a:fillRect/>
          </a:stretch>
        </p:blipFill>
        <p:spPr>
          <a:xfrm>
            <a:off x="0" y="4228149"/>
            <a:ext cx="12192000" cy="2708434"/>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pic>
        <p:nvPicPr>
          <p:cNvPr id="2" name="Picture 1">
            <a:extLst>
              <a:ext uri="{FF2B5EF4-FFF2-40B4-BE49-F238E27FC236}">
                <a16:creationId xmlns:a16="http://schemas.microsoft.com/office/drawing/2014/main" id="{65D5579C-3848-4474-A2B5-6E1D36E50BBF}"/>
              </a:ext>
            </a:extLst>
          </p:cNvPr>
          <p:cNvPicPr>
            <a:picLocks noChangeAspect="1"/>
          </p:cNvPicPr>
          <p:nvPr/>
        </p:nvPicPr>
        <p:blipFill>
          <a:blip r:embed="rId3"/>
          <a:stretch>
            <a:fillRect/>
          </a:stretch>
        </p:blipFill>
        <p:spPr>
          <a:xfrm>
            <a:off x="10964623" y="0"/>
            <a:ext cx="1133954" cy="1012024"/>
          </a:xfrm>
          <a:prstGeom prst="rect">
            <a:avLst/>
          </a:prstGeom>
        </p:spPr>
      </p:pic>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E3DFAC-ABB5-4FCB-9A8D-D320DF2F6C6D}"/>
              </a:ext>
            </a:extLst>
          </p:cNvPr>
          <p:cNvPicPr>
            <a:picLocks noChangeAspect="1"/>
          </p:cNvPicPr>
          <p:nvPr/>
        </p:nvPicPr>
        <p:blipFill>
          <a:blip r:embed="rId3"/>
          <a:stretch>
            <a:fillRect/>
          </a:stretch>
        </p:blipFill>
        <p:spPr>
          <a:xfrm>
            <a:off x="10966655" y="-9144"/>
            <a:ext cx="1133954" cy="1012024"/>
          </a:xfrm>
          <a:prstGeom prst="rect">
            <a:avLst/>
          </a:prstGeom>
        </p:spPr>
      </p:pic>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pic>
        <p:nvPicPr>
          <p:cNvPr id="4" name="Picture 3">
            <a:extLst>
              <a:ext uri="{FF2B5EF4-FFF2-40B4-BE49-F238E27FC236}">
                <a16:creationId xmlns:a16="http://schemas.microsoft.com/office/drawing/2014/main" id="{D8E1D6E0-0BE5-4C12-B2C1-570A8AC127DC}"/>
              </a:ext>
            </a:extLst>
          </p:cNvPr>
          <p:cNvPicPr>
            <a:picLocks noChangeAspect="1"/>
          </p:cNvPicPr>
          <p:nvPr/>
        </p:nvPicPr>
        <p:blipFill>
          <a:blip r:embed="rId2"/>
          <a:stretch>
            <a:fillRect/>
          </a:stretch>
        </p:blipFill>
        <p:spPr>
          <a:xfrm>
            <a:off x="11058046" y="-64758"/>
            <a:ext cx="1133954" cy="1012024"/>
          </a:xfrm>
          <a:prstGeom prst="rect">
            <a:avLst/>
          </a:prstGeom>
        </p:spPr>
      </p:pic>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pic>
        <p:nvPicPr>
          <p:cNvPr id="5" name="Picture 4">
            <a:extLst>
              <a:ext uri="{FF2B5EF4-FFF2-40B4-BE49-F238E27FC236}">
                <a16:creationId xmlns:a16="http://schemas.microsoft.com/office/drawing/2014/main" id="{1B4EE431-C494-4D50-9E88-A7C103922A6F}"/>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233D3D06-E71E-4FB6-AC74-1C6C8A4D80D4}"/>
              </a:ext>
            </a:extLst>
          </p:cNvPr>
          <p:cNvPicPr>
            <a:picLocks noChangeAspect="1"/>
          </p:cNvPicPr>
          <p:nvPr/>
        </p:nvPicPr>
        <p:blipFill>
          <a:blip r:embed="rId3"/>
          <a:stretch>
            <a:fillRect/>
          </a:stretch>
        </p:blipFill>
        <p:spPr>
          <a:xfrm>
            <a:off x="10956446" y="0"/>
            <a:ext cx="1133954" cy="1012024"/>
          </a:xfrm>
          <a:prstGeom prst="rect">
            <a:avLst/>
          </a:prstGeom>
        </p:spPr>
      </p:pic>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03E0C261-3BE3-4E2F-8A83-B06118D93E02}"/>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pic>
        <p:nvPicPr>
          <p:cNvPr id="3" name="Picture 2">
            <a:extLst>
              <a:ext uri="{FF2B5EF4-FFF2-40B4-BE49-F238E27FC236}">
                <a16:creationId xmlns:a16="http://schemas.microsoft.com/office/drawing/2014/main" id="{3EE04EFA-2CEE-499C-A9FC-8F1C8006FF73}"/>
              </a:ext>
            </a:extLst>
          </p:cNvPr>
          <p:cNvPicPr>
            <a:picLocks noChangeAspect="1"/>
          </p:cNvPicPr>
          <p:nvPr/>
        </p:nvPicPr>
        <p:blipFill>
          <a:blip r:embed="rId3"/>
          <a:stretch>
            <a:fillRect/>
          </a:stretch>
        </p:blipFill>
        <p:spPr>
          <a:xfrm>
            <a:off x="11058046" y="-80364"/>
            <a:ext cx="1133954" cy="1012024"/>
          </a:xfrm>
          <a:prstGeom prst="rect">
            <a:avLst/>
          </a:prstGeom>
        </p:spPr>
      </p:pic>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pic>
        <p:nvPicPr>
          <p:cNvPr id="5" name="Picture 4">
            <a:extLst>
              <a:ext uri="{FF2B5EF4-FFF2-40B4-BE49-F238E27FC236}">
                <a16:creationId xmlns:a16="http://schemas.microsoft.com/office/drawing/2014/main" id="{F9E4BD00-53F9-4E1F-96B2-B35F21F7F5F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pic>
        <p:nvPicPr>
          <p:cNvPr id="7" name="Picture 6">
            <a:extLst>
              <a:ext uri="{FF2B5EF4-FFF2-40B4-BE49-F238E27FC236}">
                <a16:creationId xmlns:a16="http://schemas.microsoft.com/office/drawing/2014/main" id="{16ACE0E9-9997-4DD8-82EF-75F538D7693B}"/>
              </a:ext>
            </a:extLst>
          </p:cNvPr>
          <p:cNvPicPr>
            <a:picLocks noChangeAspect="1"/>
          </p:cNvPicPr>
          <p:nvPr/>
        </p:nvPicPr>
        <p:blipFill>
          <a:blip r:embed="rId2"/>
          <a:stretch>
            <a:fillRect/>
          </a:stretch>
        </p:blipFill>
        <p:spPr>
          <a:xfrm>
            <a:off x="11058046" y="-8327"/>
            <a:ext cx="1133954" cy="1012024"/>
          </a:xfrm>
          <a:prstGeom prst="rect">
            <a:avLst/>
          </a:prstGeom>
        </p:spPr>
      </p:pic>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pic>
        <p:nvPicPr>
          <p:cNvPr id="2" name="Picture 1">
            <a:extLst>
              <a:ext uri="{FF2B5EF4-FFF2-40B4-BE49-F238E27FC236}">
                <a16:creationId xmlns:a16="http://schemas.microsoft.com/office/drawing/2014/main" id="{C4A139B1-2E3F-4DEC-98D2-BB0F4DF2D5F5}"/>
              </a:ext>
            </a:extLst>
          </p:cNvPr>
          <p:cNvPicPr>
            <a:picLocks noChangeAspect="1"/>
          </p:cNvPicPr>
          <p:nvPr/>
        </p:nvPicPr>
        <p:blipFill>
          <a:blip r:embed="rId3"/>
          <a:stretch>
            <a:fillRect/>
          </a:stretch>
        </p:blipFill>
        <p:spPr>
          <a:xfrm>
            <a:off x="11173919" y="-41546"/>
            <a:ext cx="1133954" cy="1012024"/>
          </a:xfrm>
          <a:prstGeom prst="rect">
            <a:avLst/>
          </a:prstGeom>
        </p:spPr>
      </p:pic>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4" name="Picture 3">
            <a:extLst>
              <a:ext uri="{FF2B5EF4-FFF2-40B4-BE49-F238E27FC236}">
                <a16:creationId xmlns:a16="http://schemas.microsoft.com/office/drawing/2014/main" id="{9CD93EB5-264D-486B-ADAA-84FFBF5B53F8}"/>
              </a:ext>
            </a:extLst>
          </p:cNvPr>
          <p:cNvPicPr>
            <a:picLocks noChangeAspect="1"/>
          </p:cNvPicPr>
          <p:nvPr/>
        </p:nvPicPr>
        <p:blipFill>
          <a:blip r:embed="rId3"/>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4"/>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pic>
        <p:nvPicPr>
          <p:cNvPr id="2" name="Picture 1">
            <a:extLst>
              <a:ext uri="{FF2B5EF4-FFF2-40B4-BE49-F238E27FC236}">
                <a16:creationId xmlns:a16="http://schemas.microsoft.com/office/drawing/2014/main" id="{34E6436A-3E83-4A94-8839-C6939A7BF9FA}"/>
              </a:ext>
            </a:extLst>
          </p:cNvPr>
          <p:cNvPicPr>
            <a:picLocks noChangeAspect="1"/>
          </p:cNvPicPr>
          <p:nvPr/>
        </p:nvPicPr>
        <p:blipFill>
          <a:blip r:embed="rId3"/>
          <a:stretch>
            <a:fillRect/>
          </a:stretch>
        </p:blipFill>
        <p:spPr>
          <a:xfrm>
            <a:off x="11117072" y="-13840"/>
            <a:ext cx="1133954" cy="1012024"/>
          </a:xfrm>
          <a:prstGeom prst="rect">
            <a:avLst/>
          </a:prstGeom>
        </p:spPr>
      </p:pic>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pic>
        <p:nvPicPr>
          <p:cNvPr id="5" name="Picture 4">
            <a:extLst>
              <a:ext uri="{FF2B5EF4-FFF2-40B4-BE49-F238E27FC236}">
                <a16:creationId xmlns:a16="http://schemas.microsoft.com/office/drawing/2014/main" id="{7B43AC00-273E-4371-84F7-8211920D1267}"/>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pic>
        <p:nvPicPr>
          <p:cNvPr id="5" name="Picture 4">
            <a:extLst>
              <a:ext uri="{FF2B5EF4-FFF2-40B4-BE49-F238E27FC236}">
                <a16:creationId xmlns:a16="http://schemas.microsoft.com/office/drawing/2014/main" id="{CB4B3E8B-39C1-4253-91E9-CA6FC1DB1AB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4D4D86-664F-4D77-8DF4-FA2D6B3BCCCA}"/>
              </a:ext>
            </a:extLst>
          </p:cNvPr>
          <p:cNvPicPr>
            <a:picLocks noChangeAspect="1"/>
          </p:cNvPicPr>
          <p:nvPr/>
        </p:nvPicPr>
        <p:blipFill>
          <a:blip r:embed="rId2"/>
          <a:stretch>
            <a:fillRect/>
          </a:stretch>
        </p:blipFill>
        <p:spPr>
          <a:xfrm>
            <a:off x="11082430" y="0"/>
            <a:ext cx="1133954" cy="1012024"/>
          </a:xfrm>
          <a:prstGeom prst="rect">
            <a:avLst/>
          </a:prstGeom>
        </p:spPr>
      </p:pic>
      <p:sp>
        <p:nvSpPr>
          <p:cNvPr id="7" name="TextBox 6">
            <a:extLst>
              <a:ext uri="{FF2B5EF4-FFF2-40B4-BE49-F238E27FC236}">
                <a16:creationId xmlns:a16="http://schemas.microsoft.com/office/drawing/2014/main" id="{6C64538C-E949-42C9-869C-9DD1A84B98D0}"/>
              </a:ext>
            </a:extLst>
          </p:cNvPr>
          <p:cNvSpPr txBox="1"/>
          <p:nvPr/>
        </p:nvSpPr>
        <p:spPr>
          <a:xfrm>
            <a:off x="245872" y="1287145"/>
            <a:ext cx="11715973" cy="4801314"/>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 that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rough</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“conceptual”</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stage</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estimates are helpful in initial development of a complete plan. However,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 estimates are sometimes significantly off the mark because little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gathered.</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1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individual</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items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few</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realistic</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“wants the project.” Nevertheless, the initial top-down estimates are helpful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 whether the project warrants more formal planning, which would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careful</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senior</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managers are not dictated to lower level managers who might feel compelled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believe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inadequate.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sz="1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6" name="TextBox 5">
            <a:extLst>
              <a:ext uri="{FF2B5EF4-FFF2-40B4-BE49-F238E27FC236}">
                <a16:creationId xmlns:a16="http://schemas.microsoft.com/office/drawing/2014/main" id="{6AF73038-5356-4754-BAD9-9121FC9E2178}"/>
              </a:ext>
            </a:extLst>
          </p:cNvPr>
          <p:cNvSpPr txBox="1"/>
          <p:nvPr/>
        </p:nvSpPr>
        <p:spPr>
          <a:xfrm>
            <a:off x="245872" y="506012"/>
            <a:ext cx="6111550" cy="461665"/>
          </a:xfrm>
          <a:prstGeom prst="rect">
            <a:avLst/>
          </a:prstGeom>
          <a:noFill/>
        </p:spPr>
        <p:txBody>
          <a:bodyPr wrap="square">
            <a:spAutoFit/>
          </a:bodyPr>
          <a:lstStyle/>
          <a:p>
            <a:r>
              <a:rPr lang="en-US" sz="2400" b="1" dirty="0">
                <a:highlight>
                  <a:srgbClr val="FFFF00"/>
                </a:highlight>
              </a:rPr>
              <a:t>1. Consensus Methods</a:t>
            </a:r>
          </a:p>
        </p:txBody>
      </p:sp>
    </p:spTree>
    <p:extLst>
      <p:ext uri="{BB962C8B-B14F-4D97-AF65-F5344CB8AC3E}">
        <p14:creationId xmlns:p14="http://schemas.microsoft.com/office/powerpoint/2010/main" val="609833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C186EA-FEE7-442A-BB1D-205250F14AC7}"/>
              </a:ext>
            </a:extLst>
          </p:cNvPr>
          <p:cNvPicPr>
            <a:picLocks noChangeAspect="1"/>
          </p:cNvPicPr>
          <p:nvPr/>
        </p:nvPicPr>
        <p:blipFill>
          <a:blip r:embed="rId2"/>
          <a:stretch>
            <a:fillRect/>
          </a:stretch>
        </p:blipFill>
        <p:spPr>
          <a:xfrm>
            <a:off x="11186111" y="0"/>
            <a:ext cx="1133954" cy="1012024"/>
          </a:xfrm>
          <a:prstGeom prst="rect">
            <a:avLst/>
          </a:prstGeom>
        </p:spPr>
      </p:pic>
      <p:sp>
        <p:nvSpPr>
          <p:cNvPr id="7" name="TextBox 6">
            <a:extLst>
              <a:ext uri="{FF2B5EF4-FFF2-40B4-BE49-F238E27FC236}">
                <a16:creationId xmlns:a16="http://schemas.microsoft.com/office/drawing/2014/main" id="{3B88FCF8-F0F8-4211-AEB4-3EF51F2C8B89}"/>
              </a:ext>
            </a:extLst>
          </p:cNvPr>
          <p:cNvSpPr txBox="1"/>
          <p:nvPr/>
        </p:nvSpPr>
        <p:spPr>
          <a:xfrm>
            <a:off x="253999" y="1311345"/>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37D043-E792-4C50-97EE-983D666DC550}"/>
              </a:ext>
            </a:extLst>
          </p:cNvPr>
          <p:cNvPicPr>
            <a:picLocks noChangeAspect="1"/>
          </p:cNvPicPr>
          <p:nvPr/>
        </p:nvPicPr>
        <p:blipFill>
          <a:blip r:embed="rId2"/>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92DFFCCB-4FFD-4C76-808C-889BB9CDDB8B}"/>
              </a:ext>
            </a:extLst>
          </p:cNvPr>
          <p:cNvSpPr txBox="1"/>
          <p:nvPr/>
        </p:nvSpPr>
        <p:spPr>
          <a:xfrm>
            <a:off x="142698" y="0"/>
            <a:ext cx="12658901" cy="7010830"/>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115801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8A71D7-400A-40B7-B661-288AD53523A4}"/>
              </a:ext>
            </a:extLst>
          </p:cNvPr>
          <p:cNvPicPr>
            <a:picLocks noChangeAspect="1"/>
          </p:cNvPicPr>
          <p:nvPr/>
        </p:nvPicPr>
        <p:blipFill>
          <a:blip r:embed="rId3"/>
          <a:stretch>
            <a:fillRect/>
          </a:stretch>
        </p:blipFill>
        <p:spPr>
          <a:xfrm>
            <a:off x="11058046" y="0"/>
            <a:ext cx="1133954" cy="1012024"/>
          </a:xfrm>
          <a:prstGeom prst="rect">
            <a:avLst/>
          </a:prstGeom>
        </p:spPr>
      </p:pic>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4"/>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5"/>
          <a:stretch>
            <a:fillRect/>
          </a:stretch>
        </p:blipFill>
        <p:spPr>
          <a:xfrm>
            <a:off x="1363416" y="196948"/>
            <a:ext cx="8863796" cy="57677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FAE380-00C0-4E94-A070-819A8A84C126}"/>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84EAB09D-3021-4933-90B2-96ADAFEB1DDA}"/>
              </a:ext>
            </a:extLst>
          </p:cNvPr>
          <p:cNvSpPr txBox="1"/>
          <p:nvPr/>
        </p:nvSpPr>
        <p:spPr>
          <a:xfrm>
            <a:off x="72546" y="1051591"/>
            <a:ext cx="11798300" cy="4611519"/>
          </a:xfrm>
          <a:prstGeom prst="rect">
            <a:avLst/>
          </a:prstGeom>
          <a:noFill/>
        </p:spPr>
        <p:txBody>
          <a:bodyPr wrap="square">
            <a:spAutoFit/>
          </a:bodyPr>
          <a:lstStyle/>
          <a:p>
            <a:pPr algn="just">
              <a:lnSpc>
                <a:spcPct val="150000"/>
              </a:lnSpc>
            </a:pPr>
            <a:r>
              <a:rPr lang="en-US" dirty="0"/>
              <a:t>Some projects require that the same task, group of tasks, or product be repeated several times. Managers know intuitively that the time to perform a task improves with repetition. This phenomenon is especially true of tasks that are labor intensive</a:t>
            </a:r>
            <a:r>
              <a:rPr lang="en-US" u="sng" dirty="0"/>
              <a:t>. In these circumstances the pattern of improvement phenomenon can be used to predict the reduction in time to perform the task</a:t>
            </a:r>
            <a:r>
              <a:rPr lang="en-US" dirty="0"/>
              <a:t>. From empirical evidence across all industries, the pattern of this improvement has been quantified in the learning curve (also known as improvement curve, experience curve, and industrial progress curve), which is described by the following relationship:</a:t>
            </a:r>
          </a:p>
          <a:p>
            <a:pPr algn="just"/>
            <a:endParaRPr lang="en-US" dirty="0"/>
          </a:p>
          <a:p>
            <a:pPr algn="just">
              <a:lnSpc>
                <a:spcPct val="150000"/>
              </a:lnSpc>
            </a:pPr>
            <a:r>
              <a:rPr lang="en-US" dirty="0"/>
              <a:t>Each time the output quantity doubles, the unit labor hours are reduced at a constant rate. In practice the improvement ratio may vary from 60 percent, representing very large improvement, to 100 percent, representing no improvement at all. </a:t>
            </a:r>
          </a:p>
          <a:p>
            <a:pPr algn="just">
              <a:lnSpc>
                <a:spcPct val="150000"/>
              </a:lnSpc>
            </a:pPr>
            <a:endParaRPr lang="en-US" dirty="0"/>
          </a:p>
        </p:txBody>
      </p:sp>
      <p:sp>
        <p:nvSpPr>
          <p:cNvPr id="9" name="TextBox 8">
            <a:extLst>
              <a:ext uri="{FF2B5EF4-FFF2-40B4-BE49-F238E27FC236}">
                <a16:creationId xmlns:a16="http://schemas.microsoft.com/office/drawing/2014/main" id="{96962724-88DC-4464-A3F4-C2245B2E8761}"/>
              </a:ext>
            </a:extLst>
          </p:cNvPr>
          <p:cNvSpPr txBox="1"/>
          <p:nvPr/>
        </p:nvSpPr>
        <p:spPr>
          <a:xfrm>
            <a:off x="28978" y="5225793"/>
            <a:ext cx="12163022" cy="2169825"/>
          </a:xfrm>
          <a:prstGeom prst="rect">
            <a:avLst/>
          </a:prstGeom>
          <a:noFill/>
        </p:spPr>
        <p:txBody>
          <a:bodyPr wrap="square">
            <a:spAutoFit/>
          </a:bodyPr>
          <a:lstStyle/>
          <a:p>
            <a:pPr>
              <a:lnSpc>
                <a:spcPct val="150000"/>
              </a:lnSpc>
            </a:pPr>
            <a:r>
              <a:rPr lang="en-US" dirty="0"/>
              <a:t>The main disadvantage of top-down approaches to estimating is simply that the time and cost for a specific task are not considered. Grouping many tasks into a common basket encourages errors of omission and the use of imposed times and costs. Micro estimating methods are usually more accurate than macro methods.   </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84302CCD-3F9C-4E3A-AAEE-94A37FD141C4}"/>
              </a:ext>
            </a:extLst>
          </p:cNvPr>
          <p:cNvSpPr txBox="1"/>
          <p:nvPr/>
        </p:nvSpPr>
        <p:spPr>
          <a:xfrm>
            <a:off x="72546" y="136680"/>
            <a:ext cx="6092890" cy="461665"/>
          </a:xfrm>
          <a:prstGeom prst="rect">
            <a:avLst/>
          </a:prstGeom>
          <a:noFill/>
        </p:spPr>
        <p:txBody>
          <a:bodyPr wrap="square">
            <a:spAutoFit/>
          </a:bodyPr>
          <a:lstStyle/>
          <a:p>
            <a:r>
              <a:rPr kumimoji="0" lang="en-US" sz="2400" b="1" i="0" u="none" strike="noStrike" kern="1200" cap="none" spc="0" normalizeH="0" baseline="0" noProof="0" dirty="0">
                <a:ln>
                  <a:noFill/>
                </a:ln>
                <a:solidFill>
                  <a:srgbClr val="000000"/>
                </a:solidFill>
                <a:effectLst/>
                <a:highlight>
                  <a:srgbClr val="FFFF00"/>
                </a:highlight>
                <a:uLnTx/>
                <a:uFillTx/>
                <a:latin typeface="Arial"/>
                <a:ea typeface="+mn-ea"/>
                <a:cs typeface="+mn-cs"/>
              </a:rPr>
              <a:t>4. Learning curves</a:t>
            </a:r>
            <a:endParaRPr lang="en-US" sz="2400" b="1" dirty="0">
              <a:highlight>
                <a:srgbClr val="FFFF00"/>
              </a:highlight>
            </a:endParaRPr>
          </a:p>
        </p:txBody>
      </p:sp>
    </p:spTree>
    <p:extLst>
      <p:ext uri="{BB962C8B-B14F-4D97-AF65-F5344CB8AC3E}">
        <p14:creationId xmlns:p14="http://schemas.microsoft.com/office/powerpoint/2010/main" val="1377367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pic>
        <p:nvPicPr>
          <p:cNvPr id="3" name="Picture 2">
            <a:extLst>
              <a:ext uri="{FF2B5EF4-FFF2-40B4-BE49-F238E27FC236}">
                <a16:creationId xmlns:a16="http://schemas.microsoft.com/office/drawing/2014/main" id="{1EC7002F-6550-47A4-B609-25E6B68CDD81}"/>
              </a:ext>
            </a:extLst>
          </p:cNvPr>
          <p:cNvPicPr>
            <a:picLocks noChangeAspect="1"/>
          </p:cNvPicPr>
          <p:nvPr/>
        </p:nvPicPr>
        <p:blipFill>
          <a:blip r:embed="rId3"/>
          <a:stretch>
            <a:fillRect/>
          </a:stretch>
        </p:blipFill>
        <p:spPr>
          <a:xfrm>
            <a:off x="11058046" y="-28138"/>
            <a:ext cx="1133954" cy="1012024"/>
          </a:xfrm>
          <a:prstGeom prst="rect">
            <a:avLst/>
          </a:prstGeom>
        </p:spPr>
      </p:pic>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3F6039-FBA8-43AB-9D0F-10C8D793D110}"/>
              </a:ext>
            </a:extLst>
          </p:cNvPr>
          <p:cNvPicPr>
            <a:picLocks noChangeAspect="1"/>
          </p:cNvPicPr>
          <p:nvPr/>
        </p:nvPicPr>
        <p:blipFill>
          <a:blip r:embed="rId2"/>
          <a:stretch>
            <a:fillRect/>
          </a:stretch>
        </p:blipFill>
        <p:spPr>
          <a:xfrm>
            <a:off x="11155582" y="-31225"/>
            <a:ext cx="1133954" cy="1012024"/>
          </a:xfrm>
          <a:prstGeom prst="rect">
            <a:avLst/>
          </a:prstGeom>
        </p:spPr>
      </p:pic>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spTree>
    <p:extLst>
      <p:ext uri="{BB962C8B-B14F-4D97-AF65-F5344CB8AC3E}">
        <p14:creationId xmlns:p14="http://schemas.microsoft.com/office/powerpoint/2010/main" val="3903068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26FE05B-094B-4787-94AC-99F1194A8242}"/>
              </a:ext>
            </a:extLst>
          </p:cNvPr>
          <p:cNvPicPr>
            <a:picLocks noChangeAspect="1"/>
          </p:cNvPicPr>
          <p:nvPr/>
        </p:nvPicPr>
        <p:blipFill>
          <a:blip r:embed="rId3"/>
          <a:stretch>
            <a:fillRect/>
          </a:stretch>
        </p:blipFill>
        <p:spPr>
          <a:xfrm>
            <a:off x="11058046" y="-25461"/>
            <a:ext cx="1133954" cy="1012024"/>
          </a:xfrm>
          <a:prstGeom prst="rect">
            <a:avLst/>
          </a:prstGeom>
        </p:spPr>
      </p:pic>
      <p:sp>
        <p:nvSpPr>
          <p:cNvPr id="7" name="TextBox 6">
            <a:extLst>
              <a:ext uri="{FF2B5EF4-FFF2-40B4-BE49-F238E27FC236}">
                <a16:creationId xmlns:a16="http://schemas.microsoft.com/office/drawing/2014/main" id="{23C16BF8-B65E-41A3-8D22-AE42E9528755}"/>
              </a:ext>
            </a:extLst>
          </p:cNvPr>
          <p:cNvSpPr txBox="1"/>
          <p:nvPr/>
        </p:nvSpPr>
        <p:spPr>
          <a:xfrm>
            <a:off x="0" y="0"/>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
        <p:nvSpPr>
          <p:cNvPr id="8" name="TextBox 7">
            <a:extLst>
              <a:ext uri="{FF2B5EF4-FFF2-40B4-BE49-F238E27FC236}">
                <a16:creationId xmlns:a16="http://schemas.microsoft.com/office/drawing/2014/main" id="{66EEE6C3-4794-4C39-B1DE-964C443B016B}"/>
              </a:ext>
            </a:extLst>
          </p:cNvPr>
          <p:cNvSpPr txBox="1"/>
          <p:nvPr/>
        </p:nvSpPr>
        <p:spPr>
          <a:xfrm>
            <a:off x="-1943100" y="721564"/>
            <a:ext cx="15210971" cy="5858848"/>
          </a:xfrm>
          <a:prstGeom prst="rect">
            <a:avLst/>
          </a:prstGeom>
          <a:noFill/>
        </p:spPr>
        <p:txBody>
          <a:bodyPr wrap="square">
            <a:spAutoFit/>
          </a:bodyPr>
          <a:lstStyle/>
          <a:p>
            <a:pPr marL="2012950" marR="1071245" algn="just">
              <a:lnSpc>
                <a:spcPct val="150000"/>
              </a:lnSpc>
              <a:spcBef>
                <a:spcPts val="295"/>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When do you use range estimating? </a:t>
            </a:r>
            <a:r>
              <a:rPr lang="en-US"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Range estimating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 best when work pack-</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work package is routine and carries little uncertainty, using a person most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 with the work package is usually the best approach. They know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experience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 know</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and costs. However, when work packages have significant uncertainty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the time or cost to complete, it is a prudent policy to require three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estimates—low,</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(borrowed</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methodology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uses probability distributions). The low to high give a range within which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influenced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factors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newness,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familiarity.</a:t>
            </a:r>
          </a:p>
          <a:p>
            <a:pPr marL="2012950" marR="1072515" indent="154940" algn="just">
              <a:lnSpc>
                <a:spcPct val="150000"/>
              </a:lnSpc>
              <a:spcBef>
                <a:spcPts val="0"/>
              </a:spcBef>
              <a:spcAft>
                <a:spcPts val="0"/>
              </a:spcAft>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2515" indent="154940" algn="just">
              <a:lnSpc>
                <a:spcPct val="150000"/>
              </a:lnSpc>
              <a:spcBef>
                <a:spcPts val="0"/>
              </a:spcBef>
              <a:spcAft>
                <a:spcPts val="0"/>
              </a:spcAft>
            </a:pPr>
            <a:r>
              <a:rPr lang="en-US" i="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get</a:t>
            </a:r>
            <a:r>
              <a:rPr lang="en-US" i="1" spc="-1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6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estimates?</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having</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high cost or duration gives best results. Group estimating tends to refine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extremes by bringing more evaluative judgments to the estimate and potential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The judgment of others in a group helps to moderate extreme perceived risks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a time or cost estimate. Involving others in making activity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gains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credibility 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estimate.</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72E1C6-A575-4D56-9CE4-E0B63417E83B}"/>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F5310F7D-955D-4045-99F5-5163A314A6A3}"/>
              </a:ext>
            </a:extLst>
          </p:cNvPr>
          <p:cNvSpPr txBox="1"/>
          <p:nvPr/>
        </p:nvSpPr>
        <p:spPr>
          <a:xfrm>
            <a:off x="-1930400" y="906200"/>
            <a:ext cx="15151100" cy="6273512"/>
          </a:xfrm>
          <a:prstGeom prst="rect">
            <a:avLst/>
          </a:prstGeom>
          <a:noFill/>
        </p:spPr>
        <p:txBody>
          <a:bodyPr wrap="square">
            <a:spAutoFit/>
          </a:bodyPr>
          <a:lstStyle/>
          <a:p>
            <a:pPr marL="2012950" marR="1071245" indent="155575" algn="just">
              <a:lnSpc>
                <a:spcPct val="150000"/>
              </a:lnSpc>
              <a:spcBef>
                <a:spcPts val="0"/>
              </a:spcBef>
              <a:spcAft>
                <a:spcPts val="0"/>
              </a:spcAft>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 5.2 presents an abridged estimating template using three time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cross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functional</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Risk Level column is the group’s independent assessment of the degree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the actual time</a:t>
            </a:r>
            <a:r>
              <a:rPr lang="en-US"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 be very close to the estimate.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a sense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number represents the group’s evaluation of many factors (e.g., complexity,</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 that might impact the average time estimate. In our example,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 feels work packages 104, 108, 110, 111, and 114 have a high chance that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vary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Likewise,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 feels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102,</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105</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112</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p>
          <a:p>
            <a:pPr marL="2012950" marR="1071245" indent="155575" algn="just">
              <a:lnSpc>
                <a:spcPct val="150000"/>
              </a:lnSpc>
              <a:spcBef>
                <a:spcPts val="0"/>
              </a:spcBef>
              <a:spcAft>
                <a:spcPts val="0"/>
              </a:spcAft>
            </a:pP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2012950" marR="1071245" indent="154940" algn="just">
              <a:lnSpc>
                <a:spcPct val="150000"/>
              </a:lnSpc>
              <a:spcBef>
                <a:spcPts val="0"/>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How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use</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5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a:t>
            </a:r>
            <a:r>
              <a:rPr lang="en-US" i="1" spc="-3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gives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assess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helps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surprises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range estimating method also provides a basis for assessing risk, managing resources, and determining the project contingency fund. Range estimating is popular in software and new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projects where up-front requirements are fuzzy and not well known. Group</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discussed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a:lnSpc>
                <a:spcPct val="150000"/>
              </a:lnSpc>
            </a:pPr>
            <a:endParaRPr lang="en-US" dirty="0"/>
          </a:p>
        </p:txBody>
      </p:sp>
      <p:sp>
        <p:nvSpPr>
          <p:cNvPr id="5" name="TextBox 4">
            <a:extLst>
              <a:ext uri="{FF2B5EF4-FFF2-40B4-BE49-F238E27FC236}">
                <a16:creationId xmlns:a16="http://schemas.microsoft.com/office/drawing/2014/main" id="{875CA60C-1284-4E1E-B392-7DFDC589C702}"/>
              </a:ext>
            </a:extLst>
          </p:cNvPr>
          <p:cNvSpPr txBox="1"/>
          <p:nvPr/>
        </p:nvSpPr>
        <p:spPr>
          <a:xfrm>
            <a:off x="0" y="163386"/>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Tree>
    <p:extLst>
      <p:ext uri="{BB962C8B-B14F-4D97-AF65-F5344CB8AC3E}">
        <p14:creationId xmlns:p14="http://schemas.microsoft.com/office/powerpoint/2010/main" val="57220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7C3FCF53-65A0-429E-A380-1C21CE79108C}"/>
              </a:ext>
            </a:extLst>
          </p:cNvPr>
          <p:cNvSpPr>
            <a:spLocks noGrp="1" noChangeArrowheads="1"/>
          </p:cNvSpPr>
          <p:nvPr>
            <p:ph type="title"/>
          </p:nvPr>
        </p:nvSpPr>
        <p:spPr>
          <a:xfrm>
            <a:off x="136144" y="178182"/>
            <a:ext cx="10141712" cy="851297"/>
          </a:xfrm>
        </p:spPr>
        <p:txBody>
          <a:bodyPr/>
          <a:lstStyle/>
          <a:p>
            <a:pPr eaLnBrk="1" hangingPunct="1">
              <a:defRPr/>
            </a:pPr>
            <a:r>
              <a:rPr lang="en-US" dirty="0"/>
              <a:t>Range Estimating Template</a:t>
            </a:r>
          </a:p>
        </p:txBody>
      </p:sp>
      <p:pic>
        <p:nvPicPr>
          <p:cNvPr id="4" name="Picture 3">
            <a:extLst>
              <a:ext uri="{FF2B5EF4-FFF2-40B4-BE49-F238E27FC236}">
                <a16:creationId xmlns:a16="http://schemas.microsoft.com/office/drawing/2014/main" id="{BC4508CB-41F5-4178-9AC2-C2BD720F1C87}"/>
              </a:ext>
            </a:extLst>
          </p:cNvPr>
          <p:cNvPicPr>
            <a:picLocks noChangeAspect="1"/>
          </p:cNvPicPr>
          <p:nvPr/>
        </p:nvPicPr>
        <p:blipFill>
          <a:blip r:embed="rId3"/>
          <a:stretch>
            <a:fillRect/>
          </a:stretch>
        </p:blipFill>
        <p:spPr>
          <a:xfrm>
            <a:off x="11086543" y="-64841"/>
            <a:ext cx="1133954" cy="1012024"/>
          </a:xfrm>
          <a:prstGeom prst="rect">
            <a:avLst/>
          </a:prstGeom>
        </p:spPr>
      </p:pic>
      <p:pic>
        <p:nvPicPr>
          <p:cNvPr id="7" name="Picture 6">
            <a:extLst>
              <a:ext uri="{FF2B5EF4-FFF2-40B4-BE49-F238E27FC236}">
                <a16:creationId xmlns:a16="http://schemas.microsoft.com/office/drawing/2014/main" id="{70B122C5-41AE-4CB7-9164-E28CA8310DA4}"/>
              </a:ext>
            </a:extLst>
          </p:cNvPr>
          <p:cNvPicPr>
            <a:picLocks noChangeAspect="1"/>
          </p:cNvPicPr>
          <p:nvPr/>
        </p:nvPicPr>
        <p:blipFill>
          <a:blip r:embed="rId4"/>
          <a:stretch>
            <a:fillRect/>
          </a:stretch>
        </p:blipFill>
        <p:spPr>
          <a:xfrm>
            <a:off x="444499" y="1231900"/>
            <a:ext cx="10642043" cy="51181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3E181D-481E-4CE3-A936-110A3BB0B80F}"/>
              </a:ext>
            </a:extLst>
          </p:cNvPr>
          <p:cNvPicPr>
            <a:picLocks noChangeAspect="1"/>
          </p:cNvPicPr>
          <p:nvPr/>
        </p:nvPicPr>
        <p:blipFill>
          <a:blip r:embed="rId2"/>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C22E5EAA-4DD9-4CFE-B927-9D9D86DAE6A8}"/>
              </a:ext>
            </a:extLst>
          </p:cNvPr>
          <p:cNvSpPr txBox="1"/>
          <p:nvPr/>
        </p:nvSpPr>
        <p:spPr>
          <a:xfrm>
            <a:off x="535214" y="506012"/>
            <a:ext cx="6096000" cy="369332"/>
          </a:xfrm>
          <a:prstGeom prst="rect">
            <a:avLst/>
          </a:prstGeom>
          <a:noFill/>
        </p:spPr>
        <p:txBody>
          <a:bodyPr wrap="square">
            <a:spAutoFit/>
          </a:bodyPr>
          <a:lstStyle/>
          <a:p>
            <a:r>
              <a:rPr lang="en-US" b="1" dirty="0">
                <a:highlight>
                  <a:srgbClr val="FFFF00"/>
                </a:highlight>
              </a:rPr>
              <a:t>4. A Hybrid: Phase Estimating</a:t>
            </a:r>
          </a:p>
        </p:txBody>
      </p:sp>
      <p:sp>
        <p:nvSpPr>
          <p:cNvPr id="9" name="TextBox 8">
            <a:extLst>
              <a:ext uri="{FF2B5EF4-FFF2-40B4-BE49-F238E27FC236}">
                <a16:creationId xmlns:a16="http://schemas.microsoft.com/office/drawing/2014/main" id="{B6C20D70-CC0D-4F48-816F-03098FF15BCF}"/>
              </a:ext>
            </a:extLst>
          </p:cNvPr>
          <p:cNvSpPr txBox="1"/>
          <p:nvPr/>
        </p:nvSpPr>
        <p:spPr>
          <a:xfrm>
            <a:off x="-246744" y="1304924"/>
            <a:ext cx="13004800" cy="5217197"/>
          </a:xfrm>
          <a:prstGeom prst="rect">
            <a:avLst/>
          </a:prstGeom>
          <a:noFill/>
        </p:spPr>
        <p:txBody>
          <a:bodyPr wrap="square">
            <a:spAutoFit/>
          </a:bodyPr>
          <a:lstStyle/>
          <a:p>
            <a:pPr marL="351790" marR="760095" algn="just">
              <a:lnSpc>
                <a:spcPct val="150000"/>
              </a:lnSpc>
              <a:spcBef>
                <a:spcPts val="435"/>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approach begins with a top-down estimate for the project and then refines 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nat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cannot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rigorously defined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Although rare, such projects do exist. These projects are often found 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aerospace projects, IT projects, new technology projects, and construction projects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design is incomplete. In these projects, phase or life-cycle estimating 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frequently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p>
          <a:p>
            <a:pPr marL="351790" marR="760095" algn="just">
              <a:lnSpc>
                <a:spcPct val="150000"/>
              </a:lnSpc>
              <a:spcBef>
                <a:spcPts val="435"/>
              </a:spcBef>
              <a:spcAft>
                <a:spcPts val="0"/>
              </a:spcAft>
            </a:pPr>
            <a:endPar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51790" marR="760095" algn="just">
              <a:lnSpc>
                <a:spcPct val="150000"/>
              </a:lnSpc>
              <a:spcBef>
                <a:spcPts val="435"/>
              </a:spcBef>
              <a:spcAft>
                <a:spcPts val="0"/>
              </a:spcAft>
            </a:pPr>
            <a:r>
              <a:rPr lang="en-US" sz="2000" dirty="0">
                <a:solidFill>
                  <a:srgbClr val="231F21"/>
                </a:solidFill>
                <a:latin typeface="Georgia" panose="02040502050405020303" pitchFamily="18" charset="0"/>
                <a:ea typeface="Georgia" panose="02040502050405020303" pitchFamily="18" charset="0"/>
                <a:cs typeface="Georgia" panose="02040502050405020303" pitchFamily="18" charset="0"/>
              </a:rPr>
              <a:t>P</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hase estimating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 an unusual amount of uncertainty surrounds 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and it is impractical to estimate times and costs for the entire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uses a two-estimate system over the life of the project. A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immediate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remaining phases of the project. Figure 5.3 depicts the phases of a project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life.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700894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9D333509-6C79-446D-9E09-97771D12686B}"/>
              </a:ext>
            </a:extLst>
          </p:cNvPr>
          <p:cNvSpPr>
            <a:spLocks noGrp="1" noChangeArrowheads="1"/>
          </p:cNvSpPr>
          <p:nvPr>
            <p:ph type="title"/>
          </p:nvPr>
        </p:nvSpPr>
        <p:spPr>
          <a:xfrm>
            <a:off x="0" y="25782"/>
            <a:ext cx="9534144" cy="851297"/>
          </a:xfrm>
        </p:spPr>
        <p:txBody>
          <a:bodyPr/>
          <a:lstStyle/>
          <a:p>
            <a:pPr eaLnBrk="1" hangingPunct="1">
              <a:defRPr/>
            </a:pPr>
            <a:r>
              <a:rPr lang="en-US" dirty="0"/>
              <a:t>Phase Estimating over Project Life Cycle</a:t>
            </a:r>
          </a:p>
        </p:txBody>
      </p:sp>
      <p:pic>
        <p:nvPicPr>
          <p:cNvPr id="2" name="Picture 1">
            <a:extLst>
              <a:ext uri="{FF2B5EF4-FFF2-40B4-BE49-F238E27FC236}">
                <a16:creationId xmlns:a16="http://schemas.microsoft.com/office/drawing/2014/main" id="{A5E4B99A-AC6B-4730-8C6E-D1341D2CCADE}"/>
              </a:ext>
            </a:extLst>
          </p:cNvPr>
          <p:cNvPicPr>
            <a:picLocks noChangeAspect="1"/>
          </p:cNvPicPr>
          <p:nvPr/>
        </p:nvPicPr>
        <p:blipFill>
          <a:blip r:embed="rId3"/>
          <a:stretch>
            <a:fillRect/>
          </a:stretch>
        </p:blipFill>
        <p:spPr>
          <a:xfrm>
            <a:off x="11058046" y="-54582"/>
            <a:ext cx="1133954" cy="1012024"/>
          </a:xfrm>
          <a:prstGeom prst="rect">
            <a:avLst/>
          </a:prstGeom>
        </p:spPr>
      </p:pic>
      <p:pic>
        <p:nvPicPr>
          <p:cNvPr id="7" name="Picture 6">
            <a:extLst>
              <a:ext uri="{FF2B5EF4-FFF2-40B4-BE49-F238E27FC236}">
                <a16:creationId xmlns:a16="http://schemas.microsoft.com/office/drawing/2014/main" id="{62516665-4777-426F-A5AD-0459679D4F01}"/>
              </a:ext>
            </a:extLst>
          </p:cNvPr>
          <p:cNvPicPr>
            <a:picLocks noChangeAspect="1"/>
          </p:cNvPicPr>
          <p:nvPr/>
        </p:nvPicPr>
        <p:blipFill>
          <a:blip r:embed="rId4"/>
          <a:stretch>
            <a:fillRect/>
          </a:stretch>
        </p:blipFill>
        <p:spPr>
          <a:xfrm>
            <a:off x="1663701" y="1562878"/>
            <a:ext cx="8917213" cy="4559299"/>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0161D3-45B2-48AF-AD7C-FD42C4AB26A1}"/>
              </a:ext>
            </a:extLst>
          </p:cNvPr>
          <p:cNvPicPr>
            <a:picLocks noChangeAspect="1"/>
          </p:cNvPicPr>
          <p:nvPr/>
        </p:nvPicPr>
        <p:blipFill>
          <a:blip r:embed="rId3"/>
          <a:stretch>
            <a:fillRect/>
          </a:stretch>
        </p:blipFill>
        <p:spPr>
          <a:xfrm>
            <a:off x="11058046" y="-19121"/>
            <a:ext cx="1133954" cy="1012024"/>
          </a:xfrm>
          <a:prstGeom prst="rect">
            <a:avLst/>
          </a:prstGeom>
        </p:spPr>
      </p:pic>
      <p:sp>
        <p:nvSpPr>
          <p:cNvPr id="7" name="TextBox 6">
            <a:extLst>
              <a:ext uri="{FF2B5EF4-FFF2-40B4-BE49-F238E27FC236}">
                <a16:creationId xmlns:a16="http://schemas.microsoft.com/office/drawing/2014/main" id="{A10D129F-353D-4E46-9E5B-5D2811A73C22}"/>
              </a:ext>
            </a:extLst>
          </p:cNvPr>
          <p:cNvSpPr txBox="1"/>
          <p:nvPr/>
        </p:nvSpPr>
        <p:spPr>
          <a:xfrm>
            <a:off x="-1857828" y="1153555"/>
            <a:ext cx="15065828" cy="6961265"/>
          </a:xfrm>
          <a:prstGeom prst="rect">
            <a:avLst/>
          </a:prstGeom>
          <a:noFill/>
        </p:spPr>
        <p:txBody>
          <a:bodyPr wrap="square">
            <a:spAutoFit/>
          </a:bodyPr>
          <a:lstStyle/>
          <a:p>
            <a:pPr marL="2012950" marR="107124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when the project need is determined, a macro estimate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duration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Simulta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neously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deriving</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remainder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 are solidified, a detailed estimate for design is made and a macro estimate for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remainder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is computed. Clearly, as the project progresses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through its life cycle and more information is available, the reliability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201295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is preferred by those working on projects where the final prod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integration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wireless phones and computers. The commitment to cost and schedule is only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necessary over the next phase of the project and commitment to unrealistic future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 and costs based on poor information is avoided. This progressive macro/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micro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stronger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 schedule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during</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351790" marR="760095" indent="155575" algn="just">
              <a:lnSpc>
                <a:spcPct val="150000"/>
              </a:lnSpc>
              <a:spcBef>
                <a:spcPts val="0"/>
              </a:spcBef>
              <a:spcAft>
                <a:spcPts val="0"/>
              </a:spcAft>
            </a:pP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0" marR="0" algn="just">
              <a:lnSpc>
                <a:spcPct val="150000"/>
              </a:lnSpc>
              <a:spcBef>
                <a:spcPts val="15"/>
              </a:spcBef>
              <a:spcAft>
                <a:spcPts val="0"/>
              </a:spcAft>
            </a:pPr>
            <a:r>
              <a:rPr lang="en-US" sz="2000" dirty="0">
                <a:effectLst/>
                <a:latin typeface="Georgia" panose="02040502050405020303" pitchFamily="18" charset="0"/>
                <a:ea typeface="Georgia" panose="02040502050405020303" pitchFamily="18" charset="0"/>
                <a:cs typeface="Georgia" panose="02040502050405020303" pitchFamily="18" charset="0"/>
              </a:rPr>
              <a:t/>
            </a:r>
            <a:br>
              <a:rPr lang="en-US" sz="2000" dirty="0">
                <a:effectLst/>
                <a:latin typeface="Georgia" panose="02040502050405020303" pitchFamily="18" charset="0"/>
                <a:ea typeface="Georgia" panose="02040502050405020303" pitchFamily="18" charset="0"/>
                <a:cs typeface="Georgia" panose="02040502050405020303" pitchFamily="18" charset="0"/>
              </a:rPr>
            </a:br>
            <a:r>
              <a:rPr lang="en-US" sz="2000" dirty="0">
                <a:effectLst/>
                <a:latin typeface="Georgia" panose="02040502050405020303" pitchFamily="18" charset="0"/>
                <a:ea typeface="Georgia" panose="02040502050405020303" pitchFamily="18" charset="0"/>
                <a:cs typeface="Georgia" panose="02040502050405020303" pitchFamily="18" charset="0"/>
              </a:rPr>
              <a:t> </a:t>
            </a:r>
          </a:p>
        </p:txBody>
      </p:sp>
      <p:sp>
        <p:nvSpPr>
          <p:cNvPr id="6" name="TextBox 5">
            <a:extLst>
              <a:ext uri="{FF2B5EF4-FFF2-40B4-BE49-F238E27FC236}">
                <a16:creationId xmlns:a16="http://schemas.microsoft.com/office/drawing/2014/main" id="{BBAB46C2-F922-43E5-8B84-2B6A8F117167}"/>
              </a:ext>
            </a:extLst>
          </p:cNvPr>
          <p:cNvSpPr txBox="1"/>
          <p:nvPr/>
        </p:nvSpPr>
        <p:spPr>
          <a:xfrm>
            <a:off x="384628" y="486891"/>
            <a:ext cx="7532914" cy="369332"/>
          </a:xfrm>
          <a:prstGeom prst="rect">
            <a:avLst/>
          </a:prstGeom>
          <a:noFill/>
        </p:spPr>
        <p:txBody>
          <a:bodyPr wrap="square">
            <a:spAutoFit/>
          </a:bodyPr>
          <a:lstStyle/>
          <a:p>
            <a:r>
              <a:rPr lang="en-US" b="1" dirty="0">
                <a:highlight>
                  <a:srgbClr val="FFFF00"/>
                </a:highlight>
              </a:rPr>
              <a:t>4. A Hybrid: Phase Estimating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E06B11-DC24-4832-A041-FDEE18566229}"/>
              </a:ext>
            </a:extLst>
          </p:cNvPr>
          <p:cNvPicPr>
            <a:picLocks noChangeAspect="1"/>
          </p:cNvPicPr>
          <p:nvPr/>
        </p:nvPicPr>
        <p:blipFill>
          <a:blip r:embed="rId3"/>
          <a:stretch>
            <a:fillRect/>
          </a:stretch>
        </p:blipFill>
        <p:spPr>
          <a:xfrm>
            <a:off x="11058046" y="-2777"/>
            <a:ext cx="1133954" cy="1012024"/>
          </a:xfrm>
          <a:prstGeom prst="rect">
            <a:avLst/>
          </a:prstGeom>
        </p:spPr>
      </p:pic>
      <p:sp>
        <p:nvSpPr>
          <p:cNvPr id="7" name="TextBox 6">
            <a:extLst>
              <a:ext uri="{FF2B5EF4-FFF2-40B4-BE49-F238E27FC236}">
                <a16:creationId xmlns:a16="http://schemas.microsoft.com/office/drawing/2014/main" id="{5FCFA20A-7DA5-4F7D-9CE9-354EBEBBE389}"/>
              </a:ext>
            </a:extLst>
          </p:cNvPr>
          <p:cNvSpPr txBox="1"/>
          <p:nvPr/>
        </p:nvSpPr>
        <p:spPr>
          <a:xfrm>
            <a:off x="-1944914" y="1114120"/>
            <a:ext cx="15123886" cy="6463308"/>
          </a:xfrm>
          <a:prstGeom prst="rect">
            <a:avLst/>
          </a:prstGeom>
          <a:noFill/>
        </p:spPr>
        <p:txBody>
          <a:bodyPr wrap="square">
            <a:spAutoFit/>
          </a:bodyPr>
          <a:lstStyle/>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Unfortunately your owner or project sponsor—internal or external—will want an accurate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Additionally, the owner/ </a:t>
            </a:r>
            <a:r>
              <a:rPr lang="en-US" sz="180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sponser</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who is paying for the project often perceives</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blank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check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 of the project life cycle. Even though the reasons for phase estimating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sound and legitimate, most customers have to be sold on its legitimacy. A major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advantage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re-evaluate,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 in projects that possess huge uncertainties concerning the final nature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(shape,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size,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 of</a:t>
            </a:r>
            <a:r>
              <a:rPr lang="en-US" sz="18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5.4</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marL="2012950" marR="1071880" indent="155575" algn="just">
              <a:lnSpc>
                <a:spcPct val="150000"/>
              </a:lnSpc>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Obtaining accurate estimates is a challenge. Committed organizations accept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challenge of coming up with meaningful estimates and invest heavily in developing</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capacity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support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discipline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effectively managing</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dirty="0"/>
          </a:p>
          <a:p>
            <a:pPr algn="just">
              <a:lnSpc>
                <a:spcPct val="150000"/>
              </a:lnSpc>
            </a:pPr>
            <a:endParaRPr lang="en-US" dirty="0"/>
          </a:p>
          <a:p>
            <a:pPr algn="just"/>
            <a:endParaRPr lang="en-US" dirty="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3"/>
          <a:stretch>
            <a:fillRect/>
          </a:stretch>
        </p:blipFill>
        <p:spPr>
          <a:xfrm>
            <a:off x="11058046" y="0"/>
            <a:ext cx="1133954" cy="1012024"/>
          </a:xfrm>
          <a:prstGeom prst="rect">
            <a:avLst/>
          </a:prstGeom>
        </p:spPr>
      </p:pic>
      <p:pic>
        <p:nvPicPr>
          <p:cNvPr id="6" name="Picture 5">
            <a:extLst>
              <a:ext uri="{FF2B5EF4-FFF2-40B4-BE49-F238E27FC236}">
                <a16:creationId xmlns:a16="http://schemas.microsoft.com/office/drawing/2014/main" id="{CF757A87-8DF6-4D2C-BAC1-7794F54DC517}"/>
              </a:ext>
            </a:extLst>
          </p:cNvPr>
          <p:cNvPicPr>
            <a:picLocks noChangeAspect="1"/>
          </p:cNvPicPr>
          <p:nvPr/>
        </p:nvPicPr>
        <p:blipFill>
          <a:blip r:embed="rId4"/>
          <a:stretch>
            <a:fillRect/>
          </a:stretch>
        </p:blipFill>
        <p:spPr>
          <a:xfrm>
            <a:off x="2071915" y="1012024"/>
            <a:ext cx="8059056" cy="5715000"/>
          </a:xfrm>
          <a:prstGeom prst="rect">
            <a:avLst/>
          </a:prstGeom>
        </p:spPr>
      </p:pic>
      <p:sp>
        <p:nvSpPr>
          <p:cNvPr id="5" name="TextBox 4">
            <a:extLst>
              <a:ext uri="{FF2B5EF4-FFF2-40B4-BE49-F238E27FC236}">
                <a16:creationId xmlns:a16="http://schemas.microsoft.com/office/drawing/2014/main" id="{18F06C7A-E951-4BCD-9AE4-85C5A7FA2853}"/>
              </a:ext>
            </a:extLst>
          </p:cNvPr>
          <p:cNvSpPr txBox="1"/>
          <p:nvPr/>
        </p:nvSpPr>
        <p:spPr>
          <a:xfrm>
            <a:off x="1494971" y="182846"/>
            <a:ext cx="9056915" cy="369332"/>
          </a:xfrm>
          <a:prstGeom prst="rect">
            <a:avLst/>
          </a:prstGeom>
          <a:noFill/>
        </p:spPr>
        <p:txBody>
          <a:bodyPr wrap="square">
            <a:spAutoFit/>
          </a:bodyPr>
          <a:lstStyle/>
          <a:p>
            <a:r>
              <a:rPr lang="en-US" b="1" dirty="0"/>
              <a:t>summary of the differences between top-down and bottom-up estimates.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r>
              <a:rPr lang="en-US" sz="2000" b="1" i="1" dirty="0">
                <a:effectLst/>
                <a:latin typeface="CIDFont+F122"/>
              </a:rPr>
              <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r>
              <a:rPr lang="en-US" sz="2000" b="1" i="1" dirty="0">
                <a:effectLst/>
                <a:latin typeface="CIDFont+F122"/>
              </a:rPr>
              <a:t/>
            </a:r>
            <a:br>
              <a:rPr lang="en-US" sz="2000" b="1" i="1" dirty="0">
                <a:effectLst/>
                <a:latin typeface="CIDFont+F122"/>
              </a:rPr>
            </a:br>
            <a:r>
              <a:rPr lang="en-US" sz="2000" b="1" i="0" dirty="0">
                <a:effectLst/>
                <a:latin typeface="CIDFont+F124"/>
              </a:rPr>
              <a:t>Padding estimates</a:t>
            </a:r>
            <a:r>
              <a:rPr lang="en-US" sz="2000" b="1" i="1" dirty="0">
                <a:effectLst/>
                <a:latin typeface="CIDFont+F122"/>
              </a:rPr>
              <a:t/>
            </a:r>
            <a:br>
              <a:rPr lang="en-US" sz="2000" b="1" i="1" dirty="0">
                <a:effectLst/>
                <a:latin typeface="CIDFont+F122"/>
              </a:rPr>
            </a:br>
            <a:r>
              <a:rPr lang="en-US" sz="2000" b="1" i="0" dirty="0">
                <a:effectLst/>
                <a:latin typeface="CIDFont+F124"/>
              </a:rPr>
              <a:t>Phase estimating</a:t>
            </a:r>
            <a:r>
              <a:rPr lang="en-US" sz="2000" b="1" i="1" dirty="0">
                <a:effectLst/>
                <a:latin typeface="CIDFont+F122"/>
              </a:rPr>
              <a:t/>
            </a:r>
            <a:br>
              <a:rPr lang="en-US" sz="2000" b="1" i="1" dirty="0">
                <a:effectLst/>
                <a:latin typeface="CIDFont+F122"/>
              </a:rPr>
            </a:br>
            <a:r>
              <a:rPr lang="en-US" sz="2000" b="1" i="0" dirty="0">
                <a:effectLst/>
                <a:latin typeface="CIDFont+F124"/>
              </a:rPr>
              <a:t>Range estimating</a:t>
            </a:r>
            <a:r>
              <a:rPr lang="en-US" sz="2000" b="1" i="1" dirty="0">
                <a:effectLst/>
                <a:latin typeface="CIDFont+F122"/>
              </a:rPr>
              <a:t/>
            </a:r>
            <a:br>
              <a:rPr lang="en-US" sz="2000" b="1" i="1" dirty="0">
                <a:effectLst/>
                <a:latin typeface="CIDFont+F122"/>
              </a:rPr>
            </a:br>
            <a:r>
              <a:rPr lang="en-US" sz="2000" b="1" i="0" dirty="0">
                <a:effectLst/>
                <a:latin typeface="CIDFont+F124"/>
              </a:rPr>
              <a:t>Ratio methods</a:t>
            </a:r>
            <a:r>
              <a:rPr lang="en-US" sz="2000" b="1" dirty="0"/>
              <a:t/>
            </a:r>
            <a:br>
              <a:rPr lang="en-US" sz="2000" b="1" dirty="0"/>
            </a:br>
            <a:r>
              <a:rPr lang="en-US" sz="2000" b="1" i="0" dirty="0">
                <a:effectLst/>
                <a:latin typeface="CIDFont+F124"/>
              </a:rPr>
              <a:t>Template method</a:t>
            </a:r>
            <a:r>
              <a:rPr lang="en-US" sz="2000" b="1" i="1" dirty="0">
                <a:effectLst/>
                <a:latin typeface="CIDFont+F122"/>
              </a:rPr>
              <a:t/>
            </a:r>
            <a:br>
              <a:rPr lang="en-US" sz="2000" b="1" i="1" dirty="0">
                <a:effectLst/>
                <a:latin typeface="CIDFont+F122"/>
              </a:rPr>
            </a:br>
            <a:r>
              <a:rPr lang="en-US" sz="2000" b="1" i="0" dirty="0">
                <a:effectLst/>
                <a:latin typeface="CIDFont+F124"/>
              </a:rPr>
              <a:t>Top-down estimates</a:t>
            </a:r>
            <a:r>
              <a:rPr lang="en-US" sz="2000" b="1" dirty="0"/>
              <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3"/>
          <a:stretch>
            <a:fillRect/>
          </a:stretch>
        </p:blipFill>
        <p:spPr>
          <a:xfrm>
            <a:off x="10786823" y="175025"/>
            <a:ext cx="1133954" cy="1012024"/>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5669</TotalTime>
  <Words>5483</Words>
  <Application>Microsoft Office PowerPoint</Application>
  <PresentationFormat>Widescreen</PresentationFormat>
  <Paragraphs>177</Paragraphs>
  <Slides>40</Slides>
  <Notes>21</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40</vt:i4>
      </vt:variant>
    </vt:vector>
  </HeadingPairs>
  <TitlesOfParts>
    <vt:vector size="55"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2_Office Theme</vt:lpstr>
      <vt:lpstr>                               Estimating project times and costs Lecture 10 Chapter 9  </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lpstr>Range Estimating Template</vt:lpstr>
      <vt:lpstr>PowerPoint Presentation</vt:lpstr>
      <vt:lpstr>Phase Estimating over Project Life Cycle</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Dr. Abdel Rehim Nader</cp:lastModifiedBy>
  <cp:revision>303</cp:revision>
  <dcterms:created xsi:type="dcterms:W3CDTF">2020-10-15T07:04:09Z</dcterms:created>
  <dcterms:modified xsi:type="dcterms:W3CDTF">2022-12-07T10:11:34Z</dcterms:modified>
</cp:coreProperties>
</file>