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2.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5" r:id="rId1"/>
    <p:sldMasterId id="2147483683" r:id="rId2"/>
    <p:sldMasterId id="2147483716" r:id="rId3"/>
  </p:sldMasterIdLst>
  <p:notesMasterIdLst>
    <p:notesMasterId r:id="rId48"/>
  </p:notesMasterIdLst>
  <p:sldIdLst>
    <p:sldId id="480" r:id="rId4"/>
    <p:sldId id="303" r:id="rId5"/>
    <p:sldId id="1216" r:id="rId6"/>
    <p:sldId id="1209" r:id="rId7"/>
    <p:sldId id="795" r:id="rId8"/>
    <p:sldId id="777" r:id="rId9"/>
    <p:sldId id="1210" r:id="rId10"/>
    <p:sldId id="776" r:id="rId11"/>
    <p:sldId id="775" r:id="rId12"/>
    <p:sldId id="774" r:id="rId13"/>
    <p:sldId id="773" r:id="rId14"/>
    <p:sldId id="1223" r:id="rId15"/>
    <p:sldId id="787" r:id="rId16"/>
    <p:sldId id="794" r:id="rId17"/>
    <p:sldId id="1211" r:id="rId18"/>
    <p:sldId id="793" r:id="rId19"/>
    <p:sldId id="792" r:id="rId20"/>
    <p:sldId id="791" r:id="rId21"/>
    <p:sldId id="789" r:id="rId22"/>
    <p:sldId id="1213" r:id="rId23"/>
    <p:sldId id="1212" r:id="rId24"/>
    <p:sldId id="788" r:id="rId25"/>
    <p:sldId id="785" r:id="rId26"/>
    <p:sldId id="784" r:id="rId27"/>
    <p:sldId id="783" r:id="rId28"/>
    <p:sldId id="782" r:id="rId29"/>
    <p:sldId id="781" r:id="rId30"/>
    <p:sldId id="779" r:id="rId31"/>
    <p:sldId id="778" r:id="rId32"/>
    <p:sldId id="771" r:id="rId33"/>
    <p:sldId id="1217" r:id="rId34"/>
    <p:sldId id="770" r:id="rId35"/>
    <p:sldId id="758" r:id="rId36"/>
    <p:sldId id="769" r:id="rId37"/>
    <p:sldId id="767" r:id="rId38"/>
    <p:sldId id="768" r:id="rId39"/>
    <p:sldId id="765" r:id="rId40"/>
    <p:sldId id="1215" r:id="rId41"/>
    <p:sldId id="763" r:id="rId42"/>
    <p:sldId id="762" r:id="rId43"/>
    <p:sldId id="1218" r:id="rId44"/>
    <p:sldId id="1219" r:id="rId45"/>
    <p:sldId id="1220" r:id="rId46"/>
    <p:sldId id="5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1216"/>
            <p14:sldId id="1209"/>
            <p14:sldId id="795"/>
            <p14:sldId id="777"/>
            <p14:sldId id="1210"/>
            <p14:sldId id="776"/>
            <p14:sldId id="775"/>
            <p14:sldId id="774"/>
            <p14:sldId id="773"/>
            <p14:sldId id="1223"/>
            <p14:sldId id="787"/>
            <p14:sldId id="794"/>
            <p14:sldId id="1211"/>
            <p14:sldId id="793"/>
            <p14:sldId id="792"/>
            <p14:sldId id="791"/>
            <p14:sldId id="789"/>
            <p14:sldId id="1213"/>
            <p14:sldId id="1212"/>
            <p14:sldId id="788"/>
            <p14:sldId id="785"/>
            <p14:sldId id="784"/>
            <p14:sldId id="783"/>
            <p14:sldId id="782"/>
            <p14:sldId id="781"/>
            <p14:sldId id="779"/>
            <p14:sldId id="778"/>
            <p14:sldId id="771"/>
            <p14:sldId id="1217"/>
            <p14:sldId id="770"/>
            <p14:sldId id="758"/>
            <p14:sldId id="769"/>
            <p14:sldId id="767"/>
            <p14:sldId id="768"/>
            <p14:sldId id="765"/>
            <p14:sldId id="1215"/>
            <p14:sldId id="763"/>
            <p14:sldId id="762"/>
            <p14:sldId id="1218"/>
            <p14:sldId id="1219"/>
            <p14:sldId id="1220"/>
            <p14:sldId id="5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2D3956"/>
    <a:srgbClr val="000000"/>
    <a:srgbClr val="669BBC"/>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93" d="100"/>
          <a:sy n="93" d="100"/>
        </p:scale>
        <p:origin x="-276" y="-10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074332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45683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70412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7298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1024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2405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245872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63229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90839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87830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542458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40647942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71350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935756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0662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118424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7/6/2024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7898818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7/6/2024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5657410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7/6/2024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8921526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7/6/2024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232778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7/6/2024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44424255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7/6/2024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02156411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7/6/2024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86078715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7/6/2024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56802939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7/6/2024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5900567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7/6/2024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4575009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7/6/2024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18527223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6835229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52685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58354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734093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789837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3460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fld id="{1661375A-C223-44C8-917C-F7C3A1BCD50F}" type="datetimeFigureOut">
              <a:rPr lang="en-GB" smtClean="0"/>
              <a:t>06/07/2024</a:t>
            </a:fld>
            <a:endParaRPr lang="en-GB"/>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334739873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8C7A-67F3-4CAD-9852-569FF656AD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1E717F-25DD-4AF6-8E4C-C3F0B725876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B9BF79-C6C8-4A28-B317-36AB52011BBD}"/>
              </a:ext>
            </a:extLst>
          </p:cNvPr>
          <p:cNvSpPr>
            <a:spLocks noGrp="1"/>
          </p:cNvSpPr>
          <p:nvPr>
            <p:ph type="dt" sz="half" idx="10"/>
          </p:nvPr>
        </p:nvSpPr>
        <p:spPr/>
        <p:txBody>
          <a:bodyPr/>
          <a:lstStyle/>
          <a:p>
            <a:fld id="{1661375A-C223-44C8-917C-F7C3A1BCD50F}" type="datetimeFigureOut">
              <a:rPr lang="en-GB" smtClean="0"/>
              <a:t>06/07/2024</a:t>
            </a:fld>
            <a:endParaRPr lang="en-GB"/>
          </a:p>
        </p:txBody>
      </p:sp>
      <p:sp>
        <p:nvSpPr>
          <p:cNvPr id="5" name="Footer Placeholder 4">
            <a:extLst>
              <a:ext uri="{FF2B5EF4-FFF2-40B4-BE49-F238E27FC236}">
                <a16:creationId xmlns:a16="http://schemas.microsoft.com/office/drawing/2014/main" id="{A052C1D1-F1BF-42DD-A7C6-2ED272DF8A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5916BF-016F-4056-985B-466516E68445}"/>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36214408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FAECB-6827-4D91-8EB5-800DD8EA2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EBD6D-8344-4937-9A0D-E2DBE531B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598055-7F4B-4E57-92A1-C43CE07ED7D1}"/>
              </a:ext>
            </a:extLst>
          </p:cNvPr>
          <p:cNvSpPr>
            <a:spLocks noGrp="1"/>
          </p:cNvSpPr>
          <p:nvPr>
            <p:ph type="dt" sz="half" idx="10"/>
          </p:nvPr>
        </p:nvSpPr>
        <p:spPr/>
        <p:txBody>
          <a:bodyPr/>
          <a:lstStyle/>
          <a:p>
            <a:fld id="{1661375A-C223-44C8-917C-F7C3A1BCD50F}" type="datetimeFigureOut">
              <a:rPr lang="en-GB" smtClean="0"/>
              <a:t>06/07/2024</a:t>
            </a:fld>
            <a:endParaRPr lang="en-GB"/>
          </a:p>
        </p:txBody>
      </p:sp>
      <p:sp>
        <p:nvSpPr>
          <p:cNvPr id="5" name="Footer Placeholder 4">
            <a:extLst>
              <a:ext uri="{FF2B5EF4-FFF2-40B4-BE49-F238E27FC236}">
                <a16:creationId xmlns:a16="http://schemas.microsoft.com/office/drawing/2014/main" id="{0BC8293C-337A-46B9-801C-405BA28F91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FE3A87-6EF6-4E32-958D-D3BDE968EC61}"/>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60878772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1E4F-8411-4152-A040-45E4E38D4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3C882-D441-40BC-AAB7-FB3EF79F6F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0FF742-A50B-4EB6-86AE-E67F120A5B6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B9172-F4DE-4657-A074-EF8778EE7E7D}"/>
              </a:ext>
            </a:extLst>
          </p:cNvPr>
          <p:cNvSpPr>
            <a:spLocks noGrp="1"/>
          </p:cNvSpPr>
          <p:nvPr>
            <p:ph type="dt" sz="half" idx="10"/>
          </p:nvPr>
        </p:nvSpPr>
        <p:spPr/>
        <p:txBody>
          <a:bodyPr/>
          <a:lstStyle/>
          <a:p>
            <a:fld id="{1661375A-C223-44C8-917C-F7C3A1BCD50F}" type="datetimeFigureOut">
              <a:rPr lang="en-GB" smtClean="0"/>
              <a:t>06/07/2024</a:t>
            </a:fld>
            <a:endParaRPr lang="en-GB"/>
          </a:p>
        </p:txBody>
      </p:sp>
      <p:sp>
        <p:nvSpPr>
          <p:cNvPr id="6" name="Footer Placeholder 5">
            <a:extLst>
              <a:ext uri="{FF2B5EF4-FFF2-40B4-BE49-F238E27FC236}">
                <a16:creationId xmlns:a16="http://schemas.microsoft.com/office/drawing/2014/main" id="{77507DBE-C8F7-423C-9124-EE7B3D22E36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81AC0B-71D5-43A5-AD86-9668B4D92263}"/>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50436920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04D3-549C-4770-B620-7E3D4678A9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06D22-9474-474E-A4DD-36D304E576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D9ED9F3-E75B-4CB6-9C20-44656AF01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AB8604-4E78-4EF6-AF81-B832751C75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C7266C-4F95-4B63-B8A4-5D430A6FCB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A605C0-AC58-49C3-BFDA-E7ADCFC7B8CA}"/>
              </a:ext>
            </a:extLst>
          </p:cNvPr>
          <p:cNvSpPr>
            <a:spLocks noGrp="1"/>
          </p:cNvSpPr>
          <p:nvPr>
            <p:ph type="dt" sz="half" idx="10"/>
          </p:nvPr>
        </p:nvSpPr>
        <p:spPr/>
        <p:txBody>
          <a:bodyPr/>
          <a:lstStyle/>
          <a:p>
            <a:fld id="{1661375A-C223-44C8-917C-F7C3A1BCD50F}" type="datetimeFigureOut">
              <a:rPr lang="en-GB" smtClean="0"/>
              <a:t>06/07/2024</a:t>
            </a:fld>
            <a:endParaRPr lang="en-GB"/>
          </a:p>
        </p:txBody>
      </p:sp>
      <p:sp>
        <p:nvSpPr>
          <p:cNvPr id="8" name="Footer Placeholder 7">
            <a:extLst>
              <a:ext uri="{FF2B5EF4-FFF2-40B4-BE49-F238E27FC236}">
                <a16:creationId xmlns:a16="http://schemas.microsoft.com/office/drawing/2014/main" id="{A8CDB99B-8E2F-47DA-B6C3-50842D8C3DD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00ACA83-753D-4AEE-B568-755DCF5ED7F7}"/>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55295449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8EDC-8D44-427B-90E0-FBD0FBAC96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AE544B-A36F-473A-86AF-50F02429182D}"/>
              </a:ext>
            </a:extLst>
          </p:cNvPr>
          <p:cNvSpPr>
            <a:spLocks noGrp="1"/>
          </p:cNvSpPr>
          <p:nvPr>
            <p:ph type="dt" sz="half" idx="10"/>
          </p:nvPr>
        </p:nvSpPr>
        <p:spPr/>
        <p:txBody>
          <a:bodyPr/>
          <a:lstStyle/>
          <a:p>
            <a:fld id="{1661375A-C223-44C8-917C-F7C3A1BCD50F}" type="datetimeFigureOut">
              <a:rPr lang="en-GB" smtClean="0"/>
              <a:t>06/07/2024</a:t>
            </a:fld>
            <a:endParaRPr lang="en-GB"/>
          </a:p>
        </p:txBody>
      </p:sp>
      <p:sp>
        <p:nvSpPr>
          <p:cNvPr id="4" name="Footer Placeholder 3">
            <a:extLst>
              <a:ext uri="{FF2B5EF4-FFF2-40B4-BE49-F238E27FC236}">
                <a16:creationId xmlns:a16="http://schemas.microsoft.com/office/drawing/2014/main" id="{3E6F2748-531A-4318-A370-27EDE490E8C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5AD6E57-F20B-43D2-A268-2449E7D4ADF8}"/>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45210154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C2F6E-BB8D-4A07-B873-A379FEAE4F53}"/>
              </a:ext>
            </a:extLst>
          </p:cNvPr>
          <p:cNvSpPr>
            <a:spLocks noGrp="1"/>
          </p:cNvSpPr>
          <p:nvPr>
            <p:ph type="dt" sz="half" idx="10"/>
          </p:nvPr>
        </p:nvSpPr>
        <p:spPr/>
        <p:txBody>
          <a:bodyPr/>
          <a:lstStyle/>
          <a:p>
            <a:fld id="{1661375A-C223-44C8-917C-F7C3A1BCD50F}" type="datetimeFigureOut">
              <a:rPr lang="en-GB" smtClean="0"/>
              <a:t>06/07/2024</a:t>
            </a:fld>
            <a:endParaRPr lang="en-GB"/>
          </a:p>
        </p:txBody>
      </p:sp>
      <p:sp>
        <p:nvSpPr>
          <p:cNvPr id="3" name="Footer Placeholder 2">
            <a:extLst>
              <a:ext uri="{FF2B5EF4-FFF2-40B4-BE49-F238E27FC236}">
                <a16:creationId xmlns:a16="http://schemas.microsoft.com/office/drawing/2014/main" id="{29C64672-2E28-45BB-AB1E-9CA10E90883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33CCF35-5028-4E4D-8F6E-2E2DF0FB429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424308239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0471D-7A64-4A50-B9A6-0F3A78088A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16427B1-871E-4C56-AF97-3F78ADBFA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F52702-EC0A-4FBA-9939-DCF10E41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EDDBB8-93FE-4585-A97D-0E391EE246F7}"/>
              </a:ext>
            </a:extLst>
          </p:cNvPr>
          <p:cNvSpPr>
            <a:spLocks noGrp="1"/>
          </p:cNvSpPr>
          <p:nvPr>
            <p:ph type="dt" sz="half" idx="10"/>
          </p:nvPr>
        </p:nvSpPr>
        <p:spPr/>
        <p:txBody>
          <a:bodyPr/>
          <a:lstStyle/>
          <a:p>
            <a:fld id="{1661375A-C223-44C8-917C-F7C3A1BCD50F}" type="datetimeFigureOut">
              <a:rPr lang="en-GB" smtClean="0"/>
              <a:t>06/07/2024</a:t>
            </a:fld>
            <a:endParaRPr lang="en-GB"/>
          </a:p>
        </p:txBody>
      </p:sp>
      <p:sp>
        <p:nvSpPr>
          <p:cNvPr id="6" name="Footer Placeholder 5">
            <a:extLst>
              <a:ext uri="{FF2B5EF4-FFF2-40B4-BE49-F238E27FC236}">
                <a16:creationId xmlns:a16="http://schemas.microsoft.com/office/drawing/2014/main" id="{2CB77A2A-D97D-4B06-A029-77A3A88DA3E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BF4E011-48A8-486A-BF53-E7C085173F2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355652364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2B76-0D50-4AE7-8E70-B69B2F112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00288-1A1C-45A8-B99A-68E661D70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D19D42-4449-4938-BE9F-F8A026382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5CB693-3AD5-4FB5-9BD7-DDA6EA895AA0}"/>
              </a:ext>
            </a:extLst>
          </p:cNvPr>
          <p:cNvSpPr>
            <a:spLocks noGrp="1"/>
          </p:cNvSpPr>
          <p:nvPr>
            <p:ph type="dt" sz="half" idx="10"/>
          </p:nvPr>
        </p:nvSpPr>
        <p:spPr/>
        <p:txBody>
          <a:bodyPr/>
          <a:lstStyle/>
          <a:p>
            <a:fld id="{1661375A-C223-44C8-917C-F7C3A1BCD50F}" type="datetimeFigureOut">
              <a:rPr lang="en-GB" smtClean="0"/>
              <a:t>06/07/2024</a:t>
            </a:fld>
            <a:endParaRPr lang="en-GB"/>
          </a:p>
        </p:txBody>
      </p:sp>
      <p:sp>
        <p:nvSpPr>
          <p:cNvPr id="6" name="Footer Placeholder 5">
            <a:extLst>
              <a:ext uri="{FF2B5EF4-FFF2-40B4-BE49-F238E27FC236}">
                <a16:creationId xmlns:a16="http://schemas.microsoft.com/office/drawing/2014/main" id="{BB28CAAB-378F-4646-836D-6723AF2269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8A5F22-2F00-4B7E-95E3-D4E37EE6F9BD}"/>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37849884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3A36-A7B5-4AED-90CE-DAABE341C7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6DD818-2AC6-4AD8-ADB0-757AE6DE1FE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561BE-2670-413D-B85D-350DC6A08AAC}"/>
              </a:ext>
            </a:extLst>
          </p:cNvPr>
          <p:cNvSpPr>
            <a:spLocks noGrp="1"/>
          </p:cNvSpPr>
          <p:nvPr>
            <p:ph type="dt" sz="half" idx="10"/>
          </p:nvPr>
        </p:nvSpPr>
        <p:spPr/>
        <p:txBody>
          <a:bodyPr/>
          <a:lstStyle/>
          <a:p>
            <a:fld id="{1661375A-C223-44C8-917C-F7C3A1BCD50F}" type="datetimeFigureOut">
              <a:rPr lang="en-GB" smtClean="0"/>
              <a:t>06/07/2024</a:t>
            </a:fld>
            <a:endParaRPr lang="en-GB"/>
          </a:p>
        </p:txBody>
      </p:sp>
      <p:sp>
        <p:nvSpPr>
          <p:cNvPr id="5" name="Footer Placeholder 4">
            <a:extLst>
              <a:ext uri="{FF2B5EF4-FFF2-40B4-BE49-F238E27FC236}">
                <a16:creationId xmlns:a16="http://schemas.microsoft.com/office/drawing/2014/main" id="{8A7469BC-9B02-4F1D-9332-C52CAA6CD6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F37A4D-841D-4B35-BD23-CCB82FC1C5BF}"/>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08783317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4028CB-78B2-414A-9948-C32EA4A46C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AA2E1-9030-407F-A8FB-98BCFFFDF77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722082-BED4-46DC-B1C0-9696140EF480}"/>
              </a:ext>
            </a:extLst>
          </p:cNvPr>
          <p:cNvSpPr>
            <a:spLocks noGrp="1"/>
          </p:cNvSpPr>
          <p:nvPr>
            <p:ph type="dt" sz="half" idx="10"/>
          </p:nvPr>
        </p:nvSpPr>
        <p:spPr/>
        <p:txBody>
          <a:bodyPr/>
          <a:lstStyle/>
          <a:p>
            <a:fld id="{1661375A-C223-44C8-917C-F7C3A1BCD50F}" type="datetimeFigureOut">
              <a:rPr lang="en-GB" smtClean="0"/>
              <a:t>06/07/2024</a:t>
            </a:fld>
            <a:endParaRPr lang="en-GB"/>
          </a:p>
        </p:txBody>
      </p:sp>
      <p:sp>
        <p:nvSpPr>
          <p:cNvPr id="5" name="Footer Placeholder 4">
            <a:extLst>
              <a:ext uri="{FF2B5EF4-FFF2-40B4-BE49-F238E27FC236}">
                <a16:creationId xmlns:a16="http://schemas.microsoft.com/office/drawing/2014/main" id="{F9485038-E165-45A4-8C75-C8A3CA8177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9D7943-C606-446E-B743-3AB1AE587BA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8890081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slideLayout" Target="../slideLayouts/slideLayout33.xml"/><Relationship Id="rId18" Type="http://schemas.openxmlformats.org/officeDocument/2006/relationships/theme" Target="../theme/theme2.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17" Type="http://schemas.openxmlformats.org/officeDocument/2006/relationships/slideLayout" Target="../slideLayouts/slideLayout37.xml"/><Relationship Id="rId2" Type="http://schemas.openxmlformats.org/officeDocument/2006/relationships/slideLayout" Target="../slideLayouts/slideLayout22.xml"/><Relationship Id="rId16" Type="http://schemas.openxmlformats.org/officeDocument/2006/relationships/slideLayout" Target="../slideLayouts/slideLayout36.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5" Type="http://schemas.openxmlformats.org/officeDocument/2006/relationships/slideLayout" Target="../slideLayouts/slideLayout35.xml"/><Relationship Id="rId10" Type="http://schemas.openxmlformats.org/officeDocument/2006/relationships/slideLayout" Target="../slideLayouts/slideLayout30.xml"/><Relationship Id="rId19" Type="http://schemas.openxmlformats.org/officeDocument/2006/relationships/image" Target="../media/image1.png"/><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slideLayout" Target="../slideLayouts/slideLayout3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5.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theme" Target="../theme/theme3.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245603266"/>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78" r:id="rId13"/>
    <p:sldLayoutId id="2147483680" r:id="rId14"/>
    <p:sldLayoutId id="2147483681" r:id="rId15"/>
    <p:sldLayoutId id="2147483682" r:id="rId16"/>
    <p:sldLayoutId id="2147483660" r:id="rId17"/>
    <p:sldLayoutId id="2147483661" r:id="rId18"/>
    <p:sldLayoutId id="2147483663" r:id="rId19"/>
    <p:sldLayoutId id="2147483664"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7/6/2024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3879725"/>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 id="2147483696" r:id="rId13"/>
    <p:sldLayoutId id="2147483697" r:id="rId14"/>
    <p:sldLayoutId id="2147483698" r:id="rId15"/>
    <p:sldLayoutId id="2147483699" r:id="rId16"/>
    <p:sldLayoutId id="2147483700"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3493B-E27E-4DC0-A41A-7E254FDDD4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619A8B-408B-4DCB-AC39-AC640BF85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A87CC5-FBB1-4FE5-893F-7BD071C75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61375A-C223-44C8-917C-F7C3A1BCD50F}" type="datetimeFigureOut">
              <a:rPr lang="en-GB" smtClean="0"/>
              <a:t>06/07/2024</a:t>
            </a:fld>
            <a:endParaRPr lang="en-GB"/>
          </a:p>
        </p:txBody>
      </p:sp>
      <p:sp>
        <p:nvSpPr>
          <p:cNvPr id="5" name="Footer Placeholder 4">
            <a:extLst>
              <a:ext uri="{FF2B5EF4-FFF2-40B4-BE49-F238E27FC236}">
                <a16:creationId xmlns:a16="http://schemas.microsoft.com/office/drawing/2014/main" id="{068E1BCB-E2F2-4D1B-BCFC-521169C8EA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111173B-B48E-4DCF-8715-5805390549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83841B-0DB4-4C99-B5E5-79625F01DBF7}" type="slidenum">
              <a:rPr lang="en-GB" smtClean="0"/>
              <a:t>‹#›</a:t>
            </a:fld>
            <a:endParaRPr lang="en-GB"/>
          </a:p>
        </p:txBody>
      </p:sp>
    </p:spTree>
    <p:extLst>
      <p:ext uri="{BB962C8B-B14F-4D97-AF65-F5344CB8AC3E}">
        <p14:creationId xmlns:p14="http://schemas.microsoft.com/office/powerpoint/2010/main" val="3387200359"/>
      </p:ext>
    </p:extLst>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8.xml"/><Relationship Id="rId5" Type="http://schemas.openxmlformats.org/officeDocument/2006/relationships/image" Target="../media/image12.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7.svg"/><Relationship Id="rId2" Type="http://schemas.openxmlformats.org/officeDocument/2006/relationships/image" Target="../media/image35.jpeg"/><Relationship Id="rId1" Type="http://schemas.openxmlformats.org/officeDocument/2006/relationships/slideLayout" Target="../slideLayouts/slideLayout36.xml"/><Relationship Id="rId6" Type="http://schemas.openxmlformats.org/officeDocument/2006/relationships/image" Target="../media/image6.png"/><Relationship Id="rId5" Type="http://schemas.openxmlformats.org/officeDocument/2006/relationships/image" Target="../media/image38.png"/><Relationship Id="rId4"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8" y="3794396"/>
            <a:ext cx="5797042" cy="338554"/>
          </a:xfrm>
          <a:prstGeom prst="rect">
            <a:avLst/>
          </a:prstGeom>
          <a:noFill/>
        </p:spPr>
        <p:txBody>
          <a:bodyPr wrap="square" rtlCol="0">
            <a:spAutoFit/>
          </a:bodyPr>
          <a:lstStyle/>
          <a:p>
            <a:r>
              <a:rPr lang="ar-EG" sz="1600" b="1" dirty="0">
                <a:latin typeface="Alexandria" pitchFamily="2" charset="-78"/>
                <a:cs typeface="Alexandria" pitchFamily="2" charset="-78"/>
              </a:rPr>
              <a:t>إعداد د/ميرهان محسن </a:t>
            </a:r>
            <a:endParaRPr lang="en-US" sz="1600" b="1" dirty="0">
              <a:latin typeface="Alexandria" pitchFamily="2" charset="-78"/>
              <a:cs typeface="Alexandria" pitchFamily="2" charset="-78"/>
            </a:endParaRPr>
          </a:p>
        </p:txBody>
      </p:sp>
      <p:sp>
        <p:nvSpPr>
          <p:cNvPr id="31" name="TextBox 30"/>
          <p:cNvSpPr txBox="1"/>
          <p:nvPr/>
        </p:nvSpPr>
        <p:spPr>
          <a:xfrm>
            <a:off x="475302" y="2497454"/>
            <a:ext cx="5620698" cy="400110"/>
          </a:xfrm>
          <a:prstGeom prst="rect">
            <a:avLst/>
          </a:prstGeom>
          <a:noFill/>
        </p:spPr>
        <p:txBody>
          <a:bodyPr wrap="square" rtlCol="0">
            <a:spAutoFit/>
          </a:bodyPr>
          <a:lstStyle/>
          <a:p>
            <a:r>
              <a:rPr lang="ar-BH" sz="2000" b="1" dirty="0">
                <a:latin typeface="Alexandria" pitchFamily="2" charset="-78"/>
                <a:cs typeface="Alexandria" pitchFamily="2" charset="-78"/>
              </a:rPr>
              <a:t>نظريات العلاقات العامة </a:t>
            </a:r>
            <a:endParaRPr lang="en-US" sz="2000" b="1" dirty="0">
              <a:latin typeface="Alexandria" pitchFamily="2" charset="-78"/>
              <a:cs typeface="Alexandria" pitchFamily="2" charset="-78"/>
            </a:endParaRPr>
          </a:p>
        </p:txBody>
      </p:sp>
      <p:sp>
        <p:nvSpPr>
          <p:cNvPr id="34" name="Rectangle: Rounded Corners 33"/>
          <p:cNvSpPr/>
          <p:nvPr/>
        </p:nvSpPr>
        <p:spPr>
          <a:xfrm>
            <a:off x="475302" y="563869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Alexandria" pitchFamily="2" charset="-78"/>
                <a:cs typeface="Alexandria" pitchFamily="2" charset="-78"/>
              </a:rPr>
              <a:t>Lecture </a:t>
            </a:r>
            <a:r>
              <a:rPr lang="ar-BH" sz="2000" b="1" dirty="0">
                <a:solidFill>
                  <a:schemeClr val="bg1"/>
                </a:solidFill>
                <a:latin typeface="Alexandria" pitchFamily="2" charset="-78"/>
                <a:cs typeface="Alexandria" pitchFamily="2" charset="-78"/>
              </a:rPr>
              <a:t>10</a:t>
            </a:r>
            <a:endParaRPr lang="en-US" sz="2000" b="1" dirty="0">
              <a:solidFill>
                <a:schemeClr val="bg1"/>
              </a:solidFill>
              <a:latin typeface="Alexandria" pitchFamily="2" charset="-78"/>
              <a:cs typeface="Alexandria" pitchFamily="2" charset="-78"/>
            </a:endParaRPr>
          </a:p>
        </p:txBody>
      </p:sp>
      <p:sp>
        <p:nvSpPr>
          <p:cNvPr id="46" name="TextBox 45"/>
          <p:cNvSpPr txBox="1"/>
          <p:nvPr/>
        </p:nvSpPr>
        <p:spPr>
          <a:xfrm>
            <a:off x="538246" y="6167863"/>
            <a:ext cx="1128835" cy="400110"/>
          </a:xfrm>
          <a:prstGeom prst="rect">
            <a:avLst/>
          </a:prstGeom>
          <a:noFill/>
        </p:spPr>
        <p:txBody>
          <a:bodyPr wrap="none" rtlCol="0">
            <a:spAutoFit/>
          </a:bodyPr>
          <a:lstStyle/>
          <a:p>
            <a:r>
              <a:rPr lang="en-US" sz="2000" b="1" dirty="0">
                <a:latin typeface="Alexandria" pitchFamily="2" charset="-78"/>
                <a:cs typeface="Alexandria" pitchFamily="2" charset="-78"/>
              </a:rPr>
              <a:t>PRL </a:t>
            </a:r>
            <a:r>
              <a:rPr lang="ar-BH" sz="2000" b="1" dirty="0">
                <a:latin typeface="Alexandria" pitchFamily="2" charset="-78"/>
                <a:cs typeface="Alexandria" pitchFamily="2" charset="-78"/>
              </a:rPr>
              <a:t>611</a:t>
            </a:r>
            <a:endParaRPr lang="en-US" sz="2000" b="1"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83734" y="2635679"/>
            <a:ext cx="5708264" cy="400110"/>
          </a:xfrm>
          <a:prstGeom prst="rect">
            <a:avLst/>
          </a:prstGeom>
          <a:noFill/>
        </p:spPr>
        <p:txBody>
          <a:bodyPr wrap="square" rtlCol="0">
            <a:spAutoFit/>
          </a:bodyPr>
          <a:lstStyle/>
          <a:p>
            <a:pPr algn="ctr"/>
            <a:r>
              <a:rPr lang="ar-BH" sz="2000" b="1" i="1" u="sng" dirty="0">
                <a:latin typeface="Alexandria" pitchFamily="2" charset="-78"/>
                <a:cs typeface="Alexandria" pitchFamily="2" charset="-78"/>
              </a:rPr>
              <a:t>نماذج ونظريات إدارة الأزمة </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Times New Roman" panose="02020603050405020304" pitchFamily="18" charset="0"/>
                <a:cs typeface="Times New Roman" panose="02020603050405020304" pitchFamily="18" charset="0"/>
              </a:rPr>
              <a:t>Lecture </a:t>
            </a:r>
            <a:r>
              <a:rPr lang="ar-BH" b="1" dirty="0">
                <a:solidFill>
                  <a:schemeClr val="tx1"/>
                </a:solidFill>
                <a:latin typeface="Times New Roman" panose="02020603050405020304" pitchFamily="18" charset="0"/>
                <a:cs typeface="Times New Roman" panose="02020603050405020304" pitchFamily="18" charset="0"/>
              </a:rPr>
              <a:t>10</a:t>
            </a:r>
            <a:endParaRPr lang="en-US" b="1" dirty="0">
              <a:solidFill>
                <a:schemeClr val="tx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6370224" y="4802552"/>
            <a:ext cx="1103187" cy="400110"/>
          </a:xfrm>
          <a:prstGeom prst="rect">
            <a:avLst/>
          </a:prstGeom>
          <a:noFill/>
        </p:spPr>
        <p:txBody>
          <a:bodyPr wrap="none" rtlCol="0">
            <a:spAutoFit/>
          </a:bodyPr>
          <a:lstStyle/>
          <a:p>
            <a:r>
              <a:rPr lang="en-US" sz="2000" dirty="0">
                <a:latin typeface="Alexandria" pitchFamily="2" charset="-78"/>
                <a:cs typeface="Alexandria" pitchFamily="2" charset="-78"/>
              </a:rPr>
              <a:t>PRL </a:t>
            </a:r>
            <a:r>
              <a:rPr lang="ar-BH" sz="2000" dirty="0">
                <a:latin typeface="Alexandria" pitchFamily="2" charset="-78"/>
                <a:cs typeface="Alexandria" pitchFamily="2" charset="-78"/>
              </a:rPr>
              <a:t>611</a:t>
            </a:r>
            <a:endParaRPr lang="en-US" sz="2000" dirty="0">
              <a:latin typeface="Alexandria" pitchFamily="2" charset="-78"/>
              <a:cs typeface="Alexandria" pitchFamily="2" charset="-78"/>
            </a:endParaRPr>
          </a:p>
        </p:txBody>
      </p:sp>
      <p:sp>
        <p:nvSpPr>
          <p:cNvPr id="13" name="TextBox 12"/>
          <p:cNvSpPr txBox="1"/>
          <p:nvPr/>
        </p:nvSpPr>
        <p:spPr>
          <a:xfrm>
            <a:off x="459185" y="5830966"/>
            <a:ext cx="4886463" cy="369332"/>
          </a:xfrm>
          <a:prstGeom prst="rect">
            <a:avLst/>
          </a:prstGeom>
          <a:noFill/>
        </p:spPr>
        <p:txBody>
          <a:bodyPr wrap="square" rtlCol="0">
            <a:spAutoFit/>
          </a:bodyPr>
          <a:lstStyle/>
          <a:p>
            <a:r>
              <a:rPr lang="ar-EG" dirty="0">
                <a:solidFill>
                  <a:srgbClr val="00B0F0"/>
                </a:solidFill>
                <a:latin typeface="Alexandria" pitchFamily="2" charset="-78"/>
                <a:cs typeface="Alexandria" pitchFamily="2" charset="-78"/>
              </a:rPr>
              <a:t>إ</a:t>
            </a:r>
            <a:r>
              <a:rPr lang="ar-EG" b="1" dirty="0">
                <a:solidFill>
                  <a:srgbClr val="00B0F0"/>
                </a:solidFill>
                <a:latin typeface="Alexandria" pitchFamily="2" charset="-78"/>
                <a:cs typeface="Alexandria" pitchFamily="2" charset="-78"/>
              </a:rPr>
              <a:t>عداد / د.ميرهان محسن</a:t>
            </a:r>
            <a:r>
              <a:rPr lang="ar-EG" dirty="0">
                <a:solidFill>
                  <a:srgbClr val="00B0F0"/>
                </a:solidFill>
                <a:latin typeface="Alexandria" pitchFamily="2" charset="-78"/>
                <a:cs typeface="Alexandria" pitchFamily="2" charset="-78"/>
              </a:rPr>
              <a:t> </a:t>
            </a:r>
            <a:endParaRPr lang="en-US" dirty="0">
              <a:solidFill>
                <a:srgbClr val="00B0F0"/>
              </a:solidFill>
              <a:latin typeface="Alexandria" pitchFamily="2" charset="-78"/>
              <a:cs typeface="Alexandria" pitchFamily="2" charset="-78"/>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 name="TextBox 35">
            <a:extLst>
              <a:ext uri="{FF2B5EF4-FFF2-40B4-BE49-F238E27FC236}">
                <a16:creationId xmlns:a16="http://schemas.microsoft.com/office/drawing/2014/main" id="{B4598575-E0CD-4B0E-BD87-942520C95E42}"/>
              </a:ext>
            </a:extLst>
          </p:cNvPr>
          <p:cNvSpPr txBox="1"/>
          <p:nvPr/>
        </p:nvSpPr>
        <p:spPr>
          <a:xfrm>
            <a:off x="457200" y="6349245"/>
            <a:ext cx="113665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lumMod val="65000"/>
                  </a:srgbClr>
                </a:solidFill>
                <a:effectLst/>
                <a:uLnTx/>
                <a:uFillTx/>
                <a:latin typeface="Noto Sans" panose="020B0502040504020204" pitchFamily="34"/>
                <a:ea typeface="Noto Sans" panose="020B0502040504020204" pitchFamily="34"/>
                <a:cs typeface="Noto Sans" panose="020B0502040504020204" pitchFamily="34"/>
              </a:rPr>
              <a:t>www.yourwebsite.com</a:t>
            </a:r>
          </a:p>
        </p:txBody>
      </p:sp>
      <p:sp>
        <p:nvSpPr>
          <p:cNvPr id="5" name="TextBox 4">
            <a:extLst>
              <a:ext uri="{FF2B5EF4-FFF2-40B4-BE49-F238E27FC236}">
                <a16:creationId xmlns:a16="http://schemas.microsoft.com/office/drawing/2014/main" id="{6699AC3C-FE44-4341-B799-F20DE8937C2B}"/>
              </a:ext>
            </a:extLst>
          </p:cNvPr>
          <p:cNvSpPr txBox="1"/>
          <p:nvPr/>
        </p:nvSpPr>
        <p:spPr>
          <a:xfrm>
            <a:off x="1213171" y="649035"/>
            <a:ext cx="967370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2000" b="1" i="0" u="sng"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rPr>
              <a:t>محتوى المحاضرة</a:t>
            </a:r>
            <a:endParaRPr kumimoji="0" lang="en-US" sz="2000" b="1" i="0" u="sng"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grpSp>
        <p:nvGrpSpPr>
          <p:cNvPr id="4" name="Group 3">
            <a:extLst>
              <a:ext uri="{FF2B5EF4-FFF2-40B4-BE49-F238E27FC236}">
                <a16:creationId xmlns:a16="http://schemas.microsoft.com/office/drawing/2014/main" id="{34157836-DB83-41E4-956D-A15CCCBA447F}"/>
              </a:ext>
            </a:extLst>
          </p:cNvPr>
          <p:cNvGrpSpPr/>
          <p:nvPr/>
        </p:nvGrpSpPr>
        <p:grpSpPr>
          <a:xfrm>
            <a:off x="1305126" y="4118651"/>
            <a:ext cx="4105074" cy="1498990"/>
            <a:chOff x="4137226" y="4377856"/>
            <a:chExt cx="3565005" cy="1301781"/>
          </a:xfrm>
          <a:solidFill>
            <a:srgbClr val="FFCC00"/>
          </a:solidFill>
        </p:grpSpPr>
        <p:sp>
          <p:nvSpPr>
            <p:cNvPr id="2" name="Flowchart: Decision 1">
              <a:extLst>
                <a:ext uri="{FF2B5EF4-FFF2-40B4-BE49-F238E27FC236}">
                  <a16:creationId xmlns:a16="http://schemas.microsoft.com/office/drawing/2014/main" id="{5067CFC8-BFCB-4F86-91CA-635B922321BF}"/>
                </a:ext>
              </a:extLst>
            </p:cNvPr>
            <p:cNvSpPr/>
            <p:nvPr/>
          </p:nvSpPr>
          <p:spPr>
            <a:xfrm>
              <a:off x="4137226" y="4377856"/>
              <a:ext cx="3565002" cy="587495"/>
            </a:xfrm>
            <a:prstGeom prst="flowChartDecisi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4" name="Parallelogram 13">
              <a:extLst>
                <a:ext uri="{FF2B5EF4-FFF2-40B4-BE49-F238E27FC236}">
                  <a16:creationId xmlns:a16="http://schemas.microsoft.com/office/drawing/2014/main" id="{823E8CAE-4C42-4CD6-9AE9-662BABD48BE3}"/>
                </a:ext>
              </a:extLst>
            </p:cNvPr>
            <p:cNvSpPr/>
            <p:nvPr/>
          </p:nvSpPr>
          <p:spPr>
            <a:xfrm rot="5400000">
              <a:off x="4524461" y="4284371"/>
              <a:ext cx="1008031" cy="1782501"/>
            </a:xfrm>
            <a:prstGeom prst="parallelogram">
              <a:avLst>
                <a:gd name="adj" fmla="val 2913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5" name="Parallelogram 14">
              <a:extLst>
                <a:ext uri="{FF2B5EF4-FFF2-40B4-BE49-F238E27FC236}">
                  <a16:creationId xmlns:a16="http://schemas.microsoft.com/office/drawing/2014/main" id="{CF1AAEA3-6A56-4C71-8028-DD1A9457CF86}"/>
                </a:ext>
              </a:extLst>
            </p:cNvPr>
            <p:cNvSpPr/>
            <p:nvPr/>
          </p:nvSpPr>
          <p:spPr>
            <a:xfrm rot="5400000" flipV="1">
              <a:off x="6306965" y="4284371"/>
              <a:ext cx="1008032" cy="1782500"/>
            </a:xfrm>
            <a:prstGeom prst="parallelogram">
              <a:avLst>
                <a:gd name="adj" fmla="val 291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22" name="Group 21">
            <a:extLst>
              <a:ext uri="{FF2B5EF4-FFF2-40B4-BE49-F238E27FC236}">
                <a16:creationId xmlns:a16="http://schemas.microsoft.com/office/drawing/2014/main" id="{6F1D9846-746B-4E8E-B35C-FB7BFF440607}"/>
              </a:ext>
            </a:extLst>
          </p:cNvPr>
          <p:cNvGrpSpPr/>
          <p:nvPr/>
        </p:nvGrpSpPr>
        <p:grpSpPr>
          <a:xfrm>
            <a:off x="1838533" y="3435347"/>
            <a:ext cx="3038262" cy="1109437"/>
            <a:chOff x="4137226" y="4377856"/>
            <a:chExt cx="3565005" cy="1301781"/>
          </a:xfrm>
          <a:solidFill>
            <a:srgbClr val="FEE0B1"/>
          </a:solidFill>
        </p:grpSpPr>
        <p:sp>
          <p:nvSpPr>
            <p:cNvPr id="23" name="Flowchart: Decision 22">
              <a:extLst>
                <a:ext uri="{FF2B5EF4-FFF2-40B4-BE49-F238E27FC236}">
                  <a16:creationId xmlns:a16="http://schemas.microsoft.com/office/drawing/2014/main" id="{58F2C9E4-EB3E-4E43-9C97-CAC085E60C51}"/>
                </a:ext>
              </a:extLst>
            </p:cNvPr>
            <p:cNvSpPr/>
            <p:nvPr/>
          </p:nvSpPr>
          <p:spPr>
            <a:xfrm>
              <a:off x="4137226" y="4377856"/>
              <a:ext cx="3565002" cy="587495"/>
            </a:xfrm>
            <a:prstGeom prst="flowChartDecisi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4" name="Parallelogram 23">
              <a:extLst>
                <a:ext uri="{FF2B5EF4-FFF2-40B4-BE49-F238E27FC236}">
                  <a16:creationId xmlns:a16="http://schemas.microsoft.com/office/drawing/2014/main" id="{597E1619-36C7-483B-840B-D1FA11853C3C}"/>
                </a:ext>
              </a:extLst>
            </p:cNvPr>
            <p:cNvSpPr/>
            <p:nvPr/>
          </p:nvSpPr>
          <p:spPr>
            <a:xfrm rot="5400000">
              <a:off x="4524461" y="4284371"/>
              <a:ext cx="1008031" cy="1782501"/>
            </a:xfrm>
            <a:prstGeom prst="parallelogram">
              <a:avLst>
                <a:gd name="adj" fmla="val 2913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5" name="Parallelogram 24">
              <a:extLst>
                <a:ext uri="{FF2B5EF4-FFF2-40B4-BE49-F238E27FC236}">
                  <a16:creationId xmlns:a16="http://schemas.microsoft.com/office/drawing/2014/main" id="{62C452ED-CED1-44FB-B720-28DE4619F21B}"/>
                </a:ext>
              </a:extLst>
            </p:cNvPr>
            <p:cNvSpPr/>
            <p:nvPr/>
          </p:nvSpPr>
          <p:spPr>
            <a:xfrm rot="5400000" flipV="1">
              <a:off x="6306965" y="4284371"/>
              <a:ext cx="1008032" cy="1782500"/>
            </a:xfrm>
            <a:prstGeom prst="parallelogram">
              <a:avLst>
                <a:gd name="adj" fmla="val 291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26" name="Group 25">
            <a:extLst>
              <a:ext uri="{FF2B5EF4-FFF2-40B4-BE49-F238E27FC236}">
                <a16:creationId xmlns:a16="http://schemas.microsoft.com/office/drawing/2014/main" id="{26956502-1750-4934-A5D2-F85268575FA9}"/>
              </a:ext>
            </a:extLst>
          </p:cNvPr>
          <p:cNvGrpSpPr/>
          <p:nvPr/>
        </p:nvGrpSpPr>
        <p:grpSpPr>
          <a:xfrm>
            <a:off x="2160261" y="2764634"/>
            <a:ext cx="2394806" cy="874475"/>
            <a:chOff x="4137226" y="4377856"/>
            <a:chExt cx="3565005" cy="1301781"/>
          </a:xfrm>
          <a:solidFill>
            <a:srgbClr val="2D3956"/>
          </a:solidFill>
        </p:grpSpPr>
        <p:sp>
          <p:nvSpPr>
            <p:cNvPr id="27" name="Flowchart: Decision 26">
              <a:extLst>
                <a:ext uri="{FF2B5EF4-FFF2-40B4-BE49-F238E27FC236}">
                  <a16:creationId xmlns:a16="http://schemas.microsoft.com/office/drawing/2014/main" id="{37D70F86-AA74-46B5-B452-B1099CA8C04F}"/>
                </a:ext>
              </a:extLst>
            </p:cNvPr>
            <p:cNvSpPr/>
            <p:nvPr/>
          </p:nvSpPr>
          <p:spPr>
            <a:xfrm>
              <a:off x="4137226" y="4377856"/>
              <a:ext cx="3565002" cy="587495"/>
            </a:xfrm>
            <a:prstGeom prst="flowChartDecisi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Parallelogram 27">
              <a:extLst>
                <a:ext uri="{FF2B5EF4-FFF2-40B4-BE49-F238E27FC236}">
                  <a16:creationId xmlns:a16="http://schemas.microsoft.com/office/drawing/2014/main" id="{F5DE0881-6230-4217-AA2B-ED3E4F6FAE3D}"/>
                </a:ext>
              </a:extLst>
            </p:cNvPr>
            <p:cNvSpPr/>
            <p:nvPr/>
          </p:nvSpPr>
          <p:spPr>
            <a:xfrm rot="5400000">
              <a:off x="4524461" y="4284371"/>
              <a:ext cx="1008031" cy="1782501"/>
            </a:xfrm>
            <a:prstGeom prst="parallelogram">
              <a:avLst>
                <a:gd name="adj" fmla="val 2913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9" name="Parallelogram 28">
              <a:extLst>
                <a:ext uri="{FF2B5EF4-FFF2-40B4-BE49-F238E27FC236}">
                  <a16:creationId xmlns:a16="http://schemas.microsoft.com/office/drawing/2014/main" id="{5D7597C3-7616-45E3-9921-E80728A2E2E3}"/>
                </a:ext>
              </a:extLst>
            </p:cNvPr>
            <p:cNvSpPr/>
            <p:nvPr/>
          </p:nvSpPr>
          <p:spPr>
            <a:xfrm rot="5400000" flipV="1">
              <a:off x="6306965" y="4284371"/>
              <a:ext cx="1008032" cy="1782500"/>
            </a:xfrm>
            <a:prstGeom prst="parallelogram">
              <a:avLst>
                <a:gd name="adj" fmla="val 291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30" name="Group 29">
            <a:extLst>
              <a:ext uri="{FF2B5EF4-FFF2-40B4-BE49-F238E27FC236}">
                <a16:creationId xmlns:a16="http://schemas.microsoft.com/office/drawing/2014/main" id="{FCADD52A-5E48-41AF-8C6F-BBE579259625}"/>
              </a:ext>
            </a:extLst>
          </p:cNvPr>
          <p:cNvGrpSpPr/>
          <p:nvPr/>
        </p:nvGrpSpPr>
        <p:grpSpPr>
          <a:xfrm>
            <a:off x="2426338" y="2208076"/>
            <a:ext cx="1862651" cy="680156"/>
            <a:chOff x="4137226" y="4377856"/>
            <a:chExt cx="3565005" cy="1301781"/>
          </a:xfrm>
          <a:solidFill>
            <a:srgbClr val="FAC748"/>
          </a:solidFill>
        </p:grpSpPr>
        <p:sp>
          <p:nvSpPr>
            <p:cNvPr id="31" name="Flowchart: Decision 30">
              <a:extLst>
                <a:ext uri="{FF2B5EF4-FFF2-40B4-BE49-F238E27FC236}">
                  <a16:creationId xmlns:a16="http://schemas.microsoft.com/office/drawing/2014/main" id="{B08E9880-039A-40D3-AB88-0F3B7B9AE611}"/>
                </a:ext>
              </a:extLst>
            </p:cNvPr>
            <p:cNvSpPr/>
            <p:nvPr/>
          </p:nvSpPr>
          <p:spPr>
            <a:xfrm>
              <a:off x="4137226" y="4377856"/>
              <a:ext cx="3565002" cy="587495"/>
            </a:xfrm>
            <a:prstGeom prst="flowChartDecisi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2" name="Parallelogram 31">
              <a:extLst>
                <a:ext uri="{FF2B5EF4-FFF2-40B4-BE49-F238E27FC236}">
                  <a16:creationId xmlns:a16="http://schemas.microsoft.com/office/drawing/2014/main" id="{3C20715F-64C0-4FE4-8D05-2E338AA5471C}"/>
                </a:ext>
              </a:extLst>
            </p:cNvPr>
            <p:cNvSpPr/>
            <p:nvPr/>
          </p:nvSpPr>
          <p:spPr>
            <a:xfrm rot="5400000">
              <a:off x="4524461" y="4284371"/>
              <a:ext cx="1008031" cy="1782501"/>
            </a:xfrm>
            <a:prstGeom prst="parallelogram">
              <a:avLst>
                <a:gd name="adj" fmla="val 2913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3" name="Parallelogram 32">
              <a:extLst>
                <a:ext uri="{FF2B5EF4-FFF2-40B4-BE49-F238E27FC236}">
                  <a16:creationId xmlns:a16="http://schemas.microsoft.com/office/drawing/2014/main" id="{6F8F47A8-C5DD-4AC0-9BB7-8167FDC6D44D}"/>
                </a:ext>
              </a:extLst>
            </p:cNvPr>
            <p:cNvSpPr/>
            <p:nvPr/>
          </p:nvSpPr>
          <p:spPr>
            <a:xfrm rot="5400000" flipV="1">
              <a:off x="6306965" y="4284371"/>
              <a:ext cx="1008032" cy="1782500"/>
            </a:xfrm>
            <a:prstGeom prst="parallelogram">
              <a:avLst>
                <a:gd name="adj" fmla="val 291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sp>
        <p:nvSpPr>
          <p:cNvPr id="40" name="TextBox 39">
            <a:extLst>
              <a:ext uri="{FF2B5EF4-FFF2-40B4-BE49-F238E27FC236}">
                <a16:creationId xmlns:a16="http://schemas.microsoft.com/office/drawing/2014/main" id="{F381B375-2743-4386-80B8-1FA1E80F7E9D}"/>
              </a:ext>
            </a:extLst>
          </p:cNvPr>
          <p:cNvSpPr txBox="1"/>
          <p:nvPr/>
        </p:nvSpPr>
        <p:spPr>
          <a:xfrm>
            <a:off x="7478723" y="1542598"/>
            <a:ext cx="3397727" cy="323165"/>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srgbClr val="282F39"/>
                </a:solidFill>
                <a:effectLst/>
                <a:uLnTx/>
                <a:uFillTx/>
                <a:latin typeface="Open Sans" panose="020B0606030504020204" pitchFamily="34" charset="0"/>
                <a:ea typeface="+mn-ea"/>
                <a:cs typeface="+mn-cs"/>
              </a:rPr>
              <a:t>. </a:t>
            </a:r>
            <a:endParaRPr kumimoji="0" lang="en-GB" sz="1500" b="0"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44" name="TextBox 43">
            <a:extLst>
              <a:ext uri="{FF2B5EF4-FFF2-40B4-BE49-F238E27FC236}">
                <a16:creationId xmlns:a16="http://schemas.microsoft.com/office/drawing/2014/main" id="{86F59546-50F5-4584-ACAB-55B35DAFCB48}"/>
              </a:ext>
            </a:extLst>
          </p:cNvPr>
          <p:cNvSpPr txBox="1"/>
          <p:nvPr/>
        </p:nvSpPr>
        <p:spPr>
          <a:xfrm>
            <a:off x="5810850" y="1556676"/>
            <a:ext cx="403356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6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نظرية الإسناد </a:t>
            </a:r>
            <a:endParaRPr kumimoji="0" lang="en-GB" sz="1600" b="1"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45" name="TextBox 44">
            <a:extLst>
              <a:ext uri="{FF2B5EF4-FFF2-40B4-BE49-F238E27FC236}">
                <a16:creationId xmlns:a16="http://schemas.microsoft.com/office/drawing/2014/main" id="{B94A5F2C-56AA-40D0-9AE7-3D587E057123}"/>
              </a:ext>
            </a:extLst>
          </p:cNvPr>
          <p:cNvSpPr txBox="1"/>
          <p:nvPr/>
        </p:nvSpPr>
        <p:spPr>
          <a:xfrm>
            <a:off x="5850477" y="2090532"/>
            <a:ext cx="4105071"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6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نظرية إتصالات الأزمة الموقفية </a:t>
            </a:r>
            <a:r>
              <a:rPr kumimoji="0" lang="en-US" sz="16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 </a:t>
            </a:r>
            <a:endParaRPr kumimoji="0" lang="en-GB" sz="1600" b="1"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49" name="TextBox 48">
            <a:extLst>
              <a:ext uri="{FF2B5EF4-FFF2-40B4-BE49-F238E27FC236}">
                <a16:creationId xmlns:a16="http://schemas.microsoft.com/office/drawing/2014/main" id="{A30B8A6C-97BE-4A44-AA7D-66F2A443C897}"/>
              </a:ext>
            </a:extLst>
          </p:cNvPr>
          <p:cNvSpPr txBox="1"/>
          <p:nvPr/>
        </p:nvSpPr>
        <p:spPr>
          <a:xfrm>
            <a:off x="6500460" y="5032866"/>
            <a:ext cx="4386413"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6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نموذج الكشف عن الأحداث الحرجة المدعوم بالذكاء الإصطناعي </a:t>
            </a:r>
            <a:endParaRPr kumimoji="0" lang="en-GB" sz="1600" b="1"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pic>
        <p:nvPicPr>
          <p:cNvPr id="3" name="Picture 2">
            <a:extLst>
              <a:ext uri="{FF2B5EF4-FFF2-40B4-BE49-F238E27FC236}">
                <a16:creationId xmlns:a16="http://schemas.microsoft.com/office/drawing/2014/main" id="{529211E4-A7C0-EC35-CF55-4764949F2CB6}"/>
              </a:ext>
            </a:extLst>
          </p:cNvPr>
          <p:cNvPicPr>
            <a:picLocks noChangeAspect="1"/>
          </p:cNvPicPr>
          <p:nvPr/>
        </p:nvPicPr>
        <p:blipFill>
          <a:blip r:embed="rId2"/>
          <a:stretch>
            <a:fillRect/>
          </a:stretch>
        </p:blipFill>
        <p:spPr>
          <a:xfrm>
            <a:off x="2743200" y="1761382"/>
            <a:ext cx="1133856" cy="400110"/>
          </a:xfrm>
          <a:prstGeom prst="rect">
            <a:avLst/>
          </a:prstGeom>
        </p:spPr>
      </p:pic>
      <p:pic>
        <p:nvPicPr>
          <p:cNvPr id="6" name="Picture 5">
            <a:extLst>
              <a:ext uri="{FF2B5EF4-FFF2-40B4-BE49-F238E27FC236}">
                <a16:creationId xmlns:a16="http://schemas.microsoft.com/office/drawing/2014/main" id="{E164E5EA-D1F1-E598-1948-AE0E5FE17A33}"/>
              </a:ext>
            </a:extLst>
          </p:cNvPr>
          <p:cNvPicPr>
            <a:picLocks noChangeAspect="1"/>
          </p:cNvPicPr>
          <p:nvPr/>
        </p:nvPicPr>
        <p:blipFill>
          <a:blip r:embed="rId3"/>
          <a:stretch>
            <a:fillRect/>
          </a:stretch>
        </p:blipFill>
        <p:spPr>
          <a:xfrm>
            <a:off x="6102542" y="2692016"/>
            <a:ext cx="3853006" cy="432854"/>
          </a:xfrm>
          <a:prstGeom prst="rect">
            <a:avLst/>
          </a:prstGeom>
        </p:spPr>
      </p:pic>
      <p:pic>
        <p:nvPicPr>
          <p:cNvPr id="7" name="Picture 6">
            <a:extLst>
              <a:ext uri="{FF2B5EF4-FFF2-40B4-BE49-F238E27FC236}">
                <a16:creationId xmlns:a16="http://schemas.microsoft.com/office/drawing/2014/main" id="{890D63F8-60B8-2BED-09B1-796AFAD0D3AF}"/>
              </a:ext>
            </a:extLst>
          </p:cNvPr>
          <p:cNvPicPr>
            <a:picLocks noChangeAspect="1"/>
          </p:cNvPicPr>
          <p:nvPr/>
        </p:nvPicPr>
        <p:blipFill>
          <a:blip r:embed="rId4"/>
          <a:stretch>
            <a:fillRect/>
          </a:stretch>
        </p:blipFill>
        <p:spPr>
          <a:xfrm>
            <a:off x="6395925" y="3362507"/>
            <a:ext cx="3853006" cy="676715"/>
          </a:xfrm>
          <a:prstGeom prst="rect">
            <a:avLst/>
          </a:prstGeom>
        </p:spPr>
      </p:pic>
      <p:pic>
        <p:nvPicPr>
          <p:cNvPr id="8" name="Picture 7">
            <a:extLst>
              <a:ext uri="{FF2B5EF4-FFF2-40B4-BE49-F238E27FC236}">
                <a16:creationId xmlns:a16="http://schemas.microsoft.com/office/drawing/2014/main" id="{1C034940-885E-AD23-962B-B564B13F0188}"/>
              </a:ext>
            </a:extLst>
          </p:cNvPr>
          <p:cNvPicPr>
            <a:picLocks noChangeAspect="1"/>
          </p:cNvPicPr>
          <p:nvPr/>
        </p:nvPicPr>
        <p:blipFill>
          <a:blip r:embed="rId5"/>
          <a:stretch>
            <a:fillRect/>
          </a:stretch>
        </p:blipFill>
        <p:spPr>
          <a:xfrm>
            <a:off x="6500461" y="4292614"/>
            <a:ext cx="3853006" cy="432854"/>
          </a:xfrm>
          <a:prstGeom prst="rect">
            <a:avLst/>
          </a:prstGeom>
        </p:spPr>
      </p:pic>
    </p:spTree>
    <p:extLst>
      <p:ext uri="{BB962C8B-B14F-4D97-AF65-F5344CB8AC3E}">
        <p14:creationId xmlns:p14="http://schemas.microsoft.com/office/powerpoint/2010/main" val="26581681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2491" y="1922218"/>
            <a:ext cx="10929869" cy="46272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361058"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E541843-460C-414C-7D03-055BFD1133D9}"/>
              </a:ext>
            </a:extLst>
          </p:cNvPr>
          <p:cNvPicPr>
            <a:picLocks noChangeAspect="1"/>
          </p:cNvPicPr>
          <p:nvPr/>
        </p:nvPicPr>
        <p:blipFill>
          <a:blip r:embed="rId3"/>
          <a:stretch>
            <a:fillRect/>
          </a:stretch>
        </p:blipFill>
        <p:spPr>
          <a:xfrm>
            <a:off x="572491" y="1893716"/>
            <a:ext cx="4796760" cy="4627265"/>
          </a:xfrm>
          <a:prstGeom prst="rect">
            <a:avLst/>
          </a:prstGeom>
        </p:spPr>
      </p:pic>
      <p:pic>
        <p:nvPicPr>
          <p:cNvPr id="5" name="Picture 4">
            <a:extLst>
              <a:ext uri="{FF2B5EF4-FFF2-40B4-BE49-F238E27FC236}">
                <a16:creationId xmlns:a16="http://schemas.microsoft.com/office/drawing/2014/main" id="{B014A1B9-7538-3A41-0B44-B2EC58A37A7A}"/>
              </a:ext>
            </a:extLst>
          </p:cNvPr>
          <p:cNvPicPr>
            <a:picLocks noChangeAspect="1"/>
          </p:cNvPicPr>
          <p:nvPr/>
        </p:nvPicPr>
        <p:blipFill>
          <a:blip r:embed="rId4"/>
          <a:stretch>
            <a:fillRect/>
          </a:stretch>
        </p:blipFill>
        <p:spPr>
          <a:xfrm>
            <a:off x="5486401" y="3207004"/>
            <a:ext cx="6133108" cy="573074"/>
          </a:xfrm>
          <a:prstGeom prst="rect">
            <a:avLst/>
          </a:prstGeom>
        </p:spPr>
      </p:pic>
    </p:spTree>
    <p:extLst>
      <p:ext uri="{BB962C8B-B14F-4D97-AF65-F5344CB8AC3E}">
        <p14:creationId xmlns:p14="http://schemas.microsoft.com/office/powerpoint/2010/main" val="3964658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89640" y="2210104"/>
            <a:ext cx="10529241"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تعتبر نماذج ونظريات إدارة الأزمات هي الإطار المفاهيمي لجميع جوانب الإستعداد للأزمة ومنعها والتعامل والتعافي منها ،إذ تساعد مديري الأزمات وتمدهم بالخبرات لتطبيق أفضل الممارسات بشكل أفضل.</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والأزمة هي حدث غير متوقع أو منخفض الاحتمال يمكن أن يتسبب في آثار سلبية كبيرة على الأعمال التجارية ، وغاليا ما تكون أسباب الأزمة وعواقبها وحلولها غير واضحة.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وفي الواقع فإنه ليس من السهل الإتفاق على ما يشكل الأزمة ، ولكن على الرغم من عدم الوضوح ،هناك شروط محددة للأزمات في أدبيات الأزمة ،وعلى سبيل المثال تشترك حالات الأزمات في ست خصائص وهي نادرة وهامة وعالية التأثير وغامضة وعاجلة وتنطوي على مخاطر عالية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وتنطوي الأزمة على فترة من التوقف ،وهي حالة تتعرض فيها القيم الأساسية للمنظمة للتهديد ، وما يتطلب إتخاذ قرارات حاسمة ،فهناك تأثير مزعزع لإستقرار المنظمة وأصحاب المصالح ومن المتوقع تصعيد مشكلة أو أخطاء أو إجراءات أو أكثر في هذه الفترة.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EADC34A9-2F67-480C-4932-95B739645F83}"/>
              </a:ext>
            </a:extLst>
          </p:cNvPr>
          <p:cNvPicPr>
            <a:picLocks noChangeAspect="1"/>
          </p:cNvPicPr>
          <p:nvPr/>
        </p:nvPicPr>
        <p:blipFill>
          <a:blip r:embed="rId3"/>
          <a:stretch>
            <a:fillRect/>
          </a:stretch>
        </p:blipFill>
        <p:spPr>
          <a:xfrm>
            <a:off x="1880360" y="1039767"/>
            <a:ext cx="5907536" cy="573074"/>
          </a:xfrm>
          <a:prstGeom prst="rect">
            <a:avLst/>
          </a:prstGeom>
        </p:spPr>
      </p:pic>
    </p:spTree>
    <p:extLst>
      <p:ext uri="{BB962C8B-B14F-4D97-AF65-F5344CB8AC3E}">
        <p14:creationId xmlns:p14="http://schemas.microsoft.com/office/powerpoint/2010/main" val="12755209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33856" y="1937763"/>
            <a:ext cx="10144110" cy="41133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ويمكن أن تبدأ الأزمة من خلال خبر بسيط يتم نشره عبر وسائل الإعلام أو الشبكات الإجتماعية ويتم إستقباله وتداوله من قبل عدد كبير من المتلقين على نطاق واسع ،مما يؤدي إلى حالة من الهياج وعدم اليقين ،من جهة ويمكن حصر الأزمة لتجنب التغطية الإعلامية السلبية ، ومع ذلك ، فإن هذا يتعلق فقط بجانب الإتصال في الأزمة ،ومن هنا تبدأ - من جهة أخرى- إستجابة منع الأزمات والتخفيف من حدتها والإتصال بخطة عمل إستراتيجية ، وتعد</a:t>
            </a:r>
            <a:r>
              <a:rPr kumimoji="0" lang="en-US"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شرعية المنظمة أمراً محورياً لموضوع الأزمة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ويبدأ الحل ضد أي أزمة في البداية بمحاربة أسبابها مثل التعامل بكفاءة مع مصادر الشائعات والأخبار الكاذبة بما في ذلك وسائل الإتصال الإجتماعي التي تستهدف المنظمات الرسمية وغير الرسمية وتخلق بيئة سامة تتحول إلى بيئةمتفجرة في العالم الحقيقي ،إذا لم يتم التعامل معها مبكراً وبكفاءة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فإدارة الأزمات هي عملية إستباقية تتضمن التعامل مع الأزمة قبل حدوثها وأثناء الأزمة وبعدها ،وهي عملية مصممة لمنع أو تقليل الضرر الذي يمكن أن تلحقه أزمة ما بالمنظمة وأصحاب المصالح فيها ، والغرض منها حماية المنظمة أو القطاع أو أصحاب المصالح من الضرر ومنع أو تقليل النتائج السلبية للأزمة.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191587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83381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700016" y="2326566"/>
            <a:ext cx="6665168" cy="3528530"/>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600"/>
              </a:spcBef>
              <a:spcAft>
                <a:spcPts val="0"/>
              </a:spcAft>
              <a:buClrTx/>
              <a:buSzTx/>
              <a:buFontTx/>
              <a:buChar char="-"/>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تهتم نظرية الإسناد بالمنظمات </a:t>
            </a:r>
            <a:r>
              <a:rPr kumimoji="0" lang="ar-BH" sz="160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EG" sz="160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حين تعاني ضرراً في سمعتها ، وعندما يلومها الجمهور على حدوث أزمة.</a:t>
            </a:r>
          </a:p>
          <a:p>
            <a:pPr marL="342900" marR="0" lvl="0" indent="-342900" algn="just" defTabSz="914400" rtl="1" eaLnBrk="1" fontAlgn="auto" latinLnBrk="0" hangingPunct="1">
              <a:lnSpc>
                <a:spcPct val="150000"/>
              </a:lnSpc>
              <a:spcBef>
                <a:spcPts val="600"/>
              </a:spcBef>
              <a:spcAft>
                <a:spcPts val="0"/>
              </a:spcAft>
              <a:buClrTx/>
              <a:buSzTx/>
              <a:buFontTx/>
              <a:buChar char="-"/>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و تبدأ نظرية الإسناد من فرضية أن الطبيعة البشرية تسعى لشرح أسباب وقوع الحوادث والأزمات، وخاصة الأزمات المفاجئة، والمدمرة.</a:t>
            </a:r>
          </a:p>
          <a:p>
            <a:pPr marL="342900" marR="0" lvl="0" indent="-342900" algn="just" defTabSz="914400" rtl="1" eaLnBrk="1" fontAlgn="auto" latinLnBrk="0" hangingPunct="1">
              <a:lnSpc>
                <a:spcPct val="150000"/>
              </a:lnSpc>
              <a:spcBef>
                <a:spcPts val="600"/>
              </a:spcBef>
              <a:spcAft>
                <a:spcPts val="0"/>
              </a:spcAft>
              <a:buClrTx/>
              <a:buSzTx/>
              <a:buFontTx/>
              <a:buChar char="-"/>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وعادةً ما ينسب الأشخاص المسئولية إلى كيان، مثل شركة أو منظمة، وعندما يلوم الأفراد منظمة ما، فإنهم يوجهون المشاعر السلبية تجاهها. ووجد كومبس أن هذا يمكن أن يؤدي إلى الإضرار بسمعة المنظمة، وتقلل نية القيام بأعمال تجارية مع الشركة، وزيادة الميل للتحدث بشكل سلبي مع أشخاص آخرين حول المنظمة.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DE6F367-667A-D01E-F006-1C3DCE08B8CA}"/>
              </a:ext>
            </a:extLst>
          </p:cNvPr>
          <p:cNvPicPr>
            <a:picLocks noChangeAspect="1"/>
          </p:cNvPicPr>
          <p:nvPr/>
        </p:nvPicPr>
        <p:blipFill>
          <a:blip r:embed="rId3"/>
          <a:stretch>
            <a:fillRect/>
          </a:stretch>
        </p:blipFill>
        <p:spPr>
          <a:xfrm>
            <a:off x="311175" y="1922219"/>
            <a:ext cx="4251665" cy="4498838"/>
          </a:xfrm>
          <a:prstGeom prst="rect">
            <a:avLst/>
          </a:prstGeom>
        </p:spPr>
      </p:pic>
      <p:sp>
        <p:nvSpPr>
          <p:cNvPr id="3" name="Rectangle 2">
            <a:extLst>
              <a:ext uri="{FF2B5EF4-FFF2-40B4-BE49-F238E27FC236}">
                <a16:creationId xmlns:a16="http://schemas.microsoft.com/office/drawing/2014/main" id="{6641067F-2A4A-88A1-112E-B4D4FFEB80DB}"/>
              </a:ext>
            </a:extLst>
          </p:cNvPr>
          <p:cNvSpPr/>
          <p:nvPr/>
        </p:nvSpPr>
        <p:spPr>
          <a:xfrm>
            <a:off x="2786505" y="1033598"/>
            <a:ext cx="4487126" cy="400110"/>
          </a:xfrm>
          <a:prstGeom prst="rect">
            <a:avLst/>
          </a:prstGeom>
        </p:spPr>
        <p:txBody>
          <a:bodyPr wrap="none">
            <a:spAutoFit/>
          </a:bodyPr>
          <a:lstStyle/>
          <a:p>
            <a:pPr algn="justLow" rtl="1">
              <a:spcBef>
                <a:spcPts val="600"/>
              </a:spcBef>
              <a:defRPr/>
            </a:pPr>
            <a:r>
              <a:rPr lang="ar-EG" sz="2000" b="1" u="sng" dirty="0">
                <a:solidFill>
                  <a:prstClr val="black"/>
                </a:solidFill>
                <a:latin typeface="Alexandria" pitchFamily="2" charset="-78"/>
                <a:ea typeface="Times New Roman" panose="02020603050405020304" pitchFamily="18" charset="0"/>
                <a:cs typeface="Alexandria" pitchFamily="2" charset="-78"/>
              </a:rPr>
              <a:t>نظرية  الإسناد </a:t>
            </a:r>
            <a:r>
              <a:rPr lang="en-US" sz="2000" b="1" u="sng" dirty="0">
                <a:solidFill>
                  <a:prstClr val="black"/>
                </a:solidFill>
                <a:latin typeface="Alexandria" pitchFamily="2" charset="-78"/>
                <a:ea typeface="Times New Roman" panose="02020603050405020304" pitchFamily="18" charset="0"/>
                <a:cs typeface="Alexandria" pitchFamily="2" charset="-78"/>
              </a:rPr>
              <a:t>Attribution Theory</a:t>
            </a:r>
          </a:p>
        </p:txBody>
      </p:sp>
    </p:spTree>
    <p:extLst>
      <p:ext uri="{BB962C8B-B14F-4D97-AF65-F5344CB8AC3E}">
        <p14:creationId xmlns:p14="http://schemas.microsoft.com/office/powerpoint/2010/main" val="13705091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973121" y="192221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56602" y="2050771"/>
            <a:ext cx="10245758" cy="41133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جمع كومبس أفضل ممارسات في مجال اتصالات الأزمات بناء على نظرية الإسناد، بما في ذلك الاعتذار في ظروف معينة وهي:</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1-تزويد جميع الضحايا أو الضحايا المحتملين بالتعليمات المطلوبة، مثل معلومات الاستدعاء.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2-إبداء التعاطف مع جميع الضحايا وتقديم المعلومات حول الإجراءات التصحيحية والاستشارات المتعلقة بالصدمات.</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3-بالنسبة للأزمات التي تواجه فيها المنظمة الحد الأدنى من اللوم ولا يوجد ما يسمى بالعوامل المتصاعدة (تاريخ الأزمة والسمعة السلبية الماضية)، فإن الخطوتين السابقتين تكفيان.</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4-إذا كان هناك كثافة في اللوم تقدم المنظمة الأعذار أو التبرير.</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5-ينطبق نفس الرد على أزمة يكون فيها اللوم ضعيفاً ولا يوجد تاريخ للأزمة أو سمعة سيئة في الماضي.</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6-إذا كان الجمهور ينسب المسئولية إلى المنظمة بقوة، يتم تقديم الخطوتين الأوليين بالإضافة إلى التعويض أو الاعتذار.</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13875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42416" y="2214517"/>
            <a:ext cx="10176464" cy="152798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7-يستخدم التعويض في أي وقت تتعرض فيه الضحية لضرر جسيم.</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8-يتم استكمال أي استجابة باستراتيجيات التذكير والتعبير.</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9-الإنكار والهجوم على المتهم في الأزمات التي تنطوي على إشاعات وتحديات يدعي فيها أحد أصحاب المصالح أن المنظمة تتصرف بشكل خاطئ.</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18A6D14-8FB7-E4C2-40CF-584088065ADA}"/>
              </a:ext>
            </a:extLst>
          </p:cNvPr>
          <p:cNvPicPr>
            <a:picLocks noChangeAspect="1"/>
          </p:cNvPicPr>
          <p:nvPr/>
        </p:nvPicPr>
        <p:blipFill>
          <a:blip r:embed="rId3"/>
          <a:stretch>
            <a:fillRect/>
          </a:stretch>
        </p:blipFill>
        <p:spPr>
          <a:xfrm>
            <a:off x="758936" y="3742499"/>
            <a:ext cx="4093740" cy="2550132"/>
          </a:xfrm>
          <a:prstGeom prst="rect">
            <a:avLst/>
          </a:prstGeom>
        </p:spPr>
      </p:pic>
    </p:spTree>
    <p:extLst>
      <p:ext uri="{BB962C8B-B14F-4D97-AF65-F5344CB8AC3E}">
        <p14:creationId xmlns:p14="http://schemas.microsoft.com/office/powerpoint/2010/main" val="346828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517136" y="2214517"/>
            <a:ext cx="6701744"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ونظرية الإسناد تسلط الضوء على البعد الاتصالي والإعلامي، وتؤكد على أهمية دور العلاقات العامة في إدارة الأزمات،  وتشرح كيف يفهم الأفراد الحوادث والأزمات. وعندما يقع حدث ما وخاصة عندما يكون هذا الحدث سلبياً، يحاول الأشخاص تحديد سبب حدوثه، ويقوم الأفراد بإسناد المسئولية عن الأحداث على أشخاص أو جهة معينة، ويحدد أصحاب المصالح مسئوليات الأزمات داخلياً (منظمة) أو خارجياً (عوامل بيئية). منطقيا، إذا كان أصحاب المصالح ينسبون المسئولية إلى المنظمات عن حالات الأزمات، فسيكون لديهم المزيد من الصور السلبية للمنظمة والعكس صحيح، وتعتمد هذه النظرية على الجمهور وتحاول فهم العوامل التي تشكل سمات الأزمة.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B7E38EF-D6C7-F90D-480E-403A626AF05A}"/>
              </a:ext>
            </a:extLst>
          </p:cNvPr>
          <p:cNvPicPr>
            <a:picLocks noChangeAspect="1"/>
          </p:cNvPicPr>
          <p:nvPr/>
        </p:nvPicPr>
        <p:blipFill>
          <a:blip r:embed="rId3"/>
          <a:stretch>
            <a:fillRect/>
          </a:stretch>
        </p:blipFill>
        <p:spPr>
          <a:xfrm>
            <a:off x="689640" y="1922219"/>
            <a:ext cx="3406872" cy="4359018"/>
          </a:xfrm>
          <a:prstGeom prst="rect">
            <a:avLst/>
          </a:prstGeom>
        </p:spPr>
      </p:pic>
    </p:spTree>
    <p:extLst>
      <p:ext uri="{BB962C8B-B14F-4D97-AF65-F5344CB8AC3E}">
        <p14:creationId xmlns:p14="http://schemas.microsoft.com/office/powerpoint/2010/main" val="927227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89640" y="2050772"/>
            <a:ext cx="10529240" cy="189731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في حين أن كومبس لم يتوقع قوة وسائل التواصل الاجتماعي في تضخيم الضرر الذي يلحق بالسمعة، فإن التغريدات والمشاركة الأخرى يمكن أن تشكل ضرراً بشكل خاص من الكلمات الشفهية السلبية التي تصفها. فقد قدمت هذه المنصات الاجتماعية مستوى من الاتصال السريع ثنائي الاتجاه بين المستهلكين والمنظمات لم يكن موجوداً في السباق، ما ساعد على اختبار قدرة المنظمات على التحكم في الرسائل. لذلك، تُعد إدارة وسائل التواصل الاجتماعي جزءاً أساسياً من إدارة الأزمات.</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2CD0652-1A3E-834D-0EF4-C4E23B107FC3}"/>
              </a:ext>
            </a:extLst>
          </p:cNvPr>
          <p:cNvSpPr/>
          <p:nvPr/>
        </p:nvSpPr>
        <p:spPr>
          <a:xfrm>
            <a:off x="2494146" y="907534"/>
            <a:ext cx="5346335" cy="400110"/>
          </a:xfrm>
          <a:prstGeom prst="rect">
            <a:avLst/>
          </a:prstGeom>
        </p:spPr>
        <p:txBody>
          <a:bodyPr wrap="none">
            <a:spAutoFit/>
          </a:bodyPr>
          <a:lstStyle/>
          <a:p>
            <a:pPr algn="justLow" rtl="1">
              <a:spcBef>
                <a:spcPts val="600"/>
              </a:spcBef>
              <a:defRPr/>
            </a:pPr>
            <a:r>
              <a:rPr lang="ar-EG" sz="2000" b="1" u="sng" dirty="0">
                <a:solidFill>
                  <a:prstClr val="black"/>
                </a:solidFill>
                <a:latin typeface="Alexandria" pitchFamily="2" charset="-78"/>
                <a:ea typeface="Times New Roman" panose="02020603050405020304" pitchFamily="18" charset="0"/>
                <a:cs typeface="Alexandria" pitchFamily="2" charset="-78"/>
              </a:rPr>
              <a:t>نظرية الإسناد ووسائل التواصل الاجتماعي</a:t>
            </a:r>
          </a:p>
        </p:txBody>
      </p:sp>
      <p:pic>
        <p:nvPicPr>
          <p:cNvPr id="3" name="Picture 2">
            <a:extLst>
              <a:ext uri="{FF2B5EF4-FFF2-40B4-BE49-F238E27FC236}">
                <a16:creationId xmlns:a16="http://schemas.microsoft.com/office/drawing/2014/main" id="{64A43AD1-BD38-F8D4-FF04-1E106C9F72AE}"/>
              </a:ext>
            </a:extLst>
          </p:cNvPr>
          <p:cNvPicPr>
            <a:picLocks noChangeAspect="1"/>
          </p:cNvPicPr>
          <p:nvPr/>
        </p:nvPicPr>
        <p:blipFill>
          <a:blip r:embed="rId3"/>
          <a:stretch>
            <a:fillRect/>
          </a:stretch>
        </p:blipFill>
        <p:spPr>
          <a:xfrm>
            <a:off x="689640" y="3948086"/>
            <a:ext cx="2861345" cy="2097206"/>
          </a:xfrm>
          <a:prstGeom prst="rect">
            <a:avLst/>
          </a:prstGeom>
        </p:spPr>
      </p:pic>
    </p:spTree>
    <p:extLst>
      <p:ext uri="{BB962C8B-B14F-4D97-AF65-F5344CB8AC3E}">
        <p14:creationId xmlns:p14="http://schemas.microsoft.com/office/powerpoint/2010/main" val="3385895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71192" y="2188490"/>
            <a:ext cx="10249616"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تعد نظرية اتصالات الأزمة الموقفية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Situational Crisis Communication Theory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من النظريات التي تركز علي كيفية توظيف الاتصالات للإستجابة الملائمة خلال موقف الأزمة ، لإصلاح سمعة المنظمة ،ووفقا لهذه النظرية فإن الموقف الأزموي يتألف من 4 عناصر تستخدم لتقييم الاثر المحتمل للأزمة علي سمعة المنظمة وتتمثل هذه العناصر في نوع الازمة ، مدي الضرر الناتج عن الأزمة ، تاريخ الأزمة مع المنظمة وعلاقة المنظمة بالأزمة ،ومن ثم فإن عملية إدارة الأزمة تعتمد علي اختيار الإستجابة الاتصالية الملائمة وفقاً للعناصر السابقة .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وتشير هذه النظرية الي كيفية تأثير إدراك الجمهور للأزمة علي إستجابتهم نحو المنظمة من حيث  تأثير الأزمة علي السمعة والنية الشرائية والصورة الذهنية والولاء للمنظمة ،ولاشك ان تهديد سمعة المنظمة جراء الأزمة والتأثير عليها سلبا ً يرتبط بمدي مسؤولية المنظمة عن الأزمة وكذلك الازمات السابقة او المشابهة التي سبق وتعرضت لها المنظمة ومدي تاثر سمعتها بهذه الازمات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C3C820E-C52D-BC32-8534-248F0280A602}"/>
              </a:ext>
            </a:extLst>
          </p:cNvPr>
          <p:cNvSpPr txBox="1"/>
          <p:nvPr/>
        </p:nvSpPr>
        <p:spPr>
          <a:xfrm>
            <a:off x="2500884" y="565369"/>
            <a:ext cx="6099048" cy="400110"/>
          </a:xfrm>
          <a:prstGeom prst="rect">
            <a:avLst/>
          </a:prstGeom>
          <a:noFill/>
        </p:spPr>
        <p:txBody>
          <a:bodyPr wrap="square">
            <a:spAutoFit/>
          </a:bodyPr>
          <a:lstStyle/>
          <a:p>
            <a:pPr marL="0" marR="0" lvl="0" indent="247650" algn="ctr" defTabSz="914400" rtl="1" eaLnBrk="1" fontAlgn="auto" latinLnBrk="0" hangingPunct="1">
              <a:lnSpc>
                <a:spcPct val="100000"/>
              </a:lnSpc>
              <a:spcBef>
                <a:spcPts val="60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نظرية اتصالات الأزمات الظرفية</a:t>
            </a:r>
          </a:p>
        </p:txBody>
      </p:sp>
      <p:sp>
        <p:nvSpPr>
          <p:cNvPr id="6" name="TextBox 5">
            <a:extLst>
              <a:ext uri="{FF2B5EF4-FFF2-40B4-BE49-F238E27FC236}">
                <a16:creationId xmlns:a16="http://schemas.microsoft.com/office/drawing/2014/main" id="{B4A668C1-AFA4-6009-45A6-294A64559BD6}"/>
              </a:ext>
            </a:extLst>
          </p:cNvPr>
          <p:cNvSpPr txBox="1"/>
          <p:nvPr/>
        </p:nvSpPr>
        <p:spPr>
          <a:xfrm>
            <a:off x="1901952" y="1112053"/>
            <a:ext cx="7237439"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Situational Crisis Communication Theory (SCCT</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641546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71192" y="2290986"/>
            <a:ext cx="10249616" cy="152798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،ومن ثم فإن مسؤولية المنظمة تتحدد في ثلاث حالات الاولي المسؤولية الضعيفة للمنظمة حيث تكون المنظمة هنا ضحية احداث معينة أو ان الازمة التي تسببت فيها عوامل طبيعية ،والثانية مسؤولية متوسطة في حالة وقوع حادث عرضي كالحوادث التقنية والثالثة المسؤولية القوية حيث تكون الشركة مسببة للأزمة خلال سياسات او قرارات خاطئة او ان تسببها اخطاء بشرية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977307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32688" y="2214517"/>
            <a:ext cx="10286192"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نظرية إتصالات الأزمة الموقفية ؛إقترحها كومبس وهي امتداد لنظرية الإسناد، الفكرة الأساسية وراء نظرية اتصال الأزمات الظرفية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SCCT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هي أن  المنظمات يجب أن تستجيب إستراتيجيا لحالة الأزمة بناء على فهم كيفية إسناد الجمهور المسئولية عن الأزمة. إذا رأي الجمهور أن الأزمة أكثر تعمداً، فإنهم ينسبون المزيد من المسئولية إلى المنظمة والعكس بالعكس، ويتم استخدام نظرية اتصال الأزمات الظرفية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SSCT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لاختبار استراتيجيات مختلفة للاستجابة للأزمات، وهي نظرية موجهة للجمهور ولاتزال تتطور.</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وتعتمد نظرية اتصالات الأزمات الظرفية على هذه الفكرة من خلال التوصية بأن تصمم المنظمات اتصالات الأزمات بما يتناسب مع احتمال أن تضر الأزمة بسمعة الشركة. في نظرية اتصالات الأزمات الظرفية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6CC8459-9A5E-6BB0-6D32-67CCF67179DD}"/>
              </a:ext>
            </a:extLst>
          </p:cNvPr>
          <p:cNvPicPr>
            <a:picLocks noChangeAspect="1"/>
          </p:cNvPicPr>
          <p:nvPr/>
        </p:nvPicPr>
        <p:blipFill>
          <a:blip r:embed="rId3"/>
          <a:stretch>
            <a:fillRect/>
          </a:stretch>
        </p:blipFill>
        <p:spPr>
          <a:xfrm>
            <a:off x="689640" y="4850495"/>
            <a:ext cx="3041112" cy="1442136"/>
          </a:xfrm>
          <a:prstGeom prst="rect">
            <a:avLst/>
          </a:prstGeom>
        </p:spPr>
      </p:pic>
    </p:spTree>
    <p:extLst>
      <p:ext uri="{BB962C8B-B14F-4D97-AF65-F5344CB8AC3E}">
        <p14:creationId xmlns:p14="http://schemas.microsoft.com/office/powerpoint/2010/main" val="724408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272697" y="2547078"/>
            <a:ext cx="5834992" cy="22666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ولاشك أن تعرض المنظمة لأزمات سبق وتعرضت لها أو أزمات مشابهة ، يعكس عدم قدرة المنظمة على إدارة الأزمة بشكل فاعل وأنها ليس لديها آلية لإدارة أزماتها بنجاح أو التعلم من أزماتها السابقة ومن ثم يؤدي ذلك إلى  ذات التأثير السلبي على سمعة المنظمة ، ويضر بها وهو ما يتطلب التخطيط الجيد لتطبيق استجابة إتصالية مناسبة للتعامل مع تداعيات الأزمة.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A331999-E38C-8B6B-4F06-F248B0259339}"/>
              </a:ext>
            </a:extLst>
          </p:cNvPr>
          <p:cNvPicPr>
            <a:picLocks noChangeAspect="1"/>
          </p:cNvPicPr>
          <p:nvPr/>
        </p:nvPicPr>
        <p:blipFill>
          <a:blip r:embed="rId3"/>
          <a:stretch>
            <a:fillRect/>
          </a:stretch>
        </p:blipFill>
        <p:spPr>
          <a:xfrm>
            <a:off x="689640" y="1922219"/>
            <a:ext cx="3883489" cy="4370412"/>
          </a:xfrm>
          <a:prstGeom prst="rect">
            <a:avLst/>
          </a:prstGeom>
        </p:spPr>
      </p:pic>
    </p:spTree>
    <p:extLst>
      <p:ext uri="{BB962C8B-B14F-4D97-AF65-F5344CB8AC3E}">
        <p14:creationId xmlns:p14="http://schemas.microsoft.com/office/powerpoint/2010/main" val="3844457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33856" y="2010049"/>
            <a:ext cx="10085024"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بالإضافة إلى إصلاح الصورة، تدعم نظرية التواصل في حالة الأزمات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SCCT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الجهود التنظيمية لإختيار ال</a:t>
            </a:r>
            <a:r>
              <a:rPr lang="ar-BH" sz="1600" dirty="0">
                <a:solidFill>
                  <a:prstClr val="black"/>
                </a:solidFill>
                <a:latin typeface="Alexandria" pitchFamily="2" charset="-78"/>
                <a:cs typeface="Alexandria" pitchFamily="2" charset="-78"/>
              </a:rPr>
              <a:t>إ</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ستجابة الأكثر فاعلية للأزمات، وتستند ال</a:t>
            </a:r>
            <a:r>
              <a:rPr lang="ar-BH" sz="1600" dirty="0">
                <a:solidFill>
                  <a:prstClr val="black"/>
                </a:solidFill>
                <a:latin typeface="Alexandria" pitchFamily="2" charset="-78"/>
                <a:cs typeface="Alexandria" pitchFamily="2" charset="-78"/>
              </a:rPr>
              <a:t>إ</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ستراتيجيات إلى تصورات الجمهور للأزمة وأهداف المنظمة.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ويمكن أن تشتمل الأهداف على تصورات متغيرة للمؤسسة أو الأزمة، ويجب أن تتضمن فهماً لنوع الأزمة، وتاريخ أزمة المنظمة، وسمعتها قبل حدوث الأزمة حيث غالباً ما يُنظر إلى السمعة الإيجابية السابقة على أنها أحد الأصول في الأزمة.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وقد لاحظ كومبس (2012) أن إدارة الأزمات يجب أن تكون وظيفة إستباقية للمنظمة؛ فيجب أن تكون المؤسسات والمنظمات في عملية مستمرة للتعلم من الأزمات  السابقة وذلك للاستعداد بشكل أفضل للأزمات المستقبلية أو منعها تماماً، وهذا يشمل وجود خطة اتصالات أزمات حالية ومدروسة، وبمجرد فهم هذه العملية يجب على المؤسسات والأفراد الذين يواجهون أزمة ما أن يفكروا في استخدام واحدة على الأقل من استراتيجيات الاستجابة الخاصة بنظرية اتصالات الأزمات الظرفية.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37115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32688" y="2214517"/>
            <a:ext cx="10286192" cy="189731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قال كومبس إنه يجب على مديري الأزمات أولاً تحديد التهديد الذي يهدد سمعة المنظمة من خلال تقييم أي من المجموعات الثلاث التالية التي تناسب الأزمة: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أ – مجموعة الضحايا (المنظمة ضحية).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ب- المجموعة العرضية (المنظمة تسببت في الأزمة عن غير قصد).</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ت- المجموعة المتعمدة (المنظمة تصرفت بشكل خاطئ عن قصد).</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A3A629B-8AD1-B3F0-4777-0CB2A04266FE}"/>
              </a:ext>
            </a:extLst>
          </p:cNvPr>
          <p:cNvPicPr>
            <a:picLocks noChangeAspect="1"/>
          </p:cNvPicPr>
          <p:nvPr/>
        </p:nvPicPr>
        <p:blipFill>
          <a:blip r:embed="rId3"/>
          <a:stretch>
            <a:fillRect/>
          </a:stretch>
        </p:blipFill>
        <p:spPr>
          <a:xfrm>
            <a:off x="689640" y="3927175"/>
            <a:ext cx="3374152" cy="2303904"/>
          </a:xfrm>
          <a:prstGeom prst="rect">
            <a:avLst/>
          </a:prstGeom>
        </p:spPr>
      </p:pic>
    </p:spTree>
    <p:extLst>
      <p:ext uri="{BB962C8B-B14F-4D97-AF65-F5344CB8AC3E}">
        <p14:creationId xmlns:p14="http://schemas.microsoft.com/office/powerpoint/2010/main" val="16503186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52756" y="2050772"/>
            <a:ext cx="10485804"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ولدى المجموعات إحتمالية متصاعدة للإضرار بسمعة المنظمة بسبب مستوى المسئولية المنسوب إلى المنظمة (ضئيل أو منخفض أو قوي). بناءً على تقييم الموقف ومخاطر السمعة.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ويعتقد كومبس أن المنظمة يجب أن تستجيب بإحدى الاستراتيجيات التالية: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1.إستراتيجية الإنكار أو الرفض </a:t>
            </a:r>
            <a:r>
              <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Deny Strategy</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هذه الإستراتيجية تعيد توجيه اللوم بالكامل بعيداً عن المنظمة ويتحقق ذلك  من خلال مواجهة المتهمين لاتهاماتهم الباطلة، وإدعاء عدم وجود أزمة، أو لوم طرف آخر على الأزمة. في إستراتيجيات الإنكار أو الرفض لا تتحمل المنظمة أي مسئولية.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156D4A5-ECF7-AFFB-15A5-708E185FD179}"/>
              </a:ext>
            </a:extLst>
          </p:cNvPr>
          <p:cNvPicPr>
            <a:picLocks noChangeAspect="1"/>
          </p:cNvPicPr>
          <p:nvPr/>
        </p:nvPicPr>
        <p:blipFill>
          <a:blip r:embed="rId3"/>
          <a:stretch>
            <a:fillRect/>
          </a:stretch>
        </p:blipFill>
        <p:spPr>
          <a:xfrm>
            <a:off x="714025" y="4686749"/>
            <a:ext cx="3784824" cy="1605881"/>
          </a:xfrm>
          <a:prstGeom prst="rect">
            <a:avLst/>
          </a:prstGeom>
        </p:spPr>
      </p:pic>
    </p:spTree>
    <p:extLst>
      <p:ext uri="{BB962C8B-B14F-4D97-AF65-F5344CB8AC3E}">
        <p14:creationId xmlns:p14="http://schemas.microsoft.com/office/powerpoint/2010/main" val="3954201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758948" y="2974102"/>
            <a:ext cx="5311855" cy="22666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ويجب إستخدام إستراتيجيات إنكار الأزمات في أزمات الضحايا عندما تواجه المنظمة شائعات أو اتهامات ضارة، ولكنها غير صحيحة. وبدلاً من إعادة بناء العلاقة من الأفضل مواجهة سبب الأزمة على الفور لتجنب المزيد من التصعيد. هذه الإستراتيجة تكون فعالة فقط إذا لم ترتكب المنظمة أي خطأ في الموقف.</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23C191F-2772-95F6-EC3D-81E87D6D187F}"/>
              </a:ext>
            </a:extLst>
          </p:cNvPr>
          <p:cNvPicPr>
            <a:picLocks noChangeAspect="1"/>
          </p:cNvPicPr>
          <p:nvPr/>
        </p:nvPicPr>
        <p:blipFill>
          <a:blip r:embed="rId3"/>
          <a:stretch>
            <a:fillRect/>
          </a:stretch>
        </p:blipFill>
        <p:spPr>
          <a:xfrm>
            <a:off x="893101" y="2827163"/>
            <a:ext cx="4434290" cy="2847865"/>
          </a:xfrm>
          <a:prstGeom prst="rect">
            <a:avLst/>
          </a:prstGeom>
        </p:spPr>
      </p:pic>
    </p:spTree>
    <p:extLst>
      <p:ext uri="{BB962C8B-B14F-4D97-AF65-F5344CB8AC3E}">
        <p14:creationId xmlns:p14="http://schemas.microsoft.com/office/powerpoint/2010/main" val="346559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180329" y="2138772"/>
            <a:ext cx="5985026" cy="41133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استراتيجية التقليل أو التقليص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Diminish Strategy</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تعمل هذه ال</a:t>
            </a:r>
            <a:r>
              <a:rPr lang="ar-BH" sz="1600" dirty="0">
                <a:solidFill>
                  <a:prstClr val="black"/>
                </a:solidFill>
                <a:latin typeface="Alexandria" pitchFamily="2" charset="-78"/>
                <a:cs typeface="Alexandria" pitchFamily="2" charset="-78"/>
              </a:rPr>
              <a:t>إ</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ستراتيجية على تقليل مقدار المسئولية الملقاة على عاتق المنظمة ويتحقق ذلك من خلال تبرير وتقديم الأعذار لأفعال المنظمة، ويجب إستخدامها بشكل متكرر إستجابة لأزمات الضحايا حيث لا يكون المنظمة مخطئة. وإذا تم استخدامها للرد على أزمات عرضية، فقد يجعل هذا المنظمة تبدو مهملة أو دفاعية. وإذا استخدمت للرد على أزمة عرضية، فلابد من التأكد بعدم وجود تاريخ مسبق من الأزمات وسمعة إيجابية نسبياً أما بالنسبة للأزمات الأصغر، فيمكن أن تساعد هذه الاستراتيجية المنظمات على تقليل الآثار السلبية للموقف مع تجنب ارتكاب أخطاء غير ضرورية، إذ تسعى ال</a:t>
            </a:r>
            <a:r>
              <a:rPr lang="ar-BH" sz="1600" dirty="0">
                <a:solidFill>
                  <a:prstClr val="black"/>
                </a:solidFill>
                <a:latin typeface="Alexandria" pitchFamily="2" charset="-78"/>
                <a:cs typeface="Alexandria" pitchFamily="2" charset="-78"/>
              </a:rPr>
              <a:t>إ</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ستراتيجية إلى التقليل من خطورة الأزمة</a:t>
            </a: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EAE88F56-DABF-4755-55AD-4DB3FE1CF5CD}"/>
              </a:ext>
            </a:extLst>
          </p:cNvPr>
          <p:cNvPicPr>
            <a:picLocks noChangeAspect="1"/>
          </p:cNvPicPr>
          <p:nvPr/>
        </p:nvPicPr>
        <p:blipFill>
          <a:blip r:embed="rId3"/>
          <a:stretch>
            <a:fillRect/>
          </a:stretch>
        </p:blipFill>
        <p:spPr>
          <a:xfrm>
            <a:off x="689640" y="1922219"/>
            <a:ext cx="4005419" cy="4370412"/>
          </a:xfrm>
          <a:prstGeom prst="rect">
            <a:avLst/>
          </a:prstGeom>
        </p:spPr>
      </p:pic>
    </p:spTree>
    <p:extLst>
      <p:ext uri="{BB962C8B-B14F-4D97-AF65-F5344CB8AC3E}">
        <p14:creationId xmlns:p14="http://schemas.microsoft.com/office/powerpoint/2010/main" val="1404467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3625538" y="2341076"/>
            <a:ext cx="7585810"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إستراتيجية إعادة البناء </a:t>
            </a:r>
            <a:r>
              <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Rebuilding Strategy</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تهدف هذه ال</a:t>
            </a:r>
            <a:r>
              <a:rPr lang="ar-BH" sz="1600" dirty="0">
                <a:solidFill>
                  <a:prstClr val="black"/>
                </a:solidFill>
                <a:latin typeface="Alexandria" pitchFamily="2" charset="-78"/>
                <a:cs typeface="Alexandria" pitchFamily="2" charset="-78"/>
              </a:rPr>
              <a:t>إ</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ستراتيجية إلى إعادة بناء العلاقات مع أصحاب المصالح من خلال إسترداد سمعة المنظمة ، ويتحقق ذلك بتحمل المسئولية عن الأزمة وتقديم الإعتذار أو التعويض للمتضررين من النتيجة. وتميل إستراتيجية إعادة البناء إلى ال</a:t>
            </a:r>
            <a:r>
              <a:rPr lang="ar-BH" sz="1600" dirty="0">
                <a:solidFill>
                  <a:prstClr val="black"/>
                </a:solidFill>
                <a:latin typeface="Alexandria" pitchFamily="2" charset="-78"/>
                <a:cs typeface="Alexandria" pitchFamily="2" charset="-78"/>
              </a:rPr>
              <a:t>إ</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ستجابة للاعتذار، ويجب إستخدام إستراتيجيات إعادة بناء الأزمات بشكل متكرر استجابة للأزمات العرضية، خاصة عندما يكون للمنظمة تاريخ من الأزمات المماثلة أو لو اكتسبت سمعة سلبية في الماضي. ويجب أيضاً مراعاة إستراتيجيات إعادة البناء دائماً للأزمات التي يمكن تجنبها حيث قد تتضرر علاقات أصحاب المصالح بشكل دائم بينما قد يستغرق الأمر مزيداً من الوقت لإعادة إحياء العلاقة، وستمثل هذه الإجراءات الخطوة الأولى نحو التعافي.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B3E702F-A509-6032-28B6-85A77F2C5918}"/>
              </a:ext>
            </a:extLst>
          </p:cNvPr>
          <p:cNvPicPr>
            <a:picLocks noChangeAspect="1"/>
          </p:cNvPicPr>
          <p:nvPr/>
        </p:nvPicPr>
        <p:blipFill>
          <a:blip r:embed="rId3"/>
          <a:stretch>
            <a:fillRect/>
          </a:stretch>
        </p:blipFill>
        <p:spPr>
          <a:xfrm>
            <a:off x="689640" y="1922219"/>
            <a:ext cx="2644886" cy="4370412"/>
          </a:xfrm>
          <a:prstGeom prst="rect">
            <a:avLst/>
          </a:prstGeom>
        </p:spPr>
      </p:pic>
    </p:spTree>
    <p:extLst>
      <p:ext uri="{BB962C8B-B14F-4D97-AF65-F5344CB8AC3E}">
        <p14:creationId xmlns:p14="http://schemas.microsoft.com/office/powerpoint/2010/main" val="2245006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426464" y="2235438"/>
            <a:ext cx="9673560"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4. إستراتيجية التعزيز </a:t>
            </a:r>
            <a:r>
              <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Bolster Strategy</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تربط هذه الإستراتيجية بين وضع المنظمة وأصحاب المصالح، ويتم تحقيق ذلك من خلال تذكير أصحاب المصالح بالأعمال الصالحة السابقة للمؤسسة والثناء على أصحاب المصالح لتفانيهم وولائهم.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وبينما يُتوقع أن تكون كل من هذه الاستراتيجيات فعالة في أزمات محددة، يبقى أنه من المستحيل أن يتم التنبؤ بالضبط كيف سيتفاعل أصحاب المصالح والجمهور بشكل عام مع الاستجابة التي تختارها المنظمة. لذلك، من المهم أن تستعد المنظمة ليس فقط لاستجابة الجمهور للأزمة، ولكن أيضاً لاستجابتهم لقراراتها، وهذا يعني إنشاء خطة اتصال للأزمات تحميسمعة المنظمة وتعالج بشكل مناسب مخاوف الجمهور.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وتسعى المنظمة عند تطبيق هذه الإستراتيجية إلى استخدام الردود الثانوية وتشمل التذكير (على سبيل المثال، لفت الانتباه إلى الأعمال الصالحة السابقة للشركة) أو الشكر (مدح أصحاب المصالح) أوتعرضها للإيذاء (الإشارة إلى وضع المنظمة كضحية).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36181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89640" y="2288191"/>
            <a:ext cx="10529240"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وتحدد نظرية تواصل الأزمات الموقفية /الظرفية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SCCT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استراتيجيات الاستجابة التي يمكن للمنظمات استخدامها للتعامل مع الأزمات، وتعتمد على من كان المسئول عن التسبب في الأزمة وكذلك مدى أهمية التهديد لسمعة المنظمة، وإن كانت النظرية مساراً للاتصال أثناء الأزمات، لكن المنظمة هي التي تحدد الإجراءات التي ستتخذها بناء على الموقف، ولا تعتمد النظرية فقط على فهم المنظمة للأزمة، ولكن أيضاً على مفهومها المسبق عن كيفية استجابة أصحاب المصالح لردود فعلها.</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وتتكون نظرية التواصل للأزمات الموقفية / الظرفية </a:t>
            </a:r>
            <a:r>
              <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SCCT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من ثلاثة عناصر أساسية وهي حالة الأزمة وال</a:t>
            </a:r>
            <a:r>
              <a:rPr lang="ar-BH" sz="1600" dirty="0">
                <a:solidFill>
                  <a:prstClr val="black"/>
                </a:solidFill>
                <a:latin typeface="Alexandria" pitchFamily="2" charset="-78"/>
                <a:cs typeface="Alexandria" pitchFamily="2" charset="-78"/>
              </a:rPr>
              <a:t>إ</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ستجابات لحالة الأزمات ونظام لمطابقة وضع الأزمة وإستراتيجيات الاستجابة للأزمات من خلال الثقة، ويعد الاتصال الفعال هو النجاح الرئيسي للمنظمة ويعتمد على طبيعة حالة الأزمة التي تمر بها، وتساعد هذه النظرية في شرح وإظهار الإجراء الإلزامي للتعامل مع أزمة الاتصالات</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10996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98624" y="2050772"/>
            <a:ext cx="10194752" cy="41133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وهنا لابد أن يكون هناك توافق بين العوامل التي تشكل مدركات الجمهور عن موقف الأزمة من خلال تحديد نوع ال</a:t>
            </a:r>
            <a:r>
              <a:rPr lang="ar-BH" sz="1600" dirty="0">
                <a:solidFill>
                  <a:prstClr val="black"/>
                </a:solidFill>
                <a:latin typeface="Alexandria" pitchFamily="2" charset="-78"/>
                <a:cs typeface="Alexandria" pitchFamily="2" charset="-78"/>
              </a:rPr>
              <a:t>أ</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زمة ثم مدي الضرر الذي تسببت فيه ال</a:t>
            </a:r>
            <a:r>
              <a:rPr lang="ar-BH" sz="1600" dirty="0">
                <a:solidFill>
                  <a:prstClr val="black"/>
                </a:solidFill>
                <a:latin typeface="Alexandria" pitchFamily="2" charset="-78"/>
                <a:cs typeface="Alexandria" pitchFamily="2" charset="-78"/>
              </a:rPr>
              <a:t>أ</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زمة وسجل المنظمة ولان الجمهور المتنوع والمتعدد يمكن أن يحدد اسناداً مختلف، فأن المنظمة لابد وان تبحث كيف يمكن للجمهور المتنوع ان يري الشواهد، والاضرار وان يحكم على تاريخ الشركة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اما استراتيجيات الاستجابة الاتصالية للازمات فهي محاولة من قبل المنظمة لحماية سمعتها وسمعة علامتها التجارية من خلال العمل على تعديل مدركات الجمهور حول مسؤولية المنظمة عن الازمة أو انطباعاتها عن المنظمة ذاتها.</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ويشير بعد الملائمة الي ضرورة تحقيق نوع من التوافق والانسجام بين بين موقف الازمة الذي تتعرض له وبين الاستجابة الاتصالية الملائمة للموقف، وتكمن أهمية هذا العنصر في أن نجاح المنظمة في تحقيق الموائمة بين موقف الازمة والاستجابة الاتصالية الملائمة من شأنه ان يحقق نجاحاً للمنظمة في تجاوز أزمتها بنجاح وانها أدارات ازمتها بشكل ناجح والعكس صحيح</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9CDA4F6D-4F99-9C65-9995-AE8581F84340}"/>
              </a:ext>
            </a:extLst>
          </p:cNvPr>
          <p:cNvSpPr/>
          <p:nvPr/>
        </p:nvSpPr>
        <p:spPr>
          <a:xfrm>
            <a:off x="1330001" y="945196"/>
            <a:ext cx="6652782" cy="400110"/>
          </a:xfrm>
          <a:prstGeom prst="rect">
            <a:avLst/>
          </a:prstGeom>
        </p:spPr>
        <p:txBody>
          <a:bodyPr wrap="none">
            <a:spAutoFit/>
          </a:bodyPr>
          <a:lstStyle/>
          <a:p>
            <a:pPr algn="just" rtl="1">
              <a:spcBef>
                <a:spcPts val="600"/>
              </a:spcBef>
              <a:defRPr/>
            </a:pPr>
            <a:r>
              <a:rPr lang="ar-EG" sz="2000" b="1" u="sng" dirty="0">
                <a:solidFill>
                  <a:prstClr val="black"/>
                </a:solidFill>
                <a:latin typeface="Alexandria" pitchFamily="2" charset="-78"/>
                <a:ea typeface="Times New Roman" panose="02020603050405020304" pitchFamily="18" charset="0"/>
                <a:cs typeface="Alexandria" pitchFamily="2" charset="-78"/>
              </a:rPr>
              <a:t>الملائمة بين موقف الازمة ونوع الاستجابة الاتصالية </a:t>
            </a:r>
          </a:p>
        </p:txBody>
      </p:sp>
    </p:spTree>
    <p:extLst>
      <p:ext uri="{BB962C8B-B14F-4D97-AF65-F5344CB8AC3E}">
        <p14:creationId xmlns:p14="http://schemas.microsoft.com/office/powerpoint/2010/main" val="2348799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16912" y="2685645"/>
            <a:ext cx="10158176" cy="22666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وإن وجه البعض انتقادات لكومبس ، الذي إفترض أن جميع أصحاب المصالح لديهم نفس التصور حول الأزمة التي   يتعاملون معها. ولكن في الواقع، ترى كل مجموعة من أصحاب المصالح (أي أصحاب المصالح الداخليين، بما في ذلك الموظفين) الأزمات بشكل مختلف.</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ومن منظور عام، أوضح أحد الباحثين ،عملياً أن الاتصال الداخلي أثناء الأزمات قد تم اعتباره عبارة عن مرسل رسالة يركز على توجيه كيفية تواصل الإدارة مع موظفيها، وحتى في بعض الأبحاث حول التواصل الداخلي للأزمات كان هناك اإهتمام أكبر بالأمور النفسية وجوانب التنظيم الداخلي للمنظمة.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94134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133088" y="2050772"/>
            <a:ext cx="7227532"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تم تطبيق بعض نظريات الإدارة في إدارة الأزمات، بما في ذلك نظرية نشر الابتكار.</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 وتصف نظريات الابتكار كيف تنتشر الأفكار الجديدة وتصبح مقبولة. ووفقاً لإيفرت روجرز الذي ابتكر النظرية في كتابه الصادر عام 1962 بعنوان "نشر الابتكارات"، فإن أقلية صغيرة من الأفراد تتبنى في البداية الابتكارات، وعندما يتبنى حوالي 20% من السكان سلوكاً جديداً، فإن 70% من الأشخاص المتبقين سيتبنونه أيضاً.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وأثرت هذه الفكرة على إدارة الأزمات من خلال تشكيل الجهود لتغيير السلوك والمواقففي حالات الطوارئ. على وجه التحديد، يمكن لنظرية الابتكار تحديد السلوكيات التي يمكن تغييرها بسهولة، والأشخاص الذين قد يتبنون ممارسات جديدة ويؤثرون على الآخرين، والطرق الأكثر فاعلية لنشر الأفكار الجديدة. </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073B4C3-F912-D6BB-DE40-6B3B4C77CA79}"/>
              </a:ext>
            </a:extLst>
          </p:cNvPr>
          <p:cNvPicPr>
            <a:picLocks noChangeAspect="1"/>
          </p:cNvPicPr>
          <p:nvPr/>
        </p:nvPicPr>
        <p:blipFill>
          <a:blip r:embed="rId3"/>
          <a:stretch>
            <a:fillRect/>
          </a:stretch>
        </p:blipFill>
        <p:spPr>
          <a:xfrm>
            <a:off x="664163" y="1812082"/>
            <a:ext cx="3468925" cy="4590686"/>
          </a:xfrm>
          <a:prstGeom prst="rect">
            <a:avLst/>
          </a:prstGeom>
        </p:spPr>
      </p:pic>
      <p:sp>
        <p:nvSpPr>
          <p:cNvPr id="3" name="Rectangle 2">
            <a:extLst>
              <a:ext uri="{FF2B5EF4-FFF2-40B4-BE49-F238E27FC236}">
                <a16:creationId xmlns:a16="http://schemas.microsoft.com/office/drawing/2014/main" id="{626E7E2C-CCFF-F52D-B737-A1A96A300A9D}"/>
              </a:ext>
            </a:extLst>
          </p:cNvPr>
          <p:cNvSpPr/>
          <p:nvPr/>
        </p:nvSpPr>
        <p:spPr>
          <a:xfrm>
            <a:off x="4133088" y="1032476"/>
            <a:ext cx="4275529" cy="400110"/>
          </a:xfrm>
          <a:prstGeom prst="rect">
            <a:avLst/>
          </a:prstGeom>
        </p:spPr>
        <p:txBody>
          <a:bodyPr wrap="none">
            <a:spAutoFit/>
          </a:bodyPr>
          <a:lstStyle/>
          <a:p>
            <a:pPr algn="justLow" rtl="1">
              <a:spcBef>
                <a:spcPts val="600"/>
              </a:spcBef>
              <a:defRPr/>
            </a:pPr>
            <a:r>
              <a:rPr lang="ar-EG" sz="2000" b="1" u="sng" dirty="0">
                <a:solidFill>
                  <a:prstClr val="black"/>
                </a:solidFill>
                <a:latin typeface="Alexandria" pitchFamily="2" charset="-78"/>
                <a:ea typeface="Times New Roman" panose="02020603050405020304" pitchFamily="18" charset="0"/>
                <a:cs typeface="Alexandria" pitchFamily="2" charset="-78"/>
              </a:rPr>
              <a:t>نظرية الابتكار </a:t>
            </a:r>
            <a:r>
              <a:rPr lang="en-US" sz="2000" b="1" u="sng" dirty="0">
                <a:solidFill>
                  <a:prstClr val="black"/>
                </a:solidFill>
                <a:latin typeface="Alexandria" pitchFamily="2" charset="-78"/>
                <a:ea typeface="Times New Roman" panose="02020603050405020304" pitchFamily="18" charset="0"/>
                <a:cs typeface="Alexandria" pitchFamily="2" charset="-78"/>
              </a:rPr>
              <a:t>Innovation Theory</a:t>
            </a:r>
          </a:p>
        </p:txBody>
      </p:sp>
    </p:spTree>
    <p:extLst>
      <p:ext uri="{BB962C8B-B14F-4D97-AF65-F5344CB8AC3E}">
        <p14:creationId xmlns:p14="http://schemas.microsoft.com/office/powerpoint/2010/main" val="2534177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52144" y="2214517"/>
            <a:ext cx="10066736"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ويمكن إستخدام طريقة نشر مبدأ الإبداع لمشاركة المعلومات كطريقة لإدارة الأزمات. وطور روجرز هذه التقنية ووفقاً لفلسفة كيفية نشر ونقل الإبداع على مدى فترة زمنية من خلال استخدام شبكات معينة. وينتشر الابتكار كشخص من خلال الآخرين، ويعبر عن مفهوم جديد في عملية الاتصال كالتالي:</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التواصل الابتكاري.</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-التواصل من خلال شخص أو وحدة يعرف أو لديه خبرة في استخدام الابتكار.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-التواصل من خلال شخص أو وحدة ليسوا على دراية بالابتكار.</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-عبر قناة اتصال تربط الوحدتين.</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 أحد الأمثلة على تطبيق هذه النظرية هي الجهود التي تبذلها وكالات الصحة العامة لجعل الأفراد يرتدون أقنعة أثناء جائحة كوفيد 19</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75245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547104" y="2179325"/>
            <a:ext cx="4718304" cy="41133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تشترك نظرية إصلاح الصورة والمعروفة أيضاً باسم نظرية استعادة الصورة في التركيز على إعادة بناء سمعة المؤسسة عندما تتضرر بسبب أزمة ما.</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حيث ابتكر عالم ال</a:t>
            </a:r>
            <a:r>
              <a:rPr lang="ar-BH" sz="1600" dirty="0">
                <a:solidFill>
                  <a:prstClr val="black"/>
                </a:solidFill>
                <a:latin typeface="Alexandria" pitchFamily="2" charset="-78"/>
                <a:cs typeface="Alexandria" pitchFamily="2" charset="-78"/>
              </a:rPr>
              <a:t>إ</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تصال ويليام بينوا نظرية إستعادة الصورة أو إصلاح الصورة ونظر لها في كتابه "المحاسبة والاعتذار: نظرية استراتيجيات استعادة الصور "والذي يركز على الرسائل التي يجب على المنظمة توصيللها أثناء الأزمات. وقدم خمس فئات من استراتيجيات إصلاح الصورة: الإنكار، والتهرب من المسئولية، والتقليل من شأن الحدث، والإجراءات التصحيحية، والاعتذار.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8F28E00-8C73-DE82-7D56-4D2E8CF43B0A}"/>
              </a:ext>
            </a:extLst>
          </p:cNvPr>
          <p:cNvPicPr>
            <a:picLocks noChangeAspect="1"/>
          </p:cNvPicPr>
          <p:nvPr/>
        </p:nvPicPr>
        <p:blipFill>
          <a:blip r:embed="rId3"/>
          <a:stretch>
            <a:fillRect/>
          </a:stretch>
        </p:blipFill>
        <p:spPr>
          <a:xfrm>
            <a:off x="689640" y="1922219"/>
            <a:ext cx="5535648" cy="4480948"/>
          </a:xfrm>
          <a:prstGeom prst="rect">
            <a:avLst/>
          </a:prstGeom>
        </p:spPr>
      </p:pic>
      <p:sp>
        <p:nvSpPr>
          <p:cNvPr id="8" name="TextBox 7">
            <a:extLst>
              <a:ext uri="{FF2B5EF4-FFF2-40B4-BE49-F238E27FC236}">
                <a16:creationId xmlns:a16="http://schemas.microsoft.com/office/drawing/2014/main" id="{435BD99E-E0D2-5837-C2A9-4861BE4B44FC}"/>
              </a:ext>
            </a:extLst>
          </p:cNvPr>
          <p:cNvSpPr txBox="1"/>
          <p:nvPr/>
        </p:nvSpPr>
        <p:spPr>
          <a:xfrm>
            <a:off x="1805940" y="616421"/>
            <a:ext cx="6099048" cy="784830"/>
          </a:xfrm>
          <a:prstGeom prst="rect">
            <a:avLst/>
          </a:prstGeom>
          <a:noFill/>
        </p:spPr>
        <p:txBody>
          <a:bodyPr wrap="square">
            <a:spAutoFit/>
          </a:bodyPr>
          <a:lstStyle/>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نظرية استعادة الصورة أو نظرية الإصلاح </a:t>
            </a:r>
          </a:p>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Image Restoration or Repair Theory</a:t>
            </a:r>
          </a:p>
        </p:txBody>
      </p:sp>
    </p:spTree>
    <p:extLst>
      <p:ext uri="{BB962C8B-B14F-4D97-AF65-F5344CB8AC3E}">
        <p14:creationId xmlns:p14="http://schemas.microsoft.com/office/powerpoint/2010/main" val="27212983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0880" y="2500979"/>
            <a:ext cx="10670240"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ويرى بينوا أن استراتيجيات إستعادة الصورة هي إستراتيجيات لإصلاح السمعة يمكن إستخدامها بعد الأزمة وأن الحل الناجح للأزمات يتطلب تواصلاً صادقاً وأخلاقياً في أوقات الأزمات. وتقدم نظرية إستعادة الصورة العديد من إستراتيجيات الإستجابة للأزمات ويمكن أن يتراوح هذا من "الإنكار" إلى "التهرب من المسئولية" و"التقليل من شأن الحدث" وهناك العديد من الخيارات لل</a:t>
            </a:r>
            <a:r>
              <a:rPr lang="ar-BH" sz="1600" dirty="0">
                <a:solidFill>
                  <a:prstClr val="black"/>
                </a:solidFill>
                <a:latin typeface="Alexandria" pitchFamily="2" charset="-78"/>
                <a:cs typeface="Alexandria" pitchFamily="2" charset="-78"/>
              </a:rPr>
              <a:t>إ</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ختيار من بين هذه ال</a:t>
            </a:r>
            <a:r>
              <a:rPr lang="ar-BH" sz="1600" dirty="0">
                <a:solidFill>
                  <a:prstClr val="black"/>
                </a:solidFill>
                <a:latin typeface="Alexandria" pitchFamily="2" charset="-78"/>
                <a:cs typeface="Alexandria" pitchFamily="2" charset="-78"/>
              </a:rPr>
              <a:t>إ</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ستراتيجيات.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وقد تطورت النظرية التي طورها وليام بينوا على مر السنين، ويوضح المفهوم الأساسي للنظرية أن الهجوم يمكن أن يهدد السمعة (الصورة)، ويعتبر الفعل العدواني أو الاتهام بالمسئولية عن الفعل تهديداً للسمعة، وتستخدم النظرية التواصل للدفاع عن سمعتها.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74659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89640" y="2050772"/>
            <a:ext cx="10679400" cy="22666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تأتي نظرية الفوضى من الرياضيات، وترى أن بعض الأنظمة معقدة للغاية لدرجة أن الاختلافات الصغيرة في ظروف البداية يمكن أن تجعلها تتصرف بشكل مختلف تماماً وغير متوقع.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قام الباحثون بتطبيق كل من نظرية الفوضى وتأثير الفراشة في إدارة الأزمات. على سبيل المثال، درسوا المسئولين الذين وضعوا تنبؤات دقيقة حول الكوارث دون أخذ متغيرات الطقس غير المتوقعة في الحسبان. حدث هذا في الفيضانات الكندية في عام 1997 حيث كان الاتصال غير الدقيق يعني أن العديد من المجتمعات لم تكن مستعدة لحجم الكارثة التي حدثت، وفي عالم الشركات، يمكن أن تظهر نظرية الفوضى حدود السيطرة على التصور العام المتقلب للأزمة.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336F6B9-F238-C2EA-E6EA-D7B8BE130BAB}"/>
              </a:ext>
            </a:extLst>
          </p:cNvPr>
          <p:cNvSpPr txBox="1"/>
          <p:nvPr/>
        </p:nvSpPr>
        <p:spPr>
          <a:xfrm>
            <a:off x="2171700" y="807134"/>
            <a:ext cx="6099048" cy="400110"/>
          </a:xfrm>
          <a:prstGeom prst="rect">
            <a:avLst/>
          </a:prstGeom>
          <a:noFill/>
        </p:spPr>
        <p:txBody>
          <a:bodyPr wrap="square">
            <a:spAutoFit/>
          </a:bodyPr>
          <a:lstStyle/>
          <a:p>
            <a:pPr algn="ctr"/>
            <a:r>
              <a:rPr kumimoji="0" lang="ar-BH" sz="20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نظرية الفوضى وتأثير الفراشة </a:t>
            </a:r>
            <a:endParaRPr lang="en-US" sz="2000" b="1" u="sng" dirty="0"/>
          </a:p>
        </p:txBody>
      </p:sp>
    </p:spTree>
    <p:extLst>
      <p:ext uri="{BB962C8B-B14F-4D97-AF65-F5344CB8AC3E}">
        <p14:creationId xmlns:p14="http://schemas.microsoft.com/office/powerpoint/2010/main" val="2324968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87552" y="2429806"/>
            <a:ext cx="10216896"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وتقدم العديد من النظريات والنماذج، مثل نموذج </a:t>
            </a:r>
            <a:r>
              <a:rPr kumimoji="0" lang="en-US"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Gonzales-Herrera and Prat </a:t>
            </a: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أدوات مدروسة وعملية لإدارة الأزمات، وتقترح نظرية الفراشة لإدارة الأزمات أنه يجب على مديري الأزمات أن يتوقعوا، وأن يستعدوا للاستجابة للأحداث ذات الاحتمالية الصغيرة والمنخفضة التي من المحتمل أن تؤدي إلى أزمات ضارة كبيرة.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وكجزء من إستراتيجية إدارة الأزمات يجب على القادة إعداد خطط طوارئ للأحداث الصغيرة والمنخفضة الاحتمالية التي قد تؤدي إلى حدوث أزمة، حيث يمكن توقع العديد من هذه الأحداث بما في ذلك الكوارث الطبيعية، والطقس القاسي، والحرائق، والتسرب الكيميائي، وحوادث الحافلات، والتهديد بالقنابل، وتفشي الأمراض، والإرهاب، وإطلاق النار، ومخالفات الموظفين.</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23233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52144" y="2210104"/>
            <a:ext cx="9896840" cy="189731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BH" sz="1600">
                <a:solidFill>
                  <a:prstClr val="black"/>
                </a:solidFill>
                <a:latin typeface="Alexandria" pitchFamily="2" charset="-78"/>
                <a:cs typeface="Alexandria" pitchFamily="2" charset="-78"/>
              </a:rPr>
              <a:t>بالإضافة إلى  الاستعداد لتأثيرات الفراشة كسبب للأزمات، يجب أن يكون القادة أيضاً منفتحين على تأثيرات الفراشة كحلول ممكنة للأزمات، ويستشهد هونج وصن (2000) بتأثير الفراشة كأحداث حاسمة لتطبيع العلاقات الدبلوماسية بين الصين والولايات المتحدة في السبعينيات بعد توتر العلاقات بين البلدين خلال الحرب الباردة ولكن خلال منافسة دولية في اليابان، كان لدى فريقي بينغ بونغ الوطنيين الأمريكي والصيني تفاعلات ودية، وحدث عدد من تأثيرات الفراشة الإضافية مما أدى إلى التقارب النهائي بين الولايات المتحدة والصين.</a:t>
            </a:r>
            <a:endParaRPr lang="ar-BH"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72922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44304" y="2650426"/>
            <a:ext cx="10303392"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لاشك أنه من الممكن توظيف تقنيات الذكاء الإصطناعي في التنبؤ بإنتشار بالأحداث الحرجة والأزمات ، وقد أفاد إستخدام الذكاء الإصطناعي خاصة وقت فيروس كورونا وذلك في  تتبع الإصابات وتشخيص الحالات المصابة وإقتراح البدائل العلاجية ورصد الحالة النفسية ، كما ظهر دور الذكاء الإصطناعي في دعم هيئات الصحه العامة من خلال تطبيقات تعمل على الهواتف النقاله وتساعد على تقييم الاخطار وفهم الجوانب المختلفة المتعلقة بإنتشار الوباء مثل الوعي الصحي وسلوكيات السكان.</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ظهر دور البيانات الضخمه في تحليل التوجهات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Trends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في محتوى وسائل الإعلام والتواصل الإجتماعي لرصد الحالة النفسية للجمهور..</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4D3E3476-7251-5CFD-627C-DD918BD9ED91}"/>
              </a:ext>
            </a:extLst>
          </p:cNvPr>
          <p:cNvSpPr txBox="1"/>
          <p:nvPr/>
        </p:nvSpPr>
        <p:spPr>
          <a:xfrm>
            <a:off x="1305289" y="1171486"/>
            <a:ext cx="8556515" cy="400110"/>
          </a:xfrm>
          <a:prstGeom prst="rect">
            <a:avLst/>
          </a:prstGeom>
          <a:noFill/>
        </p:spPr>
        <p:txBody>
          <a:bodyPr wrap="square">
            <a:spAutoFit/>
          </a:bodyPr>
          <a:lstStyle/>
          <a:p>
            <a:r>
              <a:rPr kumimoji="0" lang="ar-BH" sz="20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نموذج الكشف عن الأحداث الحرجة المدعوم بالذكاء الإصطناعي </a:t>
            </a:r>
            <a:endParaRPr lang="en-US" sz="2000" b="1" u="sng" dirty="0"/>
          </a:p>
        </p:txBody>
      </p:sp>
    </p:spTree>
    <p:extLst>
      <p:ext uri="{BB962C8B-B14F-4D97-AF65-F5344CB8AC3E}">
        <p14:creationId xmlns:p14="http://schemas.microsoft.com/office/powerpoint/2010/main" val="481552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50976" y="2050772"/>
            <a:ext cx="10551384"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ويسعى هذا النموذج  لإختبار دور  الذكاء الإصطناعي في التنبؤ  بالأزمات التي من شأنها التأثير على المنظمات  ، فالبيانات الضخمه من شأنها أن تقود  لهذا التنبؤ  ؛ يتم من خلالها فحص دور عملاء الذكاء الاصطناعي بوساطة الكمبيوتر في إكتشاف الأزمات المتعلقة بالأحداث في الشركة.عبر البريد الإلكتروني لإكتشاف أي أزمات تنظيمية ،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ويرى الباحثين أن المعرفة المستخلصة من إتصالات البيانات اليومية مثل إتصالات البريد الإلكتروني للشركة يمكن أن تؤدي إلى إستشعار الأحداث الحاسمة المتعلقة بالأنشطة التجارية.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وتشكل الأحداث الحرجة عموما، إن لم يتم اكتشافها في المراحل المبكرة، تهديدا للمنظمة، ويمكن أن تصبح أزمات يتعذر السيطرة عليها.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وتوفر التكنولوجيا منصة يتم فيها الحصول على المعلومات المتعلقة بالأزمات بأسرع الطرق وأكثرها مباشرة. تسهل منصات الاتصال التي تعمل بوساطة الحاسوب، مثل قنوات الاتصال الداخلية للمنظمة وقنوات التواصل الاجتماعي الخارجية، الحوار في الوقت الحقيقي بين أصحاب المصلحة المستهدفين، وبالتالي تصبح ذات أهمية استراتيجية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97645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74229" y="2050772"/>
            <a:ext cx="10243541" cy="41133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كما تساعد أدوات مراقبة الذكاء الاصطناعي المتخصصين في العلاقات العامة على مراقبة والتواصل بفعالية أثناء الأزمة. و كيف يمكن للذكاء الاصطناعي تحسين قدرة فريق الاتصالات في الأزمات على الإعلام والتواصل مع مختلف الجماهير في الوقت الفعلي.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ويمكن أن يكون توظيف الذكاء الإصطناعي حاسماً أوقات الأزمات،  من خلال تحليل المنشورات وفق تقنيات مدعومه بالذكاء الإصطناعي  مثل معالجة اللغة الطبيعية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وفي أوقات الأزمات، تساعد مراقبة المحادثات عبر الإنترنت المتخصصين في العلاقات العامة على تحديد الموضوعات الرئيسية والموضوعات الشائعة التي ستساعدهم على تعزيز جهود الاتصال الخاصة بهم، وزيادة وضوحها وتوسيع رسالتها. تمكن الصليب الأحمر البريطاني من التواصل مع المتضررين من الإعصار وكذلك المانحين المحتملين الذين يمكنهم تقديم الدعم المالي لجهود المعونة التي تبذلها المنظمة ، إعداد خطة لإدارة الأزمات للاستجابة للأزمات المتعلقة بالذكاء الاصطناعي مثل هجمات البوت نت والتزييف العميق وانتهاكات البيانات وانتشار المعلومات المضللة.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88478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80160" y="2214517"/>
            <a:ext cx="9938720"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وقد تم توظيف الذكاء الإصطناعي من خلال الطائرات بدون طيار وقت جائحة كمورونا ووجد أن هذه الطائرات نجحت في التعامل خلال الازمة ،كما  تم إستخدام مستشعرات  يمكن إرتداؤها لتسجيل الملاحظات في أماكن الجسد  من خلال جمع البيانات وهو ما كان ذا جدوي في الأماكن المزدحمة والنائية التي لا يمكن الوصول إليها  ، وتم أيضاُ  ال</a:t>
            </a:r>
            <a:r>
              <a:rPr lang="ar-BH" sz="1600" dirty="0">
                <a:solidFill>
                  <a:prstClr val="black"/>
                </a:solidFill>
                <a:latin typeface="Alexandria" pitchFamily="2" charset="-78"/>
                <a:cs typeface="Alexandria" pitchFamily="2" charset="-78"/>
              </a:rPr>
              <a:t>إ</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ستفادة من الطائرات  في عمليات التعقيم والتتبع للحملات في الحجر الصحي المسح الضوئي لإلتقاط المناطق الشاخنة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وتم إستخدام تقنية المسح الحراري الجوي عبر طائرات الدرون المزوده بكاميرات حرارية لمراقبة الحرارة في المناطق التي يتواجد بها الجماهير</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33113CC-89FD-C104-A367-C4DC29FB2A25}"/>
              </a:ext>
            </a:extLst>
          </p:cNvPr>
          <p:cNvPicPr>
            <a:picLocks noChangeAspect="1"/>
          </p:cNvPicPr>
          <p:nvPr/>
        </p:nvPicPr>
        <p:blipFill>
          <a:blip r:embed="rId3"/>
          <a:stretch>
            <a:fillRect/>
          </a:stretch>
        </p:blipFill>
        <p:spPr>
          <a:xfrm>
            <a:off x="689640" y="4645152"/>
            <a:ext cx="2876520" cy="1647479"/>
          </a:xfrm>
          <a:prstGeom prst="rect">
            <a:avLst/>
          </a:prstGeom>
        </p:spPr>
      </p:pic>
    </p:spTree>
    <p:extLst>
      <p:ext uri="{BB962C8B-B14F-4D97-AF65-F5344CB8AC3E}">
        <p14:creationId xmlns:p14="http://schemas.microsoft.com/office/powerpoint/2010/main" val="1745383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24128" y="2214517"/>
            <a:ext cx="10194752" cy="300531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ومن هنا نجد أن الذكاء الإصطناعي يمكن أن يساعد في التعامل مع الازمات بفاعلية من خلال :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التنبؤ بحالات الأزمات المحتملة والإعداد لها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توفير معلومات دقيقة أثناء الأزمات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الإستجابة بأكبر سرعة ممكنة للحالات والسيناريوهات التي يصعب التحكم بها.</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كما يمكن إستنتاج ان ابرز ادوار الذكاء الإصطناعي ذات العلاقة بإدارة الأزمات في مراحل حياتها المحتلفة في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 *التنبؤ بالأزمات . *تفعيل العمل الجماعي. *دعم اتخاذ القرار وتوليد المعلومات.</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 *تحليل المعلومات. *مشاركة المعلومات. *تصنيف المعلومات.</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 *توليد المعارف. *نشر المعارف. *التدريب. *دعم تفاعل الخبراء.</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548023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14400" y="2214517"/>
            <a:ext cx="10304479" cy="3005310"/>
          </a:xfrm>
          <a:prstGeom prst="rect">
            <a:avLst/>
          </a:prstGeom>
          <a:noFill/>
        </p:spPr>
        <p:txBody>
          <a:bodyPr wrap="square" rtlCol="0">
            <a:spAutoFit/>
          </a:bodyPr>
          <a:lstStyle/>
          <a:p>
            <a:pPr algn="just" rtl="1" fontAlgn="base">
              <a:lnSpc>
                <a:spcPct val="150000"/>
              </a:lnSpc>
            </a:pPr>
            <a:r>
              <a:rPr lang="ar-BH" sz="1600" b="0" i="0" dirty="0">
                <a:solidFill>
                  <a:srgbClr val="000000"/>
                </a:solidFill>
                <a:effectLst/>
                <a:highlight>
                  <a:srgbClr val="FFFFFF"/>
                </a:highlight>
                <a:latin typeface="Alexandria" pitchFamily="2" charset="-78"/>
                <a:cs typeface="Alexandria" pitchFamily="2" charset="-78"/>
              </a:rPr>
              <a:t>وجاء في صحيفة البيان الإماراتية في عددها الصدار في 21 ابريل 2020 أن هناك الكثير من أوجه تسخير الابتكار العلمي والذكاء الاصطناعي في تطبيق الإجراءات المتبعة بالدولة لمواجهة الوباء، حيث سجلت الإمارات تسلسل الجينوم الخاص بالفيروس من قبل باحثين في جامعة محمد بن راشد للطب والعلوم الصحية، ودشنت الإمارات أكبر مختبر في العالم - خارج الصين - لفحص وتشخيص الإصابة بـ«كوفيد - 19»، وافتتحت مراكز الفحص بالمركبة في أغلب إمارات ومناطق الدولة.</a:t>
            </a:r>
          </a:p>
          <a:p>
            <a:pPr algn="just" rtl="1" fontAlgn="base">
              <a:lnSpc>
                <a:spcPct val="150000"/>
              </a:lnSpc>
            </a:pPr>
            <a:r>
              <a:rPr lang="ar-BH" sz="1600" b="0" i="0" dirty="0">
                <a:solidFill>
                  <a:srgbClr val="000000"/>
                </a:solidFill>
                <a:effectLst/>
                <a:highlight>
                  <a:srgbClr val="FFFFFF"/>
                </a:highlight>
                <a:latin typeface="Alexandria" pitchFamily="2" charset="-78"/>
                <a:cs typeface="Alexandria" pitchFamily="2" charset="-78"/>
              </a:rPr>
              <a:t>وإستخدمت الإمارات «ريبوتات» و«درونز» في عمليات التعقيم الوطني، إضافة إلى العديد من الابتكارات المرتبطة بعمليات الحماية الذاتية كالخوذة الذكية، ورادار تشخيص المؤشرات الحيوية، ومعدات الوقاية الذكية وممرات التعقيم.</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D881C67-51B3-A9B3-0D0E-73A18F9C2F20}"/>
              </a:ext>
            </a:extLst>
          </p:cNvPr>
          <p:cNvSpPr/>
          <p:nvPr/>
        </p:nvSpPr>
        <p:spPr>
          <a:xfrm>
            <a:off x="4250103" y="933591"/>
            <a:ext cx="1609735" cy="400110"/>
          </a:xfrm>
          <a:prstGeom prst="rect">
            <a:avLst/>
          </a:prstGeom>
        </p:spPr>
        <p:txBody>
          <a:bodyPr wrap="none">
            <a:spAutoFit/>
          </a:bodyPr>
          <a:lstStyle/>
          <a:p>
            <a:pPr algn="ctr"/>
            <a:r>
              <a:rPr lang="ar-EG" sz="2000" b="1" u="sng" dirty="0">
                <a:solidFill>
                  <a:prstClr val="black"/>
                </a:solidFill>
                <a:latin typeface="Alexandria" pitchFamily="2" charset="-78"/>
                <a:ea typeface="Times New Roman" panose="02020603050405020304" pitchFamily="18" charset="0"/>
                <a:cs typeface="Alexandria" pitchFamily="2" charset="-78"/>
              </a:rPr>
              <a:t>دراسة حالة </a:t>
            </a:r>
            <a:endParaRPr lang="en-US" sz="2000" u="sng" dirty="0">
              <a:solidFill>
                <a:prstClr val="black"/>
              </a:solidFill>
              <a:latin typeface="Alexandria" pitchFamily="2" charset="-78"/>
              <a:cs typeface="Alexandria" pitchFamily="2" charset="-78"/>
            </a:endParaRPr>
          </a:p>
        </p:txBody>
      </p:sp>
      <p:pic>
        <p:nvPicPr>
          <p:cNvPr id="3" name="Picture 2">
            <a:extLst>
              <a:ext uri="{FF2B5EF4-FFF2-40B4-BE49-F238E27FC236}">
                <a16:creationId xmlns:a16="http://schemas.microsoft.com/office/drawing/2014/main" id="{1FCE75DD-DB92-46E4-6DD0-AC6239DF2D8D}"/>
              </a:ext>
            </a:extLst>
          </p:cNvPr>
          <p:cNvPicPr>
            <a:picLocks noChangeAspect="1"/>
          </p:cNvPicPr>
          <p:nvPr/>
        </p:nvPicPr>
        <p:blipFill>
          <a:blip r:embed="rId3"/>
          <a:stretch>
            <a:fillRect/>
          </a:stretch>
        </p:blipFill>
        <p:spPr>
          <a:xfrm>
            <a:off x="689640" y="5019772"/>
            <a:ext cx="4194412" cy="1272859"/>
          </a:xfrm>
          <a:prstGeom prst="rect">
            <a:avLst/>
          </a:prstGeom>
        </p:spPr>
      </p:pic>
    </p:spTree>
    <p:extLst>
      <p:ext uri="{BB962C8B-B14F-4D97-AF65-F5344CB8AC3E}">
        <p14:creationId xmlns:p14="http://schemas.microsoft.com/office/powerpoint/2010/main" val="1090873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18610" y="1995371"/>
            <a:ext cx="10354779" cy="485196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الخوذة الذكية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ولم تقتصر الحلول الابتكارية لمواجهة الوباء على تسريع عمليات الفحص والتوسع بها بل امتدت لتشمل كافة الإجراءات الوقائية والاحترازية التي تطبقها دولة الإمارات منذ وقت مبكر، وفي هذا الإطار اعتمدت وزارة الداخلية تقنية الخوذ الذكية القادرة على رصد الأشخاص المحتمل إصابتهم بفيروس كورونا «كوفيد - 19» وذلك لاستخدامها من قبل الفرق الشرطية المختصة بالدولة.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وتتيح الخوذة الذكية قراءة عدد من المعطيات الحيوية على بعد خمسة أمتار، وتسهل عمل عناصر الدوريات في الميدان من خلال أخذ القراءات المطلوبة والتعرف على الأشخاص من خلال ربطها مباشرة بغرفة العمليات المركزية بالوزارة تقنياً لتقدم تقريراً سريعاً وقدرة على المساعدة على اتخاذ القرارات المناسبة.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وتعد الخوذ الذكية منظومة عمل قادرة على التعامل مع الحشود البشرية بمسح المنطقة كاملة من الشاشة وتزويدها كافة القراءات ونتائج المسح الحراري لتقدم تحذيراً إذا تلقت بياناً عن ارتفاع درجة حرارة فوق المعدل الطبيعي.</a:t>
            </a:r>
          </a:p>
          <a:p>
            <a:pPr marL="0" marR="0" lvl="0" indent="0" algn="just" defTabSz="914400" rtl="1" eaLnBrk="1" fontAlgn="auto" latinLnBrk="0" hangingPunct="1">
              <a:lnSpc>
                <a:spcPct val="150000"/>
              </a:lnSpc>
              <a:spcBef>
                <a:spcPts val="0"/>
              </a:spcBef>
              <a:spcAft>
                <a:spcPts val="0"/>
              </a:spcAft>
              <a:buClrTx/>
              <a:buSzTx/>
              <a:buFontTx/>
              <a:buNone/>
              <a:tabLst/>
              <a:defRPr/>
            </a:pPr>
            <a:b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996923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05840" y="2214517"/>
            <a:ext cx="10213040" cy="22666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روبوت التعقيم</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وشكلت حملات التعقيم التي تشهدها كافة مناطق الدولة، بيئة خصبة للإبداع وتطبيق الابتكارات الحديثة التي تسهل عمل هذه الحملات وتساهم في انتشارها على أوسع نطاق جغرافي ممكن.</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واستخدمت الإدارة العامة الدفاع المدني - أبوظبي الروبوت </a:t>
            </a:r>
            <a:r>
              <a:rPr kumimoji="0" lang="en-US"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TAF35 </a:t>
            </a: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للمرة الأولى في تعقيم الشوارع الرئيسة والفرعية والذي يتميز بالقدرة على ضخ كميات كبيرة من المواد المعقمة والمطهرة بالتحكم عن بُعد بمدى 300 متر، فيما استخدمت بلدية دبي طائرات من دون طيار «درونز».</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5CE3081F-3ADA-C8E6-990D-22F6A9D14B79}"/>
              </a:ext>
            </a:extLst>
          </p:cNvPr>
          <p:cNvPicPr>
            <a:picLocks noChangeAspect="1"/>
          </p:cNvPicPr>
          <p:nvPr/>
        </p:nvPicPr>
        <p:blipFill>
          <a:blip r:embed="rId3"/>
          <a:stretch>
            <a:fillRect/>
          </a:stretch>
        </p:blipFill>
        <p:spPr>
          <a:xfrm>
            <a:off x="722360" y="4195425"/>
            <a:ext cx="3054361" cy="2097206"/>
          </a:xfrm>
          <a:prstGeom prst="rect">
            <a:avLst/>
          </a:prstGeom>
        </p:spPr>
      </p:pic>
    </p:spTree>
    <p:extLst>
      <p:ext uri="{BB962C8B-B14F-4D97-AF65-F5344CB8AC3E}">
        <p14:creationId xmlns:p14="http://schemas.microsoft.com/office/powerpoint/2010/main" val="3052822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065776" y="2214517"/>
            <a:ext cx="6153103" cy="3374642"/>
          </a:xfrm>
          <a:prstGeom prst="rect">
            <a:avLst/>
          </a:prstGeom>
          <a:noFill/>
        </p:spPr>
        <p:txBody>
          <a:bodyPr wrap="square" rtlCol="0">
            <a:spAutoFit/>
          </a:bodyPr>
          <a:lstStyle/>
          <a:p>
            <a:pPr marL="0" marR="0" lvl="0" indent="0" algn="just" defTabSz="914400" rtl="1" eaLnBrk="1" fontAlgn="base"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000000"/>
                </a:solidFill>
                <a:effectLst/>
                <a:highlight>
                  <a:srgbClr val="FFFFFF"/>
                </a:highlight>
                <a:uLnTx/>
                <a:uFillTx/>
                <a:latin typeface="Alexandria" pitchFamily="2" charset="-78"/>
                <a:ea typeface="+mn-ea"/>
                <a:cs typeface="Alexandria" pitchFamily="2" charset="-78"/>
              </a:rPr>
              <a:t>بدورها أطلقت مؤسسة دبي لخدمات الإسعاف أول ممر للتعقيم الذاتي لوقاية وحماية المسعفين والمخالطين لهم من زملاء العمل أو الأسر من التعرض لمختلف الجراثيم والفيروسات ومن ضمنها فيروس كورونا المستجد.</a:t>
            </a:r>
          </a:p>
          <a:p>
            <a:pPr marL="0" marR="0" lvl="0" indent="0" algn="just" defTabSz="914400" rtl="1" eaLnBrk="1" fontAlgn="base"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000000"/>
                </a:solidFill>
                <a:effectLst/>
                <a:highlight>
                  <a:srgbClr val="FFFFFF"/>
                </a:highlight>
                <a:uLnTx/>
                <a:uFillTx/>
                <a:latin typeface="Alexandria" pitchFamily="2" charset="-78"/>
                <a:ea typeface="+mn-ea"/>
                <a:cs typeface="Alexandria" pitchFamily="2" charset="-78"/>
              </a:rPr>
              <a:t>ويعمل الممر على رش رذاذ مواد طبية معقمة من خلال رشاشات مثبتة في مختلف الجهات ويعقم ملابس الفرد في فترة قصيرة لا تتجاوز 20 ثانية، كما يحتوي الممر على مجسات تستشعر الحركة، وتقوم بتشغيل الرشاشات وأضواء ممر التعقيم في حالة مرور أحد المسعفين من خلاله.</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F500BEFA-917E-ECD8-3120-7EB5F8310F62}"/>
              </a:ext>
            </a:extLst>
          </p:cNvPr>
          <p:cNvPicPr>
            <a:picLocks noChangeAspect="1"/>
          </p:cNvPicPr>
          <p:nvPr/>
        </p:nvPicPr>
        <p:blipFill>
          <a:blip r:embed="rId3"/>
          <a:stretch>
            <a:fillRect/>
          </a:stretch>
        </p:blipFill>
        <p:spPr>
          <a:xfrm>
            <a:off x="689640" y="1922219"/>
            <a:ext cx="4092655" cy="4340728"/>
          </a:xfrm>
          <a:prstGeom prst="rect">
            <a:avLst/>
          </a:prstGeom>
        </p:spPr>
      </p:pic>
    </p:spTree>
    <p:extLst>
      <p:ext uri="{BB962C8B-B14F-4D97-AF65-F5344CB8AC3E}">
        <p14:creationId xmlns:p14="http://schemas.microsoft.com/office/powerpoint/2010/main" val="38283182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829EAAA-6A26-D878-877F-EBE1551B4C30}"/>
              </a:ext>
            </a:extLst>
          </p:cNvPr>
          <p:cNvPicPr>
            <a:picLocks noChangeAspect="1"/>
          </p:cNvPicPr>
          <p:nvPr/>
        </p:nvPicPr>
        <p:blipFill rotWithShape="1">
          <a:blip r:embed="rId3"/>
          <a:srcRect l="2030" t="21263" r="4674" b="4098"/>
          <a:stretch/>
        </p:blipFill>
        <p:spPr>
          <a:xfrm>
            <a:off x="689639" y="1922219"/>
            <a:ext cx="10812719" cy="4370412"/>
          </a:xfrm>
          <a:prstGeom prst="rect">
            <a:avLst/>
          </a:prstGeom>
        </p:spPr>
      </p:pic>
    </p:spTree>
    <p:extLst>
      <p:ext uri="{BB962C8B-B14F-4D97-AF65-F5344CB8AC3E}">
        <p14:creationId xmlns:p14="http://schemas.microsoft.com/office/powerpoint/2010/main" val="3590801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51420"/>
            <a:ext cx="1059405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059936" y="2050772"/>
            <a:ext cx="7223760" cy="2635978"/>
          </a:xfrm>
          <a:prstGeom prst="rect">
            <a:avLst/>
          </a:prstGeom>
          <a:noFill/>
        </p:spPr>
        <p:txBody>
          <a:bodyPr wrap="square" rtlCol="0">
            <a:spAutoFit/>
          </a:bodyPr>
          <a:lstStyle/>
          <a:p>
            <a:pPr marL="0" marR="0" lvl="0" indent="0" algn="just" defTabSz="914400" rtl="1" eaLnBrk="1" fontAlgn="base"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srgbClr val="000000"/>
                </a:solidFill>
                <a:effectLst/>
                <a:highlight>
                  <a:srgbClr val="FFFFFF"/>
                </a:highlight>
                <a:uLnTx/>
                <a:uFillTx/>
                <a:latin typeface="Alexandria" pitchFamily="2" charset="-78"/>
                <a:ea typeface="+mn-ea"/>
                <a:cs typeface="Alexandria" pitchFamily="2" charset="-78"/>
              </a:rPr>
              <a:t>وختاماً ....</a:t>
            </a:r>
          </a:p>
          <a:p>
            <a:pPr marL="0" marR="0" lvl="0" indent="0" algn="just" defTabSz="914400" rtl="1" eaLnBrk="1" fontAlgn="base"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srgbClr val="000000"/>
                </a:solidFill>
                <a:effectLst/>
                <a:highlight>
                  <a:srgbClr val="FFFFFF"/>
                </a:highlight>
                <a:uLnTx/>
                <a:uFillTx/>
                <a:latin typeface="Alexandria" pitchFamily="2" charset="-78"/>
                <a:ea typeface="+mn-ea"/>
                <a:cs typeface="Alexandria" pitchFamily="2" charset="-78"/>
              </a:rPr>
              <a:t>فإن نماذج ونظريات إدارة الأزمات هامة للغاية لكل المنظمات للتنبؤ بالقضايا والازمات التي يمكن أن تعيق أعمال المنظمة .... تطرقنا لنظرية الإسناد ، نظرية إتصالات الأزمة الموقفية ، نظرية الإبتكار ،نظرية إستعادة الصورة ،نظرية الفوضى وتأثير الفراشة </a:t>
            </a:r>
          </a:p>
          <a:p>
            <a:pPr marL="0" marR="0" lvl="0" indent="0" algn="just" defTabSz="914400" rtl="1" eaLnBrk="1" fontAlgn="base"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srgbClr val="000000"/>
                </a:solidFill>
                <a:effectLst/>
                <a:highlight>
                  <a:srgbClr val="FFFFFF"/>
                </a:highlight>
                <a:uLnTx/>
                <a:uFillTx/>
                <a:latin typeface="Alexandria" pitchFamily="2" charset="-78"/>
                <a:ea typeface="+mn-ea"/>
                <a:cs typeface="Alexandria" pitchFamily="2" charset="-78"/>
              </a:rPr>
              <a:t>نموذج الكشف عن الاحداث الحرجة المدعوم بالذكاء الإصطناعي...وجميعها نماذج ونظريات من شأنها دعم المنظمات في إدارتها لأزماتها.</a:t>
            </a:r>
            <a:endParaRPr kumimoji="0" lang="ar-BH" sz="1600" b="0" i="0" u="none" strike="noStrike" kern="1200" cap="none" spc="0" normalizeH="0" baseline="0" noProof="0" dirty="0">
              <a:ln>
                <a:noFill/>
              </a:ln>
              <a:solidFill>
                <a:srgbClr val="000000"/>
              </a:solidFill>
              <a:effectLst/>
              <a:highlight>
                <a:srgbClr val="FFFFFF"/>
              </a:highligh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3438C253-5944-96AE-96EB-FD4A2B88CAF3}"/>
              </a:ext>
            </a:extLst>
          </p:cNvPr>
          <p:cNvPicPr>
            <a:picLocks noChangeAspect="1"/>
          </p:cNvPicPr>
          <p:nvPr/>
        </p:nvPicPr>
        <p:blipFill>
          <a:blip r:embed="rId3"/>
          <a:stretch>
            <a:fillRect/>
          </a:stretch>
        </p:blipFill>
        <p:spPr>
          <a:xfrm>
            <a:off x="670746" y="2006611"/>
            <a:ext cx="3389190" cy="4286020"/>
          </a:xfrm>
          <a:prstGeom prst="rect">
            <a:avLst/>
          </a:prstGeom>
        </p:spPr>
      </p:pic>
    </p:spTree>
    <p:extLst>
      <p:ext uri="{BB962C8B-B14F-4D97-AF65-F5344CB8AC3E}">
        <p14:creationId xmlns:p14="http://schemas.microsoft.com/office/powerpoint/2010/main" val="31462286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077866691"/>
      </p:ext>
    </p:extLst>
  </p:cSld>
  <p:clrMapOvr>
    <a:masterClrMapping/>
  </p:clrMapOvr>
</p:sld>
</file>

<file path=ppt/theme/theme1.xml><?xml version="1.0" encoding="utf-8"?>
<a:theme xmlns:a="http://schemas.openxmlformats.org/drawingml/2006/main" na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1469</TotalTime>
  <Words>4309</Words>
  <Application>Microsoft Office PowerPoint</Application>
  <PresentationFormat>Widescreen</PresentationFormat>
  <Paragraphs>176</Paragraphs>
  <Slides>44</Slides>
  <Notes>2</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44</vt:i4>
      </vt:variant>
    </vt:vector>
  </HeadingPairs>
  <TitlesOfParts>
    <vt:vector size="54" baseType="lpstr">
      <vt:lpstr>Alexandria</vt:lpstr>
      <vt:lpstr>Arial</vt:lpstr>
      <vt:lpstr>Calibri</vt:lpstr>
      <vt:lpstr>Calibri Light</vt:lpstr>
      <vt:lpstr>Noto Sans</vt:lpstr>
      <vt:lpstr>Open Sans</vt:lpstr>
      <vt:lpstr>Times New Roman</vt:lpstr>
      <vt:lpstr>1</vt:lpstr>
      <vt:lpstr>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Merhan Mohsan Mohammed</cp:lastModifiedBy>
  <cp:revision>92</cp:revision>
  <dcterms:created xsi:type="dcterms:W3CDTF">2023-04-29T09:08:00Z</dcterms:created>
  <dcterms:modified xsi:type="dcterms:W3CDTF">2024-07-06T09:19:23Z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