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media/image30.jpg" ContentType="image/jpg"/>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media/image41.jpg" ContentType="image/jpg"/>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diagrams/data2.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326" r:id="rId2"/>
    <p:sldId id="259" r:id="rId3"/>
    <p:sldId id="260" r:id="rId4"/>
    <p:sldId id="261" r:id="rId5"/>
    <p:sldId id="262" r:id="rId6"/>
    <p:sldId id="263" r:id="rId7"/>
    <p:sldId id="264" r:id="rId8"/>
    <p:sldId id="265" r:id="rId9"/>
    <p:sldId id="266" r:id="rId10"/>
    <p:sldId id="267" r:id="rId11"/>
    <p:sldId id="268" r:id="rId12"/>
    <p:sldId id="269" r:id="rId13"/>
    <p:sldId id="271" r:id="rId14"/>
    <p:sldId id="272" r:id="rId15"/>
    <p:sldId id="273" r:id="rId16"/>
    <p:sldId id="274" r:id="rId17"/>
    <p:sldId id="275" r:id="rId18"/>
    <p:sldId id="276" r:id="rId19"/>
    <p:sldId id="277" r:id="rId20"/>
    <p:sldId id="278" r:id="rId21"/>
    <p:sldId id="279" r:id="rId22"/>
    <p:sldId id="328" r:id="rId23"/>
    <p:sldId id="329" r:id="rId24"/>
    <p:sldId id="330" r:id="rId25"/>
    <p:sldId id="335" r:id="rId26"/>
    <p:sldId id="334" r:id="rId27"/>
    <p:sldId id="333" r:id="rId28"/>
    <p:sldId id="280" r:id="rId29"/>
    <p:sldId id="281" r:id="rId30"/>
    <p:sldId id="282" r:id="rId31"/>
    <p:sldId id="284" r:id="rId32"/>
    <p:sldId id="285" r:id="rId33"/>
    <p:sldId id="256" r:id="rId34"/>
    <p:sldId id="257" r:id="rId35"/>
    <p:sldId id="361" r:id="rId36"/>
    <p:sldId id="362" r:id="rId37"/>
    <p:sldId id="363" r:id="rId38"/>
    <p:sldId id="365" r:id="rId39"/>
    <p:sldId id="366" r:id="rId40"/>
    <p:sldId id="367" r:id="rId41"/>
    <p:sldId id="364" r:id="rId42"/>
    <p:sldId id="286" r:id="rId43"/>
    <p:sldId id="327" r:id="rId44"/>
    <p:sldId id="292" r:id="rId45"/>
    <p:sldId id="293" r:id="rId46"/>
    <p:sldId id="294" r:id="rId47"/>
    <p:sldId id="295" r:id="rId48"/>
    <p:sldId id="296" r:id="rId49"/>
    <p:sldId id="297" r:id="rId50"/>
    <p:sldId id="298" r:id="rId51"/>
    <p:sldId id="299" r:id="rId52"/>
    <p:sldId id="304" r:id="rId53"/>
    <p:sldId id="305" r:id="rId54"/>
    <p:sldId id="331" r:id="rId55"/>
    <p:sldId id="332" r:id="rId56"/>
    <p:sldId id="313" r:id="rId57"/>
    <p:sldId id="314" r:id="rId58"/>
    <p:sldId id="308" r:id="rId59"/>
    <p:sldId id="309" r:id="rId60"/>
    <p:sldId id="310" r:id="rId61"/>
    <p:sldId id="315" r:id="rId62"/>
    <p:sldId id="316" r:id="rId63"/>
    <p:sldId id="360"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_rels/data2.xml.rels><?xml version="1.0" encoding="UTF-8" standalone="yes"?>
<Relationships xmlns="http://schemas.openxmlformats.org/package/2006/relationships"><Relationship Id="rId1" Type="http://schemas.openxmlformats.org/officeDocument/2006/relationships/image" Target="../media/image60.png"/></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238E73-9E66-4869-B357-A17609471AEC}" type="doc">
      <dgm:prSet loTypeId="urn:microsoft.com/office/officeart/2005/8/layout/process1" loCatId="process" qsTypeId="urn:microsoft.com/office/officeart/2005/8/quickstyle/simple1" qsCatId="simple" csTypeId="urn:microsoft.com/office/officeart/2005/8/colors/accent6_5" csCatId="accent6" phldr="1"/>
      <dgm:spPr/>
    </dgm:pt>
    <mc:AlternateContent xmlns:mc="http://schemas.openxmlformats.org/markup-compatibility/2006" xmlns:a14="http://schemas.microsoft.com/office/drawing/2010/main">
      <mc:Choice Requires="a14">
        <dgm:pt modelId="{26B4894B-A1F4-4046-A374-2C34C55DCDF6}">
          <dgm:prSet phldrT="[文本]"/>
          <dgm:spPr/>
          <dgm:t>
            <a:bodyPr/>
            <a:lstStyle/>
            <a:p>
              <a:pPr algn="ctr"/>
              <a:r>
                <a:rPr b="0" u="none" dirty="0"/>
                <a:t>Data</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(Experience </a:t>
              </a:r>
              <a14:m>
                <m:oMath xmlns:m="http://schemas.openxmlformats.org/officeDocument/2006/math">
                  <m:r>
                    <a:rPr lang="en-US" altLang="zh-CN" i="1" dirty="0" smtClean="0">
                      <a:solidFill>
                        <a:srgbClr val="C00000"/>
                      </a:solidFill>
                      <a:latin typeface="Cambria Math" panose="02040503050406030204" pitchFamily="18" charset="0"/>
                      <a:cs typeface="+mn-ea"/>
                      <a:sym typeface="Huawei Sans" panose="020C0503030203020204" pitchFamily="34" charset="0"/>
                    </a:rPr>
                    <m:t>𝐸</m:t>
                  </m:r>
                </m:oMath>
              </a14:m>
              <a:r>
                <a:rPr b="0" u="none" dirty="0">
                  <a:solidFill>
                    <a:srgbClr val="C00000"/>
                  </a:solidFill>
                </a:rPr>
                <a:t>)</a:t>
              </a:r>
            </a:p>
          </dgm:t>
        </dgm:pt>
      </mc:Choice>
      <mc:Fallback xmlns="">
        <dgm:pt modelId="{26B4894B-A1F4-4046-A374-2C34C55DCDF6}">
          <dgm:prSet phldrT="[文本]"/>
          <dgm:spPr/>
          <dgm:t>
            <a:bodyPr/>
            <a:lstStyle/>
            <a:p>
              <a:pPr algn="ctr"/>
              <a:r>
                <a:rPr b="0" u="none" dirty="0"/>
                <a:t>Data</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(Experience </a:t>
              </a:r>
              <a:r>
                <a:rPr lang="en-US" altLang="zh-CN" i="0" dirty="0">
                  <a:solidFill>
                    <a:srgbClr val="C00000"/>
                  </a:solidFill>
                  <a:latin typeface="Cambria Math" panose="02040503050406030204" pitchFamily="18" charset="0"/>
                  <a:cs typeface="+mn-ea"/>
                  <a:sym typeface="Huawei Sans" panose="020C0503030203020204" pitchFamily="34" charset="0"/>
                </a:rPr>
                <a:t>𝐸</a:t>
              </a:r>
              <a:r>
                <a:rPr b="0" u="none" dirty="0">
                  <a:solidFill>
                    <a:srgbClr val="C00000"/>
                  </a:solidFill>
                </a:rPr>
                <a:t>)</a:t>
              </a:r>
            </a:p>
          </dgm:t>
        </dgm:pt>
      </mc:Fallback>
    </mc:AlternateContent>
    <dgm:pt modelId="{FDC15107-18E3-4A5A-B0D1-7A545B779DD2}" type="parTrans" cxnId="{B045DE0C-F202-401D-82D2-9F7EE196F2D7}">
      <dgm:prSet/>
      <dgm:spPr/>
      <dgm:t>
        <a:bodyPr/>
        <a:lstStyle/>
        <a:p>
          <a:pPr algn="ctr"/>
          <a:endParaRPr lang="zh-CN" altLang="en-US"/>
        </a:p>
      </dgm:t>
    </dgm:pt>
    <dgm:pt modelId="{EE2B6EDF-A12E-45A5-9638-87304C428EA7}" type="sibTrans" cxnId="{B045DE0C-F202-401D-82D2-9F7EE196F2D7}">
      <dgm:prSet/>
      <dgm:spPr/>
      <dgm:t>
        <a:bodyPr/>
        <a:lstStyle/>
        <a:p>
          <a:pPr algn="ctr"/>
          <a:endParaRPr lang="zh-CN" altLang="en-US"/>
        </a:p>
      </dgm:t>
    </dgm:pt>
    <dgm:pt modelId="{79CC6622-590C-4775-8C0B-3063309ABD05}">
      <dgm:prSet phldrT="[文本]"/>
      <dgm:spPr/>
      <dgm:t>
        <a:bodyPr/>
        <a:lstStyle/>
        <a:p>
          <a:pPr algn="ctr"/>
          <a:r>
            <a:rPr b="0" u="none" dirty="0"/>
            <a:t>Learning algorithm</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(Task </a:t>
          </a:r>
          <a:r>
            <a:rPr lang="zh-CN" altLang="en-US" b="0" u="none" dirty="0">
              <a:solidFill>
                <a:srgbClr val="C00000"/>
              </a:solidFill>
            </a:rPr>
            <a:t>𝑇</a:t>
          </a:r>
          <a:r>
            <a:rPr b="0" u="none" dirty="0">
              <a:solidFill>
                <a:srgbClr val="C00000"/>
              </a:solidFill>
            </a:rPr>
            <a:t>)</a:t>
          </a:r>
        </a:p>
      </dgm:t>
    </dgm:pt>
    <dgm:pt modelId="{71DEA831-6EFD-4821-8EA6-3F66B2E518E5}" type="parTrans" cxnId="{D4F929B6-88FA-4CDB-9F90-91A3899C2ECA}">
      <dgm:prSet/>
      <dgm:spPr/>
      <dgm:t>
        <a:bodyPr/>
        <a:lstStyle/>
        <a:p>
          <a:pPr algn="ctr"/>
          <a:endParaRPr lang="zh-CN" altLang="en-US"/>
        </a:p>
      </dgm:t>
    </dgm:pt>
    <dgm:pt modelId="{CF04D1AE-4938-4E69-BAA6-E91AD03F4A39}" type="sibTrans" cxnId="{D4F929B6-88FA-4CDB-9F90-91A3899C2ECA}">
      <dgm:prSet/>
      <dgm:spPr/>
      <dgm:t>
        <a:bodyPr/>
        <a:lstStyle/>
        <a:p>
          <a:pPr algn="ctr"/>
          <a:endParaRPr lang="zh-CN" altLang="en-US"/>
        </a:p>
      </dgm:t>
    </dgm:pt>
    <dgm:pt modelId="{F0CA47E0-04FE-431D-9548-6A01D1339D26}">
      <dgm:prSet phldrT="[文本]"/>
      <dgm:spPr/>
      <dgm:t>
        <a:bodyPr/>
        <a:lstStyle/>
        <a:p>
          <a:pPr algn="ctr"/>
          <a:r>
            <a:rPr b="0" u="none" dirty="0"/>
            <a:t>Understanding</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a:t>
          </a:r>
          <a:r>
            <a:rPr lang="en-US" b="0" u="none" dirty="0">
              <a:solidFill>
                <a:srgbClr val="C00000"/>
              </a:solidFill>
            </a:rPr>
            <a:t>Performance</a:t>
          </a:r>
        </a:p>
        <a:p>
          <a:pPr algn="ctr"/>
          <a:r>
            <a:rPr lang="en-US" b="0" u="none" dirty="0">
              <a:solidFill>
                <a:srgbClr val="C00000"/>
              </a:solidFill>
            </a:rPr>
            <a:t>m</a:t>
          </a:r>
          <a:r>
            <a:rPr b="0" u="none" dirty="0">
              <a:solidFill>
                <a:srgbClr val="C00000"/>
              </a:solidFill>
            </a:rPr>
            <a:t>easure </a:t>
          </a:r>
          <a:r>
            <a:rPr lang="zh-CN" altLang="en-US" b="0" u="none" dirty="0">
              <a:solidFill>
                <a:srgbClr val="C00000"/>
              </a:solidFill>
            </a:rPr>
            <a:t>𝑃</a:t>
          </a:r>
          <a:r>
            <a:rPr b="0" u="none" dirty="0">
              <a:solidFill>
                <a:srgbClr val="C00000"/>
              </a:solidFill>
            </a:rPr>
            <a:t>)</a:t>
          </a:r>
        </a:p>
      </dgm:t>
    </dgm:pt>
    <dgm:pt modelId="{E42F00D5-BA3A-4562-85E9-0D0909B1CCFD}" type="parTrans" cxnId="{F645CDAE-75E1-46C8-9071-DA1266BA2DF2}">
      <dgm:prSet/>
      <dgm:spPr/>
      <dgm:t>
        <a:bodyPr/>
        <a:lstStyle/>
        <a:p>
          <a:pPr algn="ctr"/>
          <a:endParaRPr lang="zh-CN" altLang="en-US"/>
        </a:p>
      </dgm:t>
    </dgm:pt>
    <dgm:pt modelId="{CDD5D45B-E4CE-46F4-BDFC-11671A31266A}" type="sibTrans" cxnId="{F645CDAE-75E1-46C8-9071-DA1266BA2DF2}">
      <dgm:prSet/>
      <dgm:spPr/>
      <dgm:t>
        <a:bodyPr/>
        <a:lstStyle/>
        <a:p>
          <a:pPr algn="ctr"/>
          <a:endParaRPr lang="zh-CN" altLang="en-US"/>
        </a:p>
      </dgm:t>
    </dgm:pt>
    <dgm:pt modelId="{E65514A6-141E-4EC3-879F-A45CDA8AFB7F}" type="pres">
      <dgm:prSet presAssocID="{C4238E73-9E66-4869-B357-A17609471AEC}" presName="Name0" presStyleCnt="0">
        <dgm:presLayoutVars>
          <dgm:dir/>
          <dgm:resizeHandles val="exact"/>
        </dgm:presLayoutVars>
      </dgm:prSet>
      <dgm:spPr/>
    </dgm:pt>
    <dgm:pt modelId="{BF1D695E-2D9A-47A3-B17E-6C2A6F5C0A11}" type="pres">
      <dgm:prSet presAssocID="{26B4894B-A1F4-4046-A374-2C34C55DCDF6}" presName="node" presStyleLbl="node1" presStyleIdx="0" presStyleCnt="3" custLinFactNeighborX="-1358" custLinFactNeighborY="56246">
        <dgm:presLayoutVars>
          <dgm:bulletEnabled val="1"/>
        </dgm:presLayoutVars>
      </dgm:prSet>
      <dgm:spPr/>
    </dgm:pt>
    <dgm:pt modelId="{D963209D-8335-419D-A8C6-E2838AC3C19B}" type="pres">
      <dgm:prSet presAssocID="{EE2B6EDF-A12E-45A5-9638-87304C428EA7}" presName="sibTrans" presStyleLbl="sibTrans2D1" presStyleIdx="0" presStyleCnt="2"/>
      <dgm:spPr/>
    </dgm:pt>
    <dgm:pt modelId="{00130234-F9E5-4D54-8864-75EE2E4944DC}" type="pres">
      <dgm:prSet presAssocID="{EE2B6EDF-A12E-45A5-9638-87304C428EA7}" presName="connectorText" presStyleLbl="sibTrans2D1" presStyleIdx="0" presStyleCnt="2"/>
      <dgm:spPr/>
    </dgm:pt>
    <dgm:pt modelId="{989A8A14-94D4-4A7C-9DCF-8E5E1FA67359}" type="pres">
      <dgm:prSet presAssocID="{79CC6622-590C-4775-8C0B-3063309ABD05}" presName="node" presStyleLbl="node1" presStyleIdx="1" presStyleCnt="3" custLinFactNeighborX="-1358" custLinFactNeighborY="56246">
        <dgm:presLayoutVars>
          <dgm:bulletEnabled val="1"/>
        </dgm:presLayoutVars>
      </dgm:prSet>
      <dgm:spPr/>
    </dgm:pt>
    <dgm:pt modelId="{7F4B23FF-1999-4F7A-A823-5B42C862D04C}" type="pres">
      <dgm:prSet presAssocID="{CF04D1AE-4938-4E69-BAA6-E91AD03F4A39}" presName="sibTrans" presStyleLbl="sibTrans2D1" presStyleIdx="1" presStyleCnt="2"/>
      <dgm:spPr/>
    </dgm:pt>
    <dgm:pt modelId="{F9BEEC9A-8439-4929-B0FB-081605440DC2}" type="pres">
      <dgm:prSet presAssocID="{CF04D1AE-4938-4E69-BAA6-E91AD03F4A39}" presName="connectorText" presStyleLbl="sibTrans2D1" presStyleIdx="1" presStyleCnt="2"/>
      <dgm:spPr/>
    </dgm:pt>
    <dgm:pt modelId="{07B46F21-ADC4-4967-A5CD-328123066924}" type="pres">
      <dgm:prSet presAssocID="{F0CA47E0-04FE-431D-9548-6A01D1339D26}" presName="node" presStyleLbl="node1" presStyleIdx="2" presStyleCnt="3" custLinFactNeighborX="-1358" custLinFactNeighborY="56246">
        <dgm:presLayoutVars>
          <dgm:bulletEnabled val="1"/>
        </dgm:presLayoutVars>
      </dgm:prSet>
      <dgm:spPr/>
    </dgm:pt>
  </dgm:ptLst>
  <dgm:cxnLst>
    <dgm:cxn modelId="{B045DE0C-F202-401D-82D2-9F7EE196F2D7}" srcId="{C4238E73-9E66-4869-B357-A17609471AEC}" destId="{26B4894B-A1F4-4046-A374-2C34C55DCDF6}" srcOrd="0" destOrd="0" parTransId="{FDC15107-18E3-4A5A-B0D1-7A545B779DD2}" sibTransId="{EE2B6EDF-A12E-45A5-9638-87304C428EA7}"/>
    <dgm:cxn modelId="{4A610D1D-4E85-4039-9672-12B8CAE5405F}" type="presOf" srcId="{C4238E73-9E66-4869-B357-A17609471AEC}" destId="{E65514A6-141E-4EC3-879F-A45CDA8AFB7F}" srcOrd="0" destOrd="0" presId="urn:microsoft.com/office/officeart/2005/8/layout/process1"/>
    <dgm:cxn modelId="{4D7EA142-B35E-40FA-AB5D-89E36CFB88BA}" type="presOf" srcId="{79CC6622-590C-4775-8C0B-3063309ABD05}" destId="{989A8A14-94D4-4A7C-9DCF-8E5E1FA67359}" srcOrd="0" destOrd="0" presId="urn:microsoft.com/office/officeart/2005/8/layout/process1"/>
    <dgm:cxn modelId="{00B24A6D-B6A7-49FC-A326-5677EAE328CC}" type="presOf" srcId="{CF04D1AE-4938-4E69-BAA6-E91AD03F4A39}" destId="{F9BEEC9A-8439-4929-B0FB-081605440DC2}" srcOrd="1" destOrd="0" presId="urn:microsoft.com/office/officeart/2005/8/layout/process1"/>
    <dgm:cxn modelId="{40A5FD8A-1A2F-4907-BE67-D69A1D2BF60B}" type="presOf" srcId="{EE2B6EDF-A12E-45A5-9638-87304C428EA7}" destId="{00130234-F9E5-4D54-8864-75EE2E4944DC}" srcOrd="1" destOrd="0" presId="urn:microsoft.com/office/officeart/2005/8/layout/process1"/>
    <dgm:cxn modelId="{2099428C-EE10-4EE7-BED7-FE14BC24AD5A}" type="presOf" srcId="{EE2B6EDF-A12E-45A5-9638-87304C428EA7}" destId="{D963209D-8335-419D-A8C6-E2838AC3C19B}" srcOrd="0" destOrd="0" presId="urn:microsoft.com/office/officeart/2005/8/layout/process1"/>
    <dgm:cxn modelId="{F645CDAE-75E1-46C8-9071-DA1266BA2DF2}" srcId="{C4238E73-9E66-4869-B357-A17609471AEC}" destId="{F0CA47E0-04FE-431D-9548-6A01D1339D26}" srcOrd="2" destOrd="0" parTransId="{E42F00D5-BA3A-4562-85E9-0D0909B1CCFD}" sibTransId="{CDD5D45B-E4CE-46F4-BDFC-11671A31266A}"/>
    <dgm:cxn modelId="{D4F929B6-88FA-4CDB-9F90-91A3899C2ECA}" srcId="{C4238E73-9E66-4869-B357-A17609471AEC}" destId="{79CC6622-590C-4775-8C0B-3063309ABD05}" srcOrd="1" destOrd="0" parTransId="{71DEA831-6EFD-4821-8EA6-3F66B2E518E5}" sibTransId="{CF04D1AE-4938-4E69-BAA6-E91AD03F4A39}"/>
    <dgm:cxn modelId="{5C9A6FE2-E26B-4A54-8D42-A8357C58497B}" type="presOf" srcId="{CF04D1AE-4938-4E69-BAA6-E91AD03F4A39}" destId="{7F4B23FF-1999-4F7A-A823-5B42C862D04C}" srcOrd="0" destOrd="0" presId="urn:microsoft.com/office/officeart/2005/8/layout/process1"/>
    <dgm:cxn modelId="{4D7CB2E5-EB00-49E9-800A-F70DC27303F8}" type="presOf" srcId="{26B4894B-A1F4-4046-A374-2C34C55DCDF6}" destId="{BF1D695E-2D9A-47A3-B17E-6C2A6F5C0A11}" srcOrd="0" destOrd="0" presId="urn:microsoft.com/office/officeart/2005/8/layout/process1"/>
    <dgm:cxn modelId="{ADFC30F6-1732-47DA-908F-49AE9EE68D75}" type="presOf" srcId="{F0CA47E0-04FE-431D-9548-6A01D1339D26}" destId="{07B46F21-ADC4-4967-A5CD-328123066924}" srcOrd="0" destOrd="0" presId="urn:microsoft.com/office/officeart/2005/8/layout/process1"/>
    <dgm:cxn modelId="{E293D75F-08D7-4C4E-A5F9-FA7B3C3DB71B}" type="presParOf" srcId="{E65514A6-141E-4EC3-879F-A45CDA8AFB7F}" destId="{BF1D695E-2D9A-47A3-B17E-6C2A6F5C0A11}" srcOrd="0" destOrd="0" presId="urn:microsoft.com/office/officeart/2005/8/layout/process1"/>
    <dgm:cxn modelId="{985644E6-CB17-45CC-BBAB-8ACF70BE36B2}" type="presParOf" srcId="{E65514A6-141E-4EC3-879F-A45CDA8AFB7F}" destId="{D963209D-8335-419D-A8C6-E2838AC3C19B}" srcOrd="1" destOrd="0" presId="urn:microsoft.com/office/officeart/2005/8/layout/process1"/>
    <dgm:cxn modelId="{248AE2F4-C538-4D1D-844E-C7B678543D43}" type="presParOf" srcId="{D963209D-8335-419D-A8C6-E2838AC3C19B}" destId="{00130234-F9E5-4D54-8864-75EE2E4944DC}" srcOrd="0" destOrd="0" presId="urn:microsoft.com/office/officeart/2005/8/layout/process1"/>
    <dgm:cxn modelId="{29545DB7-D2A6-4909-93A4-2BEE32B10D3D}" type="presParOf" srcId="{E65514A6-141E-4EC3-879F-A45CDA8AFB7F}" destId="{989A8A14-94D4-4A7C-9DCF-8E5E1FA67359}" srcOrd="2" destOrd="0" presId="urn:microsoft.com/office/officeart/2005/8/layout/process1"/>
    <dgm:cxn modelId="{4AA57E6D-04C1-43D1-852C-26A17E1E24BF}" type="presParOf" srcId="{E65514A6-141E-4EC3-879F-A45CDA8AFB7F}" destId="{7F4B23FF-1999-4F7A-A823-5B42C862D04C}" srcOrd="3" destOrd="0" presId="urn:microsoft.com/office/officeart/2005/8/layout/process1"/>
    <dgm:cxn modelId="{7DA68DAD-155A-4991-B5BB-22F065805C93}" type="presParOf" srcId="{7F4B23FF-1999-4F7A-A823-5B42C862D04C}" destId="{F9BEEC9A-8439-4929-B0FB-081605440DC2}" srcOrd="0" destOrd="0" presId="urn:microsoft.com/office/officeart/2005/8/layout/process1"/>
    <dgm:cxn modelId="{BD8ABDB6-4AE4-48E7-8941-0CF1A09171CF}" type="presParOf" srcId="{E65514A6-141E-4EC3-879F-A45CDA8AFB7F}" destId="{07B46F21-ADC4-4967-A5CD-328123066924}"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238E73-9E66-4869-B357-A17609471AEC}" type="doc">
      <dgm:prSet loTypeId="urn:microsoft.com/office/officeart/2005/8/layout/process1" loCatId="process" qsTypeId="urn:microsoft.com/office/officeart/2005/8/quickstyle/simple1" qsCatId="simple" csTypeId="urn:microsoft.com/office/officeart/2005/8/colors/accent6_5" csCatId="accent6" phldr="1"/>
      <dgm:spPr/>
    </dgm:pt>
    <dgm:pt modelId="{26B4894B-A1F4-4046-A374-2C34C55DCDF6}">
      <dgm:prSet phldrT="[文本]"/>
      <dgm:spPr>
        <a:blipFill>
          <a:blip xmlns:r="http://schemas.openxmlformats.org/officeDocument/2006/relationships" r:embed="rId1"/>
          <a:stretch>
            <a:fillRect/>
          </a:stretch>
        </a:blipFill>
      </dgm:spPr>
      <dgm:t>
        <a:bodyPr/>
        <a:lstStyle/>
        <a:p>
          <a:r>
            <a:rPr lang="en-US">
              <a:noFill/>
            </a:rPr>
            <a:t> </a:t>
          </a:r>
        </a:p>
      </dgm:t>
    </dgm:pt>
    <dgm:pt modelId="{FDC15107-18E3-4A5A-B0D1-7A545B779DD2}" type="parTrans" cxnId="{B045DE0C-F202-401D-82D2-9F7EE196F2D7}">
      <dgm:prSet/>
      <dgm:spPr/>
      <dgm:t>
        <a:bodyPr/>
        <a:lstStyle/>
        <a:p>
          <a:pPr algn="ctr"/>
          <a:endParaRPr lang="zh-CN" altLang="en-US"/>
        </a:p>
      </dgm:t>
    </dgm:pt>
    <dgm:pt modelId="{EE2B6EDF-A12E-45A5-9638-87304C428EA7}" type="sibTrans" cxnId="{B045DE0C-F202-401D-82D2-9F7EE196F2D7}">
      <dgm:prSet/>
      <dgm:spPr/>
      <dgm:t>
        <a:bodyPr/>
        <a:lstStyle/>
        <a:p>
          <a:pPr algn="ctr"/>
          <a:endParaRPr lang="zh-CN" altLang="en-US"/>
        </a:p>
      </dgm:t>
    </dgm:pt>
    <dgm:pt modelId="{79CC6622-590C-4775-8C0B-3063309ABD05}">
      <dgm:prSet phldrT="[文本]"/>
      <dgm:spPr/>
      <dgm:t>
        <a:bodyPr/>
        <a:lstStyle/>
        <a:p>
          <a:pPr algn="ctr"/>
          <a:r>
            <a:rPr b="0" u="none" dirty="0"/>
            <a:t>Learning algorithm</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(Task </a:t>
          </a:r>
          <a:r>
            <a:rPr lang="zh-CN" altLang="en-US" b="0" u="none" dirty="0">
              <a:solidFill>
                <a:srgbClr val="C00000"/>
              </a:solidFill>
            </a:rPr>
            <a:t>𝑇</a:t>
          </a:r>
          <a:r>
            <a:rPr b="0" u="none" dirty="0">
              <a:solidFill>
                <a:srgbClr val="C00000"/>
              </a:solidFill>
            </a:rPr>
            <a:t>)</a:t>
          </a:r>
        </a:p>
      </dgm:t>
    </dgm:pt>
    <dgm:pt modelId="{71DEA831-6EFD-4821-8EA6-3F66B2E518E5}" type="parTrans" cxnId="{D4F929B6-88FA-4CDB-9F90-91A3899C2ECA}">
      <dgm:prSet/>
      <dgm:spPr/>
      <dgm:t>
        <a:bodyPr/>
        <a:lstStyle/>
        <a:p>
          <a:pPr algn="ctr"/>
          <a:endParaRPr lang="zh-CN" altLang="en-US"/>
        </a:p>
      </dgm:t>
    </dgm:pt>
    <dgm:pt modelId="{CF04D1AE-4938-4E69-BAA6-E91AD03F4A39}" type="sibTrans" cxnId="{D4F929B6-88FA-4CDB-9F90-91A3899C2ECA}">
      <dgm:prSet/>
      <dgm:spPr/>
      <dgm:t>
        <a:bodyPr/>
        <a:lstStyle/>
        <a:p>
          <a:pPr algn="ctr"/>
          <a:endParaRPr lang="zh-CN" altLang="en-US"/>
        </a:p>
      </dgm:t>
    </dgm:pt>
    <dgm:pt modelId="{F0CA47E0-04FE-431D-9548-6A01D1339D26}">
      <dgm:prSet phldrT="[文本]"/>
      <dgm:spPr/>
      <dgm:t>
        <a:bodyPr/>
        <a:lstStyle/>
        <a:p>
          <a:pPr algn="ctr"/>
          <a:r>
            <a:rPr b="0" u="none" dirty="0"/>
            <a:t>Understanding</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b="0" u="none" dirty="0">
              <a:solidFill>
                <a:srgbClr val="C00000"/>
              </a:solidFill>
            </a:rPr>
            <a:t>(</a:t>
          </a:r>
          <a:r>
            <a:rPr lang="en-US" b="0" u="none" dirty="0">
              <a:solidFill>
                <a:srgbClr val="C00000"/>
              </a:solidFill>
            </a:rPr>
            <a:t>Performance</a:t>
          </a:r>
        </a:p>
        <a:p>
          <a:pPr algn="ctr"/>
          <a:r>
            <a:rPr lang="en-US" b="0" u="none" dirty="0">
              <a:solidFill>
                <a:srgbClr val="C00000"/>
              </a:solidFill>
            </a:rPr>
            <a:t>m</a:t>
          </a:r>
          <a:r>
            <a:rPr b="0" u="none" dirty="0">
              <a:solidFill>
                <a:srgbClr val="C00000"/>
              </a:solidFill>
            </a:rPr>
            <a:t>easure </a:t>
          </a:r>
          <a:r>
            <a:rPr lang="zh-CN" altLang="en-US" b="0" u="none" dirty="0">
              <a:solidFill>
                <a:srgbClr val="C00000"/>
              </a:solidFill>
            </a:rPr>
            <a:t>𝑃</a:t>
          </a:r>
          <a:r>
            <a:rPr b="0" u="none" dirty="0">
              <a:solidFill>
                <a:srgbClr val="C00000"/>
              </a:solidFill>
            </a:rPr>
            <a:t>)</a:t>
          </a:r>
        </a:p>
      </dgm:t>
    </dgm:pt>
    <dgm:pt modelId="{E42F00D5-BA3A-4562-85E9-0D0909B1CCFD}" type="parTrans" cxnId="{F645CDAE-75E1-46C8-9071-DA1266BA2DF2}">
      <dgm:prSet/>
      <dgm:spPr/>
      <dgm:t>
        <a:bodyPr/>
        <a:lstStyle/>
        <a:p>
          <a:pPr algn="ctr"/>
          <a:endParaRPr lang="zh-CN" altLang="en-US"/>
        </a:p>
      </dgm:t>
    </dgm:pt>
    <dgm:pt modelId="{CDD5D45B-E4CE-46F4-BDFC-11671A31266A}" type="sibTrans" cxnId="{F645CDAE-75E1-46C8-9071-DA1266BA2DF2}">
      <dgm:prSet/>
      <dgm:spPr/>
      <dgm:t>
        <a:bodyPr/>
        <a:lstStyle/>
        <a:p>
          <a:pPr algn="ctr"/>
          <a:endParaRPr lang="zh-CN" altLang="en-US"/>
        </a:p>
      </dgm:t>
    </dgm:pt>
    <dgm:pt modelId="{E65514A6-141E-4EC3-879F-A45CDA8AFB7F}" type="pres">
      <dgm:prSet presAssocID="{C4238E73-9E66-4869-B357-A17609471AEC}" presName="Name0" presStyleCnt="0">
        <dgm:presLayoutVars>
          <dgm:dir/>
          <dgm:resizeHandles val="exact"/>
        </dgm:presLayoutVars>
      </dgm:prSet>
      <dgm:spPr/>
    </dgm:pt>
    <dgm:pt modelId="{BF1D695E-2D9A-47A3-B17E-6C2A6F5C0A11}" type="pres">
      <dgm:prSet presAssocID="{26B4894B-A1F4-4046-A374-2C34C55DCDF6}" presName="node" presStyleLbl="node1" presStyleIdx="0" presStyleCnt="3" custLinFactNeighborX="-1358" custLinFactNeighborY="56246">
        <dgm:presLayoutVars>
          <dgm:bulletEnabled val="1"/>
        </dgm:presLayoutVars>
      </dgm:prSet>
      <dgm:spPr/>
    </dgm:pt>
    <dgm:pt modelId="{D963209D-8335-419D-A8C6-E2838AC3C19B}" type="pres">
      <dgm:prSet presAssocID="{EE2B6EDF-A12E-45A5-9638-87304C428EA7}" presName="sibTrans" presStyleLbl="sibTrans2D1" presStyleIdx="0" presStyleCnt="2"/>
      <dgm:spPr/>
    </dgm:pt>
    <dgm:pt modelId="{00130234-F9E5-4D54-8864-75EE2E4944DC}" type="pres">
      <dgm:prSet presAssocID="{EE2B6EDF-A12E-45A5-9638-87304C428EA7}" presName="connectorText" presStyleLbl="sibTrans2D1" presStyleIdx="0" presStyleCnt="2"/>
      <dgm:spPr/>
    </dgm:pt>
    <dgm:pt modelId="{989A8A14-94D4-4A7C-9DCF-8E5E1FA67359}" type="pres">
      <dgm:prSet presAssocID="{79CC6622-590C-4775-8C0B-3063309ABD05}" presName="node" presStyleLbl="node1" presStyleIdx="1" presStyleCnt="3" custLinFactNeighborX="-1358" custLinFactNeighborY="56246">
        <dgm:presLayoutVars>
          <dgm:bulletEnabled val="1"/>
        </dgm:presLayoutVars>
      </dgm:prSet>
      <dgm:spPr/>
    </dgm:pt>
    <dgm:pt modelId="{7F4B23FF-1999-4F7A-A823-5B42C862D04C}" type="pres">
      <dgm:prSet presAssocID="{CF04D1AE-4938-4E69-BAA6-E91AD03F4A39}" presName="sibTrans" presStyleLbl="sibTrans2D1" presStyleIdx="1" presStyleCnt="2"/>
      <dgm:spPr/>
    </dgm:pt>
    <dgm:pt modelId="{F9BEEC9A-8439-4929-B0FB-081605440DC2}" type="pres">
      <dgm:prSet presAssocID="{CF04D1AE-4938-4E69-BAA6-E91AD03F4A39}" presName="connectorText" presStyleLbl="sibTrans2D1" presStyleIdx="1" presStyleCnt="2"/>
      <dgm:spPr/>
    </dgm:pt>
    <dgm:pt modelId="{07B46F21-ADC4-4967-A5CD-328123066924}" type="pres">
      <dgm:prSet presAssocID="{F0CA47E0-04FE-431D-9548-6A01D1339D26}" presName="node" presStyleLbl="node1" presStyleIdx="2" presStyleCnt="3" custLinFactNeighborX="-1358" custLinFactNeighborY="56246">
        <dgm:presLayoutVars>
          <dgm:bulletEnabled val="1"/>
        </dgm:presLayoutVars>
      </dgm:prSet>
      <dgm:spPr/>
    </dgm:pt>
  </dgm:ptLst>
  <dgm:cxnLst>
    <dgm:cxn modelId="{B045DE0C-F202-401D-82D2-9F7EE196F2D7}" srcId="{C4238E73-9E66-4869-B357-A17609471AEC}" destId="{26B4894B-A1F4-4046-A374-2C34C55DCDF6}" srcOrd="0" destOrd="0" parTransId="{FDC15107-18E3-4A5A-B0D1-7A545B779DD2}" sibTransId="{EE2B6EDF-A12E-45A5-9638-87304C428EA7}"/>
    <dgm:cxn modelId="{4A610D1D-4E85-4039-9672-12B8CAE5405F}" type="presOf" srcId="{C4238E73-9E66-4869-B357-A17609471AEC}" destId="{E65514A6-141E-4EC3-879F-A45CDA8AFB7F}" srcOrd="0" destOrd="0" presId="urn:microsoft.com/office/officeart/2005/8/layout/process1"/>
    <dgm:cxn modelId="{4D7EA142-B35E-40FA-AB5D-89E36CFB88BA}" type="presOf" srcId="{79CC6622-590C-4775-8C0B-3063309ABD05}" destId="{989A8A14-94D4-4A7C-9DCF-8E5E1FA67359}" srcOrd="0" destOrd="0" presId="urn:microsoft.com/office/officeart/2005/8/layout/process1"/>
    <dgm:cxn modelId="{00B24A6D-B6A7-49FC-A326-5677EAE328CC}" type="presOf" srcId="{CF04D1AE-4938-4E69-BAA6-E91AD03F4A39}" destId="{F9BEEC9A-8439-4929-B0FB-081605440DC2}" srcOrd="1" destOrd="0" presId="urn:microsoft.com/office/officeart/2005/8/layout/process1"/>
    <dgm:cxn modelId="{40A5FD8A-1A2F-4907-BE67-D69A1D2BF60B}" type="presOf" srcId="{EE2B6EDF-A12E-45A5-9638-87304C428EA7}" destId="{00130234-F9E5-4D54-8864-75EE2E4944DC}" srcOrd="1" destOrd="0" presId="urn:microsoft.com/office/officeart/2005/8/layout/process1"/>
    <dgm:cxn modelId="{2099428C-EE10-4EE7-BED7-FE14BC24AD5A}" type="presOf" srcId="{EE2B6EDF-A12E-45A5-9638-87304C428EA7}" destId="{D963209D-8335-419D-A8C6-E2838AC3C19B}" srcOrd="0" destOrd="0" presId="urn:microsoft.com/office/officeart/2005/8/layout/process1"/>
    <dgm:cxn modelId="{F645CDAE-75E1-46C8-9071-DA1266BA2DF2}" srcId="{C4238E73-9E66-4869-B357-A17609471AEC}" destId="{F0CA47E0-04FE-431D-9548-6A01D1339D26}" srcOrd="2" destOrd="0" parTransId="{E42F00D5-BA3A-4562-85E9-0D0909B1CCFD}" sibTransId="{CDD5D45B-E4CE-46F4-BDFC-11671A31266A}"/>
    <dgm:cxn modelId="{D4F929B6-88FA-4CDB-9F90-91A3899C2ECA}" srcId="{C4238E73-9E66-4869-B357-A17609471AEC}" destId="{79CC6622-590C-4775-8C0B-3063309ABD05}" srcOrd="1" destOrd="0" parTransId="{71DEA831-6EFD-4821-8EA6-3F66B2E518E5}" sibTransId="{CF04D1AE-4938-4E69-BAA6-E91AD03F4A39}"/>
    <dgm:cxn modelId="{5C9A6FE2-E26B-4A54-8D42-A8357C58497B}" type="presOf" srcId="{CF04D1AE-4938-4E69-BAA6-E91AD03F4A39}" destId="{7F4B23FF-1999-4F7A-A823-5B42C862D04C}" srcOrd="0" destOrd="0" presId="urn:microsoft.com/office/officeart/2005/8/layout/process1"/>
    <dgm:cxn modelId="{4D7CB2E5-EB00-49E9-800A-F70DC27303F8}" type="presOf" srcId="{26B4894B-A1F4-4046-A374-2C34C55DCDF6}" destId="{BF1D695E-2D9A-47A3-B17E-6C2A6F5C0A11}" srcOrd="0" destOrd="0" presId="urn:microsoft.com/office/officeart/2005/8/layout/process1"/>
    <dgm:cxn modelId="{ADFC30F6-1732-47DA-908F-49AE9EE68D75}" type="presOf" srcId="{F0CA47E0-04FE-431D-9548-6A01D1339D26}" destId="{07B46F21-ADC4-4967-A5CD-328123066924}" srcOrd="0" destOrd="0" presId="urn:microsoft.com/office/officeart/2005/8/layout/process1"/>
    <dgm:cxn modelId="{E293D75F-08D7-4C4E-A5F9-FA7B3C3DB71B}" type="presParOf" srcId="{E65514A6-141E-4EC3-879F-A45CDA8AFB7F}" destId="{BF1D695E-2D9A-47A3-B17E-6C2A6F5C0A11}" srcOrd="0" destOrd="0" presId="urn:microsoft.com/office/officeart/2005/8/layout/process1"/>
    <dgm:cxn modelId="{985644E6-CB17-45CC-BBAB-8ACF70BE36B2}" type="presParOf" srcId="{E65514A6-141E-4EC3-879F-A45CDA8AFB7F}" destId="{D963209D-8335-419D-A8C6-E2838AC3C19B}" srcOrd="1" destOrd="0" presId="urn:microsoft.com/office/officeart/2005/8/layout/process1"/>
    <dgm:cxn modelId="{248AE2F4-C538-4D1D-844E-C7B678543D43}" type="presParOf" srcId="{D963209D-8335-419D-A8C6-E2838AC3C19B}" destId="{00130234-F9E5-4D54-8864-75EE2E4944DC}" srcOrd="0" destOrd="0" presId="urn:microsoft.com/office/officeart/2005/8/layout/process1"/>
    <dgm:cxn modelId="{29545DB7-D2A6-4909-93A4-2BEE32B10D3D}" type="presParOf" srcId="{E65514A6-141E-4EC3-879F-A45CDA8AFB7F}" destId="{989A8A14-94D4-4A7C-9DCF-8E5E1FA67359}" srcOrd="2" destOrd="0" presId="urn:microsoft.com/office/officeart/2005/8/layout/process1"/>
    <dgm:cxn modelId="{4AA57E6D-04C1-43D1-852C-26A17E1E24BF}" type="presParOf" srcId="{E65514A6-141E-4EC3-879F-A45CDA8AFB7F}" destId="{7F4B23FF-1999-4F7A-A823-5B42C862D04C}" srcOrd="3" destOrd="0" presId="urn:microsoft.com/office/officeart/2005/8/layout/process1"/>
    <dgm:cxn modelId="{7DA68DAD-155A-4991-B5BB-22F065805C93}" type="presParOf" srcId="{7F4B23FF-1999-4F7A-A823-5B42C862D04C}" destId="{F9BEEC9A-8439-4929-B0FB-081605440DC2}" srcOrd="0" destOrd="0" presId="urn:microsoft.com/office/officeart/2005/8/layout/process1"/>
    <dgm:cxn modelId="{BD8ABDB6-4AE4-48E7-8941-0CF1A09171CF}" type="presParOf" srcId="{E65514A6-141E-4EC3-879F-A45CDA8AFB7F}" destId="{07B46F21-ADC4-4967-A5CD-328123066924}"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1D695E-2D9A-47A3-B17E-6C2A6F5C0A11}">
      <dsp:nvSpPr>
        <dsp:cNvPr id="0" name=""/>
        <dsp:cNvSpPr/>
      </dsp:nvSpPr>
      <dsp:spPr>
        <a:xfrm>
          <a:off x="0" y="1513153"/>
          <a:ext cx="2087966" cy="1252780"/>
        </a:xfrm>
        <a:prstGeom prst="roundRect">
          <a:avLst>
            <a:gd name="adj" fmla="val 10000"/>
          </a:avLst>
        </a:prstGeom>
        <a:solidFill>
          <a:schemeClr val="accent6">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sz="1900" b="0" u="none" kern="1200" dirty="0"/>
            <a:t>Data</a:t>
          </a:r>
          <a:endParaRPr lang="en-US" altLang="zh-CN" sz="1900"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0" lvl="0" indent="0" algn="ctr" defTabSz="844550">
            <a:lnSpc>
              <a:spcPct val="90000"/>
            </a:lnSpc>
            <a:spcBef>
              <a:spcPct val="0"/>
            </a:spcBef>
            <a:spcAft>
              <a:spcPct val="35000"/>
            </a:spcAft>
            <a:buNone/>
          </a:pPr>
          <a:r>
            <a:rPr sz="1900" b="0" u="none" kern="1200" dirty="0">
              <a:solidFill>
                <a:srgbClr val="C00000"/>
              </a:solidFill>
            </a:rPr>
            <a:t>(Experience </a:t>
          </a:r>
          <a14:m xmlns:a14="http://schemas.microsoft.com/office/drawing/2010/main">
            <m:oMath xmlns:m="http://schemas.openxmlformats.org/officeDocument/2006/math">
              <m:r>
                <a:rPr lang="en-US" altLang="zh-CN" sz="1900" i="1" kern="1200" dirty="0" smtClean="0">
                  <a:solidFill>
                    <a:srgbClr val="C00000"/>
                  </a:solidFill>
                  <a:latin typeface="Cambria Math" panose="02040503050406030204" pitchFamily="18" charset="0"/>
                  <a:cs typeface="+mn-ea"/>
                  <a:sym typeface="Huawei Sans" panose="020C0503030203020204" pitchFamily="34" charset="0"/>
                </a:rPr>
                <m:t>𝐸</m:t>
              </m:r>
            </m:oMath>
          </a14:m>
          <a:r>
            <a:rPr sz="1900" b="0" u="none" kern="1200" dirty="0">
              <a:solidFill>
                <a:srgbClr val="C00000"/>
              </a:solidFill>
            </a:rPr>
            <a:t>)</a:t>
          </a:r>
        </a:p>
      </dsp:txBody>
      <dsp:txXfrm>
        <a:off x="36693" y="1549846"/>
        <a:ext cx="2014580" cy="1179394"/>
      </dsp:txXfrm>
    </dsp:sp>
    <dsp:sp modelId="{D963209D-8335-419D-A8C6-E2838AC3C19B}">
      <dsp:nvSpPr>
        <dsp:cNvPr id="0" name=""/>
        <dsp:cNvSpPr/>
      </dsp:nvSpPr>
      <dsp:spPr>
        <a:xfrm>
          <a:off x="2295674" y="1880635"/>
          <a:ext cx="440340" cy="517815"/>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p>
      </dsp:txBody>
      <dsp:txXfrm>
        <a:off x="2295674" y="1984198"/>
        <a:ext cx="308238" cy="310689"/>
      </dsp:txXfrm>
    </dsp:sp>
    <dsp:sp modelId="{989A8A14-94D4-4A7C-9DCF-8E5E1FA67359}">
      <dsp:nvSpPr>
        <dsp:cNvPr id="0" name=""/>
        <dsp:cNvSpPr/>
      </dsp:nvSpPr>
      <dsp:spPr>
        <a:xfrm>
          <a:off x="2918797" y="1513153"/>
          <a:ext cx="2087966" cy="1252780"/>
        </a:xfrm>
        <a:prstGeom prst="roundRect">
          <a:avLst>
            <a:gd name="adj" fmla="val 10000"/>
          </a:avLst>
        </a:prstGeom>
        <a:solidFill>
          <a:schemeClr val="accent6">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sz="1900" b="0" u="none" kern="1200" dirty="0"/>
            <a:t>Learning algorithm</a:t>
          </a:r>
          <a:endParaRPr lang="en-US" altLang="zh-CN" sz="1900"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0" lvl="0" indent="0" algn="ctr" defTabSz="844550">
            <a:lnSpc>
              <a:spcPct val="90000"/>
            </a:lnSpc>
            <a:spcBef>
              <a:spcPct val="0"/>
            </a:spcBef>
            <a:spcAft>
              <a:spcPct val="35000"/>
            </a:spcAft>
            <a:buNone/>
          </a:pPr>
          <a:r>
            <a:rPr sz="1900" b="0" u="none" kern="1200" dirty="0">
              <a:solidFill>
                <a:srgbClr val="C00000"/>
              </a:solidFill>
            </a:rPr>
            <a:t>(Task </a:t>
          </a:r>
          <a:r>
            <a:rPr lang="zh-CN" altLang="en-US" sz="1900" b="0" u="none" kern="1200" dirty="0">
              <a:solidFill>
                <a:srgbClr val="C00000"/>
              </a:solidFill>
            </a:rPr>
            <a:t>𝑇</a:t>
          </a:r>
          <a:r>
            <a:rPr sz="1900" b="0" u="none" kern="1200" dirty="0">
              <a:solidFill>
                <a:srgbClr val="C00000"/>
              </a:solidFill>
            </a:rPr>
            <a:t>)</a:t>
          </a:r>
        </a:p>
      </dsp:txBody>
      <dsp:txXfrm>
        <a:off x="2955490" y="1549846"/>
        <a:ext cx="2014580" cy="1179394"/>
      </dsp:txXfrm>
    </dsp:sp>
    <dsp:sp modelId="{7F4B23FF-1999-4F7A-A823-5B42C862D04C}">
      <dsp:nvSpPr>
        <dsp:cNvPr id="0" name=""/>
        <dsp:cNvSpPr/>
      </dsp:nvSpPr>
      <dsp:spPr>
        <a:xfrm>
          <a:off x="5215561" y="1880635"/>
          <a:ext cx="442648" cy="517815"/>
        </a:xfrm>
        <a:prstGeom prst="rightArrow">
          <a:avLst>
            <a:gd name="adj1" fmla="val 60000"/>
            <a:gd name="adj2" fmla="val 50000"/>
          </a:avLst>
        </a:prstGeom>
        <a:solidFill>
          <a:schemeClr val="accent6">
            <a:shade val="90000"/>
            <a:hueOff val="379870"/>
            <a:satOff val="-15173"/>
            <a:lumOff val="3519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p>
      </dsp:txBody>
      <dsp:txXfrm>
        <a:off x="5215561" y="1984198"/>
        <a:ext cx="309854" cy="310689"/>
      </dsp:txXfrm>
    </dsp:sp>
    <dsp:sp modelId="{07B46F21-ADC4-4967-A5CD-328123066924}">
      <dsp:nvSpPr>
        <dsp:cNvPr id="0" name=""/>
        <dsp:cNvSpPr/>
      </dsp:nvSpPr>
      <dsp:spPr>
        <a:xfrm>
          <a:off x="5841951" y="1513153"/>
          <a:ext cx="2087966" cy="1252780"/>
        </a:xfrm>
        <a:prstGeom prst="roundRect">
          <a:avLst>
            <a:gd name="adj" fmla="val 10000"/>
          </a:avLst>
        </a:prstGeom>
        <a:solidFill>
          <a:schemeClr val="accent6">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sz="1900" b="0" u="none" kern="1200" dirty="0"/>
            <a:t>Understanding</a:t>
          </a:r>
          <a:endParaRPr lang="en-US" altLang="zh-CN" sz="1900"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0" lvl="0" indent="0" algn="ctr" defTabSz="844550">
            <a:lnSpc>
              <a:spcPct val="90000"/>
            </a:lnSpc>
            <a:spcBef>
              <a:spcPct val="0"/>
            </a:spcBef>
            <a:spcAft>
              <a:spcPct val="35000"/>
            </a:spcAft>
            <a:buNone/>
          </a:pPr>
          <a:r>
            <a:rPr sz="1900" b="0" u="none" kern="1200" dirty="0">
              <a:solidFill>
                <a:srgbClr val="C00000"/>
              </a:solidFill>
            </a:rPr>
            <a:t>(</a:t>
          </a:r>
          <a:r>
            <a:rPr lang="en-US" sz="1900" b="0" u="none" kern="1200" dirty="0">
              <a:solidFill>
                <a:srgbClr val="C00000"/>
              </a:solidFill>
            </a:rPr>
            <a:t>Performance</a:t>
          </a:r>
        </a:p>
        <a:p>
          <a:pPr marL="0" lvl="0" indent="0" algn="ctr" defTabSz="844550">
            <a:lnSpc>
              <a:spcPct val="90000"/>
            </a:lnSpc>
            <a:spcBef>
              <a:spcPct val="0"/>
            </a:spcBef>
            <a:spcAft>
              <a:spcPct val="35000"/>
            </a:spcAft>
            <a:buNone/>
          </a:pPr>
          <a:r>
            <a:rPr lang="en-US" sz="1900" b="0" u="none" kern="1200" dirty="0">
              <a:solidFill>
                <a:srgbClr val="C00000"/>
              </a:solidFill>
            </a:rPr>
            <a:t>m</a:t>
          </a:r>
          <a:r>
            <a:rPr sz="1900" b="0" u="none" kern="1200" dirty="0">
              <a:solidFill>
                <a:srgbClr val="C00000"/>
              </a:solidFill>
            </a:rPr>
            <a:t>easure </a:t>
          </a:r>
          <a:r>
            <a:rPr lang="zh-CN" altLang="en-US" sz="1900" b="0" u="none" kern="1200" dirty="0">
              <a:solidFill>
                <a:srgbClr val="C00000"/>
              </a:solidFill>
            </a:rPr>
            <a:t>𝑃</a:t>
          </a:r>
          <a:r>
            <a:rPr sz="1900" b="0" u="none" kern="1200" dirty="0">
              <a:solidFill>
                <a:srgbClr val="C00000"/>
              </a:solidFill>
            </a:rPr>
            <a:t>)</a:t>
          </a:r>
        </a:p>
      </dsp:txBody>
      <dsp:txXfrm>
        <a:off x="5878644" y="1549846"/>
        <a:ext cx="2014580" cy="117939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62C4E4-0BD9-46F9-A097-C4212A2CC650}" type="datetimeFigureOut">
              <a:rPr lang="en-US" smtClean="0"/>
              <a:t>8/1/23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3E8E40-1A74-4ECF-8D4C-2234510314FD}" type="slidenum">
              <a:rPr lang="en-US" smtClean="0"/>
              <a:t>‹#›</a:t>
            </a:fld>
            <a:endParaRPr lang="en-US"/>
          </a:p>
        </p:txBody>
      </p:sp>
    </p:spTree>
    <p:extLst>
      <p:ext uri="{BB962C8B-B14F-4D97-AF65-F5344CB8AC3E}">
        <p14:creationId xmlns:p14="http://schemas.microsoft.com/office/powerpoint/2010/main" val="2603067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093251E1-5B70-42F7-A276-2A1A84899CA5}"/>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F5FD6B2F-2EA1-47DC-A632-E4EF9479F6A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92797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备注占位符 2"/>
              <p:cNvSpPr>
                <a:spLocks noGrp="1"/>
              </p:cNvSpPr>
              <p:nvPr>
                <p:ph type="body" idx="1"/>
              </p:nvPr>
            </p:nvSpPr>
            <p:spPr/>
            <p:txBody>
              <a:bodyPr/>
              <a:lstStyle/>
              <a:p>
                <a:r>
                  <a:rPr lang="en-US" dirty="0"/>
                  <a:t>Deep learning is a sub-field of machine learning. To understand deep learning, you need to first understand the fundamentals of machine learning.</a:t>
                </a:r>
                <a:endParaRPr lang="en-US" altLang="zh-CN" dirty="0"/>
              </a:p>
              <a:p>
                <a:pPr lvl="1"/>
                <a:r>
                  <a:rPr lang="en-US" dirty="0"/>
                  <a:t>Task </a:t>
                </a:r>
                <a14:m>
                  <m:oMath xmlns:m="http://schemas.openxmlformats.org/officeDocument/2006/math">
                    <m:r>
                      <a:rPr lang="zh-CN" altLang="en-US" dirty="0" smtClean="0">
                        <a:latin typeface="Cambria Math" panose="02040503050406030204" pitchFamily="18" charset="0"/>
                      </a:rPr>
                      <m:t>𝑇</m:t>
                    </m:r>
                  </m:oMath>
                </a14:m>
                <a:r>
                  <a:rPr lang="en-US" dirty="0"/>
                  <a:t> represents how the machine learning system should process a sample.</a:t>
                </a:r>
              </a:p>
              <a:p>
                <a:pPr lvl="1"/>
                <a:r>
                  <a:rPr lang="en-US" dirty="0"/>
                  <a:t>Performance measure </a:t>
                </a:r>
                <a14:m>
                  <m:oMath xmlns:m="http://schemas.openxmlformats.org/officeDocument/2006/math">
                    <m:r>
                      <a:rPr lang="zh-CN" altLang="en-US" dirty="0" smtClean="0">
                        <a:latin typeface="Cambria Math" panose="02040503050406030204" pitchFamily="18" charset="0"/>
                      </a:rPr>
                      <m:t>𝑃</m:t>
                    </m:r>
                  </m:oMath>
                </a14:m>
                <a:r>
                  <a:rPr lang="en-US" dirty="0"/>
                  <a:t> is used to evaluate aspects of machine learning such as accuracy and error rate. </a:t>
                </a:r>
              </a:p>
              <a:p>
                <a:pPr lvl="1"/>
                <a:r>
                  <a:rPr lang="en-US" dirty="0"/>
                  <a:t>Experience </a:t>
                </a:r>
                <a14:m>
                  <m:oMath xmlns:m="http://schemas.openxmlformats.org/officeDocument/2006/math">
                    <m:r>
                      <a:rPr lang="zh-CN" altLang="en-US" dirty="0" smtClean="0">
                        <a:latin typeface="Cambria Math" panose="02040503050406030204" pitchFamily="18" charset="0"/>
                      </a:rPr>
                      <m:t>𝐸</m:t>
                    </m:r>
                  </m:oMath>
                </a14:m>
                <a:r>
                  <a:rPr lang="en-US" dirty="0"/>
                  <a:t>: </a:t>
                </a:r>
                <a:r>
                  <a:rPr lang="en-US" altLang="zh-CN" dirty="0"/>
                  <a:t>Most learning algorithms can be understood as being allowed to experience an entire dataset.</a:t>
                </a:r>
                <a:r>
                  <a:rPr lang="en-US" dirty="0"/>
                  <a:t> Some machine learning algorithms do not just experience a fixed dataset. For example, reinforcement learning algorithms interact with an environment, so there is a feedback loop between the learning system and its training process. Machine learning algorithms can be broadly categorized as unsupervised or supervised by what kind of experience they are allowed to have during the learning process.</a:t>
                </a:r>
              </a:p>
              <a:p>
                <a:r>
                  <a:rPr lang="en-US" dirty="0"/>
                  <a:t>To learn the game of Go:</a:t>
                </a:r>
                <a:endParaRPr lang="en-US" altLang="zh-CN" dirty="0"/>
              </a:p>
              <a:p>
                <a:pPr lvl="1"/>
                <a:r>
                  <a:rPr lang="en-US" dirty="0"/>
                  <a:t>Experience</a:t>
                </a:r>
                <a:r>
                  <a:rPr lang="en-US" altLang="zh-CN" dirty="0"/>
                  <a:t> </a:t>
                </a:r>
                <a14:m>
                  <m:oMath xmlns:m="http://schemas.openxmlformats.org/officeDocument/2006/math">
                    <m:sSub>
                      <m:sSubPr>
                        <m:ctrlPr>
                          <a:rPr lang="ar-AE" altLang="zh-CN" i="1" smtClean="0">
                            <a:latin typeface="Cambria Math" panose="02040503050406030204" pitchFamily="18" charset="0"/>
                          </a:rPr>
                        </m:ctrlPr>
                      </m:sSubPr>
                      <m:e>
                        <m:r>
                          <a:rPr lang="zh-CN" altLang="ar-AE" smtClean="0">
                            <a:latin typeface="Cambria Math" panose="02040503050406030204" pitchFamily="18" charset="0"/>
                          </a:rPr>
                          <m:t>𝐸</m:t>
                        </m:r>
                      </m:e>
                      <m:sub>
                        <m:r>
                          <a:rPr lang="ar-AE" altLang="zh-CN" smtClean="0">
                            <a:latin typeface="Cambria Math" panose="02040503050406030204" pitchFamily="18" charset="0"/>
                          </a:rPr>
                          <m:t>1</m:t>
                        </m:r>
                      </m:sub>
                    </m:sSub>
                  </m:oMath>
                </a14:m>
                <a:r>
                  <a:rPr lang="ar-AE" dirty="0"/>
                  <a:t>: </a:t>
                </a:r>
                <a:r>
                  <a:rPr lang="en-US" dirty="0"/>
                  <a:t>Game with itself- Unsupervised and indirect learning</a:t>
                </a:r>
              </a:p>
              <a:p>
                <a:pPr lvl="1"/>
                <a:r>
                  <a:rPr lang="en-US" dirty="0"/>
                  <a:t>Experience</a:t>
                </a:r>
                <a:r>
                  <a:rPr lang="en-US" altLang="zh-CN" dirty="0"/>
                  <a:t> </a:t>
                </a:r>
                <a14:m>
                  <m:oMath xmlns:m="http://schemas.openxmlformats.org/officeDocument/2006/math">
                    <m:sSub>
                      <m:sSubPr>
                        <m:ctrlPr>
                          <a:rPr lang="ar-AE" altLang="zh-CN" i="1" smtClean="0">
                            <a:latin typeface="Cambria Math" panose="02040503050406030204" pitchFamily="18" charset="0"/>
                          </a:rPr>
                        </m:ctrlPr>
                      </m:sSubPr>
                      <m:e>
                        <m:r>
                          <a:rPr lang="zh-CN" altLang="ar-AE" smtClean="0">
                            <a:latin typeface="Cambria Math" panose="02040503050406030204" pitchFamily="18" charset="0"/>
                          </a:rPr>
                          <m:t>𝐸</m:t>
                        </m:r>
                      </m:e>
                      <m:sub>
                        <m:r>
                          <a:rPr lang="ar-AE" altLang="zh-CN" smtClean="0">
                            <a:latin typeface="Cambria Math" panose="02040503050406030204" pitchFamily="18" charset="0"/>
                          </a:rPr>
                          <m:t>2</m:t>
                        </m:r>
                      </m:sub>
                    </m:sSub>
                  </m:oMath>
                </a14:m>
                <a:r>
                  <a:rPr lang="ar-AE" dirty="0"/>
                  <a:t>: </a:t>
                </a:r>
                <a:r>
                  <a:rPr lang="en-US" dirty="0"/>
                  <a:t>Inquiring Humans during a game with itself </a:t>
                </a:r>
                <a:r>
                  <a:rPr lang="en-US" altLang="zh-CN" dirty="0"/>
                  <a:t>–</a:t>
                </a:r>
                <a:r>
                  <a:rPr lang="en-US" dirty="0"/>
                  <a:t> Semi</a:t>
                </a:r>
                <a:r>
                  <a:rPr lang="en-US" altLang="zh-CN" dirty="0"/>
                  <a:t>-</a:t>
                </a:r>
                <a:r>
                  <a:rPr lang="en-US" dirty="0"/>
                  <a:t>supervised learning</a:t>
                </a:r>
              </a:p>
              <a:p>
                <a:pPr lvl="1"/>
                <a:r>
                  <a:rPr lang="en-US" dirty="0"/>
                  <a:t>Experience</a:t>
                </a:r>
                <a:r>
                  <a:rPr lang="en-US" altLang="zh-CN" dirty="0"/>
                  <a:t> </a:t>
                </a:r>
                <a14:m>
                  <m:oMath xmlns:m="http://schemas.openxmlformats.org/officeDocument/2006/math">
                    <m:sSub>
                      <m:sSubPr>
                        <m:ctrlPr>
                          <a:rPr lang="ar-AE" altLang="zh-CN" i="1" smtClean="0">
                            <a:latin typeface="Cambria Math" panose="02040503050406030204" pitchFamily="18" charset="0"/>
                          </a:rPr>
                        </m:ctrlPr>
                      </m:sSubPr>
                      <m:e>
                        <m:r>
                          <a:rPr lang="zh-CN" altLang="ar-AE" smtClean="0">
                            <a:latin typeface="Cambria Math" panose="02040503050406030204" pitchFamily="18" charset="0"/>
                          </a:rPr>
                          <m:t>𝐸</m:t>
                        </m:r>
                      </m:e>
                      <m:sub>
                        <m:r>
                          <a:rPr lang="ar-AE" altLang="zh-CN" smtClean="0">
                            <a:latin typeface="Cambria Math" panose="02040503050406030204" pitchFamily="18" charset="0"/>
                          </a:rPr>
                          <m:t>3</m:t>
                        </m:r>
                      </m:sub>
                    </m:sSub>
                  </m:oMath>
                </a14:m>
                <a:r>
                  <a:rPr lang="ar-AE" dirty="0"/>
                  <a:t>: </a:t>
                </a:r>
                <a:r>
                  <a:rPr lang="en-US" dirty="0"/>
                  <a:t>Learning from human historical games - Supervised and direct learning</a:t>
                </a:r>
                <a:endParaRPr lang="en-US" altLang="zh-CN" dirty="0"/>
              </a:p>
              <a:p>
                <a:endParaRPr lang="en-US" altLang="zh-CN" dirty="0"/>
              </a:p>
            </p:txBody>
          </p:sp>
        </mc:Choice>
        <mc:Fallback xmlns="">
          <p:sp>
            <p:nvSpPr>
              <p:cNvPr id="3" name="备注占位符 2"/>
              <p:cNvSpPr>
                <a:spLocks noGrp="1"/>
              </p:cNvSpPr>
              <p:nvPr>
                <p:ph type="body" idx="1"/>
              </p:nvPr>
            </p:nvSpPr>
            <p:spPr/>
            <p:txBody>
              <a:bodyPr/>
              <a:lstStyle/>
              <a:p>
                <a:r>
                  <a:rPr b="0" u="none" dirty="0">
                    <a:latin typeface="Huawei Sans" panose="020C0503030203020204" pitchFamily="34" charset="0"/>
                  </a:rPr>
                  <a:t>Deep learning is a sub-field of machine learning. To understand deep learning, you need to first understand the fundamentals of machine learning.</a:t>
                </a:r>
                <a:endParaRPr lang="en-US" altLang="zh-CN" dirty="0">
                  <a:latin typeface="Huawei Sans" panose="020C0503030203020204" pitchFamily="34" charset="0"/>
                </a:endParaRPr>
              </a:p>
              <a:p>
                <a:pPr lvl="1"/>
                <a:r>
                  <a:rPr b="0" u="none" dirty="0">
                    <a:latin typeface="Huawei Sans" panose="020C0503030203020204" pitchFamily="34" charset="0"/>
                  </a:rPr>
                  <a:t>Task </a:t>
                </a:r>
                <a:r>
                  <a:rPr lang="en-US" altLang="zh-CN" i="0" dirty="0">
                    <a:latin typeface="Cambria Math" panose="02040503050406030204" pitchFamily="18" charset="0"/>
                  </a:rPr>
                  <a:t>𝑇</a:t>
                </a:r>
                <a:r>
                  <a:rPr b="0" u="none" dirty="0">
                    <a:latin typeface="Huawei Sans" panose="020C0503030203020204" pitchFamily="34" charset="0"/>
                  </a:rPr>
                  <a:t> represents how the machine learning system should process a sample.</a:t>
                </a:r>
              </a:p>
              <a:p>
                <a:pPr lvl="1"/>
                <a:r>
                  <a:rPr b="0" u="none" dirty="0">
                    <a:latin typeface="Huawei Sans" panose="020C0503030203020204" pitchFamily="34" charset="0"/>
                  </a:rPr>
                  <a:t>Performance measure </a:t>
                </a:r>
                <a:r>
                  <a:rPr lang="en-US" altLang="zh-CN" i="0" dirty="0">
                    <a:latin typeface="Cambria Math" panose="02040503050406030204" pitchFamily="18" charset="0"/>
                  </a:rPr>
                  <a:t>𝑃</a:t>
                </a:r>
                <a:r>
                  <a:rPr b="0" u="none" dirty="0">
                    <a:latin typeface="Huawei Sans" panose="020C0503030203020204" pitchFamily="34" charset="0"/>
                  </a:rPr>
                  <a:t> is used to evaluate aspects of machine learning such as accuracy and error rate. </a:t>
                </a:r>
                <a:endParaRPr lang="en-US" b="0" u="none" dirty="0">
                  <a:latin typeface="Huawei Sans" panose="020C0503030203020204" pitchFamily="34" charset="0"/>
                </a:endParaRPr>
              </a:p>
              <a:p>
                <a:pPr marL="540000" marR="0" lvl="1"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b="0" u="none" dirty="0">
                    <a:latin typeface="Huawei Sans" panose="020C0503030203020204" pitchFamily="34" charset="0"/>
                  </a:rPr>
                  <a:t>Experience </a:t>
                </a:r>
                <a:r>
                  <a:rPr lang="en-US" altLang="zh-CN" i="0" dirty="0">
                    <a:latin typeface="Cambria Math" panose="02040503050406030204" pitchFamily="18" charset="0"/>
                  </a:rPr>
                  <a:t>𝐸</a:t>
                </a:r>
                <a:r>
                  <a:rPr b="0" u="none" dirty="0">
                    <a:latin typeface="Huawei Sans" panose="020C0503030203020204" pitchFamily="34" charset="0"/>
                  </a:rPr>
                  <a:t>: </a:t>
                </a:r>
                <a:r>
                  <a:rPr lang="en-US" altLang="zh-CN" dirty="0"/>
                  <a:t>Most learning algorithms can be understood as being allowed to experience an entire dataset.</a:t>
                </a:r>
                <a:r>
                  <a:rPr b="0" u="none" dirty="0">
                    <a:latin typeface="Huawei Sans" panose="020C0503030203020204" pitchFamily="34" charset="0"/>
                  </a:rPr>
                  <a:t> Some machine learning algorithms do not just experience a fixed dataset. For example, reinforcement learning algorithms interact with an environment, so there is a feedback loop between the learning system and its training process. Machine learning algorithms can be broadly categorized as unsupervised or supervised by what kind of experience they are allowed to have during the learning process.</a:t>
                </a:r>
                <a:endParaRPr lang="en-US" dirty="0">
                  <a:latin typeface="Huawei Sans" panose="020C0503030203020204" pitchFamily="34" charset="0"/>
                </a:endParaRPr>
              </a:p>
              <a:p>
                <a:r>
                  <a:rPr b="0" u="none" dirty="0">
                    <a:latin typeface="Huawei Sans" panose="020C0503030203020204" pitchFamily="34" charset="0"/>
                  </a:rPr>
                  <a:t>To learn the game of Go:</a:t>
                </a:r>
                <a:endParaRPr lang="en-US" altLang="zh-CN" dirty="0">
                  <a:latin typeface="Huawei Sans" panose="020C0503030203020204" pitchFamily="34" charset="0"/>
                </a:endParaRPr>
              </a:p>
              <a:p>
                <a:pPr lvl="1"/>
                <a:r>
                  <a:rPr b="0" u="none" dirty="0">
                    <a:latin typeface="Huawei Sans" panose="020C0503030203020204" pitchFamily="34" charset="0"/>
                  </a:rPr>
                  <a:t>Experience</a:t>
                </a:r>
                <a:r>
                  <a:rPr lang="en-US" altLang="zh-CN" b="0" u="none" dirty="0">
                    <a:latin typeface="Huawei Sans" panose="020C0503030203020204" pitchFamily="34" charset="0"/>
                  </a:rPr>
                  <a:t> </a:t>
                </a:r>
                <a:r>
                  <a:rPr lang="en-US" altLang="zh-CN" i="0">
                    <a:latin typeface="Cambria Math" panose="02040503050406030204" pitchFamily="18" charset="0"/>
                  </a:rPr>
                  <a:t>𝐸_1</a:t>
                </a:r>
                <a:r>
                  <a:rPr b="0" u="none" dirty="0">
                    <a:latin typeface="Huawei Sans" panose="020C0503030203020204" pitchFamily="34" charset="0"/>
                  </a:rPr>
                  <a:t>: Game </a:t>
                </a:r>
                <a:r>
                  <a:rPr lang="en-US" b="0" u="none" dirty="0">
                    <a:latin typeface="Huawei Sans" panose="020C0503030203020204" pitchFamily="34" charset="0"/>
                  </a:rPr>
                  <a:t>with itself</a:t>
                </a:r>
                <a:r>
                  <a:rPr b="0" u="none" dirty="0">
                    <a:latin typeface="Huawei Sans" panose="020C0503030203020204" pitchFamily="34" charset="0"/>
                  </a:rPr>
                  <a:t>- Unsupervised and </a:t>
                </a:r>
                <a:r>
                  <a:rPr lang="en-US" b="0" u="none" dirty="0">
                    <a:latin typeface="Huawei Sans" panose="020C0503030203020204" pitchFamily="34" charset="0"/>
                  </a:rPr>
                  <a:t>i</a:t>
                </a:r>
                <a:r>
                  <a:rPr b="0" u="none" dirty="0">
                    <a:latin typeface="Huawei Sans" panose="020C0503030203020204" pitchFamily="34" charset="0"/>
                  </a:rPr>
                  <a:t>ndirect </a:t>
                </a:r>
                <a:r>
                  <a:rPr lang="en-US" b="0" u="none" dirty="0">
                    <a:latin typeface="Huawei Sans" panose="020C0503030203020204" pitchFamily="34" charset="0"/>
                  </a:rPr>
                  <a:t>learning</a:t>
                </a:r>
                <a:endParaRPr b="0" u="none" dirty="0">
                  <a:latin typeface="Huawei Sans" panose="020C0503030203020204" pitchFamily="34" charset="0"/>
                </a:endParaRPr>
              </a:p>
              <a:p>
                <a:pPr lvl="1"/>
                <a:r>
                  <a:rPr b="0" u="none" dirty="0">
                    <a:latin typeface="Huawei Sans" panose="020C0503030203020204" pitchFamily="34" charset="0"/>
                  </a:rPr>
                  <a:t>Experience</a:t>
                </a:r>
                <a:r>
                  <a:rPr lang="en-US" altLang="zh-CN" b="0" u="none" dirty="0">
                    <a:latin typeface="Huawei Sans" panose="020C0503030203020204" pitchFamily="34" charset="0"/>
                  </a:rPr>
                  <a:t> </a:t>
                </a:r>
                <a:r>
                  <a:rPr lang="en-US" altLang="zh-CN" i="0">
                    <a:latin typeface="Cambria Math" panose="02040503050406030204" pitchFamily="18" charset="0"/>
                  </a:rPr>
                  <a:t>𝐸_2</a:t>
                </a:r>
                <a:r>
                  <a:rPr b="0" u="none" dirty="0">
                    <a:latin typeface="Huawei Sans" panose="020C0503030203020204" pitchFamily="34" charset="0"/>
                  </a:rPr>
                  <a:t>: Inquiring Humans </a:t>
                </a:r>
                <a:r>
                  <a:rPr lang="en-US" b="0" u="none" dirty="0">
                    <a:latin typeface="Huawei Sans" panose="020C0503030203020204" pitchFamily="34" charset="0"/>
                  </a:rPr>
                  <a:t>during a game with itself </a:t>
                </a:r>
                <a:r>
                  <a:rPr lang="en-US" altLang="zh-CN" b="0" u="none" dirty="0">
                    <a:latin typeface="Huawei Sans" panose="020C0503030203020204" pitchFamily="34" charset="0"/>
                  </a:rPr>
                  <a:t>–</a:t>
                </a:r>
                <a:r>
                  <a:rPr lang="en-US" b="0" u="none" dirty="0">
                    <a:latin typeface="Huawei Sans" panose="020C0503030203020204" pitchFamily="34" charset="0"/>
                  </a:rPr>
                  <a:t> </a:t>
                </a:r>
                <a:r>
                  <a:rPr b="0" u="none" dirty="0">
                    <a:latin typeface="Huawei Sans" panose="020C0503030203020204" pitchFamily="34" charset="0"/>
                  </a:rPr>
                  <a:t>Semi</a:t>
                </a:r>
                <a:r>
                  <a:rPr lang="en-US" altLang="zh-CN" b="0" u="none" dirty="0">
                    <a:latin typeface="Huawei Sans" panose="020C0503030203020204" pitchFamily="34" charset="0"/>
                  </a:rPr>
                  <a:t>-</a:t>
                </a:r>
                <a:r>
                  <a:rPr b="0" u="none" dirty="0">
                    <a:latin typeface="Huawei Sans" panose="020C0503030203020204" pitchFamily="34" charset="0"/>
                  </a:rPr>
                  <a:t>supervised </a:t>
                </a:r>
                <a:r>
                  <a:rPr lang="en-US" b="0" u="none" dirty="0">
                    <a:latin typeface="Huawei Sans" panose="020C0503030203020204" pitchFamily="34" charset="0"/>
                  </a:rPr>
                  <a:t>learning</a:t>
                </a:r>
                <a:endParaRPr b="0" u="none" dirty="0">
                  <a:latin typeface="Huawei Sans" panose="020C0503030203020204" pitchFamily="34" charset="0"/>
                </a:endParaRPr>
              </a:p>
              <a:p>
                <a:pPr lvl="1"/>
                <a:r>
                  <a:rPr b="0" u="none" dirty="0">
                    <a:latin typeface="Huawei Sans" panose="020C0503030203020204" pitchFamily="34" charset="0"/>
                  </a:rPr>
                  <a:t>Experience</a:t>
                </a:r>
                <a:r>
                  <a:rPr lang="en-US" altLang="zh-CN" b="0" u="none" dirty="0">
                    <a:latin typeface="Huawei Sans" panose="020C0503030203020204" pitchFamily="34" charset="0"/>
                  </a:rPr>
                  <a:t> </a:t>
                </a:r>
                <a:r>
                  <a:rPr lang="en-US" altLang="zh-CN" i="0">
                    <a:latin typeface="Cambria Math" panose="02040503050406030204" pitchFamily="18" charset="0"/>
                  </a:rPr>
                  <a:t>𝐸_3</a:t>
                </a:r>
                <a:r>
                  <a:rPr b="0" u="none" dirty="0">
                    <a:latin typeface="Huawei Sans" panose="020C0503030203020204" pitchFamily="34" charset="0"/>
                  </a:rPr>
                  <a:t>: </a:t>
                </a:r>
                <a:r>
                  <a:rPr lang="en-US" b="0" u="none" dirty="0">
                    <a:latin typeface="Huawei Sans" panose="020C0503030203020204" pitchFamily="34" charset="0"/>
                  </a:rPr>
                  <a:t>Learning</a:t>
                </a:r>
                <a:r>
                  <a:rPr lang="en-US" b="0" u="none" baseline="0" dirty="0">
                    <a:latin typeface="Huawei Sans" panose="020C0503030203020204" pitchFamily="34" charset="0"/>
                  </a:rPr>
                  <a:t> from h</a:t>
                </a:r>
                <a:r>
                  <a:rPr b="0" u="none" dirty="0">
                    <a:latin typeface="Huawei Sans" panose="020C0503030203020204" pitchFamily="34" charset="0"/>
                  </a:rPr>
                  <a:t>uman </a:t>
                </a:r>
                <a:r>
                  <a:rPr lang="en-US" b="0" u="none" dirty="0">
                    <a:latin typeface="Huawei Sans" panose="020C0503030203020204" pitchFamily="34" charset="0"/>
                  </a:rPr>
                  <a:t>historical g</a:t>
                </a:r>
                <a:r>
                  <a:rPr b="0" u="none" dirty="0">
                    <a:latin typeface="Huawei Sans" panose="020C0503030203020204" pitchFamily="34" charset="0"/>
                  </a:rPr>
                  <a:t>ame</a:t>
                </a:r>
                <a:r>
                  <a:rPr lang="en-US" b="0" u="none" dirty="0">
                    <a:latin typeface="Huawei Sans" panose="020C0503030203020204" pitchFamily="34" charset="0"/>
                  </a:rPr>
                  <a:t>s</a:t>
                </a:r>
                <a:r>
                  <a:rPr b="0" u="none" dirty="0">
                    <a:latin typeface="Huawei Sans" panose="020C0503030203020204" pitchFamily="34" charset="0"/>
                  </a:rPr>
                  <a:t> - Supervised and </a:t>
                </a:r>
                <a:r>
                  <a:rPr lang="en-US" b="0" u="none" dirty="0">
                    <a:latin typeface="Huawei Sans" panose="020C0503030203020204" pitchFamily="34" charset="0"/>
                  </a:rPr>
                  <a:t>direct l</a:t>
                </a:r>
                <a:r>
                  <a:rPr b="0" u="none" dirty="0">
                    <a:latin typeface="Huawei Sans" panose="020C0503030203020204" pitchFamily="34" charset="0"/>
                  </a:rPr>
                  <a:t>earning</a:t>
                </a:r>
                <a:endParaRPr lang="en-US" altLang="zh-CN" dirty="0">
                  <a:latin typeface="Huawei Sans" panose="020C0503030203020204" pitchFamily="34" charset="0"/>
                </a:endParaRPr>
              </a:p>
              <a:p>
                <a:endParaRPr lang="en-US" altLang="zh-CN" dirty="0">
                  <a:latin typeface="Huawei Sans" panose="020C0503030203020204" pitchFamily="34" charset="0"/>
                </a:endParaRPr>
              </a:p>
            </p:txBody>
          </p:sp>
        </mc:Fallback>
      </mc:AlternateContent>
      <p:sp>
        <p:nvSpPr>
          <p:cNvPr id="5" name="幻灯片图像占位符 4">
            <a:extLst>
              <a:ext uri="{FF2B5EF4-FFF2-40B4-BE49-F238E27FC236}">
                <a16:creationId xmlns:a16="http://schemas.microsoft.com/office/drawing/2014/main" id="{6ADC2C3D-85EC-4880-90C3-6243CFFBD8CA}"/>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3378772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750A9AC-E28A-4AD6-A915-CB0C6AC13322}"/>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ACAF5375-82C6-48DB-A3FA-2E2A200A8FEF}"/>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990962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214517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01437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78395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BC3988E7-26C5-4528-AE95-8D91CD118609}"/>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B54505E5-0FEC-45D0-93A5-10029582D8C5}"/>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20239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9584EC51-23BA-4831-9CEB-5BDAA4E9E970}"/>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30EB3C87-B17B-4C8F-AFA4-AFB7D5035957}"/>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00736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093E5F62-A825-4D1A-8AE2-F1DA236D2910}"/>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816C428A-ADFF-431C-98BC-F8709A0326AB}"/>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1808511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Supervised learning: We give a computer a bunch of choice questions (training samples) and provide standard answers. The computer tries to adjust its model parameters to make their predictions close to standard answers. In this way, the computer learns how to deal with this type of problem. Then the computer can help us reply to choice questions whose answers are not given (test samples).</a:t>
            </a:r>
            <a:endParaRPr lang="en-US" altLang="zh-CN"/>
          </a:p>
          <a:p>
            <a:pPr lvl="0"/>
            <a:r>
              <a:rPr lang="en-US"/>
              <a:t>Unsupervised learning: We give a computer a bunch of choice questions (training samples), but do not provide standard answers. The computer tries to analyze the relationships between these questions and classify them. It does not know the answers to these questions, but it thinks that the answers to the questions in the same category should be the same.</a:t>
            </a:r>
          </a:p>
          <a:p>
            <a:pPr lvl="0"/>
            <a:r>
              <a:rPr lang="en-US"/>
              <a:t>Semi-supervised learning: Traditional supervised learning uses a large number of labeled training samples to create a model for predicting the labels of new samples. For example, in a classification task, a label indicates the category of a sample while in a regression task, a label is a real-value output of the sample. As data storage capabilities are developing, we can easily obtain a large amount of unlabeled data from many tasks. However, labeling the data is labor-consuming and time-consuming. For example, for web page recommendation, users need to label web pages they like, but only a few users are willing to spend a lot of time doing this. Then we get limited labeled web page data and a large amount of unlabeled web page data.</a:t>
            </a:r>
            <a:endParaRPr lang="en-US" altLang="zh-CN"/>
          </a:p>
          <a:p>
            <a:endParaRPr lang="en-US" dirty="0"/>
          </a:p>
        </p:txBody>
      </p:sp>
      <p:sp>
        <p:nvSpPr>
          <p:cNvPr id="4" name="幻灯片图像占位符 3">
            <a:extLst>
              <a:ext uri="{FF2B5EF4-FFF2-40B4-BE49-F238E27FC236}">
                <a16:creationId xmlns:a16="http://schemas.microsoft.com/office/drawing/2014/main" id="{A3485622-5D2E-4D1B-B900-6CB919ED77DB}"/>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286523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27F61689-2204-46AE-9B6E-3D34FB7FFF28}"/>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984A3787-F628-45DC-A019-93C2D1B42F50}"/>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07620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01895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62981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C208FD58-8A22-4E52-AFA1-80C7CF90F01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700C049-0496-49D4-962A-15A95D1A8C5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03263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41791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64A50136-CFC5-48E1-A617-9B34D4AE2BCD}"/>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A3619058-B330-49F8-8D5C-04936C604C0D}"/>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4121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Reinforcement learning uses a series of actions to maximize the reward function to learn a model.</a:t>
            </a:r>
            <a:endParaRPr lang="en-US" altLang="zh-CN"/>
          </a:p>
          <a:p>
            <a:r>
              <a:rPr lang="en-US"/>
              <a:t>Both good and bad behavior can help reinforcement learning models learn.</a:t>
            </a:r>
            <a:endParaRPr lang="en-US" altLang="zh-CN"/>
          </a:p>
          <a:p>
            <a:r>
              <a:rPr lang="en-US"/>
              <a:t>Example: Autonomous vehicles learn by continuously interacting with the environment</a:t>
            </a:r>
            <a:endParaRPr lang="en-US" altLang="zh-CN"/>
          </a:p>
          <a:p>
            <a:endParaRPr lang="en-US" altLang="zh-CN" dirty="0"/>
          </a:p>
        </p:txBody>
      </p:sp>
      <p:sp>
        <p:nvSpPr>
          <p:cNvPr id="5" name="幻灯片图像占位符 4">
            <a:extLst>
              <a:ext uri="{FF2B5EF4-FFF2-40B4-BE49-F238E27FC236}">
                <a16:creationId xmlns:a16="http://schemas.microsoft.com/office/drawing/2014/main" id="{3AE1F5FF-3D54-416F-82E1-EE1CF6FD601A}"/>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5973136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3647691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EEEDBFB3-9DA2-4454-B764-80C357F12FC3}"/>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061194E9-E0BE-4F68-BAA8-7D68421DE92F}"/>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542000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10291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61748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8810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76046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806503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054965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12542A36-6FDC-4418-9AE4-655437670461}"/>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017FBFA-7DC2-42BD-A118-6912B8ABA6F6}"/>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52662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8A5E37C1-5572-4815-8FA8-B133A968FF07}"/>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4ADA20C5-4BB5-4F6A-B5BF-8C08CD522395}"/>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73684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803148E4-7DE2-4655-9A95-9B3F4594F253}"/>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27624457-1017-4B16-9C5A-00A74B508C92}"/>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967024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42605129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782170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703040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6858650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125871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398962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506651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08163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830693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85100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871159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Model example</a:t>
            </a:r>
            <a:endParaRPr lang="en-US" altLang="zh-CN" dirty="0"/>
          </a:p>
        </p:txBody>
      </p:sp>
      <p:sp>
        <p:nvSpPr>
          <p:cNvPr id="5" name="幻灯片图像占位符 4">
            <a:extLst>
              <a:ext uri="{FF2B5EF4-FFF2-40B4-BE49-F238E27FC236}">
                <a16:creationId xmlns:a16="http://schemas.microsoft.com/office/drawing/2014/main" id="{4BE0F26B-00BE-4531-B399-4FFB5423B31C}"/>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1075267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Model example</a:t>
            </a:r>
            <a:endParaRPr lang="en-US" altLang="zh-CN"/>
          </a:p>
          <a:p>
            <a:pPr lvl="0"/>
            <a:r>
              <a:rPr lang="en-US"/>
              <a:t>The model here is similar to the decision tree model.</a:t>
            </a:r>
          </a:p>
          <a:p>
            <a:pPr lvl="0"/>
            <a:endParaRPr lang="en-US" altLang="zh-CN"/>
          </a:p>
          <a:p>
            <a:endParaRPr lang="en-US" altLang="zh-CN" dirty="0"/>
          </a:p>
        </p:txBody>
      </p:sp>
      <p:sp>
        <p:nvSpPr>
          <p:cNvPr id="5" name="幻灯片图像占位符 4">
            <a:extLst>
              <a:ext uri="{FF2B5EF4-FFF2-40B4-BE49-F238E27FC236}">
                <a16:creationId xmlns:a16="http://schemas.microsoft.com/office/drawing/2014/main" id="{2FE1A20C-73CC-4C57-9034-A0C6384E1A91}"/>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0647590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Which factors are used to judge a model?</a:t>
            </a:r>
            <a:endParaRPr lang="en-US" altLang="zh-CN"/>
          </a:p>
          <a:p>
            <a:r>
              <a:rPr lang="en-US"/>
              <a:t>Generalization capability is the most important.</a:t>
            </a:r>
            <a:endParaRPr lang="en-US" altLang="zh-CN"/>
          </a:p>
          <a:p>
            <a:endParaRPr lang="en-US" altLang="zh-CN"/>
          </a:p>
          <a:p>
            <a:endParaRPr lang="en-US" altLang="zh-CN" dirty="0"/>
          </a:p>
        </p:txBody>
      </p:sp>
      <p:sp>
        <p:nvSpPr>
          <p:cNvPr id="5" name="幻灯片图像占位符 4">
            <a:extLst>
              <a:ext uri="{FF2B5EF4-FFF2-40B4-BE49-F238E27FC236}">
                <a16:creationId xmlns:a16="http://schemas.microsoft.com/office/drawing/2014/main" id="{9C1ACBBD-325E-4E74-9102-A00A35593C32}"/>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1053888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Once the form of a problem's hypothesis is given, all possible functions constitute a space, which is hypothesis space. The problem of machine learning is searching for a suitable fitting function in a hypothesis space.</a:t>
            </a:r>
            <a:endParaRPr lang="en-US" altLang="zh-CN"/>
          </a:p>
          <a:p>
            <a:r>
              <a:rPr lang="en-US"/>
              <a:t>Overfitting: It occurs frequently in complex mathematical models. To prevent overfitting, we can simplify mathematical models, end training before overfitting, or use dropout/weight decay methods.</a:t>
            </a:r>
          </a:p>
          <a:p>
            <a:r>
              <a:rPr lang="en-US"/>
              <a:t>Underfitting: It occurs if the mathematical model is too simple or the training time is too short. To solve the underfitting problem, use a more complex model or extend the training time.</a:t>
            </a:r>
          </a:p>
          <a:p>
            <a:endParaRPr lang="en-US" altLang="zh-CN" dirty="0"/>
          </a:p>
        </p:txBody>
      </p:sp>
      <p:sp>
        <p:nvSpPr>
          <p:cNvPr id="4" name="幻灯片图像占位符 3">
            <a:extLst>
              <a:ext uri="{FF2B5EF4-FFF2-40B4-BE49-F238E27FC236}">
                <a16:creationId xmlns:a16="http://schemas.microsoft.com/office/drawing/2014/main" id="{4382206D-F916-4B1E-B6E4-D6BA7C7C61B9}"/>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3223721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effective capacity is restricted by algorithms, parameters, and regularization.</a:t>
            </a:r>
            <a:endParaRPr lang="en-US" dirty="0"/>
          </a:p>
        </p:txBody>
      </p:sp>
      <p:sp>
        <p:nvSpPr>
          <p:cNvPr id="4" name="幻灯片图像占位符 3">
            <a:extLst>
              <a:ext uri="{FF2B5EF4-FFF2-40B4-BE49-F238E27FC236}">
                <a16:creationId xmlns:a16="http://schemas.microsoft.com/office/drawing/2014/main" id="{C269C26A-BC99-44F1-8A80-875A2934E6FA}"/>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40402739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About the ineliminable error</a:t>
            </a:r>
            <a:endParaRPr lang="en-US" altLang="zh-CN">
              <a:sym typeface="方正兰亭黑简体" panose="02000000000000000000" pitchFamily="2" charset="-122"/>
            </a:endParaRPr>
          </a:p>
          <a:p>
            <a:pPr lvl="1"/>
            <a:r>
              <a:rPr lang="en-US"/>
              <a:t>Theoretically, if there is infinite amount of data and a perfect model, the error can be eliminated.</a:t>
            </a:r>
            <a:endParaRPr lang="en-US" altLang="zh-CN">
              <a:sym typeface="方正兰亭黑简体" panose="02000000000000000000" pitchFamily="2" charset="-122"/>
            </a:endParaRPr>
          </a:p>
          <a:p>
            <a:pPr lvl="1"/>
            <a:r>
              <a:rPr lang="en-US"/>
              <a:t>In practice, no model is perfect, and our data volume is limited.</a:t>
            </a:r>
            <a:endParaRPr lang="en-US" altLang="zh-CN" dirty="0"/>
          </a:p>
        </p:txBody>
      </p:sp>
      <p:sp>
        <p:nvSpPr>
          <p:cNvPr id="5" name="幻灯片图像占位符 4">
            <a:extLst>
              <a:ext uri="{FF2B5EF4-FFF2-40B4-BE49-F238E27FC236}">
                <a16:creationId xmlns:a16="http://schemas.microsoft.com/office/drawing/2014/main" id="{801CB043-39BF-4C6C-BDA4-DCE9F41428B7}"/>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24049753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8729640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42099485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DF547F98-C5B0-44BF-A6BE-4DE750EF31C5}"/>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3F2EB279-5D9D-498A-8ED2-F6A0DB0A4969}"/>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5289820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Typically, the gradient descent method shows a decreasing descent in a very small range close to the target point, but the gradient may fluctuate in a specific range of the target point.</a:t>
            </a:r>
          </a:p>
        </p:txBody>
      </p:sp>
      <p:sp>
        <p:nvSpPr>
          <p:cNvPr id="5" name="幻灯片图像占位符 4">
            <a:extLst>
              <a:ext uri="{FF2B5EF4-FFF2-40B4-BE49-F238E27FC236}">
                <a16:creationId xmlns:a16="http://schemas.microsoft.com/office/drawing/2014/main" id="{D2684013-1922-4059-BC75-B60E1FA6E3FE}"/>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7707803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备注占位符 2"/>
              <p:cNvSpPr>
                <a:spLocks noGrp="1"/>
              </p:cNvSpPr>
              <p:nvPr>
                <p:ph type="body" idx="1"/>
              </p:nvPr>
            </p:nvSpPr>
            <p:spPr/>
            <p:txBody>
              <a:bodyPr/>
              <a:lstStyle/>
              <a:p>
                <a:r>
                  <a:rPr lang="en-US" dirty="0"/>
                  <a:t>After a dataset is divided into a fixed training set and a fixed test set, if the test set error is small, there is a problem. A small test set implies statistical uncertainty around the estimated mean test error, making it difficult to claim that </a:t>
                </a:r>
                <a14:m>
                  <m:oMath xmlns:m="http://schemas.openxmlformats.org/officeDocument/2006/math">
                    <m:r>
                      <a:rPr lang="zh-CN" altLang="en-US" dirty="0" smtClean="0">
                        <a:latin typeface="Cambria Math" panose="02040503050406030204" pitchFamily="18" charset="0"/>
                      </a:rPr>
                      <m:t>𝐴</m:t>
                    </m:r>
                  </m:oMath>
                </a14:m>
                <a:r>
                  <a:rPr lang="en-US" dirty="0"/>
                  <a:t> algorithm works better than </a:t>
                </a:r>
                <a14:m>
                  <m:oMath xmlns:m="http://schemas.openxmlformats.org/officeDocument/2006/math">
                    <m:r>
                      <a:rPr lang="zh-CN" altLang="en-US" dirty="0" smtClean="0">
                        <a:latin typeface="Cambria Math" panose="02040503050406030204" pitchFamily="18" charset="0"/>
                      </a:rPr>
                      <m:t>𝐵</m:t>
                    </m:r>
                  </m:oMath>
                </a14:m>
                <a:r>
                  <a:rPr lang="en-US" dirty="0"/>
                  <a:t> algorithm on the given task. When the dataset has hundreds of thousands of samples or more, this is not a serious problem. When the dataset is too small, alternative procedures enable one to use all the samples in the estimation of the mean test error, at the price of increased computational workload.</a:t>
                </a:r>
                <a:endParaRPr lang="en-US" altLang="zh-CN" dirty="0"/>
              </a:p>
              <a:p>
                <a:r>
                  <a:rPr lang="en-US" dirty="0"/>
                  <a:t>In </a:t>
                </a:r>
                <a:r>
                  <a:rPr lang="en-US" altLang="zh-CN" dirty="0"/>
                  <a:t>k-fold CV</a:t>
                </a:r>
                <a:r>
                  <a:rPr lang="en-US" dirty="0"/>
                  <a:t>, </a:t>
                </a:r>
                <a14:m>
                  <m:oMath xmlns:m="http://schemas.openxmlformats.org/officeDocument/2006/math">
                    <m:r>
                      <a:rPr lang="zh-CN" altLang="en-US" dirty="0" smtClean="0">
                        <a:latin typeface="Cambria Math" panose="02040503050406030204" pitchFamily="18" charset="0"/>
                      </a:rPr>
                      <m:t>𝑘</m:t>
                    </m:r>
                  </m:oMath>
                </a14:m>
                <a:r>
                  <a:rPr lang="en-US" dirty="0"/>
                  <a:t> is typically greater than or equal to 2. It usually starts from 3 and is set to 2 only when the original dataset is small. </a:t>
                </a:r>
                <a:r>
                  <a:rPr lang="en-US" altLang="zh-CN" dirty="0"/>
                  <a:t>k-fold CV </a:t>
                </a:r>
                <a:r>
                  <a:rPr lang="en-US" dirty="0"/>
                  <a:t>can effectively avoid over-learning and under-learning, and the final result is also persuasive.</a:t>
                </a:r>
              </a:p>
              <a:p>
                <a:endParaRPr lang="en-US" dirty="0"/>
              </a:p>
            </p:txBody>
          </p:sp>
        </mc:Choice>
        <mc:Fallback xmlns="">
          <p:sp>
            <p:nvSpPr>
              <p:cNvPr id="3" name="备注占位符 2"/>
              <p:cNvSpPr>
                <a:spLocks noGrp="1"/>
              </p:cNvSpPr>
              <p:nvPr>
                <p:ph type="body" idx="1"/>
              </p:nvPr>
            </p:nvSpPr>
            <p:spPr/>
            <p:txBody>
              <a:bodyPr/>
              <a:lstStyle/>
              <a:p>
                <a:r>
                  <a:rPr u="none" b="0"/>
                  <a:t>Dividing a dataset into a ﬁxed training set and a ﬁxed test set can be problematic if the error of the test set is small.</a:t>
                </a:r>
                <a:r>
                  <a:rPr u="none" b="0"/>
                  <a:t> A small test set implies statistical uncertainty around the estimated mean test error,</a:t>
                </a:r>
                <a:r>
                  <a:rPr u="none" b="0"/>
                  <a:t>  making it difficult to claim that </a:t>
                </a:r>
                <a:r>
                  <a:rPr i="1" u="none" b="0"/>
                  <a:t>A</a:t>
                </a:r>
                <a:r>
                  <a:rPr u="none" b="0"/>
                  <a:t> algorithm works better than </a:t>
                </a:r>
                <a:r>
                  <a:rPr i="1" u="none" b="0"/>
                  <a:t>B</a:t>
                </a:r>
                <a:r>
                  <a:rPr u="none" b="0"/>
                  <a:t> algorithm on the given task.</a:t>
                </a:r>
                <a:r>
                  <a:rPr u="none" b="0"/>
                  <a:t> When the dataset has hundreds of thousands of samples or more, this is not a serious problem.</a:t>
                </a:r>
                <a:r>
                  <a:rPr u="none" b="0"/>
                  <a:t> When the dataset is too small, alternative procedures enable one to use all the samples in the estimation of the mean test error, at the price of increased computational workload.</a:t>
                </a:r>
                <a:endParaRPr lang="en-US" altLang="zh-CN" baseline="0" dirty="0" smtClean="0"/>
              </a:p>
              <a:p>
                <a:r>
                  <a:rPr u="none" b="0"/>
                  <a:t>In </a:t>
                </a:r>
                <a:r>
                  <a:rPr i="1" u="none" b="0"/>
                  <a:t>k</a:t>
                </a:r>
                <a:r>
                  <a:rPr u="none" b="0"/>
                  <a:t>-fold cross-validation, </a:t>
                </a:r>
                <a:r>
                  <a:rPr i="1" u="none" b="0"/>
                  <a:t>k</a:t>
                </a:r>
                <a:r>
                  <a:rPr u="none" b="0"/>
                  <a:t> is typically greater than or equal to 2. It usually starts from 3 and is set to 2 only when the original dataset is small.</a:t>
                </a:r>
                <a:r>
                  <a:rPr u="none" b="0"/>
                  <a:t> K-CV can effectively avoid over-learning and under-learning, and the final result is also persuasive.</a:t>
                </a:r>
              </a:p>
              <a:p>
                <a:endParaRPr lang="en-US" dirty="0"/>
              </a:p>
            </p:txBody>
          </p:sp>
        </mc:Fallback>
      </mc:AlternateContent>
      <p:sp>
        <p:nvSpPr>
          <p:cNvPr id="4" name="幻灯片图像占位符 3">
            <a:extLst>
              <a:ext uri="{FF2B5EF4-FFF2-40B4-BE49-F238E27FC236}">
                <a16:creationId xmlns:a16="http://schemas.microsoft.com/office/drawing/2014/main" id="{E717FB71-8B14-440A-94AD-BA2CD60B3016}"/>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261952594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3CFC3A09-52CB-4393-9B65-35974C98989F}"/>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859AAFA3-F49B-4209-83EB-00BA23F39AE5}"/>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02150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00A56370-FDF3-4977-86B4-9488906409BB}"/>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EB281F35-3F0F-463A-BA36-6719201F4069}"/>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4558882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Parameters are a part of a model that is learned from historical training data and key to machine learning algorithms. They have the following characteristics:</a:t>
            </a:r>
          </a:p>
          <a:p>
            <a:pPr lvl="1"/>
            <a:r>
              <a:rPr lang="en-US"/>
              <a:t>They are required by a model to make predictions.</a:t>
            </a:r>
            <a:endParaRPr lang="en-US" altLang="zh-CN"/>
          </a:p>
          <a:p>
            <a:pPr lvl="1"/>
            <a:r>
              <a:rPr lang="en-US"/>
              <a:t>Their values define the model functions.</a:t>
            </a:r>
            <a:endParaRPr lang="en-US" altLang="zh-CN"/>
          </a:p>
          <a:p>
            <a:pPr lvl="1"/>
            <a:r>
              <a:rPr lang="en-US"/>
              <a:t>They are learned or estimated from data.</a:t>
            </a:r>
            <a:endParaRPr lang="en-US" altLang="zh-CN"/>
          </a:p>
          <a:p>
            <a:pPr lvl="1"/>
            <a:r>
              <a:rPr lang="en-US"/>
              <a:t>They are often not set manually by the user.</a:t>
            </a:r>
            <a:endParaRPr lang="en-US" altLang="zh-CN"/>
          </a:p>
          <a:p>
            <a:pPr lvl="1"/>
            <a:r>
              <a:rPr lang="en-US"/>
              <a:t>They are often saved as a part of the learned model.</a:t>
            </a:r>
            <a:endParaRPr lang="en-US" altLang="zh-CN"/>
          </a:p>
          <a:p>
            <a:pPr lvl="0"/>
            <a:r>
              <a:rPr lang="en-US"/>
              <a:t>Examples:</a:t>
            </a:r>
            <a:endParaRPr lang="en-US" altLang="zh-CN"/>
          </a:p>
          <a:p>
            <a:pPr lvl="1"/>
            <a:r>
              <a:rPr lang="en-US"/>
              <a:t>Weights in an artificial neural network</a:t>
            </a:r>
            <a:endParaRPr lang="en-US" altLang="zh-CN"/>
          </a:p>
          <a:p>
            <a:pPr lvl="1"/>
            <a:r>
              <a:rPr lang="en-US"/>
              <a:t>Support vectors in a SVM</a:t>
            </a:r>
            <a:endParaRPr lang="en-US" altLang="zh-CN"/>
          </a:p>
          <a:p>
            <a:pPr lvl="1"/>
            <a:r>
              <a:rPr lang="en-US"/>
              <a:t>Coefficients in linear regression or logistic regression</a:t>
            </a:r>
          </a:p>
          <a:p>
            <a:endParaRPr lang="en-US" dirty="0"/>
          </a:p>
        </p:txBody>
      </p:sp>
      <p:sp>
        <p:nvSpPr>
          <p:cNvPr id="4" name="幻灯片图像占位符 3">
            <a:extLst>
              <a:ext uri="{FF2B5EF4-FFF2-40B4-BE49-F238E27FC236}">
                <a16:creationId xmlns:a16="http://schemas.microsoft.com/office/drawing/2014/main" id="{AE980018-608F-4346-AB57-908FFFC047EB}"/>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41081685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504DF373-1566-4266-835E-46E6EF34A3C9}"/>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41034D32-9B8E-43EB-8A4E-19318515CB2E}"/>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0747372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DA3EA8B4-219E-40DD-94D2-D6841A12DE9C}"/>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C6309F0C-BABF-4F1F-A2E2-F3BA16D6569E}"/>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9732638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7A630C0E-B81E-4C0C-89E4-3EF15F9D100F}"/>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B8ED7990-99F1-4FEF-8D75-C00A853659F8}"/>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37686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26897-DAD9-6D70-C2C5-02BF51842D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3D7EE2-B366-8DE6-8857-8F69F07401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CB6443-835B-28A1-8368-94D35CEFF9A3}"/>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080AB34A-ACC4-9F8A-867D-79CD2B70AB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8FAE6E-CBC3-7644-D827-D28F11E83233}"/>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32204550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B5A79-5E32-F5FE-1D89-8E9628E276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81EA96-3F89-E1F2-B7E2-FD8750FE5F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8181B7-D4ED-9C6A-DA63-266B58CAF458}"/>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B965379A-E8F5-3DC5-3F08-AF15BB2023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FB4090-1ADA-447F-74B0-EEE97F70724C}"/>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27073623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D8B5F-A625-1600-3422-8D0EF5F964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6A341F3-79E5-0EFB-63B9-3C873FF4F9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E83526-8407-1E71-A7BE-8428C538E546}"/>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572367C2-0E03-2927-1196-B0FD9396B3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DFBF24-3C6E-B887-2AB8-0D7D60E5DCBA}"/>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27681443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6A75-6EBE-12F4-FDFD-3D5B8866099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70E8EB-7C00-DA32-5E80-6A17768D43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8B596F5-F10C-6F3A-6423-807FE66C6A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20EBEF-5ACF-C34E-FBC2-C1884FF18F63}"/>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6" name="Footer Placeholder 5">
            <a:extLst>
              <a:ext uri="{FF2B5EF4-FFF2-40B4-BE49-F238E27FC236}">
                <a16:creationId xmlns:a16="http://schemas.microsoft.com/office/drawing/2014/main" id="{B3F2467F-EA01-38B3-BF9A-F69B01D80E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E5D70BA-0F7A-ABFF-83E9-BB0ACF0240C8}"/>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2951988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213C1-2A6D-8612-B0EC-AFBAD768F29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C36618-F9B4-3498-0BF1-3560A9D791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ABDC0B-7737-01CF-91E0-8EA7DC58E4F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E4D8E5-89DA-EBBD-0847-5BB4EA17DE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7B9211B-9EB0-B870-F5BF-278C6B549D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24B0F67-69BB-566E-F6D6-65DFD026115B}"/>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8" name="Footer Placeholder 7">
            <a:extLst>
              <a:ext uri="{FF2B5EF4-FFF2-40B4-BE49-F238E27FC236}">
                <a16:creationId xmlns:a16="http://schemas.microsoft.com/office/drawing/2014/main" id="{1C7B7870-F440-CD29-6204-22CB275954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21EB4CC-878F-EE91-D408-87E88C5934B8}"/>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31108662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63802-14A8-326D-C9C5-45C2F7EAA6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3E378F-6CCC-DD50-6789-158BC7653264}"/>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4" name="Footer Placeholder 3">
            <a:extLst>
              <a:ext uri="{FF2B5EF4-FFF2-40B4-BE49-F238E27FC236}">
                <a16:creationId xmlns:a16="http://schemas.microsoft.com/office/drawing/2014/main" id="{B4A2423E-625B-E85D-1901-FC25DB4D905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A184FE-137B-8148-954E-7C22AF05564F}"/>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36474776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9CE68A-3E55-BF0D-985B-BC31F9BFE151}"/>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3" name="Footer Placeholder 2">
            <a:extLst>
              <a:ext uri="{FF2B5EF4-FFF2-40B4-BE49-F238E27FC236}">
                <a16:creationId xmlns:a16="http://schemas.microsoft.com/office/drawing/2014/main" id="{E881135B-79C6-9A40-0042-6C1FA178773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12F80A5-A910-5EE9-9266-24DEAC473D3D}"/>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14470743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45881-2024-C35C-13EB-AF08D50E0D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74700B2-2CAC-FF77-B572-69BEFC8F52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5992B9B-D0EE-2AAB-AD3A-60E1252F79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07C79-8715-8A7A-67A7-EA018F103A81}"/>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6" name="Footer Placeholder 5">
            <a:extLst>
              <a:ext uri="{FF2B5EF4-FFF2-40B4-BE49-F238E27FC236}">
                <a16:creationId xmlns:a16="http://schemas.microsoft.com/office/drawing/2014/main" id="{F38D87A8-F9FD-79DB-3ED2-1754CB4143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514A7-D5A9-BCF9-5E28-2C78AF6B8769}"/>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41653351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9A6A0-13D5-D0B3-968E-B497E7A904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15D9965-27F1-51FA-046C-70632FD116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933211-42BF-0D8D-3A1E-EE06D74D4C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73E2CB-9C1C-17DF-5B71-AFFBF15F1ED6}"/>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6" name="Footer Placeholder 5">
            <a:extLst>
              <a:ext uri="{FF2B5EF4-FFF2-40B4-BE49-F238E27FC236}">
                <a16:creationId xmlns:a16="http://schemas.microsoft.com/office/drawing/2014/main" id="{92C60075-3245-379E-7343-69DF520E2D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BE14B4-CE94-C05D-C54F-A1A85A29C118}"/>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1970855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92598-6CFF-8FEA-BA35-DBA0AE11A16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11A2F73-83EC-5233-E52F-E2885E3123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E4E926-78EC-3863-0899-31D119389519}"/>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A2A6BC79-91AA-5ABA-075C-53B486CFF6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9ED4AF-5DC9-02DD-8F6D-3711F6775C94}"/>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22504272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0B02EC-2640-3020-F235-31F871C6EA5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1AB7FFF-5E51-F4F4-AD4E-E7154A8BEB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A88A72-6B9A-090C-5152-468D9E41C9F7}"/>
              </a:ext>
            </a:extLst>
          </p:cNvPr>
          <p:cNvSpPr>
            <a:spLocks noGrp="1"/>
          </p:cNvSpPr>
          <p:nvPr>
            <p:ph type="dt" sz="half" idx="10"/>
          </p:nvPr>
        </p:nvSpPr>
        <p:spPr/>
        <p:txBody>
          <a:body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08A43B20-397D-75B3-1C3F-E93612AD4F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0EC975-91F2-7967-EBD5-96AEE119A49D}"/>
              </a:ext>
            </a:extLst>
          </p:cNvPr>
          <p:cNvSpPr>
            <a:spLocks noGrp="1"/>
          </p:cNvSpPr>
          <p:nvPr>
            <p:ph type="sldNum" sz="quarter" idx="12"/>
          </p:nvPr>
        </p:nvSpPr>
        <p:spPr/>
        <p:txBody>
          <a:bodyPr/>
          <a:lstStyle/>
          <a:p>
            <a:fld id="{D85296B5-7671-415D-B3A0-80F672577F66}" type="slidenum">
              <a:rPr lang="en-US" smtClean="0"/>
              <a:t>‹#›</a:t>
            </a:fld>
            <a:endParaRPr lang="en-US"/>
          </a:p>
        </p:txBody>
      </p:sp>
    </p:spTree>
    <p:extLst>
      <p:ext uri="{BB962C8B-B14F-4D97-AF65-F5344CB8AC3E}">
        <p14:creationId xmlns:p14="http://schemas.microsoft.com/office/powerpoint/2010/main" val="12347793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23316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5#目录">
    <p:bg>
      <p:bgPr>
        <a:solidFill>
          <a:srgbClr val="EBEBEB"/>
        </a:solidFill>
        <a:effectLst/>
      </p:bgPr>
    </p:bg>
    <p:spTree>
      <p:nvGrpSpPr>
        <p:cNvPr id="1" name=""/>
        <p:cNvGrpSpPr/>
        <p:nvPr/>
      </p:nvGrpSpPr>
      <p:grpSpPr>
        <a:xfrm>
          <a:off x="0" y="0"/>
          <a:ext cx="0" cy="0"/>
          <a:chOff x="0" y="0"/>
          <a:chExt cx="0" cy="0"/>
        </a:xfrm>
      </p:grpSpPr>
      <p:sp>
        <p:nvSpPr>
          <p:cNvPr id="5" name="文本占位符 6">
            <a:extLst>
              <a:ext uri="{FF2B5EF4-FFF2-40B4-BE49-F238E27FC236}">
                <a16:creationId xmlns:a16="http://schemas.microsoft.com/office/drawing/2014/main" id="{55C3ED8D-7B8B-4D1E-88EF-9A822673BFC8}"/>
              </a:ext>
            </a:extLst>
          </p:cNvPr>
          <p:cNvSpPr>
            <a:spLocks noGrp="1"/>
          </p:cNvSpPr>
          <p:nvPr>
            <p:ph type="body" sz="quarter" idx="10" hasCustomPrompt="1"/>
          </p:nvPr>
        </p:nvSpPr>
        <p:spPr>
          <a:xfrm>
            <a:off x="1019175" y="1844675"/>
            <a:ext cx="10153650" cy="4068811"/>
          </a:xfrm>
          <a:prstGeom prst="rect">
            <a:avLst/>
          </a:prstGeom>
        </p:spPr>
        <p:txBody>
          <a:bodyPr/>
          <a:lstStyle>
            <a:lvl1pPr marL="457017" marR="0" indent="-457017" algn="just" defTabSz="801367" rtl="0" eaLnBrk="1" fontAlgn="ctr" latinLnBrk="0" hangingPunct="1">
              <a:lnSpc>
                <a:spcPct val="140000"/>
              </a:lnSpc>
              <a:spcBef>
                <a:spcPct val="30000"/>
              </a:spcBef>
              <a:spcAft>
                <a:spcPct val="0"/>
              </a:spcAft>
              <a:buClrTx/>
              <a:buSzPct val="100000"/>
              <a:buFont typeface="+mj-lt"/>
              <a:buAutoNum type="arabicPeriod"/>
              <a:tabLst/>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fontAlgn="ctr">
              <a:buClrTx/>
              <a:buSzPct val="100000"/>
              <a:buFont typeface="Huawei Sans" panose="020C0503030203020204" pitchFamily="34" charset="0"/>
              <a:buChar char="▫"/>
              <a:defRPr baseline="0">
                <a:latin typeface="Huawei Sans" panose="020C0503030203020204" pitchFamily="34" charset="0"/>
                <a:ea typeface="方正兰亭黑简体" panose="02000000000000000000" pitchFamily="2" charset="-122"/>
              </a:defRPr>
            </a:lvl2pPr>
            <a:lvl3pPr>
              <a:defRPr/>
            </a:lvl3pPr>
            <a:lvl5pPr>
              <a:buNone/>
              <a:defRPr/>
            </a:lvl5pPr>
          </a:lstStyle>
          <a:p>
            <a:pPr marL="457200" indent="-457200">
              <a:buSzPct val="100000"/>
              <a:buFont typeface="+mj-lt"/>
              <a:buAutoNum type="arabicPeriod"/>
            </a:pPr>
            <a:r>
              <a:rPr lang="zh-CN" altLang="en-US" dirty="0"/>
              <a:t>一级目录一</a:t>
            </a:r>
            <a:endParaRPr lang="en-US" altLang="zh-CN" dirty="0"/>
          </a:p>
          <a:p>
            <a:pPr marL="653788" lvl="1" indent="-457017">
              <a:buSzPct val="100000"/>
              <a:buFont typeface="+mj-lt"/>
              <a:buAutoNum type="arabicPeriod"/>
            </a:pPr>
            <a:endParaRPr lang="en-US" altLang="zh-CN" dirty="0"/>
          </a:p>
          <a:p>
            <a:pPr marL="457200" indent="-457200">
              <a:buSzPct val="100000"/>
              <a:buFont typeface="+mj-lt"/>
              <a:buAutoNum type="arabicPeriod"/>
            </a:pPr>
            <a:r>
              <a:rPr lang="zh-CN" altLang="en-US" dirty="0"/>
              <a:t>一级目录二</a:t>
            </a:r>
            <a:endParaRPr lang="en-US" altLang="zh-CN" dirty="0"/>
          </a:p>
          <a:p>
            <a:pPr marL="457200" indent="-457200">
              <a:buSzPct val="100000"/>
              <a:buFont typeface="+mj-lt"/>
              <a:buAutoNum type="arabicPeriod"/>
            </a:pPr>
            <a:r>
              <a:rPr lang="zh-CN" altLang="en-US" dirty="0"/>
              <a:t>一级目录三</a:t>
            </a:r>
            <a:endParaRPr lang="en-US" altLang="zh-CN" dirty="0"/>
          </a:p>
          <a:p>
            <a:pPr marL="457200" indent="-457200">
              <a:buSzPct val="100000"/>
              <a:buFont typeface="+mj-lt"/>
              <a:buAutoNum type="arabicPeriod"/>
            </a:pPr>
            <a:r>
              <a:rPr lang="zh-CN" altLang="en-US" dirty="0"/>
              <a:t>一级目录四</a:t>
            </a:r>
            <a:endParaRPr lang="en-US" altLang="zh-CN" dirty="0"/>
          </a:p>
          <a:p>
            <a:endParaRPr lang="zh-CN" altLang="en-US" dirty="0"/>
          </a:p>
        </p:txBody>
      </p:sp>
      <p:cxnSp>
        <p:nvCxnSpPr>
          <p:cNvPr id="6" name="直线连接符 14">
            <a:extLst>
              <a:ext uri="{FF2B5EF4-FFF2-40B4-BE49-F238E27FC236}">
                <a16:creationId xmlns:a16="http://schemas.microsoft.com/office/drawing/2014/main" id="{9273D27A-4B28-44AD-A347-6DD1E2CE65E6}"/>
              </a:ext>
            </a:extLst>
          </p:cNvPr>
          <p:cNvCxnSpPr>
            <a:cxnSpLocks/>
          </p:cNvCxnSpPr>
          <p:nvPr userDrawn="1"/>
        </p:nvCxnSpPr>
        <p:spPr>
          <a:xfrm flipH="1">
            <a:off x="1029917" y="1349255"/>
            <a:ext cx="201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7" name="文本框 16">
            <a:extLst>
              <a:ext uri="{FF2B5EF4-FFF2-40B4-BE49-F238E27FC236}">
                <a16:creationId xmlns:a16="http://schemas.microsoft.com/office/drawing/2014/main" id="{3FFE5662-C0E3-4218-944A-364BD8CDA565}"/>
              </a:ext>
            </a:extLst>
          </p:cNvPr>
          <p:cNvSpPr txBox="1"/>
          <p:nvPr userDrawn="1"/>
        </p:nvSpPr>
        <p:spPr>
          <a:xfrm>
            <a:off x="918916" y="630373"/>
            <a:ext cx="2252540" cy="707886"/>
          </a:xfrm>
          <a:prstGeom prst="rect">
            <a:avLst/>
          </a:prstGeom>
          <a:noFill/>
        </p:spPr>
        <p:txBody>
          <a:bodyPr wrap="none" rtlCol="0">
            <a:spAutoFit/>
          </a:bodyPr>
          <a:lstStyle>
            <a:defPPr>
              <a:defRPr lang="en-US"/>
            </a:defPPr>
            <a:lvl1pPr defTabSz="1001223" eaLnBrk="0" fontAlgn="ctr" hangingPunct="0">
              <a:defRPr sz="3640" b="0" baseline="0">
                <a:solidFill>
                  <a:schemeClr val="tx1">
                    <a:lumMod val="75000"/>
                    <a:lumOff val="25000"/>
                  </a:schemeClr>
                </a:solidFill>
                <a:latin typeface="Huawei Sans" panose="020C0503030203020204" pitchFamily="34" charset="0"/>
                <a:ea typeface="方正兰亭黑简体" panose="02000000000000000000" pitchFamily="2" charset="-122"/>
                <a:cs typeface="Huawei Sans" panose="020C0503030203020204" pitchFamily="34" charset="0"/>
              </a:defRPr>
            </a:lvl1pPr>
          </a:lstStyle>
          <a:p>
            <a:pPr algn="l" defTabSz="1001624" eaLnBrk="0" fontAlgn="ctr" hangingPunct="0"/>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Contents</a:t>
            </a:r>
          </a:p>
        </p:txBody>
      </p:sp>
    </p:spTree>
    <p:extLst>
      <p:ext uri="{BB962C8B-B14F-4D97-AF65-F5344CB8AC3E}">
        <p14:creationId xmlns:p14="http://schemas.microsoft.com/office/powerpoint/2010/main" val="183312394"/>
      </p:ext>
    </p:extLst>
  </p:cSld>
  <p:clrMapOvr>
    <a:masterClrMapping/>
  </p:clrMapOvr>
  <p:extLst>
    <p:ext uri="{DCECCB84-F9BA-43D5-87BE-67443E8EF086}">
      <p15:sldGuideLst xmlns:p15="http://schemas.microsoft.com/office/powerpoint/2012/main">
        <p15:guide id="1" pos="642">
          <p15:clr>
            <a:srgbClr val="FBAE40"/>
          </p15:clr>
        </p15:guide>
        <p15:guide id="2" pos="7038">
          <p15:clr>
            <a:srgbClr val="FBAE40"/>
          </p15:clr>
        </p15:guide>
        <p15:guide id="3" orient="horz" pos="116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3944091E-CB9C-4B1C-8AC0-2DCE4FF92AF0}"/>
              </a:ext>
            </a:extLst>
          </p:cNvPr>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5" name="文本占位符 6">
            <a:extLst>
              <a:ext uri="{FF2B5EF4-FFF2-40B4-BE49-F238E27FC236}">
                <a16:creationId xmlns:a16="http://schemas.microsoft.com/office/drawing/2014/main" id="{8322398D-928E-4F97-BD5C-B26801765DAB}"/>
              </a:ext>
            </a:extLst>
          </p:cNvPr>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2608754098"/>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44E9D7C3-ED30-40F2-83DD-98BF8EA82601}"/>
              </a:ext>
            </a:extLst>
          </p:cNvPr>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atin typeface="+mj-lt"/>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2996844438"/>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8EF936-A293-0C16-1126-B95B031D58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B1D6FC1-D9BC-C2A4-EA3A-EC920C9232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78C3B5-A4B1-D1FE-A96C-9581BE9406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25906-0268-474E-A1FC-AD94AA6E05CF}" type="datetimeFigureOut">
              <a:rPr lang="en-US" smtClean="0"/>
              <a:t>8/1/23</a:t>
            </a:fld>
            <a:endParaRPr lang="en-US"/>
          </a:p>
        </p:txBody>
      </p:sp>
      <p:sp>
        <p:nvSpPr>
          <p:cNvPr id="5" name="Footer Placeholder 4">
            <a:extLst>
              <a:ext uri="{FF2B5EF4-FFF2-40B4-BE49-F238E27FC236}">
                <a16:creationId xmlns:a16="http://schemas.microsoft.com/office/drawing/2014/main" id="{3ADCC08D-F2BA-74BF-03D7-93DF1C9C1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6F01E90-BC6A-9AF6-A082-E7475E96D2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296B5-7671-415D-B3A0-80F672577F66}" type="slidenum">
              <a:rPr lang="en-US" smtClean="0"/>
              <a:t>‹#›</a:t>
            </a:fld>
            <a:endParaRPr lang="en-US"/>
          </a:p>
        </p:txBody>
      </p:sp>
    </p:spTree>
    <p:extLst>
      <p:ext uri="{BB962C8B-B14F-4D97-AF65-F5344CB8AC3E}">
        <p14:creationId xmlns:p14="http://schemas.microsoft.com/office/powerpoint/2010/main" val="24718933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3.png"/><Relationship Id="rId3" Type="http://schemas.openxmlformats.org/officeDocument/2006/relationships/image" Target="../media/image5.png"/><Relationship Id="rId7" Type="http://schemas.openxmlformats.org/officeDocument/2006/relationships/diagramColors" Target="../diagrams/colors1.xml"/><Relationship Id="rId12"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14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matplotlib.org/stable/tutorials/index.html" TargetMode="External"/><Relationship Id="rId2" Type="http://schemas.openxmlformats.org/officeDocument/2006/relationships/hyperlink" Target="https://www.w3schools.com/python/matplotlib_intro.asp" TargetMode="Externa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matplotlib.org/stable/api/figure_api.html#matplotlib.figure.Figure" TargetMode="External"/><Relationship Id="rId7"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hyperlink" Target="https://matplotlib.org/stable/api/_as_gen/matplotlib.axes.Axes.plot.html#matplotlib.axes.Axes.plot" TargetMode="External"/><Relationship Id="rId5" Type="http://schemas.openxmlformats.org/officeDocument/2006/relationships/hyperlink" Target="https://matplotlib.org/stable/api/_as_gen/matplotlib.pyplot.subplots.html#matplotlib.pyplot.subplots" TargetMode="External"/><Relationship Id="rId4" Type="http://schemas.openxmlformats.org/officeDocument/2006/relationships/hyperlink" Target="https://matplotlib.org/stable/api/_as_gen/matplotlib.axes.Axes.html#matplotlib.axes.Axes"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330.png"/><Relationship Id="rId7"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14.xml"/><Relationship Id="rId6" Type="http://schemas.openxmlformats.org/officeDocument/2006/relationships/image" Target="../media/image37.wmf"/><Relationship Id="rId5" Type="http://schemas.openxmlformats.org/officeDocument/2006/relationships/oleObject" Target="../embeddings/oleObject1.bin"/><Relationship Id="rId4" Type="http://schemas.openxmlformats.org/officeDocument/2006/relationships/image" Target="../media/image36.png"/></Relationships>
</file>

<file path=ppt/slides/_rels/slide54.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image" Target="../media/image41.png"/><Relationship Id="rId1" Type="http://schemas.openxmlformats.org/officeDocument/2006/relationships/slideLayout" Target="../slideLayouts/slideLayout14.xml"/><Relationship Id="rId6" Type="http://schemas.openxmlformats.org/officeDocument/2006/relationships/image" Target="../media/image37.wmf"/><Relationship Id="rId5" Type="http://schemas.openxmlformats.org/officeDocument/2006/relationships/oleObject" Target="../embeddings/oleObject3.bin"/><Relationship Id="rId4" Type="http://schemas.openxmlformats.org/officeDocument/2006/relationships/image" Target="../media/image39.wmf"/><Relationship Id="rId9"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4551772" y="2742493"/>
            <a:ext cx="6071544" cy="568237"/>
          </a:xfrm>
          <a:prstGeom prst="rect">
            <a:avLst/>
          </a:prstGeom>
          <a:noFill/>
        </p:spPr>
        <p:txBody>
          <a:bodyPr wrap="square" rtlCol="0">
            <a:spAutoFit/>
          </a:bodyPr>
          <a:lstStyle/>
          <a:p>
            <a:pPr algn="ctr"/>
            <a:r>
              <a:rPr lang="en-US" sz="3100" b="1" dirty="0">
                <a:solidFill>
                  <a:schemeClr val="bg1"/>
                </a:solidFill>
                <a:latin typeface="Times New Roman" panose="02020603050405020304" pitchFamily="18" charset="0"/>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48981"/>
            <a:ext cx="7103165" cy="78441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03 – Machine Learning Overview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5992458" y="3417205"/>
            <a:ext cx="5867402" cy="523220"/>
          </a:xfrm>
          <a:prstGeom prst="rect">
            <a:avLst/>
          </a:prstGeom>
          <a:noFill/>
        </p:spPr>
        <p:txBody>
          <a:bodyPr wrap="square" rtlCol="0">
            <a:spAutoFit/>
          </a:bodyPr>
          <a:lstStyle/>
          <a:p>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Eng.Eman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Elgallad</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占位符 3"/>
          <p:cNvSpPr>
            <a:spLocks noGrp="1"/>
          </p:cNvSpPr>
          <p:nvPr>
            <p:ph type="body" sz="quarter" idx="4294967295"/>
          </p:nvPr>
        </p:nvSpPr>
        <p:spPr>
          <a:xfrm>
            <a:off x="1019175" y="1844675"/>
            <a:ext cx="10153650" cy="4068811"/>
          </a:xfrm>
          <a:prstGeom prst="rect">
            <a:avLst/>
          </a:prstGeom>
        </p:spPr>
        <p:txBody>
          <a:bodyPr/>
          <a:lstStyle/>
          <a:p>
            <a:pPr marL="457017" indent="-457017" algn="just" defTabSz="801367">
              <a:spcBef>
                <a:spcPct val="30000"/>
              </a:spcBef>
              <a:spcAft>
                <a:spcPct val="0"/>
              </a:spcAft>
              <a:buSzPct val="100000"/>
              <a:buFont typeface="+mj-lt"/>
              <a:buAutoNum type="arabicPeriod"/>
            </a:pPr>
            <a:r>
              <a:rPr lang="en-US" b="1" dirty="0">
                <a:latin typeface="Huawei Sans" panose="020C0503030203020204" pitchFamily="34" charset="0"/>
                <a:cs typeface="Huawei Sans" panose="020C0503030203020204" pitchFamily="34" charset="0"/>
              </a:rPr>
              <a:t>Machine Learning Algorithms</a:t>
            </a: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Types of Machine Learning</a:t>
            </a: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Machine Learning Process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Important Machine Learning Concepts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Common Machine Learning Algorithms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DE52820D-3BE0-1BDB-B572-C142AA5207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grpSp>
        <p:nvGrpSpPr>
          <p:cNvPr id="3" name="Group 2">
            <a:extLst>
              <a:ext uri="{FF2B5EF4-FFF2-40B4-BE49-F238E27FC236}">
                <a16:creationId xmlns:a16="http://schemas.microsoft.com/office/drawing/2014/main" id="{4FD02ED8-9EC0-3563-1A4F-2C80E607BBC2}"/>
              </a:ext>
            </a:extLst>
          </p:cNvPr>
          <p:cNvGrpSpPr/>
          <p:nvPr/>
        </p:nvGrpSpPr>
        <p:grpSpPr>
          <a:xfrm>
            <a:off x="0" y="0"/>
            <a:ext cx="917148" cy="889262"/>
            <a:chOff x="292675" y="222425"/>
            <a:chExt cx="917148" cy="889262"/>
          </a:xfrm>
        </p:grpSpPr>
        <p:sp>
          <p:nvSpPr>
            <p:cNvPr id="5" name="Rectangle 4">
              <a:extLst>
                <a:ext uri="{FF2B5EF4-FFF2-40B4-BE49-F238E27FC236}">
                  <a16:creationId xmlns:a16="http://schemas.microsoft.com/office/drawing/2014/main" id="{F6A68FB8-C6B8-9193-5B60-8CDAC9D9702E}"/>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E3EDF47A-6A2A-CF39-039A-EB220C6AA4EB}"/>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C1541F88-0342-EAD0-5328-6607F0C8CB48}"/>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A7F6D89-424D-604D-80AD-E44AB6D30A10}"/>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769533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463039" y="438179"/>
            <a:ext cx="7986663" cy="568191"/>
          </a:xfrm>
        </p:spPr>
        <p:txBody>
          <a:bodyPr>
            <a:normAutofit fontScale="90000"/>
          </a:bodyPr>
          <a:lstStyle/>
          <a:p>
            <a:r>
              <a:rPr lang="en-US" b="0" u="none" dirty="0">
                <a:latin typeface="Huawei Sans" panose="020C0503030203020204" pitchFamily="34" charset="0"/>
              </a:rPr>
              <a:t>Machine Learning Algorithms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4" name="文本占位符 3"/>
              <p:cNvSpPr>
                <a:spLocks noGrp="1"/>
              </p:cNvSpPr>
              <p:nvPr>
                <p:ph type="body" sz="quarter" idx="4294967295"/>
              </p:nvPr>
            </p:nvSpPr>
            <p:spPr>
              <a:xfrm>
                <a:off x="449263" y="1533732"/>
                <a:ext cx="11293474" cy="2637985"/>
              </a:xfrm>
            </p:spPr>
            <p:txBody>
              <a:bodyPr/>
              <a:lstStyle/>
              <a:p>
                <a:r>
                  <a:rPr lang="en-US" dirty="0">
                    <a:latin typeface="Huawei Sans" panose="020C0503030203020204" pitchFamily="34" charset="0"/>
                  </a:rPr>
                  <a:t>Machine learning is often combined with deep learning methods to study and observe AI algorithms.</a:t>
                </a:r>
                <a:r>
                  <a:rPr b="0" u="none" dirty="0">
                    <a:latin typeface="Huawei Sans" panose="020C0503030203020204" pitchFamily="34" charset="0"/>
                  </a:rPr>
                  <a:t> </a:t>
                </a:r>
                <a:r>
                  <a:rPr lang="en-US" dirty="0">
                    <a:latin typeface="Huawei Sans" panose="020C0503030203020204" pitchFamily="34" charset="0"/>
                  </a:rPr>
                  <a:t>A computer program is said to learn from experience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𝐸</m:t>
                    </m:r>
                  </m:oMath>
                </a14:m>
                <a:r>
                  <a:rPr b="0" u="none" dirty="0">
                    <a:latin typeface="Huawei Sans" panose="020C0503030203020204" pitchFamily="34" charset="0"/>
                  </a:rPr>
                  <a:t> with respect to some class of tasks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𝑇</m:t>
                    </m:r>
                  </m:oMath>
                </a14:m>
                <a:r>
                  <a:rPr b="0" u="none" dirty="0">
                    <a:latin typeface="Huawei Sans" panose="020C0503030203020204" pitchFamily="34" charset="0"/>
                  </a:rPr>
                  <a:t> and performance measure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𝑃</m:t>
                    </m:r>
                  </m:oMath>
                </a14:m>
                <a:r>
                  <a:rPr b="0" u="none" dirty="0">
                    <a:latin typeface="Huawei Sans" panose="020C0503030203020204" pitchFamily="34" charset="0"/>
                  </a:rPr>
                  <a:t>, if its performance</a:t>
                </a:r>
                <a:r>
                  <a:rPr lang="en-US" b="0" u="none" dirty="0">
                    <a:latin typeface="Huawei Sans" panose="020C0503030203020204" pitchFamily="34" charset="0"/>
                  </a:rPr>
                  <a:t> </a:t>
                </a:r>
                <a:r>
                  <a:rPr lang="en-US" dirty="0">
                    <a:latin typeface="Huawei Sans" panose="020C0503030203020204" pitchFamily="34" charset="0"/>
                  </a:rPr>
                  <a:t>at tasks in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𝑇</m:t>
                    </m:r>
                  </m:oMath>
                </a14:m>
                <a:r>
                  <a:rPr b="0" u="none" dirty="0">
                    <a:latin typeface="Huawei Sans" panose="020C0503030203020204" pitchFamily="34" charset="0"/>
                  </a:rPr>
                  <a:t>, as measured by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𝑃</m:t>
                    </m:r>
                  </m:oMath>
                </a14:m>
                <a:r>
                  <a:rPr b="0" u="none" dirty="0">
                    <a:latin typeface="Huawei Sans" panose="020C0503030203020204" pitchFamily="34" charset="0"/>
                  </a:rPr>
                  <a:t>, improves with experience </a:t>
                </a:r>
                <a14:m>
                  <m:oMath xmlns:m="http://schemas.openxmlformats.org/officeDocument/2006/math">
                    <m:r>
                      <a:rPr lang="en-US" altLang="zh-CN" i="1" dirty="0">
                        <a:latin typeface="Cambria Math" panose="02040503050406030204" pitchFamily="18" charset="0"/>
                        <a:cs typeface="+mn-ea"/>
                        <a:sym typeface="Huawei Sans" panose="020C0503030203020204" pitchFamily="34" charset="0"/>
                      </a:rPr>
                      <m:t>𝐸</m:t>
                    </m:r>
                  </m:oMath>
                </a14:m>
                <a:r>
                  <a:rPr b="0" u="none" dirty="0">
                    <a:latin typeface="Huawei Sans" panose="020C0503030203020204" pitchFamily="34" charset="0"/>
                  </a:rPr>
                  <a:t>.</a:t>
                </a:r>
                <a:endParaRPr lang="en-US" altLang="zh-CN" dirty="0">
                  <a:latin typeface="Huawei Sans" panose="020C0503030203020204" pitchFamily="34" charset="0"/>
                  <a:sym typeface="Huawei Sans" panose="020C0503030203020204" pitchFamily="34" charset="0"/>
                </a:endParaRPr>
              </a:p>
            </p:txBody>
          </p:sp>
        </mc:Choice>
        <mc:Fallback xmlns="">
          <p:sp>
            <p:nvSpPr>
              <p:cNvPr id="4" name="文本占位符 3"/>
              <p:cNvSpPr>
                <a:spLocks noGrp="1" noRot="1" noChangeAspect="1" noMove="1" noResize="1" noEditPoints="1" noAdjustHandles="1" noChangeArrowheads="1" noChangeShapeType="1" noTextEdit="1"/>
              </p:cNvSpPr>
              <p:nvPr>
                <p:ph type="body" sz="quarter" idx="4294967295"/>
              </p:nvPr>
            </p:nvSpPr>
            <p:spPr>
              <a:xfrm>
                <a:off x="449263" y="1533732"/>
                <a:ext cx="11293474" cy="2637985"/>
              </a:xfrm>
              <a:blipFill>
                <a:blip r:embed="rId3"/>
                <a:stretch>
                  <a:fillRect l="-972" t="-39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12" name="图示 11"/>
              <p:cNvGraphicFramePr/>
              <p:nvPr>
                <p:extLst>
                  <p:ext uri="{D42A27DB-BD31-4B8C-83A1-F6EECF244321}">
                    <p14:modId xmlns:p14="http://schemas.microsoft.com/office/powerpoint/2010/main" val="285390323"/>
                  </p:ext>
                </p:extLst>
              </p:nvPr>
            </p:nvGraphicFramePr>
            <p:xfrm>
              <a:off x="1997613" y="2588455"/>
              <a:ext cx="7948246" cy="28698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mc:Choice>
        <mc:Fallback xmlns="">
          <p:graphicFrame>
            <p:nvGraphicFramePr>
              <p:cNvPr id="12" name="图示 11"/>
              <p:cNvGraphicFramePr/>
              <p:nvPr>
                <p:extLst>
                  <p:ext uri="{D42A27DB-BD31-4B8C-83A1-F6EECF244321}">
                    <p14:modId xmlns:p14="http://schemas.microsoft.com/office/powerpoint/2010/main" val="285390323"/>
                  </p:ext>
                </p:extLst>
              </p:nvPr>
            </p:nvGraphicFramePr>
            <p:xfrm>
              <a:off x="1997613" y="2588455"/>
              <a:ext cx="7948246" cy="286980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mc:Fallback>
      </mc:AlternateContent>
      <p:pic>
        <p:nvPicPr>
          <p:cNvPr id="2" name="Picture 1">
            <a:extLst>
              <a:ext uri="{FF2B5EF4-FFF2-40B4-BE49-F238E27FC236}">
                <a16:creationId xmlns:a16="http://schemas.microsoft.com/office/drawing/2014/main" id="{3DC35014-FB6B-975A-76A6-BA95BAF596F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grpSp>
        <p:nvGrpSpPr>
          <p:cNvPr id="5" name="Group 4">
            <a:extLst>
              <a:ext uri="{FF2B5EF4-FFF2-40B4-BE49-F238E27FC236}">
                <a16:creationId xmlns:a16="http://schemas.microsoft.com/office/drawing/2014/main" id="{C2CF46CF-DA8F-012E-FE20-80B7FDB2EA9A}"/>
              </a:ext>
            </a:extLst>
          </p:cNvPr>
          <p:cNvGrpSpPr/>
          <p:nvPr/>
        </p:nvGrpSpPr>
        <p:grpSpPr>
          <a:xfrm>
            <a:off x="179179" y="117108"/>
            <a:ext cx="917148" cy="889262"/>
            <a:chOff x="292675" y="222425"/>
            <a:chExt cx="917148" cy="889262"/>
          </a:xfrm>
        </p:grpSpPr>
        <p:sp>
          <p:nvSpPr>
            <p:cNvPr id="6" name="Rectangle 5">
              <a:extLst>
                <a:ext uri="{FF2B5EF4-FFF2-40B4-BE49-F238E27FC236}">
                  <a16:creationId xmlns:a16="http://schemas.microsoft.com/office/drawing/2014/main" id="{40680E44-B479-8046-8323-135FE14477A2}"/>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5214C443-A12A-6E4C-3374-D4AD4ADF8E5C}"/>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226F888F-B170-48EB-3D1C-07D8D011EBFB}"/>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E44635E-B57F-E44C-4C74-A2A0C0AB4793}"/>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589729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41448" y="402909"/>
            <a:ext cx="8186396" cy="735906"/>
          </a:xfrm>
        </p:spPr>
        <p:txBody>
          <a:bodyPr>
            <a:normAutofit/>
          </a:bodyPr>
          <a:lstStyle/>
          <a:p>
            <a:r>
              <a:rPr lang="en-US" b="0" u="none" dirty="0">
                <a:latin typeface="Huawei Sans" panose="020C0503030203020204" pitchFamily="34" charset="0"/>
              </a:rPr>
              <a:t>Machine Learning Algorithms</a:t>
            </a:r>
            <a:r>
              <a:rPr b="0" u="none" dirty="0">
                <a:latin typeface="Huawei Sans" panose="020C0503030203020204" pitchFamily="34" charset="0"/>
              </a:rPr>
              <a:t> </a:t>
            </a:r>
            <a:r>
              <a:rPr lang="en-US" dirty="0">
                <a:latin typeface="Huawei Sans" panose="020C0503030203020204" pitchFamily="34" charset="0"/>
              </a:rPr>
              <a:t>Cont.</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3" name="4f012eca-e826-4f86-8116-51287307c072" descr="本素材由iSlide™ 提供 iSlide™尊重知识产权并注重保护用户享有的各项权利。郑重提醒您： iSlide™插件中提供的任何信息内容的所有权、知识产权归其原始权利人或权利受让人所有，您免费/购买获得的是信息内容的使用权，并受下述条款的约束； 1. 您仅可以个人非商业用途使用该等信息内容，不可将信息内容的全部或部分用于出售，或以出租、出借、转让、分销、发布等其他任何方式供他人使用； 2. 禁止在接入互联网或移动互联网的任何网站、平台、应用或程序上以任何方式为他人提供iSlide™插件资源内容的下载。 The resource is supplied by iSlide™. iSlide™ respects all intellectual property rights and protects all the rights its users acquired.Solemnly remind you: The ownership and intellectual property of the resources supplied in iSlide Add-in belongs to its owner or the assignee of this ownership.you only acquired the usage of the resources supplied in iSlide Add-in, as well as respected the following restrain terms: 1.You are only allowed to use such resource for personal and non-commercial aim, not allowed to use such resource or part of it for the sale; or rent, lend, transfer to others; or distribution or release it in any way. 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880838" y="2010912"/>
            <a:ext cx="1140953" cy="1337408"/>
            <a:chOff x="4053416" y="2915903"/>
            <a:chExt cx="2252608" cy="3105058"/>
          </a:xfrm>
        </p:grpSpPr>
        <p:sp>
          <p:nvSpPr>
            <p:cNvPr id="4" name="íṣ1ïde"/>
            <p:cNvSpPr/>
            <p:nvPr/>
          </p:nvSpPr>
          <p:spPr bwMode="auto">
            <a:xfrm>
              <a:off x="4053416" y="2915903"/>
              <a:ext cx="2252608" cy="3100940"/>
            </a:xfrm>
            <a:custGeom>
              <a:avLst/>
              <a:gdLst>
                <a:gd name="T0" fmla="*/ 0 w 1094"/>
                <a:gd name="T1" fmla="*/ 465 h 1506"/>
                <a:gd name="T2" fmla="*/ 28 w 1094"/>
                <a:gd name="T3" fmla="*/ 693 h 1506"/>
                <a:gd name="T4" fmla="*/ 109 w 1094"/>
                <a:gd name="T5" fmla="*/ 874 h 1506"/>
                <a:gd name="T6" fmla="*/ 219 w 1094"/>
                <a:gd name="T7" fmla="*/ 1035 h 1506"/>
                <a:gd name="T8" fmla="*/ 260 w 1094"/>
                <a:gd name="T9" fmla="*/ 1090 h 1506"/>
                <a:gd name="T10" fmla="*/ 272 w 1094"/>
                <a:gd name="T11" fmla="*/ 1115 h 1506"/>
                <a:gd name="T12" fmla="*/ 257 w 1094"/>
                <a:gd name="T13" fmla="*/ 1122 h 1506"/>
                <a:gd name="T14" fmla="*/ 231 w 1094"/>
                <a:gd name="T15" fmla="*/ 1119 h 1506"/>
                <a:gd name="T16" fmla="*/ 201 w 1094"/>
                <a:gd name="T17" fmla="*/ 1148 h 1506"/>
                <a:gd name="T18" fmla="*/ 189 w 1094"/>
                <a:gd name="T19" fmla="*/ 1204 h 1506"/>
                <a:gd name="T20" fmla="*/ 183 w 1094"/>
                <a:gd name="T21" fmla="*/ 1229 h 1506"/>
                <a:gd name="T22" fmla="*/ 182 w 1094"/>
                <a:gd name="T23" fmla="*/ 1245 h 1506"/>
                <a:gd name="T24" fmla="*/ 395 w 1094"/>
                <a:gd name="T25" fmla="*/ 1277 h 1506"/>
                <a:gd name="T26" fmla="*/ 662 w 1094"/>
                <a:gd name="T27" fmla="*/ 1356 h 1506"/>
                <a:gd name="T28" fmla="*/ 796 w 1094"/>
                <a:gd name="T29" fmla="*/ 1422 h 1506"/>
                <a:gd name="T30" fmla="*/ 885 w 1094"/>
                <a:gd name="T31" fmla="*/ 1486 h 1506"/>
                <a:gd name="T32" fmla="*/ 930 w 1094"/>
                <a:gd name="T33" fmla="*/ 1472 h 1506"/>
                <a:gd name="T34" fmla="*/ 902 w 1094"/>
                <a:gd name="T35" fmla="*/ 1416 h 1506"/>
                <a:gd name="T36" fmla="*/ 856 w 1094"/>
                <a:gd name="T37" fmla="*/ 1357 h 1506"/>
                <a:gd name="T38" fmla="*/ 792 w 1094"/>
                <a:gd name="T39" fmla="*/ 1292 h 1506"/>
                <a:gd name="T40" fmla="*/ 758 w 1094"/>
                <a:gd name="T41" fmla="*/ 1238 h 1506"/>
                <a:gd name="T42" fmla="*/ 764 w 1094"/>
                <a:gd name="T43" fmla="*/ 1184 h 1506"/>
                <a:gd name="T44" fmla="*/ 826 w 1094"/>
                <a:gd name="T45" fmla="*/ 1172 h 1506"/>
                <a:gd name="T46" fmla="*/ 933 w 1094"/>
                <a:gd name="T47" fmla="*/ 1178 h 1506"/>
                <a:gd name="T48" fmla="*/ 988 w 1094"/>
                <a:gd name="T49" fmla="*/ 1142 h 1506"/>
                <a:gd name="T50" fmla="*/ 1000 w 1094"/>
                <a:gd name="T51" fmla="*/ 1123 h 1506"/>
                <a:gd name="T52" fmla="*/ 995 w 1094"/>
                <a:gd name="T53" fmla="*/ 1083 h 1506"/>
                <a:gd name="T54" fmla="*/ 977 w 1094"/>
                <a:gd name="T55" fmla="*/ 1026 h 1506"/>
                <a:gd name="T56" fmla="*/ 1003 w 1094"/>
                <a:gd name="T57" fmla="*/ 991 h 1506"/>
                <a:gd name="T58" fmla="*/ 1024 w 1094"/>
                <a:gd name="T59" fmla="*/ 973 h 1506"/>
                <a:gd name="T60" fmla="*/ 1016 w 1094"/>
                <a:gd name="T61" fmla="*/ 951 h 1506"/>
                <a:gd name="T62" fmla="*/ 1001 w 1094"/>
                <a:gd name="T63" fmla="*/ 935 h 1506"/>
                <a:gd name="T64" fmla="*/ 1006 w 1094"/>
                <a:gd name="T65" fmla="*/ 921 h 1506"/>
                <a:gd name="T66" fmla="*/ 1033 w 1094"/>
                <a:gd name="T67" fmla="*/ 900 h 1506"/>
                <a:gd name="T68" fmla="*/ 1025 w 1094"/>
                <a:gd name="T69" fmla="*/ 870 h 1506"/>
                <a:gd name="T70" fmla="*/ 1008 w 1094"/>
                <a:gd name="T71" fmla="*/ 846 h 1506"/>
                <a:gd name="T72" fmla="*/ 1033 w 1094"/>
                <a:gd name="T73" fmla="*/ 825 h 1506"/>
                <a:gd name="T74" fmla="*/ 1078 w 1094"/>
                <a:gd name="T75" fmla="*/ 814 h 1506"/>
                <a:gd name="T76" fmla="*/ 1081 w 1094"/>
                <a:gd name="T77" fmla="*/ 762 h 1506"/>
                <a:gd name="T78" fmla="*/ 1026 w 1094"/>
                <a:gd name="T79" fmla="*/ 675 h 1506"/>
                <a:gd name="T80" fmla="*/ 976 w 1094"/>
                <a:gd name="T81" fmla="*/ 609 h 1506"/>
                <a:gd name="T82" fmla="*/ 995 w 1094"/>
                <a:gd name="T83" fmla="*/ 593 h 1506"/>
                <a:gd name="T84" fmla="*/ 1008 w 1094"/>
                <a:gd name="T85" fmla="*/ 572 h 1506"/>
                <a:gd name="T86" fmla="*/ 1002 w 1094"/>
                <a:gd name="T87" fmla="*/ 555 h 1506"/>
                <a:gd name="T88" fmla="*/ 996 w 1094"/>
                <a:gd name="T89" fmla="*/ 525 h 1506"/>
                <a:gd name="T90" fmla="*/ 1000 w 1094"/>
                <a:gd name="T91" fmla="*/ 458 h 1506"/>
                <a:gd name="T92" fmla="*/ 1016 w 1094"/>
                <a:gd name="T93" fmla="*/ 399 h 1506"/>
                <a:gd name="T94" fmla="*/ 1044 w 1094"/>
                <a:gd name="T95" fmla="*/ 354 h 1506"/>
                <a:gd name="T96" fmla="*/ 1040 w 1094"/>
                <a:gd name="T97" fmla="*/ 278 h 1506"/>
                <a:gd name="T98" fmla="*/ 945 w 1094"/>
                <a:gd name="T99" fmla="*/ 164 h 1506"/>
                <a:gd name="T100" fmla="*/ 815 w 1094"/>
                <a:gd name="T101" fmla="*/ 81 h 1506"/>
                <a:gd name="T102" fmla="*/ 654 w 1094"/>
                <a:gd name="T103" fmla="*/ 26 h 1506"/>
                <a:gd name="T104" fmla="*/ 521 w 1094"/>
                <a:gd name="T105" fmla="*/ 3 h 1506"/>
                <a:gd name="T106" fmla="*/ 501 w 1094"/>
                <a:gd name="T107" fmla="*/ 1 h 1506"/>
                <a:gd name="T108" fmla="*/ 434 w 1094"/>
                <a:gd name="T109" fmla="*/ 3 h 1506"/>
                <a:gd name="T110" fmla="*/ 243 w 1094"/>
                <a:gd name="T111" fmla="*/ 62 h 1506"/>
                <a:gd name="T112" fmla="*/ 103 w 1094"/>
                <a:gd name="T113" fmla="*/ 167 h 1506"/>
                <a:gd name="T114" fmla="*/ 51 w 1094"/>
                <a:gd name="T115" fmla="*/ 240 h 1506"/>
                <a:gd name="T116" fmla="*/ 27 w 1094"/>
                <a:gd name="T117" fmla="*/ 301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94" h="1506">
                  <a:moveTo>
                    <a:pt x="27" y="301"/>
                  </a:moveTo>
                  <a:lnTo>
                    <a:pt x="12" y="353"/>
                  </a:lnTo>
                  <a:lnTo>
                    <a:pt x="2" y="408"/>
                  </a:lnTo>
                  <a:lnTo>
                    <a:pt x="0" y="465"/>
                  </a:lnTo>
                  <a:lnTo>
                    <a:pt x="1" y="524"/>
                  </a:lnTo>
                  <a:lnTo>
                    <a:pt x="7" y="581"/>
                  </a:lnTo>
                  <a:lnTo>
                    <a:pt x="16" y="639"/>
                  </a:lnTo>
                  <a:lnTo>
                    <a:pt x="28" y="693"/>
                  </a:lnTo>
                  <a:lnTo>
                    <a:pt x="43" y="747"/>
                  </a:lnTo>
                  <a:lnTo>
                    <a:pt x="64" y="789"/>
                  </a:lnTo>
                  <a:lnTo>
                    <a:pt x="86" y="832"/>
                  </a:lnTo>
                  <a:lnTo>
                    <a:pt x="109" y="874"/>
                  </a:lnTo>
                  <a:lnTo>
                    <a:pt x="133" y="916"/>
                  </a:lnTo>
                  <a:lnTo>
                    <a:pt x="160" y="957"/>
                  </a:lnTo>
                  <a:lnTo>
                    <a:pt x="188" y="997"/>
                  </a:lnTo>
                  <a:lnTo>
                    <a:pt x="219" y="1035"/>
                  </a:lnTo>
                  <a:lnTo>
                    <a:pt x="252" y="1073"/>
                  </a:lnTo>
                  <a:lnTo>
                    <a:pt x="255" y="1079"/>
                  </a:lnTo>
                  <a:lnTo>
                    <a:pt x="258" y="1084"/>
                  </a:lnTo>
                  <a:lnTo>
                    <a:pt x="260" y="1090"/>
                  </a:lnTo>
                  <a:lnTo>
                    <a:pt x="264" y="1097"/>
                  </a:lnTo>
                  <a:lnTo>
                    <a:pt x="267" y="1103"/>
                  </a:lnTo>
                  <a:lnTo>
                    <a:pt x="270" y="1109"/>
                  </a:lnTo>
                  <a:lnTo>
                    <a:pt x="272" y="1115"/>
                  </a:lnTo>
                  <a:lnTo>
                    <a:pt x="275" y="1122"/>
                  </a:lnTo>
                  <a:lnTo>
                    <a:pt x="269" y="1121"/>
                  </a:lnTo>
                  <a:lnTo>
                    <a:pt x="263" y="1122"/>
                  </a:lnTo>
                  <a:lnTo>
                    <a:pt x="257" y="1122"/>
                  </a:lnTo>
                  <a:lnTo>
                    <a:pt x="250" y="1122"/>
                  </a:lnTo>
                  <a:lnTo>
                    <a:pt x="244" y="1121"/>
                  </a:lnTo>
                  <a:lnTo>
                    <a:pt x="238" y="1121"/>
                  </a:lnTo>
                  <a:lnTo>
                    <a:pt x="231" y="1119"/>
                  </a:lnTo>
                  <a:lnTo>
                    <a:pt x="226" y="1118"/>
                  </a:lnTo>
                  <a:lnTo>
                    <a:pt x="214" y="1126"/>
                  </a:lnTo>
                  <a:lnTo>
                    <a:pt x="206" y="1136"/>
                  </a:lnTo>
                  <a:lnTo>
                    <a:pt x="201" y="1148"/>
                  </a:lnTo>
                  <a:lnTo>
                    <a:pt x="196" y="1163"/>
                  </a:lnTo>
                  <a:lnTo>
                    <a:pt x="194" y="1176"/>
                  </a:lnTo>
                  <a:lnTo>
                    <a:pt x="192" y="1191"/>
                  </a:lnTo>
                  <a:lnTo>
                    <a:pt x="189" y="1204"/>
                  </a:lnTo>
                  <a:lnTo>
                    <a:pt x="184" y="1217"/>
                  </a:lnTo>
                  <a:lnTo>
                    <a:pt x="185" y="1221"/>
                  </a:lnTo>
                  <a:lnTo>
                    <a:pt x="184" y="1225"/>
                  </a:lnTo>
                  <a:lnTo>
                    <a:pt x="183" y="1229"/>
                  </a:lnTo>
                  <a:lnTo>
                    <a:pt x="181" y="1234"/>
                  </a:lnTo>
                  <a:lnTo>
                    <a:pt x="181" y="1237"/>
                  </a:lnTo>
                  <a:lnTo>
                    <a:pt x="181" y="1242"/>
                  </a:lnTo>
                  <a:lnTo>
                    <a:pt x="182" y="1245"/>
                  </a:lnTo>
                  <a:lnTo>
                    <a:pt x="184" y="1249"/>
                  </a:lnTo>
                  <a:lnTo>
                    <a:pt x="255" y="1256"/>
                  </a:lnTo>
                  <a:lnTo>
                    <a:pt x="326" y="1266"/>
                  </a:lnTo>
                  <a:lnTo>
                    <a:pt x="395" y="1277"/>
                  </a:lnTo>
                  <a:lnTo>
                    <a:pt x="464" y="1292"/>
                  </a:lnTo>
                  <a:lnTo>
                    <a:pt x="531" y="1310"/>
                  </a:lnTo>
                  <a:lnTo>
                    <a:pt x="598" y="1331"/>
                  </a:lnTo>
                  <a:lnTo>
                    <a:pt x="662" y="1356"/>
                  </a:lnTo>
                  <a:lnTo>
                    <a:pt x="726" y="1384"/>
                  </a:lnTo>
                  <a:lnTo>
                    <a:pt x="750" y="1396"/>
                  </a:lnTo>
                  <a:lnTo>
                    <a:pt x="773" y="1409"/>
                  </a:lnTo>
                  <a:lnTo>
                    <a:pt x="796" y="1422"/>
                  </a:lnTo>
                  <a:lnTo>
                    <a:pt x="819" y="1436"/>
                  </a:lnTo>
                  <a:lnTo>
                    <a:pt x="841" y="1451"/>
                  </a:lnTo>
                  <a:lnTo>
                    <a:pt x="863" y="1469"/>
                  </a:lnTo>
                  <a:lnTo>
                    <a:pt x="885" y="1486"/>
                  </a:lnTo>
                  <a:lnTo>
                    <a:pt x="905" y="1506"/>
                  </a:lnTo>
                  <a:lnTo>
                    <a:pt x="932" y="1504"/>
                  </a:lnTo>
                  <a:lnTo>
                    <a:pt x="932" y="1487"/>
                  </a:lnTo>
                  <a:lnTo>
                    <a:pt x="930" y="1472"/>
                  </a:lnTo>
                  <a:lnTo>
                    <a:pt x="925" y="1457"/>
                  </a:lnTo>
                  <a:lnTo>
                    <a:pt x="918" y="1443"/>
                  </a:lnTo>
                  <a:lnTo>
                    <a:pt x="910" y="1430"/>
                  </a:lnTo>
                  <a:lnTo>
                    <a:pt x="902" y="1416"/>
                  </a:lnTo>
                  <a:lnTo>
                    <a:pt x="894" y="1404"/>
                  </a:lnTo>
                  <a:lnTo>
                    <a:pt x="885" y="1391"/>
                  </a:lnTo>
                  <a:lnTo>
                    <a:pt x="871" y="1374"/>
                  </a:lnTo>
                  <a:lnTo>
                    <a:pt x="856" y="1357"/>
                  </a:lnTo>
                  <a:lnTo>
                    <a:pt x="841" y="1340"/>
                  </a:lnTo>
                  <a:lnTo>
                    <a:pt x="826" y="1324"/>
                  </a:lnTo>
                  <a:lnTo>
                    <a:pt x="809" y="1307"/>
                  </a:lnTo>
                  <a:lnTo>
                    <a:pt x="792" y="1292"/>
                  </a:lnTo>
                  <a:lnTo>
                    <a:pt x="776" y="1278"/>
                  </a:lnTo>
                  <a:lnTo>
                    <a:pt x="757" y="1265"/>
                  </a:lnTo>
                  <a:lnTo>
                    <a:pt x="757" y="1252"/>
                  </a:lnTo>
                  <a:lnTo>
                    <a:pt x="758" y="1238"/>
                  </a:lnTo>
                  <a:lnTo>
                    <a:pt x="759" y="1224"/>
                  </a:lnTo>
                  <a:lnTo>
                    <a:pt x="760" y="1211"/>
                  </a:lnTo>
                  <a:lnTo>
                    <a:pt x="762" y="1198"/>
                  </a:lnTo>
                  <a:lnTo>
                    <a:pt x="764" y="1184"/>
                  </a:lnTo>
                  <a:lnTo>
                    <a:pt x="768" y="1172"/>
                  </a:lnTo>
                  <a:lnTo>
                    <a:pt x="773" y="1160"/>
                  </a:lnTo>
                  <a:lnTo>
                    <a:pt x="798" y="1165"/>
                  </a:lnTo>
                  <a:lnTo>
                    <a:pt x="826" y="1172"/>
                  </a:lnTo>
                  <a:lnTo>
                    <a:pt x="852" y="1178"/>
                  </a:lnTo>
                  <a:lnTo>
                    <a:pt x="880" y="1182"/>
                  </a:lnTo>
                  <a:lnTo>
                    <a:pt x="906" y="1182"/>
                  </a:lnTo>
                  <a:lnTo>
                    <a:pt x="933" y="1178"/>
                  </a:lnTo>
                  <a:lnTo>
                    <a:pt x="958" y="1168"/>
                  </a:lnTo>
                  <a:lnTo>
                    <a:pt x="980" y="1152"/>
                  </a:lnTo>
                  <a:lnTo>
                    <a:pt x="985" y="1147"/>
                  </a:lnTo>
                  <a:lnTo>
                    <a:pt x="988" y="1142"/>
                  </a:lnTo>
                  <a:lnTo>
                    <a:pt x="992" y="1137"/>
                  </a:lnTo>
                  <a:lnTo>
                    <a:pt x="995" y="1133"/>
                  </a:lnTo>
                  <a:lnTo>
                    <a:pt x="998" y="1128"/>
                  </a:lnTo>
                  <a:lnTo>
                    <a:pt x="1000" y="1123"/>
                  </a:lnTo>
                  <a:lnTo>
                    <a:pt x="1003" y="1118"/>
                  </a:lnTo>
                  <a:lnTo>
                    <a:pt x="1004" y="1112"/>
                  </a:lnTo>
                  <a:lnTo>
                    <a:pt x="1000" y="1097"/>
                  </a:lnTo>
                  <a:lnTo>
                    <a:pt x="995" y="1083"/>
                  </a:lnTo>
                  <a:lnTo>
                    <a:pt x="990" y="1069"/>
                  </a:lnTo>
                  <a:lnTo>
                    <a:pt x="982" y="1054"/>
                  </a:lnTo>
                  <a:lnTo>
                    <a:pt x="979" y="1040"/>
                  </a:lnTo>
                  <a:lnTo>
                    <a:pt x="977" y="1026"/>
                  </a:lnTo>
                  <a:lnTo>
                    <a:pt x="981" y="1013"/>
                  </a:lnTo>
                  <a:lnTo>
                    <a:pt x="990" y="1000"/>
                  </a:lnTo>
                  <a:lnTo>
                    <a:pt x="996" y="995"/>
                  </a:lnTo>
                  <a:lnTo>
                    <a:pt x="1003" y="991"/>
                  </a:lnTo>
                  <a:lnTo>
                    <a:pt x="1009" y="988"/>
                  </a:lnTo>
                  <a:lnTo>
                    <a:pt x="1015" y="984"/>
                  </a:lnTo>
                  <a:lnTo>
                    <a:pt x="1020" y="979"/>
                  </a:lnTo>
                  <a:lnTo>
                    <a:pt x="1024" y="973"/>
                  </a:lnTo>
                  <a:lnTo>
                    <a:pt x="1025" y="966"/>
                  </a:lnTo>
                  <a:lnTo>
                    <a:pt x="1025" y="959"/>
                  </a:lnTo>
                  <a:lnTo>
                    <a:pt x="1020" y="955"/>
                  </a:lnTo>
                  <a:lnTo>
                    <a:pt x="1016" y="951"/>
                  </a:lnTo>
                  <a:lnTo>
                    <a:pt x="1013" y="946"/>
                  </a:lnTo>
                  <a:lnTo>
                    <a:pt x="1010" y="943"/>
                  </a:lnTo>
                  <a:lnTo>
                    <a:pt x="1006" y="938"/>
                  </a:lnTo>
                  <a:lnTo>
                    <a:pt x="1001" y="935"/>
                  </a:lnTo>
                  <a:lnTo>
                    <a:pt x="997" y="931"/>
                  </a:lnTo>
                  <a:lnTo>
                    <a:pt x="992" y="929"/>
                  </a:lnTo>
                  <a:lnTo>
                    <a:pt x="1000" y="925"/>
                  </a:lnTo>
                  <a:lnTo>
                    <a:pt x="1006" y="921"/>
                  </a:lnTo>
                  <a:lnTo>
                    <a:pt x="1015" y="916"/>
                  </a:lnTo>
                  <a:lnTo>
                    <a:pt x="1022" y="911"/>
                  </a:lnTo>
                  <a:lnTo>
                    <a:pt x="1029" y="906"/>
                  </a:lnTo>
                  <a:lnTo>
                    <a:pt x="1033" y="900"/>
                  </a:lnTo>
                  <a:lnTo>
                    <a:pt x="1034" y="891"/>
                  </a:lnTo>
                  <a:lnTo>
                    <a:pt x="1033" y="883"/>
                  </a:lnTo>
                  <a:lnTo>
                    <a:pt x="1029" y="876"/>
                  </a:lnTo>
                  <a:lnTo>
                    <a:pt x="1025" y="870"/>
                  </a:lnTo>
                  <a:lnTo>
                    <a:pt x="1020" y="864"/>
                  </a:lnTo>
                  <a:lnTo>
                    <a:pt x="1015" y="858"/>
                  </a:lnTo>
                  <a:lnTo>
                    <a:pt x="1011" y="852"/>
                  </a:lnTo>
                  <a:lnTo>
                    <a:pt x="1008" y="846"/>
                  </a:lnTo>
                  <a:lnTo>
                    <a:pt x="1008" y="838"/>
                  </a:lnTo>
                  <a:lnTo>
                    <a:pt x="1010" y="831"/>
                  </a:lnTo>
                  <a:lnTo>
                    <a:pt x="1022" y="827"/>
                  </a:lnTo>
                  <a:lnTo>
                    <a:pt x="1033" y="825"/>
                  </a:lnTo>
                  <a:lnTo>
                    <a:pt x="1044" y="823"/>
                  </a:lnTo>
                  <a:lnTo>
                    <a:pt x="1056" y="822"/>
                  </a:lnTo>
                  <a:lnTo>
                    <a:pt x="1068" y="818"/>
                  </a:lnTo>
                  <a:lnTo>
                    <a:pt x="1078" y="814"/>
                  </a:lnTo>
                  <a:lnTo>
                    <a:pt x="1086" y="807"/>
                  </a:lnTo>
                  <a:lnTo>
                    <a:pt x="1094" y="799"/>
                  </a:lnTo>
                  <a:lnTo>
                    <a:pt x="1094" y="784"/>
                  </a:lnTo>
                  <a:lnTo>
                    <a:pt x="1081" y="762"/>
                  </a:lnTo>
                  <a:lnTo>
                    <a:pt x="1069" y="740"/>
                  </a:lnTo>
                  <a:lnTo>
                    <a:pt x="1055" y="718"/>
                  </a:lnTo>
                  <a:lnTo>
                    <a:pt x="1041" y="697"/>
                  </a:lnTo>
                  <a:lnTo>
                    <a:pt x="1026" y="675"/>
                  </a:lnTo>
                  <a:lnTo>
                    <a:pt x="1010" y="655"/>
                  </a:lnTo>
                  <a:lnTo>
                    <a:pt x="992" y="634"/>
                  </a:lnTo>
                  <a:lnTo>
                    <a:pt x="974" y="616"/>
                  </a:lnTo>
                  <a:lnTo>
                    <a:pt x="976" y="609"/>
                  </a:lnTo>
                  <a:lnTo>
                    <a:pt x="980" y="605"/>
                  </a:lnTo>
                  <a:lnTo>
                    <a:pt x="985" y="600"/>
                  </a:lnTo>
                  <a:lnTo>
                    <a:pt x="990" y="597"/>
                  </a:lnTo>
                  <a:lnTo>
                    <a:pt x="995" y="593"/>
                  </a:lnTo>
                  <a:lnTo>
                    <a:pt x="1000" y="589"/>
                  </a:lnTo>
                  <a:lnTo>
                    <a:pt x="1005" y="583"/>
                  </a:lnTo>
                  <a:lnTo>
                    <a:pt x="1007" y="577"/>
                  </a:lnTo>
                  <a:lnTo>
                    <a:pt x="1008" y="572"/>
                  </a:lnTo>
                  <a:lnTo>
                    <a:pt x="1008" y="568"/>
                  </a:lnTo>
                  <a:lnTo>
                    <a:pt x="1006" y="564"/>
                  </a:lnTo>
                  <a:lnTo>
                    <a:pt x="1004" y="560"/>
                  </a:lnTo>
                  <a:lnTo>
                    <a:pt x="1002" y="555"/>
                  </a:lnTo>
                  <a:lnTo>
                    <a:pt x="999" y="551"/>
                  </a:lnTo>
                  <a:lnTo>
                    <a:pt x="997" y="547"/>
                  </a:lnTo>
                  <a:lnTo>
                    <a:pt x="996" y="542"/>
                  </a:lnTo>
                  <a:lnTo>
                    <a:pt x="996" y="525"/>
                  </a:lnTo>
                  <a:lnTo>
                    <a:pt x="996" y="509"/>
                  </a:lnTo>
                  <a:lnTo>
                    <a:pt x="997" y="491"/>
                  </a:lnTo>
                  <a:lnTo>
                    <a:pt x="998" y="475"/>
                  </a:lnTo>
                  <a:lnTo>
                    <a:pt x="1000" y="458"/>
                  </a:lnTo>
                  <a:lnTo>
                    <a:pt x="1000" y="441"/>
                  </a:lnTo>
                  <a:lnTo>
                    <a:pt x="1003" y="424"/>
                  </a:lnTo>
                  <a:lnTo>
                    <a:pt x="1005" y="408"/>
                  </a:lnTo>
                  <a:lnTo>
                    <a:pt x="1016" y="399"/>
                  </a:lnTo>
                  <a:lnTo>
                    <a:pt x="1026" y="389"/>
                  </a:lnTo>
                  <a:lnTo>
                    <a:pt x="1034" y="377"/>
                  </a:lnTo>
                  <a:lnTo>
                    <a:pt x="1039" y="367"/>
                  </a:lnTo>
                  <a:lnTo>
                    <a:pt x="1044" y="354"/>
                  </a:lnTo>
                  <a:lnTo>
                    <a:pt x="1047" y="342"/>
                  </a:lnTo>
                  <a:lnTo>
                    <a:pt x="1049" y="328"/>
                  </a:lnTo>
                  <a:lnTo>
                    <a:pt x="1049" y="314"/>
                  </a:lnTo>
                  <a:lnTo>
                    <a:pt x="1040" y="278"/>
                  </a:lnTo>
                  <a:lnTo>
                    <a:pt x="1024" y="245"/>
                  </a:lnTo>
                  <a:lnTo>
                    <a:pt x="1001" y="216"/>
                  </a:lnTo>
                  <a:lnTo>
                    <a:pt x="974" y="189"/>
                  </a:lnTo>
                  <a:lnTo>
                    <a:pt x="945" y="164"/>
                  </a:lnTo>
                  <a:lnTo>
                    <a:pt x="914" y="140"/>
                  </a:lnTo>
                  <a:lnTo>
                    <a:pt x="883" y="119"/>
                  </a:lnTo>
                  <a:lnTo>
                    <a:pt x="853" y="98"/>
                  </a:lnTo>
                  <a:lnTo>
                    <a:pt x="815" y="81"/>
                  </a:lnTo>
                  <a:lnTo>
                    <a:pt x="775" y="66"/>
                  </a:lnTo>
                  <a:lnTo>
                    <a:pt x="736" y="51"/>
                  </a:lnTo>
                  <a:lnTo>
                    <a:pt x="695" y="37"/>
                  </a:lnTo>
                  <a:lnTo>
                    <a:pt x="654" y="26"/>
                  </a:lnTo>
                  <a:lnTo>
                    <a:pt x="612" y="16"/>
                  </a:lnTo>
                  <a:lnTo>
                    <a:pt x="569" y="9"/>
                  </a:lnTo>
                  <a:lnTo>
                    <a:pt x="526" y="5"/>
                  </a:lnTo>
                  <a:lnTo>
                    <a:pt x="521" y="3"/>
                  </a:lnTo>
                  <a:lnTo>
                    <a:pt x="516" y="2"/>
                  </a:lnTo>
                  <a:lnTo>
                    <a:pt x="511" y="1"/>
                  </a:lnTo>
                  <a:lnTo>
                    <a:pt x="506" y="1"/>
                  </a:lnTo>
                  <a:lnTo>
                    <a:pt x="501" y="1"/>
                  </a:lnTo>
                  <a:lnTo>
                    <a:pt x="497" y="1"/>
                  </a:lnTo>
                  <a:lnTo>
                    <a:pt x="492" y="0"/>
                  </a:lnTo>
                  <a:lnTo>
                    <a:pt x="487" y="0"/>
                  </a:lnTo>
                  <a:lnTo>
                    <a:pt x="434" y="3"/>
                  </a:lnTo>
                  <a:lnTo>
                    <a:pt x="384" y="11"/>
                  </a:lnTo>
                  <a:lnTo>
                    <a:pt x="335" y="23"/>
                  </a:lnTo>
                  <a:lnTo>
                    <a:pt x="288" y="41"/>
                  </a:lnTo>
                  <a:lnTo>
                    <a:pt x="243" y="62"/>
                  </a:lnTo>
                  <a:lnTo>
                    <a:pt x="199" y="88"/>
                  </a:lnTo>
                  <a:lnTo>
                    <a:pt x="158" y="117"/>
                  </a:lnTo>
                  <a:lnTo>
                    <a:pt x="118" y="150"/>
                  </a:lnTo>
                  <a:lnTo>
                    <a:pt x="103" y="167"/>
                  </a:lnTo>
                  <a:lnTo>
                    <a:pt x="88" y="184"/>
                  </a:lnTo>
                  <a:lnTo>
                    <a:pt x="75" y="203"/>
                  </a:lnTo>
                  <a:lnTo>
                    <a:pt x="62" y="221"/>
                  </a:lnTo>
                  <a:lnTo>
                    <a:pt x="51" y="240"/>
                  </a:lnTo>
                  <a:lnTo>
                    <a:pt x="41" y="260"/>
                  </a:lnTo>
                  <a:lnTo>
                    <a:pt x="32" y="280"/>
                  </a:lnTo>
                  <a:lnTo>
                    <a:pt x="27" y="301"/>
                  </a:lnTo>
                  <a:lnTo>
                    <a:pt x="27" y="301"/>
                  </a:lnTo>
                  <a:close/>
                </a:path>
              </a:pathLst>
            </a:custGeom>
            <a:solidFill>
              <a:srgbClr val="DDE5E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îš1ïḋê"/>
            <p:cNvSpPr/>
            <p:nvPr/>
          </p:nvSpPr>
          <p:spPr bwMode="auto">
            <a:xfrm>
              <a:off x="5179720" y="2932375"/>
              <a:ext cx="1126304" cy="3088586"/>
            </a:xfrm>
            <a:custGeom>
              <a:avLst/>
              <a:gdLst>
                <a:gd name="T0" fmla="*/ 51 w 547"/>
                <a:gd name="T1" fmla="*/ 1325 h 1500"/>
                <a:gd name="T2" fmla="*/ 202 w 547"/>
                <a:gd name="T3" fmla="*/ 1389 h 1500"/>
                <a:gd name="T4" fmla="*/ 271 w 547"/>
                <a:gd name="T5" fmla="*/ 1430 h 1500"/>
                <a:gd name="T6" fmla="*/ 337 w 547"/>
                <a:gd name="T7" fmla="*/ 1480 h 1500"/>
                <a:gd name="T8" fmla="*/ 384 w 547"/>
                <a:gd name="T9" fmla="*/ 1480 h 1500"/>
                <a:gd name="T10" fmla="*/ 371 w 547"/>
                <a:gd name="T11" fmla="*/ 1437 h 1500"/>
                <a:gd name="T12" fmla="*/ 347 w 547"/>
                <a:gd name="T13" fmla="*/ 1397 h 1500"/>
                <a:gd name="T14" fmla="*/ 309 w 547"/>
                <a:gd name="T15" fmla="*/ 1351 h 1500"/>
                <a:gd name="T16" fmla="*/ 262 w 547"/>
                <a:gd name="T17" fmla="*/ 1301 h 1500"/>
                <a:gd name="T18" fmla="*/ 210 w 547"/>
                <a:gd name="T19" fmla="*/ 1259 h 1500"/>
                <a:gd name="T20" fmla="*/ 211 w 547"/>
                <a:gd name="T21" fmla="*/ 1218 h 1500"/>
                <a:gd name="T22" fmla="*/ 217 w 547"/>
                <a:gd name="T23" fmla="*/ 1178 h 1500"/>
                <a:gd name="T24" fmla="*/ 251 w 547"/>
                <a:gd name="T25" fmla="*/ 1159 h 1500"/>
                <a:gd name="T26" fmla="*/ 332 w 547"/>
                <a:gd name="T27" fmla="*/ 1175 h 1500"/>
                <a:gd name="T28" fmla="*/ 410 w 547"/>
                <a:gd name="T29" fmla="*/ 1161 h 1500"/>
                <a:gd name="T30" fmla="*/ 441 w 547"/>
                <a:gd name="T31" fmla="*/ 1135 h 1500"/>
                <a:gd name="T32" fmla="*/ 451 w 547"/>
                <a:gd name="T33" fmla="*/ 1121 h 1500"/>
                <a:gd name="T34" fmla="*/ 456 w 547"/>
                <a:gd name="T35" fmla="*/ 1106 h 1500"/>
                <a:gd name="T36" fmla="*/ 442 w 547"/>
                <a:gd name="T37" fmla="*/ 1061 h 1500"/>
                <a:gd name="T38" fmla="*/ 430 w 547"/>
                <a:gd name="T39" fmla="*/ 1020 h 1500"/>
                <a:gd name="T40" fmla="*/ 449 w 547"/>
                <a:gd name="T41" fmla="*/ 989 h 1500"/>
                <a:gd name="T42" fmla="*/ 468 w 547"/>
                <a:gd name="T43" fmla="*/ 977 h 1500"/>
                <a:gd name="T44" fmla="*/ 478 w 547"/>
                <a:gd name="T45" fmla="*/ 960 h 1500"/>
                <a:gd name="T46" fmla="*/ 469 w 547"/>
                <a:gd name="T47" fmla="*/ 944 h 1500"/>
                <a:gd name="T48" fmla="*/ 458 w 547"/>
                <a:gd name="T49" fmla="*/ 932 h 1500"/>
                <a:gd name="T50" fmla="*/ 445 w 547"/>
                <a:gd name="T51" fmla="*/ 923 h 1500"/>
                <a:gd name="T52" fmla="*/ 468 w 547"/>
                <a:gd name="T53" fmla="*/ 909 h 1500"/>
                <a:gd name="T54" fmla="*/ 486 w 547"/>
                <a:gd name="T55" fmla="*/ 893 h 1500"/>
                <a:gd name="T56" fmla="*/ 482 w 547"/>
                <a:gd name="T57" fmla="*/ 869 h 1500"/>
                <a:gd name="T58" fmla="*/ 468 w 547"/>
                <a:gd name="T59" fmla="*/ 852 h 1500"/>
                <a:gd name="T60" fmla="*/ 461 w 547"/>
                <a:gd name="T61" fmla="*/ 832 h 1500"/>
                <a:gd name="T62" fmla="*/ 486 w 547"/>
                <a:gd name="T63" fmla="*/ 819 h 1500"/>
                <a:gd name="T64" fmla="*/ 520 w 547"/>
                <a:gd name="T65" fmla="*/ 811 h 1500"/>
                <a:gd name="T66" fmla="*/ 547 w 547"/>
                <a:gd name="T67" fmla="*/ 793 h 1500"/>
                <a:gd name="T68" fmla="*/ 521 w 547"/>
                <a:gd name="T69" fmla="*/ 733 h 1500"/>
                <a:gd name="T70" fmla="*/ 478 w 547"/>
                <a:gd name="T71" fmla="*/ 669 h 1500"/>
                <a:gd name="T72" fmla="*/ 426 w 547"/>
                <a:gd name="T73" fmla="*/ 610 h 1500"/>
                <a:gd name="T74" fmla="*/ 438 w 547"/>
                <a:gd name="T75" fmla="*/ 594 h 1500"/>
                <a:gd name="T76" fmla="*/ 453 w 547"/>
                <a:gd name="T77" fmla="*/ 582 h 1500"/>
                <a:gd name="T78" fmla="*/ 461 w 547"/>
                <a:gd name="T79" fmla="*/ 566 h 1500"/>
                <a:gd name="T80" fmla="*/ 457 w 547"/>
                <a:gd name="T81" fmla="*/ 553 h 1500"/>
                <a:gd name="T82" fmla="*/ 450 w 547"/>
                <a:gd name="T83" fmla="*/ 540 h 1500"/>
                <a:gd name="T84" fmla="*/ 448 w 547"/>
                <a:gd name="T85" fmla="*/ 503 h 1500"/>
                <a:gd name="T86" fmla="*/ 452 w 547"/>
                <a:gd name="T87" fmla="*/ 451 h 1500"/>
                <a:gd name="T88" fmla="*/ 458 w 547"/>
                <a:gd name="T89" fmla="*/ 401 h 1500"/>
                <a:gd name="T90" fmla="*/ 487 w 547"/>
                <a:gd name="T91" fmla="*/ 371 h 1500"/>
                <a:gd name="T92" fmla="*/ 500 w 547"/>
                <a:gd name="T93" fmla="*/ 334 h 1500"/>
                <a:gd name="T94" fmla="*/ 492 w 547"/>
                <a:gd name="T95" fmla="*/ 272 h 1500"/>
                <a:gd name="T96" fmla="*/ 427 w 547"/>
                <a:gd name="T97" fmla="*/ 182 h 1500"/>
                <a:gd name="T98" fmla="*/ 335 w 547"/>
                <a:gd name="T99" fmla="*/ 112 h 1500"/>
                <a:gd name="T100" fmla="*/ 228 w 547"/>
                <a:gd name="T101" fmla="*/ 59 h 1500"/>
                <a:gd name="T102" fmla="*/ 106 w 547"/>
                <a:gd name="T103" fmla="*/ 19 h 1500"/>
                <a:gd name="T104" fmla="*/ 0 w 547"/>
                <a:gd name="T105" fmla="*/ 0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7" h="1500">
                  <a:moveTo>
                    <a:pt x="0" y="0"/>
                  </a:moveTo>
                  <a:lnTo>
                    <a:pt x="0" y="1308"/>
                  </a:lnTo>
                  <a:lnTo>
                    <a:pt x="51" y="1325"/>
                  </a:lnTo>
                  <a:lnTo>
                    <a:pt x="115" y="1349"/>
                  </a:lnTo>
                  <a:lnTo>
                    <a:pt x="179" y="1378"/>
                  </a:lnTo>
                  <a:lnTo>
                    <a:pt x="202" y="1389"/>
                  </a:lnTo>
                  <a:lnTo>
                    <a:pt x="225" y="1402"/>
                  </a:lnTo>
                  <a:lnTo>
                    <a:pt x="249" y="1415"/>
                  </a:lnTo>
                  <a:lnTo>
                    <a:pt x="271" y="1430"/>
                  </a:lnTo>
                  <a:lnTo>
                    <a:pt x="294" y="1445"/>
                  </a:lnTo>
                  <a:lnTo>
                    <a:pt x="316" y="1462"/>
                  </a:lnTo>
                  <a:lnTo>
                    <a:pt x="337" y="1480"/>
                  </a:lnTo>
                  <a:lnTo>
                    <a:pt x="357" y="1500"/>
                  </a:lnTo>
                  <a:lnTo>
                    <a:pt x="385" y="1497"/>
                  </a:lnTo>
                  <a:lnTo>
                    <a:pt x="384" y="1480"/>
                  </a:lnTo>
                  <a:lnTo>
                    <a:pt x="382" y="1465"/>
                  </a:lnTo>
                  <a:lnTo>
                    <a:pt x="378" y="1451"/>
                  </a:lnTo>
                  <a:lnTo>
                    <a:pt x="371" y="1437"/>
                  </a:lnTo>
                  <a:lnTo>
                    <a:pt x="363" y="1423"/>
                  </a:lnTo>
                  <a:lnTo>
                    <a:pt x="355" y="1410"/>
                  </a:lnTo>
                  <a:lnTo>
                    <a:pt x="347" y="1397"/>
                  </a:lnTo>
                  <a:lnTo>
                    <a:pt x="338" y="1385"/>
                  </a:lnTo>
                  <a:lnTo>
                    <a:pt x="324" y="1368"/>
                  </a:lnTo>
                  <a:lnTo>
                    <a:pt x="309" y="1351"/>
                  </a:lnTo>
                  <a:lnTo>
                    <a:pt x="294" y="1333"/>
                  </a:lnTo>
                  <a:lnTo>
                    <a:pt x="278" y="1318"/>
                  </a:lnTo>
                  <a:lnTo>
                    <a:pt x="262" y="1301"/>
                  </a:lnTo>
                  <a:lnTo>
                    <a:pt x="245" y="1286"/>
                  </a:lnTo>
                  <a:lnTo>
                    <a:pt x="228" y="1271"/>
                  </a:lnTo>
                  <a:lnTo>
                    <a:pt x="210" y="1259"/>
                  </a:lnTo>
                  <a:lnTo>
                    <a:pt x="210" y="1245"/>
                  </a:lnTo>
                  <a:lnTo>
                    <a:pt x="211" y="1232"/>
                  </a:lnTo>
                  <a:lnTo>
                    <a:pt x="211" y="1218"/>
                  </a:lnTo>
                  <a:lnTo>
                    <a:pt x="213" y="1205"/>
                  </a:lnTo>
                  <a:lnTo>
                    <a:pt x="215" y="1191"/>
                  </a:lnTo>
                  <a:lnTo>
                    <a:pt x="217" y="1178"/>
                  </a:lnTo>
                  <a:lnTo>
                    <a:pt x="221" y="1165"/>
                  </a:lnTo>
                  <a:lnTo>
                    <a:pt x="225" y="1154"/>
                  </a:lnTo>
                  <a:lnTo>
                    <a:pt x="251" y="1159"/>
                  </a:lnTo>
                  <a:lnTo>
                    <a:pt x="278" y="1165"/>
                  </a:lnTo>
                  <a:lnTo>
                    <a:pt x="305" y="1171"/>
                  </a:lnTo>
                  <a:lnTo>
                    <a:pt x="332" y="1175"/>
                  </a:lnTo>
                  <a:lnTo>
                    <a:pt x="359" y="1175"/>
                  </a:lnTo>
                  <a:lnTo>
                    <a:pt x="385" y="1171"/>
                  </a:lnTo>
                  <a:lnTo>
                    <a:pt x="410" y="1161"/>
                  </a:lnTo>
                  <a:lnTo>
                    <a:pt x="433" y="1145"/>
                  </a:lnTo>
                  <a:lnTo>
                    <a:pt x="437" y="1140"/>
                  </a:lnTo>
                  <a:lnTo>
                    <a:pt x="441" y="1135"/>
                  </a:lnTo>
                  <a:lnTo>
                    <a:pt x="444" y="1130"/>
                  </a:lnTo>
                  <a:lnTo>
                    <a:pt x="448" y="1126"/>
                  </a:lnTo>
                  <a:lnTo>
                    <a:pt x="451" y="1121"/>
                  </a:lnTo>
                  <a:lnTo>
                    <a:pt x="453" y="1116"/>
                  </a:lnTo>
                  <a:lnTo>
                    <a:pt x="455" y="1111"/>
                  </a:lnTo>
                  <a:lnTo>
                    <a:pt x="456" y="1106"/>
                  </a:lnTo>
                  <a:lnTo>
                    <a:pt x="453" y="1091"/>
                  </a:lnTo>
                  <a:lnTo>
                    <a:pt x="448" y="1076"/>
                  </a:lnTo>
                  <a:lnTo>
                    <a:pt x="442" y="1061"/>
                  </a:lnTo>
                  <a:lnTo>
                    <a:pt x="435" y="1048"/>
                  </a:lnTo>
                  <a:lnTo>
                    <a:pt x="431" y="1034"/>
                  </a:lnTo>
                  <a:lnTo>
                    <a:pt x="430" y="1020"/>
                  </a:lnTo>
                  <a:lnTo>
                    <a:pt x="433" y="1007"/>
                  </a:lnTo>
                  <a:lnTo>
                    <a:pt x="443" y="993"/>
                  </a:lnTo>
                  <a:lnTo>
                    <a:pt x="449" y="989"/>
                  </a:lnTo>
                  <a:lnTo>
                    <a:pt x="455" y="985"/>
                  </a:lnTo>
                  <a:lnTo>
                    <a:pt x="462" y="981"/>
                  </a:lnTo>
                  <a:lnTo>
                    <a:pt x="468" y="977"/>
                  </a:lnTo>
                  <a:lnTo>
                    <a:pt x="473" y="972"/>
                  </a:lnTo>
                  <a:lnTo>
                    <a:pt x="477" y="967"/>
                  </a:lnTo>
                  <a:lnTo>
                    <a:pt x="478" y="960"/>
                  </a:lnTo>
                  <a:lnTo>
                    <a:pt x="477" y="952"/>
                  </a:lnTo>
                  <a:lnTo>
                    <a:pt x="473" y="948"/>
                  </a:lnTo>
                  <a:lnTo>
                    <a:pt x="469" y="944"/>
                  </a:lnTo>
                  <a:lnTo>
                    <a:pt x="465" y="940"/>
                  </a:lnTo>
                  <a:lnTo>
                    <a:pt x="462" y="936"/>
                  </a:lnTo>
                  <a:lnTo>
                    <a:pt x="458" y="932"/>
                  </a:lnTo>
                  <a:lnTo>
                    <a:pt x="454" y="928"/>
                  </a:lnTo>
                  <a:lnTo>
                    <a:pt x="450" y="925"/>
                  </a:lnTo>
                  <a:lnTo>
                    <a:pt x="445" y="923"/>
                  </a:lnTo>
                  <a:lnTo>
                    <a:pt x="452" y="918"/>
                  </a:lnTo>
                  <a:lnTo>
                    <a:pt x="459" y="913"/>
                  </a:lnTo>
                  <a:lnTo>
                    <a:pt x="468" y="909"/>
                  </a:lnTo>
                  <a:lnTo>
                    <a:pt x="475" y="904"/>
                  </a:lnTo>
                  <a:lnTo>
                    <a:pt x="481" y="899"/>
                  </a:lnTo>
                  <a:lnTo>
                    <a:pt x="486" y="893"/>
                  </a:lnTo>
                  <a:lnTo>
                    <a:pt x="487" y="885"/>
                  </a:lnTo>
                  <a:lnTo>
                    <a:pt x="485" y="876"/>
                  </a:lnTo>
                  <a:lnTo>
                    <a:pt x="482" y="869"/>
                  </a:lnTo>
                  <a:lnTo>
                    <a:pt x="478" y="863"/>
                  </a:lnTo>
                  <a:lnTo>
                    <a:pt x="473" y="858"/>
                  </a:lnTo>
                  <a:lnTo>
                    <a:pt x="468" y="852"/>
                  </a:lnTo>
                  <a:lnTo>
                    <a:pt x="463" y="845"/>
                  </a:lnTo>
                  <a:lnTo>
                    <a:pt x="461" y="839"/>
                  </a:lnTo>
                  <a:lnTo>
                    <a:pt x="461" y="832"/>
                  </a:lnTo>
                  <a:lnTo>
                    <a:pt x="463" y="824"/>
                  </a:lnTo>
                  <a:lnTo>
                    <a:pt x="474" y="821"/>
                  </a:lnTo>
                  <a:lnTo>
                    <a:pt x="486" y="819"/>
                  </a:lnTo>
                  <a:lnTo>
                    <a:pt x="497" y="817"/>
                  </a:lnTo>
                  <a:lnTo>
                    <a:pt x="509" y="814"/>
                  </a:lnTo>
                  <a:lnTo>
                    <a:pt x="520" y="811"/>
                  </a:lnTo>
                  <a:lnTo>
                    <a:pt x="530" y="807"/>
                  </a:lnTo>
                  <a:lnTo>
                    <a:pt x="539" y="801"/>
                  </a:lnTo>
                  <a:lnTo>
                    <a:pt x="547" y="793"/>
                  </a:lnTo>
                  <a:lnTo>
                    <a:pt x="546" y="778"/>
                  </a:lnTo>
                  <a:lnTo>
                    <a:pt x="533" y="755"/>
                  </a:lnTo>
                  <a:lnTo>
                    <a:pt x="521" y="733"/>
                  </a:lnTo>
                  <a:lnTo>
                    <a:pt x="508" y="711"/>
                  </a:lnTo>
                  <a:lnTo>
                    <a:pt x="493" y="690"/>
                  </a:lnTo>
                  <a:lnTo>
                    <a:pt x="478" y="669"/>
                  </a:lnTo>
                  <a:lnTo>
                    <a:pt x="463" y="649"/>
                  </a:lnTo>
                  <a:lnTo>
                    <a:pt x="445" y="628"/>
                  </a:lnTo>
                  <a:lnTo>
                    <a:pt x="426" y="610"/>
                  </a:lnTo>
                  <a:lnTo>
                    <a:pt x="429" y="603"/>
                  </a:lnTo>
                  <a:lnTo>
                    <a:pt x="433" y="598"/>
                  </a:lnTo>
                  <a:lnTo>
                    <a:pt x="438" y="594"/>
                  </a:lnTo>
                  <a:lnTo>
                    <a:pt x="443" y="590"/>
                  </a:lnTo>
                  <a:lnTo>
                    <a:pt x="448" y="587"/>
                  </a:lnTo>
                  <a:lnTo>
                    <a:pt x="453" y="582"/>
                  </a:lnTo>
                  <a:lnTo>
                    <a:pt x="458" y="577"/>
                  </a:lnTo>
                  <a:lnTo>
                    <a:pt x="459" y="571"/>
                  </a:lnTo>
                  <a:lnTo>
                    <a:pt x="461" y="566"/>
                  </a:lnTo>
                  <a:lnTo>
                    <a:pt x="460" y="561"/>
                  </a:lnTo>
                  <a:lnTo>
                    <a:pt x="458" y="557"/>
                  </a:lnTo>
                  <a:lnTo>
                    <a:pt x="457" y="553"/>
                  </a:lnTo>
                  <a:lnTo>
                    <a:pt x="454" y="549"/>
                  </a:lnTo>
                  <a:lnTo>
                    <a:pt x="452" y="545"/>
                  </a:lnTo>
                  <a:lnTo>
                    <a:pt x="450" y="540"/>
                  </a:lnTo>
                  <a:lnTo>
                    <a:pt x="448" y="536"/>
                  </a:lnTo>
                  <a:lnTo>
                    <a:pt x="448" y="519"/>
                  </a:lnTo>
                  <a:lnTo>
                    <a:pt x="448" y="503"/>
                  </a:lnTo>
                  <a:lnTo>
                    <a:pt x="449" y="485"/>
                  </a:lnTo>
                  <a:lnTo>
                    <a:pt x="450" y="468"/>
                  </a:lnTo>
                  <a:lnTo>
                    <a:pt x="452" y="451"/>
                  </a:lnTo>
                  <a:lnTo>
                    <a:pt x="453" y="434"/>
                  </a:lnTo>
                  <a:lnTo>
                    <a:pt x="456" y="418"/>
                  </a:lnTo>
                  <a:lnTo>
                    <a:pt x="458" y="401"/>
                  </a:lnTo>
                  <a:lnTo>
                    <a:pt x="469" y="393"/>
                  </a:lnTo>
                  <a:lnTo>
                    <a:pt x="478" y="383"/>
                  </a:lnTo>
                  <a:lnTo>
                    <a:pt x="487" y="371"/>
                  </a:lnTo>
                  <a:lnTo>
                    <a:pt x="492" y="359"/>
                  </a:lnTo>
                  <a:lnTo>
                    <a:pt x="497" y="348"/>
                  </a:lnTo>
                  <a:lnTo>
                    <a:pt x="500" y="334"/>
                  </a:lnTo>
                  <a:lnTo>
                    <a:pt x="502" y="321"/>
                  </a:lnTo>
                  <a:lnTo>
                    <a:pt x="502" y="308"/>
                  </a:lnTo>
                  <a:lnTo>
                    <a:pt x="492" y="272"/>
                  </a:lnTo>
                  <a:lnTo>
                    <a:pt x="477" y="239"/>
                  </a:lnTo>
                  <a:lnTo>
                    <a:pt x="454" y="210"/>
                  </a:lnTo>
                  <a:lnTo>
                    <a:pt x="427" y="182"/>
                  </a:lnTo>
                  <a:lnTo>
                    <a:pt x="398" y="157"/>
                  </a:lnTo>
                  <a:lnTo>
                    <a:pt x="366" y="134"/>
                  </a:lnTo>
                  <a:lnTo>
                    <a:pt x="335" y="112"/>
                  </a:lnTo>
                  <a:lnTo>
                    <a:pt x="305" y="92"/>
                  </a:lnTo>
                  <a:lnTo>
                    <a:pt x="267" y="74"/>
                  </a:lnTo>
                  <a:lnTo>
                    <a:pt x="228" y="59"/>
                  </a:lnTo>
                  <a:lnTo>
                    <a:pt x="188" y="44"/>
                  </a:lnTo>
                  <a:lnTo>
                    <a:pt x="147" y="31"/>
                  </a:lnTo>
                  <a:lnTo>
                    <a:pt x="106" y="19"/>
                  </a:lnTo>
                  <a:lnTo>
                    <a:pt x="65" y="9"/>
                  </a:lnTo>
                  <a:lnTo>
                    <a:pt x="22" y="3"/>
                  </a:lnTo>
                  <a:lnTo>
                    <a:pt x="0" y="0"/>
                  </a:lnTo>
                  <a:close/>
                </a:path>
              </a:pathLst>
            </a:custGeom>
            <a:solidFill>
              <a:srgbClr val="DDE5E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îṣ1iḑé"/>
            <p:cNvSpPr/>
            <p:nvPr/>
          </p:nvSpPr>
          <p:spPr bwMode="auto">
            <a:xfrm>
              <a:off x="4181078" y="3103277"/>
              <a:ext cx="1400159" cy="1402218"/>
            </a:xfrm>
            <a:custGeom>
              <a:avLst/>
              <a:gdLst>
                <a:gd name="T0" fmla="*/ 0 w 818"/>
                <a:gd name="T1" fmla="*/ 440 h 818"/>
                <a:gd name="T2" fmla="*/ 81 w 818"/>
                <a:gd name="T3" fmla="*/ 467 h 818"/>
                <a:gd name="T4" fmla="*/ 115 w 818"/>
                <a:gd name="T5" fmla="*/ 566 h 818"/>
                <a:gd name="T6" fmla="*/ 68 w 818"/>
                <a:gd name="T7" fmla="*/ 643 h 818"/>
                <a:gd name="T8" fmla="*/ 175 w 818"/>
                <a:gd name="T9" fmla="*/ 723 h 818"/>
                <a:gd name="T10" fmla="*/ 223 w 818"/>
                <a:gd name="T11" fmla="*/ 682 h 818"/>
                <a:gd name="T12" fmla="*/ 316 w 818"/>
                <a:gd name="T13" fmla="*/ 788 h 818"/>
                <a:gd name="T14" fmla="*/ 441 w 818"/>
                <a:gd name="T15" fmla="*/ 818 h 818"/>
                <a:gd name="T16" fmla="*/ 467 w 818"/>
                <a:gd name="T17" fmla="*/ 734 h 818"/>
                <a:gd name="T18" fmla="*/ 566 w 818"/>
                <a:gd name="T19" fmla="*/ 700 h 818"/>
                <a:gd name="T20" fmla="*/ 643 w 818"/>
                <a:gd name="T21" fmla="*/ 747 h 818"/>
                <a:gd name="T22" fmla="*/ 724 w 818"/>
                <a:gd name="T23" fmla="*/ 640 h 818"/>
                <a:gd name="T24" fmla="*/ 683 w 818"/>
                <a:gd name="T25" fmla="*/ 593 h 818"/>
                <a:gd name="T26" fmla="*/ 789 w 818"/>
                <a:gd name="T27" fmla="*/ 502 h 818"/>
                <a:gd name="T28" fmla="*/ 817 w 818"/>
                <a:gd name="T29" fmla="*/ 374 h 818"/>
                <a:gd name="T30" fmla="*/ 735 w 818"/>
                <a:gd name="T31" fmla="*/ 351 h 818"/>
                <a:gd name="T32" fmla="*/ 700 w 818"/>
                <a:gd name="T33" fmla="*/ 251 h 818"/>
                <a:gd name="T34" fmla="*/ 747 w 818"/>
                <a:gd name="T35" fmla="*/ 172 h 818"/>
                <a:gd name="T36" fmla="*/ 641 w 818"/>
                <a:gd name="T37" fmla="*/ 91 h 818"/>
                <a:gd name="T38" fmla="*/ 594 w 818"/>
                <a:gd name="T39" fmla="*/ 132 h 818"/>
                <a:gd name="T40" fmla="*/ 502 w 818"/>
                <a:gd name="T41" fmla="*/ 26 h 818"/>
                <a:gd name="T42" fmla="*/ 375 w 818"/>
                <a:gd name="T43" fmla="*/ 1 h 818"/>
                <a:gd name="T44" fmla="*/ 351 w 818"/>
                <a:gd name="T45" fmla="*/ 80 h 818"/>
                <a:gd name="T46" fmla="*/ 251 w 818"/>
                <a:gd name="T47" fmla="*/ 115 h 818"/>
                <a:gd name="T48" fmla="*/ 172 w 818"/>
                <a:gd name="T49" fmla="*/ 68 h 818"/>
                <a:gd name="T50" fmla="*/ 92 w 818"/>
                <a:gd name="T51" fmla="*/ 175 h 818"/>
                <a:gd name="T52" fmla="*/ 133 w 818"/>
                <a:gd name="T53" fmla="*/ 223 h 818"/>
                <a:gd name="T54" fmla="*/ 27 w 818"/>
                <a:gd name="T55" fmla="*/ 316 h 818"/>
                <a:gd name="T56" fmla="*/ 458 w 818"/>
                <a:gd name="T57" fmla="*/ 553 h 818"/>
                <a:gd name="T58" fmla="*/ 331 w 818"/>
                <a:gd name="T59" fmla="*/ 541 h 818"/>
                <a:gd name="T60" fmla="*/ 321 w 818"/>
                <a:gd name="T61" fmla="*/ 535 h 818"/>
                <a:gd name="T62" fmla="*/ 310 w 818"/>
                <a:gd name="T63" fmla="*/ 526 h 818"/>
                <a:gd name="T64" fmla="*/ 296 w 818"/>
                <a:gd name="T65" fmla="*/ 514 h 818"/>
                <a:gd name="T66" fmla="*/ 289 w 818"/>
                <a:gd name="T67" fmla="*/ 505 h 818"/>
                <a:gd name="T68" fmla="*/ 282 w 818"/>
                <a:gd name="T69" fmla="*/ 497 h 818"/>
                <a:gd name="T70" fmla="*/ 277 w 818"/>
                <a:gd name="T71" fmla="*/ 489 h 818"/>
                <a:gd name="T72" fmla="*/ 271 w 818"/>
                <a:gd name="T73" fmla="*/ 478 h 818"/>
                <a:gd name="T74" fmla="*/ 264 w 818"/>
                <a:gd name="T75" fmla="*/ 464 h 818"/>
                <a:gd name="T76" fmla="*/ 259 w 818"/>
                <a:gd name="T77" fmla="*/ 446 h 818"/>
                <a:gd name="T78" fmla="*/ 254 w 818"/>
                <a:gd name="T79" fmla="*/ 400 h 818"/>
                <a:gd name="T80" fmla="*/ 278 w 818"/>
                <a:gd name="T81" fmla="*/ 325 h 818"/>
                <a:gd name="T82" fmla="*/ 287 w 818"/>
                <a:gd name="T83" fmla="*/ 313 h 818"/>
                <a:gd name="T84" fmla="*/ 304 w 818"/>
                <a:gd name="T85" fmla="*/ 294 h 818"/>
                <a:gd name="T86" fmla="*/ 319 w 818"/>
                <a:gd name="T87" fmla="*/ 282 h 818"/>
                <a:gd name="T88" fmla="*/ 328 w 818"/>
                <a:gd name="T89" fmla="*/ 276 h 818"/>
                <a:gd name="T90" fmla="*/ 344 w 818"/>
                <a:gd name="T91" fmla="*/ 268 h 818"/>
                <a:gd name="T92" fmla="*/ 474 w 818"/>
                <a:gd name="T93" fmla="*/ 269 h 818"/>
                <a:gd name="T94" fmla="*/ 500 w 818"/>
                <a:gd name="T95" fmla="*/ 285 h 818"/>
                <a:gd name="T96" fmla="*/ 508 w 818"/>
                <a:gd name="T97" fmla="*/ 292 h 818"/>
                <a:gd name="T98" fmla="*/ 561 w 818"/>
                <a:gd name="T99" fmla="*/ 415 h 818"/>
                <a:gd name="T100" fmla="*/ 532 w 818"/>
                <a:gd name="T101" fmla="*/ 497 h 818"/>
                <a:gd name="T102" fmla="*/ 513 w 818"/>
                <a:gd name="T103" fmla="*/ 520 h 818"/>
                <a:gd name="T104" fmla="*/ 493 w 818"/>
                <a:gd name="T105" fmla="*/ 535 h 818"/>
                <a:gd name="T106" fmla="*/ 481 w 818"/>
                <a:gd name="T107" fmla="*/ 543 h 818"/>
                <a:gd name="T108" fmla="*/ 463 w 818"/>
                <a:gd name="T109" fmla="*/ 551 h 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8" h="818">
                  <a:moveTo>
                    <a:pt x="6" y="334"/>
                  </a:moveTo>
                  <a:cubicBezTo>
                    <a:pt x="0" y="440"/>
                    <a:pt x="0" y="440"/>
                    <a:pt x="0" y="440"/>
                  </a:cubicBezTo>
                  <a:cubicBezTo>
                    <a:pt x="0" y="454"/>
                    <a:pt x="6" y="463"/>
                    <a:pt x="19" y="464"/>
                  </a:cubicBezTo>
                  <a:cubicBezTo>
                    <a:pt x="81" y="467"/>
                    <a:pt x="81" y="467"/>
                    <a:pt x="81" y="467"/>
                  </a:cubicBezTo>
                  <a:cubicBezTo>
                    <a:pt x="81" y="467"/>
                    <a:pt x="81" y="467"/>
                    <a:pt x="81" y="467"/>
                  </a:cubicBezTo>
                  <a:cubicBezTo>
                    <a:pt x="87" y="504"/>
                    <a:pt x="99" y="535"/>
                    <a:pt x="115" y="566"/>
                  </a:cubicBezTo>
                  <a:cubicBezTo>
                    <a:pt x="70" y="608"/>
                    <a:pt x="70" y="608"/>
                    <a:pt x="70" y="608"/>
                  </a:cubicBezTo>
                  <a:cubicBezTo>
                    <a:pt x="60" y="617"/>
                    <a:pt x="59" y="632"/>
                    <a:pt x="68" y="643"/>
                  </a:cubicBezTo>
                  <a:cubicBezTo>
                    <a:pt x="140" y="722"/>
                    <a:pt x="140" y="722"/>
                    <a:pt x="140" y="722"/>
                  </a:cubicBezTo>
                  <a:cubicBezTo>
                    <a:pt x="149" y="732"/>
                    <a:pt x="165" y="733"/>
                    <a:pt x="175" y="723"/>
                  </a:cubicBezTo>
                  <a:cubicBezTo>
                    <a:pt x="221" y="682"/>
                    <a:pt x="221" y="682"/>
                    <a:pt x="221" y="682"/>
                  </a:cubicBezTo>
                  <a:cubicBezTo>
                    <a:pt x="223" y="682"/>
                    <a:pt x="223" y="682"/>
                    <a:pt x="223" y="682"/>
                  </a:cubicBezTo>
                  <a:cubicBezTo>
                    <a:pt x="251" y="702"/>
                    <a:pt x="283" y="717"/>
                    <a:pt x="319" y="727"/>
                  </a:cubicBezTo>
                  <a:cubicBezTo>
                    <a:pt x="316" y="788"/>
                    <a:pt x="316" y="788"/>
                    <a:pt x="316" y="788"/>
                  </a:cubicBezTo>
                  <a:cubicBezTo>
                    <a:pt x="315" y="802"/>
                    <a:pt x="321" y="812"/>
                    <a:pt x="334" y="812"/>
                  </a:cubicBezTo>
                  <a:cubicBezTo>
                    <a:pt x="441" y="818"/>
                    <a:pt x="441" y="818"/>
                    <a:pt x="441" y="818"/>
                  </a:cubicBezTo>
                  <a:cubicBezTo>
                    <a:pt x="454" y="818"/>
                    <a:pt x="463" y="809"/>
                    <a:pt x="464" y="795"/>
                  </a:cubicBezTo>
                  <a:cubicBezTo>
                    <a:pt x="467" y="734"/>
                    <a:pt x="467" y="734"/>
                    <a:pt x="467" y="734"/>
                  </a:cubicBezTo>
                  <a:cubicBezTo>
                    <a:pt x="467" y="734"/>
                    <a:pt x="467" y="734"/>
                    <a:pt x="467" y="734"/>
                  </a:cubicBezTo>
                  <a:cubicBezTo>
                    <a:pt x="504" y="728"/>
                    <a:pt x="535" y="716"/>
                    <a:pt x="566" y="700"/>
                  </a:cubicBezTo>
                  <a:cubicBezTo>
                    <a:pt x="608" y="745"/>
                    <a:pt x="608" y="745"/>
                    <a:pt x="608" y="745"/>
                  </a:cubicBezTo>
                  <a:cubicBezTo>
                    <a:pt x="618" y="755"/>
                    <a:pt x="633" y="756"/>
                    <a:pt x="643" y="747"/>
                  </a:cubicBezTo>
                  <a:cubicBezTo>
                    <a:pt x="722" y="675"/>
                    <a:pt x="722" y="675"/>
                    <a:pt x="722" y="675"/>
                  </a:cubicBezTo>
                  <a:cubicBezTo>
                    <a:pt x="732" y="666"/>
                    <a:pt x="733" y="650"/>
                    <a:pt x="724" y="640"/>
                  </a:cubicBezTo>
                  <a:cubicBezTo>
                    <a:pt x="683" y="594"/>
                    <a:pt x="683" y="594"/>
                    <a:pt x="683" y="594"/>
                  </a:cubicBezTo>
                  <a:cubicBezTo>
                    <a:pt x="683" y="593"/>
                    <a:pt x="683" y="593"/>
                    <a:pt x="683" y="593"/>
                  </a:cubicBezTo>
                  <a:cubicBezTo>
                    <a:pt x="702" y="565"/>
                    <a:pt x="717" y="535"/>
                    <a:pt x="728" y="499"/>
                  </a:cubicBezTo>
                  <a:cubicBezTo>
                    <a:pt x="789" y="502"/>
                    <a:pt x="789" y="502"/>
                    <a:pt x="789" y="502"/>
                  </a:cubicBezTo>
                  <a:cubicBezTo>
                    <a:pt x="802" y="503"/>
                    <a:pt x="811" y="494"/>
                    <a:pt x="812" y="481"/>
                  </a:cubicBezTo>
                  <a:cubicBezTo>
                    <a:pt x="817" y="374"/>
                    <a:pt x="817" y="374"/>
                    <a:pt x="817" y="374"/>
                  </a:cubicBezTo>
                  <a:cubicBezTo>
                    <a:pt x="818" y="360"/>
                    <a:pt x="810" y="355"/>
                    <a:pt x="796" y="354"/>
                  </a:cubicBezTo>
                  <a:cubicBezTo>
                    <a:pt x="735" y="351"/>
                    <a:pt x="735" y="351"/>
                    <a:pt x="735" y="351"/>
                  </a:cubicBezTo>
                  <a:cubicBezTo>
                    <a:pt x="734" y="351"/>
                    <a:pt x="734" y="351"/>
                    <a:pt x="734" y="351"/>
                  </a:cubicBezTo>
                  <a:cubicBezTo>
                    <a:pt x="729" y="314"/>
                    <a:pt x="717" y="282"/>
                    <a:pt x="700" y="251"/>
                  </a:cubicBezTo>
                  <a:cubicBezTo>
                    <a:pt x="746" y="206"/>
                    <a:pt x="746" y="206"/>
                    <a:pt x="746" y="206"/>
                  </a:cubicBezTo>
                  <a:cubicBezTo>
                    <a:pt x="756" y="197"/>
                    <a:pt x="757" y="182"/>
                    <a:pt x="747" y="172"/>
                  </a:cubicBezTo>
                  <a:cubicBezTo>
                    <a:pt x="676" y="92"/>
                    <a:pt x="676" y="92"/>
                    <a:pt x="676" y="92"/>
                  </a:cubicBezTo>
                  <a:cubicBezTo>
                    <a:pt x="667" y="82"/>
                    <a:pt x="651" y="82"/>
                    <a:pt x="641" y="91"/>
                  </a:cubicBezTo>
                  <a:cubicBezTo>
                    <a:pt x="595" y="132"/>
                    <a:pt x="595" y="132"/>
                    <a:pt x="595" y="132"/>
                  </a:cubicBezTo>
                  <a:cubicBezTo>
                    <a:pt x="594" y="132"/>
                    <a:pt x="594" y="132"/>
                    <a:pt x="594" y="132"/>
                  </a:cubicBezTo>
                  <a:cubicBezTo>
                    <a:pt x="565" y="113"/>
                    <a:pt x="535" y="97"/>
                    <a:pt x="499" y="87"/>
                  </a:cubicBezTo>
                  <a:cubicBezTo>
                    <a:pt x="502" y="26"/>
                    <a:pt x="502" y="26"/>
                    <a:pt x="502" y="26"/>
                  </a:cubicBezTo>
                  <a:cubicBezTo>
                    <a:pt x="502" y="12"/>
                    <a:pt x="495" y="7"/>
                    <a:pt x="481" y="6"/>
                  </a:cubicBezTo>
                  <a:cubicBezTo>
                    <a:pt x="375" y="1"/>
                    <a:pt x="375" y="1"/>
                    <a:pt x="375" y="1"/>
                  </a:cubicBezTo>
                  <a:cubicBezTo>
                    <a:pt x="361" y="0"/>
                    <a:pt x="355" y="5"/>
                    <a:pt x="354" y="19"/>
                  </a:cubicBezTo>
                  <a:cubicBezTo>
                    <a:pt x="351" y="80"/>
                    <a:pt x="351" y="80"/>
                    <a:pt x="351" y="80"/>
                  </a:cubicBezTo>
                  <a:cubicBezTo>
                    <a:pt x="351" y="80"/>
                    <a:pt x="351" y="80"/>
                    <a:pt x="351" y="80"/>
                  </a:cubicBezTo>
                  <a:cubicBezTo>
                    <a:pt x="314" y="86"/>
                    <a:pt x="282" y="98"/>
                    <a:pt x="251" y="115"/>
                  </a:cubicBezTo>
                  <a:cubicBezTo>
                    <a:pt x="207" y="69"/>
                    <a:pt x="207" y="69"/>
                    <a:pt x="207" y="69"/>
                  </a:cubicBezTo>
                  <a:cubicBezTo>
                    <a:pt x="198" y="59"/>
                    <a:pt x="182" y="58"/>
                    <a:pt x="172" y="68"/>
                  </a:cubicBezTo>
                  <a:cubicBezTo>
                    <a:pt x="93" y="139"/>
                    <a:pt x="93" y="139"/>
                    <a:pt x="93" y="139"/>
                  </a:cubicBezTo>
                  <a:cubicBezTo>
                    <a:pt x="83" y="149"/>
                    <a:pt x="82" y="165"/>
                    <a:pt x="92" y="175"/>
                  </a:cubicBezTo>
                  <a:cubicBezTo>
                    <a:pt x="133" y="221"/>
                    <a:pt x="133" y="221"/>
                    <a:pt x="133" y="221"/>
                  </a:cubicBezTo>
                  <a:cubicBezTo>
                    <a:pt x="133" y="223"/>
                    <a:pt x="133" y="223"/>
                    <a:pt x="133" y="223"/>
                  </a:cubicBezTo>
                  <a:cubicBezTo>
                    <a:pt x="113" y="251"/>
                    <a:pt x="98" y="283"/>
                    <a:pt x="88" y="319"/>
                  </a:cubicBezTo>
                  <a:cubicBezTo>
                    <a:pt x="27" y="316"/>
                    <a:pt x="27" y="316"/>
                    <a:pt x="27" y="316"/>
                  </a:cubicBezTo>
                  <a:cubicBezTo>
                    <a:pt x="13" y="316"/>
                    <a:pt x="6" y="320"/>
                    <a:pt x="6" y="334"/>
                  </a:cubicBezTo>
                  <a:close/>
                  <a:moveTo>
                    <a:pt x="458" y="553"/>
                  </a:moveTo>
                  <a:cubicBezTo>
                    <a:pt x="440" y="559"/>
                    <a:pt x="420" y="562"/>
                    <a:pt x="400" y="561"/>
                  </a:cubicBezTo>
                  <a:cubicBezTo>
                    <a:pt x="375" y="560"/>
                    <a:pt x="351" y="553"/>
                    <a:pt x="331" y="541"/>
                  </a:cubicBezTo>
                  <a:cubicBezTo>
                    <a:pt x="329" y="540"/>
                    <a:pt x="327" y="538"/>
                    <a:pt x="325" y="537"/>
                  </a:cubicBezTo>
                  <a:cubicBezTo>
                    <a:pt x="324" y="536"/>
                    <a:pt x="322" y="536"/>
                    <a:pt x="321" y="535"/>
                  </a:cubicBezTo>
                  <a:cubicBezTo>
                    <a:pt x="319" y="534"/>
                    <a:pt x="317" y="532"/>
                    <a:pt x="315" y="531"/>
                  </a:cubicBezTo>
                  <a:cubicBezTo>
                    <a:pt x="313" y="529"/>
                    <a:pt x="312" y="528"/>
                    <a:pt x="310" y="526"/>
                  </a:cubicBezTo>
                  <a:cubicBezTo>
                    <a:pt x="309" y="525"/>
                    <a:pt x="308" y="525"/>
                    <a:pt x="307" y="524"/>
                  </a:cubicBezTo>
                  <a:cubicBezTo>
                    <a:pt x="303" y="521"/>
                    <a:pt x="300" y="517"/>
                    <a:pt x="296" y="514"/>
                  </a:cubicBezTo>
                  <a:cubicBezTo>
                    <a:pt x="295" y="513"/>
                    <a:pt x="294" y="512"/>
                    <a:pt x="294" y="511"/>
                  </a:cubicBezTo>
                  <a:cubicBezTo>
                    <a:pt x="292" y="509"/>
                    <a:pt x="290" y="507"/>
                    <a:pt x="289" y="505"/>
                  </a:cubicBezTo>
                  <a:cubicBezTo>
                    <a:pt x="288" y="504"/>
                    <a:pt x="287" y="503"/>
                    <a:pt x="287" y="502"/>
                  </a:cubicBezTo>
                  <a:cubicBezTo>
                    <a:pt x="285" y="501"/>
                    <a:pt x="284" y="499"/>
                    <a:pt x="282" y="497"/>
                  </a:cubicBezTo>
                  <a:cubicBezTo>
                    <a:pt x="281" y="496"/>
                    <a:pt x="281" y="495"/>
                    <a:pt x="280" y="494"/>
                  </a:cubicBezTo>
                  <a:cubicBezTo>
                    <a:pt x="279" y="492"/>
                    <a:pt x="278" y="491"/>
                    <a:pt x="277" y="489"/>
                  </a:cubicBezTo>
                  <a:cubicBezTo>
                    <a:pt x="276" y="487"/>
                    <a:pt x="275" y="486"/>
                    <a:pt x="274" y="484"/>
                  </a:cubicBezTo>
                  <a:cubicBezTo>
                    <a:pt x="273" y="482"/>
                    <a:pt x="272" y="480"/>
                    <a:pt x="271" y="478"/>
                  </a:cubicBezTo>
                  <a:cubicBezTo>
                    <a:pt x="269" y="475"/>
                    <a:pt x="268" y="472"/>
                    <a:pt x="266" y="469"/>
                  </a:cubicBezTo>
                  <a:cubicBezTo>
                    <a:pt x="266" y="467"/>
                    <a:pt x="265" y="466"/>
                    <a:pt x="264" y="464"/>
                  </a:cubicBezTo>
                  <a:cubicBezTo>
                    <a:pt x="264" y="462"/>
                    <a:pt x="263" y="459"/>
                    <a:pt x="262" y="457"/>
                  </a:cubicBezTo>
                  <a:cubicBezTo>
                    <a:pt x="261" y="453"/>
                    <a:pt x="260" y="450"/>
                    <a:pt x="259" y="446"/>
                  </a:cubicBezTo>
                  <a:cubicBezTo>
                    <a:pt x="258" y="444"/>
                    <a:pt x="257" y="441"/>
                    <a:pt x="257" y="439"/>
                  </a:cubicBezTo>
                  <a:cubicBezTo>
                    <a:pt x="254" y="426"/>
                    <a:pt x="253" y="413"/>
                    <a:pt x="254" y="400"/>
                  </a:cubicBezTo>
                  <a:cubicBezTo>
                    <a:pt x="255" y="376"/>
                    <a:pt x="262" y="354"/>
                    <a:pt x="272" y="334"/>
                  </a:cubicBezTo>
                  <a:cubicBezTo>
                    <a:pt x="274" y="331"/>
                    <a:pt x="276" y="328"/>
                    <a:pt x="278" y="325"/>
                  </a:cubicBezTo>
                  <a:cubicBezTo>
                    <a:pt x="279" y="323"/>
                    <a:pt x="281" y="321"/>
                    <a:pt x="282" y="319"/>
                  </a:cubicBezTo>
                  <a:cubicBezTo>
                    <a:pt x="284" y="317"/>
                    <a:pt x="285" y="315"/>
                    <a:pt x="287" y="313"/>
                  </a:cubicBezTo>
                  <a:cubicBezTo>
                    <a:pt x="291" y="308"/>
                    <a:pt x="295" y="303"/>
                    <a:pt x="299" y="299"/>
                  </a:cubicBezTo>
                  <a:cubicBezTo>
                    <a:pt x="301" y="297"/>
                    <a:pt x="303" y="296"/>
                    <a:pt x="304" y="294"/>
                  </a:cubicBezTo>
                  <a:cubicBezTo>
                    <a:pt x="307" y="291"/>
                    <a:pt x="310" y="289"/>
                    <a:pt x="313" y="287"/>
                  </a:cubicBezTo>
                  <a:cubicBezTo>
                    <a:pt x="315" y="285"/>
                    <a:pt x="317" y="284"/>
                    <a:pt x="319" y="282"/>
                  </a:cubicBezTo>
                  <a:cubicBezTo>
                    <a:pt x="320" y="282"/>
                    <a:pt x="321" y="281"/>
                    <a:pt x="322" y="280"/>
                  </a:cubicBezTo>
                  <a:cubicBezTo>
                    <a:pt x="324" y="279"/>
                    <a:pt x="326" y="278"/>
                    <a:pt x="328" y="276"/>
                  </a:cubicBezTo>
                  <a:cubicBezTo>
                    <a:pt x="331" y="274"/>
                    <a:pt x="334" y="273"/>
                    <a:pt x="338" y="271"/>
                  </a:cubicBezTo>
                  <a:cubicBezTo>
                    <a:pt x="340" y="270"/>
                    <a:pt x="342" y="269"/>
                    <a:pt x="344" y="268"/>
                  </a:cubicBezTo>
                  <a:cubicBezTo>
                    <a:pt x="366" y="258"/>
                    <a:pt x="390" y="253"/>
                    <a:pt x="415" y="254"/>
                  </a:cubicBezTo>
                  <a:cubicBezTo>
                    <a:pt x="436" y="255"/>
                    <a:pt x="456" y="261"/>
                    <a:pt x="474" y="269"/>
                  </a:cubicBezTo>
                  <a:cubicBezTo>
                    <a:pt x="476" y="270"/>
                    <a:pt x="479" y="272"/>
                    <a:pt x="481" y="273"/>
                  </a:cubicBezTo>
                  <a:cubicBezTo>
                    <a:pt x="487" y="276"/>
                    <a:pt x="494" y="280"/>
                    <a:pt x="500" y="285"/>
                  </a:cubicBezTo>
                  <a:cubicBezTo>
                    <a:pt x="502" y="286"/>
                    <a:pt x="503" y="288"/>
                    <a:pt x="505" y="289"/>
                  </a:cubicBezTo>
                  <a:cubicBezTo>
                    <a:pt x="506" y="290"/>
                    <a:pt x="507" y="291"/>
                    <a:pt x="508" y="292"/>
                  </a:cubicBezTo>
                  <a:cubicBezTo>
                    <a:pt x="511" y="294"/>
                    <a:pt x="514" y="297"/>
                    <a:pt x="516" y="299"/>
                  </a:cubicBezTo>
                  <a:cubicBezTo>
                    <a:pt x="546" y="329"/>
                    <a:pt x="563" y="370"/>
                    <a:pt x="561" y="415"/>
                  </a:cubicBezTo>
                  <a:cubicBezTo>
                    <a:pt x="560" y="437"/>
                    <a:pt x="554" y="457"/>
                    <a:pt x="546" y="475"/>
                  </a:cubicBezTo>
                  <a:cubicBezTo>
                    <a:pt x="542" y="483"/>
                    <a:pt x="537" y="490"/>
                    <a:pt x="532" y="497"/>
                  </a:cubicBezTo>
                  <a:cubicBezTo>
                    <a:pt x="531" y="500"/>
                    <a:pt x="529" y="502"/>
                    <a:pt x="527" y="504"/>
                  </a:cubicBezTo>
                  <a:cubicBezTo>
                    <a:pt x="523" y="510"/>
                    <a:pt x="518" y="515"/>
                    <a:pt x="513" y="520"/>
                  </a:cubicBezTo>
                  <a:cubicBezTo>
                    <a:pt x="508" y="524"/>
                    <a:pt x="502" y="529"/>
                    <a:pt x="496" y="533"/>
                  </a:cubicBezTo>
                  <a:cubicBezTo>
                    <a:pt x="495" y="534"/>
                    <a:pt x="494" y="535"/>
                    <a:pt x="493" y="535"/>
                  </a:cubicBezTo>
                  <a:cubicBezTo>
                    <a:pt x="491" y="537"/>
                    <a:pt x="489" y="538"/>
                    <a:pt x="487" y="539"/>
                  </a:cubicBezTo>
                  <a:cubicBezTo>
                    <a:pt x="485" y="540"/>
                    <a:pt x="483" y="542"/>
                    <a:pt x="481" y="543"/>
                  </a:cubicBezTo>
                  <a:cubicBezTo>
                    <a:pt x="476" y="545"/>
                    <a:pt x="472" y="547"/>
                    <a:pt x="467" y="549"/>
                  </a:cubicBezTo>
                  <a:cubicBezTo>
                    <a:pt x="466" y="550"/>
                    <a:pt x="464" y="551"/>
                    <a:pt x="463" y="551"/>
                  </a:cubicBezTo>
                  <a:cubicBezTo>
                    <a:pt x="461" y="552"/>
                    <a:pt x="459" y="552"/>
                    <a:pt x="458" y="553"/>
                  </a:cubicBezTo>
                  <a:close/>
                </a:path>
              </a:pathLst>
            </a:custGeom>
            <a:solidFill>
              <a:srgbClr val="2E363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17" name="b695bd52-ceec-470a-a3ae-dba79ebf1aa4" descr="本素材由iSlide™ 提供 iSlide™尊重知识产权并注重保护用户享有的各项权利。郑重提醒您： iSlide™插件中提供的任何信息内容的所有权、知识产权归其原始权利人或权利受让人所有，您免费/购买获得的是信息内容的使用权，并受下述条款的约束； 1. 您仅可以个人非商业用途使用该等信息内容，不可将信息内容的全部或部分用于出售，或以出租、出借、转让、分销、发布等其他任何方式供他人使用； 2. 禁止在接入互联网或移动互联网的任何网站、平台、应用或程序上以任何方式为他人提供iSlide™插件资源内容的下载。 The resource is supplied by iSlide™. iSlide™ respects all intellectual property rights and protects all the rights its users acquired.Solemnly remind you: The ownership and intellectual property of the resources supplied in iSlide Add-in belongs to its owner or the assignee of this ownership.you only acquired the usage of the resources supplied in iSlide Add-in, as well as respected the following restrain terms: 1.You are only allowed to use such resource for personal and non-commercial aim, not allowed to use such resource or part of it for the sale; or rent, lend, transfer to others; or distribution or release it in any way. 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A213276E-C3BA-4E96-88F9-DE026C54EA0A}"/>
              </a:ext>
            </a:extLst>
          </p:cNvPr>
          <p:cNvGrpSpPr>
            <a:grpSpLocks noChangeAspect="1"/>
          </p:cNvGrpSpPr>
          <p:nvPr>
            <p:custDataLst>
              <p:tags r:id="rId2"/>
            </p:custDataLst>
          </p:nvPr>
        </p:nvGrpSpPr>
        <p:grpSpPr>
          <a:xfrm>
            <a:off x="8250262" y="2010912"/>
            <a:ext cx="1342420" cy="1165256"/>
            <a:chOff x="4533964" y="1179244"/>
            <a:chExt cx="3467259" cy="3009675"/>
          </a:xfrm>
        </p:grpSpPr>
        <p:sp>
          <p:nvSpPr>
            <p:cNvPr id="18" name="îṧḻïḓé">
              <a:extLst>
                <a:ext uri="{FF2B5EF4-FFF2-40B4-BE49-F238E27FC236}">
                  <a16:creationId xmlns:a16="http://schemas.microsoft.com/office/drawing/2014/main" id="{C1749C3A-2387-4B5F-9F91-456B61F98C60}"/>
                </a:ext>
              </a:extLst>
            </p:cNvPr>
            <p:cNvSpPr/>
            <p:nvPr/>
          </p:nvSpPr>
          <p:spPr bwMode="auto">
            <a:xfrm>
              <a:off x="5537583" y="3269034"/>
              <a:ext cx="1495403" cy="919885"/>
            </a:xfrm>
            <a:custGeom>
              <a:avLst/>
              <a:gdLst>
                <a:gd name="T0" fmla="*/ 657 w 680"/>
                <a:gd name="T1" fmla="*/ 366 h 418"/>
                <a:gd name="T2" fmla="*/ 641 w 680"/>
                <a:gd name="T3" fmla="*/ 366 h 418"/>
                <a:gd name="T4" fmla="*/ 547 w 680"/>
                <a:gd name="T5" fmla="*/ 78 h 418"/>
                <a:gd name="T6" fmla="*/ 131 w 680"/>
                <a:gd name="T7" fmla="*/ 84 h 418"/>
                <a:gd name="T8" fmla="*/ 34 w 680"/>
                <a:gd name="T9" fmla="*/ 366 h 418"/>
                <a:gd name="T10" fmla="*/ 21 w 680"/>
                <a:gd name="T11" fmla="*/ 366 h 418"/>
                <a:gd name="T12" fmla="*/ 0 w 680"/>
                <a:gd name="T13" fmla="*/ 387 h 418"/>
                <a:gd name="T14" fmla="*/ 0 w 680"/>
                <a:gd name="T15" fmla="*/ 397 h 418"/>
                <a:gd name="T16" fmla="*/ 21 w 680"/>
                <a:gd name="T17" fmla="*/ 418 h 418"/>
                <a:gd name="T18" fmla="*/ 657 w 680"/>
                <a:gd name="T19" fmla="*/ 418 h 418"/>
                <a:gd name="T20" fmla="*/ 680 w 680"/>
                <a:gd name="T21" fmla="*/ 397 h 418"/>
                <a:gd name="T22" fmla="*/ 680 w 680"/>
                <a:gd name="T23" fmla="*/ 387 h 418"/>
                <a:gd name="T24" fmla="*/ 657 w 680"/>
                <a:gd name="T25" fmla="*/ 36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0" h="418">
                  <a:moveTo>
                    <a:pt x="657" y="366"/>
                  </a:moveTo>
                  <a:cubicBezTo>
                    <a:pt x="641" y="366"/>
                    <a:pt x="641" y="366"/>
                    <a:pt x="641" y="366"/>
                  </a:cubicBezTo>
                  <a:cubicBezTo>
                    <a:pt x="641" y="366"/>
                    <a:pt x="547" y="341"/>
                    <a:pt x="547" y="78"/>
                  </a:cubicBezTo>
                  <a:cubicBezTo>
                    <a:pt x="547" y="0"/>
                    <a:pt x="131" y="0"/>
                    <a:pt x="131" y="84"/>
                  </a:cubicBezTo>
                  <a:cubicBezTo>
                    <a:pt x="131" y="337"/>
                    <a:pt x="34" y="366"/>
                    <a:pt x="34" y="366"/>
                  </a:cubicBezTo>
                  <a:cubicBezTo>
                    <a:pt x="21" y="366"/>
                    <a:pt x="21" y="366"/>
                    <a:pt x="21" y="366"/>
                  </a:cubicBezTo>
                  <a:cubicBezTo>
                    <a:pt x="9" y="366"/>
                    <a:pt x="0" y="375"/>
                    <a:pt x="0" y="387"/>
                  </a:cubicBezTo>
                  <a:cubicBezTo>
                    <a:pt x="0" y="397"/>
                    <a:pt x="0" y="397"/>
                    <a:pt x="0" y="397"/>
                  </a:cubicBezTo>
                  <a:cubicBezTo>
                    <a:pt x="0" y="409"/>
                    <a:pt x="9" y="418"/>
                    <a:pt x="21" y="418"/>
                  </a:cubicBezTo>
                  <a:cubicBezTo>
                    <a:pt x="657" y="418"/>
                    <a:pt x="657" y="418"/>
                    <a:pt x="657" y="418"/>
                  </a:cubicBezTo>
                  <a:cubicBezTo>
                    <a:pt x="668" y="418"/>
                    <a:pt x="680" y="409"/>
                    <a:pt x="680" y="397"/>
                  </a:cubicBezTo>
                  <a:cubicBezTo>
                    <a:pt x="680" y="387"/>
                    <a:pt x="680" y="387"/>
                    <a:pt x="680" y="387"/>
                  </a:cubicBezTo>
                  <a:cubicBezTo>
                    <a:pt x="680" y="375"/>
                    <a:pt x="668" y="366"/>
                    <a:pt x="657" y="366"/>
                  </a:cubicBezTo>
                  <a:close/>
                </a:path>
              </a:pathLst>
            </a:custGeom>
            <a:solidFill>
              <a:srgbClr val="5563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isḷîḑé">
              <a:extLst>
                <a:ext uri="{FF2B5EF4-FFF2-40B4-BE49-F238E27FC236}">
                  <a16:creationId xmlns:a16="http://schemas.microsoft.com/office/drawing/2014/main" id="{C483C193-3FBC-4389-8EB5-5FB5C8BCF18F}"/>
                </a:ext>
              </a:extLst>
            </p:cNvPr>
            <p:cNvSpPr/>
            <p:nvPr/>
          </p:nvSpPr>
          <p:spPr bwMode="auto">
            <a:xfrm>
              <a:off x="4533964" y="1179244"/>
              <a:ext cx="3467259" cy="2508456"/>
            </a:xfrm>
            <a:custGeom>
              <a:avLst/>
              <a:gdLst>
                <a:gd name="T0" fmla="*/ 1533 w 1576"/>
                <a:gd name="T1" fmla="*/ 0 h 1140"/>
                <a:gd name="T2" fmla="*/ 54 w 1576"/>
                <a:gd name="T3" fmla="*/ 0 h 1140"/>
                <a:gd name="T4" fmla="*/ 0 w 1576"/>
                <a:gd name="T5" fmla="*/ 43 h 1140"/>
                <a:gd name="T6" fmla="*/ 0 w 1576"/>
                <a:gd name="T7" fmla="*/ 938 h 1140"/>
                <a:gd name="T8" fmla="*/ 0 w 1576"/>
                <a:gd name="T9" fmla="*/ 1075 h 1140"/>
                <a:gd name="T10" fmla="*/ 54 w 1576"/>
                <a:gd name="T11" fmla="*/ 1140 h 1140"/>
                <a:gd name="T12" fmla="*/ 1533 w 1576"/>
                <a:gd name="T13" fmla="*/ 1140 h 1140"/>
                <a:gd name="T14" fmla="*/ 1576 w 1576"/>
                <a:gd name="T15" fmla="*/ 1075 h 1140"/>
                <a:gd name="T16" fmla="*/ 1576 w 1576"/>
                <a:gd name="T17" fmla="*/ 938 h 1140"/>
                <a:gd name="T18" fmla="*/ 1576 w 1576"/>
                <a:gd name="T19" fmla="*/ 43 h 1140"/>
                <a:gd name="T20" fmla="*/ 1533 w 1576"/>
                <a:gd name="T21" fmla="*/ 0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6" h="1140">
                  <a:moveTo>
                    <a:pt x="1533" y="0"/>
                  </a:moveTo>
                  <a:cubicBezTo>
                    <a:pt x="54" y="0"/>
                    <a:pt x="54" y="0"/>
                    <a:pt x="54" y="0"/>
                  </a:cubicBezTo>
                  <a:cubicBezTo>
                    <a:pt x="26" y="0"/>
                    <a:pt x="0" y="15"/>
                    <a:pt x="0" y="43"/>
                  </a:cubicBezTo>
                  <a:cubicBezTo>
                    <a:pt x="0" y="938"/>
                    <a:pt x="0" y="938"/>
                    <a:pt x="0" y="938"/>
                  </a:cubicBezTo>
                  <a:cubicBezTo>
                    <a:pt x="0" y="1075"/>
                    <a:pt x="0" y="1075"/>
                    <a:pt x="0" y="1075"/>
                  </a:cubicBezTo>
                  <a:cubicBezTo>
                    <a:pt x="0" y="1103"/>
                    <a:pt x="26" y="1140"/>
                    <a:pt x="54" y="1140"/>
                  </a:cubicBezTo>
                  <a:cubicBezTo>
                    <a:pt x="1533" y="1140"/>
                    <a:pt x="1533" y="1140"/>
                    <a:pt x="1533" y="1140"/>
                  </a:cubicBezTo>
                  <a:cubicBezTo>
                    <a:pt x="1561" y="1140"/>
                    <a:pt x="1576" y="1103"/>
                    <a:pt x="1576" y="1075"/>
                  </a:cubicBezTo>
                  <a:cubicBezTo>
                    <a:pt x="1576" y="938"/>
                    <a:pt x="1576" y="938"/>
                    <a:pt x="1576" y="938"/>
                  </a:cubicBezTo>
                  <a:cubicBezTo>
                    <a:pt x="1576" y="43"/>
                    <a:pt x="1576" y="43"/>
                    <a:pt x="1576" y="43"/>
                  </a:cubicBezTo>
                  <a:cubicBezTo>
                    <a:pt x="1576" y="15"/>
                    <a:pt x="1561" y="0"/>
                    <a:pt x="1533" y="0"/>
                  </a:cubicBezTo>
                  <a:close/>
                </a:path>
              </a:pathLst>
            </a:custGeom>
            <a:solidFill>
              <a:srgbClr val="5563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iṩļiďé">
              <a:extLst>
                <a:ext uri="{FF2B5EF4-FFF2-40B4-BE49-F238E27FC236}">
                  <a16:creationId xmlns:a16="http://schemas.microsoft.com/office/drawing/2014/main" id="{E3214F71-33B9-4145-B900-FE5BBC93A189}"/>
                </a:ext>
              </a:extLst>
            </p:cNvPr>
            <p:cNvSpPr/>
            <p:nvPr/>
          </p:nvSpPr>
          <p:spPr bwMode="auto">
            <a:xfrm>
              <a:off x="4701431" y="1364400"/>
              <a:ext cx="3132327" cy="179495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iSļîde">
              <a:extLst>
                <a:ext uri="{FF2B5EF4-FFF2-40B4-BE49-F238E27FC236}">
                  <a16:creationId xmlns:a16="http://schemas.microsoft.com/office/drawing/2014/main" id="{FDE6CBF0-1D80-4267-9162-C345E0B2D65B}"/>
                </a:ext>
              </a:extLst>
            </p:cNvPr>
            <p:cNvSpPr/>
            <p:nvPr/>
          </p:nvSpPr>
          <p:spPr bwMode="auto">
            <a:xfrm>
              <a:off x="6137867" y="3286724"/>
              <a:ext cx="284221" cy="284221"/>
            </a:xfrm>
            <a:custGeom>
              <a:avLst/>
              <a:gdLst>
                <a:gd name="T0" fmla="*/ 129 w 129"/>
                <a:gd name="T1" fmla="*/ 65 h 129"/>
                <a:gd name="T2" fmla="*/ 65 w 129"/>
                <a:gd name="T3" fmla="*/ 129 h 129"/>
                <a:gd name="T4" fmla="*/ 65 w 129"/>
                <a:gd name="T5" fmla="*/ 129 h 129"/>
                <a:gd name="T6" fmla="*/ 0 w 129"/>
                <a:gd name="T7" fmla="*/ 65 h 129"/>
                <a:gd name="T8" fmla="*/ 0 w 129"/>
                <a:gd name="T9" fmla="*/ 65 h 129"/>
                <a:gd name="T10" fmla="*/ 65 w 129"/>
                <a:gd name="T11" fmla="*/ 0 h 129"/>
                <a:gd name="T12" fmla="*/ 65 w 129"/>
                <a:gd name="T13" fmla="*/ 0 h 129"/>
                <a:gd name="T14" fmla="*/ 129 w 129"/>
                <a:gd name="T15" fmla="*/ 65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29">
                  <a:moveTo>
                    <a:pt x="129" y="65"/>
                  </a:moveTo>
                  <a:cubicBezTo>
                    <a:pt x="129" y="101"/>
                    <a:pt x="100" y="129"/>
                    <a:pt x="65" y="129"/>
                  </a:cubicBezTo>
                  <a:cubicBezTo>
                    <a:pt x="65" y="129"/>
                    <a:pt x="65" y="129"/>
                    <a:pt x="65" y="129"/>
                  </a:cubicBezTo>
                  <a:cubicBezTo>
                    <a:pt x="29" y="129"/>
                    <a:pt x="0" y="101"/>
                    <a:pt x="0" y="65"/>
                  </a:cubicBezTo>
                  <a:cubicBezTo>
                    <a:pt x="0" y="65"/>
                    <a:pt x="0" y="65"/>
                    <a:pt x="0" y="65"/>
                  </a:cubicBezTo>
                  <a:cubicBezTo>
                    <a:pt x="0" y="29"/>
                    <a:pt x="29" y="0"/>
                    <a:pt x="65" y="0"/>
                  </a:cubicBezTo>
                  <a:cubicBezTo>
                    <a:pt x="65" y="0"/>
                    <a:pt x="65" y="0"/>
                    <a:pt x="65" y="0"/>
                  </a:cubicBezTo>
                  <a:cubicBezTo>
                    <a:pt x="100" y="0"/>
                    <a:pt x="129" y="29"/>
                    <a:pt x="129" y="65"/>
                  </a:cubicBezTo>
                  <a:close/>
                </a:path>
              </a:pathLst>
            </a:custGeom>
            <a:solidFill>
              <a:schemeClr val="tx1">
                <a:lumMod val="20000"/>
                <a:lumOff val="8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ïSļíďê">
              <a:extLst>
                <a:ext uri="{FF2B5EF4-FFF2-40B4-BE49-F238E27FC236}">
                  <a16:creationId xmlns:a16="http://schemas.microsoft.com/office/drawing/2014/main" id="{D0F1C17B-7067-443F-AFF7-7B596D323A9A}"/>
                </a:ext>
              </a:extLst>
            </p:cNvPr>
            <p:cNvSpPr/>
            <p:nvPr/>
          </p:nvSpPr>
          <p:spPr bwMode="auto">
            <a:xfrm>
              <a:off x="5220340" y="1478796"/>
              <a:ext cx="695811" cy="185156"/>
            </a:xfrm>
            <a:custGeom>
              <a:avLst/>
              <a:gdLst>
                <a:gd name="T0" fmla="*/ 316 w 316"/>
                <a:gd name="T1" fmla="*/ 63 h 84"/>
                <a:gd name="T2" fmla="*/ 293 w 316"/>
                <a:gd name="T3" fmla="*/ 84 h 84"/>
                <a:gd name="T4" fmla="*/ 27 w 316"/>
                <a:gd name="T5" fmla="*/ 84 h 84"/>
                <a:gd name="T6" fmla="*/ 0 w 316"/>
                <a:gd name="T7" fmla="*/ 63 h 84"/>
                <a:gd name="T8" fmla="*/ 0 w 316"/>
                <a:gd name="T9" fmla="*/ 21 h 84"/>
                <a:gd name="T10" fmla="*/ 27 w 316"/>
                <a:gd name="T11" fmla="*/ 0 h 84"/>
                <a:gd name="T12" fmla="*/ 293 w 316"/>
                <a:gd name="T13" fmla="*/ 0 h 84"/>
                <a:gd name="T14" fmla="*/ 316 w 316"/>
                <a:gd name="T15" fmla="*/ 21 h 84"/>
                <a:gd name="T16" fmla="*/ 316 w 316"/>
                <a:gd name="T17" fmla="*/ 6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84">
                  <a:moveTo>
                    <a:pt x="316" y="63"/>
                  </a:moveTo>
                  <a:cubicBezTo>
                    <a:pt x="316" y="75"/>
                    <a:pt x="306" y="84"/>
                    <a:pt x="293" y="84"/>
                  </a:cubicBezTo>
                  <a:cubicBezTo>
                    <a:pt x="27" y="84"/>
                    <a:pt x="27" y="84"/>
                    <a:pt x="27" y="84"/>
                  </a:cubicBezTo>
                  <a:cubicBezTo>
                    <a:pt x="13" y="84"/>
                    <a:pt x="0" y="75"/>
                    <a:pt x="0" y="63"/>
                  </a:cubicBezTo>
                  <a:cubicBezTo>
                    <a:pt x="0" y="21"/>
                    <a:pt x="0" y="21"/>
                    <a:pt x="0" y="21"/>
                  </a:cubicBezTo>
                  <a:cubicBezTo>
                    <a:pt x="0" y="9"/>
                    <a:pt x="13" y="0"/>
                    <a:pt x="27" y="0"/>
                  </a:cubicBezTo>
                  <a:cubicBezTo>
                    <a:pt x="293" y="0"/>
                    <a:pt x="293" y="0"/>
                    <a:pt x="293" y="0"/>
                  </a:cubicBezTo>
                  <a:cubicBezTo>
                    <a:pt x="306" y="0"/>
                    <a:pt x="316" y="9"/>
                    <a:pt x="316" y="21"/>
                  </a:cubicBezTo>
                  <a:lnTo>
                    <a:pt x="316" y="63"/>
                  </a:lnTo>
                  <a:close/>
                </a:path>
              </a:pathLst>
            </a:custGeom>
            <a:solidFill>
              <a:srgbClr val="F26B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íṥḻïḓè">
              <a:extLst>
                <a:ext uri="{FF2B5EF4-FFF2-40B4-BE49-F238E27FC236}">
                  <a16:creationId xmlns:a16="http://schemas.microsoft.com/office/drawing/2014/main" id="{24F30B58-F2BF-41A1-A31B-69FBB3FF3B77}"/>
                </a:ext>
              </a:extLst>
            </p:cNvPr>
            <p:cNvSpPr/>
            <p:nvPr/>
          </p:nvSpPr>
          <p:spPr bwMode="auto">
            <a:xfrm>
              <a:off x="5220340" y="1725278"/>
              <a:ext cx="2086252" cy="528344"/>
            </a:xfrm>
            <a:custGeom>
              <a:avLst/>
              <a:gdLst>
                <a:gd name="T0" fmla="*/ 948 w 948"/>
                <a:gd name="T1" fmla="*/ 219 h 240"/>
                <a:gd name="T2" fmla="*/ 924 w 948"/>
                <a:gd name="T3" fmla="*/ 240 h 240"/>
                <a:gd name="T4" fmla="*/ 27 w 948"/>
                <a:gd name="T5" fmla="*/ 240 h 240"/>
                <a:gd name="T6" fmla="*/ 0 w 948"/>
                <a:gd name="T7" fmla="*/ 219 h 240"/>
                <a:gd name="T8" fmla="*/ 0 w 948"/>
                <a:gd name="T9" fmla="*/ 21 h 240"/>
                <a:gd name="T10" fmla="*/ 27 w 948"/>
                <a:gd name="T11" fmla="*/ 0 h 240"/>
                <a:gd name="T12" fmla="*/ 924 w 948"/>
                <a:gd name="T13" fmla="*/ 0 h 240"/>
                <a:gd name="T14" fmla="*/ 948 w 948"/>
                <a:gd name="T15" fmla="*/ 21 h 240"/>
                <a:gd name="T16" fmla="*/ 948 w 948"/>
                <a:gd name="T17" fmla="*/ 21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8" h="240">
                  <a:moveTo>
                    <a:pt x="948" y="219"/>
                  </a:moveTo>
                  <a:cubicBezTo>
                    <a:pt x="948" y="231"/>
                    <a:pt x="937" y="240"/>
                    <a:pt x="924" y="240"/>
                  </a:cubicBezTo>
                  <a:cubicBezTo>
                    <a:pt x="27" y="240"/>
                    <a:pt x="27" y="240"/>
                    <a:pt x="27" y="240"/>
                  </a:cubicBezTo>
                  <a:cubicBezTo>
                    <a:pt x="13" y="240"/>
                    <a:pt x="0" y="231"/>
                    <a:pt x="0" y="219"/>
                  </a:cubicBezTo>
                  <a:cubicBezTo>
                    <a:pt x="0" y="21"/>
                    <a:pt x="0" y="21"/>
                    <a:pt x="0" y="21"/>
                  </a:cubicBezTo>
                  <a:cubicBezTo>
                    <a:pt x="0" y="9"/>
                    <a:pt x="13" y="0"/>
                    <a:pt x="27" y="0"/>
                  </a:cubicBezTo>
                  <a:cubicBezTo>
                    <a:pt x="924" y="0"/>
                    <a:pt x="924" y="0"/>
                    <a:pt x="924" y="0"/>
                  </a:cubicBezTo>
                  <a:cubicBezTo>
                    <a:pt x="937" y="0"/>
                    <a:pt x="948" y="9"/>
                    <a:pt x="948" y="21"/>
                  </a:cubicBezTo>
                  <a:lnTo>
                    <a:pt x="948" y="219"/>
                  </a:lnTo>
                  <a:close/>
                </a:path>
              </a:pathLst>
            </a:custGeom>
            <a:solidFill>
              <a:srgbClr val="5AC4B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ísḷïdê">
              <a:extLst>
                <a:ext uri="{FF2B5EF4-FFF2-40B4-BE49-F238E27FC236}">
                  <a16:creationId xmlns:a16="http://schemas.microsoft.com/office/drawing/2014/main" id="{D7496E0F-C379-47B3-ACAC-8B17128B84A9}"/>
                </a:ext>
              </a:extLst>
            </p:cNvPr>
            <p:cNvSpPr/>
            <p:nvPr/>
          </p:nvSpPr>
          <p:spPr bwMode="auto">
            <a:xfrm>
              <a:off x="5220340" y="2297257"/>
              <a:ext cx="642740" cy="325498"/>
            </a:xfrm>
            <a:custGeom>
              <a:avLst/>
              <a:gdLst>
                <a:gd name="T0" fmla="*/ 292 w 292"/>
                <a:gd name="T1" fmla="*/ 127 h 148"/>
                <a:gd name="T2" fmla="*/ 269 w 292"/>
                <a:gd name="T3" fmla="*/ 148 h 148"/>
                <a:gd name="T4" fmla="*/ 27 w 292"/>
                <a:gd name="T5" fmla="*/ 148 h 148"/>
                <a:gd name="T6" fmla="*/ 0 w 292"/>
                <a:gd name="T7" fmla="*/ 127 h 148"/>
                <a:gd name="T8" fmla="*/ 0 w 292"/>
                <a:gd name="T9" fmla="*/ 21 h 148"/>
                <a:gd name="T10" fmla="*/ 27 w 292"/>
                <a:gd name="T11" fmla="*/ 0 h 148"/>
                <a:gd name="T12" fmla="*/ 269 w 292"/>
                <a:gd name="T13" fmla="*/ 0 h 148"/>
                <a:gd name="T14" fmla="*/ 292 w 292"/>
                <a:gd name="T15" fmla="*/ 21 h 148"/>
                <a:gd name="T16" fmla="*/ 292 w 292"/>
                <a:gd name="T17" fmla="*/ 12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148">
                  <a:moveTo>
                    <a:pt x="292" y="127"/>
                  </a:moveTo>
                  <a:cubicBezTo>
                    <a:pt x="292" y="139"/>
                    <a:pt x="283" y="148"/>
                    <a:pt x="269" y="148"/>
                  </a:cubicBezTo>
                  <a:cubicBezTo>
                    <a:pt x="27" y="148"/>
                    <a:pt x="27" y="148"/>
                    <a:pt x="27" y="148"/>
                  </a:cubicBezTo>
                  <a:cubicBezTo>
                    <a:pt x="13" y="148"/>
                    <a:pt x="0" y="139"/>
                    <a:pt x="0" y="127"/>
                  </a:cubicBezTo>
                  <a:cubicBezTo>
                    <a:pt x="0" y="21"/>
                    <a:pt x="0" y="21"/>
                    <a:pt x="0" y="21"/>
                  </a:cubicBezTo>
                  <a:cubicBezTo>
                    <a:pt x="0" y="9"/>
                    <a:pt x="13" y="0"/>
                    <a:pt x="27" y="0"/>
                  </a:cubicBezTo>
                  <a:cubicBezTo>
                    <a:pt x="269" y="0"/>
                    <a:pt x="269" y="0"/>
                    <a:pt x="269" y="0"/>
                  </a:cubicBezTo>
                  <a:cubicBezTo>
                    <a:pt x="283" y="0"/>
                    <a:pt x="292" y="9"/>
                    <a:pt x="292" y="21"/>
                  </a:cubicBezTo>
                  <a:lnTo>
                    <a:pt x="292" y="127"/>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îs1îdê">
              <a:extLst>
                <a:ext uri="{FF2B5EF4-FFF2-40B4-BE49-F238E27FC236}">
                  <a16:creationId xmlns:a16="http://schemas.microsoft.com/office/drawing/2014/main" id="{20A9D6A9-BFDC-497A-9A4A-38620EEC1FF3}"/>
                </a:ext>
              </a:extLst>
            </p:cNvPr>
            <p:cNvSpPr/>
            <p:nvPr/>
          </p:nvSpPr>
          <p:spPr bwMode="auto">
            <a:xfrm>
              <a:off x="5924406" y="2297257"/>
              <a:ext cx="642740" cy="325498"/>
            </a:xfrm>
            <a:custGeom>
              <a:avLst/>
              <a:gdLst>
                <a:gd name="T0" fmla="*/ 292 w 292"/>
                <a:gd name="T1" fmla="*/ 127 h 148"/>
                <a:gd name="T2" fmla="*/ 269 w 292"/>
                <a:gd name="T3" fmla="*/ 148 h 148"/>
                <a:gd name="T4" fmla="*/ 27 w 292"/>
                <a:gd name="T5" fmla="*/ 148 h 148"/>
                <a:gd name="T6" fmla="*/ 0 w 292"/>
                <a:gd name="T7" fmla="*/ 127 h 148"/>
                <a:gd name="T8" fmla="*/ 0 w 292"/>
                <a:gd name="T9" fmla="*/ 21 h 148"/>
                <a:gd name="T10" fmla="*/ 27 w 292"/>
                <a:gd name="T11" fmla="*/ 0 h 148"/>
                <a:gd name="T12" fmla="*/ 269 w 292"/>
                <a:gd name="T13" fmla="*/ 0 h 148"/>
                <a:gd name="T14" fmla="*/ 292 w 292"/>
                <a:gd name="T15" fmla="*/ 21 h 148"/>
                <a:gd name="T16" fmla="*/ 292 w 292"/>
                <a:gd name="T17" fmla="*/ 12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148">
                  <a:moveTo>
                    <a:pt x="292" y="127"/>
                  </a:moveTo>
                  <a:cubicBezTo>
                    <a:pt x="292" y="139"/>
                    <a:pt x="283" y="148"/>
                    <a:pt x="269" y="148"/>
                  </a:cubicBezTo>
                  <a:cubicBezTo>
                    <a:pt x="27" y="148"/>
                    <a:pt x="27" y="148"/>
                    <a:pt x="27" y="148"/>
                  </a:cubicBezTo>
                  <a:cubicBezTo>
                    <a:pt x="13" y="148"/>
                    <a:pt x="0" y="139"/>
                    <a:pt x="0" y="127"/>
                  </a:cubicBezTo>
                  <a:cubicBezTo>
                    <a:pt x="0" y="21"/>
                    <a:pt x="0" y="21"/>
                    <a:pt x="0" y="21"/>
                  </a:cubicBezTo>
                  <a:cubicBezTo>
                    <a:pt x="0" y="9"/>
                    <a:pt x="13" y="0"/>
                    <a:pt x="27" y="0"/>
                  </a:cubicBezTo>
                  <a:cubicBezTo>
                    <a:pt x="269" y="0"/>
                    <a:pt x="269" y="0"/>
                    <a:pt x="269" y="0"/>
                  </a:cubicBezTo>
                  <a:cubicBezTo>
                    <a:pt x="283" y="0"/>
                    <a:pt x="292" y="9"/>
                    <a:pt x="292" y="21"/>
                  </a:cubicBezTo>
                  <a:lnTo>
                    <a:pt x="292" y="127"/>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îṥľîḑè">
              <a:extLst>
                <a:ext uri="{FF2B5EF4-FFF2-40B4-BE49-F238E27FC236}">
                  <a16:creationId xmlns:a16="http://schemas.microsoft.com/office/drawing/2014/main" id="{4DADDAAB-C0CA-4E7F-BF0E-792971EAF675}"/>
                </a:ext>
              </a:extLst>
            </p:cNvPr>
            <p:cNvSpPr/>
            <p:nvPr/>
          </p:nvSpPr>
          <p:spPr bwMode="auto">
            <a:xfrm>
              <a:off x="6663853" y="2297257"/>
              <a:ext cx="642740" cy="325498"/>
            </a:xfrm>
            <a:custGeom>
              <a:avLst/>
              <a:gdLst>
                <a:gd name="T0" fmla="*/ 292 w 292"/>
                <a:gd name="T1" fmla="*/ 127 h 148"/>
                <a:gd name="T2" fmla="*/ 268 w 292"/>
                <a:gd name="T3" fmla="*/ 148 h 148"/>
                <a:gd name="T4" fmla="*/ 25 w 292"/>
                <a:gd name="T5" fmla="*/ 148 h 148"/>
                <a:gd name="T6" fmla="*/ 0 w 292"/>
                <a:gd name="T7" fmla="*/ 127 h 148"/>
                <a:gd name="T8" fmla="*/ 0 w 292"/>
                <a:gd name="T9" fmla="*/ 21 h 148"/>
                <a:gd name="T10" fmla="*/ 25 w 292"/>
                <a:gd name="T11" fmla="*/ 0 h 148"/>
                <a:gd name="T12" fmla="*/ 268 w 292"/>
                <a:gd name="T13" fmla="*/ 0 h 148"/>
                <a:gd name="T14" fmla="*/ 292 w 292"/>
                <a:gd name="T15" fmla="*/ 21 h 148"/>
                <a:gd name="T16" fmla="*/ 292 w 292"/>
                <a:gd name="T17" fmla="*/ 12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148">
                  <a:moveTo>
                    <a:pt x="292" y="127"/>
                  </a:moveTo>
                  <a:cubicBezTo>
                    <a:pt x="292" y="139"/>
                    <a:pt x="281" y="148"/>
                    <a:pt x="268" y="148"/>
                  </a:cubicBezTo>
                  <a:cubicBezTo>
                    <a:pt x="25" y="148"/>
                    <a:pt x="25" y="148"/>
                    <a:pt x="25" y="148"/>
                  </a:cubicBezTo>
                  <a:cubicBezTo>
                    <a:pt x="12" y="148"/>
                    <a:pt x="0" y="139"/>
                    <a:pt x="0" y="127"/>
                  </a:cubicBezTo>
                  <a:cubicBezTo>
                    <a:pt x="0" y="21"/>
                    <a:pt x="0" y="21"/>
                    <a:pt x="0" y="21"/>
                  </a:cubicBezTo>
                  <a:cubicBezTo>
                    <a:pt x="0" y="9"/>
                    <a:pt x="12" y="0"/>
                    <a:pt x="25" y="0"/>
                  </a:cubicBezTo>
                  <a:cubicBezTo>
                    <a:pt x="268" y="0"/>
                    <a:pt x="268" y="0"/>
                    <a:pt x="268" y="0"/>
                  </a:cubicBezTo>
                  <a:cubicBezTo>
                    <a:pt x="281" y="0"/>
                    <a:pt x="292" y="9"/>
                    <a:pt x="292" y="21"/>
                  </a:cubicBezTo>
                  <a:lnTo>
                    <a:pt x="292" y="127"/>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íSļïďê">
              <a:extLst>
                <a:ext uri="{FF2B5EF4-FFF2-40B4-BE49-F238E27FC236}">
                  <a16:creationId xmlns:a16="http://schemas.microsoft.com/office/drawing/2014/main" id="{DC7EE82A-3DF6-450B-82A4-A3E91C1551E9}"/>
                </a:ext>
              </a:extLst>
            </p:cNvPr>
            <p:cNvSpPr/>
            <p:nvPr/>
          </p:nvSpPr>
          <p:spPr bwMode="auto">
            <a:xfrm>
              <a:off x="5924406" y="2684081"/>
              <a:ext cx="642740" cy="43636"/>
            </a:xfrm>
            <a:custGeom>
              <a:avLst/>
              <a:gdLst>
                <a:gd name="T0" fmla="*/ 292 w 292"/>
                <a:gd name="T1" fmla="*/ 12 h 20"/>
                <a:gd name="T2" fmla="*/ 284 w 292"/>
                <a:gd name="T3" fmla="*/ 20 h 20"/>
                <a:gd name="T4" fmla="*/ 14 w 292"/>
                <a:gd name="T5" fmla="*/ 20 h 20"/>
                <a:gd name="T6" fmla="*/ 0 w 292"/>
                <a:gd name="T7" fmla="*/ 12 h 20"/>
                <a:gd name="T8" fmla="*/ 0 w 292"/>
                <a:gd name="T9" fmla="*/ 8 h 20"/>
                <a:gd name="T10" fmla="*/ 14 w 292"/>
                <a:gd name="T11" fmla="*/ 0 h 20"/>
                <a:gd name="T12" fmla="*/ 284 w 292"/>
                <a:gd name="T13" fmla="*/ 0 h 20"/>
                <a:gd name="T14" fmla="*/ 292 w 292"/>
                <a:gd name="T15" fmla="*/ 8 h 20"/>
                <a:gd name="T16" fmla="*/ 292 w 292"/>
                <a:gd name="T17" fmla="*/ 1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20">
                  <a:moveTo>
                    <a:pt x="292" y="12"/>
                  </a:moveTo>
                  <a:cubicBezTo>
                    <a:pt x="292" y="17"/>
                    <a:pt x="289" y="20"/>
                    <a:pt x="284" y="20"/>
                  </a:cubicBezTo>
                  <a:cubicBezTo>
                    <a:pt x="14" y="20"/>
                    <a:pt x="14" y="20"/>
                    <a:pt x="14" y="20"/>
                  </a:cubicBezTo>
                  <a:cubicBezTo>
                    <a:pt x="8" y="20"/>
                    <a:pt x="0" y="17"/>
                    <a:pt x="0" y="12"/>
                  </a:cubicBezTo>
                  <a:cubicBezTo>
                    <a:pt x="0" y="8"/>
                    <a:pt x="0" y="8"/>
                    <a:pt x="0" y="8"/>
                  </a:cubicBezTo>
                  <a:cubicBezTo>
                    <a:pt x="0" y="4"/>
                    <a:pt x="8" y="0"/>
                    <a:pt x="14" y="0"/>
                  </a:cubicBezTo>
                  <a:cubicBezTo>
                    <a:pt x="284" y="0"/>
                    <a:pt x="284" y="0"/>
                    <a:pt x="284" y="0"/>
                  </a:cubicBezTo>
                  <a:cubicBezTo>
                    <a:pt x="289" y="0"/>
                    <a:pt x="292" y="4"/>
                    <a:pt x="292" y="8"/>
                  </a:cubicBezTo>
                  <a:lnTo>
                    <a:pt x="292" y="12"/>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ïšlïḋê">
              <a:extLst>
                <a:ext uri="{FF2B5EF4-FFF2-40B4-BE49-F238E27FC236}">
                  <a16:creationId xmlns:a16="http://schemas.microsoft.com/office/drawing/2014/main" id="{44CF7E58-D698-4689-BE83-3D0B7787B82C}"/>
                </a:ext>
              </a:extLst>
            </p:cNvPr>
            <p:cNvSpPr/>
            <p:nvPr/>
          </p:nvSpPr>
          <p:spPr bwMode="auto">
            <a:xfrm>
              <a:off x="5924406" y="2763097"/>
              <a:ext cx="642740" cy="44815"/>
            </a:xfrm>
            <a:custGeom>
              <a:avLst/>
              <a:gdLst>
                <a:gd name="T0" fmla="*/ 292 w 292"/>
                <a:gd name="T1" fmla="*/ 11 h 20"/>
                <a:gd name="T2" fmla="*/ 284 w 292"/>
                <a:gd name="T3" fmla="*/ 20 h 20"/>
                <a:gd name="T4" fmla="*/ 14 w 292"/>
                <a:gd name="T5" fmla="*/ 20 h 20"/>
                <a:gd name="T6" fmla="*/ 0 w 292"/>
                <a:gd name="T7" fmla="*/ 11 h 20"/>
                <a:gd name="T8" fmla="*/ 0 w 292"/>
                <a:gd name="T9" fmla="*/ 8 h 20"/>
                <a:gd name="T10" fmla="*/ 14 w 292"/>
                <a:gd name="T11" fmla="*/ 0 h 20"/>
                <a:gd name="T12" fmla="*/ 284 w 292"/>
                <a:gd name="T13" fmla="*/ 0 h 20"/>
                <a:gd name="T14" fmla="*/ 292 w 292"/>
                <a:gd name="T15" fmla="*/ 8 h 20"/>
                <a:gd name="T16" fmla="*/ 292 w 292"/>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20">
                  <a:moveTo>
                    <a:pt x="292" y="11"/>
                  </a:moveTo>
                  <a:cubicBezTo>
                    <a:pt x="292" y="16"/>
                    <a:pt x="289" y="20"/>
                    <a:pt x="284" y="20"/>
                  </a:cubicBezTo>
                  <a:cubicBezTo>
                    <a:pt x="14" y="20"/>
                    <a:pt x="14" y="20"/>
                    <a:pt x="14" y="20"/>
                  </a:cubicBezTo>
                  <a:cubicBezTo>
                    <a:pt x="8" y="20"/>
                    <a:pt x="0" y="16"/>
                    <a:pt x="0" y="11"/>
                  </a:cubicBezTo>
                  <a:cubicBezTo>
                    <a:pt x="0" y="8"/>
                    <a:pt x="0" y="8"/>
                    <a:pt x="0" y="8"/>
                  </a:cubicBezTo>
                  <a:cubicBezTo>
                    <a:pt x="0" y="3"/>
                    <a:pt x="8" y="0"/>
                    <a:pt x="14" y="0"/>
                  </a:cubicBezTo>
                  <a:cubicBezTo>
                    <a:pt x="284" y="0"/>
                    <a:pt x="284" y="0"/>
                    <a:pt x="284" y="0"/>
                  </a:cubicBezTo>
                  <a:cubicBezTo>
                    <a:pt x="289" y="0"/>
                    <a:pt x="292" y="3"/>
                    <a:pt x="292" y="8"/>
                  </a:cubicBezTo>
                  <a:lnTo>
                    <a:pt x="292" y="11"/>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î$ļiḓé">
              <a:extLst>
                <a:ext uri="{FF2B5EF4-FFF2-40B4-BE49-F238E27FC236}">
                  <a16:creationId xmlns:a16="http://schemas.microsoft.com/office/drawing/2014/main" id="{25F6A9B2-027D-4D88-B444-8FAC4984CCD3}"/>
                </a:ext>
              </a:extLst>
            </p:cNvPr>
            <p:cNvSpPr/>
            <p:nvPr/>
          </p:nvSpPr>
          <p:spPr bwMode="auto">
            <a:xfrm>
              <a:off x="5924406" y="2842113"/>
              <a:ext cx="642740" cy="44815"/>
            </a:xfrm>
            <a:custGeom>
              <a:avLst/>
              <a:gdLst>
                <a:gd name="T0" fmla="*/ 292 w 292"/>
                <a:gd name="T1" fmla="*/ 10 h 20"/>
                <a:gd name="T2" fmla="*/ 284 w 292"/>
                <a:gd name="T3" fmla="*/ 20 h 20"/>
                <a:gd name="T4" fmla="*/ 14 w 292"/>
                <a:gd name="T5" fmla="*/ 20 h 20"/>
                <a:gd name="T6" fmla="*/ 0 w 292"/>
                <a:gd name="T7" fmla="*/ 10 h 20"/>
                <a:gd name="T8" fmla="*/ 0 w 292"/>
                <a:gd name="T9" fmla="*/ 7 h 20"/>
                <a:gd name="T10" fmla="*/ 14 w 292"/>
                <a:gd name="T11" fmla="*/ 0 h 20"/>
                <a:gd name="T12" fmla="*/ 284 w 292"/>
                <a:gd name="T13" fmla="*/ 0 h 20"/>
                <a:gd name="T14" fmla="*/ 292 w 292"/>
                <a:gd name="T15" fmla="*/ 7 h 20"/>
                <a:gd name="T16" fmla="*/ 292 w 292"/>
                <a:gd name="T1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20">
                  <a:moveTo>
                    <a:pt x="292" y="10"/>
                  </a:moveTo>
                  <a:cubicBezTo>
                    <a:pt x="292" y="15"/>
                    <a:pt x="289" y="20"/>
                    <a:pt x="284" y="20"/>
                  </a:cubicBezTo>
                  <a:cubicBezTo>
                    <a:pt x="14" y="20"/>
                    <a:pt x="14" y="20"/>
                    <a:pt x="14" y="20"/>
                  </a:cubicBezTo>
                  <a:cubicBezTo>
                    <a:pt x="8" y="20"/>
                    <a:pt x="0" y="15"/>
                    <a:pt x="0" y="10"/>
                  </a:cubicBezTo>
                  <a:cubicBezTo>
                    <a:pt x="0" y="7"/>
                    <a:pt x="0" y="7"/>
                    <a:pt x="0" y="7"/>
                  </a:cubicBezTo>
                  <a:cubicBezTo>
                    <a:pt x="0" y="2"/>
                    <a:pt x="8" y="0"/>
                    <a:pt x="14" y="0"/>
                  </a:cubicBezTo>
                  <a:cubicBezTo>
                    <a:pt x="284" y="0"/>
                    <a:pt x="284" y="0"/>
                    <a:pt x="284" y="0"/>
                  </a:cubicBezTo>
                  <a:cubicBezTo>
                    <a:pt x="289" y="0"/>
                    <a:pt x="292" y="2"/>
                    <a:pt x="292" y="7"/>
                  </a:cubicBezTo>
                  <a:lnTo>
                    <a:pt x="292" y="10"/>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ïṡḻîde">
              <a:extLst>
                <a:ext uri="{FF2B5EF4-FFF2-40B4-BE49-F238E27FC236}">
                  <a16:creationId xmlns:a16="http://schemas.microsoft.com/office/drawing/2014/main" id="{56CEFCB8-14D2-474A-BB4C-B5B9150F1C5A}"/>
                </a:ext>
              </a:extLst>
            </p:cNvPr>
            <p:cNvSpPr/>
            <p:nvPr/>
          </p:nvSpPr>
          <p:spPr bwMode="auto">
            <a:xfrm>
              <a:off x="5924406" y="2912873"/>
              <a:ext cx="642740" cy="53071"/>
            </a:xfrm>
            <a:custGeom>
              <a:avLst/>
              <a:gdLst>
                <a:gd name="T0" fmla="*/ 292 w 292"/>
                <a:gd name="T1" fmla="*/ 14 h 24"/>
                <a:gd name="T2" fmla="*/ 284 w 292"/>
                <a:gd name="T3" fmla="*/ 24 h 24"/>
                <a:gd name="T4" fmla="*/ 14 w 292"/>
                <a:gd name="T5" fmla="*/ 24 h 24"/>
                <a:gd name="T6" fmla="*/ 0 w 292"/>
                <a:gd name="T7" fmla="*/ 14 h 24"/>
                <a:gd name="T8" fmla="*/ 0 w 292"/>
                <a:gd name="T9" fmla="*/ 10 h 24"/>
                <a:gd name="T10" fmla="*/ 14 w 292"/>
                <a:gd name="T11" fmla="*/ 0 h 24"/>
                <a:gd name="T12" fmla="*/ 284 w 292"/>
                <a:gd name="T13" fmla="*/ 0 h 24"/>
                <a:gd name="T14" fmla="*/ 292 w 292"/>
                <a:gd name="T15" fmla="*/ 10 h 24"/>
                <a:gd name="T16" fmla="*/ 292 w 292"/>
                <a:gd name="T1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24">
                  <a:moveTo>
                    <a:pt x="292" y="14"/>
                  </a:moveTo>
                  <a:cubicBezTo>
                    <a:pt x="292" y="18"/>
                    <a:pt x="289" y="24"/>
                    <a:pt x="284" y="24"/>
                  </a:cubicBezTo>
                  <a:cubicBezTo>
                    <a:pt x="14" y="24"/>
                    <a:pt x="14" y="24"/>
                    <a:pt x="14" y="24"/>
                  </a:cubicBezTo>
                  <a:cubicBezTo>
                    <a:pt x="8" y="24"/>
                    <a:pt x="0" y="18"/>
                    <a:pt x="0" y="14"/>
                  </a:cubicBezTo>
                  <a:cubicBezTo>
                    <a:pt x="0" y="10"/>
                    <a:pt x="0" y="10"/>
                    <a:pt x="0" y="10"/>
                  </a:cubicBezTo>
                  <a:cubicBezTo>
                    <a:pt x="0" y="5"/>
                    <a:pt x="8" y="0"/>
                    <a:pt x="14" y="0"/>
                  </a:cubicBezTo>
                  <a:cubicBezTo>
                    <a:pt x="284" y="0"/>
                    <a:pt x="284" y="0"/>
                    <a:pt x="284" y="0"/>
                  </a:cubicBezTo>
                  <a:cubicBezTo>
                    <a:pt x="289" y="0"/>
                    <a:pt x="292" y="5"/>
                    <a:pt x="292" y="10"/>
                  </a:cubicBezTo>
                  <a:lnTo>
                    <a:pt x="292" y="14"/>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ïṡḻîďè">
              <a:extLst>
                <a:ext uri="{FF2B5EF4-FFF2-40B4-BE49-F238E27FC236}">
                  <a16:creationId xmlns:a16="http://schemas.microsoft.com/office/drawing/2014/main" id="{117BB29E-CCAC-4909-A014-21D49F66AE3E}"/>
                </a:ext>
              </a:extLst>
            </p:cNvPr>
            <p:cNvSpPr/>
            <p:nvPr/>
          </p:nvSpPr>
          <p:spPr bwMode="auto">
            <a:xfrm>
              <a:off x="5924406" y="2991889"/>
              <a:ext cx="352622" cy="44815"/>
            </a:xfrm>
            <a:custGeom>
              <a:avLst/>
              <a:gdLst>
                <a:gd name="T0" fmla="*/ 160 w 160"/>
                <a:gd name="T1" fmla="*/ 13 h 20"/>
                <a:gd name="T2" fmla="*/ 151 w 160"/>
                <a:gd name="T3" fmla="*/ 20 h 20"/>
                <a:gd name="T4" fmla="*/ 14 w 160"/>
                <a:gd name="T5" fmla="*/ 20 h 20"/>
                <a:gd name="T6" fmla="*/ 0 w 160"/>
                <a:gd name="T7" fmla="*/ 13 h 20"/>
                <a:gd name="T8" fmla="*/ 0 w 160"/>
                <a:gd name="T9" fmla="*/ 9 h 20"/>
                <a:gd name="T10" fmla="*/ 14 w 160"/>
                <a:gd name="T11" fmla="*/ 0 h 20"/>
                <a:gd name="T12" fmla="*/ 151 w 160"/>
                <a:gd name="T13" fmla="*/ 0 h 20"/>
                <a:gd name="T14" fmla="*/ 160 w 160"/>
                <a:gd name="T15" fmla="*/ 9 h 20"/>
                <a:gd name="T16" fmla="*/ 160 w 160"/>
                <a:gd name="T17" fmla="*/ 1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20">
                  <a:moveTo>
                    <a:pt x="160" y="13"/>
                  </a:moveTo>
                  <a:cubicBezTo>
                    <a:pt x="160" y="18"/>
                    <a:pt x="157" y="20"/>
                    <a:pt x="151" y="20"/>
                  </a:cubicBezTo>
                  <a:cubicBezTo>
                    <a:pt x="14" y="20"/>
                    <a:pt x="14" y="20"/>
                    <a:pt x="14" y="20"/>
                  </a:cubicBezTo>
                  <a:cubicBezTo>
                    <a:pt x="8" y="20"/>
                    <a:pt x="0" y="18"/>
                    <a:pt x="0" y="13"/>
                  </a:cubicBezTo>
                  <a:cubicBezTo>
                    <a:pt x="0" y="9"/>
                    <a:pt x="0" y="9"/>
                    <a:pt x="0" y="9"/>
                  </a:cubicBezTo>
                  <a:cubicBezTo>
                    <a:pt x="0" y="4"/>
                    <a:pt x="8" y="0"/>
                    <a:pt x="14" y="0"/>
                  </a:cubicBezTo>
                  <a:cubicBezTo>
                    <a:pt x="151" y="0"/>
                    <a:pt x="151" y="0"/>
                    <a:pt x="151" y="0"/>
                  </a:cubicBezTo>
                  <a:cubicBezTo>
                    <a:pt x="157" y="0"/>
                    <a:pt x="160" y="4"/>
                    <a:pt x="160" y="9"/>
                  </a:cubicBezTo>
                  <a:lnTo>
                    <a:pt x="160" y="13"/>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îṧ1íḍê">
              <a:extLst>
                <a:ext uri="{FF2B5EF4-FFF2-40B4-BE49-F238E27FC236}">
                  <a16:creationId xmlns:a16="http://schemas.microsoft.com/office/drawing/2014/main" id="{369E1829-A286-4C10-85C6-D6D5301442D0}"/>
                </a:ext>
              </a:extLst>
            </p:cNvPr>
            <p:cNvSpPr/>
            <p:nvPr/>
          </p:nvSpPr>
          <p:spPr bwMode="auto">
            <a:xfrm>
              <a:off x="6663853" y="2684081"/>
              <a:ext cx="626229" cy="43636"/>
            </a:xfrm>
            <a:custGeom>
              <a:avLst/>
              <a:gdLst>
                <a:gd name="T0" fmla="*/ 284 w 285"/>
                <a:gd name="T1" fmla="*/ 12 h 20"/>
                <a:gd name="T2" fmla="*/ 279 w 285"/>
                <a:gd name="T3" fmla="*/ 20 h 20"/>
                <a:gd name="T4" fmla="*/ 9 w 285"/>
                <a:gd name="T5" fmla="*/ 20 h 20"/>
                <a:gd name="T6" fmla="*/ 0 w 285"/>
                <a:gd name="T7" fmla="*/ 12 h 20"/>
                <a:gd name="T8" fmla="*/ 0 w 285"/>
                <a:gd name="T9" fmla="*/ 8 h 20"/>
                <a:gd name="T10" fmla="*/ 9 w 285"/>
                <a:gd name="T11" fmla="*/ 0 h 20"/>
                <a:gd name="T12" fmla="*/ 279 w 285"/>
                <a:gd name="T13" fmla="*/ 0 h 20"/>
                <a:gd name="T14" fmla="*/ 284 w 285"/>
                <a:gd name="T15" fmla="*/ 8 h 20"/>
                <a:gd name="T16" fmla="*/ 284 w 285"/>
                <a:gd name="T17" fmla="*/ 1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20">
                  <a:moveTo>
                    <a:pt x="284" y="12"/>
                  </a:moveTo>
                  <a:cubicBezTo>
                    <a:pt x="284" y="17"/>
                    <a:pt x="285" y="20"/>
                    <a:pt x="279" y="20"/>
                  </a:cubicBezTo>
                  <a:cubicBezTo>
                    <a:pt x="9" y="20"/>
                    <a:pt x="9" y="20"/>
                    <a:pt x="9" y="20"/>
                  </a:cubicBezTo>
                  <a:cubicBezTo>
                    <a:pt x="4" y="20"/>
                    <a:pt x="0" y="17"/>
                    <a:pt x="0" y="12"/>
                  </a:cubicBezTo>
                  <a:cubicBezTo>
                    <a:pt x="0" y="8"/>
                    <a:pt x="0" y="8"/>
                    <a:pt x="0" y="8"/>
                  </a:cubicBezTo>
                  <a:cubicBezTo>
                    <a:pt x="0" y="4"/>
                    <a:pt x="4" y="0"/>
                    <a:pt x="9" y="0"/>
                  </a:cubicBezTo>
                  <a:cubicBezTo>
                    <a:pt x="279" y="0"/>
                    <a:pt x="279" y="0"/>
                    <a:pt x="279" y="0"/>
                  </a:cubicBezTo>
                  <a:cubicBezTo>
                    <a:pt x="285" y="0"/>
                    <a:pt x="284" y="4"/>
                    <a:pt x="284" y="8"/>
                  </a:cubicBezTo>
                  <a:lnTo>
                    <a:pt x="284" y="12"/>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îṩlïďè">
              <a:extLst>
                <a:ext uri="{FF2B5EF4-FFF2-40B4-BE49-F238E27FC236}">
                  <a16:creationId xmlns:a16="http://schemas.microsoft.com/office/drawing/2014/main" id="{1D586681-41F6-462D-BE73-F86223A177B3}"/>
                </a:ext>
              </a:extLst>
            </p:cNvPr>
            <p:cNvSpPr/>
            <p:nvPr/>
          </p:nvSpPr>
          <p:spPr bwMode="auto">
            <a:xfrm>
              <a:off x="6663853" y="2763097"/>
              <a:ext cx="626229" cy="44815"/>
            </a:xfrm>
            <a:custGeom>
              <a:avLst/>
              <a:gdLst>
                <a:gd name="T0" fmla="*/ 284 w 285"/>
                <a:gd name="T1" fmla="*/ 11 h 20"/>
                <a:gd name="T2" fmla="*/ 279 w 285"/>
                <a:gd name="T3" fmla="*/ 20 h 20"/>
                <a:gd name="T4" fmla="*/ 9 w 285"/>
                <a:gd name="T5" fmla="*/ 20 h 20"/>
                <a:gd name="T6" fmla="*/ 0 w 285"/>
                <a:gd name="T7" fmla="*/ 11 h 20"/>
                <a:gd name="T8" fmla="*/ 0 w 285"/>
                <a:gd name="T9" fmla="*/ 8 h 20"/>
                <a:gd name="T10" fmla="*/ 9 w 285"/>
                <a:gd name="T11" fmla="*/ 0 h 20"/>
                <a:gd name="T12" fmla="*/ 279 w 285"/>
                <a:gd name="T13" fmla="*/ 0 h 20"/>
                <a:gd name="T14" fmla="*/ 284 w 285"/>
                <a:gd name="T15" fmla="*/ 8 h 20"/>
                <a:gd name="T16" fmla="*/ 284 w 285"/>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20">
                  <a:moveTo>
                    <a:pt x="284" y="11"/>
                  </a:moveTo>
                  <a:cubicBezTo>
                    <a:pt x="284" y="16"/>
                    <a:pt x="285" y="20"/>
                    <a:pt x="279" y="20"/>
                  </a:cubicBezTo>
                  <a:cubicBezTo>
                    <a:pt x="9" y="20"/>
                    <a:pt x="9" y="20"/>
                    <a:pt x="9" y="20"/>
                  </a:cubicBezTo>
                  <a:cubicBezTo>
                    <a:pt x="4" y="20"/>
                    <a:pt x="0" y="16"/>
                    <a:pt x="0" y="11"/>
                  </a:cubicBezTo>
                  <a:cubicBezTo>
                    <a:pt x="0" y="8"/>
                    <a:pt x="0" y="8"/>
                    <a:pt x="0" y="8"/>
                  </a:cubicBezTo>
                  <a:cubicBezTo>
                    <a:pt x="0" y="3"/>
                    <a:pt x="4" y="0"/>
                    <a:pt x="9" y="0"/>
                  </a:cubicBezTo>
                  <a:cubicBezTo>
                    <a:pt x="279" y="0"/>
                    <a:pt x="279" y="0"/>
                    <a:pt x="279" y="0"/>
                  </a:cubicBezTo>
                  <a:cubicBezTo>
                    <a:pt x="285" y="0"/>
                    <a:pt x="284" y="3"/>
                    <a:pt x="284" y="8"/>
                  </a:cubicBezTo>
                  <a:lnTo>
                    <a:pt x="284" y="11"/>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îŝḷiďê">
              <a:extLst>
                <a:ext uri="{FF2B5EF4-FFF2-40B4-BE49-F238E27FC236}">
                  <a16:creationId xmlns:a16="http://schemas.microsoft.com/office/drawing/2014/main" id="{6F02BED4-E936-495C-95B1-78DE83EE317B}"/>
                </a:ext>
              </a:extLst>
            </p:cNvPr>
            <p:cNvSpPr/>
            <p:nvPr/>
          </p:nvSpPr>
          <p:spPr bwMode="auto">
            <a:xfrm>
              <a:off x="6663853" y="2842113"/>
              <a:ext cx="626229" cy="44815"/>
            </a:xfrm>
            <a:custGeom>
              <a:avLst/>
              <a:gdLst>
                <a:gd name="T0" fmla="*/ 284 w 285"/>
                <a:gd name="T1" fmla="*/ 10 h 20"/>
                <a:gd name="T2" fmla="*/ 279 w 285"/>
                <a:gd name="T3" fmla="*/ 20 h 20"/>
                <a:gd name="T4" fmla="*/ 9 w 285"/>
                <a:gd name="T5" fmla="*/ 20 h 20"/>
                <a:gd name="T6" fmla="*/ 0 w 285"/>
                <a:gd name="T7" fmla="*/ 10 h 20"/>
                <a:gd name="T8" fmla="*/ 0 w 285"/>
                <a:gd name="T9" fmla="*/ 7 h 20"/>
                <a:gd name="T10" fmla="*/ 9 w 285"/>
                <a:gd name="T11" fmla="*/ 0 h 20"/>
                <a:gd name="T12" fmla="*/ 279 w 285"/>
                <a:gd name="T13" fmla="*/ 0 h 20"/>
                <a:gd name="T14" fmla="*/ 284 w 285"/>
                <a:gd name="T15" fmla="*/ 7 h 20"/>
                <a:gd name="T16" fmla="*/ 284 w 285"/>
                <a:gd name="T1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20">
                  <a:moveTo>
                    <a:pt x="284" y="10"/>
                  </a:moveTo>
                  <a:cubicBezTo>
                    <a:pt x="284" y="15"/>
                    <a:pt x="285" y="20"/>
                    <a:pt x="279" y="20"/>
                  </a:cubicBezTo>
                  <a:cubicBezTo>
                    <a:pt x="9" y="20"/>
                    <a:pt x="9" y="20"/>
                    <a:pt x="9" y="20"/>
                  </a:cubicBezTo>
                  <a:cubicBezTo>
                    <a:pt x="4" y="20"/>
                    <a:pt x="0" y="15"/>
                    <a:pt x="0" y="10"/>
                  </a:cubicBezTo>
                  <a:cubicBezTo>
                    <a:pt x="0" y="7"/>
                    <a:pt x="0" y="7"/>
                    <a:pt x="0" y="7"/>
                  </a:cubicBezTo>
                  <a:cubicBezTo>
                    <a:pt x="0" y="2"/>
                    <a:pt x="4" y="0"/>
                    <a:pt x="9" y="0"/>
                  </a:cubicBezTo>
                  <a:cubicBezTo>
                    <a:pt x="279" y="0"/>
                    <a:pt x="279" y="0"/>
                    <a:pt x="279" y="0"/>
                  </a:cubicBezTo>
                  <a:cubicBezTo>
                    <a:pt x="285" y="0"/>
                    <a:pt x="284" y="2"/>
                    <a:pt x="284" y="7"/>
                  </a:cubicBezTo>
                  <a:lnTo>
                    <a:pt x="284" y="10"/>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íśḷîḑe">
              <a:extLst>
                <a:ext uri="{FF2B5EF4-FFF2-40B4-BE49-F238E27FC236}">
                  <a16:creationId xmlns:a16="http://schemas.microsoft.com/office/drawing/2014/main" id="{4D516DA4-E732-4F88-9BB6-9156825E34EC}"/>
                </a:ext>
              </a:extLst>
            </p:cNvPr>
            <p:cNvSpPr/>
            <p:nvPr/>
          </p:nvSpPr>
          <p:spPr bwMode="auto">
            <a:xfrm>
              <a:off x="6663853" y="2912873"/>
              <a:ext cx="626229" cy="53071"/>
            </a:xfrm>
            <a:custGeom>
              <a:avLst/>
              <a:gdLst>
                <a:gd name="T0" fmla="*/ 284 w 285"/>
                <a:gd name="T1" fmla="*/ 14 h 24"/>
                <a:gd name="T2" fmla="*/ 279 w 285"/>
                <a:gd name="T3" fmla="*/ 24 h 24"/>
                <a:gd name="T4" fmla="*/ 9 w 285"/>
                <a:gd name="T5" fmla="*/ 24 h 24"/>
                <a:gd name="T6" fmla="*/ 0 w 285"/>
                <a:gd name="T7" fmla="*/ 14 h 24"/>
                <a:gd name="T8" fmla="*/ 0 w 285"/>
                <a:gd name="T9" fmla="*/ 10 h 24"/>
                <a:gd name="T10" fmla="*/ 9 w 285"/>
                <a:gd name="T11" fmla="*/ 0 h 24"/>
                <a:gd name="T12" fmla="*/ 279 w 285"/>
                <a:gd name="T13" fmla="*/ 0 h 24"/>
                <a:gd name="T14" fmla="*/ 284 w 285"/>
                <a:gd name="T15" fmla="*/ 10 h 24"/>
                <a:gd name="T16" fmla="*/ 284 w 285"/>
                <a:gd name="T1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24">
                  <a:moveTo>
                    <a:pt x="284" y="14"/>
                  </a:moveTo>
                  <a:cubicBezTo>
                    <a:pt x="284" y="18"/>
                    <a:pt x="285" y="24"/>
                    <a:pt x="279" y="24"/>
                  </a:cubicBezTo>
                  <a:cubicBezTo>
                    <a:pt x="9" y="24"/>
                    <a:pt x="9" y="24"/>
                    <a:pt x="9" y="24"/>
                  </a:cubicBezTo>
                  <a:cubicBezTo>
                    <a:pt x="4" y="24"/>
                    <a:pt x="0" y="18"/>
                    <a:pt x="0" y="14"/>
                  </a:cubicBezTo>
                  <a:cubicBezTo>
                    <a:pt x="0" y="10"/>
                    <a:pt x="0" y="10"/>
                    <a:pt x="0" y="10"/>
                  </a:cubicBezTo>
                  <a:cubicBezTo>
                    <a:pt x="0" y="5"/>
                    <a:pt x="4" y="0"/>
                    <a:pt x="9" y="0"/>
                  </a:cubicBezTo>
                  <a:cubicBezTo>
                    <a:pt x="279" y="0"/>
                    <a:pt x="279" y="0"/>
                    <a:pt x="279" y="0"/>
                  </a:cubicBezTo>
                  <a:cubicBezTo>
                    <a:pt x="285" y="0"/>
                    <a:pt x="284" y="5"/>
                    <a:pt x="284" y="10"/>
                  </a:cubicBezTo>
                  <a:lnTo>
                    <a:pt x="284" y="14"/>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îŝḻîďé">
              <a:extLst>
                <a:ext uri="{FF2B5EF4-FFF2-40B4-BE49-F238E27FC236}">
                  <a16:creationId xmlns:a16="http://schemas.microsoft.com/office/drawing/2014/main" id="{81548F91-F26B-4505-B6D2-464B133714BA}"/>
                </a:ext>
              </a:extLst>
            </p:cNvPr>
            <p:cNvSpPr/>
            <p:nvPr/>
          </p:nvSpPr>
          <p:spPr bwMode="auto">
            <a:xfrm>
              <a:off x="6663853" y="2991889"/>
              <a:ext cx="333753" cy="44815"/>
            </a:xfrm>
            <a:custGeom>
              <a:avLst/>
              <a:gdLst>
                <a:gd name="T0" fmla="*/ 152 w 152"/>
                <a:gd name="T1" fmla="*/ 13 h 20"/>
                <a:gd name="T2" fmla="*/ 147 w 152"/>
                <a:gd name="T3" fmla="*/ 20 h 20"/>
                <a:gd name="T4" fmla="*/ 9 w 152"/>
                <a:gd name="T5" fmla="*/ 20 h 20"/>
                <a:gd name="T6" fmla="*/ 0 w 152"/>
                <a:gd name="T7" fmla="*/ 13 h 20"/>
                <a:gd name="T8" fmla="*/ 0 w 152"/>
                <a:gd name="T9" fmla="*/ 9 h 20"/>
                <a:gd name="T10" fmla="*/ 9 w 152"/>
                <a:gd name="T11" fmla="*/ 0 h 20"/>
                <a:gd name="T12" fmla="*/ 147 w 152"/>
                <a:gd name="T13" fmla="*/ 0 h 20"/>
                <a:gd name="T14" fmla="*/ 152 w 152"/>
                <a:gd name="T15" fmla="*/ 9 h 20"/>
                <a:gd name="T16" fmla="*/ 152 w 152"/>
                <a:gd name="T17" fmla="*/ 1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0">
                  <a:moveTo>
                    <a:pt x="152" y="13"/>
                  </a:moveTo>
                  <a:cubicBezTo>
                    <a:pt x="152" y="18"/>
                    <a:pt x="152" y="20"/>
                    <a:pt x="147" y="20"/>
                  </a:cubicBezTo>
                  <a:cubicBezTo>
                    <a:pt x="9" y="20"/>
                    <a:pt x="9" y="20"/>
                    <a:pt x="9" y="20"/>
                  </a:cubicBezTo>
                  <a:cubicBezTo>
                    <a:pt x="4" y="20"/>
                    <a:pt x="0" y="18"/>
                    <a:pt x="0" y="13"/>
                  </a:cubicBezTo>
                  <a:cubicBezTo>
                    <a:pt x="0" y="9"/>
                    <a:pt x="0" y="9"/>
                    <a:pt x="0" y="9"/>
                  </a:cubicBezTo>
                  <a:cubicBezTo>
                    <a:pt x="0" y="4"/>
                    <a:pt x="4" y="0"/>
                    <a:pt x="9" y="0"/>
                  </a:cubicBezTo>
                  <a:cubicBezTo>
                    <a:pt x="147" y="0"/>
                    <a:pt x="147" y="0"/>
                    <a:pt x="147" y="0"/>
                  </a:cubicBezTo>
                  <a:cubicBezTo>
                    <a:pt x="152" y="0"/>
                    <a:pt x="152" y="4"/>
                    <a:pt x="152" y="9"/>
                  </a:cubicBezTo>
                  <a:lnTo>
                    <a:pt x="152" y="13"/>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7" name="ï$ḻïḋè">
              <a:extLst>
                <a:ext uri="{FF2B5EF4-FFF2-40B4-BE49-F238E27FC236}">
                  <a16:creationId xmlns:a16="http://schemas.microsoft.com/office/drawing/2014/main" id="{D4CC3E7B-2F11-4065-B542-17BD3A9B79E8}"/>
                </a:ext>
              </a:extLst>
            </p:cNvPr>
            <p:cNvSpPr/>
            <p:nvPr/>
          </p:nvSpPr>
          <p:spPr bwMode="auto">
            <a:xfrm>
              <a:off x="5220340" y="2684081"/>
              <a:ext cx="633305" cy="43636"/>
            </a:xfrm>
            <a:custGeom>
              <a:avLst/>
              <a:gdLst>
                <a:gd name="T0" fmla="*/ 288 w 288"/>
                <a:gd name="T1" fmla="*/ 12 h 20"/>
                <a:gd name="T2" fmla="*/ 280 w 288"/>
                <a:gd name="T3" fmla="*/ 20 h 20"/>
                <a:gd name="T4" fmla="*/ 11 w 288"/>
                <a:gd name="T5" fmla="*/ 20 h 20"/>
                <a:gd name="T6" fmla="*/ 0 w 288"/>
                <a:gd name="T7" fmla="*/ 12 h 20"/>
                <a:gd name="T8" fmla="*/ 0 w 288"/>
                <a:gd name="T9" fmla="*/ 8 h 20"/>
                <a:gd name="T10" fmla="*/ 11 w 288"/>
                <a:gd name="T11" fmla="*/ 0 h 20"/>
                <a:gd name="T12" fmla="*/ 280 w 288"/>
                <a:gd name="T13" fmla="*/ 0 h 20"/>
                <a:gd name="T14" fmla="*/ 288 w 288"/>
                <a:gd name="T15" fmla="*/ 8 h 20"/>
                <a:gd name="T16" fmla="*/ 288 w 288"/>
                <a:gd name="T17" fmla="*/ 1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20">
                  <a:moveTo>
                    <a:pt x="288" y="12"/>
                  </a:moveTo>
                  <a:cubicBezTo>
                    <a:pt x="288" y="17"/>
                    <a:pt x="286" y="20"/>
                    <a:pt x="280" y="20"/>
                  </a:cubicBezTo>
                  <a:cubicBezTo>
                    <a:pt x="11" y="20"/>
                    <a:pt x="11" y="20"/>
                    <a:pt x="11" y="20"/>
                  </a:cubicBezTo>
                  <a:cubicBezTo>
                    <a:pt x="5" y="20"/>
                    <a:pt x="0" y="17"/>
                    <a:pt x="0" y="12"/>
                  </a:cubicBezTo>
                  <a:cubicBezTo>
                    <a:pt x="0" y="8"/>
                    <a:pt x="0" y="8"/>
                    <a:pt x="0" y="8"/>
                  </a:cubicBezTo>
                  <a:cubicBezTo>
                    <a:pt x="0" y="4"/>
                    <a:pt x="5" y="0"/>
                    <a:pt x="11" y="0"/>
                  </a:cubicBezTo>
                  <a:cubicBezTo>
                    <a:pt x="280" y="0"/>
                    <a:pt x="280" y="0"/>
                    <a:pt x="280" y="0"/>
                  </a:cubicBezTo>
                  <a:cubicBezTo>
                    <a:pt x="286" y="0"/>
                    <a:pt x="288" y="4"/>
                    <a:pt x="288" y="8"/>
                  </a:cubicBezTo>
                  <a:lnTo>
                    <a:pt x="288" y="12"/>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8" name="ï$ḷïḑè">
              <a:extLst>
                <a:ext uri="{FF2B5EF4-FFF2-40B4-BE49-F238E27FC236}">
                  <a16:creationId xmlns:a16="http://schemas.microsoft.com/office/drawing/2014/main" id="{F45A01A3-8A47-496E-ACA4-0C973E493CBF}"/>
                </a:ext>
              </a:extLst>
            </p:cNvPr>
            <p:cNvSpPr/>
            <p:nvPr/>
          </p:nvSpPr>
          <p:spPr bwMode="auto">
            <a:xfrm>
              <a:off x="5220340" y="2763097"/>
              <a:ext cx="633305" cy="44815"/>
            </a:xfrm>
            <a:custGeom>
              <a:avLst/>
              <a:gdLst>
                <a:gd name="T0" fmla="*/ 288 w 288"/>
                <a:gd name="T1" fmla="*/ 11 h 20"/>
                <a:gd name="T2" fmla="*/ 280 w 288"/>
                <a:gd name="T3" fmla="*/ 20 h 20"/>
                <a:gd name="T4" fmla="*/ 11 w 288"/>
                <a:gd name="T5" fmla="*/ 20 h 20"/>
                <a:gd name="T6" fmla="*/ 0 w 288"/>
                <a:gd name="T7" fmla="*/ 11 h 20"/>
                <a:gd name="T8" fmla="*/ 0 w 288"/>
                <a:gd name="T9" fmla="*/ 8 h 20"/>
                <a:gd name="T10" fmla="*/ 11 w 288"/>
                <a:gd name="T11" fmla="*/ 0 h 20"/>
                <a:gd name="T12" fmla="*/ 280 w 288"/>
                <a:gd name="T13" fmla="*/ 0 h 20"/>
                <a:gd name="T14" fmla="*/ 288 w 288"/>
                <a:gd name="T15" fmla="*/ 8 h 20"/>
                <a:gd name="T16" fmla="*/ 288 w 288"/>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20">
                  <a:moveTo>
                    <a:pt x="288" y="11"/>
                  </a:moveTo>
                  <a:cubicBezTo>
                    <a:pt x="288" y="16"/>
                    <a:pt x="286" y="20"/>
                    <a:pt x="280" y="20"/>
                  </a:cubicBezTo>
                  <a:cubicBezTo>
                    <a:pt x="11" y="20"/>
                    <a:pt x="11" y="20"/>
                    <a:pt x="11" y="20"/>
                  </a:cubicBezTo>
                  <a:cubicBezTo>
                    <a:pt x="5" y="20"/>
                    <a:pt x="0" y="16"/>
                    <a:pt x="0" y="11"/>
                  </a:cubicBezTo>
                  <a:cubicBezTo>
                    <a:pt x="0" y="8"/>
                    <a:pt x="0" y="8"/>
                    <a:pt x="0" y="8"/>
                  </a:cubicBezTo>
                  <a:cubicBezTo>
                    <a:pt x="0" y="3"/>
                    <a:pt x="5" y="0"/>
                    <a:pt x="11" y="0"/>
                  </a:cubicBezTo>
                  <a:cubicBezTo>
                    <a:pt x="280" y="0"/>
                    <a:pt x="280" y="0"/>
                    <a:pt x="280" y="0"/>
                  </a:cubicBezTo>
                  <a:cubicBezTo>
                    <a:pt x="286" y="0"/>
                    <a:pt x="288" y="3"/>
                    <a:pt x="288" y="8"/>
                  </a:cubicBezTo>
                  <a:lnTo>
                    <a:pt x="288" y="11"/>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9" name="íşľîdè">
              <a:extLst>
                <a:ext uri="{FF2B5EF4-FFF2-40B4-BE49-F238E27FC236}">
                  <a16:creationId xmlns:a16="http://schemas.microsoft.com/office/drawing/2014/main" id="{E105AE65-5ADF-44B7-8386-4B1E5B22CE2F}"/>
                </a:ext>
              </a:extLst>
            </p:cNvPr>
            <p:cNvSpPr/>
            <p:nvPr/>
          </p:nvSpPr>
          <p:spPr bwMode="auto">
            <a:xfrm>
              <a:off x="5220340" y="2842113"/>
              <a:ext cx="633305" cy="44815"/>
            </a:xfrm>
            <a:custGeom>
              <a:avLst/>
              <a:gdLst>
                <a:gd name="T0" fmla="*/ 288 w 288"/>
                <a:gd name="T1" fmla="*/ 10 h 20"/>
                <a:gd name="T2" fmla="*/ 280 w 288"/>
                <a:gd name="T3" fmla="*/ 20 h 20"/>
                <a:gd name="T4" fmla="*/ 11 w 288"/>
                <a:gd name="T5" fmla="*/ 20 h 20"/>
                <a:gd name="T6" fmla="*/ 0 w 288"/>
                <a:gd name="T7" fmla="*/ 10 h 20"/>
                <a:gd name="T8" fmla="*/ 0 w 288"/>
                <a:gd name="T9" fmla="*/ 7 h 20"/>
                <a:gd name="T10" fmla="*/ 11 w 288"/>
                <a:gd name="T11" fmla="*/ 0 h 20"/>
                <a:gd name="T12" fmla="*/ 280 w 288"/>
                <a:gd name="T13" fmla="*/ 0 h 20"/>
                <a:gd name="T14" fmla="*/ 288 w 288"/>
                <a:gd name="T15" fmla="*/ 7 h 20"/>
                <a:gd name="T16" fmla="*/ 288 w 288"/>
                <a:gd name="T1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20">
                  <a:moveTo>
                    <a:pt x="288" y="10"/>
                  </a:moveTo>
                  <a:cubicBezTo>
                    <a:pt x="288" y="15"/>
                    <a:pt x="286" y="20"/>
                    <a:pt x="280" y="20"/>
                  </a:cubicBezTo>
                  <a:cubicBezTo>
                    <a:pt x="11" y="20"/>
                    <a:pt x="11" y="20"/>
                    <a:pt x="11" y="20"/>
                  </a:cubicBezTo>
                  <a:cubicBezTo>
                    <a:pt x="5" y="20"/>
                    <a:pt x="0" y="15"/>
                    <a:pt x="0" y="10"/>
                  </a:cubicBezTo>
                  <a:cubicBezTo>
                    <a:pt x="0" y="7"/>
                    <a:pt x="0" y="7"/>
                    <a:pt x="0" y="7"/>
                  </a:cubicBezTo>
                  <a:cubicBezTo>
                    <a:pt x="0" y="2"/>
                    <a:pt x="5" y="0"/>
                    <a:pt x="11" y="0"/>
                  </a:cubicBezTo>
                  <a:cubicBezTo>
                    <a:pt x="280" y="0"/>
                    <a:pt x="280" y="0"/>
                    <a:pt x="280" y="0"/>
                  </a:cubicBezTo>
                  <a:cubicBezTo>
                    <a:pt x="286" y="0"/>
                    <a:pt x="288" y="2"/>
                    <a:pt x="288" y="7"/>
                  </a:cubicBezTo>
                  <a:lnTo>
                    <a:pt x="288" y="10"/>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0" name="íşľiḋé">
              <a:extLst>
                <a:ext uri="{FF2B5EF4-FFF2-40B4-BE49-F238E27FC236}">
                  <a16:creationId xmlns:a16="http://schemas.microsoft.com/office/drawing/2014/main" id="{01D24A98-2BC4-4876-9775-8E36A67EEC7B}"/>
                </a:ext>
              </a:extLst>
            </p:cNvPr>
            <p:cNvSpPr/>
            <p:nvPr/>
          </p:nvSpPr>
          <p:spPr bwMode="auto">
            <a:xfrm>
              <a:off x="5220340" y="2912873"/>
              <a:ext cx="633305" cy="53071"/>
            </a:xfrm>
            <a:custGeom>
              <a:avLst/>
              <a:gdLst>
                <a:gd name="T0" fmla="*/ 288 w 288"/>
                <a:gd name="T1" fmla="*/ 14 h 24"/>
                <a:gd name="T2" fmla="*/ 280 w 288"/>
                <a:gd name="T3" fmla="*/ 24 h 24"/>
                <a:gd name="T4" fmla="*/ 11 w 288"/>
                <a:gd name="T5" fmla="*/ 24 h 24"/>
                <a:gd name="T6" fmla="*/ 0 w 288"/>
                <a:gd name="T7" fmla="*/ 14 h 24"/>
                <a:gd name="T8" fmla="*/ 0 w 288"/>
                <a:gd name="T9" fmla="*/ 10 h 24"/>
                <a:gd name="T10" fmla="*/ 11 w 288"/>
                <a:gd name="T11" fmla="*/ 0 h 24"/>
                <a:gd name="T12" fmla="*/ 280 w 288"/>
                <a:gd name="T13" fmla="*/ 0 h 24"/>
                <a:gd name="T14" fmla="*/ 288 w 288"/>
                <a:gd name="T15" fmla="*/ 10 h 24"/>
                <a:gd name="T16" fmla="*/ 288 w 288"/>
                <a:gd name="T1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24">
                  <a:moveTo>
                    <a:pt x="288" y="14"/>
                  </a:moveTo>
                  <a:cubicBezTo>
                    <a:pt x="288" y="18"/>
                    <a:pt x="286" y="24"/>
                    <a:pt x="280" y="24"/>
                  </a:cubicBezTo>
                  <a:cubicBezTo>
                    <a:pt x="11" y="24"/>
                    <a:pt x="11" y="24"/>
                    <a:pt x="11" y="24"/>
                  </a:cubicBezTo>
                  <a:cubicBezTo>
                    <a:pt x="5" y="24"/>
                    <a:pt x="0" y="18"/>
                    <a:pt x="0" y="14"/>
                  </a:cubicBezTo>
                  <a:cubicBezTo>
                    <a:pt x="0" y="10"/>
                    <a:pt x="0" y="10"/>
                    <a:pt x="0" y="10"/>
                  </a:cubicBezTo>
                  <a:cubicBezTo>
                    <a:pt x="0" y="5"/>
                    <a:pt x="5" y="0"/>
                    <a:pt x="11" y="0"/>
                  </a:cubicBezTo>
                  <a:cubicBezTo>
                    <a:pt x="280" y="0"/>
                    <a:pt x="280" y="0"/>
                    <a:pt x="280" y="0"/>
                  </a:cubicBezTo>
                  <a:cubicBezTo>
                    <a:pt x="286" y="0"/>
                    <a:pt x="288" y="5"/>
                    <a:pt x="288" y="10"/>
                  </a:cubicBezTo>
                  <a:lnTo>
                    <a:pt x="288" y="14"/>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1" name="îšlïďê">
              <a:extLst>
                <a:ext uri="{FF2B5EF4-FFF2-40B4-BE49-F238E27FC236}">
                  <a16:creationId xmlns:a16="http://schemas.microsoft.com/office/drawing/2014/main" id="{7FC11AB4-92C4-43C4-BE70-1D6317537B25}"/>
                </a:ext>
              </a:extLst>
            </p:cNvPr>
            <p:cNvSpPr/>
            <p:nvPr/>
          </p:nvSpPr>
          <p:spPr bwMode="auto">
            <a:xfrm>
              <a:off x="5220340" y="2991889"/>
              <a:ext cx="343188" cy="44815"/>
            </a:xfrm>
            <a:custGeom>
              <a:avLst/>
              <a:gdLst>
                <a:gd name="T0" fmla="*/ 156 w 156"/>
                <a:gd name="T1" fmla="*/ 13 h 20"/>
                <a:gd name="T2" fmla="*/ 148 w 156"/>
                <a:gd name="T3" fmla="*/ 20 h 20"/>
                <a:gd name="T4" fmla="*/ 11 w 156"/>
                <a:gd name="T5" fmla="*/ 20 h 20"/>
                <a:gd name="T6" fmla="*/ 0 w 156"/>
                <a:gd name="T7" fmla="*/ 13 h 20"/>
                <a:gd name="T8" fmla="*/ 0 w 156"/>
                <a:gd name="T9" fmla="*/ 9 h 20"/>
                <a:gd name="T10" fmla="*/ 11 w 156"/>
                <a:gd name="T11" fmla="*/ 0 h 20"/>
                <a:gd name="T12" fmla="*/ 148 w 156"/>
                <a:gd name="T13" fmla="*/ 0 h 20"/>
                <a:gd name="T14" fmla="*/ 156 w 156"/>
                <a:gd name="T15" fmla="*/ 9 h 20"/>
                <a:gd name="T16" fmla="*/ 156 w 156"/>
                <a:gd name="T17" fmla="*/ 1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20">
                  <a:moveTo>
                    <a:pt x="156" y="13"/>
                  </a:moveTo>
                  <a:cubicBezTo>
                    <a:pt x="156" y="18"/>
                    <a:pt x="153" y="20"/>
                    <a:pt x="148" y="20"/>
                  </a:cubicBezTo>
                  <a:cubicBezTo>
                    <a:pt x="11" y="20"/>
                    <a:pt x="11" y="20"/>
                    <a:pt x="11" y="20"/>
                  </a:cubicBezTo>
                  <a:cubicBezTo>
                    <a:pt x="5" y="20"/>
                    <a:pt x="0" y="18"/>
                    <a:pt x="0" y="13"/>
                  </a:cubicBezTo>
                  <a:cubicBezTo>
                    <a:pt x="0" y="9"/>
                    <a:pt x="0" y="9"/>
                    <a:pt x="0" y="9"/>
                  </a:cubicBezTo>
                  <a:cubicBezTo>
                    <a:pt x="0" y="4"/>
                    <a:pt x="5" y="0"/>
                    <a:pt x="11" y="0"/>
                  </a:cubicBezTo>
                  <a:cubicBezTo>
                    <a:pt x="148" y="0"/>
                    <a:pt x="148" y="0"/>
                    <a:pt x="148" y="0"/>
                  </a:cubicBezTo>
                  <a:cubicBezTo>
                    <a:pt x="153" y="0"/>
                    <a:pt x="156" y="4"/>
                    <a:pt x="156" y="9"/>
                  </a:cubicBezTo>
                  <a:lnTo>
                    <a:pt x="156" y="13"/>
                  </a:lnTo>
                  <a:close/>
                </a:path>
              </a:pathLst>
            </a:custGeom>
            <a:solidFill>
              <a:schemeClr val="tx1">
                <a:lumMod val="60000"/>
                <a:lumOff val="40000"/>
              </a:schemeClr>
            </a:solidFill>
            <a:ln>
              <a:noFill/>
            </a:ln>
          </p:spPr>
          <p:txBody>
            <a:bodyPr anchor="ctr"/>
            <a:lstStyle/>
            <a:p>
              <a:pPr algn="ctr"/>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83" name="组合 82"/>
          <p:cNvGrpSpPr/>
          <p:nvPr/>
        </p:nvGrpSpPr>
        <p:grpSpPr>
          <a:xfrm>
            <a:off x="794007" y="3500643"/>
            <a:ext cx="5024357" cy="2131003"/>
            <a:chOff x="1020837" y="3500643"/>
            <a:chExt cx="5024357" cy="2131003"/>
          </a:xfrm>
        </p:grpSpPr>
        <p:sp>
          <p:nvSpPr>
            <p:cNvPr id="42" name="椭圆 41"/>
            <p:cNvSpPr/>
            <p:nvPr/>
          </p:nvSpPr>
          <p:spPr bwMode="auto">
            <a:xfrm>
              <a:off x="2646802" y="3500643"/>
              <a:ext cx="2171078" cy="649312"/>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44" name="直接箭头连接符 43"/>
            <p:cNvCxnSpPr>
              <a:cxnSpLocks/>
              <a:stCxn id="42" idx="4"/>
              <a:endCxn id="47" idx="0"/>
            </p:cNvCxnSpPr>
            <p:nvPr/>
          </p:nvCxnSpPr>
          <p:spPr bwMode="auto">
            <a:xfrm>
              <a:off x="3732341" y="4149955"/>
              <a:ext cx="0" cy="89922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47" name="矩形 46"/>
            <p:cNvSpPr/>
            <p:nvPr/>
          </p:nvSpPr>
          <p:spPr bwMode="auto">
            <a:xfrm>
              <a:off x="3168882" y="5049180"/>
              <a:ext cx="1126918" cy="504056"/>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51" name="直接箭头连接符 50"/>
            <p:cNvCxnSpPr>
              <a:stCxn id="47" idx="3"/>
            </p:cNvCxnSpPr>
            <p:nvPr/>
          </p:nvCxnSpPr>
          <p:spPr bwMode="auto">
            <a:xfrm>
              <a:off x="4295800" y="5301208"/>
              <a:ext cx="792088"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2" name="直接箭头连接符 51"/>
            <p:cNvCxnSpPr>
              <a:endCxn id="47" idx="1"/>
            </p:cNvCxnSpPr>
            <p:nvPr/>
          </p:nvCxnSpPr>
          <p:spPr bwMode="auto">
            <a:xfrm>
              <a:off x="2279576" y="5301208"/>
              <a:ext cx="889306"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73" name="文本框 72"/>
            <p:cNvSpPr txBox="1"/>
            <p:nvPr/>
          </p:nvSpPr>
          <p:spPr bwMode="auto">
            <a:xfrm>
              <a:off x="3069413" y="3644031"/>
              <a:ext cx="1325856"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Experience</a:t>
              </a:r>
            </a:p>
          </p:txBody>
        </p:sp>
        <p:sp>
          <p:nvSpPr>
            <p:cNvPr id="74" name="文本框 73"/>
            <p:cNvSpPr txBox="1"/>
            <p:nvPr/>
          </p:nvSpPr>
          <p:spPr bwMode="auto">
            <a:xfrm>
              <a:off x="3341694" y="5118379"/>
              <a:ext cx="864096"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1" u="none">
                  <a:latin typeface="Huawei Sans" panose="020C0503030203020204" pitchFamily="34" charset="0"/>
                </a:rPr>
                <a:t>Rules</a:t>
              </a:r>
            </a:p>
          </p:txBody>
        </p:sp>
        <p:sp>
          <p:nvSpPr>
            <p:cNvPr id="75" name="文本框 74"/>
            <p:cNvSpPr txBox="1"/>
            <p:nvPr/>
          </p:nvSpPr>
          <p:spPr bwMode="auto">
            <a:xfrm>
              <a:off x="3647727" y="4323482"/>
              <a:ext cx="1513049"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1" u="none" dirty="0">
                  <a:latin typeface="Huawei Sans" panose="020C0503030203020204" pitchFamily="34" charset="0"/>
                </a:rPr>
                <a:t>Summarize</a:t>
              </a:r>
            </a:p>
          </p:txBody>
        </p:sp>
        <p:sp>
          <p:nvSpPr>
            <p:cNvPr id="76" name="文本框 75"/>
            <p:cNvSpPr txBox="1"/>
            <p:nvPr/>
          </p:nvSpPr>
          <p:spPr bwMode="auto">
            <a:xfrm>
              <a:off x="4103451" y="4795462"/>
              <a:ext cx="1189888"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Predict</a:t>
              </a:r>
            </a:p>
          </p:txBody>
        </p:sp>
        <p:sp>
          <p:nvSpPr>
            <p:cNvPr id="77" name="文本框 76"/>
            <p:cNvSpPr txBox="1"/>
            <p:nvPr/>
          </p:nvSpPr>
          <p:spPr bwMode="auto">
            <a:xfrm>
              <a:off x="2346187" y="4779383"/>
              <a:ext cx="76148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Input</a:t>
              </a:r>
            </a:p>
          </p:txBody>
        </p:sp>
        <p:sp>
          <p:nvSpPr>
            <p:cNvPr id="78" name="文本框 77"/>
            <p:cNvSpPr txBox="1"/>
            <p:nvPr/>
          </p:nvSpPr>
          <p:spPr bwMode="auto">
            <a:xfrm>
              <a:off x="1020837" y="4927433"/>
              <a:ext cx="1258341"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New problem</a:t>
              </a:r>
            </a:p>
          </p:txBody>
        </p:sp>
        <p:sp>
          <p:nvSpPr>
            <p:cNvPr id="81" name="文本框 80"/>
            <p:cNvSpPr txBox="1"/>
            <p:nvPr/>
          </p:nvSpPr>
          <p:spPr bwMode="auto">
            <a:xfrm>
              <a:off x="4990682" y="5102990"/>
              <a:ext cx="1054512" cy="396436"/>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Future</a:t>
              </a:r>
            </a:p>
          </p:txBody>
        </p:sp>
      </p:grpSp>
      <p:grpSp>
        <p:nvGrpSpPr>
          <p:cNvPr id="84" name="组合 83"/>
          <p:cNvGrpSpPr/>
          <p:nvPr/>
        </p:nvGrpSpPr>
        <p:grpSpPr>
          <a:xfrm>
            <a:off x="6708068" y="3500643"/>
            <a:ext cx="4874327" cy="2152672"/>
            <a:chOff x="1510489" y="3500643"/>
            <a:chExt cx="4874327" cy="2152672"/>
          </a:xfrm>
        </p:grpSpPr>
        <p:sp>
          <p:nvSpPr>
            <p:cNvPr id="85" name="椭圆 84"/>
            <p:cNvSpPr/>
            <p:nvPr/>
          </p:nvSpPr>
          <p:spPr bwMode="auto">
            <a:xfrm>
              <a:off x="2708636" y="3500643"/>
              <a:ext cx="2047410" cy="649312"/>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86" name="直接箭头连接符 85"/>
            <p:cNvCxnSpPr>
              <a:cxnSpLocks/>
              <a:stCxn id="85" idx="4"/>
              <a:endCxn id="87" idx="0"/>
            </p:cNvCxnSpPr>
            <p:nvPr/>
          </p:nvCxnSpPr>
          <p:spPr bwMode="auto">
            <a:xfrm>
              <a:off x="3732341" y="4149955"/>
              <a:ext cx="0" cy="89922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87" name="矩形 86"/>
            <p:cNvSpPr/>
            <p:nvPr/>
          </p:nvSpPr>
          <p:spPr bwMode="auto">
            <a:xfrm>
              <a:off x="3168882" y="5049180"/>
              <a:ext cx="1126918" cy="504056"/>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88" name="直接箭头连接符 87"/>
            <p:cNvCxnSpPr>
              <a:stCxn id="87" idx="3"/>
            </p:cNvCxnSpPr>
            <p:nvPr/>
          </p:nvCxnSpPr>
          <p:spPr bwMode="auto">
            <a:xfrm>
              <a:off x="4295800" y="5301208"/>
              <a:ext cx="792088"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89" name="直接箭头连接符 88"/>
            <p:cNvCxnSpPr>
              <a:endCxn id="87" idx="1"/>
            </p:cNvCxnSpPr>
            <p:nvPr/>
          </p:nvCxnSpPr>
          <p:spPr bwMode="auto">
            <a:xfrm>
              <a:off x="2279576" y="5301208"/>
              <a:ext cx="889306"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90" name="文本框 89"/>
            <p:cNvSpPr txBox="1"/>
            <p:nvPr/>
          </p:nvSpPr>
          <p:spPr bwMode="auto">
            <a:xfrm>
              <a:off x="3124896" y="3524471"/>
              <a:ext cx="1197996"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Historical data</a:t>
              </a:r>
            </a:p>
          </p:txBody>
        </p:sp>
        <p:sp>
          <p:nvSpPr>
            <p:cNvPr id="91" name="文本框 90"/>
            <p:cNvSpPr txBox="1"/>
            <p:nvPr/>
          </p:nvSpPr>
          <p:spPr bwMode="auto">
            <a:xfrm>
              <a:off x="3341694" y="5118379"/>
              <a:ext cx="864096"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solidFill>
                    <a:srgbClr val="C00000"/>
                  </a:solidFill>
                  <a:latin typeface="Huawei Sans" panose="020C0503030203020204" pitchFamily="34" charset="0"/>
                </a:rPr>
                <a:t>Model</a:t>
              </a:r>
            </a:p>
          </p:txBody>
        </p:sp>
        <p:sp>
          <p:nvSpPr>
            <p:cNvPr id="92" name="文本框 91"/>
            <p:cNvSpPr txBox="1"/>
            <p:nvPr/>
          </p:nvSpPr>
          <p:spPr bwMode="auto">
            <a:xfrm>
              <a:off x="3647728" y="4323482"/>
              <a:ext cx="864096"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solidFill>
                    <a:srgbClr val="C00000"/>
                  </a:solidFill>
                  <a:latin typeface="Huawei Sans" panose="020C0503030203020204" pitchFamily="34" charset="0"/>
                </a:rPr>
                <a:t>Train</a:t>
              </a:r>
            </a:p>
          </p:txBody>
        </p:sp>
        <p:sp>
          <p:nvSpPr>
            <p:cNvPr id="93" name="文本框 92"/>
            <p:cNvSpPr txBox="1"/>
            <p:nvPr/>
          </p:nvSpPr>
          <p:spPr bwMode="auto">
            <a:xfrm>
              <a:off x="4204007" y="4795462"/>
              <a:ext cx="972104"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Predict</a:t>
              </a:r>
            </a:p>
          </p:txBody>
        </p:sp>
        <p:sp>
          <p:nvSpPr>
            <p:cNvPr id="94" name="文本框 93"/>
            <p:cNvSpPr txBox="1"/>
            <p:nvPr/>
          </p:nvSpPr>
          <p:spPr bwMode="auto">
            <a:xfrm>
              <a:off x="2346187" y="4779383"/>
              <a:ext cx="76148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Input</a:t>
              </a:r>
            </a:p>
          </p:txBody>
        </p:sp>
        <p:sp>
          <p:nvSpPr>
            <p:cNvPr id="95" name="文本框 94"/>
            <p:cNvSpPr txBox="1"/>
            <p:nvPr/>
          </p:nvSpPr>
          <p:spPr bwMode="auto">
            <a:xfrm>
              <a:off x="1510489" y="4927433"/>
              <a:ext cx="768689"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a:latin typeface="Huawei Sans" panose="020C0503030203020204" pitchFamily="34" charset="0"/>
                </a:rPr>
                <a:t>New data</a:t>
              </a:r>
            </a:p>
          </p:txBody>
        </p:sp>
        <p:sp>
          <p:nvSpPr>
            <p:cNvPr id="96" name="文本框 95"/>
            <p:cNvSpPr txBox="1"/>
            <p:nvPr/>
          </p:nvSpPr>
          <p:spPr bwMode="auto">
            <a:xfrm>
              <a:off x="4990681" y="4949102"/>
              <a:ext cx="1394135"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Future attributes</a:t>
              </a:r>
            </a:p>
          </p:txBody>
        </p:sp>
      </p:grpSp>
      <p:pic>
        <p:nvPicPr>
          <p:cNvPr id="6" name="Picture 5">
            <a:extLst>
              <a:ext uri="{FF2B5EF4-FFF2-40B4-BE49-F238E27FC236}">
                <a16:creationId xmlns:a16="http://schemas.microsoft.com/office/drawing/2014/main" id="{B2EBE7C9-39F5-9102-618B-E2F737BC76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grpSp>
        <p:nvGrpSpPr>
          <p:cNvPr id="12" name="Group 11">
            <a:extLst>
              <a:ext uri="{FF2B5EF4-FFF2-40B4-BE49-F238E27FC236}">
                <a16:creationId xmlns:a16="http://schemas.microsoft.com/office/drawing/2014/main" id="{6DBF126B-18DD-ECED-D6A5-0FDBF7D0864C}"/>
              </a:ext>
            </a:extLst>
          </p:cNvPr>
          <p:cNvGrpSpPr/>
          <p:nvPr/>
        </p:nvGrpSpPr>
        <p:grpSpPr>
          <a:xfrm>
            <a:off x="179180" y="222425"/>
            <a:ext cx="917148" cy="889262"/>
            <a:chOff x="292675" y="222425"/>
            <a:chExt cx="917148" cy="889262"/>
          </a:xfrm>
        </p:grpSpPr>
        <p:sp>
          <p:nvSpPr>
            <p:cNvPr id="7" name="Rectangle 6">
              <a:extLst>
                <a:ext uri="{FF2B5EF4-FFF2-40B4-BE49-F238E27FC236}">
                  <a16:creationId xmlns:a16="http://schemas.microsoft.com/office/drawing/2014/main" id="{43C0E053-4330-39F0-8E77-AC91E2D40BDB}"/>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D9DA5163-90A9-36BF-B893-3F48C14E76F4}"/>
                </a:ext>
              </a:extLst>
            </p:cNvPr>
            <p:cNvGrpSpPr/>
            <p:nvPr/>
          </p:nvGrpSpPr>
          <p:grpSpPr>
            <a:xfrm>
              <a:off x="292675" y="222425"/>
              <a:ext cx="917148" cy="735905"/>
              <a:chOff x="310903" y="206504"/>
              <a:chExt cx="917148" cy="829211"/>
            </a:xfrm>
          </p:grpSpPr>
          <p:sp>
            <p:nvSpPr>
              <p:cNvPr id="9" name="TextBox 8">
                <a:extLst>
                  <a:ext uri="{FF2B5EF4-FFF2-40B4-BE49-F238E27FC236}">
                    <a16:creationId xmlns:a16="http://schemas.microsoft.com/office/drawing/2014/main" id="{D35A54A5-DEB0-D4C0-F117-2D2C3E3F5AB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DF8845-4B23-65ED-15A6-80D59C10A8E4}"/>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414596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1631322" y="37591"/>
            <a:ext cx="523875" cy="61555"/>
          </a:xfrm>
          <a:prstGeom prst="rect">
            <a:avLst/>
          </a:prstGeom>
        </p:spPr>
        <p:txBody>
          <a:bodyPr vert="horz" wrap="square" lIns="0" tIns="0" rIns="0" bIns="0" rtlCol="0">
            <a:spAutoFit/>
          </a:bodyPr>
          <a:lstStyle/>
          <a:p>
            <a:pPr marL="12700">
              <a:lnSpc>
                <a:spcPct val="100000"/>
              </a:lnSpc>
            </a:pPr>
            <a:r>
              <a:rPr sz="400" b="0" u="none">
                <a:solidFill>
                  <a:srgbClr val="FFFFFF"/>
                </a:solidFill>
                <a:latin typeface="Huawei Sans" panose="020C0503030203020204" pitchFamily="34" charset="0"/>
              </a:rPr>
              <a:t>Created by: Jim Liang</a:t>
            </a:r>
            <a:endParaRPr sz="4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txBox="1">
            <a:spLocks noGrp="1"/>
          </p:cNvSpPr>
          <p:nvPr>
            <p:ph type="title"/>
          </p:nvPr>
        </p:nvSpPr>
        <p:spPr>
          <a:xfrm>
            <a:off x="1235460" y="292472"/>
            <a:ext cx="8745831" cy="891775"/>
          </a:xfrm>
        </p:spPr>
        <p:txBody>
          <a:bodyPr>
            <a:noAutofit/>
          </a:bodyPr>
          <a:lstStyle/>
          <a:p>
            <a:r>
              <a:rPr sz="2400" b="0" u="none" dirty="0">
                <a:latin typeface="Huawei Sans" panose="020C0503030203020204" pitchFamily="34" charset="0"/>
              </a:rPr>
              <a:t>Differences Between Machine Learning Algorithms and Traditional Rule-based Methods</a:t>
            </a:r>
            <a:endParaRPr lang="en-US" sz="24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object 7"/>
          <p:cNvSpPr/>
          <p:nvPr/>
        </p:nvSpPr>
        <p:spPr>
          <a:xfrm>
            <a:off x="1797857" y="1790001"/>
            <a:ext cx="3536540" cy="3192803"/>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txBox="1"/>
          <p:nvPr/>
        </p:nvSpPr>
        <p:spPr>
          <a:xfrm>
            <a:off x="7017786" y="4847564"/>
            <a:ext cx="4174090" cy="1360235"/>
          </a:xfrm>
          <a:prstGeom prst="rect">
            <a:avLst/>
          </a:prstGeom>
          <a:ln>
            <a:solidFill>
              <a:schemeClr val="tx1"/>
            </a:solidFill>
            <a:prstDash val="dashDot"/>
          </a:ln>
        </p:spPr>
        <p:txBody>
          <a:bodyPr vert="horz" wrap="square" lIns="72000" tIns="72000" rIns="0" bIns="0" rtlCol="0">
            <a:spAutoFit/>
          </a:bodyPr>
          <a:lstStyle/>
          <a:p>
            <a:pPr marL="298450" indent="-285750">
              <a:spcBef>
                <a:spcPts val="695"/>
              </a:spcBef>
              <a:buChar char="•"/>
              <a:tabLst>
                <a:tab pos="297815" algn="l"/>
                <a:tab pos="298450" algn="l"/>
              </a:tabLst>
            </a:pPr>
            <a:r>
              <a:rPr b="0" u="none" dirty="0">
                <a:latin typeface="Huawei Sans" panose="020C0503030203020204" pitchFamily="34" charset="0"/>
              </a:rPr>
              <a:t>Models are trained on samples.</a:t>
            </a:r>
            <a:endParaRPr lang="en-US" altLang="zh-CN" dirty="0">
              <a:latin typeface="Huawei Sans" panose="020C0503030203020204" pitchFamily="34" charset="0"/>
              <a:sym typeface="Huawei Sans" panose="020C0503030203020204" pitchFamily="34" charset="0"/>
            </a:endParaRPr>
          </a:p>
          <a:p>
            <a:pPr marL="298450" indent="-285750">
              <a:spcBef>
                <a:spcPts val="695"/>
              </a:spcBef>
              <a:buChar char="•"/>
              <a:tabLst>
                <a:tab pos="297815" algn="l"/>
                <a:tab pos="298450" algn="l"/>
              </a:tabLst>
            </a:pPr>
            <a:r>
              <a:rPr b="0" u="none" dirty="0">
                <a:latin typeface="Huawei Sans" panose="020C0503030203020204" pitchFamily="34" charset="0"/>
              </a:rPr>
              <a:t>Decision-making rules are complex or difficult to describe.</a:t>
            </a:r>
            <a:endParaRPr lang="en-US" altLang="zh-CN" dirty="0">
              <a:latin typeface="Huawei Sans" panose="020C0503030203020204" pitchFamily="34" charset="0"/>
              <a:sym typeface="Huawei Sans" panose="020C0503030203020204" pitchFamily="34" charset="0"/>
            </a:endParaRPr>
          </a:p>
          <a:p>
            <a:pPr marL="298450" indent="-285750">
              <a:spcBef>
                <a:spcPts val="695"/>
              </a:spcBef>
              <a:buChar char="•"/>
              <a:tabLst>
                <a:tab pos="297815" algn="l"/>
                <a:tab pos="298450" algn="l"/>
              </a:tabLst>
            </a:pPr>
            <a:r>
              <a:rPr b="0" u="none" dirty="0">
                <a:latin typeface="Huawei Sans" panose="020C0503030203020204" pitchFamily="34" charset="0"/>
              </a:rPr>
              <a:t>Machines automatically learn rules.</a:t>
            </a:r>
            <a:endParaRPr lang="en-US" altLang="zh-CN" dirty="0">
              <a:latin typeface="Huawei Sans" panose="020C0503030203020204" pitchFamily="34" charset="0"/>
              <a:sym typeface="Huawei Sans" panose="020C0503030203020204" pitchFamily="34" charset="0"/>
            </a:endParaRPr>
          </a:p>
        </p:txBody>
      </p:sp>
      <p:sp>
        <p:nvSpPr>
          <p:cNvPr id="12" name="object 12"/>
          <p:cNvSpPr txBox="1"/>
          <p:nvPr/>
        </p:nvSpPr>
        <p:spPr>
          <a:xfrm>
            <a:off x="1917939" y="1508021"/>
            <a:ext cx="2456694" cy="281980"/>
          </a:xfrm>
          <a:prstGeom prst="rect">
            <a:avLst/>
          </a:prstGeom>
          <a:ln w="12700">
            <a:solidFill>
              <a:schemeClr val="tx1"/>
            </a:solidFill>
          </a:ln>
        </p:spPr>
        <p:txBody>
          <a:bodyPr vert="horz" wrap="square" lIns="0" tIns="36000" rIns="0" bIns="0" rtlCol="0">
            <a:noAutofit/>
          </a:bodyPr>
          <a:lstStyle/>
          <a:p>
            <a:pPr marL="12700" algn="ctr">
              <a:lnSpc>
                <a:spcPct val="100000"/>
              </a:lnSpc>
            </a:pPr>
            <a:r>
              <a:rPr sz="1800" b="0" u="none" dirty="0">
                <a:latin typeface="Huawei Sans" panose="020C0503030203020204" pitchFamily="34" charset="0"/>
              </a:rPr>
              <a:t>Rule-based method</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txBox="1"/>
          <p:nvPr/>
        </p:nvSpPr>
        <p:spPr>
          <a:xfrm>
            <a:off x="8003709" y="1500363"/>
            <a:ext cx="2428320" cy="313350"/>
          </a:xfrm>
          <a:prstGeom prst="rect">
            <a:avLst/>
          </a:prstGeom>
          <a:ln w="12700">
            <a:solidFill>
              <a:schemeClr val="tx1"/>
            </a:solidFill>
          </a:ln>
        </p:spPr>
        <p:txBody>
          <a:bodyPr vert="horz" wrap="square" lIns="0" tIns="36000" rIns="0" bIns="0" rtlCol="0">
            <a:spAutoFit/>
          </a:bodyPr>
          <a:lstStyle/>
          <a:p>
            <a:pPr marL="12700" algn="ctr">
              <a:lnSpc>
                <a:spcPct val="100000"/>
              </a:lnSpc>
            </a:pPr>
            <a:r>
              <a:rPr sz="1800" b="0" u="none" dirty="0">
                <a:latin typeface="Huawei Sans" panose="020C0503030203020204" pitchFamily="34" charset="0"/>
              </a:rPr>
              <a:t>Machine learning</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2" name="组合 1"/>
          <p:cNvGrpSpPr/>
          <p:nvPr/>
        </p:nvGrpSpPr>
        <p:grpSpPr>
          <a:xfrm>
            <a:off x="7083286" y="1962237"/>
            <a:ext cx="4193395" cy="2561553"/>
            <a:chOff x="7083286" y="1962237"/>
            <a:chExt cx="4193395" cy="2561553"/>
          </a:xfrm>
        </p:grpSpPr>
        <p:sp>
          <p:nvSpPr>
            <p:cNvPr id="16" name="object 16"/>
            <p:cNvSpPr/>
            <p:nvPr/>
          </p:nvSpPr>
          <p:spPr>
            <a:xfrm>
              <a:off x="8591656" y="1962237"/>
              <a:ext cx="1176655" cy="582130"/>
            </a:xfrm>
            <a:custGeom>
              <a:avLst/>
              <a:gdLst/>
              <a:ahLst/>
              <a:cxnLst/>
              <a:rect l="l" t="t" r="r" b="b"/>
              <a:pathLst>
                <a:path w="1176654" h="518794">
                  <a:moveTo>
                    <a:pt x="0" y="63305"/>
                  </a:moveTo>
                  <a:lnTo>
                    <a:pt x="4974" y="38664"/>
                  </a:lnTo>
                  <a:lnTo>
                    <a:pt x="18541" y="18541"/>
                  </a:lnTo>
                  <a:lnTo>
                    <a:pt x="38664" y="4974"/>
                  </a:lnTo>
                  <a:lnTo>
                    <a:pt x="63305" y="0"/>
                  </a:lnTo>
                  <a:lnTo>
                    <a:pt x="1112918" y="0"/>
                  </a:lnTo>
                  <a:lnTo>
                    <a:pt x="1137559" y="4974"/>
                  </a:lnTo>
                  <a:lnTo>
                    <a:pt x="1157682" y="18541"/>
                  </a:lnTo>
                  <a:lnTo>
                    <a:pt x="1171249" y="38664"/>
                  </a:lnTo>
                  <a:lnTo>
                    <a:pt x="1176224" y="63305"/>
                  </a:lnTo>
                  <a:lnTo>
                    <a:pt x="1176224" y="454919"/>
                  </a:lnTo>
                  <a:lnTo>
                    <a:pt x="1171249" y="479560"/>
                  </a:lnTo>
                  <a:lnTo>
                    <a:pt x="1157682" y="499683"/>
                  </a:lnTo>
                  <a:lnTo>
                    <a:pt x="1137559" y="513250"/>
                  </a:lnTo>
                  <a:lnTo>
                    <a:pt x="1112918" y="518225"/>
                  </a:lnTo>
                  <a:lnTo>
                    <a:pt x="63305" y="518225"/>
                  </a:lnTo>
                  <a:lnTo>
                    <a:pt x="38664" y="513250"/>
                  </a:lnTo>
                  <a:lnTo>
                    <a:pt x="18541" y="499683"/>
                  </a:lnTo>
                  <a:lnTo>
                    <a:pt x="4974" y="479560"/>
                  </a:lnTo>
                  <a:lnTo>
                    <a:pt x="0" y="454919"/>
                  </a:lnTo>
                  <a:lnTo>
                    <a:pt x="0" y="63305"/>
                  </a:lnTo>
                  <a:close/>
                </a:path>
              </a:pathLst>
            </a:custGeom>
            <a:ln w="9525">
              <a:solidFill>
                <a:srgbClr val="595959"/>
              </a:solidFill>
            </a:ln>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txBox="1"/>
            <p:nvPr/>
          </p:nvSpPr>
          <p:spPr>
            <a:xfrm>
              <a:off x="8602349" y="2005742"/>
              <a:ext cx="1165962" cy="553998"/>
            </a:xfrm>
            <a:prstGeom prst="rect">
              <a:avLst/>
            </a:prstGeom>
          </p:spPr>
          <p:txBody>
            <a:bodyPr vert="horz" wrap="square" lIns="0" tIns="0" rIns="0" bIns="0" rtlCol="0">
              <a:spAutoFit/>
            </a:bodyPr>
            <a:lstStyle/>
            <a:p>
              <a:pPr marL="12700" algn="ctr">
                <a:lnSpc>
                  <a:spcPct val="100000"/>
                </a:lnSpc>
              </a:pPr>
              <a:r>
                <a:rPr sz="1800" b="0" u="none" dirty="0">
                  <a:latin typeface="Huawei Sans" panose="020C0503030203020204" pitchFamily="34" charset="0"/>
                </a:rPr>
                <a:t>Training data</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8591656" y="2990621"/>
              <a:ext cx="1176225" cy="518795"/>
            </a:xfrm>
            <a:custGeom>
              <a:avLst/>
              <a:gdLst/>
              <a:ahLst/>
              <a:cxnLst/>
              <a:rect l="l" t="t" r="r" b="b"/>
              <a:pathLst>
                <a:path w="1176654" h="518795">
                  <a:moveTo>
                    <a:pt x="1112918" y="0"/>
                  </a:moveTo>
                  <a:lnTo>
                    <a:pt x="63305" y="0"/>
                  </a:lnTo>
                  <a:lnTo>
                    <a:pt x="38664" y="4974"/>
                  </a:lnTo>
                  <a:lnTo>
                    <a:pt x="18541" y="18541"/>
                  </a:lnTo>
                  <a:lnTo>
                    <a:pt x="4974" y="38664"/>
                  </a:lnTo>
                  <a:lnTo>
                    <a:pt x="0" y="63305"/>
                  </a:lnTo>
                  <a:lnTo>
                    <a:pt x="0" y="454919"/>
                  </a:lnTo>
                  <a:lnTo>
                    <a:pt x="4974" y="479560"/>
                  </a:lnTo>
                  <a:lnTo>
                    <a:pt x="18541" y="499683"/>
                  </a:lnTo>
                  <a:lnTo>
                    <a:pt x="38664" y="513249"/>
                  </a:lnTo>
                  <a:lnTo>
                    <a:pt x="63305" y="518224"/>
                  </a:lnTo>
                  <a:lnTo>
                    <a:pt x="1112918" y="518224"/>
                  </a:lnTo>
                  <a:lnTo>
                    <a:pt x="1137560" y="513249"/>
                  </a:lnTo>
                  <a:lnTo>
                    <a:pt x="1157682" y="499683"/>
                  </a:lnTo>
                  <a:lnTo>
                    <a:pt x="1171249" y="479560"/>
                  </a:lnTo>
                  <a:lnTo>
                    <a:pt x="1176224" y="454919"/>
                  </a:lnTo>
                  <a:lnTo>
                    <a:pt x="1176224" y="63305"/>
                  </a:lnTo>
                  <a:lnTo>
                    <a:pt x="1171249" y="38664"/>
                  </a:lnTo>
                  <a:lnTo>
                    <a:pt x="1157682" y="18541"/>
                  </a:lnTo>
                  <a:lnTo>
                    <a:pt x="1137560" y="4974"/>
                  </a:lnTo>
                  <a:lnTo>
                    <a:pt x="1112918" y="0"/>
                  </a:lnTo>
                  <a:close/>
                </a:path>
              </a:pathLst>
            </a:custGeom>
            <a:solidFill>
              <a:srgbClr val="28A8E1"/>
            </a:solidFill>
          </p:spPr>
          <p:txBody>
            <a:bodyPr wrap="square" lIns="0" tIns="0" rIns="0" bIns="0" rtlCol="0"/>
            <a:lstStyle/>
            <a:p>
              <a:pPr algn="ct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p:nvPr/>
          </p:nvSpPr>
          <p:spPr>
            <a:xfrm>
              <a:off x="8591656" y="2990621"/>
              <a:ext cx="1176655" cy="518795"/>
            </a:xfrm>
            <a:custGeom>
              <a:avLst/>
              <a:gdLst/>
              <a:ahLst/>
              <a:cxnLst/>
              <a:rect l="l" t="t" r="r" b="b"/>
              <a:pathLst>
                <a:path w="1176654" h="518795">
                  <a:moveTo>
                    <a:pt x="0" y="63305"/>
                  </a:moveTo>
                  <a:lnTo>
                    <a:pt x="4974" y="38664"/>
                  </a:lnTo>
                  <a:lnTo>
                    <a:pt x="18541" y="18541"/>
                  </a:lnTo>
                  <a:lnTo>
                    <a:pt x="38664" y="4974"/>
                  </a:lnTo>
                  <a:lnTo>
                    <a:pt x="63305" y="0"/>
                  </a:lnTo>
                  <a:lnTo>
                    <a:pt x="1112918" y="0"/>
                  </a:lnTo>
                  <a:lnTo>
                    <a:pt x="1137559" y="4974"/>
                  </a:lnTo>
                  <a:lnTo>
                    <a:pt x="1157682" y="18541"/>
                  </a:lnTo>
                  <a:lnTo>
                    <a:pt x="1171249" y="38664"/>
                  </a:lnTo>
                  <a:lnTo>
                    <a:pt x="1176224" y="63305"/>
                  </a:lnTo>
                  <a:lnTo>
                    <a:pt x="1176224" y="454919"/>
                  </a:lnTo>
                  <a:lnTo>
                    <a:pt x="1171249" y="479560"/>
                  </a:lnTo>
                  <a:lnTo>
                    <a:pt x="1157682" y="499683"/>
                  </a:lnTo>
                  <a:lnTo>
                    <a:pt x="1137559" y="513250"/>
                  </a:lnTo>
                  <a:lnTo>
                    <a:pt x="1112918" y="518225"/>
                  </a:lnTo>
                  <a:lnTo>
                    <a:pt x="63305" y="518225"/>
                  </a:lnTo>
                  <a:lnTo>
                    <a:pt x="38664" y="513250"/>
                  </a:lnTo>
                  <a:lnTo>
                    <a:pt x="18541" y="499683"/>
                  </a:lnTo>
                  <a:lnTo>
                    <a:pt x="4974" y="479560"/>
                  </a:lnTo>
                  <a:lnTo>
                    <a:pt x="0" y="454919"/>
                  </a:lnTo>
                  <a:lnTo>
                    <a:pt x="0" y="63305"/>
                  </a:lnTo>
                  <a:close/>
                </a:path>
              </a:pathLst>
            </a:custGeom>
            <a:ln w="19050">
              <a:solidFill>
                <a:srgbClr val="FFFFFF"/>
              </a:solidFill>
            </a:ln>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txBox="1"/>
            <p:nvPr/>
          </p:nvSpPr>
          <p:spPr>
            <a:xfrm>
              <a:off x="8585719" y="2967166"/>
              <a:ext cx="1165962" cy="553998"/>
            </a:xfrm>
            <a:prstGeom prst="rect">
              <a:avLst/>
            </a:prstGeom>
          </p:spPr>
          <p:txBody>
            <a:bodyPr vert="horz" wrap="square" lIns="0" tIns="0" rIns="0" bIns="0" rtlCol="0">
              <a:spAutoFit/>
            </a:bodyPr>
            <a:lstStyle/>
            <a:p>
              <a:pPr marL="12700" marR="5080" indent="15875" algn="ctr"/>
              <a:r>
                <a:rPr sz="1800" b="0" u="none" dirty="0">
                  <a:latin typeface="Huawei Sans" panose="020C0503030203020204" pitchFamily="34" charset="0"/>
                </a:rPr>
                <a:t>Machine learning</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p:nvPr/>
          </p:nvSpPr>
          <p:spPr>
            <a:xfrm>
              <a:off x="8591656" y="3976541"/>
              <a:ext cx="1176655" cy="518795"/>
            </a:xfrm>
            <a:custGeom>
              <a:avLst/>
              <a:gdLst/>
              <a:ahLst/>
              <a:cxnLst/>
              <a:rect l="l" t="t" r="r" b="b"/>
              <a:pathLst>
                <a:path w="1176654" h="518795">
                  <a:moveTo>
                    <a:pt x="1112918" y="0"/>
                  </a:moveTo>
                  <a:lnTo>
                    <a:pt x="63305" y="0"/>
                  </a:lnTo>
                  <a:lnTo>
                    <a:pt x="38664" y="4974"/>
                  </a:lnTo>
                  <a:lnTo>
                    <a:pt x="18541" y="18541"/>
                  </a:lnTo>
                  <a:lnTo>
                    <a:pt x="4974" y="38664"/>
                  </a:lnTo>
                  <a:lnTo>
                    <a:pt x="0" y="63305"/>
                  </a:lnTo>
                  <a:lnTo>
                    <a:pt x="0" y="454919"/>
                  </a:lnTo>
                  <a:lnTo>
                    <a:pt x="4974" y="479560"/>
                  </a:lnTo>
                  <a:lnTo>
                    <a:pt x="18541" y="499682"/>
                  </a:lnTo>
                  <a:lnTo>
                    <a:pt x="38664" y="513249"/>
                  </a:lnTo>
                  <a:lnTo>
                    <a:pt x="63305" y="518224"/>
                  </a:lnTo>
                  <a:lnTo>
                    <a:pt x="1112918" y="518224"/>
                  </a:lnTo>
                  <a:lnTo>
                    <a:pt x="1137560" y="513249"/>
                  </a:lnTo>
                  <a:lnTo>
                    <a:pt x="1157682" y="499682"/>
                  </a:lnTo>
                  <a:lnTo>
                    <a:pt x="1171249" y="479560"/>
                  </a:lnTo>
                  <a:lnTo>
                    <a:pt x="1176224" y="454919"/>
                  </a:lnTo>
                  <a:lnTo>
                    <a:pt x="1176224" y="63305"/>
                  </a:lnTo>
                  <a:lnTo>
                    <a:pt x="1171249" y="38664"/>
                  </a:lnTo>
                  <a:lnTo>
                    <a:pt x="1157682" y="18541"/>
                  </a:lnTo>
                  <a:lnTo>
                    <a:pt x="1137560" y="4974"/>
                  </a:lnTo>
                  <a:lnTo>
                    <a:pt x="1112918" y="0"/>
                  </a:lnTo>
                  <a:close/>
                </a:path>
              </a:pathLst>
            </a:custGeom>
            <a:solidFill>
              <a:srgbClr val="FFC003"/>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2"/>
            <p:cNvSpPr/>
            <p:nvPr/>
          </p:nvSpPr>
          <p:spPr>
            <a:xfrm>
              <a:off x="8591656" y="3976541"/>
              <a:ext cx="1176655" cy="518795"/>
            </a:xfrm>
            <a:custGeom>
              <a:avLst/>
              <a:gdLst/>
              <a:ahLst/>
              <a:cxnLst/>
              <a:rect l="l" t="t" r="r" b="b"/>
              <a:pathLst>
                <a:path w="1176654" h="518795">
                  <a:moveTo>
                    <a:pt x="0" y="63305"/>
                  </a:moveTo>
                  <a:lnTo>
                    <a:pt x="4974" y="38664"/>
                  </a:lnTo>
                  <a:lnTo>
                    <a:pt x="18541" y="18541"/>
                  </a:lnTo>
                  <a:lnTo>
                    <a:pt x="38664" y="4974"/>
                  </a:lnTo>
                  <a:lnTo>
                    <a:pt x="63305" y="0"/>
                  </a:lnTo>
                  <a:lnTo>
                    <a:pt x="1112918" y="0"/>
                  </a:lnTo>
                  <a:lnTo>
                    <a:pt x="1137559" y="4974"/>
                  </a:lnTo>
                  <a:lnTo>
                    <a:pt x="1157682" y="18541"/>
                  </a:lnTo>
                  <a:lnTo>
                    <a:pt x="1171249" y="38664"/>
                  </a:lnTo>
                  <a:lnTo>
                    <a:pt x="1176224" y="63305"/>
                  </a:lnTo>
                  <a:lnTo>
                    <a:pt x="1176224" y="454919"/>
                  </a:lnTo>
                  <a:lnTo>
                    <a:pt x="1171249" y="479560"/>
                  </a:lnTo>
                  <a:lnTo>
                    <a:pt x="1157682" y="499683"/>
                  </a:lnTo>
                  <a:lnTo>
                    <a:pt x="1137559" y="513250"/>
                  </a:lnTo>
                  <a:lnTo>
                    <a:pt x="1112918" y="518225"/>
                  </a:lnTo>
                  <a:lnTo>
                    <a:pt x="63305" y="518225"/>
                  </a:lnTo>
                  <a:lnTo>
                    <a:pt x="38664" y="513250"/>
                  </a:lnTo>
                  <a:lnTo>
                    <a:pt x="18541" y="499683"/>
                  </a:lnTo>
                  <a:lnTo>
                    <a:pt x="4974" y="479560"/>
                  </a:lnTo>
                  <a:lnTo>
                    <a:pt x="0" y="454919"/>
                  </a:lnTo>
                  <a:lnTo>
                    <a:pt x="0" y="63305"/>
                  </a:lnTo>
                  <a:close/>
                </a:path>
              </a:pathLst>
            </a:custGeom>
            <a:ln w="9525">
              <a:solidFill>
                <a:srgbClr val="7F7F7F"/>
              </a:solidFill>
            </a:ln>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object 23"/>
            <p:cNvSpPr txBox="1"/>
            <p:nvPr/>
          </p:nvSpPr>
          <p:spPr>
            <a:xfrm>
              <a:off x="8826187" y="4094974"/>
              <a:ext cx="707164" cy="276999"/>
            </a:xfrm>
            <a:prstGeom prst="rect">
              <a:avLst/>
            </a:prstGeom>
          </p:spPr>
          <p:txBody>
            <a:bodyPr vert="horz" wrap="square" lIns="0" tIns="0" rIns="0" bIns="0" rtlCol="0">
              <a:spAutoFit/>
            </a:bodyPr>
            <a:lstStyle/>
            <a:p>
              <a:pPr marL="12700" algn="ctr">
                <a:lnSpc>
                  <a:spcPct val="100000"/>
                </a:lnSpc>
              </a:pPr>
              <a:r>
                <a:rPr sz="1800" b="0" u="none" dirty="0">
                  <a:latin typeface="Huawei Sans" panose="020C0503030203020204" pitchFamily="34" charset="0"/>
                </a:rPr>
                <a:t>Model</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p:nvPr/>
          </p:nvSpPr>
          <p:spPr>
            <a:xfrm>
              <a:off x="10100026" y="3976541"/>
              <a:ext cx="1176655" cy="518795"/>
            </a:xfrm>
            <a:custGeom>
              <a:avLst/>
              <a:gdLst/>
              <a:ahLst/>
              <a:cxnLst/>
              <a:rect l="l" t="t" r="r" b="b"/>
              <a:pathLst>
                <a:path w="1176654" h="518795">
                  <a:moveTo>
                    <a:pt x="1112918" y="0"/>
                  </a:moveTo>
                  <a:lnTo>
                    <a:pt x="63305" y="0"/>
                  </a:lnTo>
                  <a:lnTo>
                    <a:pt x="38664" y="4974"/>
                  </a:lnTo>
                  <a:lnTo>
                    <a:pt x="18541" y="18541"/>
                  </a:lnTo>
                  <a:lnTo>
                    <a:pt x="4974" y="38664"/>
                  </a:lnTo>
                  <a:lnTo>
                    <a:pt x="0" y="63305"/>
                  </a:lnTo>
                  <a:lnTo>
                    <a:pt x="0" y="454919"/>
                  </a:lnTo>
                  <a:lnTo>
                    <a:pt x="4974" y="479560"/>
                  </a:lnTo>
                  <a:lnTo>
                    <a:pt x="18541" y="499682"/>
                  </a:lnTo>
                  <a:lnTo>
                    <a:pt x="38664" y="513249"/>
                  </a:lnTo>
                  <a:lnTo>
                    <a:pt x="63305" y="518224"/>
                  </a:lnTo>
                  <a:lnTo>
                    <a:pt x="1112918" y="518224"/>
                  </a:lnTo>
                  <a:lnTo>
                    <a:pt x="1137559" y="513249"/>
                  </a:lnTo>
                  <a:lnTo>
                    <a:pt x="1157682" y="499682"/>
                  </a:lnTo>
                  <a:lnTo>
                    <a:pt x="1171249" y="479560"/>
                  </a:lnTo>
                  <a:lnTo>
                    <a:pt x="1176224" y="454919"/>
                  </a:lnTo>
                  <a:lnTo>
                    <a:pt x="1176224" y="63305"/>
                  </a:lnTo>
                  <a:lnTo>
                    <a:pt x="1171249" y="38664"/>
                  </a:lnTo>
                  <a:lnTo>
                    <a:pt x="1157682" y="18541"/>
                  </a:lnTo>
                  <a:lnTo>
                    <a:pt x="1137559" y="4974"/>
                  </a:lnTo>
                  <a:lnTo>
                    <a:pt x="1112918" y="0"/>
                  </a:lnTo>
                  <a:close/>
                </a:path>
              </a:pathLst>
            </a:custGeom>
            <a:solidFill>
              <a:srgbClr val="F2F2F2"/>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p:nvPr/>
          </p:nvSpPr>
          <p:spPr>
            <a:xfrm>
              <a:off x="10100026" y="3976541"/>
              <a:ext cx="1176655" cy="518795"/>
            </a:xfrm>
            <a:custGeom>
              <a:avLst/>
              <a:gdLst/>
              <a:ahLst/>
              <a:cxnLst/>
              <a:rect l="l" t="t" r="r" b="b"/>
              <a:pathLst>
                <a:path w="1176654" h="518795">
                  <a:moveTo>
                    <a:pt x="0" y="63305"/>
                  </a:moveTo>
                  <a:lnTo>
                    <a:pt x="4974" y="38664"/>
                  </a:lnTo>
                  <a:lnTo>
                    <a:pt x="18541" y="18541"/>
                  </a:lnTo>
                  <a:lnTo>
                    <a:pt x="38664" y="4974"/>
                  </a:lnTo>
                  <a:lnTo>
                    <a:pt x="63305" y="0"/>
                  </a:lnTo>
                  <a:lnTo>
                    <a:pt x="1112918" y="0"/>
                  </a:lnTo>
                  <a:lnTo>
                    <a:pt x="1137559" y="4974"/>
                  </a:lnTo>
                  <a:lnTo>
                    <a:pt x="1157682" y="18541"/>
                  </a:lnTo>
                  <a:lnTo>
                    <a:pt x="1171249" y="38664"/>
                  </a:lnTo>
                  <a:lnTo>
                    <a:pt x="1176224" y="63305"/>
                  </a:lnTo>
                  <a:lnTo>
                    <a:pt x="1176224" y="454919"/>
                  </a:lnTo>
                  <a:lnTo>
                    <a:pt x="1171249" y="479560"/>
                  </a:lnTo>
                  <a:lnTo>
                    <a:pt x="1157682" y="499683"/>
                  </a:lnTo>
                  <a:lnTo>
                    <a:pt x="1137559" y="513250"/>
                  </a:lnTo>
                  <a:lnTo>
                    <a:pt x="1112918" y="518225"/>
                  </a:lnTo>
                  <a:lnTo>
                    <a:pt x="63305" y="518225"/>
                  </a:lnTo>
                  <a:lnTo>
                    <a:pt x="38664" y="513250"/>
                  </a:lnTo>
                  <a:lnTo>
                    <a:pt x="18541" y="499683"/>
                  </a:lnTo>
                  <a:lnTo>
                    <a:pt x="4974" y="479560"/>
                  </a:lnTo>
                  <a:lnTo>
                    <a:pt x="0" y="454919"/>
                  </a:lnTo>
                  <a:lnTo>
                    <a:pt x="0" y="63305"/>
                  </a:lnTo>
                  <a:close/>
                </a:path>
              </a:pathLst>
            </a:custGeom>
            <a:ln w="9525">
              <a:solidFill>
                <a:srgbClr val="7F7F7F"/>
              </a:solidFill>
            </a:ln>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6"/>
            <p:cNvSpPr txBox="1"/>
            <p:nvPr/>
          </p:nvSpPr>
          <p:spPr>
            <a:xfrm>
              <a:off x="10100621" y="4094973"/>
              <a:ext cx="1176060" cy="276999"/>
            </a:xfrm>
            <a:prstGeom prst="rect">
              <a:avLst/>
            </a:prstGeom>
          </p:spPr>
          <p:txBody>
            <a:bodyPr vert="horz" wrap="square" lIns="0" tIns="0" rIns="0" bIns="0" rtlCol="0">
              <a:spAutoFit/>
            </a:bodyPr>
            <a:lstStyle/>
            <a:p>
              <a:pPr marL="12700" algn="ctr">
                <a:lnSpc>
                  <a:spcPct val="100000"/>
                </a:lnSpc>
              </a:pPr>
              <a:r>
                <a:rPr lang="en-US" sz="1800" b="0" u="none" dirty="0">
                  <a:latin typeface="Huawei Sans" panose="020C0503030203020204" pitchFamily="34" charset="0"/>
                </a:rPr>
                <a:t>Predict</a:t>
              </a:r>
              <a:r>
                <a:rPr lang="en-US" altLang="zh-CN" sz="1800" b="0" u="none" dirty="0">
                  <a:latin typeface="Huawei Sans" panose="020C0503030203020204" pitchFamily="34" charset="0"/>
                </a:rPr>
                <a:t>ion</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7"/>
            <p:cNvSpPr/>
            <p:nvPr/>
          </p:nvSpPr>
          <p:spPr>
            <a:xfrm>
              <a:off x="7083286" y="3976541"/>
              <a:ext cx="1176655" cy="518795"/>
            </a:xfrm>
            <a:custGeom>
              <a:avLst/>
              <a:gdLst/>
              <a:ahLst/>
              <a:cxnLst/>
              <a:rect l="l" t="t" r="r" b="b"/>
              <a:pathLst>
                <a:path w="1176654" h="518795">
                  <a:moveTo>
                    <a:pt x="1112918" y="0"/>
                  </a:moveTo>
                  <a:lnTo>
                    <a:pt x="63305" y="0"/>
                  </a:lnTo>
                  <a:lnTo>
                    <a:pt x="38664" y="4974"/>
                  </a:lnTo>
                  <a:lnTo>
                    <a:pt x="18542" y="18541"/>
                  </a:lnTo>
                  <a:lnTo>
                    <a:pt x="4975" y="38664"/>
                  </a:lnTo>
                  <a:lnTo>
                    <a:pt x="0" y="63305"/>
                  </a:lnTo>
                  <a:lnTo>
                    <a:pt x="0" y="454919"/>
                  </a:lnTo>
                  <a:lnTo>
                    <a:pt x="4975" y="479560"/>
                  </a:lnTo>
                  <a:lnTo>
                    <a:pt x="18542" y="499682"/>
                  </a:lnTo>
                  <a:lnTo>
                    <a:pt x="38664" y="513249"/>
                  </a:lnTo>
                  <a:lnTo>
                    <a:pt x="63305" y="518224"/>
                  </a:lnTo>
                  <a:lnTo>
                    <a:pt x="1112918" y="518224"/>
                  </a:lnTo>
                  <a:lnTo>
                    <a:pt x="1137560" y="513249"/>
                  </a:lnTo>
                  <a:lnTo>
                    <a:pt x="1157682" y="499682"/>
                  </a:lnTo>
                  <a:lnTo>
                    <a:pt x="1171249" y="479560"/>
                  </a:lnTo>
                  <a:lnTo>
                    <a:pt x="1176224" y="454919"/>
                  </a:lnTo>
                  <a:lnTo>
                    <a:pt x="1176224" y="63305"/>
                  </a:lnTo>
                  <a:lnTo>
                    <a:pt x="1171249" y="38664"/>
                  </a:lnTo>
                  <a:lnTo>
                    <a:pt x="1157682" y="18541"/>
                  </a:lnTo>
                  <a:lnTo>
                    <a:pt x="1137560" y="4974"/>
                  </a:lnTo>
                  <a:lnTo>
                    <a:pt x="1112918" y="0"/>
                  </a:lnTo>
                  <a:close/>
                </a:path>
              </a:pathLst>
            </a:custGeom>
            <a:solidFill>
              <a:srgbClr val="F2F2F2"/>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8"/>
            <p:cNvSpPr/>
            <p:nvPr/>
          </p:nvSpPr>
          <p:spPr>
            <a:xfrm>
              <a:off x="7083286" y="3976541"/>
              <a:ext cx="1176655" cy="518795"/>
            </a:xfrm>
            <a:custGeom>
              <a:avLst/>
              <a:gdLst/>
              <a:ahLst/>
              <a:cxnLst/>
              <a:rect l="l" t="t" r="r" b="b"/>
              <a:pathLst>
                <a:path w="1176654" h="518795">
                  <a:moveTo>
                    <a:pt x="0" y="63305"/>
                  </a:moveTo>
                  <a:lnTo>
                    <a:pt x="4974" y="38664"/>
                  </a:lnTo>
                  <a:lnTo>
                    <a:pt x="18541" y="18541"/>
                  </a:lnTo>
                  <a:lnTo>
                    <a:pt x="38664" y="4974"/>
                  </a:lnTo>
                  <a:lnTo>
                    <a:pt x="63305" y="0"/>
                  </a:lnTo>
                  <a:lnTo>
                    <a:pt x="1112918" y="0"/>
                  </a:lnTo>
                  <a:lnTo>
                    <a:pt x="1137559" y="4974"/>
                  </a:lnTo>
                  <a:lnTo>
                    <a:pt x="1157682" y="18541"/>
                  </a:lnTo>
                  <a:lnTo>
                    <a:pt x="1171249" y="38664"/>
                  </a:lnTo>
                  <a:lnTo>
                    <a:pt x="1176224" y="63305"/>
                  </a:lnTo>
                  <a:lnTo>
                    <a:pt x="1176224" y="454919"/>
                  </a:lnTo>
                  <a:lnTo>
                    <a:pt x="1171249" y="479560"/>
                  </a:lnTo>
                  <a:lnTo>
                    <a:pt x="1157682" y="499683"/>
                  </a:lnTo>
                  <a:lnTo>
                    <a:pt x="1137559" y="513250"/>
                  </a:lnTo>
                  <a:lnTo>
                    <a:pt x="1112918" y="518225"/>
                  </a:lnTo>
                  <a:lnTo>
                    <a:pt x="63305" y="518225"/>
                  </a:lnTo>
                  <a:lnTo>
                    <a:pt x="38664" y="513250"/>
                  </a:lnTo>
                  <a:lnTo>
                    <a:pt x="18541" y="499683"/>
                  </a:lnTo>
                  <a:lnTo>
                    <a:pt x="4974" y="479560"/>
                  </a:lnTo>
                  <a:lnTo>
                    <a:pt x="0" y="454919"/>
                  </a:lnTo>
                  <a:lnTo>
                    <a:pt x="0" y="63305"/>
                  </a:lnTo>
                  <a:close/>
                </a:path>
              </a:pathLst>
            </a:custGeom>
            <a:ln w="9525">
              <a:solidFill>
                <a:srgbClr val="7F7F7F"/>
              </a:solidFill>
            </a:ln>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object 29"/>
            <p:cNvSpPr txBox="1"/>
            <p:nvPr/>
          </p:nvSpPr>
          <p:spPr>
            <a:xfrm>
              <a:off x="7268824" y="3969792"/>
              <a:ext cx="803855" cy="553998"/>
            </a:xfrm>
            <a:prstGeom prst="rect">
              <a:avLst/>
            </a:prstGeom>
          </p:spPr>
          <p:txBody>
            <a:bodyPr vert="horz" wrap="square" lIns="0" tIns="0" rIns="0" bIns="0" rtlCol="0">
              <a:spAutoFit/>
            </a:bodyPr>
            <a:lstStyle/>
            <a:p>
              <a:pPr marL="12700" algn="ctr">
                <a:lnSpc>
                  <a:spcPct val="100000"/>
                </a:lnSpc>
              </a:pPr>
              <a:r>
                <a:rPr sz="1800" b="0" u="none" dirty="0">
                  <a:latin typeface="Huawei Sans" panose="020C0503030203020204" pitchFamily="34" charset="0"/>
                </a:rPr>
                <a:t>New data</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object 30"/>
            <p:cNvSpPr/>
            <p:nvPr/>
          </p:nvSpPr>
          <p:spPr>
            <a:xfrm>
              <a:off x="9141669" y="2543796"/>
              <a:ext cx="76200" cy="447040"/>
            </a:xfrm>
            <a:custGeom>
              <a:avLst/>
              <a:gdLst/>
              <a:ahLst/>
              <a:cxnLst/>
              <a:rect l="l" t="t" r="r" b="b"/>
              <a:pathLst>
                <a:path w="76200" h="447039">
                  <a:moveTo>
                    <a:pt x="28575" y="370625"/>
                  </a:moveTo>
                  <a:lnTo>
                    <a:pt x="0" y="370625"/>
                  </a:lnTo>
                  <a:lnTo>
                    <a:pt x="38100" y="446825"/>
                  </a:lnTo>
                  <a:lnTo>
                    <a:pt x="69850" y="383325"/>
                  </a:lnTo>
                  <a:lnTo>
                    <a:pt x="28575" y="383325"/>
                  </a:lnTo>
                  <a:lnTo>
                    <a:pt x="28575" y="370625"/>
                  </a:lnTo>
                  <a:close/>
                </a:path>
                <a:path w="76200" h="447039">
                  <a:moveTo>
                    <a:pt x="47625" y="0"/>
                  </a:moveTo>
                  <a:lnTo>
                    <a:pt x="28575" y="0"/>
                  </a:lnTo>
                  <a:lnTo>
                    <a:pt x="28575" y="383325"/>
                  </a:lnTo>
                  <a:lnTo>
                    <a:pt x="47625" y="383325"/>
                  </a:lnTo>
                  <a:lnTo>
                    <a:pt x="47625" y="0"/>
                  </a:lnTo>
                  <a:close/>
                </a:path>
                <a:path w="76200" h="447039">
                  <a:moveTo>
                    <a:pt x="76200" y="370625"/>
                  </a:moveTo>
                  <a:lnTo>
                    <a:pt x="47625" y="370625"/>
                  </a:lnTo>
                  <a:lnTo>
                    <a:pt x="47625" y="383325"/>
                  </a:lnTo>
                  <a:lnTo>
                    <a:pt x="69850" y="383325"/>
                  </a:lnTo>
                  <a:lnTo>
                    <a:pt x="76200" y="370625"/>
                  </a:lnTo>
                  <a:close/>
                </a:path>
              </a:pathLst>
            </a:custGeom>
            <a:solidFill>
              <a:srgbClr val="595959"/>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object 31"/>
            <p:cNvSpPr/>
            <p:nvPr/>
          </p:nvSpPr>
          <p:spPr>
            <a:xfrm>
              <a:off x="9141669" y="3526435"/>
              <a:ext cx="76200" cy="447040"/>
            </a:xfrm>
            <a:custGeom>
              <a:avLst/>
              <a:gdLst/>
              <a:ahLst/>
              <a:cxnLst/>
              <a:rect l="l" t="t" r="r" b="b"/>
              <a:pathLst>
                <a:path w="76200" h="447039">
                  <a:moveTo>
                    <a:pt x="28575" y="370624"/>
                  </a:moveTo>
                  <a:lnTo>
                    <a:pt x="0" y="370624"/>
                  </a:lnTo>
                  <a:lnTo>
                    <a:pt x="38100" y="446824"/>
                  </a:lnTo>
                  <a:lnTo>
                    <a:pt x="69850" y="383324"/>
                  </a:lnTo>
                  <a:lnTo>
                    <a:pt x="28575" y="383324"/>
                  </a:lnTo>
                  <a:lnTo>
                    <a:pt x="28575" y="370624"/>
                  </a:lnTo>
                  <a:close/>
                </a:path>
                <a:path w="76200" h="447039">
                  <a:moveTo>
                    <a:pt x="47625" y="0"/>
                  </a:moveTo>
                  <a:lnTo>
                    <a:pt x="28575" y="0"/>
                  </a:lnTo>
                  <a:lnTo>
                    <a:pt x="28575" y="383324"/>
                  </a:lnTo>
                  <a:lnTo>
                    <a:pt x="47625" y="383324"/>
                  </a:lnTo>
                  <a:lnTo>
                    <a:pt x="47625" y="0"/>
                  </a:lnTo>
                  <a:close/>
                </a:path>
                <a:path w="76200" h="447039">
                  <a:moveTo>
                    <a:pt x="76200" y="370624"/>
                  </a:moveTo>
                  <a:lnTo>
                    <a:pt x="47625" y="370624"/>
                  </a:lnTo>
                  <a:lnTo>
                    <a:pt x="47625" y="383324"/>
                  </a:lnTo>
                  <a:lnTo>
                    <a:pt x="69850" y="383324"/>
                  </a:lnTo>
                  <a:lnTo>
                    <a:pt x="76200" y="370624"/>
                  </a:lnTo>
                  <a:close/>
                </a:path>
              </a:pathLst>
            </a:custGeom>
            <a:solidFill>
              <a:srgbClr val="595959"/>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p:nvPr/>
          </p:nvSpPr>
          <p:spPr>
            <a:xfrm>
              <a:off x="9767881" y="4197554"/>
              <a:ext cx="332740" cy="76200"/>
            </a:xfrm>
            <a:custGeom>
              <a:avLst/>
              <a:gdLst/>
              <a:ahLst/>
              <a:cxnLst/>
              <a:rect l="l" t="t" r="r" b="b"/>
              <a:pathLst>
                <a:path w="332740" h="76200">
                  <a:moveTo>
                    <a:pt x="255945" y="0"/>
                  </a:moveTo>
                  <a:lnTo>
                    <a:pt x="255945" y="76200"/>
                  </a:lnTo>
                  <a:lnTo>
                    <a:pt x="313095" y="47625"/>
                  </a:lnTo>
                  <a:lnTo>
                    <a:pt x="268645" y="47625"/>
                  </a:lnTo>
                  <a:lnTo>
                    <a:pt x="268645" y="28575"/>
                  </a:lnTo>
                  <a:lnTo>
                    <a:pt x="313095" y="28575"/>
                  </a:lnTo>
                  <a:lnTo>
                    <a:pt x="255945" y="0"/>
                  </a:lnTo>
                  <a:close/>
                </a:path>
                <a:path w="332740" h="76200">
                  <a:moveTo>
                    <a:pt x="255945" y="28575"/>
                  </a:moveTo>
                  <a:lnTo>
                    <a:pt x="0" y="28575"/>
                  </a:lnTo>
                  <a:lnTo>
                    <a:pt x="0" y="47625"/>
                  </a:lnTo>
                  <a:lnTo>
                    <a:pt x="255945" y="47625"/>
                  </a:lnTo>
                  <a:lnTo>
                    <a:pt x="255945" y="28575"/>
                  </a:lnTo>
                  <a:close/>
                </a:path>
                <a:path w="332740" h="76200">
                  <a:moveTo>
                    <a:pt x="313095" y="28575"/>
                  </a:moveTo>
                  <a:lnTo>
                    <a:pt x="268645" y="28575"/>
                  </a:lnTo>
                  <a:lnTo>
                    <a:pt x="268645" y="47625"/>
                  </a:lnTo>
                  <a:lnTo>
                    <a:pt x="313095" y="47625"/>
                  </a:lnTo>
                  <a:lnTo>
                    <a:pt x="332145" y="38100"/>
                  </a:lnTo>
                  <a:lnTo>
                    <a:pt x="313095" y="28575"/>
                  </a:lnTo>
                  <a:close/>
                </a:path>
              </a:pathLst>
            </a:custGeom>
            <a:solidFill>
              <a:srgbClr val="595959"/>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object 33"/>
            <p:cNvSpPr/>
            <p:nvPr/>
          </p:nvSpPr>
          <p:spPr>
            <a:xfrm>
              <a:off x="8252979" y="4197554"/>
              <a:ext cx="332740" cy="76200"/>
            </a:xfrm>
            <a:custGeom>
              <a:avLst/>
              <a:gdLst/>
              <a:ahLst/>
              <a:cxnLst/>
              <a:rect l="l" t="t" r="r" b="b"/>
              <a:pathLst>
                <a:path w="332740" h="76200">
                  <a:moveTo>
                    <a:pt x="255946" y="0"/>
                  </a:moveTo>
                  <a:lnTo>
                    <a:pt x="255946" y="76200"/>
                  </a:lnTo>
                  <a:lnTo>
                    <a:pt x="313096" y="47625"/>
                  </a:lnTo>
                  <a:lnTo>
                    <a:pt x="268646" y="47625"/>
                  </a:lnTo>
                  <a:lnTo>
                    <a:pt x="268646" y="28575"/>
                  </a:lnTo>
                  <a:lnTo>
                    <a:pt x="313096" y="28575"/>
                  </a:lnTo>
                  <a:lnTo>
                    <a:pt x="255946" y="0"/>
                  </a:lnTo>
                  <a:close/>
                </a:path>
                <a:path w="332740" h="76200">
                  <a:moveTo>
                    <a:pt x="255946" y="28575"/>
                  </a:moveTo>
                  <a:lnTo>
                    <a:pt x="0" y="28575"/>
                  </a:lnTo>
                  <a:lnTo>
                    <a:pt x="0" y="47625"/>
                  </a:lnTo>
                  <a:lnTo>
                    <a:pt x="255946" y="47625"/>
                  </a:lnTo>
                  <a:lnTo>
                    <a:pt x="255946" y="28575"/>
                  </a:lnTo>
                  <a:close/>
                </a:path>
                <a:path w="332740" h="76200">
                  <a:moveTo>
                    <a:pt x="313096" y="28575"/>
                  </a:moveTo>
                  <a:lnTo>
                    <a:pt x="268646" y="28575"/>
                  </a:lnTo>
                  <a:lnTo>
                    <a:pt x="268646" y="47625"/>
                  </a:lnTo>
                  <a:lnTo>
                    <a:pt x="313096" y="47625"/>
                  </a:lnTo>
                  <a:lnTo>
                    <a:pt x="332146" y="38100"/>
                  </a:lnTo>
                  <a:lnTo>
                    <a:pt x="313096" y="28575"/>
                  </a:lnTo>
                  <a:close/>
                </a:path>
              </a:pathLst>
            </a:custGeom>
            <a:solidFill>
              <a:srgbClr val="595959"/>
            </a:solidFill>
          </p:spPr>
          <p:txBody>
            <a:bodyPr wrap="square" lIns="0" tIns="0" rIns="0" bIns="0" rtlCol="0"/>
            <a:lstStyle/>
            <a:p>
              <a:pPr algn="ctr"/>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34" name="object 9"/>
          <p:cNvSpPr txBox="1"/>
          <p:nvPr/>
        </p:nvSpPr>
        <p:spPr>
          <a:xfrm>
            <a:off x="1235460" y="5062866"/>
            <a:ext cx="4079875" cy="993468"/>
          </a:xfrm>
          <a:prstGeom prst="rect">
            <a:avLst/>
          </a:prstGeom>
          <a:ln>
            <a:solidFill>
              <a:schemeClr val="tx1"/>
            </a:solidFill>
            <a:prstDash val="dashDot"/>
          </a:ln>
        </p:spPr>
        <p:txBody>
          <a:bodyPr vert="horz" wrap="square" lIns="72000" tIns="72000" rIns="0" bIns="0" rtlCol="0">
            <a:spAutoFit/>
          </a:bodyPr>
          <a:lstStyle/>
          <a:p>
            <a:pPr marL="298450" indent="-285750">
              <a:spcBef>
                <a:spcPts val="695"/>
              </a:spcBef>
              <a:buChar char="•"/>
              <a:tabLst>
                <a:tab pos="297815" algn="l"/>
                <a:tab pos="298450" algn="l"/>
              </a:tabLst>
            </a:pPr>
            <a:r>
              <a:rPr sz="1800" b="0" u="none" dirty="0">
                <a:latin typeface="Huawei Sans" panose="020C0503030203020204" pitchFamily="34" charset="0"/>
              </a:rPr>
              <a:t>Explicit programming is used to solve problems.</a:t>
            </a:r>
          </a:p>
          <a:p>
            <a:pPr marL="298450" indent="-285750">
              <a:spcBef>
                <a:spcPts val="695"/>
              </a:spcBef>
              <a:buChar char="•"/>
              <a:tabLst>
                <a:tab pos="297815" algn="l"/>
                <a:tab pos="298450" algn="l"/>
              </a:tabLst>
            </a:pPr>
            <a:r>
              <a:rPr sz="1800" b="0" u="none" dirty="0">
                <a:latin typeface="Huawei Sans" panose="020C0503030203020204" pitchFamily="34" charset="0"/>
              </a:rPr>
              <a:t>Rules can be manually </a:t>
            </a:r>
            <a:r>
              <a:rPr lang="en-US" sz="1800" b="0" u="none" dirty="0">
                <a:latin typeface="Huawei Sans" panose="020C0503030203020204" pitchFamily="34" charset="0"/>
              </a:rPr>
              <a:t>determined</a:t>
            </a:r>
            <a:r>
              <a:rPr sz="1800" b="0" u="none" dirty="0">
                <a:latin typeface="Huawei Sans" panose="020C0503030203020204" pitchFamily="34" charset="0"/>
              </a:rPr>
              <a:t>.</a:t>
            </a:r>
          </a:p>
        </p:txBody>
      </p:sp>
      <p:grpSp>
        <p:nvGrpSpPr>
          <p:cNvPr id="4" name="Group 3">
            <a:extLst>
              <a:ext uri="{FF2B5EF4-FFF2-40B4-BE49-F238E27FC236}">
                <a16:creationId xmlns:a16="http://schemas.microsoft.com/office/drawing/2014/main" id="{0FC71926-5F86-BED0-D9E3-87751B4D774E}"/>
              </a:ext>
            </a:extLst>
          </p:cNvPr>
          <p:cNvGrpSpPr/>
          <p:nvPr/>
        </p:nvGrpSpPr>
        <p:grpSpPr>
          <a:xfrm>
            <a:off x="136977" y="108269"/>
            <a:ext cx="917148" cy="889262"/>
            <a:chOff x="292675" y="222425"/>
            <a:chExt cx="917148" cy="889262"/>
          </a:xfrm>
        </p:grpSpPr>
        <p:sp>
          <p:nvSpPr>
            <p:cNvPr id="5" name="Rectangle 4">
              <a:extLst>
                <a:ext uri="{FF2B5EF4-FFF2-40B4-BE49-F238E27FC236}">
                  <a16:creationId xmlns:a16="http://schemas.microsoft.com/office/drawing/2014/main" id="{4573FD99-45C4-4D05-0360-00E95FD657A1}"/>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B1E482C7-47C3-AA15-9104-37F34DD3BDCA}"/>
                </a:ext>
              </a:extLst>
            </p:cNvPr>
            <p:cNvGrpSpPr/>
            <p:nvPr/>
          </p:nvGrpSpPr>
          <p:grpSpPr>
            <a:xfrm>
              <a:off x="292675" y="222425"/>
              <a:ext cx="917148" cy="735905"/>
              <a:chOff x="310903" y="206504"/>
              <a:chExt cx="917148" cy="829211"/>
            </a:xfrm>
          </p:grpSpPr>
          <p:sp>
            <p:nvSpPr>
              <p:cNvPr id="10" name="TextBox 9">
                <a:extLst>
                  <a:ext uri="{FF2B5EF4-FFF2-40B4-BE49-F238E27FC236}">
                    <a16:creationId xmlns:a16="http://schemas.microsoft.com/office/drawing/2014/main" id="{A2F854DF-5D21-3AEE-615E-F43C1F508691}"/>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45FED66-50FB-F361-FFF6-7BE7D6189BFE}"/>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3" name="Picture 12">
            <a:extLst>
              <a:ext uri="{FF2B5EF4-FFF2-40B4-BE49-F238E27FC236}">
                <a16:creationId xmlns:a16="http://schemas.microsoft.com/office/drawing/2014/main" id="{61A089D3-B503-D341-2A21-80D8334F87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1804766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43403" y="506275"/>
            <a:ext cx="8069409" cy="467517"/>
          </a:xfrm>
        </p:spPr>
        <p:txBody>
          <a:bodyPr>
            <a:normAutofit fontScale="90000"/>
          </a:bodyPr>
          <a:lstStyle/>
          <a:p>
            <a:r>
              <a:rPr b="0" u="none" dirty="0">
                <a:latin typeface="Huawei Sans" panose="020C0503030203020204" pitchFamily="34" charset="0"/>
              </a:rPr>
              <a:t>When to Use Machine Learning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633046" y="1445327"/>
            <a:ext cx="11116041" cy="4482228"/>
          </a:xfrm>
        </p:spPr>
        <p:txBody>
          <a:bodyPr/>
          <a:lstStyle/>
          <a:p>
            <a:r>
              <a:rPr lang="en-US" sz="2000" dirty="0">
                <a:latin typeface="Huawei Sans" panose="020C0503030203020204" pitchFamily="34" charset="0"/>
              </a:rPr>
              <a:t>Machine learning provides solutions to complex problems, or those involving a large amount of data whose distribution function cannot be determined.</a:t>
            </a:r>
            <a:endParaRPr lang="en-US" altLang="zh-CN" sz="2000" dirty="0">
              <a:latin typeface="Huawei Sans" panose="020C0503030203020204" pitchFamily="34" charset="0"/>
              <a:sym typeface="Huawei Sans" panose="020C0503030203020204" pitchFamily="34" charset="0"/>
            </a:endParaRPr>
          </a:p>
          <a:p>
            <a:r>
              <a:rPr sz="2000" b="0" u="none" dirty="0">
                <a:latin typeface="Huawei Sans" panose="020C0503030203020204" pitchFamily="34" charset="0"/>
              </a:rPr>
              <a:t>Consider the following scenarios:</a:t>
            </a:r>
          </a:p>
        </p:txBody>
      </p:sp>
      <p:sp>
        <p:nvSpPr>
          <p:cNvPr id="12" name="文本框 11"/>
          <p:cNvSpPr txBox="1"/>
          <p:nvPr/>
        </p:nvSpPr>
        <p:spPr bwMode="auto">
          <a:xfrm>
            <a:off x="744286" y="2679035"/>
            <a:ext cx="3385895" cy="1055274"/>
          </a:xfrm>
          <a:prstGeom prst="rect">
            <a:avLst/>
          </a:prstGeom>
          <a:solidFill>
            <a:srgbClr val="F4F4F2"/>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400" b="0" u="none" dirty="0">
                <a:latin typeface="Huawei Sans" panose="020C0503030203020204" pitchFamily="34" charset="0"/>
              </a:rPr>
              <a:t>Rules are complex or difficult to describe, for example, speech recognition.</a:t>
            </a:r>
          </a:p>
        </p:txBody>
      </p:sp>
      <p:sp>
        <p:nvSpPr>
          <p:cNvPr id="13" name="文本框 12"/>
          <p:cNvSpPr txBox="1"/>
          <p:nvPr/>
        </p:nvSpPr>
        <p:spPr bwMode="auto">
          <a:xfrm>
            <a:off x="4185361" y="2676525"/>
            <a:ext cx="3385895" cy="1055272"/>
          </a:xfrm>
          <a:prstGeom prst="rect">
            <a:avLst/>
          </a:prstGeom>
          <a:solidFill>
            <a:srgbClr val="F4F4F2"/>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400" b="0" u="none" dirty="0">
                <a:latin typeface="Huawei Sans" panose="020C0503030203020204" pitchFamily="34" charset="0"/>
              </a:rPr>
              <a:t>Task rules change over time, for example, part-of-speech tagging, in which new words or word meanings can be generated at any time.</a:t>
            </a:r>
          </a:p>
        </p:txBody>
      </p:sp>
      <p:sp>
        <p:nvSpPr>
          <p:cNvPr id="14" name="文本框 13"/>
          <p:cNvSpPr txBox="1"/>
          <p:nvPr/>
        </p:nvSpPr>
        <p:spPr bwMode="auto">
          <a:xfrm>
            <a:off x="7697989" y="2679035"/>
            <a:ext cx="3316827" cy="1066799"/>
          </a:xfrm>
          <a:prstGeom prst="rect">
            <a:avLst/>
          </a:prstGeom>
          <a:solidFill>
            <a:srgbClr val="F4F4F2"/>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400" b="0" u="none" dirty="0">
                <a:latin typeface="Huawei Sans" panose="020C0503030203020204" pitchFamily="34" charset="0"/>
              </a:rPr>
              <a:t>Data distribution changes over time and programs need to adapt to new data constantly, for example, sales trend forecast.</a:t>
            </a:r>
          </a:p>
        </p:txBody>
      </p:sp>
      <p:pic>
        <p:nvPicPr>
          <p:cNvPr id="5" name="图片 4">
            <a:extLst>
              <a:ext uri="{FF2B5EF4-FFF2-40B4-BE49-F238E27FC236}">
                <a16:creationId xmlns:a16="http://schemas.microsoft.com/office/drawing/2014/main" id="{41AF3F65-F175-4DE7-B2A8-88907D489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7988" y="3731797"/>
            <a:ext cx="3316827" cy="2211218"/>
          </a:xfrm>
          <a:prstGeom prst="rect">
            <a:avLst/>
          </a:prstGeom>
        </p:spPr>
      </p:pic>
      <p:pic>
        <p:nvPicPr>
          <p:cNvPr id="11" name="图片 10">
            <a:extLst>
              <a:ext uri="{FF2B5EF4-FFF2-40B4-BE49-F238E27FC236}">
                <a16:creationId xmlns:a16="http://schemas.microsoft.com/office/drawing/2014/main" id="{8C1C8D5A-896D-429F-AB94-FD7D7DB574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286" y="3739426"/>
            <a:ext cx="3389786" cy="2183012"/>
          </a:xfrm>
          <a:prstGeom prst="rect">
            <a:avLst/>
          </a:prstGeom>
        </p:spPr>
      </p:pic>
      <p:pic>
        <p:nvPicPr>
          <p:cNvPr id="15" name="图片 14">
            <a:extLst>
              <a:ext uri="{FF2B5EF4-FFF2-40B4-BE49-F238E27FC236}">
                <a16:creationId xmlns:a16="http://schemas.microsoft.com/office/drawing/2014/main" id="{D68EA2F3-ACC0-40A9-8F41-1BC936C8BE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5360" y="3731797"/>
            <a:ext cx="3385895" cy="2183012"/>
          </a:xfrm>
          <a:prstGeom prst="rect">
            <a:avLst/>
          </a:prstGeom>
        </p:spPr>
      </p:pic>
      <p:grpSp>
        <p:nvGrpSpPr>
          <p:cNvPr id="3" name="Group 2">
            <a:extLst>
              <a:ext uri="{FF2B5EF4-FFF2-40B4-BE49-F238E27FC236}">
                <a16:creationId xmlns:a16="http://schemas.microsoft.com/office/drawing/2014/main" id="{94AB59C7-D38B-520C-DB7C-580969ACD3FC}"/>
              </a:ext>
            </a:extLst>
          </p:cNvPr>
          <p:cNvGrpSpPr/>
          <p:nvPr/>
        </p:nvGrpSpPr>
        <p:grpSpPr>
          <a:xfrm>
            <a:off x="151044" y="92106"/>
            <a:ext cx="917148" cy="889262"/>
            <a:chOff x="292675" y="222425"/>
            <a:chExt cx="917148" cy="889262"/>
          </a:xfrm>
        </p:grpSpPr>
        <p:sp>
          <p:nvSpPr>
            <p:cNvPr id="4" name="Rectangle 3">
              <a:extLst>
                <a:ext uri="{FF2B5EF4-FFF2-40B4-BE49-F238E27FC236}">
                  <a16:creationId xmlns:a16="http://schemas.microsoft.com/office/drawing/2014/main" id="{5EDDBC6B-BE5A-C075-49B0-701E9D9114F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642F6B16-72A4-7005-0BC5-7DF36852FD57}"/>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44FAD4BB-23D2-3D30-017C-C3FEFAC13DE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E38CB5E-52E9-633A-EF25-F486D63CC0E0}"/>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0" name="Picture 9">
            <a:extLst>
              <a:ext uri="{FF2B5EF4-FFF2-40B4-BE49-F238E27FC236}">
                <a16:creationId xmlns:a16="http://schemas.microsoft.com/office/drawing/2014/main" id="{5EB4A9F2-9955-BF65-3C91-80D8FD841D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155082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44804" y="520070"/>
            <a:ext cx="7355205" cy="442579"/>
          </a:xfrm>
        </p:spPr>
        <p:txBody>
          <a:bodyPr>
            <a:noAutofit/>
          </a:bodyPr>
          <a:lstStyle/>
          <a:p>
            <a:r>
              <a:rPr sz="3200" b="0" u="none" dirty="0">
                <a:latin typeface="Huawei Sans" panose="020C0503030203020204" pitchFamily="34" charset="0"/>
              </a:rPr>
              <a:t>When to Use Machine Learning </a:t>
            </a:r>
            <a:r>
              <a:rPr lang="en-US" sz="3200" dirty="0">
                <a:latin typeface="Huawei Sans" panose="020C0503030203020204" pitchFamily="34" charset="0"/>
              </a:rPr>
              <a:t>Cont.</a:t>
            </a:r>
            <a:endParaRPr lang="zh-CN" altLang="en-US" sz="3200"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30" name="组合 29"/>
          <p:cNvGrpSpPr/>
          <p:nvPr/>
        </p:nvGrpSpPr>
        <p:grpSpPr>
          <a:xfrm>
            <a:off x="1606062" y="1613418"/>
            <a:ext cx="7298250" cy="4452331"/>
            <a:chOff x="1804186" y="1613418"/>
            <a:chExt cx="4464669" cy="3233230"/>
          </a:xfrm>
        </p:grpSpPr>
        <p:sp>
          <p:nvSpPr>
            <p:cNvPr id="11" name="object 11"/>
            <p:cNvSpPr/>
            <p:nvPr/>
          </p:nvSpPr>
          <p:spPr>
            <a:xfrm>
              <a:off x="2842896" y="1772816"/>
              <a:ext cx="3253104" cy="2513965"/>
            </a:xfrm>
            <a:custGeom>
              <a:avLst/>
              <a:gdLst/>
              <a:ahLst/>
              <a:cxnLst/>
              <a:rect l="l" t="t" r="r" b="b"/>
              <a:pathLst>
                <a:path w="3253104" h="2513965">
                  <a:moveTo>
                    <a:pt x="0" y="0"/>
                  </a:moveTo>
                  <a:lnTo>
                    <a:pt x="3253031" y="0"/>
                  </a:lnTo>
                  <a:lnTo>
                    <a:pt x="3253031" y="2513536"/>
                  </a:lnTo>
                  <a:lnTo>
                    <a:pt x="0" y="2513536"/>
                  </a:lnTo>
                  <a:lnTo>
                    <a:pt x="0" y="0"/>
                  </a:lnTo>
                  <a:close/>
                </a:path>
              </a:pathLst>
            </a:custGeom>
            <a:ln w="9525">
              <a:solidFill>
                <a:srgbClr val="595959"/>
              </a:solidFill>
            </a:ln>
          </p:spPr>
          <p:txBody>
            <a:bodyPr wrap="square" lIns="0" tIns="0" rIns="0" bIns="0" rtlCol="0"/>
            <a:lstStyle/>
            <a:p>
              <a:pPr algn="ct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object 12"/>
            <p:cNvSpPr/>
            <p:nvPr/>
          </p:nvSpPr>
          <p:spPr>
            <a:xfrm>
              <a:off x="2842896" y="3021372"/>
              <a:ext cx="3253104" cy="8255"/>
            </a:xfrm>
            <a:custGeom>
              <a:avLst/>
              <a:gdLst/>
              <a:ahLst/>
              <a:cxnLst/>
              <a:rect l="l" t="t" r="r" b="b"/>
              <a:pathLst>
                <a:path w="3253104" h="8254">
                  <a:moveTo>
                    <a:pt x="0" y="8211"/>
                  </a:moveTo>
                  <a:lnTo>
                    <a:pt x="3253031" y="0"/>
                  </a:lnTo>
                </a:path>
              </a:pathLst>
            </a:custGeom>
            <a:ln w="9525">
              <a:solidFill>
                <a:srgbClr val="595959"/>
              </a:solidFill>
            </a:ln>
          </p:spPr>
          <p:txBody>
            <a:bodyPr wrap="square" lIns="0" tIns="0" rIns="0" bIns="0" rtlCol="0"/>
            <a:lstStyle/>
            <a:p>
              <a:pPr algn="ct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4469413" y="1772816"/>
              <a:ext cx="1905" cy="2513965"/>
            </a:xfrm>
            <a:custGeom>
              <a:avLst/>
              <a:gdLst/>
              <a:ahLst/>
              <a:cxnLst/>
              <a:rect l="l" t="t" r="r" b="b"/>
              <a:pathLst>
                <a:path w="1904" h="2513965">
                  <a:moveTo>
                    <a:pt x="1462" y="0"/>
                  </a:moveTo>
                  <a:lnTo>
                    <a:pt x="0" y="2513536"/>
                  </a:lnTo>
                </a:path>
              </a:pathLst>
            </a:custGeom>
            <a:ln w="9525">
              <a:solidFill>
                <a:srgbClr val="595959"/>
              </a:solidFill>
            </a:ln>
          </p:spPr>
          <p:txBody>
            <a:bodyPr wrap="square" lIns="0" tIns="0" rIns="0" bIns="0" rtlCol="0"/>
            <a:lstStyle/>
            <a:p>
              <a:pPr algn="ct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txBox="1"/>
            <p:nvPr/>
          </p:nvSpPr>
          <p:spPr>
            <a:xfrm>
              <a:off x="3384839" y="2332683"/>
              <a:ext cx="494665" cy="312905"/>
            </a:xfrm>
            <a:prstGeom prst="rect">
              <a:avLst/>
            </a:prstGeom>
          </p:spPr>
          <p:txBody>
            <a:bodyPr vert="horz" wrap="square" lIns="0" tIns="0" rIns="0" bIns="0" rtlCol="0">
              <a:spAutoFit/>
            </a:bodyPr>
            <a:lstStyle/>
            <a:p>
              <a:pPr algn="ctr">
                <a:lnSpc>
                  <a:spcPct val="100000"/>
                </a:lnSpc>
              </a:pPr>
              <a:r>
                <a:rPr sz="1400" b="1" u="none">
                  <a:latin typeface="Huawei Sans" panose="020C0503030203020204" pitchFamily="34" charset="0"/>
                </a:rPr>
                <a:t>Manual rules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5"/>
            <p:cNvSpPr txBox="1"/>
            <p:nvPr/>
          </p:nvSpPr>
          <p:spPr>
            <a:xfrm>
              <a:off x="3298356" y="3554931"/>
              <a:ext cx="657225" cy="312905"/>
            </a:xfrm>
            <a:prstGeom prst="rect">
              <a:avLst/>
            </a:prstGeom>
          </p:spPr>
          <p:txBody>
            <a:bodyPr vert="horz" wrap="square" lIns="0" tIns="0" rIns="0" bIns="0" rtlCol="0">
              <a:spAutoFit/>
            </a:bodyPr>
            <a:lstStyle/>
            <a:p>
              <a:pPr algn="ctr">
                <a:lnSpc>
                  <a:spcPct val="100000"/>
                </a:lnSpc>
              </a:pPr>
              <a:r>
                <a:rPr sz="1400" b="1" u="none" dirty="0">
                  <a:latin typeface="Huawei Sans" panose="020C0503030203020204" pitchFamily="34" charset="0"/>
                </a:rPr>
                <a:t>Simple questions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6"/>
            <p:cNvSpPr txBox="1"/>
            <p:nvPr/>
          </p:nvSpPr>
          <p:spPr>
            <a:xfrm>
              <a:off x="4907728" y="3567122"/>
              <a:ext cx="766445" cy="312905"/>
            </a:xfrm>
            <a:prstGeom prst="rect">
              <a:avLst/>
            </a:prstGeom>
          </p:spPr>
          <p:txBody>
            <a:bodyPr vert="horz" wrap="square" lIns="0" tIns="0" rIns="0" bIns="0" rtlCol="0">
              <a:spAutoFit/>
            </a:bodyPr>
            <a:lstStyle/>
            <a:p>
              <a:pPr algn="ctr">
                <a:lnSpc>
                  <a:spcPct val="100000"/>
                </a:lnSpc>
              </a:pPr>
              <a:r>
                <a:rPr sz="1400" b="1" u="none">
                  <a:latin typeface="Huawei Sans" panose="020C0503030203020204" pitchFamily="34" charset="0"/>
                </a:rPr>
                <a:t>Rule-based algorithms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p:nvPr/>
          </p:nvSpPr>
          <p:spPr>
            <a:xfrm>
              <a:off x="2677930" y="4381203"/>
              <a:ext cx="3590925" cy="76200"/>
            </a:xfrm>
            <a:custGeom>
              <a:avLst/>
              <a:gdLst/>
              <a:ahLst/>
              <a:cxnLst/>
              <a:rect l="l" t="t" r="r" b="b"/>
              <a:pathLst>
                <a:path w="3590925" h="76200">
                  <a:moveTo>
                    <a:pt x="3514584" y="44449"/>
                  </a:moveTo>
                  <a:lnTo>
                    <a:pt x="3514584" y="76200"/>
                  </a:lnTo>
                  <a:lnTo>
                    <a:pt x="3578084" y="44450"/>
                  </a:lnTo>
                  <a:lnTo>
                    <a:pt x="3514584" y="44449"/>
                  </a:lnTo>
                  <a:close/>
                </a:path>
                <a:path w="3590925" h="76200">
                  <a:moveTo>
                    <a:pt x="3514584" y="31749"/>
                  </a:moveTo>
                  <a:lnTo>
                    <a:pt x="3514584" y="44449"/>
                  </a:lnTo>
                  <a:lnTo>
                    <a:pt x="3527285" y="44450"/>
                  </a:lnTo>
                  <a:lnTo>
                    <a:pt x="3527285" y="31750"/>
                  </a:lnTo>
                  <a:lnTo>
                    <a:pt x="3514584" y="31749"/>
                  </a:lnTo>
                  <a:close/>
                </a:path>
                <a:path w="3590925" h="76200">
                  <a:moveTo>
                    <a:pt x="3514584" y="0"/>
                  </a:moveTo>
                  <a:lnTo>
                    <a:pt x="3514584" y="31749"/>
                  </a:lnTo>
                  <a:lnTo>
                    <a:pt x="3527285" y="31750"/>
                  </a:lnTo>
                  <a:lnTo>
                    <a:pt x="3527285" y="44450"/>
                  </a:lnTo>
                  <a:lnTo>
                    <a:pt x="3578086" y="44448"/>
                  </a:lnTo>
                  <a:lnTo>
                    <a:pt x="3590784" y="38100"/>
                  </a:lnTo>
                  <a:lnTo>
                    <a:pt x="3514584" y="0"/>
                  </a:lnTo>
                  <a:close/>
                </a:path>
                <a:path w="3590925" h="76200">
                  <a:moveTo>
                    <a:pt x="0" y="31748"/>
                  </a:moveTo>
                  <a:lnTo>
                    <a:pt x="0" y="44448"/>
                  </a:lnTo>
                  <a:lnTo>
                    <a:pt x="3514584" y="44449"/>
                  </a:lnTo>
                  <a:lnTo>
                    <a:pt x="3514584" y="31749"/>
                  </a:lnTo>
                  <a:lnTo>
                    <a:pt x="0" y="31748"/>
                  </a:lnTo>
                  <a:close/>
                </a:path>
              </a:pathLst>
            </a:custGeom>
            <a:solidFill>
              <a:srgbClr val="595959"/>
            </a:solidFill>
          </p:spPr>
          <p:txBody>
            <a:bodyPr wrap="square" lIns="0" tIns="0" rIns="0" bIns="0" rtlCol="0"/>
            <a:lstStyle/>
            <a:p>
              <a:pPr algn="ct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2639831" y="1613418"/>
              <a:ext cx="76200" cy="2806065"/>
            </a:xfrm>
            <a:custGeom>
              <a:avLst/>
              <a:gdLst/>
              <a:ahLst/>
              <a:cxnLst/>
              <a:rect l="l" t="t" r="r" b="b"/>
              <a:pathLst>
                <a:path w="76200" h="2806065">
                  <a:moveTo>
                    <a:pt x="44450" y="63500"/>
                  </a:moveTo>
                  <a:lnTo>
                    <a:pt x="31750" y="63500"/>
                  </a:lnTo>
                  <a:lnTo>
                    <a:pt x="31748" y="2805884"/>
                  </a:lnTo>
                  <a:lnTo>
                    <a:pt x="44448" y="2805884"/>
                  </a:lnTo>
                  <a:lnTo>
                    <a:pt x="44450" y="63500"/>
                  </a:lnTo>
                  <a:close/>
                </a:path>
                <a:path w="76200" h="2806065">
                  <a:moveTo>
                    <a:pt x="38100" y="0"/>
                  </a:moveTo>
                  <a:lnTo>
                    <a:pt x="0" y="76200"/>
                  </a:lnTo>
                  <a:lnTo>
                    <a:pt x="31749" y="76200"/>
                  </a:lnTo>
                  <a:lnTo>
                    <a:pt x="31750" y="63500"/>
                  </a:lnTo>
                  <a:lnTo>
                    <a:pt x="69850" y="63500"/>
                  </a:lnTo>
                  <a:lnTo>
                    <a:pt x="38100" y="0"/>
                  </a:lnTo>
                  <a:close/>
                </a:path>
                <a:path w="76200" h="2806065">
                  <a:moveTo>
                    <a:pt x="69850" y="63500"/>
                  </a:moveTo>
                  <a:lnTo>
                    <a:pt x="44450" y="63500"/>
                  </a:lnTo>
                  <a:lnTo>
                    <a:pt x="44449" y="76200"/>
                  </a:lnTo>
                  <a:lnTo>
                    <a:pt x="76200" y="76200"/>
                  </a:lnTo>
                  <a:lnTo>
                    <a:pt x="69850" y="63500"/>
                  </a:lnTo>
                  <a:close/>
                </a:path>
              </a:pathLst>
            </a:custGeom>
            <a:solidFill>
              <a:srgbClr val="595959"/>
            </a:solidFill>
          </p:spPr>
          <p:txBody>
            <a:bodyPr wrap="square" lIns="0" tIns="0" rIns="0" bIns="0" rtlCol="0"/>
            <a:lstStyle/>
            <a:p>
              <a:pPr algn="ct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txBox="1"/>
            <p:nvPr/>
          </p:nvSpPr>
          <p:spPr>
            <a:xfrm>
              <a:off x="3557521" y="4466283"/>
              <a:ext cx="351790" cy="156453"/>
            </a:xfrm>
            <a:prstGeom prst="rect">
              <a:avLst/>
            </a:prstGeom>
          </p:spPr>
          <p:txBody>
            <a:bodyPr vert="horz" wrap="square" lIns="0" tIns="0" rIns="0" bIns="0" rtlCol="0">
              <a:spAutoFit/>
            </a:bodyPr>
            <a:lstStyle/>
            <a:p>
              <a:pPr marL="12700" algn="ctr">
                <a:lnSpc>
                  <a:spcPct val="100000"/>
                </a:lnSpc>
              </a:pPr>
              <a:r>
                <a:rPr sz="1400" b="0" u="none">
                  <a:solidFill>
                    <a:srgbClr val="7F7F7F"/>
                  </a:solidFill>
                  <a:latin typeface="Huawei Sans" panose="020C0503030203020204" pitchFamily="34" charset="0"/>
                </a:rPr>
                <a:t>Small</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txBox="1"/>
            <p:nvPr/>
          </p:nvSpPr>
          <p:spPr>
            <a:xfrm>
              <a:off x="5160788" y="4466283"/>
              <a:ext cx="336550" cy="156453"/>
            </a:xfrm>
            <a:prstGeom prst="rect">
              <a:avLst/>
            </a:prstGeom>
          </p:spPr>
          <p:txBody>
            <a:bodyPr vert="horz" wrap="square" lIns="0" tIns="0" rIns="0" bIns="0" rtlCol="0">
              <a:spAutoFit/>
            </a:bodyPr>
            <a:lstStyle/>
            <a:p>
              <a:pPr marL="12700" algn="ctr">
                <a:lnSpc>
                  <a:spcPct val="100000"/>
                </a:lnSpc>
              </a:pPr>
              <a:r>
                <a:rPr sz="1400" b="0" u="none">
                  <a:solidFill>
                    <a:srgbClr val="7F7F7F"/>
                  </a:solidFill>
                  <a:latin typeface="Huawei Sans" panose="020C0503030203020204" pitchFamily="34" charset="0"/>
                </a:rPr>
                <a:t>Large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txBox="1"/>
            <p:nvPr/>
          </p:nvSpPr>
          <p:spPr>
            <a:xfrm rot="5400000">
              <a:off x="2376012" y="3686495"/>
              <a:ext cx="115989" cy="362681"/>
            </a:xfrm>
            <a:prstGeom prst="rect">
              <a:avLst/>
            </a:prstGeom>
          </p:spPr>
          <p:txBody>
            <a:bodyPr vert="vert270" wrap="square" lIns="0" tIns="0" rIns="0" bIns="0" rtlCol="0">
              <a:spAutoFit/>
            </a:bodyPr>
            <a:lstStyle/>
            <a:p>
              <a:pPr marL="12700" algn="ctr">
                <a:lnSpc>
                  <a:spcPts val="1165"/>
                </a:lnSpc>
              </a:pPr>
              <a:r>
                <a:rPr sz="1400" b="0" u="none" dirty="0">
                  <a:solidFill>
                    <a:srgbClr val="7F7F7F"/>
                  </a:solidFill>
                  <a:latin typeface="Huawei Sans" panose="020C0503030203020204" pitchFamily="34" charset="0"/>
                </a:rPr>
                <a:t>Low</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2"/>
            <p:cNvSpPr txBox="1"/>
            <p:nvPr/>
          </p:nvSpPr>
          <p:spPr>
            <a:xfrm rot="5400000">
              <a:off x="2376012" y="2113088"/>
              <a:ext cx="115989" cy="460038"/>
            </a:xfrm>
            <a:prstGeom prst="rect">
              <a:avLst/>
            </a:prstGeom>
          </p:spPr>
          <p:txBody>
            <a:bodyPr vert="vert270" wrap="square" lIns="0" tIns="0" rIns="0" bIns="0" rtlCol="0">
              <a:spAutoFit/>
            </a:bodyPr>
            <a:lstStyle/>
            <a:p>
              <a:pPr marL="12700" algn="ctr">
                <a:lnSpc>
                  <a:spcPts val="1165"/>
                </a:lnSpc>
              </a:pPr>
              <a:r>
                <a:rPr sz="1400" b="0" u="none" dirty="0">
                  <a:solidFill>
                    <a:srgbClr val="7F7F7F"/>
                  </a:solidFill>
                  <a:latin typeface="Huawei Sans" panose="020C0503030203020204" pitchFamily="34" charset="0"/>
                </a:rPr>
                <a:t>High</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object 23"/>
            <p:cNvSpPr txBox="1"/>
            <p:nvPr/>
          </p:nvSpPr>
          <p:spPr>
            <a:xfrm>
              <a:off x="3824747" y="4667845"/>
              <a:ext cx="1442535" cy="178803"/>
            </a:xfrm>
            <a:prstGeom prst="rect">
              <a:avLst/>
            </a:prstGeom>
          </p:spPr>
          <p:txBody>
            <a:bodyPr vert="horz" wrap="square" lIns="0" tIns="0" rIns="0" bIns="0" rtlCol="0">
              <a:spAutoFit/>
            </a:bodyPr>
            <a:lstStyle/>
            <a:p>
              <a:pPr marL="12700" algn="ctr">
                <a:lnSpc>
                  <a:spcPct val="100000"/>
                </a:lnSpc>
              </a:pPr>
              <a:r>
                <a:rPr sz="1600" b="0" u="none" dirty="0">
                  <a:latin typeface="Huawei Sans" panose="020C0503030203020204" pitchFamily="34" charset="0"/>
                </a:rPr>
                <a:t>Scale of the problem</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txBox="1"/>
            <p:nvPr/>
          </p:nvSpPr>
          <p:spPr>
            <a:xfrm>
              <a:off x="1804186" y="2850824"/>
              <a:ext cx="777802" cy="357606"/>
            </a:xfrm>
            <a:prstGeom prst="rect">
              <a:avLst/>
            </a:prstGeom>
          </p:spPr>
          <p:txBody>
            <a:bodyPr vert="horz" wrap="square" lIns="0" tIns="0" rIns="0" bIns="0" rtlCol="0">
              <a:spAutoFit/>
            </a:bodyPr>
            <a:lstStyle/>
            <a:p>
              <a:pPr marL="12700" algn="ctr"/>
              <a:r>
                <a:rPr sz="1600" b="0" u="none" dirty="0">
                  <a:latin typeface="Huawei Sans" panose="020C0503030203020204" pitchFamily="34" charset="0"/>
                </a:rPr>
                <a:t>Complexity of </a:t>
              </a:r>
              <a:r>
                <a:rPr lang="en-US" sz="1600" b="0" u="none" dirty="0">
                  <a:latin typeface="Huawei Sans" panose="020C0503030203020204" pitchFamily="34" charset="0"/>
                </a:rPr>
                <a:t>r</a:t>
              </a:r>
              <a:r>
                <a:rPr sz="1600" b="0" u="none" dirty="0">
                  <a:latin typeface="Huawei Sans" panose="020C0503030203020204" pitchFamily="34" charset="0"/>
                </a:rPr>
                <a:t>ules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txBox="1"/>
            <p:nvPr/>
          </p:nvSpPr>
          <p:spPr>
            <a:xfrm>
              <a:off x="4762308" y="2332683"/>
              <a:ext cx="1152525" cy="312905"/>
            </a:xfrm>
            <a:prstGeom prst="rect">
              <a:avLst/>
            </a:prstGeom>
          </p:spPr>
          <p:txBody>
            <a:bodyPr vert="horz" wrap="square" lIns="0" tIns="0" rIns="0" bIns="0" rtlCol="0">
              <a:spAutoFit/>
            </a:bodyPr>
            <a:lstStyle/>
            <a:p>
              <a:pPr algn="ctr">
                <a:lnSpc>
                  <a:spcPct val="100000"/>
                </a:lnSpc>
              </a:pPr>
              <a:r>
                <a:rPr sz="1400" b="1" u="none" dirty="0">
                  <a:latin typeface="Huawei Sans" panose="020C0503030203020204" pitchFamily="34" charset="0"/>
                </a:rPr>
                <a:t>Machine learning algorithms</a:t>
              </a:r>
              <a:endParaRPr sz="14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3" name="Group 2">
            <a:extLst>
              <a:ext uri="{FF2B5EF4-FFF2-40B4-BE49-F238E27FC236}">
                <a16:creationId xmlns:a16="http://schemas.microsoft.com/office/drawing/2014/main" id="{5744D16D-35B8-67AD-BEBA-852BA6F023B1}"/>
              </a:ext>
            </a:extLst>
          </p:cNvPr>
          <p:cNvGrpSpPr/>
          <p:nvPr/>
        </p:nvGrpSpPr>
        <p:grpSpPr>
          <a:xfrm>
            <a:off x="221383" y="194289"/>
            <a:ext cx="917148" cy="889262"/>
            <a:chOff x="292675" y="222425"/>
            <a:chExt cx="917148" cy="889262"/>
          </a:xfrm>
        </p:grpSpPr>
        <p:sp>
          <p:nvSpPr>
            <p:cNvPr id="4" name="Rectangle 3">
              <a:extLst>
                <a:ext uri="{FF2B5EF4-FFF2-40B4-BE49-F238E27FC236}">
                  <a16:creationId xmlns:a16="http://schemas.microsoft.com/office/drawing/2014/main" id="{F763092C-6938-287D-3793-4EE3FB3DD55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26C6EB1A-D459-AFD8-8F64-E807D0396097}"/>
                </a:ext>
              </a:extLst>
            </p:cNvPr>
            <p:cNvGrpSpPr/>
            <p:nvPr/>
          </p:nvGrpSpPr>
          <p:grpSpPr>
            <a:xfrm>
              <a:off x="292675" y="222425"/>
              <a:ext cx="917148" cy="735905"/>
              <a:chOff x="310903" y="206504"/>
              <a:chExt cx="917148" cy="829211"/>
            </a:xfrm>
          </p:grpSpPr>
          <p:sp>
            <p:nvSpPr>
              <p:cNvPr id="6" name="TextBox 5">
                <a:extLst>
                  <a:ext uri="{FF2B5EF4-FFF2-40B4-BE49-F238E27FC236}">
                    <a16:creationId xmlns:a16="http://schemas.microsoft.com/office/drawing/2014/main" id="{39402C15-D557-2305-4BC1-77E3CB0136DD}"/>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9D8AB68-2528-82DF-6244-785F2A0FA2F9}"/>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8" name="Picture 7">
            <a:extLst>
              <a:ext uri="{FF2B5EF4-FFF2-40B4-BE49-F238E27FC236}">
                <a16:creationId xmlns:a16="http://schemas.microsoft.com/office/drawing/2014/main" id="{D9664846-A6D6-CCA6-FA61-F36BF01CEF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790206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80112" y="447469"/>
            <a:ext cx="9864016" cy="536067"/>
          </a:xfrm>
        </p:spPr>
        <p:txBody>
          <a:bodyPr>
            <a:normAutofit fontScale="90000"/>
          </a:bodyPr>
          <a:lstStyle/>
          <a:p>
            <a:r>
              <a:rPr lang="en-US" dirty="0">
                <a:latin typeface="Huawei Sans" panose="020C0503030203020204" pitchFamily="34" charset="0"/>
              </a:rPr>
              <a:t>Rationale of Machine </a:t>
            </a:r>
            <a:r>
              <a:rPr lang="en-US" altLang="zh-CN" dirty="0">
                <a:latin typeface="Huawei Sans" panose="020C0503030203020204" pitchFamily="34" charset="0"/>
              </a:rPr>
              <a:t>Learning</a:t>
            </a:r>
            <a:r>
              <a:rPr lang="en-US" dirty="0">
                <a:latin typeface="Huawei Sans" panose="020C0503030203020204" pitchFamily="34" charset="0"/>
              </a:rPr>
              <a:t> Algorithms</a:t>
            </a:r>
            <a:endParaRPr b="0" u="none" dirty="0">
              <a:latin typeface="Huawei Sans" panose="020C0503030203020204" pitchFamily="34" charset="0"/>
            </a:endParaRPr>
          </a:p>
        </p:txBody>
      </p:sp>
      <mc:AlternateContent xmlns:mc="http://schemas.openxmlformats.org/markup-compatibility/2006" xmlns:a14="http://schemas.microsoft.com/office/drawing/2010/main">
        <mc:Choice Requires="a14">
          <p:sp>
            <p:nvSpPr>
              <p:cNvPr id="22" name="文本占位符 21"/>
              <p:cNvSpPr>
                <a:spLocks noGrp="1"/>
              </p:cNvSpPr>
              <p:nvPr>
                <p:ph type="body" sz="quarter" idx="4294967295"/>
              </p:nvPr>
            </p:nvSpPr>
            <p:spPr>
              <a:xfrm>
                <a:off x="1727200" y="3934557"/>
                <a:ext cx="10021887" cy="2206199"/>
              </a:xfrm>
            </p:spPr>
            <p:txBody>
              <a:bodyPr/>
              <a:lstStyle/>
              <a:p>
                <a:r>
                  <a:rPr b="0" u="none" dirty="0">
                    <a:latin typeface="Huawei Sans" panose="020C0503030203020204" pitchFamily="34" charset="0"/>
                  </a:rPr>
                  <a:t>The objective function</a:t>
                </a:r>
                <a:r>
                  <a:rPr lang="en-US" altLang="zh-CN" b="0" u="none" dirty="0">
                    <a:latin typeface="Huawei Sans" panose="020C0503030203020204" pitchFamily="34" charset="0"/>
                  </a:rPr>
                  <a:t> </a:t>
                </a:r>
                <a:r>
                  <a:rPr lang="zh-CN" altLang="en-US" dirty="0">
                    <a:latin typeface="Huawei Sans" panose="020C0503030203020204" pitchFamily="34" charset="0"/>
                  </a:rPr>
                  <a:t>𝑓 </a:t>
                </a:r>
                <a:r>
                  <a:rPr b="0" u="none" dirty="0">
                    <a:latin typeface="Huawei Sans" panose="020C0503030203020204" pitchFamily="34" charset="0"/>
                  </a:rPr>
                  <a:t>is unknown, and the learning algorithm cannot obtain a perfect function</a:t>
                </a:r>
                <a:r>
                  <a:rPr lang="en-US" altLang="zh-CN" b="0" u="none" dirty="0">
                    <a:latin typeface="Huawei Sans" panose="020C0503030203020204" pitchFamily="34" charset="0"/>
                  </a:rPr>
                  <a:t> </a:t>
                </a:r>
                <a:r>
                  <a:rPr lang="zh-CN" altLang="en-US" dirty="0">
                    <a:latin typeface="Huawei Sans" panose="020C0503030203020204" pitchFamily="34" charset="0"/>
                  </a:rPr>
                  <a:t>𝑓</a:t>
                </a:r>
                <a:r>
                  <a:rPr b="0" u="none" dirty="0">
                    <a:latin typeface="Huawei Sans" panose="020C0503030203020204" pitchFamily="34" charset="0"/>
                  </a:rPr>
                  <a:t>.</a:t>
                </a:r>
              </a:p>
              <a:p>
                <a:r>
                  <a:rPr b="0" u="none" dirty="0">
                    <a:latin typeface="Huawei Sans" panose="020C0503030203020204" pitchFamily="34" charset="0"/>
                  </a:rPr>
                  <a:t>Hypothesis function</a:t>
                </a:r>
                <a:r>
                  <a:rPr lang="en-US" altLang="zh-CN" b="0" u="none" dirty="0">
                    <a:latin typeface="Huawei Sans" panose="020C0503030203020204" pitchFamily="34" charset="0"/>
                  </a:rPr>
                  <a:t> </a:t>
                </a:r>
                <a:r>
                  <a:rPr lang="zh-CN" altLang="en-US" dirty="0">
                    <a:latin typeface="Huawei Sans" panose="020C0503030203020204" pitchFamily="34" charset="0"/>
                  </a:rPr>
                  <a:t>𝑔 </a:t>
                </a:r>
                <a:r>
                  <a:rPr b="0" u="none" dirty="0">
                    <a:latin typeface="Huawei Sans" panose="020C0503030203020204" pitchFamily="34" charset="0"/>
                  </a:rPr>
                  <a:t>approximates function </a:t>
                </a:r>
                <a14:m>
                  <m:oMath xmlns:m="http://schemas.openxmlformats.org/officeDocument/2006/math">
                    <m:r>
                      <a:rPr lang="en-US" altLang="zh-CN" i="1">
                        <a:latin typeface="Cambria Math" panose="02040503050406030204" pitchFamily="18" charset="0"/>
                      </a:rPr>
                      <m:t>𝑓</m:t>
                    </m:r>
                  </m:oMath>
                </a14:m>
                <a:r>
                  <a:rPr b="0" u="none" dirty="0">
                    <a:latin typeface="Huawei Sans" panose="020C0503030203020204" pitchFamily="34" charset="0"/>
                  </a:rPr>
                  <a:t>, but may be different from function </a:t>
                </a:r>
                <a14:m>
                  <m:oMath xmlns:m="http://schemas.openxmlformats.org/officeDocument/2006/math">
                    <m:r>
                      <a:rPr lang="en-US" altLang="zh-CN" i="1">
                        <a:latin typeface="Cambria Math" panose="02040503050406030204" pitchFamily="18" charset="0"/>
                      </a:rPr>
                      <m:t>𝑓</m:t>
                    </m:r>
                  </m:oMath>
                </a14:m>
                <a:r>
                  <a:rPr b="0" u="none" dirty="0">
                    <a:latin typeface="Huawei Sans" panose="020C0503030203020204" pitchFamily="34" charset="0"/>
                  </a:rPr>
                  <a:t>.</a:t>
                </a:r>
              </a:p>
            </p:txBody>
          </p:sp>
        </mc:Choice>
        <mc:Fallback xmlns="">
          <p:sp>
            <p:nvSpPr>
              <p:cNvPr id="22" name="文本占位符 21"/>
              <p:cNvSpPr>
                <a:spLocks noGrp="1" noRot="1" noChangeAspect="1" noMove="1" noResize="1" noEditPoints="1" noAdjustHandles="1" noChangeArrowheads="1" noChangeShapeType="1" noTextEdit="1"/>
              </p:cNvSpPr>
              <p:nvPr>
                <p:ph type="body" sz="quarter" idx="4294967295"/>
              </p:nvPr>
            </p:nvSpPr>
            <p:spPr>
              <a:xfrm>
                <a:off x="1727200" y="3934557"/>
                <a:ext cx="10021887" cy="2206199"/>
              </a:xfrm>
              <a:blipFill>
                <a:blip r:embed="rId3"/>
                <a:stretch>
                  <a:fillRect r="-91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 name="文本框 5"/>
              <p:cNvSpPr txBox="1"/>
              <p:nvPr/>
            </p:nvSpPr>
            <p:spPr bwMode="auto">
              <a:xfrm>
                <a:off x="1614203" y="1382288"/>
                <a:ext cx="2014822"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Target equation</a:t>
                </a:r>
                <a:endParaRPr lang="en-US" altLang="zh-CN"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14:m>
                  <m:oMathPara xmlns:m="http://schemas.openxmlformats.org/officeDocument/2006/math">
                    <m:oMathParaPr>
                      <m:jc m:val="centerGroup"/>
                    </m:oMathParaPr>
                    <m:oMath xmlns:m="http://schemas.openxmlformats.org/officeDocument/2006/math">
                      <m:r>
                        <a:rPr lang="en-US" altLang="zh-CN" sz="1800" b="0" i="1" smtClean="0">
                          <a:latin typeface="Cambria Math" panose="02040503050406030204" pitchFamily="18" charset="0"/>
                          <a:cs typeface="+mn-ea"/>
                          <a:sym typeface="Huawei Sans" panose="020C0503030203020204" pitchFamily="34" charset="0"/>
                        </a:rPr>
                        <m:t>𝑓</m:t>
                      </m:r>
                      <m:r>
                        <a:rPr lang="en-US" altLang="zh-CN" sz="1800" b="0" i="1" smtClean="0">
                          <a:latin typeface="Cambria Math" panose="02040503050406030204" pitchFamily="18" charset="0"/>
                          <a:cs typeface="+mn-ea"/>
                          <a:sym typeface="Huawei Sans" panose="020C0503030203020204" pitchFamily="34" charset="0"/>
                        </a:rPr>
                        <m:t>:</m:t>
                      </m:r>
                      <m:r>
                        <a:rPr lang="en-US" altLang="zh-CN" sz="1800" b="0" i="1" smtClean="0">
                          <a:latin typeface="Cambria Math" panose="02040503050406030204" pitchFamily="18" charset="0"/>
                          <a:cs typeface="+mn-ea"/>
                          <a:sym typeface="Huawei Sans" panose="020C0503030203020204" pitchFamily="34" charset="0"/>
                        </a:rPr>
                        <m:t>𝑋</m:t>
                      </m:r>
                      <m:r>
                        <a:rPr lang="en-US" altLang="zh-CN" sz="1800" b="0" i="1" smtClean="0">
                          <a:latin typeface="Cambria Math" panose="02040503050406030204" pitchFamily="18" charset="0"/>
                          <a:cs typeface="+mn-ea"/>
                          <a:sym typeface="Huawei Sans" panose="020C0503030203020204" pitchFamily="34" charset="0"/>
                        </a:rPr>
                        <m:t> →</m:t>
                      </m:r>
                      <m:r>
                        <a:rPr lang="en-US" altLang="zh-CN" sz="1800" b="0" i="1" smtClean="0">
                          <a:latin typeface="Cambria Math" panose="02040503050406030204" pitchFamily="18" charset="0"/>
                          <a:cs typeface="+mn-ea"/>
                          <a:sym typeface="Huawei Sans" panose="020C0503030203020204" pitchFamily="34" charset="0"/>
                        </a:rPr>
                        <m:t>𝑌</m:t>
                      </m:r>
                    </m:oMath>
                  </m:oMathPara>
                </a14:m>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6" name="文本框 5"/>
              <p:cNvSpPr txBox="1">
                <a:spLocks noRot="1" noChangeAspect="1" noMove="1" noResize="1" noEditPoints="1" noAdjustHandles="1" noChangeArrowheads="1" noChangeShapeType="1" noTextEdit="1"/>
              </p:cNvSpPr>
              <p:nvPr/>
            </p:nvSpPr>
            <p:spPr bwMode="auto">
              <a:xfrm>
                <a:off x="1614203" y="1382288"/>
                <a:ext cx="2014822" cy="642657"/>
              </a:xfrm>
              <a:prstGeom prst="rect">
                <a:avLst/>
              </a:prstGeom>
              <a:blipFill>
                <a:blip r:embed="rId4"/>
                <a:stretch>
                  <a:fillRect t="-5714" b="-8571"/>
                </a:stretch>
              </a:blipFill>
              <a:ln w="9525" algn="ctr">
                <a:noFill/>
                <a:miter lim="800000"/>
                <a:headEnd/>
                <a:tailEnd/>
              </a:ln>
            </p:spPr>
            <p:txBody>
              <a:bodyPr/>
              <a:lstStyle/>
              <a:p>
                <a:r>
                  <a:rPr lang="zh-CN" altLang="en-US">
                    <a:noFill/>
                  </a:rPr>
                  <a:t> </a:t>
                </a:r>
              </a:p>
            </p:txBody>
          </p:sp>
        </mc:Fallback>
      </mc:AlternateContent>
      <p:sp>
        <p:nvSpPr>
          <p:cNvPr id="8" name="文本框 7"/>
          <p:cNvSpPr txBox="1"/>
          <p:nvPr/>
        </p:nvSpPr>
        <p:spPr bwMode="auto">
          <a:xfrm>
            <a:off x="5184651" y="2975996"/>
            <a:ext cx="1606674"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Learning algorithm</a:t>
            </a:r>
          </a:p>
        </p:txBody>
      </p:sp>
      <p:sp>
        <p:nvSpPr>
          <p:cNvPr id="9" name="椭圆 8"/>
          <p:cNvSpPr/>
          <p:nvPr/>
        </p:nvSpPr>
        <p:spPr bwMode="auto">
          <a:xfrm>
            <a:off x="4871864" y="2803543"/>
            <a:ext cx="2232248" cy="985496"/>
          </a:xfrm>
          <a:prstGeom prst="ellipse">
            <a:avLst/>
          </a:prstGeom>
          <a:noFill/>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圆角矩形 10"/>
          <p:cNvSpPr/>
          <p:nvPr/>
        </p:nvSpPr>
        <p:spPr bwMode="auto">
          <a:xfrm>
            <a:off x="1614203" y="1343576"/>
            <a:ext cx="2014822" cy="720080"/>
          </a:xfrm>
          <a:prstGeom prst="roundRect">
            <a:avLst/>
          </a:prstGeom>
          <a:noFill/>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12" name="文本框 11"/>
              <p:cNvSpPr txBox="1"/>
              <p:nvPr/>
            </p:nvSpPr>
            <p:spPr bwMode="auto">
              <a:xfrm>
                <a:off x="1487488" y="2974963"/>
                <a:ext cx="2304256"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Training data</a:t>
                </a:r>
                <a:endParaRPr lang="en-US" altLang="zh-CN"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14:m>
                  <m:oMathPara xmlns:m="http://schemas.openxmlformats.org/officeDocument/2006/math">
                    <m:oMathParaPr>
                      <m:jc m:val="centerGroup"/>
                    </m:oMathParaPr>
                    <m:oMath xmlns:m="http://schemas.openxmlformats.org/officeDocument/2006/math">
                      <m:r>
                        <a:rPr lang="en-US" altLang="zh-CN" sz="1800" b="0" i="1" smtClean="0">
                          <a:latin typeface="Cambria Math" panose="02040503050406030204" pitchFamily="18" charset="0"/>
                          <a:cs typeface="+mn-ea"/>
                          <a:sym typeface="Huawei Sans" panose="020C0503030203020204" pitchFamily="34" charset="0"/>
                        </a:rPr>
                        <m:t>𝐷</m:t>
                      </m:r>
                      <m:r>
                        <a:rPr lang="en-US" altLang="zh-CN" sz="1800" b="0" i="1" smtClean="0">
                          <a:latin typeface="Cambria Math" panose="02040503050406030204" pitchFamily="18" charset="0"/>
                          <a:cs typeface="+mn-ea"/>
                          <a:sym typeface="Huawei Sans" panose="020C0503030203020204" pitchFamily="34" charset="0"/>
                        </a:rPr>
                        <m:t>:{(</m:t>
                      </m:r>
                      <m:sSub>
                        <m:sSubPr>
                          <m:ctrlPr>
                            <a:rPr lang="en-US" altLang="zh-CN" sz="1800" b="0" i="1" smtClean="0">
                              <a:latin typeface="Cambria Math" panose="02040503050406030204" pitchFamily="18" charset="0"/>
                              <a:cs typeface="+mn-ea"/>
                              <a:sym typeface="Huawei Sans" panose="020C0503030203020204" pitchFamily="34" charset="0"/>
                            </a:rPr>
                          </m:ctrlPr>
                        </m:sSubPr>
                        <m:e>
                          <m:r>
                            <a:rPr lang="en-US" altLang="zh-CN" sz="1800" b="0" i="1" smtClean="0">
                              <a:latin typeface="Cambria Math" panose="02040503050406030204" pitchFamily="18" charset="0"/>
                              <a:cs typeface="+mn-ea"/>
                              <a:sym typeface="Huawei Sans" panose="020C0503030203020204" pitchFamily="34" charset="0"/>
                            </a:rPr>
                            <m:t>𝑥</m:t>
                          </m:r>
                        </m:e>
                        <m:sub>
                          <m:r>
                            <a:rPr lang="en-US" altLang="zh-CN" sz="1800" b="0" i="1" smtClean="0">
                              <a:latin typeface="Cambria Math" panose="02040503050406030204" pitchFamily="18" charset="0"/>
                              <a:cs typeface="+mn-ea"/>
                              <a:sym typeface="Huawei Sans" panose="020C0503030203020204" pitchFamily="34" charset="0"/>
                            </a:rPr>
                            <m:t>1</m:t>
                          </m:r>
                        </m:sub>
                      </m:sSub>
                      <m:r>
                        <a:rPr lang="en-US" altLang="zh-CN" sz="1800" b="0" i="1" smtClean="0">
                          <a:latin typeface="Cambria Math" panose="02040503050406030204" pitchFamily="18" charset="0"/>
                          <a:cs typeface="+mn-ea"/>
                          <a:sym typeface="Huawei Sans" panose="020C0503030203020204" pitchFamily="34" charset="0"/>
                        </a:rPr>
                        <m:t>,</m:t>
                      </m:r>
                      <m:sSub>
                        <m:sSubPr>
                          <m:ctrlPr>
                            <a:rPr lang="en-US" altLang="zh-CN" sz="1800" i="1">
                              <a:latin typeface="Cambria Math" panose="02040503050406030204" pitchFamily="18" charset="0"/>
                              <a:cs typeface="+mn-ea"/>
                              <a:sym typeface="Huawei Sans" panose="020C0503030203020204" pitchFamily="34" charset="0"/>
                            </a:rPr>
                          </m:ctrlPr>
                        </m:sSubPr>
                        <m:e>
                          <m:r>
                            <a:rPr lang="en-US" altLang="zh-CN" sz="1800" b="0" i="1" smtClean="0">
                              <a:latin typeface="Cambria Math" panose="02040503050406030204" pitchFamily="18" charset="0"/>
                              <a:cs typeface="+mn-ea"/>
                              <a:sym typeface="Huawei Sans" panose="020C0503030203020204" pitchFamily="34" charset="0"/>
                            </a:rPr>
                            <m:t>𝑦</m:t>
                          </m:r>
                        </m:e>
                        <m:sub>
                          <m:r>
                            <a:rPr lang="en-US" altLang="zh-CN" sz="1800" i="1">
                              <a:latin typeface="Cambria Math" panose="02040503050406030204" pitchFamily="18" charset="0"/>
                              <a:cs typeface="+mn-ea"/>
                              <a:sym typeface="Huawei Sans" panose="020C0503030203020204" pitchFamily="34" charset="0"/>
                            </a:rPr>
                            <m:t>1</m:t>
                          </m:r>
                        </m:sub>
                      </m:sSub>
                      <m:r>
                        <a:rPr lang="en-US" altLang="zh-CN" sz="1800" b="0" i="1" smtClean="0">
                          <a:latin typeface="Cambria Math" panose="02040503050406030204" pitchFamily="18" charset="0"/>
                          <a:cs typeface="+mn-ea"/>
                          <a:sym typeface="Huawei Sans" panose="020C0503030203020204" pitchFamily="34" charset="0"/>
                        </a:rPr>
                        <m:t>)⋯,</m:t>
                      </m:r>
                      <m:sSub>
                        <m:sSubPr>
                          <m:ctrlPr>
                            <a:rPr lang="en-US" altLang="zh-CN" sz="1800" i="1">
                              <a:latin typeface="Cambria Math" panose="02040503050406030204" pitchFamily="18" charset="0"/>
                              <a:cs typeface="+mn-ea"/>
                              <a:sym typeface="Huawei Sans" panose="020C0503030203020204" pitchFamily="34" charset="0"/>
                            </a:rPr>
                          </m:ctrlPr>
                        </m:sSubPr>
                        <m:e>
                          <m:r>
                            <a:rPr lang="en-US" altLang="zh-CN" sz="1800" b="0" i="1" smtClean="0">
                              <a:latin typeface="Cambria Math" panose="02040503050406030204" pitchFamily="18" charset="0"/>
                              <a:cs typeface="+mn-ea"/>
                              <a:sym typeface="Huawei Sans" panose="020C0503030203020204" pitchFamily="34" charset="0"/>
                            </a:rPr>
                            <m:t>(</m:t>
                          </m:r>
                          <m:r>
                            <a:rPr lang="en-US" altLang="zh-CN" sz="1800" i="1">
                              <a:latin typeface="Cambria Math" panose="02040503050406030204" pitchFamily="18" charset="0"/>
                              <a:cs typeface="+mn-ea"/>
                              <a:sym typeface="Huawei Sans" panose="020C0503030203020204" pitchFamily="34" charset="0"/>
                            </a:rPr>
                            <m:t>𝑥</m:t>
                          </m:r>
                        </m:e>
                        <m:sub>
                          <m:r>
                            <a:rPr lang="en-US" altLang="zh-CN" sz="1800" b="0" i="1" smtClean="0">
                              <a:latin typeface="Cambria Math" panose="02040503050406030204" pitchFamily="18" charset="0"/>
                              <a:cs typeface="+mn-ea"/>
                              <a:sym typeface="Huawei Sans" panose="020C0503030203020204" pitchFamily="34" charset="0"/>
                            </a:rPr>
                            <m:t>𝑛</m:t>
                          </m:r>
                        </m:sub>
                      </m:sSub>
                      <m:r>
                        <a:rPr lang="en-US" altLang="zh-CN" sz="1800" i="1">
                          <a:latin typeface="Cambria Math" panose="02040503050406030204" pitchFamily="18" charset="0"/>
                          <a:cs typeface="+mn-ea"/>
                          <a:sym typeface="Huawei Sans" panose="020C0503030203020204" pitchFamily="34" charset="0"/>
                        </a:rPr>
                        <m:t>,</m:t>
                      </m:r>
                      <m:sSub>
                        <m:sSubPr>
                          <m:ctrlPr>
                            <a:rPr lang="en-US" altLang="zh-CN" sz="1800" i="1">
                              <a:latin typeface="Cambria Math" panose="02040503050406030204" pitchFamily="18" charset="0"/>
                              <a:cs typeface="+mn-ea"/>
                              <a:sym typeface="Huawei Sans" panose="020C0503030203020204" pitchFamily="34" charset="0"/>
                            </a:rPr>
                          </m:ctrlPr>
                        </m:sSubPr>
                        <m:e>
                          <m:r>
                            <a:rPr lang="en-US" altLang="zh-CN" sz="1800" i="1">
                              <a:latin typeface="Cambria Math" panose="02040503050406030204" pitchFamily="18" charset="0"/>
                              <a:cs typeface="+mn-ea"/>
                              <a:sym typeface="Huawei Sans" panose="020C0503030203020204" pitchFamily="34" charset="0"/>
                            </a:rPr>
                            <m:t>𝑦</m:t>
                          </m:r>
                        </m:e>
                        <m:sub>
                          <m:r>
                            <a:rPr lang="en-US" altLang="zh-CN" sz="1800" b="0" i="1" smtClean="0">
                              <a:latin typeface="Cambria Math" panose="02040503050406030204" pitchFamily="18" charset="0"/>
                              <a:cs typeface="+mn-ea"/>
                              <a:sym typeface="Huawei Sans" panose="020C0503030203020204" pitchFamily="34" charset="0"/>
                            </a:rPr>
                            <m:t>𝑛</m:t>
                          </m:r>
                        </m:sub>
                      </m:sSub>
                      <m:r>
                        <a:rPr lang="en-US" altLang="zh-CN" sz="1800" i="1">
                          <a:latin typeface="Cambria Math" panose="02040503050406030204" pitchFamily="18" charset="0"/>
                          <a:cs typeface="+mn-ea"/>
                          <a:sym typeface="Huawei Sans" panose="020C0503030203020204" pitchFamily="34" charset="0"/>
                        </a:rPr>
                        <m:t>)</m:t>
                      </m:r>
                      <m:r>
                        <a:rPr lang="en-US" altLang="zh-CN" sz="1800" b="0" i="1" smtClean="0">
                          <a:latin typeface="Cambria Math" panose="02040503050406030204" pitchFamily="18" charset="0"/>
                          <a:cs typeface="+mn-ea"/>
                          <a:sym typeface="Huawei Sans" panose="020C0503030203020204" pitchFamily="34" charset="0"/>
                        </a:rPr>
                        <m:t>}</m:t>
                      </m:r>
                    </m:oMath>
                  </m:oMathPara>
                </a14:m>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12" name="文本框 11"/>
              <p:cNvSpPr txBox="1">
                <a:spLocks noRot="1" noChangeAspect="1" noMove="1" noResize="1" noEditPoints="1" noAdjustHandles="1" noChangeArrowheads="1" noChangeShapeType="1" noTextEdit="1"/>
              </p:cNvSpPr>
              <p:nvPr/>
            </p:nvSpPr>
            <p:spPr bwMode="auto">
              <a:xfrm>
                <a:off x="1487488" y="2974963"/>
                <a:ext cx="2304256" cy="642657"/>
              </a:xfrm>
              <a:prstGeom prst="rect">
                <a:avLst/>
              </a:prstGeom>
              <a:blipFill>
                <a:blip r:embed="rId5"/>
                <a:stretch>
                  <a:fillRect t="-4762" r="-7143" b="-10476"/>
                </a:stretch>
              </a:blipFill>
              <a:ln w="9525" algn="ctr">
                <a:noFill/>
                <a:miter lim="800000"/>
                <a:headEnd/>
                <a:tailEnd/>
              </a:ln>
            </p:spPr>
            <p:txBody>
              <a:bodyPr/>
              <a:lstStyle/>
              <a:p>
                <a:r>
                  <a:rPr lang="zh-CN" altLang="en-US">
                    <a:noFill/>
                  </a:rPr>
                  <a:t> </a:t>
                </a:r>
              </a:p>
            </p:txBody>
          </p:sp>
        </mc:Fallback>
      </mc:AlternateContent>
      <p:sp>
        <p:nvSpPr>
          <p:cNvPr id="13" name="圆角矩形 12"/>
          <p:cNvSpPr/>
          <p:nvPr/>
        </p:nvSpPr>
        <p:spPr bwMode="auto">
          <a:xfrm>
            <a:off x="1343472" y="2936250"/>
            <a:ext cx="2556284" cy="720080"/>
          </a:xfrm>
          <a:prstGeom prst="roundRect">
            <a:avLst/>
          </a:prstGeom>
          <a:noFill/>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14" name="文本框 13"/>
              <p:cNvSpPr txBox="1"/>
              <p:nvPr/>
            </p:nvSpPr>
            <p:spPr bwMode="auto">
              <a:xfrm>
                <a:off x="8220236" y="2974481"/>
                <a:ext cx="2304256" cy="643620"/>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Hypothesis function</a:t>
                </a:r>
                <a:endParaRPr lang="en-US" altLang="zh-CN"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14:m>
                  <m:oMathPara xmlns:m="http://schemas.openxmlformats.org/officeDocument/2006/math">
                    <m:oMathParaPr>
                      <m:jc m:val="centerGroup"/>
                    </m:oMathParaPr>
                    <m:oMath xmlns:m="http://schemas.openxmlformats.org/officeDocument/2006/math">
                      <m:r>
                        <a:rPr lang="en-US" altLang="zh-CN" sz="1800" b="0" i="1" smtClean="0">
                          <a:latin typeface="Cambria Math" panose="02040503050406030204" pitchFamily="18" charset="0"/>
                          <a:cs typeface="+mn-ea"/>
                          <a:sym typeface="Huawei Sans" panose="020C0503030203020204" pitchFamily="34" charset="0"/>
                        </a:rPr>
                        <m:t>𝑔</m:t>
                      </m:r>
                      <m:r>
                        <a:rPr lang="en-US" altLang="zh-CN" sz="1800" b="0" i="1" smtClean="0">
                          <a:latin typeface="Cambria Math" panose="02040503050406030204" pitchFamily="18" charset="0"/>
                          <a:cs typeface="+mn-ea"/>
                          <a:sym typeface="Huawei Sans" panose="020C0503030203020204" pitchFamily="34" charset="0"/>
                        </a:rPr>
                        <m:t>≈</m:t>
                      </m:r>
                      <m:r>
                        <a:rPr lang="en-US" altLang="zh-CN" sz="1800" b="0" i="1" smtClean="0">
                          <a:latin typeface="Cambria Math" panose="02040503050406030204" pitchFamily="18" charset="0"/>
                          <a:cs typeface="+mn-ea"/>
                          <a:sym typeface="Huawei Sans" panose="020C0503030203020204" pitchFamily="34" charset="0"/>
                        </a:rPr>
                        <m:t>𝑓</m:t>
                      </m:r>
                    </m:oMath>
                  </m:oMathPara>
                </a14:m>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14" name="文本框 13"/>
              <p:cNvSpPr txBox="1">
                <a:spLocks noRot="1" noChangeAspect="1" noMove="1" noResize="1" noEditPoints="1" noAdjustHandles="1" noChangeArrowheads="1" noChangeShapeType="1" noTextEdit="1"/>
              </p:cNvSpPr>
              <p:nvPr/>
            </p:nvSpPr>
            <p:spPr bwMode="auto">
              <a:xfrm>
                <a:off x="8220236" y="2974481"/>
                <a:ext cx="2304256" cy="643620"/>
              </a:xfrm>
              <a:prstGeom prst="rect">
                <a:avLst/>
              </a:prstGeom>
              <a:blipFill>
                <a:blip r:embed="rId6"/>
                <a:stretch>
                  <a:fillRect l="-1323" t="-4717" r="-1058" b="-8491"/>
                </a:stretch>
              </a:blipFill>
              <a:ln w="9525" algn="ctr">
                <a:noFill/>
                <a:miter lim="800000"/>
                <a:headEnd/>
                <a:tailEnd/>
              </a:ln>
            </p:spPr>
            <p:txBody>
              <a:bodyPr/>
              <a:lstStyle/>
              <a:p>
                <a:r>
                  <a:rPr lang="zh-CN" altLang="en-US">
                    <a:noFill/>
                  </a:rPr>
                  <a:t> </a:t>
                </a:r>
              </a:p>
            </p:txBody>
          </p:sp>
        </mc:Fallback>
      </mc:AlternateContent>
      <p:sp>
        <p:nvSpPr>
          <p:cNvPr id="15" name="圆角矩形 14"/>
          <p:cNvSpPr/>
          <p:nvPr/>
        </p:nvSpPr>
        <p:spPr bwMode="auto">
          <a:xfrm>
            <a:off x="8076220" y="2936250"/>
            <a:ext cx="2556284" cy="720080"/>
          </a:xfrm>
          <a:prstGeom prst="roundRect">
            <a:avLst/>
          </a:prstGeom>
          <a:noFill/>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17" name="直接箭头连接符 16"/>
          <p:cNvCxnSpPr>
            <a:cxnSpLocks/>
            <a:stCxn id="13" idx="0"/>
            <a:endCxn id="11" idx="2"/>
          </p:cNvCxnSpPr>
          <p:nvPr/>
        </p:nvCxnSpPr>
        <p:spPr bwMode="auto">
          <a:xfrm flipV="1">
            <a:off x="2621614" y="2063656"/>
            <a:ext cx="0" cy="87259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9" name="直接箭头连接符 18"/>
          <p:cNvCxnSpPr>
            <a:stCxn id="13" idx="3"/>
            <a:endCxn id="9" idx="2"/>
          </p:cNvCxnSpPr>
          <p:nvPr/>
        </p:nvCxnSpPr>
        <p:spPr bwMode="auto">
          <a:xfrm>
            <a:off x="3899756" y="3296290"/>
            <a:ext cx="972108" cy="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1" name="直接箭头连接符 20"/>
          <p:cNvCxnSpPr>
            <a:stCxn id="9" idx="6"/>
            <a:endCxn id="15" idx="1"/>
          </p:cNvCxnSpPr>
          <p:nvPr/>
        </p:nvCxnSpPr>
        <p:spPr bwMode="auto">
          <a:xfrm flipV="1">
            <a:off x="7104112" y="3296290"/>
            <a:ext cx="972108" cy="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3" name="文本框 22"/>
          <p:cNvSpPr txBox="1"/>
          <p:nvPr/>
        </p:nvSpPr>
        <p:spPr bwMode="auto">
          <a:xfrm>
            <a:off x="2621614" y="2325693"/>
            <a:ext cx="76148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Ideal</a:t>
            </a:r>
          </a:p>
        </p:txBody>
      </p:sp>
      <p:sp>
        <p:nvSpPr>
          <p:cNvPr id="24" name="文本框 23"/>
          <p:cNvSpPr txBox="1"/>
          <p:nvPr/>
        </p:nvSpPr>
        <p:spPr bwMode="auto">
          <a:xfrm>
            <a:off x="7026706" y="2835233"/>
            <a:ext cx="1049514"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Actual</a:t>
            </a:r>
          </a:p>
        </p:txBody>
      </p:sp>
      <p:grpSp>
        <p:nvGrpSpPr>
          <p:cNvPr id="3" name="Group 2">
            <a:extLst>
              <a:ext uri="{FF2B5EF4-FFF2-40B4-BE49-F238E27FC236}">
                <a16:creationId xmlns:a16="http://schemas.microsoft.com/office/drawing/2014/main" id="{45A9999C-6ACC-6DDD-6F9F-B64370E6B6DE}"/>
              </a:ext>
            </a:extLst>
          </p:cNvPr>
          <p:cNvGrpSpPr/>
          <p:nvPr/>
        </p:nvGrpSpPr>
        <p:grpSpPr>
          <a:xfrm>
            <a:off x="151044" y="94274"/>
            <a:ext cx="917148" cy="889262"/>
            <a:chOff x="292675" y="222425"/>
            <a:chExt cx="917148" cy="889262"/>
          </a:xfrm>
        </p:grpSpPr>
        <p:sp>
          <p:nvSpPr>
            <p:cNvPr id="4" name="Rectangle 3">
              <a:extLst>
                <a:ext uri="{FF2B5EF4-FFF2-40B4-BE49-F238E27FC236}">
                  <a16:creationId xmlns:a16="http://schemas.microsoft.com/office/drawing/2014/main" id="{DD83F764-7FC6-FA8C-5019-6E04D19D43B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54624B81-A84F-A01C-B621-9365988CF09E}"/>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124488F5-A1DD-5ADD-86BD-4CC29E19EBD3}"/>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4B7279-71A2-EDC5-9D9A-372143C25970}"/>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A14B7C26-A7C2-E493-81A4-ADF9F32EDB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1960247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78633" y="447467"/>
            <a:ext cx="10370453" cy="509135"/>
          </a:xfrm>
        </p:spPr>
        <p:txBody>
          <a:bodyPr>
            <a:normAutofit fontScale="90000"/>
          </a:bodyPr>
          <a:lstStyle/>
          <a:p>
            <a:r>
              <a:rPr b="0" u="none" dirty="0">
                <a:latin typeface="Huawei Sans" panose="020C0503030203020204" pitchFamily="34" charset="0"/>
              </a:rPr>
              <a:t>Main Problems Solved by Machine Learning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774480" y="1061819"/>
                <a:ext cx="11417520" cy="5564064"/>
              </a:xfrm>
            </p:spPr>
            <p:txBody>
              <a:bodyPr>
                <a:noAutofit/>
              </a:bodyPr>
              <a:lstStyle/>
              <a:p>
                <a:pPr>
                  <a:lnSpc>
                    <a:spcPct val="120000"/>
                  </a:lnSpc>
                  <a:spcBef>
                    <a:spcPts val="600"/>
                  </a:spcBef>
                </a:pPr>
                <a:r>
                  <a:rPr sz="1800" b="0" u="none" dirty="0">
                    <a:latin typeface="Huawei Sans" panose="020C0503030203020204" pitchFamily="34" charset="0"/>
                  </a:rPr>
                  <a:t>Machine learning can solve </a:t>
                </a:r>
                <a:r>
                  <a:rPr lang="en-US" sz="1800" b="0" u="none" dirty="0">
                    <a:latin typeface="Huawei Sans" panose="020C0503030203020204" pitchFamily="34" charset="0"/>
                  </a:rPr>
                  <a:t>many</a:t>
                </a:r>
                <a:r>
                  <a:rPr sz="1800" b="0" u="none" dirty="0">
                    <a:latin typeface="Huawei Sans" panose="020C0503030203020204" pitchFamily="34" charset="0"/>
                  </a:rPr>
                  <a:t> types of tasks. Three most common types are:</a:t>
                </a:r>
                <a:endParaRPr lang="en-US" altLang="zh-CN" sz="1800" dirty="0">
                  <a:latin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1" u="none" dirty="0">
                    <a:latin typeface="Huawei Sans" panose="020C0503030203020204" pitchFamily="34" charset="0"/>
                  </a:rPr>
                  <a:t>Classification</a:t>
                </a:r>
                <a:r>
                  <a:rPr sz="1800" b="0" u="none" dirty="0">
                    <a:latin typeface="Huawei Sans" panose="020C0503030203020204" pitchFamily="34" charset="0"/>
                  </a:rPr>
                  <a:t>: </a:t>
                </a:r>
                <a:r>
                  <a:rPr lang="en-US" sz="1800" dirty="0">
                    <a:latin typeface="Huawei Sans" panose="020C0503030203020204" pitchFamily="34" charset="0"/>
                  </a:rPr>
                  <a:t>To specify a specific one of the </a:t>
                </a:r>
                <a:r>
                  <a:rPr lang="en-US" sz="1800" i="1" dirty="0">
                    <a:latin typeface="Huawei Sans" panose="020C0503030203020204" pitchFamily="34" charset="0"/>
                  </a:rPr>
                  <a:t>k</a:t>
                </a:r>
                <a:r>
                  <a:rPr lang="en-US" sz="1800" dirty="0">
                    <a:latin typeface="Huawei Sans" panose="020C0503030203020204" pitchFamily="34" charset="0"/>
                  </a:rPr>
                  <a:t> categories for the input, the learning algorithm usually outputs </a:t>
                </a:r>
                <a:r>
                  <a:rPr sz="1800" b="0" u="none" dirty="0">
                    <a:latin typeface="Huawei Sans" panose="020C0503030203020204" pitchFamily="34" charset="0"/>
                  </a:rPr>
                  <a:t>a function </a:t>
                </a:r>
                <a14:m>
                  <m:oMath xmlns:m="http://schemas.openxmlformats.org/officeDocument/2006/math">
                    <m:r>
                      <a:rPr lang="en-US" altLang="zh-CN" sz="1800" i="1">
                        <a:latin typeface="Cambria Math" panose="02040503050406030204" pitchFamily="18" charset="0"/>
                        <a:cs typeface="+mn-ea"/>
                        <a:sym typeface="Huawei Sans" panose="020C0503030203020204" pitchFamily="34" charset="0"/>
                      </a:rPr>
                      <m:t>𝑓</m:t>
                    </m:r>
                    <m:r>
                      <a:rPr lang="en-US" altLang="zh-CN" sz="1800" i="1">
                        <a:latin typeface="Cambria Math" panose="02040503050406030204" pitchFamily="18" charset="0"/>
                        <a:cs typeface="+mn-ea"/>
                        <a:sym typeface="Huawei Sans" panose="020C0503030203020204" pitchFamily="34" charset="0"/>
                      </a:rPr>
                      <m:t>:</m:t>
                    </m:r>
                    <m:sSup>
                      <m:sSupPr>
                        <m:ctrlPr>
                          <a:rPr lang="en-US" altLang="zh-CN" sz="1800" i="1">
                            <a:latin typeface="Cambria Math" panose="02040503050406030204" pitchFamily="18" charset="0"/>
                            <a:cs typeface="+mn-ea"/>
                            <a:sym typeface="Huawei Sans" panose="020C0503030203020204" pitchFamily="34" charset="0"/>
                          </a:rPr>
                        </m:ctrlPr>
                      </m:sSupPr>
                      <m:e>
                        <m:r>
                          <a:rPr lang="en-US" altLang="zh-CN" sz="1800" i="1">
                            <a:latin typeface="Cambria Math" panose="02040503050406030204" pitchFamily="18" charset="0"/>
                            <a:cs typeface="+mn-ea"/>
                            <a:sym typeface="Huawei Sans" panose="020C0503030203020204" pitchFamily="34" charset="0"/>
                          </a:rPr>
                          <m:t>𝑅</m:t>
                        </m:r>
                      </m:e>
                      <m:sup>
                        <m:r>
                          <a:rPr lang="en-US" altLang="zh-CN" sz="1800" i="1">
                            <a:latin typeface="Cambria Math" panose="02040503050406030204" pitchFamily="18" charset="0"/>
                            <a:cs typeface="+mn-ea"/>
                            <a:sym typeface="Huawei Sans" panose="020C0503030203020204" pitchFamily="34" charset="0"/>
                          </a:rPr>
                          <m:t>𝑛</m:t>
                        </m:r>
                      </m:sup>
                    </m:sSup>
                    <m:r>
                      <a:rPr lang="el-GR" altLang="zh-CN" sz="1800" i="1">
                        <a:latin typeface="Cambria Math" panose="02040503050406030204" pitchFamily="18" charset="0"/>
                        <a:cs typeface="+mn-ea"/>
                        <a:sym typeface="Huawei Sans" panose="020C0503030203020204" pitchFamily="34" charset="0"/>
                      </a:rPr>
                      <m:t>→</m:t>
                    </m:r>
                    <m:r>
                      <a:rPr lang="en-US" altLang="zh-CN" sz="1800" i="1">
                        <a:latin typeface="Cambria Math" panose="02040503050406030204" pitchFamily="18" charset="0"/>
                        <a:cs typeface="+mn-ea"/>
                        <a:sym typeface="Huawei Sans" panose="020C0503030203020204" pitchFamily="34" charset="0"/>
                      </a:rPr>
                      <m:t>(1,2,…,</m:t>
                    </m:r>
                    <m:r>
                      <a:rPr lang="en-US" altLang="zh-CN" sz="1800" i="1">
                        <a:latin typeface="Cambria Math" panose="02040503050406030204" pitchFamily="18" charset="0"/>
                        <a:cs typeface="+mn-ea"/>
                        <a:sym typeface="Huawei Sans" panose="020C0503030203020204" pitchFamily="34" charset="0"/>
                      </a:rPr>
                      <m:t>𝑘</m:t>
                    </m:r>
                    <m:r>
                      <a:rPr lang="en-US" altLang="zh-CN" sz="1800" i="1">
                        <a:latin typeface="Cambria Math" panose="02040503050406030204" pitchFamily="18" charset="0"/>
                        <a:cs typeface="+mn-ea"/>
                        <a:sym typeface="Huawei Sans" panose="020C0503030203020204" pitchFamily="34" charset="0"/>
                      </a:rPr>
                      <m:t>) </m:t>
                    </m:r>
                  </m:oMath>
                </a14:m>
                <a:r>
                  <a:rPr lang="en-US" sz="1800" dirty="0">
                    <a:latin typeface="Huawei Sans" panose="020C0503030203020204" pitchFamily="34" charset="0"/>
                  </a:rPr>
                  <a:t>. For example, image classification algorithms in computer vision solve classification tasks.</a:t>
                </a:r>
                <a:endParaRPr sz="1800" b="0" u="none" dirty="0">
                  <a:latin typeface="Huawei Sans" panose="020C0503030203020204" pitchFamily="34" charset="0"/>
                </a:endParaRPr>
              </a:p>
              <a:p>
                <a:pPr lvl="1">
                  <a:lnSpc>
                    <a:spcPct val="120000"/>
                  </a:lnSpc>
                  <a:spcBef>
                    <a:spcPts val="600"/>
                  </a:spcBef>
                  <a:buFont typeface="Wingdings" panose="05000000000000000000" pitchFamily="2" charset="2"/>
                  <a:buChar char="n"/>
                </a:pPr>
                <a:r>
                  <a:rPr sz="1800" b="1" u="none" dirty="0">
                    <a:latin typeface="Huawei Sans" panose="020C0503030203020204" pitchFamily="34" charset="0"/>
                  </a:rPr>
                  <a:t>Regression</a:t>
                </a:r>
                <a:r>
                  <a:rPr sz="1800" b="0" u="none" dirty="0">
                    <a:latin typeface="Huawei Sans" panose="020C0503030203020204" pitchFamily="34" charset="0"/>
                  </a:rPr>
                  <a:t>: The program predicts the output for a given input. The learning algorithms usually output a function</a:t>
                </a:r>
                <a:r>
                  <a:rPr lang="en-US" altLang="zh-CN" sz="1800" b="0" u="none" dirty="0">
                    <a:latin typeface="Huawei Sans" panose="020C0503030203020204" pitchFamily="34" charset="0"/>
                  </a:rPr>
                  <a:t> </a:t>
                </a:r>
                <a14:m>
                  <m:oMath xmlns:m="http://schemas.openxmlformats.org/officeDocument/2006/math">
                    <m:r>
                      <a:rPr lang="en-US" altLang="zh-CN" sz="1800" i="1">
                        <a:latin typeface="Cambria Math" panose="02040503050406030204" pitchFamily="18" charset="0"/>
                        <a:cs typeface="+mn-ea"/>
                        <a:sym typeface="Huawei Sans" panose="020C0503030203020204" pitchFamily="34" charset="0"/>
                      </a:rPr>
                      <m:t>𝑓</m:t>
                    </m:r>
                    <m:r>
                      <a:rPr lang="en-US" altLang="zh-CN" sz="1800" i="1">
                        <a:latin typeface="Cambria Math" panose="02040503050406030204" pitchFamily="18" charset="0"/>
                        <a:cs typeface="+mn-ea"/>
                        <a:sym typeface="Huawei Sans" panose="020C0503030203020204" pitchFamily="34" charset="0"/>
                      </a:rPr>
                      <m:t>:</m:t>
                    </m:r>
                    <m:sSup>
                      <m:sSupPr>
                        <m:ctrlPr>
                          <a:rPr lang="en-US" altLang="zh-CN" sz="1800" i="1">
                            <a:latin typeface="Cambria Math" panose="02040503050406030204" pitchFamily="18" charset="0"/>
                            <a:cs typeface="+mn-ea"/>
                            <a:sym typeface="Huawei Sans" panose="020C0503030203020204" pitchFamily="34" charset="0"/>
                          </a:rPr>
                        </m:ctrlPr>
                      </m:sSupPr>
                      <m:e>
                        <m:r>
                          <a:rPr lang="en-US" altLang="zh-CN" sz="1800" i="1">
                            <a:latin typeface="Cambria Math" panose="02040503050406030204" pitchFamily="18" charset="0"/>
                            <a:cs typeface="+mn-ea"/>
                            <a:sym typeface="Huawei Sans" panose="020C0503030203020204" pitchFamily="34" charset="0"/>
                          </a:rPr>
                          <m:t>𝑅</m:t>
                        </m:r>
                      </m:e>
                      <m:sup>
                        <m:r>
                          <a:rPr lang="en-US" altLang="zh-CN" sz="1800" i="1">
                            <a:latin typeface="Cambria Math" panose="02040503050406030204" pitchFamily="18" charset="0"/>
                            <a:cs typeface="+mn-ea"/>
                            <a:sym typeface="Huawei Sans" panose="020C0503030203020204" pitchFamily="34" charset="0"/>
                          </a:rPr>
                          <m:t>𝑛</m:t>
                        </m:r>
                      </m:sup>
                    </m:sSup>
                    <m:r>
                      <a:rPr lang="el-GR" altLang="zh-CN" sz="1800" i="1">
                        <a:latin typeface="Cambria Math" panose="02040503050406030204" pitchFamily="18" charset="0"/>
                        <a:cs typeface="+mn-ea"/>
                        <a:sym typeface="Huawei Sans" panose="020C0503030203020204" pitchFamily="34" charset="0"/>
                      </a:rPr>
                      <m:t>→</m:t>
                    </m:r>
                    <m:r>
                      <a:rPr lang="en-US" altLang="zh-CN" sz="1800" i="1">
                        <a:latin typeface="Cambria Math" panose="02040503050406030204" pitchFamily="18" charset="0"/>
                        <a:cs typeface="+mn-ea"/>
                        <a:sym typeface="Huawei Sans" panose="020C0503030203020204" pitchFamily="34" charset="0"/>
                      </a:rPr>
                      <m:t>𝑅</m:t>
                    </m:r>
                  </m:oMath>
                </a14:m>
                <a:r>
                  <a:rPr sz="1800" b="0" u="none" dirty="0">
                    <a:latin typeface="Huawei Sans" panose="020C0503030203020204" pitchFamily="34" charset="0"/>
                  </a:rPr>
                  <a:t>. </a:t>
                </a:r>
                <a:r>
                  <a:rPr lang="en-US" sz="1800" dirty="0">
                    <a:latin typeface="Huawei Sans" panose="020C0503030203020204" pitchFamily="34" charset="0"/>
                  </a:rPr>
                  <a:t>Such tasks include predicting the claim amount of a policy holder </a:t>
                </a:r>
                <a:r>
                  <a:rPr lang="en-US" altLang="zh-CN" sz="1800" dirty="0">
                    <a:latin typeface="Huawei Sans" panose="020C0503030203020204" pitchFamily="34" charset="0"/>
                  </a:rPr>
                  <a:t>to set </a:t>
                </a:r>
                <a:r>
                  <a:rPr lang="en-US" sz="1800" dirty="0">
                    <a:latin typeface="Huawei Sans" panose="020C0503030203020204" pitchFamily="34" charset="0"/>
                  </a:rPr>
                  <a:t>an insurance premium or predicting the security price.</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1" u="none" dirty="0">
                    <a:latin typeface="Huawei Sans" panose="020C0503030203020204" pitchFamily="34" charset="0"/>
                  </a:rPr>
                  <a:t>Clustering</a:t>
                </a:r>
                <a:r>
                  <a:rPr sz="1800" b="0" u="none" dirty="0">
                    <a:latin typeface="Huawei Sans" panose="020C0503030203020204" pitchFamily="34" charset="0"/>
                  </a:rPr>
                  <a:t>: </a:t>
                </a:r>
                <a:r>
                  <a:rPr lang="en-US" sz="1800" dirty="0">
                    <a:latin typeface="Huawei Sans" panose="020C0503030203020204" pitchFamily="34" charset="0"/>
                  </a:rPr>
                  <a:t>Based on internal similarities, the program groups a large amount of unlabeled data into multiple classes. Same-class data is more similar than data across classes. Clustering tasks include search by image and user profiling.</a:t>
                </a:r>
              </a:p>
              <a:p>
                <a:pPr marL="457200" lvl="1" indent="0">
                  <a:lnSpc>
                    <a:spcPct val="120000"/>
                  </a:lnSpc>
                  <a:spcBef>
                    <a:spcPts val="600"/>
                  </a:spcBef>
                  <a:buNone/>
                </a:pP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a:lnSpc>
                    <a:spcPct val="120000"/>
                  </a:lnSpc>
                  <a:spcBef>
                    <a:spcPts val="600"/>
                  </a:spcBef>
                </a:pPr>
                <a:r>
                  <a:rPr sz="1800" b="1" u="none" dirty="0">
                    <a:latin typeface="Huawei Sans" panose="020C0503030203020204" pitchFamily="34" charset="0"/>
                  </a:rPr>
                  <a:t>Classification and regression are two major types of prediction tasks. The output of classification is discrete </a:t>
                </a:r>
                <a:r>
                  <a:rPr lang="en-US" sz="1800" b="1" u="none" dirty="0">
                    <a:latin typeface="Huawei Sans" panose="020C0503030203020204" pitchFamily="34" charset="0"/>
                  </a:rPr>
                  <a:t>class</a:t>
                </a:r>
                <a:r>
                  <a:rPr sz="1800" b="1" u="none" dirty="0">
                    <a:latin typeface="Huawei Sans" panose="020C0503030203020204" pitchFamily="34" charset="0"/>
                  </a:rPr>
                  <a:t> values, and the output of regression is continuous values.</a:t>
                </a:r>
                <a:endParaRPr lang="en-US" sz="1800" b="1" dirty="0">
                  <a:latin typeface="Huawei Sans" panose="020C0503030203020204" pitchFamily="34" charset="0"/>
                  <a:sym typeface="Huawei Sans" panose="020C0503030203020204" pitchFamily="34" charset="0"/>
                </a:endParaRP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774480" y="1061819"/>
                <a:ext cx="11417520" cy="5564064"/>
              </a:xfrm>
              <a:blipFill>
                <a:blip r:embed="rId3"/>
                <a:stretch>
                  <a:fillRect l="-320" r="-107"/>
                </a:stretch>
              </a:blipFill>
            </p:spPr>
            <p:txBody>
              <a:bodyPr/>
              <a:lstStyle/>
              <a:p>
                <a:r>
                  <a:rPr lang="en-US">
                    <a:noFill/>
                  </a:rPr>
                  <a:t> </a:t>
                </a:r>
              </a:p>
            </p:txBody>
          </p:sp>
        </mc:Fallback>
      </mc:AlternateContent>
      <p:grpSp>
        <p:nvGrpSpPr>
          <p:cNvPr id="4" name="Group 3">
            <a:extLst>
              <a:ext uri="{FF2B5EF4-FFF2-40B4-BE49-F238E27FC236}">
                <a16:creationId xmlns:a16="http://schemas.microsoft.com/office/drawing/2014/main" id="{2EB506FC-7DF6-A269-20AD-B22CE8EA5B8C}"/>
              </a:ext>
            </a:extLst>
          </p:cNvPr>
          <p:cNvGrpSpPr/>
          <p:nvPr/>
        </p:nvGrpSpPr>
        <p:grpSpPr>
          <a:xfrm>
            <a:off x="165112" y="147711"/>
            <a:ext cx="917148" cy="889262"/>
            <a:chOff x="292675" y="222425"/>
            <a:chExt cx="917148" cy="889262"/>
          </a:xfrm>
        </p:grpSpPr>
        <p:sp>
          <p:nvSpPr>
            <p:cNvPr id="6" name="Rectangle 5">
              <a:extLst>
                <a:ext uri="{FF2B5EF4-FFF2-40B4-BE49-F238E27FC236}">
                  <a16:creationId xmlns:a16="http://schemas.microsoft.com/office/drawing/2014/main" id="{66D66D4A-DB86-E973-6E0F-4CD90F9FF03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1B101E67-4CE4-CC0C-A175-E0C1132BD23A}"/>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38710A7E-7F31-F2E1-BD04-6CA4B777AC06}"/>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EB6C143-FEDD-864B-E359-1F4B4F9BAA8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0" name="Picture 9">
            <a:extLst>
              <a:ext uri="{FF2B5EF4-FFF2-40B4-BE49-F238E27FC236}">
                <a16:creationId xmlns:a16="http://schemas.microsoft.com/office/drawing/2014/main" id="{B50E3294-C62E-790B-B402-D6777A1C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94426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占位符 3"/>
          <p:cNvSpPr>
            <a:spLocks noGrp="1"/>
          </p:cNvSpPr>
          <p:nvPr>
            <p:ph type="body" sz="quarter" idx="4294967295"/>
          </p:nvPr>
        </p:nvSpPr>
        <p:spPr>
          <a:xfrm>
            <a:off x="1019175" y="1844675"/>
            <a:ext cx="10153650" cy="4068811"/>
          </a:xfrm>
          <a:prstGeom prst="rect">
            <a:avLst/>
          </a:prstGeom>
        </p:spPr>
        <p:txBody>
          <a:bodyPr/>
          <a:lstStyle/>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Algorithms</a:t>
            </a:r>
          </a:p>
          <a:p>
            <a:pPr marL="457017" indent="-457017" algn="just" defTabSz="801367">
              <a:spcBef>
                <a:spcPct val="30000"/>
              </a:spcBef>
              <a:spcAft>
                <a:spcPct val="0"/>
              </a:spcAft>
              <a:buSzPct val="100000"/>
              <a:buFont typeface="+mj-lt"/>
              <a:buAutoNum type="arabicPeriod"/>
            </a:pPr>
            <a:r>
              <a:rPr lang="en-US" altLang="zh-CN" b="1" dirty="0">
                <a:latin typeface="Huawei Sans" panose="020C0503030203020204" pitchFamily="34" charset="0"/>
                <a:cs typeface="Huawei Sans" panose="020C0503030203020204" pitchFamily="34" charset="0"/>
              </a:rPr>
              <a:t>Types of Machine Learning</a:t>
            </a: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Machine Learning Process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Important Machine Learning Concepts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Common Machine Learning Algorithms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2" name="Group 1">
            <a:extLst>
              <a:ext uri="{FF2B5EF4-FFF2-40B4-BE49-F238E27FC236}">
                <a16:creationId xmlns:a16="http://schemas.microsoft.com/office/drawing/2014/main" id="{8E1139DE-8CAD-FEF0-848E-AF1E6A387C07}"/>
              </a:ext>
            </a:extLst>
          </p:cNvPr>
          <p:cNvGrpSpPr/>
          <p:nvPr/>
        </p:nvGrpSpPr>
        <p:grpSpPr>
          <a:xfrm>
            <a:off x="119795" y="14068"/>
            <a:ext cx="899380" cy="796803"/>
            <a:chOff x="292675" y="222425"/>
            <a:chExt cx="917148" cy="889262"/>
          </a:xfrm>
        </p:grpSpPr>
        <p:sp>
          <p:nvSpPr>
            <p:cNvPr id="3" name="Rectangle 2">
              <a:extLst>
                <a:ext uri="{FF2B5EF4-FFF2-40B4-BE49-F238E27FC236}">
                  <a16:creationId xmlns:a16="http://schemas.microsoft.com/office/drawing/2014/main" id="{9DBE3300-B2EA-1E15-2526-C36DD058A272}"/>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DCF251AC-01BA-6683-0653-6D9A2D78EFA8}"/>
                </a:ext>
              </a:extLst>
            </p:cNvPr>
            <p:cNvGrpSpPr/>
            <p:nvPr/>
          </p:nvGrpSpPr>
          <p:grpSpPr>
            <a:xfrm>
              <a:off x="292675" y="222425"/>
              <a:ext cx="917148" cy="735905"/>
              <a:chOff x="310903" y="206504"/>
              <a:chExt cx="917148" cy="829211"/>
            </a:xfrm>
          </p:grpSpPr>
          <p:sp>
            <p:nvSpPr>
              <p:cNvPr id="6" name="TextBox 5">
                <a:extLst>
                  <a:ext uri="{FF2B5EF4-FFF2-40B4-BE49-F238E27FC236}">
                    <a16:creationId xmlns:a16="http://schemas.microsoft.com/office/drawing/2014/main" id="{CF8B7140-E8D2-DAFD-C92B-847223A719E6}"/>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4026C41-B0FF-655B-634F-E09BE0A3F345}"/>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8" name="Picture 7">
            <a:extLst>
              <a:ext uri="{FF2B5EF4-FFF2-40B4-BE49-F238E27FC236}">
                <a16:creationId xmlns:a16="http://schemas.microsoft.com/office/drawing/2014/main" id="{8F66E737-142C-82FE-160D-7F3E9935AF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12869"/>
            <a:ext cx="1788142" cy="1275041"/>
          </a:xfrm>
          <a:prstGeom prst="rect">
            <a:avLst/>
          </a:prstGeom>
        </p:spPr>
      </p:pic>
    </p:spTree>
    <p:extLst>
      <p:ext uri="{BB962C8B-B14F-4D97-AF65-F5344CB8AC3E}">
        <p14:creationId xmlns:p14="http://schemas.microsoft.com/office/powerpoint/2010/main" val="429581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37955" y="393570"/>
            <a:ext cx="10215709" cy="354390"/>
          </a:xfrm>
        </p:spPr>
        <p:txBody>
          <a:bodyPr>
            <a:normAutofit fontScale="90000"/>
          </a:bodyPr>
          <a:lstStyle/>
          <a:p>
            <a:r>
              <a:rPr b="0" u="none" dirty="0">
                <a:latin typeface="Huawei Sans" panose="020C0503030203020204" pitchFamily="34" charset="0"/>
              </a:rPr>
              <a:t>Types of Machine Learning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5362782"/>
          </a:xfrm>
        </p:spPr>
        <p:txBody>
          <a:bodyPr/>
          <a:lstStyle/>
          <a:p>
            <a:pPr>
              <a:lnSpc>
                <a:spcPct val="120000"/>
              </a:lnSpc>
              <a:spcBef>
                <a:spcPts val="400"/>
              </a:spcBef>
            </a:pPr>
            <a:r>
              <a:rPr sz="1800" b="1" u="none" dirty="0">
                <a:latin typeface="Huawei Sans" panose="020C0503030203020204" pitchFamily="34" charset="0"/>
              </a:rPr>
              <a:t>Supervised learning</a:t>
            </a:r>
            <a:r>
              <a:rPr sz="1800" b="0" u="none" dirty="0">
                <a:latin typeface="Huawei Sans" panose="020C0503030203020204" pitchFamily="34" charset="0"/>
              </a:rPr>
              <a:t>: </a:t>
            </a:r>
            <a:r>
              <a:rPr lang="en-US" sz="1800" b="0" u="none" dirty="0">
                <a:latin typeface="Huawei Sans" panose="020C0503030203020204" pitchFamily="34" charset="0"/>
              </a:rPr>
              <a:t>The program </a:t>
            </a:r>
            <a:r>
              <a:rPr lang="en-US" sz="1800" dirty="0">
                <a:latin typeface="Huawei Sans" panose="020C0503030203020204" pitchFamily="34" charset="0"/>
              </a:rPr>
              <a:t>takes a known set of samples and trains an optimal model to generate predictions. Then, the trained model maps all inputs to outputs and performs simple judgment on the outputs. In this way, unknown data is classified.</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Unsupervised learning</a:t>
            </a:r>
            <a:r>
              <a:rPr sz="1800" b="0" u="none" dirty="0">
                <a:latin typeface="Huawei Sans" panose="020C0503030203020204" pitchFamily="34" charset="0"/>
              </a:rPr>
              <a:t>: </a:t>
            </a:r>
            <a:r>
              <a:rPr lang="en-US" altLang="zh-CN" sz="1800" dirty="0">
                <a:latin typeface="Huawei Sans" panose="020C0503030203020204" pitchFamily="34" charset="0"/>
              </a:rPr>
              <a:t>The program </a:t>
            </a:r>
            <a:r>
              <a:rPr lang="en-US" sz="1800" dirty="0">
                <a:latin typeface="Huawei Sans" panose="020C0503030203020204" pitchFamily="34" charset="0"/>
              </a:rPr>
              <a:t>builds a model based on unlabeled input data.</a:t>
            </a:r>
            <a:r>
              <a:rPr sz="1800" b="0" u="none" dirty="0">
                <a:latin typeface="Huawei Sans" panose="020C0503030203020204" pitchFamily="34" charset="0"/>
              </a:rPr>
              <a:t> For example, a clustering model groups objects based on </a:t>
            </a:r>
            <a:r>
              <a:rPr lang="en-US" sz="1800" b="0" u="none" dirty="0">
                <a:latin typeface="Huawei Sans" panose="020C0503030203020204" pitchFamily="34" charset="0"/>
              </a:rPr>
              <a:t>similarities</a:t>
            </a:r>
            <a:r>
              <a:rPr sz="1800" b="0" u="none" dirty="0">
                <a:latin typeface="Huawei Sans" panose="020C0503030203020204" pitchFamily="34" charset="0"/>
              </a:rPr>
              <a:t>. Unsupervised learning algorithms model the highly similar samples, calculate the similarity between new and existing </a:t>
            </a:r>
            <a:r>
              <a:rPr lang="en-US" altLang="zh-CN" sz="1800" dirty="0">
                <a:latin typeface="Huawei Sans" panose="020C0503030203020204" pitchFamily="34" charset="0"/>
              </a:rPr>
              <a:t>samples</a:t>
            </a:r>
            <a:r>
              <a:rPr sz="1800" b="0" u="none" dirty="0">
                <a:latin typeface="Huawei Sans" panose="020C0503030203020204" pitchFamily="34" charset="0"/>
              </a:rPr>
              <a:t>, and classify </a:t>
            </a:r>
            <a:r>
              <a:rPr lang="en-US" sz="1800" b="0" u="none" dirty="0">
                <a:latin typeface="Huawei Sans" panose="020C0503030203020204" pitchFamily="34" charset="0"/>
              </a:rPr>
              <a:t>new samples </a:t>
            </a:r>
            <a:r>
              <a:rPr sz="1800" b="0" u="none" dirty="0">
                <a:latin typeface="Huawei Sans" panose="020C0503030203020204" pitchFamily="34" charset="0"/>
              </a:rPr>
              <a:t>by similarity.</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Semi-supervised learning</a:t>
            </a:r>
            <a:r>
              <a:rPr sz="1800" b="0" u="none" dirty="0">
                <a:latin typeface="Huawei Sans" panose="020C0503030203020204" pitchFamily="34" charset="0"/>
              </a:rPr>
              <a:t>: </a:t>
            </a:r>
            <a:r>
              <a:rPr lang="en-US" altLang="zh-CN" sz="1800" dirty="0">
                <a:latin typeface="Huawei Sans" panose="020C0503030203020204" pitchFamily="34" charset="0"/>
              </a:rPr>
              <a:t>The program </a:t>
            </a:r>
            <a:r>
              <a:rPr lang="en-US" sz="1800" dirty="0">
                <a:latin typeface="Huawei Sans" panose="020C0503030203020204" pitchFamily="34" charset="0"/>
              </a:rPr>
              <a:t>trains a model through a combination of a small amount of labeled data and a large amount of unlabeled data.</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Reinforcement learning</a:t>
            </a:r>
            <a:r>
              <a:rPr sz="1800" b="0" u="none" dirty="0">
                <a:latin typeface="Huawei Sans" panose="020C0503030203020204" pitchFamily="34" charset="0"/>
              </a:rPr>
              <a:t>: The learning systems learn behavior from the environment to maximize the value of reward (reinforcement) </a:t>
            </a:r>
            <a:r>
              <a:rPr lang="en-US" altLang="zh-CN" sz="1800" dirty="0">
                <a:latin typeface="Huawei Sans" panose="020C0503030203020204" pitchFamily="34" charset="0"/>
              </a:rPr>
              <a:t>signal </a:t>
            </a:r>
            <a:r>
              <a:rPr sz="1800" b="0" u="none" dirty="0">
                <a:latin typeface="Huawei Sans" panose="020C0503030203020204" pitchFamily="34" charset="0"/>
              </a:rPr>
              <a:t>function. </a:t>
            </a:r>
            <a:r>
              <a:rPr lang="en-US" sz="1800" dirty="0">
                <a:latin typeface="Huawei Sans" panose="020C0503030203020204" pitchFamily="34" charset="0"/>
              </a:rPr>
              <a:t>Reinforcement </a:t>
            </a:r>
            <a:r>
              <a:rPr lang="en-US" altLang="zh-CN" sz="1800" dirty="0">
                <a:latin typeface="Huawei Sans" panose="020C0503030203020204" pitchFamily="34" charset="0"/>
              </a:rPr>
              <a:t>learning </a:t>
            </a:r>
            <a:r>
              <a:rPr lang="en-US" sz="1800" dirty="0">
                <a:latin typeface="Huawei Sans" panose="020C0503030203020204" pitchFamily="34" charset="0"/>
              </a:rPr>
              <a:t>differs from supervised learning of connectionism in that, instead of telling the system the correct action, the environment provides scalar reinforcement signals to evaluate its actions.</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lang="en-US" sz="1800" dirty="0">
                <a:latin typeface="Huawei Sans" panose="020C0503030203020204" pitchFamily="34" charset="0"/>
              </a:rPr>
              <a:t>Machine learning evolution is producing new machine learning types, for example, self-supervised learning, contrastive learning, generative learning.</a:t>
            </a:r>
            <a:endParaRPr lang="en-US" sz="1600" dirty="0">
              <a:latin typeface="Huawei Sans" panose="020C0503030203020204" pitchFamily="34" charset="0"/>
              <a:sym typeface="Huawei Sans" panose="020C0503030203020204" pitchFamily="34" charset="0"/>
            </a:endParaRPr>
          </a:p>
        </p:txBody>
      </p:sp>
      <p:grpSp>
        <p:nvGrpSpPr>
          <p:cNvPr id="4" name="Group 3">
            <a:extLst>
              <a:ext uri="{FF2B5EF4-FFF2-40B4-BE49-F238E27FC236}">
                <a16:creationId xmlns:a16="http://schemas.microsoft.com/office/drawing/2014/main" id="{8AA767CC-29A7-6D61-CEB3-563F63B74CEC}"/>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AA4C23E4-C32D-3A15-CA96-EEA8923515B4}"/>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043A2031-AE0E-DDB7-C0B9-EF67C44F579F}"/>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B4F5FF82-BA40-D348-7E51-D76C3E0DBA7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DA91427-4658-E8ED-2D5B-FE67D91A4745}"/>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9" name="Picture 8">
            <a:extLst>
              <a:ext uri="{FF2B5EF4-FFF2-40B4-BE49-F238E27FC236}">
                <a16:creationId xmlns:a16="http://schemas.microsoft.com/office/drawing/2014/main" id="{3E7F631F-14D2-C621-0A54-194154C945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408653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83566" y="445338"/>
            <a:ext cx="9624865" cy="548533"/>
          </a:xfrm>
        </p:spPr>
        <p:txBody>
          <a:bodyPr>
            <a:normAutofit fontScale="90000"/>
          </a:bodyPr>
          <a:lstStyle/>
          <a:p>
            <a:r>
              <a:rPr b="0" u="none" dirty="0">
                <a:latin typeface="Huawei Sans" panose="020C0503030203020204" pitchFamily="34" charset="0"/>
              </a:rPr>
              <a:t>Supervised </a:t>
            </a:r>
            <a:r>
              <a:rPr lang="en-US" altLang="zh-CN" b="0" u="none" dirty="0">
                <a:latin typeface="Huawei Sans" panose="020C0503030203020204" pitchFamily="34" charset="0"/>
              </a:rPr>
              <a:t>L</a:t>
            </a:r>
            <a:r>
              <a:rPr b="0" u="none" dirty="0">
                <a:latin typeface="Huawei Sans" panose="020C0503030203020204" pitchFamily="34" charset="0"/>
              </a:rPr>
              <a:t>earning</a:t>
            </a:r>
          </a:p>
        </p:txBody>
      </p:sp>
      <p:sp>
        <p:nvSpPr>
          <p:cNvPr id="4" name="圆角矩形 3"/>
          <p:cNvSpPr/>
          <p:nvPr/>
        </p:nvSpPr>
        <p:spPr bwMode="auto">
          <a:xfrm>
            <a:off x="1091444" y="1304764"/>
            <a:ext cx="3953318"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1166933"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3755740"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圆角矩形 7"/>
          <p:cNvSpPr/>
          <p:nvPr/>
        </p:nvSpPr>
        <p:spPr bwMode="auto">
          <a:xfrm>
            <a:off x="10056440" y="2096852"/>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圆角矩形 99"/>
          <p:cNvSpPr/>
          <p:nvPr/>
        </p:nvSpPr>
        <p:spPr bwMode="auto">
          <a:xfrm>
            <a:off x="1166933"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圆角矩形 100"/>
          <p:cNvSpPr/>
          <p:nvPr/>
        </p:nvSpPr>
        <p:spPr bwMode="auto">
          <a:xfrm>
            <a:off x="3755740"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圆角矩形 101"/>
          <p:cNvSpPr/>
          <p:nvPr/>
        </p:nvSpPr>
        <p:spPr bwMode="auto">
          <a:xfrm>
            <a:off x="10056440" y="2867095"/>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圆角矩形 102"/>
          <p:cNvSpPr/>
          <p:nvPr/>
        </p:nvSpPr>
        <p:spPr bwMode="auto">
          <a:xfrm>
            <a:off x="1166933"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圆角矩形 103"/>
          <p:cNvSpPr/>
          <p:nvPr/>
        </p:nvSpPr>
        <p:spPr bwMode="auto">
          <a:xfrm>
            <a:off x="3755740"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圆角矩形 104"/>
          <p:cNvSpPr/>
          <p:nvPr/>
        </p:nvSpPr>
        <p:spPr bwMode="auto">
          <a:xfrm>
            <a:off x="10056440" y="3637338"/>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文本框 105"/>
          <p:cNvSpPr txBox="1"/>
          <p:nvPr/>
        </p:nvSpPr>
        <p:spPr bwMode="auto">
          <a:xfrm>
            <a:off x="1167903" y="2174592"/>
            <a:ext cx="128805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7" name="文本框 106"/>
          <p:cNvSpPr txBox="1"/>
          <p:nvPr/>
        </p:nvSpPr>
        <p:spPr bwMode="auto">
          <a:xfrm>
            <a:off x="1167903" y="2999492"/>
            <a:ext cx="128805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8" name="文本框 107"/>
          <p:cNvSpPr txBox="1"/>
          <p:nvPr/>
        </p:nvSpPr>
        <p:spPr bwMode="auto">
          <a:xfrm>
            <a:off x="1166932" y="3750271"/>
            <a:ext cx="128902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文本框 108"/>
          <p:cNvSpPr txBox="1"/>
          <p:nvPr/>
        </p:nvSpPr>
        <p:spPr bwMode="auto">
          <a:xfrm>
            <a:off x="3755742" y="2209785"/>
            <a:ext cx="128902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文本框 109"/>
          <p:cNvSpPr txBox="1"/>
          <p:nvPr/>
        </p:nvSpPr>
        <p:spPr bwMode="auto">
          <a:xfrm>
            <a:off x="3755741" y="2976408"/>
            <a:ext cx="128902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文本框 110"/>
          <p:cNvSpPr txBox="1"/>
          <p:nvPr/>
        </p:nvSpPr>
        <p:spPr bwMode="auto">
          <a:xfrm>
            <a:off x="3755741" y="3750271"/>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文本框 112"/>
          <p:cNvSpPr txBox="1"/>
          <p:nvPr/>
        </p:nvSpPr>
        <p:spPr bwMode="auto">
          <a:xfrm>
            <a:off x="2419124" y="2209785"/>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文本框 113"/>
          <p:cNvSpPr txBox="1"/>
          <p:nvPr/>
        </p:nvSpPr>
        <p:spPr bwMode="auto">
          <a:xfrm>
            <a:off x="2455955" y="2974077"/>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文本框 114"/>
          <p:cNvSpPr txBox="1"/>
          <p:nvPr/>
        </p:nvSpPr>
        <p:spPr bwMode="auto">
          <a:xfrm>
            <a:off x="2446420" y="3752563"/>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文本框 115"/>
          <p:cNvSpPr txBox="1"/>
          <p:nvPr/>
        </p:nvSpPr>
        <p:spPr bwMode="auto">
          <a:xfrm>
            <a:off x="10258512" y="2174592"/>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7" name="文本框 116"/>
          <p:cNvSpPr txBox="1"/>
          <p:nvPr/>
        </p:nvSpPr>
        <p:spPr bwMode="auto">
          <a:xfrm>
            <a:off x="10258512" y="2974077"/>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8" name="文本框 117"/>
          <p:cNvSpPr txBox="1"/>
          <p:nvPr/>
        </p:nvSpPr>
        <p:spPr bwMode="auto">
          <a:xfrm>
            <a:off x="10258512" y="3757100"/>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9" name="右大括号 118"/>
          <p:cNvSpPr/>
          <p:nvPr/>
        </p:nvSpPr>
        <p:spPr bwMode="auto">
          <a:xfrm>
            <a:off x="5231904" y="2096852"/>
            <a:ext cx="864096" cy="2132010"/>
          </a:xfrm>
          <a:prstGeom prst="righ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0" name="左大括号 119"/>
          <p:cNvSpPr/>
          <p:nvPr/>
        </p:nvSpPr>
        <p:spPr bwMode="auto">
          <a:xfrm>
            <a:off x="9127312" y="2105067"/>
            <a:ext cx="828092" cy="2154508"/>
          </a:xfrm>
          <a:prstGeom prst="lef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文本框 120"/>
          <p:cNvSpPr txBox="1"/>
          <p:nvPr/>
        </p:nvSpPr>
        <p:spPr bwMode="auto">
          <a:xfrm>
            <a:off x="1369005" y="1371154"/>
            <a:ext cx="347368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Data features</a:t>
            </a:r>
          </a:p>
        </p:txBody>
      </p:sp>
      <p:sp>
        <p:nvSpPr>
          <p:cNvPr id="123" name="圆角矩形 122"/>
          <p:cNvSpPr/>
          <p:nvPr/>
        </p:nvSpPr>
        <p:spPr bwMode="auto">
          <a:xfrm>
            <a:off x="10030116" y="1372853"/>
            <a:ext cx="1289022"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4" name="文本框 123"/>
          <p:cNvSpPr txBox="1"/>
          <p:nvPr/>
        </p:nvSpPr>
        <p:spPr bwMode="auto">
          <a:xfrm>
            <a:off x="10108311" y="1417782"/>
            <a:ext cx="11326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Labels</a:t>
            </a:r>
          </a:p>
        </p:txBody>
      </p:sp>
      <p:sp>
        <p:nvSpPr>
          <p:cNvPr id="125" name="矩形 124"/>
          <p:cNvSpPr/>
          <p:nvPr/>
        </p:nvSpPr>
        <p:spPr bwMode="auto">
          <a:xfrm>
            <a:off x="6096000" y="2728701"/>
            <a:ext cx="3031312" cy="85641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6" name="文本框 125"/>
          <p:cNvSpPr txBox="1"/>
          <p:nvPr/>
        </p:nvSpPr>
        <p:spPr bwMode="auto">
          <a:xfrm>
            <a:off x="6096001" y="2804800"/>
            <a:ext cx="3031310"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Supervised learning</a:t>
            </a:r>
            <a:r>
              <a:rPr lang="en-US" altLang="zh-CN" sz="2000" b="0" u="none" dirty="0">
                <a:latin typeface="Huawei Sans" panose="020C0503030203020204" pitchFamily="34" charset="0"/>
              </a:rPr>
              <a:t> algorithm</a:t>
            </a:r>
            <a:endParaRPr sz="2000" b="0" u="none" dirty="0">
              <a:latin typeface="Huawei Sans" panose="020C0503030203020204" pitchFamily="34" charset="0"/>
            </a:endParaRPr>
          </a:p>
        </p:txBody>
      </p:sp>
      <p:graphicFrame>
        <p:nvGraphicFramePr>
          <p:cNvPr id="127" name="表格 126"/>
          <p:cNvGraphicFramePr>
            <a:graphicFrameLocks noGrp="1"/>
          </p:cNvGraphicFramePr>
          <p:nvPr/>
        </p:nvGraphicFramePr>
        <p:xfrm>
          <a:off x="1167902" y="4553519"/>
          <a:ext cx="4928097" cy="1483360"/>
        </p:xfrm>
        <a:graphic>
          <a:graphicData uri="http://schemas.openxmlformats.org/drawingml/2006/table">
            <a:tbl>
              <a:tblPr firstRow="1" bandRow="1">
                <a:tableStyleId>{5940675A-B579-460E-94D1-54222C63F5DA}</a:tableStyleId>
              </a:tblPr>
              <a:tblGrid>
                <a:gridCol w="1642699">
                  <a:extLst>
                    <a:ext uri="{9D8B030D-6E8A-4147-A177-3AD203B41FA5}">
                      <a16:colId xmlns:a16="http://schemas.microsoft.com/office/drawing/2014/main" val="20000"/>
                    </a:ext>
                  </a:extLst>
                </a:gridCol>
                <a:gridCol w="1642699">
                  <a:extLst>
                    <a:ext uri="{9D8B030D-6E8A-4147-A177-3AD203B41FA5}">
                      <a16:colId xmlns:a16="http://schemas.microsoft.com/office/drawing/2014/main" val="20001"/>
                    </a:ext>
                  </a:extLst>
                </a:gridCol>
                <a:gridCol w="1642699">
                  <a:extLst>
                    <a:ext uri="{9D8B030D-6E8A-4147-A177-3AD203B41FA5}">
                      <a16:colId xmlns:a16="http://schemas.microsoft.com/office/drawing/2014/main" val="20002"/>
                    </a:ext>
                  </a:extLst>
                </a:gridCol>
              </a:tblGrid>
              <a:tr h="370840">
                <a:tc>
                  <a:txBody>
                    <a:bodyPr/>
                    <a:lstStyle/>
                    <a:p>
                      <a:pPr algn="ctr"/>
                      <a:r>
                        <a:rPr b="1" u="none">
                          <a:latin typeface="Huawei Sans" panose="020C0503030203020204" pitchFamily="34" charset="0"/>
                        </a:rPr>
                        <a:t>Weather</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b="1" u="none">
                          <a:latin typeface="Huawei Sans" panose="020C0503030203020204" pitchFamily="34" charset="0"/>
                        </a:rPr>
                        <a:t>Temperature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b="1" u="none" dirty="0">
                          <a:latin typeface="Huawei Sans" panose="020C0503030203020204" pitchFamily="34" charset="0"/>
                        </a:rPr>
                        <a:t>Wind Speed</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High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High</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Rainy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Medium</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28" name="表格 127"/>
          <p:cNvGraphicFramePr>
            <a:graphicFrameLocks noGrp="1"/>
          </p:cNvGraphicFramePr>
          <p:nvPr/>
        </p:nvGraphicFramePr>
        <p:xfrm>
          <a:off x="9955404" y="4438294"/>
          <a:ext cx="1464770" cy="1752600"/>
        </p:xfrm>
        <a:graphic>
          <a:graphicData uri="http://schemas.openxmlformats.org/drawingml/2006/table">
            <a:tbl>
              <a:tblPr firstRow="1" bandRow="1">
                <a:tableStyleId>{5940675A-B579-460E-94D1-54222C63F5DA}</a:tableStyleId>
              </a:tblPr>
              <a:tblGrid>
                <a:gridCol w="1464770">
                  <a:extLst>
                    <a:ext uri="{9D8B030D-6E8A-4147-A177-3AD203B41FA5}">
                      <a16:colId xmlns:a16="http://schemas.microsoft.com/office/drawing/2014/main" val="20000"/>
                    </a:ext>
                  </a:extLst>
                </a:gridCol>
              </a:tblGrid>
              <a:tr h="370840">
                <a:tc>
                  <a:txBody>
                    <a:bodyPr/>
                    <a:lstStyle/>
                    <a:p>
                      <a:pPr algn="ctr"/>
                      <a:r>
                        <a:rPr b="1" u="none" dirty="0">
                          <a:latin typeface="Huawei Sans" panose="020C0503030203020204" pitchFamily="34" charset="0"/>
                        </a:rPr>
                        <a:t>Suitable for Exercise</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Yes</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No</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b="0" u="none" dirty="0">
                          <a:latin typeface="Huawei Sans" panose="020C0503030203020204" pitchFamily="34" charset="0"/>
                        </a:rPr>
                        <a:t>Yes</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3" name="Group 2">
            <a:extLst>
              <a:ext uri="{FF2B5EF4-FFF2-40B4-BE49-F238E27FC236}">
                <a16:creationId xmlns:a16="http://schemas.microsoft.com/office/drawing/2014/main" id="{EBE82F86-42C4-4072-5A08-E00C10A4CA7D}"/>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A1A7CE9F-ACC7-5C77-979E-A6832F966F64}"/>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9" name="Group 8">
              <a:extLst>
                <a:ext uri="{FF2B5EF4-FFF2-40B4-BE49-F238E27FC236}">
                  <a16:creationId xmlns:a16="http://schemas.microsoft.com/office/drawing/2014/main" id="{4E126AF9-4013-F876-8B8D-DC7FD1B5D2C6}"/>
                </a:ext>
              </a:extLst>
            </p:cNvPr>
            <p:cNvGrpSpPr/>
            <p:nvPr/>
          </p:nvGrpSpPr>
          <p:grpSpPr>
            <a:xfrm>
              <a:off x="292675" y="222425"/>
              <a:ext cx="917148" cy="735905"/>
              <a:chOff x="310903" y="206504"/>
              <a:chExt cx="917148" cy="829211"/>
            </a:xfrm>
          </p:grpSpPr>
          <p:sp>
            <p:nvSpPr>
              <p:cNvPr id="10" name="TextBox 9">
                <a:extLst>
                  <a:ext uri="{FF2B5EF4-FFF2-40B4-BE49-F238E27FC236}">
                    <a16:creationId xmlns:a16="http://schemas.microsoft.com/office/drawing/2014/main" id="{D4CB089E-0E0B-A021-27E9-4605BEE5B4EF}"/>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EB75D38-CF10-7FFB-6926-9E0EE943212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2" name="Picture 11">
            <a:extLst>
              <a:ext uri="{FF2B5EF4-FFF2-40B4-BE49-F238E27FC236}">
                <a16:creationId xmlns:a16="http://schemas.microsoft.com/office/drawing/2014/main" id="{E77289C3-429D-ADCA-C662-E28D4EB55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60650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606280" y="447467"/>
            <a:ext cx="10764349" cy="508177"/>
          </a:xfrm>
        </p:spPr>
        <p:txBody>
          <a:bodyPr>
            <a:normAutofit fontScale="90000"/>
          </a:bodyPr>
          <a:lstStyle/>
          <a:p>
            <a:r>
              <a:rPr b="0" u="none" dirty="0">
                <a:latin typeface="Huawei Sans" panose="020C0503030203020204" pitchFamily="34" charset="0"/>
              </a:rPr>
              <a:t>Supervised Learning - Regression</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1871004" y="1530728"/>
            <a:ext cx="10142806" cy="2788054"/>
          </a:xfrm>
        </p:spPr>
        <p:txBody>
          <a:bodyPr>
            <a:normAutofit/>
          </a:bodyPr>
          <a:lstStyle/>
          <a:p>
            <a:r>
              <a:rPr b="1" u="none" dirty="0">
                <a:latin typeface="Huawei Sans" panose="020C0503030203020204" pitchFamily="34" charset="0"/>
              </a:rPr>
              <a:t>Regression</a:t>
            </a:r>
            <a:r>
              <a:rPr b="0" u="none" dirty="0">
                <a:latin typeface="Huawei Sans" panose="020C0503030203020204" pitchFamily="34" charset="0"/>
              </a:rPr>
              <a:t> reflects the features of sample attributes in a dataset. </a:t>
            </a:r>
            <a:r>
              <a:rPr lang="en-US" dirty="0">
                <a:latin typeface="Huawei Sans" panose="020C0503030203020204" pitchFamily="34" charset="0"/>
              </a:rPr>
              <a:t>A function is used to express the sample mapping relationship and further discover the dependency between attributes. Examples include: </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How much money can I make from stocks next week?</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What will the temperature be on Tuesday?</a:t>
            </a:r>
          </a:p>
        </p:txBody>
      </p:sp>
      <p:graphicFrame>
        <p:nvGraphicFramePr>
          <p:cNvPr id="2" name="表格 1">
            <a:extLst>
              <a:ext uri="{FF2B5EF4-FFF2-40B4-BE49-F238E27FC236}">
                <a16:creationId xmlns:a16="http://schemas.microsoft.com/office/drawing/2014/main" id="{45D123E4-7EA2-490F-9964-349B5D37C1AA}"/>
              </a:ext>
            </a:extLst>
          </p:cNvPr>
          <p:cNvGraphicFramePr>
            <a:graphicFrameLocks noGrp="1"/>
          </p:cNvGraphicFramePr>
          <p:nvPr>
            <p:extLst>
              <p:ext uri="{D42A27DB-BD31-4B8C-83A1-F6EECF244321}">
                <p14:modId xmlns:p14="http://schemas.microsoft.com/office/powerpoint/2010/main" val="2827214650"/>
              </p:ext>
            </p:extLst>
          </p:nvPr>
        </p:nvGraphicFramePr>
        <p:xfrm>
          <a:off x="8023022" y="4610119"/>
          <a:ext cx="3460696" cy="1800414"/>
        </p:xfrm>
        <a:graphic>
          <a:graphicData uri="http://schemas.openxmlformats.org/drawingml/2006/table">
            <a:tbl>
              <a:tblPr>
                <a:tableStyleId>{125E5076-3810-47DD-B79F-674D7AD40C01}</a:tableStyleId>
              </a:tblPr>
              <a:tblGrid>
                <a:gridCol w="1730348">
                  <a:extLst>
                    <a:ext uri="{9D8B030D-6E8A-4147-A177-3AD203B41FA5}">
                      <a16:colId xmlns:a16="http://schemas.microsoft.com/office/drawing/2014/main" val="1018095052"/>
                    </a:ext>
                  </a:extLst>
                </a:gridCol>
                <a:gridCol w="1730348">
                  <a:extLst>
                    <a:ext uri="{9D8B030D-6E8A-4147-A177-3AD203B41FA5}">
                      <a16:colId xmlns:a16="http://schemas.microsoft.com/office/drawing/2014/main" val="1100028029"/>
                    </a:ext>
                  </a:extLst>
                </a:gridCol>
              </a:tblGrid>
              <a:tr h="900207">
                <a:tc>
                  <a:txBody>
                    <a:bodyPr/>
                    <a:lstStyle/>
                    <a:p>
                      <a:pPr algn="ctr" fontAlgn="ctr"/>
                      <a:r>
                        <a:rPr sz="2800" b="0" u="none" dirty="0">
                          <a:latin typeface="Huawei Sans" panose="020C0503030203020204" pitchFamily="34" charset="0"/>
                        </a:rPr>
                        <a:t>Monday</a:t>
                      </a:r>
                      <a:endParaRPr lang="en-US" sz="2800" b="0" i="0" u="none" strike="noStrike" dirty="0">
                        <a:effectLst/>
                        <a:latin typeface="Huawei Sans" panose="020C0503030203020204" pitchFamily="34" charset="0"/>
                        <a:ea typeface="宋体" panose="02010600030101010101" pitchFamily="2" charset="-122"/>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2800" b="0" u="none" dirty="0">
                          <a:latin typeface="Huawei Sans" panose="020C0503030203020204" pitchFamily="34" charset="0"/>
                        </a:rPr>
                        <a:t>Tuesday</a:t>
                      </a:r>
                      <a:endParaRPr lang="en-US" sz="2800" b="0" i="0" u="none" strike="noStrike" dirty="0">
                        <a:effectLst/>
                        <a:latin typeface="Huawei Sans" panose="020C0503030203020204" pitchFamily="34" charset="0"/>
                        <a:ea typeface="宋体" panose="02010600030101010101" pitchFamily="2" charset="-122"/>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8282015"/>
                  </a:ext>
                </a:extLst>
              </a:tr>
              <a:tr h="900207">
                <a:tc>
                  <a:txBody>
                    <a:bodyPr/>
                    <a:lstStyle/>
                    <a:p>
                      <a:pPr algn="ctr" fontAlgn="ctr"/>
                      <a:r>
                        <a:rPr sz="2800" b="0" u="none" dirty="0">
                          <a:latin typeface="Huawei Sans" panose="020C0503030203020204" pitchFamily="34" charset="0"/>
                        </a:rPr>
                        <a:t>38°</a:t>
                      </a:r>
                      <a:endParaRPr lang="en-US" altLang="zh-CN" sz="2800" b="0" i="0" u="none" strike="noStrike" dirty="0">
                        <a:effectLst/>
                        <a:latin typeface="Huawei Sans" panose="020C0503030203020204" pitchFamily="34" charset="0"/>
                        <a:ea typeface="宋体" panose="02010600030101010101" pitchFamily="2" charset="-122"/>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ctr"/>
                      <a:r>
                        <a:rPr sz="2800" b="0" u="none" dirty="0">
                          <a:latin typeface="Huawei Sans" panose="020C0503030203020204" pitchFamily="34" charset="0"/>
                        </a:rPr>
                        <a:t>?</a:t>
                      </a:r>
                      <a:endParaRPr lang="zh-CN" altLang="en-US" sz="2800" b="0" i="0" u="none" strike="noStrike" dirty="0">
                        <a:effectLst/>
                        <a:latin typeface="Huawei Sans" panose="020C0503030203020204" pitchFamily="34" charset="0"/>
                        <a:ea typeface="宋体" panose="02010600030101010101" pitchFamily="2" charset="-122"/>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4107289885"/>
                  </a:ext>
                </a:extLst>
              </a:tr>
            </a:tbl>
          </a:graphicData>
        </a:graphic>
      </p:graphicFrame>
      <p:grpSp>
        <p:nvGrpSpPr>
          <p:cNvPr id="4" name="Group 3">
            <a:extLst>
              <a:ext uri="{FF2B5EF4-FFF2-40B4-BE49-F238E27FC236}">
                <a16:creationId xmlns:a16="http://schemas.microsoft.com/office/drawing/2014/main" id="{A0E918F1-D930-DE2A-3614-6A9159A3D5A8}"/>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E5F86003-917A-18E0-E07B-87A8A6BD0506}"/>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F97CDA7D-24A8-A90D-E2B5-D3651F121B5F}"/>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5062D2B0-1FCE-FBC8-6AFE-8CD5EEF2177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51FCE95-71C3-FE17-0B2B-2D112A657116}"/>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0" name="Picture 9">
            <a:extLst>
              <a:ext uri="{FF2B5EF4-FFF2-40B4-BE49-F238E27FC236}">
                <a16:creationId xmlns:a16="http://schemas.microsoft.com/office/drawing/2014/main" id="{4A1C963F-AF2C-E739-372F-7392493833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559894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445537" y="447468"/>
            <a:ext cx="10303550" cy="474280"/>
          </a:xfrm>
        </p:spPr>
        <p:txBody>
          <a:bodyPr>
            <a:normAutofit fontScale="90000"/>
          </a:bodyPr>
          <a:lstStyle/>
          <a:p>
            <a:r>
              <a:rPr b="0" u="none" dirty="0">
                <a:latin typeface="Huawei Sans" panose="020C0503030203020204" pitchFamily="34" charset="0"/>
              </a:rPr>
              <a:t>Supervised Learning - Classification</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1445537" y="1343173"/>
            <a:ext cx="9090293" cy="4818478"/>
          </a:xfrm>
        </p:spPr>
        <p:txBody>
          <a:bodyPr/>
          <a:lstStyle/>
          <a:p>
            <a:r>
              <a:rPr b="1" u="none" dirty="0">
                <a:latin typeface="Huawei Sans" panose="020C0503030203020204" pitchFamily="34" charset="0"/>
              </a:rPr>
              <a:t>Classification</a:t>
            </a:r>
            <a:r>
              <a:rPr b="0" u="none" dirty="0">
                <a:latin typeface="Huawei Sans" panose="020C0503030203020204" pitchFamily="34" charset="0"/>
              </a:rPr>
              <a:t> uses a classification model to map samples in a dataset to a given category.</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What category of garbage does the plastic bottle belong to?</a:t>
            </a:r>
            <a:endParaRPr lang="en-US" b="0" u="none" dirty="0">
              <a:latin typeface="Huawei Sans" panose="020C0503030203020204" pitchFamily="34" charset="0"/>
            </a:endParaRPr>
          </a:p>
          <a:p>
            <a:pPr marL="457200" lvl="1" indent="0">
              <a:buNone/>
            </a:pPr>
            <a:endParaRPr b="0" u="none" dirty="0">
              <a:latin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Is the </a:t>
            </a:r>
            <a:r>
              <a:rPr lang="en-US" b="0" u="none" dirty="0">
                <a:latin typeface="Huawei Sans" panose="020C0503030203020204" pitchFamily="34" charset="0"/>
              </a:rPr>
              <a:t>e</a:t>
            </a:r>
            <a:r>
              <a:rPr b="0" u="none" dirty="0">
                <a:latin typeface="Huawei Sans" panose="020C0503030203020204" pitchFamily="34" charset="0"/>
              </a:rPr>
              <a:t>mail a spam?</a:t>
            </a:r>
          </a:p>
          <a:p>
            <a:endParaRPr lang="zh-CN" altLang="en-US" dirty="0">
              <a:latin typeface="Huawei Sans" panose="020C0503030203020204" pitchFamily="34" charset="0"/>
              <a:sym typeface="Huawei Sans" panose="020C0503030203020204" pitchFamily="34" charset="0"/>
            </a:endParaRPr>
          </a:p>
        </p:txBody>
      </p:sp>
      <p:pic>
        <p:nvPicPr>
          <p:cNvPr id="5" name="图片 4">
            <a:extLst>
              <a:ext uri="{FF2B5EF4-FFF2-40B4-BE49-F238E27FC236}">
                <a16:creationId xmlns:a16="http://schemas.microsoft.com/office/drawing/2014/main" id="{D2A37CCE-7619-451D-B407-D2920DCB0B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2547" y="3752412"/>
            <a:ext cx="3276272" cy="2183840"/>
          </a:xfrm>
          <a:prstGeom prst="rect">
            <a:avLst/>
          </a:prstGeom>
        </p:spPr>
      </p:pic>
      <p:grpSp>
        <p:nvGrpSpPr>
          <p:cNvPr id="2" name="Group 1">
            <a:extLst>
              <a:ext uri="{FF2B5EF4-FFF2-40B4-BE49-F238E27FC236}">
                <a16:creationId xmlns:a16="http://schemas.microsoft.com/office/drawing/2014/main" id="{E5832A26-7946-F28B-D337-DC0D3A19244D}"/>
              </a:ext>
            </a:extLst>
          </p:cNvPr>
          <p:cNvGrpSpPr/>
          <p:nvPr/>
        </p:nvGrpSpPr>
        <p:grpSpPr>
          <a:xfrm>
            <a:off x="165112" y="147711"/>
            <a:ext cx="917148" cy="889262"/>
            <a:chOff x="292675" y="222425"/>
            <a:chExt cx="917148" cy="889262"/>
          </a:xfrm>
        </p:grpSpPr>
        <p:sp>
          <p:nvSpPr>
            <p:cNvPr id="4" name="Rectangle 3">
              <a:extLst>
                <a:ext uri="{FF2B5EF4-FFF2-40B4-BE49-F238E27FC236}">
                  <a16:creationId xmlns:a16="http://schemas.microsoft.com/office/drawing/2014/main" id="{57E467A0-5A43-C8E9-0A82-D8D9DF17B136}"/>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4F635A78-35FB-26FC-61B0-3637465ADEB4}"/>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23AAB9E3-985A-A224-D2DF-236D6A389F9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8DA810C-0D07-4CD1-4426-131506A7BA64}"/>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0" name="Picture 9">
            <a:extLst>
              <a:ext uri="{FF2B5EF4-FFF2-40B4-BE49-F238E27FC236}">
                <a16:creationId xmlns:a16="http://schemas.microsoft.com/office/drawing/2014/main" id="{1BFC198E-88EF-99F9-275D-C7847F5A03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0752901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84223" y="347482"/>
            <a:ext cx="10018761" cy="407575"/>
          </a:xfrm>
        </p:spPr>
        <p:txBody>
          <a:bodyPr>
            <a:normAutofit fontScale="90000"/>
          </a:bodyPr>
          <a:lstStyle/>
          <a:p>
            <a:r>
              <a:rPr b="0" u="none" dirty="0">
                <a:latin typeface="Huawei Sans" panose="020C0503030203020204" pitchFamily="34" charset="0"/>
              </a:rPr>
              <a:t>Unsupervised Learning</a:t>
            </a:r>
          </a:p>
        </p:txBody>
      </p:sp>
      <p:sp>
        <p:nvSpPr>
          <p:cNvPr id="4" name="圆角矩形 3"/>
          <p:cNvSpPr/>
          <p:nvPr/>
        </p:nvSpPr>
        <p:spPr bwMode="auto">
          <a:xfrm>
            <a:off x="1091444" y="1109031"/>
            <a:ext cx="3953318"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1166933" y="1901119"/>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3755740" y="1901119"/>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圆角矩形 99"/>
          <p:cNvSpPr/>
          <p:nvPr/>
        </p:nvSpPr>
        <p:spPr bwMode="auto">
          <a:xfrm>
            <a:off x="1166933" y="267136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圆角矩形 100"/>
          <p:cNvSpPr/>
          <p:nvPr/>
        </p:nvSpPr>
        <p:spPr bwMode="auto">
          <a:xfrm>
            <a:off x="3755740" y="267136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圆角矩形 102"/>
          <p:cNvSpPr/>
          <p:nvPr/>
        </p:nvSpPr>
        <p:spPr bwMode="auto">
          <a:xfrm>
            <a:off x="1166933" y="344160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圆角矩形 103"/>
          <p:cNvSpPr/>
          <p:nvPr/>
        </p:nvSpPr>
        <p:spPr bwMode="auto">
          <a:xfrm>
            <a:off x="3755740" y="344160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文本框 105"/>
          <p:cNvSpPr txBox="1"/>
          <p:nvPr/>
        </p:nvSpPr>
        <p:spPr bwMode="auto">
          <a:xfrm>
            <a:off x="1184223" y="1978859"/>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文本框 108"/>
          <p:cNvSpPr txBox="1"/>
          <p:nvPr/>
        </p:nvSpPr>
        <p:spPr bwMode="auto">
          <a:xfrm>
            <a:off x="3755740" y="2014052"/>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文本框 112"/>
          <p:cNvSpPr txBox="1"/>
          <p:nvPr/>
        </p:nvSpPr>
        <p:spPr bwMode="auto">
          <a:xfrm>
            <a:off x="2419124" y="2014052"/>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文本框 113"/>
          <p:cNvSpPr txBox="1"/>
          <p:nvPr/>
        </p:nvSpPr>
        <p:spPr bwMode="auto">
          <a:xfrm>
            <a:off x="2455955" y="2778344"/>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文本框 114"/>
          <p:cNvSpPr txBox="1"/>
          <p:nvPr/>
        </p:nvSpPr>
        <p:spPr bwMode="auto">
          <a:xfrm>
            <a:off x="2446420" y="3556830"/>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9" name="右大括号 118"/>
          <p:cNvSpPr/>
          <p:nvPr/>
        </p:nvSpPr>
        <p:spPr bwMode="auto">
          <a:xfrm>
            <a:off x="5231904" y="1901119"/>
            <a:ext cx="864096" cy="2132010"/>
          </a:xfrm>
          <a:prstGeom prst="righ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文本框 120"/>
          <p:cNvSpPr txBox="1"/>
          <p:nvPr/>
        </p:nvSpPr>
        <p:spPr bwMode="auto">
          <a:xfrm>
            <a:off x="1369005" y="1175421"/>
            <a:ext cx="347368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Data features</a:t>
            </a:r>
          </a:p>
        </p:txBody>
      </p:sp>
      <p:sp>
        <p:nvSpPr>
          <p:cNvPr id="125" name="矩形 124"/>
          <p:cNvSpPr/>
          <p:nvPr/>
        </p:nvSpPr>
        <p:spPr bwMode="auto">
          <a:xfrm>
            <a:off x="6096000" y="2532968"/>
            <a:ext cx="3031312" cy="85641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6" name="文本框 125"/>
          <p:cNvSpPr txBox="1"/>
          <p:nvPr/>
        </p:nvSpPr>
        <p:spPr bwMode="auto">
          <a:xfrm>
            <a:off x="6095999" y="2609067"/>
            <a:ext cx="3031314"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Unsupervised learning algorithm</a:t>
            </a:r>
          </a:p>
        </p:txBody>
      </p:sp>
      <p:graphicFrame>
        <p:nvGraphicFramePr>
          <p:cNvPr id="127" name="表格 126"/>
          <p:cNvGraphicFramePr>
            <a:graphicFrameLocks noGrp="1"/>
          </p:cNvGraphicFramePr>
          <p:nvPr>
            <p:extLst>
              <p:ext uri="{D42A27DB-BD31-4B8C-83A1-F6EECF244321}">
                <p14:modId xmlns:p14="http://schemas.microsoft.com/office/powerpoint/2010/main" val="3229311810"/>
              </p:ext>
            </p:extLst>
          </p:nvPr>
        </p:nvGraphicFramePr>
        <p:xfrm>
          <a:off x="1118894" y="4378939"/>
          <a:ext cx="6332724" cy="1747520"/>
        </p:xfrm>
        <a:graphic>
          <a:graphicData uri="http://schemas.openxmlformats.org/drawingml/2006/table">
            <a:tbl>
              <a:tblPr firstRow="1" bandRow="1">
                <a:effectLst/>
                <a:tableStyleId>{5940675A-B579-460E-94D1-54222C63F5DA}</a:tableStyleId>
              </a:tblPr>
              <a:tblGrid>
                <a:gridCol w="2110908">
                  <a:extLst>
                    <a:ext uri="{9D8B030D-6E8A-4147-A177-3AD203B41FA5}">
                      <a16:colId xmlns:a16="http://schemas.microsoft.com/office/drawing/2014/main" val="20000"/>
                    </a:ext>
                  </a:extLst>
                </a:gridCol>
                <a:gridCol w="2110908">
                  <a:extLst>
                    <a:ext uri="{9D8B030D-6E8A-4147-A177-3AD203B41FA5}">
                      <a16:colId xmlns:a16="http://schemas.microsoft.com/office/drawing/2014/main" val="20001"/>
                    </a:ext>
                  </a:extLst>
                </a:gridCol>
                <a:gridCol w="2110908">
                  <a:extLst>
                    <a:ext uri="{9D8B030D-6E8A-4147-A177-3AD203B41FA5}">
                      <a16:colId xmlns:a16="http://schemas.microsoft.com/office/drawing/2014/main" val="20002"/>
                    </a:ext>
                  </a:extLst>
                </a:gridCol>
              </a:tblGrid>
              <a:tr h="370840">
                <a:tc>
                  <a:txBody>
                    <a:bodyPr/>
                    <a:lstStyle/>
                    <a:p>
                      <a:pPr algn="ctr"/>
                      <a:r>
                        <a:rPr b="1" u="none" dirty="0">
                          <a:latin typeface="Huawei Sans" panose="020C0503030203020204" pitchFamily="34" charset="0"/>
                        </a:rPr>
                        <a:t>Monthly Sales Volume</a:t>
                      </a:r>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b="1" u="none" dirty="0">
                          <a:latin typeface="Huawei Sans" panose="020C0503030203020204" pitchFamily="34" charset="0"/>
                        </a:rPr>
                        <a:t>Product</a:t>
                      </a:r>
                    </a:p>
                  </a:txBody>
                  <a:tcP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lang="en-US" altLang="zh-CN" b="1" u="none" dirty="0">
                          <a:latin typeface="Huawei Sans" panose="020C0503030203020204" pitchFamily="34" charset="0"/>
                        </a:rPr>
                        <a:t>Sale Duration</a:t>
                      </a:r>
                      <a:endParaRPr b="1" u="none" dirty="0">
                        <a:latin typeface="Huawei Sans" panose="020C0503030203020204" pitchFamily="34" charset="0"/>
                      </a:endParaRPr>
                    </a:p>
                  </a:txBody>
                  <a:tcP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1000-2000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Badminton racket</a:t>
                      </a:r>
                    </a:p>
                  </a:txBody>
                  <a:tcPr/>
                </a:tc>
                <a:tc>
                  <a:txBody>
                    <a:bodyPr/>
                    <a:lstStyle/>
                    <a:p>
                      <a:pPr algn="ctr"/>
                      <a:r>
                        <a:rPr b="0" u="none">
                          <a:latin typeface="Huawei Sans" panose="020C0503030203020204" pitchFamily="34" charset="0"/>
                        </a:rPr>
                        <a:t>6:00-12:00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pPr algn="ctr"/>
                      <a:r>
                        <a:rPr b="0" u="none" dirty="0">
                          <a:latin typeface="Huawei Sans" panose="020C0503030203020204" pitchFamily="34" charset="0"/>
                        </a:rPr>
                        <a:t>500-1000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Basketball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b="0" u="none">
                          <a:latin typeface="Huawei Sans" panose="020C0503030203020204" pitchFamily="34" charset="0"/>
                        </a:rPr>
                        <a:t>18:00-24:00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0">
                <a:tc>
                  <a:txBody>
                    <a:bodyPr/>
                    <a:lstStyle/>
                    <a:p>
                      <a:pPr algn="ctr"/>
                      <a:r>
                        <a:rPr b="0" u="none">
                          <a:latin typeface="Huawei Sans" panose="020C0503030203020204" pitchFamily="34" charset="0"/>
                        </a:rPr>
                        <a:t>1000-2000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Game console</a:t>
                      </a:r>
                    </a:p>
                  </a:txBody>
                  <a:tcPr>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00:00-6:00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右箭头 2"/>
          <p:cNvSpPr/>
          <p:nvPr/>
        </p:nvSpPr>
        <p:spPr bwMode="auto">
          <a:xfrm>
            <a:off x="9127311" y="2771391"/>
            <a:ext cx="530505" cy="372612"/>
          </a:xfrm>
          <a:prstGeom prst="righ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椭圆 4"/>
          <p:cNvSpPr/>
          <p:nvPr/>
        </p:nvSpPr>
        <p:spPr bwMode="auto">
          <a:xfrm>
            <a:off x="9657817" y="2379711"/>
            <a:ext cx="1815046" cy="1081232"/>
          </a:xfrm>
          <a:prstGeom prst="ellipse">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文本框 35"/>
          <p:cNvSpPr txBox="1"/>
          <p:nvPr/>
        </p:nvSpPr>
        <p:spPr bwMode="auto">
          <a:xfrm>
            <a:off x="9657817" y="2598998"/>
            <a:ext cx="1815046"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Intra-cluster similarity</a:t>
            </a:r>
          </a:p>
        </p:txBody>
      </p:sp>
      <p:graphicFrame>
        <p:nvGraphicFramePr>
          <p:cNvPr id="37" name="表格 36"/>
          <p:cNvGraphicFramePr>
            <a:graphicFrameLocks noGrp="1"/>
          </p:cNvGraphicFramePr>
          <p:nvPr/>
        </p:nvGraphicFramePr>
        <p:xfrm>
          <a:off x="10056440" y="4357786"/>
          <a:ext cx="1262698" cy="1112520"/>
        </p:xfrm>
        <a:graphic>
          <a:graphicData uri="http://schemas.openxmlformats.org/drawingml/2006/table">
            <a:tbl>
              <a:tblPr firstRow="1" bandRow="1">
                <a:tableStyleId>{5940675A-B579-460E-94D1-54222C63F5DA}</a:tableStyleId>
              </a:tblPr>
              <a:tblGrid>
                <a:gridCol w="1262698">
                  <a:extLst>
                    <a:ext uri="{9D8B030D-6E8A-4147-A177-3AD203B41FA5}">
                      <a16:colId xmlns:a16="http://schemas.microsoft.com/office/drawing/2014/main" val="20000"/>
                    </a:ext>
                  </a:extLst>
                </a:gridCol>
              </a:tblGrid>
              <a:tr h="370840">
                <a:tc>
                  <a:txBody>
                    <a:bodyPr/>
                    <a:lstStyle/>
                    <a:p>
                      <a:pPr algn="ctr"/>
                      <a:r>
                        <a:rPr b="1" u="none">
                          <a:latin typeface="Huawei Sans" panose="020C0503030203020204" pitchFamily="34" charset="0"/>
                        </a:rPr>
                        <a:t>Category</a:t>
                      </a:r>
                    </a:p>
                  </a:txBody>
                  <a:tcPr>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Cluster 1</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Cluster 2</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extLst>
                  <a:ext uri="{0D108BD9-81ED-4DB2-BD59-A6C34878D82A}">
                    <a16:rowId xmlns:a16="http://schemas.microsoft.com/office/drawing/2014/main" val="10002"/>
                  </a:ext>
                </a:extLst>
              </a:tr>
            </a:tbl>
          </a:graphicData>
        </a:graphic>
      </p:graphicFrame>
      <p:cxnSp>
        <p:nvCxnSpPr>
          <p:cNvPr id="10" name="直接箭头连接符 9"/>
          <p:cNvCxnSpPr>
            <a:cxnSpLocks/>
            <a:stCxn id="127" idx="3"/>
            <a:endCxn id="37" idx="1"/>
          </p:cNvCxnSpPr>
          <p:nvPr/>
        </p:nvCxnSpPr>
        <p:spPr bwMode="auto">
          <a:xfrm flipV="1">
            <a:off x="7451618" y="4914046"/>
            <a:ext cx="2604822" cy="338653"/>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2" name="直接箭头连接符 11"/>
          <p:cNvCxnSpPr>
            <a:cxnSpLocks/>
            <a:endCxn id="37" idx="1"/>
          </p:cNvCxnSpPr>
          <p:nvPr/>
        </p:nvCxnSpPr>
        <p:spPr bwMode="auto">
          <a:xfrm flipV="1">
            <a:off x="7451618" y="4914046"/>
            <a:ext cx="2604822" cy="67730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4" name="直接箭头连接符 13"/>
          <p:cNvCxnSpPr>
            <a:cxnSpLocks/>
          </p:cNvCxnSpPr>
          <p:nvPr/>
        </p:nvCxnSpPr>
        <p:spPr bwMode="auto">
          <a:xfrm flipV="1">
            <a:off x="7451618" y="5249491"/>
            <a:ext cx="2604822" cy="64391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1" name="文本框 30">
            <a:extLst>
              <a:ext uri="{FF2B5EF4-FFF2-40B4-BE49-F238E27FC236}">
                <a16:creationId xmlns:a16="http://schemas.microsoft.com/office/drawing/2014/main" id="{7A8D21CB-A657-48ED-8D24-7F4030B69D6A}"/>
              </a:ext>
            </a:extLst>
          </p:cNvPr>
          <p:cNvSpPr txBox="1"/>
          <p:nvPr/>
        </p:nvSpPr>
        <p:spPr bwMode="auto">
          <a:xfrm>
            <a:off x="1184223" y="2789307"/>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文本框 31">
            <a:extLst>
              <a:ext uri="{FF2B5EF4-FFF2-40B4-BE49-F238E27FC236}">
                <a16:creationId xmlns:a16="http://schemas.microsoft.com/office/drawing/2014/main" id="{9753208D-F309-4D47-9A3D-6A0B7E5D42EC}"/>
              </a:ext>
            </a:extLst>
          </p:cNvPr>
          <p:cNvSpPr txBox="1"/>
          <p:nvPr/>
        </p:nvSpPr>
        <p:spPr bwMode="auto">
          <a:xfrm>
            <a:off x="1184223" y="3551207"/>
            <a:ext cx="12717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文本框 32">
            <a:extLst>
              <a:ext uri="{FF2B5EF4-FFF2-40B4-BE49-F238E27FC236}">
                <a16:creationId xmlns:a16="http://schemas.microsoft.com/office/drawing/2014/main" id="{396E8DC6-7A76-4ACE-AA4D-F8E5C331F9F1}"/>
              </a:ext>
            </a:extLst>
          </p:cNvPr>
          <p:cNvSpPr txBox="1"/>
          <p:nvPr/>
        </p:nvSpPr>
        <p:spPr bwMode="auto">
          <a:xfrm>
            <a:off x="3755740" y="2784694"/>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文本框 33">
            <a:extLst>
              <a:ext uri="{FF2B5EF4-FFF2-40B4-BE49-F238E27FC236}">
                <a16:creationId xmlns:a16="http://schemas.microsoft.com/office/drawing/2014/main" id="{83849159-DCE9-4A05-90E5-B717FD646337}"/>
              </a:ext>
            </a:extLst>
          </p:cNvPr>
          <p:cNvSpPr txBox="1"/>
          <p:nvPr/>
        </p:nvSpPr>
        <p:spPr bwMode="auto">
          <a:xfrm>
            <a:off x="3755740" y="3555932"/>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8" name="Group 7">
            <a:extLst>
              <a:ext uri="{FF2B5EF4-FFF2-40B4-BE49-F238E27FC236}">
                <a16:creationId xmlns:a16="http://schemas.microsoft.com/office/drawing/2014/main" id="{EC212E01-1E08-F7C3-B3C6-EE717713D675}"/>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E4E4621A-CDAF-BF1E-DF1B-3639FD4C32B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6DE99CA0-4989-6FAC-5691-A10E7F4F8603}"/>
                </a:ext>
              </a:extLst>
            </p:cNvPr>
            <p:cNvGrpSpPr/>
            <p:nvPr/>
          </p:nvGrpSpPr>
          <p:grpSpPr>
            <a:xfrm>
              <a:off x="292675" y="222425"/>
              <a:ext cx="917148" cy="735905"/>
              <a:chOff x="310903" y="206504"/>
              <a:chExt cx="917148" cy="829211"/>
            </a:xfrm>
          </p:grpSpPr>
          <p:sp>
            <p:nvSpPr>
              <p:cNvPr id="13" name="TextBox 12">
                <a:extLst>
                  <a:ext uri="{FF2B5EF4-FFF2-40B4-BE49-F238E27FC236}">
                    <a16:creationId xmlns:a16="http://schemas.microsoft.com/office/drawing/2014/main" id="{C4B3AAE9-B401-7949-1118-978A08CC702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9270139-37A8-909C-382B-7A390332571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0D8AF443-01DC-B6EF-018F-D91639316E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47247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322363" y="447468"/>
            <a:ext cx="10426723" cy="300459"/>
          </a:xfrm>
        </p:spPr>
        <p:txBody>
          <a:bodyPr>
            <a:normAutofit fontScale="90000"/>
          </a:bodyPr>
          <a:lstStyle/>
          <a:p>
            <a:r>
              <a:rPr b="0" u="none" dirty="0">
                <a:latin typeface="Huawei Sans" panose="020C0503030203020204" pitchFamily="34" charset="0"/>
              </a:rPr>
              <a:t>Unsupervised Learning - Clustering</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455611" y="1668182"/>
            <a:ext cx="11293475" cy="4879805"/>
          </a:xfrm>
        </p:spPr>
        <p:txBody>
          <a:bodyPr/>
          <a:lstStyle/>
          <a:p>
            <a:r>
              <a:rPr b="1" u="none" dirty="0">
                <a:latin typeface="Huawei Sans" panose="020C0503030203020204" pitchFamily="34" charset="0"/>
              </a:rPr>
              <a:t>Clustering</a:t>
            </a:r>
            <a:r>
              <a:rPr b="0" u="none" dirty="0">
                <a:latin typeface="Huawei Sans" panose="020C0503030203020204" pitchFamily="34" charset="0"/>
              </a:rPr>
              <a:t> uses a clustering model to classify samples in a dataset into several categories based on similarity.</a:t>
            </a:r>
            <a:endParaRPr lang="en-US" b="0" u="none" dirty="0">
              <a:latin typeface="Huawei Sans" panose="020C0503030203020204" pitchFamily="34" charset="0"/>
            </a:endParaRPr>
          </a:p>
          <a:p>
            <a:pPr marL="0" indent="0">
              <a:buNone/>
            </a:pP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lang="en-US" b="0" u="none" dirty="0">
                <a:latin typeface="Huawei Sans" panose="020C0503030203020204" pitchFamily="34" charset="0"/>
              </a:rPr>
              <a:t>Defining</a:t>
            </a:r>
            <a:r>
              <a:rPr b="0" u="none" dirty="0">
                <a:latin typeface="Huawei Sans" panose="020C0503030203020204" pitchFamily="34" charset="0"/>
              </a:rPr>
              <a:t> fish of the same species.</a:t>
            </a:r>
            <a:endParaRPr lang="en-US" b="0" u="none" dirty="0">
              <a:latin typeface="Huawei Sans" panose="020C0503030203020204" pitchFamily="34" charset="0"/>
            </a:endParaRPr>
          </a:p>
          <a:p>
            <a:pPr marL="457200" lvl="1" indent="0">
              <a:buNone/>
            </a:pP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Recommend</a:t>
            </a:r>
            <a:r>
              <a:rPr lang="en-US" b="0" u="none" dirty="0">
                <a:latin typeface="Huawei Sans" panose="020C0503030203020204" pitchFamily="34" charset="0"/>
              </a:rPr>
              <a:t>ing</a:t>
            </a:r>
            <a:r>
              <a:rPr b="0" u="none" dirty="0">
                <a:latin typeface="Huawei Sans" panose="020C0503030203020204" pitchFamily="34" charset="0"/>
              </a:rPr>
              <a:t> movies for users.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6" name="图片 5">
            <a:extLst>
              <a:ext uri="{FF2B5EF4-FFF2-40B4-BE49-F238E27FC236}">
                <a16:creationId xmlns:a16="http://schemas.microsoft.com/office/drawing/2014/main" id="{58BE11BA-3C1C-44A1-9F27-A753608D43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5114" y="3210244"/>
            <a:ext cx="3932959" cy="2483974"/>
          </a:xfrm>
          <a:prstGeom prst="rect">
            <a:avLst/>
          </a:prstGeom>
        </p:spPr>
      </p:pic>
      <p:grpSp>
        <p:nvGrpSpPr>
          <p:cNvPr id="2" name="Group 1">
            <a:extLst>
              <a:ext uri="{FF2B5EF4-FFF2-40B4-BE49-F238E27FC236}">
                <a16:creationId xmlns:a16="http://schemas.microsoft.com/office/drawing/2014/main" id="{B19E7072-074B-817D-A904-B4AA45648BE6}"/>
              </a:ext>
            </a:extLst>
          </p:cNvPr>
          <p:cNvGrpSpPr/>
          <p:nvPr/>
        </p:nvGrpSpPr>
        <p:grpSpPr>
          <a:xfrm>
            <a:off x="165112" y="147711"/>
            <a:ext cx="917148" cy="889262"/>
            <a:chOff x="292675" y="222425"/>
            <a:chExt cx="917148" cy="889262"/>
          </a:xfrm>
        </p:grpSpPr>
        <p:sp>
          <p:nvSpPr>
            <p:cNvPr id="4" name="Rectangle 3">
              <a:extLst>
                <a:ext uri="{FF2B5EF4-FFF2-40B4-BE49-F238E27FC236}">
                  <a16:creationId xmlns:a16="http://schemas.microsoft.com/office/drawing/2014/main" id="{7ED01EFB-EF7C-72B0-C02B-1928EC8350F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1F673891-F016-9AD9-DA23-2D1D813D9919}"/>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B6A057E6-925A-020C-2434-5069FA097C1C}"/>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0093C9D-6BA6-AE2A-BC6D-599ADD72DFE4}"/>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0" name="Picture 9">
            <a:extLst>
              <a:ext uri="{FF2B5EF4-FFF2-40B4-BE49-F238E27FC236}">
                <a16:creationId xmlns:a16="http://schemas.microsoft.com/office/drawing/2014/main" id="{905FF7CE-6D9D-7C93-19A0-5BDEBE25C5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819553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35370" y="402895"/>
            <a:ext cx="8991819" cy="488388"/>
          </a:xfrm>
        </p:spPr>
        <p:txBody>
          <a:bodyPr>
            <a:normAutofit fontScale="90000"/>
          </a:bodyPr>
          <a:lstStyle/>
          <a:p>
            <a:r>
              <a:rPr b="0" u="none" dirty="0">
                <a:latin typeface="Huawei Sans" panose="020C0503030203020204" pitchFamily="34" charset="0"/>
              </a:rPr>
              <a:t>Semi-supervised Learning</a:t>
            </a:r>
          </a:p>
        </p:txBody>
      </p:sp>
      <p:sp>
        <p:nvSpPr>
          <p:cNvPr id="4" name="圆角矩形 3"/>
          <p:cNvSpPr/>
          <p:nvPr/>
        </p:nvSpPr>
        <p:spPr bwMode="auto">
          <a:xfrm>
            <a:off x="1091444" y="1304764"/>
            <a:ext cx="3953318"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1166933"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3755740"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圆角矩形 7"/>
          <p:cNvSpPr/>
          <p:nvPr/>
        </p:nvSpPr>
        <p:spPr bwMode="auto">
          <a:xfrm>
            <a:off x="10056440" y="2096852"/>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圆角矩形 99"/>
          <p:cNvSpPr/>
          <p:nvPr/>
        </p:nvSpPr>
        <p:spPr bwMode="auto">
          <a:xfrm>
            <a:off x="1166933"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圆角矩形 100"/>
          <p:cNvSpPr/>
          <p:nvPr/>
        </p:nvSpPr>
        <p:spPr bwMode="auto">
          <a:xfrm>
            <a:off x="3755740"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圆角矩形 101"/>
          <p:cNvSpPr/>
          <p:nvPr/>
        </p:nvSpPr>
        <p:spPr bwMode="auto">
          <a:xfrm>
            <a:off x="10056440" y="2867095"/>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圆角矩形 102"/>
          <p:cNvSpPr/>
          <p:nvPr/>
        </p:nvSpPr>
        <p:spPr bwMode="auto">
          <a:xfrm>
            <a:off x="1166933"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圆角矩形 103"/>
          <p:cNvSpPr/>
          <p:nvPr/>
        </p:nvSpPr>
        <p:spPr bwMode="auto">
          <a:xfrm>
            <a:off x="3755740"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圆角矩形 104"/>
          <p:cNvSpPr/>
          <p:nvPr/>
        </p:nvSpPr>
        <p:spPr bwMode="auto">
          <a:xfrm>
            <a:off x="10056440" y="3637338"/>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文本框 105"/>
          <p:cNvSpPr txBox="1"/>
          <p:nvPr/>
        </p:nvSpPr>
        <p:spPr bwMode="auto">
          <a:xfrm>
            <a:off x="1166933" y="2174592"/>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文本框 108"/>
          <p:cNvSpPr txBox="1"/>
          <p:nvPr/>
        </p:nvSpPr>
        <p:spPr bwMode="auto">
          <a:xfrm>
            <a:off x="3755740" y="2209785"/>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文本框 112"/>
          <p:cNvSpPr txBox="1"/>
          <p:nvPr/>
        </p:nvSpPr>
        <p:spPr bwMode="auto">
          <a:xfrm>
            <a:off x="2419124" y="2209785"/>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文本框 113"/>
          <p:cNvSpPr txBox="1"/>
          <p:nvPr/>
        </p:nvSpPr>
        <p:spPr bwMode="auto">
          <a:xfrm>
            <a:off x="2455955" y="2974077"/>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文本框 114"/>
          <p:cNvSpPr txBox="1"/>
          <p:nvPr/>
        </p:nvSpPr>
        <p:spPr bwMode="auto">
          <a:xfrm>
            <a:off x="2446420" y="3752563"/>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文本框 115"/>
          <p:cNvSpPr txBox="1"/>
          <p:nvPr/>
        </p:nvSpPr>
        <p:spPr bwMode="auto">
          <a:xfrm>
            <a:off x="10258512" y="2174592"/>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7" name="文本框 116"/>
          <p:cNvSpPr txBox="1"/>
          <p:nvPr/>
        </p:nvSpPr>
        <p:spPr bwMode="auto">
          <a:xfrm>
            <a:off x="10056439" y="2974077"/>
            <a:ext cx="1289024"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solidFill>
                  <a:srgbClr val="C00000"/>
                </a:solidFill>
                <a:latin typeface="Huawei Sans" panose="020C0503030203020204" pitchFamily="34" charset="0"/>
              </a:rPr>
              <a:t>Unknown</a:t>
            </a:r>
          </a:p>
        </p:txBody>
      </p:sp>
      <p:sp>
        <p:nvSpPr>
          <p:cNvPr id="118" name="文本框 117"/>
          <p:cNvSpPr txBox="1"/>
          <p:nvPr/>
        </p:nvSpPr>
        <p:spPr bwMode="auto">
          <a:xfrm>
            <a:off x="10056440" y="3757100"/>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solidFill>
                  <a:srgbClr val="C00000"/>
                </a:solidFill>
                <a:latin typeface="Huawei Sans" panose="020C0503030203020204" pitchFamily="34" charset="0"/>
              </a:rPr>
              <a:t>Unknown</a:t>
            </a:r>
          </a:p>
        </p:txBody>
      </p:sp>
      <p:sp>
        <p:nvSpPr>
          <p:cNvPr id="119" name="右大括号 118"/>
          <p:cNvSpPr/>
          <p:nvPr/>
        </p:nvSpPr>
        <p:spPr bwMode="auto">
          <a:xfrm>
            <a:off x="5231904" y="2096852"/>
            <a:ext cx="864096" cy="2132010"/>
          </a:xfrm>
          <a:prstGeom prst="righ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0" name="左大括号 119"/>
          <p:cNvSpPr/>
          <p:nvPr/>
        </p:nvSpPr>
        <p:spPr bwMode="auto">
          <a:xfrm>
            <a:off x="9127312" y="2105067"/>
            <a:ext cx="828092" cy="2154508"/>
          </a:xfrm>
          <a:prstGeom prst="lef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文本框 120"/>
          <p:cNvSpPr txBox="1"/>
          <p:nvPr/>
        </p:nvSpPr>
        <p:spPr bwMode="auto">
          <a:xfrm>
            <a:off x="1369005" y="1371154"/>
            <a:ext cx="347368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Data features</a:t>
            </a:r>
          </a:p>
        </p:txBody>
      </p:sp>
      <p:sp>
        <p:nvSpPr>
          <p:cNvPr id="123" name="圆角矩形 122"/>
          <p:cNvSpPr/>
          <p:nvPr/>
        </p:nvSpPr>
        <p:spPr bwMode="auto">
          <a:xfrm>
            <a:off x="10030116" y="1372853"/>
            <a:ext cx="1289022"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4" name="文本框 123"/>
          <p:cNvSpPr txBox="1"/>
          <p:nvPr/>
        </p:nvSpPr>
        <p:spPr bwMode="auto">
          <a:xfrm>
            <a:off x="10108311" y="1417782"/>
            <a:ext cx="11326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Labels</a:t>
            </a:r>
          </a:p>
        </p:txBody>
      </p:sp>
      <p:sp>
        <p:nvSpPr>
          <p:cNvPr id="125" name="矩形 124"/>
          <p:cNvSpPr/>
          <p:nvPr/>
        </p:nvSpPr>
        <p:spPr bwMode="auto">
          <a:xfrm>
            <a:off x="6096000" y="2728701"/>
            <a:ext cx="3031312" cy="85641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6" name="文本框 125"/>
          <p:cNvSpPr txBox="1"/>
          <p:nvPr/>
        </p:nvSpPr>
        <p:spPr bwMode="auto">
          <a:xfrm>
            <a:off x="6096000" y="2804799"/>
            <a:ext cx="3031312"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Semi-supervised learning algorithm</a:t>
            </a:r>
          </a:p>
        </p:txBody>
      </p:sp>
      <p:graphicFrame>
        <p:nvGraphicFramePr>
          <p:cNvPr id="127" name="表格 126"/>
          <p:cNvGraphicFramePr>
            <a:graphicFrameLocks noGrp="1"/>
          </p:cNvGraphicFramePr>
          <p:nvPr/>
        </p:nvGraphicFramePr>
        <p:xfrm>
          <a:off x="1167904" y="4553519"/>
          <a:ext cx="4928097" cy="1483360"/>
        </p:xfrm>
        <a:graphic>
          <a:graphicData uri="http://schemas.openxmlformats.org/drawingml/2006/table">
            <a:tbl>
              <a:tblPr firstRow="1" bandRow="1">
                <a:tableStyleId>{5940675A-B579-460E-94D1-54222C63F5DA}</a:tableStyleId>
              </a:tblPr>
              <a:tblGrid>
                <a:gridCol w="1642699">
                  <a:extLst>
                    <a:ext uri="{9D8B030D-6E8A-4147-A177-3AD203B41FA5}">
                      <a16:colId xmlns:a16="http://schemas.microsoft.com/office/drawing/2014/main" val="20000"/>
                    </a:ext>
                  </a:extLst>
                </a:gridCol>
                <a:gridCol w="1642699">
                  <a:extLst>
                    <a:ext uri="{9D8B030D-6E8A-4147-A177-3AD203B41FA5}">
                      <a16:colId xmlns:a16="http://schemas.microsoft.com/office/drawing/2014/main" val="20001"/>
                    </a:ext>
                  </a:extLst>
                </a:gridCol>
                <a:gridCol w="1642699">
                  <a:extLst>
                    <a:ext uri="{9D8B030D-6E8A-4147-A177-3AD203B41FA5}">
                      <a16:colId xmlns:a16="http://schemas.microsoft.com/office/drawing/2014/main" val="20002"/>
                    </a:ext>
                  </a:extLst>
                </a:gridCol>
              </a:tblGrid>
              <a:tr h="370840">
                <a:tc>
                  <a:txBody>
                    <a:bodyPr/>
                    <a:lstStyle/>
                    <a:p>
                      <a:pPr algn="ctr"/>
                      <a:r>
                        <a:rPr b="1" u="none">
                          <a:latin typeface="Huawei Sans" panose="020C0503030203020204" pitchFamily="34" charset="0"/>
                        </a:rPr>
                        <a:t>Weather</a:t>
                      </a:r>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rgbClr val="BFBFBF"/>
                    </a:solidFill>
                  </a:tcPr>
                </a:tc>
                <a:tc>
                  <a:txBody>
                    <a:bodyPr/>
                    <a:lstStyle/>
                    <a:p>
                      <a:pPr algn="ctr"/>
                      <a:r>
                        <a:rPr b="1" u="none">
                          <a:latin typeface="Huawei Sans" panose="020C0503030203020204" pitchFamily="34" charset="0"/>
                        </a:rPr>
                        <a:t>Temperature</a:t>
                      </a:r>
                    </a:p>
                  </a:txBody>
                  <a:tcPr>
                    <a:lnT w="28575" cap="flat" cmpd="sng" algn="ctr">
                      <a:solidFill>
                        <a:schemeClr val="tx1"/>
                      </a:solidFill>
                      <a:prstDash val="solid"/>
                      <a:round/>
                      <a:headEnd type="none" w="med" len="med"/>
                      <a:tailEnd type="none" w="med" len="med"/>
                    </a:lnT>
                    <a:solidFill>
                      <a:srgbClr val="BFBFBF"/>
                    </a:solidFill>
                  </a:tcPr>
                </a:tc>
                <a:tc>
                  <a:txBody>
                    <a:bodyPr/>
                    <a:lstStyle/>
                    <a:p>
                      <a:pPr algn="ctr"/>
                      <a:r>
                        <a:rPr b="1" u="none">
                          <a:latin typeface="Huawei Sans" panose="020C0503030203020204" pitchFamily="34" charset="0"/>
                        </a:rPr>
                        <a:t>Wind Speed</a:t>
                      </a:r>
                    </a:p>
                  </a:txBody>
                  <a:tcP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rgbClr val="BFBFBF"/>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High</a:t>
                      </a:r>
                    </a:p>
                  </a:txBody>
                  <a:tcPr/>
                </a:tc>
                <a:tc>
                  <a:txBody>
                    <a:bodyPr/>
                    <a:lstStyle/>
                    <a:p>
                      <a:pPr algn="ctr"/>
                      <a:r>
                        <a:rPr b="0" u="none">
                          <a:latin typeface="Huawei Sans" panose="020C0503030203020204" pitchFamily="34" charset="0"/>
                        </a:rPr>
                        <a:t>High</a:t>
                      </a: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Rainy</a:t>
                      </a: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Low</a:t>
                      </a:r>
                    </a:p>
                  </a:txBody>
                  <a:tcPr/>
                </a:tc>
                <a:tc>
                  <a:txBody>
                    <a:bodyPr/>
                    <a:lstStyle/>
                    <a:p>
                      <a:pPr algn="ctr"/>
                      <a:r>
                        <a:rPr b="0" u="none">
                          <a:latin typeface="Huawei Sans" panose="020C0503030203020204" pitchFamily="34" charset="0"/>
                        </a:rPr>
                        <a:t>Medium</a:t>
                      </a: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Low</a:t>
                      </a:r>
                    </a:p>
                  </a:txBody>
                  <a:tcPr>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Low</a:t>
                      </a:r>
                    </a:p>
                  </a:txBody>
                  <a:tcP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28" name="表格 127"/>
          <p:cNvGraphicFramePr>
            <a:graphicFrameLocks noGrp="1"/>
          </p:cNvGraphicFramePr>
          <p:nvPr/>
        </p:nvGraphicFramePr>
        <p:xfrm>
          <a:off x="9686925" y="4553519"/>
          <a:ext cx="1632213" cy="1752600"/>
        </p:xfrm>
        <a:graphic>
          <a:graphicData uri="http://schemas.openxmlformats.org/drawingml/2006/table">
            <a:tbl>
              <a:tblPr firstRow="1" bandRow="1">
                <a:tableStyleId>{5940675A-B579-460E-94D1-54222C63F5DA}</a:tableStyleId>
              </a:tblPr>
              <a:tblGrid>
                <a:gridCol w="1632213">
                  <a:extLst>
                    <a:ext uri="{9D8B030D-6E8A-4147-A177-3AD203B41FA5}">
                      <a16:colId xmlns:a16="http://schemas.microsoft.com/office/drawing/2014/main" val="20000"/>
                    </a:ext>
                  </a:extLst>
                </a:gridCol>
              </a:tblGrid>
              <a:tr h="370840">
                <a:tc>
                  <a:txBody>
                    <a:bodyPr/>
                    <a:lstStyle/>
                    <a:p>
                      <a:pPr algn="ctr"/>
                      <a:r>
                        <a:rPr b="1" u="none" dirty="0">
                          <a:latin typeface="Huawei Sans" panose="020C0503030203020204" pitchFamily="34" charset="0"/>
                        </a:rPr>
                        <a:t>Suitable for Exercise</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Yes</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0840">
                <a:tc>
                  <a:txBody>
                    <a:bodyPr/>
                    <a:lstStyle/>
                    <a:p>
                      <a:pPr algn="ctr"/>
                      <a:r>
                        <a:rPr b="0" u="none" dirty="0">
                          <a:latin typeface="Huawei Sans" panose="020C0503030203020204" pitchFamily="34" charset="0"/>
                        </a:rPr>
                        <a:t>/</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4" name="文本框 33">
            <a:extLst>
              <a:ext uri="{FF2B5EF4-FFF2-40B4-BE49-F238E27FC236}">
                <a16:creationId xmlns:a16="http://schemas.microsoft.com/office/drawing/2014/main" id="{29BB6C54-F8C0-4374-8859-42EC3A0B5AAB}"/>
              </a:ext>
            </a:extLst>
          </p:cNvPr>
          <p:cNvSpPr txBox="1"/>
          <p:nvPr/>
        </p:nvSpPr>
        <p:spPr bwMode="auto">
          <a:xfrm>
            <a:off x="3755740" y="2974077"/>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文本框 34">
            <a:extLst>
              <a:ext uri="{FF2B5EF4-FFF2-40B4-BE49-F238E27FC236}">
                <a16:creationId xmlns:a16="http://schemas.microsoft.com/office/drawing/2014/main" id="{933D3E41-AC8B-4398-8A87-FE2F883B5878}"/>
              </a:ext>
            </a:extLst>
          </p:cNvPr>
          <p:cNvSpPr txBox="1"/>
          <p:nvPr/>
        </p:nvSpPr>
        <p:spPr bwMode="auto">
          <a:xfrm>
            <a:off x="3755740" y="3750271"/>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文本框 35">
            <a:extLst>
              <a:ext uri="{FF2B5EF4-FFF2-40B4-BE49-F238E27FC236}">
                <a16:creationId xmlns:a16="http://schemas.microsoft.com/office/drawing/2014/main" id="{23B6BC35-6E88-4445-8F23-D2477A09A11A}"/>
              </a:ext>
            </a:extLst>
          </p:cNvPr>
          <p:cNvSpPr txBox="1"/>
          <p:nvPr/>
        </p:nvSpPr>
        <p:spPr bwMode="auto">
          <a:xfrm>
            <a:off x="1166933" y="2974077"/>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7" name="文本框 36">
            <a:extLst>
              <a:ext uri="{FF2B5EF4-FFF2-40B4-BE49-F238E27FC236}">
                <a16:creationId xmlns:a16="http://schemas.microsoft.com/office/drawing/2014/main" id="{20ACA823-58DE-4E75-9660-385F17F9DBF2}"/>
              </a:ext>
            </a:extLst>
          </p:cNvPr>
          <p:cNvSpPr txBox="1"/>
          <p:nvPr/>
        </p:nvSpPr>
        <p:spPr bwMode="auto">
          <a:xfrm>
            <a:off x="1166933" y="3745255"/>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B59E9787-A0E8-8BB6-4332-10705715B421}"/>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6938B06B-8AEB-E985-37AF-EC2BCE9D0A04}"/>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9" name="Group 8">
              <a:extLst>
                <a:ext uri="{FF2B5EF4-FFF2-40B4-BE49-F238E27FC236}">
                  <a16:creationId xmlns:a16="http://schemas.microsoft.com/office/drawing/2014/main" id="{B9E1B285-EDE4-8EA8-B776-E3C9F633D819}"/>
                </a:ext>
              </a:extLst>
            </p:cNvPr>
            <p:cNvGrpSpPr/>
            <p:nvPr/>
          </p:nvGrpSpPr>
          <p:grpSpPr>
            <a:xfrm>
              <a:off x="292675" y="222425"/>
              <a:ext cx="917148" cy="735905"/>
              <a:chOff x="310903" y="206504"/>
              <a:chExt cx="917148" cy="829211"/>
            </a:xfrm>
          </p:grpSpPr>
          <p:sp>
            <p:nvSpPr>
              <p:cNvPr id="10" name="TextBox 9">
                <a:extLst>
                  <a:ext uri="{FF2B5EF4-FFF2-40B4-BE49-F238E27FC236}">
                    <a16:creationId xmlns:a16="http://schemas.microsoft.com/office/drawing/2014/main" id="{6BFD7FFF-48C2-53EE-D074-DC6B274999C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691BD1A-E4C0-59A1-F3D5-B4E82893654E}"/>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2" name="Picture 11">
            <a:extLst>
              <a:ext uri="{FF2B5EF4-FFF2-40B4-BE49-F238E27FC236}">
                <a16:creationId xmlns:a16="http://schemas.microsoft.com/office/drawing/2014/main" id="{1C3DD96C-3E98-706F-9AB7-92245F4350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065135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33377" y="447468"/>
            <a:ext cx="10215709" cy="482977"/>
          </a:xfrm>
        </p:spPr>
        <p:txBody>
          <a:bodyPr>
            <a:normAutofit fontScale="90000"/>
          </a:bodyPr>
          <a:lstStyle/>
          <a:p>
            <a:r>
              <a:rPr b="0" u="none" dirty="0">
                <a:latin typeface="Huawei Sans" panose="020C0503030203020204" pitchFamily="34" charset="0"/>
              </a:rPr>
              <a:t>Reinforcement Learning</a:t>
            </a:r>
          </a:p>
        </p:txBody>
      </p:sp>
      <p:sp>
        <p:nvSpPr>
          <p:cNvPr id="3" name="文本占位符 2"/>
          <p:cNvSpPr>
            <a:spLocks noGrp="1"/>
          </p:cNvSpPr>
          <p:nvPr>
            <p:ph type="body" sz="quarter" idx="4294967295"/>
          </p:nvPr>
        </p:nvSpPr>
        <p:spPr>
          <a:xfrm>
            <a:off x="614572" y="1517786"/>
            <a:ext cx="11293475" cy="4879805"/>
          </a:xfrm>
        </p:spPr>
        <p:txBody>
          <a:bodyPr/>
          <a:lstStyle/>
          <a:p>
            <a:r>
              <a:rPr b="0" u="none" dirty="0">
                <a:latin typeface="Huawei Sans" panose="020C0503030203020204" pitchFamily="34" charset="0"/>
              </a:rPr>
              <a:t>A </a:t>
            </a:r>
            <a:r>
              <a:rPr u="none" dirty="0">
                <a:latin typeface="Huawei Sans" panose="020C0503030203020204" pitchFamily="34" charset="0"/>
              </a:rPr>
              <a:t>reinforcement learning model </a:t>
            </a:r>
            <a:r>
              <a:rPr b="0" u="none" dirty="0">
                <a:latin typeface="Huawei Sans" panose="020C0503030203020204" pitchFamily="34" charset="0"/>
              </a:rPr>
              <a:t>learns from the environment, takes actions, and adjusts the actions based on a system of rewards.</a:t>
            </a:r>
          </a:p>
        </p:txBody>
      </p:sp>
      <p:sp>
        <p:nvSpPr>
          <p:cNvPr id="4" name="圆角矩形 3"/>
          <p:cNvSpPr/>
          <p:nvPr/>
        </p:nvSpPr>
        <p:spPr bwMode="auto">
          <a:xfrm>
            <a:off x="5206219" y="2472352"/>
            <a:ext cx="1735314" cy="848636"/>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文本框 4"/>
          <p:cNvSpPr txBox="1"/>
          <p:nvPr/>
        </p:nvSpPr>
        <p:spPr bwMode="auto">
          <a:xfrm>
            <a:off x="5206219" y="2632482"/>
            <a:ext cx="1735313"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400" b="0" u="none" dirty="0">
                <a:latin typeface="Huawei Sans" panose="020C0503030203020204" pitchFamily="34" charset="0"/>
              </a:rPr>
              <a:t>Model</a:t>
            </a:r>
          </a:p>
        </p:txBody>
      </p:sp>
      <p:sp>
        <p:nvSpPr>
          <p:cNvPr id="6" name="圆角矩形 5"/>
          <p:cNvSpPr/>
          <p:nvPr/>
        </p:nvSpPr>
        <p:spPr bwMode="auto">
          <a:xfrm>
            <a:off x="5098207" y="5229200"/>
            <a:ext cx="1951338" cy="848636"/>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文本框 6"/>
          <p:cNvSpPr txBox="1"/>
          <p:nvPr/>
        </p:nvSpPr>
        <p:spPr bwMode="auto">
          <a:xfrm>
            <a:off x="5098207" y="5389329"/>
            <a:ext cx="1951336"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400" b="0" u="none" dirty="0">
                <a:latin typeface="Huawei Sans" panose="020C0503030203020204" pitchFamily="34" charset="0"/>
              </a:rPr>
              <a:t>Environment</a:t>
            </a:r>
          </a:p>
        </p:txBody>
      </p:sp>
      <p:cxnSp>
        <p:nvCxnSpPr>
          <p:cNvPr id="9" name="肘形连接符 8"/>
          <p:cNvCxnSpPr>
            <a:stCxn id="4" idx="3"/>
            <a:endCxn id="6" idx="3"/>
          </p:cNvCxnSpPr>
          <p:nvPr/>
        </p:nvCxnSpPr>
        <p:spPr bwMode="auto">
          <a:xfrm>
            <a:off x="6941533" y="2896670"/>
            <a:ext cx="108012" cy="2756848"/>
          </a:xfrm>
          <a:prstGeom prst="bentConnector3">
            <a:avLst>
              <a:gd name="adj1" fmla="val 2653461"/>
            </a:avLst>
          </a:prstGeom>
          <a:solidFill>
            <a:schemeClr val="accent1"/>
          </a:solidFill>
          <a:ln w="19050" cap="flat" cmpd="sng" algn="ctr">
            <a:solidFill>
              <a:schemeClr val="tx1"/>
            </a:solidFill>
            <a:prstDash val="solid"/>
            <a:round/>
            <a:headEnd type="none" w="med" len="med"/>
            <a:tailEnd type="stealth" w="lg" len="lg"/>
          </a:ln>
          <a:effectLst/>
        </p:spPr>
      </p:cxnSp>
      <p:cxnSp>
        <p:nvCxnSpPr>
          <p:cNvPr id="49" name="直接连接符 48"/>
          <p:cNvCxnSpPr/>
          <p:nvPr/>
        </p:nvCxnSpPr>
        <p:spPr bwMode="auto">
          <a:xfrm>
            <a:off x="3377137" y="3044306"/>
            <a:ext cx="0" cy="2391190"/>
          </a:xfrm>
          <a:prstGeom prst="line">
            <a:avLst/>
          </a:prstGeom>
          <a:solidFill>
            <a:schemeClr val="accent1"/>
          </a:solidFill>
          <a:ln w="19050" cap="flat" cmpd="sng" algn="ctr">
            <a:solidFill>
              <a:schemeClr val="tx1"/>
            </a:solidFill>
            <a:prstDash val="solid"/>
            <a:round/>
            <a:headEnd type="none" w="med" len="med"/>
            <a:tailEnd type="none" w="med" len="med"/>
          </a:ln>
          <a:effectLst/>
        </p:spPr>
      </p:cxnSp>
      <p:cxnSp>
        <p:nvCxnSpPr>
          <p:cNvPr id="53" name="直接箭头连接符 52"/>
          <p:cNvCxnSpPr/>
          <p:nvPr/>
        </p:nvCxnSpPr>
        <p:spPr bwMode="auto">
          <a:xfrm>
            <a:off x="3377137" y="3044306"/>
            <a:ext cx="1829082" cy="0"/>
          </a:xfrm>
          <a:prstGeom prst="straightConnector1">
            <a:avLst/>
          </a:prstGeom>
          <a:solidFill>
            <a:schemeClr val="accent1"/>
          </a:solidFill>
          <a:ln w="19050" cap="flat" cmpd="sng" algn="ctr">
            <a:solidFill>
              <a:schemeClr val="tx1"/>
            </a:solidFill>
            <a:prstDash val="solid"/>
            <a:round/>
            <a:headEnd type="none" w="med" len="med"/>
            <a:tailEnd type="stealth" w="lg" len="lg"/>
          </a:ln>
          <a:effectLst/>
        </p:spPr>
      </p:cxnSp>
      <p:cxnSp>
        <p:nvCxnSpPr>
          <p:cNvPr id="57" name="直接连接符 56"/>
          <p:cNvCxnSpPr/>
          <p:nvPr/>
        </p:nvCxnSpPr>
        <p:spPr bwMode="auto">
          <a:xfrm>
            <a:off x="3377137" y="5435496"/>
            <a:ext cx="1721070" cy="0"/>
          </a:xfrm>
          <a:prstGeom prst="line">
            <a:avLst/>
          </a:prstGeom>
          <a:solidFill>
            <a:schemeClr val="accent1"/>
          </a:solidFill>
          <a:ln w="19050" cap="flat" cmpd="sng" algn="ctr">
            <a:solidFill>
              <a:schemeClr val="tx1"/>
            </a:solidFill>
            <a:prstDash val="solid"/>
            <a:round/>
            <a:headEnd type="none" w="med" len="med"/>
            <a:tailEnd type="none" w="med" len="med"/>
          </a:ln>
          <a:effectLst/>
        </p:spPr>
      </p:cxnSp>
      <p:cxnSp>
        <p:nvCxnSpPr>
          <p:cNvPr id="59" name="直接箭头连接符 58"/>
          <p:cNvCxnSpPr/>
          <p:nvPr/>
        </p:nvCxnSpPr>
        <p:spPr bwMode="auto">
          <a:xfrm flipH="1">
            <a:off x="4241233" y="5435496"/>
            <a:ext cx="856974" cy="0"/>
          </a:xfrm>
          <a:prstGeom prst="straightConnector1">
            <a:avLst/>
          </a:prstGeom>
          <a:solidFill>
            <a:schemeClr val="accent1"/>
          </a:solidFill>
          <a:ln w="25400" cap="flat" cmpd="sng" algn="ctr">
            <a:solidFill>
              <a:schemeClr val="tx1"/>
            </a:solidFill>
            <a:prstDash val="solid"/>
            <a:round/>
            <a:headEnd type="none" w="med" len="med"/>
            <a:tailEnd type="triangle" w="lg" len="lg"/>
          </a:ln>
          <a:effectLst/>
        </p:spPr>
      </p:cxnSp>
      <mc:AlternateContent xmlns:mc="http://schemas.openxmlformats.org/markup-compatibility/2006" xmlns:a14="http://schemas.microsoft.com/office/drawing/2010/main">
        <mc:Choice Requires="a14">
          <p:sp>
            <p:nvSpPr>
              <p:cNvPr id="60" name="文本框 59"/>
              <p:cNvSpPr txBox="1"/>
              <p:nvPr/>
            </p:nvSpPr>
            <p:spPr bwMode="auto">
              <a:xfrm>
                <a:off x="4205229" y="4972362"/>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14:m>
                  <m:oMathPara xmlns:m="http://schemas.openxmlformats.org/officeDocument/2006/math">
                    <m:oMathParaPr>
                      <m:jc m:val="centerGroup"/>
                    </m:oMathParaPr>
                    <m:oMath xmlns:m="http://schemas.openxmlformats.org/officeDocument/2006/math">
                      <m:sSub>
                        <m:sSubPr>
                          <m:ctrlPr>
                            <a:rPr lang="en-US" altLang="zh-CN" sz="1800" i="1" smtClean="0">
                              <a:latin typeface="Cambria Math" panose="02040503050406030204" pitchFamily="18" charset="0"/>
                              <a:cs typeface="+mn-ea"/>
                              <a:sym typeface="Huawei Sans" panose="020C0503030203020204" pitchFamily="34" charset="0"/>
                            </a:rPr>
                          </m:ctrlPr>
                        </m:sSubPr>
                        <m:e>
                          <m:r>
                            <a:rPr lang="en-US" altLang="zh-CN" sz="1800" b="0" i="1" smtClean="0">
                              <a:latin typeface="Cambria Math" panose="02040503050406030204" pitchFamily="18" charset="0"/>
                              <a:cs typeface="+mn-ea"/>
                              <a:sym typeface="Huawei Sans" panose="020C0503030203020204" pitchFamily="34" charset="0"/>
                            </a:rPr>
                            <m:t>𝑟</m:t>
                          </m:r>
                        </m:e>
                        <m:sub>
                          <m:r>
                            <a:rPr lang="en-US" altLang="zh-CN" sz="1800" b="0" i="1" smtClean="0">
                              <a:latin typeface="Cambria Math" panose="02040503050406030204" pitchFamily="18" charset="0"/>
                              <a:cs typeface="+mn-ea"/>
                              <a:sym typeface="Huawei Sans" panose="020C0503030203020204" pitchFamily="34" charset="0"/>
                            </a:rPr>
                            <m:t>𝑡</m:t>
                          </m:r>
                          <m:r>
                            <a:rPr lang="en-US" altLang="zh-CN" sz="1800" b="0" i="1" smtClean="0">
                              <a:latin typeface="Cambria Math" panose="02040503050406030204" pitchFamily="18" charset="0"/>
                              <a:cs typeface="+mn-ea"/>
                              <a:sym typeface="Huawei Sans" panose="020C0503030203020204" pitchFamily="34" charset="0"/>
                            </a:rPr>
                            <m:t>+1</m:t>
                          </m:r>
                        </m:sub>
                      </m:sSub>
                    </m:oMath>
                  </m:oMathPara>
                </a14:m>
                <a:endParaRPr lang="zh-CN" altLang="en-US"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60" name="文本框 59"/>
              <p:cNvSpPr txBox="1">
                <a:spLocks noRot="1" noChangeAspect="1" noMove="1" noResize="1" noEditPoints="1" noAdjustHandles="1" noChangeArrowheads="1" noChangeShapeType="1" noTextEdit="1"/>
              </p:cNvSpPr>
              <p:nvPr/>
            </p:nvSpPr>
            <p:spPr bwMode="auto">
              <a:xfrm>
                <a:off x="4205229" y="4972362"/>
                <a:ext cx="884877" cy="365658"/>
              </a:xfrm>
              <a:prstGeom prst="rect">
                <a:avLst/>
              </a:prstGeom>
              <a:blipFill>
                <a:blip r:embed="rId3"/>
                <a:stretch>
                  <a:fillRect b="-1667"/>
                </a:stretch>
              </a:blipFill>
              <a:ln w="9525" algn="ctr">
                <a:noFill/>
                <a:miter lim="800000"/>
                <a:headEnd/>
                <a:tailEnd/>
              </a:ln>
            </p:spPr>
            <p:txBody>
              <a:bodyPr/>
              <a:lstStyle/>
              <a:p>
                <a:r>
                  <a:rPr lang="zh-CN" altLang="en-US">
                    <a:noFill/>
                  </a:rPr>
                  <a:t> </a:t>
                </a:r>
              </a:p>
            </p:txBody>
          </p:sp>
        </mc:Fallback>
      </mc:AlternateContent>
      <p:cxnSp>
        <p:nvCxnSpPr>
          <p:cNvPr id="68" name="直接连接符 67"/>
          <p:cNvCxnSpPr/>
          <p:nvPr/>
        </p:nvCxnSpPr>
        <p:spPr bwMode="auto">
          <a:xfrm>
            <a:off x="2549045" y="2678648"/>
            <a:ext cx="0" cy="3182746"/>
          </a:xfrm>
          <a:prstGeom prst="line">
            <a:avLst/>
          </a:prstGeom>
          <a:solidFill>
            <a:schemeClr val="accent1"/>
          </a:solidFill>
          <a:ln w="19050" cap="flat" cmpd="sng" algn="ctr">
            <a:solidFill>
              <a:schemeClr val="tx1"/>
            </a:solidFill>
            <a:prstDash val="solid"/>
            <a:round/>
            <a:headEnd type="none" w="med" len="med"/>
            <a:tailEnd type="none" w="med" len="med"/>
          </a:ln>
          <a:effectLst/>
        </p:spPr>
      </p:cxnSp>
      <p:cxnSp>
        <p:nvCxnSpPr>
          <p:cNvPr id="70" name="直接连接符 69"/>
          <p:cNvCxnSpPr/>
          <p:nvPr/>
        </p:nvCxnSpPr>
        <p:spPr bwMode="auto">
          <a:xfrm>
            <a:off x="2549045" y="5861394"/>
            <a:ext cx="2549162" cy="0"/>
          </a:xfrm>
          <a:prstGeom prst="line">
            <a:avLst/>
          </a:prstGeom>
          <a:solidFill>
            <a:schemeClr val="accent1"/>
          </a:solidFill>
          <a:ln w="19050" cap="flat" cmpd="sng" algn="ctr">
            <a:solidFill>
              <a:schemeClr val="tx1"/>
            </a:solidFill>
            <a:prstDash val="solid"/>
            <a:round/>
            <a:headEnd type="none" w="med" len="med"/>
            <a:tailEnd type="none" w="med" len="med"/>
          </a:ln>
          <a:effectLst/>
        </p:spPr>
      </p:cxnSp>
      <p:cxnSp>
        <p:nvCxnSpPr>
          <p:cNvPr id="72" name="直接箭头连接符 71"/>
          <p:cNvCxnSpPr/>
          <p:nvPr/>
        </p:nvCxnSpPr>
        <p:spPr bwMode="auto">
          <a:xfrm>
            <a:off x="2549045" y="2678648"/>
            <a:ext cx="2657174" cy="0"/>
          </a:xfrm>
          <a:prstGeom prst="straightConnector1">
            <a:avLst/>
          </a:prstGeom>
          <a:solidFill>
            <a:schemeClr val="accent1"/>
          </a:solidFill>
          <a:ln w="19050" cap="flat" cmpd="sng" algn="ctr">
            <a:solidFill>
              <a:schemeClr val="tx1"/>
            </a:solidFill>
            <a:prstDash val="solid"/>
            <a:round/>
            <a:headEnd type="none" w="med" len="med"/>
            <a:tailEnd type="stealth" w="lg" len="lg"/>
          </a:ln>
          <a:effectLst/>
        </p:spPr>
      </p:cxnSp>
      <p:cxnSp>
        <p:nvCxnSpPr>
          <p:cNvPr id="73" name="直接箭头连接符 72"/>
          <p:cNvCxnSpPr/>
          <p:nvPr/>
        </p:nvCxnSpPr>
        <p:spPr bwMode="auto">
          <a:xfrm flipH="1">
            <a:off x="4241233" y="5861394"/>
            <a:ext cx="856974" cy="0"/>
          </a:xfrm>
          <a:prstGeom prst="straightConnector1">
            <a:avLst/>
          </a:prstGeom>
          <a:solidFill>
            <a:schemeClr val="accent1"/>
          </a:solidFill>
          <a:ln w="25400" cap="flat" cmpd="sng" algn="ctr">
            <a:solidFill>
              <a:schemeClr val="tx1"/>
            </a:solidFill>
            <a:prstDash val="solid"/>
            <a:round/>
            <a:headEnd type="none" w="med" len="med"/>
            <a:tailEnd type="triangle" w="lg" len="lg"/>
          </a:ln>
          <a:effectLst/>
        </p:spPr>
      </p:cxnSp>
      <mc:AlternateContent xmlns:mc="http://schemas.openxmlformats.org/markup-compatibility/2006" xmlns:a14="http://schemas.microsoft.com/office/drawing/2010/main">
        <mc:Choice Requires="a14">
          <p:sp>
            <p:nvSpPr>
              <p:cNvPr id="76" name="文本框 75"/>
              <p:cNvSpPr txBox="1"/>
              <p:nvPr/>
            </p:nvSpPr>
            <p:spPr bwMode="auto">
              <a:xfrm>
                <a:off x="4205229" y="5435496"/>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14:m>
                  <m:oMathPara xmlns:m="http://schemas.openxmlformats.org/officeDocument/2006/math">
                    <m:oMathParaPr>
                      <m:jc m:val="centerGroup"/>
                    </m:oMathParaPr>
                    <m:oMath xmlns:m="http://schemas.openxmlformats.org/officeDocument/2006/math">
                      <m:sSub>
                        <m:sSubPr>
                          <m:ctrlPr>
                            <a:rPr lang="en-US" altLang="zh-CN" sz="1800" i="1" smtClean="0">
                              <a:latin typeface="Cambria Math" panose="02040503050406030204" pitchFamily="18" charset="0"/>
                              <a:cs typeface="+mn-ea"/>
                              <a:sym typeface="Huawei Sans" panose="020C0503030203020204" pitchFamily="34" charset="0"/>
                            </a:rPr>
                          </m:ctrlPr>
                        </m:sSubPr>
                        <m:e>
                          <m:r>
                            <a:rPr lang="en-US" altLang="zh-CN" sz="1800" b="0" i="1" smtClean="0">
                              <a:latin typeface="Cambria Math" panose="02040503050406030204" pitchFamily="18" charset="0"/>
                              <a:cs typeface="+mn-ea"/>
                              <a:sym typeface="Huawei Sans" panose="020C0503030203020204" pitchFamily="34" charset="0"/>
                            </a:rPr>
                            <m:t>𝑠</m:t>
                          </m:r>
                        </m:e>
                        <m:sub>
                          <m:r>
                            <a:rPr lang="en-US" altLang="zh-CN" sz="1800" b="0" i="1" smtClean="0">
                              <a:latin typeface="Cambria Math" panose="02040503050406030204" pitchFamily="18" charset="0"/>
                              <a:cs typeface="+mn-ea"/>
                              <a:sym typeface="Huawei Sans" panose="020C0503030203020204" pitchFamily="34" charset="0"/>
                            </a:rPr>
                            <m:t>𝑡</m:t>
                          </m:r>
                          <m:r>
                            <a:rPr lang="en-US" altLang="zh-CN" sz="1800" b="0" i="1" smtClean="0">
                              <a:latin typeface="Cambria Math" panose="02040503050406030204" pitchFamily="18" charset="0"/>
                              <a:cs typeface="+mn-ea"/>
                              <a:sym typeface="Huawei Sans" panose="020C0503030203020204" pitchFamily="34" charset="0"/>
                            </a:rPr>
                            <m:t>+1</m:t>
                          </m:r>
                        </m:sub>
                      </m:sSub>
                    </m:oMath>
                  </m:oMathPara>
                </a14:m>
                <a:endParaRPr lang="zh-CN" altLang="en-US"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76" name="文本框 75"/>
              <p:cNvSpPr txBox="1">
                <a:spLocks noRot="1" noChangeAspect="1" noMove="1" noResize="1" noEditPoints="1" noAdjustHandles="1" noChangeArrowheads="1" noChangeShapeType="1" noTextEdit="1"/>
              </p:cNvSpPr>
              <p:nvPr/>
            </p:nvSpPr>
            <p:spPr bwMode="auto">
              <a:xfrm>
                <a:off x="4205229" y="5435496"/>
                <a:ext cx="884877" cy="365658"/>
              </a:xfrm>
              <a:prstGeom prst="rect">
                <a:avLst/>
              </a:prstGeom>
              <a:blipFill>
                <a:blip r:embed="rId4"/>
                <a:stretch>
                  <a:fillRect b="-1667"/>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7" name="文本框 76"/>
              <p:cNvSpPr txBox="1"/>
              <p:nvPr/>
            </p:nvSpPr>
            <p:spPr bwMode="auto">
              <a:xfrm>
                <a:off x="3453461" y="4087189"/>
                <a:ext cx="133436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Reward</a:t>
                </a:r>
                <a:r>
                  <a:rPr lang="en-US" altLang="zh-CN" sz="1800" b="0" u="none" dirty="0">
                    <a:latin typeface="Huawei Sans" panose="020C0503030203020204" pitchFamily="34" charset="0"/>
                  </a:rPr>
                  <a:t> </a:t>
                </a:r>
                <a14:m>
                  <m:oMath xmlns:m="http://schemas.openxmlformats.org/officeDocument/2006/math">
                    <m:sSub>
                      <m:sSubPr>
                        <m:ctrlPr>
                          <a:rPr lang="en-US" altLang="zh-CN" sz="1400" i="1">
                            <a:latin typeface="Cambria Math" panose="02040503050406030204" pitchFamily="18" charset="0"/>
                            <a:cs typeface="+mn-ea"/>
                            <a:sym typeface="Huawei Sans" panose="020C0503030203020204" pitchFamily="34" charset="0"/>
                          </a:rPr>
                        </m:ctrlPr>
                      </m:sSubPr>
                      <m:e>
                        <m:r>
                          <a:rPr lang="en-US" altLang="zh-CN" sz="1400" i="1">
                            <a:latin typeface="Cambria Math" panose="02040503050406030204" pitchFamily="18" charset="0"/>
                            <a:cs typeface="+mn-ea"/>
                            <a:sym typeface="Huawei Sans" panose="020C0503030203020204" pitchFamily="34" charset="0"/>
                          </a:rPr>
                          <m:t>𝑟</m:t>
                        </m:r>
                      </m:e>
                      <m:sub>
                        <m:r>
                          <a:rPr lang="en-US" altLang="zh-CN" sz="1400" i="1">
                            <a:latin typeface="Cambria Math" panose="02040503050406030204" pitchFamily="18" charset="0"/>
                            <a:cs typeface="+mn-ea"/>
                            <a:sym typeface="Huawei Sans" panose="020C0503030203020204" pitchFamily="34" charset="0"/>
                          </a:rPr>
                          <m:t>𝑡</m:t>
                        </m:r>
                      </m:sub>
                    </m:sSub>
                  </m:oMath>
                </a14:m>
                <a:endParaRPr lang="zh-CN" altLang="en-US"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77" name="文本框 76"/>
              <p:cNvSpPr txBox="1">
                <a:spLocks noRot="1" noChangeAspect="1" noMove="1" noResize="1" noEditPoints="1" noAdjustHandles="1" noChangeArrowheads="1" noChangeShapeType="1" noTextEdit="1"/>
              </p:cNvSpPr>
              <p:nvPr/>
            </p:nvSpPr>
            <p:spPr bwMode="auto">
              <a:xfrm>
                <a:off x="3453461" y="4087189"/>
                <a:ext cx="1334363" cy="365658"/>
              </a:xfrm>
              <a:prstGeom prst="rect">
                <a:avLst/>
              </a:prstGeom>
              <a:blipFill>
                <a:blip r:embed="rId5"/>
                <a:stretch>
                  <a:fillRect t="-8333" b="-26667"/>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8" name="文本框 77"/>
              <p:cNvSpPr txBox="1"/>
              <p:nvPr/>
            </p:nvSpPr>
            <p:spPr bwMode="auto">
              <a:xfrm>
                <a:off x="1299752" y="4087192"/>
                <a:ext cx="113318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Status</a:t>
                </a:r>
                <a:r>
                  <a:rPr lang="en-US" altLang="zh-CN" sz="1800" b="0" u="none" dirty="0">
                    <a:latin typeface="Huawei Sans" panose="020C0503030203020204" pitchFamily="34" charset="0"/>
                  </a:rPr>
                  <a:t> </a:t>
                </a:r>
                <a14:m>
                  <m:oMath xmlns:m="http://schemas.openxmlformats.org/officeDocument/2006/math">
                    <m:sSub>
                      <m:sSubPr>
                        <m:ctrlPr>
                          <a:rPr lang="en-US" altLang="zh-CN" sz="1400" i="1">
                            <a:latin typeface="Cambria Math" panose="02040503050406030204" pitchFamily="18" charset="0"/>
                            <a:cs typeface="+mn-ea"/>
                            <a:sym typeface="Huawei Sans" panose="020C0503030203020204" pitchFamily="34" charset="0"/>
                          </a:rPr>
                        </m:ctrlPr>
                      </m:sSubPr>
                      <m:e>
                        <m:r>
                          <a:rPr lang="en-US" altLang="zh-CN" sz="1400" i="1">
                            <a:latin typeface="Cambria Math" panose="02040503050406030204" pitchFamily="18" charset="0"/>
                            <a:cs typeface="+mn-ea"/>
                            <a:sym typeface="Huawei Sans" panose="020C0503030203020204" pitchFamily="34" charset="0"/>
                          </a:rPr>
                          <m:t>𝑠</m:t>
                        </m:r>
                      </m:e>
                      <m:sub>
                        <m:r>
                          <a:rPr lang="en-US" altLang="zh-CN" sz="1400" i="1">
                            <a:latin typeface="Cambria Math" panose="02040503050406030204" pitchFamily="18" charset="0"/>
                            <a:cs typeface="+mn-ea"/>
                            <a:sym typeface="Huawei Sans" panose="020C0503030203020204" pitchFamily="34" charset="0"/>
                          </a:rPr>
                          <m:t>𝑡</m:t>
                        </m:r>
                      </m:sub>
                    </m:sSub>
                  </m:oMath>
                </a14:m>
                <a:endParaRPr lang="zh-CN" altLang="en-US"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78" name="文本框 77"/>
              <p:cNvSpPr txBox="1">
                <a:spLocks noRot="1" noChangeAspect="1" noMove="1" noResize="1" noEditPoints="1" noAdjustHandles="1" noChangeArrowheads="1" noChangeShapeType="1" noTextEdit="1"/>
              </p:cNvSpPr>
              <p:nvPr/>
            </p:nvSpPr>
            <p:spPr bwMode="auto">
              <a:xfrm>
                <a:off x="1299752" y="4087192"/>
                <a:ext cx="1133181" cy="365658"/>
              </a:xfrm>
              <a:prstGeom prst="rect">
                <a:avLst/>
              </a:prstGeom>
              <a:blipFill>
                <a:blip r:embed="rId6"/>
                <a:stretch>
                  <a:fillRect l="-538" t="-8333" b="-26667"/>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9" name="文本框 78"/>
              <p:cNvSpPr txBox="1"/>
              <p:nvPr/>
            </p:nvSpPr>
            <p:spPr bwMode="auto">
              <a:xfrm>
                <a:off x="9929865" y="4057072"/>
                <a:ext cx="1138185"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Action</a:t>
                </a:r>
                <a:r>
                  <a:rPr lang="en-US" altLang="zh-CN" sz="1800" b="0" u="none" dirty="0">
                    <a:latin typeface="Huawei Sans" panose="020C0503030203020204" pitchFamily="34" charset="0"/>
                  </a:rPr>
                  <a:t> </a:t>
                </a:r>
                <a14:m>
                  <m:oMath xmlns:m="http://schemas.openxmlformats.org/officeDocument/2006/math">
                    <m:sSub>
                      <m:sSubPr>
                        <m:ctrlPr>
                          <a:rPr lang="en-US" altLang="zh-CN" sz="1400" i="1">
                            <a:latin typeface="Cambria Math" panose="02040503050406030204" pitchFamily="18" charset="0"/>
                            <a:cs typeface="+mn-ea"/>
                            <a:sym typeface="Huawei Sans" panose="020C0503030203020204" pitchFamily="34" charset="0"/>
                          </a:rPr>
                        </m:ctrlPr>
                      </m:sSubPr>
                      <m:e>
                        <m:r>
                          <a:rPr lang="en-US" altLang="zh-CN" sz="1400" i="1">
                            <a:latin typeface="Cambria Math" panose="02040503050406030204" pitchFamily="18" charset="0"/>
                            <a:cs typeface="+mn-ea"/>
                            <a:sym typeface="Huawei Sans" panose="020C0503030203020204" pitchFamily="34" charset="0"/>
                          </a:rPr>
                          <m:t>𝑎</m:t>
                        </m:r>
                      </m:e>
                      <m:sub>
                        <m:r>
                          <a:rPr lang="en-US" altLang="zh-CN" sz="1400" i="1">
                            <a:latin typeface="Cambria Math" panose="02040503050406030204" pitchFamily="18" charset="0"/>
                            <a:cs typeface="+mn-ea"/>
                            <a:sym typeface="Huawei Sans" panose="020C0503030203020204" pitchFamily="34" charset="0"/>
                          </a:rPr>
                          <m:t>𝑡</m:t>
                        </m:r>
                      </m:sub>
                    </m:sSub>
                  </m:oMath>
                </a14:m>
                <a:endParaRPr lang="zh-CN" altLang="en-US"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79" name="文本框 78"/>
              <p:cNvSpPr txBox="1">
                <a:spLocks noRot="1" noChangeAspect="1" noMove="1" noResize="1" noEditPoints="1" noAdjustHandles="1" noChangeArrowheads="1" noChangeShapeType="1" noTextEdit="1"/>
              </p:cNvSpPr>
              <p:nvPr/>
            </p:nvSpPr>
            <p:spPr bwMode="auto">
              <a:xfrm>
                <a:off x="9929865" y="4057072"/>
                <a:ext cx="1138185" cy="365658"/>
              </a:xfrm>
              <a:prstGeom prst="rect">
                <a:avLst/>
              </a:prstGeom>
              <a:blipFill>
                <a:blip r:embed="rId7"/>
                <a:stretch>
                  <a:fillRect l="-2139" t="-10000" b="-26667"/>
                </a:stretch>
              </a:blipFill>
              <a:ln w="9525" algn="ctr">
                <a:noFill/>
                <a:miter lim="800000"/>
                <a:headEnd/>
                <a:tailEnd/>
              </a:ln>
            </p:spPr>
            <p:txBody>
              <a:bodyPr/>
              <a:lstStyle/>
              <a:p>
                <a:r>
                  <a:rPr lang="zh-CN" altLang="en-US">
                    <a:noFill/>
                  </a:rPr>
                  <a:t> </a:t>
                </a:r>
              </a:p>
            </p:txBody>
          </p:sp>
        </mc:Fallback>
      </mc:AlternateContent>
      <p:grpSp>
        <p:nvGrpSpPr>
          <p:cNvPr id="8" name="Group 7">
            <a:extLst>
              <a:ext uri="{FF2B5EF4-FFF2-40B4-BE49-F238E27FC236}">
                <a16:creationId xmlns:a16="http://schemas.microsoft.com/office/drawing/2014/main" id="{69486B34-FDC2-7199-1C5A-A27476664690}"/>
              </a:ext>
            </a:extLst>
          </p:cNvPr>
          <p:cNvGrpSpPr/>
          <p:nvPr/>
        </p:nvGrpSpPr>
        <p:grpSpPr>
          <a:xfrm>
            <a:off x="165112" y="147711"/>
            <a:ext cx="917148" cy="889262"/>
            <a:chOff x="292675" y="222425"/>
            <a:chExt cx="917148" cy="889262"/>
          </a:xfrm>
        </p:grpSpPr>
        <p:sp>
          <p:nvSpPr>
            <p:cNvPr id="10" name="Rectangle 9">
              <a:extLst>
                <a:ext uri="{FF2B5EF4-FFF2-40B4-BE49-F238E27FC236}">
                  <a16:creationId xmlns:a16="http://schemas.microsoft.com/office/drawing/2014/main" id="{0B2135E1-4786-CCC9-0696-24B83C77DA4B}"/>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DC89188B-DCFC-DEBD-C12D-3EC26385AEB3}"/>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BB838F67-7FB9-E0D7-66CB-ECEBE919BC68}"/>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72102FA-8C66-27F3-2111-8A441AA6C4DD}"/>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4" name="Picture 13">
            <a:extLst>
              <a:ext uri="{FF2B5EF4-FFF2-40B4-BE49-F238E27FC236}">
                <a16:creationId xmlns:a16="http://schemas.microsoft.com/office/drawing/2014/main" id="{96630B31-88F5-030E-4FD8-96C589C7803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801283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287727" y="447468"/>
            <a:ext cx="10461359" cy="482977"/>
          </a:xfrm>
        </p:spPr>
        <p:txBody>
          <a:bodyPr>
            <a:normAutofit fontScale="90000"/>
          </a:bodyPr>
          <a:lstStyle/>
          <a:p>
            <a:r>
              <a:rPr b="0" u="none" dirty="0">
                <a:latin typeface="Huawei Sans" panose="020C0503030203020204" pitchFamily="34" charset="0"/>
              </a:rPr>
              <a:t>Reinforcement Learning - Best Action</a:t>
            </a:r>
          </a:p>
        </p:txBody>
      </p:sp>
      <p:sp>
        <p:nvSpPr>
          <p:cNvPr id="9" name="文本占位符 8"/>
          <p:cNvSpPr>
            <a:spLocks noGrp="1"/>
          </p:cNvSpPr>
          <p:nvPr>
            <p:ph type="body" sz="quarter" idx="4294967295"/>
          </p:nvPr>
        </p:nvSpPr>
        <p:spPr>
          <a:xfrm>
            <a:off x="647114" y="1617785"/>
            <a:ext cx="11101973" cy="4309770"/>
          </a:xfrm>
        </p:spPr>
        <p:txBody>
          <a:bodyPr/>
          <a:lstStyle/>
          <a:p>
            <a:r>
              <a:rPr b="1" u="none" dirty="0">
                <a:latin typeface="Huawei Sans" panose="020C0503030203020204" pitchFamily="34" charset="0"/>
              </a:rPr>
              <a:t>Reinforcement </a:t>
            </a:r>
            <a:r>
              <a:rPr lang="en-US" b="1" u="none" dirty="0">
                <a:latin typeface="Huawei Sans" panose="020C0503030203020204" pitchFamily="34" charset="0"/>
              </a:rPr>
              <a:t>l</a:t>
            </a:r>
            <a:r>
              <a:rPr b="1" u="none" dirty="0">
                <a:latin typeface="Huawei Sans" panose="020C0503030203020204" pitchFamily="34" charset="0"/>
              </a:rPr>
              <a:t>earning</a:t>
            </a:r>
            <a:r>
              <a:rPr b="0" u="none" dirty="0">
                <a:latin typeface="Huawei Sans" panose="020C0503030203020204" pitchFamily="34" charset="0"/>
              </a:rPr>
              <a:t> always tries to find the best action.</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sz="1800" b="0" u="none" dirty="0">
                <a:latin typeface="Huawei Sans" panose="020C0503030203020204" pitchFamily="34" charset="0"/>
              </a:rPr>
              <a:t>Autonomous vehicles: The traffic lights are flashing yellow. Should the vehicle brake or accelerate?</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sz="1800" b="0" u="none" dirty="0">
                <a:latin typeface="Huawei Sans" panose="020C0503030203020204" pitchFamily="34" charset="0"/>
              </a:rPr>
              <a:t>Robot vacuum: The battery level is 10%, and a small area is not cleaned. Should the robot continue cleaning or recharge?</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4" name="图片 3">
            <a:extLst>
              <a:ext uri="{FF2B5EF4-FFF2-40B4-BE49-F238E27FC236}">
                <a16:creationId xmlns:a16="http://schemas.microsoft.com/office/drawing/2014/main" id="{F60D76D2-AB4E-4BB0-AB8E-5602ADD16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2408" y="3076406"/>
            <a:ext cx="4446003" cy="2965449"/>
          </a:xfrm>
          <a:prstGeom prst="rect">
            <a:avLst/>
          </a:prstGeom>
        </p:spPr>
      </p:pic>
      <p:pic>
        <p:nvPicPr>
          <p:cNvPr id="7" name="图片 6">
            <a:extLst>
              <a:ext uri="{FF2B5EF4-FFF2-40B4-BE49-F238E27FC236}">
                <a16:creationId xmlns:a16="http://schemas.microsoft.com/office/drawing/2014/main" id="{1A33DCE1-A69C-4C9B-839C-BDA38C0007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7728" y="3327279"/>
            <a:ext cx="4441604" cy="2463702"/>
          </a:xfrm>
          <a:prstGeom prst="rect">
            <a:avLst/>
          </a:prstGeom>
        </p:spPr>
      </p:pic>
      <p:grpSp>
        <p:nvGrpSpPr>
          <p:cNvPr id="2" name="Group 1">
            <a:extLst>
              <a:ext uri="{FF2B5EF4-FFF2-40B4-BE49-F238E27FC236}">
                <a16:creationId xmlns:a16="http://schemas.microsoft.com/office/drawing/2014/main" id="{D4E88352-0EAB-A2C0-39AD-A5B976D12AC4}"/>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DA6C021B-B308-A5B5-C7DE-6A721954572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6C1A4441-A0DC-6BB2-6309-A05302EC2BF9}"/>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E6908C20-D624-CA91-4A46-3289D6A397E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785DAA-40AE-AC81-D2ED-F1478BEE9D6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1" name="Picture 10">
            <a:extLst>
              <a:ext uri="{FF2B5EF4-FFF2-40B4-BE49-F238E27FC236}">
                <a16:creationId xmlns:a16="http://schemas.microsoft.com/office/drawing/2014/main" id="{CBD4EC11-D9F2-21FC-0253-1A65485E34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1343929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占位符 3"/>
          <p:cNvSpPr>
            <a:spLocks noGrp="1"/>
          </p:cNvSpPr>
          <p:nvPr>
            <p:ph type="body" sz="quarter" idx="4294967295"/>
          </p:nvPr>
        </p:nvSpPr>
        <p:spPr>
          <a:xfrm>
            <a:off x="1019175" y="1844675"/>
            <a:ext cx="10153650" cy="4068811"/>
          </a:xfrm>
          <a:prstGeom prst="rect">
            <a:avLst/>
          </a:prstGeom>
        </p:spPr>
        <p:txBody>
          <a:bodyPr/>
          <a:lstStyle/>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Algorithms</a:t>
            </a: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Types of Machine Learning</a:t>
            </a:r>
          </a:p>
          <a:p>
            <a:pPr marL="457017" indent="-457017" algn="just" defTabSz="801367">
              <a:spcBef>
                <a:spcPct val="30000"/>
              </a:spcBef>
              <a:spcAft>
                <a:spcPct val="0"/>
              </a:spcAft>
              <a:buSzPct val="100000"/>
              <a:buFont typeface="+mj-lt"/>
              <a:buAutoNum type="arabicPeriod"/>
            </a:pPr>
            <a:r>
              <a:rPr lang="en-US" altLang="zh-CN" b="1" dirty="0">
                <a:latin typeface="Huawei Sans" panose="020C0503030203020204" pitchFamily="34" charset="0"/>
                <a:cs typeface="Huawei Sans" panose="020C0503030203020204" pitchFamily="34" charset="0"/>
              </a:rPr>
              <a:t>Machine Learning Process</a:t>
            </a:r>
            <a:endParaRPr lang="en-US" altLang="zh-CN" b="1" dirty="0">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Important Machine Learning Concepts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Common Machine Learning Algorithms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2" name="Group 1">
            <a:extLst>
              <a:ext uri="{FF2B5EF4-FFF2-40B4-BE49-F238E27FC236}">
                <a16:creationId xmlns:a16="http://schemas.microsoft.com/office/drawing/2014/main" id="{74BA8AAA-4558-1C42-BAC1-EAA3443A6C84}"/>
              </a:ext>
            </a:extLst>
          </p:cNvPr>
          <p:cNvGrpSpPr/>
          <p:nvPr/>
        </p:nvGrpSpPr>
        <p:grpSpPr>
          <a:xfrm>
            <a:off x="-40999" y="0"/>
            <a:ext cx="906634" cy="796803"/>
            <a:chOff x="292675" y="222425"/>
            <a:chExt cx="1038221" cy="889262"/>
          </a:xfrm>
        </p:grpSpPr>
        <p:sp>
          <p:nvSpPr>
            <p:cNvPr id="3" name="Rectangle 2">
              <a:extLst>
                <a:ext uri="{FF2B5EF4-FFF2-40B4-BE49-F238E27FC236}">
                  <a16:creationId xmlns:a16="http://schemas.microsoft.com/office/drawing/2014/main" id="{330AF6E2-DD1E-C0D3-B815-2A5A6AD561B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7F84A140-A545-2A9A-2B7D-AD3330139347}"/>
                </a:ext>
              </a:extLst>
            </p:cNvPr>
            <p:cNvGrpSpPr/>
            <p:nvPr/>
          </p:nvGrpSpPr>
          <p:grpSpPr>
            <a:xfrm>
              <a:off x="292675" y="222425"/>
              <a:ext cx="1038221" cy="735905"/>
              <a:chOff x="310903" y="206504"/>
              <a:chExt cx="1038221" cy="829211"/>
            </a:xfrm>
          </p:grpSpPr>
          <p:sp>
            <p:nvSpPr>
              <p:cNvPr id="6" name="TextBox 5">
                <a:extLst>
                  <a:ext uri="{FF2B5EF4-FFF2-40B4-BE49-F238E27FC236}">
                    <a16:creationId xmlns:a16="http://schemas.microsoft.com/office/drawing/2014/main" id="{96BF0C57-1193-01D0-0346-BB7069E229CB}"/>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D86EAA2-1014-952F-191F-CA3D03A4A931}"/>
                  </a:ext>
                </a:extLst>
              </p:cNvPr>
              <p:cNvSpPr txBox="1"/>
              <p:nvPr/>
            </p:nvSpPr>
            <p:spPr>
              <a:xfrm>
                <a:off x="310903" y="206504"/>
                <a:ext cx="1038221" cy="42574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8" name="Picture 7">
            <a:extLst>
              <a:ext uri="{FF2B5EF4-FFF2-40B4-BE49-F238E27FC236}">
                <a16:creationId xmlns:a16="http://schemas.microsoft.com/office/drawing/2014/main" id="{9C1C4F15-103E-6AAA-CF09-D14C3E7557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825637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12148" y="310013"/>
            <a:ext cx="9793678" cy="642657"/>
          </a:xfrm>
        </p:spPr>
        <p:txBody>
          <a:bodyPr>
            <a:normAutofit/>
          </a:bodyPr>
          <a:lstStyle/>
          <a:p>
            <a:r>
              <a:rPr b="0" u="none" dirty="0">
                <a:latin typeface="Huawei Sans" panose="020C0503030203020204" pitchFamily="34" charset="0"/>
              </a:rPr>
              <a:t>Machine Learning Process</a:t>
            </a:r>
          </a:p>
        </p:txBody>
      </p:sp>
      <p:sp>
        <p:nvSpPr>
          <p:cNvPr id="4" name="圆角矩形 3"/>
          <p:cNvSpPr/>
          <p:nvPr/>
        </p:nvSpPr>
        <p:spPr bwMode="auto">
          <a:xfrm>
            <a:off x="1059299" y="2600908"/>
            <a:ext cx="1461520" cy="864605"/>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圆角矩形 4"/>
          <p:cNvSpPr/>
          <p:nvPr/>
        </p:nvSpPr>
        <p:spPr bwMode="auto">
          <a:xfrm>
            <a:off x="2706447" y="2600908"/>
            <a:ext cx="1417232" cy="864605"/>
          </a:xfrm>
          <a:prstGeom prst="roundRect">
            <a:avLst/>
          </a:prstGeom>
          <a:solidFill>
            <a:srgbClr val="DDE5E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4309232" y="2600908"/>
            <a:ext cx="1714244" cy="864605"/>
          </a:xfrm>
          <a:prstGeom prst="roundRect">
            <a:avLst/>
          </a:prstGeom>
          <a:solidFill>
            <a:srgbClr val="DDE5E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6208987" y="2600908"/>
            <a:ext cx="1508666" cy="864605"/>
          </a:xfrm>
          <a:prstGeom prst="roundRect">
            <a:avLst/>
          </a:prstGeom>
          <a:solidFill>
            <a:srgbClr val="DDE5E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圆角矩形 7"/>
          <p:cNvSpPr/>
          <p:nvPr/>
        </p:nvSpPr>
        <p:spPr bwMode="auto">
          <a:xfrm>
            <a:off x="7903164" y="2600908"/>
            <a:ext cx="1508666" cy="864605"/>
          </a:xfrm>
          <a:prstGeom prst="roundRect">
            <a:avLst/>
          </a:prstGeom>
          <a:solidFill>
            <a:srgbClr val="DDE5E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文本框 11"/>
          <p:cNvSpPr txBox="1"/>
          <p:nvPr/>
        </p:nvSpPr>
        <p:spPr bwMode="auto">
          <a:xfrm>
            <a:off x="1097368" y="2711881"/>
            <a:ext cx="1417232"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b="0" u="none" dirty="0">
                <a:latin typeface="Huawei Sans" panose="020C0503030203020204" pitchFamily="34" charset="0"/>
              </a:rPr>
              <a:t>Data </a:t>
            </a:r>
            <a:r>
              <a:rPr lang="en-US" b="0" u="none" dirty="0">
                <a:latin typeface="Huawei Sans" panose="020C0503030203020204" pitchFamily="34" charset="0"/>
              </a:rPr>
              <a:t>Collecting</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文本框 12"/>
          <p:cNvSpPr txBox="1"/>
          <p:nvPr/>
        </p:nvSpPr>
        <p:spPr bwMode="auto">
          <a:xfrm>
            <a:off x="2749393" y="2711881"/>
            <a:ext cx="1331340"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0" u="none" dirty="0">
                <a:latin typeface="Huawei Sans" panose="020C0503030203020204" pitchFamily="34" charset="0"/>
              </a:rPr>
              <a:t>Data </a:t>
            </a:r>
            <a:r>
              <a:rPr lang="en-US" sz="1800" b="0" u="none" dirty="0">
                <a:latin typeface="Huawei Sans" panose="020C0503030203020204" pitchFamily="34" charset="0"/>
              </a:rPr>
              <a:t>Preparation</a:t>
            </a:r>
            <a:endParaRPr sz="1800" b="0" u="none" dirty="0">
              <a:latin typeface="Huawei Sans" panose="020C0503030203020204" pitchFamily="34" charset="0"/>
            </a:endParaRPr>
          </a:p>
        </p:txBody>
      </p:sp>
      <p:sp>
        <p:nvSpPr>
          <p:cNvPr id="15" name="文本框 14"/>
          <p:cNvSpPr txBox="1"/>
          <p:nvPr/>
        </p:nvSpPr>
        <p:spPr bwMode="auto">
          <a:xfrm>
            <a:off x="6244991" y="2711882"/>
            <a:ext cx="1417232" cy="642657"/>
          </a:xfrm>
          <a:prstGeom prst="rect">
            <a:avLst/>
          </a:prstGeom>
          <a:solidFill>
            <a:srgbClr val="DDE5E9"/>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0" u="none" dirty="0">
                <a:latin typeface="Huawei Sans" panose="020C0503030203020204" pitchFamily="34" charset="0"/>
              </a:rPr>
              <a:t>Model training</a:t>
            </a:r>
          </a:p>
        </p:txBody>
      </p:sp>
      <p:sp>
        <p:nvSpPr>
          <p:cNvPr id="16" name="文本框 15"/>
          <p:cNvSpPr txBox="1"/>
          <p:nvPr/>
        </p:nvSpPr>
        <p:spPr bwMode="auto">
          <a:xfrm>
            <a:off x="7939168" y="2711882"/>
            <a:ext cx="1417232" cy="642657"/>
          </a:xfrm>
          <a:prstGeom prst="rect">
            <a:avLst/>
          </a:prstGeom>
          <a:solidFill>
            <a:srgbClr val="DDE5E9"/>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0" u="none">
                <a:latin typeface="Huawei Sans" panose="020C0503030203020204" pitchFamily="34" charset="0"/>
              </a:rPr>
              <a:t>Model evaluation</a:t>
            </a:r>
          </a:p>
        </p:txBody>
      </p:sp>
      <p:sp>
        <p:nvSpPr>
          <p:cNvPr id="17" name="圆角矩形 16"/>
          <p:cNvSpPr/>
          <p:nvPr/>
        </p:nvSpPr>
        <p:spPr bwMode="auto">
          <a:xfrm>
            <a:off x="9597341" y="2600907"/>
            <a:ext cx="1979154" cy="864605"/>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文本框 17"/>
          <p:cNvSpPr txBox="1"/>
          <p:nvPr/>
        </p:nvSpPr>
        <p:spPr bwMode="auto">
          <a:xfrm>
            <a:off x="4351627" y="2573382"/>
            <a:ext cx="1610351" cy="919656"/>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0" u="none" dirty="0">
                <a:latin typeface="Huawei Sans" panose="020C0503030203020204" pitchFamily="34" charset="0"/>
              </a:rPr>
              <a:t>Feature extraction and selection</a:t>
            </a:r>
          </a:p>
        </p:txBody>
      </p:sp>
      <p:sp>
        <p:nvSpPr>
          <p:cNvPr id="19" name="文本框 18"/>
          <p:cNvSpPr txBox="1"/>
          <p:nvPr/>
        </p:nvSpPr>
        <p:spPr bwMode="auto">
          <a:xfrm>
            <a:off x="9633344" y="2573382"/>
            <a:ext cx="1859206" cy="919656"/>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0" u="none">
                <a:latin typeface="Huawei Sans" panose="020C0503030203020204" pitchFamily="34" charset="0"/>
              </a:rPr>
              <a:t>Model deployment and integration</a:t>
            </a:r>
          </a:p>
        </p:txBody>
      </p:sp>
      <p:sp>
        <p:nvSpPr>
          <p:cNvPr id="20" name="文本框 19"/>
          <p:cNvSpPr txBox="1"/>
          <p:nvPr/>
        </p:nvSpPr>
        <p:spPr bwMode="auto">
          <a:xfrm>
            <a:off x="4640563" y="4449159"/>
            <a:ext cx="2407590" cy="82732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400" b="0" u="none" dirty="0">
                <a:latin typeface="Huawei Sans" panose="020C0503030203020204" pitchFamily="34" charset="0"/>
              </a:rPr>
              <a:t>Feedback and iteration</a:t>
            </a:r>
          </a:p>
        </p:txBody>
      </p:sp>
      <p:sp>
        <p:nvSpPr>
          <p:cNvPr id="21" name="上弧形箭头 20"/>
          <p:cNvSpPr/>
          <p:nvPr/>
        </p:nvSpPr>
        <p:spPr bwMode="auto">
          <a:xfrm rot="10800000">
            <a:off x="2600578" y="3942774"/>
            <a:ext cx="6318500" cy="1404156"/>
          </a:xfrm>
          <a:prstGeom prst="curved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3711676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270235"/>
            <a:ext cx="9793678" cy="642657"/>
          </a:xfrm>
        </p:spPr>
        <p:txBody>
          <a:bodyPr>
            <a:normAutofit/>
          </a:bodyPr>
          <a:lstStyle/>
          <a:p>
            <a:r>
              <a:rPr lang="en-US" sz="3600" dirty="0">
                <a:latin typeface="Huawei Sans" panose="020C0503030203020204" pitchFamily="34" charset="0"/>
              </a:rPr>
              <a:t>Data Collecting</a:t>
            </a:r>
            <a:endParaRPr sz="3600" b="0" u="none" dirty="0">
              <a:latin typeface="Huawei Sans" panose="020C0503030203020204" pitchFamily="34" charset="0"/>
            </a:endParaRP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
        <p:nvSpPr>
          <p:cNvPr id="24" name="TextBox 23">
            <a:extLst>
              <a:ext uri="{FF2B5EF4-FFF2-40B4-BE49-F238E27FC236}">
                <a16:creationId xmlns:a16="http://schemas.microsoft.com/office/drawing/2014/main" id="{455BC925-7C84-2A81-94C3-64F0B405F192}"/>
              </a:ext>
            </a:extLst>
          </p:cNvPr>
          <p:cNvSpPr txBox="1"/>
          <p:nvPr/>
        </p:nvSpPr>
        <p:spPr>
          <a:xfrm>
            <a:off x="1312148" y="1313335"/>
            <a:ext cx="9700409" cy="4832092"/>
          </a:xfrm>
          <a:prstGeom prst="rect">
            <a:avLst/>
          </a:prstGeom>
          <a:noFill/>
        </p:spPr>
        <p:txBody>
          <a:bodyPr wrap="square">
            <a:spAutoFit/>
          </a:bodyPr>
          <a:lstStyle/>
          <a:p>
            <a:r>
              <a:rPr lang="en-US" sz="2800" dirty="0"/>
              <a:t>▪ Data in the real world can be of numerous types &amp; formats</a:t>
            </a:r>
          </a:p>
          <a:p>
            <a:pPr lvl="1"/>
            <a:r>
              <a:rPr lang="en-US" sz="2800" dirty="0"/>
              <a:t>▪ Structured or unstructured</a:t>
            </a:r>
          </a:p>
          <a:p>
            <a:pPr lvl="1"/>
            <a:r>
              <a:rPr lang="en-US" sz="2800" dirty="0"/>
              <a:t>▪ Readable or obfuscated</a:t>
            </a:r>
          </a:p>
          <a:p>
            <a:pPr lvl="1"/>
            <a:r>
              <a:rPr lang="en-US" sz="2800" dirty="0"/>
              <a:t>▪ Small or big</a:t>
            </a:r>
          </a:p>
          <a:p>
            <a:r>
              <a:rPr lang="en-US" sz="2800" dirty="0">
                <a:solidFill>
                  <a:srgbClr val="0070C0"/>
                </a:solidFill>
              </a:rPr>
              <a:t>▪ Goal:</a:t>
            </a:r>
          </a:p>
          <a:p>
            <a:pPr lvl="1"/>
            <a:r>
              <a:rPr lang="en-US" sz="2800" dirty="0"/>
              <a:t>▪ Have a good plan for data gathering to save time</a:t>
            </a:r>
          </a:p>
          <a:p>
            <a:pPr lvl="1"/>
            <a:r>
              <a:rPr lang="en-US" sz="2800" dirty="0"/>
              <a:t>▪ Beneficial during analysis &amp; modeling</a:t>
            </a:r>
          </a:p>
          <a:p>
            <a:r>
              <a:rPr lang="en-US" sz="2800" dirty="0">
                <a:solidFill>
                  <a:srgbClr val="0070C0"/>
                </a:solidFill>
              </a:rPr>
              <a:t>▪ A good data collection plan should include:</a:t>
            </a:r>
          </a:p>
          <a:p>
            <a:pPr lvl="1"/>
            <a:r>
              <a:rPr lang="en-US" sz="2800" dirty="0"/>
              <a:t>▪ Data Formats</a:t>
            </a:r>
          </a:p>
          <a:p>
            <a:pPr lvl="1"/>
            <a:r>
              <a:rPr lang="en-US" sz="2800" dirty="0"/>
              <a:t>▪ Data Sources</a:t>
            </a:r>
          </a:p>
          <a:p>
            <a:pPr lvl="1"/>
            <a:r>
              <a:rPr lang="en-US" sz="2800" dirty="0"/>
              <a:t>▪ Data Types</a:t>
            </a:r>
          </a:p>
        </p:txBody>
      </p:sp>
    </p:spTree>
    <p:extLst>
      <p:ext uri="{BB962C8B-B14F-4D97-AF65-F5344CB8AC3E}">
        <p14:creationId xmlns:p14="http://schemas.microsoft.com/office/powerpoint/2010/main" val="15905408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339199"/>
            <a:ext cx="9793678" cy="642657"/>
          </a:xfrm>
        </p:spPr>
        <p:txBody>
          <a:bodyPr>
            <a:normAutofit/>
          </a:bodyPr>
          <a:lstStyle/>
          <a:p>
            <a:r>
              <a:rPr lang="en-US" sz="3600" dirty="0"/>
              <a:t>Data Format:</a:t>
            </a: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
        <p:nvSpPr>
          <p:cNvPr id="24" name="TextBox 23">
            <a:extLst>
              <a:ext uri="{FF2B5EF4-FFF2-40B4-BE49-F238E27FC236}">
                <a16:creationId xmlns:a16="http://schemas.microsoft.com/office/drawing/2014/main" id="{455BC925-7C84-2A81-94C3-64F0B405F192}"/>
              </a:ext>
            </a:extLst>
          </p:cNvPr>
          <p:cNvSpPr txBox="1"/>
          <p:nvPr/>
        </p:nvSpPr>
        <p:spPr>
          <a:xfrm>
            <a:off x="1676662" y="911315"/>
            <a:ext cx="9700409" cy="5693866"/>
          </a:xfrm>
          <a:prstGeom prst="rect">
            <a:avLst/>
          </a:prstGeom>
          <a:noFill/>
        </p:spPr>
        <p:txBody>
          <a:bodyPr wrap="square">
            <a:spAutoFit/>
          </a:bodyPr>
          <a:lstStyle/>
          <a:p>
            <a:r>
              <a:rPr lang="en-US" sz="2600" dirty="0">
                <a:solidFill>
                  <a:srgbClr val="0070C0"/>
                </a:solidFill>
              </a:rPr>
              <a:t>▪ Many data formats are acceptable for storing information</a:t>
            </a:r>
          </a:p>
          <a:p>
            <a:r>
              <a:rPr lang="en-US" sz="2600" dirty="0">
                <a:solidFill>
                  <a:srgbClr val="0070C0"/>
                </a:solidFill>
              </a:rPr>
              <a:t>1. CSV or TXT: </a:t>
            </a:r>
            <a:r>
              <a:rPr lang="en-US" sz="2600" dirty="0"/>
              <a:t>Most widely used data exchange formats for storing </a:t>
            </a:r>
          </a:p>
          <a:p>
            <a:r>
              <a:rPr lang="en-US" sz="2600" dirty="0"/>
              <a:t>tabular data containing many rows &amp; columns</a:t>
            </a:r>
          </a:p>
          <a:p>
            <a:endParaRPr lang="en-US" sz="2600" dirty="0"/>
          </a:p>
          <a:p>
            <a:r>
              <a:rPr lang="en-US" sz="2600" dirty="0">
                <a:solidFill>
                  <a:srgbClr val="0070C0"/>
                </a:solidFill>
              </a:rPr>
              <a:t>2. Microsoft Excel format (.</a:t>
            </a:r>
            <a:r>
              <a:rPr lang="en-US" sz="2600" dirty="0" err="1">
                <a:solidFill>
                  <a:srgbClr val="0070C0"/>
                </a:solidFill>
              </a:rPr>
              <a:t>xls</a:t>
            </a:r>
            <a:r>
              <a:rPr lang="en-US" sz="2600" dirty="0">
                <a:solidFill>
                  <a:srgbClr val="0070C0"/>
                </a:solidFill>
              </a:rPr>
              <a:t> or .xlsx): </a:t>
            </a:r>
            <a:r>
              <a:rPr lang="en-US" sz="2600" dirty="0"/>
              <a:t>Most popular data file </a:t>
            </a:r>
          </a:p>
          <a:p>
            <a:r>
              <a:rPr lang="en-US" sz="2600" dirty="0"/>
              <a:t>format in the business world.</a:t>
            </a:r>
          </a:p>
          <a:p>
            <a:endParaRPr lang="en-US" sz="2600" dirty="0"/>
          </a:p>
          <a:p>
            <a:r>
              <a:rPr lang="en-US" sz="2600" dirty="0">
                <a:solidFill>
                  <a:srgbClr val="0070C0"/>
                </a:solidFill>
              </a:rPr>
              <a:t>3. Markup languages: </a:t>
            </a:r>
            <a:r>
              <a:rPr lang="en-US" sz="2600" dirty="0"/>
              <a:t>Provide a system for annotating a document </a:t>
            </a:r>
          </a:p>
          <a:p>
            <a:r>
              <a:rPr lang="en-US" sz="2600" dirty="0"/>
              <a:t>with a specific syntactic structure. Includes </a:t>
            </a:r>
            <a:r>
              <a:rPr lang="en-US" sz="2600" dirty="0" err="1"/>
              <a:t>TeX</a:t>
            </a:r>
            <a:r>
              <a:rPr lang="en-US" sz="2600" dirty="0"/>
              <a:t>, HTML, XML &amp; </a:t>
            </a:r>
          </a:p>
          <a:p>
            <a:r>
              <a:rPr lang="en-US" sz="2600" dirty="0"/>
              <a:t>XHTML forms</a:t>
            </a:r>
          </a:p>
          <a:p>
            <a:endParaRPr lang="en-US" sz="2600" dirty="0"/>
          </a:p>
          <a:p>
            <a:r>
              <a:rPr lang="en-US" sz="2600" dirty="0">
                <a:solidFill>
                  <a:srgbClr val="0070C0"/>
                </a:solidFill>
              </a:rPr>
              <a:t>4. JSON: </a:t>
            </a:r>
            <a:r>
              <a:rPr lang="en-US" sz="2600" dirty="0"/>
              <a:t>Widely used data interchange format in many application </a:t>
            </a:r>
          </a:p>
          <a:p>
            <a:r>
              <a:rPr lang="en-US" sz="2600" dirty="0"/>
              <a:t>programming interfaces, e.g., Facebook Graph API, Google Maps, </a:t>
            </a:r>
          </a:p>
          <a:p>
            <a:r>
              <a:rPr lang="en-US" sz="2600" dirty="0"/>
              <a:t>and Twitter API.</a:t>
            </a:r>
          </a:p>
        </p:txBody>
      </p:sp>
    </p:spTree>
    <p:extLst>
      <p:ext uri="{BB962C8B-B14F-4D97-AF65-F5344CB8AC3E}">
        <p14:creationId xmlns:p14="http://schemas.microsoft.com/office/powerpoint/2010/main" val="44540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339199"/>
            <a:ext cx="9793678" cy="642657"/>
          </a:xfrm>
        </p:spPr>
        <p:txBody>
          <a:bodyPr>
            <a:normAutofit/>
          </a:bodyPr>
          <a:lstStyle/>
          <a:p>
            <a:r>
              <a:rPr lang="en-US" sz="3600" dirty="0"/>
              <a:t>Data Sources:</a:t>
            </a: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
        <p:nvSpPr>
          <p:cNvPr id="24" name="TextBox 23">
            <a:extLst>
              <a:ext uri="{FF2B5EF4-FFF2-40B4-BE49-F238E27FC236}">
                <a16:creationId xmlns:a16="http://schemas.microsoft.com/office/drawing/2014/main" id="{455BC925-7C84-2A81-94C3-64F0B405F192}"/>
              </a:ext>
            </a:extLst>
          </p:cNvPr>
          <p:cNvSpPr txBox="1"/>
          <p:nvPr/>
        </p:nvSpPr>
        <p:spPr>
          <a:xfrm>
            <a:off x="980040" y="1208532"/>
            <a:ext cx="11211960" cy="5293757"/>
          </a:xfrm>
          <a:prstGeom prst="rect">
            <a:avLst/>
          </a:prstGeom>
          <a:noFill/>
        </p:spPr>
        <p:txBody>
          <a:bodyPr wrap="square">
            <a:spAutoFit/>
          </a:bodyPr>
          <a:lstStyle/>
          <a:p>
            <a:r>
              <a:rPr lang="en-US" sz="2600" dirty="0">
                <a:solidFill>
                  <a:schemeClr val="accent2"/>
                </a:solidFill>
              </a:rPr>
              <a:t>▪ Structured:</a:t>
            </a:r>
          </a:p>
          <a:p>
            <a:pPr lvl="1"/>
            <a:r>
              <a:rPr lang="en-US" sz="2600" dirty="0"/>
              <a:t>▪ Every row &amp; column is well defined within a connected schematic tables in a </a:t>
            </a:r>
          </a:p>
          <a:p>
            <a:pPr lvl="1"/>
            <a:r>
              <a:rPr lang="en-US" sz="2600" dirty="0"/>
              <a:t>database. </a:t>
            </a:r>
          </a:p>
          <a:p>
            <a:pPr lvl="1"/>
            <a:r>
              <a:rPr lang="en-US" sz="2600" dirty="0">
                <a:solidFill>
                  <a:schemeClr val="accent1"/>
                </a:solidFill>
              </a:rPr>
              <a:t>▪ E.g., CSV &amp; Excel files </a:t>
            </a:r>
          </a:p>
          <a:p>
            <a:r>
              <a:rPr lang="en-US" sz="2600" dirty="0">
                <a:solidFill>
                  <a:schemeClr val="accent2"/>
                </a:solidFill>
              </a:rPr>
              <a:t>▪ Semi-structured:</a:t>
            </a:r>
          </a:p>
          <a:p>
            <a:pPr lvl="1"/>
            <a:r>
              <a:rPr lang="en-US" sz="2600" dirty="0"/>
              <a:t>▪ A significant move away from the traditional Relational Database </a:t>
            </a:r>
          </a:p>
          <a:p>
            <a:pPr lvl="1"/>
            <a:r>
              <a:rPr lang="en-US" sz="2600" dirty="0"/>
              <a:t>Management System (RDBMS) paradigms, where data is stored with </a:t>
            </a:r>
          </a:p>
          <a:p>
            <a:pPr lvl="1"/>
            <a:r>
              <a:rPr lang="en-US" sz="2600" dirty="0"/>
              <a:t>predefined schema</a:t>
            </a:r>
          </a:p>
          <a:p>
            <a:pPr lvl="1"/>
            <a:r>
              <a:rPr lang="en-US" sz="2600" dirty="0">
                <a:solidFill>
                  <a:schemeClr val="accent1"/>
                </a:solidFill>
              </a:rPr>
              <a:t>▪ E.g., JSON &amp; XML formats</a:t>
            </a:r>
          </a:p>
          <a:p>
            <a:r>
              <a:rPr lang="en-US" sz="2600" dirty="0">
                <a:solidFill>
                  <a:schemeClr val="accent2"/>
                </a:solidFill>
              </a:rPr>
              <a:t>▪ Unstructured:</a:t>
            </a:r>
          </a:p>
          <a:p>
            <a:pPr lvl="1"/>
            <a:r>
              <a:rPr lang="en-US" sz="2600" dirty="0"/>
              <a:t>▪ Images, videos, web logs &amp; click stream</a:t>
            </a:r>
          </a:p>
          <a:p>
            <a:pPr lvl="1"/>
            <a:r>
              <a:rPr lang="en-US" sz="2600" dirty="0"/>
              <a:t>▪ Textual data generated from human interactions, e.g., </a:t>
            </a:r>
            <a:r>
              <a:rPr lang="en-US" sz="2600" dirty="0">
                <a:solidFill>
                  <a:schemeClr val="accent1"/>
                </a:solidFill>
              </a:rPr>
              <a:t>Twitter Sentiment </a:t>
            </a:r>
          </a:p>
          <a:p>
            <a:pPr lvl="1"/>
            <a:r>
              <a:rPr lang="en-US" sz="2600" dirty="0">
                <a:solidFill>
                  <a:schemeClr val="accent1"/>
                </a:solidFill>
              </a:rPr>
              <a:t>Analysis on tweets</a:t>
            </a:r>
          </a:p>
        </p:txBody>
      </p:sp>
    </p:spTree>
    <p:extLst>
      <p:ext uri="{BB962C8B-B14F-4D97-AF65-F5344CB8AC3E}">
        <p14:creationId xmlns:p14="http://schemas.microsoft.com/office/powerpoint/2010/main" val="3169321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339199"/>
            <a:ext cx="9793678" cy="642657"/>
          </a:xfrm>
        </p:spPr>
        <p:txBody>
          <a:bodyPr>
            <a:normAutofit/>
          </a:bodyPr>
          <a:lstStyle/>
          <a:p>
            <a:r>
              <a:rPr lang="en-US" sz="3600" dirty="0"/>
              <a:t>Data Types :</a:t>
            </a:r>
            <a:endParaRPr lang="en-US" sz="3600" dirty="0">
              <a:solidFill>
                <a:schemeClr val="accent2"/>
              </a:solidFill>
            </a:endParaRP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pic>
        <p:nvPicPr>
          <p:cNvPr id="5" name="Picture 4">
            <a:extLst>
              <a:ext uri="{FF2B5EF4-FFF2-40B4-BE49-F238E27FC236}">
                <a16:creationId xmlns:a16="http://schemas.microsoft.com/office/drawing/2014/main" id="{28E36204-A1BD-8310-2DE3-A2859CA01F2C}"/>
              </a:ext>
            </a:extLst>
          </p:cNvPr>
          <p:cNvPicPr>
            <a:picLocks noChangeAspect="1"/>
          </p:cNvPicPr>
          <p:nvPr/>
        </p:nvPicPr>
        <p:blipFill>
          <a:blip r:embed="rId4"/>
          <a:stretch>
            <a:fillRect/>
          </a:stretch>
        </p:blipFill>
        <p:spPr>
          <a:xfrm>
            <a:off x="878076" y="1054380"/>
            <a:ext cx="10435848" cy="4139711"/>
          </a:xfrm>
          <a:prstGeom prst="rect">
            <a:avLst/>
          </a:prstGeom>
        </p:spPr>
      </p:pic>
      <p:sp>
        <p:nvSpPr>
          <p:cNvPr id="6" name="TextBox 5">
            <a:extLst>
              <a:ext uri="{FF2B5EF4-FFF2-40B4-BE49-F238E27FC236}">
                <a16:creationId xmlns:a16="http://schemas.microsoft.com/office/drawing/2014/main" id="{11764046-2B12-0B54-9B1C-A30A6184D9DA}"/>
              </a:ext>
            </a:extLst>
          </p:cNvPr>
          <p:cNvSpPr txBox="1"/>
          <p:nvPr/>
        </p:nvSpPr>
        <p:spPr>
          <a:xfrm>
            <a:off x="8921396" y="4008467"/>
            <a:ext cx="1474839" cy="461665"/>
          </a:xfrm>
          <a:prstGeom prst="rect">
            <a:avLst/>
          </a:prstGeom>
          <a:solidFill>
            <a:schemeClr val="accent3">
              <a:lumMod val="40000"/>
              <a:lumOff val="60000"/>
            </a:schemeClr>
          </a:solidFill>
        </p:spPr>
        <p:txBody>
          <a:bodyPr wrap="square" rtlCol="0">
            <a:spAutoFit/>
          </a:bodyPr>
          <a:lstStyle/>
          <a:p>
            <a:pPr algn="ctr"/>
            <a:r>
              <a:rPr lang="en-US" sz="2400" b="1" dirty="0">
                <a:ln w="0"/>
                <a:solidFill>
                  <a:srgbClr val="C00000"/>
                </a:solidFill>
                <a:effectLst>
                  <a:outerShdw blurRad="38100" dist="25400" dir="5400000" algn="ctr" rotWithShape="0">
                    <a:srgbClr val="6E747A">
                      <a:alpha val="43000"/>
                    </a:srgbClr>
                  </a:outerShdw>
                </a:effectLst>
              </a:rPr>
              <a:t>Discrete</a:t>
            </a:r>
            <a:r>
              <a:rPr lang="en-US" sz="2000" b="1" dirty="0">
                <a:ln w="22225">
                  <a:solidFill>
                    <a:schemeClr val="accent2"/>
                  </a:solidFill>
                  <a:prstDash val="solid"/>
                </a:ln>
                <a:solidFill>
                  <a:schemeClr val="accent2">
                    <a:lumMod val="40000"/>
                    <a:lumOff val="60000"/>
                  </a:schemeClr>
                </a:solidFill>
              </a:rPr>
              <a:t> </a:t>
            </a:r>
          </a:p>
        </p:txBody>
      </p:sp>
      <p:sp>
        <p:nvSpPr>
          <p:cNvPr id="8" name="TextBox 7">
            <a:extLst>
              <a:ext uri="{FF2B5EF4-FFF2-40B4-BE49-F238E27FC236}">
                <a16:creationId xmlns:a16="http://schemas.microsoft.com/office/drawing/2014/main" id="{01564C19-25C8-1A8E-62CB-50EE27DE698A}"/>
              </a:ext>
            </a:extLst>
          </p:cNvPr>
          <p:cNvSpPr txBox="1"/>
          <p:nvPr/>
        </p:nvSpPr>
        <p:spPr>
          <a:xfrm>
            <a:off x="5990810" y="4008467"/>
            <a:ext cx="1841355" cy="461665"/>
          </a:xfrm>
          <a:prstGeom prst="rect">
            <a:avLst/>
          </a:prstGeom>
          <a:solidFill>
            <a:schemeClr val="accent3">
              <a:lumMod val="40000"/>
              <a:lumOff val="60000"/>
            </a:schemeClr>
          </a:solidFill>
        </p:spPr>
        <p:txBody>
          <a:bodyPr wrap="square" rtlCol="0">
            <a:spAutoFit/>
          </a:bodyPr>
          <a:lstStyle/>
          <a:p>
            <a:pPr algn="ctr"/>
            <a:r>
              <a:rPr lang="en-US" sz="2400" b="1" dirty="0">
                <a:ln w="0"/>
                <a:solidFill>
                  <a:srgbClr val="C00000"/>
                </a:solidFill>
                <a:effectLst>
                  <a:outerShdw blurRad="38100" dist="25400" dir="5400000" algn="ctr" rotWithShape="0">
                    <a:srgbClr val="6E747A">
                      <a:alpha val="43000"/>
                    </a:srgbClr>
                  </a:outerShdw>
                </a:effectLst>
              </a:rPr>
              <a:t>Continuous</a:t>
            </a:r>
            <a:r>
              <a:rPr lang="en-US" sz="2000" b="1" dirty="0">
                <a:ln w="22225">
                  <a:solidFill>
                    <a:schemeClr val="accent2"/>
                  </a:solidFill>
                  <a:prstDash val="solid"/>
                </a:ln>
                <a:solidFill>
                  <a:schemeClr val="accent2">
                    <a:lumMod val="40000"/>
                    <a:lumOff val="60000"/>
                  </a:schemeClr>
                </a:solidFill>
              </a:rPr>
              <a:t> </a:t>
            </a:r>
          </a:p>
        </p:txBody>
      </p:sp>
      <p:sp>
        <p:nvSpPr>
          <p:cNvPr id="13" name="Right Brace 12">
            <a:extLst>
              <a:ext uri="{FF2B5EF4-FFF2-40B4-BE49-F238E27FC236}">
                <a16:creationId xmlns:a16="http://schemas.microsoft.com/office/drawing/2014/main" id="{C8C8B712-3C11-AD54-3A51-62719A0F3661}"/>
              </a:ext>
            </a:extLst>
          </p:cNvPr>
          <p:cNvSpPr/>
          <p:nvPr/>
        </p:nvSpPr>
        <p:spPr>
          <a:xfrm rot="16200000">
            <a:off x="6331165" y="4250148"/>
            <a:ext cx="913697" cy="169358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TextBox 14">
            <a:extLst>
              <a:ext uri="{FF2B5EF4-FFF2-40B4-BE49-F238E27FC236}">
                <a16:creationId xmlns:a16="http://schemas.microsoft.com/office/drawing/2014/main" id="{CF7115D1-E34A-DD54-76F7-3B68747E9A59}"/>
              </a:ext>
            </a:extLst>
          </p:cNvPr>
          <p:cNvSpPr txBox="1"/>
          <p:nvPr/>
        </p:nvSpPr>
        <p:spPr>
          <a:xfrm>
            <a:off x="5133976" y="5714734"/>
            <a:ext cx="1309027" cy="475051"/>
          </a:xfrm>
          <a:prstGeom prst="rect">
            <a:avLst/>
          </a:prstGeom>
          <a:solidFill>
            <a:schemeClr val="accent3">
              <a:lumMod val="40000"/>
              <a:lumOff val="60000"/>
            </a:schemeClr>
          </a:solidFill>
        </p:spPr>
        <p:txBody>
          <a:bodyPr wrap="square" rtlCol="0">
            <a:spAutoFit/>
          </a:bodyPr>
          <a:lstStyle/>
          <a:p>
            <a:pPr algn="ctr"/>
            <a:r>
              <a:rPr lang="en-US" sz="2400" b="1" dirty="0">
                <a:ln w="0"/>
                <a:solidFill>
                  <a:srgbClr val="C00000"/>
                </a:solidFill>
                <a:effectLst>
                  <a:outerShdw blurRad="38100" dist="25400" dir="5400000" algn="ctr" rotWithShape="0">
                    <a:srgbClr val="6E747A">
                      <a:alpha val="43000"/>
                    </a:srgbClr>
                  </a:outerShdw>
                </a:effectLst>
              </a:rPr>
              <a:t>Interval </a:t>
            </a:r>
            <a:r>
              <a:rPr lang="en-US" sz="2000" b="1" dirty="0">
                <a:ln w="22225">
                  <a:solidFill>
                    <a:schemeClr val="accent2"/>
                  </a:solidFill>
                  <a:prstDash val="solid"/>
                </a:ln>
                <a:solidFill>
                  <a:schemeClr val="accent2">
                    <a:lumMod val="40000"/>
                    <a:lumOff val="60000"/>
                  </a:schemeClr>
                </a:solidFill>
              </a:rPr>
              <a:t> </a:t>
            </a:r>
          </a:p>
        </p:txBody>
      </p:sp>
      <p:sp>
        <p:nvSpPr>
          <p:cNvPr id="16" name="TextBox 15">
            <a:extLst>
              <a:ext uri="{FF2B5EF4-FFF2-40B4-BE49-F238E27FC236}">
                <a16:creationId xmlns:a16="http://schemas.microsoft.com/office/drawing/2014/main" id="{438067CE-536A-3771-3D68-0F4D74525B93}"/>
              </a:ext>
            </a:extLst>
          </p:cNvPr>
          <p:cNvSpPr txBox="1"/>
          <p:nvPr/>
        </p:nvSpPr>
        <p:spPr>
          <a:xfrm>
            <a:off x="6980291" y="5714733"/>
            <a:ext cx="1309027" cy="475051"/>
          </a:xfrm>
          <a:prstGeom prst="rect">
            <a:avLst/>
          </a:prstGeom>
          <a:solidFill>
            <a:schemeClr val="accent3">
              <a:lumMod val="40000"/>
              <a:lumOff val="60000"/>
            </a:schemeClr>
          </a:solidFill>
        </p:spPr>
        <p:txBody>
          <a:bodyPr wrap="square" rtlCol="0">
            <a:spAutoFit/>
          </a:bodyPr>
          <a:lstStyle/>
          <a:p>
            <a:pPr algn="ctr"/>
            <a:r>
              <a:rPr lang="en-US" sz="2400" b="1" dirty="0">
                <a:ln w="0"/>
                <a:solidFill>
                  <a:srgbClr val="C00000"/>
                </a:solidFill>
                <a:effectLst>
                  <a:outerShdw blurRad="38100" dist="25400" dir="5400000" algn="ctr" rotWithShape="0">
                    <a:srgbClr val="6E747A">
                      <a:alpha val="43000"/>
                    </a:srgbClr>
                  </a:outerShdw>
                </a:effectLst>
              </a:rPr>
              <a:t>Ratio </a:t>
            </a:r>
            <a:r>
              <a:rPr lang="en-US" sz="2000" b="1" dirty="0">
                <a:ln w="22225">
                  <a:solidFill>
                    <a:schemeClr val="accent2"/>
                  </a:solidFill>
                  <a:prstDash val="solid"/>
                </a:ln>
                <a:solidFill>
                  <a:schemeClr val="accent2">
                    <a:lumMod val="40000"/>
                    <a:lumOff val="60000"/>
                  </a:schemeClr>
                </a:solidFill>
              </a:rPr>
              <a:t> </a:t>
            </a:r>
          </a:p>
        </p:txBody>
      </p:sp>
    </p:spTree>
    <p:extLst>
      <p:ext uri="{BB962C8B-B14F-4D97-AF65-F5344CB8AC3E}">
        <p14:creationId xmlns:p14="http://schemas.microsoft.com/office/powerpoint/2010/main" val="2380439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339199"/>
            <a:ext cx="9793678" cy="642657"/>
          </a:xfrm>
        </p:spPr>
        <p:txBody>
          <a:bodyPr>
            <a:normAutofit/>
          </a:bodyPr>
          <a:lstStyle/>
          <a:p>
            <a:r>
              <a:rPr lang="en-US" sz="3600" dirty="0"/>
              <a:t>Data Types : Qualitative (Categorical data) </a:t>
            </a:r>
            <a:endParaRPr lang="en-US" sz="3600" dirty="0">
              <a:solidFill>
                <a:schemeClr val="accent2"/>
              </a:solidFill>
            </a:endParaRP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
        <p:nvSpPr>
          <p:cNvPr id="5" name="TextBox 4">
            <a:extLst>
              <a:ext uri="{FF2B5EF4-FFF2-40B4-BE49-F238E27FC236}">
                <a16:creationId xmlns:a16="http://schemas.microsoft.com/office/drawing/2014/main" id="{B8C535AB-8CA8-E004-2601-A1DB1DFFE4A8}"/>
              </a:ext>
            </a:extLst>
          </p:cNvPr>
          <p:cNvSpPr txBox="1"/>
          <p:nvPr/>
        </p:nvSpPr>
        <p:spPr>
          <a:xfrm>
            <a:off x="1265513" y="1193638"/>
            <a:ext cx="10677957" cy="4893647"/>
          </a:xfrm>
          <a:prstGeom prst="rect">
            <a:avLst/>
          </a:prstGeom>
          <a:noFill/>
        </p:spPr>
        <p:txBody>
          <a:bodyPr wrap="square">
            <a:spAutoFit/>
          </a:bodyPr>
          <a:lstStyle/>
          <a:p>
            <a:r>
              <a:rPr lang="en-US" sz="2400" dirty="0">
                <a:solidFill>
                  <a:srgbClr val="C00000"/>
                </a:solidFill>
              </a:rPr>
              <a:t>▪ Nominal: </a:t>
            </a:r>
          </a:p>
          <a:p>
            <a:pPr lvl="1"/>
            <a:r>
              <a:rPr lang="en-US" sz="2400" dirty="0"/>
              <a:t>▪ Uses names or symbols to distinguish objects, e.g., Hair color {auburn, black, </a:t>
            </a:r>
          </a:p>
          <a:p>
            <a:pPr lvl="1"/>
            <a:r>
              <a:rPr lang="en-US" sz="2400" dirty="0"/>
              <a:t>blond, brown, grey, red, white}. </a:t>
            </a:r>
          </a:p>
          <a:p>
            <a:pPr lvl="1"/>
            <a:r>
              <a:rPr lang="en-US" sz="2400" dirty="0"/>
              <a:t>▪ Has no order</a:t>
            </a:r>
          </a:p>
          <a:p>
            <a:pPr lvl="1"/>
            <a:r>
              <a:rPr lang="en-US" sz="2400" dirty="0"/>
              <a:t>▪ Binary: Nominal attribute with only 2 states {yes or no} </a:t>
            </a:r>
          </a:p>
          <a:p>
            <a:pPr lvl="2"/>
            <a:r>
              <a:rPr lang="en-US" sz="2400" dirty="0"/>
              <a:t>▪ Symmetric binary: Outcomes are equally valuable &amp; carry same weight, </a:t>
            </a:r>
          </a:p>
          <a:p>
            <a:pPr lvl="2"/>
            <a:r>
              <a:rPr lang="en-US" sz="2400" dirty="0"/>
              <a:t>e.g., gender</a:t>
            </a:r>
          </a:p>
          <a:p>
            <a:pPr lvl="2"/>
            <a:r>
              <a:rPr lang="en-US" sz="2400" dirty="0"/>
              <a:t>▪ Asymmetric binary: when outcomes are not equally important, e.g., </a:t>
            </a:r>
          </a:p>
          <a:p>
            <a:pPr lvl="2"/>
            <a:r>
              <a:rPr lang="en-US" sz="2400" dirty="0"/>
              <a:t>medical test (positive vs. negative)</a:t>
            </a:r>
          </a:p>
          <a:p>
            <a:r>
              <a:rPr lang="en-US" sz="2400" dirty="0">
                <a:solidFill>
                  <a:srgbClr val="C00000"/>
                </a:solidFill>
              </a:rPr>
              <a:t>▪ Ordinal: </a:t>
            </a:r>
          </a:p>
          <a:p>
            <a:pPr lvl="1"/>
            <a:r>
              <a:rPr lang="en-US" sz="2400" dirty="0"/>
              <a:t>▪ Uses values to provide meaningful order (ranking) to objects but magnitude </a:t>
            </a:r>
          </a:p>
          <a:p>
            <a:pPr lvl="1"/>
            <a:r>
              <a:rPr lang="en-US" sz="2400" dirty="0"/>
              <a:t>between successive values is not known</a:t>
            </a:r>
          </a:p>
          <a:p>
            <a:pPr lvl="1"/>
            <a:r>
              <a:rPr lang="en-US" sz="2400" dirty="0"/>
              <a:t>▪ E.g., Size {small, medium, large}, grades, army rankings</a:t>
            </a:r>
          </a:p>
        </p:txBody>
      </p:sp>
    </p:spTree>
    <p:extLst>
      <p:ext uri="{BB962C8B-B14F-4D97-AF65-F5344CB8AC3E}">
        <p14:creationId xmlns:p14="http://schemas.microsoft.com/office/powerpoint/2010/main" val="1126036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65513" y="339199"/>
            <a:ext cx="9793678" cy="642657"/>
          </a:xfrm>
        </p:spPr>
        <p:txBody>
          <a:bodyPr>
            <a:normAutofit/>
          </a:bodyPr>
          <a:lstStyle/>
          <a:p>
            <a:r>
              <a:rPr lang="en-US" sz="3600" dirty="0"/>
              <a:t>Data Types : Quantitative (Numerical)</a:t>
            </a:r>
            <a:endParaRPr lang="en-US" sz="3600" dirty="0">
              <a:solidFill>
                <a:schemeClr val="accent2"/>
              </a:solidFill>
            </a:endParaRPr>
          </a:p>
        </p:txBody>
      </p:sp>
      <p:grpSp>
        <p:nvGrpSpPr>
          <p:cNvPr id="3" name="Group 2">
            <a:extLst>
              <a:ext uri="{FF2B5EF4-FFF2-40B4-BE49-F238E27FC236}">
                <a16:creationId xmlns:a16="http://schemas.microsoft.com/office/drawing/2014/main" id="{DE4B47EA-EDE9-97AB-3A3E-9E880F214957}"/>
              </a:ext>
            </a:extLst>
          </p:cNvPr>
          <p:cNvGrpSpPr/>
          <p:nvPr/>
        </p:nvGrpSpPr>
        <p:grpSpPr>
          <a:xfrm>
            <a:off x="165112" y="147711"/>
            <a:ext cx="917148" cy="889262"/>
            <a:chOff x="292675" y="222425"/>
            <a:chExt cx="917148" cy="889262"/>
          </a:xfrm>
        </p:grpSpPr>
        <p:sp>
          <p:nvSpPr>
            <p:cNvPr id="9" name="Rectangle 8">
              <a:extLst>
                <a:ext uri="{FF2B5EF4-FFF2-40B4-BE49-F238E27FC236}">
                  <a16:creationId xmlns:a16="http://schemas.microsoft.com/office/drawing/2014/main" id="{7F3B6412-6593-2B6E-800C-3D2E0DC2EBB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085FD116-8902-432D-40F2-3DAD0E9A6133}"/>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C932871E-E132-C86A-3B4D-19BA42C24269}"/>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5B99F7C-5539-EA69-A37D-CEFCF40C6EA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2" name="Picture 21">
            <a:extLst>
              <a:ext uri="{FF2B5EF4-FFF2-40B4-BE49-F238E27FC236}">
                <a16:creationId xmlns:a16="http://schemas.microsoft.com/office/drawing/2014/main" id="{FB5098C8-2F6F-16FD-FC1D-D2BF55B77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
        <p:nvSpPr>
          <p:cNvPr id="7" name="TextBox 6">
            <a:extLst>
              <a:ext uri="{FF2B5EF4-FFF2-40B4-BE49-F238E27FC236}">
                <a16:creationId xmlns:a16="http://schemas.microsoft.com/office/drawing/2014/main" id="{CCE5B755-0B00-0164-E459-DA085DE92B25}"/>
              </a:ext>
            </a:extLst>
          </p:cNvPr>
          <p:cNvSpPr txBox="1"/>
          <p:nvPr/>
        </p:nvSpPr>
        <p:spPr>
          <a:xfrm>
            <a:off x="543339" y="1006189"/>
            <a:ext cx="11465321" cy="5632311"/>
          </a:xfrm>
          <a:prstGeom prst="rect">
            <a:avLst/>
          </a:prstGeom>
          <a:noFill/>
        </p:spPr>
        <p:txBody>
          <a:bodyPr wrap="square">
            <a:spAutoFit/>
          </a:bodyPr>
          <a:lstStyle/>
          <a:p>
            <a:r>
              <a:rPr lang="en-US" sz="2000" dirty="0"/>
              <a:t>Continuous vs. Discrete Data </a:t>
            </a:r>
          </a:p>
          <a:p>
            <a:r>
              <a:rPr lang="en-US" sz="2000" dirty="0">
                <a:solidFill>
                  <a:srgbClr val="C00000"/>
                </a:solidFill>
              </a:rPr>
              <a:t>Discrete</a:t>
            </a:r>
          </a:p>
          <a:p>
            <a:pPr lvl="1"/>
            <a:r>
              <a:rPr lang="en-US" sz="2000" dirty="0"/>
              <a:t>▪ Countable finite set of values, e.g., </a:t>
            </a:r>
          </a:p>
          <a:p>
            <a:pPr lvl="1"/>
            <a:r>
              <a:rPr lang="en-US" sz="2000" dirty="0"/>
              <a:t>houses, workers</a:t>
            </a:r>
          </a:p>
          <a:p>
            <a:pPr lvl="1"/>
            <a:r>
              <a:rPr lang="en-US" sz="2000" dirty="0"/>
              <a:t>▪ Represented as integers</a:t>
            </a:r>
          </a:p>
          <a:p>
            <a:r>
              <a:rPr lang="en-US" sz="2000" dirty="0">
                <a:solidFill>
                  <a:srgbClr val="C00000"/>
                </a:solidFill>
              </a:rPr>
              <a:t>Continuous</a:t>
            </a:r>
          </a:p>
          <a:p>
            <a:pPr lvl="1"/>
            <a:r>
              <a:rPr lang="en-US" sz="2000" dirty="0"/>
              <a:t>▪ Are measured, e.g., height, weight</a:t>
            </a:r>
          </a:p>
          <a:p>
            <a:pPr lvl="1"/>
            <a:r>
              <a:rPr lang="en-US" sz="2000" dirty="0"/>
              <a:t>▪ Typically represented as floating-point</a:t>
            </a:r>
          </a:p>
          <a:p>
            <a:pPr lvl="2"/>
            <a:r>
              <a:rPr lang="en-US" sz="2000" dirty="0">
                <a:solidFill>
                  <a:srgbClr val="00B0F0"/>
                </a:solidFill>
              </a:rPr>
              <a:t>▪ Interval:</a:t>
            </a:r>
          </a:p>
          <a:p>
            <a:pPr lvl="3"/>
            <a:r>
              <a:rPr lang="en-US" sz="2000" dirty="0"/>
              <a:t>▪ Uses equal-sized units of measurement</a:t>
            </a:r>
          </a:p>
          <a:p>
            <a:pPr lvl="3"/>
            <a:r>
              <a:rPr lang="en-US" sz="2000" dirty="0"/>
              <a:t>▪ Values have order </a:t>
            </a:r>
          </a:p>
          <a:p>
            <a:pPr lvl="3"/>
            <a:r>
              <a:rPr lang="en-US" sz="2000" dirty="0"/>
              <a:t>▪ Has no true zero point or fixed beginning, i.e., total absence of the variable of interest, e.g., calendar dates</a:t>
            </a:r>
          </a:p>
          <a:p>
            <a:pPr lvl="3"/>
            <a:r>
              <a:rPr lang="en-US" sz="2000" dirty="0"/>
              <a:t>▪ Operations: +, -</a:t>
            </a:r>
          </a:p>
          <a:p>
            <a:pPr lvl="2"/>
            <a:r>
              <a:rPr lang="en-US" sz="2000" dirty="0">
                <a:solidFill>
                  <a:srgbClr val="00B0F0"/>
                </a:solidFill>
              </a:rPr>
              <a:t>▪ Ratio:</a:t>
            </a:r>
          </a:p>
          <a:p>
            <a:pPr lvl="3"/>
            <a:r>
              <a:rPr lang="en-US" sz="2000" dirty="0"/>
              <a:t>▪ Numeric attributes with a true zero point</a:t>
            </a:r>
          </a:p>
          <a:p>
            <a:pPr lvl="3"/>
            <a:r>
              <a:rPr lang="en-US" sz="2000" dirty="0"/>
              <a:t>▪ Values are ordered, e.g., age, distance covered by a car</a:t>
            </a:r>
          </a:p>
          <a:p>
            <a:pPr lvl="3"/>
            <a:r>
              <a:rPr lang="en-US" sz="2000" dirty="0"/>
              <a:t>▪ Operations: +, -, /, x</a:t>
            </a:r>
          </a:p>
        </p:txBody>
      </p:sp>
    </p:spTree>
    <p:extLst>
      <p:ext uri="{BB962C8B-B14F-4D97-AF65-F5344CB8AC3E}">
        <p14:creationId xmlns:p14="http://schemas.microsoft.com/office/powerpoint/2010/main" val="910834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89649" y="447468"/>
            <a:ext cx="10159438" cy="537270"/>
          </a:xfrm>
        </p:spPr>
        <p:txBody>
          <a:bodyPr>
            <a:normAutofit fontScale="90000"/>
          </a:bodyPr>
          <a:lstStyle/>
          <a:p>
            <a:r>
              <a:rPr b="0" u="none" dirty="0">
                <a:latin typeface="Huawei Sans" panose="020C0503030203020204" pitchFamily="34" charset="0"/>
              </a:rPr>
              <a:t>Machine Learning Basic Concept - Dataset</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49263" y="1779271"/>
            <a:ext cx="11293474" cy="3707130"/>
          </a:xfrm>
        </p:spPr>
        <p:txBody>
          <a:bodyPr>
            <a:normAutofit lnSpcReduction="10000"/>
          </a:bodyPr>
          <a:lstStyle/>
          <a:p>
            <a:r>
              <a:rPr b="1" u="none" dirty="0"/>
              <a:t>Dataset</a:t>
            </a:r>
            <a:r>
              <a:rPr b="0" u="none" dirty="0"/>
              <a:t>: collection of data used in machine learning tasks, where each piece of data is called a sample. Items or attributes that reflect the presentation or nature of a sample in a particular aspect are called </a:t>
            </a:r>
            <a:r>
              <a:rPr b="1" u="none" dirty="0">
                <a:solidFill>
                  <a:srgbClr val="FF0000"/>
                </a:solidFill>
              </a:rPr>
              <a:t>features</a:t>
            </a:r>
            <a:r>
              <a:rPr b="0" u="none" dirty="0">
                <a:solidFill>
                  <a:srgbClr val="FF0000"/>
                </a:solidFill>
              </a:rPr>
              <a:t>.</a:t>
            </a:r>
          </a:p>
          <a:p>
            <a:pPr lvl="1"/>
            <a:r>
              <a:rPr b="1" u="none" dirty="0"/>
              <a:t>Training set</a:t>
            </a:r>
            <a:r>
              <a:rPr b="0" u="none" dirty="0"/>
              <a:t>: dataset used in the training process, where each sample is called a training sample. </a:t>
            </a:r>
            <a:r>
              <a:rPr b="1" u="none" dirty="0"/>
              <a:t>Learning (or training)</a:t>
            </a:r>
            <a:r>
              <a:rPr b="0" u="none" dirty="0"/>
              <a:t> is the process of </a:t>
            </a:r>
            <a:r>
              <a:rPr lang="en-US" b="0" u="none" dirty="0"/>
              <a:t>building</a:t>
            </a:r>
            <a:r>
              <a:rPr b="0" u="none" dirty="0"/>
              <a:t> a model from data.</a:t>
            </a:r>
            <a:endParaRPr lang="en-US" b="0" u="none" dirty="0"/>
          </a:p>
          <a:p>
            <a:pPr marL="457200" lvl="1" indent="0">
              <a:buNone/>
            </a:pPr>
            <a:endParaRPr b="0" u="none" dirty="0"/>
          </a:p>
          <a:p>
            <a:pPr lvl="1"/>
            <a:r>
              <a:rPr b="1" u="none" dirty="0"/>
              <a:t>Test set</a:t>
            </a:r>
            <a:r>
              <a:rPr b="0" u="none" dirty="0"/>
              <a:t>: dataset used </a:t>
            </a:r>
            <a:r>
              <a:rPr lang="en-US" b="0" u="none" dirty="0"/>
              <a:t>in</a:t>
            </a:r>
            <a:r>
              <a:rPr b="0" u="none" dirty="0"/>
              <a:t> </a:t>
            </a:r>
            <a:r>
              <a:rPr lang="en-US" b="0" u="none" dirty="0"/>
              <a:t>the </a:t>
            </a:r>
            <a:r>
              <a:rPr b="0" u="none" dirty="0"/>
              <a:t>testing</a:t>
            </a:r>
            <a:r>
              <a:rPr lang="en-US" b="0" u="none" dirty="0"/>
              <a:t> process</a:t>
            </a:r>
            <a:r>
              <a:rPr b="0" u="none" dirty="0"/>
              <a:t>,</a:t>
            </a:r>
            <a:r>
              <a:rPr lang="en-US" altLang="zh-CN" b="0" u="none" dirty="0"/>
              <a:t> </a:t>
            </a:r>
            <a:r>
              <a:rPr b="0" u="none" dirty="0"/>
              <a:t>where each sample is called a test sample. Testing refers to the process, during which the </a:t>
            </a:r>
            <a:r>
              <a:rPr lang="en-US" b="0" u="none" dirty="0"/>
              <a:t>learned </a:t>
            </a:r>
            <a:r>
              <a:rPr b="0" u="none" dirty="0"/>
              <a:t>model is used for prediction.</a:t>
            </a:r>
            <a:endParaRPr lang="en-US" altLang="zh-CN" dirty="0">
              <a:sym typeface="Huawei Sans" panose="020C0503030203020204" pitchFamily="34" charset="0"/>
            </a:endParaRPr>
          </a:p>
          <a:p>
            <a:endParaRPr lang="zh-CN" altLang="en-US" sz="1800" dirty="0">
              <a:latin typeface="Huawei Sans" panose="020C0503030203020204" pitchFamily="34" charset="0"/>
              <a:sym typeface="Huawei Sans" panose="020C0503030203020204" pitchFamily="34" charset="0"/>
            </a:endParaRPr>
          </a:p>
          <a:p>
            <a:endParaRPr lang="en-US" sz="1800" dirty="0">
              <a:latin typeface="Huawei Sans" panose="020C0503030203020204" pitchFamily="34" charset="0"/>
              <a:sym typeface="Huawei Sans" panose="020C0503030203020204" pitchFamily="34" charset="0"/>
            </a:endParaRPr>
          </a:p>
        </p:txBody>
      </p:sp>
      <p:grpSp>
        <p:nvGrpSpPr>
          <p:cNvPr id="4" name="Group 3">
            <a:extLst>
              <a:ext uri="{FF2B5EF4-FFF2-40B4-BE49-F238E27FC236}">
                <a16:creationId xmlns:a16="http://schemas.microsoft.com/office/drawing/2014/main" id="{C9A8553F-1512-8CD9-369D-211DBE1F0099}"/>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28FA02CF-C664-C1F1-BCA5-3EB30DD5BE5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3CA88059-F609-4890-533A-CC2043218D77}"/>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70CFECBD-EC26-7D17-0790-030F87957326}"/>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1797489-E85E-A8E5-632D-6C0A9F3585CA}"/>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9" name="Picture 8">
            <a:extLst>
              <a:ext uri="{FF2B5EF4-FFF2-40B4-BE49-F238E27FC236}">
                <a16:creationId xmlns:a16="http://schemas.microsoft.com/office/drawing/2014/main" id="{98BFA90B-57DD-B5FD-72ED-FBA688A658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8100177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18032" y="402006"/>
            <a:ext cx="9701057" cy="528439"/>
          </a:xfrm>
        </p:spPr>
        <p:txBody>
          <a:bodyPr>
            <a:normAutofit fontScale="90000"/>
          </a:bodyPr>
          <a:lstStyle/>
          <a:p>
            <a:r>
              <a:rPr b="0" u="none" dirty="0">
                <a:latin typeface="Huawei Sans" panose="020C0503030203020204" pitchFamily="34" charset="0"/>
              </a:rPr>
              <a:t>Data Overview</a:t>
            </a:r>
          </a:p>
        </p:txBody>
      </p:sp>
      <p:sp>
        <p:nvSpPr>
          <p:cNvPr id="3" name="文本占位符 2"/>
          <p:cNvSpPr>
            <a:spLocks noGrp="1"/>
          </p:cNvSpPr>
          <p:nvPr>
            <p:ph type="body" sz="quarter" idx="4294967295"/>
          </p:nvPr>
        </p:nvSpPr>
        <p:spPr>
          <a:xfrm>
            <a:off x="534572" y="1311582"/>
            <a:ext cx="11214515" cy="4615973"/>
          </a:xfrm>
        </p:spPr>
        <p:txBody>
          <a:bodyPr/>
          <a:lstStyle/>
          <a:p>
            <a:r>
              <a:rPr b="0" u="none" dirty="0">
                <a:latin typeface="Huawei Sans" panose="020C0503030203020204" pitchFamily="34" charset="0"/>
              </a:rPr>
              <a:t>Typical dataset composition</a:t>
            </a:r>
          </a:p>
        </p:txBody>
      </p:sp>
      <p:graphicFrame>
        <p:nvGraphicFramePr>
          <p:cNvPr id="8" name="表格 7"/>
          <p:cNvGraphicFramePr>
            <a:graphicFrameLocks noGrp="1"/>
          </p:cNvGraphicFramePr>
          <p:nvPr/>
        </p:nvGraphicFramePr>
        <p:xfrm>
          <a:off x="2315580" y="2888940"/>
          <a:ext cx="8155732" cy="3175336"/>
        </p:xfrm>
        <a:graphic>
          <a:graphicData uri="http://schemas.openxmlformats.org/drawingml/2006/table">
            <a:tbl>
              <a:tblPr firstRow="1" bandRow="1">
                <a:tableStyleId>{5940675A-B579-460E-94D1-54222C63F5DA}</a:tableStyleId>
              </a:tblPr>
              <a:tblGrid>
                <a:gridCol w="708343">
                  <a:extLst>
                    <a:ext uri="{9D8B030D-6E8A-4147-A177-3AD203B41FA5}">
                      <a16:colId xmlns:a16="http://schemas.microsoft.com/office/drawing/2014/main" val="20000"/>
                    </a:ext>
                  </a:extLst>
                </a:gridCol>
                <a:gridCol w="2063965">
                  <a:extLst>
                    <a:ext uri="{9D8B030D-6E8A-4147-A177-3AD203B41FA5}">
                      <a16:colId xmlns:a16="http://schemas.microsoft.com/office/drawing/2014/main" val="20001"/>
                    </a:ext>
                  </a:extLst>
                </a:gridCol>
                <a:gridCol w="1764196">
                  <a:extLst>
                    <a:ext uri="{9D8B030D-6E8A-4147-A177-3AD203B41FA5}">
                      <a16:colId xmlns:a16="http://schemas.microsoft.com/office/drawing/2014/main" val="20002"/>
                    </a:ext>
                  </a:extLst>
                </a:gridCol>
                <a:gridCol w="1428423">
                  <a:extLst>
                    <a:ext uri="{9D8B030D-6E8A-4147-A177-3AD203B41FA5}">
                      <a16:colId xmlns:a16="http://schemas.microsoft.com/office/drawing/2014/main" val="20003"/>
                    </a:ext>
                  </a:extLst>
                </a:gridCol>
                <a:gridCol w="2190805">
                  <a:extLst>
                    <a:ext uri="{9D8B030D-6E8A-4147-A177-3AD203B41FA5}">
                      <a16:colId xmlns:a16="http://schemas.microsoft.com/office/drawing/2014/main" val="20004"/>
                    </a:ext>
                  </a:extLst>
                </a:gridCol>
              </a:tblGrid>
              <a:tr h="367026">
                <a:tc>
                  <a:txBody>
                    <a:bodyPr/>
                    <a:lstStyle/>
                    <a:p>
                      <a:pPr algn="ctr"/>
                      <a:r>
                        <a:rPr b="0" u="none">
                          <a:latin typeface="Huawei Sans" panose="020C0503030203020204" pitchFamily="34" charset="0"/>
                        </a:rPr>
                        <a:t>No.</a:t>
                      </a:r>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b="0" u="none">
                          <a:latin typeface="Huawei Sans" panose="020C0503030203020204" pitchFamily="34" charset="0"/>
                        </a:rPr>
                        <a:t>Area</a:t>
                      </a:r>
                    </a:p>
                  </a:txBody>
                  <a:tcP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lang="en-US" altLang="zh-CN" b="0" u="none" dirty="0">
                          <a:latin typeface="Huawei Sans" panose="020C0503030203020204" pitchFamily="34" charset="0"/>
                        </a:rPr>
                        <a:t>Location</a:t>
                      </a:r>
                      <a:endParaRPr b="0" u="none" dirty="0">
                        <a:latin typeface="Huawei Sans" panose="020C0503030203020204" pitchFamily="34" charset="0"/>
                      </a:endParaRPr>
                    </a:p>
                  </a:txBody>
                  <a:tcP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b="0" u="none">
                          <a:latin typeface="Huawei Sans" panose="020C0503030203020204" pitchFamily="34" charset="0"/>
                        </a:rPr>
                        <a:t>Orientation</a:t>
                      </a:r>
                    </a:p>
                  </a:txBody>
                  <a:tcP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lang="en-US" b="0" u="none" dirty="0">
                          <a:latin typeface="Huawei Sans" panose="020C0503030203020204" pitchFamily="34" charset="0"/>
                        </a:rPr>
                        <a:t>House</a:t>
                      </a:r>
                      <a:r>
                        <a:rPr b="0" u="none" dirty="0">
                          <a:latin typeface="Huawei Sans" panose="020C0503030203020204" pitchFamily="34" charset="0"/>
                        </a:rPr>
                        <a:t> Price</a:t>
                      </a:r>
                    </a:p>
                  </a:txBody>
                  <a:tcP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561662">
                <a:tc>
                  <a:txBody>
                    <a:bodyPr/>
                    <a:lstStyle/>
                    <a:p>
                      <a:pPr algn="ctr"/>
                      <a:r>
                        <a:rPr b="0" u="none">
                          <a:latin typeface="Huawei Sans" panose="020C0503030203020204" pitchFamily="34" charset="0"/>
                        </a:rPr>
                        <a:t>1</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100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8</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South</a:t>
                      </a:r>
                    </a:p>
                  </a:txBody>
                  <a:tcPr/>
                </a:tc>
                <a:tc>
                  <a:txBody>
                    <a:bodyPr/>
                    <a:lstStyle/>
                    <a:p>
                      <a:pPr algn="ctr"/>
                      <a:r>
                        <a:rPr b="0" u="none">
                          <a:latin typeface="Huawei Sans" panose="020C0503030203020204" pitchFamily="34" charset="0"/>
                        </a:rPr>
                        <a:t>1000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61662">
                <a:tc>
                  <a:txBody>
                    <a:bodyPr/>
                    <a:lstStyle/>
                    <a:p>
                      <a:pPr algn="ctr"/>
                      <a:r>
                        <a:rPr b="0" u="none">
                          <a:latin typeface="Huawei Sans" panose="020C0503030203020204" pitchFamily="34" charset="0"/>
                        </a:rPr>
                        <a:t>2</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120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9</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Southwest</a:t>
                      </a:r>
                    </a:p>
                  </a:txBody>
                  <a:tcPr/>
                </a:tc>
                <a:tc>
                  <a:txBody>
                    <a:bodyPr/>
                    <a:lstStyle/>
                    <a:p>
                      <a:pPr algn="ctr"/>
                      <a:r>
                        <a:rPr b="0" u="none">
                          <a:latin typeface="Huawei Sans" panose="020C0503030203020204" pitchFamily="34" charset="0"/>
                        </a:rPr>
                        <a:t>1300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561662">
                <a:tc>
                  <a:txBody>
                    <a:bodyPr/>
                    <a:lstStyle/>
                    <a:p>
                      <a:pPr algn="ctr"/>
                      <a:r>
                        <a:rPr b="0" u="none">
                          <a:latin typeface="Huawei Sans" panose="020C0503030203020204" pitchFamily="34" charset="0"/>
                        </a:rPr>
                        <a:t>3</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60</a:t>
                      </a:r>
                    </a:p>
                  </a:txBody>
                  <a:tcPr/>
                </a:tc>
                <a:tc>
                  <a:txBody>
                    <a:bodyPr/>
                    <a:lstStyle/>
                    <a:p>
                      <a:pPr algn="ctr"/>
                      <a:r>
                        <a:rPr b="0" u="none">
                          <a:latin typeface="Huawei Sans" panose="020C0503030203020204" pitchFamily="34" charset="0"/>
                        </a:rPr>
                        <a:t>6</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North</a:t>
                      </a:r>
                    </a:p>
                  </a:txBody>
                  <a:tcPr/>
                </a:tc>
                <a:tc>
                  <a:txBody>
                    <a:bodyPr/>
                    <a:lstStyle/>
                    <a:p>
                      <a:pPr algn="ctr"/>
                      <a:r>
                        <a:rPr b="0" u="none">
                          <a:latin typeface="Huawei Sans" panose="020C0503030203020204" pitchFamily="34" charset="0"/>
                        </a:rPr>
                        <a:t>700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561662">
                <a:tc>
                  <a:txBody>
                    <a:bodyPr/>
                    <a:lstStyle/>
                    <a:p>
                      <a:pPr algn="ctr"/>
                      <a:r>
                        <a:rPr b="0" u="none">
                          <a:latin typeface="Huawei Sans" panose="020C0503030203020204" pitchFamily="34" charset="0"/>
                        </a:rPr>
                        <a:t>4</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tcPr>
                </a:tc>
                <a:tc>
                  <a:txBody>
                    <a:bodyPr/>
                    <a:lstStyle/>
                    <a:p>
                      <a:pPr algn="ctr"/>
                      <a:r>
                        <a:rPr b="0" u="none">
                          <a:latin typeface="Huawei Sans" panose="020C0503030203020204" pitchFamily="34" charset="0"/>
                        </a:rPr>
                        <a:t>80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9</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tc>
                <a:tc>
                  <a:txBody>
                    <a:bodyPr/>
                    <a:lstStyle/>
                    <a:p>
                      <a:pPr algn="ctr"/>
                      <a:r>
                        <a:rPr b="0" u="none">
                          <a:latin typeface="Huawei Sans" panose="020C0503030203020204" pitchFamily="34" charset="0"/>
                        </a:rPr>
                        <a:t>Southeast</a:t>
                      </a:r>
                    </a:p>
                  </a:txBody>
                  <a:tcPr/>
                </a:tc>
                <a:tc>
                  <a:txBody>
                    <a:bodyPr/>
                    <a:lstStyle/>
                    <a:p>
                      <a:pPr algn="ctr"/>
                      <a:r>
                        <a:rPr b="0" u="none">
                          <a:latin typeface="Huawei Sans" panose="020C0503030203020204" pitchFamily="34" charset="0"/>
                        </a:rPr>
                        <a:t>1100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561662">
                <a:tc>
                  <a:txBody>
                    <a:bodyPr/>
                    <a:lstStyle/>
                    <a:p>
                      <a:pPr algn="ctr"/>
                      <a:r>
                        <a:rPr b="0" u="none">
                          <a:latin typeface="Huawei Sans" panose="020C0503030203020204" pitchFamily="34" charset="0"/>
                        </a:rPr>
                        <a:t>5</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95</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3</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South</a:t>
                      </a:r>
                    </a:p>
                  </a:txBody>
                  <a:tcPr>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850</a:t>
                      </a:r>
                      <a:endParaRPr lang="zh-CN" altLang="en-US"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11" name="矩形 10"/>
          <p:cNvSpPr/>
          <p:nvPr/>
        </p:nvSpPr>
        <p:spPr bwMode="auto">
          <a:xfrm>
            <a:off x="8256240" y="1844824"/>
            <a:ext cx="2226720" cy="4219452"/>
          </a:xfrm>
          <a:prstGeom prst="rect">
            <a:avLst/>
          </a:prstGeom>
          <a:noFill/>
          <a:ln>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矩形 11"/>
          <p:cNvSpPr/>
          <p:nvPr/>
        </p:nvSpPr>
        <p:spPr bwMode="auto">
          <a:xfrm>
            <a:off x="2999656" y="1844824"/>
            <a:ext cx="5256584" cy="4219452"/>
          </a:xfrm>
          <a:prstGeom prst="rect">
            <a:avLst/>
          </a:prstGeom>
          <a:noFill/>
          <a:ln>
            <a:solidFill>
              <a:srgbClr val="FF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文本框 6"/>
          <p:cNvSpPr txBox="1"/>
          <p:nvPr/>
        </p:nvSpPr>
        <p:spPr bwMode="auto">
          <a:xfrm>
            <a:off x="5295901" y="2095316"/>
            <a:ext cx="1240158"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2</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文本框 8"/>
          <p:cNvSpPr txBox="1"/>
          <p:nvPr/>
        </p:nvSpPr>
        <p:spPr bwMode="auto">
          <a:xfrm>
            <a:off x="3457576" y="2095316"/>
            <a:ext cx="12492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文本框 9"/>
          <p:cNvSpPr txBox="1"/>
          <p:nvPr/>
        </p:nvSpPr>
        <p:spPr bwMode="auto">
          <a:xfrm>
            <a:off x="6816917" y="2089961"/>
            <a:ext cx="1298074"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3</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文本框 12"/>
          <p:cNvSpPr txBox="1"/>
          <p:nvPr/>
        </p:nvSpPr>
        <p:spPr bwMode="auto">
          <a:xfrm>
            <a:off x="8927161" y="2111150"/>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Label</a:t>
            </a:r>
          </a:p>
        </p:txBody>
      </p:sp>
      <p:sp>
        <p:nvSpPr>
          <p:cNvPr id="4" name="圆角矩形 3"/>
          <p:cNvSpPr/>
          <p:nvPr/>
        </p:nvSpPr>
        <p:spPr bwMode="auto">
          <a:xfrm>
            <a:off x="1008063" y="3284984"/>
            <a:ext cx="9474897" cy="2196244"/>
          </a:xfrm>
          <a:prstGeom prst="roundRect">
            <a:avLst/>
          </a:prstGeom>
          <a:noFill/>
          <a:ln w="254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圆角矩形 13"/>
          <p:cNvSpPr/>
          <p:nvPr/>
        </p:nvSpPr>
        <p:spPr bwMode="auto">
          <a:xfrm>
            <a:off x="1008063" y="5481228"/>
            <a:ext cx="9463249" cy="600493"/>
          </a:xfrm>
          <a:prstGeom prst="roundRect">
            <a:avLst/>
          </a:prstGeom>
          <a:noFill/>
          <a:ln w="254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文本框 14"/>
          <p:cNvSpPr txBox="1"/>
          <p:nvPr/>
        </p:nvSpPr>
        <p:spPr bwMode="auto">
          <a:xfrm>
            <a:off x="1049454" y="4061778"/>
            <a:ext cx="1215328"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Training set</a:t>
            </a:r>
          </a:p>
        </p:txBody>
      </p:sp>
      <p:sp>
        <p:nvSpPr>
          <p:cNvPr id="16" name="文本框 15"/>
          <p:cNvSpPr txBox="1"/>
          <p:nvPr/>
        </p:nvSpPr>
        <p:spPr bwMode="auto">
          <a:xfrm>
            <a:off x="1218032" y="5460146"/>
            <a:ext cx="884877" cy="64265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Test set</a:t>
            </a:r>
          </a:p>
        </p:txBody>
      </p:sp>
      <p:grpSp>
        <p:nvGrpSpPr>
          <p:cNvPr id="5" name="Group 4">
            <a:extLst>
              <a:ext uri="{FF2B5EF4-FFF2-40B4-BE49-F238E27FC236}">
                <a16:creationId xmlns:a16="http://schemas.microsoft.com/office/drawing/2014/main" id="{01BC02B5-95C1-438D-2076-5E87970AE214}"/>
              </a:ext>
            </a:extLst>
          </p:cNvPr>
          <p:cNvGrpSpPr/>
          <p:nvPr/>
        </p:nvGrpSpPr>
        <p:grpSpPr>
          <a:xfrm>
            <a:off x="165112" y="147711"/>
            <a:ext cx="917148" cy="889262"/>
            <a:chOff x="292675" y="222425"/>
            <a:chExt cx="917148" cy="889262"/>
          </a:xfrm>
        </p:grpSpPr>
        <p:sp>
          <p:nvSpPr>
            <p:cNvPr id="6" name="Rectangle 5">
              <a:extLst>
                <a:ext uri="{FF2B5EF4-FFF2-40B4-BE49-F238E27FC236}">
                  <a16:creationId xmlns:a16="http://schemas.microsoft.com/office/drawing/2014/main" id="{9A0EC5E0-A64C-3119-51D8-80CB4E948C6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7" name="Group 16">
              <a:extLst>
                <a:ext uri="{FF2B5EF4-FFF2-40B4-BE49-F238E27FC236}">
                  <a16:creationId xmlns:a16="http://schemas.microsoft.com/office/drawing/2014/main" id="{0BA792A4-0E9A-9B99-8C3E-14F5A8458B92}"/>
                </a:ext>
              </a:extLst>
            </p:cNvPr>
            <p:cNvGrpSpPr/>
            <p:nvPr/>
          </p:nvGrpSpPr>
          <p:grpSpPr>
            <a:xfrm>
              <a:off x="292675" y="222425"/>
              <a:ext cx="917148" cy="735905"/>
              <a:chOff x="310903" y="206504"/>
              <a:chExt cx="917148" cy="829211"/>
            </a:xfrm>
          </p:grpSpPr>
          <p:sp>
            <p:nvSpPr>
              <p:cNvPr id="18" name="TextBox 17">
                <a:extLst>
                  <a:ext uri="{FF2B5EF4-FFF2-40B4-BE49-F238E27FC236}">
                    <a16:creationId xmlns:a16="http://schemas.microsoft.com/office/drawing/2014/main" id="{6EC37F91-1869-1EFA-8306-FCEA67071D4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F156472B-CC41-2A8B-6864-18F1DB5B588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20" name="Picture 19">
            <a:extLst>
              <a:ext uri="{FF2B5EF4-FFF2-40B4-BE49-F238E27FC236}">
                <a16:creationId xmlns:a16="http://schemas.microsoft.com/office/drawing/2014/main" id="{E287F26C-9F6D-D99A-30F9-70ACAFFC60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3786845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793185" y="2587418"/>
            <a:ext cx="2657624" cy="1420251"/>
            <a:chOff x="4763852" y="2080187"/>
            <a:chExt cx="2657624" cy="1420251"/>
          </a:xfrm>
        </p:grpSpPr>
        <p:sp>
          <p:nvSpPr>
            <p:cNvPr id="39" name="圆角矩形 38"/>
            <p:cNvSpPr/>
            <p:nvPr/>
          </p:nvSpPr>
          <p:spPr bwMode="auto">
            <a:xfrm>
              <a:off x="4763852" y="2080187"/>
              <a:ext cx="2592288" cy="1420251"/>
            </a:xfrm>
            <a:prstGeom prst="roundRect">
              <a:avLst/>
            </a:prstGeom>
            <a:solidFill>
              <a:schemeClr val="accent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txBox="1"/>
            <p:nvPr/>
          </p:nvSpPr>
          <p:spPr>
            <a:xfrm>
              <a:off x="4763852" y="2307551"/>
              <a:ext cx="2657624" cy="861774"/>
            </a:xfrm>
            <a:prstGeom prst="rect">
              <a:avLst/>
            </a:prstGeom>
          </p:spPr>
          <p:txBody>
            <a:bodyPr vert="horz" wrap="square" lIns="0" tIns="0" rIns="0" bIns="0" rtlCol="0">
              <a:spAutoFit/>
            </a:bodyPr>
            <a:lstStyle/>
            <a:p>
              <a:pPr marL="12700" algn="ctr">
                <a:lnSpc>
                  <a:spcPct val="100000"/>
                </a:lnSpc>
              </a:pPr>
              <a:r>
                <a:rPr sz="2800" b="0" u="none" dirty="0">
                  <a:latin typeface="Huawei Sans" panose="020C0503030203020204" pitchFamily="34" charset="0"/>
                </a:rPr>
                <a:t>Data preprocessing</a:t>
              </a:r>
              <a:endParaRPr sz="2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26" name="object 26"/>
          <p:cNvSpPr/>
          <p:nvPr/>
        </p:nvSpPr>
        <p:spPr>
          <a:xfrm>
            <a:off x="5983816" y="4007669"/>
            <a:ext cx="72008" cy="910205"/>
          </a:xfrm>
          <a:custGeom>
            <a:avLst/>
            <a:gdLst/>
            <a:ahLst/>
            <a:cxnLst/>
            <a:rect l="l" t="t" r="r" b="b"/>
            <a:pathLst>
              <a:path w="869950" h="613410">
                <a:moveTo>
                  <a:pt x="869477" y="0"/>
                </a:moveTo>
                <a:lnTo>
                  <a:pt x="0" y="612829"/>
                </a:lnTo>
              </a:path>
            </a:pathLst>
          </a:custGeom>
          <a:ln w="6350">
            <a:solidFill>
              <a:srgbClr val="59595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7"/>
          <p:cNvSpPr/>
          <p:nvPr/>
        </p:nvSpPr>
        <p:spPr>
          <a:xfrm>
            <a:off x="7369213" y="3266957"/>
            <a:ext cx="1260140" cy="238411"/>
          </a:xfrm>
          <a:custGeom>
            <a:avLst/>
            <a:gdLst/>
            <a:ahLst/>
            <a:cxnLst/>
            <a:rect l="l" t="t" r="r" b="b"/>
            <a:pathLst>
              <a:path w="1327150">
                <a:moveTo>
                  <a:pt x="1326619" y="0"/>
                </a:moveTo>
                <a:lnTo>
                  <a:pt x="0" y="1"/>
                </a:lnTo>
              </a:path>
            </a:pathLst>
          </a:custGeom>
          <a:ln w="6350">
            <a:solidFill>
              <a:srgbClr val="59595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8"/>
          <p:cNvSpPr/>
          <p:nvPr/>
        </p:nvSpPr>
        <p:spPr>
          <a:xfrm>
            <a:off x="3466035" y="3264271"/>
            <a:ext cx="1327150" cy="0"/>
          </a:xfrm>
          <a:custGeom>
            <a:avLst/>
            <a:gdLst/>
            <a:ahLst/>
            <a:cxnLst/>
            <a:rect l="l" t="t" r="r" b="b"/>
            <a:pathLst>
              <a:path w="1327150">
                <a:moveTo>
                  <a:pt x="1326619" y="0"/>
                </a:moveTo>
                <a:lnTo>
                  <a:pt x="0" y="1"/>
                </a:lnTo>
              </a:path>
            </a:pathLst>
          </a:custGeom>
          <a:ln w="6350">
            <a:solidFill>
              <a:srgbClr val="59595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object 35"/>
          <p:cNvSpPr txBox="1">
            <a:spLocks noGrp="1"/>
          </p:cNvSpPr>
          <p:nvPr>
            <p:ph type="title"/>
          </p:nvPr>
        </p:nvSpPr>
        <p:spPr>
          <a:xfrm>
            <a:off x="1232383" y="349784"/>
            <a:ext cx="10021285" cy="538456"/>
          </a:xfrm>
        </p:spPr>
        <p:txBody>
          <a:bodyPr>
            <a:normAutofit fontScale="90000"/>
          </a:bodyPr>
          <a:lstStyle/>
          <a:p>
            <a:r>
              <a:rPr b="0" u="none" dirty="0">
                <a:latin typeface="Huawei Sans" panose="020C0503030203020204" pitchFamily="34" charset="0"/>
              </a:rPr>
              <a:t>Importance of Data Processing </a:t>
            </a:r>
            <a:r>
              <a:rPr lang="en-US" b="0" u="none" dirty="0">
                <a:latin typeface="Huawei Sans" panose="020C0503030203020204" pitchFamily="34" charset="0"/>
              </a:rPr>
              <a:t>(Preparation)</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8" name="文本占位符 37"/>
          <p:cNvSpPr>
            <a:spLocks noGrp="1"/>
          </p:cNvSpPr>
          <p:nvPr>
            <p:ph type="body" sz="quarter" idx="4294967295"/>
          </p:nvPr>
        </p:nvSpPr>
        <p:spPr>
          <a:xfrm>
            <a:off x="596289" y="1385375"/>
            <a:ext cx="11293475" cy="4879805"/>
          </a:xfrm>
        </p:spPr>
        <p:txBody>
          <a:bodyPr/>
          <a:lstStyle/>
          <a:p>
            <a:r>
              <a:rPr b="0" u="none" dirty="0">
                <a:latin typeface="Huawei Sans" panose="020C0503030203020204" pitchFamily="34" charset="0"/>
              </a:rPr>
              <a:t>Data is </a:t>
            </a:r>
            <a:r>
              <a:rPr lang="en-US" b="0" u="none" dirty="0">
                <a:latin typeface="Huawei Sans" panose="020C0503030203020204" pitchFamily="34" charset="0"/>
              </a:rPr>
              <a:t>crucial</a:t>
            </a:r>
            <a:r>
              <a:rPr b="0" u="none" dirty="0">
                <a:latin typeface="Huawei Sans" panose="020C0503030203020204" pitchFamily="34" charset="0"/>
              </a:rPr>
              <a:t> to models and </a:t>
            </a:r>
            <a:r>
              <a:rPr lang="en-US" b="0" u="none" dirty="0">
                <a:latin typeface="Huawei Sans" panose="020C0503030203020204" pitchFamily="34" charset="0"/>
              </a:rPr>
              <a:t>determines</a:t>
            </a:r>
            <a:r>
              <a:rPr b="0" u="none" dirty="0">
                <a:latin typeface="Huawei Sans" panose="020C0503030203020204" pitchFamily="34" charset="0"/>
              </a:rPr>
              <a:t> the </a:t>
            </a:r>
            <a:r>
              <a:rPr lang="en-US" dirty="0">
                <a:latin typeface="Huawei Sans" panose="020C0503030203020204" pitchFamily="34" charset="0"/>
              </a:rPr>
              <a:t>scope of model capabilities</a:t>
            </a:r>
            <a:r>
              <a:rPr b="0" u="none" dirty="0">
                <a:latin typeface="Huawei Sans" panose="020C0503030203020204" pitchFamily="34" charset="0"/>
              </a:rPr>
              <a:t>. </a:t>
            </a:r>
            <a:r>
              <a:rPr lang="en-US" dirty="0">
                <a:latin typeface="Huawei Sans" panose="020C0503030203020204" pitchFamily="34" charset="0"/>
              </a:rPr>
              <a:t>All good models require good data.</a:t>
            </a:r>
            <a:endParaRPr b="0" u="none" dirty="0">
              <a:latin typeface="Huawei Sans" panose="020C0503030203020204" pitchFamily="34" charset="0"/>
            </a:endParaRPr>
          </a:p>
        </p:txBody>
      </p:sp>
      <p:grpSp>
        <p:nvGrpSpPr>
          <p:cNvPr id="48" name="组合 47"/>
          <p:cNvGrpSpPr/>
          <p:nvPr/>
        </p:nvGrpSpPr>
        <p:grpSpPr>
          <a:xfrm>
            <a:off x="1260153" y="2959278"/>
            <a:ext cx="2250082" cy="2457092"/>
            <a:chOff x="1221262" y="3309100"/>
            <a:chExt cx="1822382" cy="1792563"/>
          </a:xfrm>
        </p:grpSpPr>
        <p:sp>
          <p:nvSpPr>
            <p:cNvPr id="4" name="object 4"/>
            <p:cNvSpPr/>
            <p:nvPr/>
          </p:nvSpPr>
          <p:spPr>
            <a:xfrm>
              <a:off x="1286599" y="337729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000000"/>
            </a:solidFill>
          </p:spPr>
          <p:txBody>
            <a:bodyPr wrap="square" lIns="0" tIns="0" rIns="0" bIns="0" rtlCol="0"/>
            <a:lstStyle/>
            <a:p>
              <a:endParaRPr sz="14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object 5"/>
            <p:cNvSpPr/>
            <p:nvPr/>
          </p:nvSpPr>
          <p:spPr>
            <a:xfrm>
              <a:off x="1286599" y="337729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ln w="12700">
              <a:solidFill>
                <a:srgbClr val="000000"/>
              </a:solidFill>
            </a:ln>
          </p:spPr>
          <p:txBody>
            <a:bodyPr wrap="square" lIns="0" tIns="0" rIns="0" bIns="0" rtlCol="0"/>
            <a:lstStyle/>
            <a:p>
              <a:endParaRPr sz="20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p:nvPr/>
          </p:nvSpPr>
          <p:spPr>
            <a:xfrm>
              <a:off x="1221262" y="330910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FFFFFF"/>
            </a:solidFill>
          </p:spPr>
          <p:txBody>
            <a:bodyPr wrap="square" lIns="0" tIns="0" rIns="0" bIns="0" rtlCol="0"/>
            <a:lstStyle/>
            <a:p>
              <a:endParaRPr sz="14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object 30"/>
            <p:cNvSpPr txBox="1"/>
            <p:nvPr/>
          </p:nvSpPr>
          <p:spPr>
            <a:xfrm>
              <a:off x="1261211" y="4013545"/>
              <a:ext cx="1782433" cy="1088118"/>
            </a:xfrm>
            <a:prstGeom prst="rect">
              <a:avLst/>
            </a:prstGeom>
          </p:spPr>
          <p:txBody>
            <a:bodyPr vert="horz" wrap="square" lIns="0" tIns="0" rIns="0" bIns="0" rtlCol="0">
              <a:spAutoFit/>
            </a:bodyPr>
            <a:lstStyle/>
            <a:p>
              <a:pPr marL="12700" marR="5080">
                <a:lnSpc>
                  <a:spcPct val="102200"/>
                </a:lnSpc>
              </a:pPr>
              <a:r>
                <a:rPr lang="en-US" sz="1400" dirty="0">
                  <a:solidFill>
                    <a:srgbClr val="7F7F7F"/>
                  </a:solidFill>
                  <a:latin typeface="Huawei Sans" panose="020C0503030203020204" pitchFamily="34" charset="0"/>
                </a:rPr>
                <a:t>Fill in missing values, and detect and eliminate noise and other </a:t>
              </a:r>
              <a:r>
                <a:rPr lang="en-US" altLang="zh-CN" sz="1400" dirty="0">
                  <a:solidFill>
                    <a:srgbClr val="7F7F7F"/>
                  </a:solidFill>
                  <a:latin typeface="Huawei Sans" panose="020C0503030203020204" pitchFamily="34" charset="0"/>
                </a:rPr>
                <a:t>abnormal points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5" name="文本框 44"/>
            <p:cNvSpPr txBox="1"/>
            <p:nvPr/>
          </p:nvSpPr>
          <p:spPr bwMode="auto">
            <a:xfrm>
              <a:off x="1275369" y="3357372"/>
              <a:ext cx="1702937" cy="476238"/>
            </a:xfrm>
            <a:prstGeom prst="rect">
              <a:avLst/>
            </a:prstGeom>
            <a:noFill/>
            <a:ln w="9525" algn="ctr">
              <a:solidFill>
                <a:schemeClr val="tx1"/>
              </a:solidFill>
              <a:miter lim="800000"/>
              <a:headEnd/>
              <a:tailEnd/>
            </a:ln>
          </p:spPr>
          <p:txBody>
            <a:bodyPr vert="horz" wrap="square" lIns="87802" tIns="43901" rIns="87802" bIns="43901" numCol="1" rtlCol="0" anchor="ctr" anchorCtr="0" compatLnSpc="1">
              <a:prstTxWarp prst="textNoShape">
                <a:avLst/>
              </a:prstTxWarp>
              <a:noAutofit/>
            </a:bodyPr>
            <a:lstStyle/>
            <a:p>
              <a:pPr algn="ctr"/>
              <a:r>
                <a:rPr sz="1600" b="1" u="none" dirty="0">
                  <a:latin typeface="Huawei Sans" panose="020C0503030203020204" pitchFamily="34" charset="0"/>
                </a:rPr>
                <a:t>Data cleansing</a:t>
              </a:r>
            </a:p>
          </p:txBody>
        </p:sp>
      </p:grpSp>
      <p:grpSp>
        <p:nvGrpSpPr>
          <p:cNvPr id="49" name="组合 48"/>
          <p:cNvGrpSpPr/>
          <p:nvPr/>
        </p:nvGrpSpPr>
        <p:grpSpPr>
          <a:xfrm>
            <a:off x="5057165" y="4462770"/>
            <a:ext cx="1892349" cy="2029773"/>
            <a:chOff x="5134640" y="4837901"/>
            <a:chExt cx="1822382" cy="1622860"/>
          </a:xfrm>
        </p:grpSpPr>
        <p:sp>
          <p:nvSpPr>
            <p:cNvPr id="12" name="object 12"/>
            <p:cNvSpPr/>
            <p:nvPr/>
          </p:nvSpPr>
          <p:spPr>
            <a:xfrm>
              <a:off x="5199977" y="4906091"/>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000000"/>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5199977" y="4906091"/>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ln w="12700">
              <a:solidFill>
                <a:srgbClr val="000000"/>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p:nvPr/>
          </p:nvSpPr>
          <p:spPr>
            <a:xfrm>
              <a:off x="5134640" y="4837901"/>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FFFFFF"/>
            </a:solidFill>
          </p:spPr>
          <p:txBody>
            <a:bodyPr wrap="square" lIns="0" tIns="0" rIns="0" bIns="0" rtlCol="0"/>
            <a:lstStyle/>
            <a:p>
              <a:endParaRPr sz="20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txBox="1"/>
            <p:nvPr/>
          </p:nvSpPr>
          <p:spPr>
            <a:xfrm>
              <a:off x="5213380" y="5600333"/>
              <a:ext cx="1678305" cy="860428"/>
            </a:xfrm>
            <a:prstGeom prst="rect">
              <a:avLst/>
            </a:prstGeom>
          </p:spPr>
          <p:txBody>
            <a:bodyPr vert="horz" wrap="square" lIns="0" tIns="0" rIns="0" bIns="0" rtlCol="0">
              <a:spAutoFit/>
            </a:bodyPr>
            <a:lstStyle/>
            <a:p>
              <a:pPr marL="12700" marR="5080">
                <a:lnSpc>
                  <a:spcPct val="101099"/>
                </a:lnSpc>
              </a:pPr>
              <a:r>
                <a:rPr lang="en-US" sz="1400" dirty="0">
                  <a:solidFill>
                    <a:srgbClr val="7F7F7F"/>
                  </a:solidFill>
                  <a:latin typeface="Huawei Sans" panose="020C0503030203020204" pitchFamily="34" charset="0"/>
                </a:rPr>
                <a:t>Simplify data attributes to avoid the curse of dimensionality</a:t>
              </a:r>
              <a:endParaRPr lang="en-US" sz="1400" spc="-5" dirty="0">
                <a:solidFill>
                  <a:srgbClr val="7F7F7F"/>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6" name="文本框 45"/>
            <p:cNvSpPr txBox="1"/>
            <p:nvPr/>
          </p:nvSpPr>
          <p:spPr bwMode="auto">
            <a:xfrm>
              <a:off x="5196104" y="4920268"/>
              <a:ext cx="1702937" cy="476238"/>
            </a:xfrm>
            <a:prstGeom prst="rect">
              <a:avLst/>
            </a:prstGeom>
            <a:noFill/>
            <a:ln w="9525" algn="ctr">
              <a:solidFill>
                <a:schemeClr val="tx1"/>
              </a:solidFill>
              <a:miter lim="800000"/>
              <a:headEnd/>
              <a:tailEnd/>
            </a:ln>
          </p:spPr>
          <p:txBody>
            <a:bodyPr vert="horz" wrap="square" lIns="87802" tIns="43901" rIns="87802" bIns="43901" numCol="1" rtlCol="0" anchor="ctr" anchorCtr="0" compatLnSpc="1">
              <a:prstTxWarp prst="textNoShape">
                <a:avLst/>
              </a:prstTxWarp>
              <a:noAutofit/>
            </a:bodyPr>
            <a:lstStyle/>
            <a:p>
              <a:pPr algn="ctr"/>
              <a:r>
                <a:rPr sz="1400" b="1" u="none" dirty="0">
                  <a:latin typeface="Huawei Sans" panose="020C0503030203020204" pitchFamily="34" charset="0"/>
                </a:rPr>
                <a:t>Data dimension reduction</a:t>
              </a:r>
            </a:p>
          </p:txBody>
        </p:sp>
      </p:grpSp>
      <p:grpSp>
        <p:nvGrpSpPr>
          <p:cNvPr id="50" name="组合 49"/>
          <p:cNvGrpSpPr/>
          <p:nvPr/>
        </p:nvGrpSpPr>
        <p:grpSpPr>
          <a:xfrm>
            <a:off x="8140145" y="2905945"/>
            <a:ext cx="2127600" cy="2411643"/>
            <a:chOff x="9300356" y="3309100"/>
            <a:chExt cx="1822382" cy="1626156"/>
          </a:xfrm>
        </p:grpSpPr>
        <p:sp>
          <p:nvSpPr>
            <p:cNvPr id="8" name="object 8"/>
            <p:cNvSpPr/>
            <p:nvPr/>
          </p:nvSpPr>
          <p:spPr>
            <a:xfrm>
              <a:off x="9365692" y="337729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000000"/>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9365692" y="337729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ln w="12700">
              <a:solidFill>
                <a:srgbClr val="000000"/>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p:nvPr/>
          </p:nvSpPr>
          <p:spPr>
            <a:xfrm>
              <a:off x="9300356" y="3309100"/>
              <a:ext cx="1757045" cy="524510"/>
            </a:xfrm>
            <a:custGeom>
              <a:avLst/>
              <a:gdLst/>
              <a:ahLst/>
              <a:cxnLst/>
              <a:rect l="l" t="t" r="r" b="b"/>
              <a:pathLst>
                <a:path w="1757045" h="524510">
                  <a:moveTo>
                    <a:pt x="0" y="0"/>
                  </a:moveTo>
                  <a:lnTo>
                    <a:pt x="1756839" y="0"/>
                  </a:lnTo>
                  <a:lnTo>
                    <a:pt x="1756839" y="524416"/>
                  </a:lnTo>
                  <a:lnTo>
                    <a:pt x="0" y="524416"/>
                  </a:lnTo>
                  <a:lnTo>
                    <a:pt x="0" y="0"/>
                  </a:lnTo>
                  <a:close/>
                </a:path>
              </a:pathLst>
            </a:custGeom>
            <a:solidFill>
              <a:srgbClr val="FFFFF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object 31"/>
            <p:cNvSpPr txBox="1"/>
            <p:nvPr/>
          </p:nvSpPr>
          <p:spPr>
            <a:xfrm>
              <a:off x="9404478" y="4066877"/>
              <a:ext cx="1718260" cy="868379"/>
            </a:xfrm>
            <a:prstGeom prst="rect">
              <a:avLst/>
            </a:prstGeom>
          </p:spPr>
          <p:txBody>
            <a:bodyPr vert="horz" wrap="square" lIns="0" tIns="0" rIns="0" bIns="0" rtlCol="0">
              <a:spAutoFit/>
            </a:bodyPr>
            <a:lstStyle/>
            <a:p>
              <a:pPr marL="12700" marR="5080">
                <a:lnSpc>
                  <a:spcPct val="102200"/>
                </a:lnSpc>
              </a:pPr>
              <a:r>
                <a:rPr lang="en-US" sz="1400" dirty="0">
                  <a:solidFill>
                    <a:srgbClr val="7F7F7F"/>
                  </a:solidFill>
                  <a:latin typeface="Huawei Sans" panose="020C0503030203020204" pitchFamily="34" charset="0"/>
                </a:rPr>
                <a:t>Standardize data to reduce noise and improve model accuracy</a:t>
              </a:r>
              <a:endParaRPr sz="1400" dirty="0">
                <a:solidFill>
                  <a:srgbClr val="7F7F7F"/>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7" name="文本框 46"/>
            <p:cNvSpPr txBox="1"/>
            <p:nvPr/>
          </p:nvSpPr>
          <p:spPr bwMode="auto">
            <a:xfrm>
              <a:off x="9365692" y="3357372"/>
              <a:ext cx="1702937" cy="476238"/>
            </a:xfrm>
            <a:prstGeom prst="rect">
              <a:avLst/>
            </a:prstGeom>
            <a:noFill/>
            <a:ln w="9525" algn="ctr">
              <a:solidFill>
                <a:schemeClr val="tx1"/>
              </a:solidFill>
              <a:miter lim="800000"/>
              <a:headEnd/>
              <a:tailEnd/>
            </a:ln>
          </p:spPr>
          <p:txBody>
            <a:bodyPr vert="horz" wrap="square" lIns="87802" tIns="43901" rIns="87802" bIns="43901" numCol="1" rtlCol="0" anchor="ctr" anchorCtr="0" compatLnSpc="1">
              <a:prstTxWarp prst="textNoShape">
                <a:avLst/>
              </a:prstTxWarp>
              <a:noAutofit/>
            </a:bodyPr>
            <a:lstStyle/>
            <a:p>
              <a:pPr algn="ctr"/>
              <a:r>
                <a:rPr sz="1400" b="1" u="none" dirty="0">
                  <a:latin typeface="Huawei Sans" panose="020C0503030203020204" pitchFamily="34" charset="0"/>
                </a:rPr>
                <a:t>Data standardization</a:t>
              </a:r>
            </a:p>
          </p:txBody>
        </p:sp>
      </p:grpSp>
      <p:grpSp>
        <p:nvGrpSpPr>
          <p:cNvPr id="2" name="Group 1">
            <a:extLst>
              <a:ext uri="{FF2B5EF4-FFF2-40B4-BE49-F238E27FC236}">
                <a16:creationId xmlns:a16="http://schemas.microsoft.com/office/drawing/2014/main" id="{AA946691-5AF5-CCC1-8DC9-EA75982AAF6E}"/>
              </a:ext>
            </a:extLst>
          </p:cNvPr>
          <p:cNvGrpSpPr/>
          <p:nvPr/>
        </p:nvGrpSpPr>
        <p:grpSpPr>
          <a:xfrm>
            <a:off x="165112" y="147711"/>
            <a:ext cx="917148" cy="889262"/>
            <a:chOff x="292675" y="222425"/>
            <a:chExt cx="917148" cy="889262"/>
          </a:xfrm>
        </p:grpSpPr>
        <p:sp>
          <p:nvSpPr>
            <p:cNvPr id="3" name="Rectangle 2">
              <a:extLst>
                <a:ext uri="{FF2B5EF4-FFF2-40B4-BE49-F238E27FC236}">
                  <a16:creationId xmlns:a16="http://schemas.microsoft.com/office/drawing/2014/main" id="{1D987065-2C05-D271-A90E-F1E39FAE4A15}"/>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10A27D16-F9DA-D8B8-414D-524446B4AD24}"/>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D89397D7-4BDA-579F-4797-E6AEBF204CC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CE19951-0D5A-C104-6AC1-EC0EF561F743}"/>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6" name="Picture 15">
            <a:extLst>
              <a:ext uri="{FF2B5EF4-FFF2-40B4-BE49-F238E27FC236}">
                <a16:creationId xmlns:a16="http://schemas.microsoft.com/office/drawing/2014/main" id="{2FEFB213-8B59-B3E8-720F-88FF193510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41801844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64567" y="278188"/>
            <a:ext cx="10595536" cy="734218"/>
          </a:xfrm>
        </p:spPr>
        <p:txBody>
          <a:bodyPr>
            <a:normAutofit/>
          </a:bodyPr>
          <a:lstStyle/>
          <a:p>
            <a:r>
              <a:rPr b="0" u="none" dirty="0">
                <a:latin typeface="Huawei Sans" panose="020C0503030203020204" pitchFamily="34" charset="0"/>
              </a:rPr>
              <a:t>Data Cleansing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1266093" y="1052725"/>
            <a:ext cx="10694010" cy="5038586"/>
          </a:xfrm>
        </p:spPr>
        <p:txBody>
          <a:bodyPr>
            <a:normAutofit lnSpcReduction="10000"/>
          </a:bodyPr>
          <a:lstStyle/>
          <a:p>
            <a:r>
              <a:rPr b="0" u="none" dirty="0">
                <a:latin typeface="Huawei Sans" panose="020C0503030203020204" pitchFamily="34" charset="0"/>
              </a:rPr>
              <a:t>Most machine learning models process features, which are usually numeric representations of input variables that can be used in the model.</a:t>
            </a:r>
          </a:p>
          <a:p>
            <a:r>
              <a:rPr b="0" u="none" dirty="0">
                <a:latin typeface="Huawei Sans" panose="020C0503030203020204" pitchFamily="34" charset="0"/>
              </a:rPr>
              <a:t>In most cases, only preprocessed data can be used by algorithms. Data preprocessing involves the following operations:</a:t>
            </a:r>
          </a:p>
          <a:p>
            <a:pPr lvl="1">
              <a:lnSpc>
                <a:spcPct val="150000"/>
              </a:lnSpc>
              <a:buFont typeface="Wingdings" panose="05000000000000000000" pitchFamily="2" charset="2"/>
              <a:buChar char="n"/>
            </a:pPr>
            <a:r>
              <a:rPr b="0" u="none" dirty="0">
                <a:latin typeface="Huawei Sans" panose="020C0503030203020204" pitchFamily="34" charset="0"/>
              </a:rPr>
              <a:t>Data filtering</a:t>
            </a:r>
          </a:p>
          <a:p>
            <a:pPr lvl="1">
              <a:lnSpc>
                <a:spcPct val="150000"/>
              </a:lnSpc>
              <a:buFont typeface="Wingdings" panose="05000000000000000000" pitchFamily="2" charset="2"/>
              <a:buChar char="n"/>
            </a:pPr>
            <a:r>
              <a:rPr b="0" u="none" dirty="0">
                <a:latin typeface="Huawei Sans" panose="020C0503030203020204" pitchFamily="34" charset="0"/>
              </a:rPr>
              <a:t>Data loss handling</a:t>
            </a:r>
          </a:p>
          <a:p>
            <a:pPr lvl="1">
              <a:lnSpc>
                <a:spcPct val="150000"/>
              </a:lnSpc>
              <a:buFont typeface="Wingdings" panose="05000000000000000000" pitchFamily="2" charset="2"/>
              <a:buChar char="n"/>
            </a:pPr>
            <a:r>
              <a:rPr b="0" u="none" dirty="0">
                <a:latin typeface="Huawei Sans" panose="020C0503030203020204" pitchFamily="34" charset="0"/>
              </a:rPr>
              <a:t>Handling of possible error or abnormal values</a:t>
            </a:r>
          </a:p>
          <a:p>
            <a:pPr lvl="1">
              <a:lnSpc>
                <a:spcPct val="150000"/>
              </a:lnSpc>
              <a:buFont typeface="Wingdings" panose="05000000000000000000" pitchFamily="2" charset="2"/>
              <a:buChar char="n"/>
            </a:pPr>
            <a:r>
              <a:rPr b="0" u="none" dirty="0">
                <a:latin typeface="Huawei Sans" panose="020C0503030203020204" pitchFamily="34" charset="0"/>
              </a:rPr>
              <a:t>Merging of data from multiple sources</a:t>
            </a:r>
          </a:p>
          <a:p>
            <a:pPr lvl="1">
              <a:lnSpc>
                <a:spcPct val="150000"/>
              </a:lnSpc>
              <a:buFont typeface="Wingdings" panose="05000000000000000000" pitchFamily="2" charset="2"/>
              <a:buChar char="n"/>
            </a:pPr>
            <a:r>
              <a:rPr b="0" u="none" dirty="0">
                <a:latin typeface="Huawei Sans" panose="020C0503030203020204" pitchFamily="34" charset="0"/>
              </a:rPr>
              <a:t>Data consolidation</a:t>
            </a:r>
          </a:p>
        </p:txBody>
      </p:sp>
      <p:grpSp>
        <p:nvGrpSpPr>
          <p:cNvPr id="3" name="Group 2">
            <a:extLst>
              <a:ext uri="{FF2B5EF4-FFF2-40B4-BE49-F238E27FC236}">
                <a16:creationId xmlns:a16="http://schemas.microsoft.com/office/drawing/2014/main" id="{DCA0E9C7-0E63-BF07-9AFB-EB3E21B17429}"/>
              </a:ext>
            </a:extLst>
          </p:cNvPr>
          <p:cNvGrpSpPr/>
          <p:nvPr/>
        </p:nvGrpSpPr>
        <p:grpSpPr>
          <a:xfrm>
            <a:off x="165112" y="147711"/>
            <a:ext cx="917148" cy="889262"/>
            <a:chOff x="292675" y="222425"/>
            <a:chExt cx="917148" cy="889262"/>
          </a:xfrm>
        </p:grpSpPr>
        <p:sp>
          <p:nvSpPr>
            <p:cNvPr id="4" name="Rectangle 3">
              <a:extLst>
                <a:ext uri="{FF2B5EF4-FFF2-40B4-BE49-F238E27FC236}">
                  <a16:creationId xmlns:a16="http://schemas.microsoft.com/office/drawing/2014/main" id="{69636C93-62B0-D271-1ADD-14BD164C876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C80FAF38-6DF7-8CD2-4814-29F19832769B}"/>
                </a:ext>
              </a:extLst>
            </p:cNvPr>
            <p:cNvGrpSpPr/>
            <p:nvPr/>
          </p:nvGrpSpPr>
          <p:grpSpPr>
            <a:xfrm>
              <a:off x="292675" y="222425"/>
              <a:ext cx="917148" cy="735905"/>
              <a:chOff x="310903" y="206504"/>
              <a:chExt cx="917148" cy="829211"/>
            </a:xfrm>
          </p:grpSpPr>
          <p:sp>
            <p:nvSpPr>
              <p:cNvPr id="6" name="TextBox 5">
                <a:extLst>
                  <a:ext uri="{FF2B5EF4-FFF2-40B4-BE49-F238E27FC236}">
                    <a16:creationId xmlns:a16="http://schemas.microsoft.com/office/drawing/2014/main" id="{BF13C13A-F3A6-FEB9-A61D-45524400994E}"/>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233FB5A-5A0E-A149-CE7D-DBE5357C08FE}"/>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8" name="Picture 7">
            <a:extLst>
              <a:ext uri="{FF2B5EF4-FFF2-40B4-BE49-F238E27FC236}">
                <a16:creationId xmlns:a16="http://schemas.microsoft.com/office/drawing/2014/main" id="{D539EEC5-AB2D-3F28-A91A-39F2F5549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7410504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占位符 6"/>
          <p:cNvSpPr>
            <a:spLocks noGrp="1"/>
          </p:cNvSpPr>
          <p:nvPr>
            <p:ph type="body" sz="quarter" idx="4294967295"/>
          </p:nvPr>
        </p:nvSpPr>
        <p:spPr>
          <a:xfrm>
            <a:off x="666628" y="1469127"/>
            <a:ext cx="11293475" cy="4879805"/>
          </a:xfrm>
        </p:spPr>
        <p:txBody>
          <a:bodyPr/>
          <a:lstStyle/>
          <a:p>
            <a:r>
              <a:rPr lang="en-US" altLang="zh-CN" dirty="0">
                <a:latin typeface="Huawei Sans" panose="020C0503030203020204" pitchFamily="34" charset="0"/>
              </a:rPr>
              <a:t>Raw </a:t>
            </a:r>
            <a:r>
              <a:rPr lang="en-US" dirty="0">
                <a:latin typeface="Huawei Sans" panose="020C0503030203020204" pitchFamily="34" charset="0"/>
              </a:rPr>
              <a:t>data usually contains data quality problems:</a:t>
            </a:r>
            <a:endParaRPr b="0" u="none" dirty="0">
              <a:latin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Incompleteness: </a:t>
            </a:r>
            <a:r>
              <a:rPr lang="en-US" dirty="0">
                <a:latin typeface="Huawei Sans" panose="020C0503030203020204" pitchFamily="34" charset="0"/>
              </a:rPr>
              <a:t>Incomplete data or lack of relevant attributes or values.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Noise: Data contains incorrect records or abnormal points.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Inconsisten</a:t>
            </a:r>
            <a:r>
              <a:rPr lang="en-US" b="0" u="none" dirty="0">
                <a:latin typeface="Huawei Sans" panose="020C0503030203020204" pitchFamily="34" charset="0"/>
              </a:rPr>
              <a:t>cy</a:t>
            </a:r>
            <a:r>
              <a:rPr b="0" u="none" dirty="0">
                <a:latin typeface="Huawei Sans" panose="020C0503030203020204" pitchFamily="34" charset="0"/>
              </a:rPr>
              <a:t>: Data contains conflicting records.</a:t>
            </a:r>
          </a:p>
        </p:txBody>
      </p:sp>
      <p:grpSp>
        <p:nvGrpSpPr>
          <p:cNvPr id="17" name="组合 16"/>
          <p:cNvGrpSpPr/>
          <p:nvPr/>
        </p:nvGrpSpPr>
        <p:grpSpPr>
          <a:xfrm>
            <a:off x="1608086" y="3358390"/>
            <a:ext cx="9193424" cy="2958651"/>
            <a:chOff x="1577498" y="3212976"/>
            <a:chExt cx="9193424" cy="2958651"/>
          </a:xfrm>
        </p:grpSpPr>
        <p:sp>
          <p:nvSpPr>
            <p:cNvPr id="4" name="object 4"/>
            <p:cNvSpPr/>
            <p:nvPr/>
          </p:nvSpPr>
          <p:spPr>
            <a:xfrm>
              <a:off x="1577498" y="3212976"/>
              <a:ext cx="9037004" cy="2958651"/>
            </a:xfrm>
            <a:prstGeom prst="rect">
              <a:avLst/>
            </a:prstGeom>
            <a:blipFill>
              <a:blip r:embed="rId3" cstate="print"/>
              <a:stretch>
                <a:fillRect/>
              </a:stretch>
            </a:blipFill>
          </p:spPr>
          <p:txBody>
            <a:bodyPr wrap="square" lIns="0" tIns="0" rIns="0" bIns="0" rtlCol="0"/>
            <a:lstStyle/>
            <a:p>
              <a:endParaRPr sz="900" b="1">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文本框 9"/>
            <p:cNvSpPr txBox="1"/>
            <p:nvPr/>
          </p:nvSpPr>
          <p:spPr bwMode="auto">
            <a:xfrm>
              <a:off x="9048328" y="3678546"/>
              <a:ext cx="1415873" cy="304103"/>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Missing value</a:t>
              </a:r>
            </a:p>
          </p:txBody>
        </p:sp>
        <p:sp>
          <p:nvSpPr>
            <p:cNvPr id="11" name="文本框 10"/>
            <p:cNvSpPr txBox="1"/>
            <p:nvPr/>
          </p:nvSpPr>
          <p:spPr bwMode="auto">
            <a:xfrm>
              <a:off x="9048327" y="4115207"/>
              <a:ext cx="1415873" cy="304103"/>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Invalid value</a:t>
              </a:r>
            </a:p>
          </p:txBody>
        </p:sp>
        <p:sp>
          <p:nvSpPr>
            <p:cNvPr id="12" name="文本框 11"/>
            <p:cNvSpPr txBox="1"/>
            <p:nvPr/>
          </p:nvSpPr>
          <p:spPr bwMode="auto">
            <a:xfrm>
              <a:off x="9046401" y="4695080"/>
              <a:ext cx="1724521" cy="304103"/>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Mis</a:t>
              </a:r>
              <a:r>
                <a:rPr lang="en-US" sz="1400" b="1" u="none" dirty="0">
                  <a:solidFill>
                    <a:srgbClr val="EC4143"/>
                  </a:solidFill>
                  <a:latin typeface="Huawei Sans" panose="020C0503030203020204" pitchFamily="34" charset="0"/>
                </a:rPr>
                <a:t>fielded</a:t>
              </a:r>
              <a:r>
                <a:rPr sz="1400" b="1" u="none" dirty="0">
                  <a:solidFill>
                    <a:srgbClr val="EC4143"/>
                  </a:solidFill>
                  <a:latin typeface="Huawei Sans" panose="020C0503030203020204" pitchFamily="34" charset="0"/>
                </a:rPr>
                <a:t> value</a:t>
              </a:r>
            </a:p>
          </p:txBody>
        </p:sp>
        <p:sp>
          <p:nvSpPr>
            <p:cNvPr id="13" name="文本框 12"/>
            <p:cNvSpPr txBox="1"/>
            <p:nvPr/>
          </p:nvSpPr>
          <p:spPr bwMode="auto">
            <a:xfrm>
              <a:off x="8889981" y="5727266"/>
              <a:ext cx="1724521" cy="304103"/>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lang="en-US" altLang="zh-CN" sz="1400" b="1" u="none" dirty="0">
                  <a:solidFill>
                    <a:srgbClr val="EC4143"/>
                  </a:solidFill>
                  <a:latin typeface="Huawei Sans" panose="020C0503030203020204" pitchFamily="34" charset="0"/>
                </a:rPr>
                <a:t>Mis</a:t>
              </a:r>
              <a:r>
                <a:rPr lang="en-US" sz="1400" b="1" u="none" dirty="0">
                  <a:solidFill>
                    <a:srgbClr val="EC4143"/>
                  </a:solidFill>
                  <a:latin typeface="Huawei Sans" panose="020C0503030203020204" pitchFamily="34" charset="0"/>
                </a:rPr>
                <a:t>s</a:t>
              </a:r>
              <a:r>
                <a:rPr sz="1400" b="1" u="none" dirty="0">
                  <a:solidFill>
                    <a:srgbClr val="EC4143"/>
                  </a:solidFill>
                  <a:latin typeface="Huawei Sans" panose="020C0503030203020204" pitchFamily="34" charset="0"/>
                </a:rPr>
                <a:t>pelling</a:t>
              </a:r>
            </a:p>
          </p:txBody>
        </p:sp>
        <p:sp>
          <p:nvSpPr>
            <p:cNvPr id="14" name="文本框 13"/>
            <p:cNvSpPr txBox="1"/>
            <p:nvPr/>
          </p:nvSpPr>
          <p:spPr bwMode="auto">
            <a:xfrm>
              <a:off x="5843972" y="5811461"/>
              <a:ext cx="2088232" cy="304103"/>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Dependent attributes</a:t>
              </a:r>
            </a:p>
          </p:txBody>
        </p:sp>
        <p:sp>
          <p:nvSpPr>
            <p:cNvPr id="15" name="文本框 14"/>
            <p:cNvSpPr txBox="1"/>
            <p:nvPr/>
          </p:nvSpPr>
          <p:spPr bwMode="auto">
            <a:xfrm>
              <a:off x="4238123" y="5576550"/>
              <a:ext cx="1296144" cy="519547"/>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Incorrect format</a:t>
              </a:r>
            </a:p>
          </p:txBody>
        </p:sp>
        <p:sp>
          <p:nvSpPr>
            <p:cNvPr id="16" name="文本框 15"/>
            <p:cNvSpPr txBox="1"/>
            <p:nvPr/>
          </p:nvSpPr>
          <p:spPr bwMode="auto">
            <a:xfrm>
              <a:off x="2571757" y="5576549"/>
              <a:ext cx="1594358" cy="519547"/>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1" u="none" dirty="0">
                  <a:solidFill>
                    <a:srgbClr val="EC4143"/>
                  </a:solidFill>
                  <a:latin typeface="Huawei Sans" panose="020C0503030203020204" pitchFamily="34" charset="0"/>
                </a:rPr>
                <a:t>Invalid duplicate items</a:t>
              </a:r>
            </a:p>
          </p:txBody>
        </p:sp>
      </p:grpSp>
      <p:pic>
        <p:nvPicPr>
          <p:cNvPr id="3" name="Picture 2">
            <a:extLst>
              <a:ext uri="{FF2B5EF4-FFF2-40B4-BE49-F238E27FC236}">
                <a16:creationId xmlns:a16="http://schemas.microsoft.com/office/drawing/2014/main" id="{E842C3B4-C7B9-5800-0854-393142CA5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056" y="5872680"/>
            <a:ext cx="1788142" cy="1275041"/>
          </a:xfrm>
          <a:prstGeom prst="rect">
            <a:avLst/>
          </a:prstGeom>
        </p:spPr>
      </p:pic>
      <p:sp>
        <p:nvSpPr>
          <p:cNvPr id="5" name="object 2">
            <a:extLst>
              <a:ext uri="{FF2B5EF4-FFF2-40B4-BE49-F238E27FC236}">
                <a16:creationId xmlns:a16="http://schemas.microsoft.com/office/drawing/2014/main" id="{D71528CC-D30E-196B-BBB4-D725DD0697A6}"/>
              </a:ext>
            </a:extLst>
          </p:cNvPr>
          <p:cNvSpPr txBox="1">
            <a:spLocks/>
          </p:cNvSpPr>
          <p:nvPr/>
        </p:nvSpPr>
        <p:spPr>
          <a:xfrm>
            <a:off x="1364567" y="249380"/>
            <a:ext cx="10595536" cy="734218"/>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lang="zh-CN" altLang="en-US" sz="4400" kern="1200" baseline="0" dirty="0">
                <a:solidFill>
                  <a:schemeClr val="tx1"/>
                </a:solidFill>
                <a:latin typeface="Huawei Sans" panose="020C0503030203020204" pitchFamily="34" charset="0"/>
                <a:ea typeface="方正兰亭黑简体" panose="02000000000000000000" pitchFamily="2" charset="-122"/>
                <a:cs typeface="+mj-cs"/>
              </a:defRPr>
            </a:lvl1pPr>
          </a:lstStyle>
          <a:p>
            <a:r>
              <a:rPr lang="en-US" dirty="0"/>
              <a:t>Data Cleansing- </a:t>
            </a:r>
            <a:r>
              <a:rPr lang="en-US" b="0" u="none" dirty="0">
                <a:latin typeface="Huawei Sans" panose="020C0503030203020204" pitchFamily="34" charset="0"/>
              </a:rPr>
              <a:t>Dirty Data</a:t>
            </a:r>
            <a:endParaRPr lang="en-US" dirty="0">
              <a:cs typeface="Huawei Sans" panose="020C0503030203020204" pitchFamily="34" charset="0"/>
              <a:sym typeface="Huawei Sans" panose="020C0503030203020204" pitchFamily="34" charset="0"/>
            </a:endParaRPr>
          </a:p>
        </p:txBody>
      </p:sp>
      <p:grpSp>
        <p:nvGrpSpPr>
          <p:cNvPr id="8" name="Group 7">
            <a:extLst>
              <a:ext uri="{FF2B5EF4-FFF2-40B4-BE49-F238E27FC236}">
                <a16:creationId xmlns:a16="http://schemas.microsoft.com/office/drawing/2014/main" id="{FE433627-B5CB-B5E3-0077-998B6E02C0B4}"/>
              </a:ext>
            </a:extLst>
          </p:cNvPr>
          <p:cNvGrpSpPr/>
          <p:nvPr/>
        </p:nvGrpSpPr>
        <p:grpSpPr>
          <a:xfrm>
            <a:off x="305789" y="209173"/>
            <a:ext cx="917148" cy="889262"/>
            <a:chOff x="292675" y="222425"/>
            <a:chExt cx="917148" cy="889262"/>
          </a:xfrm>
        </p:grpSpPr>
        <p:sp>
          <p:nvSpPr>
            <p:cNvPr id="9" name="Rectangle 8">
              <a:extLst>
                <a:ext uri="{FF2B5EF4-FFF2-40B4-BE49-F238E27FC236}">
                  <a16:creationId xmlns:a16="http://schemas.microsoft.com/office/drawing/2014/main" id="{3F5143B2-32F7-0BFD-D063-9D99D4838C1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8" name="Group 17">
              <a:extLst>
                <a:ext uri="{FF2B5EF4-FFF2-40B4-BE49-F238E27FC236}">
                  <a16:creationId xmlns:a16="http://schemas.microsoft.com/office/drawing/2014/main" id="{CB98806C-8517-10B0-0742-42B0B939C721}"/>
                </a:ext>
              </a:extLst>
            </p:cNvPr>
            <p:cNvGrpSpPr/>
            <p:nvPr/>
          </p:nvGrpSpPr>
          <p:grpSpPr>
            <a:xfrm>
              <a:off x="292675" y="222425"/>
              <a:ext cx="917148" cy="735905"/>
              <a:chOff x="310903" y="206504"/>
              <a:chExt cx="917148" cy="829211"/>
            </a:xfrm>
          </p:grpSpPr>
          <p:sp>
            <p:nvSpPr>
              <p:cNvPr id="19" name="TextBox 18">
                <a:extLst>
                  <a:ext uri="{FF2B5EF4-FFF2-40B4-BE49-F238E27FC236}">
                    <a16:creationId xmlns:a16="http://schemas.microsoft.com/office/drawing/2014/main" id="{E818D3FA-A29C-94CD-43A5-D463385F1110}"/>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10A1AC14-6A31-F107-9F04-1A0250D26802}"/>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86550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A90B5434-4039-E26C-6437-915E87B39D3B}"/>
              </a:ext>
            </a:extLst>
          </p:cNvPr>
          <p:cNvGrpSpPr/>
          <p:nvPr/>
        </p:nvGrpSpPr>
        <p:grpSpPr>
          <a:xfrm>
            <a:off x="305789" y="209173"/>
            <a:ext cx="917148" cy="889262"/>
            <a:chOff x="292675" y="222425"/>
            <a:chExt cx="917148" cy="889262"/>
          </a:xfrm>
        </p:grpSpPr>
        <p:sp>
          <p:nvSpPr>
            <p:cNvPr id="5" name="Rectangle 4">
              <a:extLst>
                <a:ext uri="{FF2B5EF4-FFF2-40B4-BE49-F238E27FC236}">
                  <a16:creationId xmlns:a16="http://schemas.microsoft.com/office/drawing/2014/main" id="{E7971F56-9022-D5C7-9DDE-8C3AB02BAE0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29B454E1-087A-53B1-DA09-4A9EF7490E21}"/>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C046B483-0345-0B76-472F-E504AAC9873C}"/>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0368D2E-725F-6241-16CE-47610C56E410}"/>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4" name="object 2">
            <a:extLst>
              <a:ext uri="{FF2B5EF4-FFF2-40B4-BE49-F238E27FC236}">
                <a16:creationId xmlns:a16="http://schemas.microsoft.com/office/drawing/2014/main" id="{F10B2867-B4B4-D78C-0F09-163F98198074}"/>
              </a:ext>
            </a:extLst>
          </p:cNvPr>
          <p:cNvSpPr txBox="1">
            <a:spLocks/>
          </p:cNvSpPr>
          <p:nvPr/>
        </p:nvSpPr>
        <p:spPr>
          <a:xfrm>
            <a:off x="1364567" y="278188"/>
            <a:ext cx="10595536" cy="734218"/>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15" name="Picture 14">
            <a:extLst>
              <a:ext uri="{FF2B5EF4-FFF2-40B4-BE49-F238E27FC236}">
                <a16:creationId xmlns:a16="http://schemas.microsoft.com/office/drawing/2014/main" id="{E69BB4C9-C627-F510-2B29-17DCA50F4B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65" y="5849004"/>
            <a:ext cx="1788142" cy="1275041"/>
          </a:xfrm>
          <a:prstGeom prst="rect">
            <a:avLst/>
          </a:prstGeom>
        </p:spPr>
      </p:pic>
      <p:sp>
        <p:nvSpPr>
          <p:cNvPr id="12" name="TextBox 11">
            <a:extLst>
              <a:ext uri="{FF2B5EF4-FFF2-40B4-BE49-F238E27FC236}">
                <a16:creationId xmlns:a16="http://schemas.microsoft.com/office/drawing/2014/main" id="{5A84A055-6DF1-D3D7-728B-18D974753F6F}"/>
              </a:ext>
            </a:extLst>
          </p:cNvPr>
          <p:cNvSpPr txBox="1"/>
          <p:nvPr/>
        </p:nvSpPr>
        <p:spPr>
          <a:xfrm>
            <a:off x="1055077" y="1569611"/>
            <a:ext cx="10789920" cy="4401205"/>
          </a:xfrm>
          <a:prstGeom prst="rect">
            <a:avLst/>
          </a:prstGeom>
          <a:noFill/>
        </p:spPr>
        <p:txBody>
          <a:bodyPr wrap="square">
            <a:spAutoFit/>
          </a:bodyPr>
          <a:lstStyle/>
          <a:p>
            <a:r>
              <a:rPr lang="en-US" sz="2800" dirty="0">
                <a:solidFill>
                  <a:schemeClr val="accent2"/>
                </a:solidFill>
              </a:rPr>
              <a:t>1. Ignore : </a:t>
            </a:r>
          </a:p>
          <a:p>
            <a:pPr lvl="1"/>
            <a:r>
              <a:rPr lang="en-US" sz="2800" dirty="0"/>
              <a:t>▪ Usually done when class label is missing (during classification) — not effective when the % of missing values/attribute varies considerably.</a:t>
            </a:r>
          </a:p>
          <a:p>
            <a:r>
              <a:rPr lang="en-US" sz="2800" dirty="0">
                <a:solidFill>
                  <a:schemeClr val="accent2"/>
                </a:solidFill>
              </a:rPr>
              <a:t>2. Fill in the missing value manually: </a:t>
            </a:r>
          </a:p>
          <a:p>
            <a:pPr lvl="1"/>
            <a:r>
              <a:rPr lang="en-US" sz="2800" dirty="0"/>
              <a:t>▪ Tedious + Infeasible</a:t>
            </a:r>
          </a:p>
          <a:p>
            <a:r>
              <a:rPr lang="en-US" sz="2800" dirty="0">
                <a:solidFill>
                  <a:schemeClr val="accent2"/>
                </a:solidFill>
              </a:rPr>
              <a:t>3. Fill in missing value automatically:</a:t>
            </a:r>
          </a:p>
          <a:p>
            <a:pPr lvl="1"/>
            <a:r>
              <a:rPr lang="en-US" sz="2800" dirty="0"/>
              <a:t>▪ Replace with a global constant such as a label like “unknown”</a:t>
            </a:r>
          </a:p>
          <a:p>
            <a:r>
              <a:rPr lang="en-US" sz="2800" dirty="0">
                <a:solidFill>
                  <a:schemeClr val="accent2"/>
                </a:solidFill>
              </a:rPr>
              <a:t>4. Fill missing value with measure of central tendency:</a:t>
            </a:r>
          </a:p>
          <a:p>
            <a:pPr lvl="1"/>
            <a:r>
              <a:rPr lang="en-US" sz="2800" dirty="0"/>
              <a:t>▪ For normal data distribution (Symmetric), use the mean</a:t>
            </a:r>
          </a:p>
          <a:p>
            <a:pPr lvl="1"/>
            <a:r>
              <a:rPr lang="en-US" sz="2800" dirty="0"/>
              <a:t>▪ For skewed data distribution (Asymmetric), use the median</a:t>
            </a:r>
          </a:p>
        </p:txBody>
      </p:sp>
      <p:sp>
        <p:nvSpPr>
          <p:cNvPr id="16" name="TextBox 15">
            <a:extLst>
              <a:ext uri="{FF2B5EF4-FFF2-40B4-BE49-F238E27FC236}">
                <a16:creationId xmlns:a16="http://schemas.microsoft.com/office/drawing/2014/main" id="{49A3925B-1073-1D42-1B7F-BF8B085FD3AC}"/>
              </a:ext>
            </a:extLst>
          </p:cNvPr>
          <p:cNvSpPr txBox="1"/>
          <p:nvPr/>
        </p:nvSpPr>
        <p:spPr>
          <a:xfrm>
            <a:off x="1248277" y="278188"/>
            <a:ext cx="6140546" cy="707886"/>
          </a:xfrm>
          <a:prstGeom prst="rect">
            <a:avLst/>
          </a:prstGeom>
          <a:noFill/>
        </p:spPr>
        <p:txBody>
          <a:bodyPr wrap="square">
            <a:spAutoFit/>
          </a:bodyPr>
          <a:lstStyle/>
          <a:p>
            <a:r>
              <a:rPr lang="en-US" sz="4000" dirty="0"/>
              <a:t>How to Handle Missing Data</a:t>
            </a:r>
          </a:p>
        </p:txBody>
      </p:sp>
    </p:spTree>
    <p:extLst>
      <p:ext uri="{BB962C8B-B14F-4D97-AF65-F5344CB8AC3E}">
        <p14:creationId xmlns:p14="http://schemas.microsoft.com/office/powerpoint/2010/main" val="1061516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9982A-D9CC-F36C-5CA2-7A47021FC28C}"/>
              </a:ext>
            </a:extLst>
          </p:cNvPr>
          <p:cNvSpPr>
            <a:spLocks noGrp="1"/>
          </p:cNvSpPr>
          <p:nvPr>
            <p:ph type="ctrTitle"/>
          </p:nvPr>
        </p:nvSpPr>
        <p:spPr>
          <a:xfrm>
            <a:off x="1663613" y="1401645"/>
            <a:ext cx="9997444" cy="2027355"/>
          </a:xfrm>
        </p:spPr>
        <p:txBody>
          <a:bodyPr>
            <a:normAutofit fontScale="90000"/>
          </a:bodyPr>
          <a:lstStyle/>
          <a:p>
            <a:r>
              <a:rPr lang="en-US" sz="3200" dirty="0"/>
              <a:t>Data visualization Very important in Data Analysis Explore data Report insights</a:t>
            </a:r>
            <a:br>
              <a:rPr lang="en-US" sz="3200" dirty="0"/>
            </a:br>
            <a:r>
              <a:rPr lang="en-US" sz="3200" dirty="0">
                <a:hlinkClick r:id="rId2"/>
              </a:rPr>
              <a:t>https://www.w3schools.com/python/matplotlib_intro.asp</a:t>
            </a:r>
            <a:br>
              <a:rPr lang="en-US" sz="3200" dirty="0"/>
            </a:br>
            <a:r>
              <a:rPr lang="en-US" sz="3200" dirty="0">
                <a:hlinkClick r:id="rId3"/>
              </a:rPr>
              <a:t>https://matplotlib.org/stable/tutorials/index.html</a:t>
            </a:r>
            <a:br>
              <a:rPr lang="en-US" sz="3200" dirty="0"/>
            </a:br>
            <a:endParaRPr lang="en-US" sz="3200" dirty="0"/>
          </a:p>
        </p:txBody>
      </p:sp>
      <p:grpSp>
        <p:nvGrpSpPr>
          <p:cNvPr id="4" name="Group 3">
            <a:extLst>
              <a:ext uri="{FF2B5EF4-FFF2-40B4-BE49-F238E27FC236}">
                <a16:creationId xmlns:a16="http://schemas.microsoft.com/office/drawing/2014/main" id="{C28B5883-52B8-3CCD-430C-1260AD3BC617}"/>
              </a:ext>
            </a:extLst>
          </p:cNvPr>
          <p:cNvGrpSpPr/>
          <p:nvPr/>
        </p:nvGrpSpPr>
        <p:grpSpPr>
          <a:xfrm>
            <a:off x="305789" y="222425"/>
            <a:ext cx="917148" cy="889262"/>
            <a:chOff x="292675" y="222425"/>
            <a:chExt cx="917148" cy="889262"/>
          </a:xfrm>
        </p:grpSpPr>
        <p:sp>
          <p:nvSpPr>
            <p:cNvPr id="5" name="Rectangle 4">
              <a:extLst>
                <a:ext uri="{FF2B5EF4-FFF2-40B4-BE49-F238E27FC236}">
                  <a16:creationId xmlns:a16="http://schemas.microsoft.com/office/drawing/2014/main" id="{0D5B1F19-67B2-4543-8F7D-406D824AB9D5}"/>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9206D5A0-9A58-0326-81E3-ACEC69409273}"/>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71BBC814-38C4-8B1F-B9D5-340BC3D6744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D5436E6-E8E9-1C91-4EE7-608CCEAFE4E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9" name="object 2">
            <a:extLst>
              <a:ext uri="{FF2B5EF4-FFF2-40B4-BE49-F238E27FC236}">
                <a16:creationId xmlns:a16="http://schemas.microsoft.com/office/drawing/2014/main" id="{6499D0F6-86E3-DE90-AC98-DD4F404183C3}"/>
              </a:ext>
            </a:extLst>
          </p:cNvPr>
          <p:cNvSpPr txBox="1">
            <a:spLocks/>
          </p:cNvSpPr>
          <p:nvPr/>
        </p:nvSpPr>
        <p:spPr>
          <a:xfrm>
            <a:off x="1364567" y="278188"/>
            <a:ext cx="10595536" cy="734218"/>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dirty="0">
                <a:latin typeface="Huawei Sans" panose="020C0503030203020204" pitchFamily="34" charset="0"/>
              </a:rPr>
              <a:t>Data Visualization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10" name="Picture 9">
            <a:extLst>
              <a:ext uri="{FF2B5EF4-FFF2-40B4-BE49-F238E27FC236}">
                <a16:creationId xmlns:a16="http://schemas.microsoft.com/office/drawing/2014/main" id="{2016F6FC-A82F-E441-9BB4-3F41FDCFC9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735637"/>
            <a:ext cx="1788142" cy="1275041"/>
          </a:xfrm>
          <a:prstGeom prst="rect">
            <a:avLst/>
          </a:prstGeom>
        </p:spPr>
      </p:pic>
      <p:pic>
        <p:nvPicPr>
          <p:cNvPr id="12" name="Picture 11">
            <a:extLst>
              <a:ext uri="{FF2B5EF4-FFF2-40B4-BE49-F238E27FC236}">
                <a16:creationId xmlns:a16="http://schemas.microsoft.com/office/drawing/2014/main" id="{8D9B46FC-9109-B89B-91D8-144965D252E6}"/>
              </a:ext>
            </a:extLst>
          </p:cNvPr>
          <p:cNvPicPr>
            <a:picLocks noChangeAspect="1"/>
          </p:cNvPicPr>
          <p:nvPr/>
        </p:nvPicPr>
        <p:blipFill>
          <a:blip r:embed="rId5"/>
          <a:stretch>
            <a:fillRect/>
          </a:stretch>
        </p:blipFill>
        <p:spPr>
          <a:xfrm>
            <a:off x="2546680" y="3718958"/>
            <a:ext cx="7276825" cy="3125086"/>
          </a:xfrm>
          <a:prstGeom prst="rect">
            <a:avLst/>
          </a:prstGeom>
        </p:spPr>
      </p:pic>
    </p:spTree>
    <p:extLst>
      <p:ext uri="{BB962C8B-B14F-4D97-AF65-F5344CB8AC3E}">
        <p14:creationId xmlns:p14="http://schemas.microsoft.com/office/powerpoint/2010/main" val="18995127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a:t>
            </a:r>
            <a:endParaRPr b="0" u="none" dirty="0">
              <a:latin typeface="Huawei Sans" panose="020C0503030203020204" pitchFamily="34" charset="0"/>
            </a:endParaRPr>
          </a:p>
        </p:txBody>
      </p:sp>
      <p:sp>
        <p:nvSpPr>
          <p:cNvPr id="3" name="文本占位符 2"/>
          <p:cNvSpPr>
            <a:spLocks noGrp="1"/>
          </p:cNvSpPr>
          <p:nvPr>
            <p:ph type="body" sz="quarter" idx="4294967295"/>
          </p:nvPr>
        </p:nvSpPr>
        <p:spPr>
          <a:xfrm>
            <a:off x="455612" y="1047751"/>
            <a:ext cx="5640388" cy="4819342"/>
          </a:xfrm>
        </p:spPr>
        <p:txBody>
          <a:bodyPr>
            <a:normAutofit/>
          </a:bodyPr>
          <a:lstStyle/>
          <a:p>
            <a:pPr marL="0" indent="0">
              <a:lnSpc>
                <a:spcPct val="120000"/>
              </a:lnSpc>
              <a:spcBef>
                <a:spcPts val="400"/>
              </a:spcBef>
              <a:buNone/>
            </a:pPr>
            <a:r>
              <a:rPr lang="en-US" sz="2400" b="0" u="none" dirty="0">
                <a:latin typeface="Huawei Sans" panose="020C0503030203020204" pitchFamily="34" charset="0"/>
              </a:rPr>
              <a:t>Install using pip:</a:t>
            </a:r>
          </a:p>
          <a:p>
            <a:pPr marL="457200" lvl="1" indent="0">
              <a:lnSpc>
                <a:spcPct val="120000"/>
              </a:lnSpc>
              <a:spcBef>
                <a:spcPts val="400"/>
              </a:spcBef>
              <a:buNone/>
            </a:pPr>
            <a:r>
              <a:rPr lang="en-US" sz="2000" b="0" u="none" dirty="0">
                <a:solidFill>
                  <a:srgbClr val="00B0F0"/>
                </a:solidFill>
                <a:latin typeface="Huawei Sans" panose="020C0503030203020204" pitchFamily="34" charset="0"/>
              </a:rPr>
              <a:t>!pip install matplotlib</a:t>
            </a:r>
          </a:p>
          <a:p>
            <a:pPr marL="457200" lvl="1" indent="0">
              <a:lnSpc>
                <a:spcPct val="120000"/>
              </a:lnSpc>
              <a:spcBef>
                <a:spcPts val="400"/>
              </a:spcBef>
              <a:buNone/>
            </a:pPr>
            <a:r>
              <a:rPr kumimoji="0" lang="en-US" altLang="en-US" sz="2000" b="0" i="0" u="none" strike="noStrike" cap="none" normalizeH="0" baseline="0" dirty="0">
                <a:ln>
                  <a:noFill/>
                </a:ln>
                <a:solidFill>
                  <a:srgbClr val="333333"/>
                </a:solidFill>
                <a:effectLst/>
                <a:latin typeface="-apple-system"/>
              </a:rPr>
              <a:t>Matplotlib graphs your data on </a:t>
            </a:r>
            <a:r>
              <a:rPr lang="en-US" altLang="en-US" sz="2000" b="1" dirty="0">
                <a:latin typeface="var(--pst-font-family-monospace)"/>
                <a:hlinkClick r:id="rId3" tooltip="matplotlib.figure.Figure">
                  <a:extLst>
                    <a:ext uri="{A12FA001-AC4F-418D-AE19-62706E023703}">
                      <ahyp:hlinkClr xmlns:ahyp="http://schemas.microsoft.com/office/drawing/2018/hyperlinkcolor" val="tx"/>
                    </a:ext>
                  </a:extLst>
                </a:hlinkClick>
              </a:rPr>
              <a:t>Figure</a:t>
            </a:r>
            <a:r>
              <a:rPr lang="en-US" altLang="en-US" sz="2000" b="1" dirty="0">
                <a:latin typeface="var(--pst-font-family-monospace)"/>
              </a:rPr>
              <a:t>s </a:t>
            </a:r>
          </a:p>
          <a:p>
            <a:pPr marL="457200" lvl="1" indent="0">
              <a:lnSpc>
                <a:spcPct val="120000"/>
              </a:lnSpc>
              <a:spcBef>
                <a:spcPts val="400"/>
              </a:spcBef>
              <a:buNone/>
            </a:pPr>
            <a:r>
              <a:rPr kumimoji="0" lang="en-US" altLang="en-US" sz="2000" b="0" i="0" u="none" strike="noStrike" cap="none" normalizeH="0" baseline="0" dirty="0">
                <a:ln>
                  <a:noFill/>
                </a:ln>
                <a:solidFill>
                  <a:srgbClr val="333333"/>
                </a:solidFill>
                <a:effectLst/>
                <a:latin typeface="-apple-system"/>
              </a:rPr>
              <a:t>each of which can contain one or more</a:t>
            </a:r>
            <a:r>
              <a:rPr kumimoji="0" lang="en-US" altLang="en-US" sz="2000" i="0" strike="noStrike" cap="none" normalizeH="0" baseline="0" dirty="0">
                <a:ln>
                  <a:noFill/>
                </a:ln>
                <a:solidFill>
                  <a:srgbClr val="333333"/>
                </a:solidFill>
                <a:effectLst/>
                <a:latin typeface="-apple-system"/>
              </a:rPr>
              <a:t> </a:t>
            </a:r>
            <a:r>
              <a:rPr lang="en-US" altLang="en-US" sz="2000" dirty="0">
                <a:latin typeface="var(--pst-font-family-monospace)"/>
                <a:hlinkClick r:id="rId4" tooltip="matplotlib.axes.Axes">
                  <a:extLst>
                    <a:ext uri="{A12FA001-AC4F-418D-AE19-62706E023703}">
                      <ahyp:hlinkClr xmlns:ahyp="http://schemas.microsoft.com/office/drawing/2018/hyperlinkcolor" val="tx"/>
                    </a:ext>
                  </a:extLst>
                </a:hlinkClick>
              </a:rPr>
              <a:t>Axes</a:t>
            </a:r>
            <a:r>
              <a:rPr kumimoji="0" lang="en-US" altLang="en-US" sz="2000" i="0" strike="noStrike" cap="none" normalizeH="0" baseline="0" dirty="0">
                <a:ln>
                  <a:noFill/>
                </a:ln>
                <a:solidFill>
                  <a:srgbClr val="333333"/>
                </a:solidFill>
                <a:effectLst/>
                <a:latin typeface="-apple-system"/>
              </a:rPr>
              <a:t>, </a:t>
            </a:r>
            <a:r>
              <a:rPr kumimoji="0" lang="en-US" altLang="en-US" sz="2000" b="0" i="0" u="none" strike="noStrike" cap="none" normalizeH="0" baseline="0" dirty="0">
                <a:ln>
                  <a:noFill/>
                </a:ln>
                <a:solidFill>
                  <a:srgbClr val="333333"/>
                </a:solidFill>
                <a:effectLst/>
                <a:latin typeface="-apple-system"/>
              </a:rPr>
              <a:t>an area where points can be specified in terms of x-y coordinates (or theta-r in a polar plot, x-y-z in a 3D plot, etc.). </a:t>
            </a:r>
          </a:p>
          <a:p>
            <a:pPr marL="457200" lvl="1" indent="0">
              <a:lnSpc>
                <a:spcPct val="120000"/>
              </a:lnSpc>
              <a:spcBef>
                <a:spcPts val="400"/>
              </a:spcBef>
              <a:buNone/>
            </a:pPr>
            <a:r>
              <a:rPr kumimoji="0" lang="en-US" altLang="en-US" sz="2000" b="0" i="0" u="none" strike="noStrike" cap="none" normalizeH="0" baseline="0" dirty="0">
                <a:ln>
                  <a:noFill/>
                </a:ln>
                <a:solidFill>
                  <a:srgbClr val="333333"/>
                </a:solidFill>
                <a:effectLst/>
                <a:latin typeface="-apple-system"/>
              </a:rPr>
              <a:t>The simplest way of creating a Figure with an Axes is using </a:t>
            </a:r>
            <a:r>
              <a:rPr lang="en-US" altLang="en-US" sz="2000" b="1" dirty="0" err="1">
                <a:latin typeface="var(--pst-font-family-monospace)"/>
                <a:hlinkClick r:id="rId5" tooltip="matplotlib.pyplot.subplots">
                  <a:extLst>
                    <a:ext uri="{A12FA001-AC4F-418D-AE19-62706E023703}">
                      <ahyp:hlinkClr xmlns:ahyp="http://schemas.microsoft.com/office/drawing/2018/hyperlinkcolor" val="tx"/>
                    </a:ext>
                  </a:extLst>
                </a:hlinkClick>
              </a:rPr>
              <a:t>pyplot.subplots</a:t>
            </a:r>
            <a:r>
              <a:rPr lang="en-US" altLang="en-US" sz="2000" b="1" dirty="0">
                <a:latin typeface="var(--pst-font-family-monospace)"/>
              </a:rPr>
              <a:t>. </a:t>
            </a:r>
            <a:r>
              <a:rPr kumimoji="0" lang="en-US" altLang="en-US" sz="2000" b="0" i="0" u="none" strike="noStrike" cap="none" normalizeH="0" baseline="0" dirty="0">
                <a:ln>
                  <a:noFill/>
                </a:ln>
                <a:solidFill>
                  <a:srgbClr val="333333"/>
                </a:solidFill>
                <a:effectLst/>
                <a:latin typeface="-apple-system"/>
              </a:rPr>
              <a:t>We can then use</a:t>
            </a:r>
            <a:r>
              <a:rPr lang="en-US" altLang="en-US" sz="2000" b="1" dirty="0">
                <a:latin typeface="var(--pst-font-family-monospace)"/>
              </a:rPr>
              <a:t> </a:t>
            </a:r>
            <a:r>
              <a:rPr lang="en-US" altLang="en-US" sz="2000" b="1" dirty="0" err="1">
                <a:latin typeface="var(--pst-font-family-monospace)"/>
                <a:hlinkClick r:id="rId6" tooltip="matplotlib.axes.Axes.plot">
                  <a:extLst>
                    <a:ext uri="{A12FA001-AC4F-418D-AE19-62706E023703}">
                      <ahyp:hlinkClr xmlns:ahyp="http://schemas.microsoft.com/office/drawing/2018/hyperlinkcolor" val="tx"/>
                    </a:ext>
                  </a:extLst>
                </a:hlinkClick>
              </a:rPr>
              <a:t>Axes.plot</a:t>
            </a:r>
            <a:r>
              <a:rPr lang="en-US" altLang="en-US" sz="2000" b="1" dirty="0">
                <a:latin typeface="var(--pst-font-family-monospace)"/>
              </a:rPr>
              <a:t> </a:t>
            </a:r>
            <a:r>
              <a:rPr kumimoji="0" lang="en-US" altLang="en-US" sz="2000" b="0" i="0" u="none" strike="noStrike" cap="none" normalizeH="0" baseline="0" dirty="0">
                <a:ln>
                  <a:noFill/>
                </a:ln>
                <a:solidFill>
                  <a:srgbClr val="333333"/>
                </a:solidFill>
                <a:effectLst/>
                <a:latin typeface="-apple-system"/>
              </a:rPr>
              <a:t>to draw some data on the Axes.</a:t>
            </a:r>
            <a:br>
              <a:rPr kumimoji="0" lang="en-US" altLang="en-US" sz="2000" b="0" i="0" u="none" strike="noStrike" cap="none" normalizeH="0" baseline="0" dirty="0">
                <a:ln>
                  <a:noFill/>
                </a:ln>
                <a:solidFill>
                  <a:srgbClr val="333333"/>
                </a:solidFill>
                <a:effectLst/>
                <a:latin typeface="-apple-system"/>
              </a:rPr>
            </a:br>
            <a:r>
              <a:rPr lang="en-US" altLang="en-US" sz="2000" b="1" u="sng" dirty="0" err="1">
                <a:latin typeface="var(--pst-font-family-monospace)"/>
              </a:rPr>
              <a:t>plt.show</a:t>
            </a:r>
            <a:r>
              <a:rPr lang="en-US" altLang="en-US" sz="2000" b="1" u="sng" dirty="0">
                <a:latin typeface="var(--pst-font-family-monospace)"/>
              </a:rPr>
              <a:t>() </a:t>
            </a:r>
            <a:r>
              <a:rPr kumimoji="0" lang="en-US" altLang="en-US" sz="2000" b="0" i="0" u="none" strike="noStrike" cap="none" normalizeH="0" baseline="0" dirty="0">
                <a:ln>
                  <a:noFill/>
                </a:ln>
                <a:solidFill>
                  <a:srgbClr val="333333"/>
                </a:solidFill>
                <a:effectLst/>
                <a:latin typeface="-apple-system"/>
              </a:rPr>
              <a:t>is used  to get this Figure to display</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lvl="1" indent="0">
              <a:lnSpc>
                <a:spcPct val="120000"/>
              </a:lnSpc>
              <a:spcBef>
                <a:spcPts val="400"/>
              </a:spcBef>
              <a:buNone/>
            </a:pPr>
            <a:endParaRPr lang="en-US" sz="2000" b="0" u="none" dirty="0">
              <a:solidFill>
                <a:srgbClr val="00B0F0"/>
              </a:solidFill>
              <a:latin typeface="Huawei Sans" panose="020C0503030203020204" pitchFamily="34" charset="0"/>
            </a:endParaRPr>
          </a:p>
          <a:p>
            <a:pPr marL="457200" lvl="1" indent="0">
              <a:lnSpc>
                <a:spcPct val="120000"/>
              </a:lnSpc>
              <a:spcBef>
                <a:spcPts val="400"/>
              </a:spcBef>
              <a:buNone/>
            </a:pPr>
            <a:endParaRPr lang="en-US" sz="2000" b="0" u="none" dirty="0">
              <a:solidFill>
                <a:srgbClr val="00B0F0"/>
              </a:solidFill>
              <a:latin typeface="Huawei Sans" panose="020C0503030203020204" pitchFamily="34" charset="0"/>
            </a:endParaRPr>
          </a:p>
          <a:p>
            <a:pPr marL="457200" lvl="1" indent="0">
              <a:lnSpc>
                <a:spcPct val="120000"/>
              </a:lnSpc>
              <a:spcBef>
                <a:spcPts val="400"/>
              </a:spcBef>
              <a:buNone/>
            </a:pPr>
            <a:endParaRPr sz="1400" b="0" u="none" dirty="0">
              <a:solidFill>
                <a:srgbClr val="00B0F0"/>
              </a:solidFill>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1" name="Picture 10">
            <a:extLst>
              <a:ext uri="{FF2B5EF4-FFF2-40B4-BE49-F238E27FC236}">
                <a16:creationId xmlns:a16="http://schemas.microsoft.com/office/drawing/2014/main" id="{08E8D962-425D-3D75-C0F6-6F0C2FA038AC}"/>
              </a:ext>
            </a:extLst>
          </p:cNvPr>
          <p:cNvPicPr>
            <a:picLocks noChangeAspect="1"/>
          </p:cNvPicPr>
          <p:nvPr/>
        </p:nvPicPr>
        <p:blipFill>
          <a:blip r:embed="rId8"/>
          <a:stretch>
            <a:fillRect/>
          </a:stretch>
        </p:blipFill>
        <p:spPr>
          <a:xfrm>
            <a:off x="6096000" y="1485689"/>
            <a:ext cx="5894820" cy="4699510"/>
          </a:xfrm>
          <a:prstGeom prst="rect">
            <a:avLst/>
          </a:prstGeom>
        </p:spPr>
      </p:pic>
    </p:spTree>
    <p:extLst>
      <p:ext uri="{BB962C8B-B14F-4D97-AF65-F5344CB8AC3E}">
        <p14:creationId xmlns:p14="http://schemas.microsoft.com/office/powerpoint/2010/main" val="7287378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a:t>
            </a: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2" name="Picture 11">
            <a:extLst>
              <a:ext uri="{FF2B5EF4-FFF2-40B4-BE49-F238E27FC236}">
                <a16:creationId xmlns:a16="http://schemas.microsoft.com/office/drawing/2014/main" id="{D8209453-E502-AC46-59B3-ECDB4CD98D67}"/>
              </a:ext>
            </a:extLst>
          </p:cNvPr>
          <p:cNvPicPr>
            <a:picLocks noChangeAspect="1"/>
          </p:cNvPicPr>
          <p:nvPr/>
        </p:nvPicPr>
        <p:blipFill>
          <a:blip r:embed="rId4"/>
          <a:stretch>
            <a:fillRect/>
          </a:stretch>
        </p:blipFill>
        <p:spPr>
          <a:xfrm>
            <a:off x="3488789" y="1271285"/>
            <a:ext cx="4965894" cy="5112613"/>
          </a:xfrm>
          <a:prstGeom prst="rect">
            <a:avLst/>
          </a:prstGeom>
        </p:spPr>
      </p:pic>
    </p:spTree>
    <p:extLst>
      <p:ext uri="{BB962C8B-B14F-4D97-AF65-F5344CB8AC3E}">
        <p14:creationId xmlns:p14="http://schemas.microsoft.com/office/powerpoint/2010/main" val="27362101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Library-Scatter plot:</a:t>
            </a:r>
            <a:endParaRPr b="0" u="none" dirty="0">
              <a:latin typeface="Huawei Sans" panose="020C0503030203020204" pitchFamily="34" charset="0"/>
            </a:endParaRPr>
          </a:p>
        </p:txBody>
      </p:sp>
      <p:sp>
        <p:nvSpPr>
          <p:cNvPr id="3" name="文本占位符 2"/>
          <p:cNvSpPr>
            <a:spLocks noGrp="1"/>
          </p:cNvSpPr>
          <p:nvPr>
            <p:ph type="body" sz="quarter" idx="4294967295"/>
          </p:nvPr>
        </p:nvSpPr>
        <p:spPr>
          <a:xfrm>
            <a:off x="-24092" y="1734910"/>
            <a:ext cx="5943545" cy="4769702"/>
          </a:xfrm>
        </p:spPr>
        <p:txBody>
          <a:bodyPr>
            <a:normAutofit/>
          </a:bodyPr>
          <a:lstStyle/>
          <a:p>
            <a:pPr lvl="1">
              <a:lnSpc>
                <a:spcPct val="120000"/>
              </a:lnSpc>
              <a:spcBef>
                <a:spcPts val="400"/>
              </a:spcBef>
            </a:pPr>
            <a:r>
              <a:rPr lang="en-US" sz="1600" b="0" i="0" dirty="0">
                <a:solidFill>
                  <a:srgbClr val="000000"/>
                </a:solidFill>
                <a:effectLst/>
                <a:latin typeface="Verdana" panose="020B0604030504040204" pitchFamily="34" charset="0"/>
              </a:rPr>
              <a:t>A scatter plot is a diagram where each value in the data set is represented by a dot.</a:t>
            </a:r>
          </a:p>
          <a:p>
            <a:pPr lvl="1">
              <a:lnSpc>
                <a:spcPct val="120000"/>
              </a:lnSpc>
              <a:spcBef>
                <a:spcPts val="400"/>
              </a:spcBef>
            </a:pPr>
            <a:endParaRPr lang="en-US" sz="1600" dirty="0">
              <a:solidFill>
                <a:srgbClr val="000000"/>
              </a:solidFill>
              <a:latin typeface="Verdana" panose="020B0604030504040204" pitchFamily="34" charset="0"/>
            </a:endParaRPr>
          </a:p>
          <a:p>
            <a:pPr marL="457200" lvl="1" indent="0">
              <a:lnSpc>
                <a:spcPct val="120000"/>
              </a:lnSpc>
              <a:spcBef>
                <a:spcPts val="400"/>
              </a:spcBef>
              <a:buNone/>
            </a:pPr>
            <a:endParaRPr lang="en-US" sz="1600" b="0" i="0" dirty="0">
              <a:solidFill>
                <a:srgbClr val="000000"/>
              </a:solidFill>
              <a:effectLst/>
              <a:latin typeface="Verdana" panose="020B0604030504040204" pitchFamily="34" charset="0"/>
            </a:endParaRPr>
          </a:p>
          <a:p>
            <a:pPr lvl="1">
              <a:lnSpc>
                <a:spcPct val="120000"/>
              </a:lnSpc>
              <a:spcBef>
                <a:spcPts val="400"/>
              </a:spcBef>
            </a:pPr>
            <a:r>
              <a:rPr lang="en-US" sz="1600" b="0" i="0" dirty="0">
                <a:solidFill>
                  <a:srgbClr val="000000"/>
                </a:solidFill>
                <a:effectLst/>
                <a:latin typeface="Verdana" panose="020B0604030504040204" pitchFamily="34" charset="0"/>
              </a:rPr>
              <a:t>The Matplotlib module has a method for drawing scatter plots </a:t>
            </a:r>
            <a:r>
              <a:rPr lang="en-US" sz="1600" b="0" i="0" dirty="0">
                <a:solidFill>
                  <a:srgbClr val="00B0F0"/>
                </a:solidFill>
                <a:effectLst/>
                <a:latin typeface="Verdana" panose="020B0604030504040204" pitchFamily="34" charset="0"/>
              </a:rPr>
              <a:t>.scatter(</a:t>
            </a:r>
            <a:r>
              <a:rPr lang="en-US" sz="1600" b="0" i="0" dirty="0" err="1">
                <a:solidFill>
                  <a:srgbClr val="00B0F0"/>
                </a:solidFill>
                <a:effectLst/>
                <a:latin typeface="Verdana" panose="020B0604030504040204" pitchFamily="34" charset="0"/>
              </a:rPr>
              <a:t>x,y</a:t>
            </a:r>
            <a:r>
              <a:rPr lang="en-US" sz="1600" b="0" i="0" dirty="0">
                <a:solidFill>
                  <a:srgbClr val="00B0F0"/>
                </a:solidFill>
                <a:effectLst/>
                <a:latin typeface="Verdana" panose="020B0604030504040204" pitchFamily="34" charset="0"/>
              </a:rPr>
              <a:t>), </a:t>
            </a:r>
            <a:r>
              <a:rPr lang="en-US" sz="1600" b="0" i="0" dirty="0">
                <a:solidFill>
                  <a:srgbClr val="000000"/>
                </a:solidFill>
                <a:effectLst/>
                <a:latin typeface="Verdana" panose="020B0604030504040204" pitchFamily="34" charset="0"/>
              </a:rPr>
              <a:t>it needs two arrays of the same length, one for the values of the x-axis, and one for the values of the y-axis.</a:t>
            </a:r>
            <a:endParaRPr sz="2000" b="0" u="none" dirty="0">
              <a:solidFill>
                <a:srgbClr val="00B0F0"/>
              </a:solidFill>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1" name="Picture 10">
            <a:extLst>
              <a:ext uri="{FF2B5EF4-FFF2-40B4-BE49-F238E27FC236}">
                <a16:creationId xmlns:a16="http://schemas.microsoft.com/office/drawing/2014/main" id="{4C080E21-A4E5-B259-2D78-6CECDA075632}"/>
              </a:ext>
            </a:extLst>
          </p:cNvPr>
          <p:cNvPicPr>
            <a:picLocks noChangeAspect="1"/>
          </p:cNvPicPr>
          <p:nvPr/>
        </p:nvPicPr>
        <p:blipFill>
          <a:blip r:embed="rId4"/>
          <a:stretch>
            <a:fillRect/>
          </a:stretch>
        </p:blipFill>
        <p:spPr>
          <a:xfrm>
            <a:off x="6272548" y="1617605"/>
            <a:ext cx="5706271" cy="4887007"/>
          </a:xfrm>
          <a:prstGeom prst="rect">
            <a:avLst/>
          </a:prstGeom>
        </p:spPr>
      </p:pic>
    </p:spTree>
    <p:extLst>
      <p:ext uri="{BB962C8B-B14F-4D97-AF65-F5344CB8AC3E}">
        <p14:creationId xmlns:p14="http://schemas.microsoft.com/office/powerpoint/2010/main" val="22498513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a:t>
            </a:r>
            <a:r>
              <a:rPr kumimoji="0" lang="en-US" altLang="en-US" sz="44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Pie Charts</a:t>
            </a:r>
            <a:r>
              <a:rPr lang="en-US" dirty="0"/>
              <a:t>:</a:t>
            </a: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0" name="Rectangle 1">
            <a:extLst>
              <a:ext uri="{FF2B5EF4-FFF2-40B4-BE49-F238E27FC236}">
                <a16:creationId xmlns:a16="http://schemas.microsoft.com/office/drawing/2014/main" id="{7B3AE877-9FAC-6224-A8DA-D8DD1455CDB0}"/>
              </a:ext>
            </a:extLst>
          </p:cNvPr>
          <p:cNvSpPr>
            <a:spLocks noChangeArrowheads="1"/>
          </p:cNvSpPr>
          <p:nvPr/>
        </p:nvSpPr>
        <p:spPr bwMode="auto">
          <a:xfrm>
            <a:off x="694243" y="1200801"/>
            <a:ext cx="10803513" cy="26416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Verdana" panose="020B0604030504040204" pitchFamily="34" charset="0"/>
              </a:rPr>
              <a:t>With Pyplot, you can use the </a:t>
            </a:r>
            <a:r>
              <a:rPr kumimoji="0" lang="en-US" altLang="en-US" sz="2000" b="0" i="0" u="none" strike="noStrike" cap="none" normalizeH="0" baseline="0" dirty="0">
                <a:ln>
                  <a:noFill/>
                </a:ln>
                <a:solidFill>
                  <a:srgbClr val="DC143C"/>
                </a:solidFill>
                <a:effectLst/>
                <a:latin typeface="Consolas" panose="020B0609020204030204" pitchFamily="49" charset="0"/>
              </a:rPr>
              <a:t>pie()</a:t>
            </a:r>
            <a:r>
              <a:rPr kumimoji="0" lang="en-US" altLang="en-US" sz="2000" b="0" i="0" u="none" strike="noStrike" cap="none" normalizeH="0" baseline="0" dirty="0">
                <a:ln>
                  <a:noFill/>
                </a:ln>
                <a:solidFill>
                  <a:srgbClr val="000000"/>
                </a:solidFill>
                <a:effectLst/>
                <a:latin typeface="Verdana" panose="020B0604030504040204" pitchFamily="34" charset="0"/>
              </a:rPr>
              <a:t> function to draw pie charts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000" b="0" i="0" dirty="0">
                <a:solidFill>
                  <a:srgbClr val="0000CD"/>
                </a:solidFill>
                <a:effectLst/>
                <a:latin typeface="Consolas" panose="020B0609020204030204" pitchFamily="49" charset="0"/>
              </a:rPr>
              <a:t>import</a:t>
            </a:r>
            <a:r>
              <a:rPr lang="en-US" sz="2000" b="0" i="0" dirty="0">
                <a:solidFill>
                  <a:srgbClr val="000000"/>
                </a:solidFill>
                <a:effectLst/>
                <a:latin typeface="Consolas" panose="020B0609020204030204" pitchFamily="49" charset="0"/>
              </a:rPr>
              <a:t> matplotlib.pyplot </a:t>
            </a:r>
            <a:r>
              <a:rPr lang="en-US" sz="2000" b="0" i="0" dirty="0">
                <a:solidFill>
                  <a:srgbClr val="0000CD"/>
                </a:solidFill>
                <a:effectLst/>
                <a:latin typeface="Consolas" panose="020B0609020204030204" pitchFamily="49" charset="0"/>
              </a:rPr>
              <a:t>as</a:t>
            </a:r>
            <a:r>
              <a:rPr lang="en-US" sz="2000" b="0" i="0" dirty="0">
                <a:solidFill>
                  <a:srgbClr val="000000"/>
                </a:solidFill>
                <a:effectLst/>
                <a:latin typeface="Consolas" panose="020B0609020204030204" pitchFamily="49" charset="0"/>
              </a:rPr>
              <a:t> plt</a:t>
            </a:r>
            <a:br>
              <a:rPr lang="en-US" sz="2000" dirty="0"/>
            </a:br>
            <a:r>
              <a:rPr lang="en-US" sz="2000" b="0" i="0" dirty="0">
                <a:solidFill>
                  <a:srgbClr val="000000"/>
                </a:solidFill>
                <a:effectLst/>
                <a:latin typeface="Consolas" panose="020B0609020204030204" pitchFamily="49" charset="0"/>
              </a:rPr>
              <a:t>y = [</a:t>
            </a:r>
            <a:r>
              <a:rPr lang="en-US" sz="2000" b="0" i="0" dirty="0">
                <a:solidFill>
                  <a:srgbClr val="FF0000"/>
                </a:solidFill>
                <a:effectLst/>
                <a:latin typeface="Consolas" panose="020B0609020204030204" pitchFamily="49" charset="0"/>
              </a:rPr>
              <a:t>35</a:t>
            </a:r>
            <a:r>
              <a:rPr lang="en-US" sz="2000" b="0" i="0" dirty="0">
                <a:solidFill>
                  <a:srgbClr val="000000"/>
                </a:solidFill>
                <a:effectLst/>
                <a:latin typeface="Consolas" panose="020B0609020204030204" pitchFamily="49" charset="0"/>
              </a:rPr>
              <a:t>, </a:t>
            </a:r>
            <a:r>
              <a:rPr lang="en-US" sz="2000" b="0" i="0" dirty="0">
                <a:solidFill>
                  <a:srgbClr val="FF0000"/>
                </a:solidFill>
                <a:effectLst/>
                <a:latin typeface="Consolas" panose="020B0609020204030204" pitchFamily="49" charset="0"/>
              </a:rPr>
              <a:t>25</a:t>
            </a:r>
            <a:r>
              <a:rPr lang="en-US" sz="2000" b="0" i="0" dirty="0">
                <a:solidFill>
                  <a:srgbClr val="000000"/>
                </a:solidFill>
                <a:effectLst/>
                <a:latin typeface="Consolas" panose="020B0609020204030204" pitchFamily="49" charset="0"/>
              </a:rPr>
              <a:t>, </a:t>
            </a:r>
            <a:r>
              <a:rPr lang="en-US" sz="2000" b="0" i="0" dirty="0">
                <a:solidFill>
                  <a:srgbClr val="FF0000"/>
                </a:solidFill>
                <a:effectLst/>
                <a:latin typeface="Consolas" panose="020B0609020204030204" pitchFamily="49" charset="0"/>
              </a:rPr>
              <a:t>25</a:t>
            </a:r>
            <a:r>
              <a:rPr lang="en-US" sz="2000" b="0" i="0" dirty="0">
                <a:solidFill>
                  <a:srgbClr val="000000"/>
                </a:solidFill>
                <a:effectLst/>
                <a:latin typeface="Consolas" panose="020B0609020204030204" pitchFamily="49" charset="0"/>
              </a:rPr>
              <a:t>, </a:t>
            </a:r>
            <a:r>
              <a:rPr lang="en-US" sz="2000" b="0" i="0" dirty="0">
                <a:solidFill>
                  <a:srgbClr val="FF0000"/>
                </a:solidFill>
                <a:effectLst/>
                <a:latin typeface="Consolas" panose="020B0609020204030204" pitchFamily="49" charset="0"/>
              </a:rPr>
              <a:t>15</a:t>
            </a:r>
            <a:r>
              <a:rPr lang="en-US" sz="2000" b="0" i="0" dirty="0">
                <a:solidFill>
                  <a:srgbClr val="000000"/>
                </a:solidFill>
                <a:effectLst/>
                <a:latin typeface="Consolas" panose="020B0609020204030204" pitchFamily="49" charset="0"/>
              </a:rPr>
              <a:t>]</a:t>
            </a:r>
            <a:br>
              <a:rPr lang="en-US" sz="2000" dirty="0"/>
            </a:br>
            <a:r>
              <a:rPr lang="en-US" sz="2000" b="0" i="0" dirty="0">
                <a:solidFill>
                  <a:srgbClr val="000000"/>
                </a:solidFill>
                <a:effectLst/>
                <a:latin typeface="Consolas" panose="020B0609020204030204" pitchFamily="49" charset="0"/>
              </a:rPr>
              <a:t>plt.pie(y)</a:t>
            </a:r>
            <a:br>
              <a:rPr lang="en-US" sz="2000" dirty="0"/>
            </a:br>
            <a:r>
              <a:rPr lang="en-US" sz="2000" b="0" i="0" dirty="0">
                <a:solidFill>
                  <a:srgbClr val="000000"/>
                </a:solidFill>
                <a:effectLst/>
                <a:latin typeface="Consolas" panose="020B0609020204030204" pitchFamily="49" charset="0"/>
              </a:rPr>
              <a:t>plt.show()</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rial" panose="020B0604020202020204" pitchFamily="34" charset="0"/>
              </a:rPr>
              <a:t>By default, the plotting of the first wedge starts from the x-axis and moves counterclockwise:</a:t>
            </a:r>
          </a:p>
        </p:txBody>
      </p:sp>
      <p:pic>
        <p:nvPicPr>
          <p:cNvPr id="13" name="Picture 12">
            <a:extLst>
              <a:ext uri="{FF2B5EF4-FFF2-40B4-BE49-F238E27FC236}">
                <a16:creationId xmlns:a16="http://schemas.microsoft.com/office/drawing/2014/main" id="{15B375FF-4FC6-2A8F-EB07-64C77273E68D}"/>
              </a:ext>
            </a:extLst>
          </p:cNvPr>
          <p:cNvPicPr>
            <a:picLocks noChangeAspect="1"/>
          </p:cNvPicPr>
          <p:nvPr/>
        </p:nvPicPr>
        <p:blipFill>
          <a:blip r:embed="rId4"/>
          <a:stretch>
            <a:fillRect/>
          </a:stretch>
        </p:blipFill>
        <p:spPr>
          <a:xfrm>
            <a:off x="4018426" y="3842493"/>
            <a:ext cx="4155146" cy="2797044"/>
          </a:xfrm>
          <a:prstGeom prst="rect">
            <a:avLst/>
          </a:prstGeom>
        </p:spPr>
      </p:pic>
    </p:spTree>
    <p:extLst>
      <p:ext uri="{BB962C8B-B14F-4D97-AF65-F5344CB8AC3E}">
        <p14:creationId xmlns:p14="http://schemas.microsoft.com/office/powerpoint/2010/main" val="28170949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a:t>
            </a:r>
            <a:r>
              <a:rPr lang="ar-EG" dirty="0"/>
              <a:t> </a:t>
            </a:r>
            <a:r>
              <a:rPr lang="en-US" dirty="0"/>
              <a:t>Histogram :</a:t>
            </a: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4" name="Rectangle 4">
            <a:extLst>
              <a:ext uri="{FF2B5EF4-FFF2-40B4-BE49-F238E27FC236}">
                <a16:creationId xmlns:a16="http://schemas.microsoft.com/office/drawing/2014/main" id="{9BF6109F-B27E-C8B5-3692-0DBF6F30581F}"/>
              </a:ext>
            </a:extLst>
          </p:cNvPr>
          <p:cNvSpPr>
            <a:spLocks noChangeArrowheads="1"/>
          </p:cNvSpPr>
          <p:nvPr/>
        </p:nvSpPr>
        <p:spPr bwMode="auto">
          <a:xfrm>
            <a:off x="476874" y="1290838"/>
            <a:ext cx="1135182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l"/>
            <a:r>
              <a:rPr lang="en-US" b="0" i="0" dirty="0">
                <a:solidFill>
                  <a:srgbClr val="000000"/>
                </a:solidFill>
                <a:effectLst/>
                <a:latin typeface="Verdana" panose="020B0604030504040204" pitchFamily="34" charset="0"/>
              </a:rPr>
              <a:t>A histogram is a graph showing </a:t>
            </a:r>
            <a:r>
              <a:rPr lang="en-US" b="0" i="1" dirty="0">
                <a:solidFill>
                  <a:srgbClr val="000000"/>
                </a:solidFill>
                <a:effectLst/>
                <a:latin typeface="Verdana" panose="020B0604030504040204" pitchFamily="34" charset="0"/>
              </a:rPr>
              <a:t>frequency</a:t>
            </a:r>
            <a:r>
              <a:rPr lang="en-US" b="0" i="0" dirty="0">
                <a:solidFill>
                  <a:srgbClr val="000000"/>
                </a:solidFill>
                <a:effectLst/>
                <a:latin typeface="Verdana" panose="020B0604030504040204" pitchFamily="34" charset="0"/>
              </a:rPr>
              <a:t> distributions.</a:t>
            </a:r>
          </a:p>
          <a:p>
            <a:pPr algn="l"/>
            <a:r>
              <a:rPr lang="en-US" b="0" i="0" dirty="0">
                <a:solidFill>
                  <a:srgbClr val="000000"/>
                </a:solidFill>
                <a:effectLst/>
                <a:latin typeface="Verdana" panose="020B0604030504040204" pitchFamily="34" charset="0"/>
              </a:rPr>
              <a:t>It is a graph showing the number of observations within each given interval.</a:t>
            </a:r>
          </a:p>
          <a:p>
            <a:pPr algn="l"/>
            <a:r>
              <a:rPr lang="en-US" b="0" i="0" dirty="0">
                <a:solidFill>
                  <a:srgbClr val="000000"/>
                </a:solidFill>
                <a:effectLst/>
                <a:latin typeface="Verdana" panose="020B0604030504040204" pitchFamily="34" charset="0"/>
              </a:rPr>
              <a:t>Example: Say you ask for the height of 250 people; you might end up with a histogram like this</a:t>
            </a:r>
          </a:p>
        </p:txBody>
      </p:sp>
      <p:pic>
        <p:nvPicPr>
          <p:cNvPr id="10" name="Picture 9">
            <a:extLst>
              <a:ext uri="{FF2B5EF4-FFF2-40B4-BE49-F238E27FC236}">
                <a16:creationId xmlns:a16="http://schemas.microsoft.com/office/drawing/2014/main" id="{67629C25-4873-AFA6-1C26-AB5E812538C1}"/>
              </a:ext>
            </a:extLst>
          </p:cNvPr>
          <p:cNvPicPr>
            <a:picLocks noChangeAspect="1"/>
          </p:cNvPicPr>
          <p:nvPr/>
        </p:nvPicPr>
        <p:blipFill>
          <a:blip r:embed="rId4"/>
          <a:stretch>
            <a:fillRect/>
          </a:stretch>
        </p:blipFill>
        <p:spPr>
          <a:xfrm>
            <a:off x="727713" y="2570928"/>
            <a:ext cx="5258534" cy="3924848"/>
          </a:xfrm>
          <a:prstGeom prst="rect">
            <a:avLst/>
          </a:prstGeom>
        </p:spPr>
      </p:pic>
      <p:sp>
        <p:nvSpPr>
          <p:cNvPr id="12" name="TextBox 11">
            <a:extLst>
              <a:ext uri="{FF2B5EF4-FFF2-40B4-BE49-F238E27FC236}">
                <a16:creationId xmlns:a16="http://schemas.microsoft.com/office/drawing/2014/main" id="{C449CD68-F9E8-EEEC-ECA6-555DAE5DD2EC}"/>
              </a:ext>
            </a:extLst>
          </p:cNvPr>
          <p:cNvSpPr txBox="1"/>
          <p:nvPr/>
        </p:nvSpPr>
        <p:spPr>
          <a:xfrm>
            <a:off x="6205755" y="2570928"/>
            <a:ext cx="5357888" cy="3416320"/>
          </a:xfrm>
          <a:prstGeom prst="rect">
            <a:avLst/>
          </a:prstGeom>
          <a:noFill/>
        </p:spPr>
        <p:txBody>
          <a:bodyPr wrap="square">
            <a:spAutoFit/>
          </a:bodyPr>
          <a:lstStyle/>
          <a:p>
            <a:pPr algn="l"/>
            <a:r>
              <a:rPr lang="en-US" b="0" i="0" dirty="0">
                <a:solidFill>
                  <a:srgbClr val="000000"/>
                </a:solidFill>
                <a:effectLst/>
                <a:latin typeface="Verdana" panose="020B0604030504040204" pitchFamily="34" charset="0"/>
              </a:rPr>
              <a:t>You can read from the histogram that there are approximately:</a:t>
            </a:r>
          </a:p>
          <a:p>
            <a:pPr algn="l"/>
            <a:r>
              <a:rPr lang="en-US" b="0" i="0" dirty="0">
                <a:solidFill>
                  <a:srgbClr val="000000"/>
                </a:solidFill>
                <a:effectLst/>
                <a:latin typeface="Verdana" panose="020B0604030504040204" pitchFamily="34" charset="0"/>
              </a:rPr>
              <a:t>2 people from 140 to 145cm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5 people from 145 to 150cm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15 people from 151 to 156cm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31 people from 157 to 162cm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46 people from 163 to 168cm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53 people from 168 to 173cm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45 people from 173 to 178cm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28 people from 179 to 184cm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21 people from 185 to 190cm</a:t>
            </a:r>
            <a:br>
              <a:rPr lang="en-US" b="0" i="0" dirty="0">
                <a:solidFill>
                  <a:srgbClr val="000000"/>
                </a:solidFill>
                <a:effectLst/>
                <a:latin typeface="Verdana" panose="020B0604030504040204" pitchFamily="34" charset="0"/>
              </a:rPr>
            </a:br>
            <a:r>
              <a:rPr lang="en-US" b="0" i="0" dirty="0">
                <a:solidFill>
                  <a:srgbClr val="000000"/>
                </a:solidFill>
                <a:effectLst/>
                <a:latin typeface="Verdana" panose="020B0604030504040204" pitchFamily="34" charset="0"/>
              </a:rPr>
              <a:t>4 people from 190 to 195cm</a:t>
            </a:r>
          </a:p>
        </p:txBody>
      </p:sp>
    </p:spTree>
    <p:extLst>
      <p:ext uri="{BB962C8B-B14F-4D97-AF65-F5344CB8AC3E}">
        <p14:creationId xmlns:p14="http://schemas.microsoft.com/office/powerpoint/2010/main" val="1592985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Library-Histogram:</a:t>
            </a: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1" name="Picture 10">
            <a:extLst>
              <a:ext uri="{FF2B5EF4-FFF2-40B4-BE49-F238E27FC236}">
                <a16:creationId xmlns:a16="http://schemas.microsoft.com/office/drawing/2014/main" id="{92D2996D-B022-0615-01AF-81D0704D327A}"/>
              </a:ext>
            </a:extLst>
          </p:cNvPr>
          <p:cNvPicPr>
            <a:picLocks noChangeAspect="1"/>
          </p:cNvPicPr>
          <p:nvPr/>
        </p:nvPicPr>
        <p:blipFill>
          <a:blip r:embed="rId4"/>
          <a:stretch>
            <a:fillRect/>
          </a:stretch>
        </p:blipFill>
        <p:spPr>
          <a:xfrm>
            <a:off x="2954215" y="2175500"/>
            <a:ext cx="5960363" cy="4645165"/>
          </a:xfrm>
          <a:prstGeom prst="rect">
            <a:avLst/>
          </a:prstGeom>
        </p:spPr>
      </p:pic>
      <p:sp>
        <p:nvSpPr>
          <p:cNvPr id="13" name="Rectangle 1">
            <a:extLst>
              <a:ext uri="{FF2B5EF4-FFF2-40B4-BE49-F238E27FC236}">
                <a16:creationId xmlns:a16="http://schemas.microsoft.com/office/drawing/2014/main" id="{BF704758-BDF6-043B-9035-89E52D421A00}"/>
              </a:ext>
            </a:extLst>
          </p:cNvPr>
          <p:cNvSpPr>
            <a:spLocks noChangeArrowheads="1"/>
          </p:cNvSpPr>
          <p:nvPr/>
        </p:nvSpPr>
        <p:spPr bwMode="auto">
          <a:xfrm>
            <a:off x="297924" y="1252170"/>
            <a:ext cx="11894076" cy="9233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00000"/>
                </a:solidFill>
                <a:effectLst/>
                <a:latin typeface="Verdana" panose="020B0604030504040204" pitchFamily="34" charset="0"/>
              </a:rPr>
              <a:t>In Matplotlib, we use the </a:t>
            </a:r>
            <a:r>
              <a:rPr kumimoji="0" lang="en-US" altLang="en-US" b="0" i="0" u="none" strike="noStrike" cap="none" normalizeH="0" baseline="0" dirty="0">
                <a:ln>
                  <a:noFill/>
                </a:ln>
                <a:solidFill>
                  <a:srgbClr val="DC143C"/>
                </a:solidFill>
                <a:effectLst/>
                <a:latin typeface="Consolas" panose="020B0609020204030204" pitchFamily="49" charset="0"/>
              </a:rPr>
              <a:t>hist()</a:t>
            </a:r>
            <a:r>
              <a:rPr kumimoji="0" lang="en-US" altLang="en-US" b="0" i="0" u="none" strike="noStrike" cap="none" normalizeH="0" baseline="0" dirty="0">
                <a:ln>
                  <a:noFill/>
                </a:ln>
                <a:solidFill>
                  <a:srgbClr val="000000"/>
                </a:solidFill>
                <a:effectLst/>
                <a:latin typeface="Verdana" panose="020B0604030504040204" pitchFamily="34" charset="0"/>
              </a:rPr>
              <a:t> function to create histograms.</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00000"/>
                </a:solidFill>
                <a:effectLst/>
                <a:latin typeface="Verdana" panose="020B0604030504040204" pitchFamily="34" charset="0"/>
              </a:rPr>
              <a:t>The </a:t>
            </a:r>
            <a:r>
              <a:rPr kumimoji="0" lang="en-US" altLang="en-US" b="0" i="0" u="none" strike="noStrike" cap="none" normalizeH="0" baseline="0" dirty="0">
                <a:ln>
                  <a:noFill/>
                </a:ln>
                <a:solidFill>
                  <a:srgbClr val="DC143C"/>
                </a:solidFill>
                <a:effectLst/>
                <a:latin typeface="Consolas" panose="020B0609020204030204" pitchFamily="49" charset="0"/>
              </a:rPr>
              <a:t>hist()</a:t>
            </a:r>
            <a:r>
              <a:rPr kumimoji="0" lang="en-US" altLang="en-US" b="0" i="0" u="none" strike="noStrike" cap="none" normalizeH="0" baseline="0" dirty="0">
                <a:ln>
                  <a:noFill/>
                </a:ln>
                <a:solidFill>
                  <a:srgbClr val="000000"/>
                </a:solidFill>
                <a:effectLst/>
                <a:latin typeface="Verdana" panose="020B0604030504040204" pitchFamily="34" charset="0"/>
              </a:rPr>
              <a:t> function will use an array of numbers to create a histogram, the array is sent into the function as an argument.</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063132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lang="en-US" dirty="0"/>
              <a:t>Matplotlib Library-Title:</a:t>
            </a: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4" name="Rectangle 4">
            <a:extLst>
              <a:ext uri="{FF2B5EF4-FFF2-40B4-BE49-F238E27FC236}">
                <a16:creationId xmlns:a16="http://schemas.microsoft.com/office/drawing/2014/main" id="{9BF6109F-B27E-C8B5-3692-0DBF6F30581F}"/>
              </a:ext>
            </a:extLst>
          </p:cNvPr>
          <p:cNvSpPr>
            <a:spLocks noChangeArrowheads="1"/>
          </p:cNvSpPr>
          <p:nvPr/>
        </p:nvSpPr>
        <p:spPr bwMode="auto">
          <a:xfrm>
            <a:off x="476874" y="1429337"/>
            <a:ext cx="1149224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00000"/>
                </a:solidFill>
                <a:effectLst/>
                <a:latin typeface="Verdana" panose="020B0604030504040204" pitchFamily="34" charset="0"/>
              </a:rPr>
              <a:t>With Pyplot, you can use the </a:t>
            </a:r>
            <a:r>
              <a:rPr kumimoji="0" lang="en-US" altLang="en-US" b="0" i="0" u="none" strike="noStrike" cap="none" normalizeH="0" baseline="0" dirty="0" err="1">
                <a:ln>
                  <a:noFill/>
                </a:ln>
                <a:solidFill>
                  <a:srgbClr val="DC143C"/>
                </a:solidFill>
                <a:effectLst/>
                <a:latin typeface="Consolas" panose="020B0609020204030204" pitchFamily="49" charset="0"/>
              </a:rPr>
              <a:t>xlabel</a:t>
            </a:r>
            <a:r>
              <a:rPr kumimoji="0" lang="en-US" altLang="en-US" b="0" i="0" u="none" strike="noStrike" cap="none" normalizeH="0" baseline="0" dirty="0">
                <a:ln>
                  <a:noFill/>
                </a:ln>
                <a:solidFill>
                  <a:srgbClr val="DC143C"/>
                </a:solidFill>
                <a:effectLst/>
                <a:latin typeface="Consolas" panose="020B0609020204030204" pitchFamily="49" charset="0"/>
              </a:rPr>
              <a:t>()</a:t>
            </a:r>
            <a:r>
              <a:rPr kumimoji="0" lang="en-US" altLang="en-US" b="0" i="0" u="none" strike="noStrike" cap="none" normalizeH="0" baseline="0" dirty="0">
                <a:ln>
                  <a:noFill/>
                </a:ln>
                <a:solidFill>
                  <a:srgbClr val="000000"/>
                </a:solidFill>
                <a:effectLst/>
                <a:latin typeface="Verdana" panose="020B0604030504040204" pitchFamily="34" charset="0"/>
              </a:rPr>
              <a:t> and </a:t>
            </a:r>
            <a:r>
              <a:rPr kumimoji="0" lang="en-US" altLang="en-US" b="0" i="0" u="none" strike="noStrike" cap="none" normalizeH="0" baseline="0" dirty="0" err="1">
                <a:ln>
                  <a:noFill/>
                </a:ln>
                <a:solidFill>
                  <a:srgbClr val="DC143C"/>
                </a:solidFill>
                <a:effectLst/>
                <a:latin typeface="Consolas" panose="020B0609020204030204" pitchFamily="49" charset="0"/>
              </a:rPr>
              <a:t>ylabel</a:t>
            </a:r>
            <a:r>
              <a:rPr kumimoji="0" lang="en-US" altLang="en-US" b="0" i="0" u="none" strike="noStrike" cap="none" normalizeH="0" baseline="0" dirty="0">
                <a:ln>
                  <a:noFill/>
                </a:ln>
                <a:solidFill>
                  <a:srgbClr val="DC143C"/>
                </a:solidFill>
                <a:effectLst/>
                <a:latin typeface="Consolas" panose="020B0609020204030204" pitchFamily="49" charset="0"/>
              </a:rPr>
              <a:t>()</a:t>
            </a:r>
            <a:r>
              <a:rPr kumimoji="0" lang="en-US" altLang="en-US" b="0" i="0" u="none" strike="noStrike" cap="none" normalizeH="0" baseline="0" dirty="0">
                <a:ln>
                  <a:noFill/>
                </a:ln>
                <a:solidFill>
                  <a:srgbClr val="000000"/>
                </a:solidFill>
                <a:effectLst/>
                <a:latin typeface="Verdana" panose="020B0604030504040204" pitchFamily="34" charset="0"/>
              </a:rPr>
              <a:t> functions to set a label for the x- and y-axis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00000"/>
                </a:solidFill>
                <a:effectLst/>
                <a:latin typeface="Verdana" panose="020B0604030504040204" pitchFamily="34" charset="0"/>
              </a:rPr>
              <a:t>and </a:t>
            </a:r>
            <a:r>
              <a:rPr lang="en-US" altLang="en-US" dirty="0">
                <a:solidFill>
                  <a:srgbClr val="DC143C"/>
                </a:solidFill>
                <a:latin typeface="Consolas" panose="020B0609020204030204" pitchFamily="49" charset="0"/>
              </a:rPr>
              <a:t>title() </a:t>
            </a:r>
            <a:r>
              <a:rPr kumimoji="0" lang="en-US" altLang="en-US" b="0" i="0" u="none" strike="noStrike" cap="none" normalizeH="0" baseline="0" dirty="0">
                <a:ln>
                  <a:noFill/>
                </a:ln>
                <a:solidFill>
                  <a:srgbClr val="000000"/>
                </a:solidFill>
                <a:effectLst/>
                <a:latin typeface="Verdana" panose="020B0604030504040204" pitchFamily="34" charset="0"/>
              </a:rPr>
              <a:t>to set a graph title .</a:t>
            </a:r>
            <a:r>
              <a:rPr kumimoji="0" lang="en-US" altLang="en-US" b="0" i="0" u="none" strike="noStrike" cap="none" normalizeH="0" baseline="0" dirty="0">
                <a:ln>
                  <a:noFill/>
                </a:ln>
                <a:solidFill>
                  <a:schemeClr val="tx1"/>
                </a:solidFill>
                <a:effectLst/>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pic>
        <p:nvPicPr>
          <p:cNvPr id="16" name="Picture 15">
            <a:extLst>
              <a:ext uri="{FF2B5EF4-FFF2-40B4-BE49-F238E27FC236}">
                <a16:creationId xmlns:a16="http://schemas.microsoft.com/office/drawing/2014/main" id="{89A57D18-B19B-CE0B-661D-3D19F0216B74}"/>
              </a:ext>
            </a:extLst>
          </p:cNvPr>
          <p:cNvPicPr>
            <a:picLocks noChangeAspect="1"/>
          </p:cNvPicPr>
          <p:nvPr/>
        </p:nvPicPr>
        <p:blipFill>
          <a:blip r:embed="rId4"/>
          <a:stretch>
            <a:fillRect/>
          </a:stretch>
        </p:blipFill>
        <p:spPr>
          <a:xfrm>
            <a:off x="747014" y="2307779"/>
            <a:ext cx="4463265" cy="3559313"/>
          </a:xfrm>
          <a:prstGeom prst="rect">
            <a:avLst/>
          </a:prstGeom>
        </p:spPr>
      </p:pic>
      <p:pic>
        <p:nvPicPr>
          <p:cNvPr id="18" name="Picture 17">
            <a:extLst>
              <a:ext uri="{FF2B5EF4-FFF2-40B4-BE49-F238E27FC236}">
                <a16:creationId xmlns:a16="http://schemas.microsoft.com/office/drawing/2014/main" id="{3FE50DA1-CF81-23D6-C656-0DEA7C868593}"/>
              </a:ext>
            </a:extLst>
          </p:cNvPr>
          <p:cNvPicPr>
            <a:picLocks noChangeAspect="1"/>
          </p:cNvPicPr>
          <p:nvPr/>
        </p:nvPicPr>
        <p:blipFill>
          <a:blip r:embed="rId5"/>
          <a:stretch>
            <a:fillRect/>
          </a:stretch>
        </p:blipFill>
        <p:spPr>
          <a:xfrm>
            <a:off x="6437284" y="2305852"/>
            <a:ext cx="4463265" cy="3561240"/>
          </a:xfrm>
          <a:prstGeom prst="rect">
            <a:avLst/>
          </a:prstGeom>
        </p:spPr>
      </p:pic>
    </p:spTree>
    <p:extLst>
      <p:ext uri="{BB962C8B-B14F-4D97-AF65-F5344CB8AC3E}">
        <p14:creationId xmlns:p14="http://schemas.microsoft.com/office/powerpoint/2010/main" val="14239142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30017" y="447468"/>
            <a:ext cx="10119070" cy="482977"/>
          </a:xfrm>
        </p:spPr>
        <p:txBody>
          <a:bodyPr>
            <a:normAutofit fontScale="90000"/>
          </a:bodyPr>
          <a:lstStyle/>
          <a:p>
            <a:r>
              <a:rPr b="0" u="none" dirty="0">
                <a:latin typeface="Huawei Sans" panose="020C0503030203020204" pitchFamily="34" charset="0"/>
              </a:rPr>
              <a:t>Data Conversion</a:t>
            </a:r>
          </a:p>
        </p:txBody>
      </p:sp>
      <p:sp>
        <p:nvSpPr>
          <p:cNvPr id="3" name="文本占位符 2"/>
          <p:cNvSpPr>
            <a:spLocks noGrp="1"/>
          </p:cNvSpPr>
          <p:nvPr>
            <p:ph type="body" sz="quarter" idx="4294967295"/>
          </p:nvPr>
        </p:nvSpPr>
        <p:spPr>
          <a:xfrm>
            <a:off x="455612" y="1047750"/>
            <a:ext cx="11465296" cy="5374585"/>
          </a:xfrm>
        </p:spPr>
        <p:txBody>
          <a:bodyPr>
            <a:normAutofit fontScale="92500"/>
          </a:bodyPr>
          <a:lstStyle/>
          <a:p>
            <a:pPr>
              <a:lnSpc>
                <a:spcPct val="120000"/>
              </a:lnSpc>
              <a:spcBef>
                <a:spcPts val="400"/>
              </a:spcBef>
            </a:pPr>
            <a:r>
              <a:rPr sz="2400" b="0" u="none" dirty="0">
                <a:latin typeface="Huawei Sans" panose="020C0503030203020204" pitchFamily="34" charset="0"/>
              </a:rPr>
              <a:t>Preprocessed data needs to be converted into </a:t>
            </a:r>
            <a:r>
              <a:rPr sz="2400" b="1" u="none" dirty="0">
                <a:latin typeface="Huawei Sans" panose="020C0503030203020204" pitchFamily="34" charset="0"/>
              </a:rPr>
              <a:t>a representation suitable for machine learning model</a:t>
            </a:r>
            <a:r>
              <a:rPr lang="en-US" sz="2400" b="1" u="none" dirty="0">
                <a:latin typeface="Huawei Sans" panose="020C0503030203020204" pitchFamily="34" charset="0"/>
              </a:rPr>
              <a:t>s</a:t>
            </a:r>
            <a:r>
              <a:rPr sz="2400" b="0" u="none" dirty="0">
                <a:latin typeface="Huawei Sans" panose="020C0503030203020204" pitchFamily="34" charset="0"/>
              </a:rPr>
              <a:t>. The following are typically used to convert data:</a:t>
            </a:r>
            <a:endParaRPr lang="en-US" altLang="zh-CN" sz="2400" dirty="0">
              <a:latin typeface="Huawei Sans" panose="020C0503030203020204" pitchFamily="34" charset="0"/>
              <a:sym typeface="Huawei Sans" panose="020C0503030203020204" pitchFamily="34" charset="0"/>
            </a:endParaRPr>
          </a:p>
          <a:p>
            <a:pPr lvl="1">
              <a:lnSpc>
                <a:spcPct val="120000"/>
              </a:lnSpc>
              <a:spcBef>
                <a:spcPts val="400"/>
              </a:spcBef>
              <a:buFont typeface="Wingdings" panose="05000000000000000000" pitchFamily="2" charset="2"/>
              <a:buChar char="n"/>
            </a:pPr>
            <a:r>
              <a:rPr sz="2000" b="0" u="none" dirty="0">
                <a:latin typeface="Huawei Sans" panose="020C0503030203020204" pitchFamily="34" charset="0"/>
              </a:rPr>
              <a:t>Encoding categorical data into numerals</a:t>
            </a:r>
            <a:r>
              <a:rPr lang="en-US" altLang="zh-CN" sz="2000" b="0" u="none" dirty="0">
                <a:latin typeface="Huawei Sans" panose="020C0503030203020204" pitchFamily="34" charset="0"/>
              </a:rPr>
              <a:t> for classification</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400"/>
              </a:spcBef>
              <a:buFont typeface="Wingdings" panose="05000000000000000000" pitchFamily="2" charset="2"/>
              <a:buChar char="n"/>
            </a:pPr>
            <a:r>
              <a:rPr sz="2000" b="0" u="none" dirty="0">
                <a:latin typeface="Huawei Sans" panose="020C0503030203020204" pitchFamily="34" charset="0"/>
              </a:rPr>
              <a:t>Converting numeric data into categorical data to reduce the </a:t>
            </a:r>
            <a:r>
              <a:rPr lang="en-US" sz="2000" b="0" u="none" dirty="0">
                <a:latin typeface="Huawei Sans" panose="020C0503030203020204" pitchFamily="34" charset="0"/>
              </a:rPr>
              <a:t>values </a:t>
            </a:r>
            <a:r>
              <a:rPr sz="2000" b="0" u="none" dirty="0">
                <a:latin typeface="Huawei Sans" panose="020C0503030203020204" pitchFamily="34" charset="0"/>
              </a:rPr>
              <a:t>of variables (for example, segmenting age data)</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400"/>
              </a:spcBef>
              <a:buFont typeface="Wingdings" panose="05000000000000000000" pitchFamily="2" charset="2"/>
              <a:buChar char="n"/>
            </a:pPr>
            <a:r>
              <a:rPr sz="2000" b="0" u="none" dirty="0">
                <a:latin typeface="Huawei Sans" panose="020C0503030203020204" pitchFamily="34" charset="0"/>
              </a:rPr>
              <a:t>Other data:</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lvl="2">
              <a:lnSpc>
                <a:spcPct val="120000"/>
              </a:lnSpc>
              <a:spcBef>
                <a:spcPts val="400"/>
              </a:spcBef>
            </a:pPr>
            <a:r>
              <a:rPr sz="1800" b="0" u="none" dirty="0">
                <a:latin typeface="Huawei Sans" panose="020C0503030203020204" pitchFamily="34" charset="0"/>
              </a:rPr>
              <a:t>Embedding words into text to convert them into word vectors (Typically, models such as word2vec and BERT are used.)</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2">
              <a:lnSpc>
                <a:spcPct val="120000"/>
              </a:lnSpc>
              <a:spcBef>
                <a:spcPts val="400"/>
              </a:spcBef>
            </a:pPr>
            <a:r>
              <a:rPr sz="1800" b="0" u="none" dirty="0">
                <a:latin typeface="Huawei Sans" panose="020C0503030203020204" pitchFamily="34" charset="0"/>
              </a:rPr>
              <a:t>Image data processing, such as color space conversion, grayscale image conversion, geometric conversion, </a:t>
            </a:r>
            <a:r>
              <a:rPr sz="1800" b="0" u="none" dirty="0" err="1">
                <a:latin typeface="Huawei Sans" panose="020C0503030203020204" pitchFamily="34" charset="0"/>
              </a:rPr>
              <a:t>Haar</a:t>
            </a:r>
            <a:r>
              <a:rPr sz="1800" b="0" u="none" dirty="0">
                <a:latin typeface="Huawei Sans" panose="020C0503030203020204" pitchFamily="34" charset="0"/>
              </a:rPr>
              <a:t>-like features, and image enhancement</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400"/>
              </a:spcBef>
              <a:buFont typeface="Wingdings" panose="05000000000000000000" pitchFamily="2" charset="2"/>
              <a:buChar char="n"/>
            </a:pPr>
            <a:r>
              <a:rPr sz="2000" b="0" u="none" dirty="0">
                <a:latin typeface="Huawei Sans" panose="020C0503030203020204" pitchFamily="34" charset="0"/>
              </a:rPr>
              <a:t>Feature engineering:</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lvl="2">
              <a:lnSpc>
                <a:spcPct val="120000"/>
              </a:lnSpc>
              <a:spcBef>
                <a:spcPts val="400"/>
              </a:spcBef>
            </a:pPr>
            <a:r>
              <a:rPr sz="1800" b="0" u="none" dirty="0">
                <a:latin typeface="Huawei Sans" panose="020C0503030203020204" pitchFamily="34" charset="0"/>
              </a:rPr>
              <a:t>Normalizing and standardizing features to ensure that different input variables of </a:t>
            </a:r>
            <a:r>
              <a:rPr lang="en-US" sz="1800" b="0" u="none" dirty="0">
                <a:latin typeface="Huawei Sans" panose="020C0503030203020204" pitchFamily="34" charset="0"/>
              </a:rPr>
              <a:t>a</a:t>
            </a:r>
            <a:r>
              <a:rPr sz="1800" b="0" u="none" dirty="0">
                <a:latin typeface="Huawei Sans" panose="020C0503030203020204" pitchFamily="34" charset="0"/>
              </a:rPr>
              <a:t> model fall into the same value range</a:t>
            </a:r>
          </a:p>
          <a:p>
            <a:pPr lvl="2">
              <a:lnSpc>
                <a:spcPct val="120000"/>
              </a:lnSpc>
              <a:spcBef>
                <a:spcPts val="400"/>
              </a:spcBef>
            </a:pPr>
            <a:r>
              <a:rPr sz="1800" b="0" u="none" dirty="0">
                <a:latin typeface="Huawei Sans" panose="020C0503030203020204" pitchFamily="34" charset="0"/>
              </a:rPr>
              <a:t>Feature augmentation: combining or converting the existing variables to generate new features, such as averages.</a:t>
            </a:r>
          </a:p>
        </p:txBody>
      </p:sp>
      <p:pic>
        <p:nvPicPr>
          <p:cNvPr id="4" name="Picture 3">
            <a:extLst>
              <a:ext uri="{FF2B5EF4-FFF2-40B4-BE49-F238E27FC236}">
                <a16:creationId xmlns:a16="http://schemas.microsoft.com/office/drawing/2014/main" id="{2C936627-AB73-FB7B-E87A-7526B8CED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F0C4C5A7-39CC-5947-8D78-CB6B75722BDC}"/>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A2555DC-31EA-8E37-4CD0-00E3837C960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B1B04746-F75F-97A9-9C71-6D1B897BFEA7}"/>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B2F59074-D6FC-422B-841F-50C9D173B0DA}"/>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3E803B6-E90A-040E-200F-4E17BB62DF7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1739407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9467E9C2-89F4-BBD6-3087-BE3696404D99}"/>
              </a:ext>
            </a:extLst>
          </p:cNvPr>
          <p:cNvSpPr txBox="1">
            <a:spLocks/>
          </p:cNvSpPr>
          <p:nvPr/>
        </p:nvSpPr>
        <p:spPr>
          <a:xfrm>
            <a:off x="1563756" y="393253"/>
            <a:ext cx="10726806" cy="611967"/>
          </a:xfrm>
          <a:prstGeom prst="rect">
            <a:avLst/>
          </a:prstGeom>
        </p:spPr>
        <p:txBody>
          <a:bodyPr vert="horz" lIns="0" tIns="0" rIns="0" bIns="0" rtlCol="0" anchor="t">
            <a:normAutofit fontScale="97500"/>
          </a:bodyPr>
          <a:lstStyle>
            <a:lvl1pPr algn="l" defTabSz="914400" rtl="0" eaLnBrk="1" latinLnBrk="0" hangingPunct="1">
              <a:lnSpc>
                <a:spcPct val="90000"/>
              </a:lnSpc>
              <a:spcBef>
                <a:spcPct val="0"/>
              </a:spcBef>
              <a:buNone/>
              <a:defRPr lang="zh-CN" altLang="en-US" sz="4400" kern="1200" baseline="0" dirty="0">
                <a:solidFill>
                  <a:schemeClr val="tx1"/>
                </a:solidFill>
                <a:latin typeface="Huawei Sans" panose="020C0503030203020204" pitchFamily="34" charset="0"/>
                <a:ea typeface="方正兰亭黑简体" panose="02000000000000000000" pitchFamily="2" charset="-122"/>
                <a:cs typeface="+mj-cs"/>
              </a:defRPr>
            </a:lvl1pPr>
          </a:lstStyle>
          <a:p>
            <a:r>
              <a:rPr lang="en-US" dirty="0"/>
              <a:t>Overall Process of Building an AI Model</a:t>
            </a:r>
            <a:endParaRPr lang="en-US" dirty="0">
              <a:cs typeface="Huawei Sans" panose="020C0503030203020204" pitchFamily="34" charset="0"/>
              <a:sym typeface="Huawei Sans" panose="020C0503030203020204" pitchFamily="34" charset="0"/>
            </a:endParaRPr>
          </a:p>
        </p:txBody>
      </p:sp>
      <p:sp>
        <p:nvSpPr>
          <p:cNvPr id="5" name="object 3">
            <a:extLst>
              <a:ext uri="{FF2B5EF4-FFF2-40B4-BE49-F238E27FC236}">
                <a16:creationId xmlns:a16="http://schemas.microsoft.com/office/drawing/2014/main" id="{DC9C4C4E-EB52-CCB7-B8F8-A78256EC757B}"/>
              </a:ext>
            </a:extLst>
          </p:cNvPr>
          <p:cNvSpPr/>
          <p:nvPr/>
        </p:nvSpPr>
        <p:spPr>
          <a:xfrm>
            <a:off x="2776087" y="1365759"/>
            <a:ext cx="6482459" cy="4735742"/>
          </a:xfrm>
          <a:prstGeom prst="rect">
            <a:avLst/>
          </a:prstGeom>
          <a:blipFill>
            <a:blip r:embed="rId2"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4">
            <a:extLst>
              <a:ext uri="{FF2B5EF4-FFF2-40B4-BE49-F238E27FC236}">
                <a16:creationId xmlns:a16="http://schemas.microsoft.com/office/drawing/2014/main" id="{2A1BA95D-1BD5-0718-D968-5AA1F80A54F7}"/>
              </a:ext>
            </a:extLst>
          </p:cNvPr>
          <p:cNvSpPr/>
          <p:nvPr/>
        </p:nvSpPr>
        <p:spPr>
          <a:xfrm>
            <a:off x="2869684" y="1230491"/>
            <a:ext cx="7217409" cy="424815"/>
          </a:xfrm>
          <a:custGeom>
            <a:avLst/>
            <a:gdLst/>
            <a:ahLst/>
            <a:cxnLst/>
            <a:rect l="l" t="t" r="r" b="b"/>
            <a:pathLst>
              <a:path w="7217409" h="424814">
                <a:moveTo>
                  <a:pt x="0" y="0"/>
                </a:moveTo>
                <a:lnTo>
                  <a:pt x="7217229" y="0"/>
                </a:lnTo>
                <a:lnTo>
                  <a:pt x="7217229" y="424543"/>
                </a:lnTo>
                <a:lnTo>
                  <a:pt x="0" y="424543"/>
                </a:lnTo>
                <a:lnTo>
                  <a:pt x="0" y="0"/>
                </a:lnTo>
                <a:close/>
              </a:path>
            </a:pathLst>
          </a:custGeom>
          <a:solidFill>
            <a:srgbClr val="FFFFF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5">
            <a:extLst>
              <a:ext uri="{FF2B5EF4-FFF2-40B4-BE49-F238E27FC236}">
                <a16:creationId xmlns:a16="http://schemas.microsoft.com/office/drawing/2014/main" id="{D3C5D00C-ABE5-ADB3-6CEA-805BB942DB5D}"/>
              </a:ext>
            </a:extLst>
          </p:cNvPr>
          <p:cNvSpPr txBox="1"/>
          <p:nvPr/>
        </p:nvSpPr>
        <p:spPr>
          <a:xfrm>
            <a:off x="2940626" y="1230491"/>
            <a:ext cx="6176645" cy="423982"/>
          </a:xfrm>
          <a:prstGeom prst="rect">
            <a:avLst/>
          </a:prstGeom>
          <a:solidFill>
            <a:srgbClr val="F2F2F2"/>
          </a:solidFill>
        </p:spPr>
        <p:txBody>
          <a:bodyPr vert="horz" wrap="square" lIns="0" tIns="92710" rIns="0" bIns="0" rtlCol="0">
            <a:noAutofit/>
          </a:bodyPr>
          <a:lstStyle/>
          <a:p>
            <a:pPr marL="90805">
              <a:lnSpc>
                <a:spcPct val="100000"/>
              </a:lnSpc>
              <a:spcBef>
                <a:spcPts val="730"/>
              </a:spcBef>
            </a:pPr>
            <a:r>
              <a:rPr sz="1600" b="1" u="none" dirty="0">
                <a:latin typeface="Huawei Sans" panose="020C0503030203020204" pitchFamily="34" charset="0"/>
              </a:rPr>
              <a:t>Model building </a:t>
            </a:r>
            <a:r>
              <a:rPr lang="en-US" sz="1600" b="1" u="none" dirty="0">
                <a:latin typeface="Huawei Sans" panose="020C0503030203020204" pitchFamily="34" charset="0"/>
              </a:rPr>
              <a:t>process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6">
            <a:extLst>
              <a:ext uri="{FF2B5EF4-FFF2-40B4-BE49-F238E27FC236}">
                <a16:creationId xmlns:a16="http://schemas.microsoft.com/office/drawing/2014/main" id="{B373F44F-CED4-5DEB-D2C9-1DAC4D1A8477}"/>
              </a:ext>
            </a:extLst>
          </p:cNvPr>
          <p:cNvSpPr/>
          <p:nvPr/>
        </p:nvSpPr>
        <p:spPr>
          <a:xfrm>
            <a:off x="6801670" y="5813443"/>
            <a:ext cx="2457450" cy="260985"/>
          </a:xfrm>
          <a:custGeom>
            <a:avLst/>
            <a:gdLst/>
            <a:ahLst/>
            <a:cxnLst/>
            <a:rect l="l" t="t" r="r" b="b"/>
            <a:pathLst>
              <a:path w="2457450" h="260985">
                <a:moveTo>
                  <a:pt x="0" y="0"/>
                </a:moveTo>
                <a:lnTo>
                  <a:pt x="2456877" y="0"/>
                </a:lnTo>
                <a:lnTo>
                  <a:pt x="2456877" y="260762"/>
                </a:lnTo>
                <a:lnTo>
                  <a:pt x="0" y="260762"/>
                </a:lnTo>
                <a:lnTo>
                  <a:pt x="0"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8">
            <a:extLst>
              <a:ext uri="{FF2B5EF4-FFF2-40B4-BE49-F238E27FC236}">
                <a16:creationId xmlns:a16="http://schemas.microsoft.com/office/drawing/2014/main" id="{7B0F9A21-563D-00DA-76C3-0A5152099DD0}"/>
              </a:ext>
            </a:extLst>
          </p:cNvPr>
          <p:cNvSpPr/>
          <p:nvPr/>
        </p:nvSpPr>
        <p:spPr>
          <a:xfrm>
            <a:off x="2869684" y="3051958"/>
            <a:ext cx="5984875" cy="681990"/>
          </a:xfrm>
          <a:custGeom>
            <a:avLst/>
            <a:gdLst/>
            <a:ahLst/>
            <a:cxnLst/>
            <a:rect l="l" t="t" r="r" b="b"/>
            <a:pathLst>
              <a:path w="5984875" h="681989">
                <a:moveTo>
                  <a:pt x="0" y="0"/>
                </a:moveTo>
                <a:lnTo>
                  <a:pt x="5984621" y="0"/>
                </a:lnTo>
                <a:lnTo>
                  <a:pt x="5984621" y="681671"/>
                </a:lnTo>
                <a:lnTo>
                  <a:pt x="0" y="681671"/>
                </a:lnTo>
                <a:lnTo>
                  <a:pt x="0" y="0"/>
                </a:lnTo>
                <a:close/>
              </a:path>
            </a:pathLst>
          </a:custGeom>
          <a:solidFill>
            <a:srgbClr val="FFFFFF"/>
          </a:solidFill>
        </p:spPr>
        <p:txBody>
          <a:bodyPr wrap="square" lIns="0" tIns="0" rIns="0" bIns="0" rtlCol="0"/>
          <a:lstStyle/>
          <a:p>
            <a:endParaRPr sz="14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9">
            <a:extLst>
              <a:ext uri="{FF2B5EF4-FFF2-40B4-BE49-F238E27FC236}">
                <a16:creationId xmlns:a16="http://schemas.microsoft.com/office/drawing/2014/main" id="{E0061010-E6F0-4E1E-BF48-557C06E35EDC}"/>
              </a:ext>
            </a:extLst>
          </p:cNvPr>
          <p:cNvSpPr txBox="1"/>
          <p:nvPr/>
        </p:nvSpPr>
        <p:spPr>
          <a:xfrm>
            <a:off x="3073446" y="3042411"/>
            <a:ext cx="1956104" cy="769441"/>
          </a:xfrm>
          <a:prstGeom prst="rect">
            <a:avLst/>
          </a:prstGeom>
        </p:spPr>
        <p:txBody>
          <a:bodyPr vert="horz" wrap="square" lIns="0" tIns="0" rIns="0" bIns="0" rtlCol="0">
            <a:spAutoFit/>
          </a:bodyPr>
          <a:lstStyle/>
          <a:p>
            <a:pPr algn="ctr"/>
            <a:r>
              <a:rPr sz="1400" b="1" u="none" dirty="0">
                <a:latin typeface="Huawei Sans" panose="020C0503030203020204" pitchFamily="34" charset="0"/>
              </a:rPr>
              <a:t>Split</a:t>
            </a:r>
            <a:r>
              <a:rPr lang="en-US" altLang="zh-CN" sz="1400" b="1" u="none" dirty="0">
                <a:latin typeface="Huawei Sans" panose="020C0503030203020204" pitchFamily="34" charset="0"/>
              </a:rPr>
              <a:t> </a:t>
            </a:r>
            <a:r>
              <a:rPr sz="1400" b="1" u="none" dirty="0">
                <a:latin typeface="Huawei Sans" panose="020C0503030203020204" pitchFamily="34" charset="0"/>
              </a:rPr>
              <a:t>data</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065" marR="5080" indent="-635" algn="ctr"/>
            <a:r>
              <a:rPr lang="en-US" sz="1200" dirty="0">
                <a:latin typeface="Huawei Sans" panose="020C0503030203020204" pitchFamily="34" charset="0"/>
              </a:rPr>
              <a:t>Split the dataset into training, validation, and test sets.</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10">
            <a:extLst>
              <a:ext uri="{FF2B5EF4-FFF2-40B4-BE49-F238E27FC236}">
                <a16:creationId xmlns:a16="http://schemas.microsoft.com/office/drawing/2014/main" id="{42A04D5C-488F-8711-1AEB-9EBD51E6BE86}"/>
              </a:ext>
            </a:extLst>
          </p:cNvPr>
          <p:cNvSpPr txBox="1"/>
          <p:nvPr/>
        </p:nvSpPr>
        <p:spPr>
          <a:xfrm>
            <a:off x="5029550" y="3042411"/>
            <a:ext cx="2222416" cy="769441"/>
          </a:xfrm>
          <a:prstGeom prst="rect">
            <a:avLst/>
          </a:prstGeom>
        </p:spPr>
        <p:txBody>
          <a:bodyPr vert="horz" wrap="square" lIns="0" tIns="0" rIns="0" bIns="0" rtlCol="0">
            <a:spAutoFit/>
          </a:bodyPr>
          <a:lstStyle/>
          <a:p>
            <a:pPr algn="ctr"/>
            <a:r>
              <a:rPr sz="1400" b="1" u="none" dirty="0">
                <a:latin typeface="Huawei Sans" panose="020C0503030203020204" pitchFamily="34" charset="0"/>
              </a:rPr>
              <a:t>Train</a:t>
            </a:r>
            <a:r>
              <a:rPr lang="en-US" altLang="zh-CN" sz="1400" b="1" u="none" dirty="0">
                <a:latin typeface="Huawei Sans" panose="020C0503030203020204" pitchFamily="34" charset="0"/>
              </a:rPr>
              <a:t> the</a:t>
            </a:r>
            <a:r>
              <a:rPr sz="1400" b="1" u="none" dirty="0">
                <a:latin typeface="Huawei Sans" panose="020C0503030203020204" pitchFamily="34" charset="0"/>
              </a:rPr>
              <a:t> model</a:t>
            </a:r>
          </a:p>
          <a:p>
            <a:pPr marL="12700" marR="5080" indent="-2540" algn="ctr"/>
            <a:r>
              <a:rPr sz="1200" b="0" u="none" dirty="0">
                <a:latin typeface="Huawei Sans" panose="020C0503030203020204" pitchFamily="34" charset="0"/>
              </a:rPr>
              <a:t>Use data that is processed by data cleansing and feature engineering.</a:t>
            </a:r>
            <a:endParaRPr sz="1200" spc="-2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object 11">
            <a:extLst>
              <a:ext uri="{FF2B5EF4-FFF2-40B4-BE49-F238E27FC236}">
                <a16:creationId xmlns:a16="http://schemas.microsoft.com/office/drawing/2014/main" id="{EABE692D-1549-EE56-C764-6B9D04162D82}"/>
              </a:ext>
            </a:extLst>
          </p:cNvPr>
          <p:cNvSpPr txBox="1"/>
          <p:nvPr/>
        </p:nvSpPr>
        <p:spPr>
          <a:xfrm>
            <a:off x="7251966" y="3051632"/>
            <a:ext cx="1727661" cy="730969"/>
          </a:xfrm>
          <a:prstGeom prst="rect">
            <a:avLst/>
          </a:prstGeom>
        </p:spPr>
        <p:txBody>
          <a:bodyPr vert="horz" wrap="square" lIns="0" tIns="0" rIns="0" bIns="0" rtlCol="0">
            <a:spAutoFit/>
          </a:bodyPr>
          <a:lstStyle/>
          <a:p>
            <a:pPr marL="12700" marR="5080" indent="-1270" algn="ctr">
              <a:lnSpc>
                <a:spcPct val="94500"/>
              </a:lnSpc>
            </a:pPr>
            <a:r>
              <a:rPr lang="en-US" altLang="zh-CN" sz="1400" b="1" u="none" dirty="0">
                <a:latin typeface="Huawei Sans" panose="020C0503030203020204" pitchFamily="34" charset="0"/>
              </a:rPr>
              <a:t>Validate the</a:t>
            </a:r>
            <a:r>
              <a:rPr sz="1400" b="1" u="none" dirty="0">
                <a:latin typeface="Huawei Sans" panose="020C0503030203020204" pitchFamily="34" charset="0"/>
              </a:rPr>
              <a:t> model</a:t>
            </a:r>
            <a:endParaRPr lang="en-US" sz="1400" b="1" spc="-3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5080" indent="-1270" algn="ctr">
              <a:lnSpc>
                <a:spcPct val="94500"/>
              </a:lnSpc>
            </a:pPr>
            <a:r>
              <a:rPr sz="1200" b="0" u="none" dirty="0">
                <a:latin typeface="Huawei Sans" panose="020C0503030203020204" pitchFamily="34" charset="0"/>
              </a:rPr>
              <a:t>Use the validation set to evaluate the model effectiveness.</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2">
            <a:extLst>
              <a:ext uri="{FF2B5EF4-FFF2-40B4-BE49-F238E27FC236}">
                <a16:creationId xmlns:a16="http://schemas.microsoft.com/office/drawing/2014/main" id="{04E1D2F1-D40F-772E-B81C-BC1D49A55B37}"/>
              </a:ext>
            </a:extLst>
          </p:cNvPr>
          <p:cNvSpPr/>
          <p:nvPr/>
        </p:nvSpPr>
        <p:spPr>
          <a:xfrm>
            <a:off x="3206337" y="5131107"/>
            <a:ext cx="5910580" cy="867410"/>
          </a:xfrm>
          <a:custGeom>
            <a:avLst/>
            <a:gdLst/>
            <a:ahLst/>
            <a:cxnLst/>
            <a:rect l="l" t="t" r="r" b="b"/>
            <a:pathLst>
              <a:path w="5910580" h="867410">
                <a:moveTo>
                  <a:pt x="0" y="0"/>
                </a:moveTo>
                <a:lnTo>
                  <a:pt x="5910366" y="0"/>
                </a:lnTo>
                <a:lnTo>
                  <a:pt x="5910366" y="867276"/>
                </a:lnTo>
                <a:lnTo>
                  <a:pt x="0" y="867276"/>
                </a:lnTo>
                <a:lnTo>
                  <a:pt x="0"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3">
            <a:extLst>
              <a:ext uri="{FF2B5EF4-FFF2-40B4-BE49-F238E27FC236}">
                <a16:creationId xmlns:a16="http://schemas.microsoft.com/office/drawing/2014/main" id="{90A95060-EF1D-47F2-B88A-B26EA686993D}"/>
              </a:ext>
            </a:extLst>
          </p:cNvPr>
          <p:cNvSpPr txBox="1"/>
          <p:nvPr/>
        </p:nvSpPr>
        <p:spPr>
          <a:xfrm>
            <a:off x="3199451" y="5108955"/>
            <a:ext cx="1668780" cy="769441"/>
          </a:xfrm>
          <a:prstGeom prst="rect">
            <a:avLst/>
          </a:prstGeom>
        </p:spPr>
        <p:txBody>
          <a:bodyPr vert="horz" wrap="square" lIns="0" tIns="0" rIns="0" bIns="0" rtlCol="0">
            <a:spAutoFit/>
          </a:bodyPr>
          <a:lstStyle/>
          <a:p>
            <a:pPr algn="ctr"/>
            <a:r>
              <a:rPr lang="en-US" sz="1400" b="1" u="none" dirty="0">
                <a:latin typeface="Huawei Sans" panose="020C0503030203020204" pitchFamily="34" charset="0"/>
              </a:rPr>
              <a:t>T</a:t>
            </a:r>
            <a:r>
              <a:rPr sz="1400" b="1" u="none" dirty="0">
                <a:latin typeface="Huawei Sans" panose="020C0503030203020204" pitchFamily="34" charset="0"/>
              </a:rPr>
              <a:t>un</a:t>
            </a:r>
            <a:r>
              <a:rPr lang="en-US" sz="1400" b="1" u="none" dirty="0">
                <a:latin typeface="Huawei Sans" panose="020C0503030203020204" pitchFamily="34" charset="0"/>
              </a:rPr>
              <a:t>e the</a:t>
            </a:r>
            <a:r>
              <a:rPr sz="1400" b="1" u="none" dirty="0">
                <a:latin typeface="Huawei Sans" panose="020C0503030203020204" pitchFamily="34" charset="0"/>
              </a:rPr>
              <a:t> model</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065" marR="5080" algn="ctr"/>
            <a:r>
              <a:rPr lang="en-US" sz="1200" dirty="0">
                <a:latin typeface="Huawei Sans" panose="020C0503030203020204" pitchFamily="34" charset="0"/>
              </a:rPr>
              <a:t>Continuously tune the model based on actual data of the service.</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4">
            <a:extLst>
              <a:ext uri="{FF2B5EF4-FFF2-40B4-BE49-F238E27FC236}">
                <a16:creationId xmlns:a16="http://schemas.microsoft.com/office/drawing/2014/main" id="{8009C168-76DD-8E91-1998-35C1CD2F431B}"/>
              </a:ext>
            </a:extLst>
          </p:cNvPr>
          <p:cNvSpPr txBox="1"/>
          <p:nvPr/>
        </p:nvSpPr>
        <p:spPr>
          <a:xfrm>
            <a:off x="5255746" y="5108955"/>
            <a:ext cx="1545924" cy="584775"/>
          </a:xfrm>
          <a:prstGeom prst="rect">
            <a:avLst/>
          </a:prstGeom>
        </p:spPr>
        <p:txBody>
          <a:bodyPr vert="horz" wrap="square" lIns="0" tIns="0" rIns="0" bIns="0" rtlCol="0">
            <a:spAutoFit/>
          </a:bodyPr>
          <a:lstStyle/>
          <a:p>
            <a:pPr algn="ctr"/>
            <a:r>
              <a:rPr sz="1400" b="1" u="none" dirty="0">
                <a:latin typeface="Huawei Sans" panose="020C0503030203020204" pitchFamily="34" charset="0"/>
              </a:rPr>
              <a:t>Deploy</a:t>
            </a:r>
            <a:r>
              <a:rPr lang="en-US" altLang="zh-CN" sz="1400" b="1" u="none" dirty="0">
                <a:latin typeface="Huawei Sans" panose="020C0503030203020204" pitchFamily="34" charset="0"/>
              </a:rPr>
              <a:t> the</a:t>
            </a:r>
            <a:r>
              <a:rPr sz="1400" b="1" u="none" dirty="0">
                <a:latin typeface="Huawei Sans" panose="020C0503030203020204" pitchFamily="34" charset="0"/>
              </a:rPr>
              <a:t> model</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R="5080" algn="ctr"/>
            <a:r>
              <a:rPr sz="1200" b="0" u="none" dirty="0">
                <a:latin typeface="Huawei Sans" panose="020C0503030203020204" pitchFamily="34" charset="0"/>
              </a:rPr>
              <a:t>Deployed in actual production scenarios.</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5">
            <a:extLst>
              <a:ext uri="{FF2B5EF4-FFF2-40B4-BE49-F238E27FC236}">
                <a16:creationId xmlns:a16="http://schemas.microsoft.com/office/drawing/2014/main" id="{0C1154A6-F21A-F344-E02A-8DD6ADFF92EF}"/>
              </a:ext>
            </a:extLst>
          </p:cNvPr>
          <p:cNvSpPr txBox="1"/>
          <p:nvPr/>
        </p:nvSpPr>
        <p:spPr>
          <a:xfrm>
            <a:off x="7166153" y="5118176"/>
            <a:ext cx="1727002" cy="954107"/>
          </a:xfrm>
          <a:prstGeom prst="rect">
            <a:avLst/>
          </a:prstGeom>
        </p:spPr>
        <p:txBody>
          <a:bodyPr vert="horz" wrap="square" lIns="0" tIns="0" rIns="0" bIns="0" rtlCol="0">
            <a:spAutoFit/>
          </a:bodyPr>
          <a:lstStyle/>
          <a:p>
            <a:pPr marR="5080" algn="ctr"/>
            <a:r>
              <a:rPr sz="1400" b="1" u="none" dirty="0">
                <a:latin typeface="Huawei Sans" panose="020C0503030203020204" pitchFamily="34" charset="0"/>
              </a:rPr>
              <a:t>Test</a:t>
            </a:r>
            <a:r>
              <a:rPr lang="en-US" altLang="zh-CN" sz="1400" b="1" u="none" dirty="0">
                <a:latin typeface="Huawei Sans" panose="020C0503030203020204" pitchFamily="34" charset="0"/>
              </a:rPr>
              <a:t> the</a:t>
            </a:r>
            <a:r>
              <a:rPr sz="1400" b="1" u="none" dirty="0">
                <a:latin typeface="Huawei Sans" panose="020C0503030203020204" pitchFamily="34" charset="0"/>
              </a:rPr>
              <a:t> model</a:t>
            </a:r>
            <a:r>
              <a:rPr sz="1400" b="0" u="none" dirty="0">
                <a:latin typeface="Huawei Sans" panose="020C0503030203020204" pitchFamily="34" charset="0"/>
              </a:rPr>
              <a:t> </a:t>
            </a:r>
            <a:endParaRPr lang="en-US" altLang="zh-CN" sz="1400" dirty="0">
              <a:latin typeface="Huawei Sans" panose="020C0503030203020204" pitchFamily="34" charset="0"/>
            </a:endParaRPr>
          </a:p>
          <a:p>
            <a:pPr marR="5080" algn="ctr"/>
            <a:r>
              <a:rPr sz="1200" b="0" u="none" dirty="0">
                <a:latin typeface="Huawei Sans" panose="020C0503030203020204" pitchFamily="34" charset="0"/>
              </a:rPr>
              <a:t>Use the test set to evaluate the generalization capability of the model.</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6">
            <a:extLst>
              <a:ext uri="{FF2B5EF4-FFF2-40B4-BE49-F238E27FC236}">
                <a16:creationId xmlns:a16="http://schemas.microsoft.com/office/drawing/2014/main" id="{E9414DA7-9105-796D-C379-173BD87D54FD}"/>
              </a:ext>
            </a:extLst>
          </p:cNvPr>
          <p:cNvSpPr/>
          <p:nvPr/>
        </p:nvSpPr>
        <p:spPr>
          <a:xfrm>
            <a:off x="3543841" y="1812135"/>
            <a:ext cx="273685" cy="273685"/>
          </a:xfrm>
          <a:custGeom>
            <a:avLst/>
            <a:gdLst/>
            <a:ahLst/>
            <a:cxnLst/>
            <a:rect l="l" t="t" r="r" b="b"/>
            <a:pathLst>
              <a:path w="273685" h="273685">
                <a:moveTo>
                  <a:pt x="136596" y="0"/>
                </a:moveTo>
                <a:lnTo>
                  <a:pt x="93421" y="6963"/>
                </a:lnTo>
                <a:lnTo>
                  <a:pt x="55924" y="26354"/>
                </a:lnTo>
                <a:lnTo>
                  <a:pt x="26355" y="55923"/>
                </a:lnTo>
                <a:lnTo>
                  <a:pt x="6963" y="93420"/>
                </a:lnTo>
                <a:lnTo>
                  <a:pt x="0" y="136596"/>
                </a:lnTo>
                <a:lnTo>
                  <a:pt x="6963" y="179771"/>
                </a:lnTo>
                <a:lnTo>
                  <a:pt x="26355" y="217268"/>
                </a:lnTo>
                <a:lnTo>
                  <a:pt x="55924" y="246837"/>
                </a:lnTo>
                <a:lnTo>
                  <a:pt x="93421" y="266228"/>
                </a:lnTo>
                <a:lnTo>
                  <a:pt x="136596" y="273192"/>
                </a:lnTo>
                <a:lnTo>
                  <a:pt x="179771" y="266228"/>
                </a:lnTo>
                <a:lnTo>
                  <a:pt x="217268" y="246837"/>
                </a:lnTo>
                <a:lnTo>
                  <a:pt x="246838" y="217268"/>
                </a:lnTo>
                <a:lnTo>
                  <a:pt x="266229" y="179771"/>
                </a:lnTo>
                <a:lnTo>
                  <a:pt x="273193" y="136596"/>
                </a:lnTo>
                <a:lnTo>
                  <a:pt x="266229" y="93420"/>
                </a:lnTo>
                <a:lnTo>
                  <a:pt x="246838" y="55923"/>
                </a:lnTo>
                <a:lnTo>
                  <a:pt x="217268" y="26354"/>
                </a:lnTo>
                <a:lnTo>
                  <a:pt x="179771" y="6963"/>
                </a:lnTo>
                <a:lnTo>
                  <a:pt x="13659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7">
            <a:extLst>
              <a:ext uri="{FF2B5EF4-FFF2-40B4-BE49-F238E27FC236}">
                <a16:creationId xmlns:a16="http://schemas.microsoft.com/office/drawing/2014/main" id="{CB3073CD-378D-7633-A203-03963A11E211}"/>
              </a:ext>
            </a:extLst>
          </p:cNvPr>
          <p:cNvSpPr/>
          <p:nvPr/>
        </p:nvSpPr>
        <p:spPr>
          <a:xfrm>
            <a:off x="5579423" y="1812135"/>
            <a:ext cx="273685" cy="273685"/>
          </a:xfrm>
          <a:custGeom>
            <a:avLst/>
            <a:gdLst/>
            <a:ahLst/>
            <a:cxnLst/>
            <a:rect l="l" t="t" r="r" b="b"/>
            <a:pathLst>
              <a:path w="273685" h="273685">
                <a:moveTo>
                  <a:pt x="136596" y="0"/>
                </a:moveTo>
                <a:lnTo>
                  <a:pt x="93421" y="6963"/>
                </a:lnTo>
                <a:lnTo>
                  <a:pt x="55924" y="26354"/>
                </a:lnTo>
                <a:lnTo>
                  <a:pt x="26355" y="55923"/>
                </a:lnTo>
                <a:lnTo>
                  <a:pt x="6963" y="93420"/>
                </a:lnTo>
                <a:lnTo>
                  <a:pt x="0" y="136596"/>
                </a:lnTo>
                <a:lnTo>
                  <a:pt x="6963" y="179771"/>
                </a:lnTo>
                <a:lnTo>
                  <a:pt x="26355" y="217268"/>
                </a:lnTo>
                <a:lnTo>
                  <a:pt x="55924" y="246837"/>
                </a:lnTo>
                <a:lnTo>
                  <a:pt x="93421" y="266228"/>
                </a:lnTo>
                <a:lnTo>
                  <a:pt x="136596" y="273192"/>
                </a:lnTo>
                <a:lnTo>
                  <a:pt x="179771" y="266228"/>
                </a:lnTo>
                <a:lnTo>
                  <a:pt x="217268" y="246837"/>
                </a:lnTo>
                <a:lnTo>
                  <a:pt x="246838" y="217268"/>
                </a:lnTo>
                <a:lnTo>
                  <a:pt x="266229" y="179771"/>
                </a:lnTo>
                <a:lnTo>
                  <a:pt x="273193" y="136596"/>
                </a:lnTo>
                <a:lnTo>
                  <a:pt x="266229" y="93420"/>
                </a:lnTo>
                <a:lnTo>
                  <a:pt x="246838" y="55923"/>
                </a:lnTo>
                <a:lnTo>
                  <a:pt x="217268" y="26354"/>
                </a:lnTo>
                <a:lnTo>
                  <a:pt x="179771" y="6963"/>
                </a:lnTo>
                <a:lnTo>
                  <a:pt x="13659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8">
            <a:extLst>
              <a:ext uri="{FF2B5EF4-FFF2-40B4-BE49-F238E27FC236}">
                <a16:creationId xmlns:a16="http://schemas.microsoft.com/office/drawing/2014/main" id="{CAAEE59D-CA88-9CA2-A8D9-55C7111C1949}"/>
              </a:ext>
            </a:extLst>
          </p:cNvPr>
          <p:cNvSpPr/>
          <p:nvPr/>
        </p:nvSpPr>
        <p:spPr>
          <a:xfrm>
            <a:off x="3553218" y="1816823"/>
            <a:ext cx="238125" cy="238125"/>
          </a:xfrm>
          <a:custGeom>
            <a:avLst/>
            <a:gdLst/>
            <a:ahLst/>
            <a:cxnLst/>
            <a:rect l="l" t="t" r="r" b="b"/>
            <a:pathLst>
              <a:path w="238125" h="238125">
                <a:moveTo>
                  <a:pt x="118753" y="0"/>
                </a:moveTo>
                <a:lnTo>
                  <a:pt x="72529" y="9332"/>
                </a:lnTo>
                <a:lnTo>
                  <a:pt x="34782" y="34781"/>
                </a:lnTo>
                <a:lnTo>
                  <a:pt x="9332" y="72529"/>
                </a:lnTo>
                <a:lnTo>
                  <a:pt x="0" y="118753"/>
                </a:lnTo>
                <a:lnTo>
                  <a:pt x="9332" y="164977"/>
                </a:lnTo>
                <a:lnTo>
                  <a:pt x="34782" y="202724"/>
                </a:lnTo>
                <a:lnTo>
                  <a:pt x="72529" y="228174"/>
                </a:lnTo>
                <a:lnTo>
                  <a:pt x="118753" y="237506"/>
                </a:lnTo>
                <a:lnTo>
                  <a:pt x="164978" y="228174"/>
                </a:lnTo>
                <a:lnTo>
                  <a:pt x="202725" y="202724"/>
                </a:lnTo>
                <a:lnTo>
                  <a:pt x="228175" y="164977"/>
                </a:lnTo>
                <a:lnTo>
                  <a:pt x="237507" y="118753"/>
                </a:lnTo>
                <a:lnTo>
                  <a:pt x="228175" y="72529"/>
                </a:lnTo>
                <a:lnTo>
                  <a:pt x="202725" y="34781"/>
                </a:lnTo>
                <a:lnTo>
                  <a:pt x="164978" y="9332"/>
                </a:lnTo>
                <a:lnTo>
                  <a:pt x="118753"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19">
            <a:extLst>
              <a:ext uri="{FF2B5EF4-FFF2-40B4-BE49-F238E27FC236}">
                <a16:creationId xmlns:a16="http://schemas.microsoft.com/office/drawing/2014/main" id="{49A4F9C5-64CC-0CDC-22E1-4F42AAAC68DE}"/>
              </a:ext>
            </a:extLst>
          </p:cNvPr>
          <p:cNvSpPr/>
          <p:nvPr/>
        </p:nvSpPr>
        <p:spPr>
          <a:xfrm>
            <a:off x="7553997" y="1812135"/>
            <a:ext cx="273685" cy="273685"/>
          </a:xfrm>
          <a:custGeom>
            <a:avLst/>
            <a:gdLst/>
            <a:ahLst/>
            <a:cxnLst/>
            <a:rect l="l" t="t" r="r" b="b"/>
            <a:pathLst>
              <a:path w="273684" h="273685">
                <a:moveTo>
                  <a:pt x="136596" y="0"/>
                </a:moveTo>
                <a:lnTo>
                  <a:pt x="93420" y="6963"/>
                </a:lnTo>
                <a:lnTo>
                  <a:pt x="55923" y="26354"/>
                </a:lnTo>
                <a:lnTo>
                  <a:pt x="26354" y="55923"/>
                </a:lnTo>
                <a:lnTo>
                  <a:pt x="6963" y="93420"/>
                </a:lnTo>
                <a:lnTo>
                  <a:pt x="0" y="136596"/>
                </a:lnTo>
                <a:lnTo>
                  <a:pt x="6963" y="179771"/>
                </a:lnTo>
                <a:lnTo>
                  <a:pt x="26354" y="217268"/>
                </a:lnTo>
                <a:lnTo>
                  <a:pt x="55923" y="246837"/>
                </a:lnTo>
                <a:lnTo>
                  <a:pt x="93420" y="266228"/>
                </a:lnTo>
                <a:lnTo>
                  <a:pt x="136596" y="273192"/>
                </a:lnTo>
                <a:lnTo>
                  <a:pt x="179771" y="266228"/>
                </a:lnTo>
                <a:lnTo>
                  <a:pt x="217268" y="246837"/>
                </a:lnTo>
                <a:lnTo>
                  <a:pt x="246837" y="217268"/>
                </a:lnTo>
                <a:lnTo>
                  <a:pt x="266228" y="179771"/>
                </a:lnTo>
                <a:lnTo>
                  <a:pt x="273192" y="136596"/>
                </a:lnTo>
                <a:lnTo>
                  <a:pt x="266228" y="93420"/>
                </a:lnTo>
                <a:lnTo>
                  <a:pt x="246837" y="55923"/>
                </a:lnTo>
                <a:lnTo>
                  <a:pt x="217268" y="26354"/>
                </a:lnTo>
                <a:lnTo>
                  <a:pt x="179771" y="6963"/>
                </a:lnTo>
                <a:lnTo>
                  <a:pt x="13659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0">
            <a:extLst>
              <a:ext uri="{FF2B5EF4-FFF2-40B4-BE49-F238E27FC236}">
                <a16:creationId xmlns:a16="http://schemas.microsoft.com/office/drawing/2014/main" id="{233E133D-E6BE-9C4F-1657-705A3465BA4F}"/>
              </a:ext>
            </a:extLst>
          </p:cNvPr>
          <p:cNvSpPr/>
          <p:nvPr/>
        </p:nvSpPr>
        <p:spPr>
          <a:xfrm>
            <a:off x="7500989" y="3905977"/>
            <a:ext cx="273685" cy="273685"/>
          </a:xfrm>
          <a:custGeom>
            <a:avLst/>
            <a:gdLst/>
            <a:ahLst/>
            <a:cxnLst/>
            <a:rect l="l" t="t" r="r" b="b"/>
            <a:pathLst>
              <a:path w="273684" h="273685">
                <a:moveTo>
                  <a:pt x="136597" y="0"/>
                </a:moveTo>
                <a:lnTo>
                  <a:pt x="93422" y="6963"/>
                </a:lnTo>
                <a:lnTo>
                  <a:pt x="55924" y="26355"/>
                </a:lnTo>
                <a:lnTo>
                  <a:pt x="26355" y="55924"/>
                </a:lnTo>
                <a:lnTo>
                  <a:pt x="6963" y="93422"/>
                </a:lnTo>
                <a:lnTo>
                  <a:pt x="0" y="136597"/>
                </a:lnTo>
                <a:lnTo>
                  <a:pt x="6963" y="179772"/>
                </a:lnTo>
                <a:lnTo>
                  <a:pt x="26355" y="217268"/>
                </a:lnTo>
                <a:lnTo>
                  <a:pt x="55924" y="246838"/>
                </a:lnTo>
                <a:lnTo>
                  <a:pt x="93422" y="266229"/>
                </a:lnTo>
                <a:lnTo>
                  <a:pt x="136597" y="273193"/>
                </a:lnTo>
                <a:lnTo>
                  <a:pt x="179772" y="266229"/>
                </a:lnTo>
                <a:lnTo>
                  <a:pt x="217268" y="246838"/>
                </a:lnTo>
                <a:lnTo>
                  <a:pt x="246838" y="217268"/>
                </a:lnTo>
                <a:lnTo>
                  <a:pt x="266229" y="179772"/>
                </a:lnTo>
                <a:lnTo>
                  <a:pt x="273193" y="136597"/>
                </a:lnTo>
                <a:lnTo>
                  <a:pt x="266229" y="93422"/>
                </a:lnTo>
                <a:lnTo>
                  <a:pt x="246838" y="55924"/>
                </a:lnTo>
                <a:lnTo>
                  <a:pt x="217268" y="26355"/>
                </a:lnTo>
                <a:lnTo>
                  <a:pt x="179772" y="6963"/>
                </a:lnTo>
                <a:lnTo>
                  <a:pt x="136597"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1">
            <a:extLst>
              <a:ext uri="{FF2B5EF4-FFF2-40B4-BE49-F238E27FC236}">
                <a16:creationId xmlns:a16="http://schemas.microsoft.com/office/drawing/2014/main" id="{D65DB4B8-EAB7-5CD9-8141-AB5E709275FF}"/>
              </a:ext>
            </a:extLst>
          </p:cNvPr>
          <p:cNvSpPr/>
          <p:nvPr/>
        </p:nvSpPr>
        <p:spPr>
          <a:xfrm>
            <a:off x="5486660" y="3905977"/>
            <a:ext cx="273685" cy="273685"/>
          </a:xfrm>
          <a:custGeom>
            <a:avLst/>
            <a:gdLst/>
            <a:ahLst/>
            <a:cxnLst/>
            <a:rect l="l" t="t" r="r" b="b"/>
            <a:pathLst>
              <a:path w="273685" h="273685">
                <a:moveTo>
                  <a:pt x="136596" y="0"/>
                </a:moveTo>
                <a:lnTo>
                  <a:pt x="93420" y="6963"/>
                </a:lnTo>
                <a:lnTo>
                  <a:pt x="55923" y="26355"/>
                </a:lnTo>
                <a:lnTo>
                  <a:pt x="26354" y="55924"/>
                </a:lnTo>
                <a:lnTo>
                  <a:pt x="6963" y="93422"/>
                </a:lnTo>
                <a:lnTo>
                  <a:pt x="0" y="136597"/>
                </a:lnTo>
                <a:lnTo>
                  <a:pt x="6963" y="179772"/>
                </a:lnTo>
                <a:lnTo>
                  <a:pt x="26354" y="217268"/>
                </a:lnTo>
                <a:lnTo>
                  <a:pt x="55923" y="246838"/>
                </a:lnTo>
                <a:lnTo>
                  <a:pt x="93420" y="266229"/>
                </a:lnTo>
                <a:lnTo>
                  <a:pt x="136596" y="273193"/>
                </a:lnTo>
                <a:lnTo>
                  <a:pt x="179771" y="266229"/>
                </a:lnTo>
                <a:lnTo>
                  <a:pt x="217268" y="246838"/>
                </a:lnTo>
                <a:lnTo>
                  <a:pt x="246837" y="217268"/>
                </a:lnTo>
                <a:lnTo>
                  <a:pt x="266228" y="179772"/>
                </a:lnTo>
                <a:lnTo>
                  <a:pt x="273192" y="136597"/>
                </a:lnTo>
                <a:lnTo>
                  <a:pt x="266228" y="93422"/>
                </a:lnTo>
                <a:lnTo>
                  <a:pt x="246837" y="55924"/>
                </a:lnTo>
                <a:lnTo>
                  <a:pt x="217268" y="26355"/>
                </a:lnTo>
                <a:lnTo>
                  <a:pt x="179771" y="6963"/>
                </a:lnTo>
                <a:lnTo>
                  <a:pt x="13659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object 22">
            <a:extLst>
              <a:ext uri="{FF2B5EF4-FFF2-40B4-BE49-F238E27FC236}">
                <a16:creationId xmlns:a16="http://schemas.microsoft.com/office/drawing/2014/main" id="{1AA87D13-315B-1132-327B-2F772A89B943}"/>
              </a:ext>
            </a:extLst>
          </p:cNvPr>
          <p:cNvSpPr/>
          <p:nvPr/>
        </p:nvSpPr>
        <p:spPr>
          <a:xfrm>
            <a:off x="3525338" y="3905977"/>
            <a:ext cx="273685" cy="273685"/>
          </a:xfrm>
          <a:custGeom>
            <a:avLst/>
            <a:gdLst/>
            <a:ahLst/>
            <a:cxnLst/>
            <a:rect l="l" t="t" r="r" b="b"/>
            <a:pathLst>
              <a:path w="273685" h="273685">
                <a:moveTo>
                  <a:pt x="136596" y="0"/>
                </a:moveTo>
                <a:lnTo>
                  <a:pt x="93420" y="6963"/>
                </a:lnTo>
                <a:lnTo>
                  <a:pt x="55923" y="26355"/>
                </a:lnTo>
                <a:lnTo>
                  <a:pt x="26354" y="55924"/>
                </a:lnTo>
                <a:lnTo>
                  <a:pt x="6963" y="93422"/>
                </a:lnTo>
                <a:lnTo>
                  <a:pt x="0" y="136597"/>
                </a:lnTo>
                <a:lnTo>
                  <a:pt x="6963" y="179772"/>
                </a:lnTo>
                <a:lnTo>
                  <a:pt x="26354" y="217268"/>
                </a:lnTo>
                <a:lnTo>
                  <a:pt x="55923" y="246838"/>
                </a:lnTo>
                <a:lnTo>
                  <a:pt x="93420" y="266229"/>
                </a:lnTo>
                <a:lnTo>
                  <a:pt x="136596" y="273193"/>
                </a:lnTo>
                <a:lnTo>
                  <a:pt x="179771" y="266229"/>
                </a:lnTo>
                <a:lnTo>
                  <a:pt x="217268" y="246838"/>
                </a:lnTo>
                <a:lnTo>
                  <a:pt x="246837" y="217268"/>
                </a:lnTo>
                <a:lnTo>
                  <a:pt x="266228" y="179772"/>
                </a:lnTo>
                <a:lnTo>
                  <a:pt x="273192" y="136597"/>
                </a:lnTo>
                <a:lnTo>
                  <a:pt x="266228" y="93422"/>
                </a:lnTo>
                <a:lnTo>
                  <a:pt x="246837" y="55924"/>
                </a:lnTo>
                <a:lnTo>
                  <a:pt x="217268" y="26355"/>
                </a:lnTo>
                <a:lnTo>
                  <a:pt x="179771" y="6963"/>
                </a:lnTo>
                <a:lnTo>
                  <a:pt x="13659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3">
            <a:extLst>
              <a:ext uri="{FF2B5EF4-FFF2-40B4-BE49-F238E27FC236}">
                <a16:creationId xmlns:a16="http://schemas.microsoft.com/office/drawing/2014/main" id="{B4ED4485-4851-5330-66F1-AC55647CD218}"/>
              </a:ext>
            </a:extLst>
          </p:cNvPr>
          <p:cNvSpPr/>
          <p:nvPr/>
        </p:nvSpPr>
        <p:spPr>
          <a:xfrm>
            <a:off x="5607306" y="1816823"/>
            <a:ext cx="238125" cy="238125"/>
          </a:xfrm>
          <a:custGeom>
            <a:avLst/>
            <a:gdLst/>
            <a:ahLst/>
            <a:cxnLst/>
            <a:rect l="l" t="t" r="r" b="b"/>
            <a:pathLst>
              <a:path w="238125" h="238125">
                <a:moveTo>
                  <a:pt x="118752" y="0"/>
                </a:moveTo>
                <a:lnTo>
                  <a:pt x="72528" y="9332"/>
                </a:lnTo>
                <a:lnTo>
                  <a:pt x="34781" y="34781"/>
                </a:lnTo>
                <a:lnTo>
                  <a:pt x="9332" y="72529"/>
                </a:lnTo>
                <a:lnTo>
                  <a:pt x="0" y="118753"/>
                </a:lnTo>
                <a:lnTo>
                  <a:pt x="9332" y="164977"/>
                </a:lnTo>
                <a:lnTo>
                  <a:pt x="34781" y="202724"/>
                </a:lnTo>
                <a:lnTo>
                  <a:pt x="72528" y="228174"/>
                </a:lnTo>
                <a:lnTo>
                  <a:pt x="118752" y="237506"/>
                </a:lnTo>
                <a:lnTo>
                  <a:pt x="164977" y="228174"/>
                </a:lnTo>
                <a:lnTo>
                  <a:pt x="202724" y="202724"/>
                </a:lnTo>
                <a:lnTo>
                  <a:pt x="228174" y="164977"/>
                </a:lnTo>
                <a:lnTo>
                  <a:pt x="237506" y="118753"/>
                </a:lnTo>
                <a:lnTo>
                  <a:pt x="228174" y="72529"/>
                </a:lnTo>
                <a:lnTo>
                  <a:pt x="202724" y="34781"/>
                </a:lnTo>
                <a:lnTo>
                  <a:pt x="164977" y="9332"/>
                </a:lnTo>
                <a:lnTo>
                  <a:pt x="118752"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4">
            <a:extLst>
              <a:ext uri="{FF2B5EF4-FFF2-40B4-BE49-F238E27FC236}">
                <a16:creationId xmlns:a16="http://schemas.microsoft.com/office/drawing/2014/main" id="{65F0E9BD-9CEA-5215-45A6-10E372FB7D3F}"/>
              </a:ext>
            </a:extLst>
          </p:cNvPr>
          <p:cNvSpPr/>
          <p:nvPr/>
        </p:nvSpPr>
        <p:spPr>
          <a:xfrm>
            <a:off x="7568628" y="1816823"/>
            <a:ext cx="238125" cy="238125"/>
          </a:xfrm>
          <a:custGeom>
            <a:avLst/>
            <a:gdLst/>
            <a:ahLst/>
            <a:cxnLst/>
            <a:rect l="l" t="t" r="r" b="b"/>
            <a:pathLst>
              <a:path w="238125" h="238125">
                <a:moveTo>
                  <a:pt x="118752" y="0"/>
                </a:moveTo>
                <a:lnTo>
                  <a:pt x="72528" y="9332"/>
                </a:lnTo>
                <a:lnTo>
                  <a:pt x="34781" y="34781"/>
                </a:lnTo>
                <a:lnTo>
                  <a:pt x="9332" y="72529"/>
                </a:lnTo>
                <a:lnTo>
                  <a:pt x="0" y="118753"/>
                </a:lnTo>
                <a:lnTo>
                  <a:pt x="9332" y="164977"/>
                </a:lnTo>
                <a:lnTo>
                  <a:pt x="34781" y="202724"/>
                </a:lnTo>
                <a:lnTo>
                  <a:pt x="72528" y="228174"/>
                </a:lnTo>
                <a:lnTo>
                  <a:pt x="118752" y="237506"/>
                </a:lnTo>
                <a:lnTo>
                  <a:pt x="164977" y="228174"/>
                </a:lnTo>
                <a:lnTo>
                  <a:pt x="202724" y="202724"/>
                </a:lnTo>
                <a:lnTo>
                  <a:pt x="228174" y="164977"/>
                </a:lnTo>
                <a:lnTo>
                  <a:pt x="237506" y="118753"/>
                </a:lnTo>
                <a:lnTo>
                  <a:pt x="228174" y="72529"/>
                </a:lnTo>
                <a:lnTo>
                  <a:pt x="202724" y="34781"/>
                </a:lnTo>
                <a:lnTo>
                  <a:pt x="164977" y="9332"/>
                </a:lnTo>
                <a:lnTo>
                  <a:pt x="118752"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5">
            <a:extLst>
              <a:ext uri="{FF2B5EF4-FFF2-40B4-BE49-F238E27FC236}">
                <a16:creationId xmlns:a16="http://schemas.microsoft.com/office/drawing/2014/main" id="{C102DAEA-49E1-EFCF-3354-EFB9FD7D9429}"/>
              </a:ext>
            </a:extLst>
          </p:cNvPr>
          <p:cNvSpPr txBox="1"/>
          <p:nvPr/>
        </p:nvSpPr>
        <p:spPr>
          <a:xfrm>
            <a:off x="3617202" y="1831847"/>
            <a:ext cx="4125595" cy="169277"/>
          </a:xfrm>
          <a:prstGeom prst="rect">
            <a:avLst/>
          </a:prstGeom>
        </p:spPr>
        <p:txBody>
          <a:bodyPr vert="horz" wrap="square" lIns="0" tIns="0" rIns="0" bIns="0" rtlCol="0">
            <a:spAutoFit/>
          </a:bodyPr>
          <a:lstStyle/>
          <a:p>
            <a:pPr marL="12700">
              <a:lnSpc>
                <a:spcPct val="100000"/>
              </a:lnSpc>
              <a:tabLst>
                <a:tab pos="2066289" algn="l"/>
                <a:tab pos="4027804" algn="l"/>
              </a:tabLst>
            </a:pPr>
            <a:r>
              <a:rPr sz="1100" b="1" u="none" dirty="0">
                <a:solidFill>
                  <a:srgbClr val="FFFFFF"/>
                </a:solidFill>
                <a:latin typeface="Huawei Sans" panose="020C0503030203020204" pitchFamily="34" charset="0"/>
              </a:rPr>
              <a:t>1	2	3</a:t>
            </a:r>
            <a:endParaRPr sz="11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6">
            <a:extLst>
              <a:ext uri="{FF2B5EF4-FFF2-40B4-BE49-F238E27FC236}">
                <a16:creationId xmlns:a16="http://schemas.microsoft.com/office/drawing/2014/main" id="{89B7BA8F-19BD-B364-7974-2BEF506E3D9C}"/>
              </a:ext>
            </a:extLst>
          </p:cNvPr>
          <p:cNvSpPr/>
          <p:nvPr/>
        </p:nvSpPr>
        <p:spPr>
          <a:xfrm>
            <a:off x="7515620" y="3910666"/>
            <a:ext cx="238125" cy="238125"/>
          </a:xfrm>
          <a:custGeom>
            <a:avLst/>
            <a:gdLst/>
            <a:ahLst/>
            <a:cxnLst/>
            <a:rect l="l" t="t" r="r" b="b"/>
            <a:pathLst>
              <a:path w="238125" h="238125">
                <a:moveTo>
                  <a:pt x="118753" y="0"/>
                </a:moveTo>
                <a:lnTo>
                  <a:pt x="72529" y="9332"/>
                </a:lnTo>
                <a:lnTo>
                  <a:pt x="34781" y="34782"/>
                </a:lnTo>
                <a:lnTo>
                  <a:pt x="9332" y="72529"/>
                </a:lnTo>
                <a:lnTo>
                  <a:pt x="0" y="118753"/>
                </a:lnTo>
                <a:lnTo>
                  <a:pt x="9332" y="164978"/>
                </a:lnTo>
                <a:lnTo>
                  <a:pt x="34781" y="202725"/>
                </a:lnTo>
                <a:lnTo>
                  <a:pt x="72529" y="228175"/>
                </a:lnTo>
                <a:lnTo>
                  <a:pt x="118753" y="237507"/>
                </a:lnTo>
                <a:lnTo>
                  <a:pt x="164977" y="228175"/>
                </a:lnTo>
                <a:lnTo>
                  <a:pt x="202724" y="202725"/>
                </a:lnTo>
                <a:lnTo>
                  <a:pt x="228174" y="164978"/>
                </a:lnTo>
                <a:lnTo>
                  <a:pt x="237506" y="118753"/>
                </a:lnTo>
                <a:lnTo>
                  <a:pt x="228174" y="72529"/>
                </a:lnTo>
                <a:lnTo>
                  <a:pt x="202724" y="34782"/>
                </a:lnTo>
                <a:lnTo>
                  <a:pt x="164977" y="9332"/>
                </a:lnTo>
                <a:lnTo>
                  <a:pt x="118753"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7">
            <a:extLst>
              <a:ext uri="{FF2B5EF4-FFF2-40B4-BE49-F238E27FC236}">
                <a16:creationId xmlns:a16="http://schemas.microsoft.com/office/drawing/2014/main" id="{AC5CDB2E-F6C3-69BB-23C1-9453CE08C3E1}"/>
              </a:ext>
            </a:extLst>
          </p:cNvPr>
          <p:cNvSpPr txBox="1"/>
          <p:nvPr/>
        </p:nvSpPr>
        <p:spPr>
          <a:xfrm>
            <a:off x="7579604" y="3925823"/>
            <a:ext cx="110489" cy="169277"/>
          </a:xfrm>
          <a:prstGeom prst="rect">
            <a:avLst/>
          </a:prstGeom>
        </p:spPr>
        <p:txBody>
          <a:bodyPr vert="horz" wrap="square" lIns="0" tIns="0" rIns="0" bIns="0" rtlCol="0">
            <a:spAutoFit/>
          </a:bodyPr>
          <a:lstStyle/>
          <a:p>
            <a:pPr marL="12700">
              <a:lnSpc>
                <a:spcPct val="100000"/>
              </a:lnSpc>
            </a:pPr>
            <a:r>
              <a:rPr sz="1100" b="1" u="none">
                <a:solidFill>
                  <a:srgbClr val="FFFFFF"/>
                </a:solidFill>
                <a:latin typeface="Huawei Sans" panose="020C0503030203020204" pitchFamily="34" charset="0"/>
              </a:rPr>
              <a:t>4</a:t>
            </a: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object 28">
            <a:extLst>
              <a:ext uri="{FF2B5EF4-FFF2-40B4-BE49-F238E27FC236}">
                <a16:creationId xmlns:a16="http://schemas.microsoft.com/office/drawing/2014/main" id="{C0CCCFF6-24E2-714A-AA8E-8FC2A0BB1EA7}"/>
              </a:ext>
            </a:extLst>
          </p:cNvPr>
          <p:cNvSpPr/>
          <p:nvPr/>
        </p:nvSpPr>
        <p:spPr>
          <a:xfrm>
            <a:off x="5501289" y="3910666"/>
            <a:ext cx="238125" cy="238125"/>
          </a:xfrm>
          <a:custGeom>
            <a:avLst/>
            <a:gdLst/>
            <a:ahLst/>
            <a:cxnLst/>
            <a:rect l="l" t="t" r="r" b="b"/>
            <a:pathLst>
              <a:path w="238125" h="238125">
                <a:moveTo>
                  <a:pt x="118752" y="0"/>
                </a:moveTo>
                <a:lnTo>
                  <a:pt x="72528" y="9332"/>
                </a:lnTo>
                <a:lnTo>
                  <a:pt x="34781" y="34782"/>
                </a:lnTo>
                <a:lnTo>
                  <a:pt x="9332" y="72529"/>
                </a:lnTo>
                <a:lnTo>
                  <a:pt x="0" y="118753"/>
                </a:lnTo>
                <a:lnTo>
                  <a:pt x="9332" y="164978"/>
                </a:lnTo>
                <a:lnTo>
                  <a:pt x="34781" y="202725"/>
                </a:lnTo>
                <a:lnTo>
                  <a:pt x="72528" y="228175"/>
                </a:lnTo>
                <a:lnTo>
                  <a:pt x="118752" y="237507"/>
                </a:lnTo>
                <a:lnTo>
                  <a:pt x="164977" y="228175"/>
                </a:lnTo>
                <a:lnTo>
                  <a:pt x="202724" y="202725"/>
                </a:lnTo>
                <a:lnTo>
                  <a:pt x="228174" y="164978"/>
                </a:lnTo>
                <a:lnTo>
                  <a:pt x="237506" y="118753"/>
                </a:lnTo>
                <a:lnTo>
                  <a:pt x="228174" y="72529"/>
                </a:lnTo>
                <a:lnTo>
                  <a:pt x="202724" y="34782"/>
                </a:lnTo>
                <a:lnTo>
                  <a:pt x="164977" y="9332"/>
                </a:lnTo>
                <a:lnTo>
                  <a:pt x="118752"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object 29">
            <a:extLst>
              <a:ext uri="{FF2B5EF4-FFF2-40B4-BE49-F238E27FC236}">
                <a16:creationId xmlns:a16="http://schemas.microsoft.com/office/drawing/2014/main" id="{E87E033F-78E3-E5A9-1611-F838E897EBFC}"/>
              </a:ext>
            </a:extLst>
          </p:cNvPr>
          <p:cNvSpPr txBox="1"/>
          <p:nvPr/>
        </p:nvSpPr>
        <p:spPr>
          <a:xfrm>
            <a:off x="5565271" y="3925823"/>
            <a:ext cx="110489" cy="169277"/>
          </a:xfrm>
          <a:prstGeom prst="rect">
            <a:avLst/>
          </a:prstGeom>
        </p:spPr>
        <p:txBody>
          <a:bodyPr vert="horz" wrap="square" lIns="0" tIns="0" rIns="0" bIns="0" rtlCol="0">
            <a:spAutoFit/>
          </a:bodyPr>
          <a:lstStyle/>
          <a:p>
            <a:pPr marL="12700">
              <a:lnSpc>
                <a:spcPct val="100000"/>
              </a:lnSpc>
            </a:pPr>
            <a:r>
              <a:rPr sz="1100" b="1" u="none">
                <a:solidFill>
                  <a:srgbClr val="FFFFFF"/>
                </a:solidFill>
                <a:latin typeface="Huawei Sans" panose="020C0503030203020204" pitchFamily="34" charset="0"/>
              </a:rPr>
              <a:t>5</a:t>
            </a: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object 30">
            <a:extLst>
              <a:ext uri="{FF2B5EF4-FFF2-40B4-BE49-F238E27FC236}">
                <a16:creationId xmlns:a16="http://schemas.microsoft.com/office/drawing/2014/main" id="{8647E7DC-6FAC-8298-AF74-F403E2B1F68A}"/>
              </a:ext>
            </a:extLst>
          </p:cNvPr>
          <p:cNvSpPr/>
          <p:nvPr/>
        </p:nvSpPr>
        <p:spPr>
          <a:xfrm>
            <a:off x="3526714" y="3910666"/>
            <a:ext cx="238125" cy="238125"/>
          </a:xfrm>
          <a:custGeom>
            <a:avLst/>
            <a:gdLst/>
            <a:ahLst/>
            <a:cxnLst/>
            <a:rect l="l" t="t" r="r" b="b"/>
            <a:pathLst>
              <a:path w="238125" h="238125">
                <a:moveTo>
                  <a:pt x="118753" y="0"/>
                </a:moveTo>
                <a:lnTo>
                  <a:pt x="72529" y="9332"/>
                </a:lnTo>
                <a:lnTo>
                  <a:pt x="34781" y="34782"/>
                </a:lnTo>
                <a:lnTo>
                  <a:pt x="9332" y="72529"/>
                </a:lnTo>
                <a:lnTo>
                  <a:pt x="0" y="118753"/>
                </a:lnTo>
                <a:lnTo>
                  <a:pt x="9332" y="164978"/>
                </a:lnTo>
                <a:lnTo>
                  <a:pt x="34781" y="202725"/>
                </a:lnTo>
                <a:lnTo>
                  <a:pt x="72529" y="228175"/>
                </a:lnTo>
                <a:lnTo>
                  <a:pt x="118753" y="237507"/>
                </a:lnTo>
                <a:lnTo>
                  <a:pt x="164977" y="228175"/>
                </a:lnTo>
                <a:lnTo>
                  <a:pt x="202724" y="202725"/>
                </a:lnTo>
                <a:lnTo>
                  <a:pt x="228174" y="164978"/>
                </a:lnTo>
                <a:lnTo>
                  <a:pt x="237506" y="118753"/>
                </a:lnTo>
                <a:lnTo>
                  <a:pt x="228174" y="72529"/>
                </a:lnTo>
                <a:lnTo>
                  <a:pt x="202724" y="34782"/>
                </a:lnTo>
                <a:lnTo>
                  <a:pt x="164977" y="9332"/>
                </a:lnTo>
                <a:lnTo>
                  <a:pt x="118753" y="0"/>
                </a:lnTo>
                <a:close/>
              </a:path>
            </a:pathLst>
          </a:custGeom>
          <a:solidFill>
            <a:srgbClr val="FFC000"/>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1">
            <a:extLst>
              <a:ext uri="{FF2B5EF4-FFF2-40B4-BE49-F238E27FC236}">
                <a16:creationId xmlns:a16="http://schemas.microsoft.com/office/drawing/2014/main" id="{D6253848-B4B5-EA6F-34E9-0043FC0858A2}"/>
              </a:ext>
            </a:extLst>
          </p:cNvPr>
          <p:cNvSpPr txBox="1"/>
          <p:nvPr/>
        </p:nvSpPr>
        <p:spPr>
          <a:xfrm>
            <a:off x="3590699" y="3925823"/>
            <a:ext cx="110489" cy="169277"/>
          </a:xfrm>
          <a:prstGeom prst="rect">
            <a:avLst/>
          </a:prstGeom>
        </p:spPr>
        <p:txBody>
          <a:bodyPr vert="horz" wrap="square" lIns="0" tIns="0" rIns="0" bIns="0" rtlCol="0">
            <a:spAutoFit/>
          </a:bodyPr>
          <a:lstStyle/>
          <a:p>
            <a:pPr marL="12700">
              <a:lnSpc>
                <a:spcPct val="100000"/>
              </a:lnSpc>
            </a:pPr>
            <a:r>
              <a:rPr sz="1100" b="1" u="none">
                <a:solidFill>
                  <a:srgbClr val="FFFFFF"/>
                </a:solidFill>
                <a:latin typeface="Huawei Sans" panose="020C0503030203020204" pitchFamily="34" charset="0"/>
              </a:rPr>
              <a:t>6</a:t>
            </a:r>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object 32">
            <a:extLst>
              <a:ext uri="{FF2B5EF4-FFF2-40B4-BE49-F238E27FC236}">
                <a16:creationId xmlns:a16="http://schemas.microsoft.com/office/drawing/2014/main" id="{602A207C-884E-3F8D-1026-6448DB246C68}"/>
              </a:ext>
            </a:extLst>
          </p:cNvPr>
          <p:cNvSpPr/>
          <p:nvPr/>
        </p:nvSpPr>
        <p:spPr>
          <a:xfrm>
            <a:off x="5876626" y="2060210"/>
            <a:ext cx="304165" cy="364490"/>
          </a:xfrm>
          <a:custGeom>
            <a:avLst/>
            <a:gdLst/>
            <a:ahLst/>
            <a:cxnLst/>
            <a:rect l="l" t="t" r="r" b="b"/>
            <a:pathLst>
              <a:path w="304164" h="364489">
                <a:moveTo>
                  <a:pt x="202639" y="0"/>
                </a:moveTo>
                <a:lnTo>
                  <a:pt x="163955" y="2104"/>
                </a:lnTo>
                <a:lnTo>
                  <a:pt x="125008" y="16052"/>
                </a:lnTo>
                <a:lnTo>
                  <a:pt x="87820" y="40815"/>
                </a:lnTo>
                <a:lnTo>
                  <a:pt x="54414" y="75365"/>
                </a:lnTo>
                <a:lnTo>
                  <a:pt x="26813" y="118673"/>
                </a:lnTo>
                <a:lnTo>
                  <a:pt x="8158" y="166520"/>
                </a:lnTo>
                <a:lnTo>
                  <a:pt x="0" y="213881"/>
                </a:lnTo>
                <a:lnTo>
                  <a:pt x="1972" y="258516"/>
                </a:lnTo>
                <a:lnTo>
                  <a:pt x="13712" y="298185"/>
                </a:lnTo>
                <a:lnTo>
                  <a:pt x="34856" y="330647"/>
                </a:lnTo>
                <a:lnTo>
                  <a:pt x="65037" y="353664"/>
                </a:lnTo>
                <a:lnTo>
                  <a:pt x="101434" y="364432"/>
                </a:lnTo>
                <a:lnTo>
                  <a:pt x="140118" y="362328"/>
                </a:lnTo>
                <a:lnTo>
                  <a:pt x="179066" y="348380"/>
                </a:lnTo>
                <a:lnTo>
                  <a:pt x="216254" y="323617"/>
                </a:lnTo>
                <a:lnTo>
                  <a:pt x="249660" y="289067"/>
                </a:lnTo>
                <a:lnTo>
                  <a:pt x="277261" y="245759"/>
                </a:lnTo>
                <a:lnTo>
                  <a:pt x="295916" y="197912"/>
                </a:lnTo>
                <a:lnTo>
                  <a:pt x="304074" y="150551"/>
                </a:lnTo>
                <a:lnTo>
                  <a:pt x="302101" y="105916"/>
                </a:lnTo>
                <a:lnTo>
                  <a:pt x="290361" y="66248"/>
                </a:lnTo>
                <a:lnTo>
                  <a:pt x="269218" y="33785"/>
                </a:lnTo>
                <a:lnTo>
                  <a:pt x="239036" y="10767"/>
                </a:lnTo>
                <a:lnTo>
                  <a:pt x="202639"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object 33">
            <a:extLst>
              <a:ext uri="{FF2B5EF4-FFF2-40B4-BE49-F238E27FC236}">
                <a16:creationId xmlns:a16="http://schemas.microsoft.com/office/drawing/2014/main" id="{C5B2AFFD-9177-E1C5-AF0C-08C6EB2D7833}"/>
              </a:ext>
            </a:extLst>
          </p:cNvPr>
          <p:cNvSpPr/>
          <p:nvPr/>
        </p:nvSpPr>
        <p:spPr>
          <a:xfrm>
            <a:off x="5879457" y="2157990"/>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object 34">
            <a:extLst>
              <a:ext uri="{FF2B5EF4-FFF2-40B4-BE49-F238E27FC236}">
                <a16:creationId xmlns:a16="http://schemas.microsoft.com/office/drawing/2014/main" id="{2A4F6FD1-8AB8-0197-1163-0349F0527490}"/>
              </a:ext>
            </a:extLst>
          </p:cNvPr>
          <p:cNvSpPr/>
          <p:nvPr/>
        </p:nvSpPr>
        <p:spPr>
          <a:xfrm>
            <a:off x="5934401" y="2101668"/>
            <a:ext cx="0" cy="113030"/>
          </a:xfrm>
          <a:custGeom>
            <a:avLst/>
            <a:gdLst/>
            <a:ahLst/>
            <a:cxnLst/>
            <a:rect l="l" t="t" r="r" b="b"/>
            <a:pathLst>
              <a:path h="113030">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object 35">
            <a:extLst>
              <a:ext uri="{FF2B5EF4-FFF2-40B4-BE49-F238E27FC236}">
                <a16:creationId xmlns:a16="http://schemas.microsoft.com/office/drawing/2014/main" id="{E5F4A14F-88F5-D5DC-CE87-2DD8FE7CC7E4}"/>
              </a:ext>
            </a:extLst>
          </p:cNvPr>
          <p:cNvSpPr/>
          <p:nvPr/>
        </p:nvSpPr>
        <p:spPr>
          <a:xfrm>
            <a:off x="6012009" y="2249120"/>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7" name="object 36">
            <a:extLst>
              <a:ext uri="{FF2B5EF4-FFF2-40B4-BE49-F238E27FC236}">
                <a16:creationId xmlns:a16="http://schemas.microsoft.com/office/drawing/2014/main" id="{8F5ACC99-7979-2538-8440-E9811CFB7EC4}"/>
              </a:ext>
            </a:extLst>
          </p:cNvPr>
          <p:cNvSpPr/>
          <p:nvPr/>
        </p:nvSpPr>
        <p:spPr>
          <a:xfrm>
            <a:off x="6066954" y="2192798"/>
            <a:ext cx="0" cy="113030"/>
          </a:xfrm>
          <a:custGeom>
            <a:avLst/>
            <a:gdLst/>
            <a:ahLst/>
            <a:cxnLst/>
            <a:rect l="l" t="t" r="r" b="b"/>
            <a:pathLst>
              <a:path h="113030">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8" name="object 37">
            <a:extLst>
              <a:ext uri="{FF2B5EF4-FFF2-40B4-BE49-F238E27FC236}">
                <a16:creationId xmlns:a16="http://schemas.microsoft.com/office/drawing/2014/main" id="{A2A8C4D1-26E7-78AE-A3DF-39EB57EFDCD0}"/>
              </a:ext>
            </a:extLst>
          </p:cNvPr>
          <p:cNvSpPr/>
          <p:nvPr/>
        </p:nvSpPr>
        <p:spPr>
          <a:xfrm>
            <a:off x="5852617" y="2371035"/>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9" name="object 38">
            <a:extLst>
              <a:ext uri="{FF2B5EF4-FFF2-40B4-BE49-F238E27FC236}">
                <a16:creationId xmlns:a16="http://schemas.microsoft.com/office/drawing/2014/main" id="{FD110151-8DED-F306-B5A0-71777CA3D6C4}"/>
              </a:ext>
            </a:extLst>
          </p:cNvPr>
          <p:cNvSpPr/>
          <p:nvPr/>
        </p:nvSpPr>
        <p:spPr>
          <a:xfrm>
            <a:off x="5907561" y="2314713"/>
            <a:ext cx="0" cy="113030"/>
          </a:xfrm>
          <a:custGeom>
            <a:avLst/>
            <a:gdLst/>
            <a:ahLst/>
            <a:cxnLst/>
            <a:rect l="l" t="t" r="r" b="b"/>
            <a:pathLst>
              <a:path h="113030">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0" name="object 39">
            <a:extLst>
              <a:ext uri="{FF2B5EF4-FFF2-40B4-BE49-F238E27FC236}">
                <a16:creationId xmlns:a16="http://schemas.microsoft.com/office/drawing/2014/main" id="{7C2E18DC-4934-2428-C25A-0B9DEB6A720C}"/>
              </a:ext>
            </a:extLst>
          </p:cNvPr>
          <p:cNvSpPr/>
          <p:nvPr/>
        </p:nvSpPr>
        <p:spPr>
          <a:xfrm>
            <a:off x="4144943" y="3983888"/>
            <a:ext cx="344170" cy="374650"/>
          </a:xfrm>
          <a:custGeom>
            <a:avLst/>
            <a:gdLst/>
            <a:ahLst/>
            <a:cxnLst/>
            <a:rect l="l" t="t" r="r" b="b"/>
            <a:pathLst>
              <a:path w="344170" h="374650">
                <a:moveTo>
                  <a:pt x="171856" y="0"/>
                </a:moveTo>
                <a:lnTo>
                  <a:pt x="126170" y="6681"/>
                </a:lnTo>
                <a:lnTo>
                  <a:pt x="85117" y="25537"/>
                </a:lnTo>
                <a:lnTo>
                  <a:pt x="50335" y="54785"/>
                </a:lnTo>
                <a:lnTo>
                  <a:pt x="23463" y="92642"/>
                </a:lnTo>
                <a:lnTo>
                  <a:pt x="6138" y="137325"/>
                </a:lnTo>
                <a:lnTo>
                  <a:pt x="0" y="187050"/>
                </a:lnTo>
                <a:lnTo>
                  <a:pt x="6138" y="236776"/>
                </a:lnTo>
                <a:lnTo>
                  <a:pt x="23463" y="281459"/>
                </a:lnTo>
                <a:lnTo>
                  <a:pt x="50335" y="319316"/>
                </a:lnTo>
                <a:lnTo>
                  <a:pt x="85117" y="348564"/>
                </a:lnTo>
                <a:lnTo>
                  <a:pt x="126170" y="367420"/>
                </a:lnTo>
                <a:lnTo>
                  <a:pt x="171856" y="374102"/>
                </a:lnTo>
                <a:lnTo>
                  <a:pt x="217542" y="367420"/>
                </a:lnTo>
                <a:lnTo>
                  <a:pt x="258594" y="348564"/>
                </a:lnTo>
                <a:lnTo>
                  <a:pt x="293376" y="319316"/>
                </a:lnTo>
                <a:lnTo>
                  <a:pt x="320248" y="281459"/>
                </a:lnTo>
                <a:lnTo>
                  <a:pt x="337572" y="236776"/>
                </a:lnTo>
                <a:lnTo>
                  <a:pt x="343711" y="187050"/>
                </a:lnTo>
                <a:lnTo>
                  <a:pt x="337572" y="137325"/>
                </a:lnTo>
                <a:lnTo>
                  <a:pt x="320248" y="92642"/>
                </a:lnTo>
                <a:lnTo>
                  <a:pt x="293376" y="54785"/>
                </a:lnTo>
                <a:lnTo>
                  <a:pt x="258594" y="25537"/>
                </a:lnTo>
                <a:lnTo>
                  <a:pt x="217542" y="6681"/>
                </a:lnTo>
                <a:lnTo>
                  <a:pt x="171856" y="0"/>
                </a:lnTo>
                <a:close/>
              </a:path>
            </a:pathLst>
          </a:custGeom>
          <a:solidFill>
            <a:srgbClr val="FFFFF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1" name="object 40">
            <a:extLst>
              <a:ext uri="{FF2B5EF4-FFF2-40B4-BE49-F238E27FC236}">
                <a16:creationId xmlns:a16="http://schemas.microsoft.com/office/drawing/2014/main" id="{B078EB17-11F8-026E-FE93-1C0431E20801}"/>
              </a:ext>
            </a:extLst>
          </p:cNvPr>
          <p:cNvSpPr/>
          <p:nvPr/>
        </p:nvSpPr>
        <p:spPr>
          <a:xfrm>
            <a:off x="4156391" y="4127849"/>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2" name="object 41">
            <a:extLst>
              <a:ext uri="{FF2B5EF4-FFF2-40B4-BE49-F238E27FC236}">
                <a16:creationId xmlns:a16="http://schemas.microsoft.com/office/drawing/2014/main" id="{1603FF13-D5F2-20D9-38F8-F87F6F470FC1}"/>
              </a:ext>
            </a:extLst>
          </p:cNvPr>
          <p:cNvSpPr/>
          <p:nvPr/>
        </p:nvSpPr>
        <p:spPr>
          <a:xfrm>
            <a:off x="4211336" y="4071527"/>
            <a:ext cx="0" cy="113030"/>
          </a:xfrm>
          <a:custGeom>
            <a:avLst/>
            <a:gdLst/>
            <a:ahLst/>
            <a:cxnLst/>
            <a:rect l="l" t="t" r="r" b="b"/>
            <a:pathLst>
              <a:path h="113029">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3" name="object 42">
            <a:extLst>
              <a:ext uri="{FF2B5EF4-FFF2-40B4-BE49-F238E27FC236}">
                <a16:creationId xmlns:a16="http://schemas.microsoft.com/office/drawing/2014/main" id="{C98948A2-7C14-B8FA-EB1D-765D73532905}"/>
              </a:ext>
            </a:extLst>
          </p:cNvPr>
          <p:cNvSpPr/>
          <p:nvPr/>
        </p:nvSpPr>
        <p:spPr>
          <a:xfrm>
            <a:off x="4337437" y="4075718"/>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4" name="object 43">
            <a:extLst>
              <a:ext uri="{FF2B5EF4-FFF2-40B4-BE49-F238E27FC236}">
                <a16:creationId xmlns:a16="http://schemas.microsoft.com/office/drawing/2014/main" id="{120201F3-BAEA-755F-DCD8-668DBEF8C19C}"/>
              </a:ext>
            </a:extLst>
          </p:cNvPr>
          <p:cNvSpPr/>
          <p:nvPr/>
        </p:nvSpPr>
        <p:spPr>
          <a:xfrm>
            <a:off x="4392383" y="4019396"/>
            <a:ext cx="0" cy="113030"/>
          </a:xfrm>
          <a:custGeom>
            <a:avLst/>
            <a:gdLst/>
            <a:ahLst/>
            <a:cxnLst/>
            <a:rect l="l" t="t" r="r" b="b"/>
            <a:pathLst>
              <a:path h="113029">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5" name="object 44">
            <a:extLst>
              <a:ext uri="{FF2B5EF4-FFF2-40B4-BE49-F238E27FC236}">
                <a16:creationId xmlns:a16="http://schemas.microsoft.com/office/drawing/2014/main" id="{5B5EB3E9-CC7C-222A-B100-E96E519DA314}"/>
              </a:ext>
            </a:extLst>
          </p:cNvPr>
          <p:cNvSpPr/>
          <p:nvPr/>
        </p:nvSpPr>
        <p:spPr>
          <a:xfrm>
            <a:off x="4245547" y="4263116"/>
            <a:ext cx="113030" cy="0"/>
          </a:xfrm>
          <a:custGeom>
            <a:avLst/>
            <a:gdLst/>
            <a:ahLst/>
            <a:cxnLst/>
            <a:rect l="l" t="t" r="r" b="b"/>
            <a:pathLst>
              <a:path w="113029">
                <a:moveTo>
                  <a:pt x="0" y="0"/>
                </a:moveTo>
                <a:lnTo>
                  <a:pt x="112644" y="1"/>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6" name="object 45">
            <a:extLst>
              <a:ext uri="{FF2B5EF4-FFF2-40B4-BE49-F238E27FC236}">
                <a16:creationId xmlns:a16="http://schemas.microsoft.com/office/drawing/2014/main" id="{54F72E82-3429-FCE7-1699-C2A14B38E3FB}"/>
              </a:ext>
            </a:extLst>
          </p:cNvPr>
          <p:cNvSpPr/>
          <p:nvPr/>
        </p:nvSpPr>
        <p:spPr>
          <a:xfrm>
            <a:off x="4300493" y="4206795"/>
            <a:ext cx="0" cy="113030"/>
          </a:xfrm>
          <a:custGeom>
            <a:avLst/>
            <a:gdLst/>
            <a:ahLst/>
            <a:cxnLst/>
            <a:rect l="l" t="t" r="r" b="b"/>
            <a:pathLst>
              <a:path h="113029">
                <a:moveTo>
                  <a:pt x="1" y="0"/>
                </a:moveTo>
                <a:lnTo>
                  <a:pt x="0" y="112644"/>
                </a:lnTo>
              </a:path>
            </a:pathLst>
          </a:custGeom>
          <a:ln w="28575">
            <a:solidFill>
              <a:srgbClr val="404040"/>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pic>
        <p:nvPicPr>
          <p:cNvPr id="47" name="Picture 46">
            <a:extLst>
              <a:ext uri="{FF2B5EF4-FFF2-40B4-BE49-F238E27FC236}">
                <a16:creationId xmlns:a16="http://schemas.microsoft.com/office/drawing/2014/main" id="{82E9D61A-2831-0C52-1A32-C55938B809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2" name="Group 1">
            <a:extLst>
              <a:ext uri="{FF2B5EF4-FFF2-40B4-BE49-F238E27FC236}">
                <a16:creationId xmlns:a16="http://schemas.microsoft.com/office/drawing/2014/main" id="{E51ECB96-229E-22CA-EE65-3C7002AA396F}"/>
              </a:ext>
            </a:extLst>
          </p:cNvPr>
          <p:cNvGrpSpPr/>
          <p:nvPr/>
        </p:nvGrpSpPr>
        <p:grpSpPr>
          <a:xfrm>
            <a:off x="251791" y="209173"/>
            <a:ext cx="971146" cy="838577"/>
            <a:chOff x="292675" y="222425"/>
            <a:chExt cx="917148" cy="889262"/>
          </a:xfrm>
        </p:grpSpPr>
        <p:sp>
          <p:nvSpPr>
            <p:cNvPr id="3" name="Rectangle 2">
              <a:extLst>
                <a:ext uri="{FF2B5EF4-FFF2-40B4-BE49-F238E27FC236}">
                  <a16:creationId xmlns:a16="http://schemas.microsoft.com/office/drawing/2014/main" id="{065B7CC3-E9B1-A1F5-3C3C-EA18A409B0AE}"/>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48" name="Group 47">
              <a:extLst>
                <a:ext uri="{FF2B5EF4-FFF2-40B4-BE49-F238E27FC236}">
                  <a16:creationId xmlns:a16="http://schemas.microsoft.com/office/drawing/2014/main" id="{13BC9AFB-C389-9211-31D7-DB8C7BEC846C}"/>
                </a:ext>
              </a:extLst>
            </p:cNvPr>
            <p:cNvGrpSpPr/>
            <p:nvPr/>
          </p:nvGrpSpPr>
          <p:grpSpPr>
            <a:xfrm>
              <a:off x="292675" y="222425"/>
              <a:ext cx="917148" cy="735905"/>
              <a:chOff x="310903" y="206504"/>
              <a:chExt cx="917148" cy="829211"/>
            </a:xfrm>
          </p:grpSpPr>
          <p:sp>
            <p:nvSpPr>
              <p:cNvPr id="49" name="TextBox 48">
                <a:extLst>
                  <a:ext uri="{FF2B5EF4-FFF2-40B4-BE49-F238E27FC236}">
                    <a16:creationId xmlns:a16="http://schemas.microsoft.com/office/drawing/2014/main" id="{7A49CDD9-70D8-0270-4A36-F965FA95E85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50" name="TextBox 49">
                <a:extLst>
                  <a:ext uri="{FF2B5EF4-FFF2-40B4-BE49-F238E27FC236}">
                    <a16:creationId xmlns:a16="http://schemas.microsoft.com/office/drawing/2014/main" id="{52696C95-43F3-5A0C-7362-80E4DA98F0E2}"/>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8480959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35157" y="447468"/>
            <a:ext cx="10113930" cy="479718"/>
          </a:xfrm>
        </p:spPr>
        <p:txBody>
          <a:bodyPr>
            <a:normAutofit fontScale="90000"/>
          </a:bodyPr>
          <a:lstStyle/>
          <a:p>
            <a:r>
              <a:rPr b="0" u="none" dirty="0">
                <a:latin typeface="Huawei Sans" panose="020C0503030203020204" pitchFamily="34" charset="0"/>
              </a:rPr>
              <a:t>Supervised Learning Example - Learning Phase</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42" name="文本占位符 41"/>
          <p:cNvSpPr>
            <a:spLocks noGrp="1"/>
          </p:cNvSpPr>
          <p:nvPr>
            <p:ph type="body" sz="quarter" idx="4294967295"/>
          </p:nvPr>
        </p:nvSpPr>
        <p:spPr>
          <a:xfrm>
            <a:off x="455612" y="1047750"/>
            <a:ext cx="11293475" cy="4879805"/>
          </a:xfrm>
        </p:spPr>
        <p:txBody>
          <a:bodyPr/>
          <a:lstStyle/>
          <a:p>
            <a:r>
              <a:rPr b="0" u="none" dirty="0">
                <a:latin typeface="Huawei Sans" panose="020C0503030203020204" pitchFamily="34" charset="0"/>
              </a:rPr>
              <a:t>Use a classification model to determine whether a person is a basketball player based on specific features.</a:t>
            </a:r>
          </a:p>
        </p:txBody>
      </p:sp>
      <p:grpSp>
        <p:nvGrpSpPr>
          <p:cNvPr id="40" name="组合 39"/>
          <p:cNvGrpSpPr/>
          <p:nvPr/>
        </p:nvGrpSpPr>
        <p:grpSpPr>
          <a:xfrm>
            <a:off x="1113847" y="3871068"/>
            <a:ext cx="2809023" cy="841697"/>
            <a:chOff x="1113847" y="3871069"/>
            <a:chExt cx="2809023" cy="753862"/>
          </a:xfrm>
        </p:grpSpPr>
        <p:sp>
          <p:nvSpPr>
            <p:cNvPr id="4" name="object 4"/>
            <p:cNvSpPr/>
            <p:nvPr/>
          </p:nvSpPr>
          <p:spPr>
            <a:xfrm>
              <a:off x="1113847" y="3871069"/>
              <a:ext cx="2758559" cy="690880"/>
            </a:xfrm>
            <a:custGeom>
              <a:avLst/>
              <a:gdLst/>
              <a:ahLst/>
              <a:cxnLst/>
              <a:rect l="l" t="t" r="r" b="b"/>
              <a:pathLst>
                <a:path w="2502535" h="690879">
                  <a:moveTo>
                    <a:pt x="2450855" y="0"/>
                  </a:moveTo>
                  <a:lnTo>
                    <a:pt x="51651" y="0"/>
                  </a:lnTo>
                  <a:lnTo>
                    <a:pt x="31546" y="4059"/>
                  </a:lnTo>
                  <a:lnTo>
                    <a:pt x="15128" y="15128"/>
                  </a:lnTo>
                  <a:lnTo>
                    <a:pt x="4059" y="31546"/>
                  </a:lnTo>
                  <a:lnTo>
                    <a:pt x="0" y="51650"/>
                  </a:lnTo>
                  <a:lnTo>
                    <a:pt x="0" y="639229"/>
                  </a:lnTo>
                  <a:lnTo>
                    <a:pt x="4059" y="659333"/>
                  </a:lnTo>
                  <a:lnTo>
                    <a:pt x="15128" y="675751"/>
                  </a:lnTo>
                  <a:lnTo>
                    <a:pt x="31546" y="686820"/>
                  </a:lnTo>
                  <a:lnTo>
                    <a:pt x="51651" y="690880"/>
                  </a:lnTo>
                  <a:lnTo>
                    <a:pt x="2450855" y="690880"/>
                  </a:lnTo>
                  <a:lnTo>
                    <a:pt x="2470959" y="686820"/>
                  </a:lnTo>
                  <a:lnTo>
                    <a:pt x="2487377" y="675751"/>
                  </a:lnTo>
                  <a:lnTo>
                    <a:pt x="2498446" y="659333"/>
                  </a:lnTo>
                  <a:lnTo>
                    <a:pt x="2502506" y="639229"/>
                  </a:lnTo>
                  <a:lnTo>
                    <a:pt x="2502506" y="51650"/>
                  </a:lnTo>
                  <a:lnTo>
                    <a:pt x="2498446" y="31546"/>
                  </a:lnTo>
                  <a:lnTo>
                    <a:pt x="2487377" y="15128"/>
                  </a:lnTo>
                  <a:lnTo>
                    <a:pt x="2470959" y="4059"/>
                  </a:lnTo>
                  <a:lnTo>
                    <a:pt x="2450855" y="0"/>
                  </a:lnTo>
                  <a:close/>
                </a:path>
              </a:pathLst>
            </a:custGeom>
            <a:solidFill>
              <a:srgbClr val="F2F2F2"/>
            </a:solidFill>
          </p:spPr>
          <p:txBody>
            <a:bodyPr wrap="square" lIns="0" tIns="0" rIns="0" bIns="0" rtlCol="0"/>
            <a:lstStyle/>
            <a:p>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txBox="1"/>
            <p:nvPr/>
          </p:nvSpPr>
          <p:spPr>
            <a:xfrm>
              <a:off x="1164311" y="3886267"/>
              <a:ext cx="2758559" cy="738664"/>
            </a:xfrm>
            <a:prstGeom prst="rect">
              <a:avLst/>
            </a:prstGeom>
          </p:spPr>
          <p:txBody>
            <a:bodyPr vert="horz" wrap="square" lIns="0" tIns="0" rIns="0" bIns="0" rtlCol="0">
              <a:spAutoFit/>
            </a:bodyPr>
            <a:lstStyle/>
            <a:p>
              <a:pPr marR="5080"/>
              <a:r>
                <a:rPr sz="1200" b="0" u="none" dirty="0">
                  <a:latin typeface="Huawei Sans" panose="020C0503030203020204" pitchFamily="34" charset="0"/>
                </a:rPr>
                <a:t>Task: Use a classification model to determine whether a person is a basketball player using specific features</a:t>
              </a:r>
              <a:endParaRPr sz="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7" name="object 7"/>
          <p:cNvSpPr/>
          <p:nvPr/>
        </p:nvSpPr>
        <p:spPr>
          <a:xfrm>
            <a:off x="3117882" y="5802012"/>
            <a:ext cx="2085756" cy="131563"/>
          </a:xfrm>
          <a:custGeom>
            <a:avLst/>
            <a:gdLst/>
            <a:ahLst/>
            <a:cxnLst/>
            <a:rect l="l" t="t" r="r" b="b"/>
            <a:pathLst>
              <a:path w="1791335" h="76200">
                <a:moveTo>
                  <a:pt x="50800" y="31748"/>
                </a:moveTo>
                <a:lnTo>
                  <a:pt x="0" y="31748"/>
                </a:lnTo>
                <a:lnTo>
                  <a:pt x="0" y="44448"/>
                </a:lnTo>
                <a:lnTo>
                  <a:pt x="50800" y="44448"/>
                </a:lnTo>
                <a:lnTo>
                  <a:pt x="50800" y="31748"/>
                </a:lnTo>
                <a:close/>
              </a:path>
              <a:path w="1791335" h="76200">
                <a:moveTo>
                  <a:pt x="139700" y="31748"/>
                </a:moveTo>
                <a:lnTo>
                  <a:pt x="88900" y="31748"/>
                </a:lnTo>
                <a:lnTo>
                  <a:pt x="88900" y="44448"/>
                </a:lnTo>
                <a:lnTo>
                  <a:pt x="139700" y="44448"/>
                </a:lnTo>
                <a:lnTo>
                  <a:pt x="139700" y="31748"/>
                </a:lnTo>
                <a:close/>
              </a:path>
              <a:path w="1791335" h="76200">
                <a:moveTo>
                  <a:pt x="228600" y="31748"/>
                </a:moveTo>
                <a:lnTo>
                  <a:pt x="177800" y="31748"/>
                </a:lnTo>
                <a:lnTo>
                  <a:pt x="177800" y="44448"/>
                </a:lnTo>
                <a:lnTo>
                  <a:pt x="228600" y="44448"/>
                </a:lnTo>
                <a:lnTo>
                  <a:pt x="228600" y="31748"/>
                </a:lnTo>
                <a:close/>
              </a:path>
              <a:path w="1791335" h="76200">
                <a:moveTo>
                  <a:pt x="317500" y="31748"/>
                </a:moveTo>
                <a:lnTo>
                  <a:pt x="266700" y="31748"/>
                </a:lnTo>
                <a:lnTo>
                  <a:pt x="266700" y="44448"/>
                </a:lnTo>
                <a:lnTo>
                  <a:pt x="317500" y="44448"/>
                </a:lnTo>
                <a:lnTo>
                  <a:pt x="317500" y="31748"/>
                </a:lnTo>
                <a:close/>
              </a:path>
              <a:path w="1791335" h="76200">
                <a:moveTo>
                  <a:pt x="406400" y="31748"/>
                </a:moveTo>
                <a:lnTo>
                  <a:pt x="355600" y="31748"/>
                </a:lnTo>
                <a:lnTo>
                  <a:pt x="355600" y="44448"/>
                </a:lnTo>
                <a:lnTo>
                  <a:pt x="406400" y="44448"/>
                </a:lnTo>
                <a:lnTo>
                  <a:pt x="406400" y="31748"/>
                </a:lnTo>
                <a:close/>
              </a:path>
              <a:path w="1791335" h="76200">
                <a:moveTo>
                  <a:pt x="495300" y="31748"/>
                </a:moveTo>
                <a:lnTo>
                  <a:pt x="444500" y="31748"/>
                </a:lnTo>
                <a:lnTo>
                  <a:pt x="444500" y="44448"/>
                </a:lnTo>
                <a:lnTo>
                  <a:pt x="495300" y="44448"/>
                </a:lnTo>
                <a:lnTo>
                  <a:pt x="495300" y="31748"/>
                </a:lnTo>
                <a:close/>
              </a:path>
              <a:path w="1791335" h="76200">
                <a:moveTo>
                  <a:pt x="584200" y="31748"/>
                </a:moveTo>
                <a:lnTo>
                  <a:pt x="533400" y="31748"/>
                </a:lnTo>
                <a:lnTo>
                  <a:pt x="533400" y="44448"/>
                </a:lnTo>
                <a:lnTo>
                  <a:pt x="584200" y="44448"/>
                </a:lnTo>
                <a:lnTo>
                  <a:pt x="584200" y="31748"/>
                </a:lnTo>
                <a:close/>
              </a:path>
              <a:path w="1791335" h="76200">
                <a:moveTo>
                  <a:pt x="673100" y="31748"/>
                </a:moveTo>
                <a:lnTo>
                  <a:pt x="622300" y="31748"/>
                </a:lnTo>
                <a:lnTo>
                  <a:pt x="622300" y="44448"/>
                </a:lnTo>
                <a:lnTo>
                  <a:pt x="673100" y="44448"/>
                </a:lnTo>
                <a:lnTo>
                  <a:pt x="673100" y="31748"/>
                </a:lnTo>
                <a:close/>
              </a:path>
              <a:path w="1791335" h="76200">
                <a:moveTo>
                  <a:pt x="762000" y="31748"/>
                </a:moveTo>
                <a:lnTo>
                  <a:pt x="711200" y="31748"/>
                </a:lnTo>
                <a:lnTo>
                  <a:pt x="711200" y="44448"/>
                </a:lnTo>
                <a:lnTo>
                  <a:pt x="762000" y="44448"/>
                </a:lnTo>
                <a:lnTo>
                  <a:pt x="762000" y="31748"/>
                </a:lnTo>
                <a:close/>
              </a:path>
              <a:path w="1791335" h="76200">
                <a:moveTo>
                  <a:pt x="850900" y="31748"/>
                </a:moveTo>
                <a:lnTo>
                  <a:pt x="800100" y="31748"/>
                </a:lnTo>
                <a:lnTo>
                  <a:pt x="800100" y="44448"/>
                </a:lnTo>
                <a:lnTo>
                  <a:pt x="850900" y="44448"/>
                </a:lnTo>
                <a:lnTo>
                  <a:pt x="850900" y="31748"/>
                </a:lnTo>
                <a:close/>
              </a:path>
              <a:path w="1791335" h="76200">
                <a:moveTo>
                  <a:pt x="939800" y="31748"/>
                </a:moveTo>
                <a:lnTo>
                  <a:pt x="889000" y="31748"/>
                </a:lnTo>
                <a:lnTo>
                  <a:pt x="889000" y="44448"/>
                </a:lnTo>
                <a:lnTo>
                  <a:pt x="939800" y="44448"/>
                </a:lnTo>
                <a:lnTo>
                  <a:pt x="939800" y="31748"/>
                </a:lnTo>
                <a:close/>
              </a:path>
              <a:path w="1791335" h="76200">
                <a:moveTo>
                  <a:pt x="1028700" y="31748"/>
                </a:moveTo>
                <a:lnTo>
                  <a:pt x="977900" y="31748"/>
                </a:lnTo>
                <a:lnTo>
                  <a:pt x="977900" y="44448"/>
                </a:lnTo>
                <a:lnTo>
                  <a:pt x="1028700" y="44448"/>
                </a:lnTo>
                <a:lnTo>
                  <a:pt x="1028700" y="31748"/>
                </a:lnTo>
                <a:close/>
              </a:path>
              <a:path w="1791335" h="76200">
                <a:moveTo>
                  <a:pt x="1117600" y="31748"/>
                </a:moveTo>
                <a:lnTo>
                  <a:pt x="1066800" y="31748"/>
                </a:lnTo>
                <a:lnTo>
                  <a:pt x="1066800" y="44448"/>
                </a:lnTo>
                <a:lnTo>
                  <a:pt x="1117600" y="44448"/>
                </a:lnTo>
                <a:lnTo>
                  <a:pt x="1117600" y="31748"/>
                </a:lnTo>
                <a:close/>
              </a:path>
              <a:path w="1791335" h="76200">
                <a:moveTo>
                  <a:pt x="1206500" y="31748"/>
                </a:moveTo>
                <a:lnTo>
                  <a:pt x="1155700" y="31748"/>
                </a:lnTo>
                <a:lnTo>
                  <a:pt x="1155700" y="44448"/>
                </a:lnTo>
                <a:lnTo>
                  <a:pt x="1206500" y="44448"/>
                </a:lnTo>
                <a:lnTo>
                  <a:pt x="1206500" y="31748"/>
                </a:lnTo>
                <a:close/>
              </a:path>
              <a:path w="1791335" h="76200">
                <a:moveTo>
                  <a:pt x="1295400" y="31748"/>
                </a:moveTo>
                <a:lnTo>
                  <a:pt x="1244600" y="31748"/>
                </a:lnTo>
                <a:lnTo>
                  <a:pt x="1244600" y="44448"/>
                </a:lnTo>
                <a:lnTo>
                  <a:pt x="1295400" y="44448"/>
                </a:lnTo>
                <a:lnTo>
                  <a:pt x="1295400" y="31748"/>
                </a:lnTo>
                <a:close/>
              </a:path>
              <a:path w="1791335" h="76200">
                <a:moveTo>
                  <a:pt x="1384300" y="31748"/>
                </a:moveTo>
                <a:lnTo>
                  <a:pt x="1333500" y="31748"/>
                </a:lnTo>
                <a:lnTo>
                  <a:pt x="1333500" y="44448"/>
                </a:lnTo>
                <a:lnTo>
                  <a:pt x="1384300" y="44448"/>
                </a:lnTo>
                <a:lnTo>
                  <a:pt x="1384300" y="31748"/>
                </a:lnTo>
                <a:close/>
              </a:path>
              <a:path w="1791335" h="76200">
                <a:moveTo>
                  <a:pt x="1473200" y="31748"/>
                </a:moveTo>
                <a:lnTo>
                  <a:pt x="1422400" y="31748"/>
                </a:lnTo>
                <a:lnTo>
                  <a:pt x="1422400" y="44448"/>
                </a:lnTo>
                <a:lnTo>
                  <a:pt x="1473200" y="44448"/>
                </a:lnTo>
                <a:lnTo>
                  <a:pt x="1473200" y="31748"/>
                </a:lnTo>
                <a:close/>
              </a:path>
              <a:path w="1791335" h="76200">
                <a:moveTo>
                  <a:pt x="1562100" y="31748"/>
                </a:moveTo>
                <a:lnTo>
                  <a:pt x="1511300" y="31748"/>
                </a:lnTo>
                <a:lnTo>
                  <a:pt x="1511300" y="44448"/>
                </a:lnTo>
                <a:lnTo>
                  <a:pt x="1562100" y="44448"/>
                </a:lnTo>
                <a:lnTo>
                  <a:pt x="1562100" y="31748"/>
                </a:lnTo>
                <a:close/>
              </a:path>
              <a:path w="1791335" h="76200">
                <a:moveTo>
                  <a:pt x="1600200" y="31748"/>
                </a:moveTo>
                <a:lnTo>
                  <a:pt x="1600200" y="44448"/>
                </a:lnTo>
                <a:lnTo>
                  <a:pt x="1651000" y="44450"/>
                </a:lnTo>
                <a:lnTo>
                  <a:pt x="1651000" y="31750"/>
                </a:lnTo>
                <a:lnTo>
                  <a:pt x="1600200" y="31748"/>
                </a:lnTo>
                <a:close/>
              </a:path>
              <a:path w="1791335" h="76200">
                <a:moveTo>
                  <a:pt x="1714903" y="0"/>
                </a:moveTo>
                <a:lnTo>
                  <a:pt x="1714903" y="76200"/>
                </a:lnTo>
                <a:lnTo>
                  <a:pt x="1778403" y="44450"/>
                </a:lnTo>
                <a:lnTo>
                  <a:pt x="1727603" y="44450"/>
                </a:lnTo>
                <a:lnTo>
                  <a:pt x="1727603" y="31750"/>
                </a:lnTo>
                <a:lnTo>
                  <a:pt x="1778403" y="31750"/>
                </a:lnTo>
                <a:lnTo>
                  <a:pt x="1714903" y="0"/>
                </a:lnTo>
                <a:close/>
              </a:path>
              <a:path w="1791335" h="76200">
                <a:moveTo>
                  <a:pt x="1714903" y="31750"/>
                </a:moveTo>
                <a:lnTo>
                  <a:pt x="1689100" y="31750"/>
                </a:lnTo>
                <a:lnTo>
                  <a:pt x="1689100" y="44450"/>
                </a:lnTo>
                <a:lnTo>
                  <a:pt x="1714903" y="44450"/>
                </a:lnTo>
                <a:lnTo>
                  <a:pt x="1714903" y="31750"/>
                </a:lnTo>
                <a:close/>
              </a:path>
              <a:path w="1791335" h="76200">
                <a:moveTo>
                  <a:pt x="1778403" y="31750"/>
                </a:moveTo>
                <a:lnTo>
                  <a:pt x="1727603" y="31750"/>
                </a:lnTo>
                <a:lnTo>
                  <a:pt x="1727603" y="44450"/>
                </a:lnTo>
                <a:lnTo>
                  <a:pt x="1778403" y="44450"/>
                </a:lnTo>
                <a:lnTo>
                  <a:pt x="1791103" y="38100"/>
                </a:lnTo>
                <a:lnTo>
                  <a:pt x="1778403" y="31750"/>
                </a:lnTo>
                <a:close/>
              </a:path>
            </a:pathLst>
          </a:custGeom>
          <a:solidFill>
            <a:srgbClr val="A6A6A6"/>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p:nvPr/>
        </p:nvSpPr>
        <p:spPr>
          <a:xfrm>
            <a:off x="2314299" y="4618708"/>
            <a:ext cx="76200" cy="282575"/>
          </a:xfrm>
          <a:custGeom>
            <a:avLst/>
            <a:gdLst/>
            <a:ahLst/>
            <a:cxnLst/>
            <a:rect l="l" t="t" r="r" b="b"/>
            <a:pathLst>
              <a:path w="76200" h="282575">
                <a:moveTo>
                  <a:pt x="28575" y="206275"/>
                </a:moveTo>
                <a:lnTo>
                  <a:pt x="0" y="206275"/>
                </a:lnTo>
                <a:lnTo>
                  <a:pt x="38100" y="282475"/>
                </a:lnTo>
                <a:lnTo>
                  <a:pt x="69850" y="218975"/>
                </a:lnTo>
                <a:lnTo>
                  <a:pt x="28575" y="218975"/>
                </a:lnTo>
                <a:lnTo>
                  <a:pt x="28575" y="206275"/>
                </a:lnTo>
                <a:close/>
              </a:path>
              <a:path w="76200" h="282575">
                <a:moveTo>
                  <a:pt x="47625" y="0"/>
                </a:moveTo>
                <a:lnTo>
                  <a:pt x="28575" y="0"/>
                </a:lnTo>
                <a:lnTo>
                  <a:pt x="28575" y="218975"/>
                </a:lnTo>
                <a:lnTo>
                  <a:pt x="47625" y="218975"/>
                </a:lnTo>
                <a:lnTo>
                  <a:pt x="47625" y="0"/>
                </a:lnTo>
                <a:close/>
              </a:path>
              <a:path w="76200" h="282575">
                <a:moveTo>
                  <a:pt x="76200" y="206275"/>
                </a:moveTo>
                <a:lnTo>
                  <a:pt x="47625" y="206275"/>
                </a:lnTo>
                <a:lnTo>
                  <a:pt x="47625" y="218975"/>
                </a:lnTo>
                <a:lnTo>
                  <a:pt x="69850" y="218975"/>
                </a:lnTo>
                <a:lnTo>
                  <a:pt x="76200" y="206275"/>
                </a:lnTo>
                <a:close/>
              </a:path>
            </a:pathLst>
          </a:custGeom>
          <a:solidFill>
            <a:srgbClr val="404040"/>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4035737" y="3962501"/>
            <a:ext cx="303729" cy="303729"/>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txBox="1"/>
          <p:nvPr/>
        </p:nvSpPr>
        <p:spPr>
          <a:xfrm>
            <a:off x="3971764" y="3506458"/>
            <a:ext cx="548224" cy="246221"/>
          </a:xfrm>
          <a:prstGeom prst="rect">
            <a:avLst/>
          </a:prstGeom>
        </p:spPr>
        <p:txBody>
          <a:bodyPr vert="horz" wrap="square" lIns="0" tIns="0" rIns="0" bIns="0" rtlCol="0">
            <a:spAutoFit/>
          </a:bodyPr>
          <a:lstStyle/>
          <a:p>
            <a:pPr marL="12700">
              <a:lnSpc>
                <a:spcPct val="100000"/>
              </a:lnSpc>
            </a:pPr>
            <a:r>
              <a:rPr sz="1600" b="0" u="none" dirty="0">
                <a:latin typeface="Huawei Sans" panose="020C0503030203020204" pitchFamily="34" charset="0"/>
              </a:rPr>
              <a:t>Split</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11"/>
          <p:cNvSpPr/>
          <p:nvPr/>
        </p:nvSpPr>
        <p:spPr>
          <a:xfrm>
            <a:off x="1824944" y="2174893"/>
            <a:ext cx="1055370" cy="1128395"/>
          </a:xfrm>
          <a:custGeom>
            <a:avLst/>
            <a:gdLst/>
            <a:ahLst/>
            <a:cxnLst/>
            <a:rect l="l" t="t" r="r" b="b"/>
            <a:pathLst>
              <a:path w="1055370" h="1128395">
                <a:moveTo>
                  <a:pt x="0" y="0"/>
                </a:moveTo>
                <a:lnTo>
                  <a:pt x="0" y="996002"/>
                </a:lnTo>
                <a:lnTo>
                  <a:pt x="4815" y="1013895"/>
                </a:lnTo>
                <a:lnTo>
                  <a:pt x="41449" y="1047330"/>
                </a:lnTo>
                <a:lnTo>
                  <a:pt x="109901" y="1076580"/>
                </a:lnTo>
                <a:lnTo>
                  <a:pt x="154487" y="1089244"/>
                </a:lnTo>
                <a:lnTo>
                  <a:pt x="205142" y="1100391"/>
                </a:lnTo>
                <a:lnTo>
                  <a:pt x="261237" y="1109863"/>
                </a:lnTo>
                <a:lnTo>
                  <a:pt x="322144" y="1117504"/>
                </a:lnTo>
                <a:lnTo>
                  <a:pt x="387234" y="1123156"/>
                </a:lnTo>
                <a:lnTo>
                  <a:pt x="455880" y="1126662"/>
                </a:lnTo>
                <a:lnTo>
                  <a:pt x="527452" y="1127866"/>
                </a:lnTo>
                <a:lnTo>
                  <a:pt x="599024" y="1126662"/>
                </a:lnTo>
                <a:lnTo>
                  <a:pt x="667670" y="1123156"/>
                </a:lnTo>
                <a:lnTo>
                  <a:pt x="732760" y="1117504"/>
                </a:lnTo>
                <a:lnTo>
                  <a:pt x="793667" y="1109863"/>
                </a:lnTo>
                <a:lnTo>
                  <a:pt x="849763" y="1100391"/>
                </a:lnTo>
                <a:lnTo>
                  <a:pt x="900417" y="1089244"/>
                </a:lnTo>
                <a:lnTo>
                  <a:pt x="945003" y="1076580"/>
                </a:lnTo>
                <a:lnTo>
                  <a:pt x="982892" y="1062557"/>
                </a:lnTo>
                <a:lnTo>
                  <a:pt x="1036064" y="1031057"/>
                </a:lnTo>
                <a:lnTo>
                  <a:pt x="1054905" y="996002"/>
                </a:lnTo>
                <a:lnTo>
                  <a:pt x="1054905" y="131864"/>
                </a:lnTo>
                <a:lnTo>
                  <a:pt x="527452" y="131864"/>
                </a:lnTo>
                <a:lnTo>
                  <a:pt x="455880" y="130660"/>
                </a:lnTo>
                <a:lnTo>
                  <a:pt x="387234" y="127153"/>
                </a:lnTo>
                <a:lnTo>
                  <a:pt x="322144" y="121501"/>
                </a:lnTo>
                <a:lnTo>
                  <a:pt x="261237" y="113860"/>
                </a:lnTo>
                <a:lnTo>
                  <a:pt x="205142" y="104388"/>
                </a:lnTo>
                <a:lnTo>
                  <a:pt x="154487" y="93241"/>
                </a:lnTo>
                <a:lnTo>
                  <a:pt x="109901" y="80577"/>
                </a:lnTo>
                <a:lnTo>
                  <a:pt x="72012" y="66553"/>
                </a:lnTo>
                <a:lnTo>
                  <a:pt x="18841" y="35054"/>
                </a:lnTo>
                <a:lnTo>
                  <a:pt x="4815" y="17892"/>
                </a:lnTo>
                <a:lnTo>
                  <a:pt x="0" y="0"/>
                </a:lnTo>
                <a:close/>
              </a:path>
              <a:path w="1055370" h="1128395">
                <a:moveTo>
                  <a:pt x="1054905" y="0"/>
                </a:moveTo>
                <a:lnTo>
                  <a:pt x="1036064" y="35054"/>
                </a:lnTo>
                <a:lnTo>
                  <a:pt x="982892" y="66553"/>
                </a:lnTo>
                <a:lnTo>
                  <a:pt x="945003" y="80577"/>
                </a:lnTo>
                <a:lnTo>
                  <a:pt x="900417" y="93241"/>
                </a:lnTo>
                <a:lnTo>
                  <a:pt x="849763" y="104388"/>
                </a:lnTo>
                <a:lnTo>
                  <a:pt x="793667" y="113860"/>
                </a:lnTo>
                <a:lnTo>
                  <a:pt x="732760" y="121501"/>
                </a:lnTo>
                <a:lnTo>
                  <a:pt x="667670" y="127153"/>
                </a:lnTo>
                <a:lnTo>
                  <a:pt x="599024" y="130660"/>
                </a:lnTo>
                <a:lnTo>
                  <a:pt x="527452" y="131864"/>
                </a:lnTo>
                <a:lnTo>
                  <a:pt x="1054905" y="131864"/>
                </a:lnTo>
                <a:lnTo>
                  <a:pt x="1054905" y="0"/>
                </a:lnTo>
                <a:close/>
              </a:path>
            </a:pathLst>
          </a:custGeom>
          <a:solidFill>
            <a:srgbClr val="F1BF77"/>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object 12"/>
          <p:cNvSpPr/>
          <p:nvPr/>
        </p:nvSpPr>
        <p:spPr>
          <a:xfrm>
            <a:off x="1824944" y="2043029"/>
            <a:ext cx="1055370" cy="264160"/>
          </a:xfrm>
          <a:custGeom>
            <a:avLst/>
            <a:gdLst/>
            <a:ahLst/>
            <a:cxnLst/>
            <a:rect l="l" t="t" r="r" b="b"/>
            <a:pathLst>
              <a:path w="1055370" h="264160">
                <a:moveTo>
                  <a:pt x="527452" y="0"/>
                </a:moveTo>
                <a:lnTo>
                  <a:pt x="455880" y="1203"/>
                </a:lnTo>
                <a:lnTo>
                  <a:pt x="387234" y="4710"/>
                </a:lnTo>
                <a:lnTo>
                  <a:pt x="322144" y="10362"/>
                </a:lnTo>
                <a:lnTo>
                  <a:pt x="261237" y="18003"/>
                </a:lnTo>
                <a:lnTo>
                  <a:pt x="205142" y="27475"/>
                </a:lnTo>
                <a:lnTo>
                  <a:pt x="154487" y="38621"/>
                </a:lnTo>
                <a:lnTo>
                  <a:pt x="109901" y="51285"/>
                </a:lnTo>
                <a:lnTo>
                  <a:pt x="72012" y="65309"/>
                </a:lnTo>
                <a:lnTo>
                  <a:pt x="18841" y="96809"/>
                </a:lnTo>
                <a:lnTo>
                  <a:pt x="0" y="131864"/>
                </a:lnTo>
                <a:lnTo>
                  <a:pt x="4815" y="149757"/>
                </a:lnTo>
                <a:lnTo>
                  <a:pt x="41449" y="183191"/>
                </a:lnTo>
                <a:lnTo>
                  <a:pt x="109901" y="212441"/>
                </a:lnTo>
                <a:lnTo>
                  <a:pt x="154487" y="225105"/>
                </a:lnTo>
                <a:lnTo>
                  <a:pt x="205142" y="236252"/>
                </a:lnTo>
                <a:lnTo>
                  <a:pt x="261237" y="245724"/>
                </a:lnTo>
                <a:lnTo>
                  <a:pt x="322144" y="253365"/>
                </a:lnTo>
                <a:lnTo>
                  <a:pt x="387234" y="259017"/>
                </a:lnTo>
                <a:lnTo>
                  <a:pt x="455880" y="262524"/>
                </a:lnTo>
                <a:lnTo>
                  <a:pt x="527452" y="263728"/>
                </a:lnTo>
                <a:lnTo>
                  <a:pt x="599024" y="262524"/>
                </a:lnTo>
                <a:lnTo>
                  <a:pt x="667670" y="259017"/>
                </a:lnTo>
                <a:lnTo>
                  <a:pt x="732760" y="253365"/>
                </a:lnTo>
                <a:lnTo>
                  <a:pt x="793667" y="245724"/>
                </a:lnTo>
                <a:lnTo>
                  <a:pt x="849763" y="236252"/>
                </a:lnTo>
                <a:lnTo>
                  <a:pt x="900417" y="225105"/>
                </a:lnTo>
                <a:lnTo>
                  <a:pt x="945003" y="212441"/>
                </a:lnTo>
                <a:lnTo>
                  <a:pt x="982892" y="198418"/>
                </a:lnTo>
                <a:lnTo>
                  <a:pt x="1036064" y="166918"/>
                </a:lnTo>
                <a:lnTo>
                  <a:pt x="1054905" y="131864"/>
                </a:lnTo>
                <a:lnTo>
                  <a:pt x="1050090" y="113970"/>
                </a:lnTo>
                <a:lnTo>
                  <a:pt x="1013455" y="80536"/>
                </a:lnTo>
                <a:lnTo>
                  <a:pt x="945003" y="51285"/>
                </a:lnTo>
                <a:lnTo>
                  <a:pt x="900417" y="38621"/>
                </a:lnTo>
                <a:lnTo>
                  <a:pt x="849763" y="27475"/>
                </a:lnTo>
                <a:lnTo>
                  <a:pt x="793667" y="18003"/>
                </a:lnTo>
                <a:lnTo>
                  <a:pt x="732760" y="10362"/>
                </a:lnTo>
                <a:lnTo>
                  <a:pt x="667670" y="4710"/>
                </a:lnTo>
                <a:lnTo>
                  <a:pt x="599024" y="1203"/>
                </a:lnTo>
                <a:lnTo>
                  <a:pt x="527452" y="0"/>
                </a:lnTo>
                <a:close/>
              </a:path>
            </a:pathLst>
          </a:custGeom>
          <a:solidFill>
            <a:srgbClr val="F7D9AD"/>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1824944" y="2043029"/>
            <a:ext cx="1055370" cy="264160"/>
          </a:xfrm>
          <a:custGeom>
            <a:avLst/>
            <a:gdLst/>
            <a:ahLst/>
            <a:cxnLst/>
            <a:rect l="l" t="t" r="r" b="b"/>
            <a:pathLst>
              <a:path w="1055370" h="264160">
                <a:moveTo>
                  <a:pt x="1054905" y="131863"/>
                </a:moveTo>
                <a:lnTo>
                  <a:pt x="1036063" y="166918"/>
                </a:lnTo>
                <a:lnTo>
                  <a:pt x="982892" y="198417"/>
                </a:lnTo>
                <a:lnTo>
                  <a:pt x="945003" y="212441"/>
                </a:lnTo>
                <a:lnTo>
                  <a:pt x="900417" y="225105"/>
                </a:lnTo>
                <a:lnTo>
                  <a:pt x="849763" y="236252"/>
                </a:lnTo>
                <a:lnTo>
                  <a:pt x="793667" y="245724"/>
                </a:lnTo>
                <a:lnTo>
                  <a:pt x="732760" y="253364"/>
                </a:lnTo>
                <a:lnTo>
                  <a:pt x="667670" y="259017"/>
                </a:lnTo>
                <a:lnTo>
                  <a:pt x="599024" y="262523"/>
                </a:lnTo>
                <a:lnTo>
                  <a:pt x="527452" y="263727"/>
                </a:lnTo>
                <a:lnTo>
                  <a:pt x="455880" y="262523"/>
                </a:lnTo>
                <a:lnTo>
                  <a:pt x="387234" y="259017"/>
                </a:lnTo>
                <a:lnTo>
                  <a:pt x="322144" y="253364"/>
                </a:lnTo>
                <a:lnTo>
                  <a:pt x="261237" y="245724"/>
                </a:lnTo>
                <a:lnTo>
                  <a:pt x="205141" y="236252"/>
                </a:lnTo>
                <a:lnTo>
                  <a:pt x="154487" y="225105"/>
                </a:lnTo>
                <a:lnTo>
                  <a:pt x="109901" y="212441"/>
                </a:lnTo>
                <a:lnTo>
                  <a:pt x="72012" y="198417"/>
                </a:lnTo>
                <a:lnTo>
                  <a:pt x="18841" y="166918"/>
                </a:lnTo>
                <a:lnTo>
                  <a:pt x="0" y="131863"/>
                </a:lnTo>
                <a:lnTo>
                  <a:pt x="4815" y="113970"/>
                </a:lnTo>
                <a:lnTo>
                  <a:pt x="41449" y="80536"/>
                </a:lnTo>
                <a:lnTo>
                  <a:pt x="109901" y="51285"/>
                </a:lnTo>
                <a:lnTo>
                  <a:pt x="154487" y="38622"/>
                </a:lnTo>
                <a:lnTo>
                  <a:pt x="205141" y="27475"/>
                </a:lnTo>
                <a:lnTo>
                  <a:pt x="261237" y="18003"/>
                </a:lnTo>
                <a:lnTo>
                  <a:pt x="322144" y="10362"/>
                </a:lnTo>
                <a:lnTo>
                  <a:pt x="387234" y="4710"/>
                </a:lnTo>
                <a:lnTo>
                  <a:pt x="455880" y="1203"/>
                </a:lnTo>
                <a:lnTo>
                  <a:pt x="527452" y="0"/>
                </a:lnTo>
                <a:lnTo>
                  <a:pt x="599024" y="1203"/>
                </a:lnTo>
                <a:lnTo>
                  <a:pt x="667670" y="4710"/>
                </a:lnTo>
                <a:lnTo>
                  <a:pt x="732760" y="10362"/>
                </a:lnTo>
                <a:lnTo>
                  <a:pt x="793667" y="18003"/>
                </a:lnTo>
                <a:lnTo>
                  <a:pt x="849763" y="27475"/>
                </a:lnTo>
                <a:lnTo>
                  <a:pt x="900417" y="38622"/>
                </a:lnTo>
                <a:lnTo>
                  <a:pt x="945003" y="51285"/>
                </a:lnTo>
                <a:lnTo>
                  <a:pt x="982892" y="65309"/>
                </a:lnTo>
                <a:lnTo>
                  <a:pt x="1036063" y="96809"/>
                </a:lnTo>
                <a:lnTo>
                  <a:pt x="1054905" y="131863"/>
                </a:lnTo>
                <a:close/>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p:nvPr/>
        </p:nvSpPr>
        <p:spPr>
          <a:xfrm>
            <a:off x="1824944" y="2174893"/>
            <a:ext cx="1055370" cy="1128395"/>
          </a:xfrm>
          <a:custGeom>
            <a:avLst/>
            <a:gdLst/>
            <a:ahLst/>
            <a:cxnLst/>
            <a:rect l="l" t="t" r="r" b="b"/>
            <a:pathLst>
              <a:path w="1055370" h="1128395">
                <a:moveTo>
                  <a:pt x="1054905" y="0"/>
                </a:moveTo>
                <a:lnTo>
                  <a:pt x="1054905" y="996003"/>
                </a:lnTo>
                <a:lnTo>
                  <a:pt x="1050089" y="1013896"/>
                </a:lnTo>
                <a:lnTo>
                  <a:pt x="1013455" y="1047330"/>
                </a:lnTo>
                <a:lnTo>
                  <a:pt x="945003" y="1076580"/>
                </a:lnTo>
                <a:lnTo>
                  <a:pt x="900417" y="1089244"/>
                </a:lnTo>
                <a:lnTo>
                  <a:pt x="849763" y="1100390"/>
                </a:lnTo>
                <a:lnTo>
                  <a:pt x="793667" y="1109863"/>
                </a:lnTo>
                <a:lnTo>
                  <a:pt x="732760" y="1117503"/>
                </a:lnTo>
                <a:lnTo>
                  <a:pt x="667670" y="1123155"/>
                </a:lnTo>
                <a:lnTo>
                  <a:pt x="599024" y="1126662"/>
                </a:lnTo>
                <a:lnTo>
                  <a:pt x="527452" y="1127866"/>
                </a:lnTo>
                <a:lnTo>
                  <a:pt x="455880" y="1126662"/>
                </a:lnTo>
                <a:lnTo>
                  <a:pt x="387234" y="1123155"/>
                </a:lnTo>
                <a:lnTo>
                  <a:pt x="322144" y="1117503"/>
                </a:lnTo>
                <a:lnTo>
                  <a:pt x="261237" y="1109863"/>
                </a:lnTo>
                <a:lnTo>
                  <a:pt x="205141" y="1100390"/>
                </a:lnTo>
                <a:lnTo>
                  <a:pt x="154487" y="1089244"/>
                </a:lnTo>
                <a:lnTo>
                  <a:pt x="109901" y="1076580"/>
                </a:lnTo>
                <a:lnTo>
                  <a:pt x="72012" y="1062557"/>
                </a:lnTo>
                <a:lnTo>
                  <a:pt x="18841" y="1031057"/>
                </a:lnTo>
                <a:lnTo>
                  <a:pt x="0" y="996003"/>
                </a:lnTo>
                <a:lnTo>
                  <a:pt x="0" y="0"/>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6"/>
          <p:cNvSpPr txBox="1"/>
          <p:nvPr/>
        </p:nvSpPr>
        <p:spPr>
          <a:xfrm>
            <a:off x="1066738" y="3350259"/>
            <a:ext cx="2619818" cy="215444"/>
          </a:xfrm>
          <a:prstGeom prst="rect">
            <a:avLst/>
          </a:prstGeom>
        </p:spPr>
        <p:txBody>
          <a:bodyPr vert="horz" wrap="square" lIns="0" tIns="0" rIns="0" bIns="0" rtlCol="0">
            <a:spAutoFit/>
          </a:bodyPr>
          <a:lstStyle/>
          <a:p>
            <a:pPr marL="12700" algn="ctr">
              <a:lnSpc>
                <a:spcPct val="100000"/>
              </a:lnSpc>
            </a:pPr>
            <a:r>
              <a:rPr sz="1400" b="0" u="none" dirty="0">
                <a:solidFill>
                  <a:srgbClr val="7F7F7F"/>
                </a:solidFill>
                <a:latin typeface="Huawei Sans" panose="020C0503030203020204" pitchFamily="34" charset="0"/>
              </a:rPr>
              <a:t>(Cleansed features and labels)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p:nvPr/>
        </p:nvSpPr>
        <p:spPr>
          <a:xfrm>
            <a:off x="1635157" y="4901184"/>
            <a:ext cx="1482725" cy="1278255"/>
          </a:xfrm>
          <a:custGeom>
            <a:avLst/>
            <a:gdLst/>
            <a:ahLst/>
            <a:cxnLst/>
            <a:rect l="l" t="t" r="r" b="b"/>
            <a:pathLst>
              <a:path w="1482725" h="1278254">
                <a:moveTo>
                  <a:pt x="1163124" y="0"/>
                </a:moveTo>
                <a:lnTo>
                  <a:pt x="319539" y="0"/>
                </a:lnTo>
                <a:lnTo>
                  <a:pt x="0" y="639080"/>
                </a:lnTo>
                <a:lnTo>
                  <a:pt x="319539" y="1278158"/>
                </a:lnTo>
                <a:lnTo>
                  <a:pt x="1163124" y="1278158"/>
                </a:lnTo>
                <a:lnTo>
                  <a:pt x="1482665" y="639080"/>
                </a:lnTo>
                <a:lnTo>
                  <a:pt x="1163124" y="0"/>
                </a:lnTo>
                <a:close/>
              </a:path>
            </a:pathLst>
          </a:custGeom>
          <a:solidFill>
            <a:srgbClr val="28A8E1"/>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1635157" y="4901184"/>
            <a:ext cx="1482725" cy="1278255"/>
          </a:xfrm>
          <a:custGeom>
            <a:avLst/>
            <a:gdLst/>
            <a:ahLst/>
            <a:cxnLst/>
            <a:rect l="l" t="t" r="r" b="b"/>
            <a:pathLst>
              <a:path w="1482725" h="1278254">
                <a:moveTo>
                  <a:pt x="0" y="639080"/>
                </a:moveTo>
                <a:lnTo>
                  <a:pt x="319539" y="0"/>
                </a:lnTo>
                <a:lnTo>
                  <a:pt x="1163125" y="0"/>
                </a:lnTo>
                <a:lnTo>
                  <a:pt x="1482665" y="639080"/>
                </a:lnTo>
                <a:lnTo>
                  <a:pt x="1163125" y="1278158"/>
                </a:lnTo>
                <a:lnTo>
                  <a:pt x="319539" y="1278158"/>
                </a:lnTo>
                <a:lnTo>
                  <a:pt x="0" y="639080"/>
                </a:lnTo>
                <a:close/>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txBox="1"/>
          <p:nvPr/>
        </p:nvSpPr>
        <p:spPr>
          <a:xfrm>
            <a:off x="1887643" y="5299236"/>
            <a:ext cx="977752" cy="492443"/>
          </a:xfrm>
          <a:prstGeom prst="rect">
            <a:avLst/>
          </a:prstGeom>
        </p:spPr>
        <p:txBody>
          <a:bodyPr vert="horz" wrap="square" lIns="0" tIns="0" rIns="0" bIns="0" rtlCol="0">
            <a:spAutoFit/>
          </a:bodyPr>
          <a:lstStyle/>
          <a:p>
            <a:pPr marL="12700" algn="ctr">
              <a:lnSpc>
                <a:spcPct val="100000"/>
              </a:lnSpc>
            </a:pPr>
            <a:r>
              <a:rPr sz="1600" b="1" u="none" dirty="0">
                <a:solidFill>
                  <a:srgbClr val="FFFFFF"/>
                </a:solidFill>
                <a:latin typeface="Huawei Sans" panose="020C0503030203020204" pitchFamily="34" charset="0"/>
              </a:rPr>
              <a:t>Train the model</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p:nvPr/>
        </p:nvSpPr>
        <p:spPr>
          <a:xfrm>
            <a:off x="4582694" y="2506108"/>
            <a:ext cx="4069079" cy="0"/>
          </a:xfrm>
          <a:custGeom>
            <a:avLst/>
            <a:gdLst/>
            <a:ahLst/>
            <a:cxnLst/>
            <a:rect l="l" t="t" r="r" b="b"/>
            <a:pathLst>
              <a:path w="4069079">
                <a:moveTo>
                  <a:pt x="0" y="0"/>
                </a:moveTo>
                <a:lnTo>
                  <a:pt x="4068846" y="0"/>
                </a:lnTo>
              </a:path>
            </a:pathLst>
          </a:custGeom>
          <a:ln w="6350">
            <a:solidFill>
              <a:srgbClr val="D9D9D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p:nvPr/>
        </p:nvSpPr>
        <p:spPr>
          <a:xfrm>
            <a:off x="4582694" y="4654948"/>
            <a:ext cx="4069079" cy="0"/>
          </a:xfrm>
          <a:custGeom>
            <a:avLst/>
            <a:gdLst/>
            <a:ahLst/>
            <a:cxnLst/>
            <a:rect l="l" t="t" r="r" b="b"/>
            <a:pathLst>
              <a:path w="4069079">
                <a:moveTo>
                  <a:pt x="0" y="0"/>
                </a:moveTo>
                <a:lnTo>
                  <a:pt x="4068846" y="0"/>
                </a:lnTo>
              </a:path>
            </a:pathLst>
          </a:custGeom>
          <a:ln w="6350">
            <a:solidFill>
              <a:srgbClr val="D9D9D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aphicFrame>
        <p:nvGraphicFramePr>
          <p:cNvPr id="22" name="object 22"/>
          <p:cNvGraphicFramePr>
            <a:graphicFrameLocks noGrp="1"/>
          </p:cNvGraphicFramePr>
          <p:nvPr/>
        </p:nvGraphicFramePr>
        <p:xfrm>
          <a:off x="4582693" y="2506108"/>
          <a:ext cx="4831649" cy="2673552"/>
        </p:xfrm>
        <a:graphic>
          <a:graphicData uri="http://schemas.openxmlformats.org/drawingml/2006/table">
            <a:tbl>
              <a:tblPr firstRow="1" bandRow="1">
                <a:tableStyleId>{2D5ABB26-0587-4C30-8999-92F81FD0307C}</a:tableStyleId>
              </a:tblPr>
              <a:tblGrid>
                <a:gridCol w="1048070">
                  <a:extLst>
                    <a:ext uri="{9D8B030D-6E8A-4147-A177-3AD203B41FA5}">
                      <a16:colId xmlns:a16="http://schemas.microsoft.com/office/drawing/2014/main" val="20000"/>
                    </a:ext>
                  </a:extLst>
                </a:gridCol>
                <a:gridCol w="1435873">
                  <a:extLst>
                    <a:ext uri="{9D8B030D-6E8A-4147-A177-3AD203B41FA5}">
                      <a16:colId xmlns:a16="http://schemas.microsoft.com/office/drawing/2014/main" val="20001"/>
                    </a:ext>
                  </a:extLst>
                </a:gridCol>
                <a:gridCol w="1139793">
                  <a:extLst>
                    <a:ext uri="{9D8B030D-6E8A-4147-A177-3AD203B41FA5}">
                      <a16:colId xmlns:a16="http://schemas.microsoft.com/office/drawing/2014/main" val="20002"/>
                    </a:ext>
                  </a:extLst>
                </a:gridCol>
                <a:gridCol w="1207913">
                  <a:extLst>
                    <a:ext uri="{9D8B030D-6E8A-4147-A177-3AD203B41FA5}">
                      <a16:colId xmlns:a16="http://schemas.microsoft.com/office/drawing/2014/main" val="20003"/>
                    </a:ext>
                  </a:extLst>
                </a:gridCol>
              </a:tblGrid>
              <a:tr h="284421">
                <a:tc>
                  <a:txBody>
                    <a:bodyPr/>
                    <a:lstStyle/>
                    <a:p>
                      <a:pPr marL="179070">
                        <a:lnSpc>
                          <a:spcPct val="100000"/>
                        </a:lnSpc>
                        <a:spcBef>
                          <a:spcPts val="259"/>
                        </a:spcBef>
                      </a:pPr>
                      <a:r>
                        <a:rPr sz="1600" b="0" u="none" dirty="0">
                          <a:latin typeface="Huawei Sans" panose="020C0503030203020204" pitchFamily="34" charset="0"/>
                        </a:rPr>
                        <a:t>Name</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3301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16865">
                        <a:lnSpc>
                          <a:spcPct val="100000"/>
                        </a:lnSpc>
                        <a:spcBef>
                          <a:spcPts val="259"/>
                        </a:spcBef>
                      </a:pPr>
                      <a:r>
                        <a:rPr sz="1600" b="0" u="none">
                          <a:latin typeface="Huawei Sans" panose="020C0503030203020204" pitchFamily="34" charset="0"/>
                        </a:rPr>
                        <a:t>City</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3301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6830" algn="ctr">
                        <a:lnSpc>
                          <a:spcPct val="100000"/>
                        </a:lnSpc>
                        <a:spcBef>
                          <a:spcPts val="259"/>
                        </a:spcBef>
                      </a:pPr>
                      <a:r>
                        <a:rPr sz="1600" b="0" u="none">
                          <a:latin typeface="Huawei Sans" panose="020C0503030203020204" pitchFamily="34" charset="0"/>
                        </a:rPr>
                        <a:t>Age</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3301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90805" algn="ctr">
                        <a:lnSpc>
                          <a:spcPct val="100000"/>
                        </a:lnSpc>
                        <a:spcBef>
                          <a:spcPts val="259"/>
                        </a:spcBef>
                      </a:pPr>
                      <a:r>
                        <a:rPr sz="1600" b="0" u="none">
                          <a:latin typeface="Huawei Sans" panose="020C0503030203020204" pitchFamily="34" charset="0"/>
                        </a:rPr>
                        <a:t>Label</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3301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0"/>
                  </a:ext>
                </a:extLst>
              </a:tr>
              <a:tr h="341304">
                <a:tc>
                  <a:txBody>
                    <a:bodyPr/>
                    <a:lstStyle/>
                    <a:p>
                      <a:pPr marL="179070">
                        <a:lnSpc>
                          <a:spcPct val="100000"/>
                        </a:lnSpc>
                        <a:spcBef>
                          <a:spcPts val="595"/>
                        </a:spcBef>
                      </a:pPr>
                      <a:r>
                        <a:rPr sz="1600" b="0" u="none">
                          <a:latin typeface="Huawei Sans" panose="020C0503030203020204" pitchFamily="34" charset="0"/>
                        </a:rPr>
                        <a:t>Mike</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556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16865">
                        <a:lnSpc>
                          <a:spcPct val="100000"/>
                        </a:lnSpc>
                        <a:spcBef>
                          <a:spcPts val="595"/>
                        </a:spcBef>
                      </a:pPr>
                      <a:r>
                        <a:rPr sz="1600" b="0" u="none">
                          <a:latin typeface="Huawei Sans" panose="020C0503030203020204" pitchFamily="34" charset="0"/>
                        </a:rPr>
                        <a:t>Miami</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556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830" algn="ctr">
                        <a:lnSpc>
                          <a:spcPct val="100000"/>
                        </a:lnSpc>
                        <a:spcBef>
                          <a:spcPts val="595"/>
                        </a:spcBef>
                      </a:pPr>
                      <a:r>
                        <a:rPr sz="1600" b="0" u="none">
                          <a:latin typeface="Huawei Sans" panose="020C0503030203020204" pitchFamily="34" charset="0"/>
                        </a:rPr>
                        <a:t>42</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556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gn="ctr">
                        <a:lnSpc>
                          <a:spcPct val="100000"/>
                        </a:lnSpc>
                        <a:spcBef>
                          <a:spcPts val="595"/>
                        </a:spcBef>
                      </a:pPr>
                      <a:r>
                        <a:rPr sz="1600" b="0" u="none">
                          <a:latin typeface="Huawei Sans" panose="020C0503030203020204" pitchFamily="34" charset="0"/>
                        </a:rPr>
                        <a:t>yes</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556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1305">
                <a:tc>
                  <a:txBody>
                    <a:bodyPr/>
                    <a:lstStyle/>
                    <a:p>
                      <a:pPr marL="179070">
                        <a:lnSpc>
                          <a:spcPct val="100000"/>
                        </a:lnSpc>
                        <a:spcBef>
                          <a:spcPts val="620"/>
                        </a:spcBef>
                      </a:pPr>
                      <a:r>
                        <a:rPr sz="1600" b="0" u="none">
                          <a:latin typeface="Huawei Sans" panose="020C0503030203020204" pitchFamily="34" charset="0"/>
                        </a:rPr>
                        <a:t>Jerry</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16865">
                        <a:lnSpc>
                          <a:spcPct val="100000"/>
                        </a:lnSpc>
                        <a:spcBef>
                          <a:spcPts val="620"/>
                        </a:spcBef>
                      </a:pPr>
                      <a:r>
                        <a:rPr sz="1600" b="0" u="none">
                          <a:latin typeface="Huawei Sans" panose="020C0503030203020204" pitchFamily="34" charset="0"/>
                        </a:rPr>
                        <a:t>New York</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6830" algn="ctr">
                        <a:lnSpc>
                          <a:spcPct val="100000"/>
                        </a:lnSpc>
                        <a:spcBef>
                          <a:spcPts val="620"/>
                        </a:spcBef>
                      </a:pPr>
                      <a:r>
                        <a:rPr sz="1600" b="0" u="none">
                          <a:latin typeface="Huawei Sans" panose="020C0503030203020204" pitchFamily="34" charset="0"/>
                        </a:rPr>
                        <a:t>32</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90805" algn="ctr">
                        <a:lnSpc>
                          <a:spcPct val="100000"/>
                        </a:lnSpc>
                        <a:spcBef>
                          <a:spcPts val="620"/>
                        </a:spcBef>
                      </a:pPr>
                      <a:r>
                        <a:rPr sz="1600" b="0" u="none">
                          <a:latin typeface="Huawei Sans" panose="020C0503030203020204" pitchFamily="34" charset="0"/>
                        </a:rPr>
                        <a:t>no</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2"/>
                  </a:ext>
                </a:extLst>
              </a:tr>
              <a:tr h="341304">
                <a:tc>
                  <a:txBody>
                    <a:bodyPr/>
                    <a:lstStyle/>
                    <a:p>
                      <a:pPr marL="179070">
                        <a:lnSpc>
                          <a:spcPct val="100000"/>
                        </a:lnSpc>
                        <a:spcBef>
                          <a:spcPts val="620"/>
                        </a:spcBef>
                      </a:pPr>
                      <a:r>
                        <a:rPr sz="1600" b="0" u="none">
                          <a:latin typeface="Huawei Sans" panose="020C0503030203020204" pitchFamily="34" charset="0"/>
                        </a:rPr>
                        <a:t>Bryan</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16865">
                        <a:lnSpc>
                          <a:spcPct val="100000"/>
                        </a:lnSpc>
                        <a:spcBef>
                          <a:spcPts val="620"/>
                        </a:spcBef>
                      </a:pPr>
                      <a:r>
                        <a:rPr sz="1600" b="0" u="none">
                          <a:latin typeface="Huawei Sans" panose="020C0503030203020204" pitchFamily="34" charset="0"/>
                        </a:rPr>
                        <a:t>Orlando</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830" algn="ctr">
                        <a:lnSpc>
                          <a:spcPct val="100000"/>
                        </a:lnSpc>
                        <a:spcBef>
                          <a:spcPts val="620"/>
                        </a:spcBef>
                      </a:pPr>
                      <a:r>
                        <a:rPr sz="1600" b="0" u="none">
                          <a:latin typeface="Huawei Sans" panose="020C0503030203020204" pitchFamily="34" charset="0"/>
                        </a:rPr>
                        <a:t>18</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805" algn="ctr">
                        <a:lnSpc>
                          <a:spcPct val="100000"/>
                        </a:lnSpc>
                        <a:spcBef>
                          <a:spcPts val="620"/>
                        </a:spcBef>
                      </a:pPr>
                      <a:r>
                        <a:rPr sz="1600" b="0" u="none">
                          <a:latin typeface="Huawei Sans" panose="020C0503030203020204" pitchFamily="34" charset="0"/>
                        </a:rPr>
                        <a:t>no</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1305">
                <a:tc>
                  <a:txBody>
                    <a:bodyPr/>
                    <a:lstStyle/>
                    <a:p>
                      <a:pPr marL="179070">
                        <a:lnSpc>
                          <a:spcPct val="100000"/>
                        </a:lnSpc>
                        <a:spcBef>
                          <a:spcPts val="620"/>
                        </a:spcBef>
                      </a:pPr>
                      <a:r>
                        <a:rPr sz="1600" b="0" u="none">
                          <a:latin typeface="Huawei Sans" panose="020C0503030203020204" pitchFamily="34" charset="0"/>
                        </a:rPr>
                        <a:t>Patricia</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16865">
                        <a:lnSpc>
                          <a:spcPct val="100000"/>
                        </a:lnSpc>
                        <a:spcBef>
                          <a:spcPts val="620"/>
                        </a:spcBef>
                      </a:pPr>
                      <a:r>
                        <a:rPr sz="1600" b="0" u="none">
                          <a:latin typeface="Huawei Sans" panose="020C0503030203020204" pitchFamily="34" charset="0"/>
                        </a:rPr>
                        <a:t>Miami</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6830" algn="ctr">
                        <a:lnSpc>
                          <a:spcPct val="100000"/>
                        </a:lnSpc>
                        <a:spcBef>
                          <a:spcPts val="620"/>
                        </a:spcBef>
                      </a:pPr>
                      <a:r>
                        <a:rPr sz="1600" b="0" u="none">
                          <a:latin typeface="Huawei Sans" panose="020C0503030203020204" pitchFamily="34" charset="0"/>
                        </a:rPr>
                        <a:t>45</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91440" algn="ctr">
                        <a:lnSpc>
                          <a:spcPct val="100000"/>
                        </a:lnSpc>
                        <a:spcBef>
                          <a:spcPts val="620"/>
                        </a:spcBef>
                      </a:pPr>
                      <a:r>
                        <a:rPr sz="1600" b="0" u="none">
                          <a:latin typeface="Huawei Sans" panose="020C0503030203020204" pitchFamily="34" charset="0"/>
                        </a:rPr>
                        <a:t>yes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4"/>
                  </a:ext>
                </a:extLst>
              </a:tr>
              <a:tr h="338836">
                <a:tc>
                  <a:txBody>
                    <a:bodyPr/>
                    <a:lstStyle/>
                    <a:p>
                      <a:pPr marL="179070">
                        <a:lnSpc>
                          <a:spcPct val="100000"/>
                        </a:lnSpc>
                        <a:spcBef>
                          <a:spcPts val="620"/>
                        </a:spcBef>
                      </a:pPr>
                      <a:r>
                        <a:rPr sz="1600" b="0" u="none">
                          <a:latin typeface="Huawei Sans" panose="020C0503030203020204" pitchFamily="34" charset="0"/>
                        </a:rPr>
                        <a:t>Elodie</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16865">
                        <a:lnSpc>
                          <a:spcPct val="100000"/>
                        </a:lnSpc>
                        <a:spcBef>
                          <a:spcPts val="620"/>
                        </a:spcBef>
                      </a:pPr>
                      <a:r>
                        <a:rPr sz="1600" b="0" u="none">
                          <a:latin typeface="Huawei Sans" panose="020C0503030203020204" pitchFamily="34" charset="0"/>
                        </a:rPr>
                        <a:t>Phoenix</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830" algn="ctr">
                        <a:lnSpc>
                          <a:spcPct val="100000"/>
                        </a:lnSpc>
                        <a:spcBef>
                          <a:spcPts val="620"/>
                        </a:spcBef>
                      </a:pPr>
                      <a:r>
                        <a:rPr sz="1600" b="0" u="none">
                          <a:latin typeface="Huawei Sans" panose="020C0503030203020204" pitchFamily="34" charset="0"/>
                        </a:rPr>
                        <a:t>35</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805" algn="ctr">
                        <a:lnSpc>
                          <a:spcPct val="100000"/>
                        </a:lnSpc>
                        <a:spcBef>
                          <a:spcPts val="620"/>
                        </a:spcBef>
                      </a:pPr>
                      <a:r>
                        <a:rPr sz="1600" b="0" u="none">
                          <a:latin typeface="Huawei Sans" panose="020C0503030203020204" pitchFamily="34" charset="0"/>
                        </a:rPr>
                        <a:t>no</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43772">
                <a:tc>
                  <a:txBody>
                    <a:bodyPr/>
                    <a:lstStyle/>
                    <a:p>
                      <a:pPr marL="179070">
                        <a:lnSpc>
                          <a:spcPct val="100000"/>
                        </a:lnSpc>
                        <a:spcBef>
                          <a:spcPts val="635"/>
                        </a:spcBef>
                      </a:pPr>
                      <a:r>
                        <a:rPr sz="1600" b="0" u="none">
                          <a:latin typeface="Huawei Sans" panose="020C0503030203020204" pitchFamily="34" charset="0"/>
                        </a:rPr>
                        <a:t>Remy</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806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16865">
                        <a:lnSpc>
                          <a:spcPct val="100000"/>
                        </a:lnSpc>
                        <a:spcBef>
                          <a:spcPts val="635"/>
                        </a:spcBef>
                      </a:pPr>
                      <a:r>
                        <a:rPr sz="1600" b="0" u="none">
                          <a:latin typeface="Huawei Sans" panose="020C0503030203020204" pitchFamily="34" charset="0"/>
                        </a:rPr>
                        <a:t>Chicago</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806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36830" algn="ctr">
                        <a:lnSpc>
                          <a:spcPct val="100000"/>
                        </a:lnSpc>
                        <a:spcBef>
                          <a:spcPts val="635"/>
                        </a:spcBef>
                      </a:pPr>
                      <a:r>
                        <a:rPr sz="1600" b="0" u="none">
                          <a:latin typeface="Huawei Sans" panose="020C0503030203020204" pitchFamily="34" charset="0"/>
                        </a:rPr>
                        <a:t>72</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806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marL="91440" algn="ctr">
                        <a:lnSpc>
                          <a:spcPct val="100000"/>
                        </a:lnSpc>
                        <a:spcBef>
                          <a:spcPts val="635"/>
                        </a:spcBef>
                      </a:pPr>
                      <a:r>
                        <a:rPr sz="1600" b="0" u="none">
                          <a:latin typeface="Huawei Sans" panose="020C0503030203020204" pitchFamily="34" charset="0"/>
                        </a:rPr>
                        <a:t>yes</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806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6"/>
                  </a:ext>
                </a:extLst>
              </a:tr>
              <a:tr h="341305">
                <a:tc>
                  <a:txBody>
                    <a:bodyPr/>
                    <a:lstStyle/>
                    <a:p>
                      <a:pPr marL="179070">
                        <a:lnSpc>
                          <a:spcPct val="100000"/>
                        </a:lnSpc>
                        <a:spcBef>
                          <a:spcPts val="620"/>
                        </a:spcBef>
                      </a:pPr>
                      <a:r>
                        <a:rPr sz="1600" b="0" u="none">
                          <a:latin typeface="Huawei Sans" panose="020C0503030203020204" pitchFamily="34" charset="0"/>
                        </a:rPr>
                        <a:t>John</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16865">
                        <a:lnSpc>
                          <a:spcPct val="100000"/>
                        </a:lnSpc>
                        <a:spcBef>
                          <a:spcPts val="620"/>
                        </a:spcBef>
                      </a:pPr>
                      <a:r>
                        <a:rPr sz="1600" b="0" u="none">
                          <a:latin typeface="Huawei Sans" panose="020C0503030203020204" pitchFamily="34" charset="0"/>
                        </a:rPr>
                        <a:t>New York</a:t>
                      </a:r>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830" algn="ctr">
                        <a:lnSpc>
                          <a:spcPct val="100000"/>
                        </a:lnSpc>
                        <a:spcBef>
                          <a:spcPts val="620"/>
                        </a:spcBef>
                      </a:pPr>
                      <a:r>
                        <a:rPr sz="1600" b="0" u="none">
                          <a:latin typeface="Huawei Sans" panose="020C0503030203020204" pitchFamily="34" charset="0"/>
                        </a:rPr>
                        <a:t>48</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gn="ctr">
                        <a:lnSpc>
                          <a:spcPct val="100000"/>
                        </a:lnSpc>
                        <a:spcBef>
                          <a:spcPts val="620"/>
                        </a:spcBef>
                      </a:pPr>
                      <a:r>
                        <a:rPr sz="1600" b="0" u="none" dirty="0">
                          <a:latin typeface="Huawei Sans" panose="020C0503030203020204" pitchFamily="34" charset="0"/>
                        </a:rPr>
                        <a:t>yes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0" marR="0" marT="7874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23" name="object 23"/>
          <p:cNvSpPr/>
          <p:nvPr/>
        </p:nvSpPr>
        <p:spPr>
          <a:xfrm>
            <a:off x="9446854" y="2539819"/>
            <a:ext cx="157480" cy="1565107"/>
          </a:xfrm>
          <a:custGeom>
            <a:avLst/>
            <a:gdLst/>
            <a:ahLst/>
            <a:cxnLst/>
            <a:rect l="l" t="t" r="r" b="b"/>
            <a:pathLst>
              <a:path w="157479" h="1382395">
                <a:moveTo>
                  <a:pt x="1" y="0"/>
                </a:moveTo>
                <a:lnTo>
                  <a:pt x="30567" y="5947"/>
                </a:lnTo>
                <a:lnTo>
                  <a:pt x="55528" y="22166"/>
                </a:lnTo>
                <a:lnTo>
                  <a:pt x="72357" y="46221"/>
                </a:lnTo>
                <a:lnTo>
                  <a:pt x="78528" y="75680"/>
                </a:lnTo>
                <a:lnTo>
                  <a:pt x="78527" y="615214"/>
                </a:lnTo>
                <a:lnTo>
                  <a:pt x="84698" y="644672"/>
                </a:lnTo>
                <a:lnTo>
                  <a:pt x="101527" y="668728"/>
                </a:lnTo>
                <a:lnTo>
                  <a:pt x="126488" y="684947"/>
                </a:lnTo>
                <a:lnTo>
                  <a:pt x="157054" y="690894"/>
                </a:lnTo>
                <a:lnTo>
                  <a:pt x="126488" y="696841"/>
                </a:lnTo>
                <a:lnTo>
                  <a:pt x="101527" y="713060"/>
                </a:lnTo>
                <a:lnTo>
                  <a:pt x="84698" y="737116"/>
                </a:lnTo>
                <a:lnTo>
                  <a:pt x="78527" y="766574"/>
                </a:lnTo>
                <a:lnTo>
                  <a:pt x="78527" y="1306109"/>
                </a:lnTo>
                <a:lnTo>
                  <a:pt x="72356" y="1335567"/>
                </a:lnTo>
                <a:lnTo>
                  <a:pt x="55527" y="1359622"/>
                </a:lnTo>
                <a:lnTo>
                  <a:pt x="30566" y="1375841"/>
                </a:lnTo>
                <a:lnTo>
                  <a:pt x="0" y="1381789"/>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txBox="1"/>
          <p:nvPr/>
        </p:nvSpPr>
        <p:spPr>
          <a:xfrm>
            <a:off x="8084353" y="2040308"/>
            <a:ext cx="1519982" cy="246221"/>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Target (label)</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txBox="1"/>
          <p:nvPr/>
        </p:nvSpPr>
        <p:spPr>
          <a:xfrm>
            <a:off x="5795023" y="2007920"/>
            <a:ext cx="2195128" cy="246221"/>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Features (attributes)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6"/>
          <p:cNvSpPr/>
          <p:nvPr/>
        </p:nvSpPr>
        <p:spPr>
          <a:xfrm>
            <a:off x="9430818" y="4175793"/>
            <a:ext cx="173516" cy="1003867"/>
          </a:xfrm>
          <a:custGeom>
            <a:avLst/>
            <a:gdLst/>
            <a:ahLst/>
            <a:cxnLst/>
            <a:rect l="l" t="t" r="r" b="b"/>
            <a:pathLst>
              <a:path w="157479" h="526414">
                <a:moveTo>
                  <a:pt x="0" y="0"/>
                </a:moveTo>
                <a:lnTo>
                  <a:pt x="30566" y="5947"/>
                </a:lnTo>
                <a:lnTo>
                  <a:pt x="55527" y="22166"/>
                </a:lnTo>
                <a:lnTo>
                  <a:pt x="72356" y="46222"/>
                </a:lnTo>
                <a:lnTo>
                  <a:pt x="78527" y="75680"/>
                </a:lnTo>
                <a:lnTo>
                  <a:pt x="78526" y="187440"/>
                </a:lnTo>
                <a:lnTo>
                  <a:pt x="84697" y="216898"/>
                </a:lnTo>
                <a:lnTo>
                  <a:pt x="101526" y="240954"/>
                </a:lnTo>
                <a:lnTo>
                  <a:pt x="126487" y="257173"/>
                </a:lnTo>
                <a:lnTo>
                  <a:pt x="157053" y="263121"/>
                </a:lnTo>
                <a:lnTo>
                  <a:pt x="126487" y="269068"/>
                </a:lnTo>
                <a:lnTo>
                  <a:pt x="101526" y="285287"/>
                </a:lnTo>
                <a:lnTo>
                  <a:pt x="84697" y="309343"/>
                </a:lnTo>
                <a:lnTo>
                  <a:pt x="78526" y="338801"/>
                </a:lnTo>
                <a:lnTo>
                  <a:pt x="78526" y="450561"/>
                </a:lnTo>
                <a:lnTo>
                  <a:pt x="72355" y="480019"/>
                </a:lnTo>
                <a:lnTo>
                  <a:pt x="55526" y="504075"/>
                </a:lnTo>
                <a:lnTo>
                  <a:pt x="30566" y="520294"/>
                </a:lnTo>
                <a:lnTo>
                  <a:pt x="0" y="526242"/>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7"/>
          <p:cNvSpPr txBox="1"/>
          <p:nvPr/>
        </p:nvSpPr>
        <p:spPr>
          <a:xfrm>
            <a:off x="9699549" y="2799257"/>
            <a:ext cx="2049537" cy="1114601"/>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Training set</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5080">
              <a:lnSpc>
                <a:spcPct val="102200"/>
              </a:lnSpc>
            </a:pPr>
            <a:r>
              <a:rPr lang="en-US" sz="1400" b="0" u="none" dirty="0">
                <a:solidFill>
                  <a:srgbClr val="7F7F7F"/>
                </a:solidFill>
                <a:latin typeface="Huawei Sans" panose="020C0503030203020204" pitchFamily="34" charset="0"/>
              </a:rPr>
              <a:t>Data used by t</a:t>
            </a:r>
            <a:r>
              <a:rPr sz="1400" b="0" u="none" dirty="0">
                <a:solidFill>
                  <a:srgbClr val="7F7F7F"/>
                </a:solidFill>
                <a:latin typeface="Huawei Sans" panose="020C0503030203020204" pitchFamily="34" charset="0"/>
              </a:rPr>
              <a:t>he model </a:t>
            </a:r>
            <a:r>
              <a:rPr lang="en-US" sz="1400" b="0" u="none" dirty="0">
                <a:solidFill>
                  <a:srgbClr val="7F7F7F"/>
                </a:solidFill>
                <a:latin typeface="Huawei Sans" panose="020C0503030203020204" pitchFamily="34" charset="0"/>
              </a:rPr>
              <a:t>to </a:t>
            </a:r>
            <a:r>
              <a:rPr sz="1400" b="0" u="none" dirty="0">
                <a:solidFill>
                  <a:srgbClr val="7F7F7F"/>
                </a:solidFill>
                <a:latin typeface="Huawei Sans" panose="020C0503030203020204" pitchFamily="34" charset="0"/>
              </a:rPr>
              <a:t>determine the relationship</a:t>
            </a:r>
            <a:r>
              <a:rPr lang="en-US" sz="1400" b="0" u="none" dirty="0">
                <a:solidFill>
                  <a:srgbClr val="7F7F7F"/>
                </a:solidFill>
                <a:latin typeface="Huawei Sans" panose="020C0503030203020204" pitchFamily="34" charset="0"/>
              </a:rPr>
              <a:t>s</a:t>
            </a:r>
            <a:r>
              <a:rPr sz="1400" b="0" u="none" dirty="0">
                <a:solidFill>
                  <a:srgbClr val="7F7F7F"/>
                </a:solidFill>
                <a:latin typeface="Huawei Sans" panose="020C0503030203020204" pitchFamily="34" charset="0"/>
              </a:rPr>
              <a:t> between features and targets.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8"/>
          <p:cNvSpPr txBox="1"/>
          <p:nvPr/>
        </p:nvSpPr>
        <p:spPr>
          <a:xfrm>
            <a:off x="9731300" y="4285616"/>
            <a:ext cx="2005088" cy="677108"/>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Test set</a:t>
            </a:r>
            <a:endParaRPr lang="en-US" altLang="zh-CN" sz="1600" b="1"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a:lnSpc>
                <a:spcPct val="100000"/>
              </a:lnSpc>
            </a:pPr>
            <a:r>
              <a:rPr lang="en-US" sz="1400" b="0" u="none" dirty="0">
                <a:solidFill>
                  <a:srgbClr val="7F7F7F"/>
                </a:solidFill>
                <a:latin typeface="Huawei Sans" panose="020C0503030203020204" pitchFamily="34" charset="0"/>
              </a:rPr>
              <a:t>N</a:t>
            </a:r>
            <a:r>
              <a:rPr sz="1400" b="0" u="none" dirty="0">
                <a:solidFill>
                  <a:srgbClr val="7F7F7F"/>
                </a:solidFill>
                <a:latin typeface="Huawei Sans" panose="020C0503030203020204" pitchFamily="34" charset="0"/>
              </a:rPr>
              <a:t>ew data </a:t>
            </a:r>
            <a:r>
              <a:rPr lang="en-US" sz="1400" b="0" u="none" dirty="0">
                <a:solidFill>
                  <a:srgbClr val="7F7F7F"/>
                </a:solidFill>
                <a:latin typeface="Huawei Sans" panose="020C0503030203020204" pitchFamily="34" charset="0"/>
              </a:rPr>
              <a:t>for </a:t>
            </a:r>
            <a:r>
              <a:rPr sz="1400" b="0" u="none" dirty="0">
                <a:solidFill>
                  <a:srgbClr val="7F7F7F"/>
                </a:solidFill>
                <a:latin typeface="Huawei Sans" panose="020C0503030203020204" pitchFamily="34" charset="0"/>
              </a:rPr>
              <a:t>evaluat</a:t>
            </a:r>
            <a:r>
              <a:rPr lang="en-US" sz="1400" b="0" u="none" dirty="0">
                <a:solidFill>
                  <a:srgbClr val="7F7F7F"/>
                </a:solidFill>
                <a:latin typeface="Huawei Sans" panose="020C0503030203020204" pitchFamily="34" charset="0"/>
              </a:rPr>
              <a:t>ing</a:t>
            </a:r>
            <a:r>
              <a:rPr sz="1400" b="0" u="none" dirty="0">
                <a:solidFill>
                  <a:srgbClr val="7F7F7F"/>
                </a:solidFill>
                <a:latin typeface="Huawei Sans" panose="020C0503030203020204" pitchFamily="34" charset="0"/>
              </a:rPr>
              <a:t> model effectiveness.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object 29"/>
          <p:cNvSpPr/>
          <p:nvPr/>
        </p:nvSpPr>
        <p:spPr>
          <a:xfrm>
            <a:off x="4339467" y="4149080"/>
            <a:ext cx="5107387" cy="45719"/>
          </a:xfrm>
          <a:custGeom>
            <a:avLst/>
            <a:gdLst/>
            <a:ahLst/>
            <a:cxnLst/>
            <a:rect l="l" t="t" r="r" b="b"/>
            <a:pathLst>
              <a:path w="4521834">
                <a:moveTo>
                  <a:pt x="0" y="0"/>
                </a:moveTo>
                <a:lnTo>
                  <a:pt x="4521417" y="1"/>
                </a:lnTo>
              </a:path>
            </a:pathLst>
          </a:custGeom>
          <a:ln w="19050">
            <a:solidFill>
              <a:srgbClr val="FDD05C"/>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txBox="1"/>
          <p:nvPr/>
        </p:nvSpPr>
        <p:spPr>
          <a:xfrm>
            <a:off x="5429021" y="5602431"/>
            <a:ext cx="4175313" cy="553998"/>
          </a:xfrm>
          <a:prstGeom prst="rect">
            <a:avLst/>
          </a:prstGeom>
        </p:spPr>
        <p:txBody>
          <a:bodyPr vert="horz" wrap="square" lIns="0" tIns="0" rIns="0" bIns="0" rtlCol="0">
            <a:spAutoFit/>
          </a:bodyPr>
          <a:lstStyle/>
          <a:p>
            <a:pPr marL="12700">
              <a:lnSpc>
                <a:spcPct val="100000"/>
              </a:lnSpc>
            </a:pPr>
            <a:r>
              <a:rPr b="0" u="none" dirty="0">
                <a:latin typeface="Huawei Sans" panose="020C0503030203020204" pitchFamily="34" charset="0"/>
              </a:rPr>
              <a:t>Each feature or set of features provides a judgment basis for the model.</a:t>
            </a:r>
            <a:endParaRPr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object 33"/>
          <p:cNvSpPr/>
          <p:nvPr/>
        </p:nvSpPr>
        <p:spPr>
          <a:xfrm>
            <a:off x="2314299" y="3594580"/>
            <a:ext cx="76200" cy="282575"/>
          </a:xfrm>
          <a:custGeom>
            <a:avLst/>
            <a:gdLst/>
            <a:ahLst/>
            <a:cxnLst/>
            <a:rect l="l" t="t" r="r" b="b"/>
            <a:pathLst>
              <a:path w="76200" h="282575">
                <a:moveTo>
                  <a:pt x="28575" y="206275"/>
                </a:moveTo>
                <a:lnTo>
                  <a:pt x="0" y="206275"/>
                </a:lnTo>
                <a:lnTo>
                  <a:pt x="38100" y="282475"/>
                </a:lnTo>
                <a:lnTo>
                  <a:pt x="69850" y="218975"/>
                </a:lnTo>
                <a:lnTo>
                  <a:pt x="28575" y="218975"/>
                </a:lnTo>
                <a:lnTo>
                  <a:pt x="28575" y="206275"/>
                </a:lnTo>
                <a:close/>
              </a:path>
              <a:path w="76200" h="282575">
                <a:moveTo>
                  <a:pt x="47625" y="0"/>
                </a:moveTo>
                <a:lnTo>
                  <a:pt x="28575" y="0"/>
                </a:lnTo>
                <a:lnTo>
                  <a:pt x="28575" y="218975"/>
                </a:lnTo>
                <a:lnTo>
                  <a:pt x="47625" y="218975"/>
                </a:lnTo>
                <a:lnTo>
                  <a:pt x="47625" y="0"/>
                </a:lnTo>
                <a:close/>
              </a:path>
              <a:path w="76200" h="282575">
                <a:moveTo>
                  <a:pt x="76200" y="206275"/>
                </a:moveTo>
                <a:lnTo>
                  <a:pt x="47625" y="206275"/>
                </a:lnTo>
                <a:lnTo>
                  <a:pt x="47625" y="218975"/>
                </a:lnTo>
                <a:lnTo>
                  <a:pt x="69850" y="218975"/>
                </a:lnTo>
                <a:lnTo>
                  <a:pt x="76200" y="206275"/>
                </a:lnTo>
                <a:close/>
              </a:path>
            </a:pathLst>
          </a:custGeom>
          <a:solidFill>
            <a:srgbClr val="404040"/>
          </a:solidFill>
        </p:spPr>
        <p:txBody>
          <a:bodyPr wrap="square" lIns="0" tIns="0" rIns="0" bIns="0" rtlCol="0"/>
          <a:lstStyle/>
          <a:p>
            <a:endParaRPr sz="11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object 34"/>
          <p:cNvSpPr/>
          <p:nvPr/>
        </p:nvSpPr>
        <p:spPr>
          <a:xfrm>
            <a:off x="5672950" y="2311269"/>
            <a:ext cx="2439274" cy="181627"/>
          </a:xfrm>
          <a:custGeom>
            <a:avLst/>
            <a:gdLst/>
            <a:ahLst/>
            <a:cxnLst/>
            <a:rect l="l" t="t" r="r" b="b"/>
            <a:pathLst>
              <a:path w="1910715" h="169544">
                <a:moveTo>
                  <a:pt x="0" y="169353"/>
                </a:moveTo>
                <a:lnTo>
                  <a:pt x="6413" y="136393"/>
                </a:lnTo>
                <a:lnTo>
                  <a:pt x="23902" y="109477"/>
                </a:lnTo>
                <a:lnTo>
                  <a:pt x="49842" y="91330"/>
                </a:lnTo>
                <a:lnTo>
                  <a:pt x="81607" y="84676"/>
                </a:lnTo>
                <a:lnTo>
                  <a:pt x="873440" y="84676"/>
                </a:lnTo>
                <a:lnTo>
                  <a:pt x="905205" y="78022"/>
                </a:lnTo>
                <a:lnTo>
                  <a:pt x="931145" y="59875"/>
                </a:lnTo>
                <a:lnTo>
                  <a:pt x="948634" y="32959"/>
                </a:lnTo>
                <a:lnTo>
                  <a:pt x="955047" y="0"/>
                </a:lnTo>
                <a:lnTo>
                  <a:pt x="961460" y="32959"/>
                </a:lnTo>
                <a:lnTo>
                  <a:pt x="978949" y="59875"/>
                </a:lnTo>
                <a:lnTo>
                  <a:pt x="1004889" y="78022"/>
                </a:lnTo>
                <a:lnTo>
                  <a:pt x="1036654" y="84676"/>
                </a:lnTo>
                <a:lnTo>
                  <a:pt x="1828487" y="84676"/>
                </a:lnTo>
                <a:lnTo>
                  <a:pt x="1860252" y="91330"/>
                </a:lnTo>
                <a:lnTo>
                  <a:pt x="1886192" y="109477"/>
                </a:lnTo>
                <a:lnTo>
                  <a:pt x="1903681" y="136393"/>
                </a:lnTo>
                <a:lnTo>
                  <a:pt x="1910095" y="169353"/>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object 35"/>
          <p:cNvSpPr/>
          <p:nvPr/>
        </p:nvSpPr>
        <p:spPr>
          <a:xfrm>
            <a:off x="8264608" y="2314188"/>
            <a:ext cx="1028065" cy="163195"/>
          </a:xfrm>
          <a:custGeom>
            <a:avLst/>
            <a:gdLst/>
            <a:ahLst/>
            <a:cxnLst/>
            <a:rect l="l" t="t" r="r" b="b"/>
            <a:pathLst>
              <a:path w="1028065" h="163194">
                <a:moveTo>
                  <a:pt x="0" y="162876"/>
                </a:moveTo>
                <a:lnTo>
                  <a:pt x="6167" y="131176"/>
                </a:lnTo>
                <a:lnTo>
                  <a:pt x="22988" y="105290"/>
                </a:lnTo>
                <a:lnTo>
                  <a:pt x="47936" y="87837"/>
                </a:lnTo>
                <a:lnTo>
                  <a:pt x="78486" y="81437"/>
                </a:lnTo>
                <a:lnTo>
                  <a:pt x="435406" y="81438"/>
                </a:lnTo>
                <a:lnTo>
                  <a:pt x="465957" y="75038"/>
                </a:lnTo>
                <a:lnTo>
                  <a:pt x="490905" y="57585"/>
                </a:lnTo>
                <a:lnTo>
                  <a:pt x="507725" y="31699"/>
                </a:lnTo>
                <a:lnTo>
                  <a:pt x="513893" y="0"/>
                </a:lnTo>
                <a:lnTo>
                  <a:pt x="520061" y="31699"/>
                </a:lnTo>
                <a:lnTo>
                  <a:pt x="536881" y="57585"/>
                </a:lnTo>
                <a:lnTo>
                  <a:pt x="561829" y="75038"/>
                </a:lnTo>
                <a:lnTo>
                  <a:pt x="592380" y="81438"/>
                </a:lnTo>
                <a:lnTo>
                  <a:pt x="949300" y="81438"/>
                </a:lnTo>
                <a:lnTo>
                  <a:pt x="979850" y="87838"/>
                </a:lnTo>
                <a:lnTo>
                  <a:pt x="1004798" y="105291"/>
                </a:lnTo>
                <a:lnTo>
                  <a:pt x="1021619" y="131177"/>
                </a:lnTo>
                <a:lnTo>
                  <a:pt x="1027787" y="162877"/>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8" name="object 38"/>
          <p:cNvSpPr/>
          <p:nvPr/>
        </p:nvSpPr>
        <p:spPr>
          <a:xfrm>
            <a:off x="2943020" y="2712227"/>
            <a:ext cx="1544457" cy="45719"/>
          </a:xfrm>
          <a:custGeom>
            <a:avLst/>
            <a:gdLst/>
            <a:ahLst/>
            <a:cxnLst/>
            <a:rect l="l" t="t" r="r" b="b"/>
            <a:pathLst>
              <a:path w="2279015" h="76200">
                <a:moveTo>
                  <a:pt x="50800" y="31748"/>
                </a:moveTo>
                <a:lnTo>
                  <a:pt x="0" y="31748"/>
                </a:lnTo>
                <a:lnTo>
                  <a:pt x="0" y="44448"/>
                </a:lnTo>
                <a:lnTo>
                  <a:pt x="50800" y="44448"/>
                </a:lnTo>
                <a:lnTo>
                  <a:pt x="50800" y="31748"/>
                </a:lnTo>
                <a:close/>
              </a:path>
              <a:path w="2279015" h="76200">
                <a:moveTo>
                  <a:pt x="139700" y="31748"/>
                </a:moveTo>
                <a:lnTo>
                  <a:pt x="88900" y="31748"/>
                </a:lnTo>
                <a:lnTo>
                  <a:pt x="88900" y="44448"/>
                </a:lnTo>
                <a:lnTo>
                  <a:pt x="139700" y="44448"/>
                </a:lnTo>
                <a:lnTo>
                  <a:pt x="139700" y="31748"/>
                </a:lnTo>
                <a:close/>
              </a:path>
              <a:path w="2279015" h="76200">
                <a:moveTo>
                  <a:pt x="228600" y="31748"/>
                </a:moveTo>
                <a:lnTo>
                  <a:pt x="177800" y="31748"/>
                </a:lnTo>
                <a:lnTo>
                  <a:pt x="177800" y="44448"/>
                </a:lnTo>
                <a:lnTo>
                  <a:pt x="228600" y="44448"/>
                </a:lnTo>
                <a:lnTo>
                  <a:pt x="228600" y="31748"/>
                </a:lnTo>
                <a:close/>
              </a:path>
              <a:path w="2279015" h="76200">
                <a:moveTo>
                  <a:pt x="317500" y="31748"/>
                </a:moveTo>
                <a:lnTo>
                  <a:pt x="266700" y="31748"/>
                </a:lnTo>
                <a:lnTo>
                  <a:pt x="266700" y="44448"/>
                </a:lnTo>
                <a:lnTo>
                  <a:pt x="317500" y="44448"/>
                </a:lnTo>
                <a:lnTo>
                  <a:pt x="317500" y="31748"/>
                </a:lnTo>
                <a:close/>
              </a:path>
              <a:path w="2279015" h="76200">
                <a:moveTo>
                  <a:pt x="406400" y="31748"/>
                </a:moveTo>
                <a:lnTo>
                  <a:pt x="355600" y="31748"/>
                </a:lnTo>
                <a:lnTo>
                  <a:pt x="355600" y="44448"/>
                </a:lnTo>
                <a:lnTo>
                  <a:pt x="406400" y="44448"/>
                </a:lnTo>
                <a:lnTo>
                  <a:pt x="406400" y="31748"/>
                </a:lnTo>
                <a:close/>
              </a:path>
              <a:path w="2279015" h="76200">
                <a:moveTo>
                  <a:pt x="495300" y="31748"/>
                </a:moveTo>
                <a:lnTo>
                  <a:pt x="444500" y="31748"/>
                </a:lnTo>
                <a:lnTo>
                  <a:pt x="444500" y="44448"/>
                </a:lnTo>
                <a:lnTo>
                  <a:pt x="495300" y="44448"/>
                </a:lnTo>
                <a:lnTo>
                  <a:pt x="495300" y="31748"/>
                </a:lnTo>
                <a:close/>
              </a:path>
              <a:path w="2279015" h="76200">
                <a:moveTo>
                  <a:pt x="584200" y="31748"/>
                </a:moveTo>
                <a:lnTo>
                  <a:pt x="533400" y="31748"/>
                </a:lnTo>
                <a:lnTo>
                  <a:pt x="533400" y="44448"/>
                </a:lnTo>
                <a:lnTo>
                  <a:pt x="584200" y="44448"/>
                </a:lnTo>
                <a:lnTo>
                  <a:pt x="584200" y="31748"/>
                </a:lnTo>
                <a:close/>
              </a:path>
              <a:path w="2279015" h="76200">
                <a:moveTo>
                  <a:pt x="673100" y="31748"/>
                </a:moveTo>
                <a:lnTo>
                  <a:pt x="622300" y="31748"/>
                </a:lnTo>
                <a:lnTo>
                  <a:pt x="622300" y="44448"/>
                </a:lnTo>
                <a:lnTo>
                  <a:pt x="673100" y="44448"/>
                </a:lnTo>
                <a:lnTo>
                  <a:pt x="673100" y="31748"/>
                </a:lnTo>
                <a:close/>
              </a:path>
              <a:path w="2279015" h="76200">
                <a:moveTo>
                  <a:pt x="762000" y="31748"/>
                </a:moveTo>
                <a:lnTo>
                  <a:pt x="711200" y="31748"/>
                </a:lnTo>
                <a:lnTo>
                  <a:pt x="711200" y="44448"/>
                </a:lnTo>
                <a:lnTo>
                  <a:pt x="762000" y="44448"/>
                </a:lnTo>
                <a:lnTo>
                  <a:pt x="762000" y="31748"/>
                </a:lnTo>
                <a:close/>
              </a:path>
              <a:path w="2279015" h="76200">
                <a:moveTo>
                  <a:pt x="850900" y="31748"/>
                </a:moveTo>
                <a:lnTo>
                  <a:pt x="800100" y="31748"/>
                </a:lnTo>
                <a:lnTo>
                  <a:pt x="800100" y="44448"/>
                </a:lnTo>
                <a:lnTo>
                  <a:pt x="850900" y="44448"/>
                </a:lnTo>
                <a:lnTo>
                  <a:pt x="850900" y="31748"/>
                </a:lnTo>
                <a:close/>
              </a:path>
              <a:path w="2279015" h="76200">
                <a:moveTo>
                  <a:pt x="939800" y="31748"/>
                </a:moveTo>
                <a:lnTo>
                  <a:pt x="889000" y="31748"/>
                </a:lnTo>
                <a:lnTo>
                  <a:pt x="889000" y="44448"/>
                </a:lnTo>
                <a:lnTo>
                  <a:pt x="939800" y="44448"/>
                </a:lnTo>
                <a:lnTo>
                  <a:pt x="939800" y="31748"/>
                </a:lnTo>
                <a:close/>
              </a:path>
              <a:path w="2279015" h="76200">
                <a:moveTo>
                  <a:pt x="1028700" y="31748"/>
                </a:moveTo>
                <a:lnTo>
                  <a:pt x="977900" y="31748"/>
                </a:lnTo>
                <a:lnTo>
                  <a:pt x="977900" y="44448"/>
                </a:lnTo>
                <a:lnTo>
                  <a:pt x="1028700" y="44448"/>
                </a:lnTo>
                <a:lnTo>
                  <a:pt x="1028700" y="31748"/>
                </a:lnTo>
                <a:close/>
              </a:path>
              <a:path w="2279015" h="76200">
                <a:moveTo>
                  <a:pt x="1117598" y="31748"/>
                </a:moveTo>
                <a:lnTo>
                  <a:pt x="1066800" y="31748"/>
                </a:lnTo>
                <a:lnTo>
                  <a:pt x="1066800" y="44448"/>
                </a:lnTo>
                <a:lnTo>
                  <a:pt x="1117598" y="44448"/>
                </a:lnTo>
                <a:lnTo>
                  <a:pt x="1117598" y="31748"/>
                </a:lnTo>
                <a:close/>
              </a:path>
              <a:path w="2279015" h="76200">
                <a:moveTo>
                  <a:pt x="1206498" y="31748"/>
                </a:moveTo>
                <a:lnTo>
                  <a:pt x="1155698" y="31748"/>
                </a:lnTo>
                <a:lnTo>
                  <a:pt x="1155698" y="44448"/>
                </a:lnTo>
                <a:lnTo>
                  <a:pt x="1206498" y="44448"/>
                </a:lnTo>
                <a:lnTo>
                  <a:pt x="1206498" y="31748"/>
                </a:lnTo>
                <a:close/>
              </a:path>
              <a:path w="2279015" h="76200">
                <a:moveTo>
                  <a:pt x="1295398" y="31748"/>
                </a:moveTo>
                <a:lnTo>
                  <a:pt x="1244598" y="31748"/>
                </a:lnTo>
                <a:lnTo>
                  <a:pt x="1244598" y="44448"/>
                </a:lnTo>
                <a:lnTo>
                  <a:pt x="1295398" y="44448"/>
                </a:lnTo>
                <a:lnTo>
                  <a:pt x="1295398" y="31748"/>
                </a:lnTo>
                <a:close/>
              </a:path>
              <a:path w="2279015" h="76200">
                <a:moveTo>
                  <a:pt x="1384298" y="31750"/>
                </a:moveTo>
                <a:lnTo>
                  <a:pt x="1333498" y="31750"/>
                </a:lnTo>
                <a:lnTo>
                  <a:pt x="1333498" y="44450"/>
                </a:lnTo>
                <a:lnTo>
                  <a:pt x="1384298" y="44450"/>
                </a:lnTo>
                <a:lnTo>
                  <a:pt x="1384298" y="31750"/>
                </a:lnTo>
                <a:close/>
              </a:path>
              <a:path w="2279015" h="76200">
                <a:moveTo>
                  <a:pt x="1473198" y="31750"/>
                </a:moveTo>
                <a:lnTo>
                  <a:pt x="1422398" y="31750"/>
                </a:lnTo>
                <a:lnTo>
                  <a:pt x="1422398" y="44450"/>
                </a:lnTo>
                <a:lnTo>
                  <a:pt x="1473198" y="44450"/>
                </a:lnTo>
                <a:lnTo>
                  <a:pt x="1473198" y="31750"/>
                </a:lnTo>
                <a:close/>
              </a:path>
              <a:path w="2279015" h="76200">
                <a:moveTo>
                  <a:pt x="1562098" y="31750"/>
                </a:moveTo>
                <a:lnTo>
                  <a:pt x="1511298" y="31750"/>
                </a:lnTo>
                <a:lnTo>
                  <a:pt x="1511298" y="44450"/>
                </a:lnTo>
                <a:lnTo>
                  <a:pt x="1562098" y="44450"/>
                </a:lnTo>
                <a:lnTo>
                  <a:pt x="1562098" y="31750"/>
                </a:lnTo>
                <a:close/>
              </a:path>
              <a:path w="2279015" h="76200">
                <a:moveTo>
                  <a:pt x="1650998" y="31750"/>
                </a:moveTo>
                <a:lnTo>
                  <a:pt x="1600198" y="31750"/>
                </a:lnTo>
                <a:lnTo>
                  <a:pt x="1600198" y="44450"/>
                </a:lnTo>
                <a:lnTo>
                  <a:pt x="1650998" y="44450"/>
                </a:lnTo>
                <a:lnTo>
                  <a:pt x="1650998" y="31750"/>
                </a:lnTo>
                <a:close/>
              </a:path>
              <a:path w="2279015" h="76200">
                <a:moveTo>
                  <a:pt x="1739898" y="31750"/>
                </a:moveTo>
                <a:lnTo>
                  <a:pt x="1689098" y="31750"/>
                </a:lnTo>
                <a:lnTo>
                  <a:pt x="1689098" y="44450"/>
                </a:lnTo>
                <a:lnTo>
                  <a:pt x="1739898" y="44450"/>
                </a:lnTo>
                <a:lnTo>
                  <a:pt x="1739898" y="31750"/>
                </a:lnTo>
                <a:close/>
              </a:path>
              <a:path w="2279015" h="76200">
                <a:moveTo>
                  <a:pt x="1828798" y="31750"/>
                </a:moveTo>
                <a:lnTo>
                  <a:pt x="1777998" y="31750"/>
                </a:lnTo>
                <a:lnTo>
                  <a:pt x="1777998" y="44450"/>
                </a:lnTo>
                <a:lnTo>
                  <a:pt x="1828798" y="44450"/>
                </a:lnTo>
                <a:lnTo>
                  <a:pt x="1828798" y="31750"/>
                </a:lnTo>
                <a:close/>
              </a:path>
              <a:path w="2279015" h="76200">
                <a:moveTo>
                  <a:pt x="1917698" y="31750"/>
                </a:moveTo>
                <a:lnTo>
                  <a:pt x="1866898" y="31750"/>
                </a:lnTo>
                <a:lnTo>
                  <a:pt x="1866898" y="44450"/>
                </a:lnTo>
                <a:lnTo>
                  <a:pt x="1917698" y="44450"/>
                </a:lnTo>
                <a:lnTo>
                  <a:pt x="1917698" y="31750"/>
                </a:lnTo>
                <a:close/>
              </a:path>
              <a:path w="2279015" h="76200">
                <a:moveTo>
                  <a:pt x="2006598" y="31750"/>
                </a:moveTo>
                <a:lnTo>
                  <a:pt x="1955798" y="31750"/>
                </a:lnTo>
                <a:lnTo>
                  <a:pt x="1955798" y="44450"/>
                </a:lnTo>
                <a:lnTo>
                  <a:pt x="2006598" y="44450"/>
                </a:lnTo>
                <a:lnTo>
                  <a:pt x="2006598" y="31750"/>
                </a:lnTo>
                <a:close/>
              </a:path>
              <a:path w="2279015" h="76200">
                <a:moveTo>
                  <a:pt x="2095498" y="31750"/>
                </a:moveTo>
                <a:lnTo>
                  <a:pt x="2044698" y="31750"/>
                </a:lnTo>
                <a:lnTo>
                  <a:pt x="2044698" y="44450"/>
                </a:lnTo>
                <a:lnTo>
                  <a:pt x="2095498" y="44450"/>
                </a:lnTo>
                <a:lnTo>
                  <a:pt x="2095498" y="31750"/>
                </a:lnTo>
                <a:close/>
              </a:path>
              <a:path w="2279015" h="76200">
                <a:moveTo>
                  <a:pt x="2184398" y="31750"/>
                </a:moveTo>
                <a:lnTo>
                  <a:pt x="2133598" y="31750"/>
                </a:lnTo>
                <a:lnTo>
                  <a:pt x="2133598" y="44450"/>
                </a:lnTo>
                <a:lnTo>
                  <a:pt x="2184398" y="44450"/>
                </a:lnTo>
                <a:lnTo>
                  <a:pt x="2184398" y="31750"/>
                </a:lnTo>
                <a:close/>
              </a:path>
              <a:path w="2279015" h="76200">
                <a:moveTo>
                  <a:pt x="2240634" y="0"/>
                </a:moveTo>
                <a:lnTo>
                  <a:pt x="2225804" y="2994"/>
                </a:lnTo>
                <a:lnTo>
                  <a:pt x="2213693" y="11159"/>
                </a:lnTo>
                <a:lnTo>
                  <a:pt x="2205528" y="23269"/>
                </a:lnTo>
                <a:lnTo>
                  <a:pt x="2202534" y="38100"/>
                </a:lnTo>
                <a:lnTo>
                  <a:pt x="2205528" y="52929"/>
                </a:lnTo>
                <a:lnTo>
                  <a:pt x="2213693" y="65040"/>
                </a:lnTo>
                <a:lnTo>
                  <a:pt x="2225804" y="73205"/>
                </a:lnTo>
                <a:lnTo>
                  <a:pt x="2240634" y="76200"/>
                </a:lnTo>
                <a:lnTo>
                  <a:pt x="2255464" y="73205"/>
                </a:lnTo>
                <a:lnTo>
                  <a:pt x="2267575" y="65040"/>
                </a:lnTo>
                <a:lnTo>
                  <a:pt x="2275740" y="52929"/>
                </a:lnTo>
                <a:lnTo>
                  <a:pt x="2277452" y="44450"/>
                </a:lnTo>
                <a:lnTo>
                  <a:pt x="2222498" y="44450"/>
                </a:lnTo>
                <a:lnTo>
                  <a:pt x="2222498" y="31750"/>
                </a:lnTo>
                <a:lnTo>
                  <a:pt x="2277452" y="31750"/>
                </a:lnTo>
                <a:lnTo>
                  <a:pt x="2275740" y="23269"/>
                </a:lnTo>
                <a:lnTo>
                  <a:pt x="2267575" y="11159"/>
                </a:lnTo>
                <a:lnTo>
                  <a:pt x="2255464" y="2994"/>
                </a:lnTo>
                <a:lnTo>
                  <a:pt x="2240634" y="0"/>
                </a:lnTo>
                <a:close/>
              </a:path>
              <a:path w="2279015" h="76200">
                <a:moveTo>
                  <a:pt x="2240634" y="31750"/>
                </a:moveTo>
                <a:lnTo>
                  <a:pt x="2222498" y="31750"/>
                </a:lnTo>
                <a:lnTo>
                  <a:pt x="2222498" y="44450"/>
                </a:lnTo>
                <a:lnTo>
                  <a:pt x="2240634" y="44450"/>
                </a:lnTo>
                <a:lnTo>
                  <a:pt x="2240634" y="31750"/>
                </a:lnTo>
                <a:close/>
              </a:path>
              <a:path w="2279015" h="76200">
                <a:moveTo>
                  <a:pt x="2277452" y="31750"/>
                </a:moveTo>
                <a:lnTo>
                  <a:pt x="2240634" y="31750"/>
                </a:lnTo>
                <a:lnTo>
                  <a:pt x="2240634" y="44450"/>
                </a:lnTo>
                <a:lnTo>
                  <a:pt x="2277452" y="44450"/>
                </a:lnTo>
                <a:lnTo>
                  <a:pt x="2278734" y="38100"/>
                </a:lnTo>
                <a:lnTo>
                  <a:pt x="2277452" y="31750"/>
                </a:lnTo>
                <a:close/>
              </a:path>
            </a:pathLst>
          </a:custGeom>
          <a:solidFill>
            <a:srgbClr val="A6A6A6"/>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1" name="object 19"/>
          <p:cNvSpPr txBox="1"/>
          <p:nvPr/>
        </p:nvSpPr>
        <p:spPr>
          <a:xfrm>
            <a:off x="1975380" y="2540009"/>
            <a:ext cx="802278" cy="492443"/>
          </a:xfrm>
          <a:prstGeom prst="rect">
            <a:avLst/>
          </a:prstGeom>
        </p:spPr>
        <p:txBody>
          <a:bodyPr vert="horz" wrap="square" lIns="0" tIns="0" rIns="0" bIns="0" rtlCol="0">
            <a:spAutoFit/>
          </a:bodyPr>
          <a:lstStyle/>
          <a:p>
            <a:pPr marL="12700" algn="ctr">
              <a:lnSpc>
                <a:spcPct val="100000"/>
              </a:lnSpc>
            </a:pPr>
            <a:r>
              <a:rPr sz="1600" b="1" u="none" dirty="0">
                <a:solidFill>
                  <a:srgbClr val="FFFFFF"/>
                </a:solidFill>
                <a:latin typeface="Huawei Sans" panose="020C0503030203020204" pitchFamily="34" charset="0"/>
              </a:rPr>
              <a:t>Service data</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47" name="直接箭头连接符 46"/>
          <p:cNvCxnSpPr>
            <a:cxnSpLocks/>
            <a:stCxn id="32" idx="0"/>
          </p:cNvCxnSpPr>
          <p:nvPr/>
        </p:nvCxnSpPr>
        <p:spPr bwMode="auto">
          <a:xfrm flipH="1" flipV="1">
            <a:off x="5303914" y="5208385"/>
            <a:ext cx="2212764" cy="39404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9" name="直接箭头连接符 48"/>
          <p:cNvCxnSpPr>
            <a:cxnSpLocks/>
            <a:stCxn id="32" idx="0"/>
          </p:cNvCxnSpPr>
          <p:nvPr/>
        </p:nvCxnSpPr>
        <p:spPr bwMode="auto">
          <a:xfrm flipH="1" flipV="1">
            <a:off x="6510602" y="5223815"/>
            <a:ext cx="1006076" cy="37861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1" name="直接箭头连接符 50"/>
          <p:cNvCxnSpPr>
            <a:cxnSpLocks/>
            <a:stCxn id="32" idx="0"/>
          </p:cNvCxnSpPr>
          <p:nvPr/>
        </p:nvCxnSpPr>
        <p:spPr bwMode="auto">
          <a:xfrm flipV="1">
            <a:off x="7516678" y="5208385"/>
            <a:ext cx="91490" cy="39404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pic>
        <p:nvPicPr>
          <p:cNvPr id="3" name="Picture 2">
            <a:extLst>
              <a:ext uri="{FF2B5EF4-FFF2-40B4-BE49-F238E27FC236}">
                <a16:creationId xmlns:a16="http://schemas.microsoft.com/office/drawing/2014/main" id="{6EE23167-0603-1D7E-B890-A80C18F31F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8A8D052A-F4F8-EF20-7949-507E0C45CB40}"/>
              </a:ext>
            </a:extLst>
          </p:cNvPr>
          <p:cNvGrpSpPr/>
          <p:nvPr/>
        </p:nvGrpSpPr>
        <p:grpSpPr>
          <a:xfrm>
            <a:off x="251791" y="209173"/>
            <a:ext cx="971146" cy="838577"/>
            <a:chOff x="292675" y="222425"/>
            <a:chExt cx="917148" cy="889262"/>
          </a:xfrm>
        </p:grpSpPr>
        <p:sp>
          <p:nvSpPr>
            <p:cNvPr id="15" name="Rectangle 14">
              <a:extLst>
                <a:ext uri="{FF2B5EF4-FFF2-40B4-BE49-F238E27FC236}">
                  <a16:creationId xmlns:a16="http://schemas.microsoft.com/office/drawing/2014/main" id="{CBFFC243-C1B8-7558-1D46-EBE3DB801B92}"/>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30" name="Group 29">
              <a:extLst>
                <a:ext uri="{FF2B5EF4-FFF2-40B4-BE49-F238E27FC236}">
                  <a16:creationId xmlns:a16="http://schemas.microsoft.com/office/drawing/2014/main" id="{72BFAD3F-65E9-8CD8-EDF2-F21BBB01142C}"/>
                </a:ext>
              </a:extLst>
            </p:cNvPr>
            <p:cNvGrpSpPr/>
            <p:nvPr/>
          </p:nvGrpSpPr>
          <p:grpSpPr>
            <a:xfrm>
              <a:off x="292675" y="222425"/>
              <a:ext cx="917148" cy="735905"/>
              <a:chOff x="310903" y="206504"/>
              <a:chExt cx="917148" cy="829211"/>
            </a:xfrm>
          </p:grpSpPr>
          <p:sp>
            <p:nvSpPr>
              <p:cNvPr id="31" name="TextBox 30">
                <a:extLst>
                  <a:ext uri="{FF2B5EF4-FFF2-40B4-BE49-F238E27FC236}">
                    <a16:creationId xmlns:a16="http://schemas.microsoft.com/office/drawing/2014/main" id="{5B1E0495-6244-F37B-B1F2-68349A09E7BE}"/>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A14CB3D8-426A-80DC-A769-245E13F63372}"/>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5076787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5859262" y="1205408"/>
            <a:ext cx="0" cy="300355"/>
          </a:xfrm>
          <a:custGeom>
            <a:avLst/>
            <a:gdLst/>
            <a:ahLst/>
            <a:cxnLst/>
            <a:rect l="l" t="t" r="r" b="b"/>
            <a:pathLst>
              <a:path h="300355">
                <a:moveTo>
                  <a:pt x="0" y="0"/>
                </a:moveTo>
                <a:lnTo>
                  <a:pt x="0" y="299841"/>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p:nvPr/>
        </p:nvSpPr>
        <p:spPr>
          <a:xfrm>
            <a:off x="6933953" y="1205408"/>
            <a:ext cx="0" cy="300355"/>
          </a:xfrm>
          <a:custGeom>
            <a:avLst/>
            <a:gdLst/>
            <a:ahLst/>
            <a:cxnLst/>
            <a:rect l="l" t="t" r="r" b="b"/>
            <a:pathLst>
              <a:path h="300355">
                <a:moveTo>
                  <a:pt x="0" y="0"/>
                </a:moveTo>
                <a:lnTo>
                  <a:pt x="0" y="299841"/>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p:nvPr/>
        </p:nvSpPr>
        <p:spPr>
          <a:xfrm>
            <a:off x="1491442" y="1499760"/>
            <a:ext cx="1055370" cy="1128395"/>
          </a:xfrm>
          <a:custGeom>
            <a:avLst/>
            <a:gdLst/>
            <a:ahLst/>
            <a:cxnLst/>
            <a:rect l="l" t="t" r="r" b="b"/>
            <a:pathLst>
              <a:path w="1055370" h="1128395">
                <a:moveTo>
                  <a:pt x="0" y="0"/>
                </a:moveTo>
                <a:lnTo>
                  <a:pt x="0" y="996002"/>
                </a:lnTo>
                <a:lnTo>
                  <a:pt x="4815" y="1013895"/>
                </a:lnTo>
                <a:lnTo>
                  <a:pt x="41449" y="1047330"/>
                </a:lnTo>
                <a:lnTo>
                  <a:pt x="109901" y="1076580"/>
                </a:lnTo>
                <a:lnTo>
                  <a:pt x="154487" y="1089244"/>
                </a:lnTo>
                <a:lnTo>
                  <a:pt x="205142" y="1100391"/>
                </a:lnTo>
                <a:lnTo>
                  <a:pt x="261237" y="1109863"/>
                </a:lnTo>
                <a:lnTo>
                  <a:pt x="322144" y="1117504"/>
                </a:lnTo>
                <a:lnTo>
                  <a:pt x="387234" y="1123156"/>
                </a:lnTo>
                <a:lnTo>
                  <a:pt x="455880" y="1126662"/>
                </a:lnTo>
                <a:lnTo>
                  <a:pt x="527452" y="1127866"/>
                </a:lnTo>
                <a:lnTo>
                  <a:pt x="599024" y="1126662"/>
                </a:lnTo>
                <a:lnTo>
                  <a:pt x="667670" y="1123156"/>
                </a:lnTo>
                <a:lnTo>
                  <a:pt x="732760" y="1117504"/>
                </a:lnTo>
                <a:lnTo>
                  <a:pt x="793667" y="1109863"/>
                </a:lnTo>
                <a:lnTo>
                  <a:pt x="849763" y="1100391"/>
                </a:lnTo>
                <a:lnTo>
                  <a:pt x="900417" y="1089244"/>
                </a:lnTo>
                <a:lnTo>
                  <a:pt x="945003" y="1076580"/>
                </a:lnTo>
                <a:lnTo>
                  <a:pt x="982892" y="1062557"/>
                </a:lnTo>
                <a:lnTo>
                  <a:pt x="1036064" y="1031057"/>
                </a:lnTo>
                <a:lnTo>
                  <a:pt x="1054905" y="996002"/>
                </a:lnTo>
                <a:lnTo>
                  <a:pt x="1054905" y="131864"/>
                </a:lnTo>
                <a:lnTo>
                  <a:pt x="527452" y="131864"/>
                </a:lnTo>
                <a:lnTo>
                  <a:pt x="455880" y="130660"/>
                </a:lnTo>
                <a:lnTo>
                  <a:pt x="387234" y="127153"/>
                </a:lnTo>
                <a:lnTo>
                  <a:pt x="322144" y="121501"/>
                </a:lnTo>
                <a:lnTo>
                  <a:pt x="261237" y="113860"/>
                </a:lnTo>
                <a:lnTo>
                  <a:pt x="205142" y="104388"/>
                </a:lnTo>
                <a:lnTo>
                  <a:pt x="154487" y="93242"/>
                </a:lnTo>
                <a:lnTo>
                  <a:pt x="109901" y="80578"/>
                </a:lnTo>
                <a:lnTo>
                  <a:pt x="72012" y="66554"/>
                </a:lnTo>
                <a:lnTo>
                  <a:pt x="18841" y="35054"/>
                </a:lnTo>
                <a:lnTo>
                  <a:pt x="4815" y="17893"/>
                </a:lnTo>
                <a:lnTo>
                  <a:pt x="0" y="0"/>
                </a:lnTo>
                <a:close/>
              </a:path>
              <a:path w="1055370" h="1128395">
                <a:moveTo>
                  <a:pt x="1054905" y="0"/>
                </a:moveTo>
                <a:lnTo>
                  <a:pt x="1036064" y="35054"/>
                </a:lnTo>
                <a:lnTo>
                  <a:pt x="982892" y="66554"/>
                </a:lnTo>
                <a:lnTo>
                  <a:pt x="945003" y="80578"/>
                </a:lnTo>
                <a:lnTo>
                  <a:pt x="900417" y="93242"/>
                </a:lnTo>
                <a:lnTo>
                  <a:pt x="849763" y="104388"/>
                </a:lnTo>
                <a:lnTo>
                  <a:pt x="793667" y="113860"/>
                </a:lnTo>
                <a:lnTo>
                  <a:pt x="732760" y="121501"/>
                </a:lnTo>
                <a:lnTo>
                  <a:pt x="667670" y="127153"/>
                </a:lnTo>
                <a:lnTo>
                  <a:pt x="599024" y="130660"/>
                </a:lnTo>
                <a:lnTo>
                  <a:pt x="527452" y="131864"/>
                </a:lnTo>
                <a:lnTo>
                  <a:pt x="1054905" y="131864"/>
                </a:lnTo>
                <a:lnTo>
                  <a:pt x="1054905" y="0"/>
                </a:lnTo>
                <a:close/>
              </a:path>
            </a:pathLst>
          </a:custGeom>
          <a:solidFill>
            <a:srgbClr val="F1BF77"/>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1491442" y="1367896"/>
            <a:ext cx="1055370" cy="264160"/>
          </a:xfrm>
          <a:custGeom>
            <a:avLst/>
            <a:gdLst/>
            <a:ahLst/>
            <a:cxnLst/>
            <a:rect l="l" t="t" r="r" b="b"/>
            <a:pathLst>
              <a:path w="1055370" h="264160">
                <a:moveTo>
                  <a:pt x="527452" y="0"/>
                </a:moveTo>
                <a:lnTo>
                  <a:pt x="455880" y="1203"/>
                </a:lnTo>
                <a:lnTo>
                  <a:pt x="387234" y="4710"/>
                </a:lnTo>
                <a:lnTo>
                  <a:pt x="322144" y="10362"/>
                </a:lnTo>
                <a:lnTo>
                  <a:pt x="261237" y="18003"/>
                </a:lnTo>
                <a:lnTo>
                  <a:pt x="205142" y="27475"/>
                </a:lnTo>
                <a:lnTo>
                  <a:pt x="154487" y="38622"/>
                </a:lnTo>
                <a:lnTo>
                  <a:pt x="109901" y="51286"/>
                </a:lnTo>
                <a:lnTo>
                  <a:pt x="72012" y="65310"/>
                </a:lnTo>
                <a:lnTo>
                  <a:pt x="18841" y="96809"/>
                </a:lnTo>
                <a:lnTo>
                  <a:pt x="0" y="131864"/>
                </a:lnTo>
                <a:lnTo>
                  <a:pt x="4815" y="149757"/>
                </a:lnTo>
                <a:lnTo>
                  <a:pt x="41449" y="183191"/>
                </a:lnTo>
                <a:lnTo>
                  <a:pt x="109901" y="212442"/>
                </a:lnTo>
                <a:lnTo>
                  <a:pt x="154487" y="225106"/>
                </a:lnTo>
                <a:lnTo>
                  <a:pt x="205142" y="236252"/>
                </a:lnTo>
                <a:lnTo>
                  <a:pt x="261237" y="245724"/>
                </a:lnTo>
                <a:lnTo>
                  <a:pt x="322144" y="253365"/>
                </a:lnTo>
                <a:lnTo>
                  <a:pt x="387234" y="259017"/>
                </a:lnTo>
                <a:lnTo>
                  <a:pt x="455880" y="262524"/>
                </a:lnTo>
                <a:lnTo>
                  <a:pt x="527452" y="263728"/>
                </a:lnTo>
                <a:lnTo>
                  <a:pt x="599024" y="262524"/>
                </a:lnTo>
                <a:lnTo>
                  <a:pt x="667670" y="259017"/>
                </a:lnTo>
                <a:lnTo>
                  <a:pt x="732760" y="253365"/>
                </a:lnTo>
                <a:lnTo>
                  <a:pt x="793667" y="245724"/>
                </a:lnTo>
                <a:lnTo>
                  <a:pt x="849763" y="236252"/>
                </a:lnTo>
                <a:lnTo>
                  <a:pt x="900417" y="225106"/>
                </a:lnTo>
                <a:lnTo>
                  <a:pt x="945003" y="212442"/>
                </a:lnTo>
                <a:lnTo>
                  <a:pt x="982892" y="198418"/>
                </a:lnTo>
                <a:lnTo>
                  <a:pt x="1036064" y="166918"/>
                </a:lnTo>
                <a:lnTo>
                  <a:pt x="1054905" y="131864"/>
                </a:lnTo>
                <a:lnTo>
                  <a:pt x="1050090" y="113971"/>
                </a:lnTo>
                <a:lnTo>
                  <a:pt x="1013455" y="80537"/>
                </a:lnTo>
                <a:lnTo>
                  <a:pt x="945003" y="51286"/>
                </a:lnTo>
                <a:lnTo>
                  <a:pt x="900417" y="38622"/>
                </a:lnTo>
                <a:lnTo>
                  <a:pt x="849763" y="27475"/>
                </a:lnTo>
                <a:lnTo>
                  <a:pt x="793667" y="18003"/>
                </a:lnTo>
                <a:lnTo>
                  <a:pt x="732760" y="10362"/>
                </a:lnTo>
                <a:lnTo>
                  <a:pt x="667670" y="4710"/>
                </a:lnTo>
                <a:lnTo>
                  <a:pt x="599024" y="1203"/>
                </a:lnTo>
                <a:lnTo>
                  <a:pt x="527452" y="0"/>
                </a:lnTo>
                <a:close/>
              </a:path>
            </a:pathLst>
          </a:custGeom>
          <a:solidFill>
            <a:srgbClr val="F7D9AD"/>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p:nvPr/>
        </p:nvSpPr>
        <p:spPr>
          <a:xfrm>
            <a:off x="1491442" y="1367896"/>
            <a:ext cx="1055370" cy="264160"/>
          </a:xfrm>
          <a:custGeom>
            <a:avLst/>
            <a:gdLst/>
            <a:ahLst/>
            <a:cxnLst/>
            <a:rect l="l" t="t" r="r" b="b"/>
            <a:pathLst>
              <a:path w="1055370" h="264160">
                <a:moveTo>
                  <a:pt x="1054905" y="131863"/>
                </a:moveTo>
                <a:lnTo>
                  <a:pt x="1036063" y="166918"/>
                </a:lnTo>
                <a:lnTo>
                  <a:pt x="982892" y="198417"/>
                </a:lnTo>
                <a:lnTo>
                  <a:pt x="945003" y="212441"/>
                </a:lnTo>
                <a:lnTo>
                  <a:pt x="900417" y="225105"/>
                </a:lnTo>
                <a:lnTo>
                  <a:pt x="849763" y="236252"/>
                </a:lnTo>
                <a:lnTo>
                  <a:pt x="793667" y="245724"/>
                </a:lnTo>
                <a:lnTo>
                  <a:pt x="732760" y="253364"/>
                </a:lnTo>
                <a:lnTo>
                  <a:pt x="667670" y="259017"/>
                </a:lnTo>
                <a:lnTo>
                  <a:pt x="599024" y="262523"/>
                </a:lnTo>
                <a:lnTo>
                  <a:pt x="527452" y="263727"/>
                </a:lnTo>
                <a:lnTo>
                  <a:pt x="455880" y="262523"/>
                </a:lnTo>
                <a:lnTo>
                  <a:pt x="387234" y="259017"/>
                </a:lnTo>
                <a:lnTo>
                  <a:pt x="322144" y="253364"/>
                </a:lnTo>
                <a:lnTo>
                  <a:pt x="261237" y="245724"/>
                </a:lnTo>
                <a:lnTo>
                  <a:pt x="205141" y="236252"/>
                </a:lnTo>
                <a:lnTo>
                  <a:pt x="154487" y="225105"/>
                </a:lnTo>
                <a:lnTo>
                  <a:pt x="109901" y="212441"/>
                </a:lnTo>
                <a:lnTo>
                  <a:pt x="72012" y="198417"/>
                </a:lnTo>
                <a:lnTo>
                  <a:pt x="18841" y="166918"/>
                </a:lnTo>
                <a:lnTo>
                  <a:pt x="0" y="131863"/>
                </a:lnTo>
                <a:lnTo>
                  <a:pt x="4815" y="113970"/>
                </a:lnTo>
                <a:lnTo>
                  <a:pt x="41449" y="80536"/>
                </a:lnTo>
                <a:lnTo>
                  <a:pt x="109901" y="51285"/>
                </a:lnTo>
                <a:lnTo>
                  <a:pt x="154487" y="38622"/>
                </a:lnTo>
                <a:lnTo>
                  <a:pt x="205141" y="27475"/>
                </a:lnTo>
                <a:lnTo>
                  <a:pt x="261237" y="18003"/>
                </a:lnTo>
                <a:lnTo>
                  <a:pt x="322144" y="10362"/>
                </a:lnTo>
                <a:lnTo>
                  <a:pt x="387234" y="4710"/>
                </a:lnTo>
                <a:lnTo>
                  <a:pt x="455880" y="1203"/>
                </a:lnTo>
                <a:lnTo>
                  <a:pt x="527452" y="0"/>
                </a:lnTo>
                <a:lnTo>
                  <a:pt x="599024" y="1203"/>
                </a:lnTo>
                <a:lnTo>
                  <a:pt x="667670" y="4710"/>
                </a:lnTo>
                <a:lnTo>
                  <a:pt x="732760" y="10362"/>
                </a:lnTo>
                <a:lnTo>
                  <a:pt x="793667" y="18003"/>
                </a:lnTo>
                <a:lnTo>
                  <a:pt x="849763" y="27475"/>
                </a:lnTo>
                <a:lnTo>
                  <a:pt x="900417" y="38622"/>
                </a:lnTo>
                <a:lnTo>
                  <a:pt x="945003" y="51285"/>
                </a:lnTo>
                <a:lnTo>
                  <a:pt x="982892" y="65309"/>
                </a:lnTo>
                <a:lnTo>
                  <a:pt x="1036063" y="96809"/>
                </a:lnTo>
                <a:lnTo>
                  <a:pt x="1054905" y="131863"/>
                </a:lnTo>
                <a:close/>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11"/>
          <p:cNvSpPr/>
          <p:nvPr/>
        </p:nvSpPr>
        <p:spPr>
          <a:xfrm>
            <a:off x="1491442" y="1499760"/>
            <a:ext cx="1055370" cy="1128395"/>
          </a:xfrm>
          <a:custGeom>
            <a:avLst/>
            <a:gdLst/>
            <a:ahLst/>
            <a:cxnLst/>
            <a:rect l="l" t="t" r="r" b="b"/>
            <a:pathLst>
              <a:path w="1055370" h="1128395">
                <a:moveTo>
                  <a:pt x="1054905" y="0"/>
                </a:moveTo>
                <a:lnTo>
                  <a:pt x="1054905" y="996003"/>
                </a:lnTo>
                <a:lnTo>
                  <a:pt x="1050089" y="1013896"/>
                </a:lnTo>
                <a:lnTo>
                  <a:pt x="1013455" y="1047330"/>
                </a:lnTo>
                <a:lnTo>
                  <a:pt x="945003" y="1076580"/>
                </a:lnTo>
                <a:lnTo>
                  <a:pt x="900417" y="1089244"/>
                </a:lnTo>
                <a:lnTo>
                  <a:pt x="849763" y="1100390"/>
                </a:lnTo>
                <a:lnTo>
                  <a:pt x="793667" y="1109863"/>
                </a:lnTo>
                <a:lnTo>
                  <a:pt x="732760" y="1117503"/>
                </a:lnTo>
                <a:lnTo>
                  <a:pt x="667670" y="1123155"/>
                </a:lnTo>
                <a:lnTo>
                  <a:pt x="599024" y="1126662"/>
                </a:lnTo>
                <a:lnTo>
                  <a:pt x="527452" y="1127866"/>
                </a:lnTo>
                <a:lnTo>
                  <a:pt x="455880" y="1126662"/>
                </a:lnTo>
                <a:lnTo>
                  <a:pt x="387234" y="1123155"/>
                </a:lnTo>
                <a:lnTo>
                  <a:pt x="322144" y="1117503"/>
                </a:lnTo>
                <a:lnTo>
                  <a:pt x="261237" y="1109863"/>
                </a:lnTo>
                <a:lnTo>
                  <a:pt x="205141" y="1100390"/>
                </a:lnTo>
                <a:lnTo>
                  <a:pt x="154487" y="1089244"/>
                </a:lnTo>
                <a:lnTo>
                  <a:pt x="109901" y="1076580"/>
                </a:lnTo>
                <a:lnTo>
                  <a:pt x="72012" y="1062557"/>
                </a:lnTo>
                <a:lnTo>
                  <a:pt x="18841" y="1031057"/>
                </a:lnTo>
                <a:lnTo>
                  <a:pt x="0" y="996003"/>
                </a:lnTo>
                <a:lnTo>
                  <a:pt x="0" y="0"/>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1980796" y="2627626"/>
            <a:ext cx="76200" cy="501650"/>
          </a:xfrm>
          <a:custGeom>
            <a:avLst/>
            <a:gdLst/>
            <a:ahLst/>
            <a:cxnLst/>
            <a:rect l="l" t="t" r="r" b="b"/>
            <a:pathLst>
              <a:path w="76200" h="501650">
                <a:moveTo>
                  <a:pt x="28575" y="425414"/>
                </a:moveTo>
                <a:lnTo>
                  <a:pt x="0" y="425414"/>
                </a:lnTo>
                <a:lnTo>
                  <a:pt x="38100" y="501614"/>
                </a:lnTo>
                <a:lnTo>
                  <a:pt x="69850" y="438114"/>
                </a:lnTo>
                <a:lnTo>
                  <a:pt x="28575" y="438114"/>
                </a:lnTo>
                <a:lnTo>
                  <a:pt x="28575" y="425414"/>
                </a:lnTo>
                <a:close/>
              </a:path>
              <a:path w="76200" h="501650">
                <a:moveTo>
                  <a:pt x="47625" y="0"/>
                </a:moveTo>
                <a:lnTo>
                  <a:pt x="28575" y="0"/>
                </a:lnTo>
                <a:lnTo>
                  <a:pt x="28575" y="438114"/>
                </a:lnTo>
                <a:lnTo>
                  <a:pt x="47625" y="438114"/>
                </a:lnTo>
                <a:lnTo>
                  <a:pt x="47625" y="0"/>
                </a:lnTo>
                <a:close/>
              </a:path>
              <a:path w="76200" h="501650">
                <a:moveTo>
                  <a:pt x="76200" y="425414"/>
                </a:moveTo>
                <a:lnTo>
                  <a:pt x="47625" y="425414"/>
                </a:lnTo>
                <a:lnTo>
                  <a:pt x="47625" y="438114"/>
                </a:lnTo>
                <a:lnTo>
                  <a:pt x="69850" y="438114"/>
                </a:lnTo>
                <a:lnTo>
                  <a:pt x="76200" y="425414"/>
                </a:lnTo>
                <a:close/>
              </a:path>
            </a:pathLst>
          </a:custGeom>
          <a:solidFill>
            <a:srgbClr val="404040"/>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txBox="1"/>
          <p:nvPr/>
        </p:nvSpPr>
        <p:spPr>
          <a:xfrm>
            <a:off x="9427058" y="1533178"/>
            <a:ext cx="2110785" cy="892552"/>
          </a:xfrm>
          <a:prstGeom prst="rect">
            <a:avLst/>
          </a:prstGeom>
        </p:spPr>
        <p:txBody>
          <a:bodyPr vert="horz" wrap="square" lIns="0" tIns="0" rIns="0" bIns="0" rtlCol="0">
            <a:spAutoFit/>
          </a:bodyPr>
          <a:lstStyle/>
          <a:p>
            <a:pPr marL="12700"/>
            <a:r>
              <a:rPr sz="1600" b="1" u="none" dirty="0">
                <a:latin typeface="Huawei Sans" panose="020C0503030203020204" pitchFamily="34" charset="0"/>
              </a:rPr>
              <a:t>Unknown data</a:t>
            </a:r>
            <a:endParaRPr lang="en-US" altLang="zh-CN" sz="1600" b="1"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5080">
              <a:spcBef>
                <a:spcPts val="35"/>
              </a:spcBef>
            </a:pPr>
            <a:r>
              <a:rPr lang="en-US" sz="1400" dirty="0">
                <a:solidFill>
                  <a:srgbClr val="7F7F7F"/>
                </a:solidFill>
                <a:latin typeface="Huawei Sans" panose="020C0503030203020204" pitchFamily="34" charset="0"/>
              </a:rPr>
              <a:t>Recent data cannot determine whether they are a basketball player.</a:t>
            </a:r>
            <a:endParaRPr lang="en-US" sz="1400" dirty="0">
              <a:solidFill>
                <a:srgbClr val="7F7F7F"/>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5"/>
          <p:cNvSpPr/>
          <p:nvPr/>
        </p:nvSpPr>
        <p:spPr>
          <a:xfrm>
            <a:off x="1491442" y="5030976"/>
            <a:ext cx="1055370" cy="1128395"/>
          </a:xfrm>
          <a:custGeom>
            <a:avLst/>
            <a:gdLst/>
            <a:ahLst/>
            <a:cxnLst/>
            <a:rect l="l" t="t" r="r" b="b"/>
            <a:pathLst>
              <a:path w="1055370" h="1128395">
                <a:moveTo>
                  <a:pt x="0" y="0"/>
                </a:moveTo>
                <a:lnTo>
                  <a:pt x="0" y="996003"/>
                </a:lnTo>
                <a:lnTo>
                  <a:pt x="4815" y="1013896"/>
                </a:lnTo>
                <a:lnTo>
                  <a:pt x="41449" y="1047330"/>
                </a:lnTo>
                <a:lnTo>
                  <a:pt x="109901" y="1076581"/>
                </a:lnTo>
                <a:lnTo>
                  <a:pt x="154487" y="1089244"/>
                </a:lnTo>
                <a:lnTo>
                  <a:pt x="205142" y="1100391"/>
                </a:lnTo>
                <a:lnTo>
                  <a:pt x="261237" y="1109863"/>
                </a:lnTo>
                <a:lnTo>
                  <a:pt x="322144" y="1117504"/>
                </a:lnTo>
                <a:lnTo>
                  <a:pt x="387234" y="1123156"/>
                </a:lnTo>
                <a:lnTo>
                  <a:pt x="455880" y="1126663"/>
                </a:lnTo>
                <a:lnTo>
                  <a:pt x="527452" y="1127866"/>
                </a:lnTo>
                <a:lnTo>
                  <a:pt x="599024" y="1126663"/>
                </a:lnTo>
                <a:lnTo>
                  <a:pt x="667670" y="1123156"/>
                </a:lnTo>
                <a:lnTo>
                  <a:pt x="732760" y="1117504"/>
                </a:lnTo>
                <a:lnTo>
                  <a:pt x="793667" y="1109863"/>
                </a:lnTo>
                <a:lnTo>
                  <a:pt x="849763" y="1100391"/>
                </a:lnTo>
                <a:lnTo>
                  <a:pt x="900417" y="1089244"/>
                </a:lnTo>
                <a:lnTo>
                  <a:pt x="945003" y="1076581"/>
                </a:lnTo>
                <a:lnTo>
                  <a:pt x="982892" y="1062557"/>
                </a:lnTo>
                <a:lnTo>
                  <a:pt x="1036064" y="1031057"/>
                </a:lnTo>
                <a:lnTo>
                  <a:pt x="1054905" y="996003"/>
                </a:lnTo>
                <a:lnTo>
                  <a:pt x="1054905" y="131864"/>
                </a:lnTo>
                <a:lnTo>
                  <a:pt x="527452" y="131864"/>
                </a:lnTo>
                <a:lnTo>
                  <a:pt x="455880" y="130660"/>
                </a:lnTo>
                <a:lnTo>
                  <a:pt x="387234" y="127153"/>
                </a:lnTo>
                <a:lnTo>
                  <a:pt x="322144" y="121501"/>
                </a:lnTo>
                <a:lnTo>
                  <a:pt x="261237" y="113860"/>
                </a:lnTo>
                <a:lnTo>
                  <a:pt x="205142" y="104388"/>
                </a:lnTo>
                <a:lnTo>
                  <a:pt x="154487" y="93242"/>
                </a:lnTo>
                <a:lnTo>
                  <a:pt x="109901" y="80578"/>
                </a:lnTo>
                <a:lnTo>
                  <a:pt x="72012" y="66554"/>
                </a:lnTo>
                <a:lnTo>
                  <a:pt x="18841" y="35054"/>
                </a:lnTo>
                <a:lnTo>
                  <a:pt x="4815" y="17893"/>
                </a:lnTo>
                <a:lnTo>
                  <a:pt x="0" y="0"/>
                </a:lnTo>
                <a:close/>
              </a:path>
              <a:path w="1055370" h="1128395">
                <a:moveTo>
                  <a:pt x="1054905" y="0"/>
                </a:moveTo>
                <a:lnTo>
                  <a:pt x="1036064" y="35054"/>
                </a:lnTo>
                <a:lnTo>
                  <a:pt x="982892" y="66554"/>
                </a:lnTo>
                <a:lnTo>
                  <a:pt x="945003" y="80578"/>
                </a:lnTo>
                <a:lnTo>
                  <a:pt x="900417" y="93242"/>
                </a:lnTo>
                <a:lnTo>
                  <a:pt x="849763" y="104388"/>
                </a:lnTo>
                <a:lnTo>
                  <a:pt x="793667" y="113860"/>
                </a:lnTo>
                <a:lnTo>
                  <a:pt x="732760" y="121501"/>
                </a:lnTo>
                <a:lnTo>
                  <a:pt x="667670" y="127153"/>
                </a:lnTo>
                <a:lnTo>
                  <a:pt x="599024" y="130660"/>
                </a:lnTo>
                <a:lnTo>
                  <a:pt x="527452" y="131864"/>
                </a:lnTo>
                <a:lnTo>
                  <a:pt x="1054905" y="131864"/>
                </a:lnTo>
                <a:lnTo>
                  <a:pt x="1054905" y="0"/>
                </a:lnTo>
                <a:close/>
              </a:path>
            </a:pathLst>
          </a:custGeom>
          <a:solidFill>
            <a:srgbClr val="F1BF77"/>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6"/>
          <p:cNvSpPr/>
          <p:nvPr/>
        </p:nvSpPr>
        <p:spPr>
          <a:xfrm>
            <a:off x="1491442" y="4899112"/>
            <a:ext cx="1055370" cy="264160"/>
          </a:xfrm>
          <a:custGeom>
            <a:avLst/>
            <a:gdLst/>
            <a:ahLst/>
            <a:cxnLst/>
            <a:rect l="l" t="t" r="r" b="b"/>
            <a:pathLst>
              <a:path w="1055370" h="264160">
                <a:moveTo>
                  <a:pt x="527452" y="0"/>
                </a:moveTo>
                <a:lnTo>
                  <a:pt x="455880" y="1203"/>
                </a:lnTo>
                <a:lnTo>
                  <a:pt x="387234" y="4710"/>
                </a:lnTo>
                <a:lnTo>
                  <a:pt x="322144" y="10362"/>
                </a:lnTo>
                <a:lnTo>
                  <a:pt x="261237" y="18003"/>
                </a:lnTo>
                <a:lnTo>
                  <a:pt x="205142" y="27475"/>
                </a:lnTo>
                <a:lnTo>
                  <a:pt x="154487" y="38622"/>
                </a:lnTo>
                <a:lnTo>
                  <a:pt x="109901" y="51286"/>
                </a:lnTo>
                <a:lnTo>
                  <a:pt x="72012" y="65310"/>
                </a:lnTo>
                <a:lnTo>
                  <a:pt x="18841" y="96809"/>
                </a:lnTo>
                <a:lnTo>
                  <a:pt x="0" y="131864"/>
                </a:lnTo>
                <a:lnTo>
                  <a:pt x="4815" y="149757"/>
                </a:lnTo>
                <a:lnTo>
                  <a:pt x="41449" y="183191"/>
                </a:lnTo>
                <a:lnTo>
                  <a:pt x="109901" y="212442"/>
                </a:lnTo>
                <a:lnTo>
                  <a:pt x="154487" y="225106"/>
                </a:lnTo>
                <a:lnTo>
                  <a:pt x="205142" y="236252"/>
                </a:lnTo>
                <a:lnTo>
                  <a:pt x="261237" y="245724"/>
                </a:lnTo>
                <a:lnTo>
                  <a:pt x="322144" y="253365"/>
                </a:lnTo>
                <a:lnTo>
                  <a:pt x="387234" y="259017"/>
                </a:lnTo>
                <a:lnTo>
                  <a:pt x="455880" y="262524"/>
                </a:lnTo>
                <a:lnTo>
                  <a:pt x="527452" y="263728"/>
                </a:lnTo>
                <a:lnTo>
                  <a:pt x="599024" y="262524"/>
                </a:lnTo>
                <a:lnTo>
                  <a:pt x="667670" y="259017"/>
                </a:lnTo>
                <a:lnTo>
                  <a:pt x="732760" y="253365"/>
                </a:lnTo>
                <a:lnTo>
                  <a:pt x="793667" y="245724"/>
                </a:lnTo>
                <a:lnTo>
                  <a:pt x="849763" y="236252"/>
                </a:lnTo>
                <a:lnTo>
                  <a:pt x="900417" y="225106"/>
                </a:lnTo>
                <a:lnTo>
                  <a:pt x="945003" y="212442"/>
                </a:lnTo>
                <a:lnTo>
                  <a:pt x="982892" y="198418"/>
                </a:lnTo>
                <a:lnTo>
                  <a:pt x="1036064" y="166918"/>
                </a:lnTo>
                <a:lnTo>
                  <a:pt x="1054905" y="131864"/>
                </a:lnTo>
                <a:lnTo>
                  <a:pt x="1050090" y="113971"/>
                </a:lnTo>
                <a:lnTo>
                  <a:pt x="1013455" y="80537"/>
                </a:lnTo>
                <a:lnTo>
                  <a:pt x="945003" y="51286"/>
                </a:lnTo>
                <a:lnTo>
                  <a:pt x="900417" y="38622"/>
                </a:lnTo>
                <a:lnTo>
                  <a:pt x="849763" y="27475"/>
                </a:lnTo>
                <a:lnTo>
                  <a:pt x="793667" y="18003"/>
                </a:lnTo>
                <a:lnTo>
                  <a:pt x="732760" y="10362"/>
                </a:lnTo>
                <a:lnTo>
                  <a:pt x="667670" y="4710"/>
                </a:lnTo>
                <a:lnTo>
                  <a:pt x="599024" y="1203"/>
                </a:lnTo>
                <a:lnTo>
                  <a:pt x="527452" y="0"/>
                </a:lnTo>
                <a:close/>
              </a:path>
            </a:pathLst>
          </a:custGeom>
          <a:solidFill>
            <a:srgbClr val="F7D9AD"/>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p:nvPr/>
        </p:nvSpPr>
        <p:spPr>
          <a:xfrm>
            <a:off x="1491442" y="4899112"/>
            <a:ext cx="1055370" cy="264160"/>
          </a:xfrm>
          <a:custGeom>
            <a:avLst/>
            <a:gdLst/>
            <a:ahLst/>
            <a:cxnLst/>
            <a:rect l="l" t="t" r="r" b="b"/>
            <a:pathLst>
              <a:path w="1055370" h="264160">
                <a:moveTo>
                  <a:pt x="1054905" y="131863"/>
                </a:moveTo>
                <a:lnTo>
                  <a:pt x="1036063" y="166918"/>
                </a:lnTo>
                <a:lnTo>
                  <a:pt x="982892" y="198417"/>
                </a:lnTo>
                <a:lnTo>
                  <a:pt x="945003" y="212441"/>
                </a:lnTo>
                <a:lnTo>
                  <a:pt x="900417" y="225105"/>
                </a:lnTo>
                <a:lnTo>
                  <a:pt x="849763" y="236252"/>
                </a:lnTo>
                <a:lnTo>
                  <a:pt x="793667" y="245724"/>
                </a:lnTo>
                <a:lnTo>
                  <a:pt x="732760" y="253364"/>
                </a:lnTo>
                <a:lnTo>
                  <a:pt x="667670" y="259017"/>
                </a:lnTo>
                <a:lnTo>
                  <a:pt x="599024" y="262523"/>
                </a:lnTo>
                <a:lnTo>
                  <a:pt x="527452" y="263727"/>
                </a:lnTo>
                <a:lnTo>
                  <a:pt x="455880" y="262523"/>
                </a:lnTo>
                <a:lnTo>
                  <a:pt x="387234" y="259017"/>
                </a:lnTo>
                <a:lnTo>
                  <a:pt x="322144" y="253364"/>
                </a:lnTo>
                <a:lnTo>
                  <a:pt x="261237" y="245724"/>
                </a:lnTo>
                <a:lnTo>
                  <a:pt x="205141" y="236252"/>
                </a:lnTo>
                <a:lnTo>
                  <a:pt x="154487" y="225105"/>
                </a:lnTo>
                <a:lnTo>
                  <a:pt x="109901" y="212441"/>
                </a:lnTo>
                <a:lnTo>
                  <a:pt x="72012" y="198417"/>
                </a:lnTo>
                <a:lnTo>
                  <a:pt x="18841" y="166918"/>
                </a:lnTo>
                <a:lnTo>
                  <a:pt x="0" y="131863"/>
                </a:lnTo>
                <a:lnTo>
                  <a:pt x="4815" y="113970"/>
                </a:lnTo>
                <a:lnTo>
                  <a:pt x="41449" y="80536"/>
                </a:lnTo>
                <a:lnTo>
                  <a:pt x="109901" y="51285"/>
                </a:lnTo>
                <a:lnTo>
                  <a:pt x="154487" y="38622"/>
                </a:lnTo>
                <a:lnTo>
                  <a:pt x="205141" y="27475"/>
                </a:lnTo>
                <a:lnTo>
                  <a:pt x="261237" y="18003"/>
                </a:lnTo>
                <a:lnTo>
                  <a:pt x="322144" y="10362"/>
                </a:lnTo>
                <a:lnTo>
                  <a:pt x="387234" y="4710"/>
                </a:lnTo>
                <a:lnTo>
                  <a:pt x="455880" y="1203"/>
                </a:lnTo>
                <a:lnTo>
                  <a:pt x="527452" y="0"/>
                </a:lnTo>
                <a:lnTo>
                  <a:pt x="599024" y="1203"/>
                </a:lnTo>
                <a:lnTo>
                  <a:pt x="667670" y="4710"/>
                </a:lnTo>
                <a:lnTo>
                  <a:pt x="732760" y="10362"/>
                </a:lnTo>
                <a:lnTo>
                  <a:pt x="793667" y="18003"/>
                </a:lnTo>
                <a:lnTo>
                  <a:pt x="849763" y="27475"/>
                </a:lnTo>
                <a:lnTo>
                  <a:pt x="900417" y="38622"/>
                </a:lnTo>
                <a:lnTo>
                  <a:pt x="945003" y="51285"/>
                </a:lnTo>
                <a:lnTo>
                  <a:pt x="982892" y="65309"/>
                </a:lnTo>
                <a:lnTo>
                  <a:pt x="1036063" y="96809"/>
                </a:lnTo>
                <a:lnTo>
                  <a:pt x="1054905" y="131863"/>
                </a:lnTo>
                <a:close/>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1491442" y="5030976"/>
            <a:ext cx="1055370" cy="1128395"/>
          </a:xfrm>
          <a:custGeom>
            <a:avLst/>
            <a:gdLst/>
            <a:ahLst/>
            <a:cxnLst/>
            <a:rect l="l" t="t" r="r" b="b"/>
            <a:pathLst>
              <a:path w="1055370" h="1128395">
                <a:moveTo>
                  <a:pt x="1054905" y="0"/>
                </a:moveTo>
                <a:lnTo>
                  <a:pt x="1054905" y="996003"/>
                </a:lnTo>
                <a:lnTo>
                  <a:pt x="1050089" y="1013896"/>
                </a:lnTo>
                <a:lnTo>
                  <a:pt x="1013455" y="1047330"/>
                </a:lnTo>
                <a:lnTo>
                  <a:pt x="945003" y="1076580"/>
                </a:lnTo>
                <a:lnTo>
                  <a:pt x="900417" y="1089244"/>
                </a:lnTo>
                <a:lnTo>
                  <a:pt x="849763" y="1100390"/>
                </a:lnTo>
                <a:lnTo>
                  <a:pt x="793667" y="1109863"/>
                </a:lnTo>
                <a:lnTo>
                  <a:pt x="732760" y="1117503"/>
                </a:lnTo>
                <a:lnTo>
                  <a:pt x="667670" y="1123155"/>
                </a:lnTo>
                <a:lnTo>
                  <a:pt x="599024" y="1126662"/>
                </a:lnTo>
                <a:lnTo>
                  <a:pt x="527452" y="1127866"/>
                </a:lnTo>
                <a:lnTo>
                  <a:pt x="455880" y="1126662"/>
                </a:lnTo>
                <a:lnTo>
                  <a:pt x="387234" y="1123155"/>
                </a:lnTo>
                <a:lnTo>
                  <a:pt x="322144" y="1117503"/>
                </a:lnTo>
                <a:lnTo>
                  <a:pt x="261237" y="1109863"/>
                </a:lnTo>
                <a:lnTo>
                  <a:pt x="205141" y="1100390"/>
                </a:lnTo>
                <a:lnTo>
                  <a:pt x="154487" y="1089244"/>
                </a:lnTo>
                <a:lnTo>
                  <a:pt x="109901" y="1076580"/>
                </a:lnTo>
                <a:lnTo>
                  <a:pt x="72012" y="1062557"/>
                </a:lnTo>
                <a:lnTo>
                  <a:pt x="18841" y="1031057"/>
                </a:lnTo>
                <a:lnTo>
                  <a:pt x="0" y="996003"/>
                </a:lnTo>
                <a:lnTo>
                  <a:pt x="0" y="0"/>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p:nvPr/>
        </p:nvSpPr>
        <p:spPr>
          <a:xfrm>
            <a:off x="1980796" y="4448296"/>
            <a:ext cx="76200" cy="450850"/>
          </a:xfrm>
          <a:custGeom>
            <a:avLst/>
            <a:gdLst/>
            <a:ahLst/>
            <a:cxnLst/>
            <a:rect l="l" t="t" r="r" b="b"/>
            <a:pathLst>
              <a:path w="76200" h="450850">
                <a:moveTo>
                  <a:pt x="28574" y="374616"/>
                </a:moveTo>
                <a:lnTo>
                  <a:pt x="0" y="374616"/>
                </a:lnTo>
                <a:lnTo>
                  <a:pt x="38100" y="450815"/>
                </a:lnTo>
                <a:lnTo>
                  <a:pt x="69850" y="387315"/>
                </a:lnTo>
                <a:lnTo>
                  <a:pt x="28575" y="387315"/>
                </a:lnTo>
                <a:lnTo>
                  <a:pt x="28574" y="374616"/>
                </a:lnTo>
                <a:close/>
              </a:path>
              <a:path w="76200" h="450850">
                <a:moveTo>
                  <a:pt x="47624" y="374616"/>
                </a:moveTo>
                <a:lnTo>
                  <a:pt x="28574" y="374616"/>
                </a:lnTo>
                <a:lnTo>
                  <a:pt x="28575" y="387315"/>
                </a:lnTo>
                <a:lnTo>
                  <a:pt x="47625" y="387315"/>
                </a:lnTo>
                <a:lnTo>
                  <a:pt x="47624" y="374616"/>
                </a:lnTo>
                <a:close/>
              </a:path>
              <a:path w="76200" h="450850">
                <a:moveTo>
                  <a:pt x="76200" y="374615"/>
                </a:moveTo>
                <a:lnTo>
                  <a:pt x="47624" y="374616"/>
                </a:lnTo>
                <a:lnTo>
                  <a:pt x="47625" y="387315"/>
                </a:lnTo>
                <a:lnTo>
                  <a:pt x="69850" y="387315"/>
                </a:lnTo>
                <a:lnTo>
                  <a:pt x="76200" y="374615"/>
                </a:lnTo>
                <a:close/>
              </a:path>
              <a:path w="76200" h="450850">
                <a:moveTo>
                  <a:pt x="47623" y="0"/>
                </a:moveTo>
                <a:lnTo>
                  <a:pt x="28573" y="0"/>
                </a:lnTo>
                <a:lnTo>
                  <a:pt x="28574" y="374616"/>
                </a:lnTo>
                <a:lnTo>
                  <a:pt x="47624" y="374616"/>
                </a:lnTo>
                <a:lnTo>
                  <a:pt x="47623" y="0"/>
                </a:lnTo>
                <a:close/>
              </a:path>
            </a:pathLst>
          </a:custGeom>
          <a:solidFill>
            <a:srgbClr val="404040"/>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p:nvPr/>
        </p:nvSpPr>
        <p:spPr>
          <a:xfrm>
            <a:off x="2625572" y="5528360"/>
            <a:ext cx="850582" cy="146568"/>
          </a:xfrm>
          <a:custGeom>
            <a:avLst/>
            <a:gdLst/>
            <a:ahLst/>
            <a:cxnLst/>
            <a:rect l="l" t="t" r="r" b="b"/>
            <a:pathLst>
              <a:path w="1791335" h="76200">
                <a:moveTo>
                  <a:pt x="50800" y="31749"/>
                </a:moveTo>
                <a:lnTo>
                  <a:pt x="0" y="31749"/>
                </a:lnTo>
                <a:lnTo>
                  <a:pt x="0" y="44449"/>
                </a:lnTo>
                <a:lnTo>
                  <a:pt x="50800" y="44449"/>
                </a:lnTo>
                <a:lnTo>
                  <a:pt x="50800" y="31749"/>
                </a:lnTo>
                <a:close/>
              </a:path>
              <a:path w="1791335" h="76200">
                <a:moveTo>
                  <a:pt x="139700" y="31749"/>
                </a:moveTo>
                <a:lnTo>
                  <a:pt x="88900" y="31749"/>
                </a:lnTo>
                <a:lnTo>
                  <a:pt x="88900" y="44449"/>
                </a:lnTo>
                <a:lnTo>
                  <a:pt x="139700" y="44449"/>
                </a:lnTo>
                <a:lnTo>
                  <a:pt x="139700" y="31749"/>
                </a:lnTo>
                <a:close/>
              </a:path>
              <a:path w="1791335" h="76200">
                <a:moveTo>
                  <a:pt x="177800" y="31749"/>
                </a:moveTo>
                <a:lnTo>
                  <a:pt x="177800" y="44449"/>
                </a:lnTo>
                <a:lnTo>
                  <a:pt x="228600" y="44449"/>
                </a:lnTo>
                <a:lnTo>
                  <a:pt x="228600" y="31749"/>
                </a:lnTo>
                <a:lnTo>
                  <a:pt x="177800" y="31749"/>
                </a:lnTo>
                <a:close/>
              </a:path>
              <a:path w="1791335" h="76200">
                <a:moveTo>
                  <a:pt x="317500" y="31749"/>
                </a:moveTo>
                <a:lnTo>
                  <a:pt x="266700" y="31749"/>
                </a:lnTo>
                <a:lnTo>
                  <a:pt x="266700" y="44449"/>
                </a:lnTo>
                <a:lnTo>
                  <a:pt x="317500" y="44449"/>
                </a:lnTo>
                <a:lnTo>
                  <a:pt x="317500" y="31749"/>
                </a:lnTo>
                <a:close/>
              </a:path>
              <a:path w="1791335" h="76200">
                <a:moveTo>
                  <a:pt x="406400" y="31749"/>
                </a:moveTo>
                <a:lnTo>
                  <a:pt x="355600" y="31749"/>
                </a:lnTo>
                <a:lnTo>
                  <a:pt x="355600" y="44449"/>
                </a:lnTo>
                <a:lnTo>
                  <a:pt x="406400" y="44449"/>
                </a:lnTo>
                <a:lnTo>
                  <a:pt x="406400" y="31749"/>
                </a:lnTo>
                <a:close/>
              </a:path>
              <a:path w="1791335" h="76200">
                <a:moveTo>
                  <a:pt x="495300" y="31749"/>
                </a:moveTo>
                <a:lnTo>
                  <a:pt x="444500" y="31749"/>
                </a:lnTo>
                <a:lnTo>
                  <a:pt x="444500" y="44449"/>
                </a:lnTo>
                <a:lnTo>
                  <a:pt x="495300" y="44449"/>
                </a:lnTo>
                <a:lnTo>
                  <a:pt x="495300" y="31749"/>
                </a:lnTo>
                <a:close/>
              </a:path>
              <a:path w="1791335" h="76200">
                <a:moveTo>
                  <a:pt x="584200" y="31749"/>
                </a:moveTo>
                <a:lnTo>
                  <a:pt x="533400" y="31749"/>
                </a:lnTo>
                <a:lnTo>
                  <a:pt x="533400" y="44449"/>
                </a:lnTo>
                <a:lnTo>
                  <a:pt x="584200" y="44449"/>
                </a:lnTo>
                <a:lnTo>
                  <a:pt x="584200" y="31749"/>
                </a:lnTo>
                <a:close/>
              </a:path>
              <a:path w="1791335" h="76200">
                <a:moveTo>
                  <a:pt x="622300" y="31749"/>
                </a:moveTo>
                <a:lnTo>
                  <a:pt x="622300" y="44449"/>
                </a:lnTo>
                <a:lnTo>
                  <a:pt x="673100" y="44449"/>
                </a:lnTo>
                <a:lnTo>
                  <a:pt x="673100" y="31749"/>
                </a:lnTo>
                <a:lnTo>
                  <a:pt x="622300" y="31749"/>
                </a:lnTo>
                <a:close/>
              </a:path>
              <a:path w="1791335" h="76200">
                <a:moveTo>
                  <a:pt x="762000" y="31749"/>
                </a:moveTo>
                <a:lnTo>
                  <a:pt x="711200" y="31749"/>
                </a:lnTo>
                <a:lnTo>
                  <a:pt x="711200" y="44449"/>
                </a:lnTo>
                <a:lnTo>
                  <a:pt x="762000" y="44449"/>
                </a:lnTo>
                <a:lnTo>
                  <a:pt x="762000" y="31749"/>
                </a:lnTo>
                <a:close/>
              </a:path>
              <a:path w="1791335" h="76200">
                <a:moveTo>
                  <a:pt x="850900" y="31749"/>
                </a:moveTo>
                <a:lnTo>
                  <a:pt x="800100" y="31749"/>
                </a:lnTo>
                <a:lnTo>
                  <a:pt x="800100" y="44449"/>
                </a:lnTo>
                <a:lnTo>
                  <a:pt x="850900" y="44449"/>
                </a:lnTo>
                <a:lnTo>
                  <a:pt x="850900" y="31749"/>
                </a:lnTo>
                <a:close/>
              </a:path>
              <a:path w="1791335" h="76200">
                <a:moveTo>
                  <a:pt x="939800" y="31749"/>
                </a:moveTo>
                <a:lnTo>
                  <a:pt x="889000" y="31749"/>
                </a:lnTo>
                <a:lnTo>
                  <a:pt x="889000" y="44449"/>
                </a:lnTo>
                <a:lnTo>
                  <a:pt x="939800" y="44449"/>
                </a:lnTo>
                <a:lnTo>
                  <a:pt x="939800" y="31749"/>
                </a:lnTo>
                <a:close/>
              </a:path>
              <a:path w="1791335" h="76200">
                <a:moveTo>
                  <a:pt x="1028700" y="31749"/>
                </a:moveTo>
                <a:lnTo>
                  <a:pt x="977900" y="31749"/>
                </a:lnTo>
                <a:lnTo>
                  <a:pt x="977900" y="44449"/>
                </a:lnTo>
                <a:lnTo>
                  <a:pt x="1028700" y="44449"/>
                </a:lnTo>
                <a:lnTo>
                  <a:pt x="1028700" y="31749"/>
                </a:lnTo>
                <a:close/>
              </a:path>
              <a:path w="1791335" h="76200">
                <a:moveTo>
                  <a:pt x="1066800" y="31749"/>
                </a:moveTo>
                <a:lnTo>
                  <a:pt x="1066800" y="44449"/>
                </a:lnTo>
                <a:lnTo>
                  <a:pt x="1117600" y="44449"/>
                </a:lnTo>
                <a:lnTo>
                  <a:pt x="1117600" y="31749"/>
                </a:lnTo>
                <a:lnTo>
                  <a:pt x="1066800" y="31749"/>
                </a:lnTo>
                <a:close/>
              </a:path>
              <a:path w="1791335" h="76200">
                <a:moveTo>
                  <a:pt x="1206500" y="31749"/>
                </a:moveTo>
                <a:lnTo>
                  <a:pt x="1155700" y="31749"/>
                </a:lnTo>
                <a:lnTo>
                  <a:pt x="1155700" y="44449"/>
                </a:lnTo>
                <a:lnTo>
                  <a:pt x="1206500" y="44449"/>
                </a:lnTo>
                <a:lnTo>
                  <a:pt x="1206500" y="31749"/>
                </a:lnTo>
                <a:close/>
              </a:path>
              <a:path w="1791335" h="76200">
                <a:moveTo>
                  <a:pt x="1295400" y="31749"/>
                </a:moveTo>
                <a:lnTo>
                  <a:pt x="1244600" y="31749"/>
                </a:lnTo>
                <a:lnTo>
                  <a:pt x="1244600" y="44449"/>
                </a:lnTo>
                <a:lnTo>
                  <a:pt x="1295400" y="44449"/>
                </a:lnTo>
                <a:lnTo>
                  <a:pt x="1295400" y="31749"/>
                </a:lnTo>
                <a:close/>
              </a:path>
              <a:path w="1791335" h="76200">
                <a:moveTo>
                  <a:pt x="1384300" y="31749"/>
                </a:moveTo>
                <a:lnTo>
                  <a:pt x="1333500" y="31749"/>
                </a:lnTo>
                <a:lnTo>
                  <a:pt x="1333500" y="44449"/>
                </a:lnTo>
                <a:lnTo>
                  <a:pt x="1384300" y="44449"/>
                </a:lnTo>
                <a:lnTo>
                  <a:pt x="1384300" y="31749"/>
                </a:lnTo>
                <a:close/>
              </a:path>
              <a:path w="1791335" h="76200">
                <a:moveTo>
                  <a:pt x="1473200" y="31749"/>
                </a:moveTo>
                <a:lnTo>
                  <a:pt x="1422400" y="31749"/>
                </a:lnTo>
                <a:lnTo>
                  <a:pt x="1422400" y="44449"/>
                </a:lnTo>
                <a:lnTo>
                  <a:pt x="1473200" y="44449"/>
                </a:lnTo>
                <a:lnTo>
                  <a:pt x="1473200" y="31749"/>
                </a:lnTo>
                <a:close/>
              </a:path>
              <a:path w="1791335" h="76200">
                <a:moveTo>
                  <a:pt x="1511300" y="31749"/>
                </a:moveTo>
                <a:lnTo>
                  <a:pt x="1511300" y="44449"/>
                </a:lnTo>
                <a:lnTo>
                  <a:pt x="1562100" y="44449"/>
                </a:lnTo>
                <a:lnTo>
                  <a:pt x="1562100" y="31749"/>
                </a:lnTo>
                <a:lnTo>
                  <a:pt x="1511300" y="31749"/>
                </a:lnTo>
                <a:close/>
              </a:path>
              <a:path w="1791335" h="76200">
                <a:moveTo>
                  <a:pt x="1651000" y="31749"/>
                </a:moveTo>
                <a:lnTo>
                  <a:pt x="1600200" y="31749"/>
                </a:lnTo>
                <a:lnTo>
                  <a:pt x="1600200" y="44449"/>
                </a:lnTo>
                <a:lnTo>
                  <a:pt x="1651000" y="44449"/>
                </a:lnTo>
                <a:lnTo>
                  <a:pt x="1651000" y="31749"/>
                </a:lnTo>
                <a:close/>
              </a:path>
              <a:path w="1791335" h="76200">
                <a:moveTo>
                  <a:pt x="1714903" y="0"/>
                </a:moveTo>
                <a:lnTo>
                  <a:pt x="1714903" y="76199"/>
                </a:lnTo>
                <a:lnTo>
                  <a:pt x="1778404" y="44449"/>
                </a:lnTo>
                <a:lnTo>
                  <a:pt x="1727603" y="44449"/>
                </a:lnTo>
                <a:lnTo>
                  <a:pt x="1727603" y="31749"/>
                </a:lnTo>
                <a:lnTo>
                  <a:pt x="1778403" y="31749"/>
                </a:lnTo>
                <a:lnTo>
                  <a:pt x="1714903" y="0"/>
                </a:lnTo>
                <a:close/>
              </a:path>
              <a:path w="1791335" h="76200">
                <a:moveTo>
                  <a:pt x="1714903" y="31749"/>
                </a:moveTo>
                <a:lnTo>
                  <a:pt x="1689100" y="31749"/>
                </a:lnTo>
                <a:lnTo>
                  <a:pt x="1689100" y="44449"/>
                </a:lnTo>
                <a:lnTo>
                  <a:pt x="1714903" y="44449"/>
                </a:lnTo>
                <a:lnTo>
                  <a:pt x="1714903" y="31749"/>
                </a:lnTo>
                <a:close/>
              </a:path>
              <a:path w="1791335" h="76200">
                <a:moveTo>
                  <a:pt x="1778403" y="31749"/>
                </a:moveTo>
                <a:lnTo>
                  <a:pt x="1727603" y="31749"/>
                </a:lnTo>
                <a:lnTo>
                  <a:pt x="1727603" y="44449"/>
                </a:lnTo>
                <a:lnTo>
                  <a:pt x="1778404" y="44449"/>
                </a:lnTo>
                <a:lnTo>
                  <a:pt x="1791103" y="38100"/>
                </a:lnTo>
                <a:lnTo>
                  <a:pt x="1778403" y="31749"/>
                </a:lnTo>
                <a:close/>
              </a:path>
            </a:pathLst>
          </a:custGeom>
          <a:solidFill>
            <a:srgbClr val="A6A6A6"/>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2"/>
          <p:cNvSpPr txBox="1"/>
          <p:nvPr/>
        </p:nvSpPr>
        <p:spPr>
          <a:xfrm>
            <a:off x="9494052" y="4658293"/>
            <a:ext cx="2043791" cy="1107996"/>
          </a:xfrm>
          <a:prstGeom prst="rect">
            <a:avLst/>
          </a:prstGeom>
        </p:spPr>
        <p:txBody>
          <a:bodyPr vert="horz" wrap="square" lIns="0" tIns="0" rIns="0" bIns="0" rtlCol="0">
            <a:spAutoFit/>
          </a:bodyPr>
          <a:lstStyle/>
          <a:p>
            <a:pPr marL="12700" marR="5080"/>
            <a:r>
              <a:rPr sz="1600" b="1" u="none" dirty="0">
                <a:latin typeface="Huawei Sans" panose="020C0503030203020204" pitchFamily="34" charset="0"/>
              </a:rPr>
              <a:t>Predicted possibility</a:t>
            </a:r>
            <a:endParaRPr lang="en-US" altLang="zh-CN" sz="1600" b="1"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5080"/>
            <a:r>
              <a:rPr sz="1400" b="0" u="none" dirty="0">
                <a:solidFill>
                  <a:srgbClr val="7F7F7F"/>
                </a:solidFill>
                <a:latin typeface="Huawei Sans" panose="020C0503030203020204" pitchFamily="34" charset="0"/>
              </a:rPr>
              <a:t>Use the model against new data to predict the possibility of them being basketball players.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p:nvPr/>
        </p:nvSpPr>
        <p:spPr>
          <a:xfrm>
            <a:off x="1301654" y="3159269"/>
            <a:ext cx="1482725" cy="1278255"/>
          </a:xfrm>
          <a:custGeom>
            <a:avLst/>
            <a:gdLst/>
            <a:ahLst/>
            <a:cxnLst/>
            <a:rect l="l" t="t" r="r" b="b"/>
            <a:pathLst>
              <a:path w="1482725" h="1278254">
                <a:moveTo>
                  <a:pt x="1163124" y="0"/>
                </a:moveTo>
                <a:lnTo>
                  <a:pt x="319539" y="0"/>
                </a:lnTo>
                <a:lnTo>
                  <a:pt x="0" y="639080"/>
                </a:lnTo>
                <a:lnTo>
                  <a:pt x="319539" y="1278158"/>
                </a:lnTo>
                <a:lnTo>
                  <a:pt x="1163124" y="1278158"/>
                </a:lnTo>
                <a:lnTo>
                  <a:pt x="1482665" y="639080"/>
                </a:lnTo>
                <a:lnTo>
                  <a:pt x="1163124" y="0"/>
                </a:lnTo>
                <a:close/>
              </a:path>
            </a:pathLst>
          </a:custGeom>
          <a:solidFill>
            <a:srgbClr val="28A8E1"/>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txBox="1"/>
          <p:nvPr/>
        </p:nvSpPr>
        <p:spPr>
          <a:xfrm>
            <a:off x="1611186" y="3557858"/>
            <a:ext cx="1082298" cy="492443"/>
          </a:xfrm>
          <a:prstGeom prst="rect">
            <a:avLst/>
          </a:prstGeom>
        </p:spPr>
        <p:txBody>
          <a:bodyPr vert="horz" wrap="square" lIns="0" tIns="0" rIns="0" bIns="0" rtlCol="0">
            <a:spAutoFit/>
          </a:bodyPr>
          <a:lstStyle/>
          <a:p>
            <a:pPr marL="12700">
              <a:lnSpc>
                <a:spcPct val="100000"/>
              </a:lnSpc>
            </a:pPr>
            <a:r>
              <a:rPr sz="1600" b="1" u="none" dirty="0">
                <a:solidFill>
                  <a:srgbClr val="FFFFFF"/>
                </a:solidFill>
                <a:latin typeface="Huawei Sans" panose="020C0503030203020204" pitchFamily="34" charset="0"/>
              </a:rPr>
              <a:t>Apply the model</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6"/>
          <p:cNvSpPr txBox="1">
            <a:spLocks noGrp="1"/>
          </p:cNvSpPr>
          <p:nvPr>
            <p:ph type="title"/>
          </p:nvPr>
        </p:nvSpPr>
        <p:spPr>
          <a:xfrm>
            <a:off x="1717095" y="447469"/>
            <a:ext cx="10031992" cy="458840"/>
          </a:xfrm>
        </p:spPr>
        <p:txBody>
          <a:bodyPr>
            <a:normAutofit fontScale="90000"/>
          </a:bodyPr>
          <a:lstStyle/>
          <a:p>
            <a:r>
              <a:rPr b="0" u="none" dirty="0">
                <a:latin typeface="Huawei Sans" panose="020C0503030203020204" pitchFamily="34" charset="0"/>
              </a:rPr>
              <a:t>Supervised Learning Example - Prediction Phase</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1" name="object 31"/>
          <p:cNvSpPr/>
          <p:nvPr/>
        </p:nvSpPr>
        <p:spPr>
          <a:xfrm>
            <a:off x="5859262" y="4678611"/>
            <a:ext cx="0" cy="300355"/>
          </a:xfrm>
          <a:custGeom>
            <a:avLst/>
            <a:gdLst/>
            <a:ahLst/>
            <a:cxnLst/>
            <a:rect l="l" t="t" r="r" b="b"/>
            <a:pathLst>
              <a:path h="300354">
                <a:moveTo>
                  <a:pt x="0" y="0"/>
                </a:moveTo>
                <a:lnTo>
                  <a:pt x="0" y="299841"/>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p:nvPr/>
        </p:nvSpPr>
        <p:spPr>
          <a:xfrm>
            <a:off x="6933953" y="4678611"/>
            <a:ext cx="0" cy="300355"/>
          </a:xfrm>
          <a:custGeom>
            <a:avLst/>
            <a:gdLst/>
            <a:ahLst/>
            <a:cxnLst/>
            <a:rect l="l" t="t" r="r" b="b"/>
            <a:pathLst>
              <a:path h="300354">
                <a:moveTo>
                  <a:pt x="0" y="0"/>
                </a:moveTo>
                <a:lnTo>
                  <a:pt x="0" y="299841"/>
                </a:lnTo>
              </a:path>
            </a:pathLst>
          </a:custGeom>
          <a:ln w="12700">
            <a:solidFill>
              <a:srgbClr val="FFFFF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2" name="object 42"/>
          <p:cNvSpPr/>
          <p:nvPr/>
        </p:nvSpPr>
        <p:spPr>
          <a:xfrm>
            <a:off x="8622615" y="1674841"/>
            <a:ext cx="804443" cy="605790"/>
          </a:xfrm>
          <a:custGeom>
            <a:avLst/>
            <a:gdLst/>
            <a:ahLst/>
            <a:cxnLst/>
            <a:rect l="l" t="t" r="r" b="b"/>
            <a:pathLst>
              <a:path w="659765" h="605789">
                <a:moveTo>
                  <a:pt x="25364" y="597869"/>
                </a:moveTo>
                <a:lnTo>
                  <a:pt x="0" y="599225"/>
                </a:lnTo>
                <a:lnTo>
                  <a:pt x="339" y="605565"/>
                </a:lnTo>
                <a:lnTo>
                  <a:pt x="25702" y="604210"/>
                </a:lnTo>
                <a:lnTo>
                  <a:pt x="25364" y="597869"/>
                </a:lnTo>
                <a:close/>
              </a:path>
              <a:path w="659765" h="605789">
                <a:moveTo>
                  <a:pt x="69053" y="592804"/>
                </a:moveTo>
                <a:lnTo>
                  <a:pt x="61136" y="592804"/>
                </a:lnTo>
                <a:lnTo>
                  <a:pt x="60838" y="592866"/>
                </a:lnTo>
                <a:lnTo>
                  <a:pt x="43919" y="595508"/>
                </a:lnTo>
                <a:lnTo>
                  <a:pt x="44903" y="601780"/>
                </a:lnTo>
                <a:lnTo>
                  <a:pt x="62273" y="599053"/>
                </a:lnTo>
                <a:lnTo>
                  <a:pt x="70140" y="597029"/>
                </a:lnTo>
                <a:lnTo>
                  <a:pt x="69053" y="592804"/>
                </a:lnTo>
                <a:close/>
              </a:path>
              <a:path w="659765" h="605789">
                <a:moveTo>
                  <a:pt x="60991" y="592827"/>
                </a:moveTo>
                <a:lnTo>
                  <a:pt x="60740" y="592866"/>
                </a:lnTo>
                <a:lnTo>
                  <a:pt x="60991" y="592827"/>
                </a:lnTo>
                <a:close/>
              </a:path>
              <a:path w="659765" h="605789">
                <a:moveTo>
                  <a:pt x="68558" y="590880"/>
                </a:moveTo>
                <a:lnTo>
                  <a:pt x="60991" y="592827"/>
                </a:lnTo>
                <a:lnTo>
                  <a:pt x="61136" y="592804"/>
                </a:lnTo>
                <a:lnTo>
                  <a:pt x="69053" y="592804"/>
                </a:lnTo>
                <a:lnTo>
                  <a:pt x="68558" y="590880"/>
                </a:lnTo>
                <a:close/>
              </a:path>
              <a:path w="659765" h="605789">
                <a:moveTo>
                  <a:pt x="109824" y="585114"/>
                </a:moveTo>
                <a:lnTo>
                  <a:pt x="90965" y="585114"/>
                </a:lnTo>
                <a:lnTo>
                  <a:pt x="87006" y="586132"/>
                </a:lnTo>
                <a:lnTo>
                  <a:pt x="88588" y="592282"/>
                </a:lnTo>
                <a:lnTo>
                  <a:pt x="92687" y="591228"/>
                </a:lnTo>
                <a:lnTo>
                  <a:pt x="109824" y="585114"/>
                </a:lnTo>
                <a:close/>
              </a:path>
              <a:path w="659765" h="605789">
                <a:moveTo>
                  <a:pt x="110763" y="578037"/>
                </a:moveTo>
                <a:lnTo>
                  <a:pt x="90819" y="585151"/>
                </a:lnTo>
                <a:lnTo>
                  <a:pt x="90965" y="585114"/>
                </a:lnTo>
                <a:lnTo>
                  <a:pt x="109824" y="585114"/>
                </a:lnTo>
                <a:lnTo>
                  <a:pt x="112896" y="584018"/>
                </a:lnTo>
                <a:lnTo>
                  <a:pt x="110763" y="578037"/>
                </a:lnTo>
                <a:close/>
              </a:path>
              <a:path w="659765" h="605789">
                <a:moveTo>
                  <a:pt x="151725" y="561799"/>
                </a:moveTo>
                <a:lnTo>
                  <a:pt x="148275" y="561799"/>
                </a:lnTo>
                <a:lnTo>
                  <a:pt x="128154" y="571008"/>
                </a:lnTo>
                <a:lnTo>
                  <a:pt x="130796" y="576781"/>
                </a:lnTo>
                <a:lnTo>
                  <a:pt x="151038" y="567519"/>
                </a:lnTo>
                <a:lnTo>
                  <a:pt x="154005" y="565848"/>
                </a:lnTo>
                <a:lnTo>
                  <a:pt x="151725" y="561799"/>
                </a:lnTo>
                <a:close/>
              </a:path>
              <a:path w="659765" h="605789">
                <a:moveTo>
                  <a:pt x="150889" y="560315"/>
                </a:moveTo>
                <a:lnTo>
                  <a:pt x="148157" y="561853"/>
                </a:lnTo>
                <a:lnTo>
                  <a:pt x="151725" y="561799"/>
                </a:lnTo>
                <a:lnTo>
                  <a:pt x="150889" y="560315"/>
                </a:lnTo>
                <a:close/>
              </a:path>
              <a:path w="659765" h="605789">
                <a:moveTo>
                  <a:pt x="186586" y="546591"/>
                </a:moveTo>
                <a:lnTo>
                  <a:pt x="175268" y="546591"/>
                </a:lnTo>
                <a:lnTo>
                  <a:pt x="167490" y="550970"/>
                </a:lnTo>
                <a:lnTo>
                  <a:pt x="170605" y="556503"/>
                </a:lnTo>
                <a:lnTo>
                  <a:pt x="178497" y="552061"/>
                </a:lnTo>
                <a:lnTo>
                  <a:pt x="186586" y="546591"/>
                </a:lnTo>
                <a:close/>
              </a:path>
              <a:path w="659765" h="605789">
                <a:moveTo>
                  <a:pt x="188695" y="537500"/>
                </a:moveTo>
                <a:lnTo>
                  <a:pt x="175160" y="546652"/>
                </a:lnTo>
                <a:lnTo>
                  <a:pt x="186586" y="546591"/>
                </a:lnTo>
                <a:lnTo>
                  <a:pt x="192251" y="542761"/>
                </a:lnTo>
                <a:lnTo>
                  <a:pt x="188695" y="537500"/>
                </a:lnTo>
                <a:close/>
              </a:path>
              <a:path w="659765" h="605789">
                <a:moveTo>
                  <a:pt x="223867" y="510801"/>
                </a:moveTo>
                <a:lnTo>
                  <a:pt x="204054" y="526695"/>
                </a:lnTo>
                <a:lnTo>
                  <a:pt x="208028" y="531648"/>
                </a:lnTo>
                <a:lnTo>
                  <a:pt x="227841" y="515754"/>
                </a:lnTo>
                <a:lnTo>
                  <a:pt x="223867" y="510801"/>
                </a:lnTo>
                <a:close/>
              </a:path>
              <a:path w="659765" h="605789">
                <a:moveTo>
                  <a:pt x="255161" y="489282"/>
                </a:moveTo>
                <a:lnTo>
                  <a:pt x="246680" y="489282"/>
                </a:lnTo>
                <a:lnTo>
                  <a:pt x="237553" y="497935"/>
                </a:lnTo>
                <a:lnTo>
                  <a:pt x="241922" y="502544"/>
                </a:lnTo>
                <a:lnTo>
                  <a:pt x="251147" y="493797"/>
                </a:lnTo>
                <a:lnTo>
                  <a:pt x="255161" y="489282"/>
                </a:lnTo>
                <a:close/>
              </a:path>
              <a:path w="659765" h="605789">
                <a:moveTo>
                  <a:pt x="255012" y="479893"/>
                </a:moveTo>
                <a:lnTo>
                  <a:pt x="246584" y="489374"/>
                </a:lnTo>
                <a:lnTo>
                  <a:pt x="255161" y="489282"/>
                </a:lnTo>
                <a:lnTo>
                  <a:pt x="259758" y="484112"/>
                </a:lnTo>
                <a:lnTo>
                  <a:pt x="255012" y="479893"/>
                </a:lnTo>
                <a:close/>
              </a:path>
              <a:path w="659765" h="605789">
                <a:moveTo>
                  <a:pt x="282478" y="445361"/>
                </a:moveTo>
                <a:lnTo>
                  <a:pt x="267366" y="465776"/>
                </a:lnTo>
                <a:lnTo>
                  <a:pt x="272470" y="469554"/>
                </a:lnTo>
                <a:lnTo>
                  <a:pt x="287582" y="449139"/>
                </a:lnTo>
                <a:lnTo>
                  <a:pt x="282478" y="445361"/>
                </a:lnTo>
                <a:close/>
              </a:path>
              <a:path w="659765" h="605789">
                <a:moveTo>
                  <a:pt x="305630" y="418918"/>
                </a:moveTo>
                <a:lnTo>
                  <a:pt x="298635" y="418918"/>
                </a:lnTo>
                <a:lnTo>
                  <a:pt x="298481" y="419206"/>
                </a:lnTo>
                <a:lnTo>
                  <a:pt x="292318" y="429414"/>
                </a:lnTo>
                <a:lnTo>
                  <a:pt x="297760" y="432688"/>
                </a:lnTo>
                <a:lnTo>
                  <a:pt x="304161" y="422051"/>
                </a:lnTo>
                <a:lnTo>
                  <a:pt x="305630" y="418918"/>
                </a:lnTo>
                <a:close/>
              </a:path>
              <a:path w="659765" h="605789">
                <a:moveTo>
                  <a:pt x="298551" y="419057"/>
                </a:moveTo>
                <a:lnTo>
                  <a:pt x="298461" y="419206"/>
                </a:lnTo>
                <a:lnTo>
                  <a:pt x="298551" y="419057"/>
                </a:lnTo>
                <a:close/>
              </a:path>
              <a:path w="659765" h="605789">
                <a:moveTo>
                  <a:pt x="304064" y="407301"/>
                </a:moveTo>
                <a:lnTo>
                  <a:pt x="298551" y="419057"/>
                </a:lnTo>
                <a:lnTo>
                  <a:pt x="298635" y="418918"/>
                </a:lnTo>
                <a:lnTo>
                  <a:pt x="305630" y="418918"/>
                </a:lnTo>
                <a:lnTo>
                  <a:pt x="309813" y="409999"/>
                </a:lnTo>
                <a:lnTo>
                  <a:pt x="304064" y="407301"/>
                </a:lnTo>
                <a:close/>
              </a:path>
              <a:path w="659765" h="605789">
                <a:moveTo>
                  <a:pt x="324966" y="367623"/>
                </a:moveTo>
                <a:lnTo>
                  <a:pt x="319264" y="367623"/>
                </a:lnTo>
                <a:lnTo>
                  <a:pt x="319162" y="367999"/>
                </a:lnTo>
                <a:lnTo>
                  <a:pt x="311617" y="390222"/>
                </a:lnTo>
                <a:lnTo>
                  <a:pt x="317632" y="392258"/>
                </a:lnTo>
                <a:lnTo>
                  <a:pt x="325340" y="369473"/>
                </a:lnTo>
                <a:lnTo>
                  <a:pt x="325692" y="367772"/>
                </a:lnTo>
                <a:lnTo>
                  <a:pt x="324966" y="367623"/>
                </a:lnTo>
                <a:close/>
              </a:path>
              <a:path w="659765" h="605789">
                <a:moveTo>
                  <a:pt x="319202" y="367805"/>
                </a:moveTo>
                <a:lnTo>
                  <a:pt x="319136" y="367999"/>
                </a:lnTo>
                <a:lnTo>
                  <a:pt x="319202" y="367805"/>
                </a:lnTo>
                <a:close/>
              </a:path>
              <a:path w="659765" h="605789">
                <a:moveTo>
                  <a:pt x="319473" y="366488"/>
                </a:moveTo>
                <a:lnTo>
                  <a:pt x="319202" y="367805"/>
                </a:lnTo>
                <a:lnTo>
                  <a:pt x="319264" y="367623"/>
                </a:lnTo>
                <a:lnTo>
                  <a:pt x="324966" y="367623"/>
                </a:lnTo>
                <a:lnTo>
                  <a:pt x="319473" y="366488"/>
                </a:lnTo>
                <a:close/>
              </a:path>
              <a:path w="659765" h="605789">
                <a:moveTo>
                  <a:pt x="331009" y="341304"/>
                </a:moveTo>
                <a:lnTo>
                  <a:pt x="324672" y="341304"/>
                </a:lnTo>
                <a:lnTo>
                  <a:pt x="324614" y="341723"/>
                </a:lnTo>
                <a:lnTo>
                  <a:pt x="323325" y="347832"/>
                </a:lnTo>
                <a:lnTo>
                  <a:pt x="329543" y="349116"/>
                </a:lnTo>
                <a:lnTo>
                  <a:pt x="330934" y="342381"/>
                </a:lnTo>
                <a:lnTo>
                  <a:pt x="331009" y="341304"/>
                </a:lnTo>
                <a:close/>
              </a:path>
              <a:path w="659765" h="605789">
                <a:moveTo>
                  <a:pt x="324629" y="341517"/>
                </a:moveTo>
                <a:lnTo>
                  <a:pt x="324586" y="341723"/>
                </a:lnTo>
                <a:lnTo>
                  <a:pt x="324629" y="341517"/>
                </a:lnTo>
                <a:close/>
              </a:path>
              <a:path w="659765" h="605789">
                <a:moveTo>
                  <a:pt x="325927" y="323035"/>
                </a:moveTo>
                <a:lnTo>
                  <a:pt x="324629" y="341517"/>
                </a:lnTo>
                <a:lnTo>
                  <a:pt x="324672" y="341304"/>
                </a:lnTo>
                <a:lnTo>
                  <a:pt x="331009" y="341304"/>
                </a:lnTo>
                <a:lnTo>
                  <a:pt x="332262" y="323480"/>
                </a:lnTo>
                <a:lnTo>
                  <a:pt x="325927" y="323035"/>
                </a:lnTo>
                <a:close/>
              </a:path>
              <a:path w="659765" h="605789">
                <a:moveTo>
                  <a:pt x="330321" y="278443"/>
                </a:moveTo>
                <a:lnTo>
                  <a:pt x="328410" y="287704"/>
                </a:lnTo>
                <a:lnTo>
                  <a:pt x="327263" y="304032"/>
                </a:lnTo>
                <a:lnTo>
                  <a:pt x="333597" y="304477"/>
                </a:lnTo>
                <a:lnTo>
                  <a:pt x="334700" y="288780"/>
                </a:lnTo>
                <a:lnTo>
                  <a:pt x="336541" y="279727"/>
                </a:lnTo>
                <a:lnTo>
                  <a:pt x="330321" y="278443"/>
                </a:lnTo>
                <a:close/>
              </a:path>
              <a:path w="659765" h="605789">
                <a:moveTo>
                  <a:pt x="334714" y="288576"/>
                </a:moveTo>
                <a:lnTo>
                  <a:pt x="334672" y="288780"/>
                </a:lnTo>
                <a:lnTo>
                  <a:pt x="334714" y="288576"/>
                </a:lnTo>
                <a:close/>
              </a:path>
              <a:path w="659765" h="605789">
                <a:moveTo>
                  <a:pt x="334759" y="288361"/>
                </a:moveTo>
                <a:lnTo>
                  <a:pt x="334714" y="288576"/>
                </a:lnTo>
                <a:lnTo>
                  <a:pt x="334759" y="288361"/>
                </a:lnTo>
                <a:close/>
              </a:path>
              <a:path w="659765" h="605789">
                <a:moveTo>
                  <a:pt x="342539" y="235384"/>
                </a:moveTo>
                <a:lnTo>
                  <a:pt x="334398" y="259444"/>
                </a:lnTo>
                <a:lnTo>
                  <a:pt x="340413" y="261480"/>
                </a:lnTo>
                <a:lnTo>
                  <a:pt x="348554" y="237420"/>
                </a:lnTo>
                <a:lnTo>
                  <a:pt x="342539" y="235384"/>
                </a:lnTo>
                <a:close/>
              </a:path>
              <a:path w="659765" h="605789">
                <a:moveTo>
                  <a:pt x="362913" y="195187"/>
                </a:moveTo>
                <a:lnTo>
                  <a:pt x="355184" y="208033"/>
                </a:lnTo>
                <a:lnTo>
                  <a:pt x="350625" y="217752"/>
                </a:lnTo>
                <a:lnTo>
                  <a:pt x="356374" y="220449"/>
                </a:lnTo>
                <a:lnTo>
                  <a:pt x="360728" y="211167"/>
                </a:lnTo>
                <a:lnTo>
                  <a:pt x="368355" y="198461"/>
                </a:lnTo>
                <a:lnTo>
                  <a:pt x="362913" y="195187"/>
                </a:lnTo>
                <a:close/>
              </a:path>
              <a:path w="659765" h="605789">
                <a:moveTo>
                  <a:pt x="360795" y="211023"/>
                </a:moveTo>
                <a:lnTo>
                  <a:pt x="360709" y="211167"/>
                </a:lnTo>
                <a:lnTo>
                  <a:pt x="360795" y="211023"/>
                </a:lnTo>
                <a:close/>
              </a:path>
              <a:path w="659765" h="605789">
                <a:moveTo>
                  <a:pt x="360883" y="210878"/>
                </a:moveTo>
                <a:lnTo>
                  <a:pt x="360795" y="211023"/>
                </a:lnTo>
                <a:lnTo>
                  <a:pt x="360883" y="210878"/>
                </a:lnTo>
                <a:close/>
              </a:path>
              <a:path w="659765" h="605789">
                <a:moveTo>
                  <a:pt x="388641" y="158282"/>
                </a:moveTo>
                <a:lnTo>
                  <a:pt x="388021" y="158979"/>
                </a:lnTo>
                <a:lnTo>
                  <a:pt x="373296" y="178874"/>
                </a:lnTo>
                <a:lnTo>
                  <a:pt x="378400" y="182652"/>
                </a:lnTo>
                <a:lnTo>
                  <a:pt x="392877" y="163093"/>
                </a:lnTo>
                <a:lnTo>
                  <a:pt x="393387" y="162501"/>
                </a:lnTo>
                <a:lnTo>
                  <a:pt x="388641" y="158282"/>
                </a:lnTo>
                <a:close/>
              </a:path>
              <a:path w="659765" h="605789">
                <a:moveTo>
                  <a:pt x="393058" y="162872"/>
                </a:moveTo>
                <a:close/>
              </a:path>
              <a:path w="659765" h="605789">
                <a:moveTo>
                  <a:pt x="419293" y="125768"/>
                </a:moveTo>
                <a:lnTo>
                  <a:pt x="408197" y="136288"/>
                </a:lnTo>
                <a:lnTo>
                  <a:pt x="401299" y="144045"/>
                </a:lnTo>
                <a:lnTo>
                  <a:pt x="406045" y="148264"/>
                </a:lnTo>
                <a:lnTo>
                  <a:pt x="412680" y="140803"/>
                </a:lnTo>
                <a:lnTo>
                  <a:pt x="423661" y="130376"/>
                </a:lnTo>
                <a:lnTo>
                  <a:pt x="419293" y="125768"/>
                </a:lnTo>
                <a:close/>
              </a:path>
              <a:path w="659765" h="605789">
                <a:moveTo>
                  <a:pt x="453327" y="96823"/>
                </a:moveTo>
                <a:lnTo>
                  <a:pt x="433515" y="112717"/>
                </a:lnTo>
                <a:lnTo>
                  <a:pt x="437488" y="117670"/>
                </a:lnTo>
                <a:lnTo>
                  <a:pt x="457301" y="101776"/>
                </a:lnTo>
                <a:lnTo>
                  <a:pt x="453327" y="96823"/>
                </a:lnTo>
                <a:close/>
              </a:path>
              <a:path w="659765" h="605789">
                <a:moveTo>
                  <a:pt x="490985" y="72316"/>
                </a:moveTo>
                <a:lnTo>
                  <a:pt x="480847" y="78023"/>
                </a:lnTo>
                <a:lnTo>
                  <a:pt x="469229" y="85879"/>
                </a:lnTo>
                <a:lnTo>
                  <a:pt x="472785" y="91140"/>
                </a:lnTo>
                <a:lnTo>
                  <a:pt x="484095" y="83493"/>
                </a:lnTo>
                <a:lnTo>
                  <a:pt x="494101" y="77849"/>
                </a:lnTo>
                <a:lnTo>
                  <a:pt x="490985" y="72316"/>
                </a:lnTo>
                <a:close/>
              </a:path>
              <a:path w="659765" h="605789">
                <a:moveTo>
                  <a:pt x="530893" y="52230"/>
                </a:moveTo>
                <a:lnTo>
                  <a:pt x="508307" y="62566"/>
                </a:lnTo>
                <a:lnTo>
                  <a:pt x="507587" y="62971"/>
                </a:lnTo>
                <a:lnTo>
                  <a:pt x="510702" y="68505"/>
                </a:lnTo>
                <a:lnTo>
                  <a:pt x="511091" y="68285"/>
                </a:lnTo>
                <a:lnTo>
                  <a:pt x="533535" y="58004"/>
                </a:lnTo>
                <a:lnTo>
                  <a:pt x="530893" y="52230"/>
                </a:lnTo>
                <a:close/>
              </a:path>
              <a:path w="659765" h="605789">
                <a:moveTo>
                  <a:pt x="573490" y="37459"/>
                </a:moveTo>
                <a:lnTo>
                  <a:pt x="566734" y="38830"/>
                </a:lnTo>
                <a:lnTo>
                  <a:pt x="548876" y="45200"/>
                </a:lnTo>
                <a:lnTo>
                  <a:pt x="551009" y="51181"/>
                </a:lnTo>
                <a:lnTo>
                  <a:pt x="568313" y="45008"/>
                </a:lnTo>
                <a:lnTo>
                  <a:pt x="568655" y="44886"/>
                </a:lnTo>
                <a:lnTo>
                  <a:pt x="568820" y="44886"/>
                </a:lnTo>
                <a:lnTo>
                  <a:pt x="574752" y="43682"/>
                </a:lnTo>
                <a:lnTo>
                  <a:pt x="573490" y="37459"/>
                </a:lnTo>
                <a:close/>
              </a:path>
              <a:path w="659765" h="605789">
                <a:moveTo>
                  <a:pt x="568655" y="44886"/>
                </a:moveTo>
                <a:lnTo>
                  <a:pt x="568219" y="45008"/>
                </a:lnTo>
                <a:lnTo>
                  <a:pt x="568437" y="44964"/>
                </a:lnTo>
                <a:lnTo>
                  <a:pt x="568655" y="44886"/>
                </a:lnTo>
                <a:close/>
              </a:path>
              <a:path w="659765" h="605789">
                <a:moveTo>
                  <a:pt x="568437" y="44964"/>
                </a:moveTo>
                <a:lnTo>
                  <a:pt x="568219" y="45008"/>
                </a:lnTo>
                <a:lnTo>
                  <a:pt x="568437" y="44964"/>
                </a:lnTo>
                <a:close/>
              </a:path>
              <a:path w="659765" h="605789">
                <a:moveTo>
                  <a:pt x="568820" y="44886"/>
                </a:moveTo>
                <a:lnTo>
                  <a:pt x="568655" y="44886"/>
                </a:lnTo>
                <a:lnTo>
                  <a:pt x="568437" y="44964"/>
                </a:lnTo>
                <a:lnTo>
                  <a:pt x="568820" y="44886"/>
                </a:lnTo>
                <a:close/>
              </a:path>
              <a:path w="659765" h="605789">
                <a:moveTo>
                  <a:pt x="578606" y="0"/>
                </a:moveTo>
                <a:lnTo>
                  <a:pt x="588681" y="75530"/>
                </a:lnTo>
                <a:lnTo>
                  <a:pt x="641190" y="39895"/>
                </a:lnTo>
                <a:lnTo>
                  <a:pt x="593422" y="39895"/>
                </a:lnTo>
                <a:lnTo>
                  <a:pt x="592160" y="33672"/>
                </a:lnTo>
                <a:lnTo>
                  <a:pt x="595602" y="32974"/>
                </a:lnTo>
                <a:lnTo>
                  <a:pt x="651389" y="32974"/>
                </a:lnTo>
                <a:lnTo>
                  <a:pt x="659175" y="27689"/>
                </a:lnTo>
                <a:lnTo>
                  <a:pt x="578606" y="0"/>
                </a:lnTo>
                <a:close/>
              </a:path>
              <a:path w="659765" h="605789">
                <a:moveTo>
                  <a:pt x="595602" y="32974"/>
                </a:moveTo>
                <a:lnTo>
                  <a:pt x="592160" y="33672"/>
                </a:lnTo>
                <a:lnTo>
                  <a:pt x="593422" y="39895"/>
                </a:lnTo>
                <a:lnTo>
                  <a:pt x="596864" y="39197"/>
                </a:lnTo>
                <a:lnTo>
                  <a:pt x="595602" y="32974"/>
                </a:lnTo>
                <a:close/>
              </a:path>
              <a:path w="659765" h="605789">
                <a:moveTo>
                  <a:pt x="651389" y="32974"/>
                </a:moveTo>
                <a:lnTo>
                  <a:pt x="595602" y="32974"/>
                </a:lnTo>
                <a:lnTo>
                  <a:pt x="596864" y="39197"/>
                </a:lnTo>
                <a:lnTo>
                  <a:pt x="593422" y="39895"/>
                </a:lnTo>
                <a:lnTo>
                  <a:pt x="641190" y="39895"/>
                </a:lnTo>
                <a:lnTo>
                  <a:pt x="651389" y="32974"/>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3" name="object 43"/>
          <p:cNvSpPr/>
          <p:nvPr/>
        </p:nvSpPr>
        <p:spPr>
          <a:xfrm>
            <a:off x="8788034" y="4869858"/>
            <a:ext cx="647610" cy="658502"/>
          </a:xfrm>
          <a:custGeom>
            <a:avLst/>
            <a:gdLst/>
            <a:ahLst/>
            <a:cxnLst/>
            <a:rect l="l" t="t" r="r" b="b"/>
            <a:pathLst>
              <a:path w="494665" h="400685">
                <a:moveTo>
                  <a:pt x="23013" y="393015"/>
                </a:moveTo>
                <a:lnTo>
                  <a:pt x="0" y="394073"/>
                </a:lnTo>
                <a:lnTo>
                  <a:pt x="292" y="400417"/>
                </a:lnTo>
                <a:lnTo>
                  <a:pt x="23581" y="399346"/>
                </a:lnTo>
                <a:lnTo>
                  <a:pt x="25925" y="399030"/>
                </a:lnTo>
                <a:lnTo>
                  <a:pt x="25117" y="393034"/>
                </a:lnTo>
                <a:lnTo>
                  <a:pt x="22871" y="393034"/>
                </a:lnTo>
                <a:lnTo>
                  <a:pt x="23013" y="393015"/>
                </a:lnTo>
                <a:close/>
              </a:path>
              <a:path w="494665" h="400685">
                <a:moveTo>
                  <a:pt x="25114" y="393009"/>
                </a:moveTo>
                <a:lnTo>
                  <a:pt x="23081" y="393015"/>
                </a:lnTo>
                <a:lnTo>
                  <a:pt x="22871" y="393034"/>
                </a:lnTo>
                <a:lnTo>
                  <a:pt x="25117" y="393034"/>
                </a:lnTo>
                <a:close/>
              </a:path>
              <a:path w="494665" h="400685">
                <a:moveTo>
                  <a:pt x="25077" y="392737"/>
                </a:moveTo>
                <a:lnTo>
                  <a:pt x="23013" y="393015"/>
                </a:lnTo>
                <a:lnTo>
                  <a:pt x="23149" y="393009"/>
                </a:lnTo>
                <a:lnTo>
                  <a:pt x="25114" y="393009"/>
                </a:lnTo>
                <a:lnTo>
                  <a:pt x="25077" y="392737"/>
                </a:lnTo>
                <a:close/>
              </a:path>
              <a:path w="494665" h="400685">
                <a:moveTo>
                  <a:pt x="69800" y="389934"/>
                </a:moveTo>
                <a:lnTo>
                  <a:pt x="45839" y="389934"/>
                </a:lnTo>
                <a:lnTo>
                  <a:pt x="43955" y="390188"/>
                </a:lnTo>
                <a:lnTo>
                  <a:pt x="44805" y="396481"/>
                </a:lnTo>
                <a:lnTo>
                  <a:pt x="46819" y="396209"/>
                </a:lnTo>
                <a:lnTo>
                  <a:pt x="69679" y="391152"/>
                </a:lnTo>
                <a:lnTo>
                  <a:pt x="70131" y="391013"/>
                </a:lnTo>
                <a:lnTo>
                  <a:pt x="69800" y="389934"/>
                </a:lnTo>
                <a:close/>
              </a:path>
              <a:path w="494665" h="400685">
                <a:moveTo>
                  <a:pt x="68281" y="384980"/>
                </a:moveTo>
                <a:lnTo>
                  <a:pt x="45713" y="389951"/>
                </a:lnTo>
                <a:lnTo>
                  <a:pt x="69800" y="389934"/>
                </a:lnTo>
                <a:lnTo>
                  <a:pt x="68281" y="384980"/>
                </a:lnTo>
                <a:close/>
              </a:path>
              <a:path w="494665" h="400685">
                <a:moveTo>
                  <a:pt x="68270" y="384943"/>
                </a:moveTo>
                <a:lnTo>
                  <a:pt x="68062" y="385007"/>
                </a:lnTo>
                <a:lnTo>
                  <a:pt x="68281" y="384980"/>
                </a:lnTo>
                <a:close/>
              </a:path>
              <a:path w="494665" h="400685">
                <a:moveTo>
                  <a:pt x="107320" y="378278"/>
                </a:moveTo>
                <a:lnTo>
                  <a:pt x="90002" y="378278"/>
                </a:lnTo>
                <a:lnTo>
                  <a:pt x="86483" y="379357"/>
                </a:lnTo>
                <a:lnTo>
                  <a:pt x="88345" y="385428"/>
                </a:lnTo>
                <a:lnTo>
                  <a:pt x="91981" y="384313"/>
                </a:lnTo>
                <a:lnTo>
                  <a:pt x="107320" y="378278"/>
                </a:lnTo>
                <a:close/>
              </a:path>
              <a:path w="494665" h="400685">
                <a:moveTo>
                  <a:pt x="109981" y="370406"/>
                </a:moveTo>
                <a:lnTo>
                  <a:pt x="89885" y="378314"/>
                </a:lnTo>
                <a:lnTo>
                  <a:pt x="107320" y="378278"/>
                </a:lnTo>
                <a:lnTo>
                  <a:pt x="112307" y="376316"/>
                </a:lnTo>
                <a:lnTo>
                  <a:pt x="109981" y="370406"/>
                </a:lnTo>
                <a:close/>
              </a:path>
              <a:path w="494665" h="400685">
                <a:moveTo>
                  <a:pt x="143937" y="360170"/>
                </a:moveTo>
                <a:lnTo>
                  <a:pt x="131321" y="360170"/>
                </a:lnTo>
                <a:lnTo>
                  <a:pt x="126945" y="362289"/>
                </a:lnTo>
                <a:lnTo>
                  <a:pt x="129711" y="368004"/>
                </a:lnTo>
                <a:lnTo>
                  <a:pt x="134195" y="365833"/>
                </a:lnTo>
                <a:lnTo>
                  <a:pt x="143937" y="360170"/>
                </a:lnTo>
                <a:close/>
              </a:path>
              <a:path w="494665" h="400685">
                <a:moveTo>
                  <a:pt x="148865" y="349961"/>
                </a:moveTo>
                <a:lnTo>
                  <a:pt x="131208" y="360225"/>
                </a:lnTo>
                <a:lnTo>
                  <a:pt x="143937" y="360170"/>
                </a:lnTo>
                <a:lnTo>
                  <a:pt x="152055" y="355451"/>
                </a:lnTo>
                <a:lnTo>
                  <a:pt x="148865" y="349961"/>
                </a:lnTo>
                <a:close/>
              </a:path>
              <a:path w="494665" h="400685">
                <a:moveTo>
                  <a:pt x="178361" y="336699"/>
                </a:moveTo>
                <a:lnTo>
                  <a:pt x="168327" y="336699"/>
                </a:lnTo>
                <a:lnTo>
                  <a:pt x="164415" y="339397"/>
                </a:lnTo>
                <a:lnTo>
                  <a:pt x="168021" y="344624"/>
                </a:lnTo>
                <a:lnTo>
                  <a:pt x="172038" y="341854"/>
                </a:lnTo>
                <a:lnTo>
                  <a:pt x="178361" y="336699"/>
                </a:lnTo>
                <a:close/>
              </a:path>
              <a:path w="494665" h="400685">
                <a:moveTo>
                  <a:pt x="184129" y="323806"/>
                </a:moveTo>
                <a:lnTo>
                  <a:pt x="168221" y="336772"/>
                </a:lnTo>
                <a:lnTo>
                  <a:pt x="178361" y="336699"/>
                </a:lnTo>
                <a:lnTo>
                  <a:pt x="188141" y="328728"/>
                </a:lnTo>
                <a:lnTo>
                  <a:pt x="184129" y="323806"/>
                </a:lnTo>
                <a:close/>
              </a:path>
              <a:path w="494665" h="400685">
                <a:moveTo>
                  <a:pt x="207915" y="308969"/>
                </a:moveTo>
                <a:lnTo>
                  <a:pt x="199553" y="308969"/>
                </a:lnTo>
                <a:lnTo>
                  <a:pt x="199354" y="309180"/>
                </a:lnTo>
                <a:lnTo>
                  <a:pt x="197667" y="310793"/>
                </a:lnTo>
                <a:lnTo>
                  <a:pt x="202082" y="315357"/>
                </a:lnTo>
                <a:lnTo>
                  <a:pt x="204072" y="313433"/>
                </a:lnTo>
                <a:lnTo>
                  <a:pt x="207915" y="308969"/>
                </a:lnTo>
                <a:close/>
              </a:path>
              <a:path w="494665" h="400685">
                <a:moveTo>
                  <a:pt x="199446" y="309072"/>
                </a:moveTo>
                <a:close/>
              </a:path>
              <a:path w="494665" h="400685">
                <a:moveTo>
                  <a:pt x="216455" y="293860"/>
                </a:moveTo>
                <a:lnTo>
                  <a:pt x="212543" y="293860"/>
                </a:lnTo>
                <a:lnTo>
                  <a:pt x="212349" y="294111"/>
                </a:lnTo>
                <a:lnTo>
                  <a:pt x="199446" y="309072"/>
                </a:lnTo>
                <a:lnTo>
                  <a:pt x="207915" y="308969"/>
                </a:lnTo>
                <a:lnTo>
                  <a:pt x="217459" y="297883"/>
                </a:lnTo>
                <a:lnTo>
                  <a:pt x="219020" y="295654"/>
                </a:lnTo>
                <a:lnTo>
                  <a:pt x="216455" y="293860"/>
                </a:lnTo>
                <a:close/>
              </a:path>
              <a:path w="494665" h="400685">
                <a:moveTo>
                  <a:pt x="212445" y="293974"/>
                </a:moveTo>
                <a:lnTo>
                  <a:pt x="212326" y="294111"/>
                </a:lnTo>
                <a:lnTo>
                  <a:pt x="212445" y="293974"/>
                </a:lnTo>
                <a:close/>
              </a:path>
              <a:path w="494665" h="400685">
                <a:moveTo>
                  <a:pt x="213817" y="292013"/>
                </a:moveTo>
                <a:lnTo>
                  <a:pt x="212445" y="293974"/>
                </a:lnTo>
                <a:lnTo>
                  <a:pt x="216455" y="293860"/>
                </a:lnTo>
                <a:lnTo>
                  <a:pt x="213817" y="292013"/>
                </a:lnTo>
                <a:close/>
              </a:path>
              <a:path w="494665" h="400685">
                <a:moveTo>
                  <a:pt x="239182" y="261870"/>
                </a:moveTo>
                <a:lnTo>
                  <a:pt x="232384" y="261870"/>
                </a:lnTo>
                <a:lnTo>
                  <a:pt x="232216" y="262228"/>
                </a:lnTo>
                <a:lnTo>
                  <a:pt x="224358" y="276584"/>
                </a:lnTo>
                <a:lnTo>
                  <a:pt x="229932" y="279624"/>
                </a:lnTo>
                <a:lnTo>
                  <a:pt x="238053" y="264737"/>
                </a:lnTo>
                <a:lnTo>
                  <a:pt x="239182" y="261870"/>
                </a:lnTo>
                <a:close/>
              </a:path>
              <a:path w="494665" h="400685">
                <a:moveTo>
                  <a:pt x="232288" y="262045"/>
                </a:moveTo>
                <a:lnTo>
                  <a:pt x="232189" y="262228"/>
                </a:lnTo>
                <a:lnTo>
                  <a:pt x="232288" y="262045"/>
                </a:lnTo>
                <a:close/>
              </a:path>
              <a:path w="494665" h="400685">
                <a:moveTo>
                  <a:pt x="235381" y="254189"/>
                </a:moveTo>
                <a:lnTo>
                  <a:pt x="232288" y="262045"/>
                </a:lnTo>
                <a:lnTo>
                  <a:pt x="232384" y="261870"/>
                </a:lnTo>
                <a:lnTo>
                  <a:pt x="239182" y="261870"/>
                </a:lnTo>
                <a:lnTo>
                  <a:pt x="241289" y="256514"/>
                </a:lnTo>
                <a:lnTo>
                  <a:pt x="235381" y="254189"/>
                </a:lnTo>
                <a:close/>
              </a:path>
              <a:path w="494665" h="400685">
                <a:moveTo>
                  <a:pt x="249223" y="228479"/>
                </a:moveTo>
                <a:lnTo>
                  <a:pt x="242890" y="228479"/>
                </a:lnTo>
                <a:lnTo>
                  <a:pt x="242812" y="228961"/>
                </a:lnTo>
                <a:lnTo>
                  <a:pt x="240967" y="236486"/>
                </a:lnTo>
                <a:lnTo>
                  <a:pt x="247142" y="237970"/>
                </a:lnTo>
                <a:lnTo>
                  <a:pt x="249121" y="229722"/>
                </a:lnTo>
                <a:lnTo>
                  <a:pt x="249223" y="228479"/>
                </a:lnTo>
                <a:close/>
              </a:path>
              <a:path w="494665" h="400685">
                <a:moveTo>
                  <a:pt x="242832" y="228719"/>
                </a:moveTo>
                <a:lnTo>
                  <a:pt x="242774" y="228961"/>
                </a:lnTo>
                <a:lnTo>
                  <a:pt x="242832" y="228719"/>
                </a:lnTo>
                <a:close/>
              </a:path>
              <a:path w="494665" h="400685">
                <a:moveTo>
                  <a:pt x="244210" y="211855"/>
                </a:moveTo>
                <a:lnTo>
                  <a:pt x="242832" y="228719"/>
                </a:lnTo>
                <a:lnTo>
                  <a:pt x="242890" y="228479"/>
                </a:lnTo>
                <a:lnTo>
                  <a:pt x="249223" y="228479"/>
                </a:lnTo>
                <a:lnTo>
                  <a:pt x="250539" y="212371"/>
                </a:lnTo>
                <a:lnTo>
                  <a:pt x="244210" y="211855"/>
                </a:lnTo>
                <a:close/>
              </a:path>
              <a:path w="494665" h="400685">
                <a:moveTo>
                  <a:pt x="253318" y="167679"/>
                </a:moveTo>
                <a:lnTo>
                  <a:pt x="249913" y="176328"/>
                </a:lnTo>
                <a:lnTo>
                  <a:pt x="246049" y="192418"/>
                </a:lnTo>
                <a:lnTo>
                  <a:pt x="252224" y="193901"/>
                </a:lnTo>
                <a:lnTo>
                  <a:pt x="255934" y="178447"/>
                </a:lnTo>
                <a:lnTo>
                  <a:pt x="255966" y="178246"/>
                </a:lnTo>
                <a:lnTo>
                  <a:pt x="256069" y="178026"/>
                </a:lnTo>
                <a:lnTo>
                  <a:pt x="259226" y="170004"/>
                </a:lnTo>
                <a:lnTo>
                  <a:pt x="253318" y="167679"/>
                </a:lnTo>
                <a:close/>
              </a:path>
              <a:path w="494665" h="400685">
                <a:moveTo>
                  <a:pt x="256035" y="178026"/>
                </a:moveTo>
                <a:lnTo>
                  <a:pt x="255903" y="178447"/>
                </a:lnTo>
                <a:lnTo>
                  <a:pt x="255982" y="178246"/>
                </a:lnTo>
                <a:lnTo>
                  <a:pt x="256035" y="178026"/>
                </a:lnTo>
                <a:close/>
              </a:path>
              <a:path w="494665" h="400685">
                <a:moveTo>
                  <a:pt x="255982" y="178246"/>
                </a:moveTo>
                <a:lnTo>
                  <a:pt x="255903" y="178447"/>
                </a:lnTo>
                <a:lnTo>
                  <a:pt x="255982" y="178246"/>
                </a:lnTo>
                <a:close/>
              </a:path>
              <a:path w="494665" h="400685">
                <a:moveTo>
                  <a:pt x="256069" y="178026"/>
                </a:moveTo>
                <a:lnTo>
                  <a:pt x="255982" y="178246"/>
                </a:lnTo>
                <a:lnTo>
                  <a:pt x="256069" y="178026"/>
                </a:lnTo>
                <a:close/>
              </a:path>
              <a:path w="494665" h="400685">
                <a:moveTo>
                  <a:pt x="275483" y="128483"/>
                </a:moveTo>
                <a:lnTo>
                  <a:pt x="265940" y="142118"/>
                </a:lnTo>
                <a:lnTo>
                  <a:pt x="261578" y="150116"/>
                </a:lnTo>
                <a:lnTo>
                  <a:pt x="267152" y="153156"/>
                </a:lnTo>
                <a:lnTo>
                  <a:pt x="271266" y="145614"/>
                </a:lnTo>
                <a:lnTo>
                  <a:pt x="280686" y="132124"/>
                </a:lnTo>
                <a:lnTo>
                  <a:pt x="275483" y="128483"/>
                </a:lnTo>
                <a:close/>
              </a:path>
              <a:path w="494665" h="400685">
                <a:moveTo>
                  <a:pt x="271341" y="145476"/>
                </a:moveTo>
                <a:lnTo>
                  <a:pt x="271245" y="145614"/>
                </a:lnTo>
                <a:lnTo>
                  <a:pt x="271341" y="145476"/>
                </a:lnTo>
                <a:close/>
              </a:path>
              <a:path w="494665" h="400685">
                <a:moveTo>
                  <a:pt x="271455" y="145313"/>
                </a:moveTo>
                <a:lnTo>
                  <a:pt x="271341" y="145476"/>
                </a:lnTo>
                <a:lnTo>
                  <a:pt x="271455" y="145313"/>
                </a:lnTo>
                <a:close/>
              </a:path>
              <a:path w="494665" h="400685">
                <a:moveTo>
                  <a:pt x="306261" y="95314"/>
                </a:moveTo>
                <a:lnTo>
                  <a:pt x="305920" y="95592"/>
                </a:lnTo>
                <a:lnTo>
                  <a:pt x="290719" y="110293"/>
                </a:lnTo>
                <a:lnTo>
                  <a:pt x="287865" y="113606"/>
                </a:lnTo>
                <a:lnTo>
                  <a:pt x="292677" y="117750"/>
                </a:lnTo>
                <a:lnTo>
                  <a:pt x="295254" y="114755"/>
                </a:lnTo>
                <a:lnTo>
                  <a:pt x="295436" y="114545"/>
                </a:lnTo>
                <a:lnTo>
                  <a:pt x="310054" y="100429"/>
                </a:lnTo>
                <a:lnTo>
                  <a:pt x="310272" y="100237"/>
                </a:lnTo>
                <a:lnTo>
                  <a:pt x="306261" y="95314"/>
                </a:lnTo>
                <a:close/>
              </a:path>
              <a:path w="494665" h="400685">
                <a:moveTo>
                  <a:pt x="295456" y="114545"/>
                </a:moveTo>
                <a:close/>
              </a:path>
              <a:path w="494665" h="400685">
                <a:moveTo>
                  <a:pt x="342301" y="68526"/>
                </a:moveTo>
                <a:lnTo>
                  <a:pt x="341038" y="69260"/>
                </a:lnTo>
                <a:lnTo>
                  <a:pt x="322753" y="81871"/>
                </a:lnTo>
                <a:lnTo>
                  <a:pt x="321026" y="83278"/>
                </a:lnTo>
                <a:lnTo>
                  <a:pt x="325038" y="88201"/>
                </a:lnTo>
                <a:lnTo>
                  <a:pt x="326479" y="87026"/>
                </a:lnTo>
                <a:lnTo>
                  <a:pt x="344350" y="74689"/>
                </a:lnTo>
                <a:lnTo>
                  <a:pt x="345492" y="74016"/>
                </a:lnTo>
                <a:lnTo>
                  <a:pt x="342301" y="68526"/>
                </a:lnTo>
                <a:close/>
              </a:path>
              <a:path w="494665" h="400685">
                <a:moveTo>
                  <a:pt x="382017" y="47594"/>
                </a:moveTo>
                <a:lnTo>
                  <a:pt x="381245" y="47898"/>
                </a:lnTo>
                <a:lnTo>
                  <a:pt x="360594" y="57891"/>
                </a:lnTo>
                <a:lnTo>
                  <a:pt x="358771" y="58953"/>
                </a:lnTo>
                <a:lnTo>
                  <a:pt x="361961" y="64442"/>
                </a:lnTo>
                <a:lnTo>
                  <a:pt x="363487" y="63555"/>
                </a:lnTo>
                <a:lnTo>
                  <a:pt x="383703" y="53762"/>
                </a:lnTo>
                <a:lnTo>
                  <a:pt x="384342" y="53503"/>
                </a:lnTo>
                <a:lnTo>
                  <a:pt x="382017" y="47594"/>
                </a:lnTo>
                <a:close/>
              </a:path>
              <a:path w="494665" h="400685">
                <a:moveTo>
                  <a:pt x="483598" y="34222"/>
                </a:moveTo>
                <a:lnTo>
                  <a:pt x="424765" y="34222"/>
                </a:lnTo>
                <a:lnTo>
                  <a:pt x="426222" y="40403"/>
                </a:lnTo>
                <a:lnTo>
                  <a:pt x="419898" y="41894"/>
                </a:lnTo>
                <a:lnTo>
                  <a:pt x="424874" y="75371"/>
                </a:lnTo>
                <a:lnTo>
                  <a:pt x="483598" y="34222"/>
                </a:lnTo>
                <a:close/>
              </a:path>
              <a:path w="494665" h="400685">
                <a:moveTo>
                  <a:pt x="418961" y="35590"/>
                </a:moveTo>
                <a:lnTo>
                  <a:pt x="402907" y="39375"/>
                </a:lnTo>
                <a:lnTo>
                  <a:pt x="399745" y="40619"/>
                </a:lnTo>
                <a:lnTo>
                  <a:pt x="402069" y="46528"/>
                </a:lnTo>
                <a:lnTo>
                  <a:pt x="404678" y="45502"/>
                </a:lnTo>
                <a:lnTo>
                  <a:pt x="405020" y="45368"/>
                </a:lnTo>
                <a:lnTo>
                  <a:pt x="405157" y="45368"/>
                </a:lnTo>
                <a:lnTo>
                  <a:pt x="419898" y="41894"/>
                </a:lnTo>
                <a:lnTo>
                  <a:pt x="418961" y="35590"/>
                </a:lnTo>
                <a:close/>
              </a:path>
              <a:path w="494665" h="400685">
                <a:moveTo>
                  <a:pt x="405020" y="45368"/>
                </a:moveTo>
                <a:lnTo>
                  <a:pt x="404586" y="45502"/>
                </a:lnTo>
                <a:lnTo>
                  <a:pt x="404816" y="45448"/>
                </a:lnTo>
                <a:lnTo>
                  <a:pt x="405020" y="45368"/>
                </a:lnTo>
                <a:close/>
              </a:path>
              <a:path w="494665" h="400685">
                <a:moveTo>
                  <a:pt x="404816" y="45448"/>
                </a:moveTo>
                <a:lnTo>
                  <a:pt x="404586" y="45502"/>
                </a:lnTo>
                <a:lnTo>
                  <a:pt x="404816" y="45448"/>
                </a:lnTo>
                <a:close/>
              </a:path>
              <a:path w="494665" h="400685">
                <a:moveTo>
                  <a:pt x="405157" y="45368"/>
                </a:moveTo>
                <a:lnTo>
                  <a:pt x="405020" y="45368"/>
                </a:lnTo>
                <a:lnTo>
                  <a:pt x="404816" y="45448"/>
                </a:lnTo>
                <a:lnTo>
                  <a:pt x="405157" y="45368"/>
                </a:lnTo>
                <a:close/>
              </a:path>
              <a:path w="494665" h="400685">
                <a:moveTo>
                  <a:pt x="424765" y="34222"/>
                </a:moveTo>
                <a:lnTo>
                  <a:pt x="418961" y="35590"/>
                </a:lnTo>
                <a:lnTo>
                  <a:pt x="419898" y="41894"/>
                </a:lnTo>
                <a:lnTo>
                  <a:pt x="426222" y="40403"/>
                </a:lnTo>
                <a:lnTo>
                  <a:pt x="424765" y="34222"/>
                </a:lnTo>
                <a:close/>
              </a:path>
              <a:path w="494665" h="400685">
                <a:moveTo>
                  <a:pt x="413670" y="0"/>
                </a:moveTo>
                <a:lnTo>
                  <a:pt x="418961" y="35590"/>
                </a:lnTo>
                <a:lnTo>
                  <a:pt x="424765" y="34222"/>
                </a:lnTo>
                <a:lnTo>
                  <a:pt x="483598" y="34222"/>
                </a:lnTo>
                <a:lnTo>
                  <a:pt x="494644" y="26482"/>
                </a:lnTo>
                <a:lnTo>
                  <a:pt x="413670"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4" name="object 44"/>
          <p:cNvSpPr/>
          <p:nvPr/>
        </p:nvSpPr>
        <p:spPr>
          <a:xfrm>
            <a:off x="2825263" y="3760251"/>
            <a:ext cx="687695" cy="122454"/>
          </a:xfrm>
          <a:custGeom>
            <a:avLst/>
            <a:gdLst/>
            <a:ahLst/>
            <a:cxnLst/>
            <a:rect l="l" t="t" r="r" b="b"/>
            <a:pathLst>
              <a:path w="2197100" h="76200">
                <a:moveTo>
                  <a:pt x="50800" y="31748"/>
                </a:moveTo>
                <a:lnTo>
                  <a:pt x="0" y="31748"/>
                </a:lnTo>
                <a:lnTo>
                  <a:pt x="0" y="44448"/>
                </a:lnTo>
                <a:lnTo>
                  <a:pt x="50800" y="44448"/>
                </a:lnTo>
                <a:lnTo>
                  <a:pt x="50800" y="31748"/>
                </a:lnTo>
                <a:close/>
              </a:path>
              <a:path w="2197100" h="76200">
                <a:moveTo>
                  <a:pt x="139700" y="31748"/>
                </a:moveTo>
                <a:lnTo>
                  <a:pt x="88900" y="31748"/>
                </a:lnTo>
                <a:lnTo>
                  <a:pt x="88900" y="44448"/>
                </a:lnTo>
                <a:lnTo>
                  <a:pt x="139700" y="44448"/>
                </a:lnTo>
                <a:lnTo>
                  <a:pt x="139700" y="31748"/>
                </a:lnTo>
                <a:close/>
              </a:path>
              <a:path w="2197100" h="76200">
                <a:moveTo>
                  <a:pt x="228600" y="31748"/>
                </a:moveTo>
                <a:lnTo>
                  <a:pt x="177800" y="31748"/>
                </a:lnTo>
                <a:lnTo>
                  <a:pt x="177800" y="44448"/>
                </a:lnTo>
                <a:lnTo>
                  <a:pt x="228600" y="44448"/>
                </a:lnTo>
                <a:lnTo>
                  <a:pt x="228600" y="31748"/>
                </a:lnTo>
                <a:close/>
              </a:path>
              <a:path w="2197100" h="76200">
                <a:moveTo>
                  <a:pt x="317500" y="31748"/>
                </a:moveTo>
                <a:lnTo>
                  <a:pt x="266700" y="31748"/>
                </a:lnTo>
                <a:lnTo>
                  <a:pt x="266700" y="44448"/>
                </a:lnTo>
                <a:lnTo>
                  <a:pt x="317500" y="44448"/>
                </a:lnTo>
                <a:lnTo>
                  <a:pt x="317500" y="31748"/>
                </a:lnTo>
                <a:close/>
              </a:path>
              <a:path w="2197100" h="76200">
                <a:moveTo>
                  <a:pt x="406400" y="31748"/>
                </a:moveTo>
                <a:lnTo>
                  <a:pt x="355600" y="31748"/>
                </a:lnTo>
                <a:lnTo>
                  <a:pt x="355600" y="44448"/>
                </a:lnTo>
                <a:lnTo>
                  <a:pt x="406400" y="44448"/>
                </a:lnTo>
                <a:lnTo>
                  <a:pt x="406400" y="31748"/>
                </a:lnTo>
                <a:close/>
              </a:path>
              <a:path w="2197100" h="76200">
                <a:moveTo>
                  <a:pt x="495299" y="31748"/>
                </a:moveTo>
                <a:lnTo>
                  <a:pt x="444500" y="31748"/>
                </a:lnTo>
                <a:lnTo>
                  <a:pt x="444500" y="44448"/>
                </a:lnTo>
                <a:lnTo>
                  <a:pt x="495299" y="44448"/>
                </a:lnTo>
                <a:lnTo>
                  <a:pt x="495299" y="31748"/>
                </a:lnTo>
                <a:close/>
              </a:path>
              <a:path w="2197100" h="76200">
                <a:moveTo>
                  <a:pt x="584199" y="31748"/>
                </a:moveTo>
                <a:lnTo>
                  <a:pt x="533399" y="31748"/>
                </a:lnTo>
                <a:lnTo>
                  <a:pt x="533399" y="44448"/>
                </a:lnTo>
                <a:lnTo>
                  <a:pt x="584199" y="44448"/>
                </a:lnTo>
                <a:lnTo>
                  <a:pt x="584199" y="31748"/>
                </a:lnTo>
                <a:close/>
              </a:path>
              <a:path w="2197100" h="76200">
                <a:moveTo>
                  <a:pt x="673099" y="31748"/>
                </a:moveTo>
                <a:lnTo>
                  <a:pt x="622299" y="31748"/>
                </a:lnTo>
                <a:lnTo>
                  <a:pt x="622299" y="44448"/>
                </a:lnTo>
                <a:lnTo>
                  <a:pt x="673099" y="44448"/>
                </a:lnTo>
                <a:lnTo>
                  <a:pt x="673099" y="31748"/>
                </a:lnTo>
                <a:close/>
              </a:path>
              <a:path w="2197100" h="76200">
                <a:moveTo>
                  <a:pt x="761999" y="31748"/>
                </a:moveTo>
                <a:lnTo>
                  <a:pt x="711199" y="31748"/>
                </a:lnTo>
                <a:lnTo>
                  <a:pt x="711199" y="44448"/>
                </a:lnTo>
                <a:lnTo>
                  <a:pt x="761999" y="44448"/>
                </a:lnTo>
                <a:lnTo>
                  <a:pt x="761999" y="31748"/>
                </a:lnTo>
                <a:close/>
              </a:path>
              <a:path w="2197100" h="76200">
                <a:moveTo>
                  <a:pt x="850899" y="31748"/>
                </a:moveTo>
                <a:lnTo>
                  <a:pt x="800099" y="31748"/>
                </a:lnTo>
                <a:lnTo>
                  <a:pt x="800099" y="44448"/>
                </a:lnTo>
                <a:lnTo>
                  <a:pt x="850899" y="44448"/>
                </a:lnTo>
                <a:lnTo>
                  <a:pt x="850899" y="31748"/>
                </a:lnTo>
                <a:close/>
              </a:path>
              <a:path w="2197100" h="76200">
                <a:moveTo>
                  <a:pt x="939799" y="31748"/>
                </a:moveTo>
                <a:lnTo>
                  <a:pt x="888999" y="31748"/>
                </a:lnTo>
                <a:lnTo>
                  <a:pt x="888999" y="44448"/>
                </a:lnTo>
                <a:lnTo>
                  <a:pt x="939799" y="44448"/>
                </a:lnTo>
                <a:lnTo>
                  <a:pt x="939799" y="31748"/>
                </a:lnTo>
                <a:close/>
              </a:path>
              <a:path w="2197100" h="76200">
                <a:moveTo>
                  <a:pt x="1028699" y="31748"/>
                </a:moveTo>
                <a:lnTo>
                  <a:pt x="977899" y="31748"/>
                </a:lnTo>
                <a:lnTo>
                  <a:pt x="977899" y="44448"/>
                </a:lnTo>
                <a:lnTo>
                  <a:pt x="1028699" y="44448"/>
                </a:lnTo>
                <a:lnTo>
                  <a:pt x="1028699" y="31748"/>
                </a:lnTo>
                <a:close/>
              </a:path>
              <a:path w="2197100" h="76200">
                <a:moveTo>
                  <a:pt x="1117599" y="31748"/>
                </a:moveTo>
                <a:lnTo>
                  <a:pt x="1066799" y="31748"/>
                </a:lnTo>
                <a:lnTo>
                  <a:pt x="1066799" y="44448"/>
                </a:lnTo>
                <a:lnTo>
                  <a:pt x="1117599" y="44448"/>
                </a:lnTo>
                <a:lnTo>
                  <a:pt x="1117599" y="31748"/>
                </a:lnTo>
                <a:close/>
              </a:path>
              <a:path w="2197100" h="76200">
                <a:moveTo>
                  <a:pt x="1206499" y="31748"/>
                </a:moveTo>
                <a:lnTo>
                  <a:pt x="1155699" y="31748"/>
                </a:lnTo>
                <a:lnTo>
                  <a:pt x="1155699" y="44448"/>
                </a:lnTo>
                <a:lnTo>
                  <a:pt x="1206499" y="44448"/>
                </a:lnTo>
                <a:lnTo>
                  <a:pt x="1206499" y="31748"/>
                </a:lnTo>
                <a:close/>
              </a:path>
              <a:path w="2197100" h="76200">
                <a:moveTo>
                  <a:pt x="1295399" y="31748"/>
                </a:moveTo>
                <a:lnTo>
                  <a:pt x="1244599" y="31748"/>
                </a:lnTo>
                <a:lnTo>
                  <a:pt x="1244599" y="44448"/>
                </a:lnTo>
                <a:lnTo>
                  <a:pt x="1295399" y="44448"/>
                </a:lnTo>
                <a:lnTo>
                  <a:pt x="1295399" y="31748"/>
                </a:lnTo>
                <a:close/>
              </a:path>
              <a:path w="2197100" h="76200">
                <a:moveTo>
                  <a:pt x="1384299" y="31748"/>
                </a:moveTo>
                <a:lnTo>
                  <a:pt x="1333499" y="31748"/>
                </a:lnTo>
                <a:lnTo>
                  <a:pt x="1333499" y="44448"/>
                </a:lnTo>
                <a:lnTo>
                  <a:pt x="1384299" y="44448"/>
                </a:lnTo>
                <a:lnTo>
                  <a:pt x="1384299" y="31748"/>
                </a:lnTo>
                <a:close/>
              </a:path>
              <a:path w="2197100" h="76200">
                <a:moveTo>
                  <a:pt x="1473199" y="31748"/>
                </a:moveTo>
                <a:lnTo>
                  <a:pt x="1422399" y="31748"/>
                </a:lnTo>
                <a:lnTo>
                  <a:pt x="1422399" y="44448"/>
                </a:lnTo>
                <a:lnTo>
                  <a:pt x="1473199" y="44448"/>
                </a:lnTo>
                <a:lnTo>
                  <a:pt x="1473199" y="31748"/>
                </a:lnTo>
                <a:close/>
              </a:path>
              <a:path w="2197100" h="76200">
                <a:moveTo>
                  <a:pt x="1562099" y="31748"/>
                </a:moveTo>
                <a:lnTo>
                  <a:pt x="1511299" y="31748"/>
                </a:lnTo>
                <a:lnTo>
                  <a:pt x="1511299" y="44448"/>
                </a:lnTo>
                <a:lnTo>
                  <a:pt x="1562099" y="44448"/>
                </a:lnTo>
                <a:lnTo>
                  <a:pt x="1562099" y="31748"/>
                </a:lnTo>
                <a:close/>
              </a:path>
              <a:path w="2197100" h="76200">
                <a:moveTo>
                  <a:pt x="1650999" y="31748"/>
                </a:moveTo>
                <a:lnTo>
                  <a:pt x="1600199" y="31748"/>
                </a:lnTo>
                <a:lnTo>
                  <a:pt x="1600199" y="44448"/>
                </a:lnTo>
                <a:lnTo>
                  <a:pt x="1650999" y="44448"/>
                </a:lnTo>
                <a:lnTo>
                  <a:pt x="1650999" y="31748"/>
                </a:lnTo>
                <a:close/>
              </a:path>
              <a:path w="2197100" h="76200">
                <a:moveTo>
                  <a:pt x="1739899" y="31748"/>
                </a:moveTo>
                <a:lnTo>
                  <a:pt x="1689099" y="31748"/>
                </a:lnTo>
                <a:lnTo>
                  <a:pt x="1689099" y="44448"/>
                </a:lnTo>
                <a:lnTo>
                  <a:pt x="1739899" y="44448"/>
                </a:lnTo>
                <a:lnTo>
                  <a:pt x="1739899" y="31748"/>
                </a:lnTo>
                <a:close/>
              </a:path>
              <a:path w="2197100" h="76200">
                <a:moveTo>
                  <a:pt x="1828799" y="31748"/>
                </a:moveTo>
                <a:lnTo>
                  <a:pt x="1777999" y="31748"/>
                </a:lnTo>
                <a:lnTo>
                  <a:pt x="1777999" y="44448"/>
                </a:lnTo>
                <a:lnTo>
                  <a:pt x="1828799" y="44448"/>
                </a:lnTo>
                <a:lnTo>
                  <a:pt x="1828799" y="31748"/>
                </a:lnTo>
                <a:close/>
              </a:path>
              <a:path w="2197100" h="76200">
                <a:moveTo>
                  <a:pt x="1917699" y="31748"/>
                </a:moveTo>
                <a:lnTo>
                  <a:pt x="1866899" y="31748"/>
                </a:lnTo>
                <a:lnTo>
                  <a:pt x="1866899" y="44448"/>
                </a:lnTo>
                <a:lnTo>
                  <a:pt x="1917699" y="44448"/>
                </a:lnTo>
                <a:lnTo>
                  <a:pt x="1917699" y="31748"/>
                </a:lnTo>
                <a:close/>
              </a:path>
              <a:path w="2197100" h="76200">
                <a:moveTo>
                  <a:pt x="2006599" y="31748"/>
                </a:moveTo>
                <a:lnTo>
                  <a:pt x="1955799" y="31748"/>
                </a:lnTo>
                <a:lnTo>
                  <a:pt x="1955799" y="44448"/>
                </a:lnTo>
                <a:lnTo>
                  <a:pt x="2006599" y="44448"/>
                </a:lnTo>
                <a:lnTo>
                  <a:pt x="2006599" y="31748"/>
                </a:lnTo>
                <a:close/>
              </a:path>
              <a:path w="2197100" h="76200">
                <a:moveTo>
                  <a:pt x="2095499" y="31748"/>
                </a:moveTo>
                <a:lnTo>
                  <a:pt x="2044699" y="31748"/>
                </a:lnTo>
                <a:lnTo>
                  <a:pt x="2044699" y="44448"/>
                </a:lnTo>
                <a:lnTo>
                  <a:pt x="2095499" y="44448"/>
                </a:lnTo>
                <a:lnTo>
                  <a:pt x="2095499" y="31748"/>
                </a:lnTo>
                <a:close/>
              </a:path>
              <a:path w="2197100" h="76200">
                <a:moveTo>
                  <a:pt x="2158999" y="0"/>
                </a:moveTo>
                <a:lnTo>
                  <a:pt x="2144170" y="2994"/>
                </a:lnTo>
                <a:lnTo>
                  <a:pt x="2132059" y="11159"/>
                </a:lnTo>
                <a:lnTo>
                  <a:pt x="2123894" y="23269"/>
                </a:lnTo>
                <a:lnTo>
                  <a:pt x="2120900" y="38100"/>
                </a:lnTo>
                <a:lnTo>
                  <a:pt x="2123894" y="52929"/>
                </a:lnTo>
                <a:lnTo>
                  <a:pt x="2132059" y="65040"/>
                </a:lnTo>
                <a:lnTo>
                  <a:pt x="2144170" y="73205"/>
                </a:lnTo>
                <a:lnTo>
                  <a:pt x="2158999" y="76200"/>
                </a:lnTo>
                <a:lnTo>
                  <a:pt x="2173830" y="73205"/>
                </a:lnTo>
                <a:lnTo>
                  <a:pt x="2185941" y="65040"/>
                </a:lnTo>
                <a:lnTo>
                  <a:pt x="2194106" y="52929"/>
                </a:lnTo>
                <a:lnTo>
                  <a:pt x="2195818" y="44450"/>
                </a:lnTo>
                <a:lnTo>
                  <a:pt x="2133599" y="44450"/>
                </a:lnTo>
                <a:lnTo>
                  <a:pt x="2133599" y="31750"/>
                </a:lnTo>
                <a:lnTo>
                  <a:pt x="2195818" y="31750"/>
                </a:lnTo>
                <a:lnTo>
                  <a:pt x="2194105" y="23268"/>
                </a:lnTo>
                <a:lnTo>
                  <a:pt x="2185940" y="11158"/>
                </a:lnTo>
                <a:lnTo>
                  <a:pt x="2173830" y="2993"/>
                </a:lnTo>
                <a:lnTo>
                  <a:pt x="2158999" y="0"/>
                </a:lnTo>
                <a:close/>
              </a:path>
              <a:path w="2197100" h="76200">
                <a:moveTo>
                  <a:pt x="2158999" y="31750"/>
                </a:moveTo>
                <a:lnTo>
                  <a:pt x="2133599" y="31750"/>
                </a:lnTo>
                <a:lnTo>
                  <a:pt x="2133599" y="44450"/>
                </a:lnTo>
                <a:lnTo>
                  <a:pt x="2158999" y="44450"/>
                </a:lnTo>
                <a:lnTo>
                  <a:pt x="2158999" y="31750"/>
                </a:lnTo>
                <a:close/>
              </a:path>
              <a:path w="2197100" h="76200">
                <a:moveTo>
                  <a:pt x="2195818" y="31750"/>
                </a:moveTo>
                <a:lnTo>
                  <a:pt x="2158999" y="31750"/>
                </a:lnTo>
                <a:lnTo>
                  <a:pt x="2158999" y="44450"/>
                </a:lnTo>
                <a:lnTo>
                  <a:pt x="2195818" y="44450"/>
                </a:lnTo>
                <a:lnTo>
                  <a:pt x="2197099" y="38098"/>
                </a:lnTo>
                <a:lnTo>
                  <a:pt x="2195818" y="31750"/>
                </a:lnTo>
                <a:close/>
              </a:path>
            </a:pathLst>
          </a:custGeom>
          <a:solidFill>
            <a:srgbClr val="A6A6A6"/>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5" name="object 45"/>
          <p:cNvSpPr/>
          <p:nvPr/>
        </p:nvSpPr>
        <p:spPr>
          <a:xfrm>
            <a:off x="2625571" y="2034081"/>
            <a:ext cx="850582" cy="45719"/>
          </a:xfrm>
          <a:custGeom>
            <a:avLst/>
            <a:gdLst/>
            <a:ahLst/>
            <a:cxnLst/>
            <a:rect l="l" t="t" r="r" b="b"/>
            <a:pathLst>
              <a:path w="2197100" h="76200">
                <a:moveTo>
                  <a:pt x="50800" y="31748"/>
                </a:moveTo>
                <a:lnTo>
                  <a:pt x="0" y="31748"/>
                </a:lnTo>
                <a:lnTo>
                  <a:pt x="0" y="44448"/>
                </a:lnTo>
                <a:lnTo>
                  <a:pt x="50800" y="44448"/>
                </a:lnTo>
                <a:lnTo>
                  <a:pt x="50800" y="31748"/>
                </a:lnTo>
                <a:close/>
              </a:path>
              <a:path w="2197100" h="76200">
                <a:moveTo>
                  <a:pt x="139700" y="31748"/>
                </a:moveTo>
                <a:lnTo>
                  <a:pt x="88900" y="31748"/>
                </a:lnTo>
                <a:lnTo>
                  <a:pt x="88900" y="44448"/>
                </a:lnTo>
                <a:lnTo>
                  <a:pt x="139700" y="44448"/>
                </a:lnTo>
                <a:lnTo>
                  <a:pt x="139700" y="31748"/>
                </a:lnTo>
                <a:close/>
              </a:path>
              <a:path w="2197100" h="76200">
                <a:moveTo>
                  <a:pt x="228600" y="31748"/>
                </a:moveTo>
                <a:lnTo>
                  <a:pt x="177800" y="31748"/>
                </a:lnTo>
                <a:lnTo>
                  <a:pt x="177800" y="44448"/>
                </a:lnTo>
                <a:lnTo>
                  <a:pt x="228600" y="44448"/>
                </a:lnTo>
                <a:lnTo>
                  <a:pt x="228600" y="31748"/>
                </a:lnTo>
                <a:close/>
              </a:path>
              <a:path w="2197100" h="76200">
                <a:moveTo>
                  <a:pt x="317500" y="31748"/>
                </a:moveTo>
                <a:lnTo>
                  <a:pt x="266700" y="31748"/>
                </a:lnTo>
                <a:lnTo>
                  <a:pt x="266700" y="44448"/>
                </a:lnTo>
                <a:lnTo>
                  <a:pt x="317500" y="44448"/>
                </a:lnTo>
                <a:lnTo>
                  <a:pt x="317500" y="31748"/>
                </a:lnTo>
                <a:close/>
              </a:path>
              <a:path w="2197100" h="76200">
                <a:moveTo>
                  <a:pt x="406400" y="31748"/>
                </a:moveTo>
                <a:lnTo>
                  <a:pt x="355600" y="31748"/>
                </a:lnTo>
                <a:lnTo>
                  <a:pt x="355600" y="44448"/>
                </a:lnTo>
                <a:lnTo>
                  <a:pt x="406400" y="44448"/>
                </a:lnTo>
                <a:lnTo>
                  <a:pt x="406400" y="31748"/>
                </a:lnTo>
                <a:close/>
              </a:path>
              <a:path w="2197100" h="76200">
                <a:moveTo>
                  <a:pt x="495300" y="31748"/>
                </a:moveTo>
                <a:lnTo>
                  <a:pt x="444500" y="31748"/>
                </a:lnTo>
                <a:lnTo>
                  <a:pt x="444500" y="44448"/>
                </a:lnTo>
                <a:lnTo>
                  <a:pt x="495300" y="44448"/>
                </a:lnTo>
                <a:lnTo>
                  <a:pt x="495300" y="31748"/>
                </a:lnTo>
                <a:close/>
              </a:path>
              <a:path w="2197100" h="76200">
                <a:moveTo>
                  <a:pt x="584200" y="31748"/>
                </a:moveTo>
                <a:lnTo>
                  <a:pt x="533400" y="31748"/>
                </a:lnTo>
                <a:lnTo>
                  <a:pt x="533400" y="44448"/>
                </a:lnTo>
                <a:lnTo>
                  <a:pt x="584200" y="44448"/>
                </a:lnTo>
                <a:lnTo>
                  <a:pt x="584200" y="31748"/>
                </a:lnTo>
                <a:close/>
              </a:path>
              <a:path w="2197100" h="76200">
                <a:moveTo>
                  <a:pt x="673100" y="31748"/>
                </a:moveTo>
                <a:lnTo>
                  <a:pt x="622300" y="31748"/>
                </a:lnTo>
                <a:lnTo>
                  <a:pt x="622300" y="44448"/>
                </a:lnTo>
                <a:lnTo>
                  <a:pt x="673100" y="44448"/>
                </a:lnTo>
                <a:lnTo>
                  <a:pt x="673100" y="31748"/>
                </a:lnTo>
                <a:close/>
              </a:path>
              <a:path w="2197100" h="76200">
                <a:moveTo>
                  <a:pt x="762000" y="31748"/>
                </a:moveTo>
                <a:lnTo>
                  <a:pt x="711200" y="31748"/>
                </a:lnTo>
                <a:lnTo>
                  <a:pt x="711200" y="44448"/>
                </a:lnTo>
                <a:lnTo>
                  <a:pt x="762000" y="44448"/>
                </a:lnTo>
                <a:lnTo>
                  <a:pt x="762000" y="31748"/>
                </a:lnTo>
                <a:close/>
              </a:path>
              <a:path w="2197100" h="76200">
                <a:moveTo>
                  <a:pt x="850900" y="31748"/>
                </a:moveTo>
                <a:lnTo>
                  <a:pt x="800100" y="31748"/>
                </a:lnTo>
                <a:lnTo>
                  <a:pt x="800100" y="44448"/>
                </a:lnTo>
                <a:lnTo>
                  <a:pt x="850900" y="44448"/>
                </a:lnTo>
                <a:lnTo>
                  <a:pt x="850900" y="31748"/>
                </a:lnTo>
                <a:close/>
              </a:path>
              <a:path w="2197100" h="76200">
                <a:moveTo>
                  <a:pt x="939800" y="31748"/>
                </a:moveTo>
                <a:lnTo>
                  <a:pt x="889000" y="31748"/>
                </a:lnTo>
                <a:lnTo>
                  <a:pt x="889000" y="44448"/>
                </a:lnTo>
                <a:lnTo>
                  <a:pt x="939800" y="44448"/>
                </a:lnTo>
                <a:lnTo>
                  <a:pt x="939800" y="31748"/>
                </a:lnTo>
                <a:close/>
              </a:path>
              <a:path w="2197100" h="76200">
                <a:moveTo>
                  <a:pt x="1028700" y="31748"/>
                </a:moveTo>
                <a:lnTo>
                  <a:pt x="977900" y="31748"/>
                </a:lnTo>
                <a:lnTo>
                  <a:pt x="977900" y="44448"/>
                </a:lnTo>
                <a:lnTo>
                  <a:pt x="1028700" y="44448"/>
                </a:lnTo>
                <a:lnTo>
                  <a:pt x="1028700" y="31748"/>
                </a:lnTo>
                <a:close/>
              </a:path>
              <a:path w="2197100" h="76200">
                <a:moveTo>
                  <a:pt x="1117600" y="31748"/>
                </a:moveTo>
                <a:lnTo>
                  <a:pt x="1066800" y="31748"/>
                </a:lnTo>
                <a:lnTo>
                  <a:pt x="1066800" y="44448"/>
                </a:lnTo>
                <a:lnTo>
                  <a:pt x="1117600" y="44448"/>
                </a:lnTo>
                <a:lnTo>
                  <a:pt x="1117600" y="31748"/>
                </a:lnTo>
                <a:close/>
              </a:path>
              <a:path w="2197100" h="76200">
                <a:moveTo>
                  <a:pt x="1206500" y="31748"/>
                </a:moveTo>
                <a:lnTo>
                  <a:pt x="1155700" y="31748"/>
                </a:lnTo>
                <a:lnTo>
                  <a:pt x="1155700" y="44448"/>
                </a:lnTo>
                <a:lnTo>
                  <a:pt x="1206500" y="44448"/>
                </a:lnTo>
                <a:lnTo>
                  <a:pt x="1206500" y="31748"/>
                </a:lnTo>
                <a:close/>
              </a:path>
              <a:path w="2197100" h="76200">
                <a:moveTo>
                  <a:pt x="1295400" y="31748"/>
                </a:moveTo>
                <a:lnTo>
                  <a:pt x="1244600" y="31748"/>
                </a:lnTo>
                <a:lnTo>
                  <a:pt x="1244600" y="44448"/>
                </a:lnTo>
                <a:lnTo>
                  <a:pt x="1295400" y="44448"/>
                </a:lnTo>
                <a:lnTo>
                  <a:pt x="1295400" y="31748"/>
                </a:lnTo>
                <a:close/>
              </a:path>
              <a:path w="2197100" h="76200">
                <a:moveTo>
                  <a:pt x="1384300" y="31748"/>
                </a:moveTo>
                <a:lnTo>
                  <a:pt x="1333500" y="31748"/>
                </a:lnTo>
                <a:lnTo>
                  <a:pt x="1333500" y="44448"/>
                </a:lnTo>
                <a:lnTo>
                  <a:pt x="1384300" y="44448"/>
                </a:lnTo>
                <a:lnTo>
                  <a:pt x="1384300" y="31748"/>
                </a:lnTo>
                <a:close/>
              </a:path>
              <a:path w="2197100" h="76200">
                <a:moveTo>
                  <a:pt x="1473200" y="31748"/>
                </a:moveTo>
                <a:lnTo>
                  <a:pt x="1422400" y="31748"/>
                </a:lnTo>
                <a:lnTo>
                  <a:pt x="1422400" y="44448"/>
                </a:lnTo>
                <a:lnTo>
                  <a:pt x="1473200" y="44448"/>
                </a:lnTo>
                <a:lnTo>
                  <a:pt x="1473200" y="31748"/>
                </a:lnTo>
                <a:close/>
              </a:path>
              <a:path w="2197100" h="76200">
                <a:moveTo>
                  <a:pt x="1511300" y="31748"/>
                </a:moveTo>
                <a:lnTo>
                  <a:pt x="1511300" y="44448"/>
                </a:lnTo>
                <a:lnTo>
                  <a:pt x="1562100" y="44450"/>
                </a:lnTo>
                <a:lnTo>
                  <a:pt x="1562100" y="31750"/>
                </a:lnTo>
                <a:lnTo>
                  <a:pt x="1511300" y="31748"/>
                </a:lnTo>
                <a:close/>
              </a:path>
              <a:path w="2197100" h="76200">
                <a:moveTo>
                  <a:pt x="1651000" y="31750"/>
                </a:moveTo>
                <a:lnTo>
                  <a:pt x="1600200" y="31750"/>
                </a:lnTo>
                <a:lnTo>
                  <a:pt x="1600200" y="44450"/>
                </a:lnTo>
                <a:lnTo>
                  <a:pt x="1651000" y="44450"/>
                </a:lnTo>
                <a:lnTo>
                  <a:pt x="1651000" y="31750"/>
                </a:lnTo>
                <a:close/>
              </a:path>
              <a:path w="2197100" h="76200">
                <a:moveTo>
                  <a:pt x="1739900" y="31750"/>
                </a:moveTo>
                <a:lnTo>
                  <a:pt x="1689100" y="31750"/>
                </a:lnTo>
                <a:lnTo>
                  <a:pt x="1689100" y="44450"/>
                </a:lnTo>
                <a:lnTo>
                  <a:pt x="1739900" y="44450"/>
                </a:lnTo>
                <a:lnTo>
                  <a:pt x="1739900" y="31750"/>
                </a:lnTo>
                <a:close/>
              </a:path>
              <a:path w="2197100" h="76200">
                <a:moveTo>
                  <a:pt x="1828800" y="31750"/>
                </a:moveTo>
                <a:lnTo>
                  <a:pt x="1778000" y="31750"/>
                </a:lnTo>
                <a:lnTo>
                  <a:pt x="1778000" y="44450"/>
                </a:lnTo>
                <a:lnTo>
                  <a:pt x="1828800" y="44450"/>
                </a:lnTo>
                <a:lnTo>
                  <a:pt x="1828800" y="31750"/>
                </a:lnTo>
                <a:close/>
              </a:path>
              <a:path w="2197100" h="76200">
                <a:moveTo>
                  <a:pt x="1917700" y="31750"/>
                </a:moveTo>
                <a:lnTo>
                  <a:pt x="1866900" y="31750"/>
                </a:lnTo>
                <a:lnTo>
                  <a:pt x="1866900" y="44450"/>
                </a:lnTo>
                <a:lnTo>
                  <a:pt x="1917700" y="44450"/>
                </a:lnTo>
                <a:lnTo>
                  <a:pt x="1917700" y="31750"/>
                </a:lnTo>
                <a:close/>
              </a:path>
              <a:path w="2197100" h="76200">
                <a:moveTo>
                  <a:pt x="2006600" y="31750"/>
                </a:moveTo>
                <a:lnTo>
                  <a:pt x="1955800" y="31750"/>
                </a:lnTo>
                <a:lnTo>
                  <a:pt x="1955800" y="44450"/>
                </a:lnTo>
                <a:lnTo>
                  <a:pt x="2006600" y="44450"/>
                </a:lnTo>
                <a:lnTo>
                  <a:pt x="2006600" y="31750"/>
                </a:lnTo>
                <a:close/>
              </a:path>
              <a:path w="2197100" h="76200">
                <a:moveTo>
                  <a:pt x="2095500" y="31750"/>
                </a:moveTo>
                <a:lnTo>
                  <a:pt x="2044700" y="31750"/>
                </a:lnTo>
                <a:lnTo>
                  <a:pt x="2044700" y="44450"/>
                </a:lnTo>
                <a:lnTo>
                  <a:pt x="2095500" y="44450"/>
                </a:lnTo>
                <a:lnTo>
                  <a:pt x="2095500" y="31750"/>
                </a:lnTo>
                <a:close/>
              </a:path>
              <a:path w="2197100" h="76200">
                <a:moveTo>
                  <a:pt x="2159000" y="0"/>
                </a:moveTo>
                <a:lnTo>
                  <a:pt x="2144170" y="2994"/>
                </a:lnTo>
                <a:lnTo>
                  <a:pt x="2132059" y="11159"/>
                </a:lnTo>
                <a:lnTo>
                  <a:pt x="2123894" y="23269"/>
                </a:lnTo>
                <a:lnTo>
                  <a:pt x="2120900" y="38100"/>
                </a:lnTo>
                <a:lnTo>
                  <a:pt x="2123894" y="52929"/>
                </a:lnTo>
                <a:lnTo>
                  <a:pt x="2132059" y="65040"/>
                </a:lnTo>
                <a:lnTo>
                  <a:pt x="2144170" y="73205"/>
                </a:lnTo>
                <a:lnTo>
                  <a:pt x="2159000" y="76200"/>
                </a:lnTo>
                <a:lnTo>
                  <a:pt x="2173830" y="73205"/>
                </a:lnTo>
                <a:lnTo>
                  <a:pt x="2185940" y="65040"/>
                </a:lnTo>
                <a:lnTo>
                  <a:pt x="2194105" y="52929"/>
                </a:lnTo>
                <a:lnTo>
                  <a:pt x="2195818" y="44450"/>
                </a:lnTo>
                <a:lnTo>
                  <a:pt x="2133600" y="44450"/>
                </a:lnTo>
                <a:lnTo>
                  <a:pt x="2133600" y="31750"/>
                </a:lnTo>
                <a:lnTo>
                  <a:pt x="2195818" y="31750"/>
                </a:lnTo>
                <a:lnTo>
                  <a:pt x="2194105" y="23269"/>
                </a:lnTo>
                <a:lnTo>
                  <a:pt x="2185940" y="11159"/>
                </a:lnTo>
                <a:lnTo>
                  <a:pt x="2173830" y="2994"/>
                </a:lnTo>
                <a:lnTo>
                  <a:pt x="2159000" y="0"/>
                </a:lnTo>
                <a:close/>
              </a:path>
              <a:path w="2197100" h="76200">
                <a:moveTo>
                  <a:pt x="2159000" y="31750"/>
                </a:moveTo>
                <a:lnTo>
                  <a:pt x="2133600" y="31750"/>
                </a:lnTo>
                <a:lnTo>
                  <a:pt x="2133600" y="44450"/>
                </a:lnTo>
                <a:lnTo>
                  <a:pt x="2159000" y="44450"/>
                </a:lnTo>
                <a:lnTo>
                  <a:pt x="2159000" y="31750"/>
                </a:lnTo>
                <a:close/>
              </a:path>
              <a:path w="2197100" h="76200">
                <a:moveTo>
                  <a:pt x="2195818" y="31750"/>
                </a:moveTo>
                <a:lnTo>
                  <a:pt x="2159000" y="31750"/>
                </a:lnTo>
                <a:lnTo>
                  <a:pt x="2159000" y="44450"/>
                </a:lnTo>
                <a:lnTo>
                  <a:pt x="2195818" y="44450"/>
                </a:lnTo>
                <a:lnTo>
                  <a:pt x="2197100" y="38100"/>
                </a:lnTo>
                <a:lnTo>
                  <a:pt x="2195818" y="31750"/>
                </a:lnTo>
                <a:close/>
              </a:path>
            </a:pathLst>
          </a:custGeom>
          <a:solidFill>
            <a:srgbClr val="A6A6A6"/>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9" name="object 19"/>
          <p:cNvSpPr txBox="1"/>
          <p:nvPr/>
        </p:nvSpPr>
        <p:spPr>
          <a:xfrm>
            <a:off x="1717095" y="1869626"/>
            <a:ext cx="606930" cy="492443"/>
          </a:xfrm>
          <a:prstGeom prst="rect">
            <a:avLst/>
          </a:prstGeom>
        </p:spPr>
        <p:txBody>
          <a:bodyPr vert="horz" wrap="square" lIns="0" tIns="0" rIns="0" bIns="0" rtlCol="0">
            <a:spAutoFit/>
          </a:bodyPr>
          <a:lstStyle/>
          <a:p>
            <a:pPr marL="12700" algn="ctr">
              <a:lnSpc>
                <a:spcPct val="100000"/>
              </a:lnSpc>
            </a:pPr>
            <a:r>
              <a:rPr sz="1600" b="1" u="none">
                <a:solidFill>
                  <a:schemeClr val="bg1"/>
                </a:solidFill>
                <a:latin typeface="Huawei Sans" panose="020C0503030203020204" pitchFamily="34" charset="0"/>
              </a:rPr>
              <a:t>New data</a:t>
            </a:r>
            <a:endParaRPr sz="16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aphicFrame>
        <p:nvGraphicFramePr>
          <p:cNvPr id="50" name="object 22"/>
          <p:cNvGraphicFramePr>
            <a:graphicFrameLocks noGrp="1"/>
          </p:cNvGraphicFramePr>
          <p:nvPr/>
        </p:nvGraphicFramePr>
        <p:xfrm>
          <a:off x="3746517" y="1085562"/>
          <a:ext cx="4831649" cy="1988475"/>
        </p:xfrm>
        <a:graphic>
          <a:graphicData uri="http://schemas.openxmlformats.org/drawingml/2006/table">
            <a:tbl>
              <a:tblPr firstRow="1" bandRow="1">
                <a:tableStyleId>{2D5ABB26-0587-4C30-8999-92F81FD0307C}</a:tableStyleId>
              </a:tblPr>
              <a:tblGrid>
                <a:gridCol w="1048070">
                  <a:extLst>
                    <a:ext uri="{9D8B030D-6E8A-4147-A177-3AD203B41FA5}">
                      <a16:colId xmlns:a16="http://schemas.microsoft.com/office/drawing/2014/main" val="20000"/>
                    </a:ext>
                  </a:extLst>
                </a:gridCol>
                <a:gridCol w="1435873">
                  <a:extLst>
                    <a:ext uri="{9D8B030D-6E8A-4147-A177-3AD203B41FA5}">
                      <a16:colId xmlns:a16="http://schemas.microsoft.com/office/drawing/2014/main" val="20001"/>
                    </a:ext>
                  </a:extLst>
                </a:gridCol>
                <a:gridCol w="1139793">
                  <a:extLst>
                    <a:ext uri="{9D8B030D-6E8A-4147-A177-3AD203B41FA5}">
                      <a16:colId xmlns:a16="http://schemas.microsoft.com/office/drawing/2014/main" val="20002"/>
                    </a:ext>
                  </a:extLst>
                </a:gridCol>
                <a:gridCol w="1207913">
                  <a:extLst>
                    <a:ext uri="{9D8B030D-6E8A-4147-A177-3AD203B41FA5}">
                      <a16:colId xmlns:a16="http://schemas.microsoft.com/office/drawing/2014/main" val="20003"/>
                    </a:ext>
                  </a:extLst>
                </a:gridCol>
              </a:tblGrid>
              <a:tr h="284421">
                <a:tc>
                  <a:txBody>
                    <a:bodyPr/>
                    <a:lstStyle/>
                    <a:p>
                      <a:pPr algn="ctr" rtl="0" fontAlgn="ctr"/>
                      <a:r>
                        <a:rPr sz="1600" b="0" u="none">
                          <a:solidFill>
                            <a:srgbClr val="000000"/>
                          </a:solidFill>
                          <a:latin typeface="Huawei Sans" panose="020C0503030203020204" pitchFamily="34" charset="0"/>
                        </a:rPr>
                        <a:t>Name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City</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Age</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Label</a:t>
                      </a:r>
                      <a:endParaRPr lang="en-US" sz="1600" b="0" i="0" u="none" strike="noStrike" dirty="0">
                        <a:solidFill>
                          <a:srgbClr val="000000"/>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0"/>
                  </a:ext>
                </a:extLst>
              </a:tr>
              <a:tr h="341304">
                <a:tc>
                  <a:txBody>
                    <a:bodyPr/>
                    <a:lstStyle/>
                    <a:p>
                      <a:pPr algn="ctr" rtl="0" fontAlgn="ctr"/>
                      <a:r>
                        <a:rPr sz="1600" b="0" u="none">
                          <a:solidFill>
                            <a:srgbClr val="000000"/>
                          </a:solidFill>
                          <a:latin typeface="Huawei Sans" panose="020C0503030203020204" pitchFamily="34" charset="0"/>
                        </a:rPr>
                        <a:t>Marine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Miami</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45</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1305">
                <a:tc>
                  <a:txBody>
                    <a:bodyPr/>
                    <a:lstStyle/>
                    <a:p>
                      <a:pPr algn="ctr" rtl="0" fontAlgn="ctr"/>
                      <a:r>
                        <a:rPr sz="1600" b="0" u="none">
                          <a:solidFill>
                            <a:srgbClr val="000000"/>
                          </a:solidFill>
                          <a:latin typeface="Huawei Sans" panose="020C0503030203020204" pitchFamily="34" charset="0"/>
                        </a:rPr>
                        <a:t>Julien</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Miami</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52</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1" u="none">
                          <a:solidFill>
                            <a:srgbClr val="000000"/>
                          </a:solidFill>
                          <a:latin typeface="Huawei Sans" panose="020C0503030203020204" pitchFamily="34" charset="0"/>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2"/>
                  </a:ext>
                </a:extLst>
              </a:tr>
              <a:tr h="341304">
                <a:tc>
                  <a:txBody>
                    <a:bodyPr/>
                    <a:lstStyle/>
                    <a:p>
                      <a:pPr algn="ctr" rtl="0" fontAlgn="ctr"/>
                      <a:r>
                        <a:rPr sz="1600" b="0" u="none">
                          <a:solidFill>
                            <a:srgbClr val="000000"/>
                          </a:solidFill>
                          <a:latin typeface="Huawei Sans" panose="020C0503030203020204" pitchFamily="34" charset="0"/>
                        </a:rPr>
                        <a:t>Fred</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Orlando</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20</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1305">
                <a:tc>
                  <a:txBody>
                    <a:bodyPr/>
                    <a:lstStyle/>
                    <a:p>
                      <a:pPr algn="ctr" rtl="0" fontAlgn="ctr"/>
                      <a:r>
                        <a:rPr sz="1600" b="0" u="none">
                          <a:solidFill>
                            <a:srgbClr val="000000"/>
                          </a:solidFill>
                          <a:latin typeface="Huawei Sans" panose="020C0503030203020204" pitchFamily="34" charset="0"/>
                        </a:rPr>
                        <a:t>Michelle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Boston</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34</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1" u="none">
                          <a:solidFill>
                            <a:srgbClr val="000000"/>
                          </a:solidFill>
                          <a:latin typeface="Huawei Sans" panose="020C0503030203020204" pitchFamily="34" charset="0"/>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4"/>
                  </a:ext>
                </a:extLst>
              </a:tr>
              <a:tr h="338836">
                <a:tc>
                  <a:txBody>
                    <a:bodyPr/>
                    <a:lstStyle/>
                    <a:p>
                      <a:pPr algn="ctr" rtl="0" fontAlgn="ctr"/>
                      <a:r>
                        <a:rPr sz="1600" b="0" u="none">
                          <a:solidFill>
                            <a:srgbClr val="000000"/>
                          </a:solidFill>
                          <a:latin typeface="Huawei Sans" panose="020C0503030203020204" pitchFamily="34" charset="0"/>
                        </a:rPr>
                        <a:t>Nicolas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Phoenix</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90</a:t>
                      </a:r>
                    </a:p>
                  </a:txBody>
                  <a:tcPr marL="22860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51" name="object 19"/>
          <p:cNvSpPr txBox="1"/>
          <p:nvPr/>
        </p:nvSpPr>
        <p:spPr>
          <a:xfrm>
            <a:off x="2995604" y="4703447"/>
            <a:ext cx="606930" cy="492443"/>
          </a:xfrm>
          <a:prstGeom prst="rect">
            <a:avLst/>
          </a:prstGeom>
        </p:spPr>
        <p:txBody>
          <a:bodyPr vert="horz" wrap="square" lIns="0" tIns="0" rIns="0" bIns="0" rtlCol="0">
            <a:spAutoFit/>
          </a:bodyPr>
          <a:lstStyle/>
          <a:p>
            <a:pPr marL="12700" algn="ctr">
              <a:lnSpc>
                <a:spcPct val="100000"/>
              </a:lnSpc>
            </a:pPr>
            <a:r>
              <a:rPr sz="1600" b="1" u="none">
                <a:solidFill>
                  <a:schemeClr val="bg1"/>
                </a:solidFill>
                <a:latin typeface="Huawei Sans" panose="020C0503030203020204" pitchFamily="34" charset="0"/>
              </a:rPr>
              <a:t>New data</a:t>
            </a:r>
            <a:endParaRPr sz="16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2" name="object 19"/>
          <p:cNvSpPr txBox="1"/>
          <p:nvPr/>
        </p:nvSpPr>
        <p:spPr>
          <a:xfrm>
            <a:off x="1547327" y="5367866"/>
            <a:ext cx="946466" cy="492443"/>
          </a:xfrm>
          <a:prstGeom prst="rect">
            <a:avLst/>
          </a:prstGeom>
        </p:spPr>
        <p:txBody>
          <a:bodyPr vert="horz" wrap="square" lIns="0" tIns="0" rIns="0" bIns="0" rtlCol="0">
            <a:spAutoFit/>
          </a:bodyPr>
          <a:lstStyle/>
          <a:p>
            <a:pPr marL="12700" algn="ctr">
              <a:lnSpc>
                <a:spcPct val="100000"/>
              </a:lnSpc>
            </a:pPr>
            <a:r>
              <a:rPr sz="1600" b="1" u="none" dirty="0">
                <a:solidFill>
                  <a:schemeClr val="bg1"/>
                </a:solidFill>
                <a:latin typeface="Huawei Sans" panose="020C0503030203020204" pitchFamily="34" charset="0"/>
              </a:rPr>
              <a:t>Predict</a:t>
            </a:r>
            <a:r>
              <a:rPr lang="en-US" sz="1600" b="1" u="none" dirty="0">
                <a:solidFill>
                  <a:schemeClr val="bg1"/>
                </a:solidFill>
                <a:latin typeface="Huawei Sans" panose="020C0503030203020204" pitchFamily="34" charset="0"/>
              </a:rPr>
              <a:t>ed</a:t>
            </a:r>
            <a:r>
              <a:rPr sz="1600" b="1" u="none" dirty="0">
                <a:solidFill>
                  <a:schemeClr val="bg1"/>
                </a:solidFill>
                <a:latin typeface="Huawei Sans" panose="020C0503030203020204" pitchFamily="34" charset="0"/>
              </a:rPr>
              <a:t> data</a:t>
            </a:r>
            <a:endParaRPr sz="16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4" name="文本框 53"/>
          <p:cNvSpPr txBox="1"/>
          <p:nvPr/>
        </p:nvSpPr>
        <p:spPr bwMode="auto">
          <a:xfrm>
            <a:off x="4008297" y="3132148"/>
            <a:ext cx="4464266" cy="950434"/>
          </a:xfrm>
          <a:prstGeom prst="rect">
            <a:avLst/>
          </a:prstGeom>
          <a:noFill/>
          <a:ln w="9525" algn="ctr">
            <a:solidFill>
              <a:schemeClr val="tx1"/>
            </a:solidFill>
            <a:prstDash val="dash"/>
            <a:miter lim="800000"/>
            <a:headEnd/>
            <a:tailEnd/>
          </a:ln>
        </p:spPr>
        <p:txBody>
          <a:bodyPr vert="horz" wrap="square" lIns="87802" tIns="43901" rIns="87802" bIns="43901" numCol="1" rtlCol="0" anchor="ctr" anchorCtr="0" compatLnSpc="1">
            <a:prstTxWarp prst="textNoShape">
              <a:avLst/>
            </a:prstTxWarp>
            <a:spAutoFit/>
          </a:bodyPr>
          <a:lstStyle/>
          <a:p>
            <a:r>
              <a:rPr sz="1400" b="0" u="none" dirty="0">
                <a:latin typeface="Huawei Sans" panose="020C0503030203020204" pitchFamily="34" charset="0"/>
              </a:rPr>
              <a:t>IF city = Miami </a:t>
            </a:r>
            <a:r>
              <a:rPr sz="1400" b="0" u="none" dirty="0">
                <a:solidFill>
                  <a:srgbClr val="00B0F0"/>
                </a:solidFill>
                <a:latin typeface="Huawei Sans" panose="020C0503030203020204" pitchFamily="34" charset="0"/>
              </a:rPr>
              <a:t>→</a:t>
            </a:r>
            <a:r>
              <a:rPr sz="1400" b="0" u="none" dirty="0">
                <a:latin typeface="Huawei Sans" panose="020C0503030203020204" pitchFamily="34" charset="0"/>
              </a:rPr>
              <a:t> Probability = +0.7</a:t>
            </a:r>
          </a:p>
          <a:p>
            <a:r>
              <a:rPr sz="1400" b="0" u="none" dirty="0">
                <a:latin typeface="Huawei Sans" panose="020C0503030203020204" pitchFamily="34" charset="0"/>
              </a:rPr>
              <a:t>IF city= Orlando </a:t>
            </a:r>
            <a:r>
              <a:rPr sz="1400" b="0" u="none" dirty="0">
                <a:solidFill>
                  <a:srgbClr val="00B0F0"/>
                </a:solidFill>
                <a:latin typeface="Huawei Sans" panose="020C0503030203020204" pitchFamily="34" charset="0"/>
              </a:rPr>
              <a:t>→</a:t>
            </a:r>
            <a:r>
              <a:rPr sz="1400" b="0" u="none" dirty="0">
                <a:latin typeface="Huawei Sans" panose="020C0503030203020204" pitchFamily="34" charset="0"/>
              </a:rPr>
              <a:t> Probability = +0.2</a:t>
            </a:r>
          </a:p>
          <a:p>
            <a:r>
              <a:rPr sz="1400" b="0" u="none" dirty="0">
                <a:latin typeface="Huawei Sans" panose="020C0503030203020204" pitchFamily="34" charset="0"/>
              </a:rPr>
              <a:t>IF age &gt; 42</a:t>
            </a:r>
            <a:r>
              <a:rPr sz="1400" b="0" u="none" dirty="0">
                <a:solidFill>
                  <a:srgbClr val="00B0F0"/>
                </a:solidFill>
                <a:latin typeface="Huawei Sans" panose="020C0503030203020204" pitchFamily="34" charset="0"/>
              </a:rPr>
              <a:t> → </a:t>
            </a:r>
            <a:r>
              <a:rPr sz="1400" b="0" u="none" dirty="0">
                <a:latin typeface="Huawei Sans" panose="020C0503030203020204" pitchFamily="34" charset="0"/>
              </a:rPr>
              <a:t>Probability = +0.05*age + 0.06  </a:t>
            </a:r>
          </a:p>
          <a:p>
            <a:r>
              <a:rPr sz="1400" b="0" u="none" dirty="0">
                <a:latin typeface="Huawei Sans" panose="020C0503030203020204" pitchFamily="34" charset="0"/>
              </a:rPr>
              <a:t>IF age &lt;= 42 </a:t>
            </a:r>
            <a:r>
              <a:rPr sz="1400" b="0" u="none" dirty="0">
                <a:solidFill>
                  <a:srgbClr val="00B0F0"/>
                </a:solidFill>
                <a:latin typeface="Huawei Sans" panose="020C0503030203020204" pitchFamily="34" charset="0"/>
              </a:rPr>
              <a:t>→</a:t>
            </a:r>
            <a:r>
              <a:rPr sz="1400" b="0" u="none" dirty="0">
                <a:latin typeface="Huawei Sans" panose="020C0503030203020204" pitchFamily="34" charset="0"/>
              </a:rPr>
              <a:t> Probability = +0.01*age + 0.02</a:t>
            </a:r>
          </a:p>
        </p:txBody>
      </p:sp>
      <p:graphicFrame>
        <p:nvGraphicFramePr>
          <p:cNvPr id="55" name="object 22"/>
          <p:cNvGraphicFramePr>
            <a:graphicFrameLocks noGrp="1"/>
          </p:cNvGraphicFramePr>
          <p:nvPr/>
        </p:nvGraphicFramePr>
        <p:xfrm>
          <a:off x="3824606" y="4185037"/>
          <a:ext cx="4831649" cy="1988475"/>
        </p:xfrm>
        <a:graphic>
          <a:graphicData uri="http://schemas.openxmlformats.org/drawingml/2006/table">
            <a:tbl>
              <a:tblPr firstRow="1" bandRow="1">
                <a:tableStyleId>{2D5ABB26-0587-4C30-8999-92F81FD0307C}</a:tableStyleId>
              </a:tblPr>
              <a:tblGrid>
                <a:gridCol w="1048070">
                  <a:extLst>
                    <a:ext uri="{9D8B030D-6E8A-4147-A177-3AD203B41FA5}">
                      <a16:colId xmlns:a16="http://schemas.microsoft.com/office/drawing/2014/main" val="20000"/>
                    </a:ext>
                  </a:extLst>
                </a:gridCol>
                <a:gridCol w="1435873">
                  <a:extLst>
                    <a:ext uri="{9D8B030D-6E8A-4147-A177-3AD203B41FA5}">
                      <a16:colId xmlns:a16="http://schemas.microsoft.com/office/drawing/2014/main" val="20001"/>
                    </a:ext>
                  </a:extLst>
                </a:gridCol>
                <a:gridCol w="1139793">
                  <a:extLst>
                    <a:ext uri="{9D8B030D-6E8A-4147-A177-3AD203B41FA5}">
                      <a16:colId xmlns:a16="http://schemas.microsoft.com/office/drawing/2014/main" val="20002"/>
                    </a:ext>
                  </a:extLst>
                </a:gridCol>
                <a:gridCol w="1207913">
                  <a:extLst>
                    <a:ext uri="{9D8B030D-6E8A-4147-A177-3AD203B41FA5}">
                      <a16:colId xmlns:a16="http://schemas.microsoft.com/office/drawing/2014/main" val="20003"/>
                    </a:ext>
                  </a:extLst>
                </a:gridCol>
              </a:tblGrid>
              <a:tr h="284421">
                <a:tc>
                  <a:txBody>
                    <a:bodyPr/>
                    <a:lstStyle/>
                    <a:p>
                      <a:pPr algn="ctr" rtl="0" fontAlgn="ctr"/>
                      <a:r>
                        <a:rPr sz="1600" b="0" u="none">
                          <a:solidFill>
                            <a:srgbClr val="000000"/>
                          </a:solidFill>
                          <a:latin typeface="Huawei Sans" panose="020C0503030203020204" pitchFamily="34" charset="0"/>
                        </a:rPr>
                        <a:t>Name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City</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Age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Prediction</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0"/>
                  </a:ext>
                </a:extLst>
              </a:tr>
              <a:tr h="341304">
                <a:tc>
                  <a:txBody>
                    <a:bodyPr/>
                    <a:lstStyle/>
                    <a:p>
                      <a:pPr algn="ctr" rtl="0" fontAlgn="ctr"/>
                      <a:r>
                        <a:rPr sz="1600" b="0" u="none">
                          <a:solidFill>
                            <a:srgbClr val="000000"/>
                          </a:solidFill>
                          <a:latin typeface="Huawei Sans" panose="020C0503030203020204" pitchFamily="34" charset="0"/>
                        </a:rPr>
                        <a:t>Marine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Miami</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45</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0.3</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1305">
                <a:tc>
                  <a:txBody>
                    <a:bodyPr/>
                    <a:lstStyle/>
                    <a:p>
                      <a:pPr algn="ctr" rtl="0" fontAlgn="ctr"/>
                      <a:r>
                        <a:rPr sz="1600" b="0" u="none">
                          <a:solidFill>
                            <a:srgbClr val="000000"/>
                          </a:solidFill>
                          <a:latin typeface="Huawei Sans" panose="020C0503030203020204" pitchFamily="34" charset="0"/>
                        </a:rPr>
                        <a:t>Julien</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Miami</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52</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1" u="none">
                          <a:solidFill>
                            <a:srgbClr val="000000"/>
                          </a:solidFill>
                          <a:latin typeface="Huawei Sans" panose="020C0503030203020204" pitchFamily="34" charset="0"/>
                        </a:rPr>
                        <a:t>0.9</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2"/>
                  </a:ext>
                </a:extLst>
              </a:tr>
              <a:tr h="341304">
                <a:tc>
                  <a:txBody>
                    <a:bodyPr/>
                    <a:lstStyle/>
                    <a:p>
                      <a:pPr algn="ctr" rtl="0" fontAlgn="ctr"/>
                      <a:r>
                        <a:rPr sz="1600" b="0" u="none">
                          <a:solidFill>
                            <a:srgbClr val="000000"/>
                          </a:solidFill>
                          <a:latin typeface="Huawei Sans" panose="020C0503030203020204" pitchFamily="34" charset="0"/>
                        </a:rPr>
                        <a:t>Fred</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Orlando</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20</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0.6</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1305">
                <a:tc>
                  <a:txBody>
                    <a:bodyPr/>
                    <a:lstStyle/>
                    <a:p>
                      <a:pPr algn="ctr" rtl="0" fontAlgn="ctr"/>
                      <a:r>
                        <a:rPr sz="1600" b="0" u="none">
                          <a:solidFill>
                            <a:srgbClr val="000000"/>
                          </a:solidFill>
                          <a:latin typeface="Huawei Sans" panose="020C0503030203020204" pitchFamily="34" charset="0"/>
                        </a:rPr>
                        <a:t>Michelle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Boston</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0" u="none">
                          <a:solidFill>
                            <a:srgbClr val="000000"/>
                          </a:solidFill>
                          <a:latin typeface="Huawei Sans" panose="020C0503030203020204" pitchFamily="34" charset="0"/>
                        </a:rPr>
                        <a:t>34</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tc>
                  <a:txBody>
                    <a:bodyPr/>
                    <a:lstStyle/>
                    <a:p>
                      <a:pPr algn="ctr" rtl="0" fontAlgn="ctr"/>
                      <a:r>
                        <a:rPr sz="1600" b="1" u="none">
                          <a:solidFill>
                            <a:srgbClr val="000000"/>
                          </a:solidFill>
                          <a:latin typeface="Huawei Sans" panose="020C0503030203020204" pitchFamily="34" charset="0"/>
                        </a:rPr>
                        <a:t>0.5</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AFA"/>
                    </a:solidFill>
                  </a:tcPr>
                </a:tc>
                <a:extLst>
                  <a:ext uri="{0D108BD9-81ED-4DB2-BD59-A6C34878D82A}">
                    <a16:rowId xmlns:a16="http://schemas.microsoft.com/office/drawing/2014/main" val="10004"/>
                  </a:ext>
                </a:extLst>
              </a:tr>
              <a:tr h="338836">
                <a:tc>
                  <a:txBody>
                    <a:bodyPr/>
                    <a:lstStyle/>
                    <a:p>
                      <a:pPr algn="ctr" rtl="0" fontAlgn="ctr"/>
                      <a:r>
                        <a:rPr sz="1600" b="0" u="none">
                          <a:solidFill>
                            <a:srgbClr val="000000"/>
                          </a:solidFill>
                          <a:latin typeface="Huawei Sans" panose="020C0503030203020204" pitchFamily="34" charset="0"/>
                        </a:rPr>
                        <a:t>Nicolas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Phoenix</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0" u="none">
                          <a:solidFill>
                            <a:srgbClr val="000000"/>
                          </a:solidFill>
                          <a:latin typeface="Huawei Sans" panose="020C0503030203020204" pitchFamily="34" charset="0"/>
                        </a:rPr>
                        <a:t>90</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sz="1600" b="1" u="none">
                          <a:solidFill>
                            <a:srgbClr val="000000"/>
                          </a:solidFill>
                          <a:latin typeface="Huawei Sans" panose="020C0503030203020204" pitchFamily="34" charset="0"/>
                        </a:rPr>
                        <a:t>0.4</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46" name="object 46"/>
          <p:cNvSpPr/>
          <p:nvPr/>
        </p:nvSpPr>
        <p:spPr>
          <a:xfrm>
            <a:off x="7713342" y="4476504"/>
            <a:ext cx="646430" cy="1719580"/>
          </a:xfrm>
          <a:custGeom>
            <a:avLst/>
            <a:gdLst/>
            <a:ahLst/>
            <a:cxnLst/>
            <a:rect l="l" t="t" r="r" b="b"/>
            <a:pathLst>
              <a:path w="646429" h="1719579">
                <a:moveTo>
                  <a:pt x="0" y="314959"/>
                </a:moveTo>
                <a:lnTo>
                  <a:pt x="3414" y="268416"/>
                </a:lnTo>
                <a:lnTo>
                  <a:pt x="13335" y="223994"/>
                </a:lnTo>
                <a:lnTo>
                  <a:pt x="29273" y="182180"/>
                </a:lnTo>
                <a:lnTo>
                  <a:pt x="50741" y="143460"/>
                </a:lnTo>
                <a:lnTo>
                  <a:pt x="77254" y="108322"/>
                </a:lnTo>
                <a:lnTo>
                  <a:pt x="108322" y="77254"/>
                </a:lnTo>
                <a:lnTo>
                  <a:pt x="143460" y="50741"/>
                </a:lnTo>
                <a:lnTo>
                  <a:pt x="182180" y="29273"/>
                </a:lnTo>
                <a:lnTo>
                  <a:pt x="223995" y="13335"/>
                </a:lnTo>
                <a:lnTo>
                  <a:pt x="268417" y="3414"/>
                </a:lnTo>
                <a:lnTo>
                  <a:pt x="314959" y="0"/>
                </a:lnTo>
                <a:lnTo>
                  <a:pt x="331216" y="0"/>
                </a:lnTo>
                <a:lnTo>
                  <a:pt x="377758" y="3414"/>
                </a:lnTo>
                <a:lnTo>
                  <a:pt x="422180" y="13335"/>
                </a:lnTo>
                <a:lnTo>
                  <a:pt x="463995" y="29273"/>
                </a:lnTo>
                <a:lnTo>
                  <a:pt x="502715" y="50741"/>
                </a:lnTo>
                <a:lnTo>
                  <a:pt x="537853" y="77254"/>
                </a:lnTo>
                <a:lnTo>
                  <a:pt x="568921" y="108322"/>
                </a:lnTo>
                <a:lnTo>
                  <a:pt x="595434" y="143460"/>
                </a:lnTo>
                <a:lnTo>
                  <a:pt x="616902" y="182180"/>
                </a:lnTo>
                <a:lnTo>
                  <a:pt x="632840" y="223994"/>
                </a:lnTo>
                <a:lnTo>
                  <a:pt x="642761" y="268416"/>
                </a:lnTo>
                <a:lnTo>
                  <a:pt x="646176" y="314959"/>
                </a:lnTo>
                <a:lnTo>
                  <a:pt x="646176" y="1404179"/>
                </a:lnTo>
                <a:lnTo>
                  <a:pt x="642761" y="1450721"/>
                </a:lnTo>
                <a:lnTo>
                  <a:pt x="632840" y="1495143"/>
                </a:lnTo>
                <a:lnTo>
                  <a:pt x="616902" y="1536957"/>
                </a:lnTo>
                <a:lnTo>
                  <a:pt x="595434" y="1575677"/>
                </a:lnTo>
                <a:lnTo>
                  <a:pt x="568921" y="1610815"/>
                </a:lnTo>
                <a:lnTo>
                  <a:pt x="537853" y="1641883"/>
                </a:lnTo>
                <a:lnTo>
                  <a:pt x="502715" y="1668396"/>
                </a:lnTo>
                <a:lnTo>
                  <a:pt x="463995" y="1689864"/>
                </a:lnTo>
                <a:lnTo>
                  <a:pt x="422180" y="1705802"/>
                </a:lnTo>
                <a:lnTo>
                  <a:pt x="377758" y="1715723"/>
                </a:lnTo>
                <a:lnTo>
                  <a:pt x="331216" y="1719138"/>
                </a:lnTo>
                <a:lnTo>
                  <a:pt x="314959" y="1719138"/>
                </a:lnTo>
                <a:lnTo>
                  <a:pt x="268417" y="1715723"/>
                </a:lnTo>
                <a:lnTo>
                  <a:pt x="223995" y="1705802"/>
                </a:lnTo>
                <a:lnTo>
                  <a:pt x="182180" y="1689864"/>
                </a:lnTo>
                <a:lnTo>
                  <a:pt x="143460" y="1668396"/>
                </a:lnTo>
                <a:lnTo>
                  <a:pt x="108322" y="1641883"/>
                </a:lnTo>
                <a:lnTo>
                  <a:pt x="77254" y="1610815"/>
                </a:lnTo>
                <a:lnTo>
                  <a:pt x="50741" y="1575677"/>
                </a:lnTo>
                <a:lnTo>
                  <a:pt x="29273" y="1536957"/>
                </a:lnTo>
                <a:lnTo>
                  <a:pt x="13335" y="1495143"/>
                </a:lnTo>
                <a:lnTo>
                  <a:pt x="3414" y="1450721"/>
                </a:lnTo>
                <a:lnTo>
                  <a:pt x="0" y="1404179"/>
                </a:lnTo>
                <a:lnTo>
                  <a:pt x="0" y="314959"/>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806A3088-65B1-7993-C980-2E23A0AD6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3" name="Group 2">
            <a:extLst>
              <a:ext uri="{FF2B5EF4-FFF2-40B4-BE49-F238E27FC236}">
                <a16:creationId xmlns:a16="http://schemas.microsoft.com/office/drawing/2014/main" id="{EE1A8435-6F88-6A27-62C8-5B183B545497}"/>
              </a:ext>
            </a:extLst>
          </p:cNvPr>
          <p:cNvGrpSpPr/>
          <p:nvPr/>
        </p:nvGrpSpPr>
        <p:grpSpPr>
          <a:xfrm>
            <a:off x="251791" y="209173"/>
            <a:ext cx="971146" cy="838577"/>
            <a:chOff x="292675" y="222425"/>
            <a:chExt cx="917148" cy="889262"/>
          </a:xfrm>
        </p:grpSpPr>
        <p:sp>
          <p:nvSpPr>
            <p:cNvPr id="4" name="Rectangle 3">
              <a:extLst>
                <a:ext uri="{FF2B5EF4-FFF2-40B4-BE49-F238E27FC236}">
                  <a16:creationId xmlns:a16="http://schemas.microsoft.com/office/drawing/2014/main" id="{1C3F4D95-6C28-7858-4E3A-A3494E33AB2D}"/>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5" name="Group 4">
              <a:extLst>
                <a:ext uri="{FF2B5EF4-FFF2-40B4-BE49-F238E27FC236}">
                  <a16:creationId xmlns:a16="http://schemas.microsoft.com/office/drawing/2014/main" id="{D25A044A-045F-9A84-E128-FE86E369D177}"/>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BA4893CC-43FF-5331-03FD-AC3386EA59A1}"/>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25DF221-3FAC-FA13-830B-05D8B55209F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9887890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63591" y="447469"/>
            <a:ext cx="10085496" cy="455666"/>
          </a:xfrm>
        </p:spPr>
        <p:txBody>
          <a:bodyPr>
            <a:normAutofit fontScale="90000"/>
          </a:bodyPr>
          <a:lstStyle/>
          <a:p>
            <a:r>
              <a:rPr b="0" u="none" dirty="0">
                <a:latin typeface="Huawei Sans" panose="020C0503030203020204" pitchFamily="34" charset="0"/>
              </a:rPr>
              <a:t>What Is a Good Model?</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object 3"/>
          <p:cNvSpPr/>
          <p:nvPr/>
        </p:nvSpPr>
        <p:spPr>
          <a:xfrm>
            <a:off x="1120315" y="1505623"/>
            <a:ext cx="3499521" cy="4044275"/>
          </a:xfrm>
          <a:custGeom>
            <a:avLst/>
            <a:gdLst/>
            <a:ahLst/>
            <a:cxnLst/>
            <a:rect l="l" t="t" r="r" b="b"/>
            <a:pathLst>
              <a:path w="2665729" h="2665729">
                <a:moveTo>
                  <a:pt x="0" y="0"/>
                </a:moveTo>
                <a:lnTo>
                  <a:pt x="2665708" y="0"/>
                </a:lnTo>
                <a:lnTo>
                  <a:pt x="2665708" y="2665708"/>
                </a:lnTo>
                <a:lnTo>
                  <a:pt x="0" y="2665708"/>
                </a:lnTo>
                <a:lnTo>
                  <a:pt x="0" y="0"/>
                </a:lnTo>
                <a:close/>
              </a:path>
            </a:pathLst>
          </a:custGeom>
          <a:solidFill>
            <a:srgbClr val="28A8E1"/>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 name="object 4"/>
          <p:cNvSpPr/>
          <p:nvPr/>
        </p:nvSpPr>
        <p:spPr>
          <a:xfrm>
            <a:off x="1663591" y="2204864"/>
            <a:ext cx="2412968" cy="2160240"/>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object 5"/>
          <p:cNvSpPr txBox="1"/>
          <p:nvPr/>
        </p:nvSpPr>
        <p:spPr>
          <a:xfrm>
            <a:off x="4996882" y="1905506"/>
            <a:ext cx="6159500" cy="3046988"/>
          </a:xfrm>
          <a:prstGeom prst="rect">
            <a:avLst/>
          </a:prstGeom>
          <a:ln>
            <a:solidFill>
              <a:schemeClr val="tx1"/>
            </a:solidFill>
            <a:prstDash val="dashDot"/>
          </a:ln>
        </p:spPr>
        <p:txBody>
          <a:bodyPr vert="horz" wrap="square" lIns="0" tIns="0" rIns="0" bIns="0" rtlCol="0">
            <a:spAutoFit/>
          </a:bodyPr>
          <a:lstStyle/>
          <a:p>
            <a:pPr marL="355600" indent="-342900">
              <a:lnSpc>
                <a:spcPct val="100000"/>
              </a:lnSpc>
              <a:buFont typeface="Arial" panose="020B0604020202020204" pitchFamily="34" charset="0"/>
              <a:buChar char="•"/>
              <a:tabLst>
                <a:tab pos="297815" algn="l"/>
                <a:tab pos="298450" algn="l"/>
              </a:tabLst>
            </a:pPr>
            <a:r>
              <a:rPr sz="2200" b="1" u="none" dirty="0">
                <a:solidFill>
                  <a:srgbClr val="FF0000"/>
                </a:solidFill>
                <a:latin typeface="Huawei Sans" panose="020C0503030203020204" pitchFamily="34" charset="0"/>
              </a:rPr>
              <a:t>Generalization</a:t>
            </a:r>
            <a:endParaRPr lang="en-US" altLang="zh-CN" sz="2200" b="1" spc="-5" dirty="0">
              <a:solidFill>
                <a:srgbClr val="FF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tabLst>
                <a:tab pos="297815" algn="l"/>
                <a:tab pos="298450" algn="l"/>
              </a:tabLst>
            </a:pPr>
            <a:r>
              <a:rPr lang="en-US" sz="2200" dirty="0">
                <a:latin typeface="Huawei Sans" panose="020C0503030203020204" pitchFamily="34" charset="0"/>
              </a:rPr>
              <a:t>The accuracy of predictions based on actual data</a:t>
            </a:r>
            <a:endParaRPr lang="en-US" altLang="zh-CN" sz="2200"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tabLst>
                <a:tab pos="297815" algn="l"/>
                <a:tab pos="298450" algn="l"/>
              </a:tabLst>
            </a:pPr>
            <a:endParaRPr lang="en-US" sz="2200" b="1"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355600" indent="-342900">
              <a:lnSpc>
                <a:spcPct val="100000"/>
              </a:lnSpc>
              <a:buFont typeface="Arial" panose="020B0604020202020204" pitchFamily="34" charset="0"/>
              <a:buChar char="•"/>
              <a:tabLst>
                <a:tab pos="297815" algn="l"/>
                <a:tab pos="298450" algn="l"/>
              </a:tabLst>
            </a:pPr>
            <a:r>
              <a:rPr sz="2200" b="1" u="none" dirty="0">
                <a:latin typeface="Huawei Sans" panose="020C0503030203020204" pitchFamily="34" charset="0"/>
              </a:rPr>
              <a:t>Explain ability</a:t>
            </a:r>
            <a:endParaRPr lang="en-US" altLang="zh-CN" sz="2200" b="1"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tabLst>
                <a:tab pos="297815" algn="l"/>
                <a:tab pos="298450" algn="l"/>
              </a:tabLst>
            </a:pPr>
            <a:r>
              <a:rPr lang="en-US" sz="2200" dirty="0">
                <a:latin typeface="Huawei Sans" panose="020C0503030203020204" pitchFamily="34" charset="0"/>
              </a:rPr>
              <a:t>Predicted results are easy to explain</a:t>
            </a:r>
            <a:endParaRPr lang="en-US" altLang="zh-CN" sz="2200" spc="-5"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tabLst>
                <a:tab pos="297815" algn="l"/>
                <a:tab pos="298450" algn="l"/>
              </a:tabLst>
            </a:pPr>
            <a:endParaRPr lang="en-US" altLang="zh-CN" sz="22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355600" indent="-342900">
              <a:lnSpc>
                <a:spcPct val="100000"/>
              </a:lnSpc>
              <a:spcBef>
                <a:spcPts val="5"/>
              </a:spcBef>
              <a:buFont typeface="Arial" panose="020B0604020202020204" pitchFamily="34" charset="0"/>
              <a:buChar char="•"/>
              <a:tabLst>
                <a:tab pos="297815" algn="l"/>
                <a:tab pos="298450" algn="l"/>
              </a:tabLst>
            </a:pPr>
            <a:r>
              <a:rPr sz="2200" b="1" u="none" dirty="0">
                <a:latin typeface="Huawei Sans" panose="020C0503030203020204" pitchFamily="34" charset="0"/>
              </a:rPr>
              <a:t>Prediction speed</a:t>
            </a:r>
            <a:endParaRPr lang="en-US" altLang="zh-CN" sz="2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spcBef>
                <a:spcPts val="5"/>
              </a:spcBef>
              <a:tabLst>
                <a:tab pos="297815" algn="l"/>
                <a:tab pos="298450" algn="l"/>
              </a:tabLst>
            </a:pPr>
            <a:r>
              <a:rPr lang="en-US" sz="2200" dirty="0">
                <a:latin typeface="Huawei Sans" panose="020C0503030203020204" pitchFamily="34" charset="0"/>
              </a:rPr>
              <a:t>The time needed to make a prediction</a:t>
            </a:r>
            <a:endParaRPr lang="en-US" altLang="zh-CN" sz="2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469900" lvl="1">
              <a:spcBef>
                <a:spcPts val="5"/>
              </a:spcBef>
              <a:tabLst>
                <a:tab pos="297815" algn="l"/>
                <a:tab pos="298450" algn="l"/>
              </a:tabLst>
            </a:pPr>
            <a:endParaRPr lang="en-US" altLang="zh-CN" sz="2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pic>
        <p:nvPicPr>
          <p:cNvPr id="6" name="Picture 5">
            <a:extLst>
              <a:ext uri="{FF2B5EF4-FFF2-40B4-BE49-F238E27FC236}">
                <a16:creationId xmlns:a16="http://schemas.microsoft.com/office/drawing/2014/main" id="{E16BE1A8-4567-264F-58F8-4ECCC84CAD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7" name="Group 6">
            <a:extLst>
              <a:ext uri="{FF2B5EF4-FFF2-40B4-BE49-F238E27FC236}">
                <a16:creationId xmlns:a16="http://schemas.microsoft.com/office/drawing/2014/main" id="{A3586BD7-0C76-0A6E-783A-0564BD48960F}"/>
              </a:ext>
            </a:extLst>
          </p:cNvPr>
          <p:cNvGrpSpPr/>
          <p:nvPr/>
        </p:nvGrpSpPr>
        <p:grpSpPr>
          <a:xfrm>
            <a:off x="251791" y="209173"/>
            <a:ext cx="971146" cy="838577"/>
            <a:chOff x="292675" y="222425"/>
            <a:chExt cx="917148" cy="889262"/>
          </a:xfrm>
        </p:grpSpPr>
        <p:sp>
          <p:nvSpPr>
            <p:cNvPr id="8" name="Rectangle 7">
              <a:extLst>
                <a:ext uri="{FF2B5EF4-FFF2-40B4-BE49-F238E27FC236}">
                  <a16:creationId xmlns:a16="http://schemas.microsoft.com/office/drawing/2014/main" id="{AF6E2E57-6DEE-F84C-7216-3F313A0F35AB}"/>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9" name="Group 8">
              <a:extLst>
                <a:ext uri="{FF2B5EF4-FFF2-40B4-BE49-F238E27FC236}">
                  <a16:creationId xmlns:a16="http://schemas.microsoft.com/office/drawing/2014/main" id="{CA130633-EBDB-2627-5122-42A679FDC39F}"/>
                </a:ext>
              </a:extLst>
            </p:cNvPr>
            <p:cNvGrpSpPr/>
            <p:nvPr/>
          </p:nvGrpSpPr>
          <p:grpSpPr>
            <a:xfrm>
              <a:off x="292675" y="222425"/>
              <a:ext cx="917148" cy="735905"/>
              <a:chOff x="310903" y="206504"/>
              <a:chExt cx="917148" cy="829211"/>
            </a:xfrm>
          </p:grpSpPr>
          <p:sp>
            <p:nvSpPr>
              <p:cNvPr id="10" name="TextBox 9">
                <a:extLst>
                  <a:ext uri="{FF2B5EF4-FFF2-40B4-BE49-F238E27FC236}">
                    <a16:creationId xmlns:a16="http://schemas.microsoft.com/office/drawing/2014/main" id="{A4C3A075-D1E6-4F46-2B7F-661084C5B060}"/>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3715C10-E7BC-2C42-A880-142920390C3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6405411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91477" y="447468"/>
            <a:ext cx="10357609" cy="482977"/>
          </a:xfrm>
        </p:spPr>
        <p:txBody>
          <a:bodyPr>
            <a:normAutofit fontScale="90000"/>
          </a:bodyPr>
          <a:lstStyle/>
          <a:p>
            <a:r>
              <a:rPr b="0" u="none" dirty="0">
                <a:latin typeface="Huawei Sans" panose="020C0503030203020204" pitchFamily="34" charset="0"/>
              </a:rPr>
              <a:t>Model Effectiveness (1)</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4879805"/>
          </a:xfrm>
        </p:spPr>
        <p:txBody>
          <a:bodyPr>
            <a:normAutofit fontScale="92500" lnSpcReduction="20000"/>
          </a:bodyPr>
          <a:lstStyle/>
          <a:p>
            <a:pPr>
              <a:lnSpc>
                <a:spcPct val="110000"/>
              </a:lnSpc>
              <a:spcBef>
                <a:spcPts val="600"/>
              </a:spcBef>
            </a:pPr>
            <a:r>
              <a:rPr b="1" u="none" dirty="0">
                <a:latin typeface="Huawei Sans" panose="020C0503030203020204" pitchFamily="34" charset="0"/>
              </a:rPr>
              <a:t>Generalization capability</a:t>
            </a:r>
            <a:r>
              <a:rPr b="0" u="none" dirty="0">
                <a:latin typeface="Huawei Sans" panose="020C0503030203020204" pitchFamily="34" charset="0"/>
              </a:rPr>
              <a:t>: </a:t>
            </a:r>
            <a:r>
              <a:rPr lang="en-US" dirty="0">
                <a:latin typeface="Huawei Sans" panose="020C0503030203020204" pitchFamily="34" charset="0"/>
              </a:rPr>
              <a:t>Machine learning aims to ensure models perform well on new samples, not just those used for training. </a:t>
            </a:r>
            <a:r>
              <a:rPr b="0" u="none" dirty="0">
                <a:latin typeface="Huawei Sans" panose="020C0503030203020204" pitchFamily="34" charset="0"/>
              </a:rPr>
              <a:t>Generalization capability, also called </a:t>
            </a:r>
            <a:r>
              <a:rPr b="1" u="none" dirty="0">
                <a:latin typeface="Huawei Sans" panose="020C0503030203020204" pitchFamily="34" charset="0"/>
              </a:rPr>
              <a:t>robustness</a:t>
            </a:r>
            <a:r>
              <a:rPr b="0" u="none" dirty="0">
                <a:latin typeface="Huawei Sans" panose="020C0503030203020204" pitchFamily="34" charset="0"/>
              </a:rPr>
              <a:t>, is the extent to which a learned model can be applied to new samples.</a:t>
            </a:r>
          </a:p>
          <a:p>
            <a:pPr>
              <a:lnSpc>
                <a:spcPct val="110000"/>
              </a:lnSpc>
              <a:spcBef>
                <a:spcPts val="600"/>
              </a:spcBef>
            </a:pPr>
            <a:r>
              <a:rPr b="1" u="none" dirty="0">
                <a:latin typeface="Huawei Sans" panose="020C0503030203020204" pitchFamily="34" charset="0"/>
              </a:rPr>
              <a:t>Error</a:t>
            </a:r>
            <a:r>
              <a:rPr b="0" u="none" dirty="0">
                <a:latin typeface="Huawei Sans" panose="020C0503030203020204" pitchFamily="34" charset="0"/>
              </a:rPr>
              <a:t> is the difference between the prediction of a learned model on a sample and the actual result of the sample.</a:t>
            </a:r>
          </a:p>
          <a:p>
            <a:pPr lvl="1">
              <a:lnSpc>
                <a:spcPct val="110000"/>
              </a:lnSpc>
              <a:spcBef>
                <a:spcPts val="600"/>
              </a:spcBef>
              <a:buFont typeface="Wingdings" panose="05000000000000000000" pitchFamily="2" charset="2"/>
              <a:buChar char="n"/>
            </a:pPr>
            <a:r>
              <a:rPr sz="2200" b="0" u="none" dirty="0">
                <a:latin typeface="Huawei Sans" panose="020C0503030203020204" pitchFamily="34" charset="0"/>
              </a:rPr>
              <a:t>Training error</a:t>
            </a:r>
            <a:r>
              <a:rPr lang="en-US" altLang="zh-CN" sz="2200" b="0" u="none" dirty="0">
                <a:latin typeface="Huawei Sans" panose="020C0503030203020204" pitchFamily="34" charset="0"/>
              </a:rPr>
              <a:t> is the</a:t>
            </a:r>
            <a:r>
              <a:rPr sz="2200" b="0" u="none" dirty="0">
                <a:latin typeface="Huawei Sans" panose="020C0503030203020204" pitchFamily="34" charset="0"/>
              </a:rPr>
              <a:t> error of the model on the training set.</a:t>
            </a:r>
            <a:endParaRPr lang="en-US" altLang="zh-CN" sz="22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10000"/>
              </a:lnSpc>
              <a:spcBef>
                <a:spcPts val="600"/>
              </a:spcBef>
              <a:buFont typeface="Wingdings" panose="05000000000000000000" pitchFamily="2" charset="2"/>
              <a:buChar char="n"/>
            </a:pPr>
            <a:r>
              <a:rPr sz="2200" b="0" u="none" dirty="0">
                <a:latin typeface="Huawei Sans" panose="020C0503030203020204" pitchFamily="34" charset="0"/>
              </a:rPr>
              <a:t>Generalization error</a:t>
            </a:r>
            <a:r>
              <a:rPr lang="en-US" altLang="zh-CN" sz="2200" b="0" u="none" dirty="0">
                <a:latin typeface="Huawei Sans" panose="020C0503030203020204" pitchFamily="34" charset="0"/>
              </a:rPr>
              <a:t> is the</a:t>
            </a:r>
            <a:r>
              <a:rPr sz="2200" b="0" u="none" dirty="0">
                <a:latin typeface="Huawei Sans" panose="020C0503030203020204" pitchFamily="34" charset="0"/>
              </a:rPr>
              <a:t> error of the model on new samples. Obviously, we prefer a model with a smaller generalization error.</a:t>
            </a:r>
          </a:p>
          <a:p>
            <a:pPr>
              <a:lnSpc>
                <a:spcPct val="110000"/>
              </a:lnSpc>
              <a:spcBef>
                <a:spcPts val="600"/>
              </a:spcBef>
            </a:pPr>
            <a:r>
              <a:rPr b="1" u="none" dirty="0">
                <a:latin typeface="Huawei Sans" panose="020C0503030203020204" pitchFamily="34" charset="0"/>
              </a:rPr>
              <a:t>Underfitting</a:t>
            </a:r>
            <a:r>
              <a:rPr b="0" u="none" dirty="0">
                <a:latin typeface="Huawei Sans" panose="020C0503030203020204" pitchFamily="34" charset="0"/>
              </a:rPr>
              <a:t>: The training error is large.</a:t>
            </a:r>
          </a:p>
          <a:p>
            <a:pPr>
              <a:lnSpc>
                <a:spcPct val="110000"/>
              </a:lnSpc>
              <a:spcBef>
                <a:spcPts val="600"/>
              </a:spcBef>
            </a:pPr>
            <a:r>
              <a:rPr b="1" u="none" dirty="0">
                <a:latin typeface="Huawei Sans" panose="020C0503030203020204" pitchFamily="34" charset="0"/>
              </a:rPr>
              <a:t>Overfitting</a:t>
            </a:r>
            <a:r>
              <a:rPr b="0" u="none" dirty="0">
                <a:latin typeface="Huawei Sans" panose="020C0503030203020204" pitchFamily="34" charset="0"/>
              </a:rPr>
              <a:t>: The training error of a trained model is small while the generalization error is large.</a:t>
            </a:r>
            <a:endParaRPr lang="en-US" altLang="zh-CN"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8CF929F7-4EFB-5BF5-34C9-36497BF824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D1BE784B-854B-0BD7-25A1-16542F382F59}"/>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9BF3E531-58CD-F888-6A3D-62CACAD6A365}"/>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D194473E-2CA7-A6AD-4A0D-150C8814D413}"/>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C3B3F8CF-CC67-2BAD-18DA-4383AA6CD4D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8C34DFC-1148-39C1-8A2B-15CA73E8B2C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424691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84243" y="447468"/>
            <a:ext cx="10264844" cy="482977"/>
          </a:xfrm>
        </p:spPr>
        <p:txBody>
          <a:bodyPr>
            <a:normAutofit fontScale="90000"/>
          </a:bodyPr>
          <a:lstStyle/>
          <a:p>
            <a:r>
              <a:rPr b="0" u="none" dirty="0">
                <a:latin typeface="Huawei Sans" panose="020C0503030203020204" pitchFamily="34" charset="0"/>
              </a:rPr>
              <a:t>Model Effectiveness (2)</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4879805"/>
          </a:xfrm>
        </p:spPr>
        <p:txBody>
          <a:bodyPr/>
          <a:lstStyle/>
          <a:p>
            <a:pPr>
              <a:lnSpc>
                <a:spcPct val="110000"/>
              </a:lnSpc>
              <a:spcBef>
                <a:spcPts val="600"/>
              </a:spcBef>
            </a:pPr>
            <a:r>
              <a:rPr sz="2000" b="1" u="none" dirty="0">
                <a:latin typeface="Huawei Sans" panose="020C0503030203020204" pitchFamily="34" charset="0"/>
              </a:rPr>
              <a:t>Model capacity</a:t>
            </a:r>
            <a:r>
              <a:rPr lang="en-US" sz="2000" dirty="0">
                <a:latin typeface="Huawei Sans" panose="020C0503030203020204" pitchFamily="34" charset="0"/>
              </a:rPr>
              <a:t>, also known as model complexity,</a:t>
            </a:r>
            <a:r>
              <a:rPr sz="2000" u="none" dirty="0">
                <a:latin typeface="Huawei Sans" panose="020C0503030203020204" pitchFamily="34" charset="0"/>
              </a:rPr>
              <a:t> </a:t>
            </a:r>
            <a:r>
              <a:rPr sz="2000" b="0" u="none" dirty="0">
                <a:latin typeface="Huawei Sans" panose="020C0503030203020204" pitchFamily="34" charset="0"/>
              </a:rPr>
              <a:t>is the capability of the model to fit various functions.</a:t>
            </a:r>
            <a:endParaRPr lang="en-US" altLang="zh-CN" sz="2000" dirty="0">
              <a:latin typeface="Huawei Sans" panose="020C0503030203020204" pitchFamily="34" charset="0"/>
              <a:sym typeface="Huawei Sans" panose="020C0503030203020204" pitchFamily="34" charset="0"/>
            </a:endParaRPr>
          </a:p>
          <a:p>
            <a:pPr lvl="1">
              <a:lnSpc>
                <a:spcPct val="110000"/>
              </a:lnSpc>
              <a:spcBef>
                <a:spcPts val="600"/>
              </a:spcBef>
              <a:buFont typeface="Wingdings" panose="05000000000000000000" pitchFamily="2" charset="2"/>
              <a:buChar char="n"/>
            </a:pPr>
            <a:r>
              <a:rPr lang="en-US" sz="1800" dirty="0">
                <a:latin typeface="Huawei Sans" panose="020C0503030203020204" pitchFamily="34" charset="0"/>
              </a:rPr>
              <a:t>With sufficient capacity to handle task complexity and training data volumes,</a:t>
            </a:r>
            <a:r>
              <a:rPr sz="1800" b="0" u="none" dirty="0">
                <a:latin typeface="Huawei Sans" panose="020C0503030203020204" pitchFamily="34" charset="0"/>
              </a:rPr>
              <a:t> the algorithm </a:t>
            </a:r>
            <a:r>
              <a:rPr lang="en-US" sz="1800" b="0" u="none" dirty="0">
                <a:latin typeface="Huawei Sans" panose="020C0503030203020204" pitchFamily="34" charset="0"/>
              </a:rPr>
              <a:t>results</a:t>
            </a:r>
            <a:r>
              <a:rPr sz="1800" b="0" u="none" dirty="0">
                <a:latin typeface="Huawei Sans" panose="020C0503030203020204" pitchFamily="34" charset="0"/>
              </a:rPr>
              <a:t> </a:t>
            </a:r>
            <a:r>
              <a:rPr lang="en-US" sz="1800" b="0" u="none" dirty="0">
                <a:latin typeface="Huawei Sans" panose="020C0503030203020204" pitchFamily="34" charset="0"/>
              </a:rPr>
              <a:t>are </a:t>
            </a:r>
            <a:r>
              <a:rPr sz="1800" b="0" u="none" dirty="0">
                <a:latin typeface="Huawei Sans" panose="020C0503030203020204" pitchFamily="34" charset="0"/>
              </a:rPr>
              <a:t>optimal.</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10000"/>
              </a:lnSpc>
              <a:spcBef>
                <a:spcPts val="600"/>
              </a:spcBef>
              <a:buFont typeface="Wingdings" panose="05000000000000000000" pitchFamily="2" charset="2"/>
              <a:buChar char="n"/>
            </a:pPr>
            <a:r>
              <a:rPr sz="1800" b="0" u="none" dirty="0">
                <a:latin typeface="Huawei Sans" panose="020C0503030203020204" pitchFamily="34" charset="0"/>
              </a:rPr>
              <a:t>Models with </a:t>
            </a:r>
            <a:r>
              <a:rPr lang="en-US" sz="1800" b="0" u="none" dirty="0">
                <a:latin typeface="Huawei Sans" panose="020C0503030203020204" pitchFamily="34" charset="0"/>
              </a:rPr>
              <a:t>an </a:t>
            </a:r>
            <a:r>
              <a:rPr sz="1800" b="0" u="none" dirty="0">
                <a:latin typeface="Huawei Sans" panose="020C0503030203020204" pitchFamily="34" charset="0"/>
              </a:rPr>
              <a:t>insufficient capacity cannot handle complex tasks because </a:t>
            </a:r>
            <a:r>
              <a:rPr sz="1800" b="1" u="none" dirty="0">
                <a:latin typeface="Huawei Sans" panose="020C0503030203020204" pitchFamily="34" charset="0"/>
              </a:rPr>
              <a:t>underfitting</a:t>
            </a:r>
            <a:r>
              <a:rPr sz="1800" b="0" u="none" dirty="0">
                <a:latin typeface="Huawei Sans" panose="020C0503030203020204" pitchFamily="34" charset="0"/>
              </a:rPr>
              <a:t> may occur.</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10000"/>
              </a:lnSpc>
              <a:spcBef>
                <a:spcPts val="600"/>
              </a:spcBef>
              <a:buFont typeface="Wingdings" panose="05000000000000000000" pitchFamily="2" charset="2"/>
              <a:buChar char="n"/>
            </a:pPr>
            <a:r>
              <a:rPr sz="1800" b="0" u="none" dirty="0">
                <a:latin typeface="Huawei Sans" panose="020C0503030203020204" pitchFamily="34" charset="0"/>
              </a:rPr>
              <a:t>Models with a large capacity can handle complex tasks, but </a:t>
            </a:r>
            <a:r>
              <a:rPr sz="1800" b="1" u="none" dirty="0">
                <a:latin typeface="Huawei Sans" panose="020C0503030203020204" pitchFamily="34" charset="0"/>
              </a:rPr>
              <a:t>overfitting</a:t>
            </a:r>
            <a:r>
              <a:rPr sz="1800" b="0" u="none" dirty="0">
                <a:latin typeface="Huawei Sans" panose="020C0503030203020204" pitchFamily="34" charset="0"/>
              </a:rPr>
              <a:t> may occur when the capacity is greater than the amount required by a task.</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6" name="文本框 5"/>
          <p:cNvSpPr txBox="1"/>
          <p:nvPr/>
        </p:nvSpPr>
        <p:spPr>
          <a:xfrm>
            <a:off x="2370121" y="5786774"/>
            <a:ext cx="2093842" cy="584775"/>
          </a:xfrm>
          <a:prstGeom prst="rect">
            <a:avLst/>
          </a:prstGeom>
          <a:noFill/>
        </p:spPr>
        <p:txBody>
          <a:bodyPr wrap="none" rtlCol="0">
            <a:spAutoFit/>
          </a:bodyPr>
          <a:lstStyle/>
          <a:p>
            <a:pPr algn="ctr"/>
            <a:r>
              <a:rPr sz="1600" b="0" u="none" dirty="0">
                <a:latin typeface="Huawei Sans" panose="020C0503030203020204" pitchFamily="34" charset="0"/>
              </a:rPr>
              <a:t>Underfitting</a:t>
            </a:r>
            <a:r>
              <a:rPr lang="en-US" altLang="zh-CN" sz="1600" b="0" u="none" dirty="0">
                <a:latin typeface="Huawei Sans" panose="020C0503030203020204" pitchFamily="34" charset="0"/>
              </a:rPr>
              <a:t>: </a:t>
            </a:r>
            <a:endParaRPr lang="en-US" altLang="zh-CN"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lang="en-US" sz="1600" b="0" u="none" dirty="0">
                <a:latin typeface="Huawei Sans" panose="020C0503030203020204" pitchFamily="34" charset="0"/>
              </a:rPr>
              <a:t>f</a:t>
            </a:r>
            <a:r>
              <a:rPr sz="1600" b="0" u="none" dirty="0">
                <a:latin typeface="Huawei Sans" panose="020C0503030203020204" pitchFamily="34" charset="0"/>
              </a:rPr>
              <a:t>eatures not learned</a:t>
            </a:r>
          </a:p>
        </p:txBody>
      </p:sp>
      <p:sp>
        <p:nvSpPr>
          <p:cNvPr id="7" name="文本框 6"/>
          <p:cNvSpPr txBox="1"/>
          <p:nvPr/>
        </p:nvSpPr>
        <p:spPr>
          <a:xfrm>
            <a:off x="5638311" y="5934613"/>
            <a:ext cx="1317990" cy="338554"/>
          </a:xfrm>
          <a:prstGeom prst="rect">
            <a:avLst/>
          </a:prstGeom>
          <a:noFill/>
        </p:spPr>
        <p:txBody>
          <a:bodyPr wrap="none" rtlCol="0">
            <a:spAutoFit/>
          </a:bodyPr>
          <a:lstStyle/>
          <a:p>
            <a:r>
              <a:rPr sz="1600" b="0" u="none" dirty="0">
                <a:latin typeface="Huawei Sans" panose="020C0503030203020204" pitchFamily="34" charset="0"/>
              </a:rPr>
              <a:t>Good fitting</a:t>
            </a:r>
          </a:p>
        </p:txBody>
      </p:sp>
      <p:sp>
        <p:nvSpPr>
          <p:cNvPr id="8" name="文本框 7"/>
          <p:cNvSpPr txBox="1"/>
          <p:nvPr/>
        </p:nvSpPr>
        <p:spPr>
          <a:xfrm>
            <a:off x="8204386" y="5825757"/>
            <a:ext cx="1526380" cy="584775"/>
          </a:xfrm>
          <a:prstGeom prst="rect">
            <a:avLst/>
          </a:prstGeom>
          <a:noFill/>
        </p:spPr>
        <p:txBody>
          <a:bodyPr wrap="none" rtlCol="0">
            <a:spAutoFit/>
          </a:bodyPr>
          <a:lstStyle/>
          <a:p>
            <a:pPr algn="ctr"/>
            <a:r>
              <a:rPr sz="1600" b="0" u="none" dirty="0">
                <a:latin typeface="Huawei Sans" panose="020C0503030203020204" pitchFamily="34" charset="0"/>
              </a:rPr>
              <a:t>Overfitting</a:t>
            </a:r>
            <a:r>
              <a:rPr lang="en-US" altLang="zh-CN" sz="1600" b="0" u="none" dirty="0">
                <a:latin typeface="Huawei Sans" panose="020C0503030203020204" pitchFamily="34" charset="0"/>
              </a:rPr>
              <a:t>:</a:t>
            </a:r>
            <a:endParaRPr lang="en-US" altLang="zh-CN"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r>
              <a:rPr lang="en-US" sz="1600" b="0" u="none" dirty="0">
                <a:latin typeface="Huawei Sans" panose="020C0503030203020204" pitchFamily="34" charset="0"/>
              </a:rPr>
              <a:t>n</a:t>
            </a:r>
            <a:r>
              <a:rPr sz="1600" b="0" u="none" dirty="0">
                <a:latin typeface="Huawei Sans" panose="020C0503030203020204" pitchFamily="34" charset="0"/>
              </a:rPr>
              <a:t>oises learned</a:t>
            </a:r>
          </a:p>
        </p:txBody>
      </p:sp>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08511" y="3620587"/>
            <a:ext cx="8387677" cy="2149156"/>
          </a:xfrm>
          <a:prstGeom prst="rect">
            <a:avLst/>
          </a:prstGeom>
          <a:noFill/>
          <a:ln w="12700">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B44517F-FABC-7575-B18F-283C9D8D6F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80344"/>
            <a:ext cx="1788142" cy="1275041"/>
          </a:xfrm>
          <a:prstGeom prst="rect">
            <a:avLst/>
          </a:prstGeom>
        </p:spPr>
      </p:pic>
      <p:grpSp>
        <p:nvGrpSpPr>
          <p:cNvPr id="5" name="Group 4">
            <a:extLst>
              <a:ext uri="{FF2B5EF4-FFF2-40B4-BE49-F238E27FC236}">
                <a16:creationId xmlns:a16="http://schemas.microsoft.com/office/drawing/2014/main" id="{A3670F84-D4CF-60F2-8811-C8CA92610E81}"/>
              </a:ext>
            </a:extLst>
          </p:cNvPr>
          <p:cNvGrpSpPr/>
          <p:nvPr/>
        </p:nvGrpSpPr>
        <p:grpSpPr>
          <a:xfrm>
            <a:off x="251791" y="209173"/>
            <a:ext cx="971146" cy="838577"/>
            <a:chOff x="292675" y="222425"/>
            <a:chExt cx="917148" cy="889262"/>
          </a:xfrm>
        </p:grpSpPr>
        <p:sp>
          <p:nvSpPr>
            <p:cNvPr id="10" name="Rectangle 9">
              <a:extLst>
                <a:ext uri="{FF2B5EF4-FFF2-40B4-BE49-F238E27FC236}">
                  <a16:creationId xmlns:a16="http://schemas.microsoft.com/office/drawing/2014/main" id="{C7E80F01-E606-33C9-E80A-66D656FD8496}"/>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4A1F6260-B474-C101-E7C5-39840246CB92}"/>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C9A5CD36-496F-3AD0-0A39-12955CEE7163}"/>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0A661F8-22C8-AA40-B0E8-DBAD87B4FC4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0501080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bject 32"/>
          <p:cNvSpPr txBox="1">
            <a:spLocks noGrp="1"/>
          </p:cNvSpPr>
          <p:nvPr>
            <p:ph type="title"/>
          </p:nvPr>
        </p:nvSpPr>
        <p:spPr>
          <a:xfrm>
            <a:off x="1788141" y="447467"/>
            <a:ext cx="9960945" cy="540141"/>
          </a:xfrm>
        </p:spPr>
        <p:txBody>
          <a:bodyPr>
            <a:normAutofit fontScale="90000"/>
          </a:bodyPr>
          <a:lstStyle/>
          <a:p>
            <a:r>
              <a:rPr b="0" u="none" dirty="0">
                <a:latin typeface="Huawei Sans" panose="020C0503030203020204" pitchFamily="34" charset="0"/>
              </a:rPr>
              <a:t>Cause of Overfitting - Errors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7" name="文本占位符 36"/>
          <p:cNvSpPr>
            <a:spLocks noGrp="1"/>
          </p:cNvSpPr>
          <p:nvPr>
            <p:ph type="body" sz="quarter" idx="4294967295"/>
          </p:nvPr>
        </p:nvSpPr>
        <p:spPr>
          <a:xfrm>
            <a:off x="455613" y="1047750"/>
            <a:ext cx="8329104" cy="4879805"/>
          </a:xfrm>
        </p:spPr>
        <p:txBody>
          <a:bodyPr>
            <a:normAutofit fontScale="92500" lnSpcReduction="20000"/>
          </a:bodyPr>
          <a:lstStyle/>
          <a:p>
            <a:pPr>
              <a:lnSpc>
                <a:spcPct val="130000"/>
              </a:lnSpc>
              <a:spcBef>
                <a:spcPts val="600"/>
              </a:spcBef>
            </a:pPr>
            <a:r>
              <a:rPr b="0" u="none" dirty="0">
                <a:latin typeface="Huawei Sans" panose="020C0503030203020204" pitchFamily="34" charset="0"/>
              </a:rPr>
              <a:t>Prediction error = </a:t>
            </a:r>
            <a:r>
              <a:rPr lang="en-US" b="1" u="none" dirty="0">
                <a:latin typeface="Huawei Sans" panose="020C0503030203020204" pitchFamily="34" charset="0"/>
              </a:rPr>
              <a:t>Bias</a:t>
            </a:r>
            <a:r>
              <a:rPr b="1" u="none" baseline="30000" dirty="0">
                <a:latin typeface="Huawei Sans" panose="020C0503030203020204" pitchFamily="34" charset="0"/>
              </a:rPr>
              <a:t>2</a:t>
            </a:r>
            <a:r>
              <a:rPr b="0" u="none" dirty="0">
                <a:latin typeface="Huawei Sans" panose="020C0503030203020204" pitchFamily="34" charset="0"/>
              </a:rPr>
              <a:t> + </a:t>
            </a:r>
            <a:r>
              <a:rPr b="1" u="none" dirty="0">
                <a:latin typeface="Huawei Sans" panose="020C0503030203020204" pitchFamily="34" charset="0"/>
              </a:rPr>
              <a:t>Variance</a:t>
            </a:r>
            <a:r>
              <a:rPr b="0" u="none" dirty="0">
                <a:latin typeface="Huawei Sans" panose="020C0503030203020204" pitchFamily="34" charset="0"/>
              </a:rPr>
              <a:t> + Ineliminable error</a:t>
            </a:r>
          </a:p>
          <a:p>
            <a:pPr>
              <a:lnSpc>
                <a:spcPct val="130000"/>
              </a:lnSpc>
              <a:spcBef>
                <a:spcPts val="600"/>
              </a:spcBef>
            </a:pPr>
            <a:r>
              <a:rPr b="0" u="none" dirty="0">
                <a:latin typeface="Huawei Sans" panose="020C0503030203020204" pitchFamily="34" charset="0"/>
              </a:rPr>
              <a:t>In general, the two main factors of prediction error are</a:t>
            </a:r>
            <a:r>
              <a:rPr lang="en-US" altLang="zh-CN" b="0" u="none" dirty="0">
                <a:latin typeface="Huawei Sans" panose="020C0503030203020204" pitchFamily="34" charset="0"/>
              </a:rPr>
              <a:t> variance and bias.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a:lnSpc>
                <a:spcPct val="130000"/>
              </a:lnSpc>
              <a:spcBef>
                <a:spcPts val="600"/>
              </a:spcBef>
            </a:pPr>
            <a:r>
              <a:rPr b="0" u="none" dirty="0">
                <a:latin typeface="Huawei Sans" panose="020C0503030203020204" pitchFamily="34" charset="0"/>
              </a:rPr>
              <a:t>Variance:</a:t>
            </a:r>
          </a:p>
          <a:p>
            <a:pPr lvl="1">
              <a:lnSpc>
                <a:spcPct val="130000"/>
              </a:lnSpc>
              <a:spcBef>
                <a:spcPts val="600"/>
              </a:spcBef>
              <a:buFont typeface="Wingdings" panose="05000000000000000000" pitchFamily="2" charset="2"/>
              <a:buChar char="n"/>
            </a:pPr>
            <a:r>
              <a:rPr b="0" u="none" dirty="0">
                <a:latin typeface="Huawei Sans" panose="020C0503030203020204" pitchFamily="34" charset="0"/>
              </a:rPr>
              <a:t>How much a prediction result deviates from the mean</a:t>
            </a:r>
          </a:p>
          <a:p>
            <a:pPr lvl="1">
              <a:lnSpc>
                <a:spcPct val="130000"/>
              </a:lnSpc>
              <a:spcBef>
                <a:spcPts val="600"/>
              </a:spcBef>
              <a:buFont typeface="Wingdings" panose="05000000000000000000" pitchFamily="2" charset="2"/>
              <a:buChar char="n"/>
            </a:pPr>
            <a:r>
              <a:rPr b="0" u="none" dirty="0">
                <a:latin typeface="Huawei Sans" panose="020C0503030203020204" pitchFamily="34" charset="0"/>
              </a:rPr>
              <a:t>Variance is caused by the sensitivity of the model to small fluctuations in a training set.</a:t>
            </a:r>
          </a:p>
          <a:p>
            <a:pPr>
              <a:lnSpc>
                <a:spcPct val="130000"/>
              </a:lnSpc>
              <a:spcBef>
                <a:spcPts val="600"/>
              </a:spcBef>
            </a:pPr>
            <a:r>
              <a:rPr b="0" u="none" dirty="0">
                <a:latin typeface="Huawei Sans" panose="020C0503030203020204" pitchFamily="34" charset="0"/>
              </a:rPr>
              <a:t>Bias:</a:t>
            </a:r>
          </a:p>
          <a:p>
            <a:pPr lvl="1">
              <a:lnSpc>
                <a:spcPct val="130000"/>
              </a:lnSpc>
              <a:spcBef>
                <a:spcPts val="600"/>
              </a:spcBef>
              <a:buFont typeface="Wingdings" panose="05000000000000000000" pitchFamily="2" charset="2"/>
              <a:buChar char="n"/>
            </a:pPr>
            <a:r>
              <a:rPr b="0" u="none" dirty="0">
                <a:latin typeface="Huawei Sans" panose="020C0503030203020204" pitchFamily="34" charset="0"/>
              </a:rPr>
              <a:t>Difference between the average of the predicted values and the actual values.</a:t>
            </a:r>
            <a:endParaRPr lang="zh-CN" altLang="en-US" dirty="0">
              <a:latin typeface="Huawei Sans" panose="020C0503030203020204" pitchFamily="34" charset="0"/>
              <a:sym typeface="Huawei Sans" panose="020C0503030203020204" pitchFamily="34" charset="0"/>
            </a:endParaRPr>
          </a:p>
        </p:txBody>
      </p:sp>
      <p:grpSp>
        <p:nvGrpSpPr>
          <p:cNvPr id="36" name="组合 35"/>
          <p:cNvGrpSpPr/>
          <p:nvPr/>
        </p:nvGrpSpPr>
        <p:grpSpPr>
          <a:xfrm>
            <a:off x="8394620" y="1739592"/>
            <a:ext cx="3063240" cy="3142488"/>
            <a:chOff x="1761388" y="1578564"/>
            <a:chExt cx="3063240" cy="3142488"/>
          </a:xfrm>
        </p:grpSpPr>
        <p:sp>
          <p:nvSpPr>
            <p:cNvPr id="3" name="object 3"/>
            <p:cNvSpPr/>
            <p:nvPr/>
          </p:nvSpPr>
          <p:spPr>
            <a:xfrm>
              <a:off x="1761388" y="1578564"/>
              <a:ext cx="3063240" cy="3142488"/>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p:nvPr/>
          </p:nvSpPr>
          <p:spPr>
            <a:xfrm>
              <a:off x="2797406" y="2164622"/>
              <a:ext cx="171450" cy="171450"/>
            </a:xfrm>
            <a:custGeom>
              <a:avLst/>
              <a:gdLst/>
              <a:ahLst/>
              <a:cxnLst/>
              <a:rect l="l" t="t" r="r" b="b"/>
              <a:pathLst>
                <a:path w="171450" h="171450">
                  <a:moveTo>
                    <a:pt x="85617" y="0"/>
                  </a:moveTo>
                  <a:lnTo>
                    <a:pt x="52291" y="6728"/>
                  </a:lnTo>
                  <a:lnTo>
                    <a:pt x="25076" y="25076"/>
                  </a:lnTo>
                  <a:lnTo>
                    <a:pt x="6728" y="52291"/>
                  </a:lnTo>
                  <a:lnTo>
                    <a:pt x="0" y="85617"/>
                  </a:lnTo>
                  <a:lnTo>
                    <a:pt x="6728" y="118942"/>
                  </a:lnTo>
                  <a:lnTo>
                    <a:pt x="25076" y="146157"/>
                  </a:lnTo>
                  <a:lnTo>
                    <a:pt x="52291" y="164505"/>
                  </a:lnTo>
                  <a:lnTo>
                    <a:pt x="85617" y="171234"/>
                  </a:lnTo>
                  <a:lnTo>
                    <a:pt x="118943" y="164505"/>
                  </a:lnTo>
                  <a:lnTo>
                    <a:pt x="146158" y="146157"/>
                  </a:lnTo>
                  <a:lnTo>
                    <a:pt x="164507" y="118942"/>
                  </a:lnTo>
                  <a:lnTo>
                    <a:pt x="171235" y="85617"/>
                  </a:lnTo>
                  <a:lnTo>
                    <a:pt x="164507" y="52291"/>
                  </a:lnTo>
                  <a:lnTo>
                    <a:pt x="146158" y="25076"/>
                  </a:lnTo>
                  <a:lnTo>
                    <a:pt x="118943" y="6728"/>
                  </a:lnTo>
                  <a:lnTo>
                    <a:pt x="85617" y="0"/>
                  </a:lnTo>
                  <a:close/>
                </a:path>
              </a:pathLst>
            </a:custGeom>
            <a:solidFill>
              <a:srgbClr val="FFB730">
                <a:alpha val="92939"/>
              </a:srgbClr>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p:nvPr/>
          </p:nvSpPr>
          <p:spPr>
            <a:xfrm>
              <a:off x="2797406" y="2164622"/>
              <a:ext cx="171450" cy="171450"/>
            </a:xfrm>
            <a:custGeom>
              <a:avLst/>
              <a:gdLst/>
              <a:ahLst/>
              <a:cxnLst/>
              <a:rect l="l" t="t" r="r" b="b"/>
              <a:pathLst>
                <a:path w="171450" h="171450">
                  <a:moveTo>
                    <a:pt x="0" y="85617"/>
                  </a:moveTo>
                  <a:lnTo>
                    <a:pt x="6728" y="52291"/>
                  </a:lnTo>
                  <a:lnTo>
                    <a:pt x="25076" y="25076"/>
                  </a:lnTo>
                  <a:lnTo>
                    <a:pt x="52291" y="6728"/>
                  </a:lnTo>
                  <a:lnTo>
                    <a:pt x="85617" y="0"/>
                  </a:lnTo>
                  <a:lnTo>
                    <a:pt x="118943" y="6728"/>
                  </a:lnTo>
                  <a:lnTo>
                    <a:pt x="146158" y="25076"/>
                  </a:lnTo>
                  <a:lnTo>
                    <a:pt x="164506" y="52291"/>
                  </a:lnTo>
                  <a:lnTo>
                    <a:pt x="171235" y="85617"/>
                  </a:lnTo>
                  <a:lnTo>
                    <a:pt x="164506" y="118943"/>
                  </a:lnTo>
                  <a:lnTo>
                    <a:pt x="146158" y="146158"/>
                  </a:lnTo>
                  <a:lnTo>
                    <a:pt x="118943" y="164506"/>
                  </a:lnTo>
                  <a:lnTo>
                    <a:pt x="85617" y="171235"/>
                  </a:lnTo>
                  <a:lnTo>
                    <a:pt x="52291" y="164506"/>
                  </a:lnTo>
                  <a:lnTo>
                    <a:pt x="25076" y="146158"/>
                  </a:lnTo>
                  <a:lnTo>
                    <a:pt x="6728" y="118943"/>
                  </a:lnTo>
                  <a:lnTo>
                    <a:pt x="0" y="85617"/>
                  </a:lnTo>
                  <a:close/>
                </a:path>
              </a:pathLst>
            </a:custGeom>
            <a:ln w="12700">
              <a:solidFill>
                <a:srgbClr val="C55A11"/>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2929920" y="2310780"/>
              <a:ext cx="258445" cy="695325"/>
            </a:xfrm>
            <a:custGeom>
              <a:avLst/>
              <a:gdLst/>
              <a:ahLst/>
              <a:cxnLst/>
              <a:rect l="l" t="t" r="r" b="b"/>
              <a:pathLst>
                <a:path w="258444" h="695325">
                  <a:moveTo>
                    <a:pt x="204080" y="618415"/>
                  </a:moveTo>
                  <a:lnTo>
                    <a:pt x="176963" y="627426"/>
                  </a:lnTo>
                  <a:lnTo>
                    <a:pt x="244671" y="695261"/>
                  </a:lnTo>
                  <a:lnTo>
                    <a:pt x="253773" y="631973"/>
                  </a:lnTo>
                  <a:lnTo>
                    <a:pt x="208586" y="631973"/>
                  </a:lnTo>
                  <a:lnTo>
                    <a:pt x="204080" y="618415"/>
                  </a:lnTo>
                  <a:close/>
                </a:path>
                <a:path w="258444" h="695325">
                  <a:moveTo>
                    <a:pt x="231197" y="609404"/>
                  </a:moveTo>
                  <a:lnTo>
                    <a:pt x="204080" y="618415"/>
                  </a:lnTo>
                  <a:lnTo>
                    <a:pt x="208586" y="631973"/>
                  </a:lnTo>
                  <a:lnTo>
                    <a:pt x="235703" y="622962"/>
                  </a:lnTo>
                  <a:lnTo>
                    <a:pt x="231197" y="609404"/>
                  </a:lnTo>
                  <a:close/>
                </a:path>
                <a:path w="258444" h="695325">
                  <a:moveTo>
                    <a:pt x="258315" y="600393"/>
                  </a:moveTo>
                  <a:lnTo>
                    <a:pt x="231197" y="609404"/>
                  </a:lnTo>
                  <a:lnTo>
                    <a:pt x="235703" y="622962"/>
                  </a:lnTo>
                  <a:lnTo>
                    <a:pt x="208586" y="631973"/>
                  </a:lnTo>
                  <a:lnTo>
                    <a:pt x="253773" y="631973"/>
                  </a:lnTo>
                  <a:lnTo>
                    <a:pt x="258315" y="600393"/>
                  </a:lnTo>
                  <a:close/>
                </a:path>
                <a:path w="258444" h="695325">
                  <a:moveTo>
                    <a:pt x="54233" y="76845"/>
                  </a:moveTo>
                  <a:lnTo>
                    <a:pt x="27116" y="85856"/>
                  </a:lnTo>
                  <a:lnTo>
                    <a:pt x="204080" y="618415"/>
                  </a:lnTo>
                  <a:lnTo>
                    <a:pt x="231197" y="609404"/>
                  </a:lnTo>
                  <a:lnTo>
                    <a:pt x="54233" y="76845"/>
                  </a:lnTo>
                  <a:close/>
                </a:path>
                <a:path w="258444" h="695325">
                  <a:moveTo>
                    <a:pt x="13643" y="0"/>
                  </a:moveTo>
                  <a:lnTo>
                    <a:pt x="0" y="94867"/>
                  </a:lnTo>
                  <a:lnTo>
                    <a:pt x="27116" y="85856"/>
                  </a:lnTo>
                  <a:lnTo>
                    <a:pt x="22611" y="72297"/>
                  </a:lnTo>
                  <a:lnTo>
                    <a:pt x="49728" y="63286"/>
                  </a:lnTo>
                  <a:lnTo>
                    <a:pt x="76811" y="63286"/>
                  </a:lnTo>
                  <a:lnTo>
                    <a:pt x="13643" y="0"/>
                  </a:lnTo>
                  <a:close/>
                </a:path>
                <a:path w="258444" h="695325">
                  <a:moveTo>
                    <a:pt x="49728" y="63286"/>
                  </a:moveTo>
                  <a:lnTo>
                    <a:pt x="22611" y="72297"/>
                  </a:lnTo>
                  <a:lnTo>
                    <a:pt x="27116" y="85856"/>
                  </a:lnTo>
                  <a:lnTo>
                    <a:pt x="54233" y="76845"/>
                  </a:lnTo>
                  <a:lnTo>
                    <a:pt x="49728" y="63286"/>
                  </a:lnTo>
                  <a:close/>
                </a:path>
                <a:path w="258444" h="695325">
                  <a:moveTo>
                    <a:pt x="76811" y="63286"/>
                  </a:moveTo>
                  <a:lnTo>
                    <a:pt x="49728" y="63286"/>
                  </a:lnTo>
                  <a:lnTo>
                    <a:pt x="54233" y="76845"/>
                  </a:lnTo>
                  <a:lnTo>
                    <a:pt x="81351" y="67834"/>
                  </a:lnTo>
                  <a:lnTo>
                    <a:pt x="76811" y="63286"/>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p:nvPr/>
          </p:nvSpPr>
          <p:spPr>
            <a:xfrm>
              <a:off x="2956048" y="1902226"/>
              <a:ext cx="187325" cy="318135"/>
            </a:xfrm>
            <a:custGeom>
              <a:avLst/>
              <a:gdLst/>
              <a:ahLst/>
              <a:cxnLst/>
              <a:rect l="l" t="t" r="r" b="b"/>
              <a:pathLst>
                <a:path w="187325" h="318135">
                  <a:moveTo>
                    <a:pt x="6544" y="222020"/>
                  </a:moveTo>
                  <a:lnTo>
                    <a:pt x="0" y="317639"/>
                  </a:lnTo>
                  <a:lnTo>
                    <a:pt x="80421" y="265503"/>
                  </a:lnTo>
                  <a:lnTo>
                    <a:pt x="76714" y="263321"/>
                  </a:lnTo>
                  <a:lnTo>
                    <a:pt x="48548" y="263321"/>
                  </a:lnTo>
                  <a:lnTo>
                    <a:pt x="23922" y="248827"/>
                  </a:lnTo>
                  <a:lnTo>
                    <a:pt x="31169" y="236514"/>
                  </a:lnTo>
                  <a:lnTo>
                    <a:pt x="6544" y="222020"/>
                  </a:lnTo>
                  <a:close/>
                </a:path>
                <a:path w="187325" h="318135">
                  <a:moveTo>
                    <a:pt x="31169" y="236514"/>
                  </a:moveTo>
                  <a:lnTo>
                    <a:pt x="23922" y="248827"/>
                  </a:lnTo>
                  <a:lnTo>
                    <a:pt x="48548" y="263321"/>
                  </a:lnTo>
                  <a:lnTo>
                    <a:pt x="55795" y="251008"/>
                  </a:lnTo>
                  <a:lnTo>
                    <a:pt x="31169" y="236514"/>
                  </a:lnTo>
                  <a:close/>
                </a:path>
                <a:path w="187325" h="318135">
                  <a:moveTo>
                    <a:pt x="55795" y="251008"/>
                  </a:moveTo>
                  <a:lnTo>
                    <a:pt x="48548" y="263321"/>
                  </a:lnTo>
                  <a:lnTo>
                    <a:pt x="76714" y="263321"/>
                  </a:lnTo>
                  <a:lnTo>
                    <a:pt x="55795" y="251008"/>
                  </a:lnTo>
                  <a:close/>
                </a:path>
                <a:path w="187325" h="318135">
                  <a:moveTo>
                    <a:pt x="131159" y="66631"/>
                  </a:moveTo>
                  <a:lnTo>
                    <a:pt x="31169" y="236514"/>
                  </a:lnTo>
                  <a:lnTo>
                    <a:pt x="55795" y="251008"/>
                  </a:lnTo>
                  <a:lnTo>
                    <a:pt x="155785" y="81125"/>
                  </a:lnTo>
                  <a:lnTo>
                    <a:pt x="131159" y="66631"/>
                  </a:lnTo>
                  <a:close/>
                </a:path>
                <a:path w="187325" h="318135">
                  <a:moveTo>
                    <a:pt x="183238" y="54317"/>
                  </a:moveTo>
                  <a:lnTo>
                    <a:pt x="138407" y="54317"/>
                  </a:lnTo>
                  <a:lnTo>
                    <a:pt x="163032" y="68812"/>
                  </a:lnTo>
                  <a:lnTo>
                    <a:pt x="155785" y="81125"/>
                  </a:lnTo>
                  <a:lnTo>
                    <a:pt x="180412" y="95619"/>
                  </a:lnTo>
                  <a:lnTo>
                    <a:pt x="183238" y="54317"/>
                  </a:lnTo>
                  <a:close/>
                </a:path>
                <a:path w="187325" h="318135">
                  <a:moveTo>
                    <a:pt x="138407" y="54317"/>
                  </a:moveTo>
                  <a:lnTo>
                    <a:pt x="131159" y="66631"/>
                  </a:lnTo>
                  <a:lnTo>
                    <a:pt x="155785" y="81125"/>
                  </a:lnTo>
                  <a:lnTo>
                    <a:pt x="163032" y="68812"/>
                  </a:lnTo>
                  <a:lnTo>
                    <a:pt x="138407" y="54317"/>
                  </a:lnTo>
                  <a:close/>
                </a:path>
                <a:path w="187325" h="318135">
                  <a:moveTo>
                    <a:pt x="186955" y="0"/>
                  </a:moveTo>
                  <a:lnTo>
                    <a:pt x="106533" y="52137"/>
                  </a:lnTo>
                  <a:lnTo>
                    <a:pt x="131159" y="66631"/>
                  </a:lnTo>
                  <a:lnTo>
                    <a:pt x="138407" y="54317"/>
                  </a:lnTo>
                  <a:lnTo>
                    <a:pt x="183238" y="54317"/>
                  </a:lnTo>
                  <a:lnTo>
                    <a:pt x="186955"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4" name="组合 33"/>
            <p:cNvGrpSpPr/>
            <p:nvPr/>
          </p:nvGrpSpPr>
          <p:grpSpPr>
            <a:xfrm>
              <a:off x="2187800" y="1784643"/>
              <a:ext cx="845819" cy="289560"/>
              <a:chOff x="2187800" y="1784643"/>
              <a:chExt cx="845819" cy="289560"/>
            </a:xfrm>
          </p:grpSpPr>
          <p:sp>
            <p:nvSpPr>
              <p:cNvPr id="20" name="object 20"/>
              <p:cNvSpPr/>
              <p:nvPr/>
            </p:nvSpPr>
            <p:spPr>
              <a:xfrm>
                <a:off x="2187800" y="1784643"/>
                <a:ext cx="845819" cy="289560"/>
              </a:xfrm>
              <a:custGeom>
                <a:avLst/>
                <a:gdLst/>
                <a:ahLst/>
                <a:cxnLst/>
                <a:rect l="l" t="t" r="r" b="b"/>
                <a:pathLst>
                  <a:path w="845819" h="289560">
                    <a:moveTo>
                      <a:pt x="797293" y="0"/>
                    </a:moveTo>
                    <a:lnTo>
                      <a:pt x="48256" y="0"/>
                    </a:lnTo>
                    <a:lnTo>
                      <a:pt x="29472" y="3792"/>
                    </a:lnTo>
                    <a:lnTo>
                      <a:pt x="14133" y="14133"/>
                    </a:lnTo>
                    <a:lnTo>
                      <a:pt x="3792" y="29472"/>
                    </a:lnTo>
                    <a:lnTo>
                      <a:pt x="0" y="48256"/>
                    </a:lnTo>
                    <a:lnTo>
                      <a:pt x="0" y="241274"/>
                    </a:lnTo>
                    <a:lnTo>
                      <a:pt x="3792" y="260057"/>
                    </a:lnTo>
                    <a:lnTo>
                      <a:pt x="14133" y="275396"/>
                    </a:lnTo>
                    <a:lnTo>
                      <a:pt x="29472" y="285737"/>
                    </a:lnTo>
                    <a:lnTo>
                      <a:pt x="48256" y="289529"/>
                    </a:lnTo>
                    <a:lnTo>
                      <a:pt x="797293" y="289529"/>
                    </a:lnTo>
                    <a:lnTo>
                      <a:pt x="816076" y="285737"/>
                    </a:lnTo>
                    <a:lnTo>
                      <a:pt x="831414" y="275396"/>
                    </a:lnTo>
                    <a:lnTo>
                      <a:pt x="841756" y="260057"/>
                    </a:lnTo>
                    <a:lnTo>
                      <a:pt x="845548" y="241274"/>
                    </a:lnTo>
                    <a:lnTo>
                      <a:pt x="845548" y="48256"/>
                    </a:lnTo>
                    <a:lnTo>
                      <a:pt x="841756" y="29472"/>
                    </a:lnTo>
                    <a:lnTo>
                      <a:pt x="831414" y="14133"/>
                    </a:lnTo>
                    <a:lnTo>
                      <a:pt x="816076" y="3792"/>
                    </a:lnTo>
                    <a:lnTo>
                      <a:pt x="79729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txBox="1"/>
              <p:nvPr/>
            </p:nvSpPr>
            <p:spPr>
              <a:xfrm>
                <a:off x="2278585" y="1845483"/>
                <a:ext cx="755034" cy="169277"/>
              </a:xfrm>
              <a:prstGeom prst="rect">
                <a:avLst/>
              </a:prstGeom>
            </p:spPr>
            <p:txBody>
              <a:bodyPr vert="horz" wrap="square" lIns="0" tIns="0" rIns="0" bIns="0" rtlCol="0">
                <a:spAutoFit/>
              </a:bodyPr>
              <a:lstStyle/>
              <a:p>
                <a:pPr marL="12700" algn="ctr">
                  <a:lnSpc>
                    <a:spcPct val="100000"/>
                  </a:lnSpc>
                </a:pPr>
                <a:r>
                  <a:rPr sz="1100" b="1" u="none">
                    <a:solidFill>
                      <a:srgbClr val="FFFFFF"/>
                    </a:solidFill>
                    <a:latin typeface="Huawei Sans" panose="020C0503030203020204" pitchFamily="34" charset="0"/>
                  </a:rPr>
                  <a:t>Variance</a:t>
                </a:r>
                <a:endParaRPr sz="11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35" name="组合 34"/>
            <p:cNvGrpSpPr/>
            <p:nvPr/>
          </p:nvGrpSpPr>
          <p:grpSpPr>
            <a:xfrm>
              <a:off x="3183836" y="2557893"/>
              <a:ext cx="845819" cy="289560"/>
              <a:chOff x="3183836" y="2557893"/>
              <a:chExt cx="845819" cy="289560"/>
            </a:xfrm>
          </p:grpSpPr>
          <p:sp>
            <p:nvSpPr>
              <p:cNvPr id="22" name="object 22"/>
              <p:cNvSpPr/>
              <p:nvPr/>
            </p:nvSpPr>
            <p:spPr>
              <a:xfrm>
                <a:off x="3183836" y="2557893"/>
                <a:ext cx="845819" cy="289560"/>
              </a:xfrm>
              <a:custGeom>
                <a:avLst/>
                <a:gdLst/>
                <a:ahLst/>
                <a:cxnLst/>
                <a:rect l="l" t="t" r="r" b="b"/>
                <a:pathLst>
                  <a:path w="845820" h="289560">
                    <a:moveTo>
                      <a:pt x="797292" y="0"/>
                    </a:moveTo>
                    <a:lnTo>
                      <a:pt x="48256" y="0"/>
                    </a:lnTo>
                    <a:lnTo>
                      <a:pt x="29472" y="3792"/>
                    </a:lnTo>
                    <a:lnTo>
                      <a:pt x="14133" y="14133"/>
                    </a:lnTo>
                    <a:lnTo>
                      <a:pt x="3792" y="29472"/>
                    </a:lnTo>
                    <a:lnTo>
                      <a:pt x="0" y="48254"/>
                    </a:lnTo>
                    <a:lnTo>
                      <a:pt x="0" y="241274"/>
                    </a:lnTo>
                    <a:lnTo>
                      <a:pt x="3792" y="260057"/>
                    </a:lnTo>
                    <a:lnTo>
                      <a:pt x="14133" y="275396"/>
                    </a:lnTo>
                    <a:lnTo>
                      <a:pt x="29472" y="285737"/>
                    </a:lnTo>
                    <a:lnTo>
                      <a:pt x="48256" y="289529"/>
                    </a:lnTo>
                    <a:lnTo>
                      <a:pt x="797292" y="289529"/>
                    </a:lnTo>
                    <a:lnTo>
                      <a:pt x="816075" y="285737"/>
                    </a:lnTo>
                    <a:lnTo>
                      <a:pt x="831414" y="275396"/>
                    </a:lnTo>
                    <a:lnTo>
                      <a:pt x="841755" y="260057"/>
                    </a:lnTo>
                    <a:lnTo>
                      <a:pt x="845548" y="241274"/>
                    </a:lnTo>
                    <a:lnTo>
                      <a:pt x="845548" y="48254"/>
                    </a:lnTo>
                    <a:lnTo>
                      <a:pt x="841755" y="29472"/>
                    </a:lnTo>
                    <a:lnTo>
                      <a:pt x="831414" y="14133"/>
                    </a:lnTo>
                    <a:lnTo>
                      <a:pt x="816075" y="3792"/>
                    </a:lnTo>
                    <a:lnTo>
                      <a:pt x="797292"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object 23"/>
              <p:cNvSpPr txBox="1"/>
              <p:nvPr/>
            </p:nvSpPr>
            <p:spPr>
              <a:xfrm>
                <a:off x="3403486" y="2618035"/>
                <a:ext cx="414235" cy="169277"/>
              </a:xfrm>
              <a:prstGeom prst="rect">
                <a:avLst/>
              </a:prstGeom>
            </p:spPr>
            <p:txBody>
              <a:bodyPr vert="horz" wrap="square" lIns="0" tIns="0" rIns="0" bIns="0" rtlCol="0">
                <a:spAutoFit/>
              </a:bodyPr>
              <a:lstStyle/>
              <a:p>
                <a:pPr marL="12700" algn="ctr">
                  <a:lnSpc>
                    <a:spcPct val="100000"/>
                  </a:lnSpc>
                </a:pPr>
                <a:r>
                  <a:rPr sz="1100" b="1" u="none">
                    <a:solidFill>
                      <a:schemeClr val="bg1"/>
                    </a:solidFill>
                    <a:latin typeface="Huawei Sans" panose="020C0503030203020204" pitchFamily="34" charset="0"/>
                  </a:rPr>
                  <a:t>Bias</a:t>
                </a:r>
                <a:endParaRPr sz="11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sp>
        <p:nvSpPr>
          <p:cNvPr id="27" name="object 27"/>
          <p:cNvSpPr txBox="1"/>
          <p:nvPr/>
        </p:nvSpPr>
        <p:spPr>
          <a:xfrm>
            <a:off x="983107" y="5000228"/>
            <a:ext cx="5150485" cy="619016"/>
          </a:xfrm>
          <a:prstGeom prst="rect">
            <a:avLst/>
          </a:prstGeom>
        </p:spPr>
        <p:txBody>
          <a:bodyPr vert="horz" wrap="square" lIns="0" tIns="0" rIns="0" bIns="0" rtlCol="0">
            <a:spAutoFit/>
          </a:bodyPr>
          <a:lstStyle/>
          <a:p>
            <a:pPr marL="184150" marR="5080" indent="-171450">
              <a:lnSpc>
                <a:spcPct val="148900"/>
              </a:lnSpc>
              <a:buFont typeface="Arial"/>
              <a:buChar char="•"/>
              <a:tabLst>
                <a:tab pos="183515" algn="l"/>
                <a:tab pos="184150" algn="l"/>
              </a:tabLst>
            </a:pPr>
            <a:endParaRPr lang="en-US" altLang="zh-CN" sz="900" spc="-5" dirty="0">
              <a:solidFill>
                <a:srgbClr val="222222"/>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84150" marR="5080" indent="-171450">
              <a:lnSpc>
                <a:spcPct val="148900"/>
              </a:lnSpc>
              <a:buFont typeface="Arial"/>
              <a:buChar char="•"/>
              <a:tabLst>
                <a:tab pos="183515" algn="l"/>
                <a:tab pos="184150" algn="l"/>
              </a:tabLst>
            </a:pPr>
            <a:endParaRPr lang="en-US" altLang="zh-CN" sz="900" b="1" dirty="0">
              <a:solidFill>
                <a:srgbClr val="222222"/>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84150" marR="5080" indent="-171450">
              <a:lnSpc>
                <a:spcPct val="148900"/>
              </a:lnSpc>
              <a:buFont typeface="Arial"/>
              <a:buChar char="•"/>
              <a:tabLst>
                <a:tab pos="183515" algn="l"/>
                <a:tab pos="184150" algn="l"/>
              </a:tabLst>
            </a:pPr>
            <a:endParaRPr sz="9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79BF2783-C35D-3CDA-920F-A9502E91C1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80344"/>
            <a:ext cx="1788142" cy="1275041"/>
          </a:xfrm>
          <a:prstGeom prst="rect">
            <a:avLst/>
          </a:prstGeom>
        </p:spPr>
      </p:pic>
      <p:grpSp>
        <p:nvGrpSpPr>
          <p:cNvPr id="4" name="Group 3">
            <a:extLst>
              <a:ext uri="{FF2B5EF4-FFF2-40B4-BE49-F238E27FC236}">
                <a16:creationId xmlns:a16="http://schemas.microsoft.com/office/drawing/2014/main" id="{C363BEC9-A82E-C7B8-455C-795ECB02ABD1}"/>
              </a:ext>
            </a:extLst>
          </p:cNvPr>
          <p:cNvGrpSpPr/>
          <p:nvPr/>
        </p:nvGrpSpPr>
        <p:grpSpPr>
          <a:xfrm>
            <a:off x="251791" y="209173"/>
            <a:ext cx="971146" cy="838577"/>
            <a:chOff x="292675" y="222425"/>
            <a:chExt cx="917148" cy="889262"/>
          </a:xfrm>
        </p:grpSpPr>
        <p:sp>
          <p:nvSpPr>
            <p:cNvPr id="5" name="Rectangle 4">
              <a:extLst>
                <a:ext uri="{FF2B5EF4-FFF2-40B4-BE49-F238E27FC236}">
                  <a16:creationId xmlns:a16="http://schemas.microsoft.com/office/drawing/2014/main" id="{CAE70C78-084F-8A3C-55E0-DF058797C02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A541DF91-7431-6F6F-357A-27F03623DF39}"/>
                </a:ext>
              </a:extLst>
            </p:cNvPr>
            <p:cNvGrpSpPr/>
            <p:nvPr/>
          </p:nvGrpSpPr>
          <p:grpSpPr>
            <a:xfrm>
              <a:off x="292675" y="222425"/>
              <a:ext cx="917148" cy="735905"/>
              <a:chOff x="310903" y="206504"/>
              <a:chExt cx="917148" cy="829211"/>
            </a:xfrm>
          </p:grpSpPr>
          <p:sp>
            <p:nvSpPr>
              <p:cNvPr id="9" name="TextBox 8">
                <a:extLst>
                  <a:ext uri="{FF2B5EF4-FFF2-40B4-BE49-F238E27FC236}">
                    <a16:creationId xmlns:a16="http://schemas.microsoft.com/office/drawing/2014/main" id="{9A941242-E3C7-C094-11F8-E8DB77901276}"/>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2340E1-A9AD-51FC-A125-29A4A1DB5DAF}"/>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0879336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524630" y="1396924"/>
            <a:ext cx="4926434" cy="4638827"/>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txBox="1">
            <a:spLocks noGrp="1"/>
          </p:cNvSpPr>
          <p:nvPr>
            <p:ph type="title"/>
          </p:nvPr>
        </p:nvSpPr>
        <p:spPr>
          <a:xfrm>
            <a:off x="1325217" y="447468"/>
            <a:ext cx="10423870" cy="482977"/>
          </a:xfrm>
        </p:spPr>
        <p:txBody>
          <a:bodyPr>
            <a:normAutofit fontScale="90000"/>
          </a:bodyPr>
          <a:lstStyle/>
          <a:p>
            <a:r>
              <a:rPr b="0" u="none" dirty="0">
                <a:latin typeface="Huawei Sans" panose="020C0503030203020204" pitchFamily="34" charset="0"/>
              </a:rPr>
              <a:t>Variance and Bias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文本占位符 6"/>
          <p:cNvSpPr>
            <a:spLocks noGrp="1"/>
          </p:cNvSpPr>
          <p:nvPr>
            <p:ph type="body" sz="quarter" idx="4294967295"/>
          </p:nvPr>
        </p:nvSpPr>
        <p:spPr>
          <a:xfrm>
            <a:off x="455613" y="1047750"/>
            <a:ext cx="6144568" cy="4879805"/>
          </a:xfrm>
        </p:spPr>
        <p:txBody>
          <a:bodyPr/>
          <a:lstStyle/>
          <a:p>
            <a:pPr>
              <a:lnSpc>
                <a:spcPct val="120000"/>
              </a:lnSpc>
              <a:spcBef>
                <a:spcPts val="600"/>
              </a:spcBef>
            </a:pPr>
            <a:r>
              <a:rPr sz="2000" b="0" u="none" dirty="0">
                <a:latin typeface="Huawei Sans" panose="020C0503030203020204" pitchFamily="34" charset="0"/>
              </a:rPr>
              <a:t>Different combinations of variance and </a:t>
            </a:r>
            <a:r>
              <a:rPr lang="en-US" sz="2000" b="0" u="none" dirty="0">
                <a:latin typeface="Huawei Sans" panose="020C0503030203020204" pitchFamily="34" charset="0"/>
              </a:rPr>
              <a:t>bias</a:t>
            </a:r>
            <a:r>
              <a:rPr sz="2000" b="0" u="none" dirty="0">
                <a:latin typeface="Huawei Sans" panose="020C0503030203020204" pitchFamily="34" charset="0"/>
              </a:rPr>
              <a:t> are as follows:</a:t>
            </a:r>
            <a:endParaRPr lang="en-US" altLang="zh-CN" sz="2000" dirty="0">
              <a:latin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0" u="none" dirty="0">
                <a:latin typeface="Huawei Sans" panose="020C0503030203020204" pitchFamily="34" charset="0"/>
              </a:rPr>
              <a:t>Low </a:t>
            </a:r>
            <a:r>
              <a:rPr lang="en-US" sz="1800" b="0" u="none" dirty="0">
                <a:latin typeface="Huawei Sans" panose="020C0503030203020204" pitchFamily="34" charset="0"/>
              </a:rPr>
              <a:t>bias</a:t>
            </a:r>
            <a:r>
              <a:rPr sz="1800" b="0" u="none" dirty="0">
                <a:latin typeface="Huawei Sans" panose="020C0503030203020204" pitchFamily="34" charset="0"/>
              </a:rPr>
              <a:t> &amp; low variance ➜ </a:t>
            </a:r>
            <a:r>
              <a:rPr sz="1800" b="0" u="none" dirty="0">
                <a:solidFill>
                  <a:schemeClr val="accent5">
                    <a:lumMod val="50000"/>
                  </a:schemeClr>
                </a:solidFill>
                <a:latin typeface="Huawei Sans" panose="020C0503030203020204" pitchFamily="34" charset="0"/>
              </a:rPr>
              <a:t>good model</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0" u="none" dirty="0">
                <a:latin typeface="Huawei Sans" panose="020C0503030203020204" pitchFamily="34" charset="0"/>
              </a:rPr>
              <a:t>Low </a:t>
            </a:r>
            <a:r>
              <a:rPr lang="en-US" sz="1800" b="0" u="none" dirty="0">
                <a:latin typeface="Huawei Sans" panose="020C0503030203020204" pitchFamily="34" charset="0"/>
              </a:rPr>
              <a:t>bias</a:t>
            </a:r>
            <a:r>
              <a:rPr sz="1800" b="0" u="none" dirty="0">
                <a:latin typeface="Huawei Sans" panose="020C0503030203020204" pitchFamily="34" charset="0"/>
              </a:rPr>
              <a:t> &amp; high variance ➜ </a:t>
            </a:r>
            <a:r>
              <a:rPr lang="en-US" sz="1800" dirty="0">
                <a:solidFill>
                  <a:srgbClr val="FF0000"/>
                </a:solidFill>
                <a:latin typeface="Huawei Sans" panose="020C0503030203020204" pitchFamily="34" charset="0"/>
              </a:rPr>
              <a:t>inadequate</a:t>
            </a:r>
            <a:r>
              <a:rPr sz="1800" b="0" u="none" dirty="0">
                <a:solidFill>
                  <a:srgbClr val="FF0000"/>
                </a:solidFill>
                <a:latin typeface="Huawei Sans" panose="020C0503030203020204" pitchFamily="34" charset="0"/>
              </a:rPr>
              <a:t> model</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0" u="none" dirty="0">
                <a:latin typeface="Huawei Sans" panose="020C0503030203020204" pitchFamily="34" charset="0"/>
              </a:rPr>
              <a:t>High </a:t>
            </a:r>
            <a:r>
              <a:rPr lang="en-US" sz="1800" b="0" u="none" dirty="0">
                <a:latin typeface="Huawei Sans" panose="020C0503030203020204" pitchFamily="34" charset="0"/>
              </a:rPr>
              <a:t>bias</a:t>
            </a:r>
            <a:r>
              <a:rPr sz="1800" b="0" u="none" dirty="0">
                <a:latin typeface="Huawei Sans" panose="020C0503030203020204" pitchFamily="34" charset="0"/>
              </a:rPr>
              <a:t> &amp; low variance ➜ </a:t>
            </a:r>
            <a:r>
              <a:rPr lang="en-US" sz="1800" dirty="0">
                <a:solidFill>
                  <a:srgbClr val="FF0000"/>
                </a:solidFill>
                <a:latin typeface="Huawei Sans" panose="020C0503030203020204" pitchFamily="34" charset="0"/>
              </a:rPr>
              <a:t>inadequate</a:t>
            </a:r>
            <a:r>
              <a:rPr sz="1800" b="0" u="none" dirty="0">
                <a:solidFill>
                  <a:srgbClr val="FF0000"/>
                </a:solidFill>
                <a:latin typeface="Huawei Sans" panose="020C0503030203020204" pitchFamily="34" charset="0"/>
              </a:rPr>
              <a:t> model</a:t>
            </a:r>
            <a:endParaRPr lang="en-US" altLang="zh-CN" sz="1800" dirty="0">
              <a:latin typeface="Huawei Sans" panose="020C0503030203020204" pitchFamily="34" charset="0"/>
              <a:cs typeface="Huawei Sans" panose="020C0503030203020204" pitchFamily="34" charset="0"/>
              <a:sym typeface="Huawei Sans" panose="020C0503030203020204" pitchFamily="34" charset="0"/>
            </a:endParaRPr>
          </a:p>
          <a:p>
            <a:pPr lvl="1">
              <a:lnSpc>
                <a:spcPct val="120000"/>
              </a:lnSpc>
              <a:spcBef>
                <a:spcPts val="600"/>
              </a:spcBef>
              <a:buFont typeface="Wingdings" panose="05000000000000000000" pitchFamily="2" charset="2"/>
              <a:buChar char="n"/>
            </a:pPr>
            <a:r>
              <a:rPr sz="1800" b="0" u="none" dirty="0">
                <a:latin typeface="Huawei Sans" panose="020C0503030203020204" pitchFamily="34" charset="0"/>
              </a:rPr>
              <a:t>High </a:t>
            </a:r>
            <a:r>
              <a:rPr lang="en-US" sz="1800" b="0" u="none" dirty="0">
                <a:latin typeface="Huawei Sans" panose="020C0503030203020204" pitchFamily="34" charset="0"/>
              </a:rPr>
              <a:t>bias</a:t>
            </a:r>
            <a:r>
              <a:rPr sz="1800" b="0" u="none" dirty="0">
                <a:latin typeface="Huawei Sans" panose="020C0503030203020204" pitchFamily="34" charset="0"/>
              </a:rPr>
              <a:t> &amp; high variance ➜ </a:t>
            </a:r>
            <a:r>
              <a:rPr sz="1800" b="0" u="none" dirty="0">
                <a:solidFill>
                  <a:srgbClr val="FF0000"/>
                </a:solidFill>
                <a:latin typeface="Huawei Sans" panose="020C0503030203020204" pitchFamily="34" charset="0"/>
              </a:rPr>
              <a:t>bad model</a:t>
            </a:r>
            <a:endParaRPr lang="en-US" altLang="zh-CN" sz="1800"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a:p>
            <a:pPr>
              <a:lnSpc>
                <a:spcPct val="120000"/>
              </a:lnSpc>
              <a:spcBef>
                <a:spcPts val="600"/>
              </a:spcBef>
            </a:pPr>
            <a:r>
              <a:rPr lang="en-US" sz="2000" dirty="0">
                <a:latin typeface="Huawei Sans" panose="020C0503030203020204" pitchFamily="34" charset="0"/>
              </a:rPr>
              <a:t>An ideal model can accurately capture the rules in the training data and be generalized to invisible (new) data</a:t>
            </a:r>
            <a:r>
              <a:rPr sz="2000" b="0" u="none" dirty="0">
                <a:latin typeface="Huawei Sans" panose="020C0503030203020204" pitchFamily="34" charset="0"/>
              </a:rPr>
              <a:t>. However, it is impossible for a model to complete both tasks at the same time.</a:t>
            </a:r>
            <a:endParaRPr lang="zh-CN" altLang="en-US" sz="2000"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C135767F-4D7B-9ED3-9C79-A75A7069AA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6A86D67B-CE9F-DB42-CFF9-A16019A9E8AA}"/>
              </a:ext>
            </a:extLst>
          </p:cNvPr>
          <p:cNvGrpSpPr/>
          <p:nvPr/>
        </p:nvGrpSpPr>
        <p:grpSpPr>
          <a:xfrm>
            <a:off x="251791" y="209173"/>
            <a:ext cx="971146" cy="838577"/>
            <a:chOff x="292675" y="222425"/>
            <a:chExt cx="917148" cy="889262"/>
          </a:xfrm>
        </p:grpSpPr>
        <p:sp>
          <p:nvSpPr>
            <p:cNvPr id="5" name="Rectangle 4">
              <a:extLst>
                <a:ext uri="{FF2B5EF4-FFF2-40B4-BE49-F238E27FC236}">
                  <a16:creationId xmlns:a16="http://schemas.microsoft.com/office/drawing/2014/main" id="{E0307E2C-D9EA-1945-3190-9D148C403D1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8" name="Group 7">
              <a:extLst>
                <a:ext uri="{FF2B5EF4-FFF2-40B4-BE49-F238E27FC236}">
                  <a16:creationId xmlns:a16="http://schemas.microsoft.com/office/drawing/2014/main" id="{41A3A005-F391-0E7A-D5BC-DA2CDCF975FA}"/>
                </a:ext>
              </a:extLst>
            </p:cNvPr>
            <p:cNvGrpSpPr/>
            <p:nvPr/>
          </p:nvGrpSpPr>
          <p:grpSpPr>
            <a:xfrm>
              <a:off x="292675" y="222425"/>
              <a:ext cx="917148" cy="735905"/>
              <a:chOff x="310903" y="206504"/>
              <a:chExt cx="917148" cy="829211"/>
            </a:xfrm>
          </p:grpSpPr>
          <p:sp>
            <p:nvSpPr>
              <p:cNvPr id="9" name="TextBox 8">
                <a:extLst>
                  <a:ext uri="{FF2B5EF4-FFF2-40B4-BE49-F238E27FC236}">
                    <a16:creationId xmlns:a16="http://schemas.microsoft.com/office/drawing/2014/main" id="{ED80B9D5-CFBD-80B4-0FF4-CB2ACB149BC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1A1924-343B-B493-E106-18F2C3CC9F33}"/>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5333372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bject 21"/>
          <p:cNvSpPr txBox="1">
            <a:spLocks noGrp="1"/>
          </p:cNvSpPr>
          <p:nvPr>
            <p:ph type="title"/>
          </p:nvPr>
        </p:nvSpPr>
        <p:spPr>
          <a:xfrm>
            <a:off x="2067339" y="447467"/>
            <a:ext cx="9681748" cy="731975"/>
          </a:xfrm>
        </p:spPr>
        <p:txBody>
          <a:bodyPr>
            <a:normAutofit/>
          </a:bodyPr>
          <a:lstStyle/>
          <a:p>
            <a:r>
              <a:rPr b="0" u="none" dirty="0">
                <a:latin typeface="Huawei Sans" panose="020C0503030203020204" pitchFamily="34" charset="0"/>
              </a:rPr>
              <a:t>Complexity and Errors of Models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24" name="文本占位符 23"/>
          <p:cNvSpPr>
            <a:spLocks noGrp="1"/>
          </p:cNvSpPr>
          <p:nvPr>
            <p:ph type="body" sz="quarter" idx="4294967295"/>
          </p:nvPr>
        </p:nvSpPr>
        <p:spPr>
          <a:xfrm>
            <a:off x="1470991" y="1403182"/>
            <a:ext cx="10278096" cy="4524373"/>
          </a:xfrm>
        </p:spPr>
        <p:txBody>
          <a:bodyPr/>
          <a:lstStyle/>
          <a:p>
            <a:r>
              <a:rPr b="0" u="none" dirty="0">
                <a:solidFill>
                  <a:srgbClr val="FF0000"/>
                </a:solidFill>
                <a:latin typeface="Huawei Sans" panose="020C0503030203020204" pitchFamily="34" charset="0"/>
              </a:rPr>
              <a:t>The more complex a model is</a:t>
            </a:r>
            <a:r>
              <a:rPr b="0" u="none" dirty="0">
                <a:latin typeface="Huawei Sans" panose="020C0503030203020204" pitchFamily="34" charset="0"/>
              </a:rPr>
              <a:t>, </a:t>
            </a:r>
            <a:r>
              <a:rPr b="0" u="none" dirty="0">
                <a:solidFill>
                  <a:srgbClr val="FF0000"/>
                </a:solidFill>
                <a:latin typeface="Huawei Sans" panose="020C0503030203020204" pitchFamily="34" charset="0"/>
              </a:rPr>
              <a:t>the smaller its training error is</a:t>
            </a:r>
            <a:r>
              <a:rPr b="0" u="none" dirty="0">
                <a:latin typeface="Huawei Sans" panose="020C0503030203020204" pitchFamily="34" charset="0"/>
              </a:rPr>
              <a:t>.</a:t>
            </a:r>
          </a:p>
          <a:p>
            <a:r>
              <a:rPr lang="en-US" dirty="0">
                <a:latin typeface="Huawei Sans" panose="020C0503030203020204" pitchFamily="34" charset="0"/>
              </a:rPr>
              <a:t>As the model complexity increases, the test error decreases before increasing again, forming a convex </a:t>
            </a:r>
            <a:r>
              <a:rPr b="0" u="none" dirty="0">
                <a:latin typeface="Huawei Sans" panose="020C0503030203020204" pitchFamily="34" charset="0"/>
              </a:rPr>
              <a:t>curve.</a:t>
            </a:r>
          </a:p>
        </p:txBody>
      </p:sp>
      <p:grpSp>
        <p:nvGrpSpPr>
          <p:cNvPr id="38" name="组合 37"/>
          <p:cNvGrpSpPr/>
          <p:nvPr/>
        </p:nvGrpSpPr>
        <p:grpSpPr>
          <a:xfrm>
            <a:off x="4199150" y="3512471"/>
            <a:ext cx="4271264" cy="1942347"/>
            <a:chOff x="6591481" y="4416540"/>
            <a:chExt cx="4271264" cy="1942347"/>
          </a:xfrm>
        </p:grpSpPr>
        <p:sp>
          <p:nvSpPr>
            <p:cNvPr id="10" name="object 10"/>
            <p:cNvSpPr txBox="1"/>
            <p:nvPr/>
          </p:nvSpPr>
          <p:spPr>
            <a:xfrm>
              <a:off x="9857343" y="4416540"/>
              <a:ext cx="1005402" cy="344607"/>
            </a:xfrm>
            <a:prstGeom prst="rect">
              <a:avLst/>
            </a:prstGeom>
          </p:spPr>
          <p:txBody>
            <a:bodyPr vert="horz" wrap="square" lIns="0" tIns="0" rIns="0" bIns="0" rtlCol="0">
              <a:noAutofit/>
            </a:bodyPr>
            <a:lstStyle/>
            <a:p>
              <a:pPr marL="12700">
                <a:lnSpc>
                  <a:spcPct val="100000"/>
                </a:lnSpc>
              </a:pPr>
              <a:r>
                <a:rPr sz="1600" b="0" u="none">
                  <a:latin typeface="Huawei Sans" panose="020C0503030203020204" pitchFamily="34" charset="0"/>
                </a:rPr>
                <a:t>Test error</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矩形 26"/>
            <p:cNvSpPr/>
            <p:nvPr/>
          </p:nvSpPr>
          <p:spPr>
            <a:xfrm>
              <a:off x="9803090" y="5670548"/>
              <a:ext cx="1005403" cy="338554"/>
            </a:xfrm>
            <a:prstGeom prst="rect">
              <a:avLst/>
            </a:prstGeom>
          </p:spPr>
          <p:txBody>
            <a:bodyPr wrap="none">
              <a:noAutofit/>
            </a:bodyPr>
            <a:lstStyle/>
            <a:p>
              <a:r>
                <a:rPr sz="1600" b="0" u="none">
                  <a:latin typeface="Huawei Sans" panose="020C0503030203020204" pitchFamily="34" charset="0"/>
                </a:rPr>
                <a:t>Training error</a:t>
              </a:r>
            </a:p>
          </p:txBody>
        </p:sp>
        <p:grpSp>
          <p:nvGrpSpPr>
            <p:cNvPr id="37" name="组合 36"/>
            <p:cNvGrpSpPr/>
            <p:nvPr/>
          </p:nvGrpSpPr>
          <p:grpSpPr>
            <a:xfrm>
              <a:off x="6591481" y="4431120"/>
              <a:ext cx="3591696" cy="1927767"/>
              <a:chOff x="7348251" y="4247457"/>
              <a:chExt cx="3591696" cy="1927767"/>
            </a:xfrm>
          </p:grpSpPr>
          <p:sp>
            <p:nvSpPr>
              <p:cNvPr id="6" name="object 6"/>
              <p:cNvSpPr txBox="1"/>
              <p:nvPr/>
            </p:nvSpPr>
            <p:spPr>
              <a:xfrm rot="5400000">
                <a:off x="7465719" y="4300030"/>
                <a:ext cx="267764" cy="502699"/>
              </a:xfrm>
              <a:prstGeom prst="rect">
                <a:avLst/>
              </a:prstGeom>
            </p:spPr>
            <p:txBody>
              <a:bodyPr vert="vert270" wrap="square" lIns="0" tIns="0" rIns="0" bIns="0" rtlCol="0">
                <a:noAutofit/>
              </a:bodyPr>
              <a:lstStyle/>
              <a:p>
                <a:pPr marL="12700" algn="ctr">
                  <a:lnSpc>
                    <a:spcPts val="1165"/>
                  </a:lnSpc>
                </a:pPr>
                <a:r>
                  <a:rPr sz="1600" b="1" u="none" dirty="0">
                    <a:latin typeface="Huawei Sans" panose="020C0503030203020204" pitchFamily="34" charset="0"/>
                  </a:rPr>
                  <a:t>Error</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28" name="组合 27"/>
              <p:cNvGrpSpPr/>
              <p:nvPr/>
            </p:nvGrpSpPr>
            <p:grpSpPr>
              <a:xfrm>
                <a:off x="7840512" y="4247457"/>
                <a:ext cx="3099435" cy="1727200"/>
                <a:chOff x="7825008" y="2231400"/>
                <a:chExt cx="3099435" cy="1727200"/>
              </a:xfrm>
            </p:grpSpPr>
            <p:sp>
              <p:nvSpPr>
                <p:cNvPr id="5" name="object 5"/>
                <p:cNvSpPr/>
                <p:nvPr/>
              </p:nvSpPr>
              <p:spPr>
                <a:xfrm>
                  <a:off x="7904915" y="2231400"/>
                  <a:ext cx="111125" cy="1727200"/>
                </a:xfrm>
                <a:custGeom>
                  <a:avLst/>
                  <a:gdLst/>
                  <a:ahLst/>
                  <a:cxnLst/>
                  <a:rect l="l" t="t" r="r" b="b"/>
                  <a:pathLst>
                    <a:path w="111125" h="1727200">
                      <a:moveTo>
                        <a:pt x="55328" y="37806"/>
                      </a:moveTo>
                      <a:lnTo>
                        <a:pt x="45803" y="54134"/>
                      </a:lnTo>
                      <a:lnTo>
                        <a:pt x="45801" y="1727130"/>
                      </a:lnTo>
                      <a:lnTo>
                        <a:pt x="64851" y="1727130"/>
                      </a:lnTo>
                      <a:lnTo>
                        <a:pt x="64852" y="54134"/>
                      </a:lnTo>
                      <a:lnTo>
                        <a:pt x="55328" y="37806"/>
                      </a:lnTo>
                      <a:close/>
                    </a:path>
                    <a:path w="111125" h="1727200">
                      <a:moveTo>
                        <a:pt x="55327" y="0"/>
                      </a:moveTo>
                      <a:lnTo>
                        <a:pt x="0" y="94847"/>
                      </a:lnTo>
                      <a:lnTo>
                        <a:pt x="1534" y="100680"/>
                      </a:lnTo>
                      <a:lnTo>
                        <a:pt x="10622" y="105981"/>
                      </a:lnTo>
                      <a:lnTo>
                        <a:pt x="16454" y="104446"/>
                      </a:lnTo>
                      <a:lnTo>
                        <a:pt x="45802" y="54135"/>
                      </a:lnTo>
                      <a:lnTo>
                        <a:pt x="45802" y="18903"/>
                      </a:lnTo>
                      <a:lnTo>
                        <a:pt x="66355" y="18903"/>
                      </a:lnTo>
                      <a:lnTo>
                        <a:pt x="55327" y="0"/>
                      </a:lnTo>
                      <a:close/>
                    </a:path>
                    <a:path w="111125" h="1727200">
                      <a:moveTo>
                        <a:pt x="66355" y="18903"/>
                      </a:moveTo>
                      <a:lnTo>
                        <a:pt x="64852" y="18903"/>
                      </a:lnTo>
                      <a:lnTo>
                        <a:pt x="64853" y="54135"/>
                      </a:lnTo>
                      <a:lnTo>
                        <a:pt x="94200" y="104446"/>
                      </a:lnTo>
                      <a:lnTo>
                        <a:pt x="100032" y="105981"/>
                      </a:lnTo>
                      <a:lnTo>
                        <a:pt x="109120" y="100680"/>
                      </a:lnTo>
                      <a:lnTo>
                        <a:pt x="110656" y="94847"/>
                      </a:lnTo>
                      <a:lnTo>
                        <a:pt x="66355" y="18903"/>
                      </a:lnTo>
                      <a:close/>
                    </a:path>
                    <a:path w="111125" h="1727200">
                      <a:moveTo>
                        <a:pt x="64852" y="18903"/>
                      </a:moveTo>
                      <a:lnTo>
                        <a:pt x="45802" y="18903"/>
                      </a:lnTo>
                      <a:lnTo>
                        <a:pt x="45802" y="54135"/>
                      </a:lnTo>
                      <a:lnTo>
                        <a:pt x="55328" y="37806"/>
                      </a:lnTo>
                      <a:lnTo>
                        <a:pt x="47100" y="23702"/>
                      </a:lnTo>
                      <a:lnTo>
                        <a:pt x="64852" y="23702"/>
                      </a:lnTo>
                      <a:lnTo>
                        <a:pt x="64852" y="18903"/>
                      </a:lnTo>
                      <a:close/>
                    </a:path>
                    <a:path w="111125" h="1727200">
                      <a:moveTo>
                        <a:pt x="64852" y="23702"/>
                      </a:moveTo>
                      <a:lnTo>
                        <a:pt x="63555" y="23702"/>
                      </a:lnTo>
                      <a:lnTo>
                        <a:pt x="55328" y="37806"/>
                      </a:lnTo>
                      <a:lnTo>
                        <a:pt x="64852" y="54134"/>
                      </a:lnTo>
                      <a:lnTo>
                        <a:pt x="64852" y="23702"/>
                      </a:lnTo>
                      <a:close/>
                    </a:path>
                    <a:path w="111125" h="1727200">
                      <a:moveTo>
                        <a:pt x="63555" y="23702"/>
                      </a:moveTo>
                      <a:lnTo>
                        <a:pt x="47100" y="23702"/>
                      </a:lnTo>
                      <a:lnTo>
                        <a:pt x="55328" y="37806"/>
                      </a:lnTo>
                      <a:lnTo>
                        <a:pt x="63555" y="23702"/>
                      </a:lnTo>
                      <a:close/>
                    </a:path>
                  </a:pathLst>
                </a:custGeom>
                <a:solidFill>
                  <a:srgbClr val="7F7F7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p:nvPr/>
              </p:nvSpPr>
              <p:spPr>
                <a:xfrm>
                  <a:off x="7825008" y="3809382"/>
                  <a:ext cx="3099435" cy="111125"/>
                </a:xfrm>
                <a:custGeom>
                  <a:avLst/>
                  <a:gdLst/>
                  <a:ahLst/>
                  <a:cxnLst/>
                  <a:rect l="l" t="t" r="r" b="b"/>
                  <a:pathLst>
                    <a:path w="3099434" h="111125">
                      <a:moveTo>
                        <a:pt x="3061413" y="55328"/>
                      </a:moveTo>
                      <a:lnTo>
                        <a:pt x="2994774" y="94200"/>
                      </a:lnTo>
                      <a:lnTo>
                        <a:pt x="2993240" y="100034"/>
                      </a:lnTo>
                      <a:lnTo>
                        <a:pt x="2998541" y="109120"/>
                      </a:lnTo>
                      <a:lnTo>
                        <a:pt x="3004372" y="110656"/>
                      </a:lnTo>
                      <a:lnTo>
                        <a:pt x="3082893" y="64852"/>
                      </a:lnTo>
                      <a:lnTo>
                        <a:pt x="3080378" y="64852"/>
                      </a:lnTo>
                      <a:lnTo>
                        <a:pt x="3080378" y="63555"/>
                      </a:lnTo>
                      <a:lnTo>
                        <a:pt x="3075518" y="63555"/>
                      </a:lnTo>
                      <a:lnTo>
                        <a:pt x="3061413" y="55328"/>
                      </a:lnTo>
                      <a:close/>
                    </a:path>
                    <a:path w="3099434" h="111125">
                      <a:moveTo>
                        <a:pt x="3045083" y="45802"/>
                      </a:moveTo>
                      <a:lnTo>
                        <a:pt x="0" y="45802"/>
                      </a:lnTo>
                      <a:lnTo>
                        <a:pt x="0" y="64852"/>
                      </a:lnTo>
                      <a:lnTo>
                        <a:pt x="3045086" y="64852"/>
                      </a:lnTo>
                      <a:lnTo>
                        <a:pt x="3061413" y="55328"/>
                      </a:lnTo>
                      <a:lnTo>
                        <a:pt x="3045083" y="45802"/>
                      </a:lnTo>
                      <a:close/>
                    </a:path>
                    <a:path w="3099434" h="111125">
                      <a:moveTo>
                        <a:pt x="3082892" y="45802"/>
                      </a:moveTo>
                      <a:lnTo>
                        <a:pt x="3080378" y="45802"/>
                      </a:lnTo>
                      <a:lnTo>
                        <a:pt x="3080378" y="64852"/>
                      </a:lnTo>
                      <a:lnTo>
                        <a:pt x="3082893" y="64852"/>
                      </a:lnTo>
                      <a:lnTo>
                        <a:pt x="3099221" y="55327"/>
                      </a:lnTo>
                      <a:lnTo>
                        <a:pt x="3082892" y="45802"/>
                      </a:lnTo>
                      <a:close/>
                    </a:path>
                    <a:path w="3099434" h="111125">
                      <a:moveTo>
                        <a:pt x="3075518" y="47100"/>
                      </a:moveTo>
                      <a:lnTo>
                        <a:pt x="3061413" y="55328"/>
                      </a:lnTo>
                      <a:lnTo>
                        <a:pt x="3075518" y="63555"/>
                      </a:lnTo>
                      <a:lnTo>
                        <a:pt x="3075518" y="47100"/>
                      </a:lnTo>
                      <a:close/>
                    </a:path>
                    <a:path w="3099434" h="111125">
                      <a:moveTo>
                        <a:pt x="3080378" y="47100"/>
                      </a:moveTo>
                      <a:lnTo>
                        <a:pt x="3075518" y="47100"/>
                      </a:lnTo>
                      <a:lnTo>
                        <a:pt x="3075518" y="63555"/>
                      </a:lnTo>
                      <a:lnTo>
                        <a:pt x="3080378" y="63555"/>
                      </a:lnTo>
                      <a:lnTo>
                        <a:pt x="3080378" y="47100"/>
                      </a:lnTo>
                      <a:close/>
                    </a:path>
                    <a:path w="3099434" h="111125">
                      <a:moveTo>
                        <a:pt x="3004372" y="0"/>
                      </a:moveTo>
                      <a:lnTo>
                        <a:pt x="2998541" y="1534"/>
                      </a:lnTo>
                      <a:lnTo>
                        <a:pt x="2993240" y="10622"/>
                      </a:lnTo>
                      <a:lnTo>
                        <a:pt x="2994774" y="16455"/>
                      </a:lnTo>
                      <a:lnTo>
                        <a:pt x="3061414" y="55327"/>
                      </a:lnTo>
                      <a:lnTo>
                        <a:pt x="3075518" y="47100"/>
                      </a:lnTo>
                      <a:lnTo>
                        <a:pt x="3080378" y="47100"/>
                      </a:lnTo>
                      <a:lnTo>
                        <a:pt x="3080378" y="45802"/>
                      </a:lnTo>
                      <a:lnTo>
                        <a:pt x="3082892" y="45802"/>
                      </a:lnTo>
                      <a:lnTo>
                        <a:pt x="3004372" y="0"/>
                      </a:lnTo>
                      <a:close/>
                    </a:path>
                  </a:pathLst>
                </a:custGeom>
                <a:solidFill>
                  <a:srgbClr val="7F7F7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p:nvPr/>
              </p:nvSpPr>
              <p:spPr>
                <a:xfrm>
                  <a:off x="8200242" y="2293223"/>
                  <a:ext cx="2298700" cy="1444625"/>
                </a:xfrm>
                <a:custGeom>
                  <a:avLst/>
                  <a:gdLst/>
                  <a:ahLst/>
                  <a:cxnLst/>
                  <a:rect l="l" t="t" r="r" b="b"/>
                  <a:pathLst>
                    <a:path w="2298700" h="1444625">
                      <a:moveTo>
                        <a:pt x="0" y="0"/>
                      </a:moveTo>
                      <a:lnTo>
                        <a:pt x="8972" y="51052"/>
                      </a:lnTo>
                      <a:lnTo>
                        <a:pt x="18026" y="102040"/>
                      </a:lnTo>
                      <a:lnTo>
                        <a:pt x="27244" y="152899"/>
                      </a:lnTo>
                      <a:lnTo>
                        <a:pt x="36708" y="203565"/>
                      </a:lnTo>
                      <a:lnTo>
                        <a:pt x="46499" y="253973"/>
                      </a:lnTo>
                      <a:lnTo>
                        <a:pt x="56699" y="304059"/>
                      </a:lnTo>
                      <a:lnTo>
                        <a:pt x="67389" y="353757"/>
                      </a:lnTo>
                      <a:lnTo>
                        <a:pt x="78653" y="403005"/>
                      </a:lnTo>
                      <a:lnTo>
                        <a:pt x="90572" y="451736"/>
                      </a:lnTo>
                      <a:lnTo>
                        <a:pt x="103227" y="499887"/>
                      </a:lnTo>
                      <a:lnTo>
                        <a:pt x="116700" y="547394"/>
                      </a:lnTo>
                      <a:lnTo>
                        <a:pt x="131073" y="594191"/>
                      </a:lnTo>
                      <a:lnTo>
                        <a:pt x="146429" y="640215"/>
                      </a:lnTo>
                      <a:lnTo>
                        <a:pt x="162848" y="685401"/>
                      </a:lnTo>
                      <a:lnTo>
                        <a:pt x="180413" y="729683"/>
                      </a:lnTo>
                      <a:lnTo>
                        <a:pt x="199205" y="772999"/>
                      </a:lnTo>
                      <a:lnTo>
                        <a:pt x="219307" y="815283"/>
                      </a:lnTo>
                      <a:lnTo>
                        <a:pt x="240800" y="856471"/>
                      </a:lnTo>
                      <a:lnTo>
                        <a:pt x="263766" y="896499"/>
                      </a:lnTo>
                      <a:lnTo>
                        <a:pt x="288286" y="935302"/>
                      </a:lnTo>
                      <a:lnTo>
                        <a:pt x="314444" y="972815"/>
                      </a:lnTo>
                      <a:lnTo>
                        <a:pt x="342319" y="1008974"/>
                      </a:lnTo>
                      <a:lnTo>
                        <a:pt x="371995" y="1043715"/>
                      </a:lnTo>
                      <a:lnTo>
                        <a:pt x="403554" y="1076973"/>
                      </a:lnTo>
                      <a:lnTo>
                        <a:pt x="437076" y="1108683"/>
                      </a:lnTo>
                      <a:lnTo>
                        <a:pt x="472644" y="1138782"/>
                      </a:lnTo>
                      <a:lnTo>
                        <a:pt x="510340" y="1167204"/>
                      </a:lnTo>
                      <a:lnTo>
                        <a:pt x="550245" y="1193886"/>
                      </a:lnTo>
                      <a:lnTo>
                        <a:pt x="616801" y="1231859"/>
                      </a:lnTo>
                      <a:lnTo>
                        <a:pt x="652062" y="1249283"/>
                      </a:lnTo>
                      <a:lnTo>
                        <a:pt x="688594" y="1265707"/>
                      </a:lnTo>
                      <a:lnTo>
                        <a:pt x="726358" y="1281159"/>
                      </a:lnTo>
                      <a:lnTo>
                        <a:pt x="765315" y="1295671"/>
                      </a:lnTo>
                      <a:lnTo>
                        <a:pt x="805428" y="1309273"/>
                      </a:lnTo>
                      <a:lnTo>
                        <a:pt x="846657" y="1321996"/>
                      </a:lnTo>
                      <a:lnTo>
                        <a:pt x="888964" y="1333869"/>
                      </a:lnTo>
                      <a:lnTo>
                        <a:pt x="932311" y="1344923"/>
                      </a:lnTo>
                      <a:lnTo>
                        <a:pt x="976658" y="1355188"/>
                      </a:lnTo>
                      <a:lnTo>
                        <a:pt x="1021969" y="1364695"/>
                      </a:lnTo>
                      <a:lnTo>
                        <a:pt x="1068203" y="1373474"/>
                      </a:lnTo>
                      <a:lnTo>
                        <a:pt x="1115323" y="1381555"/>
                      </a:lnTo>
                      <a:lnTo>
                        <a:pt x="1163290" y="1388969"/>
                      </a:lnTo>
                      <a:lnTo>
                        <a:pt x="1212066" y="1395745"/>
                      </a:lnTo>
                      <a:lnTo>
                        <a:pt x="1261611" y="1401915"/>
                      </a:lnTo>
                      <a:lnTo>
                        <a:pt x="1311889" y="1407509"/>
                      </a:lnTo>
                      <a:lnTo>
                        <a:pt x="1362859" y="1412557"/>
                      </a:lnTo>
                      <a:lnTo>
                        <a:pt x="1414484" y="1417088"/>
                      </a:lnTo>
                      <a:lnTo>
                        <a:pt x="1466725" y="1421135"/>
                      </a:lnTo>
                      <a:lnTo>
                        <a:pt x="1519543" y="1424726"/>
                      </a:lnTo>
                      <a:lnTo>
                        <a:pt x="1572901" y="1427893"/>
                      </a:lnTo>
                      <a:lnTo>
                        <a:pt x="1626759" y="1430666"/>
                      </a:lnTo>
                      <a:lnTo>
                        <a:pt x="1681079" y="1433074"/>
                      </a:lnTo>
                      <a:lnTo>
                        <a:pt x="1735822" y="1435149"/>
                      </a:lnTo>
                      <a:lnTo>
                        <a:pt x="1790951" y="1436920"/>
                      </a:lnTo>
                      <a:lnTo>
                        <a:pt x="1846426" y="1438418"/>
                      </a:lnTo>
                      <a:lnTo>
                        <a:pt x="1902209" y="1439674"/>
                      </a:lnTo>
                      <a:lnTo>
                        <a:pt x="1958262" y="1440717"/>
                      </a:lnTo>
                      <a:lnTo>
                        <a:pt x="2014545" y="1441579"/>
                      </a:lnTo>
                      <a:lnTo>
                        <a:pt x="2071022" y="1442288"/>
                      </a:lnTo>
                      <a:lnTo>
                        <a:pt x="2127652" y="1442876"/>
                      </a:lnTo>
                      <a:lnTo>
                        <a:pt x="2184398" y="1443374"/>
                      </a:lnTo>
                      <a:lnTo>
                        <a:pt x="2241220" y="1443810"/>
                      </a:lnTo>
                      <a:lnTo>
                        <a:pt x="2298082" y="1444217"/>
                      </a:lnTo>
                    </a:path>
                  </a:pathLst>
                </a:custGeom>
                <a:ln w="12700">
                  <a:solidFill>
                    <a:srgbClr val="28A8E1"/>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8383038" y="2364347"/>
                  <a:ext cx="2108200" cy="1042035"/>
                </a:xfrm>
                <a:custGeom>
                  <a:avLst/>
                  <a:gdLst/>
                  <a:ahLst/>
                  <a:cxnLst/>
                  <a:rect l="l" t="t" r="r" b="b"/>
                  <a:pathLst>
                    <a:path w="2108200" h="1042035">
                      <a:moveTo>
                        <a:pt x="0" y="0"/>
                      </a:moveTo>
                      <a:lnTo>
                        <a:pt x="28933" y="77824"/>
                      </a:lnTo>
                      <a:lnTo>
                        <a:pt x="55944" y="151177"/>
                      </a:lnTo>
                      <a:lnTo>
                        <a:pt x="81225" y="220239"/>
                      </a:lnTo>
                      <a:lnTo>
                        <a:pt x="104965" y="285188"/>
                      </a:lnTo>
                      <a:lnTo>
                        <a:pt x="127356" y="346205"/>
                      </a:lnTo>
                      <a:lnTo>
                        <a:pt x="148588" y="403468"/>
                      </a:lnTo>
                      <a:lnTo>
                        <a:pt x="168850" y="457156"/>
                      </a:lnTo>
                      <a:lnTo>
                        <a:pt x="188335" y="507450"/>
                      </a:lnTo>
                      <a:lnTo>
                        <a:pt x="207232" y="554528"/>
                      </a:lnTo>
                      <a:lnTo>
                        <a:pt x="225733" y="598570"/>
                      </a:lnTo>
                      <a:lnTo>
                        <a:pt x="244026" y="639755"/>
                      </a:lnTo>
                      <a:lnTo>
                        <a:pt x="262304" y="678262"/>
                      </a:lnTo>
                      <a:lnTo>
                        <a:pt x="280757" y="714271"/>
                      </a:lnTo>
                      <a:lnTo>
                        <a:pt x="299575" y="747961"/>
                      </a:lnTo>
                      <a:lnTo>
                        <a:pt x="339068" y="809102"/>
                      </a:lnTo>
                      <a:lnTo>
                        <a:pt x="382310" y="863119"/>
                      </a:lnTo>
                      <a:lnTo>
                        <a:pt x="430823" y="911447"/>
                      </a:lnTo>
                      <a:lnTo>
                        <a:pt x="494267" y="960809"/>
                      </a:lnTo>
                      <a:lnTo>
                        <a:pt x="531959" y="983731"/>
                      </a:lnTo>
                      <a:lnTo>
                        <a:pt x="570608" y="1002756"/>
                      </a:lnTo>
                      <a:lnTo>
                        <a:pt x="610214" y="1017946"/>
                      </a:lnTo>
                      <a:lnTo>
                        <a:pt x="650778" y="1029367"/>
                      </a:lnTo>
                      <a:lnTo>
                        <a:pt x="692299" y="1037080"/>
                      </a:lnTo>
                      <a:lnTo>
                        <a:pt x="734778" y="1041150"/>
                      </a:lnTo>
                      <a:lnTo>
                        <a:pt x="778214" y="1041641"/>
                      </a:lnTo>
                      <a:lnTo>
                        <a:pt x="822608" y="1038614"/>
                      </a:lnTo>
                      <a:lnTo>
                        <a:pt x="867959" y="1032135"/>
                      </a:lnTo>
                      <a:lnTo>
                        <a:pt x="914267" y="1022266"/>
                      </a:lnTo>
                      <a:lnTo>
                        <a:pt x="961533" y="1009071"/>
                      </a:lnTo>
                      <a:lnTo>
                        <a:pt x="1009757" y="992613"/>
                      </a:lnTo>
                      <a:lnTo>
                        <a:pt x="1058937" y="972956"/>
                      </a:lnTo>
                      <a:lnTo>
                        <a:pt x="1109076" y="950163"/>
                      </a:lnTo>
                      <a:lnTo>
                        <a:pt x="1160172" y="924298"/>
                      </a:lnTo>
                      <a:lnTo>
                        <a:pt x="1226671" y="887013"/>
                      </a:lnTo>
                      <a:lnTo>
                        <a:pt x="1261973" y="865779"/>
                      </a:lnTo>
                      <a:lnTo>
                        <a:pt x="1298452" y="842904"/>
                      </a:lnTo>
                      <a:lnTo>
                        <a:pt x="1335963" y="818455"/>
                      </a:lnTo>
                      <a:lnTo>
                        <a:pt x="1374364" y="792498"/>
                      </a:lnTo>
                      <a:lnTo>
                        <a:pt x="1413510" y="765098"/>
                      </a:lnTo>
                      <a:lnTo>
                        <a:pt x="1453258" y="736320"/>
                      </a:lnTo>
                      <a:lnTo>
                        <a:pt x="1493465" y="706231"/>
                      </a:lnTo>
                      <a:lnTo>
                        <a:pt x="1533986" y="674896"/>
                      </a:lnTo>
                      <a:lnTo>
                        <a:pt x="1574679" y="642382"/>
                      </a:lnTo>
                      <a:lnTo>
                        <a:pt x="1615398" y="608753"/>
                      </a:lnTo>
                      <a:lnTo>
                        <a:pt x="1656002" y="574076"/>
                      </a:lnTo>
                      <a:lnTo>
                        <a:pt x="1696346" y="538416"/>
                      </a:lnTo>
                      <a:lnTo>
                        <a:pt x="1736286" y="501839"/>
                      </a:lnTo>
                      <a:lnTo>
                        <a:pt x="1775679" y="464410"/>
                      </a:lnTo>
                      <a:lnTo>
                        <a:pt x="1814381" y="426196"/>
                      </a:lnTo>
                      <a:lnTo>
                        <a:pt x="1852249" y="387263"/>
                      </a:lnTo>
                      <a:lnTo>
                        <a:pt x="1889139" y="347675"/>
                      </a:lnTo>
                      <a:lnTo>
                        <a:pt x="1924907" y="307499"/>
                      </a:lnTo>
                      <a:lnTo>
                        <a:pt x="1959410" y="266800"/>
                      </a:lnTo>
                      <a:lnTo>
                        <a:pt x="1992504" y="225644"/>
                      </a:lnTo>
                      <a:lnTo>
                        <a:pt x="2024046" y="184098"/>
                      </a:lnTo>
                      <a:lnTo>
                        <a:pt x="2053891" y="142226"/>
                      </a:lnTo>
                      <a:lnTo>
                        <a:pt x="2081896" y="100094"/>
                      </a:lnTo>
                      <a:lnTo>
                        <a:pt x="2107918" y="57768"/>
                      </a:lnTo>
                    </a:path>
                  </a:pathLst>
                </a:custGeom>
                <a:ln w="12700">
                  <a:solidFill>
                    <a:srgbClr val="C32D3B"/>
                  </a:solidFill>
                </a:ln>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30" name="矩形 29"/>
              <p:cNvSpPr/>
              <p:nvPr/>
            </p:nvSpPr>
            <p:spPr>
              <a:xfrm>
                <a:off x="8988772" y="5871931"/>
                <a:ext cx="1951175" cy="303293"/>
              </a:xfrm>
              <a:prstGeom prst="rect">
                <a:avLst/>
              </a:prstGeom>
            </p:spPr>
            <p:txBody>
              <a:bodyPr wrap="none" lIns="91440" tIns="10800" rIns="91440" bIns="45720">
                <a:spAutoFit/>
              </a:bodyPr>
              <a:lstStyle/>
              <a:p>
                <a:r>
                  <a:rPr sz="1600" b="1" u="none" dirty="0">
                    <a:latin typeface="Huawei Sans" panose="020C0503030203020204" pitchFamily="34" charset="0"/>
                  </a:rPr>
                  <a:t>Model complexity</a:t>
                </a:r>
              </a:p>
            </p:txBody>
          </p:sp>
        </p:grpSp>
      </p:grpSp>
      <p:pic>
        <p:nvPicPr>
          <p:cNvPr id="2" name="Picture 1">
            <a:extLst>
              <a:ext uri="{FF2B5EF4-FFF2-40B4-BE49-F238E27FC236}">
                <a16:creationId xmlns:a16="http://schemas.microsoft.com/office/drawing/2014/main" id="{B9098164-142A-A714-E161-D856F38E8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3" name="Group 2">
            <a:extLst>
              <a:ext uri="{FF2B5EF4-FFF2-40B4-BE49-F238E27FC236}">
                <a16:creationId xmlns:a16="http://schemas.microsoft.com/office/drawing/2014/main" id="{BDE723DE-2F03-7F7C-6AC4-123B94C0A5C1}"/>
              </a:ext>
            </a:extLst>
          </p:cNvPr>
          <p:cNvGrpSpPr/>
          <p:nvPr/>
        </p:nvGrpSpPr>
        <p:grpSpPr>
          <a:xfrm>
            <a:off x="251791" y="209173"/>
            <a:ext cx="971146" cy="838577"/>
            <a:chOff x="292675" y="222425"/>
            <a:chExt cx="917148" cy="889262"/>
          </a:xfrm>
        </p:grpSpPr>
        <p:sp>
          <p:nvSpPr>
            <p:cNvPr id="4" name="Rectangle 3">
              <a:extLst>
                <a:ext uri="{FF2B5EF4-FFF2-40B4-BE49-F238E27FC236}">
                  <a16:creationId xmlns:a16="http://schemas.microsoft.com/office/drawing/2014/main" id="{4DB19339-469E-DEC1-8717-CD218411982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EC67E6B0-2697-ED9C-B762-9C48C43A9A85}"/>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BC6FE315-A419-6AFB-9D86-91AEE87670B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10F1D48-A177-189B-F542-32FA50638190}"/>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41054103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占位符 3"/>
          <p:cNvSpPr>
            <a:spLocks noGrp="1"/>
          </p:cNvSpPr>
          <p:nvPr>
            <p:ph type="body" sz="quarter" idx="4294967295"/>
          </p:nvPr>
        </p:nvSpPr>
        <p:spPr>
          <a:xfrm>
            <a:off x="1019175" y="1844675"/>
            <a:ext cx="10153650" cy="4068811"/>
          </a:xfrm>
          <a:prstGeom prst="rect">
            <a:avLst/>
          </a:prstGeom>
        </p:spPr>
        <p:txBody>
          <a:bodyPr/>
          <a:lstStyle/>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Algorithms</a:t>
            </a: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Types of Machine Learning</a:t>
            </a: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Process</a:t>
            </a:r>
            <a:endParaRPr lang="en-US" altLang="zh-CN" dirty="0">
              <a:solidFill>
                <a:schemeClr val="bg2">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b="1" dirty="0">
                <a:latin typeface="Huawei Sans" panose="020C0503030203020204" pitchFamily="34" charset="0"/>
                <a:cs typeface="Huawei Sans" panose="020C0503030203020204" pitchFamily="34" charset="0"/>
              </a:rPr>
              <a:t>Important Machine Learning Concepts</a:t>
            </a:r>
            <a:endParaRPr lang="en-US" altLang="zh-CN" b="1" dirty="0">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1">
                    <a:lumMod val="50000"/>
                  </a:schemeClr>
                </a:solidFill>
                <a:latin typeface="Huawei Sans" panose="020C0503030203020204" pitchFamily="34" charset="0"/>
              </a:rPr>
              <a:t>Common Machine Learning Algorithms</a:t>
            </a:r>
            <a:endParaRPr lang="en-US" altLang="zh-CN" dirty="0">
              <a:solidFill>
                <a:schemeClr val="bg1">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D4CA539E-4185-F4BC-CBE2-439D1363F3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3" name="Group 2">
            <a:extLst>
              <a:ext uri="{FF2B5EF4-FFF2-40B4-BE49-F238E27FC236}">
                <a16:creationId xmlns:a16="http://schemas.microsoft.com/office/drawing/2014/main" id="{5487D5FE-2475-FA57-2EC2-1A1D81C7E645}"/>
              </a:ext>
            </a:extLst>
          </p:cNvPr>
          <p:cNvGrpSpPr/>
          <p:nvPr/>
        </p:nvGrpSpPr>
        <p:grpSpPr>
          <a:xfrm>
            <a:off x="0" y="0"/>
            <a:ext cx="971146" cy="838577"/>
            <a:chOff x="292675" y="222425"/>
            <a:chExt cx="917148" cy="889262"/>
          </a:xfrm>
        </p:grpSpPr>
        <p:sp>
          <p:nvSpPr>
            <p:cNvPr id="5" name="Rectangle 4">
              <a:extLst>
                <a:ext uri="{FF2B5EF4-FFF2-40B4-BE49-F238E27FC236}">
                  <a16:creationId xmlns:a16="http://schemas.microsoft.com/office/drawing/2014/main" id="{4836206E-C7E6-C96A-E2EA-3909856AB423}"/>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0DC680D7-F9F2-DEC9-00BA-1C2A0ABDA84F}"/>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2F16E3F7-BD58-905E-3754-F44B7D787D1F}"/>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5DA19A3-24D1-90C1-CF19-4D7BD154FDBA}"/>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7662013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94757" y="390317"/>
            <a:ext cx="9667069" cy="800308"/>
          </a:xfrm>
        </p:spPr>
        <p:txBody>
          <a:bodyPr>
            <a:normAutofit/>
          </a:bodyPr>
          <a:lstStyle/>
          <a:p>
            <a:r>
              <a:rPr sz="3200" b="0" u="none" dirty="0">
                <a:latin typeface="Huawei Sans" panose="020C0503030203020204" pitchFamily="34" charset="0"/>
              </a:rPr>
              <a:t>Machine Learning Training Methods - Gradient Descent </a:t>
            </a:r>
            <a:endParaRPr lang="zh-CN" altLang="en-US" sz="3200"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442912" y="1052513"/>
                <a:ext cx="6605587" cy="5358019"/>
              </a:xfrm>
            </p:spPr>
            <p:txBody>
              <a:bodyPr/>
              <a:lstStyle/>
              <a:p>
                <a:pPr>
                  <a:lnSpc>
                    <a:spcPct val="130000"/>
                  </a:lnSpc>
                  <a:spcBef>
                    <a:spcPts val="600"/>
                  </a:spcBef>
                </a:pPr>
                <a:r>
                  <a:rPr sz="2000" b="0" u="none" dirty="0">
                    <a:latin typeface="Huawei Sans" panose="020C0503030203020204" pitchFamily="34" charset="0"/>
                  </a:rPr>
                  <a:t>This method uses the negative gradient direction of the current position as the search direction, which is the fastest descent direction of the current position. The formula is as follows:</a:t>
                </a:r>
                <a:endParaRPr lang="en-US" altLang="zh-CN" sz="2000" dirty="0">
                  <a:latin typeface="Huawei Sans" panose="020C0503030203020204" pitchFamily="34" charset="0"/>
                  <a:sym typeface="Huawei Sans" panose="020C0503030203020204" pitchFamily="34" charset="0"/>
                </a:endParaRPr>
              </a:p>
              <a:p>
                <a:pPr>
                  <a:lnSpc>
                    <a:spcPct val="130000"/>
                  </a:lnSpc>
                  <a:spcBef>
                    <a:spcPts val="600"/>
                  </a:spcBef>
                </a:pPr>
                <a:endParaRPr lang="en-US" altLang="zh-CN" sz="2000" dirty="0">
                  <a:latin typeface="Huawei Sans" panose="020C0503030203020204" pitchFamily="34" charset="0"/>
                  <a:sym typeface="Huawei Sans" panose="020C0503030203020204" pitchFamily="34" charset="0"/>
                </a:endParaRPr>
              </a:p>
              <a:p>
                <a:pPr>
                  <a:lnSpc>
                    <a:spcPct val="130000"/>
                  </a:lnSpc>
                  <a:spcBef>
                    <a:spcPts val="600"/>
                  </a:spcBef>
                </a:pPr>
                <a14:m>
                  <m:oMath xmlns:m="http://schemas.openxmlformats.org/officeDocument/2006/math">
                    <m:r>
                      <a:rPr lang="zh-CN" altLang="en-US" sz="2000" i="1" smtClean="0">
                        <a:latin typeface="Cambria Math" panose="02040503050406030204" pitchFamily="18" charset="0"/>
                        <a:cs typeface="+mn-ea"/>
                        <a:sym typeface="Huawei Sans" panose="020C0503030203020204" pitchFamily="34" charset="0"/>
                      </a:rPr>
                      <m:t>𝜂</m:t>
                    </m:r>
                  </m:oMath>
                </a14:m>
                <a:r>
                  <a:rPr lang="en-US" sz="2000" b="0" u="none" dirty="0">
                    <a:latin typeface="Huawei Sans" panose="020C0503030203020204" pitchFamily="34" charset="0"/>
                  </a:rPr>
                  <a:t> </a:t>
                </a:r>
                <a:r>
                  <a:rPr sz="2000" b="0" u="none" dirty="0">
                    <a:latin typeface="Huawei Sans" panose="020C0503030203020204" pitchFamily="34" charset="0"/>
                  </a:rPr>
                  <a:t>is the learning rate. </a:t>
                </a:r>
                <a14:m>
                  <m:oMath xmlns:m="http://schemas.openxmlformats.org/officeDocument/2006/math">
                    <m:r>
                      <a:rPr lang="en-US" altLang="zh-CN" sz="2000" i="1">
                        <a:latin typeface="Cambria Math" panose="02040503050406030204" pitchFamily="18" charset="0"/>
                        <a:cs typeface="+mn-ea"/>
                        <a:sym typeface="Huawei Sans" panose="020C0503030203020204" pitchFamily="34" charset="0"/>
                      </a:rPr>
                      <m:t>𝑖</m:t>
                    </m:r>
                  </m:oMath>
                </a14:m>
                <a:r>
                  <a:rPr lang="en-US" sz="2000" b="0" u="none" dirty="0">
                    <a:latin typeface="Huawei Sans" panose="020C0503030203020204" pitchFamily="34" charset="0"/>
                  </a:rPr>
                  <a:t> </a:t>
                </a:r>
                <a:r>
                  <a:rPr sz="2000" b="0" u="none" dirty="0">
                    <a:latin typeface="Huawei Sans" panose="020C0503030203020204" pitchFamily="34" charset="0"/>
                  </a:rPr>
                  <a:t>indicates the </a:t>
                </a:r>
                <a14:m>
                  <m:oMath xmlns:m="http://schemas.openxmlformats.org/officeDocument/2006/math">
                    <m:r>
                      <a:rPr lang="en-US" altLang="zh-CN" sz="2000" i="1">
                        <a:latin typeface="Cambria Math" panose="02040503050406030204" pitchFamily="18" charset="0"/>
                        <a:cs typeface="+mn-ea"/>
                        <a:sym typeface="Huawei Sans" panose="020C0503030203020204" pitchFamily="34" charset="0"/>
                      </a:rPr>
                      <m:t>𝑖</m:t>
                    </m:r>
                  </m:oMath>
                </a14:m>
                <a:r>
                  <a:rPr lang="en-US" sz="2000" b="0" u="none" dirty="0">
                    <a:latin typeface="Huawei Sans" panose="020C0503030203020204" pitchFamily="34" charset="0"/>
                  </a:rPr>
                  <a:t>-</a:t>
                </a:r>
                <a:r>
                  <a:rPr sz="2000" b="0" u="none" dirty="0" err="1">
                    <a:latin typeface="Huawei Sans" panose="020C0503030203020204" pitchFamily="34" charset="0"/>
                  </a:rPr>
                  <a:t>th</a:t>
                </a:r>
                <a:r>
                  <a:rPr sz="2000" b="0" u="none" dirty="0">
                    <a:latin typeface="Huawei Sans" panose="020C0503030203020204" pitchFamily="34" charset="0"/>
                  </a:rPr>
                  <a:t> data record. </a:t>
                </a:r>
                <a14:m>
                  <m:oMath xmlns:m="http://schemas.openxmlformats.org/officeDocument/2006/math">
                    <m:r>
                      <a:rPr lang="en-US" altLang="zh-CN" sz="2000" i="1">
                        <a:latin typeface="Cambria Math" panose="02040503050406030204" pitchFamily="18" charset="0"/>
                      </a:rPr>
                      <m:t>𝜂𝛻</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𝑓</m:t>
                        </m:r>
                      </m:e>
                      <m:sub>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𝑤</m:t>
                            </m:r>
                          </m:e>
                          <m:sub>
                            <m:r>
                              <a:rPr lang="en-US" altLang="zh-CN" sz="2000" i="1">
                                <a:latin typeface="Cambria Math" panose="02040503050406030204" pitchFamily="18" charset="0"/>
                              </a:rPr>
                              <m:t>𝑘</m:t>
                            </m:r>
                          </m:sub>
                        </m:sSub>
                      </m:sub>
                    </m:sSub>
                    <m:r>
                      <a:rPr lang="en-US" altLang="zh-CN" sz="2000" i="1">
                        <a:latin typeface="Cambria Math" panose="02040503050406030204" pitchFamily="18" charset="0"/>
                      </a:rPr>
                      <m:t>(</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𝑥</m:t>
                        </m:r>
                      </m:e>
                      <m:sup>
                        <m:r>
                          <a:rPr lang="en-US" altLang="zh-CN" sz="2000" i="1">
                            <a:latin typeface="Cambria Math" panose="02040503050406030204" pitchFamily="18" charset="0"/>
                          </a:rPr>
                          <m:t>𝑖</m:t>
                        </m:r>
                      </m:sup>
                    </m:sSup>
                    <m:r>
                      <a:rPr lang="en-US" altLang="zh-CN" sz="2000" i="1">
                        <a:latin typeface="Cambria Math" panose="02040503050406030204" pitchFamily="18" charset="0"/>
                      </a:rPr>
                      <m:t>)</m:t>
                    </m:r>
                  </m:oMath>
                </a14:m>
                <a:r>
                  <a:rPr sz="2000" b="0" u="none" dirty="0">
                    <a:latin typeface="Huawei Sans" panose="020C0503030203020204" pitchFamily="34" charset="0"/>
                  </a:rPr>
                  <a:t> </a:t>
                </a:r>
                <a:r>
                  <a:rPr lang="en-US" sz="2000" dirty="0">
                    <a:latin typeface="Huawei Sans" panose="020C0503030203020204" pitchFamily="34" charset="0"/>
                  </a:rPr>
                  <a:t>indicates the change of </a:t>
                </a:r>
                <a:r>
                  <a:rPr sz="2000" b="0" u="none" dirty="0">
                    <a:latin typeface="Huawei Sans" panose="020C0503030203020204" pitchFamily="34" charset="0"/>
                  </a:rPr>
                  <a:t>weight parameter </a:t>
                </a:r>
                <a14:m>
                  <m:oMath xmlns:m="http://schemas.openxmlformats.org/officeDocument/2006/math">
                    <m:r>
                      <a:rPr lang="en-US" altLang="zh-CN" sz="2000" i="1">
                        <a:latin typeface="Cambria Math" panose="02040503050406030204" pitchFamily="18" charset="0"/>
                      </a:rPr>
                      <m:t>𝑤</m:t>
                    </m:r>
                  </m:oMath>
                </a14:m>
                <a:r>
                  <a:rPr sz="2000" b="0" u="none" dirty="0">
                    <a:latin typeface="Huawei Sans" panose="020C0503030203020204" pitchFamily="34" charset="0"/>
                  </a:rPr>
                  <a:t> </a:t>
                </a:r>
                <a:r>
                  <a:rPr lang="en-US" sz="2000" b="0" u="none" dirty="0">
                    <a:latin typeface="Huawei Sans" panose="020C0503030203020204" pitchFamily="34" charset="0"/>
                  </a:rPr>
                  <a:t>in </a:t>
                </a:r>
                <a:r>
                  <a:rPr sz="2000" b="0" u="none" dirty="0">
                    <a:latin typeface="Huawei Sans" panose="020C0503030203020204" pitchFamily="34" charset="0"/>
                  </a:rPr>
                  <a:t>each iteration.</a:t>
                </a:r>
                <a:endParaRPr lang="en-US" altLang="zh-CN" sz="2000" dirty="0">
                  <a:latin typeface="Huawei Sans" panose="020C0503030203020204" pitchFamily="34" charset="0"/>
                  <a:sym typeface="Huawei Sans" panose="020C0503030203020204" pitchFamily="34" charset="0"/>
                </a:endParaRPr>
              </a:p>
              <a:p>
                <a:pPr>
                  <a:lnSpc>
                    <a:spcPct val="130000"/>
                  </a:lnSpc>
                  <a:spcBef>
                    <a:spcPts val="600"/>
                  </a:spcBef>
                </a:pPr>
                <a:r>
                  <a:rPr sz="2000" b="0" u="none" dirty="0">
                    <a:latin typeface="Huawei Sans" panose="020C0503030203020204" pitchFamily="34" charset="0"/>
                  </a:rPr>
                  <a:t>Convergence means that the value of the objective function changes very little or reaches the maximum number of iterations.</a:t>
                </a: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442912" y="1052513"/>
                <a:ext cx="6605587" cy="5358019"/>
              </a:xfrm>
              <a:blipFill>
                <a:blip r:embed="rId3"/>
                <a:stretch>
                  <a:fillRect/>
                </a:stretch>
              </a:blipFill>
            </p:spPr>
            <p:txBody>
              <a:bodyPr/>
              <a:lstStyle/>
              <a:p>
                <a:r>
                  <a:rPr lang="en-US">
                    <a:noFill/>
                  </a:rPr>
                  <a:t> </a:t>
                </a:r>
              </a:p>
            </p:txBody>
          </p:sp>
        </mc:Fallback>
      </mc:AlternateContent>
      <p:pic>
        <p:nvPicPr>
          <p:cNvPr id="4" name="图片 3"/>
          <p:cNvPicPr>
            <a:picLocks noChangeAspect="1"/>
          </p:cNvPicPr>
          <p:nvPr/>
        </p:nvPicPr>
        <p:blipFill rotWithShape="1">
          <a:blip r:embed="rId4">
            <a:extLst>
              <a:ext uri="{28A0092B-C50C-407E-A947-70E740481C1C}">
                <a14:useLocalDpi xmlns:a14="http://schemas.microsoft.com/office/drawing/2010/main" val="0"/>
              </a:ext>
            </a:extLst>
          </a:blip>
          <a:srcRect l="-41" t="7246" r="286"/>
          <a:stretch/>
        </p:blipFill>
        <p:spPr>
          <a:xfrm>
            <a:off x="7048500" y="1247775"/>
            <a:ext cx="3671888" cy="2560598"/>
          </a:xfrm>
          <a:prstGeom prst="rect">
            <a:avLst/>
          </a:prstGeom>
        </p:spPr>
      </p:pic>
      <p:graphicFrame>
        <p:nvGraphicFramePr>
          <p:cNvPr id="5" name="对象 4"/>
          <p:cNvGraphicFramePr>
            <a:graphicFrameLocks noChangeAspect="1"/>
          </p:cNvGraphicFramePr>
          <p:nvPr/>
        </p:nvGraphicFramePr>
        <p:xfrm>
          <a:off x="1598613" y="2651919"/>
          <a:ext cx="3328987" cy="639762"/>
        </p:xfrm>
        <a:graphic>
          <a:graphicData uri="http://schemas.openxmlformats.org/presentationml/2006/ole">
            <mc:AlternateContent xmlns:mc="http://schemas.openxmlformats.org/markup-compatibility/2006">
              <mc:Choice xmlns:v="urn:schemas-microsoft-com:vml" Requires="v">
                <p:oleObj name="Equation" r:id="rId5" imgW="1320480" imgH="253800" progId="Equation.DSMT4">
                  <p:embed/>
                </p:oleObj>
              </mc:Choice>
              <mc:Fallback>
                <p:oleObj name="Equation" r:id="rId5" imgW="1320480" imgH="253800" progId="Equation.DSMT4">
                  <p:embed/>
                  <p:pic>
                    <p:nvPicPr>
                      <p:cNvPr id="5" name="对象 4"/>
                      <p:cNvPicPr/>
                      <p:nvPr/>
                    </p:nvPicPr>
                    <p:blipFill>
                      <a:blip r:embed="rId6"/>
                      <a:stretch>
                        <a:fillRect/>
                      </a:stretch>
                    </p:blipFill>
                    <p:spPr>
                      <a:xfrm>
                        <a:off x="1598613" y="2651919"/>
                        <a:ext cx="3328987" cy="639762"/>
                      </a:xfrm>
                      <a:prstGeom prst="rect">
                        <a:avLst/>
                      </a:prstGeom>
                    </p:spPr>
                  </p:pic>
                </p:oleObj>
              </mc:Fallback>
            </mc:AlternateContent>
          </a:graphicData>
        </a:graphic>
      </p:graphicFrame>
      <p:pic>
        <p:nvPicPr>
          <p:cNvPr id="6" name="图片 5"/>
          <p:cNvPicPr>
            <a:picLocks noChangeAspect="1"/>
          </p:cNvPicPr>
          <p:nvPr/>
        </p:nvPicPr>
        <p:blipFill rotWithShape="1">
          <a:blip r:embed="rId7">
            <a:extLst>
              <a:ext uri="{28A0092B-C50C-407E-A947-70E740481C1C}">
                <a14:useLocalDpi xmlns:a14="http://schemas.microsoft.com/office/drawing/2010/main" val="0"/>
              </a:ext>
            </a:extLst>
          </a:blip>
          <a:srcRect l="11057" r="6708"/>
          <a:stretch/>
        </p:blipFill>
        <p:spPr>
          <a:xfrm>
            <a:off x="7263815" y="3922673"/>
            <a:ext cx="3598592" cy="2278245"/>
          </a:xfrm>
          <a:prstGeom prst="rect">
            <a:avLst/>
          </a:prstGeom>
        </p:spPr>
      </p:pic>
      <p:pic>
        <p:nvPicPr>
          <p:cNvPr id="7" name="Picture 6">
            <a:extLst>
              <a:ext uri="{FF2B5EF4-FFF2-40B4-BE49-F238E27FC236}">
                <a16:creationId xmlns:a16="http://schemas.microsoft.com/office/drawing/2014/main" id="{C1844CC2-C277-8C7F-5CE9-EE14A08D039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8" name="Group 7">
            <a:extLst>
              <a:ext uri="{FF2B5EF4-FFF2-40B4-BE49-F238E27FC236}">
                <a16:creationId xmlns:a16="http://schemas.microsoft.com/office/drawing/2014/main" id="{2A1B6A38-C77B-1247-9641-363FAF356E89}"/>
              </a:ext>
            </a:extLst>
          </p:cNvPr>
          <p:cNvGrpSpPr/>
          <p:nvPr/>
        </p:nvGrpSpPr>
        <p:grpSpPr>
          <a:xfrm>
            <a:off x="251791" y="209173"/>
            <a:ext cx="971146" cy="838577"/>
            <a:chOff x="292675" y="222425"/>
            <a:chExt cx="917148" cy="889262"/>
          </a:xfrm>
        </p:grpSpPr>
        <p:sp>
          <p:nvSpPr>
            <p:cNvPr id="9" name="Rectangle 8">
              <a:extLst>
                <a:ext uri="{FF2B5EF4-FFF2-40B4-BE49-F238E27FC236}">
                  <a16:creationId xmlns:a16="http://schemas.microsoft.com/office/drawing/2014/main" id="{8F3B00DA-8E4D-4E03-CD82-9E64F492C33A}"/>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A2A2A428-E57C-3C1D-9BE0-54C059DE4CDE}"/>
                </a:ext>
              </a:extLst>
            </p:cNvPr>
            <p:cNvGrpSpPr/>
            <p:nvPr/>
          </p:nvGrpSpPr>
          <p:grpSpPr>
            <a:xfrm>
              <a:off x="292675" y="222425"/>
              <a:ext cx="917148" cy="735905"/>
              <a:chOff x="310903" y="206504"/>
              <a:chExt cx="917148" cy="829211"/>
            </a:xfrm>
          </p:grpSpPr>
          <p:sp>
            <p:nvSpPr>
              <p:cNvPr id="11" name="TextBox 10">
                <a:extLst>
                  <a:ext uri="{FF2B5EF4-FFF2-40B4-BE49-F238E27FC236}">
                    <a16:creationId xmlns:a16="http://schemas.microsoft.com/office/drawing/2014/main" id="{92749696-3C52-6993-F62F-B4490CA3772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3B0A07AA-E599-2108-EB4D-19DF8B7F8AFA}"/>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40436158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1795204D-9C41-5C90-76DD-8F34CDAE9AD3}"/>
              </a:ext>
            </a:extLst>
          </p:cNvPr>
          <p:cNvSpPr>
            <a:spLocks noGrp="1"/>
          </p:cNvSpPr>
          <p:nvPr>
            <p:ph type="title"/>
          </p:nvPr>
        </p:nvSpPr>
        <p:spPr>
          <a:xfrm>
            <a:off x="1420837" y="447468"/>
            <a:ext cx="10328249" cy="959302"/>
          </a:xfrm>
        </p:spPr>
        <p:txBody>
          <a:bodyPr>
            <a:noAutofit/>
          </a:bodyPr>
          <a:lstStyle/>
          <a:p>
            <a:r>
              <a:rPr sz="3200" b="0" u="none" dirty="0">
                <a:latin typeface="Huawei Sans" panose="020C0503030203020204" pitchFamily="34" charset="0"/>
              </a:rPr>
              <a:t>Machine Learning Training Methods - Gradient Descent (2)</a:t>
            </a:r>
            <a:endParaRPr lang="zh-CN" altLang="en-US" sz="3200"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5" name="文本占位符 2">
                <a:extLst>
                  <a:ext uri="{FF2B5EF4-FFF2-40B4-BE49-F238E27FC236}">
                    <a16:creationId xmlns:a16="http://schemas.microsoft.com/office/drawing/2014/main" id="{2FF8D56A-6E4D-7A60-46AC-06A96519DAA3}"/>
                  </a:ext>
                </a:extLst>
              </p:cNvPr>
              <p:cNvSpPr txBox="1">
                <a:spLocks/>
              </p:cNvSpPr>
              <p:nvPr/>
            </p:nvSpPr>
            <p:spPr>
              <a:xfrm>
                <a:off x="455611" y="1065711"/>
                <a:ext cx="11293475" cy="4879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pPr>
                <a:r>
                  <a:rPr lang="en-US" sz="2000" dirty="0">
                    <a:latin typeface="Huawei Sans" panose="020C0503030203020204" pitchFamily="34" charset="0"/>
                  </a:rPr>
                  <a:t>Batch gradient descent (BGD) uses the sum of gradients of all </a:t>
                </a:r>
                <a14:m>
                  <m:oMath xmlns:m="http://schemas.openxmlformats.org/officeDocument/2006/math">
                    <m:r>
                      <a:rPr lang="zh-CN" altLang="en-US" sz="2000" i="1" dirty="0" smtClean="0">
                        <a:latin typeface="Cambria Math" panose="02040503050406030204" pitchFamily="18" charset="0"/>
                      </a:rPr>
                      <m:t>𝑚</m:t>
                    </m:r>
                  </m:oMath>
                </a14:m>
                <a:r>
                  <a:rPr lang="en-US" sz="2000" dirty="0">
                    <a:latin typeface="Huawei Sans" panose="020C0503030203020204" pitchFamily="34" charset="0"/>
                  </a:rPr>
                  <a:t> samples of the dataset at the current point to update the weight parameter.</a:t>
                </a:r>
                <a:endParaRPr lang="en-US" altLang="zh-CN" sz="2000" dirty="0">
                  <a:latin typeface="Huawei Sans" panose="020C0503030203020204" pitchFamily="34" charset="0"/>
                  <a:sym typeface="Huawei Sans" panose="020C0503030203020204" pitchFamily="34" charset="0"/>
                </a:endParaRPr>
              </a:p>
              <a:p>
                <a:pPr>
                  <a:lnSpc>
                    <a:spcPct val="130000"/>
                  </a:lnSpc>
                </a:pPr>
                <a:endParaRPr lang="en-US" altLang="zh-CN" sz="2000" dirty="0">
                  <a:latin typeface="Huawei Sans" panose="020C0503030203020204" pitchFamily="34" charset="0"/>
                  <a:sym typeface="Huawei Sans" panose="020C0503030203020204" pitchFamily="34" charset="0"/>
                </a:endParaRPr>
              </a:p>
              <a:p>
                <a:pPr>
                  <a:lnSpc>
                    <a:spcPct val="130000"/>
                  </a:lnSpc>
                </a:pPr>
                <a:endParaRPr lang="en-US" altLang="zh-CN" sz="2000" dirty="0">
                  <a:latin typeface="Huawei Sans" panose="020C0503030203020204" pitchFamily="34" charset="0"/>
                  <a:sym typeface="Huawei Sans" panose="020C0503030203020204" pitchFamily="34" charset="0"/>
                </a:endParaRPr>
              </a:p>
              <a:p>
                <a:pPr>
                  <a:lnSpc>
                    <a:spcPct val="130000"/>
                  </a:lnSpc>
                </a:pPr>
                <a:r>
                  <a:rPr lang="en-US" sz="2000" dirty="0">
                    <a:latin typeface="Huawei Sans" panose="020C0503030203020204" pitchFamily="34" charset="0"/>
                  </a:rPr>
                  <a:t>Stochastic gradient descent (SGD) randomly uses the gradient of a random sample of the dataset at the current point to update the weight parameter in the current gradient.</a:t>
                </a:r>
                <a:endParaRPr lang="en-US" altLang="zh-CN" sz="2000" dirty="0">
                  <a:latin typeface="Huawei Sans" panose="020C0503030203020204" pitchFamily="34" charset="0"/>
                </a:endParaRPr>
              </a:p>
              <a:p>
                <a:pPr>
                  <a:lnSpc>
                    <a:spcPct val="130000"/>
                  </a:lnSpc>
                </a:pPr>
                <a:endParaRPr lang="en-US" altLang="zh-CN" sz="2000" dirty="0">
                  <a:latin typeface="Huawei Sans" panose="020C0503030203020204" pitchFamily="34" charset="0"/>
                  <a:sym typeface="Huawei Sans" panose="020C0503030203020204" pitchFamily="34" charset="0"/>
                </a:endParaRPr>
              </a:p>
              <a:p>
                <a:pPr>
                  <a:lnSpc>
                    <a:spcPct val="130000"/>
                  </a:lnSpc>
                </a:pPr>
                <a:r>
                  <a:rPr lang="en-US" sz="2000" dirty="0">
                    <a:latin typeface="Huawei Sans" panose="020C0503030203020204" pitchFamily="34" charset="0"/>
                  </a:rPr>
                  <a:t>Mini-batch gradient descent (MBGD) combines the features of BGD and SGD, and chooses the gradients of </a:t>
                </a:r>
                <a14:m>
                  <m:oMath xmlns:m="http://schemas.openxmlformats.org/officeDocument/2006/math">
                    <m:r>
                      <a:rPr lang="zh-CN" altLang="en-US" sz="2000" i="1" dirty="0" smtClean="0">
                        <a:latin typeface="Cambria Math" panose="02040503050406030204" pitchFamily="18" charset="0"/>
                      </a:rPr>
                      <m:t>𝑛</m:t>
                    </m:r>
                  </m:oMath>
                </a14:m>
                <a:r>
                  <a:rPr lang="en-US" sz="2000" dirty="0">
                    <a:latin typeface="Huawei Sans" panose="020C0503030203020204" pitchFamily="34" charset="0"/>
                  </a:rPr>
                  <a:t> samples in a dataset each time to update the weight parameter.</a:t>
                </a:r>
                <a:endParaRPr lang="en-US" altLang="zh-CN" sz="2000" dirty="0">
                  <a:latin typeface="Huawei Sans" panose="020C0503030203020204" pitchFamily="34" charset="0"/>
                  <a:sym typeface="Huawei Sans" panose="020C0503030203020204" pitchFamily="34" charset="0"/>
                </a:endParaRPr>
              </a:p>
              <a:p>
                <a:pPr>
                  <a:lnSpc>
                    <a:spcPct val="130000"/>
                  </a:lnSpc>
                </a:pPr>
                <a:endParaRPr lang="en-US" altLang="zh-CN" sz="2000" dirty="0">
                  <a:latin typeface="Huawei Sans" panose="020C0503030203020204" pitchFamily="34" charset="0"/>
                  <a:sym typeface="Huawei Sans" panose="020C0503030203020204" pitchFamily="34" charset="0"/>
                </a:endParaRPr>
              </a:p>
              <a:p>
                <a:pPr marL="0" indent="0">
                  <a:lnSpc>
                    <a:spcPct val="130000"/>
                  </a:lnSpc>
                  <a:buFont typeface="Arial" panose="020B0604020202020204" pitchFamily="34" charset="0"/>
                  <a:buNone/>
                </a:pPr>
                <a:endParaRPr lang="en-US" altLang="zh-CN" sz="2000" dirty="0">
                  <a:latin typeface="Huawei Sans" panose="020C0503030203020204" pitchFamily="34" charset="0"/>
                  <a:sym typeface="Huawei Sans" panose="020C0503030203020204" pitchFamily="34" charset="0"/>
                </a:endParaRPr>
              </a:p>
            </p:txBody>
          </p:sp>
        </mc:Choice>
        <mc:Fallback xmlns="">
          <p:sp>
            <p:nvSpPr>
              <p:cNvPr id="5" name="文本占位符 2">
                <a:extLst>
                  <a:ext uri="{FF2B5EF4-FFF2-40B4-BE49-F238E27FC236}">
                    <a16:creationId xmlns:a16="http://schemas.microsoft.com/office/drawing/2014/main" id="{2FF8D56A-6E4D-7A60-46AC-06A96519DAA3}"/>
                  </a:ext>
                </a:extLst>
              </p:cNvPr>
              <p:cNvSpPr txBox="1">
                <a:spLocks noRot="1" noChangeAspect="1" noMove="1" noResize="1" noEditPoints="1" noAdjustHandles="1" noChangeArrowheads="1" noChangeShapeType="1" noTextEdit="1"/>
              </p:cNvSpPr>
              <p:nvPr/>
            </p:nvSpPr>
            <p:spPr>
              <a:xfrm>
                <a:off x="455611" y="1065711"/>
                <a:ext cx="11293475" cy="4879805"/>
              </a:xfrm>
              <a:prstGeom prst="rect">
                <a:avLst/>
              </a:prstGeom>
              <a:blipFill>
                <a:blip r:embed="rId2"/>
                <a:stretch>
                  <a:fillRect l="-486"/>
                </a:stretch>
              </a:blipFill>
            </p:spPr>
            <p:txBody>
              <a:bodyPr/>
              <a:lstStyle/>
              <a:p>
                <a:r>
                  <a:rPr lang="en-US">
                    <a:noFill/>
                  </a:rPr>
                  <a:t> </a:t>
                </a:r>
              </a:p>
            </p:txBody>
          </p:sp>
        </mc:Fallback>
      </mc:AlternateContent>
      <p:graphicFrame>
        <p:nvGraphicFramePr>
          <p:cNvPr id="6" name="对象 3">
            <a:extLst>
              <a:ext uri="{FF2B5EF4-FFF2-40B4-BE49-F238E27FC236}">
                <a16:creationId xmlns:a16="http://schemas.microsoft.com/office/drawing/2014/main" id="{0FA06EBE-8BC9-8CB2-573A-7FA7F6776F01}"/>
              </a:ext>
            </a:extLst>
          </p:cNvPr>
          <p:cNvGraphicFramePr>
            <a:graphicFrameLocks noChangeAspect="1"/>
          </p:cNvGraphicFramePr>
          <p:nvPr/>
        </p:nvGraphicFramePr>
        <p:xfrm>
          <a:off x="3792538" y="1915489"/>
          <a:ext cx="4257675" cy="1087437"/>
        </p:xfrm>
        <a:graphic>
          <a:graphicData uri="http://schemas.openxmlformats.org/presentationml/2006/ole">
            <mc:AlternateContent xmlns:mc="http://schemas.openxmlformats.org/markup-compatibility/2006">
              <mc:Choice xmlns:v="urn:schemas-microsoft-com:vml" Requires="v">
                <p:oleObj name="Equation" r:id="rId3" imgW="1688760" imgH="431640" progId="Equation.DSMT4">
                  <p:embed/>
                </p:oleObj>
              </mc:Choice>
              <mc:Fallback>
                <p:oleObj name="Equation" r:id="rId3" imgW="1688760" imgH="431640" progId="Equation.DSMT4">
                  <p:embed/>
                  <p:pic>
                    <p:nvPicPr>
                      <p:cNvPr id="4" name="对象 3"/>
                      <p:cNvPicPr/>
                      <p:nvPr/>
                    </p:nvPicPr>
                    <p:blipFill>
                      <a:blip r:embed="rId4"/>
                      <a:stretch>
                        <a:fillRect/>
                      </a:stretch>
                    </p:blipFill>
                    <p:spPr>
                      <a:xfrm>
                        <a:off x="3792538" y="1915489"/>
                        <a:ext cx="4257675" cy="1087437"/>
                      </a:xfrm>
                      <a:prstGeom prst="rect">
                        <a:avLst/>
                      </a:prstGeom>
                    </p:spPr>
                  </p:pic>
                </p:oleObj>
              </mc:Fallback>
            </mc:AlternateContent>
          </a:graphicData>
        </a:graphic>
      </p:graphicFrame>
      <p:graphicFrame>
        <p:nvGraphicFramePr>
          <p:cNvPr id="7" name="对象 4">
            <a:extLst>
              <a:ext uri="{FF2B5EF4-FFF2-40B4-BE49-F238E27FC236}">
                <a16:creationId xmlns:a16="http://schemas.microsoft.com/office/drawing/2014/main" id="{3090477D-2AC1-B478-BAB7-690AAFB1B7A5}"/>
              </a:ext>
            </a:extLst>
          </p:cNvPr>
          <p:cNvGraphicFramePr>
            <a:graphicFrameLocks noChangeAspect="1"/>
          </p:cNvGraphicFramePr>
          <p:nvPr/>
        </p:nvGraphicFramePr>
        <p:xfrm>
          <a:off x="4223792" y="3855075"/>
          <a:ext cx="3328987" cy="639762"/>
        </p:xfrm>
        <a:graphic>
          <a:graphicData uri="http://schemas.openxmlformats.org/presentationml/2006/ole">
            <mc:AlternateContent xmlns:mc="http://schemas.openxmlformats.org/markup-compatibility/2006">
              <mc:Choice xmlns:v="urn:schemas-microsoft-com:vml" Requires="v">
                <p:oleObj name="Equation" r:id="rId5" imgW="1320480" imgH="253800" progId="Equation.DSMT4">
                  <p:embed/>
                </p:oleObj>
              </mc:Choice>
              <mc:Fallback>
                <p:oleObj name="Equation" r:id="rId5" imgW="1320480" imgH="253800" progId="Equation.DSMT4">
                  <p:embed/>
                  <p:pic>
                    <p:nvPicPr>
                      <p:cNvPr id="5" name="对象 4"/>
                      <p:cNvPicPr/>
                      <p:nvPr/>
                    </p:nvPicPr>
                    <p:blipFill>
                      <a:blip r:embed="rId6"/>
                      <a:stretch>
                        <a:fillRect/>
                      </a:stretch>
                    </p:blipFill>
                    <p:spPr>
                      <a:xfrm>
                        <a:off x="4223792" y="3855075"/>
                        <a:ext cx="3328987" cy="639762"/>
                      </a:xfrm>
                      <a:prstGeom prst="rect">
                        <a:avLst/>
                      </a:prstGeom>
                    </p:spPr>
                  </p:pic>
                </p:oleObj>
              </mc:Fallback>
            </mc:AlternateContent>
          </a:graphicData>
        </a:graphic>
      </p:graphicFrame>
      <p:graphicFrame>
        <p:nvGraphicFramePr>
          <p:cNvPr id="8" name="对象 6">
            <a:extLst>
              <a:ext uri="{FF2B5EF4-FFF2-40B4-BE49-F238E27FC236}">
                <a16:creationId xmlns:a16="http://schemas.microsoft.com/office/drawing/2014/main" id="{97131B93-3477-E2D0-C587-43475336A0A6}"/>
              </a:ext>
            </a:extLst>
          </p:cNvPr>
          <p:cNvGraphicFramePr>
            <a:graphicFrameLocks noChangeAspect="1"/>
          </p:cNvGraphicFramePr>
          <p:nvPr/>
        </p:nvGraphicFramePr>
        <p:xfrm>
          <a:off x="3792538" y="5266192"/>
          <a:ext cx="4321175" cy="1087437"/>
        </p:xfrm>
        <a:graphic>
          <a:graphicData uri="http://schemas.openxmlformats.org/presentationml/2006/ole">
            <mc:AlternateContent xmlns:mc="http://schemas.openxmlformats.org/markup-compatibility/2006">
              <mc:Choice xmlns:v="urn:schemas-microsoft-com:vml" Requires="v">
                <p:oleObj name="Equation" r:id="rId7" imgW="1714320" imgH="431640" progId="Equation.DSMT4">
                  <p:embed/>
                </p:oleObj>
              </mc:Choice>
              <mc:Fallback>
                <p:oleObj name="Equation" r:id="rId7" imgW="1714320" imgH="431640" progId="Equation.DSMT4">
                  <p:embed/>
                  <p:pic>
                    <p:nvPicPr>
                      <p:cNvPr id="7" name="对象 6"/>
                      <p:cNvPicPr/>
                      <p:nvPr/>
                    </p:nvPicPr>
                    <p:blipFill>
                      <a:blip r:embed="rId8"/>
                      <a:stretch>
                        <a:fillRect/>
                      </a:stretch>
                    </p:blipFill>
                    <p:spPr>
                      <a:xfrm>
                        <a:off x="3792538" y="5266192"/>
                        <a:ext cx="4321175" cy="1087437"/>
                      </a:xfrm>
                      <a:prstGeom prst="rect">
                        <a:avLst/>
                      </a:prstGeom>
                    </p:spPr>
                  </p:pic>
                </p:oleObj>
              </mc:Fallback>
            </mc:AlternateContent>
          </a:graphicData>
        </a:graphic>
      </p:graphicFrame>
      <p:pic>
        <p:nvPicPr>
          <p:cNvPr id="9" name="Picture 8">
            <a:extLst>
              <a:ext uri="{FF2B5EF4-FFF2-40B4-BE49-F238E27FC236}">
                <a16:creationId xmlns:a16="http://schemas.microsoft.com/office/drawing/2014/main" id="{CC6DD26B-9A87-14F1-A258-C2A3F20FFA7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10" name="Group 9">
            <a:extLst>
              <a:ext uri="{FF2B5EF4-FFF2-40B4-BE49-F238E27FC236}">
                <a16:creationId xmlns:a16="http://schemas.microsoft.com/office/drawing/2014/main" id="{176DCEC6-24CD-ADBD-9AAD-23E9D6BE208A}"/>
              </a:ext>
            </a:extLst>
          </p:cNvPr>
          <p:cNvGrpSpPr/>
          <p:nvPr/>
        </p:nvGrpSpPr>
        <p:grpSpPr>
          <a:xfrm>
            <a:off x="251791" y="209173"/>
            <a:ext cx="971146" cy="838577"/>
            <a:chOff x="292675" y="222425"/>
            <a:chExt cx="917148" cy="889262"/>
          </a:xfrm>
        </p:grpSpPr>
        <p:sp>
          <p:nvSpPr>
            <p:cNvPr id="11" name="Rectangle 10">
              <a:extLst>
                <a:ext uri="{FF2B5EF4-FFF2-40B4-BE49-F238E27FC236}">
                  <a16:creationId xmlns:a16="http://schemas.microsoft.com/office/drawing/2014/main" id="{9B9AA69E-A928-234C-F4BE-12CC30694ED9}"/>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2" name="Group 11">
              <a:extLst>
                <a:ext uri="{FF2B5EF4-FFF2-40B4-BE49-F238E27FC236}">
                  <a16:creationId xmlns:a16="http://schemas.microsoft.com/office/drawing/2014/main" id="{230489A8-BFEB-0B4E-F242-3F0109C8D7D7}"/>
                </a:ext>
              </a:extLst>
            </p:cNvPr>
            <p:cNvGrpSpPr/>
            <p:nvPr/>
          </p:nvGrpSpPr>
          <p:grpSpPr>
            <a:xfrm>
              <a:off x="292675" y="222425"/>
              <a:ext cx="917148" cy="735905"/>
              <a:chOff x="310903" y="206504"/>
              <a:chExt cx="917148" cy="829211"/>
            </a:xfrm>
          </p:grpSpPr>
          <p:sp>
            <p:nvSpPr>
              <p:cNvPr id="13" name="TextBox 12">
                <a:extLst>
                  <a:ext uri="{FF2B5EF4-FFF2-40B4-BE49-F238E27FC236}">
                    <a16:creationId xmlns:a16="http://schemas.microsoft.com/office/drawing/2014/main" id="{BFFB2181-853F-B5B8-0FA1-A7595283155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2531A0B-C48C-652D-9D7F-ABF58D9FF9BC}"/>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3102671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a:extLst>
              <a:ext uri="{FF2B5EF4-FFF2-40B4-BE49-F238E27FC236}">
                <a16:creationId xmlns:a16="http://schemas.microsoft.com/office/drawing/2014/main" id="{7860F18B-BC38-0B08-CB68-B9BE8877B890}"/>
              </a:ext>
            </a:extLst>
          </p:cNvPr>
          <p:cNvSpPr/>
          <p:nvPr/>
        </p:nvSpPr>
        <p:spPr>
          <a:xfrm>
            <a:off x="3539861" y="3580975"/>
            <a:ext cx="3978852" cy="3124112"/>
          </a:xfrm>
          <a:prstGeom prst="rect">
            <a:avLst/>
          </a:prstGeom>
          <a:blipFill>
            <a:blip r:embed="rId2"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object 3">
            <a:extLst>
              <a:ext uri="{FF2B5EF4-FFF2-40B4-BE49-F238E27FC236}">
                <a16:creationId xmlns:a16="http://schemas.microsoft.com/office/drawing/2014/main" id="{A852FC5F-D9A4-9838-2189-3C6E2E927D18}"/>
              </a:ext>
            </a:extLst>
          </p:cNvPr>
          <p:cNvSpPr txBox="1">
            <a:spLocks noGrp="1"/>
          </p:cNvSpPr>
          <p:nvPr>
            <p:ph type="title"/>
          </p:nvPr>
        </p:nvSpPr>
        <p:spPr>
          <a:xfrm>
            <a:off x="1589649" y="447467"/>
            <a:ext cx="10159437" cy="977639"/>
          </a:xfrm>
        </p:spPr>
        <p:txBody>
          <a:bodyPr>
            <a:noAutofit/>
          </a:bodyPr>
          <a:lstStyle/>
          <a:p>
            <a:r>
              <a:rPr sz="3200" b="0" u="none" dirty="0">
                <a:latin typeface="Huawei Sans" panose="020C0503030203020204" pitchFamily="34" charset="0"/>
              </a:rPr>
              <a:t>Machine Learning Training Methods - Gradient Descent (3)</a:t>
            </a:r>
            <a:endParaRPr lang="en-US" sz="32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6" name="文本占位符 17">
            <a:extLst>
              <a:ext uri="{FF2B5EF4-FFF2-40B4-BE49-F238E27FC236}">
                <a16:creationId xmlns:a16="http://schemas.microsoft.com/office/drawing/2014/main" id="{5D599152-3177-5321-49D0-71990BCE2F71}"/>
              </a:ext>
            </a:extLst>
          </p:cNvPr>
          <p:cNvSpPr txBox="1">
            <a:spLocks/>
          </p:cNvSpPr>
          <p:nvPr/>
        </p:nvSpPr>
        <p:spPr>
          <a:xfrm>
            <a:off x="449263" y="1425106"/>
            <a:ext cx="11293474" cy="41517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spcBef>
                <a:spcPts val="600"/>
              </a:spcBef>
            </a:pPr>
            <a:r>
              <a:rPr lang="en-US" sz="2400">
                <a:latin typeface="Huawei Sans" panose="020C0503030203020204" pitchFamily="34" charset="0"/>
              </a:rPr>
              <a:t>Comparison of gradient descent methods</a:t>
            </a:r>
            <a:endParaRPr lang="en-US" altLang="zh-CN" sz="2400">
              <a:latin typeface="Huawei Sans" panose="020C0503030203020204" pitchFamily="34" charset="0"/>
              <a:sym typeface="Huawei Sans" panose="020C0503030203020204" pitchFamily="34" charset="0"/>
            </a:endParaRPr>
          </a:p>
          <a:p>
            <a:pPr lvl="1">
              <a:lnSpc>
                <a:spcPct val="130000"/>
              </a:lnSpc>
              <a:spcBef>
                <a:spcPts val="600"/>
              </a:spcBef>
              <a:buFont typeface="Wingdings" panose="05000000000000000000" pitchFamily="2" charset="2"/>
              <a:buChar char="n"/>
            </a:pPr>
            <a:r>
              <a:rPr lang="en-US" sz="2000">
                <a:latin typeface="Huawei Sans" panose="020C0503030203020204" pitchFamily="34" charset="0"/>
              </a:rPr>
              <a:t>SGD randomly chooses samples for each training pass, causing instability. As a result, the loss function fluctuates or even produces reverse displacement during the process of dropping to the minimum.</a:t>
            </a:r>
            <a:endParaRPr lang="en-US" altLang="zh-CN" sz="2000">
              <a:latin typeface="Huawei Sans" panose="020C0503030203020204" pitchFamily="34" charset="0"/>
              <a:cs typeface="Huawei Sans" panose="020C0503030203020204" pitchFamily="34" charset="0"/>
              <a:sym typeface="Huawei Sans" panose="020C0503030203020204" pitchFamily="34" charset="0"/>
            </a:endParaRPr>
          </a:p>
          <a:p>
            <a:pPr lvl="1">
              <a:lnSpc>
                <a:spcPct val="130000"/>
              </a:lnSpc>
              <a:spcBef>
                <a:spcPts val="600"/>
              </a:spcBef>
              <a:buFont typeface="Wingdings" panose="05000000000000000000" pitchFamily="2" charset="2"/>
              <a:buChar char="n"/>
            </a:pPr>
            <a:r>
              <a:rPr lang="en-US" sz="2000">
                <a:latin typeface="Huawei Sans" panose="020C0503030203020204" pitchFamily="34" charset="0"/>
              </a:rPr>
              <a:t>BGD is the most stable, but it consumes too many compute resources. MBGD is a balance between BGD and SGD.</a:t>
            </a:r>
            <a:endParaRPr lang="en-US" sz="2000" dirty="0">
              <a:latin typeface="Huawei Sans" panose="020C0503030203020204" pitchFamily="34" charset="0"/>
            </a:endParaRPr>
          </a:p>
        </p:txBody>
      </p:sp>
      <p:sp>
        <p:nvSpPr>
          <p:cNvPr id="7" name="object 6">
            <a:extLst>
              <a:ext uri="{FF2B5EF4-FFF2-40B4-BE49-F238E27FC236}">
                <a16:creationId xmlns:a16="http://schemas.microsoft.com/office/drawing/2014/main" id="{64D4E55E-6522-C31A-CA98-0E7432EF80CE}"/>
              </a:ext>
            </a:extLst>
          </p:cNvPr>
          <p:cNvSpPr txBox="1"/>
          <p:nvPr/>
        </p:nvSpPr>
        <p:spPr>
          <a:xfrm>
            <a:off x="7518713" y="4072631"/>
            <a:ext cx="4673287" cy="2462213"/>
          </a:xfrm>
          <a:prstGeom prst="rect">
            <a:avLst/>
          </a:prstGeom>
        </p:spPr>
        <p:txBody>
          <a:bodyPr vert="horz" wrap="square" lIns="0" tIns="0" rIns="0" bIns="0" rtlCol="0">
            <a:spAutoFit/>
          </a:bodyPr>
          <a:lstStyle/>
          <a:p>
            <a:pPr marL="12700">
              <a:lnSpc>
                <a:spcPct val="100000"/>
              </a:lnSpc>
            </a:pPr>
            <a:r>
              <a:rPr sz="1600" b="1" u="none" dirty="0">
                <a:solidFill>
                  <a:srgbClr val="208AC1"/>
                </a:solidFill>
                <a:latin typeface="Huawei Sans" panose="020C0503030203020204" pitchFamily="34" charset="0"/>
              </a:rPr>
              <a:t>BGD</a:t>
            </a:r>
            <a:endParaRPr lang="en-US" altLang="zh-CN" sz="1600" b="1" spc="-5" dirty="0">
              <a:solidFill>
                <a:srgbClr val="208AC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a:lnSpc>
                <a:spcPct val="100000"/>
              </a:lnSpc>
            </a:pPr>
            <a:r>
              <a:rPr sz="1600" b="0" u="none" dirty="0">
                <a:latin typeface="Huawei Sans" panose="020C0503030203020204" pitchFamily="34" charset="0"/>
              </a:rPr>
              <a:t>Use </a:t>
            </a:r>
            <a:r>
              <a:rPr sz="1600" b="1" u="none" dirty="0">
                <a:latin typeface="Huawei Sans" panose="020C0503030203020204" pitchFamily="34" charset="0"/>
              </a:rPr>
              <a:t>all</a:t>
            </a:r>
            <a:r>
              <a:rPr sz="1600" b="0" u="none" dirty="0">
                <a:latin typeface="Huawei Sans" panose="020C0503030203020204" pitchFamily="34" charset="0"/>
              </a:rPr>
              <a:t> training samples for each training pass.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nSpc>
                <a:spcPct val="100000"/>
              </a:lnSpc>
              <a:spcBef>
                <a:spcPts val="20"/>
              </a:spcBef>
            </a:pP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a:lnSpc>
                <a:spcPct val="100000"/>
              </a:lnSpc>
            </a:pPr>
            <a:r>
              <a:rPr sz="1600" b="1" u="none" dirty="0">
                <a:solidFill>
                  <a:srgbClr val="8334AB"/>
                </a:solidFill>
                <a:latin typeface="Huawei Sans" panose="020C0503030203020204" pitchFamily="34" charset="0"/>
              </a:rPr>
              <a:t>SGD</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a:lnSpc>
                <a:spcPct val="100000"/>
              </a:lnSpc>
            </a:pPr>
            <a:r>
              <a:rPr sz="1600" b="1" u="none" dirty="0">
                <a:latin typeface="Huawei Sans" panose="020C0503030203020204" pitchFamily="34" charset="0"/>
              </a:rPr>
              <a:t>One</a:t>
            </a:r>
            <a:r>
              <a:rPr sz="1600" b="0" u="none" dirty="0">
                <a:latin typeface="Huawei Sans" panose="020C0503030203020204" pitchFamily="34" charset="0"/>
              </a:rPr>
              <a:t> training sample is used for each training pass.</a:t>
            </a:r>
            <a:endParaRPr lang="en-US" altLang="zh-CN" sz="1600" b="0" u="none" dirty="0">
              <a:latin typeface="Huawei Sans" panose="020C0503030203020204" pitchFamily="34" charset="0"/>
            </a:endParaRPr>
          </a:p>
          <a:p>
            <a:pPr marL="12700">
              <a:lnSpc>
                <a:spcPct val="100000"/>
              </a:lnSpc>
            </a:pP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213360"/>
            <a:r>
              <a:rPr sz="1600" b="1" u="none" dirty="0">
                <a:solidFill>
                  <a:srgbClr val="00B23B"/>
                </a:solidFill>
                <a:latin typeface="Huawei Sans" panose="020C0503030203020204" pitchFamily="34" charset="0"/>
              </a:rPr>
              <a:t>MBGD</a:t>
            </a:r>
            <a:endParaRPr lang="en-US" sz="1600" b="1" spc="-5" dirty="0">
              <a:solidFill>
                <a:srgbClr val="00B23B"/>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2700" marR="213360"/>
            <a:r>
              <a:rPr sz="1600" b="1" u="none" dirty="0">
                <a:latin typeface="Huawei Sans" panose="020C0503030203020204" pitchFamily="34" charset="0"/>
              </a:rPr>
              <a:t>A certain number</a:t>
            </a:r>
            <a:r>
              <a:rPr sz="1600" b="0" u="none" dirty="0">
                <a:latin typeface="Huawei Sans" panose="020C0503030203020204" pitchFamily="34" charset="0"/>
              </a:rPr>
              <a:t> of training samples are used for each training pass.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pic>
        <p:nvPicPr>
          <p:cNvPr id="8" name="Picture 7">
            <a:extLst>
              <a:ext uri="{FF2B5EF4-FFF2-40B4-BE49-F238E27FC236}">
                <a16:creationId xmlns:a16="http://schemas.microsoft.com/office/drawing/2014/main" id="{F175B9CD-A915-C607-119B-445F788825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9" name="Group 8">
            <a:extLst>
              <a:ext uri="{FF2B5EF4-FFF2-40B4-BE49-F238E27FC236}">
                <a16:creationId xmlns:a16="http://schemas.microsoft.com/office/drawing/2014/main" id="{BC0649A8-ACA2-9BA9-CCB4-EF925C64C913}"/>
              </a:ext>
            </a:extLst>
          </p:cNvPr>
          <p:cNvGrpSpPr/>
          <p:nvPr/>
        </p:nvGrpSpPr>
        <p:grpSpPr>
          <a:xfrm>
            <a:off x="251791" y="209173"/>
            <a:ext cx="971146" cy="838577"/>
            <a:chOff x="292675" y="222425"/>
            <a:chExt cx="917148" cy="889262"/>
          </a:xfrm>
        </p:grpSpPr>
        <p:sp>
          <p:nvSpPr>
            <p:cNvPr id="10" name="Rectangle 9">
              <a:extLst>
                <a:ext uri="{FF2B5EF4-FFF2-40B4-BE49-F238E27FC236}">
                  <a16:creationId xmlns:a16="http://schemas.microsoft.com/office/drawing/2014/main" id="{93F5087A-2E34-C005-9433-D25E89B4159F}"/>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E9F58CCD-5740-4766-55F4-E60A47A9B280}"/>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4CB8B812-0DA5-AE85-5E7E-F5C5A63ECB16}"/>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AA1EA31-BE3A-19E5-D32B-7B5927B90C63}"/>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7399625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77009" y="447468"/>
            <a:ext cx="10172078" cy="482977"/>
          </a:xfrm>
        </p:spPr>
        <p:txBody>
          <a:bodyPr>
            <a:normAutofit fontScale="90000"/>
          </a:bodyPr>
          <a:lstStyle/>
          <a:p>
            <a:r>
              <a:rPr b="0" u="none" dirty="0">
                <a:latin typeface="Huawei Sans" panose="020C0503030203020204" pitchFamily="34" charset="0"/>
              </a:rPr>
              <a:t>Cross-Validation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449262" y="1200801"/>
                <a:ext cx="11293475" cy="4879805"/>
              </a:xfrm>
            </p:spPr>
            <p:txBody>
              <a:bodyPr>
                <a:normAutofit/>
              </a:bodyPr>
              <a:lstStyle/>
              <a:p>
                <a:r>
                  <a:rPr b="1" u="none" dirty="0">
                    <a:solidFill>
                      <a:schemeClr val="accent2"/>
                    </a:solidFill>
                    <a:latin typeface="Huawei Sans" panose="020C0503030203020204" pitchFamily="34" charset="0"/>
                  </a:rPr>
                  <a:t>Cross-validation</a:t>
                </a:r>
                <a:r>
                  <a:rPr b="0" u="none" dirty="0">
                    <a:latin typeface="Huawei Sans" panose="020C0503030203020204" pitchFamily="34" charset="0"/>
                  </a:rPr>
                  <a:t> is a statistical analysis method used to check the </a:t>
                </a:r>
                <a:r>
                  <a:rPr b="0" u="none" dirty="0" err="1">
                    <a:latin typeface="Huawei Sans" panose="020C0503030203020204" pitchFamily="34" charset="0"/>
                  </a:rPr>
                  <a:t>The</a:t>
                </a:r>
                <a:r>
                  <a:rPr b="0" u="none" dirty="0">
                    <a:latin typeface="Huawei Sans" panose="020C0503030203020204" pitchFamily="34" charset="0"/>
                  </a:rPr>
                  <a:t> former is used to train a classifier, whereas the latter is used to evaluate the classifier by testing the trained model.</a:t>
                </a:r>
                <a:endParaRPr lang="en-US" altLang="zh-CN" dirty="0">
                  <a:latin typeface="Huawei Sans" panose="020C0503030203020204" pitchFamily="34" charset="0"/>
                  <a:sym typeface="Huawei Sans" panose="020C0503030203020204" pitchFamily="34" charset="0"/>
                </a:endParaRPr>
              </a:p>
              <a:p>
                <a:r>
                  <a:rPr b="1" i="1" u="none" dirty="0">
                    <a:solidFill>
                      <a:schemeClr val="accent2"/>
                    </a:solidFill>
                    <a:latin typeface="Huawei Sans" panose="020C0503030203020204" pitchFamily="34" charset="0"/>
                  </a:rPr>
                  <a:t>k</a:t>
                </a:r>
                <a:r>
                  <a:rPr b="1" u="none" dirty="0">
                    <a:solidFill>
                      <a:schemeClr val="accent2"/>
                    </a:solidFill>
                    <a:latin typeface="Huawei Sans" panose="020C0503030203020204" pitchFamily="34" charset="0"/>
                  </a:rPr>
                  <a:t>-fold cross-validation (</a:t>
                </a:r>
                <a:r>
                  <a:rPr lang="en-US" b="1" i="1" u="none" dirty="0">
                    <a:solidFill>
                      <a:schemeClr val="accent2"/>
                    </a:solidFill>
                    <a:latin typeface="Huawei Sans" panose="020C0503030203020204" pitchFamily="34" charset="0"/>
                  </a:rPr>
                  <a:t>k</a:t>
                </a:r>
                <a:r>
                  <a:rPr lang="en-US" b="1" u="none" dirty="0">
                    <a:solidFill>
                      <a:schemeClr val="accent2"/>
                    </a:solidFill>
                    <a:latin typeface="Huawei Sans" panose="020C0503030203020204" pitchFamily="34" charset="0"/>
                  </a:rPr>
                  <a:t>-fold CV</a:t>
                </a:r>
                <a:r>
                  <a:rPr b="1" u="none" dirty="0">
                    <a:solidFill>
                      <a:schemeClr val="accent2"/>
                    </a:solidFill>
                    <a:latin typeface="Huawei Sans" panose="020C0503030203020204" pitchFamily="34" charset="0"/>
                  </a:rPr>
                  <a:t>):</a:t>
                </a:r>
                <a:endParaRPr lang="en-US" altLang="zh-CN" dirty="0">
                  <a:solidFill>
                    <a:schemeClr val="accent2"/>
                  </a:solidFill>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sz="2800" b="0" u="none" dirty="0">
                    <a:latin typeface="Huawei Sans" panose="020C0503030203020204" pitchFamily="34" charset="0"/>
                  </a:rPr>
                  <a:t>Divide</a:t>
                </a:r>
                <a:r>
                  <a:rPr lang="en-US" sz="2800" b="0" u="none" dirty="0">
                    <a:latin typeface="Huawei Sans" panose="020C0503030203020204" pitchFamily="34" charset="0"/>
                  </a:rPr>
                  <a:t>s</a:t>
                </a:r>
                <a:r>
                  <a:rPr sz="2800" b="0" u="none" dirty="0">
                    <a:latin typeface="Huawei Sans" panose="020C0503030203020204" pitchFamily="34" charset="0"/>
                  </a:rPr>
                  <a:t> the original data into </a:t>
                </a:r>
                <a14:m>
                  <m:oMath xmlns:m="http://schemas.openxmlformats.org/officeDocument/2006/math">
                    <m:r>
                      <a:rPr lang="en-US" altLang="zh-CN" sz="2800" i="1" dirty="0">
                        <a:latin typeface="Cambria Math" panose="02040503050406030204" pitchFamily="18" charset="0"/>
                        <a:cs typeface="+mn-ea"/>
                        <a:sym typeface="Huawei Sans" panose="020C0503030203020204" pitchFamily="34" charset="0"/>
                      </a:rPr>
                      <m:t>𝑘</m:t>
                    </m:r>
                  </m:oMath>
                </a14:m>
                <a:r>
                  <a:rPr sz="2800" b="0" u="none" dirty="0">
                    <a:latin typeface="Huawei Sans" panose="020C0503030203020204" pitchFamily="34" charset="0"/>
                  </a:rPr>
                  <a:t> (usually equal-sized) subsets.</a:t>
                </a:r>
                <a:endParaRPr lang="en-US" altLang="zh-CN" sz="2800"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sz="2800" b="0" u="none" dirty="0">
                    <a:latin typeface="Huawei Sans" panose="020C0503030203020204" pitchFamily="34" charset="0"/>
                  </a:rPr>
                  <a:t>Each unique group is treated as a validation set, and the remaining </a:t>
                </a:r>
                <a14:m>
                  <m:oMath xmlns:m="http://schemas.openxmlformats.org/officeDocument/2006/math">
                    <m:r>
                      <a:rPr lang="en-US" altLang="zh-CN" sz="2800" i="1" dirty="0">
                        <a:latin typeface="Cambria Math" panose="02040503050406030204" pitchFamily="18" charset="0"/>
                        <a:cs typeface="+mn-ea"/>
                        <a:sym typeface="Huawei Sans" panose="020C0503030203020204" pitchFamily="34" charset="0"/>
                      </a:rPr>
                      <m:t>𝑘</m:t>
                    </m:r>
                    <m:r>
                      <a:rPr lang="en-US" altLang="zh-CN" sz="2800" i="1" dirty="0">
                        <a:latin typeface="Cambria Math" panose="02040503050406030204" pitchFamily="18" charset="0"/>
                        <a:cs typeface="+mn-ea"/>
                        <a:sym typeface="Huawei Sans" panose="020C0503030203020204" pitchFamily="34" charset="0"/>
                      </a:rPr>
                      <m:t>−1</m:t>
                    </m:r>
                  </m:oMath>
                </a14:m>
                <a:r>
                  <a:rPr sz="2800" b="0" u="none" dirty="0">
                    <a:latin typeface="Huawei Sans" panose="020C0503030203020204" pitchFamily="34" charset="0"/>
                  </a:rPr>
                  <a:t> groups are treated as the training set. In this way, </a:t>
                </a:r>
                <a14:m>
                  <m:oMath xmlns:m="http://schemas.openxmlformats.org/officeDocument/2006/math">
                    <m:r>
                      <a:rPr lang="en-US" altLang="zh-CN" sz="2800" i="1" dirty="0">
                        <a:latin typeface="Cambria Math" panose="02040503050406030204" pitchFamily="18" charset="0"/>
                        <a:cs typeface="+mn-ea"/>
                        <a:sym typeface="Huawei Sans" panose="020C0503030203020204" pitchFamily="34" charset="0"/>
                      </a:rPr>
                      <m:t>𝑘</m:t>
                    </m:r>
                  </m:oMath>
                </a14:m>
                <a:r>
                  <a:rPr sz="2800" b="0" u="none" dirty="0">
                    <a:latin typeface="Huawei Sans" panose="020C0503030203020204" pitchFamily="34" charset="0"/>
                  </a:rPr>
                  <a:t> models are obtained.</a:t>
                </a:r>
                <a:endParaRPr lang="en-US" altLang="zh-CN" sz="2800"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sz="2800" b="0" u="none" dirty="0">
                    <a:latin typeface="Huawei Sans" panose="020C0503030203020204" pitchFamily="34" charset="0"/>
                  </a:rPr>
                  <a:t>The average classification accuracy score of the </a:t>
                </a:r>
                <a14:m>
                  <m:oMath xmlns:m="http://schemas.openxmlformats.org/officeDocument/2006/math">
                    <m:r>
                      <a:rPr lang="en-US" altLang="zh-CN" sz="2800" i="1" dirty="0">
                        <a:latin typeface="Cambria Math" panose="02040503050406030204" pitchFamily="18" charset="0"/>
                        <a:cs typeface="+mn-ea"/>
                        <a:sym typeface="Huawei Sans" panose="020C0503030203020204" pitchFamily="34" charset="0"/>
                      </a:rPr>
                      <m:t>𝑘</m:t>
                    </m:r>
                  </m:oMath>
                </a14:m>
                <a:r>
                  <a:rPr sz="2800" b="0" u="none" dirty="0">
                    <a:latin typeface="Huawei Sans" panose="020C0503030203020204" pitchFamily="34" charset="0"/>
                  </a:rPr>
                  <a:t> models on the validation set is used as the performance metric </a:t>
                </a:r>
                <a:r>
                  <a:rPr sz="2800" dirty="0">
                    <a:latin typeface="Huawei Sans" panose="020C0503030203020204" pitchFamily="34" charset="0"/>
                  </a:rPr>
                  <a:t>for </a:t>
                </a:r>
                <a:r>
                  <a:rPr lang="en-US" altLang="zh-CN" sz="2800" i="1" dirty="0">
                    <a:latin typeface="Huawei Sans" panose="020C0503030203020204" pitchFamily="34" charset="0"/>
                  </a:rPr>
                  <a:t>k</a:t>
                </a:r>
                <a:r>
                  <a:rPr lang="en-US" altLang="zh-CN" sz="2800" dirty="0">
                    <a:latin typeface="Huawei Sans" panose="020C0503030203020204" pitchFamily="34" charset="0"/>
                  </a:rPr>
                  <a:t>-fold CV </a:t>
                </a:r>
                <a:r>
                  <a:rPr sz="2800" dirty="0">
                    <a:latin typeface="Huawei Sans" panose="020C0503030203020204" pitchFamily="34" charset="0"/>
                  </a:rPr>
                  <a:t>classifiers</a:t>
                </a:r>
                <a:r>
                  <a:rPr sz="2800" b="0" u="none" dirty="0">
                    <a:latin typeface="Huawei Sans" panose="020C0503030203020204" pitchFamily="34" charset="0"/>
                  </a:rPr>
                  <a:t>.</a:t>
                </a:r>
                <a:endParaRPr lang="en-US" sz="28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449262" y="1200801"/>
                <a:ext cx="11293475" cy="4879805"/>
              </a:xfrm>
              <a:blipFill>
                <a:blip r:embed="rId3"/>
                <a:stretch>
                  <a:fillRect l="-972" t="-2125" r="-432"/>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C5129188-A30B-4369-3732-5C1BA54B5C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5" name="Group 4">
            <a:extLst>
              <a:ext uri="{FF2B5EF4-FFF2-40B4-BE49-F238E27FC236}">
                <a16:creationId xmlns:a16="http://schemas.microsoft.com/office/drawing/2014/main" id="{D300D988-E444-DA00-B7C6-1B5E8D5B66C0}"/>
              </a:ext>
            </a:extLst>
          </p:cNvPr>
          <p:cNvGrpSpPr/>
          <p:nvPr/>
        </p:nvGrpSpPr>
        <p:grpSpPr>
          <a:xfrm>
            <a:off x="251791" y="209173"/>
            <a:ext cx="971146" cy="838577"/>
            <a:chOff x="292675" y="222425"/>
            <a:chExt cx="917148" cy="889262"/>
          </a:xfrm>
        </p:grpSpPr>
        <p:sp>
          <p:nvSpPr>
            <p:cNvPr id="6" name="Rectangle 5">
              <a:extLst>
                <a:ext uri="{FF2B5EF4-FFF2-40B4-BE49-F238E27FC236}">
                  <a16:creationId xmlns:a16="http://schemas.microsoft.com/office/drawing/2014/main" id="{2962EDED-4658-2858-C307-3EA5145AD46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7" name="Group 6">
              <a:extLst>
                <a:ext uri="{FF2B5EF4-FFF2-40B4-BE49-F238E27FC236}">
                  <a16:creationId xmlns:a16="http://schemas.microsoft.com/office/drawing/2014/main" id="{3FED28CA-36AF-492B-FB82-1B21B9C7EDE8}"/>
                </a:ext>
              </a:extLst>
            </p:cNvPr>
            <p:cNvGrpSpPr/>
            <p:nvPr/>
          </p:nvGrpSpPr>
          <p:grpSpPr>
            <a:xfrm>
              <a:off x="292675" y="222425"/>
              <a:ext cx="917148" cy="735905"/>
              <a:chOff x="310903" y="206504"/>
              <a:chExt cx="917148" cy="829211"/>
            </a:xfrm>
          </p:grpSpPr>
          <p:sp>
            <p:nvSpPr>
              <p:cNvPr id="8" name="TextBox 7">
                <a:extLst>
                  <a:ext uri="{FF2B5EF4-FFF2-40B4-BE49-F238E27FC236}">
                    <a16:creationId xmlns:a16="http://schemas.microsoft.com/office/drawing/2014/main" id="{35DFE42F-43E1-FF5A-A7EB-F3C40B132BF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E68AA97-9A15-BB19-BA2E-C2F50034E875}"/>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14453765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88142" y="332496"/>
            <a:ext cx="9960945" cy="612068"/>
          </a:xfrm>
        </p:spPr>
        <p:txBody>
          <a:bodyPr>
            <a:normAutofit/>
          </a:bodyPr>
          <a:lstStyle/>
          <a:p>
            <a:r>
              <a:rPr b="0" u="none" dirty="0">
                <a:latin typeface="Huawei Sans" panose="020C0503030203020204" pitchFamily="34" charset="0"/>
              </a:rPr>
              <a:t>Cross-Validation (2)</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6" name="文本占位符 15"/>
          <p:cNvSpPr>
            <a:spLocks noGrp="1"/>
          </p:cNvSpPr>
          <p:nvPr>
            <p:ph type="body" sz="quarter" idx="4294967295"/>
          </p:nvPr>
        </p:nvSpPr>
        <p:spPr>
          <a:xfrm>
            <a:off x="1631950" y="4797425"/>
            <a:ext cx="10560050" cy="1116013"/>
          </a:xfrm>
        </p:spPr>
        <p:txBody>
          <a:bodyPr/>
          <a:lstStyle/>
          <a:p>
            <a:r>
              <a:rPr b="0" u="none" dirty="0">
                <a:latin typeface="Huawei Sans" panose="020C0503030203020204" pitchFamily="34" charset="0"/>
              </a:rPr>
              <a:t>Note: </a:t>
            </a:r>
            <a:r>
              <a:rPr b="0" i="1" u="none" dirty="0">
                <a:latin typeface="Huawei Sans" panose="020C0503030203020204" pitchFamily="34" charset="0"/>
              </a:rPr>
              <a:t>k</a:t>
            </a:r>
            <a:r>
              <a:rPr b="0" u="none" dirty="0">
                <a:latin typeface="Huawei Sans" panose="020C0503030203020204" pitchFamily="34" charset="0"/>
              </a:rPr>
              <a:t> in </a:t>
            </a:r>
            <a:r>
              <a:rPr b="0" i="1" u="none" dirty="0">
                <a:latin typeface="Huawei Sans" panose="020C0503030203020204" pitchFamily="34" charset="0"/>
              </a:rPr>
              <a:t>k</a:t>
            </a:r>
            <a:r>
              <a:rPr b="0" u="none" dirty="0">
                <a:latin typeface="Huawei Sans" panose="020C0503030203020204" pitchFamily="34" charset="0"/>
              </a:rPr>
              <a:t>-fold </a:t>
            </a:r>
            <a:r>
              <a:rPr lang="en-US" b="0" u="none" dirty="0">
                <a:latin typeface="Huawei Sans" panose="020C0503030203020204" pitchFamily="34" charset="0"/>
              </a:rPr>
              <a:t>CV</a:t>
            </a:r>
            <a:r>
              <a:rPr b="0" u="none" dirty="0">
                <a:latin typeface="Huawei Sans" panose="020C0503030203020204" pitchFamily="34" charset="0"/>
              </a:rPr>
              <a:t> is a hyperparameter.</a:t>
            </a:r>
          </a:p>
        </p:txBody>
      </p:sp>
      <p:sp>
        <p:nvSpPr>
          <p:cNvPr id="4" name="同侧圆角矩形 3"/>
          <p:cNvSpPr/>
          <p:nvPr/>
        </p:nvSpPr>
        <p:spPr bwMode="auto">
          <a:xfrm>
            <a:off x="1307468" y="1448780"/>
            <a:ext cx="9721080" cy="612068"/>
          </a:xfrm>
          <a:prstGeom prst="round2SameRect">
            <a:avLst/>
          </a:prstGeom>
          <a:solidFill>
            <a:schemeClr val="accent5"/>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同侧圆角矩形 4"/>
          <p:cNvSpPr/>
          <p:nvPr/>
        </p:nvSpPr>
        <p:spPr bwMode="auto">
          <a:xfrm>
            <a:off x="1307468" y="2600908"/>
            <a:ext cx="7992888" cy="612068"/>
          </a:xfrm>
          <a:prstGeom prst="round2SameRect">
            <a:avLst/>
          </a:prstGeom>
          <a:solidFill>
            <a:schemeClr val="accent5"/>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同侧圆角矩形 5"/>
          <p:cNvSpPr/>
          <p:nvPr/>
        </p:nvSpPr>
        <p:spPr bwMode="auto">
          <a:xfrm>
            <a:off x="1307468" y="3861048"/>
            <a:ext cx="5904656" cy="612068"/>
          </a:xfrm>
          <a:prstGeom prst="round2SameRect">
            <a:avLst/>
          </a:prstGeom>
          <a:solidFill>
            <a:schemeClr val="accent5"/>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同侧圆角矩形 6"/>
          <p:cNvSpPr/>
          <p:nvPr/>
        </p:nvSpPr>
        <p:spPr bwMode="auto">
          <a:xfrm>
            <a:off x="9300356" y="2600908"/>
            <a:ext cx="1728192" cy="612068"/>
          </a:xfrm>
          <a:prstGeom prst="round2SameRect">
            <a:avLst/>
          </a:prstGeom>
          <a:solidFill>
            <a:schemeClr val="accent6">
              <a:lumMod val="40000"/>
              <a:lumOff val="60000"/>
            </a:schemeClr>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同侧圆角矩形 7"/>
          <p:cNvSpPr/>
          <p:nvPr/>
        </p:nvSpPr>
        <p:spPr bwMode="auto">
          <a:xfrm>
            <a:off x="9300356" y="3861048"/>
            <a:ext cx="1728192" cy="612068"/>
          </a:xfrm>
          <a:prstGeom prst="round2SameRect">
            <a:avLst/>
          </a:prstGeom>
          <a:solidFill>
            <a:schemeClr val="accent6">
              <a:lumMod val="40000"/>
              <a:lumOff val="60000"/>
            </a:schemeClr>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同侧圆角矩形 8"/>
          <p:cNvSpPr/>
          <p:nvPr/>
        </p:nvSpPr>
        <p:spPr bwMode="auto">
          <a:xfrm>
            <a:off x="7212124" y="3861048"/>
            <a:ext cx="2088232" cy="612068"/>
          </a:xfrm>
          <a:prstGeom prst="round2SameRect">
            <a:avLst/>
          </a:prstGeom>
          <a:solidFill>
            <a:srgbClr val="FFC1C1"/>
          </a:solidFill>
          <a:ln w="28575"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文本框 9"/>
          <p:cNvSpPr txBox="1"/>
          <p:nvPr/>
        </p:nvSpPr>
        <p:spPr bwMode="auto">
          <a:xfrm>
            <a:off x="5100694" y="1571985"/>
            <a:ext cx="199061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Full dataset</a:t>
            </a:r>
          </a:p>
        </p:txBody>
      </p:sp>
      <p:sp>
        <p:nvSpPr>
          <p:cNvPr id="11" name="文本框 10"/>
          <p:cNvSpPr txBox="1"/>
          <p:nvPr/>
        </p:nvSpPr>
        <p:spPr bwMode="auto">
          <a:xfrm>
            <a:off x="4311259" y="2724113"/>
            <a:ext cx="199061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Training set</a:t>
            </a:r>
          </a:p>
        </p:txBody>
      </p:sp>
      <p:sp>
        <p:nvSpPr>
          <p:cNvPr id="12" name="文本框 11"/>
          <p:cNvSpPr txBox="1"/>
          <p:nvPr/>
        </p:nvSpPr>
        <p:spPr bwMode="auto">
          <a:xfrm>
            <a:off x="9522783" y="2724113"/>
            <a:ext cx="1283338"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Test set</a:t>
            </a:r>
          </a:p>
        </p:txBody>
      </p:sp>
      <p:sp>
        <p:nvSpPr>
          <p:cNvPr id="13" name="文本框 12"/>
          <p:cNvSpPr txBox="1"/>
          <p:nvPr/>
        </p:nvSpPr>
        <p:spPr bwMode="auto">
          <a:xfrm>
            <a:off x="9522783" y="3984253"/>
            <a:ext cx="1283338"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Test set</a:t>
            </a:r>
          </a:p>
        </p:txBody>
      </p:sp>
      <p:sp>
        <p:nvSpPr>
          <p:cNvPr id="14" name="文本框 13"/>
          <p:cNvSpPr txBox="1"/>
          <p:nvPr/>
        </p:nvSpPr>
        <p:spPr bwMode="auto">
          <a:xfrm>
            <a:off x="3264491" y="3984253"/>
            <a:ext cx="199061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Training set</a:t>
            </a:r>
          </a:p>
        </p:txBody>
      </p:sp>
      <p:sp>
        <p:nvSpPr>
          <p:cNvPr id="15" name="文本框 14"/>
          <p:cNvSpPr txBox="1"/>
          <p:nvPr/>
        </p:nvSpPr>
        <p:spPr bwMode="auto">
          <a:xfrm>
            <a:off x="7212124" y="3984253"/>
            <a:ext cx="20882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Validation set</a:t>
            </a:r>
          </a:p>
        </p:txBody>
      </p:sp>
      <p:pic>
        <p:nvPicPr>
          <p:cNvPr id="3" name="Picture 2">
            <a:extLst>
              <a:ext uri="{FF2B5EF4-FFF2-40B4-BE49-F238E27FC236}">
                <a16:creationId xmlns:a16="http://schemas.microsoft.com/office/drawing/2014/main" id="{B2ECCD4C-DC54-068A-080D-4191EBD049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17" name="Group 16">
            <a:extLst>
              <a:ext uri="{FF2B5EF4-FFF2-40B4-BE49-F238E27FC236}">
                <a16:creationId xmlns:a16="http://schemas.microsoft.com/office/drawing/2014/main" id="{61D10313-0F8B-F7D2-FF7D-0B996B8342F6}"/>
              </a:ext>
            </a:extLst>
          </p:cNvPr>
          <p:cNvGrpSpPr/>
          <p:nvPr/>
        </p:nvGrpSpPr>
        <p:grpSpPr>
          <a:xfrm>
            <a:off x="251791" y="209173"/>
            <a:ext cx="971146" cy="838577"/>
            <a:chOff x="292675" y="222425"/>
            <a:chExt cx="917148" cy="889262"/>
          </a:xfrm>
        </p:grpSpPr>
        <p:sp>
          <p:nvSpPr>
            <p:cNvPr id="18" name="Rectangle 17">
              <a:extLst>
                <a:ext uri="{FF2B5EF4-FFF2-40B4-BE49-F238E27FC236}">
                  <a16:creationId xmlns:a16="http://schemas.microsoft.com/office/drawing/2014/main" id="{A3CFA626-82BE-20B0-6732-FC0093635189}"/>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9" name="Group 18">
              <a:extLst>
                <a:ext uri="{FF2B5EF4-FFF2-40B4-BE49-F238E27FC236}">
                  <a16:creationId xmlns:a16="http://schemas.microsoft.com/office/drawing/2014/main" id="{9F1C003B-8846-8A7A-4831-9FE601726053}"/>
                </a:ext>
              </a:extLst>
            </p:cNvPr>
            <p:cNvGrpSpPr/>
            <p:nvPr/>
          </p:nvGrpSpPr>
          <p:grpSpPr>
            <a:xfrm>
              <a:off x="292675" y="222425"/>
              <a:ext cx="917148" cy="735905"/>
              <a:chOff x="310903" y="206504"/>
              <a:chExt cx="917148" cy="829211"/>
            </a:xfrm>
          </p:grpSpPr>
          <p:sp>
            <p:nvSpPr>
              <p:cNvPr id="20" name="TextBox 19">
                <a:extLst>
                  <a:ext uri="{FF2B5EF4-FFF2-40B4-BE49-F238E27FC236}">
                    <a16:creationId xmlns:a16="http://schemas.microsoft.com/office/drawing/2014/main" id="{9D49B65D-2C7C-7741-65F4-BB9ED5F887F2}"/>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5A91E5F3-D33E-B6B6-AF44-09CDC167480D}"/>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1289952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7600379" y="2535098"/>
            <a:ext cx="4318333" cy="4084674"/>
            <a:chOff x="1248692" y="1834736"/>
            <a:chExt cx="4318333" cy="4084674"/>
          </a:xfrm>
        </p:grpSpPr>
        <p:pic>
          <p:nvPicPr>
            <p:cNvPr id="23" name="图片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8692" y="1834736"/>
              <a:ext cx="2796782" cy="4084674"/>
            </a:xfrm>
            <a:prstGeom prst="rect">
              <a:avLst/>
            </a:prstGeom>
          </p:spPr>
        </p:pic>
        <p:sp>
          <p:nvSpPr>
            <p:cNvPr id="14" name="object 14"/>
            <p:cNvSpPr txBox="1"/>
            <p:nvPr/>
          </p:nvSpPr>
          <p:spPr>
            <a:xfrm>
              <a:off x="2838950" y="4977892"/>
              <a:ext cx="576580" cy="246221"/>
            </a:xfrm>
            <a:prstGeom prst="rect">
              <a:avLst/>
            </a:prstGeom>
          </p:spPr>
          <p:txBody>
            <a:bodyPr vert="horz" wrap="square" lIns="0" tIns="0" rIns="0" bIns="0" rtlCol="0">
              <a:spAutoFit/>
            </a:bodyPr>
            <a:lstStyle/>
            <a:p>
              <a:pPr marL="12700">
                <a:lnSpc>
                  <a:spcPct val="100000"/>
                </a:lnSpc>
              </a:pPr>
              <a:r>
                <a:rPr sz="1600" b="1" u="none">
                  <a:latin typeface="Huawei Sans" panose="020C0503030203020204" pitchFamily="34" charset="0"/>
                </a:rPr>
                <a:t>Train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5"/>
            <p:cNvSpPr txBox="1"/>
            <p:nvPr/>
          </p:nvSpPr>
          <p:spPr>
            <a:xfrm>
              <a:off x="2838950" y="5395467"/>
              <a:ext cx="2275205" cy="492443"/>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Use hyperparameters to control training</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txBox="1"/>
            <p:nvPr/>
          </p:nvSpPr>
          <p:spPr>
            <a:xfrm>
              <a:off x="3954531" y="3796356"/>
              <a:ext cx="926242" cy="246221"/>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Model</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p:nvPr/>
          </p:nvSpPr>
          <p:spPr>
            <a:xfrm>
              <a:off x="2395033" y="5038213"/>
              <a:ext cx="391160" cy="50800"/>
            </a:xfrm>
            <a:custGeom>
              <a:avLst/>
              <a:gdLst/>
              <a:ahLst/>
              <a:cxnLst/>
              <a:rect l="l" t="t" r="r" b="b"/>
              <a:pathLst>
                <a:path w="391160" h="50800">
                  <a:moveTo>
                    <a:pt x="365175" y="0"/>
                  </a:moveTo>
                  <a:lnTo>
                    <a:pt x="355288" y="1996"/>
                  </a:lnTo>
                  <a:lnTo>
                    <a:pt x="347215" y="7439"/>
                  </a:lnTo>
                  <a:lnTo>
                    <a:pt x="341771" y="15513"/>
                  </a:lnTo>
                  <a:lnTo>
                    <a:pt x="339775" y="25400"/>
                  </a:lnTo>
                  <a:lnTo>
                    <a:pt x="341771" y="35286"/>
                  </a:lnTo>
                  <a:lnTo>
                    <a:pt x="347215" y="43360"/>
                  </a:lnTo>
                  <a:lnTo>
                    <a:pt x="355288" y="48803"/>
                  </a:lnTo>
                  <a:lnTo>
                    <a:pt x="365175" y="50800"/>
                  </a:lnTo>
                  <a:lnTo>
                    <a:pt x="375062" y="48803"/>
                  </a:lnTo>
                  <a:lnTo>
                    <a:pt x="383136" y="43360"/>
                  </a:lnTo>
                  <a:lnTo>
                    <a:pt x="388579" y="35286"/>
                  </a:lnTo>
                  <a:lnTo>
                    <a:pt x="389934" y="28575"/>
                  </a:lnTo>
                  <a:lnTo>
                    <a:pt x="365175" y="28575"/>
                  </a:lnTo>
                  <a:lnTo>
                    <a:pt x="365175" y="22225"/>
                  </a:lnTo>
                  <a:lnTo>
                    <a:pt x="389934" y="22225"/>
                  </a:lnTo>
                  <a:lnTo>
                    <a:pt x="388579" y="15513"/>
                  </a:lnTo>
                  <a:lnTo>
                    <a:pt x="383136" y="7439"/>
                  </a:lnTo>
                  <a:lnTo>
                    <a:pt x="375062" y="1996"/>
                  </a:lnTo>
                  <a:lnTo>
                    <a:pt x="365175" y="0"/>
                  </a:lnTo>
                  <a:close/>
                </a:path>
                <a:path w="391160" h="50800">
                  <a:moveTo>
                    <a:pt x="339775" y="25400"/>
                  </a:moveTo>
                  <a:lnTo>
                    <a:pt x="339775" y="28575"/>
                  </a:lnTo>
                  <a:lnTo>
                    <a:pt x="340416" y="28575"/>
                  </a:lnTo>
                  <a:lnTo>
                    <a:pt x="339775" y="25400"/>
                  </a:lnTo>
                  <a:close/>
                </a:path>
                <a:path w="391160" h="50800">
                  <a:moveTo>
                    <a:pt x="389934" y="22225"/>
                  </a:moveTo>
                  <a:lnTo>
                    <a:pt x="365175" y="22225"/>
                  </a:lnTo>
                  <a:lnTo>
                    <a:pt x="365175" y="28575"/>
                  </a:lnTo>
                  <a:lnTo>
                    <a:pt x="389934" y="28575"/>
                  </a:lnTo>
                  <a:lnTo>
                    <a:pt x="390575" y="25400"/>
                  </a:lnTo>
                  <a:lnTo>
                    <a:pt x="389934" y="22225"/>
                  </a:lnTo>
                  <a:close/>
                </a:path>
                <a:path w="391160" h="50800">
                  <a:moveTo>
                    <a:pt x="340416" y="22225"/>
                  </a:moveTo>
                  <a:lnTo>
                    <a:pt x="339775" y="22225"/>
                  </a:lnTo>
                  <a:lnTo>
                    <a:pt x="339775" y="25400"/>
                  </a:lnTo>
                  <a:lnTo>
                    <a:pt x="340416" y="22225"/>
                  </a:lnTo>
                  <a:close/>
                </a:path>
                <a:path w="391160" h="50800">
                  <a:moveTo>
                    <a:pt x="320725" y="22225"/>
                  </a:moveTo>
                  <a:lnTo>
                    <a:pt x="295325" y="22225"/>
                  </a:lnTo>
                  <a:lnTo>
                    <a:pt x="295325" y="28575"/>
                  </a:lnTo>
                  <a:lnTo>
                    <a:pt x="320725" y="28575"/>
                  </a:lnTo>
                  <a:lnTo>
                    <a:pt x="320725" y="22225"/>
                  </a:lnTo>
                  <a:close/>
                </a:path>
                <a:path w="391160" h="50800">
                  <a:moveTo>
                    <a:pt x="276275" y="22225"/>
                  </a:moveTo>
                  <a:lnTo>
                    <a:pt x="250875" y="22225"/>
                  </a:lnTo>
                  <a:lnTo>
                    <a:pt x="250875" y="28575"/>
                  </a:lnTo>
                  <a:lnTo>
                    <a:pt x="276275" y="28575"/>
                  </a:lnTo>
                  <a:lnTo>
                    <a:pt x="276275" y="22225"/>
                  </a:lnTo>
                  <a:close/>
                </a:path>
                <a:path w="391160" h="50800">
                  <a:moveTo>
                    <a:pt x="231825" y="22225"/>
                  </a:moveTo>
                  <a:lnTo>
                    <a:pt x="206425" y="22225"/>
                  </a:lnTo>
                  <a:lnTo>
                    <a:pt x="206425" y="28575"/>
                  </a:lnTo>
                  <a:lnTo>
                    <a:pt x="231825" y="28575"/>
                  </a:lnTo>
                  <a:lnTo>
                    <a:pt x="231825" y="22225"/>
                  </a:lnTo>
                  <a:close/>
                </a:path>
                <a:path w="391160" h="50800">
                  <a:moveTo>
                    <a:pt x="187375" y="22225"/>
                  </a:moveTo>
                  <a:lnTo>
                    <a:pt x="161975" y="22225"/>
                  </a:lnTo>
                  <a:lnTo>
                    <a:pt x="161975" y="28575"/>
                  </a:lnTo>
                  <a:lnTo>
                    <a:pt x="187375" y="28575"/>
                  </a:lnTo>
                  <a:lnTo>
                    <a:pt x="187375" y="22225"/>
                  </a:lnTo>
                  <a:close/>
                </a:path>
                <a:path w="391160" h="50800">
                  <a:moveTo>
                    <a:pt x="142925" y="22225"/>
                  </a:moveTo>
                  <a:lnTo>
                    <a:pt x="117525" y="22225"/>
                  </a:lnTo>
                  <a:lnTo>
                    <a:pt x="117525" y="28575"/>
                  </a:lnTo>
                  <a:lnTo>
                    <a:pt x="142925" y="28575"/>
                  </a:lnTo>
                  <a:lnTo>
                    <a:pt x="142925" y="22225"/>
                  </a:lnTo>
                  <a:close/>
                </a:path>
                <a:path w="391160" h="50800">
                  <a:moveTo>
                    <a:pt x="98475" y="22225"/>
                  </a:moveTo>
                  <a:lnTo>
                    <a:pt x="73075" y="22226"/>
                  </a:lnTo>
                  <a:lnTo>
                    <a:pt x="73075" y="28576"/>
                  </a:lnTo>
                  <a:lnTo>
                    <a:pt x="98475" y="28575"/>
                  </a:lnTo>
                  <a:lnTo>
                    <a:pt x="98475" y="22225"/>
                  </a:lnTo>
                  <a:close/>
                </a:path>
                <a:path w="391160" h="50800">
                  <a:moveTo>
                    <a:pt x="54025" y="22226"/>
                  </a:moveTo>
                  <a:lnTo>
                    <a:pt x="28625" y="22226"/>
                  </a:lnTo>
                  <a:lnTo>
                    <a:pt x="28625" y="28576"/>
                  </a:lnTo>
                  <a:lnTo>
                    <a:pt x="54025" y="28576"/>
                  </a:lnTo>
                  <a:lnTo>
                    <a:pt x="54025" y="22226"/>
                  </a:lnTo>
                  <a:close/>
                </a:path>
                <a:path w="391160" h="50800">
                  <a:moveTo>
                    <a:pt x="9575" y="22226"/>
                  </a:moveTo>
                  <a:lnTo>
                    <a:pt x="0" y="22226"/>
                  </a:lnTo>
                  <a:lnTo>
                    <a:pt x="0" y="28576"/>
                  </a:lnTo>
                  <a:lnTo>
                    <a:pt x="9575" y="28576"/>
                  </a:lnTo>
                  <a:lnTo>
                    <a:pt x="9575" y="22226"/>
                  </a:lnTo>
                  <a:close/>
                </a:path>
              </a:pathLst>
            </a:custGeom>
            <a:solidFill>
              <a:srgbClr val="7F7F7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p:nvPr/>
          </p:nvSpPr>
          <p:spPr>
            <a:xfrm>
              <a:off x="2577622" y="5467149"/>
              <a:ext cx="208279" cy="50800"/>
            </a:xfrm>
            <a:custGeom>
              <a:avLst/>
              <a:gdLst/>
              <a:ahLst/>
              <a:cxnLst/>
              <a:rect l="l" t="t" r="r" b="b"/>
              <a:pathLst>
                <a:path w="208280" h="50800">
                  <a:moveTo>
                    <a:pt x="182586" y="0"/>
                  </a:moveTo>
                  <a:lnTo>
                    <a:pt x="172700" y="1996"/>
                  </a:lnTo>
                  <a:lnTo>
                    <a:pt x="164627" y="7439"/>
                  </a:lnTo>
                  <a:lnTo>
                    <a:pt x="159183" y="15513"/>
                  </a:lnTo>
                  <a:lnTo>
                    <a:pt x="157187" y="25400"/>
                  </a:lnTo>
                  <a:lnTo>
                    <a:pt x="159183" y="35286"/>
                  </a:lnTo>
                  <a:lnTo>
                    <a:pt x="164627" y="43360"/>
                  </a:lnTo>
                  <a:lnTo>
                    <a:pt x="172700" y="48803"/>
                  </a:lnTo>
                  <a:lnTo>
                    <a:pt x="182587" y="50800"/>
                  </a:lnTo>
                  <a:lnTo>
                    <a:pt x="192474" y="48803"/>
                  </a:lnTo>
                  <a:lnTo>
                    <a:pt x="200548" y="43360"/>
                  </a:lnTo>
                  <a:lnTo>
                    <a:pt x="205991" y="35286"/>
                  </a:lnTo>
                  <a:lnTo>
                    <a:pt x="207346" y="28575"/>
                  </a:lnTo>
                  <a:lnTo>
                    <a:pt x="182587" y="28575"/>
                  </a:lnTo>
                  <a:lnTo>
                    <a:pt x="182587" y="22225"/>
                  </a:lnTo>
                  <a:lnTo>
                    <a:pt x="207346" y="22225"/>
                  </a:lnTo>
                  <a:lnTo>
                    <a:pt x="205991" y="15513"/>
                  </a:lnTo>
                  <a:lnTo>
                    <a:pt x="200547" y="7439"/>
                  </a:lnTo>
                  <a:lnTo>
                    <a:pt x="192473" y="1996"/>
                  </a:lnTo>
                  <a:lnTo>
                    <a:pt x="182586" y="0"/>
                  </a:lnTo>
                  <a:close/>
                </a:path>
                <a:path w="208280" h="50800">
                  <a:moveTo>
                    <a:pt x="157187" y="25400"/>
                  </a:moveTo>
                  <a:lnTo>
                    <a:pt x="157187" y="28575"/>
                  </a:lnTo>
                  <a:lnTo>
                    <a:pt x="157828" y="28575"/>
                  </a:lnTo>
                  <a:lnTo>
                    <a:pt x="157187" y="25400"/>
                  </a:lnTo>
                  <a:close/>
                </a:path>
                <a:path w="208280" h="50800">
                  <a:moveTo>
                    <a:pt x="207346" y="22225"/>
                  </a:moveTo>
                  <a:lnTo>
                    <a:pt x="182587" y="22225"/>
                  </a:lnTo>
                  <a:lnTo>
                    <a:pt x="182587" y="28575"/>
                  </a:lnTo>
                  <a:lnTo>
                    <a:pt x="207346" y="28575"/>
                  </a:lnTo>
                  <a:lnTo>
                    <a:pt x="207987" y="25400"/>
                  </a:lnTo>
                  <a:lnTo>
                    <a:pt x="207346" y="22225"/>
                  </a:lnTo>
                  <a:close/>
                </a:path>
                <a:path w="208280" h="50800">
                  <a:moveTo>
                    <a:pt x="157828" y="22225"/>
                  </a:moveTo>
                  <a:lnTo>
                    <a:pt x="157187" y="22225"/>
                  </a:lnTo>
                  <a:lnTo>
                    <a:pt x="157187" y="25400"/>
                  </a:lnTo>
                  <a:lnTo>
                    <a:pt x="157828" y="22225"/>
                  </a:lnTo>
                  <a:close/>
                </a:path>
                <a:path w="208280" h="50800">
                  <a:moveTo>
                    <a:pt x="138137" y="22226"/>
                  </a:moveTo>
                  <a:lnTo>
                    <a:pt x="112737" y="22226"/>
                  </a:lnTo>
                  <a:lnTo>
                    <a:pt x="112737" y="28576"/>
                  </a:lnTo>
                  <a:lnTo>
                    <a:pt x="138137" y="28576"/>
                  </a:lnTo>
                  <a:lnTo>
                    <a:pt x="138137" y="22226"/>
                  </a:lnTo>
                  <a:close/>
                </a:path>
                <a:path w="208280" h="50800">
                  <a:moveTo>
                    <a:pt x="93687" y="22226"/>
                  </a:moveTo>
                  <a:lnTo>
                    <a:pt x="68287" y="22226"/>
                  </a:lnTo>
                  <a:lnTo>
                    <a:pt x="68287" y="28576"/>
                  </a:lnTo>
                  <a:lnTo>
                    <a:pt x="93687" y="28576"/>
                  </a:lnTo>
                  <a:lnTo>
                    <a:pt x="93687" y="22226"/>
                  </a:lnTo>
                  <a:close/>
                </a:path>
                <a:path w="208280" h="50800">
                  <a:moveTo>
                    <a:pt x="49237" y="22226"/>
                  </a:moveTo>
                  <a:lnTo>
                    <a:pt x="23837" y="22226"/>
                  </a:lnTo>
                  <a:lnTo>
                    <a:pt x="23837" y="28576"/>
                  </a:lnTo>
                  <a:lnTo>
                    <a:pt x="49237" y="28576"/>
                  </a:lnTo>
                  <a:lnTo>
                    <a:pt x="49237" y="22226"/>
                  </a:lnTo>
                  <a:close/>
                </a:path>
                <a:path w="208280" h="50800">
                  <a:moveTo>
                    <a:pt x="4787" y="22226"/>
                  </a:moveTo>
                  <a:lnTo>
                    <a:pt x="0" y="22226"/>
                  </a:lnTo>
                  <a:lnTo>
                    <a:pt x="0" y="28576"/>
                  </a:lnTo>
                  <a:lnTo>
                    <a:pt x="4787" y="28576"/>
                  </a:lnTo>
                  <a:lnTo>
                    <a:pt x="4787" y="22226"/>
                  </a:lnTo>
                  <a:close/>
                </a:path>
              </a:pathLst>
            </a:custGeom>
            <a:solidFill>
              <a:srgbClr val="7F7F7F"/>
            </a:solidFill>
          </p:spPr>
          <p:txBody>
            <a:bodyPr wrap="square" lIns="0" tIns="0" rIns="0" bIns="0" rtlCol="0"/>
            <a:lstStyle/>
            <a:p>
              <a:endParaRPr sz="16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16"/>
            <p:cNvSpPr txBox="1"/>
            <p:nvPr/>
          </p:nvSpPr>
          <p:spPr>
            <a:xfrm>
              <a:off x="3763023" y="2644448"/>
              <a:ext cx="1804002" cy="738664"/>
            </a:xfrm>
            <a:prstGeom prst="rect">
              <a:avLst/>
            </a:prstGeom>
          </p:spPr>
          <p:txBody>
            <a:bodyPr vert="horz" wrap="square" lIns="0" tIns="0" rIns="0" bIns="0" rtlCol="0">
              <a:spAutoFit/>
            </a:bodyPr>
            <a:lstStyle/>
            <a:p>
              <a:pPr marL="12700">
                <a:lnSpc>
                  <a:spcPct val="100000"/>
                </a:lnSpc>
              </a:pPr>
              <a:r>
                <a:rPr sz="1600" b="1" u="none" dirty="0">
                  <a:latin typeface="Huawei Sans" panose="020C0503030203020204" pitchFamily="34" charset="0"/>
                </a:rPr>
                <a:t>Parameters are "distilled" from data.</a:t>
              </a:r>
              <a:endParaRPr sz="16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2" name="object 2"/>
          <p:cNvSpPr txBox="1">
            <a:spLocks noGrp="1"/>
          </p:cNvSpPr>
          <p:nvPr>
            <p:ph type="title"/>
          </p:nvPr>
        </p:nvSpPr>
        <p:spPr>
          <a:xfrm>
            <a:off x="1423574" y="447468"/>
            <a:ext cx="10516635" cy="619799"/>
          </a:xfrm>
        </p:spPr>
        <p:txBody>
          <a:bodyPr>
            <a:normAutofit/>
          </a:bodyPr>
          <a:lstStyle/>
          <a:p>
            <a:r>
              <a:rPr b="0" u="none" dirty="0">
                <a:latin typeface="Huawei Sans" panose="020C0503030203020204" pitchFamily="34" charset="0"/>
              </a:rPr>
              <a:t>Parameters and Hyperparameters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26" name="文本占位符 25"/>
          <p:cNvSpPr>
            <a:spLocks noGrp="1"/>
          </p:cNvSpPr>
          <p:nvPr>
            <p:ph type="body" sz="quarter" idx="4294967295"/>
          </p:nvPr>
        </p:nvSpPr>
        <p:spPr>
          <a:xfrm>
            <a:off x="455613" y="1445403"/>
            <a:ext cx="11293475" cy="4879805"/>
          </a:xfrm>
        </p:spPr>
        <p:txBody>
          <a:bodyPr/>
          <a:lstStyle/>
          <a:p>
            <a:r>
              <a:rPr b="0" u="none" dirty="0">
                <a:latin typeface="Huawei Sans" panose="020C0503030203020204" pitchFamily="34" charset="0"/>
              </a:rPr>
              <a:t>A model contains not only parameters but also hyperparameters. Hyperparameters enable the model to learn the </a:t>
            </a:r>
            <a:r>
              <a:rPr lang="en-US" dirty="0">
                <a:latin typeface="Huawei Sans" panose="020C0503030203020204" pitchFamily="34" charset="0"/>
              </a:rPr>
              <a:t>optimal configurations of the parameters</a:t>
            </a:r>
            <a:r>
              <a:rPr b="0" u="none" dirty="0">
                <a:latin typeface="Huawei Sans" panose="020C0503030203020204" pitchFamily="34" charset="0"/>
              </a:rPr>
              <a:t>.</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Parameters are automatically learned by models.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Hyperparameters are manually set.</a:t>
            </a:r>
          </a:p>
        </p:txBody>
      </p:sp>
      <p:pic>
        <p:nvPicPr>
          <p:cNvPr id="3" name="Picture 2">
            <a:extLst>
              <a:ext uri="{FF2B5EF4-FFF2-40B4-BE49-F238E27FC236}">
                <a16:creationId xmlns:a16="http://schemas.microsoft.com/office/drawing/2014/main" id="{97A1B83F-9E40-D34B-F18C-5455E3D0C1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1BF9FC81-E7B8-05B4-716F-CEBF898A09C4}"/>
              </a:ext>
            </a:extLst>
          </p:cNvPr>
          <p:cNvGrpSpPr/>
          <p:nvPr/>
        </p:nvGrpSpPr>
        <p:grpSpPr>
          <a:xfrm>
            <a:off x="251791" y="209173"/>
            <a:ext cx="971146" cy="838577"/>
            <a:chOff x="292675" y="222425"/>
            <a:chExt cx="917148" cy="889262"/>
          </a:xfrm>
        </p:grpSpPr>
        <p:sp>
          <p:nvSpPr>
            <p:cNvPr id="5" name="Rectangle 4">
              <a:extLst>
                <a:ext uri="{FF2B5EF4-FFF2-40B4-BE49-F238E27FC236}">
                  <a16:creationId xmlns:a16="http://schemas.microsoft.com/office/drawing/2014/main" id="{964A6553-DDCF-32A1-15AB-7318B28C0A98}"/>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C31951C2-4B31-3C47-5E6E-EDD97E68F19E}"/>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6A9E3D6A-54D1-E897-2D6D-275025498EE8}"/>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805CDED-574B-0A33-23C6-9DFE62A0DABE}"/>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23355404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83779" y="447468"/>
            <a:ext cx="10165308" cy="625958"/>
          </a:xfrm>
        </p:spPr>
        <p:txBody>
          <a:bodyPr>
            <a:normAutofit/>
          </a:bodyPr>
          <a:lstStyle/>
          <a:p>
            <a:r>
              <a:rPr b="0" u="none" dirty="0">
                <a:latin typeface="Huawei Sans" panose="020C0503030203020204" pitchFamily="34" charset="0"/>
              </a:rPr>
              <a:t>Hyperparameters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5" name="组合 4"/>
          <p:cNvGrpSpPr/>
          <p:nvPr/>
        </p:nvGrpSpPr>
        <p:grpSpPr>
          <a:xfrm>
            <a:off x="1583779" y="1233488"/>
            <a:ext cx="8833510" cy="4346928"/>
            <a:chOff x="1607547" y="1237136"/>
            <a:chExt cx="8833510" cy="4346928"/>
          </a:xfrm>
        </p:grpSpPr>
        <p:sp>
          <p:nvSpPr>
            <p:cNvPr id="6" name="任意多边形 5"/>
            <p:cNvSpPr/>
            <p:nvPr/>
          </p:nvSpPr>
          <p:spPr>
            <a:xfrm>
              <a:off x="1607547" y="1237136"/>
              <a:ext cx="4072198" cy="3039810"/>
            </a:xfrm>
            <a:custGeom>
              <a:avLst/>
              <a:gdLst>
                <a:gd name="connsiteX0" fmla="*/ 243185 w 4072198"/>
                <a:gd name="connsiteY0" fmla="*/ 0 h 3039810"/>
                <a:gd name="connsiteX1" fmla="*/ 3829013 w 4072198"/>
                <a:gd name="connsiteY1" fmla="*/ 0 h 3039810"/>
                <a:gd name="connsiteX2" fmla="*/ 4072198 w 4072198"/>
                <a:gd name="connsiteY2" fmla="*/ 243185 h 3039810"/>
                <a:gd name="connsiteX3" fmla="*/ 4072198 w 4072198"/>
                <a:gd name="connsiteY3" fmla="*/ 3039810 h 3039810"/>
                <a:gd name="connsiteX4" fmla="*/ 4072198 w 4072198"/>
                <a:gd name="connsiteY4" fmla="*/ 3039810 h 3039810"/>
                <a:gd name="connsiteX5" fmla="*/ 0 w 4072198"/>
                <a:gd name="connsiteY5" fmla="*/ 3039810 h 3039810"/>
                <a:gd name="connsiteX6" fmla="*/ 0 w 4072198"/>
                <a:gd name="connsiteY6" fmla="*/ 3039810 h 3039810"/>
                <a:gd name="connsiteX7" fmla="*/ 0 w 4072198"/>
                <a:gd name="connsiteY7" fmla="*/ 243185 h 3039810"/>
                <a:gd name="connsiteX8" fmla="*/ 243185 w 4072198"/>
                <a:gd name="connsiteY8" fmla="*/ 0 h 303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72198" h="3039810">
                  <a:moveTo>
                    <a:pt x="243185" y="0"/>
                  </a:moveTo>
                  <a:lnTo>
                    <a:pt x="3829013" y="0"/>
                  </a:lnTo>
                  <a:cubicBezTo>
                    <a:pt x="3963320" y="0"/>
                    <a:pt x="4072198" y="108878"/>
                    <a:pt x="4072198" y="243185"/>
                  </a:cubicBezTo>
                  <a:lnTo>
                    <a:pt x="4072198" y="3039810"/>
                  </a:lnTo>
                  <a:lnTo>
                    <a:pt x="4072198" y="3039810"/>
                  </a:lnTo>
                  <a:lnTo>
                    <a:pt x="0" y="3039810"/>
                  </a:lnTo>
                  <a:lnTo>
                    <a:pt x="0" y="3039810"/>
                  </a:lnTo>
                  <a:lnTo>
                    <a:pt x="0" y="243185"/>
                  </a:lnTo>
                  <a:cubicBezTo>
                    <a:pt x="0" y="108878"/>
                    <a:pt x="108878" y="0"/>
                    <a:pt x="243185" y="0"/>
                  </a:cubicBezTo>
                  <a:close/>
                </a:path>
              </a:pathLst>
            </a:custGeom>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5356" tIns="143616" rIns="95356" bIns="24130" numCol="1" spcCol="1270" anchor="t" anchorCtr="0">
              <a:noAutofit/>
            </a:bodyPr>
            <a:lstStyle/>
            <a:p>
              <a:pPr marL="171450" lvl="1" indent="-171450" defTabSz="844550">
                <a:lnSpc>
                  <a:spcPct val="90000"/>
                </a:lnSpc>
                <a:spcBef>
                  <a:spcPct val="0"/>
                </a:spcBef>
                <a:spcAft>
                  <a:spcPct val="15000"/>
                </a:spcAft>
                <a:buChar char="••"/>
              </a:pPr>
              <a:r>
                <a:rPr lang="en-US" dirty="0">
                  <a:latin typeface="Huawei Sans" panose="020C0503030203020204" pitchFamily="34" charset="0"/>
                </a:rPr>
                <a:t>Commonly used for model parameter estimation.</a:t>
              </a:r>
            </a:p>
            <a:p>
              <a:pPr marL="171450" lvl="1" indent="-171450" defTabSz="844550">
                <a:lnSpc>
                  <a:spcPct val="90000"/>
                </a:lnSpc>
                <a:spcBef>
                  <a:spcPct val="0"/>
                </a:spcBef>
                <a:spcAft>
                  <a:spcPct val="15000"/>
                </a:spcAft>
                <a:buChar char="••"/>
              </a:pPr>
              <a:r>
                <a:rPr lang="en-US" dirty="0">
                  <a:latin typeface="Huawei Sans" panose="020C0503030203020204" pitchFamily="34" charset="0"/>
                </a:rPr>
                <a:t>Specified by the user.</a:t>
              </a:r>
            </a:p>
            <a:p>
              <a:pPr marL="171450" lvl="1" indent="-171450" defTabSz="844550">
                <a:lnSpc>
                  <a:spcPct val="90000"/>
                </a:lnSpc>
                <a:spcBef>
                  <a:spcPct val="0"/>
                </a:spcBef>
                <a:spcAft>
                  <a:spcPct val="15000"/>
                </a:spcAft>
                <a:buChar char="••"/>
              </a:pPr>
              <a:r>
                <a:rPr lang="en-US" dirty="0">
                  <a:latin typeface="Huawei Sans" panose="020C0503030203020204" pitchFamily="34" charset="0"/>
                </a:rPr>
                <a:t>Set heuristically.</a:t>
              </a:r>
            </a:p>
            <a:p>
              <a:pPr marL="171450" lvl="1" indent="-171450" defTabSz="844550">
                <a:lnSpc>
                  <a:spcPct val="90000"/>
                </a:lnSpc>
                <a:spcBef>
                  <a:spcPct val="0"/>
                </a:spcBef>
                <a:spcAft>
                  <a:spcPct val="15000"/>
                </a:spcAft>
                <a:buChar char="••"/>
              </a:pPr>
              <a:r>
                <a:rPr lang="en-US" dirty="0">
                  <a:latin typeface="Huawei Sans" panose="020C0503030203020204" pitchFamily="34" charset="0"/>
                </a:rPr>
                <a:t>Often tuned for a given predictive modeling problem.</a:t>
              </a:r>
              <a:endParaRPr b="0" u="none" dirty="0">
                <a:latin typeface="Huawei Sans" panose="020C0503030203020204" pitchFamily="34" charset="0"/>
              </a:endParaRPr>
            </a:p>
          </p:txBody>
        </p:sp>
        <p:sp>
          <p:nvSpPr>
            <p:cNvPr id="7" name="任意多边形 6"/>
            <p:cNvSpPr/>
            <p:nvPr/>
          </p:nvSpPr>
          <p:spPr>
            <a:xfrm>
              <a:off x="1607547" y="4276946"/>
              <a:ext cx="4072198" cy="1307118"/>
            </a:xfrm>
            <a:custGeom>
              <a:avLst/>
              <a:gdLst>
                <a:gd name="connsiteX0" fmla="*/ 0 w 4072198"/>
                <a:gd name="connsiteY0" fmla="*/ 0 h 1307118"/>
                <a:gd name="connsiteX1" fmla="*/ 4072198 w 4072198"/>
                <a:gd name="connsiteY1" fmla="*/ 0 h 1307118"/>
                <a:gd name="connsiteX2" fmla="*/ 4072198 w 4072198"/>
                <a:gd name="connsiteY2" fmla="*/ 1307118 h 1307118"/>
                <a:gd name="connsiteX3" fmla="*/ 0 w 4072198"/>
                <a:gd name="connsiteY3" fmla="*/ 1307118 h 1307118"/>
                <a:gd name="connsiteX4" fmla="*/ 0 w 4072198"/>
                <a:gd name="connsiteY4" fmla="*/ 0 h 1307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2198" h="1307118">
                  <a:moveTo>
                    <a:pt x="0" y="0"/>
                  </a:moveTo>
                  <a:lnTo>
                    <a:pt x="4072198" y="0"/>
                  </a:lnTo>
                  <a:lnTo>
                    <a:pt x="4072198" y="1307118"/>
                  </a:lnTo>
                  <a:lnTo>
                    <a:pt x="0" y="1307118"/>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83820" tIns="0" rIns="1232393" bIns="0" numCol="1" spcCol="1270" anchor="ctr" anchorCtr="0">
              <a:noAutofit/>
            </a:bodyPr>
            <a:lstStyle/>
            <a:p>
              <a:pPr lvl="0" defTabSz="977900" rtl="0">
                <a:lnSpc>
                  <a:spcPct val="90000"/>
                </a:lnSpc>
                <a:spcBef>
                  <a:spcPct val="0"/>
                </a:spcBef>
                <a:spcAft>
                  <a:spcPct val="35000"/>
                </a:spcAft>
              </a:pPr>
              <a:r>
                <a:rPr sz="2200" b="0" u="none" dirty="0">
                  <a:latin typeface="Huawei Sans" panose="020C0503030203020204" pitchFamily="34" charset="0"/>
                </a:rPr>
                <a:t>Hyperparameters are configurations outside the model.</a:t>
              </a:r>
            </a:p>
          </p:txBody>
        </p:sp>
        <mc:AlternateContent xmlns:mc="http://schemas.openxmlformats.org/markup-compatibility/2006" xmlns:a14="http://schemas.microsoft.com/office/drawing/2010/main">
          <mc:Choice Requires="a14">
            <p:sp>
              <p:nvSpPr>
                <p:cNvPr id="9" name="任意多边形 8"/>
                <p:cNvSpPr/>
                <p:nvPr/>
              </p:nvSpPr>
              <p:spPr>
                <a:xfrm>
                  <a:off x="6368859" y="1237136"/>
                  <a:ext cx="4072198" cy="3039810"/>
                </a:xfrm>
                <a:custGeom>
                  <a:avLst/>
                  <a:gdLst>
                    <a:gd name="connsiteX0" fmla="*/ 243185 w 4072198"/>
                    <a:gd name="connsiteY0" fmla="*/ 0 h 3039810"/>
                    <a:gd name="connsiteX1" fmla="*/ 3829013 w 4072198"/>
                    <a:gd name="connsiteY1" fmla="*/ 0 h 3039810"/>
                    <a:gd name="connsiteX2" fmla="*/ 4072198 w 4072198"/>
                    <a:gd name="connsiteY2" fmla="*/ 243185 h 3039810"/>
                    <a:gd name="connsiteX3" fmla="*/ 4072198 w 4072198"/>
                    <a:gd name="connsiteY3" fmla="*/ 3039810 h 3039810"/>
                    <a:gd name="connsiteX4" fmla="*/ 4072198 w 4072198"/>
                    <a:gd name="connsiteY4" fmla="*/ 3039810 h 3039810"/>
                    <a:gd name="connsiteX5" fmla="*/ 0 w 4072198"/>
                    <a:gd name="connsiteY5" fmla="*/ 3039810 h 3039810"/>
                    <a:gd name="connsiteX6" fmla="*/ 0 w 4072198"/>
                    <a:gd name="connsiteY6" fmla="*/ 3039810 h 3039810"/>
                    <a:gd name="connsiteX7" fmla="*/ 0 w 4072198"/>
                    <a:gd name="connsiteY7" fmla="*/ 243185 h 3039810"/>
                    <a:gd name="connsiteX8" fmla="*/ 243185 w 4072198"/>
                    <a:gd name="connsiteY8" fmla="*/ 0 h 303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72198" h="3039810">
                      <a:moveTo>
                        <a:pt x="243185" y="0"/>
                      </a:moveTo>
                      <a:lnTo>
                        <a:pt x="3829013" y="0"/>
                      </a:lnTo>
                      <a:cubicBezTo>
                        <a:pt x="3963320" y="0"/>
                        <a:pt x="4072198" y="108878"/>
                        <a:pt x="4072198" y="243185"/>
                      </a:cubicBezTo>
                      <a:lnTo>
                        <a:pt x="4072198" y="3039810"/>
                      </a:lnTo>
                      <a:lnTo>
                        <a:pt x="4072198" y="3039810"/>
                      </a:lnTo>
                      <a:lnTo>
                        <a:pt x="0" y="3039810"/>
                      </a:lnTo>
                      <a:lnTo>
                        <a:pt x="0" y="3039810"/>
                      </a:lnTo>
                      <a:lnTo>
                        <a:pt x="0" y="243185"/>
                      </a:lnTo>
                      <a:cubicBezTo>
                        <a:pt x="0" y="108878"/>
                        <a:pt x="108878" y="0"/>
                        <a:pt x="243185" y="0"/>
                      </a:cubicBezTo>
                      <a:close/>
                    </a:path>
                  </a:pathLst>
                </a:custGeom>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5356" tIns="143616" rIns="95356" bIns="24130" numCol="1" spcCol="1270" anchor="t" anchorCtr="0">
                  <a:noAutofit/>
                </a:bodyPr>
                <a:lstStyle/>
                <a:p>
                  <a:pPr marL="171450" lvl="1" indent="-171450" defTabSz="844550">
                    <a:lnSpc>
                      <a:spcPct val="90000"/>
                    </a:lnSpc>
                    <a:spcAft>
                      <a:spcPct val="15000"/>
                    </a:spcAft>
                    <a:buChar char="••"/>
                  </a:pPr>
                  <a14:m>
                    <m:oMath xmlns:m="http://schemas.openxmlformats.org/officeDocument/2006/math">
                      <m:r>
                        <m:rPr>
                          <m:sty m:val="p"/>
                        </m:rPr>
                        <a:rPr lang="el-GR" altLang="zh-CN" i="1" smtClean="0">
                          <a:latin typeface="Cambria Math" panose="02040503050406030204" pitchFamily="18" charset="0"/>
                          <a:ea typeface="Cambria Math" panose="02040503050406030204" pitchFamily="18" charset="0"/>
                          <a:sym typeface="Huawei Sans" panose="020C0503030203020204" pitchFamily="34" charset="0"/>
                        </a:rPr>
                        <m:t>λ</m:t>
                      </m:r>
                    </m:oMath>
                  </a14:m>
                  <a:r>
                    <a:rPr lang="en-US" b="0" u="none" dirty="0">
                      <a:latin typeface="Huawei Sans" panose="020C0503030203020204" pitchFamily="34" charset="0"/>
                    </a:rPr>
                    <a:t> of Lasso/Ridge regression</a:t>
                  </a:r>
                  <a:endParaRPr lang="en-US" altLang="zh-CN"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71450" lvl="1" indent="-171450" defTabSz="844550">
                    <a:lnSpc>
                      <a:spcPct val="90000"/>
                    </a:lnSpc>
                    <a:spcAft>
                      <a:spcPct val="15000"/>
                    </a:spcAft>
                    <a:buChar char="••"/>
                  </a:pPr>
                  <a:r>
                    <a:rPr lang="en-US" b="0" u="none" dirty="0">
                      <a:latin typeface="Huawei Sans" panose="020C0503030203020204" pitchFamily="34" charset="0"/>
                    </a:rPr>
                    <a:t>Learning rate, number of iterations, batch size, activation function, and number of neurons of a neural network to be trained</a:t>
                  </a:r>
                </a:p>
                <a:p>
                  <a:pPr marL="171450" lvl="1" indent="-171450" defTabSz="844550">
                    <a:lnSpc>
                      <a:spcPct val="90000"/>
                    </a:lnSpc>
                    <a:spcBef>
                      <a:spcPct val="0"/>
                    </a:spcBef>
                    <a:spcAft>
                      <a:spcPct val="15000"/>
                    </a:spcAft>
                    <a:buChar char="••"/>
                  </a:pPr>
                  <a14:m>
                    <m:oMath xmlns:m="http://schemas.openxmlformats.org/officeDocument/2006/math">
                      <m:r>
                        <a:rPr lang="en-US" i="1" kern="1200">
                          <a:latin typeface="Cambria Math" panose="02040503050406030204" pitchFamily="18" charset="0"/>
                          <a:sym typeface="Huawei Sans" panose="020C0503030203020204" pitchFamily="34" charset="0"/>
                        </a:rPr>
                        <m:t>𝐶</m:t>
                      </m:r>
                    </m:oMath>
                  </a14:m>
                  <a:r>
                    <a:rPr lang="en-US" b="0" u="none" dirty="0">
                      <a:latin typeface="Huawei Sans" panose="020C0503030203020204" pitchFamily="34" charset="0"/>
                    </a:rPr>
                    <a:t> and </a:t>
                  </a:r>
                  <a14:m>
                    <m:oMath xmlns:m="http://schemas.openxmlformats.org/officeDocument/2006/math">
                      <m:r>
                        <a:rPr lang="zh-CN" altLang="en-US" i="1">
                          <a:latin typeface="Cambria Math" panose="02040503050406030204" pitchFamily="18" charset="0"/>
                          <a:sym typeface="Huawei Sans" panose="020C0503030203020204" pitchFamily="34" charset="0"/>
                        </a:rPr>
                        <m:t>𝜎</m:t>
                      </m:r>
                    </m:oMath>
                  </a14:m>
                  <a:r>
                    <a:rPr lang="en-US" b="0" u="none" dirty="0">
                      <a:latin typeface="Huawei Sans" panose="020C0503030203020204" pitchFamily="34" charset="0"/>
                    </a:rPr>
                    <a:t> of support vector machines (SVMs)</a:t>
                  </a:r>
                </a:p>
                <a:p>
                  <a:pPr marL="171450" lvl="1" indent="-171450" algn="l" defTabSz="844550" rtl="0">
                    <a:lnSpc>
                      <a:spcPct val="90000"/>
                    </a:lnSpc>
                    <a:spcBef>
                      <a:spcPct val="0"/>
                    </a:spcBef>
                    <a:spcAft>
                      <a:spcPct val="15000"/>
                    </a:spcAft>
                    <a:buChar char="••"/>
                  </a:pPr>
                  <a:r>
                    <a:rPr lang="en-US" b="0" i="1" u="none" dirty="0">
                      <a:latin typeface="Huawei Sans" panose="020C0503030203020204" pitchFamily="34" charset="0"/>
                    </a:rPr>
                    <a:t>k</a:t>
                  </a:r>
                  <a:r>
                    <a:rPr lang="en-US" b="0" u="none" dirty="0">
                      <a:latin typeface="Huawei Sans" panose="020C0503030203020204" pitchFamily="34" charset="0"/>
                    </a:rPr>
                    <a:t> in the </a:t>
                  </a:r>
                  <a:r>
                    <a:rPr lang="en-US" b="0" i="1" u="none" dirty="0">
                      <a:latin typeface="Huawei Sans" panose="020C0503030203020204" pitchFamily="34" charset="0"/>
                    </a:rPr>
                    <a:t>k</a:t>
                  </a:r>
                  <a:r>
                    <a:rPr lang="en-US" b="0" u="none" dirty="0">
                      <a:latin typeface="Huawei Sans" panose="020C0503030203020204" pitchFamily="34" charset="0"/>
                    </a:rPr>
                    <a:t>-nearest neighbors (</a:t>
                  </a:r>
                  <a:r>
                    <a:rPr lang="en-US" b="0" i="1" u="none" dirty="0">
                      <a:latin typeface="Huawei Sans" panose="020C0503030203020204" pitchFamily="34" charset="0"/>
                    </a:rPr>
                    <a:t>k</a:t>
                  </a:r>
                  <a:r>
                    <a:rPr lang="en-US" b="0" u="none" dirty="0">
                      <a:latin typeface="Huawei Sans" panose="020C0503030203020204" pitchFamily="34" charset="0"/>
                    </a:rPr>
                    <a:t>-NN) algorithm</a:t>
                  </a:r>
                  <a:endParaRPr lang="en-US" altLang="zh-CN"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171450" lvl="1" indent="-171450" algn="l" defTabSz="844550" rtl="0">
                    <a:lnSpc>
                      <a:spcPct val="90000"/>
                    </a:lnSpc>
                    <a:spcBef>
                      <a:spcPct val="0"/>
                    </a:spcBef>
                    <a:spcAft>
                      <a:spcPct val="15000"/>
                    </a:spcAft>
                    <a:buChar char="••"/>
                  </a:pPr>
                  <a:r>
                    <a:rPr lang="en-US" b="0" u="none" dirty="0">
                      <a:latin typeface="Huawei Sans" panose="020C0503030203020204" pitchFamily="34" charset="0"/>
                    </a:rPr>
                    <a:t>Number of trees in a random forest</a:t>
                  </a:r>
                  <a:endParaRPr lang="en-US" altLang="zh-CN"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Choice>
          <mc:Fallback xmlns="">
            <p:sp>
              <p:nvSpPr>
                <p:cNvPr id="9" name="任意多边形 8"/>
                <p:cNvSpPr>
                  <a:spLocks noRot="1" noChangeAspect="1" noMove="1" noResize="1" noEditPoints="1" noAdjustHandles="1" noChangeArrowheads="1" noChangeShapeType="1" noTextEdit="1"/>
                </p:cNvSpPr>
                <p:nvPr/>
              </p:nvSpPr>
              <p:spPr>
                <a:xfrm>
                  <a:off x="6368859" y="1237136"/>
                  <a:ext cx="4072198" cy="3039810"/>
                </a:xfrm>
                <a:custGeom>
                  <a:avLst/>
                  <a:gdLst>
                    <a:gd name="connsiteX0" fmla="*/ 243185 w 4072198"/>
                    <a:gd name="connsiteY0" fmla="*/ 0 h 3039810"/>
                    <a:gd name="connsiteX1" fmla="*/ 3829013 w 4072198"/>
                    <a:gd name="connsiteY1" fmla="*/ 0 h 3039810"/>
                    <a:gd name="connsiteX2" fmla="*/ 4072198 w 4072198"/>
                    <a:gd name="connsiteY2" fmla="*/ 243185 h 3039810"/>
                    <a:gd name="connsiteX3" fmla="*/ 4072198 w 4072198"/>
                    <a:gd name="connsiteY3" fmla="*/ 3039810 h 3039810"/>
                    <a:gd name="connsiteX4" fmla="*/ 4072198 w 4072198"/>
                    <a:gd name="connsiteY4" fmla="*/ 3039810 h 3039810"/>
                    <a:gd name="connsiteX5" fmla="*/ 0 w 4072198"/>
                    <a:gd name="connsiteY5" fmla="*/ 3039810 h 3039810"/>
                    <a:gd name="connsiteX6" fmla="*/ 0 w 4072198"/>
                    <a:gd name="connsiteY6" fmla="*/ 3039810 h 3039810"/>
                    <a:gd name="connsiteX7" fmla="*/ 0 w 4072198"/>
                    <a:gd name="connsiteY7" fmla="*/ 243185 h 3039810"/>
                    <a:gd name="connsiteX8" fmla="*/ 243185 w 4072198"/>
                    <a:gd name="connsiteY8" fmla="*/ 0 h 303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72198" h="3039810">
                      <a:moveTo>
                        <a:pt x="243185" y="0"/>
                      </a:moveTo>
                      <a:lnTo>
                        <a:pt x="3829013" y="0"/>
                      </a:lnTo>
                      <a:cubicBezTo>
                        <a:pt x="3963320" y="0"/>
                        <a:pt x="4072198" y="108878"/>
                        <a:pt x="4072198" y="243185"/>
                      </a:cubicBezTo>
                      <a:lnTo>
                        <a:pt x="4072198" y="3039810"/>
                      </a:lnTo>
                      <a:lnTo>
                        <a:pt x="4072198" y="3039810"/>
                      </a:lnTo>
                      <a:lnTo>
                        <a:pt x="0" y="3039810"/>
                      </a:lnTo>
                      <a:lnTo>
                        <a:pt x="0" y="3039810"/>
                      </a:lnTo>
                      <a:lnTo>
                        <a:pt x="0" y="243185"/>
                      </a:lnTo>
                      <a:cubicBezTo>
                        <a:pt x="0" y="108878"/>
                        <a:pt x="108878" y="0"/>
                        <a:pt x="243185" y="0"/>
                      </a:cubicBezTo>
                      <a:close/>
                    </a:path>
                  </a:pathLst>
                </a:custGeom>
                <a:blipFill>
                  <a:blip r:embed="rId3"/>
                  <a:stretch>
                    <a:fillRect l="-1343" b="-3792"/>
                  </a:stretch>
                </a:blipFill>
              </p:spPr>
              <p:txBody>
                <a:bodyPr/>
                <a:lstStyle/>
                <a:p>
                  <a:r>
                    <a:rPr lang="zh-CN" altLang="en-US">
                      <a:noFill/>
                    </a:rPr>
                    <a:t> </a:t>
                  </a:r>
                </a:p>
              </p:txBody>
            </p:sp>
          </mc:Fallback>
        </mc:AlternateContent>
        <p:sp>
          <p:nvSpPr>
            <p:cNvPr id="10" name="任意多边形 9"/>
            <p:cNvSpPr/>
            <p:nvPr/>
          </p:nvSpPr>
          <p:spPr>
            <a:xfrm>
              <a:off x="6368859" y="4276946"/>
              <a:ext cx="4072198" cy="1307118"/>
            </a:xfrm>
            <a:custGeom>
              <a:avLst/>
              <a:gdLst>
                <a:gd name="connsiteX0" fmla="*/ 0 w 4072198"/>
                <a:gd name="connsiteY0" fmla="*/ 0 h 1307118"/>
                <a:gd name="connsiteX1" fmla="*/ 4072198 w 4072198"/>
                <a:gd name="connsiteY1" fmla="*/ 0 h 1307118"/>
                <a:gd name="connsiteX2" fmla="*/ 4072198 w 4072198"/>
                <a:gd name="connsiteY2" fmla="*/ 1307118 h 1307118"/>
                <a:gd name="connsiteX3" fmla="*/ 0 w 4072198"/>
                <a:gd name="connsiteY3" fmla="*/ 1307118 h 1307118"/>
                <a:gd name="connsiteX4" fmla="*/ 0 w 4072198"/>
                <a:gd name="connsiteY4" fmla="*/ 0 h 1307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2198" h="1307118">
                  <a:moveTo>
                    <a:pt x="0" y="0"/>
                  </a:moveTo>
                  <a:lnTo>
                    <a:pt x="4072198" y="0"/>
                  </a:lnTo>
                  <a:lnTo>
                    <a:pt x="4072198" y="1307118"/>
                  </a:lnTo>
                  <a:lnTo>
                    <a:pt x="0" y="1307118"/>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83820" tIns="0" rIns="1232393" bIns="0" numCol="1" spcCol="1270" anchor="ctr" anchorCtr="0">
              <a:noAutofit/>
            </a:bodyPr>
            <a:lstStyle/>
            <a:p>
              <a:pPr lvl="0" defTabSz="977900" rtl="0">
                <a:lnSpc>
                  <a:spcPct val="90000"/>
                </a:lnSpc>
                <a:spcBef>
                  <a:spcPct val="0"/>
                </a:spcBef>
                <a:spcAft>
                  <a:spcPct val="35000"/>
                </a:spcAft>
              </a:pPr>
              <a:r>
                <a:rPr sz="2200" b="0" u="none" dirty="0">
                  <a:latin typeface="Huawei Sans" panose="020C0503030203020204" pitchFamily="34" charset="0"/>
                </a:rPr>
                <a:t>Common</a:t>
              </a:r>
              <a:r>
                <a:rPr lang="en-US" altLang="zh-CN" sz="2200" b="0" u="none" dirty="0">
                  <a:latin typeface="Huawei Sans" panose="020C0503030203020204" pitchFamily="34" charset="0"/>
                </a:rPr>
                <a:t> </a:t>
              </a:r>
              <a:r>
                <a:rPr sz="2200" b="0" u="none" dirty="0">
                  <a:latin typeface="Huawei Sans" panose="020C0503030203020204" pitchFamily="34" charset="0"/>
                </a:rPr>
                <a:t>hyperparameters</a:t>
              </a:r>
            </a:p>
          </p:txBody>
        </p:sp>
      </p:grpSp>
      <p:pic>
        <p:nvPicPr>
          <p:cNvPr id="3" name="Picture 2">
            <a:extLst>
              <a:ext uri="{FF2B5EF4-FFF2-40B4-BE49-F238E27FC236}">
                <a16:creationId xmlns:a16="http://schemas.microsoft.com/office/drawing/2014/main" id="{01069AFC-4396-27C8-2567-8B6400DAFC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04B4D3D9-B83C-BF44-5DC6-C45EA921CC5B}"/>
              </a:ext>
            </a:extLst>
          </p:cNvPr>
          <p:cNvGrpSpPr/>
          <p:nvPr/>
        </p:nvGrpSpPr>
        <p:grpSpPr>
          <a:xfrm>
            <a:off x="251791" y="209173"/>
            <a:ext cx="971146" cy="838577"/>
            <a:chOff x="292675" y="222425"/>
            <a:chExt cx="917148" cy="889262"/>
          </a:xfrm>
        </p:grpSpPr>
        <p:sp>
          <p:nvSpPr>
            <p:cNvPr id="8" name="Rectangle 7">
              <a:extLst>
                <a:ext uri="{FF2B5EF4-FFF2-40B4-BE49-F238E27FC236}">
                  <a16:creationId xmlns:a16="http://schemas.microsoft.com/office/drawing/2014/main" id="{25CB9463-2FE2-1E0F-B584-0FB3171619E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8B9DF2E5-E67A-DBA1-4617-5E7B74527569}"/>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5F622E10-6574-E6D1-1DC3-6A6F76B08491}"/>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3A00514-EC13-25A9-429B-B56243062223}"/>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42375259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64566" y="447468"/>
            <a:ext cx="10384521" cy="340323"/>
          </a:xfrm>
        </p:spPr>
        <p:txBody>
          <a:bodyPr>
            <a:normAutofit fontScale="90000"/>
          </a:bodyPr>
          <a:lstStyle/>
          <a:p>
            <a:r>
              <a:rPr b="0" u="none" dirty="0">
                <a:latin typeface="Huawei Sans" panose="020C0503030203020204" pitchFamily="34" charset="0"/>
              </a:rPr>
              <a:t>Hyperparameter Search Process and Methods</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5" name="组合 4"/>
          <p:cNvGrpSpPr/>
          <p:nvPr/>
        </p:nvGrpSpPr>
        <p:grpSpPr>
          <a:xfrm>
            <a:off x="1235198" y="1264762"/>
            <a:ext cx="9721605" cy="4935676"/>
            <a:chOff x="1235198" y="1264762"/>
            <a:chExt cx="9721605" cy="4935676"/>
          </a:xfrm>
        </p:grpSpPr>
        <p:sp>
          <p:nvSpPr>
            <p:cNvPr id="6" name="任意多边形 5"/>
            <p:cNvSpPr/>
            <p:nvPr/>
          </p:nvSpPr>
          <p:spPr>
            <a:xfrm>
              <a:off x="1235198" y="1521135"/>
              <a:ext cx="2098604" cy="2481680"/>
            </a:xfrm>
            <a:custGeom>
              <a:avLst/>
              <a:gdLst>
                <a:gd name="connsiteX0" fmla="*/ 0 w 2481679"/>
                <a:gd name="connsiteY0" fmla="*/ 0 h 1737175"/>
                <a:gd name="connsiteX1" fmla="*/ 1613092 w 2481679"/>
                <a:gd name="connsiteY1" fmla="*/ 0 h 1737175"/>
                <a:gd name="connsiteX2" fmla="*/ 2481679 w 2481679"/>
                <a:gd name="connsiteY2" fmla="*/ 868588 h 1737175"/>
                <a:gd name="connsiteX3" fmla="*/ 1613092 w 2481679"/>
                <a:gd name="connsiteY3" fmla="*/ 1737175 h 1737175"/>
                <a:gd name="connsiteX4" fmla="*/ 0 w 2481679"/>
                <a:gd name="connsiteY4" fmla="*/ 1737175 h 1737175"/>
                <a:gd name="connsiteX5" fmla="*/ 868588 w 2481679"/>
                <a:gd name="connsiteY5" fmla="*/ 868588 h 1737175"/>
                <a:gd name="connsiteX6" fmla="*/ 0 w 2481679"/>
                <a:gd name="connsiteY6" fmla="*/ 0 h 173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679" h="1737175">
                  <a:moveTo>
                    <a:pt x="2481679" y="0"/>
                  </a:moveTo>
                  <a:lnTo>
                    <a:pt x="2481679" y="1129164"/>
                  </a:lnTo>
                  <a:lnTo>
                    <a:pt x="1240839" y="1737175"/>
                  </a:lnTo>
                  <a:lnTo>
                    <a:pt x="0" y="1129164"/>
                  </a:lnTo>
                  <a:lnTo>
                    <a:pt x="0" y="0"/>
                  </a:lnTo>
                  <a:lnTo>
                    <a:pt x="1240839" y="608011"/>
                  </a:lnTo>
                  <a:lnTo>
                    <a:pt x="2481679"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621" tIns="876209" rIns="7619" bIns="876207" numCol="1" spcCol="1270" anchor="ctr" anchorCtr="0">
              <a:noAutofit/>
            </a:bodyPr>
            <a:lstStyle/>
            <a:p>
              <a:pPr lvl="0" algn="ctr" defTabSz="533400">
                <a:lnSpc>
                  <a:spcPct val="90000"/>
                </a:lnSpc>
                <a:spcBef>
                  <a:spcPct val="0"/>
                </a:spcBef>
                <a:spcAft>
                  <a:spcPct val="35000"/>
                </a:spcAft>
              </a:pPr>
              <a:endParaRPr lang="en-US" altLang="zh-CN" sz="2000" b="0" u="none" dirty="0">
                <a:latin typeface="Huawei Sans" panose="020C0503030203020204" pitchFamily="34" charset="0"/>
              </a:endParaRPr>
            </a:p>
            <a:p>
              <a:pPr lvl="0" algn="ctr" defTabSz="533400">
                <a:lnSpc>
                  <a:spcPct val="90000"/>
                </a:lnSpc>
                <a:spcBef>
                  <a:spcPct val="0"/>
                </a:spcBef>
                <a:spcAft>
                  <a:spcPct val="35000"/>
                </a:spcAft>
              </a:pPr>
              <a:r>
                <a:rPr lang="en-US" altLang="zh-CN" sz="2000" b="0" u="none" dirty="0">
                  <a:latin typeface="Huawei Sans" panose="020C0503030203020204" pitchFamily="34" charset="0"/>
                </a:rPr>
                <a:t>H</a:t>
              </a:r>
              <a:r>
                <a:rPr sz="2000" b="0" u="none" dirty="0">
                  <a:latin typeface="Huawei Sans" panose="020C0503030203020204" pitchFamily="34" charset="0"/>
                </a:rPr>
                <a:t>yperparameter search</a:t>
              </a:r>
              <a:r>
                <a:rPr lang="en-US" altLang="zh-CN" sz="2000" dirty="0">
                  <a:latin typeface="Huawei Sans" panose="020C0503030203020204" pitchFamily="34" charset="0"/>
                </a:rPr>
                <a:t> general process </a:t>
              </a:r>
              <a:endParaRPr sz="2000" b="0" u="none" dirty="0">
                <a:latin typeface="Huawei Sans" panose="020C0503030203020204" pitchFamily="34" charset="0"/>
              </a:endParaRPr>
            </a:p>
          </p:txBody>
        </p:sp>
        <p:sp>
          <p:nvSpPr>
            <p:cNvPr id="7" name="任意多边形 6"/>
            <p:cNvSpPr/>
            <p:nvPr/>
          </p:nvSpPr>
          <p:spPr>
            <a:xfrm>
              <a:off x="3333800" y="1264762"/>
              <a:ext cx="7623003" cy="2240438"/>
            </a:xfrm>
            <a:custGeom>
              <a:avLst/>
              <a:gdLst>
                <a:gd name="connsiteX0" fmla="*/ 268854 w 1613091"/>
                <a:gd name="connsiteY0" fmla="*/ 0 h 7623003"/>
                <a:gd name="connsiteX1" fmla="*/ 1344237 w 1613091"/>
                <a:gd name="connsiteY1" fmla="*/ 0 h 7623003"/>
                <a:gd name="connsiteX2" fmla="*/ 1613091 w 1613091"/>
                <a:gd name="connsiteY2" fmla="*/ 268854 h 7623003"/>
                <a:gd name="connsiteX3" fmla="*/ 1613091 w 1613091"/>
                <a:gd name="connsiteY3" fmla="*/ 7623003 h 7623003"/>
                <a:gd name="connsiteX4" fmla="*/ 1613091 w 1613091"/>
                <a:gd name="connsiteY4" fmla="*/ 7623003 h 7623003"/>
                <a:gd name="connsiteX5" fmla="*/ 0 w 1613091"/>
                <a:gd name="connsiteY5" fmla="*/ 7623003 h 7623003"/>
                <a:gd name="connsiteX6" fmla="*/ 0 w 1613091"/>
                <a:gd name="connsiteY6" fmla="*/ 7623003 h 7623003"/>
                <a:gd name="connsiteX7" fmla="*/ 0 w 1613091"/>
                <a:gd name="connsiteY7" fmla="*/ 268854 h 7623003"/>
                <a:gd name="connsiteX8" fmla="*/ 268854 w 1613091"/>
                <a:gd name="connsiteY8" fmla="*/ 0 h 7623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3091" h="7623003">
                  <a:moveTo>
                    <a:pt x="1613091" y="1270526"/>
                  </a:moveTo>
                  <a:lnTo>
                    <a:pt x="1613091" y="6352477"/>
                  </a:lnTo>
                  <a:cubicBezTo>
                    <a:pt x="1613091" y="7054169"/>
                    <a:pt x="1587620" y="7623003"/>
                    <a:pt x="1556199" y="7623003"/>
                  </a:cubicBezTo>
                  <a:lnTo>
                    <a:pt x="0" y="7623003"/>
                  </a:lnTo>
                  <a:lnTo>
                    <a:pt x="0" y="7623003"/>
                  </a:lnTo>
                  <a:lnTo>
                    <a:pt x="0" y="0"/>
                  </a:lnTo>
                  <a:lnTo>
                    <a:pt x="0" y="0"/>
                  </a:lnTo>
                  <a:lnTo>
                    <a:pt x="1556199" y="0"/>
                  </a:lnTo>
                  <a:cubicBezTo>
                    <a:pt x="1587620" y="0"/>
                    <a:pt x="1613091" y="568834"/>
                    <a:pt x="1613091" y="1270526"/>
                  </a:cubicBezTo>
                  <a:close/>
                </a:path>
              </a:pathLst>
            </a:custGeom>
          </p:spPr>
          <p:style>
            <a:lnRef idx="2">
              <a:schemeClr val="dk1">
                <a:hueOff val="0"/>
                <a:satOff val="0"/>
                <a:lumOff val="0"/>
                <a:alphaOff val="0"/>
              </a:schemeClr>
            </a:lnRef>
            <a:fillRef idx="1">
              <a:schemeClr val="dk1">
                <a:alpha val="90000"/>
                <a:tint val="40000"/>
                <a:hueOff val="0"/>
                <a:satOff val="0"/>
                <a:lumOff val="0"/>
                <a:alphaOff val="0"/>
              </a:schemeClr>
            </a:fillRef>
            <a:effectRef idx="0">
              <a:schemeClr val="dk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9569" tIns="87634" rIns="87634" bIns="87636" numCol="1" spcCol="1270" anchor="ctr" anchorCtr="0">
              <a:noAutofit/>
            </a:bodyPr>
            <a:lstStyle/>
            <a:p>
              <a:pPr marL="342900" lvl="1" indent="-342900" algn="l" defTabSz="622300" rtl="0">
                <a:lnSpc>
                  <a:spcPct val="90000"/>
                </a:lnSpc>
                <a:spcBef>
                  <a:spcPct val="0"/>
                </a:spcBef>
                <a:spcAft>
                  <a:spcPct val="15000"/>
                </a:spcAft>
                <a:buFont typeface="+mj-lt"/>
                <a:buAutoNum type="arabicPeriod"/>
              </a:pPr>
              <a:r>
                <a:rPr sz="1800" b="0" u="none" dirty="0">
                  <a:latin typeface="Huawei Sans" panose="020C0503030203020204" pitchFamily="34" charset="0"/>
                </a:rPr>
                <a:t>Divide a dataset into a training set, validation set, and test set.</a:t>
              </a:r>
            </a:p>
            <a:p>
              <a:pPr marL="342900" lvl="1" indent="-342900" algn="l" defTabSz="622300" rtl="0">
                <a:lnSpc>
                  <a:spcPct val="90000"/>
                </a:lnSpc>
                <a:spcBef>
                  <a:spcPct val="0"/>
                </a:spcBef>
                <a:spcAft>
                  <a:spcPct val="15000"/>
                </a:spcAft>
                <a:buFont typeface="+mj-lt"/>
                <a:buAutoNum type="arabicPeriod"/>
              </a:pPr>
              <a:r>
                <a:rPr sz="1800" b="0" u="none" dirty="0">
                  <a:latin typeface="Huawei Sans" panose="020C0503030203020204" pitchFamily="34" charset="0"/>
                </a:rPr>
                <a:t>Optimize the model parameters using the training set based on the model performance metrics.</a:t>
              </a:r>
            </a:p>
            <a:p>
              <a:pPr marL="342900" lvl="1" indent="-342900" algn="l" defTabSz="622300" rtl="0">
                <a:lnSpc>
                  <a:spcPct val="90000"/>
                </a:lnSpc>
                <a:spcBef>
                  <a:spcPct val="0"/>
                </a:spcBef>
                <a:spcAft>
                  <a:spcPct val="15000"/>
                </a:spcAft>
                <a:buFont typeface="+mj-lt"/>
                <a:buAutoNum type="arabicPeriod"/>
              </a:pPr>
              <a:r>
                <a:rPr sz="1800" b="0" u="none" dirty="0">
                  <a:latin typeface="Huawei Sans" panose="020C0503030203020204" pitchFamily="34" charset="0"/>
                </a:rPr>
                <a:t>Search for model hyperparameters using the validation set based on model performance metrics.</a:t>
              </a:r>
            </a:p>
            <a:p>
              <a:pPr marL="342900" lvl="1" indent="-342900" defTabSz="622300">
                <a:lnSpc>
                  <a:spcPct val="90000"/>
                </a:lnSpc>
                <a:spcBef>
                  <a:spcPct val="0"/>
                </a:spcBef>
                <a:spcAft>
                  <a:spcPct val="15000"/>
                </a:spcAft>
                <a:buFont typeface="+mj-lt"/>
                <a:buAutoNum type="arabicPeriod"/>
              </a:pPr>
              <a:r>
                <a:rPr lang="en-US" dirty="0">
                  <a:latin typeface="Huawei Sans" panose="020C0503030203020204" pitchFamily="34" charset="0"/>
                </a:rPr>
                <a:t>Perform step 2 and step 3 alternately until model parameters and hyperparameters are determined and assess the model using the test set.</a:t>
              </a:r>
              <a:endParaRPr sz="1800" b="0" u="none" dirty="0">
                <a:latin typeface="Huawei Sans" panose="020C0503030203020204" pitchFamily="34" charset="0"/>
              </a:endParaRPr>
            </a:p>
          </p:txBody>
        </p:sp>
        <p:sp>
          <p:nvSpPr>
            <p:cNvPr id="8" name="任意多边形 7"/>
            <p:cNvSpPr/>
            <p:nvPr/>
          </p:nvSpPr>
          <p:spPr>
            <a:xfrm>
              <a:off x="1235198" y="3718759"/>
              <a:ext cx="2098604" cy="2481679"/>
            </a:xfrm>
            <a:custGeom>
              <a:avLst/>
              <a:gdLst>
                <a:gd name="connsiteX0" fmla="*/ 0 w 2481679"/>
                <a:gd name="connsiteY0" fmla="*/ 0 h 1737175"/>
                <a:gd name="connsiteX1" fmla="*/ 1613092 w 2481679"/>
                <a:gd name="connsiteY1" fmla="*/ 0 h 1737175"/>
                <a:gd name="connsiteX2" fmla="*/ 2481679 w 2481679"/>
                <a:gd name="connsiteY2" fmla="*/ 868588 h 1737175"/>
                <a:gd name="connsiteX3" fmla="*/ 1613092 w 2481679"/>
                <a:gd name="connsiteY3" fmla="*/ 1737175 h 1737175"/>
                <a:gd name="connsiteX4" fmla="*/ 0 w 2481679"/>
                <a:gd name="connsiteY4" fmla="*/ 1737175 h 1737175"/>
                <a:gd name="connsiteX5" fmla="*/ 868588 w 2481679"/>
                <a:gd name="connsiteY5" fmla="*/ 868588 h 1737175"/>
                <a:gd name="connsiteX6" fmla="*/ 0 w 2481679"/>
                <a:gd name="connsiteY6" fmla="*/ 0 h 173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679" h="1737175">
                  <a:moveTo>
                    <a:pt x="2481679" y="0"/>
                  </a:moveTo>
                  <a:lnTo>
                    <a:pt x="2481679" y="1129164"/>
                  </a:lnTo>
                  <a:lnTo>
                    <a:pt x="1240839" y="1737175"/>
                  </a:lnTo>
                  <a:lnTo>
                    <a:pt x="0" y="1129164"/>
                  </a:lnTo>
                  <a:lnTo>
                    <a:pt x="0" y="0"/>
                  </a:lnTo>
                  <a:lnTo>
                    <a:pt x="1240839" y="608011"/>
                  </a:lnTo>
                  <a:lnTo>
                    <a:pt x="2481679"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621" tIns="876208" rIns="7619" bIns="876207" numCol="1" spcCol="1270" anchor="ctr" anchorCtr="0">
              <a:noAutofit/>
            </a:bodyPr>
            <a:lstStyle/>
            <a:p>
              <a:pPr lvl="0" algn="ctr" defTabSz="533400">
                <a:lnSpc>
                  <a:spcPct val="90000"/>
                </a:lnSpc>
                <a:spcAft>
                  <a:spcPct val="35000"/>
                </a:spcAft>
              </a:pPr>
              <a:endParaRPr lang="en-US" altLang="zh-CN" sz="1800" b="0" u="none" dirty="0">
                <a:latin typeface="Huawei Sans" panose="020C0503030203020204" pitchFamily="34" charset="0"/>
              </a:endParaRPr>
            </a:p>
            <a:p>
              <a:pPr lvl="0" algn="ctr" defTabSz="533400">
                <a:lnSpc>
                  <a:spcPct val="90000"/>
                </a:lnSpc>
                <a:spcAft>
                  <a:spcPct val="35000"/>
                </a:spcAft>
              </a:pPr>
              <a:r>
                <a:rPr sz="1800" b="0" u="none" dirty="0">
                  <a:latin typeface="Huawei Sans" panose="020C0503030203020204" pitchFamily="34" charset="0"/>
                </a:rPr>
                <a:t>Search algorithms</a:t>
              </a:r>
              <a:endParaRPr lang="en-US" altLang="zh-CN" sz="1800"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lvl="0" algn="ctr" defTabSz="533400">
                <a:lnSpc>
                  <a:spcPct val="90000"/>
                </a:lnSpc>
                <a:spcAft>
                  <a:spcPct val="35000"/>
                </a:spcAft>
              </a:pPr>
              <a:r>
                <a:rPr b="0" u="none" dirty="0">
                  <a:latin typeface="Huawei Sans" panose="020C0503030203020204" pitchFamily="34" charset="0"/>
                </a:rPr>
                <a:t>(step 3)</a:t>
              </a:r>
              <a:endParaRPr lang="zh-CN" sz="1800" kern="12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任意多边形 8"/>
            <p:cNvSpPr/>
            <p:nvPr/>
          </p:nvSpPr>
          <p:spPr>
            <a:xfrm>
              <a:off x="3333800" y="3718760"/>
              <a:ext cx="7623003" cy="1613091"/>
            </a:xfrm>
            <a:custGeom>
              <a:avLst/>
              <a:gdLst>
                <a:gd name="connsiteX0" fmla="*/ 268854 w 1613091"/>
                <a:gd name="connsiteY0" fmla="*/ 0 h 7623003"/>
                <a:gd name="connsiteX1" fmla="*/ 1344237 w 1613091"/>
                <a:gd name="connsiteY1" fmla="*/ 0 h 7623003"/>
                <a:gd name="connsiteX2" fmla="*/ 1613091 w 1613091"/>
                <a:gd name="connsiteY2" fmla="*/ 268854 h 7623003"/>
                <a:gd name="connsiteX3" fmla="*/ 1613091 w 1613091"/>
                <a:gd name="connsiteY3" fmla="*/ 7623003 h 7623003"/>
                <a:gd name="connsiteX4" fmla="*/ 1613091 w 1613091"/>
                <a:gd name="connsiteY4" fmla="*/ 7623003 h 7623003"/>
                <a:gd name="connsiteX5" fmla="*/ 0 w 1613091"/>
                <a:gd name="connsiteY5" fmla="*/ 7623003 h 7623003"/>
                <a:gd name="connsiteX6" fmla="*/ 0 w 1613091"/>
                <a:gd name="connsiteY6" fmla="*/ 7623003 h 7623003"/>
                <a:gd name="connsiteX7" fmla="*/ 0 w 1613091"/>
                <a:gd name="connsiteY7" fmla="*/ 268854 h 7623003"/>
                <a:gd name="connsiteX8" fmla="*/ 268854 w 1613091"/>
                <a:gd name="connsiteY8" fmla="*/ 0 h 7623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3091" h="7623003">
                  <a:moveTo>
                    <a:pt x="1613091" y="1270526"/>
                  </a:moveTo>
                  <a:lnTo>
                    <a:pt x="1613091" y="6352477"/>
                  </a:lnTo>
                  <a:cubicBezTo>
                    <a:pt x="1613091" y="7054169"/>
                    <a:pt x="1587620" y="7623003"/>
                    <a:pt x="1556199" y="7623003"/>
                  </a:cubicBezTo>
                  <a:lnTo>
                    <a:pt x="0" y="7623003"/>
                  </a:lnTo>
                  <a:lnTo>
                    <a:pt x="0" y="7623003"/>
                  </a:lnTo>
                  <a:lnTo>
                    <a:pt x="0" y="0"/>
                  </a:lnTo>
                  <a:lnTo>
                    <a:pt x="0" y="0"/>
                  </a:lnTo>
                  <a:lnTo>
                    <a:pt x="1556199" y="0"/>
                  </a:lnTo>
                  <a:cubicBezTo>
                    <a:pt x="1587620" y="0"/>
                    <a:pt x="1613091" y="568834"/>
                    <a:pt x="1613091" y="1270526"/>
                  </a:cubicBezTo>
                  <a:close/>
                </a:path>
              </a:pathLst>
            </a:custGeom>
          </p:spPr>
          <p:style>
            <a:lnRef idx="2">
              <a:schemeClr val="dk1">
                <a:hueOff val="0"/>
                <a:satOff val="0"/>
                <a:lumOff val="0"/>
                <a:alphaOff val="0"/>
              </a:schemeClr>
            </a:lnRef>
            <a:fillRef idx="1">
              <a:schemeClr val="dk1">
                <a:alpha val="90000"/>
                <a:tint val="40000"/>
                <a:hueOff val="0"/>
                <a:satOff val="0"/>
                <a:lumOff val="0"/>
                <a:alphaOff val="0"/>
              </a:schemeClr>
            </a:fillRef>
            <a:effectRef idx="0">
              <a:schemeClr val="dk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9569" tIns="87634" rIns="87634" bIns="87636" numCol="1" spcCol="1270" anchor="ctr" anchorCtr="0">
              <a:noAutofit/>
            </a:bodyPr>
            <a:lstStyle/>
            <a:p>
              <a:pPr marL="114300" lvl="1" indent="-114300" algn="l" defTabSz="622300" rtl="0">
                <a:lnSpc>
                  <a:spcPct val="90000"/>
                </a:lnSpc>
                <a:spcBef>
                  <a:spcPct val="0"/>
                </a:spcBef>
                <a:spcAft>
                  <a:spcPct val="15000"/>
                </a:spcAft>
                <a:buChar char="••"/>
              </a:pPr>
              <a:r>
                <a:rPr sz="1800" b="1" u="none" dirty="0">
                  <a:latin typeface="Huawei Sans" panose="020C0503030203020204" pitchFamily="34" charset="0"/>
                </a:rPr>
                <a:t>Grid search</a:t>
              </a:r>
            </a:p>
            <a:p>
              <a:pPr marL="114300" lvl="1" indent="-114300" algn="l" defTabSz="622300" rtl="0">
                <a:lnSpc>
                  <a:spcPct val="90000"/>
                </a:lnSpc>
                <a:spcBef>
                  <a:spcPct val="0"/>
                </a:spcBef>
                <a:spcAft>
                  <a:spcPct val="15000"/>
                </a:spcAft>
                <a:buChar char="••"/>
              </a:pPr>
              <a:r>
                <a:rPr sz="1800" b="1" u="none" dirty="0">
                  <a:latin typeface="Huawei Sans" panose="020C0503030203020204" pitchFamily="34" charset="0"/>
                </a:rPr>
                <a:t>Random search</a:t>
              </a:r>
            </a:p>
            <a:p>
              <a:pPr marL="114300" lvl="1" indent="-114300" algn="l" defTabSz="622300" rtl="0">
                <a:lnSpc>
                  <a:spcPct val="90000"/>
                </a:lnSpc>
                <a:spcBef>
                  <a:spcPct val="0"/>
                </a:spcBef>
                <a:spcAft>
                  <a:spcPct val="15000"/>
                </a:spcAft>
                <a:buChar char="••"/>
              </a:pPr>
              <a:r>
                <a:rPr sz="1800" b="0" u="none" dirty="0">
                  <a:latin typeface="Huawei Sans" panose="020C0503030203020204" pitchFamily="34" charset="0"/>
                </a:rPr>
                <a:t>Heuristic intelligent search</a:t>
              </a:r>
            </a:p>
            <a:p>
              <a:pPr marL="114300" lvl="1" indent="-114300" algn="l" defTabSz="622300" rtl="0">
                <a:lnSpc>
                  <a:spcPct val="90000"/>
                </a:lnSpc>
                <a:spcBef>
                  <a:spcPct val="0"/>
                </a:spcBef>
                <a:spcAft>
                  <a:spcPct val="15000"/>
                </a:spcAft>
                <a:buChar char="••"/>
              </a:pPr>
              <a:r>
                <a:rPr sz="1800" b="0" u="none" dirty="0">
                  <a:latin typeface="Huawei Sans" panose="020C0503030203020204" pitchFamily="34" charset="0"/>
                </a:rPr>
                <a:t>Bayesian search</a:t>
              </a:r>
            </a:p>
          </p:txBody>
        </p:sp>
      </p:grpSp>
      <p:pic>
        <p:nvPicPr>
          <p:cNvPr id="3" name="Picture 2">
            <a:extLst>
              <a:ext uri="{FF2B5EF4-FFF2-40B4-BE49-F238E27FC236}">
                <a16:creationId xmlns:a16="http://schemas.microsoft.com/office/drawing/2014/main" id="{7D18B858-BA8C-96CE-4967-F43E94F69E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6EE935E4-3FA2-9594-17A7-0262F91A3983}"/>
              </a:ext>
            </a:extLst>
          </p:cNvPr>
          <p:cNvGrpSpPr/>
          <p:nvPr/>
        </p:nvGrpSpPr>
        <p:grpSpPr>
          <a:xfrm>
            <a:off x="251791" y="209173"/>
            <a:ext cx="971146" cy="838577"/>
            <a:chOff x="292675" y="222425"/>
            <a:chExt cx="917148" cy="889262"/>
          </a:xfrm>
        </p:grpSpPr>
        <p:sp>
          <p:nvSpPr>
            <p:cNvPr id="10" name="Rectangle 9">
              <a:extLst>
                <a:ext uri="{FF2B5EF4-FFF2-40B4-BE49-F238E27FC236}">
                  <a16:creationId xmlns:a16="http://schemas.microsoft.com/office/drawing/2014/main" id="{ACE5B4FD-5871-E8AE-EE94-01CE49B29B3E}"/>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1" name="Group 10">
              <a:extLst>
                <a:ext uri="{FF2B5EF4-FFF2-40B4-BE49-F238E27FC236}">
                  <a16:creationId xmlns:a16="http://schemas.microsoft.com/office/drawing/2014/main" id="{9F08CBFA-A67A-00C8-3EEA-D0D08C7BEAAD}"/>
                </a:ext>
              </a:extLst>
            </p:cNvPr>
            <p:cNvGrpSpPr/>
            <p:nvPr/>
          </p:nvGrpSpPr>
          <p:grpSpPr>
            <a:xfrm>
              <a:off x="292675" y="222425"/>
              <a:ext cx="917148" cy="735905"/>
              <a:chOff x="310903" y="206504"/>
              <a:chExt cx="917148" cy="829211"/>
            </a:xfrm>
          </p:grpSpPr>
          <p:sp>
            <p:nvSpPr>
              <p:cNvPr id="12" name="TextBox 11">
                <a:extLst>
                  <a:ext uri="{FF2B5EF4-FFF2-40B4-BE49-F238E27FC236}">
                    <a16:creationId xmlns:a16="http://schemas.microsoft.com/office/drawing/2014/main" id="{FF7C780B-14DC-CA87-39D9-872C219ED27B}"/>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2E374CA-BA47-FDFF-C01D-19659FFCA1DE}"/>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5188664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本占位符 3"/>
          <p:cNvSpPr>
            <a:spLocks noGrp="1"/>
          </p:cNvSpPr>
          <p:nvPr>
            <p:ph type="body" sz="quarter" idx="4294967295"/>
          </p:nvPr>
        </p:nvSpPr>
        <p:spPr>
          <a:xfrm>
            <a:off x="1019175" y="1844675"/>
            <a:ext cx="10153650" cy="4068811"/>
          </a:xfrm>
          <a:prstGeom prst="rect">
            <a:avLst/>
          </a:prstGeom>
        </p:spPr>
        <p:txBody>
          <a:bodyPr/>
          <a:lstStyle/>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Algorithms</a:t>
            </a: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Types of Machine Learning</a:t>
            </a: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Machine Learning Process</a:t>
            </a:r>
            <a:endParaRPr lang="en-US" altLang="zh-CN" dirty="0">
              <a:solidFill>
                <a:schemeClr val="bg2">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dirty="0">
                <a:solidFill>
                  <a:schemeClr val="bg2">
                    <a:lumMod val="50000"/>
                  </a:schemeClr>
                </a:solidFill>
                <a:latin typeface="Huawei Sans" panose="020C0503030203020204" pitchFamily="34" charset="0"/>
                <a:cs typeface="Huawei Sans" panose="020C0503030203020204" pitchFamily="34" charset="0"/>
              </a:rPr>
              <a:t>Important Machine Learning Concepts</a:t>
            </a:r>
            <a:endParaRPr lang="en-US" altLang="zh-CN" dirty="0">
              <a:solidFill>
                <a:schemeClr val="bg2">
                  <a:lumMod val="50000"/>
                </a:schemeClr>
              </a:solidFill>
              <a:latin typeface="Huawei Sans" panose="020C0503030203020204" pitchFamily="34" charset="0"/>
              <a:cs typeface="Huawei Sans" panose="020C0503030203020204" pitchFamily="34" charset="0"/>
              <a:sym typeface="Huawei Sans" panose="020C0503030203020204" pitchFamily="34" charset="0"/>
            </a:endParaRPr>
          </a:p>
          <a:p>
            <a:pPr marL="457017" indent="-457017" algn="just" defTabSz="801367">
              <a:spcBef>
                <a:spcPct val="30000"/>
              </a:spcBef>
              <a:spcAft>
                <a:spcPct val="0"/>
              </a:spcAft>
              <a:buSzPct val="100000"/>
              <a:buFont typeface="+mj-lt"/>
              <a:buAutoNum type="arabicPeriod"/>
            </a:pPr>
            <a:r>
              <a:rPr lang="en-US" altLang="zh-CN" b="1" dirty="0">
                <a:latin typeface="Huawei Sans" panose="020C0503030203020204" pitchFamily="34" charset="0"/>
                <a:cs typeface="Huawei Sans" panose="020C0503030203020204" pitchFamily="34" charset="0"/>
              </a:rPr>
              <a:t>Common Machine Learning Algorithms</a:t>
            </a:r>
            <a:endParaRPr lang="en-US" altLang="zh-CN" b="1"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61BE6F92-EC0D-07C0-7B8B-A61C7CA5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3" name="Group 2">
            <a:extLst>
              <a:ext uri="{FF2B5EF4-FFF2-40B4-BE49-F238E27FC236}">
                <a16:creationId xmlns:a16="http://schemas.microsoft.com/office/drawing/2014/main" id="{201FA88F-EF8A-8CC7-631E-DD7CB6FC45F9}"/>
              </a:ext>
            </a:extLst>
          </p:cNvPr>
          <p:cNvGrpSpPr/>
          <p:nvPr/>
        </p:nvGrpSpPr>
        <p:grpSpPr>
          <a:xfrm>
            <a:off x="48029" y="21531"/>
            <a:ext cx="971146" cy="838577"/>
            <a:chOff x="292675" y="222425"/>
            <a:chExt cx="917148" cy="889262"/>
          </a:xfrm>
        </p:grpSpPr>
        <p:sp>
          <p:nvSpPr>
            <p:cNvPr id="5" name="Rectangle 4">
              <a:extLst>
                <a:ext uri="{FF2B5EF4-FFF2-40B4-BE49-F238E27FC236}">
                  <a16:creationId xmlns:a16="http://schemas.microsoft.com/office/drawing/2014/main" id="{27496497-CC47-F4B7-15F2-06AA8D594B61}"/>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9C607657-F1EE-BDA8-E5D3-C3B24FC262F1}"/>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A48C0E23-C06B-E22E-80F6-25170812C567}"/>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41678251-5B7B-45CF-AE1A-25AAF0E7A2C6}"/>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1023096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78429" y="291440"/>
            <a:ext cx="9964749" cy="430887"/>
          </a:xfrm>
        </p:spPr>
        <p:txBody>
          <a:bodyPr>
            <a:normAutofit fontScale="90000"/>
          </a:bodyPr>
          <a:lstStyle/>
          <a:p>
            <a:r>
              <a:rPr b="0" u="none" dirty="0">
                <a:latin typeface="Huawei Sans" panose="020C0503030203020204" pitchFamily="34" charset="0"/>
              </a:rPr>
              <a:t>Machine Learning Algorithm Overview</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88" name="图片 87">
            <a:extLst>
              <a:ext uri="{FF2B5EF4-FFF2-40B4-BE49-F238E27FC236}">
                <a16:creationId xmlns:a16="http://schemas.microsoft.com/office/drawing/2014/main" id="{336E10F6-6141-4BF3-935F-328EDDCA90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031" y="1020088"/>
            <a:ext cx="9831238" cy="5092298"/>
          </a:xfrm>
          <a:prstGeom prst="rect">
            <a:avLst/>
          </a:prstGeom>
        </p:spPr>
      </p:pic>
      <p:grpSp>
        <p:nvGrpSpPr>
          <p:cNvPr id="92" name="组合 91">
            <a:extLst>
              <a:ext uri="{FF2B5EF4-FFF2-40B4-BE49-F238E27FC236}">
                <a16:creationId xmlns:a16="http://schemas.microsoft.com/office/drawing/2014/main" id="{EE5DF117-3F57-41E9-8C07-125B1EC81DBC}"/>
              </a:ext>
            </a:extLst>
          </p:cNvPr>
          <p:cNvGrpSpPr/>
          <p:nvPr/>
        </p:nvGrpSpPr>
        <p:grpSpPr>
          <a:xfrm>
            <a:off x="1047031" y="1078699"/>
            <a:ext cx="9831238" cy="4928312"/>
            <a:chOff x="-208713" y="520197"/>
            <a:chExt cx="9831238" cy="4928312"/>
          </a:xfrm>
        </p:grpSpPr>
        <p:sp>
          <p:nvSpPr>
            <p:cNvPr id="93" name="object 4">
              <a:extLst>
                <a:ext uri="{FF2B5EF4-FFF2-40B4-BE49-F238E27FC236}">
                  <a16:creationId xmlns:a16="http://schemas.microsoft.com/office/drawing/2014/main" id="{C29BA62B-53EA-4451-B928-0EC6EA97F3AA}"/>
                </a:ext>
              </a:extLst>
            </p:cNvPr>
            <p:cNvSpPr txBox="1"/>
            <p:nvPr/>
          </p:nvSpPr>
          <p:spPr>
            <a:xfrm>
              <a:off x="422686" y="1310950"/>
              <a:ext cx="3332250"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4" name="object 5">
              <a:extLst>
                <a:ext uri="{FF2B5EF4-FFF2-40B4-BE49-F238E27FC236}">
                  <a16:creationId xmlns:a16="http://schemas.microsoft.com/office/drawing/2014/main" id="{554729AD-5988-4314-BDAD-A00169988D47}"/>
                </a:ext>
              </a:extLst>
            </p:cNvPr>
            <p:cNvSpPr txBox="1"/>
            <p:nvPr/>
          </p:nvSpPr>
          <p:spPr>
            <a:xfrm>
              <a:off x="6004734" y="1310950"/>
              <a:ext cx="2493336"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Unsupervised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5" name="object 6">
              <a:extLst>
                <a:ext uri="{FF2B5EF4-FFF2-40B4-BE49-F238E27FC236}">
                  <a16:creationId xmlns:a16="http://schemas.microsoft.com/office/drawing/2014/main" id="{71A09821-A498-45AC-94DD-906108D50206}"/>
                </a:ext>
              </a:extLst>
            </p:cNvPr>
            <p:cNvSpPr txBox="1"/>
            <p:nvPr/>
          </p:nvSpPr>
          <p:spPr>
            <a:xfrm>
              <a:off x="4982546" y="1978592"/>
              <a:ext cx="1799214"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Clustering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6" name="object 7">
              <a:extLst>
                <a:ext uri="{FF2B5EF4-FFF2-40B4-BE49-F238E27FC236}">
                  <a16:creationId xmlns:a16="http://schemas.microsoft.com/office/drawing/2014/main" id="{BC5CB352-1DDE-475E-BDE3-A858CB248E19}"/>
                </a:ext>
              </a:extLst>
            </p:cNvPr>
            <p:cNvSpPr txBox="1"/>
            <p:nvPr/>
          </p:nvSpPr>
          <p:spPr>
            <a:xfrm>
              <a:off x="226647" y="1979664"/>
              <a:ext cx="1440180"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Classification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7" name="object 8">
              <a:extLst>
                <a:ext uri="{FF2B5EF4-FFF2-40B4-BE49-F238E27FC236}">
                  <a16:creationId xmlns:a16="http://schemas.microsoft.com/office/drawing/2014/main" id="{DDB9DC92-86B2-49E9-A764-EDABEC9DF3FC}"/>
                </a:ext>
              </a:extLst>
            </p:cNvPr>
            <p:cNvSpPr txBox="1"/>
            <p:nvPr/>
          </p:nvSpPr>
          <p:spPr>
            <a:xfrm>
              <a:off x="2741170" y="1986634"/>
              <a:ext cx="1168799"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Regression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8" name="object 9">
              <a:extLst>
                <a:ext uri="{FF2B5EF4-FFF2-40B4-BE49-F238E27FC236}">
                  <a16:creationId xmlns:a16="http://schemas.microsoft.com/office/drawing/2014/main" id="{F451716B-64A1-4389-9B38-8903AB5B68D9}"/>
                </a:ext>
              </a:extLst>
            </p:cNvPr>
            <p:cNvSpPr txBox="1"/>
            <p:nvPr/>
          </p:nvSpPr>
          <p:spPr>
            <a:xfrm>
              <a:off x="2260963" y="520197"/>
              <a:ext cx="4565678" cy="246221"/>
            </a:xfrm>
            <a:prstGeom prst="rect">
              <a:avLst/>
            </a:prstGeom>
          </p:spPr>
          <p:txBody>
            <a:bodyPr vert="horz" wrap="square" lIns="0" tIns="0" rIns="0" bIns="0" rtlCol="0">
              <a:spAutoFit/>
            </a:bodyPr>
            <a:lstStyle/>
            <a:p>
              <a:pPr marL="12700" algn="ctr">
                <a:lnSpc>
                  <a:spcPct val="100000"/>
                </a:lnSpc>
              </a:pPr>
              <a:r>
                <a:rPr sz="1600" b="1" u="none" dirty="0">
                  <a:solidFill>
                    <a:srgbClr val="FFFFFF"/>
                  </a:solidFill>
                  <a:latin typeface="Huawei Sans" panose="020C0503030203020204" pitchFamily="34" charset="0"/>
                </a:rPr>
                <a:t>Machine</a:t>
              </a:r>
              <a:r>
                <a:rPr lang="en-US" altLang="zh-CN" sz="1600" b="1" u="none" dirty="0">
                  <a:solidFill>
                    <a:srgbClr val="FFFFFF"/>
                  </a:solidFill>
                  <a:latin typeface="Huawei Sans" panose="020C0503030203020204" pitchFamily="34" charset="0"/>
                </a:rPr>
                <a:t> </a:t>
              </a:r>
              <a:r>
                <a:rPr sz="1600" b="1" u="none" dirty="0">
                  <a:solidFill>
                    <a:srgbClr val="FFFFFF"/>
                  </a:solidFill>
                  <a:latin typeface="Huawei Sans" panose="020C0503030203020204" pitchFamily="34" charset="0"/>
                </a:rPr>
                <a:t>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9" name="object 10">
              <a:extLst>
                <a:ext uri="{FF2B5EF4-FFF2-40B4-BE49-F238E27FC236}">
                  <a16:creationId xmlns:a16="http://schemas.microsoft.com/office/drawing/2014/main" id="{14D8A5A2-E4B8-4A3C-9DCF-78A98572CE7A}"/>
                </a:ext>
              </a:extLst>
            </p:cNvPr>
            <p:cNvSpPr txBox="1"/>
            <p:nvPr/>
          </p:nvSpPr>
          <p:spPr>
            <a:xfrm>
              <a:off x="8085320" y="1978592"/>
              <a:ext cx="768350" cy="246221"/>
            </a:xfrm>
            <a:prstGeom prst="rect">
              <a:avLst/>
            </a:prstGeom>
          </p:spPr>
          <p:txBody>
            <a:bodyPr vert="horz" wrap="square" lIns="0" tIns="0" rIns="0" bIns="0" rtlCol="0">
              <a:spAutoFit/>
            </a:bodyPr>
            <a:lstStyle/>
            <a:p>
              <a:pPr marL="12700" marR="5080" indent="-114300" algn="ctr"/>
              <a:r>
                <a:rPr sz="1600" dirty="0">
                  <a:solidFill>
                    <a:srgbClr val="595959"/>
                  </a:solidFill>
                  <a:latin typeface="Huawei Sans" panose="020C0503030203020204" pitchFamily="34" charset="0"/>
                </a:rPr>
                <a:t>Other</a:t>
              </a:r>
              <a:endParaRPr sz="1600" dirty="0">
                <a:solidFill>
                  <a:srgbClr val="595959"/>
                </a:solidFill>
                <a:latin typeface="Huawei Sans" panose="020C0503030203020204" pitchFamily="34" charset="0"/>
                <a:sym typeface="Huawei Sans" panose="020C0503030203020204" pitchFamily="34" charset="0"/>
              </a:endParaRPr>
            </a:p>
          </p:txBody>
        </p:sp>
        <p:sp>
          <p:nvSpPr>
            <p:cNvPr id="100" name="object 7">
              <a:extLst>
                <a:ext uri="{FF2B5EF4-FFF2-40B4-BE49-F238E27FC236}">
                  <a16:creationId xmlns:a16="http://schemas.microsoft.com/office/drawing/2014/main" id="{C44F9DB2-3F92-45CF-89D2-33CB1DB76C5B}"/>
                </a:ext>
              </a:extLst>
            </p:cNvPr>
            <p:cNvSpPr txBox="1"/>
            <p:nvPr/>
          </p:nvSpPr>
          <p:spPr>
            <a:xfrm>
              <a:off x="-208713"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Logistic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object 7">
              <a:extLst>
                <a:ext uri="{FF2B5EF4-FFF2-40B4-BE49-F238E27FC236}">
                  <a16:creationId xmlns:a16="http://schemas.microsoft.com/office/drawing/2014/main" id="{EB19053C-19EA-4810-BAEC-BCFEDCB358DE}"/>
                </a:ext>
              </a:extLst>
            </p:cNvPr>
            <p:cNvSpPr txBox="1"/>
            <p:nvPr/>
          </p:nvSpPr>
          <p:spPr>
            <a:xfrm>
              <a:off x="-208713"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object 7">
              <a:extLst>
                <a:ext uri="{FF2B5EF4-FFF2-40B4-BE49-F238E27FC236}">
                  <a16:creationId xmlns:a16="http://schemas.microsoft.com/office/drawing/2014/main" id="{781FA81C-0E18-4DCC-B8A3-2F34B0D7BFBA}"/>
                </a:ext>
              </a:extLst>
            </p:cNvPr>
            <p:cNvSpPr txBox="1"/>
            <p:nvPr/>
          </p:nvSpPr>
          <p:spPr>
            <a:xfrm>
              <a:off x="-208713"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object 7">
              <a:extLst>
                <a:ext uri="{FF2B5EF4-FFF2-40B4-BE49-F238E27FC236}">
                  <a16:creationId xmlns:a16="http://schemas.microsoft.com/office/drawing/2014/main" id="{9B82081F-C16B-4A9C-82E5-D9BCB3F306A4}"/>
                </a:ext>
              </a:extLst>
            </p:cNvPr>
            <p:cNvSpPr txBox="1"/>
            <p:nvPr/>
          </p:nvSpPr>
          <p:spPr>
            <a:xfrm>
              <a:off x="-208713"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object 7">
              <a:extLst>
                <a:ext uri="{FF2B5EF4-FFF2-40B4-BE49-F238E27FC236}">
                  <a16:creationId xmlns:a16="http://schemas.microsoft.com/office/drawing/2014/main" id="{D5998A9C-6B17-4588-8BED-4E47767B7FC6}"/>
                </a:ext>
              </a:extLst>
            </p:cNvPr>
            <p:cNvSpPr txBox="1"/>
            <p:nvPr/>
          </p:nvSpPr>
          <p:spPr>
            <a:xfrm>
              <a:off x="-208713"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object 7">
              <a:extLst>
                <a:ext uri="{FF2B5EF4-FFF2-40B4-BE49-F238E27FC236}">
                  <a16:creationId xmlns:a16="http://schemas.microsoft.com/office/drawing/2014/main" id="{E835DA4C-E25A-4509-9E8E-169659A8F5A0}"/>
                </a:ext>
              </a:extLst>
            </p:cNvPr>
            <p:cNvSpPr txBox="1"/>
            <p:nvPr/>
          </p:nvSpPr>
          <p:spPr>
            <a:xfrm>
              <a:off x="-208713" y="4318820"/>
              <a:ext cx="2199752" cy="430887"/>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Gradient boosted decision tree (GBDT)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object 7">
              <a:extLst>
                <a:ext uri="{FF2B5EF4-FFF2-40B4-BE49-F238E27FC236}">
                  <a16:creationId xmlns:a16="http://schemas.microsoft.com/office/drawing/2014/main" id="{56539343-E1EA-4907-8924-C42188F8383C}"/>
                </a:ext>
              </a:extLst>
            </p:cNvPr>
            <p:cNvSpPr txBox="1"/>
            <p:nvPr/>
          </p:nvSpPr>
          <p:spPr>
            <a:xfrm>
              <a:off x="-208713"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7" name="object 7">
              <a:extLst>
                <a:ext uri="{FF2B5EF4-FFF2-40B4-BE49-F238E27FC236}">
                  <a16:creationId xmlns:a16="http://schemas.microsoft.com/office/drawing/2014/main" id="{33F68AFC-70A2-4478-A822-19EA92D0AC8E}"/>
                </a:ext>
              </a:extLst>
            </p:cNvPr>
            <p:cNvSpPr txBox="1"/>
            <p:nvPr/>
          </p:nvSpPr>
          <p:spPr>
            <a:xfrm>
              <a:off x="-208713" y="523306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Naive Bayes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8" name="object 7">
              <a:extLst>
                <a:ext uri="{FF2B5EF4-FFF2-40B4-BE49-F238E27FC236}">
                  <a16:creationId xmlns:a16="http://schemas.microsoft.com/office/drawing/2014/main" id="{F167A3F7-B5EB-460B-BD06-4A97E806C948}"/>
                </a:ext>
              </a:extLst>
            </p:cNvPr>
            <p:cNvSpPr txBox="1"/>
            <p:nvPr/>
          </p:nvSpPr>
          <p:spPr>
            <a:xfrm>
              <a:off x="2172537"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Linear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object 7">
              <a:extLst>
                <a:ext uri="{FF2B5EF4-FFF2-40B4-BE49-F238E27FC236}">
                  <a16:creationId xmlns:a16="http://schemas.microsoft.com/office/drawing/2014/main" id="{F8896F66-82BD-4502-BEDF-9D1C4ED9376A}"/>
                </a:ext>
              </a:extLst>
            </p:cNvPr>
            <p:cNvSpPr txBox="1"/>
            <p:nvPr/>
          </p:nvSpPr>
          <p:spPr>
            <a:xfrm>
              <a:off x="2172537"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object 7">
              <a:extLst>
                <a:ext uri="{FF2B5EF4-FFF2-40B4-BE49-F238E27FC236}">
                  <a16:creationId xmlns:a16="http://schemas.microsoft.com/office/drawing/2014/main" id="{9DA9444D-75CD-42D8-9B88-3B616431E03E}"/>
                </a:ext>
              </a:extLst>
            </p:cNvPr>
            <p:cNvSpPr txBox="1"/>
            <p:nvPr/>
          </p:nvSpPr>
          <p:spPr>
            <a:xfrm>
              <a:off x="2172537"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object 7">
              <a:extLst>
                <a:ext uri="{FF2B5EF4-FFF2-40B4-BE49-F238E27FC236}">
                  <a16:creationId xmlns:a16="http://schemas.microsoft.com/office/drawing/2014/main" id="{96098F18-15A1-4B33-A58A-3FE2D798D3DC}"/>
                </a:ext>
              </a:extLst>
            </p:cNvPr>
            <p:cNvSpPr txBox="1"/>
            <p:nvPr/>
          </p:nvSpPr>
          <p:spPr>
            <a:xfrm>
              <a:off x="2172537"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2" name="object 7">
              <a:extLst>
                <a:ext uri="{FF2B5EF4-FFF2-40B4-BE49-F238E27FC236}">
                  <a16:creationId xmlns:a16="http://schemas.microsoft.com/office/drawing/2014/main" id="{4EAB782F-21C6-4834-8A68-F50BC26DDA71}"/>
                </a:ext>
              </a:extLst>
            </p:cNvPr>
            <p:cNvSpPr txBox="1"/>
            <p:nvPr/>
          </p:nvSpPr>
          <p:spPr>
            <a:xfrm>
              <a:off x="2172537"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object 7">
              <a:extLst>
                <a:ext uri="{FF2B5EF4-FFF2-40B4-BE49-F238E27FC236}">
                  <a16:creationId xmlns:a16="http://schemas.microsoft.com/office/drawing/2014/main" id="{E8B49D08-34B4-4074-B13A-52FFE39AADF5}"/>
                </a:ext>
              </a:extLst>
            </p:cNvPr>
            <p:cNvSpPr txBox="1"/>
            <p:nvPr/>
          </p:nvSpPr>
          <p:spPr>
            <a:xfrm>
              <a:off x="2172537" y="442742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object 7">
              <a:extLst>
                <a:ext uri="{FF2B5EF4-FFF2-40B4-BE49-F238E27FC236}">
                  <a16:creationId xmlns:a16="http://schemas.microsoft.com/office/drawing/2014/main" id="{F8744D2F-287E-4984-BD1F-BA14E7547E27}"/>
                </a:ext>
              </a:extLst>
            </p:cNvPr>
            <p:cNvSpPr txBox="1"/>
            <p:nvPr/>
          </p:nvSpPr>
          <p:spPr>
            <a:xfrm>
              <a:off x="2172537"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object 7">
              <a:extLst>
                <a:ext uri="{FF2B5EF4-FFF2-40B4-BE49-F238E27FC236}">
                  <a16:creationId xmlns:a16="http://schemas.microsoft.com/office/drawing/2014/main" id="{297A8B03-B59D-4592-BD7C-585139CD4DCD}"/>
                </a:ext>
              </a:extLst>
            </p:cNvPr>
            <p:cNvSpPr txBox="1"/>
            <p:nvPr/>
          </p:nvSpPr>
          <p:spPr>
            <a:xfrm>
              <a:off x="4706906"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-means clustering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object 7">
              <a:extLst>
                <a:ext uri="{FF2B5EF4-FFF2-40B4-BE49-F238E27FC236}">
                  <a16:creationId xmlns:a16="http://schemas.microsoft.com/office/drawing/2014/main" id="{F69D7EE7-6D07-421E-BC1A-7AFFE9130544}"/>
                </a:ext>
              </a:extLst>
            </p:cNvPr>
            <p:cNvSpPr txBox="1"/>
            <p:nvPr/>
          </p:nvSpPr>
          <p:spPr>
            <a:xfrm>
              <a:off x="4706906" y="2823737"/>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Hierarchical clustering</a:t>
              </a:r>
            </a:p>
          </p:txBody>
        </p:sp>
        <p:sp>
          <p:nvSpPr>
            <p:cNvPr id="117" name="object 7">
              <a:extLst>
                <a:ext uri="{FF2B5EF4-FFF2-40B4-BE49-F238E27FC236}">
                  <a16:creationId xmlns:a16="http://schemas.microsoft.com/office/drawing/2014/main" id="{B9DC7B3F-B1CD-451F-BF3A-4F6B59281E22}"/>
                </a:ext>
              </a:extLst>
            </p:cNvPr>
            <p:cNvSpPr txBox="1"/>
            <p:nvPr/>
          </p:nvSpPr>
          <p:spPr>
            <a:xfrm>
              <a:off x="4706906"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Density-based clustering</a:t>
              </a:r>
            </a:p>
          </p:txBody>
        </p:sp>
        <p:sp>
          <p:nvSpPr>
            <p:cNvPr id="118" name="object 7">
              <a:extLst>
                <a:ext uri="{FF2B5EF4-FFF2-40B4-BE49-F238E27FC236}">
                  <a16:creationId xmlns:a16="http://schemas.microsoft.com/office/drawing/2014/main" id="{C0CA064B-ABC0-4D1B-B13F-8D3BA3A406BC}"/>
                </a:ext>
              </a:extLst>
            </p:cNvPr>
            <p:cNvSpPr txBox="1"/>
            <p:nvPr/>
          </p:nvSpPr>
          <p:spPr>
            <a:xfrm>
              <a:off x="7311625" y="2422714"/>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Association rule</a:t>
              </a:r>
            </a:p>
          </p:txBody>
        </p:sp>
        <p:sp>
          <p:nvSpPr>
            <p:cNvPr id="119" name="object 7">
              <a:extLst>
                <a:ext uri="{FF2B5EF4-FFF2-40B4-BE49-F238E27FC236}">
                  <a16:creationId xmlns:a16="http://schemas.microsoft.com/office/drawing/2014/main" id="{5FDB4103-6531-4F1B-A1C6-96E9F4E7A3B0}"/>
                </a:ext>
              </a:extLst>
            </p:cNvPr>
            <p:cNvSpPr txBox="1"/>
            <p:nvPr/>
          </p:nvSpPr>
          <p:spPr>
            <a:xfrm>
              <a:off x="7311625" y="2728487"/>
              <a:ext cx="2310900" cy="430887"/>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Principal component analysis</a:t>
              </a:r>
            </a:p>
          </p:txBody>
        </p:sp>
        <p:sp>
          <p:nvSpPr>
            <p:cNvPr id="120" name="object 7">
              <a:extLst>
                <a:ext uri="{FF2B5EF4-FFF2-40B4-BE49-F238E27FC236}">
                  <a16:creationId xmlns:a16="http://schemas.microsoft.com/office/drawing/2014/main" id="{BFDD9BE5-CBB0-4BAB-9677-3C849617F0FB}"/>
                </a:ext>
              </a:extLst>
            </p:cNvPr>
            <p:cNvSpPr txBox="1"/>
            <p:nvPr/>
          </p:nvSpPr>
          <p:spPr>
            <a:xfrm>
              <a:off x="7311625"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Gaussian mixture modeling</a:t>
              </a:r>
            </a:p>
          </p:txBody>
        </p:sp>
      </p:grpSp>
      <p:pic>
        <p:nvPicPr>
          <p:cNvPr id="3" name="Picture 2">
            <a:extLst>
              <a:ext uri="{FF2B5EF4-FFF2-40B4-BE49-F238E27FC236}">
                <a16:creationId xmlns:a16="http://schemas.microsoft.com/office/drawing/2014/main" id="{7730DEB4-9B33-55D7-83C5-FA32D23E9C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E70388D7-8EB6-2EF2-0353-30C42C14EF6C}"/>
              </a:ext>
            </a:extLst>
          </p:cNvPr>
          <p:cNvGrpSpPr/>
          <p:nvPr/>
        </p:nvGrpSpPr>
        <p:grpSpPr>
          <a:xfrm>
            <a:off x="182880" y="66413"/>
            <a:ext cx="971146" cy="838577"/>
            <a:chOff x="292675" y="222425"/>
            <a:chExt cx="917148" cy="889262"/>
          </a:xfrm>
        </p:grpSpPr>
        <p:sp>
          <p:nvSpPr>
            <p:cNvPr id="5" name="Rectangle 4">
              <a:extLst>
                <a:ext uri="{FF2B5EF4-FFF2-40B4-BE49-F238E27FC236}">
                  <a16:creationId xmlns:a16="http://schemas.microsoft.com/office/drawing/2014/main" id="{FFE5BD27-04D0-4F6C-8B19-BBF80C10392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C0C38E4A-3B81-F3CE-C6EB-EC96944FB2B2}"/>
                </a:ext>
              </a:extLst>
            </p:cNvPr>
            <p:cNvGrpSpPr/>
            <p:nvPr/>
          </p:nvGrpSpPr>
          <p:grpSpPr>
            <a:xfrm>
              <a:off x="292675" y="222425"/>
              <a:ext cx="917148" cy="735905"/>
              <a:chOff x="310903" y="206504"/>
              <a:chExt cx="917148" cy="829211"/>
            </a:xfrm>
          </p:grpSpPr>
          <p:sp>
            <p:nvSpPr>
              <p:cNvPr id="7" name="TextBox 6">
                <a:extLst>
                  <a:ext uri="{FF2B5EF4-FFF2-40B4-BE49-F238E27FC236}">
                    <a16:creationId xmlns:a16="http://schemas.microsoft.com/office/drawing/2014/main" id="{DC0DD2FE-E02E-6465-09F5-F28B940C564F}"/>
                  </a:ext>
                </a:extLst>
              </p:cNvPr>
              <p:cNvSpPr txBox="1"/>
              <p:nvPr/>
            </p:nvSpPr>
            <p:spPr>
              <a:xfrm>
                <a:off x="354471" y="389384"/>
                <a:ext cx="811784"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03</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0023781-99B6-1FC0-F709-578B6B8FFCD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Tree>
    <p:extLst>
      <p:ext uri="{BB962C8B-B14F-4D97-AF65-F5344CB8AC3E}">
        <p14:creationId xmlns:p14="http://schemas.microsoft.com/office/powerpoint/2010/main" val="33913974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artoon robot with a thank you sign&#10;&#10;Description automatically generated">
            <a:extLst>
              <a:ext uri="{FF2B5EF4-FFF2-40B4-BE49-F238E27FC236}">
                <a16:creationId xmlns:a16="http://schemas.microsoft.com/office/drawing/2014/main" id="{37ECE040-708A-7E5B-F8AA-3FACDF8B4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4181" y="457200"/>
            <a:ext cx="6003637" cy="5943600"/>
          </a:xfrm>
          <a:prstGeom prst="rect">
            <a:avLst/>
          </a:prstGeom>
        </p:spPr>
      </p:pic>
    </p:spTree>
    <p:extLst>
      <p:ext uri="{BB962C8B-B14F-4D97-AF65-F5344CB8AC3E}">
        <p14:creationId xmlns:p14="http://schemas.microsoft.com/office/powerpoint/2010/main" val="157940482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LIDE.VECTOR" val="4f012eca-e826-4f86-8116-51287307c072"/>
</p:tagLst>
</file>

<file path=ppt/tags/tag2.xml><?xml version="1.0" encoding="utf-8"?>
<p:tagLst xmlns:a="http://schemas.openxmlformats.org/drawingml/2006/main" xmlns:r="http://schemas.openxmlformats.org/officeDocument/2006/relationships" xmlns:p="http://schemas.openxmlformats.org/presentationml/2006/main">
  <p:tag name="ISLIDE.VECTOR" val="b695bd52-ceec-470a-a3ae-dba79ebf1aa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5535</Words>
  <Application>Microsoft Office PowerPoint</Application>
  <PresentationFormat>Widescreen</PresentationFormat>
  <Paragraphs>882</Paragraphs>
  <Slides>63</Slides>
  <Notes>57</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7" baseType="lpstr">
      <vt:lpstr>-apple-system</vt:lpstr>
      <vt:lpstr>Arial</vt:lpstr>
      <vt:lpstr>Calibri</vt:lpstr>
      <vt:lpstr>Calibri Light</vt:lpstr>
      <vt:lpstr>Cambria Math</vt:lpstr>
      <vt:lpstr>Consolas</vt:lpstr>
      <vt:lpstr>Huawei Sans</vt:lpstr>
      <vt:lpstr>Segoe UI</vt:lpstr>
      <vt:lpstr>Times New Roman</vt:lpstr>
      <vt:lpstr>var(--pst-font-family-monospace)</vt:lpstr>
      <vt:lpstr>Verdana</vt:lpstr>
      <vt:lpstr>Wingdings</vt:lpstr>
      <vt:lpstr>Office Theme</vt:lpstr>
      <vt:lpstr>Equation</vt:lpstr>
      <vt:lpstr>PowerPoint Presentation</vt:lpstr>
      <vt:lpstr>PowerPoint Presentation</vt:lpstr>
      <vt:lpstr>Machine Learning Algorithms </vt:lpstr>
      <vt:lpstr>Machine Learning Algorithms Cont.</vt:lpstr>
      <vt:lpstr>Differences Between Machine Learning Algorithms and Traditional Rule-based Methods</vt:lpstr>
      <vt:lpstr>When to Use Machine Learning </vt:lpstr>
      <vt:lpstr>When to Use Machine Learning Cont.</vt:lpstr>
      <vt:lpstr>Rationale of Machine Learning Algorithms</vt:lpstr>
      <vt:lpstr>Main Problems Solved by Machine Learning</vt:lpstr>
      <vt:lpstr>PowerPoint Presentation</vt:lpstr>
      <vt:lpstr>Types of Machine Learning</vt:lpstr>
      <vt:lpstr>Supervised Learning</vt:lpstr>
      <vt:lpstr>Supervised Learning - Regression</vt:lpstr>
      <vt:lpstr>Supervised Learning - Classification</vt:lpstr>
      <vt:lpstr>Unsupervised Learning</vt:lpstr>
      <vt:lpstr>Unsupervised Learning - Clustering</vt:lpstr>
      <vt:lpstr>Semi-supervised Learning</vt:lpstr>
      <vt:lpstr>Reinforcement Learning</vt:lpstr>
      <vt:lpstr>Reinforcement Learning - Best Action</vt:lpstr>
      <vt:lpstr>PowerPoint Presentation</vt:lpstr>
      <vt:lpstr>Machine Learning Process</vt:lpstr>
      <vt:lpstr>Data Collecting</vt:lpstr>
      <vt:lpstr>Data Format:</vt:lpstr>
      <vt:lpstr>Data Sources:</vt:lpstr>
      <vt:lpstr>Data Types :</vt:lpstr>
      <vt:lpstr>Data Types : Qualitative (Categorical data) </vt:lpstr>
      <vt:lpstr>Data Types : Quantitative (Numerical)</vt:lpstr>
      <vt:lpstr>Machine Learning Basic Concept - Dataset</vt:lpstr>
      <vt:lpstr>Data Overview</vt:lpstr>
      <vt:lpstr>Importance of Data Processing (Preparation)</vt:lpstr>
      <vt:lpstr>Data Cleansing</vt:lpstr>
      <vt:lpstr>PowerPoint Presentation</vt:lpstr>
      <vt:lpstr>PowerPoint Presentation</vt:lpstr>
      <vt:lpstr>Data visualization Very important in Data Analysis Explore data Report insights https://www.w3schools.com/python/matplotlib_intro.asp https://matplotlib.org/stable/tutorials/index.html </vt:lpstr>
      <vt:lpstr>Matplotlib Library:</vt:lpstr>
      <vt:lpstr>Matplotlib Library:</vt:lpstr>
      <vt:lpstr>Matplotlib Library-Scatter plot:</vt:lpstr>
      <vt:lpstr>Matplotlib Library-Pie Charts:</vt:lpstr>
      <vt:lpstr>Matplotlib Library- Histogram :</vt:lpstr>
      <vt:lpstr>Matplotlib Library-Histogram:</vt:lpstr>
      <vt:lpstr>Matplotlib Library-Title:</vt:lpstr>
      <vt:lpstr>Data Conversion</vt:lpstr>
      <vt:lpstr>PowerPoint Presentation</vt:lpstr>
      <vt:lpstr>Supervised Learning Example - Learning Phase</vt:lpstr>
      <vt:lpstr>Supervised Learning Example - Prediction Phase</vt:lpstr>
      <vt:lpstr>What Is a Good Model?</vt:lpstr>
      <vt:lpstr>Model Effectiveness (1)</vt:lpstr>
      <vt:lpstr>Model Effectiveness (2)</vt:lpstr>
      <vt:lpstr>Cause of Overfitting - Errors</vt:lpstr>
      <vt:lpstr>Variance and Bias</vt:lpstr>
      <vt:lpstr>Complexity and Errors of Models</vt:lpstr>
      <vt:lpstr>PowerPoint Presentation</vt:lpstr>
      <vt:lpstr>Machine Learning Training Methods - Gradient Descent </vt:lpstr>
      <vt:lpstr>Machine Learning Training Methods - Gradient Descent (2)</vt:lpstr>
      <vt:lpstr>Machine Learning Training Methods - Gradient Descent (3)</vt:lpstr>
      <vt:lpstr>Cross-Validation </vt:lpstr>
      <vt:lpstr>Cross-Validation (2)</vt:lpstr>
      <vt:lpstr>Parameters and Hyperparameters</vt:lpstr>
      <vt:lpstr>Hyperparameters</vt:lpstr>
      <vt:lpstr>Hyperparameter Search Process and Methods</vt:lpstr>
      <vt:lpstr>PowerPoint Presentation</vt:lpstr>
      <vt:lpstr>Machine Learning Algorithm Overview</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5</cp:revision>
  <dcterms:created xsi:type="dcterms:W3CDTF">2023-07-30T21:09:22Z</dcterms:created>
  <dcterms:modified xsi:type="dcterms:W3CDTF">2023-07-31T23:22:52Z</dcterms:modified>
</cp:coreProperties>
</file>