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43"/>
  </p:notesMasterIdLst>
  <p:sldIdLst>
    <p:sldId id="256" r:id="rId3"/>
    <p:sldId id="257" r:id="rId4"/>
    <p:sldId id="258" r:id="rId5"/>
    <p:sldId id="301" r:id="rId6"/>
    <p:sldId id="302" r:id="rId7"/>
    <p:sldId id="288" r:id="rId8"/>
    <p:sldId id="303" r:id="rId9"/>
    <p:sldId id="264" r:id="rId10"/>
    <p:sldId id="304" r:id="rId11"/>
    <p:sldId id="305" r:id="rId12"/>
    <p:sldId id="306" r:id="rId13"/>
    <p:sldId id="307" r:id="rId14"/>
    <p:sldId id="308" r:id="rId15"/>
    <p:sldId id="259" r:id="rId16"/>
    <p:sldId id="298" r:id="rId17"/>
    <p:sldId id="268" r:id="rId18"/>
    <p:sldId id="267" r:id="rId19"/>
    <p:sldId id="299" r:id="rId20"/>
    <p:sldId id="266" r:id="rId21"/>
    <p:sldId id="265" r:id="rId22"/>
    <p:sldId id="300" r:id="rId23"/>
    <p:sldId id="263" r:id="rId24"/>
    <p:sldId id="269" r:id="rId25"/>
    <p:sldId id="260" r:id="rId26"/>
    <p:sldId id="270" r:id="rId27"/>
    <p:sldId id="278" r:id="rId28"/>
    <p:sldId id="277" r:id="rId29"/>
    <p:sldId id="276" r:id="rId30"/>
    <p:sldId id="275" r:id="rId31"/>
    <p:sldId id="274" r:id="rId32"/>
    <p:sldId id="273" r:id="rId33"/>
    <p:sldId id="272" r:id="rId34"/>
    <p:sldId id="271" r:id="rId35"/>
    <p:sldId id="279" r:id="rId36"/>
    <p:sldId id="280" r:id="rId37"/>
    <p:sldId id="281" r:id="rId38"/>
    <p:sldId id="282" r:id="rId39"/>
    <p:sldId id="296" r:id="rId40"/>
    <p:sldId id="295" r:id="rId41"/>
    <p:sldId id="29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7/22/2022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7/22/2022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7/22/2022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0" y="2918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474133" y="685958"/>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4330032"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PMG 661</a:t>
            </a:r>
          </a:p>
          <a:p>
            <a:r>
              <a:rPr lang="fr-FR" sz="2400" dirty="0">
                <a:solidFill>
                  <a:schemeClr val="bg1"/>
                </a:solidFill>
                <a:latin typeface="Tajawal Medium" panose="00000600000000000000" pitchFamily="2" charset="-78"/>
                <a:cs typeface="Tajawal Medium" panose="00000600000000000000" pitchFamily="2" charset="-78"/>
              </a:rPr>
              <a:t>Global Collaborative Networks</a:t>
            </a: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7671495" y="4742321"/>
            <a:ext cx="4330032"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Collaborative Networks</a:t>
            </a: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chemeClr val="bg1"/>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26142" y="5570689"/>
            <a:ext cx="4330032" cy="461665"/>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Global Collaborative Networks</a:t>
            </a: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a:solidFill>
                  <a:schemeClr val="bg1"/>
                </a:solidFill>
                <a:ea typeface="+mj-ea"/>
                <a:cs typeface="+mj-cs"/>
              </a:rPr>
              <a:t>RECAPE</a:t>
            </a:r>
          </a:p>
          <a:p>
            <a:pPr algn="l"/>
            <a:endParaRPr lang="en-US" sz="5400" b="1" dirty="0">
              <a:solidFill>
                <a:schemeClr val="bg1"/>
              </a:solidFill>
              <a:ea typeface="+mj-ea"/>
              <a:cs typeface="+mj-cs"/>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5869622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a:xfrm>
            <a:off x="271669" y="1096708"/>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3"/>
          <a:stretch>
            <a:fillRect/>
          </a:stretch>
        </p:blipFill>
        <p:spPr>
          <a:xfrm>
            <a:off x="561703" y="2024743"/>
            <a:ext cx="7916375" cy="4454434"/>
          </a:xfrm>
          <a:prstGeom prst="rect">
            <a:avLst/>
          </a:prstGeom>
        </p:spPr>
      </p:pic>
    </p:spTree>
    <p:extLst>
      <p:ext uri="{BB962C8B-B14F-4D97-AF65-F5344CB8AC3E}">
        <p14:creationId xmlns:p14="http://schemas.microsoft.com/office/powerpoint/2010/main" val="382630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3"/>
          <a:stretch>
            <a:fillRect/>
          </a:stretch>
        </p:blipFill>
        <p:spPr>
          <a:xfrm>
            <a:off x="613955" y="1828799"/>
            <a:ext cx="10739846" cy="4885509"/>
          </a:xfrm>
          <a:prstGeom prst="rect">
            <a:avLst/>
          </a:prstGeom>
        </p:spPr>
      </p:pic>
    </p:spTree>
    <p:extLst>
      <p:ext uri="{BB962C8B-B14F-4D97-AF65-F5344CB8AC3E}">
        <p14:creationId xmlns:p14="http://schemas.microsoft.com/office/powerpoint/2010/main" val="1646753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1924641" y="1650869"/>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945548" y="139014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pic>
        <p:nvPicPr>
          <p:cNvPr id="143" name="Google Shape;143;p21"/>
          <p:cNvPicPr preferRelativeResize="0"/>
          <p:nvPr/>
        </p:nvPicPr>
        <p:blipFill rotWithShape="1">
          <a:blip r:embed="rId3">
            <a:alphaModFix/>
          </a:blip>
          <a:srcRect/>
          <a:stretch/>
        </p:blipFill>
        <p:spPr>
          <a:xfrm>
            <a:off x="10219873" y="294989"/>
            <a:ext cx="1627773" cy="14631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75114" y="169182"/>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091196" cy="4351338"/>
          </a:xfrm>
        </p:spPr>
        <p:txBody>
          <a:bodyPr>
            <a:normAutofit/>
          </a:bodyPr>
          <a:lstStyle/>
          <a:p>
            <a:pPr marL="0" indent="0" algn="just">
              <a:buNone/>
            </a:pPr>
            <a:r>
              <a:rPr lang="en-US" dirty="0"/>
              <a:t>This lecture describes the characteristics that define these collaborative networks, discusses the main challenges presented by these forms of relationship, suggests a strategy to achieve effective collaboration and makes recommendations to kick-off the partnership and to concentrate on the interfaces during the project execution.</a:t>
            </a:r>
          </a:p>
        </p:txBody>
      </p:sp>
    </p:spTree>
    <p:extLst>
      <p:ext uri="{BB962C8B-B14F-4D97-AF65-F5344CB8AC3E}">
        <p14:creationId xmlns:p14="http://schemas.microsoft.com/office/powerpoint/2010/main" val="2027620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28217" y="294989"/>
            <a:ext cx="1235888" cy="1463167"/>
          </a:xfrm>
          <a:prstGeom prst="rect">
            <a:avLst/>
          </a:prstGeom>
        </p:spPr>
      </p:pic>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 Program and project managers have the responsibility of driving these networks towards their common mission, by coordinating the collaboration and communication activities, and managing the sharing of interests between the common objective and the goals of the individual companies.</a:t>
            </a:r>
          </a:p>
          <a:p>
            <a:pPr marL="0" indent="0" algn="just">
              <a:buNone/>
            </a:pPr>
            <a:endParaRPr lang="en-US" sz="3200" dirty="0"/>
          </a:p>
        </p:txBody>
      </p:sp>
    </p:spTree>
    <p:extLst>
      <p:ext uri="{BB962C8B-B14F-4D97-AF65-F5344CB8AC3E}">
        <p14:creationId xmlns:p14="http://schemas.microsoft.com/office/powerpoint/2010/main" val="1987697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15153" y="227521"/>
            <a:ext cx="1241985" cy="1463167"/>
          </a:xfrm>
          <a:prstGeom prst="rect">
            <a:avLst/>
          </a:prstGeom>
        </p:spPr>
      </p:pic>
      <p:sp>
        <p:nvSpPr>
          <p:cNvPr id="2" name="Title 1"/>
          <p:cNvSpPr>
            <a:spLocks noGrp="1"/>
          </p:cNvSpPr>
          <p:nvPr>
            <p:ph type="title"/>
          </p:nvPr>
        </p:nvSpPr>
        <p:spPr>
          <a:xfrm>
            <a:off x="2444620" y="159852"/>
            <a:ext cx="6904654" cy="1325563"/>
          </a:xfrm>
        </p:spPr>
        <p:txBody>
          <a:bodyPr>
            <a:normAutofit/>
          </a:bodyPr>
          <a:lstStyle/>
          <a:p>
            <a:r>
              <a:rPr lang="en-US" sz="2800" dirty="0"/>
              <a:t>Collaborative networks: a project-</a:t>
            </a:r>
            <a:r>
              <a:rPr lang="en-US" sz="2800" dirty="0" err="1"/>
              <a:t>centred</a:t>
            </a:r>
            <a:r>
              <a:rPr lang="en-US" sz="2800" dirty="0"/>
              <a:t> approach</a:t>
            </a:r>
          </a:p>
        </p:txBody>
      </p:sp>
      <p:sp>
        <p:nvSpPr>
          <p:cNvPr id="3" name="Content Placeholder 2"/>
          <p:cNvSpPr>
            <a:spLocks noGrp="1"/>
          </p:cNvSpPr>
          <p:nvPr>
            <p:ph idx="1"/>
          </p:nvPr>
        </p:nvSpPr>
        <p:spPr>
          <a:xfrm>
            <a:off x="838200" y="1922106"/>
            <a:ext cx="8371114" cy="4021592"/>
          </a:xfrm>
        </p:spPr>
        <p:txBody>
          <a:bodyPr>
            <a:normAutofit/>
          </a:bodyPr>
          <a:lstStyle/>
          <a:p>
            <a:pPr marL="0" indent="0" algn="just">
              <a:buNone/>
            </a:pPr>
            <a:r>
              <a:rPr lang="en-US" dirty="0"/>
              <a:t>Figure below exemplifies this concept, by showing a ‘new product development’ project coordinated by a producer company, including team members from the customer, one outsourcing company and one offshore services provider (represented by the dark-grey circle). These team members will collaborate during the product development and liaise with stakeholders from suppliers, R&amp;D, distributors and the end-users (represented by the light-grey circle).</a:t>
            </a:r>
          </a:p>
        </p:txBody>
      </p:sp>
    </p:spTree>
    <p:extLst>
      <p:ext uri="{BB962C8B-B14F-4D97-AF65-F5344CB8AC3E}">
        <p14:creationId xmlns:p14="http://schemas.microsoft.com/office/powerpoint/2010/main" val="21463153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24159" y="227521"/>
            <a:ext cx="1072167" cy="1463167"/>
          </a:xfrm>
          <a:prstGeom prst="rect">
            <a:avLst/>
          </a:prstGeom>
        </p:spPr>
      </p:pic>
      <p:sp>
        <p:nvSpPr>
          <p:cNvPr id="2" name="Title 1"/>
          <p:cNvSpPr>
            <a:spLocks noGrp="1"/>
          </p:cNvSpPr>
          <p:nvPr>
            <p:ph type="title"/>
          </p:nvPr>
        </p:nvSpPr>
        <p:spPr>
          <a:xfrm>
            <a:off x="2433735" y="161699"/>
            <a:ext cx="6840894" cy="1325563"/>
          </a:xfrm>
        </p:spPr>
        <p:txBody>
          <a:bodyPr>
            <a:normAutofit/>
          </a:bodyPr>
          <a:lstStyle/>
          <a:p>
            <a:r>
              <a:rPr lang="en-US" sz="2800" dirty="0"/>
              <a:t>Collaborative networks: a project-</a:t>
            </a:r>
            <a:r>
              <a:rPr lang="en-US" sz="2800" dirty="0" err="1"/>
              <a:t>centred</a:t>
            </a:r>
            <a:r>
              <a:rPr lang="en-US" sz="2800" dirty="0"/>
              <a:t> approach</a:t>
            </a:r>
          </a:p>
        </p:txBody>
      </p:sp>
      <p:pic>
        <p:nvPicPr>
          <p:cNvPr id="5" name="Content Placeholder 4"/>
          <p:cNvPicPr>
            <a:picLocks noGrp="1" noChangeAspect="1"/>
          </p:cNvPicPr>
          <p:nvPr>
            <p:ph idx="1"/>
          </p:nvPr>
        </p:nvPicPr>
        <p:blipFill>
          <a:blip r:embed="rId3"/>
          <a:stretch>
            <a:fillRect/>
          </a:stretch>
        </p:blipFill>
        <p:spPr>
          <a:xfrm>
            <a:off x="2142309" y="1934369"/>
            <a:ext cx="7720148" cy="4570934"/>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17710" y="93716"/>
            <a:ext cx="10515600" cy="1325563"/>
          </a:xfrm>
        </p:spPr>
        <p:txBody>
          <a:bodyPr/>
          <a:lstStyle/>
          <a:p>
            <a:r>
              <a:rPr lang="en-US" dirty="0"/>
              <a:t>Understand the challenges</a:t>
            </a:r>
          </a:p>
        </p:txBody>
      </p:sp>
      <p:sp>
        <p:nvSpPr>
          <p:cNvPr id="3" name="Content Placeholder 2"/>
          <p:cNvSpPr>
            <a:spLocks noGrp="1"/>
          </p:cNvSpPr>
          <p:nvPr>
            <p:ph idx="1"/>
          </p:nvPr>
        </p:nvSpPr>
        <p:spPr>
          <a:xfrm>
            <a:off x="838200" y="1567543"/>
            <a:ext cx="8399106" cy="4217534"/>
          </a:xfrm>
        </p:spPr>
        <p:txBody>
          <a:bodyPr>
            <a:normAutofit lnSpcReduction="10000"/>
          </a:bodyPr>
          <a:lstStyle/>
          <a:p>
            <a:pPr marL="0" indent="0" algn="just">
              <a:buNone/>
            </a:pPr>
            <a:r>
              <a:rPr lang="en-US" dirty="0"/>
              <a:t>When managing a program or project that is part of a project-</a:t>
            </a:r>
            <a:r>
              <a:rPr lang="en-US" dirty="0" err="1"/>
              <a:t>centred</a:t>
            </a:r>
            <a:r>
              <a:rPr lang="en-US" dirty="0"/>
              <a:t> collaborative network, you must understand the main challenges that may exist in such a relationship. You can organize a brainstorming session to gather ideas from more experienced program or project managers, from senior executives that had previous experiences with the companies and individuals participating in the network and from consultants that are specialized in outsourcing and offshoring initiatives in your domain of expertise. Some examples of these challenges are:</a:t>
            </a:r>
          </a:p>
        </p:txBody>
      </p:sp>
    </p:spTree>
    <p:extLst>
      <p:ext uri="{BB962C8B-B14F-4D97-AF65-F5344CB8AC3E}">
        <p14:creationId xmlns:p14="http://schemas.microsoft.com/office/powerpoint/2010/main" val="1420201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1057" y="194918"/>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875634" cy="4351338"/>
          </a:xfrm>
        </p:spPr>
        <p:txBody>
          <a:bodyPr>
            <a:normAutofit/>
          </a:bodyPr>
          <a:lstStyle/>
          <a:p>
            <a:pPr marL="0" indent="0" algn="just">
              <a:buNone/>
            </a:pPr>
            <a:r>
              <a:rPr lang="en-US" sz="3200" dirty="0">
                <a:solidFill>
                  <a:srgbClr val="FF0000"/>
                </a:solidFill>
              </a:rPr>
              <a:t>Different interests – </a:t>
            </a:r>
            <a:r>
              <a:rPr lang="en-US" sz="3200" dirty="0"/>
              <a:t>each company can be joining the network with hidden interests, forcing their views during project meetings or working implicitly towards them. The program and project managers need to evaluate these interests in advance of every conflicting situation and be prepared to negotiate at every occasion.</a:t>
            </a:r>
          </a:p>
        </p:txBody>
      </p:sp>
      <p:pic>
        <p:nvPicPr>
          <p:cNvPr id="4" name="Picture 3"/>
          <p:cNvPicPr>
            <a:picLocks noChangeAspect="1"/>
          </p:cNvPicPr>
          <p:nvPr/>
        </p:nvPicPr>
        <p:blipFill>
          <a:blip r:embed="rId2"/>
          <a:stretch>
            <a:fillRect/>
          </a:stretch>
        </p:blipFill>
        <p:spPr>
          <a:xfrm>
            <a:off x="9713834" y="278688"/>
            <a:ext cx="1639966" cy="1463167"/>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365125"/>
            <a:ext cx="1639966" cy="1463167"/>
          </a:xfrm>
          <a:prstGeom prst="rect">
            <a:avLst/>
          </a:prstGeom>
        </p:spPr>
      </p:pic>
      <p:sp>
        <p:nvSpPr>
          <p:cNvPr id="2" name="Title 1"/>
          <p:cNvSpPr>
            <a:spLocks noGrp="1"/>
          </p:cNvSpPr>
          <p:nvPr>
            <p:ph type="title"/>
          </p:nvPr>
        </p:nvSpPr>
        <p:spPr>
          <a:xfrm>
            <a:off x="2545702" y="131860"/>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268478" cy="4351338"/>
          </a:xfrm>
        </p:spPr>
        <p:txBody>
          <a:bodyPr/>
          <a:lstStyle/>
          <a:p>
            <a:pPr marL="0" indent="0" algn="just">
              <a:buNone/>
            </a:pPr>
            <a:r>
              <a:rPr lang="en-US" dirty="0">
                <a:solidFill>
                  <a:srgbClr val="FF0000"/>
                </a:solidFill>
              </a:rPr>
              <a:t>Different corporate cultures – </a:t>
            </a:r>
            <a:r>
              <a:rPr lang="en-US" dirty="0"/>
              <a:t>each company has a different view on risk awareness, decision making, motivation, rewards, conflict management, leadership styles and hierarchical structures. The project manager must consider these differences when preparing the stakeholder analysis and defining the project communication strategy.</a:t>
            </a:r>
          </a:p>
        </p:txBody>
      </p:sp>
    </p:spTree>
    <p:extLst>
      <p:ext uri="{BB962C8B-B14F-4D97-AF65-F5344CB8AC3E}">
        <p14:creationId xmlns:p14="http://schemas.microsoft.com/office/powerpoint/2010/main" val="4394226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a:xfrm>
            <a:off x="2424404" y="141190"/>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875634" cy="4351338"/>
          </a:xfrm>
        </p:spPr>
        <p:txBody>
          <a:bodyPr>
            <a:normAutofit/>
          </a:bodyPr>
          <a:lstStyle/>
          <a:p>
            <a:pPr marL="0" indent="0" algn="just">
              <a:buNone/>
            </a:pPr>
            <a:r>
              <a:rPr lang="en-US" dirty="0">
                <a:solidFill>
                  <a:srgbClr val="FF0000"/>
                </a:solidFill>
              </a:rPr>
              <a:t>Different maturity levels on project management – </a:t>
            </a:r>
            <a:r>
              <a:rPr lang="en-US" dirty="0"/>
              <a:t>while some companies value project management and have established solid methodologies on how to manage and work on projects, other organisations still ‘improvise’ and compensate the lack of competencies on project management with hard work. The project manager must investigate which companies in the network have the higher levels of maturity, by evaluating lessons-learned databases and involving project managers from all companies in the project initiation and planning.</a:t>
            </a:r>
          </a:p>
        </p:txBody>
      </p:sp>
    </p:spTree>
    <p:extLst>
      <p:ext uri="{BB962C8B-B14F-4D97-AF65-F5344CB8AC3E}">
        <p14:creationId xmlns:p14="http://schemas.microsoft.com/office/powerpoint/2010/main" val="13603195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9966" cy="1463167"/>
          </a:xfrm>
          <a:prstGeom prst="rect">
            <a:avLst/>
          </a:prstGeom>
        </p:spPr>
      </p:pic>
      <p:sp>
        <p:nvSpPr>
          <p:cNvPr id="2" name="Title 1"/>
          <p:cNvSpPr>
            <a:spLocks noGrp="1"/>
          </p:cNvSpPr>
          <p:nvPr>
            <p:ph type="title"/>
          </p:nvPr>
        </p:nvSpPr>
        <p:spPr>
          <a:xfrm>
            <a:off x="2611017" y="150521"/>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912290" cy="4351338"/>
          </a:xfrm>
        </p:spPr>
        <p:txBody>
          <a:bodyPr/>
          <a:lstStyle/>
          <a:p>
            <a:pPr marL="0" indent="0" algn="just">
              <a:buNone/>
            </a:pPr>
            <a:r>
              <a:rPr lang="en-US" dirty="0">
                <a:solidFill>
                  <a:srgbClr val="FF0000"/>
                </a:solidFill>
              </a:rPr>
              <a:t>Different maturity levels on processes and procedures – </a:t>
            </a:r>
            <a:r>
              <a:rPr lang="en-US" dirty="0"/>
              <a:t>some companies can be process-oriented, with clear procedures that allow effective communication across different teams executing complementary tasks. The team members from these companies might adapt quickly to working within a global project team when all components agree to use the same processes and procedures. Other companies can run in a more informal environment, requiring face-to-face discussions to synchronize different work packages.</a:t>
            </a:r>
          </a:p>
        </p:txBody>
      </p:sp>
    </p:spTree>
    <p:extLst>
      <p:ext uri="{BB962C8B-B14F-4D97-AF65-F5344CB8AC3E}">
        <p14:creationId xmlns:p14="http://schemas.microsoft.com/office/powerpoint/2010/main" val="17512539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9966" cy="1463167"/>
          </a:xfrm>
          <a:prstGeom prst="rect">
            <a:avLst/>
          </a:prstGeom>
        </p:spPr>
      </p:pic>
      <p:sp>
        <p:nvSpPr>
          <p:cNvPr id="2" name="Title 1"/>
          <p:cNvSpPr>
            <a:spLocks noGrp="1"/>
          </p:cNvSpPr>
          <p:nvPr>
            <p:ph type="title"/>
          </p:nvPr>
        </p:nvSpPr>
        <p:spPr>
          <a:xfrm>
            <a:off x="2527041" y="159852"/>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772331" cy="4351338"/>
          </a:xfrm>
        </p:spPr>
        <p:txBody>
          <a:bodyPr>
            <a:normAutofit/>
          </a:bodyPr>
          <a:lstStyle/>
          <a:p>
            <a:pPr marL="0" indent="0" algn="just">
              <a:lnSpc>
                <a:spcPct val="100000"/>
              </a:lnSpc>
              <a:buNone/>
            </a:pPr>
            <a:r>
              <a:rPr lang="en-US" dirty="0">
                <a:solidFill>
                  <a:srgbClr val="FF0000"/>
                </a:solidFill>
              </a:rPr>
              <a:t>Different collaborative tools and communication techniques – </a:t>
            </a:r>
            <a:r>
              <a:rPr lang="en-US" dirty="0"/>
              <a:t>the various companies in the network can have their own set of collaborative systems, using different software providers, and choosing to implement and customize the tools in diverse ways. Some companies may not even have a good knowledge level of these systems, employing only e-mails and audio conferencing for cooperation across borders.</a:t>
            </a:r>
          </a:p>
          <a:p>
            <a:pPr marL="0" indent="0" algn="just">
              <a:lnSpc>
                <a:spcPct val="150000"/>
              </a:lnSpc>
              <a:buNone/>
            </a:pPr>
            <a:endParaRPr lang="en-US" dirty="0"/>
          </a:p>
        </p:txBody>
      </p:sp>
    </p:spTree>
    <p:extLst>
      <p:ext uri="{BB962C8B-B14F-4D97-AF65-F5344CB8AC3E}">
        <p14:creationId xmlns:p14="http://schemas.microsoft.com/office/powerpoint/2010/main" val="3927702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a:xfrm>
            <a:off x="2443065" y="182715"/>
            <a:ext cx="10515600" cy="1325563"/>
          </a:xfrm>
        </p:spPr>
        <p:txBody>
          <a:bodyPr/>
          <a:lstStyle/>
          <a:p>
            <a:r>
              <a:rPr lang="en-US" dirty="0"/>
              <a:t>Understand the challenges</a:t>
            </a:r>
          </a:p>
        </p:txBody>
      </p:sp>
      <p:sp>
        <p:nvSpPr>
          <p:cNvPr id="3" name="Content Placeholder 2"/>
          <p:cNvSpPr>
            <a:spLocks noGrp="1"/>
          </p:cNvSpPr>
          <p:nvPr>
            <p:ph idx="1"/>
          </p:nvPr>
        </p:nvSpPr>
        <p:spPr>
          <a:xfrm>
            <a:off x="838200" y="1825625"/>
            <a:ext cx="8595049" cy="4351338"/>
          </a:xfrm>
        </p:spPr>
        <p:txBody>
          <a:bodyPr/>
          <a:lstStyle/>
          <a:p>
            <a:pPr marL="0" indent="0" algn="just">
              <a:buNone/>
            </a:pPr>
            <a:r>
              <a:rPr lang="en-US" dirty="0">
                <a:solidFill>
                  <a:srgbClr val="FF0000"/>
                </a:solidFill>
              </a:rPr>
              <a:t>The challenges of global projects – </a:t>
            </a:r>
            <a:r>
              <a:rPr lang="en-US" dirty="0"/>
              <a:t>all challenges from global projects apply to the collaborative networks, requiring the application of the Global Project Management Framework©. The project manager can use the framework to obtain agreement from the different companies that a set of good practices is required, and apply the learning from the different modules during the whole project, from initiation to completion.</a:t>
            </a:r>
          </a:p>
        </p:txBody>
      </p:sp>
    </p:spTree>
    <p:extLst>
      <p:ext uri="{BB962C8B-B14F-4D97-AF65-F5344CB8AC3E}">
        <p14:creationId xmlns:p14="http://schemas.microsoft.com/office/powerpoint/2010/main" val="6469277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a:xfrm>
            <a:off x="2415074" y="59985"/>
            <a:ext cx="10515600" cy="1325563"/>
          </a:xfrm>
        </p:spPr>
        <p:txBody>
          <a:bodyPr/>
          <a:lstStyle/>
          <a:p>
            <a:r>
              <a:rPr lang="en-US" dirty="0"/>
              <a:t>Define a collaboration strategy</a:t>
            </a:r>
          </a:p>
        </p:txBody>
      </p:sp>
      <p:sp>
        <p:nvSpPr>
          <p:cNvPr id="3" name="Content Placeholder 2"/>
          <p:cNvSpPr>
            <a:spLocks noGrp="1"/>
          </p:cNvSpPr>
          <p:nvPr>
            <p:ph idx="1"/>
          </p:nvPr>
        </p:nvSpPr>
        <p:spPr>
          <a:xfrm>
            <a:off x="838200" y="1585695"/>
            <a:ext cx="8716347" cy="4348671"/>
          </a:xfrm>
        </p:spPr>
        <p:txBody>
          <a:bodyPr/>
          <a:lstStyle/>
          <a:p>
            <a:pPr marL="0" indent="0" algn="just">
              <a:buNone/>
            </a:pPr>
            <a:r>
              <a:rPr lang="en-US" dirty="0"/>
              <a:t>After evaluating the challenges that are applicable to your situation and considering how to address each of them, you need to define an inter-organizational collaboration strategy, by:</a:t>
            </a:r>
          </a:p>
          <a:p>
            <a:pPr algn="just"/>
            <a:r>
              <a:rPr lang="en-US" dirty="0"/>
              <a:t>Defining the mission in specific and clear terms that can be accepted by all parties.</a:t>
            </a:r>
          </a:p>
          <a:p>
            <a:pPr algn="just"/>
            <a:r>
              <a:rPr lang="en-US" dirty="0"/>
              <a:t>Identifying the need for standardization of organizational practices and policies, taking into account the capability of the different organisations to adapt to the new standard.</a:t>
            </a:r>
          </a:p>
        </p:txBody>
      </p:sp>
    </p:spTree>
    <p:extLst>
      <p:ext uri="{BB962C8B-B14F-4D97-AF65-F5344CB8AC3E}">
        <p14:creationId xmlns:p14="http://schemas.microsoft.com/office/powerpoint/2010/main" val="37483287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27521"/>
            <a:ext cx="1639966" cy="1463167"/>
          </a:xfrm>
          <a:prstGeom prst="rect">
            <a:avLst/>
          </a:prstGeom>
        </p:spPr>
      </p:pic>
      <p:sp>
        <p:nvSpPr>
          <p:cNvPr id="2" name="Title 1"/>
          <p:cNvSpPr>
            <a:spLocks noGrp="1"/>
          </p:cNvSpPr>
          <p:nvPr>
            <p:ph type="title"/>
          </p:nvPr>
        </p:nvSpPr>
        <p:spPr>
          <a:xfrm>
            <a:off x="2461727" y="92584"/>
            <a:ext cx="10515600" cy="1325563"/>
          </a:xfrm>
        </p:spPr>
        <p:txBody>
          <a:bodyPr/>
          <a:lstStyle/>
          <a:p>
            <a:r>
              <a:rPr lang="en-US" dirty="0"/>
              <a:t>Define a collaboration strategy</a:t>
            </a:r>
          </a:p>
        </p:txBody>
      </p:sp>
      <p:sp>
        <p:nvSpPr>
          <p:cNvPr id="3" name="Content Placeholder 2"/>
          <p:cNvSpPr>
            <a:spLocks noGrp="1"/>
          </p:cNvSpPr>
          <p:nvPr>
            <p:ph idx="1"/>
          </p:nvPr>
        </p:nvSpPr>
        <p:spPr>
          <a:xfrm>
            <a:off x="838200" y="1825625"/>
            <a:ext cx="8632371" cy="4351338"/>
          </a:xfrm>
        </p:spPr>
        <p:txBody>
          <a:bodyPr/>
          <a:lstStyle/>
          <a:p>
            <a:pPr algn="just"/>
            <a:r>
              <a:rPr lang="en-US" dirty="0"/>
              <a:t>Defining the desired maturity on project management and the required level of details of process definition, conciliating the project requirements and the abilities of different organisations.</a:t>
            </a:r>
          </a:p>
          <a:p>
            <a:pPr marL="0" indent="0">
              <a:buNone/>
            </a:pPr>
            <a:endParaRPr lang="en-US" dirty="0"/>
          </a:p>
        </p:txBody>
      </p:sp>
    </p:spTree>
    <p:extLst>
      <p:ext uri="{BB962C8B-B14F-4D97-AF65-F5344CB8AC3E}">
        <p14:creationId xmlns:p14="http://schemas.microsoft.com/office/powerpoint/2010/main" val="3728110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6322"/>
            <a:ext cx="1639966" cy="1463167"/>
          </a:xfrm>
          <a:prstGeom prst="rect">
            <a:avLst/>
          </a:prstGeom>
        </p:spPr>
      </p:pic>
      <p:sp>
        <p:nvSpPr>
          <p:cNvPr id="2" name="Title 1"/>
          <p:cNvSpPr>
            <a:spLocks noGrp="1"/>
          </p:cNvSpPr>
          <p:nvPr>
            <p:ph type="title"/>
          </p:nvPr>
        </p:nvSpPr>
        <p:spPr>
          <a:xfrm>
            <a:off x="2368420" y="230186"/>
            <a:ext cx="10515600" cy="1325563"/>
          </a:xfrm>
        </p:spPr>
        <p:txBody>
          <a:bodyPr/>
          <a:lstStyle/>
          <a:p>
            <a:r>
              <a:rPr lang="en-US" dirty="0"/>
              <a:t>Define a collaboration strategy</a:t>
            </a:r>
          </a:p>
        </p:txBody>
      </p:sp>
      <p:sp>
        <p:nvSpPr>
          <p:cNvPr id="3" name="Content Placeholder 2"/>
          <p:cNvSpPr>
            <a:spLocks noGrp="1"/>
          </p:cNvSpPr>
          <p:nvPr>
            <p:ph idx="1"/>
          </p:nvPr>
        </p:nvSpPr>
        <p:spPr>
          <a:xfrm>
            <a:off x="838200" y="1825625"/>
            <a:ext cx="8193833" cy="4351338"/>
          </a:xfrm>
        </p:spPr>
        <p:txBody>
          <a:bodyPr/>
          <a:lstStyle/>
          <a:p>
            <a:pPr algn="just"/>
            <a:r>
              <a:rPr lang="en-US" dirty="0"/>
              <a:t>Defining the collaborative tools and the modules of the Global Project Management Framework© that are essential for effective cooperation, and fixing a target date for the development and implementation of the tools, methods and good practices across all teams working on the project.</a:t>
            </a:r>
          </a:p>
          <a:p>
            <a:pPr marL="0" indent="0">
              <a:buNone/>
            </a:pPr>
            <a:endParaRPr lang="en-US" dirty="0"/>
          </a:p>
        </p:txBody>
      </p:sp>
    </p:spTree>
    <p:extLst>
      <p:ext uri="{BB962C8B-B14F-4D97-AF65-F5344CB8AC3E}">
        <p14:creationId xmlns:p14="http://schemas.microsoft.com/office/powerpoint/2010/main" val="8427483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365125"/>
            <a:ext cx="1639966" cy="1463167"/>
          </a:xfrm>
          <a:prstGeom prst="rect">
            <a:avLst/>
          </a:prstGeom>
        </p:spPr>
      </p:pic>
      <p:sp>
        <p:nvSpPr>
          <p:cNvPr id="2" name="Title 1"/>
          <p:cNvSpPr>
            <a:spLocks noGrp="1"/>
          </p:cNvSpPr>
          <p:nvPr>
            <p:ph type="title"/>
          </p:nvPr>
        </p:nvSpPr>
        <p:spPr>
          <a:xfrm>
            <a:off x="2564363" y="18255"/>
            <a:ext cx="10515600" cy="1325563"/>
          </a:xfrm>
        </p:spPr>
        <p:txBody>
          <a:bodyPr/>
          <a:lstStyle/>
          <a:p>
            <a:r>
              <a:rPr lang="en-US" dirty="0"/>
              <a:t>Initiate the collaboration</a:t>
            </a:r>
          </a:p>
        </p:txBody>
      </p:sp>
      <p:sp>
        <p:nvSpPr>
          <p:cNvPr id="3" name="Content Placeholder 2"/>
          <p:cNvSpPr>
            <a:spLocks noGrp="1"/>
          </p:cNvSpPr>
          <p:nvPr>
            <p:ph idx="1"/>
          </p:nvPr>
        </p:nvSpPr>
        <p:spPr>
          <a:xfrm>
            <a:off x="838200" y="1690688"/>
            <a:ext cx="8875634" cy="4243660"/>
          </a:xfrm>
        </p:spPr>
        <p:txBody>
          <a:bodyPr>
            <a:normAutofit lnSpcReduction="10000"/>
          </a:bodyPr>
          <a:lstStyle/>
          <a:p>
            <a:pPr marL="0" indent="0" algn="just">
              <a:buNone/>
            </a:pPr>
            <a:r>
              <a:rPr lang="en-US" dirty="0"/>
              <a:t>You can organize a ‘collaboration kick-off session’ to put the strategy in place. This session can include the program managers and project managers coordinating different initiatives in the same collaborative network, sharing the main outcomes with key stakeholders from the companies in the network.</a:t>
            </a:r>
          </a:p>
          <a:p>
            <a:pPr marL="0" indent="0" algn="just">
              <a:buNone/>
            </a:pPr>
            <a:r>
              <a:rPr lang="en-US" dirty="0"/>
              <a:t>The items in the kick-off session need to address the challenges you identified, and cover all topics you specified in the collaboration strategy. The agenda can include the following</a:t>
            </a:r>
          </a:p>
          <a:p>
            <a:pPr marL="0" indent="0" algn="just">
              <a:buNone/>
            </a:pPr>
            <a:r>
              <a:rPr lang="en-US" dirty="0"/>
              <a:t>points:</a:t>
            </a:r>
          </a:p>
        </p:txBody>
      </p:sp>
    </p:spTree>
    <p:extLst>
      <p:ext uri="{BB962C8B-B14F-4D97-AF65-F5344CB8AC3E}">
        <p14:creationId xmlns:p14="http://schemas.microsoft.com/office/powerpoint/2010/main" val="29164817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39966" cy="1463167"/>
          </a:xfrm>
          <a:prstGeom prst="rect">
            <a:avLst/>
          </a:prstGeom>
        </p:spPr>
      </p:pic>
      <p:sp>
        <p:nvSpPr>
          <p:cNvPr id="2" name="Title 1"/>
          <p:cNvSpPr>
            <a:spLocks noGrp="1"/>
          </p:cNvSpPr>
          <p:nvPr>
            <p:ph type="title"/>
          </p:nvPr>
        </p:nvSpPr>
        <p:spPr>
          <a:xfrm>
            <a:off x="2368420" y="141190"/>
            <a:ext cx="10515600" cy="1325563"/>
          </a:xfrm>
        </p:spPr>
        <p:txBody>
          <a:bodyPr/>
          <a:lstStyle/>
          <a:p>
            <a:r>
              <a:rPr lang="en-US" dirty="0"/>
              <a:t>Initiate the collaboration</a:t>
            </a:r>
          </a:p>
        </p:txBody>
      </p:sp>
      <p:sp>
        <p:nvSpPr>
          <p:cNvPr id="3" name="Content Placeholder 2"/>
          <p:cNvSpPr>
            <a:spLocks noGrp="1"/>
          </p:cNvSpPr>
          <p:nvPr>
            <p:ph idx="1"/>
          </p:nvPr>
        </p:nvSpPr>
        <p:spPr>
          <a:xfrm>
            <a:off x="838200" y="1825625"/>
            <a:ext cx="8972006" cy="4351338"/>
          </a:xfrm>
        </p:spPr>
        <p:txBody>
          <a:bodyPr>
            <a:normAutofit/>
          </a:bodyPr>
          <a:lstStyle/>
          <a:p>
            <a:pPr algn="just"/>
            <a:r>
              <a:rPr lang="en-US" dirty="0"/>
              <a:t>establish the purpose of the programs and projects;</a:t>
            </a:r>
          </a:p>
          <a:p>
            <a:pPr algn="just"/>
            <a:r>
              <a:rPr lang="en-US" dirty="0"/>
              <a:t>prepare a team charter;</a:t>
            </a:r>
          </a:p>
          <a:p>
            <a:pPr algn="just"/>
            <a:r>
              <a:rPr lang="en-US" dirty="0"/>
              <a:t>define roles and responsibilities;</a:t>
            </a:r>
          </a:p>
          <a:p>
            <a:pPr algn="just"/>
            <a:r>
              <a:rPr lang="en-US" dirty="0"/>
              <a:t>agree on common and flexible systems, structures, policies, tools and methods;</a:t>
            </a:r>
          </a:p>
          <a:p>
            <a:pPr algn="just"/>
            <a:r>
              <a:rPr lang="en-US" dirty="0"/>
              <a:t>define a shared goal for the different companies to work as a team, reducing the influences and differences from organizational and country borders;</a:t>
            </a:r>
          </a:p>
        </p:txBody>
      </p:sp>
    </p:spTree>
    <p:extLst>
      <p:ext uri="{BB962C8B-B14F-4D97-AF65-F5344CB8AC3E}">
        <p14:creationId xmlns:p14="http://schemas.microsoft.com/office/powerpoint/2010/main" val="32778901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6322"/>
            <a:ext cx="1639966" cy="1463167"/>
          </a:xfrm>
          <a:prstGeom prst="rect">
            <a:avLst/>
          </a:prstGeom>
        </p:spPr>
      </p:pic>
      <p:sp>
        <p:nvSpPr>
          <p:cNvPr id="2" name="Title 1"/>
          <p:cNvSpPr>
            <a:spLocks noGrp="1"/>
          </p:cNvSpPr>
          <p:nvPr>
            <p:ph type="title"/>
          </p:nvPr>
        </p:nvSpPr>
        <p:spPr>
          <a:xfrm>
            <a:off x="2461727" y="83320"/>
            <a:ext cx="10515600" cy="1325563"/>
          </a:xfrm>
        </p:spPr>
        <p:txBody>
          <a:bodyPr/>
          <a:lstStyle/>
          <a:p>
            <a:r>
              <a:rPr lang="en-US" dirty="0"/>
              <a:t>Initiate the collaboration</a:t>
            </a:r>
          </a:p>
        </p:txBody>
      </p:sp>
      <p:sp>
        <p:nvSpPr>
          <p:cNvPr id="3" name="Content Placeholder 2"/>
          <p:cNvSpPr>
            <a:spLocks noGrp="1"/>
          </p:cNvSpPr>
          <p:nvPr>
            <p:ph idx="1"/>
          </p:nvPr>
        </p:nvSpPr>
        <p:spPr>
          <a:xfrm>
            <a:off x="653143" y="1972491"/>
            <a:ext cx="8948057" cy="4204472"/>
          </a:xfrm>
        </p:spPr>
        <p:txBody>
          <a:bodyPr/>
          <a:lstStyle/>
          <a:p>
            <a:pPr algn="just"/>
            <a:r>
              <a:rPr lang="en-US" dirty="0"/>
              <a:t>understand the different </a:t>
            </a:r>
            <a:r>
              <a:rPr lang="en-US" dirty="0" err="1"/>
              <a:t>organisations’</a:t>
            </a:r>
            <a:r>
              <a:rPr lang="en-US" dirty="0"/>
              <a:t> values and styles;</a:t>
            </a:r>
          </a:p>
          <a:p>
            <a:pPr algn="just"/>
            <a:r>
              <a:rPr lang="en-US" dirty="0"/>
              <a:t>identify the need for different training and coaching sessions on the new techniques,</a:t>
            </a:r>
          </a:p>
          <a:p>
            <a:pPr algn="just"/>
            <a:r>
              <a:rPr lang="en-US" dirty="0"/>
              <a:t>processes, tools, methods and good practices;</a:t>
            </a:r>
          </a:p>
          <a:p>
            <a:pPr algn="just"/>
            <a:r>
              <a:rPr lang="en-US" dirty="0"/>
              <a:t>Have lunch breaks, team dinner events and other social activities that allow relationship building and the creation of informal networks.</a:t>
            </a:r>
          </a:p>
          <a:p>
            <a:pPr marL="0" indent="0" algn="just">
              <a:buNone/>
            </a:pPr>
            <a:endParaRPr lang="en-US" dirty="0"/>
          </a:p>
        </p:txBody>
      </p:sp>
    </p:spTree>
    <p:extLst>
      <p:ext uri="{BB962C8B-B14F-4D97-AF65-F5344CB8AC3E}">
        <p14:creationId xmlns:p14="http://schemas.microsoft.com/office/powerpoint/2010/main" val="7848700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3834" y="294989"/>
            <a:ext cx="1639966" cy="1463167"/>
          </a:xfrm>
          <a:prstGeom prst="rect">
            <a:avLst/>
          </a:prstGeom>
        </p:spPr>
      </p:pic>
      <p:sp>
        <p:nvSpPr>
          <p:cNvPr id="2" name="Title 1"/>
          <p:cNvSpPr>
            <a:spLocks noGrp="1"/>
          </p:cNvSpPr>
          <p:nvPr>
            <p:ph type="title"/>
          </p:nvPr>
        </p:nvSpPr>
        <p:spPr>
          <a:xfrm>
            <a:off x="2611016" y="150521"/>
            <a:ext cx="10515600" cy="1325563"/>
          </a:xfrm>
        </p:spPr>
        <p:txBody>
          <a:bodyPr/>
          <a:lstStyle/>
          <a:p>
            <a:r>
              <a:rPr lang="en-US" dirty="0"/>
              <a:t>Monitor the interfaces</a:t>
            </a:r>
          </a:p>
        </p:txBody>
      </p:sp>
      <p:sp>
        <p:nvSpPr>
          <p:cNvPr id="3" name="Content Placeholder 2"/>
          <p:cNvSpPr>
            <a:spLocks noGrp="1"/>
          </p:cNvSpPr>
          <p:nvPr>
            <p:ph idx="1"/>
          </p:nvPr>
        </p:nvSpPr>
        <p:spPr>
          <a:xfrm>
            <a:off x="838200" y="1825625"/>
            <a:ext cx="8716347" cy="4351338"/>
          </a:xfrm>
        </p:spPr>
        <p:txBody>
          <a:bodyPr>
            <a:normAutofit/>
          </a:bodyPr>
          <a:lstStyle/>
          <a:p>
            <a:pPr marL="0" indent="0" algn="just">
              <a:buNone/>
            </a:pPr>
            <a:r>
              <a:rPr lang="en-US" dirty="0"/>
              <a:t>Once you have defined a core set of practices, tools and directions together with the representatives from the other companies, you need to define the group of people who will make sure that the agreements are respected by all parties. When deviations are found, the group must get together and analyse the reasons and potential alternatives. </a:t>
            </a:r>
          </a:p>
        </p:txBody>
      </p:sp>
    </p:spTree>
    <p:extLst>
      <p:ext uri="{BB962C8B-B14F-4D97-AF65-F5344CB8AC3E}">
        <p14:creationId xmlns:p14="http://schemas.microsoft.com/office/powerpoint/2010/main" val="1242950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9966" cy="1463167"/>
          </a:xfrm>
          <a:prstGeom prst="rect">
            <a:avLst/>
          </a:prstGeom>
        </p:spPr>
      </p:pic>
      <p:sp>
        <p:nvSpPr>
          <p:cNvPr id="2" name="Title 1"/>
          <p:cNvSpPr>
            <a:spLocks noGrp="1"/>
          </p:cNvSpPr>
          <p:nvPr>
            <p:ph type="title"/>
          </p:nvPr>
        </p:nvSpPr>
        <p:spPr>
          <a:xfrm>
            <a:off x="2415073" y="206504"/>
            <a:ext cx="10677286" cy="1325563"/>
          </a:xfrm>
        </p:spPr>
        <p:txBody>
          <a:bodyPr/>
          <a:lstStyle/>
          <a:p>
            <a:r>
              <a:rPr lang="en-US" dirty="0"/>
              <a:t>Monitor the interfaces</a:t>
            </a:r>
          </a:p>
        </p:txBody>
      </p:sp>
      <p:sp>
        <p:nvSpPr>
          <p:cNvPr id="3" name="Content Placeholder 2"/>
          <p:cNvSpPr>
            <a:spLocks noGrp="1"/>
          </p:cNvSpPr>
          <p:nvPr>
            <p:ph idx="1"/>
          </p:nvPr>
        </p:nvSpPr>
        <p:spPr>
          <a:xfrm>
            <a:off x="838200" y="1972491"/>
            <a:ext cx="8613710" cy="4204472"/>
          </a:xfrm>
        </p:spPr>
        <p:txBody>
          <a:bodyPr/>
          <a:lstStyle/>
          <a:p>
            <a:pPr marL="0" indent="0" algn="just">
              <a:buNone/>
            </a:pPr>
            <a:r>
              <a:rPr lang="en-US" dirty="0"/>
              <a:t>This group must concentrate on the interfaces, which are the communications between people across organizational borders and the data exchange between different corporate information systems. The roles assigned to this group must be part of a charter assigning clear responsibilities. Some examples of activities under the responsibility of the ‘monitoring team’ are:</a:t>
            </a:r>
          </a:p>
          <a:p>
            <a:pPr marL="0" indent="0" algn="just">
              <a:buNone/>
            </a:pPr>
            <a:endParaRPr lang="en-US" dirty="0"/>
          </a:p>
        </p:txBody>
      </p:sp>
    </p:spTree>
    <p:extLst>
      <p:ext uri="{BB962C8B-B14F-4D97-AF65-F5344CB8AC3E}">
        <p14:creationId xmlns:p14="http://schemas.microsoft.com/office/powerpoint/2010/main" val="4611385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362458"/>
            <a:ext cx="1646063" cy="1463167"/>
          </a:xfrm>
          <a:prstGeom prst="rect">
            <a:avLst/>
          </a:prstGeom>
        </p:spPr>
      </p:pic>
      <p:sp>
        <p:nvSpPr>
          <p:cNvPr id="2" name="Title 1"/>
          <p:cNvSpPr>
            <a:spLocks noGrp="1"/>
          </p:cNvSpPr>
          <p:nvPr>
            <p:ph type="title"/>
          </p:nvPr>
        </p:nvSpPr>
        <p:spPr>
          <a:xfrm>
            <a:off x="2639008" y="202530"/>
            <a:ext cx="10515600" cy="1325563"/>
          </a:xfrm>
        </p:spPr>
        <p:txBody>
          <a:bodyPr/>
          <a:lstStyle/>
          <a:p>
            <a:r>
              <a:rPr lang="en-US" dirty="0"/>
              <a:t>Monitor the interfaces</a:t>
            </a:r>
          </a:p>
        </p:txBody>
      </p:sp>
      <p:sp>
        <p:nvSpPr>
          <p:cNvPr id="3" name="Content Placeholder 2"/>
          <p:cNvSpPr>
            <a:spLocks noGrp="1"/>
          </p:cNvSpPr>
          <p:nvPr>
            <p:ph idx="1"/>
          </p:nvPr>
        </p:nvSpPr>
        <p:spPr>
          <a:xfrm>
            <a:off x="838200" y="1985553"/>
            <a:ext cx="8408437" cy="4191409"/>
          </a:xfrm>
        </p:spPr>
        <p:txBody>
          <a:bodyPr/>
          <a:lstStyle/>
          <a:p>
            <a:pPr algn="just"/>
            <a:r>
              <a:rPr lang="en-US" dirty="0"/>
              <a:t>track progress towards the program and project missions, and identify activities and behaviors that go against these directions;</a:t>
            </a:r>
          </a:p>
          <a:p>
            <a:pPr algn="just"/>
            <a:r>
              <a:rPr lang="en-US" dirty="0"/>
              <a:t>make sure that the collaborative tools are being employed according to the communication strategy;</a:t>
            </a:r>
          </a:p>
          <a:p>
            <a:pPr algn="just"/>
            <a:r>
              <a:rPr lang="en-US" dirty="0"/>
              <a:t>monitor the use of the shared processes and practices as agreed during the kick-off session;</a:t>
            </a:r>
          </a:p>
        </p:txBody>
      </p:sp>
    </p:spTree>
    <p:extLst>
      <p:ext uri="{BB962C8B-B14F-4D97-AF65-F5344CB8AC3E}">
        <p14:creationId xmlns:p14="http://schemas.microsoft.com/office/powerpoint/2010/main" val="25854361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508379" y="268843"/>
            <a:ext cx="10515600" cy="1325563"/>
          </a:xfrm>
        </p:spPr>
        <p:txBody>
          <a:bodyPr/>
          <a:lstStyle/>
          <a:p>
            <a:r>
              <a:rPr lang="en-US" dirty="0"/>
              <a:t>Monitor the interfaces</a:t>
            </a:r>
          </a:p>
        </p:txBody>
      </p:sp>
      <p:sp>
        <p:nvSpPr>
          <p:cNvPr id="3" name="Content Placeholder 2"/>
          <p:cNvSpPr>
            <a:spLocks noGrp="1"/>
          </p:cNvSpPr>
          <p:nvPr>
            <p:ph idx="1"/>
          </p:nvPr>
        </p:nvSpPr>
        <p:spPr>
          <a:xfrm>
            <a:off x="838200" y="1825625"/>
            <a:ext cx="8781661" cy="4351338"/>
          </a:xfrm>
        </p:spPr>
        <p:txBody>
          <a:bodyPr>
            <a:normAutofit/>
          </a:bodyPr>
          <a:lstStyle/>
          <a:p>
            <a:pPr algn="just"/>
            <a:r>
              <a:rPr lang="en-US" dirty="0"/>
              <a:t>monitor the effectiveness of the training and coaching sessions, and recommend additional educational sessions or guidelines;</a:t>
            </a:r>
          </a:p>
          <a:p>
            <a:pPr algn="just"/>
            <a:r>
              <a:rPr lang="en-US" dirty="0"/>
              <a:t>fine tune business processes that involve different companies.</a:t>
            </a:r>
          </a:p>
          <a:p>
            <a:pPr marL="0" indent="0" algn="just">
              <a:buNone/>
            </a:pPr>
            <a:endParaRPr lang="en-US" dirty="0"/>
          </a:p>
        </p:txBody>
      </p:sp>
    </p:spTree>
    <p:extLst>
      <p:ext uri="{BB962C8B-B14F-4D97-AF65-F5344CB8AC3E}">
        <p14:creationId xmlns:p14="http://schemas.microsoft.com/office/powerpoint/2010/main" val="20455271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480388" y="141191"/>
            <a:ext cx="10515600" cy="1325563"/>
          </a:xfrm>
        </p:spPr>
        <p:txBody>
          <a:bodyPr/>
          <a:lstStyle/>
          <a:p>
            <a:r>
              <a:rPr lang="en-US" dirty="0"/>
              <a:t>Monitor the interfaces</a:t>
            </a:r>
          </a:p>
        </p:txBody>
      </p:sp>
      <p:sp>
        <p:nvSpPr>
          <p:cNvPr id="3" name="Content Placeholder 2"/>
          <p:cNvSpPr>
            <a:spLocks noGrp="1"/>
          </p:cNvSpPr>
          <p:nvPr>
            <p:ph idx="1"/>
          </p:nvPr>
        </p:nvSpPr>
        <p:spPr>
          <a:xfrm>
            <a:off x="838200" y="1825625"/>
            <a:ext cx="8529735" cy="4351338"/>
          </a:xfrm>
        </p:spPr>
        <p:txBody>
          <a:bodyPr/>
          <a:lstStyle/>
          <a:p>
            <a:pPr marL="0" indent="0" algn="just">
              <a:buNone/>
            </a:pPr>
            <a:r>
              <a:rPr lang="en-US" dirty="0"/>
              <a:t>Companies can opt for selecting local agents (persons or partnership firms) to perform a link between the foreign and local cultures, and optimizing the network processing, by applying the following criteria (adapted from </a:t>
            </a:r>
            <a:r>
              <a:rPr lang="en-US" dirty="0" err="1"/>
              <a:t>Sennara</a:t>
            </a:r>
            <a:r>
              <a:rPr lang="en-US" dirty="0"/>
              <a:t> and Hartman, 2002):</a:t>
            </a:r>
          </a:p>
        </p:txBody>
      </p:sp>
    </p:spTree>
    <p:extLst>
      <p:ext uri="{BB962C8B-B14F-4D97-AF65-F5344CB8AC3E}">
        <p14:creationId xmlns:p14="http://schemas.microsoft.com/office/powerpoint/2010/main" val="42578561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527040" y="227520"/>
            <a:ext cx="10515600" cy="1325563"/>
          </a:xfrm>
        </p:spPr>
        <p:txBody>
          <a:bodyPr/>
          <a:lstStyle/>
          <a:p>
            <a:r>
              <a:rPr lang="en-US" dirty="0"/>
              <a:t>Monitor the interfaces</a:t>
            </a:r>
          </a:p>
        </p:txBody>
      </p:sp>
      <p:sp>
        <p:nvSpPr>
          <p:cNvPr id="3" name="Content Placeholder 2"/>
          <p:cNvSpPr>
            <a:spLocks noGrp="1"/>
          </p:cNvSpPr>
          <p:nvPr>
            <p:ph idx="1"/>
          </p:nvPr>
        </p:nvSpPr>
        <p:spPr>
          <a:xfrm>
            <a:off x="1155441" y="1387086"/>
            <a:ext cx="8735008" cy="4351338"/>
          </a:xfrm>
        </p:spPr>
        <p:txBody>
          <a:bodyPr/>
          <a:lstStyle/>
          <a:p>
            <a:pPr algn="just"/>
            <a:r>
              <a:rPr lang="en-US" dirty="0"/>
              <a:t>experience on project environments;</a:t>
            </a:r>
          </a:p>
          <a:p>
            <a:pPr algn="just"/>
            <a:r>
              <a:rPr lang="en-US" dirty="0"/>
              <a:t>a proven track record of experience in the project’s knowledge area;</a:t>
            </a:r>
          </a:p>
          <a:p>
            <a:pPr algn="just"/>
            <a:r>
              <a:rPr lang="en-US" dirty="0"/>
              <a:t>respect and trust from at least one organization in the project;</a:t>
            </a:r>
          </a:p>
          <a:p>
            <a:pPr algn="just"/>
            <a:r>
              <a:rPr lang="en-US" dirty="0"/>
              <a:t>openness for understanding of the foreign cultures;</a:t>
            </a:r>
          </a:p>
          <a:p>
            <a:pPr algn="just"/>
            <a:r>
              <a:rPr lang="en-US" dirty="0"/>
              <a:t>existence of a strong network in the local country, helping to identify and analyse the project stakeholders;</a:t>
            </a:r>
          </a:p>
          <a:p>
            <a:pPr algn="just"/>
            <a:r>
              <a:rPr lang="en-US" dirty="0"/>
              <a:t>alignment with foreign corporate values.</a:t>
            </a:r>
          </a:p>
        </p:txBody>
      </p:sp>
    </p:spTree>
    <p:extLst>
      <p:ext uri="{BB962C8B-B14F-4D97-AF65-F5344CB8AC3E}">
        <p14:creationId xmlns:p14="http://schemas.microsoft.com/office/powerpoint/2010/main" val="31907430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5544" y="294989"/>
            <a:ext cx="1658256"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555</TotalTime>
  <Words>1694</Words>
  <Application>Microsoft Office PowerPoint</Application>
  <PresentationFormat>Widescreen</PresentationFormat>
  <Paragraphs>99</Paragraphs>
  <Slides>40</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40</vt:i4>
      </vt:variant>
    </vt:vector>
  </HeadingPairs>
  <TitlesOfParts>
    <vt:vector size="46" baseType="lpstr">
      <vt:lpstr>Arial</vt:lpstr>
      <vt:lpstr>Calibri</vt:lpstr>
      <vt:lpstr>Calibri Light</vt:lpstr>
      <vt:lpstr>Tajawal Medium</vt:lpstr>
      <vt:lpstr>Office Theme</vt:lpstr>
      <vt:lpstr>2_Office Theme</vt:lpstr>
      <vt:lpstr>PowerPoint Presentation</vt:lpstr>
      <vt:lpstr>PowerPoint Presentation</vt:lpstr>
      <vt:lpstr>PowerPoint Presentation</vt:lpstr>
      <vt:lpstr>PowerPoint Presentation</vt:lpstr>
      <vt:lpstr>The stakeholder commitment framework</vt:lpstr>
      <vt:lpstr>Identifying the stakeholders’ requirements</vt:lpstr>
      <vt:lpstr>Distributing information to the global stakeholders</vt:lpstr>
      <vt:lpstr>Centralized project management</vt:lpstr>
      <vt:lpstr>Distributed project management, with local coordinators</vt:lpstr>
      <vt:lpstr>Distributed project management, with functional coordinators</vt:lpstr>
      <vt:lpstr>Round-the-clock project management</vt:lpstr>
      <vt:lpstr>Global team members’ skills</vt:lpstr>
      <vt:lpstr>Defining project offices</vt:lpstr>
      <vt:lpstr>Global Collaborative Networks</vt:lpstr>
      <vt:lpstr>Global Collaborative Networks</vt:lpstr>
      <vt:lpstr>Collaborative networks: a project-centred approach</vt:lpstr>
      <vt:lpstr>Collaborative networks: a project-centred approach</vt:lpstr>
      <vt:lpstr>Collaborative networks: a project-centred approach</vt:lpstr>
      <vt:lpstr>Collaborative networks: a project-centred approach</vt:lpstr>
      <vt:lpstr>Collaborative networks: a project-centred approach</vt:lpstr>
      <vt:lpstr>Understand the challenges</vt:lpstr>
      <vt:lpstr>Understand the challenges</vt:lpstr>
      <vt:lpstr>Understand the challenges</vt:lpstr>
      <vt:lpstr>Understand the challenges</vt:lpstr>
      <vt:lpstr>Understand the challenges</vt:lpstr>
      <vt:lpstr>Understand the challenges</vt:lpstr>
      <vt:lpstr>Understand the challenges</vt:lpstr>
      <vt:lpstr>Define a collaboration strategy</vt:lpstr>
      <vt:lpstr>Define a collaboration strategy</vt:lpstr>
      <vt:lpstr>Define a collaboration strategy</vt:lpstr>
      <vt:lpstr>Initiate the collaboration</vt:lpstr>
      <vt:lpstr>Initiate the collaboration</vt:lpstr>
      <vt:lpstr>Initiate the collaboration</vt:lpstr>
      <vt:lpstr>Monitor the interfaces</vt:lpstr>
      <vt:lpstr>Monitor the interfaces</vt:lpstr>
      <vt:lpstr>Monitor the interfaces</vt:lpstr>
      <vt:lpstr>Monitor the interfaces</vt:lpstr>
      <vt:lpstr>Monitor the interfaces</vt:lpstr>
      <vt:lpstr>Monitor the interfaces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22</cp:revision>
  <dcterms:created xsi:type="dcterms:W3CDTF">2021-08-03T13:03:26Z</dcterms:created>
  <dcterms:modified xsi:type="dcterms:W3CDTF">2022-07-22T13:01:07Z</dcterms:modified>
</cp:coreProperties>
</file>