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303" r:id="rId5"/>
    <p:sldId id="546" r:id="rId6"/>
    <p:sldId id="548" r:id="rId7"/>
    <p:sldId id="276" r:id="rId8"/>
    <p:sldId id="517" r:id="rId9"/>
    <p:sldId id="552" r:id="rId10"/>
    <p:sldId id="518" r:id="rId11"/>
    <p:sldId id="519" r:id="rId12"/>
    <p:sldId id="521" r:id="rId13"/>
    <p:sldId id="522" r:id="rId14"/>
    <p:sldId id="523" r:id="rId15"/>
    <p:sldId id="524" r:id="rId16"/>
    <p:sldId id="525" r:id="rId17"/>
    <p:sldId id="526" r:id="rId18"/>
    <p:sldId id="527" r:id="rId19"/>
    <p:sldId id="528" r:id="rId20"/>
    <p:sldId id="529" r:id="rId21"/>
    <p:sldId id="530" r:id="rId22"/>
    <p:sldId id="531" r:id="rId23"/>
    <p:sldId id="532" r:id="rId24"/>
    <p:sldId id="533" r:id="rId25"/>
    <p:sldId id="509" r:id="rId26"/>
    <p:sldId id="520" r:id="rId27"/>
    <p:sldId id="508" r:id="rId28"/>
    <p:sldId id="511" r:id="rId29"/>
    <p:sldId id="512" r:id="rId30"/>
    <p:sldId id="513" r:id="rId31"/>
    <p:sldId id="514" r:id="rId32"/>
    <p:sldId id="515" r:id="rId33"/>
    <p:sldId id="535" r:id="rId34"/>
    <p:sldId id="553" r:id="rId35"/>
    <p:sldId id="554" r:id="rId36"/>
    <p:sldId id="555" r:id="rId37"/>
    <p:sldId id="557" r:id="rId38"/>
    <p:sldId id="559" r:id="rId39"/>
    <p:sldId id="558" r:id="rId40"/>
    <p:sldId id="561" r:id="rId41"/>
    <p:sldId id="560" r:id="rId42"/>
    <p:sldId id="549"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546"/>
            <p14:sldId id="548"/>
            <p14:sldId id="276"/>
            <p14:sldId id="517"/>
            <p14:sldId id="552"/>
            <p14:sldId id="518"/>
            <p14:sldId id="519"/>
            <p14:sldId id="521"/>
            <p14:sldId id="522"/>
            <p14:sldId id="523"/>
            <p14:sldId id="524"/>
            <p14:sldId id="525"/>
            <p14:sldId id="526"/>
            <p14:sldId id="527"/>
            <p14:sldId id="528"/>
            <p14:sldId id="529"/>
            <p14:sldId id="530"/>
            <p14:sldId id="531"/>
            <p14:sldId id="532"/>
            <p14:sldId id="533"/>
            <p14:sldId id="509"/>
            <p14:sldId id="520"/>
            <p14:sldId id="508"/>
            <p14:sldId id="511"/>
            <p14:sldId id="512"/>
            <p14:sldId id="513"/>
            <p14:sldId id="514"/>
            <p14:sldId id="515"/>
            <p14:sldId id="535"/>
            <p14:sldId id="553"/>
            <p14:sldId id="554"/>
            <p14:sldId id="555"/>
            <p14:sldId id="557"/>
            <p14:sldId id="559"/>
            <p14:sldId id="558"/>
            <p14:sldId id="561"/>
            <p14:sldId id="560"/>
            <p14:sldId id="54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70" d="100"/>
          <a:sy n="70" d="100"/>
        </p:scale>
        <p:origin x="71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3448209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780118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1326827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2496792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5.xml"/><Relationship Id="rId5" Type="http://schemas.openxmlformats.org/officeDocument/2006/relationships/image" Target="../media/image8.png"/><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3935693" cy="461665"/>
          </a:xfrm>
          <a:prstGeom prst="rect">
            <a:avLst/>
          </a:prstGeom>
          <a:noFill/>
        </p:spPr>
        <p:txBody>
          <a:bodyPr wrap="none" rtlCol="0">
            <a:spAutoFit/>
          </a:bodyPr>
          <a:lstStyle/>
          <a:p>
            <a:r>
              <a:rPr lang="ar-SA" sz="2400" b="1" dirty="0">
                <a:effectLst/>
                <a:latin typeface="Segoe UI" panose="020B0502040204020203" pitchFamily="34" charset="0"/>
                <a:ea typeface="Times New Roman" panose="02020603050405020304" pitchFamily="18" charset="0"/>
                <a:cs typeface="Segoe UI" panose="020B0502040204020203" pitchFamily="34" charset="0"/>
              </a:rPr>
              <a:t>الأخلاقيات في القيادة التربوية </a:t>
            </a:r>
            <a:endParaRPr lang="en-US" sz="2400" b="1" dirty="0">
              <a:solidFill>
                <a:srgbClr val="00B0F0"/>
              </a:solidFill>
              <a:latin typeface="Segoe UI" panose="020B0502040204020203" pitchFamily="34" charset="0"/>
              <a:cs typeface="Segoe UI" panose="020B0502040204020203" pitchFamily="34" charset="0"/>
            </a:endParaRPr>
          </a:p>
        </p:txBody>
      </p:sp>
      <p:sp>
        <p:nvSpPr>
          <p:cNvPr id="10" name="Rectangle: Rounded Corners 9"/>
          <p:cNvSpPr/>
          <p:nvPr/>
        </p:nvSpPr>
        <p:spPr>
          <a:xfrm>
            <a:off x="6021421" y="3600778"/>
            <a:ext cx="4868995" cy="1094591"/>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dirty="0">
                <a:solidFill>
                  <a:schemeClr val="accent1"/>
                </a:solidFill>
                <a:latin typeface="Segoe UI" panose="020B0502040204020203" pitchFamily="34" charset="0"/>
                <a:cs typeface="Segoe UI" panose="020B0502040204020203" pitchFamily="34" charset="0"/>
              </a:rPr>
              <a:t>أ.د/ محمد محمدي مخلص </a:t>
            </a:r>
          </a:p>
          <a:p>
            <a:pPr algn="ctr"/>
            <a:r>
              <a:rPr lang="ar-EG" b="1" dirty="0">
                <a:solidFill>
                  <a:schemeClr val="accent1"/>
                </a:solidFill>
                <a:latin typeface="Segoe UI" panose="020B0502040204020203" pitchFamily="34" charset="0"/>
                <a:cs typeface="Segoe UI" panose="020B0502040204020203" pitchFamily="34" charset="0"/>
              </a:rPr>
              <a:t>أستاذ القيادة التربوية المشارك بجامعة ميد اوشن </a:t>
            </a:r>
            <a:endParaRPr lang="en-US" b="1" dirty="0">
              <a:solidFill>
                <a:schemeClr val="accent1"/>
              </a:solidFill>
              <a:latin typeface="Segoe UI" panose="020B0502040204020203" pitchFamily="34" charset="0"/>
              <a:cs typeface="Segoe UI" panose="020B0502040204020203" pitchFamily="34" charset="0"/>
            </a:endParaRPr>
          </a:p>
        </p:txBody>
      </p:sp>
      <p:sp>
        <p:nvSpPr>
          <p:cNvPr id="11" name="TextBox 10"/>
          <p:cNvSpPr txBox="1"/>
          <p:nvPr/>
        </p:nvSpPr>
        <p:spPr>
          <a:xfrm>
            <a:off x="2697017" y="4816200"/>
            <a:ext cx="5133137" cy="707886"/>
          </a:xfrm>
          <a:prstGeom prst="rect">
            <a:avLst/>
          </a:prstGeom>
          <a:noFill/>
        </p:spPr>
        <p:txBody>
          <a:bodyPr wrap="square" rtlCol="0">
            <a:spAutoFit/>
          </a:bodyPr>
          <a:lstStyle/>
          <a:p>
            <a:pPr algn="ctr"/>
            <a:r>
              <a:rPr lang="ar-EG" sz="2000" b="1" dirty="0">
                <a:latin typeface="Segoe UI" panose="020B0502040204020203" pitchFamily="34" charset="0"/>
                <a:cs typeface="Segoe UI" panose="020B0502040204020203" pitchFamily="34" charset="0"/>
              </a:rPr>
              <a:t>المحاضرة التاسعة  – </a:t>
            </a:r>
            <a:r>
              <a:rPr lang="ar-SA" sz="2000" b="1" dirty="0">
                <a:latin typeface="Segoe UI" panose="020B0502040204020203" pitchFamily="34" charset="0"/>
                <a:cs typeface="Segoe UI" panose="020B0502040204020203" pitchFamily="34" charset="0"/>
              </a:rPr>
              <a:t>معوقات تطبيق القيادة الأخلاقية</a:t>
            </a:r>
            <a:endParaRPr lang="en-US" sz="2000" b="1" dirty="0">
              <a:latin typeface="Segoe UI" panose="020B0502040204020203" pitchFamily="34" charset="0"/>
              <a:cs typeface="Segoe UI" panose="020B0502040204020203" pitchFamily="34" charset="0"/>
            </a:endParaRPr>
          </a:p>
        </p:txBody>
      </p:sp>
      <p:sp>
        <p:nvSpPr>
          <p:cNvPr id="12" name="TextBox 11"/>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t>
            </a:r>
            <a:r>
              <a:rPr lang="en-GB" sz="2800" b="1" dirty="0">
                <a:solidFill>
                  <a:srgbClr val="00B0F0"/>
                </a:solidFill>
                <a:latin typeface="Times New Roman" panose="02020603050405020304" pitchFamily="18" charset="0"/>
                <a:cs typeface="Times New Roman" panose="02020603050405020304" pitchFamily="18" charset="0"/>
              </a:rPr>
              <a:t>Mohamed </a:t>
            </a:r>
            <a:r>
              <a:rPr lang="en-GB" sz="2800" b="1" dirty="0" err="1">
                <a:solidFill>
                  <a:srgbClr val="00B0F0"/>
                </a:solidFill>
                <a:latin typeface="Times New Roman" panose="02020603050405020304" pitchFamily="18" charset="0"/>
                <a:cs typeface="Times New Roman" panose="02020603050405020304" pitchFamily="18" charset="0"/>
              </a:rPr>
              <a:t>Mokhles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p:cNvSpPr txBox="1"/>
          <p:nvPr/>
        </p:nvSpPr>
        <p:spPr>
          <a:xfrm>
            <a:off x="459186" y="5830966"/>
            <a:ext cx="3669470" cy="461665"/>
          </a:xfrm>
          <a:prstGeom prst="rect">
            <a:avLst/>
          </a:prstGeom>
          <a:noFill/>
        </p:spPr>
        <p:txBody>
          <a:bodyPr wrap="square" rtlCol="0">
            <a:spAutoFit/>
          </a:bodyPr>
          <a:lstStyle/>
          <a:p>
            <a:pPr algn="ctr"/>
            <a:r>
              <a:rPr lang="ar-SA" sz="2400" b="1"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400" b="1" dirty="0">
                <a:solidFill>
                  <a:schemeClr val="bg1"/>
                </a:solidFill>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4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85474" y="1061256"/>
            <a:ext cx="8702667" cy="1046440"/>
          </a:xfrm>
          <a:prstGeom prst="rect">
            <a:avLst/>
          </a:prstGeom>
          <a:noFill/>
        </p:spPr>
        <p:txBody>
          <a:bodyPr wrap="square" rtlCol="0">
            <a:spAutoFit/>
          </a:bodyPr>
          <a:lstStyle/>
          <a:p>
            <a:pPr algn="r"/>
            <a:r>
              <a:rPr lang="ar-EG" sz="2800" dirty="0">
                <a:effectLst/>
                <a:highlight>
                  <a:srgbClr val="FFFF00"/>
                </a:highlight>
                <a:latin typeface="Segoe UI" panose="020B0502040204020203" pitchFamily="34" charset="0"/>
                <a:ea typeface="Times New Roman" panose="02020603050405020304" pitchFamily="18" charset="0"/>
                <a:cs typeface="Segoe UI" panose="020B0502040204020203" pitchFamily="34" charset="0"/>
              </a:rPr>
              <a:t>تذكير بالمحاضرة السابقة تناولنا  الموضوعات التالية</a:t>
            </a:r>
            <a:r>
              <a:rPr lang="ar-EG" sz="3200" dirty="0">
                <a:effectLst/>
                <a:highlight>
                  <a:srgbClr val="FFFF00"/>
                </a:highlight>
                <a:ea typeface="Times New Roman" panose="02020603050405020304" pitchFamily="18" charset="0"/>
                <a:cs typeface="+mj-cs"/>
              </a:rPr>
              <a:t>:</a:t>
            </a:r>
          </a:p>
          <a:p>
            <a:pPr algn="r">
              <a:lnSpc>
                <a:spcPct val="150000"/>
              </a:lnSpc>
              <a:buClr>
                <a:srgbClr val="000000"/>
              </a:buClr>
              <a:buFont typeface="Arial"/>
              <a:buNone/>
            </a:pPr>
            <a:r>
              <a:rPr lang="ar-EG" sz="2000" b="1" kern="0" dirty="0">
                <a:latin typeface="Simplified Arabic" pitchFamily="18" charset="-78"/>
                <a:cs typeface="Simplified Arabic" pitchFamily="18" charset="-78"/>
                <a:sym typeface="Arial"/>
              </a:rPr>
              <a:t> </a:t>
            </a:r>
            <a:endParaRPr lang="ar-EG" sz="2000" b="1" kern="0" dirty="0">
              <a:latin typeface="Simplified Arabic" pitchFamily="18" charset="-78"/>
              <a:ea typeface="Calibri"/>
              <a:cs typeface="Simplified Arabic" pitchFamily="18" charset="-78"/>
              <a:sym typeface="Calibri"/>
            </a:endParaRPr>
          </a:p>
        </p:txBody>
      </p:sp>
      <p:sp>
        <p:nvSpPr>
          <p:cNvPr id="32" name="Rectangle 31"/>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xmlns="" id="{994967C0-C00F-9369-C4B8-D5EF2BBB0F85}"/>
              </a:ext>
            </a:extLst>
          </p:cNvPr>
          <p:cNvSpPr/>
          <p:nvPr/>
        </p:nvSpPr>
        <p:spPr>
          <a:xfrm>
            <a:off x="-1" y="-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9" name="TextBox 8">
            <a:extLst>
              <a:ext uri="{FF2B5EF4-FFF2-40B4-BE49-F238E27FC236}">
                <a16:creationId xmlns:a16="http://schemas.microsoft.com/office/drawing/2014/main" xmlns="" id="{6168DF63-FB3F-9099-8203-8961C5752661}"/>
              </a:ext>
            </a:extLst>
          </p:cNvPr>
          <p:cNvSpPr txBox="1"/>
          <p:nvPr/>
        </p:nvSpPr>
        <p:spPr>
          <a:xfrm>
            <a:off x="2675050" y="2032118"/>
            <a:ext cx="8702666" cy="3046988"/>
          </a:xfrm>
          <a:prstGeom prst="rect">
            <a:avLst/>
          </a:prstGeom>
          <a:noFill/>
        </p:spPr>
        <p:txBody>
          <a:bodyPr wrap="square">
            <a:spAutoFit/>
          </a:bodyPr>
          <a:lstStyle/>
          <a:p>
            <a:pPr algn="r"/>
            <a:r>
              <a:rPr lang="ar-EG" sz="2000" dirty="0">
                <a:latin typeface="Segoe UI" panose="020B0502040204020203" pitchFamily="34" charset="0"/>
                <a:ea typeface="Times New Roman" panose="02020603050405020304" pitchFamily="18" charset="0"/>
                <a:cs typeface="Segoe UI" panose="020B0502040204020203" pitchFamily="34" charset="0"/>
              </a:rPr>
              <a:t>1- تمهيد</a:t>
            </a:r>
          </a:p>
          <a:p>
            <a:pPr algn="r"/>
            <a:r>
              <a:rPr lang="ar-EG" sz="2000" dirty="0">
                <a:effectLst/>
                <a:latin typeface="Segoe UI" panose="020B0502040204020203" pitchFamily="34" charset="0"/>
                <a:ea typeface="Times New Roman" panose="02020603050405020304" pitchFamily="18" charset="0"/>
                <a:cs typeface="Segoe UI" panose="020B0502040204020203" pitchFamily="34" charset="0"/>
              </a:rPr>
              <a:t>2- خصائص القائد الأخلاقي</a:t>
            </a:r>
          </a:p>
          <a:p>
            <a:pPr algn="r"/>
            <a:r>
              <a:rPr lang="ar-EG" sz="2000" dirty="0">
                <a:latin typeface="Segoe UI" panose="020B0502040204020203" pitchFamily="34" charset="0"/>
                <a:ea typeface="Times New Roman" panose="02020603050405020304" pitchFamily="18" charset="0"/>
                <a:cs typeface="Segoe UI" panose="020B0502040204020203" pitchFamily="34" charset="0"/>
              </a:rPr>
              <a:t>3-</a:t>
            </a:r>
            <a:r>
              <a:rPr lang="ar-EG" sz="2000" dirty="0">
                <a:effectLst/>
                <a:latin typeface="Segoe UI" panose="020B0502040204020203" pitchFamily="34" charset="0"/>
                <a:ea typeface="Times New Roman" panose="02020603050405020304" pitchFamily="18" charset="0"/>
                <a:cs typeface="Segoe UI" panose="020B0502040204020203" pitchFamily="34" charset="0"/>
              </a:rPr>
              <a:t>الاغتراب في العمل مفهومه – أسبابه – أبعاده </a:t>
            </a:r>
          </a:p>
          <a:p>
            <a:pPr algn="r"/>
            <a:r>
              <a:rPr lang="ar-EG" sz="2000" dirty="0">
                <a:latin typeface="Segoe UI" panose="020B0502040204020203" pitchFamily="34" charset="0"/>
                <a:ea typeface="Times New Roman" panose="02020603050405020304" pitchFamily="18" charset="0"/>
                <a:cs typeface="Segoe UI" panose="020B0502040204020203" pitchFamily="34" charset="0"/>
              </a:rPr>
              <a:t>4- العلاقة بين الاغتراب في العمل والقيادة الأخلاقية </a:t>
            </a:r>
          </a:p>
          <a:p>
            <a:pPr algn="r"/>
            <a:r>
              <a:rPr lang="ar-EG" sz="2000" dirty="0">
                <a:effectLst/>
                <a:latin typeface="Segoe UI" panose="020B0502040204020203" pitchFamily="34" charset="0"/>
                <a:ea typeface="Times New Roman" panose="02020603050405020304" pitchFamily="18" charset="0"/>
                <a:cs typeface="Segoe UI" panose="020B0502040204020203" pitchFamily="34" charset="0"/>
              </a:rPr>
              <a:t>5- </a:t>
            </a:r>
            <a:r>
              <a:rPr lang="ar-EG" sz="2000" dirty="0">
                <a:latin typeface="Segoe UI" panose="020B0502040204020203" pitchFamily="34" charset="0"/>
                <a:ea typeface="Times New Roman" panose="02020603050405020304" pitchFamily="18" charset="0"/>
                <a:cs typeface="Segoe UI" panose="020B0502040204020203" pitchFamily="34" charset="0"/>
              </a:rPr>
              <a:t>اخلاقيات العمل </a:t>
            </a:r>
          </a:p>
          <a:p>
            <a:pPr algn="r"/>
            <a:r>
              <a:rPr lang="ar-EG" sz="2000" dirty="0">
                <a:effectLst/>
                <a:latin typeface="Segoe UI" panose="020B0502040204020203" pitchFamily="34" charset="0"/>
                <a:ea typeface="Times New Roman" panose="02020603050405020304" pitchFamily="18" charset="0"/>
                <a:cs typeface="Segoe UI" panose="020B0502040204020203" pitchFamily="34" charset="0"/>
              </a:rPr>
              <a:t>6- </a:t>
            </a:r>
            <a:r>
              <a:rPr lang="ar-EG" sz="2000" dirty="0">
                <a:latin typeface="Segoe UI" panose="020B0502040204020203" pitchFamily="34" charset="0"/>
                <a:ea typeface="Times New Roman" panose="02020603050405020304" pitchFamily="18" charset="0"/>
                <a:cs typeface="Segoe UI" panose="020B0502040204020203" pitchFamily="34" charset="0"/>
              </a:rPr>
              <a:t>تنظيمات العمل الأخلاقية</a:t>
            </a:r>
          </a:p>
          <a:p>
            <a:pPr algn="r"/>
            <a:r>
              <a:rPr lang="ar-EG" sz="2000" dirty="0">
                <a:effectLst/>
                <a:latin typeface="Segoe UI" panose="020B0502040204020203" pitchFamily="34" charset="0"/>
                <a:ea typeface="Times New Roman" panose="02020603050405020304" pitchFamily="18" charset="0"/>
                <a:cs typeface="Segoe UI" panose="020B0502040204020203" pitchFamily="34" charset="0"/>
              </a:rPr>
              <a:t>7-  </a:t>
            </a:r>
            <a:r>
              <a:rPr lang="ar-EG" sz="2000" kern="100" dirty="0">
                <a:solidFill>
                  <a:prstClr val="black"/>
                </a:solidFill>
                <a:latin typeface="Segoe UI" panose="020B0502040204020203" pitchFamily="34" charset="0"/>
                <a:ea typeface="Calibri" panose="020F0502020204030204" pitchFamily="34" charset="0"/>
                <a:cs typeface="Segoe UI" panose="020B0502040204020203" pitchFamily="34" charset="0"/>
              </a:rPr>
              <a:t>المهارات الأخلاقية للقائد الأخلاقي</a:t>
            </a:r>
          </a:p>
          <a:p>
            <a:pPr algn="r"/>
            <a:r>
              <a:rPr kumimoji="0" lang="ar-EG" sz="2000" b="0" i="0" u="none" strike="noStrike" kern="1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Segoe UI" panose="020B0502040204020203" pitchFamily="34" charset="0"/>
              </a:rPr>
              <a:t>8- </a:t>
            </a:r>
            <a:r>
              <a:rPr lang="ar-EG" sz="2000" kern="100" dirty="0">
                <a:solidFill>
                  <a:prstClr val="black"/>
                </a:solidFill>
                <a:latin typeface="Segoe UI" panose="020B0502040204020203" pitchFamily="34" charset="0"/>
                <a:ea typeface="Calibri" panose="020F0502020204030204" pitchFamily="34" charset="0"/>
                <a:cs typeface="Segoe UI" panose="020B0502040204020203" pitchFamily="34" charset="0"/>
              </a:rPr>
              <a:t>القائد الأخلاقي للمستقبل</a:t>
            </a:r>
            <a:endParaRPr kumimoji="0" lang="ar-EG" sz="2000"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Segoe UI" panose="020B0502040204020203"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endParaRPr lang="ar-EG" sz="3200" kern="100" dirty="0">
              <a:latin typeface="Calibri" panose="020F0502020204030204" pitchFamily="34" charset="0"/>
              <a:ea typeface="Calibri" panose="020F0502020204030204" pitchFamily="34" charset="0"/>
              <a:cs typeface="+mj-cs"/>
            </a:endParaRPr>
          </a:p>
        </p:txBody>
      </p:sp>
    </p:spTree>
    <p:extLst>
      <p:ext uri="{BB962C8B-B14F-4D97-AF65-F5344CB8AC3E}">
        <p14:creationId xmlns:p14="http://schemas.microsoft.com/office/powerpoint/2010/main" val="977542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922196" y="1381164"/>
            <a:ext cx="6235429" cy="3970318"/>
          </a:xfrm>
          <a:prstGeom prst="rect">
            <a:avLst/>
          </a:prstGeom>
          <a:noFill/>
        </p:spPr>
        <p:txBody>
          <a:bodyPr wrap="square" rtlCol="0">
            <a:spAutoFit/>
          </a:bodyPr>
          <a:lstStyle/>
          <a:p>
            <a:pPr algn="r"/>
            <a:r>
              <a:rPr lang="ar-EG" sz="2400" dirty="0">
                <a:effectLst/>
                <a:latin typeface="Segoe UI" panose="020B0502040204020203" pitchFamily="34" charset="0"/>
                <a:ea typeface="Times New Roman" panose="02020603050405020304" pitchFamily="18" charset="0"/>
                <a:cs typeface="Segoe UI" panose="020B0502040204020203" pitchFamily="34" charset="0"/>
              </a:rPr>
              <a:t>عناصر المحاضرة:</a:t>
            </a:r>
          </a:p>
          <a:p>
            <a:pPr algn="r"/>
            <a:endParaRPr lang="ar-EG" sz="1600" dirty="0">
              <a:effectLst/>
              <a:latin typeface="Segoe UI" panose="020B0502040204020203" pitchFamily="34" charset="0"/>
              <a:ea typeface="Times New Roman" panose="02020603050405020304" pitchFamily="18" charset="0"/>
              <a:cs typeface="Segoe UI" panose="020B0502040204020203" pitchFamily="34" charset="0"/>
            </a:endParaRPr>
          </a:p>
          <a:p>
            <a:pPr algn="r"/>
            <a:r>
              <a:rPr lang="ar-EG" sz="2000" dirty="0">
                <a:latin typeface="Segoe UI" panose="020B0502040204020203" pitchFamily="34" charset="0"/>
                <a:ea typeface="Times New Roman" panose="02020603050405020304" pitchFamily="18" charset="0"/>
                <a:cs typeface="Segoe UI" panose="020B0502040204020203" pitchFamily="34" charset="0"/>
              </a:rPr>
              <a:t>1- تمهيد</a:t>
            </a:r>
          </a:p>
          <a:p>
            <a:pPr algn="r"/>
            <a:r>
              <a:rPr lang="ar-EG" sz="2000" dirty="0">
                <a:effectLst/>
                <a:latin typeface="Segoe UI" panose="020B0502040204020203" pitchFamily="34" charset="0"/>
                <a:ea typeface="Times New Roman" panose="02020603050405020304" pitchFamily="18" charset="0"/>
                <a:cs typeface="Segoe UI" panose="020B0502040204020203" pitchFamily="34" charset="0"/>
              </a:rPr>
              <a:t>2- أهمية القيادة الأخلاقية</a:t>
            </a:r>
          </a:p>
          <a:p>
            <a:pPr algn="r"/>
            <a:r>
              <a:rPr lang="ar-EG" sz="2000" dirty="0">
                <a:solidFill>
                  <a:prstClr val="black"/>
                </a:solidFill>
                <a:effectLst/>
                <a:latin typeface="Segoe UI" panose="020B0502040204020203" pitchFamily="34" charset="0"/>
                <a:ea typeface="Calibri" panose="020F0502020204030204" pitchFamily="34" charset="0"/>
                <a:cs typeface="Segoe UI" panose="020B0502040204020203" pitchFamily="34" charset="0"/>
              </a:rPr>
              <a:t>3- صفات القائد الأخلاقي</a:t>
            </a:r>
          </a:p>
          <a:p>
            <a:pPr algn="r"/>
            <a:r>
              <a:rPr kumimoji="0" lang="ar-EG" sz="2000" b="0" i="0" u="none" strike="noStrike" kern="1200" cap="none" spc="0" normalizeH="0" baseline="0" noProof="0" dirty="0">
                <a:ln>
                  <a:noFill/>
                </a:ln>
                <a:solidFill>
                  <a:prstClr val="black"/>
                </a:solidFill>
                <a:uLnTx/>
                <a:uFillTx/>
                <a:latin typeface="Segoe UI" panose="020B0502040204020203" pitchFamily="34" charset="0"/>
                <a:ea typeface="Calibri" panose="020F0502020204030204" pitchFamily="34" charset="0"/>
                <a:cs typeface="Segoe UI" panose="020B0502040204020203" pitchFamily="34" charset="0"/>
              </a:rPr>
              <a:t>4- قوة تأثير القيادة الأخلاقية</a:t>
            </a:r>
          </a:p>
          <a:p>
            <a:pPr algn="r"/>
            <a:r>
              <a:rPr lang="ar-EG" sz="2000" dirty="0">
                <a:solidFill>
                  <a:prstClr val="black"/>
                </a:solidFill>
                <a:latin typeface="Segoe UI" panose="020B0502040204020203" pitchFamily="34" charset="0"/>
                <a:ea typeface="Calibri" panose="020F0502020204030204" pitchFamily="34" charset="0"/>
                <a:cs typeface="Segoe UI" panose="020B0502040204020203" pitchFamily="34" charset="0"/>
              </a:rPr>
              <a:t>5- واجبات القيادة الأخلاقية</a:t>
            </a:r>
          </a:p>
          <a:p>
            <a:pPr algn="r"/>
            <a:r>
              <a:rPr kumimoji="0" lang="ar-EG" sz="2000" b="0" i="0" u="none" strike="noStrike" kern="1200" cap="none" spc="0" normalizeH="0" baseline="0" noProof="0" dirty="0">
                <a:ln>
                  <a:noFill/>
                </a:ln>
                <a:solidFill>
                  <a:prstClr val="black"/>
                </a:solidFill>
                <a:uLnTx/>
                <a:uFillTx/>
                <a:latin typeface="Segoe UI" panose="020B0502040204020203" pitchFamily="34" charset="0"/>
                <a:ea typeface="Calibri" panose="020F0502020204030204" pitchFamily="34" charset="0"/>
                <a:cs typeface="Segoe UI" panose="020B0502040204020203" pitchFamily="34" charset="0"/>
              </a:rPr>
              <a:t>6- فنون القيادة الأخلاقية </a:t>
            </a:r>
          </a:p>
          <a:p>
            <a:pPr algn="r"/>
            <a:r>
              <a:rPr lang="ar-EG" sz="2000" dirty="0">
                <a:solidFill>
                  <a:prstClr val="black"/>
                </a:solidFill>
                <a:latin typeface="Segoe UI" panose="020B0502040204020203" pitchFamily="34" charset="0"/>
                <a:ea typeface="Calibri" panose="020F0502020204030204" pitchFamily="34" charset="0"/>
                <a:cs typeface="Segoe UI" panose="020B0502040204020203" pitchFamily="34" charset="0"/>
              </a:rPr>
              <a:t>7- معوقات القيادة الأخلاقية</a:t>
            </a:r>
          </a:p>
          <a:p>
            <a:pPr algn="r"/>
            <a:r>
              <a:rPr kumimoji="0" lang="ar-EG" sz="2000" b="0" i="0" u="none" strike="noStrike" kern="1200" cap="none" spc="0" normalizeH="0" baseline="0" noProof="0" dirty="0">
                <a:ln>
                  <a:noFill/>
                </a:ln>
                <a:solidFill>
                  <a:prstClr val="black"/>
                </a:solidFill>
                <a:uLnTx/>
                <a:uFillTx/>
                <a:latin typeface="Segoe UI" panose="020B0502040204020203" pitchFamily="34" charset="0"/>
                <a:ea typeface="Calibri" panose="020F0502020204030204" pitchFamily="34" charset="0"/>
                <a:cs typeface="Segoe UI" panose="020B0502040204020203" pitchFamily="34" charset="0"/>
              </a:rPr>
              <a:t>8- المشكلات الإدارية للقيادة التربوية</a:t>
            </a:r>
          </a:p>
          <a:p>
            <a:pPr algn="r"/>
            <a:r>
              <a:rPr lang="ar-EG" sz="2000" dirty="0">
                <a:solidFill>
                  <a:prstClr val="black"/>
                </a:solidFill>
                <a:latin typeface="Segoe UI" panose="020B0502040204020203" pitchFamily="34" charset="0"/>
                <a:ea typeface="Calibri" panose="020F0502020204030204" pitchFamily="34" charset="0"/>
                <a:cs typeface="Segoe UI" panose="020B0502040204020203" pitchFamily="34" charset="0"/>
              </a:rPr>
              <a:t>9- التغلب على معوقات القيادة الأخلاقية </a:t>
            </a:r>
            <a:r>
              <a:rPr kumimoji="0" lang="ar-EG" sz="2000" b="0" i="0" u="none" strike="noStrike" kern="1200" cap="none" spc="0" normalizeH="0" baseline="0" noProof="0" dirty="0">
                <a:ln>
                  <a:noFill/>
                </a:ln>
                <a:solidFill>
                  <a:prstClr val="black"/>
                </a:solidFill>
                <a:uLnTx/>
                <a:uFillTx/>
                <a:latin typeface="Segoe UI" panose="020B0502040204020203" pitchFamily="34" charset="0"/>
                <a:ea typeface="Calibri" panose="020F0502020204030204" pitchFamily="34" charset="0"/>
                <a:cs typeface="Segoe UI" panose="020B0502040204020203" pitchFamily="34" charset="0"/>
              </a:rPr>
              <a:t> </a:t>
            </a:r>
            <a:endParaRPr kumimoji="0" lang="ar-EG" sz="2000"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Segoe UI" panose="020B0502040204020203" pitchFamily="34" charset="0"/>
            </a:endParaRPr>
          </a:p>
          <a:p>
            <a:pPr algn="r"/>
            <a:endParaRPr lang="ar-EG" sz="3200" dirty="0">
              <a:effectLst/>
              <a:ea typeface="Times New Roman" panose="02020603050405020304" pitchFamily="18" charset="0"/>
              <a:cs typeface="+mj-cs"/>
            </a:endParaRPr>
          </a:p>
        </p:txBody>
      </p:sp>
      <p:sp>
        <p:nvSpPr>
          <p:cNvPr id="32" name="Rectangle 31"/>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xmlns="" id="{2047B108-4B06-D852-7B19-689151954806}"/>
              </a:ext>
            </a:extLst>
          </p:cNvPr>
          <p:cNvSpPr/>
          <p:nvPr/>
        </p:nvSpPr>
        <p:spPr>
          <a:xfrm>
            <a:off x="0" y="-2986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Tree>
    <p:extLst>
      <p:ext uri="{BB962C8B-B14F-4D97-AF65-F5344CB8AC3E}">
        <p14:creationId xmlns:p14="http://schemas.microsoft.com/office/powerpoint/2010/main" val="366425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701963" y="1674543"/>
            <a:ext cx="10547729" cy="3257302"/>
          </a:xfrm>
          <a:prstGeom prst="rect">
            <a:avLst/>
          </a:prstGeom>
          <a:noFill/>
        </p:spPr>
        <p:txBody>
          <a:bodyPr wrap="square" rtlCol="0">
            <a:spAutoFit/>
          </a:bodyPr>
          <a:lstStyle/>
          <a:p>
            <a:pPr algn="just" rtl="1">
              <a:lnSpc>
                <a:spcPts val="1690"/>
              </a:lnSpc>
              <a:spcAft>
                <a:spcPts val="800"/>
              </a:spcAft>
            </a:pPr>
            <a:endParaRPr lang="en-GB" sz="2800" b="1" kern="0"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endParaRPr>
          </a:p>
          <a:p>
            <a:pPr algn="just" rtl="1">
              <a:lnSpc>
                <a:spcPts val="1690"/>
              </a:lnSpc>
              <a:spcAft>
                <a:spcPts val="800"/>
              </a:spcAft>
            </a:pPr>
            <a:endParaRPr lang="en-GB" sz="2800" b="1" kern="0" dirty="0">
              <a:solidFill>
                <a:srgbClr val="000000"/>
              </a:solidFill>
              <a:latin typeface="Calibri" panose="020F0502020204030204" pitchFamily="34" charset="0"/>
              <a:ea typeface="Times New Roman" panose="02020603050405020304" pitchFamily="18" charset="0"/>
              <a:cs typeface="Simplified Arabic" panose="02020603050405020304" pitchFamily="18" charset="-78"/>
            </a:endParaRPr>
          </a:p>
          <a:p>
            <a:pPr algn="just"/>
            <a:r>
              <a:rPr lang="ar-EG" sz="2000" b="1" kern="0" dirty="0">
                <a:solidFill>
                  <a:srgbClr val="FF0000"/>
                </a:solidFill>
                <a:latin typeface="Segoe UI" panose="020B0502040204020203" pitchFamily="34" charset="0"/>
                <a:ea typeface="Times New Roman" panose="02020603050405020304" pitchFamily="18" charset="0"/>
                <a:cs typeface="Segoe UI" panose="020B0502040204020203" pitchFamily="34" charset="0"/>
              </a:rPr>
              <a:t>تمهيد:</a:t>
            </a:r>
            <a:r>
              <a:rPr lang="ar-SA" sz="2000" b="1" kern="0" dirty="0">
                <a:solidFill>
                  <a:srgbClr val="FF0000"/>
                </a:solidFill>
                <a:effectLst/>
                <a:latin typeface="Segoe UI" panose="020B0502040204020203" pitchFamily="34" charset="0"/>
                <a:ea typeface="Times New Roman" panose="02020603050405020304" pitchFamily="18" charset="0"/>
                <a:cs typeface="Segoe UI" panose="020B0502040204020203" pitchFamily="34" charset="0"/>
              </a:rPr>
              <a:t> </a:t>
            </a:r>
            <a:r>
              <a:rPr lang="ar-SA" sz="1600" b="1" kern="0"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rPr>
              <a:t> </a:t>
            </a:r>
            <a:r>
              <a:rPr lang="ar-EG" kern="0" dirty="0">
                <a:latin typeface="Segoe UI" panose="020B0502040204020203" pitchFamily="34" charset="0"/>
                <a:cs typeface="Segoe UI" panose="020B0502040204020203" pitchFamily="34" charset="0"/>
              </a:rPr>
              <a:t>تركز التنمية الإدارية في دول العالم الثالث على تطوير وتحسين قدرات ومهارات القيادات الإدارية المسؤولة عن إدارة المنظمات. ذلك أن تحقيق أهداف التنمية الإدارية يعتمد في المقام الأول على العنصر البشري الذي يمثل حجر الأساس في العملية الإنتاجية، إذ مهما توافرت رؤوس الأموال والآلات والنظم السليمة فإن كفاءة استخدام هذه الوسائل يعتمد بالدرجة الأولى على قدرات ومهارات الأفراد العاملين، ورغبتهم في استخدامها لتحقيق أهداف التنمية، ومن أهم المعوقات التي تواجه الإدارة في الدول النامية عجز القيادات الإدارية عن القيام بدورها القيادي، وحل المشكلات المعقدة التي تواجهها في ظل مراحل التغير والتطوير التي تشهدها الأجهزة الإدارية في هذه الدول في مرحلتها الحالية. وقد كشفت بعض الدراسات التجريبية الحديثة في هذا المجال – والتي تمت في بعض الدول العربية – عن أن هناك مشكلات ومعوقات تواجه المديرين في إداراتهم ولها تأثر على فعالية أدائهم لدورهم القيادي.                  </a:t>
            </a:r>
            <a:endParaRPr lang="en-GB" sz="3200" dirty="0">
              <a:effectLst/>
              <a:latin typeface="Times New Roman" panose="02020603050405020304" pitchFamily="18" charset="0"/>
              <a:ea typeface="Times New Roman" panose="0202060305040502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9" y="5631581"/>
            <a:ext cx="4996121"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889000" y="1866332"/>
            <a:ext cx="10268625" cy="5274521"/>
          </a:xfrm>
          <a:prstGeom prst="rect">
            <a:avLst/>
          </a:prstGeom>
          <a:noFill/>
        </p:spPr>
        <p:txBody>
          <a:bodyPr wrap="square" rtlCol="0">
            <a:spAutoFit/>
          </a:bodyPr>
          <a:lstStyle/>
          <a:p>
            <a:pPr algn="justLow" rtl="1">
              <a:lnSpc>
                <a:spcPct val="150000"/>
              </a:lnSpc>
            </a:pPr>
            <a:r>
              <a:rPr lang="ar-SA" sz="1800" b="1" kern="0"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rPr>
              <a:t> </a:t>
            </a:r>
            <a:r>
              <a:rPr lang="ar-SA" sz="1800" b="1" dirty="0">
                <a:effectLst/>
                <a:latin typeface="Segoe UI" panose="020B0502040204020203" pitchFamily="34" charset="0"/>
                <a:ea typeface="Times New Roman" panose="02020603050405020304" pitchFamily="18" charset="0"/>
                <a:cs typeface="Segoe UI" panose="020B0502040204020203" pitchFamily="34" charset="0"/>
              </a:rPr>
              <a:t>أهمية القيادة</a:t>
            </a:r>
            <a:r>
              <a:rPr lang="ar-EG" sz="1800" b="1" dirty="0">
                <a:effectLst/>
                <a:latin typeface="Segoe UI" panose="020B0502040204020203" pitchFamily="34" charset="0"/>
                <a:ea typeface="Times New Roman" panose="02020603050405020304" pitchFamily="18" charset="0"/>
                <a:cs typeface="Segoe UI" panose="020B0502040204020203" pitchFamily="34" charset="0"/>
              </a:rPr>
              <a:t> الأخلاقية </a:t>
            </a:r>
            <a:r>
              <a:rPr lang="ar-SA" sz="1800" b="1" dirty="0">
                <a:effectLst/>
                <a:latin typeface="Segoe UI" panose="020B0502040204020203" pitchFamily="34" charset="0"/>
                <a:ea typeface="Times New Roman" panose="02020603050405020304" pitchFamily="18" charset="0"/>
                <a:cs typeface="Segoe UI" panose="020B0502040204020203" pitchFamily="34" charset="0"/>
              </a:rPr>
              <a:t>:</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indent="333375" algn="justLow" rtl="1">
              <a:lnSpc>
                <a:spcPct val="150000"/>
              </a:lnSpc>
            </a:pPr>
            <a:r>
              <a:rPr lang="ar-SA" sz="1800" dirty="0">
                <a:effectLst/>
                <a:latin typeface="Segoe UI" panose="020B0502040204020203" pitchFamily="34" charset="0"/>
                <a:ea typeface="Times New Roman" panose="02020603050405020304" pitchFamily="18" charset="0"/>
                <a:cs typeface="Segoe UI" panose="020B0502040204020203" pitchFamily="34" charset="0"/>
              </a:rPr>
              <a:t>تكمن </a:t>
            </a:r>
            <a:r>
              <a:rPr lang="ar-EG" sz="1800" dirty="0">
                <a:effectLst/>
                <a:latin typeface="Segoe UI" panose="020B0502040204020203" pitchFamily="34" charset="0"/>
                <a:ea typeface="Times New Roman" panose="02020603050405020304" pitchFamily="18" charset="0"/>
                <a:cs typeface="Segoe UI" panose="020B0502040204020203" pitchFamily="34" charset="0"/>
              </a:rPr>
              <a:t>أهمية القيادة الأخلاقية فيما يلي </a:t>
            </a:r>
            <a:r>
              <a:rPr lang="ar-SA" sz="1800" dirty="0">
                <a:effectLst/>
                <a:latin typeface="Segoe UI" panose="020B0502040204020203" pitchFamily="34" charset="0"/>
                <a:ea typeface="Times New Roman" panose="02020603050405020304" pitchFamily="18" charset="0"/>
                <a:cs typeface="Segoe UI" panose="020B0502040204020203" pitchFamily="34" charset="0"/>
              </a:rPr>
              <a:t>:-</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lnSpc>
                <a:spcPct val="150000"/>
              </a:lnSpc>
              <a:buFont typeface="+mj-lt"/>
              <a:buAutoNum type="arabicParenR"/>
              <a:tabLst>
                <a:tab pos="457200" algn="l"/>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أنها حلقة الوصول بين العاملين وبين خطط المؤسسة وتصوراتها المستقبلية.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lnSpc>
                <a:spcPct val="150000"/>
              </a:lnSpc>
              <a:buFont typeface="+mj-lt"/>
              <a:buAutoNum type="arabicParenR"/>
              <a:tabLst>
                <a:tab pos="457200" algn="l"/>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أنها البوتقة التي تنصهر داخلها كافة المفاهيم والاستراتيجيات والسياسات.</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lnSpc>
                <a:spcPct val="150000"/>
              </a:lnSpc>
              <a:buFont typeface="+mj-lt"/>
              <a:buAutoNum type="arabicParenR"/>
              <a:tabLst>
                <a:tab pos="457200" algn="l"/>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تدعيم القوى الايجابية في المؤسسة وتقليص الجوانب السلبية قدر الإمكان.</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lnSpc>
                <a:spcPct val="150000"/>
              </a:lnSpc>
              <a:buFont typeface="+mj-lt"/>
              <a:buAutoNum type="arabicParenR"/>
              <a:tabLst>
                <a:tab pos="457200" algn="l"/>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السيطرة على مشكلات العمل وحلها، وحسم الخلافات والترجيح بين الآراء.</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lnSpc>
                <a:spcPct val="150000"/>
              </a:lnSpc>
              <a:buFont typeface="+mj-lt"/>
              <a:buAutoNum type="arabicParenR"/>
              <a:tabLst>
                <a:tab pos="457200" algn="l"/>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تنمية وتدريب ورعاية الأفراد باعتبارهم أهم مورد للمؤسسة، كما أن الأفراد يتخذون من القائد قدوة لهم.</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lnSpc>
                <a:spcPct val="150000"/>
              </a:lnSpc>
              <a:buFont typeface="+mj-lt"/>
              <a:buAutoNum type="arabicParenR"/>
              <a:tabLst>
                <a:tab pos="457200" algn="l"/>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مواكبة المتغيرات المحيطة وتوظيفها لخدمة المؤسسة.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lnSpc>
                <a:spcPct val="150000"/>
              </a:lnSpc>
              <a:buFont typeface="+mj-lt"/>
              <a:buAutoNum type="arabicParenR"/>
              <a:tabLst>
                <a:tab pos="457200" algn="l"/>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أنها التي تسهل للمؤسسة تحقيق الأهداف المرسومة.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indent="457200" algn="justLow" rtl="1">
              <a:lnSpc>
                <a:spcPct val="150000"/>
              </a:lnSpc>
              <a:spcAft>
                <a:spcPts val="800"/>
              </a:spcAft>
            </a:pPr>
            <a:r>
              <a:rPr lang="ar-SA" sz="1800" kern="0" dirty="0">
                <a:effectLst/>
                <a:latin typeface="Calibri" panose="020F0502020204030204" pitchFamily="34" charset="0"/>
                <a:ea typeface="Times New Roman" panose="02020603050405020304" pitchFamily="18" charset="0"/>
                <a:cs typeface="Simplified Arabic" panose="02020603050405020304" pitchFamily="18" charset="-78"/>
              </a:rPr>
              <a:t> </a:t>
            </a:r>
            <a:endParaRPr lang="en-GB" sz="1800" kern="100" dirty="0">
              <a:effectLst/>
              <a:latin typeface="Calibri" panose="020F0502020204030204" pitchFamily="34" charset="0"/>
              <a:ea typeface="Calibri" panose="020F0502020204030204" pitchFamily="34" charset="0"/>
              <a:cs typeface="Segoe UI" panose="020B0502040204020203" pitchFamily="34" charset="0"/>
            </a:endParaRPr>
          </a:p>
          <a:p>
            <a:pPr lvl="0" algn="just" rtl="1">
              <a:lnSpc>
                <a:spcPct val="150000"/>
              </a:lnSpc>
              <a:spcAft>
                <a:spcPts val="1000"/>
              </a:spcAft>
            </a:pPr>
            <a:endParaRPr lang="ar-EG" sz="1800" dirty="0">
              <a:effectLst/>
              <a:latin typeface="Calibri" panose="020F0502020204030204" pitchFamily="34" charset="0"/>
              <a:ea typeface="Calibri" panose="020F0502020204030204" pitchFamily="34" charset="0"/>
              <a:cs typeface="Simplified Arabic" panose="02020603050405020304" pitchFamily="18" charset="-78"/>
            </a:endParaRPr>
          </a:p>
          <a:p>
            <a:pPr>
              <a:lnSpc>
                <a:spcPct val="150000"/>
              </a:lnSpc>
            </a:pPr>
            <a:r>
              <a:rPr lang="en-US" sz="1800" dirty="0">
                <a:effectLst/>
                <a:latin typeface="Simplified Arabic" panose="02020603050405020304" pitchFamily="18" charset="-78"/>
                <a:ea typeface="Calibri" panose="020F0502020204030204" pitchFamily="34" charset="0"/>
              </a:rPr>
              <a:t> </a:t>
            </a:r>
            <a:endParaRPr lang="en-GB" sz="1800" kern="100" dirty="0">
              <a:effectLst/>
              <a:latin typeface="Calibri" panose="020F0502020204030204" pitchFamily="34" charset="0"/>
              <a:ea typeface="Calibri" panose="020F0502020204030204"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322814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9534" y="1882478"/>
            <a:ext cx="10812721" cy="450593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YE"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صفات القائد</a:t>
            </a:r>
            <a:r>
              <a:rPr lang="ar-EG"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 الأخلاقي </a:t>
            </a:r>
            <a:r>
              <a:rPr lang="ar-YE"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algn="justLow" rtl="1"/>
            <a:r>
              <a:rPr lang="ar-YE"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الصفات المميزة للقائد الناجح عملية نسبية تختلف من وظيفة قيادية إلى آخر</a:t>
            </a:r>
            <a:r>
              <a:rPr lang="ar-EG"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ي</a:t>
            </a:r>
            <a:r>
              <a:rPr lang="ar-YE"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 وتتوقف على عوامل متداخلة, ولكن هناك صفات أساسية للقيادة...</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buFont typeface="+mj-lt"/>
              <a:buAutoNum type="arabicPeriod"/>
              <a:tabLst>
                <a:tab pos="373380" algn="l"/>
              </a:tabLst>
            </a:pPr>
            <a:r>
              <a:rPr lang="ar-YE"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الثقة بالنفس وبالآخرين:</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تعاني المنظمات الكبيرة من ضعف الأداء وانحدار المعنويات, نتيجة لانعدام الثقة والاحترام المتبادل بين القادة ومرؤوسهم.</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ومن الممكن أن تخدع إذا وثقت كثيراً, ولكنك ستعيش في عذاب إذا لم تثق بما يكفي.</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YE"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
            </a:r>
            <a:br>
              <a:rPr lang="ar-YE"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br>
            <a:r>
              <a:rPr lang="ar-EG"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2- </a:t>
            </a:r>
            <a:r>
              <a:rPr lang="ar-YE"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وظيفته الرئيسية ليست حل المشكلات:</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القائد يستطيع مساعدة منظمته على التطور والنجاح إذا كان تدخله لحل المشكلات عند الضرورة.</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لا تخبر الناس أبداً كيف ينجزون الأشياء, أخبرهم فقط ماذا ينجزون؟ وسوف يفاجئونك ببراعتهم.</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endParaRPr lang="ar-EG" sz="2400" b="0" i="0" dirty="0">
              <a:solidFill>
                <a:schemeClr val="tx1"/>
              </a:solidFill>
              <a:effectLst/>
              <a:latin typeface="Cairo"/>
              <a:cs typeface="+mj-cs"/>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889000" y="1882478"/>
            <a:ext cx="10453255" cy="375552"/>
          </a:xfrm>
          <a:prstGeom prst="rect">
            <a:avLst/>
          </a:prstGeom>
          <a:noFill/>
        </p:spPr>
        <p:txBody>
          <a:bodyPr wrap="square" rtlCol="0">
            <a:spAutoFit/>
          </a:bodyPr>
          <a:lstStyle/>
          <a:p>
            <a:pPr algn="just" rtl="1">
              <a:lnSpc>
                <a:spcPct val="107000"/>
              </a:lnSpc>
              <a:spcAft>
                <a:spcPts val="750"/>
              </a:spcAft>
            </a:pPr>
            <a:endParaRPr lang="en-GB" sz="1800" kern="100" dirty="0">
              <a:effectLst/>
              <a:latin typeface="Calibri" panose="020F0502020204030204" pitchFamily="34" charset="0"/>
              <a:ea typeface="Calibri" panose="020F0502020204030204"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889000" y="5631581"/>
            <a:ext cx="4597400"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211896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849747" y="2084454"/>
            <a:ext cx="10243126" cy="3357329"/>
          </a:xfrm>
          <a:prstGeom prst="rect">
            <a:avLst/>
          </a:prstGeom>
          <a:noFill/>
        </p:spPr>
        <p:txBody>
          <a:bodyPr wrap="square" rtlCol="0">
            <a:spAutoFit/>
          </a:bodyPr>
          <a:lstStyle/>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3-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الواقعية والمعرفة: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يفضل الناس حل المشكلات وليس الحديث عنها, ومن يرغب في المعرفة فليبحث حوله, وسوف يجد الكثيرين ممن لديهم خبرات كبيرة يعطونها للآخرين, وعلى القائد الاستفادة منها, فالمعرفة تزود القائد بالواقعية والاتزان, والجهل سبب قلة المعرفة.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4-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مد يد المساعدة للآخرين:</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لا تحبط أحلام الآخرين بعدم الحماس وعدم التعاون, لأن ذلك يعني أنك تقتل أحلامك وإمكانية تقدمهم.</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5-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لديه القدرة على الاتصال:</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indent="78105"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القائد لديه مجموعة مهارات الاتصال: </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buFont typeface="Times New Roman" panose="02020603050405020304" pitchFamily="18" charset="0"/>
              <a:buChar char="-"/>
              <a:tabLst>
                <a:tab pos="457200" algn="l"/>
              </a:tabLst>
            </a:pPr>
            <a:r>
              <a:rPr lang="ar-YE" sz="1800" dirty="0">
                <a:effectLst/>
                <a:latin typeface="Segoe UI" panose="020B0502040204020203" pitchFamily="34" charset="0"/>
                <a:ea typeface="Times New Roman" panose="02020603050405020304" pitchFamily="18" charset="0"/>
                <a:cs typeface="Segoe UI" panose="020B0502040204020203" pitchFamily="34" charset="0"/>
              </a:rPr>
              <a:t>كتابة التقارير </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buFont typeface="Times New Roman" panose="02020603050405020304" pitchFamily="18" charset="0"/>
              <a:buChar char="-"/>
              <a:tabLst>
                <a:tab pos="457200" algn="l"/>
              </a:tabLst>
            </a:pPr>
            <a:r>
              <a:rPr lang="ar-YE" sz="1800" dirty="0">
                <a:effectLst/>
                <a:latin typeface="Segoe UI" panose="020B0502040204020203" pitchFamily="34" charset="0"/>
                <a:ea typeface="Times New Roman" panose="02020603050405020304" pitchFamily="18" charset="0"/>
                <a:cs typeface="Segoe UI" panose="020B0502040204020203" pitchFamily="34" charset="0"/>
              </a:rPr>
              <a:t>الحديث والإقناع.</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buFont typeface="Times New Roman" panose="02020603050405020304" pitchFamily="18" charset="0"/>
              <a:buChar char="-"/>
              <a:tabLst>
                <a:tab pos="457200" algn="l"/>
              </a:tabLst>
            </a:pPr>
            <a:r>
              <a:rPr lang="ar-YE" sz="1800" dirty="0">
                <a:effectLst/>
                <a:latin typeface="Segoe UI" panose="020B0502040204020203" pitchFamily="34" charset="0"/>
                <a:ea typeface="Times New Roman" panose="02020603050405020304" pitchFamily="18" charset="0"/>
                <a:cs typeface="Segoe UI" panose="020B0502040204020203" pitchFamily="34" charset="0"/>
              </a:rPr>
              <a:t>الاستماع والانصات.</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algn="r" rtl="1">
              <a:lnSpc>
                <a:spcPts val="1690"/>
              </a:lnSpc>
              <a:spcAft>
                <a:spcPts val="800"/>
              </a:spcAft>
            </a:pPr>
            <a:r>
              <a:rPr lang="ar-SA" kern="0" dirty="0">
                <a:effectLst/>
                <a:latin typeface="Calibri" panose="020F0502020204030204" pitchFamily="34" charset="0"/>
                <a:ea typeface="Times New Roman" panose="02020603050405020304" pitchFamily="18" charset="0"/>
                <a:cs typeface="Simplified Arabic" panose="02020603050405020304" pitchFamily="18" charset="-78"/>
              </a:rPr>
              <a:t> </a:t>
            </a:r>
            <a:endParaRPr lang="en-GB" kern="100" dirty="0">
              <a:effectLst/>
              <a:latin typeface="Calibri" panose="020F0502020204030204" pitchFamily="34" charset="0"/>
              <a:ea typeface="Calibri" panose="020F0502020204030204"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3542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8" y="1648930"/>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889001" y="1674544"/>
            <a:ext cx="10360691" cy="2984278"/>
          </a:xfrm>
          <a:prstGeom prst="rect">
            <a:avLst/>
          </a:prstGeom>
          <a:noFill/>
        </p:spPr>
        <p:txBody>
          <a:bodyPr wrap="square" rtlCol="0">
            <a:spAutoFit/>
          </a:bodyPr>
          <a:lstStyle/>
          <a:p>
            <a:pPr algn="just">
              <a:lnSpc>
                <a:spcPct val="107000"/>
              </a:lnSpc>
              <a:spcAft>
                <a:spcPts val="800"/>
              </a:spcAft>
            </a:pPr>
            <a:r>
              <a:rPr lang="ar-SA" sz="1800" b="1" kern="0"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rPr>
              <a:t>  </a:t>
            </a:r>
            <a:r>
              <a:rPr lang="en-GB" sz="1800" kern="100" dirty="0">
                <a:effectLst/>
                <a:latin typeface="Simplified Arabic" panose="02020603050405020304" pitchFamily="18" charset="-78"/>
                <a:ea typeface="Times New Roman" panose="02020603050405020304" pitchFamily="18" charset="0"/>
                <a:cs typeface="Segoe UI" panose="020B0502040204020203" pitchFamily="34" charset="0"/>
              </a:rPr>
              <a:t> </a:t>
            </a:r>
            <a:endParaRPr lang="en-GB" sz="1800" kern="100" dirty="0">
              <a:effectLst/>
              <a:latin typeface="Calibri" panose="020F0502020204030204" pitchFamily="34" charset="0"/>
              <a:ea typeface="Calibri" panose="020F0502020204030204" pitchFamily="34"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6-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ينظم ويدير الوقت بكفاءة: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يحتاج القائد إلى مقدرة سريعة في تنظيم أفكاره وقراءة المنشورات والتعامل مع مساعديه, وتوفير الوقت للتفكير والتخطيط وعليه أن يقود وقته ويتحكم فيه.</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b="1" dirty="0">
                <a:latin typeface="Segoe UI" panose="020B0502040204020203" pitchFamily="34" charset="0"/>
                <a:ea typeface="Times New Roman" panose="02020603050405020304" pitchFamily="18" charset="0"/>
                <a:cs typeface="Segoe UI" panose="020B0502040204020203" pitchFamily="34" charset="0"/>
              </a:rPr>
              <a:t>7-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صناعة القرارات:</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كثير من القادة يتوقعون أن يكونوا صانعي قرارات ذوي كفاءة عالية, وعميقي التفكير, ويقبلون مسئولية الاختبارات العسيرة, ولكن يكتشفون أن صناعة القرار من الصناعات الثقيلة في العملية الإدارية.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فالقرار هو القلب النابض لها حيث يترجم المدخلات والعلاقات والظروف إلى مدخلات معين, ويحتا</a:t>
            </a:r>
            <a:r>
              <a:rPr lang="ar-EG" sz="1800" dirty="0">
                <a:effectLst/>
                <a:latin typeface="Segoe UI" panose="020B0502040204020203" pitchFamily="34" charset="0"/>
                <a:ea typeface="Times New Roman" panose="02020603050405020304" pitchFamily="18" charset="0"/>
                <a:cs typeface="Segoe UI" panose="020B0502040204020203" pitchFamily="34" charset="0"/>
              </a:rPr>
              <a:t>ج</a:t>
            </a:r>
            <a:r>
              <a:rPr lang="ar-YE" sz="1800" dirty="0">
                <a:effectLst/>
                <a:latin typeface="Segoe UI" panose="020B0502040204020203" pitchFamily="34" charset="0"/>
                <a:ea typeface="Times New Roman" panose="02020603050405020304" pitchFamily="18" charset="0"/>
                <a:cs typeface="Segoe UI" panose="020B0502040204020203" pitchFamily="34" charset="0"/>
              </a:rPr>
              <a:t> القادة أن يكون لديهم مهارة الحصول على المعلومات وتحليلها, ودراسة المؤشرات وتحديد البدائل, واختيار الحلول المناسبة وصيا</a:t>
            </a:r>
            <a:r>
              <a:rPr lang="ar-EG" sz="1800" dirty="0">
                <a:effectLst/>
                <a:latin typeface="Segoe UI" panose="020B0502040204020203" pitchFamily="34" charset="0"/>
                <a:ea typeface="Times New Roman" panose="02020603050405020304" pitchFamily="18" charset="0"/>
                <a:cs typeface="Segoe UI" panose="020B0502040204020203" pitchFamily="34" charset="0"/>
              </a:rPr>
              <a:t>ن</a:t>
            </a:r>
            <a:r>
              <a:rPr lang="ar-YE" sz="1800" dirty="0" err="1">
                <a:effectLst/>
                <a:latin typeface="Segoe UI" panose="020B0502040204020203" pitchFamily="34" charset="0"/>
                <a:ea typeface="Times New Roman" panose="02020603050405020304" pitchFamily="18" charset="0"/>
                <a:cs typeface="Segoe UI" panose="020B0502040204020203" pitchFamily="34" charset="0"/>
              </a:rPr>
              <a:t>تها</a:t>
            </a:r>
            <a:r>
              <a:rPr lang="ar-YE" sz="1800" dirty="0">
                <a:effectLst/>
                <a:latin typeface="Segoe UI" panose="020B0502040204020203" pitchFamily="34" charset="0"/>
                <a:ea typeface="Times New Roman" panose="02020603050405020304" pitchFamily="18" charset="0"/>
                <a:cs typeface="Segoe UI" panose="020B0502040204020203" pitchFamily="34" charset="0"/>
              </a:rPr>
              <a:t> في عبارات معبرة وفي الزمن المناسب.</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907989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40266"/>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757184" y="1967346"/>
            <a:ext cx="10409580" cy="3139321"/>
          </a:xfrm>
          <a:prstGeom prst="rect">
            <a:avLst/>
          </a:prstGeom>
          <a:noFill/>
        </p:spPr>
        <p:txBody>
          <a:bodyPr wrap="square" rtlCol="0">
            <a:spAutoFit/>
          </a:bodyPr>
          <a:lstStyle/>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8-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مستوى مميز من الأخلاقيات الشخصية: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لا بد أن تتطابق أخلاقيات القائد الشخصية مع أخلاقيات المهنة التي يقوم بها, وكثير من القادة يصلون إلى أعلى المناصب, ولكنهم يسقطون من فوق عروشهم نتيجة لحدوث تصدع في مستوى أخلاقهم الشخصية, إن كل فرد مسئول عن سلوكه, ولكن القائد تقع عليه مسئولية إضافية وهي مسئوليته عن سلوك مرؤوسيه.</a:t>
            </a:r>
            <a:endParaRPr lang="ar-EG"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9-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قدر كبير من الطاقة والنشاط:</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القائد الحقيقي لديه حاسة قوية للتفريق بين ما هو مهم وما هو مثير فقط, إن التفاهات والمشاكل الصغيرة ذات قوة تدميرية لأن عددها كبير جداً إذا أعارها القائد المزيد من الاهتمام. إن هذه الأمور الصغيرة والتفاهات تمر بدون ملاحظة, ولكن بالغرم من ذلك تتراكم كما يتراكم التراب في مرشح المياه ويعوق تقدم المياه التي هي سر الحياة, ويتم تكريس الجهد في التعامل مع هذه التفاهات من خلال مزيد من التعليمات واللوائح, وعلى القائد أن يعي أن المبالغة في التعامل مع الموضوعات غير الهامة هي إهدار للجهود والأموال.</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29364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689638" y="1819564"/>
            <a:ext cx="10560054" cy="3908762"/>
          </a:xfrm>
          <a:prstGeom prst="rect">
            <a:avLst/>
          </a:prstGeom>
          <a:noFill/>
        </p:spPr>
        <p:txBody>
          <a:bodyPr wrap="square" rtlCol="0">
            <a:spAutoFit/>
          </a:bodyPr>
          <a:lstStyle/>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10-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ترتيب الأعمال حسب أهميتها:</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600" dirty="0">
                <a:effectLst/>
                <a:latin typeface="Segoe UI" panose="020B0502040204020203" pitchFamily="34" charset="0"/>
                <a:ea typeface="Times New Roman" panose="02020603050405020304" pitchFamily="18" charset="0"/>
                <a:cs typeface="Segoe UI" panose="020B0502040204020203" pitchFamily="34" charset="0"/>
              </a:rPr>
              <a:t>ترتيب الأولويات شيء أساسي وضروري للاستقرار ويتعامل معها من القاع في القمة, وكلما كانت الفترة أقصر كان ذلك أفضل, ومن الممكن أن تمسك النمر من ذيله إذا كنت تعرف ماذا تفعل بعد ذلك.</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11-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التحلي بالشجاعة: </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600" dirty="0">
                <a:effectLst/>
                <a:latin typeface="Segoe UI" panose="020B0502040204020203" pitchFamily="34" charset="0"/>
                <a:ea typeface="Times New Roman" panose="02020603050405020304" pitchFamily="18" charset="0"/>
                <a:cs typeface="Segoe UI" panose="020B0502040204020203" pitchFamily="34" charset="0"/>
              </a:rPr>
              <a:t>القائد الشجاع هو المستعد لمواجهة المخاطر, ليس من أجل المغامرة ولكن بهدف إنهاء المهمة.</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600" dirty="0">
                <a:effectLst/>
                <a:latin typeface="Segoe UI" panose="020B0502040204020203" pitchFamily="34" charset="0"/>
                <a:ea typeface="Times New Roman" panose="02020603050405020304" pitchFamily="18" charset="0"/>
                <a:cs typeface="Segoe UI" panose="020B0502040204020203" pitchFamily="34" charset="0"/>
              </a:rPr>
              <a:t>والقائد الجبن هو الذي يحجم من مجابهة الأمور لأنه يخافها أو يخاف من نتائجها, وليست هناك حلول وسط فإما أن يبدأ في العمل أو يدع خوفه يسيطر عليه ويسير به في الظلمات.</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600" dirty="0">
                <a:effectLst/>
                <a:latin typeface="Segoe UI" panose="020B0502040204020203" pitchFamily="34" charset="0"/>
                <a:ea typeface="Times New Roman" panose="02020603050405020304" pitchFamily="18" charset="0"/>
                <a:cs typeface="Segoe UI" panose="020B0502040204020203" pitchFamily="34" charset="0"/>
              </a:rPr>
              <a:t> </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12-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الإخلاص والاجتهاد:</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600" dirty="0">
                <a:effectLst/>
                <a:latin typeface="Segoe UI" panose="020B0502040204020203" pitchFamily="34" charset="0"/>
                <a:ea typeface="Times New Roman" panose="02020603050405020304" pitchFamily="18" charset="0"/>
                <a:cs typeface="Segoe UI" panose="020B0502040204020203" pitchFamily="34" charset="0"/>
              </a:rPr>
              <a:t>القائد الذي يحب عمله يفكر في كيفية تجويد الأداء, ومن القادة الناجحين لا يهتمون بالنواحي المادية, فهم يؤدون عملهم الذي يحبونه ويأتي العائد المادي في المرحلة الثانية.</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600" dirty="0">
                <a:effectLst/>
                <a:latin typeface="Segoe UI" panose="020B0502040204020203" pitchFamily="34" charset="0"/>
                <a:ea typeface="Times New Roman" panose="02020603050405020304" pitchFamily="18" charset="0"/>
                <a:cs typeface="Segoe UI" panose="020B0502040204020203" pitchFamily="34" charset="0"/>
              </a:rPr>
              <a:t>والقائد المخلص والمجتهد غير متشائم, ولا يشكو كثيراً, حيث أنه ليس لديه وقت لذلك.</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13-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الخلق والابتكار:</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600" dirty="0">
                <a:effectLst/>
                <a:latin typeface="Segoe UI" panose="020B0502040204020203" pitchFamily="34" charset="0"/>
                <a:ea typeface="Times New Roman" panose="02020603050405020304" pitchFamily="18" charset="0"/>
                <a:cs typeface="Segoe UI" panose="020B0502040204020203" pitchFamily="34" charset="0"/>
              </a:rPr>
              <a:t>القادة الناجحون لديهم قدرة واضحة على الابتكار وتوليد الأفكار والحلول, والقائد شخص مجدد وغير تقليدي ولا ينتظر قرارات الآخرين كثيراً.</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558956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975010" y="1847274"/>
            <a:ext cx="10146101" cy="3970318"/>
          </a:xfrm>
          <a:prstGeom prst="rect">
            <a:avLst/>
          </a:prstGeom>
          <a:noFill/>
        </p:spPr>
        <p:txBody>
          <a:bodyPr wrap="square" rtlCol="0">
            <a:spAutoFit/>
          </a:bodyPr>
          <a:lstStyle/>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14-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يضع الهدف نصب عينيه:</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إن عقل القائد لا يستطيع التركيز في أكثر من شيء واحد, والتركيز في عمل معين ووضع الهدف محل التنفيذ بصورة دائمة يولد نوعاً من الحماية والمناعة ضد الألم والتعب الذي ينشأ من العمل.</a:t>
            </a:r>
            <a:endParaRPr lang="ar-EG"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15-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الحماس الثابت والمستمر:</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شخصية القائد وخاصة الذي يقع تحت ضغوط كثيرة تتطلب شعلة كبيرة من الحماس.</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وعلى القادة أن يفحصوا حماسهم, ويحددوا مصدره, هل هو عن حب حقيقي أم لظروف طارئة؟ والإنجازات هي التي تزيد من جرعة الحماس.</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16-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القدرة على الحسم:</a:t>
            </a:r>
            <a:endParaRPr lang="ar-EG" sz="1800" b="1"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800" dirty="0">
                <a:effectLst/>
                <a:latin typeface="Segoe UI" panose="020B0502040204020203" pitchFamily="34" charset="0"/>
                <a:ea typeface="Times New Roman" panose="02020603050405020304" pitchFamily="18" charset="0"/>
                <a:cs typeface="Segoe UI" panose="020B0502040204020203" pitchFamily="34" charset="0"/>
              </a:rPr>
              <a:t>يجب على القائد أن يكون قاطعاً وعاقلاً في نفس الوقت, وعليه أن يعطي الفرصة لنفسه لأن يستمع لأكثر من اقتراح أو رأي قبل أخذ القرار, وعليه أيضاً أن يتشاور مع أهل الخبرة ومساعديه والمخلصين له.</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r>
              <a:rPr lang="ar-YE" sz="1800" b="1" dirty="0">
                <a:effectLst/>
                <a:latin typeface="Times New Roman" panose="02020603050405020304" pitchFamily="18" charset="0"/>
                <a:ea typeface="Times New Roman" panose="02020603050405020304" pitchFamily="18" charset="0"/>
                <a:cs typeface="Simplified Arabic" panose="02020603050405020304" pitchFamily="18" charset="-78"/>
              </a:rPr>
              <a:t/>
            </a:r>
            <a:br>
              <a:rPr lang="ar-YE" sz="1800" b="1" dirty="0">
                <a:effectLst/>
                <a:latin typeface="Times New Roman" panose="02020603050405020304" pitchFamily="18" charset="0"/>
                <a:ea typeface="Times New Roman" panose="02020603050405020304" pitchFamily="18" charset="0"/>
                <a:cs typeface="Simplified Arabic" panose="02020603050405020304" pitchFamily="18" charset="-78"/>
              </a:rPr>
            </a:br>
            <a:endParaRPr lang="ar-EG" b="0" i="0" dirty="0">
              <a:solidFill>
                <a:srgbClr val="000000"/>
              </a:solidFill>
              <a:effectLst/>
              <a:latin typeface="Segoe UI" panose="020B0502040204020203"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65605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38779"/>
            <a:ext cx="10990521" cy="47496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490278" y="75145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1089889" y="1782619"/>
            <a:ext cx="10031221" cy="3816429"/>
          </a:xfrm>
          <a:prstGeom prst="rect">
            <a:avLst/>
          </a:prstGeom>
          <a:noFill/>
        </p:spPr>
        <p:txBody>
          <a:bodyPr wrap="square" rtlCol="0">
            <a:spAutoFit/>
          </a:bodyPr>
          <a:lstStyle/>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17-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ذو عقل مفتوح:</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600" dirty="0">
                <a:effectLst/>
                <a:latin typeface="Segoe UI" panose="020B0502040204020203" pitchFamily="34" charset="0"/>
                <a:ea typeface="Times New Roman" panose="02020603050405020304" pitchFamily="18" charset="0"/>
                <a:cs typeface="Segoe UI" panose="020B0502040204020203" pitchFamily="34" charset="0"/>
              </a:rPr>
              <a:t>أنجح القادة هم أولئك الذين لا يغلقون عقولهم أبداً, والذين يهتمون بسماع وجهات نظر جديدة, والذي يتوقون للتعامل مع قضايا جديدة.</a:t>
            </a:r>
            <a:endParaRPr lang="ar-EG" sz="16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18-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أن يمتلك الفكاهة: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400" dirty="0">
                <a:effectLst/>
                <a:latin typeface="Segoe UI" panose="020B0502040204020203" pitchFamily="34" charset="0"/>
                <a:ea typeface="Times New Roman" panose="02020603050405020304" pitchFamily="18" charset="0"/>
                <a:cs typeface="Segoe UI" panose="020B0502040204020203" pitchFamily="34" charset="0"/>
              </a:rPr>
              <a:t>الفكاهة تخدم القائد في أنها ملطف عظيم للتوتر, وعلاج لكثير من المواقف, ورسالة يصعب سردها أو إرسالها بكلمات الحوار الجافة, ولكن لا تستعمل الفكاهة ضدهم.</a:t>
            </a:r>
            <a:endParaRPr lang="ar-EG" sz="14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endParaRPr lang="en-GB" sz="14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19-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له رؤيا نافذة: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400" dirty="0">
                <a:effectLst/>
                <a:latin typeface="Segoe UI" panose="020B0502040204020203" pitchFamily="34" charset="0"/>
                <a:ea typeface="Times New Roman" panose="02020603050405020304" pitchFamily="18" charset="0"/>
                <a:cs typeface="Segoe UI" panose="020B0502040204020203" pitchFamily="34" charset="0"/>
              </a:rPr>
              <a:t>حيث يعمل على الوصول إلى أعماق الموضوع ويملك حاسة قوية تعينه على الوصول إلى الخفايا والخبايا التي يصعب ذكرها ولكن يمكن إدراكها.</a:t>
            </a:r>
            <a:endParaRPr lang="ar-EG" sz="14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tabLst>
                <a:tab pos="373380" algn="l"/>
              </a:tabLst>
            </a:pPr>
            <a:r>
              <a:rPr lang="ar-EG" sz="1800" b="1" dirty="0">
                <a:effectLst/>
                <a:latin typeface="Segoe UI" panose="020B0502040204020203" pitchFamily="34" charset="0"/>
                <a:ea typeface="Times New Roman" panose="02020603050405020304" pitchFamily="18" charset="0"/>
                <a:cs typeface="Segoe UI" panose="020B0502040204020203" pitchFamily="34" charset="0"/>
              </a:rPr>
              <a:t>20- </a:t>
            </a:r>
            <a:r>
              <a:rPr lang="ar-YE" sz="1800" b="1" dirty="0">
                <a:effectLst/>
                <a:latin typeface="Segoe UI" panose="020B0502040204020203" pitchFamily="34" charset="0"/>
                <a:ea typeface="Times New Roman" panose="02020603050405020304" pitchFamily="18" charset="0"/>
                <a:cs typeface="Segoe UI" panose="020B0502040204020203" pitchFamily="34" charset="0"/>
              </a:rPr>
              <a:t>القائد يملك العقل والقلب:</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73380" algn="justLow" rtl="1"/>
            <a:r>
              <a:rPr lang="ar-YE" sz="1600" dirty="0">
                <a:effectLst/>
                <a:latin typeface="Segoe UI" panose="020B0502040204020203" pitchFamily="34" charset="0"/>
                <a:ea typeface="Times New Roman" panose="02020603050405020304" pitchFamily="18" charset="0"/>
                <a:cs typeface="Segoe UI" panose="020B0502040204020203" pitchFamily="34" charset="0"/>
              </a:rPr>
              <a:t>فلا تكن سيفاً ليناً ولا قلباً جامداً ولكن استخدم الأسلوب العلمي الصحيح في مكانه الصحيح.</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algn="just"/>
            <a:r>
              <a:rPr lang="ar-EG" sz="1600" kern="0" dirty="0">
                <a:effectLst/>
                <a:latin typeface="Segoe UI" panose="020B0502040204020203" pitchFamily="34" charset="0"/>
                <a:ea typeface="Times New Roman" panose="02020603050405020304" pitchFamily="18" charset="0"/>
                <a:cs typeface="Segoe UI" panose="020B0502040204020203" pitchFamily="34" charset="0"/>
              </a:rPr>
              <a:t>                                                                          </a:t>
            </a:r>
            <a:r>
              <a:rPr lang="ar-SA" sz="1600" kern="0" dirty="0">
                <a:effectLst/>
                <a:latin typeface="Segoe UI" panose="020B0502040204020203" pitchFamily="34" charset="0"/>
                <a:ea typeface="Times New Roman" panose="02020603050405020304" pitchFamily="18" charset="0"/>
                <a:cs typeface="Segoe UI" panose="020B0502040204020203" pitchFamily="34" charset="0"/>
              </a:rPr>
              <a:t> </a:t>
            </a:r>
            <a:endParaRPr lang="ar-EG" sz="1600" b="0" i="0" dirty="0">
              <a:solidFill>
                <a:srgbClr val="000000"/>
              </a:solidFill>
              <a:effectLst/>
              <a:latin typeface="Segoe UI" panose="020B0502040204020203"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11354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849746" y="2084454"/>
            <a:ext cx="10399946" cy="4249881"/>
          </a:xfrm>
          <a:prstGeom prst="rect">
            <a:avLst/>
          </a:prstGeom>
          <a:noFill/>
        </p:spPr>
        <p:txBody>
          <a:bodyPr wrap="square" rtlCol="0">
            <a:spAutoFit/>
          </a:bodyPr>
          <a:lstStyle/>
          <a:p>
            <a:pPr marL="228600" algn="justLow" rtl="1"/>
            <a:r>
              <a:rPr lang="ar-SA" b="1" kern="0" dirty="0">
                <a:effectLst/>
                <a:latin typeface="Segoe UI" panose="020B0502040204020203" pitchFamily="34" charset="0"/>
                <a:cs typeface="Segoe UI" panose="020B0502040204020203" pitchFamily="34" charset="0"/>
              </a:rPr>
              <a:t>قوة تأثير القيادة:</a:t>
            </a:r>
            <a:endParaRPr lang="en-GB" b="1" kern="0" dirty="0">
              <a:effectLst/>
              <a:latin typeface="Segoe UI" panose="020B0502040204020203" pitchFamily="34" charset="0"/>
              <a:cs typeface="Segoe UI" panose="020B0502040204020203" pitchFamily="34" charset="0"/>
            </a:endParaRPr>
          </a:p>
          <a:p>
            <a:pPr marL="228600" indent="344805" algn="justLow" rtl="1"/>
            <a:r>
              <a:rPr lang="ar-SA" b="0" dirty="0">
                <a:effectLst/>
                <a:latin typeface="Segoe UI" panose="020B0502040204020203" pitchFamily="34" charset="0"/>
                <a:ea typeface="Times New Roman" panose="02020603050405020304" pitchFamily="18" charset="0"/>
                <a:cs typeface="Segoe UI" panose="020B0502040204020203" pitchFamily="34" charset="0"/>
              </a:rPr>
              <a:t>قوة القائد تعني قدرة تأثيره على سلوك الجماعة التابعين له وذلك لتحقيق الأهداف المشتركة والمرغوبة للجماعة أو الإدارة التي ينتمون إليها .</a:t>
            </a:r>
            <a:endParaRPr lang="en-GB" b="1" dirty="0">
              <a:effectLst/>
              <a:latin typeface="Segoe UI" panose="020B0502040204020203" pitchFamily="34" charset="0"/>
              <a:ea typeface="Times New Roman" panose="02020603050405020304" pitchFamily="18" charset="0"/>
              <a:cs typeface="Segoe UI" panose="020B0502040204020203" pitchFamily="34" charset="0"/>
            </a:endParaRPr>
          </a:p>
          <a:p>
            <a:pPr marL="228600" algn="justLow" rtl="1"/>
            <a:r>
              <a:rPr lang="ar-SA" b="0" dirty="0">
                <a:effectLst/>
                <a:latin typeface="Segoe UI" panose="020B0502040204020203" pitchFamily="34" charset="0"/>
                <a:ea typeface="Times New Roman" panose="02020603050405020304" pitchFamily="18" charset="0"/>
                <a:cs typeface="Segoe UI" panose="020B0502040204020203" pitchFamily="34" charset="0"/>
              </a:rPr>
              <a:t>وقد أظهرت إحدى الدراسات المشهورة أن أنماط قوة القائد وتأثيره تشتمل على ما يلي:</a:t>
            </a:r>
            <a:endParaRPr lang="ar-EG" b="0" dirty="0">
              <a:effectLst/>
              <a:latin typeface="Segoe UI" panose="020B0502040204020203" pitchFamily="34" charset="0"/>
              <a:ea typeface="Times New Roman" panose="02020603050405020304" pitchFamily="18" charset="0"/>
              <a:cs typeface="Segoe UI" panose="020B0502040204020203" pitchFamily="34" charset="0"/>
            </a:endParaRPr>
          </a:p>
          <a:p>
            <a:pPr marL="228600" algn="justLow" rtl="1"/>
            <a:endParaRPr lang="en-GB" b="1" dirty="0">
              <a:effectLst/>
              <a:latin typeface="Segoe UI" panose="020B0502040204020203" pitchFamily="34" charset="0"/>
              <a:ea typeface="Times New Roman" panose="02020603050405020304" pitchFamily="18" charset="0"/>
              <a:cs typeface="Segoe UI" panose="020B0502040204020203" pitchFamily="34" charset="0"/>
            </a:endParaRPr>
          </a:p>
          <a:p>
            <a:pPr marL="742950" lvl="1" indent="-285750" algn="justLow" rtl="1">
              <a:buFont typeface="+mj-lt"/>
              <a:buAutoNum type="arabicPeriod"/>
              <a:tabLst>
                <a:tab pos="276225" algn="l"/>
                <a:tab pos="1528445" algn="l"/>
              </a:tabLst>
            </a:pPr>
            <a:r>
              <a:rPr lang="ar-SA" b="1" dirty="0">
                <a:effectLst/>
                <a:latin typeface="Segoe UI" panose="020B0502040204020203" pitchFamily="34" charset="0"/>
                <a:ea typeface="Times New Roman" panose="02020603050405020304" pitchFamily="18" charset="0"/>
                <a:cs typeface="Segoe UI" panose="020B0502040204020203" pitchFamily="34" charset="0"/>
              </a:rPr>
              <a:t>القوة الشرعية أو القانونية:</a:t>
            </a:r>
            <a:endParaRPr lang="en-GB" dirty="0">
              <a:effectLst/>
              <a:latin typeface="Segoe UI" panose="020B0502040204020203" pitchFamily="34" charset="0"/>
              <a:ea typeface="Times New Roman" panose="02020603050405020304" pitchFamily="18" charset="0"/>
              <a:cs typeface="Segoe UI" panose="020B0502040204020203" pitchFamily="34" charset="0"/>
            </a:endParaRPr>
          </a:p>
          <a:p>
            <a:pPr marL="276225" algn="justLow" rtl="1">
              <a:tabLst>
                <a:tab pos="1528445" algn="l"/>
              </a:tabLst>
            </a:pPr>
            <a:r>
              <a:rPr lang="ar-SA" dirty="0">
                <a:effectLst/>
                <a:latin typeface="Segoe UI" panose="020B0502040204020203" pitchFamily="34" charset="0"/>
                <a:ea typeface="Times New Roman" panose="02020603050405020304" pitchFamily="18" charset="0"/>
                <a:cs typeface="Segoe UI" panose="020B0502040204020203" pitchFamily="34" charset="0"/>
              </a:rPr>
              <a:t>وهذه القوة هي نتيجة عن مركز القائد في الهيكل التنظيمي في الإدارة كأن تضع اسم وظيفته على باب المكتب مثل ( المدير العام – المدير – المشرف )</a:t>
            </a:r>
            <a:endParaRPr lang="ar-EG" dirty="0">
              <a:effectLst/>
              <a:latin typeface="Segoe UI" panose="020B0502040204020203" pitchFamily="34" charset="0"/>
              <a:ea typeface="Times New Roman" panose="02020603050405020304" pitchFamily="18" charset="0"/>
              <a:cs typeface="Segoe UI" panose="020B0502040204020203" pitchFamily="34" charset="0"/>
            </a:endParaRPr>
          </a:p>
          <a:p>
            <a:pPr marL="276225" algn="justLow" rtl="1">
              <a:tabLst>
                <a:tab pos="1528445" algn="l"/>
              </a:tabLst>
            </a:pPr>
            <a:endParaRPr lang="en-GB" dirty="0">
              <a:effectLst/>
              <a:latin typeface="Segoe UI" panose="020B0502040204020203" pitchFamily="34" charset="0"/>
              <a:ea typeface="Times New Roman" panose="02020603050405020304" pitchFamily="18" charset="0"/>
              <a:cs typeface="Segoe UI" panose="020B0502040204020203" pitchFamily="34" charset="0"/>
            </a:endParaRPr>
          </a:p>
          <a:p>
            <a:pPr lvl="1" algn="justLow" rtl="1">
              <a:tabLst>
                <a:tab pos="276225" algn="l"/>
                <a:tab pos="1528445" algn="l"/>
              </a:tabLst>
            </a:pPr>
            <a:r>
              <a:rPr lang="ar-EG" b="1" dirty="0">
                <a:effectLst/>
                <a:latin typeface="Segoe UI" panose="020B0502040204020203" pitchFamily="34" charset="0"/>
                <a:ea typeface="Times New Roman" panose="02020603050405020304" pitchFamily="18" charset="0"/>
                <a:cs typeface="Segoe UI" panose="020B0502040204020203" pitchFamily="34" charset="0"/>
              </a:rPr>
              <a:t>2- </a:t>
            </a:r>
            <a:r>
              <a:rPr lang="ar-SA" b="1" dirty="0">
                <a:effectLst/>
                <a:latin typeface="Segoe UI" panose="020B0502040204020203" pitchFamily="34" charset="0"/>
                <a:ea typeface="Times New Roman" panose="02020603050405020304" pitchFamily="18" charset="0"/>
                <a:cs typeface="Segoe UI" panose="020B0502040204020203" pitchFamily="34" charset="0"/>
              </a:rPr>
              <a:t>قوة التحكم في نظام التحفيز:</a:t>
            </a:r>
            <a:endParaRPr lang="en-GB" dirty="0">
              <a:effectLst/>
              <a:latin typeface="Segoe UI" panose="020B0502040204020203" pitchFamily="34" charset="0"/>
              <a:ea typeface="Times New Roman" panose="02020603050405020304" pitchFamily="18" charset="0"/>
              <a:cs typeface="Segoe UI" panose="020B0502040204020203" pitchFamily="34" charset="0"/>
            </a:endParaRPr>
          </a:p>
          <a:p>
            <a:pPr marL="602615" indent="-326390" algn="justLow" rtl="1">
              <a:tabLst>
                <a:tab pos="1528445" algn="l"/>
              </a:tabLst>
            </a:pPr>
            <a:r>
              <a:rPr lang="ar-SA" b="0" dirty="0">
                <a:effectLst/>
                <a:latin typeface="Segoe UI" panose="020B0502040204020203" pitchFamily="34" charset="0"/>
                <a:ea typeface="Times New Roman" panose="02020603050405020304" pitchFamily="18" charset="0"/>
                <a:cs typeface="Segoe UI" panose="020B0502040204020203" pitchFamily="34" charset="0"/>
              </a:rPr>
              <a:t>وهذه القدرة تعتمد على قدرته على رقابة وإدارة مكافأة الآخرين مثل</a:t>
            </a:r>
            <a:endParaRPr lang="en-GB" b="1" dirty="0">
              <a:effectLst/>
              <a:latin typeface="Segoe UI" panose="020B0502040204020203" pitchFamily="34" charset="0"/>
              <a:ea typeface="Times New Roman" panose="02020603050405020304" pitchFamily="18" charset="0"/>
              <a:cs typeface="Segoe UI" panose="020B0502040204020203" pitchFamily="34" charset="0"/>
            </a:endParaRPr>
          </a:p>
          <a:p>
            <a:pPr marL="602615" indent="-326390" algn="justLow" rtl="1">
              <a:tabLst>
                <a:tab pos="1528445" algn="l"/>
              </a:tabLst>
            </a:pPr>
            <a:r>
              <a:rPr lang="ar-SA" b="0" dirty="0">
                <a:effectLst/>
                <a:latin typeface="Segoe UI" panose="020B0502040204020203" pitchFamily="34" charset="0"/>
                <a:ea typeface="Times New Roman" panose="02020603050405020304" pitchFamily="18" charset="0"/>
                <a:cs typeface="Segoe UI" panose="020B0502040204020203" pitchFamily="34" charset="0"/>
              </a:rPr>
              <a:t>(الرواتب – الترقيات – الجوائز)</a:t>
            </a:r>
            <a:endParaRPr lang="en-GB" b="1" dirty="0">
              <a:effectLst/>
              <a:latin typeface="Segoe UI" panose="020B0502040204020203" pitchFamily="34" charset="0"/>
              <a:ea typeface="Times New Roman" panose="02020603050405020304" pitchFamily="18" charset="0"/>
              <a:cs typeface="Segoe UI" panose="020B0502040204020203" pitchFamily="34" charset="0"/>
            </a:endParaRPr>
          </a:p>
          <a:p>
            <a:r>
              <a:rPr lang="ar-SA" sz="1600" b="1" dirty="0">
                <a:effectLst/>
                <a:latin typeface="Times New Roman" panose="02020603050405020304" pitchFamily="18" charset="0"/>
                <a:ea typeface="Times New Roman" panose="02020603050405020304" pitchFamily="18" charset="0"/>
                <a:cs typeface="Simplified Arabic" panose="02020603050405020304" pitchFamily="18" charset="-78"/>
              </a:rPr>
              <a:t/>
            </a:r>
            <a:br>
              <a:rPr lang="ar-SA" sz="1600" b="1" dirty="0">
                <a:effectLst/>
                <a:latin typeface="Times New Roman" panose="02020603050405020304" pitchFamily="18" charset="0"/>
                <a:ea typeface="Times New Roman" panose="02020603050405020304" pitchFamily="18" charset="0"/>
                <a:cs typeface="Simplified Arabic" panose="02020603050405020304" pitchFamily="18" charset="-78"/>
              </a:rPr>
            </a:br>
            <a:r>
              <a:rPr lang="ar-SA" sz="2400" kern="0"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rPr>
              <a:t>                                 </a:t>
            </a:r>
            <a:endParaRPr lang="en-GB" sz="2400" kern="100" dirty="0">
              <a:effectLst/>
              <a:latin typeface="Calibri" panose="020F0502020204030204" pitchFamily="34" charset="0"/>
              <a:ea typeface="Calibri" panose="020F0502020204030204" pitchFamily="34" charset="0"/>
              <a:cs typeface="Segoe UI" panose="020B0502040204020203" pitchFamily="34" charset="0"/>
            </a:endParaRPr>
          </a:p>
          <a:p>
            <a:pPr algn="just" rtl="1">
              <a:lnSpc>
                <a:spcPts val="1690"/>
              </a:lnSpc>
              <a:spcAft>
                <a:spcPts val="800"/>
              </a:spcAft>
            </a:pPr>
            <a:r>
              <a:rPr lang="ar-SA" kern="0" dirty="0">
                <a:effectLst/>
                <a:latin typeface="Calibri" panose="020F0502020204030204" pitchFamily="34" charset="0"/>
                <a:ea typeface="Times New Roman" panose="02020603050405020304" pitchFamily="18" charset="0"/>
                <a:cs typeface="Simplified Arabic" panose="02020603050405020304" pitchFamily="18" charset="-78"/>
              </a:rPr>
              <a:t> </a:t>
            </a:r>
            <a:endParaRPr lang="en-GB" kern="100" dirty="0">
              <a:effectLst/>
              <a:latin typeface="Calibri" panose="020F0502020204030204" pitchFamily="34" charset="0"/>
              <a:ea typeface="Calibri" panose="020F0502020204030204"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274610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1080653" y="1838036"/>
            <a:ext cx="10261601" cy="3785652"/>
          </a:xfrm>
          <a:prstGeom prst="rect">
            <a:avLst/>
          </a:prstGeom>
          <a:noFill/>
        </p:spPr>
        <p:txBody>
          <a:bodyPr wrap="square" rtlCol="0">
            <a:spAutoFit/>
          </a:bodyPr>
          <a:lstStyle/>
          <a:p>
            <a:pPr algn="just"/>
            <a:r>
              <a:rPr lang="ar-EG" sz="2400" dirty="0">
                <a:effectLst/>
                <a:ea typeface="Calibri" panose="020F0502020204030204" pitchFamily="34" charset="0"/>
                <a:cs typeface="Simplified Arabic" panose="02020603050405020304" pitchFamily="18" charset="-78"/>
              </a:rPr>
              <a:t> </a:t>
            </a:r>
            <a:endParaRPr lang="ar-EG" sz="2400" dirty="0">
              <a:effectLst/>
              <a:latin typeface="Segoe UI" panose="020B0502040204020203" pitchFamily="34" charset="0"/>
              <a:ea typeface="Calibri" panose="020F0502020204030204" pitchFamily="34" charset="0"/>
              <a:cs typeface="Segoe UI" panose="020B0502040204020203" pitchFamily="34" charset="0"/>
            </a:endParaRPr>
          </a:p>
          <a:p>
            <a:pPr lvl="1" algn="justLow" rtl="1">
              <a:tabLst>
                <a:tab pos="276225" algn="l"/>
                <a:tab pos="1528445" algn="l"/>
              </a:tabLst>
            </a:pPr>
            <a:r>
              <a:rPr lang="ar-EG" kern="0" dirty="0">
                <a:latin typeface="Segoe UI" panose="020B0502040204020203" pitchFamily="34" charset="0"/>
                <a:ea typeface="Times New Roman" panose="02020603050405020304" pitchFamily="18" charset="0"/>
                <a:cs typeface="Segoe UI" panose="020B0502040204020203" pitchFamily="34" charset="0"/>
              </a:rPr>
              <a:t>3- </a:t>
            </a:r>
            <a:r>
              <a:rPr lang="ar-EG" kern="0" dirty="0">
                <a:effectLst/>
                <a:latin typeface="Segoe UI" panose="020B0502040204020203" pitchFamily="34" charset="0"/>
                <a:ea typeface="Times New Roman" panose="02020603050405020304" pitchFamily="18" charset="0"/>
                <a:cs typeface="Segoe UI" panose="020B0502040204020203" pitchFamily="34" charset="0"/>
              </a:rPr>
              <a:t> </a:t>
            </a:r>
            <a:r>
              <a:rPr lang="ar-SA" b="1" dirty="0">
                <a:effectLst/>
                <a:latin typeface="Segoe UI" panose="020B0502040204020203" pitchFamily="34" charset="0"/>
                <a:ea typeface="Times New Roman" panose="02020603050405020304" pitchFamily="18" charset="0"/>
                <a:cs typeface="Segoe UI" panose="020B0502040204020203" pitchFamily="34" charset="0"/>
              </a:rPr>
              <a:t>قوة القسر أو الإكراه:</a:t>
            </a:r>
            <a:endParaRPr lang="en-GB" dirty="0">
              <a:effectLst/>
              <a:latin typeface="Segoe UI" panose="020B0502040204020203" pitchFamily="34" charset="0"/>
              <a:ea typeface="Times New Roman" panose="02020603050405020304" pitchFamily="18" charset="0"/>
              <a:cs typeface="Segoe UI" panose="020B0502040204020203" pitchFamily="34" charset="0"/>
            </a:endParaRPr>
          </a:p>
          <a:p>
            <a:pPr marL="276225" algn="justLow" rtl="1">
              <a:tabLst>
                <a:tab pos="1528445" algn="l"/>
              </a:tabLst>
            </a:pPr>
            <a:r>
              <a:rPr lang="ar-SA" b="0" dirty="0">
                <a:effectLst/>
                <a:latin typeface="Segoe UI" panose="020B0502040204020203" pitchFamily="34" charset="0"/>
                <a:ea typeface="Times New Roman" panose="02020603050405020304" pitchFamily="18" charset="0"/>
                <a:cs typeface="Segoe UI" panose="020B0502040204020203" pitchFamily="34" charset="0"/>
              </a:rPr>
              <a:t>هذه القوة تأتي عن طريق القدرة على المراقبة والعقاب والجزاء بالنسبة للآخرين مثل (لفت النظر – التأنيب – إنهاء الخدمة)</a:t>
            </a:r>
            <a:endParaRPr lang="ar-EG" b="0" dirty="0">
              <a:effectLst/>
              <a:latin typeface="Segoe UI" panose="020B0502040204020203" pitchFamily="34" charset="0"/>
              <a:ea typeface="Times New Roman" panose="02020603050405020304" pitchFamily="18" charset="0"/>
              <a:cs typeface="Segoe UI" panose="020B0502040204020203" pitchFamily="34" charset="0"/>
            </a:endParaRPr>
          </a:p>
          <a:p>
            <a:pPr marL="276225" algn="justLow" rtl="1">
              <a:tabLst>
                <a:tab pos="1528445" algn="l"/>
              </a:tabLst>
            </a:pPr>
            <a:endParaRPr lang="en-GB" b="1" dirty="0">
              <a:effectLst/>
              <a:latin typeface="Segoe UI" panose="020B0502040204020203" pitchFamily="34" charset="0"/>
              <a:ea typeface="Times New Roman" panose="02020603050405020304" pitchFamily="18" charset="0"/>
              <a:cs typeface="Segoe UI" panose="020B0502040204020203" pitchFamily="34" charset="0"/>
            </a:endParaRPr>
          </a:p>
          <a:p>
            <a:pPr lvl="1" algn="justLow" rtl="1">
              <a:tabLst>
                <a:tab pos="276225" algn="l"/>
                <a:tab pos="1528445" algn="l"/>
              </a:tabLst>
            </a:pPr>
            <a:r>
              <a:rPr lang="ar-EG" b="1" dirty="0">
                <a:effectLst/>
                <a:latin typeface="Segoe UI" panose="020B0502040204020203" pitchFamily="34" charset="0"/>
                <a:ea typeface="Times New Roman" panose="02020603050405020304" pitchFamily="18" charset="0"/>
                <a:cs typeface="Segoe UI" panose="020B0502040204020203" pitchFamily="34" charset="0"/>
              </a:rPr>
              <a:t>4- </a:t>
            </a:r>
            <a:r>
              <a:rPr lang="ar-SA" b="1" dirty="0">
                <a:effectLst/>
                <a:latin typeface="Segoe UI" panose="020B0502040204020203" pitchFamily="34" charset="0"/>
                <a:ea typeface="Times New Roman" panose="02020603050405020304" pitchFamily="18" charset="0"/>
                <a:cs typeface="Segoe UI" panose="020B0502040204020203" pitchFamily="34" charset="0"/>
              </a:rPr>
              <a:t>قوة الخبرة:</a:t>
            </a:r>
            <a:endParaRPr lang="en-GB" dirty="0">
              <a:effectLst/>
              <a:latin typeface="Segoe UI" panose="020B0502040204020203" pitchFamily="34" charset="0"/>
              <a:ea typeface="Times New Roman" panose="02020603050405020304" pitchFamily="18" charset="0"/>
              <a:cs typeface="Segoe UI" panose="020B0502040204020203" pitchFamily="34" charset="0"/>
            </a:endParaRPr>
          </a:p>
          <a:p>
            <a:pPr marL="276225" algn="justLow" rtl="1">
              <a:tabLst>
                <a:tab pos="1528445" algn="l"/>
              </a:tabLst>
            </a:pPr>
            <a:r>
              <a:rPr lang="ar-SA" dirty="0">
                <a:effectLst/>
                <a:latin typeface="Segoe UI" panose="020B0502040204020203" pitchFamily="34" charset="0"/>
                <a:ea typeface="Times New Roman" panose="02020603050405020304" pitchFamily="18" charset="0"/>
                <a:cs typeface="Segoe UI" panose="020B0502040204020203" pitchFamily="34" charset="0"/>
              </a:rPr>
              <a:t>وهي القوة التي تأتي من الخبرات والمعلومات السابقة وكذلك التجارب التي يمر بها القائد فتزيد من قدرته على التصرف والتأثير على الآخرين نتيجة للممارسات السابقة.</a:t>
            </a:r>
            <a:endParaRPr lang="en-GB" dirty="0">
              <a:effectLst/>
              <a:latin typeface="Segoe UI" panose="020B0502040204020203" pitchFamily="34" charset="0"/>
              <a:ea typeface="Times New Roman" panose="02020603050405020304" pitchFamily="18" charset="0"/>
              <a:cs typeface="Segoe UI" panose="020B0502040204020203" pitchFamily="34" charset="0"/>
            </a:endParaRPr>
          </a:p>
          <a:p>
            <a:pPr lvl="1" algn="justLow" rtl="1">
              <a:tabLst>
                <a:tab pos="276225" algn="l"/>
                <a:tab pos="1528445" algn="l"/>
              </a:tabLst>
            </a:pPr>
            <a:r>
              <a:rPr lang="ar-EG" b="1" dirty="0">
                <a:effectLst/>
                <a:latin typeface="Segoe UI" panose="020B0502040204020203" pitchFamily="34" charset="0"/>
                <a:ea typeface="Times New Roman" panose="02020603050405020304" pitchFamily="18" charset="0"/>
                <a:cs typeface="Segoe UI" panose="020B0502040204020203" pitchFamily="34" charset="0"/>
              </a:rPr>
              <a:t>5- ق</a:t>
            </a:r>
            <a:r>
              <a:rPr lang="ar-SA" b="1" dirty="0" err="1">
                <a:effectLst/>
                <a:latin typeface="Segoe UI" panose="020B0502040204020203" pitchFamily="34" charset="0"/>
                <a:ea typeface="Times New Roman" panose="02020603050405020304" pitchFamily="18" charset="0"/>
                <a:cs typeface="Segoe UI" panose="020B0502040204020203" pitchFamily="34" charset="0"/>
              </a:rPr>
              <a:t>وة</a:t>
            </a:r>
            <a:r>
              <a:rPr lang="ar-SA" b="1" dirty="0">
                <a:effectLst/>
                <a:latin typeface="Segoe UI" panose="020B0502040204020203" pitchFamily="34" charset="0"/>
                <a:ea typeface="Times New Roman" panose="02020603050405020304" pitchFamily="18" charset="0"/>
                <a:cs typeface="Segoe UI" panose="020B0502040204020203" pitchFamily="34" charset="0"/>
              </a:rPr>
              <a:t> العلاقة أو الصلة بمصادر السلطة العليا:</a:t>
            </a:r>
            <a:endParaRPr lang="ar-EG" b="1" dirty="0">
              <a:effectLst/>
              <a:latin typeface="Segoe UI" panose="020B0502040204020203" pitchFamily="34" charset="0"/>
              <a:ea typeface="Times New Roman" panose="02020603050405020304" pitchFamily="18" charset="0"/>
              <a:cs typeface="Segoe UI" panose="020B0502040204020203" pitchFamily="34" charset="0"/>
            </a:endParaRPr>
          </a:p>
          <a:p>
            <a:pPr marL="742950" lvl="1" indent="-285750" algn="justLow" rtl="1">
              <a:buFont typeface="+mj-lt"/>
              <a:buAutoNum type="arabicPeriod"/>
              <a:tabLst>
                <a:tab pos="276225" algn="l"/>
                <a:tab pos="1528445" algn="l"/>
              </a:tabLst>
            </a:pPr>
            <a:endParaRPr lang="en-GB" dirty="0">
              <a:effectLst/>
              <a:latin typeface="Segoe UI" panose="020B0502040204020203" pitchFamily="34" charset="0"/>
              <a:ea typeface="Times New Roman" panose="02020603050405020304" pitchFamily="18" charset="0"/>
              <a:cs typeface="Segoe UI" panose="020B0502040204020203" pitchFamily="34" charset="0"/>
            </a:endParaRPr>
          </a:p>
          <a:p>
            <a:pPr marL="276225" algn="just" rtl="1">
              <a:tabLst>
                <a:tab pos="1528445" algn="l"/>
              </a:tabLst>
            </a:pPr>
            <a:r>
              <a:rPr lang="ar-SA" dirty="0">
                <a:effectLst/>
                <a:latin typeface="Segoe UI" panose="020B0502040204020203" pitchFamily="34" charset="0"/>
                <a:ea typeface="Times New Roman" panose="02020603050405020304" pitchFamily="18" charset="0"/>
                <a:cs typeface="Segoe UI" panose="020B0502040204020203" pitchFamily="34" charset="0"/>
              </a:rPr>
              <a:t>وهي القوة التي تأتي عن طريق العلاقة أو الصلاحيات أو عن طريق التجاذب وربط العلاقة.</a:t>
            </a:r>
            <a:endParaRPr lang="en-GB" dirty="0">
              <a:effectLst/>
              <a:latin typeface="Segoe UI" panose="020B0502040204020203" pitchFamily="34" charset="0"/>
              <a:ea typeface="Times New Roman" panose="02020603050405020304" pitchFamily="18" charset="0"/>
              <a:cs typeface="Segoe UI" panose="020B0502040204020203" pitchFamily="34" charset="0"/>
            </a:endParaRPr>
          </a:p>
          <a:p>
            <a:pPr marL="276225" algn="just" rtl="1">
              <a:tabLst>
                <a:tab pos="1528445" algn="l"/>
              </a:tabLst>
            </a:pPr>
            <a:r>
              <a:rPr lang="ar-SA" dirty="0">
                <a:effectLst/>
                <a:latin typeface="Segoe UI" panose="020B0502040204020203" pitchFamily="34" charset="0"/>
                <a:ea typeface="Times New Roman" panose="02020603050405020304" pitchFamily="18" charset="0"/>
                <a:cs typeface="Segoe UI" panose="020B0502040204020203" pitchFamily="34" charset="0"/>
              </a:rPr>
              <a:t>وهذه العلاقة تتمثل في مساعدي المديرين والمشرفين في المستويات الدنيا وقدرة تأثيرهم على المديرين في المستويات العليا وذلك لعلاقتهم مع بعض وصلاتهم المعروفة.</a:t>
            </a:r>
            <a:endParaRPr lang="en-GB" dirty="0">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811721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849746" y="2212316"/>
            <a:ext cx="10307781" cy="2769989"/>
          </a:xfrm>
          <a:prstGeom prst="rect">
            <a:avLst/>
          </a:prstGeom>
          <a:noFill/>
        </p:spPr>
        <p:txBody>
          <a:bodyPr wrap="square" rtlCol="0">
            <a:spAutoFit/>
          </a:bodyPr>
          <a:lstStyle/>
          <a:p>
            <a:pPr algn="justLow" rtl="1">
              <a:spcBef>
                <a:spcPts val="1800"/>
              </a:spcBef>
              <a:tabLst>
                <a:tab pos="2637155" algn="ctr"/>
                <a:tab pos="5274310" algn="r"/>
              </a:tabLst>
            </a:pPr>
            <a:r>
              <a:rPr lang="ar-SA" sz="1800" b="1" dirty="0">
                <a:effectLst/>
                <a:latin typeface="Segoe UI" panose="020B0502040204020203" pitchFamily="34" charset="0"/>
                <a:ea typeface="Times New Roman" panose="02020603050405020304" pitchFamily="18" charset="0"/>
                <a:cs typeface="Segoe UI" panose="020B0502040204020203" pitchFamily="34" charset="0"/>
              </a:rPr>
              <a:t>واجبات القيادة: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356235" algn="l"/>
                <a:tab pos="2637155" algn="ctr"/>
                <a:tab pos="527431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تحويل أهداف المجموعة إلى نتائج وإنجازات.</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356235" algn="l"/>
                <a:tab pos="2637155" algn="ctr"/>
                <a:tab pos="527431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حفز الأفراد ودفعهم لتحقيق أهداف المؤسسة وأهدافهم.</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356235" algn="l"/>
                <a:tab pos="2637155" algn="ctr"/>
                <a:tab pos="527431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قابلية التعامل مع المتغيرات والمؤثرات ذات المساس المباشر وغير المباشر بالمؤسسة والأفراد.</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356235" algn="l"/>
                <a:tab pos="2637155" algn="ctr"/>
                <a:tab pos="527431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استشراف المستقبل والتخطيط له فيما يتعلق بالمؤسسة وأهدافها وخططها وأفرادها.</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356235" algn="l"/>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دعم عناصر وظائف الإدارة الأربعة.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356235" algn="l"/>
                <a:tab pos="2637155" algn="ctr"/>
                <a:tab pos="527431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إعداد جيل جديد من قادة المستقبل.</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algn="r"/>
            <a:r>
              <a:rPr lang="ar-EG" sz="1800" dirty="0">
                <a:effectLst/>
                <a:latin typeface="Segoe UI" panose="020B0502040204020203" pitchFamily="34" charset="0"/>
                <a:ea typeface="Times New Roman" panose="02020603050405020304" pitchFamily="18" charset="0"/>
                <a:cs typeface="Segoe UI" panose="020B0502040204020203" pitchFamily="34" charset="0"/>
              </a:rPr>
              <a:t>7)  </a:t>
            </a:r>
            <a:r>
              <a:rPr lang="ar-SA" sz="1800" dirty="0">
                <a:effectLst/>
                <a:latin typeface="Segoe UI" panose="020B0502040204020203" pitchFamily="34" charset="0"/>
                <a:ea typeface="Times New Roman" panose="02020603050405020304" pitchFamily="18" charset="0"/>
                <a:cs typeface="Segoe UI" panose="020B0502040204020203" pitchFamily="34" charset="0"/>
              </a:rPr>
              <a:t>الجرأة والتحدي لتبني الأفكار والأساليب والتغييرات التي تصب في صالح المؤسسة</a:t>
            </a:r>
            <a:endParaRPr lang="en-GB" sz="1600" kern="100" dirty="0">
              <a:effectLst/>
              <a:latin typeface="Segoe UI" panose="020B0502040204020203" pitchFamily="34" charset="0"/>
              <a:ea typeface="Calibri" panose="020F0502020204030204"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7666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490278" y="2101396"/>
            <a:ext cx="10538691" cy="2570255"/>
          </a:xfrm>
          <a:prstGeom prst="rect">
            <a:avLst/>
          </a:prstGeom>
          <a:noFill/>
        </p:spPr>
        <p:txBody>
          <a:bodyPr wrap="square" rtlCol="0">
            <a:spAutoFit/>
          </a:bodyPr>
          <a:lstStyle/>
          <a:p>
            <a:pPr algn="justLow" rtl="1">
              <a:lnSpc>
                <a:spcPct val="150000"/>
              </a:lnSpc>
              <a:spcBef>
                <a:spcPts val="1800"/>
              </a:spcBef>
              <a:tabLst>
                <a:tab pos="2637155" algn="ctr"/>
                <a:tab pos="5274310" algn="r"/>
              </a:tabLst>
            </a:pPr>
            <a:r>
              <a:rPr lang="ar-SA" sz="1600" b="1" dirty="0">
                <a:effectLst/>
                <a:latin typeface="Segoe UI" panose="020B0502040204020203" pitchFamily="34" charset="0"/>
                <a:ea typeface="Times New Roman" panose="02020603050405020304" pitchFamily="18" charset="0"/>
                <a:cs typeface="Segoe UI" panose="020B0502040204020203" pitchFamily="34" charset="0"/>
              </a:rPr>
              <a:t>فنون القيادة:</a:t>
            </a:r>
            <a:endParaRPr lang="en-GB" sz="1700" dirty="0">
              <a:effectLst/>
              <a:latin typeface="Segoe UI" panose="020B0502040204020203" pitchFamily="34" charset="0"/>
              <a:ea typeface="Times New Roman" panose="02020603050405020304" pitchFamily="18" charset="0"/>
              <a:cs typeface="Segoe UI" panose="020B0502040204020203" pitchFamily="34" charset="0"/>
            </a:endParaRPr>
          </a:p>
          <a:p>
            <a:pPr marL="342900" marR="1143000" lvl="0" indent="-342900" algn="justLow" rtl="1">
              <a:lnSpc>
                <a:spcPct val="150000"/>
              </a:lnSpc>
              <a:spcBef>
                <a:spcPts val="600"/>
              </a:spcBef>
              <a:spcAft>
                <a:spcPts val="0"/>
              </a:spcAft>
              <a:buFont typeface="+mj-lt"/>
              <a:buAutoNum type="arabicParenR"/>
              <a:tabLst>
                <a:tab pos="2637155" algn="ctr"/>
                <a:tab pos="5274310" algn="r"/>
                <a:tab pos="259080" algn="l"/>
              </a:tabLst>
            </a:pPr>
            <a:r>
              <a:rPr lang="ar-SA" sz="1600" b="1" dirty="0">
                <a:effectLst/>
                <a:latin typeface="Segoe UI" panose="020B0502040204020203" pitchFamily="34" charset="0"/>
                <a:ea typeface="Times New Roman" panose="02020603050405020304" pitchFamily="18" charset="0"/>
                <a:cs typeface="Segoe UI" panose="020B0502040204020203" pitchFamily="34" charset="0"/>
              </a:rPr>
              <a:t>فن إصدار الأوامر:</a:t>
            </a:r>
            <a:endParaRPr lang="en-GB" sz="2400" dirty="0">
              <a:effectLst/>
              <a:latin typeface="Segoe UI" panose="020B0502040204020203" pitchFamily="34" charset="0"/>
              <a:ea typeface="Times New Roman" panose="02020603050405020304" pitchFamily="18" charset="0"/>
              <a:cs typeface="Segoe UI" panose="020B0502040204020203" pitchFamily="34" charset="0"/>
            </a:endParaRPr>
          </a:p>
          <a:p>
            <a:pPr lvl="1" algn="justLow" rtl="1">
              <a:lnSpc>
                <a:spcPct val="150000"/>
              </a:lnSpc>
              <a:spcBef>
                <a:spcPts val="600"/>
              </a:spcBef>
              <a:spcAft>
                <a:spcPts val="0"/>
              </a:spcAft>
              <a:tabLst>
                <a:tab pos="2637155" algn="ctr"/>
                <a:tab pos="5274310" algn="r"/>
                <a:tab pos="470535" algn="r"/>
              </a:tabLst>
            </a:pPr>
            <a:r>
              <a:rPr lang="ar-EG" sz="1600" dirty="0">
                <a:effectLst/>
                <a:latin typeface="Segoe UI" panose="020B0502040204020203" pitchFamily="34" charset="0"/>
                <a:ea typeface="Times New Roman" panose="02020603050405020304" pitchFamily="18" charset="0"/>
                <a:cs typeface="Segoe UI" panose="020B0502040204020203" pitchFamily="34" charset="0"/>
              </a:rPr>
              <a:t>- </a:t>
            </a:r>
            <a:r>
              <a:rPr lang="ar-SA" sz="1600" dirty="0">
                <a:effectLst/>
                <a:latin typeface="Segoe UI" panose="020B0502040204020203" pitchFamily="34" charset="0"/>
                <a:ea typeface="Times New Roman" panose="02020603050405020304" pitchFamily="18" charset="0"/>
                <a:cs typeface="Segoe UI" panose="020B0502040204020203" pitchFamily="34" charset="0"/>
              </a:rPr>
              <a:t>هل الأمر ضروري, وهل تملك حق إصداره "صلاحيات" لهؤلاء الأشخاص "إشراف".</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lvl="1" algn="justLow" rtl="1">
              <a:lnSpc>
                <a:spcPct val="150000"/>
              </a:lnSpc>
              <a:spcBef>
                <a:spcPts val="600"/>
              </a:spcBef>
              <a:spcAft>
                <a:spcPts val="0"/>
              </a:spcAft>
              <a:tabLst>
                <a:tab pos="2637155" algn="ctr"/>
                <a:tab pos="5274310" algn="r"/>
                <a:tab pos="470535" algn="r"/>
              </a:tabLst>
            </a:pPr>
            <a:r>
              <a:rPr lang="ar-EG" sz="1600" dirty="0">
                <a:effectLst/>
                <a:latin typeface="Segoe UI" panose="020B0502040204020203" pitchFamily="34" charset="0"/>
                <a:ea typeface="Times New Roman" panose="02020603050405020304" pitchFamily="18" charset="0"/>
                <a:cs typeface="Segoe UI" panose="020B0502040204020203" pitchFamily="34" charset="0"/>
              </a:rPr>
              <a:t>- </a:t>
            </a:r>
            <a:r>
              <a:rPr lang="ar-SA" sz="1600" dirty="0">
                <a:effectLst/>
                <a:latin typeface="Segoe UI" panose="020B0502040204020203" pitchFamily="34" charset="0"/>
                <a:ea typeface="Times New Roman" panose="02020603050405020304" pitchFamily="18" charset="0"/>
                <a:cs typeface="Segoe UI" panose="020B0502040204020203" pitchFamily="34" charset="0"/>
              </a:rPr>
              <a:t>الغاية من الأمر سياسة الرجال والاستفادة من قدراتهم, وليست الغاية منه استعراضية.</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lvl="1" algn="justLow" rtl="1">
              <a:lnSpc>
                <a:spcPct val="150000"/>
              </a:lnSpc>
              <a:spcBef>
                <a:spcPts val="600"/>
              </a:spcBef>
              <a:spcAft>
                <a:spcPts val="0"/>
              </a:spcAft>
              <a:tabLst>
                <a:tab pos="2637155" algn="ctr"/>
                <a:tab pos="5274310" algn="r"/>
                <a:tab pos="470535" algn="r"/>
              </a:tabLst>
            </a:pPr>
            <a:r>
              <a:rPr lang="ar-EG" sz="1600" dirty="0">
                <a:effectLst/>
                <a:latin typeface="Segoe UI" panose="020B0502040204020203" pitchFamily="34" charset="0"/>
                <a:ea typeface="Times New Roman" panose="02020603050405020304" pitchFamily="18" charset="0"/>
                <a:cs typeface="Segoe UI" panose="020B0502040204020203" pitchFamily="34" charset="0"/>
              </a:rPr>
              <a:t>- </a:t>
            </a:r>
            <a:r>
              <a:rPr lang="ar-SA" sz="1600" dirty="0">
                <a:effectLst/>
                <a:latin typeface="Segoe UI" panose="020B0502040204020203" pitchFamily="34" charset="0"/>
                <a:ea typeface="Times New Roman" panose="02020603050405020304" pitchFamily="18" charset="0"/>
                <a:cs typeface="Segoe UI" panose="020B0502040204020203" pitchFamily="34" charset="0"/>
              </a:rPr>
              <a:t>عيّن الشخص المسؤول بعد إصدار الأمر مباشرة, وحدّد الوقت المتاح, وحدد المساعدين.</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algn="r">
              <a:lnSpc>
                <a:spcPct val="150000"/>
              </a:lnSpc>
            </a:pPr>
            <a:r>
              <a:rPr lang="ar-EG" sz="1600" dirty="0">
                <a:effectLst/>
                <a:latin typeface="Segoe UI" panose="020B0502040204020203" pitchFamily="34" charset="0"/>
                <a:ea typeface="Times New Roman" panose="02020603050405020304" pitchFamily="18" charset="0"/>
                <a:cs typeface="Segoe UI" panose="020B0502040204020203" pitchFamily="34" charset="0"/>
              </a:rPr>
              <a:t>        -  </a:t>
            </a:r>
            <a:r>
              <a:rPr lang="ar-SA" sz="1600" dirty="0">
                <a:effectLst/>
                <a:latin typeface="Segoe UI" panose="020B0502040204020203" pitchFamily="34" charset="0"/>
                <a:ea typeface="Times New Roman" panose="02020603050405020304" pitchFamily="18" charset="0"/>
                <a:cs typeface="Segoe UI" panose="020B0502040204020203" pitchFamily="34" charset="0"/>
              </a:rPr>
              <a:t>ليكن أمرك واضحاً, كاملاً, موجزاً, دقيقاً, وكن واثقاً من نفسك عند إصداره</a:t>
            </a:r>
            <a:endParaRPr lang="en-GB" sz="1600" kern="100" dirty="0">
              <a:effectLst/>
              <a:latin typeface="Segoe UI" panose="020B0502040204020203" pitchFamily="34" charset="0"/>
              <a:ea typeface="Calibri" panose="020F0502020204030204"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4880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02850"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502850" y="2101396"/>
            <a:ext cx="10617731" cy="3739485"/>
          </a:xfrm>
          <a:prstGeom prst="rect">
            <a:avLst/>
          </a:prstGeom>
          <a:noFill/>
        </p:spPr>
        <p:txBody>
          <a:bodyPr wrap="square" rtlCol="0">
            <a:spAutoFit/>
          </a:bodyPr>
          <a:lstStyle/>
          <a:p>
            <a:pPr marL="342900" marR="1143000" lvl="0" indent="-342900" algn="justLow" rtl="1">
              <a:spcBef>
                <a:spcPts val="600"/>
              </a:spcBef>
              <a:spcAft>
                <a:spcPts val="0"/>
              </a:spcAft>
              <a:buFont typeface="+mj-lt"/>
              <a:buAutoNum type="arabicParenR"/>
              <a:tabLst>
                <a:tab pos="2637155" algn="ctr"/>
                <a:tab pos="5274310" algn="r"/>
                <a:tab pos="259080" algn="l"/>
              </a:tabLst>
            </a:pPr>
            <a:r>
              <a:rPr lang="ar-SA" sz="1600" b="1" dirty="0">
                <a:effectLst/>
                <a:latin typeface="Segoe UI" panose="020B0502040204020203" pitchFamily="34" charset="0"/>
                <a:ea typeface="Times New Roman" panose="02020603050405020304" pitchFamily="18" charset="0"/>
                <a:cs typeface="Segoe UI" panose="020B0502040204020203" pitchFamily="34" charset="0"/>
              </a:rPr>
              <a:t>فن الاتصال:</a:t>
            </a:r>
            <a:endParaRPr lang="en-GB" sz="2400" dirty="0">
              <a:effectLst/>
              <a:latin typeface="Segoe UI" panose="020B0502040204020203" pitchFamily="34" charset="0"/>
              <a:ea typeface="Times New Roman" panose="02020603050405020304" pitchFamily="18" charset="0"/>
              <a:cs typeface="Segoe UI" panose="020B0502040204020203" pitchFamily="34" charset="0"/>
            </a:endParaRPr>
          </a:p>
          <a:p>
            <a:pPr indent="323850" algn="justLow" rtl="1">
              <a:spcBef>
                <a:spcPts val="600"/>
              </a:spcBef>
              <a:tabLst>
                <a:tab pos="2637155" algn="ctr"/>
                <a:tab pos="5274310" algn="r"/>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نحن أحوج ما نكون إلى دورة موسعة عن فن الاتصال قبل الشروع في الحديث عن القيادة.</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742950" lvl="1" indent="-285750" algn="justLow" rtl="1">
              <a:spcBef>
                <a:spcPts val="600"/>
              </a:spcBef>
              <a:spcAft>
                <a:spcPts val="0"/>
              </a:spcAft>
              <a:buFont typeface="Symbol" panose="05050102010706020507" pitchFamily="18" charset="2"/>
              <a:buChar char=""/>
              <a:tabLst>
                <a:tab pos="2637155" algn="ctr"/>
                <a:tab pos="5274310" algn="r"/>
                <a:tab pos="470535" algn="r"/>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من أهم مهارات الاتصال: الإنصات حيث يعد الإصغاء للموظفين وإعلامهم بما يدور أفضل الطرق لإغلاق فجوة الالتزام ولجعلهم يشعرون بالانتماء.</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742950" lvl="1" indent="-285750" algn="justLow" rtl="1">
              <a:spcBef>
                <a:spcPts val="600"/>
              </a:spcBef>
              <a:spcAft>
                <a:spcPts val="0"/>
              </a:spcAft>
              <a:buFont typeface="Symbol" panose="05050102010706020507" pitchFamily="18" charset="2"/>
              <a:buChar char=""/>
              <a:tabLst>
                <a:tab pos="2637155" algn="ctr"/>
                <a:tab pos="5274310" algn="r"/>
                <a:tab pos="470535" algn="r"/>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تضمنت إحدى الدراسات الحديثة قواعد للاتصال الناجح أدرجتها تحت الكلمة الإنجليزية (</a:t>
            </a:r>
            <a:r>
              <a:rPr lang="en-US" sz="1400" dirty="0">
                <a:effectLst/>
                <a:latin typeface="Segoe UI" panose="020B0502040204020203" pitchFamily="34" charset="0"/>
                <a:ea typeface="Times New Roman" panose="02020603050405020304" pitchFamily="18" charset="0"/>
                <a:cs typeface="Segoe UI" panose="020B0502040204020203" pitchFamily="34" charset="0"/>
              </a:rPr>
              <a:t>Human Touch</a:t>
            </a:r>
            <a:r>
              <a:rPr lang="ar-SA" sz="1600" dirty="0">
                <a:effectLst/>
                <a:latin typeface="Segoe UI" panose="020B0502040204020203" pitchFamily="34" charset="0"/>
                <a:ea typeface="Times New Roman" panose="02020603050405020304" pitchFamily="18" charset="0"/>
                <a:cs typeface="Segoe UI" panose="020B0502040204020203" pitchFamily="34" charset="0"/>
              </a:rPr>
              <a:t>) أي اللمسة الإنسانية على النحول التالي:</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457200" algn="l"/>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استمع إليه.			       		</a:t>
            </a:r>
            <a:r>
              <a:rPr lang="en-US" sz="1600" dirty="0">
                <a:effectLst/>
                <a:latin typeface="Segoe UI" panose="020B0502040204020203" pitchFamily="34" charset="0"/>
                <a:ea typeface="Times New Roman" panose="02020603050405020304" pitchFamily="18" charset="0"/>
                <a:cs typeface="Segoe UI" panose="020B0502040204020203" pitchFamily="34" charset="0"/>
              </a:rPr>
              <a:t>.</a:t>
            </a:r>
            <a:r>
              <a:rPr lang="ar-SA" sz="1600" dirty="0">
                <a:effectLst/>
                <a:latin typeface="Segoe UI" panose="020B0502040204020203" pitchFamily="34" charset="0"/>
                <a:ea typeface="Times New Roman" panose="02020603050405020304" pitchFamily="18" charset="0"/>
                <a:cs typeface="Segoe UI" panose="020B0502040204020203" pitchFamily="34" charset="0"/>
              </a:rPr>
              <a:t>.</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457200" algn="l"/>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احترم شعوره.			</a:t>
            </a:r>
            <a:r>
              <a:rPr lang="ar-SA" sz="1400" dirty="0">
                <a:effectLst/>
                <a:latin typeface="Segoe UI" panose="020B0502040204020203" pitchFamily="34" charset="0"/>
                <a:ea typeface="Times New Roman" panose="02020603050405020304" pitchFamily="18" charset="0"/>
                <a:cs typeface="Segoe UI" panose="020B0502040204020203" pitchFamily="34" charset="0"/>
              </a:rPr>
              <a:t> </a:t>
            </a:r>
            <a:r>
              <a:rPr lang="ar-SA" sz="1600" dirty="0">
                <a:effectLst/>
                <a:latin typeface="Segoe UI" panose="020B0502040204020203" pitchFamily="34" charset="0"/>
                <a:ea typeface="Times New Roman" panose="02020603050405020304" pitchFamily="18" charset="0"/>
                <a:cs typeface="Segoe UI" panose="020B0502040204020203" pitchFamily="34" charset="0"/>
              </a:rPr>
              <a:t>		        	</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457200" algn="l"/>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قدر مجهوده. 			</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457200" algn="l"/>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مده بالأخبار. 				       					</a:t>
            </a:r>
            <a:r>
              <a:rPr lang="en-US" sz="1600" dirty="0">
                <a:effectLst/>
                <a:latin typeface="Segoe UI" panose="020B0502040204020203" pitchFamily="34" charset="0"/>
                <a:ea typeface="Times New Roman" panose="02020603050405020304" pitchFamily="18" charset="0"/>
                <a:cs typeface="Segoe UI" panose="020B0502040204020203" pitchFamily="34" charset="0"/>
              </a:rPr>
              <a:t>.</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457200" algn="l"/>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تفهم تفرده.		  		   		</a:t>
            </a:r>
            <a:r>
              <a:rPr lang="en-US" sz="1600" dirty="0">
                <a:effectLst/>
                <a:latin typeface="Segoe UI" panose="020B0502040204020203" pitchFamily="34" charset="0"/>
                <a:ea typeface="Times New Roman" panose="02020603050405020304" pitchFamily="18" charset="0"/>
                <a:cs typeface="Segoe UI" panose="020B0502040204020203" pitchFamily="34" charset="0"/>
              </a:rPr>
              <a:t>.</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mj-lt"/>
              <a:buAutoNum type="arabicParenR"/>
              <a:tabLst>
                <a:tab pos="2637155" algn="ctr"/>
                <a:tab pos="5274310" algn="r"/>
                <a:tab pos="457200" algn="l"/>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أكرمه. </a:t>
            </a:r>
            <a:r>
              <a:rPr lang="ar-SA" sz="1600" dirty="0">
                <a:effectLst/>
                <a:latin typeface="Times New Roman" panose="02020603050405020304" pitchFamily="18" charset="0"/>
                <a:ea typeface="Times New Roman" panose="02020603050405020304" pitchFamily="18" charset="0"/>
                <a:cs typeface="Simplified Arabic" panose="02020603050405020304" pitchFamily="18" charset="-78"/>
              </a:rPr>
              <a:t>					</a:t>
            </a:r>
            <a:r>
              <a:rPr lang="en-US" sz="1600" dirty="0">
                <a:effectLst/>
                <a:latin typeface="Times New Roman" panose="02020603050405020304" pitchFamily="18" charset="0"/>
                <a:ea typeface="Times New Roman" panose="02020603050405020304" pitchFamily="18" charset="0"/>
                <a:cs typeface="Simplified Arabic" panose="02020603050405020304" pitchFamily="18" charset="-78"/>
              </a:rPr>
              <a:t>.</a:t>
            </a:r>
            <a:endParaRPr lang="en-GB" sz="1600" dirty="0">
              <a:effectLst/>
              <a:latin typeface="Times New Roman" panose="02020603050405020304" pitchFamily="18" charset="0"/>
              <a:ea typeface="Times New Roman" panose="02020603050405020304" pitchFamily="18" charset="0"/>
              <a:cs typeface="Traditional Arabic" panose="02020603050405020304" pitchFamily="18"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934331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7" y="1847273"/>
            <a:ext cx="11211445" cy="45411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1143000" lvl="0" indent="-342900" algn="justLow" rtl="1">
              <a:spcBef>
                <a:spcPts val="600"/>
              </a:spcBef>
              <a:spcAft>
                <a:spcPts val="0"/>
              </a:spcAft>
              <a:buFont typeface="+mj-lt"/>
              <a:buAutoNum type="arabicParenR"/>
              <a:tabLst>
                <a:tab pos="2637155" algn="ctr"/>
                <a:tab pos="5274310" algn="r"/>
                <a:tab pos="259080" algn="l"/>
              </a:tabLst>
            </a:pPr>
            <a:r>
              <a:rPr lang="ar-SA"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فن التأنيب:</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اعط الملاحظة الضرورية دون تأخير, ولتكن بنغمة هادئة رزينة.</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أنب ولكن بعد تحري الحقيقة كاملة بملابستها, وتجنب إثارة الجروح السابقة.</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التأنيب الذي لا يتناسب مع الخطأ يعطي نتيجة عكسية.</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أسأل: ما الواجب عليه فعله لتجنب هذا الخطأ مستقبلاً.</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marR="1143000" lvl="0" indent="-342900" algn="justLow" rtl="1">
              <a:spcBef>
                <a:spcPts val="600"/>
              </a:spcBef>
              <a:spcAft>
                <a:spcPts val="0"/>
              </a:spcAft>
              <a:buFont typeface="+mj-lt"/>
              <a:buAutoNum type="arabicParenR"/>
              <a:tabLst>
                <a:tab pos="2637155" algn="ctr"/>
                <a:tab pos="5274310" algn="r"/>
                <a:tab pos="259080" algn="l"/>
              </a:tabLst>
            </a:pPr>
            <a:r>
              <a:rPr lang="ar-SA"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فن معالجة </a:t>
            </a:r>
            <a:r>
              <a:rPr lang="ar-SA" sz="1800" b="1" dirty="0" err="1">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التذمرات</a:t>
            </a:r>
            <a:r>
              <a:rPr lang="ar-SA"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259080" indent="323850" algn="justLow" rtl="1">
              <a:spcBef>
                <a:spcPts val="600"/>
              </a:spcBef>
              <a:spcAft>
                <a:spcPts val="0"/>
              </a:spcAft>
              <a:tabLst>
                <a:tab pos="2637155" algn="ctr"/>
                <a:tab pos="5274310" algn="r"/>
                <a:tab pos="457200" algn="l"/>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تجنب الأوضاع التي تخلق المشكلات.</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259080" indent="323850" algn="justLow" rtl="1">
              <a:spcBef>
                <a:spcPts val="600"/>
              </a:spcBef>
              <a:spcAft>
                <a:spcPts val="0"/>
              </a:spcAft>
              <a:tabLst>
                <a:tab pos="2637155" algn="ctr"/>
                <a:tab pos="5274310" algn="r"/>
                <a:tab pos="457200" algn="l"/>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استقبل الشاكي بالترحاب واستمع إليه ولا ترفض الشكوى مباشرة, ثم استمع إلى وجهة النظر الأخرى.</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259080" indent="323850" algn="justLow" rtl="1">
              <a:spcBef>
                <a:spcPts val="600"/>
              </a:spcBef>
              <a:spcAft>
                <a:spcPts val="0"/>
              </a:spcAft>
              <a:tabLst>
                <a:tab pos="2637155" algn="ctr"/>
                <a:tab pos="5274310" algn="r"/>
                <a:tab pos="457200" algn="l"/>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إذا قررت فعل شيء فأفعله, وإلا وضح للشاكي أسباب حفظ شكواه.</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29934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8"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1143000" lvl="0" indent="-342900" algn="justLow" rtl="1">
              <a:spcBef>
                <a:spcPts val="600"/>
              </a:spcBef>
              <a:spcAft>
                <a:spcPts val="0"/>
              </a:spcAft>
              <a:buFont typeface="+mj-lt"/>
              <a:buAutoNum type="arabicParenR"/>
              <a:tabLst>
                <a:tab pos="2637155" algn="ctr"/>
                <a:tab pos="5274310" algn="r"/>
                <a:tab pos="259080" algn="l"/>
              </a:tabLst>
            </a:pPr>
            <a:r>
              <a:rPr lang="ar-EG" sz="2000"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 </a:t>
            </a:r>
            <a:r>
              <a:rPr lang="ar-SA" sz="1800" b="1"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فن المكافأة والتشجيع:</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اثن على الأعمال الناجحة, واعترف بإنجازات الأفراد, وشجع معاونيك دوماً.</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عاملهم كخبراء فيما يتقنونه, وتقبل أفكارهم التجديدية.</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لا بد من توطيد "ثقافة الإشادة" داخل مؤسستك.</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كلف المتميزين بأعمال أهم ومسؤوليات أعلى.</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تذكر أنه كم من عبقريات رائعة تحطمت لأنها لم تجد في اللحظة الملائمة رئيساً صالحاً يثني بعدل ويشجع بتعقل ويهتم بطريقة تذكي نار الحماسة.</a:t>
            </a:r>
            <a:endParaRPr lang="en-GB" sz="180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endParaRPr>
          </a:p>
        </p:txBody>
      </p:sp>
      <p:sp>
        <p:nvSpPr>
          <p:cNvPr id="5" name="Rectangle 4"/>
          <p:cNvSpPr/>
          <p:nvPr/>
        </p:nvSpPr>
        <p:spPr>
          <a:xfrm>
            <a:off x="859093" y="9492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flipV="1">
            <a:off x="1016000" y="1719191"/>
            <a:ext cx="10233692" cy="388696"/>
          </a:xfrm>
          <a:prstGeom prst="rect">
            <a:avLst/>
          </a:prstGeom>
          <a:noFill/>
        </p:spPr>
        <p:txBody>
          <a:bodyPr wrap="square" rtlCol="0">
            <a:spAutoFit/>
          </a:bodyPr>
          <a:lstStyle/>
          <a:p>
            <a:pPr algn="r">
              <a:lnSpc>
                <a:spcPct val="107000"/>
              </a:lnSpc>
              <a:spcAft>
                <a:spcPts val="800"/>
              </a:spcAft>
            </a:pPr>
            <a:r>
              <a:rPr lang="en-GB" sz="1800" kern="100" dirty="0">
                <a:effectLst/>
                <a:latin typeface="Trebuchet MS" panose="020B0603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71373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90279" y="1674544"/>
            <a:ext cx="10851975" cy="471387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683490" y="1674545"/>
            <a:ext cx="10566202" cy="4683526"/>
          </a:xfrm>
          <a:prstGeom prst="rect">
            <a:avLst/>
          </a:prstGeom>
          <a:noFill/>
        </p:spPr>
        <p:txBody>
          <a:bodyPr wrap="square" rtlCol="0">
            <a:spAutoFit/>
          </a:bodyPr>
          <a:lstStyle/>
          <a:p>
            <a:pPr algn="r">
              <a:lnSpc>
                <a:spcPct val="107000"/>
              </a:lnSpc>
              <a:spcAft>
                <a:spcPts val="800"/>
              </a:spcAft>
            </a:pPr>
            <a:r>
              <a:rPr lang="en-GB" sz="2400" kern="100" dirty="0">
                <a:effectLst/>
                <a:latin typeface="Trebuchet MS" panose="020B0603020202020204" pitchFamily="34" charset="0"/>
                <a:ea typeface="Calibri" panose="020F0502020204030204" pitchFamily="34" charset="0"/>
                <a:cs typeface="Times New Roman" panose="02020603050405020304" pitchFamily="18" charset="0"/>
              </a:rPr>
              <a:t> </a:t>
            </a:r>
            <a:endParaRPr lang="en-GB" sz="2400" kern="100" dirty="0">
              <a:effectLst/>
              <a:latin typeface="Calibri" panose="020F0502020204030204" pitchFamily="34" charset="0"/>
              <a:ea typeface="Calibri" panose="020F0502020204030204" pitchFamily="34" charset="0"/>
              <a:cs typeface="Segoe UI" panose="020B0502040204020203" pitchFamily="34" charset="0"/>
            </a:endParaRPr>
          </a:p>
          <a:p>
            <a:pPr marL="342900" marR="1143000" lvl="0" indent="-342900" algn="justLow" rtl="1">
              <a:spcBef>
                <a:spcPts val="600"/>
              </a:spcBef>
              <a:spcAft>
                <a:spcPts val="0"/>
              </a:spcAft>
              <a:buFont typeface="+mj-lt"/>
              <a:buAutoNum type="arabicParenR"/>
              <a:tabLst>
                <a:tab pos="2637155" algn="ctr"/>
                <a:tab pos="5274310" algn="r"/>
                <a:tab pos="259080" algn="l"/>
              </a:tabLst>
            </a:pPr>
            <a:r>
              <a:rPr lang="ar-SA" sz="1600" b="1" dirty="0">
                <a:effectLst/>
                <a:latin typeface="Segoe UI" panose="020B0502040204020203" pitchFamily="34" charset="0"/>
                <a:ea typeface="Times New Roman" panose="02020603050405020304" pitchFamily="18" charset="0"/>
                <a:cs typeface="Segoe UI" panose="020B0502040204020203" pitchFamily="34" charset="0"/>
              </a:rPr>
              <a:t>فن المراقبة:</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إن الأمر شيء واحد, ولكن التنفيذ كل شيء, ولا تظهر صفات القائد ومقدرته إلا عند مراقبة التنفيذ.</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على القائد أن يعترف بالأعمال الحسنة, وعليه أن لا يتردد بتوجيه الانتباه نحو الأخطاء.</a:t>
            </a: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600" dirty="0">
                <a:effectLst/>
                <a:latin typeface="Segoe UI" panose="020B0502040204020203" pitchFamily="34" charset="0"/>
                <a:ea typeface="Times New Roman" panose="02020603050405020304" pitchFamily="18" charset="0"/>
                <a:cs typeface="Segoe UI" panose="020B0502040204020203" pitchFamily="34" charset="0"/>
              </a:rPr>
              <a:t>إن الاحتكاك مع الحقيقة بكل محاسنها ومساويها يعطي القائد فكرة صحيحة أفضل من مئات التقارير.</a:t>
            </a:r>
            <a:endParaRPr lang="ar-EG" sz="1600" dirty="0">
              <a:effectLst/>
              <a:latin typeface="Segoe UI" panose="020B0502040204020203" pitchFamily="34" charset="0"/>
              <a:ea typeface="Times New Roman" panose="02020603050405020304" pitchFamily="18" charset="0"/>
              <a:cs typeface="Segoe UI" panose="020B0502040204020203" pitchFamily="34" charset="0"/>
            </a:endParaRPr>
          </a:p>
          <a:p>
            <a:pPr marL="342900" marR="1143000" lvl="0" indent="-342900" algn="justLow" rtl="1">
              <a:spcBef>
                <a:spcPts val="600"/>
              </a:spcBef>
              <a:spcAft>
                <a:spcPts val="0"/>
              </a:spcAft>
              <a:buFont typeface="+mj-lt"/>
              <a:buAutoNum type="arabicParenR"/>
              <a:tabLst>
                <a:tab pos="2637155" algn="ctr"/>
                <a:tab pos="5274310" algn="r"/>
                <a:tab pos="259080" algn="l"/>
              </a:tabLst>
            </a:pPr>
            <a:r>
              <a:rPr lang="ar-SA" sz="1600" b="1" dirty="0">
                <a:latin typeface="Segoe UI" panose="020B0502040204020203" pitchFamily="34" charset="0"/>
                <a:cs typeface="Segoe UI" panose="020B0502040204020203" pitchFamily="34" charset="0"/>
              </a:rPr>
              <a:t>فن المعاقبة:</a:t>
            </a:r>
            <a:endParaRPr lang="en-GB" sz="1600" b="1" dirty="0">
              <a:latin typeface="Segoe UI" panose="020B0502040204020203" pitchFamily="34"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لتكن العقوبة متناسبة مع الذنب والمذنب والظروف المحيطة.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لا تركز المعاقبين في عمل واحد, فالاجتماع يولد القوة, وقوة الشر هدامة.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لا تعاقب الرئيس أمام مرؤوسيه حتى لا ينهار مبدأ السلطة وتتحطم سلسلة القيادة.</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لا تناقش مشاغباً أمام الآخرين.</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من العقوبة تغيير نوع العمل, اللوم, ترك استثارة المعاقب .. الخ.</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marL="342900" lvl="0" indent="-342900" algn="justLow" rtl="1">
              <a:spcBef>
                <a:spcPts val="600"/>
              </a:spcBef>
              <a:spcAft>
                <a:spcPts val="0"/>
              </a:spcAft>
              <a:buFont typeface="Symbol" panose="05050102010706020507" pitchFamily="18" charset="2"/>
              <a:buChar char=""/>
              <a:tabLst>
                <a:tab pos="2637155" algn="ctr"/>
                <a:tab pos="5274310" algn="r"/>
                <a:tab pos="447675" algn="r"/>
                <a:tab pos="487680" algn="r"/>
              </a:tabLst>
            </a:pPr>
            <a:r>
              <a:rPr lang="ar-SA" sz="1800" dirty="0">
                <a:effectLst/>
                <a:latin typeface="Segoe UI" panose="020B0502040204020203" pitchFamily="34" charset="0"/>
                <a:ea typeface="Times New Roman" panose="02020603050405020304" pitchFamily="18" charset="0"/>
                <a:cs typeface="Segoe UI" panose="020B0502040204020203" pitchFamily="34" charset="0"/>
              </a:rPr>
              <a:t>فن التعاون مع القادة الآخرين</a:t>
            </a:r>
            <a:r>
              <a:rPr lang="ar-EG" sz="1800" dirty="0">
                <a:effectLst/>
                <a:latin typeface="Segoe UI" panose="020B0502040204020203" pitchFamily="34" charset="0"/>
                <a:ea typeface="Times New Roman" panose="02020603050405020304" pitchFamily="18" charset="0"/>
                <a:cs typeface="Segoe UI" panose="020B0502040204020203" pitchFamily="34" charset="0"/>
              </a:rPr>
              <a:t>.</a:t>
            </a:r>
            <a:endParaRPr lang="en-GB" sz="1800" dirty="0">
              <a:effectLst/>
              <a:latin typeface="Segoe UI" panose="020B0502040204020203" pitchFamily="34" charset="0"/>
              <a:ea typeface="Times New Roman" panose="02020603050405020304" pitchFamily="18" charset="0"/>
              <a:cs typeface="Segoe UI" panose="020B0502040204020203" pitchFamily="34" charset="0"/>
            </a:endParaRPr>
          </a:p>
          <a:p>
            <a:pPr lvl="0" algn="justLow" rtl="1">
              <a:spcBef>
                <a:spcPts val="600"/>
              </a:spcBef>
              <a:spcAft>
                <a:spcPts val="0"/>
              </a:spcAft>
              <a:tabLst>
                <a:tab pos="2637155" algn="ctr"/>
                <a:tab pos="5274310" algn="r"/>
                <a:tab pos="447675" algn="r"/>
                <a:tab pos="487680" algn="r"/>
              </a:tabLst>
            </a:pPr>
            <a:endParaRPr lang="en-GB" sz="1600" dirty="0">
              <a:effectLst/>
              <a:latin typeface="Segoe UI" panose="020B0502040204020203" pitchFamily="34" charset="0"/>
              <a:ea typeface="Times New Roman" panose="02020603050405020304" pitchFamily="18"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490278" y="563158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5745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56321" y="1645857"/>
            <a:ext cx="10679357" cy="46691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spcAft>
                <a:spcPts val="800"/>
              </a:spcAft>
            </a:pPr>
            <a:r>
              <a:rPr lang="ar-SA" sz="1800" b="1"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ثانياً. </a:t>
            </a:r>
            <a:r>
              <a:rPr lang="ar-EG" sz="1800" b="1" kern="0" dirty="0">
                <a:solidFill>
                  <a:schemeClr val="tx1"/>
                </a:solidFill>
                <a:effectLst/>
                <a:latin typeface="Segoe UI" panose="020B0502040204020203" pitchFamily="34" charset="0"/>
                <a:ea typeface="Times New Roman" panose="02020603050405020304" pitchFamily="18" charset="0"/>
                <a:cs typeface="Segoe UI" panose="020B0502040204020203" pitchFamily="34" charset="0"/>
              </a:rPr>
              <a:t>معوقات القيادة الأخلاقية "</a:t>
            </a:r>
            <a:endParaRPr lang="en-GB" sz="1800" kern="100" dirty="0">
              <a:solidFill>
                <a:schemeClr val="tx1"/>
              </a:solidFill>
              <a:effectLst/>
              <a:latin typeface="Segoe UI" panose="020B0502040204020203" pitchFamily="34" charset="0"/>
              <a:ea typeface="Calibri" panose="020F0502020204030204" pitchFamily="34" charset="0"/>
              <a:cs typeface="Segoe UI" panose="020B0502040204020203" pitchFamily="34" charset="0"/>
            </a:endParaRPr>
          </a:p>
          <a:p>
            <a:pPr algn="r">
              <a:lnSpc>
                <a:spcPct val="150000"/>
              </a:lnSpc>
            </a:pPr>
            <a:r>
              <a:rPr lang="ar-EG" sz="1600" b="0" i="0" dirty="0">
                <a:solidFill>
                  <a:schemeClr val="tx1"/>
                </a:solidFill>
                <a:effectLst/>
                <a:latin typeface="Segoe UI" panose="020B0502040204020203" pitchFamily="34" charset="0"/>
                <a:cs typeface="Segoe UI" panose="020B0502040204020203" pitchFamily="34" charset="0"/>
              </a:rPr>
              <a:t>تنقسم هذه المشكلات والمعوقات إلى ثلاثة أنواع رئيسة وهي:</a:t>
            </a:r>
          </a:p>
          <a:p>
            <a:pPr algn="r">
              <a:lnSpc>
                <a:spcPct val="150000"/>
              </a:lnSpc>
            </a:pPr>
            <a:r>
              <a:rPr lang="ar-EG" sz="1600" b="0" i="0" dirty="0">
                <a:solidFill>
                  <a:schemeClr val="tx1"/>
                </a:solidFill>
                <a:effectLst/>
                <a:latin typeface="Segoe UI" panose="020B0502040204020203" pitchFamily="34" charset="0"/>
                <a:cs typeface="Segoe UI" panose="020B0502040204020203" pitchFamily="34" charset="0"/>
              </a:rPr>
              <a:t>(أ) العوائق الإدارية:</a:t>
            </a:r>
          </a:p>
          <a:p>
            <a:pPr algn="r">
              <a:lnSpc>
                <a:spcPct val="150000"/>
              </a:lnSpc>
            </a:pPr>
            <a:r>
              <a:rPr lang="ar-EG" sz="1600" b="0" i="0" dirty="0">
                <a:solidFill>
                  <a:schemeClr val="tx1"/>
                </a:solidFill>
                <a:effectLst/>
                <a:latin typeface="Segoe UI" panose="020B0502040204020203" pitchFamily="34" charset="0"/>
                <a:cs typeface="Segoe UI" panose="020B0502040204020203" pitchFamily="34" charset="0"/>
              </a:rPr>
              <a:t>حيث تتعدد وتتنوع المعوقات الإدارية التي تعترض القيادات الإدارية في الدول النامية وتحد من فاعليتها، وأهم المعوقات التي كشفت عنها التطبيقات العملية:</a:t>
            </a:r>
          </a:p>
          <a:p>
            <a:pPr algn="r">
              <a:lnSpc>
                <a:spcPct val="150000"/>
              </a:lnSpc>
            </a:pPr>
            <a:r>
              <a:rPr lang="ar-EG" sz="1600" b="0" i="0" dirty="0">
                <a:solidFill>
                  <a:schemeClr val="tx1"/>
                </a:solidFill>
                <a:effectLst/>
                <a:latin typeface="Segoe UI" panose="020B0502040204020203" pitchFamily="34" charset="0"/>
                <a:cs typeface="Segoe UI" panose="020B0502040204020203" pitchFamily="34" charset="0"/>
              </a:rPr>
              <a:t>1.المركزية الشديدة وعدم التفويض.</a:t>
            </a:r>
          </a:p>
          <a:p>
            <a:pPr algn="r">
              <a:lnSpc>
                <a:spcPct val="150000"/>
              </a:lnSpc>
            </a:pPr>
            <a:r>
              <a:rPr lang="ar-EG" sz="1600" b="0" i="0" dirty="0">
                <a:solidFill>
                  <a:schemeClr val="tx1"/>
                </a:solidFill>
                <a:effectLst/>
                <a:latin typeface="Segoe UI" panose="020B0502040204020203" pitchFamily="34" charset="0"/>
                <a:cs typeface="Segoe UI" panose="020B0502040204020203" pitchFamily="34" charset="0"/>
              </a:rPr>
              <a:t>2.التخطيط غير السليم.</a:t>
            </a:r>
          </a:p>
          <a:p>
            <a:pPr algn="r">
              <a:lnSpc>
                <a:spcPct val="150000"/>
              </a:lnSpc>
            </a:pPr>
            <a:r>
              <a:rPr lang="ar-EG" sz="1600" b="0" i="0" dirty="0">
                <a:solidFill>
                  <a:schemeClr val="tx1"/>
                </a:solidFill>
                <a:effectLst/>
                <a:latin typeface="Segoe UI" panose="020B0502040204020203" pitchFamily="34" charset="0"/>
                <a:cs typeface="Segoe UI" panose="020B0502040204020203" pitchFamily="34" charset="0"/>
              </a:rPr>
              <a:t>3.عدم وفرة المعلومات اللازمة لاتخاذ القرارات.</a:t>
            </a:r>
          </a:p>
          <a:p>
            <a:pPr algn="r">
              <a:lnSpc>
                <a:spcPct val="150000"/>
              </a:lnSpc>
            </a:pPr>
            <a:r>
              <a:rPr lang="ar-EG" sz="1600" b="0" i="0" dirty="0">
                <a:solidFill>
                  <a:schemeClr val="tx1"/>
                </a:solidFill>
                <a:effectLst/>
                <a:latin typeface="Segoe UI" panose="020B0502040204020203" pitchFamily="34" charset="0"/>
                <a:cs typeface="Segoe UI" panose="020B0502040204020203" pitchFamily="34" charset="0"/>
              </a:rPr>
              <a:t>4.البيروقراطية وتباين وتعقد الإجراءات.</a:t>
            </a:r>
          </a:p>
          <a:p>
            <a:pPr algn="r">
              <a:lnSpc>
                <a:spcPct val="150000"/>
              </a:lnSpc>
            </a:pPr>
            <a:r>
              <a:rPr lang="ar-EG" sz="1600" b="0" i="0" dirty="0">
                <a:solidFill>
                  <a:schemeClr val="tx1"/>
                </a:solidFill>
                <a:effectLst/>
                <a:latin typeface="Segoe UI" panose="020B0502040204020203" pitchFamily="34" charset="0"/>
                <a:cs typeface="Segoe UI" panose="020B0502040204020203" pitchFamily="34" charset="0"/>
              </a:rPr>
              <a:t>5.الوضع التنظيمي للأجهزة الإدارية.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Rectangle 10">
            <a:extLst>
              <a:ext uri="{FF2B5EF4-FFF2-40B4-BE49-F238E27FC236}">
                <a16:creationId xmlns:a16="http://schemas.microsoft.com/office/drawing/2014/main" xmlns="" id="{7C8BF1EA-1028-F746-FE55-957A10D72779}"/>
              </a:ext>
            </a:extLst>
          </p:cNvPr>
          <p:cNvSpPr/>
          <p:nvPr/>
        </p:nvSpPr>
        <p:spPr>
          <a:xfrm>
            <a:off x="670012" y="5735851"/>
            <a:ext cx="4321867" cy="756835"/>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grpSp>
        <p:nvGrpSpPr>
          <p:cNvPr id="3" name="Group 2">
            <a:extLst>
              <a:ext uri="{FF2B5EF4-FFF2-40B4-BE49-F238E27FC236}">
                <a16:creationId xmlns:a16="http://schemas.microsoft.com/office/drawing/2014/main" xmlns="" id="{BCF8405A-E64C-FB06-68CE-3FBA6FC89DD6}"/>
              </a:ext>
            </a:extLst>
          </p:cNvPr>
          <p:cNvGrpSpPr>
            <a:grpSpLocks/>
          </p:cNvGrpSpPr>
          <p:nvPr/>
        </p:nvGrpSpPr>
        <p:grpSpPr bwMode="auto">
          <a:xfrm>
            <a:off x="1188720" y="8490585"/>
            <a:ext cx="5212080" cy="1657350"/>
            <a:chOff x="1872" y="1630"/>
            <a:chExt cx="8208" cy="2471"/>
          </a:xfrm>
        </p:grpSpPr>
        <p:sp>
          <p:nvSpPr>
            <p:cNvPr id="6" name="Text Box 29">
              <a:extLst>
                <a:ext uri="{FF2B5EF4-FFF2-40B4-BE49-F238E27FC236}">
                  <a16:creationId xmlns:a16="http://schemas.microsoft.com/office/drawing/2014/main" xmlns="" id="{71D360F0-4F74-11C4-04CA-9C56430D085A}"/>
                </a:ext>
              </a:extLst>
            </p:cNvPr>
            <p:cNvSpPr txBox="1">
              <a:spLocks noChangeArrowheads="1"/>
            </p:cNvSpPr>
            <p:nvPr/>
          </p:nvSpPr>
          <p:spPr bwMode="auto">
            <a:xfrm>
              <a:off x="8352" y="163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dirty="0">
                  <a:effectLst/>
                  <a:latin typeface="Calibri" panose="020F0502020204030204" pitchFamily="34" charset="0"/>
                  <a:ea typeface="Calibri" panose="020F0502020204030204" pitchFamily="34" charset="0"/>
                  <a:cs typeface="Arabic Transparent" panose="020B0604020202020204" pitchFamily="34" charset="0"/>
                </a:rPr>
                <a:t>الخطوة (1)</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Segoe UI" panose="020B0502040204020203" pitchFamily="34" charset="0"/>
                </a:rPr>
                <a:t>تقييم القرار من وجهة النظر الأخلاقية ويتم ذلك بتحديد المتأثرين بالقرار من المشاركون وهل تمّ انتهاك أية حقوق يمتلكوها</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p:txBody>
        </p:sp>
        <p:grpSp>
          <p:nvGrpSpPr>
            <p:cNvPr id="8" name="Group 7">
              <a:extLst>
                <a:ext uri="{FF2B5EF4-FFF2-40B4-BE49-F238E27FC236}">
                  <a16:creationId xmlns:a16="http://schemas.microsoft.com/office/drawing/2014/main" xmlns="" id="{3D65AD7F-C897-41CA-1481-F1340573A90E}"/>
                </a:ext>
              </a:extLst>
            </p:cNvPr>
            <p:cNvGrpSpPr>
              <a:grpSpLocks/>
            </p:cNvGrpSpPr>
            <p:nvPr/>
          </p:nvGrpSpPr>
          <p:grpSpPr bwMode="auto">
            <a:xfrm>
              <a:off x="6177" y="1653"/>
              <a:ext cx="2160" cy="2448"/>
              <a:chOff x="6177" y="7200"/>
              <a:chExt cx="2160" cy="2448"/>
            </a:xfrm>
          </p:grpSpPr>
          <p:sp>
            <p:nvSpPr>
              <p:cNvPr id="16" name="Text Box 31">
                <a:extLst>
                  <a:ext uri="{FF2B5EF4-FFF2-40B4-BE49-F238E27FC236}">
                    <a16:creationId xmlns:a16="http://schemas.microsoft.com/office/drawing/2014/main" xmlns="" id="{80AC6CA9-EF3F-6724-AF4A-A41874F3D1AA}"/>
                  </a:ext>
                </a:extLst>
              </p:cNvPr>
              <p:cNvSpPr txBox="1">
                <a:spLocks noChangeArrowheads="1"/>
              </p:cNvSpPr>
              <p:nvPr/>
            </p:nvSpPr>
            <p:spPr bwMode="auto">
              <a:xfrm>
                <a:off x="6177" y="720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dirty="0">
                    <a:effectLst/>
                    <a:latin typeface="Calibri" panose="020F0502020204030204" pitchFamily="34" charset="0"/>
                    <a:ea typeface="Calibri" panose="020F0502020204030204" pitchFamily="34" charset="0"/>
                    <a:cs typeface="Arabic Transparent" panose="020B0604020202020204" pitchFamily="34" charset="0"/>
                  </a:rPr>
                  <a:t>الخطوة (2)</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Segoe UI" panose="020B0502040204020203" pitchFamily="34" charset="0"/>
                  </a:rPr>
                  <a:t> </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Segoe UI" panose="020B0502040204020203" pitchFamily="34" charset="0"/>
                  </a:rPr>
                  <a:t>تقييم القرار من وجهة النظر الأخلاقية بالاتساق مع المبادئ الأخلاقية </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p:txBody>
          </p:sp>
          <p:cxnSp>
            <p:nvCxnSpPr>
              <p:cNvPr id="17" name="Line 32">
                <a:extLst>
                  <a:ext uri="{FF2B5EF4-FFF2-40B4-BE49-F238E27FC236}">
                    <a16:creationId xmlns:a16="http://schemas.microsoft.com/office/drawing/2014/main" xmlns="" id="{2DF25989-7D0E-B7E3-04F7-316CC3A5CB49}"/>
                  </a:ext>
                </a:extLst>
              </p:cNvPr>
              <p:cNvCxnSpPr>
                <a:cxnSpLocks noChangeShapeType="1"/>
              </p:cNvCxnSpPr>
              <p:nvPr/>
            </p:nvCxnSpPr>
            <p:spPr bwMode="auto">
              <a:xfrm flipH="1">
                <a:off x="7905" y="8451"/>
                <a:ext cx="432" cy="0"/>
              </a:xfrm>
              <a:prstGeom prst="line">
                <a:avLst/>
              </a:prstGeom>
              <a:noFill/>
              <a:ln w="19050">
                <a:solidFill>
                  <a:srgbClr val="000000"/>
                </a:solidFill>
                <a:round/>
                <a:headEnd/>
                <a:tailEnd type="triangle" w="med" len="med"/>
              </a:ln>
              <a:extLst>
                <a:ext uri="{909E8E84-426E-40DD-AFC4-6F175D3DCCD1}">
                  <a14:hiddenFill xmlns:a14="http://schemas.microsoft.com/office/drawing/2010/main">
                    <a:noFill/>
                  </a14:hiddenFill>
                </a:ext>
              </a:extLst>
            </p:spPr>
          </p:cxnSp>
        </p:grpSp>
        <p:grpSp>
          <p:nvGrpSpPr>
            <p:cNvPr id="9" name="Group 8">
              <a:extLst>
                <a:ext uri="{FF2B5EF4-FFF2-40B4-BE49-F238E27FC236}">
                  <a16:creationId xmlns:a16="http://schemas.microsoft.com/office/drawing/2014/main" xmlns="" id="{62E469E3-010B-29DC-35F4-C671FBF18455}"/>
                </a:ext>
              </a:extLst>
            </p:cNvPr>
            <p:cNvGrpSpPr>
              <a:grpSpLocks/>
            </p:cNvGrpSpPr>
            <p:nvPr/>
          </p:nvGrpSpPr>
          <p:grpSpPr bwMode="auto">
            <a:xfrm>
              <a:off x="4032" y="1630"/>
              <a:ext cx="2160" cy="2448"/>
              <a:chOff x="6177" y="7200"/>
              <a:chExt cx="2160" cy="2448"/>
            </a:xfrm>
          </p:grpSpPr>
          <p:sp>
            <p:nvSpPr>
              <p:cNvPr id="14" name="Text Box 34">
                <a:extLst>
                  <a:ext uri="{FF2B5EF4-FFF2-40B4-BE49-F238E27FC236}">
                    <a16:creationId xmlns:a16="http://schemas.microsoft.com/office/drawing/2014/main" xmlns="" id="{C9401998-5F7F-26E7-C196-68B5ED3F329C}"/>
                  </a:ext>
                </a:extLst>
              </p:cNvPr>
              <p:cNvSpPr txBox="1">
                <a:spLocks noChangeArrowheads="1"/>
              </p:cNvSpPr>
              <p:nvPr/>
            </p:nvSpPr>
            <p:spPr bwMode="auto">
              <a:xfrm>
                <a:off x="6177" y="720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dirty="0">
                    <a:effectLst/>
                    <a:latin typeface="Calibri" panose="020F0502020204030204" pitchFamily="34" charset="0"/>
                    <a:ea typeface="Calibri" panose="020F0502020204030204" pitchFamily="34" charset="0"/>
                    <a:cs typeface="Arabic Transparent" panose="020B0604020202020204" pitchFamily="34" charset="0"/>
                  </a:rPr>
                  <a:t>الخطوة (3)</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Segoe UI" panose="020B0502040204020203" pitchFamily="34" charset="0"/>
                  </a:rPr>
                  <a:t> </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Segoe UI" panose="020B0502040204020203" pitchFamily="34" charset="0"/>
                  </a:rPr>
                  <a:t>وضع هدف أخلاقي وتكوين حاسة أخلاقية  </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p:txBody>
          </p:sp>
          <p:cxnSp>
            <p:nvCxnSpPr>
              <p:cNvPr id="15" name="Line 35">
                <a:extLst>
                  <a:ext uri="{FF2B5EF4-FFF2-40B4-BE49-F238E27FC236}">
                    <a16:creationId xmlns:a16="http://schemas.microsoft.com/office/drawing/2014/main" xmlns="" id="{2B5EC1C2-D46A-CCF1-B838-9EF61D4CE558}"/>
                  </a:ext>
                </a:extLst>
              </p:cNvPr>
              <p:cNvCxnSpPr>
                <a:cxnSpLocks noChangeShapeType="1"/>
              </p:cNvCxnSpPr>
              <p:nvPr/>
            </p:nvCxnSpPr>
            <p:spPr bwMode="auto">
              <a:xfrm flipH="1">
                <a:off x="7905" y="8451"/>
                <a:ext cx="432" cy="0"/>
              </a:xfrm>
              <a:prstGeom prst="line">
                <a:avLst/>
              </a:prstGeom>
              <a:noFill/>
              <a:ln w="19050">
                <a:solidFill>
                  <a:srgbClr val="000000"/>
                </a:solidFill>
                <a:round/>
                <a:headEnd/>
                <a:tailEnd type="triangle" w="med" len="med"/>
              </a:ln>
              <a:extLst>
                <a:ext uri="{909E8E84-426E-40DD-AFC4-6F175D3DCCD1}">
                  <a14:hiddenFill xmlns:a14="http://schemas.microsoft.com/office/drawing/2010/main">
                    <a:noFill/>
                  </a14:hiddenFill>
                </a:ext>
              </a:extLst>
            </p:spPr>
          </p:cxnSp>
        </p:grpSp>
        <p:grpSp>
          <p:nvGrpSpPr>
            <p:cNvPr id="10" name="Group 9">
              <a:extLst>
                <a:ext uri="{FF2B5EF4-FFF2-40B4-BE49-F238E27FC236}">
                  <a16:creationId xmlns:a16="http://schemas.microsoft.com/office/drawing/2014/main" xmlns="" id="{A6DC5B4F-4D8C-8F8D-C7F2-D82C933672CF}"/>
                </a:ext>
              </a:extLst>
            </p:cNvPr>
            <p:cNvGrpSpPr>
              <a:grpSpLocks/>
            </p:cNvGrpSpPr>
            <p:nvPr/>
          </p:nvGrpSpPr>
          <p:grpSpPr bwMode="auto">
            <a:xfrm>
              <a:off x="1872" y="1630"/>
              <a:ext cx="2160" cy="2448"/>
              <a:chOff x="6177" y="7200"/>
              <a:chExt cx="2160" cy="2448"/>
            </a:xfrm>
          </p:grpSpPr>
          <p:sp>
            <p:nvSpPr>
              <p:cNvPr id="12" name="Text Box 37">
                <a:extLst>
                  <a:ext uri="{FF2B5EF4-FFF2-40B4-BE49-F238E27FC236}">
                    <a16:creationId xmlns:a16="http://schemas.microsoft.com/office/drawing/2014/main" xmlns="" id="{177B516F-C524-D911-9112-F6ABFB8A18B0}"/>
                  </a:ext>
                </a:extLst>
              </p:cNvPr>
              <p:cNvSpPr txBox="1">
                <a:spLocks noChangeArrowheads="1"/>
              </p:cNvSpPr>
              <p:nvPr/>
            </p:nvSpPr>
            <p:spPr bwMode="auto">
              <a:xfrm>
                <a:off x="6177" y="7200"/>
                <a:ext cx="1728" cy="2448"/>
              </a:xfrm>
              <a:prstGeom prst="rect">
                <a:avLst/>
              </a:prstGeom>
              <a:solidFill>
                <a:srgbClr val="FFFFFF"/>
              </a:solidFill>
              <a:ln w="19050">
                <a:solidFill>
                  <a:srgbClr val="000000"/>
                </a:solidFill>
                <a:miter lim="800000"/>
                <a:headEnd/>
                <a:tailEnd/>
              </a:ln>
            </p:spPr>
            <p:txBody>
              <a:bodyPr rot="0" vert="horz" wrap="square" lIns="91440" tIns="45720" rIns="91440" bIns="45720" anchor="t" anchorCtr="0" upright="1">
                <a:noAutofit/>
              </a:bodyPr>
              <a:lstStyle/>
              <a:p>
                <a:pPr algn="ctr">
                  <a:lnSpc>
                    <a:spcPct val="107000"/>
                  </a:lnSpc>
                  <a:spcAft>
                    <a:spcPts val="800"/>
                  </a:spcAft>
                </a:pPr>
                <a:r>
                  <a:rPr lang="ar-SA" sz="1100" b="1" u="sng" kern="100" dirty="0">
                    <a:effectLst/>
                    <a:latin typeface="Calibri" panose="020F0502020204030204" pitchFamily="34" charset="0"/>
                    <a:ea typeface="Calibri" panose="020F0502020204030204" pitchFamily="34" charset="0"/>
                    <a:cs typeface="Arabic Transparent" panose="020B0604020202020204" pitchFamily="34" charset="0"/>
                  </a:rPr>
                  <a:t>الخطوة (4)</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Segoe UI" panose="020B0502040204020203" pitchFamily="34" charset="0"/>
                  </a:rPr>
                  <a:t> </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a:p>
                <a:pPr algn="justLow">
                  <a:lnSpc>
                    <a:spcPct val="200000"/>
                  </a:lnSpc>
                  <a:spcAft>
                    <a:spcPts val="600"/>
                  </a:spcAft>
                </a:pPr>
                <a:r>
                  <a:rPr lang="ar-SA" sz="1100" b="1" kern="100" dirty="0">
                    <a:effectLst/>
                    <a:latin typeface="Calibri" panose="020F0502020204030204" pitchFamily="34" charset="0"/>
                    <a:ea typeface="Calibri" panose="020F0502020204030204" pitchFamily="34" charset="0"/>
                    <a:cs typeface="Segoe UI" panose="020B0502040204020203" pitchFamily="34" charset="0"/>
                  </a:rPr>
                  <a:t>إدارة العمل من منطلق السلوك الأخلاقي  </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p:txBody>
          </p:sp>
          <p:cxnSp>
            <p:nvCxnSpPr>
              <p:cNvPr id="13" name="Line 38">
                <a:extLst>
                  <a:ext uri="{FF2B5EF4-FFF2-40B4-BE49-F238E27FC236}">
                    <a16:creationId xmlns:a16="http://schemas.microsoft.com/office/drawing/2014/main" xmlns="" id="{80DA5714-BA81-6B1F-8E51-13EC263195EF}"/>
                  </a:ext>
                </a:extLst>
              </p:cNvPr>
              <p:cNvCxnSpPr>
                <a:cxnSpLocks noChangeShapeType="1"/>
              </p:cNvCxnSpPr>
              <p:nvPr/>
            </p:nvCxnSpPr>
            <p:spPr bwMode="auto">
              <a:xfrm flipH="1">
                <a:off x="7905" y="8451"/>
                <a:ext cx="432" cy="0"/>
              </a:xfrm>
              <a:prstGeom prst="line">
                <a:avLst/>
              </a:prstGeom>
              <a:noFill/>
              <a:ln w="19050">
                <a:solidFill>
                  <a:srgbClr val="000000"/>
                </a:solidFill>
                <a:round/>
                <a:headEnd/>
                <a:tailEnd type="triangle" w="med" len="med"/>
              </a:ln>
              <a:extLst>
                <a:ext uri="{909E8E84-426E-40DD-AFC4-6F175D3DCCD1}">
                  <a14:hiddenFill xmlns:a14="http://schemas.microsoft.com/office/drawing/2010/main">
                    <a:noFill/>
                  </a14:hiddenFill>
                </a:ext>
              </a:extLst>
            </p:spPr>
          </p:cxnSp>
        </p:grpSp>
      </p:grpSp>
      <p:sp>
        <p:nvSpPr>
          <p:cNvPr id="18" name="Rectangle 17">
            <a:extLst>
              <a:ext uri="{FF2B5EF4-FFF2-40B4-BE49-F238E27FC236}">
                <a16:creationId xmlns:a16="http://schemas.microsoft.com/office/drawing/2014/main" xmlns="" id="{5AC9298E-7552-B07B-6B03-AC6EB4CA70AB}"/>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5892580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62001" y="1838036"/>
            <a:ext cx="10968182" cy="392209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sz="1600" b="0" i="0" dirty="0">
                <a:solidFill>
                  <a:schemeClr val="tx1"/>
                </a:solidFill>
                <a:effectLst/>
                <a:latin typeface="Segoe UI" panose="020B0502040204020203" pitchFamily="34" charset="0"/>
                <a:cs typeface="Segoe UI" panose="020B0502040204020203" pitchFamily="34" charset="0"/>
              </a:rPr>
              <a:t>ب) العوائق البيئية:</a:t>
            </a:r>
          </a:p>
          <a:p>
            <a:pPr algn="just"/>
            <a:r>
              <a:rPr lang="ar-EG" sz="1600" b="0" i="0" dirty="0">
                <a:solidFill>
                  <a:schemeClr val="tx1"/>
                </a:solidFill>
                <a:effectLst/>
                <a:latin typeface="Segoe UI" panose="020B0502040204020203" pitchFamily="34" charset="0"/>
                <a:cs typeface="Segoe UI" panose="020B0502040204020203" pitchFamily="34" charset="0"/>
              </a:rPr>
              <a:t>إن معظم المعوقات البيئية التي تواجه القيادات الإدارية في أغلب الدول النامية تنبع من اعتبارات سياسية واجتماعية وفنية، وضغوط وتأثرات شخصية تمارسها الجماعات الضاغطة أو المنظمات المهنية، وكلها تحول دون تمكين القيادات من ممارسة مهامها، أو دون التزامها بالموضوعية في اتخاذ قراراتها. ومن أهم المعوقات البيئية التي تواجه القيادات الإدارية في معظم الدول النامية، والتي كشفت عنها التطبيقات العملية:</a:t>
            </a:r>
          </a:p>
          <a:p>
            <a:pPr algn="r"/>
            <a:r>
              <a:rPr lang="ar-EG" sz="1600" b="0" i="0" dirty="0">
                <a:solidFill>
                  <a:schemeClr val="tx1"/>
                </a:solidFill>
                <a:effectLst/>
                <a:latin typeface="Segoe UI" panose="020B0502040204020203" pitchFamily="34" charset="0"/>
                <a:cs typeface="Segoe UI" panose="020B0502040204020203" pitchFamily="34" charset="0"/>
              </a:rPr>
              <a:t>1.عدم استقرار الأنظمة السياسية.</a:t>
            </a:r>
          </a:p>
          <a:p>
            <a:pPr algn="r"/>
            <a:r>
              <a:rPr lang="ar-EG" sz="1600" b="0" i="0" dirty="0">
                <a:solidFill>
                  <a:schemeClr val="tx1"/>
                </a:solidFill>
                <a:effectLst/>
                <a:latin typeface="Segoe UI" panose="020B0502040204020203" pitchFamily="34" charset="0"/>
                <a:cs typeface="Segoe UI" panose="020B0502040204020203" pitchFamily="34" charset="0"/>
              </a:rPr>
              <a:t>2.الانقسامات السياسية والاجتماعية داخل هذه الأنظمة.</a:t>
            </a:r>
          </a:p>
          <a:p>
            <a:pPr algn="r"/>
            <a:r>
              <a:rPr lang="ar-EG" sz="1600" b="0" i="0" dirty="0">
                <a:solidFill>
                  <a:schemeClr val="tx1"/>
                </a:solidFill>
                <a:effectLst/>
                <a:latin typeface="Segoe UI" panose="020B0502040204020203" pitchFamily="34" charset="0"/>
                <a:cs typeface="Segoe UI" panose="020B0502040204020203" pitchFamily="34" charset="0"/>
              </a:rPr>
              <a:t>3.الموروثات الاجتماعية وما يرتبط بها من عادات وتقاليد.</a:t>
            </a:r>
          </a:p>
          <a:p>
            <a:pPr algn="r"/>
            <a:r>
              <a:rPr lang="ar-EG" sz="1600" b="0" i="0" dirty="0">
                <a:solidFill>
                  <a:schemeClr val="tx1"/>
                </a:solidFill>
                <a:effectLst/>
                <a:latin typeface="Segoe UI" panose="020B0502040204020203" pitchFamily="34" charset="0"/>
                <a:cs typeface="Segoe UI" panose="020B0502040204020203" pitchFamily="34" charset="0"/>
              </a:rPr>
              <a:t>4.غموض وجمود الأنظمة واللوائح.</a:t>
            </a:r>
          </a:p>
          <a:p>
            <a:pPr algn="r"/>
            <a:r>
              <a:rPr lang="ar-EG" sz="1600" b="0" i="0" dirty="0">
                <a:solidFill>
                  <a:schemeClr val="tx1"/>
                </a:solidFill>
                <a:effectLst/>
                <a:latin typeface="Segoe UI" panose="020B0502040204020203" pitchFamily="34" charset="0"/>
                <a:cs typeface="Segoe UI" panose="020B0502040204020203" pitchFamily="34" charset="0"/>
              </a:rPr>
              <a:t>5.عدم الاستفادة من التقدم العلمي والتكنولوجي في مجال إدارة التنمية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5">
            <a:extLst>
              <a:ext uri="{FF2B5EF4-FFF2-40B4-BE49-F238E27FC236}">
                <a16:creationId xmlns:a16="http://schemas.microsoft.com/office/drawing/2014/main" xmlns="" id="{7630ADC2-60FB-E967-96BD-5640E7326DE6}"/>
              </a:ext>
            </a:extLst>
          </p:cNvPr>
          <p:cNvSpPr/>
          <p:nvPr/>
        </p:nvSpPr>
        <p:spPr>
          <a:xfrm>
            <a:off x="660400" y="5459263"/>
            <a:ext cx="4253344" cy="8333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41133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99655" y="1790539"/>
            <a:ext cx="10792690" cy="40568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b="0" i="0" dirty="0">
                <a:solidFill>
                  <a:srgbClr val="777777"/>
                </a:solidFill>
                <a:effectLst/>
                <a:latin typeface="Bahij_thesansarabic-plain"/>
                <a:cs typeface="Segoe UI" panose="020B0502040204020203" pitchFamily="34" charset="0"/>
              </a:rPr>
              <a:t>(</a:t>
            </a:r>
            <a:r>
              <a:rPr lang="ar-EG" b="0" i="0" dirty="0">
                <a:solidFill>
                  <a:schemeClr val="tx1"/>
                </a:solidFill>
                <a:effectLst/>
                <a:latin typeface="Segoe UI" panose="020B0502040204020203" pitchFamily="34" charset="0"/>
                <a:cs typeface="Segoe UI" panose="020B0502040204020203" pitchFamily="34" charset="0"/>
              </a:rPr>
              <a:t>ج) المعوقات النابعة من وضع القيادات الإدارية:</a:t>
            </a:r>
          </a:p>
          <a:p>
            <a:pPr algn="r"/>
            <a:r>
              <a:rPr lang="ar-EG" b="0" i="0" dirty="0">
                <a:solidFill>
                  <a:schemeClr val="tx1"/>
                </a:solidFill>
                <a:effectLst/>
                <a:latin typeface="Segoe UI" panose="020B0502040204020203" pitchFamily="34" charset="0"/>
                <a:cs typeface="Segoe UI" panose="020B0502040204020203" pitchFamily="34" charset="0"/>
              </a:rPr>
              <a:t>إن من أهم المعوقات التي تواجه الإدارة في الدول النامية التي تنعكس على القيادات الإدارية، عجز القيادات الإدارية عن القيام بدورها القيادي وحل المشكلات المعقدة التي تواجهها في ظل مراحل التغير والتطوير التي تشهدها الأجهزة الإدارية في هذه الدول في مرحلتها الحالية. ومن أهم المعوقات المرتبطة بوضع القيادات الإدارية في الدول النامية والتي كشفت عنها التطبيقات العملية:</a:t>
            </a:r>
          </a:p>
          <a:p>
            <a:pPr algn="r"/>
            <a:r>
              <a:rPr lang="ar-EG" b="0" i="0" dirty="0">
                <a:solidFill>
                  <a:schemeClr val="tx1"/>
                </a:solidFill>
                <a:effectLst/>
                <a:latin typeface="Segoe UI" panose="020B0502040204020203" pitchFamily="34" charset="0"/>
                <a:cs typeface="Segoe UI" panose="020B0502040204020203" pitchFamily="34" charset="0"/>
              </a:rPr>
              <a:t>1.عدم توافر الكوادر القيادية الفعالة.</a:t>
            </a:r>
          </a:p>
          <a:p>
            <a:pPr algn="r"/>
            <a:r>
              <a:rPr lang="ar-EG" b="0" i="0" dirty="0">
                <a:solidFill>
                  <a:schemeClr val="tx1"/>
                </a:solidFill>
                <a:effectLst/>
                <a:latin typeface="Segoe UI" panose="020B0502040204020203" pitchFamily="34" charset="0"/>
                <a:cs typeface="Segoe UI" panose="020B0502040204020203" pitchFamily="34" charset="0"/>
              </a:rPr>
              <a:t>2.عدم سلامة طرق وأساليب اختيار هذه القيادات.</a:t>
            </a:r>
          </a:p>
          <a:p>
            <a:pPr algn="r"/>
            <a:r>
              <a:rPr lang="ar-EG" b="0" i="0" dirty="0">
                <a:solidFill>
                  <a:schemeClr val="tx1"/>
                </a:solidFill>
                <a:effectLst/>
                <a:latin typeface="Segoe UI" panose="020B0502040204020203" pitchFamily="34" charset="0"/>
                <a:cs typeface="Segoe UI" panose="020B0502040204020203" pitchFamily="34" charset="0"/>
              </a:rPr>
              <a:t>3.خوف القيادات من المسؤولية وترددها أو إحجامها عن اتخاذ القرارات لحل المشكلات الطارئة.</a:t>
            </a:r>
          </a:p>
          <a:p>
            <a:pPr algn="r"/>
            <a:r>
              <a:rPr lang="ar-EG" b="0" i="0" dirty="0">
                <a:solidFill>
                  <a:schemeClr val="tx1"/>
                </a:solidFill>
                <a:effectLst/>
                <a:latin typeface="Segoe UI" panose="020B0502040204020203" pitchFamily="34" charset="0"/>
                <a:cs typeface="Segoe UI" panose="020B0502040204020203" pitchFamily="34" charset="0"/>
              </a:rPr>
              <a:t>4.عدم إحساس القيادات بالأمان والاطمئنان الوظيفي النفسي.</a:t>
            </a:r>
          </a:p>
          <a:p>
            <a:pPr algn="r"/>
            <a:r>
              <a:rPr lang="ar-EG" b="0" i="0" dirty="0">
                <a:solidFill>
                  <a:schemeClr val="tx1"/>
                </a:solidFill>
                <a:effectLst/>
                <a:latin typeface="Segoe UI" panose="020B0502040204020203" pitchFamily="34" charset="0"/>
                <a:cs typeface="Segoe UI" panose="020B0502040204020203" pitchFamily="34" charset="0"/>
              </a:rPr>
              <a:t>5.عدم اهتمام القيادات بالأساليب العلمية والتكنولوجية الحديثة في مجال الإدارة.</a:t>
            </a:r>
          </a:p>
          <a:p>
            <a:pPr algn="r"/>
            <a:r>
              <a:rPr lang="ar-EG" b="0" i="0" dirty="0">
                <a:solidFill>
                  <a:schemeClr val="tx1"/>
                </a:solidFill>
                <a:effectLst/>
                <a:latin typeface="Segoe UI" panose="020B0502040204020203" pitchFamily="34" charset="0"/>
                <a:cs typeface="Segoe UI" panose="020B0502040204020203" pitchFamily="34" charset="0"/>
              </a:rPr>
              <a:t>3.اعتمادها على الخبرة الشخصية والاستشارة الأجنبية.</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Rectangle 5">
            <a:extLst>
              <a:ext uri="{FF2B5EF4-FFF2-40B4-BE49-F238E27FC236}">
                <a16:creationId xmlns:a16="http://schemas.microsoft.com/office/drawing/2014/main" xmlns="" id="{7630ADC2-60FB-E967-96BD-5640E7326DE6}"/>
              </a:ext>
            </a:extLst>
          </p:cNvPr>
          <p:cNvSpPr/>
          <p:nvPr/>
        </p:nvSpPr>
        <p:spPr>
          <a:xfrm>
            <a:off x="69272" y="6019585"/>
            <a:ext cx="4253344" cy="8333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76387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863431"/>
            <a:ext cx="10798865" cy="41924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b="1" i="0" dirty="0">
                <a:solidFill>
                  <a:srgbClr val="800000"/>
                </a:solidFill>
                <a:effectLst/>
                <a:latin typeface="Segoe UI" panose="020B0502040204020203" pitchFamily="34" charset="0"/>
                <a:cs typeface="Segoe UI" panose="020B0502040204020203" pitchFamily="34" charset="0"/>
              </a:rPr>
              <a:t> ما هي معوقات القيادة الإدارية</a:t>
            </a:r>
            <a:r>
              <a:rPr lang="ar-EG" b="1" i="0" dirty="0">
                <a:solidFill>
                  <a:srgbClr val="2C2F34"/>
                </a:solidFill>
                <a:effectLst/>
                <a:latin typeface="Segoe UI" panose="020B0502040204020203" pitchFamily="34" charset="0"/>
                <a:cs typeface="Segoe UI" panose="020B0502040204020203" pitchFamily="34" charset="0"/>
              </a:rPr>
              <a:t> ..؟</a:t>
            </a:r>
            <a:r>
              <a:rPr lang="ar-EG" b="0" i="0" dirty="0">
                <a:solidFill>
                  <a:srgbClr val="2C2F34"/>
                </a:solidFill>
                <a:effectLst/>
                <a:latin typeface="Segoe UI" panose="020B0502040204020203" pitchFamily="34" charset="0"/>
                <a:cs typeface="Segoe UI" panose="020B0502040204020203" pitchFamily="34" charset="0"/>
              </a:rPr>
              <a:t> </a:t>
            </a:r>
          </a:p>
          <a:p>
            <a:pPr algn="just"/>
            <a:r>
              <a:rPr lang="ar-EG" b="0" i="0" dirty="0">
                <a:solidFill>
                  <a:srgbClr val="2C2F34"/>
                </a:solidFill>
                <a:effectLst/>
                <a:latin typeface="Segoe UI" panose="020B0502040204020203" pitchFamily="34" charset="0"/>
                <a:cs typeface="Segoe UI" panose="020B0502040204020203" pitchFamily="34" charset="0"/>
              </a:rPr>
              <a:t> يقصد بمعوقات القيادة الإدارية بأنها هي العوائق و الحواجز التي تمنع القيادات الإدارية من تنفيذ مهامهم و مسئولياتهم و تتنوع تلك المعوقات ما بين معوقات ترتبط بالأشخاص ،و آخري ترتبط بالبيئة و معوقات ترتبط بنظم الإدارة ،و هي كالتالي :                                                                                                    </a:t>
            </a:r>
          </a:p>
          <a:p>
            <a:pPr algn="just"/>
            <a:endParaRPr lang="en-US" dirty="0">
              <a:latin typeface="Segoe UI" panose="020B0502040204020203" pitchFamily="34" charset="0"/>
              <a:cs typeface="Segoe UI" panose="020B0502040204020203" pitchFamily="34"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56990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7625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689640" y="970277"/>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942308" y="2250462"/>
            <a:ext cx="10453255" cy="2252924"/>
          </a:xfrm>
          <a:prstGeom prst="rect">
            <a:avLst/>
          </a:prstGeom>
          <a:noFill/>
        </p:spPr>
        <p:txBody>
          <a:bodyPr wrap="square" rtlCol="0">
            <a:spAutoFit/>
          </a:bodyPr>
          <a:lstStyle/>
          <a:p>
            <a:pPr marL="609600" indent="-609600" algn="r">
              <a:lnSpc>
                <a:spcPct val="90000"/>
              </a:lnSpc>
            </a:pPr>
            <a:r>
              <a:rPr lang="en-GB" sz="3200" kern="0" dirty="0">
                <a:effectLst/>
                <a:latin typeface="Simplified Arabic" panose="02020603050405020304" pitchFamily="18" charset="-78"/>
                <a:ea typeface="Times New Roman" panose="02020603050405020304" pitchFamily="18" charset="0"/>
                <a:cs typeface="Segoe UI" panose="020B0502040204020203" pitchFamily="34" charset="0"/>
              </a:rPr>
              <a:t> </a:t>
            </a:r>
            <a:r>
              <a:rPr lang="ar-EG" b="0" i="0" dirty="0">
                <a:solidFill>
                  <a:srgbClr val="800000"/>
                </a:solidFill>
                <a:effectLst/>
                <a:latin typeface="Segoe UI" panose="020B0502040204020203" pitchFamily="34" charset="0"/>
                <a:cs typeface="Segoe UI" panose="020B0502040204020203" pitchFamily="34" charset="0"/>
              </a:rPr>
              <a:t>1-  معوقات ترتبط بالإدارة و تسمى بالمعوقات الإدارية .. </a:t>
            </a:r>
            <a:r>
              <a:rPr lang="ar-EG" b="0" i="0" dirty="0">
                <a:solidFill>
                  <a:srgbClr val="2C2F34"/>
                </a:solidFill>
                <a:effectLst/>
                <a:latin typeface="Segoe UI" panose="020B0502040204020203" pitchFamily="34" charset="0"/>
                <a:cs typeface="Segoe UI" panose="020B0502040204020203" pitchFamily="34" charset="0"/>
              </a:rPr>
              <a:t>و تشتمل عدم التخطيط بشكل جيد ،و عدم الالتزام بالقواعد و القوانين الإدارية ،و عدم توافر المعلومات الدقيقة اللازمة لاتخاذ القرارات الصحيحة ،و الروتين و اللوائح البيروقراطية ،و التمسك بالمركزية ،و عدم التفويض الذي من الممكن أن يعتمد عليه في تيسير العمل الإداري ،و فشل الأوضاع التنظيمية للنظم الإدارية</a:t>
            </a:r>
            <a:endParaRPr lang="ar-SA" b="1" dirty="0">
              <a:latin typeface="Segoe UI" panose="020B0502040204020203" pitchFamily="34" charset="0"/>
              <a:cs typeface="Segoe UI" panose="020B0502040204020203" pitchFamily="34" charset="0"/>
            </a:endParaRPr>
          </a:p>
          <a:p>
            <a:pPr marL="609600" indent="-609600" algn="just">
              <a:lnSpc>
                <a:spcPct val="90000"/>
              </a:lnSpc>
              <a:buFontTx/>
              <a:buNone/>
            </a:pPr>
            <a:r>
              <a:rPr lang="ar-EG" sz="1600" b="0" i="0" dirty="0">
                <a:solidFill>
                  <a:srgbClr val="800000"/>
                </a:solidFill>
                <a:effectLst/>
                <a:latin typeface="Segoe UI" panose="020B0502040204020203" pitchFamily="34" charset="0"/>
                <a:cs typeface="Segoe UI" panose="020B0502040204020203" pitchFamily="34" charset="0"/>
              </a:rPr>
              <a:t>                                                       </a:t>
            </a:r>
            <a:endParaRPr lang="ar-EG" dirty="0">
              <a:solidFill>
                <a:srgbClr val="2C2F34"/>
              </a:solidFill>
              <a:latin typeface="Segoe UI" panose="020B0502040204020203" pitchFamily="34" charset="0"/>
              <a:cs typeface="Segoe UI" panose="020B0502040204020203" pitchFamily="34" charset="0"/>
            </a:endParaRPr>
          </a:p>
          <a:p>
            <a:pPr marL="609600" indent="-609600" algn="r">
              <a:lnSpc>
                <a:spcPct val="90000"/>
              </a:lnSpc>
              <a:buFontTx/>
              <a:buNone/>
            </a:pPr>
            <a:r>
              <a:rPr lang="ar-EG" dirty="0">
                <a:solidFill>
                  <a:srgbClr val="800000"/>
                </a:solidFill>
                <a:latin typeface="Segoe UI" panose="020B0502040204020203" pitchFamily="34" charset="0"/>
                <a:cs typeface="Segoe UI" panose="020B0502040204020203" pitchFamily="34" charset="0"/>
              </a:rPr>
              <a:t>  ثانياً معوقات ترتبط بالبيئة </a:t>
            </a:r>
            <a:r>
              <a:rPr lang="ar-EG" dirty="0">
                <a:solidFill>
                  <a:srgbClr val="2C2F34"/>
                </a:solidFill>
                <a:latin typeface="Segoe UI" panose="020B0502040204020203" pitchFamily="34" charset="0"/>
                <a:cs typeface="Segoe UI" panose="020B0502040204020203" pitchFamily="34" charset="0"/>
              </a:rPr>
              <a:t>و تسمى بالمعوقات البيئية .. و تتضمن عدم وجود لوائح واضحة بجانب المشكلات المرتبطة بالعادات ،و التقاليد ،و الانقسام داخل الجماعات بجانب عدم توافر البيئة التكنولوجية السليمة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689640" y="5468587"/>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54879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b="1" dirty="0">
                <a:ea typeface="Roboto Light" panose="02000000000000000000" pitchFamily="2" charset="0"/>
                <a:cs typeface="Segoe UI" panose="020B0502040204020203" pitchFamily="34" charset="0"/>
              </a:rPr>
              <a:t>9</a:t>
            </a:r>
            <a:endParaRPr lang="en-US" sz="6000" b="1" dirty="0">
              <a:ea typeface="Roboto Light" panose="02000000000000000000" pitchFamily="2" charset="0"/>
            </a:endParaRPr>
          </a:p>
        </p:txBody>
      </p:sp>
      <p:sp>
        <p:nvSpPr>
          <p:cNvPr id="48" name="TextBox 47"/>
          <p:cNvSpPr txBox="1"/>
          <p:nvPr/>
        </p:nvSpPr>
        <p:spPr>
          <a:xfrm>
            <a:off x="942308" y="1685496"/>
            <a:ext cx="10487692" cy="3454920"/>
          </a:xfrm>
          <a:prstGeom prst="rect">
            <a:avLst/>
          </a:prstGeom>
          <a:noFill/>
        </p:spPr>
        <p:txBody>
          <a:bodyPr wrap="square" rtlCol="0">
            <a:spAutoFit/>
          </a:bodyPr>
          <a:lstStyle/>
          <a:p>
            <a:pPr marL="285750" indent="-285750" algn="just" rtl="1">
              <a:lnSpc>
                <a:spcPct val="107000"/>
              </a:lnSpc>
              <a:spcAft>
                <a:spcPts val="750"/>
              </a:spcAft>
              <a:buFont typeface="Arial" panose="020B0604020202020204" pitchFamily="34" charset="0"/>
              <a:buChar char="•"/>
            </a:pPr>
            <a:r>
              <a:rPr lang="ar-EG" b="0" i="0" dirty="0">
                <a:solidFill>
                  <a:srgbClr val="800000"/>
                </a:solidFill>
                <a:effectLst/>
                <a:latin typeface="Segoe UI" panose="020B0502040204020203" pitchFamily="34" charset="0"/>
                <a:cs typeface="Segoe UI" panose="020B0502040204020203" pitchFamily="34" charset="0"/>
              </a:rPr>
              <a:t>ثالثاً معوقات ترتبط بالقادة ..</a:t>
            </a:r>
            <a:r>
              <a:rPr lang="ar-EG" b="0" i="0" dirty="0">
                <a:solidFill>
                  <a:srgbClr val="2C2F34"/>
                </a:solidFill>
                <a:effectLst/>
                <a:latin typeface="Segoe UI" panose="020B0502040204020203" pitchFamily="34" charset="0"/>
                <a:cs typeface="Segoe UI" panose="020B0502040204020203" pitchFamily="34" charset="0"/>
              </a:rPr>
              <a:t> </a:t>
            </a:r>
          </a:p>
          <a:p>
            <a:pPr marL="285750" indent="-285750" algn="just" rtl="1">
              <a:lnSpc>
                <a:spcPct val="107000"/>
              </a:lnSpc>
              <a:spcAft>
                <a:spcPts val="750"/>
              </a:spcAft>
              <a:buFont typeface="Arial" panose="020B0604020202020204" pitchFamily="34" charset="0"/>
              <a:buChar char="•"/>
            </a:pPr>
            <a:r>
              <a:rPr lang="ar-EG" b="0" i="0" dirty="0">
                <a:solidFill>
                  <a:srgbClr val="2C2F34"/>
                </a:solidFill>
                <a:effectLst/>
                <a:latin typeface="Segoe UI" panose="020B0502040204020203" pitchFamily="34" charset="0"/>
                <a:cs typeface="Segoe UI" panose="020B0502040204020203" pitchFamily="34" charset="0"/>
              </a:rPr>
              <a:t>و تشتمل على غياب الكوادر القيادية التي تصلح لتولي المناصب القيادية بجانب كافة المشكلات التي من الممكن أن تواجه القيادات الإدارية مثل عدم القدرة على تحمل المسئولية و التردد ،و عدم شعور القيادات الإدارية بالراحة في العمل وفشلهم في مواكبة التطورات ،و السعي نحو تنمية مهاراتهم وقدراتهم و التعامل مع الأساليب و الطرق التقنية الحديثة و الاعتماد على استشارات الغير بشكل أساسي و من جانب آخر قد تفشل الرؤساء في اختيار القيادات حيث أن هناك بعض الرؤساء يخلطون بين اختيار القيادات الإدارية ،و بين العلاقات الشخصية و بالتالي عملية الاختيار تفقد الدقة و الشفافية و تتم بشكل غير صحيح فضلاً عن  وجود بعض القيادات  التي لا تسمع  لآراء الآخرين حتى ، و إن كانت صحيحة ،و تفضل دائماً الانفراد بآرائها و قراراتها و من المعوقات أيضاً عدم تأهيل القيادات للتعامل مع أساليب و نظم  المؤسسة و العمل في بيئة مملوءة بالتوتر و كثرة النزاعات بين العاملين مما يؤدي إلى انشغال القادة ،و المدراء في حل هذه النزاعات ،و هذا ما يعوقهم عن أداء مهامهم الأساسية .</a:t>
            </a:r>
            <a:endParaRPr lang="en-US" altLang="en-US" dirty="0">
              <a:latin typeface="Segoe UI" panose="020B0502040204020203"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446436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ar-EG" b="1" i="0" dirty="0">
                <a:solidFill>
                  <a:srgbClr val="333333"/>
                </a:solidFill>
                <a:effectLst/>
                <a:latin typeface="Segoe UI" panose="020B0502040204020203" pitchFamily="34" charset="0"/>
                <a:cs typeface="Segoe UI" panose="020B0502040204020203" pitchFamily="34" charset="0"/>
              </a:rPr>
              <a:t>بعض المشكلات الإدارية للقادة التربويين: </a:t>
            </a:r>
          </a:p>
          <a:p>
            <a:pPr algn="r"/>
            <a:r>
              <a:rPr lang="ar-EG" b="1" i="0" dirty="0">
                <a:solidFill>
                  <a:srgbClr val="333333"/>
                </a:solidFill>
                <a:effectLst/>
                <a:latin typeface="Segoe UI" panose="020B0502040204020203" pitchFamily="34" charset="0"/>
                <a:cs typeface="Segoe UI" panose="020B0502040204020203" pitchFamily="34" charset="0"/>
              </a:rPr>
              <a:t>مشاكل إدارية</a:t>
            </a:r>
            <a:br>
              <a:rPr lang="ar-EG" b="1" i="0" dirty="0">
                <a:solidFill>
                  <a:srgbClr val="333333"/>
                </a:solidFill>
                <a:effectLst/>
                <a:latin typeface="Segoe UI" panose="020B0502040204020203" pitchFamily="34" charset="0"/>
                <a:cs typeface="Segoe UI" panose="020B0502040204020203" pitchFamily="34" charset="0"/>
              </a:rPr>
            </a:br>
            <a:r>
              <a:rPr lang="ar-EG" b="1" i="0" dirty="0">
                <a:solidFill>
                  <a:srgbClr val="333333"/>
                </a:solidFill>
                <a:effectLst/>
                <a:latin typeface="Segoe UI" panose="020B0502040204020203" pitchFamily="34" charset="0"/>
                <a:cs typeface="Segoe UI" panose="020B0502040204020203" pitchFamily="34" charset="0"/>
              </a:rPr>
              <a:t>مشاكل تنظيمية</a:t>
            </a:r>
            <a:br>
              <a:rPr lang="ar-EG" b="1" i="0" dirty="0">
                <a:solidFill>
                  <a:srgbClr val="333333"/>
                </a:solidFill>
                <a:effectLst/>
                <a:latin typeface="Segoe UI" panose="020B0502040204020203" pitchFamily="34" charset="0"/>
                <a:cs typeface="Segoe UI" panose="020B0502040204020203" pitchFamily="34" charset="0"/>
              </a:rPr>
            </a:br>
            <a:r>
              <a:rPr lang="ar-EG" b="1" i="0" dirty="0">
                <a:solidFill>
                  <a:srgbClr val="333333"/>
                </a:solidFill>
                <a:effectLst/>
                <a:latin typeface="Segoe UI" panose="020B0502040204020203" pitchFamily="34" charset="0"/>
                <a:cs typeface="Segoe UI" panose="020B0502040204020203" pitchFamily="34" charset="0"/>
              </a:rPr>
              <a:t>مشاكل ثقافية</a:t>
            </a:r>
            <a:br>
              <a:rPr lang="ar-EG" b="1" i="0" dirty="0">
                <a:solidFill>
                  <a:srgbClr val="333333"/>
                </a:solidFill>
                <a:effectLst/>
                <a:latin typeface="Segoe UI" panose="020B0502040204020203" pitchFamily="34" charset="0"/>
                <a:cs typeface="Segoe UI" panose="020B0502040204020203" pitchFamily="34" charset="0"/>
              </a:rPr>
            </a:br>
            <a:r>
              <a:rPr lang="ar-EG" b="1" i="0" dirty="0">
                <a:solidFill>
                  <a:srgbClr val="333333"/>
                </a:solidFill>
                <a:effectLst/>
                <a:latin typeface="Segoe UI" panose="020B0502040204020203" pitchFamily="34" charset="0"/>
                <a:cs typeface="Segoe UI" panose="020B0502040204020203" pitchFamily="34" charset="0"/>
              </a:rPr>
              <a:t>مشاكل اجتماعية</a:t>
            </a:r>
            <a:br>
              <a:rPr lang="ar-EG" b="1" i="0" dirty="0">
                <a:solidFill>
                  <a:srgbClr val="333333"/>
                </a:solidFill>
                <a:effectLst/>
                <a:latin typeface="Segoe UI" panose="020B0502040204020203" pitchFamily="34" charset="0"/>
                <a:cs typeface="Segoe UI" panose="020B0502040204020203" pitchFamily="34" charset="0"/>
              </a:rPr>
            </a:br>
            <a:r>
              <a:rPr lang="ar-EG" b="1" i="0" dirty="0">
                <a:solidFill>
                  <a:srgbClr val="333333"/>
                </a:solidFill>
                <a:effectLst/>
                <a:latin typeface="Segoe UI" panose="020B0502040204020203" pitchFamily="34" charset="0"/>
                <a:cs typeface="Segoe UI" panose="020B0502040204020203" pitchFamily="34" charset="0"/>
              </a:rPr>
              <a:t>مشاكل فنية</a:t>
            </a:r>
            <a:br>
              <a:rPr lang="ar-EG" b="1"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المدرسة مؤسسة اجتماعية، كالمؤسسة الدينية أو الأسرية ، لها تاريخها ومفرداتها اللغوية المتخصصة ، وناس ذوو وظائف بيروقراطية ، ومجموعة من القواعد والترتيبات والإجراءات المعقدة المتبعة خاصة بها . وكأية مؤسسة اجتماعية تقوم بتجديد أدوار مختلفة وحقوق مختلفة ، ومسؤوليات مختلفة لمختلف الناس فيها وإن ما يجعل المدرسة وإدارتها مؤسسة قائمة هو تلك المجموعة المحددة من الوظائف الأساسية التي تقوم بها لخدمة المجتمع.</a:t>
            </a:r>
          </a:p>
          <a:p>
            <a:pPr algn="r"/>
            <a:r>
              <a:rPr lang="ar-EG" b="0" i="0" dirty="0">
                <a:solidFill>
                  <a:srgbClr val="333333"/>
                </a:solidFill>
                <a:effectLst/>
                <a:latin typeface="Segoe UI" panose="020B0502040204020203" pitchFamily="34" charset="0"/>
                <a:cs typeface="Segoe UI" panose="020B0502040204020203" pitchFamily="34" charset="0"/>
              </a:rPr>
              <a:t>وتواجه الإدارة المدرسية عدد من المعوقات ، وهذه المعوقات قد تكون إدارية أو تنظيمية أو فنية أو اجتماعية، ويمكن استعراض أهم المعوقات على النحو التالي</a:t>
            </a:r>
            <a:r>
              <a:rPr lang="ar-EG" sz="2000" b="0" i="0" dirty="0">
                <a:solidFill>
                  <a:srgbClr val="333333"/>
                </a:solidFill>
                <a:effectLst/>
                <a:latin typeface="Trebuchet MS" panose="020B0603020202020204" pitchFamily="34" charset="0"/>
                <a:cs typeface="Segoe UI" panose="020B0502040204020203" pitchFamily="34" charset="0"/>
              </a:rPr>
              <a: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684760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942309" y="1884218"/>
            <a:ext cx="10381474" cy="3514873"/>
          </a:xfrm>
          <a:prstGeom prst="rect">
            <a:avLst/>
          </a:prstGeom>
          <a:noFill/>
        </p:spPr>
        <p:txBody>
          <a:bodyPr wrap="square" rtlCol="0">
            <a:spAutoFit/>
          </a:bodyPr>
          <a:lstStyle/>
          <a:p>
            <a:pPr algn="r"/>
            <a:r>
              <a:rPr lang="ar-EG" sz="2400" b="1" i="0" dirty="0">
                <a:solidFill>
                  <a:srgbClr val="333333"/>
                </a:solidFill>
                <a:effectLst/>
                <a:latin typeface="Trebuchet MS" panose="020B0603020202020204" pitchFamily="34" charset="0"/>
                <a:cs typeface="Segoe UI" panose="020B0502040204020203" pitchFamily="34" charset="0"/>
              </a:rPr>
              <a:t>1. </a:t>
            </a:r>
            <a:r>
              <a:rPr lang="ar-EG" b="1" i="0" dirty="0">
                <a:solidFill>
                  <a:srgbClr val="333333"/>
                </a:solidFill>
                <a:effectLst/>
                <a:latin typeface="Segoe UI" panose="020B0502040204020203" pitchFamily="34" charset="0"/>
                <a:cs typeface="Segoe UI" panose="020B0502040204020203" pitchFamily="34" charset="0"/>
              </a:rPr>
              <a:t>مشاكل إدارية :</a:t>
            </a:r>
            <a:endParaRPr lang="ar-EG" b="0" i="0" dirty="0">
              <a:solidFill>
                <a:srgbClr val="333333"/>
              </a:solidFill>
              <a:effectLst/>
              <a:latin typeface="Segoe UI" panose="020B0502040204020203" pitchFamily="34" charset="0"/>
              <a:cs typeface="Segoe UI" panose="020B0502040204020203" pitchFamily="34" charset="0"/>
            </a:endParaRPr>
          </a:p>
          <a:p>
            <a:pPr algn="r"/>
            <a:r>
              <a:rPr lang="ar-EG" b="0" i="0" dirty="0">
                <a:solidFill>
                  <a:srgbClr val="333333"/>
                </a:solidFill>
                <a:effectLst/>
                <a:latin typeface="Segoe UI" panose="020B0502040204020203" pitchFamily="34" charset="0"/>
                <a:cs typeface="Segoe UI" panose="020B0502040204020203" pitchFamily="34" charset="0"/>
              </a:rPr>
              <a:t>‌أ- عدم وجود أسلوب إداري يتم من خلاله ممارسة الإدارة بشكل منظم.</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‌ب- عدم وجود قواعد وقوانين إدارية تكفل حسن سير العمل بنظام .</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‌ج- انعدام الرقابة والمتابعة لسير العمل أثناء الإدارة الذاتية .</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‌د- انعدام الحوافز والمكافآت المعنوية .</a:t>
            </a:r>
          </a:p>
          <a:p>
            <a:pPr algn="r"/>
            <a:r>
              <a:rPr lang="ar-EG" b="1" i="0" dirty="0">
                <a:solidFill>
                  <a:srgbClr val="333333"/>
                </a:solidFill>
                <a:effectLst/>
                <a:latin typeface="Segoe UI" panose="020B0502040204020203" pitchFamily="34" charset="0"/>
                <a:cs typeface="Segoe UI" panose="020B0502040204020203" pitchFamily="34" charset="0"/>
              </a:rPr>
              <a:t>2. مشاكل تنظيمية :</a:t>
            </a:r>
            <a:endParaRPr lang="ar-EG" b="0" i="0" dirty="0">
              <a:solidFill>
                <a:srgbClr val="333333"/>
              </a:solidFill>
              <a:effectLst/>
              <a:latin typeface="Segoe UI" panose="020B0502040204020203" pitchFamily="34" charset="0"/>
              <a:cs typeface="Segoe UI" panose="020B0502040204020203" pitchFamily="34" charset="0"/>
            </a:endParaRPr>
          </a:p>
          <a:p>
            <a:pPr algn="r"/>
            <a:r>
              <a:rPr lang="ar-EG" b="0" i="0" dirty="0">
                <a:solidFill>
                  <a:srgbClr val="333333"/>
                </a:solidFill>
                <a:effectLst/>
                <a:latin typeface="Segoe UI" panose="020B0502040204020203" pitchFamily="34" charset="0"/>
                <a:cs typeface="Segoe UI" panose="020B0502040204020203" pitchFamily="34" charset="0"/>
              </a:rPr>
              <a:t>‌أ- عدم وجود خطة منظمة لسير العمل .</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‌ب- عدم وجود هيئة عامة تعني بالعمل والمؤسسة تزيد الانتاجية .</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‌ج- عدم توزيع الأدوار على العاملين في المؤسسة يكفل المساواة وتساوي الفرص والعدالة .</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‌د- عدم التنسيق بين الإدارة والجماعة .</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‌ه- التعارض بين الإدارة والعمل الأساسي للموظف مما يؤثر سلباً على الإنتاج.</a:t>
            </a:r>
          </a:p>
          <a:p>
            <a:pPr algn="just" rtl="1">
              <a:lnSpc>
                <a:spcPct val="107000"/>
              </a:lnSpc>
              <a:spcAft>
                <a:spcPts val="750"/>
              </a:spcAft>
            </a:pPr>
            <a:endParaRPr lang="en-GB" sz="1800" kern="100" dirty="0">
              <a:effectLst/>
              <a:latin typeface="Calibri" panose="020F0502020204030204" pitchFamily="34" charset="0"/>
              <a:ea typeface="Calibri" panose="020F0502020204030204"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52985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1126836" y="1847273"/>
            <a:ext cx="10122856" cy="3139321"/>
          </a:xfrm>
          <a:prstGeom prst="rect">
            <a:avLst/>
          </a:prstGeom>
          <a:noFill/>
        </p:spPr>
        <p:txBody>
          <a:bodyPr wrap="square" rtlCol="0">
            <a:spAutoFit/>
          </a:bodyPr>
          <a:lstStyle/>
          <a:p>
            <a:pPr algn="r"/>
            <a:r>
              <a:rPr lang="ar-EG" b="1" i="0" dirty="0">
                <a:solidFill>
                  <a:srgbClr val="333333"/>
                </a:solidFill>
                <a:effectLst/>
                <a:latin typeface="Segoe UI" panose="020B0502040204020203" pitchFamily="34" charset="0"/>
                <a:cs typeface="Segoe UI" panose="020B0502040204020203" pitchFamily="34" charset="0"/>
              </a:rPr>
              <a:t>3. مشاكل ثقافية :</a:t>
            </a:r>
            <a:endParaRPr lang="ar-EG" b="0" i="0" dirty="0">
              <a:solidFill>
                <a:srgbClr val="333333"/>
              </a:solidFill>
              <a:effectLst/>
              <a:latin typeface="Segoe UI" panose="020B0502040204020203" pitchFamily="34" charset="0"/>
              <a:cs typeface="Segoe UI" panose="020B0502040204020203" pitchFamily="34" charset="0"/>
            </a:endParaRPr>
          </a:p>
          <a:p>
            <a:pPr algn="r"/>
            <a:r>
              <a:rPr lang="ar-EG" b="0" i="0" dirty="0">
                <a:solidFill>
                  <a:srgbClr val="333333"/>
                </a:solidFill>
                <a:effectLst/>
                <a:latin typeface="Segoe UI" panose="020B0502040204020203" pitchFamily="34" charset="0"/>
                <a:cs typeface="Segoe UI" panose="020B0502040204020203" pitchFamily="34" charset="0"/>
              </a:rPr>
              <a:t>‌أ- عدم الوعي الكامل لدور الإدارة</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‌ب- انعدام قنوات الاتصال لدى الإدارة .</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‌ج- عدم فهم الأهداف العامة والخصائص الهامة لدى الإدارة .</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‌د- التسلط والسيطرة وحب التملك .</a:t>
            </a:r>
          </a:p>
          <a:p>
            <a:pPr algn="r"/>
            <a:endParaRPr lang="ar-EG" dirty="0">
              <a:solidFill>
                <a:srgbClr val="333333"/>
              </a:solidFill>
              <a:latin typeface="Segoe UI" panose="020B0502040204020203" pitchFamily="34" charset="0"/>
              <a:cs typeface="Segoe UI" panose="020B0502040204020203" pitchFamily="34" charset="0"/>
            </a:endParaRPr>
          </a:p>
          <a:p>
            <a:pPr algn="r"/>
            <a:endParaRPr lang="ar-EG" b="0" i="0" dirty="0">
              <a:solidFill>
                <a:srgbClr val="333333"/>
              </a:solidFill>
              <a:effectLst/>
              <a:latin typeface="Segoe UI" panose="020B0502040204020203" pitchFamily="34" charset="0"/>
              <a:cs typeface="Segoe UI" panose="020B0502040204020203" pitchFamily="34" charset="0"/>
            </a:endParaRPr>
          </a:p>
          <a:p>
            <a:pPr algn="r"/>
            <a:r>
              <a:rPr lang="ar-EG" b="1" i="0" dirty="0">
                <a:solidFill>
                  <a:srgbClr val="333333"/>
                </a:solidFill>
                <a:effectLst/>
                <a:latin typeface="Segoe UI" panose="020B0502040204020203" pitchFamily="34" charset="0"/>
                <a:cs typeface="Segoe UI" panose="020B0502040204020203" pitchFamily="34" charset="0"/>
              </a:rPr>
              <a:t>4. مشاكل اجتماعية :</a:t>
            </a:r>
            <a:endParaRPr lang="ar-EG" b="0" i="0" dirty="0">
              <a:solidFill>
                <a:srgbClr val="333333"/>
              </a:solidFill>
              <a:effectLst/>
              <a:latin typeface="Segoe UI" panose="020B0502040204020203" pitchFamily="34" charset="0"/>
              <a:cs typeface="Segoe UI" panose="020B0502040204020203" pitchFamily="34" charset="0"/>
            </a:endParaRPr>
          </a:p>
          <a:p>
            <a:pPr algn="r"/>
            <a:r>
              <a:rPr lang="ar-EG" b="0" i="0" dirty="0">
                <a:solidFill>
                  <a:srgbClr val="333333"/>
                </a:solidFill>
                <a:effectLst/>
                <a:latin typeface="Segoe UI" panose="020B0502040204020203" pitchFamily="34" charset="0"/>
                <a:cs typeface="Segoe UI" panose="020B0502040204020203" pitchFamily="34" charset="0"/>
              </a:rPr>
              <a:t>‌أ- السيطرة المفروضة من قبل شخص معين على جهاز إداري .</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‌ب- الاعتماد على الغير والاتكالية .</a:t>
            </a:r>
            <a:br>
              <a:rPr lang="ar-EG" b="0" i="0" dirty="0">
                <a:solidFill>
                  <a:srgbClr val="333333"/>
                </a:solidFill>
                <a:effectLst/>
                <a:latin typeface="Segoe UI" panose="020B0502040204020203" pitchFamily="34" charset="0"/>
                <a:cs typeface="Segoe UI" panose="020B0502040204020203" pitchFamily="34" charset="0"/>
              </a:rPr>
            </a:br>
            <a:r>
              <a:rPr lang="ar-EG" b="0" i="0" dirty="0">
                <a:solidFill>
                  <a:srgbClr val="333333"/>
                </a:solidFill>
                <a:effectLst/>
                <a:latin typeface="Segoe UI" panose="020B0502040204020203" pitchFamily="34" charset="0"/>
                <a:cs typeface="Segoe UI" panose="020B0502040204020203" pitchFamily="34" charset="0"/>
              </a:rPr>
              <a:t>‌ج- انتشار الفساد والمحسوبية والرشوة من قبل فئة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6648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87928" y="187217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387927" y="2101396"/>
            <a:ext cx="10704945" cy="1138773"/>
          </a:xfrm>
          <a:prstGeom prst="rect">
            <a:avLst/>
          </a:prstGeom>
          <a:noFill/>
        </p:spPr>
        <p:txBody>
          <a:bodyPr wrap="square" rtlCol="0">
            <a:spAutoFit/>
          </a:bodyPr>
          <a:lstStyle/>
          <a:p>
            <a:pPr algn="r"/>
            <a:r>
              <a:rPr lang="ar-EG" sz="2000" b="1" dirty="0">
                <a:solidFill>
                  <a:srgbClr val="3C4859"/>
                </a:solidFill>
                <a:latin typeface="Segoe UI" panose="020B0502040204020203" pitchFamily="34" charset="0"/>
                <a:cs typeface="Segoe UI" panose="020B0502040204020203" pitchFamily="34" charset="0"/>
              </a:rPr>
              <a:t> </a:t>
            </a:r>
            <a:r>
              <a:rPr lang="ar-EG" sz="1600" b="1" i="0" dirty="0">
                <a:solidFill>
                  <a:srgbClr val="333333"/>
                </a:solidFill>
                <a:effectLst/>
                <a:latin typeface="Segoe UI" panose="020B0502040204020203" pitchFamily="34" charset="0"/>
                <a:cs typeface="Segoe UI" panose="020B0502040204020203" pitchFamily="34" charset="0"/>
              </a:rPr>
              <a:t>5. مشاكل فنية :</a:t>
            </a:r>
            <a:endParaRPr lang="ar-EG" sz="1600" b="0" i="0" dirty="0">
              <a:solidFill>
                <a:srgbClr val="333333"/>
              </a:solidFill>
              <a:effectLst/>
              <a:latin typeface="Segoe UI" panose="020B0502040204020203" pitchFamily="34" charset="0"/>
              <a:cs typeface="Segoe UI" panose="020B0502040204020203" pitchFamily="34" charset="0"/>
            </a:endParaRPr>
          </a:p>
          <a:p>
            <a:pPr algn="r"/>
            <a:r>
              <a:rPr lang="ar-EG" sz="1600" b="0" i="0" dirty="0">
                <a:solidFill>
                  <a:srgbClr val="333333"/>
                </a:solidFill>
                <a:effectLst/>
                <a:latin typeface="Segoe UI" panose="020B0502040204020203" pitchFamily="34" charset="0"/>
                <a:cs typeface="Segoe UI" panose="020B0502040204020203" pitchFamily="34" charset="0"/>
              </a:rPr>
              <a:t>‌أ- عدم التدريب والخبرة والدراسة والكفاءة الكافية للإدارة .</a:t>
            </a:r>
            <a:br>
              <a:rPr lang="ar-EG" sz="1600" b="0" i="0" dirty="0">
                <a:solidFill>
                  <a:srgbClr val="333333"/>
                </a:solidFill>
                <a:effectLst/>
                <a:latin typeface="Segoe UI" panose="020B0502040204020203" pitchFamily="34" charset="0"/>
                <a:cs typeface="Segoe UI" panose="020B0502040204020203" pitchFamily="34" charset="0"/>
              </a:rPr>
            </a:br>
            <a:r>
              <a:rPr lang="ar-EG" sz="1600" b="0" i="0" dirty="0">
                <a:solidFill>
                  <a:srgbClr val="333333"/>
                </a:solidFill>
                <a:effectLst/>
                <a:latin typeface="Segoe UI" panose="020B0502040204020203" pitchFamily="34" charset="0"/>
                <a:cs typeface="Segoe UI" panose="020B0502040204020203" pitchFamily="34" charset="0"/>
              </a:rPr>
              <a:t>‌ب- عدم حضور دورات وندوات والتطبيق العملي للإدارة .</a:t>
            </a:r>
            <a:br>
              <a:rPr lang="ar-EG" sz="1600" b="0" i="0" dirty="0">
                <a:solidFill>
                  <a:srgbClr val="333333"/>
                </a:solidFill>
                <a:effectLst/>
                <a:latin typeface="Segoe UI" panose="020B0502040204020203" pitchFamily="34" charset="0"/>
                <a:cs typeface="Segoe UI" panose="020B0502040204020203" pitchFamily="34" charset="0"/>
              </a:rPr>
            </a:br>
            <a:r>
              <a:rPr lang="ar-EG" sz="1600" b="0" i="0" dirty="0">
                <a:solidFill>
                  <a:srgbClr val="333333"/>
                </a:solidFill>
                <a:effectLst/>
                <a:latin typeface="Segoe UI" panose="020B0502040204020203" pitchFamily="34" charset="0"/>
                <a:cs typeface="Segoe UI" panose="020B0502040204020203" pitchFamily="34" charset="0"/>
              </a:rPr>
              <a:t>‌ج- بالإضافة لعدم التخطيط الجيد وعدم الرقابة وعدم التنسيق والتنظيم الجيد والمركزية في اتخاذ القرار، وعدم قبول التغيير.</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740342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95781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311176" y="2367722"/>
            <a:ext cx="10384533" cy="3364704"/>
          </a:xfrm>
          <a:prstGeom prst="rect">
            <a:avLst/>
          </a:prstGeom>
          <a:noFill/>
        </p:spPr>
        <p:txBody>
          <a:bodyPr wrap="square" rtlCol="0">
            <a:spAutoFit/>
          </a:bodyPr>
          <a:lstStyle/>
          <a:p>
            <a:pPr algn="r">
              <a:lnSpc>
                <a:spcPct val="150000"/>
              </a:lnSpc>
            </a:pPr>
            <a:r>
              <a:rPr lang="ar-EG" i="0" dirty="0">
                <a:effectLst/>
                <a:latin typeface="Segoe UI" panose="020B0502040204020203" pitchFamily="34" charset="0"/>
                <a:cs typeface="Segoe UI" panose="020B0502040204020203" pitchFamily="34" charset="0"/>
              </a:rPr>
              <a:t>6- أهم معوقات تنمية القيادة التربوية في وظيفة الرقابة:</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ا- الفشل في محاسبة المخالفين و المقصرين.</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ب- ضعف نظام المتابعة و التقييم للعمل الإداري التربوي.</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ج- انتشار الرشوة بين قيادات و كوادر الإدارة التربوية.</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د- سعي الأحزاب السياسية </a:t>
            </a:r>
            <a:r>
              <a:rPr lang="ar-EG" i="0" dirty="0" err="1">
                <a:effectLst/>
                <a:latin typeface="Segoe UI" panose="020B0502040204020203" pitchFamily="34" charset="0"/>
                <a:cs typeface="Segoe UI" panose="020B0502040204020203" pitchFamily="34" charset="0"/>
              </a:rPr>
              <a:t>لتسييس</a:t>
            </a:r>
            <a:r>
              <a:rPr lang="ar-EG" i="0" dirty="0">
                <a:effectLst/>
                <a:latin typeface="Segoe UI" panose="020B0502040204020203" pitchFamily="34" charset="0"/>
                <a:cs typeface="Segoe UI" panose="020B0502040204020203" pitchFamily="34" charset="0"/>
              </a:rPr>
              <a:t> نظم الإدارة لتربوية لمصلحتها.</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ه- ضعف كفاءة الكادر الإداري الرقابي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و- ضعف التزام الكادر الإداري بالدوام الرسمي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ز- غياب الرقابة الشعبية على أداء نظم الإدارة التربوية .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311174" y="5676009"/>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66493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92221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336050" y="1961235"/>
            <a:ext cx="10495370" cy="4195700"/>
          </a:xfrm>
          <a:prstGeom prst="rect">
            <a:avLst/>
          </a:prstGeom>
          <a:noFill/>
        </p:spPr>
        <p:txBody>
          <a:bodyPr wrap="square" rtlCol="0">
            <a:spAutoFit/>
          </a:bodyPr>
          <a:lstStyle/>
          <a:p>
            <a:pPr marL="285750" indent="-285750" algn="r">
              <a:lnSpc>
                <a:spcPct val="150000"/>
              </a:lnSpc>
              <a:buFont typeface="Arial" panose="020B0604020202020204" pitchFamily="34" charset="0"/>
              <a:buChar char="•"/>
            </a:pPr>
            <a:r>
              <a:rPr lang="ar-EG" i="0" dirty="0">
                <a:effectLst/>
                <a:latin typeface="Segoe UI" panose="020B0502040204020203" pitchFamily="34" charset="0"/>
                <a:cs typeface="Segoe UI" panose="020B0502040204020203" pitchFamily="34" charset="0"/>
              </a:rPr>
              <a:t>7- معوقات تنمية القيادة التربوية في وظيفة التنظيم:</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تدخّل الشخصيات الاجتماعية في تعيين و تقييم قيادات و كوادر الإدارة التربوية.</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إسناد الصلاحيات بحسب التقارب الطائفي بين الرؤساء و المرؤوسين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التقاسم السياسي للهيكل الإداري بوزارة التربية و التعليم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عشوائية التقسيم الإداري التربوي الحالي في الدول العربية.</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التوصيف الوظيفي للوظائف الإدارية التربوية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سوء توزيع المخصصات المالية بين مستويات ووحدات الإدارة التربوية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اختلاف الهياكل التنظيمية المعمول بها في نظم الإدارة التربوية ووحداتها المتماثلة الهدف و النشاط.</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التباين الكمي (بشريا و ماديا ) في امكانات نظم ووحدات الإدارة التربوية المتماثلة الهدف و النشاط.</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الضوضاء التي يحدثها المراجعون أثناء الدوام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84535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11175" y="195781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440512" y="1957812"/>
            <a:ext cx="10390908" cy="5805820"/>
          </a:xfrm>
          <a:prstGeom prst="rect">
            <a:avLst/>
          </a:prstGeom>
          <a:noFill/>
        </p:spPr>
        <p:txBody>
          <a:bodyPr wrap="square" rtlCol="0">
            <a:spAutoFit/>
          </a:bodyPr>
          <a:lstStyle/>
          <a:p>
            <a:pPr algn="r">
              <a:lnSpc>
                <a:spcPct val="150000"/>
              </a:lnSpc>
            </a:pPr>
            <a:r>
              <a:rPr lang="ar-EG" sz="2400" b="0" i="0" dirty="0">
                <a:solidFill>
                  <a:srgbClr val="212529"/>
                </a:solidFill>
                <a:effectLst/>
                <a:latin typeface="TheSans"/>
                <a:cs typeface="Segoe UI" panose="020B0502040204020203" pitchFamily="34" charset="0"/>
              </a:rPr>
              <a:t> 8- </a:t>
            </a:r>
            <a:r>
              <a:rPr lang="ar-EG" i="0" dirty="0">
                <a:effectLst/>
                <a:latin typeface="Segoe UI" panose="020B0502040204020203" pitchFamily="34" charset="0"/>
                <a:cs typeface="Segoe UI" panose="020B0502040204020203" pitchFamily="34" charset="0"/>
              </a:rPr>
              <a:t>معوقات تنمية القيادة التربوية في وظيفة التوجيه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عدم ربط الترقيات بمعايير الإنجاز و الإبداع</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تطبيق الأساليب الإدارية الحديثة و المعاصرة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عدم التقييم الدوري للسلوك الإداري في نظم ووحدات الإدارة التربوية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برامج تدريب قيادات و كوادر الإدارة التربوية في أثناء الخدمة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غياب المعايير العلمية في تقييم مخرجات الإدارة التربوية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انخفاض الروح المعنوية لدى كوادر الإدارة التربوية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الاهتمام بتسيير العمل الإداري دون الاهتمام بتحديثه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كفاءة الكادر الإداري العامل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قلّة الموجهين الإداريين المتخصصين في مجال الإدارة التربوية</a:t>
            </a:r>
            <a:r>
              <a:rPr lang="ar-EG" sz="2000" b="1" i="0" dirty="0">
                <a:solidFill>
                  <a:srgbClr val="F21313"/>
                </a:solidFill>
                <a:effectLst/>
                <a:latin typeface="Segoe UI" panose="020B0502040204020203" pitchFamily="34" charset="0"/>
                <a:cs typeface="Segoe UI" panose="020B0502040204020203" pitchFamily="34" charset="0"/>
              </a:rPr>
              <a:t> .</a:t>
            </a:r>
            <a:r>
              <a:rPr lang="ar-EG" sz="2000" dirty="0">
                <a:solidFill>
                  <a:srgbClr val="3D4957"/>
                </a:solidFill>
                <a:latin typeface="Segoe UI" panose="020B0502040204020203" pitchFamily="34" charset="0"/>
                <a:cs typeface="Segoe UI" panose="020B0502040204020203" pitchFamily="34" charset="0"/>
              </a:rPr>
              <a:t>                                                                          </a:t>
            </a:r>
          </a:p>
          <a:p>
            <a:pPr algn="r">
              <a:lnSpc>
                <a:spcPct val="150000"/>
              </a:lnSpc>
            </a:pPr>
            <a:endParaRPr lang="ar-EG" sz="2400" b="0" i="0" dirty="0">
              <a:solidFill>
                <a:srgbClr val="212529"/>
              </a:solidFill>
              <a:effectLst/>
              <a:latin typeface="TheSans"/>
              <a:cs typeface="Segoe UI" panose="020B0502040204020203" pitchFamily="34" charset="0"/>
            </a:endParaRPr>
          </a:p>
          <a:p>
            <a:pPr algn="r">
              <a:lnSpc>
                <a:spcPct val="150000"/>
              </a:lnSpc>
            </a:pPr>
            <a:r>
              <a:rPr lang="ar-EG" sz="2000" b="0" i="0" dirty="0">
                <a:solidFill>
                  <a:srgbClr val="212529"/>
                </a:solidFill>
                <a:effectLst/>
                <a:latin typeface="TheSans"/>
                <a:cs typeface="Segoe UI" panose="020B0502040204020203" pitchFamily="34" charset="0"/>
              </a:rPr>
              <a:t>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32930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00373" y="1345306"/>
            <a:ext cx="10812720" cy="5069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812999"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67066" y="606391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9" name="Rectangle 4">
            <a:extLst>
              <a:ext uri="{FF2B5EF4-FFF2-40B4-BE49-F238E27FC236}">
                <a16:creationId xmlns:a16="http://schemas.microsoft.com/office/drawing/2014/main" xmlns="" id="{CA50E259-F1CA-D1DA-21F5-CECB7C7FA286}"/>
              </a:ext>
            </a:extLst>
          </p:cNvPr>
          <p:cNvSpPr>
            <a:spLocks noChangeArrowheads="1"/>
          </p:cNvSpPr>
          <p:nvPr/>
        </p:nvSpPr>
        <p:spPr bwMode="auto">
          <a:xfrm rot="10800000" flipV="1">
            <a:off x="1657030" y="1312557"/>
            <a:ext cx="8922328" cy="54524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50784"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50000"/>
              </a:lnSpc>
              <a:spcBef>
                <a:spcPct val="0"/>
              </a:spcBef>
              <a:spcAft>
                <a:spcPct val="0"/>
              </a:spcAft>
              <a:buClrTx/>
              <a:buSzTx/>
              <a:buFontTx/>
              <a:buNone/>
              <a:tabLst/>
            </a:pPr>
            <a:r>
              <a:rPr lang="ar-EG" i="0" dirty="0">
                <a:effectLst/>
                <a:latin typeface="Segoe UI" panose="020B0502040204020203" pitchFamily="34" charset="0"/>
                <a:cs typeface="Segoe UI" panose="020B0502040204020203" pitchFamily="34" charset="0"/>
              </a:rPr>
              <a:t>9- معوقات تنمية القيادة  التربوية في وظيفة التنسيق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الترابط بين التخطيط و التنفيذ و التقييم للعمل الإداري التربوي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-ضعف الاستفادة من تجارب الإدارات التربوية الناجحة في دول أخرى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الرؤية الإدارية الموحدة لكيفية إنجاز الأعمال الإدارية و تقييمها.</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التداخل في الاختصاصات الإدارية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الترابط أفقيا بين نظم ووحدات الإدارة التربوية المتكاملة وظيفيا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10- أهم معوقات تنمية الإدارة التربوية في وظيفة القرارات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ندرة استناد القرارات الجديدة على نتائج القرارات السابقة لها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قلّة متابعة ردود الفعل الميداني تجاه القرارات الصادرة و تقييمها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مشاركة المرؤوسين في اتخاذ القرار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ارتباط القرارات المتخذة بالمعلومات العلمية ذات العلاقة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تأثر القرارات الإدارية التربوية بالمشاكل الاجتماعية .</a:t>
            </a:r>
            <a:r>
              <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t/>
            </a:r>
            <a:br>
              <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br>
            <a:endPar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4999185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B0D2000-3BAB-56D9-C3B9-1531E0E9743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0DAF1281-AE45-B86E-3CCE-AF3578BE91E6}"/>
              </a:ext>
            </a:extLst>
          </p:cNvPr>
          <p:cNvSpPr/>
          <p:nvPr/>
        </p:nvSpPr>
        <p:spPr>
          <a:xfrm>
            <a:off x="300373" y="1121427"/>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1EFCA447-C851-A504-820E-92401E2FB3B7}"/>
              </a:ext>
            </a:extLst>
          </p:cNvPr>
          <p:cNvSpPr/>
          <p:nvPr/>
        </p:nvSpPr>
        <p:spPr>
          <a:xfrm>
            <a:off x="812999"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pic>
        <p:nvPicPr>
          <p:cNvPr id="7" name="Graphic 21">
            <a:extLst>
              <a:ext uri="{FF2B5EF4-FFF2-40B4-BE49-F238E27FC236}">
                <a16:creationId xmlns:a16="http://schemas.microsoft.com/office/drawing/2014/main" xmlns="" id="{11F3647E-D7EB-31F9-9797-32469A62BF8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BCFE7B9B-0D0C-DB6A-F91C-AB73EA598A70}"/>
              </a:ext>
            </a:extLst>
          </p:cNvPr>
          <p:cNvSpPr/>
          <p:nvPr/>
        </p:nvSpPr>
        <p:spPr>
          <a:xfrm>
            <a:off x="208009" y="5223132"/>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9" name="Rectangle 4">
            <a:extLst>
              <a:ext uri="{FF2B5EF4-FFF2-40B4-BE49-F238E27FC236}">
                <a16:creationId xmlns:a16="http://schemas.microsoft.com/office/drawing/2014/main" xmlns="" id="{642ECD2B-C3AD-040C-9193-57FAE1978837}"/>
              </a:ext>
            </a:extLst>
          </p:cNvPr>
          <p:cNvSpPr>
            <a:spLocks noChangeArrowheads="1"/>
          </p:cNvSpPr>
          <p:nvPr/>
        </p:nvSpPr>
        <p:spPr bwMode="auto">
          <a:xfrm rot="10800000" flipV="1">
            <a:off x="1902690" y="2023737"/>
            <a:ext cx="8922328" cy="2872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50784"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pPr>
            <a:r>
              <a:rPr lang="ar-EG" i="0" dirty="0">
                <a:effectLst/>
                <a:latin typeface="Segoe UI" panose="020B0502040204020203" pitchFamily="34" charset="0"/>
                <a:cs typeface="Segoe UI" panose="020B0502040204020203" pitchFamily="34" charset="0"/>
              </a:rPr>
              <a:t>11- معوقات تنمية القيادة التربوية في وظيفة التخطيط:</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غياب الخطة الاستراتيجية الشاملة لتنمية الإدارة التربوية و تأهيل كوادرها.</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قلّة المخصصات المالية المعتمدة للإدارة التربوية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إهمال الجانب النوعي عند التوسع في مجال الإدارة التربوية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ضآلة دور المنظمات التنموية الدولية و قلّة اهتمامها بالإدارة التربوية.</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اهتمام الخطط الخمسية بتحسين قدرات الإدارة التربوية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قلّة الكوادر و القيادات المتخصصة في الإدارة التربوية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السلوكيات الإدارية الممارسة من قبل القيادات الإدارية عكس التحديث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قلّة المباني و الغرف الإدارية المخصصة للإدارة التربوية .</a:t>
            </a:r>
            <a:r>
              <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t/>
            </a:r>
            <a:br>
              <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br>
            <a:endPar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9486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63129" y="12032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812999"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563129" y="5223132"/>
            <a:ext cx="4396798"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9" name="Rectangle 4">
            <a:extLst>
              <a:ext uri="{FF2B5EF4-FFF2-40B4-BE49-F238E27FC236}">
                <a16:creationId xmlns:a16="http://schemas.microsoft.com/office/drawing/2014/main" xmlns="" id="{CA50E259-F1CA-D1DA-21F5-CECB7C7FA286}"/>
              </a:ext>
            </a:extLst>
          </p:cNvPr>
          <p:cNvSpPr>
            <a:spLocks noChangeArrowheads="1"/>
          </p:cNvSpPr>
          <p:nvPr/>
        </p:nvSpPr>
        <p:spPr bwMode="auto">
          <a:xfrm rot="10800000" flipV="1">
            <a:off x="1542473" y="1954542"/>
            <a:ext cx="9144000" cy="31495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50784"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pPr>
            <a:endParaRPr lang="ar-EG" i="0" dirty="0">
              <a:effectLst/>
              <a:latin typeface="Segoe UI" panose="020B0502040204020203" pitchFamily="34" charset="0"/>
              <a:cs typeface="Segoe UI" panose="020B0502040204020203"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lang="ar-EG" i="0" dirty="0">
                <a:effectLst/>
                <a:latin typeface="Segoe UI" panose="020B0502040204020203" pitchFamily="34" charset="0"/>
                <a:cs typeface="Segoe UI" panose="020B0502040204020203" pitchFamily="34" charset="0"/>
              </a:rPr>
              <a:t>12-  معوقات تنمية القيادة التربوية في وظيفة الاتصالات</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إغفال دور البحث العلمي في حل مشكلات الإدارة التربوية .</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غياب الأدلة التنفيذية المفصلة في كيفيات إنجاز الأعمال و المهام الإدارية</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غياب البيانات الكاملة عن مدخلات و مخرجات الإدارة التربوية</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غياب نظم المعلومات الإدارية الحديثة.</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ضعف الاتصالات الأفقية بين نظم الإدارة التربوية المتكاملة</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تقطع الاتصالات الإدارية الرأسية ( الصاعدة من أسفل لأعلى)</a:t>
            </a:r>
            <a:r>
              <a:rPr lang="ar-EG" dirty="0">
                <a:latin typeface="Segoe UI" panose="020B0502040204020203" pitchFamily="34" charset="0"/>
                <a:cs typeface="Segoe UI" panose="020B0502040204020203" pitchFamily="34" charset="0"/>
              </a:rPr>
              <a:t/>
            </a:r>
            <a:br>
              <a:rPr lang="ar-EG" dirty="0">
                <a:latin typeface="Segoe UI" panose="020B0502040204020203" pitchFamily="34" charset="0"/>
                <a:cs typeface="Segoe UI" panose="020B0502040204020203" pitchFamily="34" charset="0"/>
              </a:rPr>
            </a:br>
            <a:r>
              <a:rPr lang="ar-EG" i="0" dirty="0">
                <a:effectLst/>
                <a:latin typeface="Segoe UI" panose="020B0502040204020203" pitchFamily="34" charset="0"/>
                <a:cs typeface="Segoe UI" panose="020B0502040204020203" pitchFamily="34" charset="0"/>
              </a:rPr>
              <a:t>- الاحتفاظ بوثائق العمل الإداري في المنازل .</a:t>
            </a:r>
            <a:endParaRPr kumimoji="0" lang="ar-EG" altLang="en-US" i="0" u="none" strike="noStrike" cap="none" normalizeH="0" baseline="0" dirty="0">
              <a:ln>
                <a:noFill/>
              </a:ln>
              <a:effectLst/>
              <a:latin typeface="Segoe UI" panose="020B0502040204020203" pitchFamily="34" charset="0"/>
              <a:cs typeface="Segoe UI" panose="020B0502040204020203"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t/>
            </a:r>
            <a:br>
              <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br>
            <a:endPar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25710375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27B5A7B-D913-A50B-BECA-22FFA508549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A04899ED-8177-4FFA-DE57-A760DC31F3D1}"/>
              </a:ext>
            </a:extLst>
          </p:cNvPr>
          <p:cNvSpPr/>
          <p:nvPr/>
        </p:nvSpPr>
        <p:spPr>
          <a:xfrm>
            <a:off x="563129" y="12032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146B64F8-5AC9-3FB2-B16B-DAB3497DEE42}"/>
              </a:ext>
            </a:extLst>
          </p:cNvPr>
          <p:cNvSpPr/>
          <p:nvPr/>
        </p:nvSpPr>
        <p:spPr>
          <a:xfrm>
            <a:off x="812999"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pic>
        <p:nvPicPr>
          <p:cNvPr id="7" name="Graphic 21">
            <a:extLst>
              <a:ext uri="{FF2B5EF4-FFF2-40B4-BE49-F238E27FC236}">
                <a16:creationId xmlns:a16="http://schemas.microsoft.com/office/drawing/2014/main" xmlns="" id="{306DAFDD-C4E2-638E-3070-984F09EBD97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752F87A1-AFD5-FA1A-5D31-EF7FB63A0E17}"/>
              </a:ext>
            </a:extLst>
          </p:cNvPr>
          <p:cNvSpPr/>
          <p:nvPr/>
        </p:nvSpPr>
        <p:spPr>
          <a:xfrm>
            <a:off x="563129" y="5223132"/>
            <a:ext cx="4396798"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9" name="Rectangle 4">
            <a:extLst>
              <a:ext uri="{FF2B5EF4-FFF2-40B4-BE49-F238E27FC236}">
                <a16:creationId xmlns:a16="http://schemas.microsoft.com/office/drawing/2014/main" xmlns="" id="{6A2DB793-9325-7069-E2B1-4489515DD2B1}"/>
              </a:ext>
            </a:extLst>
          </p:cNvPr>
          <p:cNvSpPr>
            <a:spLocks noChangeArrowheads="1"/>
          </p:cNvSpPr>
          <p:nvPr/>
        </p:nvSpPr>
        <p:spPr bwMode="auto">
          <a:xfrm rot="10800000" flipV="1">
            <a:off x="563128" y="1265745"/>
            <a:ext cx="10812718" cy="48730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50784"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r"/>
            <a:r>
              <a:rPr lang="ar-EG" sz="1600" b="1" dirty="0">
                <a:solidFill>
                  <a:srgbClr val="333333"/>
                </a:solidFill>
                <a:latin typeface="Segoe UI" panose="020B0502040204020203" pitchFamily="34" charset="0"/>
                <a:cs typeface="Segoe UI" panose="020B0502040204020203" pitchFamily="34" charset="0"/>
              </a:rPr>
              <a:t>التغلب </a:t>
            </a:r>
            <a:r>
              <a:rPr lang="ar-EG" sz="1600" b="1" i="0" dirty="0">
                <a:solidFill>
                  <a:srgbClr val="333333"/>
                </a:solidFill>
                <a:effectLst/>
                <a:latin typeface="Segoe UI" panose="020B0502040204020203" pitchFamily="34" charset="0"/>
                <a:cs typeface="Segoe UI" panose="020B0502040204020203" pitchFamily="34" charset="0"/>
              </a:rPr>
              <a:t>على المعوقات؟</a:t>
            </a:r>
            <a:endParaRPr lang="ar-EG" sz="1600" b="0" i="0" dirty="0">
              <a:solidFill>
                <a:srgbClr val="333333"/>
              </a:solidFill>
              <a:effectLst/>
              <a:latin typeface="Segoe UI" panose="020B0502040204020203" pitchFamily="34" charset="0"/>
              <a:cs typeface="Segoe UI" panose="020B0502040204020203" pitchFamily="34" charset="0"/>
            </a:endParaRPr>
          </a:p>
          <a:p>
            <a:pPr algn="r"/>
            <a:r>
              <a:rPr lang="ar-EG" sz="1600" b="0" i="0" dirty="0">
                <a:solidFill>
                  <a:srgbClr val="333333"/>
                </a:solidFill>
                <a:effectLst/>
                <a:latin typeface="Segoe UI" panose="020B0502040204020203" pitchFamily="34" charset="0"/>
                <a:cs typeface="Segoe UI" panose="020B0502040204020203" pitchFamily="34" charset="0"/>
              </a:rPr>
              <a:t>1. زيادة الاهتمام بالكيف بدلاً من الكم .</a:t>
            </a:r>
            <a:br>
              <a:rPr lang="ar-EG" sz="1600" b="0" i="0" dirty="0">
                <a:solidFill>
                  <a:srgbClr val="333333"/>
                </a:solidFill>
                <a:effectLst/>
                <a:latin typeface="Segoe UI" panose="020B0502040204020203" pitchFamily="34" charset="0"/>
                <a:cs typeface="Segoe UI" panose="020B0502040204020203" pitchFamily="34" charset="0"/>
              </a:rPr>
            </a:br>
            <a:r>
              <a:rPr lang="ar-EG" sz="1600" b="0" i="0" dirty="0">
                <a:solidFill>
                  <a:srgbClr val="333333"/>
                </a:solidFill>
                <a:effectLst/>
                <a:latin typeface="Segoe UI" panose="020B0502040204020203" pitchFamily="34" charset="0"/>
                <a:cs typeface="Segoe UI" panose="020B0502040204020203" pitchFamily="34" charset="0"/>
              </a:rPr>
              <a:t>2. الانتقال من السيطرة الطبيعية إلى الانسجام معها .</a:t>
            </a:r>
            <a:br>
              <a:rPr lang="ar-EG" sz="1600" b="0" i="0" dirty="0">
                <a:solidFill>
                  <a:srgbClr val="333333"/>
                </a:solidFill>
                <a:effectLst/>
                <a:latin typeface="Segoe UI" panose="020B0502040204020203" pitchFamily="34" charset="0"/>
                <a:cs typeface="Segoe UI" panose="020B0502040204020203" pitchFamily="34" charset="0"/>
              </a:rPr>
            </a:br>
            <a:r>
              <a:rPr lang="ar-EG" sz="1600" b="0" i="0" dirty="0">
                <a:solidFill>
                  <a:srgbClr val="333333"/>
                </a:solidFill>
                <a:effectLst/>
                <a:latin typeface="Segoe UI" panose="020B0502040204020203" pitchFamily="34" charset="0"/>
                <a:cs typeface="Segoe UI" panose="020B0502040204020203" pitchFamily="34" charset="0"/>
              </a:rPr>
              <a:t>3. الانتقال من الاستقلالية إلى الاهتمام المتبادل .</a:t>
            </a:r>
            <a:br>
              <a:rPr lang="ar-EG" sz="1600" b="0" i="0" dirty="0">
                <a:solidFill>
                  <a:srgbClr val="333333"/>
                </a:solidFill>
                <a:effectLst/>
                <a:latin typeface="Segoe UI" panose="020B0502040204020203" pitchFamily="34" charset="0"/>
                <a:cs typeface="Segoe UI" panose="020B0502040204020203" pitchFamily="34" charset="0"/>
              </a:rPr>
            </a:br>
            <a:r>
              <a:rPr lang="ar-EG" sz="1600" b="0" i="0" dirty="0">
                <a:solidFill>
                  <a:srgbClr val="333333"/>
                </a:solidFill>
                <a:effectLst/>
                <a:latin typeface="Segoe UI" panose="020B0502040204020203" pitchFamily="34" charset="0"/>
                <a:cs typeface="Segoe UI" panose="020B0502040204020203" pitchFamily="34" charset="0"/>
              </a:rPr>
              <a:t>4. التغيير من المنافسة إلى التعاون ، ومن السلطة إلى التعاون والمشاركة ، ومن الوحدة إلى التنوع ، ومن السيطرة على الإنتاج إلى العدالة .</a:t>
            </a:r>
            <a:br>
              <a:rPr lang="ar-EG" sz="1600" b="0" i="0" dirty="0">
                <a:solidFill>
                  <a:srgbClr val="333333"/>
                </a:solidFill>
                <a:effectLst/>
                <a:latin typeface="Segoe UI" panose="020B0502040204020203" pitchFamily="34" charset="0"/>
                <a:cs typeface="Segoe UI" panose="020B0502040204020203" pitchFamily="34" charset="0"/>
              </a:rPr>
            </a:br>
            <a:r>
              <a:rPr lang="ar-EG" sz="1600" b="0" i="0" dirty="0">
                <a:solidFill>
                  <a:srgbClr val="333333"/>
                </a:solidFill>
                <a:effectLst/>
                <a:latin typeface="Segoe UI" panose="020B0502040204020203" pitchFamily="34" charset="0"/>
                <a:cs typeface="Segoe UI" panose="020B0502040204020203" pitchFamily="34" charset="0"/>
              </a:rPr>
              <a:t>5. الانفتاح ذهنياً واجتماعياً .</a:t>
            </a:r>
            <a:br>
              <a:rPr lang="ar-EG" sz="1600" b="0" i="0" dirty="0">
                <a:solidFill>
                  <a:srgbClr val="333333"/>
                </a:solidFill>
                <a:effectLst/>
                <a:latin typeface="Segoe UI" panose="020B0502040204020203" pitchFamily="34" charset="0"/>
                <a:cs typeface="Segoe UI" panose="020B0502040204020203" pitchFamily="34" charset="0"/>
              </a:rPr>
            </a:br>
            <a:r>
              <a:rPr lang="ar-EG" sz="1600" b="0" i="0" dirty="0">
                <a:solidFill>
                  <a:srgbClr val="333333"/>
                </a:solidFill>
                <a:effectLst/>
                <a:latin typeface="Segoe UI" panose="020B0502040204020203" pitchFamily="34" charset="0"/>
                <a:cs typeface="Segoe UI" panose="020B0502040204020203" pitchFamily="34" charset="0"/>
              </a:rPr>
              <a:t>6. الإيمان بنفسه وخبرته والاستفادة من خبرات غيره </a:t>
            </a:r>
            <a:r>
              <a:rPr lang="ar-EG" sz="1600" b="0" i="0" dirty="0">
                <a:solidFill>
                  <a:srgbClr val="333333"/>
                </a:solidFill>
                <a:effectLst/>
                <a:latin typeface="Trebuchet MS" panose="020B0603020202020204" pitchFamily="34" charset="0"/>
                <a:cs typeface="Segoe UI" panose="020B0502040204020203" pitchFamily="34" charset="0"/>
              </a:rPr>
              <a:t>.</a:t>
            </a:r>
            <a:r>
              <a:rPr lang="ar-EG" sz="1600" dirty="0">
                <a:latin typeface="Segoe UI" panose="020B0502040204020203" pitchFamily="34" charset="0"/>
                <a:cs typeface="Segoe UI" panose="020B0502040204020203" pitchFamily="34" charset="0"/>
              </a:rPr>
              <a:t/>
            </a:r>
            <a:br>
              <a:rPr lang="ar-EG" sz="1600" dirty="0">
                <a:latin typeface="Segoe UI" panose="020B0502040204020203" pitchFamily="34" charset="0"/>
                <a:cs typeface="Segoe UI" panose="020B0502040204020203" pitchFamily="34" charset="0"/>
              </a:rPr>
            </a:br>
            <a:r>
              <a:rPr lang="ar-EG" sz="1600" b="1" i="0" dirty="0">
                <a:effectLst/>
                <a:latin typeface="Segoe UI" panose="020B0502040204020203" pitchFamily="34" charset="0"/>
                <a:cs typeface="Segoe UI" panose="020B0502040204020203" pitchFamily="34" charset="0"/>
              </a:rPr>
              <a:t>7</a:t>
            </a:r>
            <a:r>
              <a:rPr lang="ar-EG" sz="1600" dirty="0">
                <a:solidFill>
                  <a:srgbClr val="333333"/>
                </a:solidFill>
                <a:latin typeface="Segoe UI" panose="020B0502040204020203" pitchFamily="34" charset="0"/>
                <a:cs typeface="Segoe UI" panose="020B0502040204020203" pitchFamily="34" charset="0"/>
              </a:rPr>
              <a:t>- صياغة الأسس الفلسفية الإدارية التربوية الحديثة في قواعد وسياسات إدارية واضحة .</a:t>
            </a:r>
            <a:br>
              <a:rPr lang="ar-EG" sz="1600" dirty="0">
                <a:solidFill>
                  <a:srgbClr val="333333"/>
                </a:solidFill>
                <a:latin typeface="Segoe UI" panose="020B0502040204020203" pitchFamily="34" charset="0"/>
                <a:cs typeface="Segoe UI" panose="020B0502040204020203" pitchFamily="34" charset="0"/>
              </a:rPr>
            </a:br>
            <a:r>
              <a:rPr lang="ar-EG" sz="1600" dirty="0">
                <a:solidFill>
                  <a:srgbClr val="333333"/>
                </a:solidFill>
                <a:latin typeface="Segoe UI" panose="020B0502040204020203" pitchFamily="34" charset="0"/>
                <a:cs typeface="Segoe UI" panose="020B0502040204020203" pitchFamily="34" charset="0"/>
              </a:rPr>
              <a:t>8- الاهتمام بإعداد وتأهيل وتدريب الكوادر البشرية في هذا المجال .</a:t>
            </a:r>
            <a:br>
              <a:rPr lang="ar-EG" sz="1600" dirty="0">
                <a:solidFill>
                  <a:srgbClr val="333333"/>
                </a:solidFill>
                <a:latin typeface="Segoe UI" panose="020B0502040204020203" pitchFamily="34" charset="0"/>
                <a:cs typeface="Segoe UI" panose="020B0502040204020203" pitchFamily="34" charset="0"/>
              </a:rPr>
            </a:br>
            <a:r>
              <a:rPr lang="ar-EG" sz="1600" dirty="0">
                <a:solidFill>
                  <a:srgbClr val="333333"/>
                </a:solidFill>
                <a:latin typeface="Segoe UI" panose="020B0502040204020203" pitchFamily="34" charset="0"/>
                <a:cs typeface="Segoe UI" panose="020B0502040204020203" pitchFamily="34" charset="0"/>
              </a:rPr>
              <a:t>9- التخطيط الاستراتيجي لتنمية قدرات الإدارة التربوية وتحديثها .</a:t>
            </a:r>
            <a:br>
              <a:rPr lang="ar-EG" sz="1600" dirty="0">
                <a:solidFill>
                  <a:srgbClr val="333333"/>
                </a:solidFill>
                <a:latin typeface="Segoe UI" panose="020B0502040204020203" pitchFamily="34" charset="0"/>
                <a:cs typeface="Segoe UI" panose="020B0502040204020203" pitchFamily="34" charset="0"/>
              </a:rPr>
            </a:br>
            <a:r>
              <a:rPr lang="ar-EG" sz="1600" dirty="0">
                <a:solidFill>
                  <a:srgbClr val="333333"/>
                </a:solidFill>
                <a:latin typeface="Segoe UI" panose="020B0502040204020203" pitchFamily="34" charset="0"/>
                <a:cs typeface="Segoe UI" panose="020B0502040204020203" pitchFamily="34" charset="0"/>
              </a:rPr>
              <a:t>10- توفير الإمكانات المادية والمالية اللازمة وإصلاح وترشيد نظام استخدامها وصرفها .</a:t>
            </a:r>
            <a:br>
              <a:rPr lang="ar-EG" sz="1600" dirty="0">
                <a:solidFill>
                  <a:srgbClr val="333333"/>
                </a:solidFill>
                <a:latin typeface="Segoe UI" panose="020B0502040204020203" pitchFamily="34" charset="0"/>
                <a:cs typeface="Segoe UI" panose="020B0502040204020203" pitchFamily="34" charset="0"/>
              </a:rPr>
            </a:br>
            <a:r>
              <a:rPr lang="ar-EG" sz="1600" dirty="0">
                <a:solidFill>
                  <a:srgbClr val="333333"/>
                </a:solidFill>
                <a:latin typeface="Segoe UI" panose="020B0502040204020203" pitchFamily="34" charset="0"/>
                <a:cs typeface="Segoe UI" panose="020B0502040204020203" pitchFamily="34" charset="0"/>
              </a:rPr>
              <a:t>11- إعادة التقسيم الإداري لنظام الإدارة التربوية وتشكيلها في نظم ووحدات إدارية متناسبة ومتناسقة في أحجامها وإمكاناتها المادية والبشرية .</a:t>
            </a:r>
            <a:br>
              <a:rPr lang="ar-EG" sz="1600" dirty="0">
                <a:solidFill>
                  <a:srgbClr val="333333"/>
                </a:solidFill>
                <a:latin typeface="Segoe UI" panose="020B0502040204020203" pitchFamily="34" charset="0"/>
                <a:cs typeface="Segoe UI" panose="020B0502040204020203" pitchFamily="34" charset="0"/>
              </a:rPr>
            </a:br>
            <a:r>
              <a:rPr lang="ar-EG" sz="1600" dirty="0">
                <a:solidFill>
                  <a:srgbClr val="333333"/>
                </a:solidFill>
                <a:latin typeface="Segoe UI" panose="020B0502040204020203" pitchFamily="34" charset="0"/>
                <a:cs typeface="Segoe UI" panose="020B0502040204020203" pitchFamily="34" charset="0"/>
              </a:rPr>
              <a:t>12- استخدام نظام دوري فاعل للمتابعة والتقييم الإداري .</a:t>
            </a:r>
            <a:br>
              <a:rPr lang="ar-EG" sz="1600" dirty="0">
                <a:solidFill>
                  <a:srgbClr val="333333"/>
                </a:solidFill>
                <a:latin typeface="Segoe UI" panose="020B0502040204020203" pitchFamily="34" charset="0"/>
                <a:cs typeface="Segoe UI" panose="020B0502040204020203" pitchFamily="34" charset="0"/>
              </a:rPr>
            </a:br>
            <a:r>
              <a:rPr lang="ar-EG" sz="1600" dirty="0">
                <a:solidFill>
                  <a:srgbClr val="333333"/>
                </a:solidFill>
                <a:latin typeface="Segoe UI" panose="020B0502040204020203" pitchFamily="34" charset="0"/>
                <a:cs typeface="Segoe UI" panose="020B0502040204020203" pitchFamily="34" charset="0"/>
              </a:rPr>
              <a:t>13- تحديث نظم الاتصالات والمعلومات الإدارية باستخدام الحاسوب والإنترنت .</a:t>
            </a:r>
            <a:r>
              <a:rPr lang="ar-EG" dirty="0">
                <a:solidFill>
                  <a:srgbClr val="333333"/>
                </a:solidFill>
                <a:latin typeface="Segoe UI" panose="020B0502040204020203" pitchFamily="34" charset="0"/>
                <a:cs typeface="Segoe UI" panose="020B0502040204020203" pitchFamily="34" charset="0"/>
              </a:rPr>
              <a:t/>
            </a:r>
            <a:br>
              <a:rPr lang="ar-EG" dirty="0">
                <a:solidFill>
                  <a:srgbClr val="333333"/>
                </a:solidFill>
                <a:latin typeface="Segoe UI" panose="020B0502040204020203" pitchFamily="34" charset="0"/>
                <a:cs typeface="Segoe UI" panose="020B0502040204020203" pitchFamily="34" charset="0"/>
              </a:rPr>
            </a:br>
            <a:endParaRPr lang="ar-EG" altLang="en-US" dirty="0">
              <a:solidFill>
                <a:srgbClr val="333333"/>
              </a:solidFill>
              <a:latin typeface="Segoe UI" panose="020B0502040204020203" pitchFamily="34" charset="0"/>
              <a:cs typeface="Segoe UI" panose="020B0502040204020203"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t/>
            </a:r>
            <a:br>
              <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br>
            <a:endPar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17095800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0D8B507F-283B-EA83-E1CC-4DEF748B0DE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xmlns="" id="{79CD0D27-81B8-4A03-6B1F-B2A7AB3286FE}"/>
              </a:ext>
            </a:extLst>
          </p:cNvPr>
          <p:cNvSpPr/>
          <p:nvPr/>
        </p:nvSpPr>
        <p:spPr>
          <a:xfrm>
            <a:off x="563129" y="120325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xmlns="" id="{FB5F44B4-A977-2698-809D-BBCBBDA1C595}"/>
              </a:ext>
            </a:extLst>
          </p:cNvPr>
          <p:cNvSpPr/>
          <p:nvPr/>
        </p:nvSpPr>
        <p:spPr>
          <a:xfrm>
            <a:off x="812999" y="22413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ea typeface="Roboto Light" panose="02000000000000000000" pitchFamily="2" charset="0"/>
              </a:rPr>
              <a:t>8</a:t>
            </a:r>
            <a:endParaRPr lang="en-US" sz="6000" dirty="0">
              <a:ea typeface="Roboto Light" panose="02000000000000000000" pitchFamily="2" charset="0"/>
            </a:endParaRPr>
          </a:p>
        </p:txBody>
      </p:sp>
      <p:pic>
        <p:nvPicPr>
          <p:cNvPr id="7" name="Graphic 21">
            <a:extLst>
              <a:ext uri="{FF2B5EF4-FFF2-40B4-BE49-F238E27FC236}">
                <a16:creationId xmlns:a16="http://schemas.microsoft.com/office/drawing/2014/main" xmlns="" id="{BF7227A5-B487-7EF3-E082-9A23D89D038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20087AEA-7F93-B1C0-84BC-773628E1499B}"/>
              </a:ext>
            </a:extLst>
          </p:cNvPr>
          <p:cNvSpPr/>
          <p:nvPr/>
        </p:nvSpPr>
        <p:spPr>
          <a:xfrm>
            <a:off x="563129" y="5223132"/>
            <a:ext cx="4396798"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9" name="Rectangle 4">
            <a:extLst>
              <a:ext uri="{FF2B5EF4-FFF2-40B4-BE49-F238E27FC236}">
                <a16:creationId xmlns:a16="http://schemas.microsoft.com/office/drawing/2014/main" xmlns="" id="{90FFE8C0-3833-5FF4-F825-B7687AD73639}"/>
              </a:ext>
            </a:extLst>
          </p:cNvPr>
          <p:cNvSpPr>
            <a:spLocks noChangeArrowheads="1"/>
          </p:cNvSpPr>
          <p:nvPr/>
        </p:nvSpPr>
        <p:spPr bwMode="auto">
          <a:xfrm rot="10800000" flipV="1">
            <a:off x="1542473" y="1677546"/>
            <a:ext cx="9144000" cy="37035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50784" rIns="91440" bIns="50784"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tabLst/>
            </a:pPr>
            <a:r>
              <a:rPr lang="ar-EG" altLang="en-US" b="1" dirty="0">
                <a:latin typeface="Segoe UI" panose="020B0502040204020203" pitchFamily="34" charset="0"/>
                <a:cs typeface="Segoe UI" panose="020B0502040204020203" pitchFamily="34" charset="0"/>
              </a:rPr>
              <a:t>ملخص لأهم ما جاء بالمحاضرة :</a:t>
            </a:r>
          </a:p>
          <a:p>
            <a:pPr algn="r"/>
            <a:r>
              <a:rPr lang="ar-EG" sz="1800" dirty="0">
                <a:latin typeface="Segoe UI" panose="020B0502040204020203" pitchFamily="34" charset="0"/>
                <a:ea typeface="Times New Roman" panose="02020603050405020304" pitchFamily="18" charset="0"/>
                <a:cs typeface="Segoe UI" panose="020B0502040204020203" pitchFamily="34" charset="0"/>
              </a:rPr>
              <a:t>1- تمهيد</a:t>
            </a:r>
          </a:p>
          <a:p>
            <a:pPr algn="r"/>
            <a:r>
              <a:rPr lang="ar-EG" sz="1800" dirty="0">
                <a:effectLst/>
                <a:latin typeface="Segoe UI" panose="020B0502040204020203" pitchFamily="34" charset="0"/>
                <a:ea typeface="Times New Roman" panose="02020603050405020304" pitchFamily="18" charset="0"/>
                <a:cs typeface="Segoe UI" panose="020B0502040204020203" pitchFamily="34" charset="0"/>
              </a:rPr>
              <a:t>2- أهمية القيادة الأخلاقية</a:t>
            </a:r>
          </a:p>
          <a:p>
            <a:pPr algn="r"/>
            <a:r>
              <a:rPr lang="ar-EG" sz="1800" dirty="0">
                <a:solidFill>
                  <a:prstClr val="black"/>
                </a:solidFill>
                <a:effectLst/>
                <a:latin typeface="Segoe UI" panose="020B0502040204020203" pitchFamily="34" charset="0"/>
                <a:ea typeface="Calibri" panose="020F0502020204030204" pitchFamily="34" charset="0"/>
                <a:cs typeface="Segoe UI" panose="020B0502040204020203" pitchFamily="34" charset="0"/>
              </a:rPr>
              <a:t>3- صفات القائد الأخلاقي</a:t>
            </a:r>
          </a:p>
          <a:p>
            <a:pPr algn="r"/>
            <a:r>
              <a:rPr kumimoji="0" lang="ar-EG" b="0" i="0" u="none" strike="noStrike" kern="1200" cap="none" spc="0" normalizeH="0" baseline="0" noProof="0" dirty="0">
                <a:ln>
                  <a:noFill/>
                </a:ln>
                <a:solidFill>
                  <a:prstClr val="black"/>
                </a:solidFill>
                <a:uLnTx/>
                <a:uFillTx/>
                <a:latin typeface="Segoe UI" panose="020B0502040204020203" pitchFamily="34" charset="0"/>
                <a:ea typeface="Calibri" panose="020F0502020204030204" pitchFamily="34" charset="0"/>
                <a:cs typeface="Segoe UI" panose="020B0502040204020203" pitchFamily="34" charset="0"/>
              </a:rPr>
              <a:t>4- قوة تأثير القيادة الأخلاقية</a:t>
            </a:r>
          </a:p>
          <a:p>
            <a:pPr algn="r"/>
            <a:r>
              <a:rPr lang="ar-EG" dirty="0">
                <a:solidFill>
                  <a:prstClr val="black"/>
                </a:solidFill>
                <a:latin typeface="Segoe UI" panose="020B0502040204020203" pitchFamily="34" charset="0"/>
                <a:ea typeface="Calibri" panose="020F0502020204030204" pitchFamily="34" charset="0"/>
                <a:cs typeface="Segoe UI" panose="020B0502040204020203" pitchFamily="34" charset="0"/>
              </a:rPr>
              <a:t>5- واجبات القيادة الأخلاقية</a:t>
            </a:r>
          </a:p>
          <a:p>
            <a:pPr algn="r"/>
            <a:r>
              <a:rPr kumimoji="0" lang="ar-EG" b="0" i="0" u="none" strike="noStrike" kern="1200" cap="none" spc="0" normalizeH="0" baseline="0" noProof="0" dirty="0">
                <a:ln>
                  <a:noFill/>
                </a:ln>
                <a:solidFill>
                  <a:prstClr val="black"/>
                </a:solidFill>
                <a:uLnTx/>
                <a:uFillTx/>
                <a:latin typeface="Segoe UI" panose="020B0502040204020203" pitchFamily="34" charset="0"/>
                <a:ea typeface="Calibri" panose="020F0502020204030204" pitchFamily="34" charset="0"/>
                <a:cs typeface="Segoe UI" panose="020B0502040204020203" pitchFamily="34" charset="0"/>
              </a:rPr>
              <a:t>6- فنون القيادة الأخلاقية </a:t>
            </a:r>
          </a:p>
          <a:p>
            <a:pPr algn="r"/>
            <a:r>
              <a:rPr lang="ar-EG" dirty="0">
                <a:solidFill>
                  <a:prstClr val="black"/>
                </a:solidFill>
                <a:latin typeface="Segoe UI" panose="020B0502040204020203" pitchFamily="34" charset="0"/>
                <a:ea typeface="Calibri" panose="020F0502020204030204" pitchFamily="34" charset="0"/>
                <a:cs typeface="Segoe UI" panose="020B0502040204020203" pitchFamily="34" charset="0"/>
              </a:rPr>
              <a:t>7- معوقات القيادة الأخلاقية</a:t>
            </a:r>
          </a:p>
          <a:p>
            <a:pPr algn="r"/>
            <a:r>
              <a:rPr kumimoji="0" lang="ar-EG" b="0" i="0" u="none" strike="noStrike" kern="1200" cap="none" spc="0" normalizeH="0" baseline="0" noProof="0" dirty="0">
                <a:ln>
                  <a:noFill/>
                </a:ln>
                <a:solidFill>
                  <a:prstClr val="black"/>
                </a:solidFill>
                <a:uLnTx/>
                <a:uFillTx/>
                <a:latin typeface="Segoe UI" panose="020B0502040204020203" pitchFamily="34" charset="0"/>
                <a:ea typeface="Calibri" panose="020F0502020204030204" pitchFamily="34" charset="0"/>
                <a:cs typeface="Segoe UI" panose="020B0502040204020203" pitchFamily="34" charset="0"/>
              </a:rPr>
              <a:t>8- المشكلات الإدارية للقيادة التربوية</a:t>
            </a:r>
          </a:p>
          <a:p>
            <a:pPr algn="r"/>
            <a:r>
              <a:rPr lang="ar-EG" dirty="0">
                <a:solidFill>
                  <a:prstClr val="black"/>
                </a:solidFill>
                <a:latin typeface="Segoe UI" panose="020B0502040204020203" pitchFamily="34" charset="0"/>
                <a:ea typeface="Calibri" panose="020F0502020204030204" pitchFamily="34" charset="0"/>
                <a:cs typeface="Segoe UI" panose="020B0502040204020203" pitchFamily="34" charset="0"/>
              </a:rPr>
              <a:t>9- التغلب على معوقات القيادة الأخلاقية </a:t>
            </a:r>
            <a:r>
              <a:rPr kumimoji="0" lang="ar-EG" b="0" i="0" u="none" strike="noStrike" kern="1200" cap="none" spc="0" normalizeH="0" baseline="0" noProof="0" dirty="0">
                <a:ln>
                  <a:noFill/>
                </a:ln>
                <a:solidFill>
                  <a:prstClr val="black"/>
                </a:solidFill>
                <a:uLnTx/>
                <a:uFillTx/>
                <a:latin typeface="Segoe UI" panose="020B0502040204020203" pitchFamily="34" charset="0"/>
                <a:ea typeface="Calibri" panose="020F0502020204030204" pitchFamily="34" charset="0"/>
                <a:cs typeface="Segoe UI" panose="020B0502040204020203" pitchFamily="34" charset="0"/>
              </a:rPr>
              <a:t> </a:t>
            </a:r>
            <a:endParaRPr kumimoji="0" lang="ar-EG" sz="1800" b="0" i="0" u="none" strike="noStrike" kern="1200" cap="none" spc="0" normalizeH="0" baseline="0" noProof="0" dirty="0">
              <a:ln>
                <a:noFill/>
              </a:ln>
              <a:solidFill>
                <a:prstClr val="black"/>
              </a:solidFill>
              <a:effectLst/>
              <a:uLnTx/>
              <a:uFillTx/>
              <a:latin typeface="Segoe UI" panose="020B0502040204020203" pitchFamily="34" charset="0"/>
              <a:ea typeface="Calibri" panose="020F0502020204030204" pitchFamily="34" charset="0"/>
              <a:cs typeface="Segoe UI" panose="020B0502040204020203"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endParaRPr kumimoji="0" lang="ar-EG" altLang="en-US" b="1" i="0" u="none" strike="noStrike" cap="none" normalizeH="0" baseline="0" dirty="0">
              <a:ln>
                <a:noFill/>
              </a:ln>
              <a:solidFill>
                <a:schemeClr val="tx1"/>
              </a:solidFill>
              <a:effectLst/>
              <a:latin typeface="Segoe UI" panose="020B0502040204020203" pitchFamily="34" charset="0"/>
              <a:cs typeface="Segoe UI" panose="020B0502040204020203"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t/>
            </a:r>
            <a:br>
              <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rPr>
            </a:br>
            <a:endParaRPr kumimoji="0" lang="en-US" altLang="en-US" b="0" i="0" u="none" strike="noStrike" cap="none" normalizeH="0" baseline="0" dirty="0">
              <a:ln>
                <a:noFill/>
              </a:ln>
              <a:solidFill>
                <a:schemeClr val="tx1"/>
              </a:solidFill>
              <a:effectLst/>
              <a:latin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5647630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6000" dirty="0">
                <a:ea typeface="Roboto Light" panose="02000000000000000000" pitchFamily="2" charset="0"/>
                <a:cs typeface="Segoe UI" panose="020B0502040204020203" pitchFamily="34" charset="0"/>
              </a:rPr>
              <a:t>9</a:t>
            </a:r>
            <a:endParaRPr lang="en-US" sz="6000" dirty="0">
              <a:ea typeface="Roboto Light" panose="02000000000000000000" pitchFamily="2" charset="0"/>
            </a:endParaRPr>
          </a:p>
        </p:txBody>
      </p:sp>
      <p:sp>
        <p:nvSpPr>
          <p:cNvPr id="48" name="TextBox 47"/>
          <p:cNvSpPr txBox="1"/>
          <p:nvPr/>
        </p:nvSpPr>
        <p:spPr>
          <a:xfrm>
            <a:off x="762000" y="1685495"/>
            <a:ext cx="10330873" cy="3580083"/>
          </a:xfrm>
          <a:prstGeom prst="rect">
            <a:avLst/>
          </a:prstGeom>
          <a:noFill/>
        </p:spPr>
        <p:txBody>
          <a:bodyPr wrap="square" rtlCol="0">
            <a:spAutoFit/>
          </a:bodyPr>
          <a:lstStyle/>
          <a:p>
            <a:pPr algn="r"/>
            <a:endParaRPr lang="ar-EG" sz="2000" dirty="0">
              <a:highlight>
                <a:srgbClr val="FFFF00"/>
              </a:highlight>
              <a:ea typeface="Times New Roman" panose="02020603050405020304" pitchFamily="18" charset="0"/>
              <a:cs typeface="+mj-cs"/>
            </a:endParaRPr>
          </a:p>
          <a:p>
            <a:pPr algn="r"/>
            <a:endParaRPr lang="ar-EG" sz="2000" dirty="0">
              <a:effectLst/>
              <a:highlight>
                <a:srgbClr val="FFFF00"/>
              </a:highlight>
              <a:ea typeface="Times New Roman" panose="02020603050405020304" pitchFamily="18" charset="0"/>
              <a:cs typeface="+mj-cs"/>
            </a:endParaRPr>
          </a:p>
          <a:p>
            <a:pPr algn="ctr"/>
            <a:endParaRPr lang="ar-EG" sz="2000" dirty="0">
              <a:effectLst/>
              <a:highlight>
                <a:srgbClr val="FFFF00"/>
              </a:highlight>
              <a:latin typeface="Segoe UI" panose="020B0502040204020203" pitchFamily="34" charset="0"/>
              <a:ea typeface="Times New Roman" panose="02020603050405020304" pitchFamily="18" charset="0"/>
              <a:cs typeface="Segoe UI" panose="020B0502040204020203" pitchFamily="34" charset="0"/>
            </a:endParaRPr>
          </a:p>
          <a:p>
            <a:pPr marL="742950" lvl="1" indent="-285750" algn="ct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effectLst/>
                <a:latin typeface="Segoe UI" panose="020B0502040204020203" pitchFamily="34" charset="0"/>
                <a:ea typeface="Times New Roman" panose="02020603050405020304" pitchFamily="18" charset="0"/>
                <a:cs typeface="Segoe UI" panose="020B0502040204020203" pitchFamily="34" charset="0"/>
              </a:rPr>
              <a:t>المرجع: </a:t>
            </a:r>
            <a:r>
              <a:rPr lang="ar-SA" sz="2400" dirty="0">
                <a:solidFill>
                  <a:srgbClr val="FF0000"/>
                </a:solidFill>
                <a:effectLst/>
                <a:latin typeface="Segoe UI" panose="020B0502040204020203" pitchFamily="34" charset="0"/>
                <a:ea typeface="Times New Roman" panose="02020603050405020304" pitchFamily="18" charset="0"/>
                <a:cs typeface="Segoe UI" panose="020B0502040204020203" pitchFamily="34" charset="0"/>
              </a:rPr>
              <a:t>الحبسية</a:t>
            </a:r>
            <a:r>
              <a:rPr lang="ar-EG" sz="2400" dirty="0">
                <a:solidFill>
                  <a:srgbClr val="FF0000"/>
                </a:solidFill>
                <a:effectLst/>
                <a:latin typeface="Segoe UI" panose="020B0502040204020203" pitchFamily="34" charset="0"/>
                <a:ea typeface="Times New Roman" panose="02020603050405020304" pitchFamily="18" charset="0"/>
                <a:cs typeface="Segoe UI" panose="020B0502040204020203" pitchFamily="34" charset="0"/>
              </a:rPr>
              <a:t>، </a:t>
            </a:r>
            <a:r>
              <a:rPr lang="ar-SA" sz="2400" dirty="0">
                <a:solidFill>
                  <a:srgbClr val="FF0000"/>
                </a:solidFill>
                <a:effectLst/>
                <a:latin typeface="Segoe UI" panose="020B0502040204020203" pitchFamily="34" charset="0"/>
                <a:ea typeface="Times New Roman" panose="02020603050405020304" pitchFamily="18" charset="0"/>
                <a:cs typeface="Segoe UI" panose="020B0502040204020203" pitchFamily="34" charset="0"/>
              </a:rPr>
              <a:t> رضية(2012). القيادة الأخلاقية</a:t>
            </a:r>
            <a:r>
              <a:rPr lang="ar-EG" sz="2400" dirty="0">
                <a:solidFill>
                  <a:srgbClr val="FF0000"/>
                </a:solidFill>
                <a:effectLst/>
                <a:latin typeface="Segoe UI" panose="020B0502040204020203" pitchFamily="34" charset="0"/>
                <a:ea typeface="Times New Roman" panose="02020603050405020304" pitchFamily="18" charset="0"/>
                <a:cs typeface="Segoe UI" panose="020B0502040204020203" pitchFamily="34" charset="0"/>
              </a:rPr>
              <a:t>، </a:t>
            </a:r>
            <a:r>
              <a:rPr lang="ar-SA" sz="2400" dirty="0">
                <a:solidFill>
                  <a:srgbClr val="FF0000"/>
                </a:solidFill>
                <a:effectLst/>
                <a:latin typeface="Segoe UI" panose="020B0502040204020203" pitchFamily="34" charset="0"/>
                <a:ea typeface="Times New Roman" panose="02020603050405020304" pitchFamily="18" charset="0"/>
                <a:cs typeface="Segoe UI" panose="020B0502040204020203" pitchFamily="34" charset="0"/>
              </a:rPr>
              <a:t> دار الحامد للنشر والتوزيع.</a:t>
            </a:r>
            <a:r>
              <a:rPr lang="ar-EG" sz="2400" dirty="0">
                <a:solidFill>
                  <a:srgbClr val="FF0000"/>
                </a:solidFill>
                <a:effectLst/>
                <a:latin typeface="Segoe UI" panose="020B0502040204020203" pitchFamily="34" charset="0"/>
                <a:ea typeface="Times New Roman" panose="02020603050405020304" pitchFamily="18" charset="0"/>
                <a:cs typeface="Segoe UI" panose="020B0502040204020203" pitchFamily="34" charset="0"/>
              </a:rPr>
              <a:t> </a:t>
            </a:r>
          </a:p>
          <a:p>
            <a:pPr marL="742950" lvl="1" indent="-285750" algn="ct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latin typeface="Segoe UI" panose="020B0502040204020203" pitchFamily="34" charset="0"/>
                <a:ea typeface="Times New Roman" panose="02020603050405020304" pitchFamily="18" charset="0"/>
                <a:cs typeface="Segoe UI" panose="020B0502040204020203" pitchFamily="34" charset="0"/>
              </a:rPr>
              <a:t>مع مراعاة الاهتمام بالمحاضرات المباشرة والشرائح المرفقة .                   </a:t>
            </a:r>
          </a:p>
          <a:p>
            <a:pPr marL="742950" lvl="1" indent="-285750" algn="r" rtl="1">
              <a:lnSpc>
                <a:spcPct val="107000"/>
              </a:lnSpc>
              <a:spcAft>
                <a:spcPts val="800"/>
              </a:spcAft>
              <a:buSzPts val="1000"/>
              <a:buFont typeface="Courier New" panose="02070309020205020404" pitchFamily="49" charset="0"/>
              <a:buChar char="o"/>
              <a:tabLst>
                <a:tab pos="914400" algn="l"/>
              </a:tabLst>
            </a:pPr>
            <a:r>
              <a:rPr lang="ar-EG" sz="2400" kern="0" spc="35" dirty="0">
                <a:solidFill>
                  <a:srgbClr val="FF0000"/>
                </a:solidFill>
                <a:latin typeface="Segoe UI" panose="020B0502040204020203" pitchFamily="34" charset="0"/>
                <a:ea typeface="Times New Roman" panose="02020603050405020304" pitchFamily="18" charset="0"/>
                <a:cs typeface="Segoe UI" panose="020B0502040204020203" pitchFamily="34" charset="0"/>
              </a:rPr>
              <a:t>                                                 </a:t>
            </a:r>
            <a:r>
              <a:rPr lang="ar-EG" sz="2400" kern="0" spc="35" dirty="0">
                <a:solidFill>
                  <a:srgbClr val="000000"/>
                </a:solidFill>
                <a:latin typeface="Segoe UI" panose="020B0502040204020203" pitchFamily="34" charset="0"/>
                <a:ea typeface="Times New Roman" panose="02020603050405020304" pitchFamily="18" charset="0"/>
                <a:cs typeface="Segoe UI" panose="020B0502040204020203" pitchFamily="34" charset="0"/>
              </a:rPr>
              <a:t>مع الشكر</a:t>
            </a:r>
            <a:endParaRPr lang="ar-EG" sz="2400" kern="0" spc="35" dirty="0">
              <a:solidFill>
                <a:srgbClr val="000000"/>
              </a:solidFill>
              <a:effectLst/>
              <a:latin typeface="Segoe UI" panose="020B0502040204020203" pitchFamily="34" charset="0"/>
              <a:ea typeface="Times New Roman" panose="02020603050405020304" pitchFamily="18" charset="0"/>
              <a:cs typeface="Segoe UI" panose="020B0502040204020203" pitchFamily="34" charset="0"/>
            </a:endParaRPr>
          </a:p>
          <a:p>
            <a:pPr marL="742950" lvl="1" indent="-285750" algn="r" rtl="1">
              <a:lnSpc>
                <a:spcPct val="107000"/>
              </a:lnSpc>
              <a:spcAft>
                <a:spcPts val="800"/>
              </a:spcAft>
              <a:buSzPts val="1000"/>
              <a:buFont typeface="Courier New" panose="02070309020205020404" pitchFamily="49" charset="0"/>
              <a:buChar char="o"/>
              <a:tabLst>
                <a:tab pos="914400" algn="l"/>
              </a:tabLst>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r"/>
            <a:r>
              <a:rPr lang="ar-EG" kern="0" spc="35" dirty="0">
                <a:effectLst/>
                <a:ea typeface="Times New Roman" panose="02020603050405020304" pitchFamily="18" charset="0"/>
                <a:cs typeface="Simplified Arabic" panose="02020603050405020304" pitchFamily="18" charset="-78"/>
              </a:rPr>
              <a:t>.                                                                                  </a:t>
            </a:r>
            <a:endParaRPr lang="en-GB" kern="100" dirty="0">
              <a:effectLst/>
              <a:latin typeface="Calibri" panose="020F0502020204030204" pitchFamily="34" charset="0"/>
              <a:ea typeface="Calibri" panose="020F0502020204030204" pitchFamily="34" charset="0"/>
              <a:cs typeface="Segoe UI" panose="020B0502040204020203" pitchFamily="34" charset="0"/>
            </a:endParaRPr>
          </a:p>
          <a:p>
            <a:pPr algn="r" rtl="1">
              <a:lnSpc>
                <a:spcPct val="107000"/>
              </a:lnSpc>
              <a:spcAft>
                <a:spcPts val="800"/>
              </a:spcAft>
            </a:pPr>
            <a:r>
              <a:rPr lang="ar-SA" sz="1400" kern="0" spc="35" dirty="0">
                <a:solidFill>
                  <a:srgbClr val="000000"/>
                </a:solidFill>
                <a:effectLst/>
                <a:latin typeface="Calibri" panose="020F0502020204030204" pitchFamily="34" charset="0"/>
                <a:ea typeface="Times New Roman" panose="02020603050405020304" pitchFamily="18" charset="0"/>
                <a:cs typeface="Simplified Arabic" panose="02020603050405020304" pitchFamily="18" charset="-78"/>
              </a:rPr>
              <a:t> </a:t>
            </a:r>
            <a:endParaRPr lang="en-GB" sz="1100" kern="100" dirty="0">
              <a:effectLst/>
              <a:latin typeface="Calibri" panose="020F0502020204030204" pitchFamily="34" charset="0"/>
              <a:ea typeface="Calibri" panose="020F0502020204030204" pitchFamily="34" charset="0"/>
              <a:cs typeface="Segoe UI" panose="020B0502040204020203" pitchFamily="34"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xmlns="" id="{C8EA4869-88BB-68F8-B776-40E996F8CF0F}"/>
              </a:ext>
            </a:extLst>
          </p:cNvPr>
          <p:cNvSpPr/>
          <p:nvPr/>
        </p:nvSpPr>
        <p:spPr>
          <a:xfrm>
            <a:off x="103860" y="6156935"/>
            <a:ext cx="4375776" cy="701064"/>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800" b="1" dirty="0">
                <a:effectLst/>
                <a:latin typeface="Segoe UI" panose="020B0502040204020203" pitchFamily="34" charset="0"/>
                <a:ea typeface="Times New Roman" panose="02020603050405020304" pitchFamily="18" charset="0"/>
                <a:cs typeface="Times New Roman" panose="02020603050405020304" pitchFamily="18" charset="0"/>
              </a:rPr>
              <a:t>الأخلاقيات في القيادة التربوية </a:t>
            </a:r>
            <a:r>
              <a:rPr lang="ar-EG" sz="2800" b="1" dirty="0">
                <a:effectLst/>
                <a:latin typeface="Segoe UI" panose="020B0502040204020203" pitchFamily="34" charset="0"/>
                <a:ea typeface="Times New Roman" panose="02020603050405020304" pitchFamily="18" charset="0"/>
                <a:cs typeface="Times New Roman" panose="02020603050405020304" pitchFamily="18" charset="0"/>
              </a:rPr>
              <a:t> 737</a:t>
            </a:r>
            <a:endParaRPr lang="en-US" sz="28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51076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4381a61e2e76338479683f4812ea4ea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43b9e962ac83e50b8880f2925a9263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B97096-D5C7-4B8E-943A-3D48EB2D3BAF}">
  <ds:schemaRefs>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49100919-8a76-4266-be0c-7dc583902cb4"/>
    <ds:schemaRef ds:uri="d13aca44-ef33-4cf4-9980-7f0b00e6eeb9"/>
    <ds:schemaRef ds:uri="http://www.w3.org/XML/1998/namespace"/>
  </ds:schemaRefs>
</ds:datastoreItem>
</file>

<file path=customXml/itemProps2.xml><?xml version="1.0" encoding="utf-8"?>
<ds:datastoreItem xmlns:ds="http://schemas.openxmlformats.org/officeDocument/2006/customXml" ds:itemID="{3BD1F7D1-E685-49C1-B4B6-DB917918D4BF}">
  <ds:schemaRefs>
    <ds:schemaRef ds:uri="http://schemas.microsoft.com/sharepoint/v3/contenttype/forms"/>
  </ds:schemaRefs>
</ds:datastoreItem>
</file>

<file path=customXml/itemProps3.xml><?xml version="1.0" encoding="utf-8"?>
<ds:datastoreItem xmlns:ds="http://schemas.openxmlformats.org/officeDocument/2006/customXml" ds:itemID="{2DFDB187-F577-44D6-B3E7-958FD10625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1633</TotalTime>
  <Words>2108</Words>
  <Application>Microsoft Office PowerPoint</Application>
  <PresentationFormat>Widescreen</PresentationFormat>
  <Paragraphs>349</Paragraphs>
  <Slides>40</Slides>
  <Notes>3</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40</vt:i4>
      </vt:variant>
    </vt:vector>
  </HeadingPairs>
  <TitlesOfParts>
    <vt:vector size="56" baseType="lpstr">
      <vt:lpstr>Arabic Transparent</vt:lpstr>
      <vt:lpstr>Arial</vt:lpstr>
      <vt:lpstr>Bahij_thesansarabic-plain</vt:lpstr>
      <vt:lpstr>Cairo</vt:lpstr>
      <vt:lpstr>Calibri</vt:lpstr>
      <vt:lpstr>Calibri Light</vt:lpstr>
      <vt:lpstr>Courier New</vt:lpstr>
      <vt:lpstr>Roboto Light</vt:lpstr>
      <vt:lpstr>Segoe UI</vt:lpstr>
      <vt:lpstr>Simplified Arabic</vt:lpstr>
      <vt:lpstr>Symbol</vt:lpstr>
      <vt:lpstr>TheSans</vt:lpstr>
      <vt:lpstr>Times New Roman</vt:lpstr>
      <vt:lpstr>Traditional Arabic</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moh-b-2013@live.com</cp:lastModifiedBy>
  <cp:revision>108</cp:revision>
  <dcterms:created xsi:type="dcterms:W3CDTF">2023-04-29T09:08:00Z</dcterms:created>
  <dcterms:modified xsi:type="dcterms:W3CDTF">2026-04-04T16:20:41Z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