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35.xml" ContentType="application/vnd.openxmlformats-officedocument.presentationml.notesSlide+xml"/>
  <Override PartName="/ppt/notesSlides/notesSlide24.xml" ContentType="application/vnd.openxmlformats-officedocument.presentationml.notesSlide+xml"/>
  <Override PartName="/ppt/notesSlides/notesSlide31.xml" ContentType="application/vnd.openxmlformats-officedocument.presentationml.notesSlide+xml"/>
  <Override PartName="/ppt/notesSlides/notesSlide47.xml" ContentType="application/vnd.openxmlformats-officedocument.presentationml.notesSlide+xml"/>
  <Override PartName="/ppt/notesSlides/notesSlide1.xml" ContentType="application/vnd.openxmlformats-officedocument.presentationml.notesSlide+xml"/>
  <Override PartName="/ppt/notesSlides/notesSlide25.xml" ContentType="application/vnd.openxmlformats-officedocument.presentationml.notesSlide+xml"/>
  <Override PartName="/ppt/notesSlides/notesSlide2.xml" ContentType="application/vnd.openxmlformats-officedocument.presentationml.notesSlide+xml"/>
  <Override PartName="/ppt/notesSlides/notesSlide38.xml" ContentType="application/vnd.openxmlformats-officedocument.presentationml.notesSlide+xml"/>
  <Override PartName="/ppt/notesSlides/notesSlide46.xml" ContentType="application/vnd.openxmlformats-officedocument.presentationml.notesSlide+xml"/>
  <Override PartName="/ppt/notesSlides/notesSlide3.xml" ContentType="application/vnd.openxmlformats-officedocument.presentationml.notesSlide+xml"/>
  <Override PartName="/ppt/notesSlides/notesSlide26.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5.xml" ContentType="application/vnd.openxmlformats-officedocument.presentationml.notesSlide+xml"/>
  <Override PartName="/ppt/notesSlides/notesSlide4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27.xml" ContentType="application/vnd.openxmlformats-officedocument.presentationml.notesSlide+xml"/>
  <Override PartName="/ppt/notesSlides/notesSlide9.xml" ContentType="application/vnd.openxmlformats-officedocument.presentationml.notesSlide+xml"/>
  <Override PartName="/ppt/notesSlides/notesSlide32.xml" ContentType="application/vnd.openxmlformats-officedocument.presentationml.notesSlide+xml"/>
  <Override PartName="/ppt/notesSlides/notesSlide10.xml" ContentType="application/vnd.openxmlformats-officedocument.presentationml.notesSlide+xml"/>
  <Override PartName="/ppt/notesSlides/notesSlide44.xml" ContentType="application/vnd.openxmlformats-officedocument.presentationml.notesSlide+xml"/>
  <Override PartName="/ppt/notesSlides/notesSlide11.xml" ContentType="application/vnd.openxmlformats-officedocument.presentationml.notesSlide+xml"/>
  <Override PartName="/ppt/notesSlides/notesSlide28.xml" ContentType="application/vnd.openxmlformats-officedocument.presentationml.notesSlide+xml"/>
  <Override PartName="/ppt/notesSlides/notesSlide12.xml" ContentType="application/vnd.openxmlformats-officedocument.presentationml.notesSlide+xml"/>
  <Override PartName="/ppt/notesSlides/notesSlide39.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4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9.xml" ContentType="application/vnd.openxmlformats-officedocument.presentationml.notesSlide+xml"/>
  <Override PartName="/ppt/notesSlides/notesSlide17.xml" ContentType="application/vnd.openxmlformats-officedocument.presentationml.notesSlide+xml"/>
  <Override PartName="/ppt/notesSlides/notesSlide33.xml" ContentType="application/vnd.openxmlformats-officedocument.presentationml.notesSlide+xml"/>
  <Override PartName="/ppt/notesSlides/notesSlide18.xml" ContentType="application/vnd.openxmlformats-officedocument.presentationml.notesSlide+xml"/>
  <Override PartName="/ppt/notesSlides/notesSlide42.xml" ContentType="application/vnd.openxmlformats-officedocument.presentationml.notesSlide+xml"/>
  <Override PartName="/ppt/notesSlides/notesSlide19.xml" ContentType="application/vnd.openxmlformats-officedocument.presentationml.notesSlide+xml"/>
  <Override PartName="/ppt/notesSlides/notesSlide30.xml" ContentType="application/vnd.openxmlformats-officedocument.presentationml.notesSlide+xml"/>
  <Override PartName="/ppt/notesSlides/notesSlide37.xml" ContentType="application/vnd.openxmlformats-officedocument.presentationml.notesSlide+xml"/>
  <Override PartName="/ppt/notesSlides/notesSlide20.xml" ContentType="application/vnd.openxmlformats-officedocument.presentationml.notesSlide+xml"/>
  <Override PartName="/ppt/notesSlides/notesSlide36.xml" ContentType="application/vnd.openxmlformats-officedocument.presentationml.notesSlide+xml"/>
  <Override PartName="/ppt/notesSlides/notesSlide21.xml" ContentType="application/vnd.openxmlformats-officedocument.presentationml.notesSlide+xml"/>
  <Override PartName="/ppt/notesSlides/notesSlide34.xml" ContentType="application/vnd.openxmlformats-officedocument.presentationml.notesSlide+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3.xml" ContentType="application/vnd.openxmlformats-officedocument.presentationml.tags+xml"/>
  <Override PartName="/ppt/tags/tag11.xml" ContentType="application/vnd.openxmlformats-officedocument.presentationml.tags+xml"/>
  <Override PartName="/ppt/tags/tag18.xml" ContentType="application/vnd.openxmlformats-officedocument.presentationml.tags+xml"/>
  <Override PartName="/ppt/tags/tag2.xml" ContentType="application/vnd.openxmlformats-officedocument.presentationml.tags+xml"/>
  <Override PartName="/ppt/tags/tag15.xml" ContentType="application/vnd.openxmlformats-officedocument.presentationml.tags+xml"/>
  <Override PartName="/ppt/tags/tag24.xml" ContentType="application/vnd.openxmlformats-officedocument.presentationml.tags+xml"/>
  <Override PartName="/ppt/tags/tag1.xml" ContentType="application/vnd.openxmlformats-officedocument.presentationml.tags+xml"/>
  <Override PartName="/ppt/tags/tag1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25.xml" ContentType="application/vnd.openxmlformats-officedocument.presentationml.tags+xml"/>
  <Override PartName="/ppt/tags/tag9.xml" ContentType="application/vnd.openxmlformats-officedocument.presentationml.tags+xml"/>
  <Override PartName="/ppt/tags/tag13.xml" ContentType="application/vnd.openxmlformats-officedocument.presentationml.tags+xml"/>
  <Override PartName="/ppt/tags/tag26.xml" ContentType="application/vnd.openxmlformats-officedocument.presentationml.tags+xml"/>
  <Override PartName="/ppt/tags/tag8.xml" ContentType="application/vnd.openxmlformats-officedocument.presentationml.tags+xml"/>
  <Override PartName="/ppt/tags/tag20.xml" ContentType="application/vnd.openxmlformats-officedocument.presentationml.tags+xml"/>
  <Override PartName="/ppt/tags/tag27.xml" ContentType="application/vnd.openxmlformats-officedocument.presentationml.tags+xml"/>
  <Override PartName="/ppt/tags/tag7.xml" ContentType="application/vnd.openxmlformats-officedocument.presentationml.tags+xml"/>
  <Override PartName="/ppt/tags/tag28.xml" ContentType="application/vnd.openxmlformats-officedocument.presentationml.tags+xml"/>
  <Override PartName="/ppt/tags/tag6.xml" ContentType="application/vnd.openxmlformats-officedocument.presentationml.tags+xml"/>
  <Override PartName="/ppt/tags/tag22.xml" ContentType="application/vnd.openxmlformats-officedocument.presentationml.tags+xml"/>
  <Override PartName="/ppt/tags/tag16.xml" ContentType="application/vnd.openxmlformats-officedocument.presentationml.tags+xml"/>
  <Override PartName="/ppt/tags/tag12.xml" ContentType="application/vnd.openxmlformats-officedocument.presentationml.tags+xml"/>
  <Override PartName="/ppt/tags/tag14.xml" ContentType="application/vnd.openxmlformats-officedocument.presentationml.tags+xml"/>
  <Override PartName="/ppt/tags/tag2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5.xml" ContentType="application/vnd.openxmlformats-officedocument.presentationml.tags+xml"/>
  <Override PartName="/ppt/tags/tag17.xml" ContentType="application/vnd.openxmlformats-officedocument.presentationml.tags+xml"/>
  <Override PartName="/ppt/tags/tag4.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handoutMasterIdLst>
    <p:handoutMasterId r:id="rId51"/>
  </p:handoutMasterIdLst>
  <p:sldIdLst>
    <p:sldId id="480" r:id="rId2"/>
    <p:sldId id="753" r:id="rId3"/>
    <p:sldId id="755" r:id="rId4"/>
    <p:sldId id="756" r:id="rId5"/>
    <p:sldId id="757" r:id="rId6"/>
    <p:sldId id="722" r:id="rId7"/>
    <p:sldId id="494" r:id="rId8"/>
    <p:sldId id="717" r:id="rId9"/>
    <p:sldId id="719" r:id="rId10"/>
    <p:sldId id="758" r:id="rId11"/>
    <p:sldId id="759" r:id="rId12"/>
    <p:sldId id="720" r:id="rId13"/>
    <p:sldId id="721" r:id="rId14"/>
    <p:sldId id="762" r:id="rId15"/>
    <p:sldId id="763" r:id="rId16"/>
    <p:sldId id="760" r:id="rId17"/>
    <p:sldId id="761" r:id="rId18"/>
    <p:sldId id="764" r:id="rId19"/>
    <p:sldId id="765" r:id="rId20"/>
    <p:sldId id="491" r:id="rId21"/>
    <p:sldId id="723" r:id="rId22"/>
    <p:sldId id="766" r:id="rId23"/>
    <p:sldId id="724" r:id="rId24"/>
    <p:sldId id="767" r:id="rId25"/>
    <p:sldId id="768" r:id="rId26"/>
    <p:sldId id="769" r:id="rId27"/>
    <p:sldId id="770" r:id="rId28"/>
    <p:sldId id="771" r:id="rId29"/>
    <p:sldId id="772" r:id="rId30"/>
    <p:sldId id="773" r:id="rId31"/>
    <p:sldId id="774" r:id="rId32"/>
    <p:sldId id="775" r:id="rId33"/>
    <p:sldId id="732" r:id="rId34"/>
    <p:sldId id="728" r:id="rId35"/>
    <p:sldId id="727" r:id="rId36"/>
    <p:sldId id="776" r:id="rId37"/>
    <p:sldId id="777" r:id="rId38"/>
    <p:sldId id="778" r:id="rId39"/>
    <p:sldId id="779" r:id="rId40"/>
    <p:sldId id="780" r:id="rId41"/>
    <p:sldId id="781" r:id="rId42"/>
    <p:sldId id="782" r:id="rId43"/>
    <p:sldId id="783" r:id="rId44"/>
    <p:sldId id="784" r:id="rId45"/>
    <p:sldId id="785" r:id="rId46"/>
    <p:sldId id="786" r:id="rId47"/>
    <p:sldId id="788"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53"/>
            <p14:sldId id="755"/>
            <p14:sldId id="756"/>
            <p14:sldId id="757"/>
            <p14:sldId id="722"/>
            <p14:sldId id="494"/>
            <p14:sldId id="717"/>
            <p14:sldId id="719"/>
            <p14:sldId id="758"/>
            <p14:sldId id="759"/>
            <p14:sldId id="720"/>
            <p14:sldId id="721"/>
            <p14:sldId id="762"/>
            <p14:sldId id="763"/>
            <p14:sldId id="760"/>
            <p14:sldId id="761"/>
            <p14:sldId id="764"/>
            <p14:sldId id="765"/>
            <p14:sldId id="491"/>
            <p14:sldId id="723"/>
            <p14:sldId id="766"/>
            <p14:sldId id="724"/>
            <p14:sldId id="767"/>
            <p14:sldId id="768"/>
            <p14:sldId id="769"/>
            <p14:sldId id="770"/>
            <p14:sldId id="771"/>
            <p14:sldId id="772"/>
            <p14:sldId id="773"/>
            <p14:sldId id="774"/>
            <p14:sldId id="775"/>
            <p14:sldId id="732"/>
            <p14:sldId id="728"/>
            <p14:sldId id="727"/>
            <p14:sldId id="776"/>
            <p14:sldId id="777"/>
            <p14:sldId id="778"/>
            <p14:sldId id="779"/>
            <p14:sldId id="780"/>
            <p14:sldId id="781"/>
            <p14:sldId id="782"/>
            <p14:sldId id="783"/>
            <p14:sldId id="784"/>
            <p14:sldId id="785"/>
            <p14:sldId id="786"/>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95" d="100"/>
          <a:sy n="95" d="100"/>
        </p:scale>
        <p:origin x="86" y="53"/>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5/30/2025</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463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485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7346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1335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07332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15586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82728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2016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22024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10794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38774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26358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67560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20398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58812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64076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41783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07306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06042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12645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49139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79772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5863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37764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05800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88892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91028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76532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00267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6086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61525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3742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83727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52713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13635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28433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76812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28435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359973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77443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93819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15373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643024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232765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117358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32429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9.gif"/></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9.gi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20.jpeg"/><Relationship Id="rId4" Type="http://schemas.openxmlformats.org/officeDocument/2006/relationships/image" Target="../media/image8.gif"/></Relationships>
</file>

<file path=ppt/slides/_rels/slide2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21.jpeg"/><Relationship Id="rId4" Type="http://schemas.openxmlformats.org/officeDocument/2006/relationships/image" Target="../media/image9.gif"/></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24.gi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25.gi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28.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29.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9.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14.xml"/><Relationship Id="rId5" Type="http://schemas.openxmlformats.org/officeDocument/2006/relationships/image" Target="../media/image30.png"/><Relationship Id="rId4" Type="http://schemas.openxmlformats.org/officeDocument/2006/relationships/image" Target="../media/image9.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31.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32.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34.gi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35.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36.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37.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38.jpe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39.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40.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25.xml"/><Relationship Id="rId4" Type="http://schemas.openxmlformats.org/officeDocument/2006/relationships/image" Target="../media/image41.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42.jpe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xml"/><Relationship Id="rId1" Type="http://schemas.openxmlformats.org/officeDocument/2006/relationships/tags" Target="../tags/tag27.xml"/><Relationship Id="rId4" Type="http://schemas.openxmlformats.org/officeDocument/2006/relationships/image" Target="../media/image9.gif"/></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9.gif"/></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3.xml"/><Relationship Id="rId5" Type="http://schemas.openxmlformats.org/officeDocument/2006/relationships/image" Target="../media/image46.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7929936" y="5527586"/>
            <a:ext cx="3475368" cy="8309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ماهية الجريمة السيبرانية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الثانية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026" name="Picture 2" descr="Cybercrime has cost organisations and individuals over $ 4 billion in 2020  - IT Security Guru">
            <a:extLst>
              <a:ext uri="{FF2B5EF4-FFF2-40B4-BE49-F238E27FC236}">
                <a16:creationId xmlns:a16="http://schemas.microsoft.com/office/drawing/2014/main" id="{EE32B1BD-95DB-4A99-845C-9270A45C0C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2050" name="Picture 2" descr="Closeup GIFs - Get the best gif on GIFER">
            <a:extLst>
              <a:ext uri="{FF2B5EF4-FFF2-40B4-BE49-F238E27FC236}">
                <a16:creationId xmlns:a16="http://schemas.microsoft.com/office/drawing/2014/main" id="{8EDFB03D-0E8D-468C-A8D7-290BF393701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416331"/>
            <a:ext cx="8887543" cy="39231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7700682" y="2774708"/>
            <a:ext cx="1613648"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chemeClr val="bg1"/>
                </a:solidFill>
                <a:ea typeface="Times New Roman" panose="02020603050405020304" pitchFamily="18" charset="0"/>
                <a:cs typeface="Alexandria" pitchFamily="2" charset="-78"/>
              </a:rPr>
              <a:t>تمهيد :</a:t>
            </a:r>
            <a:endParaRPr lang="en-US" sz="2800" b="1" dirty="0">
              <a:solidFill>
                <a:schemeClr val="bg1"/>
              </a:solidFill>
              <a:ea typeface="Times New Roman" panose="02020603050405020304" pitchFamily="18" charset="0"/>
              <a:cs typeface="Alexandria" pitchFamily="2" charset="-78"/>
            </a:endParaRPr>
          </a:p>
        </p:txBody>
      </p:sp>
      <p:pic>
        <p:nvPicPr>
          <p:cNvPr id="8" name="Picture 2" descr="الصور المتحركة وأثرها بالتعليم">
            <a:extLst>
              <a:ext uri="{FF2B5EF4-FFF2-40B4-BE49-F238E27FC236}">
                <a16:creationId xmlns:a16="http://schemas.microsoft.com/office/drawing/2014/main" id="{24FBEE1C-07CD-477F-93DB-583F2070A83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17813" y="1785617"/>
            <a:ext cx="5539523" cy="3360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72419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8076" y="1387061"/>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5853953" y="1467010"/>
            <a:ext cx="4244414" cy="4647426"/>
          </a:xfrm>
          <a:prstGeom prst="rect">
            <a:avLst/>
          </a:prstGeom>
          <a:noFill/>
        </p:spPr>
        <p:txBody>
          <a:bodyPr wrap="square" rtlCol="0">
            <a:spAutoFit/>
          </a:bodyPr>
          <a:lstStyle/>
          <a:p>
            <a:pPr algn="just" rtl="1"/>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ar-EG"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lang="ar-SA" sz="2800" dirty="0">
                <a:latin typeface="Times New Roman" panose="02020603050405020304" pitchFamily="18" charset="0"/>
                <a:ea typeface="Calibri" panose="020F0502020204030204" pitchFamily="34" charset="0"/>
                <a:cs typeface="Calibri" panose="020F0502020204030204" pitchFamily="34" charset="0"/>
              </a:rPr>
              <a:t> </a:t>
            </a:r>
            <a:r>
              <a:rPr lang="ar-SA" sz="2400" dirty="0">
                <a:latin typeface="Alexandria Medium" pitchFamily="2" charset="-78"/>
                <a:ea typeface="Calibri" panose="020F0502020204030204" pitchFamily="34" charset="0"/>
                <a:cs typeface="Alexandria Medium" pitchFamily="2" charset="-78"/>
              </a:rPr>
              <a:t>لقد سبق أن بينا أن المعلوماتية هي معلومات، وبيانات، وحاسوب، وشبكة معلومات. ولذلك نجد </a:t>
            </a:r>
            <a:r>
              <a:rPr lang="ar-SA" sz="2400" dirty="0">
                <a:highlight>
                  <a:srgbClr val="FFFF00"/>
                </a:highlight>
                <a:latin typeface="Alexandria Medium" pitchFamily="2" charset="-78"/>
                <a:ea typeface="Calibri" panose="020F0502020204030204" pitchFamily="34" charset="0"/>
                <a:cs typeface="Alexandria Medium" pitchFamily="2" charset="-78"/>
              </a:rPr>
              <a:t>الحاسوب هو أداة من أدوات "المعلوماتية"، </a:t>
            </a:r>
            <a:r>
              <a:rPr lang="ar-SA" sz="2400" dirty="0">
                <a:latin typeface="Alexandria Medium" pitchFamily="2" charset="-78"/>
                <a:ea typeface="Calibri" panose="020F0502020204030204" pitchFamily="34" charset="0"/>
                <a:cs typeface="Alexandria Medium" pitchFamily="2" charset="-78"/>
              </a:rPr>
              <a:t>فهو يعتبر من أهم الأساليب التقنية التي تستخدم في حل المشاكل، وشيئا فشيئا أصبح </a:t>
            </a:r>
            <a:r>
              <a:rPr lang="ar-SA" sz="2400" dirty="0">
                <a:highlight>
                  <a:srgbClr val="FFFF00"/>
                </a:highlight>
                <a:latin typeface="Alexandria Medium" pitchFamily="2" charset="-78"/>
                <a:ea typeface="Calibri" panose="020F0502020204030204" pitchFamily="34" charset="0"/>
                <a:cs typeface="Alexandria Medium" pitchFamily="2" charset="-78"/>
              </a:rPr>
              <a:t>الحاسوب نفسه أداة هامة أدوات الجريمة ال</a:t>
            </a:r>
            <a:r>
              <a:rPr lang="ar-EG" sz="2400" dirty="0">
                <a:highlight>
                  <a:srgbClr val="FFFF00"/>
                </a:highlight>
                <a:latin typeface="Alexandria Medium" pitchFamily="2" charset="-78"/>
                <a:ea typeface="Calibri" panose="020F0502020204030204" pitchFamily="34" charset="0"/>
                <a:cs typeface="Alexandria Medium" pitchFamily="2" charset="-78"/>
              </a:rPr>
              <a:t>سيبرانية</a:t>
            </a:r>
            <a:r>
              <a:rPr lang="ar-EG" sz="2400" dirty="0">
                <a:latin typeface="Alexandria Medium" pitchFamily="2" charset="-78"/>
                <a:ea typeface="Calibri" panose="020F0502020204030204" pitchFamily="34" charset="0"/>
                <a:cs typeface="Alexandria Medium" pitchFamily="2" charset="-78"/>
              </a:rPr>
              <a:t>. </a:t>
            </a:r>
            <a:endParaRPr lang="en-US" sz="2400" dirty="0">
              <a:latin typeface="Alexandria Medium" pitchFamily="2" charset="-78"/>
              <a:ea typeface="Times New Roman" panose="02020603050405020304" pitchFamily="18" charset="0"/>
              <a:cs typeface="Alexandria Medium" pitchFamily="2" charset="-78"/>
            </a:endParaRPr>
          </a:p>
          <a:p>
            <a:pPr algn="just" rtl="1"/>
            <a:r>
              <a:rPr lang="ar-SA" sz="2800" dirty="0">
                <a:latin typeface="Times New Roman" panose="02020603050405020304" pitchFamily="18" charset="0"/>
                <a:ea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srgbClr val="FF0000"/>
              </a:solidFill>
              <a:effectLst/>
              <a:uLnTx/>
              <a:uFillTx/>
              <a:latin typeface="Calibri" panose="020F0502020204030204"/>
            </a:endParaRPr>
          </a:p>
        </p:txBody>
      </p:sp>
      <p:pic>
        <p:nvPicPr>
          <p:cNvPr id="2050" name="Picture 2" descr="صور تكنولوجيا الحاسبات والإنترنت صور لاب توب وتابلت وكمبيوتر">
            <a:extLst>
              <a:ext uri="{FF2B5EF4-FFF2-40B4-BE49-F238E27FC236}">
                <a16:creationId xmlns:a16="http://schemas.microsoft.com/office/drawing/2014/main" id="{ABF68041-3AAC-4281-B8B6-1E734F635E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076" y="1387061"/>
            <a:ext cx="4786027" cy="4287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887043"/>
      </p:ext>
    </p:ext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8076" y="138706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26" name="Picture 2" descr="Informatics GIFs - Get the best gif on GIFER">
            <a:extLst>
              <a:ext uri="{FF2B5EF4-FFF2-40B4-BE49-F238E27FC236}">
                <a16:creationId xmlns:a16="http://schemas.microsoft.com/office/drawing/2014/main" id="{BE05CEE5-D4F6-4E22-83AD-106A7F58544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13888" y="1600200"/>
            <a:ext cx="9074126" cy="3916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13888" y="2438233"/>
            <a:ext cx="9074126"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FFFFFF"/>
              </a:solidFill>
              <a:effectLst/>
              <a:highlight>
                <a:srgbClr val="FF0000"/>
              </a:highlight>
              <a:uLnTx/>
              <a:uFillTx/>
              <a:latin typeface="Alexandria Medium" pitchFamily="2" charset="-78"/>
              <a:cs typeface="Alexandria Medium" pitchFamily="2" charset="-78"/>
            </a:endParaRPr>
          </a:p>
        </p:txBody>
      </p:sp>
      <p:sp>
        <p:nvSpPr>
          <p:cNvPr id="7" name="Rounded Rectangle 12">
            <a:extLst>
              <a:ext uri="{FF2B5EF4-FFF2-40B4-BE49-F238E27FC236}">
                <a16:creationId xmlns:a16="http://schemas.microsoft.com/office/drawing/2014/main" id="{F34204E1-691E-489E-B2BC-BA01A6822456}"/>
              </a:ext>
            </a:extLst>
          </p:cNvPr>
          <p:cNvSpPr/>
          <p:nvPr/>
        </p:nvSpPr>
        <p:spPr>
          <a:xfrm>
            <a:off x="1712258" y="3530870"/>
            <a:ext cx="8139953" cy="168212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en-US" sz="2000" dirty="0">
                <a:solidFill>
                  <a:srgbClr val="FFFFFF"/>
                </a:solidFill>
                <a:latin typeface="Alexandria Medium" pitchFamily="2" charset="-78"/>
                <a:ea typeface="Calibri" panose="020F0502020204030204" pitchFamily="34" charset="0"/>
                <a:cs typeface="Alexandria Medium" pitchFamily="2" charset="-78"/>
              </a:rPr>
              <a:t>      </a:t>
            </a:r>
            <a:r>
              <a:rPr lang="ar-SA" sz="2000" dirty="0">
                <a:solidFill>
                  <a:srgbClr val="FFFFFF"/>
                </a:solidFill>
                <a:latin typeface="Alexandria Medium" pitchFamily="2" charset="-78"/>
                <a:ea typeface="Calibri" panose="020F0502020204030204" pitchFamily="34" charset="0"/>
                <a:cs typeface="Alexandria Medium" pitchFamily="2" charset="-78"/>
              </a:rPr>
              <a:t>الحقيقة أن الأنظمة المعلوماتية لم تستطع أن تملك هذه القوة غير العادية إلا بفضل الجهود الكبيرة التي بذلت وتبذل باستمرار في حقول </a:t>
            </a:r>
            <a:r>
              <a:rPr lang="ar-SA" sz="2000" dirty="0">
                <a:solidFill>
                  <a:srgbClr val="FFFFFF"/>
                </a:solidFill>
                <a:highlight>
                  <a:srgbClr val="FFFF00"/>
                </a:highlight>
                <a:latin typeface="Alexandria Medium" pitchFamily="2" charset="-78"/>
                <a:ea typeface="Calibri" panose="020F0502020204030204" pitchFamily="34" charset="0"/>
                <a:cs typeface="Alexandria Medium" pitchFamily="2" charset="-78"/>
              </a:rPr>
              <a:t>العلوم الإلكترونية الدقيقة لتطوير المعالجات والذواكر في بناء الحاسوب</a:t>
            </a:r>
            <a:r>
              <a:rPr lang="ar-SA" sz="2000" dirty="0">
                <a:solidFill>
                  <a:srgbClr val="FFFFFF"/>
                </a:solidFill>
                <a:latin typeface="Alexandria Medium" pitchFamily="2" charset="-78"/>
                <a:ea typeface="Calibri" panose="020F0502020204030204" pitchFamily="34" charset="0"/>
                <a:cs typeface="Alexandria Medium" pitchFamily="2" charset="-78"/>
              </a:rPr>
              <a:t>، وإيجاد أنظمة تشغيل أكثر تطورا، وفاعلية . </a:t>
            </a:r>
            <a:r>
              <a:rPr lang="ar-SA" sz="2000" dirty="0">
                <a:solidFill>
                  <a:srgbClr val="FFFFFF"/>
                </a:solidFill>
                <a:highlight>
                  <a:srgbClr val="FF0000"/>
                </a:highlight>
                <a:latin typeface="Alexandria Medium" pitchFamily="2" charset="-78"/>
                <a:ea typeface="Calibri" panose="020F0502020204030204" pitchFamily="34" charset="0"/>
                <a:cs typeface="Alexandria Medium" pitchFamily="2" charset="-78"/>
              </a:rPr>
              <a:t>إذا ما هو الحاسوب ؟ ولذلك سوف نقسم المحاضرة للمحاور الثلاثة التالية:</a:t>
            </a:r>
            <a:endParaRPr lang="en-US" sz="2000" dirty="0">
              <a:solidFill>
                <a:srgbClr val="FFFFFF"/>
              </a:solidFill>
              <a:highlight>
                <a:srgbClr val="FF0000"/>
              </a:highlight>
              <a:latin typeface="Alexandria Medium" pitchFamily="2" charset="-78"/>
              <a:cs typeface="Alexandria Medium" pitchFamily="2" charset="-78"/>
            </a:endParaRPr>
          </a:p>
        </p:txBody>
      </p:sp>
    </p:spTree>
    <p:extLst>
      <p:ext uri="{BB962C8B-B14F-4D97-AF65-F5344CB8AC3E}">
        <p14:creationId xmlns:p14="http://schemas.microsoft.com/office/powerpoint/2010/main" val="1110856208"/>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074" name="Picture 2" descr="Ethereum Crypto GIF Ethereum Crypto Nft Discover Share GIFs, 44% OFF">
            <a:extLst>
              <a:ext uri="{FF2B5EF4-FFF2-40B4-BE49-F238E27FC236}">
                <a16:creationId xmlns:a16="http://schemas.microsoft.com/office/drawing/2014/main" id="{CF3FDCAE-474E-44DD-8FA7-899DF535CC8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57836" y="1428065"/>
            <a:ext cx="10013224"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324961" y="2527047"/>
            <a:ext cx="3612176" cy="86575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Medium" pitchFamily="2" charset="-78"/>
                <a:ea typeface="Cascadia Code" panose="020B0609020000020004" pitchFamily="49" charset="0"/>
                <a:cs typeface="Alexandria Medium" pitchFamily="2" charset="-78"/>
              </a:rPr>
              <a:t>ماهية ال</a:t>
            </a:r>
            <a:r>
              <a:rPr lang="ar-EG" sz="2800" b="1" dirty="0">
                <a:solidFill>
                  <a:prstClr val="black"/>
                </a:solidFill>
                <a:latin typeface="Alexandria Medium" pitchFamily="2" charset="-78"/>
                <a:ea typeface="Cascadia Code" panose="020B0609020000020004" pitchFamily="49" charset="0"/>
                <a:cs typeface="Alexandria Medium" pitchFamily="2" charset="-78"/>
              </a:rPr>
              <a:t>حاسوب</a:t>
            </a:r>
            <a:endParaRPr kumimoji="0" lang="ar-EG" sz="2800" b="1" i="0" u="none" strike="noStrike" kern="1200" cap="none" spc="0" normalizeH="0" baseline="0" noProof="0" dirty="0">
              <a:ln>
                <a:noFill/>
              </a:ln>
              <a:solidFill>
                <a:prstClr val="black"/>
              </a:solidFill>
              <a:effectLst/>
              <a:uLnTx/>
              <a:uFillTx/>
              <a:latin typeface="Alexandria Medium" pitchFamily="2" charset="-78"/>
              <a:ea typeface="Cascadia Code" panose="020B0609020000020004" pitchFamily="49" charset="0"/>
              <a:cs typeface="Alexandria Medium" pitchFamily="2" charset="-78"/>
            </a:endParaRPr>
          </a:p>
        </p:txBody>
      </p:sp>
      <p:sp>
        <p:nvSpPr>
          <p:cNvPr id="10" name="Rounded Rectangle 12">
            <a:extLst>
              <a:ext uri="{FF2B5EF4-FFF2-40B4-BE49-F238E27FC236}">
                <a16:creationId xmlns:a16="http://schemas.microsoft.com/office/drawing/2014/main" id="{6B43F2CA-8CCA-48FD-A5DF-D641735E3C40}"/>
              </a:ext>
            </a:extLst>
          </p:cNvPr>
          <p:cNvSpPr/>
          <p:nvPr/>
        </p:nvSpPr>
        <p:spPr>
          <a:xfrm>
            <a:off x="4357994" y="4234689"/>
            <a:ext cx="3568530" cy="80603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chemeClr val="tx1"/>
                </a:solidFill>
                <a:latin typeface="Alexandria Medium" pitchFamily="2" charset="-78"/>
                <a:ea typeface="Cascadia Code" panose="020B0609020000020004" pitchFamily="49" charset="0"/>
                <a:cs typeface="Alexandria Medium" pitchFamily="2" charset="-78"/>
              </a:rPr>
              <a:t>تعريف الجريمة السيبرانية</a:t>
            </a:r>
            <a:endParaRPr kumimoji="0" lang="ar-EG" sz="24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353920" y="2209160"/>
            <a:ext cx="3449521"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sz="24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rPr>
              <a:t>الصلة الوثيقة بين ش</a:t>
            </a:r>
            <a:r>
              <a:rPr lang="ar-EG" sz="2400" b="1" dirty="0">
                <a:solidFill>
                  <a:schemeClr val="tx1"/>
                </a:solidFill>
                <a:latin typeface="Cascadia Code" panose="020B0609020000020004" pitchFamily="49" charset="0"/>
                <a:ea typeface="Cascadia Code" panose="020B0609020000020004" pitchFamily="49" charset="0"/>
              </a:rPr>
              <a:t>بكات الإتصالات والمعلوماتية</a:t>
            </a:r>
            <a:endParaRPr kumimoji="0" lang="ar-EG" sz="24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4417498" y="2397603"/>
            <a:ext cx="3449521" cy="186644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Alexandria Medium" pitchFamily="2" charset="-78"/>
                <a:ea typeface="Calibri" panose="020F0502020204030204" pitchFamily="34" charset="0"/>
                <a:cs typeface="Alexandria Medium" pitchFamily="2" charset="-78"/>
              </a:rPr>
              <a:t>المحاور الرئيسية للمحاضرة</a:t>
            </a:r>
            <a:r>
              <a:rPr kumimoji="0" lang="ar-EG" sz="32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a:t>
            </a:r>
            <a:endParaRPr kumimoji="0" lang="ar-EG" sz="32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1915582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Ethereum Crypto GIF Ethereum Crypto Nft Discover Share GIFs, 44% OFF">
            <a:extLst>
              <a:ext uri="{FF2B5EF4-FFF2-40B4-BE49-F238E27FC236}">
                <a16:creationId xmlns:a16="http://schemas.microsoft.com/office/drawing/2014/main" id="{9F81E5E7-4498-4C08-BA56-D0ABCE1FE4F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26376" y="1292749"/>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222448" y="2506775"/>
            <a:ext cx="4778189" cy="184444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lvl="0" algn="ctr" rtl="1"/>
            <a:r>
              <a:rPr lang="ar-EG" sz="3200" b="1" dirty="0">
                <a:solidFill>
                  <a:srgbClr val="FF0000"/>
                </a:solidFill>
                <a:latin typeface="Times New Roman" panose="02020603050405020304" pitchFamily="18" charset="0"/>
                <a:ea typeface="Calibri" panose="020F0502020204030204" pitchFamily="34" charset="0"/>
              </a:rPr>
              <a:t>المحور الأول </a:t>
            </a:r>
          </a:p>
          <a:p>
            <a:pPr lvl="0" algn="ctr" rtl="1"/>
            <a:r>
              <a:rPr lang="ar-EG" sz="3200" b="1" dirty="0">
                <a:solidFill>
                  <a:srgbClr val="FF0000"/>
                </a:solidFill>
                <a:latin typeface="Times New Roman" panose="02020603050405020304" pitchFamily="18" charset="0"/>
                <a:ea typeface="Calibri" panose="020F0502020204030204" pitchFamily="34" charset="0"/>
              </a:rPr>
              <a:t> ما هية الحاسوب</a:t>
            </a:r>
            <a:endParaRPr kumimoji="0" lang="ar-EG" sz="3200" b="1" i="0" u="none" strike="noStrike" kern="1200" cap="none" spc="0" normalizeH="0" baseline="0" noProof="0" dirty="0">
              <a:ln>
                <a:noFill/>
              </a:ln>
              <a:solidFill>
                <a:srgbClr val="FF0000"/>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785261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0829" y="1294738"/>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1" name="Picture 2" descr="Ethereum Crypto GIF Ethereum Crypto Nft Discover Share GIFs, 44% OFF">
            <a:extLst>
              <a:ext uri="{FF2B5EF4-FFF2-40B4-BE49-F238E27FC236}">
                <a16:creationId xmlns:a16="http://schemas.microsoft.com/office/drawing/2014/main" id="{E97B55F8-4586-4D68-BE3D-33B138A2C8D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7739" y="1339320"/>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471244D-FE17-4CF3-9039-6BBDBC9B61AF}"/>
              </a:ext>
            </a:extLst>
          </p:cNvPr>
          <p:cNvSpPr/>
          <p:nvPr/>
        </p:nvSpPr>
        <p:spPr>
          <a:xfrm>
            <a:off x="1254240" y="2446590"/>
            <a:ext cx="8874706" cy="232263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EG" sz="2800" dirty="0">
                <a:solidFill>
                  <a:prstClr val="black"/>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prstClr val="black"/>
                </a:solidFill>
                <a:latin typeface="Calibri" panose="020F0502020204030204" pitchFamily="34" charset="0"/>
                <a:ea typeface="Calibri" panose="020F0502020204030204" pitchFamily="34" charset="0"/>
                <a:cs typeface="Calibri" panose="020F0502020204030204" pitchFamily="34" charset="0"/>
              </a:rPr>
              <a:t>     </a:t>
            </a:r>
            <a:r>
              <a:rPr lang="ar-SA" sz="2000" dirty="0">
                <a:solidFill>
                  <a:prstClr val="black"/>
                </a:solidFill>
                <a:latin typeface="Alexandria Medium" pitchFamily="2" charset="-78"/>
                <a:ea typeface="Calibri" panose="020F0502020204030204" pitchFamily="34" charset="0"/>
                <a:cs typeface="Alexandria Medium" pitchFamily="2" charset="-78"/>
              </a:rPr>
              <a:t>ترجع هذه الاهمية الكبرى للحاسوب بشكل أساسي لما يتضمنه من </a:t>
            </a:r>
            <a:r>
              <a:rPr lang="ar-SA" sz="2000" dirty="0">
                <a:solidFill>
                  <a:srgbClr val="FF0000"/>
                </a:solidFill>
                <a:latin typeface="Alexandria Medium" pitchFamily="2" charset="-78"/>
                <a:ea typeface="Calibri" panose="020F0502020204030204" pitchFamily="34" charset="0"/>
                <a:cs typeface="Alexandria Medium" pitchFamily="2" charset="-78"/>
              </a:rPr>
              <a:t>برامج وانظمه</a:t>
            </a:r>
            <a:r>
              <a:rPr lang="ar-SA" sz="2000" dirty="0">
                <a:solidFill>
                  <a:prstClr val="black"/>
                </a:solidFill>
                <a:latin typeface="Alexandria Medium" pitchFamily="2" charset="-78"/>
                <a:ea typeface="Calibri" panose="020F0502020204030204" pitchFamily="34" charset="0"/>
                <a:cs typeface="Alexandria Medium" pitchFamily="2" charset="-78"/>
              </a:rPr>
              <a:t> نعتمد عليها في عملنا، فهي العقل المسير للحاسوب وذلك لأنها السبيل الوحيد في </a:t>
            </a:r>
            <a:r>
              <a:rPr lang="ar-SA" sz="2000" dirty="0">
                <a:solidFill>
                  <a:srgbClr val="FF0000"/>
                </a:solidFill>
                <a:latin typeface="Alexandria Medium" pitchFamily="2" charset="-78"/>
                <a:ea typeface="Calibri" panose="020F0502020204030204" pitchFamily="34" charset="0"/>
                <a:cs typeface="Alexandria Medium" pitchFamily="2" charset="-78"/>
              </a:rPr>
              <a:t>تنظيم وتخزين المعلومات وعرضها بشكل منظم</a:t>
            </a:r>
            <a:r>
              <a:rPr lang="ar-SA" sz="2000" dirty="0">
                <a:solidFill>
                  <a:prstClr val="black"/>
                </a:solidFill>
                <a:latin typeface="Alexandria Medium" pitchFamily="2" charset="-78"/>
                <a:ea typeface="Calibri" panose="020F0502020204030204" pitchFamily="34" charset="0"/>
                <a:cs typeface="Alexandria Medium" pitchFamily="2" charset="-78"/>
              </a:rPr>
              <a:t>، ناهيك عن </a:t>
            </a:r>
            <a:r>
              <a:rPr lang="ar-SA" sz="2000" dirty="0">
                <a:solidFill>
                  <a:srgbClr val="FF0000"/>
                </a:solidFill>
                <a:latin typeface="Alexandria Medium" pitchFamily="2" charset="-78"/>
                <a:ea typeface="Calibri" panose="020F0502020204030204" pitchFamily="34" charset="0"/>
                <a:cs typeface="Alexandria Medium" pitchFamily="2" charset="-78"/>
              </a:rPr>
              <a:t>الشبكة العنكبوتية</a:t>
            </a:r>
            <a:r>
              <a:rPr lang="ar-SA" sz="2000" dirty="0">
                <a:solidFill>
                  <a:prstClr val="black"/>
                </a:solidFill>
                <a:latin typeface="Alexandria Medium" pitchFamily="2" charset="-78"/>
                <a:ea typeface="Calibri" panose="020F0502020204030204" pitchFamily="34" charset="0"/>
                <a:cs typeface="Alexandria Medium" pitchFamily="2" charset="-78"/>
              </a:rPr>
              <a:t> (</a:t>
            </a:r>
            <a:r>
              <a:rPr lang="en-US" sz="2000" dirty="0">
                <a:solidFill>
                  <a:prstClr val="black"/>
                </a:solidFill>
                <a:latin typeface="Alexandria Medium" pitchFamily="2" charset="-78"/>
                <a:ea typeface="Calibri" panose="020F0502020204030204" pitchFamily="34" charset="0"/>
                <a:cs typeface="Alexandria Medium" pitchFamily="2" charset="-78"/>
              </a:rPr>
              <a:t>INTERNET</a:t>
            </a:r>
            <a:r>
              <a:rPr lang="ar-SA" sz="2000" dirty="0">
                <a:solidFill>
                  <a:prstClr val="black"/>
                </a:solidFill>
                <a:latin typeface="Alexandria Medium" pitchFamily="2" charset="-78"/>
                <a:ea typeface="Calibri" panose="020F0502020204030204" pitchFamily="34" charset="0"/>
                <a:cs typeface="Alexandria Medium" pitchFamily="2" charset="-78"/>
              </a:rPr>
              <a:t>) والتي تشتمل على الكثير من المعلومات المهمة والتي يتم من خلالها الكثير من الخدمات والعمليات القانونية مثل البيع والشراء حيث أصبح العالم كله في متناول اليد بفضل الشبكة العنكبوتية. </a:t>
            </a:r>
            <a:endParaRPr kumimoji="0" lang="ar-EG" sz="20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spTree>
    <p:extLst>
      <p:ext uri="{BB962C8B-B14F-4D97-AF65-F5344CB8AC3E}">
        <p14:creationId xmlns:p14="http://schemas.microsoft.com/office/powerpoint/2010/main" val="988845031"/>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42378" y="1355759"/>
            <a:ext cx="9373606" cy="4253988"/>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672142" y="1650057"/>
            <a:ext cx="9086222" cy="1077218"/>
          </a:xfrm>
          <a:prstGeom prst="rect">
            <a:avLst/>
          </a:prstGeom>
          <a:noFill/>
        </p:spPr>
        <p:txBody>
          <a:bodyPr wrap="square" rtlCol="0">
            <a:spAutoFit/>
          </a:bodyPr>
          <a:lstStyle/>
          <a:p>
            <a:pPr lvl="0" algn="just" rtl="1"/>
            <a:r>
              <a:rPr lang="ar-SA" sz="2800" dirty="0">
                <a:latin typeface="Times New Roman" panose="02020603050405020304" pitchFamily="18" charset="0"/>
                <a:ea typeface="Calibri" panose="020F0502020204030204" pitchFamily="34" charset="0"/>
                <a:cs typeface="Calibri" panose="020F0502020204030204" pitchFamily="34" charset="0"/>
              </a:rPr>
              <a:t> </a:t>
            </a:r>
            <a:r>
              <a:rPr lang="en-US" sz="2800" dirty="0">
                <a:latin typeface="Times New Roman" panose="02020603050405020304" pitchFamily="18" charset="0"/>
                <a:ea typeface="Calibri" panose="020F0502020204030204" pitchFamily="34" charset="0"/>
                <a:cs typeface="Calibri" panose="020F0502020204030204" pitchFamily="34" charset="0"/>
              </a:rPr>
              <a:t>   </a:t>
            </a:r>
            <a:r>
              <a:rPr lang="ar-SA" dirty="0">
                <a:latin typeface="Alexandria Medium" pitchFamily="2" charset="-78"/>
                <a:ea typeface="Calibri" panose="020F0502020204030204" pitchFamily="34" charset="0"/>
                <a:cs typeface="Alexandria Medium" pitchFamily="2" charset="-78"/>
              </a:rPr>
              <a:t>ولا شك أن الحاسوب أصبح علي مدي العشرين عاما الماضية ركيزة أساسية لأهداف التطور في كل </a:t>
            </a:r>
            <a:r>
              <a:rPr lang="ar-SA" dirty="0">
                <a:highlight>
                  <a:srgbClr val="FFFF00"/>
                </a:highlight>
                <a:latin typeface="Alexandria Medium" pitchFamily="2" charset="-78"/>
                <a:ea typeface="Calibri" panose="020F0502020204030204" pitchFamily="34" charset="0"/>
                <a:cs typeface="Alexandria Medium" pitchFamily="2" charset="-78"/>
              </a:rPr>
              <a:t>مجالات الحياة </a:t>
            </a:r>
            <a:r>
              <a:rPr lang="ar-SA" dirty="0">
                <a:latin typeface="Alexandria Medium" pitchFamily="2" charset="-78"/>
                <a:ea typeface="Calibri" panose="020F0502020204030204" pitchFamily="34" charset="0"/>
                <a:cs typeface="Alexandria Medium" pitchFamily="2" charset="-78"/>
              </a:rPr>
              <a:t>من أنشطة مختلفة سواء اقتصادية،</a:t>
            </a:r>
            <a:r>
              <a:rPr lang="ar-EG" dirty="0">
                <a:latin typeface="Alexandria Medium" pitchFamily="2" charset="-78"/>
                <a:ea typeface="Calibri" panose="020F0502020204030204" pitchFamily="34" charset="0"/>
                <a:cs typeface="Alexandria Medium" pitchFamily="2" charset="-78"/>
              </a:rPr>
              <a:t> </a:t>
            </a:r>
            <a:r>
              <a:rPr lang="ar-SA" dirty="0">
                <a:latin typeface="Alexandria Medium" pitchFamily="2" charset="-78"/>
                <a:ea typeface="Calibri" panose="020F0502020204030204" pitchFamily="34" charset="0"/>
                <a:cs typeface="Alexandria Medium" pitchFamily="2" charset="-78"/>
              </a:rPr>
              <a:t>أو علمية،</a:t>
            </a:r>
            <a:r>
              <a:rPr lang="en-US" dirty="0">
                <a:latin typeface="Alexandria Medium" pitchFamily="2" charset="-78"/>
                <a:ea typeface="Calibri" panose="020F0502020204030204" pitchFamily="34" charset="0"/>
                <a:cs typeface="Alexandria Medium" pitchFamily="2" charset="-78"/>
              </a:rPr>
              <a:t> </a:t>
            </a:r>
            <a:r>
              <a:rPr lang="ar-SA" dirty="0">
                <a:latin typeface="Alexandria Medium" pitchFamily="2" charset="-78"/>
                <a:ea typeface="Calibri" panose="020F0502020204030204" pitchFamily="34" charset="0"/>
                <a:cs typeface="Alexandria Medium" pitchFamily="2" charset="-78"/>
              </a:rPr>
              <a:t>أو اجتماعية أو صناعية، أو زراعية. </a:t>
            </a:r>
            <a:r>
              <a:rPr lang="ar-SA" dirty="0">
                <a:highlight>
                  <a:srgbClr val="FFFF00"/>
                </a:highlight>
                <a:latin typeface="Alexandria Medium" pitchFamily="2" charset="-78"/>
                <a:ea typeface="Calibri" panose="020F0502020204030204" pitchFamily="34" charset="0"/>
                <a:cs typeface="Alexandria Medium" pitchFamily="2" charset="-78"/>
              </a:rPr>
              <a:t>وهو الأساس والركيزة للثورة المعلوماتية.</a:t>
            </a:r>
            <a:endParaRPr kumimoji="0" lang="en-US" b="0" i="0" u="none" strike="noStrike" kern="1200" cap="none" spc="0" normalizeH="0" baseline="0" noProof="0" dirty="0">
              <a:ln>
                <a:noFill/>
              </a:ln>
              <a:solidFill>
                <a:prstClr val="black"/>
              </a:solidFill>
              <a:effectLst/>
              <a:highlight>
                <a:srgbClr val="FFFF00"/>
              </a:highlight>
              <a:uLnTx/>
              <a:uFillTx/>
              <a:latin typeface="Alexandria Medium" pitchFamily="2" charset="-78"/>
              <a:cs typeface="Alexandria Medium" pitchFamily="2" charset="-78"/>
            </a:endParaRPr>
          </a:p>
        </p:txBody>
      </p:sp>
      <p:pic>
        <p:nvPicPr>
          <p:cNvPr id="1026" name="Picture 2" descr="https://scontent.fcai19-4.fna.fbcdn.net/v/t39.30808-6/302319869_378248271170287_4320570137307220977_n.jpg?_nc_cat=103&amp;ccb=1-7&amp;_nc_sid=e3f864&amp;_nc_ohc=3PJLD1AzdukAX9e78dJ&amp;_nc_ht=scontent.fcai19-4.fna&amp;oh=00_AfCakwc9oqIka_Hwxl3uOVGw7R8RR-zpTZYoHCa5sF25-w&amp;oe=648F7807">
            <a:extLst>
              <a:ext uri="{FF2B5EF4-FFF2-40B4-BE49-F238E27FC236}">
                <a16:creationId xmlns:a16="http://schemas.microsoft.com/office/drawing/2014/main" id="{8693B6AA-F0B9-4B28-8610-667AFB82D3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2378" y="3030071"/>
            <a:ext cx="7775855" cy="255494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9396838"/>
      </p:ext>
    </p:extLst>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263304" y="2259168"/>
            <a:ext cx="5111275" cy="3038973"/>
          </a:xfrm>
          <a:prstGeom prst="rect">
            <a:avLst/>
          </a:prstGeom>
          <a:noFill/>
        </p:spPr>
        <p:txBody>
          <a:bodyPr wrap="square" rtlCol="0">
            <a:spAutoFit/>
          </a:bodyPr>
          <a:lstStyle/>
          <a:p>
            <a:pPr algn="just" rtl="1">
              <a:lnSpc>
                <a:spcPct val="107000"/>
              </a:lnSpc>
              <a:spcAft>
                <a:spcPts val="500"/>
              </a:spcAft>
            </a:pPr>
            <a:r>
              <a:rPr lang="en-US" b="1" dirty="0">
                <a:latin typeface="Alexandria Medium" pitchFamily="2" charset="-78"/>
                <a:ea typeface="Calibri" panose="020F0502020204030204" pitchFamily="34" charset="0"/>
                <a:cs typeface="Alexandria Medium" pitchFamily="2" charset="-78"/>
              </a:rPr>
              <a:t>     </a:t>
            </a:r>
            <a:r>
              <a:rPr lang="ar-SA" b="1" dirty="0">
                <a:latin typeface="Alexandria Medium" pitchFamily="2" charset="-78"/>
                <a:ea typeface="Calibri" panose="020F0502020204030204" pitchFamily="34" charset="0"/>
                <a:cs typeface="Alexandria Medium" pitchFamily="2" charset="-78"/>
              </a:rPr>
              <a:t>ونلاحظ أنه على الرغم من تداول اللسان العربي لكلمة (كمبيوتر) هو ذاته بالانجليزية فنقول كمبيوتر ولا نقول على الإطلاق حاسب آلي سوى في المستندات الرسمية أو حين كتابة عنوان كتاب أو لافتة معهد أو ... الخ). والحقيقة أن اللغة العربية من اللغات الحية، والمتطورة، والتي لا تفقد هويتها بنقل مصطلحات أجنبية إليها، </a:t>
            </a:r>
            <a:r>
              <a:rPr lang="ar-SA" b="1" dirty="0">
                <a:highlight>
                  <a:srgbClr val="FFFF00"/>
                </a:highlight>
                <a:latin typeface="Alexandria Medium" pitchFamily="2" charset="-78"/>
                <a:ea typeface="Calibri" panose="020F0502020204030204" pitchFamily="34" charset="0"/>
                <a:cs typeface="Alexandria Medium" pitchFamily="2" charset="-78"/>
              </a:rPr>
              <a:t>فهل هناك ما يمنع من أن تضاف كلمة (كمبيوتر) إلى قاموس اللغة العربية كما هي دون محاولة الحصول على مقابل لها؟</a:t>
            </a:r>
            <a:endParaRPr lang="en-US" b="1" dirty="0">
              <a:solidFill>
                <a:srgbClr val="FF0000"/>
              </a:solidFill>
              <a:latin typeface="Alexandria Medium" pitchFamily="2" charset="-78"/>
              <a:ea typeface="Calibri" panose="020F0502020204030204" pitchFamily="34" charset="0"/>
              <a:cs typeface="Alexandria Medium" pitchFamily="2" charset="-78"/>
            </a:endParaRPr>
          </a:p>
        </p:txBody>
      </p:sp>
      <p:sp>
        <p:nvSpPr>
          <p:cNvPr id="13" name="Oval 12">
            <a:extLst>
              <a:ext uri="{FF2B5EF4-FFF2-40B4-BE49-F238E27FC236}">
                <a16:creationId xmlns:a16="http://schemas.microsoft.com/office/drawing/2014/main" id="{430DA7C8-A0D6-41AD-9774-5E2CBFA74397}"/>
              </a:ext>
            </a:extLst>
          </p:cNvPr>
          <p:cNvSpPr/>
          <p:nvPr/>
        </p:nvSpPr>
        <p:spPr>
          <a:xfrm>
            <a:off x="4887895" y="1423211"/>
            <a:ext cx="5518625" cy="95628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rPr>
              <a:t>أولا : التعريف اللغوي لكلمة كمبيوتر</a:t>
            </a:r>
          </a:p>
        </p:txBody>
      </p:sp>
      <p:pic>
        <p:nvPicPr>
          <p:cNvPr id="2" name="Picture 1">
            <a:extLst>
              <a:ext uri="{FF2B5EF4-FFF2-40B4-BE49-F238E27FC236}">
                <a16:creationId xmlns:a16="http://schemas.microsoft.com/office/drawing/2014/main" id="{5A7288E6-547E-48F5-93B7-FD33A3B9A7B0}"/>
              </a:ext>
            </a:extLst>
          </p:cNvPr>
          <p:cNvPicPr>
            <a:picLocks noChangeAspect="1"/>
          </p:cNvPicPr>
          <p:nvPr/>
        </p:nvPicPr>
        <p:blipFill>
          <a:blip r:embed="rId3"/>
          <a:stretch>
            <a:fillRect/>
          </a:stretch>
        </p:blipFill>
        <p:spPr>
          <a:xfrm>
            <a:off x="5849286" y="2627747"/>
            <a:ext cx="5764306" cy="293625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708286763"/>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2" name="Picture 2" descr="Ethereum Crypto GIF Ethereum Crypto Nft Discover Share GIFs, 44% OFF">
            <a:extLst>
              <a:ext uri="{FF2B5EF4-FFF2-40B4-BE49-F238E27FC236}">
                <a16:creationId xmlns:a16="http://schemas.microsoft.com/office/drawing/2014/main" id="{6D98A2C7-9959-41F5-9164-729CB59B097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7739" y="1339320"/>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4343093" y="2919091"/>
            <a:ext cx="5356719" cy="109369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FF0000"/>
                </a:solidFill>
                <a:latin typeface="Alexandria Medium" pitchFamily="2" charset="-78"/>
                <a:cs typeface="Alexandria Medium" pitchFamily="2" charset="-78"/>
              </a:rPr>
              <a:t>ثانيا</a:t>
            </a:r>
            <a:r>
              <a:rPr kumimoji="0" lang="ar-EG"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rPr>
              <a:t> : التعريف الوصفي للكمبيوتر</a:t>
            </a:r>
          </a:p>
        </p:txBody>
      </p:sp>
      <p:pic>
        <p:nvPicPr>
          <p:cNvPr id="4" name="Picture 3">
            <a:extLst>
              <a:ext uri="{FF2B5EF4-FFF2-40B4-BE49-F238E27FC236}">
                <a16:creationId xmlns:a16="http://schemas.microsoft.com/office/drawing/2014/main" id="{D55420FE-7561-49CD-BA93-A3D9DC78AD87}"/>
              </a:ext>
            </a:extLst>
          </p:cNvPr>
          <p:cNvPicPr>
            <a:picLocks noChangeAspect="1"/>
          </p:cNvPicPr>
          <p:nvPr/>
        </p:nvPicPr>
        <p:blipFill>
          <a:blip r:embed="rId4"/>
          <a:stretch>
            <a:fillRect/>
          </a:stretch>
        </p:blipFill>
        <p:spPr>
          <a:xfrm>
            <a:off x="647139" y="1686204"/>
            <a:ext cx="4979734" cy="355946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576390002"/>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6996" y="1289107"/>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13" name="Oval 12">
            <a:extLst>
              <a:ext uri="{FF2B5EF4-FFF2-40B4-BE49-F238E27FC236}">
                <a16:creationId xmlns:a16="http://schemas.microsoft.com/office/drawing/2014/main" id="{430DA7C8-A0D6-41AD-9774-5E2CBFA74397}"/>
              </a:ext>
            </a:extLst>
          </p:cNvPr>
          <p:cNvSpPr/>
          <p:nvPr/>
        </p:nvSpPr>
        <p:spPr>
          <a:xfrm>
            <a:off x="4742328" y="3061310"/>
            <a:ext cx="5576047" cy="86523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a:ea typeface="+mn-ea"/>
              </a:rPr>
              <a:t>ثالثا : التعريف الو</a:t>
            </a:r>
            <a:r>
              <a:rPr lang="ar-EG" sz="2000" b="1" dirty="0">
                <a:solidFill>
                  <a:srgbClr val="FF0000"/>
                </a:solidFill>
                <a:latin typeface="Calibri"/>
              </a:rPr>
              <a:t>ظيف</a:t>
            </a:r>
            <a:r>
              <a:rPr kumimoji="0" lang="ar-EG" sz="2000" b="1" i="0" u="none" strike="noStrike" kern="1200" cap="none" spc="0" normalizeH="0" baseline="0" noProof="0" dirty="0">
                <a:ln>
                  <a:noFill/>
                </a:ln>
                <a:solidFill>
                  <a:srgbClr val="FF0000"/>
                </a:solidFill>
                <a:effectLst/>
                <a:uLnTx/>
                <a:uFillTx/>
                <a:latin typeface="Calibri"/>
                <a:ea typeface="+mn-ea"/>
              </a:rPr>
              <a:t>ي للكمبيوتر</a:t>
            </a:r>
          </a:p>
        </p:txBody>
      </p:sp>
      <p:pic>
        <p:nvPicPr>
          <p:cNvPr id="15" name="Picture 2" descr="How DHCP and DNS are managed in Amazon VPC – DEVOPS DONE RIGHT">
            <a:extLst>
              <a:ext uri="{FF2B5EF4-FFF2-40B4-BE49-F238E27FC236}">
                <a16:creationId xmlns:a16="http://schemas.microsoft.com/office/drawing/2014/main" id="{FFDFCC6E-FB12-41C7-B63F-6F1B952D705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2388" y="236509"/>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51223"/>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5719481" y="1428065"/>
            <a:ext cx="4541049" cy="4154984"/>
          </a:xfrm>
          <a:prstGeom prst="rect">
            <a:avLst/>
          </a:prstGeom>
          <a:noFill/>
        </p:spPr>
        <p:txBody>
          <a:bodyPr wrap="square" rtlCol="0">
            <a:spAutoFit/>
          </a:bodyPr>
          <a:lstStyle/>
          <a:p>
            <a:pPr algn="just" rtl="1"/>
            <a:r>
              <a:rPr lang="en-US" sz="2400" dirty="0">
                <a:latin typeface="Alexandria Medium" pitchFamily="2" charset="-78"/>
                <a:ea typeface="Calibri" panose="020F0502020204030204" pitchFamily="34" charset="0"/>
                <a:cs typeface="Alexandria Medium" pitchFamily="2" charset="-78"/>
              </a:rPr>
              <a:t>     </a:t>
            </a:r>
            <a:r>
              <a:rPr lang="ar-SA" sz="2400" dirty="0">
                <a:latin typeface="Alexandria Medium" pitchFamily="2" charset="-78"/>
                <a:ea typeface="Calibri" panose="020F0502020204030204" pitchFamily="34" charset="0"/>
                <a:cs typeface="Alexandria Medium" pitchFamily="2" charset="-78"/>
              </a:rPr>
              <a:t>ولقد تضمنت اتفاقية بودابست  - الإتفاقية المتعلقة بالجريمة الإلكترونية التي تعتبر من أهم الإتفاقيات الدولية في مواجهة الجرائم السيبرانية – يقصد بمنظومة الكمبيوتر بأنه</a:t>
            </a:r>
            <a:r>
              <a:rPr lang="ar-SA" sz="2400" dirty="0">
                <a:solidFill>
                  <a:srgbClr val="FF0000"/>
                </a:solidFill>
                <a:latin typeface="Alexandria Medium" pitchFamily="2" charset="-78"/>
                <a:ea typeface="Calibri" panose="020F0502020204030204" pitchFamily="34" charset="0"/>
                <a:cs typeface="Alexandria Medium" pitchFamily="2" charset="-78"/>
              </a:rPr>
              <a:t> أي جهاز</a:t>
            </a:r>
            <a:r>
              <a:rPr lang="en-US" sz="2400" dirty="0">
                <a:solidFill>
                  <a:srgbClr val="FF0000"/>
                </a:solidFill>
                <a:latin typeface="Alexandria Medium" pitchFamily="2" charset="-78"/>
                <a:ea typeface="Calibri" panose="020F0502020204030204" pitchFamily="34" charset="0"/>
                <a:cs typeface="Alexandria Medium" pitchFamily="2" charset="-78"/>
              </a:rPr>
              <a:t> </a:t>
            </a:r>
            <a:r>
              <a:rPr lang="ar-SA" sz="2400" dirty="0">
                <a:solidFill>
                  <a:srgbClr val="FF0000"/>
                </a:solidFill>
                <a:latin typeface="Alexandria Medium" pitchFamily="2" charset="-78"/>
                <a:ea typeface="Calibri" panose="020F0502020204030204" pitchFamily="34" charset="0"/>
                <a:cs typeface="Alexandria Medium" pitchFamily="2" charset="-78"/>
              </a:rPr>
              <a:t>أو</a:t>
            </a:r>
            <a:r>
              <a:rPr lang="ar-EG" sz="2400" dirty="0">
                <a:solidFill>
                  <a:srgbClr val="FF0000"/>
                </a:solidFill>
                <a:latin typeface="Alexandria Medium" pitchFamily="2" charset="-78"/>
                <a:ea typeface="Calibri" panose="020F0502020204030204" pitchFamily="34" charset="0"/>
                <a:cs typeface="Alexandria Medium" pitchFamily="2" charset="-78"/>
              </a:rPr>
              <a:t> </a:t>
            </a:r>
            <a:r>
              <a:rPr lang="ar-SA" sz="2400" dirty="0">
                <a:solidFill>
                  <a:srgbClr val="FF0000"/>
                </a:solidFill>
                <a:latin typeface="Alexandria Medium" pitchFamily="2" charset="-78"/>
                <a:ea typeface="Calibri" panose="020F0502020204030204" pitchFamily="34" charset="0"/>
                <a:cs typeface="Alexandria Medium" pitchFamily="2" charset="-78"/>
              </a:rPr>
              <a:t>مجموعة من الأجهزة المتصلة</a:t>
            </a:r>
            <a:r>
              <a:rPr lang="ar-EG" sz="2400" dirty="0">
                <a:solidFill>
                  <a:srgbClr val="FF0000"/>
                </a:solidFill>
                <a:latin typeface="Alexandria Medium" pitchFamily="2" charset="-78"/>
                <a:ea typeface="Calibri" panose="020F0502020204030204" pitchFamily="34" charset="0"/>
                <a:cs typeface="Alexandria Medium" pitchFamily="2" charset="-78"/>
              </a:rPr>
              <a:t> </a:t>
            </a:r>
            <a:r>
              <a:rPr lang="ar-SA" sz="2400" dirty="0">
                <a:solidFill>
                  <a:srgbClr val="FF0000"/>
                </a:solidFill>
                <a:latin typeface="Alexandria Medium" pitchFamily="2" charset="-78"/>
                <a:ea typeface="Calibri" panose="020F0502020204030204" pitchFamily="34" charset="0"/>
                <a:cs typeface="Alexandria Medium" pitchFamily="2" charset="-78"/>
              </a:rPr>
              <a:t>أو ذات الصلة والتي يقوم واحد منها</a:t>
            </a:r>
            <a:r>
              <a:rPr lang="ar-EG" sz="2400" dirty="0">
                <a:solidFill>
                  <a:srgbClr val="FF0000"/>
                </a:solidFill>
                <a:latin typeface="Alexandria Medium" pitchFamily="2" charset="-78"/>
                <a:ea typeface="Calibri" panose="020F0502020204030204" pitchFamily="34" charset="0"/>
                <a:cs typeface="Alexandria Medium" pitchFamily="2" charset="-78"/>
              </a:rPr>
              <a:t>  </a:t>
            </a:r>
            <a:r>
              <a:rPr lang="ar-SA" sz="2400" dirty="0">
                <a:solidFill>
                  <a:srgbClr val="FF0000"/>
                </a:solidFill>
                <a:latin typeface="Alexandria Medium" pitchFamily="2" charset="-78"/>
                <a:ea typeface="Calibri" panose="020F0502020204030204" pitchFamily="34" charset="0"/>
                <a:cs typeface="Alexandria Medium" pitchFamily="2" charset="-78"/>
              </a:rPr>
              <a:t> أو أكثر وفقا لبرنامج بالمعالجة الآلية للبيانات ( </a:t>
            </a:r>
            <a:r>
              <a:rPr lang="en-US" sz="2400" dirty="0">
                <a:solidFill>
                  <a:srgbClr val="FF0000"/>
                </a:solidFill>
                <a:latin typeface="Alexandria Medium" pitchFamily="2" charset="-78"/>
                <a:ea typeface="Calibri" panose="020F0502020204030204" pitchFamily="34" charset="0"/>
                <a:cs typeface="Alexandria Medium" pitchFamily="2" charset="-78"/>
              </a:rPr>
              <a:t>data</a:t>
            </a:r>
            <a:r>
              <a:rPr lang="ar-EG" sz="2400" dirty="0">
                <a:solidFill>
                  <a:srgbClr val="FF0000"/>
                </a:solidFill>
                <a:latin typeface="Alexandria Medium" pitchFamily="2" charset="-78"/>
                <a:ea typeface="Calibri" panose="020F0502020204030204" pitchFamily="34" charset="0"/>
                <a:cs typeface="Alexandria Medium" pitchFamily="2" charset="-78"/>
              </a:rPr>
              <a:t>).</a:t>
            </a:r>
            <a:endParaRPr lang="en-US" sz="2400" dirty="0">
              <a:solidFill>
                <a:srgbClr val="FF0000"/>
              </a:solidFill>
              <a:latin typeface="Alexandria Medium" pitchFamily="2" charset="-78"/>
              <a:ea typeface="Times New Roman" panose="02020603050405020304" pitchFamily="18" charset="0"/>
              <a:cs typeface="Alexandria Medium" pitchFamily="2" charset="-78"/>
            </a:endParaRPr>
          </a:p>
        </p:txBody>
      </p:sp>
      <p:pic>
        <p:nvPicPr>
          <p:cNvPr id="4100" name="Picture 4" descr="Live chat gif, Guardar 55% disponible trato masivo -  nutricionadrianajijon.com">
            <a:extLst>
              <a:ext uri="{FF2B5EF4-FFF2-40B4-BE49-F238E27FC236}">
                <a16:creationId xmlns:a16="http://schemas.microsoft.com/office/drawing/2014/main" id="{7BDF8E8B-B423-4716-9C61-4984F8184E66}"/>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46094" y="1649506"/>
            <a:ext cx="4279677" cy="35589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360537"/>
      </p:ext>
    </p:ext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353670" y="1570938"/>
            <a:ext cx="6696635" cy="1394036"/>
          </a:xfrm>
          <a:prstGeom prst="rect">
            <a:avLst/>
          </a:prstGeom>
          <a:noFill/>
        </p:spPr>
        <p:txBody>
          <a:bodyPr wrap="square" rtlCol="0">
            <a:spAutoFit/>
          </a:bodyPr>
          <a:lstStyle/>
          <a:p>
            <a:pPr lvl="0" algn="just" rtl="1">
              <a:lnSpc>
                <a:spcPct val="107000"/>
              </a:lnSpc>
              <a:spcAft>
                <a:spcPts val="800"/>
              </a:spcAft>
            </a:pPr>
            <a:r>
              <a:rPr lang="en-US" sz="2000" b="1" dirty="0">
                <a:ea typeface="Calibri" panose="020F0502020204030204" pitchFamily="34" charset="0"/>
              </a:rPr>
              <a:t>     </a:t>
            </a:r>
            <a:r>
              <a:rPr lang="ar-SA" sz="2000" b="1" dirty="0">
                <a:ea typeface="Calibri" panose="020F0502020204030204" pitchFamily="34" charset="0"/>
              </a:rPr>
              <a:t>وفقا لإتفاقية بودابست أي عمليات عرض للحقائق أو المعلومات أو المفاهيم في صيغة مناسبة لمعالجتها عبر نظام الكومبيوتر، بما في ذلك </a:t>
            </a:r>
            <a:r>
              <a:rPr lang="ar-SA" sz="2000" b="1" dirty="0">
                <a:solidFill>
                  <a:srgbClr val="FF0000"/>
                </a:solidFill>
                <a:highlight>
                  <a:srgbClr val="FFFF00"/>
                </a:highlight>
                <a:ea typeface="Calibri" panose="020F0502020204030204" pitchFamily="34" charset="0"/>
              </a:rPr>
              <a:t>برنامج</a:t>
            </a:r>
            <a:r>
              <a:rPr lang="ar-SA" sz="2000" b="1" dirty="0">
                <a:ea typeface="Calibri" panose="020F0502020204030204" pitchFamily="34" charset="0"/>
              </a:rPr>
              <a:t> مناسب يساعد نظام كومبيوتر في أداء وظيفة معينة. </a:t>
            </a:r>
            <a:endPar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8136296" y="1338445"/>
            <a:ext cx="2563056" cy="193516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رابعا : بيانات الكمبيوتر</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5122" name="Picture 2" descr="صور حاسب الي – لاينز">
            <a:extLst>
              <a:ext uri="{FF2B5EF4-FFF2-40B4-BE49-F238E27FC236}">
                <a16:creationId xmlns:a16="http://schemas.microsoft.com/office/drawing/2014/main" id="{2256BE45-EC93-45EE-8455-76D2433DBC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4186" y="3076787"/>
            <a:ext cx="5947870" cy="269913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4373842"/>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 name="Picture 1">
            <a:extLst>
              <a:ext uri="{FF2B5EF4-FFF2-40B4-BE49-F238E27FC236}">
                <a16:creationId xmlns:a16="http://schemas.microsoft.com/office/drawing/2014/main" id="{FF4CA8E0-72C3-417E-8687-2AAEE21D55E7}"/>
              </a:ext>
            </a:extLst>
          </p:cNvPr>
          <p:cNvPicPr>
            <a:picLocks noChangeAspect="1"/>
          </p:cNvPicPr>
          <p:nvPr/>
        </p:nvPicPr>
        <p:blipFill>
          <a:blip r:embed="rId3"/>
          <a:stretch>
            <a:fillRect/>
          </a:stretch>
        </p:blipFill>
        <p:spPr>
          <a:xfrm>
            <a:off x="1328988" y="1513792"/>
            <a:ext cx="9215751" cy="3904293"/>
          </a:xfrm>
          <a:prstGeom prst="rect">
            <a:avLst/>
          </a:prstGeom>
          <a:ln>
            <a:noFill/>
          </a:ln>
          <a:effectLst>
            <a:softEdge rad="112500"/>
          </a:effectLst>
        </p:spPr>
      </p:pic>
    </p:spTree>
    <p:extLst>
      <p:ext uri="{BB962C8B-B14F-4D97-AF65-F5344CB8AC3E}">
        <p14:creationId xmlns:p14="http://schemas.microsoft.com/office/powerpoint/2010/main" val="2911381565"/>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398494" y="1570938"/>
            <a:ext cx="6651811" cy="1259191"/>
          </a:xfrm>
          <a:prstGeom prst="rect">
            <a:avLst/>
          </a:prstGeom>
          <a:noFill/>
        </p:spPr>
        <p:txBody>
          <a:bodyPr wrap="square" rtlCol="0">
            <a:spAutoFit/>
          </a:bodyPr>
          <a:lstStyle/>
          <a:p>
            <a:pPr lvl="0" algn="just" rtl="1">
              <a:lnSpc>
                <a:spcPct val="107000"/>
              </a:lnSpc>
              <a:spcAft>
                <a:spcPts val="800"/>
              </a:spcAft>
            </a:pPr>
            <a:r>
              <a:rPr lang="ar-SA" sz="2400" b="1" dirty="0">
                <a:ea typeface="Calibri" panose="020F0502020204030204" pitchFamily="34" charset="0"/>
              </a:rPr>
              <a:t>"أي جهاز أو مجموعة من الأجهزة المترابطة أو ذات الصلة، يقوم واحد منها أو أكثر، وفقًا لبرنامج ما، بالتجهيز الآلي للبيانات" </a:t>
            </a:r>
            <a:r>
              <a:rPr lang="en-US" sz="2400" b="1" dirty="0">
                <a:latin typeface="Calibri" panose="020F0502020204030204" pitchFamily="34" charset="0"/>
                <a:ea typeface="Calibri" panose="020F0502020204030204" pitchFamily="34" charset="0"/>
              </a:rPr>
              <a:t>.</a:t>
            </a: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8050306" y="1446022"/>
            <a:ext cx="2491217" cy="138682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a:ea typeface="Calibri" panose="020F0502020204030204" pitchFamily="34" charset="0"/>
              </a:rPr>
              <a:t>خامسا :نظام الكمبيوتر</a:t>
            </a:r>
            <a:r>
              <a:rPr lang="en-US" sz="2000" b="1" dirty="0">
                <a:solidFill>
                  <a:srgbClr val="FF0000"/>
                </a:solidFill>
                <a:latin typeface="Calibri"/>
                <a:ea typeface="Calibri" panose="020F0502020204030204" pitchFamily="34" charset="0"/>
              </a:rPr>
              <a:t> :</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pic>
        <p:nvPicPr>
          <p:cNvPr id="11" name="Picture 4" descr="Live chat gif, Guardar 55% disponible trato masivo -  nutricionadrianajijon.com">
            <a:extLst>
              <a:ext uri="{FF2B5EF4-FFF2-40B4-BE49-F238E27FC236}">
                <a16:creationId xmlns:a16="http://schemas.microsoft.com/office/drawing/2014/main" id="{8C178993-3947-4060-A007-42BF7922C04B}"/>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160494" y="2822381"/>
            <a:ext cx="7028330" cy="27134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053323"/>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1454950"/>
          </a:xfrm>
          <a:prstGeom prst="rect">
            <a:avLst/>
          </a:prstGeom>
          <a:noFill/>
        </p:spPr>
        <p:txBody>
          <a:bodyPr wrap="square" rtlCol="0">
            <a:spAutoFit/>
          </a:bodyPr>
          <a:lstStyle/>
          <a:p>
            <a:pPr lvl="0" algn="just" rtl="1">
              <a:lnSpc>
                <a:spcPct val="107000"/>
              </a:lnSpc>
              <a:spcAft>
                <a:spcPts val="800"/>
              </a:spcAft>
            </a:pPr>
            <a:r>
              <a:rPr lang="en-US" sz="2800" b="1" dirty="0">
                <a:ea typeface="Calibri" panose="020F0502020204030204" pitchFamily="34" charset="0"/>
              </a:rPr>
              <a:t>     </a:t>
            </a:r>
            <a:r>
              <a:rPr lang="ar-SA" sz="2800" b="1" dirty="0">
                <a:ea typeface="Calibri" panose="020F0502020204030204" pitchFamily="34" charset="0"/>
              </a:rPr>
              <a:t>أدي ظهور الحاسوب إلى ارتفاع قيمة المعلومات؛ إذ إنه يكسب المعلومات (قيمة مضافة) ؛ لأنه بدون قدرات الحاسوب الهائلة لا تكون للمعلومات نفس القيمة</a:t>
            </a:r>
            <a:r>
              <a:rPr lang="ar-EG" sz="2800" b="1" dirty="0">
                <a:ea typeface="Calibri" panose="020F0502020204030204" pitchFamily="34" charset="0"/>
              </a:rPr>
              <a:t>.</a:t>
            </a:r>
            <a:endParaRPr kumimoji="0" lang="en-US"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endParaRPr>
          </a:p>
        </p:txBody>
      </p:sp>
      <p:pic>
        <p:nvPicPr>
          <p:cNvPr id="2" name="Picture 1">
            <a:extLst>
              <a:ext uri="{FF2B5EF4-FFF2-40B4-BE49-F238E27FC236}">
                <a16:creationId xmlns:a16="http://schemas.microsoft.com/office/drawing/2014/main" id="{A6BC572A-EE26-47CC-A752-01BD5527703A}"/>
              </a:ext>
            </a:extLst>
          </p:cNvPr>
          <p:cNvPicPr>
            <a:picLocks noChangeAspect="1"/>
          </p:cNvPicPr>
          <p:nvPr/>
        </p:nvPicPr>
        <p:blipFill>
          <a:blip r:embed="rId3"/>
          <a:stretch>
            <a:fillRect/>
          </a:stretch>
        </p:blipFill>
        <p:spPr>
          <a:xfrm>
            <a:off x="1770169" y="2850776"/>
            <a:ext cx="6701477" cy="251768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807023083"/>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802987" y="2415948"/>
            <a:ext cx="4061046" cy="1719958"/>
          </a:xfrm>
          <a:prstGeom prst="rect">
            <a:avLst/>
          </a:prstGeom>
          <a:noFill/>
        </p:spPr>
        <p:txBody>
          <a:bodyPr wrap="square" rtlCol="0">
            <a:spAutoFit/>
          </a:bodyPr>
          <a:lstStyle/>
          <a:p>
            <a:pPr lvl="0" algn="just" rtl="1">
              <a:lnSpc>
                <a:spcPct val="107000"/>
              </a:lnSpc>
              <a:spcAft>
                <a:spcPts val="800"/>
              </a:spcAft>
            </a:pPr>
            <a:r>
              <a:rPr lang="en-US" sz="2000" dirty="0">
                <a:solidFill>
                  <a:srgbClr val="00B050"/>
                </a:solidFill>
                <a:ea typeface="Calibri" panose="020F0502020204030204" pitchFamily="34" charset="0"/>
                <a:cs typeface="Calibri" panose="020F0502020204030204" pitchFamily="34" charset="0"/>
              </a:rPr>
              <a:t>     </a:t>
            </a:r>
            <a:r>
              <a:rPr lang="ar-SA" sz="2000" dirty="0">
                <a:solidFill>
                  <a:srgbClr val="00B050"/>
                </a:solidFill>
                <a:latin typeface="Alexandria Medium" pitchFamily="2" charset="-78"/>
                <a:ea typeface="Calibri" panose="020F0502020204030204" pitchFamily="34" charset="0"/>
                <a:cs typeface="Alexandria Medium" pitchFamily="2" charset="-78"/>
              </a:rPr>
              <a:t>لقد تغلغل الحاسوب في كل المجالات بسلاحيه الهائلين: القدرة الفائقة على تخزين المعلومات والسرعة الهائلة في التعامل مع هذه المعلومات</a:t>
            </a:r>
            <a:r>
              <a:rPr lang="ar-EG" sz="2000" dirty="0">
                <a:solidFill>
                  <a:srgbClr val="00B050"/>
                </a:solidFill>
                <a:latin typeface="Alexandria Medium" pitchFamily="2" charset="-78"/>
                <a:ea typeface="Calibri" panose="020F0502020204030204" pitchFamily="34" charset="0"/>
                <a:cs typeface="Alexandria Medium" pitchFamily="2" charset="-78"/>
              </a:rPr>
              <a:t>.</a:t>
            </a:r>
            <a:endParaRPr kumimoji="0" lang="en-US" sz="2000" b="1" i="0" u="none" strike="noStrike" kern="1200" cap="none" spc="0" normalizeH="0" baseline="0" noProof="0" dirty="0">
              <a:ln>
                <a:noFill/>
              </a:ln>
              <a:solidFill>
                <a:srgbClr val="00B050"/>
              </a:solidFill>
              <a:effectLst/>
              <a:uLnTx/>
              <a:uFillTx/>
              <a:latin typeface="Alexandria Medium" pitchFamily="2" charset="-78"/>
              <a:ea typeface="Calibri" panose="020F0502020204030204" pitchFamily="34" charset="0"/>
              <a:cs typeface="Alexandria Medium" pitchFamily="2" charset="-78"/>
            </a:endParaRPr>
          </a:p>
        </p:txBody>
      </p:sp>
      <p:pic>
        <p:nvPicPr>
          <p:cNvPr id="9218" name="Picture 2" descr="Call Center Icon Gif">
            <a:extLst>
              <a:ext uri="{FF2B5EF4-FFF2-40B4-BE49-F238E27FC236}">
                <a16:creationId xmlns:a16="http://schemas.microsoft.com/office/drawing/2014/main" id="{E12D600B-19C8-486D-AC47-D070A95AC07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936864" y="1860136"/>
            <a:ext cx="4282141" cy="32116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4721821"/>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Closeup GIFs - Get the best gif on GIFER">
            <a:extLst>
              <a:ext uri="{FF2B5EF4-FFF2-40B4-BE49-F238E27FC236}">
                <a16:creationId xmlns:a16="http://schemas.microsoft.com/office/drawing/2014/main" id="{6D924110-96D2-4139-BAEB-12A93D38498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416331"/>
            <a:ext cx="9099175" cy="40252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582261" y="1811449"/>
            <a:ext cx="8924374" cy="993926"/>
          </a:xfrm>
          <a:prstGeom prst="rect">
            <a:avLst/>
          </a:prstGeom>
          <a:noFill/>
        </p:spPr>
        <p:txBody>
          <a:bodyPr wrap="square" rtlCol="0">
            <a:spAutoFit/>
          </a:bodyPr>
          <a:lstStyle/>
          <a:p>
            <a:pPr lvl="0" algn="just" rtl="1">
              <a:lnSpc>
                <a:spcPct val="107000"/>
              </a:lnSpc>
              <a:spcAft>
                <a:spcPts val="800"/>
              </a:spcAft>
            </a:pPr>
            <a:r>
              <a:rPr lang="ar-SA" sz="2800" dirty="0">
                <a:ea typeface="Calibri" panose="020F0502020204030204" pitchFamily="34" charset="0"/>
                <a:cs typeface="Calibri" panose="020F0502020204030204" pitchFamily="34" charset="0"/>
              </a:rPr>
              <a:t> </a:t>
            </a:r>
            <a:r>
              <a:rPr lang="en-US" sz="2800" dirty="0">
                <a:ea typeface="Calibri" panose="020F0502020204030204" pitchFamily="34" charset="0"/>
                <a:cs typeface="Calibri" panose="020F0502020204030204" pitchFamily="34" charset="0"/>
              </a:rPr>
              <a:t>    </a:t>
            </a:r>
            <a:r>
              <a:rPr lang="ar-SA" sz="2800" dirty="0">
                <a:solidFill>
                  <a:srgbClr val="FFFFFF"/>
                </a:solidFill>
                <a:latin typeface="Alexandria Medium" pitchFamily="2" charset="-78"/>
                <a:ea typeface="Calibri" panose="020F0502020204030204" pitchFamily="34" charset="0"/>
                <a:cs typeface="Alexandria Medium" pitchFamily="2" charset="-78"/>
              </a:rPr>
              <a:t>ويظل الحاسوب دائما هو السلاح الأقوى في عصر المعلومات وتلك الأداة التي</a:t>
            </a:r>
            <a:r>
              <a:rPr lang="ar-EG" sz="2800" dirty="0">
                <a:solidFill>
                  <a:srgbClr val="FFFFFF"/>
                </a:solidFill>
                <a:latin typeface="Alexandria Medium" pitchFamily="2" charset="-78"/>
                <a:ea typeface="Calibri" panose="020F0502020204030204" pitchFamily="34" charset="0"/>
                <a:cs typeface="Alexandria Medium" pitchFamily="2" charset="-78"/>
              </a:rPr>
              <a:t>  </a:t>
            </a:r>
            <a:r>
              <a:rPr lang="ar-SA" sz="2800" dirty="0">
                <a:solidFill>
                  <a:srgbClr val="FFFFFF"/>
                </a:solidFill>
                <a:latin typeface="Alexandria Medium" pitchFamily="2" charset="-78"/>
                <a:ea typeface="Calibri" panose="020F0502020204030204" pitchFamily="34" charset="0"/>
                <a:cs typeface="Alexandria Medium" pitchFamily="2" charset="-78"/>
              </a:rPr>
              <a:t> لا غنى عنها . </a:t>
            </a:r>
            <a:endParaRPr kumimoji="0" lang="en-US" sz="2800" b="1" i="0" u="none" strike="noStrike" kern="1200" cap="none" spc="0" normalizeH="0" baseline="0" noProof="0" dirty="0">
              <a:ln>
                <a:noFill/>
              </a:ln>
              <a:solidFill>
                <a:srgbClr val="FFFFFF"/>
              </a:solidFill>
              <a:effectLst/>
              <a:uLnTx/>
              <a:uFillTx/>
              <a:latin typeface="Alexandria Medium" pitchFamily="2" charset="-78"/>
              <a:ea typeface="Calibri" panose="020F0502020204030204" pitchFamily="34" charset="0"/>
              <a:cs typeface="Alexandria Medium" pitchFamily="2" charset="-78"/>
            </a:endParaRPr>
          </a:p>
        </p:txBody>
      </p:sp>
      <p:pic>
        <p:nvPicPr>
          <p:cNvPr id="2" name="Picture 1">
            <a:extLst>
              <a:ext uri="{FF2B5EF4-FFF2-40B4-BE49-F238E27FC236}">
                <a16:creationId xmlns:a16="http://schemas.microsoft.com/office/drawing/2014/main" id="{0243BCBE-CBC9-4191-B24C-568B3C472FDB}"/>
              </a:ext>
            </a:extLst>
          </p:cNvPr>
          <p:cNvPicPr>
            <a:picLocks noChangeAspect="1"/>
          </p:cNvPicPr>
          <p:nvPr/>
        </p:nvPicPr>
        <p:blipFill>
          <a:blip r:embed="rId4"/>
          <a:stretch>
            <a:fillRect/>
          </a:stretch>
        </p:blipFill>
        <p:spPr>
          <a:xfrm>
            <a:off x="3955273" y="2902068"/>
            <a:ext cx="3529897" cy="20727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88280029"/>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2B0DB413-00AC-4725-8B79-7BB813FDE3B6}"/>
              </a:ext>
            </a:extLst>
          </p:cNvPr>
          <p:cNvSpPr txBox="1"/>
          <p:nvPr/>
        </p:nvSpPr>
        <p:spPr>
          <a:xfrm>
            <a:off x="6508211" y="1624155"/>
            <a:ext cx="4128422" cy="3539430"/>
          </a:xfrm>
          <a:prstGeom prst="rect">
            <a:avLst/>
          </a:prstGeom>
          <a:noFill/>
        </p:spPr>
        <p:txBody>
          <a:bodyPr wrap="square" rtlCol="0">
            <a:spAutoFit/>
          </a:bodyPr>
          <a:lstStyle/>
          <a:p>
            <a:pPr algn="just" rtl="1"/>
            <a:r>
              <a:rPr lang="en-US" sz="2400" b="1" dirty="0">
                <a:ea typeface="Calibri" panose="020F0502020204030204" pitchFamily="34" charset="0"/>
              </a:rPr>
              <a:t>     </a:t>
            </a:r>
            <a:r>
              <a:rPr lang="ar-SA" sz="2400" b="1" dirty="0">
                <a:ea typeface="Calibri" panose="020F0502020204030204" pitchFamily="34" charset="0"/>
              </a:rPr>
              <a:t>تتطلب الحماية من الجرائم السيبرانية لأجهزة الحواسيب مجموعة من الممارسات الفعلية التي يكون تأثير ووقع كبير على سير العمليات الأمنية على شبكة الانترنت، </a:t>
            </a:r>
            <a:r>
              <a:rPr lang="ar-SA" sz="2400" b="1" dirty="0">
                <a:solidFill>
                  <a:srgbClr val="FF0000"/>
                </a:solidFill>
                <a:ea typeface="Calibri" panose="020F0502020204030204" pitchFamily="34" charset="0"/>
              </a:rPr>
              <a:t>وفيما يلي بعض النصائح لحماية الأنظمة الالكترونية من الاختراق</a:t>
            </a:r>
            <a:r>
              <a:rPr lang="ar-EG" sz="2400" b="1" dirty="0">
                <a:solidFill>
                  <a:srgbClr val="FF0000"/>
                </a:solidFill>
                <a:ea typeface="Calibri" panose="020F0502020204030204" pitchFamily="34" charset="0"/>
              </a:rPr>
              <a:t>:</a:t>
            </a:r>
            <a:endParaRPr lang="en-US" sz="2400" dirty="0">
              <a:solidFill>
                <a:srgbClr val="FF0000"/>
              </a:solidFill>
            </a:endParaRPr>
          </a:p>
        </p:txBody>
      </p:sp>
      <p:pic>
        <p:nvPicPr>
          <p:cNvPr id="4" name="Picture 3">
            <a:extLst>
              <a:ext uri="{FF2B5EF4-FFF2-40B4-BE49-F238E27FC236}">
                <a16:creationId xmlns:a16="http://schemas.microsoft.com/office/drawing/2014/main" id="{4AF27B21-8FDB-4E4A-A08B-07032853765B}"/>
              </a:ext>
            </a:extLst>
          </p:cNvPr>
          <p:cNvPicPr>
            <a:picLocks noChangeAspect="1"/>
          </p:cNvPicPr>
          <p:nvPr/>
        </p:nvPicPr>
        <p:blipFill>
          <a:blip r:embed="rId3"/>
          <a:stretch>
            <a:fillRect/>
          </a:stretch>
        </p:blipFill>
        <p:spPr>
          <a:xfrm>
            <a:off x="1426107" y="1461313"/>
            <a:ext cx="4974493" cy="3636588"/>
          </a:xfrm>
          <a:prstGeom prst="rect">
            <a:avLst/>
          </a:prstGeom>
        </p:spPr>
      </p:pic>
    </p:spTree>
    <p:extLst>
      <p:ext uri="{BB962C8B-B14F-4D97-AF65-F5344CB8AC3E}">
        <p14:creationId xmlns:p14="http://schemas.microsoft.com/office/powerpoint/2010/main" val="1595113182"/>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Ethereum Crypto GIF Ethereum Crypto Nft Discover Share GIFs, 44% OFF">
            <a:extLst>
              <a:ext uri="{FF2B5EF4-FFF2-40B4-BE49-F238E27FC236}">
                <a16:creationId xmlns:a16="http://schemas.microsoft.com/office/drawing/2014/main" id="{5AB8923E-2B6A-4553-89B6-91308C10E84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26376" y="1292749"/>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290047" y="2396876"/>
            <a:ext cx="6248400" cy="2064242"/>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SA" sz="2800" b="1" dirty="0">
                <a:solidFill>
                  <a:srgbClr val="FF0000"/>
                </a:solidFill>
                <a:latin typeface="Times New Roman" panose="02020603050405020304" pitchFamily="18" charset="0"/>
                <a:ea typeface="Calibri" panose="020F0502020204030204" pitchFamily="34" charset="0"/>
              </a:rPr>
              <a:t>المحور الثاني</a:t>
            </a:r>
            <a:endParaRPr lang="en-US" sz="2800" b="1" dirty="0">
              <a:solidFill>
                <a:srgbClr val="FF0000"/>
              </a:solidFill>
              <a:latin typeface="Times New Roman" panose="02020603050405020304" pitchFamily="18" charset="0"/>
              <a:ea typeface="Calibri" panose="020F0502020204030204" pitchFamily="34" charset="0"/>
            </a:endParaRPr>
          </a:p>
          <a:p>
            <a:pPr algn="ctr" rtl="1"/>
            <a:endParaRPr lang="en-US" sz="2800" dirty="0">
              <a:solidFill>
                <a:srgbClr val="FF0000"/>
              </a:solidFill>
              <a:latin typeface="Times New Roman" panose="02020603050405020304" pitchFamily="18" charset="0"/>
              <a:ea typeface="Times New Roman" panose="02020603050405020304" pitchFamily="18" charset="0"/>
            </a:endParaRPr>
          </a:p>
          <a:p>
            <a:pPr algn="ctr" rtl="1"/>
            <a:r>
              <a:rPr lang="ar-SA" sz="2800" b="1" dirty="0">
                <a:solidFill>
                  <a:srgbClr val="FF0000"/>
                </a:solidFill>
                <a:latin typeface="Times New Roman" panose="02020603050405020304" pitchFamily="18" charset="0"/>
                <a:ea typeface="Calibri" panose="020F0502020204030204" pitchFamily="34" charset="0"/>
              </a:rPr>
              <a:t>الصلة الوثيقة بين شبكات الاتصال والمعلوماتية</a:t>
            </a:r>
            <a:endParaRPr lang="en-US" sz="2800" dirty="0">
              <a:solidFill>
                <a:srgbClr val="FF0000"/>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6179443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2" name="Picture 2" descr="Informatics GIFs - Get the best gif on GIFER">
            <a:extLst>
              <a:ext uri="{FF2B5EF4-FFF2-40B4-BE49-F238E27FC236}">
                <a16:creationId xmlns:a16="http://schemas.microsoft.com/office/drawing/2014/main" id="{96D024AC-EF54-4C3C-8D78-0E3281A8B3F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70561"/>
            <a:ext cx="9209938" cy="3916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17B7722-F7B3-4C11-AFCC-DFE3AE267C70}"/>
              </a:ext>
            </a:extLst>
          </p:cNvPr>
          <p:cNvSpPr/>
          <p:nvPr/>
        </p:nvSpPr>
        <p:spPr>
          <a:xfrm>
            <a:off x="2240989" y="1835462"/>
            <a:ext cx="5297571" cy="123236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DF0E70-4198-4883-9352-0257BBB3BED6}"/>
              </a:ext>
            </a:extLst>
          </p:cNvPr>
          <p:cNvSpPr txBox="1"/>
          <p:nvPr/>
        </p:nvSpPr>
        <p:spPr>
          <a:xfrm>
            <a:off x="2400793" y="1857312"/>
            <a:ext cx="4977961" cy="1193019"/>
          </a:xfrm>
          <a:prstGeom prst="rect">
            <a:avLst/>
          </a:prstGeom>
          <a:noFill/>
        </p:spPr>
        <p:txBody>
          <a:bodyPr wrap="square" rtlCol="0">
            <a:spAutoFit/>
          </a:bodyPr>
          <a:lstStyle/>
          <a:p>
            <a:pPr algn="just" rtl="1">
              <a:lnSpc>
                <a:spcPct val="107000"/>
              </a:lnSpc>
              <a:spcAft>
                <a:spcPts val="500"/>
              </a:spcAft>
            </a:pPr>
            <a:r>
              <a:rPr lang="en-US" sz="2800" dirty="0">
                <a:latin typeface="Alexandria Medium" pitchFamily="2" charset="-78"/>
                <a:ea typeface="Calibri" panose="020F0502020204030204" pitchFamily="34" charset="0"/>
                <a:cs typeface="Alexandria Medium" pitchFamily="2" charset="-78"/>
              </a:rPr>
              <a:t>     </a:t>
            </a:r>
            <a:r>
              <a:rPr lang="ar-SA" sz="2000" dirty="0">
                <a:latin typeface="Alexandria Medium" pitchFamily="2" charset="-78"/>
                <a:ea typeface="Calibri" panose="020F0502020204030204" pitchFamily="34" charset="0"/>
                <a:cs typeface="Alexandria Medium" pitchFamily="2" charset="-78"/>
              </a:rPr>
              <a:t>إن فكرة نقل "المعلومات" وتبادلها عبر "شبكة" ليست بفكرة جديدة ابتدعها أهل هذا العصر</a:t>
            </a:r>
            <a:r>
              <a:rPr lang="ar-EG" sz="2000" dirty="0">
                <a:latin typeface="Alexandria Medium" pitchFamily="2" charset="-78"/>
                <a:ea typeface="Calibri" panose="020F0502020204030204" pitchFamily="34" charset="0"/>
                <a:cs typeface="Alexandria Medium" pitchFamily="2" charset="-78"/>
              </a:rPr>
              <a:t> .</a:t>
            </a:r>
            <a:endParaRPr lang="en-US" sz="2000" dirty="0">
              <a:latin typeface="Alexandria Medium" pitchFamily="2" charset="-78"/>
              <a:ea typeface="Calibri" panose="020F0502020204030204" pitchFamily="34" charset="0"/>
              <a:cs typeface="Alexandria Medium" pitchFamily="2" charset="-78"/>
            </a:endParaRPr>
          </a:p>
        </p:txBody>
      </p:sp>
      <p:pic>
        <p:nvPicPr>
          <p:cNvPr id="1026" name="Picture 2" descr="5 معلومات مهمة عن تقنية المعلومات">
            <a:extLst>
              <a:ext uri="{FF2B5EF4-FFF2-40B4-BE49-F238E27FC236}">
                <a16:creationId xmlns:a16="http://schemas.microsoft.com/office/drawing/2014/main" id="{DFE1F44D-7EEC-4563-8FD9-26BACE32C2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9967" y="3235700"/>
            <a:ext cx="6256794" cy="203062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3033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2" name="Picture 2" descr="Ethereum Crypto GIF Ethereum Crypto Nft Discover Share GIFs, 44% OFF">
            <a:extLst>
              <a:ext uri="{FF2B5EF4-FFF2-40B4-BE49-F238E27FC236}">
                <a16:creationId xmlns:a16="http://schemas.microsoft.com/office/drawing/2014/main" id="{8BA4C22E-DD02-4E79-B650-0475111B4438}"/>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71282" y="1443938"/>
            <a:ext cx="10049435"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091082" y="2171771"/>
            <a:ext cx="3648670" cy="11550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Cascadia Code" panose="020B0609020000020004" pitchFamily="49" charset="0"/>
                <a:ea typeface="Cascadia Code" panose="020B0609020000020004" pitchFamily="49" charset="0"/>
              </a:rPr>
              <a:t>أولا: شبكات الإتصالات وعلاقاتها بالمعلوماتية</a:t>
            </a:r>
            <a:r>
              <a:rPr lang="en-US" sz="2400" b="1" dirty="0">
                <a:solidFill>
                  <a:prstClr val="black"/>
                </a:solidFill>
                <a:latin typeface="Cascadia Code" panose="020B0609020000020004" pitchFamily="49" charset="0"/>
                <a:ea typeface="Cascadia Code" panose="020B0609020000020004" pitchFamily="49" charset="0"/>
              </a:rPr>
              <a:t>:</a:t>
            </a:r>
            <a:endParaRPr kumimoji="0" lang="ar-EG" sz="24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endParaRPr>
          </a:p>
        </p:txBody>
      </p:sp>
      <p:sp>
        <p:nvSpPr>
          <p:cNvPr id="10" name="Rounded Rectangle 12">
            <a:extLst>
              <a:ext uri="{FF2B5EF4-FFF2-40B4-BE49-F238E27FC236}">
                <a16:creationId xmlns:a16="http://schemas.microsoft.com/office/drawing/2014/main" id="{6B43F2CA-8CCA-48FD-A5DF-D641735E3C40}"/>
              </a:ext>
            </a:extLst>
          </p:cNvPr>
          <p:cNvSpPr/>
          <p:nvPr/>
        </p:nvSpPr>
        <p:spPr>
          <a:xfrm>
            <a:off x="1335741" y="3853670"/>
            <a:ext cx="3624348" cy="107054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Medium" pitchFamily="2" charset="-78"/>
                <a:ea typeface="Cascadia Code" panose="020B0609020000020004" pitchFamily="49" charset="0"/>
                <a:cs typeface="Alexandria Medium" pitchFamily="2" charset="-78"/>
              </a:rPr>
              <a:t>ثانيا: الإنترنت في نطاق المعلوماتية</a:t>
            </a:r>
            <a:r>
              <a:rPr lang="en-US" sz="2400" b="1" dirty="0">
                <a:solidFill>
                  <a:prstClr val="black"/>
                </a:solidFill>
                <a:latin typeface="Alexandria Medium" pitchFamily="2" charset="-78"/>
                <a:ea typeface="Cascadia Code" panose="020B0609020000020004" pitchFamily="49" charset="0"/>
                <a:cs typeface="Alexandria Medium" pitchFamily="2" charset="-78"/>
              </a:rPr>
              <a:t>:</a:t>
            </a:r>
            <a:endParaRPr kumimoji="0" lang="ar-EG" sz="2400" b="1" i="0" u="none" strike="noStrike" kern="1200" cap="none" spc="0" normalizeH="0" baseline="0" noProof="0" dirty="0">
              <a:ln>
                <a:noFill/>
              </a:ln>
              <a:solidFill>
                <a:prstClr val="black"/>
              </a:solidFill>
              <a:effectLst/>
              <a:uLnTx/>
              <a:uFillTx/>
              <a:latin typeface="Alexandria Medium" pitchFamily="2" charset="-78"/>
              <a:ea typeface="Cascadia Code" panose="020B0609020000020004" pitchFamily="49" charset="0"/>
              <a:cs typeface="Alexandria Medium" pitchFamily="2" charset="-78"/>
            </a:endParaRPr>
          </a:p>
        </p:txBody>
      </p:sp>
      <p:sp>
        <p:nvSpPr>
          <p:cNvPr id="13" name="Oval 12">
            <a:extLst>
              <a:ext uri="{FF2B5EF4-FFF2-40B4-BE49-F238E27FC236}">
                <a16:creationId xmlns:a16="http://schemas.microsoft.com/office/drawing/2014/main" id="{27376E63-A78A-BD8F-1A56-52837C863F12}"/>
              </a:ext>
            </a:extLst>
          </p:cNvPr>
          <p:cNvSpPr/>
          <p:nvPr/>
        </p:nvSpPr>
        <p:spPr>
          <a:xfrm>
            <a:off x="4306492" y="2793758"/>
            <a:ext cx="3449521" cy="152702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Alexandria Medium" pitchFamily="2" charset="-78"/>
                <a:ea typeface="Calibri" panose="020F0502020204030204" pitchFamily="34" charset="0"/>
                <a:cs typeface="Alexandria Medium" pitchFamily="2" charset="-78"/>
              </a:rPr>
              <a:t>لذلك سوف نقسم هذا المحور علي النحو التالي :</a:t>
            </a: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11697215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67497" y="95284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72805"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1" name="Picture 2" descr="Ethereum Crypto GIF Ethereum Crypto Nft Discover Share GIFs, 44% OFF">
            <a:extLst>
              <a:ext uri="{FF2B5EF4-FFF2-40B4-BE49-F238E27FC236}">
                <a16:creationId xmlns:a16="http://schemas.microsoft.com/office/drawing/2014/main" id="{72B6B7F6-7255-4277-943E-6E7FEE18769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52428" y="1355488"/>
            <a:ext cx="9198277"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441193" y="2132089"/>
            <a:ext cx="4412241" cy="262615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prstClr val="black"/>
                </a:solidFill>
                <a:latin typeface="Cascadia Code" panose="020B0609020000020004" pitchFamily="49" charset="0"/>
                <a:ea typeface="Cascadia Code" panose="020B0609020000020004" pitchFamily="49" charset="0"/>
              </a:rPr>
              <a:t>أولا : شبكات الإتصالات وعلاقاتها بالمعلوماتية:</a:t>
            </a:r>
          </a:p>
        </p:txBody>
      </p:sp>
      <p:pic>
        <p:nvPicPr>
          <p:cNvPr id="11268" name="Picture 4" descr="شبكة الاتصال Png ، المتجهات ، PSD ، قصاصة فنية , تحميل مجاني ...">
            <a:extLst>
              <a:ext uri="{FF2B5EF4-FFF2-40B4-BE49-F238E27FC236}">
                <a16:creationId xmlns:a16="http://schemas.microsoft.com/office/drawing/2014/main" id="{3189853C-4202-4029-AFE0-5516FD1BFD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54951" y="1999128"/>
            <a:ext cx="4930400" cy="331323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 name="Picture 4" descr="شبكة الاتصال Png ، المتجهات ، PSD ، قصاصة فنية , تحميل مجاني ...">
            <a:extLst>
              <a:ext uri="{FF2B5EF4-FFF2-40B4-BE49-F238E27FC236}">
                <a16:creationId xmlns:a16="http://schemas.microsoft.com/office/drawing/2014/main" id="{70B5D4DC-D269-488B-A586-2E694926C27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97286" y="1972234"/>
            <a:ext cx="4930400" cy="331323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835510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030719" y="1585181"/>
            <a:ext cx="9032700" cy="1200329"/>
          </a:xfrm>
          <a:prstGeom prst="rect">
            <a:avLst/>
          </a:prstGeom>
          <a:solidFill>
            <a:schemeClr val="bg1"/>
          </a:solidFill>
        </p:spPr>
        <p:txBody>
          <a:bodyPr wrap="square" rtlCol="0">
            <a:spAutoFit/>
          </a:bodyPr>
          <a:lstStyle/>
          <a:p>
            <a:pPr algn="just" rtl="1"/>
            <a:r>
              <a:rPr lang="ar-EG" sz="2400" dirty="0">
                <a:solidFill>
                  <a:srgbClr val="FF0000"/>
                </a:solidFill>
                <a:latin typeface="Alexandria Light" pitchFamily="2" charset="-78"/>
                <a:ea typeface="Calibri" panose="020F0502020204030204" pitchFamily="34" charset="0"/>
                <a:cs typeface="Alexandria Light" pitchFamily="2" charset="-78"/>
              </a:rPr>
              <a:t>أ. تعريف الشبكات</a:t>
            </a:r>
            <a:r>
              <a:rPr kumimoji="0" lang="ar-EG" sz="2400" b="0" i="0" u="none" strike="noStrike" kern="1200" cap="none" spc="0" normalizeH="0" baseline="0" noProof="0" dirty="0">
                <a:ln>
                  <a:noFill/>
                </a:ln>
                <a:solidFill>
                  <a:srgbClr val="FF0000"/>
                </a:solidFill>
                <a:effectLst/>
                <a:uLnTx/>
                <a:uFillTx/>
                <a:latin typeface="Alexandria Light" pitchFamily="2" charset="-78"/>
                <a:ea typeface="Calibri" panose="020F0502020204030204" pitchFamily="34" charset="0"/>
                <a:cs typeface="Alexandria Light" pitchFamily="2" charset="-78"/>
              </a:rPr>
              <a:t>: </a:t>
            </a:r>
            <a:r>
              <a:rPr lang="ar-SA" sz="2400" dirty="0">
                <a:latin typeface="Alexandria Light" pitchFamily="2" charset="-78"/>
                <a:ea typeface="Calibri" panose="020F0502020204030204" pitchFamily="34" charset="0"/>
                <a:cs typeface="Alexandria Light" pitchFamily="2" charset="-78"/>
              </a:rPr>
              <a:t>ويمكن أن نعرف شبكات المعلومات بأنها عبارة عن تقنية شبكية، تستخدم لتوفير الترابط بين مجموعة مراكز ومصادر لغرض تبادل وتناقل المعلومات .</a:t>
            </a:r>
            <a:endParaRPr lang="en-US" sz="2000" dirty="0">
              <a:latin typeface="Alexandria Light" pitchFamily="2" charset="-78"/>
              <a:ea typeface="Times New Roman" panose="02020603050405020304" pitchFamily="18" charset="0"/>
              <a:cs typeface="Alexandria Light" pitchFamily="2" charset="-78"/>
            </a:endParaRPr>
          </a:p>
        </p:txBody>
      </p:sp>
      <p:pic>
        <p:nvPicPr>
          <p:cNvPr id="15362" name="Picture 2" descr="بحث عن شبكات الحاسب من 3 عناصر أساسية">
            <a:extLst>
              <a:ext uri="{FF2B5EF4-FFF2-40B4-BE49-F238E27FC236}">
                <a16:creationId xmlns:a16="http://schemas.microsoft.com/office/drawing/2014/main" id="{4691BDE9-E72C-4798-97EA-9C97566A8B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37425" y="2963871"/>
            <a:ext cx="8166434" cy="269994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501511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1945340" y="2834219"/>
            <a:ext cx="5729031" cy="1189556"/>
          </a:xfrm>
          <a:prstGeom prst="rect">
            <a:avLst/>
          </a:prstGeom>
          <a:solidFill>
            <a:schemeClr val="bg1"/>
          </a:solidFill>
        </p:spPr>
        <p:txBody>
          <a:bodyPr wrap="square" rtlCol="0">
            <a:spAutoFit/>
          </a:bodyPr>
          <a:lstStyle/>
          <a:p>
            <a:pPr marR="0" lvl="0" algn="just" rtl="1">
              <a:lnSpc>
                <a:spcPct val="107000"/>
              </a:lnSpc>
              <a:spcBef>
                <a:spcPts val="0"/>
              </a:spcBef>
              <a:spcAft>
                <a:spcPts val="500"/>
              </a:spcAft>
            </a:pPr>
            <a:r>
              <a:rPr lang="ar-EG" sz="2000" b="1" dirty="0">
                <a:solidFill>
                  <a:srgbClr val="FF0000"/>
                </a:solidFill>
                <a:latin typeface="Alexandria Light" pitchFamily="2" charset="-78"/>
                <a:ea typeface="Calibri" panose="020F0502020204030204" pitchFamily="34" charset="0"/>
                <a:cs typeface="Alexandria Light" pitchFamily="2" charset="-78"/>
              </a:rPr>
              <a:t>ب. </a:t>
            </a:r>
            <a:r>
              <a:rPr lang="ar-SA" sz="2000" b="1" dirty="0">
                <a:solidFill>
                  <a:srgbClr val="FF0000"/>
                </a:solidFill>
                <a:latin typeface="Alexandria Light" pitchFamily="2" charset="-78"/>
                <a:ea typeface="Calibri" panose="020F0502020204030204" pitchFamily="34" charset="0"/>
                <a:cs typeface="Alexandria Light" pitchFamily="2" charset="-78"/>
              </a:rPr>
              <a:t>أنواع شبكات المعلومات حسب النطاق الجغرافي :</a:t>
            </a:r>
            <a:endParaRPr lang="ar-EG" sz="2000" b="1" dirty="0">
              <a:solidFill>
                <a:srgbClr val="FF0000"/>
              </a:solidFill>
              <a:latin typeface="Alexandria Light" pitchFamily="2" charset="-78"/>
              <a:ea typeface="Calibri" panose="020F0502020204030204" pitchFamily="34" charset="0"/>
              <a:cs typeface="Alexandria Light" pitchFamily="2" charset="-78"/>
            </a:endParaRPr>
          </a:p>
          <a:p>
            <a:pPr marL="342900" marR="0" lvl="0" indent="-342900" algn="just" rtl="1">
              <a:lnSpc>
                <a:spcPct val="107000"/>
              </a:lnSpc>
              <a:spcBef>
                <a:spcPts val="0"/>
              </a:spcBef>
              <a:spcAft>
                <a:spcPts val="500"/>
              </a:spcAft>
              <a:buFont typeface="+mj-lt"/>
              <a:buAutoNum type="arabicPeriod"/>
            </a:pPr>
            <a:r>
              <a:rPr lang="ar-SA" sz="2000" b="1" dirty="0">
                <a:latin typeface="Alexandria Light" pitchFamily="2" charset="-78"/>
                <a:ea typeface="Calibri" panose="020F0502020204030204" pitchFamily="34" charset="0"/>
                <a:cs typeface="Alexandria Light" pitchFamily="2" charset="-78"/>
              </a:rPr>
              <a:t>الشبكة المحلية (</a:t>
            </a:r>
            <a:r>
              <a:rPr lang="en-US" sz="2000" b="1" dirty="0">
                <a:latin typeface="Alexandria Light" pitchFamily="2" charset="-78"/>
                <a:ea typeface="Calibri" panose="020F0502020204030204" pitchFamily="34" charset="0"/>
                <a:cs typeface="Alexandria Light" pitchFamily="2" charset="-78"/>
              </a:rPr>
              <a:t>Local Area Network (LAN</a:t>
            </a:r>
            <a:r>
              <a:rPr lang="ar-SA" sz="2000" b="1" dirty="0">
                <a:latin typeface="Alexandria Light" pitchFamily="2" charset="-78"/>
                <a:ea typeface="Calibri" panose="020F0502020204030204" pitchFamily="34" charset="0"/>
                <a:cs typeface="Alexandria Light" pitchFamily="2" charset="-78"/>
              </a:rPr>
              <a:t> :</a:t>
            </a:r>
            <a:endParaRPr lang="ar-EG" sz="2000" b="1" dirty="0">
              <a:latin typeface="Alexandria Light" pitchFamily="2" charset="-78"/>
              <a:ea typeface="Calibri" panose="020F0502020204030204" pitchFamily="34" charset="0"/>
              <a:cs typeface="Alexandria Light" pitchFamily="2" charset="-78"/>
            </a:endParaRPr>
          </a:p>
          <a:p>
            <a:pPr marL="342900" marR="0" lvl="0" indent="-342900" algn="just" rtl="1">
              <a:lnSpc>
                <a:spcPct val="107000"/>
              </a:lnSpc>
              <a:spcBef>
                <a:spcPts val="0"/>
              </a:spcBef>
              <a:spcAft>
                <a:spcPts val="500"/>
              </a:spcAft>
              <a:buFont typeface="+mj-lt"/>
              <a:buAutoNum type="arabicPeriod"/>
            </a:pPr>
            <a:r>
              <a:rPr lang="ar-SA" sz="2000" b="1" dirty="0">
                <a:latin typeface="Alexandria Light" pitchFamily="2" charset="-78"/>
                <a:ea typeface="Calibri" panose="020F0502020204030204" pitchFamily="34" charset="0"/>
                <a:cs typeface="Alexandria Light" pitchFamily="2" charset="-78"/>
              </a:rPr>
              <a:t>الشبكة الواسعة (</a:t>
            </a:r>
            <a:r>
              <a:rPr lang="en-US" sz="2000" b="1" dirty="0">
                <a:latin typeface="Alexandria Light" pitchFamily="2" charset="-78"/>
                <a:ea typeface="Calibri" panose="020F0502020204030204" pitchFamily="34" charset="0"/>
                <a:cs typeface="Alexandria Light" pitchFamily="2" charset="-78"/>
              </a:rPr>
              <a:t>Wide Area Network (WAN</a:t>
            </a:r>
            <a:r>
              <a:rPr lang="ar-SA" sz="2000" b="1" dirty="0">
                <a:latin typeface="Alexandria Light" pitchFamily="2" charset="-78"/>
                <a:ea typeface="Calibri" panose="020F0502020204030204" pitchFamily="34" charset="0"/>
                <a:cs typeface="Alexandria Light" pitchFamily="2" charset="-78"/>
              </a:rPr>
              <a:t> :</a:t>
            </a:r>
            <a:endParaRPr lang="en-US" sz="2000" dirty="0">
              <a:latin typeface="Alexandria Light" pitchFamily="2" charset="-78"/>
              <a:ea typeface="Calibri" panose="020F0502020204030204" pitchFamily="34" charset="0"/>
              <a:cs typeface="Alexandria Light" pitchFamily="2" charset="-78"/>
            </a:endParaRPr>
          </a:p>
        </p:txBody>
      </p:sp>
      <p:pic>
        <p:nvPicPr>
          <p:cNvPr id="3" name="Picture 2">
            <a:extLst>
              <a:ext uri="{FF2B5EF4-FFF2-40B4-BE49-F238E27FC236}">
                <a16:creationId xmlns:a16="http://schemas.microsoft.com/office/drawing/2014/main" id="{37092D52-5D9C-4126-9406-6DC78ECCC29E}"/>
              </a:ext>
            </a:extLst>
          </p:cNvPr>
          <p:cNvPicPr>
            <a:picLocks noChangeAspect="1"/>
          </p:cNvPicPr>
          <p:nvPr/>
        </p:nvPicPr>
        <p:blipFill>
          <a:blip r:embed="rId4"/>
          <a:stretch>
            <a:fillRect/>
          </a:stretch>
        </p:blipFill>
        <p:spPr>
          <a:xfrm>
            <a:off x="7091523" y="1550893"/>
            <a:ext cx="4953384" cy="389714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ustDataLst>
      <p:tags r:id="rId1"/>
    </p:custDataLst>
    <p:extLst>
      <p:ext uri="{BB962C8B-B14F-4D97-AF65-F5344CB8AC3E}">
        <p14:creationId xmlns:p14="http://schemas.microsoft.com/office/powerpoint/2010/main" val="3324895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5925670" y="1478663"/>
            <a:ext cx="5119819" cy="2635080"/>
          </a:xfrm>
          <a:prstGeom prst="rect">
            <a:avLst/>
          </a:prstGeom>
          <a:solidFill>
            <a:schemeClr val="bg1"/>
          </a:solid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r>
              <a:rPr lang="ar-EG" sz="2000" b="1" dirty="0">
                <a:solidFill>
                  <a:srgbClr val="FF0000"/>
                </a:solidFill>
                <a:latin typeface="Alexandria Light" pitchFamily="2" charset="-78"/>
                <a:ea typeface="Calibri" panose="020F0502020204030204" pitchFamily="34" charset="0"/>
                <a:cs typeface="Alexandria Light" pitchFamily="2" charset="-78"/>
              </a:rPr>
              <a:t>ت. تكوين الشبكات :</a:t>
            </a:r>
          </a:p>
          <a:p>
            <a:pPr algn="r" rtl="1">
              <a:lnSpc>
                <a:spcPct val="107000"/>
              </a:lnSpc>
              <a:spcAft>
                <a:spcPts val="500"/>
              </a:spcAft>
            </a:pPr>
            <a:r>
              <a:rPr lang="ar-SA" sz="2000" dirty="0">
                <a:latin typeface="Alexandria Light" pitchFamily="2" charset="-78"/>
                <a:ea typeface="Calibri" panose="020F0502020204030204" pitchFamily="34" charset="0"/>
                <a:cs typeface="Alexandria Light" pitchFamily="2" charset="-78"/>
              </a:rPr>
              <a:t>تتكون الشبكات عموما من ثلاثة أجزاء رئيسية :</a:t>
            </a:r>
            <a:endParaRPr lang="en-US" sz="1600" dirty="0">
              <a:latin typeface="Alexandria Light" pitchFamily="2" charset="-78"/>
              <a:ea typeface="Calibri" panose="020F0502020204030204" pitchFamily="34" charset="0"/>
              <a:cs typeface="Alexandria Light" pitchFamily="2" charset="-78"/>
            </a:endParaRPr>
          </a:p>
          <a:p>
            <a:pPr algn="r" rtl="1">
              <a:lnSpc>
                <a:spcPct val="107000"/>
              </a:lnSpc>
              <a:spcAft>
                <a:spcPts val="500"/>
              </a:spcAft>
            </a:pPr>
            <a:r>
              <a:rPr lang="ar-SA" sz="2000" dirty="0">
                <a:latin typeface="Alexandria Light" pitchFamily="2" charset="-78"/>
                <a:ea typeface="Calibri" panose="020F0502020204030204" pitchFamily="34" charset="0"/>
                <a:cs typeface="Alexandria Light" pitchFamily="2" charset="-78"/>
              </a:rPr>
              <a:t>     أ.جزء مسئول عن الاتصالات بين المناطق المختلفة للشبكة.</a:t>
            </a:r>
            <a:endParaRPr lang="en-US" sz="1600" dirty="0">
              <a:latin typeface="Alexandria Light" pitchFamily="2" charset="-78"/>
              <a:ea typeface="Calibri" panose="020F0502020204030204" pitchFamily="34" charset="0"/>
              <a:cs typeface="Alexandria Light" pitchFamily="2" charset="-78"/>
            </a:endParaRPr>
          </a:p>
          <a:p>
            <a:pPr algn="r" rtl="1">
              <a:lnSpc>
                <a:spcPct val="107000"/>
              </a:lnSpc>
              <a:spcAft>
                <a:spcPts val="500"/>
              </a:spcAft>
            </a:pPr>
            <a:r>
              <a:rPr lang="ar-SA" sz="2000" dirty="0">
                <a:latin typeface="Alexandria Light" pitchFamily="2" charset="-78"/>
                <a:ea typeface="Calibri" panose="020F0502020204030204" pitchFamily="34" charset="0"/>
                <a:cs typeface="Alexandria Light" pitchFamily="2" charset="-78"/>
              </a:rPr>
              <a:t>    ب جزء يرتبط بمراكز الخدمات بالشبكة.</a:t>
            </a:r>
            <a:endParaRPr lang="en-US" sz="1600" dirty="0">
              <a:latin typeface="Alexandria Light" pitchFamily="2" charset="-78"/>
              <a:ea typeface="Calibri" panose="020F0502020204030204" pitchFamily="34" charset="0"/>
              <a:cs typeface="Alexandria Light" pitchFamily="2" charset="-78"/>
            </a:endParaRPr>
          </a:p>
          <a:p>
            <a:pPr algn="r" rtl="1">
              <a:lnSpc>
                <a:spcPct val="107000"/>
              </a:lnSpc>
              <a:spcAft>
                <a:spcPts val="500"/>
              </a:spcAft>
            </a:pPr>
            <a:r>
              <a:rPr lang="ar-SA" sz="2000" dirty="0">
                <a:latin typeface="Alexandria Light" pitchFamily="2" charset="-78"/>
                <a:ea typeface="Calibri" panose="020F0502020204030204" pitchFamily="34" charset="0"/>
                <a:cs typeface="Alexandria Light" pitchFamily="2" charset="-78"/>
              </a:rPr>
              <a:t>    ج. جزء يختص بتوصيل المستخدمين ونفاذهم إلي الشبكة.</a:t>
            </a:r>
            <a:endParaRPr lang="en-US" sz="1600" dirty="0">
              <a:latin typeface="Alexandria Light" pitchFamily="2" charset="-78"/>
              <a:ea typeface="Calibri" panose="020F0502020204030204" pitchFamily="34" charset="0"/>
              <a:cs typeface="Alexandria Light" pitchFamily="2" charset="-78"/>
            </a:endParaRPr>
          </a:p>
        </p:txBody>
      </p:sp>
      <p:pic>
        <p:nvPicPr>
          <p:cNvPr id="1026" name="Picture 2" descr="Global Network | 3D Animated Clipart for PowerPoint - PresenterMedia.com">
            <a:extLst>
              <a:ext uri="{FF2B5EF4-FFF2-40B4-BE49-F238E27FC236}">
                <a16:creationId xmlns:a16="http://schemas.microsoft.com/office/drawing/2014/main" id="{FBC8F3DC-B706-4F9F-A3C3-30D3AD91C09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4988" y="2024366"/>
            <a:ext cx="4061012" cy="33649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2135569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3898232" y="1525950"/>
            <a:ext cx="5478379" cy="407035"/>
          </a:xfrm>
          <a:prstGeom prst="rect">
            <a:avLst/>
          </a:prstGeom>
          <a:solidFill>
            <a:schemeClr val="bg1"/>
          </a:solidFill>
        </p:spPr>
        <p:txBody>
          <a:bodyPr wrap="square" rtlCol="0">
            <a:spAutoFit/>
          </a:bodyPr>
          <a:lstStyle/>
          <a:p>
            <a:pPr marL="0" marR="0" lvl="0" indent="0" algn="ctr" defTabSz="914400" rtl="1" eaLnBrk="1" fontAlgn="auto" latinLnBrk="0" hangingPunct="1">
              <a:lnSpc>
                <a:spcPct val="107000"/>
              </a:lnSpc>
              <a:spcBef>
                <a:spcPts val="0"/>
              </a:spcBef>
              <a:spcAft>
                <a:spcPts val="500"/>
              </a:spcAft>
              <a:buClrTx/>
              <a:buSzTx/>
              <a:buFontTx/>
              <a:buNone/>
              <a:tabLst/>
              <a:defRPr/>
            </a:pPr>
            <a:r>
              <a:rPr lang="ar-EG" sz="2000" b="1" dirty="0">
                <a:solidFill>
                  <a:srgbClr val="FF0000"/>
                </a:solidFill>
                <a:latin typeface="Alexandria Light" pitchFamily="2" charset="-78"/>
                <a:ea typeface="Calibri" panose="020F0502020204030204" pitchFamily="34" charset="0"/>
                <a:cs typeface="Alexandria Light" pitchFamily="2" charset="-78"/>
              </a:rPr>
              <a:t>ث. سبب الحاجة إلي الشبكات :</a:t>
            </a:r>
            <a:endParaRPr kumimoji="0" lang="ar-EG" sz="2000" b="1" i="0" u="none" strike="noStrike" kern="1200" cap="none" spc="0" normalizeH="0" baseline="0" noProof="0" dirty="0">
              <a:ln>
                <a:noFill/>
              </a:ln>
              <a:solidFill>
                <a:srgbClr val="FF0000"/>
              </a:solidFill>
              <a:effectLst/>
              <a:uLnTx/>
              <a:uFillTx/>
              <a:latin typeface="Alexandria Light" pitchFamily="2" charset="-78"/>
              <a:ea typeface="Calibri" panose="020F0502020204030204" pitchFamily="34" charset="0"/>
              <a:cs typeface="Alexandria Light" pitchFamily="2" charset="-78"/>
            </a:endParaRPr>
          </a:p>
        </p:txBody>
      </p:sp>
      <p:pic>
        <p:nvPicPr>
          <p:cNvPr id="18434" name="Picture 2" descr="نبذة عن الشبكات ~ تصميم شبكات وبرامج متنوعة">
            <a:extLst>
              <a:ext uri="{FF2B5EF4-FFF2-40B4-BE49-F238E27FC236}">
                <a16:creationId xmlns:a16="http://schemas.microsoft.com/office/drawing/2014/main" id="{CA80EFAC-093B-40FF-86F6-441143D365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98232" y="1932985"/>
            <a:ext cx="5478379" cy="348222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22027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6096000" y="2576610"/>
            <a:ext cx="4904784" cy="205814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noProof="0" dirty="0">
                <a:solidFill>
                  <a:prstClr val="black"/>
                </a:solidFill>
                <a:latin typeface="Alexandria Light" pitchFamily="2" charset="-78"/>
                <a:ea typeface="Cascadia Code" panose="020B0609020000020004" pitchFamily="49" charset="0"/>
                <a:cs typeface="Alexandria Light" pitchFamily="2" charset="-78"/>
              </a:rPr>
              <a:t>ثانيا</a:t>
            </a:r>
            <a:r>
              <a:rPr kumimoji="0" lang="ar-EG" sz="2800" b="1" i="0" u="none" strike="noStrike" kern="1200" cap="none" spc="0" normalizeH="0" baseline="0" noProof="0" dirty="0">
                <a:ln>
                  <a:noFill/>
                </a:ln>
                <a:solidFill>
                  <a:prstClr val="black"/>
                </a:solidFill>
                <a:effectLst/>
                <a:uLnTx/>
                <a:uFillTx/>
                <a:latin typeface="Alexandria Light" pitchFamily="2" charset="-78"/>
                <a:ea typeface="Cascadia Code" panose="020B0609020000020004" pitchFamily="49" charset="0"/>
                <a:cs typeface="Alexandria Light" pitchFamily="2" charset="-78"/>
              </a:rPr>
              <a:t>:الإنترنت</a:t>
            </a:r>
            <a:r>
              <a:rPr kumimoji="0" lang="ar-EG" sz="2800" b="1" i="0" u="none" strike="noStrike" kern="1200" cap="none" spc="0" normalizeH="0" noProof="0" dirty="0">
                <a:ln>
                  <a:noFill/>
                </a:ln>
                <a:solidFill>
                  <a:prstClr val="black"/>
                </a:solidFill>
                <a:effectLst/>
                <a:uLnTx/>
                <a:uFillTx/>
                <a:latin typeface="Alexandria Light" pitchFamily="2" charset="-78"/>
                <a:ea typeface="Cascadia Code" panose="020B0609020000020004" pitchFamily="49" charset="0"/>
                <a:cs typeface="Alexandria Light" pitchFamily="2" charset="-78"/>
              </a:rPr>
              <a:t> في نطاق المعلوماتية</a:t>
            </a:r>
            <a:r>
              <a:rPr kumimoji="0" lang="ar-EG" sz="2800" b="1" i="0" u="none" strike="noStrike" kern="1200" cap="none" spc="0" normalizeH="0" baseline="0" noProof="0" dirty="0">
                <a:ln>
                  <a:noFill/>
                </a:ln>
                <a:solidFill>
                  <a:prstClr val="black"/>
                </a:solidFill>
                <a:effectLst/>
                <a:uLnTx/>
                <a:uFillTx/>
                <a:latin typeface="Alexandria Light" pitchFamily="2" charset="-78"/>
                <a:ea typeface="Cascadia Code" panose="020B0609020000020004" pitchFamily="49" charset="0"/>
                <a:cs typeface="Alexandria Light" pitchFamily="2" charset="-78"/>
              </a:rPr>
              <a:t>:</a:t>
            </a:r>
          </a:p>
        </p:txBody>
      </p:sp>
      <p:pic>
        <p:nvPicPr>
          <p:cNvPr id="14340" name="Picture 4" descr="صور للانترنت , خلفيات عن شغل الانترنت من البيت - المنام">
            <a:extLst>
              <a:ext uri="{FF2B5EF4-FFF2-40B4-BE49-F238E27FC236}">
                <a16:creationId xmlns:a16="http://schemas.microsoft.com/office/drawing/2014/main" id="{BEB6640E-0FA0-4C74-A24C-5FD1EC360B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7121" y="1608809"/>
            <a:ext cx="5307635" cy="357158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864293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7073153" y="2733678"/>
            <a:ext cx="3585882" cy="1390637"/>
          </a:xfrm>
          <a:prstGeom prst="rect">
            <a:avLst/>
          </a:prstGeom>
          <a:solidFill>
            <a:schemeClr val="bg1"/>
          </a:solidFill>
        </p:spPr>
        <p:txBody>
          <a:bodyPr wrap="square" rtlCol="0">
            <a:spAutoFit/>
          </a:bodyPr>
          <a:lstStyle/>
          <a:p>
            <a:pPr lvl="0" algn="just" rtl="1">
              <a:lnSpc>
                <a:spcPct val="107000"/>
              </a:lnSpc>
              <a:spcAft>
                <a:spcPts val="500"/>
              </a:spcAft>
            </a:pPr>
            <a:r>
              <a:rPr lang="ar-SA" sz="2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 </a:t>
            </a:r>
            <a:r>
              <a:rPr lang="ar-SA" sz="2000" b="1" dirty="0">
                <a:solidFill>
                  <a:srgbClr val="FF0000"/>
                </a:solidFill>
                <a:latin typeface="Alexandria Light" pitchFamily="2" charset="-78"/>
                <a:ea typeface="Calibri" panose="020F0502020204030204" pitchFamily="34" charset="0"/>
                <a:cs typeface="Alexandria Light" pitchFamily="2" charset="-78"/>
              </a:rPr>
              <a:t>وكثيرة هي التعريفات التي أطلقت</a:t>
            </a:r>
            <a:r>
              <a:rPr lang="en-US" sz="2000" b="1" dirty="0">
                <a:solidFill>
                  <a:srgbClr val="FF0000"/>
                </a:solidFill>
                <a:latin typeface="Alexandria Light" pitchFamily="2" charset="-78"/>
                <a:ea typeface="Calibri" panose="020F0502020204030204" pitchFamily="34" charset="0"/>
                <a:cs typeface="Alexandria Light" pitchFamily="2" charset="-78"/>
              </a:rPr>
              <a:t> </a:t>
            </a:r>
            <a:r>
              <a:rPr lang="ar-SA" sz="2000" b="1" dirty="0">
                <a:solidFill>
                  <a:srgbClr val="FF0000"/>
                </a:solidFill>
                <a:latin typeface="Alexandria Light" pitchFamily="2" charset="-78"/>
                <a:ea typeface="Calibri" panose="020F0502020204030204" pitchFamily="34" charset="0"/>
                <a:cs typeface="Alexandria Light" pitchFamily="2" charset="-78"/>
              </a:rPr>
              <a:t>علي الإنترنت لكننا نلاحظ الآتي</a:t>
            </a:r>
            <a:r>
              <a:rPr lang="en-US" sz="2000" b="1" dirty="0">
                <a:solidFill>
                  <a:srgbClr val="FF0000"/>
                </a:solidFill>
                <a:latin typeface="Alexandria Light" pitchFamily="2" charset="-78"/>
                <a:ea typeface="Calibri" panose="020F0502020204030204" pitchFamily="34" charset="0"/>
                <a:cs typeface="Alexandria Light" pitchFamily="2" charset="-78"/>
              </a:rPr>
              <a:t> </a:t>
            </a:r>
            <a:r>
              <a:rPr lang="ar-SA" sz="2000" b="1" dirty="0">
                <a:solidFill>
                  <a:srgbClr val="FF0000"/>
                </a:solidFill>
                <a:latin typeface="Alexandria Light" pitchFamily="2" charset="-78"/>
                <a:ea typeface="Calibri" panose="020F0502020204030204" pitchFamily="34" charset="0"/>
                <a:cs typeface="Alexandria Light" pitchFamily="2" charset="-78"/>
              </a:rPr>
              <a:t>علي تلك المجموعة من التعريفات:</a:t>
            </a:r>
            <a:endParaRPr kumimoji="0" lang="en-US" sz="2000" b="0" i="0" u="none" strike="noStrike" kern="1200" cap="none" spc="0" normalizeH="0" baseline="0" noProof="0" dirty="0">
              <a:ln>
                <a:noFill/>
              </a:ln>
              <a:solidFill>
                <a:srgbClr val="FF0000"/>
              </a:solidFill>
              <a:effectLst/>
              <a:uLnTx/>
              <a:uFillTx/>
              <a:latin typeface="Alexandria Light" pitchFamily="2" charset="-78"/>
              <a:ea typeface="Calibri" panose="020F0502020204030204" pitchFamily="34" charset="0"/>
              <a:cs typeface="Alexandria Light" pitchFamily="2" charset="-78"/>
            </a:endParaRPr>
          </a:p>
        </p:txBody>
      </p:sp>
      <p:pic>
        <p:nvPicPr>
          <p:cNvPr id="19458" name="Picture 2" descr="نصائح لمكافحة صور «الإباحة القسرية» على الإنترنت">
            <a:extLst>
              <a:ext uri="{FF2B5EF4-FFF2-40B4-BE49-F238E27FC236}">
                <a16:creationId xmlns:a16="http://schemas.microsoft.com/office/drawing/2014/main" id="{072A42EB-C68C-4CC9-A516-5E20439C95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4651" y="1613647"/>
            <a:ext cx="4128422" cy="353209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252475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3236259" y="1452575"/>
            <a:ext cx="7081647" cy="1015663"/>
          </a:xfrm>
          <a:prstGeom prst="rect">
            <a:avLst/>
          </a:prstGeom>
          <a:solidFill>
            <a:schemeClr val="bg1"/>
          </a:solidFill>
        </p:spPr>
        <p:txBody>
          <a:bodyPr wrap="square" rtlCol="0">
            <a:spAutoFit/>
          </a:bodyPr>
          <a:lstStyle/>
          <a:p>
            <a:pPr algn="just" rtl="1"/>
            <a:r>
              <a:rPr lang="en-US" sz="2000" b="1" dirty="0">
                <a:latin typeface="Alexandria Light" pitchFamily="2" charset="-78"/>
                <a:ea typeface="Calibri" panose="020F0502020204030204" pitchFamily="34" charset="0"/>
                <a:cs typeface="Alexandria Light" pitchFamily="2" charset="-78"/>
              </a:rPr>
              <a:t>    </a:t>
            </a:r>
            <a:r>
              <a:rPr lang="ar-SA" sz="2000" b="1" dirty="0">
                <a:latin typeface="Alexandria Light" pitchFamily="2" charset="-78"/>
                <a:ea typeface="Calibri" panose="020F0502020204030204" pitchFamily="34" charset="0"/>
                <a:cs typeface="Alexandria Light" pitchFamily="2" charset="-78"/>
              </a:rPr>
              <a:t>وتوفر شبكة الإنترنت للأفراد مجموعة من الخدمات المتنوعة التي سهلت بقدر كبير عملية الاتصال باختصار المسافات لتشمل العديد من الأوجه نذكر منها ما يأتي:</a:t>
            </a:r>
            <a:endParaRPr lang="en-US" dirty="0">
              <a:latin typeface="Alexandria Light" pitchFamily="2" charset="-78"/>
              <a:ea typeface="Times New Roman" panose="02020603050405020304" pitchFamily="18" charset="0"/>
              <a:cs typeface="Alexandria Light" pitchFamily="2" charset="-78"/>
            </a:endParaRPr>
          </a:p>
        </p:txBody>
      </p:sp>
      <p:pic>
        <p:nvPicPr>
          <p:cNvPr id="20482" name="Picture 2" descr="ماذا يحدث لو تعطل الإنترنت ليوم واحد؟ - BBC News عربي">
            <a:extLst>
              <a:ext uri="{FF2B5EF4-FFF2-40B4-BE49-F238E27FC236}">
                <a16:creationId xmlns:a16="http://schemas.microsoft.com/office/drawing/2014/main" id="{FD994616-85DB-4114-8E1D-C2A04D65A4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7691" y="2800584"/>
            <a:ext cx="5618781" cy="250115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ustDataLst>
      <p:tags r:id="rId1"/>
    </p:custDataLst>
    <p:extLst>
      <p:ext uri="{BB962C8B-B14F-4D97-AF65-F5344CB8AC3E}">
        <p14:creationId xmlns:p14="http://schemas.microsoft.com/office/powerpoint/2010/main" val="1556750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97061" y="1787913"/>
            <a:ext cx="7868654" cy="707886"/>
          </a:xfrm>
          <a:prstGeom prst="rect">
            <a:avLst/>
          </a:prstGeom>
          <a:solidFill>
            <a:schemeClr val="bg1"/>
          </a:solidFill>
        </p:spPr>
        <p:txBody>
          <a:bodyPr wrap="square" rtlCol="0">
            <a:spAutoFit/>
          </a:bodyPr>
          <a:lstStyle/>
          <a:p>
            <a:pPr lvl="0" algn="just" rtl="1"/>
            <a:r>
              <a:rPr lang="ar-SA" dirty="0">
                <a:ea typeface="Calibri" panose="020F0502020204030204" pitchFamily="34" charset="0"/>
                <a:cs typeface="Calibri" panose="020F0502020204030204" pitchFamily="34" charset="0"/>
              </a:rPr>
              <a:t> </a:t>
            </a:r>
            <a:r>
              <a:rPr lang="ar-SA" sz="2000" dirty="0">
                <a:latin typeface="Alexandria Light" pitchFamily="2" charset="-78"/>
                <a:ea typeface="Calibri" panose="020F0502020204030204" pitchFamily="34" charset="0"/>
                <a:cs typeface="Alexandria Light" pitchFamily="2" charset="-78"/>
              </a:rPr>
              <a:t>وهناك عدد قليل جدًا من الأماكن على سطح الأرض حيث لا يمكنك الوصول إلى الإنترنت. </a:t>
            </a:r>
            <a:endParaRPr kumimoji="0" lang="en-US" sz="20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p:txBody>
      </p:sp>
      <p:pic>
        <p:nvPicPr>
          <p:cNvPr id="21506" name="Picture 2" descr="Lovepik- صورة PSD-400073367 id توضيح بحث - صور ناقلات الاجتماعية على  الإنترنت">
            <a:extLst>
              <a:ext uri="{FF2B5EF4-FFF2-40B4-BE49-F238E27FC236}">
                <a16:creationId xmlns:a16="http://schemas.microsoft.com/office/drawing/2014/main" id="{BA3165C0-7FA3-4831-B0D8-C30F51F609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8619" y="2308028"/>
            <a:ext cx="5666063" cy="3071491"/>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ustDataLst>
      <p:tags r:id="rId1"/>
    </p:custDataLst>
    <p:extLst>
      <p:ext uri="{BB962C8B-B14F-4D97-AF65-F5344CB8AC3E}">
        <p14:creationId xmlns:p14="http://schemas.microsoft.com/office/powerpoint/2010/main" val="77167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Ethereum Crypto GIF Ethereum Crypto Nft Discover Share GIFs, 44% OFF">
            <a:extLst>
              <a:ext uri="{FF2B5EF4-FFF2-40B4-BE49-F238E27FC236}">
                <a16:creationId xmlns:a16="http://schemas.microsoft.com/office/drawing/2014/main" id="{4EF6033F-34D0-4402-9D6E-E76AEF6CFC2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26376" y="1292749"/>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884630" y="2414192"/>
            <a:ext cx="5853953" cy="1691644"/>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srgbClr val="FF0000"/>
                </a:solidFill>
                <a:effectLst/>
                <a:uLnTx/>
                <a:uFillTx/>
                <a:latin typeface="Alexandria Light" pitchFamily="2" charset="-78"/>
                <a:ea typeface="Calibri" panose="020F0502020204030204" pitchFamily="34" charset="0"/>
                <a:cs typeface="Alexandria Light" pitchFamily="2" charset="-78"/>
              </a:rPr>
              <a:t>المحور الثا</a:t>
            </a:r>
            <a:r>
              <a:rPr kumimoji="0" lang="ar-EG" sz="3200" b="1" i="0" u="none" strike="noStrike" kern="1200" cap="none" spc="0" normalizeH="0" baseline="0" noProof="0" dirty="0">
                <a:ln>
                  <a:noFill/>
                </a:ln>
                <a:solidFill>
                  <a:srgbClr val="FF0000"/>
                </a:solidFill>
                <a:effectLst/>
                <a:uLnTx/>
                <a:uFillTx/>
                <a:latin typeface="Alexandria Light" pitchFamily="2" charset="-78"/>
                <a:ea typeface="Calibri" panose="020F0502020204030204" pitchFamily="34" charset="0"/>
                <a:cs typeface="Alexandria Light" pitchFamily="2" charset="-78"/>
              </a:rPr>
              <a:t>لث</a:t>
            </a:r>
            <a:endParaRPr kumimoji="0" lang="en-US" sz="3200" b="0" i="0" u="none" strike="noStrike" kern="1200" cap="none" spc="0" normalizeH="0" baseline="0" noProof="0" dirty="0">
              <a:ln>
                <a:noFill/>
              </a:ln>
              <a:solidFill>
                <a:srgbClr val="FF0000"/>
              </a:solidFill>
              <a:effectLst/>
              <a:uLnTx/>
              <a:uFillTx/>
              <a:latin typeface="Alexandria Light" pitchFamily="2" charset="-78"/>
              <a:ea typeface="Times New Roman" panose="02020603050405020304" pitchFamily="18" charset="0"/>
              <a:cs typeface="Alexandria Light"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Alexandria Light" pitchFamily="2" charset="-78"/>
                <a:ea typeface="Calibri" panose="020F0502020204030204" pitchFamily="34" charset="0"/>
                <a:cs typeface="Alexandria Light" pitchFamily="2" charset="-78"/>
              </a:rPr>
              <a:t>تعريف الجرائم السيبرانية</a:t>
            </a:r>
            <a:endParaRPr kumimoji="0" lang="en-US" sz="3200" b="0" i="0" u="none" strike="noStrike" kern="1200" cap="none" spc="0" normalizeH="0" baseline="0" noProof="0" dirty="0">
              <a:ln>
                <a:noFill/>
              </a:ln>
              <a:solidFill>
                <a:srgbClr val="FF0000"/>
              </a:solidFill>
              <a:effectLst/>
              <a:uLnTx/>
              <a:uFillTx/>
              <a:latin typeface="Alexandria Light" pitchFamily="2" charset="-78"/>
              <a:ea typeface="Times New Roman" panose="02020603050405020304" pitchFamily="18" charset="0"/>
              <a:cs typeface="Alexandria Light" pitchFamily="2" charset="-78"/>
            </a:endParaRPr>
          </a:p>
        </p:txBody>
      </p:sp>
    </p:spTree>
    <p:custDataLst>
      <p:tags r:id="rId1"/>
    </p:custDataLst>
    <p:extLst>
      <p:ext uri="{BB962C8B-B14F-4D97-AF65-F5344CB8AC3E}">
        <p14:creationId xmlns:p14="http://schemas.microsoft.com/office/powerpoint/2010/main" val="33132157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5575" y="150874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4" name="Picture 2" descr="Ethereum Crypto GIF Ethereum Crypto Nft Discover Share GIFs, 44% OFF">
            <a:extLst>
              <a:ext uri="{FF2B5EF4-FFF2-40B4-BE49-F238E27FC236}">
                <a16:creationId xmlns:a16="http://schemas.microsoft.com/office/drawing/2014/main" id="{9EF5FF58-A909-4F8C-8B52-1534392DD4A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22485" y="1622021"/>
            <a:ext cx="907193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E8E7BCE-E3A4-4ADD-8A3A-4CA8F977DFDA}"/>
              </a:ext>
            </a:extLst>
          </p:cNvPr>
          <p:cNvPicPr>
            <a:picLocks noChangeAspect="1"/>
          </p:cNvPicPr>
          <p:nvPr/>
        </p:nvPicPr>
        <p:blipFill>
          <a:blip r:embed="rId5"/>
          <a:stretch>
            <a:fillRect/>
          </a:stretch>
        </p:blipFill>
        <p:spPr>
          <a:xfrm>
            <a:off x="2799326" y="2308723"/>
            <a:ext cx="8034814" cy="2805953"/>
          </a:xfrm>
          <a:prstGeom prst="rect">
            <a:avLst/>
          </a:prstGeom>
        </p:spPr>
      </p:pic>
      <p:sp>
        <p:nvSpPr>
          <p:cNvPr id="2" name="TextBox 1">
            <a:extLst>
              <a:ext uri="{FF2B5EF4-FFF2-40B4-BE49-F238E27FC236}">
                <a16:creationId xmlns:a16="http://schemas.microsoft.com/office/drawing/2014/main" id="{B54FB52D-0344-421E-AAD7-2AEBD62C86E6}"/>
              </a:ext>
            </a:extLst>
          </p:cNvPr>
          <p:cNvSpPr txBox="1"/>
          <p:nvPr/>
        </p:nvSpPr>
        <p:spPr>
          <a:xfrm>
            <a:off x="2936235" y="2345776"/>
            <a:ext cx="7897905" cy="1880771"/>
          </a:xfrm>
          <a:prstGeom prst="rect">
            <a:avLst/>
          </a:prstGeom>
          <a:noFill/>
        </p:spPr>
        <p:txBody>
          <a:bodyPr wrap="square" rtlCol="0">
            <a:spAutoFit/>
          </a:bodyPr>
          <a:lstStyle/>
          <a:p>
            <a:pPr algn="ctr" rtl="1">
              <a:lnSpc>
                <a:spcPct val="107000"/>
              </a:lnSpc>
              <a:spcAft>
                <a:spcPts val="500"/>
              </a:spcAft>
            </a:pPr>
            <a:r>
              <a:rPr lang="ar-SA" sz="2800" b="1" dirty="0">
                <a:solidFill>
                  <a:schemeClr val="bg1"/>
                </a:solidFill>
                <a:latin typeface="Alexandria Light" pitchFamily="2" charset="-78"/>
                <a:ea typeface="Calibri" panose="020F0502020204030204" pitchFamily="34" charset="0"/>
                <a:cs typeface="Alexandria Light" pitchFamily="2" charset="-78"/>
              </a:rPr>
              <a:t>  أولا: نبذة تاريخية في تطور الجريمة السيبرانية:</a:t>
            </a:r>
            <a:endParaRPr lang="ar-EG" sz="2800" b="1" dirty="0">
              <a:solidFill>
                <a:schemeClr val="bg1"/>
              </a:solidFill>
              <a:latin typeface="Alexandria Light" pitchFamily="2" charset="-78"/>
              <a:ea typeface="Calibri" panose="020F0502020204030204" pitchFamily="34" charset="0"/>
              <a:cs typeface="Alexandria Light" pitchFamily="2" charset="-78"/>
            </a:endParaRPr>
          </a:p>
          <a:p>
            <a:pPr algn="r" rtl="1">
              <a:lnSpc>
                <a:spcPct val="107000"/>
              </a:lnSpc>
              <a:spcAft>
                <a:spcPts val="500"/>
              </a:spcAft>
            </a:pPr>
            <a:endParaRPr lang="en-US" sz="2800" b="1" dirty="0">
              <a:solidFill>
                <a:schemeClr val="bg1"/>
              </a:solidFill>
              <a:latin typeface="Alexandria Light" pitchFamily="2" charset="-78"/>
              <a:ea typeface="Calibri" panose="020F0502020204030204" pitchFamily="34" charset="0"/>
              <a:cs typeface="Alexandria Light" pitchFamily="2" charset="-78"/>
            </a:endParaRPr>
          </a:p>
          <a:p>
            <a:pPr algn="r" rtl="1">
              <a:lnSpc>
                <a:spcPct val="107000"/>
              </a:lnSpc>
              <a:spcAft>
                <a:spcPts val="500"/>
              </a:spcAft>
            </a:pP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9">
            <a:extLst>
              <a:ext uri="{FF2B5EF4-FFF2-40B4-BE49-F238E27FC236}">
                <a16:creationId xmlns:a16="http://schemas.microsoft.com/office/drawing/2014/main" id="{FCC5DA47-8467-406B-8901-81161A6923EC}"/>
              </a:ext>
            </a:extLst>
          </p:cNvPr>
          <p:cNvSpPr>
            <a:spLocks noChangeArrowheads="1"/>
          </p:cNvSpPr>
          <p:nvPr/>
        </p:nvSpPr>
        <p:spPr bwMode="auto">
          <a:xfrm>
            <a:off x="8582368" y="3176034"/>
            <a:ext cx="1853668" cy="996385"/>
          </a:xfrm>
          <a:prstGeom prst="rect">
            <a:avLst/>
          </a:prstGeom>
          <a:gradFill rotWithShape="1">
            <a:gsLst>
              <a:gs pos="0">
                <a:srgbClr val="626680"/>
              </a:gs>
              <a:gs pos="50000">
                <a:sysClr val="window" lastClr="FFFFFF"/>
              </a:gs>
              <a:gs pos="100000">
                <a:srgbClr val="626680"/>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626680"/>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uLnTx/>
                <a:uFillTx/>
              </a:rPr>
              <a:t>المرحلة الأولي</a:t>
            </a:r>
            <a:endParaRPr kumimoji="0" lang="en-US" sz="2175" b="1" i="0" u="none" strike="noStrike" kern="0" cap="none" spc="0" normalizeH="0" baseline="0" noProof="0" dirty="0">
              <a:ln>
                <a:noFill/>
              </a:ln>
              <a:solidFill>
                <a:prstClr val="black"/>
              </a:solidFill>
              <a:effectLst/>
              <a:uLnTx/>
              <a:uFillTx/>
            </a:endParaRPr>
          </a:p>
        </p:txBody>
      </p:sp>
      <p:sp>
        <p:nvSpPr>
          <p:cNvPr id="15" name="Rectangle 9">
            <a:extLst>
              <a:ext uri="{FF2B5EF4-FFF2-40B4-BE49-F238E27FC236}">
                <a16:creationId xmlns:a16="http://schemas.microsoft.com/office/drawing/2014/main" id="{FCC2A44A-757B-4769-96D1-F708BD15326E}"/>
              </a:ext>
            </a:extLst>
          </p:cNvPr>
          <p:cNvSpPr>
            <a:spLocks noChangeArrowheads="1"/>
          </p:cNvSpPr>
          <p:nvPr/>
        </p:nvSpPr>
        <p:spPr bwMode="auto">
          <a:xfrm>
            <a:off x="5820704" y="3429899"/>
            <a:ext cx="1853668" cy="996385"/>
          </a:xfrm>
          <a:prstGeom prst="rect">
            <a:avLst/>
          </a:prstGeom>
          <a:gradFill rotWithShape="1">
            <a:gsLst>
              <a:gs pos="0">
                <a:srgbClr val="626680"/>
              </a:gs>
              <a:gs pos="50000">
                <a:sysClr val="window" lastClr="FFFFFF"/>
              </a:gs>
              <a:gs pos="100000">
                <a:srgbClr val="626680"/>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626680"/>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uLnTx/>
                <a:uFillTx/>
              </a:rPr>
              <a:t>المرحلة الثانية</a:t>
            </a:r>
            <a:endParaRPr kumimoji="0" lang="en-US" sz="2175" b="1" i="0" u="none" strike="noStrike" kern="0" cap="none" spc="0" normalizeH="0" baseline="0" noProof="0" dirty="0">
              <a:ln>
                <a:noFill/>
              </a:ln>
              <a:solidFill>
                <a:prstClr val="black"/>
              </a:solidFill>
              <a:effectLst/>
              <a:uLnTx/>
              <a:uFillTx/>
            </a:endParaRPr>
          </a:p>
        </p:txBody>
      </p:sp>
      <p:sp>
        <p:nvSpPr>
          <p:cNvPr id="16" name="Rectangle 9">
            <a:extLst>
              <a:ext uri="{FF2B5EF4-FFF2-40B4-BE49-F238E27FC236}">
                <a16:creationId xmlns:a16="http://schemas.microsoft.com/office/drawing/2014/main" id="{07DD41C6-7FF6-4138-89BA-33AF15B93E31}"/>
              </a:ext>
            </a:extLst>
          </p:cNvPr>
          <p:cNvSpPr>
            <a:spLocks noChangeArrowheads="1"/>
          </p:cNvSpPr>
          <p:nvPr/>
        </p:nvSpPr>
        <p:spPr bwMode="auto">
          <a:xfrm>
            <a:off x="3211532" y="3782740"/>
            <a:ext cx="1853668" cy="996385"/>
          </a:xfrm>
          <a:prstGeom prst="rect">
            <a:avLst/>
          </a:prstGeom>
          <a:gradFill rotWithShape="1">
            <a:gsLst>
              <a:gs pos="0">
                <a:srgbClr val="626680"/>
              </a:gs>
              <a:gs pos="50000">
                <a:sysClr val="window" lastClr="FFFFFF"/>
              </a:gs>
              <a:gs pos="100000">
                <a:srgbClr val="626680"/>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626680"/>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lang="ar-EG" sz="2175" b="1" kern="0" dirty="0">
                <a:solidFill>
                  <a:prstClr val="black"/>
                </a:solidFill>
              </a:rPr>
              <a:t>المرحلة الثالثة</a:t>
            </a:r>
            <a:endParaRPr kumimoji="0" lang="en-US" sz="2175" b="1" i="0" u="none" strike="noStrike" kern="0" cap="none" spc="0" normalizeH="0" baseline="0" noProof="0" dirty="0">
              <a:ln>
                <a:noFill/>
              </a:ln>
              <a:solidFill>
                <a:prstClr val="black"/>
              </a:solidFill>
              <a:effectLst/>
              <a:uLnTx/>
              <a:uFillTx/>
            </a:endParaRPr>
          </a:p>
        </p:txBody>
      </p:sp>
    </p:spTree>
    <p:custDataLst>
      <p:tags r:id="rId1"/>
    </p:custDataLst>
    <p:extLst>
      <p:ext uri="{BB962C8B-B14F-4D97-AF65-F5344CB8AC3E}">
        <p14:creationId xmlns:p14="http://schemas.microsoft.com/office/powerpoint/2010/main" val="28568685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47517" y="1311077"/>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137908" y="2381656"/>
            <a:ext cx="5184972" cy="156927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SA" sz="2800" dirty="0">
                <a:solidFill>
                  <a:schemeClr val="tx1"/>
                </a:solidFill>
                <a:latin typeface="Alexandria Light" pitchFamily="2" charset="-78"/>
                <a:ea typeface="Calibri" panose="020F0502020204030204" pitchFamily="34" charset="0"/>
                <a:cs typeface="Alexandria Light" pitchFamily="2" charset="-78"/>
              </a:rPr>
              <a:t>ثانيا : ت</a:t>
            </a:r>
            <a:r>
              <a:rPr lang="ar-EG" sz="2800" dirty="0">
                <a:solidFill>
                  <a:schemeClr val="tx1"/>
                </a:solidFill>
                <a:latin typeface="Alexandria Light" pitchFamily="2" charset="-78"/>
                <a:ea typeface="Calibri" panose="020F0502020204030204" pitchFamily="34" charset="0"/>
                <a:cs typeface="Alexandria Light" pitchFamily="2" charset="-78"/>
              </a:rPr>
              <a:t>عدد ت</a:t>
            </a:r>
            <a:r>
              <a:rPr lang="ar-SA" sz="2800" dirty="0">
                <a:solidFill>
                  <a:schemeClr val="tx1"/>
                </a:solidFill>
                <a:latin typeface="Alexandria Light" pitchFamily="2" charset="-78"/>
                <a:ea typeface="Calibri" panose="020F0502020204030204" pitchFamily="34" charset="0"/>
                <a:cs typeface="Alexandria Light" pitchFamily="2" charset="-78"/>
              </a:rPr>
              <a:t>عريفات الجريمة السيبرانية:</a:t>
            </a:r>
            <a:endParaRPr kumimoji="0" lang="ar-EG" sz="2800" b="1"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24580" name="Picture 4" descr="الجريمة السيبرانية.. الأهداف وسبل الحماية - أخبار الدفاع العربي">
            <a:extLst>
              <a:ext uri="{FF2B5EF4-FFF2-40B4-BE49-F238E27FC236}">
                <a16:creationId xmlns:a16="http://schemas.microsoft.com/office/drawing/2014/main" id="{D52E6B07-9227-451C-A60F-EA34E3C2B2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004618"/>
            <a:ext cx="5355302" cy="432334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ustDataLst>
      <p:tags r:id="rId1"/>
    </p:custDataLst>
    <p:extLst>
      <p:ext uri="{BB962C8B-B14F-4D97-AF65-F5344CB8AC3E}">
        <p14:creationId xmlns:p14="http://schemas.microsoft.com/office/powerpoint/2010/main" val="34671619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1112" y="12968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516880" y="2216388"/>
            <a:ext cx="5431763" cy="2659275"/>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r>
              <a:rPr kumimoji="0" lang="ar-SA" sz="4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SA" sz="4000" dirty="0">
                <a:solidFill>
                  <a:srgbClr val="FF0000"/>
                </a:solidFill>
                <a:latin typeface="Times New Roman" panose="02020603050405020304" pitchFamily="18" charset="0"/>
                <a:ea typeface="Calibri" panose="020F0502020204030204" pitchFamily="34" charset="0"/>
                <a:cs typeface="Calibri" panose="020F0502020204030204" pitchFamily="34" charset="0"/>
              </a:rPr>
              <a:t> </a:t>
            </a:r>
            <a:endParaRPr lang="ar-EG" sz="4000" dirty="0">
              <a:solidFill>
                <a:srgbClr val="FF0000"/>
              </a:solidFill>
              <a:latin typeface="Times New Roman" panose="02020603050405020304" pitchFamily="18" charset="0"/>
              <a:ea typeface="Calibri" panose="020F0502020204030204" pitchFamily="34" charset="0"/>
              <a:cs typeface="Calibri" panose="020F0502020204030204" pitchFamily="34" charset="0"/>
            </a:endParaRPr>
          </a:p>
          <a:p>
            <a:pPr lvl="0" algn="just" rtl="1">
              <a:defRPr/>
            </a:pPr>
            <a:r>
              <a:rPr lang="ar-SA" sz="2400" b="1" dirty="0">
                <a:solidFill>
                  <a:schemeClr val="tx1"/>
                </a:solidFill>
                <a:latin typeface="Alexandria Light" pitchFamily="2" charset="-78"/>
                <a:ea typeface="Calibri" panose="020F0502020204030204" pitchFamily="34" charset="0"/>
                <a:cs typeface="Alexandria Light" pitchFamily="2" charset="-78"/>
              </a:rPr>
              <a:t>ثالثا:</a:t>
            </a:r>
            <a:r>
              <a:rPr lang="en-US" sz="2400" b="1" dirty="0">
                <a:solidFill>
                  <a:schemeClr val="tx1"/>
                </a:solidFill>
                <a:latin typeface="Alexandria Light" pitchFamily="2" charset="-78"/>
                <a:ea typeface="Calibri" panose="020F0502020204030204" pitchFamily="34" charset="0"/>
                <a:cs typeface="Alexandria Light" pitchFamily="2" charset="-78"/>
              </a:rPr>
              <a:t> </a:t>
            </a:r>
            <a:r>
              <a:rPr lang="ar-SA" sz="2400" b="1" dirty="0">
                <a:solidFill>
                  <a:schemeClr val="tx1"/>
                </a:solidFill>
                <a:latin typeface="Alexandria Light" pitchFamily="2" charset="-78"/>
                <a:ea typeface="Calibri" panose="020F0502020204030204" pitchFamily="34" charset="0"/>
                <a:cs typeface="Alexandria Light" pitchFamily="2" charset="-78"/>
              </a:rPr>
              <a:t>ذهب بعض</a:t>
            </a:r>
            <a:r>
              <a:rPr lang="en-US" sz="2400" b="1" dirty="0">
                <a:solidFill>
                  <a:schemeClr val="tx1"/>
                </a:solidFill>
                <a:latin typeface="Alexandria Light" pitchFamily="2" charset="-78"/>
                <a:ea typeface="Calibri" panose="020F0502020204030204" pitchFamily="34" charset="0"/>
                <a:cs typeface="Alexandria Light" pitchFamily="2" charset="-78"/>
              </a:rPr>
              <a:t>  </a:t>
            </a:r>
            <a:r>
              <a:rPr lang="ar-EG" sz="2400" b="1" dirty="0">
                <a:solidFill>
                  <a:schemeClr val="tx1"/>
                </a:solidFill>
                <a:latin typeface="Alexandria Light" pitchFamily="2" charset="-78"/>
                <a:ea typeface="Calibri" panose="020F0502020204030204" pitchFamily="34" charset="0"/>
                <a:cs typeface="Alexandria Light" pitchFamily="2" charset="-78"/>
              </a:rPr>
              <a:t>الفقهاء</a:t>
            </a:r>
            <a:r>
              <a:rPr lang="ar-SA" sz="2400" b="1" dirty="0">
                <a:solidFill>
                  <a:schemeClr val="tx1"/>
                </a:solidFill>
                <a:latin typeface="Alexandria Light" pitchFamily="2" charset="-78"/>
                <a:ea typeface="Calibri" panose="020F0502020204030204" pitchFamily="34" charset="0"/>
                <a:cs typeface="Alexandria Light" pitchFamily="2" charset="-78"/>
              </a:rPr>
              <a:t> إلي التشكيك في إمكانية وضع تعريف يحدد مفهوم الجريمة السيبرانية وأرجعوا صعوبة ذلك إلى عاملين:</a:t>
            </a:r>
            <a:endParaRPr kumimoji="0" lang="ar-EG" sz="2400" b="1"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22530" name="Picture 2" descr="الجريمة السيبرانية وحماية أموال العملاء.. التجريم والتكييف ...">
            <a:extLst>
              <a:ext uri="{FF2B5EF4-FFF2-40B4-BE49-F238E27FC236}">
                <a16:creationId xmlns:a16="http://schemas.microsoft.com/office/drawing/2014/main" id="{199B4541-1054-406F-87D4-404ED20792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0081" y="1463040"/>
            <a:ext cx="4185920" cy="39014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16227479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1112" y="12968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6626" name="Picture 2" descr="الجريمة السيبرانية... التهديد الجديد للإقتصاد الوطني - جريدة صوت الأحرار">
            <a:extLst>
              <a:ext uri="{FF2B5EF4-FFF2-40B4-BE49-F238E27FC236}">
                <a16:creationId xmlns:a16="http://schemas.microsoft.com/office/drawing/2014/main" id="{4B739B51-E02B-45EE-888B-5E883F64E2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7250" y="1296842"/>
            <a:ext cx="8933473" cy="41692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Oval 9">
            <a:extLst>
              <a:ext uri="{FF2B5EF4-FFF2-40B4-BE49-F238E27FC236}">
                <a16:creationId xmlns:a16="http://schemas.microsoft.com/office/drawing/2014/main" id="{799F925D-8A3F-4A39-95AF-FBC3E576B80D}"/>
              </a:ext>
            </a:extLst>
          </p:cNvPr>
          <p:cNvSpPr/>
          <p:nvPr/>
        </p:nvSpPr>
        <p:spPr>
          <a:xfrm>
            <a:off x="3616739" y="2290183"/>
            <a:ext cx="5394494" cy="183477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sz="4000" b="1"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 </a:t>
            </a:r>
            <a:r>
              <a:rPr kumimoji="0" lang="ar-SA" sz="4000" b="0"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SA" sz="4000" dirty="0">
                <a:solidFill>
                  <a:schemeClr val="tx1"/>
                </a:solidFill>
                <a:latin typeface="Times New Roman" panose="02020603050405020304" pitchFamily="18" charset="0"/>
                <a:ea typeface="Calibri" panose="020F0502020204030204" pitchFamily="34" charset="0"/>
                <a:cs typeface="Calibri" panose="020F0502020204030204" pitchFamily="34" charset="0"/>
              </a:rPr>
              <a:t> </a:t>
            </a:r>
            <a:endParaRPr lang="ar-EG" sz="4000" dirty="0">
              <a:solidFill>
                <a:schemeClr val="tx1"/>
              </a:solidFill>
              <a:latin typeface="Times New Roman" panose="02020603050405020304" pitchFamily="18" charset="0"/>
              <a:ea typeface="Calibri" panose="020F0502020204030204" pitchFamily="34" charset="0"/>
              <a:cs typeface="Calibri" panose="020F0502020204030204" pitchFamily="34" charset="0"/>
            </a:endParaRPr>
          </a:p>
          <a:p>
            <a:pPr algn="just" rtl="1"/>
            <a:endParaRPr lang="ar-EG" sz="2400" dirty="0">
              <a:solidFill>
                <a:schemeClr val="tx1"/>
              </a:solidFill>
              <a:latin typeface="Times New Roman" panose="02020603050405020304" pitchFamily="18" charset="0"/>
              <a:ea typeface="Calibri" panose="020F0502020204030204" pitchFamily="34" charset="0"/>
              <a:cs typeface="Calibri" panose="020F0502020204030204" pitchFamily="34" charset="0"/>
            </a:endParaRPr>
          </a:p>
          <a:p>
            <a:pPr algn="just" rtl="1"/>
            <a:r>
              <a:rPr lang="ar-SA" sz="2400" dirty="0">
                <a:solidFill>
                  <a:schemeClr val="tx1"/>
                </a:solidFill>
                <a:latin typeface="Alexandria Medium" pitchFamily="2" charset="-78"/>
                <a:ea typeface="Calibri" panose="020F0502020204030204" pitchFamily="34" charset="0"/>
                <a:cs typeface="Alexandria Medium" pitchFamily="2" charset="-78"/>
              </a:rPr>
              <a:t>رابعا : يري البعض أن تعريف الجريمة السيبرانية له ثلاثة اتجاهات وذلك على النحو التالي:</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a:p>
            <a:pPr lvl="0" algn="just" rtl="1">
              <a:defRPr/>
            </a:pPr>
            <a:endParaRPr kumimoji="0" lang="ar-EG" sz="2400" b="1" i="0" u="none" strike="noStrike" kern="1200" cap="none" spc="0" normalizeH="0" baseline="0" noProof="0" dirty="0">
              <a:ln>
                <a:noFill/>
              </a:ln>
              <a:solidFill>
                <a:schemeClr val="tx1"/>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chemeClr val="tx1"/>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5454660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6604000" y="1957574"/>
            <a:ext cx="4615944" cy="262615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Alexandria Light" pitchFamily="2" charset="-78"/>
                <a:ea typeface="Calibri" panose="020F0502020204030204" pitchFamily="34" charset="0"/>
                <a:cs typeface="Alexandria Light" pitchFamily="2" charset="-78"/>
              </a:rPr>
              <a:t>الاتجاه الأول: التعريفات</a:t>
            </a:r>
            <a:r>
              <a:rPr lang="ar-EG" sz="2400" b="1" dirty="0">
                <a:solidFill>
                  <a:schemeClr val="tx1"/>
                </a:solidFill>
                <a:latin typeface="Alexandria Light" pitchFamily="2" charset="-78"/>
                <a:ea typeface="Calibri" panose="020F0502020204030204" pitchFamily="34" charset="0"/>
                <a:cs typeface="Alexandria Light" pitchFamily="2" charset="-78"/>
              </a:rPr>
              <a:t> المعتمدة</a:t>
            </a:r>
            <a:r>
              <a:rPr lang="ar-SA" sz="2400" b="1" dirty="0">
                <a:solidFill>
                  <a:schemeClr val="tx1"/>
                </a:solidFill>
                <a:latin typeface="Alexandria Light" pitchFamily="2" charset="-78"/>
                <a:ea typeface="Calibri" panose="020F0502020204030204" pitchFamily="34" charset="0"/>
                <a:cs typeface="Alexandria Light" pitchFamily="2" charset="-78"/>
              </a:rPr>
              <a:t> على موضوع الجريمة</a:t>
            </a:r>
            <a:r>
              <a:rPr lang="ar-EG" sz="2400" b="1" dirty="0">
                <a:solidFill>
                  <a:schemeClr val="tx1"/>
                </a:solidFill>
                <a:latin typeface="Alexandria Light" pitchFamily="2" charset="-78"/>
                <a:ea typeface="Calibri" panose="020F0502020204030204" pitchFamily="34" charset="0"/>
                <a:cs typeface="Alexandria Light" pitchFamily="2" charset="-78"/>
              </a:rPr>
              <a:t>:</a:t>
            </a:r>
            <a:endParaRPr lang="en-US" sz="2400" dirty="0">
              <a:solidFill>
                <a:schemeClr val="tx1"/>
              </a:solidFill>
              <a:latin typeface="Alexandria Light" pitchFamily="2" charset="-78"/>
              <a:ea typeface="Times New Roman" panose="02020603050405020304" pitchFamily="18" charset="0"/>
              <a:cs typeface="Alexandria Light" pitchFamily="2" charset="-78"/>
            </a:endParaRPr>
          </a:p>
        </p:txBody>
      </p:sp>
      <p:pic>
        <p:nvPicPr>
          <p:cNvPr id="2050" name="Picture 2" descr="Cyber Crimes &amp; Confusion Matrix">
            <a:extLst>
              <a:ext uri="{FF2B5EF4-FFF2-40B4-BE49-F238E27FC236}">
                <a16:creationId xmlns:a16="http://schemas.microsoft.com/office/drawing/2014/main" id="{94C43E7B-E115-4696-A7D9-AA0FD941E0E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82118" y="1656080"/>
            <a:ext cx="4809403" cy="36659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974776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438400" y="2320753"/>
            <a:ext cx="4318000" cy="221648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SA" sz="2400" b="1" dirty="0">
                <a:solidFill>
                  <a:schemeClr val="tx1"/>
                </a:solidFill>
                <a:latin typeface="Alexandria Light" pitchFamily="2" charset="-78"/>
                <a:ea typeface="Calibri" panose="020F0502020204030204" pitchFamily="34" charset="0"/>
                <a:cs typeface="Alexandria Light" pitchFamily="2" charset="-78"/>
              </a:rPr>
              <a:t>الاتجاه</a:t>
            </a:r>
            <a:r>
              <a:rPr lang="en-US" sz="2400" b="1" dirty="0">
                <a:solidFill>
                  <a:schemeClr val="tx1"/>
                </a:solidFill>
                <a:latin typeface="Alexandria Light" pitchFamily="2" charset="-78"/>
                <a:ea typeface="Calibri" panose="020F0502020204030204" pitchFamily="34" charset="0"/>
                <a:cs typeface="Alexandria Light" pitchFamily="2" charset="-78"/>
              </a:rPr>
              <a:t> </a:t>
            </a:r>
            <a:r>
              <a:rPr lang="ar-SA" sz="2400" b="1" dirty="0">
                <a:solidFill>
                  <a:schemeClr val="tx1"/>
                </a:solidFill>
                <a:latin typeface="Alexandria Light" pitchFamily="2" charset="-78"/>
                <a:ea typeface="Calibri" panose="020F0502020204030204" pitchFamily="34" charset="0"/>
                <a:cs typeface="Alexandria Light" pitchFamily="2" charset="-78"/>
              </a:rPr>
              <a:t>الثاني: التعريفات المعتمدة علي توافر المعرفة بتقنية المعلومات:</a:t>
            </a:r>
            <a:endParaRPr lang="en-US" sz="2400" dirty="0">
              <a:solidFill>
                <a:schemeClr val="tx1"/>
              </a:solidFill>
              <a:latin typeface="Alexandria Light" pitchFamily="2" charset="-78"/>
              <a:ea typeface="Times New Roman" panose="02020603050405020304" pitchFamily="18" charset="0"/>
              <a:cs typeface="Alexandria Light" pitchFamily="2" charset="-78"/>
            </a:endParaRPr>
          </a:p>
        </p:txBody>
      </p:sp>
      <p:pic>
        <p:nvPicPr>
          <p:cNvPr id="3074" name="Picture 2" descr="Cyber Crime cases where they talk about Confusion Matrix and its two types  of errors.">
            <a:extLst>
              <a:ext uri="{FF2B5EF4-FFF2-40B4-BE49-F238E27FC236}">
                <a16:creationId xmlns:a16="http://schemas.microsoft.com/office/drawing/2014/main" id="{ABAEBCAE-0F52-483A-B77D-1AE1E886EA5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177915" y="1354312"/>
            <a:ext cx="6196330" cy="495706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840551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445098" y="2648455"/>
            <a:ext cx="4646424" cy="1893066"/>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Alexandria Light" pitchFamily="2" charset="-78"/>
                <a:ea typeface="Calibri" panose="020F0502020204030204" pitchFamily="34" charset="0"/>
                <a:cs typeface="Alexandria Light" pitchFamily="2" charset="-78"/>
              </a:rPr>
              <a:t>الاتجاه الثالث : التعريفات المعتمدة على وسيلة ارتكاب الجريمة :</a:t>
            </a:r>
            <a:endParaRPr lang="en-US" sz="2000" dirty="0">
              <a:solidFill>
                <a:schemeClr val="tx1"/>
              </a:solidFill>
              <a:latin typeface="Alexandria Light" pitchFamily="2" charset="-78"/>
              <a:ea typeface="Times New Roman" panose="02020603050405020304" pitchFamily="18" charset="0"/>
              <a:cs typeface="Alexandria Light" pitchFamily="2" charset="-78"/>
            </a:endParaRPr>
          </a:p>
        </p:txBody>
      </p:sp>
      <p:pic>
        <p:nvPicPr>
          <p:cNvPr id="4098" name="Picture 2" descr="Cybercops GIFs - Get the best GIF on GIPHY">
            <a:extLst>
              <a:ext uri="{FF2B5EF4-FFF2-40B4-BE49-F238E27FC236}">
                <a16:creationId xmlns:a16="http://schemas.microsoft.com/office/drawing/2014/main" id="{37BD35AA-87D9-4881-9044-21C1E5A7B92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958330" y="1490342"/>
            <a:ext cx="3877310" cy="38773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022954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6234407" y="2335523"/>
            <a:ext cx="4751857" cy="218440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SA" sz="2000" b="1" dirty="0">
                <a:solidFill>
                  <a:schemeClr val="tx1"/>
                </a:solidFill>
                <a:latin typeface="Alexandria Light" pitchFamily="2" charset="-78"/>
                <a:ea typeface="Calibri" panose="020F0502020204030204" pitchFamily="34" charset="0"/>
                <a:cs typeface="Alexandria Light" pitchFamily="2" charset="-78"/>
              </a:rPr>
              <a:t>خامسا : وعلى ضوء ما تقدم من استنتاجات فإننا في معرض تحديد ماهية هذه الجرائم والوقوف على تعريفها، نخلص للنتائج التالية :</a:t>
            </a:r>
            <a:endParaRPr kumimoji="0" lang="ar-EG" sz="2000" b="1" i="0" u="none" strike="noStrike" kern="1200" cap="none" spc="0" normalizeH="0" baseline="0" noProof="0" dirty="0">
              <a:ln>
                <a:noFill/>
              </a:ln>
              <a:solidFill>
                <a:schemeClr val="tx1"/>
              </a:solidFill>
              <a:effectLst/>
              <a:uLnTx/>
              <a:uFillTx/>
              <a:latin typeface="Alexandria Light" pitchFamily="2" charset="-78"/>
              <a:ea typeface="Cascadia Code" panose="020B0609020000020004" pitchFamily="49" charset="0"/>
              <a:cs typeface="Alexandria Light" pitchFamily="2" charset="-78"/>
            </a:endParaRPr>
          </a:p>
        </p:txBody>
      </p:sp>
      <p:pic>
        <p:nvPicPr>
          <p:cNvPr id="25602" name="Picture 2" descr="الجريمة السيبرانية.. أسلحة الجناة الجديدة لضرب الأشخاص والاقتصاد – الشروق  أونلاين">
            <a:extLst>
              <a:ext uri="{FF2B5EF4-FFF2-40B4-BE49-F238E27FC236}">
                <a16:creationId xmlns:a16="http://schemas.microsoft.com/office/drawing/2014/main" id="{5C8550DA-CF60-427F-BDB6-5CE7C547E6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6925" y="1561552"/>
            <a:ext cx="4734928" cy="37323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374329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1" name="Rounded Rectangle 5">
            <a:extLst>
              <a:ext uri="{FF2B5EF4-FFF2-40B4-BE49-F238E27FC236}">
                <a16:creationId xmlns:a16="http://schemas.microsoft.com/office/drawing/2014/main" id="{A3EB8128-7C21-4555-8F02-C65521D7EADB}"/>
              </a:ext>
            </a:extLst>
          </p:cNvPr>
          <p:cNvSpPr/>
          <p:nvPr/>
        </p:nvSpPr>
        <p:spPr>
          <a:xfrm>
            <a:off x="2067781" y="1512345"/>
            <a:ext cx="89585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Medium" pitchFamily="2" charset="-78"/>
                <a:ea typeface="Cascadia Code" panose="020B0609020000020004" pitchFamily="49" charset="0"/>
                <a:cs typeface="Alexandria Medium" pitchFamily="2" charset="-78"/>
              </a:rPr>
              <a:t>سادسا: موقف بعض التشريعات الجنائية الوطنية من تعريف الجرائم السيبرانية:</a:t>
            </a:r>
            <a:endParaRPr kumimoji="0" lang="ar-EG" sz="2800" b="1" i="0" u="none" strike="noStrike" kern="1200" cap="none" spc="0" normalizeH="0" baseline="0" noProof="0" dirty="0">
              <a:ln>
                <a:noFill/>
              </a:ln>
              <a:solidFill>
                <a:prstClr val="black"/>
              </a:solidFill>
              <a:effectLst/>
              <a:uLnTx/>
              <a:uFillTx/>
              <a:latin typeface="Alexandria Medium" pitchFamily="2" charset="-78"/>
              <a:ea typeface="Cascadia Code" panose="020B0609020000020004" pitchFamily="49" charset="0"/>
              <a:cs typeface="Alexandria Medium" pitchFamily="2" charset="-78"/>
            </a:endParaRPr>
          </a:p>
        </p:txBody>
      </p:sp>
      <p:pic>
        <p:nvPicPr>
          <p:cNvPr id="31746" name="Picture 2" descr="الجريمة الإلكترونية وأنواعها واشكالهاوادواتها ودوافعها وطرق مكافحتها  والعقوبات القانونية لها - المركز العربى لابحاث الفضاء الالكترونى">
            <a:extLst>
              <a:ext uri="{FF2B5EF4-FFF2-40B4-BE49-F238E27FC236}">
                <a16:creationId xmlns:a16="http://schemas.microsoft.com/office/drawing/2014/main" id="{59A9E7FC-7D8D-48BC-AC28-A9325BA9E2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3911" y="2942497"/>
            <a:ext cx="4806315" cy="240315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41631869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37890" name="Picture 2" descr="علم الكويت 2018 بالصور - عالم الصور">
            <a:extLst>
              <a:ext uri="{FF2B5EF4-FFF2-40B4-BE49-F238E27FC236}">
                <a16:creationId xmlns:a16="http://schemas.microsoft.com/office/drawing/2014/main" id="{E45703AD-F67F-4129-BFD4-FA1DFA1B6D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7061" y="1988631"/>
            <a:ext cx="4089819" cy="302999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6786880" y="2709316"/>
            <a:ext cx="3870960" cy="1650324"/>
          </a:xfrm>
          <a:prstGeom prst="rect">
            <a:avLst/>
          </a:prstGeom>
          <a:solidFill>
            <a:schemeClr val="bg1"/>
          </a:solidFill>
        </p:spPr>
        <p:txBody>
          <a:bodyPr wrap="square" rtlCol="0">
            <a:spAutoFit/>
          </a:bodyPr>
          <a:lstStyle/>
          <a:p>
            <a:pPr marL="742950" marR="0" lvl="1" indent="-285750" algn="r" rtl="1">
              <a:lnSpc>
                <a:spcPct val="107000"/>
              </a:lnSpc>
              <a:spcBef>
                <a:spcPts val="0"/>
              </a:spcBef>
              <a:spcAft>
                <a:spcPts val="500"/>
              </a:spcAft>
              <a:buFont typeface="+mj-cs"/>
              <a:buAutoNum type="arabic1Minus"/>
            </a:pPr>
            <a:r>
              <a:rPr lang="ar-SA" sz="2400" b="1" dirty="0">
                <a:latin typeface="Alexandria Light" pitchFamily="2" charset="-78"/>
                <a:ea typeface="Calibri" panose="020F0502020204030204" pitchFamily="34" charset="0"/>
                <a:cs typeface="Alexandria Light" pitchFamily="2" charset="-78"/>
              </a:rPr>
              <a:t>تعريف الجريمة السيبرانية في قانون مكافحة جرائم تقنية المعلومات الكويتي:</a:t>
            </a:r>
            <a:endParaRPr lang="en-US" sz="2400" dirty="0">
              <a:latin typeface="Alexandria Light" pitchFamily="2" charset="-78"/>
              <a:ea typeface="Calibri" panose="020F0502020204030204" pitchFamily="34" charset="0"/>
              <a:cs typeface="Alexandria Light" pitchFamily="2" charset="-78"/>
            </a:endParaRPr>
          </a:p>
        </p:txBody>
      </p:sp>
    </p:spTree>
    <p:custDataLst>
      <p:tags r:id="rId1"/>
    </p:custDataLst>
    <p:extLst>
      <p:ext uri="{BB962C8B-B14F-4D97-AF65-F5344CB8AC3E}">
        <p14:creationId xmlns:p14="http://schemas.microsoft.com/office/powerpoint/2010/main" val="31591654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3437068" y="2406249"/>
            <a:ext cx="3330845" cy="2045496"/>
          </a:xfrm>
          <a:prstGeom prst="rect">
            <a:avLst/>
          </a:prstGeom>
          <a:solidFill>
            <a:schemeClr val="bg1"/>
          </a:solidFill>
        </p:spPr>
        <p:txBody>
          <a:bodyPr wrap="square" rtlCol="0">
            <a:spAutoFit/>
          </a:bodyPr>
          <a:lstStyle/>
          <a:p>
            <a:pPr marR="0" lvl="1" algn="just" rtl="1">
              <a:lnSpc>
                <a:spcPct val="107000"/>
              </a:lnSpc>
              <a:spcBef>
                <a:spcPts val="0"/>
              </a:spcBef>
              <a:spcAft>
                <a:spcPts val="500"/>
              </a:spcAft>
            </a:pPr>
            <a:r>
              <a:rPr lang="ar-EG" sz="2400" b="1" dirty="0">
                <a:latin typeface="Alexandria Light" pitchFamily="2" charset="-78"/>
                <a:ea typeface="Calibri" panose="020F0502020204030204" pitchFamily="34" charset="0"/>
                <a:cs typeface="Alexandria Light" pitchFamily="2" charset="-78"/>
              </a:rPr>
              <a:t>ب.</a:t>
            </a:r>
            <a:r>
              <a:rPr lang="en-US" sz="2400" b="1" dirty="0">
                <a:latin typeface="Alexandria Light" pitchFamily="2" charset="-78"/>
                <a:ea typeface="Calibri" panose="020F0502020204030204" pitchFamily="34" charset="0"/>
                <a:cs typeface="Alexandria Light" pitchFamily="2" charset="-78"/>
              </a:rPr>
              <a:t> </a:t>
            </a:r>
            <a:r>
              <a:rPr lang="ar-SA" sz="2400" b="1" dirty="0">
                <a:latin typeface="Alexandria Light" pitchFamily="2" charset="-78"/>
                <a:ea typeface="Calibri" panose="020F0502020204030204" pitchFamily="34" charset="0"/>
                <a:cs typeface="Alexandria Light" pitchFamily="2" charset="-78"/>
              </a:rPr>
              <a:t>تعريف الجريمة السيبرانية في نظام مكافحة الجرائم المعلوماتية السعودي:</a:t>
            </a:r>
            <a:endParaRPr lang="en-US" sz="2400" dirty="0">
              <a:latin typeface="Alexandria Light" pitchFamily="2" charset="-78"/>
              <a:ea typeface="Calibri" panose="020F0502020204030204" pitchFamily="34" charset="0"/>
              <a:cs typeface="Alexandria Light" pitchFamily="2" charset="-78"/>
            </a:endParaRPr>
          </a:p>
        </p:txBody>
      </p:sp>
      <p:pic>
        <p:nvPicPr>
          <p:cNvPr id="5" name="Picture 4">
            <a:extLst>
              <a:ext uri="{FF2B5EF4-FFF2-40B4-BE49-F238E27FC236}">
                <a16:creationId xmlns:a16="http://schemas.microsoft.com/office/drawing/2014/main" id="{59A4BE9F-9755-4187-812A-21F7A353AFE5}"/>
              </a:ext>
            </a:extLst>
          </p:cNvPr>
          <p:cNvPicPr>
            <a:picLocks noChangeAspect="1"/>
          </p:cNvPicPr>
          <p:nvPr/>
        </p:nvPicPr>
        <p:blipFill>
          <a:blip r:embed="rId4"/>
          <a:stretch>
            <a:fillRect/>
          </a:stretch>
        </p:blipFill>
        <p:spPr>
          <a:xfrm>
            <a:off x="6451600" y="1992900"/>
            <a:ext cx="3921760" cy="2752281"/>
          </a:xfrm>
          <a:prstGeom prst="rect">
            <a:avLst/>
          </a:prstGeom>
        </p:spPr>
      </p:pic>
    </p:spTree>
    <p:custDataLst>
      <p:tags r:id="rId1"/>
    </p:custDataLst>
    <p:extLst>
      <p:ext uri="{BB962C8B-B14F-4D97-AF65-F5344CB8AC3E}">
        <p14:creationId xmlns:p14="http://schemas.microsoft.com/office/powerpoint/2010/main" val="36950244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6693652" y="2469077"/>
            <a:ext cx="3524835" cy="2045496"/>
          </a:xfrm>
          <a:prstGeom prst="rect">
            <a:avLst/>
          </a:prstGeom>
          <a:solidFill>
            <a:schemeClr val="bg1"/>
          </a:solidFill>
        </p:spPr>
        <p:txBody>
          <a:bodyPr wrap="square" rtlCol="0">
            <a:spAutoFit/>
          </a:bodyPr>
          <a:lstStyle/>
          <a:p>
            <a:pPr marR="0" lvl="0" algn="just" rtl="1">
              <a:lnSpc>
                <a:spcPct val="107000"/>
              </a:lnSpc>
              <a:spcBef>
                <a:spcPts val="0"/>
              </a:spcBef>
              <a:spcAft>
                <a:spcPts val="500"/>
              </a:spcAft>
            </a:pPr>
            <a:r>
              <a:rPr lang="ar-EG" sz="2400" b="1" dirty="0">
                <a:latin typeface="Alexandria Light" pitchFamily="2" charset="-78"/>
                <a:ea typeface="Calibri" panose="020F0502020204030204" pitchFamily="34" charset="0"/>
                <a:cs typeface="Alexandria Light" pitchFamily="2" charset="-78"/>
              </a:rPr>
              <a:t>ج . ت</a:t>
            </a:r>
            <a:r>
              <a:rPr lang="ar-SA" sz="2400" b="1" dirty="0">
                <a:latin typeface="Alexandria Light" pitchFamily="2" charset="-78"/>
                <a:ea typeface="Calibri" panose="020F0502020204030204" pitchFamily="34" charset="0"/>
                <a:cs typeface="Alexandria Light" pitchFamily="2" charset="-78"/>
              </a:rPr>
              <a:t>عريف الجريمة ال</a:t>
            </a:r>
            <a:r>
              <a:rPr lang="ar-EG" sz="2400" b="1" dirty="0">
                <a:latin typeface="Alexandria Light" pitchFamily="2" charset="-78"/>
                <a:ea typeface="Calibri" panose="020F0502020204030204" pitchFamily="34" charset="0"/>
                <a:cs typeface="Alexandria Light" pitchFamily="2" charset="-78"/>
              </a:rPr>
              <a:t>سيبرانية</a:t>
            </a:r>
            <a:r>
              <a:rPr lang="ar-SA" sz="2400" b="1" dirty="0">
                <a:latin typeface="Alexandria Light" pitchFamily="2" charset="-78"/>
                <a:ea typeface="Calibri" panose="020F0502020204030204" pitchFamily="34" charset="0"/>
                <a:cs typeface="Alexandria Light" pitchFamily="2" charset="-78"/>
              </a:rPr>
              <a:t> في قانون مكافحة </a:t>
            </a:r>
            <a:r>
              <a:rPr lang="ar-EG" sz="2400" b="1" dirty="0">
                <a:latin typeface="Alexandria Light" pitchFamily="2" charset="-78"/>
                <a:ea typeface="Calibri" panose="020F0502020204030204" pitchFamily="34" charset="0"/>
                <a:cs typeface="Alexandria Light" pitchFamily="2" charset="-78"/>
              </a:rPr>
              <a:t>الشائعات والجرائم الإلكترونية رقم 34 لسنة 2021 </a:t>
            </a:r>
            <a:r>
              <a:rPr lang="ar-SA" sz="2400" b="1" dirty="0">
                <a:latin typeface="Alexandria Light" pitchFamily="2" charset="-78"/>
                <a:ea typeface="Calibri" panose="020F0502020204030204" pitchFamily="34" charset="0"/>
                <a:cs typeface="Alexandria Light" pitchFamily="2" charset="-78"/>
              </a:rPr>
              <a:t> الإماراتي:</a:t>
            </a:r>
            <a:endParaRPr lang="en-US" sz="2400" dirty="0">
              <a:latin typeface="Alexandria Light" pitchFamily="2" charset="-78"/>
              <a:ea typeface="Calibri" panose="020F0502020204030204" pitchFamily="34" charset="0"/>
              <a:cs typeface="Alexandria Light" pitchFamily="2" charset="-78"/>
            </a:endParaRPr>
          </a:p>
        </p:txBody>
      </p:sp>
      <p:pic>
        <p:nvPicPr>
          <p:cNvPr id="35842" name="Picture 2" descr="علم الإمارات العربية المتحدة - ويكيبيديا">
            <a:extLst>
              <a:ext uri="{FF2B5EF4-FFF2-40B4-BE49-F238E27FC236}">
                <a16:creationId xmlns:a16="http://schemas.microsoft.com/office/drawing/2014/main" id="{AAD2CBD9-E7F2-430B-8B0D-FA448189EF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4689" y="2507343"/>
            <a:ext cx="3831947" cy="191597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242230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32104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4818" name="Picture 2" descr="تاريخ «العَلَم المصري».. من عهد صلاح الدين الأيوبي حتى ثبات ...">
            <a:extLst>
              <a:ext uri="{FF2B5EF4-FFF2-40B4-BE49-F238E27FC236}">
                <a16:creationId xmlns:a16="http://schemas.microsoft.com/office/drawing/2014/main" id="{0B651A33-3F46-472F-B9E1-3FE6C7899F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6178" y="2189730"/>
            <a:ext cx="4149987" cy="244375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6776165" y="2382770"/>
            <a:ext cx="3841035" cy="1909946"/>
          </a:xfrm>
          <a:prstGeom prst="rect">
            <a:avLst/>
          </a:prstGeom>
          <a:solidFill>
            <a:schemeClr val="bg1"/>
          </a:solidFill>
        </p:spPr>
        <p:txBody>
          <a:bodyPr wrap="square" rtlCol="0">
            <a:spAutoFit/>
          </a:bodyPr>
          <a:lstStyle/>
          <a:p>
            <a:pPr lvl="1" algn="ctr" rtl="1">
              <a:lnSpc>
                <a:spcPct val="107000"/>
              </a:lnSpc>
              <a:spcAft>
                <a:spcPts val="500"/>
              </a:spcAft>
            </a:pPr>
            <a:r>
              <a:rPr lang="ar-EG" sz="2800" b="1" dirty="0">
                <a:latin typeface="Alexandria Light" pitchFamily="2" charset="-78"/>
                <a:ea typeface="Calibri" panose="020F0502020204030204" pitchFamily="34" charset="0"/>
                <a:cs typeface="Alexandria Light" pitchFamily="2" charset="-78"/>
              </a:rPr>
              <a:t>د.</a:t>
            </a:r>
            <a:r>
              <a:rPr lang="ar-SA" sz="2800" b="1" dirty="0">
                <a:latin typeface="Alexandria Light" pitchFamily="2" charset="-78"/>
                <a:ea typeface="Calibri" panose="020F0502020204030204" pitchFamily="34" charset="0"/>
                <a:cs typeface="Alexandria Light" pitchFamily="2" charset="-78"/>
              </a:rPr>
              <a:t> تعريف الجريمة ال</a:t>
            </a:r>
            <a:r>
              <a:rPr lang="ar-EG" sz="2800" b="1" dirty="0">
                <a:latin typeface="Alexandria Light" pitchFamily="2" charset="-78"/>
                <a:ea typeface="Calibri" panose="020F0502020204030204" pitchFamily="34" charset="0"/>
                <a:cs typeface="Alexandria Light" pitchFamily="2" charset="-78"/>
              </a:rPr>
              <a:t>سيبرانية</a:t>
            </a:r>
            <a:r>
              <a:rPr lang="ar-SA" sz="2800" b="1" dirty="0">
                <a:latin typeface="Alexandria Light" pitchFamily="2" charset="-78"/>
                <a:ea typeface="Calibri" panose="020F0502020204030204" pitchFamily="34" charset="0"/>
                <a:cs typeface="Alexandria Light" pitchFamily="2" charset="-78"/>
              </a:rPr>
              <a:t> في قانون مكافحة جرائم تقنية المعلومات المصري:</a:t>
            </a:r>
            <a:r>
              <a:rPr lang="ar-EG" sz="2800" b="1" dirty="0">
                <a:latin typeface="Alexandria Light" pitchFamily="2" charset="-78"/>
                <a:ea typeface="Calibri" panose="020F0502020204030204" pitchFamily="34" charset="0"/>
                <a:cs typeface="Alexandria Light" pitchFamily="2" charset="-78"/>
              </a:rPr>
              <a:t> </a:t>
            </a:r>
            <a:endParaRPr kumimoji="0" lang="en-US" sz="28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endParaRPr>
          </a:p>
        </p:txBody>
      </p:sp>
    </p:spTree>
    <p:custDataLst>
      <p:tags r:id="rId1"/>
    </p:custDataLst>
    <p:extLst>
      <p:ext uri="{BB962C8B-B14F-4D97-AF65-F5344CB8AC3E}">
        <p14:creationId xmlns:p14="http://schemas.microsoft.com/office/powerpoint/2010/main" val="24765951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Ethereum Crypto GIF Ethereum Crypto Nft Discover Share GIFs, 44% OFF">
            <a:extLst>
              <a:ext uri="{FF2B5EF4-FFF2-40B4-BE49-F238E27FC236}">
                <a16:creationId xmlns:a16="http://schemas.microsoft.com/office/drawing/2014/main" id="{2917F45C-600E-4765-ADDA-4DC046CEFB6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530608" y="1285189"/>
            <a:ext cx="8201561"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697061" y="2286500"/>
            <a:ext cx="7868654" cy="1938992"/>
          </a:xfrm>
          <a:prstGeom prst="rect">
            <a:avLst/>
          </a:prstGeom>
          <a:solidFill>
            <a:schemeClr val="bg1"/>
          </a:solidFill>
        </p:spPr>
        <p:txBody>
          <a:bodyPr wrap="square" rtlCol="0">
            <a:spAutoFit/>
          </a:bodyPr>
          <a:lstStyle/>
          <a:p>
            <a:pPr algn="just" rtl="1"/>
            <a:r>
              <a:rPr lang="ar-SA" sz="2400" b="1" dirty="0">
                <a:solidFill>
                  <a:srgbClr val="FF0000"/>
                </a:solidFill>
                <a:latin typeface="Alexandria Medium" pitchFamily="2" charset="-78"/>
                <a:ea typeface="Calibri" panose="020F0502020204030204" pitchFamily="34" charset="0"/>
                <a:cs typeface="Alexandria Medium" pitchFamily="2" charset="-78"/>
              </a:rPr>
              <a:t>فالجريمة السيبرانية في نظرنا</a:t>
            </a:r>
            <a:r>
              <a:rPr lang="ar-SA" sz="2400" b="1" dirty="0">
                <a:latin typeface="Alexandria Medium" pitchFamily="2" charset="-78"/>
                <a:ea typeface="Calibri" panose="020F0502020204030204" pitchFamily="34" charset="0"/>
                <a:cs typeface="Alexandria Medium" pitchFamily="2" charset="-78"/>
              </a:rPr>
              <a:t> كل استخدام في صورة فعل أو امتناع من شأنه الاعتداء على أي مصلحة مشروعة، سواء كانت مادية أم معنوية يكون ناتجا بطريقة مباشرة أو غير مباشرة عن تدخل التقنية المعلوماتية ومعاقب عليه قانونا أية كان غرض الجاني </a:t>
            </a:r>
            <a:r>
              <a:rPr lang="ar-EG" sz="2400" b="1" dirty="0">
                <a:latin typeface="Alexandria Medium" pitchFamily="2" charset="-78"/>
                <a:ea typeface="Calibri" panose="020F0502020204030204" pitchFamily="34" charset="0"/>
                <a:cs typeface="Alexandria Medium" pitchFamily="2" charset="-78"/>
              </a:rPr>
              <a:t>. </a:t>
            </a:r>
            <a:endParaRPr lang="en-US" sz="2400" b="1" dirty="0">
              <a:latin typeface="Alexandria Medium" pitchFamily="2" charset="-78"/>
              <a:ea typeface="Calibri" panose="020F0502020204030204" pitchFamily="34" charset="0"/>
              <a:cs typeface="Alexandria Medium" pitchFamily="2" charset="-78"/>
            </a:endParaRPr>
          </a:p>
        </p:txBody>
      </p:sp>
    </p:spTree>
    <p:custDataLst>
      <p:tags r:id="rId1"/>
    </p:custDataLst>
    <p:extLst>
      <p:ext uri="{BB962C8B-B14F-4D97-AF65-F5344CB8AC3E}">
        <p14:creationId xmlns:p14="http://schemas.microsoft.com/office/powerpoint/2010/main" val="27159894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Ethereum Crypto GIF Ethereum Crypto Nft Discover Share GIFs, 44% OFF">
            <a:extLst>
              <a:ext uri="{FF2B5EF4-FFF2-40B4-BE49-F238E27FC236}">
                <a16:creationId xmlns:a16="http://schemas.microsoft.com/office/drawing/2014/main" id="{098801FB-5D4F-43EA-B1C4-15055D9D6AA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89"/>
            <a:ext cx="9345750" cy="4179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326349" y="2339609"/>
            <a:ext cx="6441440" cy="181583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تم بحمد الله </a:t>
            </a:r>
            <a:endParaRPr lang="en-US" sz="20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الإنتهاء من شرح المحاضرة ا</a:t>
            </a:r>
            <a:r>
              <a:rPr lang="ar-EG" sz="2000" b="1" dirty="0">
                <a:solidFill>
                  <a:srgbClr val="FF0000"/>
                </a:solidFill>
                <a:latin typeface="Calibri" panose="020F0502020204030204" pitchFamily="34" charset="0"/>
                <a:ea typeface="Calibri" panose="020F0502020204030204" pitchFamily="34" charset="0"/>
              </a:rPr>
              <a:t>لثانية</a:t>
            </a:r>
            <a:endParaRPr lang="en-US" sz="2000" dirty="0">
              <a:latin typeface="Calibri" panose="020F0502020204030204" pitchFamily="34" charset="0"/>
              <a:ea typeface="Calibri" panose="020F0502020204030204" pitchFamily="34" charset="0"/>
            </a:endParaRPr>
          </a:p>
          <a:p>
            <a:pPr algn="ctr"/>
            <a:r>
              <a:rPr lang="ar-SA" sz="2000" b="1" dirty="0">
                <a:solidFill>
                  <a:srgbClr val="FF0000"/>
                </a:solidFill>
                <a:latin typeface="Calibri" panose="020F0502020204030204" pitchFamily="34" charset="0"/>
                <a:ea typeface="Calibri" panose="020F0502020204030204" pitchFamily="34" charset="0"/>
              </a:rPr>
              <a:t>مع تمنياتي بالتوفيق</a:t>
            </a:r>
            <a:r>
              <a:rPr lang="en-US" sz="2000" b="1" dirty="0">
                <a:solidFill>
                  <a:srgbClr val="FF0000"/>
                </a:solidFill>
                <a:latin typeface="Calibri" panose="020F0502020204030204" pitchFamily="34" charset="0"/>
                <a:ea typeface="Calibri" panose="020F0502020204030204" pitchFamily="34" charset="0"/>
              </a:rPr>
              <a:t> </a:t>
            </a:r>
          </a:p>
          <a:p>
            <a:pPr algn="ctr"/>
            <a:r>
              <a:rPr lang="ar-SA" sz="2000" b="1" dirty="0">
                <a:solidFill>
                  <a:srgbClr val="FF0000"/>
                </a:solidFill>
                <a:latin typeface="Calibri" panose="020F0502020204030204" pitchFamily="34" charset="0"/>
                <a:ea typeface="Calibri" panose="020F0502020204030204" pitchFamily="34" charset="0"/>
              </a:rPr>
              <a:t> د. أسماء رويعي</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8054921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5.7"/>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3.7"/>
</p:tagLst>
</file>

<file path=ppt/tags/tag16.xml><?xml version="1.0" encoding="utf-8"?>
<p:tagLst xmlns:a="http://schemas.openxmlformats.org/drawingml/2006/main" xmlns:r="http://schemas.openxmlformats.org/officeDocument/2006/relationships" xmlns:p="http://schemas.openxmlformats.org/presentationml/2006/main">
  <p:tag name="TIMING" val="|5.9"/>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A4D5480-43B7-474C-980F-3676CD4DF93F}"/>
</file>

<file path=customXml/itemProps2.xml><?xml version="1.0" encoding="utf-8"?>
<ds:datastoreItem xmlns:ds="http://schemas.openxmlformats.org/officeDocument/2006/customXml" ds:itemID="{7A6AE8D4-688E-47C1-A0B0-B34973FC732F}"/>
</file>

<file path=customXml/itemProps3.xml><?xml version="1.0" encoding="utf-8"?>
<ds:datastoreItem xmlns:ds="http://schemas.openxmlformats.org/officeDocument/2006/customXml" ds:itemID="{748ADC34-2B64-4207-9334-5F0F2A6EA634}"/>
</file>

<file path=docProps/app.xml><?xml version="1.0" encoding="utf-8"?>
<Properties xmlns="http://schemas.openxmlformats.org/officeDocument/2006/extended-properties" xmlns:vt="http://schemas.openxmlformats.org/officeDocument/2006/docPropsVTypes">
  <TotalTime>3427</TotalTime>
  <Words>1160</Words>
  <Application>Microsoft Office PowerPoint</Application>
  <PresentationFormat>Widescreen</PresentationFormat>
  <Paragraphs>284</Paragraphs>
  <Slides>48</Slides>
  <Notes>47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Alexandria</vt:lpstr>
      <vt:lpstr>Alexandria ExtraBold</vt:lpstr>
      <vt:lpstr>Alexandria Light</vt:lpstr>
      <vt:lpstr>Alexandria Medium</vt:lpstr>
      <vt:lpstr>Arial</vt:lpstr>
      <vt:lpstr>Calibri</vt:lpstr>
      <vt:lpstr>Cascadia Code</vt:lpstr>
      <vt:lpstr>Glory</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476</cp:revision>
  <dcterms:created xsi:type="dcterms:W3CDTF">2023-04-29T09:08:00Z</dcterms:created>
  <dcterms:modified xsi:type="dcterms:W3CDTF">2025-05-30T13:15:28Z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