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437" r:id="rId3"/>
    <p:sldId id="431" r:id="rId4"/>
    <p:sldId id="315" r:id="rId5"/>
    <p:sldId id="316" r:id="rId6"/>
    <p:sldId id="317" r:id="rId7"/>
    <p:sldId id="318" r:id="rId8"/>
    <p:sldId id="319" r:id="rId9"/>
    <p:sldId id="320" r:id="rId10"/>
    <p:sldId id="321" r:id="rId11"/>
    <p:sldId id="464" r:id="rId12"/>
    <p:sldId id="459" r:id="rId13"/>
    <p:sldId id="461" r:id="rId14"/>
    <p:sldId id="460" r:id="rId15"/>
    <p:sldId id="462" r:id="rId16"/>
    <p:sldId id="463" r:id="rId17"/>
    <p:sldId id="465" r:id="rId18"/>
    <p:sldId id="466" r:id="rId19"/>
    <p:sldId id="467" r:id="rId20"/>
    <p:sldId id="468" r:id="rId21"/>
    <p:sldId id="59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643"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524002" y="1122364"/>
            <a:ext cx="9144000" cy="2387600"/>
          </a:xfrm>
        </p:spPr>
        <p:txBody>
          <a:bodyPr anchor="b"/>
          <a:lstStyle>
            <a:lvl1pPr algn="ctr">
              <a:defRPr sz="5786"/>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524002" y="3602038"/>
            <a:ext cx="9144000" cy="1655761"/>
          </a:xfrm>
        </p:spPr>
        <p:txBody>
          <a:bodyPr/>
          <a:lstStyle>
            <a:lvl1pPr marL="0" indent="0" algn="ctr">
              <a:buNone/>
              <a:defRPr sz="2314"/>
            </a:lvl1pPr>
            <a:lvl2pPr marL="440945" indent="0" algn="ctr">
              <a:buNone/>
              <a:defRPr sz="1929"/>
            </a:lvl2pPr>
            <a:lvl3pPr marL="881893" indent="0" algn="ctr">
              <a:buNone/>
              <a:defRPr sz="1737"/>
            </a:lvl3pPr>
            <a:lvl4pPr marL="1322838" indent="0" algn="ctr">
              <a:buNone/>
              <a:defRPr sz="1542"/>
            </a:lvl4pPr>
            <a:lvl5pPr marL="1763785" indent="0" algn="ctr">
              <a:buNone/>
              <a:defRPr sz="1542"/>
            </a:lvl5pPr>
            <a:lvl6pPr marL="2204731" indent="0" algn="ctr">
              <a:buNone/>
              <a:defRPr sz="1542"/>
            </a:lvl6pPr>
            <a:lvl7pPr marL="2645678" indent="0" algn="ctr">
              <a:buNone/>
              <a:defRPr sz="1542"/>
            </a:lvl7pPr>
            <a:lvl8pPr marL="3086623" indent="0" algn="ctr">
              <a:buNone/>
              <a:defRPr sz="1542"/>
            </a:lvl8pPr>
            <a:lvl9pPr marL="3527570" indent="0" algn="ctr">
              <a:buNone/>
              <a:defRPr sz="1542"/>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21906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1157"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191477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831850" y="1709739"/>
            <a:ext cx="10515600" cy="2852737"/>
          </a:xfrm>
        </p:spPr>
        <p:txBody>
          <a:bodyPr anchor="b"/>
          <a:lstStyle>
            <a:lvl1pPr>
              <a:defRPr sz="5786"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831850" y="4589463"/>
            <a:ext cx="10515600" cy="1500187"/>
          </a:xfrm>
        </p:spPr>
        <p:txBody>
          <a:bodyPr/>
          <a:lstStyle>
            <a:lvl1pPr marL="0" indent="0">
              <a:buNone/>
              <a:defRPr sz="2314">
                <a:solidFill>
                  <a:schemeClr val="tx1">
                    <a:tint val="75000"/>
                  </a:schemeClr>
                </a:solidFill>
              </a:defRPr>
            </a:lvl1pPr>
            <a:lvl2pPr marL="440945" indent="0">
              <a:buNone/>
              <a:defRPr sz="1929">
                <a:solidFill>
                  <a:schemeClr val="tx1">
                    <a:tint val="75000"/>
                  </a:schemeClr>
                </a:solidFill>
              </a:defRPr>
            </a:lvl2pPr>
            <a:lvl3pPr marL="881893" indent="0">
              <a:buNone/>
              <a:defRPr sz="1737">
                <a:solidFill>
                  <a:schemeClr val="tx1">
                    <a:tint val="75000"/>
                  </a:schemeClr>
                </a:solidFill>
              </a:defRPr>
            </a:lvl3pPr>
            <a:lvl4pPr marL="1322838" indent="0">
              <a:buNone/>
              <a:defRPr sz="1542">
                <a:solidFill>
                  <a:schemeClr val="tx1">
                    <a:tint val="75000"/>
                  </a:schemeClr>
                </a:solidFill>
              </a:defRPr>
            </a:lvl4pPr>
            <a:lvl5pPr marL="1763785" indent="0">
              <a:buNone/>
              <a:defRPr sz="1542">
                <a:solidFill>
                  <a:schemeClr val="tx1">
                    <a:tint val="75000"/>
                  </a:schemeClr>
                </a:solidFill>
              </a:defRPr>
            </a:lvl5pPr>
            <a:lvl6pPr marL="2204731" indent="0">
              <a:buNone/>
              <a:defRPr sz="1542">
                <a:solidFill>
                  <a:schemeClr val="tx1">
                    <a:tint val="75000"/>
                  </a:schemeClr>
                </a:solidFill>
              </a:defRPr>
            </a:lvl6pPr>
            <a:lvl7pPr marL="2645678" indent="0">
              <a:buNone/>
              <a:defRPr sz="1542">
                <a:solidFill>
                  <a:schemeClr val="tx1">
                    <a:tint val="75000"/>
                  </a:schemeClr>
                </a:solidFill>
              </a:defRPr>
            </a:lvl7pPr>
            <a:lvl8pPr marL="3086623" indent="0">
              <a:buNone/>
              <a:defRPr sz="1542">
                <a:solidFill>
                  <a:schemeClr val="tx1">
                    <a:tint val="75000"/>
                  </a:schemeClr>
                </a:solidFill>
              </a:defRPr>
            </a:lvl8pPr>
            <a:lvl9pPr marL="3527570" indent="0">
              <a:buNone/>
              <a:defRPr sz="1542">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7869624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838201" y="1825626"/>
            <a:ext cx="518160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6172200" y="1825626"/>
            <a:ext cx="518160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654689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839789" y="365126"/>
            <a:ext cx="105156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839790" y="1681162"/>
            <a:ext cx="5157787" cy="823912"/>
          </a:xfrm>
        </p:spPr>
        <p:txBody>
          <a:bodyPr anchor="b"/>
          <a:lstStyle>
            <a:lvl1pPr marL="0" indent="0">
              <a:buNone/>
              <a:defRPr sz="2314" b="1"/>
            </a:lvl1pPr>
            <a:lvl2pPr marL="440945" indent="0">
              <a:buNone/>
              <a:defRPr sz="1929" b="1"/>
            </a:lvl2pPr>
            <a:lvl3pPr marL="881893" indent="0">
              <a:buNone/>
              <a:defRPr sz="1737" b="1"/>
            </a:lvl3pPr>
            <a:lvl4pPr marL="1322838" indent="0">
              <a:buNone/>
              <a:defRPr sz="1542" b="1"/>
            </a:lvl4pPr>
            <a:lvl5pPr marL="1763785" indent="0">
              <a:buNone/>
              <a:defRPr sz="1542" b="1"/>
            </a:lvl5pPr>
            <a:lvl6pPr marL="2204731" indent="0">
              <a:buNone/>
              <a:defRPr sz="1542" b="1"/>
            </a:lvl6pPr>
            <a:lvl7pPr marL="2645678" indent="0">
              <a:buNone/>
              <a:defRPr sz="1542" b="1"/>
            </a:lvl7pPr>
            <a:lvl8pPr marL="3086623" indent="0">
              <a:buNone/>
              <a:defRPr sz="1542" b="1"/>
            </a:lvl8pPr>
            <a:lvl9pPr marL="3527570" indent="0">
              <a:buNone/>
              <a:defRPr sz="1542"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839790"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6172201" y="1681162"/>
            <a:ext cx="5183188" cy="823912"/>
          </a:xfrm>
        </p:spPr>
        <p:txBody>
          <a:bodyPr anchor="b"/>
          <a:lstStyle>
            <a:lvl1pPr marL="0" indent="0">
              <a:buNone/>
              <a:defRPr sz="2314" b="1"/>
            </a:lvl1pPr>
            <a:lvl2pPr marL="440945" indent="0">
              <a:buNone/>
              <a:defRPr sz="1929" b="1"/>
            </a:lvl2pPr>
            <a:lvl3pPr marL="881893" indent="0">
              <a:buNone/>
              <a:defRPr sz="1737" b="1"/>
            </a:lvl3pPr>
            <a:lvl4pPr marL="1322838" indent="0">
              <a:buNone/>
              <a:defRPr sz="1542" b="1"/>
            </a:lvl4pPr>
            <a:lvl5pPr marL="1763785" indent="0">
              <a:buNone/>
              <a:defRPr sz="1542" b="1"/>
            </a:lvl5pPr>
            <a:lvl6pPr marL="2204731" indent="0">
              <a:buNone/>
              <a:defRPr sz="1542" b="1"/>
            </a:lvl6pPr>
            <a:lvl7pPr marL="2645678" indent="0">
              <a:buNone/>
              <a:defRPr sz="1542" b="1"/>
            </a:lvl7pPr>
            <a:lvl8pPr marL="3086623" indent="0">
              <a:buNone/>
              <a:defRPr sz="1542" b="1"/>
            </a:lvl8pPr>
            <a:lvl9pPr marL="3527570" indent="0">
              <a:buNone/>
              <a:defRPr sz="1542"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520773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795470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25642118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839789" y="457200"/>
            <a:ext cx="3932237" cy="1600201"/>
          </a:xfrm>
        </p:spPr>
        <p:txBody>
          <a:bodyPr anchor="b"/>
          <a:lstStyle>
            <a:lvl1pPr>
              <a:defRPr sz="3086"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5183188" y="987425"/>
            <a:ext cx="6172201" cy="4873625"/>
          </a:xfrm>
        </p:spPr>
        <p:txBody>
          <a:bodyPr/>
          <a:lstStyle>
            <a:lvl1pPr>
              <a:defRPr sz="3086"/>
            </a:lvl1pPr>
            <a:lvl2pPr>
              <a:defRPr sz="2701"/>
            </a:lvl2pPr>
            <a:lvl3pPr>
              <a:defRPr sz="2314"/>
            </a:lvl3pPr>
            <a:lvl4pPr>
              <a:defRPr sz="1929"/>
            </a:lvl4pPr>
            <a:lvl5pPr>
              <a:defRPr sz="1929"/>
            </a:lvl5pPr>
            <a:lvl6pPr>
              <a:defRPr sz="1929"/>
            </a:lvl6pPr>
            <a:lvl7pPr>
              <a:defRPr sz="1929"/>
            </a:lvl7pPr>
            <a:lvl8pPr>
              <a:defRPr sz="1929"/>
            </a:lvl8pPr>
            <a:lvl9pPr>
              <a:defRPr sz="19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839789" y="2057400"/>
            <a:ext cx="3932237" cy="3811588"/>
          </a:xfrm>
        </p:spPr>
        <p:txBody>
          <a:bodyPr/>
          <a:lstStyle>
            <a:lvl1pPr marL="0" indent="0">
              <a:buNone/>
              <a:defRPr sz="1542"/>
            </a:lvl1pPr>
            <a:lvl2pPr marL="440945" indent="0">
              <a:buNone/>
              <a:defRPr sz="1350"/>
            </a:lvl2pPr>
            <a:lvl3pPr marL="881893" indent="0">
              <a:buNone/>
              <a:defRPr sz="1157"/>
            </a:lvl3pPr>
            <a:lvl4pPr marL="1322838" indent="0">
              <a:buNone/>
              <a:defRPr sz="965"/>
            </a:lvl4pPr>
            <a:lvl5pPr marL="1763785" indent="0">
              <a:buNone/>
              <a:defRPr sz="965"/>
            </a:lvl5pPr>
            <a:lvl6pPr marL="2204731" indent="0">
              <a:buNone/>
              <a:defRPr sz="965"/>
            </a:lvl6pPr>
            <a:lvl7pPr marL="2645678" indent="0">
              <a:buNone/>
              <a:defRPr sz="965"/>
            </a:lvl7pPr>
            <a:lvl8pPr marL="3086623" indent="0">
              <a:buNone/>
              <a:defRPr sz="965"/>
            </a:lvl8pPr>
            <a:lvl9pPr marL="3527570" indent="0">
              <a:buNone/>
              <a:defRPr sz="965"/>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646504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839789" y="457200"/>
            <a:ext cx="3932237" cy="1600201"/>
          </a:xfrm>
        </p:spPr>
        <p:txBody>
          <a:bodyPr anchor="b"/>
          <a:lstStyle>
            <a:lvl1pPr>
              <a:defRPr sz="3086"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5183188" y="987425"/>
            <a:ext cx="6172201" cy="4873625"/>
          </a:xfrm>
        </p:spPr>
        <p:txBody>
          <a:bodyPr/>
          <a:lstStyle>
            <a:lvl1pPr marL="0" indent="0">
              <a:buNone/>
              <a:defRPr sz="3086"/>
            </a:lvl1pPr>
            <a:lvl2pPr marL="440945" indent="0">
              <a:buNone/>
              <a:defRPr sz="2701"/>
            </a:lvl2pPr>
            <a:lvl3pPr marL="881893" indent="0">
              <a:buNone/>
              <a:defRPr sz="2314"/>
            </a:lvl3pPr>
            <a:lvl4pPr marL="1322838" indent="0">
              <a:buNone/>
              <a:defRPr sz="1929"/>
            </a:lvl4pPr>
            <a:lvl5pPr marL="1763785" indent="0">
              <a:buNone/>
              <a:defRPr sz="1929"/>
            </a:lvl5pPr>
            <a:lvl6pPr marL="2204731" indent="0">
              <a:buNone/>
              <a:defRPr sz="1929"/>
            </a:lvl6pPr>
            <a:lvl7pPr marL="2645678" indent="0">
              <a:buNone/>
              <a:defRPr sz="1929"/>
            </a:lvl7pPr>
            <a:lvl8pPr marL="3086623" indent="0">
              <a:buNone/>
              <a:defRPr sz="1929"/>
            </a:lvl8pPr>
            <a:lvl9pPr marL="3527570" indent="0">
              <a:buNone/>
              <a:defRPr sz="1929"/>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839789" y="2057400"/>
            <a:ext cx="3932237" cy="3811588"/>
          </a:xfrm>
        </p:spPr>
        <p:txBody>
          <a:bodyPr/>
          <a:lstStyle>
            <a:lvl1pPr marL="0" indent="0">
              <a:buNone/>
              <a:defRPr sz="1542"/>
            </a:lvl1pPr>
            <a:lvl2pPr marL="440945" indent="0">
              <a:buNone/>
              <a:defRPr sz="1350"/>
            </a:lvl2pPr>
            <a:lvl3pPr marL="881893" indent="0">
              <a:buNone/>
              <a:defRPr sz="1157"/>
            </a:lvl3pPr>
            <a:lvl4pPr marL="1322838" indent="0">
              <a:buNone/>
              <a:defRPr sz="965"/>
            </a:lvl4pPr>
            <a:lvl5pPr marL="1763785" indent="0">
              <a:buNone/>
              <a:defRPr sz="965"/>
            </a:lvl5pPr>
            <a:lvl6pPr marL="2204731" indent="0">
              <a:buNone/>
              <a:defRPr sz="965"/>
            </a:lvl6pPr>
            <a:lvl7pPr marL="2645678" indent="0">
              <a:buNone/>
              <a:defRPr sz="965"/>
            </a:lvl7pPr>
            <a:lvl8pPr marL="3086623" indent="0">
              <a:buNone/>
              <a:defRPr sz="965"/>
            </a:lvl8pPr>
            <a:lvl9pPr marL="3527570" indent="0">
              <a:buNone/>
              <a:defRPr sz="965"/>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4947502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35693861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8724900" y="365125"/>
            <a:ext cx="2628901"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838200" y="365125"/>
            <a:ext cx="7734299"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t>10/30/2021</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t>‹#›</a:t>
            </a:fld>
            <a:endParaRPr lang="en-US"/>
          </a:p>
        </p:txBody>
      </p:sp>
    </p:spTree>
    <p:extLst>
      <p:ext uri="{BB962C8B-B14F-4D97-AF65-F5344CB8AC3E}">
        <p14:creationId xmlns:p14="http://schemas.microsoft.com/office/powerpoint/2010/main" val="1491235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6622634"/>
            <a:ext cx="12179280" cy="219131"/>
          </a:xfrm>
          <a:custGeom>
            <a:avLst/>
            <a:gdLst/>
            <a:ahLst/>
            <a:cxnLst/>
            <a:rect l="l" t="t" r="r" b="b"/>
            <a:pathLst>
              <a:path w="7903845" h="137160">
                <a:moveTo>
                  <a:pt x="0" y="137160"/>
                </a:moveTo>
                <a:lnTo>
                  <a:pt x="7903845" y="137160"/>
                </a:lnTo>
                <a:lnTo>
                  <a:pt x="7903845" y="0"/>
                </a:lnTo>
                <a:lnTo>
                  <a:pt x="0" y="0"/>
                </a:lnTo>
                <a:lnTo>
                  <a:pt x="0" y="137160"/>
                </a:lnTo>
                <a:close/>
              </a:path>
            </a:pathLst>
          </a:custGeom>
          <a:solidFill>
            <a:srgbClr val="C4C4C4"/>
          </a:solidFill>
        </p:spPr>
        <p:txBody>
          <a:bodyPr wrap="square" lIns="0" tIns="0" rIns="0" bIns="0" rtlCol="0"/>
          <a:lstStyle/>
          <a:p>
            <a:endParaRPr sz="2774"/>
          </a:p>
        </p:txBody>
      </p:sp>
      <p:sp>
        <p:nvSpPr>
          <p:cNvPr id="17" name="bk object 17"/>
          <p:cNvSpPr/>
          <p:nvPr/>
        </p:nvSpPr>
        <p:spPr>
          <a:xfrm>
            <a:off x="1" y="1"/>
            <a:ext cx="1096889" cy="146088"/>
          </a:xfrm>
          <a:custGeom>
            <a:avLst/>
            <a:gdLst/>
            <a:ahLst/>
            <a:cxnLst/>
            <a:rect l="l" t="t" r="r" b="b"/>
            <a:pathLst>
              <a:path w="711835" h="91440">
                <a:moveTo>
                  <a:pt x="0" y="91438"/>
                </a:moveTo>
                <a:lnTo>
                  <a:pt x="711581" y="91438"/>
                </a:lnTo>
                <a:lnTo>
                  <a:pt x="711581" y="0"/>
                </a:lnTo>
                <a:lnTo>
                  <a:pt x="0" y="0"/>
                </a:lnTo>
                <a:lnTo>
                  <a:pt x="0" y="91438"/>
                </a:lnTo>
                <a:close/>
              </a:path>
            </a:pathLst>
          </a:custGeom>
          <a:solidFill>
            <a:srgbClr val="F8C36D"/>
          </a:solidFill>
        </p:spPr>
        <p:txBody>
          <a:bodyPr wrap="square" lIns="0" tIns="0" rIns="0" bIns="0" rtlCol="0"/>
          <a:lstStyle/>
          <a:p>
            <a:endParaRPr sz="2774"/>
          </a:p>
        </p:txBody>
      </p:sp>
      <p:sp>
        <p:nvSpPr>
          <p:cNvPr id="18" name="bk object 18"/>
          <p:cNvSpPr/>
          <p:nvPr/>
        </p:nvSpPr>
        <p:spPr>
          <a:xfrm>
            <a:off x="1096694" y="1"/>
            <a:ext cx="5323970" cy="146088"/>
          </a:xfrm>
          <a:custGeom>
            <a:avLst/>
            <a:gdLst/>
            <a:ahLst/>
            <a:cxnLst/>
            <a:rect l="l" t="t" r="r" b="b"/>
            <a:pathLst>
              <a:path w="3455035" h="91440">
                <a:moveTo>
                  <a:pt x="0" y="91438"/>
                </a:moveTo>
                <a:lnTo>
                  <a:pt x="3454780" y="91438"/>
                </a:lnTo>
                <a:lnTo>
                  <a:pt x="3454780" y="0"/>
                </a:lnTo>
                <a:lnTo>
                  <a:pt x="0" y="0"/>
                </a:lnTo>
                <a:lnTo>
                  <a:pt x="0" y="91438"/>
                </a:lnTo>
                <a:close/>
              </a:path>
            </a:pathLst>
          </a:custGeom>
          <a:solidFill>
            <a:srgbClr val="F69E66"/>
          </a:solidFill>
        </p:spPr>
        <p:txBody>
          <a:bodyPr wrap="square" lIns="0" tIns="0" rIns="0" bIns="0" rtlCol="0"/>
          <a:lstStyle/>
          <a:p>
            <a:endParaRPr sz="2774"/>
          </a:p>
        </p:txBody>
      </p:sp>
      <p:sp>
        <p:nvSpPr>
          <p:cNvPr id="19" name="bk object 19"/>
          <p:cNvSpPr/>
          <p:nvPr/>
        </p:nvSpPr>
        <p:spPr>
          <a:xfrm>
            <a:off x="6420466" y="1"/>
            <a:ext cx="1054813" cy="146088"/>
          </a:xfrm>
          <a:custGeom>
            <a:avLst/>
            <a:gdLst/>
            <a:ahLst/>
            <a:cxnLst/>
            <a:rect l="l" t="t" r="r" b="b"/>
            <a:pathLst>
              <a:path w="684529" h="91440">
                <a:moveTo>
                  <a:pt x="0" y="91438"/>
                </a:moveTo>
                <a:lnTo>
                  <a:pt x="684022" y="91438"/>
                </a:lnTo>
                <a:lnTo>
                  <a:pt x="684022" y="0"/>
                </a:lnTo>
                <a:lnTo>
                  <a:pt x="0" y="0"/>
                </a:lnTo>
                <a:lnTo>
                  <a:pt x="0" y="91438"/>
                </a:lnTo>
                <a:close/>
              </a:path>
            </a:pathLst>
          </a:custGeom>
          <a:solidFill>
            <a:srgbClr val="F38573"/>
          </a:solidFill>
        </p:spPr>
        <p:txBody>
          <a:bodyPr wrap="square" lIns="0" tIns="0" rIns="0" bIns="0" rtlCol="0"/>
          <a:lstStyle/>
          <a:p>
            <a:endParaRPr sz="2774"/>
          </a:p>
        </p:txBody>
      </p:sp>
      <p:sp>
        <p:nvSpPr>
          <p:cNvPr id="20" name="bk object 20"/>
          <p:cNvSpPr/>
          <p:nvPr/>
        </p:nvSpPr>
        <p:spPr>
          <a:xfrm>
            <a:off x="7474888" y="1"/>
            <a:ext cx="352257" cy="146088"/>
          </a:xfrm>
          <a:custGeom>
            <a:avLst/>
            <a:gdLst/>
            <a:ahLst/>
            <a:cxnLst/>
            <a:rect l="l" t="t" r="r" b="b"/>
            <a:pathLst>
              <a:path w="228600" h="91440">
                <a:moveTo>
                  <a:pt x="0" y="91438"/>
                </a:moveTo>
                <a:lnTo>
                  <a:pt x="228600" y="91438"/>
                </a:lnTo>
                <a:lnTo>
                  <a:pt x="228600" y="0"/>
                </a:lnTo>
                <a:lnTo>
                  <a:pt x="0" y="0"/>
                </a:lnTo>
                <a:lnTo>
                  <a:pt x="0" y="91438"/>
                </a:lnTo>
                <a:close/>
              </a:path>
            </a:pathLst>
          </a:custGeom>
          <a:solidFill>
            <a:srgbClr val="F8C36D"/>
          </a:solidFill>
        </p:spPr>
        <p:txBody>
          <a:bodyPr wrap="square" lIns="0" tIns="0" rIns="0" bIns="0" rtlCol="0"/>
          <a:lstStyle/>
          <a:p>
            <a:endParaRPr sz="2774"/>
          </a:p>
        </p:txBody>
      </p:sp>
      <p:sp>
        <p:nvSpPr>
          <p:cNvPr id="21" name="bk object 21"/>
          <p:cNvSpPr/>
          <p:nvPr/>
        </p:nvSpPr>
        <p:spPr>
          <a:xfrm>
            <a:off x="7951611" y="1"/>
            <a:ext cx="1252469" cy="146088"/>
          </a:xfrm>
          <a:custGeom>
            <a:avLst/>
            <a:gdLst/>
            <a:ahLst/>
            <a:cxnLst/>
            <a:rect l="l" t="t" r="r" b="b"/>
            <a:pathLst>
              <a:path w="812800" h="91440">
                <a:moveTo>
                  <a:pt x="0" y="91438"/>
                </a:moveTo>
                <a:lnTo>
                  <a:pt x="812546" y="91438"/>
                </a:lnTo>
                <a:lnTo>
                  <a:pt x="812546" y="0"/>
                </a:lnTo>
                <a:lnTo>
                  <a:pt x="0" y="0"/>
                </a:lnTo>
                <a:lnTo>
                  <a:pt x="0" y="91438"/>
                </a:lnTo>
                <a:close/>
              </a:path>
            </a:pathLst>
          </a:custGeom>
          <a:solidFill>
            <a:srgbClr val="9CDAEB"/>
          </a:solidFill>
        </p:spPr>
        <p:txBody>
          <a:bodyPr wrap="square" lIns="0" tIns="0" rIns="0" bIns="0" rtlCol="0"/>
          <a:lstStyle/>
          <a:p>
            <a:endParaRPr sz="2774"/>
          </a:p>
        </p:txBody>
      </p:sp>
      <p:sp>
        <p:nvSpPr>
          <p:cNvPr id="22" name="bk object 22"/>
          <p:cNvSpPr/>
          <p:nvPr/>
        </p:nvSpPr>
        <p:spPr>
          <a:xfrm>
            <a:off x="9203295" y="1"/>
            <a:ext cx="2984398" cy="146088"/>
          </a:xfrm>
          <a:custGeom>
            <a:avLst/>
            <a:gdLst/>
            <a:ahLst/>
            <a:cxnLst/>
            <a:rect l="l" t="t" r="r" b="b"/>
            <a:pathLst>
              <a:path w="1936750" h="91440">
                <a:moveTo>
                  <a:pt x="0" y="91438"/>
                </a:moveTo>
                <a:lnTo>
                  <a:pt x="1936623" y="91438"/>
                </a:lnTo>
                <a:lnTo>
                  <a:pt x="1936623" y="0"/>
                </a:lnTo>
                <a:lnTo>
                  <a:pt x="0" y="0"/>
                </a:lnTo>
                <a:lnTo>
                  <a:pt x="0" y="91438"/>
                </a:lnTo>
                <a:close/>
              </a:path>
            </a:pathLst>
          </a:custGeom>
          <a:solidFill>
            <a:srgbClr val="5FB4DF"/>
          </a:solidFill>
        </p:spPr>
        <p:txBody>
          <a:bodyPr wrap="square" lIns="0" tIns="0" rIns="0" bIns="0" rtlCol="0"/>
          <a:lstStyle/>
          <a:p>
            <a:endParaRPr sz="2774"/>
          </a:p>
        </p:txBody>
      </p:sp>
      <p:sp>
        <p:nvSpPr>
          <p:cNvPr id="23" name="bk object 23"/>
          <p:cNvSpPr/>
          <p:nvPr/>
        </p:nvSpPr>
        <p:spPr>
          <a:xfrm>
            <a:off x="4695" y="657395"/>
            <a:ext cx="10525434" cy="29216"/>
          </a:xfrm>
          <a:prstGeom prst="rect">
            <a:avLst/>
          </a:prstGeom>
          <a:blipFill>
            <a:blip r:embed="rId2" cstate="print"/>
            <a:stretch>
              <a:fillRect/>
            </a:stretch>
          </a:blipFill>
        </p:spPr>
        <p:txBody>
          <a:bodyPr wrap="square" lIns="0" tIns="0" rIns="0" bIns="0" rtlCol="0"/>
          <a:lstStyle/>
          <a:p>
            <a:endParaRPr sz="2774"/>
          </a:p>
        </p:txBody>
      </p:sp>
      <p:sp>
        <p:nvSpPr>
          <p:cNvPr id="2" name="Holder 2"/>
          <p:cNvSpPr>
            <a:spLocks noGrp="1"/>
          </p:cNvSpPr>
          <p:nvPr>
            <p:ph type="ctrTitle"/>
          </p:nvPr>
        </p:nvSpPr>
        <p:spPr>
          <a:xfrm>
            <a:off x="121723" y="129450"/>
            <a:ext cx="11948551" cy="215444"/>
          </a:xfrm>
          <a:prstGeom prst="rect">
            <a:avLst/>
          </a:prstGeom>
        </p:spPr>
        <p:txBody>
          <a:bodyPr wrap="square" lIns="0" tIns="0" rIns="0" bIns="0">
            <a:spAutoFit/>
          </a:bodyPr>
          <a:lstStyle>
            <a:lvl1pPr>
              <a:defRPr b="0" i="0">
                <a:solidFill>
                  <a:schemeClr val="tx1"/>
                </a:solidFill>
                <a:latin typeface="Cocon® Next Arabic" panose="020A0503020102020204" pitchFamily="18" charset="-78"/>
                <a:cs typeface="Cocon® Next Arabic" panose="020A0503020102020204" pitchFamily="18" charset="-78"/>
              </a:defRPr>
            </a:lvl1pPr>
          </a:lstStyle>
          <a:p>
            <a:endParaRPr dirty="0"/>
          </a:p>
        </p:txBody>
      </p:sp>
      <p:sp>
        <p:nvSpPr>
          <p:cNvPr id="3" name="Holder 3"/>
          <p:cNvSpPr>
            <a:spLocks noGrp="1"/>
          </p:cNvSpPr>
          <p:nvPr>
            <p:ph type="subTitle" idx="4"/>
          </p:nvPr>
        </p:nvSpPr>
        <p:spPr>
          <a:xfrm>
            <a:off x="1828800" y="3840480"/>
            <a:ext cx="8534400" cy="215444"/>
          </a:xfrm>
          <a:prstGeom prst="rect">
            <a:avLst/>
          </a:prstGeom>
        </p:spPr>
        <p:txBody>
          <a:bodyPr wrap="square" lIns="0" tIns="0" rIns="0" bIns="0">
            <a:spAutoFit/>
          </a:bodyPr>
          <a:lstStyle>
            <a:lvl1pPr>
              <a:defRPr>
                <a:latin typeface="Cocon® Next Arabic" panose="020A0503020102020204" pitchFamily="18" charset="-78"/>
                <a:cs typeface="Cocon® Next Arabic" panose="020A0503020102020204" pitchFamily="18" charset="-78"/>
              </a:defRPr>
            </a:lvl1pPr>
          </a:lstStyle>
          <a:p>
            <a:endParaRPr/>
          </a:p>
        </p:txBody>
      </p:sp>
      <p:sp>
        <p:nvSpPr>
          <p:cNvPr id="4" name="Holder 4"/>
          <p:cNvSpPr>
            <a:spLocks noGrp="1"/>
          </p:cNvSpPr>
          <p:nvPr>
            <p:ph type="ftr" sz="quarter" idx="5"/>
          </p:nvPr>
        </p:nvSpPr>
        <p:spPr>
          <a:xfrm>
            <a:off x="4145280" y="6377941"/>
            <a:ext cx="3901440" cy="276999"/>
          </a:xfrm>
        </p:spPr>
        <p:txBody>
          <a:bodyPr lIns="0" tIns="0" rIns="0" bIns="0"/>
          <a:lstStyle>
            <a:lvl1pPr algn="ctr">
              <a:defRPr>
                <a:solidFill>
                  <a:schemeClr val="tx1">
                    <a:tint val="75000"/>
                  </a:schemeClr>
                </a:solidFill>
                <a:latin typeface="Cocon® Next Arabic" panose="020A0503020102020204" pitchFamily="18" charset="-78"/>
                <a:cs typeface="Cocon® Next Arabic" panose="020A0503020102020204" pitchFamily="18" charset="-78"/>
              </a:defRPr>
            </a:lvl1pPr>
          </a:lstStyle>
          <a:p>
            <a:endParaRPr lang="ar-SA"/>
          </a:p>
        </p:txBody>
      </p:sp>
      <p:sp>
        <p:nvSpPr>
          <p:cNvPr id="5" name="Holder 5"/>
          <p:cNvSpPr>
            <a:spLocks noGrp="1"/>
          </p:cNvSpPr>
          <p:nvPr>
            <p:ph type="dt" sz="half" idx="6"/>
          </p:nvPr>
        </p:nvSpPr>
        <p:spPr>
          <a:xfrm>
            <a:off x="609601" y="6377941"/>
            <a:ext cx="2804160" cy="276999"/>
          </a:xfrm>
        </p:spPr>
        <p:txBody>
          <a:bodyPr lIns="0" tIns="0" rIns="0" bIns="0"/>
          <a:lstStyle>
            <a:lvl1pPr algn="l">
              <a:defRPr>
                <a:solidFill>
                  <a:schemeClr val="tx1">
                    <a:tint val="75000"/>
                  </a:schemeClr>
                </a:solidFill>
                <a:latin typeface="Cocon® Next Arabic" panose="020A0503020102020204" pitchFamily="18" charset="-78"/>
                <a:cs typeface="Cocon® Next Arabic" panose="020A0503020102020204" pitchFamily="18" charset="-78"/>
              </a:defRPr>
            </a:lvl1pPr>
          </a:lstStyle>
          <a:p>
            <a:fld id="{1D8BD707-D9CF-40AE-B4C6-C98DA3205C09}" type="datetimeFigureOut">
              <a:rPr lang="en-US" smtClean="0"/>
              <a:pPr/>
              <a:t>10/30/2021</a:t>
            </a:fld>
            <a:endParaRPr lang="en-US"/>
          </a:p>
        </p:txBody>
      </p:sp>
      <p:sp>
        <p:nvSpPr>
          <p:cNvPr id="6" name="Holder 6"/>
          <p:cNvSpPr>
            <a:spLocks noGrp="1"/>
          </p:cNvSpPr>
          <p:nvPr>
            <p:ph type="sldNum" sz="quarter" idx="7"/>
          </p:nvPr>
        </p:nvSpPr>
        <p:spPr/>
        <p:txBody>
          <a:bodyPr lIns="0" tIns="0" rIns="0" bIns="0"/>
          <a:lstStyle>
            <a:lvl1pPr>
              <a:defRPr sz="1387" b="0" i="0">
                <a:solidFill>
                  <a:srgbClr val="575757"/>
                </a:solidFill>
                <a:latin typeface="Arial"/>
                <a:cs typeface="Arial"/>
              </a:defRPr>
            </a:lvl1pPr>
          </a:lstStyle>
          <a:p>
            <a:pPr marL="57730">
              <a:spcBef>
                <a:spcPts val="69"/>
              </a:spcBef>
            </a:pPr>
            <a:fld id="{81D60167-4931-47E6-BA6A-407CBD079E47}" type="slidenum">
              <a:rPr lang="en-US" smtClean="0"/>
              <a:pPr marL="57730">
                <a:spcBef>
                  <a:spcPts val="69"/>
                </a:spcBef>
              </a:pPr>
              <a:t>‹#›</a:t>
            </a:fld>
            <a:endParaRPr lang="en-US"/>
          </a:p>
        </p:txBody>
      </p:sp>
    </p:spTree>
    <p:extLst>
      <p:ext uri="{BB962C8B-B14F-4D97-AF65-F5344CB8AC3E}">
        <p14:creationId xmlns:p14="http://schemas.microsoft.com/office/powerpoint/2010/main" val="24956663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06853" y="554726"/>
            <a:ext cx="11578290" cy="331950"/>
          </a:xfrm>
        </p:spPr>
        <p:txBody>
          <a:bodyPr lIns="0" tIns="0" rIns="0" bIns="0"/>
          <a:lstStyle>
            <a:lvl1pPr>
              <a:defRPr sz="2157" b="0" i="0">
                <a:solidFill>
                  <a:schemeClr val="tx1"/>
                </a:solidFill>
                <a:latin typeface="Cocon® Next Arabic" panose="020A0503020102020204" pitchFamily="18" charset="-78"/>
                <a:cs typeface="Cocon® Next Arabic" panose="020A0503020102020204" pitchFamily="18" charset="-78"/>
              </a:defRPr>
            </a:lvl1pPr>
          </a:lstStyle>
          <a:p>
            <a:endParaRPr dirty="0"/>
          </a:p>
        </p:txBody>
      </p:sp>
      <p:sp>
        <p:nvSpPr>
          <p:cNvPr id="3" name="Holder 3"/>
          <p:cNvSpPr>
            <a:spLocks noGrp="1"/>
          </p:cNvSpPr>
          <p:nvPr>
            <p:ph type="body" idx="1"/>
          </p:nvPr>
        </p:nvSpPr>
        <p:spPr>
          <a:xfrm>
            <a:off x="727017" y="1518418"/>
            <a:ext cx="10737962" cy="331950"/>
          </a:xfrm>
        </p:spPr>
        <p:txBody>
          <a:bodyPr lIns="0" tIns="0" rIns="0" bIns="0"/>
          <a:lstStyle>
            <a:lvl1pPr>
              <a:defRPr sz="2157" b="0" i="0">
                <a:solidFill>
                  <a:schemeClr val="tx1"/>
                </a:solidFill>
                <a:latin typeface="Cocon® Next Arabic" panose="020A0503020102020204" pitchFamily="18" charset="-78"/>
                <a:cs typeface="Cocon® Next Arabic" panose="020A0503020102020204" pitchFamily="18" charset="-78"/>
              </a:defRPr>
            </a:lvl1pPr>
          </a:lstStyle>
          <a:p>
            <a:endParaRPr dirty="0"/>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10/30/2021</a:t>
            </a:fld>
            <a:endParaRPr lang="en-US"/>
          </a:p>
        </p:txBody>
      </p:sp>
      <p:sp>
        <p:nvSpPr>
          <p:cNvPr id="6" name="Holder 6"/>
          <p:cNvSpPr>
            <a:spLocks noGrp="1"/>
          </p:cNvSpPr>
          <p:nvPr>
            <p:ph type="sldNum" sz="quarter" idx="7"/>
          </p:nvPr>
        </p:nvSpPr>
        <p:spPr/>
        <p:txBody>
          <a:bodyPr lIns="0" tIns="0" rIns="0" bIns="0"/>
          <a:lstStyle>
            <a:lvl1pPr>
              <a:defRPr sz="1387" b="0" i="0">
                <a:solidFill>
                  <a:srgbClr val="575757"/>
                </a:solidFill>
                <a:latin typeface="Arial"/>
                <a:cs typeface="Arial"/>
              </a:defRPr>
            </a:lvl1pPr>
          </a:lstStyle>
          <a:p>
            <a:pPr marL="57730">
              <a:spcBef>
                <a:spcPts val="69"/>
              </a:spcBef>
            </a:pPr>
            <a:fld id="{81D60167-4931-47E6-BA6A-407CBD079E47}" type="slidenum">
              <a:rPr lang="en-US" smtClean="0"/>
              <a:pPr marL="57730">
                <a:spcBef>
                  <a:spcPts val="69"/>
                </a:spcBef>
              </a:pPr>
              <a:t>‹#›</a:t>
            </a:fld>
            <a:endParaRPr lang="en-US"/>
          </a:p>
        </p:txBody>
      </p:sp>
    </p:spTree>
    <p:extLst>
      <p:ext uri="{BB962C8B-B14F-4D97-AF65-F5344CB8AC3E}">
        <p14:creationId xmlns:p14="http://schemas.microsoft.com/office/powerpoint/2010/main" val="27317341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06853" y="554726"/>
            <a:ext cx="11578290" cy="331950"/>
          </a:xfrm>
        </p:spPr>
        <p:txBody>
          <a:bodyPr lIns="0" tIns="0" rIns="0" bIns="0"/>
          <a:lstStyle>
            <a:lvl1pPr>
              <a:defRPr sz="2157" b="0" i="0">
                <a:solidFill>
                  <a:schemeClr val="tx1"/>
                </a:solidFill>
                <a:latin typeface="Cocon® Next Arabic" panose="020A0503020102020204" pitchFamily="18" charset="-78"/>
                <a:cs typeface="Cocon® Next Arabic" panose="020A0503020102020204" pitchFamily="18" charset="-78"/>
              </a:defRPr>
            </a:lvl1pPr>
          </a:lstStyle>
          <a:p>
            <a:endParaRPr dirty="0"/>
          </a:p>
        </p:txBody>
      </p:sp>
      <p:sp>
        <p:nvSpPr>
          <p:cNvPr id="3" name="Holder 3"/>
          <p:cNvSpPr>
            <a:spLocks noGrp="1"/>
          </p:cNvSpPr>
          <p:nvPr>
            <p:ph sz="half" idx="2"/>
          </p:nvPr>
        </p:nvSpPr>
        <p:spPr>
          <a:xfrm>
            <a:off x="609601" y="1577340"/>
            <a:ext cx="5303519" cy="215444"/>
          </a:xfrm>
          <a:prstGeom prst="rect">
            <a:avLst/>
          </a:prstGeom>
        </p:spPr>
        <p:txBody>
          <a:bodyPr wrap="square" lIns="0" tIns="0" rIns="0" bIns="0">
            <a:spAutoFit/>
          </a:bodyPr>
          <a:lstStyle>
            <a:lvl1pPr>
              <a:defRPr>
                <a:latin typeface="Cocon® Next Arabic" panose="020A0503020102020204" pitchFamily="18" charset="-78"/>
                <a:cs typeface="Cocon® Next Arabic" panose="020A0503020102020204" pitchFamily="18" charset="-78"/>
              </a:defRPr>
            </a:lvl1pPr>
          </a:lstStyle>
          <a:p>
            <a:endParaRPr/>
          </a:p>
        </p:txBody>
      </p:sp>
      <p:sp>
        <p:nvSpPr>
          <p:cNvPr id="4" name="Holder 4"/>
          <p:cNvSpPr>
            <a:spLocks noGrp="1"/>
          </p:cNvSpPr>
          <p:nvPr>
            <p:ph sz="half" idx="3"/>
          </p:nvPr>
        </p:nvSpPr>
        <p:spPr>
          <a:xfrm>
            <a:off x="6278880" y="1577340"/>
            <a:ext cx="5303519" cy="215444"/>
          </a:xfrm>
          <a:prstGeom prst="rect">
            <a:avLst/>
          </a:prstGeom>
        </p:spPr>
        <p:txBody>
          <a:bodyPr wrap="square" lIns="0" tIns="0" rIns="0" bIns="0">
            <a:spAutoFit/>
          </a:bodyPr>
          <a:lstStyle>
            <a:lvl1pPr>
              <a:defRPr>
                <a:latin typeface="Cocon® Next Arabic" panose="020A0503020102020204" pitchFamily="18" charset="-78"/>
                <a:cs typeface="Cocon® Next Arabic" panose="020A0503020102020204" pitchFamily="18" charset="-78"/>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10/30/2021</a:t>
            </a:fld>
            <a:endParaRPr lang="en-US"/>
          </a:p>
        </p:txBody>
      </p:sp>
      <p:sp>
        <p:nvSpPr>
          <p:cNvPr id="7" name="Holder 7"/>
          <p:cNvSpPr>
            <a:spLocks noGrp="1"/>
          </p:cNvSpPr>
          <p:nvPr>
            <p:ph type="sldNum" sz="quarter" idx="7"/>
          </p:nvPr>
        </p:nvSpPr>
        <p:spPr/>
        <p:txBody>
          <a:bodyPr lIns="0" tIns="0" rIns="0" bIns="0"/>
          <a:lstStyle>
            <a:lvl1pPr>
              <a:defRPr sz="1387" b="0" i="0">
                <a:solidFill>
                  <a:srgbClr val="575757"/>
                </a:solidFill>
                <a:latin typeface="Arial"/>
                <a:cs typeface="Arial"/>
              </a:defRPr>
            </a:lvl1pPr>
          </a:lstStyle>
          <a:p>
            <a:pPr marL="57730">
              <a:spcBef>
                <a:spcPts val="69"/>
              </a:spcBef>
            </a:pPr>
            <a:fld id="{81D60167-4931-47E6-BA6A-407CBD079E47}" type="slidenum">
              <a:rPr lang="en-US" smtClean="0"/>
              <a:pPr marL="57730">
                <a:spcBef>
                  <a:spcPts val="69"/>
                </a:spcBef>
              </a:pPr>
              <a:t>‹#›</a:t>
            </a:fld>
            <a:endParaRPr lang="en-US"/>
          </a:p>
        </p:txBody>
      </p:sp>
    </p:spTree>
    <p:extLst>
      <p:ext uri="{BB962C8B-B14F-4D97-AF65-F5344CB8AC3E}">
        <p14:creationId xmlns:p14="http://schemas.microsoft.com/office/powerpoint/2010/main" val="2192429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Only">
    <p:spTree>
      <p:nvGrpSpPr>
        <p:cNvPr id="1" name=""/>
        <p:cNvGrpSpPr/>
        <p:nvPr/>
      </p:nvGrpSpPr>
      <p:grpSpPr>
        <a:xfrm>
          <a:off x="0" y="0"/>
          <a:ext cx="0" cy="0"/>
          <a:chOff x="0" y="0"/>
          <a:chExt cx="0" cy="0"/>
        </a:xfrm>
      </p:grpSpPr>
      <p:sp>
        <p:nvSpPr>
          <p:cNvPr id="2" name="Holder 2"/>
          <p:cNvSpPr>
            <a:spLocks noGrp="1"/>
          </p:cNvSpPr>
          <p:nvPr>
            <p:ph type="title"/>
          </p:nvPr>
        </p:nvSpPr>
        <p:spPr>
          <a:xfrm>
            <a:off x="306853" y="554726"/>
            <a:ext cx="11578290" cy="331950"/>
          </a:xfrm>
        </p:spPr>
        <p:txBody>
          <a:bodyPr lIns="0" tIns="0" rIns="0" bIns="0"/>
          <a:lstStyle>
            <a:lvl1pPr>
              <a:defRPr sz="2157" b="0" i="0">
                <a:solidFill>
                  <a:schemeClr val="tx1"/>
                </a:solidFill>
                <a:latin typeface="Cocon® Next Arabic" panose="020A0503020102020204" pitchFamily="18" charset="-78"/>
                <a:cs typeface="Cocon® Next Arabic" panose="020A0503020102020204" pitchFamily="18" charset="-78"/>
              </a:defRPr>
            </a:lvl1pPr>
          </a:lstStyle>
          <a:p>
            <a:endParaRPr dirty="0"/>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10/30/2021</a:t>
            </a:fld>
            <a:endParaRPr lang="en-US"/>
          </a:p>
        </p:txBody>
      </p:sp>
      <p:sp>
        <p:nvSpPr>
          <p:cNvPr id="5" name="Holder 5"/>
          <p:cNvSpPr>
            <a:spLocks noGrp="1"/>
          </p:cNvSpPr>
          <p:nvPr>
            <p:ph type="sldNum" sz="quarter" idx="7"/>
          </p:nvPr>
        </p:nvSpPr>
        <p:spPr/>
        <p:txBody>
          <a:bodyPr lIns="0" tIns="0" rIns="0" bIns="0"/>
          <a:lstStyle>
            <a:lvl1pPr>
              <a:defRPr sz="1387" b="0" i="0">
                <a:solidFill>
                  <a:srgbClr val="575757"/>
                </a:solidFill>
                <a:latin typeface="Arial"/>
                <a:cs typeface="Arial"/>
              </a:defRPr>
            </a:lvl1pPr>
          </a:lstStyle>
          <a:p>
            <a:pPr marL="57730">
              <a:spcBef>
                <a:spcPts val="69"/>
              </a:spcBef>
            </a:pPr>
            <a:fld id="{81D60167-4931-47E6-BA6A-407CBD079E47}" type="slidenum">
              <a:rPr lang="en-US" smtClean="0"/>
              <a:pPr marL="57730">
                <a:spcBef>
                  <a:spcPts val="69"/>
                </a:spcBef>
              </a:pPr>
              <a:t>‹#›</a:t>
            </a:fld>
            <a:endParaRPr lang="en-US"/>
          </a:p>
        </p:txBody>
      </p:sp>
    </p:spTree>
    <p:extLst>
      <p:ext uri="{BB962C8B-B14F-4D97-AF65-F5344CB8AC3E}">
        <p14:creationId xmlns:p14="http://schemas.microsoft.com/office/powerpoint/2010/main" val="33037354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10/30/2021</a:t>
            </a:fld>
            <a:endParaRPr lang="en-US"/>
          </a:p>
        </p:txBody>
      </p:sp>
      <p:sp>
        <p:nvSpPr>
          <p:cNvPr id="4" name="Holder 4"/>
          <p:cNvSpPr>
            <a:spLocks noGrp="1"/>
          </p:cNvSpPr>
          <p:nvPr>
            <p:ph type="sldNum" sz="quarter" idx="7"/>
          </p:nvPr>
        </p:nvSpPr>
        <p:spPr/>
        <p:txBody>
          <a:bodyPr lIns="0" tIns="0" rIns="0" bIns="0"/>
          <a:lstStyle>
            <a:lvl1pPr>
              <a:defRPr sz="1387" b="0" i="0">
                <a:solidFill>
                  <a:srgbClr val="575757"/>
                </a:solidFill>
                <a:latin typeface="Arial"/>
                <a:cs typeface="Arial"/>
              </a:defRPr>
            </a:lvl1pPr>
          </a:lstStyle>
          <a:p>
            <a:pPr marL="57730">
              <a:spcBef>
                <a:spcPts val="69"/>
              </a:spcBef>
            </a:pPr>
            <a:fld id="{81D60167-4931-47E6-BA6A-407CBD079E47}" type="slidenum">
              <a:rPr lang="en-US" smtClean="0"/>
              <a:pPr marL="57730">
                <a:spcBef>
                  <a:spcPts val="69"/>
                </a:spcBef>
              </a:pPr>
              <a:t>‹#›</a:t>
            </a:fld>
            <a:endParaRPr lang="en-US"/>
          </a:p>
        </p:txBody>
      </p:sp>
    </p:spTree>
    <p:extLst>
      <p:ext uri="{BB962C8B-B14F-4D97-AF65-F5344CB8AC3E}">
        <p14:creationId xmlns:p14="http://schemas.microsoft.com/office/powerpoint/2010/main" val="22718516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theme" Target="../theme/theme2.xml"/><Relationship Id="rId5" Type="http://schemas.openxmlformats.org/officeDocument/2006/relationships/slideLayout" Target="../slideLayouts/slideLayout16.xml"/><Relationship Id="rId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838200" y="1825626"/>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838201" y="6356352"/>
            <a:ext cx="2743201" cy="365125"/>
          </a:xfrm>
          <a:prstGeom prst="rect">
            <a:avLst/>
          </a:prstGeom>
        </p:spPr>
        <p:txBody>
          <a:bodyPr vert="horz" lIns="91440" tIns="45720" rIns="91440" bIns="45720" rtlCol="0" anchor="ctr"/>
          <a:lstStyle>
            <a:lvl1pPr algn="l">
              <a:defRPr sz="1157">
                <a:solidFill>
                  <a:schemeClr val="tx1">
                    <a:tint val="75000"/>
                  </a:schemeClr>
                </a:solidFill>
              </a:defRPr>
            </a:lvl1pPr>
          </a:lstStyle>
          <a:p>
            <a:fld id="{BF9D6827-F213-428B-B64D-882A557603DE}" type="datetimeFigureOut">
              <a:rPr lang="en-US" smtClean="0"/>
              <a:t>10/30/2021</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157">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8610600" y="6356352"/>
            <a:ext cx="2743201" cy="365125"/>
          </a:xfrm>
          <a:prstGeom prst="rect">
            <a:avLst/>
          </a:prstGeom>
        </p:spPr>
        <p:txBody>
          <a:bodyPr vert="horz" lIns="91440" tIns="45720" rIns="91440" bIns="45720" rtlCol="0" anchor="ctr"/>
          <a:lstStyle>
            <a:lvl1pPr algn="r">
              <a:defRPr sz="1157">
                <a:solidFill>
                  <a:schemeClr val="tx1">
                    <a:tint val="75000"/>
                  </a:schemeClr>
                </a:solidFill>
              </a:defRPr>
            </a:lvl1pPr>
          </a:lstStyle>
          <a:p>
            <a:fld id="{0E9CA7F0-1DB2-4EC7-8938-616CB0658807}" type="slidenum">
              <a:rPr lang="en-US" smtClean="0"/>
              <a:t>‹#›</a:t>
            </a:fld>
            <a:endParaRPr lang="en-US"/>
          </a:p>
        </p:txBody>
      </p:sp>
    </p:spTree>
    <p:extLst>
      <p:ext uri="{BB962C8B-B14F-4D97-AF65-F5344CB8AC3E}">
        <p14:creationId xmlns:p14="http://schemas.microsoft.com/office/powerpoint/2010/main" val="21526168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881893" rtl="0" eaLnBrk="1" latinLnBrk="0" hangingPunct="1">
        <a:lnSpc>
          <a:spcPct val="90000"/>
        </a:lnSpc>
        <a:spcBef>
          <a:spcPct val="0"/>
        </a:spcBef>
        <a:buNone/>
        <a:defRPr sz="4244" b="1" kern="1200">
          <a:solidFill>
            <a:srgbClr val="53728A"/>
          </a:solidFill>
          <a:latin typeface="+mj-lt"/>
          <a:ea typeface="+mj-ea"/>
          <a:cs typeface="+mj-cs"/>
        </a:defRPr>
      </a:lvl1pPr>
    </p:titleStyle>
    <p:bodyStyle>
      <a:lvl1pPr marL="220474" indent="-220474" algn="l" defTabSz="881893" rtl="0" eaLnBrk="1" latinLnBrk="0" hangingPunct="1">
        <a:lnSpc>
          <a:spcPct val="90000"/>
        </a:lnSpc>
        <a:spcBef>
          <a:spcPts val="965"/>
        </a:spcBef>
        <a:buFont typeface="Arial" panose="020B0604020202020204" pitchFamily="34" charset="0"/>
        <a:buChar char="•"/>
        <a:defRPr sz="2701" kern="1200">
          <a:solidFill>
            <a:schemeClr val="tx1"/>
          </a:solidFill>
          <a:latin typeface="+mn-lt"/>
          <a:ea typeface="+mn-ea"/>
          <a:cs typeface="+mn-cs"/>
        </a:defRPr>
      </a:lvl1pPr>
      <a:lvl2pPr marL="661419" indent="-220474" algn="l" defTabSz="881893" rtl="0" eaLnBrk="1" latinLnBrk="0" hangingPunct="1">
        <a:lnSpc>
          <a:spcPct val="90000"/>
        </a:lnSpc>
        <a:spcBef>
          <a:spcPts val="482"/>
        </a:spcBef>
        <a:buFont typeface="Arial" panose="020B0604020202020204" pitchFamily="34" charset="0"/>
        <a:buChar char="•"/>
        <a:defRPr sz="2314" kern="1200">
          <a:solidFill>
            <a:schemeClr val="tx1"/>
          </a:solidFill>
          <a:latin typeface="+mn-lt"/>
          <a:ea typeface="+mn-ea"/>
          <a:cs typeface="+mn-cs"/>
        </a:defRPr>
      </a:lvl2pPr>
      <a:lvl3pPr marL="1102366" indent="-220474" algn="l" defTabSz="881893" rtl="0" eaLnBrk="1" latinLnBrk="0" hangingPunct="1">
        <a:lnSpc>
          <a:spcPct val="90000"/>
        </a:lnSpc>
        <a:spcBef>
          <a:spcPts val="482"/>
        </a:spcBef>
        <a:buFont typeface="Arial" panose="020B0604020202020204" pitchFamily="34" charset="0"/>
        <a:buChar char="•"/>
        <a:defRPr sz="1929" kern="1200">
          <a:solidFill>
            <a:schemeClr val="tx1"/>
          </a:solidFill>
          <a:latin typeface="+mn-lt"/>
          <a:ea typeface="+mn-ea"/>
          <a:cs typeface="+mn-cs"/>
        </a:defRPr>
      </a:lvl3pPr>
      <a:lvl4pPr marL="1543312" indent="-220474" algn="l" defTabSz="881893" rtl="0" eaLnBrk="1" latinLnBrk="0" hangingPunct="1">
        <a:lnSpc>
          <a:spcPct val="90000"/>
        </a:lnSpc>
        <a:spcBef>
          <a:spcPts val="482"/>
        </a:spcBef>
        <a:buFont typeface="Arial" panose="020B0604020202020204" pitchFamily="34" charset="0"/>
        <a:buChar char="•"/>
        <a:defRPr sz="1737" kern="1200">
          <a:solidFill>
            <a:schemeClr val="tx1"/>
          </a:solidFill>
          <a:latin typeface="+mn-lt"/>
          <a:ea typeface="+mn-ea"/>
          <a:cs typeface="+mn-cs"/>
        </a:defRPr>
      </a:lvl4pPr>
      <a:lvl5pPr marL="1984259" indent="-220474" algn="l" defTabSz="881893" rtl="0" eaLnBrk="1" latinLnBrk="0" hangingPunct="1">
        <a:lnSpc>
          <a:spcPct val="90000"/>
        </a:lnSpc>
        <a:spcBef>
          <a:spcPts val="482"/>
        </a:spcBef>
        <a:buFont typeface="Arial" panose="020B0604020202020204" pitchFamily="34" charset="0"/>
        <a:buChar char="•"/>
        <a:defRPr sz="1737" kern="1200">
          <a:solidFill>
            <a:schemeClr val="tx1"/>
          </a:solidFill>
          <a:latin typeface="+mn-lt"/>
          <a:ea typeface="+mn-ea"/>
          <a:cs typeface="+mn-cs"/>
        </a:defRPr>
      </a:lvl5pPr>
      <a:lvl6pPr marL="2425204" indent="-220474" algn="l" defTabSz="881893" rtl="0" eaLnBrk="1" latinLnBrk="0" hangingPunct="1">
        <a:lnSpc>
          <a:spcPct val="90000"/>
        </a:lnSpc>
        <a:spcBef>
          <a:spcPts val="482"/>
        </a:spcBef>
        <a:buFont typeface="Arial" panose="020B0604020202020204" pitchFamily="34" charset="0"/>
        <a:buChar char="•"/>
        <a:defRPr sz="1737" kern="1200">
          <a:solidFill>
            <a:schemeClr val="tx1"/>
          </a:solidFill>
          <a:latin typeface="+mn-lt"/>
          <a:ea typeface="+mn-ea"/>
          <a:cs typeface="+mn-cs"/>
        </a:defRPr>
      </a:lvl6pPr>
      <a:lvl7pPr marL="2866151" indent="-220474" algn="l" defTabSz="881893" rtl="0" eaLnBrk="1" latinLnBrk="0" hangingPunct="1">
        <a:lnSpc>
          <a:spcPct val="90000"/>
        </a:lnSpc>
        <a:spcBef>
          <a:spcPts val="482"/>
        </a:spcBef>
        <a:buFont typeface="Arial" panose="020B0604020202020204" pitchFamily="34" charset="0"/>
        <a:buChar char="•"/>
        <a:defRPr sz="1737" kern="1200">
          <a:solidFill>
            <a:schemeClr val="tx1"/>
          </a:solidFill>
          <a:latin typeface="+mn-lt"/>
          <a:ea typeface="+mn-ea"/>
          <a:cs typeface="+mn-cs"/>
        </a:defRPr>
      </a:lvl7pPr>
      <a:lvl8pPr marL="3307097" indent="-220474" algn="l" defTabSz="881893" rtl="0" eaLnBrk="1" latinLnBrk="0" hangingPunct="1">
        <a:lnSpc>
          <a:spcPct val="90000"/>
        </a:lnSpc>
        <a:spcBef>
          <a:spcPts val="482"/>
        </a:spcBef>
        <a:buFont typeface="Arial" panose="020B0604020202020204" pitchFamily="34" charset="0"/>
        <a:buChar char="•"/>
        <a:defRPr sz="1737" kern="1200">
          <a:solidFill>
            <a:schemeClr val="tx1"/>
          </a:solidFill>
          <a:latin typeface="+mn-lt"/>
          <a:ea typeface="+mn-ea"/>
          <a:cs typeface="+mn-cs"/>
        </a:defRPr>
      </a:lvl8pPr>
      <a:lvl9pPr marL="3748044" indent="-220474" algn="l" defTabSz="881893" rtl="0" eaLnBrk="1" latinLnBrk="0" hangingPunct="1">
        <a:lnSpc>
          <a:spcPct val="90000"/>
        </a:lnSpc>
        <a:spcBef>
          <a:spcPts val="482"/>
        </a:spcBef>
        <a:buFont typeface="Arial" panose="020B0604020202020204" pitchFamily="34" charset="0"/>
        <a:buChar char="•"/>
        <a:defRPr sz="1737" kern="1200">
          <a:solidFill>
            <a:schemeClr val="tx1"/>
          </a:solidFill>
          <a:latin typeface="+mn-lt"/>
          <a:ea typeface="+mn-ea"/>
          <a:cs typeface="+mn-cs"/>
        </a:defRPr>
      </a:lvl9pPr>
    </p:bodyStyle>
    <p:otherStyle>
      <a:defPPr>
        <a:defRPr lang="en-US"/>
      </a:defPPr>
      <a:lvl1pPr marL="0" algn="l" defTabSz="881893" rtl="0" eaLnBrk="1" latinLnBrk="0" hangingPunct="1">
        <a:defRPr sz="1737" kern="1200">
          <a:solidFill>
            <a:schemeClr val="tx1"/>
          </a:solidFill>
          <a:latin typeface="+mn-lt"/>
          <a:ea typeface="+mn-ea"/>
          <a:cs typeface="+mn-cs"/>
        </a:defRPr>
      </a:lvl1pPr>
      <a:lvl2pPr marL="440945" algn="l" defTabSz="881893" rtl="0" eaLnBrk="1" latinLnBrk="0" hangingPunct="1">
        <a:defRPr sz="1737" kern="1200">
          <a:solidFill>
            <a:schemeClr val="tx1"/>
          </a:solidFill>
          <a:latin typeface="+mn-lt"/>
          <a:ea typeface="+mn-ea"/>
          <a:cs typeface="+mn-cs"/>
        </a:defRPr>
      </a:lvl2pPr>
      <a:lvl3pPr marL="881893" algn="l" defTabSz="881893" rtl="0" eaLnBrk="1" latinLnBrk="0" hangingPunct="1">
        <a:defRPr sz="1737" kern="1200">
          <a:solidFill>
            <a:schemeClr val="tx1"/>
          </a:solidFill>
          <a:latin typeface="+mn-lt"/>
          <a:ea typeface="+mn-ea"/>
          <a:cs typeface="+mn-cs"/>
        </a:defRPr>
      </a:lvl3pPr>
      <a:lvl4pPr marL="1322838" algn="l" defTabSz="881893" rtl="0" eaLnBrk="1" latinLnBrk="0" hangingPunct="1">
        <a:defRPr sz="1737" kern="1200">
          <a:solidFill>
            <a:schemeClr val="tx1"/>
          </a:solidFill>
          <a:latin typeface="+mn-lt"/>
          <a:ea typeface="+mn-ea"/>
          <a:cs typeface="+mn-cs"/>
        </a:defRPr>
      </a:lvl4pPr>
      <a:lvl5pPr marL="1763785" algn="l" defTabSz="881893" rtl="0" eaLnBrk="1" latinLnBrk="0" hangingPunct="1">
        <a:defRPr sz="1737" kern="1200">
          <a:solidFill>
            <a:schemeClr val="tx1"/>
          </a:solidFill>
          <a:latin typeface="+mn-lt"/>
          <a:ea typeface="+mn-ea"/>
          <a:cs typeface="+mn-cs"/>
        </a:defRPr>
      </a:lvl5pPr>
      <a:lvl6pPr marL="2204731" algn="l" defTabSz="881893" rtl="0" eaLnBrk="1" latinLnBrk="0" hangingPunct="1">
        <a:defRPr sz="1737" kern="1200">
          <a:solidFill>
            <a:schemeClr val="tx1"/>
          </a:solidFill>
          <a:latin typeface="+mn-lt"/>
          <a:ea typeface="+mn-ea"/>
          <a:cs typeface="+mn-cs"/>
        </a:defRPr>
      </a:lvl6pPr>
      <a:lvl7pPr marL="2645678" algn="l" defTabSz="881893" rtl="0" eaLnBrk="1" latinLnBrk="0" hangingPunct="1">
        <a:defRPr sz="1737" kern="1200">
          <a:solidFill>
            <a:schemeClr val="tx1"/>
          </a:solidFill>
          <a:latin typeface="+mn-lt"/>
          <a:ea typeface="+mn-ea"/>
          <a:cs typeface="+mn-cs"/>
        </a:defRPr>
      </a:lvl7pPr>
      <a:lvl8pPr marL="3086623" algn="l" defTabSz="881893" rtl="0" eaLnBrk="1" latinLnBrk="0" hangingPunct="1">
        <a:defRPr sz="1737" kern="1200">
          <a:solidFill>
            <a:schemeClr val="tx1"/>
          </a:solidFill>
          <a:latin typeface="+mn-lt"/>
          <a:ea typeface="+mn-ea"/>
          <a:cs typeface="+mn-cs"/>
        </a:defRPr>
      </a:lvl8pPr>
      <a:lvl9pPr marL="3527570" algn="l" defTabSz="881893" rtl="0" eaLnBrk="1" latinLnBrk="0" hangingPunct="1">
        <a:defRPr sz="173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k object 16"/>
          <p:cNvSpPr/>
          <p:nvPr/>
        </p:nvSpPr>
        <p:spPr>
          <a:xfrm>
            <a:off x="1" y="6622634"/>
            <a:ext cx="12179280" cy="219131"/>
          </a:xfrm>
          <a:custGeom>
            <a:avLst/>
            <a:gdLst/>
            <a:ahLst/>
            <a:cxnLst/>
            <a:rect l="l" t="t" r="r" b="b"/>
            <a:pathLst>
              <a:path w="7903845" h="137160">
                <a:moveTo>
                  <a:pt x="0" y="137160"/>
                </a:moveTo>
                <a:lnTo>
                  <a:pt x="7903845" y="137160"/>
                </a:lnTo>
                <a:lnTo>
                  <a:pt x="7903845" y="0"/>
                </a:lnTo>
                <a:lnTo>
                  <a:pt x="0" y="0"/>
                </a:lnTo>
                <a:lnTo>
                  <a:pt x="0" y="137160"/>
                </a:lnTo>
                <a:close/>
              </a:path>
            </a:pathLst>
          </a:custGeom>
          <a:solidFill>
            <a:srgbClr val="C4C4C4"/>
          </a:solidFill>
        </p:spPr>
        <p:txBody>
          <a:bodyPr wrap="square" lIns="0" tIns="0" rIns="0" bIns="0" rtlCol="0"/>
          <a:lstStyle/>
          <a:p>
            <a:endParaRPr sz="2774"/>
          </a:p>
        </p:txBody>
      </p:sp>
      <p:sp>
        <p:nvSpPr>
          <p:cNvPr id="2" name="Holder 2"/>
          <p:cNvSpPr>
            <a:spLocks noGrp="1"/>
          </p:cNvSpPr>
          <p:nvPr>
            <p:ph type="title"/>
          </p:nvPr>
        </p:nvSpPr>
        <p:spPr>
          <a:xfrm>
            <a:off x="306853" y="554726"/>
            <a:ext cx="11578290" cy="215444"/>
          </a:xfrm>
          <a:prstGeom prst="rect">
            <a:avLst/>
          </a:prstGeom>
        </p:spPr>
        <p:txBody>
          <a:bodyPr wrap="square" lIns="0" tIns="0" rIns="0" bIns="0">
            <a:spAutoFit/>
          </a:bodyPr>
          <a:lstStyle>
            <a:lvl1pPr>
              <a:defRPr sz="1400" b="0" i="0">
                <a:solidFill>
                  <a:schemeClr val="tx1"/>
                </a:solidFill>
                <a:latin typeface="Arial"/>
                <a:cs typeface="Arial"/>
              </a:defRPr>
            </a:lvl1pPr>
          </a:lstStyle>
          <a:p>
            <a:endParaRPr dirty="0"/>
          </a:p>
        </p:txBody>
      </p:sp>
      <p:sp>
        <p:nvSpPr>
          <p:cNvPr id="3" name="Holder 3"/>
          <p:cNvSpPr>
            <a:spLocks noGrp="1"/>
          </p:cNvSpPr>
          <p:nvPr>
            <p:ph type="body" idx="1"/>
          </p:nvPr>
        </p:nvSpPr>
        <p:spPr>
          <a:xfrm>
            <a:off x="727017" y="1518418"/>
            <a:ext cx="10737962" cy="215444"/>
          </a:xfrm>
          <a:prstGeom prst="rect">
            <a:avLst/>
          </a:prstGeom>
        </p:spPr>
        <p:txBody>
          <a:bodyPr wrap="square" lIns="0" tIns="0" rIns="0" bIns="0">
            <a:spAutoFit/>
          </a:bodyPr>
          <a:lstStyle>
            <a:lvl1pPr>
              <a:defRPr sz="1400" b="0" i="0">
                <a:solidFill>
                  <a:schemeClr val="tx1"/>
                </a:solidFill>
                <a:latin typeface="Arial"/>
                <a:cs typeface="Arial"/>
              </a:defRPr>
            </a:lvl1pPr>
          </a:lstStyle>
          <a:p>
            <a:endParaRPr dirty="0"/>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1"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10/30/2021</a:t>
            </a:fld>
            <a:endParaRPr lang="en-US"/>
          </a:p>
        </p:txBody>
      </p:sp>
      <p:sp>
        <p:nvSpPr>
          <p:cNvPr id="6" name="Holder 6"/>
          <p:cNvSpPr>
            <a:spLocks noGrp="1"/>
          </p:cNvSpPr>
          <p:nvPr>
            <p:ph type="sldNum" sz="quarter" idx="7"/>
          </p:nvPr>
        </p:nvSpPr>
        <p:spPr>
          <a:xfrm>
            <a:off x="11460087" y="6594485"/>
            <a:ext cx="273978" cy="426912"/>
          </a:xfrm>
          <a:prstGeom prst="rect">
            <a:avLst/>
          </a:prstGeom>
        </p:spPr>
        <p:txBody>
          <a:bodyPr wrap="square" lIns="0" tIns="0" rIns="0" bIns="0">
            <a:spAutoFit/>
          </a:bodyPr>
          <a:lstStyle>
            <a:lvl1pPr>
              <a:defRPr sz="1387" b="0" i="0">
                <a:solidFill>
                  <a:srgbClr val="575757"/>
                </a:solidFill>
                <a:latin typeface="Arial"/>
                <a:cs typeface="Arial"/>
              </a:defRPr>
            </a:lvl1pPr>
          </a:lstStyle>
          <a:p>
            <a:pPr marL="57730">
              <a:spcBef>
                <a:spcPts val="69"/>
              </a:spcBef>
            </a:pPr>
            <a:fld id="{81D60167-4931-47E6-BA6A-407CBD079E47}" type="slidenum">
              <a:rPr lang="en-US" smtClean="0"/>
              <a:pPr marL="57730">
                <a:spcBef>
                  <a:spcPts val="69"/>
                </a:spcBef>
              </a:pPr>
              <a:t>‹#›</a:t>
            </a:fld>
            <a:endParaRPr lang="en-US"/>
          </a:p>
        </p:txBody>
      </p:sp>
    </p:spTree>
    <p:extLst>
      <p:ext uri="{BB962C8B-B14F-4D97-AF65-F5344CB8AC3E}">
        <p14:creationId xmlns:p14="http://schemas.microsoft.com/office/powerpoint/2010/main" val="15870089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Lst>
  <p:txStyles>
    <p:titleStyle>
      <a:lvl1pPr>
        <a:defRPr>
          <a:latin typeface="Cocon® Next Arabic" panose="020A0503020102020204" pitchFamily="18" charset="-78"/>
          <a:ea typeface="+mj-ea"/>
          <a:cs typeface="Cocon® Next Arabic" panose="020A0503020102020204" pitchFamily="18" charset="-78"/>
        </a:defRPr>
      </a:lvl1pPr>
    </p:titleStyle>
    <p:bodyStyle>
      <a:lvl1pPr marL="0">
        <a:defRPr>
          <a:latin typeface="Cocon® Next Arabic" panose="020A0503020102020204" pitchFamily="18" charset="-78"/>
          <a:ea typeface="+mn-ea"/>
          <a:cs typeface="Cocon® Next Arabic" panose="020A0503020102020204" pitchFamily="18" charset="-78"/>
        </a:defRPr>
      </a:lvl1pPr>
      <a:lvl2pPr marL="704499">
        <a:defRPr>
          <a:latin typeface="+mn-lt"/>
          <a:ea typeface="+mn-ea"/>
          <a:cs typeface="+mn-cs"/>
        </a:defRPr>
      </a:lvl2pPr>
      <a:lvl3pPr marL="1408999">
        <a:defRPr>
          <a:latin typeface="+mn-lt"/>
          <a:ea typeface="+mn-ea"/>
          <a:cs typeface="+mn-cs"/>
        </a:defRPr>
      </a:lvl3pPr>
      <a:lvl4pPr marL="2113498">
        <a:defRPr>
          <a:latin typeface="+mn-lt"/>
          <a:ea typeface="+mn-ea"/>
          <a:cs typeface="+mn-cs"/>
        </a:defRPr>
      </a:lvl4pPr>
      <a:lvl5pPr marL="2817998">
        <a:defRPr>
          <a:latin typeface="+mn-lt"/>
          <a:ea typeface="+mn-ea"/>
          <a:cs typeface="+mn-cs"/>
        </a:defRPr>
      </a:lvl5pPr>
      <a:lvl6pPr marL="3522497">
        <a:defRPr>
          <a:latin typeface="+mn-lt"/>
          <a:ea typeface="+mn-ea"/>
          <a:cs typeface="+mn-cs"/>
        </a:defRPr>
      </a:lvl6pPr>
      <a:lvl7pPr marL="4226997">
        <a:defRPr>
          <a:latin typeface="+mn-lt"/>
          <a:ea typeface="+mn-ea"/>
          <a:cs typeface="+mn-cs"/>
        </a:defRPr>
      </a:lvl7pPr>
      <a:lvl8pPr marL="4931496">
        <a:defRPr>
          <a:latin typeface="+mn-lt"/>
          <a:ea typeface="+mn-ea"/>
          <a:cs typeface="+mn-cs"/>
        </a:defRPr>
      </a:lvl8pPr>
      <a:lvl9pPr marL="5635996">
        <a:defRPr>
          <a:latin typeface="+mn-lt"/>
          <a:ea typeface="+mn-ea"/>
          <a:cs typeface="+mn-cs"/>
        </a:defRPr>
      </a:lvl9pPr>
    </p:bodyStyle>
    <p:otherStyle>
      <a:lvl1pPr marL="0">
        <a:defRPr>
          <a:latin typeface="+mn-lt"/>
          <a:ea typeface="+mn-ea"/>
          <a:cs typeface="+mn-cs"/>
        </a:defRPr>
      </a:lvl1pPr>
      <a:lvl2pPr marL="704499">
        <a:defRPr>
          <a:latin typeface="+mn-lt"/>
          <a:ea typeface="+mn-ea"/>
          <a:cs typeface="+mn-cs"/>
        </a:defRPr>
      </a:lvl2pPr>
      <a:lvl3pPr marL="1408999">
        <a:defRPr>
          <a:latin typeface="+mn-lt"/>
          <a:ea typeface="+mn-ea"/>
          <a:cs typeface="+mn-cs"/>
        </a:defRPr>
      </a:lvl3pPr>
      <a:lvl4pPr marL="2113498">
        <a:defRPr>
          <a:latin typeface="+mn-lt"/>
          <a:ea typeface="+mn-ea"/>
          <a:cs typeface="+mn-cs"/>
        </a:defRPr>
      </a:lvl4pPr>
      <a:lvl5pPr marL="2817998">
        <a:defRPr>
          <a:latin typeface="+mn-lt"/>
          <a:ea typeface="+mn-ea"/>
          <a:cs typeface="+mn-cs"/>
        </a:defRPr>
      </a:lvl5pPr>
      <a:lvl6pPr marL="3522497">
        <a:defRPr>
          <a:latin typeface="+mn-lt"/>
          <a:ea typeface="+mn-ea"/>
          <a:cs typeface="+mn-cs"/>
        </a:defRPr>
      </a:lvl6pPr>
      <a:lvl7pPr marL="4226997">
        <a:defRPr>
          <a:latin typeface="+mn-lt"/>
          <a:ea typeface="+mn-ea"/>
          <a:cs typeface="+mn-cs"/>
        </a:defRPr>
      </a:lvl7pPr>
      <a:lvl8pPr marL="4931496">
        <a:defRPr>
          <a:latin typeface="+mn-lt"/>
          <a:ea typeface="+mn-ea"/>
          <a:cs typeface="+mn-cs"/>
        </a:defRPr>
      </a:lvl8pPr>
      <a:lvl9pPr marL="5635996">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3.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13.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 Id="rId5" Type="http://schemas.openxmlformats.org/officeDocument/2006/relationships/image" Target="../media/image11.png"/><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png"/><Relationship Id="rId1" Type="http://schemas.openxmlformats.org/officeDocument/2006/relationships/slideLayout" Target="../slideLayouts/slideLayout13.xml"/><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tx1">
                <a:lumMod val="65000"/>
                <a:lumOff val="35000"/>
              </a:schemeClr>
            </a:gs>
            <a:gs pos="0">
              <a:schemeClr val="tx1">
                <a:lumMod val="50000"/>
              </a:schemeClr>
            </a:gs>
            <a:gs pos="0">
              <a:schemeClr val="bg2">
                <a:lumMod val="75000"/>
              </a:schemeClr>
            </a:gs>
          </a:gsLst>
          <a:path path="shape">
            <a:fillToRect l="50000" t="50000" r="50000" b="50000"/>
          </a:path>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65316-BFB1-4A3F-B8B9-F9622013BFC3}"/>
              </a:ext>
            </a:extLst>
          </p:cNvPr>
          <p:cNvSpPr>
            <a:spLocks noGrp="1"/>
          </p:cNvSpPr>
          <p:nvPr>
            <p:ph type="ctrTitle"/>
          </p:nvPr>
        </p:nvSpPr>
        <p:spPr>
          <a:xfrm>
            <a:off x="3711989" y="969060"/>
            <a:ext cx="8263657" cy="3320270"/>
          </a:xfrm>
          <a:solidFill>
            <a:srgbClr val="53728A"/>
          </a:solidFill>
        </p:spPr>
        <p:txBody>
          <a:bodyPr vert="horz" lIns="264584" tIns="88195" rIns="176389" bIns="88195" rtlCol="0" anchor="b">
            <a:normAutofit/>
          </a:bodyPr>
          <a:lstStyle/>
          <a:p>
            <a:pPr algn="l"/>
            <a:r>
              <a:rPr lang="en-US" dirty="0">
                <a:solidFill>
                  <a:schemeClr val="bg1"/>
                </a:solidFill>
                <a:latin typeface="+mn-lt"/>
              </a:rPr>
              <a:t>Risk management frameworks – Part 2</a:t>
            </a:r>
            <a:br>
              <a:rPr lang="en-US" b="1" dirty="0">
                <a:solidFill>
                  <a:schemeClr val="bg1"/>
                </a:solidFill>
                <a:latin typeface="+mn-lt"/>
              </a:rPr>
            </a:br>
            <a:r>
              <a:rPr lang="en-US" sz="2701" dirty="0">
                <a:solidFill>
                  <a:schemeClr val="bg1"/>
                </a:solidFill>
                <a:latin typeface="+mn-lt"/>
              </a:rPr>
              <a:t>Lecture 8</a:t>
            </a:r>
            <a:endParaRPr lang="en-US" b="1" dirty="0">
              <a:solidFill>
                <a:schemeClr val="bg1"/>
              </a:solidFill>
              <a:latin typeface="+mn-lt"/>
            </a:endParaRPr>
          </a:p>
        </p:txBody>
      </p:sp>
      <p:sp>
        <p:nvSpPr>
          <p:cNvPr id="3" name="Subtitle 2">
            <a:extLst>
              <a:ext uri="{FF2B5EF4-FFF2-40B4-BE49-F238E27FC236}">
                <a16:creationId xmlns:a16="http://schemas.microsoft.com/office/drawing/2014/main" id="{42F61A2C-40BB-46A9-A9B9-A72D7747B5D0}"/>
              </a:ext>
            </a:extLst>
          </p:cNvPr>
          <p:cNvSpPr>
            <a:spLocks noGrp="1"/>
          </p:cNvSpPr>
          <p:nvPr>
            <p:ph type="subTitle" idx="1"/>
          </p:nvPr>
        </p:nvSpPr>
        <p:spPr>
          <a:xfrm>
            <a:off x="3711989" y="4382912"/>
            <a:ext cx="8263657" cy="1506029"/>
          </a:xfrm>
          <a:solidFill>
            <a:schemeClr val="tx1">
              <a:lumMod val="65000"/>
              <a:lumOff val="35000"/>
            </a:schemeClr>
          </a:solidFill>
        </p:spPr>
        <p:txBody>
          <a:bodyPr vert="horz" lIns="264584" tIns="88195" rIns="176389" bIns="88195" rtlCol="0">
            <a:normAutofit/>
          </a:bodyPr>
          <a:lstStyle/>
          <a:p>
            <a:pPr algn="l"/>
            <a:r>
              <a:rPr lang="en-US" b="1" dirty="0">
                <a:solidFill>
                  <a:schemeClr val="bg1">
                    <a:lumMod val="95000"/>
                  </a:schemeClr>
                </a:solidFill>
              </a:rPr>
              <a:t>PMG510</a:t>
            </a:r>
          </a:p>
          <a:p>
            <a:pPr algn="l"/>
            <a:r>
              <a:rPr lang="en-US" b="1" dirty="0">
                <a:solidFill>
                  <a:schemeClr val="bg1">
                    <a:lumMod val="95000"/>
                  </a:schemeClr>
                </a:solidFill>
              </a:rPr>
              <a:t>Risk Management</a:t>
            </a:r>
          </a:p>
        </p:txBody>
      </p:sp>
      <p:sp>
        <p:nvSpPr>
          <p:cNvPr id="6" name="Rectangle 5">
            <a:extLst>
              <a:ext uri="{FF2B5EF4-FFF2-40B4-BE49-F238E27FC236}">
                <a16:creationId xmlns:a16="http://schemas.microsoft.com/office/drawing/2014/main" id="{6EFE6120-9984-43F1-A9C9-F16007E15EEB}"/>
              </a:ext>
            </a:extLst>
          </p:cNvPr>
          <p:cNvSpPr/>
          <p:nvPr/>
        </p:nvSpPr>
        <p:spPr>
          <a:xfrm>
            <a:off x="216357" y="969062"/>
            <a:ext cx="3390201" cy="491988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defTabSz="881893">
              <a:defRPr/>
            </a:pPr>
            <a:endParaRPr lang="en-US" sz="3086" b="1" dirty="0">
              <a:solidFill>
                <a:prstClr val="white"/>
              </a:solidFill>
              <a:latin typeface="Calibri" panose="020F0502020204030204"/>
            </a:endParaRPr>
          </a:p>
          <a:p>
            <a:pPr defTabSz="881893">
              <a:defRPr/>
            </a:pPr>
            <a:endParaRPr lang="en-US" sz="3086" b="1" dirty="0">
              <a:solidFill>
                <a:prstClr val="white"/>
              </a:solidFill>
              <a:latin typeface="Calibri" panose="020F0502020204030204"/>
            </a:endParaRPr>
          </a:p>
          <a:p>
            <a:pPr defTabSz="881893">
              <a:defRPr/>
            </a:pPr>
            <a:r>
              <a:rPr lang="en-US" sz="2894" b="1" dirty="0">
                <a:solidFill>
                  <a:srgbClr val="53728A"/>
                </a:solidFill>
                <a:latin typeface="Calibri" panose="020F0502020204030204"/>
              </a:rPr>
              <a:t>Everyone’s Smart</a:t>
            </a:r>
            <a:br>
              <a:rPr lang="en-US" sz="2894" b="1" dirty="0">
                <a:solidFill>
                  <a:srgbClr val="53728A"/>
                </a:solidFill>
                <a:latin typeface="Calibri" panose="020F0502020204030204"/>
              </a:rPr>
            </a:br>
            <a:r>
              <a:rPr lang="en-US" sz="2894" b="1" dirty="0">
                <a:solidFill>
                  <a:srgbClr val="53728A"/>
                </a:solidFill>
                <a:latin typeface="Calibri" panose="020F0502020204030204"/>
              </a:rPr>
              <a:t>University</a:t>
            </a:r>
          </a:p>
        </p:txBody>
      </p:sp>
      <p:pic>
        <p:nvPicPr>
          <p:cNvPr id="8" name="Picture 7" descr="Logo&#10;&#10;Description automatically generated">
            <a:extLst>
              <a:ext uri="{FF2B5EF4-FFF2-40B4-BE49-F238E27FC236}">
                <a16:creationId xmlns:a16="http://schemas.microsoft.com/office/drawing/2014/main" id="{BF31A0D1-D3E5-4921-AD84-FAD7EADC9004}"/>
              </a:ext>
            </a:extLst>
          </p:cNvPr>
          <p:cNvPicPr>
            <a:picLocks noChangeAspect="1"/>
          </p:cNvPicPr>
          <p:nvPr/>
        </p:nvPicPr>
        <p:blipFill>
          <a:blip r:embed="rId2" cstate="print">
            <a:alphaModFix amt="57000"/>
            <a:extLst>
              <a:ext uri="{BEBA8EAE-BF5A-486C-A8C5-ECC9F3942E4B}">
                <a14:imgProps xmlns:a14="http://schemas.microsoft.com/office/drawing/2010/main">
                  <a14:imgLayer r:embed="rId3">
                    <a14:imgEffect>
                      <a14:colorTemperature colorTemp="4700"/>
                    </a14:imgEffect>
                    <a14:imgEffect>
                      <a14:saturation sat="33000"/>
                    </a14:imgEffect>
                  </a14:imgLayer>
                </a14:imgProps>
              </a:ext>
              <a:ext uri="{28A0092B-C50C-407E-A947-70E740481C1C}">
                <a14:useLocalDpi xmlns:a14="http://schemas.microsoft.com/office/drawing/2010/main" val="0"/>
              </a:ext>
            </a:extLst>
          </a:blip>
          <a:stretch>
            <a:fillRect/>
          </a:stretch>
        </p:blipFill>
        <p:spPr>
          <a:xfrm>
            <a:off x="293185" y="1807774"/>
            <a:ext cx="2598910" cy="1426674"/>
          </a:xfrm>
          <a:prstGeom prst="rect">
            <a:avLst/>
          </a:prstGeom>
        </p:spPr>
      </p:pic>
    </p:spTree>
    <p:extLst>
      <p:ext uri="{BB962C8B-B14F-4D97-AF65-F5344CB8AC3E}">
        <p14:creationId xmlns:p14="http://schemas.microsoft.com/office/powerpoint/2010/main" val="31888314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9" name="object 9"/>
          <p:cNvSpPr txBox="1">
            <a:spLocks noGrp="1"/>
          </p:cNvSpPr>
          <p:nvPr>
            <p:ph type="title"/>
          </p:nvPr>
        </p:nvSpPr>
        <p:spPr>
          <a:xfrm>
            <a:off x="121724" y="246556"/>
            <a:ext cx="5684252" cy="399096"/>
          </a:xfrm>
          <a:prstGeom prst="rect">
            <a:avLst/>
          </a:prstGeom>
        </p:spPr>
        <p:txBody>
          <a:bodyPr vert="horz" wrap="square" lIns="0" tIns="19570" rIns="0" bIns="0" rtlCol="0">
            <a:spAutoFit/>
          </a:bodyPr>
          <a:lstStyle/>
          <a:p>
            <a:pPr marL="19569">
              <a:spcBef>
                <a:spcPts val="154"/>
              </a:spcBef>
            </a:pPr>
            <a:r>
              <a:rPr sz="2465" b="1" spc="-8" dirty="0"/>
              <a:t>PMI-R</a:t>
            </a:r>
            <a:r>
              <a:rPr lang="en-US" sz="2465" b="1" spc="-8" dirty="0"/>
              <a:t>isk </a:t>
            </a:r>
            <a:r>
              <a:rPr sz="2465" b="1" spc="-8" dirty="0"/>
              <a:t>M</a:t>
            </a:r>
            <a:r>
              <a:rPr lang="en-US" sz="2465" b="1" spc="-8" dirty="0"/>
              <a:t>anagement framework</a:t>
            </a:r>
            <a:endParaRPr sz="2465" b="1" dirty="0"/>
          </a:p>
        </p:txBody>
      </p:sp>
      <p:sp>
        <p:nvSpPr>
          <p:cNvPr id="10" name="object 10"/>
          <p:cNvSpPr txBox="1"/>
          <p:nvPr/>
        </p:nvSpPr>
        <p:spPr>
          <a:xfrm>
            <a:off x="901777" y="2623800"/>
            <a:ext cx="4904198" cy="3383280"/>
          </a:xfrm>
          <a:prstGeom prst="rect">
            <a:avLst/>
          </a:prstGeom>
          <a:ln w="12192">
            <a:solidFill>
              <a:srgbClr val="F07D1F"/>
            </a:solidFill>
          </a:ln>
        </p:spPr>
        <p:txBody>
          <a:bodyPr vert="horz" wrap="square" lIns="0" tIns="169279" rIns="0" bIns="0" rtlCol="0">
            <a:spAutoFit/>
          </a:bodyPr>
          <a:lstStyle/>
          <a:p>
            <a:pPr marL="568492" indent="-352250" defTabSz="1408999">
              <a:spcBef>
                <a:spcPts val="1333"/>
              </a:spcBef>
              <a:buSzPct val="79166"/>
              <a:buFontTx/>
              <a:buChar char="●"/>
              <a:tabLst>
                <a:tab pos="568492" algn="l"/>
                <a:tab pos="569470" algn="l"/>
              </a:tabLst>
            </a:pPr>
            <a:r>
              <a:rPr sz="1849" spc="-131" dirty="0">
                <a:solidFill>
                  <a:prstClr val="black"/>
                </a:solidFill>
                <a:latin typeface="Arial"/>
                <a:cs typeface="Arial"/>
              </a:rPr>
              <a:t>Risk</a:t>
            </a:r>
            <a:r>
              <a:rPr sz="1849" spc="-324" dirty="0">
                <a:solidFill>
                  <a:prstClr val="black"/>
                </a:solidFill>
                <a:latin typeface="Arial"/>
                <a:cs typeface="Arial"/>
              </a:rPr>
              <a:t> </a:t>
            </a:r>
            <a:r>
              <a:rPr sz="1849" spc="-69" dirty="0">
                <a:solidFill>
                  <a:prstClr val="black"/>
                </a:solidFill>
                <a:latin typeface="Arial"/>
                <a:cs typeface="Arial"/>
              </a:rPr>
              <a:t>strategy</a:t>
            </a:r>
            <a:r>
              <a:rPr sz="1849" spc="-176" dirty="0">
                <a:solidFill>
                  <a:prstClr val="black"/>
                </a:solidFill>
                <a:latin typeface="Arial"/>
                <a:cs typeface="Arial"/>
              </a:rPr>
              <a:t> </a:t>
            </a:r>
            <a:r>
              <a:rPr sz="1849" spc="-69" dirty="0">
                <a:solidFill>
                  <a:prstClr val="black"/>
                </a:solidFill>
                <a:latin typeface="Arial"/>
                <a:cs typeface="Arial"/>
              </a:rPr>
              <a:t>and</a:t>
            </a:r>
            <a:r>
              <a:rPr sz="1849" spc="-185" dirty="0">
                <a:solidFill>
                  <a:prstClr val="black"/>
                </a:solidFill>
                <a:latin typeface="Arial"/>
                <a:cs typeface="Arial"/>
              </a:rPr>
              <a:t> </a:t>
            </a:r>
            <a:r>
              <a:rPr sz="1849" spc="-77" dirty="0">
                <a:solidFill>
                  <a:prstClr val="black"/>
                </a:solidFill>
                <a:latin typeface="Arial"/>
                <a:cs typeface="Arial"/>
              </a:rPr>
              <a:t>planning</a:t>
            </a:r>
            <a:r>
              <a:rPr sz="1849" spc="-139" dirty="0">
                <a:solidFill>
                  <a:prstClr val="black"/>
                </a:solidFill>
                <a:latin typeface="Arial"/>
                <a:cs typeface="Arial"/>
              </a:rPr>
              <a:t> </a:t>
            </a:r>
            <a:r>
              <a:rPr sz="1849" spc="-46" dirty="0">
                <a:solidFill>
                  <a:prstClr val="black"/>
                </a:solidFill>
                <a:latin typeface="Arial"/>
                <a:cs typeface="Arial"/>
              </a:rPr>
              <a:t>(5</a:t>
            </a:r>
            <a:r>
              <a:rPr sz="1849" spc="-231" dirty="0">
                <a:solidFill>
                  <a:prstClr val="black"/>
                </a:solidFill>
                <a:latin typeface="Arial"/>
                <a:cs typeface="Arial"/>
              </a:rPr>
              <a:t> </a:t>
            </a:r>
            <a:r>
              <a:rPr sz="1849" spc="-108" dirty="0">
                <a:solidFill>
                  <a:prstClr val="black"/>
                </a:solidFill>
                <a:latin typeface="Arial"/>
                <a:cs typeface="Arial"/>
              </a:rPr>
              <a:t>tasks)</a:t>
            </a:r>
            <a:endParaRPr sz="1849" dirty="0">
              <a:solidFill>
                <a:prstClr val="black"/>
              </a:solidFill>
              <a:latin typeface="Arial"/>
              <a:cs typeface="Arial"/>
            </a:endParaRPr>
          </a:p>
          <a:p>
            <a:pPr marL="568492" indent="-352250" defTabSz="1408999">
              <a:spcBef>
                <a:spcPts val="162"/>
              </a:spcBef>
              <a:buSzPct val="79166"/>
              <a:buFontTx/>
              <a:buChar char="●"/>
              <a:tabLst>
                <a:tab pos="568492" algn="l"/>
                <a:tab pos="569470" algn="l"/>
              </a:tabLst>
            </a:pPr>
            <a:r>
              <a:rPr sz="1849" spc="-92" dirty="0">
                <a:solidFill>
                  <a:prstClr val="black"/>
                </a:solidFill>
                <a:latin typeface="Arial"/>
                <a:cs typeface="Arial"/>
              </a:rPr>
              <a:t>Stakeholder</a:t>
            </a:r>
            <a:r>
              <a:rPr sz="1849" spc="-239" dirty="0">
                <a:solidFill>
                  <a:prstClr val="black"/>
                </a:solidFill>
                <a:latin typeface="Arial"/>
                <a:cs typeface="Arial"/>
              </a:rPr>
              <a:t> </a:t>
            </a:r>
            <a:r>
              <a:rPr sz="1849" spc="-100" dirty="0">
                <a:solidFill>
                  <a:prstClr val="black"/>
                </a:solidFill>
                <a:latin typeface="Arial"/>
                <a:cs typeface="Arial"/>
              </a:rPr>
              <a:t>engagement</a:t>
            </a:r>
            <a:r>
              <a:rPr sz="1849" spc="-216" dirty="0">
                <a:solidFill>
                  <a:prstClr val="black"/>
                </a:solidFill>
                <a:latin typeface="Arial"/>
                <a:cs typeface="Arial"/>
              </a:rPr>
              <a:t> </a:t>
            </a:r>
            <a:r>
              <a:rPr sz="1849" spc="-46" dirty="0">
                <a:solidFill>
                  <a:prstClr val="black"/>
                </a:solidFill>
                <a:latin typeface="Arial"/>
                <a:cs typeface="Arial"/>
              </a:rPr>
              <a:t>(9</a:t>
            </a:r>
            <a:r>
              <a:rPr sz="1849" spc="-176" dirty="0">
                <a:solidFill>
                  <a:prstClr val="black"/>
                </a:solidFill>
                <a:latin typeface="Arial"/>
                <a:cs typeface="Arial"/>
              </a:rPr>
              <a:t> </a:t>
            </a:r>
            <a:r>
              <a:rPr sz="1849" spc="-108" dirty="0">
                <a:solidFill>
                  <a:prstClr val="black"/>
                </a:solidFill>
                <a:latin typeface="Arial"/>
                <a:cs typeface="Arial"/>
              </a:rPr>
              <a:t>tasks)</a:t>
            </a:r>
            <a:endParaRPr sz="1849" dirty="0">
              <a:solidFill>
                <a:prstClr val="black"/>
              </a:solidFill>
              <a:latin typeface="Arial"/>
              <a:cs typeface="Arial"/>
            </a:endParaRPr>
          </a:p>
          <a:p>
            <a:pPr marL="568492" indent="-352250" defTabSz="1408999">
              <a:spcBef>
                <a:spcPts val="154"/>
              </a:spcBef>
              <a:buSzPct val="79166"/>
              <a:buFontTx/>
              <a:buChar char="●"/>
              <a:tabLst>
                <a:tab pos="568492" algn="l"/>
                <a:tab pos="569470" algn="l"/>
              </a:tabLst>
            </a:pPr>
            <a:r>
              <a:rPr sz="1849" spc="-123" dirty="0">
                <a:solidFill>
                  <a:prstClr val="black"/>
                </a:solidFill>
                <a:latin typeface="Arial"/>
                <a:cs typeface="Arial"/>
              </a:rPr>
              <a:t>Risk</a:t>
            </a:r>
            <a:r>
              <a:rPr sz="1849" spc="-314" dirty="0">
                <a:solidFill>
                  <a:prstClr val="black"/>
                </a:solidFill>
                <a:latin typeface="Arial"/>
                <a:cs typeface="Arial"/>
              </a:rPr>
              <a:t> </a:t>
            </a:r>
            <a:r>
              <a:rPr sz="1849" spc="-108" dirty="0">
                <a:solidFill>
                  <a:prstClr val="black"/>
                </a:solidFill>
                <a:latin typeface="Arial"/>
                <a:cs typeface="Arial"/>
              </a:rPr>
              <a:t>process</a:t>
            </a:r>
            <a:r>
              <a:rPr sz="1849" spc="-270" dirty="0">
                <a:solidFill>
                  <a:prstClr val="black"/>
                </a:solidFill>
                <a:latin typeface="Arial"/>
                <a:cs typeface="Arial"/>
              </a:rPr>
              <a:t> </a:t>
            </a:r>
            <a:r>
              <a:rPr sz="1849" spc="-39" dirty="0">
                <a:solidFill>
                  <a:prstClr val="black"/>
                </a:solidFill>
                <a:latin typeface="Arial"/>
                <a:cs typeface="Arial"/>
              </a:rPr>
              <a:t>facilitation</a:t>
            </a:r>
            <a:r>
              <a:rPr sz="1849" spc="-92" dirty="0">
                <a:solidFill>
                  <a:prstClr val="black"/>
                </a:solidFill>
                <a:latin typeface="Arial"/>
                <a:cs typeface="Arial"/>
              </a:rPr>
              <a:t> </a:t>
            </a:r>
            <a:r>
              <a:rPr sz="1849" spc="-46" dirty="0">
                <a:solidFill>
                  <a:prstClr val="black"/>
                </a:solidFill>
                <a:latin typeface="Arial"/>
                <a:cs typeface="Arial"/>
              </a:rPr>
              <a:t>(7</a:t>
            </a:r>
            <a:r>
              <a:rPr sz="1849" spc="-100" dirty="0">
                <a:solidFill>
                  <a:prstClr val="black"/>
                </a:solidFill>
                <a:latin typeface="Arial"/>
                <a:cs typeface="Arial"/>
              </a:rPr>
              <a:t> </a:t>
            </a:r>
            <a:r>
              <a:rPr sz="1849" spc="-108" dirty="0">
                <a:solidFill>
                  <a:prstClr val="black"/>
                </a:solidFill>
                <a:latin typeface="Arial"/>
                <a:cs typeface="Arial"/>
              </a:rPr>
              <a:t>tasks)</a:t>
            </a:r>
            <a:endParaRPr sz="1849" dirty="0">
              <a:solidFill>
                <a:prstClr val="black"/>
              </a:solidFill>
              <a:latin typeface="Arial"/>
              <a:cs typeface="Arial"/>
            </a:endParaRPr>
          </a:p>
          <a:p>
            <a:pPr marL="568492" indent="-352250" defTabSz="1408999">
              <a:spcBef>
                <a:spcPts val="146"/>
              </a:spcBef>
              <a:buSzPct val="79166"/>
              <a:buFontTx/>
              <a:buChar char="●"/>
              <a:tabLst>
                <a:tab pos="568492" algn="l"/>
                <a:tab pos="569470" algn="l"/>
              </a:tabLst>
            </a:pPr>
            <a:r>
              <a:rPr sz="1849" spc="-131" dirty="0">
                <a:solidFill>
                  <a:prstClr val="black"/>
                </a:solidFill>
                <a:latin typeface="Arial"/>
                <a:cs typeface="Arial"/>
              </a:rPr>
              <a:t>Risk</a:t>
            </a:r>
            <a:r>
              <a:rPr sz="1849" spc="-324" dirty="0">
                <a:solidFill>
                  <a:prstClr val="black"/>
                </a:solidFill>
                <a:latin typeface="Arial"/>
                <a:cs typeface="Arial"/>
              </a:rPr>
              <a:t> </a:t>
            </a:r>
            <a:r>
              <a:rPr sz="1849" spc="-39" dirty="0">
                <a:solidFill>
                  <a:prstClr val="black"/>
                </a:solidFill>
                <a:latin typeface="Arial"/>
                <a:cs typeface="Arial"/>
              </a:rPr>
              <a:t>monitoring</a:t>
            </a:r>
            <a:r>
              <a:rPr sz="1849" spc="-92" dirty="0">
                <a:solidFill>
                  <a:prstClr val="black"/>
                </a:solidFill>
                <a:latin typeface="Arial"/>
                <a:cs typeface="Arial"/>
              </a:rPr>
              <a:t> </a:t>
            </a:r>
            <a:r>
              <a:rPr sz="1849" spc="-69" dirty="0">
                <a:solidFill>
                  <a:prstClr val="black"/>
                </a:solidFill>
                <a:latin typeface="Arial"/>
                <a:cs typeface="Arial"/>
              </a:rPr>
              <a:t>and</a:t>
            </a:r>
            <a:r>
              <a:rPr sz="1849" spc="-185" dirty="0">
                <a:solidFill>
                  <a:prstClr val="black"/>
                </a:solidFill>
                <a:latin typeface="Arial"/>
                <a:cs typeface="Arial"/>
              </a:rPr>
              <a:t> </a:t>
            </a:r>
            <a:r>
              <a:rPr sz="1849" spc="-46" dirty="0">
                <a:solidFill>
                  <a:prstClr val="black"/>
                </a:solidFill>
                <a:latin typeface="Arial"/>
                <a:cs typeface="Arial"/>
              </a:rPr>
              <a:t>reporting</a:t>
            </a:r>
            <a:r>
              <a:rPr sz="1849" spc="-116" dirty="0">
                <a:solidFill>
                  <a:prstClr val="black"/>
                </a:solidFill>
                <a:latin typeface="Arial"/>
                <a:cs typeface="Arial"/>
              </a:rPr>
              <a:t> </a:t>
            </a:r>
            <a:r>
              <a:rPr sz="1849" spc="-69" dirty="0">
                <a:solidFill>
                  <a:prstClr val="black"/>
                </a:solidFill>
                <a:latin typeface="Arial"/>
                <a:cs typeface="Arial"/>
              </a:rPr>
              <a:t>(7tasks)</a:t>
            </a:r>
            <a:endParaRPr sz="1849" dirty="0">
              <a:solidFill>
                <a:prstClr val="black"/>
              </a:solidFill>
              <a:latin typeface="Arial"/>
              <a:cs typeface="Arial"/>
            </a:endParaRPr>
          </a:p>
          <a:p>
            <a:pPr marL="568492" indent="-352250" defTabSz="1408999">
              <a:spcBef>
                <a:spcPts val="162"/>
              </a:spcBef>
              <a:buSzPct val="79166"/>
              <a:buFontTx/>
              <a:buChar char="●"/>
              <a:tabLst>
                <a:tab pos="568492" algn="l"/>
                <a:tab pos="569470" algn="l"/>
              </a:tabLst>
            </a:pPr>
            <a:r>
              <a:rPr sz="1849" spc="-69" dirty="0">
                <a:solidFill>
                  <a:prstClr val="black"/>
                </a:solidFill>
                <a:latin typeface="Arial"/>
                <a:cs typeface="Arial"/>
              </a:rPr>
              <a:t>Perform</a:t>
            </a:r>
            <a:r>
              <a:rPr sz="1849" spc="-139" dirty="0">
                <a:solidFill>
                  <a:prstClr val="black"/>
                </a:solidFill>
                <a:latin typeface="Arial"/>
                <a:cs typeface="Arial"/>
              </a:rPr>
              <a:t> </a:t>
            </a:r>
            <a:r>
              <a:rPr sz="1849" spc="-100" dirty="0">
                <a:solidFill>
                  <a:prstClr val="black"/>
                </a:solidFill>
                <a:latin typeface="Arial"/>
                <a:cs typeface="Arial"/>
              </a:rPr>
              <a:t>specialized</a:t>
            </a:r>
            <a:r>
              <a:rPr sz="1849" spc="-223" dirty="0">
                <a:solidFill>
                  <a:prstClr val="black"/>
                </a:solidFill>
                <a:latin typeface="Arial"/>
                <a:cs typeface="Arial"/>
              </a:rPr>
              <a:t> </a:t>
            </a:r>
            <a:r>
              <a:rPr sz="1849" spc="-54" dirty="0">
                <a:solidFill>
                  <a:prstClr val="black"/>
                </a:solidFill>
                <a:latin typeface="Arial"/>
                <a:cs typeface="Arial"/>
              </a:rPr>
              <a:t>risk</a:t>
            </a:r>
            <a:r>
              <a:rPr sz="1849" spc="-116" dirty="0">
                <a:solidFill>
                  <a:prstClr val="black"/>
                </a:solidFill>
                <a:latin typeface="Arial"/>
                <a:cs typeface="Arial"/>
              </a:rPr>
              <a:t> </a:t>
            </a:r>
            <a:r>
              <a:rPr sz="1849" spc="-46" dirty="0">
                <a:solidFill>
                  <a:prstClr val="black"/>
                </a:solidFill>
                <a:latin typeface="Arial"/>
                <a:cs typeface="Arial"/>
              </a:rPr>
              <a:t>activities</a:t>
            </a:r>
            <a:r>
              <a:rPr sz="1849" spc="-116" dirty="0">
                <a:solidFill>
                  <a:prstClr val="black"/>
                </a:solidFill>
                <a:latin typeface="Arial"/>
                <a:cs typeface="Arial"/>
              </a:rPr>
              <a:t> </a:t>
            </a:r>
            <a:r>
              <a:rPr sz="1849" spc="-46" dirty="0">
                <a:solidFill>
                  <a:prstClr val="black"/>
                </a:solidFill>
                <a:latin typeface="Arial"/>
                <a:cs typeface="Arial"/>
              </a:rPr>
              <a:t>(3</a:t>
            </a:r>
            <a:r>
              <a:rPr sz="1849" spc="-262" dirty="0">
                <a:solidFill>
                  <a:prstClr val="black"/>
                </a:solidFill>
                <a:latin typeface="Arial"/>
                <a:cs typeface="Arial"/>
              </a:rPr>
              <a:t> </a:t>
            </a:r>
            <a:r>
              <a:rPr sz="1849" spc="-108" dirty="0">
                <a:solidFill>
                  <a:prstClr val="black"/>
                </a:solidFill>
                <a:latin typeface="Arial"/>
                <a:cs typeface="Arial"/>
              </a:rPr>
              <a:t>tasks)</a:t>
            </a:r>
            <a:endParaRPr sz="1849" dirty="0">
              <a:solidFill>
                <a:prstClr val="black"/>
              </a:solidFill>
              <a:latin typeface="Arial"/>
              <a:cs typeface="Arial"/>
            </a:endParaRPr>
          </a:p>
        </p:txBody>
      </p:sp>
      <p:sp>
        <p:nvSpPr>
          <p:cNvPr id="11" name="object 11"/>
          <p:cNvSpPr txBox="1"/>
          <p:nvPr/>
        </p:nvSpPr>
        <p:spPr>
          <a:xfrm>
            <a:off x="901780" y="820811"/>
            <a:ext cx="9421303" cy="1095312"/>
          </a:xfrm>
          <a:prstGeom prst="rect">
            <a:avLst/>
          </a:prstGeom>
        </p:spPr>
        <p:txBody>
          <a:bodyPr vert="horz" wrap="square" lIns="0" tIns="19570" rIns="0" bIns="0" rtlCol="0">
            <a:spAutoFit/>
          </a:bodyPr>
          <a:lstStyle/>
          <a:p>
            <a:pPr marL="19569" marR="7828" defTabSz="1408999">
              <a:lnSpc>
                <a:spcPct val="120000"/>
              </a:lnSpc>
              <a:spcBef>
                <a:spcPts val="154"/>
              </a:spcBef>
            </a:pPr>
            <a:r>
              <a:rPr sz="2003" dirty="0">
                <a:solidFill>
                  <a:prstClr val="black"/>
                </a:solidFill>
                <a:latin typeface="Arial"/>
                <a:cs typeface="Arial"/>
              </a:rPr>
              <a:t>There are 5 domains and 6 processes in Project Risk Management. The </a:t>
            </a:r>
            <a:r>
              <a:rPr sz="2003" spc="-8" dirty="0">
                <a:solidFill>
                  <a:prstClr val="black"/>
                </a:solidFill>
                <a:latin typeface="Arial"/>
                <a:cs typeface="Arial"/>
              </a:rPr>
              <a:t>first </a:t>
            </a:r>
            <a:r>
              <a:rPr sz="2003" dirty="0">
                <a:solidFill>
                  <a:prstClr val="black"/>
                </a:solidFill>
                <a:latin typeface="Arial"/>
                <a:cs typeface="Arial"/>
              </a:rPr>
              <a:t>five processes  belong </a:t>
            </a:r>
            <a:r>
              <a:rPr sz="2003" spc="-8" dirty="0">
                <a:solidFill>
                  <a:prstClr val="black"/>
                </a:solidFill>
                <a:latin typeface="Arial"/>
                <a:cs typeface="Arial"/>
              </a:rPr>
              <a:t>to </a:t>
            </a:r>
            <a:r>
              <a:rPr sz="2003" dirty="0">
                <a:solidFill>
                  <a:prstClr val="black"/>
                </a:solidFill>
                <a:latin typeface="Arial"/>
                <a:cs typeface="Arial"/>
              </a:rPr>
              <a:t>the planning process group, and the last process belongs to the monitor and control  process</a:t>
            </a:r>
            <a:r>
              <a:rPr sz="2003" spc="-15" dirty="0">
                <a:solidFill>
                  <a:prstClr val="black"/>
                </a:solidFill>
                <a:latin typeface="Arial"/>
                <a:cs typeface="Arial"/>
              </a:rPr>
              <a:t> </a:t>
            </a:r>
            <a:r>
              <a:rPr sz="2003" dirty="0">
                <a:solidFill>
                  <a:prstClr val="black"/>
                </a:solidFill>
                <a:latin typeface="Arial"/>
                <a:cs typeface="Arial"/>
              </a:rPr>
              <a:t>group.</a:t>
            </a:r>
          </a:p>
        </p:txBody>
      </p:sp>
      <p:sp>
        <p:nvSpPr>
          <p:cNvPr id="12" name="object 12"/>
          <p:cNvSpPr txBox="1"/>
          <p:nvPr/>
        </p:nvSpPr>
        <p:spPr>
          <a:xfrm>
            <a:off x="901777" y="2124867"/>
            <a:ext cx="4904198" cy="463349"/>
          </a:xfrm>
          <a:prstGeom prst="rect">
            <a:avLst/>
          </a:prstGeom>
          <a:solidFill>
            <a:srgbClr val="F9D1B7"/>
          </a:solidFill>
          <a:ln w="12192">
            <a:solidFill>
              <a:srgbClr val="F07D1F"/>
            </a:solidFill>
          </a:ln>
        </p:spPr>
        <p:txBody>
          <a:bodyPr vert="horz" wrap="square" lIns="0" tIns="153623" rIns="0" bIns="0" rtlCol="0">
            <a:spAutoFit/>
          </a:bodyPr>
          <a:lstStyle/>
          <a:p>
            <a:pPr marL="74364" algn="ctr" defTabSz="1408999">
              <a:spcBef>
                <a:spcPts val="1210"/>
              </a:spcBef>
            </a:pPr>
            <a:r>
              <a:rPr sz="2003" b="1" dirty="0">
                <a:solidFill>
                  <a:prstClr val="black"/>
                </a:solidFill>
                <a:latin typeface="Arial"/>
                <a:cs typeface="Arial"/>
              </a:rPr>
              <a:t>Domains</a:t>
            </a:r>
            <a:endParaRPr sz="2003">
              <a:solidFill>
                <a:prstClr val="black"/>
              </a:solidFill>
              <a:latin typeface="Arial"/>
              <a:cs typeface="Arial"/>
            </a:endParaRPr>
          </a:p>
        </p:txBody>
      </p:sp>
      <p:sp>
        <p:nvSpPr>
          <p:cNvPr id="13" name="object 13"/>
          <p:cNvSpPr txBox="1"/>
          <p:nvPr/>
        </p:nvSpPr>
        <p:spPr>
          <a:xfrm>
            <a:off x="6366455" y="2124867"/>
            <a:ext cx="4917897" cy="463349"/>
          </a:xfrm>
          <a:prstGeom prst="rect">
            <a:avLst/>
          </a:prstGeom>
          <a:solidFill>
            <a:srgbClr val="C6E3F4"/>
          </a:solidFill>
          <a:ln w="12192">
            <a:solidFill>
              <a:srgbClr val="5FB4DF"/>
            </a:solidFill>
          </a:ln>
        </p:spPr>
        <p:txBody>
          <a:bodyPr vert="horz" wrap="square" lIns="0" tIns="153623" rIns="0" bIns="0" rtlCol="0">
            <a:spAutoFit/>
          </a:bodyPr>
          <a:lstStyle/>
          <a:p>
            <a:pPr marL="166340" algn="ctr" defTabSz="1408999">
              <a:spcBef>
                <a:spcPts val="1210"/>
              </a:spcBef>
            </a:pPr>
            <a:r>
              <a:rPr sz="2003" b="1" dirty="0">
                <a:solidFill>
                  <a:prstClr val="black"/>
                </a:solidFill>
                <a:latin typeface="Arial"/>
                <a:cs typeface="Arial"/>
              </a:rPr>
              <a:t>Processes</a:t>
            </a:r>
            <a:endParaRPr sz="2003">
              <a:solidFill>
                <a:prstClr val="black"/>
              </a:solidFill>
              <a:latin typeface="Arial"/>
              <a:cs typeface="Arial"/>
            </a:endParaRPr>
          </a:p>
        </p:txBody>
      </p:sp>
      <p:sp>
        <p:nvSpPr>
          <p:cNvPr id="14" name="object 14"/>
          <p:cNvSpPr txBox="1"/>
          <p:nvPr/>
        </p:nvSpPr>
        <p:spPr>
          <a:xfrm>
            <a:off x="6366455" y="2625268"/>
            <a:ext cx="4917897" cy="3383280"/>
          </a:xfrm>
          <a:prstGeom prst="rect">
            <a:avLst/>
          </a:prstGeom>
          <a:ln w="12192">
            <a:solidFill>
              <a:srgbClr val="5FB4DF"/>
            </a:solidFill>
          </a:ln>
        </p:spPr>
        <p:txBody>
          <a:bodyPr vert="horz" wrap="square" lIns="0" tIns="196677" rIns="0" bIns="0" rtlCol="0">
            <a:spAutoFit/>
          </a:bodyPr>
          <a:lstStyle/>
          <a:p>
            <a:pPr marL="568492" indent="-352250" defTabSz="1408999">
              <a:spcBef>
                <a:spcPts val="1549"/>
              </a:spcBef>
              <a:buSzPct val="79166"/>
              <a:buFontTx/>
              <a:buChar char="●"/>
              <a:tabLst>
                <a:tab pos="568492" algn="l"/>
                <a:tab pos="569470" algn="l"/>
              </a:tabLst>
            </a:pPr>
            <a:r>
              <a:rPr sz="1849" spc="-100" dirty="0">
                <a:solidFill>
                  <a:prstClr val="black"/>
                </a:solidFill>
                <a:latin typeface="Arial"/>
                <a:cs typeface="Arial"/>
              </a:rPr>
              <a:t>Plan </a:t>
            </a:r>
            <a:r>
              <a:rPr sz="1849" spc="-54" dirty="0">
                <a:solidFill>
                  <a:prstClr val="black"/>
                </a:solidFill>
                <a:latin typeface="Arial"/>
                <a:cs typeface="Arial"/>
              </a:rPr>
              <a:t>risk</a:t>
            </a:r>
            <a:r>
              <a:rPr sz="1849" spc="-385" dirty="0">
                <a:solidFill>
                  <a:prstClr val="black"/>
                </a:solidFill>
                <a:latin typeface="Arial"/>
                <a:cs typeface="Arial"/>
              </a:rPr>
              <a:t> </a:t>
            </a:r>
            <a:r>
              <a:rPr sz="1849" spc="-85" dirty="0">
                <a:solidFill>
                  <a:prstClr val="black"/>
                </a:solidFill>
                <a:latin typeface="Arial"/>
                <a:cs typeface="Arial"/>
              </a:rPr>
              <a:t>management</a:t>
            </a:r>
            <a:endParaRPr sz="1849">
              <a:solidFill>
                <a:prstClr val="black"/>
              </a:solidFill>
              <a:latin typeface="Arial"/>
              <a:cs typeface="Arial"/>
            </a:endParaRPr>
          </a:p>
          <a:p>
            <a:pPr marL="568492" indent="-352250" defTabSz="1408999">
              <a:buSzPct val="79166"/>
              <a:buFontTx/>
              <a:buChar char="●"/>
              <a:tabLst>
                <a:tab pos="568492" algn="l"/>
                <a:tab pos="569470" algn="l"/>
              </a:tabLst>
            </a:pPr>
            <a:r>
              <a:rPr sz="1849" spc="-31" dirty="0">
                <a:solidFill>
                  <a:prstClr val="black"/>
                </a:solidFill>
                <a:latin typeface="Arial"/>
                <a:cs typeface="Arial"/>
              </a:rPr>
              <a:t>Identify</a:t>
            </a:r>
            <a:r>
              <a:rPr sz="1849" spc="-285" dirty="0">
                <a:solidFill>
                  <a:prstClr val="black"/>
                </a:solidFill>
                <a:latin typeface="Arial"/>
                <a:cs typeface="Arial"/>
              </a:rPr>
              <a:t> </a:t>
            </a:r>
            <a:r>
              <a:rPr sz="1849" spc="-85" dirty="0">
                <a:solidFill>
                  <a:prstClr val="black"/>
                </a:solidFill>
                <a:latin typeface="Arial"/>
                <a:cs typeface="Arial"/>
              </a:rPr>
              <a:t>risks</a:t>
            </a:r>
            <a:endParaRPr sz="1849">
              <a:solidFill>
                <a:prstClr val="black"/>
              </a:solidFill>
              <a:latin typeface="Arial"/>
              <a:cs typeface="Arial"/>
            </a:endParaRPr>
          </a:p>
          <a:p>
            <a:pPr marL="568492" indent="-352250" defTabSz="1408999">
              <a:buSzPct val="79166"/>
              <a:buFontTx/>
              <a:buChar char="●"/>
              <a:tabLst>
                <a:tab pos="568492" algn="l"/>
                <a:tab pos="569470" algn="l"/>
              </a:tabLst>
            </a:pPr>
            <a:r>
              <a:rPr sz="1849" spc="-69" dirty="0">
                <a:solidFill>
                  <a:prstClr val="black"/>
                </a:solidFill>
                <a:latin typeface="Arial"/>
                <a:cs typeface="Arial"/>
              </a:rPr>
              <a:t>Perform </a:t>
            </a:r>
            <a:r>
              <a:rPr sz="1849" spc="-54" dirty="0">
                <a:solidFill>
                  <a:prstClr val="black"/>
                </a:solidFill>
                <a:latin typeface="Arial"/>
                <a:cs typeface="Arial"/>
              </a:rPr>
              <a:t>qualitative risk</a:t>
            </a:r>
            <a:r>
              <a:rPr sz="1849" spc="-370" dirty="0">
                <a:solidFill>
                  <a:prstClr val="black"/>
                </a:solidFill>
                <a:latin typeface="Arial"/>
                <a:cs typeface="Arial"/>
              </a:rPr>
              <a:t> </a:t>
            </a:r>
            <a:r>
              <a:rPr sz="1849" spc="-116" dirty="0">
                <a:solidFill>
                  <a:prstClr val="black"/>
                </a:solidFill>
                <a:latin typeface="Arial"/>
                <a:cs typeface="Arial"/>
              </a:rPr>
              <a:t>analysis</a:t>
            </a:r>
            <a:endParaRPr sz="1849">
              <a:solidFill>
                <a:prstClr val="black"/>
              </a:solidFill>
              <a:latin typeface="Arial"/>
              <a:cs typeface="Arial"/>
            </a:endParaRPr>
          </a:p>
          <a:p>
            <a:pPr marL="568492" indent="-352250" defTabSz="1408999">
              <a:buSzPct val="79166"/>
              <a:buFontTx/>
              <a:buChar char="●"/>
              <a:tabLst>
                <a:tab pos="568492" algn="l"/>
                <a:tab pos="569470" algn="l"/>
              </a:tabLst>
            </a:pPr>
            <a:r>
              <a:rPr sz="1849" spc="-69" dirty="0">
                <a:solidFill>
                  <a:prstClr val="black"/>
                </a:solidFill>
                <a:latin typeface="Arial"/>
                <a:cs typeface="Arial"/>
              </a:rPr>
              <a:t>Perform </a:t>
            </a:r>
            <a:r>
              <a:rPr sz="1849" spc="-46" dirty="0">
                <a:solidFill>
                  <a:prstClr val="black"/>
                </a:solidFill>
                <a:latin typeface="Arial"/>
                <a:cs typeface="Arial"/>
              </a:rPr>
              <a:t>quantitative </a:t>
            </a:r>
            <a:r>
              <a:rPr sz="1849" spc="-54" dirty="0">
                <a:solidFill>
                  <a:prstClr val="black"/>
                </a:solidFill>
                <a:latin typeface="Arial"/>
                <a:cs typeface="Arial"/>
              </a:rPr>
              <a:t>risk</a:t>
            </a:r>
            <a:r>
              <a:rPr sz="1849" spc="-431" dirty="0">
                <a:solidFill>
                  <a:prstClr val="black"/>
                </a:solidFill>
                <a:latin typeface="Arial"/>
                <a:cs typeface="Arial"/>
              </a:rPr>
              <a:t> </a:t>
            </a:r>
            <a:r>
              <a:rPr sz="1849" spc="-116" dirty="0">
                <a:solidFill>
                  <a:prstClr val="black"/>
                </a:solidFill>
                <a:latin typeface="Arial"/>
                <a:cs typeface="Arial"/>
              </a:rPr>
              <a:t>analysis</a:t>
            </a:r>
            <a:endParaRPr sz="1849">
              <a:solidFill>
                <a:prstClr val="black"/>
              </a:solidFill>
              <a:latin typeface="Arial"/>
              <a:cs typeface="Arial"/>
            </a:endParaRPr>
          </a:p>
          <a:p>
            <a:pPr marL="568492" indent="-352250" defTabSz="1408999">
              <a:buSzPct val="79166"/>
              <a:buFontTx/>
              <a:buChar char="●"/>
              <a:tabLst>
                <a:tab pos="568492" algn="l"/>
                <a:tab pos="569470" algn="l"/>
              </a:tabLst>
            </a:pPr>
            <a:r>
              <a:rPr sz="1849" spc="-100" dirty="0">
                <a:solidFill>
                  <a:prstClr val="black"/>
                </a:solidFill>
                <a:latin typeface="Arial"/>
                <a:cs typeface="Arial"/>
              </a:rPr>
              <a:t>Plan </a:t>
            </a:r>
            <a:r>
              <a:rPr sz="1849" spc="-54" dirty="0">
                <a:solidFill>
                  <a:prstClr val="black"/>
                </a:solidFill>
                <a:latin typeface="Arial"/>
                <a:cs typeface="Arial"/>
              </a:rPr>
              <a:t>risk</a:t>
            </a:r>
            <a:r>
              <a:rPr sz="1849" spc="-370" dirty="0">
                <a:solidFill>
                  <a:prstClr val="black"/>
                </a:solidFill>
                <a:latin typeface="Arial"/>
                <a:cs typeface="Arial"/>
              </a:rPr>
              <a:t> </a:t>
            </a:r>
            <a:r>
              <a:rPr sz="1849" spc="-116" dirty="0">
                <a:solidFill>
                  <a:prstClr val="black"/>
                </a:solidFill>
                <a:latin typeface="Arial"/>
                <a:cs typeface="Arial"/>
              </a:rPr>
              <a:t>responses</a:t>
            </a:r>
            <a:endParaRPr sz="1849">
              <a:solidFill>
                <a:prstClr val="black"/>
              </a:solidFill>
              <a:latin typeface="Arial"/>
              <a:cs typeface="Arial"/>
            </a:endParaRPr>
          </a:p>
          <a:p>
            <a:pPr marL="568492" indent="-352250" defTabSz="1408999">
              <a:buSzPct val="79166"/>
              <a:buFontTx/>
              <a:buChar char="●"/>
              <a:tabLst>
                <a:tab pos="568492" algn="l"/>
                <a:tab pos="569470" algn="l"/>
              </a:tabLst>
            </a:pPr>
            <a:r>
              <a:rPr sz="1849" spc="-69" dirty="0">
                <a:solidFill>
                  <a:prstClr val="black"/>
                </a:solidFill>
                <a:latin typeface="Arial"/>
                <a:cs typeface="Arial"/>
              </a:rPr>
              <a:t>Control</a:t>
            </a:r>
            <a:r>
              <a:rPr sz="1849" spc="-270" dirty="0">
                <a:solidFill>
                  <a:prstClr val="black"/>
                </a:solidFill>
                <a:latin typeface="Arial"/>
                <a:cs typeface="Arial"/>
              </a:rPr>
              <a:t> </a:t>
            </a:r>
            <a:r>
              <a:rPr sz="1849" spc="-85" dirty="0">
                <a:solidFill>
                  <a:prstClr val="black"/>
                </a:solidFill>
                <a:latin typeface="Arial"/>
                <a:cs typeface="Arial"/>
              </a:rPr>
              <a:t>risks</a:t>
            </a:r>
            <a:endParaRPr sz="1849">
              <a:solidFill>
                <a:prstClr val="black"/>
              </a:solidFill>
              <a:latin typeface="Arial"/>
              <a:cs typeface="Arial"/>
            </a:endParaRPr>
          </a:p>
        </p:txBody>
      </p:sp>
      <p:sp>
        <p:nvSpPr>
          <p:cNvPr id="15" name="object 15"/>
          <p:cNvSpPr/>
          <p:nvPr/>
        </p:nvSpPr>
        <p:spPr>
          <a:xfrm>
            <a:off x="2653668" y="4527258"/>
            <a:ext cx="1399634" cy="1336228"/>
          </a:xfrm>
          <a:prstGeom prst="rect">
            <a:avLst/>
          </a:prstGeom>
          <a:blipFill>
            <a:blip r:embed="rId3"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16" name="object 16"/>
          <p:cNvSpPr/>
          <p:nvPr/>
        </p:nvSpPr>
        <p:spPr>
          <a:xfrm>
            <a:off x="8228720" y="4527258"/>
            <a:ext cx="1394935" cy="1411376"/>
          </a:xfrm>
          <a:prstGeom prst="rect">
            <a:avLst/>
          </a:prstGeom>
          <a:blipFill>
            <a:blip r:embed="rId4" cstate="print"/>
            <a:stretch>
              <a:fillRect/>
            </a:stretch>
          </a:blipFill>
        </p:spPr>
        <p:txBody>
          <a:bodyPr wrap="square" lIns="0" tIns="0" rIns="0" bIns="0" rtlCol="0"/>
          <a:lstStyle/>
          <a:p>
            <a:pPr defTabSz="1408999"/>
            <a:endParaRPr sz="2774">
              <a:solidFill>
                <a:prstClr val="black"/>
              </a:solidFill>
              <a:latin typeface="Calibri"/>
            </a:endParaRPr>
          </a:p>
        </p:txBody>
      </p:sp>
      <p:pic>
        <p:nvPicPr>
          <p:cNvPr id="18" name="عنصر نائب للمحتوى 6">
            <a:extLst>
              <a:ext uri="{FF2B5EF4-FFF2-40B4-BE49-F238E27FC236}">
                <a16:creationId xmlns:a16="http://schemas.microsoft.com/office/drawing/2014/main" id="{15132A75-B879-493D-83B9-98089A368FFF}"/>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extLst>
      <p:ext uri="{BB962C8B-B14F-4D97-AF65-F5344CB8AC3E}">
        <p14:creationId xmlns:p14="http://schemas.microsoft.com/office/powerpoint/2010/main" val="20771719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9" name="object 9"/>
          <p:cNvSpPr txBox="1"/>
          <p:nvPr/>
        </p:nvSpPr>
        <p:spPr>
          <a:xfrm>
            <a:off x="395703" y="1052442"/>
            <a:ext cx="8831154" cy="682672"/>
          </a:xfrm>
          <a:prstGeom prst="rect">
            <a:avLst/>
          </a:prstGeom>
        </p:spPr>
        <p:txBody>
          <a:bodyPr vert="horz" wrap="square" lIns="0" tIns="18591" rIns="0" bIns="0" rtlCol="0">
            <a:spAutoFit/>
          </a:bodyPr>
          <a:lstStyle/>
          <a:p>
            <a:pPr marL="19569" marR="7828" defTabSz="1408999">
              <a:spcBef>
                <a:spcPts val="146"/>
              </a:spcBef>
              <a:defRPr/>
            </a:pPr>
            <a:r>
              <a:rPr sz="2157" spc="-8" dirty="0">
                <a:solidFill>
                  <a:prstClr val="black"/>
                </a:solidFill>
                <a:latin typeface="Arial"/>
                <a:cs typeface="Arial"/>
              </a:rPr>
              <a:t>The following are </a:t>
            </a:r>
            <a:r>
              <a:rPr lang="en-US" sz="2157" spc="-8" dirty="0">
                <a:solidFill>
                  <a:prstClr val="black"/>
                </a:solidFill>
                <a:latin typeface="Arial"/>
                <a:cs typeface="Arial"/>
              </a:rPr>
              <a:t>PMI-RMP processes that could</a:t>
            </a:r>
            <a:r>
              <a:rPr sz="2157" spc="-8" dirty="0">
                <a:solidFill>
                  <a:prstClr val="black"/>
                </a:solidFill>
                <a:latin typeface="Arial"/>
                <a:cs typeface="Arial"/>
              </a:rPr>
              <a:t> </a:t>
            </a:r>
            <a:r>
              <a:rPr lang="en-US" sz="2157" spc="-8" dirty="0">
                <a:solidFill>
                  <a:prstClr val="black"/>
                </a:solidFill>
                <a:latin typeface="Arial"/>
                <a:cs typeface="Arial"/>
              </a:rPr>
              <a:t>carry</a:t>
            </a:r>
            <a:r>
              <a:rPr sz="2157" spc="-8" dirty="0">
                <a:solidFill>
                  <a:prstClr val="black"/>
                </a:solidFill>
                <a:latin typeface="Arial"/>
                <a:cs typeface="Arial"/>
              </a:rPr>
              <a:t> out in Project Risk Management:</a:t>
            </a:r>
            <a:endParaRPr sz="2157" dirty="0">
              <a:solidFill>
                <a:prstClr val="black"/>
              </a:solidFill>
              <a:latin typeface="Arial"/>
              <a:cs typeface="Arial"/>
            </a:endParaRPr>
          </a:p>
        </p:txBody>
      </p:sp>
      <p:sp>
        <p:nvSpPr>
          <p:cNvPr id="10" name="object 10"/>
          <p:cNvSpPr txBox="1">
            <a:spLocks noGrp="1"/>
          </p:cNvSpPr>
          <p:nvPr>
            <p:ph type="title"/>
          </p:nvPr>
        </p:nvSpPr>
        <p:spPr>
          <a:xfrm>
            <a:off x="121724" y="246556"/>
            <a:ext cx="6322031" cy="399096"/>
          </a:xfrm>
          <a:prstGeom prst="rect">
            <a:avLst/>
          </a:prstGeom>
        </p:spPr>
        <p:txBody>
          <a:bodyPr vert="horz" wrap="square" lIns="0" tIns="19570" rIns="0" bIns="0" rtlCol="0">
            <a:spAutoFit/>
          </a:bodyPr>
          <a:lstStyle/>
          <a:p>
            <a:pPr marL="19569">
              <a:spcBef>
                <a:spcPts val="154"/>
              </a:spcBef>
            </a:pPr>
            <a:r>
              <a:rPr sz="2465" spc="-8" dirty="0"/>
              <a:t>Project </a:t>
            </a:r>
            <a:r>
              <a:rPr sz="2465" dirty="0"/>
              <a:t>Risk </a:t>
            </a:r>
            <a:r>
              <a:rPr sz="2465" spc="-8" dirty="0"/>
              <a:t>Management </a:t>
            </a:r>
            <a:r>
              <a:rPr sz="2465" dirty="0"/>
              <a:t>Processes</a:t>
            </a:r>
            <a:r>
              <a:rPr sz="2465" spc="23" dirty="0"/>
              <a:t> </a:t>
            </a:r>
            <a:r>
              <a:rPr sz="2465" spc="-8" dirty="0"/>
              <a:t>(contd.)</a:t>
            </a:r>
            <a:endParaRPr sz="2465"/>
          </a:p>
        </p:txBody>
      </p:sp>
      <p:sp>
        <p:nvSpPr>
          <p:cNvPr id="11" name="object 11"/>
          <p:cNvSpPr/>
          <p:nvPr/>
        </p:nvSpPr>
        <p:spPr>
          <a:xfrm>
            <a:off x="754025" y="2511175"/>
            <a:ext cx="2372254" cy="1140921"/>
          </a:xfrm>
          <a:custGeom>
            <a:avLst/>
            <a:gdLst/>
            <a:ahLst/>
            <a:cxnLst/>
            <a:rect l="l" t="t" r="r" b="b"/>
            <a:pathLst>
              <a:path w="1399539" h="740410">
                <a:moveTo>
                  <a:pt x="1028826" y="0"/>
                </a:moveTo>
                <a:lnTo>
                  <a:pt x="0" y="0"/>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465">
              <a:solidFill>
                <a:prstClr val="black"/>
              </a:solidFill>
              <a:latin typeface="Calibri"/>
            </a:endParaRPr>
          </a:p>
        </p:txBody>
      </p:sp>
      <p:sp>
        <p:nvSpPr>
          <p:cNvPr id="12" name="object 12"/>
          <p:cNvSpPr txBox="1"/>
          <p:nvPr/>
        </p:nvSpPr>
        <p:spPr>
          <a:xfrm>
            <a:off x="1071104" y="2790633"/>
            <a:ext cx="1423999" cy="526727"/>
          </a:xfrm>
          <a:prstGeom prst="rect">
            <a:avLst/>
          </a:prstGeom>
        </p:spPr>
        <p:txBody>
          <a:bodyPr vert="horz" wrap="square" lIns="0" tIns="30333" rIns="0" bIns="0" rtlCol="0">
            <a:spAutoFit/>
          </a:bodyPr>
          <a:lstStyle/>
          <a:p>
            <a:pPr marL="19569" marR="7828" indent="219178" defTabSz="1408999">
              <a:lnSpc>
                <a:spcPts val="2003"/>
              </a:lnSpc>
              <a:spcBef>
                <a:spcPts val="239"/>
              </a:spcBef>
              <a:defRPr/>
            </a:pPr>
            <a:r>
              <a:rPr sz="1618" spc="-8" dirty="0">
                <a:solidFill>
                  <a:prstClr val="black"/>
                </a:solidFill>
                <a:latin typeface="Arial"/>
                <a:cs typeface="Arial"/>
              </a:rPr>
              <a:t>Plan Risk  Management</a:t>
            </a:r>
            <a:endParaRPr sz="1618" dirty="0">
              <a:solidFill>
                <a:prstClr val="black"/>
              </a:solidFill>
              <a:latin typeface="Arial"/>
              <a:cs typeface="Arial"/>
            </a:endParaRPr>
          </a:p>
        </p:txBody>
      </p:sp>
      <p:sp>
        <p:nvSpPr>
          <p:cNvPr id="13" name="object 13"/>
          <p:cNvSpPr/>
          <p:nvPr/>
        </p:nvSpPr>
        <p:spPr>
          <a:xfrm>
            <a:off x="2433115" y="2511175"/>
            <a:ext cx="2372254" cy="1140921"/>
          </a:xfrm>
          <a:custGeom>
            <a:avLst/>
            <a:gdLst/>
            <a:ahLst/>
            <a:cxnLst/>
            <a:rect l="l" t="t" r="r" b="b"/>
            <a:pathLst>
              <a:path w="1399539" h="740410">
                <a:moveTo>
                  <a:pt x="1028826" y="0"/>
                </a:moveTo>
                <a:lnTo>
                  <a:pt x="0" y="0"/>
                </a:lnTo>
                <a:lnTo>
                  <a:pt x="370458" y="370205"/>
                </a:lnTo>
                <a:lnTo>
                  <a:pt x="0" y="740283"/>
                </a:lnTo>
                <a:lnTo>
                  <a:pt x="1028826" y="740283"/>
                </a:lnTo>
                <a:lnTo>
                  <a:pt x="1399286" y="370205"/>
                </a:lnTo>
                <a:lnTo>
                  <a:pt x="1028826" y="0"/>
                </a:lnTo>
                <a:close/>
              </a:path>
            </a:pathLst>
          </a:custGeom>
          <a:solidFill>
            <a:srgbClr val="9CDAEB"/>
          </a:solidFill>
        </p:spPr>
        <p:txBody>
          <a:bodyPr wrap="square" lIns="0" tIns="0" rIns="0" bIns="0" rtlCol="0"/>
          <a:lstStyle/>
          <a:p>
            <a:pPr defTabSz="1408999">
              <a:defRPr/>
            </a:pPr>
            <a:endParaRPr sz="2465">
              <a:solidFill>
                <a:prstClr val="black"/>
              </a:solidFill>
              <a:latin typeface="Calibri"/>
            </a:endParaRPr>
          </a:p>
        </p:txBody>
      </p:sp>
      <p:sp>
        <p:nvSpPr>
          <p:cNvPr id="14" name="object 14"/>
          <p:cNvSpPr/>
          <p:nvPr/>
        </p:nvSpPr>
        <p:spPr>
          <a:xfrm>
            <a:off x="2433115" y="2511175"/>
            <a:ext cx="2372254" cy="1140921"/>
          </a:xfrm>
          <a:custGeom>
            <a:avLst/>
            <a:gdLst/>
            <a:ahLst/>
            <a:cxnLst/>
            <a:rect l="l" t="t" r="r" b="b"/>
            <a:pathLst>
              <a:path w="1399539" h="740410">
                <a:moveTo>
                  <a:pt x="0" y="0"/>
                </a:moveTo>
                <a:lnTo>
                  <a:pt x="1028826" y="0"/>
                </a:lnTo>
                <a:lnTo>
                  <a:pt x="1399286" y="370205"/>
                </a:lnTo>
                <a:lnTo>
                  <a:pt x="1028826" y="740283"/>
                </a:lnTo>
                <a:lnTo>
                  <a:pt x="0" y="740283"/>
                </a:lnTo>
                <a:lnTo>
                  <a:pt x="370458" y="370205"/>
                </a:lnTo>
                <a:lnTo>
                  <a:pt x="0" y="0"/>
                </a:lnTo>
                <a:close/>
              </a:path>
            </a:pathLst>
          </a:custGeom>
          <a:ln w="12192">
            <a:solidFill>
              <a:srgbClr val="FFFFFF"/>
            </a:solidFill>
          </a:ln>
        </p:spPr>
        <p:txBody>
          <a:bodyPr wrap="square" lIns="0" tIns="0" rIns="0" bIns="0" rtlCol="0"/>
          <a:lstStyle/>
          <a:p>
            <a:pPr defTabSz="1408999">
              <a:defRPr/>
            </a:pPr>
            <a:endParaRPr sz="2465">
              <a:solidFill>
                <a:prstClr val="black"/>
              </a:solidFill>
              <a:latin typeface="Calibri"/>
            </a:endParaRPr>
          </a:p>
        </p:txBody>
      </p:sp>
      <p:sp>
        <p:nvSpPr>
          <p:cNvPr id="15" name="object 15"/>
          <p:cNvSpPr txBox="1"/>
          <p:nvPr/>
        </p:nvSpPr>
        <p:spPr>
          <a:xfrm>
            <a:off x="3198200" y="2790633"/>
            <a:ext cx="807255" cy="526727"/>
          </a:xfrm>
          <a:prstGeom prst="rect">
            <a:avLst/>
          </a:prstGeom>
        </p:spPr>
        <p:txBody>
          <a:bodyPr vert="horz" wrap="square" lIns="0" tIns="30333" rIns="0" bIns="0" rtlCol="0">
            <a:spAutoFit/>
          </a:bodyPr>
          <a:lstStyle/>
          <a:p>
            <a:pPr marL="195694" marR="7828" indent="-177103" defTabSz="1408999">
              <a:lnSpc>
                <a:spcPts val="2003"/>
              </a:lnSpc>
              <a:spcBef>
                <a:spcPts val="239"/>
              </a:spcBef>
              <a:defRPr/>
            </a:pPr>
            <a:r>
              <a:rPr sz="1618" spc="-8" dirty="0">
                <a:solidFill>
                  <a:prstClr val="black"/>
                </a:solidFill>
                <a:latin typeface="Arial"/>
                <a:cs typeface="Arial"/>
              </a:rPr>
              <a:t>Identify  Risk</a:t>
            </a:r>
            <a:endParaRPr sz="1618">
              <a:solidFill>
                <a:prstClr val="black"/>
              </a:solidFill>
              <a:latin typeface="Arial"/>
              <a:cs typeface="Arial"/>
            </a:endParaRPr>
          </a:p>
        </p:txBody>
      </p:sp>
      <p:sp>
        <p:nvSpPr>
          <p:cNvPr id="16" name="object 16"/>
          <p:cNvSpPr/>
          <p:nvPr/>
        </p:nvSpPr>
        <p:spPr>
          <a:xfrm>
            <a:off x="4130994" y="2511175"/>
            <a:ext cx="2372254" cy="1140921"/>
          </a:xfrm>
          <a:custGeom>
            <a:avLst/>
            <a:gdLst/>
            <a:ahLst/>
            <a:cxnLst/>
            <a:rect l="l" t="t" r="r" b="b"/>
            <a:pathLst>
              <a:path w="1399539" h="740410">
                <a:moveTo>
                  <a:pt x="1028827" y="0"/>
                </a:moveTo>
                <a:lnTo>
                  <a:pt x="0" y="0"/>
                </a:lnTo>
                <a:lnTo>
                  <a:pt x="370459" y="370205"/>
                </a:lnTo>
                <a:lnTo>
                  <a:pt x="0" y="740283"/>
                </a:lnTo>
                <a:lnTo>
                  <a:pt x="1028827" y="740283"/>
                </a:lnTo>
                <a:lnTo>
                  <a:pt x="1399285" y="370205"/>
                </a:lnTo>
                <a:lnTo>
                  <a:pt x="1028827" y="0"/>
                </a:lnTo>
                <a:close/>
              </a:path>
            </a:pathLst>
          </a:custGeom>
          <a:solidFill>
            <a:srgbClr val="EB7B2F"/>
          </a:solidFill>
        </p:spPr>
        <p:txBody>
          <a:bodyPr wrap="square" lIns="0" tIns="0" rIns="0" bIns="0" rtlCol="0"/>
          <a:lstStyle/>
          <a:p>
            <a:pPr defTabSz="1408999">
              <a:defRPr/>
            </a:pPr>
            <a:endParaRPr sz="2465">
              <a:solidFill>
                <a:prstClr val="black"/>
              </a:solidFill>
              <a:latin typeface="Calibri"/>
            </a:endParaRPr>
          </a:p>
        </p:txBody>
      </p:sp>
      <p:sp>
        <p:nvSpPr>
          <p:cNvPr id="17" name="object 17"/>
          <p:cNvSpPr/>
          <p:nvPr/>
        </p:nvSpPr>
        <p:spPr>
          <a:xfrm>
            <a:off x="4130994" y="2511175"/>
            <a:ext cx="2372254" cy="1140921"/>
          </a:xfrm>
          <a:custGeom>
            <a:avLst/>
            <a:gdLst/>
            <a:ahLst/>
            <a:cxnLst/>
            <a:rect l="l" t="t" r="r" b="b"/>
            <a:pathLst>
              <a:path w="1399539" h="740410">
                <a:moveTo>
                  <a:pt x="0" y="0"/>
                </a:moveTo>
                <a:lnTo>
                  <a:pt x="1028827" y="0"/>
                </a:lnTo>
                <a:lnTo>
                  <a:pt x="1399285"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465">
              <a:solidFill>
                <a:prstClr val="black"/>
              </a:solidFill>
              <a:latin typeface="Calibri"/>
            </a:endParaRPr>
          </a:p>
        </p:txBody>
      </p:sp>
      <p:sp>
        <p:nvSpPr>
          <p:cNvPr id="18" name="object 18"/>
          <p:cNvSpPr txBox="1"/>
          <p:nvPr/>
        </p:nvSpPr>
        <p:spPr>
          <a:xfrm>
            <a:off x="4772295" y="2705052"/>
            <a:ext cx="1395083" cy="765708"/>
          </a:xfrm>
          <a:prstGeom prst="rect">
            <a:avLst/>
          </a:prstGeom>
        </p:spPr>
        <p:txBody>
          <a:bodyPr vert="horz" wrap="square" lIns="0" tIns="18591" rIns="0" bIns="0" rtlCol="0">
            <a:spAutoFit/>
          </a:bodyPr>
          <a:lstStyle/>
          <a:p>
            <a:pPr marL="19569" marR="7828" defTabSz="1408999">
              <a:spcBef>
                <a:spcPts val="146"/>
              </a:spcBef>
              <a:defRPr/>
            </a:pPr>
            <a:r>
              <a:rPr sz="1618" spc="-8" dirty="0">
                <a:solidFill>
                  <a:prstClr val="black"/>
                </a:solidFill>
                <a:latin typeface="Arial"/>
                <a:cs typeface="Arial"/>
              </a:rPr>
              <a:t>Perform  Qualitative  Risk  Analysis</a:t>
            </a:r>
            <a:endParaRPr sz="1618" dirty="0">
              <a:solidFill>
                <a:prstClr val="black"/>
              </a:solidFill>
              <a:latin typeface="Arial"/>
              <a:cs typeface="Arial"/>
            </a:endParaRPr>
          </a:p>
        </p:txBody>
      </p:sp>
      <p:sp>
        <p:nvSpPr>
          <p:cNvPr id="19" name="object 19"/>
          <p:cNvSpPr/>
          <p:nvPr/>
        </p:nvSpPr>
        <p:spPr>
          <a:xfrm>
            <a:off x="5807735" y="2522917"/>
            <a:ext cx="2372254" cy="1140921"/>
          </a:xfrm>
          <a:custGeom>
            <a:avLst/>
            <a:gdLst/>
            <a:ahLst/>
            <a:cxnLst/>
            <a:rect l="l" t="t" r="r" b="b"/>
            <a:pathLst>
              <a:path w="1399539" h="740410">
                <a:moveTo>
                  <a:pt x="1028827" y="0"/>
                </a:moveTo>
                <a:lnTo>
                  <a:pt x="0" y="0"/>
                </a:lnTo>
                <a:lnTo>
                  <a:pt x="370459" y="370204"/>
                </a:lnTo>
                <a:lnTo>
                  <a:pt x="0" y="740282"/>
                </a:lnTo>
                <a:lnTo>
                  <a:pt x="1028827" y="740282"/>
                </a:lnTo>
                <a:lnTo>
                  <a:pt x="1399286" y="370204"/>
                </a:lnTo>
                <a:lnTo>
                  <a:pt x="1028827" y="0"/>
                </a:lnTo>
                <a:close/>
              </a:path>
            </a:pathLst>
          </a:custGeom>
          <a:solidFill>
            <a:srgbClr val="9CDAEB"/>
          </a:solidFill>
        </p:spPr>
        <p:txBody>
          <a:bodyPr wrap="square" lIns="0" tIns="0" rIns="0" bIns="0" rtlCol="0"/>
          <a:lstStyle/>
          <a:p>
            <a:pPr defTabSz="1408999">
              <a:defRPr/>
            </a:pPr>
            <a:endParaRPr sz="2465">
              <a:solidFill>
                <a:prstClr val="black"/>
              </a:solidFill>
              <a:latin typeface="Calibri"/>
            </a:endParaRPr>
          </a:p>
        </p:txBody>
      </p:sp>
      <p:sp>
        <p:nvSpPr>
          <p:cNvPr id="20" name="object 20"/>
          <p:cNvSpPr/>
          <p:nvPr/>
        </p:nvSpPr>
        <p:spPr>
          <a:xfrm>
            <a:off x="5807735" y="2522917"/>
            <a:ext cx="2372254" cy="1140921"/>
          </a:xfrm>
          <a:custGeom>
            <a:avLst/>
            <a:gdLst/>
            <a:ahLst/>
            <a:cxnLst/>
            <a:rect l="l" t="t" r="r" b="b"/>
            <a:pathLst>
              <a:path w="1399539" h="740410">
                <a:moveTo>
                  <a:pt x="0" y="0"/>
                </a:moveTo>
                <a:lnTo>
                  <a:pt x="1028827" y="0"/>
                </a:lnTo>
                <a:lnTo>
                  <a:pt x="1399286" y="370204"/>
                </a:lnTo>
                <a:lnTo>
                  <a:pt x="1028827" y="740282"/>
                </a:lnTo>
                <a:lnTo>
                  <a:pt x="0" y="740282"/>
                </a:lnTo>
                <a:lnTo>
                  <a:pt x="370459" y="370204"/>
                </a:lnTo>
                <a:lnTo>
                  <a:pt x="0" y="0"/>
                </a:lnTo>
                <a:close/>
              </a:path>
            </a:pathLst>
          </a:custGeom>
          <a:ln w="12192">
            <a:solidFill>
              <a:srgbClr val="FFFFFF"/>
            </a:solidFill>
          </a:ln>
        </p:spPr>
        <p:txBody>
          <a:bodyPr wrap="square" lIns="0" tIns="0" rIns="0" bIns="0" rtlCol="0"/>
          <a:lstStyle/>
          <a:p>
            <a:pPr defTabSz="1408999">
              <a:defRPr/>
            </a:pPr>
            <a:endParaRPr sz="2465">
              <a:solidFill>
                <a:prstClr val="black"/>
              </a:solidFill>
              <a:latin typeface="Calibri"/>
            </a:endParaRPr>
          </a:p>
        </p:txBody>
      </p:sp>
      <p:sp>
        <p:nvSpPr>
          <p:cNvPr id="21" name="object 21"/>
          <p:cNvSpPr txBox="1"/>
          <p:nvPr/>
        </p:nvSpPr>
        <p:spPr>
          <a:xfrm>
            <a:off x="6467533" y="2688371"/>
            <a:ext cx="1306677" cy="765708"/>
          </a:xfrm>
          <a:prstGeom prst="rect">
            <a:avLst/>
          </a:prstGeom>
        </p:spPr>
        <p:txBody>
          <a:bodyPr vert="horz" wrap="square" lIns="0" tIns="18591" rIns="0" bIns="0" rtlCol="0">
            <a:spAutoFit/>
          </a:bodyPr>
          <a:lstStyle/>
          <a:p>
            <a:pPr marL="19569" marR="7828" defTabSz="1408999">
              <a:spcBef>
                <a:spcPts val="146"/>
              </a:spcBef>
              <a:defRPr/>
            </a:pPr>
            <a:r>
              <a:rPr sz="1618" spc="-8" dirty="0">
                <a:solidFill>
                  <a:prstClr val="black"/>
                </a:solidFill>
                <a:latin typeface="Arial"/>
                <a:cs typeface="Arial"/>
              </a:rPr>
              <a:t>Perform  Quantitative  Risk  Analysis</a:t>
            </a:r>
            <a:endParaRPr sz="1618" dirty="0">
              <a:solidFill>
                <a:prstClr val="black"/>
              </a:solidFill>
              <a:latin typeface="Arial"/>
              <a:cs typeface="Arial"/>
            </a:endParaRPr>
          </a:p>
        </p:txBody>
      </p:sp>
      <p:sp>
        <p:nvSpPr>
          <p:cNvPr id="22" name="object 22"/>
          <p:cNvSpPr/>
          <p:nvPr/>
        </p:nvSpPr>
        <p:spPr>
          <a:xfrm>
            <a:off x="7498568" y="2511175"/>
            <a:ext cx="2372254" cy="1140921"/>
          </a:xfrm>
          <a:custGeom>
            <a:avLst/>
            <a:gdLst/>
            <a:ahLst/>
            <a:cxnLst/>
            <a:rect l="l" t="t" r="r" b="b"/>
            <a:pathLst>
              <a:path w="1399539" h="740410">
                <a:moveTo>
                  <a:pt x="1028826" y="0"/>
                </a:moveTo>
                <a:lnTo>
                  <a:pt x="0" y="0"/>
                </a:lnTo>
                <a:lnTo>
                  <a:pt x="370459" y="370205"/>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465">
              <a:solidFill>
                <a:prstClr val="black"/>
              </a:solidFill>
              <a:latin typeface="Calibri"/>
            </a:endParaRPr>
          </a:p>
        </p:txBody>
      </p:sp>
      <p:sp>
        <p:nvSpPr>
          <p:cNvPr id="23" name="object 23"/>
          <p:cNvSpPr/>
          <p:nvPr/>
        </p:nvSpPr>
        <p:spPr>
          <a:xfrm>
            <a:off x="7498568" y="2511175"/>
            <a:ext cx="2372254" cy="1140921"/>
          </a:xfrm>
          <a:custGeom>
            <a:avLst/>
            <a:gdLst/>
            <a:ahLst/>
            <a:cxnLst/>
            <a:rect l="l" t="t" r="r" b="b"/>
            <a:pathLst>
              <a:path w="1399539" h="740410">
                <a:moveTo>
                  <a:pt x="0" y="0"/>
                </a:moveTo>
                <a:lnTo>
                  <a:pt x="1028826" y="0"/>
                </a:lnTo>
                <a:lnTo>
                  <a:pt x="1399286" y="370205"/>
                </a:lnTo>
                <a:lnTo>
                  <a:pt x="1028826"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465">
              <a:solidFill>
                <a:prstClr val="black"/>
              </a:solidFill>
              <a:latin typeface="Calibri"/>
            </a:endParaRPr>
          </a:p>
        </p:txBody>
      </p:sp>
      <p:sp>
        <p:nvSpPr>
          <p:cNvPr id="24" name="object 24"/>
          <p:cNvSpPr txBox="1"/>
          <p:nvPr/>
        </p:nvSpPr>
        <p:spPr>
          <a:xfrm>
            <a:off x="8179991" y="2692415"/>
            <a:ext cx="1335543" cy="765708"/>
          </a:xfrm>
          <a:prstGeom prst="rect">
            <a:avLst/>
          </a:prstGeom>
        </p:spPr>
        <p:txBody>
          <a:bodyPr vert="horz" wrap="square" lIns="0" tIns="18591" rIns="0" bIns="0" rtlCol="0">
            <a:spAutoFit/>
          </a:bodyPr>
          <a:lstStyle/>
          <a:p>
            <a:pPr marL="74364" marR="611545" indent="-55773" defTabSz="1408999">
              <a:spcBef>
                <a:spcPts val="146"/>
              </a:spcBef>
              <a:defRPr/>
            </a:pPr>
            <a:r>
              <a:rPr sz="1618" spc="-8" dirty="0">
                <a:solidFill>
                  <a:prstClr val="black"/>
                </a:solidFill>
                <a:latin typeface="Arial"/>
                <a:cs typeface="Arial"/>
              </a:rPr>
              <a:t>Plan  Risk</a:t>
            </a:r>
            <a:endParaRPr lang="en-US" sz="1618" dirty="0">
              <a:solidFill>
                <a:prstClr val="black"/>
              </a:solidFill>
              <a:latin typeface="Arial"/>
              <a:cs typeface="Arial"/>
            </a:endParaRPr>
          </a:p>
          <a:p>
            <a:pPr marL="20548" defTabSz="1408999">
              <a:defRPr/>
            </a:pPr>
            <a:r>
              <a:rPr lang="en-US" sz="1618" spc="-8" dirty="0">
                <a:solidFill>
                  <a:prstClr val="black"/>
                </a:solidFill>
                <a:latin typeface="Arial"/>
                <a:cs typeface="Arial"/>
              </a:rPr>
              <a:t>Responses</a:t>
            </a:r>
            <a:endParaRPr lang="en-US" sz="1618" dirty="0">
              <a:solidFill>
                <a:prstClr val="black"/>
              </a:solidFill>
              <a:latin typeface="Arial"/>
              <a:cs typeface="Arial"/>
            </a:endParaRPr>
          </a:p>
        </p:txBody>
      </p:sp>
      <p:sp>
        <p:nvSpPr>
          <p:cNvPr id="25" name="object 25"/>
          <p:cNvSpPr/>
          <p:nvPr/>
        </p:nvSpPr>
        <p:spPr>
          <a:xfrm>
            <a:off x="9189400" y="2511175"/>
            <a:ext cx="2372254" cy="1140921"/>
          </a:xfrm>
          <a:custGeom>
            <a:avLst/>
            <a:gdLst/>
            <a:ahLst/>
            <a:cxnLst/>
            <a:rect l="l" t="t" r="r" b="b"/>
            <a:pathLst>
              <a:path w="1399540" h="740410">
                <a:moveTo>
                  <a:pt x="1028827" y="0"/>
                </a:moveTo>
                <a:lnTo>
                  <a:pt x="0" y="0"/>
                </a:lnTo>
                <a:lnTo>
                  <a:pt x="370459" y="370205"/>
                </a:lnTo>
                <a:lnTo>
                  <a:pt x="0" y="740283"/>
                </a:lnTo>
                <a:lnTo>
                  <a:pt x="1028827" y="740283"/>
                </a:lnTo>
                <a:lnTo>
                  <a:pt x="1399286" y="370205"/>
                </a:lnTo>
                <a:lnTo>
                  <a:pt x="1028827" y="0"/>
                </a:lnTo>
                <a:close/>
              </a:path>
            </a:pathLst>
          </a:custGeom>
          <a:solidFill>
            <a:srgbClr val="9CDAEB"/>
          </a:solidFill>
        </p:spPr>
        <p:txBody>
          <a:bodyPr wrap="square" lIns="0" tIns="0" rIns="0" bIns="0" rtlCol="0"/>
          <a:lstStyle/>
          <a:p>
            <a:pPr defTabSz="1408999">
              <a:defRPr/>
            </a:pPr>
            <a:endParaRPr sz="2465">
              <a:solidFill>
                <a:prstClr val="black"/>
              </a:solidFill>
              <a:latin typeface="Calibri"/>
            </a:endParaRPr>
          </a:p>
        </p:txBody>
      </p:sp>
      <p:sp>
        <p:nvSpPr>
          <p:cNvPr id="26" name="object 26"/>
          <p:cNvSpPr/>
          <p:nvPr/>
        </p:nvSpPr>
        <p:spPr>
          <a:xfrm>
            <a:off x="9189400" y="2511175"/>
            <a:ext cx="2372254" cy="1140921"/>
          </a:xfrm>
          <a:custGeom>
            <a:avLst/>
            <a:gdLst/>
            <a:ahLst/>
            <a:cxnLst/>
            <a:rect l="l" t="t" r="r" b="b"/>
            <a:pathLst>
              <a:path w="1399540" h="740410">
                <a:moveTo>
                  <a:pt x="0" y="0"/>
                </a:moveTo>
                <a:lnTo>
                  <a:pt x="1028827" y="0"/>
                </a:lnTo>
                <a:lnTo>
                  <a:pt x="1399286"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465">
              <a:solidFill>
                <a:prstClr val="black"/>
              </a:solidFill>
              <a:latin typeface="Calibri"/>
            </a:endParaRPr>
          </a:p>
        </p:txBody>
      </p:sp>
      <p:sp>
        <p:nvSpPr>
          <p:cNvPr id="27" name="object 27"/>
          <p:cNvSpPr txBox="1"/>
          <p:nvPr/>
        </p:nvSpPr>
        <p:spPr>
          <a:xfrm>
            <a:off x="9867921" y="2926400"/>
            <a:ext cx="1657507" cy="267751"/>
          </a:xfrm>
          <a:prstGeom prst="rect">
            <a:avLst/>
          </a:prstGeom>
        </p:spPr>
        <p:txBody>
          <a:bodyPr vert="horz" wrap="square" lIns="0" tIns="18591" rIns="0" bIns="0" rtlCol="0">
            <a:spAutoFit/>
          </a:bodyPr>
          <a:lstStyle/>
          <a:p>
            <a:pPr marL="138943" marR="7828" indent="-120352" defTabSz="1408999">
              <a:spcBef>
                <a:spcPts val="146"/>
              </a:spcBef>
              <a:defRPr/>
            </a:pPr>
            <a:r>
              <a:rPr sz="1618" spc="-8" dirty="0">
                <a:solidFill>
                  <a:prstClr val="black"/>
                </a:solidFill>
                <a:latin typeface="Arial"/>
                <a:cs typeface="Arial"/>
              </a:rPr>
              <a:t>Control  Risks</a:t>
            </a:r>
            <a:endParaRPr sz="1618" dirty="0">
              <a:solidFill>
                <a:prstClr val="black"/>
              </a:solidFill>
              <a:latin typeface="Arial"/>
              <a:cs typeface="Arial"/>
            </a:endParaRPr>
          </a:p>
        </p:txBody>
      </p:sp>
      <p:sp>
        <p:nvSpPr>
          <p:cNvPr id="28" name="object 28"/>
          <p:cNvSpPr txBox="1"/>
          <p:nvPr/>
        </p:nvSpPr>
        <p:spPr>
          <a:xfrm>
            <a:off x="11409989" y="6500533"/>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7</a:t>
            </a:r>
            <a:endParaRPr sz="1387">
              <a:solidFill>
                <a:prstClr val="black"/>
              </a:solidFill>
              <a:latin typeface="Arial"/>
              <a:cs typeface="Arial"/>
            </a:endParaRPr>
          </a:p>
        </p:txBody>
      </p:sp>
      <p:pic>
        <p:nvPicPr>
          <p:cNvPr id="29" name="عنصر نائب للمحتوى 6">
            <a:extLst>
              <a:ext uri="{FF2B5EF4-FFF2-40B4-BE49-F238E27FC236}">
                <a16:creationId xmlns:a16="http://schemas.microsoft.com/office/drawing/2014/main" id="{6E8B2205-0F8A-4325-B7C9-2B8AAF1E5CB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extLst>
      <p:ext uri="{BB962C8B-B14F-4D97-AF65-F5344CB8AC3E}">
        <p14:creationId xmlns:p14="http://schemas.microsoft.com/office/powerpoint/2010/main" val="2422102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9" name="object 9"/>
          <p:cNvSpPr txBox="1"/>
          <p:nvPr/>
        </p:nvSpPr>
        <p:spPr>
          <a:xfrm>
            <a:off x="395700" y="1167512"/>
            <a:ext cx="8901530" cy="682672"/>
          </a:xfrm>
          <a:prstGeom prst="rect">
            <a:avLst/>
          </a:prstGeom>
        </p:spPr>
        <p:txBody>
          <a:bodyPr vert="horz" wrap="square" lIns="0" tIns="18591" rIns="0" bIns="0" rtlCol="0">
            <a:spAutoFit/>
          </a:bodyPr>
          <a:lstStyle/>
          <a:p>
            <a:pPr marL="19569" marR="7828" defTabSz="1408999">
              <a:spcBef>
                <a:spcPts val="146"/>
              </a:spcBef>
              <a:defRPr/>
            </a:pPr>
            <a:r>
              <a:rPr lang="en-US" sz="2157" spc="-8" dirty="0">
                <a:solidFill>
                  <a:prstClr val="black"/>
                </a:solidFill>
                <a:latin typeface="Arial"/>
                <a:cs typeface="Arial"/>
              </a:rPr>
              <a:t>The following are PMI-RMP processes that could carry out in Project Risk Management:</a:t>
            </a:r>
            <a:endParaRPr lang="en-US" sz="2157" dirty="0">
              <a:solidFill>
                <a:prstClr val="black"/>
              </a:solidFill>
              <a:latin typeface="Arial"/>
              <a:cs typeface="Arial"/>
            </a:endParaRPr>
          </a:p>
        </p:txBody>
      </p:sp>
      <p:sp>
        <p:nvSpPr>
          <p:cNvPr id="10" name="object 10"/>
          <p:cNvSpPr txBox="1">
            <a:spLocks noGrp="1"/>
          </p:cNvSpPr>
          <p:nvPr>
            <p:ph type="title"/>
          </p:nvPr>
        </p:nvSpPr>
        <p:spPr>
          <a:xfrm>
            <a:off x="121724" y="246556"/>
            <a:ext cx="6322031" cy="399096"/>
          </a:xfrm>
          <a:prstGeom prst="rect">
            <a:avLst/>
          </a:prstGeom>
        </p:spPr>
        <p:txBody>
          <a:bodyPr vert="horz" wrap="square" lIns="0" tIns="19570" rIns="0" bIns="0" rtlCol="0">
            <a:spAutoFit/>
          </a:bodyPr>
          <a:lstStyle/>
          <a:p>
            <a:pPr marL="19569">
              <a:spcBef>
                <a:spcPts val="154"/>
              </a:spcBef>
            </a:pPr>
            <a:r>
              <a:rPr sz="2465" spc="-8" dirty="0"/>
              <a:t>Project </a:t>
            </a:r>
            <a:r>
              <a:rPr sz="2465" dirty="0"/>
              <a:t>Risk </a:t>
            </a:r>
            <a:r>
              <a:rPr sz="2465" spc="-8" dirty="0"/>
              <a:t>Management </a:t>
            </a:r>
            <a:r>
              <a:rPr sz="2465" dirty="0"/>
              <a:t>Processes</a:t>
            </a:r>
            <a:r>
              <a:rPr sz="2465" spc="23" dirty="0"/>
              <a:t> </a:t>
            </a:r>
            <a:r>
              <a:rPr sz="2465" spc="-8" dirty="0"/>
              <a:t>(contd.)</a:t>
            </a:r>
            <a:endParaRPr sz="2465"/>
          </a:p>
        </p:txBody>
      </p:sp>
      <p:sp>
        <p:nvSpPr>
          <p:cNvPr id="11" name="object 11"/>
          <p:cNvSpPr txBox="1"/>
          <p:nvPr/>
        </p:nvSpPr>
        <p:spPr>
          <a:xfrm>
            <a:off x="861855" y="4087524"/>
            <a:ext cx="10548135" cy="860519"/>
          </a:xfrm>
          <a:prstGeom prst="rect">
            <a:avLst/>
          </a:prstGeom>
          <a:ln w="3175">
            <a:solidFill>
              <a:srgbClr val="F07D1F"/>
            </a:solidFill>
          </a:ln>
        </p:spPr>
        <p:txBody>
          <a:bodyPr vert="horz" wrap="square" lIns="0" tIns="194718" rIns="0" bIns="0" rtlCol="0">
            <a:spAutoFit/>
          </a:bodyPr>
          <a:lstStyle/>
          <a:p>
            <a:pPr marL="137964" marR="607631" defTabSz="1408999">
              <a:spcBef>
                <a:spcPts val="1532"/>
              </a:spcBef>
              <a:defRPr/>
            </a:pPr>
            <a:r>
              <a:rPr sz="2157" spc="-8" dirty="0">
                <a:solidFill>
                  <a:prstClr val="black"/>
                </a:solidFill>
                <a:latin typeface="Arial"/>
                <a:cs typeface="Arial"/>
              </a:rPr>
              <a:t>Identifying the tailored mechanism for each process; </a:t>
            </a:r>
            <a:r>
              <a:rPr sz="2157" dirty="0">
                <a:solidFill>
                  <a:prstClr val="black"/>
                </a:solidFill>
                <a:latin typeface="Arial"/>
                <a:cs typeface="Arial"/>
              </a:rPr>
              <a:t>risk </a:t>
            </a:r>
            <a:r>
              <a:rPr sz="2157" spc="-8" dirty="0">
                <a:solidFill>
                  <a:prstClr val="black"/>
                </a:solidFill>
                <a:latin typeface="Arial"/>
                <a:cs typeface="Arial"/>
              </a:rPr>
              <a:t>thresholds; and process  rules.</a:t>
            </a:r>
            <a:endParaRPr sz="2157" dirty="0">
              <a:solidFill>
                <a:prstClr val="black"/>
              </a:solidFill>
              <a:latin typeface="Arial"/>
              <a:cs typeface="Arial"/>
            </a:endParaRPr>
          </a:p>
        </p:txBody>
      </p:sp>
      <p:sp>
        <p:nvSpPr>
          <p:cNvPr id="12" name="object 12"/>
          <p:cNvSpPr/>
          <p:nvPr/>
        </p:nvSpPr>
        <p:spPr>
          <a:xfrm>
            <a:off x="861855" y="2528201"/>
            <a:ext cx="2156595" cy="1140921"/>
          </a:xfrm>
          <a:custGeom>
            <a:avLst/>
            <a:gdLst/>
            <a:ahLst/>
            <a:cxnLst/>
            <a:rect l="l" t="t" r="r" b="b"/>
            <a:pathLst>
              <a:path w="1399539" h="740410">
                <a:moveTo>
                  <a:pt x="1028826" y="0"/>
                </a:moveTo>
                <a:lnTo>
                  <a:pt x="0" y="0"/>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3" name="object 13"/>
          <p:cNvSpPr txBox="1"/>
          <p:nvPr/>
        </p:nvSpPr>
        <p:spPr>
          <a:xfrm>
            <a:off x="1135833" y="2807659"/>
            <a:ext cx="1294544" cy="543590"/>
          </a:xfrm>
          <a:prstGeom prst="rect">
            <a:avLst/>
          </a:prstGeom>
        </p:spPr>
        <p:txBody>
          <a:bodyPr vert="horz" wrap="square" lIns="0" tIns="30333" rIns="0" bIns="0" rtlCol="0">
            <a:spAutoFit/>
          </a:bodyPr>
          <a:lstStyle/>
          <a:p>
            <a:pPr marL="19569" marR="7828" indent="219178" defTabSz="1408999">
              <a:lnSpc>
                <a:spcPts val="2003"/>
              </a:lnSpc>
              <a:spcBef>
                <a:spcPts val="239"/>
              </a:spcBef>
              <a:defRPr/>
            </a:pPr>
            <a:r>
              <a:rPr sz="1695" spc="-8" dirty="0">
                <a:solidFill>
                  <a:prstClr val="black"/>
                </a:solidFill>
                <a:latin typeface="Arial"/>
                <a:cs typeface="Arial"/>
              </a:rPr>
              <a:t>Plan Risk  Management</a:t>
            </a:r>
            <a:endParaRPr sz="1695">
              <a:solidFill>
                <a:prstClr val="black"/>
              </a:solidFill>
              <a:latin typeface="Arial"/>
              <a:cs typeface="Arial"/>
            </a:endParaRPr>
          </a:p>
        </p:txBody>
      </p:sp>
      <p:sp>
        <p:nvSpPr>
          <p:cNvPr id="14" name="object 14"/>
          <p:cNvSpPr/>
          <p:nvPr/>
        </p:nvSpPr>
        <p:spPr>
          <a:xfrm>
            <a:off x="2540944" y="2528201"/>
            <a:ext cx="2156595" cy="1140921"/>
          </a:xfrm>
          <a:custGeom>
            <a:avLst/>
            <a:gdLst/>
            <a:ahLst/>
            <a:cxnLst/>
            <a:rect l="l" t="t" r="r" b="b"/>
            <a:pathLst>
              <a:path w="1399539" h="740410">
                <a:moveTo>
                  <a:pt x="1028826" y="0"/>
                </a:moveTo>
                <a:lnTo>
                  <a:pt x="0" y="0"/>
                </a:lnTo>
                <a:lnTo>
                  <a:pt x="370458" y="370205"/>
                </a:lnTo>
                <a:lnTo>
                  <a:pt x="0" y="740283"/>
                </a:lnTo>
                <a:lnTo>
                  <a:pt x="1028826" y="740283"/>
                </a:lnTo>
                <a:lnTo>
                  <a:pt x="1399286" y="370205"/>
                </a:lnTo>
                <a:lnTo>
                  <a:pt x="1028826"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15" name="object 15"/>
          <p:cNvSpPr/>
          <p:nvPr/>
        </p:nvSpPr>
        <p:spPr>
          <a:xfrm>
            <a:off x="2540944" y="2528201"/>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8"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6" name="object 16"/>
          <p:cNvSpPr txBox="1"/>
          <p:nvPr/>
        </p:nvSpPr>
        <p:spPr>
          <a:xfrm>
            <a:off x="3234892" y="2807659"/>
            <a:ext cx="733868" cy="543590"/>
          </a:xfrm>
          <a:prstGeom prst="rect">
            <a:avLst/>
          </a:prstGeom>
        </p:spPr>
        <p:txBody>
          <a:bodyPr vert="horz" wrap="square" lIns="0" tIns="30333" rIns="0" bIns="0" rtlCol="0">
            <a:spAutoFit/>
          </a:bodyPr>
          <a:lstStyle/>
          <a:p>
            <a:pPr marL="195694" marR="7828" indent="-177103" defTabSz="1408999">
              <a:lnSpc>
                <a:spcPts val="2003"/>
              </a:lnSpc>
              <a:spcBef>
                <a:spcPts val="239"/>
              </a:spcBef>
              <a:defRPr/>
            </a:pPr>
            <a:r>
              <a:rPr sz="1695" spc="-8" dirty="0">
                <a:solidFill>
                  <a:prstClr val="black"/>
                </a:solidFill>
                <a:latin typeface="Arial"/>
                <a:cs typeface="Arial"/>
              </a:rPr>
              <a:t>Identify  Risk</a:t>
            </a:r>
            <a:endParaRPr sz="1695">
              <a:solidFill>
                <a:prstClr val="black"/>
              </a:solidFill>
              <a:latin typeface="Arial"/>
              <a:cs typeface="Arial"/>
            </a:endParaRPr>
          </a:p>
        </p:txBody>
      </p:sp>
      <p:sp>
        <p:nvSpPr>
          <p:cNvPr id="17" name="object 17"/>
          <p:cNvSpPr/>
          <p:nvPr/>
        </p:nvSpPr>
        <p:spPr>
          <a:xfrm>
            <a:off x="4238824" y="2528201"/>
            <a:ext cx="2156595" cy="1140921"/>
          </a:xfrm>
          <a:custGeom>
            <a:avLst/>
            <a:gdLst/>
            <a:ahLst/>
            <a:cxnLst/>
            <a:rect l="l" t="t" r="r" b="b"/>
            <a:pathLst>
              <a:path w="1399539" h="740410">
                <a:moveTo>
                  <a:pt x="1028827" y="0"/>
                </a:moveTo>
                <a:lnTo>
                  <a:pt x="0" y="0"/>
                </a:lnTo>
                <a:lnTo>
                  <a:pt x="370459" y="370205"/>
                </a:lnTo>
                <a:lnTo>
                  <a:pt x="0" y="740283"/>
                </a:lnTo>
                <a:lnTo>
                  <a:pt x="1028827" y="740283"/>
                </a:lnTo>
                <a:lnTo>
                  <a:pt x="1399285" y="370205"/>
                </a:lnTo>
                <a:lnTo>
                  <a:pt x="1028827"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8" name="object 18"/>
          <p:cNvSpPr/>
          <p:nvPr/>
        </p:nvSpPr>
        <p:spPr>
          <a:xfrm>
            <a:off x="4238824" y="2528201"/>
            <a:ext cx="2156595" cy="1140921"/>
          </a:xfrm>
          <a:custGeom>
            <a:avLst/>
            <a:gdLst/>
            <a:ahLst/>
            <a:cxnLst/>
            <a:rect l="l" t="t" r="r" b="b"/>
            <a:pathLst>
              <a:path w="1399539" h="740410">
                <a:moveTo>
                  <a:pt x="0" y="0"/>
                </a:moveTo>
                <a:lnTo>
                  <a:pt x="1028827" y="0"/>
                </a:lnTo>
                <a:lnTo>
                  <a:pt x="1399285"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9" name="object 19"/>
          <p:cNvSpPr txBox="1"/>
          <p:nvPr/>
        </p:nvSpPr>
        <p:spPr>
          <a:xfrm>
            <a:off x="4825134" y="2577518"/>
            <a:ext cx="1056770"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Qualitative  Risk  Analysis</a:t>
            </a:r>
            <a:endParaRPr sz="1695">
              <a:solidFill>
                <a:prstClr val="black"/>
              </a:solidFill>
              <a:latin typeface="Arial"/>
              <a:cs typeface="Arial"/>
            </a:endParaRPr>
          </a:p>
        </p:txBody>
      </p:sp>
      <p:sp>
        <p:nvSpPr>
          <p:cNvPr id="20" name="object 20"/>
          <p:cNvSpPr/>
          <p:nvPr/>
        </p:nvSpPr>
        <p:spPr>
          <a:xfrm>
            <a:off x="5915564" y="2539943"/>
            <a:ext cx="2156595" cy="1140921"/>
          </a:xfrm>
          <a:custGeom>
            <a:avLst/>
            <a:gdLst/>
            <a:ahLst/>
            <a:cxnLst/>
            <a:rect l="l" t="t" r="r" b="b"/>
            <a:pathLst>
              <a:path w="1399539" h="740410">
                <a:moveTo>
                  <a:pt x="1028827" y="0"/>
                </a:moveTo>
                <a:lnTo>
                  <a:pt x="0" y="0"/>
                </a:lnTo>
                <a:lnTo>
                  <a:pt x="370459" y="370204"/>
                </a:lnTo>
                <a:lnTo>
                  <a:pt x="0" y="740282"/>
                </a:lnTo>
                <a:lnTo>
                  <a:pt x="1028827" y="740282"/>
                </a:lnTo>
                <a:lnTo>
                  <a:pt x="1399286" y="370204"/>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1" name="object 21"/>
          <p:cNvSpPr/>
          <p:nvPr/>
        </p:nvSpPr>
        <p:spPr>
          <a:xfrm>
            <a:off x="5915564" y="2539943"/>
            <a:ext cx="2156595" cy="1140921"/>
          </a:xfrm>
          <a:custGeom>
            <a:avLst/>
            <a:gdLst/>
            <a:ahLst/>
            <a:cxnLst/>
            <a:rect l="l" t="t" r="r" b="b"/>
            <a:pathLst>
              <a:path w="1399539" h="740410">
                <a:moveTo>
                  <a:pt x="0" y="0"/>
                </a:moveTo>
                <a:lnTo>
                  <a:pt x="1028827" y="0"/>
                </a:lnTo>
                <a:lnTo>
                  <a:pt x="1399286" y="370204"/>
                </a:lnTo>
                <a:lnTo>
                  <a:pt x="1028827" y="740282"/>
                </a:lnTo>
                <a:lnTo>
                  <a:pt x="0" y="740282"/>
                </a:lnTo>
                <a:lnTo>
                  <a:pt x="370459" y="370204"/>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2" name="object 22"/>
          <p:cNvSpPr txBox="1"/>
          <p:nvPr/>
        </p:nvSpPr>
        <p:spPr>
          <a:xfrm>
            <a:off x="6526926" y="2528202"/>
            <a:ext cx="1187888"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Quantitative  Risk  Analysis</a:t>
            </a:r>
            <a:endParaRPr sz="1695">
              <a:solidFill>
                <a:prstClr val="black"/>
              </a:solidFill>
              <a:latin typeface="Arial"/>
              <a:cs typeface="Arial"/>
            </a:endParaRPr>
          </a:p>
        </p:txBody>
      </p:sp>
      <p:sp>
        <p:nvSpPr>
          <p:cNvPr id="23" name="object 23"/>
          <p:cNvSpPr/>
          <p:nvPr/>
        </p:nvSpPr>
        <p:spPr>
          <a:xfrm>
            <a:off x="7606397" y="2528201"/>
            <a:ext cx="2156595" cy="1140921"/>
          </a:xfrm>
          <a:custGeom>
            <a:avLst/>
            <a:gdLst/>
            <a:ahLst/>
            <a:cxnLst/>
            <a:rect l="l" t="t" r="r" b="b"/>
            <a:pathLst>
              <a:path w="1399539" h="740410">
                <a:moveTo>
                  <a:pt x="1028826" y="0"/>
                </a:moveTo>
                <a:lnTo>
                  <a:pt x="0" y="0"/>
                </a:lnTo>
                <a:lnTo>
                  <a:pt x="370459" y="370205"/>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24" name="object 24"/>
          <p:cNvSpPr/>
          <p:nvPr/>
        </p:nvSpPr>
        <p:spPr>
          <a:xfrm>
            <a:off x="7606397" y="2528201"/>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5" name="object 25"/>
          <p:cNvSpPr txBox="1"/>
          <p:nvPr/>
        </p:nvSpPr>
        <p:spPr>
          <a:xfrm>
            <a:off x="8342223" y="2563036"/>
            <a:ext cx="1117437" cy="801294"/>
          </a:xfrm>
          <a:prstGeom prst="rect">
            <a:avLst/>
          </a:prstGeom>
        </p:spPr>
        <p:txBody>
          <a:bodyPr vert="horz" wrap="square" lIns="0" tIns="18591" rIns="0" bIns="0" rtlCol="0">
            <a:spAutoFit/>
          </a:bodyPr>
          <a:lstStyle/>
          <a:p>
            <a:pPr marL="74364" marR="611545" indent="-55773" defTabSz="1408999">
              <a:spcBef>
                <a:spcPts val="146"/>
              </a:spcBef>
              <a:defRPr/>
            </a:pPr>
            <a:r>
              <a:rPr sz="1695" spc="-8" dirty="0">
                <a:solidFill>
                  <a:prstClr val="black"/>
                </a:solidFill>
                <a:latin typeface="Arial"/>
                <a:cs typeface="Arial"/>
              </a:rPr>
              <a:t>Plan  Risk</a:t>
            </a:r>
            <a:endParaRPr sz="1695">
              <a:solidFill>
                <a:prstClr val="black"/>
              </a:solidFill>
              <a:latin typeface="Arial"/>
              <a:cs typeface="Arial"/>
            </a:endParaRPr>
          </a:p>
          <a:p>
            <a:pPr marL="20548" defTabSz="1408999">
              <a:defRPr/>
            </a:pPr>
            <a:r>
              <a:rPr sz="1695" spc="-8" dirty="0">
                <a:solidFill>
                  <a:prstClr val="black"/>
                </a:solidFill>
                <a:latin typeface="Arial"/>
                <a:cs typeface="Arial"/>
              </a:rPr>
              <a:t>Responses</a:t>
            </a:r>
            <a:endParaRPr sz="1695">
              <a:solidFill>
                <a:prstClr val="black"/>
              </a:solidFill>
              <a:latin typeface="Arial"/>
              <a:cs typeface="Arial"/>
            </a:endParaRPr>
          </a:p>
        </p:txBody>
      </p:sp>
      <p:sp>
        <p:nvSpPr>
          <p:cNvPr id="26" name="object 26"/>
          <p:cNvSpPr/>
          <p:nvPr/>
        </p:nvSpPr>
        <p:spPr>
          <a:xfrm>
            <a:off x="9297230" y="2528201"/>
            <a:ext cx="2156595" cy="1140921"/>
          </a:xfrm>
          <a:custGeom>
            <a:avLst/>
            <a:gdLst/>
            <a:ahLst/>
            <a:cxnLst/>
            <a:rect l="l" t="t" r="r" b="b"/>
            <a:pathLst>
              <a:path w="1399540" h="740410">
                <a:moveTo>
                  <a:pt x="1028827" y="0"/>
                </a:moveTo>
                <a:lnTo>
                  <a:pt x="0" y="0"/>
                </a:lnTo>
                <a:lnTo>
                  <a:pt x="370459" y="370205"/>
                </a:lnTo>
                <a:lnTo>
                  <a:pt x="0" y="740283"/>
                </a:lnTo>
                <a:lnTo>
                  <a:pt x="1028827" y="740283"/>
                </a:lnTo>
                <a:lnTo>
                  <a:pt x="1399286" y="370205"/>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7" name="object 27"/>
          <p:cNvSpPr/>
          <p:nvPr/>
        </p:nvSpPr>
        <p:spPr>
          <a:xfrm>
            <a:off x="9297230" y="2528201"/>
            <a:ext cx="2156595" cy="1140921"/>
          </a:xfrm>
          <a:custGeom>
            <a:avLst/>
            <a:gdLst/>
            <a:ahLst/>
            <a:cxnLst/>
            <a:rect l="l" t="t" r="r" b="b"/>
            <a:pathLst>
              <a:path w="1399540" h="740410">
                <a:moveTo>
                  <a:pt x="0" y="0"/>
                </a:moveTo>
                <a:lnTo>
                  <a:pt x="1028827" y="0"/>
                </a:lnTo>
                <a:lnTo>
                  <a:pt x="1399286"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8" name="object 28"/>
          <p:cNvSpPr txBox="1"/>
          <p:nvPr/>
        </p:nvSpPr>
        <p:spPr>
          <a:xfrm>
            <a:off x="10004485" y="2734859"/>
            <a:ext cx="733868" cy="540454"/>
          </a:xfrm>
          <a:prstGeom prst="rect">
            <a:avLst/>
          </a:prstGeom>
        </p:spPr>
        <p:txBody>
          <a:bodyPr vert="horz" wrap="square" lIns="0" tIns="18591" rIns="0" bIns="0" rtlCol="0">
            <a:spAutoFit/>
          </a:bodyPr>
          <a:lstStyle/>
          <a:p>
            <a:pPr marL="138943" marR="7828" indent="-120352" defTabSz="1408999">
              <a:spcBef>
                <a:spcPts val="146"/>
              </a:spcBef>
              <a:defRPr/>
            </a:pPr>
            <a:r>
              <a:rPr sz="1695" spc="-8" dirty="0">
                <a:solidFill>
                  <a:prstClr val="black"/>
                </a:solidFill>
                <a:latin typeface="Arial"/>
                <a:cs typeface="Arial"/>
              </a:rPr>
              <a:t>Control  Risks</a:t>
            </a:r>
            <a:endParaRPr sz="1695">
              <a:solidFill>
                <a:prstClr val="black"/>
              </a:solidFill>
              <a:latin typeface="Arial"/>
              <a:cs typeface="Arial"/>
            </a:endParaRPr>
          </a:p>
        </p:txBody>
      </p:sp>
      <p:sp>
        <p:nvSpPr>
          <p:cNvPr id="29" name="object 29"/>
          <p:cNvSpPr/>
          <p:nvPr/>
        </p:nvSpPr>
        <p:spPr>
          <a:xfrm>
            <a:off x="1526446" y="3692998"/>
            <a:ext cx="528385" cy="392375"/>
          </a:xfrm>
          <a:custGeom>
            <a:avLst/>
            <a:gdLst/>
            <a:ahLst/>
            <a:cxnLst/>
            <a:rect l="l" t="t" r="r" b="b"/>
            <a:pathLst>
              <a:path w="342900" h="254635">
                <a:moveTo>
                  <a:pt x="171450" y="0"/>
                </a:moveTo>
                <a:lnTo>
                  <a:pt x="0" y="254381"/>
                </a:lnTo>
                <a:lnTo>
                  <a:pt x="342900" y="254381"/>
                </a:lnTo>
                <a:lnTo>
                  <a:pt x="171450"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30" name="object 30"/>
          <p:cNvSpPr/>
          <p:nvPr/>
        </p:nvSpPr>
        <p:spPr>
          <a:xfrm>
            <a:off x="1526446" y="3692998"/>
            <a:ext cx="528385" cy="392375"/>
          </a:xfrm>
          <a:custGeom>
            <a:avLst/>
            <a:gdLst/>
            <a:ahLst/>
            <a:cxnLst/>
            <a:rect l="l" t="t" r="r" b="b"/>
            <a:pathLst>
              <a:path w="342900" h="254635">
                <a:moveTo>
                  <a:pt x="0" y="254381"/>
                </a:moveTo>
                <a:lnTo>
                  <a:pt x="171450" y="0"/>
                </a:lnTo>
                <a:lnTo>
                  <a:pt x="342900" y="254381"/>
                </a:lnTo>
                <a:lnTo>
                  <a:pt x="0" y="254381"/>
                </a:lnTo>
                <a:close/>
              </a:path>
            </a:pathLst>
          </a:custGeom>
          <a:ln w="12192">
            <a:solidFill>
              <a:srgbClr val="F07D1F"/>
            </a:solidFill>
          </a:ln>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4B42E427-B265-41D0-AE90-B4ECBC47EE0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4" name="TextBox 33">
            <a:extLst>
              <a:ext uri="{FF2B5EF4-FFF2-40B4-BE49-F238E27FC236}">
                <a16:creationId xmlns:a16="http://schemas.microsoft.com/office/drawing/2014/main" id="{F32C8437-0C4C-4A82-998C-99341B34A1A7}"/>
              </a:ext>
            </a:extLst>
          </p:cNvPr>
          <p:cNvSpPr txBox="1"/>
          <p:nvPr/>
        </p:nvSpPr>
        <p:spPr>
          <a:xfrm>
            <a:off x="867489" y="5537953"/>
            <a:ext cx="10542500" cy="424283"/>
          </a:xfrm>
          <a:prstGeom prst="rect">
            <a:avLst/>
          </a:prstGeom>
          <a:noFill/>
        </p:spPr>
        <p:txBody>
          <a:bodyPr wrap="square">
            <a:spAutoFit/>
          </a:bodyPr>
          <a:lstStyle/>
          <a:p>
            <a:pPr defTabSz="1408999"/>
            <a:r>
              <a:rPr lang="en-US" sz="2157" dirty="0">
                <a:solidFill>
                  <a:srgbClr val="FF0000"/>
                </a:solidFill>
                <a:latin typeface="arial" panose="020B0604020202020204" pitchFamily="34" charset="0"/>
              </a:rPr>
              <a:t>* </a:t>
            </a:r>
            <a:r>
              <a:rPr lang="en-US" sz="1695" dirty="0">
                <a:solidFill>
                  <a:srgbClr val="202124"/>
                </a:solidFill>
                <a:latin typeface="arial" panose="020B0604020202020204" pitchFamily="34" charset="0"/>
              </a:rPr>
              <a:t>The risk threshold is </a:t>
            </a:r>
            <a:r>
              <a:rPr lang="en-US" sz="1695" b="1" dirty="0">
                <a:solidFill>
                  <a:srgbClr val="202124"/>
                </a:solidFill>
                <a:latin typeface="arial" panose="020B0604020202020204" pitchFamily="34" charset="0"/>
              </a:rPr>
              <a:t>an amount of risk that an organization or individual is willing to accept</a:t>
            </a:r>
            <a:r>
              <a:rPr lang="en-US" sz="1695" dirty="0">
                <a:solidFill>
                  <a:srgbClr val="202124"/>
                </a:solidFill>
                <a:latin typeface="arial" panose="020B0604020202020204" pitchFamily="34" charset="0"/>
              </a:rPr>
              <a:t>.</a:t>
            </a:r>
            <a:endParaRPr lang="en-US" sz="1695" dirty="0">
              <a:solidFill>
                <a:prstClr val="black"/>
              </a:solidFill>
              <a:latin typeface="Calibri"/>
            </a:endParaRPr>
          </a:p>
        </p:txBody>
      </p:sp>
    </p:spTree>
    <p:extLst>
      <p:ext uri="{BB962C8B-B14F-4D97-AF65-F5344CB8AC3E}">
        <p14:creationId xmlns:p14="http://schemas.microsoft.com/office/powerpoint/2010/main" val="14718064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9" name="object 9"/>
          <p:cNvSpPr txBox="1"/>
          <p:nvPr/>
        </p:nvSpPr>
        <p:spPr>
          <a:xfrm>
            <a:off x="395701" y="1167512"/>
            <a:ext cx="9435590" cy="682672"/>
          </a:xfrm>
          <a:prstGeom prst="rect">
            <a:avLst/>
          </a:prstGeom>
        </p:spPr>
        <p:txBody>
          <a:bodyPr vert="horz" wrap="square" lIns="0" tIns="18591" rIns="0" bIns="0" rtlCol="0">
            <a:spAutoFit/>
          </a:bodyPr>
          <a:lstStyle/>
          <a:p>
            <a:pPr marL="19569" marR="7828" defTabSz="1408999">
              <a:spcBef>
                <a:spcPts val="146"/>
              </a:spcBef>
              <a:defRPr/>
            </a:pPr>
            <a:r>
              <a:rPr sz="2157" spc="-8" dirty="0">
                <a:solidFill>
                  <a:prstClr val="black"/>
                </a:solidFill>
                <a:latin typeface="Arial"/>
                <a:cs typeface="Arial"/>
              </a:rPr>
              <a:t>The working and typical flow of the six Project Risk Management processes is  shown</a:t>
            </a:r>
            <a:r>
              <a:rPr sz="2157" spc="-23" dirty="0">
                <a:solidFill>
                  <a:prstClr val="black"/>
                </a:solidFill>
                <a:latin typeface="Arial"/>
                <a:cs typeface="Arial"/>
              </a:rPr>
              <a:t> </a:t>
            </a:r>
            <a:r>
              <a:rPr sz="2157" spc="-8" dirty="0">
                <a:solidFill>
                  <a:prstClr val="black"/>
                </a:solidFill>
                <a:latin typeface="Arial"/>
                <a:cs typeface="Arial"/>
              </a:rPr>
              <a:t>below:</a:t>
            </a:r>
            <a:endParaRPr sz="2157">
              <a:solidFill>
                <a:prstClr val="black"/>
              </a:solidFill>
              <a:latin typeface="Arial"/>
              <a:cs typeface="Arial"/>
            </a:endParaRPr>
          </a:p>
        </p:txBody>
      </p:sp>
      <p:sp>
        <p:nvSpPr>
          <p:cNvPr id="10" name="object 10"/>
          <p:cNvSpPr txBox="1">
            <a:spLocks noGrp="1"/>
          </p:cNvSpPr>
          <p:nvPr>
            <p:ph type="title"/>
          </p:nvPr>
        </p:nvSpPr>
        <p:spPr>
          <a:xfrm>
            <a:off x="121724" y="246556"/>
            <a:ext cx="6322031" cy="399096"/>
          </a:xfrm>
          <a:prstGeom prst="rect">
            <a:avLst/>
          </a:prstGeom>
        </p:spPr>
        <p:txBody>
          <a:bodyPr vert="horz" wrap="square" lIns="0" tIns="19570" rIns="0" bIns="0" rtlCol="0">
            <a:spAutoFit/>
          </a:bodyPr>
          <a:lstStyle/>
          <a:p>
            <a:pPr marL="19569">
              <a:spcBef>
                <a:spcPts val="154"/>
              </a:spcBef>
            </a:pPr>
            <a:r>
              <a:rPr sz="2465" spc="-8" dirty="0"/>
              <a:t>Project </a:t>
            </a:r>
            <a:r>
              <a:rPr sz="2465" dirty="0"/>
              <a:t>Risk </a:t>
            </a:r>
            <a:r>
              <a:rPr sz="2465" spc="-8" dirty="0"/>
              <a:t>Management </a:t>
            </a:r>
            <a:r>
              <a:rPr sz="2465" dirty="0"/>
              <a:t>Processes</a:t>
            </a:r>
            <a:r>
              <a:rPr sz="2465" spc="23" dirty="0"/>
              <a:t> </a:t>
            </a:r>
            <a:r>
              <a:rPr sz="2465" spc="-8" dirty="0"/>
              <a:t>(contd.)</a:t>
            </a:r>
            <a:endParaRPr sz="2465"/>
          </a:p>
        </p:txBody>
      </p:sp>
      <p:sp>
        <p:nvSpPr>
          <p:cNvPr id="11" name="object 11"/>
          <p:cNvSpPr txBox="1"/>
          <p:nvPr/>
        </p:nvSpPr>
        <p:spPr>
          <a:xfrm>
            <a:off x="861855" y="3768732"/>
            <a:ext cx="10015836" cy="528570"/>
          </a:xfrm>
          <a:prstGeom prst="rect">
            <a:avLst/>
          </a:prstGeom>
          <a:ln w="3175">
            <a:solidFill>
              <a:srgbClr val="F07D1F"/>
            </a:solidFill>
          </a:ln>
        </p:spPr>
        <p:txBody>
          <a:bodyPr vert="horz" wrap="square" lIns="0" tIns="194718" rIns="0" bIns="0" rtlCol="0">
            <a:spAutoFit/>
          </a:bodyPr>
          <a:lstStyle/>
          <a:p>
            <a:pPr marL="137964" defTabSz="1408999">
              <a:spcBef>
                <a:spcPts val="1532"/>
              </a:spcBef>
              <a:defRPr/>
            </a:pPr>
            <a:r>
              <a:rPr sz="2157" spc="-8" dirty="0">
                <a:solidFill>
                  <a:prstClr val="black"/>
                </a:solidFill>
                <a:latin typeface="Arial"/>
                <a:cs typeface="Arial"/>
              </a:rPr>
              <a:t>Listing down the </a:t>
            </a:r>
            <a:r>
              <a:rPr sz="2157" dirty="0">
                <a:solidFill>
                  <a:prstClr val="black"/>
                </a:solidFill>
                <a:latin typeface="Arial"/>
                <a:cs typeface="Arial"/>
              </a:rPr>
              <a:t>risks </a:t>
            </a:r>
            <a:r>
              <a:rPr sz="2157" spc="-8" dirty="0">
                <a:solidFill>
                  <a:prstClr val="black"/>
                </a:solidFill>
                <a:latin typeface="Arial"/>
                <a:cs typeface="Arial"/>
              </a:rPr>
              <a:t>and the </a:t>
            </a:r>
            <a:r>
              <a:rPr sz="2157" dirty="0">
                <a:solidFill>
                  <a:prstClr val="black"/>
                </a:solidFill>
                <a:latin typeface="Arial"/>
                <a:cs typeface="Arial"/>
              </a:rPr>
              <a:t>risk </a:t>
            </a:r>
            <a:r>
              <a:rPr sz="2157" spc="-8" dirty="0">
                <a:solidFill>
                  <a:prstClr val="black"/>
                </a:solidFill>
                <a:latin typeface="Arial"/>
                <a:cs typeface="Arial"/>
              </a:rPr>
              <a:t>owners against each</a:t>
            </a:r>
            <a:r>
              <a:rPr sz="2157" spc="-162" dirty="0">
                <a:solidFill>
                  <a:prstClr val="black"/>
                </a:solidFill>
                <a:latin typeface="Arial"/>
                <a:cs typeface="Arial"/>
              </a:rPr>
              <a:t> </a:t>
            </a:r>
            <a:r>
              <a:rPr sz="2157" dirty="0">
                <a:solidFill>
                  <a:prstClr val="black"/>
                </a:solidFill>
                <a:latin typeface="Arial"/>
                <a:cs typeface="Arial"/>
              </a:rPr>
              <a:t>risk.</a:t>
            </a:r>
            <a:endParaRPr sz="2157">
              <a:solidFill>
                <a:prstClr val="black"/>
              </a:solidFill>
              <a:latin typeface="Arial"/>
              <a:cs typeface="Arial"/>
            </a:endParaRPr>
          </a:p>
        </p:txBody>
      </p:sp>
      <p:sp>
        <p:nvSpPr>
          <p:cNvPr id="12" name="object 12"/>
          <p:cNvSpPr/>
          <p:nvPr/>
        </p:nvSpPr>
        <p:spPr>
          <a:xfrm>
            <a:off x="861855" y="2209408"/>
            <a:ext cx="2156595" cy="1140921"/>
          </a:xfrm>
          <a:custGeom>
            <a:avLst/>
            <a:gdLst/>
            <a:ahLst/>
            <a:cxnLst/>
            <a:rect l="l" t="t" r="r" b="b"/>
            <a:pathLst>
              <a:path w="1399539" h="740410">
                <a:moveTo>
                  <a:pt x="1028826" y="0"/>
                </a:moveTo>
                <a:lnTo>
                  <a:pt x="0" y="0"/>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3" name="object 13"/>
          <p:cNvSpPr txBox="1"/>
          <p:nvPr/>
        </p:nvSpPr>
        <p:spPr>
          <a:xfrm>
            <a:off x="1135833" y="2488866"/>
            <a:ext cx="1294544" cy="543590"/>
          </a:xfrm>
          <a:prstGeom prst="rect">
            <a:avLst/>
          </a:prstGeom>
        </p:spPr>
        <p:txBody>
          <a:bodyPr vert="horz" wrap="square" lIns="0" tIns="30333" rIns="0" bIns="0" rtlCol="0">
            <a:spAutoFit/>
          </a:bodyPr>
          <a:lstStyle/>
          <a:p>
            <a:pPr marL="19569" marR="7828" indent="219178" defTabSz="1408999">
              <a:lnSpc>
                <a:spcPts val="2003"/>
              </a:lnSpc>
              <a:spcBef>
                <a:spcPts val="239"/>
              </a:spcBef>
              <a:defRPr/>
            </a:pPr>
            <a:r>
              <a:rPr sz="1695" spc="-8" dirty="0">
                <a:solidFill>
                  <a:prstClr val="black"/>
                </a:solidFill>
                <a:latin typeface="Arial"/>
                <a:cs typeface="Arial"/>
              </a:rPr>
              <a:t>Plan Risk  Management</a:t>
            </a:r>
            <a:endParaRPr sz="1695">
              <a:solidFill>
                <a:prstClr val="black"/>
              </a:solidFill>
              <a:latin typeface="Arial"/>
              <a:cs typeface="Arial"/>
            </a:endParaRPr>
          </a:p>
        </p:txBody>
      </p:sp>
      <p:sp>
        <p:nvSpPr>
          <p:cNvPr id="14" name="object 14"/>
          <p:cNvSpPr/>
          <p:nvPr/>
        </p:nvSpPr>
        <p:spPr>
          <a:xfrm>
            <a:off x="2540944" y="2209408"/>
            <a:ext cx="2156595" cy="1140921"/>
          </a:xfrm>
          <a:custGeom>
            <a:avLst/>
            <a:gdLst/>
            <a:ahLst/>
            <a:cxnLst/>
            <a:rect l="l" t="t" r="r" b="b"/>
            <a:pathLst>
              <a:path w="1399539" h="740410">
                <a:moveTo>
                  <a:pt x="1028826" y="0"/>
                </a:moveTo>
                <a:lnTo>
                  <a:pt x="0" y="0"/>
                </a:lnTo>
                <a:lnTo>
                  <a:pt x="370458" y="370205"/>
                </a:lnTo>
                <a:lnTo>
                  <a:pt x="0" y="740283"/>
                </a:lnTo>
                <a:lnTo>
                  <a:pt x="1028826" y="740283"/>
                </a:lnTo>
                <a:lnTo>
                  <a:pt x="1399286" y="370205"/>
                </a:lnTo>
                <a:lnTo>
                  <a:pt x="1028826"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15" name="object 15"/>
          <p:cNvSpPr/>
          <p:nvPr/>
        </p:nvSpPr>
        <p:spPr>
          <a:xfrm>
            <a:off x="2540944"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8"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6" name="object 16"/>
          <p:cNvSpPr txBox="1"/>
          <p:nvPr/>
        </p:nvSpPr>
        <p:spPr>
          <a:xfrm>
            <a:off x="3234892" y="2488866"/>
            <a:ext cx="733868" cy="543590"/>
          </a:xfrm>
          <a:prstGeom prst="rect">
            <a:avLst/>
          </a:prstGeom>
        </p:spPr>
        <p:txBody>
          <a:bodyPr vert="horz" wrap="square" lIns="0" tIns="30333" rIns="0" bIns="0" rtlCol="0">
            <a:spAutoFit/>
          </a:bodyPr>
          <a:lstStyle/>
          <a:p>
            <a:pPr marL="195694" marR="7828" indent="-177103" defTabSz="1408999">
              <a:lnSpc>
                <a:spcPts val="2003"/>
              </a:lnSpc>
              <a:spcBef>
                <a:spcPts val="239"/>
              </a:spcBef>
              <a:defRPr/>
            </a:pPr>
            <a:r>
              <a:rPr sz="1695" spc="-8" dirty="0">
                <a:solidFill>
                  <a:prstClr val="black"/>
                </a:solidFill>
                <a:latin typeface="Arial"/>
                <a:cs typeface="Arial"/>
              </a:rPr>
              <a:t>Identify  Risk</a:t>
            </a:r>
            <a:endParaRPr sz="1695">
              <a:solidFill>
                <a:prstClr val="black"/>
              </a:solidFill>
              <a:latin typeface="Arial"/>
              <a:cs typeface="Arial"/>
            </a:endParaRPr>
          </a:p>
        </p:txBody>
      </p:sp>
      <p:sp>
        <p:nvSpPr>
          <p:cNvPr id="17" name="object 17"/>
          <p:cNvSpPr/>
          <p:nvPr/>
        </p:nvSpPr>
        <p:spPr>
          <a:xfrm>
            <a:off x="4238824" y="2209408"/>
            <a:ext cx="2156595" cy="1140921"/>
          </a:xfrm>
          <a:custGeom>
            <a:avLst/>
            <a:gdLst/>
            <a:ahLst/>
            <a:cxnLst/>
            <a:rect l="l" t="t" r="r" b="b"/>
            <a:pathLst>
              <a:path w="1399539" h="740410">
                <a:moveTo>
                  <a:pt x="1028827" y="0"/>
                </a:moveTo>
                <a:lnTo>
                  <a:pt x="0" y="0"/>
                </a:lnTo>
                <a:lnTo>
                  <a:pt x="370459" y="370205"/>
                </a:lnTo>
                <a:lnTo>
                  <a:pt x="0" y="740283"/>
                </a:lnTo>
                <a:lnTo>
                  <a:pt x="1028827" y="740283"/>
                </a:lnTo>
                <a:lnTo>
                  <a:pt x="1399285" y="370205"/>
                </a:lnTo>
                <a:lnTo>
                  <a:pt x="1028827"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8" name="object 18"/>
          <p:cNvSpPr/>
          <p:nvPr/>
        </p:nvSpPr>
        <p:spPr>
          <a:xfrm>
            <a:off x="4238824" y="2209408"/>
            <a:ext cx="2156595" cy="1140921"/>
          </a:xfrm>
          <a:custGeom>
            <a:avLst/>
            <a:gdLst/>
            <a:ahLst/>
            <a:cxnLst/>
            <a:rect l="l" t="t" r="r" b="b"/>
            <a:pathLst>
              <a:path w="1399539" h="740410">
                <a:moveTo>
                  <a:pt x="0" y="0"/>
                </a:moveTo>
                <a:lnTo>
                  <a:pt x="1028827" y="0"/>
                </a:lnTo>
                <a:lnTo>
                  <a:pt x="1399285"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9" name="object 19"/>
          <p:cNvSpPr txBox="1"/>
          <p:nvPr/>
        </p:nvSpPr>
        <p:spPr>
          <a:xfrm>
            <a:off x="4825134" y="2258726"/>
            <a:ext cx="1056770"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Qualitative  Risk  Analysis</a:t>
            </a:r>
            <a:endParaRPr sz="1695">
              <a:solidFill>
                <a:prstClr val="black"/>
              </a:solidFill>
              <a:latin typeface="Arial"/>
              <a:cs typeface="Arial"/>
            </a:endParaRPr>
          </a:p>
        </p:txBody>
      </p:sp>
      <p:sp>
        <p:nvSpPr>
          <p:cNvPr id="20" name="object 20"/>
          <p:cNvSpPr/>
          <p:nvPr/>
        </p:nvSpPr>
        <p:spPr>
          <a:xfrm>
            <a:off x="5915564" y="2221150"/>
            <a:ext cx="2156595" cy="1140921"/>
          </a:xfrm>
          <a:custGeom>
            <a:avLst/>
            <a:gdLst/>
            <a:ahLst/>
            <a:cxnLst/>
            <a:rect l="l" t="t" r="r" b="b"/>
            <a:pathLst>
              <a:path w="1399539" h="740410">
                <a:moveTo>
                  <a:pt x="1028827" y="0"/>
                </a:moveTo>
                <a:lnTo>
                  <a:pt x="0" y="0"/>
                </a:lnTo>
                <a:lnTo>
                  <a:pt x="370459" y="370204"/>
                </a:lnTo>
                <a:lnTo>
                  <a:pt x="0" y="740282"/>
                </a:lnTo>
                <a:lnTo>
                  <a:pt x="1028827" y="740282"/>
                </a:lnTo>
                <a:lnTo>
                  <a:pt x="1399286" y="370204"/>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1" name="object 21"/>
          <p:cNvSpPr/>
          <p:nvPr/>
        </p:nvSpPr>
        <p:spPr>
          <a:xfrm>
            <a:off x="5915564" y="2221150"/>
            <a:ext cx="2156595" cy="1140921"/>
          </a:xfrm>
          <a:custGeom>
            <a:avLst/>
            <a:gdLst/>
            <a:ahLst/>
            <a:cxnLst/>
            <a:rect l="l" t="t" r="r" b="b"/>
            <a:pathLst>
              <a:path w="1399539" h="740410">
                <a:moveTo>
                  <a:pt x="0" y="0"/>
                </a:moveTo>
                <a:lnTo>
                  <a:pt x="1028827" y="0"/>
                </a:lnTo>
                <a:lnTo>
                  <a:pt x="1399286" y="370204"/>
                </a:lnTo>
                <a:lnTo>
                  <a:pt x="1028827" y="740282"/>
                </a:lnTo>
                <a:lnTo>
                  <a:pt x="0" y="740282"/>
                </a:lnTo>
                <a:lnTo>
                  <a:pt x="370459" y="370204"/>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2" name="object 22"/>
          <p:cNvSpPr txBox="1"/>
          <p:nvPr/>
        </p:nvSpPr>
        <p:spPr>
          <a:xfrm>
            <a:off x="6526926" y="2209410"/>
            <a:ext cx="1187888"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Quantitative  Risk  Analysis</a:t>
            </a:r>
            <a:endParaRPr sz="1695">
              <a:solidFill>
                <a:prstClr val="black"/>
              </a:solidFill>
              <a:latin typeface="Arial"/>
              <a:cs typeface="Arial"/>
            </a:endParaRPr>
          </a:p>
        </p:txBody>
      </p:sp>
      <p:sp>
        <p:nvSpPr>
          <p:cNvPr id="23" name="object 23"/>
          <p:cNvSpPr/>
          <p:nvPr/>
        </p:nvSpPr>
        <p:spPr>
          <a:xfrm>
            <a:off x="7606397" y="2209408"/>
            <a:ext cx="2156595" cy="1140921"/>
          </a:xfrm>
          <a:custGeom>
            <a:avLst/>
            <a:gdLst/>
            <a:ahLst/>
            <a:cxnLst/>
            <a:rect l="l" t="t" r="r" b="b"/>
            <a:pathLst>
              <a:path w="1399539" h="740410">
                <a:moveTo>
                  <a:pt x="1028826" y="0"/>
                </a:moveTo>
                <a:lnTo>
                  <a:pt x="0" y="0"/>
                </a:lnTo>
                <a:lnTo>
                  <a:pt x="370459" y="370205"/>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24" name="object 24"/>
          <p:cNvSpPr/>
          <p:nvPr/>
        </p:nvSpPr>
        <p:spPr>
          <a:xfrm>
            <a:off x="7606397"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5" name="object 25"/>
          <p:cNvSpPr txBox="1"/>
          <p:nvPr/>
        </p:nvSpPr>
        <p:spPr>
          <a:xfrm>
            <a:off x="8342223" y="2244244"/>
            <a:ext cx="1117437" cy="801294"/>
          </a:xfrm>
          <a:prstGeom prst="rect">
            <a:avLst/>
          </a:prstGeom>
        </p:spPr>
        <p:txBody>
          <a:bodyPr vert="horz" wrap="square" lIns="0" tIns="18591" rIns="0" bIns="0" rtlCol="0">
            <a:spAutoFit/>
          </a:bodyPr>
          <a:lstStyle/>
          <a:p>
            <a:pPr marL="74364" marR="611545" indent="-55773" defTabSz="1408999">
              <a:spcBef>
                <a:spcPts val="146"/>
              </a:spcBef>
              <a:defRPr/>
            </a:pPr>
            <a:r>
              <a:rPr sz="1695" spc="-8" dirty="0">
                <a:solidFill>
                  <a:prstClr val="black"/>
                </a:solidFill>
                <a:latin typeface="Arial"/>
                <a:cs typeface="Arial"/>
              </a:rPr>
              <a:t>Plan  Risk</a:t>
            </a:r>
            <a:endParaRPr sz="1695">
              <a:solidFill>
                <a:prstClr val="black"/>
              </a:solidFill>
              <a:latin typeface="Arial"/>
              <a:cs typeface="Arial"/>
            </a:endParaRPr>
          </a:p>
          <a:p>
            <a:pPr marL="20548" defTabSz="1408999">
              <a:defRPr/>
            </a:pPr>
            <a:r>
              <a:rPr sz="1695" spc="-8" dirty="0">
                <a:solidFill>
                  <a:prstClr val="black"/>
                </a:solidFill>
                <a:latin typeface="Arial"/>
                <a:cs typeface="Arial"/>
              </a:rPr>
              <a:t>Responses</a:t>
            </a:r>
            <a:endParaRPr sz="1695">
              <a:solidFill>
                <a:prstClr val="black"/>
              </a:solidFill>
              <a:latin typeface="Arial"/>
              <a:cs typeface="Arial"/>
            </a:endParaRPr>
          </a:p>
        </p:txBody>
      </p:sp>
      <p:sp>
        <p:nvSpPr>
          <p:cNvPr id="26" name="object 26"/>
          <p:cNvSpPr/>
          <p:nvPr/>
        </p:nvSpPr>
        <p:spPr>
          <a:xfrm>
            <a:off x="9297230" y="2209408"/>
            <a:ext cx="2156595" cy="1140921"/>
          </a:xfrm>
          <a:custGeom>
            <a:avLst/>
            <a:gdLst/>
            <a:ahLst/>
            <a:cxnLst/>
            <a:rect l="l" t="t" r="r" b="b"/>
            <a:pathLst>
              <a:path w="1399540" h="740410">
                <a:moveTo>
                  <a:pt x="1028827" y="0"/>
                </a:moveTo>
                <a:lnTo>
                  <a:pt x="0" y="0"/>
                </a:lnTo>
                <a:lnTo>
                  <a:pt x="370459" y="370205"/>
                </a:lnTo>
                <a:lnTo>
                  <a:pt x="0" y="740283"/>
                </a:lnTo>
                <a:lnTo>
                  <a:pt x="1028827" y="740283"/>
                </a:lnTo>
                <a:lnTo>
                  <a:pt x="1399286" y="370205"/>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7" name="object 27"/>
          <p:cNvSpPr/>
          <p:nvPr/>
        </p:nvSpPr>
        <p:spPr>
          <a:xfrm>
            <a:off x="9297230" y="2209408"/>
            <a:ext cx="2156595" cy="1140921"/>
          </a:xfrm>
          <a:custGeom>
            <a:avLst/>
            <a:gdLst/>
            <a:ahLst/>
            <a:cxnLst/>
            <a:rect l="l" t="t" r="r" b="b"/>
            <a:pathLst>
              <a:path w="1399540" h="740410">
                <a:moveTo>
                  <a:pt x="0" y="0"/>
                </a:moveTo>
                <a:lnTo>
                  <a:pt x="1028827" y="0"/>
                </a:lnTo>
                <a:lnTo>
                  <a:pt x="1399286"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8" name="object 28"/>
          <p:cNvSpPr txBox="1"/>
          <p:nvPr/>
        </p:nvSpPr>
        <p:spPr>
          <a:xfrm>
            <a:off x="10004485" y="2416067"/>
            <a:ext cx="733868" cy="540454"/>
          </a:xfrm>
          <a:prstGeom prst="rect">
            <a:avLst/>
          </a:prstGeom>
        </p:spPr>
        <p:txBody>
          <a:bodyPr vert="horz" wrap="square" lIns="0" tIns="18591" rIns="0" bIns="0" rtlCol="0">
            <a:spAutoFit/>
          </a:bodyPr>
          <a:lstStyle/>
          <a:p>
            <a:pPr marL="138943" marR="7828" indent="-120352" defTabSz="1408999">
              <a:spcBef>
                <a:spcPts val="146"/>
              </a:spcBef>
              <a:defRPr/>
            </a:pPr>
            <a:r>
              <a:rPr sz="1695" spc="-8" dirty="0">
                <a:solidFill>
                  <a:prstClr val="black"/>
                </a:solidFill>
                <a:latin typeface="Arial"/>
                <a:cs typeface="Arial"/>
              </a:rPr>
              <a:t>Control  Risks</a:t>
            </a:r>
            <a:endParaRPr sz="1695">
              <a:solidFill>
                <a:prstClr val="black"/>
              </a:solidFill>
              <a:latin typeface="Arial"/>
              <a:cs typeface="Arial"/>
            </a:endParaRPr>
          </a:p>
        </p:txBody>
      </p:sp>
      <p:sp>
        <p:nvSpPr>
          <p:cNvPr id="29" name="object 29"/>
          <p:cNvSpPr/>
          <p:nvPr/>
        </p:nvSpPr>
        <p:spPr>
          <a:xfrm>
            <a:off x="3203187" y="3367160"/>
            <a:ext cx="528385" cy="389438"/>
          </a:xfrm>
          <a:custGeom>
            <a:avLst/>
            <a:gdLst/>
            <a:ahLst/>
            <a:cxnLst/>
            <a:rect l="l" t="t" r="r" b="b"/>
            <a:pathLst>
              <a:path w="342900" h="252730">
                <a:moveTo>
                  <a:pt x="171450" y="0"/>
                </a:moveTo>
                <a:lnTo>
                  <a:pt x="0" y="252602"/>
                </a:lnTo>
                <a:lnTo>
                  <a:pt x="342900" y="252602"/>
                </a:lnTo>
                <a:lnTo>
                  <a:pt x="171450"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30" name="object 30"/>
          <p:cNvSpPr/>
          <p:nvPr/>
        </p:nvSpPr>
        <p:spPr>
          <a:xfrm>
            <a:off x="3203187" y="3367160"/>
            <a:ext cx="528385" cy="389438"/>
          </a:xfrm>
          <a:custGeom>
            <a:avLst/>
            <a:gdLst/>
            <a:ahLst/>
            <a:cxnLst/>
            <a:rect l="l" t="t" r="r" b="b"/>
            <a:pathLst>
              <a:path w="342900" h="252730">
                <a:moveTo>
                  <a:pt x="0" y="252602"/>
                </a:moveTo>
                <a:lnTo>
                  <a:pt x="171450" y="0"/>
                </a:lnTo>
                <a:lnTo>
                  <a:pt x="342900" y="252602"/>
                </a:lnTo>
                <a:lnTo>
                  <a:pt x="0" y="252602"/>
                </a:lnTo>
                <a:close/>
              </a:path>
            </a:pathLst>
          </a:custGeom>
          <a:ln w="12192">
            <a:solidFill>
              <a:srgbClr val="F07D1F"/>
            </a:solidFill>
          </a:ln>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3"/>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9</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F929421C-A35C-4D0C-90A6-E043085392E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extLst>
      <p:ext uri="{BB962C8B-B14F-4D97-AF65-F5344CB8AC3E}">
        <p14:creationId xmlns:p14="http://schemas.microsoft.com/office/powerpoint/2010/main" val="28450379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9" name="object 9"/>
          <p:cNvSpPr txBox="1"/>
          <p:nvPr/>
        </p:nvSpPr>
        <p:spPr>
          <a:xfrm>
            <a:off x="395701" y="1167512"/>
            <a:ext cx="9435590" cy="682672"/>
          </a:xfrm>
          <a:prstGeom prst="rect">
            <a:avLst/>
          </a:prstGeom>
        </p:spPr>
        <p:txBody>
          <a:bodyPr vert="horz" wrap="square" lIns="0" tIns="18591" rIns="0" bIns="0" rtlCol="0">
            <a:spAutoFit/>
          </a:bodyPr>
          <a:lstStyle/>
          <a:p>
            <a:pPr marL="19569" marR="7828" defTabSz="1408999">
              <a:spcBef>
                <a:spcPts val="146"/>
              </a:spcBef>
              <a:defRPr/>
            </a:pPr>
            <a:r>
              <a:rPr sz="2157" spc="-8" dirty="0">
                <a:solidFill>
                  <a:prstClr val="black"/>
                </a:solidFill>
                <a:latin typeface="Arial"/>
                <a:cs typeface="Arial"/>
              </a:rPr>
              <a:t>The working and typical flow of the six Project Risk Management processes is  shown</a:t>
            </a:r>
            <a:r>
              <a:rPr sz="2157" spc="-23" dirty="0">
                <a:solidFill>
                  <a:prstClr val="black"/>
                </a:solidFill>
                <a:latin typeface="Arial"/>
                <a:cs typeface="Arial"/>
              </a:rPr>
              <a:t> </a:t>
            </a:r>
            <a:r>
              <a:rPr sz="2157" spc="-8" dirty="0">
                <a:solidFill>
                  <a:prstClr val="black"/>
                </a:solidFill>
                <a:latin typeface="Arial"/>
                <a:cs typeface="Arial"/>
              </a:rPr>
              <a:t>below:</a:t>
            </a:r>
            <a:endParaRPr sz="2157">
              <a:solidFill>
                <a:prstClr val="black"/>
              </a:solidFill>
              <a:latin typeface="Arial"/>
              <a:cs typeface="Arial"/>
            </a:endParaRPr>
          </a:p>
        </p:txBody>
      </p:sp>
      <p:sp>
        <p:nvSpPr>
          <p:cNvPr id="10" name="object 10"/>
          <p:cNvSpPr txBox="1">
            <a:spLocks noGrp="1"/>
          </p:cNvSpPr>
          <p:nvPr>
            <p:ph type="title"/>
          </p:nvPr>
        </p:nvSpPr>
        <p:spPr>
          <a:xfrm>
            <a:off x="121724" y="246556"/>
            <a:ext cx="6322031" cy="399096"/>
          </a:xfrm>
          <a:prstGeom prst="rect">
            <a:avLst/>
          </a:prstGeom>
        </p:spPr>
        <p:txBody>
          <a:bodyPr vert="horz" wrap="square" lIns="0" tIns="19570" rIns="0" bIns="0" rtlCol="0">
            <a:spAutoFit/>
          </a:bodyPr>
          <a:lstStyle/>
          <a:p>
            <a:pPr marL="19569">
              <a:spcBef>
                <a:spcPts val="154"/>
              </a:spcBef>
            </a:pPr>
            <a:r>
              <a:rPr sz="2465" spc="-8" dirty="0"/>
              <a:t>Project </a:t>
            </a:r>
            <a:r>
              <a:rPr sz="2465" dirty="0"/>
              <a:t>Risk </a:t>
            </a:r>
            <a:r>
              <a:rPr sz="2465" spc="-8" dirty="0"/>
              <a:t>Management </a:t>
            </a:r>
            <a:r>
              <a:rPr sz="2465" dirty="0"/>
              <a:t>Processes</a:t>
            </a:r>
            <a:r>
              <a:rPr sz="2465" spc="23" dirty="0"/>
              <a:t> </a:t>
            </a:r>
            <a:r>
              <a:rPr sz="2465" spc="-8" dirty="0"/>
              <a:t>(contd.)</a:t>
            </a:r>
            <a:endParaRPr sz="2465"/>
          </a:p>
        </p:txBody>
      </p:sp>
      <p:sp>
        <p:nvSpPr>
          <p:cNvPr id="11" name="object 11"/>
          <p:cNvSpPr txBox="1"/>
          <p:nvPr/>
        </p:nvSpPr>
        <p:spPr>
          <a:xfrm>
            <a:off x="861855" y="3768733"/>
            <a:ext cx="10015836" cy="600748"/>
          </a:xfrm>
          <a:prstGeom prst="rect">
            <a:avLst/>
          </a:prstGeom>
          <a:ln w="3175">
            <a:solidFill>
              <a:srgbClr val="F07D1F"/>
            </a:solidFill>
          </a:ln>
        </p:spPr>
        <p:txBody>
          <a:bodyPr vert="horz" wrap="square" lIns="0" tIns="31312" rIns="0" bIns="0" rtlCol="0">
            <a:spAutoFit/>
          </a:bodyPr>
          <a:lstStyle/>
          <a:p>
            <a:pPr marL="137964" defTabSz="1408999">
              <a:spcBef>
                <a:spcPts val="247"/>
              </a:spcBef>
              <a:defRPr/>
            </a:pPr>
            <a:r>
              <a:rPr sz="1849" spc="-8" dirty="0">
                <a:solidFill>
                  <a:prstClr val="black"/>
                </a:solidFill>
                <a:latin typeface="Arial"/>
                <a:cs typeface="Arial"/>
              </a:rPr>
              <a:t>Analyzing identified risk with </a:t>
            </a:r>
            <a:r>
              <a:rPr sz="1849" dirty="0">
                <a:solidFill>
                  <a:prstClr val="black"/>
                </a:solidFill>
                <a:latin typeface="Arial"/>
                <a:cs typeface="Arial"/>
              </a:rPr>
              <a:t>respect to the </a:t>
            </a:r>
            <a:r>
              <a:rPr sz="1849" spc="-15" dirty="0">
                <a:solidFill>
                  <a:prstClr val="black"/>
                </a:solidFill>
                <a:latin typeface="Arial"/>
                <a:cs typeface="Arial"/>
              </a:rPr>
              <a:t>probability, </a:t>
            </a:r>
            <a:r>
              <a:rPr sz="1849" dirty="0">
                <a:solidFill>
                  <a:prstClr val="black"/>
                </a:solidFill>
                <a:latin typeface="Arial"/>
                <a:cs typeface="Arial"/>
              </a:rPr>
              <a:t>impact, </a:t>
            </a:r>
            <a:r>
              <a:rPr sz="1849" spc="-8" dirty="0">
                <a:solidFill>
                  <a:prstClr val="black"/>
                </a:solidFill>
                <a:latin typeface="Arial"/>
                <a:cs typeface="Arial"/>
              </a:rPr>
              <a:t>and </a:t>
            </a:r>
            <a:r>
              <a:rPr sz="1849" dirty="0">
                <a:solidFill>
                  <a:prstClr val="black"/>
                </a:solidFill>
                <a:latin typeface="Arial"/>
                <a:cs typeface="Arial"/>
              </a:rPr>
              <a:t>root</a:t>
            </a:r>
            <a:r>
              <a:rPr sz="1849" spc="-39" dirty="0">
                <a:solidFill>
                  <a:prstClr val="black"/>
                </a:solidFill>
                <a:latin typeface="Arial"/>
                <a:cs typeface="Arial"/>
              </a:rPr>
              <a:t> </a:t>
            </a:r>
            <a:r>
              <a:rPr sz="1849" spc="-8" dirty="0">
                <a:solidFill>
                  <a:prstClr val="black"/>
                </a:solidFill>
                <a:latin typeface="Arial"/>
                <a:cs typeface="Arial"/>
              </a:rPr>
              <a:t>causes.</a:t>
            </a:r>
            <a:endParaRPr sz="1849" dirty="0">
              <a:solidFill>
                <a:prstClr val="black"/>
              </a:solidFill>
              <a:latin typeface="Arial"/>
              <a:cs typeface="Arial"/>
            </a:endParaRPr>
          </a:p>
          <a:p>
            <a:pPr marL="137964" defTabSz="1408999">
              <a:defRPr/>
            </a:pPr>
            <a:r>
              <a:rPr sz="1849" dirty="0">
                <a:solidFill>
                  <a:prstClr val="black"/>
                </a:solidFill>
                <a:latin typeface="Arial"/>
                <a:cs typeface="Arial"/>
              </a:rPr>
              <a:t>Importance </a:t>
            </a:r>
            <a:r>
              <a:rPr sz="1849" spc="-8" dirty="0">
                <a:solidFill>
                  <a:prstClr val="black"/>
                </a:solidFill>
                <a:latin typeface="Arial"/>
                <a:cs typeface="Arial"/>
              </a:rPr>
              <a:t>and prioritized lists </a:t>
            </a:r>
            <a:r>
              <a:rPr sz="1849" dirty="0">
                <a:solidFill>
                  <a:prstClr val="black"/>
                </a:solidFill>
                <a:latin typeface="Arial"/>
                <a:cs typeface="Arial"/>
              </a:rPr>
              <a:t>can be </a:t>
            </a:r>
            <a:r>
              <a:rPr sz="1849" spc="-8" dirty="0">
                <a:solidFill>
                  <a:prstClr val="black"/>
                </a:solidFill>
                <a:latin typeface="Arial"/>
                <a:cs typeface="Arial"/>
              </a:rPr>
              <a:t>derived </a:t>
            </a:r>
            <a:r>
              <a:rPr sz="1849" dirty="0">
                <a:solidFill>
                  <a:prstClr val="black"/>
                </a:solidFill>
                <a:latin typeface="Arial"/>
                <a:cs typeface="Arial"/>
              </a:rPr>
              <a:t>by </a:t>
            </a:r>
            <a:r>
              <a:rPr sz="1849" spc="-8" dirty="0">
                <a:solidFill>
                  <a:prstClr val="black"/>
                </a:solidFill>
                <a:latin typeface="Arial"/>
                <a:cs typeface="Arial"/>
              </a:rPr>
              <a:t>using different</a:t>
            </a:r>
            <a:r>
              <a:rPr sz="1849" spc="-123" dirty="0">
                <a:solidFill>
                  <a:prstClr val="black"/>
                </a:solidFill>
                <a:latin typeface="Arial"/>
                <a:cs typeface="Arial"/>
              </a:rPr>
              <a:t> </a:t>
            </a:r>
            <a:r>
              <a:rPr sz="1849" spc="-8" dirty="0">
                <a:solidFill>
                  <a:prstClr val="black"/>
                </a:solidFill>
                <a:latin typeface="Arial"/>
                <a:cs typeface="Arial"/>
              </a:rPr>
              <a:t>tools.</a:t>
            </a:r>
            <a:endParaRPr sz="1849" dirty="0">
              <a:solidFill>
                <a:prstClr val="black"/>
              </a:solidFill>
              <a:latin typeface="Arial"/>
              <a:cs typeface="Arial"/>
            </a:endParaRPr>
          </a:p>
        </p:txBody>
      </p:sp>
      <p:sp>
        <p:nvSpPr>
          <p:cNvPr id="12" name="object 12"/>
          <p:cNvSpPr/>
          <p:nvPr/>
        </p:nvSpPr>
        <p:spPr>
          <a:xfrm>
            <a:off x="861855" y="2209408"/>
            <a:ext cx="2156595" cy="1140921"/>
          </a:xfrm>
          <a:custGeom>
            <a:avLst/>
            <a:gdLst/>
            <a:ahLst/>
            <a:cxnLst/>
            <a:rect l="l" t="t" r="r" b="b"/>
            <a:pathLst>
              <a:path w="1399539" h="740410">
                <a:moveTo>
                  <a:pt x="1028826" y="0"/>
                </a:moveTo>
                <a:lnTo>
                  <a:pt x="0" y="0"/>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3" name="object 13"/>
          <p:cNvSpPr txBox="1"/>
          <p:nvPr/>
        </p:nvSpPr>
        <p:spPr>
          <a:xfrm>
            <a:off x="1135833" y="2488866"/>
            <a:ext cx="1294544" cy="543590"/>
          </a:xfrm>
          <a:prstGeom prst="rect">
            <a:avLst/>
          </a:prstGeom>
        </p:spPr>
        <p:txBody>
          <a:bodyPr vert="horz" wrap="square" lIns="0" tIns="30333" rIns="0" bIns="0" rtlCol="0">
            <a:spAutoFit/>
          </a:bodyPr>
          <a:lstStyle/>
          <a:p>
            <a:pPr marL="19569" marR="7828" indent="219178" defTabSz="1408999">
              <a:lnSpc>
                <a:spcPts val="2003"/>
              </a:lnSpc>
              <a:spcBef>
                <a:spcPts val="239"/>
              </a:spcBef>
              <a:defRPr/>
            </a:pPr>
            <a:r>
              <a:rPr sz="1695" spc="-8" dirty="0">
                <a:solidFill>
                  <a:prstClr val="black"/>
                </a:solidFill>
                <a:latin typeface="Arial"/>
                <a:cs typeface="Arial"/>
              </a:rPr>
              <a:t>Plan Risk  Management</a:t>
            </a:r>
            <a:endParaRPr sz="1695">
              <a:solidFill>
                <a:prstClr val="black"/>
              </a:solidFill>
              <a:latin typeface="Arial"/>
              <a:cs typeface="Arial"/>
            </a:endParaRPr>
          </a:p>
        </p:txBody>
      </p:sp>
      <p:sp>
        <p:nvSpPr>
          <p:cNvPr id="14" name="object 14"/>
          <p:cNvSpPr/>
          <p:nvPr/>
        </p:nvSpPr>
        <p:spPr>
          <a:xfrm>
            <a:off x="2540944" y="2209408"/>
            <a:ext cx="2156595" cy="1140921"/>
          </a:xfrm>
          <a:custGeom>
            <a:avLst/>
            <a:gdLst/>
            <a:ahLst/>
            <a:cxnLst/>
            <a:rect l="l" t="t" r="r" b="b"/>
            <a:pathLst>
              <a:path w="1399539" h="740410">
                <a:moveTo>
                  <a:pt x="1028826" y="0"/>
                </a:moveTo>
                <a:lnTo>
                  <a:pt x="0" y="0"/>
                </a:lnTo>
                <a:lnTo>
                  <a:pt x="370458" y="370205"/>
                </a:lnTo>
                <a:lnTo>
                  <a:pt x="0" y="740283"/>
                </a:lnTo>
                <a:lnTo>
                  <a:pt x="1028826" y="740283"/>
                </a:lnTo>
                <a:lnTo>
                  <a:pt x="1399286" y="370205"/>
                </a:lnTo>
                <a:lnTo>
                  <a:pt x="1028826"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15" name="object 15"/>
          <p:cNvSpPr/>
          <p:nvPr/>
        </p:nvSpPr>
        <p:spPr>
          <a:xfrm>
            <a:off x="2540944"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8"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6" name="object 16"/>
          <p:cNvSpPr txBox="1"/>
          <p:nvPr/>
        </p:nvSpPr>
        <p:spPr>
          <a:xfrm>
            <a:off x="3234892" y="2488866"/>
            <a:ext cx="733868" cy="543590"/>
          </a:xfrm>
          <a:prstGeom prst="rect">
            <a:avLst/>
          </a:prstGeom>
        </p:spPr>
        <p:txBody>
          <a:bodyPr vert="horz" wrap="square" lIns="0" tIns="30333" rIns="0" bIns="0" rtlCol="0">
            <a:spAutoFit/>
          </a:bodyPr>
          <a:lstStyle/>
          <a:p>
            <a:pPr marL="195694" marR="7828" indent="-177103" defTabSz="1408999">
              <a:lnSpc>
                <a:spcPts val="2003"/>
              </a:lnSpc>
              <a:spcBef>
                <a:spcPts val="239"/>
              </a:spcBef>
              <a:defRPr/>
            </a:pPr>
            <a:r>
              <a:rPr sz="1695" spc="-8" dirty="0">
                <a:solidFill>
                  <a:prstClr val="black"/>
                </a:solidFill>
                <a:latin typeface="Arial"/>
                <a:cs typeface="Arial"/>
              </a:rPr>
              <a:t>Identify  Risk</a:t>
            </a:r>
            <a:endParaRPr sz="1695">
              <a:solidFill>
                <a:prstClr val="black"/>
              </a:solidFill>
              <a:latin typeface="Arial"/>
              <a:cs typeface="Arial"/>
            </a:endParaRPr>
          </a:p>
        </p:txBody>
      </p:sp>
      <p:sp>
        <p:nvSpPr>
          <p:cNvPr id="17" name="object 17"/>
          <p:cNvSpPr/>
          <p:nvPr/>
        </p:nvSpPr>
        <p:spPr>
          <a:xfrm>
            <a:off x="4238824" y="2209408"/>
            <a:ext cx="2156595" cy="1140921"/>
          </a:xfrm>
          <a:custGeom>
            <a:avLst/>
            <a:gdLst/>
            <a:ahLst/>
            <a:cxnLst/>
            <a:rect l="l" t="t" r="r" b="b"/>
            <a:pathLst>
              <a:path w="1399539" h="740410">
                <a:moveTo>
                  <a:pt x="1028827" y="0"/>
                </a:moveTo>
                <a:lnTo>
                  <a:pt x="0" y="0"/>
                </a:lnTo>
                <a:lnTo>
                  <a:pt x="370459" y="370205"/>
                </a:lnTo>
                <a:lnTo>
                  <a:pt x="0" y="740283"/>
                </a:lnTo>
                <a:lnTo>
                  <a:pt x="1028827" y="740283"/>
                </a:lnTo>
                <a:lnTo>
                  <a:pt x="1399285" y="370205"/>
                </a:lnTo>
                <a:lnTo>
                  <a:pt x="1028827"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8" name="object 18"/>
          <p:cNvSpPr/>
          <p:nvPr/>
        </p:nvSpPr>
        <p:spPr>
          <a:xfrm>
            <a:off x="4238824" y="2209408"/>
            <a:ext cx="2156595" cy="1140921"/>
          </a:xfrm>
          <a:custGeom>
            <a:avLst/>
            <a:gdLst/>
            <a:ahLst/>
            <a:cxnLst/>
            <a:rect l="l" t="t" r="r" b="b"/>
            <a:pathLst>
              <a:path w="1399539" h="740410">
                <a:moveTo>
                  <a:pt x="0" y="0"/>
                </a:moveTo>
                <a:lnTo>
                  <a:pt x="1028827" y="0"/>
                </a:lnTo>
                <a:lnTo>
                  <a:pt x="1399285"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9" name="object 19"/>
          <p:cNvSpPr txBox="1"/>
          <p:nvPr/>
        </p:nvSpPr>
        <p:spPr>
          <a:xfrm>
            <a:off x="4825134" y="2258726"/>
            <a:ext cx="1056770"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Qualitative  Risk  Analysis</a:t>
            </a:r>
            <a:endParaRPr sz="1695">
              <a:solidFill>
                <a:prstClr val="black"/>
              </a:solidFill>
              <a:latin typeface="Arial"/>
              <a:cs typeface="Arial"/>
            </a:endParaRPr>
          </a:p>
        </p:txBody>
      </p:sp>
      <p:sp>
        <p:nvSpPr>
          <p:cNvPr id="20" name="object 20"/>
          <p:cNvSpPr/>
          <p:nvPr/>
        </p:nvSpPr>
        <p:spPr>
          <a:xfrm>
            <a:off x="5915564" y="2221150"/>
            <a:ext cx="2156595" cy="1140921"/>
          </a:xfrm>
          <a:custGeom>
            <a:avLst/>
            <a:gdLst/>
            <a:ahLst/>
            <a:cxnLst/>
            <a:rect l="l" t="t" r="r" b="b"/>
            <a:pathLst>
              <a:path w="1399539" h="740410">
                <a:moveTo>
                  <a:pt x="1028827" y="0"/>
                </a:moveTo>
                <a:lnTo>
                  <a:pt x="0" y="0"/>
                </a:lnTo>
                <a:lnTo>
                  <a:pt x="370459" y="370204"/>
                </a:lnTo>
                <a:lnTo>
                  <a:pt x="0" y="740282"/>
                </a:lnTo>
                <a:lnTo>
                  <a:pt x="1028827" y="740282"/>
                </a:lnTo>
                <a:lnTo>
                  <a:pt x="1399286" y="370204"/>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1" name="object 21"/>
          <p:cNvSpPr/>
          <p:nvPr/>
        </p:nvSpPr>
        <p:spPr>
          <a:xfrm>
            <a:off x="5915564" y="2221150"/>
            <a:ext cx="2156595" cy="1140921"/>
          </a:xfrm>
          <a:custGeom>
            <a:avLst/>
            <a:gdLst/>
            <a:ahLst/>
            <a:cxnLst/>
            <a:rect l="l" t="t" r="r" b="b"/>
            <a:pathLst>
              <a:path w="1399539" h="740410">
                <a:moveTo>
                  <a:pt x="0" y="0"/>
                </a:moveTo>
                <a:lnTo>
                  <a:pt x="1028827" y="0"/>
                </a:lnTo>
                <a:lnTo>
                  <a:pt x="1399286" y="370204"/>
                </a:lnTo>
                <a:lnTo>
                  <a:pt x="1028827" y="740282"/>
                </a:lnTo>
                <a:lnTo>
                  <a:pt x="0" y="740282"/>
                </a:lnTo>
                <a:lnTo>
                  <a:pt x="370459" y="370204"/>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2" name="object 22"/>
          <p:cNvSpPr txBox="1"/>
          <p:nvPr/>
        </p:nvSpPr>
        <p:spPr>
          <a:xfrm>
            <a:off x="6526926" y="2209410"/>
            <a:ext cx="1187888"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Quantitative  Risk  Analysis</a:t>
            </a:r>
            <a:endParaRPr sz="1695">
              <a:solidFill>
                <a:prstClr val="black"/>
              </a:solidFill>
              <a:latin typeface="Arial"/>
              <a:cs typeface="Arial"/>
            </a:endParaRPr>
          </a:p>
        </p:txBody>
      </p:sp>
      <p:sp>
        <p:nvSpPr>
          <p:cNvPr id="23" name="object 23"/>
          <p:cNvSpPr/>
          <p:nvPr/>
        </p:nvSpPr>
        <p:spPr>
          <a:xfrm>
            <a:off x="7606397" y="2209408"/>
            <a:ext cx="2156595" cy="1140921"/>
          </a:xfrm>
          <a:custGeom>
            <a:avLst/>
            <a:gdLst/>
            <a:ahLst/>
            <a:cxnLst/>
            <a:rect l="l" t="t" r="r" b="b"/>
            <a:pathLst>
              <a:path w="1399539" h="740410">
                <a:moveTo>
                  <a:pt x="1028826" y="0"/>
                </a:moveTo>
                <a:lnTo>
                  <a:pt x="0" y="0"/>
                </a:lnTo>
                <a:lnTo>
                  <a:pt x="370459" y="370205"/>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24" name="object 24"/>
          <p:cNvSpPr/>
          <p:nvPr/>
        </p:nvSpPr>
        <p:spPr>
          <a:xfrm>
            <a:off x="7606397"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5" name="object 25"/>
          <p:cNvSpPr txBox="1"/>
          <p:nvPr/>
        </p:nvSpPr>
        <p:spPr>
          <a:xfrm>
            <a:off x="8342223" y="2244244"/>
            <a:ext cx="1117437" cy="801294"/>
          </a:xfrm>
          <a:prstGeom prst="rect">
            <a:avLst/>
          </a:prstGeom>
        </p:spPr>
        <p:txBody>
          <a:bodyPr vert="horz" wrap="square" lIns="0" tIns="18591" rIns="0" bIns="0" rtlCol="0">
            <a:spAutoFit/>
          </a:bodyPr>
          <a:lstStyle/>
          <a:p>
            <a:pPr marL="74364" marR="611545" indent="-55773" defTabSz="1408999">
              <a:spcBef>
                <a:spcPts val="146"/>
              </a:spcBef>
              <a:defRPr/>
            </a:pPr>
            <a:r>
              <a:rPr sz="1695" spc="-8" dirty="0">
                <a:solidFill>
                  <a:prstClr val="black"/>
                </a:solidFill>
                <a:latin typeface="Arial"/>
                <a:cs typeface="Arial"/>
              </a:rPr>
              <a:t>Plan  Risk</a:t>
            </a:r>
            <a:endParaRPr sz="1695">
              <a:solidFill>
                <a:prstClr val="black"/>
              </a:solidFill>
              <a:latin typeface="Arial"/>
              <a:cs typeface="Arial"/>
            </a:endParaRPr>
          </a:p>
          <a:p>
            <a:pPr marL="20548" defTabSz="1408999">
              <a:defRPr/>
            </a:pPr>
            <a:r>
              <a:rPr sz="1695" spc="-8" dirty="0">
                <a:solidFill>
                  <a:prstClr val="black"/>
                </a:solidFill>
                <a:latin typeface="Arial"/>
                <a:cs typeface="Arial"/>
              </a:rPr>
              <a:t>Responses</a:t>
            </a:r>
            <a:endParaRPr sz="1695">
              <a:solidFill>
                <a:prstClr val="black"/>
              </a:solidFill>
              <a:latin typeface="Arial"/>
              <a:cs typeface="Arial"/>
            </a:endParaRPr>
          </a:p>
        </p:txBody>
      </p:sp>
      <p:sp>
        <p:nvSpPr>
          <p:cNvPr id="26" name="object 26"/>
          <p:cNvSpPr/>
          <p:nvPr/>
        </p:nvSpPr>
        <p:spPr>
          <a:xfrm>
            <a:off x="9297230" y="2209408"/>
            <a:ext cx="2156595" cy="1140921"/>
          </a:xfrm>
          <a:custGeom>
            <a:avLst/>
            <a:gdLst/>
            <a:ahLst/>
            <a:cxnLst/>
            <a:rect l="l" t="t" r="r" b="b"/>
            <a:pathLst>
              <a:path w="1399540" h="740410">
                <a:moveTo>
                  <a:pt x="1028827" y="0"/>
                </a:moveTo>
                <a:lnTo>
                  <a:pt x="0" y="0"/>
                </a:lnTo>
                <a:lnTo>
                  <a:pt x="370459" y="370205"/>
                </a:lnTo>
                <a:lnTo>
                  <a:pt x="0" y="740283"/>
                </a:lnTo>
                <a:lnTo>
                  <a:pt x="1028827" y="740283"/>
                </a:lnTo>
                <a:lnTo>
                  <a:pt x="1399286" y="370205"/>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7" name="object 27"/>
          <p:cNvSpPr/>
          <p:nvPr/>
        </p:nvSpPr>
        <p:spPr>
          <a:xfrm>
            <a:off x="9297230" y="2209408"/>
            <a:ext cx="2156595" cy="1140921"/>
          </a:xfrm>
          <a:custGeom>
            <a:avLst/>
            <a:gdLst/>
            <a:ahLst/>
            <a:cxnLst/>
            <a:rect l="l" t="t" r="r" b="b"/>
            <a:pathLst>
              <a:path w="1399540" h="740410">
                <a:moveTo>
                  <a:pt x="0" y="0"/>
                </a:moveTo>
                <a:lnTo>
                  <a:pt x="1028827" y="0"/>
                </a:lnTo>
                <a:lnTo>
                  <a:pt x="1399286"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8" name="object 28"/>
          <p:cNvSpPr txBox="1"/>
          <p:nvPr/>
        </p:nvSpPr>
        <p:spPr>
          <a:xfrm>
            <a:off x="10004485" y="2416067"/>
            <a:ext cx="733868" cy="540454"/>
          </a:xfrm>
          <a:prstGeom prst="rect">
            <a:avLst/>
          </a:prstGeom>
        </p:spPr>
        <p:txBody>
          <a:bodyPr vert="horz" wrap="square" lIns="0" tIns="18591" rIns="0" bIns="0" rtlCol="0">
            <a:spAutoFit/>
          </a:bodyPr>
          <a:lstStyle/>
          <a:p>
            <a:pPr marL="138943" marR="7828" indent="-120352" defTabSz="1408999">
              <a:spcBef>
                <a:spcPts val="146"/>
              </a:spcBef>
              <a:defRPr/>
            </a:pPr>
            <a:r>
              <a:rPr sz="1695" spc="-8" dirty="0">
                <a:solidFill>
                  <a:prstClr val="black"/>
                </a:solidFill>
                <a:latin typeface="Arial"/>
                <a:cs typeface="Arial"/>
              </a:rPr>
              <a:t>Control  Risks</a:t>
            </a:r>
            <a:endParaRPr sz="1695">
              <a:solidFill>
                <a:prstClr val="black"/>
              </a:solidFill>
              <a:latin typeface="Arial"/>
              <a:cs typeface="Arial"/>
            </a:endParaRPr>
          </a:p>
        </p:txBody>
      </p:sp>
      <p:sp>
        <p:nvSpPr>
          <p:cNvPr id="29" name="object 29"/>
          <p:cNvSpPr/>
          <p:nvPr/>
        </p:nvSpPr>
        <p:spPr>
          <a:xfrm>
            <a:off x="4987957" y="3362463"/>
            <a:ext cx="528385" cy="392375"/>
          </a:xfrm>
          <a:custGeom>
            <a:avLst/>
            <a:gdLst/>
            <a:ahLst/>
            <a:cxnLst/>
            <a:rect l="l" t="t" r="r" b="b"/>
            <a:pathLst>
              <a:path w="342900" h="254635">
                <a:moveTo>
                  <a:pt x="171450" y="0"/>
                </a:moveTo>
                <a:lnTo>
                  <a:pt x="0" y="254381"/>
                </a:lnTo>
                <a:lnTo>
                  <a:pt x="342900" y="254381"/>
                </a:lnTo>
                <a:lnTo>
                  <a:pt x="171450"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30" name="object 30"/>
          <p:cNvSpPr/>
          <p:nvPr/>
        </p:nvSpPr>
        <p:spPr>
          <a:xfrm>
            <a:off x="4987957" y="3362463"/>
            <a:ext cx="528385" cy="392375"/>
          </a:xfrm>
          <a:custGeom>
            <a:avLst/>
            <a:gdLst/>
            <a:ahLst/>
            <a:cxnLst/>
            <a:rect l="l" t="t" r="r" b="b"/>
            <a:pathLst>
              <a:path w="342900" h="254635">
                <a:moveTo>
                  <a:pt x="0" y="254381"/>
                </a:moveTo>
                <a:lnTo>
                  <a:pt x="171450" y="0"/>
                </a:lnTo>
                <a:lnTo>
                  <a:pt x="342900" y="254381"/>
                </a:lnTo>
                <a:lnTo>
                  <a:pt x="0" y="254381"/>
                </a:lnTo>
                <a:close/>
              </a:path>
            </a:pathLst>
          </a:custGeom>
          <a:ln w="12192">
            <a:solidFill>
              <a:srgbClr val="F07D1F"/>
            </a:solidFill>
          </a:ln>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4"/>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10</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21EA423C-E9B5-42B6-914E-7583E48B964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extLst>
      <p:ext uri="{BB962C8B-B14F-4D97-AF65-F5344CB8AC3E}">
        <p14:creationId xmlns:p14="http://schemas.microsoft.com/office/powerpoint/2010/main" val="729853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9" name="object 9"/>
          <p:cNvSpPr txBox="1"/>
          <p:nvPr/>
        </p:nvSpPr>
        <p:spPr>
          <a:xfrm>
            <a:off x="395701" y="1167512"/>
            <a:ext cx="9435590" cy="682672"/>
          </a:xfrm>
          <a:prstGeom prst="rect">
            <a:avLst/>
          </a:prstGeom>
        </p:spPr>
        <p:txBody>
          <a:bodyPr vert="horz" wrap="square" lIns="0" tIns="18591" rIns="0" bIns="0" rtlCol="0">
            <a:spAutoFit/>
          </a:bodyPr>
          <a:lstStyle/>
          <a:p>
            <a:pPr marL="19569" marR="7828" defTabSz="1408999">
              <a:spcBef>
                <a:spcPts val="146"/>
              </a:spcBef>
              <a:defRPr/>
            </a:pPr>
            <a:r>
              <a:rPr sz="2157" spc="-8" dirty="0">
                <a:solidFill>
                  <a:prstClr val="black"/>
                </a:solidFill>
                <a:latin typeface="Arial"/>
                <a:cs typeface="Arial"/>
              </a:rPr>
              <a:t>The working and typical flow of the six Project Risk Management processes is  shown</a:t>
            </a:r>
            <a:r>
              <a:rPr sz="2157" spc="-23" dirty="0">
                <a:solidFill>
                  <a:prstClr val="black"/>
                </a:solidFill>
                <a:latin typeface="Arial"/>
                <a:cs typeface="Arial"/>
              </a:rPr>
              <a:t> </a:t>
            </a:r>
            <a:r>
              <a:rPr sz="2157" spc="-8" dirty="0">
                <a:solidFill>
                  <a:prstClr val="black"/>
                </a:solidFill>
                <a:latin typeface="Arial"/>
                <a:cs typeface="Arial"/>
              </a:rPr>
              <a:t>below:</a:t>
            </a:r>
            <a:endParaRPr sz="2157">
              <a:solidFill>
                <a:prstClr val="black"/>
              </a:solidFill>
              <a:latin typeface="Arial"/>
              <a:cs typeface="Arial"/>
            </a:endParaRPr>
          </a:p>
        </p:txBody>
      </p:sp>
      <p:sp>
        <p:nvSpPr>
          <p:cNvPr id="10" name="object 10"/>
          <p:cNvSpPr txBox="1">
            <a:spLocks noGrp="1"/>
          </p:cNvSpPr>
          <p:nvPr>
            <p:ph type="title"/>
          </p:nvPr>
        </p:nvSpPr>
        <p:spPr>
          <a:xfrm>
            <a:off x="121724" y="246556"/>
            <a:ext cx="6322031" cy="399096"/>
          </a:xfrm>
          <a:prstGeom prst="rect">
            <a:avLst/>
          </a:prstGeom>
        </p:spPr>
        <p:txBody>
          <a:bodyPr vert="horz" wrap="square" lIns="0" tIns="19570" rIns="0" bIns="0" rtlCol="0">
            <a:spAutoFit/>
          </a:bodyPr>
          <a:lstStyle/>
          <a:p>
            <a:pPr marL="19569">
              <a:spcBef>
                <a:spcPts val="154"/>
              </a:spcBef>
            </a:pPr>
            <a:r>
              <a:rPr sz="2465" spc="-8" dirty="0"/>
              <a:t>Project </a:t>
            </a:r>
            <a:r>
              <a:rPr sz="2465" dirty="0"/>
              <a:t>Risk </a:t>
            </a:r>
            <a:r>
              <a:rPr sz="2465" spc="-8" dirty="0"/>
              <a:t>Management </a:t>
            </a:r>
            <a:r>
              <a:rPr sz="2465" dirty="0"/>
              <a:t>Processes</a:t>
            </a:r>
            <a:r>
              <a:rPr sz="2465" spc="23" dirty="0"/>
              <a:t> </a:t>
            </a:r>
            <a:r>
              <a:rPr sz="2465" spc="-8" dirty="0"/>
              <a:t>(contd.)</a:t>
            </a:r>
            <a:endParaRPr sz="2465"/>
          </a:p>
        </p:txBody>
      </p:sp>
      <p:sp>
        <p:nvSpPr>
          <p:cNvPr id="11" name="object 11"/>
          <p:cNvSpPr txBox="1"/>
          <p:nvPr/>
        </p:nvSpPr>
        <p:spPr>
          <a:xfrm>
            <a:off x="861855" y="3754642"/>
            <a:ext cx="10015836" cy="1380166"/>
          </a:xfrm>
          <a:prstGeom prst="rect">
            <a:avLst/>
          </a:prstGeom>
          <a:ln w="3175">
            <a:solidFill>
              <a:srgbClr val="F07D1F"/>
            </a:solidFill>
          </a:ln>
        </p:spPr>
        <p:txBody>
          <a:bodyPr vert="horz" wrap="square" lIns="0" tIns="51860" rIns="0" bIns="0" rtlCol="0">
            <a:spAutoFit/>
          </a:bodyPr>
          <a:lstStyle/>
          <a:p>
            <a:pPr marL="136986" marR="339530" defTabSz="1408999">
              <a:spcBef>
                <a:spcPts val="408"/>
              </a:spcBef>
              <a:defRPr/>
            </a:pPr>
            <a:r>
              <a:rPr sz="2157" spc="-8" dirty="0">
                <a:solidFill>
                  <a:prstClr val="black"/>
                </a:solidFill>
                <a:latin typeface="Arial"/>
                <a:cs typeface="Arial"/>
              </a:rPr>
              <a:t>Using numerical models this process can be effective. Quantitative techniques  provide insights into the combined effect of identified </a:t>
            </a:r>
            <a:r>
              <a:rPr sz="2157" dirty="0">
                <a:solidFill>
                  <a:prstClr val="black"/>
                </a:solidFill>
                <a:latin typeface="Arial"/>
                <a:cs typeface="Arial"/>
              </a:rPr>
              <a:t>risks </a:t>
            </a:r>
            <a:r>
              <a:rPr sz="2157" spc="-8" dirty="0">
                <a:solidFill>
                  <a:prstClr val="black"/>
                </a:solidFill>
                <a:latin typeface="Arial"/>
                <a:cs typeface="Arial"/>
              </a:rPr>
              <a:t>on project outcome.  Agreed confidence limits or levels and sensitivity analysis techniques can be  used to increase the</a:t>
            </a:r>
            <a:r>
              <a:rPr sz="2157" spc="-69" dirty="0">
                <a:solidFill>
                  <a:prstClr val="black"/>
                </a:solidFill>
                <a:latin typeface="Arial"/>
                <a:cs typeface="Arial"/>
              </a:rPr>
              <a:t> </a:t>
            </a:r>
            <a:r>
              <a:rPr sz="2157" spc="-8" dirty="0">
                <a:solidFill>
                  <a:prstClr val="black"/>
                </a:solidFill>
                <a:latin typeface="Arial"/>
                <a:cs typeface="Arial"/>
              </a:rPr>
              <a:t>effectiveness.</a:t>
            </a:r>
            <a:endParaRPr sz="2157">
              <a:solidFill>
                <a:prstClr val="black"/>
              </a:solidFill>
              <a:latin typeface="Arial"/>
              <a:cs typeface="Arial"/>
            </a:endParaRPr>
          </a:p>
        </p:txBody>
      </p:sp>
      <p:sp>
        <p:nvSpPr>
          <p:cNvPr id="12" name="object 12"/>
          <p:cNvSpPr/>
          <p:nvPr/>
        </p:nvSpPr>
        <p:spPr>
          <a:xfrm>
            <a:off x="861855" y="2209408"/>
            <a:ext cx="2156595" cy="1140921"/>
          </a:xfrm>
          <a:custGeom>
            <a:avLst/>
            <a:gdLst/>
            <a:ahLst/>
            <a:cxnLst/>
            <a:rect l="l" t="t" r="r" b="b"/>
            <a:pathLst>
              <a:path w="1399539" h="740410">
                <a:moveTo>
                  <a:pt x="1028826" y="0"/>
                </a:moveTo>
                <a:lnTo>
                  <a:pt x="0" y="0"/>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3" name="object 13"/>
          <p:cNvSpPr txBox="1"/>
          <p:nvPr/>
        </p:nvSpPr>
        <p:spPr>
          <a:xfrm>
            <a:off x="1135833" y="2488866"/>
            <a:ext cx="1294544" cy="543590"/>
          </a:xfrm>
          <a:prstGeom prst="rect">
            <a:avLst/>
          </a:prstGeom>
        </p:spPr>
        <p:txBody>
          <a:bodyPr vert="horz" wrap="square" lIns="0" tIns="30333" rIns="0" bIns="0" rtlCol="0">
            <a:spAutoFit/>
          </a:bodyPr>
          <a:lstStyle/>
          <a:p>
            <a:pPr marL="19569" marR="7828" indent="219178" defTabSz="1408999">
              <a:lnSpc>
                <a:spcPts val="2003"/>
              </a:lnSpc>
              <a:spcBef>
                <a:spcPts val="239"/>
              </a:spcBef>
              <a:defRPr/>
            </a:pPr>
            <a:r>
              <a:rPr sz="1695" spc="-8" dirty="0">
                <a:solidFill>
                  <a:prstClr val="black"/>
                </a:solidFill>
                <a:latin typeface="Arial"/>
                <a:cs typeface="Arial"/>
              </a:rPr>
              <a:t>Plan Risk  Management</a:t>
            </a:r>
            <a:endParaRPr sz="1695">
              <a:solidFill>
                <a:prstClr val="black"/>
              </a:solidFill>
              <a:latin typeface="Arial"/>
              <a:cs typeface="Arial"/>
            </a:endParaRPr>
          </a:p>
        </p:txBody>
      </p:sp>
      <p:sp>
        <p:nvSpPr>
          <p:cNvPr id="14" name="object 14"/>
          <p:cNvSpPr/>
          <p:nvPr/>
        </p:nvSpPr>
        <p:spPr>
          <a:xfrm>
            <a:off x="2540944" y="2209408"/>
            <a:ext cx="2156595" cy="1140921"/>
          </a:xfrm>
          <a:custGeom>
            <a:avLst/>
            <a:gdLst/>
            <a:ahLst/>
            <a:cxnLst/>
            <a:rect l="l" t="t" r="r" b="b"/>
            <a:pathLst>
              <a:path w="1399539" h="740410">
                <a:moveTo>
                  <a:pt x="1028826" y="0"/>
                </a:moveTo>
                <a:lnTo>
                  <a:pt x="0" y="0"/>
                </a:lnTo>
                <a:lnTo>
                  <a:pt x="370458" y="370205"/>
                </a:lnTo>
                <a:lnTo>
                  <a:pt x="0" y="740283"/>
                </a:lnTo>
                <a:lnTo>
                  <a:pt x="1028826" y="740283"/>
                </a:lnTo>
                <a:lnTo>
                  <a:pt x="1399286" y="370205"/>
                </a:lnTo>
                <a:lnTo>
                  <a:pt x="1028826"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15" name="object 15"/>
          <p:cNvSpPr/>
          <p:nvPr/>
        </p:nvSpPr>
        <p:spPr>
          <a:xfrm>
            <a:off x="2540944"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8"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6" name="object 16"/>
          <p:cNvSpPr txBox="1"/>
          <p:nvPr/>
        </p:nvSpPr>
        <p:spPr>
          <a:xfrm>
            <a:off x="3234892" y="2488866"/>
            <a:ext cx="733868" cy="543590"/>
          </a:xfrm>
          <a:prstGeom prst="rect">
            <a:avLst/>
          </a:prstGeom>
        </p:spPr>
        <p:txBody>
          <a:bodyPr vert="horz" wrap="square" lIns="0" tIns="30333" rIns="0" bIns="0" rtlCol="0">
            <a:spAutoFit/>
          </a:bodyPr>
          <a:lstStyle/>
          <a:p>
            <a:pPr marL="195694" marR="7828" indent="-177103" defTabSz="1408999">
              <a:lnSpc>
                <a:spcPts val="2003"/>
              </a:lnSpc>
              <a:spcBef>
                <a:spcPts val="239"/>
              </a:spcBef>
              <a:defRPr/>
            </a:pPr>
            <a:r>
              <a:rPr sz="1695" spc="-8" dirty="0">
                <a:solidFill>
                  <a:prstClr val="black"/>
                </a:solidFill>
                <a:latin typeface="Arial"/>
                <a:cs typeface="Arial"/>
              </a:rPr>
              <a:t>Identify  Risk</a:t>
            </a:r>
            <a:endParaRPr sz="1695">
              <a:solidFill>
                <a:prstClr val="black"/>
              </a:solidFill>
              <a:latin typeface="Arial"/>
              <a:cs typeface="Arial"/>
            </a:endParaRPr>
          </a:p>
        </p:txBody>
      </p:sp>
      <p:sp>
        <p:nvSpPr>
          <p:cNvPr id="17" name="object 17"/>
          <p:cNvSpPr/>
          <p:nvPr/>
        </p:nvSpPr>
        <p:spPr>
          <a:xfrm>
            <a:off x="4238824" y="2209408"/>
            <a:ext cx="2156595" cy="1140921"/>
          </a:xfrm>
          <a:custGeom>
            <a:avLst/>
            <a:gdLst/>
            <a:ahLst/>
            <a:cxnLst/>
            <a:rect l="l" t="t" r="r" b="b"/>
            <a:pathLst>
              <a:path w="1399539" h="740410">
                <a:moveTo>
                  <a:pt x="1028827" y="0"/>
                </a:moveTo>
                <a:lnTo>
                  <a:pt x="0" y="0"/>
                </a:lnTo>
                <a:lnTo>
                  <a:pt x="370459" y="370205"/>
                </a:lnTo>
                <a:lnTo>
                  <a:pt x="0" y="740283"/>
                </a:lnTo>
                <a:lnTo>
                  <a:pt x="1028827" y="740283"/>
                </a:lnTo>
                <a:lnTo>
                  <a:pt x="1399285" y="370205"/>
                </a:lnTo>
                <a:lnTo>
                  <a:pt x="1028827"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8" name="object 18"/>
          <p:cNvSpPr/>
          <p:nvPr/>
        </p:nvSpPr>
        <p:spPr>
          <a:xfrm>
            <a:off x="4238824" y="2209408"/>
            <a:ext cx="2156595" cy="1140921"/>
          </a:xfrm>
          <a:custGeom>
            <a:avLst/>
            <a:gdLst/>
            <a:ahLst/>
            <a:cxnLst/>
            <a:rect l="l" t="t" r="r" b="b"/>
            <a:pathLst>
              <a:path w="1399539" h="740410">
                <a:moveTo>
                  <a:pt x="0" y="0"/>
                </a:moveTo>
                <a:lnTo>
                  <a:pt x="1028827" y="0"/>
                </a:lnTo>
                <a:lnTo>
                  <a:pt x="1399285"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9" name="object 19"/>
          <p:cNvSpPr txBox="1"/>
          <p:nvPr/>
        </p:nvSpPr>
        <p:spPr>
          <a:xfrm>
            <a:off x="4825134" y="2258726"/>
            <a:ext cx="1056770"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Qualitative  Risk  Analysis</a:t>
            </a:r>
            <a:endParaRPr sz="1695">
              <a:solidFill>
                <a:prstClr val="black"/>
              </a:solidFill>
              <a:latin typeface="Arial"/>
              <a:cs typeface="Arial"/>
            </a:endParaRPr>
          </a:p>
        </p:txBody>
      </p:sp>
      <p:sp>
        <p:nvSpPr>
          <p:cNvPr id="20" name="object 20"/>
          <p:cNvSpPr/>
          <p:nvPr/>
        </p:nvSpPr>
        <p:spPr>
          <a:xfrm>
            <a:off x="5915564" y="2221150"/>
            <a:ext cx="2156595" cy="1140921"/>
          </a:xfrm>
          <a:custGeom>
            <a:avLst/>
            <a:gdLst/>
            <a:ahLst/>
            <a:cxnLst/>
            <a:rect l="l" t="t" r="r" b="b"/>
            <a:pathLst>
              <a:path w="1399539" h="740410">
                <a:moveTo>
                  <a:pt x="1028827" y="0"/>
                </a:moveTo>
                <a:lnTo>
                  <a:pt x="0" y="0"/>
                </a:lnTo>
                <a:lnTo>
                  <a:pt x="370459" y="370204"/>
                </a:lnTo>
                <a:lnTo>
                  <a:pt x="0" y="740282"/>
                </a:lnTo>
                <a:lnTo>
                  <a:pt x="1028827" y="740282"/>
                </a:lnTo>
                <a:lnTo>
                  <a:pt x="1399286" y="370204"/>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1" name="object 21"/>
          <p:cNvSpPr/>
          <p:nvPr/>
        </p:nvSpPr>
        <p:spPr>
          <a:xfrm>
            <a:off x="5915564" y="2221150"/>
            <a:ext cx="2156595" cy="1140921"/>
          </a:xfrm>
          <a:custGeom>
            <a:avLst/>
            <a:gdLst/>
            <a:ahLst/>
            <a:cxnLst/>
            <a:rect l="l" t="t" r="r" b="b"/>
            <a:pathLst>
              <a:path w="1399539" h="740410">
                <a:moveTo>
                  <a:pt x="0" y="0"/>
                </a:moveTo>
                <a:lnTo>
                  <a:pt x="1028827" y="0"/>
                </a:lnTo>
                <a:lnTo>
                  <a:pt x="1399286" y="370204"/>
                </a:lnTo>
                <a:lnTo>
                  <a:pt x="1028827" y="740282"/>
                </a:lnTo>
                <a:lnTo>
                  <a:pt x="0" y="740282"/>
                </a:lnTo>
                <a:lnTo>
                  <a:pt x="370459" y="370204"/>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2" name="object 22"/>
          <p:cNvSpPr txBox="1"/>
          <p:nvPr/>
        </p:nvSpPr>
        <p:spPr>
          <a:xfrm>
            <a:off x="6526926" y="2209410"/>
            <a:ext cx="1187888"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Quantitative  Risk  Analysis</a:t>
            </a:r>
            <a:endParaRPr sz="1695">
              <a:solidFill>
                <a:prstClr val="black"/>
              </a:solidFill>
              <a:latin typeface="Arial"/>
              <a:cs typeface="Arial"/>
            </a:endParaRPr>
          </a:p>
        </p:txBody>
      </p:sp>
      <p:sp>
        <p:nvSpPr>
          <p:cNvPr id="23" name="object 23"/>
          <p:cNvSpPr/>
          <p:nvPr/>
        </p:nvSpPr>
        <p:spPr>
          <a:xfrm>
            <a:off x="7606397" y="2209408"/>
            <a:ext cx="2156595" cy="1140921"/>
          </a:xfrm>
          <a:custGeom>
            <a:avLst/>
            <a:gdLst/>
            <a:ahLst/>
            <a:cxnLst/>
            <a:rect l="l" t="t" r="r" b="b"/>
            <a:pathLst>
              <a:path w="1399539" h="740410">
                <a:moveTo>
                  <a:pt x="1028826" y="0"/>
                </a:moveTo>
                <a:lnTo>
                  <a:pt x="0" y="0"/>
                </a:lnTo>
                <a:lnTo>
                  <a:pt x="370459" y="370205"/>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24" name="object 24"/>
          <p:cNvSpPr/>
          <p:nvPr/>
        </p:nvSpPr>
        <p:spPr>
          <a:xfrm>
            <a:off x="7606397"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5" name="object 25"/>
          <p:cNvSpPr txBox="1"/>
          <p:nvPr/>
        </p:nvSpPr>
        <p:spPr>
          <a:xfrm>
            <a:off x="8342223" y="2244244"/>
            <a:ext cx="1117437" cy="801294"/>
          </a:xfrm>
          <a:prstGeom prst="rect">
            <a:avLst/>
          </a:prstGeom>
        </p:spPr>
        <p:txBody>
          <a:bodyPr vert="horz" wrap="square" lIns="0" tIns="18591" rIns="0" bIns="0" rtlCol="0">
            <a:spAutoFit/>
          </a:bodyPr>
          <a:lstStyle/>
          <a:p>
            <a:pPr marL="74364" marR="611545" indent="-55773" defTabSz="1408999">
              <a:spcBef>
                <a:spcPts val="146"/>
              </a:spcBef>
              <a:defRPr/>
            </a:pPr>
            <a:r>
              <a:rPr sz="1695" spc="-8" dirty="0">
                <a:solidFill>
                  <a:prstClr val="black"/>
                </a:solidFill>
                <a:latin typeface="Arial"/>
                <a:cs typeface="Arial"/>
              </a:rPr>
              <a:t>Plan  Risk</a:t>
            </a:r>
            <a:endParaRPr sz="1695">
              <a:solidFill>
                <a:prstClr val="black"/>
              </a:solidFill>
              <a:latin typeface="Arial"/>
              <a:cs typeface="Arial"/>
            </a:endParaRPr>
          </a:p>
          <a:p>
            <a:pPr marL="20548" defTabSz="1408999">
              <a:defRPr/>
            </a:pPr>
            <a:r>
              <a:rPr sz="1695" spc="-8" dirty="0">
                <a:solidFill>
                  <a:prstClr val="black"/>
                </a:solidFill>
                <a:latin typeface="Arial"/>
                <a:cs typeface="Arial"/>
              </a:rPr>
              <a:t>Responses</a:t>
            </a:r>
            <a:endParaRPr sz="1695">
              <a:solidFill>
                <a:prstClr val="black"/>
              </a:solidFill>
              <a:latin typeface="Arial"/>
              <a:cs typeface="Arial"/>
            </a:endParaRPr>
          </a:p>
        </p:txBody>
      </p:sp>
      <p:sp>
        <p:nvSpPr>
          <p:cNvPr id="26" name="object 26"/>
          <p:cNvSpPr/>
          <p:nvPr/>
        </p:nvSpPr>
        <p:spPr>
          <a:xfrm>
            <a:off x="9297230" y="2209408"/>
            <a:ext cx="2156595" cy="1140921"/>
          </a:xfrm>
          <a:custGeom>
            <a:avLst/>
            <a:gdLst/>
            <a:ahLst/>
            <a:cxnLst/>
            <a:rect l="l" t="t" r="r" b="b"/>
            <a:pathLst>
              <a:path w="1399540" h="740410">
                <a:moveTo>
                  <a:pt x="1028827" y="0"/>
                </a:moveTo>
                <a:lnTo>
                  <a:pt x="0" y="0"/>
                </a:lnTo>
                <a:lnTo>
                  <a:pt x="370459" y="370205"/>
                </a:lnTo>
                <a:lnTo>
                  <a:pt x="0" y="740283"/>
                </a:lnTo>
                <a:lnTo>
                  <a:pt x="1028827" y="740283"/>
                </a:lnTo>
                <a:lnTo>
                  <a:pt x="1399286" y="370205"/>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7" name="object 27"/>
          <p:cNvSpPr/>
          <p:nvPr/>
        </p:nvSpPr>
        <p:spPr>
          <a:xfrm>
            <a:off x="9297230" y="2209408"/>
            <a:ext cx="2156595" cy="1140921"/>
          </a:xfrm>
          <a:custGeom>
            <a:avLst/>
            <a:gdLst/>
            <a:ahLst/>
            <a:cxnLst/>
            <a:rect l="l" t="t" r="r" b="b"/>
            <a:pathLst>
              <a:path w="1399540" h="740410">
                <a:moveTo>
                  <a:pt x="0" y="0"/>
                </a:moveTo>
                <a:lnTo>
                  <a:pt x="1028827" y="0"/>
                </a:lnTo>
                <a:lnTo>
                  <a:pt x="1399286"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8" name="object 28"/>
          <p:cNvSpPr txBox="1"/>
          <p:nvPr/>
        </p:nvSpPr>
        <p:spPr>
          <a:xfrm>
            <a:off x="10004485" y="2416067"/>
            <a:ext cx="733868" cy="540454"/>
          </a:xfrm>
          <a:prstGeom prst="rect">
            <a:avLst/>
          </a:prstGeom>
        </p:spPr>
        <p:txBody>
          <a:bodyPr vert="horz" wrap="square" lIns="0" tIns="18591" rIns="0" bIns="0" rtlCol="0">
            <a:spAutoFit/>
          </a:bodyPr>
          <a:lstStyle/>
          <a:p>
            <a:pPr marL="138943" marR="7828" indent="-120352" defTabSz="1408999">
              <a:spcBef>
                <a:spcPts val="146"/>
              </a:spcBef>
              <a:defRPr/>
            </a:pPr>
            <a:r>
              <a:rPr sz="1695" spc="-8" dirty="0">
                <a:solidFill>
                  <a:prstClr val="black"/>
                </a:solidFill>
                <a:latin typeface="Arial"/>
                <a:cs typeface="Arial"/>
              </a:rPr>
              <a:t>Control  Risks</a:t>
            </a:r>
            <a:endParaRPr sz="1695">
              <a:solidFill>
                <a:prstClr val="black"/>
              </a:solidFill>
              <a:latin typeface="Arial"/>
              <a:cs typeface="Arial"/>
            </a:endParaRPr>
          </a:p>
        </p:txBody>
      </p:sp>
      <p:sp>
        <p:nvSpPr>
          <p:cNvPr id="29" name="object 29"/>
          <p:cNvSpPr/>
          <p:nvPr/>
        </p:nvSpPr>
        <p:spPr>
          <a:xfrm>
            <a:off x="6617732" y="3362463"/>
            <a:ext cx="528385" cy="392375"/>
          </a:xfrm>
          <a:custGeom>
            <a:avLst/>
            <a:gdLst/>
            <a:ahLst/>
            <a:cxnLst/>
            <a:rect l="l" t="t" r="r" b="b"/>
            <a:pathLst>
              <a:path w="342900" h="254635">
                <a:moveTo>
                  <a:pt x="171450" y="0"/>
                </a:moveTo>
                <a:lnTo>
                  <a:pt x="0" y="254381"/>
                </a:lnTo>
                <a:lnTo>
                  <a:pt x="342900" y="254381"/>
                </a:lnTo>
                <a:lnTo>
                  <a:pt x="171450"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30" name="object 30"/>
          <p:cNvSpPr/>
          <p:nvPr/>
        </p:nvSpPr>
        <p:spPr>
          <a:xfrm>
            <a:off x="6617732" y="3362463"/>
            <a:ext cx="528385" cy="392375"/>
          </a:xfrm>
          <a:custGeom>
            <a:avLst/>
            <a:gdLst/>
            <a:ahLst/>
            <a:cxnLst/>
            <a:rect l="l" t="t" r="r" b="b"/>
            <a:pathLst>
              <a:path w="342900" h="254635">
                <a:moveTo>
                  <a:pt x="0" y="254381"/>
                </a:moveTo>
                <a:lnTo>
                  <a:pt x="171450" y="0"/>
                </a:lnTo>
                <a:lnTo>
                  <a:pt x="342900" y="254381"/>
                </a:lnTo>
                <a:lnTo>
                  <a:pt x="0" y="254381"/>
                </a:lnTo>
                <a:close/>
              </a:path>
            </a:pathLst>
          </a:custGeom>
          <a:ln w="12192">
            <a:solidFill>
              <a:srgbClr val="F07D1F"/>
            </a:solidFill>
          </a:ln>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4"/>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11</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48D7B3E0-CE60-4B99-8DAD-C2BA91386B2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extLst>
      <p:ext uri="{BB962C8B-B14F-4D97-AF65-F5344CB8AC3E}">
        <p14:creationId xmlns:p14="http://schemas.microsoft.com/office/powerpoint/2010/main" val="2557780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9" name="object 9"/>
          <p:cNvSpPr txBox="1"/>
          <p:nvPr/>
        </p:nvSpPr>
        <p:spPr>
          <a:xfrm>
            <a:off x="395701" y="1167512"/>
            <a:ext cx="9435590" cy="682672"/>
          </a:xfrm>
          <a:prstGeom prst="rect">
            <a:avLst/>
          </a:prstGeom>
        </p:spPr>
        <p:txBody>
          <a:bodyPr vert="horz" wrap="square" lIns="0" tIns="18591" rIns="0" bIns="0" rtlCol="0">
            <a:spAutoFit/>
          </a:bodyPr>
          <a:lstStyle/>
          <a:p>
            <a:pPr marL="19569" marR="7828" defTabSz="1408999">
              <a:spcBef>
                <a:spcPts val="146"/>
              </a:spcBef>
              <a:defRPr/>
            </a:pPr>
            <a:r>
              <a:rPr sz="2157" spc="-8" dirty="0">
                <a:solidFill>
                  <a:prstClr val="black"/>
                </a:solidFill>
                <a:latin typeface="Arial"/>
                <a:cs typeface="Arial"/>
              </a:rPr>
              <a:t>The working and typical flow of the six Project Risk Management processes is  shown</a:t>
            </a:r>
            <a:r>
              <a:rPr sz="2157" spc="-23" dirty="0">
                <a:solidFill>
                  <a:prstClr val="black"/>
                </a:solidFill>
                <a:latin typeface="Arial"/>
                <a:cs typeface="Arial"/>
              </a:rPr>
              <a:t> </a:t>
            </a:r>
            <a:r>
              <a:rPr sz="2157" spc="-8" dirty="0">
                <a:solidFill>
                  <a:prstClr val="black"/>
                </a:solidFill>
                <a:latin typeface="Arial"/>
                <a:cs typeface="Arial"/>
              </a:rPr>
              <a:t>below:</a:t>
            </a:r>
            <a:endParaRPr sz="2157">
              <a:solidFill>
                <a:prstClr val="black"/>
              </a:solidFill>
              <a:latin typeface="Arial"/>
              <a:cs typeface="Arial"/>
            </a:endParaRPr>
          </a:p>
        </p:txBody>
      </p:sp>
      <p:sp>
        <p:nvSpPr>
          <p:cNvPr id="10" name="object 10"/>
          <p:cNvSpPr txBox="1">
            <a:spLocks noGrp="1"/>
          </p:cNvSpPr>
          <p:nvPr>
            <p:ph type="title"/>
          </p:nvPr>
        </p:nvSpPr>
        <p:spPr>
          <a:xfrm>
            <a:off x="121724" y="246556"/>
            <a:ext cx="6322031" cy="399096"/>
          </a:xfrm>
          <a:prstGeom prst="rect">
            <a:avLst/>
          </a:prstGeom>
        </p:spPr>
        <p:txBody>
          <a:bodyPr vert="horz" wrap="square" lIns="0" tIns="19570" rIns="0" bIns="0" rtlCol="0">
            <a:spAutoFit/>
          </a:bodyPr>
          <a:lstStyle/>
          <a:p>
            <a:pPr marL="19569">
              <a:spcBef>
                <a:spcPts val="154"/>
              </a:spcBef>
            </a:pPr>
            <a:r>
              <a:rPr sz="2465" spc="-8" dirty="0"/>
              <a:t>Project </a:t>
            </a:r>
            <a:r>
              <a:rPr sz="2465" dirty="0"/>
              <a:t>Risk </a:t>
            </a:r>
            <a:r>
              <a:rPr sz="2465" spc="-8" dirty="0"/>
              <a:t>Management </a:t>
            </a:r>
            <a:r>
              <a:rPr sz="2465" dirty="0"/>
              <a:t>Processes</a:t>
            </a:r>
            <a:r>
              <a:rPr sz="2465" spc="23" dirty="0"/>
              <a:t> </a:t>
            </a:r>
            <a:r>
              <a:rPr sz="2465" spc="-8" dirty="0"/>
              <a:t>(contd.)</a:t>
            </a:r>
            <a:endParaRPr sz="2465"/>
          </a:p>
        </p:txBody>
      </p:sp>
      <p:sp>
        <p:nvSpPr>
          <p:cNvPr id="11" name="object 11"/>
          <p:cNvSpPr txBox="1"/>
          <p:nvPr/>
        </p:nvSpPr>
        <p:spPr>
          <a:xfrm>
            <a:off x="861855" y="3766385"/>
            <a:ext cx="10015836" cy="1378189"/>
          </a:xfrm>
          <a:prstGeom prst="rect">
            <a:avLst/>
          </a:prstGeom>
          <a:ln w="3175">
            <a:solidFill>
              <a:srgbClr val="F07D1F"/>
            </a:solidFill>
          </a:ln>
        </p:spPr>
        <p:txBody>
          <a:bodyPr vert="horz" wrap="square" lIns="0" tIns="49902" rIns="0" bIns="0" rtlCol="0">
            <a:spAutoFit/>
          </a:bodyPr>
          <a:lstStyle/>
          <a:p>
            <a:pPr marL="136986" marR="761251" defTabSz="1408999">
              <a:spcBef>
                <a:spcPts val="391"/>
              </a:spcBef>
              <a:defRPr/>
            </a:pPr>
            <a:r>
              <a:rPr sz="2157" spc="-8" dirty="0">
                <a:solidFill>
                  <a:prstClr val="black"/>
                </a:solidFill>
                <a:latin typeface="Arial"/>
                <a:cs typeface="Arial"/>
              </a:rPr>
              <a:t>Finding the response for each </a:t>
            </a:r>
            <a:r>
              <a:rPr sz="2157" dirty="0">
                <a:solidFill>
                  <a:prstClr val="black"/>
                </a:solidFill>
                <a:latin typeface="Arial"/>
                <a:cs typeface="Arial"/>
              </a:rPr>
              <a:t>risk, </a:t>
            </a:r>
            <a:r>
              <a:rPr sz="2157" spc="-8" dirty="0">
                <a:solidFill>
                  <a:prstClr val="black"/>
                </a:solidFill>
                <a:latin typeface="Arial"/>
                <a:cs typeface="Arial"/>
              </a:rPr>
              <a:t>based on the opportunity and threat.  Identifying contingency plans, strategies, actions, action owners, timing,  analysis, project plan updates, and communication are also involved in this  step.</a:t>
            </a:r>
            <a:endParaRPr sz="2157">
              <a:solidFill>
                <a:prstClr val="black"/>
              </a:solidFill>
              <a:latin typeface="Arial"/>
              <a:cs typeface="Arial"/>
            </a:endParaRPr>
          </a:p>
        </p:txBody>
      </p:sp>
      <p:sp>
        <p:nvSpPr>
          <p:cNvPr id="12" name="object 12"/>
          <p:cNvSpPr/>
          <p:nvPr/>
        </p:nvSpPr>
        <p:spPr>
          <a:xfrm>
            <a:off x="861855" y="2209408"/>
            <a:ext cx="2156595" cy="1140921"/>
          </a:xfrm>
          <a:custGeom>
            <a:avLst/>
            <a:gdLst/>
            <a:ahLst/>
            <a:cxnLst/>
            <a:rect l="l" t="t" r="r" b="b"/>
            <a:pathLst>
              <a:path w="1399539" h="740410">
                <a:moveTo>
                  <a:pt x="1028826" y="0"/>
                </a:moveTo>
                <a:lnTo>
                  <a:pt x="0" y="0"/>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3" name="object 13"/>
          <p:cNvSpPr txBox="1"/>
          <p:nvPr/>
        </p:nvSpPr>
        <p:spPr>
          <a:xfrm>
            <a:off x="1135833" y="2488866"/>
            <a:ext cx="1294544" cy="543590"/>
          </a:xfrm>
          <a:prstGeom prst="rect">
            <a:avLst/>
          </a:prstGeom>
        </p:spPr>
        <p:txBody>
          <a:bodyPr vert="horz" wrap="square" lIns="0" tIns="30333" rIns="0" bIns="0" rtlCol="0">
            <a:spAutoFit/>
          </a:bodyPr>
          <a:lstStyle/>
          <a:p>
            <a:pPr marL="19569" marR="7828" indent="219178" defTabSz="1408999">
              <a:lnSpc>
                <a:spcPts val="2003"/>
              </a:lnSpc>
              <a:spcBef>
                <a:spcPts val="239"/>
              </a:spcBef>
              <a:defRPr/>
            </a:pPr>
            <a:r>
              <a:rPr sz="1695" spc="-8" dirty="0">
                <a:solidFill>
                  <a:prstClr val="black"/>
                </a:solidFill>
                <a:latin typeface="Arial"/>
                <a:cs typeface="Arial"/>
              </a:rPr>
              <a:t>Plan Risk  Management</a:t>
            </a:r>
            <a:endParaRPr sz="1695">
              <a:solidFill>
                <a:prstClr val="black"/>
              </a:solidFill>
              <a:latin typeface="Arial"/>
              <a:cs typeface="Arial"/>
            </a:endParaRPr>
          </a:p>
        </p:txBody>
      </p:sp>
      <p:sp>
        <p:nvSpPr>
          <p:cNvPr id="14" name="object 14"/>
          <p:cNvSpPr/>
          <p:nvPr/>
        </p:nvSpPr>
        <p:spPr>
          <a:xfrm>
            <a:off x="2540944" y="2209408"/>
            <a:ext cx="2156595" cy="1140921"/>
          </a:xfrm>
          <a:custGeom>
            <a:avLst/>
            <a:gdLst/>
            <a:ahLst/>
            <a:cxnLst/>
            <a:rect l="l" t="t" r="r" b="b"/>
            <a:pathLst>
              <a:path w="1399539" h="740410">
                <a:moveTo>
                  <a:pt x="1028826" y="0"/>
                </a:moveTo>
                <a:lnTo>
                  <a:pt x="0" y="0"/>
                </a:lnTo>
                <a:lnTo>
                  <a:pt x="370458" y="370205"/>
                </a:lnTo>
                <a:lnTo>
                  <a:pt x="0" y="740283"/>
                </a:lnTo>
                <a:lnTo>
                  <a:pt x="1028826" y="740283"/>
                </a:lnTo>
                <a:lnTo>
                  <a:pt x="1399286" y="370205"/>
                </a:lnTo>
                <a:lnTo>
                  <a:pt x="1028826"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15" name="object 15"/>
          <p:cNvSpPr/>
          <p:nvPr/>
        </p:nvSpPr>
        <p:spPr>
          <a:xfrm>
            <a:off x="2540944"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8"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6" name="object 16"/>
          <p:cNvSpPr txBox="1"/>
          <p:nvPr/>
        </p:nvSpPr>
        <p:spPr>
          <a:xfrm>
            <a:off x="3234892" y="2488866"/>
            <a:ext cx="733868" cy="543590"/>
          </a:xfrm>
          <a:prstGeom prst="rect">
            <a:avLst/>
          </a:prstGeom>
        </p:spPr>
        <p:txBody>
          <a:bodyPr vert="horz" wrap="square" lIns="0" tIns="30333" rIns="0" bIns="0" rtlCol="0">
            <a:spAutoFit/>
          </a:bodyPr>
          <a:lstStyle/>
          <a:p>
            <a:pPr marL="195694" marR="7828" indent="-177103" defTabSz="1408999">
              <a:lnSpc>
                <a:spcPts val="2003"/>
              </a:lnSpc>
              <a:spcBef>
                <a:spcPts val="239"/>
              </a:spcBef>
              <a:defRPr/>
            </a:pPr>
            <a:r>
              <a:rPr sz="1695" spc="-8" dirty="0">
                <a:solidFill>
                  <a:prstClr val="black"/>
                </a:solidFill>
                <a:latin typeface="Arial"/>
                <a:cs typeface="Arial"/>
              </a:rPr>
              <a:t>Identify  Risk</a:t>
            </a:r>
            <a:endParaRPr sz="1695">
              <a:solidFill>
                <a:prstClr val="black"/>
              </a:solidFill>
              <a:latin typeface="Arial"/>
              <a:cs typeface="Arial"/>
            </a:endParaRPr>
          </a:p>
        </p:txBody>
      </p:sp>
      <p:sp>
        <p:nvSpPr>
          <p:cNvPr id="17" name="object 17"/>
          <p:cNvSpPr/>
          <p:nvPr/>
        </p:nvSpPr>
        <p:spPr>
          <a:xfrm>
            <a:off x="4238824" y="2209408"/>
            <a:ext cx="2156595" cy="1140921"/>
          </a:xfrm>
          <a:custGeom>
            <a:avLst/>
            <a:gdLst/>
            <a:ahLst/>
            <a:cxnLst/>
            <a:rect l="l" t="t" r="r" b="b"/>
            <a:pathLst>
              <a:path w="1399539" h="740410">
                <a:moveTo>
                  <a:pt x="1028827" y="0"/>
                </a:moveTo>
                <a:lnTo>
                  <a:pt x="0" y="0"/>
                </a:lnTo>
                <a:lnTo>
                  <a:pt x="370459" y="370205"/>
                </a:lnTo>
                <a:lnTo>
                  <a:pt x="0" y="740283"/>
                </a:lnTo>
                <a:lnTo>
                  <a:pt x="1028827" y="740283"/>
                </a:lnTo>
                <a:lnTo>
                  <a:pt x="1399285" y="370205"/>
                </a:lnTo>
                <a:lnTo>
                  <a:pt x="1028827"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8" name="object 18"/>
          <p:cNvSpPr/>
          <p:nvPr/>
        </p:nvSpPr>
        <p:spPr>
          <a:xfrm>
            <a:off x="4238824" y="2209408"/>
            <a:ext cx="2156595" cy="1140921"/>
          </a:xfrm>
          <a:custGeom>
            <a:avLst/>
            <a:gdLst/>
            <a:ahLst/>
            <a:cxnLst/>
            <a:rect l="l" t="t" r="r" b="b"/>
            <a:pathLst>
              <a:path w="1399539" h="740410">
                <a:moveTo>
                  <a:pt x="0" y="0"/>
                </a:moveTo>
                <a:lnTo>
                  <a:pt x="1028827" y="0"/>
                </a:lnTo>
                <a:lnTo>
                  <a:pt x="1399285"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9" name="object 19"/>
          <p:cNvSpPr txBox="1"/>
          <p:nvPr/>
        </p:nvSpPr>
        <p:spPr>
          <a:xfrm>
            <a:off x="4825134" y="2258726"/>
            <a:ext cx="1056770"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Qualitative  Risk  Analysis</a:t>
            </a:r>
            <a:endParaRPr sz="1695">
              <a:solidFill>
                <a:prstClr val="black"/>
              </a:solidFill>
              <a:latin typeface="Arial"/>
              <a:cs typeface="Arial"/>
            </a:endParaRPr>
          </a:p>
        </p:txBody>
      </p:sp>
      <p:sp>
        <p:nvSpPr>
          <p:cNvPr id="20" name="object 20"/>
          <p:cNvSpPr/>
          <p:nvPr/>
        </p:nvSpPr>
        <p:spPr>
          <a:xfrm>
            <a:off x="5915564" y="2221150"/>
            <a:ext cx="2156595" cy="1140921"/>
          </a:xfrm>
          <a:custGeom>
            <a:avLst/>
            <a:gdLst/>
            <a:ahLst/>
            <a:cxnLst/>
            <a:rect l="l" t="t" r="r" b="b"/>
            <a:pathLst>
              <a:path w="1399539" h="740410">
                <a:moveTo>
                  <a:pt x="1028827" y="0"/>
                </a:moveTo>
                <a:lnTo>
                  <a:pt x="0" y="0"/>
                </a:lnTo>
                <a:lnTo>
                  <a:pt x="370459" y="370204"/>
                </a:lnTo>
                <a:lnTo>
                  <a:pt x="0" y="740282"/>
                </a:lnTo>
                <a:lnTo>
                  <a:pt x="1028827" y="740282"/>
                </a:lnTo>
                <a:lnTo>
                  <a:pt x="1399286" y="370204"/>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1" name="object 21"/>
          <p:cNvSpPr/>
          <p:nvPr/>
        </p:nvSpPr>
        <p:spPr>
          <a:xfrm>
            <a:off x="5915564" y="2221150"/>
            <a:ext cx="2156595" cy="1140921"/>
          </a:xfrm>
          <a:custGeom>
            <a:avLst/>
            <a:gdLst/>
            <a:ahLst/>
            <a:cxnLst/>
            <a:rect l="l" t="t" r="r" b="b"/>
            <a:pathLst>
              <a:path w="1399539" h="740410">
                <a:moveTo>
                  <a:pt x="0" y="0"/>
                </a:moveTo>
                <a:lnTo>
                  <a:pt x="1028827" y="0"/>
                </a:lnTo>
                <a:lnTo>
                  <a:pt x="1399286" y="370204"/>
                </a:lnTo>
                <a:lnTo>
                  <a:pt x="1028827" y="740282"/>
                </a:lnTo>
                <a:lnTo>
                  <a:pt x="0" y="740282"/>
                </a:lnTo>
                <a:lnTo>
                  <a:pt x="370459" y="370204"/>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2" name="object 22"/>
          <p:cNvSpPr txBox="1"/>
          <p:nvPr/>
        </p:nvSpPr>
        <p:spPr>
          <a:xfrm>
            <a:off x="6526926" y="2209410"/>
            <a:ext cx="1187888"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Quantitative  Risk  Analysis</a:t>
            </a:r>
            <a:endParaRPr sz="1695">
              <a:solidFill>
                <a:prstClr val="black"/>
              </a:solidFill>
              <a:latin typeface="Arial"/>
              <a:cs typeface="Arial"/>
            </a:endParaRPr>
          </a:p>
        </p:txBody>
      </p:sp>
      <p:sp>
        <p:nvSpPr>
          <p:cNvPr id="23" name="object 23"/>
          <p:cNvSpPr/>
          <p:nvPr/>
        </p:nvSpPr>
        <p:spPr>
          <a:xfrm>
            <a:off x="7606397" y="2209408"/>
            <a:ext cx="2156595" cy="1140921"/>
          </a:xfrm>
          <a:custGeom>
            <a:avLst/>
            <a:gdLst/>
            <a:ahLst/>
            <a:cxnLst/>
            <a:rect l="l" t="t" r="r" b="b"/>
            <a:pathLst>
              <a:path w="1399539" h="740410">
                <a:moveTo>
                  <a:pt x="1028826" y="0"/>
                </a:moveTo>
                <a:lnTo>
                  <a:pt x="0" y="0"/>
                </a:lnTo>
                <a:lnTo>
                  <a:pt x="370459" y="370205"/>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24" name="object 24"/>
          <p:cNvSpPr/>
          <p:nvPr/>
        </p:nvSpPr>
        <p:spPr>
          <a:xfrm>
            <a:off x="7606397"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5" name="object 25"/>
          <p:cNvSpPr txBox="1"/>
          <p:nvPr/>
        </p:nvSpPr>
        <p:spPr>
          <a:xfrm>
            <a:off x="8342223" y="2244244"/>
            <a:ext cx="1117437" cy="801294"/>
          </a:xfrm>
          <a:prstGeom prst="rect">
            <a:avLst/>
          </a:prstGeom>
        </p:spPr>
        <p:txBody>
          <a:bodyPr vert="horz" wrap="square" lIns="0" tIns="18591" rIns="0" bIns="0" rtlCol="0">
            <a:spAutoFit/>
          </a:bodyPr>
          <a:lstStyle/>
          <a:p>
            <a:pPr marL="74364" marR="611545" indent="-55773" defTabSz="1408999">
              <a:spcBef>
                <a:spcPts val="146"/>
              </a:spcBef>
              <a:defRPr/>
            </a:pPr>
            <a:r>
              <a:rPr sz="1695" spc="-8" dirty="0">
                <a:solidFill>
                  <a:prstClr val="black"/>
                </a:solidFill>
                <a:latin typeface="Arial"/>
                <a:cs typeface="Arial"/>
              </a:rPr>
              <a:t>Plan  Risk</a:t>
            </a:r>
            <a:endParaRPr sz="1695">
              <a:solidFill>
                <a:prstClr val="black"/>
              </a:solidFill>
              <a:latin typeface="Arial"/>
              <a:cs typeface="Arial"/>
            </a:endParaRPr>
          </a:p>
          <a:p>
            <a:pPr marL="20548" defTabSz="1408999">
              <a:defRPr/>
            </a:pPr>
            <a:r>
              <a:rPr sz="1695" spc="-8" dirty="0">
                <a:solidFill>
                  <a:prstClr val="black"/>
                </a:solidFill>
                <a:latin typeface="Arial"/>
                <a:cs typeface="Arial"/>
              </a:rPr>
              <a:t>Responses</a:t>
            </a:r>
            <a:endParaRPr sz="1695">
              <a:solidFill>
                <a:prstClr val="black"/>
              </a:solidFill>
              <a:latin typeface="Arial"/>
              <a:cs typeface="Arial"/>
            </a:endParaRPr>
          </a:p>
        </p:txBody>
      </p:sp>
      <p:sp>
        <p:nvSpPr>
          <p:cNvPr id="26" name="object 26"/>
          <p:cNvSpPr/>
          <p:nvPr/>
        </p:nvSpPr>
        <p:spPr>
          <a:xfrm>
            <a:off x="9297230" y="2209408"/>
            <a:ext cx="2156595" cy="1140921"/>
          </a:xfrm>
          <a:custGeom>
            <a:avLst/>
            <a:gdLst/>
            <a:ahLst/>
            <a:cxnLst/>
            <a:rect l="l" t="t" r="r" b="b"/>
            <a:pathLst>
              <a:path w="1399540" h="740410">
                <a:moveTo>
                  <a:pt x="1028827" y="0"/>
                </a:moveTo>
                <a:lnTo>
                  <a:pt x="0" y="0"/>
                </a:lnTo>
                <a:lnTo>
                  <a:pt x="370459" y="370205"/>
                </a:lnTo>
                <a:lnTo>
                  <a:pt x="0" y="740283"/>
                </a:lnTo>
                <a:lnTo>
                  <a:pt x="1028827" y="740283"/>
                </a:lnTo>
                <a:lnTo>
                  <a:pt x="1399286" y="370205"/>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7" name="object 27"/>
          <p:cNvSpPr/>
          <p:nvPr/>
        </p:nvSpPr>
        <p:spPr>
          <a:xfrm>
            <a:off x="9297230" y="2209408"/>
            <a:ext cx="2156595" cy="1140921"/>
          </a:xfrm>
          <a:custGeom>
            <a:avLst/>
            <a:gdLst/>
            <a:ahLst/>
            <a:cxnLst/>
            <a:rect l="l" t="t" r="r" b="b"/>
            <a:pathLst>
              <a:path w="1399540" h="740410">
                <a:moveTo>
                  <a:pt x="0" y="0"/>
                </a:moveTo>
                <a:lnTo>
                  <a:pt x="1028827" y="0"/>
                </a:lnTo>
                <a:lnTo>
                  <a:pt x="1399286"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8" name="object 28"/>
          <p:cNvSpPr txBox="1"/>
          <p:nvPr/>
        </p:nvSpPr>
        <p:spPr>
          <a:xfrm>
            <a:off x="10004485" y="2416067"/>
            <a:ext cx="733868" cy="540454"/>
          </a:xfrm>
          <a:prstGeom prst="rect">
            <a:avLst/>
          </a:prstGeom>
        </p:spPr>
        <p:txBody>
          <a:bodyPr vert="horz" wrap="square" lIns="0" tIns="18591" rIns="0" bIns="0" rtlCol="0">
            <a:spAutoFit/>
          </a:bodyPr>
          <a:lstStyle/>
          <a:p>
            <a:pPr marL="138943" marR="7828" indent="-120352" defTabSz="1408999">
              <a:spcBef>
                <a:spcPts val="146"/>
              </a:spcBef>
              <a:defRPr/>
            </a:pPr>
            <a:r>
              <a:rPr sz="1695" spc="-8" dirty="0">
                <a:solidFill>
                  <a:prstClr val="black"/>
                </a:solidFill>
                <a:latin typeface="Arial"/>
                <a:cs typeface="Arial"/>
              </a:rPr>
              <a:t>Control  Risks</a:t>
            </a:r>
            <a:endParaRPr sz="1695">
              <a:solidFill>
                <a:prstClr val="black"/>
              </a:solidFill>
              <a:latin typeface="Arial"/>
              <a:cs typeface="Arial"/>
            </a:endParaRPr>
          </a:p>
        </p:txBody>
      </p:sp>
      <p:sp>
        <p:nvSpPr>
          <p:cNvPr id="29" name="object 29"/>
          <p:cNvSpPr/>
          <p:nvPr/>
        </p:nvSpPr>
        <p:spPr>
          <a:xfrm>
            <a:off x="8306216" y="3362463"/>
            <a:ext cx="528385" cy="392375"/>
          </a:xfrm>
          <a:custGeom>
            <a:avLst/>
            <a:gdLst/>
            <a:ahLst/>
            <a:cxnLst/>
            <a:rect l="l" t="t" r="r" b="b"/>
            <a:pathLst>
              <a:path w="342900" h="254635">
                <a:moveTo>
                  <a:pt x="171450" y="0"/>
                </a:moveTo>
                <a:lnTo>
                  <a:pt x="0" y="254381"/>
                </a:lnTo>
                <a:lnTo>
                  <a:pt x="342900" y="254381"/>
                </a:lnTo>
                <a:lnTo>
                  <a:pt x="171450"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30" name="object 30"/>
          <p:cNvSpPr/>
          <p:nvPr/>
        </p:nvSpPr>
        <p:spPr>
          <a:xfrm>
            <a:off x="8306216" y="3362463"/>
            <a:ext cx="528385" cy="392375"/>
          </a:xfrm>
          <a:custGeom>
            <a:avLst/>
            <a:gdLst/>
            <a:ahLst/>
            <a:cxnLst/>
            <a:rect l="l" t="t" r="r" b="b"/>
            <a:pathLst>
              <a:path w="342900" h="254635">
                <a:moveTo>
                  <a:pt x="0" y="254381"/>
                </a:moveTo>
                <a:lnTo>
                  <a:pt x="171450" y="0"/>
                </a:lnTo>
                <a:lnTo>
                  <a:pt x="342900" y="254381"/>
                </a:lnTo>
                <a:lnTo>
                  <a:pt x="0" y="254381"/>
                </a:lnTo>
                <a:close/>
              </a:path>
            </a:pathLst>
          </a:custGeom>
          <a:ln w="12192">
            <a:solidFill>
              <a:srgbClr val="F07D1F"/>
            </a:solidFill>
          </a:ln>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4"/>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12</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A3284340-788B-45E8-B3A7-E3EF301EB1B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extLst>
      <p:ext uri="{BB962C8B-B14F-4D97-AF65-F5344CB8AC3E}">
        <p14:creationId xmlns:p14="http://schemas.microsoft.com/office/powerpoint/2010/main" val="312881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9" name="object 9"/>
          <p:cNvSpPr txBox="1"/>
          <p:nvPr/>
        </p:nvSpPr>
        <p:spPr>
          <a:xfrm>
            <a:off x="395701" y="1167512"/>
            <a:ext cx="9435590" cy="682672"/>
          </a:xfrm>
          <a:prstGeom prst="rect">
            <a:avLst/>
          </a:prstGeom>
        </p:spPr>
        <p:txBody>
          <a:bodyPr vert="horz" wrap="square" lIns="0" tIns="18591" rIns="0" bIns="0" rtlCol="0">
            <a:spAutoFit/>
          </a:bodyPr>
          <a:lstStyle/>
          <a:p>
            <a:pPr marL="19569" marR="7828" defTabSz="1408999">
              <a:spcBef>
                <a:spcPts val="146"/>
              </a:spcBef>
              <a:defRPr/>
            </a:pPr>
            <a:r>
              <a:rPr sz="2157" spc="-8" dirty="0">
                <a:solidFill>
                  <a:prstClr val="black"/>
                </a:solidFill>
                <a:latin typeface="Arial"/>
                <a:cs typeface="Arial"/>
              </a:rPr>
              <a:t>The working and typical flow of the six Project Risk Management processes is  shown</a:t>
            </a:r>
            <a:r>
              <a:rPr sz="2157" spc="-23" dirty="0">
                <a:solidFill>
                  <a:prstClr val="black"/>
                </a:solidFill>
                <a:latin typeface="Arial"/>
                <a:cs typeface="Arial"/>
              </a:rPr>
              <a:t> </a:t>
            </a:r>
            <a:r>
              <a:rPr sz="2157" spc="-8" dirty="0">
                <a:solidFill>
                  <a:prstClr val="black"/>
                </a:solidFill>
                <a:latin typeface="Arial"/>
                <a:cs typeface="Arial"/>
              </a:rPr>
              <a:t>below:</a:t>
            </a:r>
            <a:endParaRPr sz="2157">
              <a:solidFill>
                <a:prstClr val="black"/>
              </a:solidFill>
              <a:latin typeface="Arial"/>
              <a:cs typeface="Arial"/>
            </a:endParaRPr>
          </a:p>
        </p:txBody>
      </p:sp>
      <p:sp>
        <p:nvSpPr>
          <p:cNvPr id="10" name="object 10"/>
          <p:cNvSpPr txBox="1">
            <a:spLocks noGrp="1"/>
          </p:cNvSpPr>
          <p:nvPr>
            <p:ph type="title"/>
          </p:nvPr>
        </p:nvSpPr>
        <p:spPr>
          <a:xfrm>
            <a:off x="121724" y="246556"/>
            <a:ext cx="6322031" cy="399096"/>
          </a:xfrm>
          <a:prstGeom prst="rect">
            <a:avLst/>
          </a:prstGeom>
        </p:spPr>
        <p:txBody>
          <a:bodyPr vert="horz" wrap="square" lIns="0" tIns="19570" rIns="0" bIns="0" rtlCol="0">
            <a:spAutoFit/>
          </a:bodyPr>
          <a:lstStyle/>
          <a:p>
            <a:pPr marL="19569">
              <a:spcBef>
                <a:spcPts val="154"/>
              </a:spcBef>
            </a:pPr>
            <a:r>
              <a:rPr sz="2465" spc="-8" dirty="0"/>
              <a:t>Project </a:t>
            </a:r>
            <a:r>
              <a:rPr sz="2465" dirty="0"/>
              <a:t>Risk </a:t>
            </a:r>
            <a:r>
              <a:rPr sz="2465" spc="-8" dirty="0"/>
              <a:t>Management </a:t>
            </a:r>
            <a:r>
              <a:rPr sz="2465" dirty="0"/>
              <a:t>Processes</a:t>
            </a:r>
            <a:r>
              <a:rPr sz="2465" spc="23" dirty="0"/>
              <a:t> </a:t>
            </a:r>
            <a:r>
              <a:rPr sz="2465" spc="-8" dirty="0"/>
              <a:t>(contd.)</a:t>
            </a:r>
            <a:endParaRPr sz="2465"/>
          </a:p>
        </p:txBody>
      </p:sp>
      <p:sp>
        <p:nvSpPr>
          <p:cNvPr id="11" name="object 11"/>
          <p:cNvSpPr txBox="1"/>
          <p:nvPr/>
        </p:nvSpPr>
        <p:spPr>
          <a:xfrm>
            <a:off x="861855" y="3768732"/>
            <a:ext cx="10015836" cy="695517"/>
          </a:xfrm>
          <a:prstGeom prst="rect">
            <a:avLst/>
          </a:prstGeom>
          <a:ln w="3175">
            <a:solidFill>
              <a:srgbClr val="F07D1F"/>
            </a:solidFill>
          </a:ln>
        </p:spPr>
        <p:txBody>
          <a:bodyPr vert="horz" wrap="square" lIns="0" tIns="31312" rIns="0" bIns="0" rtlCol="0">
            <a:spAutoFit/>
          </a:bodyPr>
          <a:lstStyle/>
          <a:p>
            <a:pPr marL="137964" defTabSz="1408999">
              <a:spcBef>
                <a:spcPts val="247"/>
              </a:spcBef>
              <a:defRPr/>
            </a:pPr>
            <a:r>
              <a:rPr sz="2157" spc="-15" dirty="0">
                <a:solidFill>
                  <a:prstClr val="black"/>
                </a:solidFill>
                <a:latin typeface="Arial"/>
                <a:cs typeface="Arial"/>
              </a:rPr>
              <a:t>Tracking </a:t>
            </a:r>
            <a:r>
              <a:rPr sz="2157" spc="-8" dirty="0">
                <a:solidFill>
                  <a:prstClr val="black"/>
                </a:solidFill>
                <a:latin typeface="Arial"/>
                <a:cs typeface="Arial"/>
              </a:rPr>
              <a:t>of the </a:t>
            </a:r>
            <a:r>
              <a:rPr sz="2157" dirty="0">
                <a:solidFill>
                  <a:prstClr val="black"/>
                </a:solidFill>
                <a:latin typeface="Arial"/>
                <a:cs typeface="Arial"/>
              </a:rPr>
              <a:t>risks </a:t>
            </a:r>
            <a:r>
              <a:rPr sz="2157" spc="-8" dirty="0">
                <a:solidFill>
                  <a:prstClr val="black"/>
                </a:solidFill>
                <a:latin typeface="Arial"/>
                <a:cs typeface="Arial"/>
              </a:rPr>
              <a:t>in </a:t>
            </a:r>
            <a:r>
              <a:rPr sz="2157" dirty="0">
                <a:solidFill>
                  <a:prstClr val="black"/>
                </a:solidFill>
                <a:latin typeface="Arial"/>
                <a:cs typeface="Arial"/>
              </a:rPr>
              <a:t>terms </a:t>
            </a:r>
            <a:r>
              <a:rPr sz="2157" spc="-8" dirty="0">
                <a:solidFill>
                  <a:prstClr val="black"/>
                </a:solidFill>
                <a:latin typeface="Arial"/>
                <a:cs typeface="Arial"/>
              </a:rPr>
              <a:t>of its </a:t>
            </a:r>
            <a:r>
              <a:rPr sz="2157" dirty="0">
                <a:solidFill>
                  <a:prstClr val="black"/>
                </a:solidFill>
                <a:latin typeface="Arial"/>
                <a:cs typeface="Arial"/>
              </a:rPr>
              <a:t>status </a:t>
            </a:r>
            <a:r>
              <a:rPr sz="2157" spc="-8" dirty="0">
                <a:solidFill>
                  <a:prstClr val="black"/>
                </a:solidFill>
                <a:latin typeface="Arial"/>
                <a:cs typeface="Arial"/>
              </a:rPr>
              <a:t>and trends, and taking actions</a:t>
            </a:r>
            <a:r>
              <a:rPr sz="2157" spc="-92" dirty="0">
                <a:solidFill>
                  <a:prstClr val="black"/>
                </a:solidFill>
                <a:latin typeface="Arial"/>
                <a:cs typeface="Arial"/>
              </a:rPr>
              <a:t> </a:t>
            </a:r>
            <a:r>
              <a:rPr sz="2157" spc="-8" dirty="0">
                <a:solidFill>
                  <a:prstClr val="black"/>
                </a:solidFill>
                <a:latin typeface="Arial"/>
                <a:cs typeface="Arial"/>
              </a:rPr>
              <a:t>as</a:t>
            </a:r>
            <a:endParaRPr sz="2157">
              <a:solidFill>
                <a:prstClr val="black"/>
              </a:solidFill>
              <a:latin typeface="Arial"/>
              <a:cs typeface="Arial"/>
            </a:endParaRPr>
          </a:p>
          <a:p>
            <a:pPr marL="137964" defTabSz="1408999">
              <a:defRPr/>
            </a:pPr>
            <a:r>
              <a:rPr sz="2157" spc="-8" dirty="0">
                <a:solidFill>
                  <a:prstClr val="black"/>
                </a:solidFill>
                <a:latin typeface="Arial"/>
                <a:cs typeface="Arial"/>
              </a:rPr>
              <a:t>appropriate.  </a:t>
            </a:r>
            <a:r>
              <a:rPr sz="2157" dirty="0">
                <a:solidFill>
                  <a:prstClr val="black"/>
                </a:solidFill>
                <a:latin typeface="Arial"/>
                <a:cs typeface="Arial"/>
              </a:rPr>
              <a:t>This </a:t>
            </a:r>
            <a:r>
              <a:rPr sz="2157" spc="-8" dirty="0">
                <a:solidFill>
                  <a:prstClr val="black"/>
                </a:solidFill>
                <a:latin typeface="Arial"/>
                <a:cs typeface="Arial"/>
              </a:rPr>
              <a:t>step is also about reporting and trends in risk</a:t>
            </a:r>
            <a:r>
              <a:rPr sz="2157" spc="8" dirty="0">
                <a:solidFill>
                  <a:prstClr val="black"/>
                </a:solidFill>
                <a:latin typeface="Arial"/>
                <a:cs typeface="Arial"/>
              </a:rPr>
              <a:t> </a:t>
            </a:r>
            <a:r>
              <a:rPr sz="2157" spc="-8" dirty="0">
                <a:solidFill>
                  <a:prstClr val="black"/>
                </a:solidFill>
                <a:latin typeface="Arial"/>
                <a:cs typeface="Arial"/>
              </a:rPr>
              <a:t>exposures.</a:t>
            </a:r>
            <a:endParaRPr sz="2157">
              <a:solidFill>
                <a:prstClr val="black"/>
              </a:solidFill>
              <a:latin typeface="Arial"/>
              <a:cs typeface="Arial"/>
            </a:endParaRPr>
          </a:p>
        </p:txBody>
      </p:sp>
      <p:sp>
        <p:nvSpPr>
          <p:cNvPr id="12" name="object 12"/>
          <p:cNvSpPr/>
          <p:nvPr/>
        </p:nvSpPr>
        <p:spPr>
          <a:xfrm>
            <a:off x="861855" y="2209408"/>
            <a:ext cx="2156595" cy="1140921"/>
          </a:xfrm>
          <a:custGeom>
            <a:avLst/>
            <a:gdLst/>
            <a:ahLst/>
            <a:cxnLst/>
            <a:rect l="l" t="t" r="r" b="b"/>
            <a:pathLst>
              <a:path w="1399539" h="740410">
                <a:moveTo>
                  <a:pt x="1028826" y="0"/>
                </a:moveTo>
                <a:lnTo>
                  <a:pt x="0" y="0"/>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3" name="object 13"/>
          <p:cNvSpPr txBox="1"/>
          <p:nvPr/>
        </p:nvSpPr>
        <p:spPr>
          <a:xfrm>
            <a:off x="1135833" y="2488866"/>
            <a:ext cx="1294544" cy="543590"/>
          </a:xfrm>
          <a:prstGeom prst="rect">
            <a:avLst/>
          </a:prstGeom>
        </p:spPr>
        <p:txBody>
          <a:bodyPr vert="horz" wrap="square" lIns="0" tIns="30333" rIns="0" bIns="0" rtlCol="0">
            <a:spAutoFit/>
          </a:bodyPr>
          <a:lstStyle/>
          <a:p>
            <a:pPr marL="19569" marR="7828" indent="219178" defTabSz="1408999">
              <a:lnSpc>
                <a:spcPts val="2003"/>
              </a:lnSpc>
              <a:spcBef>
                <a:spcPts val="239"/>
              </a:spcBef>
              <a:defRPr/>
            </a:pPr>
            <a:r>
              <a:rPr sz="1695" spc="-8" dirty="0">
                <a:solidFill>
                  <a:prstClr val="black"/>
                </a:solidFill>
                <a:latin typeface="Arial"/>
                <a:cs typeface="Arial"/>
              </a:rPr>
              <a:t>Plan Risk  Management</a:t>
            </a:r>
            <a:endParaRPr sz="1695">
              <a:solidFill>
                <a:prstClr val="black"/>
              </a:solidFill>
              <a:latin typeface="Arial"/>
              <a:cs typeface="Arial"/>
            </a:endParaRPr>
          </a:p>
        </p:txBody>
      </p:sp>
      <p:sp>
        <p:nvSpPr>
          <p:cNvPr id="14" name="object 14"/>
          <p:cNvSpPr/>
          <p:nvPr/>
        </p:nvSpPr>
        <p:spPr>
          <a:xfrm>
            <a:off x="2540944" y="2209408"/>
            <a:ext cx="2156595" cy="1140921"/>
          </a:xfrm>
          <a:custGeom>
            <a:avLst/>
            <a:gdLst/>
            <a:ahLst/>
            <a:cxnLst/>
            <a:rect l="l" t="t" r="r" b="b"/>
            <a:pathLst>
              <a:path w="1399539" h="740410">
                <a:moveTo>
                  <a:pt x="1028826" y="0"/>
                </a:moveTo>
                <a:lnTo>
                  <a:pt x="0" y="0"/>
                </a:lnTo>
                <a:lnTo>
                  <a:pt x="370458" y="370205"/>
                </a:lnTo>
                <a:lnTo>
                  <a:pt x="0" y="740283"/>
                </a:lnTo>
                <a:lnTo>
                  <a:pt x="1028826" y="740283"/>
                </a:lnTo>
                <a:lnTo>
                  <a:pt x="1399286" y="370205"/>
                </a:lnTo>
                <a:lnTo>
                  <a:pt x="1028826"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15" name="object 15"/>
          <p:cNvSpPr/>
          <p:nvPr/>
        </p:nvSpPr>
        <p:spPr>
          <a:xfrm>
            <a:off x="2540944"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8"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6" name="object 16"/>
          <p:cNvSpPr txBox="1"/>
          <p:nvPr/>
        </p:nvSpPr>
        <p:spPr>
          <a:xfrm>
            <a:off x="3234892" y="2488866"/>
            <a:ext cx="733868" cy="543590"/>
          </a:xfrm>
          <a:prstGeom prst="rect">
            <a:avLst/>
          </a:prstGeom>
        </p:spPr>
        <p:txBody>
          <a:bodyPr vert="horz" wrap="square" lIns="0" tIns="30333" rIns="0" bIns="0" rtlCol="0">
            <a:spAutoFit/>
          </a:bodyPr>
          <a:lstStyle/>
          <a:p>
            <a:pPr marL="195694" marR="7828" indent="-177103" defTabSz="1408999">
              <a:lnSpc>
                <a:spcPts val="2003"/>
              </a:lnSpc>
              <a:spcBef>
                <a:spcPts val="239"/>
              </a:spcBef>
              <a:defRPr/>
            </a:pPr>
            <a:r>
              <a:rPr sz="1695" spc="-8" dirty="0">
                <a:solidFill>
                  <a:prstClr val="black"/>
                </a:solidFill>
                <a:latin typeface="Arial"/>
                <a:cs typeface="Arial"/>
              </a:rPr>
              <a:t>Identify  Risk</a:t>
            </a:r>
            <a:endParaRPr sz="1695">
              <a:solidFill>
                <a:prstClr val="black"/>
              </a:solidFill>
              <a:latin typeface="Arial"/>
              <a:cs typeface="Arial"/>
            </a:endParaRPr>
          </a:p>
        </p:txBody>
      </p:sp>
      <p:sp>
        <p:nvSpPr>
          <p:cNvPr id="17" name="object 17"/>
          <p:cNvSpPr/>
          <p:nvPr/>
        </p:nvSpPr>
        <p:spPr>
          <a:xfrm>
            <a:off x="4238824" y="2209408"/>
            <a:ext cx="2156595" cy="1140921"/>
          </a:xfrm>
          <a:custGeom>
            <a:avLst/>
            <a:gdLst/>
            <a:ahLst/>
            <a:cxnLst/>
            <a:rect l="l" t="t" r="r" b="b"/>
            <a:pathLst>
              <a:path w="1399539" h="740410">
                <a:moveTo>
                  <a:pt x="1028827" y="0"/>
                </a:moveTo>
                <a:lnTo>
                  <a:pt x="0" y="0"/>
                </a:lnTo>
                <a:lnTo>
                  <a:pt x="370459" y="370205"/>
                </a:lnTo>
                <a:lnTo>
                  <a:pt x="0" y="740283"/>
                </a:lnTo>
                <a:lnTo>
                  <a:pt x="1028827" y="740283"/>
                </a:lnTo>
                <a:lnTo>
                  <a:pt x="1399285" y="370205"/>
                </a:lnTo>
                <a:lnTo>
                  <a:pt x="1028827"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18" name="object 18"/>
          <p:cNvSpPr/>
          <p:nvPr/>
        </p:nvSpPr>
        <p:spPr>
          <a:xfrm>
            <a:off x="4238824" y="2209408"/>
            <a:ext cx="2156595" cy="1140921"/>
          </a:xfrm>
          <a:custGeom>
            <a:avLst/>
            <a:gdLst/>
            <a:ahLst/>
            <a:cxnLst/>
            <a:rect l="l" t="t" r="r" b="b"/>
            <a:pathLst>
              <a:path w="1399539" h="740410">
                <a:moveTo>
                  <a:pt x="0" y="0"/>
                </a:moveTo>
                <a:lnTo>
                  <a:pt x="1028827" y="0"/>
                </a:lnTo>
                <a:lnTo>
                  <a:pt x="1399285"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19" name="object 19"/>
          <p:cNvSpPr txBox="1"/>
          <p:nvPr/>
        </p:nvSpPr>
        <p:spPr>
          <a:xfrm>
            <a:off x="4825134" y="2258726"/>
            <a:ext cx="1056770"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Qualitative  Risk  Analysis</a:t>
            </a:r>
            <a:endParaRPr sz="1695">
              <a:solidFill>
                <a:prstClr val="black"/>
              </a:solidFill>
              <a:latin typeface="Arial"/>
              <a:cs typeface="Arial"/>
            </a:endParaRPr>
          </a:p>
        </p:txBody>
      </p:sp>
      <p:sp>
        <p:nvSpPr>
          <p:cNvPr id="20" name="object 20"/>
          <p:cNvSpPr/>
          <p:nvPr/>
        </p:nvSpPr>
        <p:spPr>
          <a:xfrm>
            <a:off x="5915564" y="2221150"/>
            <a:ext cx="2156595" cy="1140921"/>
          </a:xfrm>
          <a:custGeom>
            <a:avLst/>
            <a:gdLst/>
            <a:ahLst/>
            <a:cxnLst/>
            <a:rect l="l" t="t" r="r" b="b"/>
            <a:pathLst>
              <a:path w="1399539" h="740410">
                <a:moveTo>
                  <a:pt x="1028827" y="0"/>
                </a:moveTo>
                <a:lnTo>
                  <a:pt x="0" y="0"/>
                </a:lnTo>
                <a:lnTo>
                  <a:pt x="370459" y="370204"/>
                </a:lnTo>
                <a:lnTo>
                  <a:pt x="0" y="740282"/>
                </a:lnTo>
                <a:lnTo>
                  <a:pt x="1028827" y="740282"/>
                </a:lnTo>
                <a:lnTo>
                  <a:pt x="1399286" y="370204"/>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1" name="object 21"/>
          <p:cNvSpPr/>
          <p:nvPr/>
        </p:nvSpPr>
        <p:spPr>
          <a:xfrm>
            <a:off x="5915564" y="2221150"/>
            <a:ext cx="2156595" cy="1140921"/>
          </a:xfrm>
          <a:custGeom>
            <a:avLst/>
            <a:gdLst/>
            <a:ahLst/>
            <a:cxnLst/>
            <a:rect l="l" t="t" r="r" b="b"/>
            <a:pathLst>
              <a:path w="1399539" h="740410">
                <a:moveTo>
                  <a:pt x="0" y="0"/>
                </a:moveTo>
                <a:lnTo>
                  <a:pt x="1028827" y="0"/>
                </a:lnTo>
                <a:lnTo>
                  <a:pt x="1399286" y="370204"/>
                </a:lnTo>
                <a:lnTo>
                  <a:pt x="1028827" y="740282"/>
                </a:lnTo>
                <a:lnTo>
                  <a:pt x="0" y="740282"/>
                </a:lnTo>
                <a:lnTo>
                  <a:pt x="370459" y="370204"/>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2" name="object 22"/>
          <p:cNvSpPr txBox="1"/>
          <p:nvPr/>
        </p:nvSpPr>
        <p:spPr>
          <a:xfrm>
            <a:off x="6526926" y="2209410"/>
            <a:ext cx="1187888" cy="1062135"/>
          </a:xfrm>
          <a:prstGeom prst="rect">
            <a:avLst/>
          </a:prstGeom>
        </p:spPr>
        <p:txBody>
          <a:bodyPr vert="horz" wrap="square" lIns="0" tIns="18591" rIns="0" bIns="0" rtlCol="0">
            <a:spAutoFit/>
          </a:bodyPr>
          <a:lstStyle/>
          <a:p>
            <a:pPr marL="19569" marR="7828" defTabSz="1408999">
              <a:spcBef>
                <a:spcPts val="146"/>
              </a:spcBef>
              <a:defRPr/>
            </a:pPr>
            <a:r>
              <a:rPr sz="1695" spc="-8" dirty="0">
                <a:solidFill>
                  <a:prstClr val="black"/>
                </a:solidFill>
                <a:latin typeface="Arial"/>
                <a:cs typeface="Arial"/>
              </a:rPr>
              <a:t>Perform  Quantitative  Risk  Analysis</a:t>
            </a:r>
            <a:endParaRPr sz="1695">
              <a:solidFill>
                <a:prstClr val="black"/>
              </a:solidFill>
              <a:latin typeface="Arial"/>
              <a:cs typeface="Arial"/>
            </a:endParaRPr>
          </a:p>
        </p:txBody>
      </p:sp>
      <p:sp>
        <p:nvSpPr>
          <p:cNvPr id="23" name="object 23"/>
          <p:cNvSpPr/>
          <p:nvPr/>
        </p:nvSpPr>
        <p:spPr>
          <a:xfrm>
            <a:off x="7606397" y="2209408"/>
            <a:ext cx="2156595" cy="1140921"/>
          </a:xfrm>
          <a:custGeom>
            <a:avLst/>
            <a:gdLst/>
            <a:ahLst/>
            <a:cxnLst/>
            <a:rect l="l" t="t" r="r" b="b"/>
            <a:pathLst>
              <a:path w="1399539" h="740410">
                <a:moveTo>
                  <a:pt x="1028826" y="0"/>
                </a:moveTo>
                <a:lnTo>
                  <a:pt x="0" y="0"/>
                </a:lnTo>
                <a:lnTo>
                  <a:pt x="370459" y="370205"/>
                </a:lnTo>
                <a:lnTo>
                  <a:pt x="0" y="740283"/>
                </a:lnTo>
                <a:lnTo>
                  <a:pt x="1028826" y="740283"/>
                </a:lnTo>
                <a:lnTo>
                  <a:pt x="1399286" y="370205"/>
                </a:lnTo>
                <a:lnTo>
                  <a:pt x="1028826"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24" name="object 24"/>
          <p:cNvSpPr/>
          <p:nvPr/>
        </p:nvSpPr>
        <p:spPr>
          <a:xfrm>
            <a:off x="7606397" y="2209408"/>
            <a:ext cx="2156595" cy="1140921"/>
          </a:xfrm>
          <a:custGeom>
            <a:avLst/>
            <a:gdLst/>
            <a:ahLst/>
            <a:cxnLst/>
            <a:rect l="l" t="t" r="r" b="b"/>
            <a:pathLst>
              <a:path w="1399539" h="740410">
                <a:moveTo>
                  <a:pt x="0" y="0"/>
                </a:moveTo>
                <a:lnTo>
                  <a:pt x="1028826" y="0"/>
                </a:lnTo>
                <a:lnTo>
                  <a:pt x="1399286" y="370205"/>
                </a:lnTo>
                <a:lnTo>
                  <a:pt x="1028826"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5" name="object 25"/>
          <p:cNvSpPr txBox="1"/>
          <p:nvPr/>
        </p:nvSpPr>
        <p:spPr>
          <a:xfrm>
            <a:off x="8342223" y="2244244"/>
            <a:ext cx="1117437" cy="801294"/>
          </a:xfrm>
          <a:prstGeom prst="rect">
            <a:avLst/>
          </a:prstGeom>
        </p:spPr>
        <p:txBody>
          <a:bodyPr vert="horz" wrap="square" lIns="0" tIns="18591" rIns="0" bIns="0" rtlCol="0">
            <a:spAutoFit/>
          </a:bodyPr>
          <a:lstStyle/>
          <a:p>
            <a:pPr marL="74364" marR="611545" indent="-55773" defTabSz="1408999">
              <a:spcBef>
                <a:spcPts val="146"/>
              </a:spcBef>
              <a:defRPr/>
            </a:pPr>
            <a:r>
              <a:rPr sz="1695" spc="-8" dirty="0">
                <a:solidFill>
                  <a:prstClr val="black"/>
                </a:solidFill>
                <a:latin typeface="Arial"/>
                <a:cs typeface="Arial"/>
              </a:rPr>
              <a:t>Plan  Risk</a:t>
            </a:r>
            <a:endParaRPr sz="1695">
              <a:solidFill>
                <a:prstClr val="black"/>
              </a:solidFill>
              <a:latin typeface="Arial"/>
              <a:cs typeface="Arial"/>
            </a:endParaRPr>
          </a:p>
          <a:p>
            <a:pPr marL="20548" defTabSz="1408999">
              <a:defRPr/>
            </a:pPr>
            <a:r>
              <a:rPr sz="1695" spc="-8" dirty="0">
                <a:solidFill>
                  <a:prstClr val="black"/>
                </a:solidFill>
                <a:latin typeface="Arial"/>
                <a:cs typeface="Arial"/>
              </a:rPr>
              <a:t>Responses</a:t>
            </a:r>
            <a:endParaRPr sz="1695">
              <a:solidFill>
                <a:prstClr val="black"/>
              </a:solidFill>
              <a:latin typeface="Arial"/>
              <a:cs typeface="Arial"/>
            </a:endParaRPr>
          </a:p>
        </p:txBody>
      </p:sp>
      <p:sp>
        <p:nvSpPr>
          <p:cNvPr id="26" name="object 26"/>
          <p:cNvSpPr/>
          <p:nvPr/>
        </p:nvSpPr>
        <p:spPr>
          <a:xfrm>
            <a:off x="9297230" y="2209408"/>
            <a:ext cx="2156595" cy="1140921"/>
          </a:xfrm>
          <a:custGeom>
            <a:avLst/>
            <a:gdLst/>
            <a:ahLst/>
            <a:cxnLst/>
            <a:rect l="l" t="t" r="r" b="b"/>
            <a:pathLst>
              <a:path w="1399540" h="740410">
                <a:moveTo>
                  <a:pt x="1028827" y="0"/>
                </a:moveTo>
                <a:lnTo>
                  <a:pt x="0" y="0"/>
                </a:lnTo>
                <a:lnTo>
                  <a:pt x="370459" y="370205"/>
                </a:lnTo>
                <a:lnTo>
                  <a:pt x="0" y="740283"/>
                </a:lnTo>
                <a:lnTo>
                  <a:pt x="1028827" y="740283"/>
                </a:lnTo>
                <a:lnTo>
                  <a:pt x="1399286" y="370205"/>
                </a:lnTo>
                <a:lnTo>
                  <a:pt x="1028827" y="0"/>
                </a:lnTo>
                <a:close/>
              </a:path>
            </a:pathLst>
          </a:custGeom>
          <a:solidFill>
            <a:srgbClr val="9CDAEB"/>
          </a:solidFill>
        </p:spPr>
        <p:txBody>
          <a:bodyPr wrap="square" lIns="0" tIns="0" rIns="0" bIns="0" rtlCol="0"/>
          <a:lstStyle/>
          <a:p>
            <a:pPr defTabSz="1408999">
              <a:defRPr/>
            </a:pPr>
            <a:endParaRPr sz="2774">
              <a:solidFill>
                <a:prstClr val="black"/>
              </a:solidFill>
              <a:latin typeface="Calibri"/>
            </a:endParaRPr>
          </a:p>
        </p:txBody>
      </p:sp>
      <p:sp>
        <p:nvSpPr>
          <p:cNvPr id="27" name="object 27"/>
          <p:cNvSpPr/>
          <p:nvPr/>
        </p:nvSpPr>
        <p:spPr>
          <a:xfrm>
            <a:off x="9297230" y="2209408"/>
            <a:ext cx="2156595" cy="1140921"/>
          </a:xfrm>
          <a:custGeom>
            <a:avLst/>
            <a:gdLst/>
            <a:ahLst/>
            <a:cxnLst/>
            <a:rect l="l" t="t" r="r" b="b"/>
            <a:pathLst>
              <a:path w="1399540" h="740410">
                <a:moveTo>
                  <a:pt x="0" y="0"/>
                </a:moveTo>
                <a:lnTo>
                  <a:pt x="1028827" y="0"/>
                </a:lnTo>
                <a:lnTo>
                  <a:pt x="1399286" y="370205"/>
                </a:lnTo>
                <a:lnTo>
                  <a:pt x="1028827" y="740283"/>
                </a:lnTo>
                <a:lnTo>
                  <a:pt x="0" y="740283"/>
                </a:lnTo>
                <a:lnTo>
                  <a:pt x="370459" y="370205"/>
                </a:lnTo>
                <a:lnTo>
                  <a:pt x="0" y="0"/>
                </a:lnTo>
                <a:close/>
              </a:path>
            </a:pathLst>
          </a:custGeom>
          <a:ln w="12192">
            <a:solidFill>
              <a:srgbClr val="FFFFFF"/>
            </a:solidFill>
          </a:ln>
        </p:spPr>
        <p:txBody>
          <a:bodyPr wrap="square" lIns="0" tIns="0" rIns="0" bIns="0" rtlCol="0"/>
          <a:lstStyle/>
          <a:p>
            <a:pPr defTabSz="1408999">
              <a:defRPr/>
            </a:pPr>
            <a:endParaRPr sz="2774">
              <a:solidFill>
                <a:prstClr val="black"/>
              </a:solidFill>
              <a:latin typeface="Calibri"/>
            </a:endParaRPr>
          </a:p>
        </p:txBody>
      </p:sp>
      <p:sp>
        <p:nvSpPr>
          <p:cNvPr id="28" name="object 28"/>
          <p:cNvSpPr txBox="1"/>
          <p:nvPr/>
        </p:nvSpPr>
        <p:spPr>
          <a:xfrm>
            <a:off x="10004485" y="2416067"/>
            <a:ext cx="733868" cy="540454"/>
          </a:xfrm>
          <a:prstGeom prst="rect">
            <a:avLst/>
          </a:prstGeom>
        </p:spPr>
        <p:txBody>
          <a:bodyPr vert="horz" wrap="square" lIns="0" tIns="18591" rIns="0" bIns="0" rtlCol="0">
            <a:spAutoFit/>
          </a:bodyPr>
          <a:lstStyle/>
          <a:p>
            <a:pPr marL="138943" marR="7828" indent="-120352" defTabSz="1408999">
              <a:spcBef>
                <a:spcPts val="146"/>
              </a:spcBef>
              <a:defRPr/>
            </a:pPr>
            <a:r>
              <a:rPr sz="1695" spc="-8" dirty="0">
                <a:solidFill>
                  <a:prstClr val="black"/>
                </a:solidFill>
                <a:latin typeface="Arial"/>
                <a:cs typeface="Arial"/>
              </a:rPr>
              <a:t>Control  Risks</a:t>
            </a:r>
            <a:endParaRPr sz="1695">
              <a:solidFill>
                <a:prstClr val="black"/>
              </a:solidFill>
              <a:latin typeface="Arial"/>
              <a:cs typeface="Arial"/>
            </a:endParaRPr>
          </a:p>
        </p:txBody>
      </p:sp>
      <p:sp>
        <p:nvSpPr>
          <p:cNvPr id="29" name="object 29"/>
          <p:cNvSpPr/>
          <p:nvPr/>
        </p:nvSpPr>
        <p:spPr>
          <a:xfrm>
            <a:off x="9975913" y="3362463"/>
            <a:ext cx="528385" cy="392375"/>
          </a:xfrm>
          <a:custGeom>
            <a:avLst/>
            <a:gdLst/>
            <a:ahLst/>
            <a:cxnLst/>
            <a:rect l="l" t="t" r="r" b="b"/>
            <a:pathLst>
              <a:path w="342900" h="254635">
                <a:moveTo>
                  <a:pt x="171450" y="0"/>
                </a:moveTo>
                <a:lnTo>
                  <a:pt x="0" y="254381"/>
                </a:lnTo>
                <a:lnTo>
                  <a:pt x="342900" y="254381"/>
                </a:lnTo>
                <a:lnTo>
                  <a:pt x="171450" y="0"/>
                </a:lnTo>
                <a:close/>
              </a:path>
            </a:pathLst>
          </a:custGeom>
          <a:solidFill>
            <a:srgbClr val="EB7B2F"/>
          </a:solidFill>
        </p:spPr>
        <p:txBody>
          <a:bodyPr wrap="square" lIns="0" tIns="0" rIns="0" bIns="0" rtlCol="0"/>
          <a:lstStyle/>
          <a:p>
            <a:pPr defTabSz="1408999">
              <a:defRPr/>
            </a:pPr>
            <a:endParaRPr sz="2774">
              <a:solidFill>
                <a:prstClr val="black"/>
              </a:solidFill>
              <a:latin typeface="Calibri"/>
            </a:endParaRPr>
          </a:p>
        </p:txBody>
      </p:sp>
      <p:sp>
        <p:nvSpPr>
          <p:cNvPr id="30" name="object 30"/>
          <p:cNvSpPr/>
          <p:nvPr/>
        </p:nvSpPr>
        <p:spPr>
          <a:xfrm>
            <a:off x="9975913" y="3362463"/>
            <a:ext cx="528385" cy="392375"/>
          </a:xfrm>
          <a:custGeom>
            <a:avLst/>
            <a:gdLst/>
            <a:ahLst/>
            <a:cxnLst/>
            <a:rect l="l" t="t" r="r" b="b"/>
            <a:pathLst>
              <a:path w="342900" h="254635">
                <a:moveTo>
                  <a:pt x="0" y="254381"/>
                </a:moveTo>
                <a:lnTo>
                  <a:pt x="171450" y="0"/>
                </a:lnTo>
                <a:lnTo>
                  <a:pt x="342900" y="254381"/>
                </a:lnTo>
                <a:lnTo>
                  <a:pt x="0" y="254381"/>
                </a:lnTo>
                <a:close/>
              </a:path>
            </a:pathLst>
          </a:custGeom>
          <a:ln w="12192">
            <a:solidFill>
              <a:srgbClr val="F07D1F"/>
            </a:solidFill>
          </a:ln>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4"/>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13</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extLst>
      <p:ext uri="{BB962C8B-B14F-4D97-AF65-F5344CB8AC3E}">
        <p14:creationId xmlns:p14="http://schemas.microsoft.com/office/powerpoint/2010/main" val="5130435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4"/>
            <a:ext cx="7749650" cy="519245"/>
          </a:xfrm>
          <a:prstGeom prst="rect">
            <a:avLst/>
          </a:prstGeom>
          <a:noFill/>
        </p:spPr>
        <p:txBody>
          <a:bodyPr wrap="square">
            <a:spAutoFit/>
          </a:bodyPr>
          <a:lstStyle/>
          <a:p>
            <a:pPr marL="19569" defTabSz="1408999">
              <a:spcBef>
                <a:spcPts val="154"/>
              </a:spcBef>
            </a:pPr>
            <a:r>
              <a:rPr lang="en-US" sz="2774" dirty="0">
                <a:solidFill>
                  <a:prstClr val="black"/>
                </a:solidFill>
                <a:latin typeface="Calibri"/>
              </a:rPr>
              <a:t>Risk </a:t>
            </a:r>
            <a:r>
              <a:rPr lang="en-US" sz="2774" spc="-8" dirty="0">
                <a:solidFill>
                  <a:prstClr val="black"/>
                </a:solidFill>
                <a:latin typeface="Calibri"/>
              </a:rPr>
              <a:t>Management—Roles </a:t>
            </a:r>
            <a:r>
              <a:rPr lang="en-US" sz="2774" dirty="0">
                <a:solidFill>
                  <a:prstClr val="black"/>
                </a:solidFill>
                <a:latin typeface="Calibri"/>
              </a:rPr>
              <a:t>and</a:t>
            </a:r>
            <a:r>
              <a:rPr lang="en-US" sz="2774" spc="-8" dirty="0">
                <a:solidFill>
                  <a:prstClr val="black"/>
                </a:solidFill>
                <a:latin typeface="Calibri"/>
              </a:rPr>
              <a:t> Responsibilities</a:t>
            </a:r>
            <a:endParaRPr lang="en-US" sz="2774" dirty="0">
              <a:solidFill>
                <a:prstClr val="black"/>
              </a:solidFill>
              <a:latin typeface="Arial"/>
              <a:cs typeface="Arial"/>
            </a:endParaRPr>
          </a:p>
        </p:txBody>
      </p:sp>
      <p:sp>
        <p:nvSpPr>
          <p:cNvPr id="12" name="object 9">
            <a:extLst>
              <a:ext uri="{FF2B5EF4-FFF2-40B4-BE49-F238E27FC236}">
                <a16:creationId xmlns:a16="http://schemas.microsoft.com/office/drawing/2014/main" id="{CF89F4A7-D71F-45BF-B6B9-5E14400CD826}"/>
              </a:ext>
            </a:extLst>
          </p:cNvPr>
          <p:cNvSpPr txBox="1"/>
          <p:nvPr/>
        </p:nvSpPr>
        <p:spPr>
          <a:xfrm>
            <a:off x="395700" y="1052442"/>
            <a:ext cx="7870983" cy="350723"/>
          </a:xfrm>
          <a:prstGeom prst="rect">
            <a:avLst/>
          </a:prstGeom>
        </p:spPr>
        <p:txBody>
          <a:bodyPr vert="horz" wrap="square" lIns="0" tIns="18591" rIns="0" bIns="0" rtlCol="0">
            <a:spAutoFit/>
          </a:bodyPr>
          <a:lstStyle/>
          <a:p>
            <a:pPr marL="19569" defTabSz="1408999">
              <a:spcBef>
                <a:spcPts val="146"/>
              </a:spcBef>
            </a:pPr>
            <a:r>
              <a:rPr sz="2157" spc="-8" dirty="0">
                <a:solidFill>
                  <a:prstClr val="black"/>
                </a:solidFill>
                <a:latin typeface="Arial"/>
                <a:cs typeface="Arial"/>
              </a:rPr>
              <a:t>The roles and responsibilities of </a:t>
            </a:r>
            <a:r>
              <a:rPr sz="2157" dirty="0">
                <a:solidFill>
                  <a:prstClr val="black"/>
                </a:solidFill>
                <a:latin typeface="Arial"/>
                <a:cs typeface="Arial"/>
              </a:rPr>
              <a:t>risk </a:t>
            </a:r>
            <a:r>
              <a:rPr sz="2157" spc="-8" dirty="0">
                <a:solidFill>
                  <a:prstClr val="black"/>
                </a:solidFill>
                <a:latin typeface="Arial"/>
                <a:cs typeface="Arial"/>
              </a:rPr>
              <a:t>management are as</a:t>
            </a:r>
            <a:r>
              <a:rPr sz="2157" spc="-15" dirty="0">
                <a:solidFill>
                  <a:prstClr val="black"/>
                </a:solidFill>
                <a:latin typeface="Arial"/>
                <a:cs typeface="Arial"/>
              </a:rPr>
              <a:t> </a:t>
            </a:r>
            <a:r>
              <a:rPr sz="2157" spc="-8" dirty="0">
                <a:solidFill>
                  <a:prstClr val="black"/>
                </a:solidFill>
                <a:latin typeface="Arial"/>
                <a:cs typeface="Arial"/>
              </a:rPr>
              <a:t>follows:</a:t>
            </a:r>
            <a:endParaRPr sz="2157">
              <a:solidFill>
                <a:prstClr val="black"/>
              </a:solidFill>
              <a:latin typeface="Arial"/>
              <a:cs typeface="Arial"/>
            </a:endParaRPr>
          </a:p>
        </p:txBody>
      </p:sp>
      <p:sp>
        <p:nvSpPr>
          <p:cNvPr id="13" name="object 11">
            <a:extLst>
              <a:ext uri="{FF2B5EF4-FFF2-40B4-BE49-F238E27FC236}">
                <a16:creationId xmlns:a16="http://schemas.microsoft.com/office/drawing/2014/main" id="{943D3564-7CC8-408D-9764-66B48D0B3180}"/>
              </a:ext>
            </a:extLst>
          </p:cNvPr>
          <p:cNvSpPr/>
          <p:nvPr/>
        </p:nvSpPr>
        <p:spPr>
          <a:xfrm>
            <a:off x="2104146" y="4391053"/>
            <a:ext cx="221335" cy="267128"/>
          </a:xfrm>
          <a:prstGeom prst="rect">
            <a:avLst/>
          </a:prstGeom>
          <a:blipFill>
            <a:blip r:embed="rId4"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14" name="object 12">
            <a:extLst>
              <a:ext uri="{FF2B5EF4-FFF2-40B4-BE49-F238E27FC236}">
                <a16:creationId xmlns:a16="http://schemas.microsoft.com/office/drawing/2014/main" id="{67ACD1E4-171B-4FAE-BD7D-F1AD4084CD30}"/>
              </a:ext>
            </a:extLst>
          </p:cNvPr>
          <p:cNvSpPr/>
          <p:nvPr/>
        </p:nvSpPr>
        <p:spPr>
          <a:xfrm>
            <a:off x="652849" y="4649374"/>
            <a:ext cx="3334698" cy="1277909"/>
          </a:xfrm>
          <a:custGeom>
            <a:avLst/>
            <a:gdLst/>
            <a:ahLst/>
            <a:cxnLst/>
            <a:rect l="l" t="t" r="r" b="b"/>
            <a:pathLst>
              <a:path w="2164080" h="829310">
                <a:moveTo>
                  <a:pt x="0" y="40005"/>
                </a:moveTo>
                <a:lnTo>
                  <a:pt x="3149" y="24384"/>
                </a:lnTo>
                <a:lnTo>
                  <a:pt x="11734" y="11684"/>
                </a:lnTo>
                <a:lnTo>
                  <a:pt x="24460" y="3175"/>
                </a:lnTo>
                <a:lnTo>
                  <a:pt x="40055" y="0"/>
                </a:lnTo>
                <a:lnTo>
                  <a:pt x="2124075" y="0"/>
                </a:lnTo>
                <a:lnTo>
                  <a:pt x="2139696" y="3175"/>
                </a:lnTo>
                <a:lnTo>
                  <a:pt x="2152396" y="11684"/>
                </a:lnTo>
                <a:lnTo>
                  <a:pt x="2160904" y="24384"/>
                </a:lnTo>
                <a:lnTo>
                  <a:pt x="2164079" y="40005"/>
                </a:lnTo>
                <a:lnTo>
                  <a:pt x="2164079" y="788758"/>
                </a:lnTo>
                <a:lnTo>
                  <a:pt x="2160904" y="804341"/>
                </a:lnTo>
                <a:lnTo>
                  <a:pt x="2152396" y="817067"/>
                </a:lnTo>
                <a:lnTo>
                  <a:pt x="2139696" y="825652"/>
                </a:lnTo>
                <a:lnTo>
                  <a:pt x="2124075" y="828802"/>
                </a:lnTo>
                <a:lnTo>
                  <a:pt x="40055" y="828802"/>
                </a:lnTo>
                <a:lnTo>
                  <a:pt x="24460" y="825652"/>
                </a:lnTo>
                <a:lnTo>
                  <a:pt x="11734" y="817067"/>
                </a:lnTo>
                <a:lnTo>
                  <a:pt x="3149" y="804341"/>
                </a:lnTo>
                <a:lnTo>
                  <a:pt x="0" y="788758"/>
                </a:lnTo>
                <a:lnTo>
                  <a:pt x="0" y="40005"/>
                </a:lnTo>
                <a:close/>
              </a:path>
            </a:pathLst>
          </a:custGeom>
          <a:ln w="12192">
            <a:solidFill>
              <a:srgbClr val="F69E66"/>
            </a:solidFill>
          </a:ln>
        </p:spPr>
        <p:txBody>
          <a:bodyPr wrap="square" lIns="0" tIns="0" rIns="0" bIns="0" rtlCol="0"/>
          <a:lstStyle/>
          <a:p>
            <a:pPr defTabSz="1408999"/>
            <a:endParaRPr sz="2774">
              <a:solidFill>
                <a:prstClr val="black"/>
              </a:solidFill>
              <a:latin typeface="Calibri"/>
            </a:endParaRPr>
          </a:p>
        </p:txBody>
      </p:sp>
      <p:sp>
        <p:nvSpPr>
          <p:cNvPr id="15" name="object 13">
            <a:extLst>
              <a:ext uri="{FF2B5EF4-FFF2-40B4-BE49-F238E27FC236}">
                <a16:creationId xmlns:a16="http://schemas.microsoft.com/office/drawing/2014/main" id="{7681A52A-16B5-4229-B98F-E75CEA1D8044}"/>
              </a:ext>
            </a:extLst>
          </p:cNvPr>
          <p:cNvSpPr txBox="1"/>
          <p:nvPr/>
        </p:nvSpPr>
        <p:spPr>
          <a:xfrm>
            <a:off x="662243" y="4827460"/>
            <a:ext cx="3316107" cy="873456"/>
          </a:xfrm>
          <a:prstGeom prst="rect">
            <a:avLst/>
          </a:prstGeom>
        </p:spPr>
        <p:txBody>
          <a:bodyPr vert="horz" wrap="square" lIns="0" tIns="19570" rIns="0" bIns="0" rtlCol="0">
            <a:spAutoFit/>
          </a:bodyPr>
          <a:lstStyle/>
          <a:p>
            <a:pPr marL="147749" marR="81213" algn="just" defTabSz="1408999">
              <a:spcBef>
                <a:spcPts val="154"/>
              </a:spcBef>
            </a:pPr>
            <a:r>
              <a:rPr sz="1849" spc="-8" dirty="0">
                <a:solidFill>
                  <a:prstClr val="black"/>
                </a:solidFill>
                <a:latin typeface="Arial"/>
                <a:cs typeface="Arial"/>
              </a:rPr>
              <a:t>Creates </a:t>
            </a:r>
            <a:r>
              <a:rPr sz="1849" dirty="0">
                <a:solidFill>
                  <a:prstClr val="black"/>
                </a:solidFill>
                <a:latin typeface="Arial"/>
                <a:cs typeface="Arial"/>
              </a:rPr>
              <a:t>the </a:t>
            </a:r>
            <a:r>
              <a:rPr sz="1849" spc="-8" dirty="0">
                <a:solidFill>
                  <a:prstClr val="black"/>
                </a:solidFill>
                <a:latin typeface="Arial"/>
                <a:cs typeface="Arial"/>
              </a:rPr>
              <a:t>risk</a:t>
            </a:r>
            <a:r>
              <a:rPr sz="1849" spc="-62" dirty="0">
                <a:solidFill>
                  <a:prstClr val="black"/>
                </a:solidFill>
                <a:latin typeface="Arial"/>
                <a:cs typeface="Arial"/>
              </a:rPr>
              <a:t> </a:t>
            </a:r>
            <a:r>
              <a:rPr sz="1849" spc="-8" dirty="0">
                <a:solidFill>
                  <a:prstClr val="black"/>
                </a:solidFill>
                <a:latin typeface="Arial"/>
                <a:cs typeface="Arial"/>
              </a:rPr>
              <a:t>management  plan, </a:t>
            </a:r>
            <a:r>
              <a:rPr sz="1849" dirty="0">
                <a:solidFill>
                  <a:prstClr val="black"/>
                </a:solidFill>
                <a:latin typeface="Arial"/>
                <a:cs typeface="Arial"/>
              </a:rPr>
              <a:t>the </a:t>
            </a:r>
            <a:r>
              <a:rPr sz="1849" spc="-8" dirty="0">
                <a:solidFill>
                  <a:prstClr val="black"/>
                </a:solidFill>
                <a:latin typeface="Arial"/>
                <a:cs typeface="Arial"/>
              </a:rPr>
              <a:t>risk </a:t>
            </a:r>
            <a:r>
              <a:rPr sz="1849" spc="-15" dirty="0">
                <a:solidFill>
                  <a:prstClr val="black"/>
                </a:solidFill>
                <a:latin typeface="Arial"/>
                <a:cs typeface="Arial"/>
              </a:rPr>
              <a:t>register, </a:t>
            </a:r>
            <a:r>
              <a:rPr sz="1849" spc="-8" dirty="0">
                <a:solidFill>
                  <a:prstClr val="black"/>
                </a:solidFill>
                <a:latin typeface="Arial"/>
                <a:cs typeface="Arial"/>
              </a:rPr>
              <a:t>and</a:t>
            </a:r>
            <a:r>
              <a:rPr sz="1849" spc="-69" dirty="0">
                <a:solidFill>
                  <a:prstClr val="black"/>
                </a:solidFill>
                <a:latin typeface="Arial"/>
                <a:cs typeface="Arial"/>
              </a:rPr>
              <a:t> </a:t>
            </a:r>
            <a:r>
              <a:rPr sz="1849" dirty="0">
                <a:solidFill>
                  <a:prstClr val="black"/>
                </a:solidFill>
                <a:latin typeface="Arial"/>
                <a:cs typeface="Arial"/>
              </a:rPr>
              <a:t>the  </a:t>
            </a:r>
            <a:r>
              <a:rPr sz="1849" spc="-8" dirty="0">
                <a:solidFill>
                  <a:prstClr val="black"/>
                </a:solidFill>
                <a:latin typeface="Arial"/>
                <a:cs typeface="Arial"/>
              </a:rPr>
              <a:t>RBS.</a:t>
            </a:r>
            <a:endParaRPr sz="1849">
              <a:solidFill>
                <a:prstClr val="black"/>
              </a:solidFill>
              <a:latin typeface="Arial"/>
              <a:cs typeface="Arial"/>
            </a:endParaRPr>
          </a:p>
        </p:txBody>
      </p:sp>
      <p:sp>
        <p:nvSpPr>
          <p:cNvPr id="16" name="object 14">
            <a:extLst>
              <a:ext uri="{FF2B5EF4-FFF2-40B4-BE49-F238E27FC236}">
                <a16:creationId xmlns:a16="http://schemas.microsoft.com/office/drawing/2014/main" id="{693D44C4-9A45-43C8-8D90-E30357978745}"/>
              </a:ext>
            </a:extLst>
          </p:cNvPr>
          <p:cNvSpPr/>
          <p:nvPr/>
        </p:nvSpPr>
        <p:spPr>
          <a:xfrm>
            <a:off x="5932004" y="4391053"/>
            <a:ext cx="221335" cy="267128"/>
          </a:xfrm>
          <a:prstGeom prst="rect">
            <a:avLst/>
          </a:prstGeom>
          <a:blipFill>
            <a:blip r:embed="rId4"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17" name="object 15">
            <a:extLst>
              <a:ext uri="{FF2B5EF4-FFF2-40B4-BE49-F238E27FC236}">
                <a16:creationId xmlns:a16="http://schemas.microsoft.com/office/drawing/2014/main" id="{5D51DE54-0D23-449F-A43C-FACDB62915F5}"/>
              </a:ext>
            </a:extLst>
          </p:cNvPr>
          <p:cNvSpPr/>
          <p:nvPr/>
        </p:nvSpPr>
        <p:spPr>
          <a:xfrm>
            <a:off x="4480707" y="4649374"/>
            <a:ext cx="3334698" cy="1277909"/>
          </a:xfrm>
          <a:custGeom>
            <a:avLst/>
            <a:gdLst/>
            <a:ahLst/>
            <a:cxnLst/>
            <a:rect l="l" t="t" r="r" b="b"/>
            <a:pathLst>
              <a:path w="2164079" h="829310">
                <a:moveTo>
                  <a:pt x="0" y="40005"/>
                </a:moveTo>
                <a:lnTo>
                  <a:pt x="3175" y="24384"/>
                </a:lnTo>
                <a:lnTo>
                  <a:pt x="11683" y="11684"/>
                </a:lnTo>
                <a:lnTo>
                  <a:pt x="24383" y="3175"/>
                </a:lnTo>
                <a:lnTo>
                  <a:pt x="40005" y="0"/>
                </a:lnTo>
                <a:lnTo>
                  <a:pt x="2124074" y="0"/>
                </a:lnTo>
                <a:lnTo>
                  <a:pt x="2139696" y="3175"/>
                </a:lnTo>
                <a:lnTo>
                  <a:pt x="2152396" y="11684"/>
                </a:lnTo>
                <a:lnTo>
                  <a:pt x="2160905" y="24384"/>
                </a:lnTo>
                <a:lnTo>
                  <a:pt x="2164080" y="40005"/>
                </a:lnTo>
                <a:lnTo>
                  <a:pt x="2164080" y="788758"/>
                </a:lnTo>
                <a:lnTo>
                  <a:pt x="2160905" y="804341"/>
                </a:lnTo>
                <a:lnTo>
                  <a:pt x="2152396" y="817067"/>
                </a:lnTo>
                <a:lnTo>
                  <a:pt x="2139696" y="825652"/>
                </a:lnTo>
                <a:lnTo>
                  <a:pt x="2124074" y="828802"/>
                </a:lnTo>
                <a:lnTo>
                  <a:pt x="40005" y="828802"/>
                </a:lnTo>
                <a:lnTo>
                  <a:pt x="24383" y="825652"/>
                </a:lnTo>
                <a:lnTo>
                  <a:pt x="11683" y="817067"/>
                </a:lnTo>
                <a:lnTo>
                  <a:pt x="3175" y="804341"/>
                </a:lnTo>
                <a:lnTo>
                  <a:pt x="0" y="788758"/>
                </a:lnTo>
                <a:lnTo>
                  <a:pt x="0" y="40005"/>
                </a:lnTo>
                <a:close/>
              </a:path>
            </a:pathLst>
          </a:custGeom>
          <a:ln w="12192">
            <a:solidFill>
              <a:srgbClr val="F69E66"/>
            </a:solidFill>
          </a:ln>
        </p:spPr>
        <p:txBody>
          <a:bodyPr wrap="square" lIns="0" tIns="0" rIns="0" bIns="0" rtlCol="0"/>
          <a:lstStyle/>
          <a:p>
            <a:pPr defTabSz="1408999"/>
            <a:endParaRPr sz="2774">
              <a:solidFill>
                <a:prstClr val="black"/>
              </a:solidFill>
              <a:latin typeface="Calibri"/>
            </a:endParaRPr>
          </a:p>
        </p:txBody>
      </p:sp>
      <p:sp>
        <p:nvSpPr>
          <p:cNvPr id="18" name="object 16">
            <a:extLst>
              <a:ext uri="{FF2B5EF4-FFF2-40B4-BE49-F238E27FC236}">
                <a16:creationId xmlns:a16="http://schemas.microsoft.com/office/drawing/2014/main" id="{1E40845A-60AA-47DA-9F2D-04CD563BC692}"/>
              </a:ext>
            </a:extLst>
          </p:cNvPr>
          <p:cNvSpPr txBox="1"/>
          <p:nvPr/>
        </p:nvSpPr>
        <p:spPr>
          <a:xfrm>
            <a:off x="4490101" y="4694777"/>
            <a:ext cx="3316107" cy="1158021"/>
          </a:xfrm>
          <a:prstGeom prst="rect">
            <a:avLst/>
          </a:prstGeom>
        </p:spPr>
        <p:txBody>
          <a:bodyPr vert="horz" wrap="square" lIns="0" tIns="19570" rIns="0" bIns="0" rtlCol="0">
            <a:spAutoFit/>
          </a:bodyPr>
          <a:lstStyle/>
          <a:p>
            <a:pPr marL="148728" marR="195694" defTabSz="1408999">
              <a:spcBef>
                <a:spcPts val="154"/>
              </a:spcBef>
            </a:pPr>
            <a:r>
              <a:rPr sz="1849" spc="-8" dirty="0">
                <a:solidFill>
                  <a:prstClr val="black"/>
                </a:solidFill>
                <a:latin typeface="Arial"/>
                <a:cs typeface="Arial"/>
              </a:rPr>
              <a:t>Ensures </a:t>
            </a:r>
            <a:r>
              <a:rPr sz="1849" dirty="0">
                <a:solidFill>
                  <a:prstClr val="black"/>
                </a:solidFill>
                <a:latin typeface="Arial"/>
                <a:cs typeface="Arial"/>
              </a:rPr>
              <a:t>that the</a:t>
            </a:r>
            <a:r>
              <a:rPr sz="1849" spc="-54" dirty="0">
                <a:solidFill>
                  <a:prstClr val="black"/>
                </a:solidFill>
                <a:latin typeface="Arial"/>
                <a:cs typeface="Arial"/>
              </a:rPr>
              <a:t> </a:t>
            </a:r>
            <a:r>
              <a:rPr sz="1849" spc="-8" dirty="0">
                <a:solidFill>
                  <a:prstClr val="black"/>
                </a:solidFill>
                <a:latin typeface="Arial"/>
                <a:cs typeface="Arial"/>
              </a:rPr>
              <a:t>appropriate  risk response actions are  </a:t>
            </a:r>
            <a:r>
              <a:rPr sz="1849" dirty="0">
                <a:solidFill>
                  <a:prstClr val="black"/>
                </a:solidFill>
                <a:latin typeface="Arial"/>
                <a:cs typeface="Arial"/>
              </a:rPr>
              <a:t>performed </a:t>
            </a:r>
            <a:r>
              <a:rPr sz="1849" spc="-8" dirty="0">
                <a:solidFill>
                  <a:prstClr val="black"/>
                </a:solidFill>
                <a:latin typeface="Arial"/>
                <a:cs typeface="Arial"/>
              </a:rPr>
              <a:t>when </a:t>
            </a:r>
            <a:r>
              <a:rPr sz="1849" dirty="0">
                <a:solidFill>
                  <a:prstClr val="black"/>
                </a:solidFill>
                <a:latin typeface="Arial"/>
                <a:cs typeface="Arial"/>
              </a:rPr>
              <a:t>the risks  </a:t>
            </a:r>
            <a:r>
              <a:rPr sz="1849" spc="-23" dirty="0">
                <a:solidFill>
                  <a:prstClr val="black"/>
                </a:solidFill>
                <a:latin typeface="Arial"/>
                <a:cs typeface="Arial"/>
              </a:rPr>
              <a:t>occur.</a:t>
            </a:r>
            <a:endParaRPr sz="1849">
              <a:solidFill>
                <a:prstClr val="black"/>
              </a:solidFill>
              <a:latin typeface="Arial"/>
              <a:cs typeface="Arial"/>
            </a:endParaRPr>
          </a:p>
        </p:txBody>
      </p:sp>
      <p:sp>
        <p:nvSpPr>
          <p:cNvPr id="19" name="object 17">
            <a:extLst>
              <a:ext uri="{FF2B5EF4-FFF2-40B4-BE49-F238E27FC236}">
                <a16:creationId xmlns:a16="http://schemas.microsoft.com/office/drawing/2014/main" id="{89A54479-F321-452B-983E-13177C53E5CC}"/>
              </a:ext>
            </a:extLst>
          </p:cNvPr>
          <p:cNvSpPr/>
          <p:nvPr/>
        </p:nvSpPr>
        <p:spPr>
          <a:xfrm>
            <a:off x="9759863" y="4391053"/>
            <a:ext cx="221335" cy="267128"/>
          </a:xfrm>
          <a:prstGeom prst="rect">
            <a:avLst/>
          </a:prstGeom>
          <a:blipFill>
            <a:blip r:embed="rId4"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20" name="object 18">
            <a:extLst>
              <a:ext uri="{FF2B5EF4-FFF2-40B4-BE49-F238E27FC236}">
                <a16:creationId xmlns:a16="http://schemas.microsoft.com/office/drawing/2014/main" id="{AE8732D1-4497-4040-8654-B37244B21252}"/>
              </a:ext>
            </a:extLst>
          </p:cNvPr>
          <p:cNvSpPr/>
          <p:nvPr/>
        </p:nvSpPr>
        <p:spPr>
          <a:xfrm>
            <a:off x="8308563" y="4649374"/>
            <a:ext cx="3334698" cy="1277909"/>
          </a:xfrm>
          <a:custGeom>
            <a:avLst/>
            <a:gdLst/>
            <a:ahLst/>
            <a:cxnLst/>
            <a:rect l="l" t="t" r="r" b="b"/>
            <a:pathLst>
              <a:path w="2164079" h="829310">
                <a:moveTo>
                  <a:pt x="0" y="40005"/>
                </a:moveTo>
                <a:lnTo>
                  <a:pt x="3175" y="24384"/>
                </a:lnTo>
                <a:lnTo>
                  <a:pt x="11684" y="11684"/>
                </a:lnTo>
                <a:lnTo>
                  <a:pt x="24384" y="3175"/>
                </a:lnTo>
                <a:lnTo>
                  <a:pt x="40004" y="0"/>
                </a:lnTo>
                <a:lnTo>
                  <a:pt x="2124074" y="0"/>
                </a:lnTo>
                <a:lnTo>
                  <a:pt x="2139695" y="3175"/>
                </a:lnTo>
                <a:lnTo>
                  <a:pt x="2152395" y="11684"/>
                </a:lnTo>
                <a:lnTo>
                  <a:pt x="2160905" y="24384"/>
                </a:lnTo>
                <a:lnTo>
                  <a:pt x="2164080" y="40005"/>
                </a:lnTo>
                <a:lnTo>
                  <a:pt x="2164080" y="788758"/>
                </a:lnTo>
                <a:lnTo>
                  <a:pt x="2160905" y="804341"/>
                </a:lnTo>
                <a:lnTo>
                  <a:pt x="2152395" y="817067"/>
                </a:lnTo>
                <a:lnTo>
                  <a:pt x="2139695" y="825652"/>
                </a:lnTo>
                <a:lnTo>
                  <a:pt x="2124074" y="828802"/>
                </a:lnTo>
                <a:lnTo>
                  <a:pt x="40004" y="828802"/>
                </a:lnTo>
                <a:lnTo>
                  <a:pt x="24384" y="825652"/>
                </a:lnTo>
                <a:lnTo>
                  <a:pt x="11684" y="817067"/>
                </a:lnTo>
                <a:lnTo>
                  <a:pt x="3175" y="804341"/>
                </a:lnTo>
                <a:lnTo>
                  <a:pt x="0" y="788758"/>
                </a:lnTo>
                <a:lnTo>
                  <a:pt x="0" y="40005"/>
                </a:lnTo>
                <a:close/>
              </a:path>
            </a:pathLst>
          </a:custGeom>
          <a:ln w="12192">
            <a:solidFill>
              <a:srgbClr val="F69E66"/>
            </a:solidFill>
          </a:ln>
        </p:spPr>
        <p:txBody>
          <a:bodyPr wrap="square" lIns="0" tIns="0" rIns="0" bIns="0" rtlCol="0"/>
          <a:lstStyle/>
          <a:p>
            <a:pPr defTabSz="1408999"/>
            <a:endParaRPr sz="2774">
              <a:solidFill>
                <a:prstClr val="black"/>
              </a:solidFill>
              <a:latin typeface="Calibri"/>
            </a:endParaRPr>
          </a:p>
        </p:txBody>
      </p:sp>
      <p:sp>
        <p:nvSpPr>
          <p:cNvPr id="21" name="object 19">
            <a:extLst>
              <a:ext uri="{FF2B5EF4-FFF2-40B4-BE49-F238E27FC236}">
                <a16:creationId xmlns:a16="http://schemas.microsoft.com/office/drawing/2014/main" id="{013C6F37-BA22-48B9-86E2-92FD65E6F3C9}"/>
              </a:ext>
            </a:extLst>
          </p:cNvPr>
          <p:cNvSpPr txBox="1"/>
          <p:nvPr/>
        </p:nvSpPr>
        <p:spPr>
          <a:xfrm>
            <a:off x="8449857" y="4686557"/>
            <a:ext cx="3274031" cy="304326"/>
          </a:xfrm>
          <a:prstGeom prst="rect">
            <a:avLst/>
          </a:prstGeom>
        </p:spPr>
        <p:txBody>
          <a:bodyPr vert="horz" wrap="square" lIns="0" tIns="19570" rIns="0" bIns="0" rtlCol="0">
            <a:spAutoFit/>
          </a:bodyPr>
          <a:lstStyle/>
          <a:p>
            <a:pPr marL="19569" defTabSz="1408999">
              <a:spcBef>
                <a:spcPts val="154"/>
              </a:spcBef>
            </a:pPr>
            <a:r>
              <a:rPr sz="1849" spc="-8" dirty="0">
                <a:solidFill>
                  <a:prstClr val="black"/>
                </a:solidFill>
                <a:latin typeface="Arial"/>
                <a:cs typeface="Arial"/>
              </a:rPr>
              <a:t>Ensures </a:t>
            </a:r>
            <a:r>
              <a:rPr sz="1849" dirty="0">
                <a:solidFill>
                  <a:prstClr val="black"/>
                </a:solidFill>
                <a:latin typeface="Arial"/>
                <a:cs typeface="Arial"/>
              </a:rPr>
              <a:t>that the </a:t>
            </a:r>
            <a:r>
              <a:rPr sz="1849" spc="-8" dirty="0">
                <a:solidFill>
                  <a:prstClr val="black"/>
                </a:solidFill>
                <a:latin typeface="Arial"/>
                <a:cs typeface="Arial"/>
              </a:rPr>
              <a:t>risk</a:t>
            </a:r>
            <a:r>
              <a:rPr sz="1849" spc="-31" dirty="0">
                <a:solidFill>
                  <a:prstClr val="black"/>
                </a:solidFill>
                <a:latin typeface="Arial"/>
                <a:cs typeface="Arial"/>
              </a:rPr>
              <a:t> </a:t>
            </a:r>
            <a:r>
              <a:rPr sz="1849" spc="-8" dirty="0">
                <a:solidFill>
                  <a:prstClr val="black"/>
                </a:solidFill>
                <a:latin typeface="Arial"/>
                <a:cs typeface="Arial"/>
              </a:rPr>
              <a:t>response,</a:t>
            </a:r>
            <a:endParaRPr sz="1849">
              <a:solidFill>
                <a:prstClr val="black"/>
              </a:solidFill>
              <a:latin typeface="Arial"/>
              <a:cs typeface="Arial"/>
            </a:endParaRPr>
          </a:p>
        </p:txBody>
      </p:sp>
      <p:sp>
        <p:nvSpPr>
          <p:cNvPr id="22" name="object 20">
            <a:extLst>
              <a:ext uri="{FF2B5EF4-FFF2-40B4-BE49-F238E27FC236}">
                <a16:creationId xmlns:a16="http://schemas.microsoft.com/office/drawing/2014/main" id="{2DE3EEEB-0AA7-45A0-91D1-EC718A18EE1C}"/>
              </a:ext>
            </a:extLst>
          </p:cNvPr>
          <p:cNvSpPr txBox="1"/>
          <p:nvPr/>
        </p:nvSpPr>
        <p:spPr>
          <a:xfrm>
            <a:off x="8449857" y="4968362"/>
            <a:ext cx="3193794" cy="873456"/>
          </a:xfrm>
          <a:prstGeom prst="rect">
            <a:avLst/>
          </a:prstGeom>
        </p:spPr>
        <p:txBody>
          <a:bodyPr vert="horz" wrap="square" lIns="0" tIns="19570" rIns="0" bIns="0" rtlCol="0">
            <a:spAutoFit/>
          </a:bodyPr>
          <a:lstStyle/>
          <a:p>
            <a:pPr marL="19569" marR="7828" defTabSz="1408999">
              <a:spcBef>
                <a:spcPts val="154"/>
              </a:spcBef>
            </a:pPr>
            <a:r>
              <a:rPr sz="1849" spc="-8" dirty="0">
                <a:solidFill>
                  <a:prstClr val="black"/>
                </a:solidFill>
                <a:latin typeface="Arial"/>
                <a:cs typeface="Arial"/>
              </a:rPr>
              <a:t>as defined in </a:t>
            </a:r>
            <a:r>
              <a:rPr sz="1849" dirty="0">
                <a:solidFill>
                  <a:prstClr val="black"/>
                </a:solidFill>
                <a:latin typeface="Arial"/>
                <a:cs typeface="Arial"/>
              </a:rPr>
              <a:t>the </a:t>
            </a:r>
            <a:r>
              <a:rPr sz="1849" spc="-8" dirty="0">
                <a:solidFill>
                  <a:prstClr val="black"/>
                </a:solidFill>
                <a:latin typeface="Arial"/>
                <a:cs typeface="Arial"/>
              </a:rPr>
              <a:t>plan, is  carried </a:t>
            </a:r>
            <a:r>
              <a:rPr sz="1849" dirty="0">
                <a:solidFill>
                  <a:prstClr val="black"/>
                </a:solidFill>
                <a:latin typeface="Arial"/>
                <a:cs typeface="Arial"/>
              </a:rPr>
              <a:t>out </a:t>
            </a:r>
            <a:r>
              <a:rPr sz="1849" spc="-8" dirty="0">
                <a:solidFill>
                  <a:prstClr val="black"/>
                </a:solidFill>
                <a:latin typeface="Arial"/>
                <a:cs typeface="Arial"/>
              </a:rPr>
              <a:t>in a timely manner  when </a:t>
            </a:r>
            <a:r>
              <a:rPr sz="1849" dirty="0">
                <a:solidFill>
                  <a:prstClr val="black"/>
                </a:solidFill>
                <a:latin typeface="Arial"/>
                <a:cs typeface="Arial"/>
              </a:rPr>
              <a:t>a risk</a:t>
            </a:r>
            <a:r>
              <a:rPr sz="1849" spc="-46" dirty="0">
                <a:solidFill>
                  <a:prstClr val="black"/>
                </a:solidFill>
                <a:latin typeface="Arial"/>
                <a:cs typeface="Arial"/>
              </a:rPr>
              <a:t> </a:t>
            </a:r>
            <a:r>
              <a:rPr sz="1849" dirty="0">
                <a:solidFill>
                  <a:prstClr val="black"/>
                </a:solidFill>
                <a:latin typeface="Arial"/>
                <a:cs typeface="Arial"/>
              </a:rPr>
              <a:t>occurs.</a:t>
            </a:r>
            <a:endParaRPr sz="1849">
              <a:solidFill>
                <a:prstClr val="black"/>
              </a:solidFill>
              <a:latin typeface="Arial"/>
              <a:cs typeface="Arial"/>
            </a:endParaRPr>
          </a:p>
        </p:txBody>
      </p:sp>
      <p:sp>
        <p:nvSpPr>
          <p:cNvPr id="23" name="object 21">
            <a:extLst>
              <a:ext uri="{FF2B5EF4-FFF2-40B4-BE49-F238E27FC236}">
                <a16:creationId xmlns:a16="http://schemas.microsoft.com/office/drawing/2014/main" id="{48F1A4A3-BD41-4983-81C9-66153231A89F}"/>
              </a:ext>
            </a:extLst>
          </p:cNvPr>
          <p:cNvSpPr/>
          <p:nvPr/>
        </p:nvSpPr>
        <p:spPr>
          <a:xfrm>
            <a:off x="4971516" y="1772610"/>
            <a:ext cx="2254444" cy="2604743"/>
          </a:xfrm>
          <a:custGeom>
            <a:avLst/>
            <a:gdLst/>
            <a:ahLst/>
            <a:cxnLst/>
            <a:rect l="l" t="t" r="r" b="b"/>
            <a:pathLst>
              <a:path w="1463039" h="1690370">
                <a:moveTo>
                  <a:pt x="0" y="56261"/>
                </a:moveTo>
                <a:lnTo>
                  <a:pt x="4444" y="34290"/>
                </a:lnTo>
                <a:lnTo>
                  <a:pt x="16510" y="16510"/>
                </a:lnTo>
                <a:lnTo>
                  <a:pt x="34290" y="4444"/>
                </a:lnTo>
                <a:lnTo>
                  <a:pt x="56261" y="0"/>
                </a:lnTo>
                <a:lnTo>
                  <a:pt x="1406779" y="0"/>
                </a:lnTo>
                <a:lnTo>
                  <a:pt x="1428750" y="4444"/>
                </a:lnTo>
                <a:lnTo>
                  <a:pt x="1446530" y="16510"/>
                </a:lnTo>
                <a:lnTo>
                  <a:pt x="1458595" y="34290"/>
                </a:lnTo>
                <a:lnTo>
                  <a:pt x="1463040" y="56261"/>
                </a:lnTo>
                <a:lnTo>
                  <a:pt x="1463040" y="1633601"/>
                </a:lnTo>
                <a:lnTo>
                  <a:pt x="1458595" y="1655572"/>
                </a:lnTo>
                <a:lnTo>
                  <a:pt x="1446530" y="1673352"/>
                </a:lnTo>
                <a:lnTo>
                  <a:pt x="1428750" y="1685417"/>
                </a:lnTo>
                <a:lnTo>
                  <a:pt x="1406779" y="1689862"/>
                </a:lnTo>
                <a:lnTo>
                  <a:pt x="56261" y="1689862"/>
                </a:lnTo>
                <a:lnTo>
                  <a:pt x="34290" y="1685417"/>
                </a:lnTo>
                <a:lnTo>
                  <a:pt x="16510" y="1673352"/>
                </a:lnTo>
                <a:lnTo>
                  <a:pt x="4444" y="1655572"/>
                </a:lnTo>
                <a:lnTo>
                  <a:pt x="0" y="1633601"/>
                </a:lnTo>
                <a:lnTo>
                  <a:pt x="0" y="56261"/>
                </a:lnTo>
                <a:close/>
              </a:path>
            </a:pathLst>
          </a:custGeom>
          <a:ln w="12192">
            <a:solidFill>
              <a:srgbClr val="5B5B5B"/>
            </a:solidFill>
          </a:ln>
        </p:spPr>
        <p:txBody>
          <a:bodyPr wrap="square" lIns="0" tIns="0" rIns="0" bIns="0" rtlCol="0"/>
          <a:lstStyle/>
          <a:p>
            <a:pPr defTabSz="1408999"/>
            <a:endParaRPr sz="2774">
              <a:solidFill>
                <a:prstClr val="black"/>
              </a:solidFill>
              <a:latin typeface="Calibri"/>
            </a:endParaRPr>
          </a:p>
        </p:txBody>
      </p:sp>
      <p:sp>
        <p:nvSpPr>
          <p:cNvPr id="24" name="object 22">
            <a:extLst>
              <a:ext uri="{FF2B5EF4-FFF2-40B4-BE49-F238E27FC236}">
                <a16:creationId xmlns:a16="http://schemas.microsoft.com/office/drawing/2014/main" id="{47C672B4-E54D-40FB-818C-17F08E0BD304}"/>
              </a:ext>
            </a:extLst>
          </p:cNvPr>
          <p:cNvSpPr/>
          <p:nvPr/>
        </p:nvSpPr>
        <p:spPr>
          <a:xfrm>
            <a:off x="5370742" y="1892377"/>
            <a:ext cx="1411376" cy="1925671"/>
          </a:xfrm>
          <a:prstGeom prst="rect">
            <a:avLst/>
          </a:prstGeom>
          <a:blipFill>
            <a:blip r:embed="rId5"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25" name="object 23">
            <a:extLst>
              <a:ext uri="{FF2B5EF4-FFF2-40B4-BE49-F238E27FC236}">
                <a16:creationId xmlns:a16="http://schemas.microsoft.com/office/drawing/2014/main" id="{623180D3-C32A-4ECD-8F8E-7B96FE12DD44}"/>
              </a:ext>
            </a:extLst>
          </p:cNvPr>
          <p:cNvSpPr/>
          <p:nvPr/>
        </p:nvSpPr>
        <p:spPr>
          <a:xfrm>
            <a:off x="8754755" y="1688068"/>
            <a:ext cx="2254444" cy="2688894"/>
          </a:xfrm>
          <a:custGeom>
            <a:avLst/>
            <a:gdLst/>
            <a:ahLst/>
            <a:cxnLst/>
            <a:rect l="l" t="t" r="r" b="b"/>
            <a:pathLst>
              <a:path w="1463040" h="1744980">
                <a:moveTo>
                  <a:pt x="0" y="45974"/>
                </a:moveTo>
                <a:lnTo>
                  <a:pt x="3555" y="28067"/>
                </a:lnTo>
                <a:lnTo>
                  <a:pt x="13462" y="13462"/>
                </a:lnTo>
                <a:lnTo>
                  <a:pt x="28066" y="3555"/>
                </a:lnTo>
                <a:lnTo>
                  <a:pt x="45974" y="0"/>
                </a:lnTo>
                <a:lnTo>
                  <a:pt x="1417066" y="0"/>
                </a:lnTo>
                <a:lnTo>
                  <a:pt x="1434973" y="3555"/>
                </a:lnTo>
                <a:lnTo>
                  <a:pt x="1449577" y="13462"/>
                </a:lnTo>
                <a:lnTo>
                  <a:pt x="1459483" y="28067"/>
                </a:lnTo>
                <a:lnTo>
                  <a:pt x="1463039" y="45974"/>
                </a:lnTo>
                <a:lnTo>
                  <a:pt x="1463039" y="1699006"/>
                </a:lnTo>
                <a:lnTo>
                  <a:pt x="1459483" y="1716913"/>
                </a:lnTo>
                <a:lnTo>
                  <a:pt x="1449577" y="1731518"/>
                </a:lnTo>
                <a:lnTo>
                  <a:pt x="1434973" y="1741424"/>
                </a:lnTo>
                <a:lnTo>
                  <a:pt x="1417066" y="1744979"/>
                </a:lnTo>
                <a:lnTo>
                  <a:pt x="45974" y="1744979"/>
                </a:lnTo>
                <a:lnTo>
                  <a:pt x="28066" y="1741424"/>
                </a:lnTo>
                <a:lnTo>
                  <a:pt x="13462" y="1731518"/>
                </a:lnTo>
                <a:lnTo>
                  <a:pt x="3555" y="1716913"/>
                </a:lnTo>
                <a:lnTo>
                  <a:pt x="0" y="1699006"/>
                </a:lnTo>
                <a:lnTo>
                  <a:pt x="0" y="45974"/>
                </a:lnTo>
                <a:close/>
              </a:path>
            </a:pathLst>
          </a:custGeom>
          <a:ln w="12191">
            <a:solidFill>
              <a:srgbClr val="5B5B5B"/>
            </a:solidFill>
          </a:ln>
        </p:spPr>
        <p:txBody>
          <a:bodyPr wrap="square" lIns="0" tIns="0" rIns="0" bIns="0" rtlCol="0"/>
          <a:lstStyle/>
          <a:p>
            <a:pPr defTabSz="1408999"/>
            <a:endParaRPr sz="2774">
              <a:solidFill>
                <a:prstClr val="black"/>
              </a:solidFill>
              <a:latin typeface="Calibri"/>
            </a:endParaRPr>
          </a:p>
        </p:txBody>
      </p:sp>
      <p:sp>
        <p:nvSpPr>
          <p:cNvPr id="26" name="object 24">
            <a:extLst>
              <a:ext uri="{FF2B5EF4-FFF2-40B4-BE49-F238E27FC236}">
                <a16:creationId xmlns:a16="http://schemas.microsoft.com/office/drawing/2014/main" id="{50501235-68D9-4809-A7FD-C0E2F53D2510}"/>
              </a:ext>
            </a:extLst>
          </p:cNvPr>
          <p:cNvSpPr txBox="1"/>
          <p:nvPr/>
        </p:nvSpPr>
        <p:spPr>
          <a:xfrm>
            <a:off x="8915619" y="3989481"/>
            <a:ext cx="1952090" cy="280602"/>
          </a:xfrm>
          <a:prstGeom prst="rect">
            <a:avLst/>
          </a:prstGeom>
        </p:spPr>
        <p:txBody>
          <a:bodyPr vert="horz" wrap="square" lIns="0" tIns="19570" rIns="0" bIns="0" rtlCol="0">
            <a:spAutoFit/>
          </a:bodyPr>
          <a:lstStyle/>
          <a:p>
            <a:pPr marL="19569" defTabSz="1408999">
              <a:spcBef>
                <a:spcPts val="154"/>
              </a:spcBef>
            </a:pPr>
            <a:r>
              <a:rPr sz="1695" b="1" spc="-8" dirty="0">
                <a:solidFill>
                  <a:prstClr val="black"/>
                </a:solidFill>
                <a:latin typeface="Arial"/>
                <a:cs typeface="Arial"/>
              </a:rPr>
              <a:t>Risk </a:t>
            </a:r>
            <a:r>
              <a:rPr sz="1695" b="1" dirty="0">
                <a:solidFill>
                  <a:prstClr val="black"/>
                </a:solidFill>
                <a:latin typeface="Arial"/>
                <a:cs typeface="Arial"/>
              </a:rPr>
              <a:t>Action</a:t>
            </a:r>
            <a:r>
              <a:rPr sz="1695" b="1" spc="-116" dirty="0">
                <a:solidFill>
                  <a:prstClr val="black"/>
                </a:solidFill>
                <a:latin typeface="Arial"/>
                <a:cs typeface="Arial"/>
              </a:rPr>
              <a:t> </a:t>
            </a:r>
            <a:r>
              <a:rPr sz="1695" b="1" dirty="0">
                <a:solidFill>
                  <a:prstClr val="black"/>
                </a:solidFill>
                <a:latin typeface="Arial"/>
                <a:cs typeface="Arial"/>
              </a:rPr>
              <a:t>Owner</a:t>
            </a:r>
            <a:endParaRPr sz="1695">
              <a:solidFill>
                <a:prstClr val="black"/>
              </a:solidFill>
              <a:latin typeface="Arial"/>
              <a:cs typeface="Arial"/>
            </a:endParaRPr>
          </a:p>
        </p:txBody>
      </p:sp>
      <p:sp>
        <p:nvSpPr>
          <p:cNvPr id="27" name="object 25">
            <a:extLst>
              <a:ext uri="{FF2B5EF4-FFF2-40B4-BE49-F238E27FC236}">
                <a16:creationId xmlns:a16="http://schemas.microsoft.com/office/drawing/2014/main" id="{A6E60B51-E47D-4418-AAB7-51A21B4F6700}"/>
              </a:ext>
            </a:extLst>
          </p:cNvPr>
          <p:cNvSpPr/>
          <p:nvPr/>
        </p:nvSpPr>
        <p:spPr>
          <a:xfrm>
            <a:off x="9123451" y="1960480"/>
            <a:ext cx="1695530" cy="1789465"/>
          </a:xfrm>
          <a:prstGeom prst="rect">
            <a:avLst/>
          </a:prstGeom>
          <a:blipFill>
            <a:blip r:embed="rId6"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28" name="object 26">
            <a:extLst>
              <a:ext uri="{FF2B5EF4-FFF2-40B4-BE49-F238E27FC236}">
                <a16:creationId xmlns:a16="http://schemas.microsoft.com/office/drawing/2014/main" id="{E2D78915-30C2-4280-8C4C-C61E1042CB6C}"/>
              </a:ext>
            </a:extLst>
          </p:cNvPr>
          <p:cNvSpPr/>
          <p:nvPr/>
        </p:nvSpPr>
        <p:spPr>
          <a:xfrm>
            <a:off x="1188280" y="1688068"/>
            <a:ext cx="2254444" cy="2688894"/>
          </a:xfrm>
          <a:custGeom>
            <a:avLst/>
            <a:gdLst/>
            <a:ahLst/>
            <a:cxnLst/>
            <a:rect l="l" t="t" r="r" b="b"/>
            <a:pathLst>
              <a:path w="1463039" h="1744980">
                <a:moveTo>
                  <a:pt x="0" y="35687"/>
                </a:moveTo>
                <a:lnTo>
                  <a:pt x="2806" y="21843"/>
                </a:lnTo>
                <a:lnTo>
                  <a:pt x="10439" y="10413"/>
                </a:lnTo>
                <a:lnTo>
                  <a:pt x="21767" y="2793"/>
                </a:lnTo>
                <a:lnTo>
                  <a:pt x="35648" y="0"/>
                </a:lnTo>
                <a:lnTo>
                  <a:pt x="1427353" y="0"/>
                </a:lnTo>
                <a:lnTo>
                  <a:pt x="1441195" y="2793"/>
                </a:lnTo>
                <a:lnTo>
                  <a:pt x="1452626" y="10413"/>
                </a:lnTo>
                <a:lnTo>
                  <a:pt x="1460245" y="21843"/>
                </a:lnTo>
                <a:lnTo>
                  <a:pt x="1463039" y="35687"/>
                </a:lnTo>
                <a:lnTo>
                  <a:pt x="1463039" y="1709293"/>
                </a:lnTo>
                <a:lnTo>
                  <a:pt x="1460245" y="1723136"/>
                </a:lnTo>
                <a:lnTo>
                  <a:pt x="1452626" y="1734565"/>
                </a:lnTo>
                <a:lnTo>
                  <a:pt x="1441195" y="1742186"/>
                </a:lnTo>
                <a:lnTo>
                  <a:pt x="1427353" y="1744979"/>
                </a:lnTo>
                <a:lnTo>
                  <a:pt x="35648" y="1744979"/>
                </a:lnTo>
                <a:lnTo>
                  <a:pt x="21767" y="1742186"/>
                </a:lnTo>
                <a:lnTo>
                  <a:pt x="10439" y="1734565"/>
                </a:lnTo>
                <a:lnTo>
                  <a:pt x="2806" y="1723136"/>
                </a:lnTo>
                <a:lnTo>
                  <a:pt x="0" y="1709293"/>
                </a:lnTo>
                <a:lnTo>
                  <a:pt x="0" y="35687"/>
                </a:lnTo>
                <a:close/>
              </a:path>
            </a:pathLst>
          </a:custGeom>
          <a:ln w="12192">
            <a:solidFill>
              <a:srgbClr val="5B5B5B"/>
            </a:solidFill>
          </a:ln>
        </p:spPr>
        <p:txBody>
          <a:bodyPr wrap="square" lIns="0" tIns="0" rIns="0" bIns="0" rtlCol="0"/>
          <a:lstStyle/>
          <a:p>
            <a:pPr defTabSz="1408999"/>
            <a:endParaRPr sz="2774">
              <a:solidFill>
                <a:prstClr val="black"/>
              </a:solidFill>
              <a:latin typeface="Calibri"/>
            </a:endParaRPr>
          </a:p>
        </p:txBody>
      </p:sp>
      <p:sp>
        <p:nvSpPr>
          <p:cNvPr id="29" name="object 27">
            <a:extLst>
              <a:ext uri="{FF2B5EF4-FFF2-40B4-BE49-F238E27FC236}">
                <a16:creationId xmlns:a16="http://schemas.microsoft.com/office/drawing/2014/main" id="{ACFF2DDA-736B-4521-AFA5-C2FAD2A3FD63}"/>
              </a:ext>
            </a:extLst>
          </p:cNvPr>
          <p:cNvSpPr txBox="1"/>
          <p:nvPr/>
        </p:nvSpPr>
        <p:spPr>
          <a:xfrm>
            <a:off x="1197674" y="3994177"/>
            <a:ext cx="2235852" cy="280602"/>
          </a:xfrm>
          <a:prstGeom prst="rect">
            <a:avLst/>
          </a:prstGeom>
        </p:spPr>
        <p:txBody>
          <a:bodyPr vert="horz" wrap="square" lIns="0" tIns="19570" rIns="0" bIns="0" rtlCol="0">
            <a:spAutoFit/>
          </a:bodyPr>
          <a:lstStyle/>
          <a:p>
            <a:pPr marL="510762" defTabSz="1408999">
              <a:spcBef>
                <a:spcPts val="154"/>
              </a:spcBef>
            </a:pPr>
            <a:r>
              <a:rPr sz="1695" b="1" spc="-8" dirty="0">
                <a:solidFill>
                  <a:prstClr val="black"/>
                </a:solidFill>
                <a:latin typeface="Arial"/>
                <a:cs typeface="Arial"/>
              </a:rPr>
              <a:t>Risk</a:t>
            </a:r>
            <a:r>
              <a:rPr sz="1695" b="1" spc="-15" dirty="0">
                <a:solidFill>
                  <a:prstClr val="black"/>
                </a:solidFill>
                <a:latin typeface="Arial"/>
                <a:cs typeface="Arial"/>
              </a:rPr>
              <a:t> </a:t>
            </a:r>
            <a:r>
              <a:rPr sz="1695" b="1" spc="-8" dirty="0">
                <a:solidFill>
                  <a:prstClr val="black"/>
                </a:solidFill>
                <a:latin typeface="Arial"/>
                <a:cs typeface="Arial"/>
              </a:rPr>
              <a:t>Manager</a:t>
            </a:r>
            <a:endParaRPr sz="1695">
              <a:solidFill>
                <a:prstClr val="black"/>
              </a:solidFill>
              <a:latin typeface="Arial"/>
              <a:cs typeface="Arial"/>
            </a:endParaRPr>
          </a:p>
        </p:txBody>
      </p:sp>
      <p:sp>
        <p:nvSpPr>
          <p:cNvPr id="30" name="object 28">
            <a:extLst>
              <a:ext uri="{FF2B5EF4-FFF2-40B4-BE49-F238E27FC236}">
                <a16:creationId xmlns:a16="http://schemas.microsoft.com/office/drawing/2014/main" id="{6E7210B9-58F2-4C62-9557-6DD764CE2382}"/>
              </a:ext>
            </a:extLst>
          </p:cNvPr>
          <p:cNvSpPr txBox="1"/>
          <p:nvPr/>
        </p:nvSpPr>
        <p:spPr>
          <a:xfrm>
            <a:off x="4980912" y="3984784"/>
            <a:ext cx="2235852" cy="280602"/>
          </a:xfrm>
          <a:prstGeom prst="rect">
            <a:avLst/>
          </a:prstGeom>
        </p:spPr>
        <p:txBody>
          <a:bodyPr vert="horz" wrap="square" lIns="0" tIns="19570" rIns="0" bIns="0" rtlCol="0">
            <a:spAutoFit/>
          </a:bodyPr>
          <a:lstStyle/>
          <a:p>
            <a:pPr marL="608609" defTabSz="1408999">
              <a:spcBef>
                <a:spcPts val="154"/>
              </a:spcBef>
            </a:pPr>
            <a:r>
              <a:rPr sz="1695" b="1" spc="-8" dirty="0">
                <a:solidFill>
                  <a:prstClr val="black"/>
                </a:solidFill>
                <a:latin typeface="Arial"/>
                <a:cs typeface="Arial"/>
              </a:rPr>
              <a:t>Risk</a:t>
            </a:r>
            <a:r>
              <a:rPr sz="1695" b="1" spc="-15" dirty="0">
                <a:solidFill>
                  <a:prstClr val="black"/>
                </a:solidFill>
                <a:latin typeface="Arial"/>
                <a:cs typeface="Arial"/>
              </a:rPr>
              <a:t> </a:t>
            </a:r>
            <a:r>
              <a:rPr sz="1695" b="1" dirty="0">
                <a:solidFill>
                  <a:prstClr val="black"/>
                </a:solidFill>
                <a:latin typeface="Arial"/>
                <a:cs typeface="Arial"/>
              </a:rPr>
              <a:t>Owner</a:t>
            </a:r>
            <a:endParaRPr sz="1695">
              <a:solidFill>
                <a:prstClr val="black"/>
              </a:solidFill>
              <a:latin typeface="Arial"/>
              <a:cs typeface="Arial"/>
            </a:endParaRPr>
          </a:p>
        </p:txBody>
      </p:sp>
      <p:sp>
        <p:nvSpPr>
          <p:cNvPr id="31" name="object 29">
            <a:extLst>
              <a:ext uri="{FF2B5EF4-FFF2-40B4-BE49-F238E27FC236}">
                <a16:creationId xmlns:a16="http://schemas.microsoft.com/office/drawing/2014/main" id="{DD5AAD51-2CA4-4CEA-BAE0-8076EE661969}"/>
              </a:ext>
            </a:extLst>
          </p:cNvPr>
          <p:cNvSpPr/>
          <p:nvPr/>
        </p:nvSpPr>
        <p:spPr>
          <a:xfrm>
            <a:off x="1622729" y="2214105"/>
            <a:ext cx="1531141" cy="1268125"/>
          </a:xfrm>
          <a:prstGeom prst="rect">
            <a:avLst/>
          </a:prstGeom>
          <a:blipFill>
            <a:blip r:embed="rId7" cstate="print"/>
            <a:stretch>
              <a:fillRect/>
            </a:stretch>
          </a:blipFill>
        </p:spPr>
        <p:txBody>
          <a:bodyPr wrap="square" lIns="0" tIns="0" rIns="0" bIns="0" rtlCol="0"/>
          <a:lstStyle/>
          <a:p>
            <a:pPr defTabSz="1408999"/>
            <a:endParaRPr sz="2774">
              <a:solidFill>
                <a:prstClr val="black"/>
              </a:solidFill>
              <a:latin typeface="Calibri"/>
            </a:endParaRPr>
          </a:p>
        </p:txBody>
      </p:sp>
    </p:spTree>
    <p:extLst>
      <p:ext uri="{BB962C8B-B14F-4D97-AF65-F5344CB8AC3E}">
        <p14:creationId xmlns:p14="http://schemas.microsoft.com/office/powerpoint/2010/main" val="22700429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4"/>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13</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4"/>
            <a:ext cx="7749650" cy="519245"/>
          </a:xfrm>
          <a:prstGeom prst="rect">
            <a:avLst/>
          </a:prstGeom>
          <a:noFill/>
        </p:spPr>
        <p:txBody>
          <a:bodyPr wrap="square">
            <a:spAutoFit/>
          </a:bodyPr>
          <a:lstStyle/>
          <a:p>
            <a:pPr marL="19569" defTabSz="1408999">
              <a:spcBef>
                <a:spcPts val="154"/>
              </a:spcBef>
            </a:pPr>
            <a:r>
              <a:rPr lang="en-US" sz="2774" dirty="0">
                <a:solidFill>
                  <a:prstClr val="black"/>
                </a:solidFill>
                <a:latin typeface="Arial"/>
                <a:cs typeface="Arial"/>
              </a:rPr>
              <a:t>Risk </a:t>
            </a:r>
            <a:r>
              <a:rPr lang="en-US" sz="2774" spc="-8" dirty="0">
                <a:solidFill>
                  <a:prstClr val="black"/>
                </a:solidFill>
                <a:latin typeface="Arial"/>
                <a:cs typeface="Arial"/>
              </a:rPr>
              <a:t>Management Plan—Components</a:t>
            </a:r>
            <a:endParaRPr lang="en-US" sz="2774" dirty="0">
              <a:solidFill>
                <a:prstClr val="black"/>
              </a:solidFill>
              <a:latin typeface="Arial"/>
              <a:cs typeface="Arial"/>
            </a:endParaRPr>
          </a:p>
        </p:txBody>
      </p:sp>
      <p:graphicFrame>
        <p:nvGraphicFramePr>
          <p:cNvPr id="34" name="object 10">
            <a:extLst>
              <a:ext uri="{FF2B5EF4-FFF2-40B4-BE49-F238E27FC236}">
                <a16:creationId xmlns:a16="http://schemas.microsoft.com/office/drawing/2014/main" id="{9AC982AC-B3AA-4AEB-9917-FFC95C65DEED}"/>
              </a:ext>
            </a:extLst>
          </p:cNvPr>
          <p:cNvGraphicFramePr>
            <a:graphicFrameLocks noGrp="1"/>
          </p:cNvGraphicFramePr>
          <p:nvPr>
            <p:extLst>
              <p:ext uri="{D42A27DB-BD31-4B8C-83A1-F6EECF244321}">
                <p14:modId xmlns:p14="http://schemas.microsoft.com/office/powerpoint/2010/main" val="469488326"/>
              </p:ext>
            </p:extLst>
          </p:nvPr>
        </p:nvGraphicFramePr>
        <p:xfrm>
          <a:off x="389929" y="1513157"/>
          <a:ext cx="11412143" cy="4822984"/>
        </p:xfrm>
        <a:graphic>
          <a:graphicData uri="http://schemas.openxmlformats.org/drawingml/2006/table">
            <a:tbl>
              <a:tblPr firstRow="1" bandRow="1">
                <a:tableStyleId>{2D5ABB26-0587-4C30-8999-92F81FD0307C}</a:tableStyleId>
              </a:tblPr>
              <a:tblGrid>
                <a:gridCol w="3615428">
                  <a:extLst>
                    <a:ext uri="{9D8B030D-6E8A-4147-A177-3AD203B41FA5}">
                      <a16:colId xmlns:a16="http://schemas.microsoft.com/office/drawing/2014/main" val="20000"/>
                    </a:ext>
                  </a:extLst>
                </a:gridCol>
                <a:gridCol w="7796715">
                  <a:extLst>
                    <a:ext uri="{9D8B030D-6E8A-4147-A177-3AD203B41FA5}">
                      <a16:colId xmlns:a16="http://schemas.microsoft.com/office/drawing/2014/main" val="20001"/>
                    </a:ext>
                  </a:extLst>
                </a:gridCol>
              </a:tblGrid>
              <a:tr h="499030">
                <a:tc>
                  <a:txBody>
                    <a:bodyPr/>
                    <a:lstStyle/>
                    <a:p>
                      <a:pPr marL="703580">
                        <a:lnSpc>
                          <a:spcPct val="100000"/>
                        </a:lnSpc>
                      </a:pPr>
                      <a:r>
                        <a:rPr sz="1700" b="1" spc="-5" dirty="0">
                          <a:latin typeface="Arial"/>
                          <a:cs typeface="Arial"/>
                        </a:rPr>
                        <a:t>Component</a:t>
                      </a:r>
                      <a:endParaRPr sz="1700" dirty="0">
                        <a:latin typeface="Arial"/>
                        <a:cs typeface="Arial"/>
                      </a:endParaRP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29AAE1"/>
                    </a:solidFill>
                  </a:tcPr>
                </a:tc>
                <a:tc>
                  <a:txBody>
                    <a:bodyPr/>
                    <a:lstStyle/>
                    <a:p>
                      <a:pPr marL="13335" algn="ctr">
                        <a:lnSpc>
                          <a:spcPct val="100000"/>
                        </a:lnSpc>
                      </a:pPr>
                      <a:r>
                        <a:rPr sz="1700" b="1" spc="-5" dirty="0">
                          <a:latin typeface="Arial"/>
                          <a:cs typeface="Arial"/>
                        </a:rPr>
                        <a:t>Description</a:t>
                      </a:r>
                      <a:endParaRPr sz="1700" dirty="0">
                        <a:latin typeface="Arial"/>
                        <a:cs typeface="Arial"/>
                      </a:endParaRP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29AAE1"/>
                    </a:solidFill>
                  </a:tcPr>
                </a:tc>
                <a:extLst>
                  <a:ext uri="{0D108BD9-81ED-4DB2-BD59-A6C34878D82A}">
                    <a16:rowId xmlns:a16="http://schemas.microsoft.com/office/drawing/2014/main" val="10000"/>
                  </a:ext>
                </a:extLst>
              </a:tr>
              <a:tr h="1027416">
                <a:tc>
                  <a:txBody>
                    <a:bodyPr/>
                    <a:lstStyle/>
                    <a:p>
                      <a:pPr marL="115888" marR="1149985" indent="0">
                        <a:lnSpc>
                          <a:spcPct val="100000"/>
                        </a:lnSpc>
                        <a:spcBef>
                          <a:spcPts val="10"/>
                        </a:spcBef>
                      </a:pPr>
                      <a:r>
                        <a:rPr sz="1600" spc="0" baseline="0" dirty="0">
                          <a:latin typeface="Arial"/>
                          <a:cs typeface="Arial"/>
                        </a:rPr>
                        <a:t>Risk  </a:t>
                      </a:r>
                      <a:r>
                        <a:rPr lang="en-US" sz="1600" spc="0" baseline="0" dirty="0">
                          <a:latin typeface="Arial"/>
                          <a:cs typeface="Arial"/>
                        </a:rPr>
                        <a:t>m</a:t>
                      </a:r>
                      <a:r>
                        <a:rPr sz="1600" spc="0" baseline="0" dirty="0">
                          <a:latin typeface="Arial"/>
                          <a:cs typeface="Arial"/>
                        </a:rPr>
                        <a:t>anagement  methodology</a:t>
                      </a:r>
                    </a:p>
                  </a:txBody>
                  <a:tcPr marL="0" marR="0" marT="1957"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tc>
                  <a:txBody>
                    <a:bodyPr/>
                    <a:lstStyle/>
                    <a:p>
                      <a:pPr marL="140970" marR="641985">
                        <a:lnSpc>
                          <a:spcPct val="100000"/>
                        </a:lnSpc>
                        <a:spcBef>
                          <a:spcPts val="1105"/>
                        </a:spcBef>
                      </a:pPr>
                      <a:r>
                        <a:rPr sz="1700" spc="0" baseline="0" dirty="0">
                          <a:latin typeface="Arial"/>
                          <a:cs typeface="Arial"/>
                        </a:rPr>
                        <a:t>Defines the tools, approaches, and data sources that may be used to  perform risk management on the project.</a:t>
                      </a:r>
                    </a:p>
                  </a:txBody>
                  <a:tcPr marL="0" marR="0" marT="216247"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extLst>
                  <a:ext uri="{0D108BD9-81ED-4DB2-BD59-A6C34878D82A}">
                    <a16:rowId xmlns:a16="http://schemas.microsoft.com/office/drawing/2014/main" val="10001"/>
                  </a:ext>
                </a:extLst>
              </a:tr>
              <a:tr h="756374">
                <a:tc>
                  <a:txBody>
                    <a:bodyPr/>
                    <a:lstStyle/>
                    <a:p>
                      <a:pPr marL="140970">
                        <a:lnSpc>
                          <a:spcPct val="100000"/>
                        </a:lnSpc>
                      </a:pPr>
                      <a:r>
                        <a:rPr sz="1600" spc="0" baseline="0" dirty="0">
                          <a:latin typeface="Arial"/>
                          <a:cs typeface="Arial"/>
                        </a:rPr>
                        <a:t>Roles, responsibilities, and</a:t>
                      </a:r>
                    </a:p>
                    <a:p>
                      <a:pPr marL="140970">
                        <a:lnSpc>
                          <a:spcPct val="100000"/>
                        </a:lnSpc>
                      </a:pPr>
                      <a:r>
                        <a:rPr lang="en-US" sz="1600" spc="0" baseline="0" dirty="0">
                          <a:latin typeface="Arial"/>
                          <a:cs typeface="Arial"/>
                        </a:rPr>
                        <a:t>A</a:t>
                      </a:r>
                      <a:r>
                        <a:rPr sz="1600" spc="0" baseline="0" dirty="0">
                          <a:latin typeface="Arial"/>
                          <a:cs typeface="Arial"/>
                        </a:rPr>
                        <a:t>uthority</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tc>
                  <a:txBody>
                    <a:bodyPr/>
                    <a:lstStyle/>
                    <a:p>
                      <a:pPr marL="140970">
                        <a:lnSpc>
                          <a:spcPct val="100000"/>
                        </a:lnSpc>
                      </a:pPr>
                      <a:r>
                        <a:rPr sz="1700" spc="0" baseline="0" dirty="0">
                          <a:latin typeface="Arial"/>
                          <a:cs typeface="Arial"/>
                        </a:rPr>
                        <a:t>Defines the lead, support, and risk management team membership for each</a:t>
                      </a:r>
                    </a:p>
                    <a:p>
                      <a:pPr marL="140970">
                        <a:lnSpc>
                          <a:spcPct val="100000"/>
                        </a:lnSpc>
                      </a:pPr>
                      <a:r>
                        <a:rPr sz="1700" spc="0" baseline="0" dirty="0">
                          <a:latin typeface="Arial"/>
                          <a:cs typeface="Arial"/>
                        </a:rPr>
                        <a:t>type of action in the risk management plan.</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extLst>
                  <a:ext uri="{0D108BD9-81ED-4DB2-BD59-A6C34878D82A}">
                    <a16:rowId xmlns:a16="http://schemas.microsoft.com/office/drawing/2014/main" val="10002"/>
                  </a:ext>
                </a:extLst>
              </a:tr>
              <a:tr h="1027416">
                <a:tc>
                  <a:txBody>
                    <a:bodyPr/>
                    <a:lstStyle/>
                    <a:p>
                      <a:pPr marL="140970" marR="542925">
                        <a:lnSpc>
                          <a:spcPct val="100000"/>
                        </a:lnSpc>
                        <a:spcBef>
                          <a:spcPts val="15"/>
                        </a:spcBef>
                      </a:pPr>
                      <a:r>
                        <a:rPr sz="1600" spc="0" baseline="0" dirty="0">
                          <a:latin typeface="Arial"/>
                          <a:cs typeface="Arial"/>
                        </a:rPr>
                        <a:t>Definitions of risk  probability and impact</a:t>
                      </a:r>
                    </a:p>
                  </a:txBody>
                  <a:tcPr marL="0" marR="0" marT="293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tc>
                  <a:txBody>
                    <a:bodyPr/>
                    <a:lstStyle/>
                    <a:p>
                      <a:pPr marL="140970" marR="162560">
                        <a:lnSpc>
                          <a:spcPct val="100000"/>
                        </a:lnSpc>
                        <a:spcBef>
                          <a:spcPts val="15"/>
                        </a:spcBef>
                      </a:pPr>
                      <a:r>
                        <a:rPr sz="1700" spc="0" baseline="0" dirty="0">
                          <a:latin typeface="Arial"/>
                          <a:cs typeface="Arial"/>
                        </a:rPr>
                        <a:t>Scales of risk probabilities and impact are defined in qualitative risk analysis,  using terms such as “very unlikely” to “almost certain” with respective  values in numbers for these terms.</a:t>
                      </a:r>
                    </a:p>
                  </a:txBody>
                  <a:tcPr marL="0" marR="0" marT="293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extLst>
                  <a:ext uri="{0D108BD9-81ED-4DB2-BD59-A6C34878D82A}">
                    <a16:rowId xmlns:a16="http://schemas.microsoft.com/office/drawing/2014/main" val="10003"/>
                  </a:ext>
                </a:extLst>
              </a:tr>
              <a:tr h="756374">
                <a:tc>
                  <a:txBody>
                    <a:bodyPr/>
                    <a:lstStyle/>
                    <a:p>
                      <a:pPr marL="140970">
                        <a:lnSpc>
                          <a:spcPct val="100000"/>
                        </a:lnSpc>
                      </a:pPr>
                      <a:r>
                        <a:rPr sz="1600" spc="0" baseline="0" dirty="0">
                          <a:latin typeface="Arial"/>
                          <a:cs typeface="Arial"/>
                        </a:rPr>
                        <a:t>Probability and impact matrix</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tc>
                  <a:txBody>
                    <a:bodyPr/>
                    <a:lstStyle/>
                    <a:p>
                      <a:pPr marL="140970" marR="564515">
                        <a:lnSpc>
                          <a:spcPct val="100000"/>
                        </a:lnSpc>
                        <a:spcBef>
                          <a:spcPts val="15"/>
                        </a:spcBef>
                      </a:pPr>
                      <a:r>
                        <a:rPr sz="1700" spc="0" baseline="0" dirty="0">
                          <a:latin typeface="Arial"/>
                          <a:cs typeface="Arial"/>
                        </a:rPr>
                        <a:t>A predefined matrix with risk priority areas is marked, which has the  product of impact value on X axis and the probability value on Y axis.</a:t>
                      </a:r>
                    </a:p>
                  </a:txBody>
                  <a:tcPr marL="0" marR="0" marT="293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extLst>
                  <a:ext uri="{0D108BD9-81ED-4DB2-BD59-A6C34878D82A}">
                    <a16:rowId xmlns:a16="http://schemas.microsoft.com/office/drawing/2014/main" val="10004"/>
                  </a:ext>
                </a:extLst>
              </a:tr>
              <a:tr h="756374">
                <a:tc>
                  <a:txBody>
                    <a:bodyPr/>
                    <a:lstStyle/>
                    <a:p>
                      <a:pPr marL="140970">
                        <a:lnSpc>
                          <a:spcPct val="100000"/>
                        </a:lnSpc>
                      </a:pPr>
                      <a:r>
                        <a:rPr sz="1600" spc="0" baseline="0" dirty="0">
                          <a:latin typeface="Arial"/>
                          <a:cs typeface="Arial"/>
                        </a:rPr>
                        <a:t>Revised stakeholder</a:t>
                      </a:r>
                    </a:p>
                    <a:p>
                      <a:pPr marL="140970">
                        <a:lnSpc>
                          <a:spcPct val="100000"/>
                        </a:lnSpc>
                      </a:pPr>
                      <a:r>
                        <a:rPr sz="1600" spc="0" baseline="0" dirty="0">
                          <a:latin typeface="Arial"/>
                          <a:cs typeface="Arial"/>
                        </a:rPr>
                        <a:t>tolerances</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tc>
                  <a:txBody>
                    <a:bodyPr/>
                    <a:lstStyle/>
                    <a:p>
                      <a:pPr marL="140970">
                        <a:lnSpc>
                          <a:spcPct val="100000"/>
                        </a:lnSpc>
                      </a:pPr>
                      <a:r>
                        <a:rPr sz="1700" spc="0" baseline="0" dirty="0">
                          <a:latin typeface="Arial"/>
                          <a:cs typeface="Arial"/>
                        </a:rPr>
                        <a:t>Revised stakeholder tolerances may need to be updated as a result of the</a:t>
                      </a:r>
                    </a:p>
                    <a:p>
                      <a:pPr marL="140970">
                        <a:lnSpc>
                          <a:spcPct val="100000"/>
                        </a:lnSpc>
                      </a:pPr>
                      <a:r>
                        <a:rPr sz="1700" spc="0" baseline="0" dirty="0">
                          <a:latin typeface="Arial"/>
                          <a:cs typeface="Arial"/>
                        </a:rPr>
                        <a:t>Plan Risk Management process.</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968333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4"/>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13</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4"/>
            <a:ext cx="7749650" cy="519245"/>
          </a:xfrm>
          <a:prstGeom prst="rect">
            <a:avLst/>
          </a:prstGeom>
          <a:noFill/>
        </p:spPr>
        <p:txBody>
          <a:bodyPr wrap="square">
            <a:spAutoFit/>
          </a:bodyPr>
          <a:lstStyle/>
          <a:p>
            <a:pPr marL="19569" defTabSz="1408999">
              <a:spcBef>
                <a:spcPts val="154"/>
              </a:spcBef>
            </a:pPr>
            <a:r>
              <a:rPr lang="en-US" sz="2774" dirty="0">
                <a:solidFill>
                  <a:prstClr val="black"/>
                </a:solidFill>
                <a:latin typeface="Arial"/>
                <a:cs typeface="Arial"/>
              </a:rPr>
              <a:t>Risk </a:t>
            </a:r>
            <a:r>
              <a:rPr lang="en-US" sz="2774" spc="-8" dirty="0">
                <a:solidFill>
                  <a:prstClr val="black"/>
                </a:solidFill>
                <a:latin typeface="Arial"/>
                <a:cs typeface="Arial"/>
              </a:rPr>
              <a:t>Management Plan—Components</a:t>
            </a:r>
            <a:endParaRPr lang="en-US" sz="2774" dirty="0">
              <a:solidFill>
                <a:prstClr val="black"/>
              </a:solidFill>
              <a:latin typeface="Arial"/>
              <a:cs typeface="Arial"/>
            </a:endParaRPr>
          </a:p>
        </p:txBody>
      </p:sp>
      <p:graphicFrame>
        <p:nvGraphicFramePr>
          <p:cNvPr id="7" name="object 10">
            <a:extLst>
              <a:ext uri="{FF2B5EF4-FFF2-40B4-BE49-F238E27FC236}">
                <a16:creationId xmlns:a16="http://schemas.microsoft.com/office/drawing/2014/main" id="{68447500-929F-42A7-B9A4-8B894505FCE8}"/>
              </a:ext>
            </a:extLst>
          </p:cNvPr>
          <p:cNvGraphicFramePr>
            <a:graphicFrameLocks noGrp="1"/>
          </p:cNvGraphicFramePr>
          <p:nvPr>
            <p:extLst>
              <p:ext uri="{D42A27DB-BD31-4B8C-83A1-F6EECF244321}">
                <p14:modId xmlns:p14="http://schemas.microsoft.com/office/powerpoint/2010/main" val="1079584446"/>
              </p:ext>
            </p:extLst>
          </p:nvPr>
        </p:nvGraphicFramePr>
        <p:xfrm>
          <a:off x="342472" y="1528770"/>
          <a:ext cx="11412143" cy="4614613"/>
        </p:xfrm>
        <a:graphic>
          <a:graphicData uri="http://schemas.openxmlformats.org/drawingml/2006/table">
            <a:tbl>
              <a:tblPr firstRow="1" bandRow="1">
                <a:tableStyleId>{2D5ABB26-0587-4C30-8999-92F81FD0307C}</a:tableStyleId>
              </a:tblPr>
              <a:tblGrid>
                <a:gridCol w="3318064">
                  <a:extLst>
                    <a:ext uri="{9D8B030D-6E8A-4147-A177-3AD203B41FA5}">
                      <a16:colId xmlns:a16="http://schemas.microsoft.com/office/drawing/2014/main" val="20000"/>
                    </a:ext>
                  </a:extLst>
                </a:gridCol>
                <a:gridCol w="8094079">
                  <a:extLst>
                    <a:ext uri="{9D8B030D-6E8A-4147-A177-3AD203B41FA5}">
                      <a16:colId xmlns:a16="http://schemas.microsoft.com/office/drawing/2014/main" val="20001"/>
                    </a:ext>
                  </a:extLst>
                </a:gridCol>
              </a:tblGrid>
              <a:tr h="499030">
                <a:tc>
                  <a:txBody>
                    <a:bodyPr/>
                    <a:lstStyle/>
                    <a:p>
                      <a:pPr marL="703580">
                        <a:lnSpc>
                          <a:spcPct val="100000"/>
                        </a:lnSpc>
                      </a:pPr>
                      <a:r>
                        <a:rPr sz="1800" b="1" spc="-5" dirty="0">
                          <a:latin typeface="Arial"/>
                          <a:cs typeface="Arial"/>
                        </a:rPr>
                        <a:t>Component</a:t>
                      </a:r>
                      <a:endParaRPr sz="1800" dirty="0">
                        <a:latin typeface="Arial"/>
                        <a:cs typeface="Arial"/>
                      </a:endParaRP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29AAE1"/>
                    </a:solidFill>
                  </a:tcPr>
                </a:tc>
                <a:tc>
                  <a:txBody>
                    <a:bodyPr/>
                    <a:lstStyle/>
                    <a:p>
                      <a:pPr marL="13335" algn="ctr">
                        <a:lnSpc>
                          <a:spcPct val="100000"/>
                        </a:lnSpc>
                      </a:pPr>
                      <a:r>
                        <a:rPr sz="1800" b="1" spc="-5" dirty="0">
                          <a:latin typeface="Arial"/>
                          <a:cs typeface="Arial"/>
                        </a:rPr>
                        <a:t>Description</a:t>
                      </a:r>
                      <a:endParaRPr sz="1800" dirty="0">
                        <a:latin typeface="Arial"/>
                        <a:cs typeface="Arial"/>
                      </a:endParaRP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29AAE1"/>
                    </a:solidFill>
                  </a:tcPr>
                </a:tc>
                <a:extLst>
                  <a:ext uri="{0D108BD9-81ED-4DB2-BD59-A6C34878D82A}">
                    <a16:rowId xmlns:a16="http://schemas.microsoft.com/office/drawing/2014/main" val="10000"/>
                  </a:ext>
                </a:extLst>
              </a:tr>
              <a:tr h="1027416">
                <a:tc>
                  <a:txBody>
                    <a:bodyPr/>
                    <a:lstStyle/>
                    <a:p>
                      <a:pPr marL="140970">
                        <a:lnSpc>
                          <a:spcPct val="100000"/>
                        </a:lnSpc>
                      </a:pPr>
                      <a:r>
                        <a:rPr sz="1800" spc="0" baseline="0" dirty="0">
                          <a:latin typeface="Arial"/>
                          <a:cs typeface="Arial"/>
                        </a:rPr>
                        <a:t>Budgeting</a:t>
                      </a:r>
                    </a:p>
                  </a:txBody>
                  <a:tcPr marL="0" marR="0" marT="8806"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tc>
                  <a:txBody>
                    <a:bodyPr/>
                    <a:lstStyle/>
                    <a:p>
                      <a:pPr marL="140970" marR="346075">
                        <a:lnSpc>
                          <a:spcPct val="100000"/>
                        </a:lnSpc>
                        <a:spcBef>
                          <a:spcPts val="15"/>
                        </a:spcBef>
                      </a:pPr>
                      <a:r>
                        <a:rPr sz="1800" spc="0" baseline="0" dirty="0">
                          <a:latin typeface="Arial"/>
                          <a:cs typeface="Arial"/>
                        </a:rPr>
                        <a:t>A budget for project risk management should be established and included  in the risk management plan. Budgeting also specifies how the  contingency reserve should be applied.</a:t>
                      </a:r>
                    </a:p>
                  </a:txBody>
                  <a:tcPr marL="0" marR="0" marT="293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extLst>
                  <a:ext uri="{0D108BD9-81ED-4DB2-BD59-A6C34878D82A}">
                    <a16:rowId xmlns:a16="http://schemas.microsoft.com/office/drawing/2014/main" val="10001"/>
                  </a:ext>
                </a:extLst>
              </a:tr>
              <a:tr h="757352">
                <a:tc>
                  <a:txBody>
                    <a:bodyPr/>
                    <a:lstStyle/>
                    <a:p>
                      <a:pPr marL="140970">
                        <a:lnSpc>
                          <a:spcPct val="100000"/>
                        </a:lnSpc>
                        <a:spcBef>
                          <a:spcPts val="1110"/>
                        </a:spcBef>
                      </a:pPr>
                      <a:r>
                        <a:rPr sz="1800" spc="0" baseline="0" dirty="0">
                          <a:latin typeface="Arial"/>
                          <a:cs typeface="Arial"/>
                        </a:rPr>
                        <a:t>Timing</a:t>
                      </a:r>
                    </a:p>
                  </a:txBody>
                  <a:tcPr marL="0" marR="0" marT="21722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tc>
                  <a:txBody>
                    <a:bodyPr/>
                    <a:lstStyle/>
                    <a:p>
                      <a:pPr marL="140970" marR="36195">
                        <a:lnSpc>
                          <a:spcPct val="100000"/>
                        </a:lnSpc>
                        <a:spcBef>
                          <a:spcPts val="15"/>
                        </a:spcBef>
                      </a:pPr>
                      <a:r>
                        <a:rPr sz="1800" spc="0" baseline="0" dirty="0">
                          <a:latin typeface="Arial"/>
                          <a:cs typeface="Arial"/>
                        </a:rPr>
                        <a:t>Defines how often the risk management activities will be performed throughout  the project lifecycle.</a:t>
                      </a:r>
                    </a:p>
                  </a:txBody>
                  <a:tcPr marL="0" marR="0" marT="293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extLst>
                  <a:ext uri="{0D108BD9-81ED-4DB2-BD59-A6C34878D82A}">
                    <a16:rowId xmlns:a16="http://schemas.microsoft.com/office/drawing/2014/main" val="10002"/>
                  </a:ext>
                </a:extLst>
              </a:tr>
              <a:tr h="809212">
                <a:tc>
                  <a:txBody>
                    <a:bodyPr/>
                    <a:lstStyle/>
                    <a:p>
                      <a:pPr marL="140970">
                        <a:lnSpc>
                          <a:spcPct val="100000"/>
                        </a:lnSpc>
                      </a:pPr>
                      <a:r>
                        <a:rPr sz="1800" spc="0" baseline="0" dirty="0">
                          <a:latin typeface="Arial"/>
                          <a:cs typeface="Arial"/>
                        </a:rPr>
                        <a:t>Risk categories</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tc>
                  <a:txBody>
                    <a:bodyPr/>
                    <a:lstStyle/>
                    <a:p>
                      <a:pPr marL="140970">
                        <a:lnSpc>
                          <a:spcPct val="100000"/>
                        </a:lnSpc>
                      </a:pPr>
                      <a:r>
                        <a:rPr sz="1800" spc="0" baseline="0" dirty="0">
                          <a:latin typeface="Arial"/>
                          <a:cs typeface="Arial"/>
                        </a:rPr>
                        <a:t>Documentation such as a Risk Breakdown Structure (RBS) or</a:t>
                      </a:r>
                    </a:p>
                    <a:p>
                      <a:pPr marL="140970">
                        <a:lnSpc>
                          <a:spcPct val="100000"/>
                        </a:lnSpc>
                      </a:pPr>
                      <a:r>
                        <a:rPr sz="1800" spc="0" baseline="0" dirty="0">
                          <a:latin typeface="Arial"/>
                          <a:cs typeface="Arial"/>
                        </a:rPr>
                        <a:t>categories from previous projects will help in identifying and</a:t>
                      </a:r>
                    </a:p>
                    <a:p>
                      <a:pPr marL="140970">
                        <a:lnSpc>
                          <a:spcPct val="100000"/>
                        </a:lnSpc>
                      </a:pPr>
                      <a:r>
                        <a:rPr sz="1800" spc="0" baseline="0" dirty="0">
                          <a:latin typeface="Arial"/>
                          <a:cs typeface="Arial"/>
                        </a:rPr>
                        <a:t>organizing risks.</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extLst>
                  <a:ext uri="{0D108BD9-81ED-4DB2-BD59-A6C34878D82A}">
                    <a16:rowId xmlns:a16="http://schemas.microsoft.com/office/drawing/2014/main" val="10003"/>
                  </a:ext>
                </a:extLst>
              </a:tr>
              <a:tr h="756374">
                <a:tc>
                  <a:txBody>
                    <a:bodyPr/>
                    <a:lstStyle/>
                    <a:p>
                      <a:pPr marL="140970">
                        <a:lnSpc>
                          <a:spcPct val="100000"/>
                        </a:lnSpc>
                      </a:pPr>
                      <a:r>
                        <a:rPr sz="1800" spc="0" baseline="0" dirty="0">
                          <a:latin typeface="Arial"/>
                          <a:cs typeface="Arial"/>
                        </a:rPr>
                        <a:t>Reporting formats</a:t>
                      </a:r>
                    </a:p>
                  </a:txBody>
                  <a:tcPr marL="0" marR="0" marT="0"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tc>
                  <a:txBody>
                    <a:bodyPr/>
                    <a:lstStyle/>
                    <a:p>
                      <a:pPr marL="140970" marR="589915">
                        <a:lnSpc>
                          <a:spcPct val="100000"/>
                        </a:lnSpc>
                        <a:spcBef>
                          <a:spcPts val="15"/>
                        </a:spcBef>
                      </a:pPr>
                      <a:r>
                        <a:rPr sz="1800" spc="0" baseline="0" dirty="0">
                          <a:latin typeface="Arial"/>
                          <a:cs typeface="Arial"/>
                        </a:rPr>
                        <a:t>Define how outputs of this process will be documented, analyzed, and  communicated.</a:t>
                      </a:r>
                    </a:p>
                  </a:txBody>
                  <a:tcPr marL="0" marR="0" marT="293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F0F0F0"/>
                    </a:solidFill>
                  </a:tcPr>
                </a:tc>
                <a:extLst>
                  <a:ext uri="{0D108BD9-81ED-4DB2-BD59-A6C34878D82A}">
                    <a16:rowId xmlns:a16="http://schemas.microsoft.com/office/drawing/2014/main" val="10004"/>
                  </a:ext>
                </a:extLst>
              </a:tr>
              <a:tr h="751481">
                <a:tc>
                  <a:txBody>
                    <a:bodyPr/>
                    <a:lstStyle/>
                    <a:p>
                      <a:pPr marL="140970">
                        <a:lnSpc>
                          <a:spcPct val="100000"/>
                        </a:lnSpc>
                        <a:spcBef>
                          <a:spcPts val="1110"/>
                        </a:spcBef>
                      </a:pPr>
                      <a:r>
                        <a:rPr sz="1800" spc="0" baseline="0" dirty="0">
                          <a:latin typeface="Arial"/>
                          <a:cs typeface="Arial"/>
                        </a:rPr>
                        <a:t>Tracking</a:t>
                      </a:r>
                    </a:p>
                  </a:txBody>
                  <a:tcPr marL="0" marR="0" marT="21722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tc>
                  <a:txBody>
                    <a:bodyPr/>
                    <a:lstStyle/>
                    <a:p>
                      <a:pPr marL="140970">
                        <a:lnSpc>
                          <a:spcPct val="100000"/>
                        </a:lnSpc>
                        <a:spcBef>
                          <a:spcPts val="1110"/>
                        </a:spcBef>
                      </a:pPr>
                      <a:r>
                        <a:rPr sz="1800" spc="0" baseline="0" dirty="0">
                          <a:latin typeface="Arial"/>
                          <a:cs typeface="Arial"/>
                        </a:rPr>
                        <a:t>Documents how risk activities will be recorded and audited.</a:t>
                      </a:r>
                    </a:p>
                  </a:txBody>
                  <a:tcPr marL="0" marR="0" marT="217225" marB="0" anchor="ctr">
                    <a:lnL w="12700">
                      <a:solidFill>
                        <a:srgbClr val="7D7D7D"/>
                      </a:solidFill>
                      <a:prstDash val="solid"/>
                    </a:lnL>
                    <a:lnR w="12700">
                      <a:solidFill>
                        <a:srgbClr val="7D7D7D"/>
                      </a:solidFill>
                      <a:prstDash val="solid"/>
                    </a:lnR>
                    <a:lnT w="12700">
                      <a:solidFill>
                        <a:srgbClr val="7D7D7D"/>
                      </a:solidFill>
                      <a:prstDash val="solid"/>
                    </a:lnT>
                    <a:lnB w="12700">
                      <a:solidFill>
                        <a:srgbClr val="7D7D7D"/>
                      </a:solidFill>
                      <a:prstDash val="solid"/>
                    </a:lnB>
                    <a:solidFill>
                      <a:srgbClr val="D9D9D9"/>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8141113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sp>
        <p:nvSpPr>
          <p:cNvPr id="31" name="object 31"/>
          <p:cNvSpPr txBox="1"/>
          <p:nvPr/>
        </p:nvSpPr>
        <p:spPr>
          <a:xfrm>
            <a:off x="11409989" y="6500534"/>
            <a:ext cx="255386" cy="216420"/>
          </a:xfrm>
          <a:prstGeom prst="rect">
            <a:avLst/>
          </a:prstGeom>
        </p:spPr>
        <p:txBody>
          <a:bodyPr vert="horz" wrap="square" lIns="0" tIns="2935" rIns="0" bIns="0" rtlCol="0">
            <a:spAutoFit/>
          </a:bodyPr>
          <a:lstStyle/>
          <a:p>
            <a:pPr marL="39139" defTabSz="1408999">
              <a:spcBef>
                <a:spcPts val="23"/>
              </a:spcBef>
              <a:defRPr/>
            </a:pPr>
            <a:r>
              <a:rPr sz="1387" spc="-8" dirty="0">
                <a:solidFill>
                  <a:srgbClr val="404040"/>
                </a:solidFill>
                <a:latin typeface="Arial"/>
                <a:cs typeface="Arial"/>
              </a:rPr>
              <a:t>13</a:t>
            </a:r>
            <a:endParaRPr sz="1387">
              <a:solidFill>
                <a:prstClr val="black"/>
              </a:solidFill>
              <a:latin typeface="Arial"/>
              <a:cs typeface="Arial"/>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5"/>
            <a:ext cx="7749650" cy="519245"/>
          </a:xfrm>
          <a:prstGeom prst="rect">
            <a:avLst/>
          </a:prstGeom>
          <a:noFill/>
        </p:spPr>
        <p:txBody>
          <a:bodyPr wrap="square">
            <a:spAutoFit/>
          </a:bodyPr>
          <a:lstStyle/>
          <a:p>
            <a:pPr marL="19569" defTabSz="1408999">
              <a:spcBef>
                <a:spcPts val="154"/>
              </a:spcBef>
            </a:pPr>
            <a:r>
              <a:rPr lang="en-US" sz="2774" spc="-8" dirty="0">
                <a:solidFill>
                  <a:prstClr val="black"/>
                </a:solidFill>
                <a:latin typeface="Arial"/>
                <a:cs typeface="Arial"/>
              </a:rPr>
              <a:t>probability</a:t>
            </a:r>
            <a:r>
              <a:rPr lang="en-US" sz="2774" spc="-23" dirty="0">
                <a:solidFill>
                  <a:prstClr val="black"/>
                </a:solidFill>
                <a:latin typeface="Arial"/>
                <a:cs typeface="Arial"/>
              </a:rPr>
              <a:t> </a:t>
            </a:r>
            <a:r>
              <a:rPr lang="en-US" sz="2774" spc="-8" dirty="0">
                <a:solidFill>
                  <a:prstClr val="black"/>
                </a:solidFill>
                <a:latin typeface="Arial"/>
                <a:cs typeface="Arial"/>
              </a:rPr>
              <a:t>scales</a:t>
            </a:r>
            <a:endParaRPr lang="en-US" sz="2774" dirty="0">
              <a:solidFill>
                <a:prstClr val="black"/>
              </a:solidFill>
              <a:latin typeface="Arial"/>
              <a:cs typeface="Arial"/>
            </a:endParaRPr>
          </a:p>
        </p:txBody>
      </p:sp>
      <p:sp>
        <p:nvSpPr>
          <p:cNvPr id="10" name="object 10">
            <a:extLst>
              <a:ext uri="{FF2B5EF4-FFF2-40B4-BE49-F238E27FC236}">
                <a16:creationId xmlns:a16="http://schemas.microsoft.com/office/drawing/2014/main" id="{9CA2A0F3-9FB7-4831-85E0-AE4B6F2116F0}"/>
              </a:ext>
            </a:extLst>
          </p:cNvPr>
          <p:cNvSpPr txBox="1"/>
          <p:nvPr/>
        </p:nvSpPr>
        <p:spPr>
          <a:xfrm>
            <a:off x="636999" y="4389686"/>
            <a:ext cx="9451246" cy="1759338"/>
          </a:xfrm>
          <a:prstGeom prst="rect">
            <a:avLst/>
          </a:prstGeom>
        </p:spPr>
        <p:txBody>
          <a:bodyPr vert="horz" wrap="square" lIns="0" tIns="79258" rIns="0" bIns="0" rtlCol="0">
            <a:spAutoFit/>
          </a:bodyPr>
          <a:lstStyle/>
          <a:p>
            <a:pPr marL="367905" indent="-348336" defTabSz="1408999">
              <a:spcBef>
                <a:spcPts val="624"/>
              </a:spcBef>
              <a:buSzPct val="78571"/>
              <a:buFont typeface="Arial"/>
              <a:buChar char="●"/>
              <a:tabLst>
                <a:tab pos="367905" algn="l"/>
                <a:tab pos="368884" algn="l"/>
              </a:tabLst>
            </a:pPr>
            <a:r>
              <a:rPr sz="1849" b="1" spc="-39" dirty="0">
                <a:solidFill>
                  <a:prstClr val="black"/>
                </a:solidFill>
                <a:latin typeface="Arial"/>
                <a:cs typeface="Arial"/>
              </a:rPr>
              <a:t>Very </a:t>
            </a:r>
            <a:r>
              <a:rPr sz="1849" b="1" spc="-8" dirty="0">
                <a:solidFill>
                  <a:prstClr val="black"/>
                </a:solidFill>
                <a:latin typeface="Arial"/>
                <a:cs typeface="Arial"/>
              </a:rPr>
              <a:t>Low (0.1): </a:t>
            </a:r>
            <a:r>
              <a:rPr sz="1849" dirty="0">
                <a:solidFill>
                  <a:prstClr val="black"/>
                </a:solidFill>
                <a:latin typeface="Arial"/>
                <a:cs typeface="Arial"/>
              </a:rPr>
              <a:t>The event </a:t>
            </a:r>
            <a:r>
              <a:rPr sz="1849" spc="-8" dirty="0">
                <a:solidFill>
                  <a:prstClr val="black"/>
                </a:solidFill>
                <a:latin typeface="Arial"/>
                <a:cs typeface="Arial"/>
              </a:rPr>
              <a:t>is </a:t>
            </a:r>
            <a:r>
              <a:rPr sz="1849" dirty="0">
                <a:solidFill>
                  <a:prstClr val="black"/>
                </a:solidFill>
                <a:latin typeface="Arial"/>
                <a:cs typeface="Arial"/>
              </a:rPr>
              <a:t>unlikely to occur: </a:t>
            </a:r>
            <a:r>
              <a:rPr sz="1849" spc="-8" dirty="0">
                <a:solidFill>
                  <a:prstClr val="black"/>
                </a:solidFill>
                <a:latin typeface="Arial"/>
                <a:cs typeface="Arial"/>
              </a:rPr>
              <a:t>1% </a:t>
            </a:r>
            <a:r>
              <a:rPr sz="1849" dirty="0">
                <a:solidFill>
                  <a:prstClr val="black"/>
                </a:solidFill>
                <a:latin typeface="Arial"/>
                <a:cs typeface="Arial"/>
              </a:rPr>
              <a:t>to </a:t>
            </a:r>
            <a:r>
              <a:rPr sz="1849" spc="-8" dirty="0">
                <a:solidFill>
                  <a:prstClr val="black"/>
                </a:solidFill>
                <a:latin typeface="Arial"/>
                <a:cs typeface="Arial"/>
              </a:rPr>
              <a:t>20%</a:t>
            </a:r>
            <a:r>
              <a:rPr sz="1849" spc="-162" dirty="0">
                <a:solidFill>
                  <a:prstClr val="black"/>
                </a:solidFill>
                <a:latin typeface="Arial"/>
                <a:cs typeface="Arial"/>
              </a:rPr>
              <a:t> </a:t>
            </a:r>
            <a:r>
              <a:rPr sz="1849" spc="-15" dirty="0">
                <a:solidFill>
                  <a:prstClr val="black"/>
                </a:solidFill>
                <a:latin typeface="Arial"/>
                <a:cs typeface="Arial"/>
              </a:rPr>
              <a:t>probability.</a:t>
            </a:r>
            <a:endParaRPr sz="1849" dirty="0">
              <a:solidFill>
                <a:prstClr val="black"/>
              </a:solidFill>
              <a:latin typeface="Arial"/>
              <a:cs typeface="Arial"/>
            </a:endParaRPr>
          </a:p>
          <a:p>
            <a:pPr marL="367905" indent="-348336" defTabSz="1408999">
              <a:spcBef>
                <a:spcPts val="462"/>
              </a:spcBef>
              <a:buSzPct val="78571"/>
              <a:buFont typeface="Arial"/>
              <a:buChar char="●"/>
              <a:tabLst>
                <a:tab pos="367905" algn="l"/>
                <a:tab pos="368884" algn="l"/>
              </a:tabLst>
            </a:pPr>
            <a:r>
              <a:rPr sz="1849" b="1" spc="-8" dirty="0">
                <a:solidFill>
                  <a:prstClr val="black"/>
                </a:solidFill>
                <a:latin typeface="Arial"/>
                <a:cs typeface="Arial"/>
              </a:rPr>
              <a:t>Low (0.3): </a:t>
            </a:r>
            <a:r>
              <a:rPr sz="1849" spc="-8" dirty="0">
                <a:solidFill>
                  <a:prstClr val="black"/>
                </a:solidFill>
                <a:latin typeface="Arial"/>
                <a:cs typeface="Arial"/>
              </a:rPr>
              <a:t>The event may occur: 21% to 40%</a:t>
            </a:r>
            <a:r>
              <a:rPr sz="1849" spc="-116" dirty="0">
                <a:solidFill>
                  <a:prstClr val="black"/>
                </a:solidFill>
                <a:latin typeface="Arial"/>
                <a:cs typeface="Arial"/>
              </a:rPr>
              <a:t> </a:t>
            </a:r>
            <a:r>
              <a:rPr sz="1849" spc="-15" dirty="0">
                <a:solidFill>
                  <a:prstClr val="black"/>
                </a:solidFill>
                <a:latin typeface="Arial"/>
                <a:cs typeface="Arial"/>
              </a:rPr>
              <a:t>probability.</a:t>
            </a:r>
            <a:endParaRPr sz="1849" dirty="0">
              <a:solidFill>
                <a:prstClr val="black"/>
              </a:solidFill>
              <a:latin typeface="Arial"/>
              <a:cs typeface="Arial"/>
            </a:endParaRPr>
          </a:p>
          <a:p>
            <a:pPr marL="367905" indent="-348336" defTabSz="1408999">
              <a:spcBef>
                <a:spcPts val="462"/>
              </a:spcBef>
              <a:buSzPct val="78571"/>
              <a:buFont typeface="Arial"/>
              <a:buChar char="●"/>
              <a:tabLst>
                <a:tab pos="367905" algn="l"/>
                <a:tab pos="368884" algn="l"/>
              </a:tabLst>
            </a:pPr>
            <a:r>
              <a:rPr sz="1849" b="1" spc="-8" dirty="0">
                <a:solidFill>
                  <a:prstClr val="black"/>
                </a:solidFill>
                <a:latin typeface="Arial"/>
                <a:cs typeface="Arial"/>
              </a:rPr>
              <a:t>Medium (0.5): </a:t>
            </a:r>
            <a:r>
              <a:rPr sz="1849" spc="-8" dirty="0">
                <a:solidFill>
                  <a:prstClr val="black"/>
                </a:solidFill>
                <a:latin typeface="Arial"/>
                <a:cs typeface="Arial"/>
              </a:rPr>
              <a:t>The event is likely to occur: 41% to 60%</a:t>
            </a:r>
            <a:r>
              <a:rPr sz="1849" spc="-23" dirty="0">
                <a:solidFill>
                  <a:prstClr val="black"/>
                </a:solidFill>
                <a:latin typeface="Arial"/>
                <a:cs typeface="Arial"/>
              </a:rPr>
              <a:t> probability.</a:t>
            </a:r>
            <a:endParaRPr sz="1849" dirty="0">
              <a:solidFill>
                <a:prstClr val="black"/>
              </a:solidFill>
              <a:latin typeface="Arial"/>
              <a:cs typeface="Arial"/>
            </a:endParaRPr>
          </a:p>
          <a:p>
            <a:pPr marL="367905" indent="-348336" defTabSz="1408999">
              <a:spcBef>
                <a:spcPts val="462"/>
              </a:spcBef>
              <a:buSzPct val="78571"/>
              <a:buFont typeface="Arial"/>
              <a:buChar char="●"/>
              <a:tabLst>
                <a:tab pos="367905" algn="l"/>
                <a:tab pos="368884" algn="l"/>
              </a:tabLst>
            </a:pPr>
            <a:r>
              <a:rPr sz="1849" b="1" spc="-8" dirty="0">
                <a:solidFill>
                  <a:prstClr val="black"/>
                </a:solidFill>
                <a:latin typeface="Arial"/>
                <a:cs typeface="Arial"/>
              </a:rPr>
              <a:t>High (0.7): </a:t>
            </a:r>
            <a:r>
              <a:rPr sz="1849" spc="-8" dirty="0">
                <a:solidFill>
                  <a:prstClr val="black"/>
                </a:solidFill>
                <a:latin typeface="Arial"/>
                <a:cs typeface="Arial"/>
              </a:rPr>
              <a:t>The event will probably occur: 61% to 80%</a:t>
            </a:r>
            <a:r>
              <a:rPr sz="1849" spc="-39" dirty="0">
                <a:solidFill>
                  <a:prstClr val="black"/>
                </a:solidFill>
                <a:latin typeface="Arial"/>
                <a:cs typeface="Arial"/>
              </a:rPr>
              <a:t> </a:t>
            </a:r>
            <a:r>
              <a:rPr sz="1849" spc="-23" dirty="0">
                <a:solidFill>
                  <a:prstClr val="black"/>
                </a:solidFill>
                <a:latin typeface="Arial"/>
                <a:cs typeface="Arial"/>
              </a:rPr>
              <a:t>probability.</a:t>
            </a:r>
            <a:endParaRPr sz="1849" dirty="0">
              <a:solidFill>
                <a:prstClr val="black"/>
              </a:solidFill>
              <a:latin typeface="Arial"/>
              <a:cs typeface="Arial"/>
            </a:endParaRPr>
          </a:p>
          <a:p>
            <a:pPr marL="367905" indent="-348336" defTabSz="1408999">
              <a:spcBef>
                <a:spcPts val="462"/>
              </a:spcBef>
              <a:buSzPct val="78571"/>
              <a:buFont typeface="Arial"/>
              <a:buChar char="●"/>
              <a:tabLst>
                <a:tab pos="367905" algn="l"/>
                <a:tab pos="368884" algn="l"/>
              </a:tabLst>
            </a:pPr>
            <a:r>
              <a:rPr sz="1849" b="1" spc="-39" dirty="0">
                <a:solidFill>
                  <a:prstClr val="black"/>
                </a:solidFill>
                <a:latin typeface="Arial"/>
                <a:cs typeface="Arial"/>
              </a:rPr>
              <a:t>Very </a:t>
            </a:r>
            <a:r>
              <a:rPr sz="1849" b="1" spc="-8" dirty="0">
                <a:solidFill>
                  <a:prstClr val="black"/>
                </a:solidFill>
                <a:latin typeface="Arial"/>
                <a:cs typeface="Arial"/>
              </a:rPr>
              <a:t>High </a:t>
            </a:r>
            <a:r>
              <a:rPr sz="1849" b="1" dirty="0">
                <a:solidFill>
                  <a:prstClr val="black"/>
                </a:solidFill>
                <a:latin typeface="Arial"/>
                <a:cs typeface="Arial"/>
              </a:rPr>
              <a:t>(0.9): </a:t>
            </a:r>
            <a:r>
              <a:rPr sz="1849" spc="-8" dirty="0">
                <a:solidFill>
                  <a:prstClr val="black"/>
                </a:solidFill>
                <a:latin typeface="Arial"/>
                <a:cs typeface="Arial"/>
              </a:rPr>
              <a:t>The event will most likely occur: 81% or higher</a:t>
            </a:r>
            <a:r>
              <a:rPr sz="1849" spc="62" dirty="0">
                <a:solidFill>
                  <a:prstClr val="black"/>
                </a:solidFill>
                <a:latin typeface="Arial"/>
                <a:cs typeface="Arial"/>
              </a:rPr>
              <a:t> </a:t>
            </a:r>
            <a:r>
              <a:rPr sz="1849" spc="-23" dirty="0">
                <a:solidFill>
                  <a:prstClr val="black"/>
                </a:solidFill>
                <a:latin typeface="Arial"/>
                <a:cs typeface="Arial"/>
              </a:rPr>
              <a:t>probability.</a:t>
            </a:r>
            <a:endParaRPr sz="1849" dirty="0">
              <a:solidFill>
                <a:prstClr val="black"/>
              </a:solidFill>
              <a:latin typeface="Arial"/>
              <a:cs typeface="Arial"/>
            </a:endParaRPr>
          </a:p>
        </p:txBody>
      </p:sp>
      <p:sp>
        <p:nvSpPr>
          <p:cNvPr id="11" name="object 12">
            <a:extLst>
              <a:ext uri="{FF2B5EF4-FFF2-40B4-BE49-F238E27FC236}">
                <a16:creationId xmlns:a16="http://schemas.microsoft.com/office/drawing/2014/main" id="{07A0D375-D9F4-4A37-AE4D-D0A7D46F64DA}"/>
              </a:ext>
            </a:extLst>
          </p:cNvPr>
          <p:cNvSpPr/>
          <p:nvPr/>
        </p:nvSpPr>
        <p:spPr>
          <a:xfrm>
            <a:off x="3987546" y="1676327"/>
            <a:ext cx="3839599" cy="1946806"/>
          </a:xfrm>
          <a:prstGeom prst="rect">
            <a:avLst/>
          </a:prstGeom>
          <a:blipFill>
            <a:blip r:embed="rId4"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12" name="object 13">
            <a:extLst>
              <a:ext uri="{FF2B5EF4-FFF2-40B4-BE49-F238E27FC236}">
                <a16:creationId xmlns:a16="http://schemas.microsoft.com/office/drawing/2014/main" id="{ABD5A37B-78FC-449A-B38A-11A072C6C9B7}"/>
              </a:ext>
            </a:extLst>
          </p:cNvPr>
          <p:cNvSpPr/>
          <p:nvPr/>
        </p:nvSpPr>
        <p:spPr>
          <a:xfrm>
            <a:off x="4807130" y="3017251"/>
            <a:ext cx="1214112" cy="956964"/>
          </a:xfrm>
          <a:prstGeom prst="rect">
            <a:avLst/>
          </a:prstGeom>
          <a:blipFill>
            <a:blip r:embed="rId5" cstate="print"/>
            <a:stretch>
              <a:fillRect/>
            </a:stretch>
          </a:blipFill>
        </p:spPr>
        <p:txBody>
          <a:bodyPr wrap="square" lIns="0" tIns="0" rIns="0" bIns="0" rtlCol="0"/>
          <a:lstStyle/>
          <a:p>
            <a:pPr defTabSz="1408999"/>
            <a:endParaRPr sz="2774">
              <a:solidFill>
                <a:prstClr val="black"/>
              </a:solidFill>
              <a:latin typeface="Calibri"/>
            </a:endParaRPr>
          </a:p>
        </p:txBody>
      </p:sp>
    </p:spTree>
    <p:extLst>
      <p:ext uri="{BB962C8B-B14F-4D97-AF65-F5344CB8AC3E}">
        <p14:creationId xmlns:p14="http://schemas.microsoft.com/office/powerpoint/2010/main" val="3296501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5"/>
            <a:ext cx="7749650" cy="519245"/>
          </a:xfrm>
          <a:prstGeom prst="rect">
            <a:avLst/>
          </a:prstGeom>
          <a:noFill/>
        </p:spPr>
        <p:txBody>
          <a:bodyPr wrap="square">
            <a:spAutoFit/>
          </a:bodyPr>
          <a:lstStyle/>
          <a:p>
            <a:pPr marL="19569" defTabSz="1408999">
              <a:spcBef>
                <a:spcPts val="154"/>
              </a:spcBef>
            </a:pPr>
            <a:r>
              <a:rPr lang="en-US" sz="2774" spc="-8" dirty="0">
                <a:solidFill>
                  <a:prstClr val="black"/>
                </a:solidFill>
                <a:latin typeface="Arial"/>
                <a:cs typeface="Arial"/>
              </a:rPr>
              <a:t>Impact</a:t>
            </a:r>
            <a:r>
              <a:rPr lang="en-US" sz="2774" spc="-23" dirty="0">
                <a:solidFill>
                  <a:prstClr val="black"/>
                </a:solidFill>
                <a:latin typeface="Arial"/>
                <a:cs typeface="Arial"/>
              </a:rPr>
              <a:t> </a:t>
            </a:r>
            <a:r>
              <a:rPr lang="en-US" sz="2774" spc="-8" dirty="0">
                <a:solidFill>
                  <a:prstClr val="black"/>
                </a:solidFill>
                <a:latin typeface="Arial"/>
                <a:cs typeface="Arial"/>
              </a:rPr>
              <a:t>scales</a:t>
            </a:r>
            <a:endParaRPr lang="en-US" sz="2774" dirty="0">
              <a:solidFill>
                <a:prstClr val="black"/>
              </a:solidFill>
              <a:latin typeface="Arial"/>
              <a:cs typeface="Arial"/>
            </a:endParaRPr>
          </a:p>
        </p:txBody>
      </p:sp>
      <p:sp>
        <p:nvSpPr>
          <p:cNvPr id="14" name="object 10">
            <a:extLst>
              <a:ext uri="{FF2B5EF4-FFF2-40B4-BE49-F238E27FC236}">
                <a16:creationId xmlns:a16="http://schemas.microsoft.com/office/drawing/2014/main" id="{588D1F2D-702A-4F79-B59A-3422500DC415}"/>
              </a:ext>
            </a:extLst>
          </p:cNvPr>
          <p:cNvSpPr txBox="1"/>
          <p:nvPr/>
        </p:nvSpPr>
        <p:spPr>
          <a:xfrm>
            <a:off x="395701" y="4057702"/>
            <a:ext cx="10599995" cy="2063581"/>
          </a:xfrm>
          <a:prstGeom prst="rect">
            <a:avLst/>
          </a:prstGeom>
        </p:spPr>
        <p:txBody>
          <a:bodyPr vert="horz" wrap="square" lIns="0" tIns="47946" rIns="0" bIns="0" rtlCol="0">
            <a:spAutoFit/>
          </a:bodyPr>
          <a:lstStyle/>
          <a:p>
            <a:pPr marL="367905" indent="-348336" defTabSz="1408999">
              <a:spcBef>
                <a:spcPts val="378"/>
              </a:spcBef>
              <a:buSzPct val="78571"/>
              <a:buFont typeface="Arial"/>
              <a:buChar char="●"/>
              <a:tabLst>
                <a:tab pos="367905" algn="l"/>
                <a:tab pos="368884" algn="l"/>
              </a:tabLst>
            </a:pPr>
            <a:r>
              <a:rPr sz="1849" b="1" spc="-39" dirty="0">
                <a:solidFill>
                  <a:prstClr val="black"/>
                </a:solidFill>
                <a:latin typeface="Arial"/>
                <a:cs typeface="Arial"/>
              </a:rPr>
              <a:t>Very </a:t>
            </a:r>
            <a:r>
              <a:rPr sz="1849" b="1" spc="-8" dirty="0">
                <a:solidFill>
                  <a:prstClr val="black"/>
                </a:solidFill>
                <a:latin typeface="Arial"/>
                <a:cs typeface="Arial"/>
              </a:rPr>
              <a:t>Low </a:t>
            </a:r>
            <a:r>
              <a:rPr sz="1849" b="1" dirty="0">
                <a:solidFill>
                  <a:prstClr val="black"/>
                </a:solidFill>
                <a:latin typeface="Arial"/>
                <a:cs typeface="Arial"/>
              </a:rPr>
              <a:t>(0.1): </a:t>
            </a:r>
            <a:r>
              <a:rPr sz="1849" spc="-8" dirty="0">
                <a:solidFill>
                  <a:prstClr val="black"/>
                </a:solidFill>
                <a:latin typeface="Arial"/>
                <a:cs typeface="Arial"/>
              </a:rPr>
              <a:t>Slippage on noncritical paths, yet the </a:t>
            </a:r>
            <a:r>
              <a:rPr sz="1849" dirty="0">
                <a:solidFill>
                  <a:prstClr val="black"/>
                </a:solidFill>
                <a:latin typeface="Arial"/>
                <a:cs typeface="Arial"/>
              </a:rPr>
              <a:t>float</a:t>
            </a:r>
            <a:r>
              <a:rPr sz="1849" spc="-131" dirty="0">
                <a:solidFill>
                  <a:prstClr val="black"/>
                </a:solidFill>
                <a:latin typeface="Arial"/>
                <a:cs typeface="Arial"/>
              </a:rPr>
              <a:t> </a:t>
            </a:r>
            <a:r>
              <a:rPr sz="1849" dirty="0">
                <a:solidFill>
                  <a:prstClr val="black"/>
                </a:solidFill>
                <a:latin typeface="Arial"/>
                <a:cs typeface="Arial"/>
              </a:rPr>
              <a:t>exists.</a:t>
            </a:r>
          </a:p>
          <a:p>
            <a:pPr marL="367905" indent="-348336" defTabSz="1408999">
              <a:spcBef>
                <a:spcPts val="231"/>
              </a:spcBef>
              <a:buSzPct val="78571"/>
              <a:buFont typeface="Arial"/>
              <a:buChar char="●"/>
              <a:tabLst>
                <a:tab pos="367905" algn="l"/>
                <a:tab pos="368884" algn="l"/>
              </a:tabLst>
            </a:pPr>
            <a:r>
              <a:rPr sz="1849" b="1" spc="-8" dirty="0">
                <a:solidFill>
                  <a:prstClr val="black"/>
                </a:solidFill>
                <a:latin typeface="Arial"/>
                <a:cs typeface="Arial"/>
              </a:rPr>
              <a:t>Low (0.3): </a:t>
            </a:r>
            <a:r>
              <a:rPr sz="1849" spc="-8" dirty="0">
                <a:solidFill>
                  <a:prstClr val="black"/>
                </a:solidFill>
                <a:latin typeface="Arial"/>
                <a:cs typeface="Arial"/>
              </a:rPr>
              <a:t>Noncritical paths have made use </a:t>
            </a:r>
            <a:r>
              <a:rPr sz="1849" dirty="0">
                <a:solidFill>
                  <a:prstClr val="black"/>
                </a:solidFill>
                <a:latin typeface="Arial"/>
                <a:cs typeface="Arial"/>
              </a:rPr>
              <a:t>of </a:t>
            </a:r>
            <a:r>
              <a:rPr sz="1849" spc="-8" dirty="0">
                <a:solidFill>
                  <a:prstClr val="black"/>
                </a:solidFill>
                <a:latin typeface="Arial"/>
                <a:cs typeface="Arial"/>
              </a:rPr>
              <a:t>all their </a:t>
            </a:r>
            <a:r>
              <a:rPr sz="1849" dirty="0">
                <a:solidFill>
                  <a:prstClr val="black"/>
                </a:solidFill>
                <a:latin typeface="Arial"/>
                <a:cs typeface="Arial"/>
              </a:rPr>
              <a:t>float, </a:t>
            </a:r>
            <a:r>
              <a:rPr sz="1849" spc="-8" dirty="0">
                <a:solidFill>
                  <a:prstClr val="black"/>
                </a:solidFill>
                <a:latin typeface="Arial"/>
                <a:cs typeface="Arial"/>
              </a:rPr>
              <a:t>or an overall increase</a:t>
            </a:r>
            <a:r>
              <a:rPr sz="1849" spc="23" dirty="0">
                <a:solidFill>
                  <a:prstClr val="black"/>
                </a:solidFill>
                <a:latin typeface="Arial"/>
                <a:cs typeface="Arial"/>
              </a:rPr>
              <a:t> </a:t>
            </a:r>
            <a:r>
              <a:rPr sz="1849" spc="-8" dirty="0">
                <a:solidFill>
                  <a:prstClr val="black"/>
                </a:solidFill>
                <a:latin typeface="Arial"/>
                <a:cs typeface="Arial"/>
              </a:rPr>
              <a:t>in</a:t>
            </a:r>
            <a:endParaRPr sz="1849" dirty="0">
              <a:solidFill>
                <a:prstClr val="black"/>
              </a:solidFill>
              <a:latin typeface="Arial"/>
              <a:cs typeface="Arial"/>
            </a:endParaRPr>
          </a:p>
          <a:p>
            <a:pPr marL="367905" defTabSz="1408999">
              <a:spcBef>
                <a:spcPts val="524"/>
              </a:spcBef>
            </a:pPr>
            <a:r>
              <a:rPr sz="1849" spc="-8" dirty="0">
                <a:solidFill>
                  <a:prstClr val="black"/>
                </a:solidFill>
                <a:latin typeface="Arial"/>
                <a:cs typeface="Arial"/>
              </a:rPr>
              <a:t>schedule by 1% to</a:t>
            </a:r>
            <a:r>
              <a:rPr sz="1849" spc="-31" dirty="0">
                <a:solidFill>
                  <a:prstClr val="black"/>
                </a:solidFill>
                <a:latin typeface="Arial"/>
                <a:cs typeface="Arial"/>
              </a:rPr>
              <a:t> </a:t>
            </a:r>
            <a:r>
              <a:rPr sz="1849" spc="-8" dirty="0">
                <a:solidFill>
                  <a:prstClr val="black"/>
                </a:solidFill>
                <a:latin typeface="Arial"/>
                <a:cs typeface="Arial"/>
              </a:rPr>
              <a:t>5%.</a:t>
            </a:r>
            <a:endParaRPr sz="1849" dirty="0">
              <a:solidFill>
                <a:prstClr val="black"/>
              </a:solidFill>
              <a:latin typeface="Arial"/>
              <a:cs typeface="Arial"/>
            </a:endParaRPr>
          </a:p>
          <a:p>
            <a:pPr marL="367905" indent="-348336" defTabSz="1408999">
              <a:spcBef>
                <a:spcPts val="746"/>
              </a:spcBef>
              <a:buSzPct val="78571"/>
              <a:buFont typeface="Arial"/>
              <a:buChar char="●"/>
              <a:tabLst>
                <a:tab pos="367905" algn="l"/>
                <a:tab pos="368884" algn="l"/>
              </a:tabLst>
            </a:pPr>
            <a:r>
              <a:rPr sz="1849" b="1" spc="-8" dirty="0">
                <a:solidFill>
                  <a:prstClr val="black"/>
                </a:solidFill>
                <a:latin typeface="Arial"/>
                <a:cs typeface="Arial"/>
              </a:rPr>
              <a:t>Medium (0.5): </a:t>
            </a:r>
            <a:r>
              <a:rPr sz="1849" spc="-8" dirty="0">
                <a:solidFill>
                  <a:prstClr val="black"/>
                </a:solidFill>
                <a:latin typeface="Arial"/>
                <a:cs typeface="Arial"/>
              </a:rPr>
              <a:t>Between 5% and 10% overall schedule</a:t>
            </a:r>
            <a:r>
              <a:rPr sz="1849" spc="-100" dirty="0">
                <a:solidFill>
                  <a:prstClr val="black"/>
                </a:solidFill>
                <a:latin typeface="Arial"/>
                <a:cs typeface="Arial"/>
              </a:rPr>
              <a:t> </a:t>
            </a:r>
            <a:r>
              <a:rPr sz="1849" spc="-8" dirty="0">
                <a:solidFill>
                  <a:prstClr val="black"/>
                </a:solidFill>
                <a:latin typeface="Arial"/>
                <a:cs typeface="Arial"/>
              </a:rPr>
              <a:t>increase.</a:t>
            </a:r>
            <a:endParaRPr sz="1849" dirty="0">
              <a:solidFill>
                <a:prstClr val="black"/>
              </a:solidFill>
              <a:latin typeface="Arial"/>
              <a:cs typeface="Arial"/>
            </a:endParaRPr>
          </a:p>
          <a:p>
            <a:pPr marL="367905" indent="-348336" defTabSz="1408999">
              <a:spcBef>
                <a:spcPts val="462"/>
              </a:spcBef>
              <a:buSzPct val="78571"/>
              <a:buFont typeface="Arial"/>
              <a:buChar char="●"/>
              <a:tabLst>
                <a:tab pos="367905" algn="l"/>
                <a:tab pos="368884" algn="l"/>
              </a:tabLst>
            </a:pPr>
            <a:r>
              <a:rPr sz="1849" b="1" spc="-8" dirty="0">
                <a:solidFill>
                  <a:prstClr val="black"/>
                </a:solidFill>
                <a:latin typeface="Arial"/>
                <a:cs typeface="Arial"/>
              </a:rPr>
              <a:t>High (0.7): </a:t>
            </a:r>
            <a:r>
              <a:rPr sz="1849" spc="-8" dirty="0">
                <a:solidFill>
                  <a:prstClr val="black"/>
                </a:solidFill>
                <a:latin typeface="Arial"/>
                <a:cs typeface="Arial"/>
              </a:rPr>
              <a:t>Between 10% and 20% overall schedule increase.</a:t>
            </a:r>
            <a:endParaRPr sz="1849" dirty="0">
              <a:solidFill>
                <a:prstClr val="black"/>
              </a:solidFill>
              <a:latin typeface="Arial"/>
              <a:cs typeface="Arial"/>
            </a:endParaRPr>
          </a:p>
          <a:p>
            <a:pPr marL="367905" indent="-348336" defTabSz="1408999">
              <a:spcBef>
                <a:spcPts val="462"/>
              </a:spcBef>
              <a:buSzPct val="78571"/>
              <a:buFont typeface="Arial"/>
              <a:buChar char="●"/>
              <a:tabLst>
                <a:tab pos="367905" algn="l"/>
                <a:tab pos="368884" algn="l"/>
              </a:tabLst>
            </a:pPr>
            <a:r>
              <a:rPr sz="1849" b="1" spc="-39" dirty="0">
                <a:solidFill>
                  <a:prstClr val="black"/>
                </a:solidFill>
                <a:latin typeface="Arial"/>
                <a:cs typeface="Arial"/>
              </a:rPr>
              <a:t>Very </a:t>
            </a:r>
            <a:r>
              <a:rPr sz="1849" b="1" spc="-8" dirty="0">
                <a:solidFill>
                  <a:prstClr val="black"/>
                </a:solidFill>
                <a:latin typeface="Arial"/>
                <a:cs typeface="Arial"/>
              </a:rPr>
              <a:t>High </a:t>
            </a:r>
            <a:r>
              <a:rPr sz="1849" b="1" dirty="0">
                <a:solidFill>
                  <a:prstClr val="black"/>
                </a:solidFill>
                <a:latin typeface="Arial"/>
                <a:cs typeface="Arial"/>
              </a:rPr>
              <a:t>(0.9): </a:t>
            </a:r>
            <a:r>
              <a:rPr sz="1849" spc="-8" dirty="0">
                <a:solidFill>
                  <a:prstClr val="black"/>
                </a:solidFill>
                <a:latin typeface="Arial"/>
                <a:cs typeface="Arial"/>
              </a:rPr>
              <a:t>Greater than 20% overall schedule</a:t>
            </a:r>
            <a:r>
              <a:rPr sz="1849" spc="8" dirty="0">
                <a:solidFill>
                  <a:prstClr val="black"/>
                </a:solidFill>
                <a:latin typeface="Arial"/>
                <a:cs typeface="Arial"/>
              </a:rPr>
              <a:t> </a:t>
            </a:r>
            <a:r>
              <a:rPr sz="1849" spc="-8" dirty="0">
                <a:solidFill>
                  <a:prstClr val="black"/>
                </a:solidFill>
                <a:latin typeface="Arial"/>
                <a:cs typeface="Arial"/>
              </a:rPr>
              <a:t>increase.</a:t>
            </a:r>
            <a:endParaRPr sz="1849" dirty="0">
              <a:solidFill>
                <a:prstClr val="black"/>
              </a:solidFill>
              <a:latin typeface="Arial"/>
              <a:cs typeface="Arial"/>
            </a:endParaRPr>
          </a:p>
        </p:txBody>
      </p:sp>
      <p:sp>
        <p:nvSpPr>
          <p:cNvPr id="15" name="object 12">
            <a:extLst>
              <a:ext uri="{FF2B5EF4-FFF2-40B4-BE49-F238E27FC236}">
                <a16:creationId xmlns:a16="http://schemas.microsoft.com/office/drawing/2014/main" id="{C20B880D-3546-40BC-B9F7-D9DA944D9895}"/>
              </a:ext>
            </a:extLst>
          </p:cNvPr>
          <p:cNvSpPr/>
          <p:nvPr/>
        </p:nvSpPr>
        <p:spPr>
          <a:xfrm>
            <a:off x="3987546" y="1676327"/>
            <a:ext cx="3839599" cy="1946806"/>
          </a:xfrm>
          <a:prstGeom prst="rect">
            <a:avLst/>
          </a:prstGeom>
          <a:blipFill>
            <a:blip r:embed="rId4" cstate="print"/>
            <a:stretch>
              <a:fillRect/>
            </a:stretch>
          </a:blipFill>
        </p:spPr>
        <p:txBody>
          <a:bodyPr wrap="square" lIns="0" tIns="0" rIns="0" bIns="0" rtlCol="0"/>
          <a:lstStyle/>
          <a:p>
            <a:pPr defTabSz="1408999"/>
            <a:endParaRPr sz="2774">
              <a:solidFill>
                <a:prstClr val="black"/>
              </a:solidFill>
              <a:latin typeface="Calibri"/>
            </a:endParaRPr>
          </a:p>
        </p:txBody>
      </p:sp>
      <p:sp>
        <p:nvSpPr>
          <p:cNvPr id="16" name="object 13">
            <a:extLst>
              <a:ext uri="{FF2B5EF4-FFF2-40B4-BE49-F238E27FC236}">
                <a16:creationId xmlns:a16="http://schemas.microsoft.com/office/drawing/2014/main" id="{5238DED3-AC12-4419-A8AE-7E6319C2F8DF}"/>
              </a:ext>
            </a:extLst>
          </p:cNvPr>
          <p:cNvSpPr/>
          <p:nvPr/>
        </p:nvSpPr>
        <p:spPr>
          <a:xfrm>
            <a:off x="4807130" y="3017251"/>
            <a:ext cx="1214112" cy="956964"/>
          </a:xfrm>
          <a:prstGeom prst="rect">
            <a:avLst/>
          </a:prstGeom>
          <a:blipFill>
            <a:blip r:embed="rId5" cstate="print"/>
            <a:stretch>
              <a:fillRect/>
            </a:stretch>
          </a:blipFill>
        </p:spPr>
        <p:txBody>
          <a:bodyPr wrap="square" lIns="0" tIns="0" rIns="0" bIns="0" rtlCol="0"/>
          <a:lstStyle/>
          <a:p>
            <a:pPr defTabSz="1408999"/>
            <a:endParaRPr sz="2774">
              <a:solidFill>
                <a:prstClr val="black"/>
              </a:solidFill>
              <a:latin typeface="Calibri"/>
            </a:endParaRPr>
          </a:p>
        </p:txBody>
      </p:sp>
    </p:spTree>
    <p:extLst>
      <p:ext uri="{BB962C8B-B14F-4D97-AF65-F5344CB8AC3E}">
        <p14:creationId xmlns:p14="http://schemas.microsoft.com/office/powerpoint/2010/main" val="1435685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object 13">
            <a:extLst>
              <a:ext uri="{FF2B5EF4-FFF2-40B4-BE49-F238E27FC236}">
                <a16:creationId xmlns:a16="http://schemas.microsoft.com/office/drawing/2014/main" id="{3F825AB9-7234-4645-90BD-0406E5B70B45}"/>
              </a:ext>
            </a:extLst>
          </p:cNvPr>
          <p:cNvGraphicFramePr>
            <a:graphicFrameLocks noGrp="1"/>
          </p:cNvGraphicFramePr>
          <p:nvPr>
            <p:extLst>
              <p:ext uri="{D42A27DB-BD31-4B8C-83A1-F6EECF244321}">
                <p14:modId xmlns:p14="http://schemas.microsoft.com/office/powerpoint/2010/main" val="447763165"/>
              </p:ext>
            </p:extLst>
          </p:nvPr>
        </p:nvGraphicFramePr>
        <p:xfrm>
          <a:off x="889509" y="963202"/>
          <a:ext cx="9648901" cy="5211250"/>
        </p:xfrm>
        <a:graphic>
          <a:graphicData uri="http://schemas.openxmlformats.org/drawingml/2006/table">
            <a:tbl>
              <a:tblPr firstRow="1" bandRow="1">
                <a:tableStyleId>{2D5ABB26-0587-4C30-8999-92F81FD0307C}</a:tableStyleId>
              </a:tblPr>
              <a:tblGrid>
                <a:gridCol w="627153">
                  <a:extLst>
                    <a:ext uri="{9D8B030D-6E8A-4147-A177-3AD203B41FA5}">
                      <a16:colId xmlns:a16="http://schemas.microsoft.com/office/drawing/2014/main" val="20000"/>
                    </a:ext>
                  </a:extLst>
                </a:gridCol>
                <a:gridCol w="1957042">
                  <a:extLst>
                    <a:ext uri="{9D8B030D-6E8A-4147-A177-3AD203B41FA5}">
                      <a16:colId xmlns:a16="http://schemas.microsoft.com/office/drawing/2014/main" val="20001"/>
                    </a:ext>
                  </a:extLst>
                </a:gridCol>
                <a:gridCol w="1768134">
                  <a:extLst>
                    <a:ext uri="{9D8B030D-6E8A-4147-A177-3AD203B41FA5}">
                      <a16:colId xmlns:a16="http://schemas.microsoft.com/office/drawing/2014/main" val="20002"/>
                    </a:ext>
                  </a:extLst>
                </a:gridCol>
                <a:gridCol w="1716274">
                  <a:extLst>
                    <a:ext uri="{9D8B030D-6E8A-4147-A177-3AD203B41FA5}">
                      <a16:colId xmlns:a16="http://schemas.microsoft.com/office/drawing/2014/main" val="20003"/>
                    </a:ext>
                  </a:extLst>
                </a:gridCol>
                <a:gridCol w="1793573">
                  <a:extLst>
                    <a:ext uri="{9D8B030D-6E8A-4147-A177-3AD203B41FA5}">
                      <a16:colId xmlns:a16="http://schemas.microsoft.com/office/drawing/2014/main" val="20004"/>
                    </a:ext>
                  </a:extLst>
                </a:gridCol>
                <a:gridCol w="1786725">
                  <a:extLst>
                    <a:ext uri="{9D8B030D-6E8A-4147-A177-3AD203B41FA5}">
                      <a16:colId xmlns:a16="http://schemas.microsoft.com/office/drawing/2014/main" val="20005"/>
                    </a:ext>
                  </a:extLst>
                </a:gridCol>
              </a:tblGrid>
              <a:tr h="823974">
                <a:tc>
                  <a:txBody>
                    <a:bodyPr/>
                    <a:lstStyle/>
                    <a:p>
                      <a:pPr marL="147955" marR="145415" indent="1270" algn="ctr">
                        <a:lnSpc>
                          <a:spcPct val="100000"/>
                        </a:lnSpc>
                        <a:spcBef>
                          <a:spcPts val="20"/>
                        </a:spcBef>
                      </a:pPr>
                      <a:r>
                        <a:rPr sz="1200" dirty="0">
                          <a:solidFill>
                            <a:srgbClr val="00B0F0"/>
                          </a:solidFill>
                          <a:latin typeface="Arial" panose="020B0604020202020204" pitchFamily="34" charset="0"/>
                          <a:cs typeface="Arial" panose="020B0604020202020204" pitchFamily="34" charset="0"/>
                        </a:rPr>
                        <a:t>Very  H</a:t>
                      </a:r>
                      <a:r>
                        <a:rPr sz="1200" spc="5" dirty="0">
                          <a:solidFill>
                            <a:srgbClr val="00B0F0"/>
                          </a:solidFill>
                          <a:latin typeface="Arial" panose="020B0604020202020204" pitchFamily="34" charset="0"/>
                          <a:cs typeface="Arial" panose="020B0604020202020204" pitchFamily="34" charset="0"/>
                        </a:rPr>
                        <a:t>i</a:t>
                      </a:r>
                      <a:r>
                        <a:rPr sz="1200" dirty="0">
                          <a:solidFill>
                            <a:srgbClr val="00B0F0"/>
                          </a:solidFill>
                          <a:latin typeface="Arial" panose="020B0604020202020204" pitchFamily="34" charset="0"/>
                          <a:cs typeface="Arial" panose="020B0604020202020204" pitchFamily="34" charset="0"/>
                        </a:rPr>
                        <a:t>gh  </a:t>
                      </a:r>
                      <a:r>
                        <a:rPr sz="1200" spc="-5" dirty="0">
                          <a:solidFill>
                            <a:srgbClr val="00B0F0"/>
                          </a:solidFill>
                          <a:latin typeface="Arial" panose="020B0604020202020204" pitchFamily="34" charset="0"/>
                          <a:cs typeface="Arial" panose="020B0604020202020204" pitchFamily="34" charset="0"/>
                        </a:rPr>
                        <a:t>(0</a:t>
                      </a:r>
                      <a:r>
                        <a:rPr sz="1200" dirty="0">
                          <a:solidFill>
                            <a:srgbClr val="00B0F0"/>
                          </a:solidFill>
                          <a:latin typeface="Arial" panose="020B0604020202020204" pitchFamily="34" charset="0"/>
                          <a:cs typeface="Arial" panose="020B0604020202020204" pitchFamily="34" charset="0"/>
                        </a:rPr>
                        <a:t>.</a:t>
                      </a:r>
                      <a:r>
                        <a:rPr sz="1200" spc="-5" dirty="0">
                          <a:solidFill>
                            <a:srgbClr val="00B0F0"/>
                          </a:solidFill>
                          <a:latin typeface="Arial" panose="020B0604020202020204" pitchFamily="34" charset="0"/>
                          <a:cs typeface="Arial" panose="020B0604020202020204" pitchFamily="34" charset="0"/>
                        </a:rPr>
                        <a:t>9</a:t>
                      </a:r>
                      <a:r>
                        <a:rPr sz="1200" dirty="0">
                          <a:solidFill>
                            <a:srgbClr val="00B0F0"/>
                          </a:solidFill>
                          <a:latin typeface="Arial" panose="020B0604020202020204" pitchFamily="34" charset="0"/>
                          <a:cs typeface="Arial" panose="020B0604020202020204" pitchFamily="34" charset="0"/>
                        </a:rPr>
                        <a:t>)</a:t>
                      </a:r>
                    </a:p>
                  </a:txBody>
                  <a:tcPr marL="0" marR="0" marT="3914" marB="0" vert="vert27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4610" algn="ctr">
                        <a:lnSpc>
                          <a:spcPts val="1270"/>
                        </a:lnSpc>
                      </a:pPr>
                      <a:r>
                        <a:rPr sz="1700" b="1" spc="-5" dirty="0">
                          <a:latin typeface="Arial"/>
                          <a:cs typeface="Arial"/>
                        </a:rPr>
                        <a:t>0.09</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4610" algn="ctr">
                        <a:lnSpc>
                          <a:spcPts val="1270"/>
                        </a:lnSpc>
                      </a:pPr>
                      <a:r>
                        <a:rPr sz="1700" b="1" spc="-5" dirty="0">
                          <a:latin typeface="Arial"/>
                          <a:cs typeface="Arial"/>
                        </a:rPr>
                        <a:t>0.27</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8C36D"/>
                    </a:solidFill>
                  </a:tcPr>
                </a:tc>
                <a:tc>
                  <a:txBody>
                    <a:bodyPr/>
                    <a:lstStyle/>
                    <a:p>
                      <a:pPr marL="55244" algn="ctr">
                        <a:lnSpc>
                          <a:spcPts val="1270"/>
                        </a:lnSpc>
                      </a:pPr>
                      <a:r>
                        <a:rPr sz="1700" b="1" spc="-5" dirty="0">
                          <a:latin typeface="Arial"/>
                          <a:cs typeface="Arial"/>
                        </a:rPr>
                        <a:t>0.45</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765F"/>
                    </a:solidFill>
                  </a:tcPr>
                </a:tc>
                <a:tc>
                  <a:txBody>
                    <a:bodyPr/>
                    <a:lstStyle/>
                    <a:p>
                      <a:pPr marL="55244" algn="ctr">
                        <a:lnSpc>
                          <a:spcPts val="1270"/>
                        </a:lnSpc>
                      </a:pPr>
                      <a:r>
                        <a:rPr sz="1700" b="1" spc="-5" dirty="0">
                          <a:latin typeface="Arial"/>
                          <a:cs typeface="Arial"/>
                        </a:rPr>
                        <a:t>0.63</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765F"/>
                    </a:solidFill>
                  </a:tcPr>
                </a:tc>
                <a:tc>
                  <a:txBody>
                    <a:bodyPr/>
                    <a:lstStyle/>
                    <a:p>
                      <a:pPr marL="55244" algn="ctr">
                        <a:lnSpc>
                          <a:spcPts val="1270"/>
                        </a:lnSpc>
                      </a:pPr>
                      <a:r>
                        <a:rPr sz="1700" b="1" spc="-5" dirty="0">
                          <a:latin typeface="Arial"/>
                          <a:cs typeface="Arial"/>
                        </a:rPr>
                        <a:t>0.81</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765F"/>
                    </a:solidFill>
                  </a:tcPr>
                </a:tc>
                <a:extLst>
                  <a:ext uri="{0D108BD9-81ED-4DB2-BD59-A6C34878D82A}">
                    <a16:rowId xmlns:a16="http://schemas.microsoft.com/office/drawing/2014/main" val="10000"/>
                  </a:ext>
                </a:extLst>
              </a:tr>
              <a:tr h="1133985">
                <a:tc>
                  <a:txBody>
                    <a:bodyPr/>
                    <a:lstStyle/>
                    <a:p>
                      <a:pPr marL="161290" marR="157480" indent="1905" algn="ctr">
                        <a:lnSpc>
                          <a:spcPct val="100000"/>
                        </a:lnSpc>
                        <a:spcBef>
                          <a:spcPts val="980"/>
                        </a:spcBef>
                      </a:pPr>
                      <a:r>
                        <a:rPr sz="1200" dirty="0">
                          <a:solidFill>
                            <a:srgbClr val="00B0F0"/>
                          </a:solidFill>
                          <a:latin typeface="Arial" panose="020B0604020202020204" pitchFamily="34" charset="0"/>
                          <a:cs typeface="Arial" panose="020B0604020202020204" pitchFamily="34" charset="0"/>
                        </a:rPr>
                        <a:t>High  </a:t>
                      </a:r>
                      <a:r>
                        <a:rPr sz="1200" spc="-5" dirty="0">
                          <a:solidFill>
                            <a:srgbClr val="00B0F0"/>
                          </a:solidFill>
                          <a:latin typeface="Arial" panose="020B0604020202020204" pitchFamily="34" charset="0"/>
                          <a:cs typeface="Arial" panose="020B0604020202020204" pitchFamily="34" charset="0"/>
                        </a:rPr>
                        <a:t>(</a:t>
                      </a:r>
                      <a:r>
                        <a:rPr sz="1200" dirty="0">
                          <a:solidFill>
                            <a:srgbClr val="00B0F0"/>
                          </a:solidFill>
                          <a:latin typeface="Arial" panose="020B0604020202020204" pitchFamily="34" charset="0"/>
                          <a:cs typeface="Arial" panose="020B0604020202020204" pitchFamily="34" charset="0"/>
                        </a:rPr>
                        <a:t>0.</a:t>
                      </a:r>
                      <a:r>
                        <a:rPr sz="1200" spc="-5" dirty="0">
                          <a:solidFill>
                            <a:srgbClr val="00B0F0"/>
                          </a:solidFill>
                          <a:latin typeface="Arial" panose="020B0604020202020204" pitchFamily="34" charset="0"/>
                          <a:cs typeface="Arial" panose="020B0604020202020204" pitchFamily="34" charset="0"/>
                        </a:rPr>
                        <a:t>7</a:t>
                      </a:r>
                      <a:r>
                        <a:rPr sz="1200" dirty="0">
                          <a:solidFill>
                            <a:srgbClr val="00B0F0"/>
                          </a:solidFill>
                          <a:latin typeface="Arial" panose="020B0604020202020204" pitchFamily="34" charset="0"/>
                          <a:cs typeface="Arial" panose="020B0604020202020204" pitchFamily="34" charset="0"/>
                        </a:rPr>
                        <a:t>)</a:t>
                      </a:r>
                    </a:p>
                  </a:txBody>
                  <a:tcPr marL="0" marR="0" marT="191784" marB="0" vert="vert27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4610" algn="ctr">
                        <a:lnSpc>
                          <a:spcPts val="1270"/>
                        </a:lnSpc>
                      </a:pPr>
                      <a:r>
                        <a:rPr sz="1700" b="1" spc="-5" dirty="0">
                          <a:latin typeface="Arial"/>
                          <a:cs typeface="Arial"/>
                        </a:rPr>
                        <a:t>0.07</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4610" algn="ctr">
                        <a:lnSpc>
                          <a:spcPts val="1270"/>
                        </a:lnSpc>
                      </a:pPr>
                      <a:r>
                        <a:rPr sz="1700" b="1" spc="-5" dirty="0">
                          <a:latin typeface="Arial"/>
                          <a:cs typeface="Arial"/>
                        </a:rPr>
                        <a:t>0.21</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8C36D"/>
                    </a:solidFill>
                  </a:tcPr>
                </a:tc>
                <a:tc>
                  <a:txBody>
                    <a:bodyPr/>
                    <a:lstStyle/>
                    <a:p>
                      <a:pPr marL="55244" algn="ctr">
                        <a:lnSpc>
                          <a:spcPts val="1170"/>
                        </a:lnSpc>
                      </a:pPr>
                      <a:r>
                        <a:rPr sz="1600" b="1" spc="-5" dirty="0">
                          <a:latin typeface="Arial"/>
                          <a:cs typeface="Arial"/>
                        </a:rPr>
                        <a:t>0.35</a:t>
                      </a:r>
                      <a:endParaRPr sz="16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8C36D"/>
                    </a:solidFill>
                  </a:tcPr>
                </a:tc>
                <a:tc>
                  <a:txBody>
                    <a:bodyPr/>
                    <a:lstStyle/>
                    <a:p>
                      <a:pPr marL="55244" algn="ctr">
                        <a:lnSpc>
                          <a:spcPts val="1270"/>
                        </a:lnSpc>
                      </a:pPr>
                      <a:r>
                        <a:rPr sz="1700" b="1" spc="-5" dirty="0">
                          <a:latin typeface="Arial"/>
                          <a:cs typeface="Arial"/>
                        </a:rPr>
                        <a:t>0.49</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765F"/>
                    </a:solidFill>
                  </a:tcPr>
                </a:tc>
                <a:tc>
                  <a:txBody>
                    <a:bodyPr/>
                    <a:lstStyle/>
                    <a:p>
                      <a:pPr marL="55244" algn="ctr">
                        <a:lnSpc>
                          <a:spcPts val="1270"/>
                        </a:lnSpc>
                      </a:pPr>
                      <a:r>
                        <a:rPr sz="1700" b="1" spc="-5" dirty="0">
                          <a:latin typeface="Arial"/>
                          <a:cs typeface="Arial"/>
                        </a:rPr>
                        <a:t>0.63</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765F"/>
                    </a:solidFill>
                  </a:tcPr>
                </a:tc>
                <a:extLst>
                  <a:ext uri="{0D108BD9-81ED-4DB2-BD59-A6C34878D82A}">
                    <a16:rowId xmlns:a16="http://schemas.microsoft.com/office/drawing/2014/main" val="10001"/>
                  </a:ext>
                </a:extLst>
              </a:tr>
              <a:tr h="1034273">
                <a:tc>
                  <a:txBody>
                    <a:bodyPr/>
                    <a:lstStyle/>
                    <a:p>
                      <a:pPr marL="172085" marR="80645" indent="-109220" algn="ctr">
                        <a:lnSpc>
                          <a:spcPct val="100000"/>
                        </a:lnSpc>
                        <a:spcBef>
                          <a:spcPts val="980"/>
                        </a:spcBef>
                      </a:pPr>
                      <a:r>
                        <a:rPr sz="1200" dirty="0">
                          <a:solidFill>
                            <a:srgbClr val="00B0F0"/>
                          </a:solidFill>
                          <a:latin typeface="Arial" panose="020B0604020202020204" pitchFamily="34" charset="0"/>
                          <a:cs typeface="Arial" panose="020B0604020202020204" pitchFamily="34" charset="0"/>
                        </a:rPr>
                        <a:t>Medium  </a:t>
                      </a:r>
                      <a:r>
                        <a:rPr sz="1200" spc="-5" dirty="0">
                          <a:solidFill>
                            <a:srgbClr val="00B0F0"/>
                          </a:solidFill>
                          <a:latin typeface="Arial" panose="020B0604020202020204" pitchFamily="34" charset="0"/>
                          <a:cs typeface="Arial" panose="020B0604020202020204" pitchFamily="34" charset="0"/>
                        </a:rPr>
                        <a:t>(0.5)</a:t>
                      </a:r>
                      <a:endParaRPr sz="1200" dirty="0">
                        <a:solidFill>
                          <a:srgbClr val="00B0F0"/>
                        </a:solidFill>
                        <a:latin typeface="Arial" panose="020B0604020202020204" pitchFamily="34" charset="0"/>
                        <a:cs typeface="Arial" panose="020B0604020202020204" pitchFamily="34" charset="0"/>
                      </a:endParaRPr>
                    </a:p>
                  </a:txBody>
                  <a:tcPr marL="0" marR="0" marT="191784" marB="0" vert="vert27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4610" algn="ctr">
                        <a:lnSpc>
                          <a:spcPts val="1275"/>
                        </a:lnSpc>
                      </a:pPr>
                      <a:r>
                        <a:rPr sz="1700" b="1" spc="-5" dirty="0">
                          <a:latin typeface="Arial"/>
                          <a:cs typeface="Arial"/>
                        </a:rPr>
                        <a:t>0.05</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4610" algn="ctr">
                        <a:lnSpc>
                          <a:spcPts val="1275"/>
                        </a:lnSpc>
                      </a:pPr>
                      <a:r>
                        <a:rPr sz="1700" b="1" spc="-5" dirty="0">
                          <a:latin typeface="Arial"/>
                          <a:cs typeface="Arial"/>
                        </a:rPr>
                        <a:t>0.15</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5244" algn="ctr">
                        <a:lnSpc>
                          <a:spcPts val="1275"/>
                        </a:lnSpc>
                      </a:pPr>
                      <a:r>
                        <a:rPr sz="1700" b="1" spc="-5" dirty="0">
                          <a:latin typeface="Arial"/>
                          <a:cs typeface="Arial"/>
                        </a:rPr>
                        <a:t>0.25</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8C36D"/>
                    </a:solidFill>
                  </a:tcPr>
                </a:tc>
                <a:tc>
                  <a:txBody>
                    <a:bodyPr/>
                    <a:lstStyle/>
                    <a:p>
                      <a:pPr marL="55244" algn="ctr">
                        <a:lnSpc>
                          <a:spcPts val="1275"/>
                        </a:lnSpc>
                      </a:pPr>
                      <a:r>
                        <a:rPr sz="1700" b="1" spc="-5" dirty="0">
                          <a:latin typeface="Arial"/>
                          <a:cs typeface="Arial"/>
                        </a:rPr>
                        <a:t>0.35</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8C36D"/>
                    </a:solidFill>
                  </a:tcPr>
                </a:tc>
                <a:tc>
                  <a:txBody>
                    <a:bodyPr/>
                    <a:lstStyle/>
                    <a:p>
                      <a:pPr marL="55244" algn="ctr">
                        <a:lnSpc>
                          <a:spcPts val="1275"/>
                        </a:lnSpc>
                      </a:pPr>
                      <a:r>
                        <a:rPr sz="1700" b="1" spc="-5" dirty="0">
                          <a:latin typeface="Arial"/>
                          <a:cs typeface="Arial"/>
                        </a:rPr>
                        <a:t>0.45</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F765F"/>
                    </a:solidFill>
                  </a:tcPr>
                </a:tc>
                <a:extLst>
                  <a:ext uri="{0D108BD9-81ED-4DB2-BD59-A6C34878D82A}">
                    <a16:rowId xmlns:a16="http://schemas.microsoft.com/office/drawing/2014/main" val="10002"/>
                  </a:ext>
                </a:extLst>
              </a:tr>
              <a:tr h="1010706">
                <a:tc>
                  <a:txBody>
                    <a:bodyPr/>
                    <a:lstStyle/>
                    <a:p>
                      <a:pPr marL="160655" marR="160655" indent="15240" algn="ctr">
                        <a:lnSpc>
                          <a:spcPct val="100000"/>
                        </a:lnSpc>
                        <a:spcBef>
                          <a:spcPts val="980"/>
                        </a:spcBef>
                      </a:pPr>
                      <a:r>
                        <a:rPr sz="1200" spc="-10" dirty="0">
                          <a:solidFill>
                            <a:srgbClr val="00B0F0"/>
                          </a:solidFill>
                          <a:latin typeface="Arial" panose="020B0604020202020204" pitchFamily="34" charset="0"/>
                          <a:cs typeface="Arial" panose="020B0604020202020204" pitchFamily="34" charset="0"/>
                        </a:rPr>
                        <a:t>Low  </a:t>
                      </a:r>
                      <a:r>
                        <a:rPr sz="1200" spc="-5" dirty="0">
                          <a:solidFill>
                            <a:srgbClr val="00B0F0"/>
                          </a:solidFill>
                          <a:latin typeface="Arial" panose="020B0604020202020204" pitchFamily="34" charset="0"/>
                          <a:cs typeface="Arial" panose="020B0604020202020204" pitchFamily="34" charset="0"/>
                        </a:rPr>
                        <a:t>(</a:t>
                      </a:r>
                      <a:r>
                        <a:rPr sz="1200" dirty="0">
                          <a:solidFill>
                            <a:srgbClr val="00B0F0"/>
                          </a:solidFill>
                          <a:latin typeface="Arial" panose="020B0604020202020204" pitchFamily="34" charset="0"/>
                          <a:cs typeface="Arial" panose="020B0604020202020204" pitchFamily="34" charset="0"/>
                        </a:rPr>
                        <a:t>0.3)</a:t>
                      </a:r>
                    </a:p>
                  </a:txBody>
                  <a:tcPr marL="0" marR="0" marT="191784" marB="0" vert="vert27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4610" algn="ctr">
                        <a:lnSpc>
                          <a:spcPts val="1275"/>
                        </a:lnSpc>
                      </a:pPr>
                      <a:r>
                        <a:rPr sz="1700" b="1" spc="-5" dirty="0">
                          <a:latin typeface="Arial"/>
                          <a:cs typeface="Arial"/>
                        </a:rPr>
                        <a:t>0.03</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4610" algn="ctr">
                        <a:lnSpc>
                          <a:spcPts val="1275"/>
                        </a:lnSpc>
                      </a:pPr>
                      <a:r>
                        <a:rPr sz="1700" b="1" spc="-5" dirty="0">
                          <a:latin typeface="Arial"/>
                          <a:cs typeface="Arial"/>
                        </a:rPr>
                        <a:t>0.09</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5244" algn="ctr">
                        <a:lnSpc>
                          <a:spcPts val="1275"/>
                        </a:lnSpc>
                      </a:pPr>
                      <a:r>
                        <a:rPr sz="1700" b="1" spc="-5" dirty="0">
                          <a:latin typeface="Arial"/>
                          <a:cs typeface="Arial"/>
                        </a:rPr>
                        <a:t>0.15</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5244" algn="ctr">
                        <a:lnSpc>
                          <a:spcPts val="1275"/>
                        </a:lnSpc>
                      </a:pPr>
                      <a:r>
                        <a:rPr sz="1700" b="1" spc="-5" dirty="0">
                          <a:latin typeface="Arial"/>
                          <a:cs typeface="Arial"/>
                        </a:rPr>
                        <a:t>0.21</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8C36D"/>
                    </a:solidFill>
                  </a:tcPr>
                </a:tc>
                <a:tc>
                  <a:txBody>
                    <a:bodyPr/>
                    <a:lstStyle/>
                    <a:p>
                      <a:pPr marL="55244" algn="ctr">
                        <a:lnSpc>
                          <a:spcPts val="1275"/>
                        </a:lnSpc>
                      </a:pPr>
                      <a:r>
                        <a:rPr sz="1700" b="1" spc="-5" dirty="0">
                          <a:latin typeface="Arial"/>
                          <a:cs typeface="Arial"/>
                        </a:rPr>
                        <a:t>0.27</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F8C36D"/>
                    </a:solidFill>
                  </a:tcPr>
                </a:tc>
                <a:extLst>
                  <a:ext uri="{0D108BD9-81ED-4DB2-BD59-A6C34878D82A}">
                    <a16:rowId xmlns:a16="http://schemas.microsoft.com/office/drawing/2014/main" val="10003"/>
                  </a:ext>
                </a:extLst>
              </a:tr>
              <a:tr h="910994">
                <a:tc>
                  <a:txBody>
                    <a:bodyPr/>
                    <a:lstStyle/>
                    <a:p>
                      <a:pPr marL="123189" marR="123189" algn="ctr">
                        <a:lnSpc>
                          <a:spcPct val="100000"/>
                        </a:lnSpc>
                        <a:spcBef>
                          <a:spcPts val="20"/>
                        </a:spcBef>
                      </a:pPr>
                      <a:r>
                        <a:rPr sz="1200" dirty="0">
                          <a:solidFill>
                            <a:srgbClr val="00B0F0"/>
                          </a:solidFill>
                          <a:latin typeface="Arial" panose="020B0604020202020204" pitchFamily="34" charset="0"/>
                          <a:cs typeface="Arial" panose="020B0604020202020204" pitchFamily="34" charset="0"/>
                        </a:rPr>
                        <a:t>Very  </a:t>
                      </a:r>
                      <a:r>
                        <a:rPr sz="1200" spc="-5" dirty="0">
                          <a:solidFill>
                            <a:srgbClr val="00B0F0"/>
                          </a:solidFill>
                          <a:latin typeface="Arial" panose="020B0604020202020204" pitchFamily="34" charset="0"/>
                          <a:cs typeface="Arial" panose="020B0604020202020204" pitchFamily="34" charset="0"/>
                        </a:rPr>
                        <a:t>Low  (0</a:t>
                      </a:r>
                      <a:r>
                        <a:rPr sz="1200" dirty="0">
                          <a:solidFill>
                            <a:srgbClr val="00B0F0"/>
                          </a:solidFill>
                          <a:latin typeface="Arial" panose="020B0604020202020204" pitchFamily="34" charset="0"/>
                          <a:cs typeface="Arial" panose="020B0604020202020204" pitchFamily="34" charset="0"/>
                        </a:rPr>
                        <a:t>.</a:t>
                      </a:r>
                      <a:r>
                        <a:rPr sz="1200" spc="-5" dirty="0">
                          <a:solidFill>
                            <a:srgbClr val="00B0F0"/>
                          </a:solidFill>
                          <a:latin typeface="Arial" panose="020B0604020202020204" pitchFamily="34" charset="0"/>
                          <a:cs typeface="Arial" panose="020B0604020202020204" pitchFamily="34" charset="0"/>
                        </a:rPr>
                        <a:t>1</a:t>
                      </a:r>
                      <a:r>
                        <a:rPr sz="1200" dirty="0">
                          <a:solidFill>
                            <a:srgbClr val="00B0F0"/>
                          </a:solidFill>
                          <a:latin typeface="Arial" panose="020B0604020202020204" pitchFamily="34" charset="0"/>
                          <a:cs typeface="Arial" panose="020B0604020202020204" pitchFamily="34" charset="0"/>
                        </a:rPr>
                        <a:t>)</a:t>
                      </a:r>
                    </a:p>
                  </a:txBody>
                  <a:tcPr marL="0" marR="0" marT="3914" marB="0" vert="vert27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4610" algn="ctr">
                        <a:lnSpc>
                          <a:spcPts val="1275"/>
                        </a:lnSpc>
                      </a:pPr>
                      <a:r>
                        <a:rPr sz="1700" b="1" spc="-5" dirty="0">
                          <a:latin typeface="Arial"/>
                          <a:cs typeface="Arial"/>
                        </a:rPr>
                        <a:t>0.01</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4610" algn="ctr">
                        <a:lnSpc>
                          <a:spcPts val="1275"/>
                        </a:lnSpc>
                      </a:pPr>
                      <a:r>
                        <a:rPr sz="1700" b="1" spc="-5" dirty="0">
                          <a:latin typeface="Arial"/>
                          <a:cs typeface="Arial"/>
                        </a:rPr>
                        <a:t>0.03</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5244" algn="ctr">
                        <a:lnSpc>
                          <a:spcPts val="1275"/>
                        </a:lnSpc>
                      </a:pPr>
                      <a:r>
                        <a:rPr sz="1700" b="1" spc="-5" dirty="0">
                          <a:latin typeface="Arial"/>
                          <a:cs typeface="Arial"/>
                        </a:rPr>
                        <a:t>0.05</a:t>
                      </a:r>
                      <a:endParaRPr sz="1700" b="1">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5244" algn="ctr">
                        <a:lnSpc>
                          <a:spcPts val="1275"/>
                        </a:lnSpc>
                      </a:pPr>
                      <a:r>
                        <a:rPr sz="1700" b="1" spc="-5" dirty="0">
                          <a:latin typeface="Arial"/>
                          <a:cs typeface="Arial"/>
                        </a:rPr>
                        <a:t>0.07</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tc>
                  <a:txBody>
                    <a:bodyPr/>
                    <a:lstStyle/>
                    <a:p>
                      <a:pPr marL="55244" algn="ctr">
                        <a:lnSpc>
                          <a:spcPts val="1275"/>
                        </a:lnSpc>
                      </a:pPr>
                      <a:r>
                        <a:rPr sz="1700" b="1" spc="-5" dirty="0">
                          <a:latin typeface="Arial"/>
                          <a:cs typeface="Arial"/>
                        </a:rPr>
                        <a:t>0.09</a:t>
                      </a:r>
                      <a:endParaRPr sz="1700" b="1" dirty="0">
                        <a:latin typeface="Arial"/>
                        <a:cs typeface="Arial"/>
                      </a:endParaRPr>
                    </a:p>
                  </a:txBody>
                  <a:tcPr marL="0" marR="0" marT="0" marB="0" anchor="ctr">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69DDAF"/>
                    </a:solidFill>
                  </a:tcPr>
                </a:tc>
                <a:extLst>
                  <a:ext uri="{0D108BD9-81ED-4DB2-BD59-A6C34878D82A}">
                    <a16:rowId xmlns:a16="http://schemas.microsoft.com/office/drawing/2014/main" val="10004"/>
                  </a:ext>
                </a:extLst>
              </a:tr>
              <a:tr h="297318">
                <a:tc>
                  <a:txBody>
                    <a:bodyPr/>
                    <a:lstStyle/>
                    <a:p>
                      <a:pPr>
                        <a:lnSpc>
                          <a:spcPct val="100000"/>
                        </a:lnSpc>
                      </a:pPr>
                      <a:endParaRPr sz="1700">
                        <a:latin typeface="Times New Roman"/>
                        <a:cs typeface="Times New Roman"/>
                      </a:endParaRPr>
                    </a:p>
                  </a:txBody>
                  <a:tcPr marL="0" marR="0" marT="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4610" algn="ctr">
                        <a:lnSpc>
                          <a:spcPts val="1235"/>
                        </a:lnSpc>
                      </a:pPr>
                      <a:r>
                        <a:rPr sz="1600" b="1" dirty="0">
                          <a:solidFill>
                            <a:srgbClr val="00B0F0"/>
                          </a:solidFill>
                          <a:latin typeface="Arial"/>
                          <a:cs typeface="Arial"/>
                        </a:rPr>
                        <a:t>Very </a:t>
                      </a:r>
                      <a:r>
                        <a:rPr sz="1600" b="1" spc="-5" dirty="0">
                          <a:solidFill>
                            <a:srgbClr val="00B0F0"/>
                          </a:solidFill>
                          <a:latin typeface="Arial"/>
                          <a:cs typeface="Arial"/>
                        </a:rPr>
                        <a:t>Low</a:t>
                      </a:r>
                      <a:r>
                        <a:rPr sz="1600" b="1" spc="-35" dirty="0">
                          <a:solidFill>
                            <a:srgbClr val="00B0F0"/>
                          </a:solidFill>
                          <a:latin typeface="Arial"/>
                          <a:cs typeface="Arial"/>
                        </a:rPr>
                        <a:t> </a:t>
                      </a:r>
                      <a:r>
                        <a:rPr sz="1600" b="1" spc="-5" dirty="0">
                          <a:solidFill>
                            <a:srgbClr val="00B0F0"/>
                          </a:solidFill>
                          <a:latin typeface="Arial"/>
                          <a:cs typeface="Arial"/>
                        </a:rPr>
                        <a:t>(0.1)</a:t>
                      </a:r>
                      <a:endParaRPr sz="1600" b="1" dirty="0">
                        <a:solidFill>
                          <a:srgbClr val="00B0F0"/>
                        </a:solidFill>
                        <a:latin typeface="Arial"/>
                        <a:cs typeface="Arial"/>
                      </a:endParaRPr>
                    </a:p>
                  </a:txBody>
                  <a:tcPr marL="0" marR="0" marT="0" marB="0" anchor="b">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4610" algn="ctr">
                        <a:lnSpc>
                          <a:spcPts val="1235"/>
                        </a:lnSpc>
                      </a:pPr>
                      <a:r>
                        <a:rPr sz="1600" b="1" spc="-5" dirty="0">
                          <a:solidFill>
                            <a:srgbClr val="00B0F0"/>
                          </a:solidFill>
                          <a:latin typeface="Arial"/>
                          <a:cs typeface="Arial"/>
                        </a:rPr>
                        <a:t>Low</a:t>
                      </a:r>
                      <a:r>
                        <a:rPr sz="1600" b="1" spc="5" dirty="0">
                          <a:solidFill>
                            <a:srgbClr val="00B0F0"/>
                          </a:solidFill>
                          <a:latin typeface="Arial"/>
                          <a:cs typeface="Arial"/>
                        </a:rPr>
                        <a:t> </a:t>
                      </a:r>
                      <a:r>
                        <a:rPr sz="1600" b="1" spc="-5" dirty="0">
                          <a:solidFill>
                            <a:srgbClr val="00B0F0"/>
                          </a:solidFill>
                          <a:latin typeface="Arial"/>
                          <a:cs typeface="Arial"/>
                        </a:rPr>
                        <a:t>(0.3)</a:t>
                      </a:r>
                      <a:endParaRPr sz="1600" b="1" dirty="0">
                        <a:solidFill>
                          <a:srgbClr val="00B0F0"/>
                        </a:solidFill>
                        <a:latin typeface="Arial"/>
                        <a:cs typeface="Arial"/>
                      </a:endParaRPr>
                    </a:p>
                  </a:txBody>
                  <a:tcPr marL="0" marR="0" marT="0" marB="0" anchor="b">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5244" algn="ctr">
                        <a:lnSpc>
                          <a:spcPts val="1235"/>
                        </a:lnSpc>
                      </a:pPr>
                      <a:r>
                        <a:rPr sz="1600" b="1" spc="-5" dirty="0">
                          <a:solidFill>
                            <a:srgbClr val="00B0F0"/>
                          </a:solidFill>
                          <a:latin typeface="Arial"/>
                          <a:cs typeface="Arial"/>
                        </a:rPr>
                        <a:t>Medium</a:t>
                      </a:r>
                      <a:r>
                        <a:rPr sz="1600" b="1" dirty="0">
                          <a:solidFill>
                            <a:srgbClr val="00B0F0"/>
                          </a:solidFill>
                          <a:latin typeface="Arial"/>
                          <a:cs typeface="Arial"/>
                        </a:rPr>
                        <a:t> </a:t>
                      </a:r>
                      <a:r>
                        <a:rPr sz="1600" b="1" spc="-5" dirty="0">
                          <a:solidFill>
                            <a:srgbClr val="00B0F0"/>
                          </a:solidFill>
                          <a:latin typeface="Arial"/>
                          <a:cs typeface="Arial"/>
                        </a:rPr>
                        <a:t>(0.5)</a:t>
                      </a:r>
                      <a:endParaRPr sz="1600" b="1" dirty="0">
                        <a:solidFill>
                          <a:srgbClr val="00B0F0"/>
                        </a:solidFill>
                        <a:latin typeface="Arial"/>
                        <a:cs typeface="Arial"/>
                      </a:endParaRPr>
                    </a:p>
                  </a:txBody>
                  <a:tcPr marL="0" marR="0" marT="0" marB="0" anchor="b">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5244" algn="ctr">
                        <a:lnSpc>
                          <a:spcPts val="1235"/>
                        </a:lnSpc>
                      </a:pPr>
                      <a:r>
                        <a:rPr sz="1600" b="1" spc="-5" dirty="0">
                          <a:solidFill>
                            <a:srgbClr val="00B0F0"/>
                          </a:solidFill>
                          <a:latin typeface="Arial"/>
                          <a:cs typeface="Arial"/>
                        </a:rPr>
                        <a:t>High</a:t>
                      </a:r>
                      <a:r>
                        <a:rPr sz="1600" b="1" dirty="0">
                          <a:solidFill>
                            <a:srgbClr val="00B0F0"/>
                          </a:solidFill>
                          <a:latin typeface="Arial"/>
                          <a:cs typeface="Arial"/>
                        </a:rPr>
                        <a:t> </a:t>
                      </a:r>
                      <a:r>
                        <a:rPr sz="1600" b="1" spc="-5" dirty="0">
                          <a:solidFill>
                            <a:srgbClr val="00B0F0"/>
                          </a:solidFill>
                          <a:latin typeface="Arial"/>
                          <a:cs typeface="Arial"/>
                        </a:rPr>
                        <a:t>(0.7)</a:t>
                      </a:r>
                      <a:endParaRPr sz="1600" b="1">
                        <a:solidFill>
                          <a:srgbClr val="00B0F0"/>
                        </a:solidFill>
                        <a:latin typeface="Arial"/>
                        <a:cs typeface="Arial"/>
                      </a:endParaRPr>
                    </a:p>
                  </a:txBody>
                  <a:tcPr marL="0" marR="0" marT="0" marB="0" anchor="b">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a:lstStyle/>
                    <a:p>
                      <a:pPr marL="55244" algn="ctr">
                        <a:lnSpc>
                          <a:spcPts val="1235"/>
                        </a:lnSpc>
                      </a:pPr>
                      <a:r>
                        <a:rPr sz="1600" b="1" dirty="0">
                          <a:solidFill>
                            <a:srgbClr val="00B0F0"/>
                          </a:solidFill>
                          <a:latin typeface="Arial"/>
                          <a:cs typeface="Arial"/>
                        </a:rPr>
                        <a:t>Very </a:t>
                      </a:r>
                      <a:r>
                        <a:rPr sz="1600" b="1" spc="-5" dirty="0">
                          <a:solidFill>
                            <a:srgbClr val="00B0F0"/>
                          </a:solidFill>
                          <a:latin typeface="Arial"/>
                          <a:cs typeface="Arial"/>
                        </a:rPr>
                        <a:t>High</a:t>
                      </a:r>
                      <a:r>
                        <a:rPr sz="1600" b="1" spc="-15" dirty="0">
                          <a:solidFill>
                            <a:srgbClr val="00B0F0"/>
                          </a:solidFill>
                          <a:latin typeface="Arial"/>
                          <a:cs typeface="Arial"/>
                        </a:rPr>
                        <a:t> </a:t>
                      </a:r>
                      <a:r>
                        <a:rPr sz="1600" b="1" spc="-5" dirty="0">
                          <a:solidFill>
                            <a:srgbClr val="00B0F0"/>
                          </a:solidFill>
                          <a:latin typeface="Arial"/>
                          <a:cs typeface="Arial"/>
                        </a:rPr>
                        <a:t>(0.9)</a:t>
                      </a:r>
                      <a:endParaRPr sz="1600" b="1" dirty="0">
                        <a:solidFill>
                          <a:srgbClr val="00B0F0"/>
                        </a:solidFill>
                        <a:latin typeface="Arial"/>
                        <a:cs typeface="Arial"/>
                      </a:endParaRPr>
                    </a:p>
                  </a:txBody>
                  <a:tcPr marL="0" marR="0" marT="0" marB="0" anchor="b">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extLst>
                  <a:ext uri="{0D108BD9-81ED-4DB2-BD59-A6C34878D82A}">
                    <a16:rowId xmlns:a16="http://schemas.microsoft.com/office/drawing/2014/main" val="10005"/>
                  </a:ext>
                </a:extLst>
              </a:tr>
            </a:tbl>
          </a:graphicData>
        </a:graphic>
      </p:graphicFrame>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5"/>
            <a:ext cx="7749650" cy="519245"/>
          </a:xfrm>
          <a:prstGeom prst="rect">
            <a:avLst/>
          </a:prstGeom>
          <a:noFill/>
        </p:spPr>
        <p:txBody>
          <a:bodyPr wrap="square">
            <a:spAutoFit/>
          </a:bodyPr>
          <a:lstStyle/>
          <a:p>
            <a:pPr marL="19569" defTabSz="1408999">
              <a:spcBef>
                <a:spcPts val="154"/>
              </a:spcBef>
            </a:pPr>
            <a:r>
              <a:rPr lang="en-US" sz="2774" spc="-8" dirty="0">
                <a:solidFill>
                  <a:prstClr val="black"/>
                </a:solidFill>
                <a:latin typeface="Calibri"/>
              </a:rPr>
              <a:t>Probability and Impact</a:t>
            </a:r>
            <a:r>
              <a:rPr lang="en-US" sz="2774" spc="8" dirty="0">
                <a:solidFill>
                  <a:prstClr val="black"/>
                </a:solidFill>
                <a:latin typeface="Calibri"/>
              </a:rPr>
              <a:t> </a:t>
            </a:r>
            <a:r>
              <a:rPr lang="en-US" sz="2774" dirty="0">
                <a:solidFill>
                  <a:prstClr val="black"/>
                </a:solidFill>
                <a:latin typeface="Calibri"/>
              </a:rPr>
              <a:t>Matrix</a:t>
            </a:r>
            <a:endParaRPr lang="en-US" sz="2774" dirty="0">
              <a:solidFill>
                <a:prstClr val="black"/>
              </a:solidFill>
              <a:latin typeface="Arial"/>
              <a:cs typeface="Arial"/>
            </a:endParaRPr>
          </a:p>
        </p:txBody>
      </p:sp>
      <p:sp>
        <p:nvSpPr>
          <p:cNvPr id="9" name="object 11">
            <a:extLst>
              <a:ext uri="{FF2B5EF4-FFF2-40B4-BE49-F238E27FC236}">
                <a16:creationId xmlns:a16="http://schemas.microsoft.com/office/drawing/2014/main" id="{A84E7C54-0054-42DE-B2D5-A34FB8F430BC}"/>
              </a:ext>
            </a:extLst>
          </p:cNvPr>
          <p:cNvSpPr txBox="1"/>
          <p:nvPr/>
        </p:nvSpPr>
        <p:spPr>
          <a:xfrm>
            <a:off x="509795" y="2607068"/>
            <a:ext cx="282129" cy="1605704"/>
          </a:xfrm>
          <a:prstGeom prst="rect">
            <a:avLst/>
          </a:prstGeom>
        </p:spPr>
        <p:txBody>
          <a:bodyPr vert="vert270" wrap="square" lIns="0" tIns="0" rIns="0" bIns="0" rtlCol="0">
            <a:spAutoFit/>
          </a:bodyPr>
          <a:lstStyle/>
          <a:p>
            <a:pPr marL="19569" defTabSz="1408999">
              <a:lnSpc>
                <a:spcPts val="2203"/>
              </a:lnSpc>
            </a:pPr>
            <a:r>
              <a:rPr sz="1849" b="1" spc="-8" dirty="0">
                <a:solidFill>
                  <a:prstClr val="black"/>
                </a:solidFill>
                <a:latin typeface="Arial"/>
                <a:cs typeface="Arial"/>
              </a:rPr>
              <a:t>Impact</a:t>
            </a:r>
            <a:r>
              <a:rPr sz="1849" b="1" spc="-62" dirty="0">
                <a:solidFill>
                  <a:prstClr val="black"/>
                </a:solidFill>
                <a:latin typeface="Arial"/>
                <a:cs typeface="Arial"/>
              </a:rPr>
              <a:t> </a:t>
            </a:r>
            <a:r>
              <a:rPr sz="1849" b="1" spc="-8" dirty="0">
                <a:solidFill>
                  <a:prstClr val="black"/>
                </a:solidFill>
                <a:latin typeface="Arial"/>
                <a:cs typeface="Arial"/>
              </a:rPr>
              <a:t>Scales</a:t>
            </a:r>
            <a:endParaRPr sz="1849" dirty="0">
              <a:solidFill>
                <a:prstClr val="black"/>
              </a:solidFill>
              <a:latin typeface="Arial"/>
              <a:cs typeface="Arial"/>
            </a:endParaRPr>
          </a:p>
        </p:txBody>
      </p:sp>
      <p:sp>
        <p:nvSpPr>
          <p:cNvPr id="10" name="object 12">
            <a:extLst>
              <a:ext uri="{FF2B5EF4-FFF2-40B4-BE49-F238E27FC236}">
                <a16:creationId xmlns:a16="http://schemas.microsoft.com/office/drawing/2014/main" id="{829C9C27-8BCE-4496-B900-B599203C2C58}"/>
              </a:ext>
            </a:extLst>
          </p:cNvPr>
          <p:cNvSpPr txBox="1"/>
          <p:nvPr/>
        </p:nvSpPr>
        <p:spPr>
          <a:xfrm>
            <a:off x="5063692" y="6193241"/>
            <a:ext cx="2064616" cy="304326"/>
          </a:xfrm>
          <a:prstGeom prst="rect">
            <a:avLst/>
          </a:prstGeom>
        </p:spPr>
        <p:txBody>
          <a:bodyPr vert="horz" wrap="square" lIns="0" tIns="19570" rIns="0" bIns="0" rtlCol="0">
            <a:spAutoFit/>
          </a:bodyPr>
          <a:lstStyle/>
          <a:p>
            <a:pPr marL="19569" defTabSz="1408999">
              <a:spcBef>
                <a:spcPts val="154"/>
              </a:spcBef>
            </a:pPr>
            <a:r>
              <a:rPr sz="1849" b="1" spc="-8" dirty="0">
                <a:solidFill>
                  <a:prstClr val="black"/>
                </a:solidFill>
                <a:latin typeface="Arial"/>
                <a:cs typeface="Arial"/>
              </a:rPr>
              <a:t>Probability</a:t>
            </a:r>
            <a:r>
              <a:rPr sz="1849" b="1" spc="-15" dirty="0">
                <a:solidFill>
                  <a:prstClr val="black"/>
                </a:solidFill>
                <a:latin typeface="Arial"/>
                <a:cs typeface="Arial"/>
              </a:rPr>
              <a:t> </a:t>
            </a:r>
            <a:r>
              <a:rPr sz="1849" b="1" spc="-8" dirty="0">
                <a:solidFill>
                  <a:prstClr val="black"/>
                </a:solidFill>
                <a:latin typeface="Arial"/>
                <a:cs typeface="Arial"/>
              </a:rPr>
              <a:t>Scales</a:t>
            </a:r>
            <a:endParaRPr sz="1849" dirty="0">
              <a:solidFill>
                <a:prstClr val="black"/>
              </a:solidFill>
              <a:latin typeface="Arial"/>
              <a:cs typeface="Arial"/>
            </a:endParaRPr>
          </a:p>
        </p:txBody>
      </p:sp>
    </p:spTree>
    <p:extLst>
      <p:ext uri="{BB962C8B-B14F-4D97-AF65-F5344CB8AC3E}">
        <p14:creationId xmlns:p14="http://schemas.microsoft.com/office/powerpoint/2010/main" val="39599553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5"/>
            <a:ext cx="7749650" cy="519245"/>
          </a:xfrm>
          <a:prstGeom prst="rect">
            <a:avLst/>
          </a:prstGeom>
          <a:noFill/>
        </p:spPr>
        <p:txBody>
          <a:bodyPr wrap="square">
            <a:spAutoFit/>
          </a:bodyPr>
          <a:lstStyle/>
          <a:p>
            <a:pPr marL="19569" defTabSz="1408999">
              <a:spcBef>
                <a:spcPts val="154"/>
              </a:spcBef>
            </a:pPr>
            <a:r>
              <a:rPr lang="en-US" sz="2774" dirty="0">
                <a:solidFill>
                  <a:prstClr val="black"/>
                </a:solidFill>
                <a:latin typeface="Calibri"/>
              </a:rPr>
              <a:t>Brainstorming Technique</a:t>
            </a:r>
            <a:endParaRPr lang="en-US" sz="2774" dirty="0">
              <a:solidFill>
                <a:prstClr val="black"/>
              </a:solidFill>
              <a:latin typeface="Arial"/>
              <a:cs typeface="Arial"/>
            </a:endParaRPr>
          </a:p>
        </p:txBody>
      </p:sp>
      <p:sp>
        <p:nvSpPr>
          <p:cNvPr id="35" name="object 10">
            <a:extLst>
              <a:ext uri="{FF2B5EF4-FFF2-40B4-BE49-F238E27FC236}">
                <a16:creationId xmlns:a16="http://schemas.microsoft.com/office/drawing/2014/main" id="{CDB31820-7DEB-4074-9EF8-05D7A0EA282C}"/>
              </a:ext>
            </a:extLst>
          </p:cNvPr>
          <p:cNvSpPr txBox="1"/>
          <p:nvPr/>
        </p:nvSpPr>
        <p:spPr>
          <a:xfrm>
            <a:off x="609747" y="1315459"/>
            <a:ext cx="8947211" cy="408261"/>
          </a:xfrm>
          <a:prstGeom prst="rect">
            <a:avLst/>
          </a:prstGeom>
        </p:spPr>
        <p:txBody>
          <a:bodyPr vert="horz" wrap="square" lIns="0" tIns="28647" rIns="0" bIns="0" rtlCol="0">
            <a:spAutoFit/>
          </a:bodyPr>
          <a:lstStyle/>
          <a:p>
            <a:pPr marL="30154" defTabSz="1408999">
              <a:spcBef>
                <a:spcPts val="225"/>
              </a:spcBef>
            </a:pPr>
            <a:r>
              <a:rPr sz="2465" dirty="0">
                <a:solidFill>
                  <a:prstClr val="black"/>
                </a:solidFill>
                <a:latin typeface="Arial"/>
                <a:cs typeface="Arial"/>
              </a:rPr>
              <a:t>The process of brainstorming includes the following:</a:t>
            </a:r>
          </a:p>
        </p:txBody>
      </p:sp>
      <p:sp>
        <p:nvSpPr>
          <p:cNvPr id="36" name="object 11">
            <a:extLst>
              <a:ext uri="{FF2B5EF4-FFF2-40B4-BE49-F238E27FC236}">
                <a16:creationId xmlns:a16="http://schemas.microsoft.com/office/drawing/2014/main" id="{A3EED3A0-F46B-41F9-A38E-1D42A2D86100}"/>
              </a:ext>
            </a:extLst>
          </p:cNvPr>
          <p:cNvSpPr/>
          <p:nvPr/>
        </p:nvSpPr>
        <p:spPr>
          <a:xfrm>
            <a:off x="935801" y="1944248"/>
            <a:ext cx="1989887" cy="1650522"/>
          </a:xfrm>
          <a:custGeom>
            <a:avLst/>
            <a:gdLst/>
            <a:ahLst/>
            <a:cxnLst/>
            <a:rect l="l" t="t" r="r" b="b"/>
            <a:pathLst>
              <a:path w="1484630" h="925194">
                <a:moveTo>
                  <a:pt x="1187196" y="0"/>
                </a:moveTo>
                <a:lnTo>
                  <a:pt x="0" y="0"/>
                </a:lnTo>
                <a:lnTo>
                  <a:pt x="0" y="924941"/>
                </a:lnTo>
                <a:lnTo>
                  <a:pt x="1187196" y="924941"/>
                </a:lnTo>
                <a:lnTo>
                  <a:pt x="1484122" y="462534"/>
                </a:lnTo>
                <a:lnTo>
                  <a:pt x="1187196" y="0"/>
                </a:lnTo>
                <a:close/>
              </a:path>
            </a:pathLst>
          </a:custGeom>
          <a:solidFill>
            <a:srgbClr val="F69E66"/>
          </a:solidFill>
        </p:spPr>
        <p:txBody>
          <a:bodyPr wrap="square" lIns="0" tIns="0" rIns="0" bIns="0" rtlCol="0"/>
          <a:lstStyle/>
          <a:p>
            <a:pPr defTabSz="1408999"/>
            <a:endParaRPr sz="2157" dirty="0">
              <a:solidFill>
                <a:prstClr val="black"/>
              </a:solidFill>
              <a:latin typeface="Calibri"/>
            </a:endParaRPr>
          </a:p>
        </p:txBody>
      </p:sp>
      <p:sp>
        <p:nvSpPr>
          <p:cNvPr id="37" name="object 12">
            <a:extLst>
              <a:ext uri="{FF2B5EF4-FFF2-40B4-BE49-F238E27FC236}">
                <a16:creationId xmlns:a16="http://schemas.microsoft.com/office/drawing/2014/main" id="{7D535ECE-B555-43D8-B912-2EE580390828}"/>
              </a:ext>
            </a:extLst>
          </p:cNvPr>
          <p:cNvSpPr txBox="1"/>
          <p:nvPr/>
        </p:nvSpPr>
        <p:spPr>
          <a:xfrm>
            <a:off x="1151588" y="2653067"/>
            <a:ext cx="1308927" cy="291291"/>
          </a:xfrm>
          <a:prstGeom prst="rect">
            <a:avLst/>
          </a:prstGeom>
        </p:spPr>
        <p:txBody>
          <a:bodyPr vert="horz" wrap="square" lIns="0" tIns="30156" rIns="0" bIns="0" rtlCol="0">
            <a:spAutoFit/>
          </a:bodyPr>
          <a:lstStyle/>
          <a:p>
            <a:pPr marL="30154" defTabSz="1408999">
              <a:spcBef>
                <a:spcPts val="237"/>
              </a:spcBef>
            </a:pPr>
            <a:r>
              <a:rPr sz="1695" dirty="0">
                <a:solidFill>
                  <a:prstClr val="black"/>
                </a:solidFill>
                <a:latin typeface="Arial"/>
                <a:cs typeface="Arial"/>
              </a:rPr>
              <a:t>Define scope</a:t>
            </a:r>
          </a:p>
        </p:txBody>
      </p:sp>
      <p:sp>
        <p:nvSpPr>
          <p:cNvPr id="38" name="object 13">
            <a:extLst>
              <a:ext uri="{FF2B5EF4-FFF2-40B4-BE49-F238E27FC236}">
                <a16:creationId xmlns:a16="http://schemas.microsoft.com/office/drawing/2014/main" id="{8C60FDC1-8C32-41F9-BEAB-B344C56557A2}"/>
              </a:ext>
            </a:extLst>
          </p:cNvPr>
          <p:cNvSpPr/>
          <p:nvPr/>
        </p:nvSpPr>
        <p:spPr>
          <a:xfrm>
            <a:off x="2579667" y="1944248"/>
            <a:ext cx="1989887" cy="1650522"/>
          </a:xfrm>
          <a:custGeom>
            <a:avLst/>
            <a:gdLst/>
            <a:ahLst/>
            <a:cxnLst/>
            <a:rect l="l" t="t" r="r" b="b"/>
            <a:pathLst>
              <a:path w="1484630" h="925194">
                <a:moveTo>
                  <a:pt x="1187195" y="0"/>
                </a:moveTo>
                <a:lnTo>
                  <a:pt x="0" y="0"/>
                </a:lnTo>
                <a:lnTo>
                  <a:pt x="296925" y="462534"/>
                </a:lnTo>
                <a:lnTo>
                  <a:pt x="0" y="924941"/>
                </a:lnTo>
                <a:lnTo>
                  <a:pt x="1187195" y="924941"/>
                </a:lnTo>
                <a:lnTo>
                  <a:pt x="1484121" y="462534"/>
                </a:lnTo>
                <a:lnTo>
                  <a:pt x="1187195" y="0"/>
                </a:lnTo>
                <a:close/>
              </a:path>
            </a:pathLst>
          </a:custGeom>
          <a:solidFill>
            <a:srgbClr val="9CDAEB"/>
          </a:solidFill>
        </p:spPr>
        <p:txBody>
          <a:bodyPr wrap="square" lIns="0" tIns="0" rIns="0" bIns="0" rtlCol="0"/>
          <a:lstStyle/>
          <a:p>
            <a:pPr defTabSz="1408999"/>
            <a:endParaRPr sz="2157" dirty="0">
              <a:solidFill>
                <a:prstClr val="black"/>
              </a:solidFill>
              <a:latin typeface="Calibri"/>
            </a:endParaRPr>
          </a:p>
        </p:txBody>
      </p:sp>
      <p:sp>
        <p:nvSpPr>
          <p:cNvPr id="39" name="object 14">
            <a:extLst>
              <a:ext uri="{FF2B5EF4-FFF2-40B4-BE49-F238E27FC236}">
                <a16:creationId xmlns:a16="http://schemas.microsoft.com/office/drawing/2014/main" id="{6584B638-EABE-4575-90EC-AA2A15308B2F}"/>
              </a:ext>
            </a:extLst>
          </p:cNvPr>
          <p:cNvSpPr/>
          <p:nvPr/>
        </p:nvSpPr>
        <p:spPr>
          <a:xfrm>
            <a:off x="2579667" y="1944248"/>
            <a:ext cx="1989887" cy="1650522"/>
          </a:xfrm>
          <a:custGeom>
            <a:avLst/>
            <a:gdLst/>
            <a:ahLst/>
            <a:cxnLst/>
            <a:rect l="l" t="t" r="r" b="b"/>
            <a:pathLst>
              <a:path w="1484630" h="925194">
                <a:moveTo>
                  <a:pt x="0" y="0"/>
                </a:moveTo>
                <a:lnTo>
                  <a:pt x="1187195" y="0"/>
                </a:lnTo>
                <a:lnTo>
                  <a:pt x="1484121" y="462534"/>
                </a:lnTo>
                <a:lnTo>
                  <a:pt x="1187195" y="924941"/>
                </a:lnTo>
                <a:lnTo>
                  <a:pt x="0" y="924941"/>
                </a:lnTo>
                <a:lnTo>
                  <a:pt x="296925" y="462534"/>
                </a:lnTo>
                <a:lnTo>
                  <a:pt x="0" y="0"/>
                </a:lnTo>
                <a:close/>
              </a:path>
            </a:pathLst>
          </a:custGeom>
          <a:ln w="12192">
            <a:solidFill>
              <a:srgbClr val="FFFFFF"/>
            </a:solidFill>
          </a:ln>
        </p:spPr>
        <p:txBody>
          <a:bodyPr wrap="square" lIns="0" tIns="0" rIns="0" bIns="0" rtlCol="0"/>
          <a:lstStyle/>
          <a:p>
            <a:pPr defTabSz="1408999"/>
            <a:endParaRPr sz="2157" dirty="0">
              <a:solidFill>
                <a:prstClr val="black"/>
              </a:solidFill>
              <a:latin typeface="Calibri"/>
            </a:endParaRPr>
          </a:p>
        </p:txBody>
      </p:sp>
      <p:sp>
        <p:nvSpPr>
          <p:cNvPr id="40" name="object 15">
            <a:extLst>
              <a:ext uri="{FF2B5EF4-FFF2-40B4-BE49-F238E27FC236}">
                <a16:creationId xmlns:a16="http://schemas.microsoft.com/office/drawing/2014/main" id="{9567E90C-3C7E-409A-92D0-3A985936368B}"/>
              </a:ext>
            </a:extLst>
          </p:cNvPr>
          <p:cNvSpPr txBox="1"/>
          <p:nvPr/>
        </p:nvSpPr>
        <p:spPr>
          <a:xfrm>
            <a:off x="3094632" y="2342045"/>
            <a:ext cx="1020571" cy="820475"/>
          </a:xfrm>
          <a:prstGeom prst="rect">
            <a:avLst/>
          </a:prstGeom>
        </p:spPr>
        <p:txBody>
          <a:bodyPr vert="horz" wrap="square" lIns="0" tIns="30156" rIns="0" bIns="0" rtlCol="0">
            <a:spAutoFit/>
          </a:bodyPr>
          <a:lstStyle/>
          <a:p>
            <a:pPr marL="30154" defTabSz="1408999">
              <a:lnSpc>
                <a:spcPts val="3253"/>
              </a:lnSpc>
              <a:spcBef>
                <a:spcPts val="237"/>
              </a:spcBef>
            </a:pPr>
            <a:r>
              <a:rPr sz="1695" dirty="0">
                <a:solidFill>
                  <a:prstClr val="black"/>
                </a:solidFill>
                <a:latin typeface="Arial"/>
                <a:cs typeface="Arial"/>
              </a:rPr>
              <a:t>Introduce</a:t>
            </a:r>
          </a:p>
          <a:p>
            <a:pPr marL="42216" defTabSz="1408999">
              <a:lnSpc>
                <a:spcPts val="3253"/>
              </a:lnSpc>
            </a:pPr>
            <a:r>
              <a:rPr sz="1695" dirty="0">
                <a:solidFill>
                  <a:prstClr val="black"/>
                </a:solidFill>
                <a:latin typeface="Arial"/>
                <a:cs typeface="Arial"/>
              </a:rPr>
              <a:t>facilitator</a:t>
            </a:r>
          </a:p>
        </p:txBody>
      </p:sp>
      <p:sp>
        <p:nvSpPr>
          <p:cNvPr id="41" name="object 16">
            <a:extLst>
              <a:ext uri="{FF2B5EF4-FFF2-40B4-BE49-F238E27FC236}">
                <a16:creationId xmlns:a16="http://schemas.microsoft.com/office/drawing/2014/main" id="{CDCDE69E-FCA0-42D2-B7B5-0EDA3FEDBDFA}"/>
              </a:ext>
            </a:extLst>
          </p:cNvPr>
          <p:cNvSpPr/>
          <p:nvPr/>
        </p:nvSpPr>
        <p:spPr>
          <a:xfrm>
            <a:off x="4106113" y="1944248"/>
            <a:ext cx="1989887" cy="1650522"/>
          </a:xfrm>
          <a:custGeom>
            <a:avLst/>
            <a:gdLst/>
            <a:ahLst/>
            <a:cxnLst/>
            <a:rect l="l" t="t" r="r" b="b"/>
            <a:pathLst>
              <a:path w="1484629" h="925194">
                <a:moveTo>
                  <a:pt x="1187196" y="0"/>
                </a:moveTo>
                <a:lnTo>
                  <a:pt x="0" y="0"/>
                </a:lnTo>
                <a:lnTo>
                  <a:pt x="296925" y="462534"/>
                </a:lnTo>
                <a:lnTo>
                  <a:pt x="0" y="924941"/>
                </a:lnTo>
                <a:lnTo>
                  <a:pt x="1187196" y="924941"/>
                </a:lnTo>
                <a:lnTo>
                  <a:pt x="1484122" y="462534"/>
                </a:lnTo>
                <a:lnTo>
                  <a:pt x="1187196" y="0"/>
                </a:lnTo>
                <a:close/>
              </a:path>
            </a:pathLst>
          </a:custGeom>
          <a:solidFill>
            <a:srgbClr val="F69E66"/>
          </a:solidFill>
        </p:spPr>
        <p:txBody>
          <a:bodyPr wrap="square" lIns="0" tIns="0" rIns="0" bIns="0" rtlCol="0"/>
          <a:lstStyle/>
          <a:p>
            <a:pPr defTabSz="1408999"/>
            <a:endParaRPr sz="2157" dirty="0">
              <a:solidFill>
                <a:prstClr val="black"/>
              </a:solidFill>
              <a:latin typeface="Calibri"/>
            </a:endParaRPr>
          </a:p>
        </p:txBody>
      </p:sp>
      <p:sp>
        <p:nvSpPr>
          <p:cNvPr id="42" name="object 17">
            <a:extLst>
              <a:ext uri="{FF2B5EF4-FFF2-40B4-BE49-F238E27FC236}">
                <a16:creationId xmlns:a16="http://schemas.microsoft.com/office/drawing/2014/main" id="{F7AB25CA-9A18-4602-9B57-111CFB16C2B6}"/>
              </a:ext>
            </a:extLst>
          </p:cNvPr>
          <p:cNvSpPr/>
          <p:nvPr/>
        </p:nvSpPr>
        <p:spPr>
          <a:xfrm>
            <a:off x="4106113" y="1944248"/>
            <a:ext cx="1989887" cy="1650522"/>
          </a:xfrm>
          <a:custGeom>
            <a:avLst/>
            <a:gdLst/>
            <a:ahLst/>
            <a:cxnLst/>
            <a:rect l="l" t="t" r="r" b="b"/>
            <a:pathLst>
              <a:path w="1484629" h="925194">
                <a:moveTo>
                  <a:pt x="0" y="0"/>
                </a:moveTo>
                <a:lnTo>
                  <a:pt x="1187196" y="0"/>
                </a:lnTo>
                <a:lnTo>
                  <a:pt x="1484122" y="462534"/>
                </a:lnTo>
                <a:lnTo>
                  <a:pt x="1187196" y="924941"/>
                </a:lnTo>
                <a:lnTo>
                  <a:pt x="0" y="924941"/>
                </a:lnTo>
                <a:lnTo>
                  <a:pt x="296925" y="462534"/>
                </a:lnTo>
                <a:lnTo>
                  <a:pt x="0" y="0"/>
                </a:lnTo>
                <a:close/>
              </a:path>
            </a:pathLst>
          </a:custGeom>
          <a:ln w="12192">
            <a:solidFill>
              <a:srgbClr val="FFFFFF"/>
            </a:solidFill>
          </a:ln>
        </p:spPr>
        <p:txBody>
          <a:bodyPr wrap="square" lIns="0" tIns="0" rIns="0" bIns="0" rtlCol="0"/>
          <a:lstStyle/>
          <a:p>
            <a:pPr defTabSz="1408999"/>
            <a:endParaRPr sz="2157" dirty="0">
              <a:solidFill>
                <a:prstClr val="black"/>
              </a:solidFill>
              <a:latin typeface="Calibri"/>
            </a:endParaRPr>
          </a:p>
        </p:txBody>
      </p:sp>
      <p:sp>
        <p:nvSpPr>
          <p:cNvPr id="43" name="object 18">
            <a:extLst>
              <a:ext uri="{FF2B5EF4-FFF2-40B4-BE49-F238E27FC236}">
                <a16:creationId xmlns:a16="http://schemas.microsoft.com/office/drawing/2014/main" id="{528B4E9D-A587-49D7-BC55-E7818E941149}"/>
              </a:ext>
            </a:extLst>
          </p:cNvPr>
          <p:cNvSpPr txBox="1"/>
          <p:nvPr/>
        </p:nvSpPr>
        <p:spPr>
          <a:xfrm>
            <a:off x="4517926" y="2408052"/>
            <a:ext cx="1249194" cy="820475"/>
          </a:xfrm>
          <a:prstGeom prst="rect">
            <a:avLst/>
          </a:prstGeom>
        </p:spPr>
        <p:txBody>
          <a:bodyPr vert="horz" wrap="square" lIns="0" tIns="30156" rIns="0" bIns="0" rtlCol="0">
            <a:spAutoFit/>
          </a:bodyPr>
          <a:lstStyle/>
          <a:p>
            <a:pPr marR="9047" algn="ctr" defTabSz="1408999">
              <a:lnSpc>
                <a:spcPts val="3253"/>
              </a:lnSpc>
              <a:spcBef>
                <a:spcPts val="237"/>
              </a:spcBef>
            </a:pPr>
            <a:r>
              <a:rPr sz="1695" dirty="0">
                <a:solidFill>
                  <a:prstClr val="black"/>
                </a:solidFill>
                <a:latin typeface="Arial"/>
                <a:cs typeface="Arial"/>
              </a:rPr>
              <a:t>Introduce</a:t>
            </a:r>
          </a:p>
          <a:p>
            <a:pPr algn="ctr" defTabSz="1408999">
              <a:lnSpc>
                <a:spcPts val="3253"/>
              </a:lnSpc>
            </a:pPr>
            <a:r>
              <a:rPr sz="1695" dirty="0">
                <a:solidFill>
                  <a:prstClr val="black"/>
                </a:solidFill>
                <a:latin typeface="Arial"/>
                <a:cs typeface="Arial"/>
              </a:rPr>
              <a:t>participants</a:t>
            </a:r>
          </a:p>
        </p:txBody>
      </p:sp>
      <p:sp>
        <p:nvSpPr>
          <p:cNvPr id="44" name="object 19">
            <a:extLst>
              <a:ext uri="{FF2B5EF4-FFF2-40B4-BE49-F238E27FC236}">
                <a16:creationId xmlns:a16="http://schemas.microsoft.com/office/drawing/2014/main" id="{64E1D92E-375D-47E4-8D90-38A96B3AA8EE}"/>
              </a:ext>
            </a:extLst>
          </p:cNvPr>
          <p:cNvSpPr/>
          <p:nvPr/>
        </p:nvSpPr>
        <p:spPr>
          <a:xfrm>
            <a:off x="5632559" y="1944248"/>
            <a:ext cx="1989887" cy="1650522"/>
          </a:xfrm>
          <a:custGeom>
            <a:avLst/>
            <a:gdLst/>
            <a:ahLst/>
            <a:cxnLst/>
            <a:rect l="l" t="t" r="r" b="b"/>
            <a:pathLst>
              <a:path w="1484629" h="925194">
                <a:moveTo>
                  <a:pt x="1187195" y="0"/>
                </a:moveTo>
                <a:lnTo>
                  <a:pt x="0" y="0"/>
                </a:lnTo>
                <a:lnTo>
                  <a:pt x="296925" y="462534"/>
                </a:lnTo>
                <a:lnTo>
                  <a:pt x="0" y="924941"/>
                </a:lnTo>
                <a:lnTo>
                  <a:pt x="1187195" y="924941"/>
                </a:lnTo>
                <a:lnTo>
                  <a:pt x="1484121" y="462534"/>
                </a:lnTo>
                <a:lnTo>
                  <a:pt x="1187195" y="0"/>
                </a:lnTo>
                <a:close/>
              </a:path>
            </a:pathLst>
          </a:custGeom>
          <a:solidFill>
            <a:srgbClr val="9CDAEB"/>
          </a:solidFill>
        </p:spPr>
        <p:txBody>
          <a:bodyPr wrap="square" lIns="0" tIns="0" rIns="0" bIns="0" rtlCol="0"/>
          <a:lstStyle/>
          <a:p>
            <a:pPr defTabSz="1408999"/>
            <a:endParaRPr sz="2157" dirty="0">
              <a:solidFill>
                <a:prstClr val="black"/>
              </a:solidFill>
              <a:latin typeface="Calibri"/>
            </a:endParaRPr>
          </a:p>
        </p:txBody>
      </p:sp>
      <p:sp>
        <p:nvSpPr>
          <p:cNvPr id="45" name="object 20">
            <a:extLst>
              <a:ext uri="{FF2B5EF4-FFF2-40B4-BE49-F238E27FC236}">
                <a16:creationId xmlns:a16="http://schemas.microsoft.com/office/drawing/2014/main" id="{14FAAF8D-EEC5-4EFA-8FFF-CA0D5169B5FE}"/>
              </a:ext>
            </a:extLst>
          </p:cNvPr>
          <p:cNvSpPr/>
          <p:nvPr/>
        </p:nvSpPr>
        <p:spPr>
          <a:xfrm>
            <a:off x="5632559" y="1944248"/>
            <a:ext cx="1989887" cy="1650522"/>
          </a:xfrm>
          <a:custGeom>
            <a:avLst/>
            <a:gdLst/>
            <a:ahLst/>
            <a:cxnLst/>
            <a:rect l="l" t="t" r="r" b="b"/>
            <a:pathLst>
              <a:path w="1484629" h="925194">
                <a:moveTo>
                  <a:pt x="0" y="0"/>
                </a:moveTo>
                <a:lnTo>
                  <a:pt x="1187195" y="0"/>
                </a:lnTo>
                <a:lnTo>
                  <a:pt x="1484121" y="462534"/>
                </a:lnTo>
                <a:lnTo>
                  <a:pt x="1187195" y="924941"/>
                </a:lnTo>
                <a:lnTo>
                  <a:pt x="0" y="924941"/>
                </a:lnTo>
                <a:lnTo>
                  <a:pt x="296925" y="462534"/>
                </a:lnTo>
                <a:lnTo>
                  <a:pt x="0" y="0"/>
                </a:lnTo>
                <a:close/>
              </a:path>
            </a:pathLst>
          </a:custGeom>
          <a:ln w="12192">
            <a:solidFill>
              <a:srgbClr val="FFFFFF"/>
            </a:solidFill>
          </a:ln>
        </p:spPr>
        <p:txBody>
          <a:bodyPr wrap="square" lIns="0" tIns="0" rIns="0" bIns="0" rtlCol="0"/>
          <a:lstStyle/>
          <a:p>
            <a:pPr defTabSz="1408999"/>
            <a:endParaRPr sz="2157" dirty="0">
              <a:solidFill>
                <a:prstClr val="black"/>
              </a:solidFill>
              <a:latin typeface="Calibri"/>
            </a:endParaRPr>
          </a:p>
        </p:txBody>
      </p:sp>
      <p:sp>
        <p:nvSpPr>
          <p:cNvPr id="46" name="object 21">
            <a:extLst>
              <a:ext uri="{FF2B5EF4-FFF2-40B4-BE49-F238E27FC236}">
                <a16:creationId xmlns:a16="http://schemas.microsoft.com/office/drawing/2014/main" id="{338E8E98-885E-4ED2-8586-FEAA78E72CBD}"/>
              </a:ext>
            </a:extLst>
          </p:cNvPr>
          <p:cNvSpPr txBox="1"/>
          <p:nvPr/>
        </p:nvSpPr>
        <p:spPr>
          <a:xfrm>
            <a:off x="5912890" y="2125452"/>
            <a:ext cx="1604078" cy="1221854"/>
          </a:xfrm>
          <a:prstGeom prst="rect">
            <a:avLst/>
          </a:prstGeom>
        </p:spPr>
        <p:txBody>
          <a:bodyPr vert="horz" wrap="square" lIns="0" tIns="78403" rIns="0" bIns="0" rtlCol="0">
            <a:spAutoFit/>
          </a:bodyPr>
          <a:lstStyle/>
          <a:p>
            <a:pPr marL="30154" marR="12062" indent="-12062" algn="ctr" defTabSz="1408999">
              <a:lnSpc>
                <a:spcPts val="3086"/>
              </a:lnSpc>
              <a:spcBef>
                <a:spcPts val="615"/>
              </a:spcBef>
            </a:pPr>
            <a:r>
              <a:rPr sz="1695" dirty="0">
                <a:solidFill>
                  <a:prstClr val="black"/>
                </a:solidFill>
                <a:latin typeface="Arial"/>
                <a:cs typeface="Arial"/>
              </a:rPr>
              <a:t>Conduct  brainstorming  session</a:t>
            </a:r>
          </a:p>
        </p:txBody>
      </p:sp>
      <p:sp>
        <p:nvSpPr>
          <p:cNvPr id="47" name="object 22">
            <a:extLst>
              <a:ext uri="{FF2B5EF4-FFF2-40B4-BE49-F238E27FC236}">
                <a16:creationId xmlns:a16="http://schemas.microsoft.com/office/drawing/2014/main" id="{C64DF593-0A96-4004-8261-4A7474571C58}"/>
              </a:ext>
            </a:extLst>
          </p:cNvPr>
          <p:cNvSpPr/>
          <p:nvPr/>
        </p:nvSpPr>
        <p:spPr>
          <a:xfrm>
            <a:off x="7159005" y="1944248"/>
            <a:ext cx="1989887" cy="1650522"/>
          </a:xfrm>
          <a:custGeom>
            <a:avLst/>
            <a:gdLst/>
            <a:ahLst/>
            <a:cxnLst/>
            <a:rect l="l" t="t" r="r" b="b"/>
            <a:pathLst>
              <a:path w="1484629" h="925194">
                <a:moveTo>
                  <a:pt x="1187196" y="0"/>
                </a:moveTo>
                <a:lnTo>
                  <a:pt x="0" y="0"/>
                </a:lnTo>
                <a:lnTo>
                  <a:pt x="296925" y="462534"/>
                </a:lnTo>
                <a:lnTo>
                  <a:pt x="0" y="924941"/>
                </a:lnTo>
                <a:lnTo>
                  <a:pt x="1187196" y="924941"/>
                </a:lnTo>
                <a:lnTo>
                  <a:pt x="1484122" y="462534"/>
                </a:lnTo>
                <a:lnTo>
                  <a:pt x="1187196" y="0"/>
                </a:lnTo>
                <a:close/>
              </a:path>
            </a:pathLst>
          </a:custGeom>
          <a:solidFill>
            <a:srgbClr val="F69E66"/>
          </a:solidFill>
        </p:spPr>
        <p:txBody>
          <a:bodyPr wrap="square" lIns="0" tIns="0" rIns="0" bIns="0" rtlCol="0"/>
          <a:lstStyle/>
          <a:p>
            <a:pPr defTabSz="1408999"/>
            <a:endParaRPr sz="2157" dirty="0">
              <a:solidFill>
                <a:prstClr val="black"/>
              </a:solidFill>
              <a:latin typeface="Calibri"/>
            </a:endParaRPr>
          </a:p>
        </p:txBody>
      </p:sp>
      <p:sp>
        <p:nvSpPr>
          <p:cNvPr id="48" name="object 23">
            <a:extLst>
              <a:ext uri="{FF2B5EF4-FFF2-40B4-BE49-F238E27FC236}">
                <a16:creationId xmlns:a16="http://schemas.microsoft.com/office/drawing/2014/main" id="{9CC3ED1A-E809-4BC7-8BD1-CA2F84D7B6CE}"/>
              </a:ext>
            </a:extLst>
          </p:cNvPr>
          <p:cNvSpPr/>
          <p:nvPr/>
        </p:nvSpPr>
        <p:spPr>
          <a:xfrm>
            <a:off x="7159005" y="1944248"/>
            <a:ext cx="1989887" cy="1650522"/>
          </a:xfrm>
          <a:custGeom>
            <a:avLst/>
            <a:gdLst/>
            <a:ahLst/>
            <a:cxnLst/>
            <a:rect l="l" t="t" r="r" b="b"/>
            <a:pathLst>
              <a:path w="1484629" h="925194">
                <a:moveTo>
                  <a:pt x="0" y="0"/>
                </a:moveTo>
                <a:lnTo>
                  <a:pt x="1187196" y="0"/>
                </a:lnTo>
                <a:lnTo>
                  <a:pt x="1484122" y="462534"/>
                </a:lnTo>
                <a:lnTo>
                  <a:pt x="1187196" y="924941"/>
                </a:lnTo>
                <a:lnTo>
                  <a:pt x="0" y="924941"/>
                </a:lnTo>
                <a:lnTo>
                  <a:pt x="296925" y="462534"/>
                </a:lnTo>
                <a:lnTo>
                  <a:pt x="0" y="0"/>
                </a:lnTo>
                <a:close/>
              </a:path>
            </a:pathLst>
          </a:custGeom>
          <a:ln w="12192">
            <a:solidFill>
              <a:srgbClr val="FFFFFF"/>
            </a:solidFill>
          </a:ln>
        </p:spPr>
        <p:txBody>
          <a:bodyPr wrap="square" lIns="0" tIns="0" rIns="0" bIns="0" rtlCol="0"/>
          <a:lstStyle/>
          <a:p>
            <a:pPr defTabSz="1408999"/>
            <a:endParaRPr sz="2157" dirty="0">
              <a:solidFill>
                <a:prstClr val="black"/>
              </a:solidFill>
              <a:latin typeface="Calibri"/>
            </a:endParaRPr>
          </a:p>
        </p:txBody>
      </p:sp>
      <p:sp>
        <p:nvSpPr>
          <p:cNvPr id="49" name="object 24">
            <a:extLst>
              <a:ext uri="{FF2B5EF4-FFF2-40B4-BE49-F238E27FC236}">
                <a16:creationId xmlns:a16="http://schemas.microsoft.com/office/drawing/2014/main" id="{51B66752-5F95-4150-A681-C68A7F6A918D}"/>
              </a:ext>
            </a:extLst>
          </p:cNvPr>
          <p:cNvSpPr txBox="1"/>
          <p:nvPr/>
        </p:nvSpPr>
        <p:spPr>
          <a:xfrm>
            <a:off x="7569665" y="2388822"/>
            <a:ext cx="1223450" cy="820475"/>
          </a:xfrm>
          <a:prstGeom prst="rect">
            <a:avLst/>
          </a:prstGeom>
        </p:spPr>
        <p:txBody>
          <a:bodyPr vert="horz" wrap="square" lIns="0" tIns="30156" rIns="0" bIns="0" rtlCol="0">
            <a:spAutoFit/>
          </a:bodyPr>
          <a:lstStyle/>
          <a:p>
            <a:pPr marL="30154" defTabSz="1408999">
              <a:lnSpc>
                <a:spcPts val="3253"/>
              </a:lnSpc>
              <a:spcBef>
                <a:spcPts val="237"/>
              </a:spcBef>
            </a:pPr>
            <a:r>
              <a:rPr sz="1695" dirty="0">
                <a:solidFill>
                  <a:prstClr val="black"/>
                </a:solidFill>
                <a:latin typeface="Arial"/>
                <a:cs typeface="Arial"/>
              </a:rPr>
              <a:t>Consolidate</a:t>
            </a:r>
          </a:p>
          <a:p>
            <a:pPr marL="155297" defTabSz="1408999">
              <a:lnSpc>
                <a:spcPts val="3253"/>
              </a:lnSpc>
            </a:pPr>
            <a:r>
              <a:rPr sz="1695" dirty="0">
                <a:solidFill>
                  <a:prstClr val="black"/>
                </a:solidFill>
                <a:latin typeface="Arial"/>
                <a:cs typeface="Arial"/>
              </a:rPr>
              <a:t>responses</a:t>
            </a:r>
          </a:p>
        </p:txBody>
      </p:sp>
      <p:sp>
        <p:nvSpPr>
          <p:cNvPr id="50" name="object 25">
            <a:extLst>
              <a:ext uri="{FF2B5EF4-FFF2-40B4-BE49-F238E27FC236}">
                <a16:creationId xmlns:a16="http://schemas.microsoft.com/office/drawing/2014/main" id="{327ACC08-1B00-4A23-B74B-D3EE563E0A45}"/>
              </a:ext>
            </a:extLst>
          </p:cNvPr>
          <p:cNvSpPr/>
          <p:nvPr/>
        </p:nvSpPr>
        <p:spPr>
          <a:xfrm>
            <a:off x="8685451" y="1944248"/>
            <a:ext cx="1989887" cy="1650522"/>
          </a:xfrm>
          <a:custGeom>
            <a:avLst/>
            <a:gdLst/>
            <a:ahLst/>
            <a:cxnLst/>
            <a:rect l="l" t="t" r="r" b="b"/>
            <a:pathLst>
              <a:path w="1484629" h="925194">
                <a:moveTo>
                  <a:pt x="1187195" y="0"/>
                </a:moveTo>
                <a:lnTo>
                  <a:pt x="0" y="0"/>
                </a:lnTo>
                <a:lnTo>
                  <a:pt x="296926" y="462534"/>
                </a:lnTo>
                <a:lnTo>
                  <a:pt x="0" y="924941"/>
                </a:lnTo>
                <a:lnTo>
                  <a:pt x="1187195" y="924941"/>
                </a:lnTo>
                <a:lnTo>
                  <a:pt x="1484121" y="462534"/>
                </a:lnTo>
                <a:lnTo>
                  <a:pt x="1187195" y="0"/>
                </a:lnTo>
                <a:close/>
              </a:path>
            </a:pathLst>
          </a:custGeom>
          <a:solidFill>
            <a:srgbClr val="9CDAEB"/>
          </a:solidFill>
        </p:spPr>
        <p:txBody>
          <a:bodyPr wrap="square" lIns="0" tIns="0" rIns="0" bIns="0" rtlCol="0"/>
          <a:lstStyle/>
          <a:p>
            <a:pPr defTabSz="1408999"/>
            <a:endParaRPr sz="2157" dirty="0">
              <a:solidFill>
                <a:prstClr val="black"/>
              </a:solidFill>
              <a:latin typeface="Calibri"/>
            </a:endParaRPr>
          </a:p>
        </p:txBody>
      </p:sp>
      <p:sp>
        <p:nvSpPr>
          <p:cNvPr id="51" name="object 26">
            <a:extLst>
              <a:ext uri="{FF2B5EF4-FFF2-40B4-BE49-F238E27FC236}">
                <a16:creationId xmlns:a16="http://schemas.microsoft.com/office/drawing/2014/main" id="{24DD57F3-DE8A-4E6E-927A-A5CDE83CDDB6}"/>
              </a:ext>
            </a:extLst>
          </p:cNvPr>
          <p:cNvSpPr/>
          <p:nvPr/>
        </p:nvSpPr>
        <p:spPr>
          <a:xfrm>
            <a:off x="8685451" y="1944248"/>
            <a:ext cx="1989887" cy="1650522"/>
          </a:xfrm>
          <a:custGeom>
            <a:avLst/>
            <a:gdLst/>
            <a:ahLst/>
            <a:cxnLst/>
            <a:rect l="l" t="t" r="r" b="b"/>
            <a:pathLst>
              <a:path w="1484629" h="925194">
                <a:moveTo>
                  <a:pt x="0" y="0"/>
                </a:moveTo>
                <a:lnTo>
                  <a:pt x="1187195" y="0"/>
                </a:lnTo>
                <a:lnTo>
                  <a:pt x="1484121" y="462534"/>
                </a:lnTo>
                <a:lnTo>
                  <a:pt x="1187195" y="924941"/>
                </a:lnTo>
                <a:lnTo>
                  <a:pt x="0" y="924941"/>
                </a:lnTo>
                <a:lnTo>
                  <a:pt x="296926" y="462534"/>
                </a:lnTo>
                <a:lnTo>
                  <a:pt x="0" y="0"/>
                </a:lnTo>
                <a:close/>
              </a:path>
            </a:pathLst>
          </a:custGeom>
          <a:ln w="12192">
            <a:solidFill>
              <a:srgbClr val="FFFFFF"/>
            </a:solidFill>
          </a:ln>
        </p:spPr>
        <p:txBody>
          <a:bodyPr wrap="square" lIns="0" tIns="0" rIns="0" bIns="0" rtlCol="0"/>
          <a:lstStyle/>
          <a:p>
            <a:pPr defTabSz="1408999"/>
            <a:endParaRPr sz="2157" dirty="0">
              <a:solidFill>
                <a:prstClr val="black"/>
              </a:solidFill>
              <a:latin typeface="Calibri"/>
            </a:endParaRPr>
          </a:p>
        </p:txBody>
      </p:sp>
      <p:sp>
        <p:nvSpPr>
          <p:cNvPr id="52" name="object 27">
            <a:extLst>
              <a:ext uri="{FF2B5EF4-FFF2-40B4-BE49-F238E27FC236}">
                <a16:creationId xmlns:a16="http://schemas.microsoft.com/office/drawing/2014/main" id="{A68F00B7-4483-4BF9-93B2-045FFAD2A0B3}"/>
              </a:ext>
            </a:extLst>
          </p:cNvPr>
          <p:cNvSpPr txBox="1"/>
          <p:nvPr/>
        </p:nvSpPr>
        <p:spPr>
          <a:xfrm>
            <a:off x="8914054" y="2218829"/>
            <a:ext cx="1484000" cy="1221854"/>
          </a:xfrm>
          <a:prstGeom prst="rect">
            <a:avLst/>
          </a:prstGeom>
        </p:spPr>
        <p:txBody>
          <a:bodyPr vert="horz" wrap="square" lIns="0" tIns="78403" rIns="0" bIns="0" rtlCol="0">
            <a:spAutoFit/>
          </a:bodyPr>
          <a:lstStyle/>
          <a:p>
            <a:pPr marL="30154" marR="12062" indent="-18093" algn="ctr" defTabSz="1408999">
              <a:lnSpc>
                <a:spcPts val="3086"/>
              </a:lnSpc>
              <a:spcBef>
                <a:spcPts val="615"/>
              </a:spcBef>
            </a:pPr>
            <a:r>
              <a:rPr sz="1695" dirty="0">
                <a:solidFill>
                  <a:prstClr val="black"/>
                </a:solidFill>
                <a:latin typeface="Arial"/>
                <a:cs typeface="Arial"/>
              </a:rPr>
              <a:t>Fill up the list  with the  identified risks</a:t>
            </a:r>
          </a:p>
        </p:txBody>
      </p:sp>
      <p:sp>
        <p:nvSpPr>
          <p:cNvPr id="70" name="TextBox 69">
            <a:extLst>
              <a:ext uri="{FF2B5EF4-FFF2-40B4-BE49-F238E27FC236}">
                <a16:creationId xmlns:a16="http://schemas.microsoft.com/office/drawing/2014/main" id="{95F695AB-DE44-48EE-9E79-E20D1C5D7B63}"/>
              </a:ext>
            </a:extLst>
          </p:cNvPr>
          <p:cNvSpPr txBox="1"/>
          <p:nvPr/>
        </p:nvSpPr>
        <p:spPr>
          <a:xfrm>
            <a:off x="812147" y="3998849"/>
            <a:ext cx="6095834" cy="2226892"/>
          </a:xfrm>
          <a:prstGeom prst="rect">
            <a:avLst/>
          </a:prstGeom>
          <a:noFill/>
        </p:spPr>
        <p:txBody>
          <a:bodyPr wrap="square">
            <a:spAutoFit/>
          </a:bodyPr>
          <a:lstStyle/>
          <a:p>
            <a:pPr defTabSz="1408999"/>
            <a:r>
              <a:rPr lang="en-US" sz="2774" dirty="0">
                <a:solidFill>
                  <a:prstClr val="black"/>
                </a:solidFill>
                <a:latin typeface="Calibri"/>
              </a:rPr>
              <a:t>The main pitfalls include:</a:t>
            </a:r>
          </a:p>
          <a:p>
            <a:pPr defTabSz="1408999"/>
            <a:r>
              <a:rPr lang="en-US" sz="2774" dirty="0">
                <a:solidFill>
                  <a:prstClr val="black"/>
                </a:solidFill>
                <a:latin typeface="Calibri"/>
              </a:rPr>
              <a:t>• Time consuming</a:t>
            </a:r>
          </a:p>
          <a:p>
            <a:pPr defTabSz="1408999"/>
            <a:r>
              <a:rPr lang="en-US" sz="2774" dirty="0">
                <a:solidFill>
                  <a:prstClr val="black"/>
                </a:solidFill>
                <a:latin typeface="Calibri"/>
              </a:rPr>
              <a:t>• Utopian Ideas</a:t>
            </a:r>
          </a:p>
          <a:p>
            <a:pPr defTabSz="1408999"/>
            <a:r>
              <a:rPr lang="en-US" sz="2774" dirty="0">
                <a:solidFill>
                  <a:prstClr val="black"/>
                </a:solidFill>
                <a:latin typeface="Calibri"/>
              </a:rPr>
              <a:t>• Wiseacres</a:t>
            </a:r>
          </a:p>
          <a:p>
            <a:pPr defTabSz="1408999"/>
            <a:r>
              <a:rPr lang="en-US" sz="2774" dirty="0">
                <a:solidFill>
                  <a:prstClr val="black"/>
                </a:solidFill>
                <a:latin typeface="Calibri"/>
              </a:rPr>
              <a:t>• Facilitator required</a:t>
            </a:r>
          </a:p>
        </p:txBody>
      </p:sp>
    </p:spTree>
    <p:extLst>
      <p:ext uri="{BB962C8B-B14F-4D97-AF65-F5344CB8AC3E}">
        <p14:creationId xmlns:p14="http://schemas.microsoft.com/office/powerpoint/2010/main" val="1772966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5"/>
            <a:ext cx="7749650" cy="519245"/>
          </a:xfrm>
          <a:prstGeom prst="rect">
            <a:avLst/>
          </a:prstGeom>
          <a:noFill/>
        </p:spPr>
        <p:txBody>
          <a:bodyPr wrap="square">
            <a:spAutoFit/>
          </a:bodyPr>
          <a:lstStyle/>
          <a:p>
            <a:pPr marL="19569" defTabSz="1408999">
              <a:spcBef>
                <a:spcPts val="154"/>
              </a:spcBef>
            </a:pPr>
            <a:r>
              <a:rPr lang="en-US" sz="2774" dirty="0">
                <a:solidFill>
                  <a:prstClr val="black"/>
                </a:solidFill>
                <a:latin typeface="Calibri"/>
              </a:rPr>
              <a:t>Assumptions  Analysis</a:t>
            </a:r>
            <a:endParaRPr lang="en-US" sz="2774" dirty="0">
              <a:solidFill>
                <a:prstClr val="black"/>
              </a:solidFill>
              <a:latin typeface="Arial"/>
              <a:cs typeface="Arial"/>
            </a:endParaRPr>
          </a:p>
        </p:txBody>
      </p:sp>
      <p:sp>
        <p:nvSpPr>
          <p:cNvPr id="5" name="object 10">
            <a:extLst>
              <a:ext uri="{FF2B5EF4-FFF2-40B4-BE49-F238E27FC236}">
                <a16:creationId xmlns:a16="http://schemas.microsoft.com/office/drawing/2014/main" id="{0201F4E6-801E-446E-A466-5D718F819AF4}"/>
              </a:ext>
            </a:extLst>
          </p:cNvPr>
          <p:cNvSpPr txBox="1"/>
          <p:nvPr/>
        </p:nvSpPr>
        <p:spPr>
          <a:xfrm>
            <a:off x="459891" y="1432878"/>
            <a:ext cx="10605470" cy="1960787"/>
          </a:xfrm>
          <a:prstGeom prst="rect">
            <a:avLst/>
          </a:prstGeom>
        </p:spPr>
        <p:txBody>
          <a:bodyPr vert="horz" wrap="square" lIns="0" tIns="30156" rIns="0" bIns="0" rtlCol="0">
            <a:spAutoFit/>
          </a:bodyPr>
          <a:lstStyle>
            <a:defPPr>
              <a:defRPr lang="ar-EG"/>
            </a:defPPr>
            <a:lvl1pPr marL="0" algn="r" defTabSz="914400" rtl="1" eaLnBrk="1" latinLnBrk="0" hangingPunct="1">
              <a:defRPr sz="1800" kern="1200">
                <a:solidFill>
                  <a:schemeClr val="tx1"/>
                </a:solidFill>
                <a:latin typeface="+mn-lt"/>
                <a:ea typeface="+mn-ea"/>
                <a:cs typeface="+mn-cs"/>
              </a:defRPr>
            </a:lvl1pPr>
            <a:lvl2pPr marL="457200" algn="r" defTabSz="914400" rtl="1" eaLnBrk="1" latinLnBrk="0" hangingPunct="1">
              <a:defRPr sz="1800" kern="1200">
                <a:solidFill>
                  <a:schemeClr val="tx1"/>
                </a:solidFill>
                <a:latin typeface="+mn-lt"/>
                <a:ea typeface="+mn-ea"/>
                <a:cs typeface="+mn-cs"/>
              </a:defRPr>
            </a:lvl2pPr>
            <a:lvl3pPr marL="914400" algn="r" defTabSz="914400" rtl="1" eaLnBrk="1" latinLnBrk="0" hangingPunct="1">
              <a:defRPr sz="1800" kern="1200">
                <a:solidFill>
                  <a:schemeClr val="tx1"/>
                </a:solidFill>
                <a:latin typeface="+mn-lt"/>
                <a:ea typeface="+mn-ea"/>
                <a:cs typeface="+mn-cs"/>
              </a:defRPr>
            </a:lvl3pPr>
            <a:lvl4pPr marL="1371600" algn="r" defTabSz="914400" rtl="1" eaLnBrk="1" latinLnBrk="0" hangingPunct="1">
              <a:defRPr sz="1800" kern="1200">
                <a:solidFill>
                  <a:schemeClr val="tx1"/>
                </a:solidFill>
                <a:latin typeface="+mn-lt"/>
                <a:ea typeface="+mn-ea"/>
                <a:cs typeface="+mn-cs"/>
              </a:defRPr>
            </a:lvl4pPr>
            <a:lvl5pPr marL="1828800" algn="r" defTabSz="914400" rtl="1" eaLnBrk="1" latinLnBrk="0" hangingPunct="1">
              <a:defRPr sz="1800" kern="1200">
                <a:solidFill>
                  <a:schemeClr val="tx1"/>
                </a:solidFill>
                <a:latin typeface="+mn-lt"/>
                <a:ea typeface="+mn-ea"/>
                <a:cs typeface="+mn-cs"/>
              </a:defRPr>
            </a:lvl5pPr>
            <a:lvl6pPr marL="2286000" algn="r" defTabSz="914400" rtl="1" eaLnBrk="1" latinLnBrk="0" hangingPunct="1">
              <a:defRPr sz="1800" kern="1200">
                <a:solidFill>
                  <a:schemeClr val="tx1"/>
                </a:solidFill>
                <a:latin typeface="+mn-lt"/>
                <a:ea typeface="+mn-ea"/>
                <a:cs typeface="+mn-cs"/>
              </a:defRPr>
            </a:lvl6pPr>
            <a:lvl7pPr marL="2743200" algn="r" defTabSz="914400" rtl="1" eaLnBrk="1" latinLnBrk="0" hangingPunct="1">
              <a:defRPr sz="1800" kern="1200">
                <a:solidFill>
                  <a:schemeClr val="tx1"/>
                </a:solidFill>
                <a:latin typeface="+mn-lt"/>
                <a:ea typeface="+mn-ea"/>
                <a:cs typeface="+mn-cs"/>
              </a:defRPr>
            </a:lvl7pPr>
            <a:lvl8pPr marL="3200400" algn="r" defTabSz="914400" rtl="1" eaLnBrk="1" latinLnBrk="0" hangingPunct="1">
              <a:defRPr sz="1800" kern="1200">
                <a:solidFill>
                  <a:schemeClr val="tx1"/>
                </a:solidFill>
                <a:latin typeface="+mn-lt"/>
                <a:ea typeface="+mn-ea"/>
                <a:cs typeface="+mn-cs"/>
              </a:defRPr>
            </a:lvl8pPr>
            <a:lvl9pPr marL="3657600" algn="r" defTabSz="914400" rtl="1" eaLnBrk="1" latinLnBrk="0" hangingPunct="1">
              <a:defRPr sz="1800" kern="1200">
                <a:solidFill>
                  <a:schemeClr val="tx1"/>
                </a:solidFill>
                <a:latin typeface="+mn-lt"/>
                <a:ea typeface="+mn-ea"/>
                <a:cs typeface="+mn-cs"/>
              </a:defRPr>
            </a:lvl9pPr>
          </a:lstStyle>
          <a:p>
            <a:pPr marL="30154" marR="12062" algn="l" defTabSz="1408999" rtl="0">
              <a:lnSpc>
                <a:spcPct val="150000"/>
              </a:lnSpc>
              <a:spcBef>
                <a:spcPts val="237"/>
              </a:spcBef>
            </a:pPr>
            <a:r>
              <a:rPr sz="2157" dirty="0">
                <a:solidFill>
                  <a:prstClr val="black"/>
                </a:solidFill>
                <a:latin typeface="Arial"/>
                <a:cs typeface="Arial"/>
              </a:rPr>
              <a:t>Assumptions analysis is a process of validating the assumptions made. Assumptions need to be  validated on the project; otherwise, they turn out to be risks on the project. It involves documenting  the assumptions and then determining the risks that may be caused due to inaccuracy, instability, or  incompleteness of the project assumptions.</a:t>
            </a:r>
          </a:p>
        </p:txBody>
      </p:sp>
    </p:spTree>
    <p:extLst>
      <p:ext uri="{BB962C8B-B14F-4D97-AF65-F5344CB8AC3E}">
        <p14:creationId xmlns:p14="http://schemas.microsoft.com/office/powerpoint/2010/main" val="4276516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5"/>
            <a:ext cx="7749650" cy="519245"/>
          </a:xfrm>
          <a:prstGeom prst="rect">
            <a:avLst/>
          </a:prstGeom>
          <a:noFill/>
        </p:spPr>
        <p:txBody>
          <a:bodyPr wrap="square">
            <a:spAutoFit/>
          </a:bodyPr>
          <a:lstStyle/>
          <a:p>
            <a:pPr marL="19569" defTabSz="1408999">
              <a:spcBef>
                <a:spcPts val="154"/>
              </a:spcBef>
            </a:pPr>
            <a:r>
              <a:rPr lang="en-US" sz="2774" dirty="0">
                <a:solidFill>
                  <a:prstClr val="black"/>
                </a:solidFill>
                <a:latin typeface="Calibri"/>
              </a:rPr>
              <a:t>Delphi Technique</a:t>
            </a:r>
            <a:endParaRPr lang="en-US" sz="2774" dirty="0">
              <a:solidFill>
                <a:prstClr val="black"/>
              </a:solidFill>
              <a:latin typeface="Arial"/>
              <a:cs typeface="Arial"/>
            </a:endParaRPr>
          </a:p>
        </p:txBody>
      </p:sp>
      <p:sp>
        <p:nvSpPr>
          <p:cNvPr id="69" name="TextBox 68">
            <a:extLst>
              <a:ext uri="{FF2B5EF4-FFF2-40B4-BE49-F238E27FC236}">
                <a16:creationId xmlns:a16="http://schemas.microsoft.com/office/drawing/2014/main" id="{72F7F96E-D422-420F-8132-3EDDA96733F6}"/>
              </a:ext>
            </a:extLst>
          </p:cNvPr>
          <p:cNvSpPr txBox="1"/>
          <p:nvPr/>
        </p:nvSpPr>
        <p:spPr>
          <a:xfrm>
            <a:off x="342472" y="1224011"/>
            <a:ext cx="10802543" cy="1420132"/>
          </a:xfrm>
          <a:prstGeom prst="rect">
            <a:avLst/>
          </a:prstGeom>
          <a:noFill/>
        </p:spPr>
        <p:txBody>
          <a:bodyPr wrap="square">
            <a:spAutoFit/>
          </a:bodyPr>
          <a:lstStyle/>
          <a:p>
            <a:pPr defTabSz="1408999"/>
            <a:r>
              <a:rPr lang="en-US" sz="2157" dirty="0">
                <a:solidFill>
                  <a:srgbClr val="555555"/>
                </a:solidFill>
                <a:latin typeface="Calibri"/>
              </a:rPr>
              <a:t>The Delphi technique structures repeated </a:t>
            </a:r>
            <a:r>
              <a:rPr lang="en-US" sz="2157" b="1" dirty="0">
                <a:solidFill>
                  <a:srgbClr val="555555"/>
                </a:solidFill>
                <a:latin typeface="Calibri"/>
              </a:rPr>
              <a:t>group communication</a:t>
            </a:r>
            <a:r>
              <a:rPr lang="en-US" sz="2157" dirty="0">
                <a:solidFill>
                  <a:srgbClr val="555555"/>
                </a:solidFill>
                <a:latin typeface="Calibri"/>
              </a:rPr>
              <a:t> of experts to arrive at an </a:t>
            </a:r>
            <a:r>
              <a:rPr lang="en-US" sz="2157" b="1" dirty="0">
                <a:solidFill>
                  <a:srgbClr val="555555"/>
                </a:solidFill>
                <a:latin typeface="Calibri"/>
              </a:rPr>
              <a:t>agreement</a:t>
            </a:r>
            <a:r>
              <a:rPr lang="en-US" sz="2157" dirty="0">
                <a:solidFill>
                  <a:srgbClr val="555555"/>
                </a:solidFill>
                <a:latin typeface="Calibri"/>
              </a:rPr>
              <a:t> on complex issues. It includes multiple and iterative rounds of data collection and providing participants with structured summary feedback between rounds. The results can be </a:t>
            </a:r>
            <a:r>
              <a:rPr lang="en-US" sz="2157" b="1" dirty="0">
                <a:solidFill>
                  <a:srgbClr val="555555"/>
                </a:solidFill>
                <a:latin typeface="Calibri"/>
              </a:rPr>
              <a:t>qualitative or quantitative</a:t>
            </a:r>
            <a:r>
              <a:rPr lang="en-US" sz="2157" dirty="0">
                <a:solidFill>
                  <a:srgbClr val="555555"/>
                </a:solidFill>
                <a:latin typeface="Calibri"/>
              </a:rPr>
              <a:t>. </a:t>
            </a:r>
            <a:endParaRPr lang="en-US" sz="2157" dirty="0">
              <a:solidFill>
                <a:prstClr val="black"/>
              </a:solidFill>
              <a:latin typeface="Calibri"/>
            </a:endParaRPr>
          </a:p>
        </p:txBody>
      </p:sp>
      <p:pic>
        <p:nvPicPr>
          <p:cNvPr id="1026" name="Picture 2" descr="Graph with steps of a Delphi study">
            <a:extLst>
              <a:ext uri="{FF2B5EF4-FFF2-40B4-BE49-F238E27FC236}">
                <a16:creationId xmlns:a16="http://schemas.microsoft.com/office/drawing/2014/main" id="{6CA586E2-9A63-41F2-927E-2F4C5F3D7D7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b="29033"/>
          <a:stretch/>
        </p:blipFill>
        <p:spPr bwMode="auto">
          <a:xfrm>
            <a:off x="1290043" y="2926213"/>
            <a:ext cx="9377077" cy="3438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12372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pPr defTabSz="1408999">
              <a:defRPr/>
            </a:pPr>
            <a:endParaRPr sz="2774">
              <a:solidFill>
                <a:prstClr val="black"/>
              </a:solidFill>
              <a:latin typeface="Calibri"/>
            </a:endParaRPr>
          </a:p>
        </p:txBody>
      </p:sp>
      <p:pic>
        <p:nvPicPr>
          <p:cNvPr id="32" name="عنصر نائب للمحتوى 6">
            <a:extLst>
              <a:ext uri="{FF2B5EF4-FFF2-40B4-BE49-F238E27FC236}">
                <a16:creationId xmlns:a16="http://schemas.microsoft.com/office/drawing/2014/main" id="{EF39B0DE-A15C-4FDE-A3FA-27DAA1F548A4}"/>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
        <p:nvSpPr>
          <p:cNvPr id="33" name="TextBox 32">
            <a:extLst>
              <a:ext uri="{FF2B5EF4-FFF2-40B4-BE49-F238E27FC236}">
                <a16:creationId xmlns:a16="http://schemas.microsoft.com/office/drawing/2014/main" id="{0E503062-2F39-4090-8E6C-45059F835E7F}"/>
              </a:ext>
            </a:extLst>
          </p:cNvPr>
          <p:cNvSpPr txBox="1"/>
          <p:nvPr/>
        </p:nvSpPr>
        <p:spPr>
          <a:xfrm>
            <a:off x="342472" y="200735"/>
            <a:ext cx="7749650" cy="519245"/>
          </a:xfrm>
          <a:prstGeom prst="rect">
            <a:avLst/>
          </a:prstGeom>
          <a:noFill/>
        </p:spPr>
        <p:txBody>
          <a:bodyPr wrap="square">
            <a:spAutoFit/>
          </a:bodyPr>
          <a:lstStyle/>
          <a:p>
            <a:pPr marL="19569" defTabSz="1408999">
              <a:spcBef>
                <a:spcPts val="154"/>
              </a:spcBef>
            </a:pPr>
            <a:r>
              <a:rPr lang="en-US" sz="2774" spc="-92" dirty="0">
                <a:solidFill>
                  <a:prstClr val="black"/>
                </a:solidFill>
                <a:latin typeface="Calibri"/>
              </a:rPr>
              <a:t>Historical</a:t>
            </a:r>
            <a:r>
              <a:rPr lang="en-US" sz="2774" spc="-277" dirty="0">
                <a:solidFill>
                  <a:prstClr val="black"/>
                </a:solidFill>
                <a:latin typeface="Calibri"/>
              </a:rPr>
              <a:t> </a:t>
            </a:r>
            <a:r>
              <a:rPr lang="en-US" sz="2774" spc="-92" dirty="0">
                <a:solidFill>
                  <a:prstClr val="black"/>
                </a:solidFill>
                <a:latin typeface="Calibri"/>
              </a:rPr>
              <a:t>Documentation</a:t>
            </a:r>
            <a:endParaRPr lang="en-US" sz="2774" dirty="0">
              <a:solidFill>
                <a:prstClr val="black"/>
              </a:solidFill>
              <a:latin typeface="Arial"/>
              <a:cs typeface="Arial"/>
            </a:endParaRPr>
          </a:p>
        </p:txBody>
      </p:sp>
      <p:sp>
        <p:nvSpPr>
          <p:cNvPr id="69" name="TextBox 68">
            <a:extLst>
              <a:ext uri="{FF2B5EF4-FFF2-40B4-BE49-F238E27FC236}">
                <a16:creationId xmlns:a16="http://schemas.microsoft.com/office/drawing/2014/main" id="{72F7F96E-D422-420F-8132-3EDDA96733F6}"/>
              </a:ext>
            </a:extLst>
          </p:cNvPr>
          <p:cNvSpPr txBox="1"/>
          <p:nvPr/>
        </p:nvSpPr>
        <p:spPr>
          <a:xfrm>
            <a:off x="342472" y="1224012"/>
            <a:ext cx="10802543" cy="4999061"/>
          </a:xfrm>
          <a:prstGeom prst="rect">
            <a:avLst/>
          </a:prstGeom>
          <a:noFill/>
        </p:spPr>
        <p:txBody>
          <a:bodyPr wrap="square">
            <a:spAutoFit/>
          </a:bodyPr>
          <a:lstStyle/>
          <a:p>
            <a:pPr marL="19569" marR="7828" defTabSz="1408999">
              <a:spcBef>
                <a:spcPts val="146"/>
              </a:spcBef>
            </a:pPr>
            <a:r>
              <a:rPr lang="en-US" sz="2157" dirty="0">
                <a:solidFill>
                  <a:prstClr val="black"/>
                </a:solidFill>
                <a:latin typeface="Arial"/>
                <a:cs typeface="Arial"/>
              </a:rPr>
              <a:t>One invaluable source of information for a project is any  available data on previous projects that were similar to the  current one. There are many risks that will reoccur from one  project to the next.</a:t>
            </a:r>
          </a:p>
          <a:p>
            <a:pPr marL="19569" defTabSz="1408999">
              <a:spcBef>
                <a:spcPts val="925"/>
              </a:spcBef>
            </a:pPr>
            <a:r>
              <a:rPr lang="en-US" sz="2157" dirty="0">
                <a:solidFill>
                  <a:prstClr val="black"/>
                </a:solidFill>
                <a:latin typeface="Arial"/>
                <a:cs typeface="Arial"/>
              </a:rPr>
              <a:t>To capitalize on lessons learned, you will need access and it</a:t>
            </a:r>
          </a:p>
          <a:p>
            <a:pPr marL="19569" defTabSz="1408999"/>
            <a:r>
              <a:rPr lang="en-US" sz="2157" dirty="0">
                <a:solidFill>
                  <a:prstClr val="black"/>
                </a:solidFill>
                <a:latin typeface="Arial"/>
                <a:cs typeface="Arial"/>
              </a:rPr>
              <a:t>must be well structured.</a:t>
            </a:r>
          </a:p>
          <a:p>
            <a:pPr marL="19569" defTabSz="1408999">
              <a:spcBef>
                <a:spcPts val="932"/>
              </a:spcBef>
            </a:pPr>
            <a:r>
              <a:rPr lang="en-US" sz="2157" dirty="0">
                <a:solidFill>
                  <a:prstClr val="black"/>
                </a:solidFill>
                <a:latin typeface="Arial"/>
                <a:cs typeface="Arial"/>
              </a:rPr>
              <a:t>Examples of historical documentation includes previous:</a:t>
            </a:r>
          </a:p>
          <a:p>
            <a:pPr marL="372798" indent="-353228" defTabSz="1408999">
              <a:spcBef>
                <a:spcPts val="925"/>
              </a:spcBef>
              <a:buSzPct val="78571"/>
              <a:buFontTx/>
              <a:buChar char="●"/>
              <a:tabLst>
                <a:tab pos="372798" algn="l"/>
                <a:tab pos="373776" algn="l"/>
              </a:tabLst>
            </a:pPr>
            <a:r>
              <a:rPr lang="en-US" sz="2157" dirty="0">
                <a:solidFill>
                  <a:prstClr val="black"/>
                </a:solidFill>
                <a:latin typeface="Arial"/>
                <a:cs typeface="Arial"/>
              </a:rPr>
              <a:t>risk plans,</a:t>
            </a:r>
          </a:p>
          <a:p>
            <a:pPr marL="372798" indent="-353228" defTabSz="1408999">
              <a:spcBef>
                <a:spcPts val="925"/>
              </a:spcBef>
              <a:buSzPct val="78571"/>
              <a:buFontTx/>
              <a:buChar char="●"/>
              <a:tabLst>
                <a:tab pos="372798" algn="l"/>
                <a:tab pos="373776" algn="l"/>
              </a:tabLst>
            </a:pPr>
            <a:r>
              <a:rPr lang="en-US" sz="2157" dirty="0">
                <a:solidFill>
                  <a:prstClr val="black"/>
                </a:solidFill>
                <a:latin typeface="Arial"/>
                <a:cs typeface="Arial"/>
              </a:rPr>
              <a:t>risk registers,</a:t>
            </a:r>
          </a:p>
          <a:p>
            <a:pPr marL="372798" indent="-353228" defTabSz="1408999">
              <a:spcBef>
                <a:spcPts val="925"/>
              </a:spcBef>
              <a:buSzPct val="78571"/>
              <a:buFontTx/>
              <a:buChar char="●"/>
              <a:tabLst>
                <a:tab pos="372798" algn="l"/>
                <a:tab pos="373776" algn="l"/>
              </a:tabLst>
            </a:pPr>
            <a:r>
              <a:rPr lang="en-US" sz="2157" dirty="0">
                <a:solidFill>
                  <a:prstClr val="black"/>
                </a:solidFill>
                <a:latin typeface="Arial"/>
                <a:cs typeface="Arial"/>
              </a:rPr>
              <a:t>contracts,</a:t>
            </a:r>
          </a:p>
          <a:p>
            <a:pPr marL="372798" indent="-353228" defTabSz="1408999">
              <a:spcBef>
                <a:spcPts val="925"/>
              </a:spcBef>
              <a:buSzPct val="78571"/>
              <a:buFontTx/>
              <a:buChar char="●"/>
              <a:tabLst>
                <a:tab pos="372798" algn="l"/>
                <a:tab pos="373776" algn="l"/>
              </a:tabLst>
            </a:pPr>
            <a:r>
              <a:rPr lang="en-US" sz="2157" dirty="0">
                <a:solidFill>
                  <a:prstClr val="black"/>
                </a:solidFill>
                <a:latin typeface="Arial"/>
                <a:cs typeface="Arial"/>
              </a:rPr>
              <a:t>project post-mortem documentation,</a:t>
            </a:r>
          </a:p>
          <a:p>
            <a:pPr marL="372798" indent="-353228" defTabSz="1408999">
              <a:spcBef>
                <a:spcPts val="925"/>
              </a:spcBef>
              <a:buSzPct val="78571"/>
              <a:buFontTx/>
              <a:buChar char="●"/>
              <a:tabLst>
                <a:tab pos="372798" algn="l"/>
                <a:tab pos="373776" algn="l"/>
              </a:tabLst>
            </a:pPr>
            <a:r>
              <a:rPr lang="en-US" sz="2157" dirty="0">
                <a:solidFill>
                  <a:prstClr val="black"/>
                </a:solidFill>
                <a:latin typeface="Arial"/>
                <a:cs typeface="Arial"/>
              </a:rPr>
              <a:t>change requests,</a:t>
            </a:r>
          </a:p>
          <a:p>
            <a:pPr marL="372798" indent="-353228" defTabSz="1408999">
              <a:spcBef>
                <a:spcPts val="925"/>
              </a:spcBef>
              <a:buSzPct val="78571"/>
              <a:buFontTx/>
              <a:buChar char="●"/>
              <a:tabLst>
                <a:tab pos="372798" algn="l"/>
                <a:tab pos="373776" algn="l"/>
              </a:tabLst>
            </a:pPr>
            <a:r>
              <a:rPr lang="en-US" sz="2157" dirty="0">
                <a:solidFill>
                  <a:prstClr val="black"/>
                </a:solidFill>
                <a:latin typeface="Arial"/>
                <a:cs typeface="Arial"/>
              </a:rPr>
              <a:t>cost and time estimates, etc.</a:t>
            </a:r>
          </a:p>
        </p:txBody>
      </p:sp>
    </p:spTree>
    <p:extLst>
      <p:ext uri="{BB962C8B-B14F-4D97-AF65-F5344CB8AC3E}">
        <p14:creationId xmlns:p14="http://schemas.microsoft.com/office/powerpoint/2010/main" val="985843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bject 8"/>
          <p:cNvSpPr/>
          <p:nvPr/>
        </p:nvSpPr>
        <p:spPr>
          <a:xfrm>
            <a:off x="4695" y="755763"/>
            <a:ext cx="10525434" cy="28179"/>
          </a:xfrm>
          <a:prstGeom prst="rect">
            <a:avLst/>
          </a:prstGeom>
          <a:blipFill>
            <a:blip r:embed="rId2" cstate="print"/>
            <a:stretch>
              <a:fillRect/>
            </a:stretch>
          </a:blipFill>
        </p:spPr>
        <p:txBody>
          <a:bodyPr wrap="square" lIns="0" tIns="0" rIns="0" bIns="0" rtlCol="0"/>
          <a:lstStyle/>
          <a:p>
            <a:endParaRPr sz="2774" dirty="0"/>
          </a:p>
        </p:txBody>
      </p:sp>
      <p:sp>
        <p:nvSpPr>
          <p:cNvPr id="9" name="object 9"/>
          <p:cNvSpPr txBox="1">
            <a:spLocks noGrp="1"/>
          </p:cNvSpPr>
          <p:nvPr>
            <p:ph type="title"/>
          </p:nvPr>
        </p:nvSpPr>
        <p:spPr>
          <a:xfrm>
            <a:off x="121723" y="254937"/>
            <a:ext cx="2217261" cy="399096"/>
          </a:xfrm>
          <a:prstGeom prst="rect">
            <a:avLst/>
          </a:prstGeom>
        </p:spPr>
        <p:txBody>
          <a:bodyPr vert="horz" wrap="square" lIns="0" tIns="19570" rIns="0" bIns="0" rtlCol="0" anchor="ctr">
            <a:spAutoFit/>
          </a:bodyPr>
          <a:lstStyle/>
          <a:p>
            <a:pPr marL="19569">
              <a:lnSpc>
                <a:spcPct val="100000"/>
              </a:lnSpc>
              <a:spcBef>
                <a:spcPts val="154"/>
              </a:spcBef>
            </a:pPr>
            <a:r>
              <a:rPr sz="2465" spc="-146" dirty="0"/>
              <a:t>Variance</a:t>
            </a:r>
            <a:r>
              <a:rPr sz="2465" spc="-353" dirty="0"/>
              <a:t> </a:t>
            </a:r>
            <a:r>
              <a:rPr sz="2465" spc="-139" dirty="0"/>
              <a:t>Analysis</a:t>
            </a:r>
            <a:endParaRPr sz="2465" dirty="0"/>
          </a:p>
        </p:txBody>
      </p:sp>
      <p:sp>
        <p:nvSpPr>
          <p:cNvPr id="10" name="object 10"/>
          <p:cNvSpPr txBox="1"/>
          <p:nvPr/>
        </p:nvSpPr>
        <p:spPr>
          <a:xfrm>
            <a:off x="395701" y="1016245"/>
            <a:ext cx="9662699" cy="2047047"/>
          </a:xfrm>
          <a:prstGeom prst="rect">
            <a:avLst/>
          </a:prstGeom>
        </p:spPr>
        <p:txBody>
          <a:bodyPr vert="horz" wrap="square" lIns="0" tIns="19570" rIns="0" bIns="0" rtlCol="0">
            <a:spAutoFit/>
          </a:bodyPr>
          <a:lstStyle/>
          <a:p>
            <a:pPr marL="19569" marR="7828">
              <a:lnSpc>
                <a:spcPct val="150000"/>
              </a:lnSpc>
              <a:spcBef>
                <a:spcPts val="154"/>
              </a:spcBef>
            </a:pPr>
            <a:r>
              <a:rPr sz="2157" dirty="0">
                <a:latin typeface="Arial"/>
                <a:cs typeface="Arial"/>
              </a:rPr>
              <a:t>Variance analysis is the measurement of deviation from expected results, or the analysis of variance  from the planned and the actual riskimpacts.</a:t>
            </a:r>
          </a:p>
          <a:p>
            <a:pPr>
              <a:spcBef>
                <a:spcPts val="46"/>
              </a:spcBef>
            </a:pPr>
            <a:endParaRPr sz="2388" dirty="0">
              <a:latin typeface="Times New Roman"/>
              <a:cs typeface="Times New Roman"/>
            </a:endParaRPr>
          </a:p>
          <a:p>
            <a:pPr marL="19569"/>
            <a:r>
              <a:rPr sz="2157" dirty="0">
                <a:latin typeface="Arial"/>
                <a:cs typeface="Arial"/>
              </a:rPr>
              <a:t>On the basis of variance analysis, corrective action is taken for the progress of the project.</a:t>
            </a:r>
          </a:p>
        </p:txBody>
      </p:sp>
      <p:sp>
        <p:nvSpPr>
          <p:cNvPr id="11" name="object 11"/>
          <p:cNvSpPr/>
          <p:nvPr/>
        </p:nvSpPr>
        <p:spPr>
          <a:xfrm>
            <a:off x="9435541" y="4507478"/>
            <a:ext cx="2106739" cy="1653439"/>
          </a:xfrm>
          <a:prstGeom prst="rect">
            <a:avLst/>
          </a:prstGeom>
          <a:blipFill>
            <a:blip r:embed="rId3" cstate="print"/>
            <a:stretch>
              <a:fillRect/>
            </a:stretch>
          </a:blipFill>
        </p:spPr>
        <p:txBody>
          <a:bodyPr wrap="square" lIns="0" tIns="0" rIns="0" bIns="0" rtlCol="0"/>
          <a:lstStyle/>
          <a:p>
            <a:endParaRPr sz="2774" dirty="0"/>
          </a:p>
        </p:txBody>
      </p:sp>
      <p:sp>
        <p:nvSpPr>
          <p:cNvPr id="12" name="object 12"/>
          <p:cNvSpPr txBox="1"/>
          <p:nvPr/>
        </p:nvSpPr>
        <p:spPr>
          <a:xfrm>
            <a:off x="11492966" y="6488046"/>
            <a:ext cx="254408" cy="216420"/>
          </a:xfrm>
          <a:prstGeom prst="rect">
            <a:avLst/>
          </a:prstGeom>
        </p:spPr>
        <p:txBody>
          <a:bodyPr vert="horz" wrap="square" lIns="0" tIns="2935" rIns="0" bIns="0" rtlCol="0">
            <a:spAutoFit/>
          </a:bodyPr>
          <a:lstStyle/>
          <a:p>
            <a:pPr marL="39139">
              <a:spcBef>
                <a:spcPts val="23"/>
              </a:spcBef>
            </a:pPr>
            <a:r>
              <a:rPr sz="1387" dirty="0">
                <a:solidFill>
                  <a:srgbClr val="575757"/>
                </a:solidFill>
                <a:latin typeface="Arial"/>
                <a:cs typeface="Arial"/>
              </a:rPr>
              <a:t>28</a:t>
            </a:r>
            <a:endParaRPr sz="1387" dirty="0">
              <a:latin typeface="Arial"/>
              <a:cs typeface="Arial"/>
            </a:endParaRPr>
          </a:p>
        </p:txBody>
      </p:sp>
      <p:pic>
        <p:nvPicPr>
          <p:cNvPr id="13" name="عنصر نائب للمحتوى 6">
            <a:extLst>
              <a:ext uri="{FF2B5EF4-FFF2-40B4-BE49-F238E27FC236}">
                <a16:creationId xmlns:a16="http://schemas.microsoft.com/office/drawing/2014/main" id="{FF1D3AE2-B5F0-49A1-B13E-00EE6E67EEC7}"/>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675340" y="190939"/>
            <a:ext cx="1291138" cy="1157823"/>
          </a:xfrm>
          <a:prstGeom prst="rect">
            <a:avLst/>
          </a:prstGeom>
        </p:spPr>
      </p:pic>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461C1"/>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6720</TotalTime>
  <Words>1461</Words>
  <Application>Microsoft Office PowerPoint</Application>
  <PresentationFormat>Widescreen</PresentationFormat>
  <Paragraphs>230</Paragraphs>
  <Slides>20</Slides>
  <Notes>0</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Arial</vt:lpstr>
      <vt:lpstr>Arial</vt:lpstr>
      <vt:lpstr>Calibri</vt:lpstr>
      <vt:lpstr>Calibri Light</vt:lpstr>
      <vt:lpstr>Cocon® Next Arabic</vt:lpstr>
      <vt:lpstr>Times New Roman</vt:lpstr>
      <vt:lpstr>1_Office Theme</vt:lpstr>
      <vt:lpstr>2_Office Theme</vt:lpstr>
      <vt:lpstr>Risk management frameworks – Part 2 Lecture 8</vt:lpstr>
      <vt:lpstr>PMI-Risk Management framework</vt:lpstr>
      <vt:lpstr>Project Risk Management Processes (contd.)</vt:lpstr>
      <vt:lpstr>Project Risk Management Processes (contd.)</vt:lpstr>
      <vt:lpstr>Project Risk Management Processes (contd.)</vt:lpstr>
      <vt:lpstr>Project Risk Management Processes (contd.)</vt:lpstr>
      <vt:lpstr>Project Risk Management Processes (contd.)</vt:lpstr>
      <vt:lpstr>Project Risk Management Processes (contd.)</vt:lpstr>
      <vt:lpstr>Project Risk Management Processes (contd.)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Variance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Risk management frameworks – Part 2 Lecture 8</dc:title>
  <dc:creator>Nasser Almohimeed</dc:creator>
  <cp:lastModifiedBy>Nasser Almohimeed</cp:lastModifiedBy>
  <cp:revision>14</cp:revision>
  <dcterms:created xsi:type="dcterms:W3CDTF">2021-10-29T13:01:04Z</dcterms:created>
  <dcterms:modified xsi:type="dcterms:W3CDTF">2021-11-04T08:12:44Z</dcterms:modified>
</cp:coreProperties>
</file>