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7" r:id="rId4"/>
  </p:sldMasterIdLst>
  <p:notesMasterIdLst>
    <p:notesMasterId r:id="rId38"/>
  </p:notesMasterIdLst>
  <p:sldIdLst>
    <p:sldId id="628" r:id="rId5"/>
    <p:sldId id="629" r:id="rId6"/>
    <p:sldId id="257" r:id="rId7"/>
    <p:sldId id="630" r:id="rId8"/>
    <p:sldId id="619" r:id="rId9"/>
    <p:sldId id="631" r:id="rId10"/>
    <p:sldId id="686" r:id="rId11"/>
    <p:sldId id="632" r:id="rId12"/>
    <p:sldId id="633" r:id="rId13"/>
    <p:sldId id="634" r:id="rId14"/>
    <p:sldId id="635" r:id="rId15"/>
    <p:sldId id="637" r:id="rId16"/>
    <p:sldId id="636" r:id="rId17"/>
    <p:sldId id="638" r:id="rId18"/>
    <p:sldId id="640" r:id="rId19"/>
    <p:sldId id="641" r:id="rId20"/>
    <p:sldId id="687" r:id="rId21"/>
    <p:sldId id="643" r:id="rId22"/>
    <p:sldId id="645" r:id="rId23"/>
    <p:sldId id="646" r:id="rId24"/>
    <p:sldId id="647" r:id="rId25"/>
    <p:sldId id="649" r:id="rId26"/>
    <p:sldId id="650" r:id="rId27"/>
    <p:sldId id="651" r:id="rId28"/>
    <p:sldId id="652" r:id="rId29"/>
    <p:sldId id="653" r:id="rId30"/>
    <p:sldId id="654" r:id="rId31"/>
    <p:sldId id="655" r:id="rId32"/>
    <p:sldId id="656" r:id="rId33"/>
    <p:sldId id="657" r:id="rId34"/>
    <p:sldId id="658" r:id="rId35"/>
    <p:sldId id="659" r:id="rId36"/>
    <p:sldId id="685"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629"/>
            <p14:sldId id="257"/>
            <p14:sldId id="630"/>
            <p14:sldId id="619"/>
            <p14:sldId id="631"/>
            <p14:sldId id="686"/>
            <p14:sldId id="632"/>
            <p14:sldId id="633"/>
            <p14:sldId id="634"/>
            <p14:sldId id="635"/>
            <p14:sldId id="637"/>
            <p14:sldId id="636"/>
            <p14:sldId id="638"/>
            <p14:sldId id="640"/>
            <p14:sldId id="641"/>
            <p14:sldId id="687"/>
            <p14:sldId id="643"/>
            <p14:sldId id="645"/>
            <p14:sldId id="646"/>
            <p14:sldId id="647"/>
            <p14:sldId id="649"/>
            <p14:sldId id="650"/>
            <p14:sldId id="651"/>
            <p14:sldId id="652"/>
            <p14:sldId id="653"/>
            <p14:sldId id="654"/>
            <p14:sldId id="655"/>
            <p14:sldId id="656"/>
            <p14:sldId id="657"/>
            <p14:sldId id="658"/>
            <p14:sldId id="659"/>
            <p14:sldId id="685"/>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2D3956"/>
    <a:srgbClr val="000000"/>
    <a:srgbClr val="669BBC"/>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1651" autoAdjust="0"/>
    <p:restoredTop sz="93738" autoAdjust="0"/>
  </p:normalViewPr>
  <p:slideViewPr>
    <p:cSldViewPr snapToGrid="0">
      <p:cViewPr varScale="1">
        <p:scale>
          <a:sx n="62" d="100"/>
          <a:sy n="62" d="100"/>
        </p:scale>
        <p:origin x="956" y="4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AAC243B-6E09-4877-9E8C-60C68358653A}" type="doc">
      <dgm:prSet loTypeId="urn:microsoft.com/office/officeart/2005/8/layout/radial1" loCatId="relationship" qsTypeId="urn:microsoft.com/office/officeart/2005/8/quickstyle/simple5" qsCatId="simple" csTypeId="urn:microsoft.com/office/officeart/2005/8/colors/accent1_2" csCatId="accent1" phldr="1"/>
      <dgm:spPr/>
      <dgm:t>
        <a:bodyPr/>
        <a:lstStyle/>
        <a:p>
          <a:pPr rtl="1"/>
          <a:endParaRPr lang="ar-SA"/>
        </a:p>
      </dgm:t>
    </dgm:pt>
    <dgm:pt modelId="{A143233C-D43C-4B2F-8D2C-17EFE5087C7B}">
      <dgm:prSet phldrT="[نص]" custT="1"/>
      <dgm:spPr/>
      <dgm:t>
        <a:bodyPr/>
        <a:lstStyle/>
        <a:p>
          <a:pPr algn="ctr" rtl="0">
            <a:lnSpc>
              <a:spcPct val="150000"/>
            </a:lnSpc>
          </a:pPr>
          <a:r>
            <a:rPr lang="ar-JO" sz="1100" dirty="0">
              <a:latin typeface="Alexandria" pitchFamily="2" charset="-78"/>
              <a:cs typeface="Alexandria" pitchFamily="2" charset="-78"/>
            </a:rPr>
            <a:t>الأهداف</a:t>
          </a:r>
          <a:endParaRPr lang="ar-SA" sz="1100" dirty="0">
            <a:latin typeface="Alexandria" pitchFamily="2" charset="-78"/>
            <a:cs typeface="Alexandria" pitchFamily="2" charset="-78"/>
          </a:endParaRPr>
        </a:p>
      </dgm:t>
    </dgm:pt>
    <dgm:pt modelId="{F2318AF9-1CBD-4683-8781-C623066397E0}" type="parTrans" cxnId="{EFAC5A40-8E87-4554-8012-01D20605A9F4}">
      <dgm:prSet/>
      <dgm:spPr/>
      <dgm:t>
        <a:bodyPr/>
        <a:lstStyle/>
        <a:p>
          <a:pPr rtl="1"/>
          <a:endParaRPr lang="ar-SA"/>
        </a:p>
      </dgm:t>
    </dgm:pt>
    <dgm:pt modelId="{5F7E96ED-EF3F-4873-AC9B-7FCF7C54ADA5}" type="sibTrans" cxnId="{EFAC5A40-8E87-4554-8012-01D20605A9F4}">
      <dgm:prSet/>
      <dgm:spPr/>
      <dgm:t>
        <a:bodyPr/>
        <a:lstStyle/>
        <a:p>
          <a:pPr rtl="1"/>
          <a:endParaRPr lang="ar-SA"/>
        </a:p>
      </dgm:t>
    </dgm:pt>
    <dgm:pt modelId="{C4D691D9-E557-4863-8997-677F32E71A8E}">
      <dgm:prSet phldrT="[نص]" custT="1"/>
      <dgm:spPr/>
      <dgm:t>
        <a:bodyPr/>
        <a:lstStyle/>
        <a:p>
          <a:pPr algn="ctr" rtl="0">
            <a:lnSpc>
              <a:spcPct val="150000"/>
            </a:lnSpc>
          </a:pPr>
          <a:r>
            <a:rPr lang="ar-SA" sz="1100" dirty="0">
              <a:latin typeface="Alexandria" pitchFamily="2" charset="-78"/>
              <a:cs typeface="Alexandria" pitchFamily="2" charset="-78"/>
            </a:rPr>
            <a:t>اكتشاف شيء جديد أو فكرة جديدة، لم يسبق إليها</a:t>
          </a:r>
          <a:r>
            <a:rPr lang="en-US" sz="1100" dirty="0">
              <a:latin typeface="Alexandria" pitchFamily="2" charset="-78"/>
              <a:cs typeface="Alexandria" pitchFamily="2" charset="-78"/>
            </a:rPr>
            <a:t>.</a:t>
          </a:r>
          <a:endParaRPr lang="ar-SA" sz="1100" dirty="0">
            <a:latin typeface="Alexandria" pitchFamily="2" charset="-78"/>
            <a:cs typeface="Alexandria" pitchFamily="2" charset="-78"/>
          </a:endParaRPr>
        </a:p>
      </dgm:t>
    </dgm:pt>
    <dgm:pt modelId="{C1EA48E0-AEC4-4415-9AF6-0610572C5EDA}" type="parTrans" cxnId="{D4A995D8-571A-43DD-AC33-D243F19F78B5}">
      <dgm:prSet custT="1"/>
      <dgm:spPr/>
      <dgm:t>
        <a:bodyPr/>
        <a:lstStyle/>
        <a:p>
          <a:pPr algn="ctr" rtl="1">
            <a:lnSpc>
              <a:spcPct val="150000"/>
            </a:lnSpc>
          </a:pPr>
          <a:endParaRPr lang="ar-SA" sz="100">
            <a:latin typeface="Alexandria" pitchFamily="2" charset="-78"/>
            <a:cs typeface="Alexandria" pitchFamily="2" charset="-78"/>
          </a:endParaRPr>
        </a:p>
      </dgm:t>
    </dgm:pt>
    <dgm:pt modelId="{60320E2B-5637-444D-9AA3-552242FAD33C}" type="sibTrans" cxnId="{D4A995D8-571A-43DD-AC33-D243F19F78B5}">
      <dgm:prSet/>
      <dgm:spPr/>
      <dgm:t>
        <a:bodyPr/>
        <a:lstStyle/>
        <a:p>
          <a:pPr rtl="1"/>
          <a:endParaRPr lang="ar-SA"/>
        </a:p>
      </dgm:t>
    </dgm:pt>
    <dgm:pt modelId="{59281D41-7AAA-4BD0-8A61-7C83FE1C7D71}">
      <dgm:prSet custT="1"/>
      <dgm:spPr/>
      <dgm:t>
        <a:bodyPr/>
        <a:lstStyle/>
        <a:p>
          <a:pPr algn="ctr" rtl="0">
            <a:lnSpc>
              <a:spcPct val="150000"/>
            </a:lnSpc>
          </a:pPr>
          <a:r>
            <a:rPr lang="ar-SA" sz="1100" dirty="0">
              <a:latin typeface="Alexandria" pitchFamily="2" charset="-78"/>
              <a:cs typeface="Alexandria" pitchFamily="2" charset="-78"/>
            </a:rPr>
            <a:t>إثبات صحة بعض المعتقدات أو الأفكار</a:t>
          </a:r>
          <a:r>
            <a:rPr lang="en-US" sz="1100" dirty="0">
              <a:latin typeface="Alexandria" pitchFamily="2" charset="-78"/>
              <a:cs typeface="Alexandria" pitchFamily="2" charset="-78"/>
            </a:rPr>
            <a:t>.</a:t>
          </a:r>
        </a:p>
      </dgm:t>
    </dgm:pt>
    <dgm:pt modelId="{9D3CF768-0BEA-45BD-A6F8-948D56AA7BF2}" type="parTrans" cxnId="{9E1424D1-EDC9-4E62-AE5B-FA62E0582874}">
      <dgm:prSet custT="1"/>
      <dgm:spPr/>
      <dgm:t>
        <a:bodyPr/>
        <a:lstStyle/>
        <a:p>
          <a:pPr algn="ctr" rtl="1">
            <a:lnSpc>
              <a:spcPct val="150000"/>
            </a:lnSpc>
          </a:pPr>
          <a:endParaRPr lang="ar-SA" sz="300">
            <a:latin typeface="Alexandria" pitchFamily="2" charset="-78"/>
            <a:cs typeface="Alexandria" pitchFamily="2" charset="-78"/>
          </a:endParaRPr>
        </a:p>
      </dgm:t>
    </dgm:pt>
    <dgm:pt modelId="{DFF9920E-C5BA-4923-84B8-3908D227C1E5}" type="sibTrans" cxnId="{9E1424D1-EDC9-4E62-AE5B-FA62E0582874}">
      <dgm:prSet/>
      <dgm:spPr/>
      <dgm:t>
        <a:bodyPr/>
        <a:lstStyle/>
        <a:p>
          <a:pPr rtl="1"/>
          <a:endParaRPr lang="ar-SA"/>
        </a:p>
      </dgm:t>
    </dgm:pt>
    <dgm:pt modelId="{3AA90D10-3E67-4CDF-9D95-2A6FD7BB1BE2}">
      <dgm:prSet custT="1"/>
      <dgm:spPr/>
      <dgm:t>
        <a:bodyPr/>
        <a:lstStyle/>
        <a:p>
          <a:pPr algn="ctr" rtl="0">
            <a:lnSpc>
              <a:spcPct val="150000"/>
            </a:lnSpc>
          </a:pPr>
          <a:r>
            <a:rPr lang="ar-SA" sz="1100" dirty="0">
              <a:latin typeface="Alexandria" pitchFamily="2" charset="-78"/>
              <a:cs typeface="Alexandria" pitchFamily="2" charset="-78"/>
            </a:rPr>
            <a:t>إبطال بعض النظريات أو الآراء</a:t>
          </a:r>
          <a:r>
            <a:rPr lang="en-US" sz="1100" dirty="0">
              <a:latin typeface="Alexandria" pitchFamily="2" charset="-78"/>
              <a:cs typeface="Alexandria" pitchFamily="2" charset="-78"/>
            </a:rPr>
            <a:t>.</a:t>
          </a:r>
        </a:p>
      </dgm:t>
    </dgm:pt>
    <dgm:pt modelId="{18445E46-236B-4458-9621-F12E192474A5}" type="parTrans" cxnId="{170AC6F6-4E67-441C-9D7E-43694F368DAD}">
      <dgm:prSet custT="1"/>
      <dgm:spPr/>
      <dgm:t>
        <a:bodyPr/>
        <a:lstStyle/>
        <a:p>
          <a:pPr algn="ctr" rtl="1">
            <a:lnSpc>
              <a:spcPct val="150000"/>
            </a:lnSpc>
          </a:pPr>
          <a:endParaRPr lang="ar-SA" sz="100">
            <a:latin typeface="Alexandria" pitchFamily="2" charset="-78"/>
            <a:cs typeface="Alexandria" pitchFamily="2" charset="-78"/>
          </a:endParaRPr>
        </a:p>
      </dgm:t>
    </dgm:pt>
    <dgm:pt modelId="{6BACFB7D-B6C8-4D55-BA8C-1879A2C5E475}" type="sibTrans" cxnId="{170AC6F6-4E67-441C-9D7E-43694F368DAD}">
      <dgm:prSet/>
      <dgm:spPr/>
      <dgm:t>
        <a:bodyPr/>
        <a:lstStyle/>
        <a:p>
          <a:pPr rtl="1"/>
          <a:endParaRPr lang="ar-SA"/>
        </a:p>
      </dgm:t>
    </dgm:pt>
    <dgm:pt modelId="{A3821CCC-E1B1-4774-AE8D-73D416C2D3CE}">
      <dgm:prSet custT="1"/>
      <dgm:spPr/>
      <dgm:t>
        <a:bodyPr/>
        <a:lstStyle/>
        <a:p>
          <a:pPr algn="ctr" rtl="0">
            <a:lnSpc>
              <a:spcPct val="150000"/>
            </a:lnSpc>
          </a:pPr>
          <a:r>
            <a:rPr lang="ar-SA" sz="1100" dirty="0">
              <a:latin typeface="Alexandria" pitchFamily="2" charset="-78"/>
              <a:cs typeface="Alexandria" pitchFamily="2" charset="-78"/>
            </a:rPr>
            <a:t>تصحيح بعض المفاهيم والأفكار</a:t>
          </a:r>
          <a:r>
            <a:rPr lang="en-US" sz="1100" dirty="0">
              <a:latin typeface="Alexandria" pitchFamily="2" charset="-78"/>
              <a:cs typeface="Alexandria" pitchFamily="2" charset="-78"/>
            </a:rPr>
            <a:t>.</a:t>
          </a:r>
        </a:p>
      </dgm:t>
    </dgm:pt>
    <dgm:pt modelId="{500E702C-092C-4B86-8764-6F4FA8032807}" type="parTrans" cxnId="{B530CF46-F018-43FF-B12C-451B7E82163F}">
      <dgm:prSet custT="1"/>
      <dgm:spPr/>
      <dgm:t>
        <a:bodyPr/>
        <a:lstStyle/>
        <a:p>
          <a:pPr algn="ctr" rtl="1">
            <a:lnSpc>
              <a:spcPct val="150000"/>
            </a:lnSpc>
          </a:pPr>
          <a:endParaRPr lang="ar-SA" sz="100">
            <a:latin typeface="Alexandria" pitchFamily="2" charset="-78"/>
            <a:cs typeface="Alexandria" pitchFamily="2" charset="-78"/>
          </a:endParaRPr>
        </a:p>
      </dgm:t>
    </dgm:pt>
    <dgm:pt modelId="{F8470BB0-F521-424B-A523-89E757F58557}" type="sibTrans" cxnId="{B530CF46-F018-43FF-B12C-451B7E82163F}">
      <dgm:prSet/>
      <dgm:spPr/>
      <dgm:t>
        <a:bodyPr/>
        <a:lstStyle/>
        <a:p>
          <a:pPr rtl="1"/>
          <a:endParaRPr lang="ar-SA"/>
        </a:p>
      </dgm:t>
    </dgm:pt>
    <dgm:pt modelId="{0AF5CB40-3A87-41AB-8A12-BB0FDF0EA611}">
      <dgm:prSet custT="1"/>
      <dgm:spPr/>
      <dgm:t>
        <a:bodyPr/>
        <a:lstStyle/>
        <a:p>
          <a:pPr algn="ctr" rtl="0">
            <a:lnSpc>
              <a:spcPct val="150000"/>
            </a:lnSpc>
          </a:pPr>
          <a:r>
            <a:rPr lang="ar-SA" sz="1100" dirty="0">
              <a:latin typeface="Alexandria" pitchFamily="2" charset="-78"/>
              <a:cs typeface="Alexandria" pitchFamily="2" charset="-78"/>
            </a:rPr>
            <a:t>إضافة بعض المعارف التي تؤدي إلى تقدم المعرفة</a:t>
          </a:r>
          <a:r>
            <a:rPr lang="en-US" sz="1100" dirty="0">
              <a:latin typeface="Alexandria" pitchFamily="2" charset="-78"/>
              <a:cs typeface="Alexandria" pitchFamily="2" charset="-78"/>
            </a:rPr>
            <a:t>.</a:t>
          </a:r>
        </a:p>
      </dgm:t>
    </dgm:pt>
    <dgm:pt modelId="{CDFF3EF6-C394-46A6-ABB1-3DC74C0A1852}" type="parTrans" cxnId="{C87B20E3-A2B6-442E-9A91-90026BCFFBB8}">
      <dgm:prSet custT="1"/>
      <dgm:spPr/>
      <dgm:t>
        <a:bodyPr/>
        <a:lstStyle/>
        <a:p>
          <a:pPr algn="ctr" rtl="1">
            <a:lnSpc>
              <a:spcPct val="150000"/>
            </a:lnSpc>
          </a:pPr>
          <a:endParaRPr lang="ar-SA" sz="100">
            <a:latin typeface="Alexandria" pitchFamily="2" charset="-78"/>
            <a:cs typeface="Alexandria" pitchFamily="2" charset="-78"/>
          </a:endParaRPr>
        </a:p>
      </dgm:t>
    </dgm:pt>
    <dgm:pt modelId="{776A21B9-8B52-47FA-96FC-7A00ABF1D14B}" type="sibTrans" cxnId="{C87B20E3-A2B6-442E-9A91-90026BCFFBB8}">
      <dgm:prSet/>
      <dgm:spPr/>
      <dgm:t>
        <a:bodyPr/>
        <a:lstStyle/>
        <a:p>
          <a:pPr rtl="1"/>
          <a:endParaRPr lang="ar-SA"/>
        </a:p>
      </dgm:t>
    </dgm:pt>
    <dgm:pt modelId="{76707588-0FFD-41DA-8AF7-827B2B4E448D}">
      <dgm:prSet custT="1"/>
      <dgm:spPr/>
      <dgm:t>
        <a:bodyPr/>
        <a:lstStyle/>
        <a:p>
          <a:pPr algn="ctr" rtl="0">
            <a:lnSpc>
              <a:spcPct val="150000"/>
            </a:lnSpc>
          </a:pPr>
          <a:r>
            <a:rPr lang="ar-SA" sz="1100" dirty="0">
              <a:latin typeface="Alexandria" pitchFamily="2" charset="-78"/>
              <a:cs typeface="Alexandria" pitchFamily="2" charset="-78"/>
            </a:rPr>
            <a:t>شرح بعض القضايا الصعبة أو الغامضة وتحليلها</a:t>
          </a:r>
          <a:r>
            <a:rPr lang="en-US" sz="1100" dirty="0">
              <a:latin typeface="Alexandria" pitchFamily="2" charset="-78"/>
              <a:cs typeface="Alexandria" pitchFamily="2" charset="-78"/>
            </a:rPr>
            <a:t>.</a:t>
          </a:r>
        </a:p>
      </dgm:t>
    </dgm:pt>
    <dgm:pt modelId="{B34792F7-5F23-4D84-9C3A-94422918A7CC}" type="parTrans" cxnId="{6BB9E1E4-B88B-4AC6-AB9E-F26D49D7A634}">
      <dgm:prSet custT="1"/>
      <dgm:spPr/>
      <dgm:t>
        <a:bodyPr/>
        <a:lstStyle/>
        <a:p>
          <a:pPr algn="ctr" rtl="1">
            <a:lnSpc>
              <a:spcPct val="150000"/>
            </a:lnSpc>
          </a:pPr>
          <a:endParaRPr lang="ar-SA" sz="100">
            <a:latin typeface="Alexandria" pitchFamily="2" charset="-78"/>
            <a:cs typeface="Alexandria" pitchFamily="2" charset="-78"/>
          </a:endParaRPr>
        </a:p>
      </dgm:t>
    </dgm:pt>
    <dgm:pt modelId="{30755F38-E225-40B5-BDDA-EFA6C7825D6A}" type="sibTrans" cxnId="{6BB9E1E4-B88B-4AC6-AB9E-F26D49D7A634}">
      <dgm:prSet/>
      <dgm:spPr/>
      <dgm:t>
        <a:bodyPr/>
        <a:lstStyle/>
        <a:p>
          <a:pPr rtl="1"/>
          <a:endParaRPr lang="ar-SA"/>
        </a:p>
      </dgm:t>
    </dgm:pt>
    <dgm:pt modelId="{54A12994-17B3-4A75-B0E2-DF0E8EF332DB}">
      <dgm:prSet custT="1"/>
      <dgm:spPr/>
      <dgm:t>
        <a:bodyPr/>
        <a:lstStyle/>
        <a:p>
          <a:pPr algn="ctr" rtl="0">
            <a:lnSpc>
              <a:spcPct val="150000"/>
            </a:lnSpc>
          </a:pPr>
          <a:r>
            <a:rPr lang="ar-SA" sz="1050" dirty="0">
              <a:latin typeface="Alexandria" pitchFamily="2" charset="-78"/>
              <a:cs typeface="Alexandria" pitchFamily="2" charset="-78"/>
            </a:rPr>
            <a:t>تنظيم بعض المسائل الشائكة وتبويبها، بحيث يسهل الاستفادة منها</a:t>
          </a:r>
          <a:r>
            <a:rPr lang="en-US" sz="1050" dirty="0">
              <a:latin typeface="Alexandria" pitchFamily="2" charset="-78"/>
              <a:cs typeface="Alexandria" pitchFamily="2" charset="-78"/>
            </a:rPr>
            <a:t>.</a:t>
          </a:r>
        </a:p>
      </dgm:t>
    </dgm:pt>
    <dgm:pt modelId="{31992F5A-8AC9-4F9D-930B-32284B30199A}" type="parTrans" cxnId="{B276B395-BB49-4D96-9DEA-3EFBFB841431}">
      <dgm:prSet custT="1"/>
      <dgm:spPr/>
      <dgm:t>
        <a:bodyPr/>
        <a:lstStyle/>
        <a:p>
          <a:pPr algn="ctr" rtl="1">
            <a:lnSpc>
              <a:spcPct val="150000"/>
            </a:lnSpc>
          </a:pPr>
          <a:endParaRPr lang="ar-SA" sz="100">
            <a:latin typeface="Alexandria" pitchFamily="2" charset="-78"/>
            <a:cs typeface="Alexandria" pitchFamily="2" charset="-78"/>
          </a:endParaRPr>
        </a:p>
      </dgm:t>
    </dgm:pt>
    <dgm:pt modelId="{1B318963-082E-4C40-93AF-92C471B8AB7A}" type="sibTrans" cxnId="{B276B395-BB49-4D96-9DEA-3EFBFB841431}">
      <dgm:prSet/>
      <dgm:spPr/>
      <dgm:t>
        <a:bodyPr/>
        <a:lstStyle/>
        <a:p>
          <a:pPr rtl="1"/>
          <a:endParaRPr lang="ar-SA"/>
        </a:p>
      </dgm:t>
    </dgm:pt>
    <dgm:pt modelId="{EE5298EE-2968-4DC9-8C4A-4EAD2C8B4E02}">
      <dgm:prSet custT="1"/>
      <dgm:spPr/>
      <dgm:t>
        <a:bodyPr/>
        <a:lstStyle/>
        <a:p>
          <a:pPr algn="ctr" rtl="0">
            <a:lnSpc>
              <a:spcPct val="150000"/>
            </a:lnSpc>
          </a:pPr>
          <a:r>
            <a:rPr lang="ar-SA" sz="1100" dirty="0">
              <a:latin typeface="Alexandria" pitchFamily="2" charset="-78"/>
              <a:cs typeface="Alexandria" pitchFamily="2" charset="-78"/>
            </a:rPr>
            <a:t>حل مشكلات يعاني منها الناس</a:t>
          </a:r>
          <a:r>
            <a:rPr lang="en-US" sz="1100" dirty="0">
              <a:latin typeface="Alexandria" pitchFamily="2" charset="-78"/>
              <a:cs typeface="Alexandria" pitchFamily="2" charset="-78"/>
            </a:rPr>
            <a:t>.</a:t>
          </a:r>
        </a:p>
      </dgm:t>
    </dgm:pt>
    <dgm:pt modelId="{2C079BA2-9AB4-44F7-8E2B-C077B4CB2977}" type="parTrans" cxnId="{461E29F7-20C5-4F1A-89A8-FC08DD8E5D59}">
      <dgm:prSet custT="1"/>
      <dgm:spPr/>
      <dgm:t>
        <a:bodyPr/>
        <a:lstStyle/>
        <a:p>
          <a:pPr algn="ctr" rtl="1">
            <a:lnSpc>
              <a:spcPct val="150000"/>
            </a:lnSpc>
          </a:pPr>
          <a:endParaRPr lang="ar-SA" sz="100">
            <a:latin typeface="Alexandria" pitchFamily="2" charset="-78"/>
            <a:cs typeface="Alexandria" pitchFamily="2" charset="-78"/>
          </a:endParaRPr>
        </a:p>
      </dgm:t>
    </dgm:pt>
    <dgm:pt modelId="{5FFEFA43-7D89-43DC-B9D2-CF8959EF01EA}" type="sibTrans" cxnId="{461E29F7-20C5-4F1A-89A8-FC08DD8E5D59}">
      <dgm:prSet/>
      <dgm:spPr/>
      <dgm:t>
        <a:bodyPr/>
        <a:lstStyle/>
        <a:p>
          <a:pPr rtl="1"/>
          <a:endParaRPr lang="ar-SA"/>
        </a:p>
      </dgm:t>
    </dgm:pt>
    <dgm:pt modelId="{5C094A14-459C-4CDD-98FA-0F5813006975}">
      <dgm:prSet custT="1"/>
      <dgm:spPr/>
      <dgm:t>
        <a:bodyPr/>
        <a:lstStyle/>
        <a:p>
          <a:pPr algn="ctr" rtl="1">
            <a:lnSpc>
              <a:spcPct val="150000"/>
            </a:lnSpc>
          </a:pPr>
          <a:r>
            <a:rPr lang="ar-SA" sz="1100" dirty="0">
              <a:latin typeface="Alexandria" pitchFamily="2" charset="-78"/>
              <a:cs typeface="Alexandria" pitchFamily="2" charset="-78"/>
            </a:rPr>
            <a:t>اختصار بعض الكتابات، التي يمنع إسهاب مؤلفيها من استفادة كثير من الناس منها، مع ضرورة</a:t>
          </a:r>
          <a:r>
            <a:rPr lang="en-US" sz="1100" dirty="0">
              <a:latin typeface="Alexandria" pitchFamily="2" charset="-78"/>
              <a:cs typeface="Alexandria" pitchFamily="2" charset="-78"/>
            </a:rPr>
            <a:t> </a:t>
          </a:r>
          <a:r>
            <a:rPr lang="ar-SA" sz="1100" dirty="0">
              <a:latin typeface="Alexandria" pitchFamily="2" charset="-78"/>
              <a:cs typeface="Alexandria" pitchFamily="2" charset="-78"/>
            </a:rPr>
            <a:t>عدم الإخلال في ذلك</a:t>
          </a:r>
          <a:r>
            <a:rPr lang="en-US" sz="1100" dirty="0">
              <a:latin typeface="Alexandria" pitchFamily="2" charset="-78"/>
              <a:cs typeface="Alexandria" pitchFamily="2" charset="-78"/>
            </a:rPr>
            <a:t>.</a:t>
          </a:r>
        </a:p>
      </dgm:t>
    </dgm:pt>
    <dgm:pt modelId="{E8618E32-22BE-4F54-9C9C-BFBDEBA713BB}" type="parTrans" cxnId="{91570BDE-434C-48D2-8E8B-9CAA09A02A66}">
      <dgm:prSet custT="1"/>
      <dgm:spPr/>
      <dgm:t>
        <a:bodyPr/>
        <a:lstStyle/>
        <a:p>
          <a:pPr algn="ctr" rtl="1">
            <a:lnSpc>
              <a:spcPct val="150000"/>
            </a:lnSpc>
          </a:pPr>
          <a:endParaRPr lang="ar-SA" sz="100">
            <a:latin typeface="Alexandria" pitchFamily="2" charset="-78"/>
            <a:cs typeface="Alexandria" pitchFamily="2" charset="-78"/>
          </a:endParaRPr>
        </a:p>
      </dgm:t>
    </dgm:pt>
    <dgm:pt modelId="{818149FB-BD55-4D51-A462-8A5572CEC058}" type="sibTrans" cxnId="{91570BDE-434C-48D2-8E8B-9CAA09A02A66}">
      <dgm:prSet/>
      <dgm:spPr/>
      <dgm:t>
        <a:bodyPr/>
        <a:lstStyle/>
        <a:p>
          <a:pPr rtl="1"/>
          <a:endParaRPr lang="ar-SA"/>
        </a:p>
      </dgm:t>
    </dgm:pt>
    <dgm:pt modelId="{24008F63-DEAF-42D0-B64A-36A35B635A15}" type="pres">
      <dgm:prSet presAssocID="{1AAC243B-6E09-4877-9E8C-60C68358653A}" presName="cycle" presStyleCnt="0">
        <dgm:presLayoutVars>
          <dgm:chMax val="1"/>
          <dgm:dir/>
          <dgm:animLvl val="ctr"/>
          <dgm:resizeHandles val="exact"/>
        </dgm:presLayoutVars>
      </dgm:prSet>
      <dgm:spPr/>
      <dgm:t>
        <a:bodyPr/>
        <a:lstStyle/>
        <a:p>
          <a:endParaRPr lang="en-US"/>
        </a:p>
      </dgm:t>
    </dgm:pt>
    <dgm:pt modelId="{6C8F8972-9F34-46FC-B4CD-982351472A22}" type="pres">
      <dgm:prSet presAssocID="{A143233C-D43C-4B2F-8D2C-17EFE5087C7B}" presName="centerShape" presStyleLbl="node0" presStyleIdx="0" presStyleCnt="1"/>
      <dgm:spPr/>
      <dgm:t>
        <a:bodyPr/>
        <a:lstStyle/>
        <a:p>
          <a:endParaRPr lang="en-US"/>
        </a:p>
      </dgm:t>
    </dgm:pt>
    <dgm:pt modelId="{9F9B2C85-5CA0-4CE6-A0CD-93B3A56DC0BB}" type="pres">
      <dgm:prSet presAssocID="{C1EA48E0-AEC4-4415-9AF6-0610572C5EDA}" presName="Name9" presStyleLbl="parChTrans1D2" presStyleIdx="0" presStyleCnt="9"/>
      <dgm:spPr/>
      <dgm:t>
        <a:bodyPr/>
        <a:lstStyle/>
        <a:p>
          <a:endParaRPr lang="en-US"/>
        </a:p>
      </dgm:t>
    </dgm:pt>
    <dgm:pt modelId="{D48DE9CC-966E-457B-AF18-2D3877260F9D}" type="pres">
      <dgm:prSet presAssocID="{C1EA48E0-AEC4-4415-9AF6-0610572C5EDA}" presName="connTx" presStyleLbl="parChTrans1D2" presStyleIdx="0" presStyleCnt="9"/>
      <dgm:spPr/>
      <dgm:t>
        <a:bodyPr/>
        <a:lstStyle/>
        <a:p>
          <a:endParaRPr lang="en-US"/>
        </a:p>
      </dgm:t>
    </dgm:pt>
    <dgm:pt modelId="{CA80EB90-3E9F-40BE-8914-FE858A99A673}" type="pres">
      <dgm:prSet presAssocID="{C4D691D9-E557-4863-8997-677F32E71A8E}" presName="node" presStyleLbl="node1" presStyleIdx="0" presStyleCnt="9" custScaleX="277895" custRadScaleRad="81210" custRadScaleInc="115135">
        <dgm:presLayoutVars>
          <dgm:bulletEnabled val="1"/>
        </dgm:presLayoutVars>
      </dgm:prSet>
      <dgm:spPr/>
      <dgm:t>
        <a:bodyPr/>
        <a:lstStyle/>
        <a:p>
          <a:endParaRPr lang="en-US"/>
        </a:p>
      </dgm:t>
    </dgm:pt>
    <dgm:pt modelId="{F406CF8A-8F61-41C8-901E-655CC42463E9}" type="pres">
      <dgm:prSet presAssocID="{9D3CF768-0BEA-45BD-A6F8-948D56AA7BF2}" presName="Name9" presStyleLbl="parChTrans1D2" presStyleIdx="1" presStyleCnt="9"/>
      <dgm:spPr/>
      <dgm:t>
        <a:bodyPr/>
        <a:lstStyle/>
        <a:p>
          <a:endParaRPr lang="en-US"/>
        </a:p>
      </dgm:t>
    </dgm:pt>
    <dgm:pt modelId="{3520DE19-DC58-4507-A4D4-BE022B6CB106}" type="pres">
      <dgm:prSet presAssocID="{9D3CF768-0BEA-45BD-A6F8-948D56AA7BF2}" presName="connTx" presStyleLbl="parChTrans1D2" presStyleIdx="1" presStyleCnt="9"/>
      <dgm:spPr/>
      <dgm:t>
        <a:bodyPr/>
        <a:lstStyle/>
        <a:p>
          <a:endParaRPr lang="en-US"/>
        </a:p>
      </dgm:t>
    </dgm:pt>
    <dgm:pt modelId="{B0B5654A-5847-47D5-8110-450F0274A619}" type="pres">
      <dgm:prSet presAssocID="{59281D41-7AAA-4BD0-8A61-7C83FE1C7D71}" presName="node" presStyleLbl="node1" presStyleIdx="1" presStyleCnt="9" custScaleX="226358" custScaleY="113819" custRadScaleRad="207844" custRadScaleInc="135497">
        <dgm:presLayoutVars>
          <dgm:bulletEnabled val="1"/>
        </dgm:presLayoutVars>
      </dgm:prSet>
      <dgm:spPr/>
      <dgm:t>
        <a:bodyPr/>
        <a:lstStyle/>
        <a:p>
          <a:endParaRPr lang="en-US"/>
        </a:p>
      </dgm:t>
    </dgm:pt>
    <dgm:pt modelId="{DFD8E344-302A-410C-B9AE-1C021ECDC8A5}" type="pres">
      <dgm:prSet presAssocID="{18445E46-236B-4458-9621-F12E192474A5}" presName="Name9" presStyleLbl="parChTrans1D2" presStyleIdx="2" presStyleCnt="9"/>
      <dgm:spPr/>
      <dgm:t>
        <a:bodyPr/>
        <a:lstStyle/>
        <a:p>
          <a:endParaRPr lang="en-US"/>
        </a:p>
      </dgm:t>
    </dgm:pt>
    <dgm:pt modelId="{4B00CF80-6A24-44AA-B94D-78806CBABC6C}" type="pres">
      <dgm:prSet presAssocID="{18445E46-236B-4458-9621-F12E192474A5}" presName="connTx" presStyleLbl="parChTrans1D2" presStyleIdx="2" presStyleCnt="9"/>
      <dgm:spPr/>
      <dgm:t>
        <a:bodyPr/>
        <a:lstStyle/>
        <a:p>
          <a:endParaRPr lang="en-US"/>
        </a:p>
      </dgm:t>
    </dgm:pt>
    <dgm:pt modelId="{FCCFD231-EBCB-4704-9478-5F3A73E1EA2A}" type="pres">
      <dgm:prSet presAssocID="{3AA90D10-3E67-4CDF-9D95-2A6FD7BB1BE2}" presName="node" presStyleLbl="node1" presStyleIdx="2" presStyleCnt="9" custScaleX="348649" custScaleY="68838" custRadScaleRad="175818" custRadScaleInc="20527">
        <dgm:presLayoutVars>
          <dgm:bulletEnabled val="1"/>
        </dgm:presLayoutVars>
      </dgm:prSet>
      <dgm:spPr/>
      <dgm:t>
        <a:bodyPr/>
        <a:lstStyle/>
        <a:p>
          <a:endParaRPr lang="en-US"/>
        </a:p>
      </dgm:t>
    </dgm:pt>
    <dgm:pt modelId="{1CC45FA6-97F2-4EC8-9A79-0F64B73EC550}" type="pres">
      <dgm:prSet presAssocID="{500E702C-092C-4B86-8764-6F4FA8032807}" presName="Name9" presStyleLbl="parChTrans1D2" presStyleIdx="3" presStyleCnt="9"/>
      <dgm:spPr/>
      <dgm:t>
        <a:bodyPr/>
        <a:lstStyle/>
        <a:p>
          <a:endParaRPr lang="en-US"/>
        </a:p>
      </dgm:t>
    </dgm:pt>
    <dgm:pt modelId="{103BE270-9591-470A-9156-89A74BDFEF48}" type="pres">
      <dgm:prSet presAssocID="{500E702C-092C-4B86-8764-6F4FA8032807}" presName="connTx" presStyleLbl="parChTrans1D2" presStyleIdx="3" presStyleCnt="9"/>
      <dgm:spPr/>
      <dgm:t>
        <a:bodyPr/>
        <a:lstStyle/>
        <a:p>
          <a:endParaRPr lang="en-US"/>
        </a:p>
      </dgm:t>
    </dgm:pt>
    <dgm:pt modelId="{EF0EF314-E680-4AC9-8471-8190EF0B3973}" type="pres">
      <dgm:prSet presAssocID="{A3821CCC-E1B1-4774-AE8D-73D416C2D3CE}" presName="node" presStyleLbl="node1" presStyleIdx="3" presStyleCnt="9" custScaleX="325515" custRadScaleRad="186162" custRadScaleInc="-99256">
        <dgm:presLayoutVars>
          <dgm:bulletEnabled val="1"/>
        </dgm:presLayoutVars>
      </dgm:prSet>
      <dgm:spPr/>
      <dgm:t>
        <a:bodyPr/>
        <a:lstStyle/>
        <a:p>
          <a:endParaRPr lang="en-US"/>
        </a:p>
      </dgm:t>
    </dgm:pt>
    <dgm:pt modelId="{F748C8DC-CADC-46A1-87F5-90358FF8D809}" type="pres">
      <dgm:prSet presAssocID="{CDFF3EF6-C394-46A6-ABB1-3DC74C0A1852}" presName="Name9" presStyleLbl="parChTrans1D2" presStyleIdx="4" presStyleCnt="9"/>
      <dgm:spPr/>
      <dgm:t>
        <a:bodyPr/>
        <a:lstStyle/>
        <a:p>
          <a:endParaRPr lang="en-US"/>
        </a:p>
      </dgm:t>
    </dgm:pt>
    <dgm:pt modelId="{DDDCD614-C4DA-4955-93BF-C812C0947849}" type="pres">
      <dgm:prSet presAssocID="{CDFF3EF6-C394-46A6-ABB1-3DC74C0A1852}" presName="connTx" presStyleLbl="parChTrans1D2" presStyleIdx="4" presStyleCnt="9"/>
      <dgm:spPr/>
      <dgm:t>
        <a:bodyPr/>
        <a:lstStyle/>
        <a:p>
          <a:endParaRPr lang="en-US"/>
        </a:p>
      </dgm:t>
    </dgm:pt>
    <dgm:pt modelId="{11AFF270-2AD4-424E-8610-F9F9E29CA796}" type="pres">
      <dgm:prSet presAssocID="{0AF5CB40-3A87-41AB-8A12-BB0FDF0EA611}" presName="node" presStyleLbl="node1" presStyleIdx="4" presStyleCnt="9" custScaleX="243766" custRadScaleRad="114203" custRadScaleInc="-128615">
        <dgm:presLayoutVars>
          <dgm:bulletEnabled val="1"/>
        </dgm:presLayoutVars>
      </dgm:prSet>
      <dgm:spPr/>
      <dgm:t>
        <a:bodyPr/>
        <a:lstStyle/>
        <a:p>
          <a:endParaRPr lang="en-US"/>
        </a:p>
      </dgm:t>
    </dgm:pt>
    <dgm:pt modelId="{7C748BB7-BCC6-447F-BBBC-0D61A732F6AF}" type="pres">
      <dgm:prSet presAssocID="{B34792F7-5F23-4D84-9C3A-94422918A7CC}" presName="Name9" presStyleLbl="parChTrans1D2" presStyleIdx="5" presStyleCnt="9"/>
      <dgm:spPr/>
      <dgm:t>
        <a:bodyPr/>
        <a:lstStyle/>
        <a:p>
          <a:endParaRPr lang="en-US"/>
        </a:p>
      </dgm:t>
    </dgm:pt>
    <dgm:pt modelId="{F737A78A-A6FC-4D5D-B16E-A48C355D8520}" type="pres">
      <dgm:prSet presAssocID="{B34792F7-5F23-4D84-9C3A-94422918A7CC}" presName="connTx" presStyleLbl="parChTrans1D2" presStyleIdx="5" presStyleCnt="9"/>
      <dgm:spPr/>
      <dgm:t>
        <a:bodyPr/>
        <a:lstStyle/>
        <a:p>
          <a:endParaRPr lang="en-US"/>
        </a:p>
      </dgm:t>
    </dgm:pt>
    <dgm:pt modelId="{4933170D-742C-4B26-801F-D68909E62467}" type="pres">
      <dgm:prSet presAssocID="{76707588-0FFD-41DA-8AF7-827B2B4E448D}" presName="node" presStyleLbl="node1" presStyleIdx="5" presStyleCnt="9" custScaleX="224312" custRadScaleRad="81582" custRadScaleInc="80638">
        <dgm:presLayoutVars>
          <dgm:bulletEnabled val="1"/>
        </dgm:presLayoutVars>
      </dgm:prSet>
      <dgm:spPr/>
      <dgm:t>
        <a:bodyPr/>
        <a:lstStyle/>
        <a:p>
          <a:endParaRPr lang="en-US"/>
        </a:p>
      </dgm:t>
    </dgm:pt>
    <dgm:pt modelId="{B229314A-6A47-487F-89A9-EEC7934D2353}" type="pres">
      <dgm:prSet presAssocID="{31992F5A-8AC9-4F9D-930B-32284B30199A}" presName="Name9" presStyleLbl="parChTrans1D2" presStyleIdx="6" presStyleCnt="9"/>
      <dgm:spPr/>
      <dgm:t>
        <a:bodyPr/>
        <a:lstStyle/>
        <a:p>
          <a:endParaRPr lang="en-US"/>
        </a:p>
      </dgm:t>
    </dgm:pt>
    <dgm:pt modelId="{693BA2E8-B589-419B-8E98-6FAEC6752811}" type="pres">
      <dgm:prSet presAssocID="{31992F5A-8AC9-4F9D-930B-32284B30199A}" presName="connTx" presStyleLbl="parChTrans1D2" presStyleIdx="6" presStyleCnt="9"/>
      <dgm:spPr/>
      <dgm:t>
        <a:bodyPr/>
        <a:lstStyle/>
        <a:p>
          <a:endParaRPr lang="en-US"/>
        </a:p>
      </dgm:t>
    </dgm:pt>
    <dgm:pt modelId="{C9566C9B-D7CD-49E6-AA6D-1ADD42CB885C}" type="pres">
      <dgm:prSet presAssocID="{54A12994-17B3-4A75-B0E2-DF0E8EF332DB}" presName="node" presStyleLbl="node1" presStyleIdx="6" presStyleCnt="9" custScaleX="285573" custScaleY="121000" custRadScaleRad="202059" custRadScaleInc="72630">
        <dgm:presLayoutVars>
          <dgm:bulletEnabled val="1"/>
        </dgm:presLayoutVars>
      </dgm:prSet>
      <dgm:spPr/>
      <dgm:t>
        <a:bodyPr/>
        <a:lstStyle/>
        <a:p>
          <a:endParaRPr lang="en-US"/>
        </a:p>
      </dgm:t>
    </dgm:pt>
    <dgm:pt modelId="{5E3385E1-543E-46AF-9BBF-DFDBC041C3D3}" type="pres">
      <dgm:prSet presAssocID="{2C079BA2-9AB4-44F7-8E2B-C077B4CB2977}" presName="Name9" presStyleLbl="parChTrans1D2" presStyleIdx="7" presStyleCnt="9"/>
      <dgm:spPr/>
      <dgm:t>
        <a:bodyPr/>
        <a:lstStyle/>
        <a:p>
          <a:endParaRPr lang="en-US"/>
        </a:p>
      </dgm:t>
    </dgm:pt>
    <dgm:pt modelId="{99576B6E-9C29-4825-A98B-9F65F26ACD16}" type="pres">
      <dgm:prSet presAssocID="{2C079BA2-9AB4-44F7-8E2B-C077B4CB2977}" presName="connTx" presStyleLbl="parChTrans1D2" presStyleIdx="7" presStyleCnt="9"/>
      <dgm:spPr/>
      <dgm:t>
        <a:bodyPr/>
        <a:lstStyle/>
        <a:p>
          <a:endParaRPr lang="en-US"/>
        </a:p>
      </dgm:t>
    </dgm:pt>
    <dgm:pt modelId="{886534AA-E4D6-466C-870C-D12228C1F4BE}" type="pres">
      <dgm:prSet presAssocID="{EE5298EE-2968-4DC9-8C4A-4EAD2C8B4E02}" presName="node" presStyleLbl="node1" presStyleIdx="7" presStyleCnt="9" custScaleX="195484" custRadScaleRad="120834" custRadScaleInc="-33482">
        <dgm:presLayoutVars>
          <dgm:bulletEnabled val="1"/>
        </dgm:presLayoutVars>
      </dgm:prSet>
      <dgm:spPr/>
      <dgm:t>
        <a:bodyPr/>
        <a:lstStyle/>
        <a:p>
          <a:endParaRPr lang="en-US"/>
        </a:p>
      </dgm:t>
    </dgm:pt>
    <dgm:pt modelId="{08F68E47-FBAE-4D93-AFEB-9B395123F29D}" type="pres">
      <dgm:prSet presAssocID="{E8618E32-22BE-4F54-9C9C-BFBDEBA713BB}" presName="Name9" presStyleLbl="parChTrans1D2" presStyleIdx="8" presStyleCnt="9"/>
      <dgm:spPr/>
      <dgm:t>
        <a:bodyPr/>
        <a:lstStyle/>
        <a:p>
          <a:endParaRPr lang="en-US"/>
        </a:p>
      </dgm:t>
    </dgm:pt>
    <dgm:pt modelId="{DE154544-7BEB-4182-816F-90EE6391F6BF}" type="pres">
      <dgm:prSet presAssocID="{E8618E32-22BE-4F54-9C9C-BFBDEBA713BB}" presName="connTx" presStyleLbl="parChTrans1D2" presStyleIdx="8" presStyleCnt="9"/>
      <dgm:spPr/>
      <dgm:t>
        <a:bodyPr/>
        <a:lstStyle/>
        <a:p>
          <a:endParaRPr lang="en-US"/>
        </a:p>
      </dgm:t>
    </dgm:pt>
    <dgm:pt modelId="{82538799-ACAF-4FAA-B057-A3A43BA15252}" type="pres">
      <dgm:prSet presAssocID="{5C094A14-459C-4CDD-98FA-0F5813006975}" presName="node" presStyleLbl="node1" presStyleIdx="8" presStyleCnt="9" custScaleX="323629" custScaleY="136974" custRadScaleRad="159482" custRadScaleInc="-101052">
        <dgm:presLayoutVars>
          <dgm:bulletEnabled val="1"/>
        </dgm:presLayoutVars>
      </dgm:prSet>
      <dgm:spPr/>
      <dgm:t>
        <a:bodyPr/>
        <a:lstStyle/>
        <a:p>
          <a:endParaRPr lang="en-US"/>
        </a:p>
      </dgm:t>
    </dgm:pt>
  </dgm:ptLst>
  <dgm:cxnLst>
    <dgm:cxn modelId="{69DAC1E7-6813-43EB-8F51-B9C14A0E06F7}" type="presOf" srcId="{2C079BA2-9AB4-44F7-8E2B-C077B4CB2977}" destId="{99576B6E-9C29-4825-A98B-9F65F26ACD16}" srcOrd="1" destOrd="0" presId="urn:microsoft.com/office/officeart/2005/8/layout/radial1"/>
    <dgm:cxn modelId="{CB3DA0EB-8647-4443-8203-1FEE9D4E082A}" type="presOf" srcId="{1AAC243B-6E09-4877-9E8C-60C68358653A}" destId="{24008F63-DEAF-42D0-B64A-36A35B635A15}" srcOrd="0" destOrd="0" presId="urn:microsoft.com/office/officeart/2005/8/layout/radial1"/>
    <dgm:cxn modelId="{71D3A163-C26D-4EB9-9DF5-93245A5E9A75}" type="presOf" srcId="{A3821CCC-E1B1-4774-AE8D-73D416C2D3CE}" destId="{EF0EF314-E680-4AC9-8471-8190EF0B3973}" srcOrd="0" destOrd="0" presId="urn:microsoft.com/office/officeart/2005/8/layout/radial1"/>
    <dgm:cxn modelId="{8971890D-7A3C-4A80-9F8D-E06A44658FE8}" type="presOf" srcId="{3AA90D10-3E67-4CDF-9D95-2A6FD7BB1BE2}" destId="{FCCFD231-EBCB-4704-9478-5F3A73E1EA2A}" srcOrd="0" destOrd="0" presId="urn:microsoft.com/office/officeart/2005/8/layout/radial1"/>
    <dgm:cxn modelId="{0B4B3D1A-8683-4FCB-AA22-5C84F83D32E7}" type="presOf" srcId="{B34792F7-5F23-4D84-9C3A-94422918A7CC}" destId="{7C748BB7-BCC6-447F-BBBC-0D61A732F6AF}" srcOrd="0" destOrd="0" presId="urn:microsoft.com/office/officeart/2005/8/layout/radial1"/>
    <dgm:cxn modelId="{B276B395-BB49-4D96-9DEA-3EFBFB841431}" srcId="{A143233C-D43C-4B2F-8D2C-17EFE5087C7B}" destId="{54A12994-17B3-4A75-B0E2-DF0E8EF332DB}" srcOrd="6" destOrd="0" parTransId="{31992F5A-8AC9-4F9D-930B-32284B30199A}" sibTransId="{1B318963-082E-4C40-93AF-92C471B8AB7A}"/>
    <dgm:cxn modelId="{C655F950-5763-4A70-B8DA-37543C94BD4D}" type="presOf" srcId="{0AF5CB40-3A87-41AB-8A12-BB0FDF0EA611}" destId="{11AFF270-2AD4-424E-8610-F9F9E29CA796}" srcOrd="0" destOrd="0" presId="urn:microsoft.com/office/officeart/2005/8/layout/radial1"/>
    <dgm:cxn modelId="{DF14E779-DD19-4537-BCF3-804349D267E8}" type="presOf" srcId="{CDFF3EF6-C394-46A6-ABB1-3DC74C0A1852}" destId="{F748C8DC-CADC-46A1-87F5-90358FF8D809}" srcOrd="0" destOrd="0" presId="urn:microsoft.com/office/officeart/2005/8/layout/radial1"/>
    <dgm:cxn modelId="{91570BDE-434C-48D2-8E8B-9CAA09A02A66}" srcId="{A143233C-D43C-4B2F-8D2C-17EFE5087C7B}" destId="{5C094A14-459C-4CDD-98FA-0F5813006975}" srcOrd="8" destOrd="0" parTransId="{E8618E32-22BE-4F54-9C9C-BFBDEBA713BB}" sibTransId="{818149FB-BD55-4D51-A462-8A5572CEC058}"/>
    <dgm:cxn modelId="{8C5676AD-3B10-4FA0-BD0A-322686CB2ABE}" type="presOf" srcId="{500E702C-092C-4B86-8764-6F4FA8032807}" destId="{103BE270-9591-470A-9156-89A74BDFEF48}" srcOrd="1" destOrd="0" presId="urn:microsoft.com/office/officeart/2005/8/layout/radial1"/>
    <dgm:cxn modelId="{170AC6F6-4E67-441C-9D7E-43694F368DAD}" srcId="{A143233C-D43C-4B2F-8D2C-17EFE5087C7B}" destId="{3AA90D10-3E67-4CDF-9D95-2A6FD7BB1BE2}" srcOrd="2" destOrd="0" parTransId="{18445E46-236B-4458-9621-F12E192474A5}" sibTransId="{6BACFB7D-B6C8-4D55-BA8C-1879A2C5E475}"/>
    <dgm:cxn modelId="{C2A0817E-771F-4967-99AF-0B3D7DF65003}" type="presOf" srcId="{C1EA48E0-AEC4-4415-9AF6-0610572C5EDA}" destId="{D48DE9CC-966E-457B-AF18-2D3877260F9D}" srcOrd="1" destOrd="0" presId="urn:microsoft.com/office/officeart/2005/8/layout/radial1"/>
    <dgm:cxn modelId="{6BB9E1E4-B88B-4AC6-AB9E-F26D49D7A634}" srcId="{A143233C-D43C-4B2F-8D2C-17EFE5087C7B}" destId="{76707588-0FFD-41DA-8AF7-827B2B4E448D}" srcOrd="5" destOrd="0" parTransId="{B34792F7-5F23-4D84-9C3A-94422918A7CC}" sibTransId="{30755F38-E225-40B5-BDDA-EFA6C7825D6A}"/>
    <dgm:cxn modelId="{76C077C3-EE46-43A2-BCB3-ECC46D0E950B}" type="presOf" srcId="{C4D691D9-E557-4863-8997-677F32E71A8E}" destId="{CA80EB90-3E9F-40BE-8914-FE858A99A673}" srcOrd="0" destOrd="0" presId="urn:microsoft.com/office/officeart/2005/8/layout/radial1"/>
    <dgm:cxn modelId="{0A83EF59-A668-4478-A0FE-668A29B44005}" type="presOf" srcId="{18445E46-236B-4458-9621-F12E192474A5}" destId="{4B00CF80-6A24-44AA-B94D-78806CBABC6C}" srcOrd="1" destOrd="0" presId="urn:microsoft.com/office/officeart/2005/8/layout/radial1"/>
    <dgm:cxn modelId="{CE5EEBC8-5F0F-4B10-99B9-4EBF8D694FBD}" type="presOf" srcId="{31992F5A-8AC9-4F9D-930B-32284B30199A}" destId="{B229314A-6A47-487F-89A9-EEC7934D2353}" srcOrd="0" destOrd="0" presId="urn:microsoft.com/office/officeart/2005/8/layout/radial1"/>
    <dgm:cxn modelId="{2D05206E-2BF4-4076-80E8-B86BB42D3267}" type="presOf" srcId="{A143233C-D43C-4B2F-8D2C-17EFE5087C7B}" destId="{6C8F8972-9F34-46FC-B4CD-982351472A22}" srcOrd="0" destOrd="0" presId="urn:microsoft.com/office/officeart/2005/8/layout/radial1"/>
    <dgm:cxn modelId="{267EA1A3-311C-4111-A425-08903514F671}" type="presOf" srcId="{9D3CF768-0BEA-45BD-A6F8-948D56AA7BF2}" destId="{F406CF8A-8F61-41C8-901E-655CC42463E9}" srcOrd="0" destOrd="0" presId="urn:microsoft.com/office/officeart/2005/8/layout/radial1"/>
    <dgm:cxn modelId="{8B37D005-BBEC-4A75-90ED-5E6DCB877A94}" type="presOf" srcId="{C1EA48E0-AEC4-4415-9AF6-0610572C5EDA}" destId="{9F9B2C85-5CA0-4CE6-A0CD-93B3A56DC0BB}" srcOrd="0" destOrd="0" presId="urn:microsoft.com/office/officeart/2005/8/layout/radial1"/>
    <dgm:cxn modelId="{A5411E2C-B77F-49CD-9A0C-58BB44F6BBA2}" type="presOf" srcId="{2C079BA2-9AB4-44F7-8E2B-C077B4CB2977}" destId="{5E3385E1-543E-46AF-9BBF-DFDBC041C3D3}" srcOrd="0" destOrd="0" presId="urn:microsoft.com/office/officeart/2005/8/layout/radial1"/>
    <dgm:cxn modelId="{B530CF46-F018-43FF-B12C-451B7E82163F}" srcId="{A143233C-D43C-4B2F-8D2C-17EFE5087C7B}" destId="{A3821CCC-E1B1-4774-AE8D-73D416C2D3CE}" srcOrd="3" destOrd="0" parTransId="{500E702C-092C-4B86-8764-6F4FA8032807}" sibTransId="{F8470BB0-F521-424B-A523-89E757F58557}"/>
    <dgm:cxn modelId="{9862DC13-8DBD-4962-996B-E087408AF735}" type="presOf" srcId="{76707588-0FFD-41DA-8AF7-827B2B4E448D}" destId="{4933170D-742C-4B26-801F-D68909E62467}" srcOrd="0" destOrd="0" presId="urn:microsoft.com/office/officeart/2005/8/layout/radial1"/>
    <dgm:cxn modelId="{C87B20E3-A2B6-442E-9A91-90026BCFFBB8}" srcId="{A143233C-D43C-4B2F-8D2C-17EFE5087C7B}" destId="{0AF5CB40-3A87-41AB-8A12-BB0FDF0EA611}" srcOrd="4" destOrd="0" parTransId="{CDFF3EF6-C394-46A6-ABB1-3DC74C0A1852}" sibTransId="{776A21B9-8B52-47FA-96FC-7A00ABF1D14B}"/>
    <dgm:cxn modelId="{48D1C949-5C54-4E4D-B4EC-9FC61A2CE2F4}" type="presOf" srcId="{59281D41-7AAA-4BD0-8A61-7C83FE1C7D71}" destId="{B0B5654A-5847-47D5-8110-450F0274A619}" srcOrd="0" destOrd="0" presId="urn:microsoft.com/office/officeart/2005/8/layout/radial1"/>
    <dgm:cxn modelId="{461E29F7-20C5-4F1A-89A8-FC08DD8E5D59}" srcId="{A143233C-D43C-4B2F-8D2C-17EFE5087C7B}" destId="{EE5298EE-2968-4DC9-8C4A-4EAD2C8B4E02}" srcOrd="7" destOrd="0" parTransId="{2C079BA2-9AB4-44F7-8E2B-C077B4CB2977}" sibTransId="{5FFEFA43-7D89-43DC-B9D2-CF8959EF01EA}"/>
    <dgm:cxn modelId="{5474F61F-1267-46A3-808E-1F2D7A0503BE}" type="presOf" srcId="{18445E46-236B-4458-9621-F12E192474A5}" destId="{DFD8E344-302A-410C-B9AE-1C021ECDC8A5}" srcOrd="0" destOrd="0" presId="urn:microsoft.com/office/officeart/2005/8/layout/radial1"/>
    <dgm:cxn modelId="{9E1424D1-EDC9-4E62-AE5B-FA62E0582874}" srcId="{A143233C-D43C-4B2F-8D2C-17EFE5087C7B}" destId="{59281D41-7AAA-4BD0-8A61-7C83FE1C7D71}" srcOrd="1" destOrd="0" parTransId="{9D3CF768-0BEA-45BD-A6F8-948D56AA7BF2}" sibTransId="{DFF9920E-C5BA-4923-84B8-3908D227C1E5}"/>
    <dgm:cxn modelId="{EFAC5A40-8E87-4554-8012-01D20605A9F4}" srcId="{1AAC243B-6E09-4877-9E8C-60C68358653A}" destId="{A143233C-D43C-4B2F-8D2C-17EFE5087C7B}" srcOrd="0" destOrd="0" parTransId="{F2318AF9-1CBD-4683-8781-C623066397E0}" sibTransId="{5F7E96ED-EF3F-4873-AC9B-7FCF7C54ADA5}"/>
    <dgm:cxn modelId="{D4A995D8-571A-43DD-AC33-D243F19F78B5}" srcId="{A143233C-D43C-4B2F-8D2C-17EFE5087C7B}" destId="{C4D691D9-E557-4863-8997-677F32E71A8E}" srcOrd="0" destOrd="0" parTransId="{C1EA48E0-AEC4-4415-9AF6-0610572C5EDA}" sibTransId="{60320E2B-5637-444D-9AA3-552242FAD33C}"/>
    <dgm:cxn modelId="{1D675C4E-7C5C-4337-B9DB-8AA80A7CA5EF}" type="presOf" srcId="{E8618E32-22BE-4F54-9C9C-BFBDEBA713BB}" destId="{08F68E47-FBAE-4D93-AFEB-9B395123F29D}" srcOrd="0" destOrd="0" presId="urn:microsoft.com/office/officeart/2005/8/layout/radial1"/>
    <dgm:cxn modelId="{2BD202F8-A3BA-4A3B-97CA-5D50B1DCEC5F}" type="presOf" srcId="{31992F5A-8AC9-4F9D-930B-32284B30199A}" destId="{693BA2E8-B589-419B-8E98-6FAEC6752811}" srcOrd="1" destOrd="0" presId="urn:microsoft.com/office/officeart/2005/8/layout/radial1"/>
    <dgm:cxn modelId="{7ACA194C-6AEE-4A90-A172-FD6F12CFCFBD}" type="presOf" srcId="{9D3CF768-0BEA-45BD-A6F8-948D56AA7BF2}" destId="{3520DE19-DC58-4507-A4D4-BE022B6CB106}" srcOrd="1" destOrd="0" presId="urn:microsoft.com/office/officeart/2005/8/layout/radial1"/>
    <dgm:cxn modelId="{96592CB7-C7D1-423F-A1BE-E3892BEF31DE}" type="presOf" srcId="{500E702C-092C-4B86-8764-6F4FA8032807}" destId="{1CC45FA6-97F2-4EC8-9A79-0F64B73EC550}" srcOrd="0" destOrd="0" presId="urn:microsoft.com/office/officeart/2005/8/layout/radial1"/>
    <dgm:cxn modelId="{0944163A-2357-46FD-A055-72C63612D6F1}" type="presOf" srcId="{54A12994-17B3-4A75-B0E2-DF0E8EF332DB}" destId="{C9566C9B-D7CD-49E6-AA6D-1ADD42CB885C}" srcOrd="0" destOrd="0" presId="urn:microsoft.com/office/officeart/2005/8/layout/radial1"/>
    <dgm:cxn modelId="{D73EACC9-46B6-4EFB-A2E2-A458AE46D1B9}" type="presOf" srcId="{B34792F7-5F23-4D84-9C3A-94422918A7CC}" destId="{F737A78A-A6FC-4D5D-B16E-A48C355D8520}" srcOrd="1" destOrd="0" presId="urn:microsoft.com/office/officeart/2005/8/layout/radial1"/>
    <dgm:cxn modelId="{5CAFF70C-A734-4951-A48D-AC3B6A6CD661}" type="presOf" srcId="{EE5298EE-2968-4DC9-8C4A-4EAD2C8B4E02}" destId="{886534AA-E4D6-466C-870C-D12228C1F4BE}" srcOrd="0" destOrd="0" presId="urn:microsoft.com/office/officeart/2005/8/layout/radial1"/>
    <dgm:cxn modelId="{7045955D-3D32-4A03-8A70-EAC8BF51D2DB}" type="presOf" srcId="{5C094A14-459C-4CDD-98FA-0F5813006975}" destId="{82538799-ACAF-4FAA-B057-A3A43BA15252}" srcOrd="0" destOrd="0" presId="urn:microsoft.com/office/officeart/2005/8/layout/radial1"/>
    <dgm:cxn modelId="{FA17742F-45C4-4F03-AF6E-BF28D4C7FECA}" type="presOf" srcId="{E8618E32-22BE-4F54-9C9C-BFBDEBA713BB}" destId="{DE154544-7BEB-4182-816F-90EE6391F6BF}" srcOrd="1" destOrd="0" presId="urn:microsoft.com/office/officeart/2005/8/layout/radial1"/>
    <dgm:cxn modelId="{02C4EE34-B080-4879-B74D-68682BE925D8}" type="presOf" srcId="{CDFF3EF6-C394-46A6-ABB1-3DC74C0A1852}" destId="{DDDCD614-C4DA-4955-93BF-C812C0947849}" srcOrd="1" destOrd="0" presId="urn:microsoft.com/office/officeart/2005/8/layout/radial1"/>
    <dgm:cxn modelId="{D506E7C3-FF41-43B0-9ACA-666F10F8FA50}" type="presParOf" srcId="{24008F63-DEAF-42D0-B64A-36A35B635A15}" destId="{6C8F8972-9F34-46FC-B4CD-982351472A22}" srcOrd="0" destOrd="0" presId="urn:microsoft.com/office/officeart/2005/8/layout/radial1"/>
    <dgm:cxn modelId="{6E725AFB-EF6C-4F9B-A1DD-3002D9189493}" type="presParOf" srcId="{24008F63-DEAF-42D0-B64A-36A35B635A15}" destId="{9F9B2C85-5CA0-4CE6-A0CD-93B3A56DC0BB}" srcOrd="1" destOrd="0" presId="urn:microsoft.com/office/officeart/2005/8/layout/radial1"/>
    <dgm:cxn modelId="{E162A302-D2E4-43AD-B747-63F9EC63F11B}" type="presParOf" srcId="{9F9B2C85-5CA0-4CE6-A0CD-93B3A56DC0BB}" destId="{D48DE9CC-966E-457B-AF18-2D3877260F9D}" srcOrd="0" destOrd="0" presId="urn:microsoft.com/office/officeart/2005/8/layout/radial1"/>
    <dgm:cxn modelId="{4CDED02A-CCD4-424F-9613-FE377C0E772B}" type="presParOf" srcId="{24008F63-DEAF-42D0-B64A-36A35B635A15}" destId="{CA80EB90-3E9F-40BE-8914-FE858A99A673}" srcOrd="2" destOrd="0" presId="urn:microsoft.com/office/officeart/2005/8/layout/radial1"/>
    <dgm:cxn modelId="{E83A0FF0-6DD4-4B7F-A6A8-931B0B4EBD6D}" type="presParOf" srcId="{24008F63-DEAF-42D0-B64A-36A35B635A15}" destId="{F406CF8A-8F61-41C8-901E-655CC42463E9}" srcOrd="3" destOrd="0" presId="urn:microsoft.com/office/officeart/2005/8/layout/radial1"/>
    <dgm:cxn modelId="{5AD6B150-C1D6-4458-9808-D348156AB880}" type="presParOf" srcId="{F406CF8A-8F61-41C8-901E-655CC42463E9}" destId="{3520DE19-DC58-4507-A4D4-BE022B6CB106}" srcOrd="0" destOrd="0" presId="urn:microsoft.com/office/officeart/2005/8/layout/radial1"/>
    <dgm:cxn modelId="{D30215E5-3BF1-468A-BA8F-E94A1EF82012}" type="presParOf" srcId="{24008F63-DEAF-42D0-B64A-36A35B635A15}" destId="{B0B5654A-5847-47D5-8110-450F0274A619}" srcOrd="4" destOrd="0" presId="urn:microsoft.com/office/officeart/2005/8/layout/radial1"/>
    <dgm:cxn modelId="{1065E3EE-4355-46E5-B4BE-45E99759A908}" type="presParOf" srcId="{24008F63-DEAF-42D0-B64A-36A35B635A15}" destId="{DFD8E344-302A-410C-B9AE-1C021ECDC8A5}" srcOrd="5" destOrd="0" presId="urn:microsoft.com/office/officeart/2005/8/layout/radial1"/>
    <dgm:cxn modelId="{D1327ED8-D17A-42A5-AFBE-4BF3022EB6C2}" type="presParOf" srcId="{DFD8E344-302A-410C-B9AE-1C021ECDC8A5}" destId="{4B00CF80-6A24-44AA-B94D-78806CBABC6C}" srcOrd="0" destOrd="0" presId="urn:microsoft.com/office/officeart/2005/8/layout/radial1"/>
    <dgm:cxn modelId="{A7047FC4-6B59-4B7B-BD40-AEABB618C39E}" type="presParOf" srcId="{24008F63-DEAF-42D0-B64A-36A35B635A15}" destId="{FCCFD231-EBCB-4704-9478-5F3A73E1EA2A}" srcOrd="6" destOrd="0" presId="urn:microsoft.com/office/officeart/2005/8/layout/radial1"/>
    <dgm:cxn modelId="{53D801E3-3589-4E43-BD0F-B4BB61981FE1}" type="presParOf" srcId="{24008F63-DEAF-42D0-B64A-36A35B635A15}" destId="{1CC45FA6-97F2-4EC8-9A79-0F64B73EC550}" srcOrd="7" destOrd="0" presId="urn:microsoft.com/office/officeart/2005/8/layout/radial1"/>
    <dgm:cxn modelId="{820DAFD8-76B6-4C13-B30F-5E39CCDCCF93}" type="presParOf" srcId="{1CC45FA6-97F2-4EC8-9A79-0F64B73EC550}" destId="{103BE270-9591-470A-9156-89A74BDFEF48}" srcOrd="0" destOrd="0" presId="urn:microsoft.com/office/officeart/2005/8/layout/radial1"/>
    <dgm:cxn modelId="{4AE04B5F-7F54-4EF2-8C39-BFDC8BB4A5C9}" type="presParOf" srcId="{24008F63-DEAF-42D0-B64A-36A35B635A15}" destId="{EF0EF314-E680-4AC9-8471-8190EF0B3973}" srcOrd="8" destOrd="0" presId="urn:microsoft.com/office/officeart/2005/8/layout/radial1"/>
    <dgm:cxn modelId="{4864FFB8-8027-4138-AA72-ED1169D0034F}" type="presParOf" srcId="{24008F63-DEAF-42D0-B64A-36A35B635A15}" destId="{F748C8DC-CADC-46A1-87F5-90358FF8D809}" srcOrd="9" destOrd="0" presId="urn:microsoft.com/office/officeart/2005/8/layout/radial1"/>
    <dgm:cxn modelId="{7AA4A5B8-F7C3-4F2C-A27D-5C757821433F}" type="presParOf" srcId="{F748C8DC-CADC-46A1-87F5-90358FF8D809}" destId="{DDDCD614-C4DA-4955-93BF-C812C0947849}" srcOrd="0" destOrd="0" presId="urn:microsoft.com/office/officeart/2005/8/layout/radial1"/>
    <dgm:cxn modelId="{E0257E6E-0A75-4671-8774-80608A8FEDCF}" type="presParOf" srcId="{24008F63-DEAF-42D0-B64A-36A35B635A15}" destId="{11AFF270-2AD4-424E-8610-F9F9E29CA796}" srcOrd="10" destOrd="0" presId="urn:microsoft.com/office/officeart/2005/8/layout/radial1"/>
    <dgm:cxn modelId="{14F701C1-1C33-46CE-818A-7C7668C8D73F}" type="presParOf" srcId="{24008F63-DEAF-42D0-B64A-36A35B635A15}" destId="{7C748BB7-BCC6-447F-BBBC-0D61A732F6AF}" srcOrd="11" destOrd="0" presId="urn:microsoft.com/office/officeart/2005/8/layout/radial1"/>
    <dgm:cxn modelId="{99DE5F6B-C740-4688-B0B7-73253C42235F}" type="presParOf" srcId="{7C748BB7-BCC6-447F-BBBC-0D61A732F6AF}" destId="{F737A78A-A6FC-4D5D-B16E-A48C355D8520}" srcOrd="0" destOrd="0" presId="urn:microsoft.com/office/officeart/2005/8/layout/radial1"/>
    <dgm:cxn modelId="{9F100AE4-BDA3-425F-8CB4-9D65DFF357B2}" type="presParOf" srcId="{24008F63-DEAF-42D0-B64A-36A35B635A15}" destId="{4933170D-742C-4B26-801F-D68909E62467}" srcOrd="12" destOrd="0" presId="urn:microsoft.com/office/officeart/2005/8/layout/radial1"/>
    <dgm:cxn modelId="{23E7EC17-8FEF-4F94-9465-783CDAA77BE1}" type="presParOf" srcId="{24008F63-DEAF-42D0-B64A-36A35B635A15}" destId="{B229314A-6A47-487F-89A9-EEC7934D2353}" srcOrd="13" destOrd="0" presId="urn:microsoft.com/office/officeart/2005/8/layout/radial1"/>
    <dgm:cxn modelId="{A0768A31-C1E0-42A3-A92E-779F281995E4}" type="presParOf" srcId="{B229314A-6A47-487F-89A9-EEC7934D2353}" destId="{693BA2E8-B589-419B-8E98-6FAEC6752811}" srcOrd="0" destOrd="0" presId="urn:microsoft.com/office/officeart/2005/8/layout/radial1"/>
    <dgm:cxn modelId="{AEB567D2-07F8-4950-ACFB-6AE56C32BA0B}" type="presParOf" srcId="{24008F63-DEAF-42D0-B64A-36A35B635A15}" destId="{C9566C9B-D7CD-49E6-AA6D-1ADD42CB885C}" srcOrd="14" destOrd="0" presId="urn:microsoft.com/office/officeart/2005/8/layout/radial1"/>
    <dgm:cxn modelId="{F02F4F16-AAC4-4C64-A900-3DE109E7489F}" type="presParOf" srcId="{24008F63-DEAF-42D0-B64A-36A35B635A15}" destId="{5E3385E1-543E-46AF-9BBF-DFDBC041C3D3}" srcOrd="15" destOrd="0" presId="urn:microsoft.com/office/officeart/2005/8/layout/radial1"/>
    <dgm:cxn modelId="{2806C58F-B0AC-4771-A406-782D64E2C4A7}" type="presParOf" srcId="{5E3385E1-543E-46AF-9BBF-DFDBC041C3D3}" destId="{99576B6E-9C29-4825-A98B-9F65F26ACD16}" srcOrd="0" destOrd="0" presId="urn:microsoft.com/office/officeart/2005/8/layout/radial1"/>
    <dgm:cxn modelId="{D3E82416-4531-4858-91E0-DE71F6DA8C71}" type="presParOf" srcId="{24008F63-DEAF-42D0-B64A-36A35B635A15}" destId="{886534AA-E4D6-466C-870C-D12228C1F4BE}" srcOrd="16" destOrd="0" presId="urn:microsoft.com/office/officeart/2005/8/layout/radial1"/>
    <dgm:cxn modelId="{B98D7EF9-9EBC-4EC1-85DD-93B7A9CDA5CC}" type="presParOf" srcId="{24008F63-DEAF-42D0-B64A-36A35B635A15}" destId="{08F68E47-FBAE-4D93-AFEB-9B395123F29D}" srcOrd="17" destOrd="0" presId="urn:microsoft.com/office/officeart/2005/8/layout/radial1"/>
    <dgm:cxn modelId="{6F758233-C123-49C7-9B7B-DC0484C89EED}" type="presParOf" srcId="{08F68E47-FBAE-4D93-AFEB-9B395123F29D}" destId="{DE154544-7BEB-4182-816F-90EE6391F6BF}" srcOrd="0" destOrd="0" presId="urn:microsoft.com/office/officeart/2005/8/layout/radial1"/>
    <dgm:cxn modelId="{B0FDA6E2-E570-4694-B925-EDB5478EEBCE}" type="presParOf" srcId="{24008F63-DEAF-42D0-B64A-36A35B635A15}" destId="{82538799-ACAF-4FAA-B057-A3A43BA15252}" srcOrd="1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8402507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ar-SA" sz="1200" b="0" i="0" u="none" strike="noStrike" kern="1200" cap="none" spc="0" normalizeH="0" baseline="0" noProof="0">
                <a:ln>
                  <a:noFill/>
                </a:ln>
                <a:solidFill>
                  <a:prstClr val="black"/>
                </a:solidFill>
                <a:effectLst/>
                <a:uLnTx/>
                <a:uFillTx/>
                <a:latin typeface="Calibri"/>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82670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idx="1"/>
          </p:nvPr>
        </p:nvSpPr>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915573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091549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6/27/2026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925371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6/27/2026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6537189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6/27/2026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622726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6/27/2026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04238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6/27/2026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027256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6/27/2026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491502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3833454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108950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20858297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93010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2955754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110322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49935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65744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34743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7916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xmlns=""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xmlns="" id="{DFFDB9AB-BBFA-0464-DA10-23BDC6ABBF34}"/>
              </a:ext>
            </a:extLst>
          </p:cNvPr>
          <p:cNvSpPr txBox="1"/>
          <p:nvPr/>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xmlns="" id="{67D87828-0581-03E8-6E3E-D5022A7A4DC3}"/>
              </a:ext>
            </a:extLst>
          </p:cNvPr>
          <p:cNvSpPr txBox="1"/>
          <p:nvPr/>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xmlns="" id="{A9A44239-8659-6E2D-9124-AEF8F8D4E389}"/>
              </a:ext>
            </a:extLst>
          </p:cNvPr>
          <p:cNvSpPr txBox="1"/>
          <p:nvPr/>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xmlns="" id="{33365CB3-76F1-D5B9-245A-73910669B5D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7" name="Google Shape;113;p2">
            <a:extLst>
              <a:ext uri="{FF2B5EF4-FFF2-40B4-BE49-F238E27FC236}">
                <a16:creationId xmlns:a16="http://schemas.microsoft.com/office/drawing/2014/main" xmlns="" id="{01A9E1CC-B7DF-D5AD-B814-D820E4003C1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8" name="Google Shape;114;p2">
            <a:extLst>
              <a:ext uri="{FF2B5EF4-FFF2-40B4-BE49-F238E27FC236}">
                <a16:creationId xmlns:a16="http://schemas.microsoft.com/office/drawing/2014/main" xmlns="" id="{F61F1714-26AD-4421-AD84-9EA512F1C525}"/>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9" name="Google Shape;116;p2">
            <a:extLst>
              <a:ext uri="{FF2B5EF4-FFF2-40B4-BE49-F238E27FC236}">
                <a16:creationId xmlns:a16="http://schemas.microsoft.com/office/drawing/2014/main" xmlns="" id="{C47A60A8-89C6-0E67-8E2C-F17F0AB4A5E0}"/>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8915940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xmlns=""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xmlns=""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xmlns=""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xmlns=""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5850321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xmlns=""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xmlns=""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xmlns=""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xmlns=""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40401434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xmlns=""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xmlns=""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2044859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xmlns=""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1907598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6/27/2026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284960822"/>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 id="2147483690" r:id="rId23"/>
    <p:sldLayoutId id="2147483691" r:id="rId24"/>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3.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9.jpeg"/><Relationship Id="rId1" Type="http://schemas.openxmlformats.org/officeDocument/2006/relationships/slideLayout" Target="../slideLayouts/slideLayout19.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418035" y="5816516"/>
            <a:ext cx="4705857" cy="400110"/>
          </a:xfrm>
          <a:prstGeom prst="rect">
            <a:avLst/>
          </a:prstGeom>
          <a:noFill/>
        </p:spPr>
        <p:txBody>
          <a:bodyPr wrap="square" rtlCol="0">
            <a:spAutoFit/>
          </a:bodyPr>
          <a:lstStyle/>
          <a:p>
            <a:pPr lvl="0">
              <a:defRPr/>
            </a:pPr>
            <a:r>
              <a:rPr lang="en-US" sz="2000" dirty="0">
                <a:solidFill>
                  <a:srgbClr val="000000"/>
                </a:solidFill>
                <a:latin typeface="Alexandria" pitchFamily="2" charset="-78"/>
                <a:cs typeface="Alexandria" pitchFamily="2" charset="-78"/>
              </a:rPr>
              <a:t>Prepared by Dr. Salma sherif</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a:t>
            </a:r>
            <a:r>
              <a:rPr kumimoji="0" lang="ar-JO" sz="2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2</a:t>
            </a:r>
            <a:endParaRPr kumimoji="0" lang="en-US" sz="2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1754297" y="3234291"/>
            <a:ext cx="2000869" cy="1232902"/>
          </a:xfrm>
          <a:prstGeom prst="rect">
            <a:avLst/>
          </a:prstGeom>
          <a:noFill/>
        </p:spPr>
        <p:txBody>
          <a:bodyPr wrap="none" rtlCol="0">
            <a:spAutoFit/>
          </a:bodyPr>
          <a:lstStyle/>
          <a:p>
            <a:pPr lvl="0" algn="ctr">
              <a:lnSpc>
                <a:spcPct val="200000"/>
              </a:lnSpc>
              <a:defRPr/>
            </a:pPr>
            <a:r>
              <a:rPr lang="en-US" sz="2000" dirty="0">
                <a:solidFill>
                  <a:srgbClr val="000000"/>
                </a:solidFill>
                <a:latin typeface="Alexandria" pitchFamily="2" charset="-78"/>
                <a:cs typeface="Alexandria" pitchFamily="2" charset="-78"/>
              </a:rPr>
              <a:t>R</a:t>
            </a:r>
            <a:r>
              <a:rPr lang="en-GB" sz="2000" dirty="0">
                <a:solidFill>
                  <a:srgbClr val="000000"/>
                </a:solidFill>
                <a:latin typeface="Alexandria" pitchFamily="2" charset="-78"/>
                <a:cs typeface="Alexandria" pitchFamily="2" charset="-78"/>
              </a:rPr>
              <a:t>P</a:t>
            </a:r>
            <a:r>
              <a:rPr lang="en-US" sz="2000" dirty="0">
                <a:solidFill>
                  <a:srgbClr val="000000"/>
                </a:solidFill>
                <a:latin typeface="Alexandria" pitchFamily="2" charset="-78"/>
                <a:cs typeface="Alexandria" pitchFamily="2" charset="-78"/>
              </a:rPr>
              <a:t>C00</a:t>
            </a:r>
          </a:p>
          <a:p>
            <a:pPr marL="0" marR="0" lvl="0" indent="0" algn="ctr" defTabSz="914400" rtl="0" eaLnBrk="1" fontAlgn="auto" latinLnBrk="0" hangingPunct="1">
              <a:lnSpc>
                <a:spcPct val="200000"/>
              </a:lnSpc>
              <a:spcBef>
                <a:spcPts val="0"/>
              </a:spcBef>
              <a:spcAft>
                <a:spcPts val="0"/>
              </a:spcAft>
              <a:buClrTx/>
              <a:buSzTx/>
              <a:buFontTx/>
              <a:buNone/>
              <a:tabLst/>
              <a:defRPr/>
            </a:pPr>
            <a:r>
              <a:rPr lang="ar-JO" sz="2000" dirty="0">
                <a:solidFill>
                  <a:srgbClr val="000000"/>
                </a:solidFill>
                <a:latin typeface="Alexandria" pitchFamily="2" charset="-78"/>
                <a:cs typeface="Alexandria" pitchFamily="2" charset="-78"/>
              </a:rPr>
              <a:t>العلوم الإنسانية</a:t>
            </a:r>
            <a:endParaRPr kumimoji="0" lang="ar-EG" sz="20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مستطيل 1"/>
          <p:cNvSpPr/>
          <p:nvPr/>
        </p:nvSpPr>
        <p:spPr>
          <a:xfrm>
            <a:off x="827319" y="2432247"/>
            <a:ext cx="3887289"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a:rPr>
              <a:t>خطة </a:t>
            </a:r>
            <a:r>
              <a:rPr kumimoji="0" lang="ar-SA" sz="2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a:rPr>
              <a:t>البح</a:t>
            </a:r>
            <a:r>
              <a:rPr kumimoji="0" lang="ar-JO" sz="2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a:rPr>
              <a:t>ث</a:t>
            </a:r>
            <a:endParaRPr kumimoji="0" lang="ar-SA" sz="2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a:endParaRPr>
          </a:p>
        </p:txBody>
      </p:sp>
      <p:pic>
        <p:nvPicPr>
          <p:cNvPr id="5" name="Graphic 21">
            <a:extLst>
              <a:ext uri="{FF2B5EF4-FFF2-40B4-BE49-F238E27FC236}">
                <a16:creationId xmlns:a16="http://schemas.microsoft.com/office/drawing/2014/main" xmlns=""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10576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مربع نص 3"/>
          <p:cNvSpPr txBox="1"/>
          <p:nvPr/>
        </p:nvSpPr>
        <p:spPr>
          <a:xfrm>
            <a:off x="5332740" y="2745321"/>
            <a:ext cx="6653849" cy="860877"/>
          </a:xfrm>
          <a:prstGeom prst="rect">
            <a:avLst/>
          </a:prstGeom>
          <a:noFill/>
        </p:spPr>
        <p:txBody>
          <a:bodyPr wrap="square" rtlCol="1">
            <a:spAutoFit/>
          </a:bodyPr>
          <a:lstStyle/>
          <a:p>
            <a:pPr marL="0" marR="0" lvl="0" indent="0" algn="ctr" defTabSz="914400" rtl="1" eaLnBrk="1" fontAlgn="auto" latinLnBrk="0" hangingPunct="1">
              <a:lnSpc>
                <a:spcPct val="25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البحث العلمي وعناصره</a:t>
            </a:r>
          </a:p>
        </p:txBody>
      </p:sp>
      <p:pic>
        <p:nvPicPr>
          <p:cNvPr id="9" name="Graphic 21">
            <a:extLst>
              <a:ext uri="{FF2B5EF4-FFF2-40B4-BE49-F238E27FC236}">
                <a16:creationId xmlns:a16="http://schemas.microsoft.com/office/drawing/2014/main" xmlns="" id="{4C345578-888C-CD85-D572-08F459C791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pic>
        <p:nvPicPr>
          <p:cNvPr id="7" name="Picture Placeholder 4">
            <a:extLst>
              <a:ext uri="{FF2B5EF4-FFF2-40B4-BE49-F238E27FC236}">
                <a16:creationId xmlns:a16="http://schemas.microsoft.com/office/drawing/2014/main" xmlns="" id="{8BF499D1-1F1D-149C-D36C-08D62A6F5D3B}"/>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3" name="Rectangle 2">
            <a:extLst>
              <a:ext uri="{FF2B5EF4-FFF2-40B4-BE49-F238E27FC236}">
                <a16:creationId xmlns:a16="http://schemas.microsoft.com/office/drawing/2014/main" xmlns="" id="{B0C3B80E-E2DD-2901-D1AC-C751B91E5C5A}"/>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9591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0" y="1028700"/>
            <a:ext cx="1197355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7" name="Google Shape;117;p2"/>
          <p:cNvSpPr txBox="1"/>
          <p:nvPr/>
        </p:nvSpPr>
        <p:spPr>
          <a:xfrm>
            <a:off x="5750559" y="1245312"/>
            <a:ext cx="4782915" cy="4524275"/>
          </a:xfrm>
          <a:prstGeom prst="rect">
            <a:avLst/>
          </a:prstGeom>
          <a:noFill/>
          <a:ln>
            <a:noFill/>
          </a:ln>
        </p:spPr>
        <p:txBody>
          <a:bodyPr spcFirstLastPara="1" wrap="square" lIns="91425" tIns="45700" rIns="91425" bIns="45700" anchor="t" anchorCtr="0">
            <a:spAutoFit/>
          </a:bodyPr>
          <a:lstStyle/>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مقدمة </a:t>
            </a:r>
            <a:endParaRPr lang="en-US" sz="1600" b="1"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مشكلة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أسئلة الدراسة والفرضيات</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أهمية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أهداف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المصطلحات المفاهيمية والإجرائية </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حدود ومحددات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الإطار النظري والدراسات السابقة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مجتمع وعينة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أداة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تحليل النتائج ومناقشتها</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الخاتمة</a:t>
            </a:r>
          </a:p>
        </p:txBody>
      </p:sp>
      <p:sp>
        <p:nvSpPr>
          <p:cNvPr id="3" name="TextBox 2">
            <a:extLst>
              <a:ext uri="{FF2B5EF4-FFF2-40B4-BE49-F238E27FC236}">
                <a16:creationId xmlns:a16="http://schemas.microsoft.com/office/drawing/2014/main" xmlns=""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8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المحتويات</a:t>
            </a:r>
            <a:endParaRPr kumimoji="0" lang="en-US" sz="18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sym typeface="Calibri"/>
            </a:endParaRPr>
          </a:p>
        </p:txBody>
      </p:sp>
      <p:pic>
        <p:nvPicPr>
          <p:cNvPr id="7" name="Graphic 6">
            <a:extLst>
              <a:ext uri="{FF2B5EF4-FFF2-40B4-BE49-F238E27FC236}">
                <a16:creationId xmlns:a16="http://schemas.microsoft.com/office/drawing/2014/main" xmlns="" id="{AC431688-064B-49AE-61F1-3807850964D2}"/>
              </a:ext>
            </a:extLst>
          </p:cNvPr>
          <p:cNvPicPr>
            <a:picLocks noChangeAspect="1"/>
          </p:cNvPicPr>
          <p:nvPr/>
        </p:nvPicPr>
        <p:blipFill>
          <a:blip>
            <a:extLst>
              <a:ext uri="{96DAC541-7B7A-43D3-8B79-37D633B846F1}">
                <asvg:svgBlip xmlns:asvg="http://schemas.microsoft.com/office/drawing/2016/SVG/main" xmlns="" r:embed="rId3"/>
              </a:ext>
            </a:extLst>
          </a:blip>
          <a:stretch>
            <a:fillRect/>
          </a:stretch>
        </p:blipFill>
        <p:spPr>
          <a:xfrm>
            <a:off x="185486" y="1731056"/>
            <a:ext cx="3218007" cy="3233478"/>
          </a:xfrm>
          <a:prstGeom prst="rect">
            <a:avLst/>
          </a:prstGeom>
        </p:spPr>
      </p:pic>
      <p:sp>
        <p:nvSpPr>
          <p:cNvPr id="2" name="Rectangle 1">
            <a:extLst>
              <a:ext uri="{FF2B5EF4-FFF2-40B4-BE49-F238E27FC236}">
                <a16:creationId xmlns:a16="http://schemas.microsoft.com/office/drawing/2014/main" xmlns="" id="{9EA4DDD3-2587-665E-ACAE-D0A1D8EA3CC5}"/>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5" name="Rectangle 4">
            <a:extLst>
              <a:ext uri="{FF2B5EF4-FFF2-40B4-BE49-F238E27FC236}">
                <a16:creationId xmlns:a16="http://schemas.microsoft.com/office/drawing/2014/main" xmlns="" id="{870C29C8-DC02-85D7-83B6-A3E5FBB5F9F2}"/>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xmlns="" id="{8C8D933C-5BC0-F382-96BF-5B7F1BF646CC}"/>
              </a:ext>
            </a:extLst>
          </p:cNvPr>
          <p:cNvSpPr txBox="1"/>
          <p:nvPr/>
        </p:nvSpPr>
        <p:spPr>
          <a:xfrm>
            <a:off x="1695754" y="1843307"/>
            <a:ext cx="9566276" cy="3398879"/>
          </a:xfrm>
          <a:prstGeom prst="rect">
            <a:avLst/>
          </a:prstGeom>
          <a:noFill/>
        </p:spPr>
        <p:txBody>
          <a:bodyPr wrap="square">
            <a:spAutoFit/>
          </a:bodyPr>
          <a:lstStyle/>
          <a:p>
            <a:pPr algn="just" rtl="1">
              <a:lnSpc>
                <a:spcPct val="107000"/>
              </a:lnSpc>
              <a:spcAft>
                <a:spcPts val="800"/>
              </a:spcAft>
              <a:buNone/>
            </a:pPr>
            <a:r>
              <a:rPr lang="ar-SA" sz="2800" dirty="0">
                <a:effectLst/>
                <a:latin typeface="Calibri" panose="020F0502020204030204" pitchFamily="34" charset="0"/>
                <a:ea typeface="Calibri" panose="020F0502020204030204" pitchFamily="34" charset="0"/>
                <a:cs typeface="Arial" panose="020B0604020202020204" pitchFamily="34" charset="0"/>
              </a:rPr>
              <a:t>يُعد البحث العلمي عملية منظمة تهدف إلى دراسة الظواهر والمشكلات بطريقة منهجية تعتمد على الملاحظة وجمع البيانات وتحليلها بهدف الوصول إلى نتائج دقيقة وقابلة للتفسير.</a:t>
            </a:r>
            <a:endParaRPr lang="ar-JO" sz="28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800" dirty="0">
                <a:effectLst/>
                <a:latin typeface="Calibri" panose="020F0502020204030204" pitchFamily="34" charset="0"/>
                <a:ea typeface="Calibri" panose="020F0502020204030204" pitchFamily="34" charset="0"/>
                <a:cs typeface="Arial" panose="020B0604020202020204" pitchFamily="34" charset="0"/>
              </a:rPr>
              <a:t> ويتميز البحث العلمي بالاعتماد على أسس علمية واضحة مثل الموضوعية، والدقة، وقابلية التحقق، مما يجعله أداة أساسية لتطوير المعرفة في مختلف المجالات</a:t>
            </a:r>
            <a:r>
              <a:rPr lang="ar-JO" sz="2800" dirty="0">
                <a:effectLst/>
                <a:latin typeface="Calibri" panose="020F0502020204030204" pitchFamily="34" charset="0"/>
                <a:ea typeface="Calibri" panose="020F0502020204030204" pitchFamily="34" charset="0"/>
                <a:cs typeface="Arial" panose="020B0604020202020204" pitchFamily="34" charset="0"/>
              </a:rPr>
              <a:t>،</a:t>
            </a:r>
            <a:r>
              <a:rPr lang="ar-SA" sz="2800" dirty="0">
                <a:effectLst/>
                <a:latin typeface="Calibri" panose="020F0502020204030204" pitchFamily="34" charset="0"/>
                <a:ea typeface="Calibri" panose="020F0502020204030204" pitchFamily="34" charset="0"/>
                <a:cs typeface="Arial" panose="020B0604020202020204" pitchFamily="34" charset="0"/>
              </a:rPr>
              <a:t> كما يسهم البحث العلمي في إيجاد حلول للمشكلات، وتطوير النظريات، ودعم اتخاذ القرار المبني على الأدلة بدلًا من التخمين أو الاجتهاد الشخصي</a:t>
            </a:r>
            <a:r>
              <a:rPr lang="en-GB" sz="28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20812467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3" name="مربع نص 2"/>
          <p:cNvSpPr txBox="1"/>
          <p:nvPr/>
        </p:nvSpPr>
        <p:spPr>
          <a:xfrm>
            <a:off x="1135109" y="1744244"/>
            <a:ext cx="10687565" cy="3369512"/>
          </a:xfrm>
          <a:prstGeom prst="rect">
            <a:avLst/>
          </a:prstGeom>
          <a:noFill/>
        </p:spPr>
        <p:txBody>
          <a:bodyPr wrap="square" rtlCol="1">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a:t>
            </a:r>
            <a:r>
              <a:rPr kumimoji="0" lang="ar-SA"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تعتبر دراسة مناهج البحث العلمي أمر ضروري على كل باحـث أو طالـب إذا أراد التزود بالمعرفة العلمية الصحيحة ، مما يقوى ويعمق لديه القدرة علـى الاكتشاف والتفـسير والفهم والتنظيم واستعمال المعلومات والمعارف بطرق سليمة على مستوى الحياة الخاصة التي يعيشها، أو على مستوى الفائدة العامة في كافة جوانب الحياة الـصحية والاقتـصادية والبيئـة.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لـذا وجـب علـى الباحـث أو العـالم المتخصص في مجال من المجالات أن يلتزم بمعايير البحث العلمي , ويسير على هديها خلال القيام ببحوثه العلمية في ميدان تخصصه . وبناء على ذلك يتم الـتحكم في مشكلة البحث ويتم توجيهها توجيها سليما يتماشى مع واقع المجتمع، سواء بتعديلها أو إضافة شيء جديد لها أو بإضافة دراسة تحليلية</a:t>
            </a:r>
          </a:p>
        </p:txBody>
      </p:sp>
      <p:sp>
        <p:nvSpPr>
          <p:cNvPr id="5" name="Rectangle 4">
            <a:extLst>
              <a:ext uri="{FF2B5EF4-FFF2-40B4-BE49-F238E27FC236}">
                <a16:creationId xmlns:a16="http://schemas.microsoft.com/office/drawing/2014/main" xmlns="" id="{2349A065-BA81-C4AA-5FA0-927401C1CD88}"/>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030326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xmlns="" id="{F5678792-A198-8DCF-094A-630D329C41EF}"/>
              </a:ext>
            </a:extLst>
          </p:cNvPr>
          <p:cNvSpPr txBox="1"/>
          <p:nvPr/>
        </p:nvSpPr>
        <p:spPr>
          <a:xfrm>
            <a:off x="8768079" y="2153522"/>
            <a:ext cx="2831865" cy="1689180"/>
          </a:xfrm>
          <a:prstGeom prst="rect">
            <a:avLst/>
          </a:prstGeom>
          <a:noFill/>
        </p:spPr>
        <p:txBody>
          <a:bodyPr wrap="square">
            <a:spAutoFit/>
          </a:bodyPr>
          <a:lstStyle/>
          <a:p>
            <a:pPr marL="0" marR="0" lvl="0" indent="0" algn="ctr" defTabSz="914400" rtl="1" eaLnBrk="1" fontAlgn="auto" latinLnBrk="0" hangingPunct="1">
              <a:lnSpc>
                <a:spcPct val="200000"/>
              </a:lnSpc>
              <a:spcBef>
                <a:spcPts val="0"/>
              </a:spcBef>
              <a:spcAft>
                <a:spcPts val="0"/>
              </a:spcAft>
              <a:buClrTx/>
              <a:buSzTx/>
              <a:buFontTx/>
              <a:buNone/>
              <a:tabLst/>
              <a:defRPr/>
            </a:pPr>
            <a:r>
              <a:rPr lang="ar-JO" sz="2800" b="1" dirty="0">
                <a:solidFill>
                  <a:srgbClr val="00AEEF"/>
                </a:solidFill>
                <a:latin typeface="Alexandria" pitchFamily="2" charset="-78"/>
                <a:ea typeface="Calibri"/>
                <a:cs typeface="Alexandria" pitchFamily="2" charset="-78"/>
                <a:sym typeface="Calibri"/>
              </a:rPr>
              <a:t>محتويات خطة البحث</a:t>
            </a:r>
            <a:endParaRPr kumimoji="0" lang="ar-SA" sz="2800" b="1" i="0" u="none" strike="noStrike" kern="1200" cap="none" spc="0" normalizeH="0" baseline="0" noProof="0" dirty="0">
              <a:ln>
                <a:noFill/>
              </a:ln>
              <a:solidFill>
                <a:srgbClr val="000000"/>
              </a:solidFill>
              <a:effectLst/>
              <a:uLnTx/>
              <a:uFillTx/>
              <a:latin typeface="Alexandria" pitchFamily="2" charset="-78"/>
              <a:ea typeface="Calibri"/>
              <a:cs typeface="Alexandria" pitchFamily="2" charset="-78"/>
              <a:sym typeface="Calibri"/>
            </a:endParaRPr>
          </a:p>
        </p:txBody>
      </p:sp>
      <p:sp>
        <p:nvSpPr>
          <p:cNvPr id="3" name="Rectangle 2">
            <a:extLst>
              <a:ext uri="{FF2B5EF4-FFF2-40B4-BE49-F238E27FC236}">
                <a16:creationId xmlns:a16="http://schemas.microsoft.com/office/drawing/2014/main" xmlns="" id="{780D1067-97CD-C87C-BCCC-FF9B15F53C40}"/>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xmlns="" id="{E6E73070-CF80-B880-930D-876F9D7E29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919" y="174661"/>
            <a:ext cx="8147407" cy="6431622"/>
          </a:xfrm>
          <a:prstGeom prst="rect">
            <a:avLst/>
          </a:prstGeom>
        </p:spPr>
      </p:pic>
    </p:spTree>
    <p:extLst>
      <p:ext uri="{BB962C8B-B14F-4D97-AF65-F5344CB8AC3E}">
        <p14:creationId xmlns:p14="http://schemas.microsoft.com/office/powerpoint/2010/main" val="28678457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2EE8927C-860B-0B61-FB4E-B56181A903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205645" cy="6858000"/>
          </a:xfrm>
          <a:prstGeom prst="rect">
            <a:avLst/>
          </a:prstGeom>
        </p:spPr>
      </p:pic>
      <p:sp>
        <p:nvSpPr>
          <p:cNvPr id="5" name="TextBox 4">
            <a:extLst>
              <a:ext uri="{FF2B5EF4-FFF2-40B4-BE49-F238E27FC236}">
                <a16:creationId xmlns:a16="http://schemas.microsoft.com/office/drawing/2014/main" xmlns="" id="{779D76B2-79B0-1653-A780-688C65CFE932}"/>
              </a:ext>
            </a:extLst>
          </p:cNvPr>
          <p:cNvSpPr txBox="1"/>
          <p:nvPr/>
        </p:nvSpPr>
        <p:spPr>
          <a:xfrm>
            <a:off x="9534419" y="2743200"/>
            <a:ext cx="2219218" cy="1077218"/>
          </a:xfrm>
          <a:prstGeom prst="rect">
            <a:avLst/>
          </a:prstGeom>
          <a:noFill/>
        </p:spPr>
        <p:txBody>
          <a:bodyPr wrap="square" rtlCol="0">
            <a:spAutoFit/>
          </a:bodyPr>
          <a:lstStyle/>
          <a:p>
            <a:pPr algn="ctr"/>
            <a:r>
              <a:rPr lang="ar-JO" sz="3200" b="1" dirty="0">
                <a:solidFill>
                  <a:schemeClr val="accent1"/>
                </a:solidFill>
              </a:rPr>
              <a:t>محتويات البحث بشكل كامل</a:t>
            </a:r>
            <a:endParaRPr lang="en-GB" sz="3200" b="1" dirty="0">
              <a:solidFill>
                <a:schemeClr val="accent1"/>
              </a:solidFill>
            </a:endParaRPr>
          </a:p>
        </p:txBody>
      </p:sp>
    </p:spTree>
    <p:extLst>
      <p:ext uri="{BB962C8B-B14F-4D97-AF65-F5344CB8AC3E}">
        <p14:creationId xmlns:p14="http://schemas.microsoft.com/office/powerpoint/2010/main" val="26415963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3" name="مربع نص 2"/>
          <p:cNvSpPr txBox="1"/>
          <p:nvPr/>
        </p:nvSpPr>
        <p:spPr>
          <a:xfrm>
            <a:off x="1111114" y="1951993"/>
            <a:ext cx="10735555" cy="2954014"/>
          </a:xfrm>
          <a:prstGeom prst="rect">
            <a:avLst/>
          </a:prstGeom>
          <a:noFill/>
        </p:spPr>
        <p:txBody>
          <a:bodyPr wrap="square" rtlCol="1">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عند كتابة البحث العلمي لا بد على الباحث أن يقوم باختيار عنوان لبحثه بحيث يعكس المحتوى موضوع البحث ومجاله والمنهج المتبع لدراسة مشكلة الدراسة، ويجب أن يكون العنوان مختصراً بقدر الإمكان وخاليا من الغموض وأن يعبر بدقة عن موضوع البحث، ويشمل كلمات واضحة سهلة منقحة لا تشوبها الأخطاء اللغوية والإملائية، ومن أهم الخصائص التي يجب أن يتميز بها العنوان الوضوح، الشمول، التجديد وألا يحتوي على نتائج أو اختصارات.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العنوان عبارة عن الكلام الذي يكتب على واجهته يدل على مضمونه ويظهر محتواه، فهو كالعلامة التي تميز البحث عن غيره، والباحث الناجح هو الذي يحسن صياغة العنوان.</a:t>
            </a:r>
          </a:p>
        </p:txBody>
      </p:sp>
      <p:sp>
        <p:nvSpPr>
          <p:cNvPr id="5" name="TextBox 4">
            <a:extLst>
              <a:ext uri="{FF2B5EF4-FFF2-40B4-BE49-F238E27FC236}">
                <a16:creationId xmlns:a16="http://schemas.microsoft.com/office/drawing/2014/main" xmlns="" id="{3406C873-DE65-6F49-E923-85E7C17A8564}"/>
              </a:ext>
            </a:extLst>
          </p:cNvPr>
          <p:cNvSpPr txBox="1"/>
          <p:nvPr/>
        </p:nvSpPr>
        <p:spPr>
          <a:xfrm>
            <a:off x="4675395" y="501341"/>
            <a:ext cx="2841208"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 عنوان الدراسة</a:t>
            </a:r>
          </a:p>
        </p:txBody>
      </p:sp>
      <p:sp>
        <p:nvSpPr>
          <p:cNvPr id="6" name="Rectangle 5">
            <a:extLst>
              <a:ext uri="{FF2B5EF4-FFF2-40B4-BE49-F238E27FC236}">
                <a16:creationId xmlns:a16="http://schemas.microsoft.com/office/drawing/2014/main" xmlns="" id="{4539E88D-21CC-B139-6B6B-7598C316DE02}"/>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955583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75942" y="1163955"/>
            <a:ext cx="4128422" cy="483587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752475" y="1348830"/>
            <a:ext cx="11304257" cy="438994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5" name="TextBox 4">
            <a:extLst>
              <a:ext uri="{FF2B5EF4-FFF2-40B4-BE49-F238E27FC236}">
                <a16:creationId xmlns:a16="http://schemas.microsoft.com/office/drawing/2014/main" xmlns="" id="{3406C873-DE65-6F49-E923-85E7C17A8564}"/>
              </a:ext>
            </a:extLst>
          </p:cNvPr>
          <p:cNvSpPr txBox="1"/>
          <p:nvPr/>
        </p:nvSpPr>
        <p:spPr>
          <a:xfrm>
            <a:off x="3199653" y="501341"/>
            <a:ext cx="5174838"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ما أهمية كتابة عنوان البحث العلمي ؟</a:t>
            </a:r>
            <a:endPar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endParaRPr>
          </a:p>
        </p:txBody>
      </p:sp>
      <p:pic>
        <p:nvPicPr>
          <p:cNvPr id="6" name="صورة 8">
            <a:extLst>
              <a:ext uri="{FF2B5EF4-FFF2-40B4-BE49-F238E27FC236}">
                <a16:creationId xmlns:a16="http://schemas.microsoft.com/office/drawing/2014/main" xmlns="" id="{253605AD-0ABB-4C45-F66B-D289A9693D57}"/>
              </a:ext>
            </a:extLst>
          </p:cNvPr>
          <p:cNvPicPr>
            <a:picLocks noChangeAspect="1"/>
          </p:cNvPicPr>
          <p:nvPr/>
        </p:nvPicPr>
        <p:blipFill>
          <a:blip r:embed="rId2">
            <a:extLst>
              <a:ext uri="{28A0092B-C50C-407E-A947-70E740481C1C}">
                <a14:useLocalDpi xmlns:a14="http://schemas.microsoft.com/office/drawing/2010/main" val="0"/>
              </a:ext>
            </a:extLst>
          </a:blip>
          <a:srcRect t="25514"/>
          <a:stretch/>
        </p:blipFill>
        <p:spPr>
          <a:xfrm>
            <a:off x="1002506" y="1598792"/>
            <a:ext cx="10804194" cy="3660416"/>
          </a:xfrm>
          <a:prstGeom prst="rect">
            <a:avLst/>
          </a:prstGeom>
        </p:spPr>
      </p:pic>
      <p:sp>
        <p:nvSpPr>
          <p:cNvPr id="3" name="Rectangle 2">
            <a:extLst>
              <a:ext uri="{FF2B5EF4-FFF2-40B4-BE49-F238E27FC236}">
                <a16:creationId xmlns:a16="http://schemas.microsoft.com/office/drawing/2014/main" xmlns="" id="{50FB75B7-653A-2EED-AB01-CEF21B19C322}"/>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769334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3" name="مربع نص 2"/>
          <p:cNvSpPr txBox="1"/>
          <p:nvPr/>
        </p:nvSpPr>
        <p:spPr>
          <a:xfrm>
            <a:off x="1609297" y="1761556"/>
            <a:ext cx="9739190" cy="3334887"/>
          </a:xfrm>
          <a:prstGeom prst="rect">
            <a:avLst/>
          </a:prstGeom>
          <a:noFill/>
        </p:spPr>
        <p:txBody>
          <a:bodyPr wrap="square" rtlCol="1">
            <a:spAutoFit/>
          </a:bodyPr>
          <a:lstStyle/>
          <a:p>
            <a:pPr marL="342900" indent="-342900" algn="r" rtl="1">
              <a:lnSpc>
                <a:spcPct val="200000"/>
              </a:lnSpc>
              <a:buFont typeface="Wingdings" panose="05000000000000000000" pitchFamily="2" charset="2"/>
              <a:buChar char="v"/>
            </a:pPr>
            <a:r>
              <a:rPr lang="ar-SA" dirty="0">
                <a:latin typeface="Alexandria" pitchFamily="2" charset="-78"/>
                <a:cs typeface="Alexandria" pitchFamily="2" charset="-78"/>
              </a:rPr>
              <a:t>أن يصاغ بأسلوب علمي، بعيداً عن السجع والألفاظ المثيرة التي تستعمل غالباً في الصحافة</a:t>
            </a:r>
            <a:r>
              <a:rPr lang="en-US" dirty="0">
                <a:latin typeface="Alexandria" pitchFamily="2" charset="-78"/>
                <a:cs typeface="Alexandria" pitchFamily="2" charset="-78"/>
              </a:rPr>
              <a:t>.</a:t>
            </a:r>
          </a:p>
          <a:p>
            <a:pPr marL="342900" lvl="0" indent="-342900" algn="r" rtl="1">
              <a:lnSpc>
                <a:spcPct val="200000"/>
              </a:lnSpc>
              <a:buFont typeface="Wingdings" panose="05000000000000000000" pitchFamily="2" charset="2"/>
              <a:buChar char="v"/>
            </a:pPr>
            <a:r>
              <a:rPr lang="ar-SA" dirty="0">
                <a:latin typeface="Alexandria" pitchFamily="2" charset="-78"/>
                <a:cs typeface="Alexandria" pitchFamily="2" charset="-78"/>
              </a:rPr>
              <a:t>أن يكون دقيقا مفصحا عن محتواه من أبواب وفصول ومباحث</a:t>
            </a:r>
            <a:r>
              <a:rPr lang="en-US" dirty="0">
                <a:latin typeface="Alexandria" pitchFamily="2" charset="-78"/>
                <a:cs typeface="Alexandria" pitchFamily="2" charset="-78"/>
              </a:rPr>
              <a:t>.</a:t>
            </a:r>
          </a:p>
          <a:p>
            <a:pPr marL="342900" lvl="0" indent="-342900" algn="r" rtl="1">
              <a:lnSpc>
                <a:spcPct val="200000"/>
              </a:lnSpc>
              <a:buFont typeface="Wingdings" panose="05000000000000000000" pitchFamily="2" charset="2"/>
              <a:buChar char="v"/>
            </a:pPr>
            <a:r>
              <a:rPr lang="ar-SA" dirty="0">
                <a:latin typeface="Alexandria" pitchFamily="2" charset="-78"/>
                <a:cs typeface="Alexandria" pitchFamily="2" charset="-78"/>
              </a:rPr>
              <a:t>أن يكون عنوان الفصل أو المبحث مبيناً، بحيث لا يتوقف فهمه على العنوان الذي قبله</a:t>
            </a:r>
            <a:r>
              <a:rPr lang="en-US" dirty="0">
                <a:latin typeface="Alexandria" pitchFamily="2" charset="-78"/>
                <a:cs typeface="Alexandria" pitchFamily="2" charset="-78"/>
              </a:rPr>
              <a:t>.</a:t>
            </a:r>
          </a:p>
          <a:p>
            <a:pPr marL="342900" lvl="0" indent="-342900" algn="r" rtl="1">
              <a:lnSpc>
                <a:spcPct val="200000"/>
              </a:lnSpc>
              <a:buFont typeface="Wingdings" panose="05000000000000000000" pitchFamily="2" charset="2"/>
              <a:buChar char="v"/>
            </a:pPr>
            <a:r>
              <a:rPr lang="ar-SA" dirty="0">
                <a:latin typeface="Alexandria" pitchFamily="2" charset="-78"/>
                <a:cs typeface="Alexandria" pitchFamily="2" charset="-78"/>
              </a:rPr>
              <a:t>أن يكون بعبارة موجزة ما أمكن.</a:t>
            </a:r>
            <a:endParaRPr lang="en-US" dirty="0">
              <a:latin typeface="Alexandria" pitchFamily="2" charset="-78"/>
              <a:cs typeface="Alexandria" pitchFamily="2" charset="-78"/>
            </a:endParaRPr>
          </a:p>
          <a:p>
            <a:pPr marL="342900" lvl="0" indent="-342900" algn="r" rtl="1">
              <a:lnSpc>
                <a:spcPct val="200000"/>
              </a:lnSpc>
              <a:buFont typeface="Wingdings" panose="05000000000000000000" pitchFamily="2" charset="2"/>
              <a:buChar char="v"/>
            </a:pPr>
            <a:r>
              <a:rPr lang="ar-SA" dirty="0">
                <a:latin typeface="Alexandria" pitchFamily="2" charset="-78"/>
                <a:cs typeface="Alexandria" pitchFamily="2" charset="-78"/>
              </a:rPr>
              <a:t>ألا يكون متضمناً حكماً أو نتيجة متوقعة</a:t>
            </a:r>
            <a:r>
              <a:rPr lang="en-US" dirty="0">
                <a:latin typeface="Alexandria" pitchFamily="2" charset="-78"/>
                <a:cs typeface="Alexandria" pitchFamily="2" charset="-78"/>
              </a:rPr>
              <a:t>.</a:t>
            </a:r>
          </a:p>
          <a:p>
            <a:pPr marL="342900" lvl="0" indent="-342900" algn="r" rtl="1">
              <a:lnSpc>
                <a:spcPct val="200000"/>
              </a:lnSpc>
              <a:buFont typeface="Wingdings" panose="05000000000000000000" pitchFamily="2" charset="2"/>
              <a:buChar char="v"/>
            </a:pPr>
            <a:r>
              <a:rPr lang="ar-SA" dirty="0">
                <a:latin typeface="Alexandria" pitchFamily="2" charset="-78"/>
                <a:cs typeface="Alexandria" pitchFamily="2" charset="-78"/>
              </a:rPr>
              <a:t>أن تتحد ألفاظ العنوان في كل مكان يرد ذكره في البحث</a:t>
            </a:r>
            <a:r>
              <a:rPr lang="en-US" dirty="0">
                <a:latin typeface="Alexandria" pitchFamily="2" charset="-78"/>
                <a:cs typeface="Alexandria" pitchFamily="2" charset="-78"/>
              </a:rPr>
              <a:t>.</a:t>
            </a:r>
          </a:p>
        </p:txBody>
      </p:sp>
      <p:sp>
        <p:nvSpPr>
          <p:cNvPr id="6" name="TextBox 5">
            <a:extLst>
              <a:ext uri="{FF2B5EF4-FFF2-40B4-BE49-F238E27FC236}">
                <a16:creationId xmlns:a16="http://schemas.microsoft.com/office/drawing/2014/main" xmlns="" id="{AAC34DDB-4C87-2D66-F70B-98B8637BFC9B}"/>
              </a:ext>
            </a:extLst>
          </p:cNvPr>
          <p:cNvSpPr txBox="1"/>
          <p:nvPr/>
        </p:nvSpPr>
        <p:spPr>
          <a:xfrm>
            <a:off x="2083484" y="504779"/>
            <a:ext cx="8025032"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لا بد من مراعاة الأمور التالية عند صياغة عنوان لبحث علمي</a:t>
            </a:r>
            <a:endParaRPr kumimoji="0" lang="en-US" sz="2000" b="0" i="0" u="none" strike="noStrike" kern="1200" cap="none" spc="0" normalizeH="0" baseline="0" noProof="0" dirty="0">
              <a:ln>
                <a:noFill/>
              </a:ln>
              <a:solidFill>
                <a:srgbClr val="00AEEF"/>
              </a:solidFill>
              <a:effectLst/>
              <a:uLnTx/>
              <a:uFillTx/>
              <a:latin typeface="Calibri"/>
              <a:ea typeface="+mn-ea"/>
              <a:cs typeface="+mn-cs"/>
            </a:endParaRPr>
          </a:p>
        </p:txBody>
      </p:sp>
      <p:sp>
        <p:nvSpPr>
          <p:cNvPr id="5" name="Rectangle 4">
            <a:extLst>
              <a:ext uri="{FF2B5EF4-FFF2-40B4-BE49-F238E27FC236}">
                <a16:creationId xmlns:a16="http://schemas.microsoft.com/office/drawing/2014/main" xmlns="" id="{F6E37B66-ABA2-3312-6F0A-4AD871775E62}"/>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305269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2A28DA84-9322-162D-7E4B-134372D48CA5}"/>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xmlns="" id="{93C5614C-9142-3F5B-F138-4F1C315A915F}"/>
              </a:ext>
            </a:extLst>
          </p:cNvPr>
          <p:cNvSpPr txBox="1"/>
          <p:nvPr/>
        </p:nvSpPr>
        <p:spPr>
          <a:xfrm>
            <a:off x="5196155" y="937406"/>
            <a:ext cx="6097712" cy="5560176"/>
          </a:xfrm>
          <a:prstGeom prst="rect">
            <a:avLst/>
          </a:prstGeom>
          <a:noFill/>
        </p:spPr>
        <p:txBody>
          <a:bodyPr wrap="square">
            <a:spAutoFit/>
          </a:bodyPr>
          <a:lstStyle/>
          <a:p>
            <a:pPr lvl="0" algn="r" rtl="1">
              <a:lnSpc>
                <a:spcPct val="107000"/>
              </a:lnSpc>
              <a:spcAft>
                <a:spcPts val="800"/>
              </a:spcAft>
            </a:pPr>
            <a:r>
              <a:rPr lang="ar-JO" sz="1800" b="1" dirty="0">
                <a:effectLst/>
                <a:latin typeface="Calibri" panose="020F0502020204030204" pitchFamily="34" charset="0"/>
                <a:ea typeface="Calibri" panose="020F0502020204030204" pitchFamily="34" charset="0"/>
                <a:cs typeface="Arial" panose="020B0604020202020204" pitchFamily="34" charset="0"/>
              </a:rPr>
              <a:t>1.</a:t>
            </a:r>
            <a:r>
              <a:rPr lang="ar-SA" sz="1800" b="1" dirty="0">
                <a:effectLst/>
                <a:latin typeface="Calibri" panose="020F0502020204030204" pitchFamily="34" charset="0"/>
                <a:ea typeface="Calibri" panose="020F0502020204030204" pitchFamily="34" charset="0"/>
                <a:cs typeface="Arial" panose="020B0604020202020204" pitchFamily="34" charset="0"/>
              </a:rPr>
              <a:t>تحديد الفكرة الأساسية</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dirty="0">
                <a:effectLst/>
                <a:latin typeface="Calibri" panose="020F0502020204030204" pitchFamily="34" charset="0"/>
                <a:ea typeface="Calibri" panose="020F0502020204030204" pitchFamily="34" charset="0"/>
                <a:cs typeface="Arial" panose="020B0604020202020204" pitchFamily="34" charset="0"/>
              </a:rPr>
              <a:t>اسأل نفسك: ما الموضوع الرئيسي؟</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dirty="0">
                <a:effectLst/>
                <a:latin typeface="Calibri" panose="020F0502020204030204" pitchFamily="34" charset="0"/>
                <a:ea typeface="Calibri" panose="020F0502020204030204" pitchFamily="34" charset="0"/>
                <a:cs typeface="Arial" panose="020B0604020202020204" pitchFamily="34" charset="0"/>
              </a:rPr>
              <a:t>القيادة التربوية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dirty="0">
                <a:effectLst/>
                <a:latin typeface="Calibri" panose="020F0502020204030204" pitchFamily="34" charset="0"/>
                <a:ea typeface="Calibri" panose="020F0502020204030204" pitchFamily="34" charset="0"/>
                <a:cs typeface="Arial" panose="020B0604020202020204" pitchFamily="34" charset="0"/>
              </a:rPr>
              <a:t>الذكاء الاصطناعي في التعليم </a:t>
            </a:r>
            <a:endParaRPr lang="ar-JO" dirty="0">
              <a:latin typeface="Calibri" panose="020F0502020204030204" pitchFamily="34" charset="0"/>
              <a:ea typeface="Calibri" panose="020F0502020204030204" pitchFamily="34" charset="0"/>
              <a:cs typeface="Arial" panose="020B0604020202020204" pitchFamily="34" charset="0"/>
            </a:endParaRPr>
          </a:p>
          <a:p>
            <a:pPr lvl="0" algn="r" rtl="1">
              <a:lnSpc>
                <a:spcPct val="107000"/>
              </a:lnSpc>
              <a:spcAft>
                <a:spcPts val="800"/>
              </a:spcAft>
              <a:buSzPts val="1000"/>
              <a:tabLst>
                <a:tab pos="457200" algn="l"/>
              </a:tabLst>
            </a:pPr>
            <a:endParaRPr lang="ar-JO" sz="1800" b="1" dirty="0">
              <a:effectLst/>
              <a:latin typeface="Calibri" panose="020F0502020204030204" pitchFamily="34" charset="0"/>
              <a:ea typeface="Calibri" panose="020F0502020204030204" pitchFamily="34" charset="0"/>
              <a:cs typeface="Arial" panose="020B0604020202020204" pitchFamily="34" charset="0"/>
            </a:endParaRPr>
          </a:p>
          <a:p>
            <a:pPr lvl="0" algn="r" rtl="1">
              <a:lnSpc>
                <a:spcPct val="107000"/>
              </a:lnSpc>
              <a:spcAft>
                <a:spcPts val="800"/>
              </a:spcAft>
              <a:buSzPts val="1000"/>
              <a:tabLst>
                <a:tab pos="457200" algn="l"/>
              </a:tabLst>
            </a:pPr>
            <a:r>
              <a:rPr lang="ar-JO" b="1" dirty="0">
                <a:latin typeface="Calibri" panose="020F0502020204030204" pitchFamily="34" charset="0"/>
                <a:ea typeface="Calibri" panose="020F0502020204030204" pitchFamily="34" charset="0"/>
                <a:cs typeface="Arial" panose="020B0604020202020204" pitchFamily="34" charset="0"/>
              </a:rPr>
              <a:t>2. </a:t>
            </a:r>
            <a:r>
              <a:rPr lang="ar-SA" sz="1800" b="1" dirty="0">
                <a:effectLst/>
                <a:latin typeface="Calibri" panose="020F0502020204030204" pitchFamily="34" charset="0"/>
                <a:ea typeface="Calibri" panose="020F0502020204030204" pitchFamily="34" charset="0"/>
                <a:cs typeface="Arial" panose="020B0604020202020204" pitchFamily="34" charset="0"/>
              </a:rPr>
              <a:t>تحديد المتغيرات :ما الذي ستدرسه؟</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dirty="0">
                <a:effectLst/>
                <a:latin typeface="Calibri" panose="020F0502020204030204" pitchFamily="34" charset="0"/>
                <a:ea typeface="Calibri" panose="020F0502020204030204" pitchFamily="34" charset="0"/>
                <a:cs typeface="Arial" panose="020B0604020202020204" pitchFamily="34" charset="0"/>
              </a:rPr>
              <a:t>مثلاً</a:t>
            </a:r>
            <a:r>
              <a:rPr lang="en-GB" sz="18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dirty="0">
                <a:effectLst/>
                <a:latin typeface="Calibri" panose="020F0502020204030204" pitchFamily="34" charset="0"/>
                <a:ea typeface="Calibri" panose="020F0502020204030204" pitchFamily="34" charset="0"/>
                <a:cs typeface="Arial" panose="020B0604020202020204" pitchFamily="34" charset="0"/>
              </a:rPr>
              <a:t>القيادة التربوية ↔ الأداء الوظيفي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dirty="0">
                <a:effectLst/>
                <a:latin typeface="Calibri" panose="020F0502020204030204" pitchFamily="34" charset="0"/>
                <a:ea typeface="Calibri" panose="020F0502020204030204" pitchFamily="34" charset="0"/>
                <a:cs typeface="Arial" panose="020B0604020202020204" pitchFamily="34" charset="0"/>
              </a:rPr>
              <a:t>الذكاء الاصطناعي ↔ التحصيل الدراسي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lvl="0" algn="r" rtl="1">
              <a:lnSpc>
                <a:spcPct val="107000"/>
              </a:lnSpc>
              <a:spcAft>
                <a:spcPts val="800"/>
              </a:spcAft>
            </a:pPr>
            <a:r>
              <a:rPr lang="ar-JO" sz="1800" b="1" dirty="0">
                <a:effectLst/>
                <a:latin typeface="Calibri" panose="020F0502020204030204" pitchFamily="34" charset="0"/>
                <a:ea typeface="Calibri" panose="020F0502020204030204" pitchFamily="34" charset="0"/>
                <a:cs typeface="Arial" panose="020B0604020202020204" pitchFamily="34" charset="0"/>
              </a:rPr>
              <a:t>3. </a:t>
            </a:r>
            <a:r>
              <a:rPr lang="ar-SA" sz="1800" b="1" dirty="0">
                <a:effectLst/>
                <a:latin typeface="Calibri" panose="020F0502020204030204" pitchFamily="34" charset="0"/>
                <a:ea typeface="Calibri" panose="020F0502020204030204" pitchFamily="34" charset="0"/>
                <a:cs typeface="Arial" panose="020B0604020202020204" pitchFamily="34" charset="0"/>
              </a:rPr>
              <a:t>تحديد الفئة المستهدفة   </a:t>
            </a:r>
            <a:r>
              <a:rPr lang="ar-SA" sz="1800" dirty="0">
                <a:effectLst/>
                <a:latin typeface="Calibri" panose="020F0502020204030204" pitchFamily="34" charset="0"/>
                <a:ea typeface="Calibri" panose="020F0502020204030204" pitchFamily="34" charset="0"/>
                <a:cs typeface="Arial" panose="020B0604020202020204" pitchFamily="34" charset="0"/>
              </a:rPr>
              <a:t>مثل</a:t>
            </a:r>
            <a:r>
              <a:rPr lang="en-GB" sz="18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dirty="0">
                <a:effectLst/>
                <a:latin typeface="Calibri" panose="020F0502020204030204" pitchFamily="34" charset="0"/>
                <a:ea typeface="Calibri" panose="020F0502020204030204" pitchFamily="34" charset="0"/>
                <a:cs typeface="Arial" panose="020B0604020202020204" pitchFamily="34" charset="0"/>
              </a:rPr>
              <a:t>المعلمون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dirty="0">
                <a:effectLst/>
                <a:latin typeface="Calibri" panose="020F0502020204030204" pitchFamily="34" charset="0"/>
                <a:ea typeface="Calibri" panose="020F0502020204030204" pitchFamily="34" charset="0"/>
                <a:cs typeface="Arial" panose="020B0604020202020204" pitchFamily="34" charset="0"/>
              </a:rPr>
              <a:t>الطلبة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dirty="0">
                <a:effectLst/>
                <a:latin typeface="Calibri" panose="020F0502020204030204" pitchFamily="34" charset="0"/>
                <a:ea typeface="Calibri" panose="020F0502020204030204" pitchFamily="34" charset="0"/>
                <a:cs typeface="Arial" panose="020B0604020202020204" pitchFamily="34" charset="0"/>
              </a:rPr>
              <a:t>القادة التربويون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dirty="0">
                <a:effectLst/>
                <a:latin typeface="Calibri" panose="020F0502020204030204" pitchFamily="34" charset="0"/>
                <a:ea typeface="Calibri" panose="020F0502020204030204" pitchFamily="34" charset="0"/>
                <a:cs typeface="Arial" panose="020B0604020202020204" pitchFamily="34" charset="0"/>
              </a:rPr>
              <a:t>أعضاء هيئة التدريس </a:t>
            </a: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xmlns="" id="{D361A432-9280-5FF8-7877-423D68DF16DB}"/>
              </a:ext>
            </a:extLst>
          </p:cNvPr>
          <p:cNvSpPr txBox="1"/>
          <p:nvPr/>
        </p:nvSpPr>
        <p:spPr>
          <a:xfrm>
            <a:off x="1785134" y="177293"/>
            <a:ext cx="6097712" cy="373757"/>
          </a:xfrm>
          <a:prstGeom prst="rect">
            <a:avLst/>
          </a:prstGeom>
          <a:noFill/>
        </p:spPr>
        <p:txBody>
          <a:bodyPr wrap="square">
            <a:spAutoFit/>
          </a:bodyPr>
          <a:lstStyle/>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كيف تُصاغ عنوان البحث؟ </a:t>
            </a: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TextBox 10">
            <a:extLst>
              <a:ext uri="{FF2B5EF4-FFF2-40B4-BE49-F238E27FC236}">
                <a16:creationId xmlns:a16="http://schemas.microsoft.com/office/drawing/2014/main" xmlns="" id="{9A4A0976-4E8D-A9B4-D9D6-3B9A1BC944BD}"/>
              </a:ext>
            </a:extLst>
          </p:cNvPr>
          <p:cNvSpPr txBox="1"/>
          <p:nvPr/>
        </p:nvSpPr>
        <p:spPr>
          <a:xfrm>
            <a:off x="657545" y="1336361"/>
            <a:ext cx="5314308" cy="4363310"/>
          </a:xfrm>
          <a:prstGeom prst="rect">
            <a:avLst/>
          </a:prstGeom>
          <a:noFill/>
        </p:spPr>
        <p:txBody>
          <a:bodyPr wrap="square">
            <a:spAutoFit/>
          </a:bodyPr>
          <a:lstStyle/>
          <a:p>
            <a:pPr lvl="0" algn="r" rtl="1">
              <a:lnSpc>
                <a:spcPct val="107000"/>
              </a:lnSpc>
              <a:spcAft>
                <a:spcPts val="800"/>
              </a:spcAft>
            </a:pPr>
            <a:r>
              <a:rPr lang="ar-JO" sz="1800" b="1" dirty="0">
                <a:effectLst/>
                <a:latin typeface="Calibri" panose="020F0502020204030204" pitchFamily="34" charset="0"/>
                <a:ea typeface="Calibri" panose="020F0502020204030204" pitchFamily="34" charset="0"/>
                <a:cs typeface="Arial" panose="020B0604020202020204" pitchFamily="34" charset="0"/>
              </a:rPr>
              <a:t>4. </a:t>
            </a:r>
            <a:r>
              <a:rPr lang="ar-SA" sz="1800" b="1" dirty="0">
                <a:effectLst/>
                <a:latin typeface="Calibri" panose="020F0502020204030204" pitchFamily="34" charset="0"/>
                <a:ea typeface="Calibri" panose="020F0502020204030204" pitchFamily="34" charset="0"/>
                <a:cs typeface="Arial" panose="020B0604020202020204" pitchFamily="34" charset="0"/>
              </a:rPr>
              <a:t>إضافة المكان (اختياري لكنه مهم أكاديمياً)</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dirty="0">
                <a:effectLst/>
                <a:latin typeface="Calibri" panose="020F0502020204030204" pitchFamily="34" charset="0"/>
                <a:ea typeface="Calibri" panose="020F0502020204030204" pitchFamily="34" charset="0"/>
                <a:cs typeface="Arial" panose="020B0604020202020204" pitchFamily="34" charset="0"/>
              </a:rPr>
              <a:t>في المدارس الحكومية في الأردن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dirty="0">
                <a:effectLst/>
                <a:latin typeface="Calibri" panose="020F0502020204030204" pitchFamily="34" charset="0"/>
                <a:ea typeface="Calibri" panose="020F0502020204030204" pitchFamily="34" charset="0"/>
                <a:cs typeface="Arial" panose="020B0604020202020204" pitchFamily="34" charset="0"/>
              </a:rPr>
              <a:t>في الجامعات الأردنية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lvl="0" algn="r" rtl="1">
              <a:lnSpc>
                <a:spcPct val="107000"/>
              </a:lnSpc>
              <a:spcAft>
                <a:spcPts val="800"/>
              </a:spcAft>
            </a:pPr>
            <a:r>
              <a:rPr lang="ar-JO" b="1" dirty="0">
                <a:latin typeface="Calibri" panose="020F0502020204030204" pitchFamily="34" charset="0"/>
                <a:ea typeface="Calibri" panose="020F0502020204030204" pitchFamily="34" charset="0"/>
                <a:cs typeface="Arial" panose="020B0604020202020204" pitchFamily="34" charset="0"/>
              </a:rPr>
              <a:t>5. </a:t>
            </a:r>
            <a:r>
              <a:rPr lang="ar-SA" sz="1800" b="1" dirty="0">
                <a:effectLst/>
                <a:latin typeface="Calibri" panose="020F0502020204030204" pitchFamily="34" charset="0"/>
                <a:ea typeface="Calibri" panose="020F0502020204030204" pitchFamily="34" charset="0"/>
                <a:cs typeface="Arial" panose="020B0604020202020204" pitchFamily="34" charset="0"/>
              </a:rPr>
              <a:t>اختيار صيغة العنوان</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dirty="0">
                <a:effectLst/>
                <a:latin typeface="Calibri" panose="020F0502020204030204" pitchFamily="34" charset="0"/>
                <a:ea typeface="Calibri" panose="020F0502020204030204" pitchFamily="34" charset="0"/>
                <a:cs typeface="Arial" panose="020B0604020202020204" pitchFamily="34" charset="0"/>
              </a:rPr>
              <a:t>أشهر الصيغ</a:t>
            </a:r>
            <a:r>
              <a:rPr lang="en-GB" sz="18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dirty="0">
                <a:effectLst/>
                <a:latin typeface="Calibri" panose="020F0502020204030204" pitchFamily="34" charset="0"/>
                <a:ea typeface="Calibri" panose="020F0502020204030204" pitchFamily="34" charset="0"/>
                <a:cs typeface="Arial" panose="020B0604020202020204" pitchFamily="34" charset="0"/>
              </a:rPr>
              <a:t>أثر … في</a:t>
            </a:r>
            <a:r>
              <a:rPr lang="en-GB" sz="1800" dirty="0">
                <a:effectLst/>
                <a:latin typeface="Calibri" panose="020F0502020204030204" pitchFamily="34" charset="0"/>
                <a:ea typeface="Calibri" panose="020F0502020204030204" pitchFamily="34" charset="0"/>
                <a:cs typeface="Arial" panose="020B0604020202020204" pitchFamily="34" charset="0"/>
              </a:rPr>
              <a:t> … </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dirty="0">
                <a:effectLst/>
                <a:latin typeface="Calibri" panose="020F0502020204030204" pitchFamily="34" charset="0"/>
                <a:ea typeface="Calibri" panose="020F0502020204030204" pitchFamily="34" charset="0"/>
                <a:cs typeface="Arial" panose="020B0604020202020204" pitchFamily="34" charset="0"/>
              </a:rPr>
              <a:t>العلاقة بين … و</a:t>
            </a:r>
            <a:r>
              <a:rPr lang="en-GB" sz="1800" dirty="0">
                <a:effectLst/>
                <a:latin typeface="Calibri" panose="020F0502020204030204" pitchFamily="34" charset="0"/>
                <a:ea typeface="Calibri" panose="020F0502020204030204" pitchFamily="34" charset="0"/>
                <a:cs typeface="Arial" panose="020B0604020202020204" pitchFamily="34" charset="0"/>
              </a:rPr>
              <a:t> … </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dirty="0">
                <a:effectLst/>
                <a:latin typeface="Calibri" panose="020F0502020204030204" pitchFamily="34" charset="0"/>
                <a:ea typeface="Calibri" panose="020F0502020204030204" pitchFamily="34" charset="0"/>
                <a:cs typeface="Arial" panose="020B0604020202020204" pitchFamily="34" charset="0"/>
              </a:rPr>
              <a:t>فاعلية … في</a:t>
            </a:r>
            <a:r>
              <a:rPr lang="en-GB" sz="1800" dirty="0">
                <a:effectLst/>
                <a:latin typeface="Calibri" panose="020F0502020204030204" pitchFamily="34" charset="0"/>
                <a:ea typeface="Calibri" panose="020F0502020204030204" pitchFamily="34" charset="0"/>
                <a:cs typeface="Arial" panose="020B0604020202020204" pitchFamily="34" charset="0"/>
              </a:rPr>
              <a:t> … </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dirty="0">
                <a:effectLst/>
                <a:latin typeface="Calibri" panose="020F0502020204030204" pitchFamily="34" charset="0"/>
                <a:ea typeface="Calibri" panose="020F0502020204030204" pitchFamily="34" charset="0"/>
                <a:cs typeface="Arial" panose="020B0604020202020204" pitchFamily="34" charset="0"/>
              </a:rPr>
              <a:t>اتجاهات نحو</a:t>
            </a:r>
            <a:r>
              <a:rPr lang="en-GB" sz="1800" dirty="0">
                <a:effectLst/>
                <a:latin typeface="Calibri" panose="020F0502020204030204" pitchFamily="34" charset="0"/>
                <a:ea typeface="Calibri" panose="020F0502020204030204" pitchFamily="34" charset="0"/>
                <a:cs typeface="Arial" panose="020B0604020202020204" pitchFamily="34" charset="0"/>
              </a:rPr>
              <a:t> … </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dirty="0">
                <a:effectLst/>
                <a:latin typeface="Calibri" panose="020F0502020204030204" pitchFamily="34" charset="0"/>
                <a:ea typeface="Calibri" panose="020F0502020204030204" pitchFamily="34" charset="0"/>
                <a:cs typeface="Arial" panose="020B0604020202020204" pitchFamily="34" charset="0"/>
              </a:rPr>
              <a:t>نموذج مقترح لـ</a:t>
            </a:r>
            <a:r>
              <a:rPr lang="en-GB" sz="1800" dirty="0">
                <a:effectLst/>
                <a:latin typeface="Calibri" panose="020F0502020204030204" pitchFamily="34" charset="0"/>
                <a:ea typeface="Calibri" panose="020F0502020204030204" pitchFamily="34" charset="0"/>
                <a:cs typeface="Arial" panose="020B0604020202020204" pitchFamily="34" charset="0"/>
              </a:rPr>
              <a:t> … </a:t>
            </a:r>
          </a:p>
        </p:txBody>
      </p:sp>
    </p:spTree>
    <p:extLst>
      <p:ext uri="{BB962C8B-B14F-4D97-AF65-F5344CB8AC3E}">
        <p14:creationId xmlns:p14="http://schemas.microsoft.com/office/powerpoint/2010/main" val="41813902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75942" y="1165952"/>
            <a:ext cx="4128422" cy="54278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901052" y="901792"/>
            <a:ext cx="11155680" cy="553933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ctr" rtl="1"/>
            <a:endParaRPr lang="en-GB" sz="2400" dirty="0"/>
          </a:p>
          <a:p>
            <a:pPr algn="ctr" rtl="1"/>
            <a:r>
              <a:rPr lang="ar-SA" sz="2400" b="1" dirty="0"/>
              <a:t>مثال (قيادة تربوية)</a:t>
            </a:r>
            <a:endParaRPr lang="ar-JO" sz="2400" b="1" dirty="0"/>
          </a:p>
          <a:p>
            <a:pPr algn="ctr" rtl="1"/>
            <a:endParaRPr lang="en-GB" sz="2400" dirty="0"/>
          </a:p>
          <a:p>
            <a:pPr algn="ctr" rtl="1"/>
            <a:r>
              <a:rPr lang="ar-SA" sz="2400" b="1" dirty="0"/>
              <a:t>الفكرة: القيادة التربوية + الأداء المدرسي</a:t>
            </a:r>
            <a:endParaRPr lang="en-GB" sz="2400" dirty="0"/>
          </a:p>
          <a:p>
            <a:pPr algn="ctr" rtl="1"/>
            <a:r>
              <a:rPr lang="en-GB" sz="2400" dirty="0"/>
              <a:t>🔹 </a:t>
            </a:r>
            <a:r>
              <a:rPr lang="ar-SA" sz="2400" dirty="0"/>
              <a:t>خطوات الصياغة</a:t>
            </a:r>
            <a:r>
              <a:rPr lang="en-GB" sz="2400" dirty="0"/>
              <a:t>:</a:t>
            </a:r>
          </a:p>
          <a:p>
            <a:pPr lvl="0" algn="ctr" rtl="1"/>
            <a:r>
              <a:rPr lang="ar-SA" sz="2400" dirty="0"/>
              <a:t>الموضوع: القيادة التربوية </a:t>
            </a:r>
            <a:endParaRPr lang="en-GB" sz="2400" dirty="0"/>
          </a:p>
          <a:p>
            <a:pPr lvl="0" algn="ctr" rtl="1"/>
            <a:r>
              <a:rPr lang="ar-SA" sz="2400" dirty="0"/>
              <a:t>المتغير: الأداء المدرسي </a:t>
            </a:r>
            <a:endParaRPr lang="en-GB" sz="2400" dirty="0"/>
          </a:p>
          <a:p>
            <a:pPr lvl="0" algn="ctr" rtl="1"/>
            <a:r>
              <a:rPr lang="ar-SA" sz="2400" dirty="0"/>
              <a:t>الفئة: المعلمون </a:t>
            </a:r>
            <a:endParaRPr lang="en-GB" sz="2400" dirty="0"/>
          </a:p>
          <a:p>
            <a:pPr lvl="0" algn="ctr" rtl="1"/>
            <a:r>
              <a:rPr lang="ar-SA" sz="2400" dirty="0"/>
              <a:t>المكان: المدارس الحكومية في الأردن </a:t>
            </a:r>
            <a:endParaRPr lang="en-GB" sz="2400" dirty="0"/>
          </a:p>
          <a:p>
            <a:pPr algn="ctr" rtl="1"/>
            <a:r>
              <a:rPr lang="en-GB" sz="2400" dirty="0"/>
              <a:t>🔹 </a:t>
            </a:r>
            <a:r>
              <a:rPr lang="ar-SA" sz="2400" dirty="0"/>
              <a:t>العنوان النهائي</a:t>
            </a:r>
            <a:r>
              <a:rPr lang="en-GB" sz="2400" dirty="0"/>
              <a:t>:</a:t>
            </a:r>
          </a:p>
          <a:p>
            <a:pPr lvl="0" algn="ctr" rtl="1"/>
            <a:r>
              <a:rPr lang="ar-SA" sz="2400" b="1" dirty="0"/>
              <a:t>أثر القيادة التربوية في تحسين الأداء المدرسي لدى المعلمين في المدارس الحكومية في الأردن</a:t>
            </a:r>
            <a:r>
              <a:rPr lang="ar-SA" sz="2400" dirty="0"/>
              <a:t> </a:t>
            </a:r>
            <a:endParaRPr lang="en-GB" sz="2400" dirty="0"/>
          </a:p>
        </p:txBody>
      </p:sp>
      <p:sp>
        <p:nvSpPr>
          <p:cNvPr id="6" name="Rectangle 5">
            <a:extLst>
              <a:ext uri="{FF2B5EF4-FFF2-40B4-BE49-F238E27FC236}">
                <a16:creationId xmlns:a16="http://schemas.microsoft.com/office/drawing/2014/main" xmlns="" id="{559D5F6D-9574-269E-A05B-0FE181DC2293}"/>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141713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75942" y="1788160"/>
            <a:ext cx="4128422" cy="337312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901052" y="2052321"/>
            <a:ext cx="11155680" cy="283464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xmlns="" id="{30FE492F-08D7-D2CC-94D7-41379054568C}"/>
              </a:ext>
            </a:extLst>
          </p:cNvPr>
          <p:cNvSpPr txBox="1"/>
          <p:nvPr/>
        </p:nvSpPr>
        <p:spPr>
          <a:xfrm>
            <a:off x="1059679" y="2365984"/>
            <a:ext cx="10838425" cy="2126031"/>
          </a:xfrm>
          <a:prstGeom prst="rect">
            <a:avLst/>
          </a:prstGeom>
          <a:noFill/>
        </p:spPr>
        <p:txBody>
          <a:bodyPr wrap="square" rtlCol="1">
            <a:spAutoFit/>
          </a:bodyPr>
          <a:lstStyle/>
          <a:p>
            <a:pPr algn="r" rtl="1" eaLnBrk="1" latinLnBrk="0" hangingPunct="1">
              <a:lnSpc>
                <a:spcPct val="150000"/>
              </a:lnSpc>
              <a:spcBef>
                <a:spcPts val="0"/>
              </a:spcBef>
              <a:spcAft>
                <a:spcPts val="0"/>
              </a:spcAft>
            </a:pPr>
            <a:r>
              <a:rPr lang="ar-JO" kern="1200" dirty="0">
                <a:solidFill>
                  <a:srgbClr val="000000"/>
                </a:solidFill>
                <a:effectLst/>
                <a:latin typeface="Alexandria"/>
                <a:ea typeface="+mn-ea"/>
                <a:cs typeface="Alexandria"/>
              </a:rPr>
              <a:t>ت</a:t>
            </a:r>
            <a:r>
              <a:rPr lang="ar-SA" kern="1200" dirty="0">
                <a:solidFill>
                  <a:srgbClr val="000000"/>
                </a:solidFill>
                <a:effectLst/>
                <a:latin typeface="Alexandria"/>
                <a:ea typeface="+mn-ea"/>
                <a:cs typeface="Alexandria"/>
              </a:rPr>
              <a:t>عتبر مقدمة البحث من أهم أجزاء البحث العلمي؛ لأنه يستحيل التعبير عن البحث أو الظاهرة أو الموضوع قيد الدراسة، إلا إذا تم تدوينه في شكل بحث يتضمن توصيات بحثية وشروحات للظاهرة. أهم النتائج والتطبيقات. ومع ذلك، فإن كتابة البحث أيضًا له طرق خاصة وأجزاء محددة يجب إكمالها؛ من أجل جعله بحثًا صحيحًا وشاملًا وتوفير مرجع للآخرين في المستقبل، فإن إدخال البحث هو أحد الأجزاء الرئيسية ويجب أن يكون تم التعامل معها بشكل صحيح لتصبح العامل الجذاب</a:t>
            </a:r>
            <a:r>
              <a:rPr lang="en-US" kern="1200" dirty="0">
                <a:solidFill>
                  <a:srgbClr val="000000"/>
                </a:solidFill>
                <a:effectLst/>
                <a:latin typeface="Alexandria"/>
                <a:ea typeface="+mn-ea"/>
                <a:cs typeface="Alexandria"/>
              </a:rPr>
              <a:t>.</a:t>
            </a:r>
            <a:endParaRPr lang="en-US" dirty="0">
              <a:effectLst/>
            </a:endParaRPr>
          </a:p>
        </p:txBody>
      </p:sp>
      <p:sp>
        <p:nvSpPr>
          <p:cNvPr id="3" name="TextBox 2">
            <a:extLst>
              <a:ext uri="{FF2B5EF4-FFF2-40B4-BE49-F238E27FC236}">
                <a16:creationId xmlns:a16="http://schemas.microsoft.com/office/drawing/2014/main" xmlns="" id="{44EA79C6-752E-D6FB-D16B-3F8E8AE23315}"/>
              </a:ext>
            </a:extLst>
          </p:cNvPr>
          <p:cNvSpPr txBox="1"/>
          <p:nvPr/>
        </p:nvSpPr>
        <p:spPr>
          <a:xfrm>
            <a:off x="4804541" y="435256"/>
            <a:ext cx="2582916"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مقدمة الدراسة</a:t>
            </a:r>
          </a:p>
        </p:txBody>
      </p:sp>
      <p:sp>
        <p:nvSpPr>
          <p:cNvPr id="5" name="Rectangle 4">
            <a:extLst>
              <a:ext uri="{FF2B5EF4-FFF2-40B4-BE49-F238E27FC236}">
                <a16:creationId xmlns:a16="http://schemas.microsoft.com/office/drawing/2014/main" xmlns="" id="{902E1EFD-DD83-7221-AD86-27ACF1C0D0DF}"/>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183342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375920" y="1336466"/>
            <a:ext cx="4238604" cy="453601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780097" y="1585388"/>
            <a:ext cx="11155680" cy="39725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xmlns="" id="{30FE492F-08D7-D2CC-94D7-41379054568C}"/>
              </a:ext>
            </a:extLst>
          </p:cNvPr>
          <p:cNvSpPr txBox="1"/>
          <p:nvPr/>
        </p:nvSpPr>
        <p:spPr>
          <a:xfrm>
            <a:off x="1246668" y="1690356"/>
            <a:ext cx="10222538" cy="3831177"/>
          </a:xfrm>
          <a:prstGeom prst="rect">
            <a:avLst/>
          </a:prstGeom>
          <a:noFill/>
        </p:spPr>
        <p:txBody>
          <a:bodyPr wrap="square" rtlCol="1">
            <a:spAutoFit/>
          </a:bodyPr>
          <a:lstStyle/>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خلوها من الكلام الإنشائي والصيغ الأدبية وما لا يخدم السياق</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التسلسل المنطقي في عرض الأفكار</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توضح أهم المفاهيم والمصطلحات الجديدة</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توضح أهمية البحث </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التدرج من المجال العام إلى موضوع البحث</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خلوها من التعميمات والعبارات الحادة غير المدعمة بالأدلة.</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عدم استباق نتائج البحث أو توصياته او تقديم توصيات للبحث</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التوازن في تناول متغيرات البحث </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الاعتماد على المراجع الأولية</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البعد عن الإطالة والتكرار</a:t>
            </a:r>
          </a:p>
        </p:txBody>
      </p:sp>
      <p:sp>
        <p:nvSpPr>
          <p:cNvPr id="3" name="TextBox 2">
            <a:extLst>
              <a:ext uri="{FF2B5EF4-FFF2-40B4-BE49-F238E27FC236}">
                <a16:creationId xmlns:a16="http://schemas.microsoft.com/office/drawing/2014/main" xmlns="" id="{B95AC953-CD88-78C8-98AC-CC6D24359D30}"/>
              </a:ext>
            </a:extLst>
          </p:cNvPr>
          <p:cNvSpPr txBox="1"/>
          <p:nvPr/>
        </p:nvSpPr>
        <p:spPr>
          <a:xfrm>
            <a:off x="4533335" y="417956"/>
            <a:ext cx="3125329" cy="483495"/>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معايير كتابة المقدمة</a:t>
            </a:r>
          </a:p>
        </p:txBody>
      </p:sp>
      <p:sp>
        <p:nvSpPr>
          <p:cNvPr id="5" name="Rectangle 4">
            <a:extLst>
              <a:ext uri="{FF2B5EF4-FFF2-40B4-BE49-F238E27FC236}">
                <a16:creationId xmlns:a16="http://schemas.microsoft.com/office/drawing/2014/main" xmlns="" id="{43B86B98-3702-6DC3-50F0-E63168C4930F}"/>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249209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75942" y="1473200"/>
            <a:ext cx="4128422" cy="40132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901052" y="1767841"/>
            <a:ext cx="11155680" cy="33731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xmlns="" id="{30FE492F-08D7-D2CC-94D7-41379054568C}"/>
              </a:ext>
            </a:extLst>
          </p:cNvPr>
          <p:cNvSpPr txBox="1"/>
          <p:nvPr/>
        </p:nvSpPr>
        <p:spPr>
          <a:xfrm>
            <a:off x="1038724" y="2036990"/>
            <a:ext cx="10880335" cy="2538515"/>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بعد اختيار العنوان الملائم والمناسب للباحث يتوجب على الباحث أن يقوم بتحديد الإشكالية المتعلقة بالبحث بحيث تُشير إشكالية البحث إلى مجموعة الأسئلة التي قد تخطر بذهن الباحث أثناء القراءة، إذ تُمثل هذه الأسئلة الإجابات التي يرغب الباحث الحصول عليها من البحث المراد عمله؛ وهذه التساؤلات يجب تُصاغ على شكل نص مُختصر من خلال سؤال أو مجموعة من الأسئلة، أما الفرضية فهي الإجابة المفترضة على تلك التساؤلات التي تطرحها الإشكالية ويحاول الباحث التحقق من صحتها من خلال بحثه والمصادر التي اعتمدها، وهذه الإجابة أو الإجابات المفترضة يجب أن تصاغ بنص مختصر تُمثل خطة الطريق بالنسبة للباحث</a:t>
            </a:r>
            <a:r>
              <a:rPr lang="ar-JO" dirty="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7E6B68E8-D054-F46F-4C78-CC1FC2CD5D90}"/>
              </a:ext>
            </a:extLst>
          </p:cNvPr>
          <p:cNvSpPr txBox="1"/>
          <p:nvPr/>
        </p:nvSpPr>
        <p:spPr>
          <a:xfrm>
            <a:off x="4795272" y="382589"/>
            <a:ext cx="3125329"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مشكلة البحث وأسئلتها</a:t>
            </a:r>
          </a:p>
        </p:txBody>
      </p:sp>
      <p:sp>
        <p:nvSpPr>
          <p:cNvPr id="5" name="Rectangle 4">
            <a:extLst>
              <a:ext uri="{FF2B5EF4-FFF2-40B4-BE49-F238E27FC236}">
                <a16:creationId xmlns:a16="http://schemas.microsoft.com/office/drawing/2014/main" xmlns="" id="{D6A61BBE-0BD7-62B8-857D-E6F517CCD766}"/>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358567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xmlns="" id="{30FE492F-08D7-D2CC-94D7-41379054568C}"/>
              </a:ext>
            </a:extLst>
          </p:cNvPr>
          <p:cNvSpPr txBox="1"/>
          <p:nvPr/>
        </p:nvSpPr>
        <p:spPr>
          <a:xfrm>
            <a:off x="1041583" y="1741679"/>
            <a:ext cx="10674475" cy="3374642"/>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هناك عدد من الأسس التي تمثل المقاييس والمعايير التي تساعد الباحث في  تحديد أهمية المشكلة المراد بحثها.</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تستحوذ المشكلة على اهتمام الباحث؟ وهل تنسجم مع رغبته في هذا النوع من الموضوعات ؟</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يستطيع الباحث بالقيام بالدراسة المقترحة بضوء مشكلاتها المطروحة؟</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تتوفر المعلومات اللازمة عن المشكلة؟ أن المشكلة قابلة للبحث؟</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توجد  مساعدات إدارية أو وظيفة لبحث المشكلة؟</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ما هي أهمية مشكلة البحث وفائدتها العملية والاجتماعية؟</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هي مشكلة جديدة؟</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هناك إمكانية تعميم النتائج التي سيحصل عليها الباحث في معالجته للمشكلة على مشاكل أخرى مشابهة؟</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للمشكلة علاقة بدائرة أو مؤسسة وطنية أو قومية محددة؟ </a:t>
            </a: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CC9AB951-3589-7D36-FF91-1DA500EE36D8}"/>
              </a:ext>
            </a:extLst>
          </p:cNvPr>
          <p:cNvSpPr txBox="1"/>
          <p:nvPr/>
        </p:nvSpPr>
        <p:spPr>
          <a:xfrm>
            <a:off x="4533335" y="516690"/>
            <a:ext cx="3125329"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أسس اختيار المشكلة </a:t>
            </a:r>
          </a:p>
        </p:txBody>
      </p:sp>
      <p:sp>
        <p:nvSpPr>
          <p:cNvPr id="5" name="Rectangle 4">
            <a:extLst>
              <a:ext uri="{FF2B5EF4-FFF2-40B4-BE49-F238E27FC236}">
                <a16:creationId xmlns:a16="http://schemas.microsoft.com/office/drawing/2014/main" xmlns="" id="{908F6804-6F4A-CB3B-C805-011B6F336D9F}"/>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227750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E48A378-33C4-151E-0C79-C6D9ACB239BB}"/>
              </a:ext>
            </a:extLst>
          </p:cNvPr>
          <p:cNvSpPr txBox="1"/>
          <p:nvPr/>
        </p:nvSpPr>
        <p:spPr>
          <a:xfrm>
            <a:off x="1191803" y="990349"/>
            <a:ext cx="9986480" cy="5035802"/>
          </a:xfrm>
          <a:prstGeom prst="rect">
            <a:avLst/>
          </a:prstGeom>
          <a:noFill/>
        </p:spPr>
        <p:txBody>
          <a:bodyPr wrap="square">
            <a:spAutoFit/>
          </a:bodyPr>
          <a:lstStyle/>
          <a:p>
            <a:pPr algn="r" rtl="1">
              <a:lnSpc>
                <a:spcPct val="107000"/>
              </a:lnSpc>
              <a:spcAft>
                <a:spcPts val="800"/>
              </a:spcAft>
              <a:buNone/>
            </a:pPr>
            <a:r>
              <a:rPr lang="ar-SA" sz="1800" dirty="0">
                <a:effectLst/>
                <a:latin typeface="Calibri" panose="020F0502020204030204" pitchFamily="34" charset="0"/>
                <a:ea typeface="Calibri" panose="020F0502020204030204" pitchFamily="34" charset="0"/>
                <a:cs typeface="Arial" panose="020B0604020202020204" pitchFamily="34" charset="0"/>
              </a:rPr>
              <a:t>مثال على مشكلة الدراسة إذا كان عنوان البحث: </a:t>
            </a:r>
            <a:r>
              <a:rPr lang="ar-SA" sz="1800" b="1" dirty="0">
                <a:effectLst/>
                <a:latin typeface="Calibri" panose="020F0502020204030204" pitchFamily="34" charset="0"/>
                <a:ea typeface="Calibri" panose="020F0502020204030204" pitchFamily="34" charset="0"/>
                <a:cs typeface="Arial" panose="020B0604020202020204" pitchFamily="34" charset="0"/>
              </a:rPr>
              <a:t>أثر القيادة التربوية في تحسين الأداء المدرسي لدى المعلمين في المدارس الحكومية في الأردن</a:t>
            </a:r>
            <a:r>
              <a:rPr lang="ar-SA" sz="1800" dirty="0">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مشكلة الدراسة</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dirty="0">
                <a:effectLst/>
                <a:latin typeface="Calibri" panose="020F0502020204030204" pitchFamily="34" charset="0"/>
                <a:ea typeface="Calibri" panose="020F0502020204030204" pitchFamily="34" charset="0"/>
                <a:cs typeface="Arial" panose="020B0604020202020204" pitchFamily="34" charset="0"/>
              </a:rPr>
              <a:t>تُعدّ القيادة التربوية من الركائز الأساسية في تطوير العملية التعليمية ورفع كفاءة الأداء داخل المدارس، إذ تسهم في توجيه الجهود الإدارية والتربوية نحو تحقيق الأهداف التعليمية المنشودة، وعلى الرغم من الاهتمام المتزايد بهذا المجال في الأردن، إلا أن الواقع التربوي في المدارس الحكومية يشير إلى وجود تباين في مستوى الأداء المدرسي لدى المعلمين، الأمر الذي قد يعكس اختلافاً في ممارسات القيادة التربوية وفاعليتها</a:t>
            </a:r>
            <a:r>
              <a:rPr lang="en-GB" sz="1800" dirty="0">
                <a:effectLst/>
                <a:latin typeface="Calibri" panose="020F0502020204030204" pitchFamily="34" charset="0"/>
                <a:ea typeface="Calibri" panose="020F0502020204030204" pitchFamily="34" charset="0"/>
                <a:cs typeface="Arial" panose="020B0604020202020204" pitchFamily="34" charset="0"/>
              </a:rPr>
              <a:t>.</a:t>
            </a:r>
          </a:p>
          <a:p>
            <a:pPr algn="r" rtl="1">
              <a:lnSpc>
                <a:spcPct val="107000"/>
              </a:lnSpc>
              <a:spcAft>
                <a:spcPts val="800"/>
              </a:spcAft>
              <a:buNone/>
            </a:pPr>
            <a:r>
              <a:rPr lang="ar-SA" sz="1800" dirty="0">
                <a:effectLst/>
                <a:latin typeface="Calibri" panose="020F0502020204030204" pitchFamily="34" charset="0"/>
                <a:ea typeface="Calibri" panose="020F0502020204030204" pitchFamily="34" charset="0"/>
                <a:cs typeface="Arial" panose="020B0604020202020204" pitchFamily="34" charset="0"/>
              </a:rPr>
              <a:t>وتنبع مشكلة الدراسة من ملاحظة أن بعض المدارس الحكومية في الأردن لا تزال تواجه تحديات تتعلق بضعف الأداء المدرسي، وانخفاض مستوى الدافعية لدى المعلمين، وتباين في تطبيق استراتيجيات القيادة التربوية الفاعلة، إضافة إلى محدودية تبني أساليب قيادية حديثة تعتمد على التطوير والتحفيز والمشاركة في اتخاذ القرار</a:t>
            </a:r>
            <a:r>
              <a:rPr lang="en-GB" sz="1800" dirty="0">
                <a:effectLst/>
                <a:latin typeface="Calibri" panose="020F0502020204030204" pitchFamily="34" charset="0"/>
                <a:ea typeface="Calibri" panose="020F0502020204030204" pitchFamily="34" charset="0"/>
                <a:cs typeface="Arial" panose="020B0604020202020204" pitchFamily="34" charset="0"/>
              </a:rPr>
              <a:t>.</a:t>
            </a:r>
          </a:p>
          <a:p>
            <a:pPr algn="r" rtl="1">
              <a:lnSpc>
                <a:spcPct val="107000"/>
              </a:lnSpc>
              <a:spcAft>
                <a:spcPts val="800"/>
              </a:spcAft>
              <a:buNone/>
            </a:pPr>
            <a:r>
              <a:rPr lang="ar-SA" sz="1800" dirty="0">
                <a:effectLst/>
                <a:latin typeface="Calibri" panose="020F0502020204030204" pitchFamily="34" charset="0"/>
                <a:ea typeface="Calibri" panose="020F0502020204030204" pitchFamily="34" charset="0"/>
                <a:cs typeface="Arial" panose="020B0604020202020204" pitchFamily="34" charset="0"/>
              </a:rPr>
              <a:t>كما تتجلى المشكلة في وجود فجوة بين الدور المتوقع للقيادة التربوية في تحسين الأداء المدرسي وبين الواقع الفعلي في الميدان التربوي، حيث تشير بعض المؤشرات إلى أن الممارسات القيادية التقليدية ما تزال سائدة في عدد من المدارس، مما قد يحدّ من قدرة المعلمين على الإبداع وتحسين أدائهم المهني</a:t>
            </a:r>
            <a:r>
              <a:rPr lang="en-GB" sz="1800" dirty="0">
                <a:effectLst/>
                <a:latin typeface="Calibri" panose="020F0502020204030204" pitchFamily="34" charset="0"/>
                <a:ea typeface="Calibri" panose="020F0502020204030204" pitchFamily="34" charset="0"/>
                <a:cs typeface="Arial" panose="020B0604020202020204" pitchFamily="34" charset="0"/>
              </a:rPr>
              <a:t>.</a:t>
            </a:r>
          </a:p>
          <a:p>
            <a:pPr algn="r" rtl="1">
              <a:lnSpc>
                <a:spcPct val="107000"/>
              </a:lnSpc>
              <a:spcAft>
                <a:spcPts val="800"/>
              </a:spcAft>
              <a:buNone/>
            </a:pPr>
            <a:r>
              <a:rPr lang="ar-SA" sz="1800" dirty="0">
                <a:effectLst/>
                <a:latin typeface="Calibri" panose="020F0502020204030204" pitchFamily="34" charset="0"/>
                <a:ea typeface="Calibri" panose="020F0502020204030204" pitchFamily="34" charset="0"/>
                <a:cs typeface="Arial" panose="020B0604020202020204" pitchFamily="34" charset="0"/>
              </a:rPr>
              <a:t>وبناءً على ذلك، تتمحور مشكلة الدراسة في التساؤل الرئيس الآتي</a:t>
            </a:r>
            <a:r>
              <a:rPr lang="en-GB" sz="1800" dirty="0">
                <a:effectLst/>
                <a:latin typeface="Calibri" panose="020F0502020204030204" pitchFamily="34" charset="0"/>
                <a:ea typeface="Calibri" panose="020F0502020204030204" pitchFamily="34" charset="0"/>
                <a:cs typeface="Arial" panose="020B0604020202020204" pitchFamily="34" charset="0"/>
              </a:rPr>
              <a:t>:</a:t>
            </a:r>
            <a:br>
              <a:rPr lang="en-GB" sz="1800" dirty="0">
                <a:effectLst/>
                <a:latin typeface="Calibri" panose="020F0502020204030204" pitchFamily="34" charset="0"/>
                <a:ea typeface="Calibri" panose="020F0502020204030204" pitchFamily="34" charset="0"/>
                <a:cs typeface="Arial" panose="020B0604020202020204" pitchFamily="34" charset="0"/>
              </a:rPr>
            </a:br>
            <a:r>
              <a:rPr lang="ar-SA" sz="1800" b="1" dirty="0">
                <a:effectLst/>
                <a:latin typeface="Calibri" panose="020F0502020204030204" pitchFamily="34" charset="0"/>
                <a:ea typeface="Calibri" panose="020F0502020204030204" pitchFamily="34" charset="0"/>
                <a:cs typeface="Arial" panose="020B0604020202020204" pitchFamily="34" charset="0"/>
              </a:rPr>
              <a:t>ما أثر القيادة التربوية في تحسين الأداء المدرسي لدى المعلمين في المدارس الحكومية في الأردن؟</a:t>
            </a: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a:extLst>
              <a:ext uri="{FF2B5EF4-FFF2-40B4-BE49-F238E27FC236}">
                <a16:creationId xmlns:a16="http://schemas.microsoft.com/office/drawing/2014/main" xmlns="" id="{6EE68C67-4A78-5888-BB3F-A4BC43AFF2E4}"/>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362968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75942" y="1422399"/>
            <a:ext cx="4128422" cy="425704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901052" y="1676401"/>
            <a:ext cx="11155680" cy="3759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xmlns="" id="{30FE492F-08D7-D2CC-94D7-41379054568C}"/>
              </a:ext>
            </a:extLst>
          </p:cNvPr>
          <p:cNvSpPr txBox="1"/>
          <p:nvPr/>
        </p:nvSpPr>
        <p:spPr>
          <a:xfrm>
            <a:off x="1135109" y="1951993"/>
            <a:ext cx="10687565" cy="2954014"/>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بعد الانتهاء من تحديد المشكلة تبدأ مرحلة وضع الفروض العلمية وتشمل ما يلي :</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dirty="0">
                <a:latin typeface="Alexandria" pitchFamily="2" charset="-78"/>
                <a:cs typeface="Alexandria" pitchFamily="2" charset="-78"/>
              </a:rPr>
              <a:t> المبادئ والنظريات في كثير من العلوم كانت في بدايتها افتراضات بدأت أو لمعت في ذهن الباحث.</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dirty="0">
                <a:latin typeface="Alexandria" pitchFamily="2" charset="-78"/>
                <a:cs typeface="Alexandria" pitchFamily="2" charset="-78"/>
              </a:rPr>
              <a:t> مجرد حلول محتملة يعتقد الباحث في إمكانية تحقيقها من خلال جمع الأدلة والبراهين للتدليل على صحتها آو خطأها.</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dirty="0">
                <a:latin typeface="Alexandria" pitchFamily="2" charset="-78"/>
                <a:cs typeface="Alexandria" pitchFamily="2" charset="-78"/>
              </a:rPr>
              <a:t> الباحث يجمع الحقائق والأدلة ويفسرها تفسيرا منطقيا يقوده إلى استنباط استنتاجا أو تصحيحا متماسكا ومدعما بالبراهين.</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dirty="0">
                <a:latin typeface="Alexandria" pitchFamily="2" charset="-78"/>
                <a:cs typeface="Alexandria" pitchFamily="2" charset="-78"/>
              </a:rPr>
              <a:t>الباحث يسعى إلى تقديم تفسير جديد يرتبط بموضوع الدراسة أو تأليف نظرية علمية جديد </a:t>
            </a:r>
            <a:r>
              <a:rPr lang="ar-JO" dirty="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383AE8D6-15B4-BA53-997B-90F882BB5F6A}"/>
              </a:ext>
            </a:extLst>
          </p:cNvPr>
          <p:cNvSpPr txBox="1"/>
          <p:nvPr/>
        </p:nvSpPr>
        <p:spPr>
          <a:xfrm>
            <a:off x="4205176" y="435256"/>
            <a:ext cx="3781648"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فرضيات الدراسة</a:t>
            </a:r>
          </a:p>
        </p:txBody>
      </p:sp>
      <p:sp>
        <p:nvSpPr>
          <p:cNvPr id="5" name="Rectangle 4">
            <a:extLst>
              <a:ext uri="{FF2B5EF4-FFF2-40B4-BE49-F238E27FC236}">
                <a16:creationId xmlns:a16="http://schemas.microsoft.com/office/drawing/2014/main" xmlns="" id="{CA1BF527-6AE0-9CDC-9A65-0A564C6106B0}"/>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264692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135268" y="1209911"/>
            <a:ext cx="4217481"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467360" y="1491182"/>
            <a:ext cx="11589372"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xmlns="" id="{30FE492F-08D7-D2CC-94D7-41379054568C}"/>
              </a:ext>
            </a:extLst>
          </p:cNvPr>
          <p:cNvSpPr txBox="1"/>
          <p:nvPr/>
        </p:nvSpPr>
        <p:spPr>
          <a:xfrm>
            <a:off x="-126744" y="1575910"/>
            <a:ext cx="12183476" cy="3959417"/>
          </a:xfrm>
          <a:prstGeom prst="rect">
            <a:avLst/>
          </a:prstGeom>
          <a:noFill/>
        </p:spPr>
        <p:txBody>
          <a:bodyPr wrap="square" rtlCol="1">
            <a:spAutoFit/>
          </a:bodyPr>
          <a:lstStyle/>
          <a:p>
            <a:pPr marL="342900" indent="-342900" algn="r" rtl="1">
              <a:lnSpc>
                <a:spcPct val="200000"/>
              </a:lnSpc>
              <a:buFont typeface="Arial" panose="020B0604020202020204" pitchFamily="34" charset="0"/>
              <a:buChar char="•"/>
            </a:pPr>
            <a:r>
              <a:rPr lang="ar-SA" sz="1600" dirty="0">
                <a:latin typeface="Alexandria" pitchFamily="2" charset="-78"/>
                <a:cs typeface="Alexandria" pitchFamily="2" charset="-78"/>
              </a:rPr>
              <a:t>تجميع البيانات التي يعتقد الباحث أن لها علاقة بالمشكلة.</a:t>
            </a:r>
            <a:endParaRPr lang="en-US" sz="1600" dirty="0">
              <a:latin typeface="Alexandria" pitchFamily="2" charset="-78"/>
              <a:cs typeface="Alexandria" pitchFamily="2" charset="-78"/>
            </a:endParaRPr>
          </a:p>
          <a:p>
            <a:pPr marL="342900" lvl="0" indent="-342900" algn="r" rtl="1">
              <a:lnSpc>
                <a:spcPct val="200000"/>
              </a:lnSpc>
              <a:buFont typeface="Arial" panose="020B0604020202020204" pitchFamily="34" charset="0"/>
              <a:buChar char="•"/>
            </a:pPr>
            <a:r>
              <a:rPr lang="ar-SA" sz="1600" dirty="0">
                <a:latin typeface="Alexandria" pitchFamily="2" charset="-78"/>
                <a:cs typeface="Alexandria" pitchFamily="2" charset="-78"/>
              </a:rPr>
              <a:t> استنباط الحلول التمهيدية أو المحتملة منها أو إجراء دراسة استطلاعية أو استكشافية لجمع البيانات عن موضوعة.</a:t>
            </a:r>
            <a:endParaRPr lang="en-US" sz="1600" dirty="0">
              <a:latin typeface="Alexandria" pitchFamily="2" charset="-78"/>
              <a:cs typeface="Alexandria" pitchFamily="2" charset="-78"/>
            </a:endParaRPr>
          </a:p>
          <a:p>
            <a:pPr marL="342900" lvl="0" indent="-342900" algn="r" rtl="1">
              <a:lnSpc>
                <a:spcPct val="200000"/>
              </a:lnSpc>
              <a:buFont typeface="Arial" panose="020B0604020202020204" pitchFamily="34" charset="0"/>
              <a:buChar char="•"/>
            </a:pPr>
            <a:r>
              <a:rPr lang="ar-SA" sz="1600" dirty="0">
                <a:latin typeface="Alexandria" pitchFamily="2" charset="-78"/>
                <a:cs typeface="Alexandria" pitchFamily="2" charset="-78"/>
              </a:rPr>
              <a:t>صياغة افتراض لكل مشكلة فرعية تدخل في نطاق دراسته لتفادي إثبات صحة أو خطأ فرض إذا كان مركبا.</a:t>
            </a:r>
            <a:endParaRPr lang="en-US" sz="1600" dirty="0">
              <a:latin typeface="Alexandria" pitchFamily="2" charset="-78"/>
              <a:cs typeface="Alexandria" pitchFamily="2" charset="-78"/>
            </a:endParaRPr>
          </a:p>
          <a:p>
            <a:pPr marL="342900" lvl="0" indent="-342900" algn="r" rtl="1">
              <a:lnSpc>
                <a:spcPct val="200000"/>
              </a:lnSpc>
              <a:buFont typeface="Arial" panose="020B0604020202020204" pitchFamily="34" charset="0"/>
              <a:buChar char="•"/>
            </a:pPr>
            <a:r>
              <a:rPr lang="ar-SA" sz="1600" dirty="0">
                <a:latin typeface="Alexandria" pitchFamily="2" charset="-78"/>
                <a:cs typeface="Alexandria" pitchFamily="2" charset="-78"/>
              </a:rPr>
              <a:t>صياغة الفروض على صيغة الفعل المضارع لأنها توقعات للنتائج أو مجرد استنتاجات لذل يجب صياغتها بالإشارة إلى ما سيكون.</a:t>
            </a:r>
            <a:endParaRPr lang="en-US" sz="1600" dirty="0">
              <a:latin typeface="Alexandria" pitchFamily="2" charset="-78"/>
              <a:cs typeface="Alexandria" pitchFamily="2" charset="-78"/>
            </a:endParaRPr>
          </a:p>
          <a:p>
            <a:pPr marL="342900" lvl="0" indent="-342900" algn="r" rtl="1">
              <a:lnSpc>
                <a:spcPct val="200000"/>
              </a:lnSpc>
              <a:buFont typeface="Arial" panose="020B0604020202020204" pitchFamily="34" charset="0"/>
              <a:buChar char="•"/>
            </a:pPr>
            <a:r>
              <a:rPr lang="ar-SA" sz="1600" dirty="0">
                <a:latin typeface="Alexandria" pitchFamily="2" charset="-78"/>
                <a:cs typeface="Alexandria" pitchFamily="2" charset="-78"/>
              </a:rPr>
              <a:t> استنتاج أو استنباط نوع البيانات التي يجب توقع وجودها أو بمعنى ماذا يترتب على المبدأ أو التعميم الذي يقوم باختباره. </a:t>
            </a:r>
            <a:endParaRPr lang="en-US" sz="1600" dirty="0">
              <a:latin typeface="Alexandria" pitchFamily="2" charset="-78"/>
              <a:cs typeface="Alexandria" pitchFamily="2" charset="-78"/>
            </a:endParaRPr>
          </a:p>
          <a:p>
            <a:pPr marL="342900" lvl="0" indent="-342900" algn="r" rtl="1">
              <a:lnSpc>
                <a:spcPct val="200000"/>
              </a:lnSpc>
              <a:buFont typeface="Arial" panose="020B0604020202020204" pitchFamily="34" charset="0"/>
              <a:buChar char="•"/>
            </a:pPr>
            <a:r>
              <a:rPr lang="ar-SA" sz="1600" dirty="0">
                <a:latin typeface="Alexandria" pitchFamily="2" charset="-78"/>
                <a:cs typeface="Alexandria" pitchFamily="2" charset="-78"/>
              </a:rPr>
              <a:t>اختبار الفرض بعد تقدير نوع البيانات التي يجب أن يبحث عنها والتي لابد أن يراعي عاملين:</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sz="1600" dirty="0">
                <a:latin typeface="Alexandria" pitchFamily="2" charset="-78"/>
                <a:cs typeface="Alexandria" pitchFamily="2" charset="-78"/>
              </a:rPr>
              <a:t>الغرض من البحث أي النتائج التي يريد أن يصل إليها.</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sz="1600" dirty="0">
                <a:latin typeface="Alexandria" pitchFamily="2" charset="-78"/>
                <a:cs typeface="Alexandria" pitchFamily="2" charset="-78"/>
              </a:rPr>
              <a:t>البعد الزمني بمعنى تحديد الزمن الذي تقع به المشكلة </a:t>
            </a: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48A12ADD-82EC-8D46-BF8F-54E71369EA1B}"/>
              </a:ext>
            </a:extLst>
          </p:cNvPr>
          <p:cNvSpPr txBox="1"/>
          <p:nvPr/>
        </p:nvSpPr>
        <p:spPr>
          <a:xfrm>
            <a:off x="2411319" y="246354"/>
            <a:ext cx="7369361" cy="707886"/>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الخطوات التي تساعد الباحث في الوصول إلى فروض جيدة</a:t>
            </a:r>
          </a:p>
        </p:txBody>
      </p:sp>
      <p:sp>
        <p:nvSpPr>
          <p:cNvPr id="5" name="Rectangle 4">
            <a:extLst>
              <a:ext uri="{FF2B5EF4-FFF2-40B4-BE49-F238E27FC236}">
                <a16:creationId xmlns:a16="http://schemas.microsoft.com/office/drawing/2014/main" xmlns="" id="{5DFF5F19-EABB-5440-14D4-D6AE2A49596C}"/>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789085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65782" y="1401367"/>
            <a:ext cx="4128422" cy="416631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890892" y="1654803"/>
            <a:ext cx="11155680" cy="36583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xmlns="" id="{30FE492F-08D7-D2CC-94D7-41379054568C}"/>
              </a:ext>
            </a:extLst>
          </p:cNvPr>
          <p:cNvSpPr txBox="1"/>
          <p:nvPr/>
        </p:nvSpPr>
        <p:spPr>
          <a:xfrm>
            <a:off x="1220303" y="1952442"/>
            <a:ext cx="10496858" cy="2953116"/>
          </a:xfrm>
          <a:prstGeom prst="rect">
            <a:avLst/>
          </a:prstGeom>
          <a:noFill/>
        </p:spPr>
        <p:txBody>
          <a:bodyPr wrap="square" rtlCol="1">
            <a:spAutoFit/>
          </a:bodyPr>
          <a:lstStyle/>
          <a:p>
            <a:pPr algn="just" rtl="1">
              <a:lnSpc>
                <a:spcPct val="150000"/>
              </a:lnSpc>
            </a:pPr>
            <a:r>
              <a:rPr lang="ar-SA" b="1" dirty="0">
                <a:latin typeface="Alexandria" pitchFamily="2" charset="-78"/>
                <a:cs typeface="Alexandria" pitchFamily="2" charset="-78"/>
              </a:rPr>
              <a:t>الفرضية الصفرية</a:t>
            </a:r>
            <a:r>
              <a:rPr lang="ar-SA" dirty="0">
                <a:latin typeface="Alexandria" pitchFamily="2" charset="-78"/>
                <a:cs typeface="Alexandria" pitchFamily="2" charset="-78"/>
              </a:rPr>
              <a:t> وترمز بـ</a:t>
            </a:r>
            <a:r>
              <a:rPr lang="en-US" dirty="0">
                <a:latin typeface="Alexandria" pitchFamily="2" charset="-78"/>
                <a:cs typeface="Alexandria" pitchFamily="2" charset="-78"/>
              </a:rPr>
              <a:t> "h0": </a:t>
            </a:r>
            <a:r>
              <a:rPr lang="ar-SA" dirty="0">
                <a:latin typeface="Alexandria" pitchFamily="2" charset="-78"/>
                <a:cs typeface="Alexandria" pitchFamily="2" charset="-78"/>
              </a:rPr>
              <a:t>هذه الفرضية متعلقة بأكثر من مجتمع معين، ومع ذلك تصاغ بطريقة تنفي اى وجود لفرق أخرى،</a:t>
            </a:r>
            <a:endParaRPr lang="ar-EG"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 أو لها علاقة تدل بمتغيرين أو أكثر إحصائياً، بحيث تهتم هذه الفرضية بالعلاقة السلبية فيما بين المتغيرات،</a:t>
            </a:r>
            <a:endParaRPr lang="en-US"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 </a:t>
            </a:r>
            <a:r>
              <a:rPr lang="ar-SA" b="1" dirty="0">
                <a:latin typeface="Alexandria" pitchFamily="2" charset="-78"/>
                <a:cs typeface="Alexandria" pitchFamily="2" charset="-78"/>
              </a:rPr>
              <a:t>أمثلة على هذا النوع من الفرضيات: </a:t>
            </a:r>
            <a:endParaRPr lang="en-US" b="1" dirty="0">
              <a:latin typeface="Alexandria" pitchFamily="2" charset="-78"/>
              <a:cs typeface="Alexandria" pitchFamily="2" charset="-78"/>
            </a:endParaRPr>
          </a:p>
          <a:p>
            <a:pPr marL="457200" indent="-457200" algn="just" rtl="1">
              <a:lnSpc>
                <a:spcPct val="150000"/>
              </a:lnSpc>
              <a:buFont typeface="Arial" panose="020B0604020202020204" pitchFamily="34" charset="0"/>
              <a:buChar char="•"/>
            </a:pPr>
            <a:r>
              <a:rPr lang="ar-SA" dirty="0">
                <a:latin typeface="Alexandria" pitchFamily="2" charset="-78"/>
                <a:cs typeface="Alexandria" pitchFamily="2" charset="-78"/>
              </a:rPr>
              <a:t>لا </a:t>
            </a:r>
            <a:r>
              <a:rPr lang="ar-JO" dirty="0">
                <a:latin typeface="Alexandria" pitchFamily="2" charset="-78"/>
                <a:cs typeface="Alexandria" pitchFamily="2" charset="-78"/>
              </a:rPr>
              <a:t>يوجد فروق ذات دلالة إحصائية عند (0.05=</a:t>
            </a:r>
            <a:r>
              <a:rPr lang="en-US" dirty="0">
                <a:latin typeface="Alexandria" pitchFamily="2" charset="-78"/>
                <a:cs typeface="Alexandria" pitchFamily="2" charset="-78"/>
              </a:rPr>
              <a:t>α</a:t>
            </a:r>
            <a:r>
              <a:rPr lang="ar-JO" dirty="0">
                <a:latin typeface="Alexandria" pitchFamily="2" charset="-78"/>
                <a:cs typeface="Alexandria" pitchFamily="2" charset="-78"/>
              </a:rPr>
              <a:t>) </a:t>
            </a:r>
            <a:r>
              <a:rPr lang="ar-SA" dirty="0">
                <a:latin typeface="Alexandria" pitchFamily="2" charset="-78"/>
                <a:cs typeface="Alexandria" pitchFamily="2" charset="-78"/>
              </a:rPr>
              <a:t>بين الفيس بوك والدافعية.</a:t>
            </a:r>
            <a:endParaRPr lang="en-US" dirty="0">
              <a:latin typeface="Alexandria" pitchFamily="2" charset="-78"/>
              <a:cs typeface="Alexandria" pitchFamily="2" charset="-78"/>
            </a:endParaRPr>
          </a:p>
          <a:p>
            <a:pPr marL="457200" indent="-457200" algn="just" rtl="1">
              <a:lnSpc>
                <a:spcPct val="150000"/>
              </a:lnSpc>
              <a:buFont typeface="Arial" panose="020B0604020202020204" pitchFamily="34" charset="0"/>
              <a:buChar char="•"/>
            </a:pPr>
            <a:r>
              <a:rPr lang="ar-JO" dirty="0">
                <a:latin typeface="Alexandria" pitchFamily="2" charset="-78"/>
                <a:cs typeface="Alexandria" pitchFamily="2" charset="-78"/>
              </a:rPr>
              <a:t>لا</a:t>
            </a:r>
            <a:r>
              <a:rPr lang="ar-SA" dirty="0">
                <a:latin typeface="Alexandria" pitchFamily="2" charset="-78"/>
                <a:cs typeface="Alexandria" pitchFamily="2" charset="-78"/>
              </a:rPr>
              <a:t> </a:t>
            </a:r>
            <a:r>
              <a:rPr lang="ar-JO" dirty="0">
                <a:latin typeface="Alexandria" pitchFamily="2" charset="-78"/>
                <a:cs typeface="Alexandria" pitchFamily="2" charset="-78"/>
              </a:rPr>
              <a:t>يوجد فروق ذات دلالة إحصائية عند (0.01=</a:t>
            </a:r>
            <a:r>
              <a:rPr lang="en-US" dirty="0">
                <a:latin typeface="Alexandria" pitchFamily="2" charset="-78"/>
                <a:cs typeface="Alexandria" pitchFamily="2" charset="-78"/>
              </a:rPr>
              <a:t>α</a:t>
            </a:r>
            <a:r>
              <a:rPr lang="ar-JO" dirty="0">
                <a:latin typeface="Alexandria" pitchFamily="2" charset="-78"/>
                <a:cs typeface="Alexandria" pitchFamily="2" charset="-78"/>
              </a:rPr>
              <a:t>) </a:t>
            </a:r>
            <a:r>
              <a:rPr lang="ar-SA" dirty="0">
                <a:latin typeface="Alexandria" pitchFamily="2" charset="-78"/>
                <a:cs typeface="Alexandria" pitchFamily="2" charset="-78"/>
              </a:rPr>
              <a:t> بين التحصيل والجنس.</a:t>
            </a:r>
            <a:endParaRPr lang="en-US"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18B4E919-0908-A788-7924-2A2D0D54E90B}"/>
              </a:ext>
            </a:extLst>
          </p:cNvPr>
          <p:cNvSpPr txBox="1"/>
          <p:nvPr/>
        </p:nvSpPr>
        <p:spPr>
          <a:xfrm>
            <a:off x="4675396" y="552702"/>
            <a:ext cx="2841208"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أنواع الفرضيات </a:t>
            </a:r>
          </a:p>
        </p:txBody>
      </p:sp>
      <p:sp>
        <p:nvSpPr>
          <p:cNvPr id="5" name="Rectangle 4">
            <a:extLst>
              <a:ext uri="{FF2B5EF4-FFF2-40B4-BE49-F238E27FC236}">
                <a16:creationId xmlns:a16="http://schemas.microsoft.com/office/drawing/2014/main" xmlns="" id="{441F572E-4355-2C9B-0B75-79AE624BF0CA}"/>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119880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xmlns="" id="{30FE492F-08D7-D2CC-94D7-41379054568C}"/>
              </a:ext>
            </a:extLst>
          </p:cNvPr>
          <p:cNvSpPr txBox="1"/>
          <p:nvPr/>
        </p:nvSpPr>
        <p:spPr>
          <a:xfrm>
            <a:off x="1125084" y="1598945"/>
            <a:ext cx="10707615" cy="3785011"/>
          </a:xfrm>
          <a:prstGeom prst="rect">
            <a:avLst/>
          </a:prstGeom>
          <a:noFill/>
        </p:spPr>
        <p:txBody>
          <a:bodyPr wrap="square" rtlCol="1">
            <a:spAutoFit/>
          </a:bodyPr>
          <a:lstStyle/>
          <a:p>
            <a:pPr algn="r" rtl="1">
              <a:lnSpc>
                <a:spcPct val="150000"/>
              </a:lnSpc>
            </a:pPr>
            <a:r>
              <a:rPr lang="ar-SA" b="1" dirty="0">
                <a:latin typeface="Alexandria" pitchFamily="2" charset="-78"/>
                <a:cs typeface="Alexandria" pitchFamily="2" charset="-78"/>
              </a:rPr>
              <a:t>الفرضية البديلة </a:t>
            </a:r>
            <a:r>
              <a:rPr lang="ar-SA" dirty="0">
                <a:latin typeface="Alexandria" pitchFamily="2" charset="-78"/>
                <a:cs typeface="Alexandria" pitchFamily="2" charset="-78"/>
              </a:rPr>
              <a:t>وترمز بـ</a:t>
            </a:r>
            <a:r>
              <a:rPr lang="en-US" dirty="0">
                <a:latin typeface="Alexandria" pitchFamily="2" charset="-78"/>
                <a:cs typeface="Alexandria" pitchFamily="2" charset="-78"/>
              </a:rPr>
              <a:t> "h1": </a:t>
            </a:r>
            <a:r>
              <a:rPr lang="ar-SA" dirty="0">
                <a:latin typeface="Alexandria" pitchFamily="2" charset="-78"/>
                <a:cs typeface="Alexandria" pitchFamily="2" charset="-78"/>
              </a:rPr>
              <a:t>يطلق على هذا النوع من الفرضيات، بالفرضية المباشرة كمسمى آخر لها، وتعطي للمتغيرات الملاحظة فيما بينها دلالات إحصائية، وهذه الفرضية تعطيك علاقة عكسية أو طردية، وتعني هذه الفرضية بوجود علاقة إيجابية فيما بين المتغيرات التي قيد الدراسة.</a:t>
            </a:r>
            <a:endParaRPr lang="ar-JO" b="1" dirty="0">
              <a:latin typeface="Alexandria" pitchFamily="2" charset="-78"/>
              <a:cs typeface="Alexandria" pitchFamily="2" charset="-78"/>
            </a:endParaRPr>
          </a:p>
          <a:p>
            <a:pPr algn="r" rtl="1">
              <a:lnSpc>
                <a:spcPct val="150000"/>
              </a:lnSpc>
            </a:pPr>
            <a:r>
              <a:rPr lang="ar-SA" b="1" dirty="0">
                <a:latin typeface="Alexandria" pitchFamily="2" charset="-78"/>
                <a:cs typeface="Alexandria" pitchFamily="2" charset="-78"/>
              </a:rPr>
              <a:t>أمثلة على هذا النوع من الفرضيات: </a:t>
            </a:r>
            <a:endParaRPr lang="en-US" b="1" dirty="0">
              <a:latin typeface="Alexandria" pitchFamily="2" charset="-78"/>
              <a:cs typeface="Alexandria" pitchFamily="2" charset="-78"/>
            </a:endParaRPr>
          </a:p>
          <a:p>
            <a:pPr marL="457200" indent="-457200" algn="r" rtl="1">
              <a:lnSpc>
                <a:spcPct val="150000"/>
              </a:lnSpc>
              <a:buFont typeface="Arial" panose="020B0604020202020204" pitchFamily="34" charset="0"/>
              <a:buChar char="•"/>
            </a:pPr>
            <a:r>
              <a:rPr lang="ar-SA" dirty="0">
                <a:latin typeface="Alexandria" pitchFamily="2" charset="-78"/>
                <a:cs typeface="Alexandria" pitchFamily="2" charset="-78"/>
              </a:rPr>
              <a:t> </a:t>
            </a:r>
            <a:r>
              <a:rPr lang="ar-JO" dirty="0">
                <a:latin typeface="Alexandria" pitchFamily="2" charset="-78"/>
                <a:cs typeface="Alexandria" pitchFamily="2" charset="-78"/>
              </a:rPr>
              <a:t>يوجد فروق ذات دلالة إحصائية عند (0.05=</a:t>
            </a:r>
            <a:r>
              <a:rPr lang="en-US" dirty="0">
                <a:latin typeface="Alexandria" pitchFamily="2" charset="-78"/>
                <a:cs typeface="Alexandria" pitchFamily="2" charset="-78"/>
              </a:rPr>
              <a:t>α</a:t>
            </a:r>
            <a:r>
              <a:rPr lang="ar-JO" dirty="0">
                <a:latin typeface="Alexandria" pitchFamily="2" charset="-78"/>
                <a:cs typeface="Alexandria" pitchFamily="2" charset="-78"/>
              </a:rPr>
              <a:t>) </a:t>
            </a:r>
            <a:r>
              <a:rPr lang="ar-SA" dirty="0">
                <a:latin typeface="Alexandria" pitchFamily="2" charset="-78"/>
                <a:cs typeface="Alexandria" pitchFamily="2" charset="-78"/>
              </a:rPr>
              <a:t>بين التدخين وما ينتج عنه من مرض القلب. </a:t>
            </a:r>
            <a:endParaRPr lang="en-US"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dirty="0">
                <a:latin typeface="Alexandria" pitchFamily="2" charset="-78"/>
                <a:cs typeface="Alexandria" pitchFamily="2" charset="-78"/>
              </a:rPr>
              <a:t> </a:t>
            </a:r>
            <a:r>
              <a:rPr lang="ar-JO" dirty="0">
                <a:latin typeface="Alexandria" pitchFamily="2" charset="-78"/>
                <a:cs typeface="Alexandria" pitchFamily="2" charset="-78"/>
              </a:rPr>
              <a:t>يوجد فروق ذات دلالة إحصائية عند (0.05=</a:t>
            </a:r>
            <a:r>
              <a:rPr lang="en-US" dirty="0">
                <a:latin typeface="Alexandria" pitchFamily="2" charset="-78"/>
                <a:cs typeface="Alexandria" pitchFamily="2" charset="-78"/>
              </a:rPr>
              <a:t>α</a:t>
            </a:r>
            <a:r>
              <a:rPr lang="ar-JO" dirty="0">
                <a:latin typeface="Alexandria" pitchFamily="2" charset="-78"/>
                <a:cs typeface="Alexandria" pitchFamily="2" charset="-78"/>
              </a:rPr>
              <a:t>) </a:t>
            </a:r>
            <a:r>
              <a:rPr lang="ar-SA" dirty="0">
                <a:latin typeface="Alexandria" pitchFamily="2" charset="-78"/>
                <a:cs typeface="Alexandria" pitchFamily="2" charset="-78"/>
              </a:rPr>
              <a:t>بين اداء المجلس التشريعي لمهامه بشكل فاعل، وعدم وجود كفاءات قانونية بين أعضاء المجلس</a:t>
            </a:r>
            <a:endParaRPr lang="en-US"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dirty="0">
                <a:latin typeface="Alexandria" pitchFamily="2" charset="-78"/>
                <a:cs typeface="Alexandria" pitchFamily="2" charset="-78"/>
              </a:rPr>
              <a:t> </a:t>
            </a:r>
            <a:r>
              <a:rPr lang="ar-JO" dirty="0">
                <a:latin typeface="Alexandria" pitchFamily="2" charset="-78"/>
                <a:cs typeface="Alexandria" pitchFamily="2" charset="-78"/>
              </a:rPr>
              <a:t>يوجد فروق ذات دلالة إحصائية عند (0.01=</a:t>
            </a:r>
            <a:r>
              <a:rPr lang="en-US" dirty="0">
                <a:latin typeface="Alexandria" pitchFamily="2" charset="-78"/>
                <a:cs typeface="Alexandria" pitchFamily="2" charset="-78"/>
              </a:rPr>
              <a:t>α</a:t>
            </a:r>
            <a:r>
              <a:rPr lang="ar-JO" dirty="0">
                <a:latin typeface="Alexandria" pitchFamily="2" charset="-78"/>
                <a:cs typeface="Alexandria" pitchFamily="2" charset="-78"/>
              </a:rPr>
              <a:t>) </a:t>
            </a:r>
            <a:r>
              <a:rPr lang="ar-SA" dirty="0">
                <a:latin typeface="Alexandria" pitchFamily="2" charset="-78"/>
                <a:cs typeface="Alexandria" pitchFamily="2" charset="-78"/>
              </a:rPr>
              <a:t>بين تحضيرك للاختبار ونجاحك في اختبار المادة، فيدل هذا على الدلالة الأحصائية</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xmlns="" id="{A374AACA-1127-FF1A-F92A-725C5DE1EC3E}"/>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341042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25142" y="1717041"/>
            <a:ext cx="4128422" cy="342392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901051" y="2003177"/>
            <a:ext cx="11155680" cy="28516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xmlns="" id="{30FE492F-08D7-D2CC-94D7-41379054568C}"/>
              </a:ext>
            </a:extLst>
          </p:cNvPr>
          <p:cNvSpPr txBox="1"/>
          <p:nvPr/>
        </p:nvSpPr>
        <p:spPr>
          <a:xfrm>
            <a:off x="1098382" y="2575239"/>
            <a:ext cx="10761018" cy="1707519"/>
          </a:xfrm>
          <a:prstGeom prst="rect">
            <a:avLst/>
          </a:prstGeom>
          <a:noFill/>
        </p:spPr>
        <p:txBody>
          <a:bodyPr wrap="square" rtlCol="1">
            <a:spAutoFit/>
          </a:bodyPr>
          <a:lstStyle/>
          <a:p>
            <a:pPr algn="just" rtl="1">
              <a:lnSpc>
                <a:spcPct val="150000"/>
              </a:lnSpc>
            </a:pPr>
            <a:r>
              <a:rPr lang="ar-SA" dirty="0">
                <a:latin typeface="Alexandria" pitchFamily="2" charset="-78"/>
                <a:cs typeface="Alexandria" pitchFamily="2" charset="-78"/>
              </a:rPr>
              <a:t>بعد صياغة الأسئلة والفرضيات يقوم الباحث بتحديد أهداف البحث تُشير أهداف البحث طموحات غير موجودة، تنبع من الفلسفة التي يسعى الباحث إلى تحقيقها، من خلال اللجوء إلى وسائل معينة، إذ تُشير الوسائل إلى الإجراءات والخطوات المتبعة لتنفيذ الأهداف، فأهداف أي نشاط إنساني تتوسط بين فلسفته، وبين وسائل تنفيذه</a:t>
            </a:r>
            <a:r>
              <a:rPr lang="en-US" dirty="0">
                <a:latin typeface="Alexandria" pitchFamily="2" charset="-78"/>
                <a:cs typeface="Alexandria" pitchFamily="2" charset="-78"/>
              </a:rPr>
              <a:t>. </a:t>
            </a:r>
          </a:p>
        </p:txBody>
      </p:sp>
      <p:sp>
        <p:nvSpPr>
          <p:cNvPr id="3" name="TextBox 2">
            <a:extLst>
              <a:ext uri="{FF2B5EF4-FFF2-40B4-BE49-F238E27FC236}">
                <a16:creationId xmlns:a16="http://schemas.microsoft.com/office/drawing/2014/main" xmlns="" id="{7E89E236-F372-FC86-78DA-12B1FA86135F}"/>
              </a:ext>
            </a:extLst>
          </p:cNvPr>
          <p:cNvSpPr txBox="1"/>
          <p:nvPr/>
        </p:nvSpPr>
        <p:spPr>
          <a:xfrm>
            <a:off x="4675396" y="404774"/>
            <a:ext cx="2841208"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أهداف الدراسة</a:t>
            </a:r>
          </a:p>
        </p:txBody>
      </p:sp>
      <p:sp>
        <p:nvSpPr>
          <p:cNvPr id="5" name="Rectangle 4">
            <a:extLst>
              <a:ext uri="{FF2B5EF4-FFF2-40B4-BE49-F238E27FC236}">
                <a16:creationId xmlns:a16="http://schemas.microsoft.com/office/drawing/2014/main" xmlns="" id="{3D9AD8E7-8A06-2AA0-C732-3879BEA8E5A2}"/>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03786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75942" y="1076960"/>
            <a:ext cx="4128422" cy="46736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943750" y="1358581"/>
            <a:ext cx="11155680" cy="4140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aphicFrame>
        <p:nvGraphicFramePr>
          <p:cNvPr id="3" name="رسم تخطيطي 6"/>
          <p:cNvGraphicFramePr/>
          <p:nvPr>
            <p:extLst>
              <p:ext uri="{D42A27DB-BD31-4B8C-83A1-F6EECF244321}">
                <p14:modId xmlns:p14="http://schemas.microsoft.com/office/powerpoint/2010/main" val="292488965"/>
              </p:ext>
            </p:extLst>
          </p:nvPr>
        </p:nvGraphicFramePr>
        <p:xfrm>
          <a:off x="1674480" y="1358581"/>
          <a:ext cx="9897760" cy="4140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a:extLst>
              <a:ext uri="{FF2B5EF4-FFF2-40B4-BE49-F238E27FC236}">
                <a16:creationId xmlns:a16="http://schemas.microsoft.com/office/drawing/2014/main" xmlns="" id="{05082797-B53B-D1B6-CF49-9D892577D1A8}"/>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68547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75942" y="1432560"/>
            <a:ext cx="4128422" cy="360616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901051" y="1666240"/>
            <a:ext cx="11155680" cy="307721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xmlns="" id="{30FE492F-08D7-D2CC-94D7-41379054568C}"/>
              </a:ext>
            </a:extLst>
          </p:cNvPr>
          <p:cNvSpPr txBox="1"/>
          <p:nvPr/>
        </p:nvSpPr>
        <p:spPr>
          <a:xfrm>
            <a:off x="1059585" y="2072215"/>
            <a:ext cx="10838612" cy="2123017"/>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والباحث الناجح هو الذي يتقيد بتحقيق أهداف بحثه من دون زيادة ولا نقص بلغة واضحة سليمة بحيث تُصاغ أهداف البحث بأسلوب تقريري، بخلاف أسئلته فأنها تصاغ بأسلوب استفهامي.</a:t>
            </a:r>
            <a:endParaRPr lang="ar-JO" dirty="0">
              <a:latin typeface="Alexandria" pitchFamily="2" charset="-78"/>
              <a:cs typeface="Alexandria" pitchFamily="2" charset="-78"/>
            </a:endParaRPr>
          </a:p>
          <a:p>
            <a:pPr algn="r" rtl="1">
              <a:lnSpc>
                <a:spcPct val="150000"/>
              </a:lnSpc>
            </a:pPr>
            <a:r>
              <a:rPr lang="ar-JO" b="1" dirty="0">
                <a:latin typeface="Alexandria" pitchFamily="2" charset="-78"/>
                <a:cs typeface="Alexandria" pitchFamily="2" charset="-78"/>
              </a:rPr>
              <a:t>أمثلة </a:t>
            </a:r>
          </a:p>
          <a:p>
            <a:pPr marL="342900" indent="-342900" algn="r" rtl="1">
              <a:lnSpc>
                <a:spcPct val="150000"/>
              </a:lnSpc>
              <a:buFont typeface="Wingdings" panose="05000000000000000000" pitchFamily="2" charset="2"/>
              <a:buChar char="ü"/>
            </a:pPr>
            <a:r>
              <a:rPr lang="ar-JO" b="1" dirty="0">
                <a:latin typeface="Alexandria" pitchFamily="2" charset="-78"/>
                <a:cs typeface="Alexandria" pitchFamily="2" charset="-78"/>
              </a:rPr>
              <a:t>هدفت الدراسة التعرف إلى القيادة التربوية ودورها في تحقيق النضج الوظيفي</a:t>
            </a:r>
          </a:p>
          <a:p>
            <a:pPr marL="342900" indent="-342900" algn="r" rtl="1">
              <a:lnSpc>
                <a:spcPct val="150000"/>
              </a:lnSpc>
              <a:buFont typeface="Wingdings" panose="05000000000000000000" pitchFamily="2" charset="2"/>
              <a:buChar char="ü"/>
            </a:pPr>
            <a:r>
              <a:rPr lang="ar-JO" b="1" dirty="0">
                <a:latin typeface="Alexandria" pitchFamily="2" charset="-78"/>
                <a:cs typeface="Alexandria" pitchFamily="2" charset="-78"/>
              </a:rPr>
              <a:t>هدفت الدراسة الكشف عن أثر القيادة الاستراتيجية  في تحقيق المناخ التنظيمي</a:t>
            </a:r>
            <a:endParaRPr lang="en-US" b="1"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C2A0B1C3-3093-7A57-F54E-9827620ABCDE}"/>
              </a:ext>
            </a:extLst>
          </p:cNvPr>
          <p:cNvSpPr txBox="1"/>
          <p:nvPr/>
        </p:nvSpPr>
        <p:spPr>
          <a:xfrm>
            <a:off x="4675396" y="461997"/>
            <a:ext cx="2841208"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أهداف الدراسة</a:t>
            </a:r>
          </a:p>
        </p:txBody>
      </p:sp>
      <p:sp>
        <p:nvSpPr>
          <p:cNvPr id="5" name="Rectangle 4">
            <a:extLst>
              <a:ext uri="{FF2B5EF4-FFF2-40B4-BE49-F238E27FC236}">
                <a16:creationId xmlns:a16="http://schemas.microsoft.com/office/drawing/2014/main" xmlns="" id="{AE712DA8-9B11-2AE9-9DBF-F7E345AF9379}"/>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958656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75942" y="1076960"/>
            <a:ext cx="4128422" cy="461264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960929" y="1371600"/>
            <a:ext cx="11155680" cy="405384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xmlns="" id="{30FE492F-08D7-D2CC-94D7-41379054568C}"/>
              </a:ext>
            </a:extLst>
          </p:cNvPr>
          <p:cNvSpPr txBox="1"/>
          <p:nvPr/>
        </p:nvSpPr>
        <p:spPr>
          <a:xfrm>
            <a:off x="1125178" y="1713764"/>
            <a:ext cx="10827182" cy="3369512"/>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تأتي </a:t>
            </a:r>
            <a:r>
              <a:rPr lang="ar-JO" dirty="0">
                <a:latin typeface="Alexandria" pitchFamily="2" charset="-78"/>
                <a:cs typeface="Alexandria" pitchFamily="2" charset="-78"/>
              </a:rPr>
              <a:t>بعد ذلك </a:t>
            </a:r>
            <a:r>
              <a:rPr lang="ar-SA" dirty="0">
                <a:latin typeface="Alexandria" pitchFamily="2" charset="-78"/>
                <a:cs typeface="Alexandria" pitchFamily="2" charset="-78"/>
              </a:rPr>
              <a:t>أهمية البحث العلمي والتي تُشير إلى ما سيقدمه البحث للإنسانية من فوائد جديدة؛ وتسهم في الإجابة عن أسئلتهم، أو تحقق في حياتهم تقدماً، أو تحل إشكالاً، أو تزيد أحد جوانب المعرفة</a:t>
            </a:r>
            <a:r>
              <a:rPr lang="en-US" dirty="0">
                <a:latin typeface="Alexandria" pitchFamily="2" charset="-78"/>
                <a:cs typeface="Alexandria" pitchFamily="2" charset="-78"/>
              </a:rPr>
              <a:t>. </a:t>
            </a:r>
            <a:r>
              <a:rPr lang="ar-SA" dirty="0">
                <a:latin typeface="Alexandria" pitchFamily="2" charset="-78"/>
                <a:cs typeface="Alexandria" pitchFamily="2" charset="-78"/>
              </a:rPr>
              <a:t>وتزداد أهمية البحث العلمي إذا كان يعالج موضوعاً مهماً في حياة الناس، هم بحاجة للسؤال عنه. إذ يقوم الباحث بعد أن يحدد مشكلته "موضوعه" بتبيان أهمية البحث التي تساعده في الوصول إلى نتائج منطقية تقدم فائدة للبشرية عموما أو لشريحة منها</a:t>
            </a:r>
            <a:r>
              <a:rPr lang="en-US" dirty="0">
                <a:latin typeface="Alexandria" pitchFamily="2" charset="-78"/>
                <a:cs typeface="Alexandria" pitchFamily="2" charset="-78"/>
              </a:rPr>
              <a:t>.</a:t>
            </a:r>
            <a:r>
              <a:rPr lang="ar-SA" dirty="0">
                <a:latin typeface="Alexandria" pitchFamily="2" charset="-78"/>
                <a:cs typeface="Alexandria" pitchFamily="2" charset="-78"/>
              </a:rPr>
              <a:t> كما وتظهر أهمية البحث العلمي في أنه يقدم للناس خلاصة جهد متواصل وجاد من ذوي الاختصاص والخبرة، مما يساعد على تقدم المجتمعات الإنسانية في جوانبها المختلفة. وتقديم معلومات صحيحة مبنية على أسس علمية تساعدهم في نشر الفكر الصحيح بين الناس، وتسهم في تطوير المجتمع وتقدمه</a:t>
            </a:r>
            <a:r>
              <a:rPr lang="ar-JO" dirty="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4609D290-43A1-F7E2-D15E-2DE74E4B11F4}"/>
              </a:ext>
            </a:extLst>
          </p:cNvPr>
          <p:cNvSpPr txBox="1"/>
          <p:nvPr/>
        </p:nvSpPr>
        <p:spPr>
          <a:xfrm>
            <a:off x="4675396" y="447620"/>
            <a:ext cx="2841208"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أهمية الدراسة</a:t>
            </a:r>
          </a:p>
        </p:txBody>
      </p:sp>
      <p:sp>
        <p:nvSpPr>
          <p:cNvPr id="5" name="Rectangle 4">
            <a:extLst>
              <a:ext uri="{FF2B5EF4-FFF2-40B4-BE49-F238E27FC236}">
                <a16:creationId xmlns:a16="http://schemas.microsoft.com/office/drawing/2014/main" xmlns="" id="{E2885F92-254B-147D-016D-A71E5A310B25}"/>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487869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280496" y="1757681"/>
            <a:ext cx="4323868" cy="3302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889809" y="2067559"/>
            <a:ext cx="11155680" cy="272288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xmlns="" id="{30FE492F-08D7-D2CC-94D7-41379054568C}"/>
              </a:ext>
            </a:extLst>
          </p:cNvPr>
          <p:cNvSpPr txBox="1"/>
          <p:nvPr/>
        </p:nvSpPr>
        <p:spPr>
          <a:xfrm>
            <a:off x="1166034" y="2503802"/>
            <a:ext cx="10745470" cy="1707519"/>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وعليه يقوم الباحث بإيضاح أهم الأسباب الحقيقية التي دعته لاختيار موضوع بحثه بموضوعية وصدق وأمانة وبعبارات واضحة؛ بعيداً عن المبالغة. ويشير عند أسباب اختيار الموضوع إلى أهميته وأهدافه، فالباحث الناجح هو الذي يبين أهمية بحثه من خلال تحديد الأسباب التي جعلته يختار البحث من خلال تحديد نقاط منطقية وموضوعية. ويتجنب ذكر النقاط الضعيفة؛ لأنها تضعف النقاط القوية التي تذكر معها.</a:t>
            </a:r>
          </a:p>
        </p:txBody>
      </p:sp>
      <p:sp>
        <p:nvSpPr>
          <p:cNvPr id="7" name="TextBox 6">
            <a:extLst>
              <a:ext uri="{FF2B5EF4-FFF2-40B4-BE49-F238E27FC236}">
                <a16:creationId xmlns:a16="http://schemas.microsoft.com/office/drawing/2014/main" xmlns="" id="{8FA26815-492A-2167-F506-DD741ABF4BDA}"/>
              </a:ext>
            </a:extLst>
          </p:cNvPr>
          <p:cNvSpPr txBox="1"/>
          <p:nvPr/>
        </p:nvSpPr>
        <p:spPr>
          <a:xfrm>
            <a:off x="4675396" y="590329"/>
            <a:ext cx="2841208"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أهمية الدراسة</a:t>
            </a:r>
          </a:p>
        </p:txBody>
      </p:sp>
      <p:sp>
        <p:nvSpPr>
          <p:cNvPr id="3" name="Rectangle 2">
            <a:extLst>
              <a:ext uri="{FF2B5EF4-FFF2-40B4-BE49-F238E27FC236}">
                <a16:creationId xmlns:a16="http://schemas.microsoft.com/office/drawing/2014/main" xmlns="" id="{B38021AF-37FC-CA9B-40FD-2128AD238F9E}"/>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442104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75942" y="1280160"/>
            <a:ext cx="4128422" cy="419608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960929" y="1504950"/>
            <a:ext cx="11155680" cy="447461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xmlns="" id="{30FE492F-08D7-D2CC-94D7-41379054568C}"/>
              </a:ext>
            </a:extLst>
          </p:cNvPr>
          <p:cNvSpPr txBox="1"/>
          <p:nvPr/>
        </p:nvSpPr>
        <p:spPr>
          <a:xfrm>
            <a:off x="1232074" y="1854907"/>
            <a:ext cx="10613390" cy="3785652"/>
          </a:xfrm>
          <a:prstGeom prst="rect">
            <a:avLst/>
          </a:prstGeom>
          <a:noFill/>
        </p:spPr>
        <p:txBody>
          <a:bodyPr wrap="square" rtlCol="1">
            <a:spAutoFit/>
          </a:bodyPr>
          <a:lstStyle/>
          <a:p>
            <a:pPr algn="r" rtl="1">
              <a:lnSpc>
                <a:spcPct val="150000"/>
              </a:lnSpc>
            </a:pPr>
            <a:r>
              <a:rPr lang="ar-SA" sz="2400" b="1" dirty="0">
                <a:latin typeface="Alexandria" pitchFamily="2" charset="-78"/>
              </a:rPr>
              <a:t>وعلى سبيل المثال وفي المواضيع التي قد تتعلق </a:t>
            </a:r>
            <a:r>
              <a:rPr lang="ar-JO" sz="2400" b="1" dirty="0">
                <a:latin typeface="Alexandria" pitchFamily="2" charset="-78"/>
              </a:rPr>
              <a:t>"ب</a:t>
            </a:r>
            <a:r>
              <a:rPr lang="ar-SA" sz="2400" b="1" dirty="0"/>
              <a:t>القيادة التربوية في تحسين الأداء المدرسي</a:t>
            </a:r>
            <a:r>
              <a:rPr lang="ar-JO" sz="2400" b="1" dirty="0"/>
              <a:t>"</a:t>
            </a:r>
            <a:r>
              <a:rPr lang="ar-SA" sz="2400" b="1" dirty="0"/>
              <a:t> </a:t>
            </a:r>
            <a:r>
              <a:rPr lang="ar-SA" sz="2400" b="1" dirty="0">
                <a:latin typeface="Alexandria" pitchFamily="2" charset="-78"/>
              </a:rPr>
              <a:t>قد تأتي أهمية الدراسة من خلال بعض النقاط الموضحة في الأسفل:</a:t>
            </a:r>
            <a:endParaRPr lang="en-US" sz="2400" b="1" dirty="0">
              <a:latin typeface="Alexandria" pitchFamily="2" charset="-78"/>
            </a:endParaRPr>
          </a:p>
          <a:p>
            <a:pPr algn="r" rtl="1">
              <a:lnSpc>
                <a:spcPct val="150000"/>
              </a:lnSpc>
            </a:pPr>
            <a:r>
              <a:rPr lang="ar-SA" sz="1600" dirty="0">
                <a:latin typeface="Alexandria" pitchFamily="2" charset="-78"/>
                <a:cs typeface="Alexandria" pitchFamily="2" charset="-78"/>
              </a:rPr>
              <a:t>تتمثل أهمية الدراسة فيما يلي:</a:t>
            </a:r>
            <a:endParaRPr lang="en-US" sz="1600" dirty="0">
              <a:latin typeface="Alexandria" pitchFamily="2" charset="-78"/>
              <a:cs typeface="Alexandria" pitchFamily="2" charset="-78"/>
            </a:endParaRPr>
          </a:p>
          <a:p>
            <a:pPr algn="r" rtl="1"/>
            <a:r>
              <a:rPr lang="ar-SA" sz="2400" b="1" dirty="0"/>
              <a:t>أولاً: الأهمية النظرية للدراسة</a:t>
            </a:r>
            <a:endParaRPr lang="en-GB" sz="2400" dirty="0"/>
          </a:p>
          <a:p>
            <a:pPr marL="285750" lvl="0" indent="-285750" algn="r" rtl="1">
              <a:buFont typeface="Wingdings" panose="05000000000000000000" pitchFamily="2" charset="2"/>
              <a:buChar char="Ø"/>
            </a:pPr>
            <a:r>
              <a:rPr lang="ar-SA" sz="2400" dirty="0"/>
              <a:t>تسهم في إثراء الأدبيات التربوية في مجال القيادة التربوية وعلاقتها بالأداء المدرسي</a:t>
            </a:r>
            <a:r>
              <a:rPr lang="en-GB" sz="2400" dirty="0"/>
              <a:t>. </a:t>
            </a:r>
          </a:p>
          <a:p>
            <a:pPr marL="285750" lvl="0" indent="-285750" algn="r" rtl="1">
              <a:buFont typeface="Wingdings" panose="05000000000000000000" pitchFamily="2" charset="2"/>
              <a:buChar char="Ø"/>
            </a:pPr>
            <a:r>
              <a:rPr lang="ar-SA" sz="2400" dirty="0"/>
              <a:t>تعزز الفهم النظري للعلاقة بين أنماط القيادة التربوية وكفاءة المعلمين المهنية</a:t>
            </a:r>
            <a:r>
              <a:rPr lang="en-GB" sz="2400" dirty="0"/>
              <a:t>. </a:t>
            </a:r>
          </a:p>
          <a:p>
            <a:pPr marL="285750" lvl="0" indent="-285750" algn="r" rtl="1">
              <a:buFont typeface="Wingdings" panose="05000000000000000000" pitchFamily="2" charset="2"/>
              <a:buChar char="Ø"/>
            </a:pPr>
            <a:r>
              <a:rPr lang="ar-SA" sz="2400" dirty="0"/>
              <a:t>تقدم إطارًا مفاهيميًا يمكن الاستفادة منه في تفسير أثر القيادة التربوية على جودة التعليم</a:t>
            </a:r>
            <a:r>
              <a:rPr lang="en-GB" sz="2400" dirty="0"/>
              <a:t>. </a:t>
            </a:r>
          </a:p>
          <a:p>
            <a:pPr marL="285750" lvl="0" indent="-285750" algn="r" rtl="1">
              <a:buFont typeface="Wingdings" panose="05000000000000000000" pitchFamily="2" charset="2"/>
              <a:buChar char="Ø"/>
            </a:pPr>
            <a:r>
              <a:rPr lang="ar-SA" sz="2400" dirty="0"/>
              <a:t>تسهم في سد الفجوة البحثية المتعلقة بتطبيق القيادة التربوية في السياق الأردني</a:t>
            </a:r>
            <a:r>
              <a:rPr lang="en-GB" sz="2400" dirty="0"/>
              <a:t>. </a:t>
            </a:r>
          </a:p>
          <a:p>
            <a:pPr marL="285750" lvl="0" indent="-285750" algn="r" rtl="1">
              <a:buFont typeface="Wingdings" panose="05000000000000000000" pitchFamily="2" charset="2"/>
              <a:buChar char="Ø"/>
            </a:pPr>
            <a:r>
              <a:rPr lang="ar-SA" sz="2400" dirty="0"/>
              <a:t>تدعم بناء نماذج نظرية حديثة تربط بين القيادة التربوية وتحسين الأداء المدرسي</a:t>
            </a:r>
            <a:r>
              <a:rPr lang="en-GB" sz="2400" dirty="0"/>
              <a:t>. </a:t>
            </a:r>
          </a:p>
        </p:txBody>
      </p:sp>
      <p:sp>
        <p:nvSpPr>
          <p:cNvPr id="3" name="Rectangle 2">
            <a:extLst>
              <a:ext uri="{FF2B5EF4-FFF2-40B4-BE49-F238E27FC236}">
                <a16:creationId xmlns:a16="http://schemas.microsoft.com/office/drawing/2014/main" xmlns="" id="{06B920CD-7704-7D45-41E9-DAD393E77871}"/>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425117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75942" y="1124586"/>
            <a:ext cx="4128422" cy="460565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960929" y="1390650"/>
            <a:ext cx="11155680" cy="40855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xmlns="" id="{30FE492F-08D7-D2CC-94D7-41379054568C}"/>
              </a:ext>
            </a:extLst>
          </p:cNvPr>
          <p:cNvSpPr txBox="1"/>
          <p:nvPr/>
        </p:nvSpPr>
        <p:spPr>
          <a:xfrm>
            <a:off x="1746606" y="1742657"/>
            <a:ext cx="10076151" cy="3046988"/>
          </a:xfrm>
          <a:prstGeom prst="rect">
            <a:avLst/>
          </a:prstGeom>
          <a:noFill/>
        </p:spPr>
        <p:txBody>
          <a:bodyPr wrap="square" rtlCol="1">
            <a:spAutoFit/>
          </a:bodyPr>
          <a:lstStyle/>
          <a:p>
            <a:pPr algn="r" rtl="1"/>
            <a:r>
              <a:rPr lang="ar-SA" sz="2400" b="1" dirty="0"/>
              <a:t>ثانياً: الأهمية التطبيقية للدراسة</a:t>
            </a:r>
            <a:endParaRPr lang="en-GB" sz="2400" dirty="0"/>
          </a:p>
          <a:p>
            <a:pPr marL="342900" lvl="0" indent="-342900" algn="r" rtl="1">
              <a:buFont typeface="Wingdings" panose="05000000000000000000" pitchFamily="2" charset="2"/>
              <a:buChar char="ü"/>
            </a:pPr>
            <a:r>
              <a:rPr lang="ar-SA" sz="2400" dirty="0"/>
              <a:t>تساعد صناع القرار في وزارة التربية والتعليم في تطوير السياسات التربوية المتعلقة بالقيادة المدرسية</a:t>
            </a:r>
            <a:r>
              <a:rPr lang="en-GB" sz="2400" dirty="0"/>
              <a:t>. </a:t>
            </a:r>
          </a:p>
          <a:p>
            <a:pPr marL="342900" lvl="0" indent="-342900" algn="r" rtl="1">
              <a:buFont typeface="Wingdings" panose="05000000000000000000" pitchFamily="2" charset="2"/>
              <a:buChar char="ü"/>
            </a:pPr>
            <a:r>
              <a:rPr lang="ar-SA" sz="2400" dirty="0"/>
              <a:t>تزوّد مديري المدارس بتوصيات عملية لتحسين ممارسات القيادة داخل المدارس الحكومية</a:t>
            </a:r>
            <a:r>
              <a:rPr lang="en-GB" sz="2400" dirty="0"/>
              <a:t>. </a:t>
            </a:r>
          </a:p>
          <a:p>
            <a:pPr marL="342900" lvl="0" indent="-342900" algn="r" rtl="1">
              <a:buFont typeface="Wingdings" panose="05000000000000000000" pitchFamily="2" charset="2"/>
              <a:buChar char="ü"/>
            </a:pPr>
            <a:r>
              <a:rPr lang="ar-SA" sz="2400" dirty="0"/>
              <a:t>تسهم في رفع كفاءة الأداء المدرسي لدى المعلمين من خلال تحسين البيئة القيادية</a:t>
            </a:r>
            <a:r>
              <a:rPr lang="en-GB" sz="2400" dirty="0"/>
              <a:t>. </a:t>
            </a:r>
          </a:p>
          <a:p>
            <a:pPr marL="342900" lvl="0" indent="-342900" algn="r" rtl="1">
              <a:buFont typeface="Wingdings" panose="05000000000000000000" pitchFamily="2" charset="2"/>
              <a:buChar char="ü"/>
            </a:pPr>
            <a:r>
              <a:rPr lang="ar-SA" sz="2400" dirty="0"/>
              <a:t>تدعم تصميم برامج تدريبية لتطوير مهارات القيادات التربوية</a:t>
            </a:r>
            <a:r>
              <a:rPr lang="en-GB" sz="2400" dirty="0"/>
              <a:t>. </a:t>
            </a:r>
          </a:p>
          <a:p>
            <a:pPr marL="342900" lvl="0" indent="-342900" algn="r" rtl="1">
              <a:buFont typeface="Wingdings" panose="05000000000000000000" pitchFamily="2" charset="2"/>
              <a:buChar char="ü"/>
            </a:pPr>
            <a:r>
              <a:rPr lang="ar-SA" sz="2400" dirty="0"/>
              <a:t>تعزز الدافعية المهنية لدى المعلمين من خلال تطبيق أساليب قيادة أكثر فاعلية</a:t>
            </a:r>
            <a:r>
              <a:rPr lang="en-GB" sz="2400" dirty="0"/>
              <a:t>. </a:t>
            </a:r>
          </a:p>
          <a:p>
            <a:pPr marL="342900" lvl="0" indent="-342900" algn="r" rtl="1">
              <a:buFont typeface="Wingdings" panose="05000000000000000000" pitchFamily="2" charset="2"/>
              <a:buChar char="ü"/>
            </a:pPr>
            <a:r>
              <a:rPr lang="ar-SA" sz="2400" dirty="0"/>
              <a:t>توفر أسسًا علمية لتطوير خطط تحسين جودة التعليم في المدارس الحكومية في الأردن</a:t>
            </a:r>
            <a:r>
              <a:rPr lang="en-GB" dirty="0"/>
              <a:t>.</a:t>
            </a:r>
          </a:p>
        </p:txBody>
      </p:sp>
      <p:sp>
        <p:nvSpPr>
          <p:cNvPr id="5" name="Rectangle 4">
            <a:extLst>
              <a:ext uri="{FF2B5EF4-FFF2-40B4-BE49-F238E27FC236}">
                <a16:creationId xmlns:a16="http://schemas.microsoft.com/office/drawing/2014/main" xmlns="" id="{D87B11CB-BCFA-CC7F-0E26-ECA61C3E4E78}"/>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058346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75942" y="1019856"/>
            <a:ext cx="4128422" cy="517774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901052" y="1312048"/>
            <a:ext cx="11155680" cy="452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xmlns="" id="{AAC34DDB-4C87-2D66-F70B-98B8637BFC9B}"/>
              </a:ext>
            </a:extLst>
          </p:cNvPr>
          <p:cNvSpPr txBox="1"/>
          <p:nvPr/>
        </p:nvSpPr>
        <p:spPr>
          <a:xfrm>
            <a:off x="3343275" y="501341"/>
            <a:ext cx="6029325"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المصطلحات والمفاهيم الإجرائية</a:t>
            </a:r>
            <a:endParaRPr lang="en-US" sz="2000" dirty="0">
              <a:effectLst/>
            </a:endParaRPr>
          </a:p>
        </p:txBody>
      </p:sp>
      <p:sp>
        <p:nvSpPr>
          <p:cNvPr id="8" name="مربع نص 2">
            <a:extLst>
              <a:ext uri="{FF2B5EF4-FFF2-40B4-BE49-F238E27FC236}">
                <a16:creationId xmlns:a16="http://schemas.microsoft.com/office/drawing/2014/main" xmlns="" id="{30FE492F-08D7-D2CC-94D7-41379054568C}"/>
              </a:ext>
            </a:extLst>
          </p:cNvPr>
          <p:cNvSpPr txBox="1"/>
          <p:nvPr/>
        </p:nvSpPr>
        <p:spPr>
          <a:xfrm>
            <a:off x="989006" y="1256436"/>
            <a:ext cx="10979772" cy="4626395"/>
          </a:xfrm>
          <a:prstGeom prst="rect">
            <a:avLst/>
          </a:prstGeom>
          <a:noFill/>
        </p:spPr>
        <p:txBody>
          <a:bodyPr wrap="square" rtlCol="1">
            <a:spAutoFit/>
          </a:bodyPr>
          <a:lstStyle/>
          <a:p>
            <a:pPr marL="0" algn="ctr" rtl="1" eaLnBrk="1" latinLnBrk="0" hangingPunct="1">
              <a:lnSpc>
                <a:spcPct val="150000"/>
              </a:lnSpc>
              <a:spcBef>
                <a:spcPts val="0"/>
              </a:spcBef>
              <a:spcAft>
                <a:spcPts val="0"/>
              </a:spcAft>
            </a:pPr>
            <a:endParaRPr lang="en-US" sz="1600" dirty="0">
              <a:effectLst/>
              <a:latin typeface="Alexandria" pitchFamily="2" charset="-78"/>
              <a:cs typeface="Alexandria" pitchFamily="2" charset="-78"/>
            </a:endParaRPr>
          </a:p>
          <a:p>
            <a:pPr marL="0" algn="just" rtl="1" eaLnBrk="1" latinLnBrk="0" hangingPunct="1">
              <a:lnSpc>
                <a:spcPct val="150000"/>
              </a:lnSpc>
              <a:spcBef>
                <a:spcPts val="0"/>
              </a:spcBef>
              <a:spcAft>
                <a:spcPts val="0"/>
              </a:spcAft>
            </a:pPr>
            <a:r>
              <a:rPr lang="ar-SA" sz="1400" kern="1200" dirty="0">
                <a:solidFill>
                  <a:srgbClr val="000000"/>
                </a:solidFill>
                <a:effectLst/>
                <a:latin typeface="Alexandria" pitchFamily="2" charset="-78"/>
                <a:cs typeface="Alexandria" pitchFamily="2" charset="-78"/>
              </a:rPr>
              <a:t>تعتبر تحديد المفاهيم مرحلة من المراحل المهمة في تحديد مشكلة البحث، إذ يمثل المفهوم العنصر الأساسي الذي تتكون منه المعرفة العقلية بأشكالها ومستوياتها المختلفة، فالمفهوم عبارة عن رمز أو فكرة تعبر عن أشياء في الواقع أو في الذهن. فاختلاف التوجهات النظرية والأيديولوجية بين المختصين في الدراسات الاجتماعية والإنسانية بصفة عامة والعلوم الاجتماعية بصفة خاصة نتج عنه عدم وجود اتفاق بينهم حول الكثير من المفاهيم المستخدمة، لذلك كان من الأهمية أن يحدد الباحث المفاهيم الأساسية التي تحتويها الدراسة ويعرفها تعريفا مجردا وأخر إجرائيا ". </a:t>
            </a:r>
            <a:endParaRPr lang="en-US" sz="1400" dirty="0">
              <a:effectLst/>
              <a:latin typeface="Alexandria" pitchFamily="2" charset="-78"/>
              <a:cs typeface="Alexandria" pitchFamily="2" charset="-78"/>
            </a:endParaRPr>
          </a:p>
          <a:p>
            <a:pPr marL="0" algn="just" rtl="1" eaLnBrk="1" latinLnBrk="0" hangingPunct="1">
              <a:lnSpc>
                <a:spcPct val="150000"/>
              </a:lnSpc>
              <a:spcBef>
                <a:spcPts val="0"/>
              </a:spcBef>
              <a:spcAft>
                <a:spcPts val="0"/>
              </a:spcAft>
            </a:pPr>
            <a:r>
              <a:rPr lang="ar-SA" sz="1400" b="1" kern="1200" dirty="0">
                <a:solidFill>
                  <a:srgbClr val="000000"/>
                </a:solidFill>
                <a:effectLst/>
                <a:latin typeface="Alexandria" pitchFamily="2" charset="-78"/>
                <a:cs typeface="Alexandria" pitchFamily="2" charset="-78"/>
              </a:rPr>
              <a:t>مصطلحات البحث العلمي </a:t>
            </a:r>
            <a:r>
              <a:rPr lang="ar-SA" sz="1400" kern="1200" dirty="0">
                <a:solidFill>
                  <a:srgbClr val="000000"/>
                </a:solidFill>
                <a:effectLst/>
                <a:latin typeface="Alexandria" pitchFamily="2" charset="-78"/>
                <a:cs typeface="Alexandria" pitchFamily="2" charset="-78"/>
              </a:rPr>
              <a:t>هي "مجموعة من الكلمات المُفردة أو الجُمل المُركَّبة، التي تُعبِّر عن مفاهيم مُعيَّنة، ووفقًا لتوجُّهات الباحث، ومن المهم وضع تعريفات واضحة لها قبل الشروع في إجراءات البحث".</a:t>
            </a:r>
            <a:endParaRPr lang="ar-EG" sz="1400" kern="1200" dirty="0">
              <a:solidFill>
                <a:srgbClr val="000000"/>
              </a:solidFill>
              <a:effectLst/>
              <a:latin typeface="Alexandria" pitchFamily="2" charset="-78"/>
              <a:cs typeface="Alexandria" pitchFamily="2" charset="-78"/>
            </a:endParaRPr>
          </a:p>
          <a:p>
            <a:pPr marL="0" algn="just" rtl="1" eaLnBrk="1" latinLnBrk="0" hangingPunct="1">
              <a:lnSpc>
                <a:spcPct val="150000"/>
              </a:lnSpc>
              <a:spcBef>
                <a:spcPts val="0"/>
              </a:spcBef>
              <a:spcAft>
                <a:spcPts val="0"/>
              </a:spcAft>
            </a:pPr>
            <a:endParaRPr lang="en-US" sz="1400" dirty="0">
              <a:effectLst/>
              <a:latin typeface="Alexandria" pitchFamily="2" charset="-78"/>
              <a:cs typeface="Alexandria" pitchFamily="2" charset="-78"/>
            </a:endParaRPr>
          </a:p>
          <a:p>
            <a:pPr marL="0" algn="just" rtl="1" eaLnBrk="1" latinLnBrk="0" hangingPunct="1">
              <a:lnSpc>
                <a:spcPct val="150000"/>
              </a:lnSpc>
              <a:spcBef>
                <a:spcPts val="0"/>
              </a:spcBef>
              <a:spcAft>
                <a:spcPts val="0"/>
              </a:spcAft>
            </a:pPr>
            <a:r>
              <a:rPr lang="ar-SA" sz="1400" b="1" u="sng" kern="1200" dirty="0">
                <a:solidFill>
                  <a:srgbClr val="000000"/>
                </a:solidFill>
                <a:effectLst/>
                <a:latin typeface="Alexandria" pitchFamily="2" charset="-78"/>
                <a:cs typeface="Alexandria" pitchFamily="2" charset="-78"/>
              </a:rPr>
              <a:t>على سبيل المثال</a:t>
            </a:r>
            <a:r>
              <a:rPr lang="ar-SA" sz="1400" b="1" kern="1200" dirty="0">
                <a:solidFill>
                  <a:srgbClr val="000000"/>
                </a:solidFill>
                <a:effectLst/>
                <a:latin typeface="Alexandria" pitchFamily="2" charset="-78"/>
                <a:cs typeface="Alexandria" pitchFamily="2" charset="-78"/>
              </a:rPr>
              <a:t> </a:t>
            </a:r>
            <a:r>
              <a:rPr lang="ar-SA" sz="1400" kern="1200" dirty="0">
                <a:solidFill>
                  <a:srgbClr val="000000"/>
                </a:solidFill>
                <a:effectLst/>
                <a:latin typeface="Alexandria" pitchFamily="2" charset="-78"/>
                <a:cs typeface="Alexandria" pitchFamily="2" charset="-78"/>
              </a:rPr>
              <a:t>في حالة تناوُل الباحث العلمي لقضية العولمة كمتغير أساسي (مُستقل) في البحث العلمي؛ فإنه يجب أن يتم تعريف ذلك، وخاصة في ظل وجود عشرات التعريفات لمصطلح العولمة، ومن جوانب مُختلفة، فلقد عرف الاجتماعيون ذلك اللفظ وفقًا لرؤيتهم، وعرَّفه الاقتصاديون وفقًا لرؤيتهم، وعرَّفه الإعلاميون أيضًا وفقًا لرؤيتهم... إلخ، فأي من هذه التعريفات التي يقصدها الباحث تلك هي القضية.. وفي حالة ترك ذلك الأمر عائمًا، ودون توضيح؛ فقد يتعرَّض البحث برُمَّته إلى مشاكل كثيرة، وبالتأكيد سوف يؤثر ذلك بالسلب على استنتاجات أو نتائج البحث.</a:t>
            </a:r>
            <a:endParaRPr lang="en-US" sz="1400" dirty="0">
              <a:effectLst/>
              <a:latin typeface="Alexandria" pitchFamily="2" charset="-78"/>
              <a:cs typeface="Alexandria" pitchFamily="2" charset="-78"/>
            </a:endParaRPr>
          </a:p>
        </p:txBody>
      </p:sp>
      <p:sp>
        <p:nvSpPr>
          <p:cNvPr id="3" name="Rectangle 2">
            <a:extLst>
              <a:ext uri="{FF2B5EF4-FFF2-40B4-BE49-F238E27FC236}">
                <a16:creationId xmlns:a16="http://schemas.microsoft.com/office/drawing/2014/main" xmlns="" id="{25DB84E8-5E76-7530-4375-267653B2CC4E}"/>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337964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75942" y="951956"/>
            <a:ext cx="4128422" cy="514404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901052" y="1165951"/>
            <a:ext cx="11155680" cy="469636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xmlns="" id="{30FE492F-08D7-D2CC-94D7-41379054568C}"/>
              </a:ext>
            </a:extLst>
          </p:cNvPr>
          <p:cNvSpPr txBox="1"/>
          <p:nvPr/>
        </p:nvSpPr>
        <p:spPr>
          <a:xfrm>
            <a:off x="1132833" y="1333843"/>
            <a:ext cx="10692117" cy="4190314"/>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فالمفهوم المجرد يقصد به تعريف المفهوم باستخدام مفاهيم أخرى أكثر بساطة وتوجد حول</a:t>
            </a:r>
            <a:r>
              <a:rPr lang="ar-JO" dirty="0">
                <a:latin typeface="Alexandria" pitchFamily="2" charset="-78"/>
                <a:cs typeface="Alexandria" pitchFamily="2" charset="-78"/>
              </a:rPr>
              <a:t>ه</a:t>
            </a:r>
            <a:r>
              <a:rPr lang="ar-SA" dirty="0">
                <a:latin typeface="Alexandria" pitchFamily="2" charset="-78"/>
                <a:cs typeface="Alexandria" pitchFamily="2" charset="-78"/>
              </a:rPr>
              <a:t> درجة كبيرة من الاتفاق.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أما المفهوم الإجرائي: يعطي معنى للمتغير بالتفصيل أي ماذا يفعل الباحث لكي يقيس المتغير.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وبعد تحديد الباحث لمفاهيمه وضبطها تليها مباشرة خطوة لا تقل أهمية عن السابقة تسمى تحليل المفاهيم وهي مرحلة يتم فيها استخراج الأبعاد والجوانب التي ستأخذ بعين الاعتبار في الدراسة الميدانية ثم يتم تشريح كل بعد وتحويله إلى مؤشرات أو ظواهر قابلة للملاحظة بعد ذلك يصل الباحث إلى تجميع بعض المؤشرات لإيجاد قياس تركيبي أو ما يسمى بالدليل يمكن تلخيصها كما يلي: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تحليل المفاهيم أبعاد + مؤشرات</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a:t>
            </a:r>
            <a:r>
              <a:rPr lang="ar-SA" b="1" dirty="0">
                <a:latin typeface="Alexandria" pitchFamily="2" charset="-78"/>
                <a:cs typeface="Alexandria" pitchFamily="2" charset="-78"/>
              </a:rPr>
              <a:t>بعد :</a:t>
            </a:r>
            <a:r>
              <a:rPr lang="ar-SA" dirty="0">
                <a:latin typeface="Alexandria" pitchFamily="2" charset="-78"/>
                <a:cs typeface="Alexandria" pitchFamily="2" charset="-78"/>
              </a:rPr>
              <a:t> أحد مكونات أو جانب من جوانب المفهوم والذي يشير إلى مستوى معين من الواقع. </a:t>
            </a:r>
            <a:endParaRPr lang="en-US" dirty="0">
              <a:latin typeface="Alexandria" pitchFamily="2" charset="-78"/>
              <a:cs typeface="Alexandria" pitchFamily="2" charset="-78"/>
            </a:endParaRPr>
          </a:p>
          <a:p>
            <a:pPr algn="r" rtl="1">
              <a:lnSpc>
                <a:spcPct val="150000"/>
              </a:lnSpc>
            </a:pPr>
            <a:r>
              <a:rPr lang="ar-SA" b="1" dirty="0">
                <a:latin typeface="Alexandria" pitchFamily="2" charset="-78"/>
                <a:cs typeface="Alexandria" pitchFamily="2" charset="-78"/>
              </a:rPr>
              <a:t>مؤشر</a:t>
            </a:r>
            <a:r>
              <a:rPr lang="ar-SA" dirty="0">
                <a:latin typeface="Alexandria" pitchFamily="2" charset="-78"/>
                <a:cs typeface="Alexandria" pitchFamily="2" charset="-78"/>
              </a:rPr>
              <a:t>: عنصر لبعد ما يمكن أن يلاحظ في الواقع.</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xmlns="" id="{104C6F36-B7BD-90CA-DD20-0F2A746753CA}"/>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278488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8;p7">
            <a:extLst>
              <a:ext uri="{FF2B5EF4-FFF2-40B4-BE49-F238E27FC236}">
                <a16:creationId xmlns:a16="http://schemas.microsoft.com/office/drawing/2014/main" xmlns="" id="{5E2D4F18-DCD9-E942-AC03-45172421B805}"/>
              </a:ext>
            </a:extLst>
          </p:cNvPr>
          <p:cNvSpPr/>
          <p:nvPr/>
        </p:nvSpPr>
        <p:spPr>
          <a:xfrm>
            <a:off x="0" y="0"/>
            <a:ext cx="12192000" cy="6858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aphicFrame>
        <p:nvGraphicFramePr>
          <p:cNvPr id="9" name="جدول 8"/>
          <p:cNvGraphicFramePr>
            <a:graphicFrameLocks noGrp="1"/>
          </p:cNvGraphicFramePr>
          <p:nvPr>
            <p:extLst>
              <p:ext uri="{D42A27DB-BD31-4B8C-83A1-F6EECF244321}">
                <p14:modId xmlns:p14="http://schemas.microsoft.com/office/powerpoint/2010/main" val="2593178441"/>
              </p:ext>
            </p:extLst>
          </p:nvPr>
        </p:nvGraphicFramePr>
        <p:xfrm>
          <a:off x="146416" y="270002"/>
          <a:ext cx="11899168" cy="6495796"/>
        </p:xfrm>
        <a:graphic>
          <a:graphicData uri="http://schemas.openxmlformats.org/drawingml/2006/table">
            <a:tbl>
              <a:tblPr rtl="1" firstRow="1" firstCol="1" bandRow="1">
                <a:tableStyleId>{5C22544A-7EE6-4342-B048-85BDC9FD1C3A}</a:tableStyleId>
              </a:tblPr>
              <a:tblGrid>
                <a:gridCol w="3551824">
                  <a:extLst>
                    <a:ext uri="{9D8B030D-6E8A-4147-A177-3AD203B41FA5}">
                      <a16:colId xmlns:a16="http://schemas.microsoft.com/office/drawing/2014/main" xmlns="" val="1923407258"/>
                    </a:ext>
                  </a:extLst>
                </a:gridCol>
                <a:gridCol w="8347344">
                  <a:extLst>
                    <a:ext uri="{9D8B030D-6E8A-4147-A177-3AD203B41FA5}">
                      <a16:colId xmlns:a16="http://schemas.microsoft.com/office/drawing/2014/main" xmlns="" val="2880778034"/>
                    </a:ext>
                  </a:extLst>
                </a:gridCol>
              </a:tblGrid>
              <a:tr h="1254499">
                <a:tc>
                  <a:txBody>
                    <a:bodyPr/>
                    <a:lstStyle/>
                    <a:p>
                      <a:pPr algn="r" rtl="1">
                        <a:lnSpc>
                          <a:spcPct val="150000"/>
                        </a:lnSpc>
                        <a:spcAft>
                          <a:spcPts val="750"/>
                        </a:spcAft>
                      </a:pPr>
                      <a:r>
                        <a:rPr lang="ar-SA" sz="1400" b="1" dirty="0">
                          <a:solidFill>
                            <a:schemeClr val="tx1"/>
                          </a:solidFill>
                          <a:effectLst/>
                          <a:latin typeface="Alexandria" pitchFamily="2" charset="-78"/>
                          <a:cs typeface="Alexandria" pitchFamily="2" charset="-78"/>
                        </a:rPr>
                        <a:t>تجـــنُّب إساءة الفـهم لبعض المصطلحات:</a:t>
                      </a:r>
                      <a:endParaRPr lang="en-US" sz="1400" b="1"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r" rtl="1">
                        <a:lnSpc>
                          <a:spcPct val="150000"/>
                        </a:lnSpc>
                        <a:spcAft>
                          <a:spcPts val="750"/>
                        </a:spcAft>
                      </a:pPr>
                      <a:r>
                        <a:rPr lang="ar-SA" sz="1400" b="0" dirty="0">
                          <a:solidFill>
                            <a:schemeClr val="tx1"/>
                          </a:solidFill>
                          <a:effectLst/>
                          <a:latin typeface="Alexandria" pitchFamily="2" charset="-78"/>
                          <a:cs typeface="Alexandria" pitchFamily="2" charset="-78"/>
                        </a:rPr>
                        <a:t>قد يُساء فهم معنى مصطلح معين من مصطلحات البحث العلمي؛ نتيجة عدم الوضوح، أو بسبب التشابه بين ذلك وبين مفردات علمية أخرى، فعلى سبيل المثال كلمة الملخص، وكلمة المُستخلص، وعلى الرغم من تشابههما الكبير من حيث الحروف، فإن الفروق بينهما كبيرة، فالأول عبارة عن إيجاز لموضوع معين في صفحات قليلة، والثاني عبارة عن خطوط محورية أو عريضة لموضوع معين ويمكن أن نسميه (ملخص الملخص)، ومن ثم تظهر أهمية تعريف مصطلحات البحث العلمي في تجنُّب اللغط والجدل نتيجة عدم الفهم بشكل سليم.</a:t>
                      </a:r>
                      <a:endParaRPr lang="ar-EG" sz="1400" b="0" dirty="0">
                        <a:solidFill>
                          <a:schemeClr val="tx1"/>
                        </a:solidFill>
                        <a:effectLst/>
                        <a:latin typeface="Alexandria" pitchFamily="2" charset="-78"/>
                        <a:cs typeface="Alexandria" pitchFamily="2" charset="-78"/>
                      </a:endParaRPr>
                    </a:p>
                    <a:p>
                      <a:pPr algn="r" rtl="1">
                        <a:lnSpc>
                          <a:spcPct val="150000"/>
                        </a:lnSpc>
                        <a:spcAft>
                          <a:spcPts val="750"/>
                        </a:spcAft>
                      </a:pPr>
                      <a:endParaRPr lang="en-US" sz="1400" b="0"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617028337"/>
                  </a:ext>
                </a:extLst>
              </a:tr>
              <a:tr h="997812">
                <a:tc>
                  <a:txBody>
                    <a:bodyPr/>
                    <a:lstStyle/>
                    <a:p>
                      <a:pPr algn="r" rtl="1">
                        <a:lnSpc>
                          <a:spcPct val="150000"/>
                        </a:lnSpc>
                        <a:spcAft>
                          <a:spcPts val="750"/>
                        </a:spcAft>
                      </a:pPr>
                      <a:r>
                        <a:rPr lang="ar-SA" sz="1400" b="1" dirty="0">
                          <a:solidFill>
                            <a:schemeClr val="tx1"/>
                          </a:solidFill>
                          <a:effectLst/>
                          <a:latin typeface="Alexandria" pitchFamily="2" charset="-78"/>
                          <a:cs typeface="Alexandria" pitchFamily="2" charset="-78"/>
                        </a:rPr>
                        <a:t>تحـــديد الباحث لوجـــــــهة نظرة وبكل دقة:</a:t>
                      </a:r>
                      <a:endParaRPr lang="en-US" sz="1400" b="1"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r" rtl="1">
                        <a:lnSpc>
                          <a:spcPct val="150000"/>
                        </a:lnSpc>
                        <a:spcAft>
                          <a:spcPts val="750"/>
                        </a:spcAft>
                      </a:pPr>
                      <a:r>
                        <a:rPr lang="ar-SA" sz="1400" b="0" dirty="0">
                          <a:solidFill>
                            <a:schemeClr val="tx1"/>
                          </a:solidFill>
                          <a:effectLst/>
                          <a:latin typeface="Alexandria" pitchFamily="2" charset="-78"/>
                          <a:cs typeface="Alexandria" pitchFamily="2" charset="-78"/>
                        </a:rPr>
                        <a:t>إن وضع تعريف لمصطلحات البحث العلمي يُساهم في توضيح وجهة النظر التي يتبنَّاها الباحث بالتفصيل؛ من خلال البحث أو الرسالة وبكل دقَّة، وهو ما يُساهم في وضوح الرؤية، وخاصَّةً للمُتخصِّصين ممن يرون أهمية ذلك، ويحضرنا في ذلك الجدل الذي يدور حول بعض الأبحاث العلمية، وخاصَّةً ذات الطبيعية الاجتماعية أو التربوية، حيث نجد أن إهمال تعريف مصطلحات البحث، يؤدي إلى توجهات مختلفة في التفسير من جانب المحللين.</a:t>
                      </a:r>
                      <a:endParaRPr lang="ar-EG" sz="1400" b="0" dirty="0">
                        <a:solidFill>
                          <a:schemeClr val="tx1"/>
                        </a:solidFill>
                        <a:effectLst/>
                        <a:latin typeface="Alexandria" pitchFamily="2" charset="-78"/>
                        <a:cs typeface="Alexandria" pitchFamily="2" charset="-78"/>
                      </a:endParaRPr>
                    </a:p>
                    <a:p>
                      <a:pPr algn="r" rtl="1">
                        <a:lnSpc>
                          <a:spcPct val="150000"/>
                        </a:lnSpc>
                        <a:spcAft>
                          <a:spcPts val="750"/>
                        </a:spcAft>
                      </a:pPr>
                      <a:endParaRPr lang="en-US" sz="1400" b="0"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910460488"/>
                  </a:ext>
                </a:extLst>
              </a:tr>
              <a:tr h="1767874">
                <a:tc>
                  <a:txBody>
                    <a:bodyPr/>
                    <a:lstStyle/>
                    <a:p>
                      <a:pPr algn="r" rtl="1">
                        <a:lnSpc>
                          <a:spcPct val="150000"/>
                        </a:lnSpc>
                        <a:spcAft>
                          <a:spcPts val="750"/>
                        </a:spcAft>
                      </a:pPr>
                      <a:r>
                        <a:rPr lang="ar-SA" sz="1400" b="1" dirty="0">
                          <a:solidFill>
                            <a:schemeClr val="tx1"/>
                          </a:solidFill>
                          <a:effectLst/>
                          <a:latin typeface="Alexandria" pitchFamily="2" charset="-78"/>
                          <a:cs typeface="Alexandria" pitchFamily="2" charset="-78"/>
                        </a:rPr>
                        <a:t>اتخاذ التعريفات كقاعدة عامة لتفصيل البحث:</a:t>
                      </a:r>
                      <a:endParaRPr lang="en-US" sz="1400" b="1"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rtl="1">
                        <a:lnSpc>
                          <a:spcPct val="150000"/>
                        </a:lnSpc>
                        <a:spcAft>
                          <a:spcPts val="750"/>
                        </a:spcAft>
                      </a:pPr>
                      <a:r>
                        <a:rPr lang="ar-SA" sz="1400" b="0" dirty="0">
                          <a:solidFill>
                            <a:schemeClr val="tx1"/>
                          </a:solidFill>
                          <a:effectLst/>
                          <a:latin typeface="Alexandria" pitchFamily="2" charset="-78"/>
                          <a:cs typeface="Alexandria" pitchFamily="2" charset="-78"/>
                        </a:rPr>
                        <a:t>بعد أن يضع الباحث تعريفًا لمصطلحات البحث العلمي؛ فينبغي أن يسير في نفس إطار ذلك، ودون حياد؛ من أجل تحقيق مبدأ الوحدة والموضوعية، وعلى سبيل المثال في حالة تعريف العولمة على أنها التواصل بين الشعوب لتبادل الثقافة والأخبار عبر الوسائل الإعلامية الحديثة، فإن ذلك التعريف ينطلق من محور إعلامي، وبالطبع سوف تتناول الشروح ذلك الجانب، ومن ثم التوصل لنتائج في نفس المحور، وكذا باقي إجراءات البحث، وفي حالة تعريف العولمة على أنها التبادل التجاري والانفتاح الاقتصادي من خلال انتقال رؤوس الأموال التي يمتلكها رواد الأعمال، فإن هذا التعريف انطلق من وجهة اقتصادية، ومن المهم الشرح والتحليل من هذا المنطلق، وبالمثل العولمة التقنية، والعولمة الطبية، والعولمة الهندسية.... إلخ.</a:t>
                      </a:r>
                      <a:endParaRPr lang="en-US" sz="1400" b="0"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891347583"/>
                  </a:ext>
                </a:extLst>
              </a:tr>
            </a:tbl>
          </a:graphicData>
        </a:graphic>
      </p:graphicFrame>
    </p:spTree>
    <p:extLst>
      <p:ext uri="{BB962C8B-B14F-4D97-AF65-F5344CB8AC3E}">
        <p14:creationId xmlns:p14="http://schemas.microsoft.com/office/powerpoint/2010/main" val="30580215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xmlns="" id="{90C6121F-87FC-3512-5AA3-F9E9CB4647BD}"/>
              </a:ext>
            </a:extLst>
          </p:cNvPr>
          <p:cNvSpPr/>
          <p:nvPr/>
        </p:nvSpPr>
        <p:spPr>
          <a:xfrm>
            <a:off x="475942" y="1320799"/>
            <a:ext cx="4128422" cy="415544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xmlns="" id="{5E2D4F18-DCD9-E942-AC03-45172421B805}"/>
              </a:ext>
            </a:extLst>
          </p:cNvPr>
          <p:cNvSpPr/>
          <p:nvPr/>
        </p:nvSpPr>
        <p:spPr>
          <a:xfrm>
            <a:off x="901052" y="1562843"/>
            <a:ext cx="11155680" cy="358943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7" name="مربع نص 6"/>
          <p:cNvSpPr txBox="1"/>
          <p:nvPr/>
        </p:nvSpPr>
        <p:spPr>
          <a:xfrm>
            <a:off x="1141717" y="1672806"/>
            <a:ext cx="10674350" cy="3369512"/>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ولتحقق المفاهيم </a:t>
            </a:r>
            <a:r>
              <a:rPr lang="ar-JO" dirty="0">
                <a:latin typeface="Alexandria" pitchFamily="2" charset="-78"/>
                <a:cs typeface="Alexandria" pitchFamily="2" charset="-78"/>
              </a:rPr>
              <a:t>و</a:t>
            </a:r>
            <a:r>
              <a:rPr lang="ar-SA" dirty="0">
                <a:latin typeface="Alexandria" pitchFamily="2" charset="-78"/>
                <a:cs typeface="Alexandria" pitchFamily="2" charset="-78"/>
              </a:rPr>
              <a:t>الغرض </a:t>
            </a:r>
            <a:r>
              <a:rPr lang="ar-JO" dirty="0">
                <a:latin typeface="Alexandria" pitchFamily="2" charset="-78"/>
                <a:cs typeface="Alexandria" pitchFamily="2" charset="-78"/>
              </a:rPr>
              <a:t>من المصطلحات والمفاهيم </a:t>
            </a:r>
            <a:r>
              <a:rPr lang="ar-SA" dirty="0">
                <a:latin typeface="Alexandria" pitchFamily="2" charset="-78"/>
                <a:cs typeface="Alexandria" pitchFamily="2" charset="-78"/>
              </a:rPr>
              <a:t>فعل</a:t>
            </a:r>
            <a:r>
              <a:rPr lang="ar-JO" dirty="0">
                <a:latin typeface="Alexandria" pitchFamily="2" charset="-78"/>
                <a:cs typeface="Alexandria" pitchFamily="2" charset="-78"/>
              </a:rPr>
              <a:t>ى</a:t>
            </a:r>
            <a:r>
              <a:rPr lang="ar-SA" dirty="0">
                <a:latin typeface="Alexandria" pitchFamily="2" charset="-78"/>
                <a:cs typeface="Alexandria" pitchFamily="2" charset="-78"/>
              </a:rPr>
              <a:t> الباحث مراعاة ما يلي</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تحديد الأبعاد الاجتماعية للمفهوم.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وصف شامل ودقيق لمعن</a:t>
            </a:r>
            <a:r>
              <a:rPr lang="ar-JO" dirty="0">
                <a:latin typeface="Alexandria" pitchFamily="2" charset="-78"/>
                <a:cs typeface="Alexandria" pitchFamily="2" charset="-78"/>
              </a:rPr>
              <a:t>ى</a:t>
            </a:r>
            <a:r>
              <a:rPr lang="ar-SA" dirty="0">
                <a:latin typeface="Alexandria" pitchFamily="2" charset="-78"/>
                <a:cs typeface="Alexandria" pitchFamily="2" charset="-78"/>
              </a:rPr>
              <a:t> أو معاني مضمون المفهوم.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الابتعاد عن الانطباعات الشخصية والادراكات الحسية للباحث.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تجنب استعمال العبارات العامة واستعمال بدلا م</a:t>
            </a:r>
            <a:r>
              <a:rPr lang="ar-JO" dirty="0">
                <a:latin typeface="Alexandria" pitchFamily="2" charset="-78"/>
                <a:cs typeface="Alexandria" pitchFamily="2" charset="-78"/>
              </a:rPr>
              <a:t>ن</a:t>
            </a:r>
            <a:r>
              <a:rPr lang="ar-SA" dirty="0">
                <a:latin typeface="Alexandria" pitchFamily="2" charset="-78"/>
                <a:cs typeface="Alexandria" pitchFamily="2" charset="-78"/>
              </a:rPr>
              <a:t>ها لغة البحث العلمي.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أن لا يقف تحدي</a:t>
            </a:r>
            <a:r>
              <a:rPr lang="ar-JO" dirty="0">
                <a:latin typeface="Alexandria" pitchFamily="2" charset="-78"/>
                <a:cs typeface="Alexandria" pitchFamily="2" charset="-78"/>
              </a:rPr>
              <a:t>د</a:t>
            </a:r>
            <a:r>
              <a:rPr lang="ar-SA" dirty="0">
                <a:latin typeface="Alexandria" pitchFamily="2" charset="-78"/>
                <a:cs typeface="Alexandria" pitchFamily="2" charset="-78"/>
              </a:rPr>
              <a:t> المفاهيم عند حد التفسير والتوضيح فقط بل يتعداه إلى مساعدة الباحث في تحديد أهداف بحثه ودراسته الميدانية وتقريبه بشكل أكبر من الموضوعية العلمية</a:t>
            </a:r>
            <a:endParaRPr lang="en-US" dirty="0">
              <a:latin typeface="Alexandria" pitchFamily="2" charset="-78"/>
              <a:cs typeface="Alexandria" pitchFamily="2" charset="-78"/>
            </a:endParaRPr>
          </a:p>
          <a:p>
            <a:pPr algn="r" rtl="1">
              <a:lnSpc>
                <a:spcPct val="150000"/>
              </a:lnSpc>
            </a:pPr>
            <a:r>
              <a:rPr lang="ar-JO" b="1" dirty="0">
                <a:latin typeface="Alexandria" pitchFamily="2" charset="-78"/>
                <a:cs typeface="Alexandria" pitchFamily="2" charset="-78"/>
              </a:rPr>
              <a:t>    </a:t>
            </a:r>
          </a:p>
        </p:txBody>
      </p:sp>
      <p:sp>
        <p:nvSpPr>
          <p:cNvPr id="3" name="Rectangle 2">
            <a:extLst>
              <a:ext uri="{FF2B5EF4-FFF2-40B4-BE49-F238E27FC236}">
                <a16:creationId xmlns:a16="http://schemas.microsoft.com/office/drawing/2014/main" xmlns="" id="{3DCD3E45-73ED-F053-3D5D-D950035C38CD}"/>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036242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Thank You</a:t>
            </a:r>
          </a:p>
        </p:txBody>
      </p:sp>
      <p:pic>
        <p:nvPicPr>
          <p:cNvPr id="13" name="Graphic 12"/>
          <p:cNvPicPr>
            <a:picLocks noChangeAspect="1"/>
          </p:cNvPicPr>
          <p:nvPr/>
        </p:nvPicPr>
        <p:blipFill>
          <a:blip>
            <a:extLst>
              <a:ext uri="{96DAC541-7B7A-43D3-8B79-37D633B846F1}">
                <asvg:svgBlip xmlns:asvg="http://schemas.microsoft.com/office/drawing/2016/SVG/main" xmlns=""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0C17797-70E2-439F-99D2-55487DE508AF}">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206042C4-4390-4D19-A905-1AA814F2B937}">
  <ds:schemaRefs>
    <ds:schemaRef ds:uri="http://schemas.microsoft.com/sharepoint/v3/contenttype/forms"/>
  </ds:schemaRefs>
</ds:datastoreItem>
</file>

<file path=customXml/itemProps3.xml><?xml version="1.0" encoding="utf-8"?>
<ds:datastoreItem xmlns:ds="http://schemas.openxmlformats.org/officeDocument/2006/customXml" ds:itemID="{957DED0F-623A-40C8-B98F-EED74D014F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961</TotalTime>
  <Words>2678</Words>
  <Application>Microsoft Office PowerPoint</Application>
  <PresentationFormat>Custom</PresentationFormat>
  <Paragraphs>195</Paragraphs>
  <Slides>33</Slides>
  <Notes>3</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نسق1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70</cp:revision>
  <dcterms:created xsi:type="dcterms:W3CDTF">2023-04-29T09:08:00Z</dcterms:created>
  <dcterms:modified xsi:type="dcterms:W3CDTF">2026-06-26T21:35:42Z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