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Masters/slideMaster1.xml" ContentType="application/vnd.openxmlformats-officedocument.presentationml.slideMaster+xml"/>
  <Override PartName="/ppt/slideLayouts/slideLayout12.xml" ContentType="application/vnd.openxmlformats-officedocument.presentationml.slideLayout+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3.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2" r:id="rId1"/>
  </p:sldMasterIdLst>
  <p:notesMasterIdLst>
    <p:notesMasterId r:id="rId21"/>
  </p:notesMasterIdLst>
  <p:sldIdLst>
    <p:sldId id="480" r:id="rId2"/>
    <p:sldId id="303" r:id="rId3"/>
    <p:sldId id="256" r:id="rId4"/>
    <p:sldId id="494" r:id="rId5"/>
    <p:sldId id="496" r:id="rId6"/>
    <p:sldId id="495" r:id="rId7"/>
    <p:sldId id="497" r:id="rId8"/>
    <p:sldId id="498" r:id="rId9"/>
    <p:sldId id="499" r:id="rId10"/>
    <p:sldId id="500" r:id="rId11"/>
    <p:sldId id="501" r:id="rId12"/>
    <p:sldId id="502" r:id="rId13"/>
    <p:sldId id="503" r:id="rId14"/>
    <p:sldId id="504" r:id="rId15"/>
    <p:sldId id="505" r:id="rId16"/>
    <p:sldId id="506" r:id="rId17"/>
    <p:sldId id="486" r:id="rId18"/>
    <p:sldId id="487" r:id="rId19"/>
    <p:sldId id="507"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56"/>
            <p14:sldId id="494"/>
            <p14:sldId id="496"/>
            <p14:sldId id="495"/>
            <p14:sldId id="497"/>
            <p14:sldId id="498"/>
            <p14:sldId id="499"/>
            <p14:sldId id="500"/>
            <p14:sldId id="501"/>
            <p14:sldId id="502"/>
            <p14:sldId id="503"/>
            <p14:sldId id="504"/>
            <p14:sldId id="505"/>
            <p14:sldId id="506"/>
            <p14:sldId id="486"/>
            <p14:sldId id="487"/>
            <p14:sldId id="507"/>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399"/>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80" d="100"/>
          <a:sy n="80" d="100"/>
        </p:scale>
        <p:origin x="754"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customXml" Target="../customXml/item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28" Type="http://schemas.openxmlformats.org/officeDocument/2006/relationships/customXml" Target="../customXml/item3.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openxmlformats.org/officeDocument/2006/relationships/customXml" Target="../customXml/item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9/16/2026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570F9-6F10-A8CD-B043-A1F01988398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BF7E582-200B-D5DE-188A-F74BE3140D4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2255708-A38C-F3A8-41D5-6B5CE625D13B}"/>
              </a:ext>
            </a:extLst>
          </p:cNvPr>
          <p:cNvSpPr>
            <a:spLocks noGrp="1"/>
          </p:cNvSpPr>
          <p:nvPr>
            <p:ph type="dt" sz="half" idx="10"/>
          </p:nvPr>
        </p:nvSpPr>
        <p:spPr/>
        <p:txBody>
          <a:bodyPr/>
          <a:lstStyle/>
          <a:p>
            <a:fld id="{7AD86B2E-B702-4422-B277-3A08C7449694}" type="datetimeFigureOut">
              <a:rPr lang="en-US" smtClean="0"/>
              <a:t>9/16/2026</a:t>
            </a:fld>
            <a:endParaRPr lang="en-US"/>
          </a:p>
        </p:txBody>
      </p:sp>
      <p:sp>
        <p:nvSpPr>
          <p:cNvPr id="5" name="Footer Placeholder 4">
            <a:extLst>
              <a:ext uri="{FF2B5EF4-FFF2-40B4-BE49-F238E27FC236}">
                <a16:creationId xmlns:a16="http://schemas.microsoft.com/office/drawing/2014/main" id="{B475FFE8-555F-4937-E241-A1CC936885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48873A0-8DBE-747D-4205-E59180A106B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592851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55FFE-F88B-5563-9F3A-1F7EA6412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6D9EAC5-869A-1171-D270-1FC65C1FDCA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E4FE2D5-4603-2CCE-8210-8CA6124FB4F7}"/>
              </a:ext>
            </a:extLst>
          </p:cNvPr>
          <p:cNvSpPr>
            <a:spLocks noGrp="1"/>
          </p:cNvSpPr>
          <p:nvPr>
            <p:ph type="dt" sz="half" idx="10"/>
          </p:nvPr>
        </p:nvSpPr>
        <p:spPr/>
        <p:txBody>
          <a:bodyPr/>
          <a:lstStyle/>
          <a:p>
            <a:fld id="{7AD86B2E-B702-4422-B277-3A08C7449694}" type="datetimeFigureOut">
              <a:rPr lang="en-US" smtClean="0"/>
              <a:t>9/16/2026</a:t>
            </a:fld>
            <a:endParaRPr lang="en-US"/>
          </a:p>
        </p:txBody>
      </p:sp>
      <p:sp>
        <p:nvSpPr>
          <p:cNvPr id="5" name="Footer Placeholder 4">
            <a:extLst>
              <a:ext uri="{FF2B5EF4-FFF2-40B4-BE49-F238E27FC236}">
                <a16:creationId xmlns:a16="http://schemas.microsoft.com/office/drawing/2014/main" id="{F51FB5D1-56E5-8705-CAAF-94755DB2841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83809A-874C-E422-2F96-3F5FBB10D77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3051590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1ED16-0617-3971-5C8A-38AEE4DDD93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724107F-C099-2492-CF0C-C7FCC881D2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DFC88E3-15B1-A709-A5DE-03E2AB2FF038}"/>
              </a:ext>
            </a:extLst>
          </p:cNvPr>
          <p:cNvSpPr>
            <a:spLocks noGrp="1"/>
          </p:cNvSpPr>
          <p:nvPr>
            <p:ph type="dt" sz="half" idx="10"/>
          </p:nvPr>
        </p:nvSpPr>
        <p:spPr/>
        <p:txBody>
          <a:bodyPr/>
          <a:lstStyle/>
          <a:p>
            <a:fld id="{7AD86B2E-B702-4422-B277-3A08C7449694}" type="datetimeFigureOut">
              <a:rPr lang="en-US" smtClean="0"/>
              <a:t>9/16/2026</a:t>
            </a:fld>
            <a:endParaRPr lang="en-US"/>
          </a:p>
        </p:txBody>
      </p:sp>
      <p:sp>
        <p:nvSpPr>
          <p:cNvPr id="5" name="Footer Placeholder 4">
            <a:extLst>
              <a:ext uri="{FF2B5EF4-FFF2-40B4-BE49-F238E27FC236}">
                <a16:creationId xmlns:a16="http://schemas.microsoft.com/office/drawing/2014/main" id="{BC913FE9-442F-EB38-7D14-D1F3CCF47B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4A54EA-094F-78D4-0B08-0FA56DC4C1A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477544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52841-7C82-C952-1996-D2FA18E4BB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A52A53C-2530-E6E0-8331-00D28C00027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B3C531D-9F75-4344-B379-1D1B963F844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FC5C963-71F4-4A71-A692-0BB4DA84BC26}"/>
              </a:ext>
            </a:extLst>
          </p:cNvPr>
          <p:cNvSpPr>
            <a:spLocks noGrp="1"/>
          </p:cNvSpPr>
          <p:nvPr>
            <p:ph type="dt" sz="half" idx="10"/>
          </p:nvPr>
        </p:nvSpPr>
        <p:spPr/>
        <p:txBody>
          <a:bodyPr/>
          <a:lstStyle/>
          <a:p>
            <a:fld id="{7AD86B2E-B702-4422-B277-3A08C7449694}" type="datetimeFigureOut">
              <a:rPr lang="en-US" smtClean="0"/>
              <a:t>9/16/2026</a:t>
            </a:fld>
            <a:endParaRPr lang="en-US"/>
          </a:p>
        </p:txBody>
      </p:sp>
      <p:sp>
        <p:nvSpPr>
          <p:cNvPr id="6" name="Footer Placeholder 5">
            <a:extLst>
              <a:ext uri="{FF2B5EF4-FFF2-40B4-BE49-F238E27FC236}">
                <a16:creationId xmlns:a16="http://schemas.microsoft.com/office/drawing/2014/main" id="{DE9AD380-727A-D96A-CC67-152ADBEE08D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CFCC9FA-8D14-A6F4-BF6D-46751DE5757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820341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09B09-1B77-FDC2-309B-5F218603297A}"/>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DAB33E3-A62F-F9B0-1B36-BCD69C6420B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89A27AF-E259-8840-83ED-263D4D40118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C2EEEB1-AEB6-3654-7B8C-2BE3E0C651A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1F6B79A-F86C-5849-66FC-53E000020F5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7B0702E-1734-E781-91CB-3BAFAB6EB4A5}"/>
              </a:ext>
            </a:extLst>
          </p:cNvPr>
          <p:cNvSpPr>
            <a:spLocks noGrp="1"/>
          </p:cNvSpPr>
          <p:nvPr>
            <p:ph type="dt" sz="half" idx="10"/>
          </p:nvPr>
        </p:nvSpPr>
        <p:spPr/>
        <p:txBody>
          <a:bodyPr/>
          <a:lstStyle/>
          <a:p>
            <a:fld id="{7AD86B2E-B702-4422-B277-3A08C7449694}" type="datetimeFigureOut">
              <a:rPr lang="en-US" smtClean="0"/>
              <a:t>9/16/2026</a:t>
            </a:fld>
            <a:endParaRPr lang="en-US"/>
          </a:p>
        </p:txBody>
      </p:sp>
      <p:sp>
        <p:nvSpPr>
          <p:cNvPr id="8" name="Footer Placeholder 7">
            <a:extLst>
              <a:ext uri="{FF2B5EF4-FFF2-40B4-BE49-F238E27FC236}">
                <a16:creationId xmlns:a16="http://schemas.microsoft.com/office/drawing/2014/main" id="{73F54FEA-B087-3CC0-E0F9-8B503212CE5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8B6715F-324C-E5E2-0430-2B6FCFF048B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2555089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A63FC-F605-0666-D92B-1834F68176A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8C581C1-CDB9-D75E-2804-3966B31A3FF1}"/>
              </a:ext>
            </a:extLst>
          </p:cNvPr>
          <p:cNvSpPr>
            <a:spLocks noGrp="1"/>
          </p:cNvSpPr>
          <p:nvPr>
            <p:ph type="dt" sz="half" idx="10"/>
          </p:nvPr>
        </p:nvSpPr>
        <p:spPr/>
        <p:txBody>
          <a:bodyPr/>
          <a:lstStyle/>
          <a:p>
            <a:fld id="{7AD86B2E-B702-4422-B277-3A08C7449694}" type="datetimeFigureOut">
              <a:rPr lang="en-US" smtClean="0"/>
              <a:t>9/16/2026</a:t>
            </a:fld>
            <a:endParaRPr lang="en-US"/>
          </a:p>
        </p:txBody>
      </p:sp>
      <p:sp>
        <p:nvSpPr>
          <p:cNvPr id="4" name="Footer Placeholder 3">
            <a:extLst>
              <a:ext uri="{FF2B5EF4-FFF2-40B4-BE49-F238E27FC236}">
                <a16:creationId xmlns:a16="http://schemas.microsoft.com/office/drawing/2014/main" id="{F82C9B49-5AEF-8BF7-8D75-357FD6826A4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83C7F0E-1717-DCC2-C3CA-442E030D33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01596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1F92D8-7171-CA8A-5F9E-6DB40837D7D5}"/>
              </a:ext>
            </a:extLst>
          </p:cNvPr>
          <p:cNvSpPr>
            <a:spLocks noGrp="1"/>
          </p:cNvSpPr>
          <p:nvPr>
            <p:ph type="dt" sz="half" idx="10"/>
          </p:nvPr>
        </p:nvSpPr>
        <p:spPr/>
        <p:txBody>
          <a:bodyPr/>
          <a:lstStyle/>
          <a:p>
            <a:fld id="{7AD86B2E-B702-4422-B277-3A08C7449694}" type="datetimeFigureOut">
              <a:rPr lang="en-US" smtClean="0"/>
              <a:t>9/16/2026</a:t>
            </a:fld>
            <a:endParaRPr lang="en-US"/>
          </a:p>
        </p:txBody>
      </p:sp>
      <p:sp>
        <p:nvSpPr>
          <p:cNvPr id="3" name="Footer Placeholder 2">
            <a:extLst>
              <a:ext uri="{FF2B5EF4-FFF2-40B4-BE49-F238E27FC236}">
                <a16:creationId xmlns:a16="http://schemas.microsoft.com/office/drawing/2014/main" id="{3B2ED353-810B-449A-2BFD-3BFDA3818F7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0F3FA4A-AF23-B40A-F2FA-602C530075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794633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4EECA-F1CA-F0F3-4294-B50721D3E7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CFC1180-E810-B77E-BA49-1CEB5A63DD5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FF4B062-8328-3603-E15D-99A416B0F7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F03F199-41A4-ADA7-FD6F-6C4F926CD0D5}"/>
              </a:ext>
            </a:extLst>
          </p:cNvPr>
          <p:cNvSpPr>
            <a:spLocks noGrp="1"/>
          </p:cNvSpPr>
          <p:nvPr>
            <p:ph type="dt" sz="half" idx="10"/>
          </p:nvPr>
        </p:nvSpPr>
        <p:spPr/>
        <p:txBody>
          <a:bodyPr/>
          <a:lstStyle/>
          <a:p>
            <a:fld id="{7AD86B2E-B702-4422-B277-3A08C7449694}" type="datetimeFigureOut">
              <a:rPr lang="en-US" smtClean="0"/>
              <a:t>9/16/2026</a:t>
            </a:fld>
            <a:endParaRPr lang="en-US"/>
          </a:p>
        </p:txBody>
      </p:sp>
      <p:sp>
        <p:nvSpPr>
          <p:cNvPr id="6" name="Footer Placeholder 5">
            <a:extLst>
              <a:ext uri="{FF2B5EF4-FFF2-40B4-BE49-F238E27FC236}">
                <a16:creationId xmlns:a16="http://schemas.microsoft.com/office/drawing/2014/main" id="{3CC078FC-C56B-A8EB-3A78-A186E2C6DE2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E61A4D-9E89-C7B8-C7E2-39040A3AAD3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5681757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528AD-8AC8-7020-B6CF-254B4FD81D4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5EFBDAA-9BBC-9815-7069-64D02212CE7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533CA43-374A-CD14-8C66-57FB6AB1C2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5F246F-158B-F73A-605B-B8137EB6136A}"/>
              </a:ext>
            </a:extLst>
          </p:cNvPr>
          <p:cNvSpPr>
            <a:spLocks noGrp="1"/>
          </p:cNvSpPr>
          <p:nvPr>
            <p:ph type="dt" sz="half" idx="10"/>
          </p:nvPr>
        </p:nvSpPr>
        <p:spPr/>
        <p:txBody>
          <a:bodyPr/>
          <a:lstStyle/>
          <a:p>
            <a:fld id="{7AD86B2E-B702-4422-B277-3A08C7449694}" type="datetimeFigureOut">
              <a:rPr lang="en-US" smtClean="0"/>
              <a:t>9/16/2026</a:t>
            </a:fld>
            <a:endParaRPr lang="en-US"/>
          </a:p>
        </p:txBody>
      </p:sp>
      <p:sp>
        <p:nvSpPr>
          <p:cNvPr id="6" name="Footer Placeholder 5">
            <a:extLst>
              <a:ext uri="{FF2B5EF4-FFF2-40B4-BE49-F238E27FC236}">
                <a16:creationId xmlns:a16="http://schemas.microsoft.com/office/drawing/2014/main" id="{BA124C30-B6CA-F5B5-1AB2-703123E6E1D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3C6F740-7992-573F-82C5-F88A8057BF29}"/>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4292363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94674-81FD-E455-9417-8DB3BD5087C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0E04782-9BB1-0430-74E6-AEF9B6D0764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CF12F9-2611-D148-4445-7F0EF5069AB6}"/>
              </a:ext>
            </a:extLst>
          </p:cNvPr>
          <p:cNvSpPr>
            <a:spLocks noGrp="1"/>
          </p:cNvSpPr>
          <p:nvPr>
            <p:ph type="dt" sz="half" idx="10"/>
          </p:nvPr>
        </p:nvSpPr>
        <p:spPr/>
        <p:txBody>
          <a:bodyPr/>
          <a:lstStyle/>
          <a:p>
            <a:fld id="{7AD86B2E-B702-4422-B277-3A08C7449694}" type="datetimeFigureOut">
              <a:rPr lang="en-US" smtClean="0"/>
              <a:t>9/16/2026</a:t>
            </a:fld>
            <a:endParaRPr lang="en-US"/>
          </a:p>
        </p:txBody>
      </p:sp>
      <p:sp>
        <p:nvSpPr>
          <p:cNvPr id="5" name="Footer Placeholder 4">
            <a:extLst>
              <a:ext uri="{FF2B5EF4-FFF2-40B4-BE49-F238E27FC236}">
                <a16:creationId xmlns:a16="http://schemas.microsoft.com/office/drawing/2014/main" id="{B5C925B9-D4BA-B076-A5DB-748FCB047D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B41B0F6-9DAD-4CE3-B7A3-8FB5F3360A1E}"/>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0464936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1C8D87-92A4-A5A1-0495-80348C8D030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1B7E954-1258-9C34-4AED-FD08B0FF086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D07C0F-1E6F-F83F-900F-402910CA6CB7}"/>
              </a:ext>
            </a:extLst>
          </p:cNvPr>
          <p:cNvSpPr>
            <a:spLocks noGrp="1"/>
          </p:cNvSpPr>
          <p:nvPr>
            <p:ph type="dt" sz="half" idx="10"/>
          </p:nvPr>
        </p:nvSpPr>
        <p:spPr/>
        <p:txBody>
          <a:bodyPr/>
          <a:lstStyle/>
          <a:p>
            <a:fld id="{7AD86B2E-B702-4422-B277-3A08C7449694}" type="datetimeFigureOut">
              <a:rPr lang="en-US" smtClean="0"/>
              <a:t>9/16/2026</a:t>
            </a:fld>
            <a:endParaRPr lang="en-US"/>
          </a:p>
        </p:txBody>
      </p:sp>
      <p:sp>
        <p:nvSpPr>
          <p:cNvPr id="5" name="Footer Placeholder 4">
            <a:extLst>
              <a:ext uri="{FF2B5EF4-FFF2-40B4-BE49-F238E27FC236}">
                <a16:creationId xmlns:a16="http://schemas.microsoft.com/office/drawing/2014/main" id="{49955D74-1BB3-FC14-42C9-B7170352E1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9F3F01A-EA21-2191-AC89-C1D6FFCA58E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0224503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4754385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06582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4A022E0-2B67-9FBB-8772-A21EBE385F8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99E3B53E-E0F2-A04A-C17F-28EA8A455AC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06C631-A8A0-F11B-5E0A-125E90B2187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9/16/2026</a:t>
            </a:fld>
            <a:endParaRPr lang="en-US"/>
          </a:p>
        </p:txBody>
      </p:sp>
      <p:sp>
        <p:nvSpPr>
          <p:cNvPr id="5" name="Footer Placeholder 4">
            <a:extLst>
              <a:ext uri="{FF2B5EF4-FFF2-40B4-BE49-F238E27FC236}">
                <a16:creationId xmlns:a16="http://schemas.microsoft.com/office/drawing/2014/main" id="{AF848631-F147-A978-189E-90FD4199E28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A0723D3-F9C7-958F-EB80-4F22A71402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3355242623"/>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 id="2147483704" r:id="rId12"/>
    <p:sldLayoutId id="2147483705" r:id="rId13"/>
  </p:sldLayoutIdLst>
  <p:txStyles>
    <p:titleStyle>
      <a:lvl1pPr algn="l" defTabSz="914400" rtl="0" eaLnBrk="1" latinLnBrk="0" hangingPunct="1">
        <a:lnSpc>
          <a:spcPct val="90000"/>
        </a:lnSpc>
        <a:spcBef>
          <a:spcPct val="0"/>
        </a:spcBef>
        <a:buNone/>
        <a:defRPr sz="4400" kern="1200">
          <a:solidFill>
            <a:schemeClr val="tx1"/>
          </a:solidFill>
          <a:latin typeface="Alexandria Light" pitchFamily="2" charset="-78"/>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10.emf"/><Relationship Id="rId4" Type="http://schemas.openxmlformats.org/officeDocument/2006/relationships/image" Target="../media/image9.png"/></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5.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136949" y="4292548"/>
            <a:ext cx="4886463" cy="461665"/>
          </a:xfrm>
          <a:prstGeom prst="rect">
            <a:avLst/>
          </a:prstGeom>
          <a:noFill/>
        </p:spPr>
        <p:txBody>
          <a:bodyPr wrap="square" rtlCol="0">
            <a:spAutoFit/>
          </a:bodyPr>
          <a:lstStyle/>
          <a:p>
            <a:r>
              <a:rPr lang="en-US" sz="2400" b="1" dirty="0">
                <a:latin typeface="Alexandria Black" pitchFamily="2" charset="-78"/>
                <a:cs typeface="Alexandria Black" pitchFamily="2" charset="-78"/>
              </a:rPr>
              <a:t>Prepared by Dr. Heba Ziad</a:t>
            </a:r>
          </a:p>
        </p:txBody>
      </p:sp>
      <p:sp>
        <p:nvSpPr>
          <p:cNvPr id="31" name="TextBox 30">
            <a:extLst>
              <a:ext uri="{FF2B5EF4-FFF2-40B4-BE49-F238E27FC236}">
                <a16:creationId xmlns:a16="http://schemas.microsoft.com/office/drawing/2014/main" id="{16E4CC76-2D0D-6204-3FBC-B0856D8E8836}"/>
              </a:ext>
            </a:extLst>
          </p:cNvPr>
          <p:cNvSpPr txBox="1"/>
          <p:nvPr/>
        </p:nvSpPr>
        <p:spPr>
          <a:xfrm>
            <a:off x="219074" y="1675089"/>
            <a:ext cx="5876925" cy="2123658"/>
          </a:xfrm>
          <a:prstGeom prst="rect">
            <a:avLst/>
          </a:prstGeom>
          <a:noFill/>
        </p:spPr>
        <p:txBody>
          <a:bodyPr wrap="square" rtlCol="0">
            <a:spAutoFit/>
          </a:bodyPr>
          <a:lstStyle/>
          <a:p>
            <a:pPr algn="ctr"/>
            <a:r>
              <a:rPr lang="en-US" sz="4400" dirty="0">
                <a:solidFill>
                  <a:srgbClr val="00B0F0"/>
                </a:solidFill>
                <a:latin typeface="Alexandria Black" pitchFamily="2" charset="-78"/>
                <a:cs typeface="Alexandria Black" pitchFamily="2" charset="-78"/>
              </a:rPr>
              <a:t>DIGITAL MARKETING STRATEGY</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880619" y="6053891"/>
            <a:ext cx="4987856" cy="529167"/>
          </a:xfrm>
          <a:prstGeom prst="round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Black" pitchFamily="2" charset="-78"/>
                <a:cs typeface="Alexandria Black" pitchFamily="2" charset="-78"/>
              </a:rPr>
              <a:t>Lecture 00</a:t>
            </a:r>
          </a:p>
        </p:txBody>
      </p:sp>
      <p:sp>
        <p:nvSpPr>
          <p:cNvPr id="46" name="TextBox 45">
            <a:extLst>
              <a:ext uri="{FF2B5EF4-FFF2-40B4-BE49-F238E27FC236}">
                <a16:creationId xmlns:a16="http://schemas.microsoft.com/office/drawing/2014/main" id="{FA59789B-D841-DB76-25B9-1348B202C2B5}"/>
              </a:ext>
            </a:extLst>
          </p:cNvPr>
          <p:cNvSpPr txBox="1"/>
          <p:nvPr/>
        </p:nvSpPr>
        <p:spPr>
          <a:xfrm>
            <a:off x="1842006" y="5222293"/>
            <a:ext cx="2884123" cy="369332"/>
          </a:xfrm>
          <a:prstGeom prst="rect">
            <a:avLst/>
          </a:prstGeom>
          <a:noFill/>
        </p:spPr>
        <p:txBody>
          <a:bodyPr wrap="none" rtlCol="0">
            <a:spAutoFit/>
          </a:bodyPr>
          <a:lstStyle/>
          <a:p>
            <a:r>
              <a:rPr lang="en-US" dirty="0">
                <a:latin typeface="Alexandria ExtraLight" pitchFamily="2" charset="-78"/>
                <a:cs typeface="Alexandria ExtraLight" pitchFamily="2" charset="-78"/>
              </a:rPr>
              <a:t>COURSE CODE –MKT711 </a:t>
            </a:r>
          </a:p>
        </p:txBody>
      </p:sp>
      <p:sp>
        <p:nvSpPr>
          <p:cNvPr id="14" name="Oval 13">
            <a:extLst>
              <a:ext uri="{FF2B5EF4-FFF2-40B4-BE49-F238E27FC236}">
                <a16:creationId xmlns:a16="http://schemas.microsoft.com/office/drawing/2014/main" id="{46F3C90B-EB3F-EA91-08C5-03400C278827}"/>
              </a:ext>
            </a:extLst>
          </p:cNvPr>
          <p:cNvSpPr/>
          <p:nvPr/>
        </p:nvSpPr>
        <p:spPr>
          <a:xfrm>
            <a:off x="6240382" y="-636588"/>
            <a:ext cx="7410450" cy="7410450"/>
          </a:xfrm>
          <a:prstGeom prst="ellipse">
            <a:avLst/>
          </a:prstGeom>
          <a:blipFill>
            <a:blip r:embed="rId3"/>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28AFE1A8-C496-4CCD-8DC6-63B7E9DA74F9}"/>
              </a:ext>
            </a:extLst>
          </p:cNvPr>
          <p:cNvPicPr>
            <a:picLocks noChangeAspect="1"/>
          </p:cNvPicPr>
          <p:nvPr/>
        </p:nvPicPr>
        <p:blipFill>
          <a:blip r:embed="rId4"/>
          <a:stretch>
            <a:fillRect/>
          </a:stretch>
        </p:blipFill>
        <p:spPr>
          <a:xfrm>
            <a:off x="0" y="-58850"/>
            <a:ext cx="2956816" cy="1383912"/>
          </a:xfrm>
          <a:prstGeom prst="rect">
            <a:avLst/>
          </a:prstGeom>
        </p:spPr>
      </p:pic>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0"/>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695216" y="2804684"/>
            <a:ext cx="4226784" cy="954107"/>
          </a:xfrm>
          <a:prstGeom prst="rect">
            <a:avLst/>
          </a:prstGeom>
          <a:noFill/>
        </p:spPr>
        <p:txBody>
          <a:bodyPr wrap="square" rtlCol="0">
            <a:spAutoFit/>
          </a:bodyPr>
          <a:lstStyle/>
          <a:p>
            <a:pPr algn="ctr"/>
            <a:r>
              <a:rPr lang="en-US" sz="2800" b="1" dirty="0">
                <a:solidFill>
                  <a:srgbClr val="00B0F0"/>
                </a:solidFill>
                <a:latin typeface="Alexandria Light" pitchFamily="2" charset="-78"/>
                <a:cs typeface="Alexandria Light" pitchFamily="2" charset="-78"/>
              </a:rPr>
              <a:t>DIGITAL MARKETING STRATEGY</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1" i="0" u="none" strike="noStrike" kern="1200" cap="none" spc="0" normalizeH="0" baseline="0" noProof="0" dirty="0">
                <a:ln>
                  <a:noFill/>
                </a:ln>
                <a:solidFill>
                  <a:srgbClr val="00B0F0"/>
                </a:solidFill>
                <a:effectLst/>
                <a:uLnTx/>
                <a:uFillTx/>
                <a:latin typeface="Alexandria Light" pitchFamily="2" charset="-78"/>
                <a:ea typeface="+mn-ea"/>
                <a:cs typeface="Alexandria Light" pitchFamily="2" charset="-78"/>
              </a:rPr>
              <a:t>Prepared by Dr. Heba Ziad</a:t>
            </a:r>
          </a:p>
        </p:txBody>
      </p:sp>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4" name="Picture 3">
            <a:extLst>
              <a:ext uri="{FF2B5EF4-FFF2-40B4-BE49-F238E27FC236}">
                <a16:creationId xmlns:a16="http://schemas.microsoft.com/office/drawing/2014/main" id="{26BA7A91-763E-4612-8D99-82AD73FFD891}"/>
              </a:ext>
            </a:extLst>
          </p:cNvPr>
          <p:cNvPicPr>
            <a:picLocks noChangeAspect="1"/>
          </p:cNvPicPr>
          <p:nvPr/>
        </p:nvPicPr>
        <p:blipFill>
          <a:blip r:embed="rId4"/>
          <a:stretch>
            <a:fillRect/>
          </a:stretch>
        </p:blipFill>
        <p:spPr>
          <a:xfrm>
            <a:off x="9264625" y="0"/>
            <a:ext cx="2956816" cy="1383912"/>
          </a:xfrm>
          <a:prstGeom prst="rect">
            <a:avLst/>
          </a:prstGeom>
        </p:spPr>
      </p:pic>
      <p:sp>
        <p:nvSpPr>
          <p:cNvPr id="14" name="TextBox 13">
            <a:extLst>
              <a:ext uri="{FF2B5EF4-FFF2-40B4-BE49-F238E27FC236}">
                <a16:creationId xmlns:a16="http://schemas.microsoft.com/office/drawing/2014/main" id="{C45E5001-14C8-42F5-9725-76E216642B56}"/>
              </a:ext>
            </a:extLst>
          </p:cNvPr>
          <p:cNvSpPr txBox="1"/>
          <p:nvPr/>
        </p:nvSpPr>
        <p:spPr>
          <a:xfrm>
            <a:off x="7671169" y="3794977"/>
            <a:ext cx="3476339" cy="2862322"/>
          </a:xfrm>
          <a:prstGeom prst="rect">
            <a:avLst/>
          </a:prstGeom>
          <a:noFill/>
        </p:spPr>
        <p:txBody>
          <a:bodyPr wrap="square" rtlCol="0">
            <a:spAutoFit/>
          </a:bodyPr>
          <a:lstStyle/>
          <a:p>
            <a:r>
              <a:rPr lang="en-US" sz="2000" b="1" dirty="0">
                <a:solidFill>
                  <a:srgbClr val="2D3956"/>
                </a:solidFill>
                <a:latin typeface="Alexandria Light" pitchFamily="2" charset="-78"/>
                <a:cs typeface="Alexandria Light" pitchFamily="2" charset="-78"/>
              </a:rPr>
              <a:t>Course outline </a:t>
            </a:r>
          </a:p>
          <a:p>
            <a:endParaRPr lang="en-US" sz="2000" b="1" dirty="0">
              <a:solidFill>
                <a:srgbClr val="2D3956"/>
              </a:solidFill>
              <a:latin typeface="Alexandria Light" pitchFamily="2" charset="-78"/>
              <a:cs typeface="Alexandria Light" pitchFamily="2" charset="-78"/>
            </a:endParaRPr>
          </a:p>
          <a:p>
            <a:pPr marL="342900" indent="-342900">
              <a:buFont typeface="Wingdings" panose="05000000000000000000" pitchFamily="2" charset="2"/>
              <a:buChar char="Ø"/>
            </a:pPr>
            <a:r>
              <a:rPr lang="en-US" sz="2000" dirty="0">
                <a:solidFill>
                  <a:srgbClr val="2D3956"/>
                </a:solidFill>
                <a:latin typeface="Alexandria Light" pitchFamily="2" charset="-78"/>
                <a:cs typeface="Alexandria Light" pitchFamily="2" charset="-78"/>
              </a:rPr>
              <a:t>Course description</a:t>
            </a:r>
          </a:p>
          <a:p>
            <a:pPr marL="342900" indent="-342900">
              <a:buFont typeface="Wingdings" panose="05000000000000000000" pitchFamily="2" charset="2"/>
              <a:buChar char="Ø"/>
            </a:pPr>
            <a:r>
              <a:rPr lang="en-US" sz="2000" dirty="0">
                <a:solidFill>
                  <a:srgbClr val="2D3956"/>
                </a:solidFill>
                <a:latin typeface="Alexandria Light" pitchFamily="2" charset="-78"/>
                <a:cs typeface="Alexandria Light" pitchFamily="2" charset="-78"/>
              </a:rPr>
              <a:t>Learning outcomes</a:t>
            </a:r>
          </a:p>
          <a:p>
            <a:pPr marL="342900" indent="-342900">
              <a:buFont typeface="Wingdings" panose="05000000000000000000" pitchFamily="2" charset="2"/>
              <a:buChar char="Ø"/>
            </a:pPr>
            <a:r>
              <a:rPr lang="en-US" sz="2000" dirty="0">
                <a:solidFill>
                  <a:srgbClr val="2D3956"/>
                </a:solidFill>
                <a:latin typeface="Alexandria Light" pitchFamily="2" charset="-78"/>
                <a:cs typeface="Alexandria Light" pitchFamily="2" charset="-78"/>
              </a:rPr>
              <a:t>Chapters</a:t>
            </a:r>
          </a:p>
          <a:p>
            <a:pPr marL="342900" indent="-342900">
              <a:buFont typeface="Wingdings" panose="05000000000000000000" pitchFamily="2" charset="2"/>
              <a:buChar char="Ø"/>
            </a:pPr>
            <a:r>
              <a:rPr lang="en-US" sz="2000" dirty="0">
                <a:solidFill>
                  <a:srgbClr val="2D3956"/>
                </a:solidFill>
                <a:latin typeface="Alexandria Light" pitchFamily="2" charset="-78"/>
                <a:cs typeface="Alexandria Light" pitchFamily="2" charset="-78"/>
              </a:rPr>
              <a:t>Parts of course </a:t>
            </a:r>
          </a:p>
          <a:p>
            <a:pPr marL="342900" indent="-342900">
              <a:buFont typeface="Wingdings" panose="05000000000000000000" pitchFamily="2" charset="2"/>
              <a:buChar char="Ø"/>
            </a:pPr>
            <a:r>
              <a:rPr lang="en-US" sz="2000" dirty="0">
                <a:solidFill>
                  <a:srgbClr val="2D3956"/>
                </a:solidFill>
                <a:latin typeface="Alexandria Light" pitchFamily="2" charset="-78"/>
                <a:cs typeface="Alexandria Light" pitchFamily="2" charset="-78"/>
              </a:rPr>
              <a:t>References</a:t>
            </a:r>
          </a:p>
          <a:p>
            <a:pPr marL="342900" indent="-342900">
              <a:buFont typeface="Wingdings" panose="05000000000000000000" pitchFamily="2" charset="2"/>
              <a:buChar char="Ø"/>
            </a:pPr>
            <a:r>
              <a:rPr lang="en-US" sz="2000" dirty="0">
                <a:solidFill>
                  <a:srgbClr val="2D3956"/>
                </a:solidFill>
                <a:latin typeface="Alexandria Light" pitchFamily="2" charset="-78"/>
                <a:cs typeface="Alexandria Light" pitchFamily="2" charset="-78"/>
              </a:rPr>
              <a:t>Assessment </a:t>
            </a:r>
          </a:p>
          <a:p>
            <a:endParaRPr lang="en-US" sz="2000" dirty="0">
              <a:solidFill>
                <a:srgbClr val="2D3956"/>
              </a:solidFill>
              <a:latin typeface="Alexandria Light" pitchFamily="2" charset="-78"/>
              <a:cs typeface="Alexandria Light" pitchFamily="2" charset="-78"/>
            </a:endParaRPr>
          </a:p>
        </p:txBody>
      </p:sp>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614531" y="1641275"/>
            <a:ext cx="9345750" cy="35754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2377809" y="2030364"/>
            <a:ext cx="3476339" cy="3477875"/>
          </a:xfrm>
          <a:prstGeom prst="rect">
            <a:avLst/>
          </a:prstGeom>
          <a:noFill/>
        </p:spPr>
        <p:txBody>
          <a:bodyPr wrap="square" rtlCol="0">
            <a:spAutoFit/>
          </a:bodyPr>
          <a:lstStyle/>
          <a:p>
            <a:r>
              <a:rPr lang="en-US" sz="2000" b="1" dirty="0">
                <a:solidFill>
                  <a:srgbClr val="2D3956"/>
                </a:solidFill>
                <a:latin typeface="Alexandria Light" pitchFamily="2" charset="-78"/>
                <a:cs typeface="Alexandria Light" pitchFamily="2" charset="-78"/>
              </a:rPr>
              <a:t>Course outline </a:t>
            </a:r>
          </a:p>
          <a:p>
            <a:endParaRPr lang="en-US" sz="2000" b="1" dirty="0">
              <a:solidFill>
                <a:srgbClr val="2D3956"/>
              </a:solidFill>
              <a:latin typeface="Alexandria Light" pitchFamily="2" charset="-78"/>
              <a:cs typeface="Alexandria Light" pitchFamily="2" charset="-78"/>
            </a:endParaRPr>
          </a:p>
          <a:p>
            <a:pPr marL="342900" indent="-342900">
              <a:buFont typeface="Wingdings" panose="05000000000000000000" pitchFamily="2" charset="2"/>
              <a:buChar char="Ø"/>
            </a:pPr>
            <a:r>
              <a:rPr lang="en-US" sz="2000" dirty="0">
                <a:solidFill>
                  <a:srgbClr val="2D3956"/>
                </a:solidFill>
                <a:latin typeface="Alexandria Light" pitchFamily="2" charset="-78"/>
                <a:cs typeface="Alexandria Light" pitchFamily="2" charset="-78"/>
              </a:rPr>
              <a:t>Course description</a:t>
            </a:r>
          </a:p>
          <a:p>
            <a:pPr marL="342900" indent="-342900">
              <a:buFont typeface="Wingdings" panose="05000000000000000000" pitchFamily="2" charset="2"/>
              <a:buChar char="Ø"/>
            </a:pPr>
            <a:r>
              <a:rPr lang="en-US" sz="2000" dirty="0">
                <a:solidFill>
                  <a:srgbClr val="2D3956"/>
                </a:solidFill>
                <a:latin typeface="Alexandria Light" pitchFamily="2" charset="-78"/>
                <a:cs typeface="Alexandria Light" pitchFamily="2" charset="-78"/>
              </a:rPr>
              <a:t>Learning outcomes</a:t>
            </a:r>
          </a:p>
          <a:p>
            <a:pPr marL="342900" indent="-342900">
              <a:buFont typeface="Wingdings" panose="05000000000000000000" pitchFamily="2" charset="2"/>
              <a:buChar char="Ø"/>
            </a:pPr>
            <a:r>
              <a:rPr lang="en-US" sz="2000" dirty="0">
                <a:solidFill>
                  <a:srgbClr val="2D3956"/>
                </a:solidFill>
                <a:latin typeface="Alexandria Light" pitchFamily="2" charset="-78"/>
                <a:cs typeface="Alexandria Light" pitchFamily="2" charset="-78"/>
              </a:rPr>
              <a:t>Chapters</a:t>
            </a:r>
          </a:p>
          <a:p>
            <a:pPr marL="342900" indent="-342900">
              <a:buFont typeface="Wingdings" panose="05000000000000000000" pitchFamily="2" charset="2"/>
              <a:buChar char="Ø"/>
            </a:pPr>
            <a:r>
              <a:rPr lang="en-US" sz="2000" dirty="0">
                <a:solidFill>
                  <a:srgbClr val="2D3956"/>
                </a:solidFill>
                <a:latin typeface="Alexandria Light" pitchFamily="2" charset="-78"/>
                <a:cs typeface="Alexandria Light" pitchFamily="2" charset="-78"/>
              </a:rPr>
              <a:t>Parts of course </a:t>
            </a:r>
          </a:p>
          <a:p>
            <a:pPr marL="342900" indent="-342900">
              <a:buFont typeface="Wingdings" panose="05000000000000000000" pitchFamily="2" charset="2"/>
              <a:buChar char="Ø"/>
            </a:pPr>
            <a:r>
              <a:rPr lang="en-US" sz="2000" dirty="0">
                <a:solidFill>
                  <a:srgbClr val="2D3956"/>
                </a:solidFill>
                <a:latin typeface="Alexandria Light" pitchFamily="2" charset="-78"/>
                <a:cs typeface="Alexandria Light" pitchFamily="2" charset="-78"/>
              </a:rPr>
              <a:t>References</a:t>
            </a:r>
          </a:p>
          <a:p>
            <a:pPr marL="342900" indent="-342900">
              <a:buFont typeface="Wingdings" panose="05000000000000000000" pitchFamily="2" charset="2"/>
              <a:buChar char="Ø"/>
            </a:pPr>
            <a:r>
              <a:rPr lang="en-US" sz="2000" dirty="0">
                <a:solidFill>
                  <a:srgbClr val="2D3956"/>
                </a:solidFill>
                <a:latin typeface="Alexandria Light" pitchFamily="2" charset="-78"/>
                <a:cs typeface="Alexandria Light" pitchFamily="2" charset="-78"/>
              </a:rPr>
              <a:t>Assessment </a:t>
            </a:r>
          </a:p>
          <a:p>
            <a:endParaRPr lang="en-US" sz="2000" dirty="0">
              <a:solidFill>
                <a:srgbClr val="2D3956"/>
              </a:solidFill>
              <a:latin typeface="Alexandria Light" pitchFamily="2" charset="-78"/>
              <a:cs typeface="Alexandria Light" pitchFamily="2" charset="-78"/>
            </a:endParaRPr>
          </a:p>
          <a:p>
            <a:endParaRPr lang="en-US" sz="2000" dirty="0">
              <a:solidFill>
                <a:srgbClr val="2D3956"/>
              </a:solidFill>
              <a:latin typeface="Alexandria Light" pitchFamily="2" charset="-78"/>
              <a:cs typeface="Alexandria Light" pitchFamily="2" charset="-78"/>
            </a:endParaRPr>
          </a:p>
          <a:p>
            <a:endParaRPr lang="en-US" sz="2000" dirty="0">
              <a:solidFill>
                <a:srgbClr val="2D3956"/>
              </a:solidFill>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72720" y="711200"/>
            <a:ext cx="9234184" cy="5105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E73B5F3E-6B59-4951-996C-E20759096199}"/>
              </a:ext>
            </a:extLst>
          </p:cNvPr>
          <p:cNvPicPr>
            <a:picLocks noChangeAspect="1"/>
          </p:cNvPicPr>
          <p:nvPr/>
        </p:nvPicPr>
        <p:blipFill>
          <a:blip r:embed="rId2"/>
          <a:stretch>
            <a:fillRect/>
          </a:stretch>
        </p:blipFill>
        <p:spPr>
          <a:xfrm>
            <a:off x="9316721" y="-39832"/>
            <a:ext cx="2956816" cy="1383912"/>
          </a:xfrm>
          <a:prstGeom prst="rect">
            <a:avLst/>
          </a:prstGeom>
        </p:spPr>
      </p:pic>
      <p:sp>
        <p:nvSpPr>
          <p:cNvPr id="8" name="Rectangle 7">
            <a:extLst>
              <a:ext uri="{FF2B5EF4-FFF2-40B4-BE49-F238E27FC236}">
                <a16:creationId xmlns:a16="http://schemas.microsoft.com/office/drawing/2014/main" id="{88B1EA8A-CEA6-4252-AEC9-025F7638C7FC}"/>
              </a:ext>
            </a:extLst>
          </p:cNvPr>
          <p:cNvSpPr/>
          <p:nvPr/>
        </p:nvSpPr>
        <p:spPr>
          <a:xfrm>
            <a:off x="938803" y="998451"/>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9" name="TextBox 8">
            <a:extLst>
              <a:ext uri="{FF2B5EF4-FFF2-40B4-BE49-F238E27FC236}">
                <a16:creationId xmlns:a16="http://schemas.microsoft.com/office/drawing/2014/main" id="{9189C7D5-6ACA-4985-A38E-EED883BFEF37}"/>
              </a:ext>
            </a:extLst>
          </p:cNvPr>
          <p:cNvSpPr txBox="1"/>
          <p:nvPr/>
        </p:nvSpPr>
        <p:spPr>
          <a:xfrm>
            <a:off x="938803" y="1123345"/>
            <a:ext cx="1091009" cy="369332"/>
          </a:xfrm>
          <a:prstGeom prst="rect">
            <a:avLst/>
          </a:prstGeom>
          <a:noFill/>
        </p:spPr>
        <p:txBody>
          <a:bodyPr wrap="square" rtlCol="0">
            <a:spAutoFit/>
          </a:bodyPr>
          <a:lstStyle/>
          <a:p>
            <a:pPr algn="ctr"/>
            <a:r>
              <a:rPr lang="en-US" dirty="0">
                <a:solidFill>
                  <a:schemeClr val="bg1"/>
                </a:solidFill>
                <a:latin typeface="Alexandria Light" pitchFamily="2" charset="-78"/>
                <a:cs typeface="Alexandria Light" pitchFamily="2" charset="-78"/>
              </a:rPr>
              <a:t>Chapter</a:t>
            </a:r>
            <a:endParaRPr lang="en-US" sz="2400" dirty="0">
              <a:solidFill>
                <a:schemeClr val="bg1"/>
              </a:solidFill>
              <a:latin typeface="Alexandria Light" pitchFamily="2" charset="-78"/>
              <a:cs typeface="Alexandria Light" pitchFamily="2" charset="-78"/>
            </a:endParaRPr>
          </a:p>
        </p:txBody>
      </p:sp>
      <p:sp>
        <p:nvSpPr>
          <p:cNvPr id="10" name="TextBox 9">
            <a:extLst>
              <a:ext uri="{FF2B5EF4-FFF2-40B4-BE49-F238E27FC236}">
                <a16:creationId xmlns:a16="http://schemas.microsoft.com/office/drawing/2014/main" id="{AF72CB3D-7CB0-4484-A529-08290A560F00}"/>
              </a:ext>
            </a:extLst>
          </p:cNvPr>
          <p:cNvSpPr txBox="1"/>
          <p:nvPr/>
        </p:nvSpPr>
        <p:spPr>
          <a:xfrm>
            <a:off x="1074757" y="1405078"/>
            <a:ext cx="819100" cy="523220"/>
          </a:xfrm>
          <a:prstGeom prst="rect">
            <a:avLst/>
          </a:prstGeom>
          <a:noFill/>
        </p:spPr>
        <p:txBody>
          <a:bodyPr wrap="square" rtlCol="0">
            <a:spAutoFit/>
          </a:bodyPr>
          <a:lstStyle/>
          <a:p>
            <a:pPr algn="ctr"/>
            <a:r>
              <a:rPr lang="ar-JO" sz="2800" b="1" dirty="0">
                <a:solidFill>
                  <a:schemeClr val="bg1"/>
                </a:solidFill>
                <a:latin typeface="Alexandria Light" pitchFamily="2" charset="-78"/>
                <a:cs typeface="Alexandria Light" pitchFamily="2" charset="-78"/>
              </a:rPr>
              <a:t>00</a:t>
            </a:r>
            <a:endParaRPr lang="en-US" sz="900" b="1" dirty="0">
              <a:solidFill>
                <a:schemeClr val="bg1"/>
              </a:solidFill>
              <a:latin typeface="Alexandria Light" pitchFamily="2" charset="-78"/>
              <a:cs typeface="Alexandria Light" pitchFamily="2" charset="-78"/>
            </a:endParaRPr>
          </a:p>
        </p:txBody>
      </p:sp>
    </p:spTree>
    <p:extLst>
      <p:ext uri="{BB962C8B-B14F-4D97-AF65-F5344CB8AC3E}">
        <p14:creationId xmlns:p14="http://schemas.microsoft.com/office/powerpoint/2010/main" val="34343966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614531" y="1641275"/>
            <a:ext cx="9345750" cy="35754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548640" marR="548640" algn="just">
              <a:lnSpc>
                <a:spcPct val="107000"/>
              </a:lnSpc>
              <a:spcBef>
                <a:spcPts val="1000"/>
              </a:spcBef>
              <a:spcAft>
                <a:spcPts val="800"/>
              </a:spcAft>
            </a:pPr>
            <a:r>
              <a:rPr lang="en-US" sz="1800" i="1" dirty="0">
                <a:solidFill>
                  <a:schemeClr val="accent1">
                    <a:lumMod val="50000"/>
                  </a:schemeClr>
                </a:solidFill>
                <a:latin typeface="Alexandria Light" pitchFamily="2" charset="-78"/>
                <a:ea typeface="Calibri" panose="020F0502020204030204" pitchFamily="34" charset="0"/>
                <a:cs typeface="Alexandria Light" pitchFamily="2" charset="-78"/>
              </a:rPr>
              <a:t>This course aims to introduce students to the basic concepts, role and importance OF digital marketing strategy that support digital marketing Implementation, this course also aims to understand the Marketing Strategy in the Digital Age and R</a:t>
            </a:r>
            <a:r>
              <a:rPr lang="en-US" sz="1400" i="1" dirty="0">
                <a:solidFill>
                  <a:schemeClr val="accent1">
                    <a:lumMod val="50000"/>
                  </a:schemeClr>
                </a:solidFill>
                <a:latin typeface="Alexandria Light" pitchFamily="2" charset="-78"/>
                <a:ea typeface="Calibri" panose="020F0502020204030204" pitchFamily="34" charset="0"/>
                <a:cs typeface="Alexandria Light" pitchFamily="2" charset="-78"/>
              </a:rPr>
              <a:t>ecognize</a:t>
            </a:r>
            <a:r>
              <a:rPr lang="en-US" sz="1800" i="1" dirty="0">
                <a:solidFill>
                  <a:schemeClr val="accent1">
                    <a:lumMod val="50000"/>
                  </a:schemeClr>
                </a:solidFill>
                <a:latin typeface="Alexandria Light" pitchFamily="2" charset="-78"/>
                <a:ea typeface="Calibri" panose="020F0502020204030204" pitchFamily="34" charset="0"/>
                <a:cs typeface="Alexandria Light" pitchFamily="2" charset="-78"/>
              </a:rPr>
              <a:t> Current and emerging technologies that support Digital Marketing Strategy: An Integrated Approach to Online Marketing.</a:t>
            </a:r>
          </a:p>
        </p:txBody>
      </p:sp>
      <p:sp>
        <p:nvSpPr>
          <p:cNvPr id="24" name="TextBox 23">
            <a:extLst>
              <a:ext uri="{FF2B5EF4-FFF2-40B4-BE49-F238E27FC236}">
                <a16:creationId xmlns:a16="http://schemas.microsoft.com/office/drawing/2014/main" id="{6083F8E2-699C-9C01-0329-7C9299434C08}"/>
              </a:ext>
            </a:extLst>
          </p:cNvPr>
          <p:cNvSpPr txBox="1"/>
          <p:nvPr/>
        </p:nvSpPr>
        <p:spPr>
          <a:xfrm>
            <a:off x="2377809" y="2030364"/>
            <a:ext cx="3476339" cy="1015663"/>
          </a:xfrm>
          <a:prstGeom prst="rect">
            <a:avLst/>
          </a:prstGeom>
          <a:noFill/>
        </p:spPr>
        <p:txBody>
          <a:bodyPr wrap="square" rtlCol="0">
            <a:spAutoFit/>
          </a:bodyPr>
          <a:lstStyle/>
          <a:p>
            <a:endParaRPr lang="en-US" sz="2000" dirty="0">
              <a:solidFill>
                <a:srgbClr val="2D3956"/>
              </a:solidFill>
              <a:latin typeface="Alexandria Light" pitchFamily="2" charset="-78"/>
              <a:cs typeface="Alexandria Light" pitchFamily="2" charset="-78"/>
            </a:endParaRPr>
          </a:p>
          <a:p>
            <a:endParaRPr lang="en-US" sz="2000" dirty="0">
              <a:solidFill>
                <a:srgbClr val="2D3956"/>
              </a:solidFill>
              <a:latin typeface="Alexandria Light" pitchFamily="2" charset="-78"/>
              <a:cs typeface="Alexandria Light" pitchFamily="2" charset="-78"/>
            </a:endParaRPr>
          </a:p>
          <a:p>
            <a:endParaRPr lang="en-US" sz="2000" dirty="0">
              <a:solidFill>
                <a:srgbClr val="2D3956"/>
              </a:solidFill>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72720" y="711200"/>
            <a:ext cx="9234184" cy="5105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E73B5F3E-6B59-4951-996C-E20759096199}"/>
              </a:ext>
            </a:extLst>
          </p:cNvPr>
          <p:cNvPicPr>
            <a:picLocks noChangeAspect="1"/>
          </p:cNvPicPr>
          <p:nvPr/>
        </p:nvPicPr>
        <p:blipFill>
          <a:blip r:embed="rId2"/>
          <a:stretch>
            <a:fillRect/>
          </a:stretch>
        </p:blipFill>
        <p:spPr>
          <a:xfrm>
            <a:off x="9316721" y="-39832"/>
            <a:ext cx="2956816" cy="1383912"/>
          </a:xfrm>
          <a:prstGeom prst="rect">
            <a:avLst/>
          </a:prstGeom>
        </p:spPr>
      </p:pic>
      <p:sp>
        <p:nvSpPr>
          <p:cNvPr id="8" name="Rectangle 7">
            <a:extLst>
              <a:ext uri="{FF2B5EF4-FFF2-40B4-BE49-F238E27FC236}">
                <a16:creationId xmlns:a16="http://schemas.microsoft.com/office/drawing/2014/main" id="{88B1EA8A-CEA6-4252-AEC9-025F7638C7FC}"/>
              </a:ext>
            </a:extLst>
          </p:cNvPr>
          <p:cNvSpPr/>
          <p:nvPr/>
        </p:nvSpPr>
        <p:spPr>
          <a:xfrm>
            <a:off x="938803" y="998451"/>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9" name="TextBox 8">
            <a:extLst>
              <a:ext uri="{FF2B5EF4-FFF2-40B4-BE49-F238E27FC236}">
                <a16:creationId xmlns:a16="http://schemas.microsoft.com/office/drawing/2014/main" id="{9189C7D5-6ACA-4985-A38E-EED883BFEF37}"/>
              </a:ext>
            </a:extLst>
          </p:cNvPr>
          <p:cNvSpPr txBox="1"/>
          <p:nvPr/>
        </p:nvSpPr>
        <p:spPr>
          <a:xfrm>
            <a:off x="938803" y="1123345"/>
            <a:ext cx="1091009" cy="369332"/>
          </a:xfrm>
          <a:prstGeom prst="rect">
            <a:avLst/>
          </a:prstGeom>
          <a:noFill/>
        </p:spPr>
        <p:txBody>
          <a:bodyPr wrap="square" rtlCol="0">
            <a:spAutoFit/>
          </a:bodyPr>
          <a:lstStyle/>
          <a:p>
            <a:pPr algn="ctr"/>
            <a:r>
              <a:rPr lang="en-US" dirty="0">
                <a:solidFill>
                  <a:schemeClr val="bg1"/>
                </a:solidFill>
                <a:latin typeface="Alexandria Light" pitchFamily="2" charset="-78"/>
                <a:cs typeface="Alexandria Light" pitchFamily="2" charset="-78"/>
              </a:rPr>
              <a:t>Chapter</a:t>
            </a:r>
            <a:endParaRPr lang="en-US" sz="2400" dirty="0">
              <a:solidFill>
                <a:schemeClr val="bg1"/>
              </a:solidFill>
              <a:latin typeface="Alexandria Light" pitchFamily="2" charset="-78"/>
              <a:cs typeface="Alexandria Light" pitchFamily="2" charset="-78"/>
            </a:endParaRPr>
          </a:p>
        </p:txBody>
      </p:sp>
      <p:sp>
        <p:nvSpPr>
          <p:cNvPr id="10" name="TextBox 9">
            <a:extLst>
              <a:ext uri="{FF2B5EF4-FFF2-40B4-BE49-F238E27FC236}">
                <a16:creationId xmlns:a16="http://schemas.microsoft.com/office/drawing/2014/main" id="{AF72CB3D-7CB0-4484-A529-08290A560F00}"/>
              </a:ext>
            </a:extLst>
          </p:cNvPr>
          <p:cNvSpPr txBox="1"/>
          <p:nvPr/>
        </p:nvSpPr>
        <p:spPr>
          <a:xfrm>
            <a:off x="1074757" y="1405078"/>
            <a:ext cx="819100" cy="523220"/>
          </a:xfrm>
          <a:prstGeom prst="rect">
            <a:avLst/>
          </a:prstGeom>
          <a:noFill/>
        </p:spPr>
        <p:txBody>
          <a:bodyPr wrap="square" rtlCol="0">
            <a:spAutoFit/>
          </a:bodyPr>
          <a:lstStyle/>
          <a:p>
            <a:pPr algn="ctr"/>
            <a:r>
              <a:rPr lang="ar-JO" sz="2800" b="1" dirty="0">
                <a:solidFill>
                  <a:schemeClr val="bg1"/>
                </a:solidFill>
                <a:latin typeface="Alexandria Light" pitchFamily="2" charset="-78"/>
                <a:cs typeface="Alexandria Light" pitchFamily="2" charset="-78"/>
              </a:rPr>
              <a:t>00</a:t>
            </a:r>
            <a:endParaRPr lang="en-US" sz="900" b="1" dirty="0">
              <a:solidFill>
                <a:schemeClr val="bg1"/>
              </a:solidFill>
              <a:latin typeface="Alexandria Light" pitchFamily="2" charset="-78"/>
              <a:cs typeface="Alexandria Light" pitchFamily="2" charset="-78"/>
            </a:endParaRPr>
          </a:p>
        </p:txBody>
      </p:sp>
      <p:sp>
        <p:nvSpPr>
          <p:cNvPr id="11" name="TextBox 10">
            <a:extLst>
              <a:ext uri="{FF2B5EF4-FFF2-40B4-BE49-F238E27FC236}">
                <a16:creationId xmlns:a16="http://schemas.microsoft.com/office/drawing/2014/main" id="{05A6B930-5659-414C-A59B-088278B82B54}"/>
              </a:ext>
            </a:extLst>
          </p:cNvPr>
          <p:cNvSpPr txBox="1"/>
          <p:nvPr/>
        </p:nvSpPr>
        <p:spPr>
          <a:xfrm>
            <a:off x="2231719" y="1084400"/>
            <a:ext cx="3075777"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B0F0"/>
                </a:solidFill>
                <a:effectLst/>
                <a:uLnTx/>
                <a:uFillTx/>
                <a:latin typeface="Alexandria Light" pitchFamily="2" charset="-78"/>
                <a:ea typeface="+mn-ea"/>
                <a:cs typeface="Alexandria Light" pitchFamily="2" charset="-78"/>
              </a:rPr>
              <a:t>Course Description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2D3956"/>
              </a:solidFill>
              <a:effectLst/>
              <a:uLnTx/>
              <a:uFillTx/>
              <a:latin typeface="Alexandria Light" pitchFamily="2" charset="-78"/>
              <a:ea typeface="+mn-ea"/>
              <a:cs typeface="Alexandria Light" pitchFamily="2" charset="-78"/>
            </a:endParaRPr>
          </a:p>
        </p:txBody>
      </p:sp>
    </p:spTree>
    <p:extLst>
      <p:ext uri="{BB962C8B-B14F-4D97-AF65-F5344CB8AC3E}">
        <p14:creationId xmlns:p14="http://schemas.microsoft.com/office/powerpoint/2010/main" val="20410361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614531" y="1641275"/>
            <a:ext cx="10502712" cy="35754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548640" marR="548640" algn="just">
              <a:lnSpc>
                <a:spcPct val="107000"/>
              </a:lnSpc>
              <a:spcBef>
                <a:spcPts val="1000"/>
              </a:spcBef>
              <a:spcAft>
                <a:spcPts val="800"/>
              </a:spcAft>
            </a:pPr>
            <a:endParaRPr lang="en-US" sz="1800" i="1" dirty="0">
              <a:solidFill>
                <a:schemeClr val="accent1">
                  <a:lumMod val="50000"/>
                </a:schemeClr>
              </a:solidFill>
              <a:latin typeface="Alexandria Light" pitchFamily="2" charset="-78"/>
              <a:ea typeface="Calibri" panose="020F0502020204030204" pitchFamily="34" charset="0"/>
              <a:cs typeface="Alexandria Light" pitchFamily="2" charset="-78"/>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2377809" y="2030364"/>
            <a:ext cx="3476339" cy="1015663"/>
          </a:xfrm>
          <a:prstGeom prst="rect">
            <a:avLst/>
          </a:prstGeom>
          <a:noFill/>
        </p:spPr>
        <p:txBody>
          <a:bodyPr wrap="square" rtlCol="0">
            <a:spAutoFit/>
          </a:bodyPr>
          <a:lstStyle/>
          <a:p>
            <a:endParaRPr lang="en-US" sz="2000" dirty="0">
              <a:solidFill>
                <a:srgbClr val="2D3956"/>
              </a:solidFill>
              <a:latin typeface="Alexandria Light" pitchFamily="2" charset="-78"/>
              <a:cs typeface="Alexandria Light" pitchFamily="2" charset="-78"/>
            </a:endParaRPr>
          </a:p>
          <a:p>
            <a:endParaRPr lang="en-US" sz="2000" dirty="0">
              <a:solidFill>
                <a:srgbClr val="2D3956"/>
              </a:solidFill>
              <a:latin typeface="Alexandria Light" pitchFamily="2" charset="-78"/>
              <a:cs typeface="Alexandria Light" pitchFamily="2" charset="-78"/>
            </a:endParaRPr>
          </a:p>
          <a:p>
            <a:endParaRPr lang="en-US" sz="2000" dirty="0">
              <a:solidFill>
                <a:srgbClr val="2D3956"/>
              </a:solidFill>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72720" y="711200"/>
            <a:ext cx="9234184" cy="5105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E73B5F3E-6B59-4951-996C-E20759096199}"/>
              </a:ext>
            </a:extLst>
          </p:cNvPr>
          <p:cNvPicPr>
            <a:picLocks noChangeAspect="1"/>
          </p:cNvPicPr>
          <p:nvPr/>
        </p:nvPicPr>
        <p:blipFill>
          <a:blip r:embed="rId2"/>
          <a:stretch>
            <a:fillRect/>
          </a:stretch>
        </p:blipFill>
        <p:spPr>
          <a:xfrm>
            <a:off x="9316721" y="-39832"/>
            <a:ext cx="2956816" cy="1383912"/>
          </a:xfrm>
          <a:prstGeom prst="rect">
            <a:avLst/>
          </a:prstGeom>
        </p:spPr>
      </p:pic>
      <p:sp>
        <p:nvSpPr>
          <p:cNvPr id="8" name="Rectangle 7">
            <a:extLst>
              <a:ext uri="{FF2B5EF4-FFF2-40B4-BE49-F238E27FC236}">
                <a16:creationId xmlns:a16="http://schemas.microsoft.com/office/drawing/2014/main" id="{88B1EA8A-CEA6-4252-AEC9-025F7638C7FC}"/>
              </a:ext>
            </a:extLst>
          </p:cNvPr>
          <p:cNvSpPr/>
          <p:nvPr/>
        </p:nvSpPr>
        <p:spPr>
          <a:xfrm>
            <a:off x="938803" y="998451"/>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9" name="TextBox 8">
            <a:extLst>
              <a:ext uri="{FF2B5EF4-FFF2-40B4-BE49-F238E27FC236}">
                <a16:creationId xmlns:a16="http://schemas.microsoft.com/office/drawing/2014/main" id="{9189C7D5-6ACA-4985-A38E-EED883BFEF37}"/>
              </a:ext>
            </a:extLst>
          </p:cNvPr>
          <p:cNvSpPr txBox="1"/>
          <p:nvPr/>
        </p:nvSpPr>
        <p:spPr>
          <a:xfrm>
            <a:off x="938803" y="1123345"/>
            <a:ext cx="1091009" cy="369332"/>
          </a:xfrm>
          <a:prstGeom prst="rect">
            <a:avLst/>
          </a:prstGeom>
          <a:noFill/>
        </p:spPr>
        <p:txBody>
          <a:bodyPr wrap="square" rtlCol="0">
            <a:spAutoFit/>
          </a:bodyPr>
          <a:lstStyle/>
          <a:p>
            <a:pPr algn="ctr"/>
            <a:r>
              <a:rPr lang="en-US" dirty="0">
                <a:solidFill>
                  <a:schemeClr val="bg1"/>
                </a:solidFill>
                <a:latin typeface="Alexandria Light" pitchFamily="2" charset="-78"/>
                <a:cs typeface="Alexandria Light" pitchFamily="2" charset="-78"/>
              </a:rPr>
              <a:t>Chapter</a:t>
            </a:r>
            <a:endParaRPr lang="en-US" sz="2400" dirty="0">
              <a:solidFill>
                <a:schemeClr val="bg1"/>
              </a:solidFill>
              <a:latin typeface="Alexandria Light" pitchFamily="2" charset="-78"/>
              <a:cs typeface="Alexandria Light" pitchFamily="2" charset="-78"/>
            </a:endParaRPr>
          </a:p>
        </p:txBody>
      </p:sp>
      <p:sp>
        <p:nvSpPr>
          <p:cNvPr id="10" name="TextBox 9">
            <a:extLst>
              <a:ext uri="{FF2B5EF4-FFF2-40B4-BE49-F238E27FC236}">
                <a16:creationId xmlns:a16="http://schemas.microsoft.com/office/drawing/2014/main" id="{AF72CB3D-7CB0-4484-A529-08290A560F00}"/>
              </a:ext>
            </a:extLst>
          </p:cNvPr>
          <p:cNvSpPr txBox="1"/>
          <p:nvPr/>
        </p:nvSpPr>
        <p:spPr>
          <a:xfrm>
            <a:off x="1074757" y="1405078"/>
            <a:ext cx="819100" cy="523220"/>
          </a:xfrm>
          <a:prstGeom prst="rect">
            <a:avLst/>
          </a:prstGeom>
          <a:noFill/>
        </p:spPr>
        <p:txBody>
          <a:bodyPr wrap="square" rtlCol="0">
            <a:spAutoFit/>
          </a:bodyPr>
          <a:lstStyle/>
          <a:p>
            <a:pPr algn="ctr"/>
            <a:r>
              <a:rPr lang="ar-JO" sz="2800" b="1" dirty="0">
                <a:solidFill>
                  <a:schemeClr val="bg1"/>
                </a:solidFill>
                <a:latin typeface="Alexandria Light" pitchFamily="2" charset="-78"/>
                <a:cs typeface="Alexandria Light" pitchFamily="2" charset="-78"/>
              </a:rPr>
              <a:t>00</a:t>
            </a:r>
            <a:endParaRPr lang="en-US" sz="900" b="1" dirty="0">
              <a:solidFill>
                <a:schemeClr val="bg1"/>
              </a:solidFill>
              <a:latin typeface="Alexandria Light" pitchFamily="2" charset="-78"/>
              <a:cs typeface="Alexandria Light" pitchFamily="2" charset="-78"/>
            </a:endParaRPr>
          </a:p>
        </p:txBody>
      </p:sp>
      <p:sp>
        <p:nvSpPr>
          <p:cNvPr id="11" name="TextBox 10">
            <a:extLst>
              <a:ext uri="{FF2B5EF4-FFF2-40B4-BE49-F238E27FC236}">
                <a16:creationId xmlns:a16="http://schemas.microsoft.com/office/drawing/2014/main" id="{05A6B930-5659-414C-A59B-088278B82B54}"/>
              </a:ext>
            </a:extLst>
          </p:cNvPr>
          <p:cNvSpPr txBox="1"/>
          <p:nvPr/>
        </p:nvSpPr>
        <p:spPr>
          <a:xfrm>
            <a:off x="2231719" y="1084400"/>
            <a:ext cx="3075777"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B0F0"/>
                </a:solidFill>
                <a:effectLst/>
                <a:uLnTx/>
                <a:uFillTx/>
                <a:latin typeface="Alexandria Light" pitchFamily="2" charset="-78"/>
                <a:ea typeface="+mn-ea"/>
                <a:cs typeface="Alexandria Light" pitchFamily="2" charset="-78"/>
              </a:rPr>
              <a:t>Course Description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2D3956"/>
              </a:solidFill>
              <a:effectLst/>
              <a:uLnTx/>
              <a:uFillTx/>
              <a:latin typeface="Alexandria Light" pitchFamily="2" charset="-78"/>
              <a:ea typeface="+mn-ea"/>
              <a:cs typeface="Alexandria Light" pitchFamily="2" charset="-78"/>
            </a:endParaRPr>
          </a:p>
        </p:txBody>
      </p:sp>
      <p:sp>
        <p:nvSpPr>
          <p:cNvPr id="12" name="TextBox 11">
            <a:extLst>
              <a:ext uri="{FF2B5EF4-FFF2-40B4-BE49-F238E27FC236}">
                <a16:creationId xmlns:a16="http://schemas.microsoft.com/office/drawing/2014/main" id="{59DC30B4-2681-4B7C-BCD7-869BC0013E70}"/>
              </a:ext>
            </a:extLst>
          </p:cNvPr>
          <p:cNvSpPr txBox="1"/>
          <p:nvPr/>
        </p:nvSpPr>
        <p:spPr>
          <a:xfrm>
            <a:off x="1074757" y="2098610"/>
            <a:ext cx="8602649" cy="3479927"/>
          </a:xfrm>
          <a:prstGeom prst="rect">
            <a:avLst/>
          </a:prstGeom>
          <a:noFill/>
        </p:spPr>
        <p:txBody>
          <a:bodyPr wrap="square" rtlCol="0">
            <a:spAutoFit/>
          </a:bodyPr>
          <a:lstStyle/>
          <a:p>
            <a:pPr>
              <a:lnSpc>
                <a:spcPct val="107000"/>
              </a:lnSpc>
              <a:spcAft>
                <a:spcPts val="800"/>
              </a:spcAft>
            </a:pPr>
            <a:r>
              <a:rPr lang="en-US" sz="2000" b="1" i="1" dirty="0">
                <a:solidFill>
                  <a:schemeClr val="accent1">
                    <a:lumMod val="50000"/>
                  </a:schemeClr>
                </a:solidFill>
                <a:latin typeface="Alexandria Light" pitchFamily="2" charset="-78"/>
                <a:ea typeface="Calibri" panose="020F0502020204030204" pitchFamily="34" charset="0"/>
                <a:cs typeface="Alexandria ExtraLight" pitchFamily="2" charset="-78"/>
              </a:rPr>
              <a:t>At the end of this course, the student will be able to:</a:t>
            </a:r>
            <a:endParaRPr lang="en-US" sz="1600" dirty="0">
              <a:solidFill>
                <a:schemeClr val="accent1">
                  <a:lumMod val="50000"/>
                </a:schemeClr>
              </a:solidFill>
              <a:latin typeface="Calibri" panose="020F0502020204030204" pitchFamily="34" charset="0"/>
              <a:ea typeface="Calibri" panose="020F0502020204030204" pitchFamily="34" charset="0"/>
              <a:cs typeface="Alexandria ExtraLight" pitchFamily="2" charset="-78"/>
            </a:endParaRPr>
          </a:p>
          <a:p>
            <a:pPr marL="342900" marR="0" lvl="0" indent="-342900" algn="just">
              <a:lnSpc>
                <a:spcPct val="107000"/>
              </a:lnSpc>
              <a:spcBef>
                <a:spcPts val="0"/>
              </a:spcBef>
              <a:spcAft>
                <a:spcPts val="0"/>
              </a:spcAft>
              <a:buFont typeface="Wingdings" panose="05000000000000000000" pitchFamily="2" charset="2"/>
              <a:buChar char=""/>
            </a:pPr>
            <a:r>
              <a:rPr lang="en-US" cap="small" dirty="0">
                <a:solidFill>
                  <a:schemeClr val="accent1">
                    <a:lumMod val="50000"/>
                  </a:schemeClr>
                </a:solidFill>
                <a:latin typeface="Alexandria Light" pitchFamily="2" charset="-78"/>
                <a:ea typeface="Calibri" panose="020F0502020204030204" pitchFamily="34" charset="0"/>
                <a:cs typeface="Alexandria ExtraLight" pitchFamily="2" charset="-78"/>
              </a:rPr>
              <a:t>DEVELOPING DIGITAL MARKETING STRATEGIES</a:t>
            </a:r>
            <a:endParaRPr lang="en-US" dirty="0">
              <a:solidFill>
                <a:schemeClr val="accent1">
                  <a:lumMod val="50000"/>
                </a:schemeClr>
              </a:solidFill>
              <a:latin typeface="Calibri" panose="020F0502020204030204" pitchFamily="34" charset="0"/>
              <a:ea typeface="Calibri" panose="020F0502020204030204" pitchFamily="34" charset="0"/>
              <a:cs typeface="Alexandria ExtraLight" pitchFamily="2" charset="-78"/>
            </a:endParaRPr>
          </a:p>
          <a:p>
            <a:pPr marL="342900" marR="0" lvl="0" indent="-342900" algn="just">
              <a:lnSpc>
                <a:spcPct val="107000"/>
              </a:lnSpc>
              <a:spcBef>
                <a:spcPts val="0"/>
              </a:spcBef>
              <a:spcAft>
                <a:spcPts val="0"/>
              </a:spcAft>
              <a:buFont typeface="Wingdings" panose="05000000000000000000" pitchFamily="2" charset="2"/>
              <a:buChar char=""/>
            </a:pPr>
            <a:r>
              <a:rPr lang="en-US" dirty="0">
                <a:solidFill>
                  <a:schemeClr val="accent1">
                    <a:lumMod val="50000"/>
                  </a:schemeClr>
                </a:solidFill>
                <a:latin typeface="Alexandria Light" pitchFamily="2" charset="-78"/>
                <a:ea typeface="Calibri" panose="020F0502020204030204" pitchFamily="34" charset="0"/>
                <a:cs typeface="Alexandria ExtraLight" pitchFamily="2" charset="-78"/>
              </a:rPr>
              <a:t>INTEGRATING DIGITAL INTO WIDER ORGANIZATION STRATEGY</a:t>
            </a:r>
            <a:endParaRPr lang="en-US" dirty="0">
              <a:solidFill>
                <a:schemeClr val="accent1">
                  <a:lumMod val="50000"/>
                </a:schemeClr>
              </a:solidFill>
              <a:latin typeface="Calibri" panose="020F0502020204030204" pitchFamily="34" charset="0"/>
              <a:ea typeface="Calibri" panose="020F0502020204030204" pitchFamily="34" charset="0"/>
              <a:cs typeface="Alexandria ExtraLight" pitchFamily="2" charset="-78"/>
            </a:endParaRPr>
          </a:p>
          <a:p>
            <a:pPr marL="342900" marR="0" lvl="0" indent="-342900" algn="just">
              <a:lnSpc>
                <a:spcPct val="107000"/>
              </a:lnSpc>
              <a:spcBef>
                <a:spcPts val="0"/>
              </a:spcBef>
              <a:spcAft>
                <a:spcPts val="0"/>
              </a:spcAft>
              <a:buFont typeface="Wingdings" panose="05000000000000000000" pitchFamily="2" charset="2"/>
              <a:buChar char=""/>
            </a:pPr>
            <a:r>
              <a:rPr lang="en-US" dirty="0">
                <a:solidFill>
                  <a:schemeClr val="accent1">
                    <a:lumMod val="50000"/>
                  </a:schemeClr>
                </a:solidFill>
                <a:latin typeface="Alexandria Light" pitchFamily="2" charset="-78"/>
                <a:ea typeface="Calibri" panose="020F0502020204030204" pitchFamily="34" charset="0"/>
                <a:cs typeface="Alexandria ExtraLight" pitchFamily="2" charset="-78"/>
              </a:rPr>
              <a:t>BARRIERS, CONSIDERATIONS AND DATA PROTECTION IN DIGITAL MARKETING STRATEGY</a:t>
            </a:r>
            <a:endParaRPr lang="en-US" dirty="0">
              <a:solidFill>
                <a:schemeClr val="accent1">
                  <a:lumMod val="50000"/>
                </a:schemeClr>
              </a:solidFill>
              <a:latin typeface="Calibri" panose="020F0502020204030204" pitchFamily="34" charset="0"/>
              <a:ea typeface="Calibri" panose="020F0502020204030204" pitchFamily="34" charset="0"/>
              <a:cs typeface="Alexandria ExtraLight" pitchFamily="2" charset="-78"/>
            </a:endParaRPr>
          </a:p>
          <a:p>
            <a:pPr marL="342900" marR="0" lvl="0" indent="-342900" algn="just">
              <a:lnSpc>
                <a:spcPct val="107000"/>
              </a:lnSpc>
              <a:spcBef>
                <a:spcPts val="0"/>
              </a:spcBef>
              <a:spcAft>
                <a:spcPts val="0"/>
              </a:spcAft>
              <a:buFont typeface="Wingdings" panose="05000000000000000000" pitchFamily="2" charset="2"/>
              <a:buChar char=""/>
            </a:pPr>
            <a:r>
              <a:rPr lang="en-US" dirty="0">
                <a:solidFill>
                  <a:schemeClr val="accent1">
                    <a:lumMod val="50000"/>
                  </a:schemeClr>
                </a:solidFill>
                <a:latin typeface="Alexandria Light" pitchFamily="2" charset="-78"/>
                <a:ea typeface="Calibri" panose="020F0502020204030204" pitchFamily="34" charset="0"/>
                <a:cs typeface="Alexandria ExtraLight" pitchFamily="2" charset="-78"/>
              </a:rPr>
              <a:t>FIND THE TECHNOLOGY THAT WILL BEST SUPPORT DIGITAL MARKETING STRATEGY IN DIFFERENT ECOSYSTEM</a:t>
            </a:r>
            <a:endParaRPr lang="en-US" dirty="0">
              <a:solidFill>
                <a:schemeClr val="accent1">
                  <a:lumMod val="50000"/>
                </a:schemeClr>
              </a:solidFill>
              <a:latin typeface="Calibri" panose="020F0502020204030204" pitchFamily="34" charset="0"/>
              <a:ea typeface="Calibri" panose="020F0502020204030204" pitchFamily="34" charset="0"/>
              <a:cs typeface="Alexandria ExtraLight" pitchFamily="2" charset="-78"/>
            </a:endParaRPr>
          </a:p>
          <a:p>
            <a:pPr marL="342900" marR="0" lvl="0" indent="-342900" algn="just">
              <a:lnSpc>
                <a:spcPct val="107000"/>
              </a:lnSpc>
              <a:spcBef>
                <a:spcPts val="0"/>
              </a:spcBef>
              <a:spcAft>
                <a:spcPts val="0"/>
              </a:spcAft>
              <a:buFont typeface="Wingdings" panose="05000000000000000000" pitchFamily="2" charset="2"/>
              <a:buChar char=""/>
            </a:pPr>
            <a:r>
              <a:rPr lang="en-US" cap="small" dirty="0">
                <a:solidFill>
                  <a:schemeClr val="accent1">
                    <a:lumMod val="50000"/>
                  </a:schemeClr>
                </a:solidFill>
                <a:latin typeface="Alexandria Light" pitchFamily="2" charset="-78"/>
                <a:ea typeface="Calibri" panose="020F0502020204030204" pitchFamily="34" charset="0"/>
                <a:cs typeface="Alexandria ExtraLight" pitchFamily="2" charset="-78"/>
              </a:rPr>
              <a:t>LEARN ABOUT THE INTEGRATING DIGITAL CHANGE INTO YOUR WIDER ORGANIZATION</a:t>
            </a:r>
            <a:endParaRPr lang="en-US" dirty="0">
              <a:solidFill>
                <a:schemeClr val="accent1">
                  <a:lumMod val="50000"/>
                </a:schemeClr>
              </a:solidFill>
              <a:latin typeface="Calibri" panose="020F0502020204030204" pitchFamily="34" charset="0"/>
              <a:ea typeface="Calibri" panose="020F0502020204030204" pitchFamily="34" charset="0"/>
              <a:cs typeface="Alexandria ExtraLight" pitchFamily="2" charset="-78"/>
            </a:endParaRPr>
          </a:p>
          <a:p>
            <a:endParaRPr lang="en-US" dirty="0">
              <a:solidFill>
                <a:srgbClr val="2D3956"/>
              </a:solidFill>
              <a:latin typeface="Alexandria Light" pitchFamily="2" charset="-78"/>
              <a:cs typeface="Alexandria Light" pitchFamily="2" charset="-78"/>
            </a:endParaRPr>
          </a:p>
          <a:p>
            <a:endParaRPr lang="en-US" sz="2000" dirty="0">
              <a:solidFill>
                <a:srgbClr val="2D3956"/>
              </a:solidFill>
              <a:latin typeface="Alexandria Light" pitchFamily="2" charset="-78"/>
              <a:cs typeface="Alexandria Light" pitchFamily="2" charset="-78"/>
            </a:endParaRPr>
          </a:p>
        </p:txBody>
      </p:sp>
    </p:spTree>
    <p:extLst>
      <p:ext uri="{BB962C8B-B14F-4D97-AF65-F5344CB8AC3E}">
        <p14:creationId xmlns:p14="http://schemas.microsoft.com/office/powerpoint/2010/main" val="18843097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614531" y="1641275"/>
            <a:ext cx="10502712" cy="35754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548640" marR="548640" algn="just">
              <a:lnSpc>
                <a:spcPct val="107000"/>
              </a:lnSpc>
              <a:spcBef>
                <a:spcPts val="1000"/>
              </a:spcBef>
              <a:spcAft>
                <a:spcPts val="800"/>
              </a:spcAft>
            </a:pPr>
            <a:endParaRPr lang="en-US" sz="1800" i="1" dirty="0">
              <a:solidFill>
                <a:schemeClr val="accent1">
                  <a:lumMod val="50000"/>
                </a:schemeClr>
              </a:solidFill>
              <a:latin typeface="Alexandria Light" pitchFamily="2" charset="-78"/>
              <a:ea typeface="Calibri" panose="020F0502020204030204" pitchFamily="34" charset="0"/>
              <a:cs typeface="Alexandria Light" pitchFamily="2" charset="-78"/>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2377809" y="2030364"/>
            <a:ext cx="3476339" cy="1015663"/>
          </a:xfrm>
          <a:prstGeom prst="rect">
            <a:avLst/>
          </a:prstGeom>
          <a:noFill/>
        </p:spPr>
        <p:txBody>
          <a:bodyPr wrap="square" rtlCol="0">
            <a:spAutoFit/>
          </a:bodyPr>
          <a:lstStyle/>
          <a:p>
            <a:endParaRPr lang="en-US" sz="2000" dirty="0">
              <a:solidFill>
                <a:srgbClr val="2D3956"/>
              </a:solidFill>
              <a:latin typeface="Alexandria Light" pitchFamily="2" charset="-78"/>
              <a:cs typeface="Alexandria Light" pitchFamily="2" charset="-78"/>
            </a:endParaRPr>
          </a:p>
          <a:p>
            <a:endParaRPr lang="en-US" sz="2000" dirty="0">
              <a:solidFill>
                <a:srgbClr val="2D3956"/>
              </a:solidFill>
              <a:latin typeface="Alexandria Light" pitchFamily="2" charset="-78"/>
              <a:cs typeface="Alexandria Light" pitchFamily="2" charset="-78"/>
            </a:endParaRPr>
          </a:p>
          <a:p>
            <a:endParaRPr lang="en-US" sz="2000" dirty="0">
              <a:solidFill>
                <a:srgbClr val="2D3956"/>
              </a:solidFill>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72720" y="711200"/>
            <a:ext cx="9234184" cy="5105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E73B5F3E-6B59-4951-996C-E20759096199}"/>
              </a:ext>
            </a:extLst>
          </p:cNvPr>
          <p:cNvPicPr>
            <a:picLocks noChangeAspect="1"/>
          </p:cNvPicPr>
          <p:nvPr/>
        </p:nvPicPr>
        <p:blipFill>
          <a:blip r:embed="rId2"/>
          <a:stretch>
            <a:fillRect/>
          </a:stretch>
        </p:blipFill>
        <p:spPr>
          <a:xfrm>
            <a:off x="9316721" y="-39832"/>
            <a:ext cx="2956816" cy="1383912"/>
          </a:xfrm>
          <a:prstGeom prst="rect">
            <a:avLst/>
          </a:prstGeom>
        </p:spPr>
      </p:pic>
      <p:sp>
        <p:nvSpPr>
          <p:cNvPr id="8" name="Rectangle 7">
            <a:extLst>
              <a:ext uri="{FF2B5EF4-FFF2-40B4-BE49-F238E27FC236}">
                <a16:creationId xmlns:a16="http://schemas.microsoft.com/office/drawing/2014/main" id="{88B1EA8A-CEA6-4252-AEC9-025F7638C7FC}"/>
              </a:ext>
            </a:extLst>
          </p:cNvPr>
          <p:cNvSpPr/>
          <p:nvPr/>
        </p:nvSpPr>
        <p:spPr>
          <a:xfrm>
            <a:off x="938803" y="998451"/>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9" name="TextBox 8">
            <a:extLst>
              <a:ext uri="{FF2B5EF4-FFF2-40B4-BE49-F238E27FC236}">
                <a16:creationId xmlns:a16="http://schemas.microsoft.com/office/drawing/2014/main" id="{9189C7D5-6ACA-4985-A38E-EED883BFEF37}"/>
              </a:ext>
            </a:extLst>
          </p:cNvPr>
          <p:cNvSpPr txBox="1"/>
          <p:nvPr/>
        </p:nvSpPr>
        <p:spPr>
          <a:xfrm>
            <a:off x="938803" y="1123345"/>
            <a:ext cx="1091009" cy="369332"/>
          </a:xfrm>
          <a:prstGeom prst="rect">
            <a:avLst/>
          </a:prstGeom>
          <a:noFill/>
        </p:spPr>
        <p:txBody>
          <a:bodyPr wrap="square" rtlCol="0">
            <a:spAutoFit/>
          </a:bodyPr>
          <a:lstStyle/>
          <a:p>
            <a:pPr algn="ctr"/>
            <a:r>
              <a:rPr lang="en-US" dirty="0">
                <a:solidFill>
                  <a:schemeClr val="bg1"/>
                </a:solidFill>
                <a:latin typeface="Alexandria Light" pitchFamily="2" charset="-78"/>
                <a:cs typeface="Alexandria Light" pitchFamily="2" charset="-78"/>
              </a:rPr>
              <a:t>Chapter</a:t>
            </a:r>
            <a:endParaRPr lang="en-US" sz="2400" dirty="0">
              <a:solidFill>
                <a:schemeClr val="bg1"/>
              </a:solidFill>
              <a:latin typeface="Alexandria Light" pitchFamily="2" charset="-78"/>
              <a:cs typeface="Alexandria Light" pitchFamily="2" charset="-78"/>
            </a:endParaRPr>
          </a:p>
        </p:txBody>
      </p:sp>
      <p:sp>
        <p:nvSpPr>
          <p:cNvPr id="10" name="TextBox 9">
            <a:extLst>
              <a:ext uri="{FF2B5EF4-FFF2-40B4-BE49-F238E27FC236}">
                <a16:creationId xmlns:a16="http://schemas.microsoft.com/office/drawing/2014/main" id="{AF72CB3D-7CB0-4484-A529-08290A560F00}"/>
              </a:ext>
            </a:extLst>
          </p:cNvPr>
          <p:cNvSpPr txBox="1"/>
          <p:nvPr/>
        </p:nvSpPr>
        <p:spPr>
          <a:xfrm>
            <a:off x="1074757" y="1405078"/>
            <a:ext cx="819100" cy="523220"/>
          </a:xfrm>
          <a:prstGeom prst="rect">
            <a:avLst/>
          </a:prstGeom>
          <a:noFill/>
        </p:spPr>
        <p:txBody>
          <a:bodyPr wrap="square" rtlCol="0">
            <a:spAutoFit/>
          </a:bodyPr>
          <a:lstStyle/>
          <a:p>
            <a:pPr algn="ctr"/>
            <a:r>
              <a:rPr lang="ar-JO" sz="2800" b="1" dirty="0">
                <a:solidFill>
                  <a:schemeClr val="bg1"/>
                </a:solidFill>
                <a:latin typeface="Alexandria Light" pitchFamily="2" charset="-78"/>
                <a:cs typeface="Alexandria Light" pitchFamily="2" charset="-78"/>
              </a:rPr>
              <a:t>00</a:t>
            </a:r>
            <a:endParaRPr lang="en-US" sz="900" b="1" dirty="0">
              <a:solidFill>
                <a:schemeClr val="bg1"/>
              </a:solidFill>
              <a:latin typeface="Alexandria Light" pitchFamily="2" charset="-78"/>
              <a:cs typeface="Alexandria Light" pitchFamily="2" charset="-78"/>
            </a:endParaRPr>
          </a:p>
        </p:txBody>
      </p:sp>
      <p:sp>
        <p:nvSpPr>
          <p:cNvPr id="11" name="TextBox 10">
            <a:extLst>
              <a:ext uri="{FF2B5EF4-FFF2-40B4-BE49-F238E27FC236}">
                <a16:creationId xmlns:a16="http://schemas.microsoft.com/office/drawing/2014/main" id="{05A6B930-5659-414C-A59B-088278B82B54}"/>
              </a:ext>
            </a:extLst>
          </p:cNvPr>
          <p:cNvSpPr txBox="1"/>
          <p:nvPr/>
        </p:nvSpPr>
        <p:spPr>
          <a:xfrm>
            <a:off x="2231719" y="1084400"/>
            <a:ext cx="3075777"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B0F0"/>
                </a:solidFill>
                <a:effectLst/>
                <a:uLnTx/>
                <a:uFillTx/>
                <a:latin typeface="Alexandria Light" pitchFamily="2" charset="-78"/>
                <a:ea typeface="+mn-ea"/>
                <a:cs typeface="Alexandria Light" pitchFamily="2" charset="-78"/>
              </a:rPr>
              <a:t>Course Description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2D3956"/>
              </a:solidFill>
              <a:effectLst/>
              <a:uLnTx/>
              <a:uFillTx/>
              <a:latin typeface="Alexandria Light" pitchFamily="2" charset="-78"/>
              <a:ea typeface="+mn-ea"/>
              <a:cs typeface="Alexandria Light" pitchFamily="2" charset="-78"/>
            </a:endParaRPr>
          </a:p>
        </p:txBody>
      </p:sp>
      <p:sp>
        <p:nvSpPr>
          <p:cNvPr id="12" name="TextBox 11">
            <a:extLst>
              <a:ext uri="{FF2B5EF4-FFF2-40B4-BE49-F238E27FC236}">
                <a16:creationId xmlns:a16="http://schemas.microsoft.com/office/drawing/2014/main" id="{59DC30B4-2681-4B7C-BCD7-869BC0013E70}"/>
              </a:ext>
            </a:extLst>
          </p:cNvPr>
          <p:cNvSpPr txBox="1"/>
          <p:nvPr/>
        </p:nvSpPr>
        <p:spPr>
          <a:xfrm>
            <a:off x="1211542" y="2210031"/>
            <a:ext cx="9443206" cy="2557880"/>
          </a:xfrm>
          <a:prstGeom prst="rect">
            <a:avLst/>
          </a:prstGeom>
          <a:noFill/>
        </p:spPr>
        <p:txBody>
          <a:bodyPr wrap="square" rtlCol="0">
            <a:spAutoFit/>
          </a:bodyPr>
          <a:lstStyle/>
          <a:p>
            <a:pPr marL="342900" marR="0" lvl="0" indent="-342900" algn="just">
              <a:lnSpc>
                <a:spcPct val="107000"/>
              </a:lnSpc>
              <a:spcBef>
                <a:spcPts val="0"/>
              </a:spcBef>
              <a:spcAft>
                <a:spcPts val="0"/>
              </a:spcAft>
              <a:buFont typeface="Wingdings" panose="05000000000000000000" pitchFamily="2" charset="2"/>
              <a:buChar char=""/>
            </a:pPr>
            <a:r>
              <a:rPr lang="en-US" cap="small" dirty="0">
                <a:solidFill>
                  <a:schemeClr val="accent1">
                    <a:lumMod val="50000"/>
                  </a:schemeClr>
                </a:solidFill>
                <a:latin typeface="Alexandria Light" pitchFamily="2" charset="-78"/>
                <a:ea typeface="Calibri" panose="020F0502020204030204" pitchFamily="34" charset="0"/>
                <a:cs typeface="Alexandria ExtraLight" pitchFamily="2" charset="-78"/>
              </a:rPr>
              <a:t>RECOGNIZE USING CHANNEL STRATEGY TO REACH YOUR CUSTOMERS</a:t>
            </a:r>
            <a:endParaRPr lang="en-US" dirty="0">
              <a:solidFill>
                <a:schemeClr val="accent1">
                  <a:lumMod val="50000"/>
                </a:schemeClr>
              </a:solidFill>
              <a:latin typeface="Calibri" panose="020F0502020204030204" pitchFamily="34" charset="0"/>
              <a:ea typeface="Calibri" panose="020F0502020204030204" pitchFamily="34" charset="0"/>
              <a:cs typeface="Alexandria ExtraLight" pitchFamily="2" charset="-78"/>
            </a:endParaRPr>
          </a:p>
          <a:p>
            <a:pPr marL="342900" marR="0" lvl="0" indent="-342900" algn="just">
              <a:lnSpc>
                <a:spcPct val="107000"/>
              </a:lnSpc>
              <a:spcBef>
                <a:spcPts val="0"/>
              </a:spcBef>
              <a:spcAft>
                <a:spcPts val="0"/>
              </a:spcAft>
              <a:buFont typeface="Wingdings" panose="05000000000000000000" pitchFamily="2" charset="2"/>
              <a:buChar char=""/>
            </a:pPr>
            <a:r>
              <a:rPr lang="en-US" cap="small" dirty="0">
                <a:solidFill>
                  <a:schemeClr val="accent1">
                    <a:lumMod val="50000"/>
                  </a:schemeClr>
                </a:solidFill>
                <a:latin typeface="Alexandria Light" pitchFamily="2" charset="-78"/>
                <a:ea typeface="Calibri" panose="020F0502020204030204" pitchFamily="34" charset="0"/>
                <a:cs typeface="Alexandria ExtraLight" pitchFamily="2" charset="-78"/>
              </a:rPr>
              <a:t>EXAMINE CRTICAL STRATEGIC ISSUES BY COLLECTING COMPLEX STRATEGIC INFORMATION</a:t>
            </a:r>
            <a:endParaRPr lang="en-US" dirty="0">
              <a:solidFill>
                <a:schemeClr val="accent1">
                  <a:lumMod val="50000"/>
                </a:schemeClr>
              </a:solidFill>
              <a:latin typeface="Calibri" panose="020F0502020204030204" pitchFamily="34" charset="0"/>
              <a:ea typeface="Calibri" panose="020F0502020204030204" pitchFamily="34" charset="0"/>
              <a:cs typeface="Alexandria ExtraLight" pitchFamily="2" charset="-78"/>
            </a:endParaRPr>
          </a:p>
          <a:p>
            <a:pPr marL="342900" marR="0" lvl="0" indent="-342900" algn="just">
              <a:lnSpc>
                <a:spcPct val="107000"/>
              </a:lnSpc>
              <a:spcBef>
                <a:spcPts val="0"/>
              </a:spcBef>
              <a:spcAft>
                <a:spcPts val="0"/>
              </a:spcAft>
              <a:buFont typeface="Wingdings" panose="05000000000000000000" pitchFamily="2" charset="2"/>
              <a:buChar char=""/>
            </a:pPr>
            <a:r>
              <a:rPr lang="en-US" cap="small" dirty="0">
                <a:solidFill>
                  <a:schemeClr val="accent1">
                    <a:lumMod val="50000"/>
                  </a:schemeClr>
                </a:solidFill>
                <a:latin typeface="Alexandria Light" pitchFamily="2" charset="-78"/>
                <a:ea typeface="Calibri" panose="020F0502020204030204" pitchFamily="34" charset="0"/>
                <a:cs typeface="Alexandria ExtraLight" pitchFamily="2" charset="-78"/>
              </a:rPr>
              <a:t>REALISE MARKETING AUTOMATION, MESSAGING AND EMAIL MARKETING - </a:t>
            </a:r>
            <a:endParaRPr lang="en-US" dirty="0">
              <a:solidFill>
                <a:schemeClr val="accent1">
                  <a:lumMod val="50000"/>
                </a:schemeClr>
              </a:solidFill>
              <a:latin typeface="Calibri" panose="020F0502020204030204" pitchFamily="34" charset="0"/>
              <a:ea typeface="Calibri" panose="020F0502020204030204" pitchFamily="34" charset="0"/>
              <a:cs typeface="Alexandria ExtraLight" pitchFamily="2" charset="-78"/>
            </a:endParaRPr>
          </a:p>
          <a:p>
            <a:pPr marL="342900" marR="0" lvl="0" indent="-342900" algn="just">
              <a:lnSpc>
                <a:spcPct val="107000"/>
              </a:lnSpc>
              <a:spcBef>
                <a:spcPts val="0"/>
              </a:spcBef>
              <a:spcAft>
                <a:spcPts val="0"/>
              </a:spcAft>
              <a:buFont typeface="Wingdings" panose="05000000000000000000" pitchFamily="2" charset="2"/>
              <a:buChar char=""/>
            </a:pPr>
            <a:r>
              <a:rPr lang="en-US" cap="small" dirty="0">
                <a:solidFill>
                  <a:schemeClr val="accent1">
                    <a:lumMod val="50000"/>
                  </a:schemeClr>
                </a:solidFill>
                <a:latin typeface="Alexandria Light" pitchFamily="2" charset="-78"/>
                <a:ea typeface="Calibri" panose="020F0502020204030204" pitchFamily="34" charset="0"/>
                <a:cs typeface="Alexandria ExtraLight" pitchFamily="2" charset="-78"/>
              </a:rPr>
              <a:t>UNDERSTAND CONVERSION, RETENTION AND MEASUREMENT </a:t>
            </a:r>
            <a:endParaRPr lang="en-US" dirty="0">
              <a:solidFill>
                <a:schemeClr val="accent1">
                  <a:lumMod val="50000"/>
                </a:schemeClr>
              </a:solidFill>
              <a:latin typeface="Calibri" panose="020F0502020204030204" pitchFamily="34" charset="0"/>
              <a:ea typeface="Calibri" panose="020F0502020204030204" pitchFamily="34" charset="0"/>
              <a:cs typeface="Alexandria ExtraLight" pitchFamily="2" charset="-78"/>
            </a:endParaRPr>
          </a:p>
          <a:p>
            <a:pPr marL="342900" marR="0" lvl="0" indent="-342900" algn="just">
              <a:lnSpc>
                <a:spcPct val="107000"/>
              </a:lnSpc>
              <a:spcBef>
                <a:spcPts val="0"/>
              </a:spcBef>
              <a:spcAft>
                <a:spcPts val="800"/>
              </a:spcAft>
              <a:buFont typeface="Wingdings" panose="05000000000000000000" pitchFamily="2" charset="2"/>
              <a:buChar char=""/>
            </a:pPr>
            <a:r>
              <a:rPr lang="en-US" cap="small" dirty="0">
                <a:solidFill>
                  <a:schemeClr val="accent1">
                    <a:lumMod val="50000"/>
                  </a:schemeClr>
                </a:solidFill>
                <a:latin typeface="Alexandria Light" pitchFamily="2" charset="-78"/>
                <a:ea typeface="Calibri" panose="020F0502020204030204" pitchFamily="34" charset="0"/>
                <a:cs typeface="Alexandria ExtraLight" pitchFamily="2" charset="-78"/>
              </a:rPr>
              <a:t>DELIVERING AND PUTTING TOGETHER YOUR DIGITAL MARKETING STRATEGY</a:t>
            </a:r>
            <a:r>
              <a:rPr lang="en-US" dirty="0">
                <a:solidFill>
                  <a:schemeClr val="accent1">
                    <a:lumMod val="50000"/>
                  </a:schemeClr>
                </a:solidFill>
                <a:latin typeface="Alexandria Light" pitchFamily="2" charset="-78"/>
                <a:ea typeface="Calibri" panose="020F0502020204030204" pitchFamily="34" charset="0"/>
                <a:cs typeface="Alexandria ExtraLight" pitchFamily="2" charset="-78"/>
              </a:rPr>
              <a:t> </a:t>
            </a:r>
            <a:endParaRPr lang="en-US" dirty="0">
              <a:solidFill>
                <a:schemeClr val="accent1">
                  <a:lumMod val="50000"/>
                </a:schemeClr>
              </a:solidFill>
              <a:latin typeface="Calibri" panose="020F0502020204030204" pitchFamily="34" charset="0"/>
              <a:ea typeface="Calibri" panose="020F0502020204030204" pitchFamily="34" charset="0"/>
              <a:cs typeface="Alexandria ExtraLight" pitchFamily="2" charset="-78"/>
            </a:endParaRPr>
          </a:p>
          <a:p>
            <a:endParaRPr lang="en-US" dirty="0">
              <a:solidFill>
                <a:srgbClr val="2D3956"/>
              </a:solidFill>
              <a:latin typeface="Alexandria Light" pitchFamily="2" charset="-78"/>
              <a:cs typeface="Alexandria Light" pitchFamily="2" charset="-78"/>
            </a:endParaRPr>
          </a:p>
          <a:p>
            <a:endParaRPr lang="en-US" sz="2000" dirty="0">
              <a:solidFill>
                <a:srgbClr val="2D3956"/>
              </a:solidFill>
              <a:latin typeface="Alexandria Light" pitchFamily="2" charset="-78"/>
              <a:cs typeface="Alexandria Light" pitchFamily="2" charset="-78"/>
            </a:endParaRPr>
          </a:p>
        </p:txBody>
      </p:sp>
    </p:spTree>
    <p:extLst>
      <p:ext uri="{BB962C8B-B14F-4D97-AF65-F5344CB8AC3E}">
        <p14:creationId xmlns:p14="http://schemas.microsoft.com/office/powerpoint/2010/main" val="9893666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614531" y="1641275"/>
            <a:ext cx="10502712" cy="43213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548640" marR="548640" algn="just">
              <a:lnSpc>
                <a:spcPct val="107000"/>
              </a:lnSpc>
              <a:spcBef>
                <a:spcPts val="1000"/>
              </a:spcBef>
              <a:spcAft>
                <a:spcPts val="800"/>
              </a:spcAft>
            </a:pPr>
            <a:endParaRPr lang="en-US" sz="1800" i="1" dirty="0">
              <a:solidFill>
                <a:schemeClr val="accent1">
                  <a:lumMod val="50000"/>
                </a:schemeClr>
              </a:solidFill>
              <a:latin typeface="Alexandria Light" pitchFamily="2" charset="-78"/>
              <a:ea typeface="Calibri" panose="020F0502020204030204" pitchFamily="34" charset="0"/>
              <a:cs typeface="Alexandria Light" pitchFamily="2" charset="-78"/>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2377809" y="2030364"/>
            <a:ext cx="3476339" cy="1015663"/>
          </a:xfrm>
          <a:prstGeom prst="rect">
            <a:avLst/>
          </a:prstGeom>
          <a:noFill/>
        </p:spPr>
        <p:txBody>
          <a:bodyPr wrap="square" rtlCol="0">
            <a:spAutoFit/>
          </a:bodyPr>
          <a:lstStyle/>
          <a:p>
            <a:endParaRPr lang="en-US" sz="2000" dirty="0">
              <a:solidFill>
                <a:srgbClr val="2D3956"/>
              </a:solidFill>
              <a:latin typeface="Alexandria Light" pitchFamily="2" charset="-78"/>
              <a:cs typeface="Alexandria Light" pitchFamily="2" charset="-78"/>
            </a:endParaRPr>
          </a:p>
          <a:p>
            <a:endParaRPr lang="en-US" sz="2000" dirty="0">
              <a:solidFill>
                <a:srgbClr val="2D3956"/>
              </a:solidFill>
              <a:latin typeface="Alexandria Light" pitchFamily="2" charset="-78"/>
              <a:cs typeface="Alexandria Light" pitchFamily="2" charset="-78"/>
            </a:endParaRPr>
          </a:p>
          <a:p>
            <a:endParaRPr lang="en-US" sz="2000" dirty="0">
              <a:solidFill>
                <a:srgbClr val="2D3956"/>
              </a:solidFill>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72720" y="711200"/>
            <a:ext cx="9234184" cy="5105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E73B5F3E-6B59-4951-996C-E20759096199}"/>
              </a:ext>
            </a:extLst>
          </p:cNvPr>
          <p:cNvPicPr>
            <a:picLocks noChangeAspect="1"/>
          </p:cNvPicPr>
          <p:nvPr/>
        </p:nvPicPr>
        <p:blipFill>
          <a:blip r:embed="rId2"/>
          <a:stretch>
            <a:fillRect/>
          </a:stretch>
        </p:blipFill>
        <p:spPr>
          <a:xfrm>
            <a:off x="9316721" y="-39832"/>
            <a:ext cx="2956816" cy="1383912"/>
          </a:xfrm>
          <a:prstGeom prst="rect">
            <a:avLst/>
          </a:prstGeom>
        </p:spPr>
      </p:pic>
      <p:sp>
        <p:nvSpPr>
          <p:cNvPr id="8" name="Rectangle 7">
            <a:extLst>
              <a:ext uri="{FF2B5EF4-FFF2-40B4-BE49-F238E27FC236}">
                <a16:creationId xmlns:a16="http://schemas.microsoft.com/office/drawing/2014/main" id="{88B1EA8A-CEA6-4252-AEC9-025F7638C7FC}"/>
              </a:ext>
            </a:extLst>
          </p:cNvPr>
          <p:cNvSpPr/>
          <p:nvPr/>
        </p:nvSpPr>
        <p:spPr>
          <a:xfrm>
            <a:off x="938803" y="998451"/>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9" name="TextBox 8">
            <a:extLst>
              <a:ext uri="{FF2B5EF4-FFF2-40B4-BE49-F238E27FC236}">
                <a16:creationId xmlns:a16="http://schemas.microsoft.com/office/drawing/2014/main" id="{9189C7D5-6ACA-4985-A38E-EED883BFEF37}"/>
              </a:ext>
            </a:extLst>
          </p:cNvPr>
          <p:cNvSpPr txBox="1"/>
          <p:nvPr/>
        </p:nvSpPr>
        <p:spPr>
          <a:xfrm>
            <a:off x="938803" y="1123345"/>
            <a:ext cx="1091009" cy="369332"/>
          </a:xfrm>
          <a:prstGeom prst="rect">
            <a:avLst/>
          </a:prstGeom>
          <a:noFill/>
        </p:spPr>
        <p:txBody>
          <a:bodyPr wrap="square" rtlCol="0">
            <a:spAutoFit/>
          </a:bodyPr>
          <a:lstStyle/>
          <a:p>
            <a:pPr algn="ctr"/>
            <a:r>
              <a:rPr lang="en-US" dirty="0">
                <a:solidFill>
                  <a:schemeClr val="bg1"/>
                </a:solidFill>
                <a:latin typeface="Alexandria Light" pitchFamily="2" charset="-78"/>
                <a:cs typeface="Alexandria Light" pitchFamily="2" charset="-78"/>
              </a:rPr>
              <a:t>Chapter</a:t>
            </a:r>
            <a:endParaRPr lang="en-US" sz="2400" dirty="0">
              <a:solidFill>
                <a:schemeClr val="bg1"/>
              </a:solidFill>
              <a:latin typeface="Alexandria Light" pitchFamily="2" charset="-78"/>
              <a:cs typeface="Alexandria Light" pitchFamily="2" charset="-78"/>
            </a:endParaRPr>
          </a:p>
        </p:txBody>
      </p:sp>
      <p:sp>
        <p:nvSpPr>
          <p:cNvPr id="10" name="TextBox 9">
            <a:extLst>
              <a:ext uri="{FF2B5EF4-FFF2-40B4-BE49-F238E27FC236}">
                <a16:creationId xmlns:a16="http://schemas.microsoft.com/office/drawing/2014/main" id="{AF72CB3D-7CB0-4484-A529-08290A560F00}"/>
              </a:ext>
            </a:extLst>
          </p:cNvPr>
          <p:cNvSpPr txBox="1"/>
          <p:nvPr/>
        </p:nvSpPr>
        <p:spPr>
          <a:xfrm>
            <a:off x="1074757" y="1405078"/>
            <a:ext cx="819100" cy="523220"/>
          </a:xfrm>
          <a:prstGeom prst="rect">
            <a:avLst/>
          </a:prstGeom>
          <a:noFill/>
        </p:spPr>
        <p:txBody>
          <a:bodyPr wrap="square" rtlCol="0">
            <a:spAutoFit/>
          </a:bodyPr>
          <a:lstStyle/>
          <a:p>
            <a:pPr algn="ctr"/>
            <a:r>
              <a:rPr lang="ar-JO" sz="2800" b="1" dirty="0">
                <a:solidFill>
                  <a:schemeClr val="bg1"/>
                </a:solidFill>
                <a:latin typeface="Alexandria Light" pitchFamily="2" charset="-78"/>
                <a:cs typeface="Alexandria Light" pitchFamily="2" charset="-78"/>
              </a:rPr>
              <a:t>00</a:t>
            </a:r>
            <a:endParaRPr lang="en-US" sz="900" b="1" dirty="0">
              <a:solidFill>
                <a:schemeClr val="bg1"/>
              </a:solidFill>
              <a:latin typeface="Alexandria Light" pitchFamily="2" charset="-78"/>
              <a:cs typeface="Alexandria Light" pitchFamily="2" charset="-78"/>
            </a:endParaRPr>
          </a:p>
        </p:txBody>
      </p:sp>
      <p:sp>
        <p:nvSpPr>
          <p:cNvPr id="11" name="TextBox 10">
            <a:extLst>
              <a:ext uri="{FF2B5EF4-FFF2-40B4-BE49-F238E27FC236}">
                <a16:creationId xmlns:a16="http://schemas.microsoft.com/office/drawing/2014/main" id="{05A6B930-5659-414C-A59B-088278B82B54}"/>
              </a:ext>
            </a:extLst>
          </p:cNvPr>
          <p:cNvSpPr txBox="1"/>
          <p:nvPr/>
        </p:nvSpPr>
        <p:spPr>
          <a:xfrm>
            <a:off x="2231719" y="1084400"/>
            <a:ext cx="8215412" cy="400110"/>
          </a:xfrm>
          <a:prstGeom prst="rect">
            <a:avLst/>
          </a:prstGeom>
          <a:noFill/>
        </p:spPr>
        <p:txBody>
          <a:bodyPr wrap="square">
            <a:spAutoFit/>
          </a:bodyPr>
          <a:lstStyle/>
          <a:p>
            <a:pPr>
              <a:defRPr/>
            </a:pPr>
            <a:r>
              <a:rPr lang="en-US" sz="2000" b="1" dirty="0">
                <a:solidFill>
                  <a:srgbClr val="00B0F0"/>
                </a:solidFill>
                <a:latin typeface="Alexandria Light" pitchFamily="2" charset="-78"/>
                <a:cs typeface="Alexandria Light" pitchFamily="2" charset="-78"/>
              </a:rPr>
              <a:t>The main innovations included in the chapters are as follow</a:t>
            </a:r>
            <a:endParaRPr lang="ar-JO" sz="2000" b="1" dirty="0">
              <a:solidFill>
                <a:srgbClr val="00B0F0"/>
              </a:solidFill>
              <a:latin typeface="Alexandria Light" pitchFamily="2" charset="-78"/>
              <a:cs typeface="Alexandria Light" pitchFamily="2" charset="-78"/>
            </a:endParaRPr>
          </a:p>
        </p:txBody>
      </p:sp>
      <p:sp>
        <p:nvSpPr>
          <p:cNvPr id="12" name="TextBox 11">
            <a:extLst>
              <a:ext uri="{FF2B5EF4-FFF2-40B4-BE49-F238E27FC236}">
                <a16:creationId xmlns:a16="http://schemas.microsoft.com/office/drawing/2014/main" id="{59DC30B4-2681-4B7C-BCD7-869BC0013E70}"/>
              </a:ext>
            </a:extLst>
          </p:cNvPr>
          <p:cNvSpPr txBox="1"/>
          <p:nvPr/>
        </p:nvSpPr>
        <p:spPr>
          <a:xfrm>
            <a:off x="1211542" y="2210031"/>
            <a:ext cx="9443206" cy="677108"/>
          </a:xfrm>
          <a:prstGeom prst="rect">
            <a:avLst/>
          </a:prstGeom>
          <a:noFill/>
        </p:spPr>
        <p:txBody>
          <a:bodyPr wrap="square" rtlCol="0">
            <a:spAutoFit/>
          </a:bodyPr>
          <a:lstStyle/>
          <a:p>
            <a:endParaRPr lang="en-US" dirty="0">
              <a:solidFill>
                <a:srgbClr val="2D3956"/>
              </a:solidFill>
              <a:latin typeface="Alexandria Light" pitchFamily="2" charset="-78"/>
              <a:cs typeface="Alexandria Light" pitchFamily="2" charset="-78"/>
            </a:endParaRPr>
          </a:p>
          <a:p>
            <a:endParaRPr lang="en-US" sz="2000" dirty="0">
              <a:solidFill>
                <a:srgbClr val="2D3956"/>
              </a:solidFill>
              <a:latin typeface="Alexandria Light" pitchFamily="2" charset="-78"/>
              <a:cs typeface="Alexandria Light" pitchFamily="2" charset="-78"/>
            </a:endParaRPr>
          </a:p>
        </p:txBody>
      </p:sp>
      <p:sp>
        <p:nvSpPr>
          <p:cNvPr id="13" name="TextBox 12">
            <a:extLst>
              <a:ext uri="{FF2B5EF4-FFF2-40B4-BE49-F238E27FC236}">
                <a16:creationId xmlns:a16="http://schemas.microsoft.com/office/drawing/2014/main" id="{7AC71A99-A8AB-4483-94AD-CD4C8B0F49CC}"/>
              </a:ext>
            </a:extLst>
          </p:cNvPr>
          <p:cNvSpPr txBox="1"/>
          <p:nvPr/>
        </p:nvSpPr>
        <p:spPr>
          <a:xfrm>
            <a:off x="1025830" y="1781705"/>
            <a:ext cx="9680114" cy="3942939"/>
          </a:xfrm>
          <a:prstGeom prst="rect">
            <a:avLst/>
          </a:prstGeom>
          <a:noFill/>
        </p:spPr>
        <p:txBody>
          <a:bodyPr wrap="square" rtlCol="0">
            <a:spAutoFit/>
          </a:bodyPr>
          <a:lstStyle/>
          <a:p>
            <a:pPr lvl="0"/>
            <a:endParaRPr lang="en-US" sz="2000" b="1" dirty="0">
              <a:latin typeface="Alexandria Light" pitchFamily="2" charset="-78"/>
              <a:cs typeface="Alexandria Light" pitchFamily="2" charset="-78"/>
            </a:endParaRPr>
          </a:p>
          <a:p>
            <a:pPr marL="342900" lvl="0" indent="-342900">
              <a:lnSpc>
                <a:spcPct val="107000"/>
              </a:lnSpc>
              <a:spcAft>
                <a:spcPts val="800"/>
              </a:spcAft>
              <a:buFont typeface="Wingdings" panose="05000000000000000000" pitchFamily="2" charset="2"/>
              <a:buChar char=""/>
            </a:pPr>
            <a:r>
              <a:rPr lang="en-US" sz="1600" dirty="0">
                <a:latin typeface="Alexandria Light" pitchFamily="2" charset="-78"/>
                <a:cs typeface="Alexandria Light" pitchFamily="2" charset="-78"/>
              </a:rPr>
              <a:t>CHAPTER 1 - </a:t>
            </a:r>
            <a:r>
              <a:rPr lang="en-US" sz="1600" dirty="0">
                <a:latin typeface="Alexandria Light" pitchFamily="2" charset="-78"/>
                <a:ea typeface="Calibri" panose="020F0502020204030204" pitchFamily="34" charset="0"/>
                <a:cs typeface="Alexandria Light" pitchFamily="2" charset="-78"/>
              </a:rPr>
              <a:t>The foundations of digital marketing</a:t>
            </a:r>
          </a:p>
          <a:p>
            <a:pPr marL="342900" lvl="0" indent="-342900">
              <a:lnSpc>
                <a:spcPct val="107000"/>
              </a:lnSpc>
              <a:spcAft>
                <a:spcPts val="800"/>
              </a:spcAft>
              <a:buFont typeface="Wingdings" panose="05000000000000000000" pitchFamily="2" charset="2"/>
              <a:buChar char=""/>
            </a:pPr>
            <a:r>
              <a:rPr lang="en-US" sz="1600" dirty="0">
                <a:latin typeface="Alexandria Light" pitchFamily="2" charset="-78"/>
                <a:cs typeface="Alexandria Light" pitchFamily="2" charset="-78"/>
              </a:rPr>
              <a:t>CHAPTER 2 - </a:t>
            </a:r>
            <a:r>
              <a:rPr lang="en-US" sz="1600" dirty="0">
                <a:latin typeface="Alexandria Light" pitchFamily="2" charset="-78"/>
                <a:ea typeface="Calibri" panose="020F0502020204030204" pitchFamily="34" charset="0"/>
                <a:cs typeface="Alexandria Light" pitchFamily="2" charset="-78"/>
              </a:rPr>
              <a:t>Upgrading Digital Marketing Strategy:</a:t>
            </a:r>
            <a:endParaRPr lang="ar-JO" sz="1600" dirty="0">
              <a:latin typeface="Alexandria Light" pitchFamily="2" charset="-78"/>
              <a:ea typeface="Calibri" panose="020F0502020204030204" pitchFamily="34" charset="0"/>
              <a:cs typeface="Alexandria Light" pitchFamily="2" charset="-78"/>
            </a:endParaRPr>
          </a:p>
          <a:p>
            <a:pPr marL="342900" lvl="0" indent="-342900">
              <a:lnSpc>
                <a:spcPct val="107000"/>
              </a:lnSpc>
              <a:spcAft>
                <a:spcPts val="800"/>
              </a:spcAft>
              <a:buFont typeface="Wingdings" panose="05000000000000000000" pitchFamily="2" charset="2"/>
              <a:buChar char=""/>
            </a:pPr>
            <a:r>
              <a:rPr lang="en-US" sz="1600" dirty="0">
                <a:latin typeface="Alexandria Light" pitchFamily="2" charset="-78"/>
                <a:cs typeface="Alexandria Light" pitchFamily="2" charset="-78"/>
              </a:rPr>
              <a:t>Chapter 3- </a:t>
            </a:r>
            <a:r>
              <a:rPr lang="en-US" sz="1600" dirty="0">
                <a:latin typeface="Alexandria Light" pitchFamily="2" charset="-78"/>
                <a:ea typeface="Calibri" panose="020F0502020204030204" pitchFamily="34" charset="0"/>
                <a:cs typeface="Alexandria Light" pitchFamily="2" charset="-78"/>
              </a:rPr>
              <a:t>Strategic Platform for Digital Marketing</a:t>
            </a:r>
            <a:endParaRPr lang="en-US" sz="1600" dirty="0">
              <a:latin typeface="Alexandria Light" pitchFamily="2" charset="-78"/>
              <a:cs typeface="Alexandria Light" pitchFamily="2" charset="-78"/>
            </a:endParaRPr>
          </a:p>
          <a:p>
            <a:pPr marL="342900" lvl="0" indent="-342900">
              <a:lnSpc>
                <a:spcPct val="107000"/>
              </a:lnSpc>
              <a:spcAft>
                <a:spcPts val="800"/>
              </a:spcAft>
              <a:buFont typeface="Wingdings" panose="05000000000000000000" pitchFamily="2" charset="2"/>
              <a:buChar char=""/>
            </a:pPr>
            <a:r>
              <a:rPr lang="en-US" sz="1600" dirty="0">
                <a:latin typeface="Alexandria Light" pitchFamily="2" charset="-78"/>
                <a:cs typeface="Alexandria Light" pitchFamily="2" charset="-78"/>
              </a:rPr>
              <a:t>CHAPTER 4 – </a:t>
            </a:r>
            <a:r>
              <a:rPr lang="en-US" sz="1600" dirty="0">
                <a:latin typeface="Alexandria Light" pitchFamily="2" charset="-78"/>
                <a:ea typeface="Calibri" panose="020F0502020204030204" pitchFamily="34" charset="0"/>
                <a:cs typeface="Alexandria Light" pitchFamily="2" charset="-78"/>
              </a:rPr>
              <a:t>Integrating digital change into your wider organization</a:t>
            </a:r>
            <a:endParaRPr lang="ar-JO" sz="1600" dirty="0">
              <a:latin typeface="Alexandria Light" pitchFamily="2" charset="-78"/>
              <a:cs typeface="Alexandria Light" pitchFamily="2" charset="-78"/>
            </a:endParaRPr>
          </a:p>
          <a:p>
            <a:pPr marL="342900" lvl="0" indent="-342900">
              <a:lnSpc>
                <a:spcPct val="107000"/>
              </a:lnSpc>
              <a:spcAft>
                <a:spcPts val="800"/>
              </a:spcAft>
              <a:buFont typeface="Wingdings" panose="05000000000000000000" pitchFamily="2" charset="2"/>
              <a:buChar char=""/>
            </a:pPr>
            <a:r>
              <a:rPr lang="en-US" sz="1600" dirty="0">
                <a:latin typeface="Alexandria Light" pitchFamily="2" charset="-78"/>
                <a:cs typeface="Alexandria Light" pitchFamily="2" charset="-78"/>
              </a:rPr>
              <a:t>CHAPTER 5 - </a:t>
            </a:r>
            <a:r>
              <a:rPr lang="en-US" sz="1600" dirty="0">
                <a:latin typeface="Alexandria Light" pitchFamily="2" charset="-78"/>
                <a:ea typeface="Calibri" panose="020F0502020204030204" pitchFamily="34" charset="0"/>
                <a:cs typeface="Alexandria Light" pitchFamily="2" charset="-78"/>
              </a:rPr>
              <a:t>Using channel strategy to reach your customers</a:t>
            </a:r>
            <a:endParaRPr lang="en-US" sz="1600" dirty="0">
              <a:latin typeface="Alexandria Light" pitchFamily="2" charset="-78"/>
              <a:cs typeface="Alexandria Light" pitchFamily="2" charset="-78"/>
            </a:endParaRPr>
          </a:p>
          <a:p>
            <a:pPr marL="342900" lvl="0" indent="-342900">
              <a:lnSpc>
                <a:spcPct val="107000"/>
              </a:lnSpc>
              <a:spcAft>
                <a:spcPts val="800"/>
              </a:spcAft>
              <a:buFont typeface="Wingdings" panose="05000000000000000000" pitchFamily="2" charset="2"/>
              <a:buChar char=""/>
            </a:pPr>
            <a:r>
              <a:rPr lang="en-US" sz="1600" dirty="0">
                <a:latin typeface="Alexandria Light" pitchFamily="2" charset="-78"/>
                <a:cs typeface="Alexandria Light" pitchFamily="2" charset="-78"/>
              </a:rPr>
              <a:t>CHAPTER 6 – </a:t>
            </a:r>
            <a:r>
              <a:rPr lang="en-US" sz="1600" dirty="0">
                <a:latin typeface="Alexandria Light" pitchFamily="2" charset="-78"/>
                <a:ea typeface="Calibri" panose="020F0502020204030204" pitchFamily="34" charset="0"/>
                <a:cs typeface="Alexandria Light" pitchFamily="2" charset="-78"/>
              </a:rPr>
              <a:t>Marketing automation, messaging and email marketing - The unsung heroes</a:t>
            </a:r>
            <a:endParaRPr lang="ar-JO" sz="1600" dirty="0">
              <a:latin typeface="Alexandria Light" pitchFamily="2" charset="-78"/>
              <a:cs typeface="Alexandria Light" pitchFamily="2" charset="-78"/>
            </a:endParaRPr>
          </a:p>
          <a:p>
            <a:pPr marL="342900" lvl="0" indent="-342900">
              <a:lnSpc>
                <a:spcPct val="107000"/>
              </a:lnSpc>
              <a:spcAft>
                <a:spcPts val="800"/>
              </a:spcAft>
              <a:buFont typeface="Wingdings" panose="05000000000000000000" pitchFamily="2" charset="2"/>
              <a:buChar char=""/>
            </a:pPr>
            <a:r>
              <a:rPr lang="en-US" sz="1600" dirty="0">
                <a:latin typeface="Alexandria Light" pitchFamily="2" charset="-78"/>
                <a:cs typeface="Alexandria Light" pitchFamily="2" charset="-78"/>
              </a:rPr>
              <a:t>CHAPTER 7 -</a:t>
            </a:r>
            <a:r>
              <a:rPr lang="en-US" sz="1600" dirty="0">
                <a:latin typeface="Alexandria Light" pitchFamily="2" charset="-78"/>
                <a:ea typeface="Calibri" panose="020F0502020204030204" pitchFamily="34" charset="0"/>
                <a:cs typeface="Alexandria Light" pitchFamily="2" charset="-78"/>
              </a:rPr>
              <a:t>Conversion, retention and measurement</a:t>
            </a:r>
            <a:endParaRPr lang="en-US" sz="1600" dirty="0">
              <a:latin typeface="Alexandria Light" pitchFamily="2" charset="-78"/>
              <a:cs typeface="Alexandria Light" pitchFamily="2" charset="-78"/>
            </a:endParaRPr>
          </a:p>
          <a:p>
            <a:pPr marL="342900" lvl="0" indent="-342900">
              <a:lnSpc>
                <a:spcPct val="107000"/>
              </a:lnSpc>
              <a:spcAft>
                <a:spcPts val="800"/>
              </a:spcAft>
              <a:buFont typeface="Wingdings" panose="05000000000000000000" pitchFamily="2" charset="2"/>
              <a:buChar char=""/>
            </a:pPr>
            <a:r>
              <a:rPr lang="en-US" sz="1600" dirty="0">
                <a:latin typeface="Alexandria Light" pitchFamily="2" charset="-78"/>
                <a:cs typeface="Alexandria Light" pitchFamily="2" charset="-78"/>
              </a:rPr>
              <a:t>CHAPTER 8 -</a:t>
            </a:r>
            <a:r>
              <a:rPr lang="en-US" sz="1600" dirty="0">
                <a:latin typeface="Alexandria Light" pitchFamily="2" charset="-78"/>
                <a:ea typeface="Calibri" panose="020F0502020204030204" pitchFamily="34" charset="0"/>
                <a:cs typeface="Alexandria Light" pitchFamily="2" charset="-78"/>
              </a:rPr>
              <a:t>Tailoring your final digital marketing strategy</a:t>
            </a:r>
          </a:p>
          <a:p>
            <a:pPr marL="342900" lvl="0" indent="-342900">
              <a:lnSpc>
                <a:spcPct val="107000"/>
              </a:lnSpc>
              <a:spcAft>
                <a:spcPts val="800"/>
              </a:spcAft>
              <a:buFont typeface="Wingdings" panose="05000000000000000000" pitchFamily="2" charset="2"/>
              <a:buChar char=""/>
            </a:pPr>
            <a:r>
              <a:rPr lang="en-US" sz="1600" dirty="0">
                <a:latin typeface="Alexandria Light" pitchFamily="2" charset="-78"/>
                <a:ea typeface="Calibri" panose="020F0502020204030204" pitchFamily="34" charset="0"/>
                <a:cs typeface="Alexandria Light" pitchFamily="2" charset="-78"/>
              </a:rPr>
              <a:t>Chapter 9- </a:t>
            </a:r>
            <a:r>
              <a:rPr lang="en-US" sz="1600" i="0" u="none" strike="noStrike" dirty="0">
                <a:effectLst/>
                <a:latin typeface="Alexandria Light" pitchFamily="2" charset="-78"/>
                <a:cs typeface="Alexandria Light" pitchFamily="2" charset="-78"/>
              </a:rPr>
              <a:t>Affiliate Marketing : How to Develop and Manage a Successful Strategy</a:t>
            </a:r>
            <a:r>
              <a:rPr lang="en-US" sz="1600" i="0" dirty="0">
                <a:effectLst/>
                <a:latin typeface="Alexandria Light" pitchFamily="2" charset="-78"/>
                <a:cs typeface="Alexandria Light" pitchFamily="2" charset="-78"/>
              </a:rPr>
              <a:t>​</a:t>
            </a:r>
            <a:endParaRPr lang="en-US" sz="1600" dirty="0">
              <a:latin typeface="Alexandria Light" pitchFamily="2" charset="-78"/>
              <a:ea typeface="Calibri" panose="020F0502020204030204" pitchFamily="34" charset="0"/>
              <a:cs typeface="Alexandria Light" pitchFamily="2" charset="-78"/>
            </a:endParaRPr>
          </a:p>
          <a:p>
            <a:pPr marL="342900" lvl="0" indent="-342900">
              <a:lnSpc>
                <a:spcPct val="107000"/>
              </a:lnSpc>
              <a:spcAft>
                <a:spcPts val="800"/>
              </a:spcAft>
              <a:buFont typeface="Wingdings" panose="05000000000000000000" pitchFamily="2" charset="2"/>
              <a:buChar char=""/>
            </a:pPr>
            <a:r>
              <a:rPr lang="en-US" sz="1600" dirty="0">
                <a:latin typeface="Alexandria Light" pitchFamily="2" charset="-78"/>
                <a:cs typeface="Alexandria Light" pitchFamily="2" charset="-78"/>
              </a:rPr>
              <a:t>Chapter 10- influencer marketing strategy </a:t>
            </a:r>
          </a:p>
        </p:txBody>
      </p:sp>
    </p:spTree>
    <p:extLst>
      <p:ext uri="{BB962C8B-B14F-4D97-AF65-F5344CB8AC3E}">
        <p14:creationId xmlns:p14="http://schemas.microsoft.com/office/powerpoint/2010/main" val="13004288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614531" y="1641275"/>
            <a:ext cx="10502712" cy="445447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548640" marR="548640" algn="just">
              <a:lnSpc>
                <a:spcPct val="107000"/>
              </a:lnSpc>
              <a:spcBef>
                <a:spcPts val="1000"/>
              </a:spcBef>
              <a:spcAft>
                <a:spcPts val="800"/>
              </a:spcAft>
            </a:pPr>
            <a:endParaRPr lang="en-US" sz="1800" i="1" dirty="0">
              <a:solidFill>
                <a:schemeClr val="accent1">
                  <a:lumMod val="50000"/>
                </a:schemeClr>
              </a:solidFill>
              <a:latin typeface="Alexandria Light" pitchFamily="2" charset="-78"/>
              <a:ea typeface="Calibri" panose="020F0502020204030204" pitchFamily="34" charset="0"/>
              <a:cs typeface="Alexandria Light" pitchFamily="2" charset="-78"/>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2377809" y="2030364"/>
            <a:ext cx="3476339" cy="1015663"/>
          </a:xfrm>
          <a:prstGeom prst="rect">
            <a:avLst/>
          </a:prstGeom>
          <a:noFill/>
        </p:spPr>
        <p:txBody>
          <a:bodyPr wrap="square" rtlCol="0">
            <a:spAutoFit/>
          </a:bodyPr>
          <a:lstStyle/>
          <a:p>
            <a:endParaRPr lang="en-US" sz="2000" dirty="0">
              <a:solidFill>
                <a:srgbClr val="2D3956"/>
              </a:solidFill>
              <a:latin typeface="Alexandria Light" pitchFamily="2" charset="-78"/>
              <a:cs typeface="Alexandria Light" pitchFamily="2" charset="-78"/>
            </a:endParaRPr>
          </a:p>
          <a:p>
            <a:endParaRPr lang="en-US" sz="2000" dirty="0">
              <a:solidFill>
                <a:srgbClr val="2D3956"/>
              </a:solidFill>
              <a:latin typeface="Alexandria Light" pitchFamily="2" charset="-78"/>
              <a:cs typeface="Alexandria Light" pitchFamily="2" charset="-78"/>
            </a:endParaRPr>
          </a:p>
          <a:p>
            <a:endParaRPr lang="en-US" sz="2000" dirty="0">
              <a:solidFill>
                <a:srgbClr val="2D3956"/>
              </a:solidFill>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72720" y="711200"/>
            <a:ext cx="9234184" cy="5105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E73B5F3E-6B59-4951-996C-E20759096199}"/>
              </a:ext>
            </a:extLst>
          </p:cNvPr>
          <p:cNvPicPr>
            <a:picLocks noChangeAspect="1"/>
          </p:cNvPicPr>
          <p:nvPr/>
        </p:nvPicPr>
        <p:blipFill>
          <a:blip r:embed="rId2"/>
          <a:stretch>
            <a:fillRect/>
          </a:stretch>
        </p:blipFill>
        <p:spPr>
          <a:xfrm>
            <a:off x="9316721" y="-39832"/>
            <a:ext cx="2956816" cy="1383912"/>
          </a:xfrm>
          <a:prstGeom prst="rect">
            <a:avLst/>
          </a:prstGeom>
        </p:spPr>
      </p:pic>
      <p:sp>
        <p:nvSpPr>
          <p:cNvPr id="8" name="Rectangle 7">
            <a:extLst>
              <a:ext uri="{FF2B5EF4-FFF2-40B4-BE49-F238E27FC236}">
                <a16:creationId xmlns:a16="http://schemas.microsoft.com/office/drawing/2014/main" id="{88B1EA8A-CEA6-4252-AEC9-025F7638C7FC}"/>
              </a:ext>
            </a:extLst>
          </p:cNvPr>
          <p:cNvSpPr/>
          <p:nvPr/>
        </p:nvSpPr>
        <p:spPr>
          <a:xfrm>
            <a:off x="938803" y="998451"/>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9" name="TextBox 8">
            <a:extLst>
              <a:ext uri="{FF2B5EF4-FFF2-40B4-BE49-F238E27FC236}">
                <a16:creationId xmlns:a16="http://schemas.microsoft.com/office/drawing/2014/main" id="{9189C7D5-6ACA-4985-A38E-EED883BFEF37}"/>
              </a:ext>
            </a:extLst>
          </p:cNvPr>
          <p:cNvSpPr txBox="1"/>
          <p:nvPr/>
        </p:nvSpPr>
        <p:spPr>
          <a:xfrm>
            <a:off x="938803" y="1123345"/>
            <a:ext cx="1091009" cy="369332"/>
          </a:xfrm>
          <a:prstGeom prst="rect">
            <a:avLst/>
          </a:prstGeom>
          <a:noFill/>
        </p:spPr>
        <p:txBody>
          <a:bodyPr wrap="square" rtlCol="0">
            <a:spAutoFit/>
          </a:bodyPr>
          <a:lstStyle/>
          <a:p>
            <a:pPr algn="ctr"/>
            <a:r>
              <a:rPr lang="en-US" dirty="0">
                <a:solidFill>
                  <a:schemeClr val="bg1"/>
                </a:solidFill>
                <a:latin typeface="Alexandria Light" pitchFamily="2" charset="-78"/>
                <a:cs typeface="Alexandria Light" pitchFamily="2" charset="-78"/>
              </a:rPr>
              <a:t>Chapter</a:t>
            </a:r>
            <a:endParaRPr lang="en-US" sz="2400" dirty="0">
              <a:solidFill>
                <a:schemeClr val="bg1"/>
              </a:solidFill>
              <a:latin typeface="Alexandria Light" pitchFamily="2" charset="-78"/>
              <a:cs typeface="Alexandria Light" pitchFamily="2" charset="-78"/>
            </a:endParaRPr>
          </a:p>
        </p:txBody>
      </p:sp>
      <p:sp>
        <p:nvSpPr>
          <p:cNvPr id="10" name="TextBox 9">
            <a:extLst>
              <a:ext uri="{FF2B5EF4-FFF2-40B4-BE49-F238E27FC236}">
                <a16:creationId xmlns:a16="http://schemas.microsoft.com/office/drawing/2014/main" id="{AF72CB3D-7CB0-4484-A529-08290A560F00}"/>
              </a:ext>
            </a:extLst>
          </p:cNvPr>
          <p:cNvSpPr txBox="1"/>
          <p:nvPr/>
        </p:nvSpPr>
        <p:spPr>
          <a:xfrm>
            <a:off x="1074757" y="1405078"/>
            <a:ext cx="819100" cy="523220"/>
          </a:xfrm>
          <a:prstGeom prst="rect">
            <a:avLst/>
          </a:prstGeom>
          <a:noFill/>
        </p:spPr>
        <p:txBody>
          <a:bodyPr wrap="square" rtlCol="0">
            <a:spAutoFit/>
          </a:bodyPr>
          <a:lstStyle/>
          <a:p>
            <a:pPr algn="ctr"/>
            <a:r>
              <a:rPr lang="ar-JO" sz="2800" b="1" dirty="0">
                <a:solidFill>
                  <a:schemeClr val="bg1"/>
                </a:solidFill>
                <a:latin typeface="Alexandria Light" pitchFamily="2" charset="-78"/>
                <a:cs typeface="Alexandria Light" pitchFamily="2" charset="-78"/>
              </a:rPr>
              <a:t>00</a:t>
            </a:r>
            <a:endParaRPr lang="en-US" sz="900" b="1" dirty="0">
              <a:solidFill>
                <a:schemeClr val="bg1"/>
              </a:solidFill>
              <a:latin typeface="Alexandria Light" pitchFamily="2" charset="-78"/>
              <a:cs typeface="Alexandria Light" pitchFamily="2" charset="-78"/>
            </a:endParaRPr>
          </a:p>
        </p:txBody>
      </p:sp>
      <p:sp>
        <p:nvSpPr>
          <p:cNvPr id="11" name="TextBox 10">
            <a:extLst>
              <a:ext uri="{FF2B5EF4-FFF2-40B4-BE49-F238E27FC236}">
                <a16:creationId xmlns:a16="http://schemas.microsoft.com/office/drawing/2014/main" id="{05A6B930-5659-414C-A59B-088278B82B54}"/>
              </a:ext>
            </a:extLst>
          </p:cNvPr>
          <p:cNvSpPr txBox="1"/>
          <p:nvPr/>
        </p:nvSpPr>
        <p:spPr>
          <a:xfrm>
            <a:off x="2231719" y="1084400"/>
            <a:ext cx="8215412" cy="400110"/>
          </a:xfrm>
          <a:prstGeom prst="rect">
            <a:avLst/>
          </a:prstGeom>
          <a:noFill/>
        </p:spPr>
        <p:txBody>
          <a:bodyPr wrap="square">
            <a:spAutoFit/>
          </a:bodyPr>
          <a:lstStyle/>
          <a:p>
            <a:pPr>
              <a:defRPr/>
            </a:pPr>
            <a:r>
              <a:rPr lang="en-US" sz="2000" b="1" dirty="0">
                <a:solidFill>
                  <a:srgbClr val="00B0F0"/>
                </a:solidFill>
                <a:latin typeface="Alexandria Light" pitchFamily="2" charset="-78"/>
                <a:cs typeface="Alexandria Light" pitchFamily="2" charset="-78"/>
              </a:rPr>
              <a:t>The main innovations included in the chapters are as follow</a:t>
            </a:r>
            <a:endParaRPr lang="ar-JO" sz="2000" b="1" dirty="0">
              <a:solidFill>
                <a:srgbClr val="00B0F0"/>
              </a:solidFill>
              <a:latin typeface="Alexandria Light" pitchFamily="2" charset="-78"/>
              <a:cs typeface="Alexandria Light" pitchFamily="2" charset="-78"/>
            </a:endParaRPr>
          </a:p>
        </p:txBody>
      </p:sp>
      <p:sp>
        <p:nvSpPr>
          <p:cNvPr id="12" name="TextBox 11">
            <a:extLst>
              <a:ext uri="{FF2B5EF4-FFF2-40B4-BE49-F238E27FC236}">
                <a16:creationId xmlns:a16="http://schemas.microsoft.com/office/drawing/2014/main" id="{59DC30B4-2681-4B7C-BCD7-869BC0013E70}"/>
              </a:ext>
            </a:extLst>
          </p:cNvPr>
          <p:cNvSpPr txBox="1"/>
          <p:nvPr/>
        </p:nvSpPr>
        <p:spPr>
          <a:xfrm>
            <a:off x="1211542" y="2210031"/>
            <a:ext cx="9443206" cy="677108"/>
          </a:xfrm>
          <a:prstGeom prst="rect">
            <a:avLst/>
          </a:prstGeom>
          <a:noFill/>
        </p:spPr>
        <p:txBody>
          <a:bodyPr wrap="square" rtlCol="0">
            <a:spAutoFit/>
          </a:bodyPr>
          <a:lstStyle/>
          <a:p>
            <a:endParaRPr lang="en-US" dirty="0">
              <a:solidFill>
                <a:srgbClr val="2D3956"/>
              </a:solidFill>
              <a:latin typeface="Alexandria Light" pitchFamily="2" charset="-78"/>
              <a:cs typeface="Alexandria Light" pitchFamily="2" charset="-78"/>
            </a:endParaRPr>
          </a:p>
          <a:p>
            <a:endParaRPr lang="en-US" sz="2000" dirty="0">
              <a:solidFill>
                <a:srgbClr val="2D3956"/>
              </a:solidFill>
              <a:latin typeface="Alexandria Light" pitchFamily="2" charset="-78"/>
              <a:cs typeface="Alexandria Light" pitchFamily="2" charset="-78"/>
            </a:endParaRPr>
          </a:p>
        </p:txBody>
      </p:sp>
      <p:pic>
        <p:nvPicPr>
          <p:cNvPr id="3" name="Picture 2">
            <a:extLst>
              <a:ext uri="{FF2B5EF4-FFF2-40B4-BE49-F238E27FC236}">
                <a16:creationId xmlns:a16="http://schemas.microsoft.com/office/drawing/2014/main" id="{5061D4C7-3BF1-4256-9B1B-238782A64BD2}"/>
              </a:ext>
            </a:extLst>
          </p:cNvPr>
          <p:cNvPicPr>
            <a:picLocks noChangeAspect="1"/>
          </p:cNvPicPr>
          <p:nvPr/>
        </p:nvPicPr>
        <p:blipFill>
          <a:blip r:embed="rId3"/>
          <a:stretch>
            <a:fillRect/>
          </a:stretch>
        </p:blipFill>
        <p:spPr>
          <a:xfrm>
            <a:off x="2231719" y="1789872"/>
            <a:ext cx="8661568" cy="4054191"/>
          </a:xfrm>
          <a:prstGeom prst="rect">
            <a:avLst/>
          </a:prstGeom>
        </p:spPr>
      </p:pic>
    </p:spTree>
    <p:extLst>
      <p:ext uri="{BB962C8B-B14F-4D97-AF65-F5344CB8AC3E}">
        <p14:creationId xmlns:p14="http://schemas.microsoft.com/office/powerpoint/2010/main" val="9667204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614531" y="1641275"/>
            <a:ext cx="10502712" cy="445447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548640" marR="548640" algn="just">
              <a:lnSpc>
                <a:spcPct val="107000"/>
              </a:lnSpc>
              <a:spcBef>
                <a:spcPts val="1000"/>
              </a:spcBef>
              <a:spcAft>
                <a:spcPts val="800"/>
              </a:spcAft>
            </a:pPr>
            <a:endParaRPr lang="en-US" sz="1800" i="1" dirty="0">
              <a:solidFill>
                <a:schemeClr val="accent1">
                  <a:lumMod val="50000"/>
                </a:schemeClr>
              </a:solidFill>
              <a:latin typeface="Alexandria Light" pitchFamily="2" charset="-78"/>
              <a:ea typeface="Calibri" panose="020F0502020204030204" pitchFamily="34" charset="0"/>
              <a:cs typeface="Alexandria Light" pitchFamily="2" charset="-78"/>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2377809" y="2030364"/>
            <a:ext cx="3476339" cy="1015663"/>
          </a:xfrm>
          <a:prstGeom prst="rect">
            <a:avLst/>
          </a:prstGeom>
          <a:noFill/>
        </p:spPr>
        <p:txBody>
          <a:bodyPr wrap="square" rtlCol="0">
            <a:spAutoFit/>
          </a:bodyPr>
          <a:lstStyle/>
          <a:p>
            <a:endParaRPr lang="en-US" sz="2000" dirty="0">
              <a:solidFill>
                <a:srgbClr val="2D3956"/>
              </a:solidFill>
              <a:latin typeface="Alexandria Light" pitchFamily="2" charset="-78"/>
              <a:cs typeface="Alexandria Light" pitchFamily="2" charset="-78"/>
            </a:endParaRPr>
          </a:p>
          <a:p>
            <a:endParaRPr lang="en-US" sz="2000" dirty="0">
              <a:solidFill>
                <a:srgbClr val="2D3956"/>
              </a:solidFill>
              <a:latin typeface="Alexandria Light" pitchFamily="2" charset="-78"/>
              <a:cs typeface="Alexandria Light" pitchFamily="2" charset="-78"/>
            </a:endParaRPr>
          </a:p>
          <a:p>
            <a:endParaRPr lang="en-US" sz="2000" dirty="0">
              <a:solidFill>
                <a:srgbClr val="2D3956"/>
              </a:solidFill>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72720" y="711200"/>
            <a:ext cx="9234184" cy="5105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E73B5F3E-6B59-4951-996C-E20759096199}"/>
              </a:ext>
            </a:extLst>
          </p:cNvPr>
          <p:cNvPicPr>
            <a:picLocks noChangeAspect="1"/>
          </p:cNvPicPr>
          <p:nvPr/>
        </p:nvPicPr>
        <p:blipFill>
          <a:blip r:embed="rId2"/>
          <a:stretch>
            <a:fillRect/>
          </a:stretch>
        </p:blipFill>
        <p:spPr>
          <a:xfrm>
            <a:off x="9316721" y="-39832"/>
            <a:ext cx="2956816" cy="1383912"/>
          </a:xfrm>
          <a:prstGeom prst="rect">
            <a:avLst/>
          </a:prstGeom>
        </p:spPr>
      </p:pic>
      <p:sp>
        <p:nvSpPr>
          <p:cNvPr id="8" name="Rectangle 7">
            <a:extLst>
              <a:ext uri="{FF2B5EF4-FFF2-40B4-BE49-F238E27FC236}">
                <a16:creationId xmlns:a16="http://schemas.microsoft.com/office/drawing/2014/main" id="{88B1EA8A-CEA6-4252-AEC9-025F7638C7FC}"/>
              </a:ext>
            </a:extLst>
          </p:cNvPr>
          <p:cNvSpPr/>
          <p:nvPr/>
        </p:nvSpPr>
        <p:spPr>
          <a:xfrm>
            <a:off x="938803" y="998451"/>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9" name="TextBox 8">
            <a:extLst>
              <a:ext uri="{FF2B5EF4-FFF2-40B4-BE49-F238E27FC236}">
                <a16:creationId xmlns:a16="http://schemas.microsoft.com/office/drawing/2014/main" id="{9189C7D5-6ACA-4985-A38E-EED883BFEF37}"/>
              </a:ext>
            </a:extLst>
          </p:cNvPr>
          <p:cNvSpPr txBox="1"/>
          <p:nvPr/>
        </p:nvSpPr>
        <p:spPr>
          <a:xfrm>
            <a:off x="938803" y="1123345"/>
            <a:ext cx="1091009" cy="369332"/>
          </a:xfrm>
          <a:prstGeom prst="rect">
            <a:avLst/>
          </a:prstGeom>
          <a:noFill/>
        </p:spPr>
        <p:txBody>
          <a:bodyPr wrap="square" rtlCol="0">
            <a:spAutoFit/>
          </a:bodyPr>
          <a:lstStyle/>
          <a:p>
            <a:pPr algn="ctr"/>
            <a:r>
              <a:rPr lang="en-US" dirty="0">
                <a:solidFill>
                  <a:schemeClr val="bg1"/>
                </a:solidFill>
                <a:latin typeface="Alexandria Light" pitchFamily="2" charset="-78"/>
                <a:cs typeface="Alexandria Light" pitchFamily="2" charset="-78"/>
              </a:rPr>
              <a:t>Chapter</a:t>
            </a:r>
            <a:endParaRPr lang="en-US" sz="2400" dirty="0">
              <a:solidFill>
                <a:schemeClr val="bg1"/>
              </a:solidFill>
              <a:latin typeface="Alexandria Light" pitchFamily="2" charset="-78"/>
              <a:cs typeface="Alexandria Light" pitchFamily="2" charset="-78"/>
            </a:endParaRPr>
          </a:p>
        </p:txBody>
      </p:sp>
      <p:sp>
        <p:nvSpPr>
          <p:cNvPr id="10" name="TextBox 9">
            <a:extLst>
              <a:ext uri="{FF2B5EF4-FFF2-40B4-BE49-F238E27FC236}">
                <a16:creationId xmlns:a16="http://schemas.microsoft.com/office/drawing/2014/main" id="{AF72CB3D-7CB0-4484-A529-08290A560F00}"/>
              </a:ext>
            </a:extLst>
          </p:cNvPr>
          <p:cNvSpPr txBox="1"/>
          <p:nvPr/>
        </p:nvSpPr>
        <p:spPr>
          <a:xfrm>
            <a:off x="1074757" y="1405078"/>
            <a:ext cx="819100" cy="523220"/>
          </a:xfrm>
          <a:prstGeom prst="rect">
            <a:avLst/>
          </a:prstGeom>
          <a:noFill/>
        </p:spPr>
        <p:txBody>
          <a:bodyPr wrap="square" rtlCol="0">
            <a:spAutoFit/>
          </a:bodyPr>
          <a:lstStyle/>
          <a:p>
            <a:pPr algn="ctr"/>
            <a:r>
              <a:rPr lang="ar-JO" sz="2800" b="1" dirty="0">
                <a:solidFill>
                  <a:schemeClr val="bg1"/>
                </a:solidFill>
                <a:latin typeface="Alexandria Light" pitchFamily="2" charset="-78"/>
                <a:cs typeface="Alexandria Light" pitchFamily="2" charset="-78"/>
              </a:rPr>
              <a:t>00</a:t>
            </a:r>
            <a:endParaRPr lang="en-US" sz="900" b="1" dirty="0">
              <a:solidFill>
                <a:schemeClr val="bg1"/>
              </a:solidFill>
              <a:latin typeface="Alexandria Light" pitchFamily="2" charset="-78"/>
              <a:cs typeface="Alexandria Light" pitchFamily="2" charset="-78"/>
            </a:endParaRPr>
          </a:p>
        </p:txBody>
      </p:sp>
      <p:sp>
        <p:nvSpPr>
          <p:cNvPr id="12" name="TextBox 11">
            <a:extLst>
              <a:ext uri="{FF2B5EF4-FFF2-40B4-BE49-F238E27FC236}">
                <a16:creationId xmlns:a16="http://schemas.microsoft.com/office/drawing/2014/main" id="{59DC30B4-2681-4B7C-BCD7-869BC0013E70}"/>
              </a:ext>
            </a:extLst>
          </p:cNvPr>
          <p:cNvSpPr txBox="1"/>
          <p:nvPr/>
        </p:nvSpPr>
        <p:spPr>
          <a:xfrm>
            <a:off x="1211542" y="2210031"/>
            <a:ext cx="9443206" cy="1477328"/>
          </a:xfrm>
          <a:prstGeom prst="rect">
            <a:avLst/>
          </a:prstGeom>
          <a:noFill/>
        </p:spPr>
        <p:txBody>
          <a:bodyPr wrap="square" rtlCol="0">
            <a:spAutoFit/>
          </a:bodyPr>
          <a:lstStyle/>
          <a:p>
            <a:pPr algn="ctr"/>
            <a:r>
              <a:rPr lang="en-US" dirty="0">
                <a:solidFill>
                  <a:srgbClr val="333333"/>
                </a:solidFill>
                <a:latin typeface="Alexandria Light" pitchFamily="2" charset="-78"/>
                <a:cs typeface="Alexandria Light" pitchFamily="2" charset="-78"/>
              </a:rPr>
              <a:t>Because a strategy helps you in </a:t>
            </a:r>
            <a:r>
              <a:rPr lang="en-US" b="1" dirty="0">
                <a:solidFill>
                  <a:srgbClr val="333333"/>
                </a:solidFill>
                <a:latin typeface="Alexandria Light" pitchFamily="2" charset="-78"/>
                <a:cs typeface="Alexandria Light" pitchFamily="2" charset="-78"/>
              </a:rPr>
              <a:t>“setting the direction to the destination you want to reach.”</a:t>
            </a:r>
          </a:p>
          <a:p>
            <a:pPr algn="ctr"/>
            <a:r>
              <a:rPr lang="en-US" dirty="0">
                <a:solidFill>
                  <a:srgbClr val="333333"/>
                </a:solidFill>
                <a:latin typeface="Alexandria Light" pitchFamily="2" charset="-78"/>
                <a:cs typeface="Alexandria Light" pitchFamily="2" charset="-78"/>
              </a:rPr>
              <a:t>Digital marketing strategies are the tools companies use to advertise themselves in the digital world and draw in customers through websites, search engines, social media, email, and online ads.</a:t>
            </a:r>
            <a:endParaRPr lang="id-ID" dirty="0">
              <a:latin typeface="Alexandria Light" pitchFamily="2" charset="-78"/>
              <a:cs typeface="Alexandria Light" pitchFamily="2" charset="-78"/>
            </a:endParaRPr>
          </a:p>
        </p:txBody>
      </p:sp>
      <p:sp>
        <p:nvSpPr>
          <p:cNvPr id="13" name="TextBox 12">
            <a:extLst>
              <a:ext uri="{FF2B5EF4-FFF2-40B4-BE49-F238E27FC236}">
                <a16:creationId xmlns:a16="http://schemas.microsoft.com/office/drawing/2014/main" id="{8FEC7B38-5BA7-4C6B-81DA-D9D2F06C31E2}"/>
              </a:ext>
            </a:extLst>
          </p:cNvPr>
          <p:cNvSpPr txBox="1"/>
          <p:nvPr/>
        </p:nvSpPr>
        <p:spPr>
          <a:xfrm>
            <a:off x="2029811" y="1020720"/>
            <a:ext cx="7051364" cy="523220"/>
          </a:xfrm>
          <a:prstGeom prst="rect">
            <a:avLst/>
          </a:prstGeom>
          <a:noFill/>
        </p:spPr>
        <p:txBody>
          <a:bodyPr wrap="square" rtlCol="0">
            <a:spAutoFit/>
          </a:bodyPr>
          <a:lstStyle/>
          <a:p>
            <a:pPr algn="ctr"/>
            <a:r>
              <a:rPr lang="en-US" sz="2800" b="1" dirty="0">
                <a:solidFill>
                  <a:srgbClr val="00B0F0"/>
                </a:solidFill>
                <a:latin typeface="Alexandria Light" pitchFamily="2" charset="-78"/>
                <a:cs typeface="Alexandria Light" pitchFamily="2" charset="-78"/>
              </a:rPr>
              <a:t>What is digital marketing strategy?</a:t>
            </a:r>
          </a:p>
        </p:txBody>
      </p:sp>
      <p:sp>
        <p:nvSpPr>
          <p:cNvPr id="14" name="Rectangle 13">
            <a:extLst>
              <a:ext uri="{FF2B5EF4-FFF2-40B4-BE49-F238E27FC236}">
                <a16:creationId xmlns:a16="http://schemas.microsoft.com/office/drawing/2014/main" id="{170A2B7B-D5F3-4F0F-BB10-4F7360719D12}"/>
              </a:ext>
            </a:extLst>
          </p:cNvPr>
          <p:cNvSpPr/>
          <p:nvPr/>
        </p:nvSpPr>
        <p:spPr>
          <a:xfrm>
            <a:off x="5570838" y="4749957"/>
            <a:ext cx="5342697" cy="845424"/>
          </a:xfrm>
          <a:prstGeom prst="rect">
            <a:avLst/>
          </a:prstGeom>
        </p:spPr>
        <p:txBody>
          <a:bodyPr wrap="square">
            <a:spAutoFit/>
          </a:bodyPr>
          <a:lstStyle/>
          <a:p>
            <a:pPr algn="just">
              <a:lnSpc>
                <a:spcPct val="120000"/>
              </a:lnSpc>
            </a:pPr>
            <a:r>
              <a:rPr lang="en-US" sz="1400" dirty="0">
                <a:latin typeface="Alexandria Light" pitchFamily="2" charset="-78"/>
                <a:cs typeface="Alexandria Light" pitchFamily="2" charset="-78"/>
              </a:rPr>
              <a:t>Digital marketing strategies are the techniques and approaches businesses use to promote their products, services, or brands through online platforms.</a:t>
            </a:r>
          </a:p>
        </p:txBody>
      </p:sp>
      <p:pic>
        <p:nvPicPr>
          <p:cNvPr id="6" name="Picture 5">
            <a:extLst>
              <a:ext uri="{FF2B5EF4-FFF2-40B4-BE49-F238E27FC236}">
                <a16:creationId xmlns:a16="http://schemas.microsoft.com/office/drawing/2014/main" id="{EB89150F-261A-4343-8FFC-BAE67E21B74E}"/>
              </a:ext>
            </a:extLst>
          </p:cNvPr>
          <p:cNvPicPr>
            <a:picLocks noChangeAspect="1"/>
          </p:cNvPicPr>
          <p:nvPr/>
        </p:nvPicPr>
        <p:blipFill>
          <a:blip r:embed="rId3"/>
          <a:stretch>
            <a:fillRect/>
          </a:stretch>
        </p:blipFill>
        <p:spPr>
          <a:xfrm>
            <a:off x="938803" y="4330183"/>
            <a:ext cx="4428327" cy="1684973"/>
          </a:xfrm>
          <a:prstGeom prst="rect">
            <a:avLst/>
          </a:prstGeom>
        </p:spPr>
      </p:pic>
    </p:spTree>
    <p:extLst>
      <p:ext uri="{BB962C8B-B14F-4D97-AF65-F5344CB8AC3E}">
        <p14:creationId xmlns:p14="http://schemas.microsoft.com/office/powerpoint/2010/main" val="2515813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614531" y="1641275"/>
            <a:ext cx="10502712" cy="445447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548640" marR="548640" algn="just">
              <a:lnSpc>
                <a:spcPct val="107000"/>
              </a:lnSpc>
              <a:spcBef>
                <a:spcPts val="1000"/>
              </a:spcBef>
              <a:spcAft>
                <a:spcPts val="800"/>
              </a:spcAft>
            </a:pPr>
            <a:endParaRPr lang="en-US" sz="1800" i="1" dirty="0">
              <a:solidFill>
                <a:schemeClr val="accent1">
                  <a:lumMod val="50000"/>
                </a:schemeClr>
              </a:solidFill>
              <a:latin typeface="Alexandria Light" pitchFamily="2" charset="-78"/>
              <a:ea typeface="Calibri" panose="020F0502020204030204" pitchFamily="34" charset="0"/>
              <a:cs typeface="Alexandria Light" pitchFamily="2" charset="-78"/>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2377809" y="2030364"/>
            <a:ext cx="3476339" cy="1015663"/>
          </a:xfrm>
          <a:prstGeom prst="rect">
            <a:avLst/>
          </a:prstGeom>
          <a:noFill/>
        </p:spPr>
        <p:txBody>
          <a:bodyPr wrap="square" rtlCol="0">
            <a:spAutoFit/>
          </a:bodyPr>
          <a:lstStyle/>
          <a:p>
            <a:endParaRPr lang="en-US" sz="2000" dirty="0">
              <a:solidFill>
                <a:srgbClr val="2D3956"/>
              </a:solidFill>
              <a:latin typeface="Alexandria Light" pitchFamily="2" charset="-78"/>
              <a:cs typeface="Alexandria Light" pitchFamily="2" charset="-78"/>
            </a:endParaRPr>
          </a:p>
          <a:p>
            <a:endParaRPr lang="en-US" sz="2000" dirty="0">
              <a:solidFill>
                <a:srgbClr val="2D3956"/>
              </a:solidFill>
              <a:latin typeface="Alexandria Light" pitchFamily="2" charset="-78"/>
              <a:cs typeface="Alexandria Light" pitchFamily="2" charset="-78"/>
            </a:endParaRPr>
          </a:p>
          <a:p>
            <a:endParaRPr lang="en-US" sz="2000" dirty="0">
              <a:solidFill>
                <a:srgbClr val="2D3956"/>
              </a:solidFill>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72720" y="711200"/>
            <a:ext cx="9234184" cy="5105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E73B5F3E-6B59-4951-996C-E20759096199}"/>
              </a:ext>
            </a:extLst>
          </p:cNvPr>
          <p:cNvPicPr>
            <a:picLocks noChangeAspect="1"/>
          </p:cNvPicPr>
          <p:nvPr/>
        </p:nvPicPr>
        <p:blipFill>
          <a:blip r:embed="rId2"/>
          <a:stretch>
            <a:fillRect/>
          </a:stretch>
        </p:blipFill>
        <p:spPr>
          <a:xfrm>
            <a:off x="9316721" y="-39832"/>
            <a:ext cx="2956816" cy="1383912"/>
          </a:xfrm>
          <a:prstGeom prst="rect">
            <a:avLst/>
          </a:prstGeom>
        </p:spPr>
      </p:pic>
      <p:sp>
        <p:nvSpPr>
          <p:cNvPr id="8" name="Rectangle 7">
            <a:extLst>
              <a:ext uri="{FF2B5EF4-FFF2-40B4-BE49-F238E27FC236}">
                <a16:creationId xmlns:a16="http://schemas.microsoft.com/office/drawing/2014/main" id="{88B1EA8A-CEA6-4252-AEC9-025F7638C7FC}"/>
              </a:ext>
            </a:extLst>
          </p:cNvPr>
          <p:cNvSpPr/>
          <p:nvPr/>
        </p:nvSpPr>
        <p:spPr>
          <a:xfrm>
            <a:off x="938803" y="998451"/>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9" name="TextBox 8">
            <a:extLst>
              <a:ext uri="{FF2B5EF4-FFF2-40B4-BE49-F238E27FC236}">
                <a16:creationId xmlns:a16="http://schemas.microsoft.com/office/drawing/2014/main" id="{9189C7D5-6ACA-4985-A38E-EED883BFEF37}"/>
              </a:ext>
            </a:extLst>
          </p:cNvPr>
          <p:cNvSpPr txBox="1"/>
          <p:nvPr/>
        </p:nvSpPr>
        <p:spPr>
          <a:xfrm>
            <a:off x="938803" y="1123345"/>
            <a:ext cx="1091009" cy="369332"/>
          </a:xfrm>
          <a:prstGeom prst="rect">
            <a:avLst/>
          </a:prstGeom>
          <a:noFill/>
        </p:spPr>
        <p:txBody>
          <a:bodyPr wrap="square" rtlCol="0">
            <a:spAutoFit/>
          </a:bodyPr>
          <a:lstStyle/>
          <a:p>
            <a:pPr algn="ctr"/>
            <a:r>
              <a:rPr lang="en-US" dirty="0">
                <a:solidFill>
                  <a:schemeClr val="bg1"/>
                </a:solidFill>
                <a:latin typeface="Alexandria Light" pitchFamily="2" charset="-78"/>
                <a:cs typeface="Alexandria Light" pitchFamily="2" charset="-78"/>
              </a:rPr>
              <a:t>Chapter</a:t>
            </a:r>
            <a:endParaRPr lang="en-US" sz="2400" dirty="0">
              <a:solidFill>
                <a:schemeClr val="bg1"/>
              </a:solidFill>
              <a:latin typeface="Alexandria Light" pitchFamily="2" charset="-78"/>
              <a:cs typeface="Alexandria Light" pitchFamily="2" charset="-78"/>
            </a:endParaRPr>
          </a:p>
        </p:txBody>
      </p:sp>
      <p:sp>
        <p:nvSpPr>
          <p:cNvPr id="10" name="TextBox 9">
            <a:extLst>
              <a:ext uri="{FF2B5EF4-FFF2-40B4-BE49-F238E27FC236}">
                <a16:creationId xmlns:a16="http://schemas.microsoft.com/office/drawing/2014/main" id="{AF72CB3D-7CB0-4484-A529-08290A560F00}"/>
              </a:ext>
            </a:extLst>
          </p:cNvPr>
          <p:cNvSpPr txBox="1"/>
          <p:nvPr/>
        </p:nvSpPr>
        <p:spPr>
          <a:xfrm>
            <a:off x="1074757" y="1405078"/>
            <a:ext cx="819100" cy="523220"/>
          </a:xfrm>
          <a:prstGeom prst="rect">
            <a:avLst/>
          </a:prstGeom>
          <a:noFill/>
        </p:spPr>
        <p:txBody>
          <a:bodyPr wrap="square" rtlCol="0">
            <a:spAutoFit/>
          </a:bodyPr>
          <a:lstStyle/>
          <a:p>
            <a:pPr algn="ctr"/>
            <a:r>
              <a:rPr lang="ar-JO" sz="2800" b="1" dirty="0">
                <a:solidFill>
                  <a:schemeClr val="bg1"/>
                </a:solidFill>
                <a:latin typeface="Alexandria Light" pitchFamily="2" charset="-78"/>
                <a:cs typeface="Alexandria Light" pitchFamily="2" charset="-78"/>
              </a:rPr>
              <a:t>00</a:t>
            </a:r>
            <a:endParaRPr lang="en-US" sz="900" b="1" dirty="0">
              <a:solidFill>
                <a:schemeClr val="bg1"/>
              </a:solidFill>
              <a:latin typeface="Alexandria Light" pitchFamily="2" charset="-78"/>
              <a:cs typeface="Alexandria Light" pitchFamily="2" charset="-78"/>
            </a:endParaRPr>
          </a:p>
        </p:txBody>
      </p:sp>
      <p:sp>
        <p:nvSpPr>
          <p:cNvPr id="12" name="TextBox 11">
            <a:extLst>
              <a:ext uri="{FF2B5EF4-FFF2-40B4-BE49-F238E27FC236}">
                <a16:creationId xmlns:a16="http://schemas.microsoft.com/office/drawing/2014/main" id="{59DC30B4-2681-4B7C-BCD7-869BC0013E70}"/>
              </a:ext>
            </a:extLst>
          </p:cNvPr>
          <p:cNvSpPr txBox="1"/>
          <p:nvPr/>
        </p:nvSpPr>
        <p:spPr>
          <a:xfrm>
            <a:off x="1211542" y="2210031"/>
            <a:ext cx="9443206" cy="677108"/>
          </a:xfrm>
          <a:prstGeom prst="rect">
            <a:avLst/>
          </a:prstGeom>
          <a:noFill/>
        </p:spPr>
        <p:txBody>
          <a:bodyPr wrap="square" rtlCol="0">
            <a:spAutoFit/>
          </a:bodyPr>
          <a:lstStyle/>
          <a:p>
            <a:endParaRPr lang="en-US" dirty="0">
              <a:solidFill>
                <a:srgbClr val="2D3956"/>
              </a:solidFill>
              <a:latin typeface="Alexandria Light" pitchFamily="2" charset="-78"/>
              <a:cs typeface="Alexandria Light" pitchFamily="2" charset="-78"/>
            </a:endParaRPr>
          </a:p>
          <a:p>
            <a:endParaRPr lang="en-US" sz="2000" dirty="0">
              <a:solidFill>
                <a:srgbClr val="2D3956"/>
              </a:solidFill>
              <a:latin typeface="Alexandria Light" pitchFamily="2" charset="-78"/>
              <a:cs typeface="Alexandria Light" pitchFamily="2" charset="-78"/>
            </a:endParaRPr>
          </a:p>
        </p:txBody>
      </p:sp>
      <p:sp>
        <p:nvSpPr>
          <p:cNvPr id="11" name="Rectangle 10">
            <a:extLst>
              <a:ext uri="{FF2B5EF4-FFF2-40B4-BE49-F238E27FC236}">
                <a16:creationId xmlns:a16="http://schemas.microsoft.com/office/drawing/2014/main" id="{0B2DA938-0263-4AEB-A3E5-C4D45B997429}"/>
              </a:ext>
            </a:extLst>
          </p:cNvPr>
          <p:cNvSpPr/>
          <p:nvPr/>
        </p:nvSpPr>
        <p:spPr>
          <a:xfrm>
            <a:off x="938804" y="2030364"/>
            <a:ext cx="4378632" cy="367713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rgbClr val="333333"/>
                </a:solidFill>
                <a:latin typeface="Alexandria Light" pitchFamily="2" charset="-78"/>
                <a:cs typeface="Alexandria Light" pitchFamily="2" charset="-78"/>
              </a:rPr>
              <a:t>T</a:t>
            </a:r>
            <a:r>
              <a:rPr lang="en-US" dirty="0">
                <a:solidFill>
                  <a:srgbClr val="333333"/>
                </a:solidFill>
                <a:latin typeface="Alexandria Light" pitchFamily="2" charset="-78"/>
                <a:cs typeface="Alexandria Light" pitchFamily="2" charset="-78"/>
              </a:rPr>
              <a:t>ypes of digital marketing strategy.</a:t>
            </a:r>
          </a:p>
          <a:p>
            <a:pPr algn="ctr"/>
            <a:r>
              <a:rPr lang="en-US" dirty="0">
                <a:solidFill>
                  <a:srgbClr val="333333"/>
                </a:solidFill>
                <a:latin typeface="Alexandria Light" pitchFamily="2" charset="-78"/>
                <a:cs typeface="Alexandria Light" pitchFamily="2" charset="-78"/>
              </a:rPr>
              <a:t>There are many digital marketing strategies out there. Some deliver better results than others, so we’ll examine the 11 most effective digital marketing strategies used in current industry.</a:t>
            </a:r>
            <a:endParaRPr lang="id-ID" dirty="0">
              <a:latin typeface="Alexandria Light" pitchFamily="2" charset="-78"/>
              <a:cs typeface="Alexandria Light" pitchFamily="2" charset="-78"/>
            </a:endParaRPr>
          </a:p>
        </p:txBody>
      </p:sp>
      <p:pic>
        <p:nvPicPr>
          <p:cNvPr id="3" name="Picture 2">
            <a:extLst>
              <a:ext uri="{FF2B5EF4-FFF2-40B4-BE49-F238E27FC236}">
                <a16:creationId xmlns:a16="http://schemas.microsoft.com/office/drawing/2014/main" id="{9C60A30F-20C3-42D3-ACD7-90C50CD5711E}"/>
              </a:ext>
            </a:extLst>
          </p:cNvPr>
          <p:cNvPicPr>
            <a:picLocks noChangeAspect="1"/>
          </p:cNvPicPr>
          <p:nvPr/>
        </p:nvPicPr>
        <p:blipFill>
          <a:blip r:embed="rId3"/>
          <a:stretch>
            <a:fillRect/>
          </a:stretch>
        </p:blipFill>
        <p:spPr>
          <a:xfrm>
            <a:off x="5843949" y="2513169"/>
            <a:ext cx="5017443" cy="2822693"/>
          </a:xfrm>
          <a:prstGeom prst="rect">
            <a:avLst/>
          </a:prstGeom>
        </p:spPr>
      </p:pic>
      <p:sp>
        <p:nvSpPr>
          <p:cNvPr id="14" name="TextBox 13">
            <a:extLst>
              <a:ext uri="{FF2B5EF4-FFF2-40B4-BE49-F238E27FC236}">
                <a16:creationId xmlns:a16="http://schemas.microsoft.com/office/drawing/2014/main" id="{6C5252CE-D154-4C7E-B06B-630E594636C1}"/>
              </a:ext>
            </a:extLst>
          </p:cNvPr>
          <p:cNvSpPr txBox="1"/>
          <p:nvPr/>
        </p:nvSpPr>
        <p:spPr>
          <a:xfrm>
            <a:off x="1817307" y="977189"/>
            <a:ext cx="7263868"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Light" pitchFamily="2" charset="-78"/>
                <a:ea typeface="+mn-ea"/>
                <a:cs typeface="Alexandria Light" pitchFamily="2" charset="-78"/>
              </a:rPr>
              <a:t>Types of digital marketing strategy</a:t>
            </a:r>
          </a:p>
        </p:txBody>
      </p:sp>
    </p:spTree>
    <p:extLst>
      <p:ext uri="{BB962C8B-B14F-4D97-AF65-F5344CB8AC3E}">
        <p14:creationId xmlns:p14="http://schemas.microsoft.com/office/powerpoint/2010/main" val="10722790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614531" y="1641275"/>
            <a:ext cx="10502712" cy="445447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548640" marR="548640" algn="just">
              <a:lnSpc>
                <a:spcPct val="107000"/>
              </a:lnSpc>
              <a:spcBef>
                <a:spcPts val="1000"/>
              </a:spcBef>
              <a:spcAft>
                <a:spcPts val="800"/>
              </a:spcAft>
            </a:pPr>
            <a:endParaRPr lang="en-US" sz="1800" i="1" dirty="0">
              <a:solidFill>
                <a:schemeClr val="accent1">
                  <a:lumMod val="50000"/>
                </a:schemeClr>
              </a:solidFill>
              <a:latin typeface="Alexandria Light" pitchFamily="2" charset="-78"/>
              <a:ea typeface="Calibri" panose="020F0502020204030204" pitchFamily="34" charset="0"/>
              <a:cs typeface="Alexandria Light" pitchFamily="2" charset="-78"/>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2377809" y="2030364"/>
            <a:ext cx="3476339" cy="1015663"/>
          </a:xfrm>
          <a:prstGeom prst="rect">
            <a:avLst/>
          </a:prstGeom>
          <a:noFill/>
        </p:spPr>
        <p:txBody>
          <a:bodyPr wrap="square" rtlCol="0">
            <a:spAutoFit/>
          </a:bodyPr>
          <a:lstStyle/>
          <a:p>
            <a:endParaRPr lang="en-US" sz="2000" dirty="0">
              <a:solidFill>
                <a:srgbClr val="2D3956"/>
              </a:solidFill>
              <a:latin typeface="Alexandria Light" pitchFamily="2" charset="-78"/>
              <a:cs typeface="Alexandria Light" pitchFamily="2" charset="-78"/>
            </a:endParaRPr>
          </a:p>
          <a:p>
            <a:endParaRPr lang="en-US" sz="2000" dirty="0">
              <a:solidFill>
                <a:srgbClr val="2D3956"/>
              </a:solidFill>
              <a:latin typeface="Alexandria Light" pitchFamily="2" charset="-78"/>
              <a:cs typeface="Alexandria Light" pitchFamily="2" charset="-78"/>
            </a:endParaRPr>
          </a:p>
          <a:p>
            <a:endParaRPr lang="en-US" sz="2000" dirty="0">
              <a:solidFill>
                <a:srgbClr val="2D3956"/>
              </a:solidFill>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72720" y="711200"/>
            <a:ext cx="9234184" cy="5105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E73B5F3E-6B59-4951-996C-E20759096199}"/>
              </a:ext>
            </a:extLst>
          </p:cNvPr>
          <p:cNvPicPr>
            <a:picLocks noChangeAspect="1"/>
          </p:cNvPicPr>
          <p:nvPr/>
        </p:nvPicPr>
        <p:blipFill>
          <a:blip r:embed="rId2"/>
          <a:stretch>
            <a:fillRect/>
          </a:stretch>
        </p:blipFill>
        <p:spPr>
          <a:xfrm>
            <a:off x="9316721" y="-39832"/>
            <a:ext cx="2956816" cy="1383912"/>
          </a:xfrm>
          <a:prstGeom prst="rect">
            <a:avLst/>
          </a:prstGeom>
        </p:spPr>
      </p:pic>
      <p:sp>
        <p:nvSpPr>
          <p:cNvPr id="8" name="Rectangle 7">
            <a:extLst>
              <a:ext uri="{FF2B5EF4-FFF2-40B4-BE49-F238E27FC236}">
                <a16:creationId xmlns:a16="http://schemas.microsoft.com/office/drawing/2014/main" id="{88B1EA8A-CEA6-4252-AEC9-025F7638C7FC}"/>
              </a:ext>
            </a:extLst>
          </p:cNvPr>
          <p:cNvSpPr/>
          <p:nvPr/>
        </p:nvSpPr>
        <p:spPr>
          <a:xfrm>
            <a:off x="938803" y="998451"/>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9" name="TextBox 8">
            <a:extLst>
              <a:ext uri="{FF2B5EF4-FFF2-40B4-BE49-F238E27FC236}">
                <a16:creationId xmlns:a16="http://schemas.microsoft.com/office/drawing/2014/main" id="{9189C7D5-6ACA-4985-A38E-EED883BFEF37}"/>
              </a:ext>
            </a:extLst>
          </p:cNvPr>
          <p:cNvSpPr txBox="1"/>
          <p:nvPr/>
        </p:nvSpPr>
        <p:spPr>
          <a:xfrm>
            <a:off x="938803" y="1123345"/>
            <a:ext cx="1091009" cy="369332"/>
          </a:xfrm>
          <a:prstGeom prst="rect">
            <a:avLst/>
          </a:prstGeom>
          <a:noFill/>
        </p:spPr>
        <p:txBody>
          <a:bodyPr wrap="square" rtlCol="0">
            <a:spAutoFit/>
          </a:bodyPr>
          <a:lstStyle/>
          <a:p>
            <a:pPr algn="ctr"/>
            <a:r>
              <a:rPr lang="en-US" dirty="0">
                <a:solidFill>
                  <a:schemeClr val="bg1"/>
                </a:solidFill>
                <a:latin typeface="Alexandria Light" pitchFamily="2" charset="-78"/>
                <a:cs typeface="Alexandria Light" pitchFamily="2" charset="-78"/>
              </a:rPr>
              <a:t>Chapter</a:t>
            </a:r>
            <a:endParaRPr lang="en-US" sz="2400" dirty="0">
              <a:solidFill>
                <a:schemeClr val="bg1"/>
              </a:solidFill>
              <a:latin typeface="Alexandria Light" pitchFamily="2" charset="-78"/>
              <a:cs typeface="Alexandria Light" pitchFamily="2" charset="-78"/>
            </a:endParaRPr>
          </a:p>
        </p:txBody>
      </p:sp>
      <p:sp>
        <p:nvSpPr>
          <p:cNvPr id="10" name="TextBox 9">
            <a:extLst>
              <a:ext uri="{FF2B5EF4-FFF2-40B4-BE49-F238E27FC236}">
                <a16:creationId xmlns:a16="http://schemas.microsoft.com/office/drawing/2014/main" id="{AF72CB3D-7CB0-4484-A529-08290A560F00}"/>
              </a:ext>
            </a:extLst>
          </p:cNvPr>
          <p:cNvSpPr txBox="1"/>
          <p:nvPr/>
        </p:nvSpPr>
        <p:spPr>
          <a:xfrm>
            <a:off x="1074757" y="1405078"/>
            <a:ext cx="819100" cy="523220"/>
          </a:xfrm>
          <a:prstGeom prst="rect">
            <a:avLst/>
          </a:prstGeom>
          <a:noFill/>
        </p:spPr>
        <p:txBody>
          <a:bodyPr wrap="square" rtlCol="0">
            <a:spAutoFit/>
          </a:bodyPr>
          <a:lstStyle/>
          <a:p>
            <a:pPr algn="ctr"/>
            <a:r>
              <a:rPr lang="ar-JO" sz="2800" b="1" dirty="0">
                <a:solidFill>
                  <a:schemeClr val="bg1"/>
                </a:solidFill>
                <a:latin typeface="Alexandria Light" pitchFamily="2" charset="-78"/>
                <a:cs typeface="Alexandria Light" pitchFamily="2" charset="-78"/>
              </a:rPr>
              <a:t>00</a:t>
            </a:r>
            <a:endParaRPr lang="en-US" sz="900" b="1" dirty="0">
              <a:solidFill>
                <a:schemeClr val="bg1"/>
              </a:solidFill>
              <a:latin typeface="Alexandria Light" pitchFamily="2" charset="-78"/>
              <a:cs typeface="Alexandria Light" pitchFamily="2" charset="-78"/>
            </a:endParaRPr>
          </a:p>
        </p:txBody>
      </p:sp>
      <p:sp>
        <p:nvSpPr>
          <p:cNvPr id="12" name="TextBox 11">
            <a:extLst>
              <a:ext uri="{FF2B5EF4-FFF2-40B4-BE49-F238E27FC236}">
                <a16:creationId xmlns:a16="http://schemas.microsoft.com/office/drawing/2014/main" id="{59DC30B4-2681-4B7C-BCD7-869BC0013E70}"/>
              </a:ext>
            </a:extLst>
          </p:cNvPr>
          <p:cNvSpPr txBox="1"/>
          <p:nvPr/>
        </p:nvSpPr>
        <p:spPr>
          <a:xfrm>
            <a:off x="1211542" y="2210031"/>
            <a:ext cx="9443206" cy="3754874"/>
          </a:xfrm>
          <a:prstGeom prst="rect">
            <a:avLst/>
          </a:prstGeom>
          <a:noFill/>
        </p:spPr>
        <p:txBody>
          <a:bodyPr wrap="square" rtlCol="0">
            <a:spAutoFit/>
          </a:bodyPr>
          <a:lstStyle/>
          <a:p>
            <a:pPr algn="just"/>
            <a:r>
              <a:rPr lang="en-US" sz="2000" b="1">
                <a:latin typeface="Alexandria Light" pitchFamily="2" charset="-78"/>
                <a:cs typeface="Alexandria Light" pitchFamily="2" charset="-78"/>
              </a:rPr>
              <a:t>1. Search Engine Optimization (SEO)</a:t>
            </a:r>
          </a:p>
          <a:p>
            <a:pPr algn="just"/>
            <a:r>
              <a:rPr lang="en-US">
                <a:latin typeface="Alexandria Light" pitchFamily="2" charset="-78"/>
                <a:cs typeface="Alexandria Light" pitchFamily="2" charset="-78"/>
              </a:rPr>
              <a:t>Search Engine Optimization involves implementing techniques and strategies to enhance website ranking, visibility, and traffic in search engines.</a:t>
            </a:r>
          </a:p>
          <a:p>
            <a:pPr algn="just"/>
            <a:endParaRPr lang="en-US">
              <a:latin typeface="Alexandria Light" pitchFamily="2" charset="-78"/>
              <a:cs typeface="Alexandria Light" pitchFamily="2" charset="-78"/>
            </a:endParaRPr>
          </a:p>
          <a:p>
            <a:pPr algn="just"/>
            <a:r>
              <a:rPr lang="en-US" b="1">
                <a:latin typeface="Alexandria Light" pitchFamily="2" charset="-78"/>
                <a:cs typeface="Alexandria Light" pitchFamily="2" charset="-78"/>
              </a:rPr>
              <a:t>Example:</a:t>
            </a:r>
            <a:r>
              <a:rPr lang="en-US">
                <a:latin typeface="Alexandria Light" pitchFamily="2" charset="-78"/>
                <a:cs typeface="Alexandria Light" pitchFamily="2" charset="-78"/>
              </a:rPr>
              <a:t> A finance company may improve its website content using relevant keywords like loans, investment to appear on the first page of a search engine.</a:t>
            </a:r>
          </a:p>
          <a:p>
            <a:pPr algn="just"/>
            <a:endParaRPr lang="en-US" b="1">
              <a:latin typeface="Alexandria Light" pitchFamily="2" charset="-78"/>
              <a:cs typeface="Alexandria Light" pitchFamily="2" charset="-78"/>
            </a:endParaRPr>
          </a:p>
          <a:p>
            <a:pPr algn="just"/>
            <a:r>
              <a:rPr lang="en-US" sz="2000" b="1">
                <a:latin typeface="Alexandria Light" pitchFamily="2" charset="-78"/>
                <a:cs typeface="Alexandria Light" pitchFamily="2" charset="-78"/>
              </a:rPr>
              <a:t>2. Pay-Per-Click Advertising (PPC)</a:t>
            </a:r>
          </a:p>
          <a:p>
            <a:pPr algn="just"/>
            <a:r>
              <a:rPr lang="en-US">
                <a:latin typeface="Alexandria Light" pitchFamily="2" charset="-78"/>
                <a:cs typeface="Alexandria Light" pitchFamily="2" charset="-78"/>
              </a:rPr>
              <a:t>Pay-Per-Click, also known as Cost-Per-Click (CPC), is an online advertising model where advertisers pay publishers only when any users click on their ad.</a:t>
            </a:r>
          </a:p>
          <a:p>
            <a:pPr algn="just"/>
            <a:endParaRPr lang="en-US">
              <a:latin typeface="Alexandria Light" pitchFamily="2" charset="-78"/>
              <a:cs typeface="Alexandria Light" pitchFamily="2" charset="-78"/>
            </a:endParaRPr>
          </a:p>
          <a:p>
            <a:pPr algn="just"/>
            <a:r>
              <a:rPr lang="en-US" b="1">
                <a:latin typeface="Alexandria Light" pitchFamily="2" charset="-78"/>
                <a:cs typeface="Alexandria Light" pitchFamily="2" charset="-78"/>
              </a:rPr>
              <a:t>Example:</a:t>
            </a:r>
            <a:r>
              <a:rPr lang="en-US">
                <a:latin typeface="Alexandria Light" pitchFamily="2" charset="-78"/>
                <a:cs typeface="Alexandria Light" pitchFamily="2" charset="-78"/>
              </a:rPr>
              <a:t> Advertisers may use specific keywords related to their products to target audiences on popular platforms like Google Ads, Facebook Ads, etc.</a:t>
            </a:r>
            <a:endParaRPr lang="en-US" dirty="0">
              <a:latin typeface="Alexandria Light" pitchFamily="2" charset="-78"/>
              <a:cs typeface="Alexandria Light" pitchFamily="2" charset="-78"/>
            </a:endParaRPr>
          </a:p>
        </p:txBody>
      </p:sp>
      <p:sp>
        <p:nvSpPr>
          <p:cNvPr id="13" name="TextBox 12">
            <a:extLst>
              <a:ext uri="{FF2B5EF4-FFF2-40B4-BE49-F238E27FC236}">
                <a16:creationId xmlns:a16="http://schemas.microsoft.com/office/drawing/2014/main" id="{C64DCB5B-494D-4718-9FA6-9FAAD85A66E3}"/>
              </a:ext>
            </a:extLst>
          </p:cNvPr>
          <p:cNvSpPr txBox="1"/>
          <p:nvPr/>
        </p:nvSpPr>
        <p:spPr>
          <a:xfrm>
            <a:off x="2029811" y="992504"/>
            <a:ext cx="6137412" cy="46166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B0F0"/>
                </a:solidFill>
                <a:effectLst/>
                <a:uLnTx/>
                <a:uFillTx/>
                <a:latin typeface="Alexandria Light" pitchFamily="2" charset="-78"/>
                <a:ea typeface="+mn-ea"/>
                <a:cs typeface="Alexandria Light" pitchFamily="2" charset="-78"/>
              </a:rPr>
              <a:t>Type Of Digital Marketing strategy</a:t>
            </a:r>
          </a:p>
        </p:txBody>
      </p:sp>
    </p:spTree>
    <p:extLst>
      <p:ext uri="{BB962C8B-B14F-4D97-AF65-F5344CB8AC3E}">
        <p14:creationId xmlns:p14="http://schemas.microsoft.com/office/powerpoint/2010/main" val="1557803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397565" y="1692329"/>
            <a:ext cx="10582893" cy="445447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ar-JO" sz="2000" b="1" i="0" u="none" strike="noStrike" kern="1200" cap="none" spc="0" normalizeH="0" baseline="0" noProof="0" dirty="0">
              <a:ln>
                <a:noFill/>
              </a:ln>
              <a:solidFill>
                <a:prstClr val="black"/>
              </a:solidFill>
              <a:effectLst/>
              <a:uLnTx/>
              <a:uFillTx/>
              <a:latin typeface="Alexandria Light" pitchFamily="2" charset="-78"/>
              <a:ea typeface="+mn-ea"/>
              <a:cs typeface="Alexandria Light" pitchFamily="2" charset="-78"/>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ar-JO" sz="2000" b="1" dirty="0">
              <a:solidFill>
                <a:prstClr val="black"/>
              </a:solidFill>
              <a:latin typeface="Alexandria Light" pitchFamily="2" charset="-78"/>
              <a:cs typeface="Alexandria Light" pitchFamily="2" charset="-78"/>
            </a:endParaRPr>
          </a:p>
          <a:p>
            <a:pPr marL="0" marR="0" lvl="0" indent="0" defTabSz="914400" rtl="0" eaLnBrk="1" fontAlgn="auto" latinLnBrk="0" hangingPunct="1">
              <a:lnSpc>
                <a:spcPct val="100000"/>
              </a:lnSpc>
              <a:spcBef>
                <a:spcPts val="0"/>
              </a:spcBef>
              <a:spcAft>
                <a:spcPts val="0"/>
              </a:spcAft>
              <a:buClrTx/>
              <a:buSzTx/>
              <a:buFontTx/>
              <a:buNone/>
              <a:tabLst/>
              <a:defRPr/>
            </a:pPr>
            <a:r>
              <a:rPr kumimoji="0" lang="ar-JO" sz="2000" b="1" i="0" u="none" strike="noStrike" kern="1200" cap="none" spc="0" normalizeH="0" baseline="0" noProof="0" dirty="0">
                <a:ln>
                  <a:noFill/>
                </a:ln>
                <a:solidFill>
                  <a:prstClr val="black"/>
                </a:solidFill>
                <a:effectLst/>
                <a:uLnTx/>
                <a:uFillTx/>
                <a:latin typeface="Alexandria Light" pitchFamily="2" charset="-78"/>
                <a:ea typeface="+mn-ea"/>
                <a:cs typeface="Alexandria Light" pitchFamily="2" charset="-78"/>
              </a:rPr>
              <a:t>   </a:t>
            </a:r>
            <a:r>
              <a:rPr kumimoji="0" lang="en-US" sz="2000" b="1" i="0" u="none" strike="noStrike" kern="1200" cap="none" spc="0" normalizeH="0" baseline="0" noProof="0" dirty="0">
                <a:ln>
                  <a:noFill/>
                </a:ln>
                <a:solidFill>
                  <a:prstClr val="black"/>
                </a:solidFill>
                <a:effectLst/>
                <a:uLnTx/>
                <a:uFillTx/>
                <a:latin typeface="Alexandria Light" pitchFamily="2" charset="-78"/>
                <a:ea typeface="+mn-ea"/>
                <a:cs typeface="Alexandria Light" pitchFamily="2" charset="-78"/>
              </a:rPr>
              <a:t>4. Social Media Marketing</a:t>
            </a:r>
          </a:p>
          <a:p>
            <a:pPr marL="0" marR="0" lvl="0" indent="0" defTabSz="914400" rtl="0" eaLnBrk="1" fontAlgn="auto" latinLnBrk="0" hangingPunct="1">
              <a:lnSpc>
                <a:spcPct val="100000"/>
              </a:lnSpc>
              <a:spcBef>
                <a:spcPts val="0"/>
              </a:spcBef>
              <a:spcAft>
                <a:spcPts val="0"/>
              </a:spcAft>
              <a:buClrTx/>
              <a:buSzTx/>
              <a:buFontTx/>
              <a:buNone/>
              <a:tabLst/>
              <a:defRPr/>
            </a:pPr>
            <a:r>
              <a:rPr kumimoji="0" lang="ar-JO" sz="1800" b="0" i="0" u="none" strike="noStrike" kern="1200" cap="none" spc="0" normalizeH="0" baseline="0" noProof="0" dirty="0">
                <a:ln>
                  <a:noFill/>
                </a:ln>
                <a:solidFill>
                  <a:prstClr val="black"/>
                </a:solidFill>
                <a:effectLst/>
                <a:uLnTx/>
                <a:uFillTx/>
                <a:latin typeface="Alexandria Light" pitchFamily="2" charset="-78"/>
                <a:ea typeface="+mn-ea"/>
                <a:cs typeface="Alexandria Light" pitchFamily="2" charset="-78"/>
              </a:rPr>
              <a:t>    </a:t>
            </a:r>
            <a:r>
              <a:rPr kumimoji="0" lang="en-US" sz="1800" b="0" i="0" u="none" strike="noStrike" kern="1200" cap="none" spc="0" normalizeH="0" baseline="0" noProof="0" dirty="0">
                <a:ln>
                  <a:noFill/>
                </a:ln>
                <a:solidFill>
                  <a:prstClr val="black"/>
                </a:solidFill>
                <a:effectLst/>
                <a:uLnTx/>
                <a:uFillTx/>
                <a:latin typeface="Alexandria Light" pitchFamily="2" charset="-78"/>
                <a:ea typeface="+mn-ea"/>
                <a:cs typeface="Alexandria Light" pitchFamily="2" charset="-78"/>
              </a:rPr>
              <a:t>Social Media Marketing refers to using social media platforms to promote business </a:t>
            </a:r>
            <a:r>
              <a:rPr kumimoji="0" lang="ar-JO" sz="1800" b="0" i="0" u="none" strike="noStrike" kern="1200" cap="none" spc="0" normalizeH="0" baseline="0" noProof="0" dirty="0">
                <a:ln>
                  <a:noFill/>
                </a:ln>
                <a:solidFill>
                  <a:prstClr val="black"/>
                </a:solidFill>
                <a:effectLst/>
                <a:uLnTx/>
                <a:uFillTx/>
                <a:latin typeface="Alexandria Light" pitchFamily="2" charset="-78"/>
                <a:ea typeface="+mn-ea"/>
                <a:cs typeface="Alexandria Light" pitchFamily="2" charset="-78"/>
              </a:rPr>
              <a:t>   </a:t>
            </a:r>
            <a:r>
              <a:rPr kumimoji="0" lang="en-US" sz="1800" b="0" i="0" u="none" strike="noStrike" kern="1200" cap="none" spc="0" normalizeH="0" baseline="0" noProof="0" dirty="0">
                <a:ln>
                  <a:noFill/>
                </a:ln>
                <a:solidFill>
                  <a:prstClr val="black"/>
                </a:solidFill>
                <a:effectLst/>
                <a:uLnTx/>
                <a:uFillTx/>
                <a:latin typeface="Alexandria Light" pitchFamily="2" charset="-78"/>
                <a:ea typeface="+mn-ea"/>
                <a:cs typeface="Alexandria Light" pitchFamily="2" charset="-78"/>
              </a:rPr>
              <a:t>products, increase brand awareness and build relationships with potential audiences.</a:t>
            </a: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lexandria Light" pitchFamily="2" charset="-78"/>
              <a:ea typeface="+mn-ea"/>
              <a:cs typeface="Alexandria Light" pitchFamily="2" charset="-78"/>
            </a:endParaRPr>
          </a:p>
          <a:p>
            <a:pPr marL="0" marR="0" lvl="0" indent="0"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lexandria Light" pitchFamily="2" charset="-78"/>
                <a:ea typeface="+mn-ea"/>
                <a:cs typeface="Alexandria Light" pitchFamily="2" charset="-78"/>
              </a:rPr>
              <a:t>Example:</a:t>
            </a:r>
            <a:r>
              <a:rPr kumimoji="0" lang="en-US" sz="1800" b="0" i="0" u="none" strike="noStrike" kern="1200" cap="none" spc="0" normalizeH="0" baseline="0" noProof="0" dirty="0">
                <a:ln>
                  <a:noFill/>
                </a:ln>
                <a:solidFill>
                  <a:prstClr val="black"/>
                </a:solidFill>
                <a:effectLst/>
                <a:uLnTx/>
                <a:uFillTx/>
                <a:latin typeface="Alexandria Light" pitchFamily="2" charset="-78"/>
                <a:ea typeface="+mn-ea"/>
                <a:cs typeface="Alexandria Light" pitchFamily="2" charset="-78"/>
              </a:rPr>
              <a:t> An </a:t>
            </a:r>
            <a:r>
              <a:rPr kumimoji="0" lang="en-US" sz="1800" b="1" i="0" u="none" strike="noStrike" kern="1200" cap="none" spc="0" normalizeH="0" baseline="0" noProof="0" dirty="0">
                <a:ln>
                  <a:noFill/>
                </a:ln>
                <a:solidFill>
                  <a:prstClr val="black"/>
                </a:solidFill>
                <a:effectLst/>
                <a:uLnTx/>
                <a:uFillTx/>
                <a:latin typeface="Alexandria Light" pitchFamily="2" charset="-78"/>
                <a:ea typeface="+mn-ea"/>
                <a:cs typeface="Alexandria Light" pitchFamily="2" charset="-78"/>
              </a:rPr>
              <a:t>e-commerce</a:t>
            </a:r>
            <a:r>
              <a:rPr kumimoji="0" lang="en-US" sz="1800" b="0" i="0" u="none" strike="noStrike" kern="1200" cap="none" spc="0" normalizeH="0" baseline="0" noProof="0" dirty="0">
                <a:ln>
                  <a:noFill/>
                </a:ln>
                <a:solidFill>
                  <a:prstClr val="black"/>
                </a:solidFill>
                <a:effectLst/>
                <a:uLnTx/>
                <a:uFillTx/>
                <a:latin typeface="Alexandria Light" pitchFamily="2" charset="-78"/>
                <a:ea typeface="+mn-ea"/>
                <a:cs typeface="Alexandria Light" pitchFamily="2" charset="-78"/>
              </a:rPr>
              <a:t> company may use Facebook, Instagram, or Twitter to reach a wide range of customers, increasing their sales and website traffic.</a:t>
            </a:r>
          </a:p>
        </p:txBody>
      </p:sp>
      <p:sp>
        <p:nvSpPr>
          <p:cNvPr id="24" name="TextBox 23">
            <a:extLst>
              <a:ext uri="{FF2B5EF4-FFF2-40B4-BE49-F238E27FC236}">
                <a16:creationId xmlns:a16="http://schemas.microsoft.com/office/drawing/2014/main" id="{6083F8E2-699C-9C01-0329-7C9299434C08}"/>
              </a:ext>
            </a:extLst>
          </p:cNvPr>
          <p:cNvSpPr txBox="1"/>
          <p:nvPr/>
        </p:nvSpPr>
        <p:spPr>
          <a:xfrm>
            <a:off x="2377809" y="2030364"/>
            <a:ext cx="3476339" cy="1015663"/>
          </a:xfrm>
          <a:prstGeom prst="rect">
            <a:avLst/>
          </a:prstGeom>
          <a:noFill/>
        </p:spPr>
        <p:txBody>
          <a:bodyPr wrap="square" rtlCol="0">
            <a:spAutoFit/>
          </a:bodyPr>
          <a:lstStyle/>
          <a:p>
            <a:endParaRPr lang="en-US" sz="2000" dirty="0">
              <a:solidFill>
                <a:srgbClr val="2D3956"/>
              </a:solidFill>
              <a:latin typeface="Alexandria Light" pitchFamily="2" charset="-78"/>
              <a:cs typeface="Alexandria Light" pitchFamily="2" charset="-78"/>
            </a:endParaRPr>
          </a:p>
          <a:p>
            <a:endParaRPr lang="en-US" sz="2000" dirty="0">
              <a:solidFill>
                <a:srgbClr val="2D3956"/>
              </a:solidFill>
              <a:latin typeface="Alexandria Light" pitchFamily="2" charset="-78"/>
              <a:cs typeface="Alexandria Light" pitchFamily="2" charset="-78"/>
            </a:endParaRPr>
          </a:p>
          <a:p>
            <a:endParaRPr lang="en-US" sz="2000" dirty="0">
              <a:solidFill>
                <a:srgbClr val="2D3956"/>
              </a:solidFill>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72720" y="711200"/>
            <a:ext cx="9234184" cy="5105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E73B5F3E-6B59-4951-996C-E20759096199}"/>
              </a:ext>
            </a:extLst>
          </p:cNvPr>
          <p:cNvPicPr>
            <a:picLocks noChangeAspect="1"/>
          </p:cNvPicPr>
          <p:nvPr/>
        </p:nvPicPr>
        <p:blipFill>
          <a:blip r:embed="rId2"/>
          <a:stretch>
            <a:fillRect/>
          </a:stretch>
        </p:blipFill>
        <p:spPr>
          <a:xfrm>
            <a:off x="9316721" y="-39832"/>
            <a:ext cx="2956816" cy="1383912"/>
          </a:xfrm>
          <a:prstGeom prst="rect">
            <a:avLst/>
          </a:prstGeom>
        </p:spPr>
      </p:pic>
      <p:sp>
        <p:nvSpPr>
          <p:cNvPr id="8" name="Rectangle 7">
            <a:extLst>
              <a:ext uri="{FF2B5EF4-FFF2-40B4-BE49-F238E27FC236}">
                <a16:creationId xmlns:a16="http://schemas.microsoft.com/office/drawing/2014/main" id="{88B1EA8A-CEA6-4252-AEC9-025F7638C7FC}"/>
              </a:ext>
            </a:extLst>
          </p:cNvPr>
          <p:cNvSpPr/>
          <p:nvPr/>
        </p:nvSpPr>
        <p:spPr>
          <a:xfrm>
            <a:off x="938803" y="998451"/>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9" name="TextBox 8">
            <a:extLst>
              <a:ext uri="{FF2B5EF4-FFF2-40B4-BE49-F238E27FC236}">
                <a16:creationId xmlns:a16="http://schemas.microsoft.com/office/drawing/2014/main" id="{9189C7D5-6ACA-4985-A38E-EED883BFEF37}"/>
              </a:ext>
            </a:extLst>
          </p:cNvPr>
          <p:cNvSpPr txBox="1"/>
          <p:nvPr/>
        </p:nvSpPr>
        <p:spPr>
          <a:xfrm>
            <a:off x="938803" y="1123345"/>
            <a:ext cx="1091009" cy="369332"/>
          </a:xfrm>
          <a:prstGeom prst="rect">
            <a:avLst/>
          </a:prstGeom>
          <a:noFill/>
        </p:spPr>
        <p:txBody>
          <a:bodyPr wrap="square" rtlCol="0">
            <a:spAutoFit/>
          </a:bodyPr>
          <a:lstStyle/>
          <a:p>
            <a:pPr algn="ctr"/>
            <a:r>
              <a:rPr lang="en-US" dirty="0">
                <a:solidFill>
                  <a:schemeClr val="bg1"/>
                </a:solidFill>
                <a:latin typeface="Alexandria Light" pitchFamily="2" charset="-78"/>
                <a:cs typeface="Alexandria Light" pitchFamily="2" charset="-78"/>
              </a:rPr>
              <a:t>Chapter</a:t>
            </a:r>
            <a:endParaRPr lang="en-US" sz="2400" dirty="0">
              <a:solidFill>
                <a:schemeClr val="bg1"/>
              </a:solidFill>
              <a:latin typeface="Alexandria Light" pitchFamily="2" charset="-78"/>
              <a:cs typeface="Alexandria Light" pitchFamily="2" charset="-78"/>
            </a:endParaRPr>
          </a:p>
        </p:txBody>
      </p:sp>
      <p:sp>
        <p:nvSpPr>
          <p:cNvPr id="10" name="TextBox 9">
            <a:extLst>
              <a:ext uri="{FF2B5EF4-FFF2-40B4-BE49-F238E27FC236}">
                <a16:creationId xmlns:a16="http://schemas.microsoft.com/office/drawing/2014/main" id="{AF72CB3D-7CB0-4484-A529-08290A560F00}"/>
              </a:ext>
            </a:extLst>
          </p:cNvPr>
          <p:cNvSpPr txBox="1"/>
          <p:nvPr/>
        </p:nvSpPr>
        <p:spPr>
          <a:xfrm>
            <a:off x="1074757" y="1405078"/>
            <a:ext cx="819100" cy="523220"/>
          </a:xfrm>
          <a:prstGeom prst="rect">
            <a:avLst/>
          </a:prstGeom>
          <a:noFill/>
        </p:spPr>
        <p:txBody>
          <a:bodyPr wrap="square" rtlCol="0">
            <a:spAutoFit/>
          </a:bodyPr>
          <a:lstStyle/>
          <a:p>
            <a:pPr algn="ctr"/>
            <a:r>
              <a:rPr lang="ar-JO" sz="2800" b="1" dirty="0">
                <a:solidFill>
                  <a:schemeClr val="bg1"/>
                </a:solidFill>
                <a:latin typeface="Alexandria Light" pitchFamily="2" charset="-78"/>
                <a:cs typeface="Alexandria Light" pitchFamily="2" charset="-78"/>
              </a:rPr>
              <a:t>00</a:t>
            </a:r>
            <a:endParaRPr lang="en-US" sz="900" b="1" dirty="0">
              <a:solidFill>
                <a:schemeClr val="bg1"/>
              </a:solidFill>
              <a:latin typeface="Alexandria Light" pitchFamily="2" charset="-78"/>
              <a:cs typeface="Alexandria Light" pitchFamily="2" charset="-78"/>
            </a:endParaRPr>
          </a:p>
        </p:txBody>
      </p:sp>
      <p:sp>
        <p:nvSpPr>
          <p:cNvPr id="12" name="TextBox 11">
            <a:extLst>
              <a:ext uri="{FF2B5EF4-FFF2-40B4-BE49-F238E27FC236}">
                <a16:creationId xmlns:a16="http://schemas.microsoft.com/office/drawing/2014/main" id="{59DC30B4-2681-4B7C-BCD7-869BC0013E70}"/>
              </a:ext>
            </a:extLst>
          </p:cNvPr>
          <p:cNvSpPr txBox="1"/>
          <p:nvPr/>
        </p:nvSpPr>
        <p:spPr>
          <a:xfrm>
            <a:off x="636104" y="2203728"/>
            <a:ext cx="9551505" cy="954107"/>
          </a:xfrm>
          <a:prstGeom prst="rect">
            <a:avLst/>
          </a:prstGeom>
          <a:noFill/>
        </p:spPr>
        <p:txBody>
          <a:bodyPr wrap="square" rtlCol="0">
            <a:spAutoFit/>
          </a:bodyPr>
          <a:lstStyle/>
          <a:p>
            <a:pPr algn="just"/>
            <a:r>
              <a:rPr lang="en-US" sz="2000" b="1" dirty="0">
                <a:latin typeface="Alexandria Light" pitchFamily="2" charset="-78"/>
                <a:cs typeface="Alexandria Light" pitchFamily="2" charset="-78"/>
              </a:rPr>
              <a:t>3. Content Marketing</a:t>
            </a:r>
          </a:p>
          <a:p>
            <a:pPr algn="just"/>
            <a:r>
              <a:rPr lang="en-US" dirty="0">
                <a:latin typeface="Alexandria Light" pitchFamily="2" charset="-78"/>
                <a:cs typeface="Alexandria Light" pitchFamily="2" charset="-78"/>
              </a:rPr>
              <a:t>Content marketing is creating, delivering, and sharing valuable and useful content to attract target audiences to increase brand awareness.</a:t>
            </a:r>
          </a:p>
        </p:txBody>
      </p:sp>
      <p:sp>
        <p:nvSpPr>
          <p:cNvPr id="11" name="TextBox 10">
            <a:extLst>
              <a:ext uri="{FF2B5EF4-FFF2-40B4-BE49-F238E27FC236}">
                <a16:creationId xmlns:a16="http://schemas.microsoft.com/office/drawing/2014/main" id="{486D7050-B21A-43E2-9C35-691DE503E3D4}"/>
              </a:ext>
            </a:extLst>
          </p:cNvPr>
          <p:cNvSpPr txBox="1"/>
          <p:nvPr/>
        </p:nvSpPr>
        <p:spPr>
          <a:xfrm>
            <a:off x="2029811" y="992504"/>
            <a:ext cx="6137412" cy="46166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B0F0"/>
                </a:solidFill>
                <a:effectLst/>
                <a:uLnTx/>
                <a:uFillTx/>
                <a:latin typeface="Alexandria Light" pitchFamily="2" charset="-78"/>
                <a:ea typeface="+mn-ea"/>
                <a:cs typeface="Alexandria Light" pitchFamily="2" charset="-78"/>
              </a:rPr>
              <a:t>Type Of Digital Marketing strategy</a:t>
            </a:r>
          </a:p>
        </p:txBody>
      </p:sp>
    </p:spTree>
    <p:extLst>
      <p:ext uri="{BB962C8B-B14F-4D97-AF65-F5344CB8AC3E}">
        <p14:creationId xmlns:p14="http://schemas.microsoft.com/office/powerpoint/2010/main" val="24058663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397565" y="1692329"/>
            <a:ext cx="10582893" cy="445447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ar-JO" sz="2000" b="1" i="0" u="none" strike="noStrike" kern="1200" cap="none" spc="0" normalizeH="0" baseline="0" noProof="0" dirty="0">
              <a:ln>
                <a:noFill/>
              </a:ln>
              <a:solidFill>
                <a:prstClr val="black"/>
              </a:solidFill>
              <a:effectLst/>
              <a:uLnTx/>
              <a:uFillTx/>
              <a:latin typeface="Alexandria Light" pitchFamily="2" charset="-78"/>
              <a:ea typeface="+mn-ea"/>
              <a:cs typeface="Alexandria Light" pitchFamily="2" charset="-78"/>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ar-JO" sz="2000" b="1" dirty="0">
              <a:solidFill>
                <a:prstClr val="black"/>
              </a:solidFill>
              <a:latin typeface="Alexandria Light" pitchFamily="2" charset="-78"/>
              <a:cs typeface="Alexandria Light" pitchFamily="2" charset="-78"/>
            </a:endParaRPr>
          </a:p>
          <a:p>
            <a:pPr marL="0" marR="0" lvl="0" indent="0" defTabSz="914400" rtl="0" eaLnBrk="1" fontAlgn="auto" latinLnBrk="0" hangingPunct="1">
              <a:lnSpc>
                <a:spcPct val="100000"/>
              </a:lnSpc>
              <a:spcBef>
                <a:spcPts val="0"/>
              </a:spcBef>
              <a:spcAft>
                <a:spcPts val="0"/>
              </a:spcAft>
              <a:buClrTx/>
              <a:buSzTx/>
              <a:buFontTx/>
              <a:buNone/>
              <a:tabLst/>
              <a:defRPr/>
            </a:pPr>
            <a:r>
              <a:rPr kumimoji="0" lang="ar-JO" sz="2000" b="1" i="0" u="none" strike="noStrike" kern="1200" cap="none" spc="0" normalizeH="0" baseline="0" noProof="0" dirty="0">
                <a:ln>
                  <a:noFill/>
                </a:ln>
                <a:solidFill>
                  <a:prstClr val="black"/>
                </a:solidFill>
                <a:effectLst/>
                <a:uLnTx/>
                <a:uFillTx/>
                <a:latin typeface="Alexandria Light" pitchFamily="2" charset="-78"/>
                <a:ea typeface="+mn-ea"/>
                <a:cs typeface="Alexandria Light" pitchFamily="2" charset="-78"/>
              </a:rPr>
              <a:t>   </a:t>
            </a:r>
            <a:endParaRPr kumimoji="0" lang="en-US" sz="1800" b="0" i="0" u="none" strike="noStrike" kern="1200" cap="none" spc="0" normalizeH="0" baseline="0" noProof="0" dirty="0">
              <a:ln>
                <a:noFill/>
              </a:ln>
              <a:solidFill>
                <a:prstClr val="black"/>
              </a:solidFill>
              <a:effectLst/>
              <a:uLnTx/>
              <a:uFillTx/>
              <a:latin typeface="Alexandria Light" pitchFamily="2" charset="-78"/>
              <a:ea typeface="+mn-ea"/>
              <a:cs typeface="Alexandria Light" pitchFamily="2" charset="-78"/>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2377809" y="2030364"/>
            <a:ext cx="3476339" cy="1015663"/>
          </a:xfrm>
          <a:prstGeom prst="rect">
            <a:avLst/>
          </a:prstGeom>
          <a:noFill/>
        </p:spPr>
        <p:txBody>
          <a:bodyPr wrap="square" rtlCol="0">
            <a:spAutoFit/>
          </a:bodyPr>
          <a:lstStyle/>
          <a:p>
            <a:endParaRPr lang="en-US" sz="2000" dirty="0">
              <a:solidFill>
                <a:srgbClr val="2D3956"/>
              </a:solidFill>
              <a:latin typeface="Alexandria Light" pitchFamily="2" charset="-78"/>
              <a:cs typeface="Alexandria Light" pitchFamily="2" charset="-78"/>
            </a:endParaRPr>
          </a:p>
          <a:p>
            <a:endParaRPr lang="en-US" sz="2000" dirty="0">
              <a:solidFill>
                <a:srgbClr val="2D3956"/>
              </a:solidFill>
              <a:latin typeface="Alexandria Light" pitchFamily="2" charset="-78"/>
              <a:cs typeface="Alexandria Light" pitchFamily="2" charset="-78"/>
            </a:endParaRPr>
          </a:p>
          <a:p>
            <a:endParaRPr lang="en-US" sz="2000" dirty="0">
              <a:solidFill>
                <a:srgbClr val="2D3956"/>
              </a:solidFill>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72720" y="711200"/>
            <a:ext cx="9234184" cy="5105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E73B5F3E-6B59-4951-996C-E20759096199}"/>
              </a:ext>
            </a:extLst>
          </p:cNvPr>
          <p:cNvPicPr>
            <a:picLocks noChangeAspect="1"/>
          </p:cNvPicPr>
          <p:nvPr/>
        </p:nvPicPr>
        <p:blipFill>
          <a:blip r:embed="rId2"/>
          <a:stretch>
            <a:fillRect/>
          </a:stretch>
        </p:blipFill>
        <p:spPr>
          <a:xfrm>
            <a:off x="9316721" y="-39832"/>
            <a:ext cx="2956816" cy="1383912"/>
          </a:xfrm>
          <a:prstGeom prst="rect">
            <a:avLst/>
          </a:prstGeom>
        </p:spPr>
      </p:pic>
      <p:sp>
        <p:nvSpPr>
          <p:cNvPr id="8" name="Rectangle 7">
            <a:extLst>
              <a:ext uri="{FF2B5EF4-FFF2-40B4-BE49-F238E27FC236}">
                <a16:creationId xmlns:a16="http://schemas.microsoft.com/office/drawing/2014/main" id="{88B1EA8A-CEA6-4252-AEC9-025F7638C7FC}"/>
              </a:ext>
            </a:extLst>
          </p:cNvPr>
          <p:cNvSpPr/>
          <p:nvPr/>
        </p:nvSpPr>
        <p:spPr>
          <a:xfrm>
            <a:off x="938803" y="998451"/>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9" name="TextBox 8">
            <a:extLst>
              <a:ext uri="{FF2B5EF4-FFF2-40B4-BE49-F238E27FC236}">
                <a16:creationId xmlns:a16="http://schemas.microsoft.com/office/drawing/2014/main" id="{9189C7D5-6ACA-4985-A38E-EED883BFEF37}"/>
              </a:ext>
            </a:extLst>
          </p:cNvPr>
          <p:cNvSpPr txBox="1"/>
          <p:nvPr/>
        </p:nvSpPr>
        <p:spPr>
          <a:xfrm>
            <a:off x="938803" y="1123345"/>
            <a:ext cx="1091009" cy="369332"/>
          </a:xfrm>
          <a:prstGeom prst="rect">
            <a:avLst/>
          </a:prstGeom>
          <a:noFill/>
        </p:spPr>
        <p:txBody>
          <a:bodyPr wrap="square" rtlCol="0">
            <a:spAutoFit/>
          </a:bodyPr>
          <a:lstStyle/>
          <a:p>
            <a:pPr algn="ctr"/>
            <a:r>
              <a:rPr lang="en-US" dirty="0">
                <a:solidFill>
                  <a:schemeClr val="bg1"/>
                </a:solidFill>
                <a:latin typeface="Alexandria Light" pitchFamily="2" charset="-78"/>
                <a:cs typeface="Alexandria Light" pitchFamily="2" charset="-78"/>
              </a:rPr>
              <a:t>Chapter</a:t>
            </a:r>
            <a:endParaRPr lang="en-US" sz="2400" dirty="0">
              <a:solidFill>
                <a:schemeClr val="bg1"/>
              </a:solidFill>
              <a:latin typeface="Alexandria Light" pitchFamily="2" charset="-78"/>
              <a:cs typeface="Alexandria Light" pitchFamily="2" charset="-78"/>
            </a:endParaRPr>
          </a:p>
        </p:txBody>
      </p:sp>
      <p:sp>
        <p:nvSpPr>
          <p:cNvPr id="10" name="TextBox 9">
            <a:extLst>
              <a:ext uri="{FF2B5EF4-FFF2-40B4-BE49-F238E27FC236}">
                <a16:creationId xmlns:a16="http://schemas.microsoft.com/office/drawing/2014/main" id="{AF72CB3D-7CB0-4484-A529-08290A560F00}"/>
              </a:ext>
            </a:extLst>
          </p:cNvPr>
          <p:cNvSpPr txBox="1"/>
          <p:nvPr/>
        </p:nvSpPr>
        <p:spPr>
          <a:xfrm>
            <a:off x="1074757" y="1405078"/>
            <a:ext cx="819100" cy="523220"/>
          </a:xfrm>
          <a:prstGeom prst="rect">
            <a:avLst/>
          </a:prstGeom>
          <a:noFill/>
        </p:spPr>
        <p:txBody>
          <a:bodyPr wrap="square" rtlCol="0">
            <a:spAutoFit/>
          </a:bodyPr>
          <a:lstStyle/>
          <a:p>
            <a:pPr algn="ctr"/>
            <a:r>
              <a:rPr lang="ar-JO" sz="2800" b="1" dirty="0">
                <a:solidFill>
                  <a:schemeClr val="bg1"/>
                </a:solidFill>
                <a:latin typeface="Alexandria Light" pitchFamily="2" charset="-78"/>
                <a:cs typeface="Alexandria Light" pitchFamily="2" charset="-78"/>
              </a:rPr>
              <a:t>00</a:t>
            </a:r>
            <a:endParaRPr lang="en-US" sz="900" b="1" dirty="0">
              <a:solidFill>
                <a:schemeClr val="bg1"/>
              </a:solidFill>
              <a:latin typeface="Alexandria Light" pitchFamily="2" charset="-78"/>
              <a:cs typeface="Alexandria Light" pitchFamily="2" charset="-78"/>
            </a:endParaRPr>
          </a:p>
        </p:txBody>
      </p:sp>
      <p:sp>
        <p:nvSpPr>
          <p:cNvPr id="11" name="Rectangle 10">
            <a:extLst>
              <a:ext uri="{FF2B5EF4-FFF2-40B4-BE49-F238E27FC236}">
                <a16:creationId xmlns:a16="http://schemas.microsoft.com/office/drawing/2014/main" id="{612F7A33-7F08-4C39-8F25-504272F8D1C1}"/>
              </a:ext>
            </a:extLst>
          </p:cNvPr>
          <p:cNvSpPr/>
          <p:nvPr/>
        </p:nvSpPr>
        <p:spPr>
          <a:xfrm>
            <a:off x="701913" y="1774410"/>
            <a:ext cx="10278545" cy="4585871"/>
          </a:xfrm>
          <a:prstGeom prst="rect">
            <a:avLst/>
          </a:prstGeom>
        </p:spPr>
        <p:txBody>
          <a:bodyPr wrap="square">
            <a:spAutoFit/>
          </a:bodyPr>
          <a:lstStyle/>
          <a:p>
            <a:pPr algn="just"/>
            <a:endParaRPr lang="en-US" dirty="0">
              <a:latin typeface="Alexandria Light" pitchFamily="2" charset="-78"/>
              <a:cs typeface="Alexandria Light" pitchFamily="2" charset="-78"/>
            </a:endParaRPr>
          </a:p>
          <a:p>
            <a:pPr algn="just"/>
            <a:r>
              <a:rPr lang="en-US" sz="2000" b="1" dirty="0">
                <a:latin typeface="Alexandria Light" pitchFamily="2" charset="-78"/>
                <a:cs typeface="Alexandria Light" pitchFamily="2" charset="-78"/>
              </a:rPr>
              <a:t>5. Email Marketing</a:t>
            </a:r>
          </a:p>
          <a:p>
            <a:pPr algn="just"/>
            <a:r>
              <a:rPr lang="en-US" dirty="0">
                <a:latin typeface="Alexandria Light" pitchFamily="2" charset="-78"/>
                <a:cs typeface="Alexandria Light" pitchFamily="2" charset="-78"/>
              </a:rPr>
              <a:t>Email marketing is a digital strategy for building customer loyalty, promoting products, and increasing sales. It involves sending emails and newsletters to target subscribers.</a:t>
            </a:r>
          </a:p>
          <a:p>
            <a:pPr algn="just"/>
            <a:endParaRPr lang="en-US" dirty="0">
              <a:latin typeface="Alexandria Light" pitchFamily="2" charset="-78"/>
              <a:cs typeface="Alexandria Light" pitchFamily="2" charset="-78"/>
            </a:endParaRPr>
          </a:p>
          <a:p>
            <a:pPr algn="just"/>
            <a:r>
              <a:rPr lang="en-US" b="1" dirty="0">
                <a:latin typeface="Alexandria Light" pitchFamily="2" charset="-78"/>
                <a:cs typeface="Alexandria Light" pitchFamily="2" charset="-78"/>
              </a:rPr>
              <a:t>Example:</a:t>
            </a:r>
            <a:r>
              <a:rPr lang="en-US" dirty="0">
                <a:latin typeface="Alexandria Light" pitchFamily="2" charset="-78"/>
                <a:cs typeface="Alexandria Light" pitchFamily="2" charset="-78"/>
              </a:rPr>
              <a:t> A fashion brand company can send promotional and exclusive discount emails to their subscribers to promote the latest arrivals of their products.</a:t>
            </a:r>
          </a:p>
          <a:p>
            <a:pPr algn="just"/>
            <a:endParaRPr lang="en-US" dirty="0">
              <a:latin typeface="Alexandria Light" pitchFamily="2" charset="-78"/>
              <a:cs typeface="Alexandria Light" pitchFamily="2" charset="-78"/>
            </a:endParaRPr>
          </a:p>
          <a:p>
            <a:pPr algn="just"/>
            <a:r>
              <a:rPr lang="en-US" sz="2000" b="1" dirty="0">
                <a:latin typeface="Alexandria Light" pitchFamily="2" charset="-78"/>
                <a:cs typeface="Alexandria Light" pitchFamily="2" charset="-78"/>
              </a:rPr>
              <a:t>6. Influencer Marketing</a:t>
            </a:r>
          </a:p>
          <a:p>
            <a:pPr algn="just"/>
            <a:r>
              <a:rPr lang="en-US" dirty="0">
                <a:latin typeface="Alexandria Light" pitchFamily="2" charset="-78"/>
                <a:cs typeface="Alexandria Light" pitchFamily="2" charset="-78"/>
              </a:rPr>
              <a:t>Influencer marketing is a collaboration between influencers, like famous social media personalities and brands, to promote brands’ products.</a:t>
            </a:r>
          </a:p>
          <a:p>
            <a:pPr algn="just"/>
            <a:endParaRPr lang="en-US" dirty="0">
              <a:latin typeface="Alexandria Light" pitchFamily="2" charset="-78"/>
              <a:cs typeface="Alexandria Light" pitchFamily="2" charset="-78"/>
            </a:endParaRPr>
          </a:p>
          <a:p>
            <a:pPr algn="just"/>
            <a:r>
              <a:rPr lang="en-US" b="1" dirty="0">
                <a:latin typeface="Alexandria Light" pitchFamily="2" charset="-78"/>
                <a:cs typeface="Alexandria Light" pitchFamily="2" charset="-78"/>
              </a:rPr>
              <a:t>Example:</a:t>
            </a:r>
            <a:r>
              <a:rPr lang="en-US" dirty="0">
                <a:latin typeface="Alexandria Light" pitchFamily="2" charset="-78"/>
                <a:cs typeface="Alexandria Light" pitchFamily="2" charset="-78"/>
              </a:rPr>
              <a:t> Beauty companies can partner with popular Instagram influencers to endorse their beauty products through sponsored posts or product reviews.</a:t>
            </a:r>
          </a:p>
          <a:p>
            <a:pPr lvl="0" algn="just"/>
            <a:endParaRPr lang="en-US" dirty="0">
              <a:solidFill>
                <a:prstClr val="white"/>
              </a:solidFill>
              <a:latin typeface="-apple-system"/>
            </a:endParaRPr>
          </a:p>
          <a:p>
            <a:pPr lvl="0" algn="just"/>
            <a:endParaRPr lang="en-US" dirty="0">
              <a:solidFill>
                <a:prstClr val="white"/>
              </a:solidFill>
              <a:latin typeface="-apple-system"/>
            </a:endParaRPr>
          </a:p>
        </p:txBody>
      </p:sp>
      <p:sp>
        <p:nvSpPr>
          <p:cNvPr id="13" name="TextBox 12">
            <a:extLst>
              <a:ext uri="{FF2B5EF4-FFF2-40B4-BE49-F238E27FC236}">
                <a16:creationId xmlns:a16="http://schemas.microsoft.com/office/drawing/2014/main" id="{77E4B694-9CD4-412B-A6BD-AE708CDFDB2C}"/>
              </a:ext>
            </a:extLst>
          </p:cNvPr>
          <p:cNvSpPr txBox="1"/>
          <p:nvPr/>
        </p:nvSpPr>
        <p:spPr>
          <a:xfrm>
            <a:off x="2029811" y="992504"/>
            <a:ext cx="6137412" cy="46166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B0F0"/>
                </a:solidFill>
                <a:effectLst/>
                <a:uLnTx/>
                <a:uFillTx/>
                <a:latin typeface="Alexandria Light" pitchFamily="2" charset="-78"/>
                <a:ea typeface="+mn-ea"/>
                <a:cs typeface="Alexandria Light" pitchFamily="2" charset="-78"/>
              </a:rPr>
              <a:t>Type Of Digital Marketing strategy</a:t>
            </a:r>
          </a:p>
        </p:txBody>
      </p:sp>
    </p:spTree>
    <p:extLst>
      <p:ext uri="{BB962C8B-B14F-4D97-AF65-F5344CB8AC3E}">
        <p14:creationId xmlns:p14="http://schemas.microsoft.com/office/powerpoint/2010/main" val="23534602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397565" y="1692329"/>
            <a:ext cx="10582893" cy="445447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ar-JO" sz="2000" b="1" i="0" u="none" strike="noStrike" kern="1200" cap="none" spc="0" normalizeH="0" baseline="0" noProof="0" dirty="0">
              <a:ln>
                <a:noFill/>
              </a:ln>
              <a:solidFill>
                <a:prstClr val="black"/>
              </a:solidFill>
              <a:effectLst/>
              <a:uLnTx/>
              <a:uFillTx/>
              <a:latin typeface="Alexandria Light" pitchFamily="2" charset="-78"/>
              <a:ea typeface="+mn-ea"/>
              <a:cs typeface="Alexandria Light" pitchFamily="2" charset="-78"/>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ar-JO" sz="2000" b="1" dirty="0">
              <a:solidFill>
                <a:prstClr val="black"/>
              </a:solidFill>
              <a:latin typeface="Alexandria Light" pitchFamily="2" charset="-78"/>
              <a:cs typeface="Alexandria Light" pitchFamily="2" charset="-78"/>
            </a:endParaRPr>
          </a:p>
          <a:p>
            <a:pPr marL="0" marR="0" lvl="0" indent="0" defTabSz="914400" rtl="0" eaLnBrk="1" fontAlgn="auto" latinLnBrk="0" hangingPunct="1">
              <a:lnSpc>
                <a:spcPct val="100000"/>
              </a:lnSpc>
              <a:spcBef>
                <a:spcPts val="0"/>
              </a:spcBef>
              <a:spcAft>
                <a:spcPts val="0"/>
              </a:spcAft>
              <a:buClrTx/>
              <a:buSzTx/>
              <a:buFontTx/>
              <a:buNone/>
              <a:tabLst/>
              <a:defRPr/>
            </a:pPr>
            <a:r>
              <a:rPr kumimoji="0" lang="ar-JO" sz="2000" b="1" i="0" u="none" strike="noStrike" kern="1200" cap="none" spc="0" normalizeH="0" baseline="0" noProof="0" dirty="0">
                <a:ln>
                  <a:noFill/>
                </a:ln>
                <a:solidFill>
                  <a:prstClr val="black"/>
                </a:solidFill>
                <a:effectLst/>
                <a:uLnTx/>
                <a:uFillTx/>
                <a:latin typeface="Alexandria Light" pitchFamily="2" charset="-78"/>
                <a:ea typeface="+mn-ea"/>
                <a:cs typeface="Alexandria Light" pitchFamily="2" charset="-78"/>
              </a:rPr>
              <a:t>   </a:t>
            </a:r>
            <a:endParaRPr kumimoji="0" lang="en-US" sz="1800" b="0" i="0" u="none" strike="noStrike" kern="1200" cap="none" spc="0" normalizeH="0" baseline="0" noProof="0" dirty="0">
              <a:ln>
                <a:noFill/>
              </a:ln>
              <a:solidFill>
                <a:prstClr val="black"/>
              </a:solidFill>
              <a:effectLst/>
              <a:uLnTx/>
              <a:uFillTx/>
              <a:latin typeface="Alexandria Light" pitchFamily="2" charset="-78"/>
              <a:ea typeface="+mn-ea"/>
              <a:cs typeface="Alexandria Light" pitchFamily="2" charset="-78"/>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2377809" y="2030364"/>
            <a:ext cx="3476339" cy="1015663"/>
          </a:xfrm>
          <a:prstGeom prst="rect">
            <a:avLst/>
          </a:prstGeom>
          <a:noFill/>
        </p:spPr>
        <p:txBody>
          <a:bodyPr wrap="square" rtlCol="0">
            <a:spAutoFit/>
          </a:bodyPr>
          <a:lstStyle/>
          <a:p>
            <a:endParaRPr lang="en-US" sz="2000" dirty="0">
              <a:solidFill>
                <a:srgbClr val="2D3956"/>
              </a:solidFill>
              <a:latin typeface="Alexandria Light" pitchFamily="2" charset="-78"/>
              <a:cs typeface="Alexandria Light" pitchFamily="2" charset="-78"/>
            </a:endParaRPr>
          </a:p>
          <a:p>
            <a:endParaRPr lang="en-US" sz="2000" dirty="0">
              <a:solidFill>
                <a:srgbClr val="2D3956"/>
              </a:solidFill>
              <a:latin typeface="Alexandria Light" pitchFamily="2" charset="-78"/>
              <a:cs typeface="Alexandria Light" pitchFamily="2" charset="-78"/>
            </a:endParaRPr>
          </a:p>
          <a:p>
            <a:endParaRPr lang="en-US" sz="2000" dirty="0">
              <a:solidFill>
                <a:srgbClr val="2D3956"/>
              </a:solidFill>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72720" y="711200"/>
            <a:ext cx="9234184" cy="5105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E73B5F3E-6B59-4951-996C-E20759096199}"/>
              </a:ext>
            </a:extLst>
          </p:cNvPr>
          <p:cNvPicPr>
            <a:picLocks noChangeAspect="1"/>
          </p:cNvPicPr>
          <p:nvPr/>
        </p:nvPicPr>
        <p:blipFill>
          <a:blip r:embed="rId2"/>
          <a:stretch>
            <a:fillRect/>
          </a:stretch>
        </p:blipFill>
        <p:spPr>
          <a:xfrm>
            <a:off x="9316721" y="-39832"/>
            <a:ext cx="2956816" cy="1383912"/>
          </a:xfrm>
          <a:prstGeom prst="rect">
            <a:avLst/>
          </a:prstGeom>
        </p:spPr>
      </p:pic>
      <p:sp>
        <p:nvSpPr>
          <p:cNvPr id="8" name="Rectangle 7">
            <a:extLst>
              <a:ext uri="{FF2B5EF4-FFF2-40B4-BE49-F238E27FC236}">
                <a16:creationId xmlns:a16="http://schemas.microsoft.com/office/drawing/2014/main" id="{88B1EA8A-CEA6-4252-AEC9-025F7638C7FC}"/>
              </a:ext>
            </a:extLst>
          </p:cNvPr>
          <p:cNvSpPr/>
          <p:nvPr/>
        </p:nvSpPr>
        <p:spPr>
          <a:xfrm>
            <a:off x="938803" y="998451"/>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9" name="TextBox 8">
            <a:extLst>
              <a:ext uri="{FF2B5EF4-FFF2-40B4-BE49-F238E27FC236}">
                <a16:creationId xmlns:a16="http://schemas.microsoft.com/office/drawing/2014/main" id="{9189C7D5-6ACA-4985-A38E-EED883BFEF37}"/>
              </a:ext>
            </a:extLst>
          </p:cNvPr>
          <p:cNvSpPr txBox="1"/>
          <p:nvPr/>
        </p:nvSpPr>
        <p:spPr>
          <a:xfrm>
            <a:off x="938803" y="1123345"/>
            <a:ext cx="1091009" cy="369332"/>
          </a:xfrm>
          <a:prstGeom prst="rect">
            <a:avLst/>
          </a:prstGeom>
          <a:noFill/>
        </p:spPr>
        <p:txBody>
          <a:bodyPr wrap="square" rtlCol="0">
            <a:spAutoFit/>
          </a:bodyPr>
          <a:lstStyle/>
          <a:p>
            <a:pPr algn="ctr"/>
            <a:r>
              <a:rPr lang="en-US" dirty="0">
                <a:solidFill>
                  <a:schemeClr val="bg1"/>
                </a:solidFill>
                <a:latin typeface="Alexandria Light" pitchFamily="2" charset="-78"/>
                <a:cs typeface="Alexandria Light" pitchFamily="2" charset="-78"/>
              </a:rPr>
              <a:t>Chapter</a:t>
            </a:r>
            <a:endParaRPr lang="en-US" sz="2400" dirty="0">
              <a:solidFill>
                <a:schemeClr val="bg1"/>
              </a:solidFill>
              <a:latin typeface="Alexandria Light" pitchFamily="2" charset="-78"/>
              <a:cs typeface="Alexandria Light" pitchFamily="2" charset="-78"/>
            </a:endParaRPr>
          </a:p>
        </p:txBody>
      </p:sp>
      <p:sp>
        <p:nvSpPr>
          <p:cNvPr id="10" name="TextBox 9">
            <a:extLst>
              <a:ext uri="{FF2B5EF4-FFF2-40B4-BE49-F238E27FC236}">
                <a16:creationId xmlns:a16="http://schemas.microsoft.com/office/drawing/2014/main" id="{AF72CB3D-7CB0-4484-A529-08290A560F00}"/>
              </a:ext>
            </a:extLst>
          </p:cNvPr>
          <p:cNvSpPr txBox="1"/>
          <p:nvPr/>
        </p:nvSpPr>
        <p:spPr>
          <a:xfrm>
            <a:off x="1074757" y="1405078"/>
            <a:ext cx="819100" cy="523220"/>
          </a:xfrm>
          <a:prstGeom prst="rect">
            <a:avLst/>
          </a:prstGeom>
          <a:noFill/>
        </p:spPr>
        <p:txBody>
          <a:bodyPr wrap="square" rtlCol="0">
            <a:spAutoFit/>
          </a:bodyPr>
          <a:lstStyle/>
          <a:p>
            <a:pPr algn="ctr"/>
            <a:r>
              <a:rPr lang="ar-JO" sz="2800" b="1" dirty="0">
                <a:solidFill>
                  <a:schemeClr val="bg1"/>
                </a:solidFill>
                <a:latin typeface="Alexandria Light" pitchFamily="2" charset="-78"/>
                <a:cs typeface="Alexandria Light" pitchFamily="2" charset="-78"/>
              </a:rPr>
              <a:t>00</a:t>
            </a:r>
            <a:endParaRPr lang="en-US" sz="900" b="1" dirty="0">
              <a:solidFill>
                <a:schemeClr val="bg1"/>
              </a:solidFill>
              <a:latin typeface="Alexandria Light" pitchFamily="2" charset="-78"/>
              <a:cs typeface="Alexandria Light" pitchFamily="2" charset="-78"/>
            </a:endParaRPr>
          </a:p>
        </p:txBody>
      </p:sp>
      <p:sp>
        <p:nvSpPr>
          <p:cNvPr id="13" name="TextBox 12">
            <a:extLst>
              <a:ext uri="{FF2B5EF4-FFF2-40B4-BE49-F238E27FC236}">
                <a16:creationId xmlns:a16="http://schemas.microsoft.com/office/drawing/2014/main" id="{77E4B694-9CD4-412B-A6BD-AE708CDFDB2C}"/>
              </a:ext>
            </a:extLst>
          </p:cNvPr>
          <p:cNvSpPr txBox="1"/>
          <p:nvPr/>
        </p:nvSpPr>
        <p:spPr>
          <a:xfrm>
            <a:off x="2543373" y="1110503"/>
            <a:ext cx="6137412" cy="46166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B0F0"/>
                </a:solidFill>
                <a:effectLst/>
                <a:uLnTx/>
                <a:uFillTx/>
                <a:latin typeface="Alexandria Light" pitchFamily="2" charset="-78"/>
                <a:ea typeface="+mn-ea"/>
                <a:cs typeface="Alexandria Light" pitchFamily="2" charset="-78"/>
              </a:rPr>
              <a:t>Type Of Digital Marketing strategy</a:t>
            </a:r>
          </a:p>
        </p:txBody>
      </p:sp>
      <p:sp>
        <p:nvSpPr>
          <p:cNvPr id="12" name="Rectangle 11">
            <a:extLst>
              <a:ext uri="{FF2B5EF4-FFF2-40B4-BE49-F238E27FC236}">
                <a16:creationId xmlns:a16="http://schemas.microsoft.com/office/drawing/2014/main" id="{5EC9F17E-D6D3-4C62-99EA-A2665DD7B773}"/>
              </a:ext>
            </a:extLst>
          </p:cNvPr>
          <p:cNvSpPr/>
          <p:nvPr/>
        </p:nvSpPr>
        <p:spPr>
          <a:xfrm>
            <a:off x="553467" y="2089615"/>
            <a:ext cx="10290124" cy="4308872"/>
          </a:xfrm>
          <a:prstGeom prst="rect">
            <a:avLst/>
          </a:prstGeom>
        </p:spPr>
        <p:txBody>
          <a:bodyPr wrap="square">
            <a:spAutoFit/>
          </a:bodyPr>
          <a:lstStyle/>
          <a:p>
            <a:pPr algn="just"/>
            <a:r>
              <a:rPr lang="en-US" sz="2000" b="1" dirty="0">
                <a:latin typeface="Alexandria Light" pitchFamily="2" charset="-78"/>
                <a:cs typeface="Alexandria Light" pitchFamily="2" charset="-78"/>
              </a:rPr>
              <a:t>7. Affiliate Marketing</a:t>
            </a:r>
          </a:p>
          <a:p>
            <a:pPr algn="just"/>
            <a:r>
              <a:rPr lang="en-US" dirty="0">
                <a:latin typeface="Alexandria Light" pitchFamily="2" charset="-78"/>
                <a:cs typeface="Alexandria Light" pitchFamily="2" charset="-78"/>
              </a:rPr>
              <a:t>Affiliate marketing is a cost-effective online strategy where companies compensate affiliates for promoting their brand, sales and driving website traffic.</a:t>
            </a:r>
          </a:p>
          <a:p>
            <a:pPr algn="just"/>
            <a:endParaRPr lang="en-US" dirty="0">
              <a:latin typeface="Alexandria Light" pitchFamily="2" charset="-78"/>
              <a:cs typeface="Alexandria Light" pitchFamily="2" charset="-78"/>
            </a:endParaRPr>
          </a:p>
          <a:p>
            <a:pPr algn="just"/>
            <a:r>
              <a:rPr lang="en-US" b="1" dirty="0">
                <a:latin typeface="Alexandria Light" pitchFamily="2" charset="-78"/>
                <a:cs typeface="Alexandria Light" pitchFamily="2" charset="-78"/>
              </a:rPr>
              <a:t>Example:</a:t>
            </a:r>
            <a:r>
              <a:rPr lang="en-US" dirty="0">
                <a:latin typeface="Alexandria Light" pitchFamily="2" charset="-78"/>
                <a:cs typeface="Alexandria Light" pitchFamily="2" charset="-78"/>
              </a:rPr>
              <a:t>  Affiliates can use their blogs, websites, and social media profile to promote the company’s products and earn commissions for every sale made through their unique affiliate links.</a:t>
            </a:r>
          </a:p>
          <a:p>
            <a:pPr algn="just"/>
            <a:endParaRPr lang="en-US" dirty="0">
              <a:latin typeface="Alexandria Light" pitchFamily="2" charset="-78"/>
              <a:cs typeface="Alexandria Light" pitchFamily="2" charset="-78"/>
            </a:endParaRPr>
          </a:p>
          <a:p>
            <a:pPr algn="just"/>
            <a:r>
              <a:rPr lang="en-US" sz="2000" b="1" dirty="0">
                <a:latin typeface="Alexandria Light" pitchFamily="2" charset="-78"/>
                <a:cs typeface="Alexandria Light" pitchFamily="2" charset="-78"/>
              </a:rPr>
              <a:t>8. Video Marketing</a:t>
            </a:r>
          </a:p>
          <a:p>
            <a:pPr algn="just"/>
            <a:r>
              <a:rPr lang="en-US" dirty="0">
                <a:latin typeface="Alexandria Light" pitchFamily="2" charset="-78"/>
                <a:cs typeface="Alexandria Light" pitchFamily="2" charset="-78"/>
              </a:rPr>
              <a:t>Video marketing is creating and sharing content to educate, entertain, promote products, and increase brand visibility.</a:t>
            </a:r>
          </a:p>
          <a:p>
            <a:pPr algn="just"/>
            <a:endParaRPr lang="en-US" dirty="0">
              <a:latin typeface="Alexandria Light" pitchFamily="2" charset="-78"/>
              <a:cs typeface="Alexandria Light" pitchFamily="2" charset="-78"/>
            </a:endParaRPr>
          </a:p>
          <a:p>
            <a:pPr algn="just"/>
            <a:r>
              <a:rPr lang="en-US" b="1" dirty="0">
                <a:latin typeface="Alexandria Light" pitchFamily="2" charset="-78"/>
                <a:cs typeface="Alexandria Light" pitchFamily="2" charset="-78"/>
              </a:rPr>
              <a:t>Example:</a:t>
            </a:r>
            <a:r>
              <a:rPr lang="en-US" dirty="0">
                <a:latin typeface="Alexandria Light" pitchFamily="2" charset="-78"/>
                <a:cs typeface="Alexandria Light" pitchFamily="2" charset="-78"/>
              </a:rPr>
              <a:t> A training company can upload product videos, sponsored videos, tutorials, or customer testimonials on platforms like YouTube.</a:t>
            </a:r>
          </a:p>
          <a:p>
            <a:endParaRPr lang="en-US" b="0" i="0" dirty="0">
              <a:solidFill>
                <a:srgbClr val="4D5968"/>
              </a:solidFill>
              <a:effectLst/>
              <a:latin typeface="-apple-system"/>
            </a:endParaRPr>
          </a:p>
        </p:txBody>
      </p:sp>
    </p:spTree>
    <p:extLst>
      <p:ext uri="{BB962C8B-B14F-4D97-AF65-F5344CB8AC3E}">
        <p14:creationId xmlns:p14="http://schemas.microsoft.com/office/powerpoint/2010/main" val="6614513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397565" y="1692329"/>
            <a:ext cx="10582893" cy="445447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Light" pitchFamily="2" charset="-78"/>
                <a:ea typeface="+mn-ea"/>
                <a:cs typeface="Alexandria Light" pitchFamily="2" charset="-78"/>
              </a:rPr>
              <a:t>9. Mobile Marketing</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lexandria Light" pitchFamily="2" charset="-78"/>
                <a:ea typeface="+mn-ea"/>
                <a:cs typeface="Alexandria Light" pitchFamily="2" charset="-78"/>
              </a:rPr>
              <a:t>Mobile marketing involves advertising brands using SMS, MMS, mobile applications, mobile websites, in-game advertising, etc.</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lexandria Light" pitchFamily="2" charset="-78"/>
              <a:ea typeface="+mn-ea"/>
              <a:cs typeface="Alexandria Light" pitchFamily="2" charset="-78"/>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lexandria Light" pitchFamily="2" charset="-78"/>
                <a:ea typeface="+mn-ea"/>
                <a:cs typeface="Alexandria Light" pitchFamily="2" charset="-78"/>
              </a:rPr>
              <a:t>Example:</a:t>
            </a:r>
            <a:r>
              <a:rPr kumimoji="0" lang="en-US" sz="1800" b="0" i="0" u="none" strike="noStrike" kern="1200" cap="none" spc="0" normalizeH="0" baseline="0" noProof="0" dirty="0">
                <a:ln>
                  <a:noFill/>
                </a:ln>
                <a:solidFill>
                  <a:prstClr val="black"/>
                </a:solidFill>
                <a:effectLst/>
                <a:uLnTx/>
                <a:uFillTx/>
                <a:latin typeface="Alexandria Light" pitchFamily="2" charset="-78"/>
                <a:ea typeface="+mn-ea"/>
                <a:cs typeface="Alexandria Light" pitchFamily="2" charset="-78"/>
              </a:rPr>
              <a:t> A jewelry company can send new branch launches or sales discount information via SMS to customers or display ads within popular mobile apps.</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lexandria Light" pitchFamily="2" charset="-78"/>
              <a:ea typeface="+mn-ea"/>
              <a:cs typeface="Alexandria Light" pitchFamily="2" charset="-78"/>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Light" pitchFamily="2" charset="-78"/>
                <a:ea typeface="+mn-ea"/>
                <a:cs typeface="Alexandria Light" pitchFamily="2" charset="-78"/>
              </a:rPr>
              <a:t>10. Remarketing</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lexandria Light" pitchFamily="2" charset="-78"/>
                <a:ea typeface="+mn-ea"/>
                <a:cs typeface="Alexandria Light" pitchFamily="2" charset="-78"/>
              </a:rPr>
              <a:t>Remarketing or retargeting is reaching out to previously engaged customers for a brand’s product or services.</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lexandria Light" pitchFamily="2" charset="-78"/>
              <a:ea typeface="+mn-ea"/>
              <a:cs typeface="Alexandria Light" pitchFamily="2" charset="-78"/>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lexandria Light" pitchFamily="2" charset="-78"/>
                <a:ea typeface="+mn-ea"/>
                <a:cs typeface="Alexandria Light" pitchFamily="2" charset="-78"/>
              </a:rPr>
              <a:t>Example:</a:t>
            </a:r>
            <a:r>
              <a:rPr kumimoji="0" lang="en-US" sz="1800" b="0" i="0" u="none" strike="noStrike" kern="1200" cap="none" spc="0" normalizeH="0" baseline="0" noProof="0" dirty="0">
                <a:ln>
                  <a:noFill/>
                </a:ln>
                <a:solidFill>
                  <a:prstClr val="black"/>
                </a:solidFill>
                <a:effectLst/>
                <a:uLnTx/>
                <a:uFillTx/>
                <a:latin typeface="Alexandria Light" pitchFamily="2" charset="-78"/>
                <a:ea typeface="+mn-ea"/>
                <a:cs typeface="Alexandria Light" pitchFamily="2" charset="-78"/>
              </a:rPr>
              <a:t> A sportswear company can send new arrival ads to customers to remind them of the brand so they can purchase their products or can ask for feedback.</a:t>
            </a:r>
          </a:p>
        </p:txBody>
      </p:sp>
      <p:sp>
        <p:nvSpPr>
          <p:cNvPr id="24" name="TextBox 23">
            <a:extLst>
              <a:ext uri="{FF2B5EF4-FFF2-40B4-BE49-F238E27FC236}">
                <a16:creationId xmlns:a16="http://schemas.microsoft.com/office/drawing/2014/main" id="{6083F8E2-699C-9C01-0329-7C9299434C08}"/>
              </a:ext>
            </a:extLst>
          </p:cNvPr>
          <p:cNvSpPr txBox="1"/>
          <p:nvPr/>
        </p:nvSpPr>
        <p:spPr>
          <a:xfrm>
            <a:off x="2377809" y="2030364"/>
            <a:ext cx="3476339" cy="1015663"/>
          </a:xfrm>
          <a:prstGeom prst="rect">
            <a:avLst/>
          </a:prstGeom>
          <a:noFill/>
        </p:spPr>
        <p:txBody>
          <a:bodyPr wrap="square" rtlCol="0">
            <a:spAutoFit/>
          </a:bodyPr>
          <a:lstStyle/>
          <a:p>
            <a:endParaRPr lang="en-US" sz="2000" dirty="0">
              <a:solidFill>
                <a:srgbClr val="2D3956"/>
              </a:solidFill>
              <a:latin typeface="Alexandria Light" pitchFamily="2" charset="-78"/>
              <a:cs typeface="Alexandria Light" pitchFamily="2" charset="-78"/>
            </a:endParaRPr>
          </a:p>
          <a:p>
            <a:endParaRPr lang="en-US" sz="2000" dirty="0">
              <a:solidFill>
                <a:srgbClr val="2D3956"/>
              </a:solidFill>
              <a:latin typeface="Alexandria Light" pitchFamily="2" charset="-78"/>
              <a:cs typeface="Alexandria Light" pitchFamily="2" charset="-78"/>
            </a:endParaRPr>
          </a:p>
          <a:p>
            <a:endParaRPr lang="en-US" sz="2000" dirty="0">
              <a:solidFill>
                <a:srgbClr val="2D3956"/>
              </a:solidFill>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2" name="Picture 1">
            <a:extLst>
              <a:ext uri="{FF2B5EF4-FFF2-40B4-BE49-F238E27FC236}">
                <a16:creationId xmlns:a16="http://schemas.microsoft.com/office/drawing/2014/main" id="{E73B5F3E-6B59-4951-996C-E20759096199}"/>
              </a:ext>
            </a:extLst>
          </p:cNvPr>
          <p:cNvPicPr>
            <a:picLocks noChangeAspect="1"/>
          </p:cNvPicPr>
          <p:nvPr/>
        </p:nvPicPr>
        <p:blipFill>
          <a:blip r:embed="rId2"/>
          <a:stretch>
            <a:fillRect/>
          </a:stretch>
        </p:blipFill>
        <p:spPr>
          <a:xfrm>
            <a:off x="9316721" y="-39832"/>
            <a:ext cx="2956816" cy="1383912"/>
          </a:xfrm>
          <a:prstGeom prst="rect">
            <a:avLst/>
          </a:prstGeom>
        </p:spPr>
      </p:pic>
      <p:sp>
        <p:nvSpPr>
          <p:cNvPr id="8" name="Rectangle 7">
            <a:extLst>
              <a:ext uri="{FF2B5EF4-FFF2-40B4-BE49-F238E27FC236}">
                <a16:creationId xmlns:a16="http://schemas.microsoft.com/office/drawing/2014/main" id="{88B1EA8A-CEA6-4252-AEC9-025F7638C7FC}"/>
              </a:ext>
            </a:extLst>
          </p:cNvPr>
          <p:cNvSpPr/>
          <p:nvPr/>
        </p:nvSpPr>
        <p:spPr>
          <a:xfrm>
            <a:off x="938803" y="998451"/>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9" name="TextBox 8">
            <a:extLst>
              <a:ext uri="{FF2B5EF4-FFF2-40B4-BE49-F238E27FC236}">
                <a16:creationId xmlns:a16="http://schemas.microsoft.com/office/drawing/2014/main" id="{9189C7D5-6ACA-4985-A38E-EED883BFEF37}"/>
              </a:ext>
            </a:extLst>
          </p:cNvPr>
          <p:cNvSpPr txBox="1"/>
          <p:nvPr/>
        </p:nvSpPr>
        <p:spPr>
          <a:xfrm>
            <a:off x="938803" y="1123345"/>
            <a:ext cx="1091009" cy="369332"/>
          </a:xfrm>
          <a:prstGeom prst="rect">
            <a:avLst/>
          </a:prstGeom>
          <a:noFill/>
        </p:spPr>
        <p:txBody>
          <a:bodyPr wrap="square" rtlCol="0">
            <a:spAutoFit/>
          </a:bodyPr>
          <a:lstStyle/>
          <a:p>
            <a:pPr algn="ctr"/>
            <a:r>
              <a:rPr lang="en-US" dirty="0">
                <a:solidFill>
                  <a:schemeClr val="bg1"/>
                </a:solidFill>
                <a:latin typeface="Alexandria Light" pitchFamily="2" charset="-78"/>
                <a:cs typeface="Alexandria Light" pitchFamily="2" charset="-78"/>
              </a:rPr>
              <a:t>Chapter</a:t>
            </a:r>
            <a:endParaRPr lang="en-US" sz="2400" dirty="0">
              <a:solidFill>
                <a:schemeClr val="bg1"/>
              </a:solidFill>
              <a:latin typeface="Alexandria Light" pitchFamily="2" charset="-78"/>
              <a:cs typeface="Alexandria Light" pitchFamily="2" charset="-78"/>
            </a:endParaRPr>
          </a:p>
        </p:txBody>
      </p:sp>
      <p:sp>
        <p:nvSpPr>
          <p:cNvPr id="10" name="TextBox 9">
            <a:extLst>
              <a:ext uri="{FF2B5EF4-FFF2-40B4-BE49-F238E27FC236}">
                <a16:creationId xmlns:a16="http://schemas.microsoft.com/office/drawing/2014/main" id="{AF72CB3D-7CB0-4484-A529-08290A560F00}"/>
              </a:ext>
            </a:extLst>
          </p:cNvPr>
          <p:cNvSpPr txBox="1"/>
          <p:nvPr/>
        </p:nvSpPr>
        <p:spPr>
          <a:xfrm>
            <a:off x="1074757" y="1405078"/>
            <a:ext cx="819100" cy="523220"/>
          </a:xfrm>
          <a:prstGeom prst="rect">
            <a:avLst/>
          </a:prstGeom>
          <a:noFill/>
        </p:spPr>
        <p:txBody>
          <a:bodyPr wrap="square" rtlCol="0">
            <a:spAutoFit/>
          </a:bodyPr>
          <a:lstStyle/>
          <a:p>
            <a:pPr algn="ctr"/>
            <a:r>
              <a:rPr lang="ar-JO" sz="2800" b="1" dirty="0">
                <a:solidFill>
                  <a:schemeClr val="bg1"/>
                </a:solidFill>
                <a:latin typeface="Alexandria Light" pitchFamily="2" charset="-78"/>
                <a:cs typeface="Alexandria Light" pitchFamily="2" charset="-78"/>
              </a:rPr>
              <a:t>00</a:t>
            </a:r>
            <a:endParaRPr lang="en-US" sz="900" b="1" dirty="0">
              <a:solidFill>
                <a:schemeClr val="bg1"/>
              </a:solidFill>
              <a:latin typeface="Alexandria Light" pitchFamily="2" charset="-78"/>
              <a:cs typeface="Alexandria Light" pitchFamily="2" charset="-78"/>
            </a:endParaRPr>
          </a:p>
        </p:txBody>
      </p:sp>
      <p:sp>
        <p:nvSpPr>
          <p:cNvPr id="13" name="TextBox 12">
            <a:extLst>
              <a:ext uri="{FF2B5EF4-FFF2-40B4-BE49-F238E27FC236}">
                <a16:creationId xmlns:a16="http://schemas.microsoft.com/office/drawing/2014/main" id="{77E4B694-9CD4-412B-A6BD-AE708CDFDB2C}"/>
              </a:ext>
            </a:extLst>
          </p:cNvPr>
          <p:cNvSpPr txBox="1"/>
          <p:nvPr/>
        </p:nvSpPr>
        <p:spPr>
          <a:xfrm>
            <a:off x="2543373" y="1110503"/>
            <a:ext cx="6137412" cy="46166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B0F0"/>
                </a:solidFill>
                <a:effectLst/>
                <a:uLnTx/>
                <a:uFillTx/>
                <a:latin typeface="Alexandria Light" pitchFamily="2" charset="-78"/>
                <a:ea typeface="+mn-ea"/>
                <a:cs typeface="Alexandria Light" pitchFamily="2" charset="-78"/>
              </a:rPr>
              <a:t>Type Of Digital Marketing strategy</a:t>
            </a:r>
          </a:p>
        </p:txBody>
      </p:sp>
      <p:pic>
        <p:nvPicPr>
          <p:cNvPr id="6" name="Picture 5">
            <a:extLst>
              <a:ext uri="{FF2B5EF4-FFF2-40B4-BE49-F238E27FC236}">
                <a16:creationId xmlns:a16="http://schemas.microsoft.com/office/drawing/2014/main" id="{A0A7E586-418B-483B-87FC-B3207B2F557B}"/>
              </a:ext>
            </a:extLst>
          </p:cNvPr>
          <p:cNvPicPr>
            <a:picLocks noChangeAspect="1"/>
          </p:cNvPicPr>
          <p:nvPr/>
        </p:nvPicPr>
        <p:blipFill>
          <a:blip r:embed="rId3"/>
          <a:stretch>
            <a:fillRect/>
          </a:stretch>
        </p:blipFill>
        <p:spPr>
          <a:xfrm>
            <a:off x="9183757" y="2323233"/>
            <a:ext cx="2724847" cy="2633700"/>
          </a:xfrm>
          <a:prstGeom prst="rect">
            <a:avLst/>
          </a:prstGeom>
        </p:spPr>
      </p:pic>
    </p:spTree>
    <p:extLst>
      <p:ext uri="{BB962C8B-B14F-4D97-AF65-F5344CB8AC3E}">
        <p14:creationId xmlns:p14="http://schemas.microsoft.com/office/powerpoint/2010/main" val="39713820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397565" y="1572169"/>
            <a:ext cx="10582893" cy="45746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lexandria Light" pitchFamily="2" charset="-78"/>
              <a:ea typeface="+mn-ea"/>
              <a:cs typeface="Alexandria Light" pitchFamily="2" charset="-78"/>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2377809" y="2030364"/>
            <a:ext cx="3476339" cy="1015663"/>
          </a:xfrm>
          <a:prstGeom prst="rect">
            <a:avLst/>
          </a:prstGeom>
          <a:noFill/>
        </p:spPr>
        <p:txBody>
          <a:bodyPr wrap="square" rtlCol="0">
            <a:spAutoFit/>
          </a:bodyPr>
          <a:lstStyle/>
          <a:p>
            <a:endParaRPr lang="en-US" sz="2000" dirty="0">
              <a:solidFill>
                <a:srgbClr val="2D3956"/>
              </a:solidFill>
              <a:latin typeface="Alexandria Light" pitchFamily="2" charset="-78"/>
              <a:cs typeface="Alexandria Light" pitchFamily="2" charset="-78"/>
            </a:endParaRPr>
          </a:p>
          <a:p>
            <a:endParaRPr lang="en-US" sz="2000" dirty="0">
              <a:solidFill>
                <a:srgbClr val="2D3956"/>
              </a:solidFill>
              <a:latin typeface="Alexandria Light" pitchFamily="2" charset="-78"/>
              <a:cs typeface="Alexandria Light" pitchFamily="2" charset="-78"/>
            </a:endParaRPr>
          </a:p>
          <a:p>
            <a:endParaRPr lang="en-US" sz="2000" dirty="0">
              <a:solidFill>
                <a:srgbClr val="2D3956"/>
              </a:solidFill>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2" name="Picture 1">
            <a:extLst>
              <a:ext uri="{FF2B5EF4-FFF2-40B4-BE49-F238E27FC236}">
                <a16:creationId xmlns:a16="http://schemas.microsoft.com/office/drawing/2014/main" id="{E73B5F3E-6B59-4951-996C-E20759096199}"/>
              </a:ext>
            </a:extLst>
          </p:cNvPr>
          <p:cNvPicPr>
            <a:picLocks noChangeAspect="1"/>
          </p:cNvPicPr>
          <p:nvPr/>
        </p:nvPicPr>
        <p:blipFill>
          <a:blip r:embed="rId2"/>
          <a:stretch>
            <a:fillRect/>
          </a:stretch>
        </p:blipFill>
        <p:spPr>
          <a:xfrm>
            <a:off x="9316721" y="-39832"/>
            <a:ext cx="2956816" cy="1383912"/>
          </a:xfrm>
          <a:prstGeom prst="rect">
            <a:avLst/>
          </a:prstGeom>
        </p:spPr>
      </p:pic>
      <p:sp>
        <p:nvSpPr>
          <p:cNvPr id="8" name="Rectangle 7">
            <a:extLst>
              <a:ext uri="{FF2B5EF4-FFF2-40B4-BE49-F238E27FC236}">
                <a16:creationId xmlns:a16="http://schemas.microsoft.com/office/drawing/2014/main" id="{88B1EA8A-CEA6-4252-AEC9-025F7638C7FC}"/>
              </a:ext>
            </a:extLst>
          </p:cNvPr>
          <p:cNvSpPr/>
          <p:nvPr/>
        </p:nvSpPr>
        <p:spPr>
          <a:xfrm>
            <a:off x="938803" y="998451"/>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9" name="TextBox 8">
            <a:extLst>
              <a:ext uri="{FF2B5EF4-FFF2-40B4-BE49-F238E27FC236}">
                <a16:creationId xmlns:a16="http://schemas.microsoft.com/office/drawing/2014/main" id="{9189C7D5-6ACA-4985-A38E-EED883BFEF37}"/>
              </a:ext>
            </a:extLst>
          </p:cNvPr>
          <p:cNvSpPr txBox="1"/>
          <p:nvPr/>
        </p:nvSpPr>
        <p:spPr>
          <a:xfrm>
            <a:off x="938803" y="1123345"/>
            <a:ext cx="1091009" cy="369332"/>
          </a:xfrm>
          <a:prstGeom prst="rect">
            <a:avLst/>
          </a:prstGeom>
          <a:noFill/>
        </p:spPr>
        <p:txBody>
          <a:bodyPr wrap="square" rtlCol="0">
            <a:spAutoFit/>
          </a:bodyPr>
          <a:lstStyle/>
          <a:p>
            <a:pPr algn="ctr"/>
            <a:r>
              <a:rPr lang="en-US" dirty="0">
                <a:solidFill>
                  <a:schemeClr val="bg1"/>
                </a:solidFill>
                <a:latin typeface="Alexandria Light" pitchFamily="2" charset="-78"/>
                <a:cs typeface="Alexandria Light" pitchFamily="2" charset="-78"/>
              </a:rPr>
              <a:t>Chapter</a:t>
            </a:r>
            <a:endParaRPr lang="en-US" sz="2400" dirty="0">
              <a:solidFill>
                <a:schemeClr val="bg1"/>
              </a:solidFill>
              <a:latin typeface="Alexandria Light" pitchFamily="2" charset="-78"/>
              <a:cs typeface="Alexandria Light" pitchFamily="2" charset="-78"/>
            </a:endParaRPr>
          </a:p>
        </p:txBody>
      </p:sp>
      <p:sp>
        <p:nvSpPr>
          <p:cNvPr id="10" name="TextBox 9">
            <a:extLst>
              <a:ext uri="{FF2B5EF4-FFF2-40B4-BE49-F238E27FC236}">
                <a16:creationId xmlns:a16="http://schemas.microsoft.com/office/drawing/2014/main" id="{AF72CB3D-7CB0-4484-A529-08290A560F00}"/>
              </a:ext>
            </a:extLst>
          </p:cNvPr>
          <p:cNvSpPr txBox="1"/>
          <p:nvPr/>
        </p:nvSpPr>
        <p:spPr>
          <a:xfrm>
            <a:off x="1074757" y="1405078"/>
            <a:ext cx="819100" cy="523220"/>
          </a:xfrm>
          <a:prstGeom prst="rect">
            <a:avLst/>
          </a:prstGeom>
          <a:noFill/>
        </p:spPr>
        <p:txBody>
          <a:bodyPr wrap="square" rtlCol="0">
            <a:spAutoFit/>
          </a:bodyPr>
          <a:lstStyle/>
          <a:p>
            <a:pPr algn="ctr"/>
            <a:r>
              <a:rPr lang="ar-JO" sz="2800" b="1" dirty="0">
                <a:solidFill>
                  <a:schemeClr val="bg1"/>
                </a:solidFill>
                <a:latin typeface="Alexandria Light" pitchFamily="2" charset="-78"/>
                <a:cs typeface="Alexandria Light" pitchFamily="2" charset="-78"/>
              </a:rPr>
              <a:t>00</a:t>
            </a:r>
            <a:endParaRPr lang="en-US" sz="900" b="1" dirty="0">
              <a:solidFill>
                <a:schemeClr val="bg1"/>
              </a:solidFill>
              <a:latin typeface="Alexandria Light" pitchFamily="2" charset="-78"/>
              <a:cs typeface="Alexandria Light" pitchFamily="2" charset="-78"/>
            </a:endParaRPr>
          </a:p>
        </p:txBody>
      </p:sp>
      <p:pic>
        <p:nvPicPr>
          <p:cNvPr id="11" name="Picture 10">
            <a:extLst>
              <a:ext uri="{FF2B5EF4-FFF2-40B4-BE49-F238E27FC236}">
                <a16:creationId xmlns:a16="http://schemas.microsoft.com/office/drawing/2014/main" id="{0FCFF727-BC89-4F1B-AA76-11842E628945}"/>
              </a:ext>
            </a:extLst>
          </p:cNvPr>
          <p:cNvPicPr>
            <a:picLocks noChangeAspect="1"/>
          </p:cNvPicPr>
          <p:nvPr/>
        </p:nvPicPr>
        <p:blipFill>
          <a:blip r:embed="rId3"/>
          <a:stretch>
            <a:fillRect/>
          </a:stretch>
        </p:blipFill>
        <p:spPr>
          <a:xfrm>
            <a:off x="1444551" y="2111798"/>
            <a:ext cx="3080114" cy="3056550"/>
          </a:xfrm>
          <a:prstGeom prst="rect">
            <a:avLst/>
          </a:prstGeom>
        </p:spPr>
      </p:pic>
      <p:pic>
        <p:nvPicPr>
          <p:cNvPr id="3" name="Picture 2">
            <a:extLst>
              <a:ext uri="{FF2B5EF4-FFF2-40B4-BE49-F238E27FC236}">
                <a16:creationId xmlns:a16="http://schemas.microsoft.com/office/drawing/2014/main" id="{B248E87F-91BE-48EB-B7C8-75F1795542ED}"/>
              </a:ext>
            </a:extLst>
          </p:cNvPr>
          <p:cNvPicPr>
            <a:picLocks noChangeAspect="1"/>
          </p:cNvPicPr>
          <p:nvPr/>
        </p:nvPicPr>
        <p:blipFill>
          <a:blip r:embed="rId4"/>
          <a:stretch>
            <a:fillRect/>
          </a:stretch>
        </p:blipFill>
        <p:spPr>
          <a:xfrm>
            <a:off x="6188007" y="2094540"/>
            <a:ext cx="3151905" cy="3073808"/>
          </a:xfrm>
          <a:prstGeom prst="rect">
            <a:avLst/>
          </a:prstGeom>
        </p:spPr>
      </p:pic>
      <p:pic>
        <p:nvPicPr>
          <p:cNvPr id="14" name="Picture 13">
            <a:extLst>
              <a:ext uri="{FF2B5EF4-FFF2-40B4-BE49-F238E27FC236}">
                <a16:creationId xmlns:a16="http://schemas.microsoft.com/office/drawing/2014/main" id="{8618B7AA-BE3F-4AA1-B24B-81E914A6A66B}"/>
              </a:ext>
            </a:extLst>
          </p:cNvPr>
          <p:cNvPicPr>
            <a:picLocks noChangeAspect="1"/>
          </p:cNvPicPr>
          <p:nvPr/>
        </p:nvPicPr>
        <p:blipFill>
          <a:blip r:embed="rId5"/>
          <a:stretch>
            <a:fillRect/>
          </a:stretch>
        </p:blipFill>
        <p:spPr>
          <a:xfrm>
            <a:off x="790675" y="5269648"/>
            <a:ext cx="8526046" cy="842142"/>
          </a:xfrm>
          <a:prstGeom prst="rect">
            <a:avLst/>
          </a:prstGeom>
        </p:spPr>
      </p:pic>
      <p:sp>
        <p:nvSpPr>
          <p:cNvPr id="15" name="TextBox 14">
            <a:extLst>
              <a:ext uri="{FF2B5EF4-FFF2-40B4-BE49-F238E27FC236}">
                <a16:creationId xmlns:a16="http://schemas.microsoft.com/office/drawing/2014/main" id="{1A2DE8E9-253D-420B-8B75-8E32149DF14C}"/>
              </a:ext>
            </a:extLst>
          </p:cNvPr>
          <p:cNvSpPr txBox="1"/>
          <p:nvPr/>
        </p:nvSpPr>
        <p:spPr>
          <a:xfrm>
            <a:off x="2377809" y="983521"/>
            <a:ext cx="2560320" cy="461665"/>
          </a:xfrm>
          <a:prstGeom prst="rect">
            <a:avLst/>
          </a:prstGeom>
          <a:noFill/>
        </p:spPr>
        <p:txBody>
          <a:bodyPr wrap="square" rtlCol="0">
            <a:spAutoFit/>
          </a:bodyPr>
          <a:lstStyle/>
          <a:p>
            <a:r>
              <a:rPr lang="en-US" sz="2400" b="1" dirty="0">
                <a:solidFill>
                  <a:srgbClr val="00B0F0"/>
                </a:solidFill>
                <a:latin typeface="Alexandria Light" pitchFamily="2" charset="-78"/>
                <a:cs typeface="Alexandria Light" pitchFamily="2" charset="-78"/>
              </a:rPr>
              <a:t>REFERENCES</a:t>
            </a:r>
          </a:p>
        </p:txBody>
      </p:sp>
    </p:spTree>
    <p:extLst>
      <p:ext uri="{BB962C8B-B14F-4D97-AF65-F5344CB8AC3E}">
        <p14:creationId xmlns:p14="http://schemas.microsoft.com/office/powerpoint/2010/main" val="23614451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2"/>
          <a:stretch>
            <a:fillRect/>
          </a:stretch>
        </p:blipFill>
        <p:spPr>
          <a:xfrm>
            <a:off x="2678896" y="1584800"/>
            <a:ext cx="6834208" cy="3688400"/>
          </a:xfrm>
          <a:prstGeom prst="rect">
            <a:avLst/>
          </a:prstGeom>
        </p:spPr>
      </p:pic>
      <p:pic>
        <p:nvPicPr>
          <p:cNvPr id="6" name="Picture 5"/>
          <p:cNvPicPr>
            <a:picLocks noChangeAspect="1"/>
          </p:cNvPicPr>
          <p:nvPr/>
        </p:nvPicPr>
        <p:blipFill>
          <a:blip r:embed="rId3"/>
          <a:stretch>
            <a:fillRect/>
          </a:stretch>
        </p:blipFill>
        <p:spPr>
          <a:xfrm>
            <a:off x="1267796" y="4016199"/>
            <a:ext cx="3572566" cy="1121761"/>
          </a:xfrm>
          <a:prstGeom prst="rect">
            <a:avLst/>
          </a:prstGeom>
        </p:spPr>
      </p:pic>
      <p:pic>
        <p:nvPicPr>
          <p:cNvPr id="7" name="Picture 6">
            <a:extLst>
              <a:ext uri="{FF2B5EF4-FFF2-40B4-BE49-F238E27FC236}">
                <a16:creationId xmlns:a16="http://schemas.microsoft.com/office/drawing/2014/main" id="{E8CD2A69-8413-4C8C-BF38-0AFF0F19EF93}"/>
              </a:ext>
            </a:extLst>
          </p:cNvPr>
          <p:cNvPicPr>
            <a:picLocks noChangeAspect="1"/>
          </p:cNvPicPr>
          <p:nvPr/>
        </p:nvPicPr>
        <p:blipFill>
          <a:blip r:embed="rId4"/>
          <a:stretch>
            <a:fillRect/>
          </a:stretch>
        </p:blipFill>
        <p:spPr>
          <a:xfrm>
            <a:off x="9387840" y="0"/>
            <a:ext cx="2956816" cy="1383912"/>
          </a:xfrm>
          <a:prstGeom prst="rect">
            <a:avLst/>
          </a:prstGeom>
        </p:spPr>
      </p:pic>
      <p:sp>
        <p:nvSpPr>
          <p:cNvPr id="9" name="Rectangle 8">
            <a:extLst>
              <a:ext uri="{FF2B5EF4-FFF2-40B4-BE49-F238E27FC236}">
                <a16:creationId xmlns:a16="http://schemas.microsoft.com/office/drawing/2014/main" id="{0900E688-F80B-4109-ACD7-19DB97526805}"/>
              </a:ext>
            </a:extLst>
          </p:cNvPr>
          <p:cNvSpPr/>
          <p:nvPr/>
        </p:nvSpPr>
        <p:spPr>
          <a:xfrm>
            <a:off x="1424075" y="109057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0" name="TextBox 9">
            <a:extLst>
              <a:ext uri="{FF2B5EF4-FFF2-40B4-BE49-F238E27FC236}">
                <a16:creationId xmlns:a16="http://schemas.microsoft.com/office/drawing/2014/main" id="{230341E4-B7F2-4D16-AE08-A819D3FFB67E}"/>
              </a:ext>
            </a:extLst>
          </p:cNvPr>
          <p:cNvSpPr txBox="1"/>
          <p:nvPr/>
        </p:nvSpPr>
        <p:spPr>
          <a:xfrm>
            <a:off x="1424075" y="1175859"/>
            <a:ext cx="1091009" cy="738664"/>
          </a:xfrm>
          <a:prstGeom prst="rect">
            <a:avLst/>
          </a:prstGeom>
          <a:noFill/>
        </p:spPr>
        <p:txBody>
          <a:bodyPr wrap="square" rtlCol="0">
            <a:spAutoFit/>
          </a:bodyPr>
          <a:lstStyle/>
          <a:p>
            <a:pPr algn="ctr"/>
            <a:r>
              <a:rPr lang="en-US" dirty="0">
                <a:solidFill>
                  <a:schemeClr val="bg1"/>
                </a:solidFill>
                <a:latin typeface="Alexandria Light" pitchFamily="2" charset="-78"/>
                <a:cs typeface="Alexandria Light" pitchFamily="2" charset="-78"/>
              </a:rPr>
              <a:t>Chapter</a:t>
            </a:r>
            <a:endParaRPr lang="ar-JO" dirty="0">
              <a:solidFill>
                <a:schemeClr val="bg1"/>
              </a:solidFill>
              <a:latin typeface="Alexandria Light" pitchFamily="2" charset="-78"/>
              <a:cs typeface="Alexandria Light" pitchFamily="2" charset="-78"/>
            </a:endParaRPr>
          </a:p>
          <a:p>
            <a:pPr algn="ctr"/>
            <a:r>
              <a:rPr lang="ar-JO" sz="2400" dirty="0">
                <a:solidFill>
                  <a:schemeClr val="bg1"/>
                </a:solidFill>
                <a:latin typeface="Alexandria Light" pitchFamily="2" charset="-78"/>
                <a:cs typeface="Alexandria Light" pitchFamily="2" charset="-78"/>
              </a:rPr>
              <a:t>00</a:t>
            </a:r>
            <a:endParaRPr lang="en-US" sz="2400" dirty="0">
              <a:solidFill>
                <a:schemeClr val="bg1"/>
              </a:solidFill>
              <a:latin typeface="Alexandria Light" pitchFamily="2" charset="-78"/>
              <a:cs typeface="Alexandria Light" pitchFamily="2" charset="-78"/>
            </a:endParaRPr>
          </a:p>
        </p:txBody>
      </p:sp>
    </p:spTree>
    <p:extLst>
      <p:ext uri="{BB962C8B-B14F-4D97-AF65-F5344CB8AC3E}">
        <p14:creationId xmlns:p14="http://schemas.microsoft.com/office/powerpoint/2010/main" val="1978759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8D7271B-667A-46C4-A617-4894CD217A5B}"/>
              </a:ext>
            </a:extLst>
          </p:cNvPr>
          <p:cNvSpPr/>
          <p:nvPr/>
        </p:nvSpPr>
        <p:spPr>
          <a:xfrm>
            <a:off x="1424075" y="109057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 y="641591"/>
            <a:ext cx="9497088"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p:cNvPicPr>
            <a:picLocks noChangeAspect="1"/>
          </p:cNvPicPr>
          <p:nvPr/>
        </p:nvPicPr>
        <p:blipFill>
          <a:blip r:embed="rId2"/>
          <a:stretch>
            <a:fillRect/>
          </a:stretch>
        </p:blipFill>
        <p:spPr>
          <a:xfrm>
            <a:off x="2930731" y="1704578"/>
            <a:ext cx="6212362" cy="3968840"/>
          </a:xfrm>
          <a:prstGeom prst="rect">
            <a:avLst/>
          </a:prstGeom>
        </p:spPr>
      </p:pic>
      <p:pic>
        <p:nvPicPr>
          <p:cNvPr id="8" name="Picture 7"/>
          <p:cNvPicPr>
            <a:picLocks noChangeAspect="1"/>
          </p:cNvPicPr>
          <p:nvPr/>
        </p:nvPicPr>
        <p:blipFill>
          <a:blip r:embed="rId3"/>
          <a:stretch>
            <a:fillRect/>
          </a:stretch>
        </p:blipFill>
        <p:spPr>
          <a:xfrm>
            <a:off x="1181062" y="3932257"/>
            <a:ext cx="3792041" cy="2066723"/>
          </a:xfrm>
          <a:prstGeom prst="rect">
            <a:avLst/>
          </a:prstGeom>
        </p:spPr>
      </p:pic>
      <p:pic>
        <p:nvPicPr>
          <p:cNvPr id="2" name="Picture 1">
            <a:extLst>
              <a:ext uri="{FF2B5EF4-FFF2-40B4-BE49-F238E27FC236}">
                <a16:creationId xmlns:a16="http://schemas.microsoft.com/office/drawing/2014/main" id="{2DCE4639-1F34-4B1F-A60E-9F6118E17EEF}"/>
              </a:ext>
            </a:extLst>
          </p:cNvPr>
          <p:cNvPicPr>
            <a:picLocks noChangeAspect="1"/>
          </p:cNvPicPr>
          <p:nvPr/>
        </p:nvPicPr>
        <p:blipFill>
          <a:blip r:embed="rId4"/>
          <a:stretch>
            <a:fillRect/>
          </a:stretch>
        </p:blipFill>
        <p:spPr>
          <a:xfrm>
            <a:off x="9303892" y="-29078"/>
            <a:ext cx="2956816" cy="1383912"/>
          </a:xfrm>
          <a:prstGeom prst="rect">
            <a:avLst/>
          </a:prstGeom>
        </p:spPr>
      </p:pic>
      <p:sp>
        <p:nvSpPr>
          <p:cNvPr id="9" name="TextBox 8">
            <a:extLst>
              <a:ext uri="{FF2B5EF4-FFF2-40B4-BE49-F238E27FC236}">
                <a16:creationId xmlns:a16="http://schemas.microsoft.com/office/drawing/2014/main" id="{DF858F64-E2FA-4D67-8FA3-5584C3198004}"/>
              </a:ext>
            </a:extLst>
          </p:cNvPr>
          <p:cNvSpPr txBox="1"/>
          <p:nvPr/>
        </p:nvSpPr>
        <p:spPr>
          <a:xfrm>
            <a:off x="1424075" y="1175859"/>
            <a:ext cx="1091009" cy="738664"/>
          </a:xfrm>
          <a:prstGeom prst="rect">
            <a:avLst/>
          </a:prstGeom>
          <a:noFill/>
        </p:spPr>
        <p:txBody>
          <a:bodyPr wrap="square" rtlCol="0">
            <a:spAutoFit/>
          </a:bodyPr>
          <a:lstStyle/>
          <a:p>
            <a:pPr algn="ctr"/>
            <a:r>
              <a:rPr lang="en-US" dirty="0">
                <a:solidFill>
                  <a:schemeClr val="bg1"/>
                </a:solidFill>
                <a:latin typeface="Alexandria Light" pitchFamily="2" charset="-78"/>
                <a:cs typeface="Alexandria Light" pitchFamily="2" charset="-78"/>
              </a:rPr>
              <a:t>Chapter</a:t>
            </a:r>
            <a:endParaRPr lang="ar-JO" dirty="0">
              <a:solidFill>
                <a:schemeClr val="bg1"/>
              </a:solidFill>
              <a:latin typeface="Alexandria Light" pitchFamily="2" charset="-78"/>
              <a:cs typeface="Alexandria Light" pitchFamily="2" charset="-78"/>
            </a:endParaRPr>
          </a:p>
          <a:p>
            <a:pPr algn="ctr"/>
            <a:r>
              <a:rPr lang="ar-JO" sz="2400" dirty="0">
                <a:solidFill>
                  <a:schemeClr val="bg1"/>
                </a:solidFill>
                <a:latin typeface="Alexandria Light" pitchFamily="2" charset="-78"/>
                <a:cs typeface="Alexandria Light" pitchFamily="2" charset="-78"/>
              </a:rPr>
              <a:t>00</a:t>
            </a:r>
            <a:endParaRPr lang="en-US" sz="2400" dirty="0">
              <a:solidFill>
                <a:schemeClr val="bg1"/>
              </a:solidFill>
              <a:latin typeface="Alexandria Light" pitchFamily="2" charset="-78"/>
              <a:cs typeface="Alexandria Light" pitchFamily="2" charset="-78"/>
            </a:endParaRPr>
          </a:p>
        </p:txBody>
      </p:sp>
    </p:spTree>
    <p:extLst>
      <p:ext uri="{BB962C8B-B14F-4D97-AF65-F5344CB8AC3E}">
        <p14:creationId xmlns:p14="http://schemas.microsoft.com/office/powerpoint/2010/main" val="37934686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60C32CCA-0AC7-49C1-BB8E-815A576B7AC0}"/>
              </a:ext>
            </a:extLst>
          </p:cNvPr>
          <p:cNvPicPr>
            <a:picLocks noChangeAspect="1"/>
          </p:cNvPicPr>
          <p:nvPr/>
        </p:nvPicPr>
        <p:blipFill>
          <a:blip r:embed="rId2"/>
          <a:stretch>
            <a:fillRect/>
          </a:stretch>
        </p:blipFill>
        <p:spPr>
          <a:xfrm>
            <a:off x="1665187" y="1758097"/>
            <a:ext cx="8512769" cy="3924044"/>
          </a:xfrm>
          <a:prstGeom prst="rect">
            <a:avLst/>
          </a:prstGeom>
        </p:spPr>
      </p:pic>
      <p:sp>
        <p:nvSpPr>
          <p:cNvPr id="10" name="Rectangle 9">
            <a:extLst>
              <a:ext uri="{FF2B5EF4-FFF2-40B4-BE49-F238E27FC236}">
                <a16:creationId xmlns:a16="http://schemas.microsoft.com/office/drawing/2014/main" id="{88D7271B-667A-46C4-A617-4894CD217A5B}"/>
              </a:ext>
            </a:extLst>
          </p:cNvPr>
          <p:cNvSpPr/>
          <p:nvPr/>
        </p:nvSpPr>
        <p:spPr>
          <a:xfrm>
            <a:off x="1424075" y="109057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2" name="Picture 1">
            <a:extLst>
              <a:ext uri="{FF2B5EF4-FFF2-40B4-BE49-F238E27FC236}">
                <a16:creationId xmlns:a16="http://schemas.microsoft.com/office/drawing/2014/main" id="{2DCE4639-1F34-4B1F-A60E-9F6118E17EEF}"/>
              </a:ext>
            </a:extLst>
          </p:cNvPr>
          <p:cNvPicPr>
            <a:picLocks noChangeAspect="1"/>
          </p:cNvPicPr>
          <p:nvPr/>
        </p:nvPicPr>
        <p:blipFill>
          <a:blip r:embed="rId3"/>
          <a:stretch>
            <a:fillRect/>
          </a:stretch>
        </p:blipFill>
        <p:spPr>
          <a:xfrm>
            <a:off x="9303892" y="-29078"/>
            <a:ext cx="2956816" cy="1383912"/>
          </a:xfrm>
          <a:prstGeom prst="rect">
            <a:avLst/>
          </a:prstGeom>
        </p:spPr>
      </p:pic>
      <p:sp>
        <p:nvSpPr>
          <p:cNvPr id="9" name="TextBox 8">
            <a:extLst>
              <a:ext uri="{FF2B5EF4-FFF2-40B4-BE49-F238E27FC236}">
                <a16:creationId xmlns:a16="http://schemas.microsoft.com/office/drawing/2014/main" id="{DF858F64-E2FA-4D67-8FA3-5584C3198004}"/>
              </a:ext>
            </a:extLst>
          </p:cNvPr>
          <p:cNvSpPr txBox="1"/>
          <p:nvPr/>
        </p:nvSpPr>
        <p:spPr>
          <a:xfrm>
            <a:off x="1424075" y="1175859"/>
            <a:ext cx="1091009" cy="738664"/>
          </a:xfrm>
          <a:prstGeom prst="rect">
            <a:avLst/>
          </a:prstGeom>
          <a:noFill/>
        </p:spPr>
        <p:txBody>
          <a:bodyPr wrap="square" rtlCol="0">
            <a:spAutoFit/>
          </a:bodyPr>
          <a:lstStyle/>
          <a:p>
            <a:pPr algn="ctr"/>
            <a:r>
              <a:rPr lang="en-US" dirty="0">
                <a:solidFill>
                  <a:schemeClr val="bg1"/>
                </a:solidFill>
                <a:latin typeface="Alexandria Light" pitchFamily="2" charset="-78"/>
                <a:cs typeface="Alexandria Light" pitchFamily="2" charset="-78"/>
              </a:rPr>
              <a:t>Chapter</a:t>
            </a:r>
            <a:endParaRPr lang="ar-JO" dirty="0">
              <a:solidFill>
                <a:schemeClr val="bg1"/>
              </a:solidFill>
              <a:latin typeface="Alexandria Light" pitchFamily="2" charset="-78"/>
              <a:cs typeface="Alexandria Light" pitchFamily="2" charset="-78"/>
            </a:endParaRPr>
          </a:p>
          <a:p>
            <a:pPr algn="ctr"/>
            <a:r>
              <a:rPr lang="ar-JO" sz="2400" dirty="0">
                <a:solidFill>
                  <a:schemeClr val="bg1"/>
                </a:solidFill>
                <a:latin typeface="Alexandria Light" pitchFamily="2" charset="-78"/>
                <a:cs typeface="Alexandria Light" pitchFamily="2" charset="-78"/>
              </a:rPr>
              <a:t>00</a:t>
            </a:r>
            <a:endParaRPr lang="en-US" sz="2400" dirty="0">
              <a:solidFill>
                <a:schemeClr val="bg1"/>
              </a:solidFill>
              <a:latin typeface="Alexandria Light" pitchFamily="2" charset="-78"/>
              <a:cs typeface="Alexandria Light" pitchFamily="2" charset="-78"/>
            </a:endParaRPr>
          </a:p>
        </p:txBody>
      </p:sp>
      <p:sp>
        <p:nvSpPr>
          <p:cNvPr id="6" name="TextBox 5">
            <a:extLst>
              <a:ext uri="{FF2B5EF4-FFF2-40B4-BE49-F238E27FC236}">
                <a16:creationId xmlns:a16="http://schemas.microsoft.com/office/drawing/2014/main" id="{71573FD8-D325-4A41-9891-E360FE90E0F9}"/>
              </a:ext>
            </a:extLst>
          </p:cNvPr>
          <p:cNvSpPr txBox="1"/>
          <p:nvPr/>
        </p:nvSpPr>
        <p:spPr>
          <a:xfrm>
            <a:off x="3090858" y="1032401"/>
            <a:ext cx="2763079" cy="400110"/>
          </a:xfrm>
          <a:prstGeom prst="rect">
            <a:avLst/>
          </a:prstGeom>
          <a:noFill/>
        </p:spPr>
        <p:txBody>
          <a:bodyPr wrap="square" rtlCol="0">
            <a:spAutoFit/>
          </a:bodyPr>
          <a:lstStyle/>
          <a:p>
            <a:r>
              <a:rPr lang="en-US" sz="2000" b="1" dirty="0">
                <a:solidFill>
                  <a:srgbClr val="00B0F0"/>
                </a:solidFill>
                <a:latin typeface="Alexandria Light" pitchFamily="2" charset="-78"/>
                <a:cs typeface="Alexandria Light" pitchFamily="2" charset="-78"/>
              </a:rPr>
              <a:t>THANK YOU</a:t>
            </a:r>
          </a:p>
        </p:txBody>
      </p:sp>
    </p:spTree>
    <p:extLst>
      <p:ext uri="{BB962C8B-B14F-4D97-AF65-F5344CB8AC3E}">
        <p14:creationId xmlns:p14="http://schemas.microsoft.com/office/powerpoint/2010/main" val="8598524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a968399c04fe4fe4dc7da06fb70d1f66">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29eff524e268ff0c86728610c23328f6"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3C0487D3-B0F1-4AB9-8051-AEF364BDA9B2}"/>
</file>

<file path=customXml/itemProps2.xml><?xml version="1.0" encoding="utf-8"?>
<ds:datastoreItem xmlns:ds="http://schemas.openxmlformats.org/officeDocument/2006/customXml" ds:itemID="{66B39FD7-EB82-41A9-BC16-547340C4CD4F}"/>
</file>

<file path=customXml/itemProps3.xml><?xml version="1.0" encoding="utf-8"?>
<ds:datastoreItem xmlns:ds="http://schemas.openxmlformats.org/officeDocument/2006/customXml" ds:itemID="{EEABA39C-AA18-43D5-B30E-D07601067592}"/>
</file>

<file path=docProps/app.xml><?xml version="1.0" encoding="utf-8"?>
<Properties xmlns="http://schemas.openxmlformats.org/officeDocument/2006/extended-properties" xmlns:vt="http://schemas.openxmlformats.org/officeDocument/2006/docPropsVTypes">
  <Template/>
  <TotalTime>844</TotalTime>
  <Words>1112</Words>
  <Application>Microsoft Office PowerPoint</Application>
  <PresentationFormat>Widescreen</PresentationFormat>
  <Paragraphs>183</Paragraphs>
  <Slides>19</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Alexandria Black</vt:lpstr>
      <vt:lpstr>Alexandria ExtraLight</vt:lpstr>
      <vt:lpstr>Alexandria Light</vt:lpstr>
      <vt:lpstr>-apple-system</vt:lpstr>
      <vt:lpstr>Arial</vt:lpstr>
      <vt:lpstr>Calibri</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Dell</cp:lastModifiedBy>
  <cp:revision>93</cp:revision>
  <dcterms:created xsi:type="dcterms:W3CDTF">2023-04-29T09:08:23Z</dcterms:created>
  <dcterms:modified xsi:type="dcterms:W3CDTF">2026-09-15T21:21:29Z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