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346" r:id="rId3"/>
    <p:sldId id="299" r:id="rId4"/>
    <p:sldId id="265" r:id="rId5"/>
    <p:sldId id="264" r:id="rId6"/>
    <p:sldId id="266" r:id="rId7"/>
    <p:sldId id="353" r:id="rId8"/>
    <p:sldId id="270" r:id="rId9"/>
    <p:sldId id="286" r:id="rId10"/>
    <p:sldId id="273" r:id="rId11"/>
    <p:sldId id="278" r:id="rId12"/>
    <p:sldId id="269" r:id="rId13"/>
    <p:sldId id="290" r:id="rId14"/>
    <p:sldId id="291" r:id="rId15"/>
    <p:sldId id="349" r:id="rId16"/>
    <p:sldId id="352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1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58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09/28/2022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8" name="Google Shape;9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608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em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12" Type="http://schemas.openxmlformats.org/officeDocument/2006/relationships/hyperlink" Target="https://www.linkedin.com/in/waseemaltabbaa/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3.png"/><Relationship Id="rId11" Type="http://schemas.openxmlformats.org/officeDocument/2006/relationships/image" Target="../media/image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6.png"/><Relationship Id="rId1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f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jp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f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f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emf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png"/><Relationship Id="rId9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6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  <p:pic>
        <p:nvPicPr>
          <p:cNvPr id="125" name="Audio 124">
            <a:hlinkClick r:id="" action="ppaction://media"/>
            <a:extLst>
              <a:ext uri="{FF2B5EF4-FFF2-40B4-BE49-F238E27FC236}">
                <a16:creationId xmlns:a16="http://schemas.microsoft.com/office/drawing/2014/main" id="{F5C96656-78F2-2970-DEB1-0923BC90FB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19"/>
    </mc:Choice>
    <mc:Fallback>
      <p:transition spd="slow" advTm="20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  <p:pic>
        <p:nvPicPr>
          <p:cNvPr id="58" name="Audio 57">
            <a:hlinkClick r:id="" action="ppaction://media"/>
            <a:extLst>
              <a:ext uri="{FF2B5EF4-FFF2-40B4-BE49-F238E27FC236}">
                <a16:creationId xmlns:a16="http://schemas.microsoft.com/office/drawing/2014/main" id="{32559004-5210-2C18-0C8E-43667213A0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72"/>
    </mc:Choice>
    <mc:Fallback>
      <p:transition spd="slow" advTm="18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71964" y="-117903"/>
            <a:ext cx="12335929" cy="69973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14368" y="-101602"/>
            <a:ext cx="5721151" cy="6563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10800000">
            <a:off x="1679962" y="2821764"/>
            <a:ext cx="10109810" cy="4057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931274" y="635284"/>
            <a:ext cx="5811489" cy="124363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 txBox="1"/>
          <p:nvPr/>
        </p:nvSpPr>
        <p:spPr>
          <a:xfrm>
            <a:off x="4673394" y="743026"/>
            <a:ext cx="5681100" cy="126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  <a:sym typeface="Tajawal Medium"/>
              </a:rPr>
              <a:t>Name: Eng. Waseem Al Tabbaa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24A9E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Email: waseem@esu.ac.ae</a:t>
            </a:r>
            <a:endParaRPr sz="2000" dirty="0">
              <a:solidFill>
                <a:srgbClr val="24A9E1"/>
              </a:solidFill>
              <a:latin typeface="Arial" panose="020B0604020202020204" pitchFamily="34" charset="0"/>
              <a:ea typeface="Tajawal Medium"/>
              <a:cs typeface="Arial" panose="020B0604020202020204" pitchFamily="34" charset="0"/>
              <a:sym typeface="Tajawal Medium"/>
            </a:endParaRPr>
          </a:p>
          <a:p>
            <a:r>
              <a:rPr lang="en-US" sz="2000" dirty="0">
                <a:solidFill>
                  <a:srgbClr val="FF951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Nationality: Saudi</a:t>
            </a:r>
          </a:p>
          <a:p>
            <a:endParaRPr sz="1400" dirty="0"/>
          </a:p>
        </p:txBody>
      </p:sp>
      <p:sp>
        <p:nvSpPr>
          <p:cNvPr id="108" name="Google Shape;108;p2"/>
          <p:cNvSpPr txBox="1"/>
          <p:nvPr/>
        </p:nvSpPr>
        <p:spPr>
          <a:xfrm>
            <a:off x="2524266" y="2848143"/>
            <a:ext cx="8744006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lt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Education: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Everyone’s Smart University 2021</a:t>
            </a:r>
          </a:p>
          <a:p>
            <a:pPr lvl="0"/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       Master in Project Management MPM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King Saud University 2007</a:t>
            </a:r>
          </a:p>
          <a:p>
            <a:pPr lvl="0"/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       Bachelor of Administrative Science’07 - Quantitative Methods</a:t>
            </a:r>
          </a:p>
        </p:txBody>
      </p:sp>
      <p:sp>
        <p:nvSpPr>
          <p:cNvPr id="14" name="Google Shape;108;p2"/>
          <p:cNvSpPr txBox="1"/>
          <p:nvPr/>
        </p:nvSpPr>
        <p:spPr>
          <a:xfrm>
            <a:off x="2840923" y="4241465"/>
            <a:ext cx="4341765" cy="2616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n-GB" sz="2000" dirty="0">
                <a:solidFill>
                  <a:schemeClr val="lt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Licenses &amp; certifications: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Tajawal Medium"/>
              <a:cs typeface="Arial" panose="020B0604020202020204" pitchFamily="34" charset="0"/>
              <a:sym typeface="Tajawal Medium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Effective Mentorship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Essential Leadership Program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eTOM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Member of Institute of Asset Management (MIAM)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IAM Certificate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Data-Driven Decisions for Managers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Connect - Business Analytics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Predictive Analytics for Enterprise</a:t>
            </a:r>
          </a:p>
        </p:txBody>
      </p:sp>
      <p:sp>
        <p:nvSpPr>
          <p:cNvPr id="16" name="Google Shape;108;p2"/>
          <p:cNvSpPr txBox="1"/>
          <p:nvPr/>
        </p:nvSpPr>
        <p:spPr>
          <a:xfrm>
            <a:off x="7420214" y="4028771"/>
            <a:ext cx="4341765" cy="283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endParaRPr lang="en-GB" sz="2000" dirty="0">
              <a:solidFill>
                <a:schemeClr val="lt1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lvl="0"/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Tajawal Medium"/>
              <a:cs typeface="Arial" panose="020B0604020202020204" pitchFamily="34" charset="0"/>
              <a:sym typeface="Tajawal Medium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COBIT 5 Foundation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Foundation Award in Asset Management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TOGAF® Certification Program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Certified Asset Management Professional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Master Scuba Diver Trainer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ITIL Foundation Level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CompTIA Project+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Arial" panose="020B0604020202020204" pitchFamily="34" charset="0"/>
                <a:ea typeface="Tajawal Medium"/>
                <a:cs typeface="Arial" panose="020B0604020202020204" pitchFamily="34" charset="0"/>
                <a:sym typeface="Tajawal Medium"/>
              </a:rPr>
              <a:t>International Computer Drivers License (ICDL)</a:t>
            </a:r>
          </a:p>
        </p:txBody>
      </p:sp>
      <p:pic>
        <p:nvPicPr>
          <p:cNvPr id="4" name="Picture 3" descr="A picture containing person&#10;&#10;Description automatically generated">
            <a:extLst>
              <a:ext uri="{FF2B5EF4-FFF2-40B4-BE49-F238E27FC236}">
                <a16:creationId xmlns:a16="http://schemas.microsoft.com/office/drawing/2014/main" id="{7B38E250-639B-53C2-366C-CB4FAC75B1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325" y="-24062"/>
            <a:ext cx="2304071" cy="282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" name="Google Shape;104;p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-114989" y="-109981"/>
            <a:ext cx="2729452" cy="698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55345" y="4934428"/>
            <a:ext cx="1957132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hlinkClick r:id="rId12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59536" y="3159585"/>
            <a:ext cx="917858" cy="893704"/>
          </a:xfrm>
          <a:prstGeom prst="rect">
            <a:avLst/>
          </a:prstGeom>
        </p:spPr>
      </p:pic>
      <p:pic>
        <p:nvPicPr>
          <p:cNvPr id="61" name="Audio 60">
            <a:hlinkClick r:id="" action="ppaction://media"/>
            <a:extLst>
              <a:ext uri="{FF2B5EF4-FFF2-40B4-BE49-F238E27FC236}">
                <a16:creationId xmlns:a16="http://schemas.microsoft.com/office/drawing/2014/main" id="{796080F2-6226-499F-F177-0DD274E282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9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990"/>
    </mc:Choice>
    <mc:Fallback>
      <p:transition spd="slow" advTm="222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6B4142BD-046A-7D0C-108F-F0AE18B17D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036"/>
    </mc:Choice>
    <mc:Fallback>
      <p:transition spd="slow" advTm="58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الخريف تكون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63E6281-880F-02B3-FCA2-4861FEB96D7A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55" name="Audio 54">
            <a:hlinkClick r:id="" action="ppaction://media"/>
            <a:extLst>
              <a:ext uri="{FF2B5EF4-FFF2-40B4-BE49-F238E27FC236}">
                <a16:creationId xmlns:a16="http://schemas.microsoft.com/office/drawing/2014/main" id="{CDE72A7E-5715-73A4-390E-CC3FABE467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8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09"/>
    </mc:Choice>
    <mc:Fallback>
      <p:transition spd="slow" advTm="12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4B904F3-2CAA-95FF-04D3-3A5D914576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740"/>
    </mc:Choice>
    <mc:Fallback>
      <p:transition spd="slow" advTm="1347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0674378-9EBA-F2A0-FC52-F5E65C2B87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AF8295E4-7FEB-E87C-0BEC-6738ACC367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32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14"/>
    </mc:Choice>
    <mc:Fallback>
      <p:transition spd="slow" advTm="4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FC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Moodle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 يوم السبت  من كل أسبوع في تمام </a:t>
            </a:r>
            <a:r>
              <a:rPr lang="ar-SA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١٢ ظهراً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و هي حلقات أسبوعية اختيارية للطالب وغرضها مناقشة ما تم طرحه في المحاضرة المسجلة لهذا الاسبوع. (يرجي مراجعة الموعد والمدة الزمنية لكل مقرر حسب الجدول)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يرجى العلم ان حضور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اختيارية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للطلاب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D97740E-4082-0EC3-4A52-04F63FDB3447}"/>
              </a:ext>
            </a:extLst>
          </p:cNvPr>
          <p:cNvSpPr txBox="1"/>
          <p:nvPr/>
        </p:nvSpPr>
        <p:spPr>
          <a:xfrm>
            <a:off x="2466786" y="598891"/>
            <a:ext cx="6272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 المسجلة وحلقات النقاش الاسبوعية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7643A861-1E2D-1640-66E4-52FD5F1F16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5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21"/>
    </mc:Choice>
    <mc:Fallback>
      <p:transition spd="slow" advTm="54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F0CF011-7663-5239-DC98-23682E367F5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B33DE73A-4C52-B1B7-1683-E334518A5C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5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25"/>
    </mc:Choice>
    <mc:Fallback>
      <p:transition spd="slow" advTm="3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67908F-331C-FF9E-955C-A85FA82EA1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E8A5A1-00F6-9A66-8BCE-2B33DD9B7FED}"/>
              </a:ext>
            </a:extLst>
          </p:cNvPr>
          <p:cNvSpPr txBox="1"/>
          <p:nvPr/>
        </p:nvSpPr>
        <p:spPr>
          <a:xfrm>
            <a:off x="2762747" y="429788"/>
            <a:ext cx="3195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Quizzes and Exams </a:t>
            </a:r>
          </a:p>
        </p:txBody>
      </p:sp>
      <p:sp>
        <p:nvSpPr>
          <p:cNvPr id="10" name="Google Shape;1103;p33">
            <a:extLst>
              <a:ext uri="{FF2B5EF4-FFF2-40B4-BE49-F238E27FC236}">
                <a16:creationId xmlns:a16="http://schemas.microsoft.com/office/drawing/2014/main" id="{3854E7B6-032D-4B7C-5304-10D74F0DC1EF}"/>
              </a:ext>
            </a:extLst>
          </p:cNvPr>
          <p:cNvSpPr txBox="1">
            <a:spLocks/>
          </p:cNvSpPr>
          <p:nvPr/>
        </p:nvSpPr>
        <p:spPr>
          <a:xfrm>
            <a:off x="1235914" y="1505908"/>
            <a:ext cx="10183926" cy="400307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يرفع الاختبار القصير </a:t>
            </a:r>
            <a:r>
              <a:rPr lang="ar-SA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إسبوعياً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في نفس موعد رفع المحاضرة يوم السبت من كل أسبوع في تمام الساعة العاشرة مساءً و يترك لمدة أسبوع ، ثم يغلق في يوم السبت الذي يليه تمام الساعة التاسعة مساءً.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القصير 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 /Matching / true &amp; false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</a:p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تعد الإجابة علي الاختبار القصير بمثابة الحضور للطالب.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القصير من ٨ درجة / ٨ اسئلة. (بمجموع ٨٠درجة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)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فترة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عقد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لإختبار القصير ٢٤ دقيقة.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EBEB35-0DA0-740D-B3D2-98521AF163C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627" y="106622"/>
            <a:ext cx="2162082" cy="646331"/>
          </a:xfrm>
          <a:prstGeom prst="rect">
            <a:avLst/>
          </a:prstGeom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1A2CCF33-1BD5-6759-B5FD-DC8D538631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193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750"/>
    </mc:Choice>
    <mc:Fallback>
      <p:transition spd="slow" advTm="112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en-SA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6D8F8303-D0A6-AC8A-4635-F63F32A2EB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0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72"/>
    </mc:Choice>
    <mc:Fallback>
      <p:transition spd="slow" advTm="42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6BA08C-1572-403A-B171-25EAC712FA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702" y="1399012"/>
            <a:ext cx="4339040" cy="4342031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C67C1D84-14B5-4F8E-58D4-65F86567A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36"/>
    </mc:Choice>
    <mc:Fallback>
      <p:transition spd="slow" advTm="175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4C2DDDC-BC5B-C576-5ACB-C575E4387D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00C3F33-F79E-8C1D-38D7-79F181A5AC49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</p:spTree>
    <p:extLst>
      <p:ext uri="{BB962C8B-B14F-4D97-AF65-F5344CB8AC3E}">
        <p14:creationId xmlns:p14="http://schemas.microsoft.com/office/powerpoint/2010/main" val="105325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3"/>
    </mc:Choice>
    <mc:Fallback>
      <p:transition spd="slow" advTm="3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FC58272-BCCB-1437-3A88-44615F9099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F6CCF4-FB94-78C8-4A30-8CA05DE052B9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</p:spTree>
    <p:extLst>
      <p:ext uri="{BB962C8B-B14F-4D97-AF65-F5344CB8AC3E}">
        <p14:creationId xmlns:p14="http://schemas.microsoft.com/office/powerpoint/2010/main" val="323602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09"/>
    </mc:Choice>
    <mc:Fallback>
      <p:transition spd="slow" advTm="113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3B76FE-71E2-FBE7-AE20-9880010D0B3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6" y="1351280"/>
            <a:ext cx="6299383" cy="4511040"/>
          </a:xfrm>
          <a:prstGeom prst="rect">
            <a:avLst/>
          </a:prstGeom>
        </p:spPr>
      </p:pic>
      <p:sp>
        <p:nvSpPr>
          <p:cNvPr id="8" name="Right Arrow 52">
            <a:extLst>
              <a:ext uri="{FF2B5EF4-FFF2-40B4-BE49-F238E27FC236}">
                <a16:creationId xmlns:a16="http://schemas.microsoft.com/office/drawing/2014/main" id="{915B2A57-646B-7C6B-B4CC-87DBBABD6D67}"/>
              </a:ext>
            </a:extLst>
          </p:cNvPr>
          <p:cNvSpPr/>
          <p:nvPr/>
        </p:nvSpPr>
        <p:spPr>
          <a:xfrm rot="8875841">
            <a:off x="9100240" y="3541773"/>
            <a:ext cx="858495" cy="47589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02EDA226-E861-90DB-7740-315B89EA63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99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460"/>
    </mc:Choice>
    <mc:Fallback>
      <p:transition spd="slow" advTm="35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3E16D5-0A2C-08E7-5B74-F57CD0DCFB5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505907"/>
            <a:ext cx="6387408" cy="4275134"/>
          </a:xfrm>
          <a:prstGeom prst="rect">
            <a:avLst/>
          </a:prstGeom>
        </p:spPr>
      </p:pic>
      <p:sp>
        <p:nvSpPr>
          <p:cNvPr id="8" name="Right Arrow 52">
            <a:extLst>
              <a:ext uri="{FF2B5EF4-FFF2-40B4-BE49-F238E27FC236}">
                <a16:creationId xmlns:a16="http://schemas.microsoft.com/office/drawing/2014/main" id="{D1A0685A-A641-D528-8B91-C0A81E7C35D3}"/>
              </a:ext>
            </a:extLst>
          </p:cNvPr>
          <p:cNvSpPr/>
          <p:nvPr/>
        </p:nvSpPr>
        <p:spPr>
          <a:xfrm rot="8875841">
            <a:off x="9215180" y="3921784"/>
            <a:ext cx="858495" cy="47589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5E4E8787-2053-A493-2ADE-A76CA14FAD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12"/>
    </mc:Choice>
    <mc:Fallback>
      <p:transition spd="slow" advTm="31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شكراً جزيلاً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993AE0F-C9A0-CFE7-1B11-17F29ED9F3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99396" t="-90625" r="-199396" b="-90625"/>
          <a:stretch>
            <a:fillRect/>
          </a:stretch>
        </p:blipFill>
        <p:spPr>
          <a:xfrm>
            <a:off x="9147683" y="5143500"/>
            <a:ext cx="304063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229"/>
    </mc:Choice>
    <mc:Fallback>
      <p:transition spd="slow" advTm="41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3743</TotalTime>
  <Words>382</Words>
  <Application>Microsoft Office PowerPoint</Application>
  <PresentationFormat>Widescreen</PresentationFormat>
  <Paragraphs>60</Paragraphs>
  <Slides>17</Slides>
  <Notes>1</Notes>
  <HiddenSlides>0</HiddenSlides>
  <MMClips>17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Bahnschrift Condensed</vt:lpstr>
      <vt:lpstr>Calibri</vt:lpstr>
      <vt:lpstr>Calibri Light</vt:lpstr>
      <vt:lpstr>Catamaran</vt:lpstr>
      <vt:lpstr>Sakkal Majalla</vt:lpstr>
      <vt:lpstr>Tahoma</vt:lpstr>
      <vt:lpstr>Tajawal Medium</vt:lpstr>
      <vt:lpstr>Office Theme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Waseem Tabbaa</cp:lastModifiedBy>
  <cp:revision>89</cp:revision>
  <dcterms:created xsi:type="dcterms:W3CDTF">2021-08-03T13:03:26Z</dcterms:created>
  <dcterms:modified xsi:type="dcterms:W3CDTF">2022-09-28T18:05:33Z</dcterms:modified>
</cp:coreProperties>
</file>