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95" r:id="rId5"/>
    <p:sldId id="303" r:id="rId6"/>
    <p:sldId id="591" r:id="rId7"/>
    <p:sldId id="546" r:id="rId8"/>
    <p:sldId id="597" r:id="rId9"/>
    <p:sldId id="598" r:id="rId10"/>
    <p:sldId id="601" r:id="rId11"/>
    <p:sldId id="602" r:id="rId12"/>
    <p:sldId id="603" r:id="rId13"/>
    <p:sldId id="599" r:id="rId14"/>
    <p:sldId id="593" r:id="rId15"/>
    <p:sldId id="596" r:id="rId16"/>
    <p:sldId id="515" r:id="rId17"/>
    <p:sldId id="600" r:id="rId18"/>
    <p:sldId id="561" r:id="rId19"/>
    <p:sldId id="609" r:id="rId20"/>
    <p:sldId id="563" r:id="rId21"/>
    <p:sldId id="613" r:id="rId22"/>
    <p:sldId id="605" r:id="rId23"/>
    <p:sldId id="571" r:id="rId24"/>
    <p:sldId id="606" r:id="rId25"/>
    <p:sldId id="611" r:id="rId26"/>
    <p:sldId id="607" r:id="rId27"/>
    <p:sldId id="562" r:id="rId28"/>
    <p:sldId id="610" r:id="rId29"/>
    <p:sldId id="604" r:id="rId30"/>
    <p:sldId id="608" r:id="rId31"/>
    <p:sldId id="564" r:id="rId32"/>
    <p:sldId id="565" r:id="rId33"/>
    <p:sldId id="567" r:id="rId34"/>
    <p:sldId id="572" r:id="rId35"/>
    <p:sldId id="588" r:id="rId36"/>
    <p:sldId id="590" r:id="rId37"/>
    <p:sldId id="592" r:id="rId38"/>
    <p:sldId id="570" r:id="rId39"/>
    <p:sldId id="523" r:id="rId40"/>
    <p:sldId id="574" r:id="rId41"/>
    <p:sldId id="575" r:id="rId42"/>
    <p:sldId id="578" r:id="rId43"/>
    <p:sldId id="57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5"/>
            <p14:sldId id="303"/>
            <p14:sldId id="591"/>
            <p14:sldId id="546"/>
            <p14:sldId id="597"/>
            <p14:sldId id="598"/>
            <p14:sldId id="601"/>
            <p14:sldId id="602"/>
            <p14:sldId id="603"/>
            <p14:sldId id="599"/>
            <p14:sldId id="593"/>
            <p14:sldId id="596"/>
            <p14:sldId id="515"/>
            <p14:sldId id="600"/>
            <p14:sldId id="561"/>
            <p14:sldId id="609"/>
            <p14:sldId id="563"/>
            <p14:sldId id="613"/>
            <p14:sldId id="605"/>
            <p14:sldId id="571"/>
            <p14:sldId id="606"/>
            <p14:sldId id="611"/>
            <p14:sldId id="607"/>
            <p14:sldId id="562"/>
            <p14:sldId id="610"/>
            <p14:sldId id="604"/>
            <p14:sldId id="608"/>
            <p14:sldId id="564"/>
            <p14:sldId id="565"/>
            <p14:sldId id="567"/>
            <p14:sldId id="572"/>
            <p14:sldId id="588"/>
            <p14:sldId id="590"/>
            <p14:sldId id="592"/>
            <p14:sldId id="570"/>
            <p14:sldId id="523"/>
            <p14:sldId id="574"/>
            <p14:sldId id="575"/>
            <p14:sldId id="578"/>
            <p14:sldId id="57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852F4A"/>
    <a:srgbClr val="FFFFFF"/>
    <a:srgbClr val="2D3956"/>
    <a:srgbClr val="8E5A6D"/>
    <a:srgbClr val="FAC748"/>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8" autoAdjust="0"/>
    <p:restoredTop sz="93738" autoAdjust="0"/>
  </p:normalViewPr>
  <p:slideViewPr>
    <p:cSldViewPr snapToGrid="0">
      <p:cViewPr varScale="1">
        <p:scale>
          <a:sx n="68" d="100"/>
          <a:sy n="68" d="100"/>
        </p:scale>
        <p:origin x="67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665029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99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7.svg"/><Relationship Id="rId2" Type="http://schemas.openxmlformats.org/officeDocument/2006/relationships/image" Target="../media/image13.jpeg"/><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604340" y="2392974"/>
            <a:ext cx="5347939" cy="523220"/>
          </a:xfrm>
          <a:prstGeom prst="rect">
            <a:avLst/>
          </a:prstGeom>
        </p:spPr>
        <p:style>
          <a:lnRef idx="2">
            <a:schemeClr val="dk1"/>
          </a:lnRef>
          <a:fillRef idx="1">
            <a:schemeClr val="lt1"/>
          </a:fillRef>
          <a:effectRef idx="0">
            <a:schemeClr val="dk1"/>
          </a:effectRef>
          <a:fontRef idx="minor">
            <a:schemeClr val="dk1"/>
          </a:fontRef>
        </p:style>
        <p:txBody>
          <a:bodyPr wrap="none" rtlCol="0" anchor="ctr">
            <a:spAutoFit/>
          </a:bodyPr>
          <a:lstStyle/>
          <a:p>
            <a:r>
              <a:rPr lang="ar-EG" sz="2800" b="1" dirty="0">
                <a:solidFill>
                  <a:srgbClr val="00B0F0"/>
                </a:solidFill>
                <a:latin typeface="Alexandria" pitchFamily="2" charset="-78"/>
                <a:cs typeface="Alexandria" pitchFamily="2" charset="-78"/>
              </a:rPr>
              <a:t>الكتابة العلمية والنشر العلمي</a:t>
            </a:r>
            <a:endParaRPr lang="en-US" sz="2800" b="1" dirty="0">
              <a:solidFill>
                <a:srgbClr val="00B0F0"/>
              </a:solidFill>
              <a:latin typeface="Alexandria" pitchFamily="2" charset="-78"/>
              <a:cs typeface="Alexandria" pitchFamily="2" charset="-78"/>
            </a:endParaRPr>
          </a:p>
        </p:txBody>
      </p:sp>
      <p:sp>
        <p:nvSpPr>
          <p:cNvPr id="34" name="Rectangle: Rounded Corners 33"/>
          <p:cNvSpPr/>
          <p:nvPr/>
        </p:nvSpPr>
        <p:spPr>
          <a:xfrm>
            <a:off x="8874564" y="5473140"/>
            <a:ext cx="3516608" cy="76944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pitchFamily="2" charset="-78"/>
                <a:cs typeface="Alexandria" pitchFamily="2" charset="-78"/>
              </a:rPr>
              <a:t>المحاضرة الثالثة</a:t>
            </a:r>
            <a:endParaRPr lang="en-US" sz="2400" b="1" dirty="0">
              <a:solidFill>
                <a:schemeClr val="bg1"/>
              </a:solidFill>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6840" y="82019"/>
            <a:ext cx="2954655" cy="1379622"/>
          </a:xfrm>
          <a:prstGeom prst="rect">
            <a:avLst/>
          </a:prstGeom>
        </p:spPr>
      </p:pic>
      <p:sp>
        <p:nvSpPr>
          <p:cNvPr id="2" name="Oval 1">
            <a:extLst>
              <a:ext uri="{FF2B5EF4-FFF2-40B4-BE49-F238E27FC236}">
                <a16:creationId xmlns:a16="http://schemas.microsoft.com/office/drawing/2014/main" id="{C2EBB5C5-1CE5-3472-6862-DF1980C4B1DD}"/>
              </a:ext>
            </a:extLst>
          </p:cNvPr>
          <p:cNvSpPr/>
          <p:nvPr/>
        </p:nvSpPr>
        <p:spPr>
          <a:xfrm>
            <a:off x="-171449" y="-152399"/>
            <a:ext cx="6515100" cy="70104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Oval 2">
            <a:extLst>
              <a:ext uri="{FF2B5EF4-FFF2-40B4-BE49-F238E27FC236}">
                <a16:creationId xmlns:a16="http://schemas.microsoft.com/office/drawing/2014/main" id="{A238284D-D820-AB88-9BC1-D1F15432EA7F}"/>
              </a:ext>
            </a:extLst>
          </p:cNvPr>
          <p:cNvSpPr/>
          <p:nvPr/>
        </p:nvSpPr>
        <p:spPr>
          <a:xfrm>
            <a:off x="1" y="82019"/>
            <a:ext cx="6096000" cy="6775982"/>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6F7CFEB-4089-6A08-4946-6CDD437AD8AD}"/>
              </a:ext>
            </a:extLst>
          </p:cNvPr>
          <p:cNvSpPr txBox="1"/>
          <p:nvPr/>
        </p:nvSpPr>
        <p:spPr>
          <a:xfrm>
            <a:off x="7355641" y="4106976"/>
            <a:ext cx="3901971" cy="892552"/>
          </a:xfrm>
          <a:prstGeom prst="rect">
            <a:avLst/>
          </a:prstGeom>
        </p:spPr>
        <p:style>
          <a:lnRef idx="2">
            <a:schemeClr val="dk1"/>
          </a:lnRef>
          <a:fillRef idx="1">
            <a:schemeClr val="lt1"/>
          </a:fillRef>
          <a:effectRef idx="0">
            <a:schemeClr val="dk1"/>
          </a:effectRef>
          <a:fontRef idx="minor">
            <a:schemeClr val="dk1"/>
          </a:fontRef>
        </p:style>
        <p:txBody>
          <a:bodyPr wrap="square" rtlCol="1" anchor="ctr">
            <a:spAutoFit/>
          </a:bodyPr>
          <a:lstStyle/>
          <a:p>
            <a:pPr algn="ctr" rtl="1"/>
            <a:r>
              <a:rPr lang="ar-EG" sz="2000" b="1" dirty="0">
                <a:solidFill>
                  <a:srgbClr val="00B0F0"/>
                </a:solidFill>
                <a:latin typeface="Alexandria" pitchFamily="2" charset="-78"/>
                <a:cs typeface="Alexandria" pitchFamily="2" charset="-78"/>
              </a:rPr>
              <a:t>إعداد/</a:t>
            </a:r>
          </a:p>
          <a:p>
            <a:pPr algn="ctr" rtl="1"/>
            <a:r>
              <a:rPr lang="ar-EG" sz="1000" b="1" dirty="0">
                <a:solidFill>
                  <a:srgbClr val="00B0F0"/>
                </a:solidFill>
                <a:latin typeface="Alexandria" pitchFamily="2" charset="-78"/>
                <a:cs typeface="Alexandria" pitchFamily="2" charset="-78"/>
              </a:rPr>
              <a:t> </a:t>
            </a:r>
            <a:endParaRPr lang="ar-EG" sz="2000" b="1" dirty="0">
              <a:solidFill>
                <a:srgbClr val="00B0F0"/>
              </a:solidFill>
              <a:latin typeface="Alexandria" pitchFamily="2" charset="-78"/>
              <a:cs typeface="Alexandria" pitchFamily="2" charset="-78"/>
            </a:endParaRPr>
          </a:p>
          <a:p>
            <a:pPr algn="ctr" rtl="1"/>
            <a:r>
              <a:rPr lang="ar-EG" sz="2000" b="1" dirty="0">
                <a:latin typeface="Alexandria" pitchFamily="2" charset="-78"/>
                <a:cs typeface="Alexandria" pitchFamily="2" charset="-78"/>
              </a:rPr>
              <a:t>د. فاطمة الزهراء مصطفي</a:t>
            </a:r>
          </a:p>
        </p:txBody>
      </p:sp>
    </p:spTree>
    <p:extLst>
      <p:ext uri="{BB962C8B-B14F-4D97-AF65-F5344CB8AC3E}">
        <p14:creationId xmlns:p14="http://schemas.microsoft.com/office/powerpoint/2010/main" val="2300055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03860" y="135311"/>
            <a:ext cx="8659664" cy="5300798"/>
          </a:xfrm>
        </p:spPr>
      </p:pic>
      <p:sp>
        <p:nvSpPr>
          <p:cNvPr id="9" name="TextBox 8"/>
          <p:cNvSpPr txBox="1"/>
          <p:nvPr/>
        </p:nvSpPr>
        <p:spPr>
          <a:xfrm>
            <a:off x="6440447" y="2785710"/>
            <a:ext cx="5554726" cy="584775"/>
          </a:xfrm>
          <a:prstGeom prst="rect">
            <a:avLst/>
          </a:prstGeom>
          <a:noFill/>
        </p:spPr>
        <p:txBody>
          <a:bodyPr wrap="none" rtlCol="0">
            <a:spAutoFit/>
          </a:bodyPr>
          <a:lstStyle/>
          <a:p>
            <a:pPr algn="r" rtl="1"/>
            <a:r>
              <a:rPr lang="ar-EG" sz="3200" b="1" dirty="0">
                <a:solidFill>
                  <a:srgbClr val="00B0F0"/>
                </a:solidFill>
                <a:latin typeface="Alexandria" pitchFamily="2" charset="-78"/>
                <a:cs typeface="Alexandria" pitchFamily="2" charset="-78"/>
              </a:rPr>
              <a:t>الكتابة العلمية والنشر العلمي</a:t>
            </a:r>
            <a:endParaRPr lang="en-US" sz="3200" b="1" dirty="0">
              <a:solidFill>
                <a:srgbClr val="00B0F0"/>
              </a:solidFill>
              <a:latin typeface="Alexandria" pitchFamily="2" charset="-78"/>
              <a:cs typeface="Alexandria" pitchFamily="2" charset="-78"/>
            </a:endParaRPr>
          </a:p>
        </p:txBody>
      </p:sp>
      <p:sp>
        <p:nvSpPr>
          <p:cNvPr id="10" name="Rectangle: Rounded Corners 9"/>
          <p:cNvSpPr/>
          <p:nvPr/>
        </p:nvSpPr>
        <p:spPr>
          <a:xfrm>
            <a:off x="3108960" y="4852752"/>
            <a:ext cx="806078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rgbClr val="000000"/>
                </a:solidFill>
                <a:latin typeface="Alexandria" pitchFamily="2" charset="-78"/>
                <a:cs typeface="Alexandria" pitchFamily="2" charset="-78"/>
              </a:rPr>
              <a:t>المحاضرة الثالثة: </a:t>
            </a:r>
            <a:r>
              <a:rPr lang="ar-EG" sz="1800" b="0" i="0" u="none" strike="noStrike" baseline="0" dirty="0">
                <a:solidFill>
                  <a:srgbClr val="000000"/>
                </a:solidFill>
                <a:latin typeface="Alexandria" pitchFamily="2" charset="-78"/>
                <a:cs typeface="Alexandria" pitchFamily="2" charset="-78"/>
              </a:rPr>
              <a:t>كتابة الرسالة العلمية: القواعد التنظيمية والمواصفات الفنية</a:t>
            </a:r>
            <a:endParaRPr lang="en-US" b="1" dirty="0">
              <a:solidFill>
                <a:srgbClr val="000000"/>
              </a:solidFill>
              <a:latin typeface="Alexandria" pitchFamily="2" charset="-78"/>
              <a:cs typeface="Alexandria" pitchFamily="2" charset="-78"/>
            </a:endParaRPr>
          </a:p>
        </p:txBody>
      </p:sp>
      <p:sp>
        <p:nvSpPr>
          <p:cNvPr id="12" name="TextBox 11"/>
          <p:cNvSpPr txBox="1"/>
          <p:nvPr/>
        </p:nvSpPr>
        <p:spPr>
          <a:xfrm>
            <a:off x="440135" y="62256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Fatma </a:t>
            </a:r>
            <a:r>
              <a:rPr lang="en-US" sz="2800" b="1" dirty="0" err="1">
                <a:solidFill>
                  <a:srgbClr val="00B0F0"/>
                </a:solidFill>
                <a:latin typeface="Times New Roman" panose="02020603050405020304" pitchFamily="18" charset="0"/>
                <a:cs typeface="Times New Roman" panose="02020603050405020304" pitchFamily="18" charset="0"/>
              </a:rPr>
              <a:t>ElZahraa</a:t>
            </a:r>
            <a:r>
              <a:rPr lang="en-US" sz="2800" b="1" dirty="0">
                <a:solidFill>
                  <a:srgbClr val="00B0F0"/>
                </a:solidFill>
                <a:latin typeface="Times New Roman" panose="02020603050405020304" pitchFamily="18" charset="0"/>
                <a:cs typeface="Times New Roman" panose="02020603050405020304" pitchFamily="18" charset="0"/>
              </a:rPr>
              <a:t> Mostafa</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A19F8F4E-2C57-6161-53B9-09E1C70DA765}"/>
              </a:ext>
            </a:extLst>
          </p:cNvPr>
          <p:cNvSpPr txBox="1"/>
          <p:nvPr/>
        </p:nvSpPr>
        <p:spPr>
          <a:xfrm>
            <a:off x="7585851" y="3791615"/>
            <a:ext cx="2875071"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ar-EG" sz="2400" b="1" dirty="0">
                <a:latin typeface="Alexandria" pitchFamily="2" charset="-78"/>
                <a:cs typeface="Alexandria" pitchFamily="2" charset="-78"/>
              </a:rPr>
              <a:t>مهارات بحثية (3)</a:t>
            </a:r>
            <a:endParaRPr lang="en-US" sz="2400" b="1" dirty="0">
              <a:latin typeface="Alexandria" pitchFamily="2" charset="-78"/>
              <a:cs typeface="Alexandria" pitchFamily="2" charset="-78"/>
            </a:endParaRPr>
          </a:p>
          <a:p>
            <a:pPr algn="ctr"/>
            <a:r>
              <a:rPr lang="en-US" sz="2400" b="1" dirty="0">
                <a:solidFill>
                  <a:srgbClr val="00B0F0"/>
                </a:solidFill>
                <a:latin typeface="Alexandria" pitchFamily="2" charset="-78"/>
                <a:cs typeface="Alexandria" pitchFamily="2" charset="-78"/>
              </a:rPr>
              <a:t>Rsc777-3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peech Bubble: Oval 1">
            <a:extLst>
              <a:ext uri="{FF2B5EF4-FFF2-40B4-BE49-F238E27FC236}">
                <a16:creationId xmlns:a16="http://schemas.microsoft.com/office/drawing/2014/main" id="{10BDEF65-A0EA-00BF-DBA5-48AFEFAD389E}"/>
              </a:ext>
            </a:extLst>
          </p:cNvPr>
          <p:cNvSpPr/>
          <p:nvPr/>
        </p:nvSpPr>
        <p:spPr>
          <a:xfrm>
            <a:off x="4358744" y="745587"/>
            <a:ext cx="7652825" cy="1702191"/>
          </a:xfrm>
          <a:prstGeom prst="wedgeEllipseCallout">
            <a:avLst>
              <a:gd name="adj1" fmla="val -34619"/>
              <a:gd name="adj2" fmla="val 59872"/>
            </a:avLst>
          </a:prstGeom>
        </p:spPr>
        <p:style>
          <a:lnRef idx="2">
            <a:schemeClr val="accent1"/>
          </a:lnRef>
          <a:fillRef idx="1">
            <a:schemeClr val="lt1"/>
          </a:fillRef>
          <a:effectRef idx="0">
            <a:schemeClr val="accent1"/>
          </a:effectRef>
          <a:fontRef idx="minor">
            <a:schemeClr val="dk1"/>
          </a:fontRef>
        </p:style>
        <p:txBody>
          <a:bodyPr rtlCol="1" anchor="ctr"/>
          <a:lstStyle/>
          <a:p>
            <a:pPr algn="ctr" rtl="1">
              <a:lnSpc>
                <a:spcPct val="150000"/>
              </a:lnSpc>
            </a:pPr>
            <a:r>
              <a:rPr lang="ar-EG" sz="2400" b="1" i="0" dirty="0">
                <a:solidFill>
                  <a:srgbClr val="00B0F0"/>
                </a:solidFill>
                <a:effectLst/>
                <a:latin typeface="Alexandria" pitchFamily="2" charset="-78"/>
                <a:cs typeface="Alexandria" pitchFamily="2" charset="-78"/>
              </a:rPr>
              <a:t>الفرق بين الرسالة العلمية والكتاب المؤلف؟؟</a:t>
            </a:r>
            <a:endParaRPr lang="ar-EG" sz="2400" b="0" i="0" dirty="0">
              <a:solidFill>
                <a:srgbClr val="00B0F0"/>
              </a:solidFill>
              <a:effectLst/>
              <a:latin typeface="Alexandria" pitchFamily="2" charset="-78"/>
              <a:cs typeface="Alexandria" pitchFamily="2" charset="-78"/>
            </a:endParaRPr>
          </a:p>
        </p:txBody>
      </p:sp>
      <p:sp>
        <p:nvSpPr>
          <p:cNvPr id="3" name="Rectangle: Rounded Corners 2">
            <a:extLst>
              <a:ext uri="{FF2B5EF4-FFF2-40B4-BE49-F238E27FC236}">
                <a16:creationId xmlns:a16="http://schemas.microsoft.com/office/drawing/2014/main" id="{2F3D376F-5912-2F1B-CB96-EDE3DE2DEB25}"/>
              </a:ext>
            </a:extLst>
          </p:cNvPr>
          <p:cNvSpPr/>
          <p:nvPr/>
        </p:nvSpPr>
        <p:spPr>
          <a:xfrm>
            <a:off x="815926" y="2715065"/>
            <a:ext cx="10958732" cy="3642035"/>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algn="just" rtl="1">
              <a:lnSpc>
                <a:spcPct val="150000"/>
              </a:lnSpc>
            </a:pPr>
            <a:r>
              <a:rPr lang="ar-EG" dirty="0">
                <a:solidFill>
                  <a:schemeClr val="tx1"/>
                </a:solidFill>
                <a:latin typeface="Alexandria" pitchFamily="2" charset="-78"/>
                <a:cs typeface="Alexandria" pitchFamily="2" charset="-78"/>
              </a:rPr>
              <a:t>تنتهج</a:t>
            </a:r>
            <a:r>
              <a:rPr lang="ar-EG" u="sng" dirty="0">
                <a:solidFill>
                  <a:schemeClr val="tx1"/>
                </a:solidFill>
                <a:latin typeface="Alexandria" pitchFamily="2" charset="-78"/>
                <a:cs typeface="Alexandria" pitchFamily="2" charset="-78"/>
              </a:rPr>
              <a:t> الرسالة العلمية </a:t>
            </a:r>
            <a:r>
              <a:rPr lang="ar-EG" dirty="0">
                <a:solidFill>
                  <a:schemeClr val="tx1"/>
                </a:solidFill>
                <a:latin typeface="Alexandria" pitchFamily="2" charset="-78"/>
                <a:cs typeface="Alexandria" pitchFamily="2" charset="-78"/>
              </a:rPr>
              <a:t>سبيلا مختلفا في إنتاجها حيث يشترط صدورها عن هيئة علمية أكاديمية، ويشترط فيها وجود المشرف أو المشرفون على الرسالة، ثم عرضها على لجنة حكم مختصة مكلفة من الهيئة الأكاديمية صاحبة الاختصاص، وبعد إجازتها تُحفُظ مخطوطة في مكتبات الجامعة التي تصدرها، وتقدم إفادة للباحث بالحصول على الدرجة العلمية.</a:t>
            </a:r>
          </a:p>
          <a:p>
            <a:pPr algn="just" rtl="1">
              <a:lnSpc>
                <a:spcPct val="150000"/>
              </a:lnSpc>
            </a:pPr>
            <a:r>
              <a:rPr lang="ar-EG" dirty="0">
                <a:solidFill>
                  <a:schemeClr val="tx1"/>
                </a:solidFill>
                <a:latin typeface="Alexandria" pitchFamily="2" charset="-78"/>
                <a:cs typeface="Alexandria" pitchFamily="2" charset="-78"/>
              </a:rPr>
              <a:t>أمَّا </a:t>
            </a:r>
            <a:r>
              <a:rPr lang="ar-EG" u="sng" dirty="0">
                <a:solidFill>
                  <a:schemeClr val="tx1"/>
                </a:solidFill>
                <a:latin typeface="Alexandria" pitchFamily="2" charset="-78"/>
                <a:cs typeface="Alexandria" pitchFamily="2" charset="-78"/>
              </a:rPr>
              <a:t>الكتاب</a:t>
            </a:r>
            <a:r>
              <a:rPr lang="ar-EG" dirty="0">
                <a:solidFill>
                  <a:schemeClr val="tx1"/>
                </a:solidFill>
                <a:latin typeface="Alexandria" pitchFamily="2" charset="-78"/>
                <a:cs typeface="Alexandria" pitchFamily="2" charset="-78"/>
              </a:rPr>
              <a:t> فهو تأليف خاص بصاحبه يصدره بصفة ذاتية، ولا يرجع فيه إلى مؤسسة علمية للموافقة على العمل أو إجازته، بل يكون متاحا لصاحبه نشره في دار النشر التي يختارها، ويكون ملكية فكرية خالصة لمؤلفه، وقد يتنازل عن حقه المادي في الكتاب أو في إحدى طبعاته لدار النشر، ويحتفظ بالحق الفكري والأدبي بملكية الأفكار الواردة في الكتاب.</a:t>
            </a:r>
          </a:p>
        </p:txBody>
      </p:sp>
    </p:spTree>
    <p:extLst>
      <p:ext uri="{BB962C8B-B14F-4D97-AF65-F5344CB8AC3E}">
        <p14:creationId xmlns:p14="http://schemas.microsoft.com/office/powerpoint/2010/main" val="2369227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7E207C9-1107-3567-9E1E-F74A235129EF}"/>
              </a:ext>
            </a:extLst>
          </p:cNvPr>
          <p:cNvSpPr txBox="1"/>
          <p:nvPr/>
        </p:nvSpPr>
        <p:spPr>
          <a:xfrm>
            <a:off x="3049172" y="3254884"/>
            <a:ext cx="6098344" cy="46166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rtl="1"/>
            <a:r>
              <a:rPr lang="ar-EG" sz="2400" b="0" i="0" u="none" strike="noStrike" baseline="0" dirty="0">
                <a:solidFill>
                  <a:srgbClr val="000000"/>
                </a:solidFill>
                <a:latin typeface="Alexandria" pitchFamily="2" charset="-78"/>
                <a:cs typeface="Alexandria" pitchFamily="2" charset="-78"/>
              </a:rPr>
              <a:t>القواعد التنظيمية لكتابة الرسائل العلمية</a:t>
            </a:r>
            <a:endParaRPr lang="ar-EG" sz="3200" dirty="0">
              <a:solidFill>
                <a:srgbClr val="000000"/>
              </a:solidFill>
              <a:latin typeface="Alexandria" pitchFamily="2" charset="-78"/>
              <a:cs typeface="Alexandria" pitchFamily="2" charset="-78"/>
            </a:endParaRPr>
          </a:p>
        </p:txBody>
      </p:sp>
    </p:spTree>
    <p:extLst>
      <p:ext uri="{BB962C8B-B14F-4D97-AF65-F5344CB8AC3E}">
        <p14:creationId xmlns:p14="http://schemas.microsoft.com/office/powerpoint/2010/main" val="2415146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537EA88-F89E-616D-AF05-78A6460B16D7}"/>
              </a:ext>
            </a:extLst>
          </p:cNvPr>
          <p:cNvSpPr txBox="1"/>
          <p:nvPr/>
        </p:nvSpPr>
        <p:spPr>
          <a:xfrm>
            <a:off x="9973994" y="971203"/>
            <a:ext cx="1910966" cy="369332"/>
          </a:xfrm>
          <a:prstGeom prst="rect">
            <a:avLst/>
          </a:prstGeom>
          <a:noFill/>
        </p:spPr>
        <p:txBody>
          <a:bodyPr wrap="square">
            <a:spAutoFit/>
          </a:bodyPr>
          <a:lstStyle/>
          <a:p>
            <a:pPr algn="r" rtl="1"/>
            <a:r>
              <a:rPr lang="ar-EG" sz="1800" b="1" i="0" u="sng" strike="noStrike" baseline="0" dirty="0">
                <a:solidFill>
                  <a:srgbClr val="00B0F0"/>
                </a:solidFill>
                <a:latin typeface="Alexandria" pitchFamily="2" charset="-78"/>
                <a:cs typeface="Alexandria" pitchFamily="2" charset="-78"/>
              </a:rPr>
              <a:t>الرسالة العلمية</a:t>
            </a:r>
            <a:endParaRPr lang="ar-EG" u="sng" dirty="0">
              <a:solidFill>
                <a:srgbClr val="00B0F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9943B289-30EB-045D-0632-71BD0B73542F}"/>
              </a:ext>
            </a:extLst>
          </p:cNvPr>
          <p:cNvSpPr txBox="1"/>
          <p:nvPr/>
        </p:nvSpPr>
        <p:spPr>
          <a:xfrm>
            <a:off x="180431" y="1351510"/>
            <a:ext cx="11704529" cy="4442883"/>
          </a:xfrm>
          <a:prstGeom prst="rect">
            <a:avLst/>
          </a:prstGeom>
          <a:noFill/>
        </p:spPr>
        <p:txBody>
          <a:bodyPr wrap="square">
            <a:spAutoFit/>
          </a:bodyPr>
          <a:lstStyle/>
          <a:p>
            <a:pPr algn="just" rtl="1">
              <a:lnSpc>
                <a:spcPct val="200000"/>
              </a:lnSpc>
            </a:pPr>
            <a:r>
              <a:rPr lang="ar-EG" sz="1800" b="0" i="0" u="none" strike="noStrike" baseline="0" dirty="0" err="1">
                <a:latin typeface="Alexandria" pitchFamily="2" charset="-78"/>
                <a:cs typeface="Alexandria" pitchFamily="2" charset="-78"/>
              </a:rPr>
              <a:t>هى</a:t>
            </a:r>
            <a:r>
              <a:rPr lang="ar-EG" sz="1800" b="0" i="0" u="none" strike="noStrike" baseline="0" dirty="0">
                <a:latin typeface="Alexandria" pitchFamily="2" charset="-78"/>
                <a:cs typeface="Alexandria" pitchFamily="2" charset="-78"/>
              </a:rPr>
              <a:t> مؤلف علمي يُعده الباحث بغرض الحصول على درجة الماجستير أو الدكتوراه، أو لاستكمال متطلبات الحصول على الدرجة العلمية. </a:t>
            </a:r>
          </a:p>
          <a:p>
            <a:pPr algn="just" rtl="1">
              <a:lnSpc>
                <a:spcPct val="200000"/>
              </a:lnSpc>
            </a:pPr>
            <a:r>
              <a:rPr lang="ar-EG" sz="1800" b="0" i="0" u="none" strike="noStrike" baseline="0" dirty="0">
                <a:latin typeface="Alexandria" pitchFamily="2" charset="-78"/>
                <a:cs typeface="Alexandria" pitchFamily="2" charset="-78"/>
              </a:rPr>
              <a:t>- وتُعد</a:t>
            </a: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الرسالة العلمية عملا بحثيا يُقدم من خلاله الباحث (طالب الدراسات العليا) إضافة علمية توصل إليها من خلال تطبيق مناهج البحث العلمي واتباع أساليبه المتعارف عليها.</a:t>
            </a:r>
          </a:p>
          <a:p>
            <a:pPr algn="just" rtl="1">
              <a:lnSpc>
                <a:spcPct val="200000"/>
              </a:lnSpc>
            </a:pPr>
            <a:r>
              <a:rPr lang="ar-EG" sz="1800" b="0" i="0" u="sng" strike="noStrike" baseline="0" dirty="0">
                <a:solidFill>
                  <a:srgbClr val="00B0F0"/>
                </a:solidFill>
                <a:latin typeface="Alexandria" pitchFamily="2" charset="-78"/>
                <a:cs typeface="Alexandria" pitchFamily="2" charset="-78"/>
              </a:rPr>
              <a:t>أنواع الرسائل العلمية:</a:t>
            </a:r>
          </a:p>
          <a:p>
            <a:pPr marL="1082675" indent="-427038" algn="just" rtl="1">
              <a:lnSpc>
                <a:spcPct val="200000"/>
              </a:lnSpc>
              <a:buFontTx/>
              <a:buAutoNum type="arabicParenR"/>
            </a:pPr>
            <a:r>
              <a:rPr lang="ar-EG" sz="1800" b="0" i="0" u="sng" strike="noStrike" baseline="0" dirty="0">
                <a:solidFill>
                  <a:srgbClr val="00B0F0"/>
                </a:solidFill>
                <a:latin typeface="Alexandria" pitchFamily="2" charset="-78"/>
                <a:cs typeface="Alexandria" pitchFamily="2" charset="-78"/>
              </a:rPr>
              <a:t>رسالة الماجستير.</a:t>
            </a:r>
            <a:endParaRPr lang="ar-EG" u="sng" dirty="0">
              <a:solidFill>
                <a:srgbClr val="00B0F0"/>
              </a:solidFill>
              <a:latin typeface="Alexandria" pitchFamily="2" charset="-78"/>
              <a:cs typeface="Alexandria" pitchFamily="2" charset="-78"/>
            </a:endParaRPr>
          </a:p>
          <a:p>
            <a:pPr marL="1082675" indent="-427038" algn="just" rtl="1">
              <a:lnSpc>
                <a:spcPct val="200000"/>
              </a:lnSpc>
              <a:buAutoNum type="arabicParenR"/>
            </a:pPr>
            <a:r>
              <a:rPr lang="ar-EG" u="sng" dirty="0">
                <a:solidFill>
                  <a:srgbClr val="00B0F0"/>
                </a:solidFill>
                <a:latin typeface="Alexandria" pitchFamily="2" charset="-78"/>
                <a:cs typeface="Alexandria" pitchFamily="2" charset="-78"/>
              </a:rPr>
              <a:t>رسالة الدكتوراه .</a:t>
            </a:r>
          </a:p>
          <a:p>
            <a:pPr algn="just" rtl="1">
              <a:lnSpc>
                <a:spcPct val="20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1294779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537EA88-F89E-616D-AF05-78A6460B16D7}"/>
              </a:ext>
            </a:extLst>
          </p:cNvPr>
          <p:cNvSpPr txBox="1"/>
          <p:nvPr/>
        </p:nvSpPr>
        <p:spPr>
          <a:xfrm>
            <a:off x="9355015" y="786537"/>
            <a:ext cx="2529945" cy="369332"/>
          </a:xfrm>
          <a:prstGeom prst="rect">
            <a:avLst/>
          </a:prstGeom>
          <a:noFill/>
        </p:spPr>
        <p:txBody>
          <a:bodyPr wrap="square">
            <a:spAutoFit/>
          </a:bodyPr>
          <a:lstStyle/>
          <a:p>
            <a:pPr algn="r" rtl="1"/>
            <a:r>
              <a:rPr lang="ar-EG" sz="1800" b="0" i="0" u="sng" strike="noStrike" baseline="0" dirty="0">
                <a:solidFill>
                  <a:srgbClr val="00B0F0"/>
                </a:solidFill>
                <a:latin typeface="Alexandria" pitchFamily="2" charset="-78"/>
                <a:cs typeface="Alexandria" pitchFamily="2" charset="-78"/>
              </a:rPr>
              <a:t>أنواع الرسائل العلمية:</a:t>
            </a:r>
          </a:p>
        </p:txBody>
      </p:sp>
      <p:graphicFrame>
        <p:nvGraphicFramePr>
          <p:cNvPr id="2" name="Table 1">
            <a:extLst>
              <a:ext uri="{FF2B5EF4-FFF2-40B4-BE49-F238E27FC236}">
                <a16:creationId xmlns:a16="http://schemas.microsoft.com/office/drawing/2014/main" id="{E735FC3E-92D7-4BE3-6B43-28351C5FF679}"/>
              </a:ext>
            </a:extLst>
          </p:cNvPr>
          <p:cNvGraphicFramePr>
            <a:graphicFrameLocks noGrp="1"/>
          </p:cNvGraphicFramePr>
          <p:nvPr>
            <p:extLst>
              <p:ext uri="{D42A27DB-BD31-4B8C-83A1-F6EECF244321}">
                <p14:modId xmlns:p14="http://schemas.microsoft.com/office/powerpoint/2010/main" val="2401970202"/>
              </p:ext>
            </p:extLst>
          </p:nvPr>
        </p:nvGraphicFramePr>
        <p:xfrm>
          <a:off x="562705" y="1155869"/>
          <a:ext cx="10761786" cy="5201231"/>
        </p:xfrm>
        <a:graphic>
          <a:graphicData uri="http://schemas.openxmlformats.org/drawingml/2006/table">
            <a:tbl>
              <a:tblPr rtl="1" firstRow="1" bandRow="1">
                <a:tableStyleId>{7DF18680-E054-41AD-8BC1-D1AEF772440D}</a:tableStyleId>
              </a:tblPr>
              <a:tblGrid>
                <a:gridCol w="5380893">
                  <a:extLst>
                    <a:ext uri="{9D8B030D-6E8A-4147-A177-3AD203B41FA5}">
                      <a16:colId xmlns:a16="http://schemas.microsoft.com/office/drawing/2014/main" val="2803372681"/>
                    </a:ext>
                  </a:extLst>
                </a:gridCol>
                <a:gridCol w="5380893">
                  <a:extLst>
                    <a:ext uri="{9D8B030D-6E8A-4147-A177-3AD203B41FA5}">
                      <a16:colId xmlns:a16="http://schemas.microsoft.com/office/drawing/2014/main" val="2003826497"/>
                    </a:ext>
                  </a:extLst>
                </a:gridCol>
              </a:tblGrid>
              <a:tr h="753216">
                <a:tc>
                  <a:txBody>
                    <a:bodyPr/>
                    <a:lstStyle/>
                    <a:p>
                      <a:pPr algn="ctr" rtl="1"/>
                      <a:r>
                        <a:rPr lang="ar-EG" dirty="0">
                          <a:latin typeface="Alexandria" pitchFamily="2" charset="-78"/>
                          <a:cs typeface="Alexandria" pitchFamily="2" charset="-78"/>
                        </a:rPr>
                        <a:t>رسالة الماجستير </a:t>
                      </a:r>
                    </a:p>
                  </a:txBody>
                  <a:tcPr anchor="ctr"/>
                </a:tc>
                <a:tc>
                  <a:txBody>
                    <a:bodyPr/>
                    <a:lstStyle/>
                    <a:p>
                      <a:pPr algn="ctr" rtl="1"/>
                      <a:r>
                        <a:rPr lang="ar-EG" dirty="0">
                          <a:latin typeface="Alexandria" pitchFamily="2" charset="-78"/>
                          <a:cs typeface="Alexandria" pitchFamily="2" charset="-78"/>
                        </a:rPr>
                        <a:t>رسالة الدكتوراة</a:t>
                      </a:r>
                    </a:p>
                  </a:txBody>
                  <a:tcPr anchor="ctr"/>
                </a:tc>
                <a:extLst>
                  <a:ext uri="{0D108BD9-81ED-4DB2-BD59-A6C34878D82A}">
                    <a16:rowId xmlns:a16="http://schemas.microsoft.com/office/drawing/2014/main" val="2905614609"/>
                  </a:ext>
                </a:extLst>
              </a:tr>
              <a:tr h="4448015">
                <a:tc>
                  <a:txBody>
                    <a:bodyPr/>
                    <a:lstStyle/>
                    <a:p>
                      <a:pPr algn="just" rtl="1">
                        <a:lnSpc>
                          <a:spcPct val="150000"/>
                        </a:lnSpc>
                      </a:pPr>
                      <a:r>
                        <a:rPr lang="ar-EG" dirty="0">
                          <a:latin typeface="Alexandria" pitchFamily="2" charset="-78"/>
                          <a:cs typeface="Alexandria" pitchFamily="2" charset="-78"/>
                        </a:rPr>
                        <a:t>- هي وثيقة علمية تُقدم وفقًا لمواصفات الجامعة المختصة وتتضمن حصيلة ما توصلت إليه دراسة الباحث ( العلمية أو المهنية) في مستوى درجة الماجستير.</a:t>
                      </a:r>
                    </a:p>
                    <a:p>
                      <a:pPr algn="just" rtl="1">
                        <a:lnSpc>
                          <a:spcPct val="150000"/>
                        </a:lnSpc>
                      </a:pPr>
                      <a:r>
                        <a:rPr lang="ar-EG" dirty="0">
                          <a:latin typeface="Alexandria" pitchFamily="2" charset="-78"/>
                          <a:cs typeface="Alexandria" pitchFamily="2" charset="-78"/>
                        </a:rPr>
                        <a:t>- وينبغي أن تعكس الرسالة بوضوح قدرة الباحث على استخدام وتوظيف طرق وأساليب ومناهج البحث المناسبة، وتنظيم المعلومات الأولية والثانوية في كلِّ ذي معنى، وعرض النتائج بأسلوب علمي نثري تحت إشراف أكاديمي متخصص.</a:t>
                      </a:r>
                    </a:p>
                  </a:txBody>
                  <a:tcPr/>
                </a:tc>
                <a:tc>
                  <a:txBody>
                    <a:bodyPr/>
                    <a:lstStyle/>
                    <a:p>
                      <a:pPr algn="just" rtl="1">
                        <a:lnSpc>
                          <a:spcPct val="150000"/>
                        </a:lnSpc>
                      </a:pPr>
                      <a:r>
                        <a:rPr lang="ar-EG" sz="1800" b="0" i="0" u="none" strike="noStrike" kern="1200" baseline="0" dirty="0">
                          <a:solidFill>
                            <a:schemeClr val="dk1"/>
                          </a:solidFill>
                          <a:latin typeface="Alexandria" pitchFamily="2" charset="-78"/>
                          <a:ea typeface="+mn-ea"/>
                          <a:cs typeface="Alexandria" pitchFamily="2" charset="-78"/>
                        </a:rPr>
                        <a:t>- </a:t>
                      </a:r>
                      <a:r>
                        <a:rPr lang="ar-EG" sz="1800" b="0" i="0" u="none" strike="noStrike" kern="1200" baseline="0" dirty="0" err="1">
                          <a:solidFill>
                            <a:schemeClr val="dk1"/>
                          </a:solidFill>
                          <a:latin typeface="Alexandria" pitchFamily="2" charset="-78"/>
                          <a:ea typeface="+mn-ea"/>
                          <a:cs typeface="Alexandria" pitchFamily="2" charset="-78"/>
                        </a:rPr>
                        <a:t>هى</a:t>
                      </a:r>
                      <a:r>
                        <a:rPr lang="ar-EG" sz="1800" b="0" i="0" u="none" strike="noStrike" kern="1200" baseline="0" dirty="0">
                          <a:solidFill>
                            <a:schemeClr val="dk1"/>
                          </a:solidFill>
                          <a:latin typeface="Alexandria" pitchFamily="2" charset="-78"/>
                          <a:ea typeface="+mn-ea"/>
                          <a:cs typeface="Alexandria" pitchFamily="2" charset="-78"/>
                        </a:rPr>
                        <a:t> وثيقة علمية تُقدَم وفقًا لمواصفات الجامعة المختصة وتتضمن حصيلة ما توصلت إليه دراسة الباحث (العلمية أو المهنية) في مستوى درجة الدكتوراه وذلك تحت إشراف أكاديمي متخصص. </a:t>
                      </a:r>
                    </a:p>
                    <a:p>
                      <a:pPr algn="just" rtl="1">
                        <a:lnSpc>
                          <a:spcPct val="150000"/>
                        </a:lnSpc>
                      </a:pPr>
                      <a:r>
                        <a:rPr lang="ar-EG" sz="1800" b="0" i="0" u="none" strike="noStrike" kern="1200" baseline="0" dirty="0">
                          <a:solidFill>
                            <a:schemeClr val="dk1"/>
                          </a:solidFill>
                          <a:latin typeface="Alexandria" pitchFamily="2" charset="-78"/>
                          <a:ea typeface="+mn-ea"/>
                          <a:cs typeface="Alexandria" pitchFamily="2" charset="-78"/>
                        </a:rPr>
                        <a:t>- رسالة الدكتوراة </a:t>
                      </a:r>
                      <a:r>
                        <a:rPr lang="ar-EG" sz="1800" b="0" i="0" u="none" strike="noStrike" kern="1200" baseline="0" dirty="0" err="1">
                          <a:solidFill>
                            <a:schemeClr val="dk1"/>
                          </a:solidFill>
                          <a:latin typeface="Alexandria" pitchFamily="2" charset="-78"/>
                          <a:ea typeface="+mn-ea"/>
                          <a:cs typeface="Alexandria" pitchFamily="2" charset="-78"/>
                        </a:rPr>
                        <a:t>هى</a:t>
                      </a:r>
                      <a:r>
                        <a:rPr lang="ar-EG" sz="1800" b="0" i="0" u="none" strike="noStrike" kern="1200" baseline="0" dirty="0">
                          <a:solidFill>
                            <a:schemeClr val="dk1"/>
                          </a:solidFill>
                          <a:latin typeface="Alexandria" pitchFamily="2" charset="-78"/>
                          <a:ea typeface="+mn-ea"/>
                          <a:cs typeface="Alexandria" pitchFamily="2" charset="-78"/>
                        </a:rPr>
                        <a:t> بحثًا مستقلً مبتكرًا في مجال التخصص ينبغي أن تُضيف جديدًا للمجال المعرفي، وتعكس تمكن الباحث من المهارات اللازمة لإجراء مثل هذه البحوث، وقدرته على المعالجة العلمية والمهنية بشكل أعمق وأشمل وأوسع مقارنةً برسالة الماجستير.</a:t>
                      </a:r>
                      <a:endParaRPr lang="ar-EG" dirty="0">
                        <a:latin typeface="Alexandria" pitchFamily="2" charset="-78"/>
                        <a:cs typeface="Alexandria" pitchFamily="2" charset="-78"/>
                      </a:endParaRPr>
                    </a:p>
                  </a:txBody>
                  <a:tcPr/>
                </a:tc>
                <a:extLst>
                  <a:ext uri="{0D108BD9-81ED-4DB2-BD59-A6C34878D82A}">
                    <a16:rowId xmlns:a16="http://schemas.microsoft.com/office/drawing/2014/main" val="383591715"/>
                  </a:ext>
                </a:extLst>
              </a:tr>
            </a:tbl>
          </a:graphicData>
        </a:graphic>
      </p:graphicFrame>
    </p:spTree>
    <p:extLst>
      <p:ext uri="{BB962C8B-B14F-4D97-AF65-F5344CB8AC3E}">
        <p14:creationId xmlns:p14="http://schemas.microsoft.com/office/powerpoint/2010/main" val="10599163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4495754-D230-4BE6-813E-7A894E7F3C49}"/>
              </a:ext>
            </a:extLst>
          </p:cNvPr>
          <p:cNvSpPr txBox="1"/>
          <p:nvPr/>
        </p:nvSpPr>
        <p:spPr>
          <a:xfrm>
            <a:off x="309489" y="889533"/>
            <a:ext cx="11595295" cy="4996881"/>
          </a:xfrm>
          <a:prstGeom prst="rect">
            <a:avLst/>
          </a:prstGeom>
          <a:noFill/>
        </p:spPr>
        <p:txBody>
          <a:bodyPr wrap="square">
            <a:spAutoFit/>
          </a:bodyPr>
          <a:lstStyle/>
          <a:p>
            <a:pPr algn="just" rtl="1">
              <a:lnSpc>
                <a:spcPct val="200000"/>
              </a:lnSpc>
            </a:pPr>
            <a:r>
              <a:rPr lang="ar-EG" b="1" i="0" u="sng" strike="noStrike" baseline="0" dirty="0">
                <a:solidFill>
                  <a:srgbClr val="00B0F0"/>
                </a:solidFill>
                <a:latin typeface="Alexandria" pitchFamily="2" charset="-78"/>
                <a:cs typeface="Alexandria" pitchFamily="2" charset="-78"/>
              </a:rPr>
              <a:t>القواعد التي ينبغي مراعاتها عند إعداد الرسالة:</a:t>
            </a:r>
          </a:p>
          <a:p>
            <a:pPr algn="just" rtl="1">
              <a:lnSpc>
                <a:spcPct val="200000"/>
              </a:lnSpc>
            </a:pPr>
            <a:r>
              <a:rPr lang="ar-EG" b="0" i="0" u="none" strike="noStrike" baseline="0" dirty="0">
                <a:solidFill>
                  <a:srgbClr val="000000"/>
                </a:solidFill>
                <a:latin typeface="Alexandria" pitchFamily="2" charset="-78"/>
                <a:cs typeface="Alexandria" pitchFamily="2" charset="-78"/>
              </a:rPr>
              <a:t>هناك أمور على الباحث أن يراعيها، ويأخذها في الاعتبار عند صياغة الرسالة لأهميتها في توصيل أهدافه إلى القارئ، من أهمها ما يأتي :</a:t>
            </a:r>
          </a:p>
          <a:p>
            <a:pPr algn="just" rtl="1">
              <a:lnSpc>
                <a:spcPct val="200000"/>
              </a:lnSpc>
            </a:pPr>
            <a:r>
              <a:rPr lang="ar-EG" dirty="0">
                <a:solidFill>
                  <a:srgbClr val="000000"/>
                </a:solidFill>
                <a:latin typeface="Alexandria" pitchFamily="2" charset="-78"/>
                <a:cs typeface="Alexandria" pitchFamily="2" charset="-78"/>
              </a:rPr>
              <a:t>1- </a:t>
            </a:r>
            <a:r>
              <a:rPr lang="ar-EG" b="0" i="0" u="none" strike="noStrike" baseline="0" dirty="0">
                <a:solidFill>
                  <a:srgbClr val="000000"/>
                </a:solidFill>
                <a:latin typeface="Alexandria" pitchFamily="2" charset="-78"/>
                <a:cs typeface="Alexandria" pitchFamily="2" charset="-78"/>
              </a:rPr>
              <a:t>يسير الباحث وفق المنهج البحثي الذي اختير في إجراء الدراسة، مع مراعاة التسلسل المنطقي للموضوع.</a:t>
            </a:r>
          </a:p>
          <a:p>
            <a:pPr algn="just" rtl="1">
              <a:lnSpc>
                <a:spcPct val="200000"/>
              </a:lnSpc>
            </a:pPr>
            <a:r>
              <a:rPr lang="ar-EG" dirty="0">
                <a:solidFill>
                  <a:srgbClr val="000000"/>
                </a:solidFill>
                <a:latin typeface="Alexandria" pitchFamily="2" charset="-78"/>
                <a:cs typeface="Alexandria" pitchFamily="2" charset="-78"/>
              </a:rPr>
              <a:t>2- </a:t>
            </a:r>
            <a:r>
              <a:rPr lang="ar-EG" b="0" i="0" u="none" strike="noStrike" baseline="0" dirty="0">
                <a:solidFill>
                  <a:srgbClr val="000000"/>
                </a:solidFill>
                <a:latin typeface="Alexandria" pitchFamily="2" charset="-78"/>
                <a:cs typeface="Alexandria" pitchFamily="2" charset="-78"/>
              </a:rPr>
              <a:t>تكون الصياغة تجسيداً لرحلة البحث خطوة خطوة من خلال مخطط الرسالة.</a:t>
            </a:r>
          </a:p>
          <a:p>
            <a:pPr algn="just" rtl="1">
              <a:lnSpc>
                <a:spcPct val="200000"/>
              </a:lnSpc>
            </a:pPr>
            <a:r>
              <a:rPr lang="ar-EG" dirty="0">
                <a:solidFill>
                  <a:srgbClr val="000000"/>
                </a:solidFill>
                <a:latin typeface="Alexandria" pitchFamily="2" charset="-78"/>
                <a:cs typeface="Alexandria" pitchFamily="2" charset="-78"/>
              </a:rPr>
              <a:t>3- </a:t>
            </a:r>
            <a:r>
              <a:rPr lang="ar-EG" b="0" i="0" u="none" strike="noStrike" baseline="0" dirty="0">
                <a:solidFill>
                  <a:srgbClr val="000000"/>
                </a:solidFill>
                <a:latin typeface="Alexandria" pitchFamily="2" charset="-78"/>
                <a:cs typeface="Alexandria" pitchFamily="2" charset="-78"/>
              </a:rPr>
              <a:t>يبدأ الباحث كل فصل بتمهيد يوضح الهدف منه ويستعرض محتويات الفصل الرئيسية، ويفضل أن يختتم كل فصل بموجز يعرض فيه باختصار خلاصة ما توصل إليه حسب المنهج البحثي ومدى الاستفادة مما سبق عرضه في هذا الفصل.</a:t>
            </a:r>
          </a:p>
          <a:p>
            <a:pPr algn="just" rtl="1">
              <a:lnSpc>
                <a:spcPct val="20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6794297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CE75D82-0C7D-DBB4-C3CD-F1033DAF30D3}"/>
              </a:ext>
            </a:extLst>
          </p:cNvPr>
          <p:cNvSpPr txBox="1"/>
          <p:nvPr/>
        </p:nvSpPr>
        <p:spPr>
          <a:xfrm>
            <a:off x="703385" y="704047"/>
            <a:ext cx="11085342" cy="6104876"/>
          </a:xfrm>
          <a:prstGeom prst="rect">
            <a:avLst/>
          </a:prstGeom>
          <a:noFill/>
        </p:spPr>
        <p:txBody>
          <a:bodyPr wrap="square">
            <a:spAutoFit/>
          </a:bodyPr>
          <a:lstStyle/>
          <a:p>
            <a:pPr algn="just" rtl="1">
              <a:lnSpc>
                <a:spcPct val="200000"/>
              </a:lnSpc>
            </a:pPr>
            <a:r>
              <a:rPr lang="ar-EG" b="1" i="0" u="sng" strike="noStrike" baseline="0" dirty="0">
                <a:solidFill>
                  <a:srgbClr val="00B0F0"/>
                </a:solidFill>
                <a:latin typeface="Alexandria" pitchFamily="2" charset="-78"/>
                <a:cs typeface="Alexandria" pitchFamily="2" charset="-78"/>
              </a:rPr>
              <a:t>القواعد التي ينبغي مراعاتها عند إعداد الرسالة:</a:t>
            </a:r>
            <a:endParaRPr lang="ar-EG" sz="1800" b="0" i="0" u="none" strike="noStrike" baseline="0" dirty="0">
              <a:solidFill>
                <a:srgbClr val="000000"/>
              </a:solidFill>
              <a:latin typeface="Alexandria" pitchFamily="2" charset="-78"/>
              <a:cs typeface="Alexandria" pitchFamily="2" charset="-78"/>
            </a:endParaRPr>
          </a:p>
          <a:p>
            <a:pPr algn="just" rtl="1">
              <a:lnSpc>
                <a:spcPct val="200000"/>
              </a:lnSpc>
            </a:pPr>
            <a:r>
              <a:rPr lang="ar-EG" sz="1800" b="0" i="0" u="none" strike="noStrike" baseline="0" dirty="0">
                <a:solidFill>
                  <a:srgbClr val="000000"/>
                </a:solidFill>
                <a:latin typeface="Alexandria" pitchFamily="2" charset="-78"/>
                <a:cs typeface="Alexandria" pitchFamily="2" charset="-78"/>
              </a:rPr>
              <a:t>4- يفضل أن يبدأ الباحث بطرح عناوين للموضوعات القوية التي سوف</a:t>
            </a:r>
            <a:r>
              <a:rPr lang="ar-EG" dirty="0">
                <a:solidFill>
                  <a:srgbClr val="000000"/>
                </a:solidFill>
                <a:latin typeface="Alexandria" pitchFamily="2" charset="-78"/>
                <a:cs typeface="Alexandria" pitchFamily="2" charset="-78"/>
              </a:rPr>
              <a:t> </a:t>
            </a:r>
            <a:r>
              <a:rPr lang="ar-EG" sz="1800" b="0" i="0" u="none" strike="noStrike" baseline="0" dirty="0">
                <a:solidFill>
                  <a:srgbClr val="000000"/>
                </a:solidFill>
                <a:latin typeface="Alexandria" pitchFamily="2" charset="-78"/>
                <a:cs typeface="Alexandria" pitchFamily="2" charset="-78"/>
              </a:rPr>
              <a:t>يتناولها كل منهما بالتفصيل خلال الفصل.</a:t>
            </a:r>
          </a:p>
          <a:p>
            <a:pPr algn="just" rtl="1">
              <a:lnSpc>
                <a:spcPct val="200000"/>
              </a:lnSpc>
            </a:pPr>
            <a:r>
              <a:rPr lang="ar-EG" dirty="0">
                <a:solidFill>
                  <a:srgbClr val="000000"/>
                </a:solidFill>
                <a:latin typeface="Alexandria" pitchFamily="2" charset="-78"/>
                <a:cs typeface="Alexandria" pitchFamily="2" charset="-78"/>
              </a:rPr>
              <a:t>5- </a:t>
            </a:r>
            <a:r>
              <a:rPr lang="ar-EG" sz="1800" b="0" i="0" u="none" strike="noStrike" baseline="0" dirty="0">
                <a:solidFill>
                  <a:srgbClr val="000000"/>
                </a:solidFill>
                <a:latin typeface="Alexandria" pitchFamily="2" charset="-78"/>
                <a:cs typeface="Alexandria" pitchFamily="2" charset="-78"/>
              </a:rPr>
              <a:t>يفضل أن يبدأ  الباحث بالأدلة الأقوى وأن ينتهي بالأدلة الأقل قوة، متدرجاً في عرض أفكاره.</a:t>
            </a:r>
          </a:p>
          <a:p>
            <a:pPr algn="just" rtl="1">
              <a:lnSpc>
                <a:spcPct val="200000"/>
              </a:lnSpc>
            </a:pPr>
            <a:r>
              <a:rPr lang="ar-EG" dirty="0">
                <a:solidFill>
                  <a:srgbClr val="000000"/>
                </a:solidFill>
                <a:latin typeface="Alexandria" pitchFamily="2" charset="-78"/>
                <a:cs typeface="Alexandria" pitchFamily="2" charset="-78"/>
              </a:rPr>
              <a:t>6- </a:t>
            </a:r>
            <a:r>
              <a:rPr lang="ar-EG" sz="1800" b="0" i="0" u="none" strike="noStrike" baseline="0" dirty="0">
                <a:solidFill>
                  <a:srgbClr val="000000"/>
                </a:solidFill>
                <a:latin typeface="Alexandria" pitchFamily="2" charset="-78"/>
                <a:cs typeface="Alexandria" pitchFamily="2" charset="-78"/>
              </a:rPr>
              <a:t>لا داعي لتقديم براهين أو أدلة على المبادئ الثابتة أو المسلمات.</a:t>
            </a:r>
          </a:p>
          <a:p>
            <a:pPr algn="just" rtl="1">
              <a:lnSpc>
                <a:spcPct val="200000"/>
              </a:lnSpc>
            </a:pPr>
            <a:r>
              <a:rPr lang="ar-EG" dirty="0">
                <a:solidFill>
                  <a:srgbClr val="000000"/>
                </a:solidFill>
                <a:latin typeface="Alexandria" pitchFamily="2" charset="-78"/>
                <a:cs typeface="Alexandria" pitchFamily="2" charset="-78"/>
              </a:rPr>
              <a:t>7- </a:t>
            </a:r>
            <a:r>
              <a:rPr lang="ar-EG" sz="1800" b="0" i="0" u="none" strike="noStrike" baseline="0" dirty="0">
                <a:solidFill>
                  <a:srgbClr val="000000"/>
                </a:solidFill>
                <a:latin typeface="Alexandria" pitchFamily="2" charset="-78"/>
                <a:cs typeface="Alexandria" pitchFamily="2" charset="-78"/>
              </a:rPr>
              <a:t>مناقشة الآراء المختلفة يجب أن تكون دون تهيب ودون مجاملة، ولكن بأسلوب مهذب وموضوعية تامة.</a:t>
            </a:r>
          </a:p>
          <a:p>
            <a:pPr algn="just" rtl="1">
              <a:lnSpc>
                <a:spcPct val="200000"/>
              </a:lnSpc>
            </a:pPr>
            <a:r>
              <a:rPr lang="ar-EG" dirty="0">
                <a:solidFill>
                  <a:srgbClr val="000000"/>
                </a:solidFill>
                <a:latin typeface="Alexandria" pitchFamily="2" charset="-78"/>
                <a:cs typeface="Alexandria" pitchFamily="2" charset="-78"/>
              </a:rPr>
              <a:t>8- </a:t>
            </a:r>
            <a:r>
              <a:rPr lang="ar-EG" sz="1800" b="0" i="0" u="none" strike="noStrike" baseline="0" dirty="0">
                <a:solidFill>
                  <a:srgbClr val="000000"/>
                </a:solidFill>
                <a:latin typeface="Alexandria" pitchFamily="2" charset="-78"/>
                <a:cs typeface="Alexandria" pitchFamily="2" charset="-78"/>
              </a:rPr>
              <a:t>ضرورة مراعاة التسلسل المنطقي للموضوع وتفريعاته.</a:t>
            </a:r>
          </a:p>
          <a:p>
            <a:pPr algn="just" rtl="1">
              <a:lnSpc>
                <a:spcPct val="200000"/>
              </a:lnSpc>
            </a:pPr>
            <a:r>
              <a:rPr lang="ar-EG" dirty="0">
                <a:solidFill>
                  <a:srgbClr val="000000"/>
                </a:solidFill>
                <a:latin typeface="Alexandria" pitchFamily="2" charset="-78"/>
                <a:cs typeface="Alexandria" pitchFamily="2" charset="-78"/>
              </a:rPr>
              <a:t>9- </a:t>
            </a:r>
            <a:r>
              <a:rPr lang="ar-EG" sz="1800" b="0" i="0" u="none" strike="noStrike" baseline="0" dirty="0">
                <a:solidFill>
                  <a:srgbClr val="000000"/>
                </a:solidFill>
                <a:latin typeface="Alexandria" pitchFamily="2" charset="-78"/>
                <a:cs typeface="Alexandria" pitchFamily="2" charset="-78"/>
              </a:rPr>
              <a:t>التأكيد على الأفكار التي يريد الباحث أن يبرزها ويستفيد منها في التوصل إلى نتائج البحث.</a:t>
            </a:r>
          </a:p>
          <a:p>
            <a:pPr algn="just" rtl="1">
              <a:lnSpc>
                <a:spcPct val="200000"/>
              </a:lnSpc>
            </a:pPr>
            <a:r>
              <a:rPr lang="ar-EG" dirty="0">
                <a:solidFill>
                  <a:srgbClr val="000000"/>
                </a:solidFill>
                <a:latin typeface="Alexandria" pitchFamily="2" charset="-78"/>
                <a:cs typeface="Alexandria" pitchFamily="2" charset="-78"/>
              </a:rPr>
              <a:t>10- </a:t>
            </a:r>
            <a:r>
              <a:rPr lang="ar-EG" sz="1800" b="0" i="0" u="none" strike="noStrike" baseline="0" dirty="0">
                <a:solidFill>
                  <a:srgbClr val="000000"/>
                </a:solidFill>
                <a:latin typeface="Alexandria" pitchFamily="2" charset="-78"/>
                <a:cs typeface="Alexandria" pitchFamily="2" charset="-78"/>
              </a:rPr>
              <a:t>توخّي الدقة في اختيار الألفاظ التي تناسب المقام، ويجب عدم المبالغة في استخدام الألفاظ المطلقة والعامة.</a:t>
            </a:r>
          </a:p>
          <a:p>
            <a:pPr algn="just" rtl="1">
              <a:lnSpc>
                <a:spcPct val="200000"/>
              </a:lnSpc>
            </a:pPr>
            <a:r>
              <a:rPr lang="ar-EG" dirty="0">
                <a:solidFill>
                  <a:srgbClr val="000000"/>
                </a:solidFill>
                <a:latin typeface="Alexandria" pitchFamily="2" charset="-78"/>
                <a:cs typeface="Alexandria" pitchFamily="2" charset="-78"/>
              </a:rPr>
              <a:t>11- </a:t>
            </a:r>
            <a:r>
              <a:rPr lang="ar-EG" sz="1800" b="0" i="0" u="none" strike="noStrike" baseline="0" dirty="0">
                <a:solidFill>
                  <a:srgbClr val="000000"/>
                </a:solidFill>
                <a:latin typeface="Alexandria" pitchFamily="2" charset="-78"/>
                <a:cs typeface="Alexandria" pitchFamily="2" charset="-78"/>
              </a:rPr>
              <a:t>مراعاة عدم استعمال الأسلوب الساخر أو التجريح.</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1534688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CE75D82-0C7D-DBB4-C3CD-F1033DAF30D3}"/>
              </a:ext>
            </a:extLst>
          </p:cNvPr>
          <p:cNvSpPr txBox="1"/>
          <p:nvPr/>
        </p:nvSpPr>
        <p:spPr>
          <a:xfrm>
            <a:off x="703385" y="704047"/>
            <a:ext cx="11085342" cy="5550879"/>
          </a:xfrm>
          <a:prstGeom prst="rect">
            <a:avLst/>
          </a:prstGeom>
          <a:noFill/>
        </p:spPr>
        <p:txBody>
          <a:bodyPr wrap="square">
            <a:spAutoFit/>
          </a:bodyPr>
          <a:lstStyle/>
          <a:p>
            <a:pPr algn="just" rtl="1">
              <a:lnSpc>
                <a:spcPct val="200000"/>
              </a:lnSpc>
            </a:pPr>
            <a:r>
              <a:rPr lang="ar-EG" b="1" i="0" u="sng" strike="noStrike" baseline="0" dirty="0">
                <a:solidFill>
                  <a:srgbClr val="00B0F0"/>
                </a:solidFill>
                <a:latin typeface="Alexandria" pitchFamily="2" charset="-78"/>
                <a:cs typeface="Alexandria" pitchFamily="2" charset="-78"/>
              </a:rPr>
              <a:t>القواعد التي ينبغي مراعاتها عند إعداد الرسالة:</a:t>
            </a:r>
          </a:p>
          <a:p>
            <a:pPr algn="just" rtl="1">
              <a:lnSpc>
                <a:spcPct val="200000"/>
              </a:lnSpc>
            </a:pPr>
            <a:r>
              <a:rPr lang="ar-EG" dirty="0">
                <a:solidFill>
                  <a:srgbClr val="000000"/>
                </a:solidFill>
                <a:latin typeface="Alexandria" pitchFamily="2" charset="-78"/>
                <a:cs typeface="Alexandria" pitchFamily="2" charset="-78"/>
              </a:rPr>
              <a:t>12- </a:t>
            </a:r>
            <a:r>
              <a:rPr lang="ar-EG" sz="1800" b="0" i="0" u="none" strike="noStrike" baseline="0" dirty="0">
                <a:solidFill>
                  <a:srgbClr val="000000"/>
                </a:solidFill>
                <a:latin typeface="Alexandria" pitchFamily="2" charset="-78"/>
                <a:cs typeface="Alexandria" pitchFamily="2" charset="-78"/>
              </a:rPr>
              <a:t>الاستطراد الزائد عن الحد قد يؤدي إلى الخروج عن الموضوع ومن ثم يحدثُ خللاً في التسلسل المنطقي لمساره، مثل إضافة جملة أو فقرة لا يتطلبها الموقف، أو إضافة فصل لا علاقة له بالموضوع.</a:t>
            </a:r>
          </a:p>
          <a:p>
            <a:pPr algn="just" rtl="1">
              <a:lnSpc>
                <a:spcPct val="200000"/>
              </a:lnSpc>
            </a:pPr>
            <a:r>
              <a:rPr lang="ar-EG" dirty="0">
                <a:solidFill>
                  <a:srgbClr val="000000"/>
                </a:solidFill>
                <a:latin typeface="Alexandria" pitchFamily="2" charset="-78"/>
                <a:cs typeface="Alexandria" pitchFamily="2" charset="-78"/>
              </a:rPr>
              <a:t>13- </a:t>
            </a:r>
            <a:r>
              <a:rPr lang="ar-EG" sz="1800" b="0" i="0" u="none" strike="noStrike" baseline="0" dirty="0">
                <a:solidFill>
                  <a:srgbClr val="000000"/>
                </a:solidFill>
                <a:latin typeface="Alexandria" pitchFamily="2" charset="-78"/>
                <a:cs typeface="Alexandria" pitchFamily="2" charset="-78"/>
              </a:rPr>
              <a:t>تجنب استخدام ضمير المتكلم (أنا، نحن، أرى، نرى، توصلت إلى...إلخ) وبالمثل</a:t>
            </a:r>
          </a:p>
          <a:p>
            <a:pPr algn="just" rtl="1">
              <a:lnSpc>
                <a:spcPct val="200000"/>
              </a:lnSpc>
            </a:pPr>
            <a:r>
              <a:rPr lang="ar-EG" sz="1800" b="0" i="0" u="none" strike="noStrike" baseline="0" dirty="0">
                <a:solidFill>
                  <a:srgbClr val="000000"/>
                </a:solidFill>
                <a:latin typeface="Alexandria" pitchFamily="2" charset="-78"/>
                <a:cs typeface="Alexandria" pitchFamily="2" charset="-78"/>
              </a:rPr>
              <a:t>ضمير المخاطب، والأفضل استخدام ضمير الغائب أو الفعل المبني للمجهول :</a:t>
            </a:r>
          </a:p>
          <a:p>
            <a:pPr algn="just" rtl="1">
              <a:lnSpc>
                <a:spcPct val="200000"/>
              </a:lnSpc>
            </a:pPr>
            <a:r>
              <a:rPr lang="ar-EG" sz="1800" b="0" i="0" u="none" strike="noStrike" baseline="0" dirty="0">
                <a:solidFill>
                  <a:srgbClr val="000000"/>
                </a:solidFill>
                <a:latin typeface="Alexandria" pitchFamily="2" charset="-78"/>
                <a:cs typeface="Alexandria" pitchFamily="2" charset="-78"/>
              </a:rPr>
              <a:t>                        وُجد، اُستُنتج، حُدد ، لأن الاعتداد والفخر يتركان أثراً سيئاً في المتلقي.</a:t>
            </a:r>
          </a:p>
          <a:p>
            <a:pPr algn="just" rtl="1">
              <a:lnSpc>
                <a:spcPct val="200000"/>
              </a:lnSpc>
            </a:pPr>
            <a:r>
              <a:rPr lang="ar-EG" dirty="0">
                <a:solidFill>
                  <a:srgbClr val="000000"/>
                </a:solidFill>
                <a:latin typeface="Alexandria" pitchFamily="2" charset="-78"/>
                <a:cs typeface="Alexandria" pitchFamily="2" charset="-78"/>
              </a:rPr>
              <a:t>14- </a:t>
            </a:r>
            <a:r>
              <a:rPr lang="ar-EG" sz="1800" b="0" i="0" u="none" strike="noStrike" baseline="0" dirty="0">
                <a:solidFill>
                  <a:srgbClr val="000000"/>
                </a:solidFill>
                <a:latin typeface="Alexandria" pitchFamily="2" charset="-78"/>
                <a:cs typeface="Alexandria" pitchFamily="2" charset="-78"/>
              </a:rPr>
              <a:t>الوضوح والإيجاز أفضل السبل لتوصيل الأفكار دونما لبس أو تشويش.</a:t>
            </a:r>
          </a:p>
          <a:p>
            <a:pPr algn="just" rtl="1">
              <a:lnSpc>
                <a:spcPct val="200000"/>
              </a:lnSpc>
            </a:pPr>
            <a:r>
              <a:rPr lang="ar-EG" dirty="0">
                <a:solidFill>
                  <a:srgbClr val="000000"/>
                </a:solidFill>
                <a:latin typeface="Alexandria" pitchFamily="2" charset="-78"/>
                <a:cs typeface="Alexandria" pitchFamily="2" charset="-78"/>
              </a:rPr>
              <a:t>15- </a:t>
            </a:r>
            <a:r>
              <a:rPr lang="ar-EG" sz="1800" b="0" i="0" u="none" strike="noStrike" baseline="0" dirty="0">
                <a:solidFill>
                  <a:srgbClr val="000000"/>
                </a:solidFill>
                <a:latin typeface="Alexandria" pitchFamily="2" charset="-78"/>
                <a:cs typeface="Alexandria" pitchFamily="2" charset="-78"/>
              </a:rPr>
              <a:t>العناية الكافية بعلامات الترقيم، ووضعها في مواضعها الصحيحة، إذ أن هذا جانب أساسي في وضوح الصياغة والبعد عن الوقوع في اللبس.</a:t>
            </a:r>
          </a:p>
          <a:p>
            <a:pPr algn="just" rtl="1">
              <a:lnSpc>
                <a:spcPct val="200000"/>
              </a:lnSpc>
            </a:pPr>
            <a:r>
              <a:rPr lang="ar-EG" dirty="0">
                <a:solidFill>
                  <a:srgbClr val="000000"/>
                </a:solidFill>
                <a:latin typeface="Alexandria" pitchFamily="2" charset="-78"/>
                <a:cs typeface="Alexandria" pitchFamily="2" charset="-78"/>
              </a:rPr>
              <a:t>16- </a:t>
            </a:r>
            <a:r>
              <a:rPr lang="ar-EG" sz="1800" b="0" i="0" u="none" strike="noStrike" baseline="0" dirty="0">
                <a:solidFill>
                  <a:srgbClr val="000000"/>
                </a:solidFill>
                <a:latin typeface="Alexandria" pitchFamily="2" charset="-78"/>
                <a:cs typeface="Alexandria" pitchFamily="2" charset="-78"/>
              </a:rPr>
              <a:t>العناية الكاملة بقواعد اللغة والإملاء .</a:t>
            </a:r>
          </a:p>
        </p:txBody>
      </p:sp>
    </p:spTree>
    <p:extLst>
      <p:ext uri="{BB962C8B-B14F-4D97-AF65-F5344CB8AC3E}">
        <p14:creationId xmlns:p14="http://schemas.microsoft.com/office/powerpoint/2010/main" val="34253599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7E207C9-1107-3567-9E1E-F74A235129EF}"/>
              </a:ext>
            </a:extLst>
          </p:cNvPr>
          <p:cNvSpPr txBox="1"/>
          <p:nvPr/>
        </p:nvSpPr>
        <p:spPr>
          <a:xfrm>
            <a:off x="7469945" y="787069"/>
            <a:ext cx="4541624"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r" rtl="1"/>
            <a:r>
              <a:rPr lang="ar-EG" sz="1800" b="0" i="0" u="none" strike="noStrike" baseline="0" dirty="0">
                <a:solidFill>
                  <a:srgbClr val="000000"/>
                </a:solidFill>
                <a:latin typeface="Alexandria" pitchFamily="2" charset="-78"/>
                <a:cs typeface="Alexandria" pitchFamily="2" charset="-78"/>
              </a:rPr>
              <a:t>القواعد التنظيمية لكتابة الرسائل العلمية</a:t>
            </a:r>
            <a:endParaRPr lang="ar-EG" sz="2400" dirty="0">
              <a:solidFill>
                <a:srgbClr val="00000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D0667012-E425-10EB-A671-B95D9A67F2FF}"/>
              </a:ext>
            </a:extLst>
          </p:cNvPr>
          <p:cNvSpPr txBox="1"/>
          <p:nvPr/>
        </p:nvSpPr>
        <p:spPr>
          <a:xfrm>
            <a:off x="180431" y="1155869"/>
            <a:ext cx="11831139" cy="5550879"/>
          </a:xfrm>
          <a:prstGeom prst="rect">
            <a:avLst/>
          </a:prstGeom>
          <a:noFill/>
        </p:spPr>
        <p:txBody>
          <a:bodyPr wrap="square">
            <a:spAutoFit/>
          </a:bodyPr>
          <a:lstStyle/>
          <a:p>
            <a:pPr algn="just" rtl="1">
              <a:lnSpc>
                <a:spcPct val="200000"/>
              </a:lnSpc>
            </a:pPr>
            <a:r>
              <a:rPr lang="ar-EG" sz="1800" b="1" i="0" u="sng" strike="noStrike" baseline="0" dirty="0">
                <a:solidFill>
                  <a:srgbClr val="00B0F0"/>
                </a:solidFill>
                <a:latin typeface="Alexandria" pitchFamily="2" charset="-78"/>
                <a:cs typeface="Alexandria" pitchFamily="2" charset="-78"/>
              </a:rPr>
              <a:t>لغة الرسالة:</a:t>
            </a:r>
            <a:endParaRPr lang="ar-EG" sz="1800" b="0" i="0" u="sng" strike="noStrike" baseline="0" dirty="0">
              <a:solidFill>
                <a:srgbClr val="00B0F0"/>
              </a:solidFill>
              <a:latin typeface="Alexandria" pitchFamily="2" charset="-78"/>
              <a:cs typeface="Alexandria" pitchFamily="2" charset="-78"/>
            </a:endParaRPr>
          </a:p>
          <a:p>
            <a:pPr algn="just" rtl="1">
              <a:lnSpc>
                <a:spcPct val="200000"/>
              </a:lnSpc>
            </a:pPr>
            <a:r>
              <a:rPr lang="ar-EG" sz="1800" b="0" i="0" u="none" strike="noStrike" baseline="0" dirty="0">
                <a:latin typeface="Alexandria" pitchFamily="2" charset="-78"/>
                <a:cs typeface="Alexandria" pitchFamily="2" charset="-78"/>
              </a:rPr>
              <a:t>- تكتب الرسالة/الأطروحة بلغة علمية سليمة خالية من الأخطاء اللغوية والمطبعية بحيث توصل المعنى بأقل عدد من الكلمات، ولذا على الباحث تفادي الاستعارات.</a:t>
            </a:r>
          </a:p>
          <a:p>
            <a:pPr algn="just" rtl="1">
              <a:lnSpc>
                <a:spcPct val="200000"/>
              </a:lnSpc>
            </a:pPr>
            <a:r>
              <a:rPr lang="ar-EG" sz="1800" b="0" i="0" u="none" strike="noStrike" baseline="0" dirty="0">
                <a:latin typeface="Alexandria" pitchFamily="2" charset="-78"/>
                <a:cs typeface="Alexandria" pitchFamily="2" charset="-78"/>
              </a:rPr>
              <a:t>- تتميز الكتابة العلمية بأنها بسيطة ومركزه ومباشرة.</a:t>
            </a:r>
          </a:p>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ويراعى أن يعبر الباحث عن أفكاره بأسلوب مفهوم خالٍ من الغموض. </a:t>
            </a:r>
          </a:p>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أن يرتب الباحث أفكاره ويسلسلها بوضوح بعد أن يشكل مخططا لأبواب رسالته أو أطروحته وفصولها والعناوين الفرعية لكل فصل. </a:t>
            </a:r>
          </a:p>
          <a:p>
            <a:pPr algn="just" rtl="1">
              <a:lnSpc>
                <a:spcPct val="200000"/>
              </a:lnSpc>
            </a:pPr>
            <a:r>
              <a:rPr lang="ar-EG" sz="1800" b="0" i="0" u="none" strike="noStrike" baseline="0" dirty="0">
                <a:latin typeface="Alexandria" pitchFamily="2" charset="-78"/>
                <a:cs typeface="Alexandria" pitchFamily="2" charset="-78"/>
              </a:rPr>
              <a:t>- وتكتب الفقرات بأسلوب جذاب يستخدم فيه الباحث الجمل القصيرة والكلمات المباشرة مع تجنب المحسنات اللفظية</a:t>
            </a:r>
          </a:p>
          <a:p>
            <a:pPr algn="just" rtl="1">
              <a:lnSpc>
                <a:spcPct val="200000"/>
              </a:lnSpc>
            </a:pPr>
            <a:r>
              <a:rPr lang="ar-EG" sz="1800" b="0" i="0" u="none" strike="noStrike" baseline="0" dirty="0">
                <a:latin typeface="Alexandria" pitchFamily="2" charset="-78"/>
                <a:cs typeface="Alexandria" pitchFamily="2" charset="-78"/>
              </a:rPr>
              <a:t>كالاستعارة والكتابة والكناية والمجاز ما أمكن. </a:t>
            </a:r>
          </a:p>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وعند الاستشهاد بالمراجع فلا بد من أن يتحرى الباحث الدقة وعدم الإطالة والتحليل الدقيق.</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626977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E0FCBD1-7864-CAC2-8F3E-DD0045637417}"/>
              </a:ext>
            </a:extLst>
          </p:cNvPr>
          <p:cNvSpPr txBox="1"/>
          <p:nvPr/>
        </p:nvSpPr>
        <p:spPr>
          <a:xfrm>
            <a:off x="309489" y="1155869"/>
            <a:ext cx="11702080" cy="3888885"/>
          </a:xfrm>
          <a:prstGeom prst="rect">
            <a:avLst/>
          </a:prstGeom>
          <a:noFill/>
        </p:spPr>
        <p:txBody>
          <a:bodyPr wrap="square">
            <a:spAutoFit/>
          </a:bodyPr>
          <a:lstStyle/>
          <a:p>
            <a:pPr algn="just" rtl="1">
              <a:lnSpc>
                <a:spcPct val="200000"/>
              </a:lnSpc>
            </a:pPr>
            <a:r>
              <a:rPr lang="ar-EG" i="0" u="sng" strike="noStrike" baseline="0" dirty="0">
                <a:solidFill>
                  <a:srgbClr val="00B0F0"/>
                </a:solidFill>
                <a:latin typeface="Alexandria" pitchFamily="2" charset="-78"/>
                <a:cs typeface="Alexandria" pitchFamily="2" charset="-78"/>
              </a:rPr>
              <a:t>ترتيب الرسالة:</a:t>
            </a:r>
          </a:p>
          <a:p>
            <a:pPr algn="just" rtl="1">
              <a:lnSpc>
                <a:spcPct val="200000"/>
              </a:lnSpc>
            </a:pPr>
            <a:r>
              <a:rPr lang="ar-EG" dirty="0">
                <a:latin typeface="Alexandria" pitchFamily="2" charset="-78"/>
                <a:cs typeface="Alexandria" pitchFamily="2" charset="-78"/>
              </a:rPr>
              <a:t>هناك طريقتان لكتابة الرسالة العلمية:</a:t>
            </a:r>
          </a:p>
          <a:p>
            <a:pPr algn="just" rtl="1">
              <a:lnSpc>
                <a:spcPct val="200000"/>
              </a:lnSpc>
            </a:pPr>
            <a:r>
              <a:rPr lang="ar-EG" i="0" u="sng" strike="noStrike" baseline="0" dirty="0">
                <a:solidFill>
                  <a:srgbClr val="00B0F0"/>
                </a:solidFill>
                <a:latin typeface="Alexandria" pitchFamily="2" charset="-78"/>
                <a:cs typeface="Alexandria" pitchFamily="2" charset="-78"/>
              </a:rPr>
              <a:t>الأولي</a:t>
            </a:r>
            <a:r>
              <a:rPr lang="ar-EG" i="0" strike="noStrike" baseline="0" dirty="0">
                <a:latin typeface="Alexandria" pitchFamily="2" charset="-78"/>
                <a:cs typeface="Alexandria" pitchFamily="2" charset="-78"/>
              </a:rPr>
              <a:t>: أثناء الكتابة ( تتعلق بالكاتب)</a:t>
            </a:r>
          </a:p>
          <a:p>
            <a:pPr algn="just" rtl="1">
              <a:lnSpc>
                <a:spcPct val="200000"/>
              </a:lnSpc>
            </a:pPr>
            <a:r>
              <a:rPr lang="ar-EG" dirty="0">
                <a:latin typeface="Alexandria" pitchFamily="2" charset="-78"/>
                <a:cs typeface="Alexandria" pitchFamily="2" charset="-78"/>
              </a:rPr>
              <a:t>- بعد الانتهاء من جمع البطاقات يبدأ الباحث بمتن الرسالة ثم يعقبها باللواحق وفى الأخير يكتب المقدمة </a:t>
            </a:r>
            <a:endParaRPr lang="ar-EG" i="0" strike="noStrike" baseline="0"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r>
              <a:rPr lang="ar-EG" i="0" u="sng" strike="noStrike" baseline="0" dirty="0">
                <a:solidFill>
                  <a:srgbClr val="00B0F0"/>
                </a:solidFill>
                <a:latin typeface="Alexandria" pitchFamily="2" charset="-78"/>
                <a:cs typeface="Alexandria" pitchFamily="2" charset="-78"/>
              </a:rPr>
              <a:t>الثانية </a:t>
            </a:r>
            <a:r>
              <a:rPr lang="ar-EG" i="0" strike="noStrike" baseline="0" dirty="0">
                <a:latin typeface="Alexandria" pitchFamily="2" charset="-78"/>
                <a:cs typeface="Alexandria" pitchFamily="2" charset="-78"/>
              </a:rPr>
              <a:t>: بعد الانتهاء من الكتابة وإعدادها للطباعة ( الصورة النهائية المقدمة للقارئ)</a:t>
            </a:r>
          </a:p>
          <a:p>
            <a:pPr algn="just" rtl="1">
              <a:lnSpc>
                <a:spcPct val="200000"/>
              </a:lnSpc>
            </a:pPr>
            <a:r>
              <a:rPr lang="ar-EG" dirty="0">
                <a:latin typeface="Alexandria" pitchFamily="2" charset="-78"/>
                <a:cs typeface="Alexandria" pitchFamily="2" charset="-78"/>
              </a:rPr>
              <a:t>- تبدأ الرسالة بصفحة الغلاف، ثم الشكر، ثم الفهرس ثم المقدمة ويعقبها متن الرسالة ثم اللواحق </a:t>
            </a:r>
            <a:endParaRPr lang="ar-EG" i="0" strike="noStrike" baseline="0" dirty="0">
              <a:latin typeface="Alexandria" pitchFamily="2" charset="-78"/>
              <a:cs typeface="Alexandria" pitchFamily="2" charset="-78"/>
            </a:endParaRPr>
          </a:p>
        </p:txBody>
      </p:sp>
    </p:spTree>
    <p:extLst>
      <p:ext uri="{BB962C8B-B14F-4D97-AF65-F5344CB8AC3E}">
        <p14:creationId xmlns:p14="http://schemas.microsoft.com/office/powerpoint/2010/main" val="1940876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7E207C9-1107-3567-9E1E-F74A235129EF}"/>
              </a:ext>
            </a:extLst>
          </p:cNvPr>
          <p:cNvSpPr txBox="1"/>
          <p:nvPr/>
        </p:nvSpPr>
        <p:spPr>
          <a:xfrm>
            <a:off x="7469945" y="971203"/>
            <a:ext cx="4541624"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r" rtl="1"/>
            <a:r>
              <a:rPr lang="ar-EG" sz="1800" b="0" i="0" u="none" strike="noStrike" baseline="0" dirty="0">
                <a:solidFill>
                  <a:srgbClr val="000000"/>
                </a:solidFill>
                <a:latin typeface="Alexandria" pitchFamily="2" charset="-78"/>
                <a:cs typeface="Alexandria" pitchFamily="2" charset="-78"/>
              </a:rPr>
              <a:t>القواعد التنظيمية لكتابة الرسائل العلمية</a:t>
            </a:r>
            <a:endParaRPr lang="ar-EG" sz="2400" dirty="0">
              <a:solidFill>
                <a:srgbClr val="00000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D0667012-E425-10EB-A671-B95D9A67F2FF}"/>
              </a:ext>
            </a:extLst>
          </p:cNvPr>
          <p:cNvSpPr txBox="1"/>
          <p:nvPr/>
        </p:nvSpPr>
        <p:spPr>
          <a:xfrm>
            <a:off x="351692" y="1553525"/>
            <a:ext cx="11659878" cy="4781437"/>
          </a:xfrm>
          <a:prstGeom prst="rect">
            <a:avLst/>
          </a:prstGeom>
          <a:noFill/>
        </p:spPr>
        <p:txBody>
          <a:bodyPr wrap="square">
            <a:spAutoFit/>
          </a:bodyPr>
          <a:lstStyle/>
          <a:p>
            <a:pPr algn="just" rtl="1">
              <a:lnSpc>
                <a:spcPct val="200000"/>
              </a:lnSpc>
            </a:pPr>
            <a:r>
              <a:rPr lang="ar-EG" b="1" i="0" u="sng" strike="noStrike" baseline="0" dirty="0">
                <a:solidFill>
                  <a:srgbClr val="00B0F0"/>
                </a:solidFill>
                <a:latin typeface="Alexandria" pitchFamily="2" charset="-78"/>
                <a:cs typeface="Alexandria" pitchFamily="2" charset="-78"/>
              </a:rPr>
              <a:t>ترتيب الرسالة:</a:t>
            </a:r>
          </a:p>
          <a:p>
            <a:pPr algn="just" rtl="1">
              <a:lnSpc>
                <a:spcPct val="200000"/>
              </a:lnSpc>
            </a:pPr>
            <a:r>
              <a:rPr lang="ar-EG" b="0" i="0" u="none" strike="noStrike" baseline="0" dirty="0">
                <a:solidFill>
                  <a:srgbClr val="000000"/>
                </a:solidFill>
                <a:latin typeface="Alexandria" pitchFamily="2" charset="-78"/>
                <a:cs typeface="Alexandria" pitchFamily="2" charset="-78"/>
              </a:rPr>
              <a:t>وهي الطريقة العملية في تنظيم الرسالة من أولها إلى آخرها، بحيث ينبغي أن يكون إخراج البحث متمشياً معها في هيكله العام.</a:t>
            </a:r>
          </a:p>
          <a:p>
            <a:pPr algn="just" rtl="1">
              <a:lnSpc>
                <a:spcPct val="200000"/>
              </a:lnSpc>
            </a:pPr>
            <a:endParaRPr lang="ar-EG" sz="1100" b="0" i="0" u="none" strike="noStrike" baseline="0" dirty="0">
              <a:latin typeface="Alexandria" pitchFamily="2" charset="-78"/>
              <a:cs typeface="Alexandria" pitchFamily="2" charset="-78"/>
            </a:endParaRPr>
          </a:p>
          <a:p>
            <a:pPr algn="just" rtl="1">
              <a:lnSpc>
                <a:spcPct val="200000"/>
              </a:lnSpc>
            </a:pPr>
            <a:r>
              <a:rPr lang="ar-EG" b="1" i="0" u="sng" strike="noStrike" baseline="0" dirty="0">
                <a:solidFill>
                  <a:srgbClr val="00B0F0"/>
                </a:solidFill>
                <a:latin typeface="Alexandria" pitchFamily="2" charset="-78"/>
                <a:cs typeface="Alexandria" pitchFamily="2" charset="-78"/>
              </a:rPr>
              <a:t>مكونات الرسالة:</a:t>
            </a:r>
          </a:p>
          <a:p>
            <a:pPr algn="just" rtl="1">
              <a:lnSpc>
                <a:spcPct val="200000"/>
              </a:lnSpc>
            </a:pPr>
            <a:r>
              <a:rPr lang="ar-EG" b="0" i="0" u="none" strike="noStrike" baseline="0" dirty="0">
                <a:latin typeface="Alexandria" pitchFamily="2" charset="-78"/>
                <a:cs typeface="Alexandria" pitchFamily="2" charset="-78"/>
              </a:rPr>
              <a:t>تتكون الرسالة/الأطروحة من صفحات ابتدائية ثم النص (المتن) ثم المراجع والملاحق والفهارس</a:t>
            </a:r>
          </a:p>
          <a:p>
            <a:pPr algn="just" rtl="1">
              <a:lnSpc>
                <a:spcPct val="200000"/>
              </a:lnSpc>
            </a:pPr>
            <a:r>
              <a:rPr lang="ar-EG" b="0" i="0" u="sng" strike="noStrike" baseline="0" dirty="0">
                <a:latin typeface="Alexandria" pitchFamily="2" charset="-78"/>
                <a:cs typeface="Alexandria" pitchFamily="2" charset="-78"/>
              </a:rPr>
              <a:t>وفيما يلي تفصيل لكل من هذه المكونات الثلاثة:</a:t>
            </a:r>
          </a:p>
          <a:p>
            <a:pPr algn="just" rtl="1">
              <a:lnSpc>
                <a:spcPct val="200000"/>
              </a:lnSpc>
            </a:pPr>
            <a:r>
              <a:rPr lang="ar-EG" b="0" i="0" u="sng" strike="noStrike" baseline="0" dirty="0">
                <a:latin typeface="Alexandria" pitchFamily="2" charset="-78"/>
                <a:cs typeface="Alexandria" pitchFamily="2" charset="-78"/>
              </a:rPr>
              <a:t>أ) </a:t>
            </a:r>
            <a:r>
              <a:rPr lang="ar-EG" b="1" i="0" u="sng" strike="noStrike" baseline="0" dirty="0">
                <a:latin typeface="Alexandria" pitchFamily="2" charset="-78"/>
                <a:cs typeface="Alexandria" pitchFamily="2" charset="-78"/>
              </a:rPr>
              <a:t>الصفحات الابتدائية</a:t>
            </a:r>
            <a:r>
              <a:rPr lang="ar-EG" b="1" i="0" strike="noStrike" baseline="0" dirty="0">
                <a:latin typeface="Alexandria" pitchFamily="2" charset="-78"/>
                <a:cs typeface="Alexandria" pitchFamily="2" charset="-78"/>
              </a:rPr>
              <a:t>: </a:t>
            </a:r>
            <a:r>
              <a:rPr lang="ar-EG" b="0" i="0" u="none" strike="noStrike" baseline="0" dirty="0">
                <a:latin typeface="Alexandria" pitchFamily="2" charset="-78"/>
                <a:cs typeface="Alexandria" pitchFamily="2" charset="-78"/>
              </a:rPr>
              <a:t>وتشمل جميع الصفحات من العنوان وحتى ملخص الرسالة، وهي متماثلة لجميع تخصصات الجامعة.</a:t>
            </a:r>
          </a:p>
        </p:txBody>
      </p:sp>
    </p:spTree>
    <p:extLst>
      <p:ext uri="{BB962C8B-B14F-4D97-AF65-F5344CB8AC3E}">
        <p14:creationId xmlns:p14="http://schemas.microsoft.com/office/powerpoint/2010/main" val="1824199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85236"/>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ACA35F8-39A2-4940-28B0-4D73A955EFE6}"/>
              </a:ext>
            </a:extLst>
          </p:cNvPr>
          <p:cNvSpPr txBox="1"/>
          <p:nvPr/>
        </p:nvSpPr>
        <p:spPr>
          <a:xfrm>
            <a:off x="590842" y="785283"/>
            <a:ext cx="11279945" cy="4996881"/>
          </a:xfrm>
          <a:prstGeom prst="rect">
            <a:avLst/>
          </a:prstGeom>
          <a:noFill/>
        </p:spPr>
        <p:txBody>
          <a:bodyPr wrap="square">
            <a:spAutoFit/>
          </a:bodyPr>
          <a:lstStyle/>
          <a:p>
            <a:pPr algn="just" rtl="1">
              <a:lnSpc>
                <a:spcPct val="200000"/>
              </a:lnSpc>
            </a:pPr>
            <a:r>
              <a:rPr lang="ar-EG" sz="1800" b="1" i="0" u="sng" strike="noStrike" baseline="0" dirty="0">
                <a:solidFill>
                  <a:srgbClr val="00B0F0"/>
                </a:solidFill>
                <a:latin typeface="Alexandria" pitchFamily="2" charset="-78"/>
                <a:cs typeface="Alexandria" pitchFamily="2" charset="-78"/>
              </a:rPr>
              <a:t>مكونات الرسالة:</a:t>
            </a:r>
            <a:endParaRPr lang="ar-EG" b="1" dirty="0">
              <a:latin typeface="Alexandria" pitchFamily="2" charset="-78"/>
              <a:cs typeface="Alexandria" pitchFamily="2" charset="-78"/>
            </a:endParaRPr>
          </a:p>
          <a:p>
            <a:pPr algn="just" rtl="1">
              <a:lnSpc>
                <a:spcPct val="200000"/>
              </a:lnSpc>
            </a:pPr>
            <a:r>
              <a:rPr lang="ar-EG" sz="1800" b="1" i="0" u="sng" strike="noStrike" baseline="0" dirty="0">
                <a:latin typeface="Alexandria" pitchFamily="2" charset="-78"/>
                <a:cs typeface="Alexandria" pitchFamily="2" charset="-78"/>
              </a:rPr>
              <a:t>ب ) النص (المتن): </a:t>
            </a:r>
            <a:r>
              <a:rPr lang="ar-EG" sz="1800" b="0" i="0" u="none" strike="noStrike" baseline="0" dirty="0">
                <a:latin typeface="Alexandria" pitchFamily="2" charset="-78"/>
                <a:cs typeface="Alexandria" pitchFamily="2" charset="-78"/>
              </a:rPr>
              <a:t>يبدأ بالمقدمة وينتهي بالاستنتاجات والتوصيات. وتتباين مكونات النص حسب موضوع</a:t>
            </a: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الرسالة/الأطروحة ومنهجيتها، حيث تتبنى جامعة اليرموك أحد النموذجين التاليين:</a:t>
            </a:r>
          </a:p>
          <a:p>
            <a:pPr algn="just" rtl="1">
              <a:lnSpc>
                <a:spcPct val="200000"/>
              </a:lnSpc>
            </a:pPr>
            <a:r>
              <a:rPr lang="ar-EG" sz="1800" b="0" i="0" u="none" strike="noStrike" baseline="0" dirty="0">
                <a:latin typeface="Alexandria" pitchFamily="2" charset="-78"/>
                <a:cs typeface="Alexandria" pitchFamily="2" charset="-78"/>
              </a:rPr>
              <a:t>1) مقدمة – أهداف الدراسة – مراجعة أدبيات الدراسات السابقة – المنهجية والمواد وطرق العمل – النتائج – المناقشة – الاستنتاجات والتوصيات. وهذا ما يتبعه الطالب في تخصصات العلوم الطبيعية والهندسية والتربوية والاجتماعية والإدارية والاقتصاد وما شابهها.</a:t>
            </a:r>
          </a:p>
          <a:p>
            <a:pPr algn="just" rtl="1">
              <a:lnSpc>
                <a:spcPct val="200000"/>
              </a:lnSpc>
            </a:pPr>
            <a:r>
              <a:rPr lang="ar-EG" sz="1800" b="0" i="0" u="none" strike="noStrike" baseline="0" dirty="0">
                <a:latin typeface="Alexandria" pitchFamily="2" charset="-78"/>
                <a:cs typeface="Alexandria" pitchFamily="2" charset="-78"/>
              </a:rPr>
              <a:t>2) مقدمة – أبواب وفصول الرسالة – الاستنتاجات والتوصيات.</a:t>
            </a:r>
          </a:p>
          <a:p>
            <a:pPr algn="just" rtl="1">
              <a:lnSpc>
                <a:spcPct val="200000"/>
              </a:lnSpc>
            </a:pPr>
            <a:r>
              <a:rPr lang="ar-EG" sz="1800" b="1" i="0" u="none" strike="noStrike" baseline="0" dirty="0">
                <a:latin typeface="Alexandria" pitchFamily="2" charset="-78"/>
                <a:cs typeface="Alexandria" pitchFamily="2" charset="-78"/>
              </a:rPr>
              <a:t>ج) </a:t>
            </a:r>
            <a:r>
              <a:rPr lang="ar-EG" sz="1800" b="1" i="0" u="sng" strike="noStrike" baseline="0" dirty="0">
                <a:latin typeface="Alexandria" pitchFamily="2" charset="-78"/>
                <a:cs typeface="Alexandria" pitchFamily="2" charset="-78"/>
              </a:rPr>
              <a:t>المراجع والملاحق والفهارس</a:t>
            </a:r>
            <a:r>
              <a:rPr lang="ar-EG" sz="1800" b="0" i="0" u="none" strike="noStrike" baseline="0" dirty="0">
                <a:latin typeface="Alexandria" pitchFamily="2" charset="-78"/>
                <a:cs typeface="Alexandria" pitchFamily="2" charset="-78"/>
              </a:rPr>
              <a:t>: وتشمل كافة المراجع التي استعملها الطالب في كتابة رسالته/أطروحته بطريقة التوثيق وفق ما هو مبين في هذا الدليل.</a:t>
            </a:r>
            <a:endParaRPr lang="ar-EG" b="0" i="0" u="none" strike="noStrike" baseline="0" dirty="0">
              <a:solidFill>
                <a:srgbClr val="000000"/>
              </a:solidFill>
              <a:latin typeface="Alexandria" pitchFamily="2" charset="-78"/>
              <a:cs typeface="Alexandria" pitchFamily="2" charset="-78"/>
            </a:endParaRPr>
          </a:p>
        </p:txBody>
      </p:sp>
    </p:spTree>
    <p:extLst>
      <p:ext uri="{BB962C8B-B14F-4D97-AF65-F5344CB8AC3E}">
        <p14:creationId xmlns:p14="http://schemas.microsoft.com/office/powerpoint/2010/main" val="22032013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85236"/>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64A66E3-81C7-0C13-A4C0-7EC9E11128EE}"/>
              </a:ext>
            </a:extLst>
          </p:cNvPr>
          <p:cNvSpPr txBox="1"/>
          <p:nvPr/>
        </p:nvSpPr>
        <p:spPr>
          <a:xfrm>
            <a:off x="661182" y="989625"/>
            <a:ext cx="11350387" cy="4996881"/>
          </a:xfrm>
          <a:prstGeom prst="rect">
            <a:avLst/>
          </a:prstGeom>
          <a:noFill/>
        </p:spPr>
        <p:txBody>
          <a:bodyPr wrap="square">
            <a:spAutoFit/>
          </a:bodyPr>
          <a:lstStyle/>
          <a:p>
            <a:pPr algn="just" rtl="1">
              <a:lnSpc>
                <a:spcPct val="200000"/>
              </a:lnSpc>
            </a:pPr>
            <a:r>
              <a:rPr lang="ar-EG" b="0" i="0" u="sng" strike="noStrike" baseline="0" dirty="0">
                <a:solidFill>
                  <a:srgbClr val="00B0F0"/>
                </a:solidFill>
                <a:latin typeface="Alexandria" pitchFamily="2" charset="-78"/>
                <a:cs typeface="Alexandria" pitchFamily="2" charset="-78"/>
              </a:rPr>
              <a:t>مكونات الصفحات الابتدائية(من العنوان إلى الملخص)</a:t>
            </a:r>
          </a:p>
          <a:p>
            <a:pPr algn="just" rtl="1">
              <a:lnSpc>
                <a:spcPct val="200000"/>
              </a:lnSpc>
            </a:pPr>
            <a:r>
              <a:rPr lang="ar-EG" b="0" i="0" u="none" strike="noStrike" baseline="0" dirty="0">
                <a:latin typeface="Alexandria" pitchFamily="2" charset="-78"/>
                <a:cs typeface="Alexandria" pitchFamily="2" charset="-78"/>
              </a:rPr>
              <a:t>- وتشتمل على جميع الصفحات التي تسبق "المقدمة" ويراعى ترقيمها بحروف أبجدية (أ، ب، ج، د، ه…) بدءاً بصفحة العنوان التي تتبع غلاف الرسالة .</a:t>
            </a:r>
          </a:p>
          <a:p>
            <a:pPr algn="just" rtl="1">
              <a:lnSpc>
                <a:spcPct val="200000"/>
              </a:lnSpc>
            </a:pPr>
            <a:r>
              <a:rPr lang="ar-EG" b="0" i="0" u="none" strike="noStrike" baseline="0" dirty="0">
                <a:latin typeface="Alexandria" pitchFamily="2" charset="-78"/>
                <a:cs typeface="Alexandria" pitchFamily="2" charset="-78"/>
              </a:rPr>
              <a:t> </a:t>
            </a:r>
            <a:r>
              <a:rPr lang="ar-EG" b="1" i="0" u="sng" strike="noStrike" baseline="0" dirty="0">
                <a:solidFill>
                  <a:srgbClr val="00B0F0"/>
                </a:solidFill>
                <a:latin typeface="Alexandria" pitchFamily="2" charset="-78"/>
                <a:cs typeface="Alexandria" pitchFamily="2" charset="-78"/>
              </a:rPr>
              <a:t>صفحة عنوان الرسالة</a:t>
            </a:r>
            <a:r>
              <a:rPr lang="ar-EG" b="1" i="0" u="none" strike="noStrike" baseline="0" dirty="0">
                <a:latin typeface="Alexandria" pitchFamily="2" charset="-78"/>
                <a:cs typeface="Alexandria" pitchFamily="2" charset="-78"/>
              </a:rPr>
              <a:t>: </a:t>
            </a:r>
            <a:r>
              <a:rPr lang="ar-EG" b="0" i="0" u="none" strike="noStrike" baseline="0" dirty="0">
                <a:latin typeface="Alexandria" pitchFamily="2" charset="-78"/>
                <a:cs typeface="Alexandria" pitchFamily="2" charset="-78"/>
              </a:rPr>
              <a:t>وتشمل ما يأتي على الترتيب:</a:t>
            </a:r>
          </a:p>
          <a:p>
            <a:pPr algn="just" rtl="1">
              <a:lnSpc>
                <a:spcPct val="200000"/>
              </a:lnSpc>
            </a:pPr>
            <a:r>
              <a:rPr lang="ar-EG" b="0" i="0" u="none" strike="noStrike" baseline="0" dirty="0">
                <a:latin typeface="Alexandria" pitchFamily="2" charset="-78"/>
                <a:cs typeface="Alexandria" pitchFamily="2" charset="-78"/>
              </a:rPr>
              <a:t>- عنوان الرسالة.</a:t>
            </a:r>
          </a:p>
          <a:p>
            <a:pPr algn="just" rtl="1">
              <a:lnSpc>
                <a:spcPct val="200000"/>
              </a:lnSpc>
            </a:pPr>
            <a:r>
              <a:rPr lang="ar-EG" b="0" i="0" u="none" strike="noStrike" baseline="0" dirty="0">
                <a:latin typeface="Alexandria" pitchFamily="2" charset="-78"/>
                <a:cs typeface="Alexandria" pitchFamily="2" charset="-78"/>
              </a:rPr>
              <a:t>- الاسم الثلاثي أو الرباعي لمقدم الرسالة (الاسم الأول ثم اسم الأب والجد (إن وجد) ثم اسم العائلة).</a:t>
            </a:r>
          </a:p>
          <a:p>
            <a:pPr algn="just" rtl="1">
              <a:lnSpc>
                <a:spcPct val="200000"/>
              </a:lnSpc>
            </a:pPr>
            <a:r>
              <a:rPr lang="ar-EG" b="0" i="0" u="none" strike="noStrike" baseline="0" dirty="0">
                <a:latin typeface="Alexandria" pitchFamily="2" charset="-78"/>
                <a:cs typeface="Alexandria" pitchFamily="2" charset="-78"/>
              </a:rPr>
              <a:t>- اسم المشرف والمشرف المشارك للمناقشة (إن وجد).</a:t>
            </a:r>
          </a:p>
          <a:p>
            <a:pPr algn="just" rtl="1">
              <a:lnSpc>
                <a:spcPct val="200000"/>
              </a:lnSpc>
            </a:pPr>
            <a:r>
              <a:rPr lang="ar-EG" b="0" i="0" u="none" strike="noStrike" baseline="0" dirty="0">
                <a:latin typeface="Alexandria" pitchFamily="2" charset="-78"/>
                <a:cs typeface="Alexandria" pitchFamily="2" charset="-78"/>
              </a:rPr>
              <a:t>- حقل التخصص.</a:t>
            </a:r>
          </a:p>
          <a:p>
            <a:pPr algn="just" rtl="1">
              <a:lnSpc>
                <a:spcPct val="200000"/>
              </a:lnSpc>
            </a:pPr>
            <a:r>
              <a:rPr lang="ar-EG" b="0" i="0" u="none" strike="noStrike" baseline="0" dirty="0">
                <a:latin typeface="Alexandria" pitchFamily="2" charset="-78"/>
                <a:cs typeface="Alexandria" pitchFamily="2" charset="-78"/>
              </a:rPr>
              <a:t>- تاريخ تقديم الرسالة/الأطروحة (اليوم والشهر والسنة).</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3627151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descr="A paper with text on it&#10;&#10;Description automatically generated">
            <a:extLst>
              <a:ext uri="{FF2B5EF4-FFF2-40B4-BE49-F238E27FC236}">
                <a16:creationId xmlns:a16="http://schemas.microsoft.com/office/drawing/2014/main" id="{0C234777-BC22-EA5D-3CF8-F279186DE67B}"/>
              </a:ext>
            </a:extLst>
          </p:cNvPr>
          <p:cNvPicPr>
            <a:picLocks noChangeAspect="1"/>
          </p:cNvPicPr>
          <p:nvPr/>
        </p:nvPicPr>
        <p:blipFill rotWithShape="1">
          <a:blip r:embed="rId3">
            <a:extLst>
              <a:ext uri="{28A0092B-C50C-407E-A947-70E740481C1C}">
                <a14:useLocalDpi xmlns:a14="http://schemas.microsoft.com/office/drawing/2010/main" val="0"/>
              </a:ext>
            </a:extLst>
          </a:blip>
          <a:srcRect r="5981"/>
          <a:stretch/>
        </p:blipFill>
        <p:spPr>
          <a:xfrm>
            <a:off x="2572049" y="844061"/>
            <a:ext cx="4827555" cy="59131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TextBox 6">
            <a:extLst>
              <a:ext uri="{FF2B5EF4-FFF2-40B4-BE49-F238E27FC236}">
                <a16:creationId xmlns:a16="http://schemas.microsoft.com/office/drawing/2014/main" id="{007D8FB1-999A-30FD-A15F-C9420FDBBB61}"/>
              </a:ext>
            </a:extLst>
          </p:cNvPr>
          <p:cNvSpPr txBox="1"/>
          <p:nvPr/>
        </p:nvSpPr>
        <p:spPr>
          <a:xfrm>
            <a:off x="7638757" y="1846671"/>
            <a:ext cx="4403188" cy="369332"/>
          </a:xfrm>
          <a:prstGeom prst="rect">
            <a:avLst/>
          </a:prstGeom>
          <a:noFill/>
        </p:spPr>
        <p:txBody>
          <a:bodyPr wrap="square" rtlCol="1">
            <a:spAutoFit/>
          </a:bodyPr>
          <a:lstStyle/>
          <a:p>
            <a:pPr algn="r" rtl="1"/>
            <a:r>
              <a:rPr lang="ar-EG" b="1" dirty="0">
                <a:solidFill>
                  <a:srgbClr val="00B0F0"/>
                </a:solidFill>
                <a:latin typeface="Alexandria" pitchFamily="2" charset="-78"/>
                <a:cs typeface="Alexandria" pitchFamily="2" charset="-78"/>
              </a:rPr>
              <a:t>نموذج لتصميم صفحة الغلاف والعنوان </a:t>
            </a:r>
          </a:p>
        </p:txBody>
      </p:sp>
    </p:spTree>
    <p:extLst>
      <p:ext uri="{BB962C8B-B14F-4D97-AF65-F5344CB8AC3E}">
        <p14:creationId xmlns:p14="http://schemas.microsoft.com/office/powerpoint/2010/main" val="1678802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C67494E-842F-7F1C-62F5-0B4FD3334D7E}"/>
              </a:ext>
            </a:extLst>
          </p:cNvPr>
          <p:cNvSpPr txBox="1"/>
          <p:nvPr/>
        </p:nvSpPr>
        <p:spPr>
          <a:xfrm>
            <a:off x="8215533" y="997556"/>
            <a:ext cx="3689251" cy="369332"/>
          </a:xfrm>
          <a:prstGeom prst="rect">
            <a:avLst/>
          </a:prstGeom>
          <a:noFill/>
        </p:spPr>
        <p:txBody>
          <a:bodyPr wrap="square">
            <a:spAutoFit/>
          </a:bodyPr>
          <a:lstStyle/>
          <a:p>
            <a:pPr algn="r" rtl="1"/>
            <a:r>
              <a:rPr lang="ar-EG" sz="1800" b="0" i="0" u="sng" strike="noStrike" baseline="0" dirty="0">
                <a:solidFill>
                  <a:srgbClr val="00B0F0"/>
                </a:solidFill>
                <a:latin typeface="Alexandria" pitchFamily="2" charset="-78"/>
                <a:cs typeface="Alexandria" pitchFamily="2" charset="-78"/>
              </a:rPr>
              <a:t>ملاحظات حول كتابة عنوان الرسالة</a:t>
            </a:r>
            <a:endParaRPr lang="ar-EG" u="sng" dirty="0">
              <a:solidFill>
                <a:srgbClr val="00B0F0"/>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5AF603BF-E002-3049-C51E-13FD20D61AED}"/>
              </a:ext>
            </a:extLst>
          </p:cNvPr>
          <p:cNvSpPr txBox="1"/>
          <p:nvPr/>
        </p:nvSpPr>
        <p:spPr>
          <a:xfrm>
            <a:off x="622495" y="1562529"/>
            <a:ext cx="11282289" cy="3334887"/>
          </a:xfrm>
          <a:prstGeom prst="rect">
            <a:avLst/>
          </a:prstGeom>
          <a:noFill/>
        </p:spPr>
        <p:txBody>
          <a:bodyPr wrap="square">
            <a:spAutoFit/>
          </a:bodyPr>
          <a:lstStyle/>
          <a:p>
            <a:pPr algn="just" rtl="1">
              <a:lnSpc>
                <a:spcPct val="200000"/>
              </a:lnSpc>
            </a:pPr>
            <a:r>
              <a:rPr lang="ar-EG" sz="1800" b="0" i="0" u="none" strike="noStrike" baseline="0" dirty="0">
                <a:latin typeface="Alexandria" pitchFamily="2" charset="-78"/>
                <a:cs typeface="Alexandria" pitchFamily="2" charset="-78"/>
              </a:rPr>
              <a:t>العنوان الجيد هو الذي </a:t>
            </a:r>
            <a:r>
              <a:rPr lang="ar-EG" dirty="0">
                <a:latin typeface="Alexandria" pitchFamily="2" charset="-78"/>
                <a:cs typeface="Alexandria" pitchFamily="2" charset="-78"/>
              </a:rPr>
              <a:t>يتألف من الكلمات التي تصف محتوى أو موضوع الرسالة بدقة وكفاية.</a:t>
            </a:r>
          </a:p>
          <a:p>
            <a:pPr algn="just" rtl="1">
              <a:lnSpc>
                <a:spcPct val="200000"/>
              </a:lnSpc>
            </a:pPr>
            <a:r>
              <a:rPr lang="ar-EG" sz="1800" b="0" i="0" u="none" strike="noStrike" baseline="0" dirty="0">
                <a:latin typeface="Alexandria" pitchFamily="2" charset="-78"/>
                <a:cs typeface="Alexandria" pitchFamily="2" charset="-78"/>
              </a:rPr>
              <a:t>- أقل عدد من استعمال الكلمات الدالة والمعروفة والقصيرة.</a:t>
            </a:r>
          </a:p>
          <a:p>
            <a:pPr algn="just" rtl="1">
              <a:lnSpc>
                <a:spcPct val="200000"/>
              </a:lnSpc>
            </a:pPr>
            <a:r>
              <a:rPr lang="ar-EG" sz="1800" b="0" i="0" u="none" strike="noStrike" baseline="0" dirty="0">
                <a:latin typeface="Alexandria" pitchFamily="2" charset="-78"/>
                <a:cs typeface="Alexandria" pitchFamily="2" charset="-78"/>
              </a:rPr>
              <a:t>- التأكد من إن العنوان مفهوم للقارئ، </a:t>
            </a:r>
            <a:r>
              <a:rPr lang="ar-EG" dirty="0">
                <a:latin typeface="Alexandria" pitchFamily="2" charset="-78"/>
                <a:cs typeface="Alexandria" pitchFamily="2" charset="-78"/>
              </a:rPr>
              <a:t>كما </a:t>
            </a:r>
            <a:r>
              <a:rPr lang="ar-EG" sz="1800" b="0" i="0" u="none" strike="noStrike" baseline="0" dirty="0">
                <a:latin typeface="Alexandria" pitchFamily="2" charset="-78"/>
                <a:cs typeface="Alexandria" pitchFamily="2" charset="-78"/>
              </a:rPr>
              <a:t>يمكن فهرسة كلماته أو بعضها .</a:t>
            </a:r>
          </a:p>
          <a:p>
            <a:pPr algn="just" rtl="1">
              <a:lnSpc>
                <a:spcPct val="200000"/>
              </a:lnSpc>
            </a:pPr>
            <a:r>
              <a:rPr lang="ar-EG" sz="1800" b="0" i="0" u="none" strike="noStrike" baseline="0" dirty="0">
                <a:latin typeface="Alexandria" pitchFamily="2" charset="-78"/>
                <a:cs typeface="Alexandria" pitchFamily="2" charset="-78"/>
              </a:rPr>
              <a:t>- التأكد من التسلسل الصحيح لكلمات العنوان بحيث لا يحتمل الخطأ في المعنى .</a:t>
            </a:r>
          </a:p>
          <a:p>
            <a:pPr algn="just" rtl="1">
              <a:lnSpc>
                <a:spcPct val="200000"/>
              </a:lnSpc>
            </a:pPr>
            <a:r>
              <a:rPr lang="ar-EG" sz="1800" b="0" i="0" u="none" strike="noStrike" baseline="0" dirty="0">
                <a:latin typeface="Alexandria" pitchFamily="2" charset="-78"/>
                <a:cs typeface="Alexandria" pitchFamily="2" charset="-78"/>
              </a:rPr>
              <a:t>- التخلص من أية كلمة في العنوان لا تضيف شيئاً جوهرياً له.</a:t>
            </a:r>
          </a:p>
          <a:p>
            <a:pPr algn="just" rtl="1">
              <a:lnSpc>
                <a:spcPct val="200000"/>
              </a:lnSpc>
            </a:pPr>
            <a:r>
              <a:rPr lang="ar-EG" sz="1800" b="0" i="0" u="none" strike="noStrike" baseline="0" dirty="0">
                <a:latin typeface="Alexandria" pitchFamily="2" charset="-78"/>
                <a:cs typeface="Alexandria" pitchFamily="2" charset="-78"/>
              </a:rPr>
              <a:t>- عدم احتواء العنوان على الاختصارات والرموز مثل الصيغ الكيميائية  .</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4558983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B90291C-4CD2-EE37-EF4A-BFAE11100575}"/>
              </a:ext>
            </a:extLst>
          </p:cNvPr>
          <p:cNvSpPr txBox="1"/>
          <p:nvPr/>
        </p:nvSpPr>
        <p:spPr>
          <a:xfrm>
            <a:off x="5464123" y="1304803"/>
            <a:ext cx="6559061" cy="369332"/>
          </a:xfrm>
          <a:prstGeom prst="rect">
            <a:avLst/>
          </a:prstGeom>
          <a:noFill/>
        </p:spPr>
        <p:txBody>
          <a:bodyPr wrap="square">
            <a:spAutoFit/>
          </a:bodyPr>
          <a:lstStyle/>
          <a:p>
            <a:pPr algn="r" rtl="1"/>
            <a:r>
              <a:rPr lang="ar-EG" sz="1800" b="1" i="0" u="sng" strike="noStrike" baseline="0" dirty="0">
                <a:solidFill>
                  <a:srgbClr val="00B0F0"/>
                </a:solidFill>
                <a:latin typeface="Alexandria" pitchFamily="2" charset="-78"/>
                <a:cs typeface="Alexandria" pitchFamily="2" charset="-78"/>
              </a:rPr>
              <a:t>صفحة لجنة المناقشة</a:t>
            </a: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تشمل هذه الصفحة ما يأتي على الترتيب</a:t>
            </a:r>
            <a:endParaRPr lang="ar-EG"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60C09EB7-9168-2335-CCDD-337165296A66}"/>
              </a:ext>
            </a:extLst>
          </p:cNvPr>
          <p:cNvSpPr txBox="1"/>
          <p:nvPr/>
        </p:nvSpPr>
        <p:spPr>
          <a:xfrm>
            <a:off x="422027" y="1540530"/>
            <a:ext cx="11601157" cy="4442883"/>
          </a:xfrm>
          <a:prstGeom prst="rect">
            <a:avLst/>
          </a:prstGeom>
          <a:noFill/>
        </p:spPr>
        <p:txBody>
          <a:bodyPr wrap="square">
            <a:spAutoFit/>
          </a:bodyPr>
          <a:lstStyle/>
          <a:p>
            <a:pPr marL="182563" algn="just" rtl="1">
              <a:lnSpc>
                <a:spcPct val="200000"/>
              </a:lnSpc>
            </a:pPr>
            <a:r>
              <a:rPr lang="ar-EG" sz="1800" b="0" i="0" u="none" strike="noStrike" baseline="0" dirty="0">
                <a:latin typeface="Alexandria" pitchFamily="2" charset="-78"/>
                <a:cs typeface="Alexandria" pitchFamily="2" charset="-78"/>
              </a:rPr>
              <a:t>- عنوان الرسالة.</a:t>
            </a:r>
          </a:p>
          <a:p>
            <a:pPr marL="182563" algn="just" rtl="1">
              <a:lnSpc>
                <a:spcPct val="200000"/>
              </a:lnSpc>
            </a:pPr>
            <a:r>
              <a:rPr lang="ar-EG" sz="1800" b="0" i="0" u="none" strike="noStrike" baseline="0" dirty="0">
                <a:latin typeface="Alexandria" pitchFamily="2" charset="-78"/>
                <a:cs typeface="Alexandria" pitchFamily="2" charset="-78"/>
              </a:rPr>
              <a:t>- الاسم الثلاثي لمقدم الرسالة (الاسم الأول ثم اسم الأب والجد (إن وجد) ثم اسم العائلة).</a:t>
            </a:r>
          </a:p>
          <a:p>
            <a:pPr marL="182563" algn="just" rtl="1">
              <a:lnSpc>
                <a:spcPct val="200000"/>
              </a:lnSpc>
            </a:pPr>
            <a:r>
              <a:rPr lang="ar-EG" sz="1800" b="0" i="0" u="none" strike="noStrike" baseline="0" dirty="0">
                <a:latin typeface="Alexandria" pitchFamily="2" charset="-78"/>
                <a:cs typeface="Alexandria" pitchFamily="2" charset="-78"/>
              </a:rPr>
              <a:t>- الشهادة السابقة التي يحملها الطالب وتخصصه واسم الجامعة وسنة الحصول عليها.</a:t>
            </a:r>
          </a:p>
          <a:p>
            <a:pPr marL="182563" algn="just" rtl="1">
              <a:lnSpc>
                <a:spcPct val="200000"/>
              </a:lnSpc>
            </a:pPr>
            <a:r>
              <a:rPr lang="ar-EG" sz="1800" b="0" i="0" u="none" strike="noStrike" baseline="0" dirty="0">
                <a:latin typeface="Alexandria" pitchFamily="2" charset="-78"/>
                <a:cs typeface="Alexandria" pitchFamily="2" charset="-78"/>
              </a:rPr>
              <a:t>- العبارة التالية: قدمت هذه الرسالة/الأطروحة استكمالاً لمتطلبات درجة الماجستير (أو دكتوراه الفلسفة) تخصص في جامعة كذا....</a:t>
            </a:r>
          </a:p>
          <a:p>
            <a:pPr marL="182563" algn="just" rtl="1">
              <a:lnSpc>
                <a:spcPct val="200000"/>
              </a:lnSpc>
            </a:pPr>
            <a:r>
              <a:rPr lang="ar-EG" sz="1800" b="0" i="0" u="none" strike="noStrike" baseline="0" dirty="0">
                <a:latin typeface="Alexandria" pitchFamily="2" charset="-78"/>
                <a:cs typeface="Alexandria" pitchFamily="2" charset="-78"/>
              </a:rPr>
              <a:t>- أسماء رئيس وأعضاء لجنة المناقشة: تكتب عبارة "وقد وافق عليها" يليها أسماء رئيس اللجنة وأعضائها مع تواقيعهم وتخصصاتهم ومكان عملهم بدءاً برئيس اللجنة، ثم المشرف</a:t>
            </a: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المشارك (إن وجد) ، ثم عضو لجنة الإشراف ثم أعضاء اللجنة الآخرين.</a:t>
            </a:r>
          </a:p>
        </p:txBody>
      </p:sp>
      <p:sp>
        <p:nvSpPr>
          <p:cNvPr id="12" name="TextBox 11">
            <a:extLst>
              <a:ext uri="{FF2B5EF4-FFF2-40B4-BE49-F238E27FC236}">
                <a16:creationId xmlns:a16="http://schemas.microsoft.com/office/drawing/2014/main" id="{5D261028-A26E-8666-D820-38D60A6B3B0B}"/>
              </a:ext>
            </a:extLst>
          </p:cNvPr>
          <p:cNvSpPr txBox="1"/>
          <p:nvPr/>
        </p:nvSpPr>
        <p:spPr>
          <a:xfrm>
            <a:off x="5913225" y="626024"/>
            <a:ext cx="6098344" cy="564898"/>
          </a:xfrm>
          <a:prstGeom prst="rect">
            <a:avLst/>
          </a:prstGeom>
          <a:noFill/>
        </p:spPr>
        <p:txBody>
          <a:bodyPr wrap="square">
            <a:spAutoFit/>
          </a:bodyPr>
          <a:lstStyle/>
          <a:p>
            <a:pPr algn="r" rtl="1">
              <a:lnSpc>
                <a:spcPct val="200000"/>
              </a:lnSpc>
            </a:pPr>
            <a:r>
              <a:rPr lang="ar-EG" b="0" i="0" u="sng" strike="noStrike" baseline="0" dirty="0">
                <a:solidFill>
                  <a:srgbClr val="00B0F0"/>
                </a:solidFill>
                <a:latin typeface="Alexandria" pitchFamily="2" charset="-78"/>
                <a:cs typeface="Alexandria" pitchFamily="2" charset="-78"/>
              </a:rPr>
              <a:t>مكونات الصفحات الابتدائية(من العنوان إلى الملخص)</a:t>
            </a:r>
          </a:p>
        </p:txBody>
      </p:sp>
    </p:spTree>
    <p:extLst>
      <p:ext uri="{BB962C8B-B14F-4D97-AF65-F5344CB8AC3E}">
        <p14:creationId xmlns:p14="http://schemas.microsoft.com/office/powerpoint/2010/main" val="40043657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B90291C-4CD2-EE37-EF4A-BFAE11100575}"/>
              </a:ext>
            </a:extLst>
          </p:cNvPr>
          <p:cNvSpPr txBox="1"/>
          <p:nvPr/>
        </p:nvSpPr>
        <p:spPr>
          <a:xfrm>
            <a:off x="8640012" y="971203"/>
            <a:ext cx="3383172" cy="369332"/>
          </a:xfrm>
          <a:prstGeom prst="rect">
            <a:avLst/>
          </a:prstGeom>
          <a:noFill/>
        </p:spPr>
        <p:txBody>
          <a:bodyPr wrap="square">
            <a:spAutoFit/>
          </a:bodyPr>
          <a:lstStyle/>
          <a:p>
            <a:pPr algn="r" rtl="1"/>
            <a:r>
              <a:rPr lang="ar-EG" sz="1800" b="1" i="0" u="sng" strike="noStrike" baseline="0" dirty="0">
                <a:solidFill>
                  <a:srgbClr val="00B0F0"/>
                </a:solidFill>
                <a:latin typeface="Alexandria" pitchFamily="2" charset="-78"/>
                <a:cs typeface="Alexandria" pitchFamily="2" charset="-78"/>
              </a:rPr>
              <a:t>نموذج صفحة لجنة المناقشة</a:t>
            </a:r>
            <a:endParaRPr lang="ar-EG" dirty="0">
              <a:latin typeface="Alexandria" pitchFamily="2" charset="-78"/>
              <a:cs typeface="Alexandria" pitchFamily="2" charset="-78"/>
            </a:endParaRPr>
          </a:p>
        </p:txBody>
      </p:sp>
      <p:pic>
        <p:nvPicPr>
          <p:cNvPr id="3" name="Picture 2" descr="A white paper with black text&#10;&#10;Description automatically generated">
            <a:extLst>
              <a:ext uri="{FF2B5EF4-FFF2-40B4-BE49-F238E27FC236}">
                <a16:creationId xmlns:a16="http://schemas.microsoft.com/office/drawing/2014/main" id="{5EB8AE15-C1A1-973A-DDC2-2F1B4B3EB4CF}"/>
              </a:ext>
            </a:extLst>
          </p:cNvPr>
          <p:cNvPicPr>
            <a:picLocks noChangeAspect="1"/>
          </p:cNvPicPr>
          <p:nvPr/>
        </p:nvPicPr>
        <p:blipFill rotWithShape="1">
          <a:blip r:embed="rId3">
            <a:extLst>
              <a:ext uri="{28A0092B-C50C-407E-A947-70E740481C1C}">
                <a14:useLocalDpi xmlns:a14="http://schemas.microsoft.com/office/drawing/2010/main" val="0"/>
              </a:ext>
            </a:extLst>
          </a:blip>
          <a:srcRect r="12616" b="6418"/>
          <a:stretch/>
        </p:blipFill>
        <p:spPr>
          <a:xfrm>
            <a:off x="2461853" y="677225"/>
            <a:ext cx="5233181" cy="60799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099915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BE3603-DDEB-D6AA-B9E7-7B185DDB2F47}"/>
              </a:ext>
            </a:extLst>
          </p:cNvPr>
          <p:cNvSpPr txBox="1"/>
          <p:nvPr/>
        </p:nvSpPr>
        <p:spPr>
          <a:xfrm>
            <a:off x="385637" y="1358483"/>
            <a:ext cx="11420726" cy="4231030"/>
          </a:xfrm>
          <a:prstGeom prst="rect">
            <a:avLst/>
          </a:prstGeom>
          <a:noFill/>
        </p:spPr>
        <p:txBody>
          <a:bodyPr wrap="square">
            <a:spAutoFit/>
          </a:bodyPr>
          <a:lstStyle/>
          <a:p>
            <a:pPr algn="just" rtl="1">
              <a:lnSpc>
                <a:spcPct val="200000"/>
              </a:lnSpc>
            </a:pPr>
            <a:r>
              <a:rPr lang="ar-EG" sz="1800" b="0" i="0" u="none" strike="noStrike" baseline="0" dirty="0">
                <a:latin typeface="Alexandria" pitchFamily="2" charset="-78"/>
                <a:cs typeface="Alexandria" pitchFamily="2" charset="-78"/>
              </a:rPr>
              <a:t>- تاريخ مناقشة الرسالة (اليوم والشهر والسنة).</a:t>
            </a:r>
          </a:p>
          <a:p>
            <a:pPr algn="just" rtl="1">
              <a:lnSpc>
                <a:spcPct val="200000"/>
              </a:lnSpc>
            </a:pPr>
            <a:r>
              <a:rPr lang="ar-EG" sz="2400" b="0" i="0" u="none" strike="noStrike" baseline="0" dirty="0">
                <a:latin typeface="Alexandria" pitchFamily="2" charset="-78"/>
                <a:cs typeface="Alexandria" pitchFamily="2" charset="-78"/>
              </a:rPr>
              <a:t>• </a:t>
            </a:r>
            <a:r>
              <a:rPr lang="ar-EG" sz="1800" b="1" i="0" u="none" strike="noStrike" baseline="0" dirty="0">
                <a:latin typeface="Alexandria" pitchFamily="2" charset="-78"/>
                <a:cs typeface="Alexandria" pitchFamily="2" charset="-78"/>
              </a:rPr>
              <a:t>صفحة الإهداء ( أثناء الطبعة الأخيرة فقط بعد الإجازة)</a:t>
            </a:r>
            <a:endParaRPr lang="ar-EG" sz="1800" b="0" i="0" u="none" strike="noStrike" baseline="0" dirty="0">
              <a:latin typeface="Alexandria" pitchFamily="2" charset="-78"/>
              <a:cs typeface="Alexandria" pitchFamily="2" charset="-78"/>
            </a:endParaRPr>
          </a:p>
          <a:p>
            <a:pPr algn="just" rtl="1">
              <a:lnSpc>
                <a:spcPct val="200000"/>
              </a:lnSpc>
            </a:pPr>
            <a:r>
              <a:rPr lang="ar-EG" sz="2400" b="0" i="0" u="none" strike="noStrike" baseline="0" dirty="0">
                <a:latin typeface="Alexandria" pitchFamily="2" charset="-78"/>
                <a:cs typeface="Alexandria" pitchFamily="2" charset="-78"/>
              </a:rPr>
              <a:t>• </a:t>
            </a:r>
            <a:r>
              <a:rPr lang="ar-EG" sz="1800" b="1" i="0" u="none" strike="noStrike" baseline="0" dirty="0">
                <a:latin typeface="Alexandria" pitchFamily="2" charset="-78"/>
                <a:cs typeface="Alexandria" pitchFamily="2" charset="-78"/>
              </a:rPr>
              <a:t>صفحة الشكر والتقدير </a:t>
            </a:r>
            <a:r>
              <a:rPr lang="ar-EG" sz="1800" b="0" i="0" u="none" strike="noStrike" baseline="0" dirty="0">
                <a:latin typeface="Alexandria" pitchFamily="2" charset="-78"/>
                <a:cs typeface="Alexandria" pitchFamily="2" charset="-78"/>
              </a:rPr>
              <a:t>مع مراعاة الاختصار والموضوعية.</a:t>
            </a:r>
          </a:p>
          <a:p>
            <a:pPr algn="just" rtl="1">
              <a:lnSpc>
                <a:spcPct val="200000"/>
              </a:lnSpc>
            </a:pPr>
            <a:r>
              <a:rPr lang="ar-EG" sz="2400" b="0" i="0" u="none" strike="noStrike" baseline="0" dirty="0">
                <a:latin typeface="Alexandria" pitchFamily="2" charset="-78"/>
                <a:cs typeface="Alexandria" pitchFamily="2" charset="-78"/>
              </a:rPr>
              <a:t>• </a:t>
            </a:r>
            <a:r>
              <a:rPr lang="ar-EG" sz="1800" b="1" i="0" u="none" strike="noStrike" baseline="0" dirty="0">
                <a:latin typeface="Alexandria" pitchFamily="2" charset="-78"/>
                <a:cs typeface="Alexandria" pitchFamily="2" charset="-78"/>
              </a:rPr>
              <a:t>صفحة المحتوى </a:t>
            </a:r>
            <a:r>
              <a:rPr lang="ar-EG" sz="1800" b="0" i="0" u="none" strike="noStrike" baseline="0" dirty="0">
                <a:latin typeface="Alexandria" pitchFamily="2" charset="-78"/>
                <a:cs typeface="Alexandria" pitchFamily="2" charset="-78"/>
              </a:rPr>
              <a:t>وتنظم بذكر جميع العناوين الرئيسة والثانوية وفروعها والصفحة التي يبدأ بها كل عنوان</a:t>
            </a:r>
          </a:p>
          <a:p>
            <a:pPr algn="just" rtl="1">
              <a:lnSpc>
                <a:spcPct val="200000"/>
              </a:lnSpc>
            </a:pPr>
            <a:r>
              <a:rPr lang="ar-EG" sz="2400" b="0" i="0" u="none" strike="noStrike" baseline="0" dirty="0">
                <a:latin typeface="Alexandria" pitchFamily="2" charset="-78"/>
                <a:cs typeface="Alexandria" pitchFamily="2" charset="-78"/>
              </a:rPr>
              <a:t>• </a:t>
            </a:r>
            <a:r>
              <a:rPr lang="ar-EG" sz="1800" b="1" i="0" u="none" strike="noStrike" baseline="0" dirty="0">
                <a:latin typeface="Alexandria" pitchFamily="2" charset="-78"/>
                <a:cs typeface="Alexandria" pitchFamily="2" charset="-78"/>
              </a:rPr>
              <a:t>صفحة قائمة الجداول :</a:t>
            </a:r>
            <a:r>
              <a:rPr lang="ar-EG" sz="1800" b="0" i="0" u="none" strike="noStrike" baseline="0" dirty="0">
                <a:latin typeface="Alexandria" pitchFamily="2" charset="-78"/>
                <a:cs typeface="Alexandria" pitchFamily="2" charset="-78"/>
              </a:rPr>
              <a:t>وتنظم بإيراد جميع الجداول والصفحات التي يبدأ بها كل جدول</a:t>
            </a:r>
          </a:p>
          <a:p>
            <a:pPr algn="just" rtl="1">
              <a:lnSpc>
                <a:spcPct val="200000"/>
              </a:lnSpc>
            </a:pPr>
            <a:r>
              <a:rPr lang="ar-EG" dirty="0">
                <a:latin typeface="Alexandria" pitchFamily="2" charset="-78"/>
                <a:cs typeface="Alexandria" pitchFamily="2" charset="-78"/>
              </a:rPr>
              <a:t> </a:t>
            </a:r>
            <a:r>
              <a:rPr lang="ar-EG" sz="2400" b="0" i="0" u="none" strike="noStrike" baseline="0" dirty="0">
                <a:latin typeface="Alexandria" pitchFamily="2" charset="-78"/>
                <a:cs typeface="Alexandria" pitchFamily="2" charset="-78"/>
              </a:rPr>
              <a:t>• </a:t>
            </a:r>
            <a:r>
              <a:rPr lang="ar-EG" sz="1800" b="1" i="0" u="none" strike="noStrike" baseline="0" dirty="0">
                <a:latin typeface="Alexandria" pitchFamily="2" charset="-78"/>
                <a:cs typeface="Alexandria" pitchFamily="2" charset="-78"/>
              </a:rPr>
              <a:t>صفحة قائمة الأشكال :</a:t>
            </a:r>
            <a:r>
              <a:rPr lang="ar-EG" sz="1800" b="0" i="0" u="none" strike="noStrike" baseline="0" dirty="0">
                <a:latin typeface="Alexandria" pitchFamily="2" charset="-78"/>
                <a:cs typeface="Alexandria" pitchFamily="2" charset="-78"/>
              </a:rPr>
              <a:t>تنظم بذكر جميع الأشكال وصفحاتها.</a:t>
            </a:r>
            <a:endParaRPr lang="ar-EG"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0BCA4D25-1558-2F37-BCE2-3AC3BBB39250}"/>
              </a:ext>
            </a:extLst>
          </p:cNvPr>
          <p:cNvSpPr txBox="1"/>
          <p:nvPr/>
        </p:nvSpPr>
        <p:spPr>
          <a:xfrm>
            <a:off x="5913225" y="617697"/>
            <a:ext cx="6098344" cy="564898"/>
          </a:xfrm>
          <a:prstGeom prst="rect">
            <a:avLst/>
          </a:prstGeom>
          <a:noFill/>
        </p:spPr>
        <p:txBody>
          <a:bodyPr wrap="square">
            <a:spAutoFit/>
          </a:bodyPr>
          <a:lstStyle/>
          <a:p>
            <a:pPr algn="r" rtl="1">
              <a:lnSpc>
                <a:spcPct val="200000"/>
              </a:lnSpc>
            </a:pPr>
            <a:r>
              <a:rPr lang="ar-EG" b="0" i="0" u="sng" strike="noStrike" baseline="0" dirty="0">
                <a:solidFill>
                  <a:srgbClr val="00B0F0"/>
                </a:solidFill>
                <a:latin typeface="Alexandria" pitchFamily="2" charset="-78"/>
                <a:cs typeface="Alexandria" pitchFamily="2" charset="-78"/>
              </a:rPr>
              <a:t>مكونات الصفحات الابتدائية(من العنوان إلى الملخص)</a:t>
            </a:r>
          </a:p>
        </p:txBody>
      </p:sp>
    </p:spTree>
    <p:extLst>
      <p:ext uri="{BB962C8B-B14F-4D97-AF65-F5344CB8AC3E}">
        <p14:creationId xmlns:p14="http://schemas.microsoft.com/office/powerpoint/2010/main" val="35323246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64610F1-38E2-D597-8E01-6562A520327C}"/>
              </a:ext>
            </a:extLst>
          </p:cNvPr>
          <p:cNvSpPr txBox="1"/>
          <p:nvPr/>
        </p:nvSpPr>
        <p:spPr>
          <a:xfrm>
            <a:off x="618978" y="1155869"/>
            <a:ext cx="11392591" cy="4442883"/>
          </a:xfrm>
          <a:prstGeom prst="rect">
            <a:avLst/>
          </a:prstGeom>
          <a:noFill/>
        </p:spPr>
        <p:txBody>
          <a:bodyPr wrap="square">
            <a:spAutoFit/>
          </a:bodyPr>
          <a:lstStyle/>
          <a:p>
            <a:pPr algn="just" rtl="1">
              <a:lnSpc>
                <a:spcPct val="200000"/>
              </a:lnSpc>
            </a:pPr>
            <a:r>
              <a:rPr lang="ar-EG" sz="1800" b="1" i="0" u="sng" strike="noStrike" baseline="0" dirty="0">
                <a:solidFill>
                  <a:srgbClr val="00B0F0"/>
                </a:solidFill>
                <a:latin typeface="Alexandria" pitchFamily="2" charset="-78"/>
                <a:cs typeface="Alexandria" pitchFamily="2" charset="-78"/>
              </a:rPr>
              <a:t>الفهرس </a:t>
            </a:r>
            <a:r>
              <a:rPr lang="af-ZA" sz="1800" b="1" i="0" u="sng" strike="noStrike" baseline="0" dirty="0">
                <a:solidFill>
                  <a:srgbClr val="00B0F0"/>
                </a:solidFill>
                <a:latin typeface="Alexandria" pitchFamily="2" charset="-78"/>
                <a:cs typeface="Alexandria" pitchFamily="2" charset="-78"/>
              </a:rPr>
              <a:t>Contents </a:t>
            </a:r>
            <a:r>
              <a:rPr lang="ar-EG" sz="1800" b="1" i="0" u="sng" strike="noStrike" baseline="0" dirty="0">
                <a:solidFill>
                  <a:srgbClr val="00B0F0"/>
                </a:solidFill>
                <a:latin typeface="Alexandria" pitchFamily="2" charset="-78"/>
                <a:cs typeface="Alexandria" pitchFamily="2" charset="-78"/>
              </a:rPr>
              <a:t> والقوائم </a:t>
            </a:r>
            <a:r>
              <a:rPr lang="af-ZA" sz="1800" b="1" i="0" u="sng" strike="noStrike" baseline="0" dirty="0">
                <a:solidFill>
                  <a:srgbClr val="00B0F0"/>
                </a:solidFill>
                <a:latin typeface="Alexandria" pitchFamily="2" charset="-78"/>
                <a:cs typeface="Alexandria" pitchFamily="2" charset="-78"/>
              </a:rPr>
              <a:t>Lists</a:t>
            </a:r>
          </a:p>
          <a:p>
            <a:pPr algn="just" rtl="1">
              <a:lnSpc>
                <a:spcPct val="200000"/>
              </a:lnSpc>
            </a:pPr>
            <a:r>
              <a:rPr lang="ar-EG" sz="1800" b="0" i="0" u="none" strike="noStrike" baseline="0" dirty="0">
                <a:latin typeface="Alexandria" pitchFamily="2" charset="-78"/>
                <a:cs typeface="Alexandria" pitchFamily="2" charset="-78"/>
              </a:rPr>
              <a:t>- يوجد داخل الرسائل والأطروحات العلمية فهرس للمحتويات وقوائم للجداول،  والأشكال التوضيحية والاختصارات والملاحق</a:t>
            </a:r>
            <a:r>
              <a:rPr lang="ar-EG" dirty="0">
                <a:latin typeface="Alexandria" pitchFamily="2" charset="-78"/>
                <a:cs typeface="Alexandria" pitchFamily="2" charset="-78"/>
              </a:rPr>
              <a:t>.</a:t>
            </a:r>
          </a:p>
          <a:p>
            <a:pPr algn="just" rtl="1">
              <a:lnSpc>
                <a:spcPct val="200000"/>
              </a:lnSpc>
            </a:pPr>
            <a:r>
              <a:rPr lang="ar-EG" sz="1800" b="0" i="0" u="none" strike="noStrike" baseline="0" dirty="0">
                <a:latin typeface="Alexandria" pitchFamily="2" charset="-78"/>
                <a:cs typeface="Alexandria" pitchFamily="2" charset="-78"/>
              </a:rPr>
              <a:t>- يجب أن يكتب كل فهرس أو قائمة في صفحة خاصة به. </a:t>
            </a:r>
          </a:p>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يكتب الفهرس والقوائم في صورة جداول ذات حدود مخفية (غير مرئية)، ويمكن الاستعانة بطرق الفهرسة باستخدام الحاسب الآلي.</a:t>
            </a:r>
          </a:p>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ويجب أن تتطابق نصوص العناوين وأرقام صفحاتها داخل الفهرس أو القوائم مع تلك الموجودة في متن الرسالة أو الأطروحة</a:t>
            </a: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مع مراعاة التخصص في نوعية كتابة الفهارس وترتيباتها وعددها) .</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19934786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6EC171F-3BF2-F739-999B-04A6CC144214}"/>
              </a:ext>
            </a:extLst>
          </p:cNvPr>
          <p:cNvSpPr txBox="1"/>
          <p:nvPr/>
        </p:nvSpPr>
        <p:spPr>
          <a:xfrm>
            <a:off x="180432" y="500900"/>
            <a:ext cx="11986668" cy="6658874"/>
          </a:xfrm>
          <a:prstGeom prst="rect">
            <a:avLst/>
          </a:prstGeom>
          <a:noFill/>
        </p:spPr>
        <p:txBody>
          <a:bodyPr wrap="square">
            <a:spAutoFit/>
          </a:bodyPr>
          <a:lstStyle/>
          <a:p>
            <a:pPr algn="just" rtl="1">
              <a:lnSpc>
                <a:spcPct val="200000"/>
              </a:lnSpc>
            </a:pPr>
            <a:r>
              <a:rPr lang="ar-EG" sz="1800" b="1" i="0" u="sng" strike="noStrike" baseline="0" dirty="0">
                <a:solidFill>
                  <a:srgbClr val="00B0F0"/>
                </a:solidFill>
                <a:latin typeface="Alexandria" pitchFamily="2" charset="-78"/>
                <a:cs typeface="Alexandria" pitchFamily="2" charset="-78"/>
              </a:rPr>
              <a:t>فهرس المحتويات </a:t>
            </a:r>
            <a:r>
              <a:rPr lang="af-ZA" sz="1800" b="1" i="0" u="sng" strike="noStrike" baseline="0" dirty="0">
                <a:solidFill>
                  <a:srgbClr val="00B0F0"/>
                </a:solidFill>
                <a:latin typeface="Alexandria" pitchFamily="2" charset="-78"/>
                <a:cs typeface="Alexandria" pitchFamily="2" charset="-78"/>
              </a:rPr>
              <a:t>Contents</a:t>
            </a:r>
          </a:p>
          <a:p>
            <a:pPr algn="just" rtl="1">
              <a:lnSpc>
                <a:spcPct val="200000"/>
              </a:lnSpc>
            </a:pPr>
            <a:r>
              <a:rPr lang="ar-EG" sz="1800" b="0" i="0" u="none" strike="noStrike" baseline="0" dirty="0">
                <a:latin typeface="Alexandria" pitchFamily="2" charset="-78"/>
                <a:cs typeface="Alexandria" pitchFamily="2" charset="-78"/>
              </a:rPr>
              <a:t>- الفهرس كشاف ميسر يعرض جميع العناوين الرئيسة والفرعية لمحتويات الرسائل والأطروحات العلمية ويسهل على الباحث الانتقال إلى العنوان المراد بطريقة سهلة وميسرة.</a:t>
            </a:r>
          </a:p>
          <a:p>
            <a:pPr algn="just" rtl="1">
              <a:lnSpc>
                <a:spcPct val="200000"/>
              </a:lnSpc>
            </a:pPr>
            <a:r>
              <a:rPr lang="ar-EG" dirty="0">
                <a:latin typeface="Alexandria" pitchFamily="2" charset="-78"/>
                <a:cs typeface="Alexandria" pitchFamily="2" charset="-78"/>
              </a:rPr>
              <a:t>- لذا ينبغي الاهتمام بالعناوين المدرجة في الفهرس وضرورة تطابقها مع العناوين داخل البحث وأرقام الصفحات</a:t>
            </a:r>
          </a:p>
          <a:p>
            <a:pPr algn="just" rtl="1">
              <a:lnSpc>
                <a:spcPct val="200000"/>
              </a:lnSpc>
            </a:pPr>
            <a:r>
              <a:rPr lang="ar-EG" dirty="0">
                <a:latin typeface="Alexandria" pitchFamily="2" charset="-78"/>
                <a:cs typeface="Alexandria" pitchFamily="2" charset="-78"/>
              </a:rPr>
              <a:t>- وهذا يستتبع أن يكتب الفهرس في النهاية بعد الانتهاء من إعداد الرسالة. </a:t>
            </a:r>
          </a:p>
          <a:p>
            <a:pPr algn="just" rtl="1">
              <a:lnSpc>
                <a:spcPct val="200000"/>
              </a:lnSpc>
            </a:pPr>
            <a:r>
              <a:rPr lang="ar-EG" sz="1800" i="0" u="sng" strike="noStrike" baseline="0" dirty="0">
                <a:solidFill>
                  <a:srgbClr val="00B0F0"/>
                </a:solidFill>
                <a:latin typeface="Alexandria" pitchFamily="2" charset="-78"/>
                <a:cs typeface="Alexandria" pitchFamily="2" charset="-78"/>
              </a:rPr>
              <a:t>موقع الفهرس </a:t>
            </a:r>
            <a:r>
              <a:rPr lang="ar-EG" u="sng" dirty="0">
                <a:solidFill>
                  <a:srgbClr val="00B0F0"/>
                </a:solidFill>
                <a:latin typeface="Alexandria" pitchFamily="2" charset="-78"/>
                <a:cs typeface="Alexandria" pitchFamily="2" charset="-78"/>
              </a:rPr>
              <a:t>في الرسالة العلمية:</a:t>
            </a:r>
          </a:p>
          <a:p>
            <a:pPr algn="just" rtl="1">
              <a:lnSpc>
                <a:spcPct val="200000"/>
              </a:lnSpc>
            </a:pPr>
            <a:r>
              <a:rPr lang="ar-EG" dirty="0">
                <a:latin typeface="Alexandria" pitchFamily="2" charset="-78"/>
                <a:cs typeface="Alexandria" pitchFamily="2" charset="-78"/>
              </a:rPr>
              <a:t>هناك منهجيتان في كتابة الفهرس وتحديد موقعة في الرسالة </a:t>
            </a:r>
          </a:p>
          <a:p>
            <a:pPr algn="just" rtl="1">
              <a:lnSpc>
                <a:spcPct val="200000"/>
              </a:lnSpc>
            </a:pPr>
            <a:r>
              <a:rPr lang="ar-EG" dirty="0">
                <a:latin typeface="Alexandria" pitchFamily="2" charset="-78"/>
                <a:cs typeface="Alexandria" pitchFamily="2" charset="-78"/>
              </a:rPr>
              <a:t>الأولي: تضع الفهرس في صدارة الرسالة قبل الشروع في كتابة المقدمة </a:t>
            </a:r>
          </a:p>
          <a:p>
            <a:pPr algn="just" rtl="1">
              <a:lnSpc>
                <a:spcPct val="200000"/>
              </a:lnSpc>
            </a:pPr>
            <a:r>
              <a:rPr lang="ar-EG" dirty="0">
                <a:latin typeface="Alexandria" pitchFamily="2" charset="-78"/>
                <a:cs typeface="Alexandria" pitchFamily="2" charset="-78"/>
              </a:rPr>
              <a:t>الثانية: تضع الفهرس في أخر الرسالة قبل كتابة الملخص</a:t>
            </a:r>
          </a:p>
          <a:p>
            <a:pPr algn="just" rtl="1">
              <a:lnSpc>
                <a:spcPct val="200000"/>
              </a:lnSpc>
            </a:pPr>
            <a:r>
              <a:rPr lang="ar-EG" dirty="0">
                <a:latin typeface="Alexandria" pitchFamily="2" charset="-78"/>
                <a:cs typeface="Alexandria" pitchFamily="2" charset="-78"/>
              </a:rPr>
              <a:t>وهناك طريقة ثالثة تجمع بين الاثنتين فتضع فهرساً مجملاً للمحتويات في صدارة الرسالة يشمل العناوين الرئيسة للأبواب والفصول وتضيف في آخر الرسالة فهرسا </a:t>
            </a:r>
            <a:r>
              <a:rPr lang="ar-EG" dirty="0" err="1">
                <a:latin typeface="Alexandria" pitchFamily="2" charset="-78"/>
                <a:cs typeface="Alexandria" pitchFamily="2" charset="-78"/>
              </a:rPr>
              <a:t>تفصيليلا</a:t>
            </a:r>
            <a:r>
              <a:rPr lang="ar-EG" dirty="0">
                <a:latin typeface="Alexandria" pitchFamily="2" charset="-78"/>
                <a:cs typeface="Alexandria" pitchFamily="2" charset="-78"/>
              </a:rPr>
              <a:t> يضم العناوين الرئيسة والفرعية بصورة مفصلة</a:t>
            </a:r>
          </a:p>
          <a:p>
            <a:pPr algn="just" rtl="1">
              <a:lnSpc>
                <a:spcPct val="200000"/>
              </a:lnSpc>
            </a:pPr>
            <a:endParaRPr lang="ar-EG" sz="1800" b="0" i="0" u="none" strike="noStrike" baseline="0" dirty="0">
              <a:latin typeface="Alexandria" pitchFamily="2" charset="-78"/>
              <a:cs typeface="Alexandria" pitchFamily="2" charset="-78"/>
            </a:endParaRPr>
          </a:p>
        </p:txBody>
      </p:sp>
    </p:spTree>
    <p:extLst>
      <p:ext uri="{BB962C8B-B14F-4D97-AF65-F5344CB8AC3E}">
        <p14:creationId xmlns:p14="http://schemas.microsoft.com/office/powerpoint/2010/main" val="16459922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04912A6-A224-0B07-A5AA-A3BB44ED03AF}"/>
              </a:ext>
            </a:extLst>
          </p:cNvPr>
          <p:cNvSpPr txBox="1"/>
          <p:nvPr/>
        </p:nvSpPr>
        <p:spPr>
          <a:xfrm>
            <a:off x="365760" y="1218110"/>
            <a:ext cx="11535508" cy="3334887"/>
          </a:xfrm>
          <a:prstGeom prst="rect">
            <a:avLst/>
          </a:prstGeom>
          <a:noFill/>
        </p:spPr>
        <p:txBody>
          <a:bodyPr wrap="square">
            <a:spAutoFit/>
          </a:bodyPr>
          <a:lstStyle/>
          <a:p>
            <a:pPr algn="just" rtl="1">
              <a:lnSpc>
                <a:spcPct val="200000"/>
              </a:lnSpc>
            </a:pPr>
            <a:r>
              <a:rPr lang="ar-EG" sz="1800" b="1" i="0" u="sng" strike="noStrike" baseline="0" dirty="0">
                <a:solidFill>
                  <a:srgbClr val="00B0F0"/>
                </a:solidFill>
                <a:latin typeface="Alexandria" pitchFamily="2" charset="-78"/>
                <a:cs typeface="Alexandria" pitchFamily="2" charset="-78"/>
              </a:rPr>
              <a:t>قائمة الجداول </a:t>
            </a:r>
            <a:r>
              <a:rPr lang="af-ZA" sz="1800" b="1" i="0" u="sng" strike="noStrike" baseline="0" dirty="0">
                <a:solidFill>
                  <a:srgbClr val="00B0F0"/>
                </a:solidFill>
                <a:latin typeface="Alexandria" pitchFamily="2" charset="-78"/>
                <a:cs typeface="Alexandria" pitchFamily="2" charset="-78"/>
              </a:rPr>
              <a:t>List of Tables</a:t>
            </a:r>
          </a:p>
          <a:p>
            <a:pPr algn="just" rtl="1">
              <a:lnSpc>
                <a:spcPct val="200000"/>
              </a:lnSpc>
            </a:pPr>
            <a:r>
              <a:rPr lang="ar-EG" sz="1800" b="0" i="0" u="none" strike="noStrike" baseline="0" dirty="0">
                <a:latin typeface="Alexandria" pitchFamily="2" charset="-78"/>
                <a:cs typeface="Alexandria" pitchFamily="2" charset="-78"/>
              </a:rPr>
              <a:t>تتمثل في قائمة مرتبة بعناوين جميع الجداول الموجودة بالرسالة أو الأطروحة، وتلغى القائمة إذا كان عدد</a:t>
            </a:r>
          </a:p>
          <a:p>
            <a:pPr algn="just" rtl="1">
              <a:lnSpc>
                <a:spcPct val="200000"/>
              </a:lnSpc>
            </a:pPr>
            <a:r>
              <a:rPr lang="ar-EG" sz="1800" b="0" i="0" u="none" strike="noStrike" baseline="0" dirty="0">
                <a:latin typeface="Alexandria" pitchFamily="2" charset="-78"/>
                <a:cs typeface="Alexandria" pitchFamily="2" charset="-78"/>
              </a:rPr>
              <a:t>الجداول أقل من جدولين.</a:t>
            </a:r>
          </a:p>
          <a:p>
            <a:pPr algn="just" rtl="1">
              <a:lnSpc>
                <a:spcPct val="200000"/>
              </a:lnSpc>
            </a:pPr>
            <a:r>
              <a:rPr lang="ar-EG" sz="1800" b="1" i="0" u="sng" strike="noStrike" baseline="0" dirty="0">
                <a:solidFill>
                  <a:srgbClr val="00B0F0"/>
                </a:solidFill>
                <a:latin typeface="Alexandria" pitchFamily="2" charset="-78"/>
                <a:cs typeface="Alexandria" pitchFamily="2" charset="-78"/>
              </a:rPr>
              <a:t>قائمة الأشكال </a:t>
            </a:r>
            <a:r>
              <a:rPr lang="af-ZA" sz="1800" b="1" i="0" u="sng" strike="noStrike" baseline="0" dirty="0">
                <a:solidFill>
                  <a:srgbClr val="00B0F0"/>
                </a:solidFill>
                <a:latin typeface="Alexandria" pitchFamily="2" charset="-78"/>
                <a:cs typeface="Alexandria" pitchFamily="2" charset="-78"/>
              </a:rPr>
              <a:t>List of figures</a:t>
            </a:r>
          </a:p>
          <a:p>
            <a:pPr algn="just" rtl="1">
              <a:lnSpc>
                <a:spcPct val="200000"/>
              </a:lnSpc>
            </a:pPr>
            <a:r>
              <a:rPr lang="ar-EG" sz="1800" b="0" i="0" u="none" strike="noStrike" baseline="0" dirty="0">
                <a:latin typeface="Alexandria" pitchFamily="2" charset="-78"/>
                <a:cs typeface="Alexandria" pitchFamily="2" charset="-78"/>
              </a:rPr>
              <a:t>تتمثل في قائمة مرتبة بعناوين جميع الأشكال التوضيحية الموجودة بالرسائل والأطروحة العلمية، </a:t>
            </a:r>
            <a:r>
              <a:rPr lang="ar-EG" sz="1800" b="0" i="0" u="sng" strike="noStrike" baseline="0" dirty="0">
                <a:latin typeface="Alexandria" pitchFamily="2" charset="-78"/>
                <a:cs typeface="Alexandria" pitchFamily="2" charset="-78"/>
              </a:rPr>
              <a:t>وتلغى القائمة إذا كان عدد الأشكال أقل من شكلين.</a:t>
            </a:r>
            <a:endParaRPr lang="ar-EG" u="sng" dirty="0">
              <a:latin typeface="Alexandria" pitchFamily="2" charset="-78"/>
              <a:cs typeface="Alexandria" pitchFamily="2" charset="-78"/>
            </a:endParaRPr>
          </a:p>
        </p:txBody>
      </p:sp>
    </p:spTree>
    <p:extLst>
      <p:ext uri="{BB962C8B-B14F-4D97-AF65-F5344CB8AC3E}">
        <p14:creationId xmlns:p14="http://schemas.microsoft.com/office/powerpoint/2010/main" val="1372376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7C30649-0173-5FC3-A09B-46DFA9CD7CD3}"/>
              </a:ext>
            </a:extLst>
          </p:cNvPr>
          <p:cNvSpPr txBox="1"/>
          <p:nvPr/>
        </p:nvSpPr>
        <p:spPr>
          <a:xfrm>
            <a:off x="900332" y="741295"/>
            <a:ext cx="10948181" cy="5550879"/>
          </a:xfrm>
          <a:prstGeom prst="rect">
            <a:avLst/>
          </a:prstGeom>
          <a:noFill/>
        </p:spPr>
        <p:txBody>
          <a:bodyPr wrap="square">
            <a:spAutoFit/>
          </a:bodyPr>
          <a:lstStyle/>
          <a:p>
            <a:pPr algn="just" rtl="1">
              <a:lnSpc>
                <a:spcPct val="200000"/>
              </a:lnSpc>
            </a:pPr>
            <a:r>
              <a:rPr lang="ar-EG" sz="1800" b="1" i="0" u="sng" strike="noStrike" baseline="0" dirty="0">
                <a:solidFill>
                  <a:srgbClr val="00B0F0"/>
                </a:solidFill>
                <a:latin typeface="Alexandria" pitchFamily="2" charset="-78"/>
                <a:cs typeface="Alexandria" pitchFamily="2" charset="-78"/>
              </a:rPr>
              <a:t>قائمة الملاحق </a:t>
            </a:r>
            <a:r>
              <a:rPr lang="af-ZA" sz="1800" b="1" i="0" u="sng" strike="noStrike" baseline="0" dirty="0">
                <a:solidFill>
                  <a:srgbClr val="00B0F0"/>
                </a:solidFill>
                <a:latin typeface="Alexandria" pitchFamily="2" charset="-78"/>
                <a:cs typeface="Alexandria" pitchFamily="2" charset="-78"/>
              </a:rPr>
              <a:t>List of Appendices</a:t>
            </a:r>
          </a:p>
          <a:p>
            <a:pPr algn="just" rtl="1">
              <a:lnSpc>
                <a:spcPct val="200000"/>
              </a:lnSpc>
            </a:pPr>
            <a:r>
              <a:rPr lang="ar-EG" sz="1800" b="0" i="0" u="none" strike="noStrike" baseline="0" dirty="0">
                <a:latin typeface="Alexandria" pitchFamily="2" charset="-78"/>
                <a:cs typeface="Alexandria" pitchFamily="2" charset="-78"/>
              </a:rPr>
              <a:t>- تتمثل في قائمة مرتبة بعناوين جميع الملاحق الموجودة بالرسائل والأطروحات العلمية.</a:t>
            </a:r>
          </a:p>
          <a:p>
            <a:pPr algn="just" rtl="1">
              <a:lnSpc>
                <a:spcPct val="200000"/>
              </a:lnSpc>
            </a:pPr>
            <a:r>
              <a:rPr lang="ar-EG" sz="1800" b="0" i="0" u="none" strike="noStrike" baseline="0" dirty="0">
                <a:latin typeface="Alexandria" pitchFamily="2" charset="-78"/>
                <a:cs typeface="Alexandria" pitchFamily="2" charset="-78"/>
              </a:rPr>
              <a:t>- يجب أن يتوافق رقم كل جدول وعنوانه أو شكل أو ملحق في القائمة الخاصة به مع الموجود بالمتن، وتكون</a:t>
            </a:r>
          </a:p>
          <a:p>
            <a:pPr algn="just" rtl="1">
              <a:lnSpc>
                <a:spcPct val="200000"/>
              </a:lnSpc>
            </a:pPr>
            <a:r>
              <a:rPr lang="ar-EG" sz="1800" b="0" i="0" u="none" strike="noStrike" baseline="0" dirty="0">
                <a:latin typeface="Alexandria" pitchFamily="2" charset="-78"/>
                <a:cs typeface="Alexandria" pitchFamily="2" charset="-78"/>
              </a:rPr>
              <a:t>مواصفات كتابة هذه القوائم مطابقة لتلك الخاصة بفهرس المحتويات.</a:t>
            </a:r>
          </a:p>
          <a:p>
            <a:pPr algn="just" rtl="1">
              <a:lnSpc>
                <a:spcPct val="200000"/>
              </a:lnSpc>
            </a:pPr>
            <a:r>
              <a:rPr lang="ar-EG" sz="1800" b="1" i="0" u="sng" strike="noStrike" baseline="0" dirty="0">
                <a:solidFill>
                  <a:srgbClr val="00B0F0"/>
                </a:solidFill>
                <a:latin typeface="Alexandria" pitchFamily="2" charset="-78"/>
                <a:cs typeface="Alexandria" pitchFamily="2" charset="-78"/>
              </a:rPr>
              <a:t>قائمة الاختصارات </a:t>
            </a:r>
            <a:r>
              <a:rPr lang="af-ZA" sz="1800" b="1" i="0" u="sng" strike="noStrike" baseline="0" dirty="0">
                <a:solidFill>
                  <a:srgbClr val="00B0F0"/>
                </a:solidFill>
                <a:latin typeface="Alexandria" pitchFamily="2" charset="-78"/>
                <a:cs typeface="Alexandria" pitchFamily="2" charset="-78"/>
              </a:rPr>
              <a:t>List of Abbreviations</a:t>
            </a:r>
          </a:p>
          <a:p>
            <a:pPr algn="just" rtl="1">
              <a:lnSpc>
                <a:spcPct val="200000"/>
              </a:lnSpc>
            </a:pPr>
            <a:r>
              <a:rPr lang="ar-EG" sz="1800" b="0" i="0" u="none" strike="noStrike" baseline="0" dirty="0">
                <a:latin typeface="Alexandria" pitchFamily="2" charset="-78"/>
                <a:cs typeface="Alexandria" pitchFamily="2" charset="-78"/>
              </a:rPr>
              <a:t>- يستخدم أحيانا في الكتابة اختصارات علمية لأسماء العديد من المؤسسات، أو المركبات، أو المصطلحات العلمية ،أو غيرها، في هذه الحالة يجب تعريف هذه الاختصارات وبشكل واضح في قائمة خاصة بها. </a:t>
            </a:r>
          </a:p>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ترتب الاختصارات الوارد ذكرها في متن الرسائل العلمية في جدول مخفي الخطوط وفقا لأبجديتها، ويكتب مقابل كل اختصار الاسم الكامل المعروف به وترجمته إن وجدت. </a:t>
            </a:r>
          </a:p>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تكون مواصفات الكتابة لهذه القائمة مطابقة لتلك الخاصة بفهرس المحتويات.</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6595695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id="{37BAAC01-8B34-E1B4-8535-CD91E5F0AA3A}"/>
              </a:ext>
            </a:extLst>
          </p:cNvPr>
          <p:cNvPicPr>
            <a:picLocks noChangeAspect="1"/>
          </p:cNvPicPr>
          <p:nvPr/>
        </p:nvPicPr>
        <p:blipFill rotWithShape="1">
          <a:blip r:embed="rId3"/>
          <a:srcRect l="32355" t="20594" r="37180" b="8090"/>
          <a:stretch/>
        </p:blipFill>
        <p:spPr>
          <a:xfrm>
            <a:off x="2485572" y="1155869"/>
            <a:ext cx="4597546" cy="53715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TextBox 1">
            <a:extLst>
              <a:ext uri="{FF2B5EF4-FFF2-40B4-BE49-F238E27FC236}">
                <a16:creationId xmlns:a16="http://schemas.microsoft.com/office/drawing/2014/main" id="{1AEDC0B3-D198-0393-5970-4CC1CCF4F439}"/>
              </a:ext>
            </a:extLst>
          </p:cNvPr>
          <p:cNvSpPr txBox="1"/>
          <p:nvPr/>
        </p:nvSpPr>
        <p:spPr>
          <a:xfrm>
            <a:off x="8117058" y="1364566"/>
            <a:ext cx="3390314"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dirty="0">
                <a:solidFill>
                  <a:srgbClr val="00B0F0"/>
                </a:solidFill>
                <a:latin typeface="Alexandria" pitchFamily="2" charset="-78"/>
                <a:cs typeface="Alexandria" pitchFamily="2" charset="-78"/>
              </a:rPr>
              <a:t>نموذج لفهرس المحتويات</a:t>
            </a:r>
          </a:p>
        </p:txBody>
      </p:sp>
    </p:spTree>
    <p:extLst>
      <p:ext uri="{BB962C8B-B14F-4D97-AF65-F5344CB8AC3E}">
        <p14:creationId xmlns:p14="http://schemas.microsoft.com/office/powerpoint/2010/main" val="36873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AEDC0B3-D198-0393-5970-4CC1CCF4F439}"/>
              </a:ext>
            </a:extLst>
          </p:cNvPr>
          <p:cNvSpPr txBox="1"/>
          <p:nvPr/>
        </p:nvSpPr>
        <p:spPr>
          <a:xfrm>
            <a:off x="8117058" y="1364566"/>
            <a:ext cx="3390314"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dirty="0">
                <a:solidFill>
                  <a:srgbClr val="00B0F0"/>
                </a:solidFill>
                <a:latin typeface="Alexandria" pitchFamily="2" charset="-78"/>
                <a:cs typeface="Alexandria" pitchFamily="2" charset="-78"/>
              </a:rPr>
              <a:t>نموذج لفهرس الجداول</a:t>
            </a:r>
          </a:p>
        </p:txBody>
      </p:sp>
      <p:pic>
        <p:nvPicPr>
          <p:cNvPr id="14" name="Picture 13">
            <a:extLst>
              <a:ext uri="{FF2B5EF4-FFF2-40B4-BE49-F238E27FC236}">
                <a16:creationId xmlns:a16="http://schemas.microsoft.com/office/drawing/2014/main" id="{8358740F-7205-F96F-D19D-ACF355BEAC83}"/>
              </a:ext>
            </a:extLst>
          </p:cNvPr>
          <p:cNvPicPr>
            <a:picLocks noChangeAspect="1"/>
          </p:cNvPicPr>
          <p:nvPr/>
        </p:nvPicPr>
        <p:blipFill rotWithShape="1">
          <a:blip r:embed="rId3"/>
          <a:srcRect l="32470" t="21675" r="37180" b="22667"/>
          <a:stretch/>
        </p:blipFill>
        <p:spPr>
          <a:xfrm>
            <a:off x="1787957" y="1133211"/>
            <a:ext cx="4886623" cy="54064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281587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441E360-EB84-36BE-39F5-4164F4E907D1}"/>
              </a:ext>
            </a:extLst>
          </p:cNvPr>
          <p:cNvSpPr txBox="1"/>
          <p:nvPr/>
        </p:nvSpPr>
        <p:spPr>
          <a:xfrm>
            <a:off x="844062" y="1338344"/>
            <a:ext cx="11043137" cy="4996881"/>
          </a:xfrm>
          <a:prstGeom prst="rect">
            <a:avLst/>
          </a:prstGeom>
          <a:noFill/>
        </p:spPr>
        <p:txBody>
          <a:bodyPr wrap="square">
            <a:spAutoFit/>
          </a:bodyPr>
          <a:lstStyle/>
          <a:p>
            <a:pPr algn="just" rtl="1">
              <a:lnSpc>
                <a:spcPct val="200000"/>
              </a:lnSpc>
            </a:pPr>
            <a:r>
              <a:rPr lang="ar-EG" sz="1800" b="1" i="0" u="sng" strike="noStrike" baseline="0" dirty="0">
                <a:solidFill>
                  <a:srgbClr val="00B0F0"/>
                </a:solidFill>
                <a:latin typeface="Alexandria" pitchFamily="2" charset="-78"/>
                <a:cs typeface="Alexandria" pitchFamily="2" charset="-78"/>
              </a:rPr>
              <a:t>صفحة المستخلص:</a:t>
            </a:r>
            <a:r>
              <a:rPr lang="en-US" sz="1800" b="1" i="0" u="sng" strike="noStrike" baseline="0" dirty="0">
                <a:solidFill>
                  <a:srgbClr val="00B0F0"/>
                </a:solidFill>
                <a:latin typeface="Alexandria" pitchFamily="2" charset="-78"/>
                <a:cs typeface="Alexandria" pitchFamily="2" charset="-78"/>
              </a:rPr>
              <a:t> Abstract</a:t>
            </a:r>
            <a:endParaRPr lang="ar-EG" sz="1800" b="1" i="0" u="sng" strike="noStrike" baseline="0" dirty="0">
              <a:solidFill>
                <a:srgbClr val="00B0F0"/>
              </a:solidFill>
              <a:latin typeface="Alexandria" pitchFamily="2" charset="-78"/>
              <a:cs typeface="Alexandria" pitchFamily="2" charset="-78"/>
            </a:endParaRPr>
          </a:p>
          <a:p>
            <a:pPr algn="just" rtl="1">
              <a:lnSpc>
                <a:spcPct val="200000"/>
              </a:lnSpc>
            </a:pPr>
            <a:r>
              <a:rPr lang="ar-EG" sz="1800" b="0" i="0" u="none" strike="noStrike" baseline="0" dirty="0">
                <a:latin typeface="Alexandria" pitchFamily="2" charset="-78"/>
                <a:cs typeface="Alexandria" pitchFamily="2" charset="-78"/>
              </a:rPr>
              <a:t>هو موجز مختصر للرسالة </a:t>
            </a:r>
            <a:r>
              <a:rPr lang="ar-EG" dirty="0">
                <a:latin typeface="Alexandria" pitchFamily="2" charset="-78"/>
                <a:cs typeface="Alexandria" pitchFamily="2" charset="-78"/>
              </a:rPr>
              <a:t>في صفحة واحدة </a:t>
            </a:r>
            <a:r>
              <a:rPr lang="ar-EG" sz="1800" b="0" i="0" u="none" strike="noStrike" baseline="0" dirty="0">
                <a:latin typeface="Alexandria" pitchFamily="2" charset="-78"/>
                <a:cs typeface="Alexandria" pitchFamily="2" charset="-78"/>
              </a:rPr>
              <a:t>باللغة العربية ثم مستخلص </a:t>
            </a:r>
            <a:r>
              <a:rPr lang="ar-EG" dirty="0">
                <a:latin typeface="Alexandria" pitchFamily="2" charset="-78"/>
                <a:cs typeface="Alexandria" pitchFamily="2" charset="-78"/>
              </a:rPr>
              <a:t>باللغة الإنجليزية في الصفحة التي تليها، ويختلف عن الملخص والذي يكون بشكل أكثر تفصيلا في عدة صفحات ويكون في آخر الرسالة.</a:t>
            </a:r>
            <a:endParaRPr lang="ar-EG" u="sng" dirty="0">
              <a:solidFill>
                <a:srgbClr val="00B0F0"/>
              </a:solidFill>
              <a:latin typeface="Alexandria" pitchFamily="2" charset="-78"/>
              <a:cs typeface="Alexandria" pitchFamily="2" charset="-78"/>
            </a:endParaRPr>
          </a:p>
          <a:p>
            <a:pPr algn="just" rtl="1">
              <a:lnSpc>
                <a:spcPct val="200000"/>
              </a:lnSpc>
            </a:pPr>
            <a:r>
              <a:rPr lang="ar-EG" sz="1800" b="0" i="0" u="none" strike="noStrike" baseline="0" dirty="0">
                <a:latin typeface="Alexandria" pitchFamily="2" charset="-78"/>
                <a:cs typeface="Alexandria" pitchFamily="2" charset="-78"/>
              </a:rPr>
              <a:t>- ويكون على هيئة فقرة واحدة لا يزيد عدد كلماتها على(350 ) كلمة لرسالة الماجستير أو ( 400 ) كلمة لأطروحة الدكتوراة. </a:t>
            </a:r>
          </a:p>
          <a:p>
            <a:pPr algn="just" rtl="1">
              <a:lnSpc>
                <a:spcPct val="200000"/>
              </a:lnSpc>
            </a:pPr>
            <a:r>
              <a:rPr lang="ar-EG" sz="1800" b="0" i="0" u="none" strike="noStrike" baseline="0" dirty="0">
                <a:latin typeface="Alexandria" pitchFamily="2" charset="-78"/>
                <a:cs typeface="Alexandria" pitchFamily="2" charset="-78"/>
              </a:rPr>
              <a:t>- وتورد الكلمات المفتاحية كلمات مفتاحية. </a:t>
            </a:r>
          </a:p>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ويراعى أن تشتمل الرسالة/الأطروحة على ملخص بالإنجليزية إذا كانت الرسالة/الأطروحة مكتوبة باللغة العربية، وملخص بالعربية إذا كانت الرسالة/الأطروحة مكتوبة باللغة الإنجليزية. </a:t>
            </a:r>
          </a:p>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الرسائل/الأطروحات المكتوبة بأية لغة أخرى فتتطلب ملخصين أحدهما باللغة العربية والآخر بالإنجليزية.</a:t>
            </a:r>
            <a:endParaRPr lang="ar-EG"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15E2C4ED-5CC0-030D-A349-D69DA90A0F3E}"/>
              </a:ext>
            </a:extLst>
          </p:cNvPr>
          <p:cNvSpPr txBox="1"/>
          <p:nvPr/>
        </p:nvSpPr>
        <p:spPr>
          <a:xfrm>
            <a:off x="5913225" y="682171"/>
            <a:ext cx="6098344" cy="564898"/>
          </a:xfrm>
          <a:prstGeom prst="rect">
            <a:avLst/>
          </a:prstGeom>
          <a:noFill/>
        </p:spPr>
        <p:txBody>
          <a:bodyPr wrap="square">
            <a:spAutoFit/>
          </a:bodyPr>
          <a:lstStyle/>
          <a:p>
            <a:pPr algn="r" rtl="1">
              <a:lnSpc>
                <a:spcPct val="200000"/>
              </a:lnSpc>
            </a:pPr>
            <a:r>
              <a:rPr lang="ar-EG" b="0" i="0" u="sng" strike="noStrike" baseline="0" dirty="0">
                <a:solidFill>
                  <a:srgbClr val="00B0F0"/>
                </a:solidFill>
                <a:latin typeface="Alexandria" pitchFamily="2" charset="-78"/>
                <a:cs typeface="Alexandria" pitchFamily="2" charset="-78"/>
              </a:rPr>
              <a:t>مكونات الصفحات الابتدائية(من العنوان إلى الملخص)</a:t>
            </a:r>
          </a:p>
        </p:txBody>
      </p:sp>
    </p:spTree>
    <p:extLst>
      <p:ext uri="{BB962C8B-B14F-4D97-AF65-F5344CB8AC3E}">
        <p14:creationId xmlns:p14="http://schemas.microsoft.com/office/powerpoint/2010/main" val="11589574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D7EB4D-9B9F-6E93-6A20-E13A09979650}"/>
              </a:ext>
            </a:extLst>
          </p:cNvPr>
          <p:cNvSpPr txBox="1"/>
          <p:nvPr/>
        </p:nvSpPr>
        <p:spPr>
          <a:xfrm>
            <a:off x="604911" y="1535043"/>
            <a:ext cx="11299873" cy="3888885"/>
          </a:xfrm>
          <a:prstGeom prst="rect">
            <a:avLst/>
          </a:prstGeom>
          <a:noFill/>
        </p:spPr>
        <p:txBody>
          <a:bodyPr wrap="square">
            <a:spAutoFit/>
          </a:bodyPr>
          <a:lstStyle/>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أن يُغطي جوانب البحث بحيث يغني عن قراءة المتن ويشتمل على:</a:t>
            </a:r>
          </a:p>
          <a:p>
            <a:pPr algn="just" rtl="1">
              <a:lnSpc>
                <a:spcPct val="200000"/>
              </a:lnSpc>
            </a:pPr>
            <a:r>
              <a:rPr lang="ar-EG" sz="1800" b="0" i="0" u="none" strike="noStrike" baseline="0" dirty="0">
                <a:latin typeface="Alexandria" pitchFamily="2" charset="-78"/>
                <a:cs typeface="Alexandria" pitchFamily="2" charset="-78"/>
              </a:rPr>
              <a:t>- عرضًا دقيقًا للمشكلة موضوع البحث، والهدف من الدراسة ومجالها.</a:t>
            </a:r>
          </a:p>
          <a:p>
            <a:pPr algn="just" rtl="1">
              <a:lnSpc>
                <a:spcPct val="200000"/>
              </a:lnSpc>
            </a:pPr>
            <a:r>
              <a:rPr lang="ar-EG" sz="1800" b="0" i="0" u="none" strike="noStrike" baseline="0" dirty="0">
                <a:latin typeface="Alexandria" pitchFamily="2" charset="-78"/>
                <a:cs typeface="Alexandria" pitchFamily="2" charset="-78"/>
              </a:rPr>
              <a:t>- وصفًا موجزًا لمنهج البحث وعينته وفروضه.</a:t>
            </a:r>
          </a:p>
          <a:p>
            <a:pPr algn="just" rtl="1">
              <a:lnSpc>
                <a:spcPct val="200000"/>
              </a:lnSpc>
            </a:pPr>
            <a:r>
              <a:rPr lang="ar-EG" sz="1800" b="0" i="0" u="none" strike="noStrike" baseline="0" dirty="0">
                <a:latin typeface="Alexandria" pitchFamily="2" charset="-78"/>
                <a:cs typeface="Alexandria" pitchFamily="2" charset="-78"/>
              </a:rPr>
              <a:t>- أهم النتائج، متضمنة أبرز ما فيها من أهمية أو قصور.</a:t>
            </a:r>
          </a:p>
          <a:p>
            <a:pPr algn="just" rtl="1">
              <a:lnSpc>
                <a:spcPct val="200000"/>
              </a:lnSpc>
            </a:pPr>
            <a:r>
              <a:rPr lang="ar-EG" sz="1800" b="0" i="0" u="none" strike="noStrike" baseline="0" dirty="0">
                <a:latin typeface="Alexandria" pitchFamily="2" charset="-78"/>
                <a:cs typeface="Alexandria" pitchFamily="2" charset="-78"/>
              </a:rPr>
              <a:t>- الخلاصة والتوصيات.</a:t>
            </a:r>
          </a:p>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يجب أن يخلو من المراجع، والجداول، والأشكال، والمعادلات، والصيغ الكيميائية التركيبية، إلا إذا خلص البحث إلى معادلة رياضية، أو صيغة كيميائية تركيبية جديدة.</a:t>
            </a:r>
            <a:endParaRPr lang="ar-EG"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D7FEB132-4D9A-E25D-3AF8-83557EC79A2E}"/>
              </a:ext>
            </a:extLst>
          </p:cNvPr>
          <p:cNvSpPr txBox="1"/>
          <p:nvPr/>
        </p:nvSpPr>
        <p:spPr>
          <a:xfrm>
            <a:off x="8215533" y="997556"/>
            <a:ext cx="3689251" cy="369332"/>
          </a:xfrm>
          <a:prstGeom prst="rect">
            <a:avLst/>
          </a:prstGeom>
          <a:noFill/>
        </p:spPr>
        <p:txBody>
          <a:bodyPr wrap="square">
            <a:spAutoFit/>
          </a:bodyPr>
          <a:lstStyle/>
          <a:p>
            <a:pPr algn="r" rtl="1"/>
            <a:r>
              <a:rPr lang="ar-EG" sz="1800" b="0" i="0" u="sng" strike="noStrike" baseline="0" dirty="0">
                <a:solidFill>
                  <a:srgbClr val="00B0F0"/>
                </a:solidFill>
                <a:latin typeface="Alexandria" pitchFamily="2" charset="-78"/>
                <a:cs typeface="Alexandria" pitchFamily="2" charset="-78"/>
              </a:rPr>
              <a:t>ملاحظات حول مستخلص الرسالة</a:t>
            </a:r>
            <a:endParaRPr lang="ar-EG" u="sng"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5992638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73BD359-8E91-F49E-95EC-1D0556F845E6}"/>
              </a:ext>
            </a:extLst>
          </p:cNvPr>
          <p:cNvSpPr txBox="1"/>
          <p:nvPr/>
        </p:nvSpPr>
        <p:spPr>
          <a:xfrm>
            <a:off x="9115865" y="786537"/>
            <a:ext cx="2895704" cy="400110"/>
          </a:xfrm>
          <a:prstGeom prst="rect">
            <a:avLst/>
          </a:prstGeom>
          <a:noFill/>
        </p:spPr>
        <p:txBody>
          <a:bodyPr wrap="square">
            <a:spAutoFit/>
          </a:bodyPr>
          <a:lstStyle/>
          <a:p>
            <a:pPr algn="r" rtl="1"/>
            <a:r>
              <a:rPr lang="ar-EG" sz="2000" b="1" i="0" u="sng" strike="noStrike" baseline="0" dirty="0">
                <a:solidFill>
                  <a:srgbClr val="00B0F0"/>
                </a:solidFill>
                <a:latin typeface="Alexandria" pitchFamily="2" charset="-78"/>
                <a:cs typeface="Alexandria" pitchFamily="2" charset="-78"/>
              </a:rPr>
              <a:t>مكونات النص (المتن)</a:t>
            </a:r>
            <a:endParaRPr lang="ar-EG" sz="2000" b="1" u="sng" dirty="0">
              <a:solidFill>
                <a:srgbClr val="00B0F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AC431AFE-FBF0-27FA-2A56-1FD190B8360D}"/>
              </a:ext>
            </a:extLst>
          </p:cNvPr>
          <p:cNvSpPr txBox="1"/>
          <p:nvPr/>
        </p:nvSpPr>
        <p:spPr>
          <a:xfrm>
            <a:off x="337623" y="1472643"/>
            <a:ext cx="11617674" cy="4442883"/>
          </a:xfrm>
          <a:prstGeom prst="rect">
            <a:avLst/>
          </a:prstGeom>
          <a:noFill/>
        </p:spPr>
        <p:txBody>
          <a:bodyPr wrap="square">
            <a:spAutoFit/>
          </a:bodyPr>
          <a:lstStyle/>
          <a:p>
            <a:pPr algn="just" rtl="1">
              <a:lnSpc>
                <a:spcPct val="200000"/>
              </a:lnSpc>
            </a:pPr>
            <a:r>
              <a:rPr lang="ar-EG" sz="1800" b="0" i="0" u="none" strike="noStrike" baseline="0" dirty="0">
                <a:latin typeface="Alexandria" pitchFamily="2" charset="-78"/>
                <a:cs typeface="Alexandria" pitchFamily="2" charset="-78"/>
              </a:rPr>
              <a:t>يُعد المتن الجزء الرئيس للرسالة أو الأطروحة ويشمل كلاً من المقدمة والدراسات السابقة (مراجعة الادبيات)</a:t>
            </a: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ومواد البحث وطرائقه والنتائج والمناقشة، والتوصيات، وأخيراً المصادر ،والمراجع.</a:t>
            </a:r>
          </a:p>
          <a:p>
            <a:pPr algn="just" rtl="1">
              <a:lnSpc>
                <a:spcPct val="200000"/>
              </a:lnSpc>
            </a:pPr>
            <a:r>
              <a:rPr lang="ar-EG" sz="1800" b="0" i="0" u="none" strike="noStrike" baseline="0" dirty="0">
                <a:latin typeface="Alexandria" pitchFamily="2" charset="-78"/>
                <a:cs typeface="Alexandria" pitchFamily="2" charset="-78"/>
              </a:rPr>
              <a:t>- ينقسم متن الرسالة </a:t>
            </a:r>
            <a:r>
              <a:rPr lang="en-US" sz="1800" b="0" i="0" u="none" strike="noStrike" baseline="0" dirty="0">
                <a:latin typeface="Alexandria" pitchFamily="2" charset="-78"/>
                <a:cs typeface="Alexandria" pitchFamily="2" charset="-78"/>
              </a:rPr>
              <a:t>( </a:t>
            </a:r>
            <a:r>
              <a:rPr lang="af-ZA" sz="1800" b="0" i="0" u="none" strike="noStrike" baseline="0" dirty="0">
                <a:latin typeface="Alexandria" pitchFamily="2" charset="-78"/>
                <a:cs typeface="Alexandria" pitchFamily="2" charset="-78"/>
              </a:rPr>
              <a:t>Text</a:t>
            </a:r>
            <a:r>
              <a:rPr lang="en-US" sz="1800" b="0" i="0" u="none" strike="noStrike" baseline="0" dirty="0">
                <a:latin typeface="Alexandria" pitchFamily="2" charset="-78"/>
                <a:cs typeface="Alexandria" pitchFamily="2" charset="-78"/>
              </a:rPr>
              <a:t>)</a:t>
            </a:r>
            <a:r>
              <a:rPr lang="af-ZA" sz="1800" b="0"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إلى فصول تبدأ بالصفحة الأولى من المقدمة والتي تأخذ رقم (1) وهي بداية الفصل الأول وتلي الأوائل مباشرة.</a:t>
            </a:r>
          </a:p>
          <a:p>
            <a:pPr algn="just" rtl="1">
              <a:lnSpc>
                <a:spcPct val="200000"/>
              </a:lnSpc>
            </a:pPr>
            <a:r>
              <a:rPr lang="ar-EG" sz="1800" b="0" i="0" u="none" strike="noStrike" baseline="0" dirty="0">
                <a:latin typeface="Alexandria" pitchFamily="2" charset="-78"/>
                <a:cs typeface="Alexandria" pitchFamily="2" charset="-78"/>
              </a:rPr>
              <a:t>- ليس هناك عدد محدد للأبواب والفصول متفق عليه، بل ذلك خاضع لطبيعة البحث، ففي حال إفراد الفصل الثالث للدراسات السابقة سيكون مجموع الفصول ستة فصول أما في حالة دمج الإطار النظري مع الدراسات السابقة يصبح عدد الفصول خمسة فصول.</a:t>
            </a:r>
          </a:p>
          <a:p>
            <a:pPr algn="just" rtl="1">
              <a:lnSpc>
                <a:spcPct val="20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16985421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2CB8415-183F-00E5-4F6D-B3BABA785277}"/>
              </a:ext>
            </a:extLst>
          </p:cNvPr>
          <p:cNvSpPr txBox="1"/>
          <p:nvPr/>
        </p:nvSpPr>
        <p:spPr>
          <a:xfrm>
            <a:off x="1364565" y="1619853"/>
            <a:ext cx="10576664" cy="2780889"/>
          </a:xfrm>
          <a:prstGeom prst="rect">
            <a:avLst/>
          </a:prstGeom>
          <a:noFill/>
        </p:spPr>
        <p:txBody>
          <a:bodyPr wrap="square">
            <a:spAutoFit/>
          </a:bodyPr>
          <a:lstStyle/>
          <a:p>
            <a:pPr algn="just" rtl="1">
              <a:lnSpc>
                <a:spcPct val="200000"/>
              </a:lnSpc>
            </a:pPr>
            <a:r>
              <a:rPr lang="ar-EG" sz="1800" b="0" i="0" u="none" strike="noStrike" baseline="0" dirty="0">
                <a:latin typeface="Alexandria" pitchFamily="2" charset="-78"/>
                <a:cs typeface="Alexandria" pitchFamily="2" charset="-78"/>
              </a:rPr>
              <a:t>تندرج فصول الرسالة تحت أربع فئات تبعاً للفكر والتنظيم وهي على الترتيب:</a:t>
            </a:r>
          </a:p>
          <a:p>
            <a:pPr algn="just" rtl="1">
              <a:lnSpc>
                <a:spcPct val="200000"/>
              </a:lnSpc>
            </a:pPr>
            <a:r>
              <a:rPr lang="ar-EG" dirty="0">
                <a:latin typeface="Alexandria" pitchFamily="2" charset="-78"/>
                <a:cs typeface="Alexandria" pitchFamily="2" charset="-78"/>
              </a:rPr>
              <a:t>1) </a:t>
            </a:r>
            <a:r>
              <a:rPr lang="ar-EG" sz="1800" b="0" i="0" u="none" strike="noStrike" baseline="0" dirty="0">
                <a:latin typeface="Alexandria" pitchFamily="2" charset="-78"/>
                <a:cs typeface="Alexandria" pitchFamily="2" charset="-78"/>
              </a:rPr>
              <a:t>مرحلة التخطيط: وتشمل فصول المقدمة، الأدبيات ذات العلاقة، أو المنهج البحثي.</a:t>
            </a:r>
          </a:p>
          <a:p>
            <a:pPr algn="just" rtl="1">
              <a:lnSpc>
                <a:spcPct val="200000"/>
              </a:lnSpc>
            </a:pPr>
            <a:r>
              <a:rPr lang="ar-EG" dirty="0">
                <a:latin typeface="Alexandria" pitchFamily="2" charset="-78"/>
                <a:cs typeface="Alexandria" pitchFamily="2" charset="-78"/>
              </a:rPr>
              <a:t>2) </a:t>
            </a:r>
            <a:r>
              <a:rPr lang="ar-EG" sz="1800" b="0" i="0" u="none" strike="noStrike" baseline="0" dirty="0">
                <a:latin typeface="Alexandria" pitchFamily="2" charset="-78"/>
                <a:cs typeface="Alexandria" pitchFamily="2" charset="-78"/>
              </a:rPr>
              <a:t>مرحلة البحث: وتشمل الفصل او الفصول التحليلية (النتائج</a:t>
            </a:r>
            <a:r>
              <a:rPr lang="ar-EG" dirty="0">
                <a:latin typeface="Alexandria" pitchFamily="2" charset="-78"/>
                <a:cs typeface="Alexandria" pitchFamily="2" charset="-78"/>
              </a:rPr>
              <a:t>).</a:t>
            </a:r>
            <a:endParaRPr lang="ar-EG" sz="1800" b="0" i="0" u="none" strike="noStrike" baseline="0" dirty="0">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3) </a:t>
            </a:r>
            <a:r>
              <a:rPr lang="ar-EG" sz="1800" b="0" i="0" u="none" strike="noStrike" baseline="0" dirty="0">
                <a:latin typeface="Alexandria" pitchFamily="2" charset="-78"/>
                <a:cs typeface="Alexandria" pitchFamily="2" charset="-78"/>
              </a:rPr>
              <a:t>مرحلة التعميم: وتشمل الفصل أو الفصول التي تناقش النتائج (المناقشة</a:t>
            </a:r>
            <a:r>
              <a:rPr lang="ar-EG" dirty="0">
                <a:latin typeface="Alexandria" pitchFamily="2" charset="-78"/>
                <a:cs typeface="Alexandria" pitchFamily="2" charset="-78"/>
              </a:rPr>
              <a:t>)</a:t>
            </a:r>
            <a:r>
              <a:rPr lang="ar-EG" sz="1800" b="0" i="0" u="none" strike="noStrike" baseline="0" dirty="0">
                <a:latin typeface="Alexandria" pitchFamily="2" charset="-78"/>
                <a:cs typeface="Alexandria" pitchFamily="2" charset="-78"/>
              </a:rPr>
              <a:t>.</a:t>
            </a:r>
          </a:p>
          <a:p>
            <a:pPr algn="just" rtl="1">
              <a:lnSpc>
                <a:spcPct val="200000"/>
              </a:lnSpc>
            </a:pPr>
            <a:r>
              <a:rPr lang="ar-EG" dirty="0">
                <a:latin typeface="Alexandria" pitchFamily="2" charset="-78"/>
                <a:cs typeface="Alexandria" pitchFamily="2" charset="-78"/>
              </a:rPr>
              <a:t>4) </a:t>
            </a:r>
            <a:r>
              <a:rPr lang="ar-EG" sz="1800" b="0" i="0" u="none" strike="noStrike" baseline="0" dirty="0">
                <a:latin typeface="Alexandria" pitchFamily="2" charset="-78"/>
                <a:cs typeface="Alexandria" pitchFamily="2" charset="-78"/>
              </a:rPr>
              <a:t>مرحلة الخلاصة: وتشمل فصلاً أخيرٍا يُوجز الدراسة بأكملها.</a:t>
            </a:r>
            <a:endParaRPr lang="ar-EG"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13C1604-CE15-F0D0-2ACC-BF716B617B3F}"/>
              </a:ext>
            </a:extLst>
          </p:cNvPr>
          <p:cNvSpPr txBox="1"/>
          <p:nvPr/>
        </p:nvSpPr>
        <p:spPr>
          <a:xfrm>
            <a:off x="9369083" y="927217"/>
            <a:ext cx="2642486" cy="400110"/>
          </a:xfrm>
          <a:prstGeom prst="rect">
            <a:avLst/>
          </a:prstGeom>
          <a:noFill/>
        </p:spPr>
        <p:txBody>
          <a:bodyPr wrap="square">
            <a:spAutoFit/>
          </a:bodyPr>
          <a:lstStyle/>
          <a:p>
            <a:pPr algn="r" rtl="1"/>
            <a:r>
              <a:rPr lang="ar-EG" sz="2000" b="1" i="0" u="sng" strike="noStrike" baseline="0" dirty="0">
                <a:solidFill>
                  <a:srgbClr val="00B0F0"/>
                </a:solidFill>
                <a:latin typeface="Alexandria" pitchFamily="2" charset="-78"/>
                <a:cs typeface="Alexandria" pitchFamily="2" charset="-78"/>
              </a:rPr>
              <a:t>مكونات النص (المتن)</a:t>
            </a:r>
            <a:endParaRPr lang="ar-EG" sz="2000" b="1" u="sng"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897996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18A595D-381B-4879-301F-53BBC131B497}"/>
              </a:ext>
            </a:extLst>
          </p:cNvPr>
          <p:cNvSpPr txBox="1"/>
          <p:nvPr/>
        </p:nvSpPr>
        <p:spPr>
          <a:xfrm>
            <a:off x="8848579" y="971203"/>
            <a:ext cx="3162990" cy="400110"/>
          </a:xfrm>
          <a:prstGeom prst="rect">
            <a:avLst/>
          </a:prstGeom>
          <a:noFill/>
        </p:spPr>
        <p:txBody>
          <a:bodyPr wrap="square">
            <a:spAutoFit/>
          </a:bodyPr>
          <a:lstStyle/>
          <a:p>
            <a:pPr algn="r" rtl="1"/>
            <a:r>
              <a:rPr lang="ar-EG" sz="2000" b="1" i="0" u="sng" strike="noStrike" baseline="0" dirty="0">
                <a:solidFill>
                  <a:srgbClr val="00B0F0"/>
                </a:solidFill>
                <a:latin typeface="Alexandria" pitchFamily="2" charset="-78"/>
                <a:cs typeface="Alexandria" pitchFamily="2" charset="-78"/>
              </a:rPr>
              <a:t>مكونات النص (المتن)</a:t>
            </a:r>
            <a:endParaRPr lang="ar-EG" sz="2000" b="1" u="sng" dirty="0">
              <a:solidFill>
                <a:srgbClr val="00B0F0"/>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89CAEACA-BE86-7C0B-0A65-CDA3F4EC3940}"/>
              </a:ext>
            </a:extLst>
          </p:cNvPr>
          <p:cNvSpPr txBox="1"/>
          <p:nvPr/>
        </p:nvSpPr>
        <p:spPr>
          <a:xfrm>
            <a:off x="208567" y="1444506"/>
            <a:ext cx="11724353" cy="4442883"/>
          </a:xfrm>
          <a:prstGeom prst="rect">
            <a:avLst/>
          </a:prstGeom>
          <a:noFill/>
        </p:spPr>
        <p:txBody>
          <a:bodyPr wrap="square">
            <a:spAutoFit/>
          </a:bodyPr>
          <a:lstStyle/>
          <a:p>
            <a:pPr algn="just" rtl="1">
              <a:lnSpc>
                <a:spcPct val="200000"/>
              </a:lnSpc>
            </a:pPr>
            <a:r>
              <a:rPr lang="ar-EG" sz="1800" b="1" i="0" u="sng" strike="noStrike" baseline="0" dirty="0">
                <a:solidFill>
                  <a:srgbClr val="00B0F0"/>
                </a:solidFill>
                <a:latin typeface="Alexandria" pitchFamily="2" charset="-78"/>
                <a:cs typeface="Alexandria" pitchFamily="2" charset="-78"/>
              </a:rPr>
              <a:t>الفصل الأول: المقدمة </a:t>
            </a:r>
            <a:r>
              <a:rPr lang="en-US" sz="1800" b="1" i="0" u="sng" strike="noStrike" baseline="0" dirty="0">
                <a:solidFill>
                  <a:srgbClr val="00B0F0"/>
                </a:solidFill>
                <a:latin typeface="Alexandria" pitchFamily="2" charset="-78"/>
                <a:cs typeface="Alexandria" pitchFamily="2" charset="-78"/>
              </a:rPr>
              <a:t>introduction</a:t>
            </a:r>
            <a:endParaRPr lang="ar-EG" sz="1800" b="1" i="0" u="sng" strike="noStrike" baseline="0" dirty="0">
              <a:solidFill>
                <a:srgbClr val="00B0F0"/>
              </a:solidFill>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a:t>
            </a:r>
            <a:r>
              <a:rPr lang="ar-EG" sz="1800" b="0" i="0" u="none" strike="noStrike" baseline="0" dirty="0">
                <a:latin typeface="Alexandria" pitchFamily="2" charset="-78"/>
                <a:cs typeface="Alexandria" pitchFamily="2" charset="-78"/>
              </a:rPr>
              <a:t>الإطار العام) ويشتمل على: مقدمة البحث، ومشكلته، وأهدافه، وأهميته، ثم المصطلحات وحدود البحث، وفروضه.</a:t>
            </a:r>
          </a:p>
          <a:p>
            <a:pPr algn="just" rtl="1"/>
            <a:endParaRPr lang="ar-EG" sz="1800" b="0" i="0" u="sng" strike="noStrike" baseline="0" dirty="0">
              <a:solidFill>
                <a:srgbClr val="00B0F0"/>
              </a:solidFill>
              <a:latin typeface="Alexandria" pitchFamily="2" charset="-78"/>
              <a:cs typeface="Alexandria" pitchFamily="2" charset="-78"/>
            </a:endParaRPr>
          </a:p>
          <a:p>
            <a:pPr algn="just" rtl="1"/>
            <a:r>
              <a:rPr lang="ar-EG" sz="1800" b="0" i="0" u="sng" strike="noStrike" baseline="0" dirty="0">
                <a:solidFill>
                  <a:srgbClr val="00B0F0"/>
                </a:solidFill>
                <a:latin typeface="Alexandria" pitchFamily="2" charset="-78"/>
                <a:cs typeface="Alexandria" pitchFamily="2" charset="-78"/>
              </a:rPr>
              <a:t>ملاحظات حول مقدمة الرسالة</a:t>
            </a:r>
            <a:endParaRPr lang="ar-EG" u="sng" dirty="0">
              <a:solidFill>
                <a:srgbClr val="00B0F0"/>
              </a:solidFill>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1) </a:t>
            </a:r>
            <a:r>
              <a:rPr lang="ar-EG" sz="1800" b="0" i="0" u="none" strike="noStrike" baseline="0" dirty="0">
                <a:latin typeface="Alexandria" pitchFamily="2" charset="-78"/>
                <a:cs typeface="Alexandria" pitchFamily="2" charset="-78"/>
              </a:rPr>
              <a:t>تعريف تفصيلي بمشكلة الدراسة، متضمناً خلفية من المعلومات المناسبة، تحليل وتحديد حدود مشكلة الدراسة بعرض واضح ومُركز.</a:t>
            </a:r>
          </a:p>
          <a:p>
            <a:pPr algn="just" rtl="1">
              <a:lnSpc>
                <a:spcPct val="200000"/>
              </a:lnSpc>
            </a:pPr>
            <a:r>
              <a:rPr lang="ar-EG" dirty="0">
                <a:latin typeface="Alexandria" pitchFamily="2" charset="-78"/>
                <a:cs typeface="Alexandria" pitchFamily="2" charset="-78"/>
              </a:rPr>
              <a:t>2) </a:t>
            </a:r>
            <a:r>
              <a:rPr lang="ar-EG" sz="1800" b="0" i="0" u="none" strike="noStrike" baseline="0" dirty="0">
                <a:latin typeface="Alexandria" pitchFamily="2" charset="-78"/>
                <a:cs typeface="Alexandria" pitchFamily="2" charset="-78"/>
              </a:rPr>
              <a:t>تحديد مدى أهمية الدراسة وأهدافها (</a:t>
            </a:r>
            <a:r>
              <a:rPr lang="af-ZA" sz="1800" b="0" i="0" u="none" strike="noStrike" baseline="0" dirty="0">
                <a:latin typeface="Alexandria" pitchFamily="2" charset="-78"/>
                <a:cs typeface="Alexandria" pitchFamily="2" charset="-78"/>
              </a:rPr>
              <a:t>Objectives</a:t>
            </a:r>
            <a:r>
              <a:rPr lang="ar-EG" sz="1800" b="0" i="0" u="none" strike="noStrike" baseline="0" dirty="0">
                <a:latin typeface="Alexandria" pitchFamily="2" charset="-78"/>
                <a:cs typeface="Alexandria" pitchFamily="2" charset="-78"/>
              </a:rPr>
              <a:t>).</a:t>
            </a:r>
            <a:r>
              <a:rPr lang="ar-EG" dirty="0">
                <a:latin typeface="Alexandria" pitchFamily="2" charset="-78"/>
                <a:cs typeface="Alexandria" pitchFamily="2" charset="-78"/>
              </a:rPr>
              <a:t>                    3) </a:t>
            </a:r>
            <a:r>
              <a:rPr lang="ar-EG" sz="1800" b="0" i="0" u="none" strike="noStrike" baseline="0" dirty="0">
                <a:latin typeface="Alexandria" pitchFamily="2" charset="-78"/>
                <a:cs typeface="Alexandria" pitchFamily="2" charset="-78"/>
              </a:rPr>
              <a:t>الهدف من الدراسة.</a:t>
            </a:r>
          </a:p>
          <a:p>
            <a:pPr algn="just" rtl="1">
              <a:lnSpc>
                <a:spcPct val="200000"/>
              </a:lnSpc>
            </a:pPr>
            <a:r>
              <a:rPr lang="ar-EG" dirty="0">
                <a:latin typeface="Alexandria" pitchFamily="2" charset="-78"/>
                <a:cs typeface="Alexandria" pitchFamily="2" charset="-78"/>
              </a:rPr>
              <a:t>4) </a:t>
            </a:r>
            <a:r>
              <a:rPr lang="ar-EG" sz="1800" b="0" i="0" u="none" strike="noStrike" baseline="0" dirty="0">
                <a:latin typeface="Alexandria" pitchFamily="2" charset="-78"/>
                <a:cs typeface="Alexandria" pitchFamily="2" charset="-78"/>
              </a:rPr>
              <a:t>تساؤلات أو فرضيات الدراسة – إذا تطلب البحث ذلك-.                   5</a:t>
            </a: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تحديد المنهج المستخدم، وطرق جمع البيانات.</a:t>
            </a:r>
          </a:p>
          <a:p>
            <a:pPr algn="just" rtl="1">
              <a:lnSpc>
                <a:spcPct val="200000"/>
              </a:lnSpc>
            </a:pPr>
            <a:r>
              <a:rPr lang="ar-EG" dirty="0">
                <a:latin typeface="Alexandria" pitchFamily="2" charset="-78"/>
                <a:cs typeface="Alexandria" pitchFamily="2" charset="-78"/>
              </a:rPr>
              <a:t>6) </a:t>
            </a:r>
            <a:r>
              <a:rPr lang="ar-EG" sz="1800" b="0" i="0" u="none" strike="noStrike" baseline="0" dirty="0">
                <a:latin typeface="Alexandria" pitchFamily="2" charset="-78"/>
                <a:cs typeface="Alexandria" pitchFamily="2" charset="-78"/>
              </a:rPr>
              <a:t>مصطلحات الدراسة.                                                                      7)  عرض فصول الدراسة، وتبويبها </a:t>
            </a:r>
            <a:r>
              <a:rPr lang="af-ZA" sz="1800" b="0" i="0" u="none" strike="noStrike" baseline="0" dirty="0">
                <a:latin typeface="Alexandria" pitchFamily="2" charset="-78"/>
                <a:cs typeface="Alexandria" pitchFamily="2" charset="-78"/>
              </a:rPr>
              <a:t>Organization</a:t>
            </a:r>
            <a:endParaRPr lang="ar-EG" sz="1800" b="0" i="0" u="none" strike="noStrike" baseline="0" dirty="0">
              <a:latin typeface="Alexandria" pitchFamily="2" charset="-78"/>
              <a:cs typeface="Alexandria" pitchFamily="2" charset="-78"/>
            </a:endParaRPr>
          </a:p>
        </p:txBody>
      </p:sp>
    </p:spTree>
    <p:extLst>
      <p:ext uri="{BB962C8B-B14F-4D97-AF65-F5344CB8AC3E}">
        <p14:creationId xmlns:p14="http://schemas.microsoft.com/office/powerpoint/2010/main" val="14232181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A9ED2D1-9385-8E46-A2D6-70FA0EDDEE8A}"/>
              </a:ext>
            </a:extLst>
          </p:cNvPr>
          <p:cNvSpPr txBox="1"/>
          <p:nvPr/>
        </p:nvSpPr>
        <p:spPr>
          <a:xfrm>
            <a:off x="407964" y="885844"/>
            <a:ext cx="11603606" cy="5550879"/>
          </a:xfrm>
          <a:prstGeom prst="rect">
            <a:avLst/>
          </a:prstGeom>
          <a:noFill/>
        </p:spPr>
        <p:txBody>
          <a:bodyPr wrap="square">
            <a:spAutoFit/>
          </a:bodyPr>
          <a:lstStyle/>
          <a:p>
            <a:pPr algn="just" rtl="1">
              <a:lnSpc>
                <a:spcPct val="200000"/>
              </a:lnSpc>
            </a:pPr>
            <a:r>
              <a:rPr lang="ar-EG" sz="1800" b="1" i="0" u="sng" strike="noStrike" baseline="0" dirty="0">
                <a:solidFill>
                  <a:srgbClr val="00B0F0"/>
                </a:solidFill>
                <a:latin typeface="Alexandria" pitchFamily="2" charset="-78"/>
                <a:cs typeface="Alexandria" pitchFamily="2" charset="-78"/>
              </a:rPr>
              <a:t>الفصل الثاني</a:t>
            </a:r>
            <a:r>
              <a:rPr lang="ar-EG" b="1" u="sng" dirty="0">
                <a:solidFill>
                  <a:srgbClr val="00B0F0"/>
                </a:solidFill>
                <a:latin typeface="Alexandria" pitchFamily="2" charset="-78"/>
                <a:cs typeface="Alexandria" pitchFamily="2" charset="-78"/>
              </a:rPr>
              <a:t>: أدبيات البحث</a:t>
            </a:r>
          </a:p>
          <a:p>
            <a:pPr algn="just" rtl="1">
              <a:lnSpc>
                <a:spcPct val="200000"/>
              </a:lnSpc>
            </a:pPr>
            <a:r>
              <a:rPr lang="ar-EG" dirty="0">
                <a:latin typeface="Alexandria" pitchFamily="2" charset="-78"/>
                <a:cs typeface="Alexandria" pitchFamily="2" charset="-78"/>
              </a:rPr>
              <a:t>يتألف هذا الفصل غالبًا من الإطار النظري (المفاهيم والنظريات ذات العلاقة) وفي الفصل الذي يليه الدراسات السابقة، ويمكن دمجهما في فصل واحد تحت عنوان: (أدبيات البحث). وينتهي بالمراجعة الناقدة العميقة </a:t>
            </a:r>
            <a:r>
              <a:rPr lang="ar-EG" sz="1800" b="0" i="0" u="none" strike="noStrike" baseline="0" dirty="0">
                <a:latin typeface="Alexandria" pitchFamily="2" charset="-78"/>
                <a:cs typeface="Alexandria" pitchFamily="2" charset="-78"/>
              </a:rPr>
              <a:t>للأدبيات.</a:t>
            </a:r>
          </a:p>
          <a:p>
            <a:pPr algn="just" rtl="1">
              <a:lnSpc>
                <a:spcPct val="200000"/>
              </a:lnSpc>
            </a:pPr>
            <a:r>
              <a:rPr lang="ar-EG" sz="1800" b="0" i="0" u="sng" strike="noStrike" baseline="0" dirty="0">
                <a:solidFill>
                  <a:srgbClr val="00B0F0"/>
                </a:solidFill>
                <a:latin typeface="Alexandria" pitchFamily="2" charset="-78"/>
                <a:cs typeface="Alexandria" pitchFamily="2" charset="-78"/>
              </a:rPr>
              <a:t>ملاحظات حول كتابة الدراسات السابقة</a:t>
            </a:r>
          </a:p>
          <a:p>
            <a:pPr algn="just" rtl="1">
              <a:lnSpc>
                <a:spcPct val="200000"/>
              </a:lnSpc>
            </a:pPr>
            <a:r>
              <a:rPr lang="ar-EG" sz="1800" b="0" i="0" u="none" strike="noStrike" baseline="0" dirty="0">
                <a:latin typeface="Alexandria" pitchFamily="2" charset="-78"/>
                <a:cs typeface="Alexandria" pitchFamily="2" charset="-78"/>
              </a:rPr>
              <a:t>1) إيجاز ونقد للأعمال السابقة ذات العلاقة بموضوع البحث.</a:t>
            </a:r>
          </a:p>
          <a:p>
            <a:pPr algn="just" rtl="1">
              <a:lnSpc>
                <a:spcPct val="200000"/>
              </a:lnSpc>
            </a:pPr>
            <a:r>
              <a:rPr lang="ar-EG" sz="1800" b="0" i="0" u="none" strike="noStrike" baseline="0" dirty="0">
                <a:latin typeface="Alexandria" pitchFamily="2" charset="-78"/>
                <a:cs typeface="Alexandria" pitchFamily="2" charset="-78"/>
              </a:rPr>
              <a:t>2) تحليل القوانين، والنظريات، والمفاهيم الأساسية التي تدعم البحث.</a:t>
            </a:r>
          </a:p>
          <a:p>
            <a:pPr algn="just" rtl="1">
              <a:lnSpc>
                <a:spcPct val="200000"/>
              </a:lnSpc>
            </a:pPr>
            <a:r>
              <a:rPr lang="ar-EG" dirty="0">
                <a:latin typeface="Alexandria" pitchFamily="2" charset="-78"/>
                <a:cs typeface="Alexandria" pitchFamily="2" charset="-78"/>
              </a:rPr>
              <a:t>3) </a:t>
            </a:r>
            <a:r>
              <a:rPr lang="ar-EG" sz="1800" b="0" i="0" u="none" strike="noStrike" baseline="0" dirty="0">
                <a:latin typeface="Alexandria" pitchFamily="2" charset="-78"/>
                <a:cs typeface="Alexandria" pitchFamily="2" charset="-78"/>
              </a:rPr>
              <a:t>القضايا المتعلقة والمشكلات المهمة والأسئلة التي لم يُجَب عنها والتي تستوجب البحث.</a:t>
            </a:r>
          </a:p>
          <a:p>
            <a:pPr algn="just" rtl="1">
              <a:lnSpc>
                <a:spcPct val="200000"/>
              </a:lnSpc>
            </a:pPr>
            <a:r>
              <a:rPr lang="ar-EG" sz="1800" b="0" i="0" u="none" strike="noStrike" baseline="0" dirty="0">
                <a:latin typeface="Alexandria" pitchFamily="2" charset="-78"/>
                <a:cs typeface="Alexandria" pitchFamily="2" charset="-78"/>
              </a:rPr>
              <a:t>4) الحجج والبراهين التي تؤيد الحاجة لهذا البحث، والتي ستضيف فراغًا أو تُضيف إضافة علمية أو مهنية جوهرية أو جديدة.</a:t>
            </a:r>
            <a:endParaRPr lang="ar-EG" u="sng" dirty="0">
              <a:solidFill>
                <a:srgbClr val="00B0F0"/>
              </a:solidFill>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5) </a:t>
            </a:r>
            <a:r>
              <a:rPr lang="ar-EG" sz="1800" b="0" i="0" u="none" strike="noStrike" baseline="0" dirty="0">
                <a:latin typeface="Alexandria" pitchFamily="2" charset="-78"/>
                <a:cs typeface="Alexandria" pitchFamily="2" charset="-78"/>
              </a:rPr>
              <a:t>ربط ما توصلت إليه الدراسات السابقة ونتائجها بموضوع الدراسة.( ترتب من الأقدم إلى الأحدث)</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4835704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537C7229-F7D9-8C30-F542-82C2753148A4}"/>
              </a:ext>
            </a:extLst>
          </p:cNvPr>
          <p:cNvSpPr txBox="1"/>
          <p:nvPr/>
        </p:nvSpPr>
        <p:spPr>
          <a:xfrm>
            <a:off x="340556" y="843997"/>
            <a:ext cx="11671013" cy="5170005"/>
          </a:xfrm>
          <a:prstGeom prst="rect">
            <a:avLst/>
          </a:prstGeom>
          <a:noFill/>
        </p:spPr>
        <p:txBody>
          <a:bodyPr wrap="square">
            <a:spAutoFit/>
          </a:bodyPr>
          <a:lstStyle/>
          <a:p>
            <a:pPr algn="just" rtl="1">
              <a:lnSpc>
                <a:spcPct val="200000"/>
              </a:lnSpc>
            </a:pPr>
            <a:r>
              <a:rPr lang="ar-EG" sz="1800" b="0" i="0" u="sng" strike="noStrike" baseline="0" dirty="0">
                <a:solidFill>
                  <a:srgbClr val="00B0F0"/>
                </a:solidFill>
                <a:latin typeface="Alexandria" pitchFamily="2" charset="-78"/>
                <a:cs typeface="Alexandria" pitchFamily="2" charset="-78"/>
              </a:rPr>
              <a:t>الفصل الثالث: المنهج، وطرق البحث:</a:t>
            </a:r>
          </a:p>
          <a:p>
            <a:pPr algn="just" rtl="1">
              <a:lnSpc>
                <a:spcPct val="200000"/>
              </a:lnSpc>
            </a:pPr>
            <a:r>
              <a:rPr lang="ar-EG" sz="1800" b="0" i="0" u="none" strike="noStrike" baseline="0" dirty="0">
                <a:latin typeface="Alexandria" pitchFamily="2" charset="-78"/>
                <a:cs typeface="Alexandria" pitchFamily="2" charset="-78"/>
              </a:rPr>
              <a:t>يتم فيه عرض منهج البحث وأدوات البحث، ومجتمع البحث وعينته، والإجراءات (الخطوات)، والأساليب الإحصائية المستخدمة.</a:t>
            </a:r>
            <a:endParaRPr lang="ar-EG" sz="1800" b="0" i="0" u="sng" strike="noStrike" baseline="0" dirty="0">
              <a:solidFill>
                <a:srgbClr val="00B0F0"/>
              </a:solidFill>
              <a:latin typeface="Alexandria" pitchFamily="2" charset="-78"/>
              <a:cs typeface="Alexandria" pitchFamily="2" charset="-78"/>
            </a:endParaRPr>
          </a:p>
          <a:p>
            <a:pPr algn="just" rtl="1">
              <a:lnSpc>
                <a:spcPct val="200000"/>
              </a:lnSpc>
            </a:pPr>
            <a:r>
              <a:rPr lang="ar-EG" sz="1800" b="0" i="0" u="sng" strike="noStrike" baseline="0" dirty="0">
                <a:solidFill>
                  <a:srgbClr val="00B0F0"/>
                </a:solidFill>
                <a:latin typeface="Alexandria" pitchFamily="2" charset="-78"/>
                <a:cs typeface="Alexandria" pitchFamily="2" charset="-78"/>
              </a:rPr>
              <a:t>ملاحظات حول كتابة المنهج وطرق البحث:</a:t>
            </a:r>
          </a:p>
          <a:p>
            <a:pPr marL="342900" indent="-342900" algn="just" rtl="1">
              <a:lnSpc>
                <a:spcPct val="150000"/>
              </a:lnSpc>
              <a:buAutoNum type="arabicParenR"/>
            </a:pPr>
            <a:r>
              <a:rPr lang="ar-EG" sz="1800" b="0" i="0" u="none" strike="noStrike" baseline="0" dirty="0">
                <a:solidFill>
                  <a:srgbClr val="000000"/>
                </a:solidFill>
                <a:latin typeface="Alexandria" pitchFamily="2" charset="-78"/>
                <a:cs typeface="Alexandria" pitchFamily="2" charset="-78"/>
              </a:rPr>
              <a:t>عرض المنهج، أو المناهج المستخدمة في الدراسة، وأسبابها.</a:t>
            </a:r>
          </a:p>
          <a:p>
            <a:pPr marL="342900" indent="-342900" algn="just" rtl="1">
              <a:lnSpc>
                <a:spcPct val="150000"/>
              </a:lnSpc>
              <a:buAutoNum type="arabicParenR"/>
            </a:pPr>
            <a:r>
              <a:rPr lang="ar-EG" sz="1800" b="0" i="0" u="none" strike="noStrike" baseline="0" dirty="0">
                <a:latin typeface="Alexandria" pitchFamily="2" charset="-78"/>
                <a:cs typeface="Alexandria" pitchFamily="2" charset="-78"/>
              </a:rPr>
              <a:t>تصميم مواد وأدوات البحث والمدة الزمنية وتنفيذها خطوة بخطوة.</a:t>
            </a:r>
            <a:endParaRPr lang="ar-EG" dirty="0">
              <a:solidFill>
                <a:srgbClr val="000000"/>
              </a:solidFill>
              <a:latin typeface="Alexandria" pitchFamily="2" charset="-78"/>
              <a:cs typeface="Alexandria" pitchFamily="2" charset="-78"/>
            </a:endParaRPr>
          </a:p>
          <a:p>
            <a:pPr marL="342900" indent="-342900" algn="just" rtl="1">
              <a:lnSpc>
                <a:spcPct val="150000"/>
              </a:lnSpc>
              <a:buAutoNum type="arabicParenR"/>
            </a:pPr>
            <a:r>
              <a:rPr lang="ar-EG" sz="1800" b="0" i="0" u="none" strike="noStrike" baseline="0" dirty="0">
                <a:solidFill>
                  <a:srgbClr val="000000"/>
                </a:solidFill>
                <a:latin typeface="Alexandria" pitchFamily="2" charset="-78"/>
                <a:cs typeface="Alexandria" pitchFamily="2" charset="-78"/>
              </a:rPr>
              <a:t>تحديد مجتمع وعينة الدراسة وإجراءات الاختبار بما يتلاءم مع طبيعتها.</a:t>
            </a:r>
          </a:p>
          <a:p>
            <a:pPr marL="342900" indent="-342900" algn="just" rtl="1">
              <a:lnSpc>
                <a:spcPct val="150000"/>
              </a:lnSpc>
              <a:buAutoNum type="arabicParenR"/>
            </a:pPr>
            <a:r>
              <a:rPr lang="ar-EG" sz="1800" b="0" i="0" u="none" strike="noStrike" baseline="0" dirty="0">
                <a:solidFill>
                  <a:srgbClr val="000000"/>
                </a:solidFill>
                <a:latin typeface="Alexandria" pitchFamily="2" charset="-78"/>
                <a:cs typeface="Alexandria" pitchFamily="2" charset="-78"/>
              </a:rPr>
              <a:t>توضيح أدوات وطرق جمع البيانات.</a:t>
            </a:r>
          </a:p>
          <a:p>
            <a:pPr marL="342900" indent="-342900" algn="just" rtl="1">
              <a:lnSpc>
                <a:spcPct val="150000"/>
              </a:lnSpc>
              <a:buAutoNum type="arabicParenR"/>
            </a:pPr>
            <a:r>
              <a:rPr lang="ar-EG" sz="1800" b="0" i="0" u="none" strike="noStrike" baseline="0" dirty="0">
                <a:solidFill>
                  <a:srgbClr val="000000"/>
                </a:solidFill>
                <a:latin typeface="Alexandria" pitchFamily="2" charset="-78"/>
                <a:cs typeface="Alexandria" pitchFamily="2" charset="-78"/>
              </a:rPr>
              <a:t>المعايير التي تم استخدامها للتأكد من صحة النتائج الكيفية والكمية.</a:t>
            </a:r>
          </a:p>
          <a:p>
            <a:pPr marL="342900" indent="-342900" algn="just" rtl="1">
              <a:lnSpc>
                <a:spcPct val="150000"/>
              </a:lnSpc>
              <a:buAutoNum type="arabicParenR"/>
            </a:pPr>
            <a:r>
              <a:rPr lang="ar-EG" sz="1800" b="0" i="0" u="none" strike="noStrike" baseline="0" dirty="0">
                <a:solidFill>
                  <a:srgbClr val="000000"/>
                </a:solidFill>
                <a:latin typeface="Alexandria" pitchFamily="2" charset="-78"/>
                <a:cs typeface="Alexandria" pitchFamily="2" charset="-78"/>
              </a:rPr>
              <a:t>كيفية التي تم بها تحليل المعطيات لتحقيق الأهداف، أو لاختبار الفرضيات، أو للإجابة على التساؤلات.</a:t>
            </a:r>
          </a:p>
          <a:p>
            <a:pPr marL="342900" indent="-342900" algn="just" rtl="1">
              <a:lnSpc>
                <a:spcPct val="150000"/>
              </a:lnSpc>
              <a:buAutoNum type="arabicParenR"/>
            </a:pPr>
            <a:r>
              <a:rPr lang="ar-EG" sz="1800" b="0" i="0" u="none" strike="noStrike" baseline="0" dirty="0">
                <a:solidFill>
                  <a:srgbClr val="000000"/>
                </a:solidFill>
                <a:latin typeface="Alexandria" pitchFamily="2" charset="-78"/>
                <a:cs typeface="Alexandria" pitchFamily="2" charset="-78"/>
              </a:rPr>
              <a:t>يمكن الإشارة هنا إلى الحصول على الموافقات الأخلاقية والتصاريح اللازمة للتطبيق الميداني</a:t>
            </a:r>
            <a:r>
              <a:rPr lang="ar-EG" dirty="0">
                <a:solidFill>
                  <a:srgbClr val="000000"/>
                </a:solidFill>
                <a:latin typeface="Alexandria" pitchFamily="2" charset="-78"/>
                <a:cs typeface="Alexandria" pitchFamily="2" charset="-78"/>
              </a:rPr>
              <a:t> (</a:t>
            </a:r>
            <a:r>
              <a:rPr lang="ar-EG" sz="1800" b="0" i="0" u="none" strike="noStrike" baseline="0" dirty="0">
                <a:solidFill>
                  <a:srgbClr val="000000"/>
                </a:solidFill>
                <a:latin typeface="Alexandria" pitchFamily="2" charset="-78"/>
                <a:cs typeface="Alexandria" pitchFamily="2" charset="-78"/>
              </a:rPr>
              <a:t>إذا تطلب الأمر).</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8544714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E6E6D37-B3C7-79B5-CD8A-E00C346F8018}"/>
              </a:ext>
            </a:extLst>
          </p:cNvPr>
          <p:cNvSpPr txBox="1"/>
          <p:nvPr/>
        </p:nvSpPr>
        <p:spPr>
          <a:xfrm>
            <a:off x="180431" y="971203"/>
            <a:ext cx="11831139" cy="5550879"/>
          </a:xfrm>
          <a:prstGeom prst="rect">
            <a:avLst/>
          </a:prstGeom>
          <a:noFill/>
        </p:spPr>
        <p:txBody>
          <a:bodyPr wrap="square">
            <a:spAutoFit/>
          </a:bodyPr>
          <a:lstStyle/>
          <a:p>
            <a:pPr algn="just" rtl="1">
              <a:lnSpc>
                <a:spcPct val="200000"/>
              </a:lnSpc>
            </a:pPr>
            <a:r>
              <a:rPr lang="ar-EG" sz="1800" b="1" i="0" u="sng" strike="noStrike" baseline="0" dirty="0">
                <a:solidFill>
                  <a:srgbClr val="00B0F0"/>
                </a:solidFill>
                <a:latin typeface="Alexandria" pitchFamily="2" charset="-78"/>
                <a:cs typeface="Alexandria" pitchFamily="2" charset="-78"/>
              </a:rPr>
              <a:t>الفصل الرابع: (نتائج البحث ومناقشتها):</a:t>
            </a:r>
            <a:endParaRPr lang="ar-EG" b="1" u="sng" dirty="0">
              <a:solidFill>
                <a:srgbClr val="00B0F0"/>
              </a:solidFill>
              <a:latin typeface="Alexandria" pitchFamily="2" charset="-78"/>
              <a:cs typeface="Alexandria" pitchFamily="2" charset="-78"/>
            </a:endParaRPr>
          </a:p>
          <a:p>
            <a:pPr algn="just" rtl="1">
              <a:lnSpc>
                <a:spcPct val="200000"/>
              </a:lnSpc>
            </a:pPr>
            <a:r>
              <a:rPr lang="ar-EG" sz="1800" b="0" i="0" u="none" strike="noStrike" baseline="0" dirty="0">
                <a:latin typeface="Alexandria" pitchFamily="2" charset="-78"/>
                <a:cs typeface="Alexandria" pitchFamily="2" charset="-78"/>
              </a:rPr>
              <a:t>هو أساس الرسالة العلمية حيث يتم فيه عرض نتائج البحث ومناقشتها وقد يقسم قسمين؛ بناءً على كمية المادة المعروضة.</a:t>
            </a:r>
          </a:p>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فيكون الجزء الأول تحت عنوان: نتائج البحث،</a:t>
            </a:r>
          </a:p>
          <a:p>
            <a:pPr algn="just" rtl="1">
              <a:lnSpc>
                <a:spcPct val="200000"/>
              </a:lnSpc>
            </a:pPr>
            <a:r>
              <a:rPr lang="ar-EG" sz="1800" b="0" i="0" u="none" strike="noStrike" baseline="0" dirty="0">
                <a:latin typeface="Alexandria" pitchFamily="2" charset="-78"/>
                <a:cs typeface="Alexandria" pitchFamily="2" charset="-78"/>
              </a:rPr>
              <a:t>- والثاني تحت عنوان: مناقشة نتائج البحث.</a:t>
            </a:r>
          </a:p>
          <a:p>
            <a:pPr algn="just" rtl="1">
              <a:lnSpc>
                <a:spcPct val="200000"/>
              </a:lnSpc>
            </a:pPr>
            <a:r>
              <a:rPr lang="ar-EG" sz="1800" b="0" i="0" u="sng" strike="noStrike" baseline="0" dirty="0">
                <a:solidFill>
                  <a:srgbClr val="00B0F0"/>
                </a:solidFill>
                <a:latin typeface="Alexandria" pitchFamily="2" charset="-78"/>
                <a:cs typeface="Alexandria" pitchFamily="2" charset="-78"/>
              </a:rPr>
              <a:t>ملاحظات حول كتابة نتائج البحث والمناقشة:</a:t>
            </a:r>
          </a:p>
          <a:p>
            <a:pPr algn="just" rtl="1">
              <a:lnSpc>
                <a:spcPct val="200000"/>
              </a:lnSpc>
            </a:pPr>
            <a:r>
              <a:rPr lang="ar-EG" sz="1800" b="0" i="0" u="none" strike="noStrike" baseline="0" dirty="0">
                <a:latin typeface="Alexandria" pitchFamily="2" charset="-78"/>
                <a:cs typeface="Alexandria" pitchFamily="2" charset="-78"/>
              </a:rPr>
              <a:t>1) عرض النتائج الخاصة بالأهداف، أو الظنيات، أو الفرضيات، أو الأسئلة، أو نتائج أية أمور تم اكتشافها أثناء الدراسة مصادفة أو كنتيجة لها.</a:t>
            </a:r>
          </a:p>
          <a:p>
            <a:pPr algn="just" rtl="1">
              <a:lnSpc>
                <a:spcPct val="200000"/>
              </a:lnSpc>
            </a:pPr>
            <a:r>
              <a:rPr lang="ar-EG" sz="1800" b="0" i="0" u="none" strike="noStrike" baseline="0" dirty="0">
                <a:latin typeface="Alexandria" pitchFamily="2" charset="-78"/>
                <a:cs typeface="Alexandria" pitchFamily="2" charset="-78"/>
              </a:rPr>
              <a:t>2) ربط ومقارنة وتحليل النتائج مع أهداف الدراسة، والدراسات السابقة، مع الإشارة إلى أي تعارض أو قصور في الربط بينها.</a:t>
            </a:r>
          </a:p>
        </p:txBody>
      </p:sp>
    </p:spTree>
    <p:extLst>
      <p:ext uri="{BB962C8B-B14F-4D97-AF65-F5344CB8AC3E}">
        <p14:creationId xmlns:p14="http://schemas.microsoft.com/office/powerpoint/2010/main" val="33974725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67BD3F6E-36A0-54C0-3E45-4F61EB495BBE}"/>
              </a:ext>
            </a:extLst>
          </p:cNvPr>
          <p:cNvSpPr txBox="1"/>
          <p:nvPr/>
        </p:nvSpPr>
        <p:spPr>
          <a:xfrm>
            <a:off x="180431" y="873420"/>
            <a:ext cx="11682149" cy="5550879"/>
          </a:xfrm>
          <a:prstGeom prst="rect">
            <a:avLst/>
          </a:prstGeom>
          <a:noFill/>
        </p:spPr>
        <p:txBody>
          <a:bodyPr wrap="square">
            <a:spAutoFit/>
          </a:bodyPr>
          <a:lstStyle/>
          <a:p>
            <a:pPr algn="just" rtl="1">
              <a:lnSpc>
                <a:spcPct val="200000"/>
              </a:lnSpc>
            </a:pPr>
            <a:r>
              <a:rPr lang="ar-EG" sz="1800" b="0" i="0" u="sng" strike="noStrike" baseline="0" dirty="0">
                <a:solidFill>
                  <a:srgbClr val="00B0F0"/>
                </a:solidFill>
                <a:latin typeface="Alexandria" pitchFamily="2" charset="-78"/>
                <a:cs typeface="Alexandria" pitchFamily="2" charset="-78"/>
              </a:rPr>
              <a:t>ملاحظات حول كتابة نتائج البحث والمناقشة:</a:t>
            </a:r>
          </a:p>
          <a:p>
            <a:pPr algn="just" rtl="1">
              <a:lnSpc>
                <a:spcPct val="200000"/>
              </a:lnSpc>
            </a:pPr>
            <a:r>
              <a:rPr lang="ar-EG" dirty="0">
                <a:latin typeface="HelveticaNeueLTArabic-Roman"/>
                <a:cs typeface="Alexandria" pitchFamily="2" charset="-78"/>
              </a:rPr>
              <a:t>3) </a:t>
            </a:r>
            <a:r>
              <a:rPr lang="ar-EG" sz="1800" b="0" i="0" u="none" strike="noStrike" baseline="0" dirty="0">
                <a:latin typeface="Alexandria" pitchFamily="2" charset="-78"/>
                <a:cs typeface="Alexandria" pitchFamily="2" charset="-78"/>
              </a:rPr>
              <a:t>النتائج الخاصة بأية تفاعلات، أو قضايا أو أمور أو مسائل لم يكن مخططًا لها كجزء من البحث، ولكنها اكتشفت اثناء اجراء البحث مصادفة أو كنتيجة لها.</a:t>
            </a:r>
          </a:p>
          <a:p>
            <a:pPr algn="just" rtl="1">
              <a:lnSpc>
                <a:spcPct val="200000"/>
              </a:lnSpc>
            </a:pPr>
            <a:r>
              <a:rPr lang="ar-EG" sz="1800" b="0" i="0" u="sng" strike="noStrike" baseline="0" dirty="0">
                <a:solidFill>
                  <a:srgbClr val="00B0F0"/>
                </a:solidFill>
                <a:latin typeface="Alexandria" pitchFamily="2" charset="-78"/>
                <a:cs typeface="Alexandria" pitchFamily="2" charset="-78"/>
              </a:rPr>
              <a:t>الفصل الخامس : مناقشة نتائج البحث.</a:t>
            </a:r>
          </a:p>
          <a:p>
            <a:pPr algn="just" rtl="1">
              <a:lnSpc>
                <a:spcPct val="200000"/>
              </a:lnSpc>
            </a:pPr>
            <a:r>
              <a:rPr lang="ar-EG" sz="1800" b="0" i="0" u="none" strike="noStrike" baseline="0" dirty="0">
                <a:latin typeface="Alexandria" pitchFamily="2" charset="-78"/>
                <a:cs typeface="Alexandria" pitchFamily="2" charset="-78"/>
              </a:rPr>
              <a:t>يتم فيه تقديم ملخص لنتائج البحث</a:t>
            </a:r>
          </a:p>
          <a:p>
            <a:pPr algn="just" rtl="1">
              <a:lnSpc>
                <a:spcPct val="200000"/>
              </a:lnSpc>
            </a:pPr>
            <a:r>
              <a:rPr lang="ar-EG" sz="1800" b="0" i="0" u="none" strike="noStrike" baseline="0" dirty="0">
                <a:latin typeface="Alexandria" pitchFamily="2" charset="-78"/>
                <a:cs typeface="Alexandria" pitchFamily="2" charset="-78"/>
              </a:rPr>
              <a:t>4) توضيح مدى تطابق أو تعارض نتائج الدراسة مع التفسيرات، وتقويم المعطيات اعتماداً على مضامين نتائج الدراسة.</a:t>
            </a:r>
            <a:endParaRPr lang="ar-EG" sz="1800" b="0" i="0" u="sng" strike="noStrike" baseline="0" dirty="0">
              <a:solidFill>
                <a:srgbClr val="00B0F0"/>
              </a:solidFill>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5) </a:t>
            </a:r>
            <a:r>
              <a:rPr lang="ar-EG" sz="1800" b="0" i="0" u="none" strike="noStrike" baseline="0" dirty="0">
                <a:latin typeface="Alexandria" pitchFamily="2" charset="-78"/>
                <a:cs typeface="Alexandria" pitchFamily="2" charset="-78"/>
              </a:rPr>
              <a:t>عرض الأسس، والعلاقات، والتعميمات التي أظهرتها النتائج، مع مناقشة النتائج وعدم الاكتفاء بكتابتها فقط.</a:t>
            </a:r>
          </a:p>
          <a:p>
            <a:pPr algn="just" rtl="1">
              <a:lnSpc>
                <a:spcPct val="200000"/>
              </a:lnSpc>
            </a:pPr>
            <a:r>
              <a:rPr lang="ar-EG" sz="1800" b="0" i="0" u="none" strike="noStrike" baseline="0" dirty="0">
                <a:latin typeface="Alexandria" pitchFamily="2" charset="-78"/>
                <a:cs typeface="Alexandria" pitchFamily="2" charset="-78"/>
              </a:rPr>
              <a:t>6) يمكن في بعض التخصصات النظرية تسمية هذا الفصل بفصل التحليل والمناقشة.</a:t>
            </a:r>
            <a:endParaRPr lang="ar-EG" sz="1800" b="0" i="0" u="sng" strike="noStrike" baseline="0" dirty="0">
              <a:solidFill>
                <a:srgbClr val="00B0F0"/>
              </a:solidFill>
              <a:latin typeface="Alexandria" pitchFamily="2" charset="-78"/>
              <a:cs typeface="Alexandria" pitchFamily="2" charset="-78"/>
            </a:endParaRPr>
          </a:p>
          <a:p>
            <a:pPr algn="just" rtl="1">
              <a:lnSpc>
                <a:spcPct val="200000"/>
              </a:lnSpc>
            </a:pPr>
            <a:endParaRPr lang="ar-EG" sz="1800" b="0" i="0" u="sng" strike="noStrike" baseline="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9934075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5821EA6-79B3-B656-A148-7217BCBCE356}"/>
              </a:ext>
            </a:extLst>
          </p:cNvPr>
          <p:cNvSpPr txBox="1"/>
          <p:nvPr/>
        </p:nvSpPr>
        <p:spPr>
          <a:xfrm>
            <a:off x="662426" y="1513948"/>
            <a:ext cx="11228290" cy="2226892"/>
          </a:xfrm>
          <a:prstGeom prst="rect">
            <a:avLst/>
          </a:prstGeom>
          <a:noFill/>
        </p:spPr>
        <p:txBody>
          <a:bodyPr wrap="square">
            <a:spAutoFit/>
          </a:bodyPr>
          <a:lstStyle/>
          <a:p>
            <a:pPr algn="just" rtl="1">
              <a:lnSpc>
                <a:spcPct val="200000"/>
              </a:lnSpc>
            </a:pPr>
            <a:r>
              <a:rPr lang="ar-EG" dirty="0">
                <a:latin typeface="Alexandria" pitchFamily="2" charset="-78"/>
                <a:cs typeface="Alexandria" pitchFamily="2" charset="-78"/>
              </a:rPr>
              <a:t>7) </a:t>
            </a:r>
            <a:r>
              <a:rPr lang="ar-EG" sz="1800" b="0" i="0" u="none" strike="noStrike" baseline="0" dirty="0">
                <a:latin typeface="Alexandria" pitchFamily="2" charset="-78"/>
                <a:cs typeface="Alexandria" pitchFamily="2" charset="-78"/>
              </a:rPr>
              <a:t>تقويم المعطيات اعتمادًا على مضامين نتائج الدراسة، وعلى علاقة المشكلة بالبحوث المنشورة قباً في الإطار النظري للبحث.</a:t>
            </a:r>
          </a:p>
          <a:p>
            <a:pPr algn="just" rtl="1">
              <a:lnSpc>
                <a:spcPct val="200000"/>
              </a:lnSpc>
            </a:pPr>
            <a:r>
              <a:rPr lang="ar-EG" dirty="0">
                <a:latin typeface="Alexandria" pitchFamily="2" charset="-78"/>
                <a:cs typeface="Alexandria" pitchFamily="2" charset="-78"/>
              </a:rPr>
              <a:t>8) </a:t>
            </a:r>
            <a:r>
              <a:rPr lang="ar-EG" sz="1800" b="0" i="0" u="none" strike="noStrike" baseline="0" dirty="0">
                <a:latin typeface="Alexandria" pitchFamily="2" charset="-78"/>
                <a:cs typeface="Alexandria" pitchFamily="2" charset="-78"/>
              </a:rPr>
              <a:t>الاشارة إلى أي تعارض، أو أي قصور في الربط بينها، مع تحديد النقاط التي لم يستمر الأمر حيالها بعد، دون اللجوء إلى استخدام معطيات لا تنطبق عليها</a:t>
            </a:r>
            <a:endParaRPr lang="ar-EG"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AC767972-163A-B919-B614-45F984EA487D}"/>
              </a:ext>
            </a:extLst>
          </p:cNvPr>
          <p:cNvSpPr txBox="1"/>
          <p:nvPr/>
        </p:nvSpPr>
        <p:spPr>
          <a:xfrm>
            <a:off x="8778240" y="948976"/>
            <a:ext cx="3112476" cy="369332"/>
          </a:xfrm>
          <a:prstGeom prst="rect">
            <a:avLst/>
          </a:prstGeom>
          <a:noFill/>
        </p:spPr>
        <p:txBody>
          <a:bodyPr wrap="square">
            <a:spAutoFit/>
          </a:bodyPr>
          <a:lstStyle/>
          <a:p>
            <a:pPr algn="r" rtl="1"/>
            <a:r>
              <a:rPr lang="ar-EG" sz="1800" b="0" i="0" u="sng" strike="noStrike" baseline="0" dirty="0">
                <a:solidFill>
                  <a:srgbClr val="00B0F0"/>
                </a:solidFill>
                <a:latin typeface="Alexandria" pitchFamily="2" charset="-78"/>
                <a:cs typeface="Alexandria" pitchFamily="2" charset="-78"/>
              </a:rPr>
              <a:t>مناقشة نتائج البحث</a:t>
            </a:r>
            <a:endParaRPr lang="ar-EG" dirty="0"/>
          </a:p>
        </p:txBody>
      </p:sp>
    </p:spTree>
    <p:extLst>
      <p:ext uri="{BB962C8B-B14F-4D97-AF65-F5344CB8AC3E}">
        <p14:creationId xmlns:p14="http://schemas.microsoft.com/office/powerpoint/2010/main" val="23325615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C3EB005-51EB-EC4A-54DA-0E5678879DDA}"/>
              </a:ext>
            </a:extLst>
          </p:cNvPr>
          <p:cNvSpPr txBox="1"/>
          <p:nvPr/>
        </p:nvSpPr>
        <p:spPr>
          <a:xfrm>
            <a:off x="618978" y="772611"/>
            <a:ext cx="11257671" cy="5335435"/>
          </a:xfrm>
          <a:prstGeom prst="rect">
            <a:avLst/>
          </a:prstGeom>
          <a:noFill/>
        </p:spPr>
        <p:txBody>
          <a:bodyPr wrap="square">
            <a:spAutoFit/>
          </a:bodyPr>
          <a:lstStyle/>
          <a:p>
            <a:pPr algn="just" rtl="1">
              <a:lnSpc>
                <a:spcPct val="200000"/>
              </a:lnSpc>
            </a:pPr>
            <a:r>
              <a:rPr lang="ar-EG" sz="1800" b="1" i="0" u="sng" strike="noStrike" baseline="0" dirty="0">
                <a:solidFill>
                  <a:srgbClr val="00B0F0"/>
                </a:solidFill>
                <a:latin typeface="Alexandria" pitchFamily="2" charset="-78"/>
                <a:cs typeface="Alexandria" pitchFamily="2" charset="-78"/>
              </a:rPr>
              <a:t>الفصل السادس: ملخص البحث والتوصيات والمقترحات</a:t>
            </a:r>
          </a:p>
          <a:p>
            <a:pPr algn="just" rtl="1">
              <a:lnSpc>
                <a:spcPct val="200000"/>
              </a:lnSpc>
            </a:pPr>
            <a:endParaRPr lang="ar-EG" sz="1000" b="1" i="0" u="sng" strike="noStrike" baseline="0" dirty="0">
              <a:solidFill>
                <a:srgbClr val="00B0F0"/>
              </a:solidFill>
              <a:latin typeface="Alexandria" pitchFamily="2" charset="-78"/>
              <a:cs typeface="Alexandria" pitchFamily="2" charset="-78"/>
            </a:endParaRPr>
          </a:p>
          <a:p>
            <a:pPr algn="just" rtl="1">
              <a:lnSpc>
                <a:spcPct val="200000"/>
              </a:lnSpc>
            </a:pPr>
            <a:r>
              <a:rPr lang="ar-EG" sz="1800" b="0" i="0" u="none" strike="noStrike" baseline="0" dirty="0">
                <a:latin typeface="Alexandria" pitchFamily="2" charset="-78"/>
                <a:cs typeface="Alexandria" pitchFamily="2" charset="-78"/>
              </a:rPr>
              <a:t>هو عبارة عن ملخص يعطي فكرة وافية مختصرة عن البحث ويتناول هذا الفصل التالي:</a:t>
            </a:r>
          </a:p>
          <a:p>
            <a:pPr algn="just" rtl="1">
              <a:lnSpc>
                <a:spcPct val="200000"/>
              </a:lnSpc>
            </a:pPr>
            <a:r>
              <a:rPr lang="ar-EG" dirty="0">
                <a:latin typeface="Alexandria" pitchFamily="2" charset="-78"/>
                <a:cs typeface="Alexandria" pitchFamily="2" charset="-78"/>
              </a:rPr>
              <a:t>1) ا</a:t>
            </a:r>
            <a:r>
              <a:rPr lang="ar-EG" sz="1800" b="0" i="0" u="none" strike="noStrike" baseline="0" dirty="0">
                <a:latin typeface="Alexandria" pitchFamily="2" charset="-78"/>
                <a:cs typeface="Alexandria" pitchFamily="2" charset="-78"/>
              </a:rPr>
              <a:t>لاستنتاجات المستخلصة من مناقشة كل هدف، أو فرضية، أو سؤال (كما جاءت في الفصل الأول).</a:t>
            </a:r>
          </a:p>
          <a:p>
            <a:pPr algn="just" rtl="1">
              <a:lnSpc>
                <a:spcPct val="200000"/>
              </a:lnSpc>
            </a:pPr>
            <a:r>
              <a:rPr lang="ar-EG" dirty="0">
                <a:latin typeface="Alexandria" pitchFamily="2" charset="-78"/>
                <a:cs typeface="Alexandria" pitchFamily="2" charset="-78"/>
              </a:rPr>
              <a:t>2) </a:t>
            </a:r>
            <a:r>
              <a:rPr lang="ar-EG" sz="1800" b="0" i="0" u="none" strike="noStrike" baseline="0" dirty="0">
                <a:latin typeface="Alexandria" pitchFamily="2" charset="-78"/>
                <a:cs typeface="Alexandria" pitchFamily="2" charset="-78"/>
              </a:rPr>
              <a:t>معالجة كل استنتاج على حدة، وتحت عنوان فرعي مستقل.</a:t>
            </a:r>
          </a:p>
          <a:p>
            <a:pPr algn="just" rtl="1">
              <a:lnSpc>
                <a:spcPct val="200000"/>
              </a:lnSpc>
            </a:pPr>
            <a:r>
              <a:rPr lang="ar-EG" dirty="0">
                <a:latin typeface="Alexandria" pitchFamily="2" charset="-78"/>
                <a:cs typeface="Alexandria" pitchFamily="2" charset="-78"/>
              </a:rPr>
              <a:t>3) </a:t>
            </a:r>
            <a:r>
              <a:rPr lang="ar-EG" sz="1800" b="0" i="0" u="none" strike="noStrike" baseline="0" dirty="0">
                <a:latin typeface="Alexandria" pitchFamily="2" charset="-78"/>
                <a:cs typeface="Alexandria" pitchFamily="2" charset="-78"/>
              </a:rPr>
              <a:t>ذكر الدليل بإيجاز على كل استنتاج.</a:t>
            </a:r>
          </a:p>
          <a:p>
            <a:pPr algn="just" rtl="1">
              <a:lnSpc>
                <a:spcPct val="200000"/>
              </a:lnSpc>
            </a:pPr>
            <a:r>
              <a:rPr lang="ar-EG" dirty="0">
                <a:latin typeface="Alexandria" pitchFamily="2" charset="-78"/>
                <a:cs typeface="Alexandria" pitchFamily="2" charset="-78"/>
              </a:rPr>
              <a:t>4) </a:t>
            </a:r>
            <a:r>
              <a:rPr lang="ar-EG" sz="1800" b="0" i="0" u="none" strike="noStrike" baseline="0" dirty="0">
                <a:latin typeface="Alexandria" pitchFamily="2" charset="-78"/>
                <a:cs typeface="Alexandria" pitchFamily="2" charset="-78"/>
              </a:rPr>
              <a:t>ذا كانت هناك تفاعلات بين الأهداف، أو الفرضيات، أو الأسئلة، فإنها يجب أن تعالج تحت عناوين مستقلة.</a:t>
            </a:r>
          </a:p>
          <a:p>
            <a:pPr algn="just" rtl="1">
              <a:lnSpc>
                <a:spcPct val="200000"/>
              </a:lnSpc>
            </a:pPr>
            <a:r>
              <a:rPr lang="ar-EG" dirty="0">
                <a:latin typeface="Alexandria" pitchFamily="2" charset="-78"/>
                <a:cs typeface="Alexandria" pitchFamily="2" charset="-78"/>
              </a:rPr>
              <a:t>5) </a:t>
            </a:r>
            <a:r>
              <a:rPr lang="ar-EG" sz="1800" b="0" i="0" u="none" strike="noStrike" baseline="0" dirty="0">
                <a:latin typeface="Alexandria" pitchFamily="2" charset="-78"/>
                <a:cs typeface="Alexandria" pitchFamily="2" charset="-78"/>
              </a:rPr>
              <a:t>الاستنتاجات الخاصة بالأمور التي لم يكن مخططًا لها أصلاً كجزء من الرسالة.</a:t>
            </a:r>
          </a:p>
          <a:p>
            <a:pPr algn="just" rtl="1">
              <a:lnSpc>
                <a:spcPct val="200000"/>
              </a:lnSpc>
            </a:pPr>
            <a:r>
              <a:rPr lang="ar-EG" sz="1800" b="0" i="0" u="none" strike="noStrike" baseline="0" dirty="0">
                <a:latin typeface="Alexandria" pitchFamily="2" charset="-78"/>
                <a:cs typeface="Alexandria" pitchFamily="2" charset="-78"/>
              </a:rPr>
              <a:t>6) مناقشة الاستنتاجات التي قد تبرز مضامين ودلالات تُنقحُ معارف موجودة، أو تحسن استخدامات حالية أو مستقبلية، أو تفتح مجالات جديدة لدراسات إضافية تكون الحاجة ملحة إليها.</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40563960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1D0D90A-BBDD-13AE-16AE-0D90F29D7815}"/>
              </a:ext>
            </a:extLst>
          </p:cNvPr>
          <p:cNvSpPr txBox="1"/>
          <p:nvPr/>
        </p:nvSpPr>
        <p:spPr>
          <a:xfrm>
            <a:off x="24901" y="1155869"/>
            <a:ext cx="11831138" cy="4442883"/>
          </a:xfrm>
          <a:prstGeom prst="rect">
            <a:avLst/>
          </a:prstGeom>
          <a:noFill/>
        </p:spPr>
        <p:txBody>
          <a:bodyPr wrap="square">
            <a:spAutoFit/>
          </a:bodyPr>
          <a:lstStyle/>
          <a:p>
            <a:pPr algn="r" rtl="1">
              <a:lnSpc>
                <a:spcPct val="200000"/>
              </a:lnSpc>
            </a:pPr>
            <a:r>
              <a:rPr lang="ar-EG" sz="1800" b="1" i="0" u="sng" strike="noStrike" baseline="0" dirty="0">
                <a:solidFill>
                  <a:srgbClr val="00B0F0"/>
                </a:solidFill>
                <a:latin typeface="Alexandria" pitchFamily="2" charset="-78"/>
                <a:cs typeface="Alexandria" pitchFamily="2" charset="-78"/>
              </a:rPr>
              <a:t>اللواحق: </a:t>
            </a:r>
            <a:endParaRPr lang="af-ZA" sz="1800" b="1" i="0" u="sng" strike="noStrike" baseline="0" dirty="0">
              <a:solidFill>
                <a:srgbClr val="00B0F0"/>
              </a:solidFill>
              <a:latin typeface="Alexandria" pitchFamily="2" charset="-78"/>
              <a:cs typeface="Alexandria" pitchFamily="2" charset="-78"/>
            </a:endParaRPr>
          </a:p>
          <a:p>
            <a:pPr algn="r" rtl="1">
              <a:lnSpc>
                <a:spcPct val="200000"/>
              </a:lnSpc>
            </a:pPr>
            <a:r>
              <a:rPr lang="ar-EG" sz="1800" i="0" u="none" strike="noStrike" baseline="0" dirty="0">
                <a:solidFill>
                  <a:srgbClr val="000000"/>
                </a:solidFill>
                <a:latin typeface="Alexandria" pitchFamily="2" charset="-78"/>
                <a:cs typeface="Alexandria" pitchFamily="2" charset="-78"/>
              </a:rPr>
              <a:t>وتأتي في ثلاثة عناصر:</a:t>
            </a:r>
          </a:p>
          <a:p>
            <a:pPr algn="r" rtl="1">
              <a:lnSpc>
                <a:spcPct val="200000"/>
              </a:lnSpc>
            </a:pPr>
            <a:r>
              <a:rPr lang="ar-EG" b="1" u="sng" dirty="0">
                <a:solidFill>
                  <a:srgbClr val="00B0F0"/>
                </a:solidFill>
                <a:latin typeface="Alexandria" pitchFamily="2" charset="-78"/>
                <a:cs typeface="Alexandria" pitchFamily="2" charset="-78"/>
              </a:rPr>
              <a:t>1) </a:t>
            </a:r>
            <a:r>
              <a:rPr lang="ar-EG" sz="1800" b="1" i="0" u="sng" strike="noStrike" baseline="0" dirty="0">
                <a:solidFill>
                  <a:srgbClr val="00B0F0"/>
                </a:solidFill>
                <a:latin typeface="Alexandria" pitchFamily="2" charset="-78"/>
                <a:cs typeface="Alexandria" pitchFamily="2" charset="-78"/>
              </a:rPr>
              <a:t>المراجع </a:t>
            </a:r>
            <a:r>
              <a:rPr lang="en-US" sz="1800" b="1" i="0" u="sng" strike="noStrike" baseline="0" dirty="0">
                <a:solidFill>
                  <a:srgbClr val="00B0F0"/>
                </a:solidFill>
                <a:latin typeface="Alexandria" pitchFamily="2" charset="-78"/>
                <a:cs typeface="Alexandria" pitchFamily="2" charset="-78"/>
              </a:rPr>
              <a:t>References)</a:t>
            </a:r>
            <a:r>
              <a:rPr lang="ar-EG" sz="1800" b="1" i="0" u="sng" strike="noStrike" baseline="0" dirty="0">
                <a:solidFill>
                  <a:srgbClr val="00B0F0"/>
                </a:solidFill>
                <a:latin typeface="Alexandria" pitchFamily="2" charset="-78"/>
                <a:cs typeface="Alexandria" pitchFamily="2" charset="-78"/>
              </a:rPr>
              <a:t>).</a:t>
            </a:r>
          </a:p>
          <a:p>
            <a:pPr algn="r" rtl="1">
              <a:lnSpc>
                <a:spcPct val="200000"/>
              </a:lnSpc>
            </a:pPr>
            <a:r>
              <a:rPr lang="ar-EG" sz="1800" i="0" u="none" strike="noStrike" baseline="0" dirty="0">
                <a:solidFill>
                  <a:srgbClr val="000000"/>
                </a:solidFill>
                <a:latin typeface="Alexandria" pitchFamily="2" charset="-78"/>
                <a:cs typeface="Alexandria" pitchFamily="2" charset="-78"/>
              </a:rPr>
              <a:t>هي قائمة تقع بعد نهاية متن الرسالة وقبل الملاحق - إن وجدت - وتكون مرتبة هجائياً، حيث يتم وضع قوائم مستقلة لكل من:</a:t>
            </a:r>
          </a:p>
          <a:p>
            <a:pPr algn="r" rtl="1">
              <a:lnSpc>
                <a:spcPct val="200000"/>
              </a:lnSpc>
            </a:pPr>
            <a:r>
              <a:rPr lang="ar-EG" sz="1800" i="0" u="none" strike="noStrike" baseline="0" dirty="0">
                <a:solidFill>
                  <a:srgbClr val="000000"/>
                </a:solidFill>
                <a:latin typeface="Alexandria" pitchFamily="2" charset="-78"/>
                <a:cs typeface="Alexandria" pitchFamily="2" charset="-78"/>
              </a:rPr>
              <a:t>أ - المراجع العربية.</a:t>
            </a:r>
          </a:p>
          <a:p>
            <a:pPr algn="r" rtl="1">
              <a:lnSpc>
                <a:spcPct val="200000"/>
              </a:lnSpc>
            </a:pPr>
            <a:r>
              <a:rPr lang="ar-EG" sz="1800" i="0" u="none" strike="noStrike" baseline="0" dirty="0">
                <a:solidFill>
                  <a:srgbClr val="000000"/>
                </a:solidFill>
                <a:latin typeface="Alexandria" pitchFamily="2" charset="-78"/>
                <a:cs typeface="Alexandria" pitchFamily="2" charset="-78"/>
              </a:rPr>
              <a:t>ب - المراجع الأجنبية.</a:t>
            </a:r>
          </a:p>
          <a:p>
            <a:pPr algn="r" rtl="1">
              <a:lnSpc>
                <a:spcPct val="200000"/>
              </a:lnSpc>
            </a:pPr>
            <a:r>
              <a:rPr lang="ar-EG" sz="1800" i="0" u="none" strike="noStrike" baseline="0" dirty="0">
                <a:solidFill>
                  <a:srgbClr val="000000"/>
                </a:solidFill>
                <a:latin typeface="Alexandria" pitchFamily="2" charset="-78"/>
                <a:cs typeface="Alexandria" pitchFamily="2" charset="-78"/>
              </a:rPr>
              <a:t>ت- المراجع الإلكترونية الموثقة أو البرمجيات.</a:t>
            </a:r>
          </a:p>
        </p:txBody>
      </p:sp>
    </p:spTree>
    <p:extLst>
      <p:ext uri="{BB962C8B-B14F-4D97-AF65-F5344CB8AC3E}">
        <p14:creationId xmlns:p14="http://schemas.microsoft.com/office/powerpoint/2010/main" val="28113968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A982154-7BE0-AAA5-0FC5-6A28EC33F905}"/>
              </a:ext>
            </a:extLst>
          </p:cNvPr>
          <p:cNvSpPr txBox="1"/>
          <p:nvPr/>
        </p:nvSpPr>
        <p:spPr>
          <a:xfrm>
            <a:off x="647114" y="942114"/>
            <a:ext cx="11240085" cy="3334887"/>
          </a:xfrm>
          <a:prstGeom prst="rect">
            <a:avLst/>
          </a:prstGeom>
          <a:noFill/>
        </p:spPr>
        <p:txBody>
          <a:bodyPr wrap="square">
            <a:spAutoFit/>
          </a:bodyPr>
          <a:lstStyle/>
          <a:p>
            <a:pPr algn="just" rtl="1">
              <a:lnSpc>
                <a:spcPct val="200000"/>
              </a:lnSpc>
            </a:pPr>
            <a:r>
              <a:rPr lang="ar-EG" b="1" u="sng" dirty="0">
                <a:solidFill>
                  <a:srgbClr val="00B0F0"/>
                </a:solidFill>
                <a:latin typeface="Alexandria" pitchFamily="2" charset="-78"/>
                <a:cs typeface="Alexandria" pitchFamily="2" charset="-78"/>
              </a:rPr>
              <a:t>2) </a:t>
            </a:r>
            <a:r>
              <a:rPr lang="ar-EG" sz="1800" b="1" i="0" u="sng" strike="noStrike" baseline="0" dirty="0">
                <a:solidFill>
                  <a:srgbClr val="00B0F0"/>
                </a:solidFill>
                <a:latin typeface="Alexandria" pitchFamily="2" charset="-78"/>
                <a:cs typeface="Alexandria" pitchFamily="2" charset="-78"/>
              </a:rPr>
              <a:t>الملاحق(</a:t>
            </a:r>
            <a:r>
              <a:rPr lang="af-ZA" sz="1800" b="1" i="0" u="sng" strike="noStrike" baseline="0" dirty="0">
                <a:solidFill>
                  <a:srgbClr val="00B0F0"/>
                </a:solidFill>
                <a:latin typeface="Alexandria" pitchFamily="2" charset="-78"/>
                <a:cs typeface="Alexandria" pitchFamily="2" charset="-78"/>
              </a:rPr>
              <a:t>appendices</a:t>
            </a:r>
            <a:r>
              <a:rPr lang="ar-EG" sz="1800" b="1" i="0" u="sng" strike="noStrike" baseline="0" dirty="0">
                <a:solidFill>
                  <a:srgbClr val="00B0F0"/>
                </a:solidFill>
                <a:latin typeface="Alexandria" pitchFamily="2" charset="-78"/>
                <a:cs typeface="Alexandria" pitchFamily="2" charset="-78"/>
              </a:rPr>
              <a:t>):</a:t>
            </a:r>
            <a:endParaRPr lang="af-ZA" sz="1800" b="1" i="0" u="sng" strike="noStrike" baseline="0" dirty="0">
              <a:solidFill>
                <a:srgbClr val="00B0F0"/>
              </a:solidFill>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 </a:t>
            </a:r>
            <a:r>
              <a:rPr lang="ar-EG" sz="1800" i="0" u="none" strike="noStrike" baseline="0" dirty="0">
                <a:solidFill>
                  <a:srgbClr val="000000"/>
                </a:solidFill>
                <a:latin typeface="Alexandria" pitchFamily="2" charset="-78"/>
                <a:cs typeface="Alexandria" pitchFamily="2" charset="-78"/>
              </a:rPr>
              <a:t>الجداول الكبيرة.</a:t>
            </a:r>
            <a:endParaRPr lang="ar-EG" dirty="0">
              <a:solidFill>
                <a:srgbClr val="000000"/>
              </a:solidFill>
              <a:latin typeface="Alexandria" pitchFamily="2" charset="-78"/>
              <a:cs typeface="Alexandria" pitchFamily="2" charset="-78"/>
            </a:endParaRPr>
          </a:p>
          <a:p>
            <a:pPr algn="just" rtl="1">
              <a:lnSpc>
                <a:spcPct val="200000"/>
              </a:lnSpc>
            </a:pPr>
            <a:r>
              <a:rPr lang="ar-EG" sz="1800" i="0" u="none" strike="noStrike" baseline="0" dirty="0">
                <a:solidFill>
                  <a:srgbClr val="000000"/>
                </a:solidFill>
                <a:latin typeface="Alexandria" pitchFamily="2" charset="-78"/>
                <a:cs typeface="Alexandria" pitchFamily="2" charset="-78"/>
              </a:rPr>
              <a:t>- الخرائط الكبيرة.</a:t>
            </a:r>
          </a:p>
          <a:p>
            <a:pPr algn="just" rtl="1">
              <a:lnSpc>
                <a:spcPct val="200000"/>
              </a:lnSpc>
            </a:pPr>
            <a:r>
              <a:rPr lang="ar-EG" dirty="0">
                <a:solidFill>
                  <a:srgbClr val="000000"/>
                </a:solidFill>
                <a:latin typeface="Alexandria" pitchFamily="2" charset="-78"/>
                <a:cs typeface="Alexandria" pitchFamily="2" charset="-78"/>
              </a:rPr>
              <a:t>- </a:t>
            </a:r>
            <a:r>
              <a:rPr lang="ar-EG" sz="1800" i="0" u="none" strike="noStrike" baseline="0" dirty="0">
                <a:solidFill>
                  <a:srgbClr val="000000"/>
                </a:solidFill>
                <a:latin typeface="Alexandria" pitchFamily="2" charset="-78"/>
                <a:cs typeface="Alexandria" pitchFamily="2" charset="-78"/>
              </a:rPr>
              <a:t>مخُرجات الحاسبات المطبوعة (</a:t>
            </a:r>
            <a:r>
              <a:rPr lang="af-ZA" sz="1800" i="0" u="none" strike="noStrike" baseline="0" dirty="0">
                <a:solidFill>
                  <a:srgbClr val="000000"/>
                </a:solidFill>
                <a:latin typeface="Alexandria" pitchFamily="2" charset="-78"/>
                <a:cs typeface="Alexandria" pitchFamily="2" charset="-78"/>
              </a:rPr>
              <a:t>outputs</a:t>
            </a:r>
            <a:r>
              <a:rPr lang="ar-EG" sz="1800" i="0" u="none" strike="noStrike" baseline="0" dirty="0">
                <a:solidFill>
                  <a:srgbClr val="000000"/>
                </a:solidFill>
                <a:latin typeface="Alexandria" pitchFamily="2" charset="-78"/>
                <a:cs typeface="Alexandria" pitchFamily="2" charset="-78"/>
              </a:rPr>
              <a:t>).</a:t>
            </a:r>
          </a:p>
          <a:p>
            <a:pPr algn="just" rtl="1">
              <a:lnSpc>
                <a:spcPct val="200000"/>
              </a:lnSpc>
            </a:pPr>
            <a:r>
              <a:rPr lang="ar-EG" dirty="0">
                <a:solidFill>
                  <a:srgbClr val="000000"/>
                </a:solidFill>
                <a:latin typeface="Alexandria" pitchFamily="2" charset="-78"/>
                <a:cs typeface="Alexandria" pitchFamily="2" charset="-78"/>
              </a:rPr>
              <a:t>- </a:t>
            </a:r>
            <a:r>
              <a:rPr lang="ar-EG" sz="1800" i="0" u="none" strike="noStrike" baseline="0" dirty="0">
                <a:solidFill>
                  <a:srgbClr val="000000"/>
                </a:solidFill>
                <a:latin typeface="Alexandria" pitchFamily="2" charset="-78"/>
                <a:cs typeface="Alexandria" pitchFamily="2" charset="-78"/>
              </a:rPr>
              <a:t>استمارة الاستقصاء (الاستبانة </a:t>
            </a:r>
            <a:r>
              <a:rPr lang="af-ZA" sz="1800" i="0" u="none" strike="noStrike" baseline="0" dirty="0">
                <a:solidFill>
                  <a:srgbClr val="000000"/>
                </a:solidFill>
                <a:latin typeface="Alexandria" pitchFamily="2" charset="-78"/>
                <a:cs typeface="Alexandria" pitchFamily="2" charset="-78"/>
              </a:rPr>
              <a:t>questionnaire</a:t>
            </a:r>
            <a:r>
              <a:rPr lang="ar-EG" sz="1800" i="0" u="none" strike="noStrike" baseline="0" dirty="0">
                <a:solidFill>
                  <a:srgbClr val="000000"/>
                </a:solidFill>
                <a:latin typeface="Alexandria" pitchFamily="2" charset="-78"/>
                <a:cs typeface="Alexandria" pitchFamily="2" charset="-78"/>
              </a:rPr>
              <a:t>).</a:t>
            </a:r>
          </a:p>
          <a:p>
            <a:pPr algn="just" rtl="1">
              <a:lnSpc>
                <a:spcPct val="200000"/>
              </a:lnSpc>
            </a:pPr>
            <a:r>
              <a:rPr lang="ar-EG" dirty="0">
                <a:solidFill>
                  <a:srgbClr val="000000"/>
                </a:solidFill>
                <a:latin typeface="Alexandria" pitchFamily="2" charset="-78"/>
                <a:cs typeface="Alexandria" pitchFamily="2" charset="-78"/>
              </a:rPr>
              <a:t>- </a:t>
            </a:r>
            <a:r>
              <a:rPr lang="ar-EG" sz="1800" i="0" u="none" strike="noStrike" baseline="0" dirty="0">
                <a:solidFill>
                  <a:srgbClr val="000000"/>
                </a:solidFill>
                <a:latin typeface="Alexandria" pitchFamily="2" charset="-78"/>
                <a:cs typeface="Alexandria" pitchFamily="2" charset="-78"/>
              </a:rPr>
              <a:t>أية مواد أخرى تنطبق عليها صفة الملحق.</a:t>
            </a:r>
          </a:p>
        </p:txBody>
      </p:sp>
    </p:spTree>
    <p:extLst>
      <p:ext uri="{BB962C8B-B14F-4D97-AF65-F5344CB8AC3E}">
        <p14:creationId xmlns:p14="http://schemas.microsoft.com/office/powerpoint/2010/main" val="157352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B62754F-0205-0712-A49A-F33AC880E625}"/>
              </a:ext>
            </a:extLst>
          </p:cNvPr>
          <p:cNvSpPr txBox="1"/>
          <p:nvPr/>
        </p:nvSpPr>
        <p:spPr>
          <a:xfrm>
            <a:off x="717452" y="1038894"/>
            <a:ext cx="11155680" cy="4996881"/>
          </a:xfrm>
          <a:prstGeom prst="rect">
            <a:avLst/>
          </a:prstGeom>
          <a:noFill/>
        </p:spPr>
        <p:txBody>
          <a:bodyPr wrap="square">
            <a:spAutoFit/>
          </a:bodyPr>
          <a:lstStyle/>
          <a:p>
            <a:pPr algn="r" rtl="1">
              <a:lnSpc>
                <a:spcPct val="200000"/>
              </a:lnSpc>
            </a:pPr>
            <a:r>
              <a:rPr lang="ar-EG" sz="1800" i="0" u="sng" strike="noStrike" baseline="0" dirty="0">
                <a:solidFill>
                  <a:srgbClr val="00B0F0"/>
                </a:solidFill>
                <a:latin typeface="Alexandria" pitchFamily="2" charset="-78"/>
                <a:cs typeface="Alexandria" pitchFamily="2" charset="-78"/>
              </a:rPr>
              <a:t>الملاحق(</a:t>
            </a:r>
            <a:r>
              <a:rPr lang="af-ZA" sz="1800" i="0" u="sng" strike="noStrike" baseline="0" dirty="0">
                <a:solidFill>
                  <a:srgbClr val="00B0F0"/>
                </a:solidFill>
                <a:latin typeface="Alexandria" pitchFamily="2" charset="-78"/>
                <a:cs typeface="Alexandria" pitchFamily="2" charset="-78"/>
              </a:rPr>
              <a:t>appendices</a:t>
            </a:r>
            <a:r>
              <a:rPr lang="ar-EG" sz="1800" i="0" u="sng" strike="noStrike" baseline="0" dirty="0">
                <a:solidFill>
                  <a:srgbClr val="00B0F0"/>
                </a:solidFill>
                <a:latin typeface="Alexandria" pitchFamily="2" charset="-78"/>
                <a:cs typeface="Alexandria" pitchFamily="2" charset="-78"/>
              </a:rPr>
              <a:t>):</a:t>
            </a:r>
            <a:endParaRPr lang="ar-EG" sz="1000" dirty="0">
              <a:latin typeface="Alexandria" pitchFamily="2" charset="-78"/>
              <a:cs typeface="Alexandria" pitchFamily="2" charset="-78"/>
            </a:endParaRPr>
          </a:p>
          <a:p>
            <a:pPr algn="r"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ملخص </a:t>
            </a:r>
            <a:r>
              <a:rPr lang="af-ZA" sz="1800" b="0" i="0" u="none" strike="noStrike" baseline="0" dirty="0">
                <a:latin typeface="Alexandria" pitchFamily="2" charset="-78"/>
                <a:cs typeface="Alexandria" pitchFamily="2" charset="-78"/>
              </a:rPr>
              <a:t>Summary </a:t>
            </a:r>
            <a:r>
              <a:rPr lang="ar-EG" sz="1800" b="0" i="0" u="none" strike="noStrike" baseline="0" dirty="0">
                <a:latin typeface="Alexandria" pitchFamily="2" charset="-78"/>
                <a:cs typeface="Alexandria" pitchFamily="2" charset="-78"/>
              </a:rPr>
              <a:t>باللغة المغايرة للغة الرسالة (إذا كانت الرسالة باللغة العربية فيكون الملخص باللغة الإنجليزية، والعكس صحيح).</a:t>
            </a:r>
          </a:p>
          <a:p>
            <a:pPr algn="r" rtl="1">
              <a:lnSpc>
                <a:spcPct val="200000"/>
              </a:lnSpc>
            </a:pPr>
            <a:r>
              <a:rPr lang="ar-EG" sz="1800" b="0" i="0" u="none" strike="noStrike" baseline="0" dirty="0">
                <a:latin typeface="Alexandria" pitchFamily="2" charset="-78"/>
                <a:cs typeface="Alexandria" pitchFamily="2" charset="-78"/>
              </a:rPr>
              <a:t>- ألا يتجاوز (2000 )ألفي كلمة</a:t>
            </a:r>
            <a:endParaRPr lang="af-ZA" sz="1800" b="0" i="0" u="none" strike="noStrike" baseline="0" dirty="0">
              <a:latin typeface="Alexandria" pitchFamily="2" charset="-78"/>
              <a:cs typeface="Alexandria" pitchFamily="2" charset="-78"/>
            </a:endParaRPr>
          </a:p>
          <a:p>
            <a:pPr algn="r" rtl="1">
              <a:lnSpc>
                <a:spcPct val="200000"/>
              </a:lnSpc>
            </a:pPr>
            <a:r>
              <a:rPr lang="ar-EG" sz="1800" b="0" i="0" u="none" strike="noStrike" baseline="0" dirty="0">
                <a:latin typeface="Alexandria" pitchFamily="2" charset="-78"/>
                <a:cs typeface="Alexandria" pitchFamily="2" charset="-78"/>
              </a:rPr>
              <a:t>-</a:t>
            </a: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ينبغي توثيق الملاحق وذلك بتدوين المصادر المعتمدة، إمَّا قبل الاقتباس أو بعده، ويُشار إليها في الحاشية.</a:t>
            </a:r>
          </a:p>
          <a:p>
            <a:pPr algn="r"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يُشار للملاحق بأرقام متسلسلة، وتُوضع الإشارة على نفس السطر بين قوسين مثل: انظر الملحق رقم (1) ويستمر الترقيم بعد ذلك.</a:t>
            </a:r>
          </a:p>
          <a:p>
            <a:pPr algn="r"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يُوضع رقم الملحق في أعلاه، ويُكتب تحت الرقم عنوان أو عبارة تُحدِّد ما ورد في الملحق.</a:t>
            </a:r>
          </a:p>
          <a:p>
            <a:pPr algn="r"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يأتي الملحق بعد قائمة المراجع مباشرة</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2817020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FEA3483-AF20-9EDD-6254-066BD8FC58DD}"/>
              </a:ext>
            </a:extLst>
          </p:cNvPr>
          <p:cNvSpPr txBox="1"/>
          <p:nvPr/>
        </p:nvSpPr>
        <p:spPr>
          <a:xfrm>
            <a:off x="815927" y="1266673"/>
            <a:ext cx="11113476" cy="1118896"/>
          </a:xfrm>
          <a:prstGeom prst="rect">
            <a:avLst/>
          </a:prstGeom>
          <a:noFill/>
        </p:spPr>
        <p:txBody>
          <a:bodyPr wrap="square">
            <a:spAutoFit/>
          </a:bodyPr>
          <a:lstStyle/>
          <a:p>
            <a:pPr algn="just" rtl="1">
              <a:lnSpc>
                <a:spcPct val="200000"/>
              </a:lnSpc>
            </a:pPr>
            <a:r>
              <a:rPr lang="ar-EG" sz="1800" b="1" i="0" u="sng" strike="noStrike" baseline="0" dirty="0">
                <a:solidFill>
                  <a:srgbClr val="00B0F0"/>
                </a:solidFill>
                <a:latin typeface="Alexandria" pitchFamily="2" charset="-78"/>
                <a:cs typeface="Alexandria" pitchFamily="2" charset="-78"/>
              </a:rPr>
              <a:t>3) السيرة الذاتية (اختياري)</a:t>
            </a:r>
          </a:p>
          <a:p>
            <a:pPr algn="just" rtl="1">
              <a:lnSpc>
                <a:spcPct val="200000"/>
              </a:lnSpc>
            </a:pPr>
            <a:r>
              <a:rPr lang="ar-EG" sz="1800" b="0" i="0" u="none" strike="noStrike" baseline="0" dirty="0">
                <a:latin typeface="Alexandria" pitchFamily="2" charset="-78"/>
                <a:cs typeface="Alexandria" pitchFamily="2" charset="-78"/>
              </a:rPr>
              <a:t>السيرة الذاتية</a:t>
            </a:r>
            <a:r>
              <a:rPr lang="af-ZA" sz="1800" b="0" i="0" u="none" strike="noStrike" baseline="0" dirty="0">
                <a:latin typeface="Alexandria" pitchFamily="2" charset="-78"/>
                <a:cs typeface="Alexandria" pitchFamily="2" charset="-78"/>
              </a:rPr>
              <a:t>Vita </a:t>
            </a:r>
            <a:r>
              <a:rPr lang="ar-EG" sz="1800" b="0" i="0" u="none" strike="noStrike" baseline="0" dirty="0">
                <a:latin typeface="Alexandria" pitchFamily="2" charset="-78"/>
                <a:cs typeface="Alexandria" pitchFamily="2" charset="-78"/>
              </a:rPr>
              <a:t>هي موجز بيوغرافي للمتقدم بالرسالة، يشمل تعليمه وإجازاته العلمية والمهنية.</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6330122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EF03154C1072643B91C9144114B84DE" ma:contentTypeVersion="11" ma:contentTypeDescription="Create a new document." ma:contentTypeScope="" ma:versionID="ba6673982954a4b1cfe0a75085df163a">
  <xsd:schema xmlns:xsd="http://www.w3.org/2001/XMLSchema" xmlns:xs="http://www.w3.org/2001/XMLSchema" xmlns:p="http://schemas.microsoft.com/office/2006/metadata/properties" xmlns:ns3="5e19c1e2-f786-4e93-9c91-6cd8b78be629" targetNamespace="http://schemas.microsoft.com/office/2006/metadata/properties" ma:root="true" ma:fieldsID="4f211f60e60f754703595e3928aad402" ns3:_="">
    <xsd:import namespace="5e19c1e2-f786-4e93-9c91-6cd8b78be629"/>
    <xsd:element name="properties">
      <xsd:complexType>
        <xsd:sequence>
          <xsd:element name="documentManagement">
            <xsd:complexType>
              <xsd:all>
                <xsd:element ref="ns3:MediaServiceMetadata" minOccurs="0"/>
                <xsd:element ref="ns3:MediaServiceFastMetadata" minOccurs="0"/>
                <xsd:element ref="ns3:_activity" minOccurs="0"/>
                <xsd:element ref="ns3:MediaServiceObjectDetectorVersions" minOccurs="0"/>
                <xsd:element ref="ns3:MediaServiceAutoTags" minOccurs="0"/>
                <xsd:element ref="ns3:MediaLengthInSeconds" minOccurs="0"/>
                <xsd:element ref="ns3:MediaServiceSearchProperties" minOccurs="0"/>
                <xsd:element ref="ns3:MediaServiceDateTaken" minOccurs="0"/>
                <xsd:element ref="ns3:MediaServiceSystemTag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19c1e2-f786-4e93-9c91-6cd8b78be6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_activity" ma:index="10" nillable="true" ma:displayName="_activity" ma:hidden="true" ma:internalName="_activity">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5e19c1e2-f786-4e93-9c91-6cd8b78be629" xsi:nil="true"/>
  </documentManagement>
</p:properties>
</file>

<file path=customXml/itemProps1.xml><?xml version="1.0" encoding="utf-8"?>
<ds:datastoreItem xmlns:ds="http://schemas.openxmlformats.org/officeDocument/2006/customXml" ds:itemID="{63C530CF-8AF2-49EA-BC6D-D6EA95154D2A}">
  <ds:schemaRefs>
    <ds:schemaRef ds:uri="http://schemas.microsoft.com/sharepoint/v3/contenttype/forms"/>
  </ds:schemaRefs>
</ds:datastoreItem>
</file>

<file path=customXml/itemProps2.xml><?xml version="1.0" encoding="utf-8"?>
<ds:datastoreItem xmlns:ds="http://schemas.openxmlformats.org/officeDocument/2006/customXml" ds:itemID="{04A06BB3-A9E7-4D95-8C8E-124523B7D2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19c1e2-f786-4e93-9c91-6cd8b78be62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97EB33F-A0A8-4B16-842B-91CA7028985C}">
  <ds:schemaRefs>
    <ds:schemaRef ds:uri="http://schemas.microsoft.com/office/2006/documentManagement/types"/>
    <ds:schemaRef ds:uri="http://purl.org/dc/elements/1.1/"/>
    <ds:schemaRef ds:uri="http://schemas.openxmlformats.org/package/2006/metadata/core-properties"/>
    <ds:schemaRef ds:uri="http://purl.org/dc/terms/"/>
    <ds:schemaRef ds:uri="http://purl.org/dc/dcmitype/"/>
    <ds:schemaRef ds:uri="http://schemas.microsoft.com/office/infopath/2007/PartnerControls"/>
    <ds:schemaRef ds:uri="5e19c1e2-f786-4e93-9c91-6cd8b78be629"/>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9807</TotalTime>
  <Words>3493</Words>
  <Application>Microsoft Office PowerPoint</Application>
  <PresentationFormat>Widescreen</PresentationFormat>
  <Paragraphs>280</Paragraphs>
  <Slides>41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HelveticaNeueLTArabic-Roman</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marwamostafa2013</cp:lastModifiedBy>
  <cp:revision>238</cp:revision>
  <dcterms:created xsi:type="dcterms:W3CDTF">2023-04-29T09:08:00Z</dcterms:created>
  <dcterms:modified xsi:type="dcterms:W3CDTF">2024-02-16T06:36:34Z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0x010100BEF03154C1072643B91C9144114B84DE</vt:lpwstr>
  </property>
</Properties>
</file>