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276" r:id="rId7"/>
    <p:sldId id="256" r:id="rId8"/>
    <p:sldId id="481" r:id="rId9"/>
    <p:sldId id="482" r:id="rId10"/>
    <p:sldId id="483" r:id="rId11"/>
    <p:sldId id="484" r:id="rId12"/>
    <p:sldId id="485" r:id="rId13"/>
    <p:sldId id="486" r:id="rId14"/>
    <p:sldId id="487" r:id="rId15"/>
    <p:sldId id="488" r:id="rId16"/>
    <p:sldId id="489" r:id="rId17"/>
    <p:sldId id="490" r:id="rId18"/>
    <p:sldId id="491" r:id="rId19"/>
    <p:sldId id="492" r:id="rId20"/>
    <p:sldId id="493" r:id="rId21"/>
    <p:sldId id="494" r:id="rId22"/>
    <p:sldId id="495" r:id="rId23"/>
    <p:sldId id="506" r:id="rId24"/>
    <p:sldId id="496" r:id="rId25"/>
    <p:sldId id="497" r:id="rId26"/>
    <p:sldId id="498" r:id="rId27"/>
    <p:sldId id="499" r:id="rId28"/>
    <p:sldId id="500" r:id="rId29"/>
    <p:sldId id="501" r:id="rId30"/>
    <p:sldId id="502" r:id="rId31"/>
    <p:sldId id="503" r:id="rId32"/>
    <p:sldId id="504" r:id="rId33"/>
    <p:sldId id="505" r:id="rId34"/>
    <p:sldId id="507" r:id="rId35"/>
    <p:sldId id="508" r:id="rId36"/>
    <p:sldId id="509" r:id="rId37"/>
    <p:sldId id="510" r:id="rId38"/>
    <p:sldId id="511" r:id="rId39"/>
    <p:sldId id="512" r:id="rId40"/>
    <p:sldId id="513" r:id="rId41"/>
    <p:sldId id="514" r:id="rId42"/>
    <p:sldId id="515" r:id="rId43"/>
    <p:sldId id="516" r:id="rId44"/>
    <p:sldId id="518" r:id="rId45"/>
    <p:sldId id="519" r:id="rId46"/>
    <p:sldId id="520" r:id="rId47"/>
    <p:sldId id="521" r:id="rId48"/>
    <p:sldId id="522" r:id="rId49"/>
    <p:sldId id="517"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81"/>
            <p14:sldId id="482"/>
            <p14:sldId id="483"/>
            <p14:sldId id="484"/>
            <p14:sldId id="485"/>
            <p14:sldId id="486"/>
            <p14:sldId id="487"/>
            <p14:sldId id="488"/>
            <p14:sldId id="489"/>
            <p14:sldId id="490"/>
            <p14:sldId id="491"/>
            <p14:sldId id="492"/>
            <p14:sldId id="493"/>
            <p14:sldId id="494"/>
            <p14:sldId id="495"/>
            <p14:sldId id="506"/>
            <p14:sldId id="496"/>
            <p14:sldId id="497"/>
            <p14:sldId id="498"/>
            <p14:sldId id="499"/>
            <p14:sldId id="500"/>
            <p14:sldId id="501"/>
            <p14:sldId id="502"/>
            <p14:sldId id="503"/>
            <p14:sldId id="504"/>
            <p14:sldId id="505"/>
            <p14:sldId id="507"/>
            <p14:sldId id="508"/>
            <p14:sldId id="509"/>
            <p14:sldId id="510"/>
            <p14:sldId id="511"/>
            <p14:sldId id="512"/>
            <p14:sldId id="513"/>
            <p14:sldId id="514"/>
            <p14:sldId id="515"/>
            <p14:sldId id="516"/>
            <p14:sldId id="518"/>
            <p14:sldId id="519"/>
            <p14:sldId id="520"/>
            <p14:sldId id="521"/>
            <p14:sldId id="522"/>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35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Fayez </a:t>
            </a:r>
            <a:r>
              <a:rPr lang="en-US" sz="2000" dirty="0" err="1">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04</a:t>
            </a: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424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5212740" y="42635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04</a:t>
            </a:r>
          </a:p>
        </p:txBody>
      </p:sp>
      <p:sp>
        <p:nvSpPr>
          <p:cNvPr id="11" name="TextBox 10"/>
          <p:cNvSpPr txBox="1"/>
          <p:nvPr/>
        </p:nvSpPr>
        <p:spPr>
          <a:xfrm>
            <a:off x="5090064" y="4850786"/>
            <a:ext cx="6026009" cy="707886"/>
          </a:xfrm>
          <a:prstGeom prst="rect">
            <a:avLst/>
          </a:prstGeom>
          <a:noFill/>
        </p:spPr>
        <p:txBody>
          <a:bodyPr wrap="none" rtlCol="0">
            <a:spAutoFit/>
          </a:bodyPr>
          <a:lstStyle/>
          <a:p>
            <a:r>
              <a:rPr lang="en-US" sz="2000" dirty="0">
                <a:latin typeface="Alexandria" charset="0"/>
                <a:cs typeface="Alexandria" charset="0"/>
              </a:rPr>
              <a:t>PMG 424</a:t>
            </a:r>
          </a:p>
          <a:p>
            <a:r>
              <a:rPr lang="en-US" sz="2000" b="1" dirty="0">
                <a:latin typeface="Alexandria" pitchFamily="2" charset="-78"/>
                <a:cs typeface="Alexandria" pitchFamily="2" charset="-78"/>
              </a:rPr>
              <a:t>Transparent and Accountable Organizations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Fayez </a:t>
            </a:r>
            <a:r>
              <a:rPr lang="en-US" sz="2800" b="1" dirty="0" err="1">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889000" y="2391844"/>
            <a:ext cx="10541000" cy="2862322"/>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Understanding why organizational view of projects.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Identifying the forces of project management quality.</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Explaining the three-step process of project management governance framework.</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Discussing how much project management is enough.</a:t>
            </a:r>
            <a:endParaRPr lang="en-US" dirty="0">
              <a:solidFill>
                <a:srgbClr val="FF0000"/>
              </a:solidFill>
              <a:latin typeface="Alexandria" pitchFamily="2" charset="-78"/>
              <a:cs typeface="Alexandria" pitchFamily="2" charset="-78"/>
            </a:endParaRPr>
          </a:p>
          <a:p>
            <a:pPr marL="285750" indent="-285750">
              <a:lnSpc>
                <a:spcPct val="200000"/>
              </a:lnSpc>
              <a:buFont typeface="Wingdings" panose="05000000000000000000" pitchFamily="2" charset="2"/>
              <a:buChar char="§"/>
            </a:pPr>
            <a:endParaRPr lang="en-US"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Corporations have differing levels of </a:t>
            </a:r>
            <a:r>
              <a:rPr lang="en-US" dirty="0" err="1">
                <a:latin typeface="Alexandria" pitchFamily="2" charset="-78"/>
                <a:cs typeface="Alexandria" pitchFamily="2" charset="-78"/>
              </a:rPr>
              <a:t>projectization</a:t>
            </a:r>
            <a:r>
              <a:rPr lang="en-US" dirty="0">
                <a:latin typeface="Alexandria" pitchFamily="2" charset="-78"/>
                <a:cs typeface="Alexandria" pitchFamily="2" charset="-78"/>
              </a:rPr>
              <a:t>; that is, the extent to which their business is based on projects.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framework is needed to enable corporations to choose their own appropriate governance structure for project management.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To develop this framework, one must look at the forces that foster good quality in project management delivery and from there develop the steps for economic implementation of governance structures for project management.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812931"/>
            <a:ext cx="5030398" cy="430887"/>
          </a:xfrm>
          <a:prstGeom prst="rect">
            <a:avLst/>
          </a:prstGeom>
          <a:noFill/>
        </p:spPr>
        <p:txBody>
          <a:bodyPr wrap="square" rtlCol="0">
            <a:spAutoFit/>
          </a:bodyPr>
          <a:lstStyle/>
          <a:p>
            <a:r>
              <a:rPr lang="en-US" sz="2200" dirty="0">
                <a:latin typeface="Alexandria" pitchFamily="2" charset="-78"/>
                <a:cs typeface="Alexandria" pitchFamily="2" charset="-78"/>
              </a:rPr>
              <a:t>Why Organizational Governance</a:t>
            </a:r>
            <a:endParaRPr lang="en-US" sz="2200" b="1" dirty="0">
              <a:latin typeface="Alexandria" pitchFamily="2" charset="-78"/>
              <a:cs typeface="Alexandria"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780889"/>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There are three forces which impact and determine the quality of project management:</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Education: What Can Be Done?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Management Demands: What Should Be Done?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Perceived Economic Pressure: What is Done?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Quality of Project Management</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545503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888885"/>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Education: What Can Be Done?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Education impacts the skill level and project management knowledge of the project manager.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Better educated project managers have a greater repertoire of methods, tools and techniques to manage projects and their inherent management problems.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This force determines what can be done by the project manager.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15498"/>
          </a:xfrm>
          <a:prstGeom prst="rect">
            <a:avLst/>
          </a:prstGeom>
          <a:noFill/>
        </p:spPr>
        <p:txBody>
          <a:bodyPr wrap="square" rtlCol="0">
            <a:spAutoFit/>
          </a:bodyPr>
          <a:lstStyle/>
          <a:p>
            <a:r>
              <a:rPr lang="en-US" sz="2100" dirty="0">
                <a:latin typeface="Alexandria" pitchFamily="2" charset="-78"/>
                <a:cs typeface="Alexandria" pitchFamily="2" charset="-78"/>
              </a:rPr>
              <a:t>Project Management Quality Forces</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800330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0" y="1468531"/>
            <a:ext cx="8822636" cy="4154984"/>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Management Demand: What Should Be Done?</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Corporate management determines the extent to which specific project management practices are demanded, for example, by Sponsors, Steering Groups, or Program Managers.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This force determines how project management should be done by the project manager; which methodology to be used, the frequency and contents of status reports and the type of planning and control techniques to be applied.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Anything not specifically demanded by management is often neglected by project managers, with an adverse effect on project performance.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Management demand determines what should be done for good quality project management.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15498"/>
          </a:xfrm>
          <a:prstGeom prst="rect">
            <a:avLst/>
          </a:prstGeom>
          <a:noFill/>
        </p:spPr>
        <p:txBody>
          <a:bodyPr wrap="square" rtlCol="0">
            <a:spAutoFit/>
          </a:bodyPr>
          <a:lstStyle/>
          <a:p>
            <a:r>
              <a:rPr lang="en-US" sz="2100" dirty="0">
                <a:latin typeface="Alexandria" pitchFamily="2" charset="-78"/>
                <a:cs typeface="Alexandria" pitchFamily="2" charset="-78"/>
              </a:rPr>
              <a:t>Project Management Quality Forces</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997784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1836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181061" y="1468531"/>
            <a:ext cx="9922368" cy="3901068"/>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Perceived Economic Pressure: What is Done?</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This is the project managers’ perception of the economics of the project (for example, costs overruns) and the resulting pressure on them. </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Project managers with low perceived economic pressure (the project is being successfully managed within constraints) tend to have a long-term view of the project, possibly planning follow-on projects. </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High pressure from steering groups or other stakeholders because of plan deviation or unrealistic goals reduces the time horizon view of the project manager drastically.</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Being threatened with bad project results and the possibility of being fired, project managers tend to drastically shorten their time horizon when making project decisions.</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This force has a major impact on what is done (or compliance) by the project manager in a project.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792540" y="749687"/>
            <a:ext cx="5213287" cy="430887"/>
          </a:xfrm>
          <a:prstGeom prst="rect">
            <a:avLst/>
          </a:prstGeom>
        </p:spPr>
        <p:txBody>
          <a:bodyPr wrap="none">
            <a:spAutoFit/>
          </a:bodyPr>
          <a:lstStyle/>
          <a:p>
            <a:r>
              <a:rPr lang="en-US" sz="2200" dirty="0">
                <a:latin typeface="Alexandria" pitchFamily="2" charset="-78"/>
                <a:cs typeface="Alexandria" pitchFamily="2" charset="-78"/>
              </a:rPr>
              <a:t>Project Management Quality Forces</a:t>
            </a:r>
          </a:p>
        </p:txBody>
      </p:sp>
    </p:spTree>
    <p:extLst>
      <p:ext uri="{BB962C8B-B14F-4D97-AF65-F5344CB8AC3E}">
        <p14:creationId xmlns:p14="http://schemas.microsoft.com/office/powerpoint/2010/main" val="1467149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1200329"/>
          </a:xfrm>
          <a:prstGeom prst="rect">
            <a:avLst/>
          </a:prstGeom>
          <a:noFill/>
        </p:spPr>
        <p:txBody>
          <a:bodyPr wrap="square" rtlCol="0">
            <a:spAutoFit/>
          </a:bodyPr>
          <a:lstStyle/>
          <a:p>
            <a:pPr marL="285750" indent="-285750">
              <a:buFont typeface="Wingdings" panose="05000000000000000000" pitchFamily="2" charset="2"/>
              <a:buChar char="§"/>
            </a:pPr>
            <a:r>
              <a:rPr lang="en-US" dirty="0">
                <a:latin typeface="Alexandria" pitchFamily="2" charset="-78"/>
                <a:cs typeface="Alexandria" pitchFamily="2" charset="-78"/>
              </a:rPr>
              <a:t>Increasing education and management demand has positive effects on the quality of project management, while the perceived economic pressure has a negative effect.</a:t>
            </a:r>
          </a:p>
          <a:p>
            <a:pPr marL="285750" indent="-285750">
              <a:buFont typeface="Wingdings" panose="05000000000000000000" pitchFamily="2" charset="2"/>
              <a:buChar char="§"/>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Related Force Field Analysis</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430AB5E5-B596-55AF-E239-8FBA36210CD3}"/>
              </a:ext>
            </a:extLst>
          </p:cNvPr>
          <p:cNvPicPr>
            <a:picLocks noChangeAspect="1"/>
          </p:cNvPicPr>
          <p:nvPr/>
        </p:nvPicPr>
        <p:blipFill>
          <a:blip r:embed="rId3"/>
          <a:stretch>
            <a:fillRect/>
          </a:stretch>
        </p:blipFill>
        <p:spPr>
          <a:xfrm>
            <a:off x="1181061" y="2391700"/>
            <a:ext cx="9732361" cy="3900931"/>
          </a:xfrm>
          <a:prstGeom prst="rect">
            <a:avLst/>
          </a:prstGeom>
        </p:spPr>
      </p:pic>
    </p:spTree>
    <p:extLst>
      <p:ext uri="{BB962C8B-B14F-4D97-AF65-F5344CB8AC3E}">
        <p14:creationId xmlns:p14="http://schemas.microsoft.com/office/powerpoint/2010/main" val="1922636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33800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468531"/>
            <a:ext cx="9308699" cy="3785652"/>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Each corporation needs to balance financial investment in project management capabilities against return – that is, measuring Return-on-Investment (ROI) for project management.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Corporations whose project-based part of the business is relatively small naturally invest less in project management capabilities.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As there are relatively few project improvements in the quality of project management this results in only minor financial gains for the wider organization.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In contrast, corporations whose business is totally project-based, invest more in their project management capabilities, which results in far more significant financial organizational gains.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15498"/>
          </a:xfrm>
          <a:prstGeom prst="rect">
            <a:avLst/>
          </a:prstGeom>
          <a:noFill/>
        </p:spPr>
        <p:txBody>
          <a:bodyPr wrap="square" rtlCol="0">
            <a:spAutoFit/>
          </a:bodyPr>
          <a:lstStyle/>
          <a:p>
            <a:r>
              <a:rPr lang="en-US" sz="2100" dirty="0">
                <a:latin typeface="Alexandria" pitchFamily="2" charset="-78"/>
                <a:cs typeface="Alexandria" pitchFamily="2" charset="-78"/>
              </a:rPr>
              <a:t>Responding To These Three Forces</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249106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8888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
            </a:pPr>
            <a:r>
              <a:rPr lang="en-US" dirty="0">
                <a:latin typeface="Alexandria" pitchFamily="2" charset="-78"/>
                <a:cs typeface="Alexandria" pitchFamily="2" charset="-78"/>
              </a:rPr>
              <a:t>The governance framework includes a three-step process; each of which constitutes the equilibrium of the three discussed forces. </a:t>
            </a:r>
          </a:p>
          <a:p>
            <a:pPr marL="285750" indent="-285750" algn="just">
              <a:lnSpc>
                <a:spcPct val="200000"/>
              </a:lnSpc>
              <a:buFont typeface="Wingdings" panose="05000000000000000000" pitchFamily="2" charset="2"/>
              <a:buChar char="§"/>
            </a:pPr>
            <a:r>
              <a:rPr lang="en-US" dirty="0">
                <a:latin typeface="Alexandria" pitchFamily="2" charset="-78"/>
                <a:cs typeface="Alexandria" pitchFamily="2" charset="-78"/>
              </a:rPr>
              <a:t>Migration from step one to step three indicates an increasingly stronger organizational focus on project management capabilities.</a:t>
            </a:r>
          </a:p>
          <a:p>
            <a:pPr marL="285750" indent="-285750" algn="just">
              <a:lnSpc>
                <a:spcPct val="200000"/>
              </a:lnSpc>
              <a:buFont typeface="Wingdings" panose="05000000000000000000" pitchFamily="2" charset="2"/>
              <a:buChar char="§"/>
            </a:pPr>
            <a:r>
              <a:rPr lang="en-US" dirty="0">
                <a:latin typeface="Alexandria" pitchFamily="2" charset="-78"/>
                <a:cs typeface="Alexandria" pitchFamily="2" charset="-78"/>
              </a:rPr>
              <a:t>This focus on project management capabilities is associated with an increase in investment in these capabilities, which leads to more potential organizational return from project management maturity.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755759"/>
            <a:ext cx="5769710" cy="400110"/>
          </a:xfrm>
          <a:prstGeom prst="rect">
            <a:avLst/>
          </a:prstGeom>
          <a:noFill/>
        </p:spPr>
        <p:txBody>
          <a:bodyPr wrap="square" rtlCol="0">
            <a:spAutoFit/>
          </a:bodyPr>
          <a:lstStyle/>
          <a:p>
            <a:r>
              <a:rPr lang="en-US" sz="2000" dirty="0">
                <a:latin typeface="Alexandria" pitchFamily="2" charset="-78"/>
                <a:cs typeface="Alexandria" pitchFamily="2" charset="-78"/>
              </a:rPr>
              <a:t>A Framework For Organizational Migration</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513380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485572" y="717968"/>
            <a:ext cx="6456547" cy="400110"/>
          </a:xfrm>
          <a:prstGeom prst="rect">
            <a:avLst/>
          </a:prstGeom>
          <a:noFill/>
        </p:spPr>
        <p:txBody>
          <a:bodyPr wrap="square" rtlCol="0">
            <a:spAutoFit/>
          </a:bodyPr>
          <a:lstStyle/>
          <a:p>
            <a:r>
              <a:rPr lang="en-US" sz="2000" dirty="0">
                <a:latin typeface="Alexandria" pitchFamily="2" charset="-78"/>
                <a:cs typeface="Alexandria" pitchFamily="2" charset="-78"/>
              </a:rPr>
              <a:t>Governance Framework for Project Management</a:t>
            </a:r>
            <a:endParaRPr lang="en-US" sz="2000" b="1" dirty="0">
              <a:latin typeface="Alexandria" pitchFamily="2" charset="-78"/>
              <a:cs typeface="Alexandria" pitchFamily="2" charset="-78"/>
            </a:endParaRPr>
          </a:p>
        </p:txBody>
      </p:sp>
      <p:pic>
        <p:nvPicPr>
          <p:cNvPr id="10" name="Content Placeholder 7">
            <a:extLst>
              <a:ext uri="{FF2B5EF4-FFF2-40B4-BE49-F238E27FC236}">
                <a16:creationId xmlns:a16="http://schemas.microsoft.com/office/drawing/2014/main" id="{4C66BD0E-5F2D-CE6E-3B99-8DD334C47EDB}"/>
              </a:ext>
            </a:extLst>
          </p:cNvPr>
          <p:cNvPicPr>
            <a:picLocks noChangeAspect="1"/>
          </p:cNvPicPr>
          <p:nvPr/>
        </p:nvPicPr>
        <p:blipFill>
          <a:blip r:embed="rId3"/>
          <a:stretch>
            <a:fillRect/>
          </a:stretch>
        </p:blipFill>
        <p:spPr>
          <a:xfrm>
            <a:off x="1413363" y="1286540"/>
            <a:ext cx="9177949" cy="5069810"/>
          </a:xfrm>
          <a:prstGeom prst="rect">
            <a:avLst/>
          </a:prstGeom>
        </p:spPr>
      </p:pic>
    </p:spTree>
    <p:extLst>
      <p:ext uri="{BB962C8B-B14F-4D97-AF65-F5344CB8AC3E}">
        <p14:creationId xmlns:p14="http://schemas.microsoft.com/office/powerpoint/2010/main" val="877374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46675"/>
          </a:xfrm>
          <a:prstGeom prst="rect">
            <a:avLst/>
          </a:prstGeom>
          <a:noFill/>
        </p:spPr>
        <p:txBody>
          <a:bodyPr wrap="square" rtlCol="0">
            <a:spAutoFit/>
          </a:bodyPr>
          <a:lstStyle/>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Step 1 constitutes the lowest level of investment and return (ROI), and is indicated when the amount of project-based work is increasing. </a:t>
            </a:r>
          </a:p>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The move from zero project management capabilities to those of Step 1 may be inhibited by the focus on the technical expertise resulting in ignoring business improvement. </a:t>
            </a:r>
          </a:p>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Corporations at Step 1 often use the Conformist or Agile Pragmatist paradigm of governance. </a:t>
            </a:r>
          </a:p>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At this step project management emerges as a set of procedures extracted from the technical development processes.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00110"/>
          </a:xfrm>
          <a:prstGeom prst="rect">
            <a:avLst/>
          </a:prstGeom>
          <a:noFill/>
        </p:spPr>
        <p:txBody>
          <a:bodyPr wrap="square" rtlCol="0">
            <a:spAutoFit/>
          </a:bodyPr>
          <a:lstStyle/>
          <a:p>
            <a:r>
              <a:rPr lang="en-US" sz="2000" dirty="0">
                <a:latin typeface="Alexandria" pitchFamily="2" charset="-78"/>
                <a:cs typeface="Alexandria" pitchFamily="2" charset="-78"/>
              </a:rPr>
              <a:t>Elements of the Framework – Step 1</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534891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3988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688711" cy="378565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Step 1 governance includes measures related to education, management demand, and what is done that should be used by all corporations that have at least some project-based work.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Corporations implementing and synchronizing these measures achieve a good balance between investment in and return on (ROI) project management capability improvement.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These corporations may wish to keep their investment in project management governance to this level; higher investment would merely lead to diminishing return (ROI).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Corporations with a higher quantity of project-based work may also stay at this step for a while and, following evaluation of the improvements made in terms of project results, move on to step two.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Step 1 Governance Measures </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95331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b="1" dirty="0">
                <a:latin typeface="Alexandria" pitchFamily="2" charset="-78"/>
                <a:cs typeface="Alexandria" pitchFamily="2" charset="-78"/>
              </a:rPr>
              <a:t>Education: Basic Training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This may include short project management courses for technical specialists in charge of projects who then become the change agents in the corporation.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This often takes the form of beginning to use project management terminology and introducing a new process for managing projects.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This fosters the development of a formal project management methodology to define and integrate the process, techniques and tools to be used, as well as the roles and responsibilities of the project stakeholders.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1 Measure 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76198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Management Demand: Steering Groups and Sponsors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Steering groups and/or sponsors are put in place to foster use of the new methods and to ensure new skills learned during project management training are put into practice.</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For this to be effective, the managers involved require a good understanding of modern project management.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Unfortunately, managers may be unwilling to spend time updating their skills in this area, which results in steering groups and sponsors are unable to judge what constitutes good project management, </a:t>
            </a:r>
            <a:r>
              <a:rPr lang="en-US" b="1" i="1" dirty="0">
                <a:latin typeface="Alexandria" pitchFamily="2" charset="-78"/>
                <a:cs typeface="Alexandria" pitchFamily="2" charset="-78"/>
              </a:rPr>
              <a:t>leading to two negative effects</a:t>
            </a:r>
            <a:r>
              <a:rPr lang="en-US" dirty="0">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1 Measure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396023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169731"/>
          </a:xfrm>
          <a:prstGeom prst="rect">
            <a:avLst/>
          </a:prstGeom>
          <a:noFill/>
        </p:spPr>
        <p:txBody>
          <a:bodyPr wrap="square" rtlCol="0">
            <a:spAutoFit/>
          </a:bodyPr>
          <a:lstStyle/>
          <a:p>
            <a:pPr marL="285750" lvl="0" indent="-285750">
              <a:lnSpc>
                <a:spcPct val="150000"/>
              </a:lnSpc>
              <a:spcBef>
                <a:spcPts val="1000"/>
              </a:spcBef>
              <a:buFont typeface="Wingdings" panose="05000000000000000000" pitchFamily="2" charset="2"/>
              <a:buChar char="§"/>
              <a:defRPr/>
            </a:pPr>
            <a:r>
              <a:rPr lang="en-US" b="1" dirty="0">
                <a:solidFill>
                  <a:prstClr val="black"/>
                </a:solidFill>
                <a:latin typeface="Alexandria" pitchFamily="2" charset="-78"/>
                <a:cs typeface="Alexandria" pitchFamily="2" charset="-78"/>
              </a:rPr>
              <a:t>Bad Prioritization</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Project managers will tend to prioritize their work according to their own perceived importance and not necessarily the priorities of the steering group/sponsor. </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They may thus neglect those deliverables perceived as not being necessary for their own work (for example, forecasts, or performance reporting using Earned Value) but important for effective governance. </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This leads to management and steering of the project that is less than its optimum.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First Negative Effect</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740053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19608"/>
          </a:xfrm>
          <a:prstGeom prst="rect">
            <a:avLst/>
          </a:prstGeom>
          <a:noFill/>
        </p:spPr>
        <p:txBody>
          <a:bodyPr wrap="square" rtlCol="0">
            <a:spAutoFit/>
          </a:bodyPr>
          <a:lstStyle/>
          <a:p>
            <a:pPr marL="285750" lvl="0" indent="-285750">
              <a:lnSpc>
                <a:spcPct val="200000"/>
              </a:lnSpc>
              <a:spcBef>
                <a:spcPts val="1000"/>
              </a:spcBef>
              <a:buFont typeface="Wingdings" panose="05000000000000000000" pitchFamily="2" charset="2"/>
              <a:buChar char="§"/>
              <a:defRPr/>
            </a:pPr>
            <a:r>
              <a:rPr lang="en-US" b="1" dirty="0">
                <a:solidFill>
                  <a:prstClr val="black"/>
                </a:solidFill>
                <a:latin typeface="Alexandria" pitchFamily="2" charset="-78"/>
                <a:cs typeface="Alexandria" pitchFamily="2" charset="-78"/>
              </a:rPr>
              <a:t>Conflict on Authority</a:t>
            </a:r>
          </a:p>
          <a:p>
            <a:pPr marL="285750" lvl="0" indent="-285750">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Instead of being managed by the sponsor/steering group, senior project managers will tend to manage them.</a:t>
            </a:r>
          </a:p>
          <a:p>
            <a:pPr marL="285750" lvl="0" indent="-285750">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This may reverse the intention of the project governance hierarchy. </a:t>
            </a:r>
          </a:p>
          <a:p>
            <a:pPr marL="285750" lvl="0" indent="-285750">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This extends the agency problem with possible adverse effects for the corporation.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Second Negative Effect</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197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What is Done: Review of Projects in Trouble</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Here </a:t>
            </a:r>
            <a:r>
              <a:rPr lang="en-US" b="1" i="1" dirty="0">
                <a:latin typeface="Alexandria" pitchFamily="2" charset="-78"/>
                <a:cs typeface="Alexandria" pitchFamily="2" charset="-78"/>
              </a:rPr>
              <a:t>different types of reviews </a:t>
            </a:r>
            <a:r>
              <a:rPr lang="en-US" dirty="0">
                <a:latin typeface="Alexandria" pitchFamily="2" charset="-78"/>
                <a:cs typeface="Alexandria" pitchFamily="2" charset="-78"/>
              </a:rPr>
              <a:t>are carried out for troubled projects.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may end up in trouble due either to:</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 managers have neither the skills nor the training to be effective.</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 managers do not apply the skills and techniques they learned during training effectively to the actual work.</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need for training and methodology use often arises from reviews of troubled projects, but these training efforts do not guarantee that the trained behavior is put into practice.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Step 1 Measure 3</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83814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88885"/>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Audit is the most formal type of review, and is often carried out by certified auditors from external organizations.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It is usually indicated when the project places high financial amounts at stake, such as very large projects or those with public interest (for example, infrastructure projects).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In such cases the audit is planned as part of the project planning, implementation and control phase.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Types of Review - Audit</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569200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Formal Review is less rigorous than the audit.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Formal review is the most common type of assessment.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is often carried out by senior project managers from the same company but not necessarily from the same organization within the company.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selected for review mainly because of lower than planned performance.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review process focuses primarily on project management; technical review of project achievements and deliverables may, or may not, be done as well.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0" y="654295"/>
            <a:ext cx="5864714" cy="461665"/>
          </a:xfrm>
          <a:prstGeom prst="rect">
            <a:avLst/>
          </a:prstGeom>
          <a:noFill/>
        </p:spPr>
        <p:txBody>
          <a:bodyPr wrap="square" rtlCol="0">
            <a:spAutoFit/>
          </a:bodyPr>
          <a:lstStyle/>
          <a:p>
            <a:r>
              <a:rPr lang="en-US" sz="2400" dirty="0">
                <a:latin typeface="Alexandria" pitchFamily="2" charset="-78"/>
                <a:cs typeface="Alexandria" pitchFamily="2" charset="-78"/>
              </a:rPr>
              <a:t>Types of Review - Formal Review</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91331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41632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health check is the most informal type of project review.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is often carried out by as simple a process as sending a questionnaire to the project managers.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Success of this type of review depends on the honesty and professionalism of the project manager involved, as his or her answers to the questionnaire cannot be independently verified.</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This review type is not very credible unless the project manager is well known and held in high esteem by the company.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Types of Review - Health Check</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696523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949893"/>
          </a:xfrm>
          <a:prstGeom prst="rect">
            <a:avLst/>
          </a:prstGeom>
          <a:noFill/>
        </p:spPr>
        <p:txBody>
          <a:bodyPr wrap="square" rtlCol="0">
            <a:spAutoFit/>
          </a:bodyPr>
          <a:lstStyle/>
          <a:p>
            <a:pPr algn="ctr"/>
            <a:endParaRPr lang="en-US" b="1" dirty="0"/>
          </a:p>
          <a:p>
            <a:pPr algn="ctr">
              <a:lnSpc>
                <a:spcPct val="200000"/>
              </a:lnSpc>
            </a:pPr>
            <a:r>
              <a:rPr lang="en-US" b="1" dirty="0">
                <a:latin typeface="Alexandria" pitchFamily="2" charset="-78"/>
                <a:cs typeface="Alexandria" pitchFamily="2" charset="-78"/>
              </a:rPr>
              <a:t>The Result of An Established Step 1 Allows Organizations To Improve Project Management Quality In Terms of the Classic Iron Triangle of Time, Budget, and Quality Goals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27666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Many corporations will use Step 1 techniques.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Corporations with a medium amount (approx. 40–70 per cent) of project-based work tend to progress to Step 2 techniques in addition to those of Step 1.</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Step 2 is the level in which the majority of </a:t>
            </a:r>
            <a:r>
              <a:rPr lang="en-US" i="1" dirty="0" err="1">
                <a:latin typeface="Alexandria" pitchFamily="2" charset="-78"/>
                <a:cs typeface="Alexandria" pitchFamily="2" charset="-78"/>
              </a:rPr>
              <a:t>projectized</a:t>
            </a:r>
            <a:r>
              <a:rPr lang="en-US" dirty="0">
                <a:latin typeface="Alexandria" pitchFamily="2" charset="-78"/>
                <a:cs typeface="Alexandria" pitchFamily="2" charset="-78"/>
              </a:rPr>
              <a:t> organizations have progressed.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is associated with Flexible Economist and Versatile Artist paradigms for project management governance.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162330" cy="400110"/>
          </a:xfrm>
          <a:prstGeom prst="rect">
            <a:avLst/>
          </a:prstGeom>
          <a:noFill/>
        </p:spPr>
        <p:txBody>
          <a:bodyPr wrap="square" rtlCol="0">
            <a:spAutoFit/>
          </a:bodyPr>
          <a:lstStyle/>
          <a:p>
            <a:r>
              <a:rPr lang="en-US" sz="2000" dirty="0">
                <a:latin typeface="Alexandria" pitchFamily="2" charset="-78"/>
                <a:cs typeface="Alexandria" pitchFamily="2" charset="-78"/>
              </a:rPr>
              <a:t>Elements of the Framework – Step 2</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362576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042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605582"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Step 2 governance includes measures related to education, management demand, and what is done that should be used by all corporations that have at least some project-based work.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Properly applying these measures has enablers and constraints:</a:t>
            </a:r>
          </a:p>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Enablers</a:t>
            </a:r>
            <a:endParaRPr lang="en-US" dirty="0">
              <a:latin typeface="Alexandria" pitchFamily="2" charset="-78"/>
              <a:cs typeface="Alexandria" pitchFamily="2" charset="-78"/>
            </a:endParaRP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Acknowledgement of project management as a role within the organization.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Definition of a career path for project managers.</a:t>
            </a:r>
          </a:p>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Constraints</a:t>
            </a:r>
            <a:endParaRPr lang="en-US" dirty="0">
              <a:latin typeface="Alexandria" pitchFamily="2" charset="-78"/>
              <a:cs typeface="Alexandria" pitchFamily="2" charset="-78"/>
            </a:endParaRP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Insufficient amount of project-based business to warrant the investment.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Strong organizational emphasis on the Conformist governance paradigm.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654295"/>
            <a:ext cx="5888430" cy="461665"/>
          </a:xfrm>
          <a:prstGeom prst="rect">
            <a:avLst/>
          </a:prstGeom>
          <a:noFill/>
        </p:spPr>
        <p:txBody>
          <a:bodyPr wrap="square" rtlCol="0">
            <a:spAutoFit/>
          </a:bodyPr>
          <a:lstStyle/>
          <a:p>
            <a:r>
              <a:rPr lang="en-US" sz="2400" dirty="0">
                <a:latin typeface="Alexandria" pitchFamily="2" charset="-78"/>
                <a:cs typeface="Alexandria" pitchFamily="2" charset="-78"/>
              </a:rPr>
              <a:t>Step 2 Governance Measures </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721287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04112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8964315"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Education: External certification of project managers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External certification ensures that the professionalism of project managers is assessed independently by an organization dedicated to doing this.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Two main approaches for certification exist: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Certification of knowledge, as in PMI’s PMP® certification.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Certification of skills, as in IPMA’s Level C certification.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Certifications (3 to 5 years) allow the acknowledgement of professionalism and reduce the agency problem between project sponsor and project manager, due to the credibility of the project manager.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2 Measure 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758729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2 Measure 2</a:t>
            </a:r>
            <a:endParaRPr lang="en-US" sz="2400" b="1" dirty="0">
              <a:latin typeface="Alexandria" pitchFamily="2" charset="-78"/>
              <a:cs typeface="Alexandria" pitchFamily="2" charset="-78"/>
            </a:endParaRPr>
          </a:p>
        </p:txBody>
      </p:sp>
      <p:sp>
        <p:nvSpPr>
          <p:cNvPr id="12" name="TextBox 11"/>
          <p:cNvSpPr txBox="1"/>
          <p:nvPr/>
        </p:nvSpPr>
        <p:spPr>
          <a:xfrm>
            <a:off x="1270661" y="1373531"/>
            <a:ext cx="9060872"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Management Demand: Project Management Offices (PMOs)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Tactical PMOs are used to improve project management execution within the organization.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PMO project management governance typically starts with identification and reviewing of projects in trouble.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Subsequently they work with the respective project managers to improve project management delivery.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PMOs may identify skills gaps and train or consult project managers in methodologies, techniques and tools.</a:t>
            </a:r>
          </a:p>
        </p:txBody>
      </p:sp>
    </p:spTree>
    <p:extLst>
      <p:ext uri="{BB962C8B-B14F-4D97-AF65-F5344CB8AC3E}">
        <p14:creationId xmlns:p14="http://schemas.microsoft.com/office/powerpoint/2010/main" val="2280686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40925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1" y="1373531"/>
            <a:ext cx="9927770"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Some PMOs take on even stronger governance roles by developing or deciding on the methodologies to use and the training programs for project managers.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Such PMOs implement the measures of Step 2 (and Step 3 measures), thus becoming the unit which extends the organization’s project management capabilities.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These PMOs are staffed with the most senior project management resources in order to leverage the skills and experience of these experts across the whole of the corporation.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Tactical PMOs remain close to the individual projects and often form part of productive delivery in geography or functionality-based units.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17796" y="729197"/>
            <a:ext cx="5596812" cy="400110"/>
          </a:xfrm>
          <a:prstGeom prst="rect">
            <a:avLst/>
          </a:prstGeom>
          <a:noFill/>
        </p:spPr>
        <p:txBody>
          <a:bodyPr wrap="square" rtlCol="0">
            <a:spAutoFit/>
          </a:bodyPr>
          <a:lstStyle/>
          <a:p>
            <a:r>
              <a:rPr lang="en-US" sz="2000" dirty="0">
                <a:latin typeface="Alexandria" pitchFamily="2" charset="-78"/>
                <a:cs typeface="Alexandria" pitchFamily="2" charset="-78"/>
              </a:rPr>
              <a:t>Stronger PMO Roles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431129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variation of the PMO approach is the Project Office (PO) or Project Support Office (PSO), which is staffed with administrative personnel to offload project administrative work.</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Such POs and PSOs ensure good quality administrative work, appropriate documentation, planning data and status updates.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Although PSOs and POs are important and useful, it is the tactical PMOs that determine the best practices for the community of project managers within their organization.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They define what management expects from project managers thus addressing the management demand at Step 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80486" y="654295"/>
            <a:ext cx="5627428" cy="430887"/>
          </a:xfrm>
          <a:prstGeom prst="rect">
            <a:avLst/>
          </a:prstGeom>
          <a:noFill/>
        </p:spPr>
        <p:txBody>
          <a:bodyPr wrap="square" rtlCol="0">
            <a:spAutoFit/>
          </a:bodyPr>
          <a:lstStyle/>
          <a:p>
            <a:r>
              <a:rPr lang="en-US" sz="2200" dirty="0">
                <a:latin typeface="Alexandria" pitchFamily="2" charset="-78"/>
                <a:cs typeface="Alexandria" pitchFamily="2" charset="-78"/>
              </a:rPr>
              <a:t>The Variation of the PMO Approach</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791299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332450" cy="415498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b="1" dirty="0">
                <a:latin typeface="Alexandria" pitchFamily="2" charset="-78"/>
                <a:cs typeface="Alexandria" pitchFamily="2" charset="-78"/>
              </a:rPr>
              <a:t>What is Done: Mentor Programs</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At Step 2, mentor programs identify and influence what is done by project managers.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These programs address the attitude project managers develop towards their work, communication and teamwork with their teams, sponsors/steering groups and project stakeholders.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A variety of techniques exist, which range from internal swapping of managers from one unit to another, junior project managers being mentored by senior project managers or PMO members through to mentoring by external consultants.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The aims are to improve cooperation between the project managers and other organizational parts and to improve leadership skills for better project management delivery.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2 Measure 3</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337669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best way to achieve a successful and economic implementation of Step 2 techniques is to ensure a healthy balance between the three Step 2 measures.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 success is thus more complex than just the iron triangle, addressing a diverse set of critical success factors for projects and their surrounding organization, including:</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Customer satisfaction appropriateness of planning techniques.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general quality of project management.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impact of project management on follow-on projects with customers.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00110"/>
          </a:xfrm>
          <a:prstGeom prst="rect">
            <a:avLst/>
          </a:prstGeom>
          <a:noFill/>
        </p:spPr>
        <p:txBody>
          <a:bodyPr wrap="square" rtlCol="0">
            <a:spAutoFit/>
          </a:bodyPr>
          <a:lstStyle/>
          <a:p>
            <a:r>
              <a:rPr lang="en-US" sz="2000" dirty="0">
                <a:latin typeface="Alexandria" pitchFamily="2" charset="-78"/>
                <a:cs typeface="Alexandria" pitchFamily="2" charset="-78"/>
              </a:rPr>
              <a:t>Successful Implementation of Step 2 </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40956159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431435"/>
          </a:xfrm>
          <a:prstGeom prst="rect">
            <a:avLst/>
          </a:prstGeom>
          <a:noFill/>
        </p:spPr>
        <p:txBody>
          <a:bodyPr wrap="square" rtlCol="0">
            <a:spAutoFit/>
          </a:bodyPr>
          <a:lstStyle/>
          <a:p>
            <a:pPr algn="ctr"/>
            <a:endParaRPr lang="en-US" sz="1600" b="1" dirty="0"/>
          </a:p>
          <a:p>
            <a:pPr algn="ctr">
              <a:lnSpc>
                <a:spcPct val="200000"/>
              </a:lnSpc>
            </a:pPr>
            <a:r>
              <a:rPr lang="en-US" sz="2000" b="1" dirty="0">
                <a:latin typeface="Alexandria" pitchFamily="2" charset="-78"/>
                <a:cs typeface="Alexandria" pitchFamily="2" charset="-78"/>
              </a:rPr>
              <a:t>The Result of Step 2 Investments In Project Management Is An Improvement That Is Generally Higher Than In Step 1 and So Are the Expected Returns</a:t>
            </a:r>
          </a:p>
          <a:p>
            <a:endParaRPr lang="en-US" sz="16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997566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third step comprises introduction of advanced project management capabilities.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This is typically used by companies whose business consists almost entirely of project-based work.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underlying governance paradigm is Flexible Economist or Versatile Artist.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Step 1 and Step 2 techniques are prerequisites (and always in active use) for these Step 3 techniques.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14452" y="654295"/>
            <a:ext cx="5664530" cy="461665"/>
          </a:xfrm>
          <a:prstGeom prst="rect">
            <a:avLst/>
          </a:prstGeom>
          <a:noFill/>
        </p:spPr>
        <p:txBody>
          <a:bodyPr wrap="square" rtlCol="0">
            <a:spAutoFit/>
          </a:bodyPr>
          <a:lstStyle/>
          <a:p>
            <a:r>
              <a:rPr lang="en-US" sz="2400" dirty="0">
                <a:latin typeface="Alexandria" pitchFamily="2" charset="-78"/>
                <a:cs typeface="Alexandria" pitchFamily="2" charset="-78"/>
              </a:rPr>
              <a:t>Elements of the Framework – Step 3</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15778203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49781"/>
            <a:ext cx="9546207"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Step 3 governance includes measures related to education, management demand, and what is done that should be used by all corporations that have at least some project-based work. </a:t>
            </a:r>
          </a:p>
          <a:p>
            <a:pPr marL="342900" indent="-342900">
              <a:lnSpc>
                <a:spcPct val="150000"/>
              </a:lnSpc>
              <a:buFont typeface="Wingdings" panose="05000000000000000000" pitchFamily="2" charset="2"/>
              <a:buChar char="§"/>
            </a:pPr>
            <a:r>
              <a:rPr lang="en-US" sz="1500" b="1" dirty="0">
                <a:latin typeface="Alexandria" pitchFamily="2" charset="-78"/>
                <a:cs typeface="Alexandria" pitchFamily="2" charset="-78"/>
              </a:rPr>
              <a:t>Enablers</a:t>
            </a:r>
            <a:endParaRPr lang="en-US" sz="1500" dirty="0">
              <a:latin typeface="Alexandria" pitchFamily="2" charset="-78"/>
              <a:cs typeface="Alexandria" pitchFamily="2" charset="-78"/>
            </a:endParaRP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Management belief that competitors are only bypassed through leapfrog improvements in capabilities. </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Belief that project management capabilities are a core corporate strength and competitive advantage.</a:t>
            </a:r>
          </a:p>
          <a:p>
            <a:pPr marL="342900" indent="-342900">
              <a:lnSpc>
                <a:spcPct val="150000"/>
              </a:lnSpc>
              <a:buFont typeface="Wingdings" panose="05000000000000000000" pitchFamily="2" charset="2"/>
              <a:buChar char="§"/>
            </a:pPr>
            <a:r>
              <a:rPr lang="en-US" sz="1500" b="1" dirty="0">
                <a:latin typeface="Alexandria" pitchFamily="2" charset="-78"/>
                <a:cs typeface="Alexandria" pitchFamily="2" charset="-78"/>
              </a:rPr>
              <a:t>Constraints</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Lack of trust in the current project management resources’ capabilities.</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Resistance to change corporate processes and roles to make them more supportive of project work.</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Unwillingness to prioritize project-based work over traditional hierarchies in the company.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61665"/>
          </a:xfrm>
          <a:prstGeom prst="rect">
            <a:avLst/>
          </a:prstGeom>
          <a:noFill/>
        </p:spPr>
        <p:txBody>
          <a:bodyPr wrap="square" rtlCol="0">
            <a:spAutoFit/>
          </a:bodyPr>
          <a:lstStyle/>
          <a:p>
            <a:r>
              <a:rPr lang="en-US" sz="2400" dirty="0">
                <a:latin typeface="Alexandria" pitchFamily="2" charset="-78"/>
                <a:cs typeface="Alexandria" pitchFamily="2" charset="-78"/>
              </a:rPr>
              <a:t>Step 3 Governance Measures </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261875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999362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284948" cy="415498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b="1" dirty="0">
                <a:latin typeface="Alexandria" pitchFamily="2" charset="-78"/>
                <a:cs typeface="Alexandria" pitchFamily="2" charset="-78"/>
              </a:rPr>
              <a:t>Education: Advanced Training and Internal Certification</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This element consists of advanced training in particular areas, such as specialized planning tools, industry knowledge, technical skills, or other focused improvements of project management capabilities.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Many companies at this step develop an internal certification program in which project managers are required to demonstrate the specific industry and technology skills peculiar to their own company’s needs.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They also need to prove their ability to run projects successfully using established project management principles.</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The amalgamation of management, technical and industry skills should allow for thought leadership of project managers when working with the company’s customers.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4151836" y="749687"/>
            <a:ext cx="2736647" cy="461665"/>
          </a:xfrm>
          <a:prstGeom prst="rect">
            <a:avLst/>
          </a:prstGeom>
        </p:spPr>
        <p:txBody>
          <a:bodyPr wrap="none">
            <a:spAutoFit/>
          </a:bodyPr>
          <a:lstStyle/>
          <a:p>
            <a:r>
              <a:rPr lang="en-US" sz="2400" dirty="0">
                <a:latin typeface="Alexandria" pitchFamily="2" charset="-78"/>
                <a:cs typeface="Alexandria" pitchFamily="2" charset="-78"/>
              </a:rPr>
              <a:t>Step 3 Measure 1</a:t>
            </a:r>
          </a:p>
        </p:txBody>
      </p:sp>
    </p:spTree>
    <p:extLst>
      <p:ext uri="{BB962C8B-B14F-4D97-AF65-F5344CB8AC3E}">
        <p14:creationId xmlns:p14="http://schemas.microsoft.com/office/powerpoint/2010/main" val="31300474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980361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36914" y="1373531"/>
            <a:ext cx="9357756" cy="401648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b="1" dirty="0">
                <a:latin typeface="Alexandria" pitchFamily="2" charset="-78"/>
                <a:cs typeface="Alexandria" pitchFamily="2" charset="-78"/>
              </a:rPr>
              <a:t>Management Demand: Benchmarking</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 Step 3 extension of this measure consists of benchmarking project management capabilities against those of other companies.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Companies are benchmarked either against their competitors or across industries.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Benchmarking against competitors is undertaken within industry clusters allows for identification of strengths and weaknesses relative to other companies in the same industry.</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Benchmarking across industries allows for leapfrog improvements and development of enhanced capabilities, beyond those typical of the corporation’s own industry.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3 Measure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2795009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1917" y="1373531"/>
            <a:ext cx="8740239"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What is Done: Maturity Model</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Use of (organizational) project management maturity models addresses the Step 3 element what is done.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These maturity models aim to ensure predictable and consistent delivery of good project results.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Typically, they distinguish five levels of maturity ranging from ad-hoc to optimized maturity models.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Most of these models assess project management capabilities only and provide one level of overall project management maturity.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3 Measure 3</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2217049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PMI’s Organizational Project Management Maturity Model benchmarks project, program and portfolio management against a build-in database of best-practices for several industries.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then provides suggestions for improvement together with maturity levels measured across various dimensions.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This allows for development of the organization’s internal capabilities to manage their projects, resources and processes simultaneously and with maximum efficiency.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These maturity models are also suitable for organizations at Step 1 and Step 2, but </a:t>
            </a:r>
            <a:r>
              <a:rPr lang="en-US" dirty="0" err="1">
                <a:latin typeface="Alexandria" pitchFamily="2" charset="-78"/>
                <a:cs typeface="Alexandria" pitchFamily="2" charset="-78"/>
              </a:rPr>
              <a:t>theybare</a:t>
            </a:r>
            <a:r>
              <a:rPr lang="en-US" dirty="0">
                <a:latin typeface="Alexandria" pitchFamily="2" charset="-78"/>
                <a:cs typeface="Alexandria" pitchFamily="2" charset="-78"/>
              </a:rPr>
              <a:t> deeper and broader at Step 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How PMI Maturity Model Works</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0730935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healthy balance between the three Step 3 measures is required for their successful and economic implementation.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No matter how far an organization develops, the techniques associated with the earlier Steps will not disappear.</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Step 3 organizations still apply Step 1 and Step 2 measures, but Step 3 requires the corporation to make significant investments in: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Money and resources.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Adapting and streamlining the organization’s processes to make them more supportive of the project way of working.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31326" y="654295"/>
            <a:ext cx="5443072" cy="430887"/>
          </a:xfrm>
          <a:prstGeom prst="rect">
            <a:avLst/>
          </a:prstGeom>
          <a:noFill/>
        </p:spPr>
        <p:txBody>
          <a:bodyPr wrap="square" rtlCol="0">
            <a:spAutoFit/>
          </a:bodyPr>
          <a:lstStyle/>
          <a:p>
            <a:r>
              <a:rPr lang="en-US" sz="2200" dirty="0">
                <a:latin typeface="Alexandria" pitchFamily="2" charset="-78"/>
                <a:cs typeface="Alexandria" pitchFamily="2" charset="-78"/>
              </a:rPr>
              <a:t>Successful Implementation of Step 3 </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41951749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464008"/>
          </a:xfrm>
          <a:prstGeom prst="rect">
            <a:avLst/>
          </a:prstGeom>
          <a:noFill/>
        </p:spPr>
        <p:txBody>
          <a:bodyPr wrap="square" rtlCol="0">
            <a:spAutoFit/>
          </a:bodyPr>
          <a:lstStyle/>
          <a:p>
            <a:pPr algn="ctr">
              <a:lnSpc>
                <a:spcPct val="200000"/>
              </a:lnSpc>
            </a:pPr>
            <a:endParaRPr lang="en-US" sz="2000" b="1" dirty="0">
              <a:latin typeface="Alexandria" pitchFamily="2" charset="-78"/>
              <a:cs typeface="Alexandria" pitchFamily="2" charset="-78"/>
            </a:endParaRPr>
          </a:p>
          <a:p>
            <a:pPr algn="ctr">
              <a:lnSpc>
                <a:spcPct val="200000"/>
              </a:lnSpc>
            </a:pPr>
            <a:r>
              <a:rPr lang="en-US" sz="2000" b="1" dirty="0">
                <a:latin typeface="Alexandria" pitchFamily="2" charset="-78"/>
                <a:cs typeface="Alexandria" pitchFamily="2" charset="-78"/>
              </a:rPr>
              <a:t>The Results of the Result Of Step 3 Investments Is Having Project Management As a Strategic Capability of the Corporation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02863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55076" y="654295"/>
            <a:ext cx="5419322" cy="400110"/>
          </a:xfrm>
          <a:prstGeom prst="rect">
            <a:avLst/>
          </a:prstGeom>
          <a:noFill/>
        </p:spPr>
        <p:txBody>
          <a:bodyPr wrap="square" rtlCol="0">
            <a:spAutoFit/>
          </a:bodyPr>
          <a:lstStyle/>
          <a:p>
            <a:r>
              <a:rPr lang="en-US" sz="2000" dirty="0">
                <a:latin typeface="Alexandria" pitchFamily="2" charset="-78"/>
                <a:cs typeface="Alexandria" pitchFamily="2" charset="-78"/>
              </a:rPr>
              <a:t>Project Management Governance Model</a:t>
            </a:r>
            <a:endParaRPr lang="en-US" sz="2000" b="1" dirty="0">
              <a:latin typeface="Alexandria" pitchFamily="2" charset="-78"/>
              <a:cs typeface="Alexandria" pitchFamily="2" charset="-78"/>
            </a:endParaRPr>
          </a:p>
        </p:txBody>
      </p:sp>
      <p:pic>
        <p:nvPicPr>
          <p:cNvPr id="9" name="Content Placeholder 6">
            <a:extLst>
              <a:ext uri="{FF2B5EF4-FFF2-40B4-BE49-F238E27FC236}">
                <a16:creationId xmlns:a16="http://schemas.microsoft.com/office/drawing/2014/main" id="{AE18DAB6-120E-866A-220E-3DE9105D61BF}"/>
              </a:ext>
            </a:extLst>
          </p:cNvPr>
          <p:cNvPicPr>
            <a:picLocks noChangeAspect="1"/>
          </p:cNvPicPr>
          <p:nvPr/>
        </p:nvPicPr>
        <p:blipFill>
          <a:blip r:embed="rId3"/>
          <a:stretch>
            <a:fillRect/>
          </a:stretch>
        </p:blipFill>
        <p:spPr>
          <a:xfrm>
            <a:off x="1037359" y="1191187"/>
            <a:ext cx="8522403" cy="5257114"/>
          </a:xfrm>
          <a:prstGeom prst="rect">
            <a:avLst/>
          </a:prstGeom>
        </p:spPr>
      </p:pic>
    </p:spTree>
    <p:extLst>
      <p:ext uri="{BB962C8B-B14F-4D97-AF65-F5344CB8AC3E}">
        <p14:creationId xmlns:p14="http://schemas.microsoft.com/office/powerpoint/2010/main" val="32265257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99223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154320" cy="4142288"/>
          </a:xfrm>
          <a:prstGeom prst="rect">
            <a:avLst/>
          </a:prstGeom>
          <a:noFill/>
        </p:spPr>
        <p:txBody>
          <a:bodyPr wrap="square" rtlCol="0">
            <a:spAutoFit/>
          </a:bodyPr>
          <a:lstStyle/>
          <a:p>
            <a:pPr marL="285750" lvl="0" indent="-285750">
              <a:lnSpc>
                <a:spcPct val="130000"/>
              </a:lnSpc>
              <a:buFont typeface="Wingdings" panose="05000000000000000000" pitchFamily="2" charset="2"/>
              <a:buChar char="§"/>
            </a:pPr>
            <a:r>
              <a:rPr lang="en-US" sz="1700" dirty="0">
                <a:latin typeface="Alexandria" pitchFamily="2" charset="-78"/>
                <a:cs typeface="Alexandria" pitchFamily="2" charset="-78"/>
              </a:rPr>
              <a:t>There are three forces which impact and determine the quality of project management: education; management demands; and perceived economic pressure.</a:t>
            </a:r>
          </a:p>
          <a:p>
            <a:pPr marL="285750" lvl="0" indent="-285750">
              <a:lnSpc>
                <a:spcPct val="130000"/>
              </a:lnSpc>
              <a:buFont typeface="Wingdings" panose="05000000000000000000" pitchFamily="2" charset="2"/>
              <a:buChar char="§"/>
            </a:pPr>
            <a:r>
              <a:rPr lang="en-US" sz="1700" dirty="0">
                <a:latin typeface="Alexandria" pitchFamily="2" charset="-78"/>
                <a:cs typeface="Alexandria" pitchFamily="2" charset="-78"/>
              </a:rPr>
              <a:t>The governance framework includes a three-step process; each of which constitutes the equilibrium of the three discussed forces. </a:t>
            </a:r>
          </a:p>
          <a:p>
            <a:pPr marL="285750" lvl="0" indent="-285750">
              <a:lnSpc>
                <a:spcPct val="130000"/>
              </a:lnSpc>
              <a:buFont typeface="Wingdings" panose="05000000000000000000" pitchFamily="2" charset="2"/>
              <a:buChar char="§"/>
            </a:pPr>
            <a:r>
              <a:rPr lang="en-US" sz="1700" dirty="0">
                <a:latin typeface="Alexandria" pitchFamily="2" charset="-78"/>
                <a:cs typeface="Alexandria" pitchFamily="2" charset="-78"/>
              </a:rPr>
              <a:t>The result of an established step 1 allows organizations to improve project management quality in terms of the classic iron triangle of time, budget, and quality goals.</a:t>
            </a:r>
          </a:p>
          <a:p>
            <a:pPr marL="285750" lvl="0" indent="-285750">
              <a:lnSpc>
                <a:spcPct val="130000"/>
              </a:lnSpc>
              <a:buFont typeface="Wingdings" panose="05000000000000000000" pitchFamily="2" charset="2"/>
              <a:buChar char="§"/>
            </a:pPr>
            <a:r>
              <a:rPr lang="en-US" sz="1700" dirty="0">
                <a:latin typeface="Alexandria" pitchFamily="2" charset="-78"/>
                <a:cs typeface="Alexandria" pitchFamily="2" charset="-78"/>
              </a:rPr>
              <a:t>The result of step 2 investments in project management is an improvement that is generally higher than in step 1 and so are the expected returns.</a:t>
            </a:r>
          </a:p>
          <a:p>
            <a:pPr marL="285750" lvl="0" indent="-285750">
              <a:lnSpc>
                <a:spcPct val="130000"/>
              </a:lnSpc>
              <a:buFont typeface="Wingdings" panose="05000000000000000000" pitchFamily="2" charset="2"/>
              <a:buChar char="§"/>
            </a:pPr>
            <a:r>
              <a:rPr lang="en-US" sz="1700" dirty="0">
                <a:latin typeface="Alexandria" pitchFamily="2" charset="-78"/>
                <a:cs typeface="Alexandria" pitchFamily="2" charset="-78"/>
              </a:rPr>
              <a:t>The results of the result of step 3 investments is having project management as a strategic capability of the corporation.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894960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0737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522455" cy="4016484"/>
          </a:xfrm>
          <a:prstGeom prst="rect">
            <a:avLst/>
          </a:prstGeom>
          <a:noFill/>
        </p:spPr>
        <p:txBody>
          <a:bodyPr wrap="square" rtlCol="0">
            <a:spAutoFit/>
          </a:bodyPr>
          <a:lstStyle/>
          <a:p>
            <a:pPr marL="285750" lvl="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The governance model described does not imply that all organizations should aim for the highest step (that is, Step 3). </a:t>
            </a:r>
          </a:p>
          <a:p>
            <a:pPr marL="285750" lvl="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The best economic mix of project management governance measures with a healthy balance between the need for improving project management against increased investment. </a:t>
            </a:r>
          </a:p>
          <a:p>
            <a:pPr marL="285750" lvl="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The correct application of the model lies in the identification of the extent of project management needed and the balanced application of the measures in that step of the model. </a:t>
            </a:r>
          </a:p>
          <a:p>
            <a:pPr marL="285750" lvl="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While enablers show what needs to be in place from an organizational perspective to move up to a particular step, constraints indicate threats to successful implementation.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524605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886927"/>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000" dirty="0">
                <a:latin typeface="Alexandria" pitchFamily="2" charset="-78"/>
                <a:cs typeface="Alexandria" pitchFamily="2" charset="-78"/>
              </a:rPr>
              <a:t>Think of a given international company, and based on its project management performance, try to figure out its situation according to the step of project management governance model?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577528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464008"/>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000" dirty="0">
                <a:latin typeface="Alexandria" pitchFamily="2" charset="-78"/>
                <a:cs typeface="Alexandria" pitchFamily="2" charset="-78"/>
              </a:rPr>
              <a:t>Look for three local companies, each is having different project management governance and maturity levels and explain the enablers and constraints that led to these companies adopting such positions?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272587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C771558-F016-42DD-8ACB-82E5E3CCF100}"/>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www.w3.org/XML/1998/namespace"/>
    <ds:schemaRef ds:uri="688354b5-287c-4cda-825e-1d7935aea40e"/>
    <ds:schemaRef ds:uri="http://schemas.microsoft.com/office/infopath/2007/PartnerControls"/>
    <ds:schemaRef ds:uri="http://purl.org/dc/terms/"/>
    <ds:schemaRef ds:uri="http://purl.org/dc/elements/1.1/"/>
    <ds:schemaRef ds:uri="http://schemas.openxmlformats.org/package/2006/metadata/core-properties"/>
    <ds:schemaRef ds:uri="aca13214-df29-4e3c-a050-857c0bf7bd8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525</TotalTime>
  <Words>3339</Words>
  <Application>Microsoft Office PowerPoint</Application>
  <PresentationFormat>Widescreen</PresentationFormat>
  <Paragraphs>226</Paragraphs>
  <Slides>47</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76</cp:revision>
  <dcterms:created xsi:type="dcterms:W3CDTF">2023-04-29T09:08:00Z</dcterms:created>
  <dcterms:modified xsi:type="dcterms:W3CDTF">2026-06-04T08:44:17Z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