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6"/>
  </p:notesMasterIdLst>
  <p:sldIdLst>
    <p:sldId id="526" r:id="rId2"/>
    <p:sldId id="527" r:id="rId3"/>
    <p:sldId id="549" r:id="rId4"/>
    <p:sldId id="705" r:id="rId5"/>
    <p:sldId id="641" r:id="rId6"/>
    <p:sldId id="665" r:id="rId7"/>
    <p:sldId id="666" r:id="rId8"/>
    <p:sldId id="489" r:id="rId9"/>
    <p:sldId id="630" r:id="rId10"/>
    <p:sldId id="582" r:id="rId11"/>
    <p:sldId id="691" r:id="rId12"/>
    <p:sldId id="622" r:id="rId13"/>
    <p:sldId id="706" r:id="rId14"/>
    <p:sldId id="692" r:id="rId15"/>
    <p:sldId id="693" r:id="rId16"/>
    <p:sldId id="694" r:id="rId17"/>
    <p:sldId id="695" r:id="rId18"/>
    <p:sldId id="696" r:id="rId19"/>
    <p:sldId id="697" r:id="rId20"/>
    <p:sldId id="698" r:id="rId21"/>
    <p:sldId id="699" r:id="rId22"/>
    <p:sldId id="700" r:id="rId23"/>
    <p:sldId id="701" r:id="rId24"/>
    <p:sldId id="702" r:id="rId25"/>
    <p:sldId id="703" r:id="rId26"/>
    <p:sldId id="704" r:id="rId27"/>
    <p:sldId id="690" r:id="rId28"/>
    <p:sldId id="633" r:id="rId29"/>
    <p:sldId id="546" r:id="rId30"/>
    <p:sldId id="707" r:id="rId31"/>
    <p:sldId id="708" r:id="rId32"/>
    <p:sldId id="709" r:id="rId33"/>
    <p:sldId id="710" r:id="rId34"/>
    <p:sldId id="711" r:id="rId35"/>
    <p:sldId id="712" r:id="rId36"/>
    <p:sldId id="713" r:id="rId37"/>
    <p:sldId id="714" r:id="rId38"/>
    <p:sldId id="715" r:id="rId39"/>
    <p:sldId id="716" r:id="rId40"/>
    <p:sldId id="717" r:id="rId41"/>
    <p:sldId id="718" r:id="rId42"/>
    <p:sldId id="719" r:id="rId43"/>
    <p:sldId id="720" r:id="rId44"/>
    <p:sldId id="349" r:id="rId4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26"/>
            <p14:sldId id="527"/>
            <p14:sldId id="549"/>
            <p14:sldId id="705"/>
            <p14:sldId id="641"/>
            <p14:sldId id="665"/>
            <p14:sldId id="666"/>
            <p14:sldId id="489"/>
            <p14:sldId id="630"/>
            <p14:sldId id="582"/>
            <p14:sldId id="691"/>
            <p14:sldId id="622"/>
            <p14:sldId id="706"/>
            <p14:sldId id="692"/>
            <p14:sldId id="693"/>
            <p14:sldId id="694"/>
            <p14:sldId id="695"/>
            <p14:sldId id="696"/>
            <p14:sldId id="697"/>
            <p14:sldId id="698"/>
            <p14:sldId id="699"/>
            <p14:sldId id="700"/>
            <p14:sldId id="701"/>
            <p14:sldId id="702"/>
            <p14:sldId id="703"/>
            <p14:sldId id="704"/>
            <p14:sldId id="690"/>
            <p14:sldId id="633"/>
            <p14:sldId id="546"/>
            <p14:sldId id="707"/>
            <p14:sldId id="708"/>
            <p14:sldId id="709"/>
            <p14:sldId id="710"/>
            <p14:sldId id="711"/>
            <p14:sldId id="712"/>
            <p14:sldId id="713"/>
            <p14:sldId id="714"/>
            <p14:sldId id="715"/>
            <p14:sldId id="716"/>
            <p14:sldId id="717"/>
            <p14:sldId id="718"/>
            <p14:sldId id="719"/>
            <p14:sldId id="720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FAC748"/>
    <a:srgbClr val="4472C4"/>
    <a:srgbClr val="669BBC"/>
    <a:srgbClr val="2D3956"/>
    <a:srgbClr val="8E5A6D"/>
    <a:srgbClr val="852F4A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882" autoAdjust="0"/>
    <p:restoredTop sz="93738" autoAdjust="0"/>
  </p:normalViewPr>
  <p:slideViewPr>
    <p:cSldViewPr snapToGrid="0">
      <p:cViewPr varScale="1">
        <p:scale>
          <a:sx n="82" d="100"/>
          <a:sy n="82" d="100"/>
        </p:scale>
        <p:origin x="677" y="4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pPr/>
              <a:t>3/22/2024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99087035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99505297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88016649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Shape 141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2" name="Shape 142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4272329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3/22/2024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3/22/2024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3/22/2024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3/22/2024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pPr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B150257C-F063-4712-86B9-6B30CE114C01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0564587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body" type="tx">
  <p:cSld name="Title and body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Shape 18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800" cy="7635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 dirty="0"/>
          </a:p>
        </p:txBody>
      </p:sp>
      <p:sp>
        <p:nvSpPr>
          <p:cNvPr id="19" name="Shape 19"/>
          <p:cNvSpPr txBox="1">
            <a:spLocks noGrp="1"/>
          </p:cNvSpPr>
          <p:nvPr>
            <p:ph type="body" idx="1"/>
          </p:nvPr>
        </p:nvSpPr>
        <p:spPr>
          <a:xfrm>
            <a:off x="415600" y="1536633"/>
            <a:ext cx="11360800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429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 sz="1600">
                <a:solidFill>
                  <a:schemeClr val="tx1"/>
                </a:solidFill>
              </a:defRPr>
            </a:lvl2pPr>
            <a:lvl3pPr marL="1371600" lvl="2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pPr lvl="1"/>
            <a:endParaRPr dirty="0"/>
          </a:p>
        </p:txBody>
      </p:sp>
      <p:sp>
        <p:nvSpPr>
          <p:cNvPr id="20" name="Shape 20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 sz="1200"/>
            </a:lvl1pPr>
            <a:lvl2pPr lvl="1">
              <a:buNone/>
              <a:defRPr sz="1200"/>
            </a:lvl2pPr>
            <a:lvl3pPr lvl="2">
              <a:buNone/>
              <a:defRPr sz="1200"/>
            </a:lvl3pPr>
            <a:lvl4pPr lvl="3">
              <a:buNone/>
              <a:defRPr sz="1200"/>
            </a:lvl4pPr>
            <a:lvl5pPr lvl="4">
              <a:buNone/>
              <a:defRPr sz="1200"/>
            </a:lvl5pPr>
            <a:lvl6pPr lvl="5">
              <a:buNone/>
              <a:defRPr sz="1200"/>
            </a:lvl6pPr>
            <a:lvl7pPr lvl="6">
              <a:buNone/>
              <a:defRPr sz="1200"/>
            </a:lvl7pPr>
            <a:lvl8pPr lvl="7">
              <a:buNone/>
              <a:defRPr sz="1200"/>
            </a:lvl8pPr>
            <a:lvl9pPr lvl="8">
              <a:buNone/>
              <a:defRPr sz="1200"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 type="secHead">
  <p:cSld name="1_Section header"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title"/>
          </p:nvPr>
        </p:nvSpPr>
        <p:spPr>
          <a:xfrm>
            <a:off x="415600" y="2867800"/>
            <a:ext cx="11360800" cy="11223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pPr/>
              <a:t>3/22/2024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4" r:id="rId14"/>
    <p:sldLayoutId id="2147483667" r:id="rId15"/>
    <p:sldLayoutId id="2147483668" r:id="rId16"/>
    <p:sldLayoutId id="2147483669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7.svg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1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2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2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2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3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4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4.pn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5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16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6.emf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27.emf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7.sv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6.png"/><Relationship Id="rId5" Type="http://schemas.openxmlformats.org/officeDocument/2006/relationships/image" Target="../media/image30.png"/><Relationship Id="rId4" Type="http://schemas.openxmlformats.org/officeDocument/2006/relationships/image" Target="../media/image2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Prof.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121674" y="2365980"/>
            <a:ext cx="587808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Creative and Scientific Thinking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-540265" y="584365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403020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CRE252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 cstate="print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658344" cy="212365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Creative and Scientific</a:t>
            </a:r>
          </a:p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Thinking</a:t>
            </a:r>
          </a:p>
          <a:p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8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394524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CRE252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Information Technology Department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Prof.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Shereen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Taie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B5E37E79-C734-4EBE-9F75-392280F4D61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5600" y="869133"/>
            <a:ext cx="11360800" cy="763500"/>
          </a:xfrm>
        </p:spPr>
        <p:txBody>
          <a:bodyPr>
            <a:normAutofit fontScale="90000"/>
          </a:bodyPr>
          <a:lstStyle/>
          <a:p>
            <a:r>
              <a:rPr lang="en-US" b="1" dirty="0"/>
              <a:t>Learning Objectives: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462CDC7-F915-448E-A93D-8FC9B3E2754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209572" y="1543738"/>
            <a:ext cx="10378083" cy="4778234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en-US" sz="3600" b="1" dirty="0"/>
              <a:t>Individual Techniques for Generating Solutions </a:t>
            </a:r>
          </a:p>
          <a:p>
            <a:pPr>
              <a:lnSpc>
                <a:spcPct val="200000"/>
              </a:lnSpc>
            </a:pPr>
            <a:r>
              <a:rPr lang="en-US" sz="3600" b="1" dirty="0"/>
              <a:t>Group Techniques for Generating Solutions</a:t>
            </a:r>
          </a:p>
          <a:p>
            <a:pPr>
              <a:lnSpc>
                <a:spcPct val="200000"/>
              </a:lnSpc>
            </a:pPr>
            <a:r>
              <a:rPr lang="en-US" sz="3600" b="1"/>
              <a:t>Alternative solutions </a:t>
            </a:r>
            <a:endParaRPr lang="en-US" sz="3600" b="1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907E750-9155-4EF3-AE3B-D47A9282DD34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</a:t>
            </a:fld>
            <a:endParaRPr lang="en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35893" y="500900"/>
            <a:ext cx="9856108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8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43610443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421221" y="500900"/>
            <a:ext cx="9708582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067888" y="998875"/>
            <a:ext cx="57522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Individual Techniques for Generating Solutions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75145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784204" y="491794"/>
            <a:ext cx="10878207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>
              <a:buNone/>
            </a:pPr>
            <a:endParaRPr lang="en-US" dirty="0"/>
          </a:p>
          <a:p>
            <a:pPr>
              <a:lnSpc>
                <a:spcPct val="150000"/>
              </a:lnSpc>
              <a:buNone/>
            </a:pPr>
            <a:r>
              <a:rPr lang="en-US" sz="3600" b="1" dirty="0">
                <a:solidFill>
                  <a:srgbClr val="FF0000"/>
                </a:solidFill>
              </a:rPr>
              <a:t>Why Mind Map?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0000"/>
                </a:solidFill>
              </a:rPr>
              <a:t>Organize thoughts when brainstorming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0000"/>
                </a:solidFill>
              </a:rPr>
              <a:t>Effective method of taking notes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0000"/>
                </a:solidFill>
              </a:rPr>
              <a:t>Harnesses the full range of skills– word, image, number, logic, rhythm, color and spatial awareness</a:t>
            </a:r>
          </a:p>
          <a:p>
            <a:pPr algn="just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rgbClr val="000000"/>
                </a:solidFill>
              </a:rPr>
              <a:t>Aid creativity, memory, and specifically the recall of information.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5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6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3FECEF-67A8-43CD-3191-67285884A346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EG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1DEA06D5-693C-3FE4-FCC2-89278DFB3EB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1175" y="1281658"/>
            <a:ext cx="11360800" cy="4361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975654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7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1071DC0-34EB-A796-0A19-4A1830ED711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3103" y="1230878"/>
            <a:ext cx="11267722" cy="43388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42166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8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190357" y="5631637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270698" y="5687674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295995" y="5566189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AD615BD8-B4BE-C902-7EC3-106D069993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5995" y="920750"/>
            <a:ext cx="11625307" cy="46286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735553" y="1214185"/>
            <a:ext cx="10460982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 algn="just">
              <a:buNone/>
            </a:pPr>
            <a:r>
              <a:rPr lang="en-US" sz="3600" b="1" dirty="0">
                <a:solidFill>
                  <a:srgbClr val="FF0000"/>
                </a:solidFill>
              </a:rPr>
              <a:t>Mind Maps Use:</a:t>
            </a:r>
          </a:p>
          <a:p>
            <a:pPr marL="857250" indent="-742950" algn="just">
              <a:buNone/>
            </a:pPr>
            <a:endParaRPr lang="en-US" sz="3600" b="1" dirty="0">
              <a:solidFill>
                <a:srgbClr val="FF0000"/>
              </a:solidFill>
            </a:endParaRPr>
          </a:p>
          <a:p>
            <a:pPr marL="857250" indent="-742950" algn="just">
              <a:buNone/>
            </a:pPr>
            <a:endParaRPr lang="en-US" b="1" dirty="0"/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9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5A76E102-434B-370C-A522-EFC17C24FA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5509" y="1806387"/>
            <a:ext cx="10460982" cy="3701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10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36D9C6-5BCC-E2E9-582B-29987A930133}"/>
              </a:ext>
            </a:extLst>
          </p:cNvPr>
          <p:cNvSpPr txBox="1"/>
          <p:nvPr/>
        </p:nvSpPr>
        <p:spPr>
          <a:xfrm>
            <a:off x="1162010" y="1285675"/>
            <a:ext cx="9988378" cy="47250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sz="3600" dirty="0">
                <a:solidFill>
                  <a:srgbClr val="FF0000"/>
                </a:solidFill>
              </a:rPr>
              <a:t>7 Steps: Mind Mapping</a:t>
            </a:r>
          </a:p>
          <a:p>
            <a:pPr marL="514350" indent="-514350" algn="just">
              <a:lnSpc>
                <a:spcPct val="200000"/>
              </a:lnSpc>
              <a:buAutoNum type="arabicPeriod"/>
            </a:pPr>
            <a:r>
              <a:rPr lang="en-US" sz="3200" dirty="0"/>
              <a:t>Start</a:t>
            </a:r>
          </a:p>
          <a:p>
            <a:pPr marL="514350" indent="-514350" algn="just">
              <a:lnSpc>
                <a:spcPct val="200000"/>
              </a:lnSpc>
              <a:buAutoNum type="arabicPeriod"/>
            </a:pPr>
            <a:r>
              <a:rPr lang="en-US" sz="3200" dirty="0"/>
              <a:t>Main idea</a:t>
            </a:r>
          </a:p>
          <a:p>
            <a:pPr marL="514350" indent="-514350" algn="just">
              <a:lnSpc>
                <a:spcPct val="200000"/>
              </a:lnSpc>
              <a:buAutoNum type="arabicPeriod"/>
            </a:pPr>
            <a:r>
              <a:rPr lang="en-US" sz="3200" dirty="0"/>
              <a:t>Use colors throughout</a:t>
            </a:r>
          </a:p>
          <a:p>
            <a:pPr marL="514350" indent="-514350" algn="just">
              <a:lnSpc>
                <a:spcPct val="200000"/>
              </a:lnSpc>
              <a:buAutoNum type="arabicPeriod"/>
            </a:pPr>
            <a:r>
              <a:rPr lang="en-US" sz="3200" dirty="0"/>
              <a:t>Connect main branches</a:t>
            </a:r>
            <a:endParaRPr lang="x-none" sz="3200" dirty="0"/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11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236D9C6-5BCC-E2E9-582B-29987A930133}"/>
              </a:ext>
            </a:extLst>
          </p:cNvPr>
          <p:cNvSpPr txBox="1"/>
          <p:nvPr/>
        </p:nvSpPr>
        <p:spPr>
          <a:xfrm>
            <a:off x="1162010" y="1285675"/>
            <a:ext cx="9988378" cy="43396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lnSpc>
                <a:spcPct val="150000"/>
              </a:lnSpc>
              <a:buNone/>
            </a:pPr>
            <a:r>
              <a:rPr lang="en-US" sz="4000" dirty="0">
                <a:solidFill>
                  <a:srgbClr val="FF0000"/>
                </a:solidFill>
              </a:rPr>
              <a:t>7 Steps: Mind Mapping</a:t>
            </a:r>
          </a:p>
          <a:p>
            <a:pPr algn="just">
              <a:lnSpc>
                <a:spcPct val="200000"/>
              </a:lnSpc>
              <a:buNone/>
            </a:pPr>
            <a:r>
              <a:rPr lang="en-US" sz="3600" dirty="0" smtClean="0">
                <a:solidFill>
                  <a:srgbClr val="000000"/>
                </a:solidFill>
              </a:rPr>
              <a:t>5</a:t>
            </a:r>
            <a:r>
              <a:rPr lang="en-US" sz="3600" dirty="0">
                <a:solidFill>
                  <a:srgbClr val="000000"/>
                </a:solidFill>
              </a:rPr>
              <a:t>. Curved branches</a:t>
            </a:r>
          </a:p>
          <a:p>
            <a:pPr algn="just">
              <a:lnSpc>
                <a:spcPct val="200000"/>
              </a:lnSpc>
              <a:buNone/>
            </a:pPr>
            <a:r>
              <a:rPr lang="en-US" sz="3600" dirty="0">
                <a:solidFill>
                  <a:srgbClr val="000000"/>
                </a:solidFill>
              </a:rPr>
              <a:t>6. Use one keyword </a:t>
            </a:r>
          </a:p>
          <a:p>
            <a:pPr algn="just">
              <a:lnSpc>
                <a:spcPct val="200000"/>
              </a:lnSpc>
              <a:buNone/>
            </a:pPr>
            <a:r>
              <a:rPr lang="en-US" sz="3600" dirty="0">
                <a:solidFill>
                  <a:srgbClr val="000000"/>
                </a:solidFill>
              </a:rPr>
              <a:t>7. Use images</a:t>
            </a:r>
            <a:r>
              <a:rPr lang="en-US" sz="3600" dirty="0">
                <a:solidFill>
                  <a:srgbClr val="FF0000"/>
                </a:solidFill>
              </a:rPr>
              <a:t> </a:t>
            </a:r>
            <a:endParaRPr lang="en-US" sz="36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489192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A2205-E3FB-DE96-0BCE-7036EB5C6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0061"/>
            <a:ext cx="10515600" cy="1075564"/>
          </a:xfrm>
        </p:spPr>
        <p:txBody>
          <a:bodyPr/>
          <a:lstStyle/>
          <a:p>
            <a:r>
              <a:rPr lang="en-US" sz="4400" dirty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CED755-1D9E-B8E5-06B0-12203FE74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3200" dirty="0"/>
              <a:t>1. Start in the center of a </a:t>
            </a:r>
            <a:r>
              <a:rPr lang="en-US" sz="3200" b="1" u="sng" dirty="0"/>
              <a:t>blank</a:t>
            </a:r>
            <a:r>
              <a:rPr lang="en-US" sz="3200" dirty="0"/>
              <a:t> page turned sideways.</a:t>
            </a:r>
          </a:p>
          <a:p>
            <a:pPr algn="just">
              <a:lnSpc>
                <a:spcPct val="200000"/>
              </a:lnSpc>
            </a:pPr>
            <a:r>
              <a:rPr lang="en-US" sz="3200" dirty="0"/>
              <a:t>Give your brain freedom to spread out in all directions</a:t>
            </a:r>
            <a:endParaRPr lang="x-none" sz="32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12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7209449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A2205-E3FB-DE96-0BCE-7036EB5C6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0061"/>
            <a:ext cx="10515600" cy="1075564"/>
          </a:xfrm>
        </p:spPr>
        <p:txBody>
          <a:bodyPr/>
          <a:lstStyle/>
          <a:p>
            <a:r>
              <a:rPr lang="en-US" sz="4400" dirty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CED755-1D9E-B8E5-06B0-12203FE74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900" dirty="0"/>
              <a:t>1. Start in the center of a </a:t>
            </a:r>
            <a:r>
              <a:rPr lang="en-US" sz="2900" b="1" u="sng" dirty="0"/>
              <a:t>blank</a:t>
            </a:r>
            <a:r>
              <a:rPr lang="en-US" sz="2900" dirty="0"/>
              <a:t> page turned sideways.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13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3E958D4-6128-E39D-A515-72FF4FD9B15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5724"/>
          <a:stretch/>
        </p:blipFill>
        <p:spPr>
          <a:xfrm>
            <a:off x="3158622" y="2929626"/>
            <a:ext cx="5113540" cy="34694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6390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A2205-E3FB-DE96-0BCE-7036EB5C6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0061"/>
            <a:ext cx="10515600" cy="1075564"/>
          </a:xfrm>
        </p:spPr>
        <p:txBody>
          <a:bodyPr/>
          <a:lstStyle/>
          <a:p>
            <a:r>
              <a:rPr lang="en-US" sz="4400" dirty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CED755-1D9E-B8E5-06B0-12203FE74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900" dirty="0"/>
              <a:t>2. Use an image or picture for your </a:t>
            </a:r>
            <a:r>
              <a:rPr lang="en-US" sz="2900" b="1" dirty="0">
                <a:solidFill>
                  <a:srgbClr val="FF0000"/>
                </a:solidFill>
              </a:rPr>
              <a:t>main</a:t>
            </a:r>
            <a:r>
              <a:rPr lang="en-US" sz="2900" dirty="0"/>
              <a:t> idea.</a:t>
            </a:r>
          </a:p>
          <a:p>
            <a:pPr marL="0" indent="0" algn="just">
              <a:lnSpc>
                <a:spcPct val="200000"/>
              </a:lnSpc>
              <a:buNone/>
            </a:pPr>
            <a:r>
              <a:rPr lang="en-US" sz="2900" dirty="0"/>
              <a:t>An image helps your </a:t>
            </a:r>
            <a:r>
              <a:rPr lang="en-US" sz="2900" b="1" u="sng" dirty="0"/>
              <a:t>imagination</a:t>
            </a:r>
            <a:r>
              <a:rPr lang="en-US" sz="2900" dirty="0"/>
              <a:t>. It is more </a:t>
            </a:r>
            <a:r>
              <a:rPr lang="en-US" sz="2900" b="1" u="sng" dirty="0"/>
              <a:t>interesting</a:t>
            </a:r>
            <a:r>
              <a:rPr lang="en-US" sz="2900" dirty="0"/>
              <a:t> and keeps your focused helping you to </a:t>
            </a:r>
            <a:r>
              <a:rPr lang="en-US" sz="2900" b="1" u="sng" dirty="0"/>
              <a:t>concentrate</a:t>
            </a:r>
            <a:r>
              <a:rPr lang="en-US" sz="2900" dirty="0"/>
              <a:t>.</a:t>
            </a:r>
            <a:endParaRPr lang="x-none" sz="29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14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348114464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A2205-E3FB-DE96-0BCE-7036EB5C6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0061"/>
            <a:ext cx="10515600" cy="1075564"/>
          </a:xfrm>
        </p:spPr>
        <p:txBody>
          <a:bodyPr/>
          <a:lstStyle/>
          <a:p>
            <a:r>
              <a:rPr lang="en-US" sz="4400" dirty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CED755-1D9E-B8E5-06B0-12203FE74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900" dirty="0"/>
              <a:t>2. Use an image or picture for your </a:t>
            </a:r>
            <a:r>
              <a:rPr lang="en-US" sz="2900" b="1" dirty="0">
                <a:solidFill>
                  <a:srgbClr val="FF0000"/>
                </a:solidFill>
              </a:rPr>
              <a:t>main</a:t>
            </a:r>
            <a:r>
              <a:rPr lang="en-US" sz="2900" dirty="0"/>
              <a:t> idea.</a:t>
            </a:r>
          </a:p>
          <a:p>
            <a:pPr marL="0" indent="0" algn="just">
              <a:lnSpc>
                <a:spcPct val="200000"/>
              </a:lnSpc>
              <a:buNone/>
            </a:pPr>
            <a:endParaRPr lang="x-none" sz="29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15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80A664D-9C58-2423-2F74-EDB93FC688F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39515" y="2901189"/>
            <a:ext cx="4595350" cy="3205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13585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A2205-E3FB-DE96-0BCE-7036EB5C6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0061"/>
            <a:ext cx="10515600" cy="1075564"/>
          </a:xfrm>
        </p:spPr>
        <p:txBody>
          <a:bodyPr/>
          <a:lstStyle/>
          <a:p>
            <a:r>
              <a:rPr lang="en-US" sz="4400" dirty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CED755-1D9E-B8E5-06B0-12203FE74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900" dirty="0"/>
              <a:t>3. Use colors throughout.</a:t>
            </a:r>
          </a:p>
          <a:p>
            <a:pPr algn="just">
              <a:lnSpc>
                <a:spcPct val="200000"/>
              </a:lnSpc>
            </a:pPr>
            <a:r>
              <a:rPr lang="en-US" sz="2900" dirty="0"/>
              <a:t>Colors are as </a:t>
            </a:r>
            <a:r>
              <a:rPr lang="en-US" sz="2900" b="1" u="sng" dirty="0">
                <a:solidFill>
                  <a:srgbClr val="FF0000"/>
                </a:solidFill>
              </a:rPr>
              <a:t>exciting</a:t>
            </a:r>
            <a:r>
              <a:rPr lang="en-US" sz="2900" dirty="0"/>
              <a:t> to your Brain as are images.</a:t>
            </a:r>
          </a:p>
          <a:p>
            <a:pPr algn="just">
              <a:lnSpc>
                <a:spcPct val="200000"/>
              </a:lnSpc>
            </a:pPr>
            <a:r>
              <a:rPr lang="en-US" sz="2900" dirty="0"/>
              <a:t>Color will add energy to your creative thinking.</a:t>
            </a:r>
            <a:endParaRPr lang="x-none" sz="29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16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08758225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A2205-E3FB-DE96-0BCE-7036EB5C6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0061"/>
            <a:ext cx="10515600" cy="1075564"/>
          </a:xfrm>
        </p:spPr>
        <p:txBody>
          <a:bodyPr/>
          <a:lstStyle/>
          <a:p>
            <a:r>
              <a:rPr lang="en-US" sz="4400" dirty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CED755-1D9E-B8E5-06B0-12203FE74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900" dirty="0"/>
              <a:t>3. Use colors throughout.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17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6F733B6-BB64-5DDF-7D95-6B9FDD66A7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3037" y="2658951"/>
            <a:ext cx="5254563" cy="3693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438004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A2205-E3FB-DE96-0BCE-7036EB5C6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0061"/>
            <a:ext cx="10515600" cy="1075564"/>
          </a:xfrm>
        </p:spPr>
        <p:txBody>
          <a:bodyPr/>
          <a:lstStyle/>
          <a:p>
            <a:r>
              <a:rPr lang="en-US" sz="4400" dirty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CED755-1D9E-B8E5-06B0-12203FE74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900" dirty="0"/>
              <a:t>4. Connect your main </a:t>
            </a:r>
            <a:r>
              <a:rPr lang="en-US" sz="2900" b="1" u="sng" dirty="0">
                <a:solidFill>
                  <a:srgbClr val="FF0000"/>
                </a:solidFill>
              </a:rPr>
              <a:t>branches</a:t>
            </a:r>
            <a:r>
              <a:rPr lang="en-US" sz="2900" dirty="0"/>
              <a:t> to the central image etc.</a:t>
            </a:r>
          </a:p>
          <a:p>
            <a:pPr algn="just">
              <a:lnSpc>
                <a:spcPct val="200000"/>
              </a:lnSpc>
            </a:pPr>
            <a:r>
              <a:rPr lang="en-US" sz="2900" dirty="0"/>
              <a:t>Your brain works by association. It likes to link two (or three, or four) things together.</a:t>
            </a:r>
            <a:endParaRPr lang="x-none" sz="29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18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04576470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A2205-E3FB-DE96-0BCE-7036EB5C6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0061"/>
            <a:ext cx="10515600" cy="1075564"/>
          </a:xfrm>
        </p:spPr>
        <p:txBody>
          <a:bodyPr/>
          <a:lstStyle/>
          <a:p>
            <a:r>
              <a:rPr lang="en-US" sz="4400" dirty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CED755-1D9E-B8E5-06B0-12203FE74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900" dirty="0"/>
              <a:t>4. Connect your main </a:t>
            </a:r>
            <a:r>
              <a:rPr lang="en-US" sz="2900" b="1" u="sng" dirty="0">
                <a:solidFill>
                  <a:srgbClr val="FF0000"/>
                </a:solidFill>
              </a:rPr>
              <a:t>branches</a:t>
            </a:r>
            <a:r>
              <a:rPr lang="en-US" sz="2900" dirty="0"/>
              <a:t> to the central image etc.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19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2380794D-7392-1E13-D6C9-78A8E4AA6BB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95644" y="2901189"/>
            <a:ext cx="5014955" cy="3491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193578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A2205-E3FB-DE96-0BCE-7036EB5C6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0061"/>
            <a:ext cx="10515600" cy="1075564"/>
          </a:xfrm>
        </p:spPr>
        <p:txBody>
          <a:bodyPr/>
          <a:lstStyle/>
          <a:p>
            <a:r>
              <a:rPr lang="en-US" sz="4400" dirty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CED755-1D9E-B8E5-06B0-12203FE74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900" dirty="0"/>
              <a:t>5. Make your branches </a:t>
            </a:r>
            <a:r>
              <a:rPr lang="en-US" sz="2900" b="1" u="sng" dirty="0">
                <a:solidFill>
                  <a:srgbClr val="FF0000"/>
                </a:solidFill>
              </a:rPr>
              <a:t>curved</a:t>
            </a:r>
            <a:r>
              <a:rPr lang="en-US" sz="2900" dirty="0"/>
              <a:t> instead of straight lined.</a:t>
            </a:r>
          </a:p>
          <a:p>
            <a:pPr algn="just">
              <a:lnSpc>
                <a:spcPct val="200000"/>
              </a:lnSpc>
            </a:pPr>
            <a:r>
              <a:rPr lang="en-US" sz="2900" dirty="0"/>
              <a:t>Having nothing but straight lines is </a:t>
            </a:r>
            <a:r>
              <a:rPr lang="en-US" sz="2900" dirty="0">
                <a:solidFill>
                  <a:srgbClr val="FF0000"/>
                </a:solidFill>
              </a:rPr>
              <a:t>boring</a:t>
            </a:r>
            <a:r>
              <a:rPr lang="en-US" sz="2900" dirty="0"/>
              <a:t> to your brain.</a:t>
            </a:r>
            <a:endParaRPr lang="x-none" sz="29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20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357747561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A2205-E3FB-DE96-0BCE-7036EB5C6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0061"/>
            <a:ext cx="10515600" cy="1075564"/>
          </a:xfrm>
        </p:spPr>
        <p:txBody>
          <a:bodyPr/>
          <a:lstStyle/>
          <a:p>
            <a:r>
              <a:rPr lang="en-US" sz="4400" dirty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CED755-1D9E-B8E5-06B0-12203FE74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900" dirty="0"/>
              <a:t>5. Make your branches </a:t>
            </a:r>
            <a:r>
              <a:rPr lang="en-US" sz="2900" b="1" u="sng" dirty="0">
                <a:solidFill>
                  <a:srgbClr val="FF0000"/>
                </a:solidFill>
              </a:rPr>
              <a:t>curved</a:t>
            </a:r>
            <a:r>
              <a:rPr lang="en-US" sz="2900" dirty="0"/>
              <a:t> instead of straight lined.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21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0AF875A-F776-D659-397A-43D5243F12F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15259" y="2798139"/>
            <a:ext cx="5010175" cy="34944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098931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A2205-E3FB-DE96-0BCE-7036EB5C6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0061"/>
            <a:ext cx="10515600" cy="1075564"/>
          </a:xfrm>
        </p:spPr>
        <p:txBody>
          <a:bodyPr/>
          <a:lstStyle/>
          <a:p>
            <a:r>
              <a:rPr lang="en-US" sz="4400" dirty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CED755-1D9E-B8E5-06B0-12203FE74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900" dirty="0"/>
              <a:t>6. Use </a:t>
            </a:r>
            <a:r>
              <a:rPr lang="en-US" sz="2900" b="1" u="sng" dirty="0">
                <a:solidFill>
                  <a:srgbClr val="FF0000"/>
                </a:solidFill>
              </a:rPr>
              <a:t>one</a:t>
            </a:r>
            <a:r>
              <a:rPr lang="en-US" sz="2900" dirty="0"/>
              <a:t> key word per line</a:t>
            </a:r>
          </a:p>
          <a:p>
            <a:pPr algn="just">
              <a:lnSpc>
                <a:spcPct val="200000"/>
              </a:lnSpc>
            </a:pPr>
            <a:r>
              <a:rPr lang="en-US" sz="2900" dirty="0"/>
              <a:t>Single words give your Mind Map more power and </a:t>
            </a:r>
            <a:r>
              <a:rPr lang="en-US" sz="2900" b="1" u="sng" dirty="0"/>
              <a:t>flexibility</a:t>
            </a:r>
            <a:r>
              <a:rPr lang="en-US" sz="2900" dirty="0"/>
              <a:t>.</a:t>
            </a:r>
            <a:endParaRPr lang="x-none" sz="29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22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32113449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A2205-E3FB-DE96-0BCE-7036EB5C6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0061"/>
            <a:ext cx="10515600" cy="1075564"/>
          </a:xfrm>
        </p:spPr>
        <p:txBody>
          <a:bodyPr/>
          <a:lstStyle/>
          <a:p>
            <a:r>
              <a:rPr lang="en-US" sz="4400" dirty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CED755-1D9E-B8E5-06B0-12203FE74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900" dirty="0"/>
              <a:t>6. Use </a:t>
            </a:r>
            <a:r>
              <a:rPr lang="en-US" sz="2900" b="1" u="sng" dirty="0">
                <a:solidFill>
                  <a:srgbClr val="FF0000"/>
                </a:solidFill>
              </a:rPr>
              <a:t>one</a:t>
            </a:r>
            <a:r>
              <a:rPr lang="en-US" sz="2900" dirty="0"/>
              <a:t> key word per line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23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968C380-7583-ACE1-B1BA-B919BD7D4C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02968" y="2682081"/>
            <a:ext cx="5186063" cy="3610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80377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A2205-E3FB-DE96-0BCE-7036EB5C6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0061"/>
            <a:ext cx="10515600" cy="1075564"/>
          </a:xfrm>
        </p:spPr>
        <p:txBody>
          <a:bodyPr/>
          <a:lstStyle/>
          <a:p>
            <a:r>
              <a:rPr lang="en-US" sz="4400" dirty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CED755-1D9E-B8E5-06B0-12203FE74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900" dirty="0"/>
              <a:t>7. Use images </a:t>
            </a:r>
            <a:r>
              <a:rPr lang="en-US" sz="2900" b="1" u="sng" dirty="0"/>
              <a:t>throughout</a:t>
            </a:r>
          </a:p>
          <a:p>
            <a:pPr algn="just">
              <a:lnSpc>
                <a:spcPct val="200000"/>
              </a:lnSpc>
            </a:pPr>
            <a:r>
              <a:rPr lang="en-US" sz="2900" dirty="0"/>
              <a:t>Each image, like the central image, is worth a thousand words!</a:t>
            </a:r>
            <a:endParaRPr lang="x-none" sz="2900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24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698541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EA2205-E3FB-DE96-0BCE-7036EB5C62D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750061"/>
            <a:ext cx="10515600" cy="1075564"/>
          </a:xfrm>
        </p:spPr>
        <p:txBody>
          <a:bodyPr/>
          <a:lstStyle/>
          <a:p>
            <a:r>
              <a:rPr lang="en-US" sz="4400" dirty="0">
                <a:solidFill>
                  <a:srgbClr val="FF0000"/>
                </a:solidFill>
              </a:rPr>
              <a:t>7 Steps: Mind Mapping: </a:t>
            </a:r>
            <a:endParaRPr lang="x-none" dirty="0">
              <a:solidFill>
                <a:srgbClr val="FF0000"/>
              </a:solidFill>
            </a:endParaRP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6BCED755-1D9E-B8E5-06B0-12203FE74A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just">
              <a:lnSpc>
                <a:spcPct val="200000"/>
              </a:lnSpc>
              <a:buNone/>
            </a:pPr>
            <a:r>
              <a:rPr lang="en-US" sz="2900" dirty="0"/>
              <a:t>7. Use images </a:t>
            </a:r>
            <a:r>
              <a:rPr lang="en-US" sz="2900" b="1" u="sng" dirty="0"/>
              <a:t>throughout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25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97603BE5-C74A-872E-1CBB-78370BE606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25421" y="2666723"/>
            <a:ext cx="5341158" cy="36259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436271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951A473B-82A8-4017-B374-545F4C379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 smtClean="0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26</a:t>
            </a:fld>
            <a:endParaRPr lang="en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4927" y="500900"/>
            <a:ext cx="982707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913624C-902B-2499-F869-46D11AD556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91786" y="967993"/>
            <a:ext cx="10555451" cy="5054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740555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421221" y="500900"/>
            <a:ext cx="9708582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067888" y="1010285"/>
            <a:ext cx="57522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Group Techniques for Generating Solutions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16944510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28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11" name="Content Placeholder 2">
            <a:extLst>
              <a:ext uri="{FF2B5EF4-FFF2-40B4-BE49-F238E27FC236}">
                <a16:creationId xmlns:a16="http://schemas.microsoft.com/office/drawing/2014/main" id="{24500640-E1D5-C50E-C8DA-448CA42EBC56}"/>
              </a:ext>
            </a:extLst>
          </p:cNvPr>
          <p:cNvSpPr txBox="1">
            <a:spLocks/>
          </p:cNvSpPr>
          <p:nvPr/>
        </p:nvSpPr>
        <p:spPr>
          <a:xfrm>
            <a:off x="781011" y="1756601"/>
            <a:ext cx="10786285" cy="4351338"/>
          </a:xfrm>
          <a:prstGeom prst="rect">
            <a:avLst/>
          </a:prstGeom>
        </p:spPr>
        <p:txBody>
          <a:bodyPr spcFirstLastPara="1" vert="horz" wrap="square" lIns="91425" tIns="91425" rIns="91425" bIns="91425" rtlCol="0" anchor="t" anchorCtr="0">
            <a:normAutofit/>
          </a:bodyPr>
          <a:lstStyle>
            <a:lvl1pPr marL="457200" lvl="0" indent="-342900" algn="l" defTabSz="9144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SzPts val="1800"/>
              <a:buFont typeface="Arial" panose="020B0604020202020204" pitchFamily="34" charset="0"/>
              <a:buChar char="●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914400" lvl="1" indent="-317500" algn="l" defTabSz="914400" rtl="0" eaLnBrk="1" latinLnBrk="0" hangingPunct="1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371600" lvl="2" indent="-317500" algn="l" defTabSz="914400" rtl="0" eaLnBrk="1" latinLnBrk="0" hangingPunct="1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■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828800" lvl="3" indent="-317500" algn="l" defTabSz="914400" rtl="0" eaLnBrk="1" latinLnBrk="0" hangingPunct="1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●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286000" lvl="4" indent="-317500" algn="l" defTabSz="914400" rtl="0" eaLnBrk="1" latinLnBrk="0" hangingPunct="1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743200" lvl="5" indent="-317500" algn="l" defTabSz="914400" rtl="0" eaLnBrk="1" latinLnBrk="0" hangingPunct="1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3200400" lvl="6" indent="-317500" algn="l" defTabSz="914400" rtl="0" eaLnBrk="1" latinLnBrk="0" hangingPunct="1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●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657600" lvl="7" indent="-317500" algn="l" defTabSz="914400" rtl="0" eaLnBrk="1" latinLnBrk="0" hangingPunct="1">
              <a:lnSpc>
                <a:spcPct val="90000"/>
              </a:lnSpc>
              <a:spcBef>
                <a:spcPts val="1600"/>
              </a:spcBef>
              <a:spcAft>
                <a:spcPts val="0"/>
              </a:spcAft>
              <a:buSzPts val="1400"/>
              <a:buFont typeface="Arial" panose="020B0604020202020204" pitchFamily="34" charset="0"/>
              <a:buChar char="○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4114800" lvl="8" indent="-317500" algn="l" defTabSz="914400" rtl="0" eaLnBrk="1" latinLnBrk="0" hangingPunct="1">
              <a:lnSpc>
                <a:spcPct val="90000"/>
              </a:lnSpc>
              <a:spcBef>
                <a:spcPts val="1600"/>
              </a:spcBef>
              <a:spcAft>
                <a:spcPts val="1600"/>
              </a:spcAft>
              <a:buSzPts val="1400"/>
              <a:buFont typeface="Arial" panose="020B0604020202020204" pitchFamily="34" charset="0"/>
              <a:buChar char="■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200000"/>
              </a:lnSpc>
            </a:pPr>
            <a:r>
              <a:rPr lang="en-US" sz="3000" dirty="0"/>
              <a:t> Is a group creativity technique designed to generate a large number of ideas for the solution to a problem</a:t>
            </a:r>
            <a:endParaRPr lang="x-none" sz="3000" dirty="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C7FC9C3F-3973-04AC-66BD-7E9C363832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81011" y="1062248"/>
            <a:ext cx="10515600" cy="1325563"/>
          </a:xfrm>
        </p:spPr>
        <p:txBody>
          <a:bodyPr>
            <a:normAutofit/>
          </a:bodyPr>
          <a:lstStyle/>
          <a:p>
            <a:r>
              <a:rPr lang="en-US" b="1" dirty="0">
                <a:solidFill>
                  <a:srgbClr val="FF0000"/>
                </a:solidFill>
              </a:rPr>
              <a:t>Brainstorming:</a:t>
            </a:r>
            <a:endParaRPr lang="x-none" b="1" dirty="0">
              <a:solidFill>
                <a:srgbClr val="FF0000"/>
              </a:solidFill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67E1A7AB-F0F7-CD04-D9D5-8B79B1ADE5B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97846" y="3965681"/>
            <a:ext cx="5275179" cy="2197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473940" y="1164604"/>
            <a:ext cx="8790686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4.Evaluate the Alternative solutions.</a:t>
            </a:r>
            <a:endParaRPr lang="en-US" dirty="0"/>
          </a:p>
          <a:p>
            <a:pPr marL="114300" indent="0">
              <a:lnSpc>
                <a:spcPct val="250000"/>
              </a:lnSpc>
              <a:buNone/>
            </a:pPr>
            <a:r>
              <a:rPr lang="en-US" dirty="0"/>
              <a:t>When you have come up with at least a dozen wild and crazy ideas – now is the time to constructively evaluate each one: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29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EA793BB-D4D8-3108-5A3D-1CF251D5BE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28539" y="1269274"/>
            <a:ext cx="3099672" cy="3665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733785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473940" y="1164604"/>
            <a:ext cx="8790686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4.Evaluate the Alternative solutions.</a:t>
            </a:r>
            <a:endParaRPr lang="en-US" dirty="0"/>
          </a:p>
          <a:p>
            <a:pPr>
              <a:lnSpc>
                <a:spcPct val="250000"/>
              </a:lnSpc>
              <a:buFont typeface="Wingdings" pitchFamily="2" charset="2"/>
              <a:buChar char="q"/>
            </a:pPr>
            <a:r>
              <a:rPr lang="en-US" dirty="0"/>
              <a:t>This is the time to suggest both the </a:t>
            </a:r>
            <a:r>
              <a:rPr lang="en-US" dirty="0">
                <a:solidFill>
                  <a:srgbClr val="FF0000"/>
                </a:solidFill>
              </a:rPr>
              <a:t>strengths</a:t>
            </a:r>
            <a:r>
              <a:rPr lang="en-US" dirty="0"/>
              <a:t> and the </a:t>
            </a:r>
            <a:r>
              <a:rPr lang="en-US" dirty="0">
                <a:solidFill>
                  <a:srgbClr val="FF0000"/>
                </a:solidFill>
              </a:rPr>
              <a:t>weaknesses</a:t>
            </a:r>
            <a:r>
              <a:rPr lang="en-US" dirty="0"/>
              <a:t> of each idea.</a:t>
            </a:r>
          </a:p>
          <a:p>
            <a:pPr>
              <a:lnSpc>
                <a:spcPct val="250000"/>
              </a:lnSpc>
              <a:buFont typeface="Wingdings" pitchFamily="2" charset="2"/>
              <a:buChar char="q"/>
            </a:pPr>
            <a:r>
              <a:rPr lang="en-US" dirty="0"/>
              <a:t>What are the </a:t>
            </a:r>
            <a:r>
              <a:rPr lang="en-US" dirty="0">
                <a:solidFill>
                  <a:srgbClr val="FF0000"/>
                </a:solidFill>
              </a:rPr>
              <a:t>risks</a:t>
            </a:r>
            <a:r>
              <a:rPr lang="en-US" dirty="0"/>
              <a:t>?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30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EA793BB-D4D8-3108-5A3D-1CF251D5BE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28539" y="1269274"/>
            <a:ext cx="3099672" cy="3665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06686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473940" y="1164604"/>
            <a:ext cx="8790686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4.Evaluate the Alternative solutions.</a:t>
            </a:r>
            <a:endParaRPr lang="en-US" dirty="0"/>
          </a:p>
          <a:p>
            <a:pPr>
              <a:lnSpc>
                <a:spcPct val="250000"/>
              </a:lnSpc>
              <a:buFont typeface="Wingdings" pitchFamily="2" charset="2"/>
              <a:buChar char="q"/>
            </a:pPr>
            <a:r>
              <a:rPr lang="en-US" dirty="0"/>
              <a:t>Are </a:t>
            </a:r>
            <a:r>
              <a:rPr lang="en-US" dirty="0">
                <a:solidFill>
                  <a:srgbClr val="FF0000"/>
                </a:solidFill>
              </a:rPr>
              <a:t>costs</a:t>
            </a:r>
            <a:r>
              <a:rPr lang="en-US" dirty="0"/>
              <a:t> in keeping with the </a:t>
            </a:r>
            <a:r>
              <a:rPr lang="en-US" dirty="0">
                <a:solidFill>
                  <a:srgbClr val="FF0000"/>
                </a:solidFill>
              </a:rPr>
              <a:t>benefits</a:t>
            </a:r>
            <a:r>
              <a:rPr lang="en-US" dirty="0"/>
              <a:t>?</a:t>
            </a:r>
          </a:p>
          <a:p>
            <a:pPr>
              <a:lnSpc>
                <a:spcPct val="250000"/>
              </a:lnSpc>
              <a:buFont typeface="Wingdings" pitchFamily="2" charset="2"/>
              <a:buChar char="q"/>
            </a:pPr>
            <a:r>
              <a:rPr lang="en-US" dirty="0"/>
              <a:t>Will the solution </a:t>
            </a:r>
            <a:r>
              <a:rPr lang="en-US" dirty="0">
                <a:solidFill>
                  <a:srgbClr val="FF0000"/>
                </a:solidFill>
              </a:rPr>
              <a:t>create</a:t>
            </a:r>
            <a:r>
              <a:rPr lang="en-US" dirty="0"/>
              <a:t> new </a:t>
            </a:r>
            <a:r>
              <a:rPr lang="en-US" dirty="0">
                <a:solidFill>
                  <a:srgbClr val="FF0000"/>
                </a:solidFill>
              </a:rPr>
              <a:t>problems</a:t>
            </a:r>
            <a:r>
              <a:rPr lang="en-US" dirty="0"/>
              <a:t>?</a:t>
            </a:r>
          </a:p>
          <a:p>
            <a:pPr>
              <a:lnSpc>
                <a:spcPct val="250000"/>
              </a:lnSpc>
              <a:buFont typeface="Wingdings" pitchFamily="2" charset="2"/>
              <a:buChar char="q"/>
            </a:pPr>
            <a:r>
              <a:rPr lang="en-US" dirty="0"/>
              <a:t>Which will provide the </a:t>
            </a:r>
            <a:r>
              <a:rPr lang="en-US" dirty="0">
                <a:solidFill>
                  <a:srgbClr val="FF0000"/>
                </a:solidFill>
              </a:rPr>
              <a:t>optimum</a:t>
            </a:r>
            <a:r>
              <a:rPr lang="en-US" dirty="0"/>
              <a:t> solution?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31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EA793BB-D4D8-3108-5A3D-1CF251D5BEB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28539" y="1269274"/>
            <a:ext cx="3099672" cy="3665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9752049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473940" y="1164604"/>
            <a:ext cx="8790686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5.Choosing Among Alternative Solutions</a:t>
            </a:r>
            <a:endParaRPr lang="en-US" dirty="0"/>
          </a:p>
          <a:p>
            <a:pPr>
              <a:lnSpc>
                <a:spcPct val="250000"/>
              </a:lnSpc>
              <a:buFont typeface="Wingdings" pitchFamily="2" charset="2"/>
              <a:buChar char="q"/>
            </a:pPr>
            <a:r>
              <a:rPr lang="en-US" dirty="0"/>
              <a:t> How </a:t>
            </a:r>
            <a:r>
              <a:rPr lang="en-US" dirty="0">
                <a:solidFill>
                  <a:srgbClr val="FF0000"/>
                </a:solidFill>
              </a:rPr>
              <a:t>practical</a:t>
            </a:r>
            <a:r>
              <a:rPr lang="en-US" dirty="0"/>
              <a:t> is the idea?</a:t>
            </a:r>
          </a:p>
          <a:p>
            <a:pPr>
              <a:lnSpc>
                <a:spcPct val="250000"/>
              </a:lnSpc>
              <a:buFont typeface="Wingdings" pitchFamily="2" charset="2"/>
              <a:buChar char="q"/>
            </a:pPr>
            <a:r>
              <a:rPr lang="en-US" dirty="0"/>
              <a:t>Is it </a:t>
            </a:r>
            <a:r>
              <a:rPr lang="en-US" dirty="0">
                <a:solidFill>
                  <a:srgbClr val="FF0000"/>
                </a:solidFill>
              </a:rPr>
              <a:t>realistic</a:t>
            </a:r>
            <a:r>
              <a:rPr lang="en-US" dirty="0"/>
              <a:t>? </a:t>
            </a:r>
          </a:p>
          <a:p>
            <a:pPr>
              <a:lnSpc>
                <a:spcPct val="250000"/>
              </a:lnSpc>
              <a:buFont typeface="Wingdings" pitchFamily="2" charset="2"/>
              <a:buChar char="q"/>
            </a:pPr>
            <a:r>
              <a:rPr lang="en-US" dirty="0"/>
              <a:t>How </a:t>
            </a:r>
            <a:r>
              <a:rPr lang="en-US" dirty="0">
                <a:solidFill>
                  <a:srgbClr val="FF0000"/>
                </a:solidFill>
              </a:rPr>
              <a:t>cost-effective</a:t>
            </a:r>
            <a:r>
              <a:rPr lang="en-US" dirty="0"/>
              <a:t> is it? 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32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221A00-5996-0FEF-AE91-5C8EA465DC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11561" y="1713739"/>
            <a:ext cx="3369263" cy="40060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8840473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473938" y="1079721"/>
            <a:ext cx="8604846" cy="489026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5.Choosing Among Alternative Solutions</a:t>
            </a:r>
            <a:endParaRPr lang="en-US" dirty="0"/>
          </a:p>
          <a:p>
            <a:pPr>
              <a:lnSpc>
                <a:spcPct val="250000"/>
              </a:lnSpc>
              <a:buFont typeface="Wingdings" pitchFamily="2" charset="2"/>
              <a:buChar char="q"/>
            </a:pPr>
            <a:r>
              <a:rPr lang="en-US" dirty="0"/>
              <a:t>  Can it be </a:t>
            </a:r>
            <a:r>
              <a:rPr lang="en-US" dirty="0">
                <a:solidFill>
                  <a:srgbClr val="FF0000"/>
                </a:solidFill>
              </a:rPr>
              <a:t>easily implemented</a:t>
            </a:r>
            <a:r>
              <a:rPr lang="en-US" dirty="0"/>
              <a:t> by a limited number of individuals, or does it require that large numbers of other people be convinced that it is a good idea? Will they be easy to convince?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33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221A00-5996-0FEF-AE91-5C8EA465DC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78784" y="1608052"/>
            <a:ext cx="2949427" cy="3506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954680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603613" y="1083891"/>
            <a:ext cx="8604845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5.Choosing Among Alternative Solutions</a:t>
            </a:r>
            <a:endParaRPr lang="en-US" dirty="0"/>
          </a:p>
          <a:p>
            <a:pPr>
              <a:lnSpc>
                <a:spcPct val="250000"/>
              </a:lnSpc>
              <a:buFont typeface="Wingdings" pitchFamily="2" charset="2"/>
              <a:buChar char="q"/>
            </a:pPr>
            <a:r>
              <a:rPr lang="en-US" dirty="0"/>
              <a:t>Is the </a:t>
            </a:r>
            <a:r>
              <a:rPr lang="en-US" dirty="0">
                <a:solidFill>
                  <a:srgbClr val="FF0000"/>
                </a:solidFill>
              </a:rPr>
              <a:t>idea consistent</a:t>
            </a:r>
            <a:r>
              <a:rPr lang="en-US" dirty="0"/>
              <a:t> with the directions already undertaken by the organization?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34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8221A00-5996-0FEF-AE91-5C8EA465DCE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78784" y="1608052"/>
            <a:ext cx="2949427" cy="35068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994152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603614" y="1083891"/>
            <a:ext cx="8476954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6.Implement the Chosen Solution</a:t>
            </a:r>
          </a:p>
          <a:p>
            <a:pPr marL="857250" indent="-742950">
              <a:buNone/>
            </a:pPr>
            <a:endParaRPr lang="en-US" sz="3600" b="1" dirty="0">
              <a:solidFill>
                <a:srgbClr val="000000"/>
              </a:solidFill>
            </a:endParaRPr>
          </a:p>
          <a:p>
            <a:pPr>
              <a:lnSpc>
                <a:spcPct val="200000"/>
              </a:lnSpc>
              <a:buFont typeface="Wingdings" pitchFamily="2" charset="2"/>
              <a:buChar char="q"/>
            </a:pPr>
            <a:r>
              <a:rPr lang="en-US" dirty="0"/>
              <a:t>What </a:t>
            </a:r>
            <a:r>
              <a:rPr lang="en-US" dirty="0">
                <a:solidFill>
                  <a:srgbClr val="FF0000"/>
                </a:solidFill>
              </a:rPr>
              <a:t>resources</a:t>
            </a:r>
            <a:r>
              <a:rPr lang="en-US" dirty="0"/>
              <a:t> are </a:t>
            </a:r>
            <a:r>
              <a:rPr lang="en-US" dirty="0">
                <a:solidFill>
                  <a:srgbClr val="FF0000"/>
                </a:solidFill>
              </a:rPr>
              <a:t>needed</a:t>
            </a:r>
            <a:r>
              <a:rPr lang="en-US" dirty="0"/>
              <a:t>?</a:t>
            </a:r>
          </a:p>
          <a:p>
            <a:pPr>
              <a:lnSpc>
                <a:spcPct val="200000"/>
              </a:lnSpc>
              <a:buFont typeface="Wingdings" pitchFamily="2" charset="2"/>
              <a:buChar char="q"/>
            </a:pPr>
            <a:r>
              <a:rPr lang="en-US" dirty="0"/>
              <a:t>Who else within the organization </a:t>
            </a:r>
            <a:r>
              <a:rPr lang="en-US" dirty="0">
                <a:solidFill>
                  <a:srgbClr val="FF0000"/>
                </a:solidFill>
              </a:rPr>
              <a:t>needs</a:t>
            </a:r>
            <a:r>
              <a:rPr lang="en-US" dirty="0"/>
              <a:t> to </a:t>
            </a:r>
            <a:r>
              <a:rPr lang="en-US" dirty="0">
                <a:solidFill>
                  <a:srgbClr val="FF0000"/>
                </a:solidFill>
              </a:rPr>
              <a:t>approve</a:t>
            </a:r>
            <a:r>
              <a:rPr lang="en-US" dirty="0"/>
              <a:t> the solution to the problem, and what will it take to win their approval?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35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9A14656-6C51-A023-95B7-8B0A42C444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6638" y="1368600"/>
            <a:ext cx="3301573" cy="395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066621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603614" y="1083891"/>
            <a:ext cx="8123024" cy="45552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6.Implement the Chosen Solution</a:t>
            </a:r>
          </a:p>
          <a:p>
            <a:pPr marL="857250" indent="-742950">
              <a:buNone/>
            </a:pPr>
            <a:endParaRPr lang="en-US" sz="3600" b="1" dirty="0">
              <a:solidFill>
                <a:srgbClr val="000000"/>
              </a:solidFill>
            </a:endParaRPr>
          </a:p>
          <a:p>
            <a:pPr>
              <a:lnSpc>
                <a:spcPct val="200000"/>
              </a:lnSpc>
              <a:buFont typeface="Wingdings" pitchFamily="2" charset="2"/>
              <a:buChar char="q"/>
            </a:pPr>
            <a:r>
              <a:rPr lang="en-US" dirty="0"/>
              <a:t>What are the </a:t>
            </a:r>
            <a:r>
              <a:rPr lang="en-US" dirty="0">
                <a:solidFill>
                  <a:srgbClr val="FF0000"/>
                </a:solidFill>
              </a:rPr>
              <a:t>steps</a:t>
            </a:r>
            <a:r>
              <a:rPr lang="en-US" dirty="0"/>
              <a:t> in implementation?</a:t>
            </a:r>
          </a:p>
          <a:p>
            <a:pPr>
              <a:lnSpc>
                <a:spcPct val="200000"/>
              </a:lnSpc>
              <a:buFont typeface="Wingdings" pitchFamily="2" charset="2"/>
              <a:buChar char="q"/>
            </a:pPr>
            <a:r>
              <a:rPr lang="en-US" dirty="0">
                <a:solidFill>
                  <a:srgbClr val="FF0000"/>
                </a:solidFill>
              </a:rPr>
              <a:t>When</a:t>
            </a:r>
            <a:r>
              <a:rPr lang="en-US" dirty="0"/>
              <a:t> will the various phases of implementation take place?</a:t>
            </a:r>
          </a:p>
          <a:p>
            <a:pPr>
              <a:lnSpc>
                <a:spcPct val="200000"/>
              </a:lnSpc>
              <a:buFont typeface="Wingdings" pitchFamily="2" charset="2"/>
              <a:buChar char="q"/>
            </a:pPr>
            <a:r>
              <a:rPr lang="en-US" dirty="0"/>
              <a:t>How will the </a:t>
            </a:r>
            <a:r>
              <a:rPr lang="en-US" dirty="0">
                <a:solidFill>
                  <a:srgbClr val="FF0000"/>
                </a:solidFill>
              </a:rPr>
              <a:t>results</a:t>
            </a:r>
            <a:r>
              <a:rPr lang="en-US" dirty="0"/>
              <a:t> be </a:t>
            </a:r>
            <a:r>
              <a:rPr lang="en-US" dirty="0">
                <a:solidFill>
                  <a:srgbClr val="FF0000"/>
                </a:solidFill>
              </a:rPr>
              <a:t>reported</a:t>
            </a:r>
            <a:r>
              <a:rPr lang="en-US" dirty="0"/>
              <a:t> and </a:t>
            </a:r>
            <a:r>
              <a:rPr lang="en-US" dirty="0">
                <a:solidFill>
                  <a:srgbClr val="FF0000"/>
                </a:solidFill>
              </a:rPr>
              <a:t>verified</a:t>
            </a:r>
            <a:r>
              <a:rPr lang="en-US" dirty="0"/>
              <a:t>?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36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9A14656-6C51-A023-95B7-8B0A42C4448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26638" y="1368600"/>
            <a:ext cx="3301573" cy="3952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155029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687592" y="1083891"/>
            <a:ext cx="8355036" cy="475094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7. Choose a Follow Up Date to Evaluate</a:t>
            </a:r>
          </a:p>
          <a:p>
            <a:pPr marL="857250" indent="-742950">
              <a:buNone/>
            </a:pPr>
            <a:endParaRPr lang="en-US" sz="3600" b="1" dirty="0">
              <a:solidFill>
                <a:srgbClr val="000000"/>
              </a:solidFill>
            </a:endParaRPr>
          </a:p>
          <a:p>
            <a:pPr>
              <a:lnSpc>
                <a:spcPct val="200000"/>
              </a:lnSpc>
              <a:buFont typeface="Wingdings" pitchFamily="2" charset="2"/>
              <a:buChar char="q"/>
            </a:pPr>
            <a:r>
              <a:rPr lang="en-US" dirty="0"/>
              <a:t> </a:t>
            </a:r>
            <a:r>
              <a:rPr lang="en-US" dirty="0">
                <a:solidFill>
                  <a:srgbClr val="FF0000"/>
                </a:solidFill>
              </a:rPr>
              <a:t>Test</a:t>
            </a:r>
            <a:r>
              <a:rPr lang="en-US" dirty="0"/>
              <a:t> the </a:t>
            </a:r>
            <a:r>
              <a:rPr lang="en-US" dirty="0">
                <a:solidFill>
                  <a:srgbClr val="FF0000"/>
                </a:solidFill>
              </a:rPr>
              <a:t>solution</a:t>
            </a:r>
            <a:r>
              <a:rPr lang="en-US" dirty="0"/>
              <a:t> against the desired </a:t>
            </a:r>
            <a:r>
              <a:rPr lang="en-US" dirty="0">
                <a:solidFill>
                  <a:srgbClr val="FF0000"/>
                </a:solidFill>
              </a:rPr>
              <a:t>results</a:t>
            </a:r>
            <a:r>
              <a:rPr lang="en-US" dirty="0"/>
              <a:t>.</a:t>
            </a:r>
          </a:p>
          <a:p>
            <a:pPr>
              <a:lnSpc>
                <a:spcPct val="200000"/>
              </a:lnSpc>
              <a:buFont typeface="Wingdings" pitchFamily="2" charset="2"/>
              <a:buChar char="q"/>
            </a:pPr>
            <a:r>
              <a:rPr lang="en-US" dirty="0"/>
              <a:t>This is very important! To make sure the chosen solution has solved the conflict to everyone’s satisfaction, set a </a:t>
            </a:r>
            <a:r>
              <a:rPr lang="en-US" dirty="0">
                <a:solidFill>
                  <a:srgbClr val="FF0000"/>
                </a:solidFill>
              </a:rPr>
              <a:t>date to evaluate</a:t>
            </a:r>
            <a:r>
              <a:rPr lang="en-US" dirty="0"/>
              <a:t> how the solution is working.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37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488AC8-B8EF-C7B5-240A-D280049B2D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55542" y="1336384"/>
            <a:ext cx="3436458" cy="4091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563842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314366" y="1083891"/>
            <a:ext cx="8355036" cy="475094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7. Choose a Follow Up Date to Evaluate</a:t>
            </a:r>
          </a:p>
          <a:p>
            <a:pPr marL="857250" indent="-742950">
              <a:buNone/>
            </a:pPr>
            <a:endParaRPr lang="en-US" sz="3600" b="1" dirty="0">
              <a:solidFill>
                <a:srgbClr val="000000"/>
              </a:solidFill>
            </a:endParaRPr>
          </a:p>
          <a:p>
            <a:pPr>
              <a:lnSpc>
                <a:spcPct val="200000"/>
              </a:lnSpc>
              <a:buFont typeface="Wingdings" pitchFamily="2" charset="2"/>
              <a:buChar char="q"/>
            </a:pPr>
            <a:r>
              <a:rPr lang="en-US" dirty="0"/>
              <a:t> Let’s say the </a:t>
            </a:r>
            <a:r>
              <a:rPr lang="en-US" dirty="0">
                <a:solidFill>
                  <a:srgbClr val="FF0000"/>
                </a:solidFill>
              </a:rPr>
              <a:t>solution isn’t working</a:t>
            </a:r>
            <a:r>
              <a:rPr lang="en-US" dirty="0"/>
              <a:t>, now is not the time to blame. Now is the time to go back and modify your solution or return to </a:t>
            </a:r>
            <a:r>
              <a:rPr lang="en-US" dirty="0">
                <a:solidFill>
                  <a:srgbClr val="FF0000"/>
                </a:solidFill>
              </a:rPr>
              <a:t>Step #5</a:t>
            </a:r>
            <a:r>
              <a:rPr lang="en-US" dirty="0"/>
              <a:t> and choose another solution to try.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38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488AC8-B8EF-C7B5-240A-D280049B2D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55542" y="1336384"/>
            <a:ext cx="3436458" cy="4091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185738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603613" y="1083891"/>
            <a:ext cx="8355036" cy="475094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>
              <a:buNone/>
            </a:pPr>
            <a:r>
              <a:rPr lang="en-US" sz="3600" b="1" dirty="0">
                <a:solidFill>
                  <a:srgbClr val="000000"/>
                </a:solidFill>
              </a:rPr>
              <a:t>7. Choose a Follow Up Date to Evaluate</a:t>
            </a:r>
          </a:p>
          <a:p>
            <a:pPr marL="857250" indent="-742950">
              <a:buNone/>
            </a:pPr>
            <a:endParaRPr lang="en-US" sz="3600" b="1" dirty="0">
              <a:solidFill>
                <a:srgbClr val="000000"/>
              </a:solidFill>
            </a:endParaRPr>
          </a:p>
          <a:p>
            <a:pPr>
              <a:lnSpc>
                <a:spcPct val="200000"/>
              </a:lnSpc>
              <a:buFont typeface="Wingdings" pitchFamily="2" charset="2"/>
              <a:buChar char="q"/>
            </a:pPr>
            <a:r>
              <a:rPr lang="en-US" dirty="0"/>
              <a:t>  Now that you have </a:t>
            </a:r>
            <a:r>
              <a:rPr lang="en-US" dirty="0">
                <a:solidFill>
                  <a:srgbClr val="FF0000"/>
                </a:solidFill>
              </a:rPr>
              <a:t>selected another solution</a:t>
            </a:r>
            <a:r>
              <a:rPr lang="en-US" dirty="0"/>
              <a:t> be sure to set another new follow up date to evaluate your progress.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39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03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E488AC8-B8EF-C7B5-240A-D280049B2D5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55542" y="1336384"/>
            <a:ext cx="3436458" cy="40914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5835698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1972102" y="3052850"/>
            <a:ext cx="8316452" cy="81955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857250" indent="-742950" algn="ctr">
              <a:buNone/>
            </a:pPr>
            <a:r>
              <a:rPr lang="en-US" sz="4400" b="1" dirty="0" smtClean="0">
                <a:solidFill>
                  <a:srgbClr val="000000"/>
                </a:solidFill>
              </a:rPr>
              <a:t>Decision Making</a:t>
            </a:r>
            <a:endParaRPr lang="en-US" sz="4400" b="1" dirty="0">
              <a:solidFill>
                <a:srgbClr val="000000"/>
              </a:solidFill>
            </a:endParaRP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40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261395598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603613" y="1083891"/>
            <a:ext cx="8355036" cy="4750942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endParaRPr lang="ar-EG" dirty="0"/>
          </a:p>
          <a:p>
            <a:pPr marL="114300" indent="0">
              <a:buNone/>
            </a:pPr>
            <a:r>
              <a:rPr lang="en-US" sz="3600" b="1" dirty="0">
                <a:solidFill>
                  <a:srgbClr val="000000"/>
                </a:solidFill>
              </a:rPr>
              <a:t>WHY DO WE NEED TO MAKE GOOD DECISIONS</a:t>
            </a:r>
            <a:r>
              <a:rPr lang="en-US" sz="3600" b="1" dirty="0" smtClean="0">
                <a:solidFill>
                  <a:srgbClr val="000000"/>
                </a:solidFill>
              </a:rPr>
              <a:t>?</a:t>
            </a:r>
            <a:endParaRPr lang="en-US" sz="3600" b="1" dirty="0">
              <a:solidFill>
                <a:srgbClr val="000000"/>
              </a:solidFill>
            </a:endParaRPr>
          </a:p>
          <a:p>
            <a:pPr>
              <a:lnSpc>
                <a:spcPct val="200000"/>
              </a:lnSpc>
              <a:buFont typeface="Wingdings" pitchFamily="2" charset="2"/>
              <a:buChar char="q"/>
            </a:pPr>
            <a:r>
              <a:rPr lang="en-US" dirty="0" smtClean="0"/>
              <a:t>To achieve your goals.     </a:t>
            </a:r>
          </a:p>
          <a:p>
            <a:pPr>
              <a:lnSpc>
                <a:spcPct val="200000"/>
              </a:lnSpc>
              <a:buFont typeface="Wingdings" pitchFamily="2" charset="2"/>
              <a:buChar char="q"/>
            </a:pPr>
            <a:r>
              <a:rPr lang="en-US" dirty="0" smtClean="0"/>
              <a:t>To avoid mistakes.</a:t>
            </a:r>
            <a:endParaRPr lang="en-US" dirty="0"/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41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sp>
        <p:nvSpPr>
          <p:cNvPr id="2" name="Rectangle 1"/>
          <p:cNvSpPr/>
          <p:nvPr/>
        </p:nvSpPr>
        <p:spPr>
          <a:xfrm>
            <a:off x="1333001" y="5434723"/>
            <a:ext cx="10638474" cy="8002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ar-EG" sz="1000" dirty="0">
              <a:latin typeface="Times New Roman" panose="02020603050405020304" pitchFamily="18" charset="0"/>
            </a:endParaRPr>
          </a:p>
          <a:p>
            <a:r>
              <a:rPr lang="en-US" dirty="0">
                <a:latin typeface="Times New Roman" panose="02020603050405020304" pitchFamily="18" charset="0"/>
              </a:rPr>
              <a:t>“No one makes the right decision every time. But by developing your decision-making skills, you can </a:t>
            </a:r>
            <a:r>
              <a:rPr lang="en-US" b="1" dirty="0">
                <a:latin typeface="Times New Roman" panose="02020603050405020304" pitchFamily="18" charset="0"/>
              </a:rPr>
              <a:t>increase your success rate!“</a:t>
            </a:r>
            <a:endParaRPr lang="ar-EG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800681" y="617697"/>
            <a:ext cx="4301053" cy="4650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064145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9D0A813-852E-427D-AC34-C1F0054B73D8}"/>
              </a:ext>
            </a:extLst>
          </p:cNvPr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B9EB14D2-E346-45AF-85E7-47BD70DC3AAA}"/>
              </a:ext>
            </a:extLst>
          </p:cNvPr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04AD71DD-ADB0-9694-FD1A-34ACE3FE1D5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421221" y="500900"/>
            <a:ext cx="9708582" cy="45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C7D257D7-D9C6-8F63-F8F8-E2BE53F2E2DB}"/>
              </a:ext>
            </a:extLst>
          </p:cNvPr>
          <p:cNvSpPr txBox="1"/>
          <p:nvPr/>
        </p:nvSpPr>
        <p:spPr>
          <a:xfrm>
            <a:off x="6103302" y="1292245"/>
            <a:ext cx="495623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0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Decision Making Definition</a:t>
            </a:r>
            <a:endParaRPr lang="en-US" sz="30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5031436" y="1173731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5056733" y="1052246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</p:spTree>
    <p:extLst>
      <p:ext uri="{BB962C8B-B14F-4D97-AF65-F5344CB8AC3E}">
        <p14:creationId xmlns:p14="http://schemas.microsoft.com/office/powerpoint/2010/main" val="4475315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Shape 145"/>
          <p:cNvSpPr txBox="1">
            <a:spLocks noGrp="1"/>
          </p:cNvSpPr>
          <p:nvPr>
            <p:ph type="body" idx="1"/>
          </p:nvPr>
        </p:nvSpPr>
        <p:spPr>
          <a:xfrm>
            <a:off x="603613" y="1083891"/>
            <a:ext cx="8137616" cy="4685494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endParaRPr lang="ar-EG" dirty="0"/>
          </a:p>
          <a:p>
            <a:pPr marL="114300" indent="0">
              <a:buNone/>
            </a:pPr>
            <a:r>
              <a:rPr lang="en-US" sz="3600" b="1" dirty="0" smtClean="0">
                <a:solidFill>
                  <a:srgbClr val="000000"/>
                </a:solidFill>
              </a:rPr>
              <a:t>Decision Making Definition</a:t>
            </a:r>
            <a:endParaRPr lang="en-US" sz="3600" b="1" dirty="0">
              <a:solidFill>
                <a:srgbClr val="000000"/>
              </a:solidFill>
            </a:endParaRPr>
          </a:p>
          <a:p>
            <a:pPr>
              <a:lnSpc>
                <a:spcPct val="200000"/>
              </a:lnSpc>
              <a:buFont typeface="Wingdings" pitchFamily="2" charset="2"/>
              <a:buChar char="q"/>
            </a:pPr>
            <a:r>
              <a:rPr lang="en-US" sz="3200" dirty="0" smtClean="0"/>
              <a:t>Is a </a:t>
            </a:r>
            <a:r>
              <a:rPr lang="en-US" sz="3200" u="sng" dirty="0" smtClean="0"/>
              <a:t>task</a:t>
            </a:r>
            <a:r>
              <a:rPr lang="en-US" sz="3200" dirty="0" smtClean="0"/>
              <a:t> you perform when there are different things you can do and you </a:t>
            </a:r>
            <a:r>
              <a:rPr lang="en-US" sz="3200" u="sng" dirty="0" smtClean="0"/>
              <a:t>pick one</a:t>
            </a:r>
            <a:r>
              <a:rPr lang="en-US" sz="3200" dirty="0" smtClean="0"/>
              <a:t> of them.  </a:t>
            </a:r>
            <a:r>
              <a:rPr lang="en-US" dirty="0" smtClean="0"/>
              <a:t>   </a:t>
            </a:r>
          </a:p>
          <a:p>
            <a:pPr>
              <a:lnSpc>
                <a:spcPct val="200000"/>
              </a:lnSpc>
              <a:buFont typeface="Wingdings" pitchFamily="2" charset="2"/>
              <a:buChar char="q"/>
            </a:pPr>
            <a:endParaRPr lang="en-US" dirty="0"/>
          </a:p>
          <a:p>
            <a:pPr marL="114300" indent="0">
              <a:lnSpc>
                <a:spcPct val="200000"/>
              </a:lnSpc>
              <a:buNone/>
            </a:pPr>
            <a:r>
              <a:rPr lang="en-US" b="1" dirty="0" smtClean="0"/>
              <a:t>       Remember: you make lots of decisions everyday</a:t>
            </a:r>
          </a:p>
        </p:txBody>
      </p:sp>
      <p:sp>
        <p:nvSpPr>
          <p:cNvPr id="146" name="Shape 146"/>
          <p:cNvSpPr txBox="1">
            <a:spLocks noGrp="1"/>
          </p:cNvSpPr>
          <p:nvPr>
            <p:ph type="sldNum" idx="12"/>
          </p:nvPr>
        </p:nvSpPr>
        <p:spPr>
          <a:xfrm>
            <a:off x="11296611" y="6217622"/>
            <a:ext cx="731600" cy="5247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t>43</a:t>
            </a:fld>
            <a:endParaRPr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25A65B4-F2A8-05FC-5604-83D2080647B6}"/>
              </a:ext>
            </a:extLst>
          </p:cNvPr>
          <p:cNvSpPr/>
          <p:nvPr/>
        </p:nvSpPr>
        <p:spPr>
          <a:xfrm>
            <a:off x="2365829" y="500900"/>
            <a:ext cx="9826172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B6BFCC1-268D-829B-7276-CCFA82389C5D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>
            <a:extLst>
              <a:ext uri="{FF2B5EF4-FFF2-40B4-BE49-F238E27FC236}">
                <a16:creationId xmlns:a16="http://schemas.microsoft.com/office/drawing/2014/main" id="{48C25248-E821-B574-6639-D495EFEB1CB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5A075604-73CD-4507-8013-424F369DFDEB}"/>
              </a:ext>
            </a:extLst>
          </p:cNvPr>
          <p:cNvSpPr/>
          <p:nvPr/>
        </p:nvSpPr>
        <p:spPr>
          <a:xfrm>
            <a:off x="45217" y="5834833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5558" y="5890870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04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B738525-DD8E-2E85-F385-345FF64341EB}"/>
              </a:ext>
            </a:extLst>
          </p:cNvPr>
          <p:cNvSpPr txBox="1"/>
          <p:nvPr/>
        </p:nvSpPr>
        <p:spPr>
          <a:xfrm>
            <a:off x="150855" y="5769385"/>
            <a:ext cx="917148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66494" y="1155869"/>
            <a:ext cx="3560193" cy="3847338"/>
          </a:xfrm>
          <a:prstGeom prst="rect">
            <a:avLst/>
          </a:prstGeom>
        </p:spPr>
      </p:pic>
      <p:sp>
        <p:nvSpPr>
          <p:cNvPr id="12" name="Rounded Rectangle 11"/>
          <p:cNvSpPr/>
          <p:nvPr/>
        </p:nvSpPr>
        <p:spPr>
          <a:xfrm>
            <a:off x="1281750" y="5938662"/>
            <a:ext cx="7829590" cy="754079"/>
          </a:xfrm>
          <a:prstGeom prst="roundRect">
            <a:avLst/>
          </a:prstGeom>
          <a:noFill/>
          <a:ln cmpd="dbl"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1" anchor="ctr"/>
          <a:lstStyle/>
          <a:p>
            <a:pPr algn="ctr"/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3738044424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96DAC541-7B7A-43D3-8B79-37D633B846F1}">
                <asvg:svgBlip xmlns:asvg="http://schemas.microsoft.com/office/drawing/2016/SVG/main" xmlns="" r:embed="rId7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2332</TotalTime>
  <Words>1103</Words>
  <Application>Microsoft Office PowerPoint</Application>
  <PresentationFormat>Widescreen</PresentationFormat>
  <Paragraphs>304</Paragraphs>
  <Slides>44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44</vt:i4>
      </vt:variant>
    </vt:vector>
  </HeadingPairs>
  <TitlesOfParts>
    <vt:vector size="51" baseType="lpstr">
      <vt:lpstr>Arial</vt:lpstr>
      <vt:lpstr>Calibri</vt:lpstr>
      <vt:lpstr>Calibri Light</vt:lpstr>
      <vt:lpstr>Roboto Light</vt:lpstr>
      <vt:lpstr>Times New Roman</vt:lpstr>
      <vt:lpstr>Wingdings</vt:lpstr>
      <vt:lpstr>Office Theme</vt:lpstr>
      <vt:lpstr>PowerPoint Presentation</vt:lpstr>
      <vt:lpstr>PowerPoint Presentation</vt:lpstr>
      <vt:lpstr>Learning Objectives: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7 Steps: Mind Mapping: </vt:lpstr>
      <vt:lpstr>PowerPoint Presentation</vt:lpstr>
      <vt:lpstr>PowerPoint Presentation</vt:lpstr>
      <vt:lpstr>Brainstorming: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El-Wattaneya</cp:lastModifiedBy>
  <cp:revision>651</cp:revision>
  <dcterms:created xsi:type="dcterms:W3CDTF">2023-04-29T09:08:23Z</dcterms:created>
  <dcterms:modified xsi:type="dcterms:W3CDTF">2024-03-22T00:11:54Z</dcterms:modified>
</cp:coreProperties>
</file>