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presProps" Target="presProp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viewProps" Target="viewProps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tableStyles" Target="tableStyles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0527FB-7B50-8086-8C40-A13DA1CC6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2526B6-7FEB-2CEB-2675-4C3C54CAD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00A86-5A9D-461E-8B8A-10B6E57E64D6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8B534D-E831-DBA4-CAE3-8EA5719E2E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481A7A7-7E86-E097-C9E4-4438F4B301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6439A-214F-4DAF-8294-3F6FD09EA0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9380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2C84A54-EB16-E8DC-8B55-0FE702526B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E1DA14-CC3E-2714-0285-9C2DD9C82B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1BAB81-3D83-6BEA-F036-0B28362326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2400A86-5A9D-461E-8B8A-10B6E57E64D6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5CE258-29D4-157C-E030-9B0A0EDCBE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38AE42-658F-F6A3-C0EB-1A135BE0F4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C36439A-214F-4DAF-8294-3F6FD09EA0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9797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C92728-D48A-7022-46DC-477B01315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570F9F-5EA6-8B70-C6D7-FAAE74BF7F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4621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F750B7-8C85-A8BD-D22B-F91153A61A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CDABE0-619A-6D11-EDA7-11F4FA39D9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769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4E0827-D2A7-6AAC-D163-910E4960E0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D8BD71-8D90-1B23-0F3E-4287B2655A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5747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0DFA33-3D37-85A2-99C1-20B5FACCA2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Neural Language Models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4762D3-D84C-9C10-C701-1B1CD97836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7034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DD25AB-57D2-08A5-9E3C-58E8B184FB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0"/>
              <a:t>This is in your brain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9F547B-89E8-B051-646F-A74BD27AC9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9248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00F923-AF76-B740-A3EE-474A06DE28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Neural Network Unit</a:t>
            </a:r>
            <a:br>
              <a:rPr lang="en-US" b="0"/>
            </a:br>
            <a:r>
              <a:rPr lang="en-US" sz="2667"/>
              <a:t>This is not in your brain</a:t>
            </a:r>
            <a:endParaRPr lang="en-US" sz="32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C7B5E2-FFB9-A0D7-2E18-478B078702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4967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31B816-1F42-E64D-D96A-BE6F9CB9A0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Neural unit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7B0966-8259-C828-444D-DA03DAA1D0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9541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2591E4-350E-182F-D91E-8E02A9089E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Non-Linear Activation Functions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1337FB-81A0-A736-BD06-FD889CFD59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4845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3719F8-EF15-E974-4E58-31F60CFABC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Final function the unit is computing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CE05CD-9E0F-D45C-9AD4-615D601ADE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5495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983F6E-9E66-5E7E-C610-7D14E305EC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Final unit again</a:t>
            </a:r>
            <a:endParaRPr lang="en-US" sz="32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40AC95-BCB8-0A79-A8A4-7529B4AC0A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8938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649337-038E-2818-D050-FE5D2C7055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450F81-7806-D222-9988-3BCE7636AC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7983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31F86D-8D63-0ADE-96D9-1B6FCBE85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6C7EFE-A01D-159E-2EAD-2BFB5E25FB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4781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F9E38E-4147-CBE0-0929-59F07B383C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592830-837A-1049-7023-7EB925697D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9491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2D6F7B-9084-3436-D2B2-9F9EEF427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D027EB-9063-457C-ABB1-4316F719AE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9054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062AAA-08B7-EA16-62BB-E5E1A2D30D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Non-Linear </a:t>
            </a:r>
            <a:r>
              <a:rPr lang="en-US"/>
              <a:t>Activation </a:t>
            </a:r>
            <a:r>
              <a:rPr lang="en-US" b="0"/>
              <a:t>Functions besides sigmoid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4679DB-353D-85A3-1959-5AC1979D34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2245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46B527-665A-B854-A7E6-F85E562815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Feedforward Neural Networks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9EAADA-C0E3-F395-3C91-48DCE75BCF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5504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C4BC28-A9C8-4351-4D00-E5F01F23BB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Binary Logistic Regression as a 1-layer Network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A5FED2-2959-B0F1-8817-C914ABCB02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0253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B22D25-C420-E55C-5454-2A4402EA42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Multinomial Logistic Regression as a 1-layer Network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DC436D-E807-B83F-456C-EB562E11D2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0693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B9A377-1BBD-9234-9C36-9E3D880BD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Reminder: softmax: a generalization of sigmoid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CE4A14-046D-2697-A1DA-1BB9C5BB24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6705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BD4A5C-021A-2328-5201-ED1550475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Two-Layer Network with scalar output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FA5357-B9EA-E4BB-152A-8457B56574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189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828806-54D7-9A93-B413-7BA570DD76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Two-Layer Network with scalar output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4CEE4D-34E9-61F6-A074-D50ECB4476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3649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CDA02A-F841-00E5-3E54-E5B9EF5E9A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Two-Layer Network with scalar output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5E8F60-743D-241A-5AE0-41951A3FFF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3593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41525A-444D-2239-4608-25860D4887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Two-Layer Network with softmax output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E600BB-596C-8CFC-E35F-F3F72F8F62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4042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031B66-4DB1-D8E1-801B-FE0216B4AD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Multi-layer Notation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63419C-570F-D829-F7AD-3AC6A0E955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4085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F30E6E-593E-C3E6-B4E7-04E363F03C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Multi Layer Notation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A05D11-9DE5-DC9C-2F1F-2F7DEFDA50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1578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9E0232-C9CA-7EB9-7F6E-AA0E4DD791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Replacing the bias unit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97B569-4796-DDEA-340E-7D5772C7BD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89222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6E808A-4B10-693C-8480-38794A1992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Replacing the bias unit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7D24A0-F88B-AEEA-9246-C636EFFF7F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9086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9026F1-C674-99F7-7CCF-5484AB6085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Replacing the bias unit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ED03DA-7E91-7B11-0CB0-FE2A4D5B1E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1703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2ECEAB-7EC9-F824-77A3-1F587A55BB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Use cases for feedforward networks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74A220-1183-6E30-338A-783B073E31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77216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37911E-8F86-12D0-46CB-5AAC072F6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Classification: Sentiment Analysis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0510C0-799B-8B16-96AC-00988165AA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08980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A3D521-E28C-6AE4-E363-7497BB514A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Sentiment Features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085739-9B9F-0652-5912-B1348C31A3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89036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8D40E5-C5AF-5029-D20F-960DD57569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/>
              <a:t>Feedforward nets for simple classification</a:t>
            </a:r>
            <a:endParaRPr lang="en-US" sz="3200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D71F03-1EF8-9BE4-549D-DDB2E7B47F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32183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9B60F0-3992-A4A2-CD42-A69EA109E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Even better: representation learning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A7B9DB-424A-504E-1B84-04D860F060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59313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6F0576-9AAF-E7BB-CB53-32FBD52EF6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733"/>
              <a:t>Neural Net Classification with embeddings as input features!</a:t>
            </a:r>
            <a:endParaRPr lang="en-US" sz="3733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37CE19-9AF7-59EE-0D86-1BFE3EE621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44359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80AEFB-50F7-D8DE-5609-E0E6FEA06B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0"/>
              <a:t>Issue: texts come in different sizes</a:t>
            </a:r>
            <a:endParaRPr lang="en-US" sz="3600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DE56D5-78C7-73BF-39C9-A65EE7A187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65953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0CE94C-A418-11CA-F306-D0460FF3AE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Reminder: Multiclass Outputs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36C575-3D65-AAF9-8771-BFCE0AE9DE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87148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326379-589E-A007-9B6C-22E1A4CE48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Neural Language Models (LMs)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F08B9B-55EF-1BF5-B1FE-163D2A9591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43711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434205-A7B1-451A-0A63-277CCCB5F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Simple feedforward Neural Language Models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EAB0F1-A31D-3C83-79F3-2CC1506A03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01152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3BED52-3460-D633-404A-795D8C87B4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Neural Language Model 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0FE47C-56E5-0ECF-C442-40F162B69F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92466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6B9222-3793-6F38-0BDE-391DDDFC09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Neural LMs work better than N-gram LMs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0B2AC2-D599-B65A-36C8-FA228AFC24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94872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8B1B6C-4150-30F2-4BB4-6B2945767B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72F201-EC49-FAED-34A0-AC10A72011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904551"/>
      </p:ext>
    </p:extLst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7DB089-7FEF-4485-B481-FFF59FD935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Intuition: training a 2-layer Network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E1C948-D615-003D-06A5-27272F6CE9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51600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007959-3247-D342-7352-B23935718B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Intuition: Training a 2-layer network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113DB5-D24E-C32A-4E9D-228CA5CD07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64164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73BD1D-51D9-1469-7353-3DF2CA5D4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Reminder: Loss Function for binary logistic regression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3EEF78-F4C8-7CFE-2654-4D31FB5A61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61621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75C451-464C-C808-B793-B88AB99C5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Reminder: gradient descent for weight updates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3D157F-4E00-523F-4630-36EB1E5A9B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22232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B54494-2CBD-B020-711A-3673B42B0F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Where did that derivative come from?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9F6107-853E-970F-76F1-5591C63EAD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76783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633A59-077A-DD4D-ECA7-3A80C30A0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can I find that gradient for every weight in the network?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EFAD89-2261-664E-C344-AF4BBCDECB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93258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EE59B4-83A6-9903-0646-F3A4D33292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70D759-19EA-9294-424F-302877DE82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664308"/>
      </p:ext>
    </p:extLst>
  </p:cSld>
  <p:clrMapOvr>
    <a:masterClrMapping/>
  </p:clrMapOvr>
  <p:transition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9E568D-ECB3-9F46-43A5-3D994F6DDA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Why Computation Graphs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E8DEE4-E2D4-7B73-4F64-6FE7359441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30733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3761BA-DD6D-0643-2800-CF19202B3E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Computation Graphs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B66CC4-76FE-352A-8503-6E2E370BA6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41701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ADFEA7-D9A0-A908-7DA3-2F6C67EBF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Example: 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ABA4E0-3AD2-9112-D355-88B66E14F6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4725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B5A772-D2FA-CA18-2EC1-445486BCB7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Example: 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063F57-475D-3A65-5686-88B2A0BAA1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25799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D08CF7-E4B3-1427-7E60-9A14CFA389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Backwards differentiation in computation graphs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98DB95-6C74-1EF9-1697-3AF1744D16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42858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AE92CF-5461-4427-6889-EF089BD224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Example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6A25EF-9510-01CA-CAF5-E90107C900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65762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0B5008-6361-A9CD-1A08-C5E388BAE9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chain rule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2D788C-017A-8FE6-FF8A-C2DD37E32A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90490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228D86-1771-2D2F-5852-87669B8E52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Example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E82F3D-CA0F-A128-9A55-E9B612A7B7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09412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ADD679-1B29-A1BA-57BC-3BC50423B1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Example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E4323D-C585-29C9-EF02-A9DEB075B3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3961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72C43F-983C-F65A-7A02-6E3F556653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Example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1917FB-7E16-792F-5789-52C0BEDDB8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06569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E63C50-68C9-DF4F-6F94-0681B9E95E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Example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68E703-671C-E5D4-9F8D-01804014CF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89064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D57D14-903A-1EA1-10C7-38B6718834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Backward differentiation on a two layer network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EF5F92-5B42-8BA9-ABB2-D50827D1D8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95360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35BC08-14A5-85D8-CF19-6D460D1B83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Backward differentiation on a two layer network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949357-8CEA-4E3B-A109-1A184BAD73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35970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DCA06C-ED48-0F42-917C-8BE8B5131B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Backward differentiation on a 2-layer network 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BFB162-559B-426F-BA8A-721BE23489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18289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itle 1" hidden="1">
                <a:extLst>
                  <a:ext uri="{FF2B5EF4-FFF2-40B4-BE49-F238E27FC236}">
                    <a16:creationId xmlns:a16="http://schemas.microsoft.com/office/drawing/2014/main" id="{0A0A28E0-33FA-E685-435D-06D6A922E954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:r>
                  <a:rPr lang="en-US" dirty="0"/>
                  <a:t>Starting off the backward pass: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𝐿</m:t>
                        </m:r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𝜕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𝑧</m:t>
                        </m:r>
                      </m:den>
                    </m:f>
                  </m:oMath>
                </a14:m>
                <a:r>
                  <a:rPr lang="en-US" dirty="0"/>
                  <a:t>  </a:t>
                </a:r>
                <a:br>
                  <a:rPr lang="en-US" dirty="0"/>
                </a:br>
                <a:r>
                  <a:rPr lang="en-US" sz="2933" dirty="0"/>
                  <a:t>(I'll write </a:t>
                </a:r>
                <a14:m>
                  <m:oMath xmlns:m="http://schemas.openxmlformats.org/officeDocument/2006/math">
                    <m:r>
                      <a:rPr lang="en-US" sz="2933" i="1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en-US" sz="2933" dirty="0"/>
                  <a:t> f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933">
                        <a:latin typeface="Cambria Math" panose="02040503050406030204" pitchFamily="18" charset="0"/>
                      </a:rPr>
                      <m:t>or</m:t>
                    </m:r>
                    <m:r>
                      <a:rPr lang="en-US" sz="2933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en-US" sz="2933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933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933" i="1">
                            <a:latin typeface="Cambria Math" panose="02040503050406030204" pitchFamily="18" charset="0"/>
                          </a:rPr>
                          <m:t>[2]</m:t>
                        </m:r>
                      </m:sup>
                    </m:sSup>
                  </m:oMath>
                </a14:m>
                <a:r>
                  <a:rPr lang="en-US" sz="2933" dirty="0"/>
                  <a:t> and </a:t>
                </a:r>
                <a14:m>
                  <m:oMath xmlns:m="http://schemas.openxmlformats.org/officeDocument/2006/math">
                    <m:r>
                      <a:rPr lang="en-US" sz="2933" i="1">
                        <a:latin typeface="Cambria Math" panose="02040503050406030204" pitchFamily="18" charset="0"/>
                      </a:rPr>
                      <m:t>𝑧</m:t>
                    </m:r>
                  </m:oMath>
                </a14:m>
                <a:r>
                  <a:rPr lang="en-US" sz="2933" dirty="0"/>
                  <a:t>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933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933" i="1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p>
                        <m:r>
                          <a:rPr lang="en-US" sz="2933" i="1">
                            <a:latin typeface="Cambria Math" panose="02040503050406030204" pitchFamily="18" charset="0"/>
                          </a:rPr>
                          <m:t>[2]</m:t>
                        </m:r>
                      </m:sup>
                    </m:sSup>
                  </m:oMath>
                </a14:m>
                <a:r>
                  <a:rPr lang="en-US" sz="2933" dirty="0"/>
                  <a:t> )</a:t>
                </a:r>
                <a:endParaRPr lang="en-US" dirty="0"/>
              </a:p>
            </p:txBody>
          </p:sp>
        </mc:Choice>
        <mc:Fallback>
          <p:sp>
            <p:nvSpPr>
              <p:cNvPr id="2" name="Title 1" hidden="1">
                <a:extLst>
                  <a:ext uri="{FF2B5EF4-FFF2-40B4-BE49-F238E27FC236}">
                    <a16:creationId xmlns:a16="http://schemas.microsoft.com/office/drawing/2014/main" id="{0A0A28E0-33FA-E685-435D-06D6A922E95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>
                <a:blip r:embed="rId2"/>
                <a:stretch>
                  <a:fillRect l="-2377" t="-3687" b="-165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4FE80DC0-DBB2-222A-6BFE-6A0A74C16552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28885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5FB311-A99F-8ED5-099F-AB6B5ED4CE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Summary</a:t>
            </a:r>
            <a:endParaRPr lang="en-US" b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6F8F38-D1E8-E92F-4E58-6BD8EC6DBC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998819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47CD5F-41DF-2276-6132-508FD3F320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Parts of Speech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B7CFDA-0466-FE63-7D2B-77E9F41718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974482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BD49EB-88AA-1AC8-E6A7-6F60843EE2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Two classes of words: Open vs. Closed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363F3D-32D3-2E38-26A4-F74071EA81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724770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FB46B8-59C8-A736-2E27-B5E142CC2D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1D3877-603F-5D77-7B5F-D34F13BC73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165553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900A4D-B55F-2D95-B96E-C7B65A7EC2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Part-of-Speech Tagging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A9DCEF-D4C5-DE37-9E95-056330B1EB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88271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7EE317-4D00-3361-BC1E-B133B0B735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Part-of-Speech Tagging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3DEA84-6CDB-2471-02A6-32463F9CF4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122043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FA3A22-1316-1E7E-3DAF-305EAE77C6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"Universal Dependencies" Tagset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6A974C-FE36-3843-831C-20BD04C00B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86026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4DAD4C-C95A-7C02-4AA1-2C1D391E7F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Sample "Tagged" English sentences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BA6BBA-2901-2F7E-5F1F-2CEA4DBB28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784830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44EBE8-03D8-9861-D73C-E771D8666E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Part of Speech Tagging?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D3C97F-8714-EEFA-52FF-0ECBAD3383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076618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51000A-3E1B-2B37-2CB5-B8D7AFCC41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difficult is POS tagging in English?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9BD6EC-6C5F-5842-822B-B710F961A0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863282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C32D4D-E8B2-8A08-22ED-5D25270AB7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POS tagging performance in English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C3DED7-A402-9F2A-3152-962AFF592E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417690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996347-D5B4-8E89-5525-30034072B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Sources of information for POS tagging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EF9CD4-E385-556B-FF88-BBE4FB4340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827219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7C68B3-421F-DB6C-A11D-6D2E6BCB4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Standard algorithms for POS tagging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F1FB61-EA6F-5AEC-2AB7-25FAAB0513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492254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DEBFBE-FD54-82E7-FB87-DF2A3A4C1C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Named Entities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0CBB4E-6722-65BB-8978-D2EA5DEAD6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022397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C799D3-99B7-EA05-B2FD-127D7AB1C8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Named Entity tagging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DA58E2-41C9-C51F-292D-1535D0C1E0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446789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9CC793-E1AD-1A72-A245-91664ABED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NER output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5DE11F-73A1-3D08-3BF3-236C366BF1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189814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D203EC-13CB-047F-7E2F-4874F2A269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NER?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E67A66-632C-6F21-F256-0F70A2EE3C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534170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5435AC-AF8D-A538-8939-3DD0BCC69B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NER is hard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EB20C3-546A-9EE3-AA7E-73FEC098DC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184320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84F2FD-B0C1-89C9-75A7-0DE23CD8B5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BIO Tagging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849553-4512-BEEF-95D9-EFB958811F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012470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3A8DB0-626B-1B47-B8CB-2F6E4D7535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BIO Tagging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032987-2F08-A57A-E78A-41339F96CF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143221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1AA50F-AAB0-C386-A7B3-171AD02797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BIO Tagging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913CA9-827A-C84F-955E-A52F5EAE90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438734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871331-4D63-1165-DA86-D2494CB0D5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Standard algorithms for NER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A2D9C9-C161-DF92-EFF2-BD5AF0CA60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930614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74F1E4-E2BA-DEA9-336E-05E27C0625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Summary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0EA595-FA68-BA4C-3AAB-86D34606BE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68260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5DF3AE-9E13-241D-96D4-CB4A85867F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1F06DA-E5DC-BD88-DD9C-6AD8B407FA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9172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369</Words>
  <Application>Microsoft Office PowerPoint</Application>
  <PresentationFormat>Widescreen</PresentationFormat>
  <Paragraphs>81</Paragraphs>
  <Slides>87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87</vt:i4>
      </vt:variant>
    </vt:vector>
  </HeadingPairs>
  <TitlesOfParts>
    <vt:vector size="94" baseType="lpstr">
      <vt:lpstr>Andalus</vt:lpstr>
      <vt:lpstr>Aptos</vt:lpstr>
      <vt:lpstr>Aptos Display</vt:lpstr>
      <vt:lpstr>Arial</vt:lpstr>
      <vt:lpstr>Cambria Math</vt:lpstr>
      <vt:lpstr>Times New Roman</vt:lpstr>
      <vt:lpstr>Office Theme</vt:lpstr>
      <vt:lpstr>PowerPoint Presentation</vt:lpstr>
      <vt:lpstr>PowerPoint Presentation</vt:lpstr>
      <vt:lpstr>The objectives of this lecture is to:</vt:lpstr>
      <vt:lpstr>Neural Language Models</vt:lpstr>
      <vt:lpstr>This is in your brain</vt:lpstr>
      <vt:lpstr>Neural Network Unit This is not in your brain</vt:lpstr>
      <vt:lpstr>Neural unit</vt:lpstr>
      <vt:lpstr>Non-Linear Activation Functions</vt:lpstr>
      <vt:lpstr>Final function the unit is computing</vt:lpstr>
      <vt:lpstr>Final unit again</vt:lpstr>
      <vt:lpstr>An example</vt:lpstr>
      <vt:lpstr>An example</vt:lpstr>
      <vt:lpstr>An example</vt:lpstr>
      <vt:lpstr>An example</vt:lpstr>
      <vt:lpstr>Non-Linear Activation Functions besides sigmoid</vt:lpstr>
      <vt:lpstr>Feedforward Neural Networks</vt:lpstr>
      <vt:lpstr>Binary Logistic Regression as a 1-layer Network</vt:lpstr>
      <vt:lpstr>Multinomial Logistic Regression as a 1-layer Network</vt:lpstr>
      <vt:lpstr>Reminder: softmax: a generalization of sigmoid</vt:lpstr>
      <vt:lpstr>Two-Layer Network with scalar output</vt:lpstr>
      <vt:lpstr>Two-Layer Network with scalar output</vt:lpstr>
      <vt:lpstr>Two-Layer Network with scalar output</vt:lpstr>
      <vt:lpstr>Two-Layer Network with softmax output</vt:lpstr>
      <vt:lpstr>Multi-layer Notation</vt:lpstr>
      <vt:lpstr>Multi Layer Notation</vt:lpstr>
      <vt:lpstr>Replacing the bias unit</vt:lpstr>
      <vt:lpstr>Replacing the bias unit</vt:lpstr>
      <vt:lpstr>Replacing the bias unit</vt:lpstr>
      <vt:lpstr>Use cases for feedforward networks</vt:lpstr>
      <vt:lpstr>Classification: Sentiment Analysis</vt:lpstr>
      <vt:lpstr>Sentiment Features</vt:lpstr>
      <vt:lpstr>Feedforward nets for simple classification</vt:lpstr>
      <vt:lpstr>Even better: representation learning</vt:lpstr>
      <vt:lpstr>Neural Net Classification with embeddings as input features!</vt:lpstr>
      <vt:lpstr>Issue: texts come in different sizes</vt:lpstr>
      <vt:lpstr>Reminder: Multiclass Outputs</vt:lpstr>
      <vt:lpstr>Neural Language Models (LMs)</vt:lpstr>
      <vt:lpstr>Simple feedforward Neural Language Models</vt:lpstr>
      <vt:lpstr>Neural Language Model </vt:lpstr>
      <vt:lpstr>Why Neural LMs work better than N-gram LMs</vt:lpstr>
      <vt:lpstr>PowerPoint Presentation</vt:lpstr>
      <vt:lpstr>Intuition: training a 2-layer Network</vt:lpstr>
      <vt:lpstr>Intuition: Training a 2-layer network</vt:lpstr>
      <vt:lpstr>Reminder: Loss Function for binary logistic regression</vt:lpstr>
      <vt:lpstr>Reminder: gradient descent for weight updates</vt:lpstr>
      <vt:lpstr>Where did that derivative come from?</vt:lpstr>
      <vt:lpstr>How can I find that gradient for every weight in the network?</vt:lpstr>
      <vt:lpstr>PowerPoint Presentation</vt:lpstr>
      <vt:lpstr>Why Computation Graphs</vt:lpstr>
      <vt:lpstr>Computation Graphs</vt:lpstr>
      <vt:lpstr>Example: </vt:lpstr>
      <vt:lpstr>Example: </vt:lpstr>
      <vt:lpstr>Backwards differentiation in computation graphs</vt:lpstr>
      <vt:lpstr>Example</vt:lpstr>
      <vt:lpstr>The chain rule</vt:lpstr>
      <vt:lpstr>Example</vt:lpstr>
      <vt:lpstr>Example</vt:lpstr>
      <vt:lpstr>Example</vt:lpstr>
      <vt:lpstr>Example</vt:lpstr>
      <vt:lpstr>Backward differentiation on a two layer network</vt:lpstr>
      <vt:lpstr>Backward differentiation on a two layer network</vt:lpstr>
      <vt:lpstr>Backward differentiation on a 2-layer network </vt:lpstr>
      <vt:lpstr>Starting off the backward pass: ∂L/∂z   (I'll write a for a^([2]) and z for z^([2]) )</vt:lpstr>
      <vt:lpstr>Summary</vt:lpstr>
      <vt:lpstr>Parts of Speech</vt:lpstr>
      <vt:lpstr>Two classes of words: Open vs. Closed</vt:lpstr>
      <vt:lpstr>PowerPoint Presentation</vt:lpstr>
      <vt:lpstr>Part-of-Speech Tagging</vt:lpstr>
      <vt:lpstr>Part-of-Speech Tagging</vt:lpstr>
      <vt:lpstr>"Universal Dependencies" Tagset</vt:lpstr>
      <vt:lpstr>Sample "Tagged" English sentences</vt:lpstr>
      <vt:lpstr>Why Part of Speech Tagging?</vt:lpstr>
      <vt:lpstr>How difficult is POS tagging in English?</vt:lpstr>
      <vt:lpstr>POS tagging performance in English</vt:lpstr>
      <vt:lpstr>Sources of information for POS tagging</vt:lpstr>
      <vt:lpstr>Standard algorithms for POS tagging</vt:lpstr>
      <vt:lpstr>Named Entities</vt:lpstr>
      <vt:lpstr>Named Entity tagging</vt:lpstr>
      <vt:lpstr>NER output</vt:lpstr>
      <vt:lpstr>Why NER?</vt:lpstr>
      <vt:lpstr>Why NER is hard</vt:lpstr>
      <vt:lpstr>BIO Tagging</vt:lpstr>
      <vt:lpstr>BIO Tagging</vt:lpstr>
      <vt:lpstr>BIO Tagging</vt:lpstr>
      <vt:lpstr>Standard algorithms for NER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Ashraf Elsayed</dc:creator>
  <cp:lastModifiedBy>Ashraf Elsayed</cp:lastModifiedBy>
  <cp:revision>1</cp:revision>
  <dcterms:created xsi:type="dcterms:W3CDTF">2024-08-16T18:30:42Z</dcterms:created>
  <dcterms:modified xsi:type="dcterms:W3CDTF">2024-08-16T18:30:43Z</dcterms:modified>
</cp:coreProperties>
</file>