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8"/>
  </p:notesMasterIdLst>
  <p:sldIdLst>
    <p:sldId id="480" r:id="rId5"/>
    <p:sldId id="588" r:id="rId6"/>
    <p:sldId id="589" r:id="rId7"/>
    <p:sldId id="592" r:id="rId8"/>
    <p:sldId id="593" r:id="rId9"/>
    <p:sldId id="632" r:id="rId10"/>
    <p:sldId id="594" r:id="rId11"/>
    <p:sldId id="633" r:id="rId12"/>
    <p:sldId id="635" r:id="rId13"/>
    <p:sldId id="637" r:id="rId14"/>
    <p:sldId id="639" r:id="rId15"/>
    <p:sldId id="640" r:id="rId16"/>
    <p:sldId id="641" r:id="rId17"/>
    <p:sldId id="642" r:id="rId18"/>
    <p:sldId id="643" r:id="rId19"/>
    <p:sldId id="644" r:id="rId20"/>
    <p:sldId id="645" r:id="rId21"/>
    <p:sldId id="646" r:id="rId22"/>
    <p:sldId id="647" r:id="rId23"/>
    <p:sldId id="648" r:id="rId24"/>
    <p:sldId id="649" r:id="rId25"/>
    <p:sldId id="650" r:id="rId26"/>
    <p:sldId id="651" r:id="rId27"/>
    <p:sldId id="652" r:id="rId28"/>
    <p:sldId id="653" r:id="rId29"/>
    <p:sldId id="654" r:id="rId30"/>
    <p:sldId id="655" r:id="rId31"/>
    <p:sldId id="656" r:id="rId32"/>
    <p:sldId id="657" r:id="rId33"/>
    <p:sldId id="660" r:id="rId34"/>
    <p:sldId id="659" r:id="rId35"/>
    <p:sldId id="661" r:id="rId36"/>
    <p:sldId id="662" r:id="rId37"/>
    <p:sldId id="664" r:id="rId38"/>
    <p:sldId id="665" r:id="rId39"/>
    <p:sldId id="666" r:id="rId40"/>
    <p:sldId id="668" r:id="rId41"/>
    <p:sldId id="667" r:id="rId42"/>
    <p:sldId id="669" r:id="rId43"/>
    <p:sldId id="670" r:id="rId44"/>
    <p:sldId id="671" r:id="rId45"/>
    <p:sldId id="672" r:id="rId46"/>
    <p:sldId id="349" r:id="rId47"/>
  </p:sldIdLst>
  <p:sldSz cx="12192000" cy="6858000"/>
  <p:notesSz cx="6858000" cy="9144000"/>
  <p:embeddedFontLst>
    <p:embeddedFont>
      <p:font typeface="Alexandria" pitchFamily="2" charset="-78"/>
      <p:regular r:id="rId49"/>
      <p:bold r:id="rId50"/>
    </p:embeddedFont>
    <p:embeddedFont>
      <p:font typeface="Alexandria Light" pitchFamily="2" charset="-78"/>
      <p:regular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8"/>
            <p14:sldId id="589"/>
            <p14:sldId id="592"/>
            <p14:sldId id="593"/>
            <p14:sldId id="632"/>
            <p14:sldId id="594"/>
            <p14:sldId id="633"/>
            <p14:sldId id="635"/>
            <p14:sldId id="637"/>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60"/>
            <p14:sldId id="659"/>
            <p14:sldId id="661"/>
            <p14:sldId id="662"/>
            <p14:sldId id="664"/>
            <p14:sldId id="665"/>
            <p14:sldId id="666"/>
            <p14:sldId id="668"/>
            <p14:sldId id="667"/>
            <p14:sldId id="669"/>
            <p14:sldId id="670"/>
            <p14:sldId id="671"/>
            <p14:sldId id="6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0000"/>
    <a:srgbClr val="00AEEF"/>
    <a:srgbClr val="259F6C"/>
    <a:srgbClr val="FFD200"/>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34" autoAdjust="0"/>
    <p:restoredTop sz="84994" autoAdjust="0"/>
  </p:normalViewPr>
  <p:slideViewPr>
    <p:cSldViewPr snapToGrid="0">
      <p:cViewPr varScale="1">
        <p:scale>
          <a:sx n="70" d="100"/>
          <a:sy n="70" d="100"/>
        </p:scale>
        <p:origin x="35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64AEA-7519-6E53-5C0C-8D5243471A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31A03E-07F3-75C0-CD58-5BF1B0B27C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A6C94D-AA8D-E4E1-F7B1-EE16955B1C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A8B32-E4B0-483A-FB5F-A5A82D57885A}"/>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08208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2C91B-5F5A-5F9E-D4CE-C4407FD838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E2D5D7-5F48-9510-6C82-B68DEB8260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DE3805-3682-DBD5-BBA4-CA4C2DACF3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20EB2A-9377-F0EB-D8E0-6FB27965FEC4}"/>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62750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350952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2275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FA353-6B19-A441-E0F9-F75C1328E0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5F092-691A-0339-4774-5EED337638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F1D3C8-0B7B-E507-84A3-7E12BBDFE5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7FF2AF-1DD2-125B-1719-38A3C5CF4344}"/>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67257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CB0E5-BF06-88C4-36B4-634FCC41F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561B5C-91C2-A622-B3A4-DE5053E92C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B4D8F3-EE81-9695-DAB8-9850741E63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AE2D85-C25F-124F-6AC4-C612275AF1C1}"/>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59536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79E09-86EA-5F20-012E-80C8B0DE82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BEC12A-06A3-9C78-C288-DE08A146A7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749E9A-7174-F004-D5EE-B4963B2589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F320D6-0973-B260-B1B6-72CB5BAD5974}"/>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236219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87AE5-743D-2C97-0AEF-9B69E71E0C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07C56C-3D41-BCD1-C651-E19B3293F8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1FEA8C-823D-9098-DECC-6972AB8F4D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7D67E7-1121-EF25-63A8-A4FF87687B80}"/>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02394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5C77B-F11E-234A-AAB0-097D9400EB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63296B-3806-29FD-8C9C-85CF054F34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997555-5B65-CE17-9B97-8ABA3CB5AA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D4185F-C96E-8CB1-13FB-D147BA2A95A9}"/>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01421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2C86B-4395-1286-A834-6231F14ACA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4CEE08-7121-0CCA-E0A4-1B6C6BC951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BE2D84-A6FA-4673-3C25-0E87BF002D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567A55-64BF-120D-6343-69F9BD7F3C99}"/>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0668559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C1B03-F7BC-48E3-4E94-0E49EBA119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2DBB10-E6B6-EE67-A51D-1EEA6014A2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792E73-2E3D-490E-368F-974C6DCA49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6FFCD6-7155-BCDE-AE32-23CEA642586C}"/>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77625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B30E4-DE6F-C0A7-593F-8C4EC06B1E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D4F511-17D8-28E1-C4B0-B5BFC25463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F34F68-C296-5507-4291-D65CF3332F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BD2053-31F0-FFFB-1E94-14406537696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57306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40BD7E-28F7-C74F-722E-EAAD2D7D7C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A6318F-CD21-BB2E-6B0F-F4986651B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26064-F3A4-BA7D-8687-D92D868D6D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9ACE19-3D4A-215A-DE3C-00795587AC7C}"/>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48115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26092-93AB-12E9-383D-642AFCFBFC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6CEA01-C4BB-4D2E-EA86-EB74E28260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4349EB-5412-88E8-EA15-E03D043A27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7270BC-BD3F-4C4B-5B63-BF8B725EFB4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842401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8A5B6-6ABD-B255-C352-0D087B813E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DF2EEE-349D-8D61-3A5B-465922BDB6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483E93-1BC4-8041-81A5-A9B75C2F14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C6FA0B-54FC-BBD8-AB2F-5732FA7E6AD9}"/>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752902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5C9FF-B5FC-4AAE-0E1A-9B3F52284E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99A9D7-F2AD-1122-F0BD-3333E31B18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310CC8-9561-7257-D0A7-3D2B478194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D34E4A-C467-87CF-C05F-0E8668A0D6A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863241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2ED57-E2A5-AC89-AB6D-E7C859804B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54D9E1-DB55-4897-AE6B-86054C9566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04F63B-29BB-3A98-4048-06D9765B89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5375F9-3756-CDD5-7F98-9903B828794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293251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FDA06-CB8C-FFD1-B4C5-E7DCAA44C6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6396B4-7FB6-6DF4-A733-291BE7B6B2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B7FE9C-C6A4-E489-95B5-3A81D41D5C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2D9EAB-E8FA-09BF-AF75-8F2F3641FCD8}"/>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032177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D0B08-69E8-E941-7E46-94B57DF3EE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82EB51-64BF-F212-1874-27BE9C7668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0C6978-5C6B-CE83-99F4-738FC5CB3A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3D4EEC-4E7D-ECE4-560F-3A382D300B2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295659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6EB9E-9CCC-43EE-704B-857E3578C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61A121-1B3F-3202-552D-B3CBE1335D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4D7914-C365-EADE-EA04-EAF93310FF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A432E0-2CF3-6708-5CE2-59221B7000C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47239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0FBA6-DC7C-17F7-D863-3D2313BF0D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504E9-1CF6-AE19-7491-6059757571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8184B4-62F2-3F37-34DF-CE33CE8272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663F6A-2575-ABF2-2D93-3E1F7742AAE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0328484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F7CBF-E27F-234C-7CEA-25EEE218AD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0B5CB6-27FB-C5CD-9151-CE6EDD6871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DB14A7-EBDA-C39F-74EA-787C77BC79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52CB2D-5B19-4DA3-F5B2-3B1E34DA6DB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104295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86744-D212-32E9-1905-8AD2800C80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A20F55-A3AE-03C7-3EDB-CFF4EA5595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71678D-C7F1-7FB6-A108-1A9C4A6210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7A70BD-719B-94B2-63EB-692F422AB6B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462762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E9BB2-280D-C29F-C616-DEE3B2906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06C977-385D-CB09-DE24-B243E8BC8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64CA29-FF34-9055-61D5-608096D423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8502B1-99FF-628E-D707-91B094070D93}"/>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0687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B333F-5447-46F4-E776-B7C2AE30FB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16D689-1F83-67E9-E20F-5DCFE37DE4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EBDDEE-1D20-12C7-8044-404B086E7C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B206F4-8B43-264B-0BD2-4394975DA92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483703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E6799-E41C-3F65-150B-E1A8492D94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4D7408-5266-72F7-DACB-CCCCC6910A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09D064-529F-2644-091D-AB9F768A67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C82E84-6793-2AA8-4D8E-E767DF2FB26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582580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5C26C-C837-348D-8DFB-D095C801DB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4BFCCA-67DA-C3E0-A8EA-EB1FA74F66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0B5637-8134-BFEE-D742-B310AB1CD6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1A9CCB-79BA-FC9B-4CC8-9974DDEEA497}"/>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495328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BA918-7BC8-B5B1-7116-F1B54FA724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77C369-4A97-83AD-14CC-96DE2FFB0C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E6034C-D70B-7C8F-7125-CF6986C7DB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D15F27-ACC8-C756-6877-1CD5EB737642}"/>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3018621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23FF3-C790-BA3A-B9D7-3FBDE5AE86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6AD861-3D69-C567-5FD0-73FC9FF86A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5CCE30-303F-5160-026F-3769E87C73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361EA5-0160-5A80-7509-32BFAA3D1A1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214993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8E6AF-4C2B-3C43-D719-F5F1C5D531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80454D-4150-F4DB-B3B4-45DACB7B56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6587FC-E522-31DD-17D9-3E38B0C150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D90EA0-3F14-0AD7-3B48-D3FDB3178443}"/>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3327784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74C27-6520-6408-6F06-0676DC0E9E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7D4A57-6273-8A90-210E-089E3897C8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3ACBBE-04B0-724E-10EC-DC7E4B494B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FDB9E9-D993-7FB6-4E9E-31CB11B03423}"/>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318500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E390B-6E4F-CE75-AB6A-7628DD2008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B4BCED-B3AC-B909-C922-5BD980B123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3817B9-7BDB-489D-F683-11503B8237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BE6446-BB31-1BBC-955B-F7E63BE6204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410128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614C1-4FE9-81F2-7E97-C56A0CCD56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A41211-BD49-7548-1EC2-ACF2AF9CC0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7E7465-4DBD-3E39-4619-DAE474A0AA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D711A3-E030-F85C-C266-CD70C612F607}"/>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4088260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09D2E-0168-5D9E-3D8E-0969BF5F41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3C41E9-F8E3-4E4B-7CC0-DA8AE816A7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3ADAB1-3C3C-3073-9A3E-7B476B4616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0B210C-6A8F-CDA2-1D57-3AD8D35FA2A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583984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2B0E5-02F0-0555-085F-AF18011B3A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E4BC27-6640-C114-848B-2939D0C2BE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A63244-56C4-0DBF-7BC9-E68B44559C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DD63EE-B3E1-3C79-7D78-6A4533B5F4B0}"/>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122945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AF027-071B-E2F7-4B95-E477C344D1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3DE121-3424-F249-403E-BDC21EF697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24A328-D735-1118-E154-E560968FCA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134C1C-36FA-79AD-F46F-77F416E643D5}"/>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458422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7064B-6BEC-57DA-56A3-37DF3C8C8D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0FB401-C704-54A8-91BE-C16EF2AB65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D893D5-F45F-4991-4497-D9DCACCFC8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72554C-D9E0-72E6-78DF-B5AFD15675E8}"/>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656468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B8FBA-5153-B47C-839C-372208368A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B3B239-F6C5-86FC-63CC-067630A920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B7D952-F033-CA13-984D-43F830D040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2F8BA1-AC9E-820B-3536-DA61D6E8519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74514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8847B-198C-F5F4-CCB3-4CFCF75A7F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A29EF3-EAC7-03AE-1207-DB2242A130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3A3E0B-365A-5F45-FBCB-E9E2FC79F2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C59CE3-2926-687C-6C73-E96AF1F0711D}"/>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42399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62C29-2F4F-9575-68D6-8EFF8CADE6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41B796-1459-2C21-C4E6-5E94ADC112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ECDF3A-CD15-ED1A-98F9-AE01A3A634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0DEEDC-0B90-79C0-2E12-E6428327026E}"/>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24334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43A72-244C-0FF0-4B36-AB59255E50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535BD1-15C2-76DA-89CE-37A9C49252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E42D31-13BD-1579-734B-BBAECE3CB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C7811-29B5-4F7C-9902-A354060CC65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14565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084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05</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45C26-FBEF-2DD5-F4C2-04CAB8196C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BD91C3-2046-7D18-77FE-58B00ACBDFC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B9A1B61-CEC7-775F-CC7F-802F14395344}"/>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732E04B-0A74-33EB-879A-43D8E23F5D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0C6DB016-C90D-5FEB-9993-8DD0267B244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5</a:t>
            </a:r>
            <a:r>
              <a:rPr lang="en-US" sz="2400" dirty="0">
                <a:latin typeface="Alexandria" pitchFamily="2" charset="-78"/>
                <a:ea typeface="Times New Roman" panose="02020603050405020304" pitchFamily="18" charset="0"/>
                <a:cs typeface="Alexandria" pitchFamily="2" charset="-78"/>
              </a:rPr>
              <a:t>: ETHICAL DECISION MAKING</a:t>
            </a:r>
          </a:p>
        </p:txBody>
      </p:sp>
      <p:sp>
        <p:nvSpPr>
          <p:cNvPr id="3" name="Rectangle: Rounded Corners 2">
            <a:extLst>
              <a:ext uri="{FF2B5EF4-FFF2-40B4-BE49-F238E27FC236}">
                <a16:creationId xmlns:a16="http://schemas.microsoft.com/office/drawing/2014/main" id="{70164841-7540-9857-4BD5-032695EEAB07}"/>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0620514-0A60-1523-439D-C56D23138D23}"/>
              </a:ext>
            </a:extLst>
          </p:cNvPr>
          <p:cNvSpPr/>
          <p:nvPr/>
        </p:nvSpPr>
        <p:spPr>
          <a:xfrm>
            <a:off x="478733" y="1864180"/>
            <a:ext cx="5766618" cy="4428648"/>
          </a:xfrm>
          <a:prstGeom prst="rect">
            <a:avLst/>
          </a:prstGeom>
        </p:spPr>
        <p:txBody>
          <a:bodyPr wrap="square">
            <a:spAutoFit/>
          </a:bodyPr>
          <a:lstStyle/>
          <a:p>
            <a:pPr algn="just">
              <a:lnSpc>
                <a:spcPct val="150000"/>
              </a:lnSpc>
            </a:pPr>
            <a:r>
              <a:rPr lang="en-US" sz="19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1900" b="1" dirty="0">
                <a:solidFill>
                  <a:schemeClr val="accent6">
                    <a:lumMod val="50000"/>
                  </a:schemeClr>
                </a:solidFill>
                <a:latin typeface="Alexandria Light" pitchFamily="2" charset="-78"/>
                <a:cs typeface="Alexandria Light" pitchFamily="2" charset="-78"/>
              </a:rPr>
              <a:t>Provide</a:t>
            </a:r>
            <a:r>
              <a:rPr lang="en-US" sz="1900" dirty="0">
                <a:latin typeface="Alexandria Light" pitchFamily="2" charset="-78"/>
                <a:cs typeface="Alexandria Light" pitchFamily="2" charset="-78"/>
              </a:rPr>
              <a:t> a comprehensive model for ethical decision making in business.</a:t>
            </a:r>
          </a:p>
          <a:p>
            <a:pPr marL="342900" indent="-342900" algn="just">
              <a:lnSpc>
                <a:spcPct val="150000"/>
              </a:lnSpc>
              <a:buFont typeface="Arial" panose="020B0604020202020204" pitchFamily="34" charset="0"/>
              <a:buChar char="•"/>
            </a:pPr>
            <a:r>
              <a:rPr lang="en-US" sz="1900" b="1" dirty="0">
                <a:solidFill>
                  <a:schemeClr val="accent6">
                    <a:lumMod val="50000"/>
                  </a:schemeClr>
                </a:solidFill>
                <a:latin typeface="Alexandria Light" pitchFamily="2" charset="-78"/>
                <a:cs typeface="Alexandria Light" pitchFamily="2" charset="-78"/>
              </a:rPr>
              <a:t>Examine</a:t>
            </a:r>
            <a:r>
              <a:rPr lang="en-US" sz="1900" dirty="0">
                <a:latin typeface="Alexandria Light" pitchFamily="2" charset="-78"/>
                <a:cs typeface="Alexandria Light" pitchFamily="2" charset="-78"/>
              </a:rPr>
              <a:t> ethical issue intensity as an important element in the ethical decision-making process.</a:t>
            </a:r>
          </a:p>
          <a:p>
            <a:pPr marL="342900" indent="-342900" algn="just">
              <a:lnSpc>
                <a:spcPct val="150000"/>
              </a:lnSpc>
              <a:buFont typeface="Arial" panose="020B0604020202020204" pitchFamily="34" charset="0"/>
              <a:buChar char="•"/>
            </a:pPr>
            <a:r>
              <a:rPr lang="en-US" sz="1900" b="1" dirty="0">
                <a:solidFill>
                  <a:schemeClr val="accent6">
                    <a:lumMod val="50000"/>
                  </a:schemeClr>
                </a:solidFill>
                <a:latin typeface="Alexandria Light" pitchFamily="2" charset="-78"/>
                <a:cs typeface="Alexandria Light" pitchFamily="2" charset="-78"/>
              </a:rPr>
              <a:t>Introduce</a:t>
            </a:r>
            <a:r>
              <a:rPr lang="en-US" sz="1900" dirty="0">
                <a:latin typeface="Alexandria Light" pitchFamily="2" charset="-78"/>
                <a:cs typeface="Alexandria Light" pitchFamily="2" charset="-78"/>
              </a:rPr>
              <a:t> individual factors that influence business ethical decision-making.</a:t>
            </a:r>
          </a:p>
          <a:p>
            <a:pPr marL="342900" indent="-342900" algn="just">
              <a:lnSpc>
                <a:spcPct val="150000"/>
              </a:lnSpc>
              <a:buFont typeface="Arial" panose="020B0604020202020204" pitchFamily="34" charset="0"/>
              <a:buChar char="•"/>
            </a:pPr>
            <a:r>
              <a:rPr lang="en-US" sz="1900" b="1" dirty="0">
                <a:solidFill>
                  <a:schemeClr val="accent6">
                    <a:lumMod val="50000"/>
                  </a:schemeClr>
                </a:solidFill>
                <a:latin typeface="Alexandria Light" pitchFamily="2" charset="-78"/>
                <a:cs typeface="Alexandria Light" pitchFamily="2" charset="-78"/>
              </a:rPr>
              <a:t>Introduce</a:t>
            </a:r>
            <a:r>
              <a:rPr lang="en-US" sz="1900" dirty="0">
                <a:latin typeface="Alexandria Light" pitchFamily="2" charset="-78"/>
                <a:cs typeface="Alexandria Light" pitchFamily="2" charset="-78"/>
              </a:rPr>
              <a:t> organizational factors that influence business ethical decision-making.</a:t>
            </a:r>
          </a:p>
        </p:txBody>
      </p:sp>
      <p:pic>
        <p:nvPicPr>
          <p:cNvPr id="1026" name="Picture 2" descr="Ethical Decision-Making in Global Business | Business Diplomacy Class Notes  | Fiveable | Fiveable">
            <a:extLst>
              <a:ext uri="{FF2B5EF4-FFF2-40B4-BE49-F238E27FC236}">
                <a16:creationId xmlns:a16="http://schemas.microsoft.com/office/drawing/2014/main" id="{AA4953B1-0D88-9DE4-C0A0-E346E23A31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8562" y="1322931"/>
            <a:ext cx="5373329" cy="5373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821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A0004-284E-FE43-3DAB-4437A0824C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E80373-FC1A-8FD6-303F-258E0CCEAD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F69B9F1-D925-585A-3CC9-9B987077604B}"/>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BFFADD-4568-2A87-7042-BB3F12629B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54B47833-92B2-D9D1-42E7-120E3578F26A}"/>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5</a:t>
            </a:r>
            <a:r>
              <a:rPr lang="en-US" sz="2400" dirty="0">
                <a:latin typeface="Alexandria" pitchFamily="2" charset="-78"/>
                <a:ea typeface="Times New Roman" panose="02020603050405020304" pitchFamily="18" charset="0"/>
                <a:cs typeface="Alexandria" pitchFamily="2" charset="-78"/>
              </a:rPr>
              <a:t>: ETHICAL DECISION MAKING</a:t>
            </a:r>
          </a:p>
        </p:txBody>
      </p:sp>
      <p:sp>
        <p:nvSpPr>
          <p:cNvPr id="3" name="Rectangle: Rounded Corners 2">
            <a:extLst>
              <a:ext uri="{FF2B5EF4-FFF2-40B4-BE49-F238E27FC236}">
                <a16:creationId xmlns:a16="http://schemas.microsoft.com/office/drawing/2014/main" id="{9E14C0DA-8517-DD7D-A3AE-1004A01F4900}"/>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475BDFE-FE1F-CB9E-FC65-D3C6ABA2045D}"/>
              </a:ext>
            </a:extLst>
          </p:cNvPr>
          <p:cNvSpPr/>
          <p:nvPr/>
        </p:nvSpPr>
        <p:spPr>
          <a:xfrm>
            <a:off x="478733" y="1864180"/>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Explore</a:t>
            </a:r>
            <a:r>
              <a:rPr lang="en-US" sz="2000" dirty="0">
                <a:latin typeface="Alexandria Light" pitchFamily="2" charset="-78"/>
                <a:cs typeface="Alexandria Light" pitchFamily="2" charset="-78"/>
              </a:rPr>
              <a:t> the role of opportunity in ethical decision-making in business.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Understand</a:t>
            </a:r>
            <a:r>
              <a:rPr lang="en-US" sz="2000" dirty="0">
                <a:latin typeface="Alexandria Light" pitchFamily="2" charset="-78"/>
                <a:cs typeface="Alexandria Light" pitchFamily="2" charset="-78"/>
              </a:rPr>
              <a:t> normative considerations in ethical decision making.</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Recognize</a:t>
            </a:r>
            <a:r>
              <a:rPr lang="en-US" sz="2000" dirty="0">
                <a:latin typeface="Alexandria Light" pitchFamily="2" charset="-78"/>
                <a:cs typeface="Alexandria Light" pitchFamily="2" charset="-78"/>
              </a:rPr>
              <a:t> the role of institutions in normative decision making.</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Examine</a:t>
            </a:r>
            <a:r>
              <a:rPr lang="en-US" sz="2000" dirty="0">
                <a:latin typeface="Alexandria Light" pitchFamily="2" charset="-78"/>
                <a:cs typeface="Alexandria Light" pitchFamily="2" charset="-78"/>
              </a:rPr>
              <a:t> the importance of morals and values to ethical decision making.</a:t>
            </a:r>
          </a:p>
        </p:txBody>
      </p:sp>
      <p:pic>
        <p:nvPicPr>
          <p:cNvPr id="1026" name="Picture 2" descr="Ethical Decision-Making in Global Business | Business Diplomacy Class Notes  | Fiveable | Fiveable">
            <a:extLst>
              <a:ext uri="{FF2B5EF4-FFF2-40B4-BE49-F238E27FC236}">
                <a16:creationId xmlns:a16="http://schemas.microsoft.com/office/drawing/2014/main" id="{7D06A159-4B76-E7FB-31C5-7DDEFE8906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8562" y="1322931"/>
            <a:ext cx="5373329" cy="5373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9272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A FRAMEWORK FOR ETHICAL DECISION-MAKING IN BUSINESS</a:t>
            </a:r>
          </a:p>
        </p:txBody>
      </p:sp>
      <p:pic>
        <p:nvPicPr>
          <p:cNvPr id="3" name="Picture 2" descr="student submitted image, transcription available below">
            <a:extLst>
              <a:ext uri="{FF2B5EF4-FFF2-40B4-BE49-F238E27FC236}">
                <a16:creationId xmlns:a16="http://schemas.microsoft.com/office/drawing/2014/main" id="{D760D128-C884-01CE-A84D-EB7E598862F9}"/>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530860" y="2189174"/>
            <a:ext cx="8819469" cy="44831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66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 Framework For Ethical Decision-Making In Business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ethical decision-making process in business includes ethical issue intensity, individual factors, and organizational factors such as corporate culture and opportunity.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All these interrelated factors influence the evaluations of and intentions behind the decisions that produce ethical or unethical behavior.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following model does not describe how to make ethical decisions, but it does help you to understand the factors and processes related to ethical decision-making.</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6C2F0-5439-CDFD-2DE8-E73D8D1357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55A9E4-F1BD-EC34-A2E9-CA9C6E9DDC9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12B91A-B69F-B3DA-1E92-6890494E35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326929D-C2FF-9610-0E19-507DBEDEBB24}"/>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4" name="Rectangle: Rounded Corners 3">
            <a:extLst>
              <a:ext uri="{FF2B5EF4-FFF2-40B4-BE49-F238E27FC236}">
                <a16:creationId xmlns:a16="http://schemas.microsoft.com/office/drawing/2014/main" id="{F50C35EF-F975-3FBF-ECFB-EF9EEA2C8A35}"/>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D66FD406-2630-A5C5-45D6-EF977C16C271}"/>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A Framework For Ethical Decision-Making in Business</a:t>
            </a:r>
          </a:p>
        </p:txBody>
      </p:sp>
      <p:pic>
        <p:nvPicPr>
          <p:cNvPr id="1026" name="Picture 2">
            <a:extLst>
              <a:ext uri="{FF2B5EF4-FFF2-40B4-BE49-F238E27FC236}">
                <a16:creationId xmlns:a16="http://schemas.microsoft.com/office/drawing/2014/main" id="{88F09C4F-9532-49B2-0F73-614ABBDED7A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9484"/>
          <a:stretch>
            <a:fillRect/>
          </a:stretch>
        </p:blipFill>
        <p:spPr bwMode="auto">
          <a:xfrm>
            <a:off x="2397295" y="2016000"/>
            <a:ext cx="7086600" cy="4810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559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E3729-86C9-90F0-40B9-BFE3CDA95B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20B590-A338-C43D-2BDD-03AE2A89CB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6F24AFE-55DD-3361-BD0E-63D40AB679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8E9767A-631C-3779-DE4D-A09859A8C440}"/>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FC5D9481-FA0D-0ACD-AA8A-EB0CAD7E8A2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7E48672-93E1-6A34-40B3-AEFEC81EA98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Ethical Issue Intensity</a:t>
            </a:r>
          </a:p>
        </p:txBody>
      </p:sp>
      <p:sp>
        <p:nvSpPr>
          <p:cNvPr id="8" name="Rectangle 7">
            <a:extLst>
              <a:ext uri="{FF2B5EF4-FFF2-40B4-BE49-F238E27FC236}">
                <a16:creationId xmlns:a16="http://schemas.microsoft.com/office/drawing/2014/main" id="{3D4915C5-83F0-6E1C-6FB7-6E5AC9B8E2E2}"/>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intensity of an ethical issue relates to its perceived importance to the decision maker.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issue intensity can be defined as the relevance or importance of an event or decision in the eyes of the individual, work group, and/or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a:t>
            </a:r>
            <a:r>
              <a:rPr lang="en-US" sz="2000" dirty="0">
                <a:solidFill>
                  <a:srgbClr val="FF0000"/>
                </a:solidFill>
                <a:latin typeface="Alexandria Light" pitchFamily="2" charset="-78"/>
                <a:cs typeface="Alexandria Light" pitchFamily="2" charset="-78"/>
              </a:rPr>
              <a:t>personal</a:t>
            </a:r>
            <a:r>
              <a:rPr lang="en-US" sz="2000" dirty="0">
                <a:latin typeface="Alexandria Light" pitchFamily="2" charset="-78"/>
                <a:cs typeface="Alexandria Light" pitchFamily="2" charset="-78"/>
              </a:rPr>
              <a:t> and </a:t>
            </a:r>
            <a:r>
              <a:rPr lang="en-US" sz="2000" dirty="0">
                <a:solidFill>
                  <a:srgbClr val="FF0000"/>
                </a:solidFill>
                <a:latin typeface="Alexandria Light" pitchFamily="2" charset="-78"/>
                <a:cs typeface="Alexandria Light" pitchFamily="2" charset="-78"/>
              </a:rPr>
              <a:t>temporal</a:t>
            </a:r>
            <a:r>
              <a:rPr lang="en-US" sz="2000" dirty="0">
                <a:latin typeface="Alexandria Light" pitchFamily="2" charset="-78"/>
                <a:cs typeface="Alexandria Light" pitchFamily="2" charset="-78"/>
              </a:rPr>
              <a:t> in character to accommodate values, beliefs, needs, perceptions, the special characteristics of the situation, and the personal pressures prevailing at a particular place and time.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issue intensity reflects the ethical sensitivity of the individual and/or the work group facing the ethical decision-making process.</a:t>
            </a:r>
          </a:p>
        </p:txBody>
      </p:sp>
    </p:spTree>
    <p:extLst>
      <p:ext uri="{BB962C8B-B14F-4D97-AF65-F5344CB8AC3E}">
        <p14:creationId xmlns:p14="http://schemas.microsoft.com/office/powerpoint/2010/main" val="171325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A3574-FD85-D49F-EED6-5E40843B72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8EB22B-6565-1624-1DA4-C0BBE7115C8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939A0C8-585B-888E-2F81-C58B99B2E5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8E820FE-FA7F-F076-B3D6-1ADD0F3BE3D1}"/>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058D6D8D-1AA9-6177-A92F-6C757E1F97B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F324112-DD23-182A-E3E4-93CBE7A53D9A}"/>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Ethical Issue Intensity</a:t>
            </a:r>
          </a:p>
        </p:txBody>
      </p:sp>
      <p:sp>
        <p:nvSpPr>
          <p:cNvPr id="8" name="Rectangle 7">
            <a:extLst>
              <a:ext uri="{FF2B5EF4-FFF2-40B4-BE49-F238E27FC236}">
                <a16:creationId xmlns:a16="http://schemas.microsoft.com/office/drawing/2014/main" id="{DBED8595-5021-6284-9778-D9A27C8C4ABC}"/>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intensity of an ethical issue relates to its perceived importance to the decision maker.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Research suggests that individuals are subject to six “spheres of influence” when confronted with ethical choices: the </a:t>
            </a:r>
            <a:r>
              <a:rPr lang="en-US" sz="2000" b="1" dirty="0">
                <a:solidFill>
                  <a:schemeClr val="accent6">
                    <a:lumMod val="50000"/>
                  </a:schemeClr>
                </a:solidFill>
                <a:latin typeface="Alexandria Light" pitchFamily="2" charset="-78"/>
                <a:cs typeface="Alexandria Light" pitchFamily="2" charset="-78"/>
              </a:rPr>
              <a:t>workplace, family, religion, legal system, community, and profession</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level of importance of each to the businessperson influences and varies depending on how important the decision maker perceives the issue to be.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Additionally, individuals’ moral or value intensity increases their perceptiveness of potential ethical problems, which in turn reduces their intention to act unethically.</a:t>
            </a:r>
          </a:p>
        </p:txBody>
      </p:sp>
    </p:spTree>
    <p:extLst>
      <p:ext uri="{BB962C8B-B14F-4D97-AF65-F5344CB8AC3E}">
        <p14:creationId xmlns:p14="http://schemas.microsoft.com/office/powerpoint/2010/main" val="3328848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151C8-A791-5E38-6020-3E4EB19D33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DB7B5A-3556-00AB-9528-D81A6D3150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B888619-B73C-CE05-5768-8CA6EEC377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E50CC3C-F691-CA07-AE6B-EA40E6511019}"/>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5C0278E0-4EE1-B8F3-0586-F6CA41E130F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70A8329-8667-56C3-FE05-CCC080D31350}"/>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Ethical Issue Intensity</a:t>
            </a:r>
          </a:p>
        </p:txBody>
      </p:sp>
      <p:sp>
        <p:nvSpPr>
          <p:cNvPr id="8" name="Rectangle 7">
            <a:extLst>
              <a:ext uri="{FF2B5EF4-FFF2-40B4-BE49-F238E27FC236}">
                <a16:creationId xmlns:a16="http://schemas.microsoft.com/office/drawing/2014/main" id="{66D3B02C-D5D5-7BE4-3A13-0820726B88AF}"/>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Ethical awareness </a:t>
            </a:r>
            <a:r>
              <a:rPr lang="en-US" sz="2000" dirty="0">
                <a:latin typeface="Alexandria Light" pitchFamily="2" charset="-78"/>
                <a:cs typeface="Alexandria Light" pitchFamily="2" charset="-78"/>
              </a:rPr>
              <a:t>is the ability to perceive whether a situation or decision has an ethical dimension.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Costly problems can be avoided if employees are able to first recognize whether a situation has an ethical component.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However, ethical awareness can be difficult in an environment where employees work in their own areas of expertise with the same types of people.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easier to overlook certain issues requiring an ethical decision, particularly if the decision becomes a routine part of the job.</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Moral intensity </a:t>
            </a:r>
            <a:r>
              <a:rPr lang="en-US" sz="2000" dirty="0">
                <a:latin typeface="Alexandria Light" pitchFamily="2" charset="-78"/>
                <a:cs typeface="Alexandria Light" pitchFamily="2" charset="-78"/>
              </a:rPr>
              <a:t>relates to individuals’ perceptions of social pressure and the harm they believe their decisions will have on others.</a:t>
            </a:r>
          </a:p>
        </p:txBody>
      </p:sp>
    </p:spTree>
    <p:extLst>
      <p:ext uri="{BB962C8B-B14F-4D97-AF65-F5344CB8AC3E}">
        <p14:creationId xmlns:p14="http://schemas.microsoft.com/office/powerpoint/2010/main" val="947568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4800E-6088-FF49-5208-18F68A5A7D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786DAF-16F3-B882-9A5D-05083521540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F00F70-A383-EEA2-7B5C-07BEE27021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6C0591-2A42-A293-A47B-976388B62091}"/>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6" name="Rectangle 5">
            <a:extLst>
              <a:ext uri="{FF2B5EF4-FFF2-40B4-BE49-F238E27FC236}">
                <a16:creationId xmlns:a16="http://schemas.microsoft.com/office/drawing/2014/main" id="{30687252-0848-A2FF-BE93-149235B69EE8}"/>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Ethical Issue Intensity</a:t>
            </a:r>
          </a:p>
        </p:txBody>
      </p:sp>
      <p:pic>
        <p:nvPicPr>
          <p:cNvPr id="1026" name="Picture 2" descr="Ethical Decision Making in Global ...">
            <a:extLst>
              <a:ext uri="{FF2B5EF4-FFF2-40B4-BE49-F238E27FC236}">
                <a16:creationId xmlns:a16="http://schemas.microsoft.com/office/drawing/2014/main" id="{8DDF2A44-6AA8-E352-5CCF-61118567D6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4151" y="2477859"/>
            <a:ext cx="9211924" cy="27146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27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9C55F-2475-10A3-C272-ADC2C2B5B7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6ECB48-5180-F7B4-35E2-3E1B114C9E0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2E8E26-9B42-885B-49D4-64D5D20533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1CA26D9-A112-C8DB-B94F-E16BF553A25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9E914861-FC2E-858D-20FB-3A02862F84F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AB1B6D0-1E3E-8E6F-7E3E-929E0BB1AECC}"/>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5B34B455-3ACB-B38A-6D44-3079B2074ED8}"/>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They generally learn these through the socialization process, interacting with family members, social groups, religion, and in their formal education.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Good personal values or morals have been found to decrease unethical practices and increase positive work behavior.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Research regarding individual factors that affect ethical awareness, judgment, intent, and behavior includes </a:t>
            </a:r>
            <a:r>
              <a:rPr lang="en-US" sz="2000" b="1" dirty="0">
                <a:solidFill>
                  <a:schemeClr val="accent6">
                    <a:lumMod val="50000"/>
                  </a:schemeClr>
                </a:solidFill>
                <a:latin typeface="Alexandria Light" pitchFamily="2" charset="-78"/>
                <a:cs typeface="Alexandria Light" pitchFamily="2" charset="-78"/>
              </a:rPr>
              <a:t>gender, education, work experience, nationality, age, and locus of control.</a:t>
            </a:r>
          </a:p>
        </p:txBody>
      </p:sp>
    </p:spTree>
    <p:extLst>
      <p:ext uri="{BB962C8B-B14F-4D97-AF65-F5344CB8AC3E}">
        <p14:creationId xmlns:p14="http://schemas.microsoft.com/office/powerpoint/2010/main" val="417490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E4052-E788-A828-0AEF-63E3B4279A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E47AF5-8349-8B34-451B-B4F8120F44B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E2FBE35-E8E0-C7E6-96BD-3CDD3A16F9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8636070-60FD-4FAC-8DD3-67D0D7493A0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4BC965EB-D8C2-3243-332F-3109976C5B9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E6D9998-7EDB-A11A-1DCF-73BC15C1065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6277E45E-F546-500D-F04A-A67B39C76D47}"/>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Gender: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Extensive research regarding the link between gender and ethical decision-making shows that in many aspects, there are no differences between men and women. </a:t>
            </a:r>
          </a:p>
          <a:p>
            <a:pPr algn="just">
              <a:lnSpc>
                <a:spcPct val="150000"/>
              </a:lnSpc>
            </a:pPr>
            <a:r>
              <a:rPr lang="en-US" sz="2000" b="1" dirty="0">
                <a:solidFill>
                  <a:srgbClr val="002060"/>
                </a:solidFill>
                <a:latin typeface="Alexandria Light" pitchFamily="2" charset="-78"/>
                <a:cs typeface="Alexandria Light" pitchFamily="2" charset="-78"/>
              </a:rPr>
              <a:t>However, when differences are found, women are generally more ethical than men.</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By “more ethical,” we mean women seem to be more sensitive to ethical scenarios and less tolerant of unethical actions.</a:t>
            </a:r>
          </a:p>
        </p:txBody>
      </p:sp>
    </p:spTree>
    <p:extLst>
      <p:ext uri="{BB962C8B-B14F-4D97-AF65-F5344CB8AC3E}">
        <p14:creationId xmlns:p14="http://schemas.microsoft.com/office/powerpoint/2010/main" val="1789491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9B107-6459-87DB-C087-0892DBADBE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6A961A-A1A5-1664-C733-957548144C3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24F88A2-B1C6-6BC8-8EC0-1169043DFB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6A92E3B-A67B-A024-1E77-E4982F87EC2F}"/>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5C3DF2B1-4154-4643-05B0-9C7801A4A8C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E15E1DE-10FF-37D1-B34F-FE2FDF498741}"/>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CB7277E4-35B9-6A61-CA84-D4BE1587BBA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Gender: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One study found that women and men had different foundations for making ethical decisions: </a:t>
            </a:r>
            <a:r>
              <a:rPr lang="en-US" sz="2000" dirty="0">
                <a:solidFill>
                  <a:srgbClr val="FF0000"/>
                </a:solidFill>
                <a:latin typeface="Alexandria Light" pitchFamily="2" charset="-78"/>
                <a:cs typeface="Alexandria Light" pitchFamily="2" charset="-78"/>
              </a:rPr>
              <a:t>women rely on relationships</a:t>
            </a:r>
            <a:r>
              <a:rPr lang="en-US" sz="2000" dirty="0">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men rely on justice or equity</a:t>
            </a:r>
            <a:r>
              <a:rPr lang="en-US" sz="2000" dirty="0">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another study on gender and intentions for fraudulent financial reporting, females reported higher intentions to report than male participants.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As more and more women work in managerial positions, these findings may become increasingly significant.</a:t>
            </a:r>
          </a:p>
        </p:txBody>
      </p:sp>
    </p:spTree>
    <p:extLst>
      <p:ext uri="{BB962C8B-B14F-4D97-AF65-F5344CB8AC3E}">
        <p14:creationId xmlns:p14="http://schemas.microsoft.com/office/powerpoint/2010/main" val="241414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A0D2E-9C57-3969-1822-790E87DB4F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91EF1E-5CD7-32B2-2638-283FE6DFE1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B8D13F-23F9-371A-5689-C4E25D91A8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BD273A-F34B-BF7C-75D6-2438C3362534}"/>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8255D786-CEFA-BC31-B4E6-B508DD5F58A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A1FEDE7-4206-B141-B5C1-1A3BB462091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D969ABA4-53AE-2363-1C6F-888E770799EB}"/>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startAt="2"/>
            </a:pPr>
            <a:r>
              <a:rPr lang="en-US" sz="2000" b="1" dirty="0">
                <a:solidFill>
                  <a:schemeClr val="accent6">
                    <a:lumMod val="50000"/>
                  </a:schemeClr>
                </a:solidFill>
                <a:latin typeface="Alexandria Light" pitchFamily="2" charset="-78"/>
                <a:cs typeface="Alexandria Light" pitchFamily="2" charset="-78"/>
              </a:rPr>
              <a:t>Education: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Education is also a significant factor in the ethical decision-making process.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important point to remember is that education does not reflect experience.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Work experience is defined as the number of years in a specific job, occupation, and/or industry.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Generally, the more education or work experience people have, the better they are at making ethical decisions.</a:t>
            </a:r>
          </a:p>
        </p:txBody>
      </p:sp>
    </p:spTree>
    <p:extLst>
      <p:ext uri="{BB962C8B-B14F-4D97-AF65-F5344CB8AC3E}">
        <p14:creationId xmlns:p14="http://schemas.microsoft.com/office/powerpoint/2010/main" val="1287817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A765C-AE4D-1DDB-1D1F-94D8495923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45A798-37C2-6586-57C0-4B14AED2CF4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D55030-D78D-51BD-4845-23557F519A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38A3DC6-282F-A435-3760-44121A85400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16660D0D-2A6D-02D3-EE94-D7C1B8FB04D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C198F54-BBCE-D742-2A6C-720797192B5D}"/>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E5478A3B-8F0E-9114-CBBC-CB126B5D834B}"/>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startAt="3"/>
            </a:pPr>
            <a:r>
              <a:rPr lang="en-US" sz="2000" b="1" dirty="0">
                <a:solidFill>
                  <a:schemeClr val="accent6">
                    <a:lumMod val="50000"/>
                  </a:schemeClr>
                </a:solidFill>
                <a:latin typeface="Alexandria Light" pitchFamily="2" charset="-78"/>
                <a:cs typeface="Alexandria Light" pitchFamily="2" charset="-78"/>
              </a:rPr>
              <a:t>Nationality: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Nationality is the legal relationship between a person and the country in which he or she is born.</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How nationality affects ethics is somewhat hard to interpret.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of cultural differences, it is impossible to state that ethical decision making in an organizational context will differ significantly among individuals of different nationalities.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Companies look for people who make good decisions regardless of nationality.</a:t>
            </a:r>
          </a:p>
        </p:txBody>
      </p:sp>
    </p:spTree>
    <p:extLst>
      <p:ext uri="{BB962C8B-B14F-4D97-AF65-F5344CB8AC3E}">
        <p14:creationId xmlns:p14="http://schemas.microsoft.com/office/powerpoint/2010/main" val="205158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F3796-2696-08DC-E299-14551492E6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6B2D81-E1FA-1D3C-C247-FFEC078FAEA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E018E8-4561-B47F-A7DC-953046035D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155F8D7-60D7-F42A-95A2-686D8FD563D9}"/>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93E82C31-589C-6B02-F2B9-876C7645881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008198C-E3DC-DC8A-A01E-21A7D91F96B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C8D469FE-F248-22D8-CE47-D23E19C80DF7}"/>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Age: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Several decades ago, we believed age was positively correlated with ethical decision making. In other words, the older you are, the more ethical you are.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Based on a global survey, 73% Generation Y (born in the 1980s and early 1990s) feel unethical behavior can be justified to help an organization survive.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addition, 20 percent said they could justify paying bribes. </a:t>
            </a:r>
          </a:p>
        </p:txBody>
      </p:sp>
    </p:spTree>
    <p:extLst>
      <p:ext uri="{BB962C8B-B14F-4D97-AF65-F5344CB8AC3E}">
        <p14:creationId xmlns:p14="http://schemas.microsoft.com/office/powerpoint/2010/main" val="3057098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99B22-7765-9989-1D36-9E851B969D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58E506-09BA-E1EA-1610-766B4E767FC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32CD599-75B8-56BD-1938-B2A51DDF88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6AE269-483C-068B-E103-FD1A6008D42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C6310CA6-2DD3-3676-97C2-415C974783D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4EBF2A1-CDAB-2AA5-2CFB-3CDD78EBB342}"/>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DDB2CE07-F694-4F6E-A0A5-D69B9B9FC31D}"/>
              </a:ext>
            </a:extLst>
          </p:cNvPr>
          <p:cNvSpPr/>
          <p:nvPr/>
        </p:nvSpPr>
        <p:spPr>
          <a:xfrm>
            <a:off x="845574" y="2010190"/>
            <a:ext cx="10411706" cy="327192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Age: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We believe older employees with more experience have greater knowledge to deal with complex industry-specific ethical issues.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Younger managers are far more influenced by organizational culture than older managers.</a:t>
            </a:r>
          </a:p>
        </p:txBody>
      </p:sp>
    </p:spTree>
    <p:extLst>
      <p:ext uri="{BB962C8B-B14F-4D97-AF65-F5344CB8AC3E}">
        <p14:creationId xmlns:p14="http://schemas.microsoft.com/office/powerpoint/2010/main" val="411114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48495-4FEB-9875-3836-BE75E368A5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B23C87-0050-9170-55DB-8FD2715F844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2BF58E-53F8-BD80-001F-572772C0C6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5B53E29-62EB-6000-2002-AB28BD23D288}"/>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98159648-72FB-D12A-73C5-3EA336A5A51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54CFE01-EE78-2CFF-29B0-7730FCF6255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AA379FB1-272E-2874-73FB-37CF9153D9FC}"/>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startAt="5"/>
            </a:pPr>
            <a:r>
              <a:rPr lang="en-US" sz="2000" b="1" dirty="0">
                <a:solidFill>
                  <a:schemeClr val="accent6">
                    <a:lumMod val="50000"/>
                  </a:schemeClr>
                </a:solidFill>
                <a:latin typeface="Alexandria Light" pitchFamily="2" charset="-78"/>
                <a:cs typeface="Alexandria Light" pitchFamily="2" charset="-78"/>
              </a:rPr>
              <a:t>Locus of control: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Locus of control relates to individual differences in relation to a generalized belief about how one is affected by internal versus external events or reinforcements.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other words, the concept relates to how people view themselves in relation to power.</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 are two loci of control: </a:t>
            </a:r>
            <a:r>
              <a:rPr lang="en-US" sz="2000" dirty="0">
                <a:solidFill>
                  <a:srgbClr val="FF0000"/>
                </a:solidFill>
                <a:latin typeface="Alexandria Light" pitchFamily="2" charset="-78"/>
                <a:cs typeface="Alexandria Light" pitchFamily="2" charset="-78"/>
              </a:rPr>
              <a:t>External control </a:t>
            </a:r>
            <a:r>
              <a:rPr lang="en-US" sz="2000" dirty="0">
                <a:latin typeface="Alexandria Light" pitchFamily="2" charset="-78"/>
                <a:cs typeface="Alexandria Light" pitchFamily="2" charset="-78"/>
              </a:rPr>
              <a:t>(Externals) and </a:t>
            </a:r>
            <a:r>
              <a:rPr lang="en-US" sz="2000" dirty="0">
                <a:solidFill>
                  <a:srgbClr val="FF0000"/>
                </a:solidFill>
                <a:latin typeface="Alexandria Light" pitchFamily="2" charset="-78"/>
                <a:cs typeface="Alexandria Light" pitchFamily="2" charset="-78"/>
              </a:rPr>
              <a:t>Internal control </a:t>
            </a:r>
            <a:r>
              <a:rPr lang="en-US" sz="2000" dirty="0">
                <a:latin typeface="Alexandria Light" pitchFamily="2" charset="-78"/>
                <a:cs typeface="Alexandria Light" pitchFamily="2" charset="-78"/>
              </a:rPr>
              <a:t>(Internals).</a:t>
            </a:r>
          </a:p>
        </p:txBody>
      </p:sp>
    </p:spTree>
    <p:extLst>
      <p:ext uri="{BB962C8B-B14F-4D97-AF65-F5344CB8AC3E}">
        <p14:creationId xmlns:p14="http://schemas.microsoft.com/office/powerpoint/2010/main" val="1532417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72176-D8F6-56EF-7CBF-4FF657E82C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5AB19BD-CED3-31E4-B357-19F83A25FB5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B81C4D-0FFF-577A-54AC-198A9B0CCA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C938D8A-60F4-7677-7F0D-5617962815E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4D8FBA5E-9CE6-96C5-7BA0-CB29E2B9E64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53C2BD4-2177-F4BC-25C8-F4B58947449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6A41C415-006D-D6F4-E69C-59E1D814F76C}"/>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startAt="5"/>
            </a:pPr>
            <a:r>
              <a:rPr lang="en-US" sz="2000" b="1" dirty="0">
                <a:solidFill>
                  <a:schemeClr val="accent6">
                    <a:lumMod val="50000"/>
                  </a:schemeClr>
                </a:solidFill>
                <a:latin typeface="Alexandria Light" pitchFamily="2" charset="-78"/>
                <a:cs typeface="Alexandria Light" pitchFamily="2" charset="-78"/>
              </a:rPr>
              <a:t>Locus of control: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Those who believe in </a:t>
            </a:r>
            <a:r>
              <a:rPr lang="en-US" sz="2000" b="1" dirty="0">
                <a:solidFill>
                  <a:srgbClr val="FF0000"/>
                </a:solidFill>
                <a:latin typeface="Alexandria Light" pitchFamily="2" charset="-78"/>
                <a:cs typeface="Alexandria Light" pitchFamily="2" charset="-78"/>
              </a:rPr>
              <a:t>external control </a:t>
            </a:r>
            <a:r>
              <a:rPr lang="en-US" sz="2000" dirty="0">
                <a:latin typeface="Alexandria Light" pitchFamily="2" charset="-78"/>
                <a:cs typeface="Alexandria Light" pitchFamily="2" charset="-78"/>
              </a:rPr>
              <a:t>(</a:t>
            </a:r>
            <a:r>
              <a:rPr lang="en-US" sz="2000" b="1" dirty="0">
                <a:solidFill>
                  <a:srgbClr val="FF0000"/>
                </a:solidFill>
                <a:latin typeface="Alexandria Light" pitchFamily="2" charset="-78"/>
                <a:cs typeface="Alexandria Light" pitchFamily="2" charset="-78"/>
              </a:rPr>
              <a:t>externals</a:t>
            </a:r>
            <a:r>
              <a:rPr lang="en-US" sz="2000" dirty="0">
                <a:latin typeface="Alexandria Light" pitchFamily="2" charset="-78"/>
                <a:cs typeface="Alexandria Light" pitchFamily="2" charset="-78"/>
              </a:rPr>
              <a:t>) see themselves as going with the flow because that is all they can do. They believe the events in their lives are due to uncontrollable forces.</a:t>
            </a:r>
          </a:p>
          <a:p>
            <a:pPr algn="just">
              <a:lnSpc>
                <a:spcPct val="150000"/>
              </a:lnSpc>
            </a:pPr>
            <a:r>
              <a:rPr lang="en-US" sz="2000" b="1" dirty="0">
                <a:solidFill>
                  <a:srgbClr val="002060"/>
                </a:solidFill>
                <a:latin typeface="Alexandria Light" pitchFamily="2" charset="-78"/>
                <a:cs typeface="Alexandria Light" pitchFamily="2" charset="-78"/>
              </a:rPr>
              <a:t>They consider the results or outcomes depend on luck, chance, and powerful people in their company.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addition, they believe the probability of being able to control their lives by their own actions and efforts is low</a:t>
            </a:r>
          </a:p>
        </p:txBody>
      </p:sp>
    </p:spTree>
    <p:extLst>
      <p:ext uri="{BB962C8B-B14F-4D97-AF65-F5344CB8AC3E}">
        <p14:creationId xmlns:p14="http://schemas.microsoft.com/office/powerpoint/2010/main" val="4157619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8E9E63-F6C0-1562-C63B-8D6B0A454B2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9E33E5-CACD-5CDA-FC57-CB14619669E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9263264-F97D-FFF7-DF55-9E65B00771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FC023A2-F6BF-4C62-6D0D-09B701C554E5}"/>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4A04CF25-6D7B-0C48-3F97-E4A881EC4F9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FBBCD17-26E9-D8CD-CAAF-E0E2607D5D9B}"/>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9309585A-AD07-9808-F916-A317CBD4A33C}"/>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startAt="5"/>
            </a:pPr>
            <a:r>
              <a:rPr lang="en-US" sz="2000" b="1" dirty="0">
                <a:solidFill>
                  <a:schemeClr val="accent6">
                    <a:lumMod val="50000"/>
                  </a:schemeClr>
                </a:solidFill>
                <a:latin typeface="Alexandria Light" pitchFamily="2" charset="-78"/>
                <a:cs typeface="Alexandria Light" pitchFamily="2" charset="-78"/>
              </a:rPr>
              <a:t>Locus of control: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Conversely, those who believe in </a:t>
            </a:r>
            <a:r>
              <a:rPr lang="en-US" sz="2000" b="1" dirty="0">
                <a:solidFill>
                  <a:srgbClr val="FF0000"/>
                </a:solidFill>
                <a:latin typeface="Alexandria Light" pitchFamily="2" charset="-78"/>
                <a:cs typeface="Alexandria Light" pitchFamily="2" charset="-78"/>
              </a:rPr>
              <a:t>internal control </a:t>
            </a:r>
            <a:r>
              <a:rPr lang="en-US" sz="2000" dirty="0">
                <a:latin typeface="Alexandria Light" pitchFamily="2" charset="-78"/>
                <a:cs typeface="Alexandria Light" pitchFamily="2" charset="-78"/>
              </a:rPr>
              <a:t>(</a:t>
            </a:r>
            <a:r>
              <a:rPr lang="en-US" sz="2000" b="1" dirty="0">
                <a:solidFill>
                  <a:srgbClr val="FF0000"/>
                </a:solidFill>
                <a:latin typeface="Alexandria Light" pitchFamily="2" charset="-78"/>
                <a:cs typeface="Alexandria Light" pitchFamily="2" charset="-78"/>
              </a:rPr>
              <a:t>internals</a:t>
            </a:r>
            <a:r>
              <a:rPr lang="en-US" sz="2000" dirty="0">
                <a:latin typeface="Alexandria Light" pitchFamily="2" charset="-78"/>
                <a:cs typeface="Alexandria Light" pitchFamily="2" charset="-78"/>
              </a:rPr>
              <a:t>) believe they control the events in their lives by their own effort and skill, viewing themselves as masters of their destinies and trusting in their capacity to influence their environment..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One study that found a relationship between locus of control and ethical decision making concluded that </a:t>
            </a:r>
            <a:r>
              <a:rPr lang="en-US" sz="2000" b="1" dirty="0">
                <a:solidFill>
                  <a:srgbClr val="203E5F"/>
                </a:solidFill>
                <a:latin typeface="Alexandria Light" pitchFamily="2" charset="-78"/>
                <a:cs typeface="Alexandria Light" pitchFamily="2" charset="-78"/>
              </a:rPr>
              <a:t>internals were positively correlated, whereas externals were negatively correlated with ethical decisions</a:t>
            </a:r>
            <a:r>
              <a:rPr lang="en-US" sz="2000" dirty="0">
                <a:latin typeface="Alexandria Light" pitchFamily="2" charset="-78"/>
                <a:cs typeface="Alexandria Light" pitchFamily="2" charset="-78"/>
              </a:rPr>
              <a:t>.</a:t>
            </a:r>
          </a:p>
        </p:txBody>
      </p:sp>
    </p:spTree>
    <p:extLst>
      <p:ext uri="{BB962C8B-B14F-4D97-AF65-F5344CB8AC3E}">
        <p14:creationId xmlns:p14="http://schemas.microsoft.com/office/powerpoint/2010/main" val="1245629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6E608-D576-4287-6631-A04079E9E2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8C7814-29CF-2127-D615-04C90BB7F33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5721F8-EF7E-8D77-793E-C42C3AE669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FCDA4F7-ED30-452B-4081-7314EF7085EB}"/>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256B4BB0-93E3-AFDD-49E0-2E5FBCEF931B}"/>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6E1381F-3E39-B99E-A17B-DE461CA9F36D}"/>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Individual Factors</a:t>
            </a:r>
          </a:p>
        </p:txBody>
      </p:sp>
      <p:sp>
        <p:nvSpPr>
          <p:cNvPr id="8" name="Rectangle 7">
            <a:extLst>
              <a:ext uri="{FF2B5EF4-FFF2-40B4-BE49-F238E27FC236}">
                <a16:creationId xmlns:a16="http://schemas.microsoft.com/office/drawing/2014/main" id="{DA031A6E-CECF-F38F-5766-458271166C6A}"/>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When people need to resolve issues in their daily lives, they often base their decisions on their own values and morals of right or wrong.</a:t>
            </a:r>
          </a:p>
          <a:p>
            <a:pPr marL="457200" indent="-457200" algn="just">
              <a:lnSpc>
                <a:spcPct val="150000"/>
              </a:lnSpc>
              <a:buFont typeface="+mj-lt"/>
              <a:buAutoNum type="arabicPeriod" startAt="5"/>
            </a:pPr>
            <a:r>
              <a:rPr lang="en-US" b="1" dirty="0">
                <a:solidFill>
                  <a:schemeClr val="accent6">
                    <a:lumMod val="50000"/>
                  </a:schemeClr>
                </a:solidFill>
                <a:latin typeface="Alexandria Light" pitchFamily="2" charset="-78"/>
                <a:cs typeface="Alexandria Light" pitchFamily="2" charset="-78"/>
              </a:rPr>
              <a:t>Locus of control: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In other words, those who believe they formed their own destiny were more ethical than those who believed their fate was in the hands of others.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Classifying someone as being entirely internal or entirely external is probably impossible.</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Most people have experienced situations where they were influenced by others—particularly authority figures—to engage in questionable actions, as well as other situations where they adhered to what they knew was the correct choice.</a:t>
            </a:r>
          </a:p>
          <a:p>
            <a:pPr algn="just">
              <a:lnSpc>
                <a:spcPct val="150000"/>
              </a:lnSpc>
            </a:pPr>
            <a:r>
              <a:rPr lang="en-US" b="1" dirty="0">
                <a:solidFill>
                  <a:srgbClr val="002060"/>
                </a:solidFill>
                <a:latin typeface="Alexandria Light" pitchFamily="2" charset="-78"/>
                <a:cs typeface="Alexandria Light" pitchFamily="2" charset="-78"/>
              </a:rPr>
              <a:t>This does not mean that externals are unethical, or that internals are ethical individuals.</a:t>
            </a:r>
          </a:p>
        </p:txBody>
      </p:sp>
    </p:spTree>
    <p:extLst>
      <p:ext uri="{BB962C8B-B14F-4D97-AF65-F5344CB8AC3E}">
        <p14:creationId xmlns:p14="http://schemas.microsoft.com/office/powerpoint/2010/main" val="836898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76C5E-5502-A125-9BCB-3EA8DA0360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1BC6DF-7C13-8196-4D23-457A9892415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178000E-A575-FD35-417C-7951527F87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179C1D3-71BC-969A-8E21-69158A789619}"/>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2B02B8C8-3CFD-6543-750C-2F737F22F82A}"/>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E2304ED-380D-B10A-B903-3712A03BA80B}"/>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18CB625E-9AF9-92A9-161B-DDE58010C735}"/>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choices in business are most often made jointly, in work groups and committees, or in conversations and discussions with coworkers.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Employees approach ethical issues on the basis of what they learned not only from their own backgrounds but also from others in the organization.</a:t>
            </a:r>
          </a:p>
          <a:p>
            <a:pPr algn="just">
              <a:lnSpc>
                <a:spcPct val="150000"/>
              </a:lnSpc>
            </a:pPr>
            <a:r>
              <a:rPr lang="en-US" sz="2000" b="1" dirty="0">
                <a:solidFill>
                  <a:srgbClr val="002060"/>
                </a:solidFill>
                <a:latin typeface="Alexandria Light" pitchFamily="2" charset="-78"/>
                <a:cs typeface="Alexandria Light" pitchFamily="2" charset="-78"/>
              </a:rPr>
              <a:t>The outcome of this learning process depends on the strength of personal values, the opportunities to behave unethically, and the exposure to others who behave ethically or unethically.</a:t>
            </a:r>
          </a:p>
        </p:txBody>
      </p:sp>
    </p:spTree>
    <p:extLst>
      <p:ext uri="{BB962C8B-B14F-4D97-AF65-F5344CB8AC3E}">
        <p14:creationId xmlns:p14="http://schemas.microsoft.com/office/powerpoint/2010/main" val="484824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499FF-05CA-BDA6-AC87-1FA6117E69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581275-59AA-D732-5BFE-9DF3D896378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8918B08-3937-BF22-FAB9-78617DC4FE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C7453D4-0493-7827-AA7D-5A4A2C2D0DC3}"/>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D5402EAF-0791-3217-9E7A-AAC231F8670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2573C0-2201-6386-3A3A-E6ED1FB4B26A}"/>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83772CB7-4991-08D5-DA7B-A46A3428B242}"/>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 alignment between a person’s own values and the values of the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help create positive work attitudes and organizational outcomes.</a:t>
            </a:r>
          </a:p>
          <a:p>
            <a:pPr marL="342900" indent="-342900" algn="just">
              <a:lnSpc>
                <a:spcPct val="15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Research has further demonstrated that congruence in personal and organizational values is related to commitment, satisfaction, motivation, ethics, work stress, and anxiety.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Although people outside the organization, such as family members and friends, also influence decision makers, the organization develops a personality that helps determine what is and is not ethical</a:t>
            </a:r>
          </a:p>
        </p:txBody>
      </p:sp>
    </p:spTree>
    <p:extLst>
      <p:ext uri="{BB962C8B-B14F-4D97-AF65-F5344CB8AC3E}">
        <p14:creationId xmlns:p14="http://schemas.microsoft.com/office/powerpoint/2010/main" val="3561118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FDEAA-897D-7DA4-51C5-F63774D1B6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63D46B-E4D9-2765-FA00-7EFD18753CC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8E2155-5D8B-B679-E2EC-1AA5545883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C81B6C-D8D6-8955-F9F3-DCEFC463147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9851BA2E-4BDD-5C0F-66C8-65389C27844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A4D674E-138B-99D6-E881-C67F6C05F35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EC878825-8B3E-DCD9-1CB8-2FFFD5498DE8}"/>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Corporate culture: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Corporate culture can be defined as a set of values, norms, and artifacts, including ways of solving problems that members (employees) of an organization share.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As time passes, stakeholders come to view the company or organization as a living organism with a mind and will of its own.</a:t>
            </a:r>
          </a:p>
          <a:p>
            <a:pPr marL="457200" indent="-4572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358943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9A80D-2578-5200-5240-4D5C83E7A0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197AAD-B724-0506-F690-F71400FCE0C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EA974BB-C31F-3F36-C67E-097A3925BA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882161-5F97-F589-0610-BAD5A01941F1}"/>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E110E4F8-32F4-9A78-975A-B4D8A08E0E6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737C261-C124-B9F6-9470-6307A1930F8F}"/>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58166DEC-4EBA-2103-0A96-E6F299C9A94B}"/>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Corporate culture: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One way organizations can determine the ethicalness of their corporate cultures is by having the company go back to their mission statement or goals and objectives.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goals and objectives are often developed by various stakeholders, such as investors, employees, customers, and suppliers.</a:t>
            </a:r>
          </a:p>
          <a:p>
            <a:pPr algn="just">
              <a:lnSpc>
                <a:spcPct val="150000"/>
              </a:lnSpc>
            </a:pPr>
            <a:r>
              <a:rPr lang="en-US" sz="2000" b="1" dirty="0">
                <a:solidFill>
                  <a:srgbClr val="002060"/>
                </a:solidFill>
                <a:latin typeface="Alexandria Light" pitchFamily="2" charset="-78"/>
                <a:cs typeface="Alexandria Light" pitchFamily="2" charset="-78"/>
              </a:rPr>
              <a:t>Comparing the firm’s activities with its mission statement, goals, and objectives helps the organization understand whether it is staying true to its values.</a:t>
            </a:r>
          </a:p>
        </p:txBody>
      </p:sp>
    </p:spTree>
    <p:extLst>
      <p:ext uri="{BB962C8B-B14F-4D97-AF65-F5344CB8AC3E}">
        <p14:creationId xmlns:p14="http://schemas.microsoft.com/office/powerpoint/2010/main" val="1146814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B2ACC-ECE8-6D8F-0177-8E91663903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382DAC-0513-D81F-D8C2-9E53B97F6B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06057C-39BB-030D-F5E7-1E2CCF4B7B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FB0F136-8898-09C3-5D78-4444CB667070}"/>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35EE0785-AA7D-2DF9-FB87-1E25E02838C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41604E6-10AC-EF28-AF75-AA27D29CC377}"/>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244D53AC-47B3-A242-092F-2F1B40B7A385}"/>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Corporate culture: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Additionally, most industries have trade associations that disseminate guidelines developed over time from others in the industry. These rules help guide the decision-making process as well.</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interaction between the company’s internal rules and regulations and industry guidelines forms the basis of whether a business is making ethical or unethical decisions. </a:t>
            </a:r>
            <a:r>
              <a:rPr lang="en-US" sz="2000" b="1" dirty="0">
                <a:solidFill>
                  <a:srgbClr val="002060"/>
                </a:solidFill>
                <a:latin typeface="Alexandria Light" pitchFamily="2" charset="-78"/>
                <a:cs typeface="Alexandria Light" pitchFamily="2" charset="-78"/>
              </a:rPr>
              <a:t>It also gives an organization an idea of how an ethical or unethical culture may look</a:t>
            </a:r>
            <a:r>
              <a:rPr lang="en-US" sz="2000" dirty="0">
                <a:latin typeface="Alexandria Light" pitchFamily="2" charset="-78"/>
                <a:cs typeface="Alexandria Light" pitchFamily="2" charset="-78"/>
              </a:rPr>
              <a:t>.</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31364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FF497-FC9A-9B6F-3281-5DD714E6B5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6EECD5-D54C-8BA1-156E-89085A2DDB8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ECA7FD6-AFED-1AC2-EB3E-691296DB2B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3224F41-4765-502C-7063-D70B3300C23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442E275D-E688-04FE-A8AB-D6C52CE29F8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4D372D8-D175-45A6-4574-634AD185166C}"/>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11BA4837-FEB4-9E30-7671-9A3D5434A540}"/>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Corporate culture: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 important component of corporate or organizational culture is the company’s conduct and whether it defines it as ethical or unethical.</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Corporate culture involves values and </a:t>
            </a:r>
            <a:r>
              <a:rPr lang="en-US" sz="2000" b="1" dirty="0">
                <a:solidFill>
                  <a:srgbClr val="FF0000"/>
                </a:solidFill>
                <a:latin typeface="Alexandria Light" pitchFamily="2" charset="-78"/>
                <a:cs typeface="Alexandria Light" pitchFamily="2" charset="-78"/>
              </a:rPr>
              <a:t>norms</a:t>
            </a:r>
            <a:r>
              <a:rPr lang="en-US" sz="2000" dirty="0">
                <a:latin typeface="Alexandria Light" pitchFamily="2" charset="-78"/>
                <a:cs typeface="Alexandria Light" pitchFamily="2" charset="-78"/>
              </a:rPr>
              <a:t> that prescribe a wide range of behavior for organizational members, while </a:t>
            </a:r>
            <a:r>
              <a:rPr lang="en-US" sz="2000" b="1" dirty="0">
                <a:solidFill>
                  <a:srgbClr val="FF0000"/>
                </a:solidFill>
                <a:latin typeface="Alexandria Light" pitchFamily="2" charset="-78"/>
                <a:cs typeface="Alexandria Light" pitchFamily="2" charset="-78"/>
              </a:rPr>
              <a:t>ethical culture </a:t>
            </a:r>
            <a:r>
              <a:rPr lang="en-US" sz="2000" dirty="0">
                <a:latin typeface="Alexandria Light" pitchFamily="2" charset="-78"/>
                <a:cs typeface="Alexandria Light" pitchFamily="2" charset="-78"/>
              </a:rPr>
              <a:t>reflects the integrity of decisions made and is a function of many factors, including corporate </a:t>
            </a:r>
            <a:r>
              <a:rPr lang="en-US" sz="2000" b="1" dirty="0">
                <a:solidFill>
                  <a:schemeClr val="accent6">
                    <a:lumMod val="50000"/>
                  </a:schemeClr>
                </a:solidFill>
                <a:latin typeface="Alexandria Light" pitchFamily="2" charset="-78"/>
                <a:cs typeface="Alexandria Light" pitchFamily="2" charset="-78"/>
              </a:rPr>
              <a:t>policies</a:t>
            </a:r>
            <a:r>
              <a:rPr lang="en-US" sz="2000" dirty="0">
                <a:latin typeface="Alexandria Light" pitchFamily="2" charset="-78"/>
                <a:cs typeface="Alexandria Light" pitchFamily="2" charset="-78"/>
              </a:rPr>
              <a:t>, top management’s </a:t>
            </a:r>
            <a:r>
              <a:rPr lang="en-US" sz="2000" b="1" dirty="0">
                <a:solidFill>
                  <a:schemeClr val="accent6">
                    <a:lumMod val="50000"/>
                  </a:schemeClr>
                </a:solidFill>
                <a:latin typeface="Alexandria Light" pitchFamily="2" charset="-78"/>
                <a:cs typeface="Alexandria Light" pitchFamily="2" charset="-78"/>
              </a:rPr>
              <a:t>leadership</a:t>
            </a:r>
            <a:r>
              <a:rPr lang="en-US" sz="2000" dirty="0">
                <a:latin typeface="Alexandria Light" pitchFamily="2" charset="-78"/>
                <a:cs typeface="Alexandria Light" pitchFamily="2" charset="-78"/>
              </a:rPr>
              <a:t> on ethical issues, the influence of </a:t>
            </a:r>
            <a:r>
              <a:rPr lang="en-US" sz="2000" b="1" dirty="0">
                <a:solidFill>
                  <a:schemeClr val="accent6">
                    <a:lumMod val="50000"/>
                  </a:schemeClr>
                </a:solidFill>
                <a:latin typeface="Alexandria Light" pitchFamily="2" charset="-78"/>
                <a:cs typeface="Alexandria Light" pitchFamily="2" charset="-78"/>
              </a:rPr>
              <a:t>coworkers</a:t>
            </a:r>
            <a:r>
              <a:rPr lang="en-US" sz="2000" dirty="0">
                <a:latin typeface="Alexandria Light" pitchFamily="2" charset="-78"/>
                <a:cs typeface="Alexandria Light" pitchFamily="2" charset="-78"/>
              </a:rPr>
              <a:t>, and the </a:t>
            </a:r>
            <a:r>
              <a:rPr lang="en-US" sz="2000" b="1" dirty="0">
                <a:solidFill>
                  <a:schemeClr val="accent6">
                    <a:lumMod val="50000"/>
                  </a:schemeClr>
                </a:solidFill>
                <a:latin typeface="Alexandria Light" pitchFamily="2" charset="-78"/>
                <a:cs typeface="Alexandria Light" pitchFamily="2" charset="-78"/>
              </a:rPr>
              <a:t>opportunity</a:t>
            </a:r>
            <a:r>
              <a:rPr lang="en-US" sz="2000" dirty="0">
                <a:latin typeface="Alexandria Light" pitchFamily="2" charset="-78"/>
                <a:cs typeface="Alexandria Light" pitchFamily="2" charset="-78"/>
              </a:rPr>
              <a:t> for unethical behavior.</a:t>
            </a:r>
          </a:p>
        </p:txBody>
      </p:sp>
    </p:spTree>
    <p:extLst>
      <p:ext uri="{BB962C8B-B14F-4D97-AF65-F5344CB8AC3E}">
        <p14:creationId xmlns:p14="http://schemas.microsoft.com/office/powerpoint/2010/main" val="1039588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0AB04-C309-294A-CFFF-F348B7FA77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63A510-6014-EAA6-5F5D-24A8EE56C8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6711F9D-733D-D16F-757E-767FF009F0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B732C57-FAC1-7318-7C97-881F689B41D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C7B502FD-A811-9E5A-D4D0-2DBB131AF2AC}"/>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7CA3D3A-FABA-D5E9-E0A2-E6E2610FFE61}"/>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A68AF6FF-F2E9-DF58-19C7-7AB69AAD19C4}"/>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Corporate culture: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Communication is also important in the creation of an effective ethical culture.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 is a positive correlation between effective communication and empowerment, and the development of an organizational ethical culture.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Corporate culture and ethical culture are closely associated with the idea that significant others within the organization help determine ethical decisions within that organization.</a:t>
            </a:r>
          </a:p>
          <a:p>
            <a:pPr marL="457200" indent="-4572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184936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18216-F96B-A6C7-329E-9AD559403A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C2BCC1-17FE-E331-F91A-C91C2256459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4F8EDF7-2E57-7E52-F041-84A161A180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426EC95-A5E6-6FF5-7477-9EC4BACC7A09}"/>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E75662F0-95EC-B824-0C6F-CF705AE2D49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C89321B-F3D6-7EC6-BA4A-ED9A31D52F5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6DAF4D18-FB85-BB9B-2C33-F42334B2281D}"/>
              </a:ext>
            </a:extLst>
          </p:cNvPr>
          <p:cNvSpPr/>
          <p:nvPr/>
        </p:nvSpPr>
        <p:spPr>
          <a:xfrm>
            <a:off x="845574" y="2010190"/>
            <a:ext cx="10411706" cy="327192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Corporate culture: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Corporate culture and ethical culture are closely associated with the idea that significant others within the organization help determine ethical decisions within that organization.</a:t>
            </a:r>
          </a:p>
          <a:p>
            <a:pPr marL="457200" indent="-4572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4107386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C440C-9494-A097-A107-58AD57E580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A046939-B352-7CA2-39C6-7152ACC35D3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69DCBBE-8DE1-641B-3AA9-0F344D25B0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9D2E65D-4FF5-B8F5-5911-E19C387E4CC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068F2C69-382A-130B-409D-39857755606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F0FAE25-4591-86B3-4B61-0BEE643F8478}"/>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01F9C1CF-C0CC-9B25-F280-1F5C3445B660}"/>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457200" indent="-457200" algn="just">
              <a:lnSpc>
                <a:spcPct val="150000"/>
              </a:lnSpc>
              <a:buFont typeface="+mj-lt"/>
              <a:buAutoNum type="arabicPeriod" startAt="2"/>
            </a:pPr>
            <a:r>
              <a:rPr lang="en-US" b="1" dirty="0">
                <a:solidFill>
                  <a:schemeClr val="accent6">
                    <a:lumMod val="50000"/>
                  </a:schemeClr>
                </a:solidFill>
                <a:latin typeface="Alexandria Light" pitchFamily="2" charset="-78"/>
                <a:cs typeface="Alexandria Light" pitchFamily="2" charset="-78"/>
              </a:rPr>
              <a:t>Influence of Organizational Values: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Employees are more influenced by the organization’s values than their own when making ethical decisions.</a:t>
            </a:r>
          </a:p>
          <a:p>
            <a:pPr marL="457200" indent="-457200" algn="just">
              <a:lnSpc>
                <a:spcPct val="150000"/>
              </a:lnSpc>
              <a:buFont typeface="+mj-lt"/>
              <a:buAutoNum type="arabicPeriod" startAt="3"/>
            </a:pPr>
            <a:r>
              <a:rPr lang="en-US" b="1" dirty="0">
                <a:solidFill>
                  <a:schemeClr val="accent6">
                    <a:lumMod val="50000"/>
                  </a:schemeClr>
                </a:solidFill>
                <a:latin typeface="Alexandria Light" pitchFamily="2" charset="-78"/>
                <a:cs typeface="Alexandria Light" pitchFamily="2" charset="-78"/>
              </a:rPr>
              <a:t>Decision-Making in Groups: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Ethical choices are often made through group interactions, work committees, and peer discussions—not in isolation.</a:t>
            </a:r>
          </a:p>
          <a:p>
            <a:pPr marL="457200" indent="-457200" algn="just">
              <a:lnSpc>
                <a:spcPct val="150000"/>
              </a:lnSpc>
              <a:buFont typeface="+mj-lt"/>
              <a:buAutoNum type="arabicPeriod" startAt="4"/>
            </a:pPr>
            <a:r>
              <a:rPr lang="en-US" b="1" dirty="0">
                <a:solidFill>
                  <a:schemeClr val="accent6">
                    <a:lumMod val="50000"/>
                  </a:schemeClr>
                </a:solidFill>
                <a:latin typeface="Alexandria Light" pitchFamily="2" charset="-78"/>
                <a:cs typeface="Alexandria Light" pitchFamily="2" charset="-78"/>
              </a:rPr>
              <a:t>Value Alignment: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Congruence between personal and organizational values improves job satisfaction, motivation, ethical behavior, and reduces stress.</a:t>
            </a:r>
          </a:p>
        </p:txBody>
      </p:sp>
    </p:spTree>
    <p:extLst>
      <p:ext uri="{BB962C8B-B14F-4D97-AF65-F5344CB8AC3E}">
        <p14:creationId xmlns:p14="http://schemas.microsoft.com/office/powerpoint/2010/main" val="1061570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54D2E-0902-64A3-6598-E0A9C66C0A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5107A5-EE85-8F08-05E1-3606F51E6C0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5E1F301-BB9F-AC2A-54E5-6BB1B69BBB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B00B86C-9241-CAA0-5373-C5CF6F2FF27E}"/>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9CE8EFFE-07E0-000A-FBBA-636F6C81A20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84CEC73-4361-6A9E-F2B9-E4FC432E75D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6265B450-BDC0-509E-45F3-2BB3E2E5C624}"/>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457200" indent="-457200" algn="just">
              <a:lnSpc>
                <a:spcPct val="150000"/>
              </a:lnSpc>
              <a:buFont typeface="+mj-lt"/>
              <a:buAutoNum type="arabicPeriod" startAt="5"/>
            </a:pPr>
            <a:r>
              <a:rPr lang="en-US" b="1" dirty="0">
                <a:solidFill>
                  <a:schemeClr val="accent6">
                    <a:lumMod val="50000"/>
                  </a:schemeClr>
                </a:solidFill>
                <a:latin typeface="Alexandria Light" pitchFamily="2" charset="-78"/>
                <a:cs typeface="Alexandria Light" pitchFamily="2" charset="-78"/>
              </a:rPr>
              <a:t>Ethical Culture:</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A subset of corporate culture focused on integrity and ethical behavior, influenced by leadership, communication, policies, and peer behavior.</a:t>
            </a:r>
          </a:p>
          <a:p>
            <a:pPr marL="457200" indent="-457200" algn="just">
              <a:lnSpc>
                <a:spcPct val="150000"/>
              </a:lnSpc>
              <a:buFont typeface="+mj-lt"/>
              <a:buAutoNum type="arabicPeriod" startAt="6"/>
            </a:pPr>
            <a:r>
              <a:rPr lang="en-US" b="1" dirty="0">
                <a:solidFill>
                  <a:schemeClr val="accent6">
                    <a:lumMod val="50000"/>
                  </a:schemeClr>
                </a:solidFill>
                <a:latin typeface="Alexandria Light" pitchFamily="2" charset="-78"/>
                <a:cs typeface="Alexandria Light" pitchFamily="2" charset="-78"/>
              </a:rPr>
              <a:t>Mission Statements and Industry Guidelines: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Comparing actions with the mission statement and industry codes helps assess ethical alignment.</a:t>
            </a:r>
          </a:p>
          <a:p>
            <a:pPr marL="457200" indent="-457200" algn="just">
              <a:lnSpc>
                <a:spcPct val="150000"/>
              </a:lnSpc>
              <a:buFont typeface="+mj-lt"/>
              <a:buAutoNum type="arabicPeriod" startAt="7"/>
            </a:pPr>
            <a:r>
              <a:rPr lang="en-US" b="1" dirty="0">
                <a:solidFill>
                  <a:schemeClr val="accent6">
                    <a:lumMod val="50000"/>
                  </a:schemeClr>
                </a:solidFill>
                <a:latin typeface="Alexandria Light" pitchFamily="2" charset="-78"/>
                <a:cs typeface="Alexandria Light" pitchFamily="2" charset="-78"/>
              </a:rPr>
              <a:t>Subcultures in Departments: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Departments like sales may develop their own subcultures and face unique ethical pressures due to their function and isolation.</a:t>
            </a:r>
          </a:p>
        </p:txBody>
      </p:sp>
    </p:spTree>
    <p:extLst>
      <p:ext uri="{BB962C8B-B14F-4D97-AF65-F5344CB8AC3E}">
        <p14:creationId xmlns:p14="http://schemas.microsoft.com/office/powerpoint/2010/main" val="284525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02C91-8A4E-322C-A52C-0E7ABCAC7D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984ADB-499B-0C25-D986-0F3943E9F70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DE7C590-19C2-59A8-11A6-5AB99095CF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777842F-6FAD-469C-6880-4BDBC79E83A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C277B30E-F7D4-004E-902F-700913EF8745}"/>
              </a:ext>
            </a:extLst>
          </p:cNvPr>
          <p:cNvSpPr/>
          <p:nvPr/>
        </p:nvSpPr>
        <p:spPr>
          <a:xfrm>
            <a:off x="648753" y="1851843"/>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454CE86-E1AD-701C-3A08-25D96CE80B1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Organizational Factors</a:t>
            </a:r>
          </a:p>
        </p:txBody>
      </p:sp>
      <p:sp>
        <p:nvSpPr>
          <p:cNvPr id="8" name="Rectangle 7">
            <a:extLst>
              <a:ext uri="{FF2B5EF4-FFF2-40B4-BE49-F238E27FC236}">
                <a16:creationId xmlns:a16="http://schemas.microsoft.com/office/drawing/2014/main" id="{41083A73-61CC-5B7A-D446-A2C977136EBD}"/>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In the workplace, the organization’s values often have greater influence on decisions than a person’s own values..</a:t>
            </a:r>
          </a:p>
          <a:p>
            <a:pPr marL="457200" indent="-457200" algn="just">
              <a:lnSpc>
                <a:spcPct val="150000"/>
              </a:lnSpc>
              <a:buFont typeface="+mj-lt"/>
              <a:buAutoNum type="arabicPeriod" startAt="8"/>
            </a:pPr>
            <a:r>
              <a:rPr lang="en-US" b="1" dirty="0">
                <a:solidFill>
                  <a:schemeClr val="accent6">
                    <a:lumMod val="50000"/>
                  </a:schemeClr>
                </a:solidFill>
                <a:latin typeface="Alexandria Light" pitchFamily="2" charset="-78"/>
                <a:cs typeface="Alexandria Light" pitchFamily="2" charset="-78"/>
              </a:rPr>
              <a:t>Significant Others: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Peers, managers, and coworkers have a strong daily influence on ethical decisions through formal and informal guidance.</a:t>
            </a:r>
          </a:p>
          <a:p>
            <a:pPr marL="457200" indent="-457200" algn="just">
              <a:lnSpc>
                <a:spcPct val="150000"/>
              </a:lnSpc>
              <a:buFont typeface="+mj-lt"/>
              <a:buAutoNum type="arabicPeriod" startAt="9"/>
            </a:pPr>
            <a:r>
              <a:rPr lang="en-US" b="1" dirty="0">
                <a:solidFill>
                  <a:schemeClr val="accent6">
                    <a:lumMod val="50000"/>
                  </a:schemeClr>
                </a:solidFill>
                <a:latin typeface="Alexandria Light" pitchFamily="2" charset="-78"/>
                <a:cs typeface="Alexandria Light" pitchFamily="2" charset="-78"/>
              </a:rPr>
              <a:t>Obedience to Authority:</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Employees may follow unethical orders from superiors due to respect for authority or fear of consequences.</a:t>
            </a:r>
          </a:p>
          <a:p>
            <a:pPr marL="457200" indent="-457200" algn="just">
              <a:lnSpc>
                <a:spcPct val="150000"/>
              </a:lnSpc>
              <a:buFont typeface="+mj-lt"/>
              <a:buAutoNum type="arabicPeriod" startAt="10"/>
            </a:pPr>
            <a:r>
              <a:rPr lang="en-US" b="1" dirty="0">
                <a:solidFill>
                  <a:schemeClr val="accent6">
                    <a:lumMod val="50000"/>
                  </a:schemeClr>
                </a:solidFill>
                <a:latin typeface="Alexandria Light" pitchFamily="2" charset="-78"/>
                <a:cs typeface="Alexandria Light" pitchFamily="2" charset="-78"/>
              </a:rPr>
              <a:t>Reward Systems: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When rewards are focused only on financial outcomes, ethical behavior may be neglected or compromised.</a:t>
            </a:r>
          </a:p>
        </p:txBody>
      </p:sp>
    </p:spTree>
    <p:extLst>
      <p:ext uri="{BB962C8B-B14F-4D97-AF65-F5344CB8AC3E}">
        <p14:creationId xmlns:p14="http://schemas.microsoft.com/office/powerpoint/2010/main" val="1512981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40EC2-0F08-C298-CEE0-0C0B907AFC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285D1E-D0CD-54AE-CFFE-D09FF91D0BF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4236B63-EAD5-1A05-02E1-BD65667BFF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923D010-C537-6228-3625-5C4A300B5254}"/>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F082A7F2-3B0C-325B-F378-117606303AB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EDDB167-D81B-96F3-95C9-48F2D0AAD6E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4. Opportunity</a:t>
            </a:r>
          </a:p>
        </p:txBody>
      </p:sp>
      <p:sp>
        <p:nvSpPr>
          <p:cNvPr id="8" name="Rectangle 7">
            <a:extLst>
              <a:ext uri="{FF2B5EF4-FFF2-40B4-BE49-F238E27FC236}">
                <a16:creationId xmlns:a16="http://schemas.microsoft.com/office/drawing/2014/main" id="{FAE9BC8D-F7D7-1D86-8601-AFEE20B55867}"/>
              </a:ext>
            </a:extLst>
          </p:cNvPr>
          <p:cNvSpPr/>
          <p:nvPr/>
        </p:nvSpPr>
        <p:spPr>
          <a:xfrm>
            <a:off x="845574" y="2010190"/>
            <a:ext cx="10411706" cy="4615944"/>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Opportunity</a:t>
            </a:r>
            <a:r>
              <a:rPr lang="en-US" dirty="0">
                <a:latin typeface="Alexandria Light" pitchFamily="2" charset="-78"/>
                <a:cs typeface="Alexandria Light" pitchFamily="2" charset="-78"/>
              </a:rPr>
              <a:t> describes the conditions in an organization that limit or permit ethical or unethical behavior.</a:t>
            </a:r>
          </a:p>
          <a:p>
            <a:pPr algn="just">
              <a:lnSpc>
                <a:spcPct val="150000"/>
              </a:lnSpc>
            </a:pPr>
            <a:r>
              <a:rPr lang="en-US" b="1" dirty="0">
                <a:solidFill>
                  <a:srgbClr val="002060"/>
                </a:solidFill>
                <a:latin typeface="Alexandria Light" pitchFamily="2" charset="-78"/>
                <a:cs typeface="Alexandria Light" pitchFamily="2" charset="-78"/>
              </a:rPr>
              <a:t>Opportunity results from conditions that either provide rewards, whether internal or external, or fail to erect barriers against unethical behavior.</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Opportunity relates to individuals’ immediate job context—where they work, who they work with, and the nature of the work.</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 immediate job context includes the motivational “carrots and sticks” that superiors use to influence employee behavior.</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Pay raises, bonuses, and public recognition act as carrots, or </a:t>
            </a:r>
            <a:r>
              <a:rPr lang="en-US" b="1" dirty="0">
                <a:solidFill>
                  <a:srgbClr val="FF0000"/>
                </a:solidFill>
                <a:latin typeface="Alexandria Light" pitchFamily="2" charset="-78"/>
                <a:cs typeface="Alexandria Light" pitchFamily="2" charset="-78"/>
              </a:rPr>
              <a:t>positive reinforcements</a:t>
            </a:r>
            <a:r>
              <a:rPr lang="en-US" dirty="0">
                <a:latin typeface="Alexandria Light" pitchFamily="2" charset="-78"/>
                <a:cs typeface="Alexandria Light" pitchFamily="2" charset="-78"/>
              </a:rPr>
              <a:t>, whereas demotions, firings, reprimands, and pay penalties act as sticks, or </a:t>
            </a:r>
            <a:r>
              <a:rPr lang="en-US" b="1" dirty="0">
                <a:solidFill>
                  <a:srgbClr val="FF0000"/>
                </a:solidFill>
                <a:latin typeface="Alexandria Light" pitchFamily="2" charset="-78"/>
                <a:cs typeface="Alexandria Light" pitchFamily="2" charset="-78"/>
              </a:rPr>
              <a:t>negative reinforcements.</a:t>
            </a:r>
          </a:p>
        </p:txBody>
      </p:sp>
    </p:spTree>
    <p:extLst>
      <p:ext uri="{BB962C8B-B14F-4D97-AF65-F5344CB8AC3E}">
        <p14:creationId xmlns:p14="http://schemas.microsoft.com/office/powerpoint/2010/main" val="1108079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57901-2BE7-363F-35F9-831ECF6847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13E9F6-E068-3253-0899-21C1B03DDD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82A4CC9-E454-80FE-725E-AFBD5EC60B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F0CEA57-E906-ADDC-70ED-D8A57265BCEC}"/>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4" name="Rectangle: Rounded Corners 3">
            <a:extLst>
              <a:ext uri="{FF2B5EF4-FFF2-40B4-BE49-F238E27FC236}">
                <a16:creationId xmlns:a16="http://schemas.microsoft.com/office/drawing/2014/main" id="{ECCE6262-1261-8FB5-890A-38942E3202A4}"/>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429CC72E-808B-D592-0113-FCDE3079E231}"/>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UNDERSTANDING ETHICAL DECISION MAKING</a:t>
            </a:r>
          </a:p>
        </p:txBody>
      </p:sp>
      <p:pic>
        <p:nvPicPr>
          <p:cNvPr id="3" name="Picture 2" descr="Leader's Choice - Five Steps to Ethical Decision Making">
            <a:extLst>
              <a:ext uri="{FF2B5EF4-FFF2-40B4-BE49-F238E27FC236}">
                <a16:creationId xmlns:a16="http://schemas.microsoft.com/office/drawing/2014/main" id="{83AF803E-EDE4-8588-B7BC-EC5899287EEF}"/>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333011" y="2063722"/>
            <a:ext cx="7525977" cy="4823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8640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B7B79-61C0-8ED5-0919-334B26414A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3C0ACD-AFF0-A16A-F527-40EE79719F3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320827B-E30A-1E99-9920-2D422CB320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922355-6D48-26F8-EABA-40818F71A290}"/>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A6422C9C-C164-078F-DDAD-01BAFAED554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3D7996E-3E5B-5266-5C7C-FE019D0FAD6D}"/>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Understanding Ethical Decision Making</a:t>
            </a:r>
          </a:p>
        </p:txBody>
      </p:sp>
      <p:sp>
        <p:nvSpPr>
          <p:cNvPr id="8" name="Rectangle 7">
            <a:extLst>
              <a:ext uri="{FF2B5EF4-FFF2-40B4-BE49-F238E27FC236}">
                <a16:creationId xmlns:a16="http://schemas.microsoft.com/office/drawing/2014/main" id="{1AF8545E-EC69-909E-C63D-92FD8103CEF0}"/>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Our organizational ethical decision-making framework demonstrates the many factors that influence decisions as ethical or unethical.</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issue intensity, individual factors, organizational factors, and opportunity result in business ethics evaluations and decisions.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 organizational ethical culture is shaped by effective leadership.</a:t>
            </a:r>
          </a:p>
          <a:p>
            <a:pPr algn="just">
              <a:lnSpc>
                <a:spcPct val="150000"/>
              </a:lnSpc>
            </a:pPr>
            <a:r>
              <a:rPr lang="en-US" sz="2000" b="1" dirty="0">
                <a:solidFill>
                  <a:srgbClr val="002060"/>
                </a:solidFill>
                <a:latin typeface="Alexandria Light" pitchFamily="2" charset="-78"/>
                <a:cs typeface="Alexandria Light" pitchFamily="2" charset="-78"/>
              </a:rPr>
              <a:t>Without top-level support for ethical behavior, the opportunity for employees to engage in their own personal approaches to business decision making will evolve.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 ethical corporate culture needs shared values along with proper oversight to monitor the complex ethical decisions being made by employees.</a:t>
            </a:r>
          </a:p>
        </p:txBody>
      </p:sp>
    </p:spTree>
    <p:extLst>
      <p:ext uri="{BB962C8B-B14F-4D97-AF65-F5344CB8AC3E}">
        <p14:creationId xmlns:p14="http://schemas.microsoft.com/office/powerpoint/2010/main" val="2750344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37795-CD9D-C8B0-0D43-9777241C01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4F5987-C10F-0B68-D373-A60F95A1045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F5E2EE-EFFF-85E9-6766-38445B662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8BE8294-48A9-5A7D-34BD-92053BC9FCB2}"/>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B5AB33C5-85B2-5133-9A3F-DC621BC5027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0856EA2-5266-9BCF-9DE0-C67905D9826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Understanding Ethical Decision Making</a:t>
            </a:r>
          </a:p>
        </p:txBody>
      </p:sp>
      <p:sp>
        <p:nvSpPr>
          <p:cNvPr id="8" name="Rectangle 7">
            <a:extLst>
              <a:ext uri="{FF2B5EF4-FFF2-40B4-BE49-F238E27FC236}">
                <a16:creationId xmlns:a16="http://schemas.microsoft.com/office/drawing/2014/main" id="{E8BEB219-F617-0FBB-24A9-5712E72A04FF}"/>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requires the establishment of a strong ethics program to educate and develop compliance policies.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Normative dimensions are also important to ethical decision making. Normative perspectives set forth ideal goals to which organizations should aspire.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Normative considerations also provide the foundation needed to develop organizational principles and values, the building blocks of a firm’s ethical culture.</a:t>
            </a:r>
          </a:p>
        </p:txBody>
      </p:sp>
    </p:spTree>
    <p:extLst>
      <p:ext uri="{BB962C8B-B14F-4D97-AF65-F5344CB8AC3E}">
        <p14:creationId xmlns:p14="http://schemas.microsoft.com/office/powerpoint/2010/main" val="1336402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03BE8-3281-5C71-9AAC-2FA317B25A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13CB08-B2E2-2977-5E89-5EC6BC0F182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1E55B5-6FEC-056A-6392-7B97909835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D0675EC-D903-82B6-A05C-5928941FFDC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66A933C8-5C9B-12F8-4AEF-2C9276FE9F5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9A93939-5B86-227A-FF80-6B55921BF84E}"/>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Understanding Ethical Decision Making</a:t>
            </a:r>
          </a:p>
        </p:txBody>
      </p:sp>
      <p:sp>
        <p:nvSpPr>
          <p:cNvPr id="8" name="Rectangle 7">
            <a:extLst>
              <a:ext uri="{FF2B5EF4-FFF2-40B4-BE49-F238E27FC236}">
                <a16:creationId xmlns:a16="http://schemas.microsoft.com/office/drawing/2014/main" id="{BF312E41-B70C-9EAB-63FD-6E45D5E935E1}"/>
              </a:ext>
            </a:extLst>
          </p:cNvPr>
          <p:cNvSpPr/>
          <p:nvPr/>
        </p:nvSpPr>
        <p:spPr>
          <a:xfrm>
            <a:off x="845574" y="2010190"/>
            <a:ext cx="10411706" cy="96359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Process of Making Ethical Decisions:</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26E57530-D207-9183-D00F-859AA75CFE5D}"/>
              </a:ext>
            </a:extLst>
          </p:cNvPr>
          <p:cNvPicPr>
            <a:picLocks noChangeAspect="1"/>
          </p:cNvPicPr>
          <p:nvPr/>
        </p:nvPicPr>
        <p:blipFill>
          <a:blip r:embed="rId4"/>
          <a:stretch>
            <a:fillRect/>
          </a:stretch>
        </p:blipFill>
        <p:spPr>
          <a:xfrm>
            <a:off x="2696258" y="2721345"/>
            <a:ext cx="6502171" cy="3875804"/>
          </a:xfrm>
          <a:prstGeom prst="rect">
            <a:avLst/>
          </a:prstGeom>
        </p:spPr>
      </p:pic>
    </p:spTree>
    <p:extLst>
      <p:ext uri="{BB962C8B-B14F-4D97-AF65-F5344CB8AC3E}">
        <p14:creationId xmlns:p14="http://schemas.microsoft.com/office/powerpoint/2010/main" val="331939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5EB57-9287-AC41-010B-0C80972D56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75B306-C654-EEFD-B127-14B95E8D4EA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E169927-6883-51F2-B112-88EA4119D2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7C68380-D5C3-B477-17B2-ABA6EA2697F5}"/>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71D28404-CFC7-56DC-89B1-44B2B2C04CA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387DC0C-D8C8-6E2E-31F3-89EC0C5B648E}"/>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Understanding Ethical Decision Making</a:t>
            </a:r>
          </a:p>
        </p:txBody>
      </p:sp>
      <p:sp>
        <p:nvSpPr>
          <p:cNvPr id="8" name="Rectangle 7">
            <a:extLst>
              <a:ext uri="{FF2B5EF4-FFF2-40B4-BE49-F238E27FC236}">
                <a16:creationId xmlns:a16="http://schemas.microsoft.com/office/drawing/2014/main" id="{942ABF10-0220-BE8B-8DDC-D0BB91A1C9D3}"/>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The Process of Making Ethical Decisions:</a:t>
            </a:r>
          </a:p>
          <a:p>
            <a:pPr marL="457200" indent="-457200" algn="just">
              <a:lnSpc>
                <a:spcPct val="150000"/>
              </a:lnSpc>
              <a:buFont typeface="+mj-lt"/>
              <a:buAutoNum type="arabicPeriod"/>
            </a:pPr>
            <a:r>
              <a:rPr lang="en-US" sz="2000" b="1" dirty="0">
                <a:solidFill>
                  <a:srgbClr val="002060"/>
                </a:solidFill>
                <a:latin typeface="Alexandria Light" pitchFamily="2" charset="-78"/>
                <a:cs typeface="Alexandria Light" pitchFamily="2" charset="-78"/>
              </a:rPr>
              <a:t>Identify the problem or situation</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Before making an ethical decision, it is essential to identify the problem or situation that needs to be addressed.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can involve gathering information from various sources, including employees, customers, and other stakeholders.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Once the problem has been identified, it is important to assess the severity of the situation and determine the potential impact on the business and its stakeholders.</a:t>
            </a:r>
          </a:p>
        </p:txBody>
      </p:sp>
    </p:spTree>
    <p:extLst>
      <p:ext uri="{BB962C8B-B14F-4D97-AF65-F5344CB8AC3E}">
        <p14:creationId xmlns:p14="http://schemas.microsoft.com/office/powerpoint/2010/main" val="264423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3C501-7FEC-4222-2353-C1DC975C12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EDC365-B6B5-67AF-6726-4D7ADE069E3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D64C23-57ED-AA22-31DB-FF244A9A72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9010C4-CF81-46A9-C381-9449240B7E1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1D32ED86-BC79-FAB5-F65B-E856E346FA0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CD865D7-C065-49C9-9E02-277D87C0F30F}"/>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Understanding Ethical Decision Making</a:t>
            </a:r>
          </a:p>
        </p:txBody>
      </p:sp>
      <p:sp>
        <p:nvSpPr>
          <p:cNvPr id="8" name="Rectangle 7">
            <a:extLst>
              <a:ext uri="{FF2B5EF4-FFF2-40B4-BE49-F238E27FC236}">
                <a16:creationId xmlns:a16="http://schemas.microsoft.com/office/drawing/2014/main" id="{CDB9CDB4-B978-8784-4962-7487AF0B2B46}"/>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The Process of Making Ethical Decisions:</a:t>
            </a:r>
          </a:p>
          <a:p>
            <a:pPr marL="457200" indent="-457200" algn="just">
              <a:lnSpc>
                <a:spcPct val="150000"/>
              </a:lnSpc>
              <a:buFont typeface="+mj-lt"/>
              <a:buAutoNum type="arabicPeriod" startAt="2"/>
            </a:pPr>
            <a:r>
              <a:rPr lang="en-US" sz="2000" b="1" dirty="0">
                <a:solidFill>
                  <a:srgbClr val="002060"/>
                </a:solidFill>
                <a:latin typeface="Alexandria Light" pitchFamily="2" charset="-78"/>
                <a:cs typeface="Alexandria Light" pitchFamily="2" charset="-78"/>
              </a:rPr>
              <a:t>Gather information</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Once the problem has been identified, it is essential to gather as much information as possible about the situation.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can involve researching relevant laws and regulations, consulting with experts in the field, and gathering data from various sources.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more information that is available, the better the decision-making process will be.</a:t>
            </a:r>
          </a:p>
        </p:txBody>
      </p:sp>
    </p:spTree>
    <p:extLst>
      <p:ext uri="{BB962C8B-B14F-4D97-AF65-F5344CB8AC3E}">
        <p14:creationId xmlns:p14="http://schemas.microsoft.com/office/powerpoint/2010/main" val="145589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937BA-DEC5-46AD-EF74-82299C502F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B1DEE5-0713-6B98-94A5-BF28831F00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E92C56E-57D2-58F0-2C87-B279A5F09E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78BF75-E8EE-A33E-6D82-F61655FF347E}"/>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FD41A4D1-2CC1-3BCE-36EC-B63091DEC41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6D0679E-4B2D-80DE-2906-9EA3FE6A468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Understanding Ethical Decision Making</a:t>
            </a:r>
          </a:p>
        </p:txBody>
      </p:sp>
      <p:sp>
        <p:nvSpPr>
          <p:cNvPr id="8" name="Rectangle 7">
            <a:extLst>
              <a:ext uri="{FF2B5EF4-FFF2-40B4-BE49-F238E27FC236}">
                <a16:creationId xmlns:a16="http://schemas.microsoft.com/office/drawing/2014/main" id="{FFFDC831-E847-40CF-CCA6-C517549F9D63}"/>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The Process of Making Ethical Decisions:</a:t>
            </a:r>
          </a:p>
          <a:p>
            <a:pPr marL="457200" indent="-457200" algn="just">
              <a:lnSpc>
                <a:spcPct val="150000"/>
              </a:lnSpc>
              <a:buFont typeface="+mj-lt"/>
              <a:buAutoNum type="arabicPeriod" startAt="3"/>
            </a:pPr>
            <a:r>
              <a:rPr lang="en-US" sz="2000" b="1" dirty="0">
                <a:solidFill>
                  <a:srgbClr val="002060"/>
                </a:solidFill>
                <a:latin typeface="Alexandria Light" pitchFamily="2" charset="-78"/>
                <a:cs typeface="Alexandria Light" pitchFamily="2" charset="-78"/>
              </a:rPr>
              <a:t>Evaluate the options</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After gathering all of the necessary information, it is essential to evaluate the various options that are available.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can involve considering the potential consequences of each option, including the impact on the business, its stakeholders, and society as a whole.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important to consider both short-term and long-term consequences when evaluating options.</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2242927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6EB04-B336-4849-6D14-9873348A3A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461A10-93DC-376B-F796-9B4A667163C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DC3BEC-CE42-CC48-B446-C1AAB09CF2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ACFD6B9-ACF3-6F46-DBC5-BD55033B57C2}"/>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5358761B-AF2C-EB7C-CC45-54B0846C7B4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9620D1B-5BBE-B8F5-AF82-9B1079BE28E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Understanding Ethical Decision Making</a:t>
            </a:r>
          </a:p>
        </p:txBody>
      </p:sp>
      <p:sp>
        <p:nvSpPr>
          <p:cNvPr id="8" name="Rectangle 7">
            <a:extLst>
              <a:ext uri="{FF2B5EF4-FFF2-40B4-BE49-F238E27FC236}">
                <a16:creationId xmlns:a16="http://schemas.microsoft.com/office/drawing/2014/main" id="{38EA6EC3-2487-5065-D95D-E53E065507D2}"/>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The Process of Making Ethical Decisions:</a:t>
            </a:r>
          </a:p>
          <a:p>
            <a:pPr marL="457200" indent="-457200" algn="just">
              <a:lnSpc>
                <a:spcPct val="150000"/>
              </a:lnSpc>
              <a:buFont typeface="+mj-lt"/>
              <a:buAutoNum type="arabicPeriod" startAt="4"/>
            </a:pPr>
            <a:r>
              <a:rPr lang="en-US" sz="2000" b="1" dirty="0">
                <a:solidFill>
                  <a:srgbClr val="002060"/>
                </a:solidFill>
                <a:latin typeface="Alexandria Light" pitchFamily="2" charset="-78"/>
                <a:cs typeface="Alexandria Light" pitchFamily="2" charset="-78"/>
              </a:rPr>
              <a:t>Make a decision</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Once all of the options have been evaluated, it is time to make a decision.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can involve choosing the option that provides the greatest benefit to the business and its stakeholders while minimizing harm to society.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important to consider the values and principles that guide ethical decision-making when making the final decision.</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5206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83DBC-CB48-1105-56E9-9C6D888305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A221B6-7D32-091B-6AAC-62B897618C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7B52B5-9EE8-3BE7-8005-3FA3509D19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57F50F9-F165-33C3-6DC1-AF135AF7889A}"/>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ETHICAL DECISION MAKING</a:t>
            </a:r>
          </a:p>
        </p:txBody>
      </p:sp>
      <p:sp>
        <p:nvSpPr>
          <p:cNvPr id="3" name="Rectangle: Rounded Corners 2">
            <a:extLst>
              <a:ext uri="{FF2B5EF4-FFF2-40B4-BE49-F238E27FC236}">
                <a16:creationId xmlns:a16="http://schemas.microsoft.com/office/drawing/2014/main" id="{B678A349-7F78-69C0-7CD2-03EF8AF6434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918E167-E91C-770A-2BE7-B655387A12B1}"/>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Understanding Ethical Decision Making</a:t>
            </a:r>
          </a:p>
        </p:txBody>
      </p:sp>
      <p:sp>
        <p:nvSpPr>
          <p:cNvPr id="8" name="Rectangle 7">
            <a:extLst>
              <a:ext uri="{FF2B5EF4-FFF2-40B4-BE49-F238E27FC236}">
                <a16:creationId xmlns:a16="http://schemas.microsoft.com/office/drawing/2014/main" id="{B67C395D-83B5-8B2F-2D27-1F1F287F4160}"/>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The Process of Making Ethical Decisions:</a:t>
            </a:r>
          </a:p>
          <a:p>
            <a:pPr marL="457200" indent="-457200" algn="just">
              <a:lnSpc>
                <a:spcPct val="150000"/>
              </a:lnSpc>
              <a:buFont typeface="+mj-lt"/>
              <a:buAutoNum type="arabicPeriod" startAt="5"/>
            </a:pPr>
            <a:r>
              <a:rPr lang="en-US" sz="2000" b="1" dirty="0">
                <a:solidFill>
                  <a:srgbClr val="002060"/>
                </a:solidFill>
                <a:latin typeface="Alexandria Light" pitchFamily="2" charset="-78"/>
                <a:cs typeface="Alexandria Light" pitchFamily="2" charset="-78"/>
              </a:rPr>
              <a:t>Monitor and review: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After the decision has been made, it is essential to monitor and review the situation to ensure that it is having the desired effect.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can involve gathering feedback from stakeholders and making adjustments as necessary.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important to be open to feedback and willing to make changes if necessary to ensure that the decision is ethical and effective.</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2030334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B2D026-E427-47D5-BD2A-A3771334F0F3}"/>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7026</TotalTime>
  <Words>3511</Words>
  <Application>Microsoft Office PowerPoint</Application>
  <PresentationFormat>Widescreen</PresentationFormat>
  <Paragraphs>303</Paragraphs>
  <Slides>43</Slides>
  <Notes>42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Alexandria Light</vt:lpstr>
      <vt:lpstr>Calibri Light</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631</cp:revision>
  <dcterms:created xsi:type="dcterms:W3CDTF">2023-04-29T09:08:00Z</dcterms:created>
  <dcterms:modified xsi:type="dcterms:W3CDTF">2025-07-09T16:03:22Z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