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334" r:id="rId2"/>
    <p:sldId id="434" r:id="rId3"/>
    <p:sldId id="438" r:id="rId4"/>
    <p:sldId id="382" r:id="rId5"/>
    <p:sldId id="335" r:id="rId6"/>
    <p:sldId id="258" r:id="rId7"/>
    <p:sldId id="441" r:id="rId8"/>
    <p:sldId id="439" r:id="rId9"/>
    <p:sldId id="433" r:id="rId10"/>
    <p:sldId id="432" r:id="rId11"/>
    <p:sldId id="339" r:id="rId12"/>
    <p:sldId id="364" r:id="rId13"/>
    <p:sldId id="365" r:id="rId14"/>
    <p:sldId id="336" r:id="rId15"/>
    <p:sldId id="357" r:id="rId16"/>
    <p:sldId id="377" r:id="rId17"/>
    <p:sldId id="442" r:id="rId18"/>
    <p:sldId id="360" r:id="rId19"/>
    <p:sldId id="361" r:id="rId20"/>
    <p:sldId id="426" r:id="rId21"/>
    <p:sldId id="428" r:id="rId22"/>
    <p:sldId id="444" r:id="rId23"/>
    <p:sldId id="443" r:id="rId24"/>
    <p:sldId id="363" r:id="rId25"/>
    <p:sldId id="367" r:id="rId26"/>
    <p:sldId id="356" r:id="rId27"/>
    <p:sldId id="338" r:id="rId28"/>
    <p:sldId id="359" r:id="rId29"/>
    <p:sldId id="445" r:id="rId30"/>
    <p:sldId id="447" r:id="rId31"/>
    <p:sldId id="446" r:id="rId32"/>
    <p:sldId id="448" r:id="rId33"/>
    <p:sldId id="449" r:id="rId34"/>
    <p:sldId id="352" r:id="rId35"/>
    <p:sldId id="353" r:id="rId36"/>
    <p:sldId id="354" r:id="rId37"/>
    <p:sldId id="355" r:id="rId38"/>
    <p:sldId id="452" r:id="rId39"/>
    <p:sldId id="418" r:id="rId40"/>
    <p:sldId id="425" r:id="rId41"/>
    <p:sldId id="453" r:id="rId42"/>
    <p:sldId id="454" r:id="rId43"/>
    <p:sldId id="451" r:id="rId44"/>
    <p:sldId id="424" r:id="rId4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CCFF"/>
    <a:srgbClr val="FF66FF"/>
    <a:srgbClr val="00FF00"/>
    <a:srgbClr val="D957AE"/>
    <a:srgbClr val="990099"/>
    <a:srgbClr val="FF0000"/>
    <a:srgbClr val="FF0066"/>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4B1156A-380E-4F78-BDF5-A606A8083BF9}" styleName="Style moyen 4 - Accentuation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EB9631B5-78F2-41C9-869B-9F39066F8104}" styleName="Style moyen 3 - Accentuation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46F890A9-2807-4EBB-B81D-B2AA78EC7F39}" styleName="Style foncé 2 - Accentuation 5/Accentuation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607" autoAdjust="0"/>
    <p:restoredTop sz="94660"/>
  </p:normalViewPr>
  <p:slideViewPr>
    <p:cSldViewPr snapToGrid="0">
      <p:cViewPr varScale="1">
        <p:scale>
          <a:sx n="95" d="100"/>
          <a:sy n="95" d="100"/>
        </p:scale>
        <p:origin x="86"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colorful4" csCatId="colorful" phldr="1"/>
      <dgm:spPr/>
      <dgm:t>
        <a:bodyPr/>
        <a:lstStyle/>
        <a:p>
          <a:endParaRPr lang="en-US"/>
        </a:p>
      </dgm:t>
    </dgm:pt>
    <dgm:pt modelId="{C7D740BD-D243-48D4-ACF3-62A0FA03A546}">
      <dgm:prSet custT="1"/>
      <dgm:spPr/>
      <dgm:t>
        <a:bodyPr/>
        <a:lstStyle/>
        <a:p>
          <a:r>
            <a:rPr lang="en-US" sz="2000" b="1" dirty="0"/>
            <a:t> </a:t>
          </a:r>
          <a:r>
            <a:rPr lang="en-US" sz="2000" b="1" i="0" dirty="0">
              <a:solidFill>
                <a:schemeClr val="tx1"/>
              </a:solidFill>
              <a:effectLst/>
              <a:latin typeface="+mn-lt"/>
            </a:rPr>
            <a:t>I- The Project Documentation</a:t>
          </a:r>
          <a:r>
            <a:rPr lang="en-US" sz="2000" b="0" i="0" dirty="0">
              <a:solidFill>
                <a:schemeClr val="tx1"/>
              </a:solidFill>
              <a:effectLst/>
              <a:latin typeface="+mn-lt"/>
            </a:rPr>
            <a:t> </a:t>
          </a:r>
          <a:endParaRPr lang="en-US" sz="2000" b="1" dirty="0">
            <a:solidFill>
              <a:schemeClr val="tx1"/>
            </a:solidFill>
          </a:endParaRPr>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0CB3D2F5-CB3E-4731-B8D7-B2D102F14CDC}">
      <dgm:prSet custT="1"/>
      <dgm:spPr>
        <a:solidFill>
          <a:srgbClr val="FF0066"/>
        </a:solidFill>
      </dgm:spPr>
      <dgm:t>
        <a:bodyPr/>
        <a:lstStyle/>
        <a:p>
          <a:pPr>
            <a:buNone/>
          </a:pPr>
          <a:r>
            <a:rPr lang="en-US" sz="1800" b="1" i="0" dirty="0">
              <a:solidFill>
                <a:schemeClr val="tx1"/>
              </a:solidFill>
              <a:effectLst/>
              <a:latin typeface="+mn-lt"/>
            </a:rPr>
            <a:t>III- The importance of  a Project </a:t>
          </a:r>
          <a:r>
            <a:rPr lang="en-US" sz="1800" b="1" dirty="0">
              <a:solidFill>
                <a:schemeClr val="tx1"/>
              </a:solidFill>
              <a:latin typeface="+mn-lt"/>
            </a:rPr>
            <a:t>C</a:t>
          </a:r>
          <a:r>
            <a:rPr lang="en-US" sz="1800" b="1" i="0" dirty="0">
              <a:solidFill>
                <a:schemeClr val="tx1"/>
              </a:solidFill>
              <a:effectLst/>
              <a:latin typeface="+mn-lt"/>
            </a:rPr>
            <a:t>harter</a:t>
          </a:r>
          <a:endParaRPr lang="en-US" sz="1800" b="1" dirty="0">
            <a:solidFill>
              <a:schemeClr val="tx1"/>
            </a:solidFill>
          </a:endParaRPr>
        </a:p>
      </dgm:t>
    </dgm:pt>
    <dgm:pt modelId="{DDE38F03-0CF4-498E-9636-0699E11E7903}" type="parTrans" cxnId="{5896B283-3339-46E1-B3FC-C09378934C1A}">
      <dgm:prSet/>
      <dgm:spPr/>
      <dgm:t>
        <a:bodyPr/>
        <a:lstStyle/>
        <a:p>
          <a:endParaRPr lang="fr-FR"/>
        </a:p>
      </dgm:t>
    </dgm:pt>
    <dgm:pt modelId="{BAA9D0DC-480C-49F7-A10A-965FE3D63D03}" type="sibTrans" cxnId="{5896B283-3339-46E1-B3FC-C09378934C1A}">
      <dgm:prSet/>
      <dgm:spPr/>
      <dgm:t>
        <a:bodyPr/>
        <a:lstStyle/>
        <a:p>
          <a:endParaRPr lang="fr-FR"/>
        </a:p>
      </dgm:t>
    </dgm:pt>
    <dgm:pt modelId="{86E4830E-081E-4653-97C1-09CA902EEDD1}">
      <dgm:prSet custT="1"/>
      <dgm:spPr>
        <a:solidFill>
          <a:srgbClr val="00FF00"/>
        </a:solidFill>
      </dgm:spPr>
      <dgm:t>
        <a:bodyPr/>
        <a:lstStyle/>
        <a:p>
          <a:r>
            <a:rPr lang="fr-FR" sz="1800" b="1" dirty="0">
              <a:solidFill>
                <a:schemeClr val="tx1"/>
              </a:solidFill>
              <a:latin typeface="+mn-lt"/>
            </a:rPr>
            <a:t>II- </a:t>
          </a:r>
          <a:r>
            <a:rPr lang="en-US" sz="1800" b="1" i="0" dirty="0">
              <a:solidFill>
                <a:schemeClr val="tx1"/>
              </a:solidFill>
              <a:effectLst/>
              <a:latin typeface="+mn-lt"/>
            </a:rPr>
            <a:t>Project Charter </a:t>
          </a:r>
        </a:p>
        <a:p>
          <a:r>
            <a:rPr lang="en-US" sz="1800" b="1" i="0" dirty="0">
              <a:solidFill>
                <a:schemeClr val="tx1"/>
              </a:solidFill>
              <a:effectLst/>
              <a:latin typeface="+mn-lt"/>
            </a:rPr>
            <a:t>vs </a:t>
          </a:r>
        </a:p>
        <a:p>
          <a:r>
            <a:rPr lang="en-US" sz="1800" b="1" i="0" dirty="0">
              <a:solidFill>
                <a:schemeClr val="tx1"/>
              </a:solidFill>
              <a:effectLst/>
              <a:latin typeface="+mn-lt"/>
            </a:rPr>
            <a:t>The other Project Documents</a:t>
          </a:r>
          <a:endParaRPr lang="en-US" sz="1800" dirty="0">
            <a:solidFill>
              <a:schemeClr val="tx1"/>
            </a:solidFill>
          </a:endParaRPr>
        </a:p>
      </dgm:t>
    </dgm:pt>
    <dgm:pt modelId="{4F522934-4A53-48AE-A270-84C93756C039}" type="sibTrans" cxnId="{0456E117-C143-4CAF-BE1E-910F8751D8A5}">
      <dgm:prSet/>
      <dgm:spPr/>
      <dgm:t>
        <a:bodyPr/>
        <a:lstStyle/>
        <a:p>
          <a:endParaRPr lang="en-US"/>
        </a:p>
      </dgm:t>
    </dgm:pt>
    <dgm:pt modelId="{852D14FE-F6A4-4D18-98C2-BF1961B8095D}" type="parTrans" cxnId="{0456E117-C143-4CAF-BE1E-910F8751D8A5}">
      <dgm:prSet/>
      <dgm:spPr/>
      <dgm:t>
        <a:bodyPr/>
        <a:lstStyle/>
        <a:p>
          <a:endParaRPr lang="en-US"/>
        </a:p>
      </dgm:t>
    </dgm:pt>
    <dgm:pt modelId="{2CBF3FB4-6C1C-48B8-8C4D-C33F9E9B8C2A}">
      <dgm:prSet custT="1"/>
      <dgm:spPr/>
      <dgm:t>
        <a:bodyPr/>
        <a:lstStyle/>
        <a:p>
          <a:pPr>
            <a:buNone/>
          </a:pPr>
          <a:r>
            <a:rPr lang="en-US" sz="1800" b="1" i="0" dirty="0">
              <a:solidFill>
                <a:schemeClr val="tx1"/>
              </a:solidFill>
              <a:effectLst/>
              <a:latin typeface="+mn-lt"/>
            </a:rPr>
            <a:t>IV- What is included in</a:t>
          </a:r>
          <a:br>
            <a:rPr lang="en-US" sz="1800" b="1" i="0" dirty="0">
              <a:solidFill>
                <a:schemeClr val="tx1"/>
              </a:solidFill>
              <a:effectLst/>
              <a:latin typeface="+mn-lt"/>
            </a:rPr>
          </a:br>
          <a:r>
            <a:rPr lang="en-US" sz="1800" b="1" i="0" dirty="0">
              <a:solidFill>
                <a:schemeClr val="tx1"/>
              </a:solidFill>
              <a:effectLst/>
              <a:latin typeface="+mn-lt"/>
            </a:rPr>
            <a:t> the Project Charter?</a:t>
          </a:r>
          <a:br>
            <a:rPr lang="en-US" sz="1800" b="1" i="0" dirty="0">
              <a:solidFill>
                <a:schemeClr val="tx1"/>
              </a:solidFill>
              <a:effectLst/>
              <a:latin typeface="+mn-lt"/>
            </a:rPr>
          </a:br>
          <a:br>
            <a:rPr lang="en-US" sz="1800" b="0" i="0" dirty="0">
              <a:effectLst/>
              <a:latin typeface="+mn-lt"/>
            </a:rPr>
          </a:br>
          <a:endParaRPr lang="en-US" sz="1800" b="1" dirty="0"/>
        </a:p>
      </dgm:t>
    </dgm:pt>
    <dgm:pt modelId="{EF6E350B-CC8D-4416-8AE2-80F852A9725E}" type="parTrans" cxnId="{A3D73817-86C7-4BA2-989C-A210D5B4EF78}">
      <dgm:prSet/>
      <dgm:spPr/>
      <dgm:t>
        <a:bodyPr/>
        <a:lstStyle/>
        <a:p>
          <a:endParaRPr lang="fr-FR"/>
        </a:p>
      </dgm:t>
    </dgm:pt>
    <dgm:pt modelId="{D74C9B17-075B-4C9D-BA34-BEDFFC161AAE}" type="sibTrans" cxnId="{A3D73817-86C7-4BA2-989C-A210D5B4EF78}">
      <dgm:prSet/>
      <dgm:spPr/>
      <dgm:t>
        <a:bodyPr/>
        <a:lstStyle/>
        <a:p>
          <a:endParaRPr lang="fr-FR"/>
        </a:p>
      </dgm:t>
    </dgm:pt>
    <dgm:pt modelId="{8F8C7471-05C6-4042-B0D2-3452BAB285D9}">
      <dgm:prSet custT="1"/>
      <dgm:spPr>
        <a:solidFill>
          <a:srgbClr val="D957AE"/>
        </a:solidFill>
      </dgm:spPr>
      <dgm:t>
        <a:bodyPr/>
        <a:lstStyle/>
        <a:p>
          <a:r>
            <a:rPr lang="fr-FR" sz="1800" b="1" dirty="0">
              <a:solidFill>
                <a:schemeClr val="tx1"/>
              </a:solidFill>
              <a:latin typeface="+mn-lt"/>
            </a:rPr>
            <a:t>V-</a:t>
          </a:r>
          <a:r>
            <a:rPr lang="en-US" sz="1800" b="1" i="0" dirty="0">
              <a:solidFill>
                <a:schemeClr val="tx1"/>
              </a:solidFill>
              <a:effectLst/>
              <a:latin typeface="+mn-lt"/>
            </a:rPr>
            <a:t>How to Develop a Project Charter?</a:t>
          </a:r>
          <a:endParaRPr lang="en-US" sz="1800" b="1" dirty="0">
            <a:solidFill>
              <a:schemeClr val="tx1"/>
            </a:solidFill>
          </a:endParaRPr>
        </a:p>
      </dgm:t>
    </dgm:pt>
    <dgm:pt modelId="{AD1F1B28-318C-4294-B23F-E45FE0F8867F}" type="parTrans" cxnId="{E42B9A25-79B3-43F9-A779-CE003DF0006C}">
      <dgm:prSet/>
      <dgm:spPr/>
      <dgm:t>
        <a:bodyPr/>
        <a:lstStyle/>
        <a:p>
          <a:endParaRPr lang="fr-FR"/>
        </a:p>
      </dgm:t>
    </dgm:pt>
    <dgm:pt modelId="{E48ABA2E-938C-401F-92EC-C2873736F3F6}" type="sibTrans" cxnId="{E42B9A25-79B3-43F9-A779-CE003DF0006C}">
      <dgm:prSet/>
      <dgm:spPr/>
      <dgm:t>
        <a:bodyPr/>
        <a:lstStyle/>
        <a:p>
          <a:endParaRPr lang="fr-FR"/>
        </a:p>
      </dgm:t>
    </dgm:pt>
    <dgm:pt modelId="{52F513D9-4E97-4018-B7C7-BD156F123EC5}" type="pres">
      <dgm:prSet presAssocID="{6141646F-D791-4CA2-A717-C4D765645C71}" presName="CompostProcess" presStyleCnt="0">
        <dgm:presLayoutVars>
          <dgm:dir/>
          <dgm:resizeHandles val="exact"/>
        </dgm:presLayoutVars>
      </dgm:prSet>
      <dgm:spPr/>
    </dgm:pt>
    <dgm:pt modelId="{A176B690-383F-4CCC-9CDA-E6F73D7FEB5D}" type="pres">
      <dgm:prSet presAssocID="{6141646F-D791-4CA2-A717-C4D765645C71}" presName="arrow" presStyleLbl="bgShp" presStyleIdx="0" presStyleCnt="1" custScaleX="117647" custLinFactNeighborX="-4381" custLinFactNeighborY="775"/>
      <dgm:spPr/>
    </dgm:pt>
    <dgm:pt modelId="{327342A9-6E7A-4DF8-886C-5A13D1F5C9D3}" type="pres">
      <dgm:prSet presAssocID="{6141646F-D791-4CA2-A717-C4D765645C71}" presName="linearProcess" presStyleCnt="0"/>
      <dgm:spPr/>
    </dgm:pt>
    <dgm:pt modelId="{77A0BE77-04DE-42F8-B03E-4CB612BF95D1}" type="pres">
      <dgm:prSet presAssocID="{C7D740BD-D243-48D4-ACF3-62A0FA03A546}" presName="textNode" presStyleLbl="node1" presStyleIdx="0" presStyleCnt="5" custScaleX="125356" custScaleY="119684">
        <dgm:presLayoutVars>
          <dgm:bulletEnabled val="1"/>
        </dgm:presLayoutVars>
      </dgm:prSet>
      <dgm:spPr/>
    </dgm:pt>
    <dgm:pt modelId="{2E101DC2-C001-479F-85B1-4E199FE0C0F6}" type="pres">
      <dgm:prSet presAssocID="{79D1F487-A95D-4271-86B5-EB6C8862F750}" presName="sibTrans" presStyleCnt="0"/>
      <dgm:spPr/>
    </dgm:pt>
    <dgm:pt modelId="{E182F321-B36F-4F3C-BBDA-F50F553FB7DE}" type="pres">
      <dgm:prSet presAssocID="{86E4830E-081E-4653-97C1-09CA902EEDD1}" presName="textNode" presStyleLbl="node1" presStyleIdx="1" presStyleCnt="5" custScaleY="118716">
        <dgm:presLayoutVars>
          <dgm:bulletEnabled val="1"/>
        </dgm:presLayoutVars>
      </dgm:prSet>
      <dgm:spPr/>
    </dgm:pt>
    <dgm:pt modelId="{8BBEE7DD-5486-4211-A46F-9B3432B43D57}" type="pres">
      <dgm:prSet presAssocID="{4F522934-4A53-48AE-A270-84C93756C039}" presName="sibTrans" presStyleCnt="0"/>
      <dgm:spPr/>
    </dgm:pt>
    <dgm:pt modelId="{8F14FD39-1A68-40A2-A95A-B461D9437B5B}" type="pres">
      <dgm:prSet presAssocID="{0CB3D2F5-CB3E-4731-B8D7-B2D102F14CDC}" presName="textNode" presStyleLbl="node1" presStyleIdx="2" presStyleCnt="5" custScaleY="123320">
        <dgm:presLayoutVars>
          <dgm:bulletEnabled val="1"/>
        </dgm:presLayoutVars>
      </dgm:prSet>
      <dgm:spPr/>
    </dgm:pt>
    <dgm:pt modelId="{B01598E9-5593-4E78-8813-3416048983A4}" type="pres">
      <dgm:prSet presAssocID="{BAA9D0DC-480C-49F7-A10A-965FE3D63D03}" presName="sibTrans" presStyleCnt="0"/>
      <dgm:spPr/>
    </dgm:pt>
    <dgm:pt modelId="{6E8845B8-BD76-4D79-AD5F-4B3A8011D915}" type="pres">
      <dgm:prSet presAssocID="{2CBF3FB4-6C1C-48B8-8C4D-C33F9E9B8C2A}" presName="textNode" presStyleLbl="node1" presStyleIdx="3" presStyleCnt="5" custScaleY="124288">
        <dgm:presLayoutVars>
          <dgm:bulletEnabled val="1"/>
        </dgm:presLayoutVars>
      </dgm:prSet>
      <dgm:spPr/>
    </dgm:pt>
    <dgm:pt modelId="{0FD9508A-208B-467E-B496-D736F57F69B5}" type="pres">
      <dgm:prSet presAssocID="{D74C9B17-075B-4C9D-BA34-BEDFFC161AAE}" presName="sibTrans" presStyleCnt="0"/>
      <dgm:spPr/>
    </dgm:pt>
    <dgm:pt modelId="{511F8D76-361A-4C5E-AA8C-CED573FD7922}" type="pres">
      <dgm:prSet presAssocID="{8F8C7471-05C6-4042-B0D2-3452BAB285D9}" presName="textNode" presStyleLbl="node1" presStyleIdx="4" presStyleCnt="5" custScaleY="122352">
        <dgm:presLayoutVars>
          <dgm:bulletEnabled val="1"/>
        </dgm:presLayoutVars>
      </dgm:prSet>
      <dgm:spPr/>
    </dgm:pt>
  </dgm:ptLst>
  <dgm:cxnLst>
    <dgm:cxn modelId="{A3D73817-86C7-4BA2-989C-A210D5B4EF78}" srcId="{6141646F-D791-4CA2-A717-C4D765645C71}" destId="{2CBF3FB4-6C1C-48B8-8C4D-C33F9E9B8C2A}" srcOrd="3" destOrd="0" parTransId="{EF6E350B-CC8D-4416-8AE2-80F852A9725E}" sibTransId="{D74C9B17-075B-4C9D-BA34-BEDFFC161AAE}"/>
    <dgm:cxn modelId="{0456E117-C143-4CAF-BE1E-910F8751D8A5}" srcId="{6141646F-D791-4CA2-A717-C4D765645C71}" destId="{86E4830E-081E-4653-97C1-09CA902EEDD1}" srcOrd="1" destOrd="0" parTransId="{852D14FE-F6A4-4D18-98C2-BF1961B8095D}" sibTransId="{4F522934-4A53-48AE-A270-84C93756C039}"/>
    <dgm:cxn modelId="{E42B9A25-79B3-43F9-A779-CE003DF0006C}" srcId="{6141646F-D791-4CA2-A717-C4D765645C71}" destId="{8F8C7471-05C6-4042-B0D2-3452BAB285D9}" srcOrd="4" destOrd="0" parTransId="{AD1F1B28-318C-4294-B23F-E45FE0F8867F}" sibTransId="{E48ABA2E-938C-401F-92EC-C2873736F3F6}"/>
    <dgm:cxn modelId="{F607BF41-B350-4555-963B-DACDA4A25B61}" type="presOf" srcId="{2CBF3FB4-6C1C-48B8-8C4D-C33F9E9B8C2A}" destId="{6E8845B8-BD76-4D79-AD5F-4B3A8011D915}" srcOrd="0" destOrd="0" presId="urn:microsoft.com/office/officeart/2005/8/layout/hProcess9"/>
    <dgm:cxn modelId="{5896B283-3339-46E1-B3FC-C09378934C1A}" srcId="{6141646F-D791-4CA2-A717-C4D765645C71}" destId="{0CB3D2F5-CB3E-4731-B8D7-B2D102F14CDC}" srcOrd="2" destOrd="0" parTransId="{DDE38F03-0CF4-498E-9636-0699E11E7903}" sibTransId="{BAA9D0DC-480C-49F7-A10A-965FE3D63D03}"/>
    <dgm:cxn modelId="{F8C42887-53B2-408B-9077-0CC6B7876C84}" type="presOf" srcId="{6141646F-D791-4CA2-A717-C4D765645C71}" destId="{52F513D9-4E97-4018-B7C7-BD156F123EC5}" srcOrd="0" destOrd="0" presId="urn:microsoft.com/office/officeart/2005/8/layout/hProcess9"/>
    <dgm:cxn modelId="{108A989D-8810-466C-9F50-F74855F6F07F}" type="presOf" srcId="{8F8C7471-05C6-4042-B0D2-3452BAB285D9}" destId="{511F8D76-361A-4C5E-AA8C-CED573FD7922}" srcOrd="0" destOrd="0" presId="urn:microsoft.com/office/officeart/2005/8/layout/hProcess9"/>
    <dgm:cxn modelId="{0D5B96D2-4A85-4D8D-89C6-D681B22DC456}" srcId="{6141646F-D791-4CA2-A717-C4D765645C71}" destId="{C7D740BD-D243-48D4-ACF3-62A0FA03A546}" srcOrd="0" destOrd="0" parTransId="{6C4D2921-BB83-42F3-B2F5-AA964E4ED0E6}" sibTransId="{79D1F487-A95D-4271-86B5-EB6C8862F750}"/>
    <dgm:cxn modelId="{D2378FE3-38BA-4AF8-98E7-6AD755F69560}" type="presOf" srcId="{C7D740BD-D243-48D4-ACF3-62A0FA03A546}" destId="{77A0BE77-04DE-42F8-B03E-4CB612BF95D1}" srcOrd="0" destOrd="0" presId="urn:microsoft.com/office/officeart/2005/8/layout/hProcess9"/>
    <dgm:cxn modelId="{37E64CE6-B009-44CD-8130-86FF961A282F}" type="presOf" srcId="{0CB3D2F5-CB3E-4731-B8D7-B2D102F14CDC}" destId="{8F14FD39-1A68-40A2-A95A-B461D9437B5B}" srcOrd="0" destOrd="0" presId="urn:microsoft.com/office/officeart/2005/8/layout/hProcess9"/>
    <dgm:cxn modelId="{9815EEF0-FC0F-41AD-B895-6C58D51A17EA}" type="presOf" srcId="{86E4830E-081E-4653-97C1-09CA902EEDD1}" destId="{E182F321-B36F-4F3C-BBDA-F50F553FB7DE}" srcOrd="0" destOrd="0" presId="urn:microsoft.com/office/officeart/2005/8/layout/hProcess9"/>
    <dgm:cxn modelId="{8216BF81-BD26-475B-9DFE-258A4DBD03B9}" type="presParOf" srcId="{52F513D9-4E97-4018-B7C7-BD156F123EC5}" destId="{A176B690-383F-4CCC-9CDA-E6F73D7FEB5D}" srcOrd="0" destOrd="0" presId="urn:microsoft.com/office/officeart/2005/8/layout/hProcess9"/>
    <dgm:cxn modelId="{0D307636-4263-4A32-AA33-9A00AA7E2B18}" type="presParOf" srcId="{52F513D9-4E97-4018-B7C7-BD156F123EC5}" destId="{327342A9-6E7A-4DF8-886C-5A13D1F5C9D3}" srcOrd="1" destOrd="0" presId="urn:microsoft.com/office/officeart/2005/8/layout/hProcess9"/>
    <dgm:cxn modelId="{CC865F5A-21B8-4D57-8773-527B7E24A1BC}" type="presParOf" srcId="{327342A9-6E7A-4DF8-886C-5A13D1F5C9D3}" destId="{77A0BE77-04DE-42F8-B03E-4CB612BF95D1}" srcOrd="0" destOrd="0" presId="urn:microsoft.com/office/officeart/2005/8/layout/hProcess9"/>
    <dgm:cxn modelId="{6A8A1E52-C85D-47EF-ABF2-46188201A0C8}" type="presParOf" srcId="{327342A9-6E7A-4DF8-886C-5A13D1F5C9D3}" destId="{2E101DC2-C001-479F-85B1-4E199FE0C0F6}" srcOrd="1" destOrd="0" presId="urn:microsoft.com/office/officeart/2005/8/layout/hProcess9"/>
    <dgm:cxn modelId="{BFD0673C-E832-4F8D-B98A-35F2A2D22C8F}" type="presParOf" srcId="{327342A9-6E7A-4DF8-886C-5A13D1F5C9D3}" destId="{E182F321-B36F-4F3C-BBDA-F50F553FB7DE}" srcOrd="2" destOrd="0" presId="urn:microsoft.com/office/officeart/2005/8/layout/hProcess9"/>
    <dgm:cxn modelId="{9124C873-030E-4A57-9EBE-10E00D8EC473}" type="presParOf" srcId="{327342A9-6E7A-4DF8-886C-5A13D1F5C9D3}" destId="{8BBEE7DD-5486-4211-A46F-9B3432B43D57}" srcOrd="3" destOrd="0" presId="urn:microsoft.com/office/officeart/2005/8/layout/hProcess9"/>
    <dgm:cxn modelId="{7BB5BA83-0771-44AE-85B5-F05D66D7AF8D}" type="presParOf" srcId="{327342A9-6E7A-4DF8-886C-5A13D1F5C9D3}" destId="{8F14FD39-1A68-40A2-A95A-B461D9437B5B}" srcOrd="4" destOrd="0" presId="urn:microsoft.com/office/officeart/2005/8/layout/hProcess9"/>
    <dgm:cxn modelId="{D11012EE-FB0D-4D6A-9E79-A6CBFE3925A2}" type="presParOf" srcId="{327342A9-6E7A-4DF8-886C-5A13D1F5C9D3}" destId="{B01598E9-5593-4E78-8813-3416048983A4}" srcOrd="5" destOrd="0" presId="urn:microsoft.com/office/officeart/2005/8/layout/hProcess9"/>
    <dgm:cxn modelId="{AD2715B3-3CFD-42CD-944C-8742790641E7}" type="presParOf" srcId="{327342A9-6E7A-4DF8-886C-5A13D1F5C9D3}" destId="{6E8845B8-BD76-4D79-AD5F-4B3A8011D915}" srcOrd="6" destOrd="0" presId="urn:microsoft.com/office/officeart/2005/8/layout/hProcess9"/>
    <dgm:cxn modelId="{1980D045-077E-4703-B329-4DED8C3FC103}" type="presParOf" srcId="{327342A9-6E7A-4DF8-886C-5A13D1F5C9D3}" destId="{0FD9508A-208B-467E-B496-D736F57F69B5}" srcOrd="7" destOrd="0" presId="urn:microsoft.com/office/officeart/2005/8/layout/hProcess9"/>
    <dgm:cxn modelId="{CE388C89-ECBB-4B3A-9820-55FAD79CF0B3}" type="presParOf" srcId="{327342A9-6E7A-4DF8-886C-5A13D1F5C9D3}" destId="{511F8D76-361A-4C5E-AA8C-CED573FD7922}"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76B690-383F-4CCC-9CDA-E6F73D7FEB5D}">
      <dsp:nvSpPr>
        <dsp:cNvPr id="0" name=""/>
        <dsp:cNvSpPr/>
      </dsp:nvSpPr>
      <dsp:spPr>
        <a:xfrm>
          <a:off x="0" y="0"/>
          <a:ext cx="10372430" cy="4071071"/>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A0BE77-04DE-42F8-B03E-4CB612BF95D1}">
      <dsp:nvSpPr>
        <dsp:cNvPr id="0" name=""/>
        <dsp:cNvSpPr/>
      </dsp:nvSpPr>
      <dsp:spPr>
        <a:xfrm>
          <a:off x="4987" y="1061051"/>
          <a:ext cx="2194166" cy="1948968"/>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 </a:t>
          </a:r>
          <a:r>
            <a:rPr lang="en-US" sz="2000" b="1" i="0" kern="1200" dirty="0">
              <a:solidFill>
                <a:schemeClr val="tx1"/>
              </a:solidFill>
              <a:effectLst/>
              <a:latin typeface="+mn-lt"/>
            </a:rPr>
            <a:t>I- The Project Documentation</a:t>
          </a:r>
          <a:r>
            <a:rPr lang="en-US" sz="2000" b="0" i="0" kern="1200" dirty="0">
              <a:solidFill>
                <a:schemeClr val="tx1"/>
              </a:solidFill>
              <a:effectLst/>
              <a:latin typeface="+mn-lt"/>
            </a:rPr>
            <a:t> </a:t>
          </a:r>
          <a:endParaRPr lang="en-US" sz="2000" b="1" kern="1200" dirty="0">
            <a:solidFill>
              <a:schemeClr val="tx1"/>
            </a:solidFill>
          </a:endParaRPr>
        </a:p>
      </dsp:txBody>
      <dsp:txXfrm>
        <a:off x="100128" y="1156192"/>
        <a:ext cx="2003884" cy="1758686"/>
      </dsp:txXfrm>
    </dsp:sp>
    <dsp:sp modelId="{E182F321-B36F-4F3C-BBDA-F50F553FB7DE}">
      <dsp:nvSpPr>
        <dsp:cNvPr id="0" name=""/>
        <dsp:cNvSpPr/>
      </dsp:nvSpPr>
      <dsp:spPr>
        <a:xfrm>
          <a:off x="2490879" y="1068932"/>
          <a:ext cx="1750348" cy="1933205"/>
        </a:xfrm>
        <a:prstGeom prst="roundRect">
          <a:avLst/>
        </a:prstGeom>
        <a:solidFill>
          <a:srgbClr val="00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fr-FR" sz="1800" b="1" kern="1200" dirty="0">
              <a:solidFill>
                <a:schemeClr val="tx1"/>
              </a:solidFill>
              <a:latin typeface="+mn-lt"/>
            </a:rPr>
            <a:t>II- </a:t>
          </a:r>
          <a:r>
            <a:rPr lang="en-US" sz="1800" b="1" i="0" kern="1200" dirty="0">
              <a:solidFill>
                <a:schemeClr val="tx1"/>
              </a:solidFill>
              <a:effectLst/>
              <a:latin typeface="+mn-lt"/>
            </a:rPr>
            <a:t>Project Charter </a:t>
          </a:r>
        </a:p>
        <a:p>
          <a:pPr marL="0" lvl="0" indent="0" algn="ctr" defTabSz="800100">
            <a:lnSpc>
              <a:spcPct val="90000"/>
            </a:lnSpc>
            <a:spcBef>
              <a:spcPct val="0"/>
            </a:spcBef>
            <a:spcAft>
              <a:spcPct val="35000"/>
            </a:spcAft>
            <a:buNone/>
          </a:pPr>
          <a:r>
            <a:rPr lang="en-US" sz="1800" b="1" i="0" kern="1200" dirty="0">
              <a:solidFill>
                <a:schemeClr val="tx1"/>
              </a:solidFill>
              <a:effectLst/>
              <a:latin typeface="+mn-lt"/>
            </a:rPr>
            <a:t>vs </a:t>
          </a:r>
        </a:p>
        <a:p>
          <a:pPr marL="0" lvl="0" indent="0" algn="ctr" defTabSz="800100">
            <a:lnSpc>
              <a:spcPct val="90000"/>
            </a:lnSpc>
            <a:spcBef>
              <a:spcPct val="0"/>
            </a:spcBef>
            <a:spcAft>
              <a:spcPct val="35000"/>
            </a:spcAft>
            <a:buNone/>
          </a:pPr>
          <a:r>
            <a:rPr lang="en-US" sz="1800" b="1" i="0" kern="1200" dirty="0">
              <a:solidFill>
                <a:schemeClr val="tx1"/>
              </a:solidFill>
              <a:effectLst/>
              <a:latin typeface="+mn-lt"/>
            </a:rPr>
            <a:t>The other Project Documents</a:t>
          </a:r>
          <a:endParaRPr lang="en-US" sz="1800" kern="1200" dirty="0">
            <a:solidFill>
              <a:schemeClr val="tx1"/>
            </a:solidFill>
          </a:endParaRPr>
        </a:p>
      </dsp:txBody>
      <dsp:txXfrm>
        <a:off x="2576324" y="1154377"/>
        <a:ext cx="1579458" cy="1762315"/>
      </dsp:txXfrm>
    </dsp:sp>
    <dsp:sp modelId="{8F14FD39-1A68-40A2-A95A-B461D9437B5B}">
      <dsp:nvSpPr>
        <dsp:cNvPr id="0" name=""/>
        <dsp:cNvSpPr/>
      </dsp:nvSpPr>
      <dsp:spPr>
        <a:xfrm>
          <a:off x="4532952" y="1031446"/>
          <a:ext cx="1750348" cy="2008177"/>
        </a:xfrm>
        <a:prstGeom prst="roundRect">
          <a:avLst/>
        </a:prstGeom>
        <a:solidFill>
          <a:srgbClr val="FF00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i="0" kern="1200" dirty="0">
              <a:solidFill>
                <a:schemeClr val="tx1"/>
              </a:solidFill>
              <a:effectLst/>
              <a:latin typeface="+mn-lt"/>
            </a:rPr>
            <a:t>III- The importance of  a Project </a:t>
          </a:r>
          <a:r>
            <a:rPr lang="en-US" sz="1800" b="1" kern="1200" dirty="0">
              <a:solidFill>
                <a:schemeClr val="tx1"/>
              </a:solidFill>
              <a:latin typeface="+mn-lt"/>
            </a:rPr>
            <a:t>C</a:t>
          </a:r>
          <a:r>
            <a:rPr lang="en-US" sz="1800" b="1" i="0" kern="1200" dirty="0">
              <a:solidFill>
                <a:schemeClr val="tx1"/>
              </a:solidFill>
              <a:effectLst/>
              <a:latin typeface="+mn-lt"/>
            </a:rPr>
            <a:t>harter</a:t>
          </a:r>
          <a:endParaRPr lang="en-US" sz="1800" b="1" kern="1200" dirty="0">
            <a:solidFill>
              <a:schemeClr val="tx1"/>
            </a:solidFill>
          </a:endParaRPr>
        </a:p>
      </dsp:txBody>
      <dsp:txXfrm>
        <a:off x="4618397" y="1116891"/>
        <a:ext cx="1579458" cy="1837287"/>
      </dsp:txXfrm>
    </dsp:sp>
    <dsp:sp modelId="{6E8845B8-BD76-4D79-AD5F-4B3A8011D915}">
      <dsp:nvSpPr>
        <dsp:cNvPr id="0" name=""/>
        <dsp:cNvSpPr/>
      </dsp:nvSpPr>
      <dsp:spPr>
        <a:xfrm>
          <a:off x="6575026" y="1023564"/>
          <a:ext cx="1750348" cy="2023941"/>
        </a:xfrm>
        <a:prstGeom prst="roundRect">
          <a:avLst/>
        </a:prstGeom>
        <a:solidFill>
          <a:schemeClr val="accent4">
            <a:hueOff val="7350668"/>
            <a:satOff val="-30583"/>
            <a:lumOff val="72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i="0" kern="1200" dirty="0">
              <a:solidFill>
                <a:schemeClr val="tx1"/>
              </a:solidFill>
              <a:effectLst/>
              <a:latin typeface="+mn-lt"/>
            </a:rPr>
            <a:t>IV- What is included in</a:t>
          </a:r>
          <a:br>
            <a:rPr lang="en-US" sz="1800" b="1" i="0" kern="1200" dirty="0">
              <a:solidFill>
                <a:schemeClr val="tx1"/>
              </a:solidFill>
              <a:effectLst/>
              <a:latin typeface="+mn-lt"/>
            </a:rPr>
          </a:br>
          <a:r>
            <a:rPr lang="en-US" sz="1800" b="1" i="0" kern="1200" dirty="0">
              <a:solidFill>
                <a:schemeClr val="tx1"/>
              </a:solidFill>
              <a:effectLst/>
              <a:latin typeface="+mn-lt"/>
            </a:rPr>
            <a:t> the Project Charter?</a:t>
          </a:r>
          <a:br>
            <a:rPr lang="en-US" sz="1800" b="1" i="0" kern="1200" dirty="0">
              <a:solidFill>
                <a:schemeClr val="tx1"/>
              </a:solidFill>
              <a:effectLst/>
              <a:latin typeface="+mn-lt"/>
            </a:rPr>
          </a:br>
          <a:br>
            <a:rPr lang="en-US" sz="1800" b="0" i="0" kern="1200" dirty="0">
              <a:effectLst/>
              <a:latin typeface="+mn-lt"/>
            </a:rPr>
          </a:br>
          <a:endParaRPr lang="en-US" sz="1800" b="1" kern="1200" dirty="0"/>
        </a:p>
      </dsp:txBody>
      <dsp:txXfrm>
        <a:off x="6660471" y="1109009"/>
        <a:ext cx="1579458" cy="1853051"/>
      </dsp:txXfrm>
    </dsp:sp>
    <dsp:sp modelId="{511F8D76-361A-4C5E-AA8C-CED573FD7922}">
      <dsp:nvSpPr>
        <dsp:cNvPr id="0" name=""/>
        <dsp:cNvSpPr/>
      </dsp:nvSpPr>
      <dsp:spPr>
        <a:xfrm>
          <a:off x="8617099" y="1039328"/>
          <a:ext cx="1750348" cy="1992414"/>
        </a:xfrm>
        <a:prstGeom prst="roundRect">
          <a:avLst/>
        </a:prstGeom>
        <a:solidFill>
          <a:srgbClr val="D957A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fr-FR" sz="1800" b="1" kern="1200" dirty="0">
              <a:solidFill>
                <a:schemeClr val="tx1"/>
              </a:solidFill>
              <a:latin typeface="+mn-lt"/>
            </a:rPr>
            <a:t>V-</a:t>
          </a:r>
          <a:r>
            <a:rPr lang="en-US" sz="1800" b="1" i="0" kern="1200" dirty="0">
              <a:solidFill>
                <a:schemeClr val="tx1"/>
              </a:solidFill>
              <a:effectLst/>
              <a:latin typeface="+mn-lt"/>
            </a:rPr>
            <a:t>How to Develop a Project Charter?</a:t>
          </a:r>
          <a:endParaRPr lang="en-US" sz="1800" b="1" kern="1200" dirty="0">
            <a:solidFill>
              <a:schemeClr val="tx1"/>
            </a:solidFill>
          </a:endParaRPr>
        </a:p>
      </dsp:txBody>
      <dsp:txXfrm>
        <a:off x="8702544" y="1124773"/>
        <a:ext cx="1579458" cy="1821524"/>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BC2633-A1F5-4078-ABA0-6F389A22852F}" type="datetimeFigureOut">
              <a:rPr lang="fr-FR" smtClean="0"/>
              <a:t>08/02/2022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BFE724-6A50-4490-9486-13880103678D}" type="slidenum">
              <a:rPr lang="fr-FR" smtClean="0"/>
              <a:t>‹N°›</a:t>
            </a:fld>
            <a:endParaRPr lang="fr-FR"/>
          </a:p>
        </p:txBody>
      </p:sp>
    </p:spTree>
    <p:extLst>
      <p:ext uri="{BB962C8B-B14F-4D97-AF65-F5344CB8AC3E}">
        <p14:creationId xmlns:p14="http://schemas.microsoft.com/office/powerpoint/2010/main" val="3433845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PMP: </a:t>
            </a:r>
            <a:r>
              <a:rPr lang="fr-FR" b="0" i="0" dirty="0">
                <a:solidFill>
                  <a:srgbClr val="4D5156"/>
                </a:solidFill>
                <a:effectLst/>
                <a:latin typeface="arial" panose="020B0604020202020204" pitchFamily="34" charset="0"/>
              </a:rPr>
              <a:t>The </a:t>
            </a:r>
            <a:r>
              <a:rPr lang="fr-FR" b="1" i="0" dirty="0">
                <a:solidFill>
                  <a:srgbClr val="5F6368"/>
                </a:solidFill>
                <a:effectLst/>
                <a:latin typeface="arial" panose="020B0604020202020204" pitchFamily="34" charset="0"/>
              </a:rPr>
              <a:t>Project Management Professional</a:t>
            </a:r>
            <a:r>
              <a:rPr lang="fr-FR" b="0" i="0" dirty="0">
                <a:solidFill>
                  <a:srgbClr val="4D5156"/>
                </a:solidFill>
                <a:effectLst/>
                <a:latin typeface="arial" panose="020B0604020202020204" pitchFamily="34" charset="0"/>
              </a:rPr>
              <a:t> </a:t>
            </a:r>
            <a:endParaRPr lang="fr-FR" dirty="0"/>
          </a:p>
        </p:txBody>
      </p:sp>
      <p:sp>
        <p:nvSpPr>
          <p:cNvPr id="4" name="Espace réservé du numéro de diapositive 3"/>
          <p:cNvSpPr>
            <a:spLocks noGrp="1"/>
          </p:cNvSpPr>
          <p:nvPr>
            <p:ph type="sldNum" sz="quarter" idx="5"/>
          </p:nvPr>
        </p:nvSpPr>
        <p:spPr/>
        <p:txBody>
          <a:bodyPr/>
          <a:lstStyle/>
          <a:p>
            <a:fld id="{90BFE724-6A50-4490-9486-13880103678D}" type="slidenum">
              <a:rPr lang="fr-FR" smtClean="0"/>
              <a:t>18</a:t>
            </a:fld>
            <a:endParaRPr lang="fr-FR"/>
          </a:p>
        </p:txBody>
      </p:sp>
    </p:spTree>
    <p:extLst>
      <p:ext uri="{BB962C8B-B14F-4D97-AF65-F5344CB8AC3E}">
        <p14:creationId xmlns:p14="http://schemas.microsoft.com/office/powerpoint/2010/main" val="2205979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899416-A558-4777-9962-17984275E95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95E97B7-BDF9-4146-BE1E-8F565D715F7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D5FB20F-63A5-4362-B09B-789347FD92C8}"/>
              </a:ext>
            </a:extLst>
          </p:cNvPr>
          <p:cNvSpPr>
            <a:spLocks noGrp="1"/>
          </p:cNvSpPr>
          <p:nvPr>
            <p:ph type="dt" sz="half" idx="10"/>
          </p:nvPr>
        </p:nvSpPr>
        <p:spPr/>
        <p:txBody>
          <a:bodyPr/>
          <a:lstStyle/>
          <a:p>
            <a:fld id="{50A62781-F7EB-4340-83B7-8AA86750A9D8}" type="datetimeFigureOut">
              <a:rPr lang="fr-FR" smtClean="0"/>
              <a:t>06/02/2022</a:t>
            </a:fld>
            <a:endParaRPr lang="fr-FR"/>
          </a:p>
        </p:txBody>
      </p:sp>
      <p:sp>
        <p:nvSpPr>
          <p:cNvPr id="5" name="Espace réservé du pied de page 4">
            <a:extLst>
              <a:ext uri="{FF2B5EF4-FFF2-40B4-BE49-F238E27FC236}">
                <a16:creationId xmlns:a16="http://schemas.microsoft.com/office/drawing/2014/main" id="{1512DE7C-47D9-4BCE-9716-9CFD70F5BF3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C0693D5-19F7-4757-9986-679A40476FA8}"/>
              </a:ext>
            </a:extLst>
          </p:cNvPr>
          <p:cNvSpPr>
            <a:spLocks noGrp="1"/>
          </p:cNvSpPr>
          <p:nvPr>
            <p:ph type="sldNum" sz="quarter" idx="12"/>
          </p:nvPr>
        </p:nvSpPr>
        <p:spPr/>
        <p:txBody>
          <a:bodyPr/>
          <a:lstStyle/>
          <a:p>
            <a:fld id="{4B71BCB2-68EB-493E-8C2F-02F54D41F5E8}" type="slidenum">
              <a:rPr lang="fr-FR" smtClean="0"/>
              <a:t>‹N°›</a:t>
            </a:fld>
            <a:endParaRPr lang="fr-FR"/>
          </a:p>
        </p:txBody>
      </p:sp>
    </p:spTree>
    <p:extLst>
      <p:ext uri="{BB962C8B-B14F-4D97-AF65-F5344CB8AC3E}">
        <p14:creationId xmlns:p14="http://schemas.microsoft.com/office/powerpoint/2010/main" val="2084232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C1BAD8-BCA2-40D3-987A-385984A9D1A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A019679-BCC4-465D-A8CD-A815696EE1F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D29B3BF-41E0-4D74-A729-0070B27AD7C2}"/>
              </a:ext>
            </a:extLst>
          </p:cNvPr>
          <p:cNvSpPr>
            <a:spLocks noGrp="1"/>
          </p:cNvSpPr>
          <p:nvPr>
            <p:ph type="dt" sz="half" idx="10"/>
          </p:nvPr>
        </p:nvSpPr>
        <p:spPr/>
        <p:txBody>
          <a:bodyPr/>
          <a:lstStyle/>
          <a:p>
            <a:fld id="{50A62781-F7EB-4340-83B7-8AA86750A9D8}" type="datetimeFigureOut">
              <a:rPr lang="fr-FR" smtClean="0"/>
              <a:t>06/02/2022</a:t>
            </a:fld>
            <a:endParaRPr lang="fr-FR"/>
          </a:p>
        </p:txBody>
      </p:sp>
      <p:sp>
        <p:nvSpPr>
          <p:cNvPr id="5" name="Espace réservé du pied de page 4">
            <a:extLst>
              <a:ext uri="{FF2B5EF4-FFF2-40B4-BE49-F238E27FC236}">
                <a16:creationId xmlns:a16="http://schemas.microsoft.com/office/drawing/2014/main" id="{DF535469-EC4F-41F6-9643-6AB4E758134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89AA1D4-5227-4DE2-8C62-55D4502ED2B9}"/>
              </a:ext>
            </a:extLst>
          </p:cNvPr>
          <p:cNvSpPr>
            <a:spLocks noGrp="1"/>
          </p:cNvSpPr>
          <p:nvPr>
            <p:ph type="sldNum" sz="quarter" idx="12"/>
          </p:nvPr>
        </p:nvSpPr>
        <p:spPr/>
        <p:txBody>
          <a:bodyPr/>
          <a:lstStyle/>
          <a:p>
            <a:fld id="{4B71BCB2-68EB-493E-8C2F-02F54D41F5E8}" type="slidenum">
              <a:rPr lang="fr-FR" smtClean="0"/>
              <a:t>‹N°›</a:t>
            </a:fld>
            <a:endParaRPr lang="fr-FR"/>
          </a:p>
        </p:txBody>
      </p:sp>
    </p:spTree>
    <p:extLst>
      <p:ext uri="{BB962C8B-B14F-4D97-AF65-F5344CB8AC3E}">
        <p14:creationId xmlns:p14="http://schemas.microsoft.com/office/powerpoint/2010/main" val="3119890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19E21B-57F1-4D19-AF63-F4E480CC13B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4B726A3-2C19-4B7A-9078-EA5794C150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6F299E1-E320-453D-856B-5C1D3E857D7F}"/>
              </a:ext>
            </a:extLst>
          </p:cNvPr>
          <p:cNvSpPr>
            <a:spLocks noGrp="1"/>
          </p:cNvSpPr>
          <p:nvPr>
            <p:ph type="dt" sz="half" idx="10"/>
          </p:nvPr>
        </p:nvSpPr>
        <p:spPr/>
        <p:txBody>
          <a:bodyPr/>
          <a:lstStyle/>
          <a:p>
            <a:fld id="{50A62781-F7EB-4340-83B7-8AA86750A9D8}" type="datetimeFigureOut">
              <a:rPr lang="fr-FR" smtClean="0"/>
              <a:t>06/02/2022</a:t>
            </a:fld>
            <a:endParaRPr lang="fr-FR"/>
          </a:p>
        </p:txBody>
      </p:sp>
      <p:sp>
        <p:nvSpPr>
          <p:cNvPr id="5" name="Espace réservé du pied de page 4">
            <a:extLst>
              <a:ext uri="{FF2B5EF4-FFF2-40B4-BE49-F238E27FC236}">
                <a16:creationId xmlns:a16="http://schemas.microsoft.com/office/drawing/2014/main" id="{320A5E38-CBDC-4FF4-AAAB-2ECA6EC9FB8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1868455-4785-4C15-8DBF-B376AC1EFAB0}"/>
              </a:ext>
            </a:extLst>
          </p:cNvPr>
          <p:cNvSpPr>
            <a:spLocks noGrp="1"/>
          </p:cNvSpPr>
          <p:nvPr>
            <p:ph type="sldNum" sz="quarter" idx="12"/>
          </p:nvPr>
        </p:nvSpPr>
        <p:spPr/>
        <p:txBody>
          <a:bodyPr/>
          <a:lstStyle/>
          <a:p>
            <a:fld id="{4B71BCB2-68EB-493E-8C2F-02F54D41F5E8}" type="slidenum">
              <a:rPr lang="fr-FR" smtClean="0"/>
              <a:t>‹N°›</a:t>
            </a:fld>
            <a:endParaRPr lang="fr-FR"/>
          </a:p>
        </p:txBody>
      </p:sp>
    </p:spTree>
    <p:extLst>
      <p:ext uri="{BB962C8B-B14F-4D97-AF65-F5344CB8AC3E}">
        <p14:creationId xmlns:p14="http://schemas.microsoft.com/office/powerpoint/2010/main" val="22106508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140CDEB-1A13-4D83-B934-58DE5108BB5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535E171-50FF-42A5-958A-7FF8CABF2B4F}"/>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E76ABC8-9142-4832-AD6B-F8C663CE118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C4F63B2-86CC-4C7F-B2DB-E6F70ADFA41E}"/>
              </a:ext>
            </a:extLst>
          </p:cNvPr>
          <p:cNvSpPr>
            <a:spLocks noGrp="1"/>
          </p:cNvSpPr>
          <p:nvPr>
            <p:ph type="dt" sz="half" idx="10"/>
          </p:nvPr>
        </p:nvSpPr>
        <p:spPr/>
        <p:txBody>
          <a:bodyPr/>
          <a:lstStyle/>
          <a:p>
            <a:fld id="{50A62781-F7EB-4340-83B7-8AA86750A9D8}" type="datetimeFigureOut">
              <a:rPr lang="fr-FR" smtClean="0"/>
              <a:t>06/02/2022</a:t>
            </a:fld>
            <a:endParaRPr lang="fr-FR"/>
          </a:p>
        </p:txBody>
      </p:sp>
      <p:sp>
        <p:nvSpPr>
          <p:cNvPr id="6" name="Espace réservé du pied de page 5">
            <a:extLst>
              <a:ext uri="{FF2B5EF4-FFF2-40B4-BE49-F238E27FC236}">
                <a16:creationId xmlns:a16="http://schemas.microsoft.com/office/drawing/2014/main" id="{CCB916B3-D451-43EB-B6EA-96B8C097952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16EF2D5-1071-4C02-B1E8-56F55164F2A1}"/>
              </a:ext>
            </a:extLst>
          </p:cNvPr>
          <p:cNvSpPr>
            <a:spLocks noGrp="1"/>
          </p:cNvSpPr>
          <p:nvPr>
            <p:ph type="sldNum" sz="quarter" idx="12"/>
          </p:nvPr>
        </p:nvSpPr>
        <p:spPr/>
        <p:txBody>
          <a:bodyPr/>
          <a:lstStyle/>
          <a:p>
            <a:fld id="{4B71BCB2-68EB-493E-8C2F-02F54D41F5E8}" type="slidenum">
              <a:rPr lang="fr-FR" smtClean="0"/>
              <a:t>‹N°›</a:t>
            </a:fld>
            <a:endParaRPr lang="fr-FR"/>
          </a:p>
        </p:txBody>
      </p:sp>
    </p:spTree>
    <p:extLst>
      <p:ext uri="{BB962C8B-B14F-4D97-AF65-F5344CB8AC3E}">
        <p14:creationId xmlns:p14="http://schemas.microsoft.com/office/powerpoint/2010/main" val="3386547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031C57-9276-4756-B9B7-E3709E0BD890}"/>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552C0BC-F41C-4719-821C-EC4FDF94CC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29F90FC-0FF8-445E-A9C4-6499A80B0FAA}"/>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3E79D85-6CEF-4041-B81D-BF445DA5B9C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FD6D831-27A9-41FD-8AD0-1A7D9CCE9EDD}"/>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1FB1B98-042A-44E3-A6F7-05507CD02FB1}"/>
              </a:ext>
            </a:extLst>
          </p:cNvPr>
          <p:cNvSpPr>
            <a:spLocks noGrp="1"/>
          </p:cNvSpPr>
          <p:nvPr>
            <p:ph type="dt" sz="half" idx="10"/>
          </p:nvPr>
        </p:nvSpPr>
        <p:spPr/>
        <p:txBody>
          <a:bodyPr/>
          <a:lstStyle/>
          <a:p>
            <a:fld id="{50A62781-F7EB-4340-83B7-8AA86750A9D8}" type="datetimeFigureOut">
              <a:rPr lang="fr-FR" smtClean="0"/>
              <a:t>06/02/2022</a:t>
            </a:fld>
            <a:endParaRPr lang="fr-FR"/>
          </a:p>
        </p:txBody>
      </p:sp>
      <p:sp>
        <p:nvSpPr>
          <p:cNvPr id="8" name="Espace réservé du pied de page 7">
            <a:extLst>
              <a:ext uri="{FF2B5EF4-FFF2-40B4-BE49-F238E27FC236}">
                <a16:creationId xmlns:a16="http://schemas.microsoft.com/office/drawing/2014/main" id="{6CE034B3-D35B-492C-AA4C-110CBEB45C2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A068F23-130D-49C5-A208-CD8336775592}"/>
              </a:ext>
            </a:extLst>
          </p:cNvPr>
          <p:cNvSpPr>
            <a:spLocks noGrp="1"/>
          </p:cNvSpPr>
          <p:nvPr>
            <p:ph type="sldNum" sz="quarter" idx="12"/>
          </p:nvPr>
        </p:nvSpPr>
        <p:spPr/>
        <p:txBody>
          <a:bodyPr/>
          <a:lstStyle/>
          <a:p>
            <a:fld id="{4B71BCB2-68EB-493E-8C2F-02F54D41F5E8}" type="slidenum">
              <a:rPr lang="fr-FR" smtClean="0"/>
              <a:t>‹N°›</a:t>
            </a:fld>
            <a:endParaRPr lang="fr-FR"/>
          </a:p>
        </p:txBody>
      </p:sp>
    </p:spTree>
    <p:extLst>
      <p:ext uri="{BB962C8B-B14F-4D97-AF65-F5344CB8AC3E}">
        <p14:creationId xmlns:p14="http://schemas.microsoft.com/office/powerpoint/2010/main" val="1842626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5D7A1C-57C7-4852-8ABB-5E8C47A2636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8252629-BEA1-4596-976E-C4C7C2736ACE}"/>
              </a:ext>
            </a:extLst>
          </p:cNvPr>
          <p:cNvSpPr>
            <a:spLocks noGrp="1"/>
          </p:cNvSpPr>
          <p:nvPr>
            <p:ph type="dt" sz="half" idx="10"/>
          </p:nvPr>
        </p:nvSpPr>
        <p:spPr/>
        <p:txBody>
          <a:bodyPr/>
          <a:lstStyle/>
          <a:p>
            <a:fld id="{50A62781-F7EB-4340-83B7-8AA86750A9D8}" type="datetimeFigureOut">
              <a:rPr lang="fr-FR" smtClean="0"/>
              <a:t>06/02/2022</a:t>
            </a:fld>
            <a:endParaRPr lang="fr-FR"/>
          </a:p>
        </p:txBody>
      </p:sp>
      <p:sp>
        <p:nvSpPr>
          <p:cNvPr id="4" name="Espace réservé du pied de page 3">
            <a:extLst>
              <a:ext uri="{FF2B5EF4-FFF2-40B4-BE49-F238E27FC236}">
                <a16:creationId xmlns:a16="http://schemas.microsoft.com/office/drawing/2014/main" id="{DFBA0DAF-2605-485F-896F-5AFE8B7BFC8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98D2B68-48DA-448E-834E-F8C6DD5273F4}"/>
              </a:ext>
            </a:extLst>
          </p:cNvPr>
          <p:cNvSpPr>
            <a:spLocks noGrp="1"/>
          </p:cNvSpPr>
          <p:nvPr>
            <p:ph type="sldNum" sz="quarter" idx="12"/>
          </p:nvPr>
        </p:nvSpPr>
        <p:spPr/>
        <p:txBody>
          <a:bodyPr/>
          <a:lstStyle/>
          <a:p>
            <a:fld id="{4B71BCB2-68EB-493E-8C2F-02F54D41F5E8}" type="slidenum">
              <a:rPr lang="fr-FR" smtClean="0"/>
              <a:t>‹N°›</a:t>
            </a:fld>
            <a:endParaRPr lang="fr-FR"/>
          </a:p>
        </p:txBody>
      </p:sp>
    </p:spTree>
    <p:extLst>
      <p:ext uri="{BB962C8B-B14F-4D97-AF65-F5344CB8AC3E}">
        <p14:creationId xmlns:p14="http://schemas.microsoft.com/office/powerpoint/2010/main" val="295028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DDE141B-5448-4A8C-ABE1-2B11A1F43F70}"/>
              </a:ext>
            </a:extLst>
          </p:cNvPr>
          <p:cNvSpPr>
            <a:spLocks noGrp="1"/>
          </p:cNvSpPr>
          <p:nvPr>
            <p:ph type="dt" sz="half" idx="10"/>
          </p:nvPr>
        </p:nvSpPr>
        <p:spPr/>
        <p:txBody>
          <a:bodyPr/>
          <a:lstStyle/>
          <a:p>
            <a:fld id="{50A62781-F7EB-4340-83B7-8AA86750A9D8}" type="datetimeFigureOut">
              <a:rPr lang="fr-FR" smtClean="0"/>
              <a:t>06/02/2022</a:t>
            </a:fld>
            <a:endParaRPr lang="fr-FR"/>
          </a:p>
        </p:txBody>
      </p:sp>
      <p:sp>
        <p:nvSpPr>
          <p:cNvPr id="3" name="Espace réservé du pied de page 2">
            <a:extLst>
              <a:ext uri="{FF2B5EF4-FFF2-40B4-BE49-F238E27FC236}">
                <a16:creationId xmlns:a16="http://schemas.microsoft.com/office/drawing/2014/main" id="{9BB8C748-3824-4D8B-97EA-E17A46164DC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875E3EC-3B81-406D-A741-C893F470D5B4}"/>
              </a:ext>
            </a:extLst>
          </p:cNvPr>
          <p:cNvSpPr>
            <a:spLocks noGrp="1"/>
          </p:cNvSpPr>
          <p:nvPr>
            <p:ph type="sldNum" sz="quarter" idx="12"/>
          </p:nvPr>
        </p:nvSpPr>
        <p:spPr/>
        <p:txBody>
          <a:bodyPr/>
          <a:lstStyle/>
          <a:p>
            <a:fld id="{4B71BCB2-68EB-493E-8C2F-02F54D41F5E8}" type="slidenum">
              <a:rPr lang="fr-FR" smtClean="0"/>
              <a:t>‹N°›</a:t>
            </a:fld>
            <a:endParaRPr lang="fr-FR"/>
          </a:p>
        </p:txBody>
      </p:sp>
    </p:spTree>
    <p:extLst>
      <p:ext uri="{BB962C8B-B14F-4D97-AF65-F5344CB8AC3E}">
        <p14:creationId xmlns:p14="http://schemas.microsoft.com/office/powerpoint/2010/main" val="1774720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2BFEAA-01CB-483A-B58C-E06FB6DE872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EEBEC5D-31A4-4E99-85F1-B11D49CD57E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01FEF98-CF34-4607-BED8-04A63A77D8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AD25C5E-4448-4701-A9C8-AFF77E98CF71}"/>
              </a:ext>
            </a:extLst>
          </p:cNvPr>
          <p:cNvSpPr>
            <a:spLocks noGrp="1"/>
          </p:cNvSpPr>
          <p:nvPr>
            <p:ph type="dt" sz="half" idx="10"/>
          </p:nvPr>
        </p:nvSpPr>
        <p:spPr/>
        <p:txBody>
          <a:bodyPr/>
          <a:lstStyle/>
          <a:p>
            <a:fld id="{50A62781-F7EB-4340-83B7-8AA86750A9D8}" type="datetimeFigureOut">
              <a:rPr lang="fr-FR" smtClean="0"/>
              <a:t>06/02/2022</a:t>
            </a:fld>
            <a:endParaRPr lang="fr-FR"/>
          </a:p>
        </p:txBody>
      </p:sp>
      <p:sp>
        <p:nvSpPr>
          <p:cNvPr id="6" name="Espace réservé du pied de page 5">
            <a:extLst>
              <a:ext uri="{FF2B5EF4-FFF2-40B4-BE49-F238E27FC236}">
                <a16:creationId xmlns:a16="http://schemas.microsoft.com/office/drawing/2014/main" id="{B1AFEC5C-E444-4B98-B8C7-0F34D5EE326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296BCE9-5DCB-4ED4-89C6-A6767ECCBDEA}"/>
              </a:ext>
            </a:extLst>
          </p:cNvPr>
          <p:cNvSpPr>
            <a:spLocks noGrp="1"/>
          </p:cNvSpPr>
          <p:nvPr>
            <p:ph type="sldNum" sz="quarter" idx="12"/>
          </p:nvPr>
        </p:nvSpPr>
        <p:spPr/>
        <p:txBody>
          <a:bodyPr/>
          <a:lstStyle/>
          <a:p>
            <a:fld id="{4B71BCB2-68EB-493E-8C2F-02F54D41F5E8}" type="slidenum">
              <a:rPr lang="fr-FR" smtClean="0"/>
              <a:t>‹N°›</a:t>
            </a:fld>
            <a:endParaRPr lang="fr-FR"/>
          </a:p>
        </p:txBody>
      </p:sp>
    </p:spTree>
    <p:extLst>
      <p:ext uri="{BB962C8B-B14F-4D97-AF65-F5344CB8AC3E}">
        <p14:creationId xmlns:p14="http://schemas.microsoft.com/office/powerpoint/2010/main" val="1167105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8AA353-6FF2-4F24-8C79-A3B537DC25A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3D0DDA8-D019-453C-8EF7-E60C59780D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DBF3541-2AD9-4CD1-BF26-1C7335AF67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E551FCD-E542-4682-B720-42CD78D3C35F}"/>
              </a:ext>
            </a:extLst>
          </p:cNvPr>
          <p:cNvSpPr>
            <a:spLocks noGrp="1"/>
          </p:cNvSpPr>
          <p:nvPr>
            <p:ph type="dt" sz="half" idx="10"/>
          </p:nvPr>
        </p:nvSpPr>
        <p:spPr/>
        <p:txBody>
          <a:bodyPr/>
          <a:lstStyle/>
          <a:p>
            <a:fld id="{50A62781-F7EB-4340-83B7-8AA86750A9D8}" type="datetimeFigureOut">
              <a:rPr lang="fr-FR" smtClean="0"/>
              <a:t>06/02/2022</a:t>
            </a:fld>
            <a:endParaRPr lang="fr-FR"/>
          </a:p>
        </p:txBody>
      </p:sp>
      <p:sp>
        <p:nvSpPr>
          <p:cNvPr id="6" name="Espace réservé du pied de page 5">
            <a:extLst>
              <a:ext uri="{FF2B5EF4-FFF2-40B4-BE49-F238E27FC236}">
                <a16:creationId xmlns:a16="http://schemas.microsoft.com/office/drawing/2014/main" id="{988FF339-33B7-4436-AD87-114BE2F9224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9FD7167-4B15-46F5-AD92-0AD928513043}"/>
              </a:ext>
            </a:extLst>
          </p:cNvPr>
          <p:cNvSpPr>
            <a:spLocks noGrp="1"/>
          </p:cNvSpPr>
          <p:nvPr>
            <p:ph type="sldNum" sz="quarter" idx="12"/>
          </p:nvPr>
        </p:nvSpPr>
        <p:spPr/>
        <p:txBody>
          <a:bodyPr/>
          <a:lstStyle/>
          <a:p>
            <a:fld id="{4B71BCB2-68EB-493E-8C2F-02F54D41F5E8}" type="slidenum">
              <a:rPr lang="fr-FR" smtClean="0"/>
              <a:t>‹N°›</a:t>
            </a:fld>
            <a:endParaRPr lang="fr-FR"/>
          </a:p>
        </p:txBody>
      </p:sp>
    </p:spTree>
    <p:extLst>
      <p:ext uri="{BB962C8B-B14F-4D97-AF65-F5344CB8AC3E}">
        <p14:creationId xmlns:p14="http://schemas.microsoft.com/office/powerpoint/2010/main" val="2751955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BD6C4D-1FB4-4357-87FF-759B9A1BED6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5081994-88D8-4220-A737-349D55ABC89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E01C305-D6B2-439C-9DF8-0313358EB312}"/>
              </a:ext>
            </a:extLst>
          </p:cNvPr>
          <p:cNvSpPr>
            <a:spLocks noGrp="1"/>
          </p:cNvSpPr>
          <p:nvPr>
            <p:ph type="dt" sz="half" idx="10"/>
          </p:nvPr>
        </p:nvSpPr>
        <p:spPr/>
        <p:txBody>
          <a:bodyPr/>
          <a:lstStyle/>
          <a:p>
            <a:fld id="{50A62781-F7EB-4340-83B7-8AA86750A9D8}" type="datetimeFigureOut">
              <a:rPr lang="fr-FR" smtClean="0"/>
              <a:t>06/02/2022</a:t>
            </a:fld>
            <a:endParaRPr lang="fr-FR"/>
          </a:p>
        </p:txBody>
      </p:sp>
      <p:sp>
        <p:nvSpPr>
          <p:cNvPr id="5" name="Espace réservé du pied de page 4">
            <a:extLst>
              <a:ext uri="{FF2B5EF4-FFF2-40B4-BE49-F238E27FC236}">
                <a16:creationId xmlns:a16="http://schemas.microsoft.com/office/drawing/2014/main" id="{9D368D18-AA91-4409-AB9B-03A51882EFC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B74D3A-AA1D-44B1-8143-5BEEBCA0112C}"/>
              </a:ext>
            </a:extLst>
          </p:cNvPr>
          <p:cNvSpPr>
            <a:spLocks noGrp="1"/>
          </p:cNvSpPr>
          <p:nvPr>
            <p:ph type="sldNum" sz="quarter" idx="12"/>
          </p:nvPr>
        </p:nvSpPr>
        <p:spPr/>
        <p:txBody>
          <a:bodyPr/>
          <a:lstStyle/>
          <a:p>
            <a:fld id="{4B71BCB2-68EB-493E-8C2F-02F54D41F5E8}" type="slidenum">
              <a:rPr lang="fr-FR" smtClean="0"/>
              <a:t>‹N°›</a:t>
            </a:fld>
            <a:endParaRPr lang="fr-FR"/>
          </a:p>
        </p:txBody>
      </p:sp>
    </p:spTree>
    <p:extLst>
      <p:ext uri="{BB962C8B-B14F-4D97-AF65-F5344CB8AC3E}">
        <p14:creationId xmlns:p14="http://schemas.microsoft.com/office/powerpoint/2010/main" val="18650154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A6F617A-0785-4DE2-AAF5-448CFA43196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C093862-E4F8-46EC-A21A-17090B58253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9A8BB4A-9CEA-4926-A136-288963649A21}"/>
              </a:ext>
            </a:extLst>
          </p:cNvPr>
          <p:cNvSpPr>
            <a:spLocks noGrp="1"/>
          </p:cNvSpPr>
          <p:nvPr>
            <p:ph type="dt" sz="half" idx="10"/>
          </p:nvPr>
        </p:nvSpPr>
        <p:spPr/>
        <p:txBody>
          <a:bodyPr/>
          <a:lstStyle/>
          <a:p>
            <a:fld id="{50A62781-F7EB-4340-83B7-8AA86750A9D8}" type="datetimeFigureOut">
              <a:rPr lang="fr-FR" smtClean="0"/>
              <a:t>06/02/2022</a:t>
            </a:fld>
            <a:endParaRPr lang="fr-FR"/>
          </a:p>
        </p:txBody>
      </p:sp>
      <p:sp>
        <p:nvSpPr>
          <p:cNvPr id="5" name="Espace réservé du pied de page 4">
            <a:extLst>
              <a:ext uri="{FF2B5EF4-FFF2-40B4-BE49-F238E27FC236}">
                <a16:creationId xmlns:a16="http://schemas.microsoft.com/office/drawing/2014/main" id="{FF591DDD-745F-4FB1-8973-CDC9E67520B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35A157F-10CA-4AFA-96D1-6A042EDE1A76}"/>
              </a:ext>
            </a:extLst>
          </p:cNvPr>
          <p:cNvSpPr>
            <a:spLocks noGrp="1"/>
          </p:cNvSpPr>
          <p:nvPr>
            <p:ph type="sldNum" sz="quarter" idx="12"/>
          </p:nvPr>
        </p:nvSpPr>
        <p:spPr/>
        <p:txBody>
          <a:bodyPr/>
          <a:lstStyle/>
          <a:p>
            <a:fld id="{4B71BCB2-68EB-493E-8C2F-02F54D41F5E8}" type="slidenum">
              <a:rPr lang="fr-FR" smtClean="0"/>
              <a:t>‹N°›</a:t>
            </a:fld>
            <a:endParaRPr lang="fr-FR"/>
          </a:p>
        </p:txBody>
      </p:sp>
    </p:spTree>
    <p:extLst>
      <p:ext uri="{BB962C8B-B14F-4D97-AF65-F5344CB8AC3E}">
        <p14:creationId xmlns:p14="http://schemas.microsoft.com/office/powerpoint/2010/main" val="14869789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0D7AABE-9493-4C98-8474-933A7FFE4D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76B45A5-3D7B-48AA-95E6-2717E270E76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548B793-4BC0-4529-956A-52ABF9DC89A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A62781-F7EB-4340-83B7-8AA86750A9D8}" type="datetimeFigureOut">
              <a:rPr lang="fr-FR" smtClean="0"/>
              <a:t>06/02/2022</a:t>
            </a:fld>
            <a:endParaRPr lang="fr-FR"/>
          </a:p>
        </p:txBody>
      </p:sp>
      <p:sp>
        <p:nvSpPr>
          <p:cNvPr id="5" name="Espace réservé du pied de page 4">
            <a:extLst>
              <a:ext uri="{FF2B5EF4-FFF2-40B4-BE49-F238E27FC236}">
                <a16:creationId xmlns:a16="http://schemas.microsoft.com/office/drawing/2014/main" id="{55329CB1-C1DE-4337-BC97-47285D0AE6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614BC55-C2BC-410D-A951-32829EAEA50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71BCB2-68EB-493E-8C2F-02F54D41F5E8}" type="slidenum">
              <a:rPr lang="fr-FR" smtClean="0"/>
              <a:t>‹N°›</a:t>
            </a:fld>
            <a:endParaRPr lang="fr-FR"/>
          </a:p>
        </p:txBody>
      </p:sp>
    </p:spTree>
    <p:extLst>
      <p:ext uri="{BB962C8B-B14F-4D97-AF65-F5344CB8AC3E}">
        <p14:creationId xmlns:p14="http://schemas.microsoft.com/office/powerpoint/2010/main" val="417612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workfront.com/project-management/career/project-manager" TargetMode="External"/><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kissflow.com/project/project-management-constraints/" TargetMode="External"/><Relationship Id="rId2" Type="http://schemas.openxmlformats.org/officeDocument/2006/relationships/hyperlink" Target="https://kissflow.com/project/five-phases-of-project-management/"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hyperlink" Target="https://kissflow.com/project/importance-of-project-planning/" TargetMode="Externa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hyperlink" Target="https://www.nuclino.com/articles/project-plan-template-examples" TargetMode="External"/><Relationship Id="rId2" Type="http://schemas.openxmlformats.org/officeDocument/2006/relationships/hyperlink" Target="https://www.nuclino.com/articles/project-proposal-template-example" TargetMode="Externa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techtarget.com/searchcio/definition/project-planning"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www.industryweek.com/leadership/change-management/article/21959964/top-five-reasons-why-strategic-initiatives-fail"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creately.com/blog/diagrams/how-to-write-an-action-plan/" TargetMode="External"/><Relationship Id="rId2" Type="http://schemas.openxmlformats.org/officeDocument/2006/relationships/hyperlink" Target="https://creately.com/blog/diagrams/risk-management-techniques/" TargetMode="Externa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4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0" y="72677"/>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5149781" y="3599993"/>
            <a:ext cx="4411801" cy="1034667"/>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a:off x="6374631" y="2736502"/>
            <a:ext cx="5817369" cy="523220"/>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2800" b="1" dirty="0">
                <a:cs typeface="Tajawal Medium" panose="00000600000000000000" pitchFamily="2" charset="-78"/>
              </a:rPr>
              <a:t>Lecture 3</a:t>
            </a:r>
          </a:p>
        </p:txBody>
      </p:sp>
      <p:pic>
        <p:nvPicPr>
          <p:cNvPr id="10" name="Picture 12">
            <a:extLst>
              <a:ext uri="{FF2B5EF4-FFF2-40B4-BE49-F238E27FC236}">
                <a16:creationId xmlns:a16="http://schemas.microsoft.com/office/drawing/2014/main" id="{6DA8A9A8-30A3-4756-8DC7-0450AA0B74C8}"/>
              </a:ext>
            </a:extLst>
          </p:cNvPr>
          <p:cNvPicPr>
            <a:picLocks noChangeAspect="1"/>
          </p:cNvPicPr>
          <p:nvPr/>
        </p:nvPicPr>
        <p:blipFill>
          <a:blip r:embed="rId6"/>
          <a:stretch>
            <a:fillRect/>
          </a:stretch>
        </p:blipFill>
        <p:spPr>
          <a:xfrm>
            <a:off x="202133" y="2487464"/>
            <a:ext cx="4411801" cy="1034667"/>
          </a:xfrm>
          <a:prstGeom prst="rect">
            <a:avLst/>
          </a:prstGeom>
        </p:spPr>
      </p:pic>
      <p:sp>
        <p:nvSpPr>
          <p:cNvPr id="15" name="ZoneTexte 14">
            <a:extLst>
              <a:ext uri="{FF2B5EF4-FFF2-40B4-BE49-F238E27FC236}">
                <a16:creationId xmlns:a16="http://schemas.microsoft.com/office/drawing/2014/main" id="{B1F97ED8-4785-411E-8159-8192575A628B}"/>
              </a:ext>
            </a:extLst>
          </p:cNvPr>
          <p:cNvSpPr txBox="1"/>
          <p:nvPr/>
        </p:nvSpPr>
        <p:spPr>
          <a:xfrm>
            <a:off x="295275" y="2579148"/>
            <a:ext cx="4318659" cy="1015663"/>
          </a:xfrm>
          <a:prstGeom prst="rect">
            <a:avLst/>
          </a:prstGeom>
          <a:noFill/>
        </p:spPr>
        <p:txBody>
          <a:bodyPr wrap="square">
            <a:spAutoFit/>
          </a:bodyPr>
          <a:lstStyle/>
          <a:p>
            <a:pPr algn="ctr"/>
            <a:r>
              <a:rPr lang="fr-FR" sz="2000" b="1" i="0" dirty="0">
                <a:effectLst/>
                <a:latin typeface="Montserrat" panose="00000500000000000000" pitchFamily="2" charset="0"/>
              </a:rPr>
              <a:t>PART I :</a:t>
            </a:r>
          </a:p>
          <a:p>
            <a:pPr algn="ctr"/>
            <a:endParaRPr lang="fr-FR" sz="2000" b="1" i="0" dirty="0">
              <a:effectLst/>
              <a:latin typeface="Montserrat" panose="00000500000000000000" pitchFamily="2" charset="0"/>
            </a:endParaRPr>
          </a:p>
          <a:p>
            <a:pPr algn="ctr"/>
            <a:r>
              <a:rPr lang="fr-FR" sz="2000" b="1" i="0" dirty="0" err="1">
                <a:effectLst/>
                <a:latin typeface="Montserrat" panose="00000500000000000000" pitchFamily="2" charset="0"/>
              </a:rPr>
              <a:t>Initiate</a:t>
            </a:r>
            <a:r>
              <a:rPr lang="fr-FR" sz="2000" b="1" i="0" dirty="0">
                <a:effectLst/>
                <a:latin typeface="Montserrat" panose="00000500000000000000" pitchFamily="2" charset="0"/>
              </a:rPr>
              <a:t> &amp; Plan a Project</a:t>
            </a:r>
            <a:endParaRPr lang="fr-FR" sz="2000" dirty="0"/>
          </a:p>
        </p:txBody>
      </p:sp>
      <p:sp>
        <p:nvSpPr>
          <p:cNvPr id="17" name="ZoneTexte 16">
            <a:extLst>
              <a:ext uri="{FF2B5EF4-FFF2-40B4-BE49-F238E27FC236}">
                <a16:creationId xmlns:a16="http://schemas.microsoft.com/office/drawing/2014/main" id="{E0B2DA8B-385F-4142-B1F9-FFE5DD678073}"/>
              </a:ext>
            </a:extLst>
          </p:cNvPr>
          <p:cNvSpPr txBox="1"/>
          <p:nvPr/>
        </p:nvSpPr>
        <p:spPr>
          <a:xfrm>
            <a:off x="5045596" y="3522131"/>
            <a:ext cx="4886509" cy="721736"/>
          </a:xfrm>
          <a:prstGeom prst="rect">
            <a:avLst/>
          </a:prstGeom>
          <a:noFill/>
        </p:spPr>
        <p:txBody>
          <a:bodyPr wrap="square">
            <a:spAutoFit/>
          </a:bodyPr>
          <a:lstStyle/>
          <a:p>
            <a:pPr algn="ctr">
              <a:lnSpc>
                <a:spcPct val="107000"/>
              </a:lnSpc>
              <a:spcAft>
                <a:spcPts val="800"/>
              </a:spcAft>
            </a:pPr>
            <a:r>
              <a:rPr lang="fr-FR" sz="4000" b="1" i="0" dirty="0">
                <a:effectLst/>
              </a:rPr>
              <a:t>The Project </a:t>
            </a:r>
            <a:r>
              <a:rPr lang="fr-FR" sz="4000" b="1" dirty="0"/>
              <a:t>Charter</a:t>
            </a:r>
            <a:endParaRPr lang="fr-FR" sz="4000" b="1" i="0" dirty="0">
              <a:effectLst/>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9F420F-48C2-4090-82AC-B18F5AB4B780}"/>
              </a:ext>
            </a:extLst>
          </p:cNvPr>
          <p:cNvSpPr>
            <a:spLocks noGrp="1"/>
          </p:cNvSpPr>
          <p:nvPr>
            <p:ph type="title"/>
          </p:nvPr>
        </p:nvSpPr>
        <p:spPr>
          <a:xfrm>
            <a:off x="2278116" y="365125"/>
            <a:ext cx="9075683" cy="1325563"/>
          </a:xfrm>
        </p:spPr>
        <p:txBody>
          <a:bodyPr/>
          <a:lstStyle/>
          <a:p>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p>
        </p:txBody>
      </p:sp>
      <p:sp>
        <p:nvSpPr>
          <p:cNvPr id="3" name="Espace réservé du contenu 2">
            <a:extLst>
              <a:ext uri="{FF2B5EF4-FFF2-40B4-BE49-F238E27FC236}">
                <a16:creationId xmlns:a16="http://schemas.microsoft.com/office/drawing/2014/main" id="{29D07159-555C-4235-B276-A09CD36F056F}"/>
              </a:ext>
            </a:extLst>
          </p:cNvPr>
          <p:cNvSpPr>
            <a:spLocks noGrp="1"/>
          </p:cNvSpPr>
          <p:nvPr>
            <p:ph idx="1"/>
          </p:nvPr>
        </p:nvSpPr>
        <p:spPr>
          <a:xfrm>
            <a:off x="228601" y="1533963"/>
            <a:ext cx="10223938" cy="5168572"/>
          </a:xfrm>
        </p:spPr>
        <p:txBody>
          <a:bodyPr>
            <a:normAutofit/>
          </a:bodyPr>
          <a:lstStyle/>
          <a:p>
            <a:pPr marL="0" indent="0" algn="just">
              <a:buNone/>
            </a:pPr>
            <a:endParaRPr lang="en-US" sz="2600" b="1" i="0" dirty="0">
              <a:solidFill>
                <a:srgbClr val="FF0000"/>
              </a:solidFill>
              <a:effectLst/>
            </a:endParaRPr>
          </a:p>
          <a:p>
            <a:pPr marL="0" indent="0" algn="just">
              <a:buNone/>
            </a:pPr>
            <a:r>
              <a:rPr lang="en-US" b="1" i="0" dirty="0">
                <a:solidFill>
                  <a:srgbClr val="FF0000"/>
                </a:solidFill>
                <a:effectLst/>
              </a:rPr>
              <a:t>A Project: </a:t>
            </a:r>
          </a:p>
          <a:p>
            <a:pPr algn="just"/>
            <a:r>
              <a:rPr lang="en-US" sz="2600" dirty="0">
                <a:solidFill>
                  <a:srgbClr val="202124"/>
                </a:solidFill>
              </a:rPr>
              <a:t>A</a:t>
            </a:r>
            <a:r>
              <a:rPr lang="en-US" sz="2600" b="0" i="0" dirty="0">
                <a:solidFill>
                  <a:srgbClr val="202124"/>
                </a:solidFill>
                <a:effectLst/>
              </a:rPr>
              <a:t> project is </a:t>
            </a:r>
            <a:r>
              <a:rPr lang="en-US" sz="2600" b="1" i="0" dirty="0">
                <a:solidFill>
                  <a:srgbClr val="202124"/>
                </a:solidFill>
                <a:effectLst/>
              </a:rPr>
              <a:t>a series of tasks that need to be completed</a:t>
            </a:r>
          </a:p>
          <a:p>
            <a:pPr marL="0" indent="0" algn="just">
              <a:buNone/>
            </a:pPr>
            <a:r>
              <a:rPr lang="en-US" sz="2600" b="1" i="0" dirty="0">
                <a:solidFill>
                  <a:srgbClr val="202124"/>
                </a:solidFill>
                <a:effectLst/>
              </a:rPr>
              <a:t> to reach a specific outcome</a:t>
            </a:r>
            <a:r>
              <a:rPr lang="en-US" sz="2600" b="0" i="0" dirty="0">
                <a:solidFill>
                  <a:srgbClr val="202124"/>
                </a:solidFill>
                <a:effectLst/>
              </a:rPr>
              <a:t>. </a:t>
            </a:r>
          </a:p>
          <a:p>
            <a:pPr marL="0" indent="0" algn="just">
              <a:buNone/>
            </a:pPr>
            <a:endParaRPr lang="en-US" sz="2600" b="0" i="0" dirty="0">
              <a:solidFill>
                <a:srgbClr val="202124"/>
              </a:solidFill>
              <a:effectLst/>
            </a:endParaRPr>
          </a:p>
          <a:p>
            <a:pPr algn="just"/>
            <a:r>
              <a:rPr lang="en-US" sz="2600" b="0" i="0" dirty="0">
                <a:solidFill>
                  <a:srgbClr val="202124"/>
                </a:solidFill>
                <a:effectLst/>
              </a:rPr>
              <a:t>A project can also be defined as a set of inputs and outputs required to </a:t>
            </a:r>
          </a:p>
          <a:p>
            <a:pPr marL="0" indent="0" algn="just">
              <a:buNone/>
            </a:pPr>
            <a:r>
              <a:rPr lang="en-US" sz="2600" b="0" i="0" dirty="0">
                <a:solidFill>
                  <a:srgbClr val="202124"/>
                </a:solidFill>
                <a:effectLst/>
              </a:rPr>
              <a:t>achieve a particular goal. </a:t>
            </a:r>
          </a:p>
          <a:p>
            <a:pPr marL="0" indent="0" algn="just">
              <a:buNone/>
            </a:pPr>
            <a:endParaRPr lang="en-US" sz="2600" b="0" i="0" dirty="0">
              <a:solidFill>
                <a:srgbClr val="202124"/>
              </a:solidFill>
              <a:effectLst/>
            </a:endParaRPr>
          </a:p>
          <a:p>
            <a:pPr algn="just"/>
            <a:r>
              <a:rPr lang="en-US" sz="2600" b="0" i="0" dirty="0">
                <a:solidFill>
                  <a:srgbClr val="202124"/>
                </a:solidFill>
                <a:effectLst/>
              </a:rPr>
              <a:t>Projects can range from simple to complex and can</a:t>
            </a:r>
          </a:p>
          <a:p>
            <a:pPr marL="0" indent="0" algn="just">
              <a:buNone/>
            </a:pPr>
            <a:r>
              <a:rPr lang="en-US" sz="2600" b="0" i="0" dirty="0">
                <a:solidFill>
                  <a:srgbClr val="202124"/>
                </a:solidFill>
                <a:effectLst/>
              </a:rPr>
              <a:t> be managed by one person or a hundred.</a:t>
            </a:r>
            <a:endParaRPr lang="en-US" sz="2600" b="0" i="0" dirty="0">
              <a:solidFill>
                <a:srgbClr val="4D5156"/>
              </a:solidFill>
              <a:effectLst/>
            </a:endParaRPr>
          </a:p>
          <a:p>
            <a:pPr marL="0" indent="0">
              <a:buNone/>
            </a:pPr>
            <a:endParaRPr lang="fr-FR" dirty="0"/>
          </a:p>
        </p:txBody>
      </p:sp>
      <p:pic>
        <p:nvPicPr>
          <p:cNvPr id="10" name="Picture 6" descr="Project plan templates - Templates and samples for your project plan">
            <a:extLst>
              <a:ext uri="{FF2B5EF4-FFF2-40B4-BE49-F238E27FC236}">
                <a16:creationId xmlns:a16="http://schemas.microsoft.com/office/drawing/2014/main" id="{86567B55-B8B9-4896-AE4A-D0B22EC31B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4876" y="1324303"/>
            <a:ext cx="4217277" cy="51685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52814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769F12B-9F05-483D-9906-52FBD9CD5811}"/>
              </a:ext>
            </a:extLst>
          </p:cNvPr>
          <p:cNvSpPr>
            <a:spLocks noGrp="1"/>
          </p:cNvSpPr>
          <p:nvPr>
            <p:ph type="title"/>
          </p:nvPr>
        </p:nvSpPr>
        <p:spPr>
          <a:xfrm>
            <a:off x="2380592" y="365125"/>
            <a:ext cx="8973207" cy="1325563"/>
          </a:xfrm>
        </p:spPr>
        <p:txBody>
          <a:bodyPr/>
          <a:lstStyle/>
          <a:p>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p>
        </p:txBody>
      </p:sp>
      <p:pic>
        <p:nvPicPr>
          <p:cNvPr id="25602" name="Picture 2" descr="Project Management Life Cycle | 5 Amazing Phases of Project Life Cycle">
            <a:extLst>
              <a:ext uri="{FF2B5EF4-FFF2-40B4-BE49-F238E27FC236}">
                <a16:creationId xmlns:a16="http://schemas.microsoft.com/office/drawing/2014/main" id="{FA2E0D6B-5584-4505-96DD-4B5120987A9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087710" y="1690688"/>
            <a:ext cx="4104290" cy="4702229"/>
          </a:xfrm>
          <a:prstGeom prst="rect">
            <a:avLst/>
          </a:prstGeom>
          <a:noFill/>
          <a:extLst>
            <a:ext uri="{909E8E84-426E-40DD-AFC4-6F175D3DCCD1}">
              <a14:hiddenFill xmlns:a14="http://schemas.microsoft.com/office/drawing/2010/main">
                <a:solidFill>
                  <a:srgbClr val="FFFFFF"/>
                </a:solidFill>
              </a14:hiddenFill>
            </a:ext>
          </a:extLst>
        </p:spPr>
      </p:pic>
      <p:sp>
        <p:nvSpPr>
          <p:cNvPr id="6" name="ZoneTexte 5">
            <a:extLst>
              <a:ext uri="{FF2B5EF4-FFF2-40B4-BE49-F238E27FC236}">
                <a16:creationId xmlns:a16="http://schemas.microsoft.com/office/drawing/2014/main" id="{807865B8-E253-4077-AF63-DA0BDF4E1A4B}"/>
              </a:ext>
            </a:extLst>
          </p:cNvPr>
          <p:cNvSpPr txBox="1"/>
          <p:nvPr/>
        </p:nvSpPr>
        <p:spPr>
          <a:xfrm>
            <a:off x="102477" y="1690688"/>
            <a:ext cx="7141778" cy="5755422"/>
          </a:xfrm>
          <a:prstGeom prst="rect">
            <a:avLst/>
          </a:prstGeom>
          <a:noFill/>
        </p:spPr>
        <p:txBody>
          <a:bodyPr wrap="square">
            <a:spAutoFit/>
          </a:bodyPr>
          <a:lstStyle/>
          <a:p>
            <a:pPr marL="0" indent="0">
              <a:buNone/>
            </a:pPr>
            <a:r>
              <a:rPr lang="fr-FR" sz="2600" b="1" dirty="0">
                <a:solidFill>
                  <a:srgbClr val="FF0000"/>
                </a:solidFill>
              </a:rPr>
              <a:t>Project Life Cycle:</a:t>
            </a:r>
          </a:p>
          <a:p>
            <a:pPr marL="0" indent="0" algn="just">
              <a:buNone/>
            </a:pPr>
            <a:r>
              <a:rPr lang="en-US" sz="2400" b="0" i="0" dirty="0">
                <a:solidFill>
                  <a:srgbClr val="2C2C2C"/>
                </a:solidFill>
                <a:effectLst/>
              </a:rPr>
              <a:t>The project life cycle includes the steps required for </a:t>
            </a:r>
            <a:r>
              <a:rPr lang="en-US" sz="2400" b="0" i="0" u="none" strike="noStrike" dirty="0">
                <a:solidFill>
                  <a:srgbClr val="1473E6"/>
                </a:solidFill>
                <a:effectLst/>
                <a:hlinkClick r:id="rId3"/>
              </a:rPr>
              <a:t>project managers</a:t>
            </a:r>
            <a:r>
              <a:rPr lang="en-US" sz="2400" b="0" i="0" dirty="0">
                <a:solidFill>
                  <a:srgbClr val="2C2C2C"/>
                </a:solidFill>
                <a:effectLst/>
              </a:rPr>
              <a:t> to successfully manage a project from start to finish. There are 5 phases to the project life cycle (also called the 5 process groups)—initiating, planning, executing, monitoring/controlling, and closing. Each of these project phases represents a group of interrelated processes that must take place.</a:t>
            </a:r>
          </a:p>
          <a:p>
            <a:pPr marL="285750" indent="-285750">
              <a:buFont typeface="Arial" panose="020B0604020202020204" pitchFamily="34" charset="0"/>
              <a:buChar char="•"/>
            </a:pPr>
            <a:r>
              <a:rPr lang="en-US" sz="2400" b="1" i="0" dirty="0" err="1">
                <a:effectLst/>
              </a:rPr>
              <a:t>Intiating</a:t>
            </a:r>
            <a:r>
              <a:rPr lang="en-US" sz="2400" b="1" i="0" dirty="0">
                <a:effectLst/>
              </a:rPr>
              <a:t> Phase</a:t>
            </a:r>
          </a:p>
          <a:p>
            <a:pPr marL="285750" indent="-285750">
              <a:buFont typeface="Arial" panose="020B0604020202020204" pitchFamily="34" charset="0"/>
              <a:buChar char="•"/>
            </a:pPr>
            <a:r>
              <a:rPr lang="en-US" sz="2400" b="1" dirty="0"/>
              <a:t>Planning Phase</a:t>
            </a:r>
          </a:p>
          <a:p>
            <a:pPr marL="285750" indent="-285750">
              <a:buFont typeface="Arial" panose="020B0604020202020204" pitchFamily="34" charset="0"/>
              <a:buChar char="•"/>
            </a:pPr>
            <a:r>
              <a:rPr lang="en-US" sz="2400" b="1" i="0" dirty="0">
                <a:effectLst/>
              </a:rPr>
              <a:t>Executi</a:t>
            </a:r>
            <a:r>
              <a:rPr lang="en-US" sz="2400" b="1" dirty="0"/>
              <a:t>ng</a:t>
            </a:r>
          </a:p>
          <a:p>
            <a:pPr marL="285750" indent="-285750">
              <a:buFont typeface="Arial" panose="020B0604020202020204" pitchFamily="34" charset="0"/>
              <a:buChar char="•"/>
            </a:pPr>
            <a:r>
              <a:rPr lang="en-US" sz="2400" b="1" i="0" dirty="0" err="1">
                <a:effectLst/>
              </a:rPr>
              <a:t>Monotoring</a:t>
            </a:r>
            <a:r>
              <a:rPr lang="en-US" sz="2400" b="1" i="0" dirty="0">
                <a:effectLst/>
              </a:rPr>
              <a:t> and </a:t>
            </a:r>
            <a:r>
              <a:rPr lang="en-US" sz="2400" b="1" dirty="0"/>
              <a:t>C</a:t>
            </a:r>
            <a:r>
              <a:rPr lang="en-US" sz="2400" b="1" i="0" dirty="0">
                <a:effectLst/>
              </a:rPr>
              <a:t>ontrolling P</a:t>
            </a:r>
            <a:r>
              <a:rPr lang="en-US" sz="2400" b="1" dirty="0"/>
              <a:t>hase</a:t>
            </a:r>
          </a:p>
          <a:p>
            <a:pPr marL="285750" indent="-285750">
              <a:buFont typeface="Arial" panose="020B0604020202020204" pitchFamily="34" charset="0"/>
              <a:buChar char="•"/>
            </a:pPr>
            <a:r>
              <a:rPr lang="en-US" sz="2400" b="1" i="0" dirty="0">
                <a:effectLst/>
              </a:rPr>
              <a:t>Closing Phase</a:t>
            </a:r>
            <a:endParaRPr lang="fr-FR" sz="2400" b="1" i="0" dirty="0">
              <a:effectLst/>
            </a:endParaRPr>
          </a:p>
          <a:p>
            <a:endParaRPr lang="fr-FR" b="1" i="0" dirty="0">
              <a:solidFill>
                <a:srgbClr val="2C2C2C"/>
              </a:solidFill>
              <a:effectLst/>
              <a:latin typeface="adobe-clean"/>
            </a:endParaRPr>
          </a:p>
          <a:p>
            <a:endParaRPr lang="fr-FR" b="1" i="0" dirty="0">
              <a:solidFill>
                <a:srgbClr val="2C2C2C"/>
              </a:solidFill>
              <a:effectLst/>
              <a:latin typeface="adobe-clean"/>
            </a:endParaRPr>
          </a:p>
          <a:p>
            <a:pPr marL="0" indent="0">
              <a:buNone/>
            </a:pPr>
            <a:endParaRPr lang="fr-FR" b="1" dirty="0">
              <a:solidFill>
                <a:srgbClr val="FF0000"/>
              </a:solidFill>
            </a:endParaRPr>
          </a:p>
        </p:txBody>
      </p:sp>
    </p:spTree>
    <p:extLst>
      <p:ext uri="{BB962C8B-B14F-4D97-AF65-F5344CB8AC3E}">
        <p14:creationId xmlns:p14="http://schemas.microsoft.com/office/powerpoint/2010/main" val="27209646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6BE5E2-39FE-4921-9A0D-B55FB887716C}"/>
              </a:ext>
            </a:extLst>
          </p:cNvPr>
          <p:cNvSpPr>
            <a:spLocks noGrp="1"/>
          </p:cNvSpPr>
          <p:nvPr>
            <p:ph type="title"/>
          </p:nvPr>
        </p:nvSpPr>
        <p:spPr/>
        <p:txBody>
          <a:bodyPr>
            <a:normAutofit/>
          </a:bodyPr>
          <a:lstStyle/>
          <a:p>
            <a:pPr algn="ctr"/>
            <a:r>
              <a:rPr lang="fr-FR" sz="4000" b="1" dirty="0">
                <a:solidFill>
                  <a:schemeClr val="bg1"/>
                </a:solidFill>
                <a:latin typeface="+mn-lt"/>
              </a:rPr>
              <a:t>In the </a:t>
            </a:r>
            <a:r>
              <a:rPr lang="fr-FR" sz="4000" b="1" dirty="0" err="1">
                <a:solidFill>
                  <a:schemeClr val="bg1"/>
                </a:solidFill>
                <a:latin typeface="+mn-lt"/>
              </a:rPr>
              <a:t>previous</a:t>
            </a:r>
            <a:r>
              <a:rPr lang="fr-FR" sz="4000" b="1" dirty="0">
                <a:solidFill>
                  <a:schemeClr val="bg1"/>
                </a:solidFill>
                <a:latin typeface="+mn-lt"/>
              </a:rPr>
              <a:t> </a:t>
            </a:r>
            <a:r>
              <a:rPr lang="fr-FR" sz="4000" b="1" dirty="0" err="1">
                <a:solidFill>
                  <a:schemeClr val="bg1"/>
                </a:solidFill>
                <a:latin typeface="+mn-lt"/>
              </a:rPr>
              <a:t>lessons</a:t>
            </a:r>
            <a:r>
              <a:rPr lang="fr-FR" sz="4000" b="1" dirty="0">
                <a:solidFill>
                  <a:schemeClr val="bg1"/>
                </a:solidFill>
                <a:latin typeface="+mn-lt"/>
              </a:rPr>
              <a:t>…</a:t>
            </a:r>
            <a:endParaRPr lang="fr-FR" sz="4000" dirty="0">
              <a:latin typeface="+mn-lt"/>
            </a:endParaRPr>
          </a:p>
        </p:txBody>
      </p:sp>
      <p:sp>
        <p:nvSpPr>
          <p:cNvPr id="3" name="Espace réservé du contenu 2">
            <a:extLst>
              <a:ext uri="{FF2B5EF4-FFF2-40B4-BE49-F238E27FC236}">
                <a16:creationId xmlns:a16="http://schemas.microsoft.com/office/drawing/2014/main" id="{9F266F66-4135-4995-9ACC-6D2101529562}"/>
              </a:ext>
            </a:extLst>
          </p:cNvPr>
          <p:cNvSpPr>
            <a:spLocks noGrp="1"/>
          </p:cNvSpPr>
          <p:nvPr>
            <p:ph idx="1"/>
          </p:nvPr>
        </p:nvSpPr>
        <p:spPr>
          <a:xfrm>
            <a:off x="0" y="1837592"/>
            <a:ext cx="10515598" cy="4655283"/>
          </a:xfrm>
        </p:spPr>
        <p:txBody>
          <a:bodyPr>
            <a:normAutofit lnSpcReduction="10000"/>
          </a:bodyPr>
          <a:lstStyle/>
          <a:p>
            <a:pPr marL="0" indent="0">
              <a:buNone/>
            </a:pPr>
            <a:r>
              <a:rPr lang="en-US" b="1" spc="-150" dirty="0">
                <a:solidFill>
                  <a:srgbClr val="0070C0"/>
                </a:solidFill>
                <a:effectLst/>
                <a:ea typeface="Times New Roman" panose="02020603050405020304" pitchFamily="18" charset="0"/>
                <a:cs typeface="Arial" panose="020B0604020202020204" pitchFamily="34" charset="0"/>
              </a:rPr>
              <a:t> </a:t>
            </a:r>
            <a:r>
              <a:rPr lang="fr-FR" sz="2800" b="1" dirty="0">
                <a:solidFill>
                  <a:srgbClr val="FF0000"/>
                </a:solidFill>
              </a:rPr>
              <a:t>The Project Planning?</a:t>
            </a:r>
          </a:p>
          <a:p>
            <a:pPr algn="just">
              <a:lnSpc>
                <a:spcPct val="107000"/>
              </a:lnSpc>
              <a:spcAft>
                <a:spcPts val="800"/>
              </a:spcAft>
            </a:pPr>
            <a:r>
              <a:rPr lang="en-US" sz="2600" spc="-15" dirty="0">
                <a:solidFill>
                  <a:srgbClr val="1D2B36"/>
                </a:solidFill>
                <a:effectLst/>
                <a:ea typeface="Times New Roman" panose="02020603050405020304" pitchFamily="18" charset="0"/>
                <a:cs typeface="Arial" panose="020B0604020202020204" pitchFamily="34" charset="0"/>
              </a:rPr>
              <a:t>Project planning is a crucial stage that comes right after initiation in </a:t>
            </a:r>
            <a:r>
              <a:rPr lang="en-US" sz="2600" b="1" u="sng" spc="-15" dirty="0">
                <a:solidFill>
                  <a:srgbClr val="0565FF"/>
                </a:solidFill>
                <a:effectLst/>
                <a:ea typeface="Times New Roman" panose="02020603050405020304" pitchFamily="18" charset="0"/>
                <a:cs typeface="Arial" panose="020B0604020202020204" pitchFamily="34" charset="0"/>
                <a:hlinkClick r:id="rId2"/>
              </a:rPr>
              <a:t>project</a:t>
            </a:r>
            <a:r>
              <a:rPr lang="en-US" sz="2600" u="sng" spc="-15" dirty="0">
                <a:solidFill>
                  <a:srgbClr val="0565FF"/>
                </a:solidFill>
                <a:effectLst/>
                <a:ea typeface="Times New Roman" panose="02020603050405020304" pitchFamily="18" charset="0"/>
                <a:cs typeface="Arial" panose="020B0604020202020204" pitchFamily="34" charset="0"/>
                <a:hlinkClick r:id="rId2"/>
              </a:rPr>
              <a:t> </a:t>
            </a:r>
            <a:r>
              <a:rPr lang="en-US" sz="2600" b="1" u="sng" spc="-15" dirty="0">
                <a:solidFill>
                  <a:srgbClr val="0565FF"/>
                </a:solidFill>
                <a:effectLst/>
                <a:ea typeface="Times New Roman" panose="02020603050405020304" pitchFamily="18" charset="0"/>
                <a:cs typeface="Arial" panose="020B0604020202020204" pitchFamily="34" charset="0"/>
                <a:hlinkClick r:id="rId2"/>
              </a:rPr>
              <a:t>management phases</a:t>
            </a:r>
            <a:r>
              <a:rPr lang="en-US" sz="2600" spc="-15" dirty="0">
                <a:solidFill>
                  <a:srgbClr val="1D2B36"/>
                </a:solidFill>
                <a:effectLst/>
                <a:ea typeface="Times New Roman" panose="02020603050405020304" pitchFamily="18" charset="0"/>
                <a:cs typeface="Arial" panose="020B0604020202020204" pitchFamily="34" charset="0"/>
              </a:rPr>
              <a:t>. Through proper planning, you streamline the entire project into a series of steps and ensure the availability of all the resources on time.</a:t>
            </a:r>
            <a:endParaRPr lang="fr-FR" sz="2600" dirty="0">
              <a:effectLst/>
              <a:ea typeface="Calibri" panose="020F0502020204030204" pitchFamily="34" charset="0"/>
              <a:cs typeface="Arial" panose="020B0604020202020204" pitchFamily="34" charset="0"/>
            </a:endParaRPr>
          </a:p>
          <a:p>
            <a:pPr algn="just">
              <a:lnSpc>
                <a:spcPct val="107000"/>
              </a:lnSpc>
              <a:spcAft>
                <a:spcPts val="800"/>
              </a:spcAft>
            </a:pPr>
            <a:r>
              <a:rPr lang="en-US" sz="2600" b="1" u="sng" spc="-15" dirty="0">
                <a:solidFill>
                  <a:srgbClr val="0565FF"/>
                </a:solidFill>
                <a:effectLst/>
                <a:ea typeface="Times New Roman" panose="02020603050405020304" pitchFamily="18" charset="0"/>
                <a:cs typeface="Arial" panose="020B0604020202020204" pitchFamily="34" charset="0"/>
                <a:hlinkClick r:id="rId3"/>
              </a:rPr>
              <a:t>Project constraints</a:t>
            </a:r>
            <a:r>
              <a:rPr lang="en-US" sz="2600" b="1" spc="-15" dirty="0">
                <a:solidFill>
                  <a:srgbClr val="1D2B36"/>
                </a:solidFill>
                <a:effectLst/>
                <a:ea typeface="Times New Roman" panose="02020603050405020304" pitchFamily="18" charset="0"/>
                <a:cs typeface="Arial" panose="020B0604020202020204" pitchFamily="34" charset="0"/>
              </a:rPr>
              <a:t> </a:t>
            </a:r>
            <a:r>
              <a:rPr lang="en-US" sz="2600" spc="-15" dirty="0">
                <a:solidFill>
                  <a:srgbClr val="1D2B36"/>
                </a:solidFill>
                <a:effectLst/>
                <a:ea typeface="Times New Roman" panose="02020603050405020304" pitchFamily="18" charset="0"/>
                <a:cs typeface="Arial" panose="020B0604020202020204" pitchFamily="34" charset="0"/>
              </a:rPr>
              <a:t>such as time, scope, and costs are discussed in the project planning process, and mitigation plans are developed after the identification of potential risks. By comparing the actual progress with the project plan, you can also monitor the performance of your team and take the necessary steps to improve it.</a:t>
            </a:r>
            <a:endParaRPr lang="fr-FR" sz="2600" dirty="0">
              <a:effectLst/>
              <a:ea typeface="Calibri" panose="020F0502020204030204" pitchFamily="34" charset="0"/>
              <a:cs typeface="Arial" panose="020B0604020202020204" pitchFamily="34" charset="0"/>
            </a:endParaRPr>
          </a:p>
          <a:p>
            <a:pPr marL="0" indent="0">
              <a:buNone/>
            </a:pPr>
            <a:endParaRPr lang="fr-FR" dirty="0"/>
          </a:p>
        </p:txBody>
      </p:sp>
    </p:spTree>
    <p:extLst>
      <p:ext uri="{BB962C8B-B14F-4D97-AF65-F5344CB8AC3E}">
        <p14:creationId xmlns:p14="http://schemas.microsoft.com/office/powerpoint/2010/main" val="29578327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0E97AE-90AC-41A2-86F6-F4DF8E329183}"/>
              </a:ext>
            </a:extLst>
          </p:cNvPr>
          <p:cNvSpPr>
            <a:spLocks noGrp="1"/>
          </p:cNvSpPr>
          <p:nvPr>
            <p:ph type="title"/>
          </p:nvPr>
        </p:nvSpPr>
        <p:spPr>
          <a:xfrm>
            <a:off x="2356944" y="365125"/>
            <a:ext cx="8996855" cy="1325563"/>
          </a:xfrm>
        </p:spPr>
        <p:txBody>
          <a:bodyPr/>
          <a:lstStyle/>
          <a:p>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p>
        </p:txBody>
      </p:sp>
      <p:pic>
        <p:nvPicPr>
          <p:cNvPr id="1026" name="Picture 2" descr="Planning the Project-Managing the Information Systems Project | PadaKuu.com">
            <a:extLst>
              <a:ext uri="{FF2B5EF4-FFF2-40B4-BE49-F238E27FC236}">
                <a16:creationId xmlns:a16="http://schemas.microsoft.com/office/drawing/2014/main" id="{E40CCDFE-0E10-4488-9093-7FA455CD3D0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814145" y="1418897"/>
            <a:ext cx="7023538" cy="491373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a:extLst>
              <a:ext uri="{FF2B5EF4-FFF2-40B4-BE49-F238E27FC236}">
                <a16:creationId xmlns:a16="http://schemas.microsoft.com/office/drawing/2014/main" id="{1D468AD1-D43A-4469-894A-A742E19C0D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8850" y="0"/>
            <a:ext cx="2095500" cy="313885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Project Management Institute | PMI">
            <a:extLst>
              <a:ext uri="{FF2B5EF4-FFF2-40B4-BE49-F238E27FC236}">
                <a16:creationId xmlns:a16="http://schemas.microsoft.com/office/drawing/2014/main" id="{656E3557-A71A-4FA9-900E-F1522BF58D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74470" y="3187891"/>
            <a:ext cx="1990800" cy="3204553"/>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a:extLst>
              <a:ext uri="{FF2B5EF4-FFF2-40B4-BE49-F238E27FC236}">
                <a16:creationId xmlns:a16="http://schemas.microsoft.com/office/drawing/2014/main" id="{E5EF35A6-4AD8-4573-A87F-6C3B67434DE3}"/>
              </a:ext>
            </a:extLst>
          </p:cNvPr>
          <p:cNvSpPr txBox="1"/>
          <p:nvPr/>
        </p:nvSpPr>
        <p:spPr>
          <a:xfrm>
            <a:off x="110359" y="1608083"/>
            <a:ext cx="10342178" cy="1231106"/>
          </a:xfrm>
          <a:prstGeom prst="rect">
            <a:avLst/>
          </a:prstGeom>
          <a:noFill/>
        </p:spPr>
        <p:txBody>
          <a:bodyPr wrap="square">
            <a:spAutoFit/>
          </a:bodyPr>
          <a:lstStyle/>
          <a:p>
            <a:pPr algn="just"/>
            <a:r>
              <a:rPr lang="en-US" sz="2400" dirty="0">
                <a:solidFill>
                  <a:srgbClr val="1D2B36"/>
                </a:solidFill>
              </a:rPr>
              <a:t>T</a:t>
            </a:r>
            <a:r>
              <a:rPr lang="en-US" sz="2400" b="0" i="0" dirty="0">
                <a:solidFill>
                  <a:srgbClr val="1D2B36"/>
                </a:solidFill>
                <a:effectLst/>
              </a:rPr>
              <a:t>he 7 main areas (PMBOK)where </a:t>
            </a:r>
          </a:p>
          <a:p>
            <a:pPr algn="just"/>
            <a:r>
              <a:rPr lang="en-US" sz="2400" b="0" i="0" u="none" strike="noStrike" dirty="0">
                <a:solidFill>
                  <a:srgbClr val="0565FF"/>
                </a:solidFill>
                <a:effectLst/>
                <a:hlinkClick r:id="rId5"/>
              </a:rPr>
              <a:t>Project Planning is important</a:t>
            </a:r>
            <a:r>
              <a:rPr lang="en-US" sz="2400" b="0" i="0" dirty="0">
                <a:solidFill>
                  <a:srgbClr val="1D2B36"/>
                </a:solidFill>
                <a:effectLst/>
              </a:rPr>
              <a:t> </a:t>
            </a:r>
          </a:p>
          <a:p>
            <a:pPr algn="just"/>
            <a:r>
              <a:rPr lang="en-US" sz="2400" b="0" i="0" dirty="0">
                <a:solidFill>
                  <a:srgbClr val="1D2B36"/>
                </a:solidFill>
                <a:effectLst/>
              </a:rPr>
              <a:t>for </a:t>
            </a:r>
            <a:r>
              <a:rPr lang="en-US" sz="2600" b="0" i="0" dirty="0">
                <a:solidFill>
                  <a:srgbClr val="1D2B36"/>
                </a:solidFill>
                <a:effectLst/>
              </a:rPr>
              <a:t>successful</a:t>
            </a:r>
            <a:r>
              <a:rPr lang="en-US" sz="2400" b="0" i="0" dirty="0">
                <a:solidFill>
                  <a:srgbClr val="1D2B36"/>
                </a:solidFill>
                <a:effectLst/>
              </a:rPr>
              <a:t> projects</a:t>
            </a:r>
            <a:endParaRPr lang="fr-FR" sz="2400" dirty="0"/>
          </a:p>
        </p:txBody>
      </p:sp>
    </p:spTree>
    <p:extLst>
      <p:ext uri="{BB962C8B-B14F-4D97-AF65-F5344CB8AC3E}">
        <p14:creationId xmlns:p14="http://schemas.microsoft.com/office/powerpoint/2010/main" val="28877777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365126"/>
            <a:ext cx="7191375" cy="1035050"/>
          </a:xfrm>
        </p:spPr>
        <p:txBody>
          <a:bodyPr>
            <a:normAutofit/>
          </a:bodyPr>
          <a:lstStyle/>
          <a:p>
            <a:pPr algn="ctr"/>
            <a:r>
              <a:rPr lang="en-US" b="1" dirty="0">
                <a:solidFill>
                  <a:schemeClr val="bg1"/>
                </a:solidFill>
                <a:latin typeface="+mn-lt"/>
              </a:rPr>
              <a:t>Chapter objectives</a:t>
            </a:r>
          </a:p>
        </p:txBody>
      </p:sp>
      <p:sp>
        <p:nvSpPr>
          <p:cNvPr id="3" name="Content Placeholder 2"/>
          <p:cNvSpPr>
            <a:spLocks noGrp="1"/>
          </p:cNvSpPr>
          <p:nvPr>
            <p:ph idx="1"/>
          </p:nvPr>
        </p:nvSpPr>
        <p:spPr>
          <a:xfrm>
            <a:off x="161926" y="1825625"/>
            <a:ext cx="10287000" cy="4351338"/>
          </a:xfrm>
        </p:spPr>
        <p:txBody>
          <a:bodyPr>
            <a:normAutofit/>
          </a:bodyPr>
          <a:lstStyle/>
          <a:p>
            <a:pPr algn="just"/>
            <a:r>
              <a:rPr lang="en-US" sz="2600" dirty="0">
                <a:latin typeface="Calibri" panose="020F0502020204030204" pitchFamily="34" charset="0"/>
                <a:cs typeface="Arial" panose="020B0604020202020204" pitchFamily="34" charset="0"/>
              </a:rPr>
              <a:t>Discover</a:t>
            </a:r>
            <a:r>
              <a:rPr lang="en-US" sz="2600" b="1" dirty="0">
                <a:latin typeface="Calibri" panose="020F0502020204030204" pitchFamily="34" charset="0"/>
                <a:cs typeface="Arial" panose="020B0604020202020204" pitchFamily="34" charset="0"/>
              </a:rPr>
              <a:t> the Pro</a:t>
            </a:r>
            <a:r>
              <a:rPr lang="en-US" sz="2800" b="1" i="0" dirty="0">
                <a:effectLst/>
                <a:latin typeface="+mn-lt"/>
              </a:rPr>
              <a:t>ject Documents</a:t>
            </a:r>
            <a:r>
              <a:rPr lang="en-US" sz="2800" b="0" i="0" dirty="0">
                <a:effectLst/>
                <a:latin typeface="+mn-lt"/>
              </a:rPr>
              <a:t> </a:t>
            </a:r>
            <a:endParaRPr lang="en-US" sz="2600" dirty="0">
              <a:latin typeface="Calibri" panose="020F0502020204030204" pitchFamily="34" charset="0"/>
              <a:cs typeface="Arial" panose="020B0604020202020204" pitchFamily="34" charset="0"/>
            </a:endParaRPr>
          </a:p>
          <a:p>
            <a:pPr algn="just"/>
            <a:endParaRPr lang="en-US" sz="2600" dirty="0">
              <a:effectLst/>
              <a:latin typeface="Calibri" panose="020F0502020204030204" pitchFamily="34" charset="0"/>
              <a:ea typeface="Calibri" panose="020F0502020204030204" pitchFamily="34" charset="0"/>
              <a:cs typeface="Arial" panose="020B0604020202020204" pitchFamily="34" charset="0"/>
            </a:endParaRPr>
          </a:p>
          <a:p>
            <a:pPr algn="just"/>
            <a:r>
              <a:rPr lang="en-US" sz="2600" dirty="0">
                <a:latin typeface="Calibri" panose="020F0502020204030204" pitchFamily="34" charset="0"/>
                <a:cs typeface="Arial" panose="020B0604020202020204" pitchFamily="34" charset="0"/>
              </a:rPr>
              <a:t>Identify</a:t>
            </a:r>
            <a:r>
              <a:rPr lang="en-US" sz="2600" dirty="0">
                <a:effectLst/>
                <a:latin typeface="Calibri" panose="020F0502020204030204" pitchFamily="34" charset="0"/>
                <a:ea typeface="Calibri" panose="020F0502020204030204" pitchFamily="34" charset="0"/>
                <a:cs typeface="Arial" panose="020B0604020202020204" pitchFamily="34" charset="0"/>
              </a:rPr>
              <a:t> </a:t>
            </a:r>
            <a:r>
              <a:rPr lang="en-US" sz="2600" b="1" dirty="0">
                <a:effectLst/>
                <a:latin typeface="Calibri" panose="020F0502020204030204" pitchFamily="34" charset="0"/>
                <a:ea typeface="Calibri" panose="020F0502020204030204" pitchFamily="34" charset="0"/>
                <a:cs typeface="Arial" panose="020B0604020202020204" pitchFamily="34" charset="0"/>
              </a:rPr>
              <a:t>the Project Charter</a:t>
            </a:r>
            <a:r>
              <a:rPr lang="en-US" sz="2600" dirty="0">
                <a:effectLst/>
                <a:latin typeface="Calibri" panose="020F0502020204030204" pitchFamily="34" charset="0"/>
                <a:ea typeface="Calibri" panose="020F0502020204030204" pitchFamily="34" charset="0"/>
                <a:cs typeface="Arial" panose="020B0604020202020204" pitchFamily="34" charset="0"/>
              </a:rPr>
              <a:t>. </a:t>
            </a:r>
          </a:p>
          <a:p>
            <a:pPr marL="0" indent="0" algn="just">
              <a:buNone/>
            </a:pPr>
            <a:endParaRPr lang="en-US" sz="2600" dirty="0">
              <a:effectLst/>
              <a:latin typeface="Calibri" panose="020F0502020204030204" pitchFamily="34" charset="0"/>
              <a:ea typeface="Calibri" panose="020F0502020204030204" pitchFamily="34" charset="0"/>
              <a:cs typeface="Arial" panose="020B0604020202020204" pitchFamily="34" charset="0"/>
            </a:endParaRPr>
          </a:p>
          <a:p>
            <a:pPr algn="just"/>
            <a:r>
              <a:rPr lang="en-US" sz="2600" dirty="0">
                <a:effectLst/>
                <a:latin typeface="Calibri" panose="020F0502020204030204" pitchFamily="34" charset="0"/>
                <a:ea typeface="Calibri" panose="020F0502020204030204" pitchFamily="34" charset="0"/>
                <a:cs typeface="Arial" panose="020B0604020202020204" pitchFamily="34" charset="0"/>
              </a:rPr>
              <a:t>Learn the main differences between the Project Charter and the rest of the key Project Documents</a:t>
            </a:r>
          </a:p>
          <a:p>
            <a:pPr algn="just"/>
            <a:endParaRPr lang="en-US" sz="2600" dirty="0">
              <a:effectLst/>
              <a:latin typeface="Calibri" panose="020F0502020204030204" pitchFamily="34" charset="0"/>
              <a:ea typeface="Calibri" panose="020F0502020204030204" pitchFamily="34" charset="0"/>
              <a:cs typeface="Arial" panose="020B0604020202020204" pitchFamily="34" charset="0"/>
            </a:endParaRPr>
          </a:p>
          <a:p>
            <a:pPr marL="0" indent="0" algn="just">
              <a:buNone/>
            </a:pPr>
            <a:endParaRPr lang="en-US" sz="2600" dirty="0"/>
          </a:p>
        </p:txBody>
      </p:sp>
      <p:pic>
        <p:nvPicPr>
          <p:cNvPr id="4" name="Picture 3"/>
          <p:cNvPicPr>
            <a:picLocks noChangeAspect="1"/>
          </p:cNvPicPr>
          <p:nvPr/>
        </p:nvPicPr>
        <p:blipFill>
          <a:blip r:embed="rId2"/>
          <a:stretch>
            <a:fillRect/>
          </a:stretch>
        </p:blipFill>
        <p:spPr>
          <a:xfrm>
            <a:off x="0" y="5666295"/>
            <a:ext cx="1524000" cy="1191705"/>
          </a:xfrm>
          <a:prstGeom prst="rect">
            <a:avLst/>
          </a:prstGeom>
        </p:spPr>
      </p:pic>
    </p:spTree>
    <p:extLst>
      <p:ext uri="{BB962C8B-B14F-4D97-AF65-F5344CB8AC3E}">
        <p14:creationId xmlns:p14="http://schemas.microsoft.com/office/powerpoint/2010/main" val="10736320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2D7205-268A-4550-9940-439B1C2DD096}"/>
              </a:ext>
            </a:extLst>
          </p:cNvPr>
          <p:cNvSpPr>
            <a:spLocks noGrp="1"/>
          </p:cNvSpPr>
          <p:nvPr>
            <p:ph type="title"/>
          </p:nvPr>
        </p:nvSpPr>
        <p:spPr>
          <a:xfrm>
            <a:off x="2347415" y="409576"/>
            <a:ext cx="7234736" cy="895350"/>
          </a:xfrm>
        </p:spPr>
        <p:txBody>
          <a:bodyPr>
            <a:normAutofit fontScale="90000"/>
          </a:bodyPr>
          <a:lstStyle/>
          <a:p>
            <a:pPr algn="ctr"/>
            <a:r>
              <a:rPr lang="fr-FR" sz="4000" b="1" i="0" dirty="0">
                <a:solidFill>
                  <a:schemeClr val="bg1"/>
                </a:solidFill>
                <a:effectLst/>
                <a:latin typeface="Calibri" panose="020F0502020204030204" pitchFamily="34" charset="0"/>
                <a:cs typeface="Calibri" panose="020F0502020204030204" pitchFamily="34" charset="0"/>
              </a:rPr>
              <a:t>  </a:t>
            </a: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r>
              <a:rPr lang="fr-FR" sz="4900" b="1" i="0" dirty="0">
                <a:solidFill>
                  <a:schemeClr val="bg1"/>
                </a:solidFill>
                <a:effectLst/>
                <a:latin typeface="Calibri" panose="020F0502020204030204" pitchFamily="34" charset="0"/>
                <a:cs typeface="Calibri" panose="020F0502020204030204" pitchFamily="34" charset="0"/>
              </a:rPr>
              <a:t>Syllabus</a:t>
            </a:r>
            <a:br>
              <a:rPr lang="fr-FR" sz="4000" b="1" i="0" dirty="0">
                <a:solidFill>
                  <a:schemeClr val="bg1"/>
                </a:solidFill>
                <a:effectLst/>
                <a:latin typeface="Calibri" panose="020F0502020204030204" pitchFamily="34" charset="0"/>
                <a:cs typeface="Calibri" panose="020F0502020204030204" pitchFamily="34" charset="0"/>
              </a:rPr>
            </a:br>
            <a:r>
              <a:rPr lang="en-US" sz="4000" b="1" dirty="0">
                <a:solidFill>
                  <a:schemeClr val="bg1">
                    <a:lumMod val="95000"/>
                  </a:schemeClr>
                </a:solidFill>
                <a:latin typeface="+mn-lt"/>
              </a:rPr>
              <a:t>.</a:t>
            </a:r>
            <a:br>
              <a:rPr lang="en-US" sz="4000" b="1" dirty="0">
                <a:solidFill>
                  <a:schemeClr val="bg1">
                    <a:lumMod val="95000"/>
                  </a:schemeClr>
                </a:solidFill>
                <a:latin typeface="+mn-lt"/>
              </a:rPr>
            </a:br>
            <a:br>
              <a:rPr lang="fr-FR" sz="4000" b="1" dirty="0">
                <a:latin typeface="+mn-lt"/>
              </a:rPr>
            </a:br>
            <a:endParaRPr lang="fr-FR" sz="4000" b="1" dirty="0">
              <a:solidFill>
                <a:schemeClr val="bg1"/>
              </a:solidFill>
              <a:latin typeface="+mn-lt"/>
              <a:cs typeface="Calibri" panose="020F0502020204030204" pitchFamily="34" charset="0"/>
            </a:endParaRPr>
          </a:p>
        </p:txBody>
      </p:sp>
      <p:graphicFrame>
        <p:nvGraphicFramePr>
          <p:cNvPr id="4" name="Content Placeholder 1">
            <a:extLst>
              <a:ext uri="{FF2B5EF4-FFF2-40B4-BE49-F238E27FC236}">
                <a16:creationId xmlns:a16="http://schemas.microsoft.com/office/drawing/2014/main" id="{34967589-3156-4D84-8F35-66296953814F}"/>
              </a:ext>
            </a:extLst>
          </p:cNvPr>
          <p:cNvGraphicFramePr>
            <a:graphicFrameLocks noGrp="1"/>
          </p:cNvGraphicFramePr>
          <p:nvPr>
            <p:ph idx="1"/>
            <p:extLst>
              <p:ext uri="{D42A27DB-BD31-4B8C-83A1-F6EECF244321}">
                <p14:modId xmlns:p14="http://schemas.microsoft.com/office/powerpoint/2010/main" val="1462855860"/>
              </p:ext>
            </p:extLst>
          </p:nvPr>
        </p:nvGraphicFramePr>
        <p:xfrm>
          <a:off x="129310" y="2105891"/>
          <a:ext cx="10372436" cy="40710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711899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EA1CF3-5670-431B-80F2-266F0EF9ABCB}"/>
              </a:ext>
            </a:extLst>
          </p:cNvPr>
          <p:cNvSpPr>
            <a:spLocks noGrp="1"/>
          </p:cNvSpPr>
          <p:nvPr>
            <p:ph type="title"/>
          </p:nvPr>
        </p:nvSpPr>
        <p:spPr/>
        <p:txBody>
          <a:bodyPr/>
          <a:lstStyle/>
          <a:p>
            <a:pPr algn="ctr"/>
            <a:r>
              <a:rPr lang="en-US" sz="4400" b="1" i="0" dirty="0">
                <a:solidFill>
                  <a:srgbClr val="FFFF00"/>
                </a:solidFill>
                <a:effectLst/>
                <a:latin typeface="+mn-lt"/>
              </a:rPr>
              <a:t>I- The Project Documentation</a:t>
            </a:r>
            <a:r>
              <a:rPr lang="en-US" sz="4400" b="0" i="0" dirty="0">
                <a:solidFill>
                  <a:srgbClr val="FFFF00"/>
                </a:solidFill>
                <a:effectLst/>
                <a:latin typeface="+mn-lt"/>
              </a:rPr>
              <a:t> </a:t>
            </a:r>
            <a:endParaRPr lang="fr-FR" dirty="0">
              <a:solidFill>
                <a:srgbClr val="FFFF00"/>
              </a:solidFill>
              <a:latin typeface="+mn-lt"/>
            </a:endParaRPr>
          </a:p>
        </p:txBody>
      </p:sp>
      <p:sp>
        <p:nvSpPr>
          <p:cNvPr id="3" name="Espace réservé du contenu 2">
            <a:extLst>
              <a:ext uri="{FF2B5EF4-FFF2-40B4-BE49-F238E27FC236}">
                <a16:creationId xmlns:a16="http://schemas.microsoft.com/office/drawing/2014/main" id="{E6379F35-F542-49F8-BAC9-13DE43A00067}"/>
              </a:ext>
            </a:extLst>
          </p:cNvPr>
          <p:cNvSpPr>
            <a:spLocks noGrp="1"/>
          </p:cNvSpPr>
          <p:nvPr>
            <p:ph idx="1"/>
          </p:nvPr>
        </p:nvSpPr>
        <p:spPr>
          <a:xfrm>
            <a:off x="220718" y="1825625"/>
            <a:ext cx="10247586" cy="4351338"/>
          </a:xfrm>
        </p:spPr>
        <p:txBody>
          <a:bodyPr>
            <a:normAutofit fontScale="92500" lnSpcReduction="10000"/>
          </a:bodyPr>
          <a:lstStyle/>
          <a:p>
            <a:pPr marL="0" indent="0" algn="just">
              <a:buNone/>
            </a:pPr>
            <a:r>
              <a:rPr lang="en-US" sz="2800" b="1" i="0" dirty="0">
                <a:effectLst/>
              </a:rPr>
              <a:t>I-1- Definition</a:t>
            </a:r>
          </a:p>
          <a:p>
            <a:pPr marL="0" indent="0" algn="just">
              <a:buNone/>
            </a:pPr>
            <a:endParaRPr lang="en-US" sz="2800" b="1" i="0" dirty="0">
              <a:effectLst/>
            </a:endParaRPr>
          </a:p>
          <a:p>
            <a:pPr algn="just"/>
            <a:r>
              <a:rPr lang="en-US" sz="2800" b="1" i="0" dirty="0">
                <a:solidFill>
                  <a:srgbClr val="FF0000"/>
                </a:solidFill>
                <a:effectLst/>
              </a:rPr>
              <a:t>Project documentation</a:t>
            </a:r>
            <a:r>
              <a:rPr lang="en-US" sz="2800" b="0" i="0" dirty="0">
                <a:solidFill>
                  <a:srgbClr val="FF0000"/>
                </a:solidFill>
                <a:effectLst/>
              </a:rPr>
              <a:t> </a:t>
            </a:r>
            <a:r>
              <a:rPr lang="en-US" sz="2800" b="0" i="0" dirty="0">
                <a:effectLst/>
              </a:rPr>
              <a:t>is the process of recording the key project details and producing the documents that are required to implement it successfully. Simply put, it's an umbrella term which includes all the documents created over the course of the project.</a:t>
            </a:r>
          </a:p>
          <a:p>
            <a:pPr algn="just"/>
            <a:endParaRPr lang="en-US" sz="2800" b="0" i="0" dirty="0">
              <a:effectLst/>
            </a:endParaRPr>
          </a:p>
          <a:p>
            <a:pPr algn="just"/>
            <a:r>
              <a:rPr lang="en-US" sz="2800" b="0" i="0" dirty="0">
                <a:effectLst/>
              </a:rPr>
              <a:t>Project documents come in many forms – </a:t>
            </a:r>
          </a:p>
          <a:p>
            <a:pPr marL="0" indent="0" algn="just">
              <a:buNone/>
            </a:pPr>
            <a:r>
              <a:rPr lang="en-US" sz="2800" b="0" i="0" dirty="0">
                <a:effectLst/>
              </a:rPr>
              <a:t>from </a:t>
            </a:r>
            <a:r>
              <a:rPr lang="en-US" sz="2800" b="0" i="0" u="none" strike="noStrike" dirty="0">
                <a:solidFill>
                  <a:srgbClr val="FA5560"/>
                </a:solidFill>
                <a:effectLst/>
                <a:hlinkClick r:id="rId2"/>
              </a:rPr>
              <a:t>project proposals</a:t>
            </a:r>
            <a:r>
              <a:rPr lang="en-US" sz="2800" b="0" i="0" dirty="0">
                <a:effectLst/>
              </a:rPr>
              <a:t> and business cases,</a:t>
            </a:r>
          </a:p>
          <a:p>
            <a:pPr marL="0" indent="0" algn="just">
              <a:buNone/>
            </a:pPr>
            <a:r>
              <a:rPr lang="en-US" sz="2800" b="0" i="0" dirty="0">
                <a:effectLst/>
              </a:rPr>
              <a:t>to </a:t>
            </a:r>
            <a:r>
              <a:rPr lang="en-US" sz="2800" b="0" i="0" u="none" strike="noStrike" dirty="0">
                <a:solidFill>
                  <a:srgbClr val="FA5560"/>
                </a:solidFill>
                <a:effectLst/>
                <a:hlinkClick r:id="rId3"/>
              </a:rPr>
              <a:t>project plans</a:t>
            </a:r>
            <a:r>
              <a:rPr lang="en-US" sz="2800" b="0" i="0" dirty="0">
                <a:effectLst/>
              </a:rPr>
              <a:t>  </a:t>
            </a:r>
            <a:r>
              <a:rPr lang="en-US" sz="2800" b="0" i="0" dirty="0" err="1">
                <a:effectLst/>
              </a:rPr>
              <a:t>nd</a:t>
            </a:r>
            <a:r>
              <a:rPr lang="en-US" sz="2800" b="0" i="0" dirty="0">
                <a:effectLst/>
              </a:rPr>
              <a:t> project status reports.</a:t>
            </a:r>
          </a:p>
          <a:p>
            <a:endParaRPr lang="fr-FR" dirty="0"/>
          </a:p>
        </p:txBody>
      </p:sp>
      <p:pic>
        <p:nvPicPr>
          <p:cNvPr id="26626" name="Picture 2" descr="ما يجب أن تحتويه وثائق المشروع. ما هي وثائق التصميم في البناء">
            <a:extLst>
              <a:ext uri="{FF2B5EF4-FFF2-40B4-BE49-F238E27FC236}">
                <a16:creationId xmlns:a16="http://schemas.microsoft.com/office/drawing/2014/main" id="{1919C6D5-4FB1-4CA8-A93B-A4409B1AB9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44255" y="3957145"/>
            <a:ext cx="4931979" cy="29008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42422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8AA33DF-FF28-411A-94E0-5C0658F28D07}"/>
              </a:ext>
            </a:extLst>
          </p:cNvPr>
          <p:cNvSpPr>
            <a:spLocks noGrp="1"/>
          </p:cNvSpPr>
          <p:nvPr>
            <p:ph type="title"/>
          </p:nvPr>
        </p:nvSpPr>
        <p:spPr>
          <a:xfrm>
            <a:off x="2309648" y="365125"/>
            <a:ext cx="9044152" cy="1325563"/>
          </a:xfrm>
        </p:spPr>
        <p:txBody>
          <a:bodyPr>
            <a:normAutofit/>
          </a:bodyPr>
          <a:lstStyle/>
          <a:p>
            <a:r>
              <a:rPr lang="en-US" sz="3800" b="1" i="0" dirty="0">
                <a:solidFill>
                  <a:srgbClr val="FFFF00"/>
                </a:solidFill>
                <a:effectLst/>
                <a:latin typeface="+mn-lt"/>
              </a:rPr>
              <a:t>I- The Project Documentation</a:t>
            </a:r>
            <a:r>
              <a:rPr lang="en-US" sz="3800" b="0" i="0" dirty="0">
                <a:solidFill>
                  <a:srgbClr val="FFFF00"/>
                </a:solidFill>
                <a:effectLst/>
                <a:latin typeface="+mn-lt"/>
              </a:rPr>
              <a:t> </a:t>
            </a:r>
            <a:endParaRPr lang="fr-FR" sz="3800" dirty="0">
              <a:solidFill>
                <a:srgbClr val="FFFF00"/>
              </a:solidFill>
            </a:endParaRPr>
          </a:p>
        </p:txBody>
      </p:sp>
      <p:sp>
        <p:nvSpPr>
          <p:cNvPr id="3" name="Espace réservé du contenu 2">
            <a:extLst>
              <a:ext uri="{FF2B5EF4-FFF2-40B4-BE49-F238E27FC236}">
                <a16:creationId xmlns:a16="http://schemas.microsoft.com/office/drawing/2014/main" id="{0686AA11-57AD-48FC-9982-208DC75F5F58}"/>
              </a:ext>
            </a:extLst>
          </p:cNvPr>
          <p:cNvSpPr>
            <a:spLocks noGrp="1"/>
          </p:cNvSpPr>
          <p:nvPr>
            <p:ph idx="1"/>
          </p:nvPr>
        </p:nvSpPr>
        <p:spPr>
          <a:xfrm>
            <a:off x="134008" y="1825625"/>
            <a:ext cx="10287000" cy="4351338"/>
          </a:xfrm>
        </p:spPr>
        <p:txBody>
          <a:bodyPr/>
          <a:lstStyle/>
          <a:p>
            <a:pPr marL="0" indent="0">
              <a:buNone/>
            </a:pPr>
            <a:r>
              <a:rPr lang="fr-FR" sz="2600" b="1" i="0" dirty="0">
                <a:effectLst/>
              </a:rPr>
              <a:t>I-2- </a:t>
            </a:r>
            <a:r>
              <a:rPr lang="fr-FR" sz="2600" b="1" i="0" dirty="0" err="1">
                <a:effectLst/>
              </a:rPr>
              <a:t>Examples</a:t>
            </a:r>
            <a:r>
              <a:rPr lang="fr-FR" sz="2600" b="1" i="0" dirty="0">
                <a:effectLst/>
              </a:rPr>
              <a:t> of </a:t>
            </a:r>
            <a:r>
              <a:rPr lang="fr-FR" sz="2600" b="1" dirty="0"/>
              <a:t>P</a:t>
            </a:r>
            <a:r>
              <a:rPr lang="fr-FR" sz="2600" b="1" i="0" dirty="0">
                <a:effectLst/>
              </a:rPr>
              <a:t>roject </a:t>
            </a:r>
            <a:r>
              <a:rPr lang="fr-FR" sz="2600" b="1" dirty="0"/>
              <a:t>D</a:t>
            </a:r>
            <a:r>
              <a:rPr lang="fr-FR" sz="2600" b="1" i="0" dirty="0">
                <a:effectLst/>
              </a:rPr>
              <a:t>ocuments</a:t>
            </a:r>
          </a:p>
          <a:p>
            <a:pPr marL="0" indent="0">
              <a:buNone/>
            </a:pPr>
            <a:endParaRPr lang="fr-FR" sz="2600" b="1" i="0" dirty="0">
              <a:effectLst/>
            </a:endParaRPr>
          </a:p>
          <a:p>
            <a:pPr algn="just"/>
            <a:r>
              <a:rPr lang="en-US" sz="2600" b="0" i="0" dirty="0">
                <a:effectLst/>
              </a:rPr>
              <a:t>It's difficult to strictly define what should be documented over the course of a project, as it's strongly dependent on the kind of project you are managing. </a:t>
            </a:r>
          </a:p>
          <a:p>
            <a:pPr algn="just"/>
            <a:r>
              <a:rPr lang="en-US" sz="2600" b="0" i="0" dirty="0">
                <a:effectLst/>
              </a:rPr>
              <a:t>A major project at a big enterprise usually requires a lot more paperwork than a small-scale initiative at an early-stage startup.</a:t>
            </a:r>
          </a:p>
          <a:p>
            <a:pPr marL="0" indent="0" algn="just">
              <a:buNone/>
            </a:pPr>
            <a:endParaRPr lang="en-US" sz="2600" b="0" i="0" dirty="0">
              <a:effectLst/>
            </a:endParaRPr>
          </a:p>
          <a:p>
            <a:pPr algn="just"/>
            <a:r>
              <a:rPr lang="en-US" sz="2600" b="0" i="0" dirty="0">
                <a:effectLst/>
              </a:rPr>
              <a:t>Here’s the minimum set of documents you need:</a:t>
            </a:r>
            <a:endParaRPr lang="fr-FR" sz="2600" dirty="0"/>
          </a:p>
          <a:p>
            <a:pPr marL="0" indent="0">
              <a:buNone/>
            </a:pPr>
            <a:endParaRPr lang="fr-FR" dirty="0"/>
          </a:p>
        </p:txBody>
      </p:sp>
    </p:spTree>
    <p:extLst>
      <p:ext uri="{BB962C8B-B14F-4D97-AF65-F5344CB8AC3E}">
        <p14:creationId xmlns:p14="http://schemas.microsoft.com/office/powerpoint/2010/main" val="10410440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C99C71-3C0E-43F5-98EC-B66BCFDA381B}"/>
              </a:ext>
            </a:extLst>
          </p:cNvPr>
          <p:cNvSpPr>
            <a:spLocks noGrp="1"/>
          </p:cNvSpPr>
          <p:nvPr>
            <p:ph type="title"/>
          </p:nvPr>
        </p:nvSpPr>
        <p:spPr>
          <a:xfrm>
            <a:off x="2364828" y="365125"/>
            <a:ext cx="8988972" cy="1325563"/>
          </a:xfrm>
        </p:spPr>
        <p:txBody>
          <a:bodyPr/>
          <a:lstStyle/>
          <a:p>
            <a:r>
              <a:rPr lang="en-US" sz="4400" b="1" i="0" dirty="0">
                <a:solidFill>
                  <a:srgbClr val="FFFF00"/>
                </a:solidFill>
                <a:effectLst/>
                <a:latin typeface="+mn-lt"/>
              </a:rPr>
              <a:t>I- The Project Documentation</a:t>
            </a:r>
            <a:r>
              <a:rPr lang="en-US" sz="4400" b="0" i="0" dirty="0">
                <a:solidFill>
                  <a:srgbClr val="FFFF00"/>
                </a:solidFill>
                <a:effectLst/>
                <a:latin typeface="+mn-lt"/>
              </a:rPr>
              <a:t> </a:t>
            </a:r>
            <a:endParaRPr lang="fr-FR" dirty="0"/>
          </a:p>
        </p:txBody>
      </p:sp>
      <p:pic>
        <p:nvPicPr>
          <p:cNvPr id="5" name="Espace réservé du contenu 4">
            <a:extLst>
              <a:ext uri="{FF2B5EF4-FFF2-40B4-BE49-F238E27FC236}">
                <a16:creationId xmlns:a16="http://schemas.microsoft.com/office/drawing/2014/main" id="{2D225508-FCC7-4250-B2C7-8C4877DEF77D}"/>
              </a:ext>
            </a:extLst>
          </p:cNvPr>
          <p:cNvPicPr>
            <a:picLocks noGrp="1" noChangeAspect="1"/>
          </p:cNvPicPr>
          <p:nvPr>
            <p:ph idx="1"/>
          </p:nvPr>
        </p:nvPicPr>
        <p:blipFill>
          <a:blip r:embed="rId2"/>
          <a:stretch>
            <a:fillRect/>
          </a:stretch>
        </p:blipFill>
        <p:spPr>
          <a:xfrm>
            <a:off x="149773" y="1789386"/>
            <a:ext cx="10231820" cy="4631013"/>
          </a:xfrm>
        </p:spPr>
      </p:pic>
    </p:spTree>
    <p:extLst>
      <p:ext uri="{BB962C8B-B14F-4D97-AF65-F5344CB8AC3E}">
        <p14:creationId xmlns:p14="http://schemas.microsoft.com/office/powerpoint/2010/main" val="3910916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86379F-5D16-41FB-88F5-67A5AB4C094D}"/>
              </a:ext>
            </a:extLst>
          </p:cNvPr>
          <p:cNvSpPr>
            <a:spLocks noGrp="1"/>
          </p:cNvSpPr>
          <p:nvPr>
            <p:ph type="title"/>
          </p:nvPr>
        </p:nvSpPr>
        <p:spPr>
          <a:xfrm>
            <a:off x="2427890" y="977462"/>
            <a:ext cx="7023538" cy="441435"/>
          </a:xfrm>
        </p:spPr>
        <p:txBody>
          <a:bodyPr>
            <a:normAutofit fontScale="90000"/>
          </a:bodyPr>
          <a:lstStyle/>
          <a:p>
            <a:pPr algn="ctr"/>
            <a:r>
              <a:rPr lang="fr-FR" sz="4200" b="1" dirty="0">
                <a:solidFill>
                  <a:srgbClr val="00FF00"/>
                </a:solidFill>
                <a:latin typeface="+mn-lt"/>
              </a:rPr>
              <a:t>II- </a:t>
            </a:r>
            <a:r>
              <a:rPr lang="en-US" sz="4200" b="1" i="0" dirty="0">
                <a:solidFill>
                  <a:srgbClr val="00FF00"/>
                </a:solidFill>
                <a:effectLst/>
                <a:latin typeface="+mn-lt"/>
              </a:rPr>
              <a:t>Project Charter vs The other Project Documents</a:t>
            </a:r>
            <a:br>
              <a:rPr lang="en-US" b="0" i="0" dirty="0">
                <a:solidFill>
                  <a:srgbClr val="3F3F3F"/>
                </a:solidFill>
                <a:effectLst/>
                <a:latin typeface="roboto-regular"/>
              </a:rPr>
            </a:br>
            <a:endParaRPr lang="fr-FR" dirty="0"/>
          </a:p>
        </p:txBody>
      </p:sp>
      <p:sp>
        <p:nvSpPr>
          <p:cNvPr id="3" name="Espace réservé du contenu 2">
            <a:extLst>
              <a:ext uri="{FF2B5EF4-FFF2-40B4-BE49-F238E27FC236}">
                <a16:creationId xmlns:a16="http://schemas.microsoft.com/office/drawing/2014/main" id="{58A7529A-F97B-45D3-A24A-47845200D6BE}"/>
              </a:ext>
            </a:extLst>
          </p:cNvPr>
          <p:cNvSpPr>
            <a:spLocks noGrp="1"/>
          </p:cNvSpPr>
          <p:nvPr>
            <p:ph idx="1"/>
          </p:nvPr>
        </p:nvSpPr>
        <p:spPr>
          <a:xfrm>
            <a:off x="157655" y="1825625"/>
            <a:ext cx="10279117" cy="4351338"/>
          </a:xfrm>
        </p:spPr>
        <p:txBody>
          <a:bodyPr>
            <a:normAutofit fontScale="92500"/>
          </a:bodyPr>
          <a:lstStyle/>
          <a:p>
            <a:pPr marL="0" indent="0" algn="just">
              <a:buNone/>
            </a:pPr>
            <a:r>
              <a:rPr lang="fr-FR" b="1" dirty="0"/>
              <a:t>I-1- </a:t>
            </a:r>
            <a:r>
              <a:rPr lang="fr-FR" b="1" i="0" dirty="0">
                <a:effectLst/>
              </a:rPr>
              <a:t>A Project Charter </a:t>
            </a:r>
          </a:p>
          <a:p>
            <a:pPr marL="0" indent="0" algn="just">
              <a:buNone/>
            </a:pPr>
            <a:endParaRPr lang="en-US" b="0" i="0" dirty="0">
              <a:effectLst/>
            </a:endParaRPr>
          </a:p>
          <a:p>
            <a:pPr marL="0" indent="0" algn="just">
              <a:buNone/>
            </a:pPr>
            <a:r>
              <a:rPr lang="en-US" b="0" i="0" dirty="0">
                <a:effectLst/>
              </a:rPr>
              <a:t>Throughout the project lifecycle, the project charter plays an essential role in keeping things on track</a:t>
            </a:r>
          </a:p>
          <a:p>
            <a:pPr algn="just" rtl="0"/>
            <a:r>
              <a:rPr lang="en-US" b="0" i="0" dirty="0">
                <a:effectLst/>
              </a:rPr>
              <a:t>A project charter is also known as a project definition document is a formal and short document that clearly defines the objectives, scope, goals, stakeholders, and teams involved in the project.</a:t>
            </a:r>
          </a:p>
          <a:p>
            <a:pPr algn="just" rtl="0"/>
            <a:r>
              <a:rPr lang="en-US" b="0" i="0" dirty="0">
                <a:effectLst/>
              </a:rPr>
              <a:t>According to the PMBOK Guide, the project charter is an official document that formally authorizes a project or a phase and documenting initial requirements that satisfy stakeholders’ needs and expectations.</a:t>
            </a:r>
            <a:endParaRPr lang="fr-FR" dirty="0"/>
          </a:p>
          <a:p>
            <a:endParaRPr lang="fr-FR" dirty="0"/>
          </a:p>
        </p:txBody>
      </p:sp>
    </p:spTree>
    <p:extLst>
      <p:ext uri="{BB962C8B-B14F-4D97-AF65-F5344CB8AC3E}">
        <p14:creationId xmlns:p14="http://schemas.microsoft.com/office/powerpoint/2010/main" val="11373938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24BEB9-28BC-49CF-AA9E-7F535ACD310F}"/>
              </a:ext>
            </a:extLst>
          </p:cNvPr>
          <p:cNvSpPr>
            <a:spLocks noGrp="1"/>
          </p:cNvSpPr>
          <p:nvPr>
            <p:ph type="title"/>
          </p:nvPr>
        </p:nvSpPr>
        <p:spPr>
          <a:xfrm>
            <a:off x="2546131" y="512378"/>
            <a:ext cx="6952594" cy="764629"/>
          </a:xfrm>
        </p:spPr>
        <p:txBody>
          <a:bodyPr>
            <a:noAutofit/>
          </a:bodyPr>
          <a:lstStyle/>
          <a:p>
            <a:pPr algn="ctr"/>
            <a:r>
              <a:rPr lang="fr-FR" sz="3800" b="1" dirty="0">
                <a:solidFill>
                  <a:srgbClr val="00FF00"/>
                </a:solidFill>
                <a:latin typeface="+mn-lt"/>
              </a:rPr>
              <a:t>II- </a:t>
            </a:r>
            <a:r>
              <a:rPr lang="en-US" sz="3800" b="1" i="0" dirty="0">
                <a:solidFill>
                  <a:srgbClr val="00FF00"/>
                </a:solidFill>
                <a:effectLst/>
                <a:latin typeface="+mn-lt"/>
              </a:rPr>
              <a:t>Project Charter vs The other Project Documents</a:t>
            </a:r>
            <a:endParaRPr lang="fr-FR" sz="3800" dirty="0">
              <a:solidFill>
                <a:srgbClr val="00FF00"/>
              </a:solidFill>
            </a:endParaRPr>
          </a:p>
        </p:txBody>
      </p:sp>
      <p:sp>
        <p:nvSpPr>
          <p:cNvPr id="3" name="Espace réservé du contenu 2">
            <a:extLst>
              <a:ext uri="{FF2B5EF4-FFF2-40B4-BE49-F238E27FC236}">
                <a16:creationId xmlns:a16="http://schemas.microsoft.com/office/drawing/2014/main" id="{1DFC270B-AE42-477E-A8C8-B5AA12E11460}"/>
              </a:ext>
            </a:extLst>
          </p:cNvPr>
          <p:cNvSpPr>
            <a:spLocks noGrp="1"/>
          </p:cNvSpPr>
          <p:nvPr>
            <p:ph idx="1"/>
          </p:nvPr>
        </p:nvSpPr>
        <p:spPr>
          <a:xfrm>
            <a:off x="173422" y="1825625"/>
            <a:ext cx="10247586" cy="4351338"/>
          </a:xfrm>
        </p:spPr>
        <p:txBody>
          <a:bodyPr>
            <a:noAutofit/>
          </a:bodyPr>
          <a:lstStyle/>
          <a:p>
            <a:pPr algn="just"/>
            <a:r>
              <a:rPr lang="en-US" sz="2600" b="0" i="0" dirty="0">
                <a:effectLst/>
              </a:rPr>
              <a:t>The primary purpose of a project charter is authorizing the Project Manager (PM) to begin an approved project.</a:t>
            </a:r>
          </a:p>
          <a:p>
            <a:pPr algn="just"/>
            <a:endParaRPr lang="en-US" sz="2600" dirty="0"/>
          </a:p>
          <a:p>
            <a:pPr algn="just"/>
            <a:r>
              <a:rPr lang="en-US" sz="2600" b="0" i="0" dirty="0">
                <a:effectLst/>
              </a:rPr>
              <a:t> It is officially signifying that they and their team are allowed to utilize organizational resources such as people, technology, and finances to complete the project objectives. </a:t>
            </a:r>
            <a:endParaRPr lang="fr-FR" sz="2600" dirty="0"/>
          </a:p>
        </p:txBody>
      </p:sp>
    </p:spTree>
    <p:extLst>
      <p:ext uri="{BB962C8B-B14F-4D97-AF65-F5344CB8AC3E}">
        <p14:creationId xmlns:p14="http://schemas.microsoft.com/office/powerpoint/2010/main" val="14865326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AE02D6F-20ED-4583-95F1-A2951D58B6D0}"/>
              </a:ext>
            </a:extLst>
          </p:cNvPr>
          <p:cNvSpPr>
            <a:spLocks noGrp="1"/>
          </p:cNvSpPr>
          <p:nvPr>
            <p:ph type="title"/>
          </p:nvPr>
        </p:nvSpPr>
        <p:spPr>
          <a:xfrm>
            <a:off x="2270234" y="380890"/>
            <a:ext cx="7267904" cy="1038007"/>
          </a:xfrm>
        </p:spPr>
        <p:txBody>
          <a:bodyPr>
            <a:normAutofit fontScale="90000"/>
          </a:bodyPr>
          <a:lstStyle/>
          <a:p>
            <a:pPr algn="ctr"/>
            <a:r>
              <a:rPr lang="fr-FR" sz="3800" b="1" dirty="0">
                <a:solidFill>
                  <a:srgbClr val="00FF00"/>
                </a:solidFill>
                <a:latin typeface="+mn-lt"/>
              </a:rPr>
              <a:t>II- </a:t>
            </a:r>
            <a:r>
              <a:rPr lang="en-US" sz="3800" b="1" i="0" dirty="0">
                <a:solidFill>
                  <a:srgbClr val="00FF00"/>
                </a:solidFill>
                <a:effectLst/>
                <a:latin typeface="+mn-lt"/>
              </a:rPr>
              <a:t>Project Charter vs The other Project Documents</a:t>
            </a:r>
            <a:endParaRPr lang="fr-FR" sz="3800" dirty="0">
              <a:solidFill>
                <a:srgbClr val="00FF00"/>
              </a:solidFill>
            </a:endParaRPr>
          </a:p>
        </p:txBody>
      </p:sp>
      <p:sp>
        <p:nvSpPr>
          <p:cNvPr id="3" name="Espace réservé du contenu 2">
            <a:extLst>
              <a:ext uri="{FF2B5EF4-FFF2-40B4-BE49-F238E27FC236}">
                <a16:creationId xmlns:a16="http://schemas.microsoft.com/office/drawing/2014/main" id="{59728FF7-BE33-4509-908C-B59EE2969E1A}"/>
              </a:ext>
            </a:extLst>
          </p:cNvPr>
          <p:cNvSpPr>
            <a:spLocks noGrp="1"/>
          </p:cNvSpPr>
          <p:nvPr>
            <p:ph idx="1"/>
          </p:nvPr>
        </p:nvSpPr>
        <p:spPr>
          <a:xfrm>
            <a:off x="212834" y="1671145"/>
            <a:ext cx="10239704" cy="4505818"/>
          </a:xfrm>
        </p:spPr>
        <p:txBody>
          <a:bodyPr>
            <a:normAutofit/>
          </a:bodyPr>
          <a:lstStyle/>
          <a:p>
            <a:pPr algn="just"/>
            <a:r>
              <a:rPr lang="en-US" sz="2600" b="1" i="0" dirty="0">
                <a:solidFill>
                  <a:srgbClr val="FF0000"/>
                </a:solidFill>
                <a:effectLst/>
              </a:rPr>
              <a:t>A Project Charter </a:t>
            </a:r>
            <a:r>
              <a:rPr lang="en-US" sz="2600" b="0" i="0" dirty="0">
                <a:effectLst/>
              </a:rPr>
              <a:t>officially begins a project or phase.</a:t>
            </a:r>
          </a:p>
          <a:p>
            <a:pPr marL="0" indent="0" algn="just">
              <a:buNone/>
            </a:pPr>
            <a:endParaRPr lang="en-US" sz="2600" dirty="0"/>
          </a:p>
          <a:p>
            <a:pPr algn="just"/>
            <a:r>
              <a:rPr lang="en-US" sz="2600" b="0" i="0" dirty="0">
                <a:effectLst/>
              </a:rPr>
              <a:t> </a:t>
            </a:r>
            <a:r>
              <a:rPr lang="en-US" sz="2600" b="1" i="0" dirty="0">
                <a:solidFill>
                  <a:srgbClr val="FF0000"/>
                </a:solidFill>
                <a:effectLst/>
              </a:rPr>
              <a:t>A</a:t>
            </a:r>
            <a:r>
              <a:rPr lang="en-US" sz="2600" b="0" i="0" dirty="0">
                <a:effectLst/>
              </a:rPr>
              <a:t> </a:t>
            </a:r>
            <a:r>
              <a:rPr lang="en-US" sz="2600" b="1" i="0" dirty="0">
                <a:solidFill>
                  <a:srgbClr val="FF0000"/>
                </a:solidFill>
                <a:effectLst/>
              </a:rPr>
              <a:t>Project Charter </a:t>
            </a:r>
            <a:r>
              <a:rPr lang="en-US" sz="2600" b="0" i="0" dirty="0">
                <a:effectLst/>
              </a:rPr>
              <a:t>is a defining if an early framework of the goals, scope, and deliverables at a high level.</a:t>
            </a:r>
          </a:p>
          <a:p>
            <a:pPr marL="0" indent="0" algn="just">
              <a:buNone/>
            </a:pPr>
            <a:endParaRPr lang="en-US" sz="2600" dirty="0"/>
          </a:p>
          <a:p>
            <a:pPr algn="just"/>
            <a:r>
              <a:rPr lang="en-US" sz="2600" b="0" i="0" dirty="0">
                <a:effectLst/>
              </a:rPr>
              <a:t> It clearly defines the commitment of the PM (Project Manager), senior management, and the rest of the organization, and acts as a formal agreement to deliver on that commitment while also offering clear details about where you’re heading and how you’re getting there</a:t>
            </a:r>
            <a:r>
              <a:rPr lang="en-US" sz="2600" b="0" i="0" dirty="0">
                <a:solidFill>
                  <a:srgbClr val="484D54"/>
                </a:solidFill>
                <a:effectLst/>
              </a:rPr>
              <a:t>.</a:t>
            </a:r>
            <a:endParaRPr lang="fr-FR" sz="2600" dirty="0"/>
          </a:p>
        </p:txBody>
      </p:sp>
    </p:spTree>
    <p:extLst>
      <p:ext uri="{BB962C8B-B14F-4D97-AF65-F5344CB8AC3E}">
        <p14:creationId xmlns:p14="http://schemas.microsoft.com/office/powerpoint/2010/main" val="32831257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E62DC9-72F4-4DD0-AC39-4A8D2430F4E1}"/>
              </a:ext>
            </a:extLst>
          </p:cNvPr>
          <p:cNvSpPr>
            <a:spLocks noGrp="1"/>
          </p:cNvSpPr>
          <p:nvPr>
            <p:ph type="title"/>
          </p:nvPr>
        </p:nvSpPr>
        <p:spPr>
          <a:xfrm>
            <a:off x="2517058" y="365126"/>
            <a:ext cx="6973783" cy="951296"/>
          </a:xfrm>
        </p:spPr>
        <p:txBody>
          <a:bodyPr>
            <a:normAutofit fontScale="90000"/>
          </a:bodyPr>
          <a:lstStyle/>
          <a:p>
            <a:pPr algn="ctr"/>
            <a:r>
              <a:rPr lang="fr-FR" sz="3800" b="1" dirty="0">
                <a:solidFill>
                  <a:srgbClr val="00FF00"/>
                </a:solidFill>
                <a:latin typeface="+mn-lt"/>
              </a:rPr>
              <a:t>II- </a:t>
            </a:r>
            <a:r>
              <a:rPr lang="en-US" sz="3800" b="1" i="0" dirty="0">
                <a:solidFill>
                  <a:srgbClr val="00FF00"/>
                </a:solidFill>
                <a:effectLst/>
                <a:latin typeface="+mn-lt"/>
              </a:rPr>
              <a:t>Project Charter vs The other Project Documents</a:t>
            </a:r>
            <a:endParaRPr lang="fr-FR" sz="3800" dirty="0">
              <a:solidFill>
                <a:srgbClr val="00FF00"/>
              </a:solidFill>
            </a:endParaRPr>
          </a:p>
        </p:txBody>
      </p:sp>
      <p:pic>
        <p:nvPicPr>
          <p:cNvPr id="5" name="Espace réservé du contenu 4">
            <a:extLst>
              <a:ext uri="{FF2B5EF4-FFF2-40B4-BE49-F238E27FC236}">
                <a16:creationId xmlns:a16="http://schemas.microsoft.com/office/drawing/2014/main" id="{00FC47BE-4CDC-4697-9C3A-328AECB7F727}"/>
              </a:ext>
            </a:extLst>
          </p:cNvPr>
          <p:cNvPicPr>
            <a:picLocks noGrp="1" noChangeAspect="1"/>
          </p:cNvPicPr>
          <p:nvPr>
            <p:ph idx="1"/>
          </p:nvPr>
        </p:nvPicPr>
        <p:blipFill>
          <a:blip r:embed="rId2"/>
          <a:stretch>
            <a:fillRect/>
          </a:stretch>
        </p:blipFill>
        <p:spPr>
          <a:xfrm>
            <a:off x="134007" y="1600200"/>
            <a:ext cx="10279117" cy="4892675"/>
          </a:xfrm>
        </p:spPr>
      </p:pic>
    </p:spTree>
    <p:extLst>
      <p:ext uri="{BB962C8B-B14F-4D97-AF65-F5344CB8AC3E}">
        <p14:creationId xmlns:p14="http://schemas.microsoft.com/office/powerpoint/2010/main" val="13967008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344AB2-DF17-4FDE-9F91-B143D95129A2}"/>
              </a:ext>
            </a:extLst>
          </p:cNvPr>
          <p:cNvSpPr>
            <a:spLocks noGrp="1"/>
          </p:cNvSpPr>
          <p:nvPr>
            <p:ph type="title"/>
          </p:nvPr>
        </p:nvSpPr>
        <p:spPr>
          <a:xfrm>
            <a:off x="2372710" y="365125"/>
            <a:ext cx="7157545" cy="1022241"/>
          </a:xfrm>
        </p:spPr>
        <p:txBody>
          <a:bodyPr>
            <a:normAutofit fontScale="90000"/>
          </a:bodyPr>
          <a:lstStyle/>
          <a:p>
            <a:pPr algn="ctr"/>
            <a:r>
              <a:rPr lang="fr-FR" sz="3800" b="1" dirty="0">
                <a:solidFill>
                  <a:srgbClr val="00FF00"/>
                </a:solidFill>
                <a:latin typeface="+mn-lt"/>
              </a:rPr>
              <a:t>II- </a:t>
            </a:r>
            <a:r>
              <a:rPr lang="en-US" sz="3800" b="1" i="0" dirty="0">
                <a:solidFill>
                  <a:srgbClr val="00FF00"/>
                </a:solidFill>
                <a:effectLst/>
                <a:latin typeface="+mn-lt"/>
              </a:rPr>
              <a:t>Project Charter vs The other Project Documents</a:t>
            </a:r>
            <a:endParaRPr lang="fr-FR" sz="3800" dirty="0">
              <a:solidFill>
                <a:srgbClr val="00FF00"/>
              </a:solidFill>
              <a:latin typeface="+mn-lt"/>
            </a:endParaRPr>
          </a:p>
        </p:txBody>
      </p:sp>
      <p:sp>
        <p:nvSpPr>
          <p:cNvPr id="3" name="Espace réservé du contenu 2">
            <a:extLst>
              <a:ext uri="{FF2B5EF4-FFF2-40B4-BE49-F238E27FC236}">
                <a16:creationId xmlns:a16="http://schemas.microsoft.com/office/drawing/2014/main" id="{77485C7C-C2CA-4484-9140-AFC68C68B8AA}"/>
              </a:ext>
            </a:extLst>
          </p:cNvPr>
          <p:cNvSpPr>
            <a:spLocks noGrp="1"/>
          </p:cNvSpPr>
          <p:nvPr>
            <p:ph idx="1"/>
          </p:nvPr>
        </p:nvSpPr>
        <p:spPr>
          <a:xfrm>
            <a:off x="189186" y="1825625"/>
            <a:ext cx="10216055" cy="4351338"/>
          </a:xfrm>
        </p:spPr>
        <p:txBody>
          <a:bodyPr/>
          <a:lstStyle/>
          <a:p>
            <a:pPr marL="0" indent="0" algn="just">
              <a:buNone/>
            </a:pPr>
            <a:r>
              <a:rPr lang="en-US" sz="2600" b="1" i="0" dirty="0">
                <a:effectLst/>
              </a:rPr>
              <a:t>I-2- Project Charter vs Project Plan </a:t>
            </a:r>
          </a:p>
          <a:p>
            <a:pPr marL="0" indent="0" algn="just">
              <a:buNone/>
            </a:pPr>
            <a:endParaRPr lang="en-US" sz="2600" b="1" i="0" dirty="0">
              <a:solidFill>
                <a:srgbClr val="3F3F3F"/>
              </a:solidFill>
              <a:effectLst/>
            </a:endParaRPr>
          </a:p>
          <a:p>
            <a:pPr algn="just"/>
            <a:r>
              <a:rPr lang="en-US" sz="2600" b="1" i="0" dirty="0">
                <a:solidFill>
                  <a:srgbClr val="FF0000"/>
                </a:solidFill>
                <a:effectLst/>
              </a:rPr>
              <a:t>The project charter </a:t>
            </a:r>
            <a:r>
              <a:rPr lang="en-US" sz="2600" b="0" i="0" dirty="0">
                <a:effectLst/>
              </a:rPr>
              <a:t>is a high-level initiation document that consists of only a few pages. It lists the project objectives, scope, vision, team, and their responsibilities and stakeholders.  </a:t>
            </a:r>
          </a:p>
          <a:p>
            <a:pPr algn="just"/>
            <a:r>
              <a:rPr lang="en-US" sz="2600" b="1" i="0" dirty="0">
                <a:solidFill>
                  <a:srgbClr val="0070C0"/>
                </a:solidFill>
                <a:effectLst/>
              </a:rPr>
              <a:t>A Project </a:t>
            </a:r>
            <a:r>
              <a:rPr lang="en-US" sz="2600" b="1" dirty="0">
                <a:solidFill>
                  <a:srgbClr val="0070C0"/>
                </a:solidFill>
              </a:rPr>
              <a:t>P</a:t>
            </a:r>
            <a:r>
              <a:rPr lang="en-US" sz="2600" b="1" i="0" dirty="0">
                <a:solidFill>
                  <a:srgbClr val="0070C0"/>
                </a:solidFill>
                <a:effectLst/>
              </a:rPr>
              <a:t>lan</a:t>
            </a:r>
            <a:r>
              <a:rPr lang="en-US" sz="2600" b="0" i="0" dirty="0">
                <a:effectLst/>
              </a:rPr>
              <a:t>, on the other hand, is a detailed document that describes how to accomplish the project objectives. It elucidates the project deliverables, action plan, the required resources, and milestones. </a:t>
            </a:r>
          </a:p>
          <a:p>
            <a:r>
              <a:rPr lang="en-US" sz="2800" spc="-15" dirty="0">
                <a:effectLst/>
                <a:ea typeface="Times New Roman" panose="02020603050405020304" pitchFamily="18" charset="0"/>
                <a:cs typeface="Arial" panose="020B0604020202020204" pitchFamily="34" charset="0"/>
              </a:rPr>
              <a:t>It’s created during the project planning phase and is a compilation of several other documents. </a:t>
            </a:r>
          </a:p>
          <a:p>
            <a:pPr marL="0" indent="0">
              <a:buNone/>
            </a:pPr>
            <a:endParaRPr lang="fr-FR" dirty="0"/>
          </a:p>
        </p:txBody>
      </p:sp>
    </p:spTree>
    <p:extLst>
      <p:ext uri="{BB962C8B-B14F-4D97-AF65-F5344CB8AC3E}">
        <p14:creationId xmlns:p14="http://schemas.microsoft.com/office/powerpoint/2010/main" val="21303374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FF732B-B225-4448-837F-08E8634B6794}"/>
              </a:ext>
            </a:extLst>
          </p:cNvPr>
          <p:cNvSpPr>
            <a:spLocks noGrp="1"/>
          </p:cNvSpPr>
          <p:nvPr>
            <p:ph type="title"/>
          </p:nvPr>
        </p:nvSpPr>
        <p:spPr>
          <a:xfrm>
            <a:off x="2002220" y="365125"/>
            <a:ext cx="7654159" cy="1006475"/>
          </a:xfrm>
        </p:spPr>
        <p:txBody>
          <a:bodyPr>
            <a:normAutofit fontScale="90000"/>
          </a:bodyPr>
          <a:lstStyle/>
          <a:p>
            <a:pPr algn="ctr"/>
            <a:r>
              <a:rPr lang="fr-FR" sz="3800" b="1" dirty="0">
                <a:solidFill>
                  <a:srgbClr val="00FF00"/>
                </a:solidFill>
                <a:latin typeface="+mn-lt"/>
              </a:rPr>
              <a:t>II- </a:t>
            </a:r>
            <a:r>
              <a:rPr lang="en-US" sz="3800" b="1" i="0" dirty="0">
                <a:solidFill>
                  <a:srgbClr val="00FF00"/>
                </a:solidFill>
                <a:effectLst/>
                <a:latin typeface="+mn-lt"/>
              </a:rPr>
              <a:t>Project Charter vs The other Project Documents</a:t>
            </a:r>
            <a:endParaRPr lang="fr-FR" sz="3800" b="1" dirty="0">
              <a:solidFill>
                <a:srgbClr val="00FF00"/>
              </a:solidFill>
              <a:latin typeface="+mn-lt"/>
            </a:endParaRPr>
          </a:p>
        </p:txBody>
      </p:sp>
      <p:sp>
        <p:nvSpPr>
          <p:cNvPr id="3" name="Espace réservé du contenu 2">
            <a:extLst>
              <a:ext uri="{FF2B5EF4-FFF2-40B4-BE49-F238E27FC236}">
                <a16:creationId xmlns:a16="http://schemas.microsoft.com/office/drawing/2014/main" id="{99091F1F-EB69-4EAF-986C-A8D83E717E01}"/>
              </a:ext>
            </a:extLst>
          </p:cNvPr>
          <p:cNvSpPr>
            <a:spLocks noGrp="1"/>
          </p:cNvSpPr>
          <p:nvPr>
            <p:ph idx="1"/>
          </p:nvPr>
        </p:nvSpPr>
        <p:spPr>
          <a:xfrm>
            <a:off x="158262" y="1690688"/>
            <a:ext cx="10269415" cy="4486275"/>
          </a:xfrm>
        </p:spPr>
        <p:txBody>
          <a:bodyPr>
            <a:normAutofit/>
          </a:bodyPr>
          <a:lstStyle/>
          <a:p>
            <a:endParaRPr lang="en-US" sz="2600" b="1" dirty="0">
              <a:solidFill>
                <a:srgbClr val="FF0000"/>
              </a:solidFill>
            </a:endParaRPr>
          </a:p>
          <a:p>
            <a:r>
              <a:rPr lang="en-US" sz="2600" b="1" dirty="0">
                <a:solidFill>
                  <a:srgbClr val="0070C0"/>
                </a:solidFill>
              </a:rPr>
              <a:t>Project Plan </a:t>
            </a:r>
            <a:r>
              <a:rPr lang="en-US" sz="2600" dirty="0"/>
              <a:t>is quite broader concept. A project plan expresses the objectives &amp; requirements of the project in terms of:</a:t>
            </a:r>
          </a:p>
          <a:p>
            <a:pPr>
              <a:buFont typeface="Wingdings" panose="05000000000000000000" pitchFamily="2" charset="2"/>
              <a:buChar char="§"/>
            </a:pPr>
            <a:r>
              <a:rPr lang="en-US" sz="2600" b="1" dirty="0"/>
              <a:t>Project Scope</a:t>
            </a:r>
          </a:p>
          <a:p>
            <a:pPr>
              <a:buFont typeface="Wingdings" panose="05000000000000000000" pitchFamily="2" charset="2"/>
              <a:buChar char="§"/>
            </a:pPr>
            <a:r>
              <a:rPr lang="en-US" sz="2600" b="1" dirty="0"/>
              <a:t>Project Schedule</a:t>
            </a:r>
          </a:p>
          <a:p>
            <a:pPr>
              <a:buFont typeface="Wingdings" panose="05000000000000000000" pitchFamily="2" charset="2"/>
              <a:buChar char="§"/>
            </a:pPr>
            <a:r>
              <a:rPr lang="en-US" sz="2600" b="1" dirty="0"/>
              <a:t>Resource Requirement</a:t>
            </a:r>
          </a:p>
          <a:p>
            <a:pPr>
              <a:buFont typeface="Wingdings" panose="05000000000000000000" pitchFamily="2" charset="2"/>
              <a:buChar char="§"/>
            </a:pPr>
            <a:r>
              <a:rPr lang="en-US" sz="2600" b="1" dirty="0"/>
              <a:t> Project cost estimation</a:t>
            </a:r>
          </a:p>
          <a:p>
            <a:pPr>
              <a:buFont typeface="Wingdings" panose="05000000000000000000" pitchFamily="2" charset="2"/>
              <a:buChar char="§"/>
            </a:pPr>
            <a:r>
              <a:rPr lang="en-US" sz="2600" b="1" dirty="0"/>
              <a:t> Project Quality and</a:t>
            </a:r>
          </a:p>
          <a:p>
            <a:pPr>
              <a:buFont typeface="Wingdings" panose="05000000000000000000" pitchFamily="2" charset="2"/>
              <a:buChar char="§"/>
            </a:pPr>
            <a:r>
              <a:rPr lang="en-US" sz="2600" b="1" dirty="0"/>
              <a:t> Project Risk</a:t>
            </a:r>
            <a:endParaRPr lang="fr-FR" sz="2600" b="1" dirty="0"/>
          </a:p>
        </p:txBody>
      </p:sp>
      <p:pic>
        <p:nvPicPr>
          <p:cNvPr id="4" name="Picture 4" descr="Developing the Project Management Plan">
            <a:extLst>
              <a:ext uri="{FF2B5EF4-FFF2-40B4-BE49-F238E27FC236}">
                <a16:creationId xmlns:a16="http://schemas.microsoft.com/office/drawing/2014/main" id="{C48BDBDE-2C15-4C12-ADBE-E86C44FC55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25303" y="3168869"/>
            <a:ext cx="2866697" cy="3260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8016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7D0C8A-B8C3-43B1-A416-6E8A7742EE97}"/>
              </a:ext>
            </a:extLst>
          </p:cNvPr>
          <p:cNvSpPr>
            <a:spLocks noGrp="1"/>
          </p:cNvSpPr>
          <p:nvPr>
            <p:ph type="title"/>
          </p:nvPr>
        </p:nvSpPr>
        <p:spPr>
          <a:xfrm>
            <a:off x="2356945" y="365126"/>
            <a:ext cx="7260022" cy="974944"/>
          </a:xfrm>
        </p:spPr>
        <p:txBody>
          <a:bodyPr>
            <a:normAutofit fontScale="90000"/>
          </a:bodyPr>
          <a:lstStyle/>
          <a:p>
            <a:pPr algn="ctr"/>
            <a:r>
              <a:rPr lang="fr-FR" sz="4000" b="1" dirty="0">
                <a:solidFill>
                  <a:srgbClr val="00FF00"/>
                </a:solidFill>
                <a:latin typeface="+mn-lt"/>
              </a:rPr>
              <a:t>II- </a:t>
            </a:r>
            <a:r>
              <a:rPr lang="en-US" sz="4000" b="1" i="0" dirty="0">
                <a:solidFill>
                  <a:srgbClr val="00FF00"/>
                </a:solidFill>
                <a:effectLst/>
                <a:latin typeface="+mn-lt"/>
              </a:rPr>
              <a:t>Project Charter vs The other Project Documents</a:t>
            </a:r>
            <a:endParaRPr lang="fr-FR" sz="4000" dirty="0"/>
          </a:p>
        </p:txBody>
      </p:sp>
      <p:sp>
        <p:nvSpPr>
          <p:cNvPr id="3" name="Espace réservé du contenu 2">
            <a:extLst>
              <a:ext uri="{FF2B5EF4-FFF2-40B4-BE49-F238E27FC236}">
                <a16:creationId xmlns:a16="http://schemas.microsoft.com/office/drawing/2014/main" id="{0A0FD99B-38B0-41DF-8F0D-A9B4E6CE24F3}"/>
              </a:ext>
            </a:extLst>
          </p:cNvPr>
          <p:cNvSpPr>
            <a:spLocks noGrp="1"/>
          </p:cNvSpPr>
          <p:nvPr>
            <p:ph idx="1"/>
          </p:nvPr>
        </p:nvSpPr>
        <p:spPr>
          <a:xfrm>
            <a:off x="149772" y="1825625"/>
            <a:ext cx="10279118" cy="4351338"/>
          </a:xfrm>
        </p:spPr>
        <p:txBody>
          <a:bodyPr>
            <a:normAutofit lnSpcReduction="10000"/>
          </a:bodyPr>
          <a:lstStyle/>
          <a:p>
            <a:pPr marL="0" indent="0" algn="just">
              <a:buNone/>
            </a:pPr>
            <a:r>
              <a:rPr lang="en-US" b="1" i="0" dirty="0">
                <a:solidFill>
                  <a:srgbClr val="3F3F3F"/>
                </a:solidFill>
                <a:effectLst/>
              </a:rPr>
              <a:t>I-3- </a:t>
            </a:r>
            <a:r>
              <a:rPr lang="en-US" b="1" i="0" dirty="0">
                <a:solidFill>
                  <a:srgbClr val="333745"/>
                </a:solidFill>
                <a:effectLst/>
              </a:rPr>
              <a:t>Project Proposal vs Project Charter</a:t>
            </a:r>
          </a:p>
          <a:p>
            <a:pPr algn="just"/>
            <a:endParaRPr lang="en-US" b="1" i="0" dirty="0">
              <a:solidFill>
                <a:srgbClr val="00B050"/>
              </a:solidFill>
              <a:effectLst/>
            </a:endParaRPr>
          </a:p>
          <a:p>
            <a:pPr algn="just"/>
            <a:r>
              <a:rPr lang="en-US" b="1" i="0" dirty="0">
                <a:solidFill>
                  <a:srgbClr val="00B050"/>
                </a:solidFill>
                <a:effectLst/>
              </a:rPr>
              <a:t>The Project Proposal </a:t>
            </a:r>
            <a:r>
              <a:rPr lang="en-US" sz="2600" i="0" dirty="0">
                <a:effectLst/>
              </a:rPr>
              <a:t>is a document that contains the details of the project that the organization wants to implement.</a:t>
            </a:r>
          </a:p>
          <a:p>
            <a:pPr algn="just"/>
            <a:endParaRPr lang="en-US" sz="2600" dirty="0"/>
          </a:p>
          <a:p>
            <a:pPr algn="just"/>
            <a:r>
              <a:rPr lang="en-US" sz="2600" i="0" dirty="0">
                <a:effectLst/>
              </a:rPr>
              <a:t> This document is presented to the donors for the purpose of reviewing it and deciding whether the donor will finance the proposal or not.</a:t>
            </a:r>
          </a:p>
          <a:p>
            <a:pPr marL="0" indent="0" algn="just">
              <a:buNone/>
            </a:pPr>
            <a:endParaRPr lang="en-US" sz="2600" i="0" dirty="0">
              <a:effectLst/>
            </a:endParaRPr>
          </a:p>
          <a:p>
            <a:pPr algn="just"/>
            <a:r>
              <a:rPr lang="en-US" sz="2600" dirty="0"/>
              <a:t>The way project proposals are written varies from one organization to another and from one donor to another. </a:t>
            </a:r>
            <a:endParaRPr lang="fr-FR" sz="2600" dirty="0"/>
          </a:p>
        </p:txBody>
      </p:sp>
    </p:spTree>
    <p:extLst>
      <p:ext uri="{BB962C8B-B14F-4D97-AF65-F5344CB8AC3E}">
        <p14:creationId xmlns:p14="http://schemas.microsoft.com/office/powerpoint/2010/main" val="6078862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0FA26F-6633-44FE-9DE5-05997B844E70}"/>
              </a:ext>
            </a:extLst>
          </p:cNvPr>
          <p:cNvSpPr>
            <a:spLocks noGrp="1"/>
          </p:cNvSpPr>
          <p:nvPr>
            <p:ph type="title"/>
          </p:nvPr>
        </p:nvSpPr>
        <p:spPr>
          <a:xfrm>
            <a:off x="2380592" y="365126"/>
            <a:ext cx="7086601" cy="935530"/>
          </a:xfrm>
        </p:spPr>
        <p:txBody>
          <a:bodyPr>
            <a:normAutofit fontScale="90000"/>
          </a:bodyPr>
          <a:lstStyle/>
          <a:p>
            <a:pPr algn="ctr"/>
            <a:r>
              <a:rPr lang="fr-FR" sz="3800" b="1" dirty="0">
                <a:solidFill>
                  <a:srgbClr val="00FF00"/>
                </a:solidFill>
                <a:latin typeface="+mn-lt"/>
              </a:rPr>
              <a:t>II- </a:t>
            </a:r>
            <a:r>
              <a:rPr lang="en-US" sz="3800" b="1" i="0" dirty="0">
                <a:solidFill>
                  <a:srgbClr val="00FF00"/>
                </a:solidFill>
                <a:effectLst/>
                <a:latin typeface="+mn-lt"/>
              </a:rPr>
              <a:t>Project Charter vs The other Project Documents</a:t>
            </a:r>
            <a:endParaRPr lang="fr-FR" sz="3800" dirty="0">
              <a:solidFill>
                <a:srgbClr val="00FF00"/>
              </a:solidFill>
            </a:endParaRPr>
          </a:p>
        </p:txBody>
      </p:sp>
      <p:sp>
        <p:nvSpPr>
          <p:cNvPr id="3" name="Espace réservé du contenu 2">
            <a:extLst>
              <a:ext uri="{FF2B5EF4-FFF2-40B4-BE49-F238E27FC236}">
                <a16:creationId xmlns:a16="http://schemas.microsoft.com/office/drawing/2014/main" id="{381C331B-0843-43AE-A8D4-6186E0EC66B5}"/>
              </a:ext>
            </a:extLst>
          </p:cNvPr>
          <p:cNvSpPr>
            <a:spLocks noGrp="1"/>
          </p:cNvSpPr>
          <p:nvPr>
            <p:ph idx="1"/>
          </p:nvPr>
        </p:nvSpPr>
        <p:spPr>
          <a:xfrm>
            <a:off x="134007" y="1813034"/>
            <a:ext cx="10302766" cy="4383384"/>
          </a:xfrm>
        </p:spPr>
        <p:txBody>
          <a:bodyPr>
            <a:normAutofit/>
          </a:bodyPr>
          <a:lstStyle/>
          <a:p>
            <a:pPr algn="just"/>
            <a:endParaRPr lang="en-US" b="0" i="0" dirty="0">
              <a:effectLst/>
            </a:endParaRPr>
          </a:p>
          <a:p>
            <a:pPr algn="just"/>
            <a:r>
              <a:rPr lang="en-US" b="0" i="0" dirty="0">
                <a:effectLst/>
              </a:rPr>
              <a:t> </a:t>
            </a:r>
            <a:r>
              <a:rPr lang="en-US" b="1" i="0" dirty="0">
                <a:solidFill>
                  <a:srgbClr val="00B050"/>
                </a:solidFill>
                <a:effectLst/>
              </a:rPr>
              <a:t>Project Proposal </a:t>
            </a:r>
            <a:r>
              <a:rPr lang="en-US" b="0" i="0" dirty="0">
                <a:effectLst/>
              </a:rPr>
              <a:t>and </a:t>
            </a:r>
            <a:r>
              <a:rPr lang="en-US" b="1" i="0" dirty="0">
                <a:solidFill>
                  <a:srgbClr val="FF0000"/>
                </a:solidFill>
                <a:effectLst/>
              </a:rPr>
              <a:t>Project Charter </a:t>
            </a:r>
            <a:r>
              <a:rPr lang="en-US" b="0" i="0" dirty="0">
                <a:effectLst/>
              </a:rPr>
              <a:t>are two different documents and their purposes are different as well.</a:t>
            </a:r>
          </a:p>
          <a:p>
            <a:pPr algn="just"/>
            <a:endParaRPr lang="en-US" b="0" i="0" dirty="0">
              <a:effectLst/>
            </a:endParaRPr>
          </a:p>
          <a:p>
            <a:pPr algn="just"/>
            <a:r>
              <a:rPr lang="en-US" b="0" i="0" dirty="0">
                <a:effectLst/>
              </a:rPr>
              <a:t>Both </a:t>
            </a:r>
            <a:r>
              <a:rPr lang="en-US" b="1" i="0" dirty="0">
                <a:solidFill>
                  <a:srgbClr val="00B050"/>
                </a:solidFill>
                <a:effectLst/>
              </a:rPr>
              <a:t>Proposal</a:t>
            </a:r>
            <a:r>
              <a:rPr lang="en-US" b="0" i="0" dirty="0">
                <a:effectLst/>
              </a:rPr>
              <a:t> and </a:t>
            </a:r>
            <a:r>
              <a:rPr lang="en-US" b="1" i="0" dirty="0">
                <a:solidFill>
                  <a:srgbClr val="FF0000"/>
                </a:solidFill>
                <a:effectLst/>
              </a:rPr>
              <a:t>Charter</a:t>
            </a:r>
            <a:r>
              <a:rPr lang="en-US" b="0" i="0" dirty="0">
                <a:effectLst/>
              </a:rPr>
              <a:t> are crucial project documents that outline very different concepts within a project. </a:t>
            </a:r>
          </a:p>
          <a:p>
            <a:pPr algn="just"/>
            <a:endParaRPr lang="en-US" b="0" i="0" dirty="0">
              <a:effectLst/>
            </a:endParaRPr>
          </a:p>
          <a:p>
            <a:pPr algn="just"/>
            <a:r>
              <a:rPr lang="en-US" b="0" i="0" dirty="0">
                <a:effectLst/>
              </a:rPr>
              <a:t>However, many PMP aspirants mix up them because they sound quite similar. </a:t>
            </a:r>
            <a:endParaRPr lang="fr-FR" dirty="0"/>
          </a:p>
        </p:txBody>
      </p:sp>
    </p:spTree>
    <p:extLst>
      <p:ext uri="{BB962C8B-B14F-4D97-AF65-F5344CB8AC3E}">
        <p14:creationId xmlns:p14="http://schemas.microsoft.com/office/powerpoint/2010/main" val="1616686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5D30198-714E-4206-ABEB-D38A9955F3C6}"/>
              </a:ext>
            </a:extLst>
          </p:cNvPr>
          <p:cNvSpPr>
            <a:spLocks noGrp="1"/>
          </p:cNvSpPr>
          <p:nvPr>
            <p:ph type="title"/>
          </p:nvPr>
        </p:nvSpPr>
        <p:spPr>
          <a:xfrm>
            <a:off x="2451538" y="357243"/>
            <a:ext cx="7204841" cy="1014358"/>
          </a:xfrm>
        </p:spPr>
        <p:txBody>
          <a:bodyPr>
            <a:normAutofit fontScale="90000"/>
          </a:bodyPr>
          <a:lstStyle/>
          <a:p>
            <a:pPr algn="ctr"/>
            <a:r>
              <a:rPr lang="fr-FR" sz="3800" b="1" dirty="0">
                <a:solidFill>
                  <a:srgbClr val="00FF00"/>
                </a:solidFill>
                <a:latin typeface="+mn-lt"/>
              </a:rPr>
              <a:t>II- </a:t>
            </a:r>
            <a:r>
              <a:rPr lang="en-US" sz="3800" b="1" i="0" dirty="0">
                <a:solidFill>
                  <a:srgbClr val="00FF00"/>
                </a:solidFill>
                <a:effectLst/>
                <a:latin typeface="+mn-lt"/>
              </a:rPr>
              <a:t>Project Charter vs The other Project Documents</a:t>
            </a:r>
            <a:endParaRPr lang="fr-FR" sz="3800" dirty="0">
              <a:solidFill>
                <a:srgbClr val="00FF00"/>
              </a:solidFill>
            </a:endParaRPr>
          </a:p>
        </p:txBody>
      </p:sp>
      <p:pic>
        <p:nvPicPr>
          <p:cNvPr id="6" name="Picture 4" descr="project proposal vs project charter definition-and-outlines-min">
            <a:extLst>
              <a:ext uri="{FF2B5EF4-FFF2-40B4-BE49-F238E27FC236}">
                <a16:creationId xmlns:a16="http://schemas.microsoft.com/office/drawing/2014/main" id="{5D0E5EE6-215B-45A9-911F-B09801DC777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4007" y="1667040"/>
            <a:ext cx="10357944" cy="4737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11007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4FA3FEE-29DF-42CD-B544-FCB21E5CA6F0}"/>
              </a:ext>
            </a:extLst>
          </p:cNvPr>
          <p:cNvSpPr>
            <a:spLocks noGrp="1"/>
          </p:cNvSpPr>
          <p:nvPr>
            <p:ph type="title"/>
          </p:nvPr>
        </p:nvSpPr>
        <p:spPr>
          <a:xfrm>
            <a:off x="2380593" y="365125"/>
            <a:ext cx="7244256" cy="967061"/>
          </a:xfrm>
        </p:spPr>
        <p:txBody>
          <a:bodyPr>
            <a:normAutofit fontScale="90000"/>
          </a:bodyPr>
          <a:lstStyle/>
          <a:p>
            <a:pPr algn="ctr"/>
            <a:r>
              <a:rPr lang="fr-FR" sz="3800" b="1" dirty="0">
                <a:solidFill>
                  <a:srgbClr val="00FF00"/>
                </a:solidFill>
                <a:latin typeface="+mn-lt"/>
              </a:rPr>
              <a:t>II- </a:t>
            </a:r>
            <a:r>
              <a:rPr lang="en-US" sz="3800" b="1" i="0" dirty="0">
                <a:solidFill>
                  <a:srgbClr val="00FF00"/>
                </a:solidFill>
                <a:effectLst/>
                <a:latin typeface="+mn-lt"/>
              </a:rPr>
              <a:t>Project Charter vs The other Project Documents</a:t>
            </a:r>
            <a:endParaRPr lang="fr-FR" sz="3800" dirty="0">
              <a:solidFill>
                <a:srgbClr val="00FF00"/>
              </a:solidFill>
            </a:endParaRPr>
          </a:p>
        </p:txBody>
      </p:sp>
      <p:sp>
        <p:nvSpPr>
          <p:cNvPr id="3" name="Espace réservé du contenu 2">
            <a:extLst>
              <a:ext uri="{FF2B5EF4-FFF2-40B4-BE49-F238E27FC236}">
                <a16:creationId xmlns:a16="http://schemas.microsoft.com/office/drawing/2014/main" id="{A7D6072C-41E2-44CF-9B26-6ADD6C4323DE}"/>
              </a:ext>
            </a:extLst>
          </p:cNvPr>
          <p:cNvSpPr>
            <a:spLocks noGrp="1"/>
          </p:cNvSpPr>
          <p:nvPr>
            <p:ph idx="1"/>
          </p:nvPr>
        </p:nvSpPr>
        <p:spPr>
          <a:xfrm>
            <a:off x="126124" y="1825625"/>
            <a:ext cx="10271235" cy="4351338"/>
          </a:xfrm>
        </p:spPr>
        <p:txBody>
          <a:bodyPr>
            <a:normAutofit lnSpcReduction="10000"/>
          </a:bodyPr>
          <a:lstStyle/>
          <a:p>
            <a:pPr marL="0" indent="0" algn="just">
              <a:buNone/>
            </a:pPr>
            <a:r>
              <a:rPr lang="en-US" sz="2600" b="1" i="0" dirty="0">
                <a:effectLst/>
              </a:rPr>
              <a:t>I-4- Project Scope vs Project Charter</a:t>
            </a:r>
          </a:p>
          <a:p>
            <a:pPr algn="just"/>
            <a:r>
              <a:rPr lang="en-US" sz="2600" b="1" i="0" dirty="0">
                <a:solidFill>
                  <a:srgbClr val="990099"/>
                </a:solidFill>
                <a:effectLst/>
              </a:rPr>
              <a:t>Project Scope </a:t>
            </a:r>
            <a:r>
              <a:rPr lang="en-US" sz="2600" b="0" i="0" dirty="0">
                <a:effectLst/>
              </a:rPr>
              <a:t>is the part of </a:t>
            </a:r>
            <a:r>
              <a:rPr lang="en-US" sz="2600" u="sng" dirty="0"/>
              <a:t>P</a:t>
            </a:r>
            <a:r>
              <a:rPr lang="en-US" sz="2600" b="0" i="0" u="sng" dirty="0">
                <a:effectLst/>
                <a:hlinkClick r:id="rId2">
                  <a:extLst>
                    <a:ext uri="{A12FA001-AC4F-418D-AE19-62706E023703}">
                      <ahyp:hlinkClr xmlns:ahyp="http://schemas.microsoft.com/office/drawing/2018/hyperlinkcolor" val="tx"/>
                    </a:ext>
                  </a:extLst>
                </a:hlinkClick>
              </a:rPr>
              <a:t>roject </a:t>
            </a:r>
            <a:r>
              <a:rPr lang="en-US" sz="2600" u="sng" dirty="0">
                <a:hlinkClick r:id="rId2">
                  <a:extLst>
                    <a:ext uri="{A12FA001-AC4F-418D-AE19-62706E023703}">
                      <ahyp:hlinkClr xmlns:ahyp="http://schemas.microsoft.com/office/drawing/2018/hyperlinkcolor" val="tx"/>
                    </a:ext>
                  </a:extLst>
                </a:hlinkClick>
              </a:rPr>
              <a:t>P</a:t>
            </a:r>
            <a:r>
              <a:rPr lang="en-US" sz="2600" b="0" i="0" u="sng" dirty="0">
                <a:effectLst/>
                <a:hlinkClick r:id="rId2">
                  <a:extLst>
                    <a:ext uri="{A12FA001-AC4F-418D-AE19-62706E023703}">
                      <ahyp:hlinkClr xmlns:ahyp="http://schemas.microsoft.com/office/drawing/2018/hyperlinkcolor" val="tx"/>
                    </a:ext>
                  </a:extLst>
                </a:hlinkClick>
              </a:rPr>
              <a:t>lanning</a:t>
            </a:r>
            <a:r>
              <a:rPr lang="en-US" sz="2600" b="0" i="0" dirty="0">
                <a:effectLst/>
              </a:rPr>
              <a:t> that involves determining and documenting a list of specific project</a:t>
            </a:r>
            <a:r>
              <a:rPr lang="en-US" sz="2600" b="1" i="0" dirty="0">
                <a:effectLst/>
              </a:rPr>
              <a:t> Goals</a:t>
            </a:r>
            <a:r>
              <a:rPr lang="en-US" sz="2600" i="0" dirty="0">
                <a:effectLst/>
              </a:rPr>
              <a:t>,</a:t>
            </a:r>
            <a:r>
              <a:rPr lang="en-US" sz="2600" b="1" i="0" dirty="0">
                <a:effectLst/>
              </a:rPr>
              <a:t> Deliverables</a:t>
            </a:r>
            <a:r>
              <a:rPr lang="en-US" sz="2600" i="0" dirty="0">
                <a:effectLst/>
              </a:rPr>
              <a:t>,</a:t>
            </a:r>
            <a:r>
              <a:rPr lang="en-US" sz="2600" b="1" i="0" dirty="0">
                <a:effectLst/>
              </a:rPr>
              <a:t> Tasks</a:t>
            </a:r>
            <a:r>
              <a:rPr lang="en-US" sz="2600" b="1" dirty="0"/>
              <a:t> </a:t>
            </a:r>
            <a:r>
              <a:rPr lang="en-US" sz="2600" dirty="0"/>
              <a:t>and </a:t>
            </a:r>
            <a:r>
              <a:rPr lang="en-US" sz="2600" b="1" i="0" dirty="0">
                <a:effectLst/>
              </a:rPr>
              <a:t> Costs</a:t>
            </a:r>
            <a:r>
              <a:rPr lang="en-US" sz="2600" b="0" i="0" dirty="0">
                <a:effectLst/>
              </a:rPr>
              <a:t>. </a:t>
            </a:r>
          </a:p>
          <a:p>
            <a:pPr algn="just"/>
            <a:r>
              <a:rPr lang="en-US" sz="2600" b="1" i="0" dirty="0">
                <a:solidFill>
                  <a:srgbClr val="990099"/>
                </a:solidFill>
                <a:effectLst/>
              </a:rPr>
              <a:t>Project Scope </a:t>
            </a:r>
            <a:r>
              <a:rPr lang="en-US" sz="2600" b="0" i="0" dirty="0">
                <a:solidFill>
                  <a:srgbClr val="322A2A"/>
                </a:solidFill>
                <a:effectLst/>
              </a:rPr>
              <a:t>is a detailed outline of all aspects of a project, including all related activities, resources, timelines, and deliverables, as well as the project’s boundaries. </a:t>
            </a:r>
          </a:p>
          <a:p>
            <a:pPr algn="just"/>
            <a:r>
              <a:rPr lang="en-US" sz="2600" b="1" i="0" dirty="0">
                <a:solidFill>
                  <a:srgbClr val="990099"/>
                </a:solidFill>
                <a:effectLst/>
              </a:rPr>
              <a:t>A</a:t>
            </a:r>
            <a:r>
              <a:rPr lang="en-US" sz="2600" b="0" i="0" dirty="0">
                <a:solidFill>
                  <a:srgbClr val="322A2A"/>
                </a:solidFill>
                <a:effectLst/>
              </a:rPr>
              <a:t> </a:t>
            </a:r>
            <a:r>
              <a:rPr lang="en-US" sz="2600" b="1" i="0" dirty="0">
                <a:solidFill>
                  <a:srgbClr val="990099"/>
                </a:solidFill>
                <a:effectLst/>
              </a:rPr>
              <a:t>Project Scope </a:t>
            </a:r>
            <a:r>
              <a:rPr lang="en-US" sz="2600" b="0" i="0" dirty="0">
                <a:solidFill>
                  <a:srgbClr val="322A2A"/>
                </a:solidFill>
                <a:effectLst/>
              </a:rPr>
              <a:t>also outlines key stakeholders, processes, assumptions, and constraints, as well as what the project is about, what is included, and what isn’t.</a:t>
            </a:r>
          </a:p>
          <a:p>
            <a:pPr algn="just"/>
            <a:r>
              <a:rPr lang="en-US" sz="2600" b="0" i="0" dirty="0">
                <a:solidFill>
                  <a:srgbClr val="322A2A"/>
                </a:solidFill>
                <a:effectLst/>
              </a:rPr>
              <a:t> All of this essential information is documented in a </a:t>
            </a:r>
            <a:r>
              <a:rPr lang="en-US" sz="2600" b="1" i="1" dirty="0">
                <a:solidFill>
                  <a:srgbClr val="990099"/>
                </a:solidFill>
                <a:effectLst/>
              </a:rPr>
              <a:t>scope statement</a:t>
            </a:r>
            <a:r>
              <a:rPr lang="en-US" sz="2600" b="0" i="0" dirty="0">
                <a:solidFill>
                  <a:srgbClr val="322A2A"/>
                </a:solidFill>
                <a:effectLst/>
              </a:rPr>
              <a:t>.</a:t>
            </a:r>
            <a:endParaRPr lang="en-US" sz="2600" b="0" i="0" dirty="0">
              <a:effectLst/>
            </a:endParaRPr>
          </a:p>
        </p:txBody>
      </p:sp>
    </p:spTree>
    <p:extLst>
      <p:ext uri="{BB962C8B-B14F-4D97-AF65-F5344CB8AC3E}">
        <p14:creationId xmlns:p14="http://schemas.microsoft.com/office/powerpoint/2010/main" val="2748836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8C41C5-8686-4107-82B4-9C74D782F4B8}"/>
              </a:ext>
            </a:extLst>
          </p:cNvPr>
          <p:cNvSpPr>
            <a:spLocks noGrp="1"/>
          </p:cNvSpPr>
          <p:nvPr>
            <p:ph type="title"/>
          </p:nvPr>
        </p:nvSpPr>
        <p:spPr>
          <a:xfrm>
            <a:off x="2136228" y="365125"/>
            <a:ext cx="7614744" cy="990709"/>
          </a:xfrm>
        </p:spPr>
        <p:txBody>
          <a:bodyPr>
            <a:normAutofit fontScale="90000"/>
          </a:bodyPr>
          <a:lstStyle/>
          <a:p>
            <a:pPr algn="ctr"/>
            <a:r>
              <a:rPr lang="fr-FR" sz="3800" b="1" dirty="0">
                <a:solidFill>
                  <a:srgbClr val="00FF00"/>
                </a:solidFill>
                <a:latin typeface="+mn-lt"/>
              </a:rPr>
              <a:t>II- </a:t>
            </a:r>
            <a:r>
              <a:rPr lang="en-US" sz="3800" b="1" i="0" dirty="0">
                <a:solidFill>
                  <a:srgbClr val="00FF00"/>
                </a:solidFill>
                <a:effectLst/>
                <a:latin typeface="+mn-lt"/>
              </a:rPr>
              <a:t>Project Charter vs The other Project Documents</a:t>
            </a:r>
            <a:endParaRPr lang="fr-FR" sz="3800" dirty="0">
              <a:solidFill>
                <a:srgbClr val="00FF00"/>
              </a:solidFill>
            </a:endParaRPr>
          </a:p>
        </p:txBody>
      </p:sp>
      <p:sp>
        <p:nvSpPr>
          <p:cNvPr id="3" name="Espace réservé du contenu 2">
            <a:extLst>
              <a:ext uri="{FF2B5EF4-FFF2-40B4-BE49-F238E27FC236}">
                <a16:creationId xmlns:a16="http://schemas.microsoft.com/office/drawing/2014/main" id="{5BB30F79-525F-4FD3-ABA6-449F1AC540EA}"/>
              </a:ext>
            </a:extLst>
          </p:cNvPr>
          <p:cNvSpPr>
            <a:spLocks noGrp="1"/>
          </p:cNvSpPr>
          <p:nvPr>
            <p:ph idx="1"/>
          </p:nvPr>
        </p:nvSpPr>
        <p:spPr>
          <a:xfrm>
            <a:off x="134007" y="1825625"/>
            <a:ext cx="10279117" cy="4351338"/>
          </a:xfrm>
        </p:spPr>
        <p:txBody>
          <a:bodyPr>
            <a:normAutofit fontScale="92500" lnSpcReduction="10000"/>
          </a:bodyPr>
          <a:lstStyle/>
          <a:p>
            <a:r>
              <a:rPr lang="en-US" b="0" i="0" dirty="0">
                <a:effectLst/>
                <a:latin typeface="Arial" panose="020B0604020202020204" pitchFamily="34" charset="0"/>
              </a:rPr>
              <a:t>During the project, this documentation helps the project team remain focused and on task. </a:t>
            </a:r>
          </a:p>
          <a:p>
            <a:r>
              <a:rPr lang="en-US" b="0" i="0" dirty="0">
                <a:effectLst/>
                <a:latin typeface="Arial" panose="020B0604020202020204" pitchFamily="34" charset="0"/>
              </a:rPr>
              <a:t>The scope statement also provides the team with guidelines for making decisions about change requests during the project. </a:t>
            </a:r>
          </a:p>
          <a:p>
            <a:r>
              <a:rPr lang="en-US" b="0" i="0" dirty="0">
                <a:effectLst/>
                <a:latin typeface="Arial" panose="020B0604020202020204" pitchFamily="34" charset="0"/>
              </a:rPr>
              <a:t>Note that a </a:t>
            </a:r>
            <a:r>
              <a:rPr lang="en-US" b="1" i="0" dirty="0">
                <a:solidFill>
                  <a:srgbClr val="990099"/>
                </a:solidFill>
                <a:effectLst/>
                <a:latin typeface="Arial" panose="020B0604020202020204" pitchFamily="34" charset="0"/>
              </a:rPr>
              <a:t>project's scope statement </a:t>
            </a:r>
            <a:r>
              <a:rPr lang="en-US" b="0" i="0" dirty="0">
                <a:effectLst/>
                <a:latin typeface="Arial" panose="020B0604020202020204" pitchFamily="34" charset="0"/>
              </a:rPr>
              <a:t>should not be confused with its charter; a</a:t>
            </a:r>
            <a:r>
              <a:rPr lang="en-US" b="0" i="0" dirty="0">
                <a:solidFill>
                  <a:srgbClr val="6C6C6C"/>
                </a:solidFill>
                <a:effectLst/>
                <a:latin typeface="Arial" panose="020B0604020202020204" pitchFamily="34" charset="0"/>
              </a:rPr>
              <a:t> </a:t>
            </a:r>
            <a:endParaRPr lang="en-US" b="1" i="0" u="sng" dirty="0">
              <a:solidFill>
                <a:srgbClr val="FF0000"/>
              </a:solidFill>
              <a:effectLst/>
              <a:latin typeface="Arial" panose="020B0604020202020204" pitchFamily="34" charset="0"/>
            </a:endParaRPr>
          </a:p>
          <a:p>
            <a:r>
              <a:rPr lang="en-US" b="0" i="0" dirty="0">
                <a:effectLst/>
                <a:latin typeface="Arial" panose="020B0604020202020204" pitchFamily="34" charset="0"/>
              </a:rPr>
              <a:t>simply documents that the project exists</a:t>
            </a:r>
            <a:r>
              <a:rPr lang="en-US" b="0" i="0" dirty="0">
                <a:solidFill>
                  <a:srgbClr val="6C6C6C"/>
                </a:solidFill>
                <a:effectLst/>
                <a:latin typeface="Arial" panose="020B0604020202020204" pitchFamily="34" charset="0"/>
              </a:rPr>
              <a:t>.</a:t>
            </a:r>
          </a:p>
          <a:p>
            <a:endParaRPr lang="en-US" b="0" i="0" dirty="0">
              <a:solidFill>
                <a:srgbClr val="6C6C6C"/>
              </a:solidFill>
              <a:effectLst/>
              <a:latin typeface="Arial" panose="020B0604020202020204" pitchFamily="34" charset="0"/>
            </a:endParaRPr>
          </a:p>
          <a:p>
            <a:r>
              <a:rPr lang="en-US" sz="2800" b="1" i="0" dirty="0">
                <a:solidFill>
                  <a:srgbClr val="191919"/>
                </a:solidFill>
                <a:effectLst/>
                <a:latin typeface="Inter_Bold"/>
              </a:rPr>
              <a:t>WHAT MAKES UP A SCOPE: </a:t>
            </a:r>
            <a:r>
              <a:rPr lang="en-US" sz="2800" b="0" i="0" dirty="0">
                <a:solidFill>
                  <a:srgbClr val="393836"/>
                </a:solidFill>
                <a:effectLst/>
                <a:latin typeface="Inter_Light"/>
              </a:rPr>
              <a:t>The scope definition of a software </a:t>
            </a:r>
          </a:p>
          <a:p>
            <a:pPr marL="0" indent="0">
              <a:buNone/>
            </a:pPr>
            <a:r>
              <a:rPr lang="en-US" sz="2800" b="0" i="0" dirty="0">
                <a:solidFill>
                  <a:srgbClr val="393836"/>
                </a:solidFill>
                <a:effectLst/>
                <a:latin typeface="Inter_Light"/>
              </a:rPr>
              <a:t>project consists of the following key aspects</a:t>
            </a:r>
          </a:p>
          <a:p>
            <a:endParaRPr lang="fr-FR" dirty="0"/>
          </a:p>
        </p:txBody>
      </p:sp>
      <p:pic>
        <p:nvPicPr>
          <p:cNvPr id="6" name="Picture 2" descr="How to Manage Scope Creep in IT Project Management">
            <a:extLst>
              <a:ext uri="{FF2B5EF4-FFF2-40B4-BE49-F238E27FC236}">
                <a16:creationId xmlns:a16="http://schemas.microsoft.com/office/drawing/2014/main" id="{1286F03E-F866-443D-99AA-07BF0B0F19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50972" y="4808784"/>
            <a:ext cx="2376487"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59760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9D093A-C3AD-4A0C-8C57-22D4EC7C549C}"/>
              </a:ext>
            </a:extLst>
          </p:cNvPr>
          <p:cNvSpPr>
            <a:spLocks noGrp="1"/>
          </p:cNvSpPr>
          <p:nvPr>
            <p:ph type="title"/>
          </p:nvPr>
        </p:nvSpPr>
        <p:spPr>
          <a:xfrm>
            <a:off x="2294020" y="489284"/>
            <a:ext cx="7531769" cy="826170"/>
          </a:xfrm>
        </p:spPr>
        <p:txBody>
          <a:bodyPr>
            <a:normAutofit fontScale="90000"/>
          </a:bodyPr>
          <a:lstStyle/>
          <a:p>
            <a:r>
              <a:rPr lang="fr-FR" sz="4000" b="1" dirty="0">
                <a:solidFill>
                  <a:srgbClr val="00FF00"/>
                </a:solidFill>
                <a:latin typeface="+mn-lt"/>
              </a:rPr>
              <a:t>II- </a:t>
            </a:r>
            <a:r>
              <a:rPr lang="en-US" sz="4000" b="1" i="0" dirty="0">
                <a:solidFill>
                  <a:srgbClr val="00FF00"/>
                </a:solidFill>
                <a:effectLst/>
                <a:latin typeface="+mn-lt"/>
              </a:rPr>
              <a:t>Project Charter vs The other Project 		Documents</a:t>
            </a:r>
            <a:endParaRPr lang="fr-FR" sz="4000" dirty="0"/>
          </a:p>
        </p:txBody>
      </p:sp>
      <p:sp>
        <p:nvSpPr>
          <p:cNvPr id="4" name="AutoShape 4" descr="Creative Project Scope PowerPoint Template With Five Nodes">
            <a:extLst>
              <a:ext uri="{FF2B5EF4-FFF2-40B4-BE49-F238E27FC236}">
                <a16:creationId xmlns:a16="http://schemas.microsoft.com/office/drawing/2014/main" id="{F09E6D20-1742-4284-ACFE-0C4F66387B8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20" name="ZoneTexte 19">
            <a:extLst>
              <a:ext uri="{FF2B5EF4-FFF2-40B4-BE49-F238E27FC236}">
                <a16:creationId xmlns:a16="http://schemas.microsoft.com/office/drawing/2014/main" id="{87EBE71A-AEB8-48F3-9184-88A6D9C0807F}"/>
              </a:ext>
            </a:extLst>
          </p:cNvPr>
          <p:cNvSpPr txBox="1"/>
          <p:nvPr/>
        </p:nvSpPr>
        <p:spPr>
          <a:xfrm>
            <a:off x="234799" y="1837113"/>
            <a:ext cx="10152464" cy="4772717"/>
          </a:xfrm>
          <a:prstGeom prst="rect">
            <a:avLst/>
          </a:prstGeom>
          <a:noFill/>
        </p:spPr>
        <p:txBody>
          <a:bodyPr wrap="square">
            <a:spAutoFit/>
          </a:bodyPr>
          <a:lstStyle/>
          <a:p>
            <a:pPr marL="457200" indent="-457200">
              <a:lnSpc>
                <a:spcPts val="2850"/>
              </a:lnSpc>
              <a:spcBef>
                <a:spcPts val="2250"/>
              </a:spcBef>
              <a:spcAft>
                <a:spcPts val="2625"/>
              </a:spcAft>
              <a:buFont typeface="Arial" panose="020B0604020202020204" pitchFamily="34" charset="0"/>
              <a:buChar char="•"/>
            </a:pPr>
            <a:r>
              <a:rPr lang="en-US" sz="2600" spc="30" dirty="0">
                <a:effectLst/>
                <a:ea typeface="Times New Roman" panose="02020603050405020304" pitchFamily="18" charset="0"/>
                <a:cs typeface="Arial" panose="020B0604020202020204" pitchFamily="34" charset="0"/>
              </a:rPr>
              <a:t>To determine project scope, you need to know the :</a:t>
            </a:r>
          </a:p>
          <a:p>
            <a:pPr marL="342900" lvl="0" indent="-342900">
              <a:lnSpc>
                <a:spcPts val="2100"/>
              </a:lnSpc>
              <a:spcAft>
                <a:spcPts val="750"/>
              </a:spcAft>
              <a:buSzPts val="1000"/>
              <a:buFont typeface="Symbol" panose="05050102010706020507" pitchFamily="18" charset="2"/>
              <a:buChar char=""/>
              <a:tabLst>
                <a:tab pos="457200" algn="l"/>
              </a:tabLst>
            </a:pPr>
            <a:r>
              <a:rPr lang="fr-FR" sz="1800" b="1" i="1" spc="30" dirty="0">
                <a:effectLst/>
                <a:latin typeface="Arial" panose="020B0604020202020204" pitchFamily="34" charset="0"/>
                <a:ea typeface="Times New Roman" panose="02020603050405020304" pitchFamily="18" charset="0"/>
                <a:cs typeface="Arial" panose="020B0604020202020204" pitchFamily="34" charset="0"/>
              </a:rPr>
              <a:t>Project objectives</a:t>
            </a:r>
          </a:p>
          <a:p>
            <a:pPr marL="342900" lvl="0" indent="-342900">
              <a:lnSpc>
                <a:spcPts val="2100"/>
              </a:lnSpc>
              <a:spcAft>
                <a:spcPts val="750"/>
              </a:spcAft>
              <a:buSzPts val="1000"/>
              <a:buFont typeface="Symbol" panose="05050102010706020507" pitchFamily="18" charset="2"/>
              <a:buChar char=""/>
              <a:tabLst>
                <a:tab pos="457200" algn="l"/>
              </a:tabLst>
            </a:pPr>
            <a:endParaRPr lang="fr-FR" sz="1800" b="1" i="1"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ts val="2100"/>
              </a:lnSpc>
              <a:spcAft>
                <a:spcPts val="750"/>
              </a:spcAft>
              <a:buSzPts val="1000"/>
              <a:buFont typeface="Symbol" panose="05050102010706020507" pitchFamily="18" charset="2"/>
              <a:buChar char=""/>
              <a:tabLst>
                <a:tab pos="457200" algn="l"/>
              </a:tabLst>
            </a:pPr>
            <a:r>
              <a:rPr lang="fr-FR" sz="1800" b="1" i="1" spc="30" dirty="0" err="1">
                <a:effectLst/>
                <a:latin typeface="Arial" panose="020B0604020202020204" pitchFamily="34" charset="0"/>
                <a:ea typeface="Times New Roman" panose="02020603050405020304" pitchFamily="18" charset="0"/>
                <a:cs typeface="Arial" panose="020B0604020202020204" pitchFamily="34" charset="0"/>
              </a:rPr>
              <a:t>Deliverables</a:t>
            </a:r>
            <a:endParaRPr lang="fr-FR" sz="1800" b="1" i="1" spc="30" dirty="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ts val="2100"/>
              </a:lnSpc>
              <a:spcAft>
                <a:spcPts val="750"/>
              </a:spcAft>
              <a:buSzPts val="1000"/>
              <a:buFont typeface="Symbol" panose="05050102010706020507" pitchFamily="18" charset="2"/>
              <a:buChar char=""/>
              <a:tabLst>
                <a:tab pos="457200" algn="l"/>
              </a:tabLst>
            </a:pPr>
            <a:endParaRPr lang="fr-FR" sz="1800" b="1" i="1"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ts val="2100"/>
              </a:lnSpc>
              <a:spcAft>
                <a:spcPts val="750"/>
              </a:spcAft>
              <a:buSzPts val="1000"/>
              <a:buFont typeface="Symbol" panose="05050102010706020507" pitchFamily="18" charset="2"/>
              <a:buChar char=""/>
              <a:tabLst>
                <a:tab pos="457200" algn="l"/>
              </a:tabLst>
            </a:pPr>
            <a:r>
              <a:rPr lang="fr-FR" sz="1800" b="1" i="1" spc="30" dirty="0">
                <a:effectLst/>
                <a:latin typeface="Arial" panose="020B0604020202020204" pitchFamily="34" charset="0"/>
                <a:ea typeface="Times New Roman" panose="02020603050405020304" pitchFamily="18" charset="0"/>
                <a:cs typeface="Arial" panose="020B0604020202020204" pitchFamily="34" charset="0"/>
              </a:rPr>
              <a:t>Process (</a:t>
            </a:r>
            <a:r>
              <a:rPr lang="fr-FR" sz="1800" b="1" i="1" spc="30" dirty="0" err="1">
                <a:effectLst/>
                <a:latin typeface="Arial" panose="020B0604020202020204" pitchFamily="34" charset="0"/>
                <a:ea typeface="Times New Roman" panose="02020603050405020304" pitchFamily="18" charset="0"/>
                <a:cs typeface="Arial" panose="020B0604020202020204" pitchFamily="34" charset="0"/>
              </a:rPr>
              <a:t>tasks</a:t>
            </a:r>
            <a:r>
              <a:rPr lang="fr-FR" sz="1800" b="1" i="1" spc="30" dirty="0">
                <a:effectLst/>
                <a:latin typeface="Arial" panose="020B0604020202020204" pitchFamily="34" charset="0"/>
                <a:ea typeface="Times New Roman" panose="02020603050405020304" pitchFamily="18" charset="0"/>
                <a:cs typeface="Arial" panose="020B0604020202020204" pitchFamily="34" charset="0"/>
              </a:rPr>
              <a:t>/</a:t>
            </a:r>
            <a:r>
              <a:rPr lang="fr-FR" sz="1800" b="1" i="1" spc="30" dirty="0" err="1">
                <a:effectLst/>
                <a:latin typeface="Arial" panose="020B0604020202020204" pitchFamily="34" charset="0"/>
                <a:ea typeface="Times New Roman" panose="02020603050405020304" pitchFamily="18" charset="0"/>
                <a:cs typeface="Arial" panose="020B0604020202020204" pitchFamily="34" charset="0"/>
              </a:rPr>
              <a:t>method</a:t>
            </a:r>
            <a:r>
              <a:rPr lang="fr-FR" sz="1800" b="1" i="1" spc="30" dirty="0">
                <a:effectLst/>
                <a:latin typeface="Arial" panose="020B0604020202020204" pitchFamily="34" charset="0"/>
                <a:ea typeface="Times New Roman" panose="02020603050405020304" pitchFamily="18" charset="0"/>
                <a:cs typeface="Arial" panose="020B0604020202020204" pitchFamily="34" charset="0"/>
              </a:rPr>
              <a:t>)</a:t>
            </a:r>
          </a:p>
          <a:p>
            <a:pPr marL="342900" lvl="0" indent="-342900">
              <a:lnSpc>
                <a:spcPts val="2100"/>
              </a:lnSpc>
              <a:spcAft>
                <a:spcPts val="750"/>
              </a:spcAft>
              <a:buSzPts val="1000"/>
              <a:buFont typeface="Symbol" panose="05050102010706020507" pitchFamily="18" charset="2"/>
              <a:buChar char=""/>
              <a:tabLst>
                <a:tab pos="457200" algn="l"/>
              </a:tabLst>
            </a:pPr>
            <a:endParaRPr lang="fr-FR" sz="1800" b="1" i="1"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ts val="2100"/>
              </a:lnSpc>
              <a:spcAft>
                <a:spcPts val="750"/>
              </a:spcAft>
              <a:buSzPts val="1000"/>
              <a:buFont typeface="Symbol" panose="05050102010706020507" pitchFamily="18" charset="2"/>
              <a:buChar char=""/>
              <a:tabLst>
                <a:tab pos="457200" algn="l"/>
              </a:tabLst>
            </a:pPr>
            <a:r>
              <a:rPr lang="fr-FR" sz="1800" b="1" i="1" spc="30" dirty="0">
                <a:effectLst/>
                <a:latin typeface="Arial" panose="020B0604020202020204" pitchFamily="34" charset="0"/>
                <a:ea typeface="Times New Roman" panose="02020603050405020304" pitchFamily="18" charset="0"/>
                <a:cs typeface="Arial" panose="020B0604020202020204" pitchFamily="34" charset="0"/>
              </a:rPr>
              <a:t>Timeline (or rough deadlines)</a:t>
            </a:r>
          </a:p>
          <a:p>
            <a:pPr marL="342900" lvl="0" indent="-342900">
              <a:lnSpc>
                <a:spcPts val="2100"/>
              </a:lnSpc>
              <a:spcAft>
                <a:spcPts val="750"/>
              </a:spcAft>
              <a:buSzPts val="1000"/>
              <a:buFont typeface="Symbol" panose="05050102010706020507" pitchFamily="18" charset="2"/>
              <a:buChar char=""/>
              <a:tabLst>
                <a:tab pos="457200" algn="l"/>
              </a:tabLst>
            </a:pPr>
            <a:endParaRPr lang="fr-FR" sz="1800" b="1" i="1"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ts val="2100"/>
              </a:lnSpc>
              <a:spcAft>
                <a:spcPts val="750"/>
              </a:spcAft>
              <a:buSzPts val="1000"/>
              <a:buFont typeface="Symbol" panose="05050102010706020507" pitchFamily="18" charset="2"/>
              <a:buChar char=""/>
              <a:tabLst>
                <a:tab pos="457200" algn="l"/>
              </a:tabLst>
            </a:pPr>
            <a:r>
              <a:rPr lang="fr-FR" sz="1800" b="1" i="1" spc="30" dirty="0">
                <a:effectLst/>
                <a:latin typeface="Arial" panose="020B0604020202020204" pitchFamily="34" charset="0"/>
                <a:ea typeface="Times New Roman" panose="02020603050405020304" pitchFamily="18" charset="0"/>
                <a:cs typeface="Arial" panose="020B0604020202020204" pitchFamily="34" charset="0"/>
              </a:rPr>
              <a:t>Budget</a:t>
            </a:r>
            <a:endParaRPr lang="fr-FR" sz="1800" b="1" i="1" dirty="0">
              <a:effectLst/>
              <a:latin typeface="Calibri" panose="020F0502020204030204" pitchFamily="34" charset="0"/>
              <a:ea typeface="Calibri" panose="020F0502020204030204" pitchFamily="34" charset="0"/>
              <a:cs typeface="Arial" panose="020B0604020202020204" pitchFamily="34" charset="0"/>
            </a:endParaRPr>
          </a:p>
          <a:p>
            <a:pPr>
              <a:lnSpc>
                <a:spcPts val="2850"/>
              </a:lnSpc>
              <a:spcBef>
                <a:spcPts val="2250"/>
              </a:spcBef>
              <a:spcAft>
                <a:spcPts val="2625"/>
              </a:spcAft>
            </a:pPr>
            <a:endParaRPr lang="fr-FR"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3" name="Espace réservé du contenu 22">
            <a:extLst>
              <a:ext uri="{FF2B5EF4-FFF2-40B4-BE49-F238E27FC236}">
                <a16:creationId xmlns:a16="http://schemas.microsoft.com/office/drawing/2014/main" id="{FD5D78BD-08A0-4206-B9B0-56097201FC18}"/>
              </a:ext>
            </a:extLst>
          </p:cNvPr>
          <p:cNvPicPr>
            <a:picLocks noGrp="1" noChangeAspect="1"/>
          </p:cNvPicPr>
          <p:nvPr>
            <p:ph idx="1"/>
          </p:nvPr>
        </p:nvPicPr>
        <p:blipFill>
          <a:blip r:embed="rId2"/>
          <a:stretch>
            <a:fillRect/>
          </a:stretch>
        </p:blipFill>
        <p:spPr>
          <a:xfrm>
            <a:off x="7852611" y="2422359"/>
            <a:ext cx="4339389" cy="4086558"/>
          </a:xfrm>
        </p:spPr>
      </p:pic>
    </p:spTree>
    <p:extLst>
      <p:ext uri="{BB962C8B-B14F-4D97-AF65-F5344CB8AC3E}">
        <p14:creationId xmlns:p14="http://schemas.microsoft.com/office/powerpoint/2010/main" val="29400315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7C21C41-F110-4700-9EED-0759542B666F}"/>
              </a:ext>
            </a:extLst>
          </p:cNvPr>
          <p:cNvSpPr>
            <a:spLocks noGrp="1"/>
          </p:cNvSpPr>
          <p:nvPr>
            <p:ph type="title"/>
          </p:nvPr>
        </p:nvSpPr>
        <p:spPr>
          <a:xfrm>
            <a:off x="2366212" y="365126"/>
            <a:ext cx="7539787" cy="966370"/>
          </a:xfrm>
        </p:spPr>
        <p:txBody>
          <a:bodyPr>
            <a:normAutofit fontScale="90000"/>
          </a:bodyPr>
          <a:lstStyle/>
          <a:p>
            <a:r>
              <a:rPr lang="fr-FR" sz="4000" b="1" dirty="0">
                <a:solidFill>
                  <a:srgbClr val="00FF00"/>
                </a:solidFill>
                <a:latin typeface="+mn-lt"/>
              </a:rPr>
              <a:t>II- </a:t>
            </a:r>
            <a:r>
              <a:rPr lang="en-US" sz="4000" b="1" i="0" dirty="0">
                <a:solidFill>
                  <a:srgbClr val="00FF00"/>
                </a:solidFill>
                <a:effectLst/>
                <a:latin typeface="+mn-lt"/>
              </a:rPr>
              <a:t>Project Charter vs The other Project 			Documents</a:t>
            </a:r>
            <a:endParaRPr lang="fr-FR" sz="4000" dirty="0"/>
          </a:p>
        </p:txBody>
      </p:sp>
      <p:sp>
        <p:nvSpPr>
          <p:cNvPr id="3" name="Espace réservé du contenu 2">
            <a:extLst>
              <a:ext uri="{FF2B5EF4-FFF2-40B4-BE49-F238E27FC236}">
                <a16:creationId xmlns:a16="http://schemas.microsoft.com/office/drawing/2014/main" id="{6516EA07-BC10-4E15-AB89-F3EF693F8DB6}"/>
              </a:ext>
            </a:extLst>
          </p:cNvPr>
          <p:cNvSpPr>
            <a:spLocks noGrp="1"/>
          </p:cNvSpPr>
          <p:nvPr>
            <p:ph idx="1"/>
          </p:nvPr>
        </p:nvSpPr>
        <p:spPr>
          <a:xfrm>
            <a:off x="192505" y="1825625"/>
            <a:ext cx="10258927" cy="4351338"/>
          </a:xfrm>
        </p:spPr>
        <p:txBody>
          <a:bodyPr/>
          <a:lstStyle/>
          <a:p>
            <a:r>
              <a:rPr lang="en-US" dirty="0"/>
              <a:t>Essentially, the charter contains an overview of the project scope and the project scope statement breaks it down into more detail. The scope should be clear and concise. </a:t>
            </a:r>
          </a:p>
          <a:p>
            <a:endParaRPr lang="en-US" dirty="0"/>
          </a:p>
          <a:p>
            <a:r>
              <a:rPr lang="en-US" dirty="0"/>
              <a:t> There should be no ambiguity around what the outcome of the project will be.</a:t>
            </a:r>
            <a:endParaRPr lang="fr-FR" dirty="0"/>
          </a:p>
        </p:txBody>
      </p:sp>
    </p:spTree>
    <p:extLst>
      <p:ext uri="{BB962C8B-B14F-4D97-AF65-F5344CB8AC3E}">
        <p14:creationId xmlns:p14="http://schemas.microsoft.com/office/powerpoint/2010/main" val="13172370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0B0E9E-AE9B-4538-84EA-C900FFF8BE48}"/>
              </a:ext>
            </a:extLst>
          </p:cNvPr>
          <p:cNvSpPr>
            <a:spLocks noGrp="1"/>
          </p:cNvSpPr>
          <p:nvPr>
            <p:ph type="title"/>
          </p:nvPr>
        </p:nvSpPr>
        <p:spPr>
          <a:xfrm>
            <a:off x="2286000" y="365125"/>
            <a:ext cx="8056179" cy="1325563"/>
          </a:xfrm>
        </p:spPr>
        <p:txBody>
          <a:bodyPr>
            <a:normAutofit fontScale="90000"/>
          </a:bodyPr>
          <a:lstStyle/>
          <a:p>
            <a:r>
              <a:rPr lang="en-US" sz="3800" b="1" i="0" dirty="0">
                <a:solidFill>
                  <a:srgbClr val="FF0066"/>
                </a:solidFill>
                <a:effectLst/>
                <a:latin typeface="+mn-lt"/>
              </a:rPr>
              <a:t>III- The importance of  a Project </a:t>
            </a:r>
            <a:r>
              <a:rPr lang="en-US" sz="3800" b="1" dirty="0">
                <a:solidFill>
                  <a:srgbClr val="FF0066"/>
                </a:solidFill>
                <a:latin typeface="+mn-lt"/>
              </a:rPr>
              <a:t>C</a:t>
            </a:r>
            <a:r>
              <a:rPr lang="en-US" sz="3800" b="1" i="0" dirty="0">
                <a:solidFill>
                  <a:srgbClr val="FF0066"/>
                </a:solidFill>
                <a:effectLst/>
                <a:latin typeface="+mn-lt"/>
              </a:rPr>
              <a:t>harter</a:t>
            </a:r>
            <a:br>
              <a:rPr lang="en-US" sz="3800" b="0" i="0" dirty="0">
                <a:solidFill>
                  <a:srgbClr val="1F1F1F"/>
                </a:solidFill>
                <a:effectLst/>
                <a:latin typeface="+mn-lt"/>
              </a:rPr>
            </a:br>
            <a:endParaRPr lang="fr-FR" sz="3800" dirty="0">
              <a:latin typeface="+mn-lt"/>
            </a:endParaRPr>
          </a:p>
        </p:txBody>
      </p:sp>
      <p:sp>
        <p:nvSpPr>
          <p:cNvPr id="4" name="Espace réservé du contenu 3">
            <a:extLst>
              <a:ext uri="{FF2B5EF4-FFF2-40B4-BE49-F238E27FC236}">
                <a16:creationId xmlns:a16="http://schemas.microsoft.com/office/drawing/2014/main" id="{997155C0-6635-4F99-88B9-4131E04F523B}"/>
              </a:ext>
            </a:extLst>
          </p:cNvPr>
          <p:cNvSpPr>
            <a:spLocks noGrp="1"/>
          </p:cNvSpPr>
          <p:nvPr>
            <p:ph idx="1"/>
          </p:nvPr>
        </p:nvSpPr>
        <p:spPr>
          <a:xfrm>
            <a:off x="104274" y="1825625"/>
            <a:ext cx="10307052" cy="4351338"/>
          </a:xfrm>
        </p:spPr>
        <p:txBody>
          <a:bodyPr>
            <a:normAutofit/>
          </a:bodyPr>
          <a:lstStyle/>
          <a:p>
            <a:pPr algn="just"/>
            <a:r>
              <a:rPr lang="en-US" sz="2600" b="1" i="0" dirty="0">
                <a:solidFill>
                  <a:srgbClr val="FF0000"/>
                </a:solidFill>
                <a:effectLst/>
              </a:rPr>
              <a:t>A Project Charter </a:t>
            </a:r>
            <a:r>
              <a:rPr lang="en-US" sz="2600" b="0" i="0" dirty="0">
                <a:effectLst/>
              </a:rPr>
              <a:t>is especially important when gaining and sustaining executive buy-in. </a:t>
            </a:r>
          </a:p>
          <a:p>
            <a:pPr algn="just"/>
            <a:endParaRPr lang="en-US" sz="2600" b="0" i="0" dirty="0">
              <a:effectLst/>
            </a:endParaRPr>
          </a:p>
          <a:p>
            <a:pPr algn="just"/>
            <a:r>
              <a:rPr lang="en-US" sz="2600" b="0" i="0" dirty="0">
                <a:effectLst/>
              </a:rPr>
              <a:t>It allows executives to see the business value of a project, which is critical in saving it from scrutiny and risking having it delayed or even being scrapped. </a:t>
            </a:r>
          </a:p>
          <a:p>
            <a:pPr marL="0" indent="0" algn="just">
              <a:buNone/>
            </a:pPr>
            <a:endParaRPr lang="en-US" sz="2600" b="0" i="0" dirty="0">
              <a:effectLst/>
            </a:endParaRPr>
          </a:p>
          <a:p>
            <a:pPr algn="just"/>
            <a:r>
              <a:rPr lang="en-US" sz="2600" b="0" i="0" dirty="0">
                <a:effectLst/>
              </a:rPr>
              <a:t>This could be because some executives didn’t see or understand the business value in it from their perspective.</a:t>
            </a:r>
            <a:endParaRPr lang="fr-FR" sz="2600" dirty="0"/>
          </a:p>
        </p:txBody>
      </p:sp>
    </p:spTree>
    <p:extLst>
      <p:ext uri="{BB962C8B-B14F-4D97-AF65-F5344CB8AC3E}">
        <p14:creationId xmlns:p14="http://schemas.microsoft.com/office/powerpoint/2010/main" val="42426481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3BBA4B-CB5F-4876-A258-F40F9DA83691}"/>
              </a:ext>
            </a:extLst>
          </p:cNvPr>
          <p:cNvSpPr>
            <a:spLocks noGrp="1"/>
          </p:cNvSpPr>
          <p:nvPr>
            <p:ph type="title"/>
          </p:nvPr>
        </p:nvSpPr>
        <p:spPr>
          <a:xfrm>
            <a:off x="2388476" y="365125"/>
            <a:ext cx="7307317" cy="1325563"/>
          </a:xfrm>
        </p:spPr>
        <p:txBody>
          <a:bodyPr>
            <a:normAutofit fontScale="90000"/>
          </a:bodyPr>
          <a:lstStyle/>
          <a:p>
            <a:r>
              <a:rPr lang="en-US" sz="3800" b="1" i="0" dirty="0">
                <a:solidFill>
                  <a:srgbClr val="FF0066"/>
                </a:solidFill>
                <a:effectLst/>
                <a:latin typeface="+mn-lt"/>
              </a:rPr>
              <a:t>III- The importance of  a Project </a:t>
            </a:r>
            <a:r>
              <a:rPr lang="en-US" sz="3800" b="1" dirty="0">
                <a:solidFill>
                  <a:srgbClr val="FF0066"/>
                </a:solidFill>
                <a:latin typeface="+mn-lt"/>
              </a:rPr>
              <a:t>C</a:t>
            </a:r>
            <a:r>
              <a:rPr lang="en-US" sz="3800" b="1" i="0" dirty="0">
                <a:solidFill>
                  <a:srgbClr val="FF0066"/>
                </a:solidFill>
                <a:effectLst/>
                <a:latin typeface="+mn-lt"/>
              </a:rPr>
              <a:t>harter</a:t>
            </a:r>
            <a:br>
              <a:rPr lang="en-US" sz="4400" b="0" i="0" dirty="0">
                <a:solidFill>
                  <a:srgbClr val="1F1F1F"/>
                </a:solidFill>
                <a:effectLst/>
                <a:latin typeface="+mn-lt"/>
              </a:rPr>
            </a:br>
            <a:endParaRPr lang="fr-FR" dirty="0"/>
          </a:p>
        </p:txBody>
      </p:sp>
      <p:sp>
        <p:nvSpPr>
          <p:cNvPr id="3" name="Espace réservé du contenu 2">
            <a:extLst>
              <a:ext uri="{FF2B5EF4-FFF2-40B4-BE49-F238E27FC236}">
                <a16:creationId xmlns:a16="http://schemas.microsoft.com/office/drawing/2014/main" id="{8F6F7DFF-36B9-46E6-A78F-11D47A7DA056}"/>
              </a:ext>
            </a:extLst>
          </p:cNvPr>
          <p:cNvSpPr>
            <a:spLocks noGrp="1"/>
          </p:cNvSpPr>
          <p:nvPr>
            <p:ph idx="1"/>
          </p:nvPr>
        </p:nvSpPr>
        <p:spPr>
          <a:xfrm>
            <a:off x="134007" y="1825624"/>
            <a:ext cx="10309403" cy="4559133"/>
          </a:xfrm>
        </p:spPr>
        <p:txBody>
          <a:bodyPr/>
          <a:lstStyle/>
          <a:p>
            <a:pPr algn="just"/>
            <a:r>
              <a:rPr lang="en-US" sz="2600" b="1" i="0" dirty="0">
                <a:solidFill>
                  <a:srgbClr val="FF0000"/>
                </a:solidFill>
                <a:effectLst/>
              </a:rPr>
              <a:t>The Project Charter </a:t>
            </a:r>
            <a:r>
              <a:rPr lang="en-US" sz="2600" b="0" i="0" dirty="0">
                <a:effectLst/>
              </a:rPr>
              <a:t>should act as an executive overview of your project so that any new executive or senior leader can refer to it, understand it, and evaluate it. </a:t>
            </a:r>
          </a:p>
          <a:p>
            <a:pPr algn="just"/>
            <a:endParaRPr lang="en-US" sz="2600" dirty="0"/>
          </a:p>
          <a:p>
            <a:pPr algn="just"/>
            <a:r>
              <a:rPr lang="en-US" sz="2600" b="0" i="0" dirty="0">
                <a:effectLst/>
              </a:rPr>
              <a:t>Consider the</a:t>
            </a:r>
            <a:r>
              <a:rPr lang="en-US" sz="2600" b="0" i="0" u="none" strike="noStrike" dirty="0">
                <a:effectLst/>
                <a:hlinkClick r:id="rId2">
                  <a:extLst>
                    <a:ext uri="{A12FA001-AC4F-418D-AE19-62706E023703}">
                      <ahyp:hlinkClr xmlns:ahyp="http://schemas.microsoft.com/office/drawing/2018/hyperlinkcolor" val="tx"/>
                    </a:ext>
                  </a:extLst>
                </a:hlinkClick>
              </a:rPr>
              <a:t> </a:t>
            </a:r>
            <a:r>
              <a:rPr lang="en-US" sz="2600" b="0" i="0" u="none" strike="noStrike" dirty="0">
                <a:solidFill>
                  <a:srgbClr val="0563C1"/>
                </a:solidFill>
                <a:effectLst/>
                <a:hlinkClick r:id="rId2">
                  <a:extLst>
                    <a:ext uri="{A12FA001-AC4F-418D-AE19-62706E023703}">
                      <ahyp:hlinkClr xmlns:ahyp="http://schemas.microsoft.com/office/drawing/2018/hyperlinkcolor" val="tx"/>
                    </a:ext>
                  </a:extLst>
                </a:hlinkClick>
              </a:rPr>
              <a:t>reasons</a:t>
            </a:r>
            <a:r>
              <a:rPr lang="en-US" sz="2600" b="0" i="0" dirty="0">
                <a:solidFill>
                  <a:srgbClr val="484D54"/>
                </a:solidFill>
                <a:effectLst/>
              </a:rPr>
              <a:t> </a:t>
            </a:r>
            <a:r>
              <a:rPr lang="en-US" sz="2600" b="0" i="0" dirty="0">
                <a:effectLst/>
              </a:rPr>
              <a:t>that so many projects and initiatives fail. It isn’t necessarily due to bad ideas and poor planning or a lack of talent and resources. </a:t>
            </a:r>
          </a:p>
          <a:p>
            <a:pPr algn="just"/>
            <a:endParaRPr lang="en-US" sz="2600" dirty="0"/>
          </a:p>
          <a:p>
            <a:pPr algn="just"/>
            <a:r>
              <a:rPr lang="en-US" sz="2600" b="0" i="0" dirty="0">
                <a:effectLst/>
              </a:rPr>
              <a:t>Oftentimes, it simply comes down to never having proven the projects’ value to the executive team</a:t>
            </a:r>
            <a:r>
              <a:rPr lang="en-US" b="0" i="0" dirty="0">
                <a:effectLst/>
                <a:latin typeface="Nunito Sans" pitchFamily="2" charset="0"/>
              </a:rPr>
              <a:t>.</a:t>
            </a:r>
            <a:endParaRPr lang="fr-FR" dirty="0"/>
          </a:p>
        </p:txBody>
      </p:sp>
    </p:spTree>
    <p:extLst>
      <p:ext uri="{BB962C8B-B14F-4D97-AF65-F5344CB8AC3E}">
        <p14:creationId xmlns:p14="http://schemas.microsoft.com/office/powerpoint/2010/main" val="18397073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4904D5-A407-4987-AB9A-253E5E0E07FE}"/>
              </a:ext>
            </a:extLst>
          </p:cNvPr>
          <p:cNvSpPr>
            <a:spLocks noGrp="1"/>
          </p:cNvSpPr>
          <p:nvPr>
            <p:ph type="title"/>
          </p:nvPr>
        </p:nvSpPr>
        <p:spPr>
          <a:xfrm>
            <a:off x="2262351" y="528146"/>
            <a:ext cx="7488621" cy="740978"/>
          </a:xfrm>
        </p:spPr>
        <p:txBody>
          <a:bodyPr>
            <a:noAutofit/>
          </a:bodyPr>
          <a:lstStyle/>
          <a:p>
            <a:pPr algn="ctr"/>
            <a:br>
              <a:rPr lang="en-US" sz="3800" b="1" i="0" dirty="0">
                <a:solidFill>
                  <a:schemeClr val="bg1"/>
                </a:solidFill>
                <a:effectLst/>
                <a:latin typeface="+mn-lt"/>
              </a:rPr>
            </a:br>
            <a:r>
              <a:rPr lang="en-US" sz="3800" b="1" i="0" dirty="0">
                <a:solidFill>
                  <a:schemeClr val="bg1"/>
                </a:solidFill>
                <a:effectLst/>
                <a:latin typeface="+mn-lt"/>
              </a:rPr>
              <a:t> </a:t>
            </a:r>
            <a:r>
              <a:rPr lang="en-US" sz="3800" b="1" i="0" dirty="0">
                <a:solidFill>
                  <a:srgbClr val="00B0F0"/>
                </a:solidFill>
                <a:effectLst/>
                <a:latin typeface="+mn-lt"/>
              </a:rPr>
              <a:t>IV-What is included in the</a:t>
            </a:r>
            <a:br>
              <a:rPr lang="en-US" sz="3800" b="1" i="0" dirty="0">
                <a:solidFill>
                  <a:srgbClr val="00B0F0"/>
                </a:solidFill>
                <a:effectLst/>
                <a:latin typeface="+mn-lt"/>
              </a:rPr>
            </a:br>
            <a:r>
              <a:rPr lang="en-US" sz="3800" b="1" i="0" dirty="0">
                <a:solidFill>
                  <a:srgbClr val="00B0F0"/>
                </a:solidFill>
                <a:effectLst/>
                <a:latin typeface="+mn-lt"/>
              </a:rPr>
              <a:t> Project Charter?</a:t>
            </a:r>
            <a:br>
              <a:rPr lang="en-US" sz="3800" b="1" i="0" dirty="0">
                <a:solidFill>
                  <a:srgbClr val="00B0F0"/>
                </a:solidFill>
                <a:effectLst/>
                <a:latin typeface="+mn-lt"/>
              </a:rPr>
            </a:br>
            <a:endParaRPr lang="fr-FR" sz="3800" dirty="0">
              <a:solidFill>
                <a:srgbClr val="00B0F0"/>
              </a:solidFill>
              <a:latin typeface="+mn-lt"/>
            </a:endParaRPr>
          </a:p>
        </p:txBody>
      </p:sp>
      <p:sp>
        <p:nvSpPr>
          <p:cNvPr id="4" name="Espace réservé du contenu 3">
            <a:extLst>
              <a:ext uri="{FF2B5EF4-FFF2-40B4-BE49-F238E27FC236}">
                <a16:creationId xmlns:a16="http://schemas.microsoft.com/office/drawing/2014/main" id="{6AB46BD1-3B29-41B2-8CDF-D169608A2BD9}"/>
              </a:ext>
            </a:extLst>
          </p:cNvPr>
          <p:cNvSpPr>
            <a:spLocks noGrp="1"/>
          </p:cNvSpPr>
          <p:nvPr>
            <p:ph idx="1"/>
          </p:nvPr>
        </p:nvSpPr>
        <p:spPr>
          <a:xfrm>
            <a:off x="128337" y="1825625"/>
            <a:ext cx="11225463" cy="4351338"/>
          </a:xfrm>
        </p:spPr>
        <p:txBody>
          <a:bodyPr>
            <a:normAutofit/>
          </a:bodyPr>
          <a:lstStyle/>
          <a:p>
            <a:pPr marL="0" indent="0" algn="l" rtl="0">
              <a:buNone/>
            </a:pPr>
            <a:r>
              <a:rPr lang="en-US" b="0" i="0" dirty="0">
                <a:solidFill>
                  <a:srgbClr val="333745"/>
                </a:solidFill>
                <a:effectLst/>
                <a:latin typeface="open sans" panose="020B0606030504020204" pitchFamily="34" charset="0"/>
              </a:rPr>
              <a:t> </a:t>
            </a:r>
            <a:r>
              <a:rPr lang="en-US" sz="2600" dirty="0">
                <a:solidFill>
                  <a:srgbClr val="333745"/>
                </a:solidFill>
              </a:rPr>
              <a:t>P</a:t>
            </a:r>
            <a:r>
              <a:rPr lang="en-US" sz="2600" b="0" i="0" dirty="0">
                <a:solidFill>
                  <a:srgbClr val="333745"/>
                </a:solidFill>
                <a:effectLst/>
              </a:rPr>
              <a:t>roject Charter typically includes but not limited to the following information related to the project:</a:t>
            </a:r>
          </a:p>
          <a:p>
            <a:pPr marL="0" indent="0" algn="l" rtl="0">
              <a:buNone/>
            </a:pPr>
            <a:endParaRPr lang="en-US" sz="2600" b="0" i="0" dirty="0">
              <a:solidFill>
                <a:srgbClr val="333745"/>
              </a:solidFill>
              <a:effectLst/>
              <a:latin typeface="open sans" panose="020B0606030504020204" pitchFamily="34" charset="0"/>
            </a:endParaRPr>
          </a:p>
          <a:p>
            <a:endParaRPr lang="fr-FR" dirty="0"/>
          </a:p>
        </p:txBody>
      </p:sp>
      <p:graphicFrame>
        <p:nvGraphicFramePr>
          <p:cNvPr id="3" name="Tableau 4">
            <a:extLst>
              <a:ext uri="{FF2B5EF4-FFF2-40B4-BE49-F238E27FC236}">
                <a16:creationId xmlns:a16="http://schemas.microsoft.com/office/drawing/2014/main" id="{194FED5F-CB2F-4C2E-95F6-0521BD68AB31}"/>
              </a:ext>
            </a:extLst>
          </p:cNvPr>
          <p:cNvGraphicFramePr>
            <a:graphicFrameLocks noGrp="1"/>
          </p:cNvGraphicFramePr>
          <p:nvPr>
            <p:extLst>
              <p:ext uri="{D42A27DB-BD31-4B8C-83A1-F6EECF244321}">
                <p14:modId xmlns:p14="http://schemas.microsoft.com/office/powerpoint/2010/main" val="4238859708"/>
              </p:ext>
            </p:extLst>
          </p:nvPr>
        </p:nvGraphicFramePr>
        <p:xfrm>
          <a:off x="128337" y="2887579"/>
          <a:ext cx="10234864" cy="3139440"/>
        </p:xfrm>
        <a:graphic>
          <a:graphicData uri="http://schemas.openxmlformats.org/drawingml/2006/table">
            <a:tbl>
              <a:tblPr firstRow="1" bandRow="1">
                <a:tableStyleId>{C4B1156A-380E-4F78-BDF5-A606A8083BF9}</a:tableStyleId>
              </a:tblPr>
              <a:tblGrid>
                <a:gridCol w="5117432">
                  <a:extLst>
                    <a:ext uri="{9D8B030D-6E8A-4147-A177-3AD203B41FA5}">
                      <a16:colId xmlns:a16="http://schemas.microsoft.com/office/drawing/2014/main" val="3336885475"/>
                    </a:ext>
                  </a:extLst>
                </a:gridCol>
                <a:gridCol w="5117432">
                  <a:extLst>
                    <a:ext uri="{9D8B030D-6E8A-4147-A177-3AD203B41FA5}">
                      <a16:colId xmlns:a16="http://schemas.microsoft.com/office/drawing/2014/main" val="3068267388"/>
                    </a:ext>
                  </a:extLst>
                </a:gridCol>
              </a:tblGrid>
              <a:tr h="2893372">
                <a:tc>
                  <a:txBody>
                    <a:bodyPr/>
                    <a:lstStyle/>
                    <a:p>
                      <a:pPr algn="l" rtl="0">
                        <a:buFont typeface="Arial" panose="020B0604020202020204" pitchFamily="34" charset="0"/>
                        <a:buChar char="•"/>
                      </a:pPr>
                      <a:r>
                        <a:rPr lang="en-US" sz="2600" b="0" i="0" dirty="0">
                          <a:solidFill>
                            <a:srgbClr val="333745"/>
                          </a:solidFill>
                          <a:effectLst/>
                          <a:latin typeface="+mn-lt"/>
                        </a:rPr>
                        <a:t>Name, description, purpose</a:t>
                      </a:r>
                    </a:p>
                    <a:p>
                      <a:pPr algn="l" rtl="0">
                        <a:buFont typeface="Arial" panose="020B0604020202020204" pitchFamily="34" charset="0"/>
                        <a:buChar char="•"/>
                      </a:pPr>
                      <a:r>
                        <a:rPr lang="en-US" sz="2600" b="0" i="0" dirty="0">
                          <a:solidFill>
                            <a:srgbClr val="333745"/>
                          </a:solidFill>
                          <a:effectLst/>
                          <a:latin typeface="+mn-lt"/>
                        </a:rPr>
                        <a:t>Project objectives</a:t>
                      </a:r>
                    </a:p>
                    <a:p>
                      <a:pPr algn="l" rtl="0">
                        <a:buFont typeface="Arial" panose="020B0604020202020204" pitchFamily="34" charset="0"/>
                        <a:buChar char="•"/>
                      </a:pPr>
                      <a:r>
                        <a:rPr lang="en-US" sz="2600" b="0" i="0" dirty="0">
                          <a:solidFill>
                            <a:srgbClr val="333745"/>
                          </a:solidFill>
                          <a:effectLst/>
                          <a:latin typeface="+mn-lt"/>
                        </a:rPr>
                        <a:t>Expected benefits</a:t>
                      </a:r>
                    </a:p>
                    <a:p>
                      <a:pPr algn="l" rtl="0">
                        <a:buFont typeface="Arial" panose="020B0604020202020204" pitchFamily="34" charset="0"/>
                        <a:buChar char="•"/>
                      </a:pPr>
                      <a:r>
                        <a:rPr lang="en-US" sz="2600" b="0" i="0" dirty="0">
                          <a:solidFill>
                            <a:srgbClr val="333745"/>
                          </a:solidFill>
                          <a:effectLst/>
                          <a:latin typeface="+mn-lt"/>
                        </a:rPr>
                        <a:t>Deliverables</a:t>
                      </a:r>
                    </a:p>
                    <a:p>
                      <a:pPr algn="l" rtl="0">
                        <a:buFont typeface="Arial" panose="020B0604020202020204" pitchFamily="34" charset="0"/>
                        <a:buChar char="•"/>
                      </a:pPr>
                      <a:r>
                        <a:rPr lang="en-US" sz="2600" b="0" i="0" dirty="0">
                          <a:solidFill>
                            <a:srgbClr val="333745"/>
                          </a:solidFill>
                          <a:effectLst/>
                          <a:latin typeface="+mn-lt"/>
                        </a:rPr>
                        <a:t>Assigned project manager</a:t>
                      </a:r>
                    </a:p>
                    <a:p>
                      <a:pPr algn="l" rtl="0">
                        <a:buFont typeface="Arial" panose="020B0604020202020204" pitchFamily="34" charset="0"/>
                        <a:buChar char="•"/>
                      </a:pPr>
                      <a:r>
                        <a:rPr lang="en-US" sz="2600" b="0" i="0" dirty="0">
                          <a:solidFill>
                            <a:srgbClr val="333745"/>
                          </a:solidFill>
                          <a:effectLst/>
                          <a:latin typeface="+mn-lt"/>
                        </a:rPr>
                        <a:t>Assumptions and constraints</a:t>
                      </a:r>
                    </a:p>
                    <a:p>
                      <a:endParaRPr lang="fr-FR" dirty="0"/>
                    </a:p>
                  </a:txBody>
                  <a:tcPr/>
                </a:tc>
                <a:tc>
                  <a:txBody>
                    <a:bodyPr/>
                    <a:lstStyle/>
                    <a:p>
                      <a:pPr algn="l" rtl="0">
                        <a:buFont typeface="Arial" panose="020B0604020202020204" pitchFamily="34" charset="0"/>
                        <a:buChar char="•"/>
                      </a:pPr>
                      <a:r>
                        <a:rPr lang="en-US" sz="2600" b="0" i="0" dirty="0">
                          <a:solidFill>
                            <a:srgbClr val="333745"/>
                          </a:solidFill>
                          <a:effectLst/>
                          <a:latin typeface="+mn-lt"/>
                        </a:rPr>
                        <a:t>Major project stakeholders</a:t>
                      </a:r>
                    </a:p>
                    <a:p>
                      <a:pPr algn="l" rtl="0">
                        <a:buFont typeface="Arial" panose="020B0604020202020204" pitchFamily="34" charset="0"/>
                        <a:buChar char="•"/>
                      </a:pPr>
                      <a:r>
                        <a:rPr lang="en-US" sz="2600" b="0" i="0" dirty="0">
                          <a:solidFill>
                            <a:srgbClr val="333745"/>
                          </a:solidFill>
                          <a:effectLst/>
                          <a:latin typeface="+mn-lt"/>
                        </a:rPr>
                        <a:t>Expectations</a:t>
                      </a:r>
                    </a:p>
                    <a:p>
                      <a:pPr algn="l" rtl="0">
                        <a:buFont typeface="Arial" panose="020B0604020202020204" pitchFamily="34" charset="0"/>
                        <a:buChar char="•"/>
                      </a:pPr>
                      <a:r>
                        <a:rPr lang="en-US" sz="2600" b="0" i="0" dirty="0">
                          <a:solidFill>
                            <a:srgbClr val="333745"/>
                          </a:solidFill>
                          <a:effectLst/>
                          <a:latin typeface="+mn-lt"/>
                        </a:rPr>
                        <a:t>Acceptance criteria</a:t>
                      </a:r>
                    </a:p>
                    <a:p>
                      <a:pPr algn="l" rtl="0">
                        <a:buFont typeface="Arial" panose="020B0604020202020204" pitchFamily="34" charset="0"/>
                        <a:buChar char="•"/>
                      </a:pPr>
                      <a:r>
                        <a:rPr lang="en-US" sz="2600" b="0" i="0" dirty="0">
                          <a:solidFill>
                            <a:srgbClr val="333745"/>
                          </a:solidFill>
                          <a:effectLst/>
                          <a:latin typeface="+mn-lt"/>
                        </a:rPr>
                        <a:t>Major project milestones</a:t>
                      </a:r>
                    </a:p>
                    <a:p>
                      <a:pPr algn="l" rtl="0">
                        <a:buFont typeface="Arial" panose="020B0604020202020204" pitchFamily="34" charset="0"/>
                        <a:buChar char="•"/>
                      </a:pPr>
                      <a:r>
                        <a:rPr lang="en-US" sz="2600" b="0" i="0" dirty="0">
                          <a:solidFill>
                            <a:srgbClr val="333745"/>
                          </a:solidFill>
                          <a:effectLst/>
                          <a:latin typeface="+mn-lt"/>
                        </a:rPr>
                        <a:t>Estimated Budget</a:t>
                      </a:r>
                    </a:p>
                    <a:p>
                      <a:pPr algn="l" rtl="0">
                        <a:buFont typeface="Arial" panose="020B0604020202020204" pitchFamily="34" charset="0"/>
                        <a:buChar char="•"/>
                      </a:pPr>
                      <a:r>
                        <a:rPr lang="en-US" sz="2600" b="0" i="0" dirty="0">
                          <a:solidFill>
                            <a:srgbClr val="333745"/>
                          </a:solidFill>
                          <a:effectLst/>
                          <a:latin typeface="+mn-lt"/>
                        </a:rPr>
                        <a:t>Risks and issues</a:t>
                      </a:r>
                    </a:p>
                    <a:p>
                      <a:pPr algn="l" rtl="0">
                        <a:buFont typeface="Arial" panose="020B0604020202020204" pitchFamily="34" charset="0"/>
                        <a:buChar char="•"/>
                      </a:pPr>
                      <a:r>
                        <a:rPr lang="en-US" sz="2600" b="0" i="0" dirty="0">
                          <a:solidFill>
                            <a:srgbClr val="333745"/>
                          </a:solidFill>
                          <a:effectLst/>
                          <a:latin typeface="+mn-lt"/>
                        </a:rPr>
                        <a:t>Approval criteria</a:t>
                      </a:r>
                    </a:p>
                    <a:p>
                      <a:endParaRPr lang="fr-FR" dirty="0"/>
                    </a:p>
                  </a:txBody>
                  <a:tcPr/>
                </a:tc>
                <a:extLst>
                  <a:ext uri="{0D108BD9-81ED-4DB2-BD59-A6C34878D82A}">
                    <a16:rowId xmlns:a16="http://schemas.microsoft.com/office/drawing/2014/main" val="1548652369"/>
                  </a:ext>
                </a:extLst>
              </a:tr>
            </a:tbl>
          </a:graphicData>
        </a:graphic>
      </p:graphicFrame>
    </p:spTree>
    <p:extLst>
      <p:ext uri="{BB962C8B-B14F-4D97-AF65-F5344CB8AC3E}">
        <p14:creationId xmlns:p14="http://schemas.microsoft.com/office/powerpoint/2010/main" val="16318233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FCA1019-6ADC-47D7-B9B6-1B28E9938686}"/>
              </a:ext>
            </a:extLst>
          </p:cNvPr>
          <p:cNvSpPr>
            <a:spLocks noGrp="1"/>
          </p:cNvSpPr>
          <p:nvPr>
            <p:ph type="title"/>
          </p:nvPr>
        </p:nvSpPr>
        <p:spPr>
          <a:xfrm>
            <a:off x="2688021" y="945931"/>
            <a:ext cx="6826469" cy="417786"/>
          </a:xfrm>
        </p:spPr>
        <p:txBody>
          <a:bodyPr>
            <a:noAutofit/>
          </a:bodyPr>
          <a:lstStyle/>
          <a:p>
            <a:pPr algn="ctr"/>
            <a:r>
              <a:rPr lang="en-US" sz="3800" b="1" i="0" dirty="0">
                <a:solidFill>
                  <a:srgbClr val="00B0F0"/>
                </a:solidFill>
                <a:effectLst/>
                <a:latin typeface="+mn-lt"/>
              </a:rPr>
              <a:t>IV-What is included in  the Project  Charter?</a:t>
            </a:r>
            <a:br>
              <a:rPr lang="en-US" sz="3800" b="1" i="0" dirty="0">
                <a:solidFill>
                  <a:srgbClr val="00B0F0"/>
                </a:solidFill>
                <a:effectLst/>
                <a:latin typeface="+mn-lt"/>
              </a:rPr>
            </a:br>
            <a:endParaRPr lang="fr-FR" sz="3800" dirty="0"/>
          </a:p>
        </p:txBody>
      </p:sp>
      <p:pic>
        <p:nvPicPr>
          <p:cNvPr id="3074" name="Picture 2" descr="Elements of the Project Charter">
            <a:extLst>
              <a:ext uri="{FF2B5EF4-FFF2-40B4-BE49-F238E27FC236}">
                <a16:creationId xmlns:a16="http://schemas.microsoft.com/office/drawing/2014/main" id="{EC703BCF-B236-4542-A063-C8FFF6847A3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2475" y="1690688"/>
            <a:ext cx="10318531" cy="4802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93455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39EB95-4FB8-4C83-8DF2-D10C68DBA4F2}"/>
              </a:ext>
            </a:extLst>
          </p:cNvPr>
          <p:cNvSpPr>
            <a:spLocks noGrp="1"/>
          </p:cNvSpPr>
          <p:nvPr>
            <p:ph type="title"/>
          </p:nvPr>
        </p:nvSpPr>
        <p:spPr>
          <a:xfrm>
            <a:off x="2159876" y="365125"/>
            <a:ext cx="8326540" cy="1325563"/>
          </a:xfrm>
        </p:spPr>
        <p:txBody>
          <a:bodyPr>
            <a:normAutofit/>
          </a:bodyPr>
          <a:lstStyle/>
          <a:p>
            <a:r>
              <a:rPr lang="fr-FR" sz="3800" b="1" dirty="0">
                <a:solidFill>
                  <a:srgbClr val="D957AE"/>
                </a:solidFill>
                <a:latin typeface="+mn-lt"/>
              </a:rPr>
              <a:t>V-</a:t>
            </a:r>
            <a:r>
              <a:rPr lang="en-US" sz="3800" b="1" i="0" dirty="0">
                <a:solidFill>
                  <a:srgbClr val="D957AE"/>
                </a:solidFill>
                <a:effectLst/>
                <a:latin typeface="+mn-lt"/>
              </a:rPr>
              <a:t>How to Develop a Project Charter?</a:t>
            </a:r>
            <a:endParaRPr lang="fr-FR" sz="3800" dirty="0">
              <a:solidFill>
                <a:srgbClr val="D957AE"/>
              </a:solidFill>
              <a:latin typeface="+mn-lt"/>
            </a:endParaRPr>
          </a:p>
        </p:txBody>
      </p:sp>
      <p:sp>
        <p:nvSpPr>
          <p:cNvPr id="3" name="Espace réservé du contenu 2">
            <a:extLst>
              <a:ext uri="{FF2B5EF4-FFF2-40B4-BE49-F238E27FC236}">
                <a16:creationId xmlns:a16="http://schemas.microsoft.com/office/drawing/2014/main" id="{99252DDD-63D8-4653-A362-6D6FDB3AF828}"/>
              </a:ext>
            </a:extLst>
          </p:cNvPr>
          <p:cNvSpPr>
            <a:spLocks noGrp="1"/>
          </p:cNvSpPr>
          <p:nvPr>
            <p:ph idx="1"/>
          </p:nvPr>
        </p:nvSpPr>
        <p:spPr>
          <a:xfrm>
            <a:off x="128337" y="1628274"/>
            <a:ext cx="10260803" cy="4548689"/>
          </a:xfrm>
        </p:spPr>
        <p:txBody>
          <a:bodyPr/>
          <a:lstStyle/>
          <a:p>
            <a:pPr marL="0" indent="0" algn="l" rtl="0">
              <a:buNone/>
            </a:pPr>
            <a:r>
              <a:rPr lang="en-US" sz="2600" b="1" i="0" dirty="0">
                <a:effectLst/>
              </a:rPr>
              <a:t>V-1- Steps needed to build a Project Charter</a:t>
            </a:r>
          </a:p>
          <a:p>
            <a:pPr marL="0" indent="0" algn="l" rtl="0">
              <a:buNone/>
            </a:pPr>
            <a:r>
              <a:rPr lang="en-US" sz="2600" b="0" i="0" dirty="0">
                <a:effectLst/>
              </a:rPr>
              <a:t>Typically, a Charter has four basic steps</a:t>
            </a:r>
          </a:p>
          <a:p>
            <a:pPr marL="0" indent="0" algn="l" rtl="0">
              <a:buNone/>
            </a:pPr>
            <a:endParaRPr lang="en-US" b="0" i="0" dirty="0">
              <a:solidFill>
                <a:srgbClr val="333745"/>
              </a:solidFill>
              <a:effectLst/>
              <a:latin typeface="open sans" panose="020B0606030504020204" pitchFamily="34" charset="0"/>
            </a:endParaRPr>
          </a:p>
          <a:p>
            <a:pPr marL="0" indent="0" algn="l" rtl="0">
              <a:buNone/>
            </a:pPr>
            <a:endParaRPr lang="en-US" b="0" i="0" dirty="0">
              <a:solidFill>
                <a:srgbClr val="333745"/>
              </a:solidFill>
              <a:effectLst/>
              <a:latin typeface="open sans" panose="020B0606030504020204" pitchFamily="34" charset="0"/>
            </a:endParaRPr>
          </a:p>
          <a:p>
            <a:pPr marL="0" indent="0">
              <a:buNone/>
            </a:pPr>
            <a:endParaRPr lang="fr-FR" dirty="0"/>
          </a:p>
        </p:txBody>
      </p:sp>
      <p:pic>
        <p:nvPicPr>
          <p:cNvPr id="8" name="Image 7">
            <a:extLst>
              <a:ext uri="{FF2B5EF4-FFF2-40B4-BE49-F238E27FC236}">
                <a16:creationId xmlns:a16="http://schemas.microsoft.com/office/drawing/2014/main" id="{0FAD4206-DAFC-4B68-86F0-0A1BFB42FEF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8337" y="2682550"/>
            <a:ext cx="10358079" cy="4111282"/>
          </a:xfrm>
          <a:prstGeom prst="rect">
            <a:avLst/>
          </a:prstGeom>
          <a:noFill/>
          <a:ln>
            <a:noFill/>
          </a:ln>
        </p:spPr>
      </p:pic>
    </p:spTree>
    <p:extLst>
      <p:ext uri="{BB962C8B-B14F-4D97-AF65-F5344CB8AC3E}">
        <p14:creationId xmlns:p14="http://schemas.microsoft.com/office/powerpoint/2010/main" val="14799346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76F91C-C492-4F87-8B44-A4E4307B198A}"/>
              </a:ext>
            </a:extLst>
          </p:cNvPr>
          <p:cNvSpPr>
            <a:spLocks noGrp="1"/>
          </p:cNvSpPr>
          <p:nvPr>
            <p:ph type="title"/>
          </p:nvPr>
        </p:nvSpPr>
        <p:spPr>
          <a:xfrm>
            <a:off x="2294313" y="365125"/>
            <a:ext cx="7822276" cy="1325563"/>
          </a:xfrm>
        </p:spPr>
        <p:txBody>
          <a:bodyPr>
            <a:normAutofit/>
          </a:bodyPr>
          <a:lstStyle/>
          <a:p>
            <a:r>
              <a:rPr lang="fr-FR" sz="3800" b="1" dirty="0">
                <a:solidFill>
                  <a:srgbClr val="D957AE"/>
                </a:solidFill>
                <a:latin typeface="+mn-lt"/>
              </a:rPr>
              <a:t>V-</a:t>
            </a:r>
            <a:r>
              <a:rPr lang="en-US" sz="3800" b="1" i="0" dirty="0">
                <a:solidFill>
                  <a:srgbClr val="D957AE"/>
                </a:solidFill>
                <a:effectLst/>
                <a:latin typeface="+mn-lt"/>
              </a:rPr>
              <a:t>How to Develop a Project Charter?</a:t>
            </a:r>
            <a:endParaRPr lang="fr-FR" sz="3800" dirty="0"/>
          </a:p>
        </p:txBody>
      </p:sp>
      <p:graphicFrame>
        <p:nvGraphicFramePr>
          <p:cNvPr id="4" name="Tableau 4">
            <a:extLst>
              <a:ext uri="{FF2B5EF4-FFF2-40B4-BE49-F238E27FC236}">
                <a16:creationId xmlns:a16="http://schemas.microsoft.com/office/drawing/2014/main" id="{B729661B-95D8-49B2-A4F6-A5B36C8DC503}"/>
              </a:ext>
            </a:extLst>
          </p:cNvPr>
          <p:cNvGraphicFramePr>
            <a:graphicFrameLocks noGrp="1"/>
          </p:cNvGraphicFramePr>
          <p:nvPr>
            <p:ph idx="1"/>
            <p:extLst>
              <p:ext uri="{D42A27DB-BD31-4B8C-83A1-F6EECF244321}">
                <p14:modId xmlns:p14="http://schemas.microsoft.com/office/powerpoint/2010/main" val="1646617406"/>
              </p:ext>
            </p:extLst>
          </p:nvPr>
        </p:nvGraphicFramePr>
        <p:xfrm>
          <a:off x="168589" y="1596189"/>
          <a:ext cx="5061137" cy="2926080"/>
        </p:xfrm>
        <a:graphic>
          <a:graphicData uri="http://schemas.openxmlformats.org/drawingml/2006/table">
            <a:tbl>
              <a:tblPr firstRow="1" bandRow="1">
                <a:tableStyleId>{5C22544A-7EE6-4342-B048-85BDC9FD1C3A}</a:tableStyleId>
              </a:tblPr>
              <a:tblGrid>
                <a:gridCol w="5061137">
                  <a:extLst>
                    <a:ext uri="{9D8B030D-6E8A-4147-A177-3AD203B41FA5}">
                      <a16:colId xmlns:a16="http://schemas.microsoft.com/office/drawing/2014/main" val="706694208"/>
                    </a:ext>
                  </a:extLst>
                </a:gridCol>
              </a:tblGrid>
              <a:tr h="2486527">
                <a:tc>
                  <a:txBody>
                    <a:bodyPr/>
                    <a:lstStyle/>
                    <a:p>
                      <a:pPr marL="457200" indent="-457200" algn="just" rtl="0">
                        <a:buAutoNum type="arabicPeriod"/>
                      </a:pPr>
                      <a:r>
                        <a:rPr lang="en-US" sz="2400" b="1" i="0" dirty="0">
                          <a:solidFill>
                            <a:schemeClr val="tx1"/>
                          </a:solidFill>
                          <a:effectLst/>
                        </a:rPr>
                        <a:t>Determine the Project Vision</a:t>
                      </a:r>
                    </a:p>
                    <a:p>
                      <a:pPr marL="0" indent="0" algn="just" rtl="0">
                        <a:buNone/>
                      </a:pPr>
                      <a:endParaRPr lang="en-US" sz="2400" b="1" i="0" dirty="0">
                        <a:solidFill>
                          <a:schemeClr val="tx1"/>
                        </a:solidFill>
                        <a:effectLst/>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0" i="0" dirty="0">
                          <a:solidFill>
                            <a:schemeClr val="tx1"/>
                          </a:solidFill>
                          <a:effectLst/>
                        </a:rPr>
                        <a:t>Explain why the project is needed.</a:t>
                      </a:r>
                    </a:p>
                    <a:p>
                      <a:pPr marL="0" indent="0" algn="just" rtl="0">
                        <a:buNone/>
                      </a:pPr>
                      <a:endParaRPr lang="en-US" sz="2400" b="0" i="0" dirty="0">
                        <a:solidFill>
                          <a:schemeClr val="tx1"/>
                        </a:solidFill>
                        <a:effectLst/>
                      </a:endParaRPr>
                    </a:p>
                    <a:p>
                      <a:pPr marL="0" indent="0" algn="just" rtl="0">
                        <a:buNone/>
                      </a:pPr>
                      <a:r>
                        <a:rPr lang="en-US" sz="2400" b="0" i="0" dirty="0">
                          <a:solidFill>
                            <a:schemeClr val="tx1"/>
                          </a:solidFill>
                          <a:effectLst/>
                        </a:rPr>
                        <a:t>Determine the </a:t>
                      </a:r>
                      <a:r>
                        <a:rPr lang="en-US" sz="2400" b="1" i="0" dirty="0">
                          <a:solidFill>
                            <a:schemeClr val="tx1"/>
                          </a:solidFill>
                          <a:effectLst/>
                        </a:rPr>
                        <a:t>project scope</a:t>
                      </a:r>
                      <a:r>
                        <a:rPr lang="en-US" sz="2400" b="0" i="0" dirty="0">
                          <a:solidFill>
                            <a:schemeClr val="tx1"/>
                          </a:solidFill>
                          <a:effectLst/>
                        </a:rPr>
                        <a:t>, </a:t>
                      </a:r>
                      <a:r>
                        <a:rPr lang="en-US" sz="2400" b="1" i="0" dirty="0">
                          <a:solidFill>
                            <a:schemeClr val="tx1"/>
                          </a:solidFill>
                          <a:effectLst/>
                        </a:rPr>
                        <a:t>major deliverables</a:t>
                      </a:r>
                      <a:r>
                        <a:rPr lang="en-US" sz="2400" b="0" i="0" dirty="0">
                          <a:solidFill>
                            <a:schemeClr val="tx1"/>
                          </a:solidFill>
                          <a:effectLst/>
                        </a:rPr>
                        <a:t>, and </a:t>
                      </a:r>
                      <a:r>
                        <a:rPr lang="en-US" sz="2400" b="1" i="0" dirty="0">
                          <a:solidFill>
                            <a:schemeClr val="tx1"/>
                          </a:solidFill>
                          <a:effectLst/>
                        </a:rPr>
                        <a:t>the project vision</a:t>
                      </a:r>
                      <a:r>
                        <a:rPr lang="en-US" sz="2400" b="0" i="0" dirty="0">
                          <a:solidFill>
                            <a:schemeClr val="tx1"/>
                          </a:solidFill>
                          <a:effectLst/>
                        </a:rPr>
                        <a:t>.</a:t>
                      </a:r>
                    </a:p>
                    <a:p>
                      <a:pPr marL="0" indent="0" algn="just" rtl="0">
                        <a:buNone/>
                      </a:pPr>
                      <a:endParaRPr lang="en-US" sz="2400" b="0" i="0" dirty="0">
                        <a:solidFill>
                          <a:schemeClr val="tx1"/>
                        </a:solidFill>
                        <a:effectLst/>
                      </a:endParaRPr>
                    </a:p>
                    <a:p>
                      <a:endParaRPr lang="fr-FR" dirty="0"/>
                    </a:p>
                  </a:txBody>
                  <a:tcPr>
                    <a:solidFill>
                      <a:srgbClr val="00FF00"/>
                    </a:solidFill>
                  </a:tcPr>
                </a:tc>
                <a:extLst>
                  <a:ext uri="{0D108BD9-81ED-4DB2-BD59-A6C34878D82A}">
                    <a16:rowId xmlns:a16="http://schemas.microsoft.com/office/drawing/2014/main" val="2373121392"/>
                  </a:ext>
                </a:extLst>
              </a:tr>
            </a:tbl>
          </a:graphicData>
        </a:graphic>
      </p:graphicFrame>
      <p:graphicFrame>
        <p:nvGraphicFramePr>
          <p:cNvPr id="5" name="Tableau 5">
            <a:extLst>
              <a:ext uri="{FF2B5EF4-FFF2-40B4-BE49-F238E27FC236}">
                <a16:creationId xmlns:a16="http://schemas.microsoft.com/office/drawing/2014/main" id="{E8F59513-9FED-4B7C-B144-73780FE6F78E}"/>
              </a:ext>
            </a:extLst>
          </p:cNvPr>
          <p:cNvGraphicFramePr>
            <a:graphicFrameLocks noGrp="1"/>
          </p:cNvGraphicFramePr>
          <p:nvPr>
            <p:extLst>
              <p:ext uri="{D42A27DB-BD31-4B8C-83A1-F6EECF244321}">
                <p14:modId xmlns:p14="http://schemas.microsoft.com/office/powerpoint/2010/main" val="1033838409"/>
              </p:ext>
            </p:extLst>
          </p:nvPr>
        </p:nvGraphicFramePr>
        <p:xfrm>
          <a:off x="6525490" y="1487977"/>
          <a:ext cx="5560921" cy="2560320"/>
        </p:xfrm>
        <a:graphic>
          <a:graphicData uri="http://schemas.openxmlformats.org/drawingml/2006/table">
            <a:tbl>
              <a:tblPr firstRow="1" bandRow="1">
                <a:tableStyleId>{C4B1156A-380E-4F78-BDF5-A606A8083BF9}</a:tableStyleId>
              </a:tblPr>
              <a:tblGrid>
                <a:gridCol w="5560921">
                  <a:extLst>
                    <a:ext uri="{9D8B030D-6E8A-4147-A177-3AD203B41FA5}">
                      <a16:colId xmlns:a16="http://schemas.microsoft.com/office/drawing/2014/main" val="4175175444"/>
                    </a:ext>
                  </a:extLst>
                </a:gridCol>
              </a:tblGrid>
              <a:tr h="2465000">
                <a:tc>
                  <a:txBody>
                    <a:bodyPr/>
                    <a:lstStyle/>
                    <a:p>
                      <a:pPr marL="0" indent="0" algn="just" rtl="0">
                        <a:buNone/>
                      </a:pPr>
                      <a:r>
                        <a:rPr lang="en-US" sz="2400" b="1" i="0" dirty="0">
                          <a:effectLst/>
                        </a:rPr>
                        <a:t>2. Describe the Project Organization</a:t>
                      </a:r>
                    </a:p>
                    <a:p>
                      <a:pPr marL="0" indent="0" algn="just" rtl="0">
                        <a:buNone/>
                      </a:pPr>
                      <a:endParaRPr lang="en-US" sz="2400" b="1" i="0" dirty="0">
                        <a:effectLst/>
                      </a:endParaRPr>
                    </a:p>
                    <a:p>
                      <a:pPr marL="0" indent="0" algn="just" rtl="0">
                        <a:buNone/>
                      </a:pPr>
                      <a:r>
                        <a:rPr lang="en-US" sz="2400" b="0" i="0" dirty="0">
                          <a:effectLst/>
                        </a:rPr>
                        <a:t>Describe the stakeholders involved in the project. Create an organizational chart and specify the reporting lines as well as describing roles and responsibilities.</a:t>
                      </a:r>
                    </a:p>
                    <a:p>
                      <a:endParaRPr lang="fr-FR" dirty="0"/>
                    </a:p>
                  </a:txBody>
                  <a:tcPr>
                    <a:solidFill>
                      <a:schemeClr val="accent2"/>
                    </a:solidFill>
                  </a:tcPr>
                </a:tc>
                <a:extLst>
                  <a:ext uri="{0D108BD9-81ED-4DB2-BD59-A6C34878D82A}">
                    <a16:rowId xmlns:a16="http://schemas.microsoft.com/office/drawing/2014/main" val="2564870216"/>
                  </a:ext>
                </a:extLst>
              </a:tr>
            </a:tbl>
          </a:graphicData>
        </a:graphic>
      </p:graphicFrame>
      <p:graphicFrame>
        <p:nvGraphicFramePr>
          <p:cNvPr id="6" name="Tableau 6">
            <a:extLst>
              <a:ext uri="{FF2B5EF4-FFF2-40B4-BE49-F238E27FC236}">
                <a16:creationId xmlns:a16="http://schemas.microsoft.com/office/drawing/2014/main" id="{CDEF7C22-9AB3-45A3-95CD-AD35989D964B}"/>
              </a:ext>
            </a:extLst>
          </p:cNvPr>
          <p:cNvGraphicFramePr>
            <a:graphicFrameLocks noGrp="1"/>
          </p:cNvGraphicFramePr>
          <p:nvPr>
            <p:extLst>
              <p:ext uri="{D42A27DB-BD31-4B8C-83A1-F6EECF244321}">
                <p14:modId xmlns:p14="http://schemas.microsoft.com/office/powerpoint/2010/main" val="3343418003"/>
              </p:ext>
            </p:extLst>
          </p:nvPr>
        </p:nvGraphicFramePr>
        <p:xfrm>
          <a:off x="7514705" y="4721629"/>
          <a:ext cx="4677295" cy="2136370"/>
        </p:xfrm>
        <a:graphic>
          <a:graphicData uri="http://schemas.openxmlformats.org/drawingml/2006/table">
            <a:tbl>
              <a:tblPr firstRow="1" bandRow="1">
                <a:tableStyleId>{EB9631B5-78F2-41C9-869B-9F39066F8104}</a:tableStyleId>
              </a:tblPr>
              <a:tblGrid>
                <a:gridCol w="4677295">
                  <a:extLst>
                    <a:ext uri="{9D8B030D-6E8A-4147-A177-3AD203B41FA5}">
                      <a16:colId xmlns:a16="http://schemas.microsoft.com/office/drawing/2014/main" val="1910172381"/>
                    </a:ext>
                  </a:extLst>
                </a:gridCol>
              </a:tblGrid>
              <a:tr h="2136370">
                <a:tc>
                  <a:txBody>
                    <a:bodyPr/>
                    <a:lstStyle/>
                    <a:p>
                      <a:pPr marL="0" indent="0" algn="just" rtl="0">
                        <a:buNone/>
                      </a:pPr>
                      <a:r>
                        <a:rPr lang="en-US" sz="2400" b="1" i="0" dirty="0">
                          <a:solidFill>
                            <a:schemeClr val="tx1"/>
                          </a:solidFill>
                          <a:effectLst/>
                        </a:rPr>
                        <a:t>4. List the Risks and Issues</a:t>
                      </a:r>
                    </a:p>
                    <a:p>
                      <a:pPr marL="0" indent="0" algn="just" rtl="0">
                        <a:buNone/>
                      </a:pPr>
                      <a:endParaRPr lang="en-US" sz="2400" b="1" i="0" dirty="0">
                        <a:solidFill>
                          <a:schemeClr val="tx1"/>
                        </a:solidFill>
                        <a:effectLst/>
                      </a:endParaRPr>
                    </a:p>
                    <a:p>
                      <a:pPr marL="0" indent="0" algn="just" rtl="0">
                        <a:buNone/>
                      </a:pPr>
                      <a:r>
                        <a:rPr lang="en-US" sz="2400" b="0" i="0" dirty="0">
                          <a:solidFill>
                            <a:schemeClr val="tx1"/>
                          </a:solidFill>
                          <a:effectLst/>
                        </a:rPr>
                        <a:t>Identify risks, dangers, premises, constraints, and issues.</a:t>
                      </a:r>
                    </a:p>
                    <a:p>
                      <a:endParaRPr lang="fr-FR" dirty="0"/>
                    </a:p>
                  </a:txBody>
                  <a:tcPr/>
                </a:tc>
                <a:extLst>
                  <a:ext uri="{0D108BD9-81ED-4DB2-BD59-A6C34878D82A}">
                    <a16:rowId xmlns:a16="http://schemas.microsoft.com/office/drawing/2014/main" val="2384398129"/>
                  </a:ext>
                </a:extLst>
              </a:tr>
            </a:tbl>
          </a:graphicData>
        </a:graphic>
      </p:graphicFrame>
      <p:graphicFrame>
        <p:nvGraphicFramePr>
          <p:cNvPr id="7" name="Tableau 7">
            <a:extLst>
              <a:ext uri="{FF2B5EF4-FFF2-40B4-BE49-F238E27FC236}">
                <a16:creationId xmlns:a16="http://schemas.microsoft.com/office/drawing/2014/main" id="{D118E9AE-4C64-4854-B1E0-FBE4F3F85465}"/>
              </a:ext>
            </a:extLst>
          </p:cNvPr>
          <p:cNvGraphicFramePr>
            <a:graphicFrameLocks noGrp="1"/>
          </p:cNvGraphicFramePr>
          <p:nvPr>
            <p:extLst>
              <p:ext uri="{D42A27DB-BD31-4B8C-83A1-F6EECF244321}">
                <p14:modId xmlns:p14="http://schemas.microsoft.com/office/powerpoint/2010/main" val="3808827632"/>
              </p:ext>
            </p:extLst>
          </p:nvPr>
        </p:nvGraphicFramePr>
        <p:xfrm>
          <a:off x="168589" y="4297679"/>
          <a:ext cx="5716822" cy="2560320"/>
        </p:xfrm>
        <a:graphic>
          <a:graphicData uri="http://schemas.openxmlformats.org/drawingml/2006/table">
            <a:tbl>
              <a:tblPr firstRow="1" bandRow="1">
                <a:tableStyleId>{46F890A9-2807-4EBB-B81D-B2AA78EC7F39}</a:tableStyleId>
              </a:tblPr>
              <a:tblGrid>
                <a:gridCol w="5716822">
                  <a:extLst>
                    <a:ext uri="{9D8B030D-6E8A-4147-A177-3AD203B41FA5}">
                      <a16:colId xmlns:a16="http://schemas.microsoft.com/office/drawing/2014/main" val="2158922805"/>
                    </a:ext>
                  </a:extLst>
                </a:gridCol>
              </a:tblGrid>
              <a:tr h="2408399">
                <a:tc>
                  <a:txBody>
                    <a:bodyPr/>
                    <a:lstStyle/>
                    <a:p>
                      <a:pPr marL="0" indent="0" algn="just" rtl="0">
                        <a:buNone/>
                      </a:pPr>
                      <a:r>
                        <a:rPr lang="en-US" sz="2400" b="1" i="0" dirty="0">
                          <a:solidFill>
                            <a:schemeClr val="tx1"/>
                          </a:solidFill>
                          <a:effectLst/>
                        </a:rPr>
                        <a:t>3. Plan the Approach to Implementation</a:t>
                      </a:r>
                    </a:p>
                    <a:p>
                      <a:pPr marL="0" indent="0" algn="just" rtl="0">
                        <a:buNone/>
                      </a:pPr>
                      <a:endParaRPr lang="en-US" sz="2400" b="1" i="0" dirty="0">
                        <a:solidFill>
                          <a:schemeClr val="tx1"/>
                        </a:solidFill>
                        <a:effectLst/>
                      </a:endParaRPr>
                    </a:p>
                    <a:p>
                      <a:pPr marL="0" indent="0" algn="just" rtl="0">
                        <a:buNone/>
                      </a:pPr>
                      <a:r>
                        <a:rPr lang="en-US" sz="2400" b="0" i="0" dirty="0">
                          <a:solidFill>
                            <a:schemeClr val="tx1"/>
                          </a:solidFill>
                          <a:effectLst/>
                        </a:rPr>
                        <a:t>Plan the activity lists to be completed and include major phases, project milestones, and deliverables while creating an implementation plan.</a:t>
                      </a:r>
                    </a:p>
                    <a:p>
                      <a:endParaRPr lang="fr-FR" dirty="0"/>
                    </a:p>
                  </a:txBody>
                  <a:tcPr>
                    <a:solidFill>
                      <a:srgbClr val="00B0F0"/>
                    </a:solidFill>
                  </a:tcPr>
                </a:tc>
                <a:extLst>
                  <a:ext uri="{0D108BD9-81ED-4DB2-BD59-A6C34878D82A}">
                    <a16:rowId xmlns:a16="http://schemas.microsoft.com/office/drawing/2014/main" val="541216674"/>
                  </a:ext>
                </a:extLst>
              </a:tr>
            </a:tbl>
          </a:graphicData>
        </a:graphic>
      </p:graphicFrame>
    </p:spTree>
    <p:extLst>
      <p:ext uri="{BB962C8B-B14F-4D97-AF65-F5344CB8AC3E}">
        <p14:creationId xmlns:p14="http://schemas.microsoft.com/office/powerpoint/2010/main" val="10068767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BB7B348-07B6-4F7B-8253-453E526B75D1}"/>
              </a:ext>
            </a:extLst>
          </p:cNvPr>
          <p:cNvSpPr>
            <a:spLocks noGrp="1"/>
          </p:cNvSpPr>
          <p:nvPr>
            <p:ph type="title"/>
          </p:nvPr>
        </p:nvSpPr>
        <p:spPr>
          <a:xfrm>
            <a:off x="2213811" y="365125"/>
            <a:ext cx="8261685" cy="1325563"/>
          </a:xfrm>
        </p:spPr>
        <p:txBody>
          <a:bodyPr>
            <a:normAutofit/>
          </a:bodyPr>
          <a:lstStyle/>
          <a:p>
            <a:r>
              <a:rPr lang="fr-FR" sz="3800" b="1" dirty="0">
                <a:solidFill>
                  <a:srgbClr val="D957AE"/>
                </a:solidFill>
                <a:latin typeface="+mn-lt"/>
              </a:rPr>
              <a:t>V-</a:t>
            </a:r>
            <a:r>
              <a:rPr lang="en-US" sz="3800" b="1" i="0" dirty="0">
                <a:solidFill>
                  <a:srgbClr val="D957AE"/>
                </a:solidFill>
                <a:effectLst/>
                <a:latin typeface="+mn-lt"/>
              </a:rPr>
              <a:t>How to Develop a Project Charter?</a:t>
            </a:r>
            <a:endParaRPr lang="fr-FR" sz="3800" dirty="0"/>
          </a:p>
        </p:txBody>
      </p:sp>
      <p:sp>
        <p:nvSpPr>
          <p:cNvPr id="3" name="Espace réservé du contenu 2">
            <a:extLst>
              <a:ext uri="{FF2B5EF4-FFF2-40B4-BE49-F238E27FC236}">
                <a16:creationId xmlns:a16="http://schemas.microsoft.com/office/drawing/2014/main" id="{139D3C98-FCBA-40BE-B749-2E793662ABE1}"/>
              </a:ext>
            </a:extLst>
          </p:cNvPr>
          <p:cNvSpPr>
            <a:spLocks noGrp="1"/>
          </p:cNvSpPr>
          <p:nvPr>
            <p:ph idx="1"/>
          </p:nvPr>
        </p:nvSpPr>
        <p:spPr>
          <a:xfrm>
            <a:off x="160421" y="1825625"/>
            <a:ext cx="11193379" cy="4351338"/>
          </a:xfrm>
        </p:spPr>
        <p:txBody>
          <a:bodyPr/>
          <a:lstStyle/>
          <a:p>
            <a:pPr marL="0" indent="0">
              <a:buNone/>
            </a:pPr>
            <a:r>
              <a:rPr lang="en-US" sz="2800" b="0" i="0" dirty="0">
                <a:effectLst/>
              </a:rPr>
              <a:t>This Charter can be extended to 8 steps:</a:t>
            </a:r>
          </a:p>
          <a:p>
            <a:pPr marL="0" indent="0">
              <a:buNone/>
            </a:pPr>
            <a:endParaRPr lang="fr-FR" dirty="0"/>
          </a:p>
        </p:txBody>
      </p:sp>
      <p:graphicFrame>
        <p:nvGraphicFramePr>
          <p:cNvPr id="4" name="Tableau 4">
            <a:extLst>
              <a:ext uri="{FF2B5EF4-FFF2-40B4-BE49-F238E27FC236}">
                <a16:creationId xmlns:a16="http://schemas.microsoft.com/office/drawing/2014/main" id="{46220FA4-0BF0-490E-903A-AA054B6EF892}"/>
              </a:ext>
            </a:extLst>
          </p:cNvPr>
          <p:cNvGraphicFramePr>
            <a:graphicFrameLocks noGrp="1"/>
          </p:cNvGraphicFramePr>
          <p:nvPr>
            <p:extLst>
              <p:ext uri="{D42A27DB-BD31-4B8C-83A1-F6EECF244321}">
                <p14:modId xmlns:p14="http://schemas.microsoft.com/office/powerpoint/2010/main" val="902591518"/>
              </p:ext>
            </p:extLst>
          </p:nvPr>
        </p:nvGraphicFramePr>
        <p:xfrm>
          <a:off x="160420" y="2372002"/>
          <a:ext cx="12031580" cy="4485997"/>
        </p:xfrm>
        <a:graphic>
          <a:graphicData uri="http://schemas.openxmlformats.org/drawingml/2006/table">
            <a:tbl>
              <a:tblPr firstRow="1" bandRow="1">
                <a:tableStyleId>{C4B1156A-380E-4F78-BDF5-A606A8083BF9}</a:tableStyleId>
              </a:tblPr>
              <a:tblGrid>
                <a:gridCol w="6015790">
                  <a:extLst>
                    <a:ext uri="{9D8B030D-6E8A-4147-A177-3AD203B41FA5}">
                      <a16:colId xmlns:a16="http://schemas.microsoft.com/office/drawing/2014/main" val="1841698001"/>
                    </a:ext>
                  </a:extLst>
                </a:gridCol>
                <a:gridCol w="6015790">
                  <a:extLst>
                    <a:ext uri="{9D8B030D-6E8A-4147-A177-3AD203B41FA5}">
                      <a16:colId xmlns:a16="http://schemas.microsoft.com/office/drawing/2014/main" val="2412662113"/>
                    </a:ext>
                  </a:extLst>
                </a:gridCol>
              </a:tblGrid>
              <a:tr h="626153">
                <a:tc>
                  <a:txBody>
                    <a:bodyPr/>
                    <a:lstStyle/>
                    <a:p>
                      <a:pPr algn="ctr"/>
                      <a:r>
                        <a:rPr lang="fr-FR" sz="2400" dirty="0" err="1">
                          <a:solidFill>
                            <a:schemeClr val="tx1"/>
                          </a:solidFill>
                        </a:rPr>
                        <a:t>Step</a:t>
                      </a:r>
                      <a:r>
                        <a:rPr lang="fr-FR" sz="2400" dirty="0">
                          <a:solidFill>
                            <a:schemeClr val="tx1"/>
                          </a:solidFill>
                        </a:rPr>
                        <a:t> 1</a:t>
                      </a:r>
                    </a:p>
                  </a:txBody>
                  <a:tcPr>
                    <a:solidFill>
                      <a:srgbClr val="00FF00"/>
                    </a:solidFill>
                  </a:tcPr>
                </a:tc>
                <a:tc>
                  <a:txBody>
                    <a:bodyPr/>
                    <a:lstStyle/>
                    <a:p>
                      <a:pPr algn="ctr"/>
                      <a:r>
                        <a:rPr lang="fr-FR" sz="2400" dirty="0" err="1">
                          <a:solidFill>
                            <a:schemeClr val="tx1"/>
                          </a:solidFill>
                        </a:rPr>
                        <a:t>Step</a:t>
                      </a:r>
                      <a:r>
                        <a:rPr lang="fr-FR" sz="2400" dirty="0">
                          <a:solidFill>
                            <a:schemeClr val="tx1"/>
                          </a:solidFill>
                        </a:rPr>
                        <a:t> 2</a:t>
                      </a:r>
                    </a:p>
                  </a:txBody>
                  <a:tcPr>
                    <a:solidFill>
                      <a:schemeClr val="accent2"/>
                    </a:solidFill>
                  </a:tcPr>
                </a:tc>
                <a:extLst>
                  <a:ext uri="{0D108BD9-81ED-4DB2-BD59-A6C34878D82A}">
                    <a16:rowId xmlns:a16="http://schemas.microsoft.com/office/drawing/2014/main" val="3327794035"/>
                  </a:ext>
                </a:extLst>
              </a:tr>
              <a:tr h="3859844">
                <a:tc>
                  <a:txBody>
                    <a:bodyPr/>
                    <a:lstStyle/>
                    <a:p>
                      <a:pPr marL="457200" indent="-457200">
                        <a:buAutoNum type="arabicPeriod"/>
                      </a:pPr>
                      <a:r>
                        <a:rPr lang="en-US" sz="2200" b="1" i="0" dirty="0">
                          <a:solidFill>
                            <a:srgbClr val="3F3F3F"/>
                          </a:solidFill>
                          <a:effectLst/>
                        </a:rPr>
                        <a:t>Identify the Project Vision</a:t>
                      </a:r>
                    </a:p>
                    <a:p>
                      <a:pPr marL="0" indent="0">
                        <a:buNone/>
                      </a:pPr>
                      <a:endParaRPr lang="en-US" sz="2200" b="1" i="0" dirty="0">
                        <a:solidFill>
                          <a:srgbClr val="3F3F3F"/>
                        </a:solidFill>
                        <a:effectLst/>
                      </a:endParaRPr>
                    </a:p>
                    <a:p>
                      <a:pPr marL="0" indent="0">
                        <a:buNone/>
                      </a:pPr>
                      <a:endParaRPr lang="en-US" sz="2200" b="1" i="0" dirty="0">
                        <a:solidFill>
                          <a:srgbClr val="3F3F3F"/>
                        </a:solidFill>
                        <a:effectLst/>
                      </a:endParaRPr>
                    </a:p>
                    <a:p>
                      <a:pPr marL="0" indent="0">
                        <a:buNone/>
                      </a:pPr>
                      <a:r>
                        <a:rPr lang="en-US" sz="2200" b="0" i="0" dirty="0">
                          <a:solidFill>
                            <a:srgbClr val="333745"/>
                          </a:solidFill>
                          <a:effectLst/>
                        </a:rPr>
                        <a:t>Determine the project scope, major deliverables, and the objectives. Explain why the project is needed.</a:t>
                      </a:r>
                      <a:endParaRPr lang="en-US" sz="2200" b="0" i="0" dirty="0">
                        <a:solidFill>
                          <a:srgbClr val="3F3F3F"/>
                        </a:solidFill>
                        <a:effectLst/>
                      </a:endParaRPr>
                    </a:p>
                    <a:p>
                      <a:pPr algn="l"/>
                      <a:r>
                        <a:rPr lang="en-US" sz="2200" b="1" i="0" dirty="0">
                          <a:solidFill>
                            <a:srgbClr val="3F3F3F"/>
                          </a:solidFill>
                          <a:effectLst/>
                        </a:rPr>
                        <a:t>Scope:</a:t>
                      </a:r>
                      <a:r>
                        <a:rPr lang="en-US" sz="2200" b="0" i="0" dirty="0">
                          <a:solidFill>
                            <a:srgbClr val="3F3F3F"/>
                          </a:solidFill>
                          <a:effectLst/>
                        </a:rPr>
                        <a:t>.</a:t>
                      </a:r>
                    </a:p>
                    <a:p>
                      <a:pPr algn="l"/>
                      <a:r>
                        <a:rPr lang="en-US" sz="2200" b="1" i="0" dirty="0">
                          <a:solidFill>
                            <a:srgbClr val="3F3F3F"/>
                          </a:solidFill>
                          <a:effectLst/>
                        </a:rPr>
                        <a:t>Objectives:</a:t>
                      </a:r>
                      <a:r>
                        <a:rPr lang="en-US" sz="2200" b="0" i="0" dirty="0">
                          <a:solidFill>
                            <a:srgbClr val="3F3F3F"/>
                          </a:solidFill>
                          <a:effectLst/>
                        </a:rPr>
                        <a:t> </a:t>
                      </a:r>
                    </a:p>
                    <a:p>
                      <a:pPr algn="l"/>
                      <a:r>
                        <a:rPr lang="en-US" sz="2200" b="1" i="0" dirty="0">
                          <a:solidFill>
                            <a:srgbClr val="3F3F3F"/>
                          </a:solidFill>
                          <a:effectLst/>
                        </a:rPr>
                        <a:t>Deliverables: </a:t>
                      </a:r>
                    </a:p>
                    <a:p>
                      <a:endParaRPr lang="fr-FR" dirty="0"/>
                    </a:p>
                  </a:txBody>
                  <a:tcPr>
                    <a:solidFill>
                      <a:srgbClr val="00FF00"/>
                    </a:solidFill>
                  </a:tcPr>
                </a:tc>
                <a:tc>
                  <a:txBody>
                    <a:bodyPr/>
                    <a:lstStyle/>
                    <a:p>
                      <a:pPr marL="0" indent="0">
                        <a:buNone/>
                      </a:pPr>
                      <a:r>
                        <a:rPr lang="en-US" sz="2200" b="1" i="0" dirty="0">
                          <a:solidFill>
                            <a:srgbClr val="3F3F3F"/>
                          </a:solidFill>
                          <a:effectLst/>
                        </a:rPr>
                        <a:t>2. Identify the Stakeholders and the Customers =</a:t>
                      </a:r>
                    </a:p>
                    <a:p>
                      <a:pPr marL="0" indent="0">
                        <a:buNone/>
                      </a:pPr>
                      <a:r>
                        <a:rPr lang="fr-FR" sz="2200" b="1" i="0" dirty="0" err="1">
                          <a:solidFill>
                            <a:srgbClr val="333745"/>
                          </a:solidFill>
                          <a:effectLst/>
                        </a:rPr>
                        <a:t>Describe</a:t>
                      </a:r>
                      <a:r>
                        <a:rPr lang="fr-FR" sz="2200" b="1" i="0" dirty="0">
                          <a:solidFill>
                            <a:srgbClr val="333745"/>
                          </a:solidFill>
                          <a:effectLst/>
                        </a:rPr>
                        <a:t> the Project </a:t>
                      </a:r>
                      <a:r>
                        <a:rPr lang="fr-FR" sz="2200" b="1" i="0" dirty="0" err="1">
                          <a:solidFill>
                            <a:srgbClr val="333745"/>
                          </a:solidFill>
                          <a:effectLst/>
                        </a:rPr>
                        <a:t>Organization</a:t>
                      </a:r>
                      <a:endParaRPr lang="fr-FR" sz="2200" b="1" i="0" dirty="0">
                        <a:solidFill>
                          <a:srgbClr val="333745"/>
                        </a:solidFill>
                        <a:effectLst/>
                      </a:endParaRPr>
                    </a:p>
                    <a:p>
                      <a:pPr marL="0" indent="0">
                        <a:buNone/>
                      </a:pPr>
                      <a:endParaRPr lang="en-US" sz="2200" b="0" i="0" dirty="0">
                        <a:solidFill>
                          <a:srgbClr val="3F3F3F"/>
                        </a:solidFill>
                        <a:effectLst/>
                      </a:endParaRPr>
                    </a:p>
                    <a:p>
                      <a:pPr marL="0" indent="0">
                        <a:buNone/>
                      </a:pPr>
                      <a:endParaRPr lang="en-US" sz="2200" b="0" i="0" dirty="0">
                        <a:solidFill>
                          <a:srgbClr val="3F3F3F"/>
                        </a:solidFill>
                        <a:effectLst/>
                      </a:endParaRPr>
                    </a:p>
                    <a:p>
                      <a:pPr marL="0" indent="0">
                        <a:buNone/>
                      </a:pPr>
                      <a:r>
                        <a:rPr lang="en-US" sz="2200" b="0" i="0" dirty="0">
                          <a:solidFill>
                            <a:srgbClr val="333745"/>
                          </a:solidFill>
                          <a:effectLst/>
                        </a:rPr>
                        <a:t>Describe the stakeholders involved in the project. Create an organizational chart and specify the reporting lines as well as describing roles and responsibilities.</a:t>
                      </a:r>
                      <a:endParaRPr lang="fr-FR" sz="2200" dirty="0"/>
                    </a:p>
                    <a:p>
                      <a:endParaRPr lang="fr-FR" dirty="0"/>
                    </a:p>
                  </a:txBody>
                  <a:tcPr>
                    <a:solidFill>
                      <a:schemeClr val="accent2"/>
                    </a:solidFill>
                  </a:tcPr>
                </a:tc>
                <a:extLst>
                  <a:ext uri="{0D108BD9-81ED-4DB2-BD59-A6C34878D82A}">
                    <a16:rowId xmlns:a16="http://schemas.microsoft.com/office/drawing/2014/main" val="1888409076"/>
                  </a:ext>
                </a:extLst>
              </a:tr>
            </a:tbl>
          </a:graphicData>
        </a:graphic>
      </p:graphicFrame>
    </p:spTree>
    <p:extLst>
      <p:ext uri="{BB962C8B-B14F-4D97-AF65-F5344CB8AC3E}">
        <p14:creationId xmlns:p14="http://schemas.microsoft.com/office/powerpoint/2010/main" val="38287081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ABD274-CEE4-48A6-A83D-4BE48044F2B1}"/>
              </a:ext>
            </a:extLst>
          </p:cNvPr>
          <p:cNvSpPr>
            <a:spLocks noGrp="1"/>
          </p:cNvSpPr>
          <p:nvPr>
            <p:ph type="title"/>
          </p:nvPr>
        </p:nvSpPr>
        <p:spPr>
          <a:xfrm>
            <a:off x="2101516" y="365125"/>
            <a:ext cx="8293768" cy="1325563"/>
          </a:xfrm>
        </p:spPr>
        <p:txBody>
          <a:bodyPr>
            <a:normAutofit/>
          </a:bodyPr>
          <a:lstStyle/>
          <a:p>
            <a:r>
              <a:rPr lang="fr-FR" sz="3800" b="1" dirty="0">
                <a:solidFill>
                  <a:srgbClr val="D957AE"/>
                </a:solidFill>
                <a:latin typeface="+mn-lt"/>
              </a:rPr>
              <a:t>V-</a:t>
            </a:r>
            <a:r>
              <a:rPr lang="en-US" sz="3800" b="1" i="0" dirty="0">
                <a:solidFill>
                  <a:srgbClr val="D957AE"/>
                </a:solidFill>
                <a:effectLst/>
                <a:latin typeface="+mn-lt"/>
              </a:rPr>
              <a:t>How to Develop a Project Charter?</a:t>
            </a:r>
            <a:endParaRPr lang="fr-FR" sz="3800" dirty="0"/>
          </a:p>
        </p:txBody>
      </p:sp>
      <p:graphicFrame>
        <p:nvGraphicFramePr>
          <p:cNvPr id="4" name="Tableau 4">
            <a:extLst>
              <a:ext uri="{FF2B5EF4-FFF2-40B4-BE49-F238E27FC236}">
                <a16:creationId xmlns:a16="http://schemas.microsoft.com/office/drawing/2014/main" id="{62BD571E-F022-48B4-B670-CFBEFBFFEF1C}"/>
              </a:ext>
            </a:extLst>
          </p:cNvPr>
          <p:cNvGraphicFramePr>
            <a:graphicFrameLocks noGrp="1"/>
          </p:cNvGraphicFramePr>
          <p:nvPr>
            <p:ph idx="1"/>
            <p:extLst>
              <p:ext uri="{D42A27DB-BD31-4B8C-83A1-F6EECF244321}">
                <p14:modId xmlns:p14="http://schemas.microsoft.com/office/powerpoint/2010/main" val="4223165666"/>
              </p:ext>
            </p:extLst>
          </p:nvPr>
        </p:nvGraphicFramePr>
        <p:xfrm>
          <a:off x="0" y="1825624"/>
          <a:ext cx="12192000" cy="5081847"/>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192018848"/>
                    </a:ext>
                  </a:extLst>
                </a:gridCol>
                <a:gridCol w="6096000">
                  <a:extLst>
                    <a:ext uri="{9D8B030D-6E8A-4147-A177-3AD203B41FA5}">
                      <a16:colId xmlns:a16="http://schemas.microsoft.com/office/drawing/2014/main" val="3422676541"/>
                    </a:ext>
                  </a:extLst>
                </a:gridCol>
              </a:tblGrid>
              <a:tr h="407728">
                <a:tc>
                  <a:txBody>
                    <a:bodyPr/>
                    <a:lstStyle/>
                    <a:p>
                      <a:pPr algn="ctr"/>
                      <a:r>
                        <a:rPr lang="fr-FR" sz="2400" dirty="0" err="1">
                          <a:solidFill>
                            <a:schemeClr val="tx1"/>
                          </a:solidFill>
                        </a:rPr>
                        <a:t>Step</a:t>
                      </a:r>
                      <a:r>
                        <a:rPr lang="fr-FR" sz="2400" dirty="0">
                          <a:solidFill>
                            <a:schemeClr val="tx1"/>
                          </a:solidFill>
                        </a:rPr>
                        <a:t> 3</a:t>
                      </a:r>
                    </a:p>
                  </a:txBody>
                  <a:tcPr>
                    <a:solidFill>
                      <a:srgbClr val="00B0F0"/>
                    </a:solidFill>
                  </a:tcPr>
                </a:tc>
                <a:tc>
                  <a:txBody>
                    <a:bodyPr/>
                    <a:lstStyle/>
                    <a:p>
                      <a:pPr algn="ctr"/>
                      <a:r>
                        <a:rPr lang="fr-FR" sz="2400" dirty="0" err="1">
                          <a:solidFill>
                            <a:schemeClr val="tx1"/>
                          </a:solidFill>
                        </a:rPr>
                        <a:t>Step</a:t>
                      </a:r>
                      <a:r>
                        <a:rPr lang="fr-FR" sz="2400" dirty="0">
                          <a:solidFill>
                            <a:schemeClr val="tx1"/>
                          </a:solidFill>
                        </a:rPr>
                        <a:t> 4</a:t>
                      </a:r>
                    </a:p>
                  </a:txBody>
                  <a:tcPr>
                    <a:solidFill>
                      <a:srgbClr val="FFC000"/>
                    </a:solidFill>
                  </a:tcPr>
                </a:tc>
                <a:extLst>
                  <a:ext uri="{0D108BD9-81ED-4DB2-BD59-A6C34878D82A}">
                    <a16:rowId xmlns:a16="http://schemas.microsoft.com/office/drawing/2014/main" val="2936252150"/>
                  </a:ext>
                </a:extLst>
              </a:tr>
              <a:tr h="4624647">
                <a:tc>
                  <a:txBody>
                    <a:bodyPr/>
                    <a:lstStyle/>
                    <a:p>
                      <a:pPr marL="0" indent="0" algn="just">
                        <a:buNone/>
                      </a:pPr>
                      <a:r>
                        <a:rPr lang="en-US" sz="2000" b="1" i="0" dirty="0">
                          <a:solidFill>
                            <a:srgbClr val="3F3F3F"/>
                          </a:solidFill>
                          <a:effectLst/>
                          <a:latin typeface="+mn-lt"/>
                        </a:rPr>
                        <a:t>3. Create an Organizational Chart = </a:t>
                      </a:r>
                      <a:r>
                        <a:rPr lang="en-US" sz="2000" b="1" i="0" dirty="0">
                          <a:solidFill>
                            <a:srgbClr val="333745"/>
                          </a:solidFill>
                          <a:effectLst/>
                          <a:latin typeface="+mn-lt"/>
                        </a:rPr>
                        <a:t>Plan the Approach to Implementation</a:t>
                      </a:r>
                    </a:p>
                    <a:p>
                      <a:pPr marL="0" indent="0" algn="just">
                        <a:buNone/>
                      </a:pPr>
                      <a:endParaRPr lang="en-US" sz="2000" b="1" i="0" dirty="0">
                        <a:solidFill>
                          <a:srgbClr val="3F3F3F"/>
                        </a:solidFill>
                        <a:effectLst/>
                        <a:latin typeface="+mn-lt"/>
                      </a:endParaRPr>
                    </a:p>
                    <a:p>
                      <a:pPr marL="0" indent="0" algn="just">
                        <a:buNone/>
                      </a:pPr>
                      <a:r>
                        <a:rPr lang="en-US" sz="2000" b="0" i="0" dirty="0">
                          <a:solidFill>
                            <a:srgbClr val="333745"/>
                          </a:solidFill>
                          <a:effectLst/>
                          <a:latin typeface="+mn-lt"/>
                        </a:rPr>
                        <a:t>Plan the activity lists to be completed and include major phases, project milestones, and deliverables while creating an implementation plan.</a:t>
                      </a:r>
                    </a:p>
                    <a:p>
                      <a:pPr marL="0" indent="0">
                        <a:buNone/>
                      </a:pPr>
                      <a:endParaRPr lang="en-US" b="1" i="0" dirty="0">
                        <a:solidFill>
                          <a:srgbClr val="3F3F3F"/>
                        </a:solidFill>
                        <a:effectLst/>
                        <a:latin typeface="roboto-regular"/>
                      </a:endParaRPr>
                    </a:p>
                    <a:p>
                      <a:pPr marL="0" indent="0">
                        <a:buNone/>
                      </a:pPr>
                      <a:endParaRPr lang="en-US" b="1" i="0" dirty="0">
                        <a:solidFill>
                          <a:srgbClr val="3F3F3F"/>
                        </a:solidFill>
                        <a:effectLst/>
                        <a:latin typeface="roboto-regular"/>
                      </a:endParaRPr>
                    </a:p>
                    <a:p>
                      <a:pPr marL="0" indent="0">
                        <a:buNone/>
                      </a:pPr>
                      <a:endParaRPr lang="en-US" b="1" i="0" dirty="0">
                        <a:solidFill>
                          <a:srgbClr val="3F3F3F"/>
                        </a:solidFill>
                        <a:effectLst/>
                        <a:latin typeface="roboto-regular"/>
                      </a:endParaRPr>
                    </a:p>
                    <a:p>
                      <a:pPr marL="0" indent="0">
                        <a:buNone/>
                      </a:pPr>
                      <a:endParaRPr lang="en-US" b="1" i="0" dirty="0">
                        <a:solidFill>
                          <a:srgbClr val="3F3F3F"/>
                        </a:solidFill>
                        <a:effectLst/>
                        <a:latin typeface="roboto-regular"/>
                      </a:endParaRPr>
                    </a:p>
                    <a:p>
                      <a:pPr marL="0" indent="0">
                        <a:buNone/>
                      </a:pPr>
                      <a:endParaRPr lang="en-US" b="1" i="0" dirty="0">
                        <a:solidFill>
                          <a:srgbClr val="3F3F3F"/>
                        </a:solidFill>
                        <a:effectLst/>
                        <a:latin typeface="roboto-regular"/>
                      </a:endParaRPr>
                    </a:p>
                    <a:p>
                      <a:pPr marL="0" indent="0">
                        <a:buNone/>
                      </a:pPr>
                      <a:endParaRPr lang="en-US" b="1" i="0" dirty="0">
                        <a:solidFill>
                          <a:srgbClr val="3F3F3F"/>
                        </a:solidFill>
                        <a:effectLst/>
                        <a:latin typeface="roboto-regular"/>
                      </a:endParaRPr>
                    </a:p>
                    <a:p>
                      <a:pPr marL="0" indent="0">
                        <a:buNone/>
                      </a:pPr>
                      <a:endParaRPr lang="en-US" b="1" i="0" dirty="0">
                        <a:solidFill>
                          <a:srgbClr val="3F3F3F"/>
                        </a:solidFill>
                        <a:effectLst/>
                        <a:latin typeface="roboto-regular"/>
                      </a:endParaRPr>
                    </a:p>
                    <a:p>
                      <a:pPr marL="0" indent="0">
                        <a:buNone/>
                      </a:pPr>
                      <a:endParaRPr lang="en-US" b="1" i="0" dirty="0">
                        <a:solidFill>
                          <a:srgbClr val="3F3F3F"/>
                        </a:solidFill>
                        <a:effectLst/>
                        <a:latin typeface="roboto-regular"/>
                      </a:endParaRPr>
                    </a:p>
                    <a:p>
                      <a:endParaRPr lang="fr-FR" dirty="0"/>
                    </a:p>
                  </a:txBody>
                  <a:tcPr>
                    <a:solidFill>
                      <a:srgbClr val="00B0F0"/>
                    </a:solidFill>
                  </a:tcPr>
                </a:tc>
                <a:tc>
                  <a:txBody>
                    <a:bodyPr/>
                    <a:lstStyle/>
                    <a:p>
                      <a:pPr marL="0" indent="0">
                        <a:buNone/>
                      </a:pPr>
                      <a:r>
                        <a:rPr lang="fr-FR" b="1" i="0" dirty="0">
                          <a:solidFill>
                            <a:srgbClr val="3F3F3F"/>
                          </a:solidFill>
                          <a:effectLst/>
                          <a:latin typeface="roboto-regular"/>
                        </a:rPr>
                        <a:t>4. </a:t>
                      </a:r>
                      <a:r>
                        <a:rPr lang="fr-FR" b="1" i="0" dirty="0" err="1">
                          <a:solidFill>
                            <a:srgbClr val="3F3F3F"/>
                          </a:solidFill>
                          <a:effectLst/>
                          <a:latin typeface="roboto-regular"/>
                        </a:rPr>
                        <a:t>Define</a:t>
                      </a:r>
                      <a:r>
                        <a:rPr lang="fr-FR" b="1" i="0" dirty="0">
                          <a:solidFill>
                            <a:srgbClr val="3F3F3F"/>
                          </a:solidFill>
                          <a:effectLst/>
                          <a:latin typeface="roboto-regular"/>
                        </a:rPr>
                        <a:t> Project </a:t>
                      </a:r>
                      <a:r>
                        <a:rPr lang="fr-FR" b="1" i="0" dirty="0" err="1">
                          <a:solidFill>
                            <a:srgbClr val="3F3F3F"/>
                          </a:solidFill>
                          <a:effectLst/>
                          <a:latin typeface="roboto-regular"/>
                        </a:rPr>
                        <a:t>Milestones</a:t>
                      </a:r>
                      <a:r>
                        <a:rPr lang="fr-FR" b="1" i="0" dirty="0">
                          <a:solidFill>
                            <a:srgbClr val="3F3F3F"/>
                          </a:solidFill>
                          <a:effectLst/>
                          <a:latin typeface="roboto-regular"/>
                        </a:rPr>
                        <a:t> = </a:t>
                      </a:r>
                      <a:r>
                        <a:rPr lang="en-US" b="1" i="0" dirty="0">
                          <a:solidFill>
                            <a:srgbClr val="333745"/>
                          </a:solidFill>
                          <a:effectLst/>
                          <a:latin typeface="open sans" panose="020B0606030504020204" pitchFamily="34" charset="0"/>
                        </a:rPr>
                        <a:t>List the Risks and Issues</a:t>
                      </a:r>
                    </a:p>
                    <a:p>
                      <a:pPr marL="0" indent="0">
                        <a:buNone/>
                      </a:pPr>
                      <a:endParaRPr lang="en-US" b="1" dirty="0">
                        <a:solidFill>
                          <a:srgbClr val="333745"/>
                        </a:solidFill>
                        <a:latin typeface="open sans" panose="020B0606030504020204" pitchFamily="34" charset="0"/>
                      </a:endParaRPr>
                    </a:p>
                    <a:p>
                      <a:pPr marL="0" indent="0">
                        <a:buNone/>
                      </a:pPr>
                      <a:r>
                        <a:rPr lang="fr-FR" b="0" i="0" dirty="0" err="1">
                          <a:solidFill>
                            <a:srgbClr val="333745"/>
                          </a:solidFill>
                          <a:effectLst/>
                          <a:latin typeface="open sans" panose="020B0606030504020204" pitchFamily="34" charset="0"/>
                        </a:rPr>
                        <a:t>Identify</a:t>
                      </a:r>
                      <a:r>
                        <a:rPr lang="fr-FR" b="0" i="0" dirty="0">
                          <a:solidFill>
                            <a:srgbClr val="333745"/>
                          </a:solidFill>
                          <a:effectLst/>
                          <a:latin typeface="open sans" panose="020B0606030504020204" pitchFamily="34" charset="0"/>
                        </a:rPr>
                        <a:t> </a:t>
                      </a:r>
                      <a:r>
                        <a:rPr lang="fr-FR" b="0" i="0" dirty="0" err="1">
                          <a:solidFill>
                            <a:srgbClr val="333745"/>
                          </a:solidFill>
                          <a:effectLst/>
                          <a:latin typeface="open sans" panose="020B0606030504020204" pitchFamily="34" charset="0"/>
                        </a:rPr>
                        <a:t>risks</a:t>
                      </a:r>
                      <a:r>
                        <a:rPr lang="fr-FR" b="0" i="0" dirty="0">
                          <a:solidFill>
                            <a:srgbClr val="333745"/>
                          </a:solidFill>
                          <a:effectLst/>
                          <a:latin typeface="open sans" panose="020B0606030504020204" pitchFamily="34" charset="0"/>
                        </a:rPr>
                        <a:t>, dangers, </a:t>
                      </a:r>
                      <a:r>
                        <a:rPr lang="fr-FR" b="0" i="0" dirty="0" err="1">
                          <a:solidFill>
                            <a:srgbClr val="333745"/>
                          </a:solidFill>
                          <a:effectLst/>
                          <a:latin typeface="open sans" panose="020B0606030504020204" pitchFamily="34" charset="0"/>
                        </a:rPr>
                        <a:t>premises</a:t>
                      </a:r>
                      <a:r>
                        <a:rPr lang="fr-FR" b="0" i="0" dirty="0">
                          <a:solidFill>
                            <a:srgbClr val="333745"/>
                          </a:solidFill>
                          <a:effectLst/>
                          <a:latin typeface="open sans" panose="020B0606030504020204" pitchFamily="34" charset="0"/>
                        </a:rPr>
                        <a:t>, </a:t>
                      </a:r>
                      <a:r>
                        <a:rPr lang="fr-FR" b="0" i="0" dirty="0" err="1">
                          <a:solidFill>
                            <a:srgbClr val="333745"/>
                          </a:solidFill>
                          <a:effectLst/>
                          <a:latin typeface="open sans" panose="020B0606030504020204" pitchFamily="34" charset="0"/>
                        </a:rPr>
                        <a:t>constraints</a:t>
                      </a:r>
                      <a:r>
                        <a:rPr lang="fr-FR" b="0" i="0" dirty="0">
                          <a:solidFill>
                            <a:srgbClr val="333745"/>
                          </a:solidFill>
                          <a:effectLst/>
                          <a:latin typeface="open sans" panose="020B0606030504020204" pitchFamily="34" charset="0"/>
                        </a:rPr>
                        <a:t>, and issues.</a:t>
                      </a:r>
                      <a:endParaRPr lang="en-US" b="1" i="0" dirty="0">
                        <a:solidFill>
                          <a:srgbClr val="333745"/>
                        </a:solidFill>
                        <a:effectLst/>
                        <a:latin typeface="open sans" panose="020B0606030504020204" pitchFamily="34" charset="0"/>
                      </a:endParaRPr>
                    </a:p>
                    <a:p>
                      <a:endParaRPr lang="fr-FR" dirty="0"/>
                    </a:p>
                  </a:txBody>
                  <a:tcPr>
                    <a:solidFill>
                      <a:srgbClr val="FFC000"/>
                    </a:solidFill>
                  </a:tcPr>
                </a:tc>
                <a:extLst>
                  <a:ext uri="{0D108BD9-81ED-4DB2-BD59-A6C34878D82A}">
                    <a16:rowId xmlns:a16="http://schemas.microsoft.com/office/drawing/2014/main" val="3452994037"/>
                  </a:ext>
                </a:extLst>
              </a:tr>
            </a:tbl>
          </a:graphicData>
        </a:graphic>
      </p:graphicFrame>
      <p:pic>
        <p:nvPicPr>
          <p:cNvPr id="5" name="Picture 2" descr="Organizational Chart Template">
            <a:extLst>
              <a:ext uri="{FF2B5EF4-FFF2-40B4-BE49-F238E27FC236}">
                <a16:creationId xmlns:a16="http://schemas.microsoft.com/office/drawing/2014/main" id="{489E4974-0305-4F91-AFEF-4FD90386C7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115" y="4160212"/>
            <a:ext cx="4193673" cy="248999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Project Schedule Template">
            <a:extLst>
              <a:ext uri="{FF2B5EF4-FFF2-40B4-BE49-F238E27FC236}">
                <a16:creationId xmlns:a16="http://schemas.microsoft.com/office/drawing/2014/main" id="{7D048134-4139-4DCF-8B39-C446A0E10D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5187" y="3828432"/>
            <a:ext cx="5615861" cy="2934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23335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F99520-6A6E-4C65-AA23-15DF3CEF98EB}"/>
              </a:ext>
            </a:extLst>
          </p:cNvPr>
          <p:cNvSpPr>
            <a:spLocks noGrp="1"/>
          </p:cNvSpPr>
          <p:nvPr>
            <p:ph type="title"/>
          </p:nvPr>
        </p:nvSpPr>
        <p:spPr>
          <a:xfrm>
            <a:off x="898356" y="232611"/>
            <a:ext cx="10126579" cy="1325563"/>
          </a:xfrm>
        </p:spPr>
        <p:txBody>
          <a:bodyPr/>
          <a:lstStyle/>
          <a:p>
            <a:r>
              <a:rPr lang="fr-FR" sz="4400" b="1" dirty="0">
                <a:solidFill>
                  <a:srgbClr val="D957AE"/>
                </a:solidFill>
                <a:latin typeface="+mn-lt"/>
              </a:rPr>
              <a:t>V-</a:t>
            </a:r>
            <a:r>
              <a:rPr lang="en-US" sz="4400" b="1" i="0" dirty="0">
                <a:solidFill>
                  <a:srgbClr val="D957AE"/>
                </a:solidFill>
                <a:effectLst/>
                <a:latin typeface="+mn-lt"/>
              </a:rPr>
              <a:t>How to Develop a Project Charter?</a:t>
            </a:r>
            <a:endParaRPr lang="fr-FR" dirty="0"/>
          </a:p>
        </p:txBody>
      </p:sp>
      <p:graphicFrame>
        <p:nvGraphicFramePr>
          <p:cNvPr id="4" name="Tableau 4">
            <a:extLst>
              <a:ext uri="{FF2B5EF4-FFF2-40B4-BE49-F238E27FC236}">
                <a16:creationId xmlns:a16="http://schemas.microsoft.com/office/drawing/2014/main" id="{FE0CB7F9-4388-475B-AFEF-6340B5F91BFC}"/>
              </a:ext>
            </a:extLst>
          </p:cNvPr>
          <p:cNvGraphicFramePr>
            <a:graphicFrameLocks noGrp="1"/>
          </p:cNvGraphicFramePr>
          <p:nvPr>
            <p:ph idx="1"/>
            <p:extLst>
              <p:ext uri="{D42A27DB-BD31-4B8C-83A1-F6EECF244321}">
                <p14:modId xmlns:p14="http://schemas.microsoft.com/office/powerpoint/2010/main" val="1558689596"/>
              </p:ext>
            </p:extLst>
          </p:nvPr>
        </p:nvGraphicFramePr>
        <p:xfrm>
          <a:off x="128336" y="1825625"/>
          <a:ext cx="12063662" cy="4799764"/>
        </p:xfrm>
        <a:graphic>
          <a:graphicData uri="http://schemas.openxmlformats.org/drawingml/2006/table">
            <a:tbl>
              <a:tblPr firstRow="1" bandRow="1">
                <a:tableStyleId>{5C22544A-7EE6-4342-B048-85BDC9FD1C3A}</a:tableStyleId>
              </a:tblPr>
              <a:tblGrid>
                <a:gridCol w="6031831">
                  <a:extLst>
                    <a:ext uri="{9D8B030D-6E8A-4147-A177-3AD203B41FA5}">
                      <a16:colId xmlns:a16="http://schemas.microsoft.com/office/drawing/2014/main" val="703400375"/>
                    </a:ext>
                  </a:extLst>
                </a:gridCol>
                <a:gridCol w="6031831">
                  <a:extLst>
                    <a:ext uri="{9D8B030D-6E8A-4147-A177-3AD203B41FA5}">
                      <a16:colId xmlns:a16="http://schemas.microsoft.com/office/drawing/2014/main" val="890897128"/>
                    </a:ext>
                  </a:extLst>
                </a:gridCol>
              </a:tblGrid>
              <a:tr h="669948">
                <a:tc>
                  <a:txBody>
                    <a:bodyPr/>
                    <a:lstStyle/>
                    <a:p>
                      <a:pPr algn="ctr"/>
                      <a:r>
                        <a:rPr lang="fr-FR" sz="2400" dirty="0" err="1">
                          <a:solidFill>
                            <a:schemeClr val="tx1"/>
                          </a:solidFill>
                        </a:rPr>
                        <a:t>Step</a:t>
                      </a:r>
                      <a:r>
                        <a:rPr lang="fr-FR" sz="2400" dirty="0">
                          <a:solidFill>
                            <a:schemeClr val="tx1"/>
                          </a:solidFill>
                        </a:rPr>
                        <a:t> 5</a:t>
                      </a:r>
                    </a:p>
                  </a:txBody>
                  <a:tcPr>
                    <a:solidFill>
                      <a:srgbClr val="FFFF99"/>
                    </a:solidFill>
                  </a:tcPr>
                </a:tc>
                <a:tc>
                  <a:txBody>
                    <a:bodyPr/>
                    <a:lstStyle/>
                    <a:p>
                      <a:pPr algn="ctr"/>
                      <a:r>
                        <a:rPr lang="fr-FR" sz="2400" dirty="0" err="1">
                          <a:solidFill>
                            <a:schemeClr val="tx1"/>
                          </a:solidFill>
                        </a:rPr>
                        <a:t>Step</a:t>
                      </a:r>
                      <a:r>
                        <a:rPr lang="fr-FR" sz="2400" dirty="0">
                          <a:solidFill>
                            <a:schemeClr val="tx1"/>
                          </a:solidFill>
                        </a:rPr>
                        <a:t> 6</a:t>
                      </a:r>
                    </a:p>
                  </a:txBody>
                  <a:tcPr>
                    <a:solidFill>
                      <a:schemeClr val="accent6">
                        <a:lumMod val="60000"/>
                        <a:lumOff val="40000"/>
                      </a:schemeClr>
                    </a:solidFill>
                  </a:tcPr>
                </a:tc>
                <a:extLst>
                  <a:ext uri="{0D108BD9-81ED-4DB2-BD59-A6C34878D82A}">
                    <a16:rowId xmlns:a16="http://schemas.microsoft.com/office/drawing/2014/main" val="3090145954"/>
                  </a:ext>
                </a:extLst>
              </a:tr>
              <a:tr h="4129816">
                <a:tc>
                  <a:txBody>
                    <a:bodyPr/>
                    <a:lstStyle/>
                    <a:p>
                      <a:pPr marL="0" indent="0">
                        <a:buNone/>
                      </a:pPr>
                      <a:r>
                        <a:rPr lang="en-US" sz="2400" b="1" i="0" dirty="0">
                          <a:solidFill>
                            <a:srgbClr val="3F3F3F"/>
                          </a:solidFill>
                          <a:effectLst/>
                          <a:latin typeface="+mn-lt"/>
                        </a:rPr>
                        <a:t>5. Create a Resource Plan</a:t>
                      </a:r>
                    </a:p>
                    <a:p>
                      <a:endParaRPr lang="en-US" sz="2400" b="0" i="0" dirty="0">
                        <a:solidFill>
                          <a:srgbClr val="3F3F3F"/>
                        </a:solidFill>
                        <a:effectLst/>
                        <a:latin typeface="+mn-lt"/>
                      </a:endParaRPr>
                    </a:p>
                    <a:p>
                      <a:pPr marL="0" indent="0">
                        <a:buNone/>
                      </a:pPr>
                      <a:r>
                        <a:rPr lang="en-US" sz="2400" b="0" i="0" dirty="0">
                          <a:solidFill>
                            <a:srgbClr val="3F3F3F"/>
                          </a:solidFill>
                          <a:effectLst/>
                          <a:latin typeface="+mn-lt"/>
                        </a:rPr>
                        <a:t>List down all the resources that you need for the project; equipment, machines, people, materials, etc. This can help you when allocating your budget.  </a:t>
                      </a:r>
                      <a:endParaRPr lang="fr-FR" sz="2400" dirty="0">
                        <a:latin typeface="+mn-lt"/>
                      </a:endParaRPr>
                    </a:p>
                    <a:p>
                      <a:endParaRPr lang="fr-FR" sz="2400" dirty="0">
                        <a:latin typeface="+mn-lt"/>
                      </a:endParaRPr>
                    </a:p>
                  </a:txBody>
                  <a:tcPr>
                    <a:solidFill>
                      <a:srgbClr val="FFFF99"/>
                    </a:solidFill>
                  </a:tcPr>
                </a:tc>
                <a:tc>
                  <a:txBody>
                    <a:bodyPr/>
                    <a:lstStyle/>
                    <a:p>
                      <a:pPr marL="0" indent="0">
                        <a:buNone/>
                      </a:pPr>
                      <a:r>
                        <a:rPr lang="en-US" sz="2400" b="1" i="0" dirty="0">
                          <a:solidFill>
                            <a:srgbClr val="3F3F3F"/>
                          </a:solidFill>
                          <a:effectLst/>
                          <a:latin typeface="+mn-lt"/>
                        </a:rPr>
                        <a:t>6. Set the Budget for the Project</a:t>
                      </a:r>
                    </a:p>
                    <a:p>
                      <a:pPr marL="0" indent="0">
                        <a:buNone/>
                      </a:pPr>
                      <a:endParaRPr lang="en-US" sz="2400" b="0" i="0" dirty="0">
                        <a:solidFill>
                          <a:srgbClr val="3F3F3F"/>
                        </a:solidFill>
                        <a:effectLst/>
                        <a:latin typeface="+mn-lt"/>
                      </a:endParaRPr>
                    </a:p>
                    <a:p>
                      <a:pPr marL="0" indent="0">
                        <a:buNone/>
                      </a:pPr>
                      <a:r>
                        <a:rPr lang="en-US" sz="2400" b="0" i="0" dirty="0">
                          <a:solidFill>
                            <a:srgbClr val="3F3F3F"/>
                          </a:solidFill>
                          <a:effectLst/>
                          <a:latin typeface="+mn-lt"/>
                        </a:rPr>
                        <a:t> List down the expenses your organization will have to bear in order to carry out the plan. As these expenses may change during the project, you can make rough estimations. Also, note down the person who will be responsible for authorizing the approval of the expenditure.</a:t>
                      </a:r>
                    </a:p>
                    <a:p>
                      <a:endParaRPr lang="fr-FR" dirty="0"/>
                    </a:p>
                  </a:txBody>
                  <a:tcPr>
                    <a:solidFill>
                      <a:schemeClr val="accent6">
                        <a:lumMod val="60000"/>
                        <a:lumOff val="40000"/>
                      </a:schemeClr>
                    </a:solidFill>
                  </a:tcPr>
                </a:tc>
                <a:extLst>
                  <a:ext uri="{0D108BD9-81ED-4DB2-BD59-A6C34878D82A}">
                    <a16:rowId xmlns:a16="http://schemas.microsoft.com/office/drawing/2014/main" val="3494006322"/>
                  </a:ext>
                </a:extLst>
              </a:tr>
            </a:tbl>
          </a:graphicData>
        </a:graphic>
      </p:graphicFrame>
    </p:spTree>
    <p:extLst>
      <p:ext uri="{BB962C8B-B14F-4D97-AF65-F5344CB8AC3E}">
        <p14:creationId xmlns:p14="http://schemas.microsoft.com/office/powerpoint/2010/main" val="19266355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99ED99-C0A6-44DB-9D59-D812B21F407D}"/>
              </a:ext>
            </a:extLst>
          </p:cNvPr>
          <p:cNvSpPr>
            <a:spLocks noGrp="1"/>
          </p:cNvSpPr>
          <p:nvPr>
            <p:ph type="title"/>
          </p:nvPr>
        </p:nvSpPr>
        <p:spPr>
          <a:xfrm>
            <a:off x="2189747" y="341061"/>
            <a:ext cx="9180095" cy="1325563"/>
          </a:xfrm>
        </p:spPr>
        <p:txBody>
          <a:bodyPr>
            <a:normAutofit/>
          </a:bodyPr>
          <a:lstStyle/>
          <a:p>
            <a:r>
              <a:rPr lang="fr-FR" sz="3800" b="1" dirty="0">
                <a:solidFill>
                  <a:srgbClr val="D957AE"/>
                </a:solidFill>
                <a:latin typeface="+mn-lt"/>
              </a:rPr>
              <a:t>V-</a:t>
            </a:r>
            <a:r>
              <a:rPr lang="en-US" sz="3800" b="1" i="0" dirty="0">
                <a:solidFill>
                  <a:srgbClr val="D957AE"/>
                </a:solidFill>
                <a:effectLst/>
                <a:latin typeface="+mn-lt"/>
              </a:rPr>
              <a:t>How to Develop a Project Charter?</a:t>
            </a:r>
            <a:endParaRPr lang="fr-FR" sz="3800" dirty="0"/>
          </a:p>
        </p:txBody>
      </p:sp>
      <p:graphicFrame>
        <p:nvGraphicFramePr>
          <p:cNvPr id="4" name="Tableau 4">
            <a:extLst>
              <a:ext uri="{FF2B5EF4-FFF2-40B4-BE49-F238E27FC236}">
                <a16:creationId xmlns:a16="http://schemas.microsoft.com/office/drawing/2014/main" id="{8E1CC46F-AC4C-4069-9B81-63FA707A5BCF}"/>
              </a:ext>
            </a:extLst>
          </p:cNvPr>
          <p:cNvGraphicFramePr>
            <a:graphicFrameLocks noGrp="1"/>
          </p:cNvGraphicFramePr>
          <p:nvPr>
            <p:ph idx="1"/>
            <p:extLst>
              <p:ext uri="{D42A27DB-BD31-4B8C-83A1-F6EECF244321}">
                <p14:modId xmlns:p14="http://schemas.microsoft.com/office/powerpoint/2010/main" val="3102908657"/>
              </p:ext>
            </p:extLst>
          </p:nvPr>
        </p:nvGraphicFramePr>
        <p:xfrm>
          <a:off x="0" y="1825624"/>
          <a:ext cx="12192000" cy="5032375"/>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4089538380"/>
                    </a:ext>
                  </a:extLst>
                </a:gridCol>
                <a:gridCol w="6096000">
                  <a:extLst>
                    <a:ext uri="{9D8B030D-6E8A-4147-A177-3AD203B41FA5}">
                      <a16:colId xmlns:a16="http://schemas.microsoft.com/office/drawing/2014/main" val="3536164476"/>
                    </a:ext>
                  </a:extLst>
                </a:gridCol>
              </a:tblGrid>
              <a:tr h="497109">
                <a:tc>
                  <a:txBody>
                    <a:bodyPr/>
                    <a:lstStyle/>
                    <a:p>
                      <a:pPr algn="ctr"/>
                      <a:r>
                        <a:rPr lang="fr-FR" sz="2400" dirty="0" err="1">
                          <a:solidFill>
                            <a:schemeClr val="tx1"/>
                          </a:solidFill>
                        </a:rPr>
                        <a:t>Step</a:t>
                      </a:r>
                      <a:r>
                        <a:rPr lang="fr-FR" sz="2400" dirty="0">
                          <a:solidFill>
                            <a:schemeClr val="tx1"/>
                          </a:solidFill>
                        </a:rPr>
                        <a:t> 7</a:t>
                      </a:r>
                    </a:p>
                  </a:txBody>
                  <a:tcPr>
                    <a:solidFill>
                      <a:srgbClr val="FFCCFF"/>
                    </a:solidFill>
                  </a:tcPr>
                </a:tc>
                <a:tc>
                  <a:txBody>
                    <a:bodyPr/>
                    <a:lstStyle/>
                    <a:p>
                      <a:pPr algn="ctr"/>
                      <a:r>
                        <a:rPr lang="fr-FR" sz="2400" dirty="0" err="1">
                          <a:solidFill>
                            <a:schemeClr val="tx1"/>
                          </a:solidFill>
                        </a:rPr>
                        <a:t>Step</a:t>
                      </a:r>
                      <a:r>
                        <a:rPr lang="fr-FR" sz="2400" dirty="0">
                          <a:solidFill>
                            <a:schemeClr val="tx1"/>
                          </a:solidFill>
                        </a:rPr>
                        <a:t> 8</a:t>
                      </a:r>
                    </a:p>
                  </a:txBody>
                  <a:tcPr/>
                </a:tc>
                <a:extLst>
                  <a:ext uri="{0D108BD9-81ED-4DB2-BD59-A6C34878D82A}">
                    <a16:rowId xmlns:a16="http://schemas.microsoft.com/office/drawing/2014/main" val="975027925"/>
                  </a:ext>
                </a:extLst>
              </a:tr>
              <a:tr h="4535266">
                <a:tc>
                  <a:txBody>
                    <a:bodyPr/>
                    <a:lstStyle/>
                    <a:p>
                      <a:pPr marL="0" indent="0">
                        <a:buNone/>
                      </a:pPr>
                      <a:r>
                        <a:rPr lang="en-US" b="1" i="0" dirty="0">
                          <a:solidFill>
                            <a:srgbClr val="3F3F3F"/>
                          </a:solidFill>
                          <a:effectLst/>
                          <a:latin typeface="+mn-lt"/>
                        </a:rPr>
                        <a:t>7.List Down the Dependencies, Constraints, and Risks</a:t>
                      </a:r>
                      <a:r>
                        <a:rPr lang="en-US" b="0" i="0" dirty="0">
                          <a:solidFill>
                            <a:srgbClr val="3F3F3F"/>
                          </a:solidFill>
                          <a:effectLst/>
                          <a:latin typeface="roboto-regular"/>
                        </a:rPr>
                        <a:t> </a:t>
                      </a:r>
                    </a:p>
                    <a:p>
                      <a:pPr marL="0" indent="0">
                        <a:buNone/>
                      </a:pPr>
                      <a:endParaRPr lang="en-US" b="0" i="0" dirty="0">
                        <a:solidFill>
                          <a:srgbClr val="3F3F3F"/>
                        </a:solidFill>
                        <a:effectLst/>
                        <a:latin typeface="roboto-regular"/>
                      </a:endParaRPr>
                    </a:p>
                    <a:p>
                      <a:pPr algn="l"/>
                      <a:r>
                        <a:rPr lang="en-US" b="1" i="0" dirty="0">
                          <a:solidFill>
                            <a:srgbClr val="3F3F3F"/>
                          </a:solidFill>
                          <a:effectLst/>
                          <a:latin typeface="roboto-regular"/>
                        </a:rPr>
                        <a:t>Dependencies:</a:t>
                      </a:r>
                      <a:r>
                        <a:rPr lang="en-US" b="0" i="0" dirty="0">
                          <a:solidFill>
                            <a:srgbClr val="3F3F3F"/>
                          </a:solidFill>
                          <a:effectLst/>
                          <a:latin typeface="roboto-regular"/>
                        </a:rPr>
                        <a:t>  Identify and list down project dependencies, or the activities that will have an impact on the initiation or the completion of another task.</a:t>
                      </a:r>
                    </a:p>
                    <a:p>
                      <a:pPr algn="l"/>
                      <a:endParaRPr lang="en-US" b="0" i="0" dirty="0">
                        <a:solidFill>
                          <a:srgbClr val="3F3F3F"/>
                        </a:solidFill>
                        <a:effectLst/>
                        <a:latin typeface="roboto-regular"/>
                      </a:endParaRPr>
                    </a:p>
                    <a:p>
                      <a:pPr algn="l"/>
                      <a:r>
                        <a:rPr lang="en-US" b="1" i="0" dirty="0">
                          <a:solidFill>
                            <a:srgbClr val="3F3F3F"/>
                          </a:solidFill>
                          <a:effectLst/>
                          <a:latin typeface="roboto-regular"/>
                        </a:rPr>
                        <a:t>Constraints:</a:t>
                      </a:r>
                      <a:r>
                        <a:rPr lang="en-US" b="0" i="0" dirty="0">
                          <a:solidFill>
                            <a:srgbClr val="3F3F3F"/>
                          </a:solidFill>
                          <a:effectLst/>
                          <a:latin typeface="roboto-regular"/>
                        </a:rPr>
                        <a:t> Figure out the factors that would hinder the progression of the project outcomes. For example, lack of resources or time. </a:t>
                      </a:r>
                    </a:p>
                    <a:p>
                      <a:pPr algn="l"/>
                      <a:endParaRPr lang="en-US" b="0" i="0" dirty="0">
                        <a:solidFill>
                          <a:srgbClr val="3F3F3F"/>
                        </a:solidFill>
                        <a:effectLst/>
                        <a:latin typeface="roboto-regular"/>
                      </a:endParaRPr>
                    </a:p>
                    <a:p>
                      <a:pPr algn="l"/>
                      <a:r>
                        <a:rPr lang="en-US" b="1" i="0" dirty="0">
                          <a:solidFill>
                            <a:srgbClr val="3F3F3F"/>
                          </a:solidFill>
                          <a:effectLst/>
                          <a:latin typeface="roboto-regular"/>
                        </a:rPr>
                        <a:t>Risks:</a:t>
                      </a:r>
                      <a:r>
                        <a:rPr lang="en-US" b="0" i="0" dirty="0">
                          <a:solidFill>
                            <a:srgbClr val="3F3F3F"/>
                          </a:solidFill>
                          <a:effectLst/>
                          <a:latin typeface="roboto-regular"/>
                        </a:rPr>
                        <a:t> Risks could occur during any stage of the project lifecycle. It’s important that you identify these beforehand and have taken precautions. Here are some great </a:t>
                      </a:r>
                      <a:r>
                        <a:rPr lang="en-US" b="1" i="0" u="none" strike="noStrike" dirty="0">
                          <a:solidFill>
                            <a:srgbClr val="1D6357"/>
                          </a:solidFill>
                          <a:effectLst/>
                          <a:latin typeface="roboto-regular"/>
                          <a:hlinkClick r:id="rId2"/>
                        </a:rPr>
                        <a:t>risk management techniques</a:t>
                      </a:r>
                      <a:r>
                        <a:rPr lang="en-US" b="1" i="0" dirty="0">
                          <a:solidFill>
                            <a:srgbClr val="3F3F3F"/>
                          </a:solidFill>
                          <a:effectLst/>
                          <a:latin typeface="roboto-regular"/>
                        </a:rPr>
                        <a:t> </a:t>
                      </a:r>
                      <a:r>
                        <a:rPr lang="en-US" b="0" i="0" dirty="0">
                          <a:solidFill>
                            <a:srgbClr val="3F3F3F"/>
                          </a:solidFill>
                          <a:effectLst/>
                          <a:latin typeface="roboto-regular"/>
                        </a:rPr>
                        <a:t>that would come in handy here. </a:t>
                      </a:r>
                    </a:p>
                    <a:p>
                      <a:endParaRPr lang="fr-FR" dirty="0"/>
                    </a:p>
                  </a:txBody>
                  <a:tcPr>
                    <a:solidFill>
                      <a:srgbClr val="FFCCFF"/>
                    </a:solidFill>
                  </a:tcPr>
                </a:tc>
                <a:tc>
                  <a:txBody>
                    <a:bodyPr/>
                    <a:lstStyle/>
                    <a:p>
                      <a:pPr marL="0" indent="0" algn="l">
                        <a:buNone/>
                      </a:pPr>
                      <a:r>
                        <a:rPr lang="en-US" sz="2200" b="1" i="0" dirty="0">
                          <a:solidFill>
                            <a:srgbClr val="3F3F3F"/>
                          </a:solidFill>
                          <a:effectLst/>
                          <a:latin typeface="+mn-lt"/>
                        </a:rPr>
                        <a:t>8. Lay Out the Implementation Plan </a:t>
                      </a:r>
                    </a:p>
                    <a:p>
                      <a:pPr marL="0" indent="0" algn="l">
                        <a:buNone/>
                      </a:pPr>
                      <a:endParaRPr lang="en-US" b="0" i="0" dirty="0">
                        <a:solidFill>
                          <a:srgbClr val="3F3F3F"/>
                        </a:solidFill>
                        <a:effectLst/>
                        <a:latin typeface="roboto-regular"/>
                      </a:endParaRPr>
                    </a:p>
                    <a:p>
                      <a:pPr marL="0" indent="0" algn="l">
                        <a:buNone/>
                      </a:pPr>
                      <a:r>
                        <a:rPr lang="en-US" b="0" i="0" dirty="0">
                          <a:solidFill>
                            <a:srgbClr val="3F3F3F"/>
                          </a:solidFill>
                          <a:effectLst/>
                          <a:latin typeface="roboto-regular"/>
                        </a:rPr>
                        <a:t>This is where you will put together an </a:t>
                      </a:r>
                      <a:r>
                        <a:rPr lang="en-US" b="0" i="0" u="none" strike="noStrike" dirty="0">
                          <a:solidFill>
                            <a:srgbClr val="1D6357"/>
                          </a:solidFill>
                          <a:effectLst/>
                          <a:latin typeface="roboto-regular"/>
                          <a:hlinkClick r:id="rId3"/>
                        </a:rPr>
                        <a:t>action plan</a:t>
                      </a:r>
                      <a:r>
                        <a:rPr lang="en-US" b="0" i="0" dirty="0">
                          <a:solidFill>
                            <a:srgbClr val="3F3F3F"/>
                          </a:solidFill>
                          <a:effectLst/>
                          <a:latin typeface="roboto-regular"/>
                        </a:rPr>
                        <a:t>, highlighting the key dates or milestones.</a:t>
                      </a:r>
                    </a:p>
                    <a:p>
                      <a:endParaRPr lang="fr-FR" dirty="0"/>
                    </a:p>
                  </a:txBody>
                  <a:tcPr/>
                </a:tc>
                <a:extLst>
                  <a:ext uri="{0D108BD9-81ED-4DB2-BD59-A6C34878D82A}">
                    <a16:rowId xmlns:a16="http://schemas.microsoft.com/office/drawing/2014/main" val="1123412586"/>
                  </a:ext>
                </a:extLst>
              </a:tr>
            </a:tbl>
          </a:graphicData>
        </a:graphic>
      </p:graphicFrame>
      <p:pic>
        <p:nvPicPr>
          <p:cNvPr id="5" name="Espace réservé du contenu 5">
            <a:extLst>
              <a:ext uri="{FF2B5EF4-FFF2-40B4-BE49-F238E27FC236}">
                <a16:creationId xmlns:a16="http://schemas.microsoft.com/office/drawing/2014/main" id="{BC6C1371-9F40-4FA9-9D3D-EEFBA7E7102C}"/>
              </a:ext>
            </a:extLst>
          </p:cNvPr>
          <p:cNvPicPr>
            <a:picLocks noChangeAspect="1"/>
          </p:cNvPicPr>
          <p:nvPr/>
        </p:nvPicPr>
        <p:blipFill>
          <a:blip r:embed="rId4"/>
          <a:stretch>
            <a:fillRect/>
          </a:stretch>
        </p:blipFill>
        <p:spPr>
          <a:xfrm>
            <a:off x="6096000" y="3864275"/>
            <a:ext cx="6096000" cy="3274763"/>
          </a:xfrm>
          <a:prstGeom prst="rect">
            <a:avLst/>
          </a:prstGeom>
        </p:spPr>
      </p:pic>
    </p:spTree>
    <p:extLst>
      <p:ext uri="{BB962C8B-B14F-4D97-AF65-F5344CB8AC3E}">
        <p14:creationId xmlns:p14="http://schemas.microsoft.com/office/powerpoint/2010/main" val="26937095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E3461F-C761-49A7-8B5D-AB24D1DA9CE3}"/>
              </a:ext>
            </a:extLst>
          </p:cNvPr>
          <p:cNvSpPr>
            <a:spLocks noGrp="1"/>
          </p:cNvSpPr>
          <p:nvPr>
            <p:ph type="title"/>
          </p:nvPr>
        </p:nvSpPr>
        <p:spPr>
          <a:xfrm>
            <a:off x="1566152" y="365125"/>
            <a:ext cx="8832715" cy="1325563"/>
          </a:xfrm>
        </p:spPr>
        <p:txBody>
          <a:bodyPr/>
          <a:lstStyle/>
          <a:p>
            <a:pPr algn="ctr"/>
            <a:br>
              <a:rPr lang="fr-FR" b="0" i="0" dirty="0">
                <a:solidFill>
                  <a:srgbClr val="3F3F3F"/>
                </a:solidFill>
                <a:effectLst/>
                <a:latin typeface="roboto-regular"/>
              </a:rPr>
            </a:br>
            <a:endParaRPr lang="fr-FR" dirty="0"/>
          </a:p>
        </p:txBody>
      </p:sp>
      <p:sp>
        <p:nvSpPr>
          <p:cNvPr id="3" name="Espace réservé du contenu 2">
            <a:extLst>
              <a:ext uri="{FF2B5EF4-FFF2-40B4-BE49-F238E27FC236}">
                <a16:creationId xmlns:a16="http://schemas.microsoft.com/office/drawing/2014/main" id="{1DA38647-1929-48AD-84CE-48E76F0F762E}"/>
              </a:ext>
            </a:extLst>
          </p:cNvPr>
          <p:cNvSpPr>
            <a:spLocks noGrp="1"/>
          </p:cNvSpPr>
          <p:nvPr>
            <p:ph idx="1"/>
          </p:nvPr>
        </p:nvSpPr>
        <p:spPr>
          <a:xfrm>
            <a:off x="165538" y="1825625"/>
            <a:ext cx="10233329" cy="4351338"/>
          </a:xfrm>
        </p:spPr>
        <p:txBody>
          <a:bodyPr>
            <a:normAutofit lnSpcReduction="10000"/>
          </a:bodyPr>
          <a:lstStyle/>
          <a:p>
            <a:pPr marL="0" indent="0" algn="just">
              <a:buNone/>
            </a:pPr>
            <a:r>
              <a:rPr lang="en-US" sz="2600" b="1" i="0" dirty="0">
                <a:effectLst/>
              </a:rPr>
              <a:t>V-2</a:t>
            </a:r>
            <a:r>
              <a:rPr lang="en-US" b="0" i="0" dirty="0">
                <a:effectLst/>
                <a:latin typeface="roboto-regular"/>
              </a:rPr>
              <a:t>-</a:t>
            </a:r>
            <a:r>
              <a:rPr lang="en-US" b="0" i="0" dirty="0">
                <a:solidFill>
                  <a:srgbClr val="3F3F3F"/>
                </a:solidFill>
                <a:effectLst/>
                <a:latin typeface="roboto-regular"/>
              </a:rPr>
              <a:t> </a:t>
            </a:r>
            <a:r>
              <a:rPr lang="fr-FR" sz="2600" b="1" i="0" dirty="0">
                <a:effectLst/>
              </a:rPr>
              <a:t>Visualizing the Project Charter </a:t>
            </a:r>
            <a:endParaRPr lang="en-US" sz="2600" b="0" i="0" dirty="0">
              <a:effectLst/>
            </a:endParaRPr>
          </a:p>
          <a:p>
            <a:pPr algn="just"/>
            <a:r>
              <a:rPr lang="en-US" b="0" i="0" dirty="0">
                <a:effectLst/>
                <a:latin typeface="roboto-regular"/>
              </a:rPr>
              <a:t>Usually, a project charter spans for 5-6 pages. This is one of the major reasons why they get overlooked in the project management process. An easier way to write a project charter that everyone can quickly read and understand, with minimal effort is through visualization. </a:t>
            </a:r>
          </a:p>
          <a:p>
            <a:pPr marL="0" indent="0" algn="just">
              <a:buNone/>
            </a:pPr>
            <a:endParaRPr lang="en-US" b="0" i="0" dirty="0">
              <a:effectLst/>
              <a:latin typeface="roboto-regular"/>
            </a:endParaRPr>
          </a:p>
          <a:p>
            <a:pPr algn="just"/>
            <a:r>
              <a:rPr lang="en-US" b="0" i="0" dirty="0">
                <a:effectLst/>
                <a:latin typeface="roboto-regular"/>
              </a:rPr>
              <a:t>Project charters that incorporate graphic elements like the ones below help you bring together all project charter elements onto one page. They are easy-to-read and visually pleasing. </a:t>
            </a:r>
          </a:p>
          <a:p>
            <a:endParaRPr lang="fr-FR" dirty="0"/>
          </a:p>
        </p:txBody>
      </p:sp>
      <p:sp>
        <p:nvSpPr>
          <p:cNvPr id="6" name="Titre 1">
            <a:extLst>
              <a:ext uri="{FF2B5EF4-FFF2-40B4-BE49-F238E27FC236}">
                <a16:creationId xmlns:a16="http://schemas.microsoft.com/office/drawing/2014/main" id="{EA7D76F9-0EC9-4564-A181-3A6BEC48C4A4}"/>
              </a:ext>
            </a:extLst>
          </p:cNvPr>
          <p:cNvSpPr txBox="1">
            <a:spLocks/>
          </p:cNvSpPr>
          <p:nvPr/>
        </p:nvSpPr>
        <p:spPr>
          <a:xfrm>
            <a:off x="2215054" y="365125"/>
            <a:ext cx="913874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sz="3800" b="1" dirty="0">
                <a:solidFill>
                  <a:srgbClr val="D957AE"/>
                </a:solidFill>
                <a:latin typeface="+mn-lt"/>
              </a:rPr>
              <a:t>V-</a:t>
            </a:r>
            <a:r>
              <a:rPr lang="en-US" sz="3800" b="1" i="0" dirty="0">
                <a:solidFill>
                  <a:srgbClr val="D957AE"/>
                </a:solidFill>
                <a:effectLst/>
                <a:latin typeface="+mn-lt"/>
              </a:rPr>
              <a:t>How to Develop a Project Charter?</a:t>
            </a:r>
            <a:endParaRPr lang="fr-FR" sz="3800" dirty="0"/>
          </a:p>
        </p:txBody>
      </p:sp>
    </p:spTree>
    <p:extLst>
      <p:ext uri="{BB962C8B-B14F-4D97-AF65-F5344CB8AC3E}">
        <p14:creationId xmlns:p14="http://schemas.microsoft.com/office/powerpoint/2010/main" val="3973395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66BD2F08-845A-404A-B8A0-8503B7F2E923}"/>
              </a:ext>
            </a:extLst>
          </p:cNvPr>
          <p:cNvPicPr>
            <a:picLocks noGrp="1" noChangeAspect="1"/>
          </p:cNvPicPr>
          <p:nvPr>
            <p:ph idx="1"/>
          </p:nvPr>
        </p:nvPicPr>
        <p:blipFill>
          <a:blip r:embed="rId2"/>
          <a:stretch>
            <a:fillRect/>
          </a:stretch>
        </p:blipFill>
        <p:spPr>
          <a:xfrm>
            <a:off x="0" y="1742090"/>
            <a:ext cx="12192000" cy="5115910"/>
          </a:xfrm>
        </p:spPr>
      </p:pic>
      <p:sp>
        <p:nvSpPr>
          <p:cNvPr id="9" name="Titre 1">
            <a:extLst>
              <a:ext uri="{FF2B5EF4-FFF2-40B4-BE49-F238E27FC236}">
                <a16:creationId xmlns:a16="http://schemas.microsoft.com/office/drawing/2014/main" id="{0F760770-7CBE-4BD5-BAC0-2401DD37135F}"/>
              </a:ext>
            </a:extLst>
          </p:cNvPr>
          <p:cNvSpPr txBox="1">
            <a:spLocks/>
          </p:cNvSpPr>
          <p:nvPr/>
        </p:nvSpPr>
        <p:spPr>
          <a:xfrm>
            <a:off x="2215054" y="365126"/>
            <a:ext cx="9138745" cy="103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sz="3800" b="1" dirty="0">
                <a:solidFill>
                  <a:srgbClr val="D957AE"/>
                </a:solidFill>
                <a:latin typeface="+mn-lt"/>
              </a:rPr>
              <a:t>V-</a:t>
            </a:r>
            <a:r>
              <a:rPr lang="en-US" sz="3800" b="1" i="0" dirty="0">
                <a:solidFill>
                  <a:srgbClr val="D957AE"/>
                </a:solidFill>
                <a:effectLst/>
                <a:latin typeface="+mn-lt"/>
              </a:rPr>
              <a:t>How to Develop a Project Charter?</a:t>
            </a:r>
            <a:endParaRPr lang="fr-FR" sz="3800" dirty="0"/>
          </a:p>
        </p:txBody>
      </p:sp>
    </p:spTree>
    <p:extLst>
      <p:ext uri="{BB962C8B-B14F-4D97-AF65-F5344CB8AC3E}">
        <p14:creationId xmlns:p14="http://schemas.microsoft.com/office/powerpoint/2010/main" val="38751570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2C31D2C2-7159-4B2A-A37D-10B7BC3E9E3C}"/>
              </a:ext>
            </a:extLst>
          </p:cNvPr>
          <p:cNvPicPr>
            <a:picLocks noGrp="1" noChangeAspect="1"/>
          </p:cNvPicPr>
          <p:nvPr>
            <p:ph idx="1"/>
          </p:nvPr>
        </p:nvPicPr>
        <p:blipFill>
          <a:blip r:embed="rId2"/>
          <a:stretch>
            <a:fillRect/>
          </a:stretch>
        </p:blipFill>
        <p:spPr>
          <a:xfrm>
            <a:off x="197070" y="1690688"/>
            <a:ext cx="10216054" cy="4647050"/>
          </a:xfrm>
        </p:spPr>
      </p:pic>
      <p:sp>
        <p:nvSpPr>
          <p:cNvPr id="8" name="Titre 1">
            <a:extLst>
              <a:ext uri="{FF2B5EF4-FFF2-40B4-BE49-F238E27FC236}">
                <a16:creationId xmlns:a16="http://schemas.microsoft.com/office/drawing/2014/main" id="{A880AA80-5861-4EF3-8E80-D9343AFE461F}"/>
              </a:ext>
            </a:extLst>
          </p:cNvPr>
          <p:cNvSpPr txBox="1">
            <a:spLocks noGrp="1"/>
          </p:cNvSpPr>
          <p:nvPr>
            <p:ph type="title"/>
          </p:nvPr>
        </p:nvSpPr>
        <p:spPr>
          <a:xfrm>
            <a:off x="2262003" y="365125"/>
            <a:ext cx="909179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sz="3800" b="1" dirty="0">
                <a:solidFill>
                  <a:schemeClr val="bg1"/>
                </a:solidFill>
                <a:latin typeface="+mn-lt"/>
              </a:rPr>
              <a:t>V-</a:t>
            </a:r>
            <a:r>
              <a:rPr lang="en-US" sz="3800" b="1" dirty="0">
                <a:solidFill>
                  <a:schemeClr val="bg1"/>
                </a:solidFill>
                <a:latin typeface="+mn-lt"/>
              </a:rPr>
              <a:t>How to Develop a Project Charter?</a:t>
            </a:r>
            <a:endParaRPr lang="fr-FR" sz="3800" dirty="0"/>
          </a:p>
        </p:txBody>
      </p:sp>
    </p:spTree>
    <p:extLst>
      <p:ext uri="{BB962C8B-B14F-4D97-AF65-F5344CB8AC3E}">
        <p14:creationId xmlns:p14="http://schemas.microsoft.com/office/powerpoint/2010/main" val="28464129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1B8036AD-70DD-4950-B7B0-B649EF03C032}"/>
              </a:ext>
            </a:extLst>
          </p:cNvPr>
          <p:cNvPicPr>
            <a:picLocks noGrp="1" noChangeAspect="1"/>
          </p:cNvPicPr>
          <p:nvPr>
            <p:ph idx="1"/>
          </p:nvPr>
        </p:nvPicPr>
        <p:blipFill>
          <a:blip r:embed="rId2"/>
          <a:stretch>
            <a:fillRect/>
          </a:stretch>
        </p:blipFill>
        <p:spPr>
          <a:xfrm>
            <a:off x="189187" y="1679029"/>
            <a:ext cx="10294882" cy="4696178"/>
          </a:xfrm>
        </p:spPr>
      </p:pic>
      <p:sp>
        <p:nvSpPr>
          <p:cNvPr id="8" name="Titre 1">
            <a:extLst>
              <a:ext uri="{FF2B5EF4-FFF2-40B4-BE49-F238E27FC236}">
                <a16:creationId xmlns:a16="http://schemas.microsoft.com/office/drawing/2014/main" id="{145AB006-D4E9-45E5-8AB4-DC5007DFB390}"/>
              </a:ext>
            </a:extLst>
          </p:cNvPr>
          <p:cNvSpPr txBox="1">
            <a:spLocks noGrp="1"/>
          </p:cNvSpPr>
          <p:nvPr>
            <p:ph type="title"/>
          </p:nvPr>
        </p:nvSpPr>
        <p:spPr>
          <a:xfrm>
            <a:off x="2246586" y="365125"/>
            <a:ext cx="9107214" cy="109318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sz="3800" b="1" dirty="0">
                <a:solidFill>
                  <a:srgbClr val="D957AE"/>
                </a:solidFill>
                <a:latin typeface="+mn-lt"/>
              </a:rPr>
              <a:t>V-</a:t>
            </a:r>
            <a:r>
              <a:rPr lang="en-US" sz="3800" b="1" i="0" dirty="0">
                <a:solidFill>
                  <a:srgbClr val="D957AE"/>
                </a:solidFill>
                <a:effectLst/>
                <a:latin typeface="+mn-lt"/>
              </a:rPr>
              <a:t>How to Develop a Project Charter?</a:t>
            </a:r>
            <a:endParaRPr lang="fr-FR" sz="3800" dirty="0"/>
          </a:p>
        </p:txBody>
      </p:sp>
    </p:spTree>
    <p:extLst>
      <p:ext uri="{BB962C8B-B14F-4D97-AF65-F5344CB8AC3E}">
        <p14:creationId xmlns:p14="http://schemas.microsoft.com/office/powerpoint/2010/main" val="36320848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3C4D3D-B42D-4095-A53C-25E8F848404E}"/>
              </a:ext>
            </a:extLst>
          </p:cNvPr>
          <p:cNvSpPr>
            <a:spLocks noGrp="1"/>
          </p:cNvSpPr>
          <p:nvPr>
            <p:ph type="title"/>
          </p:nvPr>
        </p:nvSpPr>
        <p:spPr>
          <a:xfrm>
            <a:off x="2366210" y="553453"/>
            <a:ext cx="7427495" cy="681789"/>
          </a:xfrm>
        </p:spPr>
        <p:txBody>
          <a:bodyPr>
            <a:normAutofit fontScale="90000"/>
          </a:bodyPr>
          <a:lstStyle/>
          <a:p>
            <a:r>
              <a:rPr lang="fr-FR" sz="3800" b="1" dirty="0">
                <a:solidFill>
                  <a:srgbClr val="D957AE"/>
                </a:solidFill>
                <a:latin typeface="+mn-lt"/>
              </a:rPr>
              <a:t>V-</a:t>
            </a:r>
            <a:r>
              <a:rPr lang="en-US" sz="3800" b="1" i="0" dirty="0">
                <a:solidFill>
                  <a:srgbClr val="D957AE"/>
                </a:solidFill>
                <a:effectLst/>
                <a:latin typeface="+mn-lt"/>
              </a:rPr>
              <a:t>How to Develop a Project Charter?</a:t>
            </a:r>
            <a:br>
              <a:rPr lang="fr-FR" sz="3800" dirty="0">
                <a:latin typeface="+mn-lt"/>
              </a:rPr>
            </a:br>
            <a:endParaRPr lang="fr-FR" sz="3800" dirty="0">
              <a:latin typeface="+mn-lt"/>
            </a:endParaRPr>
          </a:p>
        </p:txBody>
      </p:sp>
      <p:graphicFrame>
        <p:nvGraphicFramePr>
          <p:cNvPr id="4" name="Tableau 4">
            <a:extLst>
              <a:ext uri="{FF2B5EF4-FFF2-40B4-BE49-F238E27FC236}">
                <a16:creationId xmlns:a16="http://schemas.microsoft.com/office/drawing/2014/main" id="{FA265B61-26B1-40DC-854C-C21A19D79A9F}"/>
              </a:ext>
            </a:extLst>
          </p:cNvPr>
          <p:cNvGraphicFramePr>
            <a:graphicFrameLocks noGrp="1"/>
          </p:cNvGraphicFramePr>
          <p:nvPr>
            <p:ph idx="1"/>
            <p:extLst>
              <p:ext uri="{D42A27DB-BD31-4B8C-83A1-F6EECF244321}">
                <p14:modId xmlns:p14="http://schemas.microsoft.com/office/powerpoint/2010/main" val="3182621258"/>
              </p:ext>
            </p:extLst>
          </p:nvPr>
        </p:nvGraphicFramePr>
        <p:xfrm>
          <a:off x="16042" y="1825624"/>
          <a:ext cx="12175958" cy="5252446"/>
        </p:xfrm>
        <a:graphic>
          <a:graphicData uri="http://schemas.openxmlformats.org/drawingml/2006/table">
            <a:tbl>
              <a:tblPr firstRow="1" bandRow="1">
                <a:tableStyleId>{5C22544A-7EE6-4342-B048-85BDC9FD1C3A}</a:tableStyleId>
              </a:tblPr>
              <a:tblGrid>
                <a:gridCol w="6079958">
                  <a:extLst>
                    <a:ext uri="{9D8B030D-6E8A-4147-A177-3AD203B41FA5}">
                      <a16:colId xmlns:a16="http://schemas.microsoft.com/office/drawing/2014/main" val="183656071"/>
                    </a:ext>
                  </a:extLst>
                </a:gridCol>
                <a:gridCol w="6096000">
                  <a:extLst>
                    <a:ext uri="{9D8B030D-6E8A-4147-A177-3AD203B41FA5}">
                      <a16:colId xmlns:a16="http://schemas.microsoft.com/office/drawing/2014/main" val="335830333"/>
                    </a:ext>
                  </a:extLst>
                </a:gridCol>
              </a:tblGrid>
              <a:tr h="1300343">
                <a:tc>
                  <a:txBody>
                    <a:bodyPr/>
                    <a:lstStyle/>
                    <a:p>
                      <a:pPr fontAlgn="auto"/>
                      <a:r>
                        <a:rPr lang="en-US" sz="1800" b="1" i="0" kern="1200" dirty="0">
                          <a:solidFill>
                            <a:schemeClr val="lt1"/>
                          </a:solidFill>
                          <a:effectLst/>
                          <a:latin typeface="+mn-lt"/>
                          <a:ea typeface="+mn-ea"/>
                          <a:cs typeface="+mn-cs"/>
                        </a:rPr>
                        <a:t>Project name</a:t>
                      </a:r>
                    </a:p>
                    <a:p>
                      <a:pPr fontAlgn="auto"/>
                      <a:r>
                        <a:rPr lang="en-US" sz="1800" b="0" i="1" kern="1200" dirty="0">
                          <a:solidFill>
                            <a:schemeClr val="lt1"/>
                          </a:solidFill>
                          <a:effectLst/>
                          <a:latin typeface="+mn-lt"/>
                          <a:ea typeface="+mn-ea"/>
                          <a:cs typeface="+mn-cs"/>
                        </a:rPr>
                        <a:t>Name your project. Make sure this is descriptive enough that most people will understand what you’re working on.</a:t>
                      </a:r>
                      <a:endParaRPr lang="en-US" sz="1800" b="0" i="0" kern="1200" dirty="0">
                        <a:solidFill>
                          <a:schemeClr val="lt1"/>
                        </a:solidFill>
                        <a:effectLst/>
                        <a:latin typeface="+mn-lt"/>
                        <a:ea typeface="+mn-ea"/>
                        <a:cs typeface="+mn-cs"/>
                      </a:endParaRPr>
                    </a:p>
                    <a:p>
                      <a:endParaRPr lang="fr-FR" dirty="0"/>
                    </a:p>
                  </a:txBody>
                  <a:tcPr/>
                </a:tc>
                <a:tc>
                  <a:txBody>
                    <a:bodyPr/>
                    <a:lstStyle/>
                    <a:p>
                      <a:pPr fontAlgn="auto"/>
                      <a:r>
                        <a:rPr lang="en-US" sz="1800" b="1" i="0" kern="1200" dirty="0">
                          <a:solidFill>
                            <a:schemeClr val="lt1"/>
                          </a:solidFill>
                          <a:effectLst/>
                          <a:latin typeface="+mn-lt"/>
                          <a:ea typeface="+mn-ea"/>
                          <a:cs typeface="+mn-cs"/>
                        </a:rPr>
                        <a:t>Project objectives</a:t>
                      </a:r>
                    </a:p>
                    <a:p>
                      <a:pPr fontAlgn="auto"/>
                      <a:r>
                        <a:rPr lang="en-US" sz="1800" b="0" i="1" kern="1200" dirty="0">
                          <a:solidFill>
                            <a:schemeClr val="lt1"/>
                          </a:solidFill>
                          <a:effectLst/>
                          <a:latin typeface="+mn-lt"/>
                          <a:ea typeface="+mn-ea"/>
                          <a:cs typeface="+mn-cs"/>
                        </a:rPr>
                        <a:t>What deliverables and assets do you plan to achieve by the end of the project?</a:t>
                      </a:r>
                      <a:endParaRPr lang="en-US" sz="1800" b="0" i="0" kern="1200" dirty="0">
                        <a:solidFill>
                          <a:schemeClr val="lt1"/>
                        </a:solidFill>
                        <a:effectLst/>
                        <a:latin typeface="+mn-lt"/>
                        <a:ea typeface="+mn-ea"/>
                        <a:cs typeface="+mn-cs"/>
                      </a:endParaRPr>
                    </a:p>
                    <a:p>
                      <a:endParaRPr lang="fr-FR" dirty="0"/>
                    </a:p>
                  </a:txBody>
                  <a:tcPr/>
                </a:tc>
                <a:extLst>
                  <a:ext uri="{0D108BD9-81ED-4DB2-BD59-A6C34878D82A}">
                    <a16:rowId xmlns:a16="http://schemas.microsoft.com/office/drawing/2014/main" val="977304259"/>
                  </a:ext>
                </a:extLst>
              </a:tr>
              <a:tr h="1090068">
                <a:tc>
                  <a:txBody>
                    <a:bodyPr/>
                    <a:lstStyle/>
                    <a:p>
                      <a:pPr fontAlgn="auto"/>
                      <a:r>
                        <a:rPr lang="en-US" sz="1800" b="1" i="0" kern="1200" dirty="0">
                          <a:solidFill>
                            <a:schemeClr val="dk1"/>
                          </a:solidFill>
                          <a:effectLst/>
                          <a:latin typeface="+mn-lt"/>
                          <a:ea typeface="+mn-ea"/>
                          <a:cs typeface="+mn-cs"/>
                        </a:rPr>
                        <a:t>Project manager</a:t>
                      </a:r>
                    </a:p>
                    <a:p>
                      <a:pPr fontAlgn="auto"/>
                      <a:r>
                        <a:rPr lang="en-US" sz="1800" b="0" i="1" kern="1200" dirty="0">
                          <a:solidFill>
                            <a:schemeClr val="dk1"/>
                          </a:solidFill>
                          <a:effectLst/>
                          <a:latin typeface="+mn-lt"/>
                          <a:ea typeface="+mn-ea"/>
                          <a:cs typeface="+mn-cs"/>
                        </a:rPr>
                        <a:t>Who is the point of contact for this project?</a:t>
                      </a:r>
                      <a:endParaRPr lang="en-US" sz="1800" b="0" i="0" kern="1200" dirty="0">
                        <a:solidFill>
                          <a:schemeClr val="dk1"/>
                        </a:solidFill>
                        <a:effectLst/>
                        <a:latin typeface="+mn-lt"/>
                        <a:ea typeface="+mn-ea"/>
                        <a:cs typeface="+mn-cs"/>
                      </a:endParaRPr>
                    </a:p>
                    <a:p>
                      <a:endParaRPr lang="fr-FR" dirty="0"/>
                    </a:p>
                  </a:txBody>
                  <a:tcPr/>
                </a:tc>
                <a:tc>
                  <a:txBody>
                    <a:bodyPr/>
                    <a:lstStyle/>
                    <a:p>
                      <a:pPr fontAlgn="auto"/>
                      <a:r>
                        <a:rPr lang="en-US" sz="1800" b="1" i="0" kern="1200" dirty="0">
                          <a:solidFill>
                            <a:schemeClr val="dk1"/>
                          </a:solidFill>
                          <a:effectLst/>
                          <a:latin typeface="+mn-lt"/>
                          <a:ea typeface="+mn-ea"/>
                          <a:cs typeface="+mn-cs"/>
                        </a:rPr>
                        <a:t>Project scope</a:t>
                      </a:r>
                    </a:p>
                    <a:p>
                      <a:pPr fontAlgn="auto"/>
                      <a:r>
                        <a:rPr lang="en-US" sz="1800" b="0" i="1" kern="1200" dirty="0">
                          <a:solidFill>
                            <a:schemeClr val="dk1"/>
                          </a:solidFill>
                          <a:effectLst/>
                          <a:latin typeface="+mn-lt"/>
                          <a:ea typeface="+mn-ea"/>
                          <a:cs typeface="+mn-cs"/>
                        </a:rPr>
                        <a:t>What are the boundaries of your project deliverables? Which initiatives are not included in the project?</a:t>
                      </a:r>
                      <a:endParaRPr lang="en-US" sz="1800" b="0" i="0" kern="1200" dirty="0">
                        <a:solidFill>
                          <a:schemeClr val="dk1"/>
                        </a:solidFill>
                        <a:effectLst/>
                        <a:latin typeface="+mn-lt"/>
                        <a:ea typeface="+mn-ea"/>
                        <a:cs typeface="+mn-cs"/>
                      </a:endParaRPr>
                    </a:p>
                    <a:p>
                      <a:endParaRPr lang="fr-FR" dirty="0"/>
                    </a:p>
                  </a:txBody>
                  <a:tcPr/>
                </a:tc>
                <a:extLst>
                  <a:ext uri="{0D108BD9-81ED-4DB2-BD59-A6C34878D82A}">
                    <a16:rowId xmlns:a16="http://schemas.microsoft.com/office/drawing/2014/main" val="3392129058"/>
                  </a:ext>
                </a:extLst>
              </a:tr>
              <a:tr h="1341622">
                <a:tc>
                  <a:txBody>
                    <a:bodyPr/>
                    <a:lstStyle/>
                    <a:p>
                      <a:pPr fontAlgn="auto"/>
                      <a:r>
                        <a:rPr lang="en-US" sz="1800" b="1" i="0" kern="1200" dirty="0">
                          <a:solidFill>
                            <a:schemeClr val="dk1"/>
                          </a:solidFill>
                          <a:effectLst/>
                          <a:latin typeface="+mn-lt"/>
                          <a:ea typeface="+mn-ea"/>
                          <a:cs typeface="+mn-cs"/>
                        </a:rPr>
                        <a:t>Last revision date</a:t>
                      </a:r>
                    </a:p>
                    <a:p>
                      <a:pPr fontAlgn="auto"/>
                      <a:r>
                        <a:rPr lang="en-US" sz="1800" b="0" i="1" kern="1200" dirty="0">
                          <a:solidFill>
                            <a:schemeClr val="dk1"/>
                          </a:solidFill>
                          <a:effectLst/>
                          <a:latin typeface="+mn-lt"/>
                          <a:ea typeface="+mn-ea"/>
                          <a:cs typeface="+mn-cs"/>
                        </a:rPr>
                        <a:t>Your project charter is a living document. Including the last revision date can be helpful for team members who are frequently checking back on the charter.</a:t>
                      </a:r>
                      <a:endParaRPr lang="en-US" sz="1800" b="0" i="0" kern="1200" dirty="0">
                        <a:solidFill>
                          <a:schemeClr val="dk1"/>
                        </a:solidFill>
                        <a:effectLst/>
                        <a:latin typeface="+mn-lt"/>
                        <a:ea typeface="+mn-ea"/>
                        <a:cs typeface="+mn-cs"/>
                      </a:endParaRPr>
                    </a:p>
                    <a:p>
                      <a:endParaRPr lang="fr-FR" dirty="0"/>
                    </a:p>
                  </a:txBody>
                  <a:tcPr/>
                </a:tc>
                <a:tc>
                  <a:txBody>
                    <a:bodyPr/>
                    <a:lstStyle/>
                    <a:p>
                      <a:pPr fontAlgn="auto"/>
                      <a:r>
                        <a:rPr lang="en-US" sz="1800" b="1" i="0" kern="1200" dirty="0">
                          <a:solidFill>
                            <a:schemeClr val="dk1"/>
                          </a:solidFill>
                          <a:effectLst/>
                          <a:latin typeface="+mn-lt"/>
                          <a:ea typeface="+mn-ea"/>
                          <a:cs typeface="+mn-cs"/>
                        </a:rPr>
                        <a:t>Project team and resources</a:t>
                      </a:r>
                    </a:p>
                    <a:p>
                      <a:pPr fontAlgn="auto"/>
                      <a:r>
                        <a:rPr lang="en-US" sz="1800" b="0" i="1" kern="1200" dirty="0">
                          <a:solidFill>
                            <a:schemeClr val="dk1"/>
                          </a:solidFill>
                          <a:effectLst/>
                          <a:latin typeface="+mn-lt"/>
                          <a:ea typeface="+mn-ea"/>
                          <a:cs typeface="+mn-cs"/>
                        </a:rPr>
                        <a:t>Who is working on this project? Which resources (e.g. people, tools, and budget) are available for this work.</a:t>
                      </a:r>
                      <a:endParaRPr lang="en-US" sz="1800" b="0" i="0" kern="1200" dirty="0">
                        <a:solidFill>
                          <a:schemeClr val="dk1"/>
                        </a:solidFill>
                        <a:effectLst/>
                        <a:latin typeface="+mn-lt"/>
                        <a:ea typeface="+mn-ea"/>
                        <a:cs typeface="+mn-cs"/>
                      </a:endParaRPr>
                    </a:p>
                    <a:p>
                      <a:endParaRPr lang="fr-FR" dirty="0"/>
                    </a:p>
                  </a:txBody>
                  <a:tcPr/>
                </a:tc>
                <a:extLst>
                  <a:ext uri="{0D108BD9-81ED-4DB2-BD59-A6C34878D82A}">
                    <a16:rowId xmlns:a16="http://schemas.microsoft.com/office/drawing/2014/main" val="2638960740"/>
                  </a:ext>
                </a:extLst>
              </a:tr>
              <a:tr h="1300343">
                <a:tc>
                  <a:txBody>
                    <a:bodyPr/>
                    <a:lstStyle/>
                    <a:p>
                      <a:pPr fontAlgn="auto"/>
                      <a:r>
                        <a:rPr lang="en-US" sz="1800" b="1" i="0" kern="1200" dirty="0">
                          <a:solidFill>
                            <a:schemeClr val="dk1"/>
                          </a:solidFill>
                          <a:effectLst/>
                          <a:latin typeface="+mn-lt"/>
                          <a:ea typeface="+mn-ea"/>
                          <a:cs typeface="+mn-cs"/>
                        </a:rPr>
                        <a:t>Project purpose</a:t>
                      </a:r>
                    </a:p>
                    <a:p>
                      <a:pPr fontAlgn="auto"/>
                      <a:r>
                        <a:rPr lang="en-US" sz="1800" b="0" i="1" kern="1200" dirty="0">
                          <a:solidFill>
                            <a:schemeClr val="dk1"/>
                          </a:solidFill>
                          <a:effectLst/>
                          <a:latin typeface="+mn-lt"/>
                          <a:ea typeface="+mn-ea"/>
                          <a:cs typeface="+mn-cs"/>
                        </a:rPr>
                        <a:t>Why are you working on this project?</a:t>
                      </a:r>
                      <a:endParaRPr lang="en-US" sz="1800" b="0" i="0" kern="1200" dirty="0">
                        <a:solidFill>
                          <a:schemeClr val="dk1"/>
                        </a:solidFill>
                        <a:effectLst/>
                        <a:latin typeface="+mn-lt"/>
                        <a:ea typeface="+mn-ea"/>
                        <a:cs typeface="+mn-cs"/>
                      </a:endParaRPr>
                    </a:p>
                    <a:p>
                      <a:endParaRPr lang="fr-FR" dirty="0"/>
                    </a:p>
                  </a:txBody>
                  <a:tcPr/>
                </a:tc>
                <a:tc>
                  <a:txBody>
                    <a:bodyPr/>
                    <a:lstStyle/>
                    <a:p>
                      <a:pPr fontAlgn="auto"/>
                      <a:r>
                        <a:rPr lang="en-US" sz="1800" b="1" i="0" kern="1200" dirty="0">
                          <a:solidFill>
                            <a:schemeClr val="dk1"/>
                          </a:solidFill>
                          <a:effectLst/>
                          <a:latin typeface="+mn-lt"/>
                          <a:ea typeface="+mn-ea"/>
                          <a:cs typeface="+mn-cs"/>
                        </a:rPr>
                        <a:t>Stakeholders and approvers</a:t>
                      </a:r>
                    </a:p>
                    <a:p>
                      <a:pPr fontAlgn="auto"/>
                      <a:r>
                        <a:rPr lang="en-US" sz="1800" b="0" i="1" kern="1200" dirty="0">
                          <a:solidFill>
                            <a:schemeClr val="dk1"/>
                          </a:solidFill>
                          <a:effectLst/>
                          <a:latin typeface="+mn-lt"/>
                          <a:ea typeface="+mn-ea"/>
                          <a:cs typeface="+mn-cs"/>
                        </a:rPr>
                        <a:t>Who are the project stakeholders? Who needs to approve the project charter or any project deliverables?</a:t>
                      </a:r>
                      <a:endParaRPr lang="en-US" sz="1800" b="0" i="0" kern="1200" dirty="0">
                        <a:solidFill>
                          <a:schemeClr val="dk1"/>
                        </a:solidFill>
                        <a:effectLst/>
                        <a:latin typeface="+mn-lt"/>
                        <a:ea typeface="+mn-ea"/>
                        <a:cs typeface="+mn-cs"/>
                      </a:endParaRPr>
                    </a:p>
                    <a:p>
                      <a:endParaRPr lang="fr-FR" dirty="0"/>
                    </a:p>
                  </a:txBody>
                  <a:tcPr/>
                </a:tc>
                <a:extLst>
                  <a:ext uri="{0D108BD9-81ED-4DB2-BD59-A6C34878D82A}">
                    <a16:rowId xmlns:a16="http://schemas.microsoft.com/office/drawing/2014/main" val="1384203165"/>
                  </a:ext>
                </a:extLst>
              </a:tr>
            </a:tbl>
          </a:graphicData>
        </a:graphic>
      </p:graphicFrame>
    </p:spTree>
    <p:extLst>
      <p:ext uri="{BB962C8B-B14F-4D97-AF65-F5344CB8AC3E}">
        <p14:creationId xmlns:p14="http://schemas.microsoft.com/office/powerpoint/2010/main" val="27401486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A5C5D0-E0F3-480F-A46A-3DA556706A30}"/>
              </a:ext>
            </a:extLst>
          </p:cNvPr>
          <p:cNvSpPr>
            <a:spLocks noGrp="1"/>
          </p:cNvSpPr>
          <p:nvPr>
            <p:ph type="title"/>
          </p:nvPr>
        </p:nvSpPr>
        <p:spPr/>
        <p:txBody>
          <a:bodyPr/>
          <a:lstStyle/>
          <a:p>
            <a:endParaRPr lang="fr-FR"/>
          </a:p>
        </p:txBody>
      </p:sp>
      <p:pic>
        <p:nvPicPr>
          <p:cNvPr id="7" name="Espace réservé du contenu 6">
            <a:extLst>
              <a:ext uri="{FF2B5EF4-FFF2-40B4-BE49-F238E27FC236}">
                <a16:creationId xmlns:a16="http://schemas.microsoft.com/office/drawing/2014/main" id="{95E85F22-F525-4490-9723-A0168D78EE7F}"/>
              </a:ext>
            </a:extLst>
          </p:cNvPr>
          <p:cNvPicPr>
            <a:picLocks noGrp="1" noChangeAspect="1"/>
          </p:cNvPicPr>
          <p:nvPr>
            <p:ph idx="1"/>
          </p:nvPr>
        </p:nvPicPr>
        <p:blipFill>
          <a:blip r:embed="rId2"/>
          <a:stretch>
            <a:fillRect/>
          </a:stretch>
        </p:blipFill>
        <p:spPr>
          <a:xfrm>
            <a:off x="0" y="0"/>
            <a:ext cx="12192000" cy="6796454"/>
          </a:xfrm>
        </p:spPr>
      </p:pic>
    </p:spTree>
    <p:extLst>
      <p:ext uri="{BB962C8B-B14F-4D97-AF65-F5344CB8AC3E}">
        <p14:creationId xmlns:p14="http://schemas.microsoft.com/office/powerpoint/2010/main" val="4242836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039916-4A85-4903-B8B2-243EE744230E}"/>
              </a:ext>
            </a:extLst>
          </p:cNvPr>
          <p:cNvSpPr>
            <a:spLocks noGrp="1"/>
          </p:cNvSpPr>
          <p:nvPr>
            <p:ph type="title"/>
          </p:nvPr>
        </p:nvSpPr>
        <p:spPr/>
        <p:txBody>
          <a:bodyPr/>
          <a:lstStyle/>
          <a:p>
            <a:endParaRPr lang="fr-FR"/>
          </a:p>
        </p:txBody>
      </p:sp>
      <p:pic>
        <p:nvPicPr>
          <p:cNvPr id="7" name="Espace réservé du contenu 4">
            <a:extLst>
              <a:ext uri="{FF2B5EF4-FFF2-40B4-BE49-F238E27FC236}">
                <a16:creationId xmlns:a16="http://schemas.microsoft.com/office/drawing/2014/main" id="{68FF8877-67E0-4051-B6ED-A6F855AFDFD4}"/>
              </a:ext>
            </a:extLst>
          </p:cNvPr>
          <p:cNvPicPr>
            <a:picLocks noGrp="1" noChangeAspect="1"/>
          </p:cNvPicPr>
          <p:nvPr>
            <p:ph idx="1"/>
          </p:nvPr>
        </p:nvPicPr>
        <p:blipFill>
          <a:blip r:embed="rId2"/>
          <a:stretch>
            <a:fillRect/>
          </a:stretch>
        </p:blipFill>
        <p:spPr>
          <a:xfrm>
            <a:off x="0" y="0"/>
            <a:ext cx="10443411" cy="6492875"/>
          </a:xfrm>
        </p:spPr>
      </p:pic>
    </p:spTree>
    <p:extLst>
      <p:ext uri="{BB962C8B-B14F-4D97-AF65-F5344CB8AC3E}">
        <p14:creationId xmlns:p14="http://schemas.microsoft.com/office/powerpoint/2010/main" val="12798327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63BB133-FBD5-4FDD-91BB-3F86C267E6EC}"/>
              </a:ext>
            </a:extLst>
          </p:cNvPr>
          <p:cNvSpPr>
            <a:spLocks noGrp="1"/>
          </p:cNvSpPr>
          <p:nvPr>
            <p:ph type="title"/>
          </p:nvPr>
        </p:nvSpPr>
        <p:spPr/>
        <p:txBody>
          <a:bodyPr/>
          <a:lstStyle/>
          <a:p>
            <a:endParaRPr lang="fr-FR"/>
          </a:p>
        </p:txBody>
      </p:sp>
      <p:pic>
        <p:nvPicPr>
          <p:cNvPr id="40962" name="Picture 2" descr="Developing a Project Plan | Systemation Blog">
            <a:extLst>
              <a:ext uri="{FF2B5EF4-FFF2-40B4-BE49-F238E27FC236}">
                <a16:creationId xmlns:a16="http://schemas.microsoft.com/office/drawing/2014/main" id="{C1A06557-E0BB-4D3C-9E9E-2334E9123C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6146" y="-104274"/>
            <a:ext cx="3946359" cy="696227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project proposal vs project charter">
            <a:extLst>
              <a:ext uri="{FF2B5EF4-FFF2-40B4-BE49-F238E27FC236}">
                <a16:creationId xmlns:a16="http://schemas.microsoft.com/office/drawing/2014/main" id="{2D910A10-0860-4AFB-87A2-076DACCCA4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04275"/>
            <a:ext cx="3866147" cy="681789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PMP Study guide: Difference between Project Charter and Project Scope  Statement">
            <a:extLst>
              <a:ext uri="{FF2B5EF4-FFF2-40B4-BE49-F238E27FC236}">
                <a16:creationId xmlns:a16="http://schemas.microsoft.com/office/drawing/2014/main" id="{8EF76B7A-0805-43D2-BF5E-55541322F7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505" y="-104273"/>
            <a:ext cx="4379495" cy="6962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38174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6AC67B-49B4-44A4-9980-9C8FB12E4AFD}"/>
              </a:ext>
            </a:extLst>
          </p:cNvPr>
          <p:cNvSpPr>
            <a:spLocks noGrp="1"/>
          </p:cNvSpPr>
          <p:nvPr>
            <p:ph type="title"/>
          </p:nvPr>
        </p:nvSpPr>
        <p:spPr/>
        <p:txBody>
          <a:bodyPr/>
          <a:lstStyle/>
          <a:p>
            <a:endParaRPr lang="fr-FR"/>
          </a:p>
        </p:txBody>
      </p:sp>
      <p:pic>
        <p:nvPicPr>
          <p:cNvPr id="41986" name="Picture 2" descr="Project Charter Template">
            <a:extLst>
              <a:ext uri="{FF2B5EF4-FFF2-40B4-BE49-F238E27FC236}">
                <a16:creationId xmlns:a16="http://schemas.microsoft.com/office/drawing/2014/main" id="{24FFEC0C-987F-4255-92DC-F8AE09507DF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13798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F5EE09-E413-438D-9718-D1AD5E006A90}"/>
              </a:ext>
            </a:extLst>
          </p:cNvPr>
          <p:cNvSpPr>
            <a:spLocks noGrp="1"/>
          </p:cNvSpPr>
          <p:nvPr>
            <p:ph type="title"/>
          </p:nvPr>
        </p:nvSpPr>
        <p:spPr/>
        <p:txBody>
          <a:bodyPr/>
          <a:lstStyle/>
          <a:p>
            <a:endParaRPr lang="fr-FR"/>
          </a:p>
        </p:txBody>
      </p:sp>
      <p:pic>
        <p:nvPicPr>
          <p:cNvPr id="39938" name="Picture 2" descr="Project Management Plan: Seven Steps to plan | Nutcache">
            <a:extLst>
              <a:ext uri="{FF2B5EF4-FFF2-40B4-BE49-F238E27FC236}">
                <a16:creationId xmlns:a16="http://schemas.microsoft.com/office/drawing/2014/main" id="{454C73AD-9374-4E21-AD2C-FB227D63D86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71655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340BD6-8D27-4B4D-BC3B-01CC5A6055D3}"/>
              </a:ext>
            </a:extLst>
          </p:cNvPr>
          <p:cNvSpPr>
            <a:spLocks noGrp="1"/>
          </p:cNvSpPr>
          <p:nvPr>
            <p:ph type="title"/>
          </p:nvPr>
        </p:nvSpPr>
        <p:spPr/>
        <p:txBody>
          <a:bodyPr/>
          <a:lstStyle/>
          <a:p>
            <a:endParaRPr lang="fr-FR"/>
          </a:p>
        </p:txBody>
      </p:sp>
      <p:pic>
        <p:nvPicPr>
          <p:cNvPr id="12290" name="Picture 2" descr="Fresno, CA professor on the importance of thank-you notes | The Fresno Bee">
            <a:extLst>
              <a:ext uri="{FF2B5EF4-FFF2-40B4-BE49-F238E27FC236}">
                <a16:creationId xmlns:a16="http://schemas.microsoft.com/office/drawing/2014/main" id="{9659A859-C9D6-422B-9AC1-2E1A3BF2EFA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157063"/>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3326</TotalTime>
  <Words>2443</Words>
  <Application>Microsoft Office PowerPoint</Application>
  <PresentationFormat>Grand écran</PresentationFormat>
  <Paragraphs>272</Paragraphs>
  <Slides>44</Slides>
  <Notes>1</Notes>
  <HiddenSlides>0</HiddenSlides>
  <MMClips>0</MMClips>
  <ScaleCrop>false</ScaleCrop>
  <HeadingPairs>
    <vt:vector size="6" baseType="variant">
      <vt:variant>
        <vt:lpstr>Polices utilisées</vt:lpstr>
      </vt:variant>
      <vt:variant>
        <vt:i4>14</vt:i4>
      </vt:variant>
      <vt:variant>
        <vt:lpstr>Thème</vt:lpstr>
      </vt:variant>
      <vt:variant>
        <vt:i4>1</vt:i4>
      </vt:variant>
      <vt:variant>
        <vt:lpstr>Titres des diapositives</vt:lpstr>
      </vt:variant>
      <vt:variant>
        <vt:i4>44</vt:i4>
      </vt:variant>
    </vt:vector>
  </HeadingPairs>
  <TitlesOfParts>
    <vt:vector size="59" baseType="lpstr">
      <vt:lpstr>adobe-clean</vt:lpstr>
      <vt:lpstr>Arial</vt:lpstr>
      <vt:lpstr>Arial</vt:lpstr>
      <vt:lpstr>Calibri</vt:lpstr>
      <vt:lpstr>Calibri Light</vt:lpstr>
      <vt:lpstr>Inter_Bold</vt:lpstr>
      <vt:lpstr>Inter_Light</vt:lpstr>
      <vt:lpstr>Montserrat</vt:lpstr>
      <vt:lpstr>Nunito Sans</vt:lpstr>
      <vt:lpstr>open sans</vt:lpstr>
      <vt:lpstr>roboto-regular</vt:lpstr>
      <vt:lpstr>Symbol</vt:lpstr>
      <vt:lpstr>Tajawal Medium</vt:lpstr>
      <vt:lpstr>Wingdings</vt:lpstr>
      <vt:lpstr>Thème Office</vt:lpstr>
      <vt:lpstr>Présentation PowerPoint</vt:lpstr>
      <vt:lpstr>In the previous lessons…</vt:lpstr>
      <vt:lpstr>In the previous lessons…</vt:lpstr>
      <vt:lpstr>In the previous lessons…</vt:lpstr>
      <vt:lpstr>In the previous lessons…</vt:lpstr>
      <vt:lpstr>Chapter objectives</vt:lpstr>
      <vt:lpstr>     Syllabus .  </vt:lpstr>
      <vt:lpstr>I- The Project Documentation </vt:lpstr>
      <vt:lpstr>I- The Project Documentation </vt:lpstr>
      <vt:lpstr>I- The Project Documentation </vt:lpstr>
      <vt:lpstr>II- Project Charter vs The other Project Documents </vt:lpstr>
      <vt:lpstr>II- Project Charter vs The other Project Documents</vt:lpstr>
      <vt:lpstr>II- Project Charter vs The other Project Documents</vt:lpstr>
      <vt:lpstr>II- Project Charter vs The other Project Documents</vt:lpstr>
      <vt:lpstr>II- Project Charter vs The other Project Documents</vt:lpstr>
      <vt:lpstr>II- Project Charter vs The other Project Documents</vt:lpstr>
      <vt:lpstr>II- Project Charter vs The other Project Documents</vt:lpstr>
      <vt:lpstr>II- Project Charter vs The other Project Documents</vt:lpstr>
      <vt:lpstr>II- Project Charter vs The other Project Documents</vt:lpstr>
      <vt:lpstr>II- Project Charter vs The other Project Documents</vt:lpstr>
      <vt:lpstr>II- Project Charter vs The other Project Documents</vt:lpstr>
      <vt:lpstr>II- Project Charter vs The other Project   Documents</vt:lpstr>
      <vt:lpstr>II- Project Charter vs The other Project    Documents</vt:lpstr>
      <vt:lpstr>III- The importance of  a Project Charter </vt:lpstr>
      <vt:lpstr>III- The importance of  a Project Charter </vt:lpstr>
      <vt:lpstr>  IV-What is included in the  Project Charter? </vt:lpstr>
      <vt:lpstr>IV-What is included in  the Project  Charter? </vt:lpstr>
      <vt:lpstr>V-How to Develop a Project Charter?</vt:lpstr>
      <vt:lpstr>V-How to Develop a Project Charter?</vt:lpstr>
      <vt:lpstr>V-How to Develop a Project Charter?</vt:lpstr>
      <vt:lpstr>V-How to Develop a Project Charter?</vt:lpstr>
      <vt:lpstr>V-How to Develop a Project Charter?</vt:lpstr>
      <vt:lpstr>V-How to Develop a Project Charter?</vt:lpstr>
      <vt:lpstr> </vt:lpstr>
      <vt:lpstr>Présentation PowerPoint</vt:lpstr>
      <vt:lpstr>V-How to Develop a Project Charter?</vt:lpstr>
      <vt:lpstr>V-How to Develop a Project Charter?</vt:lpstr>
      <vt:lpstr>V-How to Develop a Project Charter? </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abdelmajid gharsallah</dc:creator>
  <cp:lastModifiedBy>abdelmajid gharsallah</cp:lastModifiedBy>
  <cp:revision>7</cp:revision>
  <dcterms:created xsi:type="dcterms:W3CDTF">2022-02-06T11:35:30Z</dcterms:created>
  <dcterms:modified xsi:type="dcterms:W3CDTF">2022-02-08T19:01:57Z</dcterms:modified>
</cp:coreProperties>
</file>